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3" r:id="rId1"/>
  </p:sldMasterIdLst>
  <p:notesMasterIdLst>
    <p:notesMasterId r:id="rId102"/>
  </p:notesMasterIdLst>
  <p:handoutMasterIdLst>
    <p:handoutMasterId r:id="rId103"/>
  </p:handoutMasterIdLst>
  <p:sldIdLst>
    <p:sldId id="294" r:id="rId2"/>
    <p:sldId id="295" r:id="rId3"/>
    <p:sldId id="345" r:id="rId4"/>
    <p:sldId id="256" r:id="rId5"/>
    <p:sldId id="355" r:id="rId6"/>
    <p:sldId id="269" r:id="rId7"/>
    <p:sldId id="385" r:id="rId8"/>
    <p:sldId id="387" r:id="rId9"/>
    <p:sldId id="287" r:id="rId10"/>
    <p:sldId id="382" r:id="rId11"/>
    <p:sldId id="344" r:id="rId12"/>
    <p:sldId id="340" r:id="rId13"/>
    <p:sldId id="341" r:id="rId14"/>
    <p:sldId id="342" r:id="rId15"/>
    <p:sldId id="356" r:id="rId16"/>
    <p:sldId id="357" r:id="rId17"/>
    <p:sldId id="359" r:id="rId18"/>
    <p:sldId id="260" r:id="rId19"/>
    <p:sldId id="360" r:id="rId20"/>
    <p:sldId id="361" r:id="rId21"/>
    <p:sldId id="362" r:id="rId22"/>
    <p:sldId id="363" r:id="rId23"/>
    <p:sldId id="364" r:id="rId24"/>
    <p:sldId id="365" r:id="rId25"/>
    <p:sldId id="366" r:id="rId26"/>
    <p:sldId id="367" r:id="rId27"/>
    <p:sldId id="368" r:id="rId28"/>
    <p:sldId id="369" r:id="rId29"/>
    <p:sldId id="370" r:id="rId30"/>
    <p:sldId id="371" r:id="rId31"/>
    <p:sldId id="372" r:id="rId32"/>
    <p:sldId id="297" r:id="rId33"/>
    <p:sldId id="273" r:id="rId34"/>
    <p:sldId id="274" r:id="rId35"/>
    <p:sldId id="389" r:id="rId36"/>
    <p:sldId id="331" r:id="rId37"/>
    <p:sldId id="282" r:id="rId38"/>
    <p:sldId id="285" r:id="rId39"/>
    <p:sldId id="346" r:id="rId40"/>
    <p:sldId id="373" r:id="rId41"/>
    <p:sldId id="374" r:id="rId42"/>
    <p:sldId id="375" r:id="rId43"/>
    <p:sldId id="376" r:id="rId44"/>
    <p:sldId id="377" r:id="rId45"/>
    <p:sldId id="378" r:id="rId46"/>
    <p:sldId id="286" r:id="rId47"/>
    <p:sldId id="337" r:id="rId48"/>
    <p:sldId id="313" r:id="rId49"/>
    <p:sldId id="381" r:id="rId50"/>
    <p:sldId id="267" r:id="rId51"/>
    <p:sldId id="307" r:id="rId52"/>
    <p:sldId id="379" r:id="rId53"/>
    <p:sldId id="270" r:id="rId54"/>
    <p:sldId id="281" r:id="rId55"/>
    <p:sldId id="277" r:id="rId56"/>
    <p:sldId id="334" r:id="rId57"/>
    <p:sldId id="335" r:id="rId58"/>
    <p:sldId id="347" r:id="rId59"/>
    <p:sldId id="322" r:id="rId60"/>
    <p:sldId id="263" r:id="rId61"/>
    <p:sldId id="279" r:id="rId62"/>
    <p:sldId id="348" r:id="rId63"/>
    <p:sldId id="319" r:id="rId64"/>
    <p:sldId id="338" r:id="rId65"/>
    <p:sldId id="320" r:id="rId66"/>
    <p:sldId id="349" r:id="rId67"/>
    <p:sldId id="311" r:id="rId68"/>
    <p:sldId id="312" r:id="rId69"/>
    <p:sldId id="314" r:id="rId70"/>
    <p:sldId id="315" r:id="rId71"/>
    <p:sldId id="350" r:id="rId72"/>
    <p:sldId id="380" r:id="rId73"/>
    <p:sldId id="291" r:id="rId74"/>
    <p:sldId id="321" r:id="rId75"/>
    <p:sldId id="293" r:id="rId76"/>
    <p:sldId id="339" r:id="rId77"/>
    <p:sldId id="353" r:id="rId78"/>
    <p:sldId id="351" r:id="rId79"/>
    <p:sldId id="408" r:id="rId80"/>
    <p:sldId id="390" r:id="rId81"/>
    <p:sldId id="284" r:id="rId82"/>
    <p:sldId id="306" r:id="rId83"/>
    <p:sldId id="391" r:id="rId84"/>
    <p:sldId id="410" r:id="rId85"/>
    <p:sldId id="392" r:id="rId86"/>
    <p:sldId id="394" r:id="rId87"/>
    <p:sldId id="395" r:id="rId88"/>
    <p:sldId id="396" r:id="rId89"/>
    <p:sldId id="397" r:id="rId90"/>
    <p:sldId id="407" r:id="rId91"/>
    <p:sldId id="398" r:id="rId92"/>
    <p:sldId id="399" r:id="rId93"/>
    <p:sldId id="400" r:id="rId94"/>
    <p:sldId id="401" r:id="rId95"/>
    <p:sldId id="402" r:id="rId96"/>
    <p:sldId id="405" r:id="rId97"/>
    <p:sldId id="403" r:id="rId98"/>
    <p:sldId id="404" r:id="rId99"/>
    <p:sldId id="406" r:id="rId100"/>
    <p:sldId id="409" r:id="rId10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8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8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8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8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D9C3"/>
    <a:srgbClr val="EEECE1"/>
    <a:srgbClr val="0000D2"/>
    <a:srgbClr val="FFFF00"/>
    <a:srgbClr val="7F7F7F"/>
    <a:srgbClr val="0000F0"/>
    <a:srgbClr val="000080"/>
    <a:srgbClr val="000082"/>
    <a:srgbClr val="00008A"/>
    <a:srgbClr val="0000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 autoAdjust="0"/>
    <p:restoredTop sz="94660" autoAdjust="0"/>
  </p:normalViewPr>
  <p:slideViewPr>
    <p:cSldViewPr snapToGrid="0" showGuides="1">
      <p:cViewPr varScale="1">
        <p:scale>
          <a:sx n="92" d="100"/>
          <a:sy n="92" d="100"/>
        </p:scale>
        <p:origin x="-444" y="-102"/>
      </p:cViewPr>
      <p:guideLst>
        <p:guide orient="horz" pos="2423"/>
        <p:guide pos="4373"/>
        <p:guide pos="869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6042"/>
    </p:cViewPr>
  </p:sorterViewPr>
  <p:notesViewPr>
    <p:cSldViewPr snapToGrid="0" showGuides="1">
      <p:cViewPr varScale="1">
        <p:scale>
          <a:sx n="98" d="100"/>
          <a:sy n="98" d="100"/>
        </p:scale>
        <p:origin x="-2598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50.xml"/><Relationship Id="rId1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9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wmf"/><Relationship Id="rId1" Type="http://schemas.openxmlformats.org/officeDocument/2006/relationships/image" Target="../media/image130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wmf"/><Relationship Id="rId1" Type="http://schemas.openxmlformats.org/officeDocument/2006/relationships/image" Target="../media/image134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wmf"/><Relationship Id="rId2" Type="http://schemas.openxmlformats.org/officeDocument/2006/relationships/image" Target="../media/image137.wmf"/><Relationship Id="rId1" Type="http://schemas.openxmlformats.org/officeDocument/2006/relationships/image" Target="../media/image136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9.e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emf"/><Relationship Id="rId2" Type="http://schemas.openxmlformats.org/officeDocument/2006/relationships/image" Target="../media/image141.emf"/><Relationship Id="rId1" Type="http://schemas.openxmlformats.org/officeDocument/2006/relationships/image" Target="../media/image140.emf"/><Relationship Id="rId4" Type="http://schemas.openxmlformats.org/officeDocument/2006/relationships/image" Target="../media/image143.e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emf"/><Relationship Id="rId2" Type="http://schemas.openxmlformats.org/officeDocument/2006/relationships/image" Target="../media/image145.emf"/><Relationship Id="rId1" Type="http://schemas.openxmlformats.org/officeDocument/2006/relationships/image" Target="../media/image144.emf"/><Relationship Id="rId4" Type="http://schemas.openxmlformats.org/officeDocument/2006/relationships/image" Target="../media/image147.e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emf"/><Relationship Id="rId2" Type="http://schemas.openxmlformats.org/officeDocument/2006/relationships/image" Target="../media/image149.emf"/><Relationship Id="rId1" Type="http://schemas.openxmlformats.org/officeDocument/2006/relationships/image" Target="../media/image148.emf"/></Relationships>
</file>

<file path=ppt/drawings/_rels/vmlDrawing18.v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emf"/><Relationship Id="rId3" Type="http://schemas.openxmlformats.org/officeDocument/2006/relationships/image" Target="../media/image155.emf"/><Relationship Id="rId7" Type="http://schemas.openxmlformats.org/officeDocument/2006/relationships/image" Target="../media/image159.emf"/><Relationship Id="rId2" Type="http://schemas.openxmlformats.org/officeDocument/2006/relationships/image" Target="../media/image154.emf"/><Relationship Id="rId1" Type="http://schemas.openxmlformats.org/officeDocument/2006/relationships/image" Target="../media/image153.emf"/><Relationship Id="rId6" Type="http://schemas.openxmlformats.org/officeDocument/2006/relationships/image" Target="../media/image158.emf"/><Relationship Id="rId5" Type="http://schemas.openxmlformats.org/officeDocument/2006/relationships/image" Target="../media/image157.emf"/><Relationship Id="rId4" Type="http://schemas.openxmlformats.org/officeDocument/2006/relationships/image" Target="../media/image156.emf"/><Relationship Id="rId9" Type="http://schemas.openxmlformats.org/officeDocument/2006/relationships/image" Target="../media/image161.e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emf"/><Relationship Id="rId2" Type="http://schemas.openxmlformats.org/officeDocument/2006/relationships/image" Target="../media/image163.emf"/><Relationship Id="rId1" Type="http://schemas.openxmlformats.org/officeDocument/2006/relationships/image" Target="../media/image162.emf"/><Relationship Id="rId6" Type="http://schemas.openxmlformats.org/officeDocument/2006/relationships/image" Target="../media/image167.emf"/><Relationship Id="rId5" Type="http://schemas.openxmlformats.org/officeDocument/2006/relationships/image" Target="../media/image166.emf"/><Relationship Id="rId4" Type="http://schemas.openxmlformats.org/officeDocument/2006/relationships/image" Target="../media/image165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image" Target="../media/image7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0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4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5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1.e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emf"/><Relationship Id="rId2" Type="http://schemas.openxmlformats.org/officeDocument/2006/relationships/image" Target="../media/image194.emf"/><Relationship Id="rId1" Type="http://schemas.openxmlformats.org/officeDocument/2006/relationships/image" Target="../media/image193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4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image" Target="../media/image11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Relationship Id="rId5" Type="http://schemas.openxmlformats.org/officeDocument/2006/relationships/image" Target="../media/image26.wmf"/><Relationship Id="rId4" Type="http://schemas.openxmlformats.org/officeDocument/2006/relationships/image" Target="../media/image25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3" Type="http://schemas.openxmlformats.org/officeDocument/2006/relationships/image" Target="../media/image35.wmf"/><Relationship Id="rId7" Type="http://schemas.openxmlformats.org/officeDocument/2006/relationships/image" Target="../media/image37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Relationship Id="rId6" Type="http://schemas.openxmlformats.org/officeDocument/2006/relationships/image" Target="../media/image36.wmf"/><Relationship Id="rId11" Type="http://schemas.openxmlformats.org/officeDocument/2006/relationships/image" Target="../media/image41.wmf"/><Relationship Id="rId5" Type="http://schemas.openxmlformats.org/officeDocument/2006/relationships/image" Target="../media/image26.wmf"/><Relationship Id="rId10" Type="http://schemas.openxmlformats.org/officeDocument/2006/relationships/image" Target="../media/image40.wmf"/><Relationship Id="rId4" Type="http://schemas.openxmlformats.org/officeDocument/2006/relationships/image" Target="../media/image25.wmf"/><Relationship Id="rId9" Type="http://schemas.openxmlformats.org/officeDocument/2006/relationships/image" Target="../media/image39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image" Target="../media/image42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image" Target="../media/image66.wmf"/><Relationship Id="rId1" Type="http://schemas.openxmlformats.org/officeDocument/2006/relationships/image" Target="../media/image65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2" Type="http://schemas.openxmlformats.org/officeDocument/2006/relationships/image" Target="../media/image72.wmf"/><Relationship Id="rId1" Type="http://schemas.openxmlformats.org/officeDocument/2006/relationships/image" Target="../media/image71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wmf"/><Relationship Id="rId7" Type="http://schemas.openxmlformats.org/officeDocument/2006/relationships/image" Target="../media/image105.wmf"/><Relationship Id="rId2" Type="http://schemas.openxmlformats.org/officeDocument/2006/relationships/image" Target="../media/image100.wmf"/><Relationship Id="rId1" Type="http://schemas.openxmlformats.org/officeDocument/2006/relationships/image" Target="../media/image99.wmf"/><Relationship Id="rId6" Type="http://schemas.openxmlformats.org/officeDocument/2006/relationships/image" Target="../media/image104.wmf"/><Relationship Id="rId5" Type="http://schemas.openxmlformats.org/officeDocument/2006/relationships/image" Target="../media/image103.wmf"/><Relationship Id="rId4" Type="http://schemas.openxmlformats.org/officeDocument/2006/relationships/image" Target="../media/image10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Souvenir Lt BT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Souvenir Lt BT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Souvenir Lt BT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Souvenir Lt BT" pitchFamily="18" charset="0"/>
              </a:defRPr>
            </a:lvl1pPr>
          </a:lstStyle>
          <a:p>
            <a:pPr>
              <a:defRPr/>
            </a:pPr>
            <a:fld id="{CF11AD43-AA5C-4BB0-816F-CDE69028E8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3878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Comic Sans MS" pitchFamily="6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omic Sans MS" pitchFamily="6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Comic Sans MS" pitchFamily="6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omic Sans MS" pitchFamily="66" charset="0"/>
              </a:defRPr>
            </a:lvl1pPr>
          </a:lstStyle>
          <a:p>
            <a:pPr>
              <a:defRPr/>
            </a:pPr>
            <a:fld id="{79D0985F-5427-48B0-8020-0A97857D95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7354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176A3C-1D62-47A8-8A76-21179C3E6A71}" type="slidenum">
              <a:rPr lang="en-US"/>
              <a:pPr/>
              <a:t>1</a:t>
            </a:fld>
            <a:endParaRPr lang="en-US"/>
          </a:p>
        </p:txBody>
      </p:sp>
      <p:sp>
        <p:nvSpPr>
          <p:cNvPr id="7987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46608A-37D3-4F38-B807-5728D2216208}" type="slidenum">
              <a:rPr lang="en-US"/>
              <a:pPr/>
              <a:t>24</a:t>
            </a:fld>
            <a:endParaRPr lang="en-US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1B5022-A1EC-4E86-B239-3D557EE025E0}" type="slidenum">
              <a:rPr lang="en-US"/>
              <a:pPr/>
              <a:t>29</a:t>
            </a:fld>
            <a:endParaRPr lang="en-US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A52ACB-346A-4833-9894-2625493C5ADC}" type="slidenum">
              <a:rPr lang="en-US"/>
              <a:pPr/>
              <a:t>30</a:t>
            </a:fld>
            <a:endParaRPr lang="en-US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A52ACB-346A-4833-9894-2625493C5ADC}" type="slidenum">
              <a:rPr lang="en-US"/>
              <a:pPr/>
              <a:t>31</a:t>
            </a:fld>
            <a:endParaRPr lang="en-US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425441-4B54-4CD5-B8E8-1ABB2AC186C3}" type="slidenum">
              <a:rPr lang="en-US"/>
              <a:pPr/>
              <a:t>32</a:t>
            </a:fld>
            <a:endParaRPr lang="en-US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487561-E2AB-4D79-BF43-AC9749261F67}" type="slidenum">
              <a:rPr lang="en-US"/>
              <a:pPr/>
              <a:t>33</a:t>
            </a:fld>
            <a:endParaRPr lang="en-US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E73D22-543D-4AA7-9D65-CAA4A780A6B9}" type="slidenum">
              <a:rPr lang="en-US"/>
              <a:pPr/>
              <a:t>34</a:t>
            </a:fld>
            <a:endParaRPr lang="en-US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0BA66A-3A02-4329-8D37-01B0446585C3}" type="slidenum">
              <a:rPr lang="en-US"/>
              <a:pPr/>
              <a:t>36</a:t>
            </a:fld>
            <a:endParaRPr lang="en-US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E76CD8-0426-4036-8413-BB80FF101915}" type="slidenum">
              <a:rPr lang="en-US"/>
              <a:pPr/>
              <a:t>37</a:t>
            </a:fld>
            <a:endParaRPr lang="en-US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889F69-1136-4A7C-8BF1-E31F3BB3751B}" type="slidenum">
              <a:rPr lang="en-US"/>
              <a:pPr/>
              <a:t>38</a:t>
            </a:fld>
            <a:endParaRPr lang="en-US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8FAEE5-8092-40B3-B560-AC4D553662EC}" type="slidenum">
              <a:rPr lang="en-US"/>
              <a:pPr/>
              <a:t>2</a:t>
            </a:fld>
            <a:endParaRPr 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5453C2-47BE-45E6-AC02-A8AC4404E625}" type="slidenum">
              <a:rPr lang="en-US"/>
              <a:pPr/>
              <a:t>41</a:t>
            </a:fld>
            <a:endParaRPr lang="en-US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12FD04-F901-41EA-936F-AD8CA6ADAB66}" type="slidenum">
              <a:rPr lang="en-US"/>
              <a:pPr/>
              <a:t>43</a:t>
            </a:fld>
            <a:endParaRPr lang="en-US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6122E5-49BE-4260-AE9F-C086E2301B9A}" type="slidenum">
              <a:rPr lang="en-US"/>
              <a:pPr/>
              <a:t>44</a:t>
            </a:fld>
            <a:endParaRPr lang="en-US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0C9E12-4041-4EE2-84FE-0EE8C3434C18}" type="slidenum">
              <a:rPr lang="en-US"/>
              <a:pPr/>
              <a:t>45</a:t>
            </a:fld>
            <a:endParaRPr lang="en-US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845E24-322F-4C0C-9BDA-5EA00ABA8D92}" type="slidenum">
              <a:rPr lang="en-US"/>
              <a:pPr/>
              <a:t>46</a:t>
            </a:fld>
            <a:endParaRPr lang="en-US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692C5B-58CF-4151-BFB0-03C6E5DB3DAC}" type="slidenum">
              <a:rPr lang="en-US"/>
              <a:pPr/>
              <a:t>47</a:t>
            </a:fld>
            <a:endParaRPr lang="en-US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01FF41-9DFD-43A6-819C-A8776B512A9F}" type="slidenum">
              <a:rPr lang="en-US"/>
              <a:pPr/>
              <a:t>48</a:t>
            </a:fld>
            <a:endParaRPr lang="en-US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B6A803-13F9-4A9C-9B5E-0916F1320A00}" type="slidenum">
              <a:rPr lang="en-US"/>
              <a:pPr/>
              <a:t>50</a:t>
            </a:fld>
            <a:endParaRPr lang="en-US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315262-FEAA-4B4C-9B22-DC94BE4C4183}" type="slidenum">
              <a:rPr lang="en-US"/>
              <a:pPr/>
              <a:t>51</a:t>
            </a:fld>
            <a:endParaRPr lang="en-US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5B2D24-0979-4FFA-8B4C-2EB09C4D1936}" type="slidenum">
              <a:rPr lang="en-US"/>
              <a:pPr/>
              <a:t>53</a:t>
            </a:fld>
            <a:endParaRPr lang="en-US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26FE48-D878-457A-8286-5656D6A934C8}" type="slidenum">
              <a:rPr lang="en-US"/>
              <a:pPr/>
              <a:t>4</a:t>
            </a:fld>
            <a:endParaRPr lang="en-U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4482F4-28F0-4EB9-A2BC-3418C18B2CC8}" type="slidenum">
              <a:rPr lang="en-US"/>
              <a:pPr/>
              <a:t>54</a:t>
            </a:fld>
            <a:endParaRPr lang="en-US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91A06F-3A99-4DE4-B442-24B88C7C7A74}" type="slidenum">
              <a:rPr lang="en-US"/>
              <a:pPr/>
              <a:t>55</a:t>
            </a:fld>
            <a:endParaRPr lang="en-US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9F57CF-F674-473D-A481-41A9DC44F80F}" type="slidenum">
              <a:rPr lang="en-US"/>
              <a:pPr/>
              <a:t>56</a:t>
            </a:fld>
            <a:endParaRPr lang="en-US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C8CB9C-0863-4864-8F6F-8A07DD1996E8}" type="slidenum">
              <a:rPr lang="en-US"/>
              <a:pPr/>
              <a:t>57</a:t>
            </a:fld>
            <a:endParaRPr lang="en-US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4CA5D4-8024-4763-93A3-F110A6D81E18}" type="slidenum">
              <a:rPr lang="en-US"/>
              <a:pPr/>
              <a:t>59</a:t>
            </a:fld>
            <a:endParaRPr lang="en-US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C26F76-FF75-439E-8C6B-E4CBC049DEE5}" type="slidenum">
              <a:rPr lang="en-US"/>
              <a:pPr/>
              <a:t>60</a:t>
            </a:fld>
            <a:endParaRPr lang="en-US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360119-9A7D-46F0-8C5B-BFD6282C9B6C}" type="slidenum">
              <a:rPr lang="en-US"/>
              <a:pPr/>
              <a:t>61</a:t>
            </a:fld>
            <a:endParaRPr lang="en-US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1C4107-A08D-4534-AF21-9DBAFAC721D4}" type="slidenum">
              <a:rPr lang="en-US"/>
              <a:pPr/>
              <a:t>63</a:t>
            </a:fld>
            <a:endParaRPr lang="en-US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4C19C1-C02F-4AD7-8043-D68CD9AB8DCB}" type="slidenum">
              <a:rPr lang="en-US"/>
              <a:pPr/>
              <a:t>64</a:t>
            </a:fld>
            <a:endParaRPr lang="en-US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DA4C6E-708A-48FD-B2C5-0730F7F0048B}" type="slidenum">
              <a:rPr lang="en-US"/>
              <a:pPr/>
              <a:t>65</a:t>
            </a:fld>
            <a:endParaRPr lang="en-US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AECD90-6458-405F-8956-BBAEC1F26BF5}" type="slidenum">
              <a:rPr lang="en-US"/>
              <a:pPr/>
              <a:t>6</a:t>
            </a:fld>
            <a:endParaRPr lang="en-US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9928DF-52F6-4C81-8410-69E787D7B9D8}" type="slidenum">
              <a:rPr lang="en-US"/>
              <a:pPr/>
              <a:t>67</a:t>
            </a:fld>
            <a:endParaRPr lang="en-US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94D4A3-A7F3-461D-9B80-0D0E4AF04CDE}" type="slidenum">
              <a:rPr lang="en-US"/>
              <a:pPr/>
              <a:t>68</a:t>
            </a:fld>
            <a:endParaRPr lang="en-US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2A4F90-DEC9-4484-A9C4-068135A36638}" type="slidenum">
              <a:rPr lang="en-US"/>
              <a:pPr/>
              <a:t>69</a:t>
            </a:fld>
            <a:endParaRPr lang="en-US"/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5F05C4-C70D-4C38-A5DD-B4D015A1AE4C}" type="slidenum">
              <a:rPr lang="en-US"/>
              <a:pPr/>
              <a:t>70</a:t>
            </a:fld>
            <a:endParaRPr lang="en-US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A26E70-0061-4891-B6E5-7967245DDA46}" type="slidenum">
              <a:rPr lang="en-US"/>
              <a:pPr/>
              <a:t>72</a:t>
            </a:fld>
            <a:endParaRPr lang="en-US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60F585-F40C-4E55-A5C1-C580C84BB771}" type="slidenum">
              <a:rPr lang="en-US"/>
              <a:pPr/>
              <a:t>73</a:t>
            </a:fld>
            <a:endParaRPr lang="en-US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2A32D5-A106-4085-BF15-DE15FD9B267B}" type="slidenum">
              <a:rPr lang="en-US"/>
              <a:pPr/>
              <a:t>74</a:t>
            </a:fld>
            <a:endParaRPr lang="en-US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B4DD44-FA1F-421C-B482-DE6FF1D356AC}" type="slidenum">
              <a:rPr lang="en-US"/>
              <a:pPr/>
              <a:t>75</a:t>
            </a:fld>
            <a:endParaRPr lang="en-US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EBF9EB-92C7-4790-A7A0-0CD65449FCA4}" type="slidenum">
              <a:rPr lang="en-US"/>
              <a:pPr/>
              <a:t>76</a:t>
            </a:fld>
            <a:endParaRPr lang="en-US"/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818896-2B78-4BE3-A25F-29C76B882BB7}" type="slidenum">
              <a:rPr lang="en-US"/>
              <a:pPr/>
              <a:t>81</a:t>
            </a:fld>
            <a:endParaRPr lang="en-US"/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AECD90-6458-405F-8956-BBAEC1F26BF5}" type="slidenum">
              <a:rPr lang="en-US"/>
              <a:pPr/>
              <a:t>7</a:t>
            </a:fld>
            <a:endParaRPr lang="en-US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095778-6B18-4E62-A926-3BA500CCFC30}" type="slidenum">
              <a:rPr lang="en-US"/>
              <a:pPr/>
              <a:t>82</a:t>
            </a:fld>
            <a:endParaRPr lang="en-US"/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D5D7D6-FCC9-44EB-BDC2-536398DC2C21}" type="slidenum">
              <a:rPr lang="en-US"/>
              <a:pPr/>
              <a:t>9</a:t>
            </a:fld>
            <a:endParaRPr lang="en-US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FD3C37-22C8-419D-9E79-8B02EA890270}" type="slidenum">
              <a:rPr lang="en-US"/>
              <a:pPr/>
              <a:t>15</a:t>
            </a:fld>
            <a:endParaRPr lang="en-US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2C778A-67CD-46C3-B755-27DB6E665323}" type="slidenum">
              <a:rPr lang="en-US"/>
              <a:pPr/>
              <a:t>18</a:t>
            </a:fld>
            <a:endParaRPr lang="en-US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4D827F-7D4C-4DE1-B757-A810F7782D37}" type="slidenum">
              <a:rPr lang="en-US"/>
              <a:pPr/>
              <a:t>23</a:t>
            </a:fld>
            <a:endParaRPr lang="en-US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04A747-DAF7-4486-B50A-4BF81B67670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795703-93D4-4BEB-9CE9-B9DD4D45F1F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04A747-DAF7-4486-B50A-4BF81B67670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Content Placeholder 21"/>
          <p:cNvSpPr>
            <a:spLocks noGrp="1"/>
          </p:cNvSpPr>
          <p:nvPr>
            <p:ph sz="quarter" idx="13"/>
          </p:nvPr>
        </p:nvSpPr>
        <p:spPr>
          <a:xfrm>
            <a:off x="209550" y="1123950"/>
            <a:ext cx="8775700" cy="5233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09F624-0A0A-47BD-ACFF-D29C722547B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39484"/>
            <a:ext cx="4038600" cy="49866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32450"/>
            <a:ext cx="4038600" cy="499371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D6A880-1813-4F30-86E8-538D4D71588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0364C8-D508-4951-B6A4-A3E3EEB7889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795703-93D4-4BEB-9CE9-B9DD4D45F1F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36D80C-A679-473D-83E5-199C4BCC3F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2B9EB7-E7A6-469D-8A7D-6B4BECA5CF8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3956CF-903E-4874-9C23-61D23490FE2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451600"/>
            <a:ext cx="9144000" cy="406400"/>
          </a:xfrm>
          <a:prstGeom prst="rect">
            <a:avLst/>
          </a:prstGeom>
          <a:solidFill>
            <a:schemeClr val="bg2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64516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2">
                  <a:lumMod val="9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400" y="274638"/>
            <a:ext cx="8755200" cy="7874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400" y="1139484"/>
            <a:ext cx="8748000" cy="5212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9201" y="6516400"/>
            <a:ext cx="1971598" cy="269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26-Aug-2013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02523" y="6516400"/>
            <a:ext cx="3931920" cy="269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3600" y="6516400"/>
            <a:ext cx="2133600" cy="269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004A747-DAF7-4486-B50A-4BF81B67670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43" y="6496641"/>
            <a:ext cx="511058" cy="326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79" r:id="rId10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14.png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16.png"/><Relationship Id="rId5" Type="http://schemas.openxmlformats.org/officeDocument/2006/relationships/image" Target="../media/image7.emf"/><Relationship Id="rId10" Type="http://schemas.openxmlformats.org/officeDocument/2006/relationships/image" Target="../media/image10.gif"/><Relationship Id="rId4" Type="http://schemas.openxmlformats.org/officeDocument/2006/relationships/oleObject" Target="../embeddings/oleObject2.bin"/><Relationship Id="rId9" Type="http://schemas.openxmlformats.org/officeDocument/2006/relationships/image" Target="../media/image9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13" Type="http://schemas.openxmlformats.org/officeDocument/2006/relationships/image" Target="../media/image15.emf"/><Relationship Id="rId3" Type="http://schemas.openxmlformats.org/officeDocument/2006/relationships/image" Target="../media/image22.png"/><Relationship Id="rId7" Type="http://schemas.openxmlformats.org/officeDocument/2006/relationships/image" Target="../media/image12.emf"/><Relationship Id="rId12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0.bin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14.emf"/><Relationship Id="rId5" Type="http://schemas.openxmlformats.org/officeDocument/2006/relationships/image" Target="../media/image11.emf"/><Relationship Id="rId15" Type="http://schemas.openxmlformats.org/officeDocument/2006/relationships/image" Target="../media/image16.gif"/><Relationship Id="rId10" Type="http://schemas.openxmlformats.org/officeDocument/2006/relationships/oleObject" Target="../embeddings/oleObject8.bin"/><Relationship Id="rId4" Type="http://schemas.openxmlformats.org/officeDocument/2006/relationships/oleObject" Target="../embeddings/oleObject5.bin"/><Relationship Id="rId9" Type="http://schemas.openxmlformats.org/officeDocument/2006/relationships/image" Target="../media/image13.emf"/><Relationship Id="rId14" Type="http://schemas.openxmlformats.org/officeDocument/2006/relationships/image" Target="../media/image10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1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image" Target="../media/image26.wmf"/><Relationship Id="rId3" Type="http://schemas.openxmlformats.org/officeDocument/2006/relationships/image" Target="../media/image31.png"/><Relationship Id="rId7" Type="http://schemas.openxmlformats.org/officeDocument/2006/relationships/image" Target="../media/image23.wmf"/><Relationship Id="rId12" Type="http://schemas.openxmlformats.org/officeDocument/2006/relationships/oleObject" Target="../embeddings/oleObject15.bin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34.gif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25.wmf"/><Relationship Id="rId5" Type="http://schemas.openxmlformats.org/officeDocument/2006/relationships/image" Target="../media/image22.wmf"/><Relationship Id="rId15" Type="http://schemas.openxmlformats.org/officeDocument/2006/relationships/image" Target="../media/image33.gif"/><Relationship Id="rId10" Type="http://schemas.openxmlformats.org/officeDocument/2006/relationships/oleObject" Target="../embeddings/oleObject14.bin"/><Relationship Id="rId4" Type="http://schemas.openxmlformats.org/officeDocument/2006/relationships/oleObject" Target="../embeddings/oleObject11.bin"/><Relationship Id="rId9" Type="http://schemas.openxmlformats.org/officeDocument/2006/relationships/image" Target="../media/image24.wmf"/><Relationship Id="rId14" Type="http://schemas.openxmlformats.org/officeDocument/2006/relationships/image" Target="../media/image32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13" Type="http://schemas.openxmlformats.org/officeDocument/2006/relationships/oleObject" Target="../embeddings/oleObject19.bin"/><Relationship Id="rId18" Type="http://schemas.openxmlformats.org/officeDocument/2006/relationships/image" Target="../media/image36.wmf"/><Relationship Id="rId26" Type="http://schemas.openxmlformats.org/officeDocument/2006/relationships/image" Target="../media/image40.wmf"/><Relationship Id="rId3" Type="http://schemas.openxmlformats.org/officeDocument/2006/relationships/image" Target="../media/image32.gif"/><Relationship Id="rId21" Type="http://schemas.openxmlformats.org/officeDocument/2006/relationships/oleObject" Target="../embeddings/oleObject23.bin"/><Relationship Id="rId7" Type="http://schemas.openxmlformats.org/officeDocument/2006/relationships/oleObject" Target="../embeddings/oleObject16.bin"/><Relationship Id="rId12" Type="http://schemas.openxmlformats.org/officeDocument/2006/relationships/image" Target="../media/image35.wmf"/><Relationship Id="rId17" Type="http://schemas.openxmlformats.org/officeDocument/2006/relationships/oleObject" Target="../embeddings/oleObject21.bin"/><Relationship Id="rId25" Type="http://schemas.openxmlformats.org/officeDocument/2006/relationships/oleObject" Target="../embeddings/oleObject25.bin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26.wmf"/><Relationship Id="rId20" Type="http://schemas.openxmlformats.org/officeDocument/2006/relationships/image" Target="../media/image37.w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31.png"/><Relationship Id="rId11" Type="http://schemas.openxmlformats.org/officeDocument/2006/relationships/oleObject" Target="../embeddings/oleObject18.bin"/><Relationship Id="rId24" Type="http://schemas.openxmlformats.org/officeDocument/2006/relationships/image" Target="../media/image39.wmf"/><Relationship Id="rId5" Type="http://schemas.openxmlformats.org/officeDocument/2006/relationships/image" Target="../media/image34.gif"/><Relationship Id="rId15" Type="http://schemas.openxmlformats.org/officeDocument/2006/relationships/oleObject" Target="../embeddings/oleObject20.bin"/><Relationship Id="rId23" Type="http://schemas.openxmlformats.org/officeDocument/2006/relationships/oleObject" Target="../embeddings/oleObject24.bin"/><Relationship Id="rId28" Type="http://schemas.openxmlformats.org/officeDocument/2006/relationships/image" Target="../media/image41.wmf"/><Relationship Id="rId10" Type="http://schemas.openxmlformats.org/officeDocument/2006/relationships/image" Target="../media/image23.wmf"/><Relationship Id="rId19" Type="http://schemas.openxmlformats.org/officeDocument/2006/relationships/oleObject" Target="../embeddings/oleObject22.bin"/><Relationship Id="rId4" Type="http://schemas.openxmlformats.org/officeDocument/2006/relationships/image" Target="../media/image33.gif"/><Relationship Id="rId9" Type="http://schemas.openxmlformats.org/officeDocument/2006/relationships/oleObject" Target="../embeddings/oleObject17.bin"/><Relationship Id="rId14" Type="http://schemas.openxmlformats.org/officeDocument/2006/relationships/image" Target="../media/image25.wmf"/><Relationship Id="rId22" Type="http://schemas.openxmlformats.org/officeDocument/2006/relationships/image" Target="../media/image38.wmf"/><Relationship Id="rId27" Type="http://schemas.openxmlformats.org/officeDocument/2006/relationships/oleObject" Target="../embeddings/oleObject26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.bin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3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8.bin"/><Relationship Id="rId5" Type="http://schemas.openxmlformats.org/officeDocument/2006/relationships/image" Target="../media/image42.emf"/><Relationship Id="rId4" Type="http://schemas.openxmlformats.org/officeDocument/2006/relationships/oleObject" Target="../embeddings/oleObject27.bin"/><Relationship Id="rId9" Type="http://schemas.openxmlformats.org/officeDocument/2006/relationships/image" Target="../media/image44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18" Type="http://schemas.openxmlformats.org/officeDocument/2006/relationships/image" Target="../media/image61.png"/><Relationship Id="rId3" Type="http://schemas.openxmlformats.org/officeDocument/2006/relationships/image" Target="../media/image46.png"/><Relationship Id="rId21" Type="http://schemas.openxmlformats.org/officeDocument/2006/relationships/image" Target="../media/image64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image" Target="../media/image60.png"/><Relationship Id="rId2" Type="http://schemas.openxmlformats.org/officeDocument/2006/relationships/image" Target="../media/image45.png"/><Relationship Id="rId16" Type="http://schemas.openxmlformats.org/officeDocument/2006/relationships/image" Target="../media/image59.png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10" Type="http://schemas.openxmlformats.org/officeDocument/2006/relationships/image" Target="../media/image53.png"/><Relationship Id="rId19" Type="http://schemas.openxmlformats.org/officeDocument/2006/relationships/image" Target="../media/image62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1.bin"/><Relationship Id="rId3" Type="http://schemas.openxmlformats.org/officeDocument/2006/relationships/image" Target="../media/image68.gif"/><Relationship Id="rId7" Type="http://schemas.openxmlformats.org/officeDocument/2006/relationships/image" Target="../media/image65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30.bin"/><Relationship Id="rId11" Type="http://schemas.openxmlformats.org/officeDocument/2006/relationships/image" Target="../media/image67.wmf"/><Relationship Id="rId5" Type="http://schemas.openxmlformats.org/officeDocument/2006/relationships/image" Target="../media/image70.gif"/><Relationship Id="rId10" Type="http://schemas.openxmlformats.org/officeDocument/2006/relationships/oleObject" Target="../embeddings/oleObject32.bin"/><Relationship Id="rId4" Type="http://schemas.openxmlformats.org/officeDocument/2006/relationships/image" Target="../media/image69.gif"/><Relationship Id="rId9" Type="http://schemas.openxmlformats.org/officeDocument/2006/relationships/image" Target="../media/image66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3.bin"/><Relationship Id="rId13" Type="http://schemas.openxmlformats.org/officeDocument/2006/relationships/image" Target="../media/image73.wmf"/><Relationship Id="rId3" Type="http://schemas.openxmlformats.org/officeDocument/2006/relationships/image" Target="../media/image74.gif"/><Relationship Id="rId7" Type="http://schemas.openxmlformats.org/officeDocument/2006/relationships/image" Target="../media/image78.gif"/><Relationship Id="rId12" Type="http://schemas.openxmlformats.org/officeDocument/2006/relationships/oleObject" Target="../embeddings/oleObject3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77.gif"/><Relationship Id="rId11" Type="http://schemas.openxmlformats.org/officeDocument/2006/relationships/image" Target="../media/image72.wmf"/><Relationship Id="rId5" Type="http://schemas.openxmlformats.org/officeDocument/2006/relationships/image" Target="../media/image76.gif"/><Relationship Id="rId10" Type="http://schemas.openxmlformats.org/officeDocument/2006/relationships/oleObject" Target="../embeddings/oleObject34.bin"/><Relationship Id="rId4" Type="http://schemas.openxmlformats.org/officeDocument/2006/relationships/image" Target="../media/image75.gif"/><Relationship Id="rId9" Type="http://schemas.openxmlformats.org/officeDocument/2006/relationships/image" Target="../media/image71.wmf"/><Relationship Id="rId14" Type="http://schemas.openxmlformats.org/officeDocument/2006/relationships/image" Target="../media/image79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890.pn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gif"/><Relationship Id="rId2" Type="http://schemas.openxmlformats.org/officeDocument/2006/relationships/image" Target="../media/image89.gi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gif"/><Relationship Id="rId7" Type="http://schemas.openxmlformats.org/officeDocument/2006/relationships/image" Target="../media/image96.gif"/><Relationship Id="rId2" Type="http://schemas.openxmlformats.org/officeDocument/2006/relationships/image" Target="../media/image91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5.gif"/><Relationship Id="rId5" Type="http://schemas.openxmlformats.org/officeDocument/2006/relationships/image" Target="../media/image94.gif"/><Relationship Id="rId4" Type="http://schemas.openxmlformats.org/officeDocument/2006/relationships/image" Target="../media/image93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gif"/><Relationship Id="rId2" Type="http://schemas.openxmlformats.org/officeDocument/2006/relationships/image" Target="../media/image97.gi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wmf"/><Relationship Id="rId13" Type="http://schemas.openxmlformats.org/officeDocument/2006/relationships/oleObject" Target="../embeddings/oleObject40.bin"/><Relationship Id="rId18" Type="http://schemas.openxmlformats.org/officeDocument/2006/relationships/image" Target="../media/image105.wmf"/><Relationship Id="rId3" Type="http://schemas.openxmlformats.org/officeDocument/2006/relationships/notesSlide" Target="../notesSlides/notesSlide11.xml"/><Relationship Id="rId7" Type="http://schemas.openxmlformats.org/officeDocument/2006/relationships/oleObject" Target="../embeddings/oleObject37.bin"/><Relationship Id="rId12" Type="http://schemas.openxmlformats.org/officeDocument/2006/relationships/image" Target="../media/image102.wmf"/><Relationship Id="rId17" Type="http://schemas.openxmlformats.org/officeDocument/2006/relationships/oleObject" Target="../embeddings/oleObject42.bin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104.wmf"/><Relationship Id="rId1" Type="http://schemas.openxmlformats.org/officeDocument/2006/relationships/vmlDrawing" Target="../drawings/vmlDrawing9.vml"/><Relationship Id="rId6" Type="http://schemas.openxmlformats.org/officeDocument/2006/relationships/image" Target="../media/image99.wmf"/><Relationship Id="rId11" Type="http://schemas.openxmlformats.org/officeDocument/2006/relationships/oleObject" Target="../embeddings/oleObject39.bin"/><Relationship Id="rId5" Type="http://schemas.openxmlformats.org/officeDocument/2006/relationships/oleObject" Target="../embeddings/oleObject36.bin"/><Relationship Id="rId15" Type="http://schemas.openxmlformats.org/officeDocument/2006/relationships/oleObject" Target="../embeddings/oleObject41.bin"/><Relationship Id="rId10" Type="http://schemas.openxmlformats.org/officeDocument/2006/relationships/image" Target="../media/image101.wmf"/><Relationship Id="rId4" Type="http://schemas.openxmlformats.org/officeDocument/2006/relationships/image" Target="../media/image113.png"/><Relationship Id="rId9" Type="http://schemas.openxmlformats.org/officeDocument/2006/relationships/oleObject" Target="../embeddings/oleObject38.bin"/><Relationship Id="rId14" Type="http://schemas.openxmlformats.org/officeDocument/2006/relationships/image" Target="../media/image103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gi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emf"/><Relationship Id="rId4" Type="http://schemas.openxmlformats.org/officeDocument/2006/relationships/image" Target="../media/image12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6.xml"/><Relationship Id="rId1" Type="http://schemas.openxmlformats.org/officeDocument/2006/relationships/video" Target="file:///\\cern.ch\dfs\Users\j\jensene\Documents\Lectures\Trondheim%202013\DTL0-mode.avi" TargetMode="Externa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8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jpe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29.wmf"/><Relationship Id="rId5" Type="http://schemas.openxmlformats.org/officeDocument/2006/relationships/oleObject" Target="../embeddings/oleObject43.bin"/><Relationship Id="rId4" Type="http://schemas.openxmlformats.org/officeDocument/2006/relationships/image" Target="../media/image13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wmf"/><Relationship Id="rId3" Type="http://schemas.openxmlformats.org/officeDocument/2006/relationships/notesSlide" Target="../notesSlides/notesSlide20.xml"/><Relationship Id="rId7" Type="http://schemas.openxmlformats.org/officeDocument/2006/relationships/oleObject" Target="../embeddings/oleObject4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30.wmf"/><Relationship Id="rId5" Type="http://schemas.openxmlformats.org/officeDocument/2006/relationships/oleObject" Target="../embeddings/oleObject44.bin"/><Relationship Id="rId4" Type="http://schemas.openxmlformats.org/officeDocument/2006/relationships/image" Target="../media/image13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35.wmf"/><Relationship Id="rId5" Type="http://schemas.openxmlformats.org/officeDocument/2006/relationships/oleObject" Target="../embeddings/oleObject47.bin"/><Relationship Id="rId4" Type="http://schemas.openxmlformats.org/officeDocument/2006/relationships/image" Target="../media/image134.w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0.bin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137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49.bin"/><Relationship Id="rId5" Type="http://schemas.openxmlformats.org/officeDocument/2006/relationships/image" Target="../media/image136.wmf"/><Relationship Id="rId4" Type="http://schemas.openxmlformats.org/officeDocument/2006/relationships/oleObject" Target="../embeddings/oleObject48.bin"/><Relationship Id="rId9" Type="http://schemas.openxmlformats.org/officeDocument/2006/relationships/image" Target="../media/image138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139.emf"/><Relationship Id="rId4" Type="http://schemas.openxmlformats.org/officeDocument/2006/relationships/oleObject" Target="../embeddings/oleObject51.bin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4.bin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14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53.bin"/><Relationship Id="rId11" Type="http://schemas.openxmlformats.org/officeDocument/2006/relationships/image" Target="../media/image143.emf"/><Relationship Id="rId5" Type="http://schemas.openxmlformats.org/officeDocument/2006/relationships/image" Target="../media/image140.emf"/><Relationship Id="rId10" Type="http://schemas.openxmlformats.org/officeDocument/2006/relationships/oleObject" Target="../embeddings/oleObject55.bin"/><Relationship Id="rId4" Type="http://schemas.openxmlformats.org/officeDocument/2006/relationships/oleObject" Target="../embeddings/oleObject52.bin"/><Relationship Id="rId9" Type="http://schemas.openxmlformats.org/officeDocument/2006/relationships/image" Target="../media/image142.em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8.bin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145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57.bin"/><Relationship Id="rId11" Type="http://schemas.openxmlformats.org/officeDocument/2006/relationships/image" Target="../media/image147.emf"/><Relationship Id="rId5" Type="http://schemas.openxmlformats.org/officeDocument/2006/relationships/image" Target="../media/image144.emf"/><Relationship Id="rId10" Type="http://schemas.openxmlformats.org/officeDocument/2006/relationships/oleObject" Target="../embeddings/oleObject59.bin"/><Relationship Id="rId4" Type="http://schemas.openxmlformats.org/officeDocument/2006/relationships/oleObject" Target="../embeddings/oleObject56.bin"/><Relationship Id="rId9" Type="http://schemas.openxmlformats.org/officeDocument/2006/relationships/image" Target="../media/image146.e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2.bin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14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61.bin"/><Relationship Id="rId5" Type="http://schemas.openxmlformats.org/officeDocument/2006/relationships/image" Target="../media/image148.emf"/><Relationship Id="rId4" Type="http://schemas.openxmlformats.org/officeDocument/2006/relationships/oleObject" Target="../embeddings/oleObject60.bin"/><Relationship Id="rId9" Type="http://schemas.openxmlformats.org/officeDocument/2006/relationships/image" Target="../media/image150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5.bin"/><Relationship Id="rId13" Type="http://schemas.openxmlformats.org/officeDocument/2006/relationships/image" Target="../media/image157.emf"/><Relationship Id="rId18" Type="http://schemas.openxmlformats.org/officeDocument/2006/relationships/oleObject" Target="../embeddings/oleObject70.bin"/><Relationship Id="rId3" Type="http://schemas.openxmlformats.org/officeDocument/2006/relationships/notesSlide" Target="../notesSlides/notesSlide27.xml"/><Relationship Id="rId21" Type="http://schemas.openxmlformats.org/officeDocument/2006/relationships/image" Target="../media/image161.emf"/><Relationship Id="rId7" Type="http://schemas.openxmlformats.org/officeDocument/2006/relationships/image" Target="../media/image154.emf"/><Relationship Id="rId12" Type="http://schemas.openxmlformats.org/officeDocument/2006/relationships/oleObject" Target="../embeddings/oleObject67.bin"/><Relationship Id="rId17" Type="http://schemas.openxmlformats.org/officeDocument/2006/relationships/image" Target="../media/image159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69.bin"/><Relationship Id="rId20" Type="http://schemas.openxmlformats.org/officeDocument/2006/relationships/oleObject" Target="../embeddings/oleObject71.bin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64.bin"/><Relationship Id="rId11" Type="http://schemas.openxmlformats.org/officeDocument/2006/relationships/image" Target="../media/image156.emf"/><Relationship Id="rId5" Type="http://schemas.openxmlformats.org/officeDocument/2006/relationships/image" Target="../media/image153.emf"/><Relationship Id="rId15" Type="http://schemas.openxmlformats.org/officeDocument/2006/relationships/image" Target="../media/image158.emf"/><Relationship Id="rId10" Type="http://schemas.openxmlformats.org/officeDocument/2006/relationships/oleObject" Target="../embeddings/oleObject66.bin"/><Relationship Id="rId19" Type="http://schemas.openxmlformats.org/officeDocument/2006/relationships/image" Target="../media/image160.emf"/><Relationship Id="rId4" Type="http://schemas.openxmlformats.org/officeDocument/2006/relationships/oleObject" Target="../embeddings/oleObject63.bin"/><Relationship Id="rId9" Type="http://schemas.openxmlformats.org/officeDocument/2006/relationships/image" Target="../media/image155.emf"/><Relationship Id="rId14" Type="http://schemas.openxmlformats.org/officeDocument/2006/relationships/oleObject" Target="../embeddings/oleObject68.bin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4.bin"/><Relationship Id="rId13" Type="http://schemas.openxmlformats.org/officeDocument/2006/relationships/image" Target="../media/image166.emf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163.emf"/><Relationship Id="rId12" Type="http://schemas.openxmlformats.org/officeDocument/2006/relationships/oleObject" Target="../embeddings/oleObject7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73.bin"/><Relationship Id="rId11" Type="http://schemas.openxmlformats.org/officeDocument/2006/relationships/image" Target="../media/image165.emf"/><Relationship Id="rId5" Type="http://schemas.openxmlformats.org/officeDocument/2006/relationships/image" Target="../media/image162.emf"/><Relationship Id="rId15" Type="http://schemas.openxmlformats.org/officeDocument/2006/relationships/image" Target="../media/image167.emf"/><Relationship Id="rId10" Type="http://schemas.openxmlformats.org/officeDocument/2006/relationships/oleObject" Target="../embeddings/oleObject75.bin"/><Relationship Id="rId4" Type="http://schemas.openxmlformats.org/officeDocument/2006/relationships/oleObject" Target="../embeddings/oleObject72.bin"/><Relationship Id="rId9" Type="http://schemas.openxmlformats.org/officeDocument/2006/relationships/image" Target="../media/image164.emf"/><Relationship Id="rId14" Type="http://schemas.openxmlformats.org/officeDocument/2006/relationships/oleObject" Target="../embeddings/oleObject77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gif"/><Relationship Id="rId2" Type="http://schemas.openxmlformats.org/officeDocument/2006/relationships/image" Target="../media/image168.gif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170.emf"/><Relationship Id="rId4" Type="http://schemas.openxmlformats.org/officeDocument/2006/relationships/oleObject" Target="../embeddings/oleObject78.bin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3.jpeg"/><Relationship Id="rId4" Type="http://schemas.openxmlformats.org/officeDocument/2006/relationships/image" Target="../media/image17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126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74.emf"/><Relationship Id="rId5" Type="http://schemas.openxmlformats.org/officeDocument/2006/relationships/oleObject" Target="../embeddings/oleObject79.bin"/><Relationship Id="rId4" Type="http://schemas.openxmlformats.org/officeDocument/2006/relationships/image" Target="../media/image175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0.png"/><Relationship Id="rId4" Type="http://schemas.openxmlformats.org/officeDocument/2006/relationships/image" Target="../media/image179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4.png"/><Relationship Id="rId5" Type="http://schemas.openxmlformats.org/officeDocument/2006/relationships/image" Target="../media/image183.jpeg"/><Relationship Id="rId4" Type="http://schemas.openxmlformats.org/officeDocument/2006/relationships/image" Target="../media/image182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6.jpeg"/><Relationship Id="rId2" Type="http://schemas.openxmlformats.org/officeDocument/2006/relationships/video" Target="file:///F:\IVEC06\TH2178.avi" TargetMode="Externa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85.emf"/><Relationship Id="rId11" Type="http://schemas.openxmlformats.org/officeDocument/2006/relationships/image" Target="../media/image190.png"/><Relationship Id="rId5" Type="http://schemas.openxmlformats.org/officeDocument/2006/relationships/oleObject" Target="../embeddings/oleObject80.bin"/><Relationship Id="rId10" Type="http://schemas.openxmlformats.org/officeDocument/2006/relationships/image" Target="../media/image189.png"/><Relationship Id="rId4" Type="http://schemas.openxmlformats.org/officeDocument/2006/relationships/notesSlide" Target="../notesSlides/notesSlide37.xml"/><Relationship Id="rId9" Type="http://schemas.openxmlformats.org/officeDocument/2006/relationships/image" Target="../media/image18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91.emf"/><Relationship Id="rId5" Type="http://schemas.openxmlformats.org/officeDocument/2006/relationships/oleObject" Target="../embeddings/Microsoft_Excel_97-2003_Worksheet2.xls"/><Relationship Id="rId4" Type="http://schemas.openxmlformats.org/officeDocument/2006/relationships/oleObject" Target="../embeddings/oleObject81.bin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1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4.bin"/><Relationship Id="rId3" Type="http://schemas.openxmlformats.org/officeDocument/2006/relationships/notesSlide" Target="../notesSlides/notesSlide40.xml"/><Relationship Id="rId7" Type="http://schemas.openxmlformats.org/officeDocument/2006/relationships/image" Target="../media/image194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4.vml"/><Relationship Id="rId6" Type="http://schemas.openxmlformats.org/officeDocument/2006/relationships/oleObject" Target="../embeddings/oleObject83.bin"/><Relationship Id="rId5" Type="http://schemas.openxmlformats.org/officeDocument/2006/relationships/image" Target="../media/image193.emf"/><Relationship Id="rId4" Type="http://schemas.openxmlformats.org/officeDocument/2006/relationships/oleObject" Target="../embeddings/oleObject82.bin"/><Relationship Id="rId9" Type="http://schemas.openxmlformats.org/officeDocument/2006/relationships/image" Target="../media/image195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w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8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gi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3.gif"/><Relationship Id="rId5" Type="http://schemas.openxmlformats.org/officeDocument/2006/relationships/image" Target="../media/image202.gif"/><Relationship Id="rId4" Type="http://schemas.openxmlformats.org/officeDocument/2006/relationships/image" Target="../media/image201.gi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1.jpeg"/><Relationship Id="rId4" Type="http://schemas.openxmlformats.org/officeDocument/2006/relationships/image" Target="../media/image210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6.png"/><Relationship Id="rId4" Type="http://schemas.openxmlformats.org/officeDocument/2006/relationships/image" Target="../media/image215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jpeg"/><Relationship Id="rId5" Type="http://schemas.openxmlformats.org/officeDocument/2006/relationships/image" Target="../media/image219.png"/><Relationship Id="rId4" Type="http://schemas.openxmlformats.org/officeDocument/2006/relationships/image" Target="../media/image218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2.png"/><Relationship Id="rId3" Type="http://schemas.openxmlformats.org/officeDocument/2006/relationships/image" Target="../media/image227.png"/><Relationship Id="rId7" Type="http://schemas.openxmlformats.org/officeDocument/2006/relationships/image" Target="../media/image224.jpeg"/><Relationship Id="rId12" Type="http://schemas.openxmlformats.org/officeDocument/2006/relationships/image" Target="../media/image23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3.jpeg"/><Relationship Id="rId11" Type="http://schemas.openxmlformats.org/officeDocument/2006/relationships/image" Target="../media/image235.png"/><Relationship Id="rId5" Type="http://schemas.openxmlformats.org/officeDocument/2006/relationships/image" Target="../media/image222.png"/><Relationship Id="rId10" Type="http://schemas.openxmlformats.org/officeDocument/2006/relationships/image" Target="../media/image234.png"/><Relationship Id="rId4" Type="http://schemas.openxmlformats.org/officeDocument/2006/relationships/image" Target="../media/image221.png"/><Relationship Id="rId9" Type="http://schemas.openxmlformats.org/officeDocument/2006/relationships/image" Target="../media/image233.png"/></Relationships>
</file>

<file path=ppt/slides/_rels/slide8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30.jpe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9.png"/><Relationship Id="rId5" Type="http://schemas.openxmlformats.org/officeDocument/2006/relationships/image" Target="../media/image228.png"/><Relationship Id="rId4" Type="http://schemas.openxmlformats.org/officeDocument/2006/relationships/image" Target="../media/image226.jpe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2.png"/><Relationship Id="rId3" Type="http://schemas.openxmlformats.org/officeDocument/2006/relationships/image" Target="../media/image237.png"/><Relationship Id="rId7" Type="http://schemas.openxmlformats.org/officeDocument/2006/relationships/image" Target="../media/image241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0.png"/><Relationship Id="rId5" Type="http://schemas.openxmlformats.org/officeDocument/2006/relationships/image" Target="../media/image239.png"/><Relationship Id="rId4" Type="http://schemas.openxmlformats.org/officeDocument/2006/relationships/image" Target="../media/image238.png"/><Relationship Id="rId9" Type="http://schemas.openxmlformats.org/officeDocument/2006/relationships/image" Target="../media/image243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jpeg"/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8.jpeg"/><Relationship Id="rId5" Type="http://schemas.openxmlformats.org/officeDocument/2006/relationships/image" Target="../media/image247.jpeg"/><Relationship Id="rId4" Type="http://schemas.openxmlformats.org/officeDocument/2006/relationships/image" Target="../media/image246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jpeg"/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5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Microsoft_Excel_97-2003_Worksheet1.xls"/><Relationship Id="rId5" Type="http://schemas.openxmlformats.org/officeDocument/2006/relationships/oleObject" Target="../embeddings/oleObject1.bin"/><Relationship Id="rId4" Type="http://schemas.openxmlformats.org/officeDocument/2006/relationships/image" Target="../media/image24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jpe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5" Type="http://schemas.openxmlformats.org/officeDocument/2006/relationships/image" Target="../media/image254.emf"/><Relationship Id="rId4" Type="http://schemas.openxmlformats.org/officeDocument/2006/relationships/oleObject" Target="../embeddings/Microsoft_Excel_97-2003_Worksheet3.xls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jpeg"/><Relationship Id="rId2" Type="http://schemas.openxmlformats.org/officeDocument/2006/relationships/image" Target="../media/image255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jpeg"/><Relationship Id="rId2" Type="http://schemas.openxmlformats.org/officeDocument/2006/relationships/image" Target="../media/image25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8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1.jpe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8.wmf"/><Relationship Id="rId13" Type="http://schemas.openxmlformats.org/officeDocument/2006/relationships/image" Target="../media/image273.wmf"/><Relationship Id="rId3" Type="http://schemas.openxmlformats.org/officeDocument/2006/relationships/image" Target="../media/image263.wmf"/><Relationship Id="rId7" Type="http://schemas.openxmlformats.org/officeDocument/2006/relationships/image" Target="../media/image267.wmf"/><Relationship Id="rId12" Type="http://schemas.openxmlformats.org/officeDocument/2006/relationships/image" Target="../media/image272.wmf"/><Relationship Id="rId2" Type="http://schemas.openxmlformats.org/officeDocument/2006/relationships/image" Target="../media/image262.wmf"/><Relationship Id="rId16" Type="http://schemas.openxmlformats.org/officeDocument/2006/relationships/image" Target="../media/image2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6.wmf"/><Relationship Id="rId11" Type="http://schemas.openxmlformats.org/officeDocument/2006/relationships/image" Target="../media/image271.wmf"/><Relationship Id="rId5" Type="http://schemas.openxmlformats.org/officeDocument/2006/relationships/image" Target="../media/image265.wmf"/><Relationship Id="rId15" Type="http://schemas.openxmlformats.org/officeDocument/2006/relationships/image" Target="../media/image275.wmf"/><Relationship Id="rId10" Type="http://schemas.openxmlformats.org/officeDocument/2006/relationships/image" Target="../media/image270.wmf"/><Relationship Id="rId4" Type="http://schemas.openxmlformats.org/officeDocument/2006/relationships/image" Target="../media/image264.wmf"/><Relationship Id="rId9" Type="http://schemas.openxmlformats.org/officeDocument/2006/relationships/image" Target="../media/image269.wmf"/><Relationship Id="rId14" Type="http://schemas.openxmlformats.org/officeDocument/2006/relationships/image" Target="../media/image274.wmf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png"/><Relationship Id="rId2" Type="http://schemas.openxmlformats.org/officeDocument/2006/relationships/image" Target="../media/image27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1.png"/><Relationship Id="rId5" Type="http://schemas.openxmlformats.org/officeDocument/2006/relationships/image" Target="../media/image280.jpeg"/><Relationship Id="rId4" Type="http://schemas.openxmlformats.org/officeDocument/2006/relationships/image" Target="../media/image279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jpeg"/><Relationship Id="rId2" Type="http://schemas.openxmlformats.org/officeDocument/2006/relationships/image" Target="../media/image28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RF Cavity Design</a:t>
            </a:r>
          </a:p>
        </p:txBody>
      </p:sp>
      <p:sp>
        <p:nvSpPr>
          <p:cNvPr id="34821" name="Text Box 4"/>
          <p:cNvSpPr txBox="1">
            <a:spLocks noChangeArrowheads="1"/>
          </p:cNvSpPr>
          <p:nvPr/>
        </p:nvSpPr>
        <p:spPr bwMode="auto">
          <a:xfrm>
            <a:off x="3270250" y="3890458"/>
            <a:ext cx="2603500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>
                <a:latin typeface="+mn-lt"/>
              </a:rPr>
              <a:t>Erk Jensen</a:t>
            </a:r>
          </a:p>
          <a:p>
            <a:pPr algn="ctr">
              <a:spcBef>
                <a:spcPct val="50000"/>
              </a:spcBef>
            </a:pPr>
            <a:r>
              <a:rPr lang="en-US" sz="1600" dirty="0">
                <a:latin typeface="+mn-lt"/>
              </a:rPr>
              <a:t>CERN B</a:t>
            </a:r>
            <a:r>
              <a:rPr lang="en-US" sz="1600" dirty="0" smtClean="0">
                <a:latin typeface="+mn-lt"/>
              </a:rPr>
              <a:t>E/RF</a:t>
            </a:r>
            <a:endParaRPr lang="en-US" sz="1600" dirty="0">
              <a:latin typeface="+mn-lt"/>
            </a:endParaRPr>
          </a:p>
        </p:txBody>
      </p:sp>
      <p:sp>
        <p:nvSpPr>
          <p:cNvPr id="34822" name="Text Box 5"/>
          <p:cNvSpPr txBox="1">
            <a:spLocks noChangeArrowheads="1"/>
          </p:cNvSpPr>
          <p:nvPr/>
        </p:nvSpPr>
        <p:spPr bwMode="auto">
          <a:xfrm>
            <a:off x="2978694" y="5174746"/>
            <a:ext cx="320408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+mn-lt"/>
              </a:rPr>
              <a:t>CERN Accelerator </a:t>
            </a:r>
            <a:r>
              <a:rPr lang="en-US" sz="1600" dirty="0" smtClean="0">
                <a:latin typeface="+mn-lt"/>
              </a:rPr>
              <a:t>School</a:t>
            </a:r>
          </a:p>
          <a:p>
            <a:pPr algn="ctr"/>
            <a:r>
              <a:rPr lang="en-US" sz="1600" dirty="0" smtClean="0">
                <a:latin typeface="+mn-lt"/>
              </a:rPr>
              <a:t>Accelerator Physics (Advanced level)</a:t>
            </a:r>
            <a:endParaRPr lang="en-US" sz="1600" dirty="0">
              <a:latin typeface="+mn-lt"/>
            </a:endParaRPr>
          </a:p>
          <a:p>
            <a:pPr algn="ctr"/>
            <a:r>
              <a:rPr lang="en-US" sz="1600" dirty="0" smtClean="0">
                <a:latin typeface="+mn-lt"/>
              </a:rPr>
              <a:t>Trondheim 2013</a:t>
            </a:r>
            <a:endParaRPr lang="en-US" sz="1600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1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819" y="3620919"/>
            <a:ext cx="3998621" cy="2399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67897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Breakdown rate!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4294967295"/>
              </p:nvPr>
            </p:nvSpPr>
            <p:spPr>
              <a:xfrm>
                <a:off x="457200" y="1069146"/>
                <a:ext cx="8229600" cy="5233180"/>
              </a:xfrm>
            </p:spPr>
            <p:txBody>
              <a:bodyPr>
                <a:normAutofit/>
              </a:bodyPr>
              <a:lstStyle/>
              <a:p>
                <a:r>
                  <a:rPr lang="en-GB" sz="2400" dirty="0" smtClean="0"/>
                  <a:t>In an accelerator with many structures, the breakdown rate (BDR) must be much smaller than the number of structures.</a:t>
                </a:r>
              </a:p>
              <a:p>
                <a:r>
                  <a:rPr lang="en-GB" sz="2400" dirty="0" smtClean="0"/>
                  <a:t>E.g.: CLIC target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/>
                      </a:rPr>
                      <m:t>3</m:t>
                    </m:r>
                    <m:r>
                      <a:rPr lang="en-GB" sz="2400" b="0" i="1" smtClean="0">
                        <a:latin typeface="Cambria Math"/>
                        <a:ea typeface="Cambria Math"/>
                      </a:rPr>
                      <m:t>∙</m:t>
                    </m:r>
                    <m:sSup>
                      <m:sSupPr>
                        <m:ctrlPr>
                          <a:rPr lang="en-GB" sz="2400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GB" sz="2400" b="0" i="1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GB" sz="2400" b="0" i="1" smtClean="0">
                            <a:latin typeface="Cambria Math"/>
                            <a:ea typeface="Cambria Math"/>
                          </a:rPr>
                          <m:t>−7</m:t>
                        </m:r>
                      </m:sup>
                    </m:sSup>
                    <m:sSup>
                      <m:sSupPr>
                        <m:ctrlPr>
                          <a:rPr lang="en-GB" sz="2400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GB" sz="2400" b="0" i="0" smtClean="0">
                            <a:latin typeface="Cambria Math"/>
                            <a:ea typeface="Cambria Math"/>
                          </a:rPr>
                          <m:t>m</m:t>
                        </m:r>
                      </m:e>
                      <m:sup>
                        <m:r>
                          <a:rPr lang="en-GB" sz="2400" b="0" i="1" smtClean="0">
                            <a:latin typeface="Cambria Math"/>
                            <a:ea typeface="Cambria Math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GB" sz="2400" dirty="0" smtClean="0"/>
                  <a:t>(results in 1% for 30 km)</a:t>
                </a:r>
              </a:p>
              <a:p>
                <a:r>
                  <a:rPr lang="en-GB" sz="2400" dirty="0" smtClean="0"/>
                  <a:t>Empirically, the breakdown rate can be described with the dependence  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/>
                      </a:rPr>
                      <m:t>𝐵𝐷𝑅</m:t>
                    </m:r>
                    <m:r>
                      <a:rPr lang="en-GB" sz="2400" b="0" i="1" smtClean="0">
                        <a:latin typeface="Cambria Math"/>
                        <a:ea typeface="Cambria Math"/>
                      </a:rPr>
                      <m:t>~</m:t>
                    </m:r>
                    <m:sSup>
                      <m:sSupPr>
                        <m:ctrlPr>
                          <a:rPr lang="en-GB" sz="2400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GB" sz="2400" b="0" i="1" smtClean="0">
                            <a:latin typeface="Cambria Math"/>
                            <a:ea typeface="Cambria Math"/>
                          </a:rPr>
                          <m:t>𝑒</m:t>
                        </m:r>
                      </m:e>
                      <m:sup>
                        <m:f>
                          <m:fPr>
                            <m:ctrlPr>
                              <a:rPr lang="en-GB" sz="2400" b="0" i="1" smtClean="0">
                                <a:latin typeface="Cambria Math"/>
                                <a:ea typeface="Cambria Math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GB" sz="2400" b="0" i="1" smtClean="0"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GB" sz="2400" b="0" i="1" smtClean="0">
                                    <a:latin typeface="Cambria Math"/>
                                    <a:ea typeface="Cambria Math"/>
                                  </a:rPr>
                                  <m:t>𝜀</m:t>
                                </m:r>
                              </m:e>
                              <m:sub>
                                <m:r>
                                  <a:rPr lang="en-GB" sz="2400" b="0" i="1" smtClean="0">
                                    <a:latin typeface="Cambria Math"/>
                                    <a:ea typeface="Cambria Math"/>
                                  </a:rPr>
                                  <m:t>0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en-GB" sz="2400" b="0" i="1" smtClean="0">
                                    <a:latin typeface="Cambria Math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GB" sz="2400" b="0" i="1" smtClean="0">
                                    <a:latin typeface="Cambria Math"/>
                                    <a:ea typeface="Cambria Math"/>
                                  </a:rPr>
                                  <m:t>𝐸</m:t>
                                </m:r>
                              </m:e>
                              <m:sup>
                                <m:r>
                                  <a:rPr lang="en-GB" sz="2400" b="0" i="1" smtClean="0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GB" sz="2400" b="0" i="1" smtClean="0">
                                <a:latin typeface="Cambria Math"/>
                                <a:ea typeface="Cambria Math"/>
                              </a:rPr>
                              <m:t>∆</m:t>
                            </m:r>
                            <m:r>
                              <a:rPr lang="en-GB" sz="2400" b="0" i="1" smtClean="0">
                                <a:latin typeface="Cambria Math"/>
                                <a:ea typeface="Cambria Math"/>
                              </a:rPr>
                              <m:t>𝑉</m:t>
                            </m:r>
                            <m:r>
                              <a:rPr lang="en-GB" sz="2400" b="0" i="1" smtClean="0">
                                <a:latin typeface="Cambria Math"/>
                                <a:ea typeface="Cambria Math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GB" sz="2400" b="0" i="1" smtClean="0"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GB" sz="2400" b="0" i="1" smtClean="0">
                                    <a:latin typeface="Cambria Math"/>
                                    <a:ea typeface="Cambria Math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GB" sz="2400" b="0" i="1" smtClean="0">
                                    <a:latin typeface="Cambria Math"/>
                                    <a:ea typeface="Cambria Math"/>
                                  </a:rPr>
                                  <m:t>𝑓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GB" sz="2400" b="0" i="1" smtClean="0"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GB" sz="2400" b="0" i="1" smtClean="0">
                                    <a:latin typeface="Cambria Math"/>
                                    <a:ea typeface="Cambria Math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GB" sz="2400" b="0" i="1" smtClean="0">
                                    <a:latin typeface="Cambria Math"/>
                                    <a:ea typeface="Cambria Math"/>
                                  </a:rPr>
                                  <m:t>𝑏</m:t>
                                </m:r>
                              </m:sub>
                            </m:sSub>
                            <m:r>
                              <a:rPr lang="en-GB" sz="2400" b="0" i="1" smtClean="0">
                                <a:latin typeface="Cambria Math"/>
                                <a:ea typeface="Cambria Math"/>
                              </a:rPr>
                              <m:t>𝑇</m:t>
                            </m:r>
                          </m:den>
                        </m:f>
                      </m:sup>
                    </m:sSup>
                  </m:oMath>
                </a14:m>
                <a:r>
                  <a:rPr lang="en-GB" sz="2400" dirty="0" smtClean="0"/>
                  <a:t>, </a:t>
                </a:r>
                <a:br>
                  <a:rPr lang="en-GB" sz="2400" dirty="0" smtClean="0"/>
                </a:br>
                <a:r>
                  <a:rPr lang="en-GB" sz="2400" dirty="0" smtClean="0"/>
                  <a:t>where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GB" sz="2000" b="0" i="1" smtClean="0">
                            <a:latin typeface="Cambria Math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GB" sz="2000" dirty="0" smtClean="0"/>
                  <a:t>: </a:t>
                </a:r>
                <a:r>
                  <a:rPr lang="en-GB" sz="2000" b="1" dirty="0" smtClean="0"/>
                  <a:t>formation energy </a:t>
                </a:r>
                <a:r>
                  <a:rPr lang="en-GB" sz="2000" dirty="0" smtClean="0"/>
                  <a:t>required to </a:t>
                </a:r>
                <a:br>
                  <a:rPr lang="en-GB" sz="2000" dirty="0" smtClean="0"/>
                </a:br>
                <a:r>
                  <a:rPr lang="en-GB" sz="2000" dirty="0" smtClean="0"/>
                  <a:t>form a dislocation (void),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GB" sz="2000" i="1" smtClean="0">
                        <a:latin typeface="Cambria Math"/>
                        <a:ea typeface="Cambria Math"/>
                      </a:rPr>
                      <m:t>∆</m:t>
                    </m:r>
                    <m:r>
                      <a:rPr lang="en-GB" sz="2000" b="0" i="1" smtClean="0">
                        <a:latin typeface="Cambria Math"/>
                        <a:ea typeface="Cambria Math"/>
                      </a:rPr>
                      <m:t>𝑉</m:t>
                    </m:r>
                  </m:oMath>
                </a14:m>
                <a:r>
                  <a:rPr lang="en-GB" sz="2000" dirty="0" smtClean="0"/>
                  <a:t>: the volume change due to </a:t>
                </a:r>
                <a:br>
                  <a:rPr lang="en-GB" sz="2000" dirty="0" smtClean="0"/>
                </a:br>
                <a:r>
                  <a:rPr lang="en-GB" sz="2000" dirty="0" smtClean="0"/>
                  <a:t>the dislocation.</a:t>
                </a:r>
              </a:p>
              <a:p>
                <a:r>
                  <a:rPr lang="en-GB" sz="2400" dirty="0" smtClean="0"/>
                  <a:t>This is a very steep </a:t>
                </a:r>
                <a:br>
                  <a:rPr lang="en-GB" sz="2400" dirty="0" smtClean="0"/>
                </a:br>
                <a:r>
                  <a:rPr lang="en-GB" sz="2400" dirty="0" smtClean="0"/>
                  <a:t>dependence on the surface field!</a:t>
                </a:r>
                <a:endParaRPr lang="en-GB" sz="2400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963" t="-93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8083423" y="3513198"/>
                <a:ext cx="671081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/>
                        </a:rPr>
                        <m:t>𝐸</m:t>
                      </m:r>
                      <m:r>
                        <a:rPr lang="en-GB" b="0" i="1" smtClean="0">
                          <a:latin typeface="Cambria Math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GB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GB" b="0" i="0" smtClean="0">
                              <a:latin typeface="Cambria Math"/>
                            </a:rPr>
                            <m:t>MV</m:t>
                          </m:r>
                          <m:r>
                            <m:rPr>
                              <m:nor/>
                            </m:rPr>
                            <a:rPr lang="en-GB" b="0" i="0" smtClean="0">
                              <a:latin typeface="Cambria Math"/>
                            </a:rPr>
                            <m:t>/</m:t>
                          </m:r>
                          <m:r>
                            <m:rPr>
                              <m:nor/>
                            </m:rPr>
                            <a:rPr lang="en-GB" b="0" i="0" smtClean="0">
                              <a:latin typeface="Cambria Math"/>
                            </a:rPr>
                            <m:t>m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3423" y="3513198"/>
                <a:ext cx="671081" cy="21544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396154" y="5322408"/>
                <a:ext cx="64152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b="0" i="0" smtClean="0">
                          <a:latin typeface="Cambria Math"/>
                        </a:rPr>
                        <m:t>log</m:t>
                      </m:r>
                      <m:d>
                        <m:dPr>
                          <m:ctrlPr>
                            <a:rPr lang="en-GB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/>
                            </a:rPr>
                            <m:t>𝐵𝐷𝑅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6154" y="5322408"/>
                <a:ext cx="641522" cy="215444"/>
              </a:xfrm>
              <a:prstGeom prst="rect">
                <a:avLst/>
              </a:prstGeom>
              <a:blipFill rotWithShape="1">
                <a:blip r:embed="rId5"/>
                <a:stretch>
                  <a:fillRect b="-28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7885035" y="4523147"/>
                <a:ext cx="869469" cy="5947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/>
                  <a:t>Parameters: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i="1" dirty="0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GB" b="0" i="1" dirty="0" smtClean="0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GB" b="0" i="1" dirty="0" smtClean="0">
                            <a:latin typeface="Cambria Math"/>
                          </a:rPr>
                          <m:t>𝑓</m:t>
                        </m:r>
                      </m:sub>
                    </m:sSub>
                    <m:r>
                      <a:rPr lang="en-GB" b="0" i="1" dirty="0" smtClean="0">
                        <a:latin typeface="Cambria Math"/>
                      </a:rPr>
                      <m:t>=1.4 </m:t>
                    </m:r>
                    <m:r>
                      <a:rPr lang="en-GB" b="0" i="1" dirty="0" smtClean="0">
                        <a:latin typeface="Cambria Math"/>
                      </a:rPr>
                      <m:t>𝑒</m:t>
                    </m:r>
                    <m:r>
                      <m:rPr>
                        <m:nor/>
                      </m:rPr>
                      <a:rPr lang="en-GB" b="0" i="0" dirty="0" smtClean="0">
                        <a:latin typeface="Cambria Math"/>
                      </a:rPr>
                      <m:t>V</m:t>
                    </m:r>
                    <m:r>
                      <a:rPr lang="en-GB" b="0" i="1" dirty="0" smtClean="0">
                        <a:latin typeface="Cambria Math"/>
                      </a:rPr>
                      <m:t>,</m:t>
                    </m:r>
                  </m:oMath>
                </a14:m>
                <a:r>
                  <a:rPr lang="en-GB" b="0" i="1" dirty="0" smtClean="0">
                    <a:latin typeface="Cambria Math"/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GB" b="0" i="1" smtClean="0">
                        <a:latin typeface="Cambria Math"/>
                        <a:ea typeface="Cambria Math"/>
                      </a:rPr>
                      <m:t>∆</m:t>
                    </m:r>
                    <m:r>
                      <a:rPr lang="en-GB" b="0" i="1" smtClean="0">
                        <a:latin typeface="Cambria Math"/>
                        <a:ea typeface="Cambria Math"/>
                      </a:rPr>
                      <m:t>𝑉</m:t>
                    </m:r>
                    <m:r>
                      <a:rPr lang="en-GB" b="0" i="1" smtClean="0">
                        <a:latin typeface="Cambria Math"/>
                        <a:ea typeface="Cambria Math"/>
                      </a:rPr>
                      <m:t>=0.25 </m:t>
                    </m:r>
                    <m:sSup>
                      <m:sSupPr>
                        <m:ctrlPr>
                          <a:rPr lang="en-GB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GB" b="0" i="0" smtClean="0">
                            <a:latin typeface="Cambria Math"/>
                            <a:ea typeface="Cambria Math"/>
                          </a:rPr>
                          <m:t>μm</m:t>
                        </m:r>
                      </m:e>
                      <m:sup>
                        <m:r>
                          <a:rPr lang="en-GB" b="0" i="1" smtClean="0">
                            <a:latin typeface="Cambria Math"/>
                            <a:ea typeface="Cambria Math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GB" b="0" i="1" dirty="0" smtClean="0">
                    <a:latin typeface="Cambria Math"/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GB" b="0" i="1" dirty="0" smtClean="0">
                        <a:latin typeface="Cambria Math"/>
                      </a:rPr>
                      <m:t>𝑇</m:t>
                    </m:r>
                    <m:r>
                      <a:rPr lang="en-GB" b="0" i="1" dirty="0" smtClean="0">
                        <a:latin typeface="Cambria Math"/>
                      </a:rPr>
                      <m:t>=300 </m:t>
                    </m:r>
                    <m:r>
                      <m:rPr>
                        <m:nor/>
                      </m:rPr>
                      <a:rPr lang="en-GB" i="0" dirty="0" smtClean="0">
                        <a:latin typeface="Cambria Math"/>
                      </a:rPr>
                      <m:t>K</m:t>
                    </m:r>
                  </m:oMath>
                </a14:m>
                <a:r>
                  <a:rPr lang="en-GB" dirty="0" smtClean="0"/>
                  <a:t> </a:t>
                </a:r>
                <a:endParaRPr lang="en-GB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5035" y="4523147"/>
                <a:ext cx="869469" cy="59471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04A747-DAF7-4486-B50A-4BF81B67670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60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Thank you very much!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795703-93D4-4BEB-9CE9-B9DD4D45F1FC}" type="slidenum">
              <a:rPr lang="en-US" smtClean="0"/>
              <a:pPr>
                <a:defRPr/>
              </a:pPr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47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From waveguide to pillbox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09F624-0A0A-47BD-ACFF-D29C722547B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4429125" y="1428736"/>
                <a:ext cx="4143404" cy="21213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b="1" dirty="0" smtClean="0">
                    <a:latin typeface="+mn-lt"/>
                  </a:rPr>
                  <a:t>Wave vector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GB" sz="2000" b="1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GB" sz="2000" b="1" i="1" smtClean="0">
                            <a:latin typeface="Cambria Math"/>
                          </a:rPr>
                          <m:t>𝒌</m:t>
                        </m:r>
                      </m:e>
                    </m:acc>
                  </m:oMath>
                </a14:m>
                <a:r>
                  <a:rPr lang="en-GB" sz="2000" dirty="0" smtClean="0">
                    <a:latin typeface="+mn-lt"/>
                  </a:rPr>
                  <a:t>: </a:t>
                </a:r>
              </a:p>
              <a:p>
                <a:r>
                  <a:rPr lang="en-GB" sz="2000" dirty="0" smtClean="0">
                    <a:latin typeface="+mn-lt"/>
                  </a:rPr>
                  <a:t>the direction of</a:t>
                </a:r>
                <a:r>
                  <a:rPr lang="en-GB" sz="2000" b="1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GB" sz="200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GB" sz="2000" b="0" i="1" smtClean="0">
                            <a:latin typeface="Cambria Math"/>
                          </a:rPr>
                          <m:t>𝑘</m:t>
                        </m:r>
                      </m:e>
                    </m:acc>
                    <m:r>
                      <a:rPr lang="en-GB" sz="2000" b="1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n-GB" sz="2000" dirty="0" smtClean="0">
                    <a:latin typeface="+mn-lt"/>
                  </a:rPr>
                  <a:t>is the direction of propagation,</a:t>
                </a:r>
              </a:p>
              <a:p>
                <a:r>
                  <a:rPr lang="en-GB" sz="2000" dirty="0" smtClean="0">
                    <a:latin typeface="+mn-lt"/>
                  </a:rPr>
                  <a:t>the length of</a:t>
                </a:r>
                <a:r>
                  <a:rPr lang="en-GB" sz="2000" b="1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GB" sz="2000" i="1">
                            <a:latin typeface="Cambria Math"/>
                          </a:rPr>
                        </m:ctrlPr>
                      </m:accPr>
                      <m:e>
                        <m:r>
                          <a:rPr lang="en-GB" sz="2000" i="1">
                            <a:latin typeface="Cambria Math"/>
                          </a:rPr>
                          <m:t>𝑘</m:t>
                        </m:r>
                      </m:e>
                    </m:acc>
                  </m:oMath>
                </a14:m>
                <a:r>
                  <a:rPr lang="en-GB" sz="2000" dirty="0" smtClean="0">
                    <a:latin typeface="+mn-lt"/>
                  </a:rPr>
                  <a:t> is the phase shift per unit length.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GB" sz="2000" i="1">
                            <a:latin typeface="Cambria Math"/>
                          </a:rPr>
                        </m:ctrlPr>
                      </m:accPr>
                      <m:e>
                        <m:r>
                          <a:rPr lang="en-GB" sz="2000" i="1">
                            <a:latin typeface="Cambria Math"/>
                          </a:rPr>
                          <m:t>𝑘</m:t>
                        </m:r>
                      </m:e>
                    </m:acc>
                  </m:oMath>
                </a14:m>
                <a:r>
                  <a:rPr lang="en-GB" sz="2000" dirty="0" smtClean="0">
                    <a:latin typeface="+mn-lt"/>
                  </a:rPr>
                  <a:t> behaves like a vector.</a:t>
                </a:r>
                <a:endParaRPr lang="en-GB" sz="2000" dirty="0">
                  <a:latin typeface="+mn-lt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9125" y="1428736"/>
                <a:ext cx="4143404" cy="2121350"/>
              </a:xfrm>
              <a:prstGeom prst="rect">
                <a:avLst/>
              </a:prstGeom>
              <a:blipFill rotWithShape="1">
                <a:blip r:embed="rId3"/>
                <a:stretch>
                  <a:fillRect l="-1620" b="-431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Homogeneous plane wave</a:t>
            </a:r>
            <a:endParaRPr lang="en-GB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04A747-DAF7-4486-B50A-4BF81B67670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10" name="Line 3"/>
          <p:cNvSpPr>
            <a:spLocks noChangeShapeType="1"/>
          </p:cNvSpPr>
          <p:nvPr/>
        </p:nvSpPr>
        <p:spPr bwMode="auto">
          <a:xfrm flipV="1">
            <a:off x="5473701" y="4429132"/>
            <a:ext cx="1876450" cy="109060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2" name="Line 6"/>
          <p:cNvSpPr>
            <a:spLocks noChangeShapeType="1"/>
          </p:cNvSpPr>
          <p:nvPr/>
        </p:nvSpPr>
        <p:spPr bwMode="auto">
          <a:xfrm flipV="1">
            <a:off x="5473701" y="5516563"/>
            <a:ext cx="1876450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 flipH="1">
            <a:off x="5473700" y="4438650"/>
            <a:ext cx="1588" cy="1081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14" name="Object 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1509182"/>
              </p:ext>
            </p:extLst>
          </p:nvPr>
        </p:nvGraphicFramePr>
        <p:xfrm>
          <a:off x="7350151" y="3949707"/>
          <a:ext cx="585787" cy="55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191" name="Equation" r:id="rId4" imgW="647640" imgH="609480" progId="Equation.3">
                  <p:embed/>
                </p:oleObj>
              </mc:Choice>
              <mc:Fallback>
                <p:oleObj name="Equation" r:id="rId4" imgW="647640" imgH="609480" progId="Equation.3">
                  <p:embed/>
                  <p:pic>
                    <p:nvPicPr>
                      <p:cNvPr id="0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-10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50151" y="3949707"/>
                        <a:ext cx="585787" cy="5508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"/>
          <p:cNvGraphicFramePr>
            <a:graphicFrameLocks noChangeAspect="1"/>
          </p:cNvGraphicFramePr>
          <p:nvPr/>
        </p:nvGraphicFramePr>
        <p:xfrm>
          <a:off x="6072188" y="5634038"/>
          <a:ext cx="1763713" cy="70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192" name="Equation" r:id="rId6" imgW="1955520" imgH="787320" progId="Equation.3">
                  <p:embed/>
                </p:oleObj>
              </mc:Choice>
              <mc:Fallback>
                <p:oleObj name="Equation" r:id="rId6" imgW="1955520" imgH="78732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lum bright="-10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2188" y="5634038"/>
                        <a:ext cx="1763713" cy="708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2"/>
          <p:cNvGraphicFramePr>
            <a:graphicFrameLocks noChangeAspect="1"/>
          </p:cNvGraphicFramePr>
          <p:nvPr/>
        </p:nvGraphicFramePr>
        <p:xfrm>
          <a:off x="4643438" y="3833813"/>
          <a:ext cx="863600" cy="60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193" name="Equation" r:id="rId8" imgW="990360" imgH="723600" progId="Equation.3">
                  <p:embed/>
                </p:oleObj>
              </mc:Choice>
              <mc:Fallback>
                <p:oleObj name="Equation" r:id="rId8" imgW="990360" imgH="7236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lum bright="-10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3833813"/>
                        <a:ext cx="863600" cy="603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4" name="Straight Arrow Connector 23"/>
          <p:cNvCxnSpPr/>
          <p:nvPr/>
        </p:nvCxnSpPr>
        <p:spPr>
          <a:xfrm>
            <a:off x="2928926" y="5883226"/>
            <a:ext cx="1143008" cy="2857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143372" y="5988626"/>
            <a:ext cx="2551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 smtClean="0">
                <a:latin typeface="Times New Roman" pitchFamily="18" charset="0"/>
                <a:cs typeface="Times New Roman" pitchFamily="18" charset="0"/>
              </a:rPr>
              <a:t>z</a:t>
            </a:r>
            <a:endParaRPr lang="en-GB" sz="14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rot="5400000" flipH="1" flipV="1">
            <a:off x="2083455" y="3386590"/>
            <a:ext cx="428628" cy="4286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272602" y="3429000"/>
            <a:ext cx="2648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 smtClean="0">
                <a:latin typeface="Times New Roman" pitchFamily="18" charset="0"/>
                <a:cs typeface="Times New Roman" pitchFamily="18" charset="0"/>
              </a:rPr>
              <a:t>x</a:t>
            </a:r>
            <a:endParaRPr lang="en-GB" sz="14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rot="5400000" flipH="1" flipV="1">
            <a:off x="71406" y="4857760"/>
            <a:ext cx="85725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42844" y="4500570"/>
            <a:ext cx="3465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 err="1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GB" sz="1400" i="1" baseline="-25000" dirty="0" err="1" smtClean="0">
                <a:latin typeface="Times New Roman" pitchFamily="18" charset="0"/>
                <a:cs typeface="Times New Roman" pitchFamily="18" charset="0"/>
              </a:rPr>
              <a:t>y</a:t>
            </a:r>
            <a:endParaRPr lang="en-GB" sz="14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Arc 32"/>
          <p:cNvSpPr/>
          <p:nvPr/>
        </p:nvSpPr>
        <p:spPr>
          <a:xfrm>
            <a:off x="4388422" y="4426850"/>
            <a:ext cx="2183842" cy="2183842"/>
          </a:xfrm>
          <a:prstGeom prst="arc">
            <a:avLst>
              <a:gd name="adj1" fmla="val 19899590"/>
              <a:gd name="adj2" fmla="val 0"/>
            </a:avLst>
          </a:prstGeom>
          <a:ln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TextBox 33"/>
          <p:cNvSpPr txBox="1"/>
          <p:nvPr/>
        </p:nvSpPr>
        <p:spPr>
          <a:xfrm>
            <a:off x="6572264" y="5072074"/>
            <a:ext cx="298480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l-GR" sz="1600" i="1" dirty="0" smtClean="0">
                <a:latin typeface="Times New Roman"/>
                <a:cs typeface="Times New Roman"/>
              </a:rPr>
              <a:t>φ</a:t>
            </a:r>
            <a:endParaRPr lang="en-GB" sz="1600" i="1" dirty="0"/>
          </a:p>
        </p:txBody>
      </p:sp>
      <p:pic>
        <p:nvPicPr>
          <p:cNvPr id="166917" name="Picture 5" descr="pw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819525"/>
            <a:ext cx="34290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 bwMode="auto">
              <a:xfrm>
                <a:off x="796806" y="1428736"/>
                <a:ext cx="3234412" cy="12817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GB" sz="200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GB" sz="2000" b="0" i="1" smtClean="0">
                            <a:latin typeface="Cambria Math"/>
                          </a:rPr>
                          <m:t>𝐸</m:t>
                        </m:r>
                      </m:e>
                    </m:acc>
                    <m:r>
                      <a:rPr lang="en-GB" sz="2000" i="1" smtClean="0">
                        <a:latin typeface="Cambria Math"/>
                        <a:ea typeface="Cambria Math"/>
                      </a:rPr>
                      <m:t>∝</m:t>
                    </m:r>
                    <m:sSub>
                      <m:sSubPr>
                        <m:ctrlPr>
                          <a:rPr lang="en-GB" sz="2000" i="1" smtClean="0"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GB" sz="2000" i="1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GB" sz="2000" b="0" i="1" smtClean="0">
                                <a:latin typeface="Cambria Math"/>
                              </a:rPr>
                              <m:t>𝑢</m:t>
                            </m:r>
                          </m:e>
                        </m:acc>
                      </m:e>
                      <m:sub>
                        <m:r>
                          <a:rPr lang="en-GB" sz="2000" b="0" i="1" smtClean="0">
                            <a:latin typeface="Cambria Math"/>
                          </a:rPr>
                          <m:t>𝑦</m:t>
                        </m:r>
                      </m:sub>
                    </m:sSub>
                    <m:func>
                      <m:funcPr>
                        <m:ctrlPr>
                          <a:rPr lang="en-GB" sz="2000" b="0" i="1" smtClean="0">
                            <a:latin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/>
                                <a:ea typeface="Cambria Math"/>
                              </a:rPr>
                              <m:t>𝜔</m:t>
                            </m:r>
                            <m:r>
                              <a:rPr lang="en-GB" sz="2000" b="0" i="1" smtClean="0">
                                <a:latin typeface="Cambria Math"/>
                                <a:ea typeface="Cambria Math"/>
                              </a:rPr>
                              <m:t>𝑡</m:t>
                            </m:r>
                            <m:r>
                              <a:rPr lang="en-GB" sz="2000" b="0" i="1" smtClean="0">
                                <a:latin typeface="Cambria Math"/>
                                <a:ea typeface="Cambria Math"/>
                              </a:rPr>
                              <m:t>−</m:t>
                            </m:r>
                            <m:acc>
                              <m:accPr>
                                <m:chr m:val="⃗"/>
                                <m:ctrlPr>
                                  <a:rPr lang="en-GB" sz="2000" b="0" i="1" smtClean="0">
                                    <a:latin typeface="Cambria Math"/>
                                    <a:ea typeface="Cambria Math"/>
                                  </a:rPr>
                                </m:ctrlPr>
                              </m:accPr>
                              <m:e>
                                <m:r>
                                  <a:rPr lang="en-GB" sz="2000" b="0" i="1" smtClean="0">
                                    <a:latin typeface="Cambria Math"/>
                                    <a:ea typeface="Cambria Math"/>
                                  </a:rPr>
                                  <m:t>𝑘</m:t>
                                </m:r>
                              </m:e>
                            </m:acc>
                            <m:r>
                              <a:rPr lang="en-GB" sz="2000" i="1" smtClean="0">
                                <a:latin typeface="Cambria Math"/>
                                <a:ea typeface="Cambria Math"/>
                              </a:rPr>
                              <m:t>∙</m:t>
                            </m:r>
                            <m:acc>
                              <m:accPr>
                                <m:chr m:val="⃗"/>
                                <m:ctrlPr>
                                  <a:rPr lang="en-GB" sz="2000" i="1" smtClean="0">
                                    <a:latin typeface="Cambria Math"/>
                                    <a:ea typeface="Cambria Math"/>
                                  </a:rPr>
                                </m:ctrlPr>
                              </m:accPr>
                              <m:e>
                                <m:r>
                                  <a:rPr lang="en-GB" sz="2000" b="0" i="1" smtClean="0">
                                    <a:latin typeface="Cambria Math"/>
                                    <a:ea typeface="Cambria Math"/>
                                  </a:rPr>
                                  <m:t>𝑟</m:t>
                                </m:r>
                              </m:e>
                            </m:acc>
                          </m:e>
                        </m:d>
                      </m:e>
                    </m:func>
                  </m:oMath>
                </a14:m>
                <a:r>
                  <a:rPr lang="en-GB" sz="2000" dirty="0" smtClean="0">
                    <a:latin typeface="+mn-lt"/>
                  </a:rPr>
                  <a:t> 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GB" sz="2000" i="1">
                            <a:latin typeface="Cambria Math"/>
                          </a:rPr>
                        </m:ctrlPr>
                      </m:accPr>
                      <m:e>
                        <m:r>
                          <a:rPr lang="en-GB" sz="2000" b="0" i="1" smtClean="0">
                            <a:latin typeface="Cambria Math"/>
                          </a:rPr>
                          <m:t>𝐵</m:t>
                        </m:r>
                      </m:e>
                    </m:acc>
                    <m:r>
                      <a:rPr lang="en-GB" sz="2000" i="1">
                        <a:latin typeface="Cambria Math"/>
                        <a:ea typeface="Cambria Math"/>
                      </a:rPr>
                      <m:t>∝</m:t>
                    </m:r>
                    <m:sSub>
                      <m:sSubPr>
                        <m:ctrlPr>
                          <a:rPr lang="en-GB" sz="2000" i="1"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GB" sz="2000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GB" sz="2000" i="1">
                                <a:latin typeface="Cambria Math"/>
                              </a:rPr>
                              <m:t>𝑢</m:t>
                            </m:r>
                          </m:e>
                        </m:acc>
                      </m:e>
                      <m:sub>
                        <m:r>
                          <a:rPr lang="en-GB" sz="2000" b="0" i="1" smtClean="0">
                            <a:latin typeface="Cambria Math"/>
                          </a:rPr>
                          <m:t>𝑥</m:t>
                        </m:r>
                      </m:sub>
                    </m:sSub>
                    <m:func>
                      <m:funcPr>
                        <m:ctrlPr>
                          <a:rPr lang="en-GB" sz="2000" i="1">
                            <a:latin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>
                            <a:latin typeface="Cambria Math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GB" sz="20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latin typeface="Cambria Math"/>
                                <a:ea typeface="Cambria Math"/>
                              </a:rPr>
                              <m:t>𝜔</m:t>
                            </m:r>
                            <m:r>
                              <a:rPr lang="en-GB" sz="2000" i="1">
                                <a:latin typeface="Cambria Math"/>
                                <a:ea typeface="Cambria Math"/>
                              </a:rPr>
                              <m:t>𝑡</m:t>
                            </m:r>
                            <m:r>
                              <a:rPr lang="en-GB" sz="2000" i="1">
                                <a:latin typeface="Cambria Math"/>
                                <a:ea typeface="Cambria Math"/>
                              </a:rPr>
                              <m:t>−</m:t>
                            </m:r>
                            <m:acc>
                              <m:accPr>
                                <m:chr m:val="⃗"/>
                                <m:ctrlPr>
                                  <a:rPr lang="en-GB" sz="2000" i="1">
                                    <a:latin typeface="Cambria Math"/>
                                    <a:ea typeface="Cambria Math"/>
                                  </a:rPr>
                                </m:ctrlPr>
                              </m:accPr>
                              <m:e>
                                <m:r>
                                  <a:rPr lang="en-GB" sz="2000" i="1">
                                    <a:latin typeface="Cambria Math"/>
                                    <a:ea typeface="Cambria Math"/>
                                  </a:rPr>
                                  <m:t>𝑘</m:t>
                                </m:r>
                              </m:e>
                            </m:acc>
                            <m:r>
                              <a:rPr lang="en-GB" sz="2000" i="1">
                                <a:latin typeface="Cambria Math"/>
                                <a:ea typeface="Cambria Math"/>
                              </a:rPr>
                              <m:t>∙</m:t>
                            </m:r>
                            <m:acc>
                              <m:accPr>
                                <m:chr m:val="⃗"/>
                                <m:ctrlPr>
                                  <a:rPr lang="en-GB" sz="2000" i="1">
                                    <a:latin typeface="Cambria Math"/>
                                    <a:ea typeface="Cambria Math"/>
                                  </a:rPr>
                                </m:ctrlPr>
                              </m:accPr>
                              <m:e>
                                <m:r>
                                  <a:rPr lang="en-GB" sz="2000" i="1">
                                    <a:latin typeface="Cambria Math"/>
                                    <a:ea typeface="Cambria Math"/>
                                  </a:rPr>
                                  <m:t>𝑟</m:t>
                                </m:r>
                              </m:e>
                            </m:acc>
                          </m:e>
                        </m:d>
                      </m:e>
                    </m:func>
                  </m:oMath>
                </a14:m>
                <a:r>
                  <a:rPr lang="en-GB" sz="2000" dirty="0" smtClean="0">
                    <a:latin typeface="+mn-lt"/>
                  </a:rPr>
                  <a:t> 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GB" sz="2000" i="1">
                            <a:latin typeface="Cambria Math"/>
                            <a:ea typeface="Cambria Math"/>
                          </a:rPr>
                        </m:ctrlPr>
                      </m:accPr>
                      <m:e>
                        <m:r>
                          <a:rPr lang="en-GB" sz="2000" i="1">
                            <a:latin typeface="Cambria Math"/>
                            <a:ea typeface="Cambria Math"/>
                          </a:rPr>
                          <m:t>𝑘</m:t>
                        </m:r>
                      </m:e>
                    </m:acc>
                    <m:r>
                      <a:rPr lang="en-GB" sz="2000" i="1">
                        <a:latin typeface="Cambria Math"/>
                        <a:ea typeface="Cambria Math"/>
                      </a:rPr>
                      <m:t>∙</m:t>
                    </m:r>
                    <m:acc>
                      <m:accPr>
                        <m:chr m:val="⃗"/>
                        <m:ctrlPr>
                          <a:rPr lang="en-GB" sz="2000" i="1">
                            <a:latin typeface="Cambria Math"/>
                            <a:ea typeface="Cambria Math"/>
                          </a:rPr>
                        </m:ctrlPr>
                      </m:accPr>
                      <m:e>
                        <m:r>
                          <a:rPr lang="en-GB" sz="2000" i="1">
                            <a:latin typeface="Cambria Math"/>
                            <a:ea typeface="Cambria Math"/>
                          </a:rPr>
                          <m:t>𝑟</m:t>
                        </m:r>
                      </m:e>
                    </m:acc>
                    <m:r>
                      <a:rPr lang="en-GB" sz="2000" b="0" i="1" smtClean="0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en-GB" sz="2000" b="0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n-GB" sz="2000" b="0" i="1" smtClean="0">
                            <a:latin typeface="Cambria Math"/>
                            <a:ea typeface="Cambria Math"/>
                          </a:rPr>
                          <m:t>𝜔</m:t>
                        </m:r>
                      </m:num>
                      <m:den>
                        <m:r>
                          <a:rPr lang="en-GB" sz="2000" b="0" i="1" smtClean="0">
                            <a:latin typeface="Cambria Math"/>
                            <a:ea typeface="Cambria Math"/>
                          </a:rPr>
                          <m:t>𝑐</m:t>
                        </m:r>
                      </m:den>
                    </m:f>
                    <m:d>
                      <m:dPr>
                        <m:ctrlPr>
                          <a:rPr lang="en-GB" sz="2000" b="0" i="1" smtClean="0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/>
                            <a:ea typeface="Cambria Math"/>
                          </a:rPr>
                          <m:t>𝑧</m:t>
                        </m:r>
                        <m:func>
                          <m:funcPr>
                            <m:ctrlPr>
                              <a:rPr lang="en-GB" sz="2000" b="0" i="1" smtClean="0">
                                <a:latin typeface="Cambria Math"/>
                                <a:ea typeface="Cambria Math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000" b="0" i="0" smtClean="0">
                                <a:latin typeface="Cambria Math"/>
                                <a:ea typeface="Cambria Math"/>
                              </a:rPr>
                              <m:t>cos</m:t>
                            </m:r>
                          </m:fName>
                          <m:e>
                            <m:r>
                              <a:rPr lang="en-GB" sz="2000" b="0" i="1" smtClean="0">
                                <a:latin typeface="Cambria Math"/>
                                <a:ea typeface="Cambria Math"/>
                              </a:rPr>
                              <m:t>𝜑</m:t>
                            </m:r>
                          </m:e>
                        </m:func>
                        <m:r>
                          <a:rPr lang="en-GB" sz="2000" b="0" i="1" smtClean="0">
                            <a:latin typeface="Cambria Math"/>
                            <a:ea typeface="Cambria Math"/>
                          </a:rPr>
                          <m:t>+</m:t>
                        </m:r>
                        <m:r>
                          <a:rPr lang="en-GB" sz="2000" b="0" i="1" smtClean="0">
                            <a:latin typeface="Cambria Math"/>
                            <a:ea typeface="Cambria Math"/>
                          </a:rPr>
                          <m:t>𝑥</m:t>
                        </m:r>
                        <m:func>
                          <m:funcPr>
                            <m:ctrlPr>
                              <a:rPr lang="en-GB" sz="2000" b="0" i="1" smtClean="0">
                                <a:latin typeface="Cambria Math"/>
                                <a:ea typeface="Cambria Math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000" b="0" i="0" smtClean="0">
                                <a:latin typeface="Cambria Math"/>
                                <a:ea typeface="Cambria Math"/>
                              </a:rPr>
                              <m:t>sin</m:t>
                            </m:r>
                          </m:fName>
                          <m:e>
                            <m:r>
                              <a:rPr lang="en-GB" sz="2000" b="0" i="1" smtClean="0">
                                <a:latin typeface="Cambria Math"/>
                                <a:ea typeface="Cambria Math"/>
                              </a:rPr>
                              <m:t>𝜑</m:t>
                            </m:r>
                          </m:e>
                        </m:func>
                      </m:e>
                    </m:d>
                  </m:oMath>
                </a14:m>
                <a:r>
                  <a:rPr lang="en-GB" sz="2000" dirty="0" smtClean="0">
                    <a:latin typeface="+mn-lt"/>
                  </a:rPr>
                  <a:t> </a:t>
                </a:r>
                <a:endParaRPr lang="en-GB" sz="2000" dirty="0">
                  <a:latin typeface="+mn-lt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6806" y="1428736"/>
                <a:ext cx="3234412" cy="1281761"/>
              </a:xfrm>
              <a:prstGeom prst="rect">
                <a:avLst/>
              </a:prstGeom>
              <a:blipFill rotWithShape="1">
                <a:blip r:embed="rId11"/>
                <a:stretch>
                  <a:fillRect t="-14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67897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Wave length, phase velocity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4294967295"/>
              </p:nvPr>
            </p:nvSpPr>
            <p:spPr>
              <a:xfrm>
                <a:off x="457200" y="923027"/>
                <a:ext cx="8229600" cy="5198612"/>
              </a:xfrm>
            </p:spPr>
            <p:txBody>
              <a:bodyPr>
                <a:normAutofit/>
              </a:bodyPr>
              <a:lstStyle/>
              <a:p>
                <a:r>
                  <a:rPr lang="en-GB" sz="2000" dirty="0" smtClean="0"/>
                  <a:t>The components of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GB" sz="200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GB" sz="2000" b="0" i="1" smtClean="0">
                            <a:latin typeface="Cambria Math"/>
                          </a:rPr>
                          <m:t>𝑘</m:t>
                        </m:r>
                      </m:e>
                    </m:acc>
                  </m:oMath>
                </a14:m>
                <a:r>
                  <a:rPr lang="en-GB" sz="2000" dirty="0" smtClean="0"/>
                  <a:t> are related to the wavelength in the direction of that component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GB" sz="2000" i="1" smtClean="0">
                            <a:latin typeface="Cambria Math"/>
                            <a:ea typeface="Cambria Math"/>
                          </a:rPr>
                          <m:t>𝜆</m:t>
                        </m:r>
                      </m:e>
                      <m:sub>
                        <m:r>
                          <a:rPr lang="en-GB" sz="2000" b="0" i="1" smtClean="0">
                            <a:latin typeface="Cambria Math"/>
                          </a:rPr>
                          <m:t>𝑧</m:t>
                        </m:r>
                      </m:sub>
                    </m:sSub>
                    <m:r>
                      <a:rPr lang="en-GB" sz="20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GB" sz="20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GB" sz="2000" b="0" i="1" smtClean="0">
                            <a:latin typeface="Cambria Math"/>
                          </a:rPr>
                          <m:t>2</m:t>
                        </m:r>
                        <m:r>
                          <a:rPr lang="en-GB" sz="2000" b="0" i="1" smtClean="0">
                            <a:latin typeface="Cambria Math"/>
                            <a:ea typeface="Cambria Math"/>
                          </a:rPr>
                          <m:t>𝜋</m:t>
                        </m:r>
                      </m:num>
                      <m:den>
                        <m:sSub>
                          <m:sSubPr>
                            <m:ctrlPr>
                              <a:rPr lang="en-GB" sz="20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GB" sz="2000" b="0" i="1" smtClean="0">
                                <a:latin typeface="Cambria Math"/>
                              </a:rPr>
                              <m:t>𝑘</m:t>
                            </m:r>
                          </m:e>
                          <m:sub>
                            <m:r>
                              <a:rPr lang="en-GB" sz="2000" b="0" i="1" smtClean="0">
                                <a:latin typeface="Cambria Math"/>
                              </a:rPr>
                              <m:t>𝑧</m:t>
                            </m:r>
                          </m:sub>
                        </m:sSub>
                      </m:den>
                    </m:f>
                  </m:oMath>
                </a14:m>
                <a:r>
                  <a:rPr lang="en-GB" sz="2000" dirty="0" smtClean="0"/>
                  <a:t> etc. , to the phase velocity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GB" sz="2000" i="1" smtClean="0">
                            <a:latin typeface="Cambria Math"/>
                            <a:ea typeface="Cambria Math"/>
                          </a:rPr>
                          <m:t>𝜑</m:t>
                        </m:r>
                        <m:r>
                          <a:rPr lang="en-GB" sz="2000" b="0" i="1" smtClean="0">
                            <a:latin typeface="Cambria Math"/>
                            <a:ea typeface="Cambria Math"/>
                          </a:rPr>
                          <m:t>,</m:t>
                        </m:r>
                        <m:r>
                          <a:rPr lang="en-GB" sz="2000" b="0" i="1" smtClean="0">
                            <a:latin typeface="Cambria Math"/>
                            <a:ea typeface="Cambria Math"/>
                          </a:rPr>
                          <m:t>𝑧</m:t>
                        </m:r>
                      </m:sub>
                    </m:sSub>
                    <m:r>
                      <a:rPr lang="en-GB" sz="20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GB" sz="20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GB" sz="2000" b="0" i="1" smtClean="0">
                            <a:latin typeface="Cambria Math"/>
                            <a:ea typeface="Cambria Math"/>
                          </a:rPr>
                          <m:t>𝜔</m:t>
                        </m:r>
                      </m:num>
                      <m:den>
                        <m:sSub>
                          <m:sSubPr>
                            <m:ctrlPr>
                              <a:rPr lang="en-GB" sz="20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GB" sz="2000" b="0" i="1" smtClean="0">
                                <a:latin typeface="Cambria Math"/>
                              </a:rPr>
                              <m:t>𝑘</m:t>
                            </m:r>
                          </m:e>
                          <m:sub>
                            <m:r>
                              <a:rPr lang="en-GB" sz="2000" b="0" i="1" smtClean="0">
                                <a:latin typeface="Cambria Math"/>
                              </a:rPr>
                              <m:t>𝑧</m:t>
                            </m:r>
                          </m:sub>
                        </m:sSub>
                      </m:den>
                    </m:f>
                    <m:r>
                      <a:rPr lang="en-GB" sz="2000" b="0" i="1" smtClean="0">
                        <a:latin typeface="Cambria Math"/>
                      </a:rPr>
                      <m:t>=</m:t>
                    </m:r>
                    <m:r>
                      <a:rPr lang="en-GB" sz="2000" b="0" i="1" smtClean="0">
                        <a:latin typeface="Cambria Math"/>
                      </a:rPr>
                      <m:t>𝑓</m:t>
                    </m:r>
                    <m:sSub>
                      <m:sSubPr>
                        <m:ctrlPr>
                          <a:rPr lang="en-GB" sz="20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/>
                            <a:ea typeface="Cambria Math"/>
                          </a:rPr>
                          <m:t>𝜆</m:t>
                        </m:r>
                      </m:e>
                      <m:sub>
                        <m:r>
                          <a:rPr lang="en-GB" sz="2000" b="0" i="1" smtClean="0">
                            <a:latin typeface="Cambria Math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GB" sz="2000" dirty="0" smtClean="0"/>
                  <a:t>. </a:t>
                </a:r>
              </a:p>
              <a:p>
                <a:endParaRPr lang="en-GB" sz="2000" dirty="0" smtClean="0"/>
              </a:p>
              <a:p>
                <a:endParaRPr lang="en-GB" sz="2000" dirty="0" smtClean="0"/>
              </a:p>
              <a:p>
                <a:pPr>
                  <a:buNone/>
                </a:pPr>
                <a:endParaRPr lang="en-GB" sz="2000" dirty="0" smtClean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457200" y="923027"/>
                <a:ext cx="8229600" cy="5198612"/>
              </a:xfrm>
              <a:blipFill rotWithShape="1">
                <a:blip r:embed="rId3"/>
                <a:stretch>
                  <a:fillRect l="-593" r="-12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Object 0"/>
          <p:cNvGraphicFramePr>
            <a:graphicFrameLocks noChangeAspect="1"/>
          </p:cNvGraphicFramePr>
          <p:nvPr/>
        </p:nvGraphicFramePr>
        <p:xfrm>
          <a:off x="7786710" y="2285992"/>
          <a:ext cx="552420" cy="5194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310" name="Equation" r:id="rId4" imgW="647640" imgH="609480" progId="Equation.3">
                  <p:embed/>
                </p:oleObj>
              </mc:Choice>
              <mc:Fallback>
                <p:oleObj name="Equation" r:id="rId4" imgW="647640" imgH="609480" progId="Equation.3">
                  <p:embed/>
                  <p:pic>
                    <p:nvPicPr>
                      <p:cNvPr id="0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-10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86710" y="2285992"/>
                        <a:ext cx="552420" cy="51948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5905236"/>
              </p:ext>
            </p:extLst>
          </p:nvPr>
        </p:nvGraphicFramePr>
        <p:xfrm>
          <a:off x="6665473" y="5808125"/>
          <a:ext cx="1663251" cy="6676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311" name="Equation" r:id="rId6" imgW="1955520" imgH="787320" progId="Equation.3">
                  <p:embed/>
                </p:oleObj>
              </mc:Choice>
              <mc:Fallback>
                <p:oleObj name="Equation" r:id="rId6" imgW="1955520" imgH="78732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lum bright="-10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5473" y="5808125"/>
                        <a:ext cx="1663251" cy="66769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2"/>
          <p:cNvGraphicFramePr>
            <a:graphicFrameLocks noChangeAspect="1"/>
          </p:cNvGraphicFramePr>
          <p:nvPr/>
        </p:nvGraphicFramePr>
        <p:xfrm>
          <a:off x="4929190" y="2214554"/>
          <a:ext cx="814409" cy="5688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312" name="Equation" r:id="rId8" imgW="990360" imgH="723600" progId="Equation.3">
                  <p:embed/>
                </p:oleObj>
              </mc:Choice>
              <mc:Fallback>
                <p:oleObj name="Equation" r:id="rId8" imgW="990360" imgH="7236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lum bright="-10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9190" y="2214554"/>
                        <a:ext cx="814409" cy="56888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" name="Straight Arrow Connector 15"/>
          <p:cNvCxnSpPr/>
          <p:nvPr/>
        </p:nvCxnSpPr>
        <p:spPr>
          <a:xfrm rot="5400000" flipH="1" flipV="1">
            <a:off x="5214810" y="2785396"/>
            <a:ext cx="1143802" cy="211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786446" y="3357562"/>
            <a:ext cx="214314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5786446" y="2205038"/>
            <a:ext cx="2170104" cy="11525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5400000" flipH="1" flipV="1">
            <a:off x="5082375" y="4884535"/>
            <a:ext cx="2065360" cy="6572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5400000" flipH="1" flipV="1">
            <a:off x="4754494" y="5212416"/>
            <a:ext cx="2065359" cy="145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566" name="Object 2"/>
          <p:cNvGraphicFramePr>
            <a:graphicFrameLocks noChangeAspect="1"/>
          </p:cNvGraphicFramePr>
          <p:nvPr/>
        </p:nvGraphicFramePr>
        <p:xfrm>
          <a:off x="4857752" y="4180462"/>
          <a:ext cx="814388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313" name="Equation" r:id="rId10" imgW="990360" imgH="723600" progId="Equation.3">
                  <p:embed/>
                </p:oleObj>
              </mc:Choice>
              <mc:Fallback>
                <p:oleObj name="Equation" r:id="rId10" imgW="990360" imgH="723600" progId="Equation.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lum bright="-10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7752" y="4180462"/>
                        <a:ext cx="814388" cy="568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67" name="Object 0"/>
          <p:cNvGraphicFramePr>
            <a:graphicFrameLocks noChangeAspect="1"/>
          </p:cNvGraphicFramePr>
          <p:nvPr/>
        </p:nvGraphicFramePr>
        <p:xfrm>
          <a:off x="6572264" y="4031242"/>
          <a:ext cx="552450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314" name="Equation" r:id="rId12" imgW="647640" imgH="609480" progId="Equation.3">
                  <p:embed/>
                </p:oleObj>
              </mc:Choice>
              <mc:Fallback>
                <p:oleObj name="Equation" r:id="rId12" imgW="647640" imgH="609480" progId="Equation.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lum bright="-10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2264" y="4031242"/>
                        <a:ext cx="552450" cy="520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TextBox 39"/>
          <p:cNvSpPr txBox="1"/>
          <p:nvPr/>
        </p:nvSpPr>
        <p:spPr>
          <a:xfrm>
            <a:off x="4071934" y="4107934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i="1" dirty="0" smtClean="0">
                <a:latin typeface="Times New Roman" pitchFamily="18" charset="0"/>
                <a:cs typeface="Times New Roman" pitchFamily="18" charset="0"/>
              </a:rPr>
              <a:t>z</a:t>
            </a:r>
            <a:endParaRPr lang="en-GB" sz="1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062410" y="3490914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i="1" dirty="0" smtClean="0">
                <a:latin typeface="Times New Roman" pitchFamily="18" charset="0"/>
                <a:cs typeface="Times New Roman" pitchFamily="18" charset="0"/>
              </a:rPr>
              <a:t>x</a:t>
            </a:r>
            <a:endParaRPr lang="en-GB" sz="18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 rot="5400000" flipH="1" flipV="1">
            <a:off x="3532652" y="3753174"/>
            <a:ext cx="506410" cy="9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3714744" y="3214686"/>
            <a:ext cx="394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i="1" dirty="0" err="1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GB" sz="1800" i="1" baseline="-25000" dirty="0" err="1" smtClean="0">
                <a:latin typeface="Times New Roman" pitchFamily="18" charset="0"/>
                <a:cs typeface="Times New Roman" pitchFamily="18" charset="0"/>
              </a:rPr>
              <a:t>y</a:t>
            </a:r>
            <a:endParaRPr lang="en-GB" sz="18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3786182" y="4006848"/>
            <a:ext cx="546128" cy="1365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5400000" flipH="1" flipV="1">
            <a:off x="3786182" y="3571876"/>
            <a:ext cx="428628" cy="4286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7941" name="Picture 5" descr="pw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060575"/>
            <a:ext cx="34290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7944" name="Picture 8" descr="pw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292600"/>
            <a:ext cx="34290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04A747-DAF7-4486-B50A-4BF81B67670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 dirty="0"/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5785651" y="6236335"/>
            <a:ext cx="64373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4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5905236"/>
              </p:ext>
            </p:extLst>
          </p:nvPr>
        </p:nvGraphicFramePr>
        <p:xfrm>
          <a:off x="7217016" y="3341732"/>
          <a:ext cx="1663251" cy="6676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315" name="Equation" r:id="rId16" imgW="1955520" imgH="787320" progId="Equation.3">
                  <p:embed/>
                </p:oleObj>
              </mc:Choice>
              <mc:Fallback>
                <p:oleObj name="Equation" r:id="rId16" imgW="1955520" imgH="787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lum bright="-10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17016" y="3341732"/>
                        <a:ext cx="1663251" cy="66769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Superposition of 2 homogeneous plane waves</a:t>
            </a:r>
            <a:endParaRPr lang="en-GB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2000232" y="3467401"/>
            <a:ext cx="354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+</a:t>
            </a:r>
            <a:endParaRPr lang="en-GB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4071934" y="3286124"/>
            <a:ext cx="354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=</a:t>
            </a:r>
            <a:endParaRPr lang="en-GB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565801" y="4648300"/>
                <a:ext cx="4071966" cy="12464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tabLst>
                    <a:tab pos="714375" algn="l"/>
                  </a:tabLst>
                </a:pPr>
                <a:r>
                  <a:rPr lang="en-GB" sz="1600" dirty="0" smtClean="0">
                    <a:latin typeface="+mn-lt"/>
                  </a:rPr>
                  <a:t>Metallic walls may be inserted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GB" sz="1600" b="0" i="1" smtClean="0">
                            <a:latin typeface="Cambria Math"/>
                          </a:rPr>
                          <m:t>𝑦</m:t>
                        </m:r>
                      </m:sub>
                    </m:sSub>
                    <m:r>
                      <a:rPr lang="en-GB" sz="1600" i="1" smtClean="0">
                        <a:latin typeface="Cambria Math"/>
                        <a:ea typeface="Cambria Math"/>
                      </a:rPr>
                      <m:t>≡</m:t>
                    </m:r>
                    <m:r>
                      <a:rPr lang="en-GB" sz="1600" b="0" i="1" smtClean="0">
                        <a:latin typeface="Cambria Math"/>
                        <a:ea typeface="Cambria Math"/>
                      </a:rPr>
                      <m:t>0</m:t>
                    </m:r>
                  </m:oMath>
                </a14:m>
                <a:r>
                  <a:rPr lang="en-GB" sz="1600" dirty="0" smtClean="0">
                    <a:latin typeface="+mn-lt"/>
                  </a:rPr>
                  <a:t/>
                </a:r>
                <a:br>
                  <a:rPr lang="en-GB" sz="1600" dirty="0" smtClean="0">
                    <a:latin typeface="+mn-lt"/>
                  </a:rPr>
                </a:br>
                <a:r>
                  <a:rPr lang="en-GB" sz="1600" dirty="0" smtClean="0">
                    <a:latin typeface="+mn-lt"/>
                  </a:rPr>
                  <a:t>without </a:t>
                </a:r>
                <a:r>
                  <a:rPr lang="en-GB" sz="1800" dirty="0" smtClean="0">
                    <a:latin typeface="+mn-lt"/>
                  </a:rPr>
                  <a:t>perturbing</a:t>
                </a:r>
                <a:r>
                  <a:rPr lang="en-GB" sz="1600" dirty="0" smtClean="0">
                    <a:latin typeface="+mn-lt"/>
                  </a:rPr>
                  <a:t> the fields. </a:t>
                </a:r>
                <a:br>
                  <a:rPr lang="en-GB" sz="1600" dirty="0" smtClean="0">
                    <a:latin typeface="+mn-lt"/>
                  </a:rPr>
                </a:br>
                <a:r>
                  <a:rPr lang="en-GB" sz="1600" dirty="0" smtClean="0">
                    <a:latin typeface="+mn-lt"/>
                  </a:rPr>
                  <a:t>Note the standing wave in </a:t>
                </a:r>
                <a14:m>
                  <m:oMath xmlns:m="http://schemas.openxmlformats.org/officeDocument/2006/math">
                    <m:r>
                      <a:rPr lang="en-GB" sz="1600" i="1" dirty="0" smtClean="0">
                        <a:latin typeface="Cambria Math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GB" sz="1600" i="1" dirty="0" smtClean="0">
                    <a:latin typeface="+mn-lt"/>
                    <a:cs typeface="Times New Roman" pitchFamily="18" charset="0"/>
                  </a:rPr>
                  <a:t>-</a:t>
                </a:r>
                <a:r>
                  <a:rPr lang="en-GB" sz="1600" dirty="0" smtClean="0">
                    <a:latin typeface="+mn-lt"/>
                  </a:rPr>
                  <a:t>direction!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5801" y="4648300"/>
                <a:ext cx="4071966" cy="1246495"/>
              </a:xfrm>
              <a:prstGeom prst="rect">
                <a:avLst/>
              </a:prstGeom>
              <a:blipFill rotWithShape="1">
                <a:blip r:embed="rId2"/>
                <a:stretch>
                  <a:fillRect l="-898" b="-490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4287042" y="2536298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i="1" dirty="0" smtClean="0">
                <a:latin typeface="Times New Roman" pitchFamily="18" charset="0"/>
                <a:cs typeface="Times New Roman" pitchFamily="18" charset="0"/>
              </a:rPr>
              <a:t>z</a:t>
            </a:r>
            <a:endParaRPr lang="en-GB" sz="1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77518" y="1919278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i="1" dirty="0" smtClean="0">
                <a:latin typeface="Times New Roman" pitchFamily="18" charset="0"/>
                <a:cs typeface="Times New Roman" pitchFamily="18" charset="0"/>
              </a:rPr>
              <a:t>x</a:t>
            </a:r>
            <a:endParaRPr lang="en-GB" sz="18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rot="5400000" flipH="1" flipV="1">
            <a:off x="3747760" y="2181538"/>
            <a:ext cx="506410" cy="9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929852" y="1643050"/>
            <a:ext cx="394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i="1" dirty="0" err="1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GB" sz="1800" i="1" baseline="-25000" dirty="0" err="1" smtClean="0">
                <a:latin typeface="Times New Roman" pitchFamily="18" charset="0"/>
                <a:cs typeface="Times New Roman" pitchFamily="18" charset="0"/>
              </a:rPr>
              <a:t>y</a:t>
            </a:r>
            <a:endParaRPr lang="en-GB" sz="18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001290" y="2435212"/>
            <a:ext cx="546128" cy="1365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5400000" flipH="1" flipV="1">
            <a:off x="4001290" y="2000240"/>
            <a:ext cx="428628" cy="4286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909114" y="5963206"/>
            <a:ext cx="5643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latin typeface="+mn-lt"/>
              </a:rPr>
              <a:t>This way one gets a hollow rectangular waveguide</a:t>
            </a:r>
          </a:p>
        </p:txBody>
      </p:sp>
      <p:pic>
        <p:nvPicPr>
          <p:cNvPr id="168962" name="Picture 2" descr="pw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484313"/>
            <a:ext cx="34290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8963" name="Picture 3" descr="pw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892550"/>
            <a:ext cx="34290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8964" name="Picture 4" descr="pw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524125"/>
            <a:ext cx="34290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8966" name="Picture 6" descr="pw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524125"/>
            <a:ext cx="34290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795703-93D4-4BEB-9CE9-B9DD4D45F1F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S3SH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3715907"/>
            <a:ext cx="3933825" cy="2705100"/>
          </a:xfrm>
          <a:prstGeom prst="rect">
            <a:avLst/>
          </a:prstGeom>
        </p:spPr>
      </p:pic>
      <p:pic>
        <p:nvPicPr>
          <p:cNvPr id="25" name="Picture 24" descr="S3SE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7752" y="991719"/>
            <a:ext cx="3933825" cy="2705100"/>
          </a:xfrm>
          <a:prstGeom prst="rect">
            <a:avLst/>
          </a:prstGeom>
        </p:spPr>
      </p:pic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/>
              <a:t>Rectangular waveguide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98" name="Text Box 83"/>
              <p:cNvSpPr txBox="1">
                <a:spLocks noChangeArrowheads="1"/>
              </p:cNvSpPr>
              <p:nvPr/>
            </p:nvSpPr>
            <p:spPr bwMode="auto">
              <a:xfrm>
                <a:off x="519545" y="1071546"/>
                <a:ext cx="4229100" cy="21082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1600" dirty="0">
                    <a:latin typeface="+mn-lt"/>
                  </a:rPr>
                  <a:t>Fundamental (TE</a:t>
                </a:r>
                <a:r>
                  <a:rPr lang="en-US" sz="1600" baseline="-25000" dirty="0">
                    <a:latin typeface="+mn-lt"/>
                  </a:rPr>
                  <a:t>10</a:t>
                </a:r>
                <a:r>
                  <a:rPr lang="en-US" sz="1600" dirty="0">
                    <a:latin typeface="+mn-lt"/>
                  </a:rPr>
                  <a:t> or H</a:t>
                </a:r>
                <a:r>
                  <a:rPr lang="en-US" sz="1600" baseline="-25000" dirty="0">
                    <a:latin typeface="+mn-lt"/>
                  </a:rPr>
                  <a:t>10</a:t>
                </a:r>
                <a:r>
                  <a:rPr lang="en-US" sz="1600" dirty="0">
                    <a:latin typeface="+mn-lt"/>
                  </a:rPr>
                  <a:t>) mode</a:t>
                </a:r>
              </a:p>
              <a:p>
                <a:r>
                  <a:rPr lang="en-US" sz="1600" dirty="0">
                    <a:latin typeface="+mn-lt"/>
                  </a:rPr>
                  <a:t>in a standard rectangular waveguide</a:t>
                </a:r>
                <a:r>
                  <a:rPr lang="en-US" sz="1600" dirty="0" smtClean="0">
                    <a:latin typeface="+mn-lt"/>
                  </a:rPr>
                  <a:t>.</a:t>
                </a:r>
              </a:p>
              <a:p>
                <a:endParaRPr lang="en-US" sz="300" dirty="0" smtClean="0">
                  <a:latin typeface="+mn-lt"/>
                </a:endParaRPr>
              </a:p>
              <a:p>
                <a:r>
                  <a:rPr lang="en-US" sz="1600" b="1" i="1" u="sng" dirty="0" smtClean="0"/>
                  <a:t>Example:</a:t>
                </a:r>
                <a:r>
                  <a:rPr lang="en-US" sz="1600" dirty="0" smtClean="0"/>
                  <a:t> “S-band” : </a:t>
                </a:r>
                <a:r>
                  <a:rPr lang="en-GB" sz="1600" dirty="0" smtClean="0"/>
                  <a:t>2.6 GHz ... 3.95 GHz,</a:t>
                </a:r>
                <a:br>
                  <a:rPr lang="en-GB" sz="1600" dirty="0" smtClean="0"/>
                </a:br>
                <a:endParaRPr lang="en-GB" sz="1600" dirty="0" smtClean="0"/>
              </a:p>
              <a:p>
                <a:r>
                  <a:rPr lang="en-GB" sz="1600" dirty="0" smtClean="0">
                    <a:latin typeface="+mn-lt"/>
                  </a:rPr>
                  <a:t>Waveguide type WR284 (2.84” wide), dimensions: </a:t>
                </a:r>
                <a:r>
                  <a:rPr lang="en-GB" sz="1600" dirty="0" smtClean="0"/>
                  <a:t>72.14 mm x 34.04 mm.</a:t>
                </a:r>
                <a:br>
                  <a:rPr lang="en-GB" sz="1600" dirty="0" smtClean="0"/>
                </a:br>
                <a:endParaRPr lang="en-GB" sz="1600" dirty="0" smtClean="0"/>
              </a:p>
              <a:p>
                <a:r>
                  <a:rPr lang="en-GB" sz="1600" dirty="0" smtClean="0">
                    <a:latin typeface="+mn-lt"/>
                  </a:rPr>
                  <a:t>Operated at </a:t>
                </a:r>
                <a14:m>
                  <m:oMath xmlns:m="http://schemas.openxmlformats.org/officeDocument/2006/math">
                    <m:r>
                      <a:rPr lang="en-GB" sz="1600" i="1" dirty="0" smtClean="0">
                        <a:latin typeface="Cambria Math"/>
                      </a:rPr>
                      <m:t>𝑓</m:t>
                    </m:r>
                    <m:r>
                      <a:rPr lang="en-GB" sz="1600" i="1" dirty="0" smtClean="0">
                        <a:latin typeface="Cambria Math"/>
                      </a:rPr>
                      <m:t>=3 </m:t>
                    </m:r>
                    <m:r>
                      <m:rPr>
                        <m:nor/>
                      </m:rPr>
                      <a:rPr lang="en-GB" sz="1600" i="0" dirty="0" smtClean="0">
                        <a:latin typeface="Cambria Math"/>
                      </a:rPr>
                      <m:t>GHz</m:t>
                    </m:r>
                  </m:oMath>
                </a14:m>
                <a:r>
                  <a:rPr lang="en-GB" sz="1600" dirty="0" smtClean="0">
                    <a:latin typeface="+mn-lt"/>
                  </a:rPr>
                  <a:t>.</a:t>
                </a:r>
                <a:endParaRPr lang="en-US" sz="1600" dirty="0">
                  <a:latin typeface="+mn-lt"/>
                </a:endParaRPr>
              </a:p>
            </p:txBody>
          </p:sp>
        </mc:Choice>
        <mc:Fallback xmlns="">
          <p:sp>
            <p:nvSpPr>
              <p:cNvPr id="8198" name="Text Box 8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9545" y="1071546"/>
                <a:ext cx="4229100" cy="2108269"/>
              </a:xfrm>
              <a:prstGeom prst="rect">
                <a:avLst/>
              </a:prstGeom>
              <a:blipFill rotWithShape="1">
                <a:blip r:embed="rId5"/>
                <a:stretch>
                  <a:fillRect l="-720" t="-867" b="-289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99" name="Text Box 84"/>
          <p:cNvSpPr txBox="1">
            <a:spLocks noChangeArrowheads="1"/>
          </p:cNvSpPr>
          <p:nvPr/>
        </p:nvSpPr>
        <p:spPr bwMode="auto">
          <a:xfrm>
            <a:off x="5357818" y="1206033"/>
            <a:ext cx="120898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latin typeface="+mn-lt"/>
              </a:rPr>
              <a:t>electric field</a:t>
            </a:r>
          </a:p>
        </p:txBody>
      </p:sp>
      <p:sp>
        <p:nvSpPr>
          <p:cNvPr id="8200" name="Text Box 85"/>
          <p:cNvSpPr txBox="1">
            <a:spLocks noChangeArrowheads="1"/>
          </p:cNvSpPr>
          <p:nvPr/>
        </p:nvSpPr>
        <p:spPr bwMode="auto">
          <a:xfrm>
            <a:off x="5572132" y="3777801"/>
            <a:ext cx="136498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latin typeface="+mn-lt"/>
              </a:rPr>
              <a:t>magnetic field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01" name="Text Box 90"/>
              <p:cNvSpPr txBox="1">
                <a:spLocks noChangeArrowheads="1"/>
              </p:cNvSpPr>
              <p:nvPr/>
            </p:nvSpPr>
            <p:spPr bwMode="auto">
              <a:xfrm>
                <a:off x="633413" y="3744195"/>
                <a:ext cx="3052246" cy="4399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 dirty="0" smtClean="0">
                    <a:latin typeface="+mn-lt"/>
                  </a:rPr>
                  <a:t>power flow: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6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GB" sz="16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GB" sz="1600" b="0" i="1" smtClean="0">
                            <a:latin typeface="Cambria Math"/>
                          </a:rPr>
                          <m:t>2</m:t>
                        </m:r>
                      </m:den>
                    </m:f>
                    <m:r>
                      <m:rPr>
                        <m:nor/>
                      </m:rPr>
                      <a:rPr lang="en-GB" sz="1600" b="0" i="0" smtClean="0">
                        <a:latin typeface="Cambria Math"/>
                      </a:rPr>
                      <m:t>Re</m:t>
                    </m:r>
                    <m:r>
                      <a:rPr lang="en-GB" sz="1600" b="0" i="1" smtClean="0">
                        <a:latin typeface="Cambria Math"/>
                      </a:rPr>
                      <m:t> </m:t>
                    </m:r>
                    <m:d>
                      <m:dPr>
                        <m:begChr m:val="{"/>
                        <m:endChr m:val="}"/>
                        <m:ctrlPr>
                          <a:rPr lang="en-GB" sz="1600" b="0" i="1" smtClean="0">
                            <a:latin typeface="Cambria Math"/>
                          </a:rPr>
                        </m:ctrlPr>
                      </m:dPr>
                      <m:e>
                        <m:nary>
                          <m:naryPr>
                            <m:chr m:val="∬"/>
                            <m:limLoc m:val="undOvr"/>
                            <m:subHide m:val="on"/>
                            <m:supHide m:val="on"/>
                            <m:ctrlPr>
                              <a:rPr lang="en-GB" sz="1600" b="0" i="1" smtClean="0">
                                <a:latin typeface="Cambria Math"/>
                              </a:rPr>
                            </m:ctrlPr>
                          </m:naryPr>
                          <m:sub/>
                          <m:sup/>
                          <m:e>
                            <m:acc>
                              <m:accPr>
                                <m:chr m:val="⃗"/>
                                <m:ctrlPr>
                                  <a:rPr lang="en-GB" sz="1600" b="0" i="1" smtClean="0"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en-GB" sz="1600" b="0" i="1" smtClean="0">
                                    <a:latin typeface="Cambria Math"/>
                                  </a:rPr>
                                  <m:t>𝐸</m:t>
                                </m:r>
                              </m:e>
                            </m:acc>
                          </m:e>
                        </m:nary>
                        <m:r>
                          <a:rPr lang="en-GB" sz="1600" b="0" i="1" smtClean="0">
                            <a:latin typeface="Cambria Math"/>
                            <a:ea typeface="Cambria Math"/>
                          </a:rPr>
                          <m:t>×</m:t>
                        </m:r>
                        <m:sSup>
                          <m:sSupPr>
                            <m:ctrlPr>
                              <a:rPr lang="en-GB" sz="1600" b="0" i="1" smtClean="0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acc>
                              <m:accPr>
                                <m:chr m:val="⃗"/>
                                <m:ctrlPr>
                                  <a:rPr lang="en-GB" sz="1600" b="0" i="1" smtClean="0">
                                    <a:latin typeface="Cambria Math"/>
                                    <a:ea typeface="Cambria Math"/>
                                  </a:rPr>
                                </m:ctrlPr>
                              </m:accPr>
                              <m:e>
                                <m:r>
                                  <a:rPr lang="en-GB" sz="1600" b="0" i="1" smtClean="0">
                                    <a:latin typeface="Cambria Math"/>
                                    <a:ea typeface="Cambria Math"/>
                                  </a:rPr>
                                  <m:t>𝐻</m:t>
                                </m:r>
                              </m:e>
                            </m:acc>
                          </m:e>
                          <m:sup>
                            <m:r>
                              <a:rPr lang="en-GB" sz="1600" b="0" i="1" smtClean="0">
                                <a:latin typeface="Cambria Math"/>
                                <a:ea typeface="Cambria Math"/>
                              </a:rPr>
                              <m:t>∗</m:t>
                            </m:r>
                          </m:sup>
                        </m:sSup>
                        <m:r>
                          <a:rPr lang="en-GB" sz="1600" b="0" i="1" smtClean="0">
                            <a:latin typeface="Cambria Math"/>
                            <a:ea typeface="Cambria Math"/>
                          </a:rPr>
                          <m:t>∙</m:t>
                        </m:r>
                        <m:r>
                          <m:rPr>
                            <m:nor/>
                          </m:rPr>
                          <a:rPr lang="en-GB" sz="1600" b="0" i="0" smtClean="0">
                            <a:latin typeface="Cambria Math"/>
                            <a:ea typeface="Cambria Math"/>
                          </a:rPr>
                          <m:t>d</m:t>
                        </m:r>
                        <m:acc>
                          <m:accPr>
                            <m:chr m:val="⃗"/>
                            <m:ctrlPr>
                              <a:rPr lang="en-GB" sz="1600" b="0" i="1" smtClean="0">
                                <a:latin typeface="Cambria Math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en-GB" sz="1600" b="0" i="1" smtClean="0">
                                <a:latin typeface="Cambria Math"/>
                                <a:ea typeface="Cambria Math"/>
                              </a:rPr>
                              <m:t>𝐴</m:t>
                            </m:r>
                          </m:e>
                        </m:acc>
                      </m:e>
                    </m:d>
                  </m:oMath>
                </a14:m>
                <a:endParaRPr lang="en-US" sz="1600" dirty="0">
                  <a:latin typeface="+mn-lt"/>
                </a:endParaRPr>
              </a:p>
            </p:txBody>
          </p:sp>
        </mc:Choice>
        <mc:Fallback xmlns="">
          <p:sp>
            <p:nvSpPr>
              <p:cNvPr id="8201" name="Text Box 9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3413" y="3744195"/>
                <a:ext cx="3052246" cy="439992"/>
              </a:xfrm>
              <a:prstGeom prst="rect">
                <a:avLst/>
              </a:prstGeom>
              <a:blipFill rotWithShape="1">
                <a:blip r:embed="rId6"/>
                <a:stretch>
                  <a:fillRect l="-1198" t="-97222" r="-4790" b="-1541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07" name="Line 86"/>
          <p:cNvSpPr>
            <a:spLocks noChangeShapeType="1"/>
          </p:cNvSpPr>
          <p:nvPr/>
        </p:nvSpPr>
        <p:spPr bwMode="auto">
          <a:xfrm>
            <a:off x="7429520" y="1563223"/>
            <a:ext cx="1195387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8208" name="Text Box 88"/>
          <p:cNvSpPr txBox="1">
            <a:spLocks noChangeArrowheads="1"/>
          </p:cNvSpPr>
          <p:nvPr/>
        </p:nvSpPr>
        <p:spPr bwMode="auto">
          <a:xfrm>
            <a:off x="7572396" y="1063157"/>
            <a:ext cx="113178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latin typeface="+mn-lt"/>
              </a:rPr>
              <a:t>power flow</a:t>
            </a:r>
          </a:p>
        </p:txBody>
      </p:sp>
      <p:sp>
        <p:nvSpPr>
          <p:cNvPr id="8211" name="Line 87"/>
          <p:cNvSpPr>
            <a:spLocks noChangeShapeType="1"/>
          </p:cNvSpPr>
          <p:nvPr/>
        </p:nvSpPr>
        <p:spPr bwMode="auto">
          <a:xfrm>
            <a:off x="7500958" y="4335019"/>
            <a:ext cx="1285884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2" name="Text Box 88"/>
          <p:cNvSpPr txBox="1">
            <a:spLocks noChangeArrowheads="1"/>
          </p:cNvSpPr>
          <p:nvPr/>
        </p:nvSpPr>
        <p:spPr bwMode="auto">
          <a:xfrm>
            <a:off x="7715272" y="3992115"/>
            <a:ext cx="113178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latin typeface="+mn-lt"/>
              </a:rPr>
              <a:t>power flow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795703-93D4-4BEB-9CE9-B9DD4D45F1F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794" y="176164"/>
            <a:ext cx="8229600" cy="787473"/>
          </a:xfrm>
        </p:spPr>
        <p:txBody>
          <a:bodyPr>
            <a:normAutofit/>
          </a:bodyPr>
          <a:lstStyle/>
          <a:p>
            <a:r>
              <a:rPr lang="en-GB" sz="4000" dirty="0" smtClean="0"/>
              <a:t>Waveguide dispersion</a:t>
            </a:r>
            <a:endParaRPr lang="en-GB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298800" y="1052513"/>
            <a:ext cx="39576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+mn-lt"/>
              </a:rPr>
              <a:t>What happens with different waveguide dimensions (different width </a:t>
            </a:r>
            <a:r>
              <a:rPr lang="en-GB" sz="1600" i="1" dirty="0" smtClean="0">
                <a:latin typeface="+mn-lt"/>
              </a:rPr>
              <a:t>a</a:t>
            </a:r>
            <a:r>
              <a:rPr lang="en-GB" sz="1600" dirty="0" smtClean="0">
                <a:latin typeface="+mn-lt"/>
              </a:rPr>
              <a:t>)?</a:t>
            </a:r>
            <a:endParaRPr lang="en-GB" sz="1600" dirty="0">
              <a:latin typeface="+mn-lt"/>
            </a:endParaRPr>
          </a:p>
        </p:txBody>
      </p:sp>
      <p:pic>
        <p:nvPicPr>
          <p:cNvPr id="15" name="Picture 14" descr="Dispersio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48" y="3143248"/>
            <a:ext cx="2643206" cy="2723970"/>
          </a:xfrm>
          <a:prstGeom prst="rect">
            <a:avLst/>
          </a:prstGeom>
        </p:spPr>
      </p:pic>
      <p:graphicFrame>
        <p:nvGraphicFramePr>
          <p:cNvPr id="88067" name="Object 3"/>
          <p:cNvGraphicFramePr>
            <a:graphicFrameLocks noChangeAspect="1"/>
          </p:cNvGraphicFramePr>
          <p:nvPr/>
        </p:nvGraphicFramePr>
        <p:xfrm>
          <a:off x="3428990" y="5357826"/>
          <a:ext cx="285750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52" name="Equation" r:id="rId4" imgW="380880" imgH="799920" progId="Equation.3">
                  <p:embed/>
                </p:oleObj>
              </mc:Choice>
              <mc:Fallback>
                <p:oleObj name="Equation" r:id="rId4" imgW="380880" imgH="7999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8990" y="5357826"/>
                        <a:ext cx="285750" cy="600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8068" name="Object 4"/>
          <p:cNvGraphicFramePr>
            <a:graphicFrameLocks noChangeAspect="1"/>
          </p:cNvGraphicFramePr>
          <p:nvPr/>
        </p:nvGraphicFramePr>
        <p:xfrm>
          <a:off x="333373" y="3229978"/>
          <a:ext cx="209550" cy="27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53" name="Equation" r:id="rId6" imgW="279360" imgH="368280" progId="Equation.3">
                  <p:embed/>
                </p:oleObj>
              </mc:Choice>
              <mc:Fallback>
                <p:oleObj name="Equation" r:id="rId6" imgW="279360" imgH="368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373" y="3229978"/>
                        <a:ext cx="209550" cy="276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4429124" y="1285860"/>
            <a:ext cx="11192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+mn-lt"/>
              </a:rPr>
              <a:t>1:</a:t>
            </a:r>
            <a:r>
              <a:rPr lang="en-GB" sz="1600" i="1" dirty="0" smtClean="0">
                <a:latin typeface="+mn-lt"/>
              </a:rPr>
              <a:t/>
            </a:r>
            <a:br>
              <a:rPr lang="en-GB" sz="1600" i="1" dirty="0" smtClean="0">
                <a:latin typeface="+mn-lt"/>
              </a:rPr>
            </a:br>
            <a:r>
              <a:rPr lang="en-GB" sz="1600" i="1" dirty="0" smtClean="0">
                <a:latin typeface="+mn-lt"/>
              </a:rPr>
              <a:t>a</a:t>
            </a:r>
            <a:r>
              <a:rPr lang="en-GB" sz="1600" dirty="0" smtClean="0">
                <a:latin typeface="+mn-lt"/>
              </a:rPr>
              <a:t> = 52 mm,</a:t>
            </a:r>
            <a:br>
              <a:rPr lang="en-GB" sz="1600" dirty="0" smtClean="0">
                <a:latin typeface="+mn-lt"/>
              </a:rPr>
            </a:br>
            <a:r>
              <a:rPr lang="en-GB" sz="1600" i="1" dirty="0" smtClean="0">
                <a:latin typeface="+mn-lt"/>
              </a:rPr>
              <a:t>f/</a:t>
            </a:r>
            <a:r>
              <a:rPr lang="en-GB" sz="1600" i="1" dirty="0" err="1" smtClean="0">
                <a:latin typeface="+mn-lt"/>
              </a:rPr>
              <a:t>f</a:t>
            </a:r>
            <a:r>
              <a:rPr lang="en-GB" sz="1600" i="1" baseline="-25000" dirty="0" err="1" smtClean="0">
                <a:latin typeface="+mn-lt"/>
              </a:rPr>
              <a:t>c</a:t>
            </a:r>
            <a:r>
              <a:rPr lang="en-GB" sz="1600" dirty="0" smtClean="0">
                <a:latin typeface="+mn-lt"/>
              </a:rPr>
              <a:t> = 1.04</a:t>
            </a:r>
            <a:endParaRPr lang="en-GB" sz="1600" dirty="0">
              <a:latin typeface="+mn-lt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398748" y="5587432"/>
            <a:ext cx="71438" cy="714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/>
          <p:cNvSpPr/>
          <p:nvPr/>
        </p:nvSpPr>
        <p:spPr>
          <a:xfrm>
            <a:off x="1695428" y="5015928"/>
            <a:ext cx="71438" cy="714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/>
          <p:cNvSpPr/>
          <p:nvPr/>
        </p:nvSpPr>
        <p:spPr>
          <a:xfrm>
            <a:off x="2571736" y="4006270"/>
            <a:ext cx="71438" cy="714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1071538" y="5929330"/>
            <a:ext cx="7042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err="1" smtClean="0">
                <a:latin typeface="+mn-lt"/>
              </a:rPr>
              <a:t>cutoff</a:t>
            </a:r>
            <a:endParaRPr lang="en-GB" sz="1600" dirty="0">
              <a:latin typeface="+mn-lt"/>
            </a:endParaRPr>
          </a:p>
        </p:txBody>
      </p:sp>
      <p:graphicFrame>
        <p:nvGraphicFramePr>
          <p:cNvPr id="88066" name="Object 2"/>
          <p:cNvGraphicFramePr>
            <a:graphicFrameLocks noChangeAspect="1"/>
          </p:cNvGraphicFramePr>
          <p:nvPr/>
        </p:nvGraphicFramePr>
        <p:xfrm>
          <a:off x="2357422" y="4143380"/>
          <a:ext cx="1454150" cy="471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54" name="Equation" r:id="rId8" imgW="2895480" imgH="939600" progId="Equation.3">
                  <p:embed/>
                </p:oleObj>
              </mc:Choice>
              <mc:Fallback>
                <p:oleObj name="Equation" r:id="rId8" imgW="289548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7422" y="4143380"/>
                        <a:ext cx="1454150" cy="471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8069" name="Object 5"/>
          <p:cNvGraphicFramePr>
            <a:graphicFrameLocks noChangeAspect="1"/>
          </p:cNvGraphicFramePr>
          <p:nvPr/>
        </p:nvGraphicFramePr>
        <p:xfrm>
          <a:off x="2500296" y="3286124"/>
          <a:ext cx="369888" cy="36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55" name="Equation" r:id="rId10" imgW="736560" imgH="723600" progId="Equation.3">
                  <p:embed/>
                </p:oleObj>
              </mc:Choice>
              <mc:Fallback>
                <p:oleObj name="Equation" r:id="rId10" imgW="736560" imgH="723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0296" y="3286124"/>
                        <a:ext cx="369888" cy="363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8070" name="Object 6"/>
          <p:cNvGraphicFramePr>
            <a:graphicFrameLocks noChangeAspect="1"/>
          </p:cNvGraphicFramePr>
          <p:nvPr/>
        </p:nvGraphicFramePr>
        <p:xfrm>
          <a:off x="1857356" y="6000768"/>
          <a:ext cx="484188" cy="36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56" name="Equation" r:id="rId12" imgW="965160" imgH="723600" progId="Equation.3">
                  <p:embed/>
                </p:oleObj>
              </mc:Choice>
              <mc:Fallback>
                <p:oleObj name="Equation" r:id="rId12" imgW="965160" imgH="723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6000768"/>
                        <a:ext cx="484188" cy="363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" name="Picture 25" descr="S3.0EW52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572132" y="770804"/>
            <a:ext cx="3486150" cy="2286000"/>
          </a:xfrm>
          <a:prstGeom prst="rect">
            <a:avLst/>
          </a:prstGeom>
        </p:spPr>
      </p:pic>
      <p:pic>
        <p:nvPicPr>
          <p:cNvPr id="27" name="Picture 26" descr="S3.0EW72.gif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629282" y="2579239"/>
            <a:ext cx="3429000" cy="2286000"/>
          </a:xfrm>
          <a:prstGeom prst="rect">
            <a:avLst/>
          </a:prstGeom>
        </p:spPr>
      </p:pic>
      <p:pic>
        <p:nvPicPr>
          <p:cNvPr id="25" name="Picture 24" descr="S3.0EW144.gif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629282" y="4429132"/>
            <a:ext cx="3429000" cy="2286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858148" y="867847"/>
            <a:ext cx="9332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 smtClean="0">
                <a:latin typeface="+mn-lt"/>
              </a:rPr>
              <a:t>f</a:t>
            </a:r>
            <a:r>
              <a:rPr lang="en-GB" sz="1600" dirty="0" smtClean="0">
                <a:latin typeface="+mn-lt"/>
              </a:rPr>
              <a:t> = 3 GHz</a:t>
            </a:r>
            <a:endParaRPr lang="en-GB" sz="1600" dirty="0"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6248" y="3071810"/>
            <a:ext cx="13789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+mn-lt"/>
              </a:rPr>
              <a:t>2:</a:t>
            </a:r>
          </a:p>
          <a:p>
            <a:r>
              <a:rPr lang="en-GB" sz="1600" i="1" dirty="0" smtClean="0">
                <a:latin typeface="+mn-lt"/>
              </a:rPr>
              <a:t>a</a:t>
            </a:r>
            <a:r>
              <a:rPr lang="en-GB" sz="1600" dirty="0" smtClean="0">
                <a:latin typeface="+mn-lt"/>
              </a:rPr>
              <a:t> = 72.14 mm,</a:t>
            </a:r>
            <a:br>
              <a:rPr lang="en-GB" sz="1600" dirty="0" smtClean="0">
                <a:latin typeface="+mn-lt"/>
              </a:rPr>
            </a:br>
            <a:r>
              <a:rPr lang="en-GB" sz="1600" i="1" dirty="0" smtClean="0">
                <a:latin typeface="+mn-lt"/>
              </a:rPr>
              <a:t> f/</a:t>
            </a:r>
            <a:r>
              <a:rPr lang="en-GB" sz="1600" i="1" dirty="0" err="1" smtClean="0">
                <a:latin typeface="+mn-lt"/>
              </a:rPr>
              <a:t>f</a:t>
            </a:r>
            <a:r>
              <a:rPr lang="en-GB" sz="1600" i="1" baseline="-25000" dirty="0" err="1" smtClean="0">
                <a:latin typeface="+mn-lt"/>
              </a:rPr>
              <a:t>c</a:t>
            </a:r>
            <a:r>
              <a:rPr lang="en-GB" sz="1600" dirty="0" smtClean="0">
                <a:latin typeface="+mn-lt"/>
              </a:rPr>
              <a:t> = 1.44</a:t>
            </a:r>
            <a:endParaRPr lang="en-GB" sz="1600" dirty="0"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86248" y="4857760"/>
            <a:ext cx="13789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+mn-lt"/>
              </a:rPr>
              <a:t>3:</a:t>
            </a:r>
          </a:p>
          <a:p>
            <a:r>
              <a:rPr lang="en-GB" sz="1600" i="1" dirty="0" smtClean="0">
                <a:latin typeface="+mn-lt"/>
              </a:rPr>
              <a:t>a</a:t>
            </a:r>
            <a:r>
              <a:rPr lang="en-GB" sz="1600" dirty="0" smtClean="0">
                <a:latin typeface="+mn-lt"/>
              </a:rPr>
              <a:t> = 144.3 mm,</a:t>
            </a:r>
            <a:br>
              <a:rPr lang="en-GB" sz="1600" dirty="0" smtClean="0">
                <a:latin typeface="+mn-lt"/>
              </a:rPr>
            </a:br>
            <a:r>
              <a:rPr lang="en-GB" sz="1600" i="1" dirty="0" smtClean="0">
                <a:latin typeface="+mn-lt"/>
              </a:rPr>
              <a:t> f/</a:t>
            </a:r>
            <a:r>
              <a:rPr lang="en-GB" sz="1600" i="1" dirty="0" err="1" smtClean="0">
                <a:latin typeface="+mn-lt"/>
              </a:rPr>
              <a:t>f</a:t>
            </a:r>
            <a:r>
              <a:rPr lang="en-GB" sz="1600" i="1" baseline="-25000" dirty="0" err="1" smtClean="0">
                <a:latin typeface="+mn-lt"/>
              </a:rPr>
              <a:t>c</a:t>
            </a:r>
            <a:r>
              <a:rPr lang="en-GB" sz="1600" dirty="0" smtClean="0">
                <a:latin typeface="+mn-lt"/>
              </a:rPr>
              <a:t> = 2.88</a:t>
            </a:r>
            <a:endParaRPr lang="en-GB" sz="1600" dirty="0">
              <a:latin typeface="+mn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428728" y="5417122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+mn-lt"/>
              </a:rPr>
              <a:t>1</a:t>
            </a:r>
            <a:endParaRPr lang="en-GB" sz="1600" dirty="0">
              <a:latin typeface="+mn-l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733453" y="4857760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+mn-lt"/>
              </a:rPr>
              <a:t>2</a:t>
            </a:r>
            <a:endParaRPr lang="en-GB" sz="1600" dirty="0">
              <a:latin typeface="+mn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643174" y="3857628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+mn-lt"/>
              </a:rPr>
              <a:t>3</a:t>
            </a:r>
            <a:endParaRPr lang="en-GB" sz="1600" dirty="0">
              <a:latin typeface="+mn-l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795703-93D4-4BEB-9CE9-B9DD4D45F1F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77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794" y="176164"/>
            <a:ext cx="8229600" cy="691683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Phase velocity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4429124" y="1285860"/>
            <a:ext cx="11192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+mn-lt"/>
              </a:rPr>
              <a:t>1:</a:t>
            </a:r>
            <a:r>
              <a:rPr lang="en-GB" sz="1600" i="1" dirty="0" smtClean="0">
                <a:latin typeface="+mn-lt"/>
              </a:rPr>
              <a:t/>
            </a:r>
            <a:br>
              <a:rPr lang="en-GB" sz="1600" i="1" dirty="0" smtClean="0">
                <a:latin typeface="+mn-lt"/>
              </a:rPr>
            </a:br>
            <a:r>
              <a:rPr lang="en-GB" sz="1600" i="1" dirty="0" smtClean="0">
                <a:latin typeface="+mn-lt"/>
              </a:rPr>
              <a:t>a</a:t>
            </a:r>
            <a:r>
              <a:rPr lang="en-GB" sz="1600" dirty="0" smtClean="0">
                <a:latin typeface="+mn-lt"/>
              </a:rPr>
              <a:t> = 52 mm,</a:t>
            </a:r>
            <a:br>
              <a:rPr lang="en-GB" sz="1600" dirty="0" smtClean="0">
                <a:latin typeface="+mn-lt"/>
              </a:rPr>
            </a:br>
            <a:r>
              <a:rPr lang="en-GB" sz="1600" i="1" dirty="0" smtClean="0">
                <a:latin typeface="+mn-lt"/>
              </a:rPr>
              <a:t>f/</a:t>
            </a:r>
            <a:r>
              <a:rPr lang="en-GB" sz="1600" i="1" dirty="0" err="1" smtClean="0">
                <a:latin typeface="+mn-lt"/>
              </a:rPr>
              <a:t>f</a:t>
            </a:r>
            <a:r>
              <a:rPr lang="en-GB" sz="1600" i="1" baseline="-25000" dirty="0" err="1" smtClean="0">
                <a:latin typeface="+mn-lt"/>
              </a:rPr>
              <a:t>c</a:t>
            </a:r>
            <a:r>
              <a:rPr lang="en-GB" sz="1600" dirty="0" smtClean="0">
                <a:latin typeface="+mn-lt"/>
              </a:rPr>
              <a:t> = 1.04</a:t>
            </a:r>
            <a:endParaRPr lang="en-GB" sz="1600" dirty="0">
              <a:latin typeface="+mn-lt"/>
            </a:endParaRPr>
          </a:p>
        </p:txBody>
      </p:sp>
      <p:pic>
        <p:nvPicPr>
          <p:cNvPr id="26" name="Picture 25" descr="S3.0EW5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72132" y="770804"/>
            <a:ext cx="3486150" cy="2286000"/>
          </a:xfrm>
          <a:prstGeom prst="rect">
            <a:avLst/>
          </a:prstGeom>
        </p:spPr>
      </p:pic>
      <p:pic>
        <p:nvPicPr>
          <p:cNvPr id="27" name="Picture 26" descr="S3.0EW72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29282" y="2579239"/>
            <a:ext cx="3429000" cy="2286000"/>
          </a:xfrm>
          <a:prstGeom prst="rect">
            <a:avLst/>
          </a:prstGeom>
        </p:spPr>
      </p:pic>
      <p:pic>
        <p:nvPicPr>
          <p:cNvPr id="25" name="Picture 24" descr="S3.0EW144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29282" y="4429132"/>
            <a:ext cx="3429000" cy="2286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858148" y="867847"/>
            <a:ext cx="9332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 smtClean="0">
                <a:latin typeface="+mn-lt"/>
              </a:rPr>
              <a:t>f</a:t>
            </a:r>
            <a:r>
              <a:rPr lang="en-GB" sz="1600" dirty="0" smtClean="0">
                <a:latin typeface="+mn-lt"/>
              </a:rPr>
              <a:t> = 3 GHz</a:t>
            </a:r>
            <a:endParaRPr lang="en-GB" sz="1600" dirty="0"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6248" y="3071810"/>
            <a:ext cx="13789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+mn-lt"/>
              </a:rPr>
              <a:t>2:</a:t>
            </a:r>
          </a:p>
          <a:p>
            <a:r>
              <a:rPr lang="en-GB" sz="1600" i="1" dirty="0" smtClean="0">
                <a:latin typeface="+mn-lt"/>
              </a:rPr>
              <a:t>a</a:t>
            </a:r>
            <a:r>
              <a:rPr lang="en-GB" sz="1600" dirty="0" smtClean="0">
                <a:latin typeface="+mn-lt"/>
              </a:rPr>
              <a:t> = 72.14 mm,</a:t>
            </a:r>
            <a:br>
              <a:rPr lang="en-GB" sz="1600" dirty="0" smtClean="0">
                <a:latin typeface="+mn-lt"/>
              </a:rPr>
            </a:br>
            <a:r>
              <a:rPr lang="en-GB" sz="1600" i="1" dirty="0" smtClean="0">
                <a:latin typeface="+mn-lt"/>
              </a:rPr>
              <a:t> f/</a:t>
            </a:r>
            <a:r>
              <a:rPr lang="en-GB" sz="1600" i="1" dirty="0" err="1" smtClean="0">
                <a:latin typeface="+mn-lt"/>
              </a:rPr>
              <a:t>f</a:t>
            </a:r>
            <a:r>
              <a:rPr lang="en-GB" sz="1600" i="1" baseline="-25000" dirty="0" err="1" smtClean="0">
                <a:latin typeface="+mn-lt"/>
              </a:rPr>
              <a:t>c</a:t>
            </a:r>
            <a:r>
              <a:rPr lang="en-GB" sz="1600" dirty="0" smtClean="0">
                <a:latin typeface="+mn-lt"/>
              </a:rPr>
              <a:t> = 1.44</a:t>
            </a:r>
            <a:endParaRPr lang="en-GB" sz="1600" dirty="0"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86248" y="4857760"/>
            <a:ext cx="13789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+mn-lt"/>
              </a:rPr>
              <a:t>3:</a:t>
            </a:r>
          </a:p>
          <a:p>
            <a:r>
              <a:rPr lang="en-GB" sz="1600" i="1" dirty="0" smtClean="0">
                <a:latin typeface="+mn-lt"/>
              </a:rPr>
              <a:t>a</a:t>
            </a:r>
            <a:r>
              <a:rPr lang="en-GB" sz="1600" dirty="0" smtClean="0">
                <a:latin typeface="+mn-lt"/>
              </a:rPr>
              <a:t> = 144.3 mm,</a:t>
            </a:r>
            <a:br>
              <a:rPr lang="en-GB" sz="1600" dirty="0" smtClean="0">
                <a:latin typeface="+mn-lt"/>
              </a:rPr>
            </a:br>
            <a:r>
              <a:rPr lang="en-GB" sz="1600" i="1" dirty="0" smtClean="0">
                <a:latin typeface="+mn-lt"/>
              </a:rPr>
              <a:t> f/</a:t>
            </a:r>
            <a:r>
              <a:rPr lang="en-GB" sz="1600" i="1" dirty="0" err="1" smtClean="0">
                <a:latin typeface="+mn-lt"/>
              </a:rPr>
              <a:t>f</a:t>
            </a:r>
            <a:r>
              <a:rPr lang="en-GB" sz="1600" i="1" baseline="-25000" dirty="0" err="1" smtClean="0">
                <a:latin typeface="+mn-lt"/>
              </a:rPr>
              <a:t>c</a:t>
            </a:r>
            <a:r>
              <a:rPr lang="en-GB" sz="1600" dirty="0" smtClean="0">
                <a:latin typeface="+mn-lt"/>
              </a:rPr>
              <a:t> = 2.88</a:t>
            </a:r>
            <a:endParaRPr lang="en-GB" sz="1600" dirty="0">
              <a:latin typeface="+mn-lt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85720" y="928670"/>
            <a:ext cx="395763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+mn-lt"/>
              </a:rPr>
              <a:t>The phase velocity is the speed with which the crest or a zero-crossing travels in </a:t>
            </a:r>
            <a:r>
              <a:rPr lang="en-GB" sz="1600" i="1" dirty="0" smtClean="0">
                <a:latin typeface="+mn-lt"/>
              </a:rPr>
              <a:t>z</a:t>
            </a:r>
            <a:r>
              <a:rPr lang="en-GB" sz="1600" dirty="0" smtClean="0">
                <a:latin typeface="+mn-lt"/>
              </a:rPr>
              <a:t>-direction.</a:t>
            </a:r>
          </a:p>
          <a:p>
            <a:r>
              <a:rPr lang="en-GB" sz="1600" dirty="0" smtClean="0">
                <a:latin typeface="+mn-lt"/>
              </a:rPr>
              <a:t>Note on the three animations on the right that, at constant </a:t>
            </a:r>
            <a:r>
              <a:rPr lang="en-GB" sz="1600" i="1" dirty="0" smtClean="0">
                <a:latin typeface="+mn-lt"/>
              </a:rPr>
              <a:t>f</a:t>
            </a:r>
            <a:r>
              <a:rPr lang="en-GB" sz="1600" dirty="0" smtClean="0">
                <a:latin typeface="+mn-lt"/>
              </a:rPr>
              <a:t>, it is          .</a:t>
            </a:r>
          </a:p>
          <a:p>
            <a:r>
              <a:rPr lang="en-GB" sz="1600" dirty="0" smtClean="0">
                <a:latin typeface="+mn-lt"/>
              </a:rPr>
              <a:t>Note that at            ,               !  </a:t>
            </a:r>
          </a:p>
          <a:p>
            <a:r>
              <a:rPr lang="en-GB" sz="1600" dirty="0" smtClean="0">
                <a:latin typeface="+mn-lt"/>
              </a:rPr>
              <a:t>With             ,                !          </a:t>
            </a:r>
            <a:endParaRPr lang="en-GB" sz="1600" dirty="0">
              <a:latin typeface="+mn-lt"/>
            </a:endParaRPr>
          </a:p>
        </p:txBody>
      </p:sp>
      <p:pic>
        <p:nvPicPr>
          <p:cNvPr id="54" name="Picture 53" descr="Dispersion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4348" y="3143248"/>
            <a:ext cx="2643206" cy="2723970"/>
          </a:xfrm>
          <a:prstGeom prst="rect">
            <a:avLst/>
          </a:prstGeom>
        </p:spPr>
      </p:pic>
      <p:graphicFrame>
        <p:nvGraphicFramePr>
          <p:cNvPr id="55" name="Object 3"/>
          <p:cNvGraphicFramePr>
            <a:graphicFrameLocks noChangeAspect="1"/>
          </p:cNvGraphicFramePr>
          <p:nvPr/>
        </p:nvGraphicFramePr>
        <p:xfrm>
          <a:off x="3428992" y="5429264"/>
          <a:ext cx="285750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653" name="Equation" r:id="rId7" imgW="380880" imgH="799920" progId="Equation.3">
                  <p:embed/>
                </p:oleObj>
              </mc:Choice>
              <mc:Fallback>
                <p:oleObj name="Equation" r:id="rId7" imgW="380880" imgH="7999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8992" y="5429264"/>
                        <a:ext cx="285750" cy="600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ct 4"/>
          <p:cNvGraphicFramePr>
            <a:graphicFrameLocks noChangeAspect="1"/>
          </p:cNvGraphicFramePr>
          <p:nvPr/>
        </p:nvGraphicFramePr>
        <p:xfrm>
          <a:off x="333373" y="3229978"/>
          <a:ext cx="209550" cy="27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654" name="Equation" r:id="rId9" imgW="279360" imgH="368280" progId="Equation.3">
                  <p:embed/>
                </p:oleObj>
              </mc:Choice>
              <mc:Fallback>
                <p:oleObj name="Equation" r:id="rId9" imgW="279360" imgH="368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373" y="3229978"/>
                        <a:ext cx="209550" cy="276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Oval 56"/>
          <p:cNvSpPr/>
          <p:nvPr/>
        </p:nvSpPr>
        <p:spPr>
          <a:xfrm>
            <a:off x="1398748" y="5587432"/>
            <a:ext cx="71438" cy="714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Oval 57"/>
          <p:cNvSpPr/>
          <p:nvPr/>
        </p:nvSpPr>
        <p:spPr>
          <a:xfrm>
            <a:off x="1695428" y="5015928"/>
            <a:ext cx="71438" cy="714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Oval 58"/>
          <p:cNvSpPr/>
          <p:nvPr/>
        </p:nvSpPr>
        <p:spPr>
          <a:xfrm>
            <a:off x="2571736" y="4006270"/>
            <a:ext cx="71438" cy="714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TextBox 59"/>
          <p:cNvSpPr txBox="1"/>
          <p:nvPr/>
        </p:nvSpPr>
        <p:spPr>
          <a:xfrm>
            <a:off x="1071538" y="5929330"/>
            <a:ext cx="6776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err="1" smtClean="0">
                <a:latin typeface="+mn-lt"/>
              </a:rPr>
              <a:t>cutoff</a:t>
            </a:r>
            <a:endParaRPr lang="en-GB" sz="1600" dirty="0">
              <a:latin typeface="+mn-lt"/>
            </a:endParaRPr>
          </a:p>
        </p:txBody>
      </p:sp>
      <p:graphicFrame>
        <p:nvGraphicFramePr>
          <p:cNvPr id="61" name="Object 2"/>
          <p:cNvGraphicFramePr>
            <a:graphicFrameLocks noChangeAspect="1"/>
          </p:cNvGraphicFramePr>
          <p:nvPr/>
        </p:nvGraphicFramePr>
        <p:xfrm>
          <a:off x="2670174" y="4000500"/>
          <a:ext cx="1830388" cy="471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655" name="Equation" r:id="rId11" imgW="3644640" imgH="939600" progId="Equation.3">
                  <p:embed/>
                </p:oleObj>
              </mc:Choice>
              <mc:Fallback>
                <p:oleObj name="Equation" r:id="rId11" imgW="364464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70174" y="4000500"/>
                        <a:ext cx="1830388" cy="471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Object 5"/>
          <p:cNvGraphicFramePr>
            <a:graphicFrameLocks noChangeAspect="1"/>
          </p:cNvGraphicFramePr>
          <p:nvPr/>
        </p:nvGraphicFramePr>
        <p:xfrm>
          <a:off x="2500296" y="3286124"/>
          <a:ext cx="369888" cy="36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656" name="Equation" r:id="rId13" imgW="736560" imgH="723600" progId="Equation.3">
                  <p:embed/>
                </p:oleObj>
              </mc:Choice>
              <mc:Fallback>
                <p:oleObj name="Equation" r:id="rId13" imgW="736560" imgH="723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0296" y="3286124"/>
                        <a:ext cx="369888" cy="363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" name="Object 6"/>
          <p:cNvGraphicFramePr>
            <a:graphicFrameLocks noChangeAspect="1"/>
          </p:cNvGraphicFramePr>
          <p:nvPr/>
        </p:nvGraphicFramePr>
        <p:xfrm>
          <a:off x="1857356" y="6000768"/>
          <a:ext cx="484188" cy="36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657" name="Equation" r:id="rId15" imgW="965160" imgH="723600" progId="Equation.3">
                  <p:embed/>
                </p:oleObj>
              </mc:Choice>
              <mc:Fallback>
                <p:oleObj name="Equation" r:id="rId15" imgW="965160" imgH="723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6000768"/>
                        <a:ext cx="484188" cy="363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" name="Object 6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0380449"/>
              </p:ext>
            </p:extLst>
          </p:nvPr>
        </p:nvGraphicFramePr>
        <p:xfrm>
          <a:off x="2318512" y="1963773"/>
          <a:ext cx="414338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658" name="Equation" r:id="rId17" imgW="596880" imgH="419040" progId="Equation.3">
                  <p:embed/>
                </p:oleObj>
              </mc:Choice>
              <mc:Fallback>
                <p:oleObj name="Equation" r:id="rId17" imgW="59688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8512" y="1963773"/>
                        <a:ext cx="414338" cy="292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5319701"/>
              </p:ext>
            </p:extLst>
          </p:nvPr>
        </p:nvGraphicFramePr>
        <p:xfrm>
          <a:off x="1393107" y="2195651"/>
          <a:ext cx="555625" cy="265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659" name="Equation" r:id="rId19" imgW="799920" imgH="380880" progId="Equation.3">
                  <p:embed/>
                </p:oleObj>
              </mc:Choice>
              <mc:Fallback>
                <p:oleObj name="Equation" r:id="rId19" imgW="799920" imgH="380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3107" y="2195651"/>
                        <a:ext cx="555625" cy="2651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6063757"/>
              </p:ext>
            </p:extLst>
          </p:nvPr>
        </p:nvGraphicFramePr>
        <p:xfrm>
          <a:off x="2014849" y="2203172"/>
          <a:ext cx="679450" cy="28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660" name="Equation" r:id="rId21" imgW="977760" imgH="406080" progId="Equation.3">
                  <p:embed/>
                </p:oleObj>
              </mc:Choice>
              <mc:Fallback>
                <p:oleObj name="Equation" r:id="rId21" imgW="977760" imgH="406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4849" y="2203172"/>
                        <a:ext cx="679450" cy="282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7" name="Straight Connector 66"/>
          <p:cNvCxnSpPr/>
          <p:nvPr/>
        </p:nvCxnSpPr>
        <p:spPr>
          <a:xfrm flipV="1">
            <a:off x="770796" y="4714884"/>
            <a:ext cx="1443750" cy="1026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8" name="Object 2"/>
          <p:cNvGraphicFramePr>
            <a:graphicFrameLocks noChangeAspect="1"/>
          </p:cNvGraphicFramePr>
          <p:nvPr/>
        </p:nvGraphicFramePr>
        <p:xfrm>
          <a:off x="2071670" y="4865700"/>
          <a:ext cx="542925" cy="42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661" name="Equation" r:id="rId23" imgW="1079280" imgH="838080" progId="Equation.3">
                  <p:embed/>
                </p:oleObj>
              </mc:Choice>
              <mc:Fallback>
                <p:oleObj name="Equation" r:id="rId23" imgW="1079280" imgH="838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1670" y="4865700"/>
                        <a:ext cx="542925" cy="420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9018545"/>
              </p:ext>
            </p:extLst>
          </p:nvPr>
        </p:nvGraphicFramePr>
        <p:xfrm>
          <a:off x="784450" y="2468110"/>
          <a:ext cx="625475" cy="23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662" name="Equation" r:id="rId25" imgW="901440" imgH="342720" progId="Equation.3">
                  <p:embed/>
                </p:oleObj>
              </mc:Choice>
              <mc:Fallback>
                <p:oleObj name="Equation" r:id="rId25" imgW="901440" imgH="342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4450" y="2468110"/>
                        <a:ext cx="625475" cy="238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2243143"/>
              </p:ext>
            </p:extLst>
          </p:nvPr>
        </p:nvGraphicFramePr>
        <p:xfrm>
          <a:off x="1477923" y="2447909"/>
          <a:ext cx="704850" cy="28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663" name="Equation" r:id="rId27" imgW="1015920" imgH="406080" progId="Equation.3">
                  <p:embed/>
                </p:oleObj>
              </mc:Choice>
              <mc:Fallback>
                <p:oleObj name="Equation" r:id="rId27" imgW="1015920" imgH="406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7923" y="2447909"/>
                        <a:ext cx="704850" cy="282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" name="TextBox 70"/>
          <p:cNvSpPr txBox="1"/>
          <p:nvPr/>
        </p:nvSpPr>
        <p:spPr>
          <a:xfrm>
            <a:off x="1428728" y="5417122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+mn-lt"/>
              </a:rPr>
              <a:t>1</a:t>
            </a:r>
            <a:endParaRPr lang="en-GB" sz="1600" dirty="0">
              <a:latin typeface="+mn-lt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733453" y="4857760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+mn-lt"/>
              </a:rPr>
              <a:t>2</a:t>
            </a:r>
            <a:endParaRPr lang="en-GB" sz="1600" dirty="0">
              <a:latin typeface="+mn-lt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643174" y="3857628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+mn-lt"/>
              </a:rPr>
              <a:t>3</a:t>
            </a:r>
            <a:endParaRPr lang="en-GB" sz="1600" dirty="0">
              <a:latin typeface="+mn-l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795703-93D4-4BEB-9CE9-B9DD4D45F1FC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83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sz="2800" dirty="0" smtClean="0"/>
              <a:t>Summary waveguide dispersion and phase velocity:</a:t>
            </a:r>
          </a:p>
        </p:txBody>
      </p:sp>
      <p:sp>
        <p:nvSpPr>
          <p:cNvPr id="9225" name="Rectangle 31"/>
          <p:cNvSpPr>
            <a:spLocks noChangeArrowheads="1"/>
          </p:cNvSpPr>
          <p:nvPr/>
        </p:nvSpPr>
        <p:spPr bwMode="auto">
          <a:xfrm>
            <a:off x="6309483" y="2383631"/>
            <a:ext cx="2109787" cy="275748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7" name="Text Box 17"/>
          <p:cNvSpPr txBox="1">
            <a:spLocks noChangeArrowheads="1"/>
          </p:cNvSpPr>
          <p:nvPr/>
        </p:nvSpPr>
        <p:spPr bwMode="auto">
          <a:xfrm>
            <a:off x="6450770" y="2431256"/>
            <a:ext cx="1828800" cy="119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latin typeface="+mn-lt"/>
              </a:rPr>
              <a:t>e.g.: TE</a:t>
            </a:r>
            <a:r>
              <a:rPr lang="en-US" sz="1600" baseline="-25000" dirty="0">
                <a:latin typeface="+mn-lt"/>
              </a:rPr>
              <a:t>10</a:t>
            </a:r>
            <a:r>
              <a:rPr lang="en-US" sz="1600" dirty="0">
                <a:latin typeface="+mn-lt"/>
              </a:rPr>
              <a:t>-wave in rectangular waveguide:</a:t>
            </a:r>
          </a:p>
          <a:p>
            <a:pPr>
              <a:spcBef>
                <a:spcPct val="50000"/>
              </a:spcBef>
            </a:pPr>
            <a:endParaRPr lang="en-US" sz="1600" dirty="0">
              <a:latin typeface="Comic Sans MS" pitchFamily="66" charset="0"/>
            </a:endParaRPr>
          </a:p>
        </p:txBody>
      </p:sp>
      <p:graphicFrame>
        <p:nvGraphicFramePr>
          <p:cNvPr id="9218" name="Object 10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8483309"/>
              </p:ext>
            </p:extLst>
          </p:nvPr>
        </p:nvGraphicFramePr>
        <p:xfrm>
          <a:off x="6507920" y="3378993"/>
          <a:ext cx="1701800" cy="153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87" name="Equation" r:id="rId4" imgW="2095200" imgH="1892160" progId="Equation.3">
                  <p:embed/>
                </p:oleObj>
              </mc:Choice>
              <mc:Fallback>
                <p:oleObj name="Equation" r:id="rId4" imgW="2095200" imgH="1892160" progId="Equation.3">
                  <p:embed/>
                  <p:pic>
                    <p:nvPicPr>
                      <p:cNvPr id="0" name="Object 10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-10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7920" y="3378993"/>
                        <a:ext cx="1701800" cy="153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1" name="Object 10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4406646"/>
              </p:ext>
            </p:extLst>
          </p:nvPr>
        </p:nvGraphicFramePr>
        <p:xfrm>
          <a:off x="1805839" y="3394074"/>
          <a:ext cx="180340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88" name="Equation" r:id="rId6" imgW="1993680" imgH="838080" progId="Equation.3">
                  <p:embed/>
                </p:oleObj>
              </mc:Choice>
              <mc:Fallback>
                <p:oleObj name="Equation" r:id="rId6" imgW="1993680" imgH="838080" progId="Equation.3">
                  <p:embed/>
                  <p:pic>
                    <p:nvPicPr>
                      <p:cNvPr id="0" name="Object 10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lum bright="-10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5839" y="3394074"/>
                        <a:ext cx="1803400" cy="736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2" name="Object 10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5194780"/>
              </p:ext>
            </p:extLst>
          </p:nvPr>
        </p:nvGraphicFramePr>
        <p:xfrm>
          <a:off x="1838741" y="1720910"/>
          <a:ext cx="3392074" cy="13254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89" name="Equation" r:id="rId8" imgW="3835080" imgH="1498320" progId="Equation.3">
                  <p:embed/>
                </p:oleObj>
              </mc:Choice>
              <mc:Fallback>
                <p:oleObj name="Equation" r:id="rId8" imgW="3835080" imgH="1498320" progId="Equation.3">
                  <p:embed/>
                  <p:pic>
                    <p:nvPicPr>
                      <p:cNvPr id="0" name="Object 10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lum bright="-10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8741" y="1720910"/>
                        <a:ext cx="3392074" cy="132544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9" name="Text Box 34"/>
          <p:cNvSpPr txBox="1">
            <a:spLocks noChangeArrowheads="1"/>
          </p:cNvSpPr>
          <p:nvPr/>
        </p:nvSpPr>
        <p:spPr bwMode="auto">
          <a:xfrm>
            <a:off x="633413" y="1248509"/>
            <a:ext cx="33990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 smtClean="0">
                <a:latin typeface="+mn-lt"/>
              </a:rPr>
              <a:t>In a </a:t>
            </a:r>
            <a:r>
              <a:rPr lang="en-US" sz="1800" b="1" dirty="0" smtClean="0">
                <a:latin typeface="+mn-lt"/>
              </a:rPr>
              <a:t>general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>
                <a:latin typeface="+mn-lt"/>
              </a:rPr>
              <a:t>cylindrical waveguide:</a:t>
            </a:r>
          </a:p>
        </p:txBody>
      </p:sp>
      <p:sp>
        <p:nvSpPr>
          <p:cNvPr id="9230" name="Rectangle 36"/>
          <p:cNvSpPr>
            <a:spLocks noChangeArrowheads="1"/>
          </p:cNvSpPr>
          <p:nvPr/>
        </p:nvSpPr>
        <p:spPr bwMode="auto">
          <a:xfrm>
            <a:off x="999173" y="5493434"/>
            <a:ext cx="6519862" cy="457200"/>
          </a:xfrm>
          <a:prstGeom prst="rect">
            <a:avLst/>
          </a:prstGeom>
          <a:solidFill>
            <a:srgbClr val="000099"/>
          </a:solidFill>
          <a:ln w="28575">
            <a:solidFill>
              <a:srgbClr val="FFFF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31" name="Text Box 35"/>
          <p:cNvSpPr txBox="1">
            <a:spLocks noChangeArrowheads="1"/>
          </p:cNvSpPr>
          <p:nvPr/>
        </p:nvSpPr>
        <p:spPr bwMode="auto">
          <a:xfrm>
            <a:off x="1149502" y="5493434"/>
            <a:ext cx="621920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FFFF00"/>
                </a:solidFill>
                <a:latin typeface="+mn-lt"/>
              </a:rPr>
              <a:t>In a hollow waveguide: </a:t>
            </a:r>
            <a:r>
              <a:rPr lang="en-US" sz="1800" dirty="0" smtClean="0">
                <a:solidFill>
                  <a:srgbClr val="FFFF00"/>
                </a:solidFill>
                <a:latin typeface="+mn-lt"/>
              </a:rPr>
              <a:t>  phase </a:t>
            </a:r>
            <a:r>
              <a:rPr lang="en-US" sz="1800" dirty="0">
                <a:solidFill>
                  <a:srgbClr val="FFFF00"/>
                </a:solidFill>
                <a:latin typeface="+mn-lt"/>
              </a:rPr>
              <a:t>velocity &gt; </a:t>
            </a:r>
            <a:r>
              <a:rPr lang="en-US" sz="2000" i="1" dirty="0">
                <a:solidFill>
                  <a:srgbClr val="FFFF00"/>
                </a:solidFill>
                <a:latin typeface="+mn-lt"/>
              </a:rPr>
              <a:t>c</a:t>
            </a:r>
            <a:r>
              <a:rPr lang="en-US" sz="1800" i="1" dirty="0">
                <a:solidFill>
                  <a:srgbClr val="FFFF00"/>
                </a:solidFill>
                <a:latin typeface="+mn-lt"/>
              </a:rPr>
              <a:t>, </a:t>
            </a:r>
            <a:r>
              <a:rPr lang="en-US" sz="1800" dirty="0">
                <a:solidFill>
                  <a:srgbClr val="FFFF00"/>
                </a:solidFill>
                <a:latin typeface="+mn-lt"/>
              </a:rPr>
              <a:t>group velocity &lt;</a:t>
            </a:r>
            <a:r>
              <a:rPr lang="en-US" sz="1800" i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2000" i="1" dirty="0">
                <a:solidFill>
                  <a:srgbClr val="FFFF00"/>
                </a:solidFill>
                <a:latin typeface="+mn-lt"/>
              </a:rPr>
              <a:t>c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795703-93D4-4BEB-9CE9-B9DD4D45F1FC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9128"/>
            <a:ext cx="8229600" cy="787473"/>
          </a:xfrm>
        </p:spPr>
        <p:txBody>
          <a:bodyPr/>
          <a:lstStyle/>
          <a:p>
            <a:r>
              <a:rPr lang="en-GB" dirty="0" smtClean="0">
                <a:latin typeface="+mn-lt"/>
              </a:rPr>
              <a:t>Rectangular waveguide modes</a:t>
            </a:r>
            <a:endParaRPr lang="en-GB" dirty="0">
              <a:latin typeface="+mn-lt"/>
            </a:endParaRPr>
          </a:p>
        </p:txBody>
      </p:sp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8316" y="1017343"/>
            <a:ext cx="1885962" cy="935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4278" y="1017343"/>
            <a:ext cx="1885962" cy="935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00550" y="1017343"/>
            <a:ext cx="1885962" cy="935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0814" y="1017343"/>
            <a:ext cx="1885962" cy="935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8316" y="2101233"/>
            <a:ext cx="1885962" cy="935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54278" y="2107946"/>
            <a:ext cx="1885962" cy="935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00550" y="2107946"/>
            <a:ext cx="1885962" cy="935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00814" y="2107946"/>
            <a:ext cx="1885962" cy="935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68316" y="3172803"/>
            <a:ext cx="1885962" cy="935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454278" y="3172803"/>
            <a:ext cx="1885962" cy="935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400550" y="3172803"/>
            <a:ext cx="1885962" cy="935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400814" y="3172803"/>
            <a:ext cx="1885962" cy="935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68316" y="4244373"/>
            <a:ext cx="1885962" cy="935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4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454278" y="4244373"/>
            <a:ext cx="1885962" cy="935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5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400550" y="4244373"/>
            <a:ext cx="1885962" cy="935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6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400814" y="4244373"/>
            <a:ext cx="1885962" cy="935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7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68316" y="5315943"/>
            <a:ext cx="1885962" cy="935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8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454278" y="5315943"/>
            <a:ext cx="1885962" cy="935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9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4400550" y="5315943"/>
            <a:ext cx="1885962" cy="935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30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400814" y="5315943"/>
            <a:ext cx="1885962" cy="935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25"/>
          <p:cNvSpPr/>
          <p:nvPr/>
        </p:nvSpPr>
        <p:spPr>
          <a:xfrm>
            <a:off x="1257278" y="827998"/>
            <a:ext cx="4828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+mn-lt"/>
              </a:rPr>
              <a:t>TE</a:t>
            </a:r>
            <a:r>
              <a:rPr lang="en-US" sz="1400" baseline="-25000" dirty="0" smtClean="0">
                <a:latin typeface="+mn-lt"/>
              </a:rPr>
              <a:t>10</a:t>
            </a:r>
            <a:endParaRPr lang="en-GB" sz="1400" dirty="0">
              <a:latin typeface="+mn-l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186104" y="827998"/>
            <a:ext cx="4828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+mn-lt"/>
              </a:rPr>
              <a:t>TE</a:t>
            </a:r>
            <a:r>
              <a:rPr lang="en-US" sz="1400" baseline="-25000" dirty="0" smtClean="0">
                <a:latin typeface="+mn-lt"/>
              </a:rPr>
              <a:t>20</a:t>
            </a:r>
            <a:endParaRPr lang="en-GB" sz="1400" dirty="0">
              <a:latin typeface="+mn-lt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043492" y="827998"/>
            <a:ext cx="4828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+mn-lt"/>
              </a:rPr>
              <a:t>TE</a:t>
            </a:r>
            <a:r>
              <a:rPr lang="en-US" sz="1400" baseline="-25000" dirty="0" smtClean="0">
                <a:latin typeface="+mn-lt"/>
              </a:rPr>
              <a:t>01</a:t>
            </a:r>
            <a:endParaRPr lang="en-GB" sz="1400" dirty="0">
              <a:latin typeface="+mn-lt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043756" y="827998"/>
            <a:ext cx="4828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+mn-lt"/>
              </a:rPr>
              <a:t>TE</a:t>
            </a:r>
            <a:r>
              <a:rPr lang="en-US" sz="1400" baseline="-25000" dirty="0" smtClean="0">
                <a:latin typeface="+mn-lt"/>
              </a:rPr>
              <a:t>11</a:t>
            </a:r>
            <a:endParaRPr lang="en-GB" sz="1400" dirty="0">
              <a:latin typeface="+mn-lt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257278" y="1971006"/>
            <a:ext cx="5485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+mn-lt"/>
              </a:rPr>
              <a:t>TM</a:t>
            </a:r>
            <a:r>
              <a:rPr lang="en-US" sz="1400" baseline="-25000" dirty="0" smtClean="0">
                <a:latin typeface="+mn-lt"/>
              </a:rPr>
              <a:t>11</a:t>
            </a:r>
            <a:endParaRPr lang="en-GB" sz="1400" dirty="0">
              <a:latin typeface="+mn-lt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114666" y="1971006"/>
            <a:ext cx="4828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+mn-lt"/>
              </a:rPr>
              <a:t>TE</a:t>
            </a:r>
            <a:r>
              <a:rPr lang="en-US" sz="1400" baseline="-25000" dirty="0" smtClean="0">
                <a:latin typeface="+mn-lt"/>
              </a:rPr>
              <a:t>21</a:t>
            </a:r>
            <a:endParaRPr lang="en-GB" sz="1400" dirty="0">
              <a:latin typeface="+mn-lt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043492" y="1971006"/>
            <a:ext cx="5485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+mn-lt"/>
              </a:rPr>
              <a:t>TM</a:t>
            </a:r>
            <a:r>
              <a:rPr lang="en-US" sz="1400" baseline="-25000" dirty="0" smtClean="0">
                <a:latin typeface="+mn-lt"/>
              </a:rPr>
              <a:t>21</a:t>
            </a:r>
            <a:endParaRPr lang="en-GB" sz="1400" dirty="0">
              <a:latin typeface="+mn-lt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043756" y="1971006"/>
            <a:ext cx="4828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+mn-lt"/>
              </a:rPr>
              <a:t>TE</a:t>
            </a:r>
            <a:r>
              <a:rPr lang="en-US" sz="1400" baseline="-25000" dirty="0" smtClean="0">
                <a:latin typeface="+mn-lt"/>
              </a:rPr>
              <a:t>30</a:t>
            </a:r>
            <a:endParaRPr lang="en-GB" sz="1400" dirty="0">
              <a:latin typeface="+mn-lt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257278" y="3042576"/>
            <a:ext cx="4828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+mn-lt"/>
              </a:rPr>
              <a:t>TE</a:t>
            </a:r>
            <a:r>
              <a:rPr lang="en-US" sz="1400" baseline="-25000" dirty="0" smtClean="0">
                <a:latin typeface="+mn-lt"/>
              </a:rPr>
              <a:t>31</a:t>
            </a:r>
            <a:endParaRPr lang="en-GB" sz="1400" dirty="0">
              <a:latin typeface="+mn-lt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114666" y="3042576"/>
            <a:ext cx="5485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+mn-lt"/>
              </a:rPr>
              <a:t>TM</a:t>
            </a:r>
            <a:r>
              <a:rPr lang="en-US" sz="1400" baseline="-25000" dirty="0" smtClean="0">
                <a:latin typeface="+mn-lt"/>
              </a:rPr>
              <a:t>31</a:t>
            </a:r>
            <a:endParaRPr lang="en-GB" sz="1400" dirty="0">
              <a:latin typeface="+mn-lt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114930" y="3042576"/>
            <a:ext cx="4828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+mn-lt"/>
              </a:rPr>
              <a:t>TE</a:t>
            </a:r>
            <a:r>
              <a:rPr lang="en-US" sz="1400" baseline="-25000" dirty="0" smtClean="0">
                <a:latin typeface="+mn-lt"/>
              </a:rPr>
              <a:t>40</a:t>
            </a:r>
            <a:endParaRPr lang="en-GB" sz="1400" dirty="0">
              <a:latin typeface="+mn-lt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043756" y="3042576"/>
            <a:ext cx="4828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+mn-lt"/>
              </a:rPr>
              <a:t>TE</a:t>
            </a:r>
            <a:r>
              <a:rPr lang="en-US" sz="1400" baseline="-25000" dirty="0" smtClean="0">
                <a:latin typeface="+mn-lt"/>
              </a:rPr>
              <a:t>02</a:t>
            </a:r>
            <a:endParaRPr lang="en-GB" sz="1400" dirty="0">
              <a:latin typeface="+mn-lt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257278" y="4114146"/>
            <a:ext cx="4828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+mn-lt"/>
              </a:rPr>
              <a:t>TE</a:t>
            </a:r>
            <a:r>
              <a:rPr lang="en-US" sz="1400" baseline="-25000" dirty="0" smtClean="0">
                <a:latin typeface="+mn-lt"/>
              </a:rPr>
              <a:t>12</a:t>
            </a:r>
            <a:endParaRPr lang="en-GB" sz="1400" dirty="0">
              <a:latin typeface="+mn-lt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114666" y="4114146"/>
            <a:ext cx="5485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+mn-lt"/>
              </a:rPr>
              <a:t>TM</a:t>
            </a:r>
            <a:r>
              <a:rPr lang="en-US" sz="1400" baseline="-25000" dirty="0" smtClean="0">
                <a:latin typeface="+mn-lt"/>
              </a:rPr>
              <a:t>12</a:t>
            </a:r>
            <a:endParaRPr lang="en-GB" sz="1400" dirty="0">
              <a:latin typeface="+mn-lt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114930" y="4114146"/>
            <a:ext cx="4828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+mn-lt"/>
              </a:rPr>
              <a:t>TE</a:t>
            </a:r>
            <a:r>
              <a:rPr lang="en-US" sz="1400" baseline="-25000" dirty="0" smtClean="0">
                <a:latin typeface="+mn-lt"/>
              </a:rPr>
              <a:t>41</a:t>
            </a:r>
            <a:endParaRPr lang="en-GB" sz="1400" dirty="0">
              <a:latin typeface="+mn-lt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115194" y="4114146"/>
            <a:ext cx="5485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+mn-lt"/>
              </a:rPr>
              <a:t>TM</a:t>
            </a:r>
            <a:r>
              <a:rPr lang="en-US" sz="1400" baseline="-25000" dirty="0" smtClean="0">
                <a:latin typeface="+mn-lt"/>
              </a:rPr>
              <a:t>41</a:t>
            </a:r>
            <a:endParaRPr lang="en-GB" sz="1400" dirty="0">
              <a:latin typeface="+mn-lt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257278" y="5185716"/>
            <a:ext cx="4828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+mn-lt"/>
              </a:rPr>
              <a:t>TE</a:t>
            </a:r>
            <a:r>
              <a:rPr lang="en-US" sz="1400" baseline="-25000" dirty="0" smtClean="0">
                <a:latin typeface="+mn-lt"/>
              </a:rPr>
              <a:t>22</a:t>
            </a:r>
            <a:endParaRPr lang="en-GB" sz="1400" dirty="0">
              <a:latin typeface="+mn-lt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114666" y="5185716"/>
            <a:ext cx="5485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+mn-lt"/>
              </a:rPr>
              <a:t>TM</a:t>
            </a:r>
            <a:r>
              <a:rPr lang="en-US" sz="1400" baseline="-25000" dirty="0" smtClean="0">
                <a:latin typeface="+mn-lt"/>
              </a:rPr>
              <a:t>22</a:t>
            </a:r>
            <a:endParaRPr lang="en-GB" sz="1400" dirty="0">
              <a:latin typeface="+mn-lt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114930" y="5185716"/>
            <a:ext cx="4828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+mn-lt"/>
              </a:rPr>
              <a:t>TE</a:t>
            </a:r>
            <a:r>
              <a:rPr lang="en-US" sz="1400" baseline="-25000" dirty="0" smtClean="0">
                <a:latin typeface="+mn-lt"/>
              </a:rPr>
              <a:t>50</a:t>
            </a:r>
            <a:endParaRPr lang="en-GB" sz="1400" dirty="0">
              <a:latin typeface="+mn-lt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7115194" y="5185716"/>
            <a:ext cx="4828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+mn-lt"/>
              </a:rPr>
              <a:t>TE</a:t>
            </a:r>
            <a:r>
              <a:rPr lang="en-US" sz="1400" baseline="-25000" dirty="0" smtClean="0">
                <a:latin typeface="+mn-lt"/>
              </a:rPr>
              <a:t>32</a:t>
            </a:r>
            <a:endParaRPr lang="en-GB" sz="1400" dirty="0">
              <a:latin typeface="+mn-lt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844974" y="6179273"/>
            <a:ext cx="12702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latin typeface="+mn-lt"/>
              </a:rPr>
              <a:t>plotted: </a:t>
            </a:r>
            <a:r>
              <a:rPr lang="en-GB" sz="1400" i="1" dirty="0" smtClean="0">
                <a:latin typeface="+mn-lt"/>
              </a:rPr>
              <a:t>E</a:t>
            </a:r>
            <a:r>
              <a:rPr lang="en-GB" sz="1400" dirty="0" smtClean="0">
                <a:latin typeface="+mn-lt"/>
              </a:rPr>
              <a:t>-field</a:t>
            </a:r>
            <a:endParaRPr lang="en-GB" sz="1400" dirty="0">
              <a:latin typeface="+mn-l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795703-93D4-4BEB-9CE9-B9DD4D45F1FC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23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/>
              <a:t>Overview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04A747-DAF7-4486-B50A-4BF81B67670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845" name="Rectangle 3"/>
              <p:cNvSpPr>
                <a:spLocks noGrp="1" noChangeArrowheads="1"/>
              </p:cNvSpPr>
              <p:nvPr>
                <p:ph sz="quarter" idx="13"/>
              </p:nvPr>
            </p:nvSpPr>
            <p:spPr>
              <a:xfrm>
                <a:off x="209550" y="957943"/>
                <a:ext cx="8775700" cy="5399995"/>
              </a:xfrm>
            </p:spPr>
            <p:txBody>
              <a:bodyPr>
                <a:normAutofit fontScale="92500" lnSpcReduction="10000"/>
              </a:bodyPr>
              <a:lstStyle/>
              <a:p>
                <a:pPr eaLnBrk="1" hangingPunct="1">
                  <a:lnSpc>
                    <a:spcPct val="80000"/>
                  </a:lnSpc>
                </a:pPr>
                <a:r>
                  <a:rPr lang="en-US" sz="1800" dirty="0" smtClean="0"/>
                  <a:t>DC versus RF</a:t>
                </a:r>
              </a:p>
              <a:p>
                <a:pPr lvl="1" eaLnBrk="1" hangingPunct="1">
                  <a:lnSpc>
                    <a:spcPct val="80000"/>
                  </a:lnSpc>
                </a:pPr>
                <a:r>
                  <a:rPr lang="en-US" sz="1400" dirty="0" smtClean="0"/>
                  <a:t>Basic equations: Lorentz &amp; Maxwell, choice of frequency, RF breakdown, breakdown rate</a:t>
                </a:r>
              </a:p>
              <a:p>
                <a:pPr eaLnBrk="1" hangingPunct="1">
                  <a:lnSpc>
                    <a:spcPct val="80000"/>
                  </a:lnSpc>
                </a:pPr>
                <a:r>
                  <a:rPr lang="en-US" sz="1800" dirty="0" smtClean="0"/>
                  <a:t>Some theory: from waveguide to pillbox</a:t>
                </a:r>
              </a:p>
              <a:p>
                <a:pPr lvl="1" eaLnBrk="1" hangingPunct="1">
                  <a:lnSpc>
                    <a:spcPct val="80000"/>
                  </a:lnSpc>
                </a:pPr>
                <a:r>
                  <a:rPr lang="en-US" sz="1400" dirty="0" smtClean="0"/>
                  <a:t>rectangular waveguide, waveguide dispersion, group and phase velocity, modes, equations,</a:t>
                </a:r>
                <a:br>
                  <a:rPr lang="en-US" sz="1400" dirty="0" smtClean="0"/>
                </a:br>
                <a:r>
                  <a:rPr lang="en-US" sz="1400" dirty="0" smtClean="0"/>
                  <a:t>standing waves … waveguide resonators, round waveguides, Pillbox cavity</a:t>
                </a:r>
              </a:p>
              <a:p>
                <a:pPr eaLnBrk="1" hangingPunct="1">
                  <a:lnSpc>
                    <a:spcPct val="80000"/>
                  </a:lnSpc>
                </a:pPr>
                <a:r>
                  <a:rPr lang="en-US" sz="1800" dirty="0" smtClean="0"/>
                  <a:t>Accelerating gap</a:t>
                </a:r>
              </a:p>
              <a:p>
                <a:pPr lvl="1">
                  <a:lnSpc>
                    <a:spcPct val="80000"/>
                  </a:lnSpc>
                </a:pPr>
                <a:r>
                  <a:rPr lang="en-US" sz="1400" dirty="0" smtClean="0"/>
                  <a:t>Principle, ferrite cavity, </a:t>
                </a:r>
                <a:r>
                  <a:rPr lang="en-GB" sz="1400" dirty="0"/>
                  <a:t>Finemet®</a:t>
                </a:r>
                <a:r>
                  <a:rPr lang="en-US" sz="1400" dirty="0" smtClean="0"/>
                  <a:t> cavity, drift tube linac</a:t>
                </a:r>
              </a:p>
              <a:p>
                <a:pPr>
                  <a:lnSpc>
                    <a:spcPct val="80000"/>
                  </a:lnSpc>
                </a:pPr>
                <a:r>
                  <a:rPr lang="en-US" sz="1800" dirty="0" smtClean="0"/>
                  <a:t>Characterizing a cavity</a:t>
                </a:r>
              </a:p>
              <a:p>
                <a:pPr lvl="1" eaLnBrk="1" hangingPunct="1">
                  <a:lnSpc>
                    <a:spcPct val="80000"/>
                  </a:lnSpc>
                </a:pPr>
                <a:r>
                  <a:rPr lang="en-US" sz="1400" dirty="0" smtClean="0"/>
                  <a:t>Accelerating voltage, transit time factor</a:t>
                </a:r>
              </a:p>
              <a:p>
                <a:pPr lvl="1" eaLnBrk="1" hangingPunct="1">
                  <a:lnSpc>
                    <a:spcPct val="80000"/>
                  </a:lnSpc>
                </a:pPr>
                <a:r>
                  <a:rPr lang="en-US" sz="1400" dirty="0" smtClean="0"/>
                  <a:t>Resonance frequency, shunt impedance, </a:t>
                </a:r>
              </a:p>
              <a:p>
                <a:pPr lvl="1" eaLnBrk="1" hangingPunct="1">
                  <a:lnSpc>
                    <a:spcPct val="80000"/>
                  </a:lnSpc>
                </a:pPr>
                <a:r>
                  <a:rPr lang="en-US" sz="1400" dirty="0" smtClean="0"/>
                  <a:t>Beam loading, loss factor, RF to beam efficiency,</a:t>
                </a:r>
              </a:p>
              <a:p>
                <a:pPr lvl="1" eaLnBrk="1" hangingPunct="1">
                  <a:lnSpc>
                    <a:spcPct val="80000"/>
                  </a:lnSpc>
                </a:pPr>
                <a:r>
                  <a:rPr lang="en-US" sz="1400" dirty="0" smtClean="0"/>
                  <a:t>Transverse effects, Panofsky-Wenzel, higher order modes, PS 80 MHz cavity (magnetic coupling)</a:t>
                </a:r>
              </a:p>
              <a:p>
                <a:pPr eaLnBrk="1" hangingPunct="1">
                  <a:lnSpc>
                    <a:spcPct val="80000"/>
                  </a:lnSpc>
                </a:pPr>
                <a:r>
                  <a:rPr lang="en-US" sz="1800" dirty="0" smtClean="0"/>
                  <a:t>More examples of cavities</a:t>
                </a:r>
              </a:p>
              <a:p>
                <a:pPr lvl="1" eaLnBrk="1" hangingPunct="1">
                  <a:lnSpc>
                    <a:spcPct val="80000"/>
                  </a:lnSpc>
                </a:pPr>
                <a:r>
                  <a:rPr lang="en-US" sz="1400" dirty="0" smtClean="0"/>
                  <a:t>PEP II, LEP cavities, PS 40 MHz cavity (electric coupling), </a:t>
                </a:r>
              </a:p>
              <a:p>
                <a:pPr eaLnBrk="1" hangingPunct="1">
                  <a:lnSpc>
                    <a:spcPct val="80000"/>
                  </a:lnSpc>
                </a:pPr>
                <a:r>
                  <a:rPr lang="en-US" sz="1800" dirty="0" smtClean="0"/>
                  <a:t>Many gaps</a:t>
                </a:r>
              </a:p>
              <a:p>
                <a:pPr lvl="1" eaLnBrk="1" hangingPunct="1">
                  <a:lnSpc>
                    <a:spcPct val="80000"/>
                  </a:lnSpc>
                </a:pPr>
                <a:r>
                  <a:rPr lang="en-US" sz="1400" dirty="0" smtClean="0"/>
                  <a:t>Why?</a:t>
                </a:r>
              </a:p>
              <a:p>
                <a:pPr lvl="1" eaLnBrk="1" hangingPunct="1">
                  <a:lnSpc>
                    <a:spcPct val="80000"/>
                  </a:lnSpc>
                </a:pPr>
                <a:r>
                  <a:rPr lang="en-US" sz="1400" dirty="0" smtClean="0"/>
                  <a:t>Example: side coupled linac, LIBO</a:t>
                </a:r>
              </a:p>
              <a:p>
                <a:pPr eaLnBrk="1" hangingPunct="1">
                  <a:lnSpc>
                    <a:spcPct val="80000"/>
                  </a:lnSpc>
                </a:pPr>
                <a:r>
                  <a:rPr lang="en-US" sz="1800" dirty="0" smtClean="0"/>
                  <a:t>Travelling wave structures</a:t>
                </a:r>
              </a:p>
              <a:p>
                <a:pPr lvl="1" eaLnBrk="1" hangingPunct="1">
                  <a:lnSpc>
                    <a:spcPct val="80000"/>
                  </a:lnSpc>
                </a:pPr>
                <a:r>
                  <a:rPr lang="en-US" sz="1400" dirty="0" smtClean="0"/>
                  <a:t>Brillouin diagram, iris loaded structure, waveguide coupling</a:t>
                </a:r>
              </a:p>
              <a:p>
                <a:pPr eaLnBrk="1" hangingPunct="1">
                  <a:lnSpc>
                    <a:spcPct val="80000"/>
                  </a:lnSpc>
                </a:pPr>
                <a:r>
                  <a:rPr lang="en-US" sz="1800" dirty="0" smtClean="0"/>
                  <a:t>Superconducting Accelerating Structures</a:t>
                </a:r>
              </a:p>
              <a:p>
                <a:pPr lvl="1">
                  <a:lnSpc>
                    <a:spcPct val="80000"/>
                  </a:lnSpc>
                </a:pPr>
                <a:r>
                  <a:rPr lang="en-US" sz="1400" dirty="0" smtClean="0"/>
                  <a:t>RF superconductivity, elliptical multi-cell cavity, low-</a:t>
                </a:r>
                <a14:m>
                  <m:oMath xmlns:m="http://schemas.openxmlformats.org/officeDocument/2006/math">
                    <m:r>
                      <a:rPr lang="en-US" sz="1400" i="1" smtClean="0">
                        <a:latin typeface="Cambria Math"/>
                        <a:ea typeface="Cambria Math"/>
                      </a:rPr>
                      <m:t>𝛽</m:t>
                    </m:r>
                  </m:oMath>
                </a14:m>
                <a:r>
                  <a:rPr lang="en-US" sz="1400" dirty="0" smtClean="0"/>
                  <a:t> geometries, cryomodule</a:t>
                </a:r>
              </a:p>
              <a:p>
                <a:pPr>
                  <a:lnSpc>
                    <a:spcPct val="80000"/>
                  </a:lnSpc>
                </a:pPr>
                <a:r>
                  <a:rPr lang="en-US" sz="1800" dirty="0" smtClean="0"/>
                  <a:t>Cavity fabrication techniques</a:t>
                </a:r>
              </a:p>
              <a:p>
                <a:pPr lvl="1">
                  <a:lnSpc>
                    <a:spcPct val="80000"/>
                  </a:lnSpc>
                </a:pPr>
                <a:r>
                  <a:rPr lang="en-US" sz="1400" dirty="0" smtClean="0"/>
                  <a:t>Materials (Cu, </a:t>
                </a:r>
                <a:r>
                  <a:rPr lang="en-US" sz="1400" dirty="0" err="1" smtClean="0"/>
                  <a:t>Nb</a:t>
                </a:r>
                <a:r>
                  <a:rPr lang="en-US" sz="1400" dirty="0" smtClean="0"/>
                  <a:t>)</a:t>
                </a:r>
              </a:p>
              <a:p>
                <a:pPr lvl="1">
                  <a:lnSpc>
                    <a:spcPct val="80000"/>
                  </a:lnSpc>
                </a:pPr>
                <a:r>
                  <a:rPr lang="en-US" sz="1400" dirty="0" smtClean="0"/>
                  <a:t>Forming techniques</a:t>
                </a:r>
              </a:p>
              <a:p>
                <a:pPr lvl="1">
                  <a:lnSpc>
                    <a:spcPct val="80000"/>
                  </a:lnSpc>
                </a:pPr>
                <a:r>
                  <a:rPr lang="en-US" sz="1400" dirty="0" smtClean="0"/>
                  <a:t>joining techniques</a:t>
                </a:r>
              </a:p>
              <a:p>
                <a:pPr lvl="1">
                  <a:lnSpc>
                    <a:spcPct val="80000"/>
                  </a:lnSpc>
                </a:pPr>
                <a:r>
                  <a:rPr lang="en-US" sz="1400" dirty="0" smtClean="0"/>
                  <a:t>Specific techniques developed for SCRF</a:t>
                </a:r>
              </a:p>
            </p:txBody>
          </p:sp>
        </mc:Choice>
        <mc:Fallback xmlns="">
          <p:sp>
            <p:nvSpPr>
              <p:cNvPr id="3584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209550" y="957943"/>
                <a:ext cx="8775700" cy="5399995"/>
              </a:xfrm>
              <a:blipFill rotWithShape="1">
                <a:blip r:embed="rId3"/>
                <a:stretch>
                  <a:fillRect l="-278" t="-158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Radial waves</a:t>
            </a:r>
            <a:endParaRPr lang="en-GB" dirty="0"/>
          </a:p>
        </p:txBody>
      </p:sp>
      <p:pic>
        <p:nvPicPr>
          <p:cNvPr id="151553" name="Picture 1" descr="radialwav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3084513"/>
            <a:ext cx="2808287" cy="2792412"/>
          </a:xfrm>
          <a:prstGeom prst="rect">
            <a:avLst/>
          </a:prstGeom>
          <a:noFill/>
        </p:spPr>
      </p:pic>
      <p:pic>
        <p:nvPicPr>
          <p:cNvPr id="151554" name="Picture 2" descr="radialwav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2138" y="3084513"/>
            <a:ext cx="2808287" cy="2792412"/>
          </a:xfrm>
          <a:prstGeom prst="rect">
            <a:avLst/>
          </a:prstGeom>
          <a:noFill/>
        </p:spPr>
      </p:pic>
      <p:pic>
        <p:nvPicPr>
          <p:cNvPr id="151555" name="Picture 3" descr="Roundwg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888" y="3084513"/>
            <a:ext cx="2808287" cy="2792412"/>
          </a:xfrm>
          <a:prstGeom prst="rect">
            <a:avLst/>
          </a:prstGeom>
          <a:noFill/>
        </p:spPr>
      </p:pic>
      <p:graphicFrame>
        <p:nvGraphicFramePr>
          <p:cNvPr id="151556" name="Object 4"/>
          <p:cNvGraphicFramePr>
            <a:graphicFrameLocks noChangeAspect="1"/>
          </p:cNvGraphicFramePr>
          <p:nvPr/>
        </p:nvGraphicFramePr>
        <p:xfrm>
          <a:off x="519113" y="5999163"/>
          <a:ext cx="2195512" cy="382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265" name="Equation" r:id="rId6" imgW="1460160" imgH="253800" progId="Equation.3">
                  <p:embed/>
                </p:oleObj>
              </mc:Choice>
              <mc:Fallback>
                <p:oleObj name="Equation" r:id="rId6" imgW="146016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lum bright="-10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9113" y="5999163"/>
                        <a:ext cx="2195512" cy="382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1557" name="Object 5"/>
          <p:cNvGraphicFramePr>
            <a:graphicFrameLocks noChangeAspect="1"/>
          </p:cNvGraphicFramePr>
          <p:nvPr/>
        </p:nvGraphicFramePr>
        <p:xfrm>
          <a:off x="3324225" y="5999163"/>
          <a:ext cx="2176463" cy="382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266" name="Equation" r:id="rId8" imgW="1447560" imgH="253800" progId="Equation.3">
                  <p:embed/>
                </p:oleObj>
              </mc:Choice>
              <mc:Fallback>
                <p:oleObj name="Equation" r:id="rId8" imgW="144756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lum bright="-10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24225" y="5999163"/>
                        <a:ext cx="2176463" cy="382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1558" name="Object 6"/>
          <p:cNvGraphicFramePr>
            <a:graphicFrameLocks noChangeAspect="1"/>
          </p:cNvGraphicFramePr>
          <p:nvPr/>
        </p:nvGraphicFramePr>
        <p:xfrm>
          <a:off x="6264275" y="6008688"/>
          <a:ext cx="2022475" cy="363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267" name="Equation" r:id="rId10" imgW="1346040" imgH="241200" progId="Equation.3">
                  <p:embed/>
                </p:oleObj>
              </mc:Choice>
              <mc:Fallback>
                <p:oleObj name="Equation" r:id="rId10" imgW="13460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lum bright="-10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64275" y="6008688"/>
                        <a:ext cx="2022475" cy="3635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1315108" y="1404206"/>
            <a:ext cx="67034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dirty="0" smtClean="0">
                <a:latin typeface="+mn-lt"/>
              </a:rPr>
              <a:t>Also radial waves may be interpreted as superposition of plane waves.</a:t>
            </a:r>
          </a:p>
          <a:p>
            <a:r>
              <a:rPr lang="en-GB" sz="1800" dirty="0" smtClean="0">
                <a:latin typeface="+mn-lt"/>
              </a:rPr>
              <a:t>The superposition of an outward and an inward radial wave can result in the field of a round hollow waveguide.</a:t>
            </a:r>
            <a:endParaRPr lang="en-GB" sz="1800" dirty="0">
              <a:latin typeface="+mn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795703-93D4-4BEB-9CE9-B9DD4D45F1FC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15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RTE11-E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1052513"/>
            <a:ext cx="3048000" cy="2705100"/>
          </a:xfrm>
          <a:prstGeom prst="rect">
            <a:avLst/>
          </a:prstGeom>
        </p:spPr>
      </p:pic>
      <p:pic>
        <p:nvPicPr>
          <p:cNvPr id="29" name="Picture 28" descr="RTE11-H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3643314"/>
            <a:ext cx="3048000" cy="2705100"/>
          </a:xfrm>
          <a:prstGeom prst="rect">
            <a:avLst/>
          </a:prstGeom>
        </p:spPr>
      </p:pic>
      <p:pic>
        <p:nvPicPr>
          <p:cNvPr id="26" name="Picture 25" descr="RTM01-H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43240" y="3643314"/>
            <a:ext cx="3048000" cy="2705100"/>
          </a:xfrm>
          <a:prstGeom prst="rect">
            <a:avLst/>
          </a:prstGeom>
        </p:spPr>
      </p:pic>
      <p:pic>
        <p:nvPicPr>
          <p:cNvPr id="27" name="Picture 26" descr="RTM01-E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43240" y="1052513"/>
            <a:ext cx="3048000" cy="2705100"/>
          </a:xfrm>
          <a:prstGeom prst="rect">
            <a:avLst/>
          </a:prstGeom>
        </p:spPr>
      </p:pic>
      <p:pic>
        <p:nvPicPr>
          <p:cNvPr id="24" name="Picture 23" descr="RTE01-E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96000" y="1052513"/>
            <a:ext cx="3048000" cy="2705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439718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Round waveguide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7806192" y="285727"/>
            <a:ext cx="8983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i="1" dirty="0" smtClean="0">
                <a:latin typeface="+mn-lt"/>
              </a:rPr>
              <a:t>f/</a:t>
            </a:r>
            <a:r>
              <a:rPr lang="en-GB" sz="1400" i="1" dirty="0" err="1" smtClean="0">
                <a:latin typeface="+mn-lt"/>
              </a:rPr>
              <a:t>f</a:t>
            </a:r>
            <a:r>
              <a:rPr lang="en-GB" sz="1400" i="1" baseline="-25000" dirty="0" err="1" smtClean="0">
                <a:latin typeface="+mn-lt"/>
              </a:rPr>
              <a:t>c</a:t>
            </a:r>
            <a:r>
              <a:rPr lang="en-GB" sz="1400" dirty="0" smtClean="0">
                <a:latin typeface="+mn-lt"/>
              </a:rPr>
              <a:t> = 1.44</a:t>
            </a:r>
            <a:endParaRPr lang="en-GB" sz="1400" dirty="0"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00113" y="683181"/>
            <a:ext cx="1589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latin typeface="+mn-lt"/>
              </a:rPr>
              <a:t>TE</a:t>
            </a:r>
            <a:r>
              <a:rPr lang="en-GB" sz="1400" baseline="-25000" dirty="0" smtClean="0">
                <a:latin typeface="+mn-lt"/>
              </a:rPr>
              <a:t>11</a:t>
            </a:r>
            <a:r>
              <a:rPr lang="en-GB" sz="1400" dirty="0" smtClean="0">
                <a:latin typeface="+mn-lt"/>
              </a:rPr>
              <a:t> – fundamental</a:t>
            </a:r>
            <a:endParaRPr lang="en-GB" sz="1400" dirty="0">
              <a:latin typeface="+mn-lt"/>
            </a:endParaRPr>
          </a:p>
        </p:txBody>
      </p:sp>
      <p:graphicFrame>
        <p:nvGraphicFramePr>
          <p:cNvPr id="90113" name="Object 1"/>
          <p:cNvGraphicFramePr>
            <a:graphicFrameLocks noChangeAspect="1"/>
          </p:cNvGraphicFramePr>
          <p:nvPr/>
        </p:nvGraphicFramePr>
        <p:xfrm>
          <a:off x="2000232" y="1052513"/>
          <a:ext cx="1068387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289" name="Equation" r:id="rId8" imgW="1777680" imgH="723600" progId="Equation.3">
                  <p:embed/>
                </p:oleObj>
              </mc:Choice>
              <mc:Fallback>
                <p:oleObj name="Equation" r:id="rId8" imgW="1777680" imgH="723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0232" y="1052513"/>
                        <a:ext cx="1068387" cy="434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0114" name="Object 2"/>
          <p:cNvGraphicFramePr>
            <a:graphicFrameLocks noChangeAspect="1"/>
          </p:cNvGraphicFramePr>
          <p:nvPr/>
        </p:nvGraphicFramePr>
        <p:xfrm>
          <a:off x="5000628" y="1052513"/>
          <a:ext cx="1068387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290" name="Equation" r:id="rId10" imgW="1777680" imgH="723600" progId="Equation.3">
                  <p:embed/>
                </p:oleObj>
              </mc:Choice>
              <mc:Fallback>
                <p:oleObj name="Equation" r:id="rId10" imgW="1777680" imgH="723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628" y="1052513"/>
                        <a:ext cx="1068387" cy="434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0115" name="Object 3"/>
          <p:cNvGraphicFramePr>
            <a:graphicFrameLocks noChangeAspect="1"/>
          </p:cNvGraphicFramePr>
          <p:nvPr/>
        </p:nvGraphicFramePr>
        <p:xfrm>
          <a:off x="7786710" y="1052513"/>
          <a:ext cx="1068388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291" name="Equation" r:id="rId12" imgW="1777680" imgH="723600" progId="Equation.3">
                  <p:embed/>
                </p:oleObj>
              </mc:Choice>
              <mc:Fallback>
                <p:oleObj name="Equation" r:id="rId12" imgW="1777680" imgH="723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86710" y="1052513"/>
                        <a:ext cx="1068388" cy="434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3714744" y="683181"/>
            <a:ext cx="14141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latin typeface="+mn-lt"/>
              </a:rPr>
              <a:t>TM</a:t>
            </a:r>
            <a:r>
              <a:rPr lang="en-GB" sz="1400" baseline="-25000" dirty="0" smtClean="0">
                <a:latin typeface="+mn-lt"/>
              </a:rPr>
              <a:t>01</a:t>
            </a:r>
            <a:r>
              <a:rPr lang="en-GB" sz="1400" dirty="0" smtClean="0">
                <a:latin typeface="+mn-lt"/>
              </a:rPr>
              <a:t> – axial field</a:t>
            </a:r>
            <a:endParaRPr lang="en-GB" sz="1400" dirty="0">
              <a:latin typeface="+mn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72264" y="683181"/>
            <a:ext cx="12339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latin typeface="+mn-lt"/>
              </a:rPr>
              <a:t>TE</a:t>
            </a:r>
            <a:r>
              <a:rPr lang="en-GB" sz="1400" baseline="-25000" dirty="0" smtClean="0">
                <a:latin typeface="+mn-lt"/>
              </a:rPr>
              <a:t>01</a:t>
            </a:r>
            <a:r>
              <a:rPr lang="en-GB" sz="1400" dirty="0" smtClean="0">
                <a:latin typeface="+mn-lt"/>
              </a:rPr>
              <a:t> – low loss</a:t>
            </a:r>
            <a:endParaRPr lang="en-GB" sz="1400" dirty="0">
              <a:latin typeface="+mn-lt"/>
            </a:endParaRPr>
          </a:p>
        </p:txBody>
      </p:sp>
      <p:pic>
        <p:nvPicPr>
          <p:cNvPr id="25" name="Picture 24" descr="RTE01-H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096000" y="3643314"/>
            <a:ext cx="3048000" cy="27051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795703-93D4-4BEB-9CE9-B9DD4D45F1FC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08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2" grpId="0"/>
      <p:bldP spid="22" grpId="1"/>
      <p:bldP spid="22" grpId="2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58259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Circular waveguide modes</a:t>
            </a:r>
            <a:endParaRPr lang="en-GB" dirty="0"/>
          </a:p>
        </p:txBody>
      </p:sp>
      <p:pic>
        <p:nvPicPr>
          <p:cNvPr id="2160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306" y="1071546"/>
            <a:ext cx="1567058" cy="157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0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1124" y="1071546"/>
            <a:ext cx="1567058" cy="157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07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92628" y="1071546"/>
            <a:ext cx="1567058" cy="157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07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3306" y="2852738"/>
            <a:ext cx="1567058" cy="157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072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11124" y="2852738"/>
            <a:ext cx="1567058" cy="157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073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92628" y="2852738"/>
            <a:ext cx="1567058" cy="157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074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3306" y="4643446"/>
            <a:ext cx="1567058" cy="157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075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11124" y="4643446"/>
            <a:ext cx="1567058" cy="157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076" name="Picture 1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492628" y="4643446"/>
            <a:ext cx="1567058" cy="157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2270752" y="1285860"/>
            <a:ext cx="5229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+mn-lt"/>
              </a:rPr>
              <a:t>TE</a:t>
            </a:r>
            <a:r>
              <a:rPr lang="en-US" sz="1600" baseline="-25000" dirty="0" smtClean="0">
                <a:latin typeface="+mn-lt"/>
              </a:rPr>
              <a:t>11</a:t>
            </a:r>
            <a:endParaRPr lang="en-GB" sz="1600" dirty="0">
              <a:latin typeface="+mn-l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057230" y="1285860"/>
            <a:ext cx="6142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+mn-lt"/>
              </a:rPr>
              <a:t>TM</a:t>
            </a:r>
            <a:r>
              <a:rPr lang="en-US" sz="1600" baseline="-25000" dirty="0" smtClean="0">
                <a:latin typeface="+mn-lt"/>
              </a:rPr>
              <a:t>01</a:t>
            </a:r>
            <a:endParaRPr lang="en-GB" sz="1600" dirty="0">
              <a:latin typeface="+mn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199314" y="3000372"/>
            <a:ext cx="5229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+mn-lt"/>
              </a:rPr>
              <a:t>TE</a:t>
            </a:r>
            <a:r>
              <a:rPr lang="en-US" sz="1600" baseline="-25000" dirty="0" smtClean="0">
                <a:latin typeface="+mn-lt"/>
              </a:rPr>
              <a:t>21</a:t>
            </a:r>
            <a:endParaRPr lang="en-GB" sz="1600" dirty="0">
              <a:latin typeface="+mn-l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271148" y="2997200"/>
            <a:ext cx="5229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+mn-lt"/>
              </a:rPr>
              <a:t>TE</a:t>
            </a:r>
            <a:r>
              <a:rPr lang="en-US" sz="1600" baseline="-25000" dirty="0" smtClean="0">
                <a:latin typeface="+mn-lt"/>
              </a:rPr>
              <a:t>21</a:t>
            </a:r>
            <a:endParaRPr lang="en-GB" sz="1600" dirty="0">
              <a:latin typeface="+mn-lt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199710" y="1285860"/>
            <a:ext cx="5229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+mn-lt"/>
              </a:rPr>
              <a:t>TE</a:t>
            </a:r>
            <a:r>
              <a:rPr lang="en-US" sz="1600" baseline="-25000" dirty="0" smtClean="0">
                <a:latin typeface="+mn-lt"/>
              </a:rPr>
              <a:t>11</a:t>
            </a:r>
            <a:endParaRPr lang="en-GB" sz="1600" dirty="0">
              <a:latin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128668" y="2997200"/>
            <a:ext cx="5229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+mn-lt"/>
              </a:rPr>
              <a:t>TE</a:t>
            </a:r>
            <a:r>
              <a:rPr lang="en-US" sz="1600" baseline="-25000" dirty="0" smtClean="0">
                <a:latin typeface="+mn-lt"/>
              </a:rPr>
              <a:t>31</a:t>
            </a:r>
            <a:endParaRPr lang="en-GB" sz="1600" dirty="0">
              <a:latin typeface="+mn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127876" y="4868863"/>
            <a:ext cx="5229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+mn-lt"/>
              </a:rPr>
              <a:t>TE</a:t>
            </a:r>
            <a:r>
              <a:rPr lang="en-US" sz="1600" baseline="-25000" dirty="0" smtClean="0">
                <a:latin typeface="+mn-lt"/>
              </a:rPr>
              <a:t>31</a:t>
            </a:r>
            <a:endParaRPr lang="en-GB" sz="1600" dirty="0">
              <a:latin typeface="+mn-l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271148" y="4868863"/>
            <a:ext cx="5229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+mn-lt"/>
              </a:rPr>
              <a:t>TE</a:t>
            </a:r>
            <a:r>
              <a:rPr lang="en-US" sz="1600" baseline="-25000" dirty="0" smtClean="0">
                <a:latin typeface="+mn-lt"/>
              </a:rPr>
              <a:t>01</a:t>
            </a:r>
            <a:endParaRPr lang="en-GB" sz="1600" dirty="0">
              <a:latin typeface="+mn-lt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128668" y="4868863"/>
            <a:ext cx="6142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+mn-lt"/>
              </a:rPr>
              <a:t>TM</a:t>
            </a:r>
            <a:r>
              <a:rPr lang="en-US" sz="1600" baseline="-25000" dirty="0" smtClean="0">
                <a:latin typeface="+mn-lt"/>
              </a:rPr>
              <a:t>11</a:t>
            </a:r>
            <a:endParaRPr lang="en-GB" sz="1600" dirty="0">
              <a:latin typeface="+mn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707973" y="6213321"/>
            <a:ext cx="1420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+mn-lt"/>
              </a:rPr>
              <a:t>plotted: </a:t>
            </a:r>
            <a:r>
              <a:rPr lang="en-GB" sz="1600" i="1" dirty="0" smtClean="0">
                <a:latin typeface="+mn-lt"/>
              </a:rPr>
              <a:t>E</a:t>
            </a:r>
            <a:r>
              <a:rPr lang="en-GB" sz="1600" dirty="0" smtClean="0">
                <a:latin typeface="+mn-lt"/>
              </a:rPr>
              <a:t>-field</a:t>
            </a:r>
            <a:endParaRPr lang="en-GB" sz="1600" dirty="0">
              <a:latin typeface="+mn-l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795703-93D4-4BEB-9CE9-B9DD4D45F1FC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40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0" name="Rectangle 105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/>
              <a:t>General waveguide equations: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795703-93D4-4BEB-9CE9-B9DD4D45F1FC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/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209550" y="950686"/>
                <a:ext cx="8775700" cy="540725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000" dirty="0" smtClean="0"/>
                  <a:t>Transverse wave equation (membrane equation):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  <a:ea typeface="Cambria Math"/>
                      </a:rPr>
                      <m:t>∆</m:t>
                    </m:r>
                    <m:r>
                      <a:rPr lang="en-GB" sz="2000" i="1">
                        <a:latin typeface="Cambria Math"/>
                        <a:ea typeface="Cambria Math"/>
                      </a:rPr>
                      <m:t>𝑇</m:t>
                    </m:r>
                    <m:r>
                      <a:rPr lang="en-GB" sz="2000" i="1">
                        <a:latin typeface="Cambria Math"/>
                        <a:ea typeface="Cambria Math"/>
                      </a:rPr>
                      <m:t>+</m:t>
                    </m:r>
                    <m:sSup>
                      <m:sSupPr>
                        <m:ctrlPr>
                          <a:rPr lang="en-GB" sz="2000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GB" sz="2000" i="1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GB" sz="2000" i="1">
                                    <a:latin typeface="Cambria Math"/>
                                    <a:ea typeface="Cambria Math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GB" sz="2000" i="1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000" i="1">
                                        <a:latin typeface="Cambria Math"/>
                                        <a:ea typeface="Cambria Math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GB" sz="2000" i="1">
                                        <a:latin typeface="Cambria Math"/>
                                        <a:ea typeface="Cambria Math"/>
                                      </a:rPr>
                                      <m:t>𝑐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GB" sz="2000" i="1">
                                    <a:latin typeface="Cambria Math"/>
                                    <a:ea typeface="Cambria Math"/>
                                  </a:rPr>
                                  <m:t>𝑐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GB" sz="2000" i="1"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  <m:r>
                      <a:rPr lang="en-GB" sz="2000" b="0" i="1" smtClean="0">
                        <a:latin typeface="Cambria Math"/>
                        <a:ea typeface="Cambria Math"/>
                      </a:rPr>
                      <m:t>𝑇</m:t>
                    </m:r>
                    <m:r>
                      <a:rPr lang="en-GB" sz="2000" i="1">
                        <a:latin typeface="Cambria Math"/>
                        <a:ea typeface="Cambria Math"/>
                      </a:rPr>
                      <m:t>=0</m:t>
                    </m:r>
                  </m:oMath>
                </a14:m>
                <a:r>
                  <a:rPr lang="en-US" sz="2000" dirty="0" smtClean="0"/>
                  <a:t>.</a:t>
                </a:r>
              </a:p>
              <a:p>
                <a:pPr marL="0" indent="0">
                  <a:buNone/>
                  <a:tabLst>
                    <a:tab pos="355600" algn="l"/>
                    <a:tab pos="3767138" algn="ctr"/>
                    <a:tab pos="5203825" algn="ctr"/>
                    <a:tab pos="6640513" algn="ctr"/>
                  </a:tabLst>
                </a:pPr>
                <a:r>
                  <a:rPr lang="en-US" sz="2000" dirty="0" smtClean="0"/>
                  <a:t/>
                </a:r>
                <a:br>
                  <a:rPr lang="en-US" sz="2000" dirty="0" smtClean="0"/>
                </a:br>
                <a:endParaRPr lang="en-GB" sz="2000" dirty="0"/>
              </a:p>
            </p:txBody>
          </p:sp>
        </mc:Choice>
        <mc:Fallback xmlns="">
          <p:sp>
            <p:nvSpPr>
              <p:cNvPr id="8" name="Content Placeholder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209550" y="950686"/>
                <a:ext cx="8775700" cy="5407252"/>
              </a:xfrm>
              <a:blipFill rotWithShape="1">
                <a:blip r:embed="rId3"/>
                <a:stretch>
                  <a:fillRect l="-6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91" name="Rectangle 1070"/>
          <p:cNvSpPr>
            <a:spLocks noChangeArrowheads="1"/>
          </p:cNvSpPr>
          <p:nvPr/>
        </p:nvSpPr>
        <p:spPr bwMode="auto">
          <a:xfrm>
            <a:off x="381000" y="866929"/>
            <a:ext cx="82883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en-GB" sz="2400">
              <a:latin typeface="Comic Sans MS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16547150"/>
                  </p:ext>
                </p:extLst>
              </p:nvPr>
            </p:nvGraphicFramePr>
            <p:xfrm>
              <a:off x="229281" y="1604245"/>
              <a:ext cx="8440057" cy="4727067"/>
            </p:xfrm>
            <a:graphic>
              <a:graphicData uri="http://schemas.openxmlformats.org/drawingml/2006/table">
                <a:tbl>
                  <a:tblPr firstRow="1">
                    <a:tableStyleId>{5C22544A-7EE6-4342-B048-85BDC9FD1C3A}</a:tableStyleId>
                  </a:tblPr>
                  <a:tblGrid>
                    <a:gridCol w="2702605"/>
                    <a:gridCol w="2868726"/>
                    <a:gridCol w="2868726"/>
                  </a:tblGrid>
                  <a:tr h="209867">
                    <a:tc>
                      <a:txBody>
                        <a:bodyPr/>
                        <a:lstStyle/>
                        <a:p>
                          <a:pPr algn="l"/>
                          <a:endParaRPr lang="en-GB" sz="1600" b="1" i="1" dirty="0"/>
                        </a:p>
                      </a:txBody>
                      <a:tcPr anchor="ctr">
                        <a:lnL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i="1" dirty="0" smtClean="0">
                              <a:solidFill>
                                <a:schemeClr val="tx1"/>
                              </a:solidFill>
                            </a:rPr>
                            <a:t>TE (or H-) modes</a:t>
                          </a:r>
                          <a:endParaRPr lang="en-GB" sz="1600" b="1" i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1" i="1" dirty="0" smtClean="0">
                              <a:solidFill>
                                <a:schemeClr val="tx1"/>
                              </a:solidFill>
                            </a:rPr>
                            <a:t>TM (or E-) modes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209867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600" dirty="0" smtClean="0"/>
                            <a:t>Boundary condition:</a:t>
                          </a:r>
                          <a:endParaRPr lang="en-GB" sz="1600" dirty="0"/>
                        </a:p>
                      </a:txBody>
                      <a:tcPr anchor="ctr">
                        <a:lnL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⃗"/>
                                    <m:ctrlPr>
                                      <a:rPr lang="en-US" sz="1600" i="1" smtClean="0">
                                        <a:latin typeface="Cambria Math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GB" sz="1600" b="0" i="1" smtClean="0">
                                        <a:latin typeface="Cambria Math"/>
                                      </a:rPr>
                                      <m:t>𝑛</m:t>
                                    </m:r>
                                  </m:e>
                                </m:acc>
                                <m:r>
                                  <a:rPr lang="en-US" sz="1600" i="1" smtClean="0">
                                    <a:latin typeface="Cambria Math"/>
                                    <a:ea typeface="Cambria Math"/>
                                  </a:rPr>
                                  <m:t>∙</m:t>
                                </m:r>
                                <m:r>
                                  <a:rPr lang="en-US" sz="1600" i="1" smtClean="0">
                                    <a:latin typeface="Cambria Math"/>
                                    <a:ea typeface="Cambria Math"/>
                                  </a:rPr>
                                  <m:t>𝛻</m:t>
                                </m:r>
                                <m:r>
                                  <a:rPr lang="en-GB" sz="1600" b="0" i="1" smtClean="0">
                                    <a:latin typeface="Cambria Math"/>
                                    <a:ea typeface="Cambria Math"/>
                                  </a:rPr>
                                  <m:t>𝑇</m:t>
                                </m:r>
                                <m:r>
                                  <a:rPr lang="en-GB" sz="1600" b="0" i="1" smtClean="0">
                                    <a:latin typeface="Cambria Math"/>
                                    <a:ea typeface="Cambria Math"/>
                                  </a:rPr>
                                  <m:t>=0</m:t>
                                </m:r>
                              </m:oMath>
                            </m:oMathPara>
                          </a14:m>
                          <a:endParaRPr lang="en-GB" sz="1600" dirty="0"/>
                        </a:p>
                      </a:txBody>
                      <a:tcPr anchor="ctr">
                        <a:lnL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 b="0" i="1" smtClean="0">
                                    <a:latin typeface="Cambria Math"/>
                                  </a:rPr>
                                  <m:t>𝑇</m:t>
                                </m:r>
                                <m:r>
                                  <a:rPr lang="en-GB" sz="1600" b="0" i="1" smtClean="0">
                                    <a:latin typeface="Cambria Math"/>
                                  </a:rPr>
                                  <m:t>=0</m:t>
                                </m:r>
                              </m:oMath>
                            </m:oMathPara>
                          </a14:m>
                          <a:endParaRPr lang="en-US" sz="1600" dirty="0" smtClean="0"/>
                        </a:p>
                      </a:txBody>
                      <a:tcPr anchor="ctr">
                        <a:lnL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610842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longitudinal wave equations</a:t>
                          </a:r>
                          <a:br>
                            <a:rPr lang="en-US" sz="1600" dirty="0" smtClean="0"/>
                          </a:br>
                          <a:r>
                            <a:rPr lang="en-US" sz="1600" dirty="0" smtClean="0"/>
                            <a:t>(transmission line equations):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600" i="1" smtClean="0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GB" sz="1600">
                                        <a:latin typeface="Cambria Math"/>
                                      </a:rPr>
                                      <m:t>d</m:t>
                                    </m:r>
                                    <m:r>
                                      <a:rPr lang="en-GB" sz="1600" i="1">
                                        <a:latin typeface="Cambria Math"/>
                                      </a:rPr>
                                      <m:t>𝑈</m:t>
                                    </m:r>
                                    <m:d>
                                      <m:dPr>
                                        <m:ctrlPr>
                                          <a:rPr lang="en-GB" sz="1600" i="1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GB" sz="1600" i="1">
                                            <a:latin typeface="Cambria Math"/>
                                          </a:rPr>
                                          <m:t>𝑧</m:t>
                                        </m:r>
                                      </m:e>
                                    </m:d>
                                  </m:num>
                                  <m:den>
                                    <m:r>
                                      <m:rPr>
                                        <m:sty m:val="p"/>
                                      </m:rPr>
                                      <a:rPr lang="en-GB" sz="1600">
                                        <a:latin typeface="Cambria Math"/>
                                      </a:rPr>
                                      <m:t>d</m:t>
                                    </m:r>
                                    <m:r>
                                      <a:rPr lang="en-GB" sz="1600" i="1">
                                        <a:latin typeface="Cambria Math"/>
                                      </a:rPr>
                                      <m:t>𝑧</m:t>
                                    </m:r>
                                  </m:den>
                                </m:f>
                                <m:r>
                                  <a:rPr lang="en-GB" sz="1600" i="1">
                                    <a:latin typeface="Cambria Math"/>
                                  </a:rPr>
                                  <m:t>+</m:t>
                                </m:r>
                                <m:r>
                                  <a:rPr lang="en-GB" sz="1600" i="1">
                                    <a:latin typeface="Cambria Math"/>
                                    <a:ea typeface="Cambria Math"/>
                                  </a:rPr>
                                  <m:t>𝛾</m:t>
                                </m:r>
                                <m:sSub>
                                  <m:sSubPr>
                                    <m:ctrlPr>
                                      <a:rPr lang="en-GB" sz="1600" i="1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 i="1">
                                        <a:latin typeface="Cambria Math"/>
                                        <a:ea typeface="Cambria Math"/>
                                      </a:rPr>
                                      <m:t>𝑍</m:t>
                                    </m:r>
                                  </m:e>
                                  <m:sub>
                                    <m:r>
                                      <a:rPr lang="en-GB" sz="1600" i="1">
                                        <a:latin typeface="Cambria Math"/>
                                        <a:ea typeface="Cambria Math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GB" sz="1600" i="1">
                                    <a:latin typeface="Cambria Math"/>
                                    <a:ea typeface="Cambria Math"/>
                                  </a:rPr>
                                  <m:t>𝐼</m:t>
                                </m:r>
                                <m:d>
                                  <m:dPr>
                                    <m:ctrlPr>
                                      <a:rPr lang="en-GB" sz="1600" i="1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sz="1600" i="1">
                                        <a:latin typeface="Cambria Math"/>
                                        <a:ea typeface="Cambria Math"/>
                                      </a:rPr>
                                      <m:t>𝑧</m:t>
                                    </m:r>
                                  </m:e>
                                </m:d>
                                <m:r>
                                  <a:rPr lang="en-GB" sz="1600" i="1">
                                    <a:latin typeface="Cambria Math"/>
                                    <a:ea typeface="Cambria Math"/>
                                  </a:rPr>
                                  <m:t>=0</m:t>
                                </m:r>
                              </m:oMath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600" i="1" smtClean="0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GB" sz="1600">
                                        <a:latin typeface="Cambria Math"/>
                                      </a:rPr>
                                      <m:t>d</m:t>
                                    </m:r>
                                    <m:r>
                                      <a:rPr lang="en-GB" sz="1600" b="0" i="1" smtClean="0">
                                        <a:latin typeface="Cambria Math"/>
                                      </a:rPr>
                                      <m:t>𝐼</m:t>
                                    </m:r>
                                    <m:d>
                                      <m:dPr>
                                        <m:ctrlPr>
                                          <a:rPr lang="en-GB" sz="1600" i="1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GB" sz="1600" i="1">
                                            <a:latin typeface="Cambria Math"/>
                                          </a:rPr>
                                          <m:t>𝑧</m:t>
                                        </m:r>
                                      </m:e>
                                    </m:d>
                                  </m:num>
                                  <m:den>
                                    <m:r>
                                      <m:rPr>
                                        <m:sty m:val="p"/>
                                      </m:rPr>
                                      <a:rPr lang="en-GB" sz="1600">
                                        <a:latin typeface="Cambria Math"/>
                                      </a:rPr>
                                      <m:t>d</m:t>
                                    </m:r>
                                    <m:r>
                                      <a:rPr lang="en-GB" sz="1600" i="1">
                                        <a:latin typeface="Cambria Math"/>
                                      </a:rPr>
                                      <m:t>𝑧</m:t>
                                    </m:r>
                                  </m:den>
                                </m:f>
                                <m:r>
                                  <a:rPr lang="en-GB" sz="1600" i="1">
                                    <a:latin typeface="Cambria Math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GB" sz="1600" i="1" smtClean="0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sz="1600" i="1" smtClean="0">
                                        <a:latin typeface="Cambria Math"/>
                                        <a:ea typeface="Cambria Math"/>
                                      </a:rPr>
                                      <m:t>𝛾</m:t>
                                    </m:r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GB" sz="1600" i="1"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sz="1600" i="1">
                                            <a:latin typeface="Cambria Math"/>
                                            <a:ea typeface="Cambria Math"/>
                                          </a:rPr>
                                          <m:t>𝑍</m:t>
                                        </m:r>
                                      </m:e>
                                      <m:sub>
                                        <m:r>
                                          <a:rPr lang="en-GB" sz="1600" i="1">
                                            <a:latin typeface="Cambria Math"/>
                                            <a:ea typeface="Cambria Math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den>
                                </m:f>
                                <m:r>
                                  <a:rPr lang="en-GB" sz="1600" b="0" i="1" smtClean="0">
                                    <a:latin typeface="Cambria Math"/>
                                    <a:ea typeface="Cambria Math"/>
                                  </a:rPr>
                                  <m:t>𝑈</m:t>
                                </m:r>
                                <m:d>
                                  <m:dPr>
                                    <m:ctrlPr>
                                      <a:rPr lang="en-GB" sz="1600" i="1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sz="1600" i="1">
                                        <a:latin typeface="Cambria Math"/>
                                        <a:ea typeface="Cambria Math"/>
                                      </a:rPr>
                                      <m:t>𝑧</m:t>
                                    </m:r>
                                  </m:e>
                                </m:d>
                                <m:r>
                                  <a:rPr lang="en-GB" sz="1600" i="1">
                                    <a:latin typeface="Cambria Math"/>
                                    <a:ea typeface="Cambria Math"/>
                                  </a:rPr>
                                  <m:t>=0</m:t>
                                </m:r>
                              </m:oMath>
                            </m:oMathPara>
                          </a14:m>
                          <a:endParaRPr lang="en-GB" sz="1600" dirty="0"/>
                        </a:p>
                      </a:txBody>
                      <a:tcPr anchor="ctr">
                        <a:lnL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</a:tr>
                  <a:tr h="459479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Propagation constant: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 i="1" smtClean="0">
                                    <a:latin typeface="Cambria Math"/>
                                    <a:ea typeface="Cambria Math"/>
                                  </a:rPr>
                                  <m:t>𝛾</m:t>
                                </m:r>
                                <m:r>
                                  <a:rPr lang="en-GB" sz="1600" b="0" i="1" smtClean="0">
                                    <a:latin typeface="Cambria Math"/>
                                    <a:ea typeface="Cambria Math"/>
                                  </a:rPr>
                                  <m:t>=</m:t>
                                </m:r>
                                <m:r>
                                  <m:rPr>
                                    <m:sty m:val="p"/>
                                  </m:rPr>
                                  <a:rPr lang="en-GB" sz="1600" b="0" i="0" smtClean="0">
                                    <a:latin typeface="Cambria Math"/>
                                    <a:ea typeface="Cambria Math"/>
                                  </a:rPr>
                                  <m:t>j</m:t>
                                </m:r>
                                <m:f>
                                  <m:fPr>
                                    <m:ctrlPr>
                                      <a:rPr lang="en-GB" sz="1600" b="0" i="1" smtClean="0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sz="1600" b="0" i="1" smtClean="0">
                                        <a:latin typeface="Cambria Math"/>
                                        <a:ea typeface="Cambria Math"/>
                                      </a:rPr>
                                      <m:t>𝜔</m:t>
                                    </m:r>
                                  </m:num>
                                  <m:den>
                                    <m:r>
                                      <a:rPr lang="en-GB" sz="1600" b="0" i="1" smtClean="0">
                                        <a:latin typeface="Cambria Math"/>
                                        <a:ea typeface="Cambria Math"/>
                                      </a:rPr>
                                      <m:t>𝑐</m:t>
                                    </m:r>
                                  </m:den>
                                </m:f>
                                <m:rad>
                                  <m:radPr>
                                    <m:degHide m:val="on"/>
                                    <m:ctrlPr>
                                      <a:rPr lang="en-GB" sz="1600" b="0" i="1" smtClean="0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GB" sz="1600" b="0" i="1" smtClean="0">
                                        <a:latin typeface="Cambria Math"/>
                                        <a:ea typeface="Cambria Math"/>
                                      </a:rPr>
                                      <m:t>1−</m:t>
                                    </m:r>
                                    <m:sSup>
                                      <m:sSupPr>
                                        <m:ctrlPr>
                                          <a:rPr lang="en-GB" sz="1600" b="0" i="1" smtClean="0"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en-GB" sz="1600" b="0" i="1" smtClean="0">
                                                <a:latin typeface="Cambria Math"/>
                                                <a:ea typeface="Cambria Math"/>
                                              </a:rPr>
                                            </m:ctrlPr>
                                          </m:dPr>
                                          <m:e>
                                            <m:f>
                                              <m:fPr>
                                                <m:ctrlPr>
                                                  <a:rPr lang="en-GB" sz="1600" b="0" i="1" smtClean="0">
                                                    <a:latin typeface="Cambria Math"/>
                                                    <a:ea typeface="Cambria Math"/>
                                                  </a:rPr>
                                                </m:ctrlPr>
                                              </m:fPr>
                                              <m:num>
                                                <m:sSub>
                                                  <m:sSubPr>
                                                    <m:ctrlPr>
                                                      <a:rPr lang="en-GB" sz="1600" b="0" i="1" smtClean="0">
                                                        <a:latin typeface="Cambria Math"/>
                                                        <a:ea typeface="Cambria Math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GB" sz="1600" b="0" i="1" smtClean="0">
                                                        <a:latin typeface="Cambria Math"/>
                                                        <a:ea typeface="Cambria Math"/>
                                                      </a:rPr>
                                                      <m:t>𝜔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GB" sz="1600" b="0" i="1" smtClean="0">
                                                        <a:latin typeface="Cambria Math"/>
                                                        <a:ea typeface="Cambria Math"/>
                                                      </a:rPr>
                                                      <m:t>𝑐</m:t>
                                                    </m:r>
                                                  </m:sub>
                                                </m:sSub>
                                              </m:num>
                                              <m:den>
                                                <m:r>
                                                  <a:rPr lang="en-GB" sz="1600" b="0" i="1" smtClean="0">
                                                    <a:latin typeface="Cambria Math"/>
                                                    <a:ea typeface="Cambria Math"/>
                                                  </a:rPr>
                                                  <m:t>𝜔</m:t>
                                                </m:r>
                                              </m:den>
                                            </m:f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n-GB" sz="16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rad>
                              </m:oMath>
                            </m:oMathPara>
                          </a14:m>
                          <a:endParaRPr lang="en-GB" sz="1600" dirty="0"/>
                        </a:p>
                      </a:txBody>
                      <a:tcPr anchor="ctr">
                        <a:lnL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</a:tr>
                  <a:tr h="330756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Characteristic impedance: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 b="0" i="1" smtClean="0">
                                        <a:latin typeface="Cambria Math"/>
                                      </a:rPr>
                                      <m:t>𝑍</m:t>
                                    </m:r>
                                  </m:e>
                                  <m:sub>
                                    <m:r>
                                      <a:rPr lang="en-GB" sz="1600" b="0" i="1" smtClean="0">
                                        <a:latin typeface="Cambria Math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GB" sz="1600" b="0" i="1" smtClean="0">
                                    <a:latin typeface="Cambria Math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GB" sz="1600" b="0" i="1" smtClean="0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GB" sz="1600" b="0" i="0" smtClean="0">
                                        <a:latin typeface="Cambria Math"/>
                                      </a:rPr>
                                      <m:t>j</m:t>
                                    </m:r>
                                    <m:r>
                                      <a:rPr lang="en-GB" sz="1600" b="0" i="1" smtClean="0">
                                        <a:latin typeface="Cambria Math"/>
                                        <a:ea typeface="Cambria Math"/>
                                      </a:rPr>
                                      <m:t>𝜔𝜇</m:t>
                                    </m:r>
                                  </m:num>
                                  <m:den>
                                    <m:r>
                                      <a:rPr lang="en-GB" sz="1600" b="0" i="1" smtClean="0">
                                        <a:latin typeface="Cambria Math"/>
                                        <a:ea typeface="Cambria Math"/>
                                      </a:rPr>
                                      <m:t>𝛾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sz="1600" dirty="0"/>
                        </a:p>
                      </a:txBody>
                      <a:tcPr anchor="ctr">
                        <a:lnL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 b="0" i="1" smtClean="0">
                                        <a:latin typeface="Cambria Math"/>
                                      </a:rPr>
                                      <m:t>𝑍</m:t>
                                    </m:r>
                                  </m:e>
                                  <m:sub>
                                    <m:r>
                                      <a:rPr lang="en-GB" sz="1600" b="0" i="1" smtClean="0">
                                        <a:latin typeface="Cambria Math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GB" sz="1600" b="0" i="1" smtClean="0">
                                    <a:latin typeface="Cambria Math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GB" sz="1600" b="0" i="1" smtClean="0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sz="1600" b="0" i="1" smtClean="0">
                                        <a:latin typeface="Cambria Math"/>
                                        <a:ea typeface="Cambria Math"/>
                                      </a:rPr>
                                      <m:t>𝛾</m:t>
                                    </m:r>
                                  </m:num>
                                  <m:den>
                                    <m:r>
                                      <m:rPr>
                                        <m:sty m:val="p"/>
                                      </m:rPr>
                                      <a:rPr lang="en-GB" sz="1600" b="0" i="0" smtClean="0">
                                        <a:latin typeface="Cambria Math"/>
                                      </a:rPr>
                                      <m:t>j</m:t>
                                    </m:r>
                                    <m:r>
                                      <a:rPr lang="en-GB" sz="1600" b="0" i="1" smtClean="0">
                                        <a:latin typeface="Cambria Math"/>
                                        <a:ea typeface="Cambria Math"/>
                                      </a:rPr>
                                      <m:t>𝜔𝜀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sz="1600" dirty="0"/>
                        </a:p>
                      </a:txBody>
                      <a:tcPr anchor="ctr">
                        <a:lnL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209867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Ortho-normal eigenvectors: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⃗"/>
                                    <m:ctrlPr>
                                      <a:rPr lang="en-GB" sz="1600" i="1" smtClean="0">
                                        <a:latin typeface="Cambria Math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GB" sz="1600" b="0" i="1" smtClean="0">
                                        <a:latin typeface="Cambria Math"/>
                                      </a:rPr>
                                      <m:t>𝑒</m:t>
                                    </m:r>
                                  </m:e>
                                </m:acc>
                                <m:r>
                                  <a:rPr lang="en-GB" sz="1600" b="0" i="1" smtClean="0">
                                    <a:latin typeface="Cambria Math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GB" sz="1600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en-GB" sz="1600" b="0" i="1" smtClean="0">
                                            <a:latin typeface="Cambria Math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GB" sz="1600" b="0" i="1" smtClean="0">
                                            <a:latin typeface="Cambria Math"/>
                                          </a:rPr>
                                          <m:t>𝑢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GB" sz="1600" b="0" i="1" smtClean="0">
                                        <a:latin typeface="Cambria Math"/>
                                      </a:rPr>
                                      <m:t>𝑧</m:t>
                                    </m:r>
                                  </m:sub>
                                </m:sSub>
                                <m:r>
                                  <a:rPr lang="en-GB" sz="1600" b="0" i="1" smtClean="0">
                                    <a:latin typeface="Cambria Math"/>
                                    <a:ea typeface="Cambria Math"/>
                                  </a:rPr>
                                  <m:t>×</m:t>
                                </m:r>
                                <m:r>
                                  <a:rPr lang="en-GB" sz="1600" b="0" i="1" smtClean="0">
                                    <a:latin typeface="Cambria Math"/>
                                    <a:ea typeface="Cambria Math"/>
                                  </a:rPr>
                                  <m:t>𝛻</m:t>
                                </m:r>
                                <m:r>
                                  <a:rPr lang="en-GB" sz="1600" b="0" i="1" smtClean="0">
                                    <a:latin typeface="Cambria Math"/>
                                    <a:ea typeface="Cambria Math"/>
                                  </a:rPr>
                                  <m:t>𝑇</m:t>
                                </m:r>
                              </m:oMath>
                            </m:oMathPara>
                          </a14:m>
                          <a:endParaRPr lang="en-GB" sz="1600" dirty="0"/>
                        </a:p>
                      </a:txBody>
                      <a:tcPr anchor="ctr">
                        <a:lnL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⃗"/>
                                    <m:ctrlPr>
                                      <a:rPr lang="en-GB" sz="1600" i="1" smtClean="0">
                                        <a:latin typeface="Cambria Math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GB" sz="1600" b="0" i="1" smtClean="0">
                                        <a:latin typeface="Cambria Math"/>
                                      </a:rPr>
                                      <m:t>𝑒</m:t>
                                    </m:r>
                                  </m:e>
                                </m:acc>
                                <m:r>
                                  <a:rPr lang="en-GB" sz="1600" b="0" i="1" smtClean="0">
                                    <a:latin typeface="Cambria Math"/>
                                  </a:rPr>
                                  <m:t>=−</m:t>
                                </m:r>
                                <m:r>
                                  <a:rPr lang="en-GB" sz="1600" b="0" i="1" smtClean="0">
                                    <a:latin typeface="Cambria Math"/>
                                    <a:ea typeface="Cambria Math"/>
                                  </a:rPr>
                                  <m:t>𝛻</m:t>
                                </m:r>
                                <m:r>
                                  <a:rPr lang="en-GB" sz="1600" b="0" i="1" smtClean="0">
                                    <a:latin typeface="Cambria Math"/>
                                    <a:ea typeface="Cambria Math"/>
                                  </a:rPr>
                                  <m:t>𝑇</m:t>
                                </m:r>
                              </m:oMath>
                            </m:oMathPara>
                          </a14:m>
                          <a:endParaRPr lang="en-GB" sz="1600" dirty="0"/>
                        </a:p>
                      </a:txBody>
                      <a:tcPr anchor="ctr">
                        <a:lnL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1301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Transverse fields: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⃗"/>
                                    <m:ctrlPr>
                                      <a:rPr lang="en-GB" sz="1600" i="1" smtClean="0">
                                        <a:latin typeface="Cambria Math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GB" sz="1600" b="0" i="1" smtClean="0">
                                        <a:latin typeface="Cambria Math"/>
                                      </a:rPr>
                                      <m:t>𝐸</m:t>
                                    </m:r>
                                  </m:e>
                                </m:acc>
                                <m:r>
                                  <a:rPr lang="en-GB" sz="1600" b="0" i="1" smtClean="0">
                                    <a:latin typeface="Cambria Math"/>
                                  </a:rPr>
                                  <m:t>=</m:t>
                                </m:r>
                                <m:r>
                                  <a:rPr lang="en-GB" sz="1600" i="1" smtClean="0">
                                    <a:latin typeface="Cambria Math"/>
                                  </a:rPr>
                                  <m:t>𝑈</m:t>
                                </m:r>
                                <m:d>
                                  <m:dPr>
                                    <m:ctrlPr>
                                      <a:rPr lang="en-GB" sz="1600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sz="1600" i="1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</m:d>
                                <m:acc>
                                  <m:accPr>
                                    <m:chr m:val="⃗"/>
                                    <m:ctrlPr>
                                      <a:rPr lang="en-GB" sz="1600" i="1" smtClean="0">
                                        <a:latin typeface="Cambria Math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GB" sz="1600" b="0" i="1" smtClean="0">
                                        <a:latin typeface="Cambria Math"/>
                                      </a:rPr>
                                      <m:t> </m:t>
                                    </m:r>
                                    <m:r>
                                      <a:rPr lang="en-GB" sz="1600" b="0" i="1" smtClean="0">
                                        <a:latin typeface="Cambria Math"/>
                                      </a:rPr>
                                      <m:t>𝑒</m:t>
                                    </m:r>
                                  </m:e>
                                </m:acc>
                              </m:oMath>
                              <m:oMath xmlns:m="http://schemas.openxmlformats.org/officeDocument/2006/math">
                                <m:acc>
                                  <m:accPr>
                                    <m:chr m:val="⃗"/>
                                    <m:ctrlPr>
                                      <a:rPr lang="en-GB" sz="1600" i="1" smtClean="0">
                                        <a:latin typeface="Cambria Math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GB" sz="1600" b="0" i="1" smtClean="0"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</m:acc>
                                <m:r>
                                  <a:rPr lang="en-GB" sz="1600" b="0" i="1" smtClean="0">
                                    <a:latin typeface="Cambria Math"/>
                                  </a:rPr>
                                  <m:t>=</m:t>
                                </m:r>
                                <m:r>
                                  <a:rPr lang="en-GB" sz="1600" b="0" i="1" smtClean="0">
                                    <a:latin typeface="Cambria Math"/>
                                  </a:rPr>
                                  <m:t>𝐼</m:t>
                                </m:r>
                                <m:d>
                                  <m:dPr>
                                    <m:ctrlPr>
                                      <a:rPr lang="en-GB" sz="1600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sz="1600" i="1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</m:d>
                                <m:sSub>
                                  <m:sSubPr>
                                    <m:ctrlPr>
                                      <a:rPr lang="en-GB" sz="1600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 b="0" i="1" smtClean="0">
                                        <a:latin typeface="Cambria Math"/>
                                      </a:rPr>
                                      <m:t> </m:t>
                                    </m:r>
                                    <m:acc>
                                      <m:accPr>
                                        <m:chr m:val="⃗"/>
                                        <m:ctrlPr>
                                          <a:rPr lang="en-GB" sz="1600" b="0" i="1" smtClean="0">
                                            <a:latin typeface="Cambria Math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GB" sz="1600" b="0" i="1" smtClean="0">
                                            <a:latin typeface="Cambria Math"/>
                                          </a:rPr>
                                          <m:t>𝑢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GB" sz="1600" b="0" i="1" smtClean="0">
                                        <a:latin typeface="Cambria Math"/>
                                      </a:rPr>
                                      <m:t>𝑧</m:t>
                                    </m:r>
                                  </m:sub>
                                </m:sSub>
                                <m:r>
                                  <a:rPr lang="en-GB" sz="1600" i="1" smtClean="0">
                                    <a:latin typeface="Cambria Math"/>
                                    <a:ea typeface="Cambria Math"/>
                                  </a:rPr>
                                  <m:t>×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en-GB" sz="1600" i="1" smtClean="0">
                                        <a:latin typeface="Cambria Math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GB" sz="1600" b="0" i="1" smtClean="0">
                                        <a:latin typeface="Cambria Math"/>
                                      </a:rPr>
                                      <m:t>𝑒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n-GB" sz="1600" dirty="0"/>
                        </a:p>
                      </a:txBody>
                      <a:tcPr anchor="ctr">
                        <a:lnL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GB" dirty="0"/>
                        </a:p>
                      </a:txBody>
                      <a:tcPr anchor="ctr"/>
                    </a:tc>
                  </a:tr>
                  <a:tr h="343549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Longitudinal fields: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 b="0" i="1" smtClean="0"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GB" sz="1600" b="0" i="1" smtClean="0">
                                        <a:latin typeface="Cambria Math"/>
                                      </a:rPr>
                                      <m:t>𝑧</m:t>
                                    </m:r>
                                  </m:sub>
                                </m:sSub>
                                <m:r>
                                  <a:rPr lang="en-GB" sz="1600" b="0" i="1" smtClean="0">
                                    <a:latin typeface="Cambria Math"/>
                                  </a:rPr>
                                  <m:t>=</m:t>
                                </m:r>
                                <m:sSup>
                                  <m:sSupPr>
                                    <m:ctrlPr>
                                      <a:rPr lang="en-GB" sz="1600" b="0" i="1" smtClean="0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GB" sz="1600" b="0" i="1" smtClean="0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GB" sz="1600" b="0" i="1" smtClean="0">
                                                <a:latin typeface="Cambria Math"/>
                                              </a:rPr>
                                            </m:ctrlPr>
                                          </m:fPr>
                                          <m:num>
                                            <m:sSub>
                                              <m:sSubPr>
                                                <m:ctrlPr>
                                                  <a:rPr lang="en-GB" sz="1600" b="0" i="1" smtClean="0">
                                                    <a:latin typeface="Cambria Math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GB" sz="1600" b="0" i="1" smtClean="0">
                                                    <a:latin typeface="Cambria Math"/>
                                                    <a:ea typeface="Cambria Math"/>
                                                  </a:rPr>
                                                  <m:t>𝜔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GB" sz="1600" b="0" i="1" smtClean="0">
                                                    <a:latin typeface="Cambria Math"/>
                                                  </a:rPr>
                                                  <m:t>𝑐</m:t>
                                                </m:r>
                                              </m:sub>
                                            </m:sSub>
                                          </m:num>
                                          <m:den>
                                            <m:r>
                                              <a:rPr lang="en-GB" sz="1600" b="0" i="1" smtClean="0">
                                                <a:latin typeface="Cambria Math"/>
                                                <a:ea typeface="Cambria Math"/>
                                              </a:rPr>
                                              <m:t>𝜔</m:t>
                                            </m:r>
                                          </m:den>
                                        </m:f>
                                      </m:e>
                                    </m:d>
                                  </m:e>
                                  <m:sup>
                                    <m:r>
                                      <a:rPr lang="en-GB" sz="1600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  <m:f>
                                  <m:fPr>
                                    <m:ctrlPr>
                                      <a:rPr lang="en-GB" sz="1600" b="0" i="1" smtClean="0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sz="1600" b="0" i="1" smtClean="0">
                                        <a:latin typeface="Cambria Math"/>
                                      </a:rPr>
                                      <m:t>𝑇</m:t>
                                    </m:r>
                                    <m:r>
                                      <a:rPr lang="en-GB" sz="1600" b="0" i="1" smtClean="0">
                                        <a:latin typeface="Cambria Math"/>
                                      </a:rPr>
                                      <m:t> </m:t>
                                    </m:r>
                                    <m:r>
                                      <a:rPr lang="en-GB" sz="1600" b="0" i="1" smtClean="0">
                                        <a:latin typeface="Cambria Math"/>
                                      </a:rPr>
                                      <m:t>𝑈</m:t>
                                    </m:r>
                                    <m:d>
                                      <m:dPr>
                                        <m:ctrlPr>
                                          <a:rPr lang="en-GB" sz="1600" b="0" i="1" smtClean="0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GB" sz="1600" b="0" i="1" smtClean="0">
                                            <a:latin typeface="Cambria Math"/>
                                          </a:rPr>
                                          <m:t>𝑧</m:t>
                                        </m:r>
                                      </m:e>
                                    </m:d>
                                  </m:num>
                                  <m:den>
                                    <m:r>
                                      <m:rPr>
                                        <m:sty m:val="p"/>
                                      </m:rPr>
                                      <a:rPr lang="en-GB" sz="1600" b="0" i="0" smtClean="0">
                                        <a:latin typeface="Cambria Math"/>
                                      </a:rPr>
                                      <m:t>j</m:t>
                                    </m:r>
                                    <m:r>
                                      <a:rPr lang="en-GB" sz="1600" b="0" i="1" smtClean="0">
                                        <a:latin typeface="Cambria Math"/>
                                        <a:ea typeface="Cambria Math"/>
                                      </a:rPr>
                                      <m:t>𝜔𝜇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sz="1600" dirty="0"/>
                        </a:p>
                      </a:txBody>
                      <a:tcPr anchor="ctr">
                        <a:lnL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 b="0" i="1" smtClean="0">
                                        <a:latin typeface="Cambria Math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GB" sz="1600" b="0" i="1" smtClean="0">
                                        <a:latin typeface="Cambria Math"/>
                                      </a:rPr>
                                      <m:t>𝑧</m:t>
                                    </m:r>
                                  </m:sub>
                                </m:sSub>
                                <m:r>
                                  <a:rPr lang="en-GB" sz="1600" b="0" i="1" smtClean="0">
                                    <a:latin typeface="Cambria Math"/>
                                  </a:rPr>
                                  <m:t>=</m:t>
                                </m:r>
                                <m:sSup>
                                  <m:sSupPr>
                                    <m:ctrlPr>
                                      <a:rPr lang="en-GB" sz="1600" b="0" i="1" smtClean="0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GB" sz="1600" b="0" i="1" smtClean="0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GB" sz="1600" b="0" i="1" smtClean="0">
                                                <a:latin typeface="Cambria Math"/>
                                              </a:rPr>
                                            </m:ctrlPr>
                                          </m:fPr>
                                          <m:num>
                                            <m:sSub>
                                              <m:sSubPr>
                                                <m:ctrlPr>
                                                  <a:rPr lang="en-GB" sz="1600" b="0" i="1" smtClean="0">
                                                    <a:latin typeface="Cambria Math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GB" sz="1600" b="0" i="1" smtClean="0">
                                                    <a:latin typeface="Cambria Math"/>
                                                    <a:ea typeface="Cambria Math"/>
                                                  </a:rPr>
                                                  <m:t>𝜔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GB" sz="1600" b="0" i="1" smtClean="0">
                                                    <a:latin typeface="Cambria Math"/>
                                                  </a:rPr>
                                                  <m:t>𝑐</m:t>
                                                </m:r>
                                              </m:sub>
                                            </m:sSub>
                                          </m:num>
                                          <m:den>
                                            <m:r>
                                              <a:rPr lang="en-GB" sz="1600" b="0" i="1" smtClean="0">
                                                <a:latin typeface="Cambria Math"/>
                                                <a:ea typeface="Cambria Math"/>
                                              </a:rPr>
                                              <m:t>𝜔</m:t>
                                            </m:r>
                                          </m:den>
                                        </m:f>
                                      </m:e>
                                    </m:d>
                                  </m:e>
                                  <m:sup>
                                    <m:r>
                                      <a:rPr lang="en-GB" sz="1600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  <m:f>
                                  <m:fPr>
                                    <m:ctrlPr>
                                      <a:rPr lang="en-GB" sz="1600" b="0" i="1" smtClean="0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sz="1600" b="0" i="1" smtClean="0">
                                        <a:latin typeface="Cambria Math"/>
                                      </a:rPr>
                                      <m:t>𝑇</m:t>
                                    </m:r>
                                    <m:r>
                                      <a:rPr lang="en-GB" sz="1600" b="0" i="1" smtClean="0">
                                        <a:latin typeface="Cambria Math"/>
                                      </a:rPr>
                                      <m:t> </m:t>
                                    </m:r>
                                    <m:r>
                                      <a:rPr lang="en-GB" sz="1600" b="0" i="1" smtClean="0">
                                        <a:latin typeface="Cambria Math"/>
                                      </a:rPr>
                                      <m:t>𝐼</m:t>
                                    </m:r>
                                    <m:d>
                                      <m:dPr>
                                        <m:ctrlPr>
                                          <a:rPr lang="en-GB" sz="1600" b="0" i="1" smtClean="0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GB" sz="1600" b="0" i="1" smtClean="0">
                                            <a:latin typeface="Cambria Math"/>
                                          </a:rPr>
                                          <m:t>𝑧</m:t>
                                        </m:r>
                                      </m:e>
                                    </m:d>
                                  </m:num>
                                  <m:den>
                                    <m:r>
                                      <m:rPr>
                                        <m:sty m:val="p"/>
                                      </m:rPr>
                                      <a:rPr lang="en-GB" sz="1600" b="0" i="0" smtClean="0">
                                        <a:latin typeface="Cambria Math"/>
                                      </a:rPr>
                                      <m:t>j</m:t>
                                    </m:r>
                                    <m:r>
                                      <a:rPr lang="en-GB" sz="1600" b="0" i="1" smtClean="0">
                                        <a:latin typeface="Cambria Math"/>
                                        <a:ea typeface="Cambria Math"/>
                                      </a:rPr>
                                      <m:t>𝜔𝜀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sz="1600" dirty="0"/>
                        </a:p>
                      </a:txBody>
                      <a:tcPr anchor="ctr">
                        <a:lnL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16547150"/>
                  </p:ext>
                </p:extLst>
              </p:nvPr>
            </p:nvGraphicFramePr>
            <p:xfrm>
              <a:off x="229281" y="1604245"/>
              <a:ext cx="8440057" cy="4727067"/>
            </p:xfrm>
            <a:graphic>
              <a:graphicData uri="http://schemas.openxmlformats.org/drawingml/2006/table">
                <a:tbl>
                  <a:tblPr firstRow="1">
                    <a:tableStyleId>{5C22544A-7EE6-4342-B048-85BDC9FD1C3A}</a:tableStyleId>
                  </a:tblPr>
                  <a:tblGrid>
                    <a:gridCol w="2702605"/>
                    <a:gridCol w="2868726"/>
                    <a:gridCol w="2868726"/>
                  </a:tblGrid>
                  <a:tr h="335280">
                    <a:tc>
                      <a:txBody>
                        <a:bodyPr/>
                        <a:lstStyle/>
                        <a:p>
                          <a:pPr algn="l"/>
                          <a:endParaRPr lang="en-GB" sz="1600" b="1" i="1" dirty="0"/>
                        </a:p>
                      </a:txBody>
                      <a:tcPr anchor="ctr">
                        <a:lnL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i="1" dirty="0" smtClean="0">
                              <a:solidFill>
                                <a:schemeClr val="tx1"/>
                              </a:solidFill>
                            </a:rPr>
                            <a:t>TE (or H-) modes</a:t>
                          </a:r>
                          <a:endParaRPr lang="en-GB" sz="1600" b="1" i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1" i="1" dirty="0" smtClean="0">
                              <a:solidFill>
                                <a:schemeClr val="tx1"/>
                              </a:solidFill>
                            </a:rPr>
                            <a:t>TM (or E-) modes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600" dirty="0" smtClean="0"/>
                            <a:t>Boundary condition:</a:t>
                          </a:r>
                          <a:endParaRPr lang="en-GB" sz="1600" dirty="0"/>
                        </a:p>
                      </a:txBody>
                      <a:tcPr anchor="ctr">
                        <a:lnL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4"/>
                          <a:stretch>
                            <a:fillRect l="-94268" t="-105455" r="-100000" b="-121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4"/>
                          <a:stretch>
                            <a:fillRect l="-194681" t="-105455" r="-213" b="-1210909"/>
                          </a:stretch>
                        </a:blipFill>
                      </a:tcPr>
                    </a:tc>
                  </a:tr>
                  <a:tr h="1079373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longitudinal wave equations</a:t>
                          </a:r>
                          <a:br>
                            <a:rPr lang="en-US" sz="1600" dirty="0" smtClean="0"/>
                          </a:br>
                          <a:r>
                            <a:rPr lang="en-US" sz="1600" dirty="0" smtClean="0"/>
                            <a:t>(transmission line equations):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4"/>
                          <a:stretch>
                            <a:fillRect l="-47184" t="-63842" r="-106" b="-276271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</a:tr>
                  <a:tr h="811911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Propagation constant: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4"/>
                          <a:stretch>
                            <a:fillRect l="-47184" t="-216418" r="-106" b="-264925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</a:tr>
                  <a:tr h="584454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Characteristic impedance: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4"/>
                          <a:stretch>
                            <a:fillRect l="-94268" t="-446316" r="-100000" b="-27368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4"/>
                          <a:stretch>
                            <a:fillRect l="-194681" t="-446316" r="-213" b="-273684"/>
                          </a:stretch>
                        </a:blipFill>
                      </a:tcPr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Ortho-normal eigenvectors: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4"/>
                          <a:stretch>
                            <a:fillRect l="-94268" t="-926786" r="-100000" b="-36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4"/>
                          <a:stretch>
                            <a:fillRect l="-194681" t="-926786" r="-213" b="-364286"/>
                          </a:stretch>
                        </a:blipFill>
                      </a:tcPr>
                    </a:tc>
                  </a:tr>
                  <a:tr h="638429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Transverse fields: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4"/>
                          <a:stretch>
                            <a:fillRect l="-47184" t="-552885" r="-106" b="-96154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GB" dirty="0"/>
                        </a:p>
                      </a:txBody>
                      <a:tcPr anchor="ctr"/>
                    </a:tc>
                  </a:tr>
                  <a:tr h="60706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Longitudinal fields: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4"/>
                          <a:stretch>
                            <a:fillRect l="-94268" t="-679000" r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4"/>
                          <a:stretch>
                            <a:fillRect l="-194681" t="-679000" r="-213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19467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7631799" y="1199245"/>
            <a:ext cx="1020763" cy="1334437"/>
            <a:chOff x="7631799" y="1199245"/>
            <a:chExt cx="1020763" cy="133443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319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7812321" y="2225905"/>
                  <a:ext cx="333296" cy="3077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i="1" dirty="0" smtClean="0">
                            <a:latin typeface="Cambria Math"/>
                            <a:cs typeface="Times New Roman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 sz="1400" i="1" dirty="0">
                    <a:latin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12319" name="Text Box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7812321" y="2225905"/>
                  <a:ext cx="333296" cy="307777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6" name="Group 15"/>
            <p:cNvGrpSpPr/>
            <p:nvPr/>
          </p:nvGrpSpPr>
          <p:grpSpPr>
            <a:xfrm>
              <a:off x="7631799" y="1199245"/>
              <a:ext cx="1020763" cy="1111250"/>
              <a:chOff x="7631799" y="1199245"/>
              <a:chExt cx="1020763" cy="1111250"/>
            </a:xfrm>
          </p:grpSpPr>
          <p:sp>
            <p:nvSpPr>
              <p:cNvPr id="12310" name="Rectangle 20"/>
              <p:cNvSpPr>
                <a:spLocks noChangeArrowheads="1"/>
              </p:cNvSpPr>
              <p:nvPr/>
            </p:nvSpPr>
            <p:spPr bwMode="auto">
              <a:xfrm>
                <a:off x="7631799" y="2008870"/>
                <a:ext cx="601663" cy="295275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11" name="Line 21"/>
              <p:cNvSpPr>
                <a:spLocks noChangeShapeType="1"/>
              </p:cNvSpPr>
              <p:nvPr/>
            </p:nvSpPr>
            <p:spPr bwMode="auto">
              <a:xfrm flipV="1">
                <a:off x="7634974" y="1202420"/>
                <a:ext cx="420688" cy="80803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2312" name="Line 22"/>
              <p:cNvSpPr>
                <a:spLocks noChangeShapeType="1"/>
              </p:cNvSpPr>
              <p:nvPr/>
            </p:nvSpPr>
            <p:spPr bwMode="auto">
              <a:xfrm flipV="1">
                <a:off x="8228699" y="1204008"/>
                <a:ext cx="420688" cy="80803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2313" name="Line 23"/>
              <p:cNvSpPr>
                <a:spLocks noChangeShapeType="1"/>
              </p:cNvSpPr>
              <p:nvPr/>
            </p:nvSpPr>
            <p:spPr bwMode="auto">
              <a:xfrm flipV="1">
                <a:off x="8231874" y="1497695"/>
                <a:ext cx="420688" cy="80803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2314" name="Line 24"/>
              <p:cNvSpPr>
                <a:spLocks noChangeShapeType="1"/>
              </p:cNvSpPr>
              <p:nvPr/>
            </p:nvSpPr>
            <p:spPr bwMode="auto">
              <a:xfrm flipV="1">
                <a:off x="7634974" y="2010458"/>
                <a:ext cx="157163" cy="30003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>
                  <a:latin typeface="+mn-lt"/>
                </a:endParaRPr>
              </a:p>
            </p:txBody>
          </p:sp>
          <p:sp>
            <p:nvSpPr>
              <p:cNvPr id="12315" name="Line 26"/>
              <p:cNvSpPr>
                <a:spLocks noChangeShapeType="1"/>
              </p:cNvSpPr>
              <p:nvPr/>
            </p:nvSpPr>
            <p:spPr bwMode="auto">
              <a:xfrm>
                <a:off x="8057249" y="1204008"/>
                <a:ext cx="585788" cy="158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2316" name="Line 27"/>
              <p:cNvSpPr>
                <a:spLocks noChangeShapeType="1"/>
              </p:cNvSpPr>
              <p:nvPr/>
            </p:nvSpPr>
            <p:spPr bwMode="auto">
              <a:xfrm flipH="1" flipV="1">
                <a:off x="8646212" y="1199245"/>
                <a:ext cx="4762" cy="30321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320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7984152" y="2012045"/>
                  <a:ext cx="329706" cy="3077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i="1" dirty="0" smtClean="0">
                            <a:latin typeface="Cambria Math"/>
                            <a:cs typeface="Times New Roman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sz="1400" i="1" dirty="0">
                    <a:latin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12320" name="Text 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7984152" y="2012045"/>
                  <a:ext cx="329706" cy="307777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 smtClean="0"/>
              <a:t>Special cases: rectangular and round waveguide</a:t>
            </a:r>
            <a:endParaRPr lang="en-GB" sz="32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36D80C-A679-473D-83E5-199C4BCC3F7C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8"/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187325" y="939317"/>
                <a:ext cx="8775700" cy="5233988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GB" sz="1800" dirty="0" smtClean="0"/>
                  <a:t>Rectangular waveguide: transverse </a:t>
                </a:r>
                <a:r>
                  <a:rPr lang="en-GB" sz="1800" dirty="0" err="1" smtClean="0"/>
                  <a:t>eigenfunctions</a:t>
                </a:r>
                <a:endParaRPr lang="en-GB" sz="1800" dirty="0" smtClean="0"/>
              </a:p>
              <a:p>
                <a:pPr marL="0" indent="0">
                  <a:buNone/>
                </a:pPr>
                <a:endParaRPr lang="en-GB" sz="1800" dirty="0"/>
              </a:p>
              <a:p>
                <a:pPr marL="0" indent="0">
                  <a:buNone/>
                </a:pPr>
                <a:endParaRPr lang="en-GB" sz="1800" dirty="0" smtClean="0"/>
              </a:p>
              <a:p>
                <a:pPr marL="0" indent="0">
                  <a:buNone/>
                </a:pPr>
                <a:endParaRPr lang="en-GB" sz="1800" dirty="0"/>
              </a:p>
              <a:p>
                <a:pPr marL="0" indent="0">
                  <a:buNone/>
                </a:pPr>
                <a:endParaRPr lang="en-GB" sz="1800" dirty="0" smtClean="0"/>
              </a:p>
              <a:p>
                <a:pPr marL="0" indent="0">
                  <a:buNone/>
                </a:pPr>
                <a:endParaRPr lang="en-GB" sz="1800" dirty="0"/>
              </a:p>
              <a:p>
                <a:pPr marL="0" indent="0">
                  <a:buNone/>
                </a:pPr>
                <a:endParaRPr lang="en-GB" sz="1800" dirty="0" smtClean="0"/>
              </a:p>
              <a:p>
                <a:pPr marL="0" indent="0">
                  <a:buNone/>
                </a:pPr>
                <a:r>
                  <a:rPr lang="en-GB" sz="1800" dirty="0" smtClean="0"/>
                  <a:t>Round waveguide: transverse </a:t>
                </a:r>
                <a:r>
                  <a:rPr lang="en-GB" sz="1800" dirty="0" err="1" smtClean="0"/>
                  <a:t>eigenfunctions</a:t>
                </a:r>
                <a:endParaRPr lang="en-GB" sz="1800" dirty="0" smtClean="0"/>
              </a:p>
              <a:p>
                <a:pPr marL="0" indent="0">
                  <a:buNone/>
                </a:pPr>
                <a:endParaRPr lang="en-GB" sz="1800" dirty="0"/>
              </a:p>
              <a:p>
                <a:pPr marL="0" indent="0">
                  <a:buNone/>
                </a:pPr>
                <a:endParaRPr lang="en-GB" sz="1800" dirty="0" smtClean="0"/>
              </a:p>
              <a:p>
                <a:pPr marL="0" indent="0">
                  <a:buNone/>
                </a:pPr>
                <a:endParaRPr lang="en-GB" sz="1800" dirty="0"/>
              </a:p>
              <a:p>
                <a:pPr marL="0" indent="0">
                  <a:buNone/>
                </a:pPr>
                <a:endParaRPr lang="en-GB" sz="1800" dirty="0" smtClean="0"/>
              </a:p>
              <a:p>
                <a:pPr marL="0" indent="0">
                  <a:buNone/>
                </a:pPr>
                <a:endParaRPr lang="en-GB" sz="1800" dirty="0"/>
              </a:p>
              <a:p>
                <a:pPr marL="0" indent="0">
                  <a:buNone/>
                </a:pPr>
                <a:endParaRPr lang="en-GB" sz="1800" dirty="0" smtClean="0"/>
              </a:p>
              <a:p>
                <a:pPr marL="0" indent="0">
                  <a:buNone/>
                </a:pPr>
                <a:r>
                  <a:rPr lang="en-GB" sz="1800" dirty="0" smtClean="0"/>
                  <a:t>where in both cases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GB" sz="1800" i="1" smtClean="0">
                            <a:latin typeface="Cambria Math"/>
                            <a:ea typeface="Cambria Math"/>
                          </a:rPr>
                          <m:t>𝜀</m:t>
                        </m:r>
                      </m:e>
                      <m:sub>
                        <m:r>
                          <a:rPr lang="en-GB" sz="1800" b="0" i="1" smtClean="0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GB" sz="1800" b="0" i="1" smtClean="0">
                        <a:latin typeface="Cambria Math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GB" sz="1800" b="0" i="1" smtClean="0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GB" sz="1800" b="0" i="1" smtClean="0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GB" sz="1800" b="0" i="1" smtClean="0">
                                  <a:latin typeface="Cambria Math"/>
                                </a:rPr>
                                <m:t>1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GB" sz="1800" b="0" i="0" smtClean="0">
                                  <a:latin typeface="Cambria Math"/>
                                </a:rPr>
                                <m:t>if</m:t>
                              </m:r>
                            </m:e>
                            <m:e>
                              <m:r>
                                <m:rPr>
                                  <m:brk m:alnAt="7"/>
                                </m:rPr>
                                <a:rPr lang="en-GB" sz="1800" i="1">
                                  <a:latin typeface="Cambria Math"/>
                                </a:rPr>
                                <m:t>𝑖</m:t>
                              </m:r>
                              <m:r>
                                <a:rPr lang="en-GB" sz="1800" i="1">
                                  <a:latin typeface="Cambria Math"/>
                                </a:rPr>
                                <m:t>=0</m:t>
                              </m:r>
                            </m:e>
                          </m:mr>
                          <m:mr>
                            <m:e>
                              <m:r>
                                <a:rPr lang="en-GB" sz="1800" b="0" i="1" smtClean="0">
                                  <a:latin typeface="Cambria Math"/>
                                </a:rPr>
                                <m:t>2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GB" sz="1800" b="0" i="0" smtClean="0">
                                  <a:latin typeface="Cambria Math"/>
                                </a:rPr>
                                <m:t>if</m:t>
                              </m:r>
                            </m:e>
                            <m:e>
                              <m:r>
                                <a:rPr lang="en-GB" sz="1800" i="1">
                                  <a:latin typeface="Cambria Math"/>
                                </a:rPr>
                                <m:t>𝑖</m:t>
                              </m:r>
                              <m:r>
                                <a:rPr lang="en-GB" sz="1800" i="1">
                                  <a:latin typeface="Cambria Math"/>
                                  <a:ea typeface="Cambria Math"/>
                                </a:rPr>
                                <m:t>≠0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GB" sz="1800" dirty="0" smtClean="0"/>
                  <a:t>     </a:t>
                </a:r>
              </a:p>
            </p:txBody>
          </p:sp>
        </mc:Choice>
        <mc:Fallback xmlns="">
          <p:sp>
            <p:nvSpPr>
              <p:cNvPr id="9" name="Content Placeholder 8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187325" y="939317"/>
                <a:ext cx="8775700" cy="5233988"/>
              </a:xfrm>
              <a:blipFill rotWithShape="1">
                <a:blip r:embed="rId5"/>
                <a:stretch>
                  <a:fillRect l="-625" t="-58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12731376"/>
                  </p:ext>
                </p:extLst>
              </p:nvPr>
            </p:nvGraphicFramePr>
            <p:xfrm>
              <a:off x="307976" y="1301863"/>
              <a:ext cx="6760481" cy="1803782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1615167"/>
                    <a:gridCol w="5145314"/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dirty="0" smtClean="0"/>
                            <a:t>TE (H-) modes:</a:t>
                          </a:r>
                          <a:endParaRPr lang="en-GB" dirty="0"/>
                        </a:p>
                      </a:txBody>
                      <a:tcPr anchor="ctr">
                        <a:lnL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GB" sz="180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1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GB" sz="1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  <m:t>𝑚𝑛</m:t>
                                    </m:r>
                                  </m:sub>
                                  <m:sup>
                                    <m:r>
                                      <a:rPr lang="en-GB" sz="1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  <m:t>(</m:t>
                                    </m:r>
                                    <m:r>
                                      <a:rPr lang="en-GB" sz="1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  <m:t>𝐻</m:t>
                                    </m:r>
                                    <m:r>
                                      <a:rPr lang="en-GB" sz="1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  <m:t>)</m:t>
                                    </m:r>
                                  </m:sup>
                                </m:sSubSup>
                                <m:r>
                                  <a:rPr lang="en-GB" b="0" i="1" smtClean="0">
                                    <a:latin typeface="Cambria Math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GB" b="0" i="1" smtClean="0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b="0" i="1" smtClean="0">
                                        <a:latin typeface="Cambria Math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GB" b="0" i="1" smtClean="0">
                                        <a:latin typeface="Cambria Math"/>
                                        <a:ea typeface="Cambria Math"/>
                                      </a:rPr>
                                      <m:t>𝜋</m:t>
                                    </m:r>
                                  </m:den>
                                </m:f>
                                <m:rad>
                                  <m:radPr>
                                    <m:degHide m:val="on"/>
                                    <m:ctrlPr>
                                      <a:rPr lang="en-GB" b="0" i="1" smtClean="0">
                                        <a:latin typeface="Cambria Math"/>
                                      </a:rPr>
                                    </m:ctrlPr>
                                  </m:radPr>
                                  <m:deg/>
                                  <m:e>
                                    <m:f>
                                      <m:fPr>
                                        <m:ctrlPr>
                                          <a:rPr lang="en-GB" b="0" i="1" smtClean="0">
                                            <a:latin typeface="Cambria Math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GB" b="0" i="1" smtClean="0">
                                            <a:latin typeface="Cambria Math"/>
                                          </a:rPr>
                                          <m:t>𝑎</m:t>
                                        </m:r>
                                        <m:r>
                                          <a:rPr lang="en-GB" b="0" i="1" smtClean="0">
                                            <a:latin typeface="Cambria Math"/>
                                          </a:rPr>
                                          <m:t> </m:t>
                                        </m:r>
                                        <m:r>
                                          <a:rPr lang="en-GB" b="0" i="1" smtClean="0">
                                            <a:latin typeface="Cambria Math"/>
                                          </a:rPr>
                                          <m:t>𝑏</m:t>
                                        </m:r>
                                        <m:r>
                                          <a:rPr lang="en-GB" b="0" i="1" smtClean="0">
                                            <a:latin typeface="Cambria Math"/>
                                          </a:rPr>
                                          <m:t> </m:t>
                                        </m:r>
                                        <m:sSub>
                                          <m:sSubPr>
                                            <m:ctrlPr>
                                              <a:rPr lang="en-GB" b="0" i="1" smtClean="0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GB" b="0" i="1" smtClean="0">
                                                <a:latin typeface="Cambria Math"/>
                                                <a:ea typeface="Cambria Math"/>
                                              </a:rPr>
                                              <m:t>𝜀</m:t>
                                            </m:r>
                                          </m:e>
                                          <m:sub>
                                            <m:r>
                                              <a:rPr lang="en-GB" b="0" i="1" smtClean="0">
                                                <a:latin typeface="Cambria Math"/>
                                              </a:rPr>
                                              <m:t>𝑚</m:t>
                                            </m:r>
                                          </m:sub>
                                        </m:sSub>
                                        <m:sSub>
                                          <m:sSubPr>
                                            <m:ctrlPr>
                                              <a:rPr lang="en-GB" b="0" i="1" smtClean="0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GB" b="0" i="1" smtClean="0">
                                                <a:latin typeface="Cambria Math"/>
                                                <a:ea typeface="Cambria Math"/>
                                              </a:rPr>
                                              <m:t>𝜀</m:t>
                                            </m:r>
                                          </m:e>
                                          <m:sub>
                                            <m:r>
                                              <a:rPr lang="en-GB" b="0" i="1" smtClean="0">
                                                <a:latin typeface="Cambria Math"/>
                                              </a:rPr>
                                              <m:t>𝑛</m:t>
                                            </m:r>
                                          </m:sub>
                                        </m:sSub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n-GB" b="0" i="1" smtClean="0">
                                                <a:latin typeface="Cambria Math"/>
                                              </a:rPr>
                                            </m:ctrlPr>
                                          </m:sSupPr>
                                          <m:e>
                                            <m:d>
                                              <m:dPr>
                                                <m:ctrlPr>
                                                  <a:rPr lang="en-GB" b="0" i="1" smtClean="0">
                                                    <a:latin typeface="Cambria Math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n-GB" b="0" i="1" smtClean="0">
                                                    <a:latin typeface="Cambria Math"/>
                                                  </a:rPr>
                                                  <m:t>𝑚𝑏</m:t>
                                                </m:r>
                                              </m:e>
                                            </m:d>
                                          </m:e>
                                          <m:sup>
                                            <m:r>
                                              <a:rPr lang="en-GB" b="0" i="1" smtClean="0"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  <m:r>
                                          <a:rPr lang="en-GB" b="0" i="1" smtClean="0">
                                            <a:latin typeface="Cambria Math"/>
                                          </a:rPr>
                                          <m:t>+</m:t>
                                        </m:r>
                                        <m:sSup>
                                          <m:sSupPr>
                                            <m:ctrlPr>
                                              <a:rPr lang="en-GB" b="0" i="1" smtClean="0">
                                                <a:latin typeface="Cambria Math"/>
                                              </a:rPr>
                                            </m:ctrlPr>
                                          </m:sSupPr>
                                          <m:e>
                                            <m:d>
                                              <m:dPr>
                                                <m:ctrlPr>
                                                  <a:rPr lang="en-GB" b="0" i="1" smtClean="0">
                                                    <a:latin typeface="Cambria Math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n-GB" b="0" i="1" smtClean="0">
                                                    <a:latin typeface="Cambria Math"/>
                                                  </a:rPr>
                                                  <m:t>𝑛𝑎</m:t>
                                                </m:r>
                                              </m:e>
                                            </m:d>
                                          </m:e>
                                          <m:sup>
                                            <m:r>
                                              <a:rPr lang="en-GB" b="0" i="1" smtClean="0"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</m:e>
                                </m:rad>
                                <m:func>
                                  <m:funcPr>
                                    <m:ctrlPr>
                                      <a:rPr lang="en-GB" b="0" i="1" smtClean="0">
                                        <a:latin typeface="Cambria Math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GB" b="0" i="0" smtClean="0">
                                        <a:latin typeface="Cambria Math"/>
                                      </a:rPr>
                                      <m:t>cos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GB" b="0" i="1" smtClean="0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GB" b="0" i="1" smtClean="0">
                                                <a:latin typeface="Cambria Math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GB" b="0" i="1" smtClean="0">
                                                <a:latin typeface="Cambria Math"/>
                                              </a:rPr>
                                              <m:t>𝑚</m:t>
                                            </m:r>
                                            <m:r>
                                              <a:rPr lang="en-GB" b="0" i="1" smtClean="0">
                                                <a:latin typeface="Cambria Math"/>
                                                <a:ea typeface="Cambria Math"/>
                                              </a:rPr>
                                              <m:t>𝜋</m:t>
                                            </m:r>
                                          </m:num>
                                          <m:den>
                                            <m:r>
                                              <a:rPr lang="en-GB" b="0" i="1" smtClean="0">
                                                <a:latin typeface="Cambria Math"/>
                                              </a:rPr>
                                              <m:t>𝑎</m:t>
                                            </m:r>
                                          </m:den>
                                        </m:f>
                                        <m:r>
                                          <a:rPr lang="en-GB" b="0" i="1" smtClean="0">
                                            <a:latin typeface="Cambria Math"/>
                                          </a:rPr>
                                          <m:t>𝑥</m:t>
                                        </m:r>
                                      </m:e>
                                    </m:d>
                                  </m:e>
                                </m:func>
                                <m:func>
                                  <m:funcPr>
                                    <m:ctrlPr>
                                      <a:rPr lang="en-GB" b="0" i="1" smtClean="0">
                                        <a:latin typeface="Cambria Math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GB" b="0" i="0" smtClean="0">
                                        <a:latin typeface="Cambria Math"/>
                                      </a:rPr>
                                      <m:t>cos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GB" b="0" i="1" smtClean="0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GB" b="0" i="1" smtClean="0">
                                                <a:latin typeface="Cambria Math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GB" b="0" i="1" smtClean="0">
                                                <a:latin typeface="Cambria Math"/>
                                              </a:rPr>
                                              <m:t>𝑛</m:t>
                                            </m:r>
                                            <m:r>
                                              <a:rPr lang="en-GB" b="0" i="1" smtClean="0">
                                                <a:latin typeface="Cambria Math"/>
                                                <a:ea typeface="Cambria Math"/>
                                              </a:rPr>
                                              <m:t>𝜋</m:t>
                                            </m:r>
                                          </m:num>
                                          <m:den>
                                            <m:r>
                                              <a:rPr lang="en-GB" b="0" i="1" smtClean="0">
                                                <a:latin typeface="Cambria Math"/>
                                                <a:ea typeface="Cambria Math"/>
                                              </a:rPr>
                                              <m:t>𝑏</m:t>
                                            </m:r>
                                          </m:den>
                                        </m:f>
                                        <m:r>
                                          <a:rPr lang="en-GB" b="0" i="1" smtClean="0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</m:d>
                                  </m:e>
                                </m:func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anchor="ctr">
                        <a:lnL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dirty="0" smtClean="0"/>
                            <a:t>TM (E-) modes:</a:t>
                          </a:r>
                          <a:endParaRPr lang="en-GB" dirty="0"/>
                        </a:p>
                      </a:txBody>
                      <a:tcPr anchor="ctr">
                        <a:lnL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GB" sz="180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1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GB" sz="1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  <m:t>𝑚𝑛</m:t>
                                    </m:r>
                                  </m:sub>
                                  <m:sup>
                                    <m:r>
                                      <a:rPr lang="en-GB" sz="1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  <m:t>(</m:t>
                                    </m:r>
                                    <m:r>
                                      <a:rPr lang="en-GB" sz="1800" b="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  <m:t>𝐸</m:t>
                                    </m:r>
                                    <m:r>
                                      <a:rPr lang="en-GB" sz="1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  <m:t>)</m:t>
                                    </m:r>
                                  </m:sup>
                                </m:sSubSup>
                                <m:r>
                                  <a:rPr lang="en-GB" b="0" i="1" smtClean="0">
                                    <a:latin typeface="Cambria Math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GB" b="0" i="1" smtClean="0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num>
                                  <m:den>
                                    <m:r>
                                      <a:rPr lang="en-GB" b="0" i="1" smtClean="0">
                                        <a:latin typeface="Cambria Math"/>
                                        <a:ea typeface="Cambria Math"/>
                                      </a:rPr>
                                      <m:t>𝜋</m:t>
                                    </m:r>
                                  </m:den>
                                </m:f>
                                <m:rad>
                                  <m:radPr>
                                    <m:degHide m:val="on"/>
                                    <m:ctrlPr>
                                      <a:rPr lang="en-GB" b="0" i="1" smtClean="0">
                                        <a:latin typeface="Cambria Math"/>
                                      </a:rPr>
                                    </m:ctrlPr>
                                  </m:radPr>
                                  <m:deg/>
                                  <m:e>
                                    <m:f>
                                      <m:fPr>
                                        <m:ctrlPr>
                                          <a:rPr lang="en-GB" b="0" i="1" smtClean="0">
                                            <a:latin typeface="Cambria Math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GB" b="0" i="1" smtClean="0">
                                            <a:latin typeface="Cambria Math"/>
                                          </a:rPr>
                                          <m:t>𝑎</m:t>
                                        </m:r>
                                        <m:r>
                                          <a:rPr lang="en-GB" b="0" i="1" smtClean="0">
                                            <a:latin typeface="Cambria Math"/>
                                          </a:rPr>
                                          <m:t> </m:t>
                                        </m:r>
                                        <m:r>
                                          <a:rPr lang="en-GB" b="0" i="1" smtClean="0">
                                            <a:latin typeface="Cambria Math"/>
                                          </a:rPr>
                                          <m:t>𝑏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n-GB" b="0" i="1" smtClean="0">
                                                <a:latin typeface="Cambria Math"/>
                                              </a:rPr>
                                            </m:ctrlPr>
                                          </m:sSupPr>
                                          <m:e>
                                            <m:d>
                                              <m:dPr>
                                                <m:ctrlPr>
                                                  <a:rPr lang="en-GB" b="0" i="1" smtClean="0">
                                                    <a:latin typeface="Cambria Math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n-GB" b="0" i="1" smtClean="0">
                                                    <a:latin typeface="Cambria Math"/>
                                                  </a:rPr>
                                                  <m:t>𝑚𝑏</m:t>
                                                </m:r>
                                              </m:e>
                                            </m:d>
                                          </m:e>
                                          <m:sup>
                                            <m:r>
                                              <a:rPr lang="en-GB" b="0" i="1" smtClean="0"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  <m:r>
                                          <a:rPr lang="en-GB" b="0" i="1" smtClean="0">
                                            <a:latin typeface="Cambria Math"/>
                                          </a:rPr>
                                          <m:t>+</m:t>
                                        </m:r>
                                        <m:sSup>
                                          <m:sSupPr>
                                            <m:ctrlPr>
                                              <a:rPr lang="en-GB" b="0" i="1" smtClean="0">
                                                <a:latin typeface="Cambria Math"/>
                                              </a:rPr>
                                            </m:ctrlPr>
                                          </m:sSupPr>
                                          <m:e>
                                            <m:d>
                                              <m:dPr>
                                                <m:ctrlPr>
                                                  <a:rPr lang="en-GB" b="0" i="1" smtClean="0">
                                                    <a:latin typeface="Cambria Math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n-GB" b="0" i="1" smtClean="0">
                                                    <a:latin typeface="Cambria Math"/>
                                                  </a:rPr>
                                                  <m:t>𝑛𝑎</m:t>
                                                </m:r>
                                              </m:e>
                                            </m:d>
                                          </m:e>
                                          <m:sup>
                                            <m:r>
                                              <a:rPr lang="en-GB" b="0" i="1" smtClean="0"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</m:e>
                                </m:rad>
                                <m:func>
                                  <m:funcPr>
                                    <m:ctrlPr>
                                      <a:rPr lang="en-GB" b="0" i="1" smtClean="0">
                                        <a:latin typeface="Cambria Math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GB" b="0" i="0" smtClean="0">
                                        <a:latin typeface="Cambria Math"/>
                                      </a:rPr>
                                      <m:t>sin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GB" b="0" i="1" smtClean="0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GB" b="0" i="1" smtClean="0">
                                                <a:latin typeface="Cambria Math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GB" b="0" i="1" smtClean="0">
                                                <a:latin typeface="Cambria Math"/>
                                              </a:rPr>
                                              <m:t>𝑚</m:t>
                                            </m:r>
                                            <m:r>
                                              <a:rPr lang="en-GB" b="0" i="1" smtClean="0">
                                                <a:latin typeface="Cambria Math"/>
                                                <a:ea typeface="Cambria Math"/>
                                              </a:rPr>
                                              <m:t>𝜋</m:t>
                                            </m:r>
                                          </m:num>
                                          <m:den>
                                            <m:r>
                                              <a:rPr lang="en-GB" b="0" i="1" smtClean="0">
                                                <a:latin typeface="Cambria Math"/>
                                              </a:rPr>
                                              <m:t>𝑎</m:t>
                                            </m:r>
                                          </m:den>
                                        </m:f>
                                        <m:r>
                                          <a:rPr lang="en-GB" b="0" i="1" smtClean="0">
                                            <a:latin typeface="Cambria Math"/>
                                          </a:rPr>
                                          <m:t>𝑥</m:t>
                                        </m:r>
                                      </m:e>
                                    </m:d>
                                  </m:e>
                                </m:func>
                                <m:func>
                                  <m:funcPr>
                                    <m:ctrlPr>
                                      <a:rPr lang="en-GB" b="0" i="1" smtClean="0">
                                        <a:latin typeface="Cambria Math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GB" b="0" i="0" smtClean="0">
                                        <a:latin typeface="Cambria Math"/>
                                      </a:rPr>
                                      <m:t>sin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GB" b="0" i="1" smtClean="0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GB" b="0" i="1" smtClean="0">
                                                <a:latin typeface="Cambria Math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GB" b="0" i="1" smtClean="0">
                                                <a:latin typeface="Cambria Math"/>
                                              </a:rPr>
                                              <m:t>𝑛</m:t>
                                            </m:r>
                                            <m:r>
                                              <a:rPr lang="en-GB" b="0" i="1" smtClean="0">
                                                <a:latin typeface="Cambria Math"/>
                                                <a:ea typeface="Cambria Math"/>
                                              </a:rPr>
                                              <m:t>𝜋</m:t>
                                            </m:r>
                                          </m:num>
                                          <m:den>
                                            <m:r>
                                              <a:rPr lang="en-GB" b="0" i="1" smtClean="0">
                                                <a:latin typeface="Cambria Math"/>
                                                <a:ea typeface="Cambria Math"/>
                                              </a:rPr>
                                              <m:t>𝑏</m:t>
                                            </m:r>
                                          </m:den>
                                        </m:f>
                                        <m:r>
                                          <a:rPr lang="en-GB" b="0" i="1" smtClean="0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</m:d>
                                  </m:e>
                                </m:func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anchor="ctr">
                        <a:lnL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12731376"/>
                  </p:ext>
                </p:extLst>
              </p:nvPr>
            </p:nvGraphicFramePr>
            <p:xfrm>
              <a:off x="307976" y="1301863"/>
              <a:ext cx="6760481" cy="1803782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1615167"/>
                    <a:gridCol w="5145314"/>
                  </a:tblGrid>
                  <a:tr h="901891">
                    <a:tc>
                      <a:txBody>
                        <a:bodyPr/>
                        <a:lstStyle/>
                        <a:p>
                          <a:r>
                            <a:rPr lang="en-GB" dirty="0" smtClean="0"/>
                            <a:t>TE (H-) modes:</a:t>
                          </a:r>
                          <a:endParaRPr lang="en-GB" dirty="0"/>
                        </a:p>
                      </a:txBody>
                      <a:tcPr anchor="ctr">
                        <a:lnL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6"/>
                          <a:stretch>
                            <a:fillRect l="-31517" t="-676" b="-100000"/>
                          </a:stretch>
                        </a:blipFill>
                      </a:tcPr>
                    </a:tc>
                  </a:tr>
                  <a:tr h="901891">
                    <a:tc>
                      <a:txBody>
                        <a:bodyPr/>
                        <a:lstStyle/>
                        <a:p>
                          <a:r>
                            <a:rPr lang="en-GB" dirty="0" smtClean="0"/>
                            <a:t>TM (E-) modes:</a:t>
                          </a:r>
                          <a:endParaRPr lang="en-GB" dirty="0"/>
                        </a:p>
                      </a:txBody>
                      <a:tcPr anchor="ctr">
                        <a:lnL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6"/>
                          <a:stretch>
                            <a:fillRect l="-31517" t="-101361" b="-680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9" name="Table 3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51476030"/>
                  </p:ext>
                </p:extLst>
              </p:nvPr>
            </p:nvGraphicFramePr>
            <p:xfrm>
              <a:off x="307976" y="3634918"/>
              <a:ext cx="6760481" cy="1739329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1607910"/>
                    <a:gridCol w="5152571"/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dirty="0" smtClean="0"/>
                            <a:t>TE (H-) modes:</a:t>
                          </a:r>
                          <a:endParaRPr lang="en-GB" dirty="0"/>
                        </a:p>
                      </a:txBody>
                      <a:tcPr anchor="ctr">
                        <a:lnL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GB" sz="180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1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GB" sz="1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  <m:t>𝑚𝑛</m:t>
                                    </m:r>
                                  </m:sub>
                                  <m:sup>
                                    <m:r>
                                      <a:rPr lang="en-GB" sz="1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  <m:t>(</m:t>
                                    </m:r>
                                    <m:r>
                                      <a:rPr lang="en-GB" sz="1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  <m:t>𝐻</m:t>
                                    </m:r>
                                    <m:r>
                                      <a:rPr lang="en-GB" sz="1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  <m:t>)</m:t>
                                    </m:r>
                                  </m:sup>
                                </m:sSubSup>
                                <m:r>
                                  <a:rPr lang="en-GB" sz="1800" i="1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GB" sz="1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</m:ctrlPr>
                                  </m:radPr>
                                  <m:deg/>
                                  <m:e>
                                    <m:f>
                                      <m:fPr>
                                        <m:ctrlPr>
                                          <a:rPr lang="en-GB" sz="1800" i="1" kern="1200">
                                            <a:solidFill>
                                              <a:schemeClr val="dk1"/>
                                            </a:solidFill>
                                            <a:effectLst/>
                                            <a:latin typeface="Cambria Math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fPr>
                                      <m:num>
                                        <m:sSub>
                                          <m:sSubPr>
                                            <m:ctrlPr>
                                              <a:rPr lang="en-GB" sz="1800" i="1" kern="1200">
                                                <a:solidFill>
                                                  <a:schemeClr val="dk1"/>
                                                </a:solidFill>
                                                <a:effectLst/>
                                                <a:latin typeface="Cambria Math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GB" sz="1800" i="1" kern="1200">
                                                <a:solidFill>
                                                  <a:schemeClr val="dk1"/>
                                                </a:solidFill>
                                                <a:effectLst/>
                                                <a:latin typeface="Cambria Math"/>
                                                <a:ea typeface="+mn-ea"/>
                                                <a:cs typeface="+mn-cs"/>
                                              </a:rPr>
                                              <m:t>𝜀</m:t>
                                            </m:r>
                                          </m:e>
                                          <m:sub>
                                            <m:r>
                                              <a:rPr lang="en-GB" sz="1800" i="1" kern="1200">
                                                <a:solidFill>
                                                  <a:schemeClr val="dk1"/>
                                                </a:solidFill>
                                                <a:effectLst/>
                                                <a:latin typeface="Cambria Math"/>
                                                <a:ea typeface="+mn-ea"/>
                                                <a:cs typeface="+mn-cs"/>
                                              </a:rPr>
                                              <m:t>𝑚</m:t>
                                            </m:r>
                                          </m:sub>
                                        </m:sSub>
                                      </m:num>
                                      <m:den>
                                        <m:r>
                                          <a:rPr lang="en-GB" sz="1800" i="1" kern="1200">
                                            <a:solidFill>
                                              <a:schemeClr val="dk1"/>
                                            </a:solidFill>
                                            <a:effectLst/>
                                            <a:latin typeface="Cambria Math"/>
                                            <a:ea typeface="+mn-ea"/>
                                            <a:cs typeface="+mn-cs"/>
                                          </a:rPr>
                                          <m:t>𝜋</m:t>
                                        </m:r>
                                        <m:d>
                                          <m:dPr>
                                            <m:ctrlPr>
                                              <a:rPr lang="en-GB" sz="1800" i="1" kern="1200">
                                                <a:solidFill>
                                                  <a:schemeClr val="dk1"/>
                                                </a:solidFill>
                                                <a:effectLst/>
                                                <a:latin typeface="Cambria Math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d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GB" sz="1800" i="1" kern="1200">
                                                    <a:solidFill>
                                                      <a:schemeClr val="dk1"/>
                                                    </a:solidFill>
                                                    <a:effectLst/>
                                                    <a:latin typeface="Cambria Math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GB" sz="1800" i="1" kern="1200">
                                                    <a:solidFill>
                                                      <a:schemeClr val="dk1"/>
                                                    </a:solidFill>
                                                    <a:effectLst/>
                                                    <a:latin typeface="Cambria Math"/>
                                                    <a:ea typeface="+mn-ea"/>
                                                    <a:cs typeface="+mn-cs"/>
                                                  </a:rPr>
                                                  <m:t>𝜒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GB" sz="1800" i="1" kern="1200">
                                                    <a:solidFill>
                                                      <a:schemeClr val="dk1"/>
                                                    </a:solidFill>
                                                    <a:effectLst/>
                                                    <a:latin typeface="Cambria Math"/>
                                                    <a:ea typeface="+mn-ea"/>
                                                    <a:cs typeface="+mn-cs"/>
                                                  </a:rPr>
                                                  <m:t>𝑚𝑛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GB" sz="1800" i="1" kern="1200">
                                                    <a:solidFill>
                                                      <a:schemeClr val="dk1"/>
                                                    </a:solidFill>
                                                    <a:effectLst/>
                                                    <a:latin typeface="Cambria Math"/>
                                                    <a:ea typeface="+mn-ea"/>
                                                    <a:cs typeface="+mn-cs"/>
                                                  </a:rPr>
                                                  <m:t>′2</m:t>
                                                </m:r>
                                              </m:sup>
                                            </m:sSubSup>
                                            <m:r>
                                              <a:rPr lang="en-GB" sz="1800" i="1" kern="1200">
                                                <a:solidFill>
                                                  <a:schemeClr val="dk1"/>
                                                </a:solidFill>
                                                <a:effectLst/>
                                                <a:latin typeface="Cambria Math"/>
                                                <a:ea typeface="+mn-ea"/>
                                                <a:cs typeface="+mn-cs"/>
                                              </a:rPr>
                                              <m:t>−</m:t>
                                            </m:r>
                                            <m:sSup>
                                              <m:sSupPr>
                                                <m:ctrlPr>
                                                  <a:rPr lang="en-GB" sz="1800" i="1" kern="1200">
                                                    <a:solidFill>
                                                      <a:schemeClr val="dk1"/>
                                                    </a:solidFill>
                                                    <a:effectLst/>
                                                    <a:latin typeface="Cambria Math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lang="en-GB" sz="1800" i="1" kern="1200">
                                                    <a:solidFill>
                                                      <a:schemeClr val="dk1"/>
                                                    </a:solidFill>
                                                    <a:effectLst/>
                                                    <a:latin typeface="Cambria Math"/>
                                                    <a:ea typeface="+mn-ea"/>
                                                    <a:cs typeface="+mn-cs"/>
                                                  </a:rPr>
                                                  <m:t>𝑚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lang="en-GB" sz="1800" i="1" kern="1200">
                                                    <a:solidFill>
                                                      <a:schemeClr val="dk1"/>
                                                    </a:solidFill>
                                                    <a:effectLst/>
                                                    <a:latin typeface="Cambria Math"/>
                                                    <a:ea typeface="+mn-ea"/>
                                                    <a:cs typeface="+mn-cs"/>
                                                  </a:rPr>
                                                  <m:t>2</m:t>
                                                </m:r>
                                              </m:sup>
                                            </m:sSup>
                                          </m:e>
                                        </m:d>
                                      </m:den>
                                    </m:f>
                                  </m:e>
                                </m:rad>
                                <m:f>
                                  <m:fPr>
                                    <m:ctrlPr>
                                      <a:rPr lang="en-GB" sz="1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GB" sz="1800" i="1" kern="1200">
                                            <a:solidFill>
                                              <a:schemeClr val="dk1"/>
                                            </a:solidFill>
                                            <a:effectLst/>
                                            <a:latin typeface="Cambria Math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GB" sz="1800" kern="1200">
                                            <a:solidFill>
                                              <a:schemeClr val="dk1"/>
                                            </a:solidFill>
                                            <a:effectLst/>
                                            <a:latin typeface="Cambria Math"/>
                                            <a:ea typeface="+mn-ea"/>
                                            <a:cs typeface="+mn-cs"/>
                                          </a:rPr>
                                          <m:t>J</m:t>
                                        </m:r>
                                      </m:e>
                                      <m:sub>
                                        <m:r>
                                          <a:rPr lang="en-GB" sz="1800" i="1" kern="1200">
                                            <a:solidFill>
                                              <a:schemeClr val="dk1"/>
                                            </a:solidFill>
                                            <a:effectLst/>
                                            <a:latin typeface="Cambria Math"/>
                                            <a:ea typeface="+mn-ea"/>
                                            <a:cs typeface="+mn-cs"/>
                                          </a:rPr>
                                          <m:t>𝑚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GB" sz="1800" i="1" kern="1200">
                                            <a:solidFill>
                                              <a:schemeClr val="dk1"/>
                                            </a:solidFill>
                                            <a:effectLst/>
                                            <a:latin typeface="Cambria Math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sSubSup>
                                          <m:sSubSupPr>
                                            <m:ctrlPr>
                                              <a:rPr lang="en-GB" sz="1800" i="1" kern="1200">
                                                <a:solidFill>
                                                  <a:schemeClr val="dk1"/>
                                                </a:solidFill>
                                                <a:effectLst/>
                                                <a:latin typeface="Cambria Math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GB" sz="1800" i="1" kern="1200">
                                                <a:solidFill>
                                                  <a:schemeClr val="dk1"/>
                                                </a:solidFill>
                                                <a:effectLst/>
                                                <a:latin typeface="Cambria Math"/>
                                                <a:ea typeface="+mn-ea"/>
                                                <a:cs typeface="+mn-cs"/>
                                              </a:rPr>
                                              <m:t>𝜒</m:t>
                                            </m:r>
                                          </m:e>
                                          <m:sub>
                                            <m:r>
                                              <a:rPr lang="en-GB" sz="1800" i="1" kern="1200">
                                                <a:solidFill>
                                                  <a:schemeClr val="dk1"/>
                                                </a:solidFill>
                                                <a:effectLst/>
                                                <a:latin typeface="Cambria Math"/>
                                                <a:ea typeface="+mn-ea"/>
                                                <a:cs typeface="+mn-cs"/>
                                              </a:rPr>
                                              <m:t>𝑚𝑛</m:t>
                                            </m:r>
                                          </m:sub>
                                          <m:sup>
                                            <m:r>
                                              <a:rPr lang="en-GB" sz="1800" i="1" kern="1200">
                                                <a:solidFill>
                                                  <a:schemeClr val="dk1"/>
                                                </a:solidFill>
                                                <a:effectLst/>
                                                <a:latin typeface="Cambria Math"/>
                                                <a:ea typeface="+mn-ea"/>
                                                <a:cs typeface="+mn-cs"/>
                                              </a:rPr>
                                              <m:t>′</m:t>
                                            </m:r>
                                          </m:sup>
                                        </m:sSubSup>
                                        <m:f>
                                          <m:fPr>
                                            <m:ctrlPr>
                                              <a:rPr lang="en-GB" sz="1800" i="1" kern="1200">
                                                <a:solidFill>
                                                  <a:schemeClr val="dk1"/>
                                                </a:solidFill>
                                                <a:effectLst/>
                                                <a:latin typeface="Cambria Math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GB" sz="1800" i="1" kern="1200">
                                                <a:solidFill>
                                                  <a:schemeClr val="dk1"/>
                                                </a:solidFill>
                                                <a:effectLst/>
                                                <a:latin typeface="Cambria Math"/>
                                                <a:ea typeface="+mn-ea"/>
                                                <a:cs typeface="+mn-cs"/>
                                              </a:rPr>
                                              <m:t>𝜌</m:t>
                                            </m:r>
                                          </m:num>
                                          <m:den>
                                            <m:r>
                                              <a:rPr lang="en-GB" sz="1800" i="1" kern="1200">
                                                <a:solidFill>
                                                  <a:schemeClr val="dk1"/>
                                                </a:solidFill>
                                                <a:effectLst/>
                                                <a:latin typeface="Cambria Math"/>
                                                <a:ea typeface="+mn-ea"/>
                                                <a:cs typeface="+mn-cs"/>
                                              </a:rPr>
                                              <m:t>𝑎</m:t>
                                            </m:r>
                                          </m:den>
                                        </m:f>
                                      </m:e>
                                    </m:d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GB" sz="1800" i="1" kern="1200">
                                            <a:solidFill>
                                              <a:schemeClr val="dk1"/>
                                            </a:solidFill>
                                            <a:effectLst/>
                                            <a:latin typeface="Cambria Math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GB" sz="1800" kern="1200">
                                            <a:solidFill>
                                              <a:schemeClr val="dk1"/>
                                            </a:solidFill>
                                            <a:effectLst/>
                                            <a:latin typeface="Cambria Math"/>
                                            <a:ea typeface="+mn-ea"/>
                                            <a:cs typeface="+mn-cs"/>
                                          </a:rPr>
                                          <m:t>J</m:t>
                                        </m:r>
                                      </m:e>
                                      <m:sub>
                                        <m:r>
                                          <a:rPr lang="en-GB" sz="1800" i="1" kern="1200">
                                            <a:solidFill>
                                              <a:schemeClr val="dk1"/>
                                            </a:solidFill>
                                            <a:effectLst/>
                                            <a:latin typeface="Cambria Math"/>
                                            <a:ea typeface="+mn-ea"/>
                                            <a:cs typeface="+mn-cs"/>
                                          </a:rPr>
                                          <m:t>𝑚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GB" sz="1800" i="1" kern="1200">
                                            <a:solidFill>
                                              <a:schemeClr val="dk1"/>
                                            </a:solidFill>
                                            <a:effectLst/>
                                            <a:latin typeface="Cambria Math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sSubSup>
                                          <m:sSubSupPr>
                                            <m:ctrlPr>
                                              <a:rPr lang="en-GB" sz="1800" i="1" kern="1200">
                                                <a:solidFill>
                                                  <a:schemeClr val="dk1"/>
                                                </a:solidFill>
                                                <a:effectLst/>
                                                <a:latin typeface="Cambria Math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GB" sz="1800" i="1" kern="1200">
                                                <a:solidFill>
                                                  <a:schemeClr val="dk1"/>
                                                </a:solidFill>
                                                <a:effectLst/>
                                                <a:latin typeface="Cambria Math"/>
                                                <a:ea typeface="+mn-ea"/>
                                                <a:cs typeface="+mn-cs"/>
                                              </a:rPr>
                                              <m:t>𝜒</m:t>
                                            </m:r>
                                          </m:e>
                                          <m:sub>
                                            <m:r>
                                              <a:rPr lang="en-GB" sz="1800" i="1" kern="1200">
                                                <a:solidFill>
                                                  <a:schemeClr val="dk1"/>
                                                </a:solidFill>
                                                <a:effectLst/>
                                                <a:latin typeface="Cambria Math"/>
                                                <a:ea typeface="+mn-ea"/>
                                                <a:cs typeface="+mn-cs"/>
                                              </a:rPr>
                                              <m:t>𝑚𝑛</m:t>
                                            </m:r>
                                          </m:sub>
                                          <m:sup>
                                            <m:r>
                                              <a:rPr lang="en-GB" sz="1800" i="1" kern="1200">
                                                <a:solidFill>
                                                  <a:schemeClr val="dk1"/>
                                                </a:solidFill>
                                                <a:effectLst/>
                                                <a:latin typeface="Cambria Math"/>
                                                <a:ea typeface="+mn-ea"/>
                                                <a:cs typeface="+mn-cs"/>
                                              </a:rPr>
                                              <m:t>′</m:t>
                                            </m:r>
                                          </m:sup>
                                        </m:sSubSup>
                                      </m:e>
                                    </m:d>
                                  </m:den>
                                </m:f>
                                <m:r>
                                  <a:rPr lang="en-GB" sz="1800" b="0" i="1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/>
                                    <a:ea typeface="+mn-ea"/>
                                    <a:cs typeface="+mn-cs"/>
                                  </a:rPr>
                                  <m:t> </m:t>
                                </m:r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GB" sz="1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GB" sz="1800" i="1" kern="1200">
                                            <a:solidFill>
                                              <a:schemeClr val="dk1"/>
                                            </a:solidFill>
                                            <a:effectLst/>
                                            <a:latin typeface="Cambria Math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func>
                                            <m:funcPr>
                                              <m:ctrlPr>
                                                <a:rPr lang="en-GB" sz="1800" i="1" kern="1200">
                                                  <a:solidFill>
                                                    <a:schemeClr val="dk1"/>
                                                  </a:solidFill>
                                                  <a:effectLst/>
                                                  <a:latin typeface="Cambria Math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funcPr>
                                            <m:fNam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GB" sz="1800" kern="1200">
                                                  <a:solidFill>
                                                    <a:schemeClr val="dk1"/>
                                                  </a:solidFill>
                                                  <a:effectLst/>
                                                  <a:latin typeface="Cambria Math"/>
                                                  <a:ea typeface="+mn-ea"/>
                                                  <a:cs typeface="+mn-cs"/>
                                                </a:rPr>
                                                <m:t>cos</m:t>
                                              </m:r>
                                            </m:fName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GB" sz="1800" i="1" kern="1200">
                                                      <a:solidFill>
                                                        <a:schemeClr val="dk1"/>
                                                      </a:solidFill>
                                                      <a:effectLst/>
                                                      <a:latin typeface="Cambria Math"/>
                                                      <a:ea typeface="+mn-ea"/>
                                                      <a:cs typeface="+mn-cs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GB" sz="1800" i="1" kern="1200">
                                                      <a:solidFill>
                                                        <a:schemeClr val="dk1"/>
                                                      </a:solidFill>
                                                      <a:effectLst/>
                                                      <a:latin typeface="Cambria Math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𝑚</m:t>
                                                  </m:r>
                                                  <m:r>
                                                    <a:rPr lang="en-GB" sz="1800" i="1" kern="1200">
                                                      <a:solidFill>
                                                        <a:schemeClr val="dk1"/>
                                                      </a:solidFill>
                                                      <a:effectLst/>
                                                      <a:latin typeface="Cambria Math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𝜑</m:t>
                                                  </m:r>
                                                </m:e>
                                              </m:d>
                                            </m:e>
                                          </m:func>
                                        </m:e>
                                      </m:mr>
                                      <m:mr>
                                        <m:e>
                                          <m:func>
                                            <m:funcPr>
                                              <m:ctrlPr>
                                                <a:rPr lang="en-GB" sz="1800" i="1" kern="1200">
                                                  <a:solidFill>
                                                    <a:schemeClr val="dk1"/>
                                                  </a:solidFill>
                                                  <a:effectLst/>
                                                  <a:latin typeface="Cambria Math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funcPr>
                                            <m:fNam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GB" sz="1800" kern="1200">
                                                  <a:solidFill>
                                                    <a:schemeClr val="dk1"/>
                                                  </a:solidFill>
                                                  <a:effectLst/>
                                                  <a:latin typeface="Cambria Math"/>
                                                  <a:ea typeface="+mn-ea"/>
                                                  <a:cs typeface="+mn-cs"/>
                                                </a:rPr>
                                                <m:t>sin</m:t>
                                              </m:r>
                                            </m:fName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GB" sz="1800" i="1" kern="1200">
                                                      <a:solidFill>
                                                        <a:schemeClr val="dk1"/>
                                                      </a:solidFill>
                                                      <a:effectLst/>
                                                      <a:latin typeface="Cambria Math"/>
                                                      <a:ea typeface="+mn-ea"/>
                                                      <a:cs typeface="+mn-cs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GB" sz="1800" i="1" kern="1200">
                                                      <a:solidFill>
                                                        <a:schemeClr val="dk1"/>
                                                      </a:solidFill>
                                                      <a:effectLst/>
                                                      <a:latin typeface="Cambria Math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𝑚</m:t>
                                                  </m:r>
                                                  <m:r>
                                                    <a:rPr lang="en-GB" sz="1800" i="1" kern="1200">
                                                      <a:solidFill>
                                                        <a:schemeClr val="dk1"/>
                                                      </a:solidFill>
                                                      <a:effectLst/>
                                                      <a:latin typeface="Cambria Math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𝜑</m:t>
                                                  </m:r>
                                                </m:e>
                                              </m:d>
                                            </m:e>
                                          </m:func>
                                        </m:e>
                                      </m:mr>
                                    </m:m>
                                  </m:e>
                                </m:d>
                              </m:oMath>
                            </m:oMathPara>
                          </a14:m>
                          <a:endParaRPr lang="en-GB" sz="1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dirty="0" smtClean="0"/>
                            <a:t>TM (E-) modes:</a:t>
                          </a:r>
                          <a:endParaRPr lang="en-GB" dirty="0"/>
                        </a:p>
                      </a:txBody>
                      <a:tcPr anchor="ctr">
                        <a:lnL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GB" sz="180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1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GB" sz="1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  <m:t>𝑚𝑛</m:t>
                                    </m:r>
                                  </m:sub>
                                  <m:sup>
                                    <m:r>
                                      <a:rPr lang="en-GB" sz="1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  <m:t>(</m:t>
                                    </m:r>
                                    <m:r>
                                      <a:rPr lang="en-GB" sz="1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  <m:t>𝐸</m:t>
                                    </m:r>
                                    <m:r>
                                      <a:rPr lang="en-GB" sz="1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  <m:t>)</m:t>
                                    </m:r>
                                  </m:sup>
                                </m:sSubSup>
                                <m:r>
                                  <a:rPr lang="en-GB" sz="1800" i="1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GB" sz="1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</m:ctrlPr>
                                  </m:radPr>
                                  <m:deg/>
                                  <m:e>
                                    <m:f>
                                      <m:fPr>
                                        <m:ctrlPr>
                                          <a:rPr lang="en-GB" sz="1800" i="1" kern="1200">
                                            <a:solidFill>
                                              <a:schemeClr val="dk1"/>
                                            </a:solidFill>
                                            <a:effectLst/>
                                            <a:latin typeface="Cambria Math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fPr>
                                      <m:num>
                                        <m:sSub>
                                          <m:sSubPr>
                                            <m:ctrlPr>
                                              <a:rPr lang="en-GB" sz="1800" i="1" kern="1200">
                                                <a:solidFill>
                                                  <a:schemeClr val="dk1"/>
                                                </a:solidFill>
                                                <a:effectLst/>
                                                <a:latin typeface="Cambria Math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GB" sz="1800" i="1" kern="1200">
                                                <a:solidFill>
                                                  <a:schemeClr val="dk1"/>
                                                </a:solidFill>
                                                <a:effectLst/>
                                                <a:latin typeface="Cambria Math"/>
                                                <a:ea typeface="+mn-ea"/>
                                                <a:cs typeface="+mn-cs"/>
                                              </a:rPr>
                                              <m:t>𝜀</m:t>
                                            </m:r>
                                          </m:e>
                                          <m:sub>
                                            <m:r>
                                              <a:rPr lang="en-GB" sz="1800" i="1" kern="1200">
                                                <a:solidFill>
                                                  <a:schemeClr val="dk1"/>
                                                </a:solidFill>
                                                <a:effectLst/>
                                                <a:latin typeface="Cambria Math"/>
                                                <a:ea typeface="+mn-ea"/>
                                                <a:cs typeface="+mn-cs"/>
                                              </a:rPr>
                                              <m:t>𝑚</m:t>
                                            </m:r>
                                          </m:sub>
                                        </m:sSub>
                                      </m:num>
                                      <m:den>
                                        <m:r>
                                          <a:rPr lang="en-GB" sz="1800" i="1" kern="1200">
                                            <a:solidFill>
                                              <a:schemeClr val="dk1"/>
                                            </a:solidFill>
                                            <a:effectLst/>
                                            <a:latin typeface="Cambria Math"/>
                                            <a:ea typeface="+mn-ea"/>
                                            <a:cs typeface="+mn-cs"/>
                                          </a:rPr>
                                          <m:t>𝜋</m:t>
                                        </m:r>
                                      </m:den>
                                    </m:f>
                                  </m:e>
                                </m:rad>
                                <m:r>
                                  <a:rPr lang="en-GB" sz="1800" i="1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/>
                                    <a:ea typeface="+mn-ea"/>
                                    <a:cs typeface="+mn-cs"/>
                                  </a:rPr>
                                  <m:t> </m:t>
                                </m:r>
                                <m:f>
                                  <m:fPr>
                                    <m:ctrlPr>
                                      <a:rPr lang="en-GB" sz="1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GB" sz="1800" i="1" kern="1200">
                                            <a:solidFill>
                                              <a:schemeClr val="dk1"/>
                                            </a:solidFill>
                                            <a:effectLst/>
                                            <a:latin typeface="Cambria Math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GB" sz="1800" kern="1200">
                                            <a:solidFill>
                                              <a:schemeClr val="dk1"/>
                                            </a:solidFill>
                                            <a:effectLst/>
                                            <a:latin typeface="Cambria Math"/>
                                            <a:ea typeface="+mn-ea"/>
                                            <a:cs typeface="+mn-cs"/>
                                          </a:rPr>
                                          <m:t>J</m:t>
                                        </m:r>
                                      </m:e>
                                      <m:sub>
                                        <m:r>
                                          <a:rPr lang="en-GB" sz="1800" i="1" kern="1200">
                                            <a:solidFill>
                                              <a:schemeClr val="dk1"/>
                                            </a:solidFill>
                                            <a:effectLst/>
                                            <a:latin typeface="Cambria Math"/>
                                            <a:ea typeface="+mn-ea"/>
                                            <a:cs typeface="+mn-cs"/>
                                          </a:rPr>
                                          <m:t>𝑚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GB" sz="1800" i="1" kern="1200">
                                            <a:solidFill>
                                              <a:schemeClr val="dk1"/>
                                            </a:solidFill>
                                            <a:effectLst/>
                                            <a:latin typeface="Cambria Math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GB" sz="1800" i="1" kern="1200">
                                                <a:solidFill>
                                                  <a:schemeClr val="dk1"/>
                                                </a:solidFill>
                                                <a:effectLst/>
                                                <a:latin typeface="Cambria Math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GB" sz="1800" i="1" kern="1200">
                                                <a:solidFill>
                                                  <a:schemeClr val="dk1"/>
                                                </a:solidFill>
                                                <a:effectLst/>
                                                <a:latin typeface="Cambria Math"/>
                                                <a:ea typeface="+mn-ea"/>
                                                <a:cs typeface="+mn-cs"/>
                                              </a:rPr>
                                              <m:t>𝜒</m:t>
                                            </m:r>
                                          </m:e>
                                          <m:sub>
                                            <m:r>
                                              <a:rPr lang="en-GB" sz="1800" i="1" kern="1200">
                                                <a:solidFill>
                                                  <a:schemeClr val="dk1"/>
                                                </a:solidFill>
                                                <a:effectLst/>
                                                <a:latin typeface="Cambria Math"/>
                                                <a:ea typeface="+mn-ea"/>
                                                <a:cs typeface="+mn-cs"/>
                                              </a:rPr>
                                              <m:t>𝑚𝑛</m:t>
                                            </m:r>
                                          </m:sub>
                                        </m:sSub>
                                        <m:f>
                                          <m:fPr>
                                            <m:ctrlPr>
                                              <a:rPr lang="en-GB" sz="1800" i="1" kern="1200">
                                                <a:solidFill>
                                                  <a:schemeClr val="dk1"/>
                                                </a:solidFill>
                                                <a:effectLst/>
                                                <a:latin typeface="Cambria Math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GB" sz="1800" i="1" kern="1200">
                                                <a:solidFill>
                                                  <a:schemeClr val="dk1"/>
                                                </a:solidFill>
                                                <a:effectLst/>
                                                <a:latin typeface="Cambria Math"/>
                                                <a:ea typeface="+mn-ea"/>
                                                <a:cs typeface="+mn-cs"/>
                                              </a:rPr>
                                              <m:t>𝜌</m:t>
                                            </m:r>
                                          </m:num>
                                          <m:den>
                                            <m:r>
                                              <a:rPr lang="en-GB" sz="1800" i="1" kern="1200">
                                                <a:solidFill>
                                                  <a:schemeClr val="dk1"/>
                                                </a:solidFill>
                                                <a:effectLst/>
                                                <a:latin typeface="Cambria Math"/>
                                                <a:ea typeface="+mn-ea"/>
                                                <a:cs typeface="+mn-cs"/>
                                              </a:rPr>
                                              <m:t>𝑎</m:t>
                                            </m:r>
                                          </m:den>
                                        </m:f>
                                      </m:e>
                                    </m:d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GB" sz="1800" i="1" kern="1200">
                                            <a:solidFill>
                                              <a:schemeClr val="dk1"/>
                                            </a:solidFill>
                                            <a:effectLst/>
                                            <a:latin typeface="Cambria Math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GB" sz="1800" kern="1200">
                                            <a:solidFill>
                                              <a:schemeClr val="dk1"/>
                                            </a:solidFill>
                                            <a:effectLst/>
                                            <a:latin typeface="Cambria Math"/>
                                            <a:ea typeface="+mn-ea"/>
                                            <a:cs typeface="+mn-cs"/>
                                          </a:rPr>
                                          <m:t>J</m:t>
                                        </m:r>
                                      </m:e>
                                      <m:sub>
                                        <m:r>
                                          <a:rPr lang="en-GB" sz="1800" i="1" kern="1200">
                                            <a:solidFill>
                                              <a:schemeClr val="dk1"/>
                                            </a:solidFill>
                                            <a:effectLst/>
                                            <a:latin typeface="Cambria Math"/>
                                            <a:ea typeface="+mn-ea"/>
                                            <a:cs typeface="+mn-cs"/>
                                          </a:rPr>
                                          <m:t>𝑚</m:t>
                                        </m:r>
                                        <m:r>
                                          <a:rPr lang="en-GB" sz="1800" i="1" kern="1200">
                                            <a:solidFill>
                                              <a:schemeClr val="dk1"/>
                                            </a:solidFill>
                                            <a:effectLst/>
                                            <a:latin typeface="Cambria Math"/>
                                            <a:ea typeface="+mn-ea"/>
                                            <a:cs typeface="+mn-cs"/>
                                          </a:rPr>
                                          <m:t>−1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GB" sz="1800" i="1" kern="1200">
                                            <a:solidFill>
                                              <a:schemeClr val="dk1"/>
                                            </a:solidFill>
                                            <a:effectLst/>
                                            <a:latin typeface="Cambria Math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GB" sz="1800" i="1" kern="1200">
                                                <a:solidFill>
                                                  <a:schemeClr val="dk1"/>
                                                </a:solidFill>
                                                <a:effectLst/>
                                                <a:latin typeface="Cambria Math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GB" sz="1800" i="1" kern="1200">
                                                <a:solidFill>
                                                  <a:schemeClr val="dk1"/>
                                                </a:solidFill>
                                                <a:effectLst/>
                                                <a:latin typeface="Cambria Math"/>
                                                <a:ea typeface="+mn-ea"/>
                                                <a:cs typeface="+mn-cs"/>
                                              </a:rPr>
                                              <m:t>𝜒</m:t>
                                            </m:r>
                                          </m:e>
                                          <m:sub>
                                            <m:r>
                                              <a:rPr lang="en-GB" sz="1800" i="1" kern="1200">
                                                <a:solidFill>
                                                  <a:schemeClr val="dk1"/>
                                                </a:solidFill>
                                                <a:effectLst/>
                                                <a:latin typeface="Cambria Math"/>
                                                <a:ea typeface="+mn-ea"/>
                                                <a:cs typeface="+mn-cs"/>
                                              </a:rPr>
                                              <m:t>𝑚𝑛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den>
                                </m:f>
                                <m:r>
                                  <a:rPr lang="en-GB" sz="1800" b="0" i="1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/>
                                    <a:ea typeface="+mn-ea"/>
                                    <a:cs typeface="+mn-cs"/>
                                  </a:rPr>
                                  <m:t> </m:t>
                                </m:r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GB" sz="1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GB" sz="1800" i="1" kern="1200">
                                            <a:solidFill>
                                              <a:schemeClr val="dk1"/>
                                            </a:solidFill>
                                            <a:effectLst/>
                                            <a:latin typeface="Cambria Math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func>
                                            <m:funcPr>
                                              <m:ctrlPr>
                                                <a:rPr lang="en-GB" sz="1800" i="1" kern="1200">
                                                  <a:solidFill>
                                                    <a:schemeClr val="dk1"/>
                                                  </a:solidFill>
                                                  <a:effectLst/>
                                                  <a:latin typeface="Cambria Math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funcPr>
                                            <m:fNam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GB" sz="1800" kern="1200">
                                                  <a:solidFill>
                                                    <a:schemeClr val="dk1"/>
                                                  </a:solidFill>
                                                  <a:effectLst/>
                                                  <a:latin typeface="Cambria Math"/>
                                                  <a:ea typeface="+mn-ea"/>
                                                  <a:cs typeface="+mn-cs"/>
                                                </a:rPr>
                                                <m:t>sin</m:t>
                                              </m:r>
                                            </m:fName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GB" sz="1800" i="1" kern="1200">
                                                      <a:solidFill>
                                                        <a:schemeClr val="dk1"/>
                                                      </a:solidFill>
                                                      <a:effectLst/>
                                                      <a:latin typeface="Cambria Math"/>
                                                      <a:ea typeface="+mn-ea"/>
                                                      <a:cs typeface="+mn-cs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GB" sz="1800" i="1" kern="1200">
                                                      <a:solidFill>
                                                        <a:schemeClr val="dk1"/>
                                                      </a:solidFill>
                                                      <a:effectLst/>
                                                      <a:latin typeface="Cambria Math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𝑚</m:t>
                                                  </m:r>
                                                  <m:r>
                                                    <a:rPr lang="en-GB" sz="1800" i="1" kern="1200">
                                                      <a:solidFill>
                                                        <a:schemeClr val="dk1"/>
                                                      </a:solidFill>
                                                      <a:effectLst/>
                                                      <a:latin typeface="Cambria Math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𝜑</m:t>
                                                  </m:r>
                                                </m:e>
                                              </m:d>
                                            </m:e>
                                          </m:func>
                                        </m:e>
                                      </m:mr>
                                      <m:mr>
                                        <m:e>
                                          <m:func>
                                            <m:funcPr>
                                              <m:ctrlPr>
                                                <a:rPr lang="en-GB" sz="1800" i="1" kern="1200">
                                                  <a:solidFill>
                                                    <a:schemeClr val="dk1"/>
                                                  </a:solidFill>
                                                  <a:effectLst/>
                                                  <a:latin typeface="Cambria Math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funcPr>
                                            <m:fNam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GB" sz="1800" kern="1200">
                                                  <a:solidFill>
                                                    <a:schemeClr val="dk1"/>
                                                  </a:solidFill>
                                                  <a:effectLst/>
                                                  <a:latin typeface="Cambria Math"/>
                                                  <a:ea typeface="+mn-ea"/>
                                                  <a:cs typeface="+mn-cs"/>
                                                </a:rPr>
                                                <m:t>cos</m:t>
                                              </m:r>
                                            </m:fName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GB" sz="1800" i="1" kern="1200">
                                                      <a:solidFill>
                                                        <a:schemeClr val="dk1"/>
                                                      </a:solidFill>
                                                      <a:effectLst/>
                                                      <a:latin typeface="Cambria Math"/>
                                                      <a:ea typeface="+mn-ea"/>
                                                      <a:cs typeface="+mn-cs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GB" sz="1800" i="1" kern="1200">
                                                      <a:solidFill>
                                                        <a:schemeClr val="dk1"/>
                                                      </a:solidFill>
                                                      <a:effectLst/>
                                                      <a:latin typeface="Cambria Math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𝑚</m:t>
                                                  </m:r>
                                                  <m:r>
                                                    <a:rPr lang="en-GB" sz="1800" i="1" kern="1200">
                                                      <a:solidFill>
                                                        <a:schemeClr val="dk1"/>
                                                      </a:solidFill>
                                                      <a:effectLst/>
                                                      <a:latin typeface="Cambria Math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𝜑</m:t>
                                                  </m:r>
                                                </m:e>
                                              </m:d>
                                            </m:e>
                                          </m:func>
                                        </m:e>
                                      </m:mr>
                                    </m:m>
                                  </m:e>
                                </m:d>
                              </m:oMath>
                            </m:oMathPara>
                          </a14:m>
                          <a:endParaRPr lang="en-GB" sz="1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39" name="Table 3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51476030"/>
                  </p:ext>
                </p:extLst>
              </p:nvPr>
            </p:nvGraphicFramePr>
            <p:xfrm>
              <a:off x="307976" y="3634918"/>
              <a:ext cx="6760481" cy="1815720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1607910"/>
                    <a:gridCol w="5152571"/>
                  </a:tblGrid>
                  <a:tr h="956755">
                    <a:tc>
                      <a:txBody>
                        <a:bodyPr/>
                        <a:lstStyle/>
                        <a:p>
                          <a:r>
                            <a:rPr lang="en-GB" dirty="0" smtClean="0"/>
                            <a:t>TE (H-) modes:</a:t>
                          </a:r>
                          <a:endParaRPr lang="en-GB" dirty="0"/>
                        </a:p>
                      </a:txBody>
                      <a:tcPr anchor="ctr">
                        <a:lnL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7"/>
                          <a:stretch>
                            <a:fillRect l="-31361" b="-90446"/>
                          </a:stretch>
                        </a:blipFill>
                      </a:tcPr>
                    </a:tc>
                  </a:tr>
                  <a:tr h="858965">
                    <a:tc>
                      <a:txBody>
                        <a:bodyPr/>
                        <a:lstStyle/>
                        <a:p>
                          <a:r>
                            <a:rPr lang="en-GB" dirty="0" smtClean="0"/>
                            <a:t>TM (E-) modes:</a:t>
                          </a:r>
                          <a:endParaRPr lang="en-GB" dirty="0"/>
                        </a:p>
                      </a:txBody>
                      <a:tcPr anchor="ctr">
                        <a:lnL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7"/>
                          <a:stretch>
                            <a:fillRect l="-31361" t="-111348" b="-709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 bwMode="auto">
              <a:xfrm>
                <a:off x="7140728" y="2551370"/>
                <a:ext cx="2001317" cy="7288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40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140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sz="1400" i="1" smtClean="0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GB" sz="1400" b="0" i="1" smtClean="0">
                                  <a:latin typeface="Cambria Math"/>
                                </a:rPr>
                                <m:t>𝑐</m:t>
                              </m:r>
                            </m:sub>
                          </m:sSub>
                        </m:num>
                        <m:den>
                          <m:r>
                            <a:rPr lang="en-GB" sz="1400" b="0" i="1" smtClean="0">
                              <a:latin typeface="Cambria Math"/>
                            </a:rPr>
                            <m:t>𝑐</m:t>
                          </m:r>
                        </m:den>
                      </m:f>
                      <m:r>
                        <a:rPr lang="en-GB" sz="1400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GB" sz="1400" b="0" i="1" smtClean="0">
                              <a:latin typeface="Cambria Math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GB" sz="1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sz="14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GB" sz="1400" b="0" i="1" smtClean="0"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GB" sz="1400" b="0" i="1" smtClean="0">
                                          <a:latin typeface="Cambria Math"/>
                                        </a:rPr>
                                        <m:t>𝑚</m:t>
                                      </m:r>
                                      <m:r>
                                        <a:rPr lang="en-GB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GB" sz="1400" b="0" i="1" smtClean="0">
                                          <a:latin typeface="Cambria Math"/>
                                        </a:rPr>
                                        <m:t>𝑎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GB" sz="1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sz="1400" b="0" i="1" smtClean="0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GB" sz="1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sz="14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GB" sz="1400" b="0" i="1" smtClean="0"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GB" sz="1400" b="0" i="1" smtClean="0">
                                          <a:latin typeface="Cambria Math"/>
                                        </a:rPr>
                                        <m:t>𝑛</m:t>
                                      </m:r>
                                      <m:r>
                                        <a:rPr lang="en-GB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GB" sz="1400" b="0" i="1" smtClean="0">
                                          <a:latin typeface="Cambria Math"/>
                                        </a:rPr>
                                        <m:t>𝑏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GB" sz="1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GB" sz="1400" dirty="0">
                  <a:latin typeface="+mn-lt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40728" y="2551370"/>
                <a:ext cx="2001317" cy="728854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 bwMode="auto">
              <a:xfrm>
                <a:off x="7676076" y="5068657"/>
                <a:ext cx="976486" cy="4613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40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140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sz="1400" i="1" smtClean="0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GB" sz="1400" b="0" i="1" smtClean="0">
                                  <a:latin typeface="Cambria Math"/>
                                </a:rPr>
                                <m:t>𝑐</m:t>
                              </m:r>
                            </m:sub>
                          </m:sSub>
                        </m:num>
                        <m:den>
                          <m:r>
                            <a:rPr lang="en-GB" sz="1400" b="0" i="1" smtClean="0">
                              <a:latin typeface="Cambria Math"/>
                            </a:rPr>
                            <m:t>𝑐</m:t>
                          </m:r>
                        </m:den>
                      </m:f>
                      <m:r>
                        <a:rPr lang="en-GB" sz="1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GB" sz="1400" b="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1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sz="1400" b="0" i="1" smtClean="0">
                                  <a:latin typeface="Cambria Math"/>
                                  <a:ea typeface="Cambria Math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en-GB" sz="1400" b="0" i="1" smtClean="0">
                                  <a:latin typeface="Cambria Math"/>
                                </a:rPr>
                                <m:t>𝑚𝑛</m:t>
                              </m:r>
                            </m:sub>
                          </m:sSub>
                        </m:num>
                        <m:den>
                          <m:r>
                            <a:rPr lang="en-GB" sz="1400" b="0" i="1" smtClean="0">
                              <a:latin typeface="Cambria Math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en-GB" sz="1400" dirty="0">
                  <a:latin typeface="+mn-lt"/>
                </a:endParaRPr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76076" y="5068657"/>
                <a:ext cx="976486" cy="461345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/>
          <p:cNvGrpSpPr/>
          <p:nvPr/>
        </p:nvGrpSpPr>
        <p:grpSpPr>
          <a:xfrm>
            <a:off x="7248164" y="3555455"/>
            <a:ext cx="1592624" cy="1319213"/>
            <a:chOff x="7267214" y="3352800"/>
            <a:chExt cx="1592624" cy="1319213"/>
          </a:xfrm>
        </p:grpSpPr>
        <p:grpSp>
          <p:nvGrpSpPr>
            <p:cNvPr id="18" name="Group 17"/>
            <p:cNvGrpSpPr/>
            <p:nvPr/>
          </p:nvGrpSpPr>
          <p:grpSpPr>
            <a:xfrm>
              <a:off x="7958138" y="3352800"/>
              <a:ext cx="901700" cy="1319213"/>
              <a:chOff x="7958138" y="3352800"/>
              <a:chExt cx="901700" cy="1319213"/>
            </a:xfrm>
          </p:grpSpPr>
          <p:sp>
            <p:nvSpPr>
              <p:cNvPr id="12306" name="Oval 15"/>
              <p:cNvSpPr>
                <a:spLocks noChangeArrowheads="1"/>
              </p:cNvSpPr>
              <p:nvPr/>
            </p:nvSpPr>
            <p:spPr bwMode="auto">
              <a:xfrm>
                <a:off x="7958138" y="4195763"/>
                <a:ext cx="444500" cy="47625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07" name="Line 16"/>
              <p:cNvSpPr>
                <a:spLocks noChangeShapeType="1"/>
              </p:cNvSpPr>
              <p:nvPr/>
            </p:nvSpPr>
            <p:spPr bwMode="auto">
              <a:xfrm flipV="1">
                <a:off x="8002588" y="3460750"/>
                <a:ext cx="449262" cy="8270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2308" name="Line 17"/>
              <p:cNvSpPr>
                <a:spLocks noChangeShapeType="1"/>
              </p:cNvSpPr>
              <p:nvPr/>
            </p:nvSpPr>
            <p:spPr bwMode="auto">
              <a:xfrm flipV="1">
                <a:off x="8375650" y="3690938"/>
                <a:ext cx="465138" cy="85883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2309" name="Oval 19"/>
              <p:cNvSpPr>
                <a:spLocks noChangeArrowheads="1"/>
              </p:cNvSpPr>
              <p:nvPr/>
            </p:nvSpPr>
            <p:spPr bwMode="auto">
              <a:xfrm>
                <a:off x="8415338" y="3352800"/>
                <a:ext cx="444500" cy="47625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 bwMode="auto">
                <a:xfrm>
                  <a:off x="7267214" y="3891098"/>
                  <a:ext cx="774507" cy="3077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i="1" smtClean="0">
                            <a:latin typeface="Cambria Math"/>
                            <a:ea typeface="Cambria Math"/>
                          </a:rPr>
                          <m:t>∅</m:t>
                        </m:r>
                        <m:r>
                          <a:rPr lang="en-GB" sz="1400" b="0" i="1" smtClean="0">
                            <a:latin typeface="Cambria Math"/>
                            <a:ea typeface="Cambria Math"/>
                          </a:rPr>
                          <m:t>=2</m:t>
                        </m:r>
                        <m:r>
                          <a:rPr lang="en-GB" sz="1400" b="0" i="1" smtClean="0">
                            <a:latin typeface="Cambria Math"/>
                            <a:ea typeface="Cambria Math"/>
                          </a:rPr>
                          <m:t>𝑎</m:t>
                        </m:r>
                      </m:oMath>
                    </m:oMathPara>
                  </a14:m>
                  <a:endParaRPr lang="en-GB" sz="1400" dirty="0"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7267214" y="3891098"/>
                  <a:ext cx="774507" cy="307777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63806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58259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Waveguide perturbed by notches</a:t>
            </a:r>
            <a:endParaRPr lang="en-GB" dirty="0"/>
          </a:p>
        </p:txBody>
      </p:sp>
      <p:pic>
        <p:nvPicPr>
          <p:cNvPr id="8" name="Picture 7" descr="Perurbed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85918" y="773113"/>
            <a:ext cx="5953125" cy="4095750"/>
          </a:xfrm>
          <a:prstGeom prst="rect">
            <a:avLst/>
          </a:prstGeom>
        </p:spPr>
      </p:pic>
      <p:pic>
        <p:nvPicPr>
          <p:cNvPr id="9" name="Picture 8" descr="PerurbedE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85918" y="773113"/>
            <a:ext cx="5953125" cy="40957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43438" y="857232"/>
            <a:ext cx="10173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+mn-lt"/>
                <a:ea typeface="Tahoma" pitchFamily="34" charset="0"/>
                <a:cs typeface="Tahoma" pitchFamily="34" charset="0"/>
              </a:rPr>
              <a:t>“notches”</a:t>
            </a:r>
            <a:endParaRPr lang="en-GB" sz="1600" dirty="0">
              <a:latin typeface="+mn-lt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00166" y="5500702"/>
            <a:ext cx="62097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+mn-lt"/>
                <a:ea typeface="Tahoma" pitchFamily="34" charset="0"/>
                <a:cs typeface="Tahoma" pitchFamily="34" charset="0"/>
              </a:rPr>
              <a:t>Reflections from notches lead to a superimposed standing wave pattern.</a:t>
            </a:r>
          </a:p>
          <a:p>
            <a:r>
              <a:rPr lang="en-GB" sz="1600" dirty="0" smtClean="0">
                <a:latin typeface="+mn-lt"/>
                <a:ea typeface="Tahoma" pitchFamily="34" charset="0"/>
                <a:cs typeface="Tahoma" pitchFamily="34" charset="0"/>
              </a:rPr>
              <a:t>“Trapped mode”</a:t>
            </a:r>
          </a:p>
        </p:txBody>
      </p:sp>
      <p:sp>
        <p:nvSpPr>
          <p:cNvPr id="26" name="Curved Right Arrow 25"/>
          <p:cNvSpPr/>
          <p:nvPr/>
        </p:nvSpPr>
        <p:spPr>
          <a:xfrm flipV="1">
            <a:off x="3500430" y="4786322"/>
            <a:ext cx="215904" cy="58602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8" name="Right Arrow 27"/>
          <p:cNvSpPr/>
          <p:nvPr/>
        </p:nvSpPr>
        <p:spPr>
          <a:xfrm flipH="1">
            <a:off x="3786182" y="5286388"/>
            <a:ext cx="1571636" cy="1208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ight Arrow 29"/>
          <p:cNvSpPr/>
          <p:nvPr/>
        </p:nvSpPr>
        <p:spPr>
          <a:xfrm>
            <a:off x="3786182" y="4758959"/>
            <a:ext cx="1571636" cy="1208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Curved Right Arrow 30"/>
          <p:cNvSpPr/>
          <p:nvPr/>
        </p:nvSpPr>
        <p:spPr>
          <a:xfrm flipV="1">
            <a:off x="3500430" y="4786322"/>
            <a:ext cx="215904" cy="58602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3" name="Right Arrow 32"/>
          <p:cNvSpPr/>
          <p:nvPr/>
        </p:nvSpPr>
        <p:spPr>
          <a:xfrm>
            <a:off x="3214678" y="4758959"/>
            <a:ext cx="357190" cy="988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ight Arrow 34"/>
          <p:cNvSpPr/>
          <p:nvPr/>
        </p:nvSpPr>
        <p:spPr>
          <a:xfrm flipH="1">
            <a:off x="3357554" y="5286388"/>
            <a:ext cx="357190" cy="988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Curved Right Arrow 35"/>
          <p:cNvSpPr/>
          <p:nvPr/>
        </p:nvSpPr>
        <p:spPr>
          <a:xfrm flipH="1">
            <a:off x="3214678" y="4786322"/>
            <a:ext cx="212724" cy="58602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7" name="Right Arrow 36"/>
          <p:cNvSpPr/>
          <p:nvPr/>
        </p:nvSpPr>
        <p:spPr>
          <a:xfrm flipH="1">
            <a:off x="1714480" y="5286388"/>
            <a:ext cx="1428760" cy="1099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ight Arrow 37"/>
          <p:cNvSpPr/>
          <p:nvPr/>
        </p:nvSpPr>
        <p:spPr>
          <a:xfrm>
            <a:off x="1714480" y="4758959"/>
            <a:ext cx="1428760" cy="1099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Curved Right Arrow 38"/>
          <p:cNvSpPr/>
          <p:nvPr/>
        </p:nvSpPr>
        <p:spPr>
          <a:xfrm flipV="1">
            <a:off x="5715008" y="4786322"/>
            <a:ext cx="215904" cy="58602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0" name="Right Arrow 39"/>
          <p:cNvSpPr/>
          <p:nvPr/>
        </p:nvSpPr>
        <p:spPr>
          <a:xfrm flipH="1">
            <a:off x="6000760" y="5286389"/>
            <a:ext cx="1284422" cy="988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ight Arrow 40"/>
          <p:cNvSpPr/>
          <p:nvPr/>
        </p:nvSpPr>
        <p:spPr>
          <a:xfrm>
            <a:off x="6000760" y="4758959"/>
            <a:ext cx="1284420" cy="988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Curved Right Arrow 41"/>
          <p:cNvSpPr/>
          <p:nvPr/>
        </p:nvSpPr>
        <p:spPr>
          <a:xfrm flipV="1">
            <a:off x="5715008" y="4786322"/>
            <a:ext cx="215904" cy="58602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3" name="Right Arrow 42"/>
          <p:cNvSpPr/>
          <p:nvPr/>
        </p:nvSpPr>
        <p:spPr>
          <a:xfrm>
            <a:off x="5429256" y="4758959"/>
            <a:ext cx="357190" cy="988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ight Arrow 43"/>
          <p:cNvSpPr/>
          <p:nvPr/>
        </p:nvSpPr>
        <p:spPr>
          <a:xfrm flipH="1">
            <a:off x="5572132" y="5286388"/>
            <a:ext cx="357190" cy="988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Curved Right Arrow 44"/>
          <p:cNvSpPr/>
          <p:nvPr/>
        </p:nvSpPr>
        <p:spPr>
          <a:xfrm flipH="1">
            <a:off x="5429256" y="4786322"/>
            <a:ext cx="212724" cy="58602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14414" y="4940834"/>
            <a:ext cx="15640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+mn-lt"/>
                <a:ea typeface="Tahoma" pitchFamily="34" charset="0"/>
                <a:cs typeface="Tahoma" pitchFamily="34" charset="0"/>
              </a:rPr>
              <a:t>Signal flow chart</a:t>
            </a:r>
            <a:endParaRPr lang="en-GB" sz="1600" dirty="0">
              <a:latin typeface="+mn-lt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795703-93D4-4BEB-9CE9-B9DD4D45F1FC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56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piece-of-round0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5726" y="928670"/>
            <a:ext cx="2743200" cy="2886075"/>
          </a:xfrm>
          <a:prstGeom prst="rect">
            <a:avLst/>
          </a:prstGeom>
        </p:spPr>
      </p:pic>
      <p:pic>
        <p:nvPicPr>
          <p:cNvPr id="20" name="Picture 19" descr="piece-of-round0H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5726" y="3643314"/>
            <a:ext cx="2743200" cy="2886075"/>
          </a:xfrm>
          <a:prstGeom prst="rect">
            <a:avLst/>
          </a:prstGeom>
        </p:spPr>
      </p:pic>
      <p:pic>
        <p:nvPicPr>
          <p:cNvPr id="21" name="Picture 20" descr="piece-of-round1E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14684" y="928670"/>
            <a:ext cx="2743200" cy="2886075"/>
          </a:xfrm>
          <a:prstGeom prst="rect">
            <a:avLst/>
          </a:prstGeom>
        </p:spPr>
      </p:pic>
      <p:pic>
        <p:nvPicPr>
          <p:cNvPr id="22" name="Picture 21" descr="piece-of-round1H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14684" y="3643314"/>
            <a:ext cx="2743200" cy="2886075"/>
          </a:xfrm>
          <a:prstGeom prst="rect">
            <a:avLst/>
          </a:prstGeom>
        </p:spPr>
      </p:pic>
      <p:pic>
        <p:nvPicPr>
          <p:cNvPr id="23" name="Picture 22" descr="piece-of-round2E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72198" y="928670"/>
            <a:ext cx="2743200" cy="2886075"/>
          </a:xfrm>
          <a:prstGeom prst="rect">
            <a:avLst/>
          </a:prstGeom>
        </p:spPr>
      </p:pic>
      <p:pic>
        <p:nvPicPr>
          <p:cNvPr id="24" name="Picture 23" descr="piece-of-round2H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72198" y="3643314"/>
            <a:ext cx="2743200" cy="28860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74527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Short-circuited waveguide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214282" y="924320"/>
            <a:ext cx="25551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+mn-lt"/>
              </a:rPr>
              <a:t>TM</a:t>
            </a:r>
            <a:r>
              <a:rPr lang="en-GB" sz="1600" baseline="-25000" dirty="0" smtClean="0">
                <a:latin typeface="+mn-lt"/>
              </a:rPr>
              <a:t>010</a:t>
            </a:r>
            <a:r>
              <a:rPr lang="en-GB" sz="1600" dirty="0" smtClean="0">
                <a:latin typeface="+mn-lt"/>
              </a:rPr>
              <a:t> (no axial dependence)</a:t>
            </a:r>
            <a:endParaRPr lang="en-GB" sz="1600" dirty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14810" y="924320"/>
            <a:ext cx="6896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+mn-lt"/>
              </a:rPr>
              <a:t>TM</a:t>
            </a:r>
            <a:r>
              <a:rPr lang="en-GB" sz="1600" baseline="-25000" dirty="0" smtClean="0">
                <a:latin typeface="+mn-lt"/>
              </a:rPr>
              <a:t>011</a:t>
            </a:r>
            <a:endParaRPr lang="en-GB" sz="1600" dirty="0"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15206" y="924320"/>
            <a:ext cx="6896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+mn-lt"/>
              </a:rPr>
              <a:t>TM</a:t>
            </a:r>
            <a:r>
              <a:rPr lang="en-GB" sz="1600" baseline="-25000" dirty="0" smtClean="0">
                <a:latin typeface="+mn-lt"/>
              </a:rPr>
              <a:t>012</a:t>
            </a:r>
            <a:endParaRPr lang="en-GB" sz="1600" dirty="0">
              <a:latin typeface="+mn-l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795703-93D4-4BEB-9CE9-B9DD4D45F1FC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40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 smtClean="0"/>
              <a:t>Single WG mode between two shorts</a:t>
            </a:r>
            <a:endParaRPr lang="en-GB" sz="4000" dirty="0"/>
          </a:p>
        </p:txBody>
      </p:sp>
      <p:sp>
        <p:nvSpPr>
          <p:cNvPr id="12" name="Curved Left Arrow 11"/>
          <p:cNvSpPr/>
          <p:nvPr/>
        </p:nvSpPr>
        <p:spPr>
          <a:xfrm>
            <a:off x="6500826" y="1857364"/>
            <a:ext cx="500066" cy="128588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3" name="Curved Right Arrow 12"/>
          <p:cNvSpPr/>
          <p:nvPr/>
        </p:nvSpPr>
        <p:spPr>
          <a:xfrm flipV="1">
            <a:off x="2427270" y="1785926"/>
            <a:ext cx="500066" cy="135732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3357554" y="1785926"/>
            <a:ext cx="2786082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ight Arrow 14"/>
          <p:cNvSpPr/>
          <p:nvPr/>
        </p:nvSpPr>
        <p:spPr>
          <a:xfrm flipH="1">
            <a:off x="3357554" y="3000372"/>
            <a:ext cx="2786082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/>
          <p:cNvSpPr txBox="1"/>
          <p:nvPr/>
        </p:nvSpPr>
        <p:spPr>
          <a:xfrm>
            <a:off x="1784328" y="1214422"/>
            <a:ext cx="7615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>
                <a:latin typeface="+mn-lt"/>
              </a:rPr>
              <a:t>short</a:t>
            </a:r>
            <a:br>
              <a:rPr lang="en-GB" sz="1800" dirty="0" smtClean="0">
                <a:latin typeface="+mn-lt"/>
              </a:rPr>
            </a:br>
            <a:r>
              <a:rPr lang="en-GB" sz="1800" dirty="0" smtClean="0">
                <a:latin typeface="+mn-lt"/>
              </a:rPr>
              <a:t>circuit</a:t>
            </a:r>
            <a:endParaRPr lang="en-GB" sz="1800" dirty="0"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58016" y="1357298"/>
            <a:ext cx="7615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>
                <a:latin typeface="+mn-lt"/>
              </a:rPr>
              <a:t>short</a:t>
            </a:r>
            <a:br>
              <a:rPr lang="en-GB" sz="1800" dirty="0" smtClean="0">
                <a:latin typeface="+mn-lt"/>
              </a:rPr>
            </a:br>
            <a:r>
              <a:rPr lang="en-GB" sz="1800" dirty="0" smtClean="0">
                <a:latin typeface="+mn-lt"/>
              </a:rPr>
              <a:t>circuit</a:t>
            </a:r>
            <a:endParaRPr lang="en-GB" sz="1800" dirty="0">
              <a:latin typeface="+mn-lt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3021259" y="1785926"/>
            <a:ext cx="214314" cy="2143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675975" y="4036158"/>
                <a:ext cx="5679888" cy="21991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1800" dirty="0" smtClean="0">
                    <a:latin typeface="+mn-lt"/>
                  </a:rPr>
                  <a:t>Eigenvalue equation for field amplitude </a:t>
                </a:r>
                <a14:m>
                  <m:oMath xmlns:m="http://schemas.openxmlformats.org/officeDocument/2006/math">
                    <m:r>
                      <a:rPr lang="en-GB" sz="1800" i="1" dirty="0" smtClean="0">
                        <a:latin typeface="Cambria Math"/>
                      </a:rPr>
                      <m:t>𝑎</m:t>
                    </m:r>
                  </m:oMath>
                </a14:m>
                <a:r>
                  <a:rPr lang="en-GB" sz="1800" dirty="0" smtClean="0">
                    <a:latin typeface="+mn-lt"/>
                  </a:rPr>
                  <a:t>: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800" b="0" i="1" smtClean="0">
                          <a:latin typeface="Cambria Math"/>
                        </a:rPr>
                        <m:t>𝑎</m:t>
                      </m:r>
                      <m:r>
                        <a:rPr lang="en-GB" sz="1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GB" sz="18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GB" sz="1800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GB" sz="1800" b="0" i="1" smtClean="0">
                              <a:latin typeface="Cambria Math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GB" sz="1800" b="0" i="0" smtClean="0">
                              <a:latin typeface="Cambria Math"/>
                            </a:rPr>
                            <m:t>j</m:t>
                          </m:r>
                          <m:sSub>
                            <m:sSubPr>
                              <m:ctrlPr>
                                <a:rPr lang="en-GB" sz="18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sz="1800" b="0" i="1" smtClean="0">
                                  <a:latin typeface="Cambria Math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GB" sz="1800" b="0" i="1" smtClean="0"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  <m:r>
                            <a:rPr lang="en-GB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GB" sz="1800" b="0" i="1" smtClean="0">
                              <a:latin typeface="Cambria Math"/>
                              <a:ea typeface="Cambria Math"/>
                            </a:rPr>
                            <m:t>ℓ</m:t>
                          </m:r>
                        </m:sup>
                      </m:sSup>
                      <m:r>
                        <a:rPr lang="en-GB" sz="1800" b="0" i="1" smtClean="0">
                          <a:latin typeface="Cambria Math"/>
                        </a:rPr>
                        <m:t>𝑎</m:t>
                      </m:r>
                    </m:oMath>
                  </m:oMathPara>
                </a14:m>
                <a:endParaRPr lang="en-GB" sz="1800" dirty="0" smtClean="0">
                  <a:latin typeface="+mn-lt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GB" sz="1800" dirty="0" smtClean="0">
                    <a:latin typeface="+mn-lt"/>
                  </a:rPr>
                  <a:t>Non-vanishing solutions exist </a:t>
                </a:r>
                <a:r>
                  <a:rPr lang="en-GB" sz="1800" dirty="0"/>
                  <a:t>for </a:t>
                </a:r>
                <a14:m>
                  <m:oMath xmlns:m="http://schemas.openxmlformats.org/officeDocument/2006/math">
                    <m:r>
                      <a:rPr lang="en-GB" sz="1800" i="1">
                        <a:latin typeface="Cambria Math"/>
                      </a:rPr>
                      <m:t>2</m:t>
                    </m:r>
                    <m:sSub>
                      <m:sSubPr>
                        <m:ctrlPr>
                          <a:rPr lang="en-GB" sz="1800" i="1">
                            <a:latin typeface="Cambria Math"/>
                          </a:rPr>
                        </m:ctrlPr>
                      </m:sSubPr>
                      <m:e>
                        <m:r>
                          <a:rPr lang="en-GB" sz="1800" i="1">
                            <a:latin typeface="Cambria Math"/>
                          </a:rPr>
                          <m:t>𝑘</m:t>
                        </m:r>
                      </m:e>
                      <m:sub>
                        <m:r>
                          <a:rPr lang="en-GB" sz="1800" i="1">
                            <a:latin typeface="Cambria Math"/>
                          </a:rPr>
                          <m:t>𝑧</m:t>
                        </m:r>
                      </m:sub>
                    </m:sSub>
                    <m:r>
                      <a:rPr lang="en-GB" sz="1800" i="1">
                        <a:latin typeface="Cambria Math"/>
                        <a:ea typeface="Cambria Math"/>
                      </a:rPr>
                      <m:t>ℓ=2</m:t>
                    </m:r>
                    <m:r>
                      <a:rPr lang="en-GB" sz="1800" i="1">
                        <a:latin typeface="Cambria Math"/>
                        <a:ea typeface="Cambria Math"/>
                      </a:rPr>
                      <m:t>𝜋</m:t>
                    </m:r>
                    <m:r>
                      <a:rPr lang="en-GB" sz="1800" i="1">
                        <a:latin typeface="Cambria Math"/>
                        <a:ea typeface="Cambria Math"/>
                      </a:rPr>
                      <m:t>𝑚</m:t>
                    </m:r>
                  </m:oMath>
                </a14:m>
                <a:r>
                  <a:rPr lang="en-GB" sz="1800" dirty="0" smtClean="0">
                    <a:latin typeface="+mn-lt"/>
                  </a:rPr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n-GB" sz="1800" dirty="0" smtClean="0">
                    <a:latin typeface="+mn-lt"/>
                  </a:rPr>
                  <a:t>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GB" sz="1800" b="0" i="1" smtClean="0">
                            <a:latin typeface="Cambria Math"/>
                          </a:rPr>
                          <m:t>𝑘</m:t>
                        </m:r>
                      </m:e>
                      <m:sub>
                        <m:r>
                          <a:rPr lang="en-GB" sz="1800" b="0" i="1" smtClean="0">
                            <a:latin typeface="Cambria Math"/>
                          </a:rPr>
                          <m:t>𝑧</m:t>
                        </m:r>
                      </m:sub>
                    </m:sSub>
                    <m:r>
                      <a:rPr lang="en-GB" sz="18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GB" sz="18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GB" sz="1800" b="0" i="1" smtClean="0">
                            <a:latin typeface="Cambria Math"/>
                            <a:ea typeface="Cambria Math"/>
                          </a:rPr>
                          <m:t>𝜔</m:t>
                        </m:r>
                      </m:num>
                      <m:den>
                        <m:r>
                          <a:rPr lang="en-GB" sz="1800" b="0" i="1" smtClean="0">
                            <a:latin typeface="Cambria Math"/>
                          </a:rPr>
                          <m:t>𝑐</m:t>
                        </m:r>
                      </m:den>
                    </m:f>
                    <m:rad>
                      <m:radPr>
                        <m:degHide m:val="on"/>
                        <m:ctrlPr>
                          <a:rPr lang="en-GB" sz="1800" b="0" i="1" smtClean="0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GB" sz="1800" b="0" i="1" smtClean="0">
                            <a:latin typeface="Cambria Math"/>
                          </a:rPr>
                          <m:t>1−</m:t>
                        </m:r>
                        <m:sSup>
                          <m:sSupPr>
                            <m:ctrlPr>
                              <a:rPr lang="en-GB" sz="1800" b="0" i="1" smtClean="0">
                                <a:latin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GB" sz="1800" b="0" i="1" smtClean="0">
                                    <a:latin typeface="Cambria Math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GB" sz="1800" b="0" i="1" smtClean="0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GB" sz="1800" b="0" i="1" smtClean="0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sz="18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𝜔</m:t>
                                        </m:r>
                                      </m:e>
                                      <m:sub>
                                        <m:r>
                                          <a:rPr lang="en-GB" sz="1800" b="0" i="1" smtClean="0">
                                            <a:latin typeface="Cambria Math"/>
                                          </a:rPr>
                                          <m:t>𝑐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GB" sz="1800" b="0" i="1" smtClean="0">
                                        <a:latin typeface="Cambria Math"/>
                                        <a:ea typeface="Cambria Math"/>
                                      </a:rPr>
                                      <m:t>𝜔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GB" sz="1800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en-GB" sz="1800" dirty="0" smtClean="0">
                    <a:latin typeface="+mn-lt"/>
                  </a:rPr>
                  <a:t>, this becomes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1800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GB" sz="1800" i="1"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GB" sz="1800" i="1">
                            <a:latin typeface="Cambria Math"/>
                          </a:rPr>
                          <m:t>0</m:t>
                        </m:r>
                      </m:sub>
                      <m:sup>
                        <m:r>
                          <a:rPr lang="en-GB" sz="1800" i="1">
                            <a:latin typeface="Cambria Math"/>
                          </a:rPr>
                          <m:t>2</m:t>
                        </m:r>
                      </m:sup>
                    </m:sSubSup>
                    <m:r>
                      <a:rPr lang="en-GB" sz="1800" i="1">
                        <a:latin typeface="Cambria Math"/>
                      </a:rPr>
                      <m:t>=</m:t>
                    </m:r>
                    <m:sSubSup>
                      <m:sSubSupPr>
                        <m:ctrlPr>
                          <a:rPr lang="en-GB" sz="1800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GB" sz="1800" i="1"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GB" sz="1800" i="1">
                            <a:latin typeface="Cambria Math"/>
                          </a:rPr>
                          <m:t>𝑐</m:t>
                        </m:r>
                      </m:sub>
                      <m:sup>
                        <m:r>
                          <a:rPr lang="en-GB" sz="1800" i="1">
                            <a:latin typeface="Cambria Math"/>
                          </a:rPr>
                          <m:t>2</m:t>
                        </m:r>
                      </m:sup>
                    </m:sSubSup>
                    <m:r>
                      <a:rPr lang="en-GB" sz="1800" i="1">
                        <a:latin typeface="Cambria Math"/>
                      </a:rPr>
                      <m:t>+</m:t>
                    </m:r>
                    <m:sSup>
                      <m:sSupPr>
                        <m:ctrlPr>
                          <a:rPr lang="en-GB" sz="1800" i="1"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GB" sz="18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GB" sz="1800" i="1">
                                <a:latin typeface="Cambria Math"/>
                              </a:rPr>
                              <m:t>𝑐</m:t>
                            </m:r>
                            <m:f>
                              <m:fPr>
                                <m:ctrlPr>
                                  <a:rPr lang="en-GB" sz="1800" i="1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GB" sz="1800" i="1">
                                    <a:latin typeface="Cambria Math"/>
                                  </a:rPr>
                                  <m:t>𝑚</m:t>
                                </m:r>
                              </m:num>
                              <m:den>
                                <m:r>
                                  <a:rPr lang="en-GB" sz="1800" i="1">
                                    <a:latin typeface="Cambria Math"/>
                                  </a:rPr>
                                  <m:t>2</m:t>
                                </m:r>
                                <m:r>
                                  <a:rPr lang="en-GB" sz="1800" i="1">
                                    <a:latin typeface="Cambria Math"/>
                                  </a:rPr>
                                  <m:t>𝓁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GB" sz="1800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1800" dirty="0" smtClean="0">
                    <a:latin typeface="+mn-lt"/>
                  </a:rPr>
                  <a:t>.</a:t>
                </a:r>
                <a:endParaRPr lang="en-GB" sz="1800" dirty="0">
                  <a:latin typeface="+mn-lt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975" y="4036158"/>
                <a:ext cx="5679888" cy="2199192"/>
              </a:xfrm>
              <a:prstGeom prst="rect">
                <a:avLst/>
              </a:prstGeom>
              <a:blipFill rotWithShape="1">
                <a:blip r:embed="rId2"/>
                <a:stretch>
                  <a:fillRect l="-96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/>
          <p:cNvSpPr txBox="1"/>
          <p:nvPr/>
        </p:nvSpPr>
        <p:spPr>
          <a:xfrm>
            <a:off x="3714744" y="2357430"/>
            <a:ext cx="1740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>
                <a:latin typeface="+mn-lt"/>
              </a:rPr>
              <a:t>Signal flow chart</a:t>
            </a:r>
            <a:endParaRPr lang="en-GB" sz="1800" dirty="0">
              <a:latin typeface="+mn-lt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3026832" y="3000372"/>
            <a:ext cx="214314" cy="2143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val 31"/>
          <p:cNvSpPr/>
          <p:nvPr/>
        </p:nvSpPr>
        <p:spPr>
          <a:xfrm>
            <a:off x="6207579" y="1785926"/>
            <a:ext cx="214314" cy="2143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 32"/>
          <p:cNvSpPr/>
          <p:nvPr/>
        </p:nvSpPr>
        <p:spPr>
          <a:xfrm>
            <a:off x="6215074" y="3000372"/>
            <a:ext cx="214314" cy="2143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795703-93D4-4BEB-9CE9-B9DD4D45F1FC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 bwMode="auto">
              <a:xfrm>
                <a:off x="2932753" y="1337532"/>
                <a:ext cx="391326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i="1" dirty="0" smtClean="0">
                          <a:latin typeface="Cambria Math"/>
                        </a:rPr>
                        <m:t>𝑎</m:t>
                      </m:r>
                    </m:oMath>
                  </m:oMathPara>
                </a14:m>
                <a:endParaRPr lang="en-GB" sz="2000" dirty="0">
                  <a:latin typeface="+mn-lt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32753" y="1337532"/>
                <a:ext cx="391326" cy="40011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 bwMode="auto">
              <a:xfrm>
                <a:off x="4359269" y="1337532"/>
                <a:ext cx="930191" cy="4111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000" i="1" dirty="0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GB" sz="2000" b="0" i="1" dirty="0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GB" sz="2000" b="0" i="1" dirty="0" smtClean="0">
                              <a:latin typeface="Cambria Math"/>
                            </a:rPr>
                            <m:t>−</m:t>
                          </m:r>
                          <m:r>
                            <a:rPr lang="en-GB" sz="2000" b="0" i="1" dirty="0" smtClean="0">
                              <a:latin typeface="Cambria Math"/>
                            </a:rPr>
                            <m:t>𝑗</m:t>
                          </m:r>
                          <m:sSub>
                            <m:sSubPr>
                              <m:ctrlPr>
                                <a:rPr lang="en-GB" sz="2000" b="0" i="1" dirty="0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sz="2000" b="0" i="1" dirty="0" smtClean="0">
                                  <a:latin typeface="Cambria Math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GB" sz="2000" b="0" i="1" dirty="0" smtClean="0"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  <m:r>
                            <a:rPr lang="en-GB" sz="2000" b="0" i="1" dirty="0" smtClean="0">
                              <a:latin typeface="Cambria Math"/>
                              <a:ea typeface="Cambria Math"/>
                            </a:rPr>
                            <m:t>ℓ</m:t>
                          </m:r>
                        </m:sup>
                      </m:sSup>
                    </m:oMath>
                  </m:oMathPara>
                </a14:m>
                <a:endParaRPr lang="en-GB" sz="2000" dirty="0">
                  <a:latin typeface="+mn-lt"/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59269" y="1337532"/>
                <a:ext cx="930191" cy="411138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 bwMode="auto">
              <a:xfrm>
                <a:off x="5865075" y="3339326"/>
                <a:ext cx="1271502" cy="4111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dirty="0" smtClean="0">
                          <a:latin typeface="Cambria Math"/>
                        </a:rPr>
                        <m:t>−</m:t>
                      </m:r>
                      <m:r>
                        <a:rPr lang="en-GB" sz="2000" i="1" dirty="0" smtClean="0">
                          <a:latin typeface="Cambria Math"/>
                        </a:rPr>
                        <m:t>𝑎</m:t>
                      </m:r>
                      <m:sSup>
                        <m:sSupPr>
                          <m:ctrlPr>
                            <a:rPr lang="en-GB" sz="2000" i="1" dirty="0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GB" sz="2000" b="0" i="1" dirty="0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GB" sz="2000" b="0" i="1" dirty="0" smtClean="0">
                              <a:latin typeface="Cambria Math"/>
                            </a:rPr>
                            <m:t>−</m:t>
                          </m:r>
                          <m:r>
                            <a:rPr lang="en-GB" sz="2000" b="0" i="1" dirty="0" smtClean="0">
                              <a:latin typeface="Cambria Math"/>
                            </a:rPr>
                            <m:t>𝑗</m:t>
                          </m:r>
                          <m:sSub>
                            <m:sSubPr>
                              <m:ctrlPr>
                                <a:rPr lang="en-GB" sz="2000" b="0" i="1" dirty="0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sz="2000" b="0" i="1" dirty="0" smtClean="0">
                                  <a:latin typeface="Cambria Math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GB" sz="2000" b="0" i="1" dirty="0" smtClean="0"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  <m:r>
                            <a:rPr lang="en-GB" sz="2000" b="0" i="1" dirty="0" smtClean="0">
                              <a:latin typeface="Cambria Math"/>
                              <a:ea typeface="Cambria Math"/>
                            </a:rPr>
                            <m:t>ℓ</m:t>
                          </m:r>
                        </m:sup>
                      </m:sSup>
                    </m:oMath>
                  </m:oMathPara>
                </a14:m>
                <a:endParaRPr lang="en-GB" sz="2000" dirty="0">
                  <a:latin typeface="+mn-lt"/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65075" y="3339326"/>
                <a:ext cx="1271502" cy="411138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 bwMode="auto">
              <a:xfrm>
                <a:off x="1784328" y="2264532"/>
                <a:ext cx="577402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dirty="0" smtClean="0">
                          <a:latin typeface="Cambria Math"/>
                        </a:rPr>
                        <m:t>−1</m:t>
                      </m:r>
                    </m:oMath>
                  </m:oMathPara>
                </a14:m>
                <a:endParaRPr lang="en-GB" sz="2000" dirty="0">
                  <a:latin typeface="+mn-lt"/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84328" y="2264532"/>
                <a:ext cx="577402" cy="40011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 bwMode="auto">
              <a:xfrm>
                <a:off x="7105971" y="2264532"/>
                <a:ext cx="577402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dirty="0" smtClean="0">
                          <a:latin typeface="Cambria Math"/>
                        </a:rPr>
                        <m:t>−1</m:t>
                      </m:r>
                    </m:oMath>
                  </m:oMathPara>
                </a14:m>
                <a:endParaRPr lang="en-GB" sz="2000" dirty="0">
                  <a:latin typeface="+mn-lt"/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05971" y="2264532"/>
                <a:ext cx="577402" cy="40011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 bwMode="auto">
              <a:xfrm>
                <a:off x="4359269" y="3214686"/>
                <a:ext cx="930191" cy="4111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000" i="1" dirty="0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GB" sz="2000" b="0" i="1" dirty="0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GB" sz="2000" b="0" i="1" dirty="0" smtClean="0">
                              <a:latin typeface="Cambria Math"/>
                            </a:rPr>
                            <m:t>−</m:t>
                          </m:r>
                          <m:r>
                            <a:rPr lang="en-GB" sz="2000" b="0" i="1" dirty="0" smtClean="0">
                              <a:latin typeface="Cambria Math"/>
                            </a:rPr>
                            <m:t>𝑗</m:t>
                          </m:r>
                          <m:sSub>
                            <m:sSubPr>
                              <m:ctrlPr>
                                <a:rPr lang="en-GB" sz="2000" b="0" i="1" dirty="0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sz="2000" b="0" i="1" dirty="0" smtClean="0">
                                  <a:latin typeface="Cambria Math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GB" sz="2000" b="0" i="1" dirty="0" smtClean="0"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  <m:r>
                            <a:rPr lang="en-GB" sz="2000" b="0" i="1" dirty="0" smtClean="0">
                              <a:latin typeface="Cambria Math"/>
                              <a:ea typeface="Cambria Math"/>
                            </a:rPr>
                            <m:t>ℓ</m:t>
                          </m:r>
                        </m:sup>
                      </m:sSup>
                    </m:oMath>
                  </m:oMathPara>
                </a14:m>
                <a:endParaRPr lang="en-GB" sz="2000" dirty="0">
                  <a:latin typeface="+mn-lt"/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59269" y="3214686"/>
                <a:ext cx="930191" cy="411138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8867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Simple pillbox</a:t>
            </a:r>
            <a:endParaRPr lang="en-GB" dirty="0"/>
          </a:p>
        </p:txBody>
      </p:sp>
      <p:pic>
        <p:nvPicPr>
          <p:cNvPr id="11" name="Picture 10" descr="pill0-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43042" y="895350"/>
            <a:ext cx="2581275" cy="5067300"/>
          </a:xfrm>
          <a:prstGeom prst="rect">
            <a:avLst/>
          </a:prstGeom>
        </p:spPr>
      </p:pic>
      <p:pic>
        <p:nvPicPr>
          <p:cNvPr id="12" name="Picture 11" descr="pill0-H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895350"/>
            <a:ext cx="2581275" cy="5067300"/>
          </a:xfrm>
          <a:prstGeom prst="rect">
            <a:avLst/>
          </a:prstGeom>
        </p:spPr>
      </p:pic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561975" y="6019800"/>
            <a:ext cx="40957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dirty="0">
                <a:latin typeface="+mn-lt"/>
              </a:rPr>
              <a:t>electric </a:t>
            </a:r>
            <a:r>
              <a:rPr lang="en-US" sz="2000" dirty="0" smtClean="0">
                <a:latin typeface="+mn-lt"/>
              </a:rPr>
              <a:t>field (purely axial)</a:t>
            </a:r>
            <a:endParaRPr lang="en-US" sz="2000" dirty="0">
              <a:latin typeface="+mn-lt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4641850" y="6019800"/>
            <a:ext cx="3940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dirty="0">
                <a:latin typeface="+mn-lt"/>
              </a:rPr>
              <a:t>magnetic </a:t>
            </a:r>
            <a:r>
              <a:rPr lang="en-US" sz="2000" dirty="0" smtClean="0">
                <a:latin typeface="+mn-lt"/>
              </a:rPr>
              <a:t>field (purely </a:t>
            </a:r>
            <a:r>
              <a:rPr lang="en-US" sz="2000" dirty="0" err="1" smtClean="0">
                <a:latin typeface="+mn-lt"/>
              </a:rPr>
              <a:t>azimuthal</a:t>
            </a:r>
            <a:r>
              <a:rPr lang="en-US" sz="2000" dirty="0" smtClean="0">
                <a:latin typeface="+mn-lt"/>
              </a:rPr>
              <a:t>)</a:t>
            </a:r>
            <a:endParaRPr lang="en-US" sz="2000" dirty="0">
              <a:latin typeface="+mn-lt"/>
            </a:endParaRP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7000892" y="500042"/>
            <a:ext cx="16523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latin typeface="+mn-lt"/>
              </a:rPr>
              <a:t>(only </a:t>
            </a:r>
            <a:r>
              <a:rPr lang="en-US" sz="1600" dirty="0" smtClean="0">
                <a:latin typeface="+mn-lt"/>
              </a:rPr>
              <a:t>1/2 </a:t>
            </a:r>
            <a:r>
              <a:rPr lang="en-US" sz="1600" dirty="0">
                <a:latin typeface="+mn-lt"/>
              </a:rPr>
              <a:t>shown)</a:t>
            </a: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3643306" y="1071546"/>
            <a:ext cx="13436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+mn-lt"/>
              </a:rPr>
              <a:t>TM</a:t>
            </a:r>
            <a:r>
              <a:rPr lang="en-US" sz="1800" baseline="-25000" dirty="0">
                <a:latin typeface="+mn-lt"/>
              </a:rPr>
              <a:t>010</a:t>
            </a:r>
            <a:r>
              <a:rPr lang="en-US" sz="1800" dirty="0">
                <a:latin typeface="+mn-lt"/>
              </a:rPr>
              <a:t>-mode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795703-93D4-4BEB-9CE9-B9DD4D45F1FC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77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1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214290"/>
            <a:ext cx="8229600" cy="582594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600" dirty="0" smtClean="0"/>
              <a:t>Pillbox cavity field (w/o beam tube)</a:t>
            </a:r>
          </a:p>
        </p:txBody>
      </p:sp>
      <p:sp>
        <p:nvSpPr>
          <p:cNvPr id="15372" name="Text Box 27"/>
          <p:cNvSpPr txBox="1">
            <a:spLocks noChangeArrowheads="1"/>
          </p:cNvSpPr>
          <p:nvPr/>
        </p:nvSpPr>
        <p:spPr bwMode="auto">
          <a:xfrm>
            <a:off x="357158" y="2571744"/>
            <a:ext cx="47371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dirty="0">
                <a:latin typeface="+mn-lt"/>
              </a:rPr>
              <a:t>The only non-vanishing field components :</a:t>
            </a:r>
          </a:p>
        </p:txBody>
      </p:sp>
      <p:pic>
        <p:nvPicPr>
          <p:cNvPr id="15373" name="Picture 32" descr="bessel01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862598" y="1540428"/>
            <a:ext cx="2735263" cy="174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4" name="Oval 33"/>
          <p:cNvSpPr>
            <a:spLocks noChangeArrowheads="1"/>
          </p:cNvSpPr>
          <p:nvPr/>
        </p:nvSpPr>
        <p:spPr bwMode="auto">
          <a:xfrm>
            <a:off x="5956261" y="832403"/>
            <a:ext cx="2562225" cy="3778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5" name="Oval 34"/>
          <p:cNvSpPr>
            <a:spLocks noChangeArrowheads="1"/>
          </p:cNvSpPr>
          <p:nvPr/>
        </p:nvSpPr>
        <p:spPr bwMode="auto">
          <a:xfrm>
            <a:off x="5951498" y="1149903"/>
            <a:ext cx="2562225" cy="3778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6" name="Line 36"/>
          <p:cNvSpPr>
            <a:spLocks noChangeShapeType="1"/>
          </p:cNvSpPr>
          <p:nvPr/>
        </p:nvSpPr>
        <p:spPr bwMode="auto">
          <a:xfrm>
            <a:off x="5951498" y="1013378"/>
            <a:ext cx="0" cy="323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5377" name="Line 37"/>
          <p:cNvSpPr>
            <a:spLocks noChangeShapeType="1"/>
          </p:cNvSpPr>
          <p:nvPr/>
        </p:nvSpPr>
        <p:spPr bwMode="auto">
          <a:xfrm flipH="1">
            <a:off x="8508961" y="1018140"/>
            <a:ext cx="4762" cy="3190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5378" name="Text Box 38"/>
          <p:cNvSpPr txBox="1">
            <a:spLocks noChangeArrowheads="1"/>
          </p:cNvSpPr>
          <p:nvPr/>
        </p:nvSpPr>
        <p:spPr bwMode="auto">
          <a:xfrm>
            <a:off x="5573673" y="991153"/>
            <a:ext cx="273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i="1">
                <a:latin typeface="Times New Roman" pitchFamily="18" charset="0"/>
              </a:rPr>
              <a:t>h</a:t>
            </a:r>
          </a:p>
        </p:txBody>
      </p:sp>
      <p:sp>
        <p:nvSpPr>
          <p:cNvPr id="15379" name="Line 39"/>
          <p:cNvSpPr>
            <a:spLocks noChangeShapeType="1"/>
          </p:cNvSpPr>
          <p:nvPr/>
        </p:nvSpPr>
        <p:spPr bwMode="auto">
          <a:xfrm>
            <a:off x="7232611" y="746678"/>
            <a:ext cx="4762" cy="909637"/>
          </a:xfrm>
          <a:prstGeom prst="line">
            <a:avLst/>
          </a:prstGeom>
          <a:noFill/>
          <a:ln w="9525">
            <a:solidFill>
              <a:srgbClr val="FFFF00"/>
            </a:solidFill>
            <a:prstDash val="lgDashDot"/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5380" name="Text Box 40"/>
          <p:cNvSpPr txBox="1">
            <a:spLocks noChangeArrowheads="1"/>
          </p:cNvSpPr>
          <p:nvPr/>
        </p:nvSpPr>
        <p:spPr bwMode="auto">
          <a:xfrm>
            <a:off x="8123198" y="1473753"/>
            <a:ext cx="6238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i="1">
                <a:latin typeface="Times New Roman" pitchFamily="18" charset="0"/>
                <a:cs typeface="Times New Roman" pitchFamily="18" charset="0"/>
              </a:rPr>
              <a:t>Ø</a:t>
            </a:r>
            <a:r>
              <a:rPr lang="en-US" sz="1400" i="1">
                <a:latin typeface="Times New Roman" pitchFamily="18" charset="0"/>
              </a:rPr>
              <a:t>   2a</a:t>
            </a:r>
          </a:p>
        </p:txBody>
      </p:sp>
      <p:sp>
        <p:nvSpPr>
          <p:cNvPr id="15381" name="Rectangle 43"/>
          <p:cNvSpPr>
            <a:spLocks noChangeArrowheads="1"/>
          </p:cNvSpPr>
          <p:nvPr/>
        </p:nvSpPr>
        <p:spPr bwMode="auto">
          <a:xfrm>
            <a:off x="4827588" y="3360738"/>
            <a:ext cx="4200525" cy="30067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/>
        </p:nvGraphicFramePr>
        <p:xfrm>
          <a:off x="357158" y="714356"/>
          <a:ext cx="3086100" cy="154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590" name="Equation" r:id="rId5" imgW="3085920" imgH="1549080" progId="Equation.3">
                  <p:embed/>
                </p:oleObj>
              </mc:Choice>
              <mc:Fallback>
                <p:oleObj name="Equation" r:id="rId5" imgW="3085920" imgH="1549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58" y="714356"/>
                        <a:ext cx="3086100" cy="1549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22" name="Object 10"/>
          <p:cNvGraphicFramePr>
            <a:graphicFrameLocks noChangeAspect="1"/>
          </p:cNvGraphicFramePr>
          <p:nvPr/>
        </p:nvGraphicFramePr>
        <p:xfrm>
          <a:off x="3643306" y="1285860"/>
          <a:ext cx="19431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591" name="Equation" r:id="rId7" imgW="1942920" imgH="380880" progId="Equation.3">
                  <p:embed/>
                </p:oleObj>
              </mc:Choice>
              <mc:Fallback>
                <p:oleObj name="Equation" r:id="rId7" imgW="1942920" imgH="380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3306" y="1285860"/>
                        <a:ext cx="1943100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/>
        </p:nvGraphicFramePr>
        <p:xfrm>
          <a:off x="684213" y="3000372"/>
          <a:ext cx="3492500" cy="309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592" name="Equation" r:id="rId9" imgW="3492360" imgH="3098520" progId="Equation.3">
                  <p:embed/>
                </p:oleObj>
              </mc:Choice>
              <mc:Fallback>
                <p:oleObj name="Equation" r:id="rId9" imgW="3492360" imgH="30985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3000372"/>
                        <a:ext cx="3492500" cy="3098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/>
        </p:nvGraphicFramePr>
        <p:xfrm>
          <a:off x="5072066" y="3571876"/>
          <a:ext cx="18796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593" name="Equation" r:id="rId11" imgW="1879560" imgH="723600" progId="Equation.3">
                  <p:embed/>
                </p:oleObj>
              </mc:Choice>
              <mc:Fallback>
                <p:oleObj name="Equation" r:id="rId11" imgW="1879560" imgH="723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2066" y="3571876"/>
                        <a:ext cx="1879600" cy="723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/>
        </p:nvGraphicFramePr>
        <p:xfrm>
          <a:off x="7215206" y="3571876"/>
          <a:ext cx="1695450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594" name="Equation" r:id="rId13" imgW="2120760" imgH="838080" progId="Equation.3">
                  <p:embed/>
                </p:oleObj>
              </mc:Choice>
              <mc:Fallback>
                <p:oleObj name="Equation" r:id="rId13" imgW="2120760" imgH="838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15206" y="3571876"/>
                        <a:ext cx="1695450" cy="669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/>
        </p:nvGraphicFramePr>
        <p:xfrm>
          <a:off x="5214942" y="4286256"/>
          <a:ext cx="2463800" cy="119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595" name="Equation" r:id="rId15" imgW="2463480" imgH="1193760" progId="Equation.3">
                  <p:embed/>
                </p:oleObj>
              </mc:Choice>
              <mc:Fallback>
                <p:oleObj name="Equation" r:id="rId15" imgW="2463480" imgH="1193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4942" y="4286256"/>
                        <a:ext cx="2463800" cy="1193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/>
        </p:nvGraphicFramePr>
        <p:xfrm>
          <a:off x="5072066" y="5357826"/>
          <a:ext cx="3343275" cy="955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596" name="Equation" r:id="rId17" imgW="4178160" imgH="1193760" progId="Equation.3">
                  <p:embed/>
                </p:oleObj>
              </mc:Choice>
              <mc:Fallback>
                <p:oleObj name="Equation" r:id="rId17" imgW="4178160" imgH="1193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2066" y="5357826"/>
                        <a:ext cx="3343275" cy="955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795703-93D4-4BEB-9CE9-B9DD4D45F1FC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23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DC versus RF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09F624-0A0A-47BD-ACFF-D29C722547B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PillE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4414" y="1257320"/>
            <a:ext cx="2838450" cy="5029200"/>
          </a:xfrm>
          <a:prstGeom prst="rect">
            <a:avLst/>
          </a:prstGeom>
        </p:spPr>
      </p:pic>
      <p:pic>
        <p:nvPicPr>
          <p:cNvPr id="17" name="Picture 16" descr="PillH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14942" y="1257320"/>
            <a:ext cx="2838450" cy="5029200"/>
          </a:xfrm>
          <a:prstGeom prst="rect">
            <a:avLst/>
          </a:prstGeom>
        </p:spPr>
      </p:pic>
      <p:sp>
        <p:nvSpPr>
          <p:cNvPr id="3686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9"/>
            <a:ext cx="6186502" cy="52979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Pillbox with beam pipe</a:t>
            </a:r>
          </a:p>
        </p:txBody>
      </p:sp>
      <p:sp>
        <p:nvSpPr>
          <p:cNvPr id="36871" name="Text Box 6"/>
          <p:cNvSpPr txBox="1">
            <a:spLocks noChangeArrowheads="1"/>
          </p:cNvSpPr>
          <p:nvPr/>
        </p:nvSpPr>
        <p:spPr bwMode="auto">
          <a:xfrm>
            <a:off x="561975" y="6019800"/>
            <a:ext cx="40957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dirty="0">
                <a:latin typeface="+mn-lt"/>
              </a:rPr>
              <a:t>electric field</a:t>
            </a:r>
          </a:p>
        </p:txBody>
      </p:sp>
      <p:sp>
        <p:nvSpPr>
          <p:cNvPr id="36872" name="Text Box 7"/>
          <p:cNvSpPr txBox="1">
            <a:spLocks noChangeArrowheads="1"/>
          </p:cNvSpPr>
          <p:nvPr/>
        </p:nvSpPr>
        <p:spPr bwMode="auto">
          <a:xfrm>
            <a:off x="4641850" y="6019800"/>
            <a:ext cx="3940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+mn-lt"/>
              </a:rPr>
              <a:t>magnetic field</a:t>
            </a:r>
          </a:p>
        </p:txBody>
      </p:sp>
      <p:sp>
        <p:nvSpPr>
          <p:cNvPr id="36873" name="Text Box 8"/>
          <p:cNvSpPr txBox="1">
            <a:spLocks noChangeArrowheads="1"/>
          </p:cNvSpPr>
          <p:nvPr/>
        </p:nvSpPr>
        <p:spPr bwMode="auto">
          <a:xfrm>
            <a:off x="7294587" y="804430"/>
            <a:ext cx="16523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latin typeface="+mn-lt"/>
              </a:rPr>
              <a:t>(only </a:t>
            </a:r>
            <a:r>
              <a:rPr lang="en-US" sz="1600" dirty="0" smtClean="0">
                <a:latin typeface="+mn-lt"/>
              </a:rPr>
              <a:t>1/4 </a:t>
            </a:r>
            <a:r>
              <a:rPr lang="en-US" sz="1600" dirty="0">
                <a:latin typeface="+mn-lt"/>
              </a:rPr>
              <a:t>shown)</a:t>
            </a:r>
          </a:p>
        </p:txBody>
      </p:sp>
      <p:sp>
        <p:nvSpPr>
          <p:cNvPr id="36874" name="Text Box 9"/>
          <p:cNvSpPr txBox="1">
            <a:spLocks noChangeArrowheads="1"/>
          </p:cNvSpPr>
          <p:nvPr/>
        </p:nvSpPr>
        <p:spPr bwMode="auto">
          <a:xfrm>
            <a:off x="5746775" y="796493"/>
            <a:ext cx="13436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+mn-lt"/>
              </a:rPr>
              <a:t>TM</a:t>
            </a:r>
            <a:r>
              <a:rPr lang="en-US" sz="1800" baseline="-25000" dirty="0">
                <a:latin typeface="+mn-lt"/>
              </a:rPr>
              <a:t>010</a:t>
            </a:r>
            <a:r>
              <a:rPr lang="en-US" sz="1800" dirty="0">
                <a:latin typeface="+mn-lt"/>
              </a:rPr>
              <a:t>-mode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4213" y="1142984"/>
            <a:ext cx="60190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+mn-lt"/>
              </a:rPr>
              <a:t>One needs a hole for the beam pipe – circular waveguide below </a:t>
            </a:r>
            <a:r>
              <a:rPr lang="en-GB" sz="1600" dirty="0" err="1" smtClean="0">
                <a:latin typeface="+mn-lt"/>
              </a:rPr>
              <a:t>cutoff</a:t>
            </a:r>
            <a:endParaRPr lang="en-GB" sz="1600" dirty="0">
              <a:latin typeface="+mn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04A747-DAF7-4486-B50A-4BF81B676706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33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2"/>
          <p:cNvSpPr>
            <a:spLocks noGrp="1" noChangeArrowheads="1"/>
          </p:cNvSpPr>
          <p:nvPr>
            <p:ph type="title"/>
          </p:nvPr>
        </p:nvSpPr>
        <p:spPr>
          <a:xfrm>
            <a:off x="450165" y="181398"/>
            <a:ext cx="7005711" cy="66789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A more practical pillbox cavity</a:t>
            </a:r>
          </a:p>
        </p:txBody>
      </p:sp>
      <p:sp>
        <p:nvSpPr>
          <p:cNvPr id="36871" name="Text Box 6"/>
          <p:cNvSpPr txBox="1">
            <a:spLocks noChangeArrowheads="1"/>
          </p:cNvSpPr>
          <p:nvPr/>
        </p:nvSpPr>
        <p:spPr bwMode="auto">
          <a:xfrm>
            <a:off x="1490669" y="6019800"/>
            <a:ext cx="40957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dirty="0">
                <a:latin typeface="+mn-lt"/>
              </a:rPr>
              <a:t>electric field</a:t>
            </a:r>
          </a:p>
        </p:txBody>
      </p:sp>
      <p:sp>
        <p:nvSpPr>
          <p:cNvPr id="36872" name="Text Box 7"/>
          <p:cNvSpPr txBox="1">
            <a:spLocks noChangeArrowheads="1"/>
          </p:cNvSpPr>
          <p:nvPr/>
        </p:nvSpPr>
        <p:spPr bwMode="auto">
          <a:xfrm>
            <a:off x="4641850" y="6019800"/>
            <a:ext cx="3940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+mn-lt"/>
              </a:rPr>
              <a:t>magnetic field</a:t>
            </a:r>
          </a:p>
        </p:txBody>
      </p:sp>
      <p:sp>
        <p:nvSpPr>
          <p:cNvPr id="36873" name="Text Box 8"/>
          <p:cNvSpPr txBox="1">
            <a:spLocks noChangeArrowheads="1"/>
          </p:cNvSpPr>
          <p:nvPr/>
        </p:nvSpPr>
        <p:spPr bwMode="auto">
          <a:xfrm>
            <a:off x="7215206" y="857232"/>
            <a:ext cx="16523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latin typeface="+mn-lt"/>
              </a:rPr>
              <a:t>(only </a:t>
            </a:r>
            <a:r>
              <a:rPr lang="en-US" sz="1600" dirty="0" smtClean="0">
                <a:latin typeface="+mn-lt"/>
              </a:rPr>
              <a:t>1/4 </a:t>
            </a:r>
            <a:r>
              <a:rPr lang="en-US" sz="1600" dirty="0">
                <a:latin typeface="+mn-lt"/>
              </a:rPr>
              <a:t>shown)</a:t>
            </a:r>
          </a:p>
        </p:txBody>
      </p:sp>
      <p:sp>
        <p:nvSpPr>
          <p:cNvPr id="36874" name="Text Box 9"/>
          <p:cNvSpPr txBox="1">
            <a:spLocks noChangeArrowheads="1"/>
          </p:cNvSpPr>
          <p:nvPr/>
        </p:nvSpPr>
        <p:spPr bwMode="auto">
          <a:xfrm>
            <a:off x="5667394" y="849295"/>
            <a:ext cx="13436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+mn-lt"/>
              </a:rPr>
              <a:t>TM</a:t>
            </a:r>
            <a:r>
              <a:rPr lang="en-US" sz="1800" baseline="-25000" dirty="0">
                <a:latin typeface="+mn-lt"/>
              </a:rPr>
              <a:t>010</a:t>
            </a:r>
            <a:r>
              <a:rPr lang="en-US" sz="1800" dirty="0">
                <a:latin typeface="+mn-lt"/>
              </a:rPr>
              <a:t>-mode</a:t>
            </a:r>
          </a:p>
        </p:txBody>
      </p:sp>
      <p:pic>
        <p:nvPicPr>
          <p:cNvPr id="15" name="Picture 14" descr="pill0r-E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3174" y="1428736"/>
            <a:ext cx="2105025" cy="4705350"/>
          </a:xfrm>
          <a:prstGeom prst="rect">
            <a:avLst/>
          </a:prstGeom>
        </p:spPr>
      </p:pic>
      <p:pic>
        <p:nvPicPr>
          <p:cNvPr id="19" name="Picture 18" descr="pill0r-H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72132" y="1428736"/>
            <a:ext cx="2105025" cy="470535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43132" y="1142984"/>
            <a:ext cx="46564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+mn-lt"/>
              </a:rPr>
              <a:t>Round of sharp edges (to reduce field enhancement!)</a:t>
            </a:r>
            <a:endParaRPr lang="en-GB" sz="1600" dirty="0">
              <a:latin typeface="+mn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04A747-DAF7-4486-B50A-4BF81B676706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32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Accelerating gap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09F624-0A0A-47BD-ACFF-D29C722547BB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Rectangle 2"/>
          <p:cNvSpPr>
            <a:spLocks noGrp="1" noChangeArrowheads="1"/>
          </p:cNvSpPr>
          <p:nvPr>
            <p:ph type="title"/>
          </p:nvPr>
        </p:nvSpPr>
        <p:spPr>
          <a:xfrm>
            <a:off x="493713" y="381000"/>
            <a:ext cx="8156575" cy="457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Accelerating gap</a:t>
            </a:r>
          </a:p>
        </p:txBody>
      </p:sp>
      <p:grpSp>
        <p:nvGrpSpPr>
          <p:cNvPr id="17414" name="Group 48"/>
          <p:cNvGrpSpPr>
            <a:grpSpLocks/>
          </p:cNvGrpSpPr>
          <p:nvPr/>
        </p:nvGrpSpPr>
        <p:grpSpPr bwMode="auto">
          <a:xfrm>
            <a:off x="457200" y="1066800"/>
            <a:ext cx="8077200" cy="3079750"/>
            <a:chOff x="288" y="672"/>
            <a:chExt cx="5088" cy="1940"/>
          </a:xfrm>
        </p:grpSpPr>
        <p:grpSp>
          <p:nvGrpSpPr>
            <p:cNvPr id="17431" name="Group 12"/>
            <p:cNvGrpSpPr>
              <a:grpSpLocks/>
            </p:cNvGrpSpPr>
            <p:nvPr/>
          </p:nvGrpSpPr>
          <p:grpSpPr bwMode="auto">
            <a:xfrm>
              <a:off x="288" y="1968"/>
              <a:ext cx="2898" cy="384"/>
              <a:chOff x="1104" y="2160"/>
              <a:chExt cx="3072" cy="384"/>
            </a:xfrm>
          </p:grpSpPr>
          <p:sp>
            <p:nvSpPr>
              <p:cNvPr id="17435" name="Line 3"/>
              <p:cNvSpPr>
                <a:spLocks noChangeShapeType="1"/>
              </p:cNvSpPr>
              <p:nvPr/>
            </p:nvSpPr>
            <p:spPr bwMode="auto">
              <a:xfrm>
                <a:off x="1104" y="2160"/>
                <a:ext cx="129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oval" w="sm" len="sm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7436" name="Line 4"/>
              <p:cNvSpPr>
                <a:spLocks noChangeShapeType="1"/>
              </p:cNvSpPr>
              <p:nvPr/>
            </p:nvSpPr>
            <p:spPr bwMode="auto">
              <a:xfrm>
                <a:off x="2880" y="2160"/>
                <a:ext cx="129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oval" w="sm" len="sm"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7437" name="Line 5"/>
              <p:cNvSpPr>
                <a:spLocks noChangeShapeType="1"/>
              </p:cNvSpPr>
              <p:nvPr/>
            </p:nvSpPr>
            <p:spPr bwMode="auto">
              <a:xfrm>
                <a:off x="1104" y="2544"/>
                <a:ext cx="129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oval" w="sm" len="sm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7438" name="Line 6"/>
              <p:cNvSpPr>
                <a:spLocks noChangeShapeType="1"/>
              </p:cNvSpPr>
              <p:nvPr/>
            </p:nvSpPr>
            <p:spPr bwMode="auto">
              <a:xfrm>
                <a:off x="2880" y="2544"/>
                <a:ext cx="129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oval" w="sm" len="sm"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17432" name="Line 30"/>
            <p:cNvSpPr>
              <a:spLocks noChangeShapeType="1"/>
            </p:cNvSpPr>
            <p:nvPr/>
          </p:nvSpPr>
          <p:spPr bwMode="auto">
            <a:xfrm>
              <a:off x="1506" y="2160"/>
              <a:ext cx="475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7433" name="Text Box 31"/>
            <p:cNvSpPr txBox="1">
              <a:spLocks noChangeArrowheads="1"/>
            </p:cNvSpPr>
            <p:nvPr/>
          </p:nvSpPr>
          <p:spPr bwMode="auto">
            <a:xfrm>
              <a:off x="1418" y="2400"/>
              <a:ext cx="71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dirty="0">
                  <a:latin typeface="+mn-lt"/>
                </a:rPr>
                <a:t>gap voltage</a:t>
              </a:r>
            </a:p>
          </p:txBody>
        </p:sp>
        <p:sp>
          <p:nvSpPr>
            <p:cNvPr id="17434" name="Rectangle 35"/>
            <p:cNvSpPr>
              <a:spLocks noChangeArrowheads="1"/>
            </p:cNvSpPr>
            <p:nvPr/>
          </p:nvSpPr>
          <p:spPr bwMode="auto">
            <a:xfrm>
              <a:off x="3190" y="672"/>
              <a:ext cx="2186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ct val="50000"/>
                </a:spcBef>
                <a:buClr>
                  <a:schemeClr val="accent1"/>
                </a:buClr>
                <a:buFontTx/>
                <a:buChar char="•"/>
              </a:pPr>
              <a:r>
                <a:rPr lang="en-US" sz="1600" dirty="0">
                  <a:latin typeface="+mn-lt"/>
                </a:rPr>
                <a:t>We want a voltage across the gap!</a:t>
              </a:r>
            </a:p>
          </p:txBody>
        </p:sp>
      </p:grpSp>
      <p:grpSp>
        <p:nvGrpSpPr>
          <p:cNvPr id="4" name="Group 46"/>
          <p:cNvGrpSpPr>
            <a:grpSpLocks/>
          </p:cNvGrpSpPr>
          <p:nvPr/>
        </p:nvGrpSpPr>
        <p:grpSpPr bwMode="auto">
          <a:xfrm>
            <a:off x="2109788" y="1371600"/>
            <a:ext cx="6611937" cy="4267200"/>
            <a:chOff x="1440" y="864"/>
            <a:chExt cx="4512" cy="2688"/>
          </a:xfrm>
        </p:grpSpPr>
        <p:sp>
          <p:nvSpPr>
            <p:cNvPr id="17428" name="Rectangle 26"/>
            <p:cNvSpPr>
              <a:spLocks noChangeArrowheads="1"/>
            </p:cNvSpPr>
            <p:nvPr/>
          </p:nvSpPr>
          <p:spPr bwMode="auto">
            <a:xfrm>
              <a:off x="1440" y="864"/>
              <a:ext cx="864" cy="720"/>
            </a:xfrm>
            <a:prstGeom prst="rect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9" name="Rectangle 32"/>
            <p:cNvSpPr>
              <a:spLocks noChangeArrowheads="1"/>
            </p:cNvSpPr>
            <p:nvPr/>
          </p:nvSpPr>
          <p:spPr bwMode="auto">
            <a:xfrm>
              <a:off x="1440" y="2736"/>
              <a:ext cx="864" cy="720"/>
            </a:xfrm>
            <a:prstGeom prst="rect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30" name="Rectangle 36"/>
            <p:cNvSpPr>
              <a:spLocks noChangeArrowheads="1"/>
            </p:cNvSpPr>
            <p:nvPr/>
          </p:nvSpPr>
          <p:spPr bwMode="auto">
            <a:xfrm>
              <a:off x="3456" y="2160"/>
              <a:ext cx="2496" cy="1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buClr>
                  <a:schemeClr val="accent1"/>
                </a:buClr>
                <a:buFontTx/>
                <a:buChar char="•"/>
              </a:pPr>
              <a:r>
                <a:rPr lang="en-US" sz="1600" dirty="0">
                  <a:latin typeface="+mn-lt"/>
                </a:rPr>
                <a:t>The limit can be extended with a material which acts as “open circuit”!</a:t>
              </a:r>
            </a:p>
            <a:p>
              <a:pPr marL="342900" indent="-342900">
                <a:spcBef>
                  <a:spcPct val="20000"/>
                </a:spcBef>
                <a:buClr>
                  <a:schemeClr val="accent1"/>
                </a:buClr>
                <a:buFontTx/>
                <a:buChar char="•"/>
              </a:pPr>
              <a:r>
                <a:rPr lang="en-US" sz="1600" dirty="0">
                  <a:latin typeface="+mn-lt"/>
                </a:rPr>
                <a:t>Materials typically used:</a:t>
              </a:r>
            </a:p>
            <a:p>
              <a:pPr marL="742950" lvl="1" indent="-285750">
                <a:spcBef>
                  <a:spcPct val="20000"/>
                </a:spcBef>
                <a:buClr>
                  <a:schemeClr val="hlink"/>
                </a:buClr>
                <a:buFontTx/>
                <a:buChar char="–"/>
              </a:pPr>
              <a:r>
                <a:rPr lang="en-US" sz="1200" dirty="0">
                  <a:latin typeface="+mn-lt"/>
                </a:rPr>
                <a:t>ferrites (depending on </a:t>
              </a:r>
              <a:r>
                <a:rPr lang="en-US" sz="1200" i="1" dirty="0">
                  <a:latin typeface="+mn-lt"/>
                </a:rPr>
                <a:t>f</a:t>
              </a:r>
              <a:r>
                <a:rPr lang="en-US" sz="1200" dirty="0">
                  <a:latin typeface="+mn-lt"/>
                </a:rPr>
                <a:t>-range)</a:t>
              </a:r>
            </a:p>
            <a:p>
              <a:pPr marL="742950" lvl="1" indent="-285750">
                <a:spcBef>
                  <a:spcPct val="20000"/>
                </a:spcBef>
                <a:buClr>
                  <a:schemeClr val="hlink"/>
                </a:buClr>
                <a:buFontTx/>
                <a:buChar char="–"/>
              </a:pPr>
              <a:r>
                <a:rPr lang="en-US" sz="1200" dirty="0">
                  <a:latin typeface="+mn-lt"/>
                </a:rPr>
                <a:t>magnetic alloys (MA) like </a:t>
              </a:r>
              <a:r>
                <a:rPr lang="en-US" sz="1200" dirty="0" err="1">
                  <a:latin typeface="+mn-lt"/>
                </a:rPr>
                <a:t>Metglas</a:t>
              </a:r>
              <a:r>
                <a:rPr lang="en-US" sz="1200" dirty="0">
                  <a:latin typeface="+mn-lt"/>
                </a:rPr>
                <a:t>®, </a:t>
              </a:r>
              <a:r>
                <a:rPr lang="en-US" sz="1200" dirty="0" err="1">
                  <a:latin typeface="+mn-lt"/>
                </a:rPr>
                <a:t>Finemet</a:t>
              </a:r>
              <a:r>
                <a:rPr lang="en-US" sz="1200" dirty="0">
                  <a:latin typeface="+mn-lt"/>
                </a:rPr>
                <a:t>®, </a:t>
              </a:r>
              <a:r>
                <a:rPr lang="en-US" sz="1200" dirty="0" err="1">
                  <a:latin typeface="+mn-lt"/>
                </a:rPr>
                <a:t>Vitrovac</a:t>
              </a:r>
              <a:r>
                <a:rPr lang="en-US" sz="1200" dirty="0">
                  <a:latin typeface="+mn-lt"/>
                </a:rPr>
                <a:t>®…</a:t>
              </a:r>
            </a:p>
            <a:p>
              <a:pPr marL="342900" indent="-342900">
                <a:spcBef>
                  <a:spcPct val="20000"/>
                </a:spcBef>
                <a:buClr>
                  <a:schemeClr val="accent1"/>
                </a:buClr>
                <a:buFontTx/>
                <a:buChar char="•"/>
              </a:pPr>
              <a:r>
                <a:rPr lang="en-US" sz="1600" dirty="0">
                  <a:latin typeface="+mn-lt"/>
                </a:rPr>
                <a:t>resonantly driven with RF (ferrite loaded cavities)  – or with pulses (induction cell)</a:t>
              </a:r>
            </a:p>
          </p:txBody>
        </p:sp>
      </p:grpSp>
      <p:grpSp>
        <p:nvGrpSpPr>
          <p:cNvPr id="5" name="Group 47"/>
          <p:cNvGrpSpPr>
            <a:grpSpLocks/>
          </p:cNvGrpSpPr>
          <p:nvPr/>
        </p:nvGrpSpPr>
        <p:grpSpPr bwMode="auto">
          <a:xfrm>
            <a:off x="1970088" y="1219200"/>
            <a:ext cx="6751637" cy="4419600"/>
            <a:chOff x="1344" y="768"/>
            <a:chExt cx="4608" cy="2784"/>
          </a:xfrm>
        </p:grpSpPr>
        <p:grpSp>
          <p:nvGrpSpPr>
            <p:cNvPr id="17417" name="Group 16"/>
            <p:cNvGrpSpPr>
              <a:grpSpLocks/>
            </p:cNvGrpSpPr>
            <p:nvPr/>
          </p:nvGrpSpPr>
          <p:grpSpPr bwMode="auto">
            <a:xfrm>
              <a:off x="1344" y="768"/>
              <a:ext cx="1056" cy="1200"/>
              <a:chOff x="2256" y="864"/>
              <a:chExt cx="1008" cy="1200"/>
            </a:xfrm>
          </p:grpSpPr>
          <p:sp>
            <p:nvSpPr>
              <p:cNvPr id="17425" name="Line 13"/>
              <p:cNvSpPr>
                <a:spLocks noChangeShapeType="1"/>
              </p:cNvSpPr>
              <p:nvPr/>
            </p:nvSpPr>
            <p:spPr bwMode="auto">
              <a:xfrm flipV="1">
                <a:off x="2256" y="864"/>
                <a:ext cx="0" cy="12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7426" name="Line 14"/>
              <p:cNvSpPr>
                <a:spLocks noChangeShapeType="1"/>
              </p:cNvSpPr>
              <p:nvPr/>
            </p:nvSpPr>
            <p:spPr bwMode="auto">
              <a:xfrm>
                <a:off x="2256" y="864"/>
                <a:ext cx="100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7427" name="Line 15"/>
              <p:cNvSpPr>
                <a:spLocks noChangeShapeType="1"/>
              </p:cNvSpPr>
              <p:nvPr/>
            </p:nvSpPr>
            <p:spPr bwMode="auto">
              <a:xfrm>
                <a:off x="3264" y="864"/>
                <a:ext cx="0" cy="12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7418" name="Group 17"/>
            <p:cNvGrpSpPr>
              <a:grpSpLocks/>
            </p:cNvGrpSpPr>
            <p:nvPr/>
          </p:nvGrpSpPr>
          <p:grpSpPr bwMode="auto">
            <a:xfrm flipV="1">
              <a:off x="1344" y="2352"/>
              <a:ext cx="1056" cy="1200"/>
              <a:chOff x="2256" y="864"/>
              <a:chExt cx="1008" cy="1200"/>
            </a:xfrm>
          </p:grpSpPr>
          <p:sp>
            <p:nvSpPr>
              <p:cNvPr id="17422" name="Line 18"/>
              <p:cNvSpPr>
                <a:spLocks noChangeShapeType="1"/>
              </p:cNvSpPr>
              <p:nvPr/>
            </p:nvSpPr>
            <p:spPr bwMode="auto">
              <a:xfrm flipV="1">
                <a:off x="2256" y="864"/>
                <a:ext cx="0" cy="12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7423" name="Line 19"/>
              <p:cNvSpPr>
                <a:spLocks noChangeShapeType="1"/>
              </p:cNvSpPr>
              <p:nvPr/>
            </p:nvSpPr>
            <p:spPr bwMode="auto">
              <a:xfrm>
                <a:off x="2256" y="864"/>
                <a:ext cx="100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7424" name="Line 20"/>
              <p:cNvSpPr>
                <a:spLocks noChangeShapeType="1"/>
              </p:cNvSpPr>
              <p:nvPr/>
            </p:nvSpPr>
            <p:spPr bwMode="auto">
              <a:xfrm>
                <a:off x="3264" y="864"/>
                <a:ext cx="0" cy="12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17419" name="Rectangle 41"/>
            <p:cNvSpPr>
              <a:spLocks noChangeArrowheads="1"/>
            </p:cNvSpPr>
            <p:nvPr/>
          </p:nvSpPr>
          <p:spPr bwMode="auto">
            <a:xfrm>
              <a:off x="3456" y="912"/>
              <a:ext cx="2496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lnSpc>
                  <a:spcPct val="90000"/>
                </a:lnSpc>
                <a:spcBef>
                  <a:spcPct val="20000"/>
                </a:spcBef>
                <a:buClr>
                  <a:schemeClr val="accent1"/>
                </a:buClr>
                <a:buFontTx/>
                <a:buChar char="•"/>
              </a:pPr>
              <a:r>
                <a:rPr lang="en-US" sz="1600" dirty="0">
                  <a:latin typeface="+mn-lt"/>
                </a:rPr>
                <a:t>It cannot be DC, since we want the beam tube on ground potential.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420" name="Rectangle 42"/>
                <p:cNvSpPr>
                  <a:spLocks noChangeArrowheads="1"/>
                </p:cNvSpPr>
                <p:nvPr/>
              </p:nvSpPr>
              <p:spPr bwMode="auto">
                <a:xfrm>
                  <a:off x="3456" y="1188"/>
                  <a:ext cx="2496" cy="3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marL="342900" indent="-342900">
                    <a:lnSpc>
                      <a:spcPct val="140000"/>
                    </a:lnSpc>
                    <a:spcBef>
                      <a:spcPct val="20000"/>
                    </a:spcBef>
                    <a:buClr>
                      <a:schemeClr val="accent1"/>
                    </a:buClr>
                    <a:buFontTx/>
                    <a:buChar char="•"/>
                  </a:pPr>
                  <a:r>
                    <a:rPr lang="en-US" sz="1600" dirty="0" smtClean="0">
                      <a:latin typeface="+mn-lt"/>
                    </a:rPr>
                    <a:t>Use </a:t>
                  </a:r>
                  <a14:m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1600" i="1" smtClean="0">
                              <a:latin typeface="Cambria Math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sz="160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GB" sz="16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sz="16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GB" sz="16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GB" sz="16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GB" sz="1600" b="0" i="1" smtClean="0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GB" sz="1600" b="0" i="1" smtClean="0">
                          <a:latin typeface="Cambria Math"/>
                        </a:rPr>
                        <m:t>=−</m:t>
                      </m:r>
                      <m:nary>
                        <m:naryPr>
                          <m:chr m:val="∬"/>
                          <m:limLoc m:val="undOvr"/>
                          <m:subHide m:val="on"/>
                          <m:supHide m:val="on"/>
                          <m:ctrlPr>
                            <a:rPr lang="en-GB" sz="1600" b="0" i="1" smtClean="0">
                              <a:latin typeface="Cambria Math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GB" sz="1600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GB" sz="1600" b="0" i="1" smtClean="0">
                                  <a:latin typeface="Cambria Math"/>
                                </a:rPr>
                                <m:t>𝑑</m:t>
                              </m:r>
                              <m:acc>
                                <m:accPr>
                                  <m:chr m:val="⃗"/>
                                  <m:ctrlPr>
                                    <a:rPr lang="en-GB" sz="1600" b="0" i="1" smtClean="0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GB" sz="1600" b="0" i="1" smtClean="0">
                                      <a:latin typeface="Cambria Math"/>
                                    </a:rPr>
                                    <m:t>𝐵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en-GB" sz="1600" b="0" i="1" smtClean="0">
                                  <a:latin typeface="Cambria Math"/>
                                </a:rPr>
                                <m:t>𝑑𝑡</m:t>
                              </m:r>
                            </m:den>
                          </m:f>
                          <m:r>
                            <a:rPr lang="en-GB" sz="16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GB" sz="16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GB" sz="16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GB" sz="16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</m:oMath>
                  </a14:m>
                  <a:r>
                    <a:rPr lang="en-US" sz="1600" dirty="0" smtClean="0">
                      <a:latin typeface="+mn-lt"/>
                    </a:rPr>
                    <a:t> </a:t>
                  </a:r>
                  <a:endParaRPr lang="en-US" sz="1600" dirty="0"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17420" name="Rectangle 4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456" y="1188"/>
                  <a:ext cx="2496" cy="356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l="-1000" t="-46237" b="-125806"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421" name="Rectangle 43"/>
            <p:cNvSpPr>
              <a:spLocks noChangeArrowheads="1"/>
            </p:cNvSpPr>
            <p:nvPr/>
          </p:nvSpPr>
          <p:spPr bwMode="auto">
            <a:xfrm>
              <a:off x="3456" y="1516"/>
              <a:ext cx="2496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lnSpc>
                  <a:spcPct val="140000"/>
                </a:lnSpc>
                <a:spcBef>
                  <a:spcPct val="20000"/>
                </a:spcBef>
                <a:buClr>
                  <a:schemeClr val="accent1"/>
                </a:buClr>
                <a:buFontTx/>
                <a:buChar char="•"/>
              </a:pPr>
              <a:r>
                <a:rPr lang="en-US" sz="1600" dirty="0">
                  <a:latin typeface="+mn-lt"/>
                  <a:cs typeface="Times New Roman" pitchFamily="18" charset="0"/>
                </a:rPr>
                <a:t>The “shield” imposes a</a:t>
              </a:r>
            </a:p>
            <a:p>
              <a:pPr marL="742950" lvl="1" indent="-285750">
                <a:lnSpc>
                  <a:spcPct val="90000"/>
                </a:lnSpc>
                <a:spcBef>
                  <a:spcPct val="20000"/>
                </a:spcBef>
                <a:buClr>
                  <a:schemeClr val="hlink"/>
                </a:buClr>
                <a:buFontTx/>
                <a:buChar char="–"/>
              </a:pPr>
              <a:r>
                <a:rPr lang="en-US" sz="1200" dirty="0">
                  <a:latin typeface="+mn-lt"/>
                  <a:cs typeface="Times New Roman" pitchFamily="18" charset="0"/>
                </a:rPr>
                <a:t>upper limit of the voltage pulse duration or        – equivalently – </a:t>
              </a:r>
            </a:p>
            <a:p>
              <a:pPr marL="742950" lvl="1" indent="-285750">
                <a:lnSpc>
                  <a:spcPct val="90000"/>
                </a:lnSpc>
                <a:spcBef>
                  <a:spcPct val="20000"/>
                </a:spcBef>
                <a:buClr>
                  <a:schemeClr val="hlink"/>
                </a:buClr>
                <a:buFontTx/>
                <a:buChar char="–"/>
              </a:pPr>
              <a:r>
                <a:rPr lang="en-US" sz="1200" dirty="0">
                  <a:latin typeface="+mn-lt"/>
                  <a:cs typeface="Times New Roman" pitchFamily="18" charset="0"/>
                </a:rPr>
                <a:t>a lower limit to the usable frequency.</a:t>
              </a:r>
            </a:p>
          </p:txBody>
        </p:sp>
      </p:grp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04A747-DAF7-4486-B50A-4BF81B676706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68812"/>
            <a:ext cx="8229600" cy="773723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/>
              <a:t>Ferrite cavity</a:t>
            </a:r>
          </a:p>
        </p:txBody>
      </p:sp>
      <p:pic>
        <p:nvPicPr>
          <p:cNvPr id="38917" name="Picture 3" descr="C021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975" y="838200"/>
            <a:ext cx="7923213" cy="5561013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918" name="Text Box 4"/>
          <p:cNvSpPr txBox="1">
            <a:spLocks noChangeArrowheads="1"/>
          </p:cNvSpPr>
          <p:nvPr/>
        </p:nvSpPr>
        <p:spPr bwMode="auto">
          <a:xfrm>
            <a:off x="6729044" y="5061706"/>
            <a:ext cx="17526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600" dirty="0" smtClean="0">
                <a:solidFill>
                  <a:srgbClr val="FFFF00"/>
                </a:solidFill>
                <a:latin typeface="+mn-lt"/>
              </a:rPr>
              <a:t>CERN </a:t>
            </a:r>
            <a:br>
              <a:rPr lang="en-US" sz="1600" dirty="0" smtClean="0">
                <a:solidFill>
                  <a:srgbClr val="FFFF00"/>
                </a:solidFill>
                <a:latin typeface="+mn-lt"/>
              </a:rPr>
            </a:br>
            <a:r>
              <a:rPr lang="en-US" sz="1600" dirty="0" smtClean="0">
                <a:solidFill>
                  <a:srgbClr val="FFFF00"/>
                </a:solidFill>
                <a:latin typeface="+mn-lt"/>
              </a:rPr>
              <a:t>PS </a:t>
            </a:r>
            <a:r>
              <a:rPr lang="en-US" sz="1600" dirty="0">
                <a:solidFill>
                  <a:srgbClr val="FFFF00"/>
                </a:solidFill>
                <a:latin typeface="+mn-lt"/>
              </a:rPr>
              <a:t>Booster, ‘98</a:t>
            </a:r>
          </a:p>
          <a:p>
            <a:pPr algn="r"/>
            <a:r>
              <a:rPr lang="en-US" sz="1600" dirty="0">
                <a:solidFill>
                  <a:srgbClr val="FFFF00"/>
                </a:solidFill>
                <a:latin typeface="+mn-lt"/>
              </a:rPr>
              <a:t>0.6 – 1.8 </a:t>
            </a:r>
            <a:r>
              <a:rPr lang="en-US" sz="1600" dirty="0" smtClean="0">
                <a:solidFill>
                  <a:srgbClr val="FFFF00"/>
                </a:solidFill>
                <a:latin typeface="+mn-lt"/>
              </a:rPr>
              <a:t>MHz</a:t>
            </a:r>
            <a:endParaRPr lang="en-US" sz="1600" dirty="0">
              <a:solidFill>
                <a:srgbClr val="FFFF00"/>
              </a:solidFill>
              <a:latin typeface="+mn-lt"/>
            </a:endParaRPr>
          </a:p>
          <a:p>
            <a:pPr algn="r"/>
            <a:r>
              <a:rPr lang="en-US" sz="1600" dirty="0">
                <a:solidFill>
                  <a:srgbClr val="FFFF00"/>
                </a:solidFill>
                <a:latin typeface="+mn-lt"/>
              </a:rPr>
              <a:t>&lt; 10 kV gap</a:t>
            </a:r>
          </a:p>
          <a:p>
            <a:pPr algn="r"/>
            <a:r>
              <a:rPr lang="en-US" sz="1600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1600" dirty="0" err="1">
                <a:solidFill>
                  <a:srgbClr val="FFFF00"/>
                </a:solidFill>
                <a:latin typeface="+mn-lt"/>
              </a:rPr>
              <a:t>NiZn</a:t>
            </a:r>
            <a:r>
              <a:rPr lang="en-US" sz="1600" dirty="0">
                <a:solidFill>
                  <a:srgbClr val="FFFF00"/>
                </a:solidFill>
                <a:latin typeface="+mn-lt"/>
              </a:rPr>
              <a:t> ferrites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795703-93D4-4BEB-9CE9-B9DD4D45F1FC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Finemet® Cavity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795703-93D4-4BEB-9CE9-B9DD4D45F1FC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GB" sz="2400" dirty="0" smtClean="0"/>
              <a:t>Finemet® is a magnetic alloy exhibiting </a:t>
            </a:r>
            <a:br>
              <a:rPr lang="en-GB" sz="2400" dirty="0" smtClean="0"/>
            </a:br>
            <a:r>
              <a:rPr lang="en-GB" sz="2400" dirty="0" smtClean="0"/>
              <a:t>wideband frequency response and large </a:t>
            </a:r>
            <a:br>
              <a:rPr lang="en-GB" sz="2400" dirty="0" smtClean="0"/>
            </a:br>
            <a:r>
              <a:rPr lang="en-GB" sz="2400" dirty="0" smtClean="0"/>
              <a:t>magnetic field saturation level; it allows </a:t>
            </a:r>
            <a:br>
              <a:rPr lang="en-GB" sz="2400" dirty="0" smtClean="0"/>
            </a:br>
            <a:r>
              <a:rPr lang="en-GB" sz="2400" dirty="0" smtClean="0"/>
              <a:t>building wide-band cavities.</a:t>
            </a:r>
          </a:p>
          <a:p>
            <a:r>
              <a:rPr lang="en-GB" sz="2400" dirty="0" smtClean="0"/>
              <a:t>Compared to ferrite cavities, no bias is </a:t>
            </a:r>
            <a:br>
              <a:rPr lang="en-GB" sz="2400" dirty="0" smtClean="0"/>
            </a:br>
            <a:r>
              <a:rPr lang="en-GB" sz="2400" dirty="0" smtClean="0"/>
              <a:t>needed!</a:t>
            </a:r>
          </a:p>
          <a:p>
            <a:r>
              <a:rPr lang="en-GB" sz="2400" dirty="0" smtClean="0"/>
              <a:t>Example: the CERN PSB 5-gap system:</a:t>
            </a:r>
            <a:endParaRPr lang="en-GB" sz="2400" dirty="0"/>
          </a:p>
        </p:txBody>
      </p:sp>
      <p:pic>
        <p:nvPicPr>
          <p:cNvPr id="7" name="Picture 6" descr="Photo029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174" y="4091255"/>
            <a:ext cx="2609988" cy="1972744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Photo032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422" y="4075709"/>
            <a:ext cx="2623889" cy="1973049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944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0" t="2139" r="1218" b="2139"/>
          <a:stretch/>
        </p:blipFill>
        <p:spPr bwMode="auto">
          <a:xfrm>
            <a:off x="453020" y="4075709"/>
            <a:ext cx="3056299" cy="1976214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 bwMode="auto">
          <a:xfrm>
            <a:off x="453020" y="6063999"/>
            <a:ext cx="305629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+mn-lt"/>
              </a:rPr>
              <a:t>frequency response: (0.6 … 4) MHz</a:t>
            </a:r>
            <a:endParaRPr lang="en-GB" sz="1400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 bwMode="auto">
          <a:xfrm>
            <a:off x="3608175" y="6067917"/>
            <a:ext cx="26099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+mn-lt"/>
              </a:rPr>
              <a:t>5 gap prototype</a:t>
            </a:r>
            <a:endParaRPr lang="en-GB" sz="1400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6318422" y="6060914"/>
            <a:ext cx="26099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+mn-lt"/>
              </a:rPr>
              <a:t>… installed in PSB ring 4</a:t>
            </a:r>
            <a:endParaRPr lang="en-GB" sz="1400" dirty="0">
              <a:latin typeface="+mn-lt"/>
            </a:endParaRPr>
          </a:p>
        </p:txBody>
      </p:sp>
      <p:pic>
        <p:nvPicPr>
          <p:cNvPr id="18944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288" y="1228709"/>
            <a:ext cx="2805122" cy="2103568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 bwMode="auto">
          <a:xfrm>
            <a:off x="6123288" y="3334462"/>
            <a:ext cx="280512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+mn-lt"/>
              </a:rPr>
              <a:t>Single Finemet® ring on its cooling plate </a:t>
            </a:r>
            <a:endParaRPr lang="en-GB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9269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76164"/>
            <a:ext cx="8229600" cy="787473"/>
          </a:xfrm>
        </p:spPr>
        <p:txBody>
          <a:bodyPr/>
          <a:lstStyle/>
          <a:p>
            <a:pPr eaLnBrk="1" hangingPunct="1"/>
            <a:r>
              <a:rPr lang="en-US" dirty="0" smtClean="0"/>
              <a:t>Gap of PS cavity (prototype)</a:t>
            </a:r>
          </a:p>
        </p:txBody>
      </p:sp>
      <p:pic>
        <p:nvPicPr>
          <p:cNvPr id="39941" name="Picture 3" descr="gapP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7525" y="896938"/>
            <a:ext cx="8108950" cy="5464175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795703-93D4-4BEB-9CE9-B9DD4D45F1FC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mtClean="0"/>
              <a:t>Drift Tube Linac (DTL) – how it works</a:t>
            </a:r>
          </a:p>
        </p:txBody>
      </p:sp>
      <p:sp>
        <p:nvSpPr>
          <p:cNvPr id="40964" name="Rectangle 5"/>
          <p:cNvSpPr>
            <a:spLocks noChangeArrowheads="1"/>
          </p:cNvSpPr>
          <p:nvPr/>
        </p:nvSpPr>
        <p:spPr bwMode="auto">
          <a:xfrm>
            <a:off x="2532063" y="1066800"/>
            <a:ext cx="6259512" cy="52578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3011" name="DTL0-mode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601913" y="2819400"/>
            <a:ext cx="6119812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7" name="Picture 4" descr="linacdia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05175" y="1600200"/>
            <a:ext cx="44577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8" name="Text Box 6"/>
          <p:cNvSpPr txBox="1">
            <a:spLocks noChangeArrowheads="1"/>
          </p:cNvSpPr>
          <p:nvPr/>
        </p:nvSpPr>
        <p:spPr bwMode="auto">
          <a:xfrm>
            <a:off x="276225" y="1295400"/>
            <a:ext cx="2390775" cy="124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500" dirty="0">
                <a:latin typeface="+mn-lt"/>
              </a:rPr>
              <a:t>For slow particles </a:t>
            </a:r>
            <a:r>
              <a:rPr lang="en-US" sz="1500" dirty="0" smtClean="0">
                <a:latin typeface="+mn-lt"/>
              </a:rPr>
              <a:t>!</a:t>
            </a:r>
            <a:endParaRPr lang="en-US" sz="1500" dirty="0">
              <a:latin typeface="+mn-lt"/>
            </a:endParaRPr>
          </a:p>
          <a:p>
            <a:r>
              <a:rPr lang="en-US" sz="1500" dirty="0" smtClean="0">
                <a:latin typeface="+mn-lt"/>
              </a:rPr>
              <a:t>E.g. protons </a:t>
            </a:r>
            <a:r>
              <a:rPr lang="en-US" sz="1500" dirty="0">
                <a:latin typeface="+mn-lt"/>
              </a:rPr>
              <a:t>@ few </a:t>
            </a:r>
            <a:r>
              <a:rPr lang="en-US" sz="1500" dirty="0" err="1" smtClean="0">
                <a:latin typeface="+mn-lt"/>
              </a:rPr>
              <a:t>MeV</a:t>
            </a:r>
            <a:r>
              <a:rPr lang="en-US" sz="1500" dirty="0" smtClean="0">
                <a:latin typeface="+mn-lt"/>
              </a:rPr>
              <a:t/>
            </a:r>
            <a:br>
              <a:rPr lang="en-US" sz="1500" dirty="0" smtClean="0">
                <a:latin typeface="+mn-lt"/>
              </a:rPr>
            </a:br>
            <a:endParaRPr lang="en-US" sz="1500" dirty="0" smtClean="0">
              <a:latin typeface="+mn-lt"/>
            </a:endParaRPr>
          </a:p>
          <a:p>
            <a:r>
              <a:rPr lang="en-US" sz="1500" dirty="0" smtClean="0">
                <a:latin typeface="+mn-lt"/>
              </a:rPr>
              <a:t>The </a:t>
            </a:r>
            <a:r>
              <a:rPr lang="en-US" sz="1500" dirty="0">
                <a:latin typeface="+mn-lt"/>
              </a:rPr>
              <a:t>drift tube lengths</a:t>
            </a:r>
          </a:p>
          <a:p>
            <a:r>
              <a:rPr lang="en-US" sz="1500" dirty="0">
                <a:latin typeface="+mn-lt"/>
              </a:rPr>
              <a:t>can easily be adapted.</a:t>
            </a:r>
          </a:p>
        </p:txBody>
      </p:sp>
      <p:pic>
        <p:nvPicPr>
          <p:cNvPr id="40969" name="Picture 9" descr="colorcodi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38" y="4246563"/>
            <a:ext cx="1308100" cy="205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70" name="Text Box 10"/>
          <p:cNvSpPr txBox="1">
            <a:spLocks noChangeArrowheads="1"/>
          </p:cNvSpPr>
          <p:nvPr/>
        </p:nvSpPr>
        <p:spPr bwMode="auto">
          <a:xfrm>
            <a:off x="609600" y="3657600"/>
            <a:ext cx="120898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+mn-lt"/>
              </a:rPr>
              <a:t>electric field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795703-93D4-4BEB-9CE9-B9DD4D45F1FC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430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3011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Rectangle 2"/>
          <p:cNvSpPr>
            <a:spLocks noGrp="1" noChangeArrowheads="1"/>
          </p:cNvSpPr>
          <p:nvPr>
            <p:ph type="title"/>
          </p:nvPr>
        </p:nvSpPr>
        <p:spPr>
          <a:xfrm>
            <a:off x="207034" y="152400"/>
            <a:ext cx="8729932" cy="787637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 smtClean="0"/>
              <a:t>Drift tube linac – practical implementations</a:t>
            </a:r>
          </a:p>
        </p:txBody>
      </p:sp>
      <p:pic>
        <p:nvPicPr>
          <p:cNvPr id="41989" name="Picture 3" descr="DTL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125" y="1231900"/>
            <a:ext cx="3760788" cy="5168900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990" name="Picture 5" descr="DTL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9888" y="1206500"/>
            <a:ext cx="3201987" cy="5194300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795703-93D4-4BEB-9CE9-B9DD4D45F1FC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Characterizing a cavity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09F624-0A0A-47BD-ACFF-D29C722547BB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15"/>
          <p:cNvSpPr>
            <a:spLocks noGrp="1" noChangeArrowheads="1"/>
          </p:cNvSpPr>
          <p:nvPr>
            <p:ph type="title"/>
          </p:nvPr>
        </p:nvSpPr>
        <p:spPr>
          <a:xfrm>
            <a:off x="577850" y="609600"/>
            <a:ext cx="7988300" cy="457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DC versus RF</a:t>
            </a:r>
          </a:p>
        </p:txBody>
      </p:sp>
      <p:pic>
        <p:nvPicPr>
          <p:cNvPr id="2053" name="Picture 5" descr="Oct00-Mike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4006" y="3657600"/>
            <a:ext cx="3581400" cy="2473325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30" name="Text Box 6"/>
          <p:cNvSpPr txBox="1">
            <a:spLocks noChangeArrowheads="1"/>
          </p:cNvSpPr>
          <p:nvPr/>
        </p:nvSpPr>
        <p:spPr bwMode="auto">
          <a:xfrm>
            <a:off x="633413" y="1066800"/>
            <a:ext cx="3276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>
                <a:latin typeface="+mn-lt"/>
              </a:rPr>
              <a:t>DC accelerator</a:t>
            </a:r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4419600" y="3200400"/>
            <a:ext cx="3581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>
                <a:latin typeface="+mn-lt"/>
              </a:rPr>
              <a:t>RF accelerator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33" name="Text Box 16"/>
              <p:cNvSpPr txBox="1">
                <a:spLocks noChangeArrowheads="1"/>
              </p:cNvSpPr>
              <p:nvPr/>
            </p:nvSpPr>
            <p:spPr bwMode="auto">
              <a:xfrm>
                <a:off x="925805" y="1800255"/>
                <a:ext cx="3125127" cy="9908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000" dirty="0" smtClean="0">
                    <a:latin typeface="+mn-lt"/>
                  </a:rPr>
                  <a:t>potential</a:t>
                </a:r>
              </a:p>
              <a:p>
                <a:pPr algn="ctr"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sz="2000" i="1" smtClean="0">
                        <a:latin typeface="Cambria Math"/>
                        <a:ea typeface="Cambria Math"/>
                      </a:rPr>
                      <m:t>∆</m:t>
                    </m:r>
                    <m:r>
                      <a:rPr lang="en-GB" sz="2000" b="0" i="1" smtClean="0">
                        <a:latin typeface="Cambria Math"/>
                        <a:ea typeface="Cambria Math"/>
                      </a:rPr>
                      <m:t>𝑊</m:t>
                    </m:r>
                    <m:r>
                      <a:rPr lang="en-GB" sz="2000" b="0" i="1" smtClean="0">
                        <a:latin typeface="Cambria Math"/>
                        <a:ea typeface="Cambria Math"/>
                      </a:rPr>
                      <m:t>=</m:t>
                    </m:r>
                    <m:r>
                      <a:rPr lang="en-GB" sz="2000" b="0" i="1" smtClean="0">
                        <a:latin typeface="Cambria Math"/>
                        <a:ea typeface="Cambria Math"/>
                      </a:rPr>
                      <m:t>𝑞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GB" sz="2000" b="0" i="1" smtClean="0">
                            <a:latin typeface="Cambria Math"/>
                            <a:ea typeface="Cambria Math"/>
                          </a:rPr>
                        </m:ctrlPr>
                      </m:naryPr>
                      <m:sub/>
                      <m:sup/>
                      <m:e>
                        <m:acc>
                          <m:accPr>
                            <m:chr m:val="⃗"/>
                            <m:ctrlPr>
                              <a:rPr lang="en-GB" sz="2000" b="0" i="1" smtClean="0">
                                <a:latin typeface="Cambria Math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en-GB" sz="2000" b="0" i="1" smtClean="0">
                                <a:latin typeface="Cambria Math"/>
                                <a:ea typeface="Cambria Math"/>
                              </a:rPr>
                              <m:t>𝐸</m:t>
                            </m:r>
                          </m:e>
                        </m:acc>
                        <m:r>
                          <a:rPr lang="en-US" sz="2000" i="1" smtClean="0">
                            <a:latin typeface="Cambria Math"/>
                            <a:ea typeface="Cambria Math"/>
                          </a:rPr>
                          <m:t>∙</m:t>
                        </m:r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/>
                            <a:ea typeface="Cambria Math"/>
                          </a:rPr>
                          <m:t>d</m:t>
                        </m:r>
                        <m:acc>
                          <m:accPr>
                            <m:chr m:val="⃗"/>
                            <m:ctrlPr>
                              <a:rPr lang="en-GB" sz="2000" b="0" i="1" smtClean="0">
                                <a:latin typeface="Cambria Math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en-GB" sz="2000" b="0" i="1" smtClean="0">
                                <a:latin typeface="Cambria Math"/>
                                <a:ea typeface="Cambria Math"/>
                              </a:rPr>
                              <m:t>𝑠</m:t>
                            </m:r>
                          </m:e>
                        </m:acc>
                      </m:e>
                    </m:nary>
                    <m:r>
                      <a:rPr lang="en-GB" sz="2000" b="0" i="1" smtClean="0">
                        <a:latin typeface="Cambria Math"/>
                        <a:ea typeface="Cambria Math"/>
                      </a:rPr>
                      <m:t>=−</m:t>
                    </m:r>
                    <m:r>
                      <a:rPr lang="en-GB" sz="2000" b="0" i="1" smtClean="0">
                        <a:latin typeface="Cambria Math"/>
                        <a:ea typeface="Cambria Math"/>
                      </a:rPr>
                      <m:t>𝑞</m:t>
                    </m:r>
                    <m:r>
                      <a:rPr lang="en-GB" sz="2000" b="0" i="1" smtClean="0">
                        <a:latin typeface="Cambria Math"/>
                        <a:ea typeface="Cambria Math"/>
                      </a:rPr>
                      <m:t>∆</m:t>
                    </m:r>
                    <m:r>
                      <m:rPr>
                        <m:sty m:val="p"/>
                      </m:rPr>
                      <a:rPr lang="el-GR" sz="2000" b="0" i="1" smtClean="0">
                        <a:latin typeface="Cambria Math"/>
                        <a:ea typeface="Cambria Math"/>
                      </a:rPr>
                      <m:t>Φ</m:t>
                    </m:r>
                  </m:oMath>
                </a14:m>
                <a:r>
                  <a:rPr lang="en-US" sz="2000" dirty="0" smtClean="0">
                    <a:latin typeface="+mn-lt"/>
                  </a:rPr>
                  <a:t> </a:t>
                </a:r>
                <a:endParaRPr lang="en-US" sz="2000" dirty="0">
                  <a:latin typeface="+mn-lt"/>
                </a:endParaRPr>
              </a:p>
            </p:txBody>
          </p:sp>
        </mc:Choice>
        <mc:Fallback xmlns="">
          <p:sp>
            <p:nvSpPr>
              <p:cNvPr id="1033" name="Text 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25805" y="1800255"/>
                <a:ext cx="3125127" cy="990849"/>
              </a:xfrm>
              <a:prstGeom prst="rect">
                <a:avLst/>
              </a:prstGeom>
              <a:blipFill rotWithShape="1">
                <a:blip r:embed="rId4"/>
                <a:stretch>
                  <a:fillRect t="-9202" b="-8895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2" name="Picture 4" descr="maygrd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0069" y="1524000"/>
            <a:ext cx="3276600" cy="2538412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795703-93D4-4BEB-9CE9-B9DD4D45F1F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684213" y="972676"/>
                <a:ext cx="7245373" cy="24125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1800" dirty="0" smtClean="0">
                    <a:latin typeface="+mn-lt"/>
                  </a:rPr>
                  <a:t>I define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GB" sz="1800" b="0" i="1" smtClean="0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GB" sz="1800" b="0" i="1" smtClean="0">
                            <a:latin typeface="Cambria Math"/>
                          </a:rPr>
                          <m:t>𝑎𝑐𝑐</m:t>
                        </m:r>
                      </m:sub>
                    </m:sSub>
                    <m:r>
                      <a:rPr lang="en-GB" sz="1800" b="0" i="1" smtClean="0">
                        <a:latin typeface="Cambria Math"/>
                      </a:rPr>
                      <m:t>=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GB" sz="1800" b="0" i="1" smtClean="0">
                            <a:latin typeface="Cambria Math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GB" sz="18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GB" sz="1800" b="0" i="1" smtClean="0">
                                <a:latin typeface="Cambria Math"/>
                              </a:rPr>
                              <m:t>𝐸</m:t>
                            </m:r>
                          </m:e>
                          <m:sub>
                            <m:r>
                              <a:rPr lang="en-GB" sz="1800" b="0" i="1" smtClean="0">
                                <a:latin typeface="Cambria Math"/>
                              </a:rPr>
                              <m:t>𝑧</m:t>
                            </m:r>
                          </m:sub>
                        </m:sSub>
                        <m:r>
                          <a:rPr lang="en-GB" sz="1800" b="0" i="1" smtClean="0">
                            <a:latin typeface="Cambria Math"/>
                          </a:rPr>
                          <m:t> </m:t>
                        </m:r>
                        <m:sSup>
                          <m:sSupPr>
                            <m:ctrlPr>
                              <a:rPr lang="en-GB" sz="18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GB" sz="1800" b="0" i="1" smtClean="0"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GB" sz="1800" b="0" i="0" smtClean="0">
                                <a:latin typeface="Cambria Math"/>
                              </a:rPr>
                              <m:t>j</m:t>
                            </m:r>
                            <m:f>
                              <m:fPr>
                                <m:ctrlPr>
                                  <a:rPr lang="en-GB" sz="1800" b="0" i="1" smtClean="0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GB" sz="1800" b="0" i="1" smtClean="0">
                                    <a:latin typeface="Cambria Math"/>
                                    <a:ea typeface="Cambria Math"/>
                                  </a:rPr>
                                  <m:t>𝜔</m:t>
                                </m:r>
                              </m:num>
                              <m:den>
                                <m:r>
                                  <a:rPr lang="en-GB" sz="1800" b="0" i="1" smtClean="0">
                                    <a:latin typeface="Cambria Math"/>
                                    <a:ea typeface="Cambria Math"/>
                                  </a:rPr>
                                  <m:t>𝛽</m:t>
                                </m:r>
                                <m:r>
                                  <a:rPr lang="en-GB" sz="1800" b="0" i="1" smtClean="0">
                                    <a:latin typeface="Cambria Math"/>
                                    <a:ea typeface="Cambria Math"/>
                                  </a:rPr>
                                  <m:t>𝑐</m:t>
                                </m:r>
                              </m:den>
                            </m:f>
                            <m:r>
                              <a:rPr lang="en-GB" sz="1800" b="0" i="1" smtClean="0">
                                <a:latin typeface="Cambria Math"/>
                              </a:rPr>
                              <m:t>𝑧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n-GB" sz="1800" b="0" i="0" smtClean="0">
                            <a:latin typeface="Cambria Math"/>
                          </a:rPr>
                          <m:t>d</m:t>
                        </m:r>
                        <m:r>
                          <a:rPr lang="en-GB" sz="1800" b="0" i="1" smtClean="0">
                            <a:latin typeface="Cambria Math"/>
                          </a:rPr>
                          <m:t>𝑧</m:t>
                        </m:r>
                      </m:e>
                    </m:nary>
                  </m:oMath>
                </a14:m>
                <a:r>
                  <a:rPr lang="en-GB" sz="1800" dirty="0" smtClean="0">
                    <a:latin typeface="+mn-lt"/>
                  </a:rPr>
                  <a:t>. The exponential factor accounts for the variation of the field while particles with velocity </a:t>
                </a:r>
                <a14:m>
                  <m:oMath xmlns:m="http://schemas.openxmlformats.org/officeDocument/2006/math">
                    <m:r>
                      <a:rPr lang="en-GB" sz="1800" i="1" smtClean="0">
                        <a:latin typeface="Cambria Math"/>
                        <a:ea typeface="Cambria Math"/>
                      </a:rPr>
                      <m:t>𝛽</m:t>
                    </m:r>
                    <m:r>
                      <a:rPr lang="en-GB" sz="1800" b="0" i="1" smtClean="0">
                        <a:latin typeface="Cambria Math"/>
                        <a:ea typeface="Cambria Math"/>
                      </a:rPr>
                      <m:t>𝑐</m:t>
                    </m:r>
                  </m:oMath>
                </a14:m>
                <a:r>
                  <a:rPr lang="en-GB" sz="1800" dirty="0" smtClean="0">
                    <a:latin typeface="+mn-lt"/>
                  </a:rPr>
                  <a:t> are traversing the gap (see next page).</a:t>
                </a:r>
              </a:p>
              <a:p>
                <a:pPr>
                  <a:lnSpc>
                    <a:spcPct val="150000"/>
                  </a:lnSpc>
                </a:pPr>
                <a:r>
                  <a:rPr lang="en-GB" sz="1800" dirty="0" smtClean="0">
                    <a:latin typeface="+mn-lt"/>
                  </a:rPr>
                  <a:t>With this definition,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GB" sz="1800" b="0" i="1" smtClean="0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GB" sz="1800" b="0" i="1" smtClean="0">
                            <a:latin typeface="Cambria Math"/>
                          </a:rPr>
                          <m:t>𝑎𝑐𝑐</m:t>
                        </m:r>
                      </m:sub>
                    </m:sSub>
                  </m:oMath>
                </a14:m>
                <a:r>
                  <a:rPr lang="en-GB" sz="1800" dirty="0" smtClean="0">
                    <a:latin typeface="+mn-lt"/>
                  </a:rPr>
                  <a:t> is generally complex – this becomes important with more than one gap. For the time being we are only interested in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GB" sz="1800" i="1" smtClean="0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180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GB" sz="1800" b="0" i="1" smtClean="0">
                                <a:latin typeface="Cambria Math"/>
                              </a:rPr>
                              <m:t>𝑉</m:t>
                            </m:r>
                          </m:e>
                          <m:sub>
                            <m:r>
                              <a:rPr lang="en-GB" sz="1800" b="0" i="1" smtClean="0">
                                <a:latin typeface="Cambria Math"/>
                              </a:rPr>
                              <m:t>𝑎𝑐𝑐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sz="1800" dirty="0" smtClean="0">
                    <a:latin typeface="+mn-lt"/>
                  </a:rPr>
                  <a:t>.</a:t>
                </a:r>
                <a:endParaRPr lang="en-GB" sz="1800" dirty="0">
                  <a:latin typeface="+mn-lt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213" y="972676"/>
                <a:ext cx="7245373" cy="2412520"/>
              </a:xfrm>
              <a:prstGeom prst="rect">
                <a:avLst/>
              </a:prstGeom>
              <a:blipFill rotWithShape="1">
                <a:blip r:embed="rId3"/>
                <a:stretch>
                  <a:fillRect l="-673" r="-421" b="-151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285" y="98792"/>
            <a:ext cx="8229600" cy="787473"/>
          </a:xfrm>
        </p:spPr>
        <p:txBody>
          <a:bodyPr/>
          <a:lstStyle/>
          <a:p>
            <a:r>
              <a:rPr lang="en-GB" dirty="0" smtClean="0"/>
              <a:t>Acceleration voltage &amp; </a:t>
            </a:r>
            <a:r>
              <a:rPr lang="en-GB" i="1" dirty="0" smtClean="0"/>
              <a:t>R</a:t>
            </a:r>
            <a:r>
              <a:rPr lang="en-GB" dirty="0" smtClean="0"/>
              <a:t>-upon-</a:t>
            </a:r>
            <a:r>
              <a:rPr lang="en-GB" i="1" dirty="0" smtClean="0"/>
              <a:t>Q</a:t>
            </a:r>
            <a:endParaRPr lang="en-GB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84213" y="4262450"/>
                <a:ext cx="6431569" cy="12809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800" dirty="0" smtClean="0">
                    <a:latin typeface="+mn-lt"/>
                  </a:rPr>
                  <a:t>The proportionality constant defines the quantity called </a:t>
                </a:r>
                <a:r>
                  <a:rPr lang="en-GB" sz="1800" i="1" dirty="0" smtClean="0">
                    <a:latin typeface="+mn-lt"/>
                  </a:rPr>
                  <a:t>R</a:t>
                </a:r>
                <a:r>
                  <a:rPr lang="en-GB" sz="1800" dirty="0" smtClean="0">
                    <a:latin typeface="+mn-lt"/>
                  </a:rPr>
                  <a:t>-upon-</a:t>
                </a:r>
                <a:r>
                  <a:rPr lang="en-GB" sz="1800" i="1" dirty="0" smtClean="0">
                    <a:latin typeface="+mn-lt"/>
                  </a:rPr>
                  <a:t>Q</a:t>
                </a:r>
                <a:r>
                  <a:rPr lang="en-GB" sz="1800" dirty="0" smtClean="0">
                    <a:latin typeface="+mn-lt"/>
                  </a:rPr>
                  <a:t>:</a:t>
                </a:r>
                <a:br>
                  <a:rPr lang="en-GB" sz="1800" dirty="0" smtClean="0">
                    <a:latin typeface="+mn-lt"/>
                  </a:rPr>
                </a:br>
                <a:endParaRPr lang="en-GB" sz="700" dirty="0" smtClean="0">
                  <a:latin typeface="+mn-lt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/>
                            </a:rPr>
                            <m:t>𝑅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/>
                            </a:rPr>
                            <m:t>𝑄</m:t>
                          </m:r>
                        </m:den>
                      </m:f>
                      <m:r>
                        <a:rPr lang="en-GB" sz="2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GB" sz="2400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GB" sz="2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GB" sz="24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sz="2400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400" b="0" i="1" smtClean="0">
                                          <a:latin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GB" sz="2400" b="0" i="1" smtClean="0">
                                          <a:latin typeface="Cambria Math"/>
                                        </a:rPr>
                                        <m:t>𝑎𝑐𝑐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GB" sz="2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GB" sz="2400" b="0" i="1" smtClean="0">
                              <a:latin typeface="Cambria Math"/>
                            </a:rPr>
                            <m:t>2</m:t>
                          </m:r>
                          <m:sSub>
                            <m:sSubPr>
                              <m:ctrlPr>
                                <a:rPr lang="en-GB" sz="2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GB" sz="24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GB" sz="2400" b="0" i="1" smtClean="0">
                              <a:latin typeface="Cambria Math"/>
                            </a:rPr>
                            <m:t>𝑊</m:t>
                          </m:r>
                        </m:den>
                      </m:f>
                    </m:oMath>
                  </m:oMathPara>
                </a14:m>
                <a:endParaRPr lang="en-GB" sz="1800" dirty="0">
                  <a:latin typeface="+mn-lt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213" y="4262450"/>
                <a:ext cx="6431569" cy="1280928"/>
              </a:xfrm>
              <a:prstGeom prst="rect">
                <a:avLst/>
              </a:prstGeom>
              <a:blipFill rotWithShape="1">
                <a:blip r:embed="rId4"/>
                <a:stretch>
                  <a:fillRect l="-758" t="-2381" r="-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684213" y="3905260"/>
            <a:ext cx="7593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>
                <a:latin typeface="+mn-lt"/>
              </a:rPr>
              <a:t>The square of the acceleration voltage is proportional to the stored energy      . </a:t>
            </a:r>
          </a:p>
        </p:txBody>
      </p:sp>
      <p:graphicFrame>
        <p:nvGraphicFramePr>
          <p:cNvPr id="284674" name="Object 2"/>
          <p:cNvGraphicFramePr>
            <a:graphicFrameLocks noChangeAspect="1"/>
          </p:cNvGraphicFramePr>
          <p:nvPr/>
        </p:nvGraphicFramePr>
        <p:xfrm>
          <a:off x="7715272" y="3923548"/>
          <a:ext cx="3048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542" name="Equation" r:id="rId5" imgW="304560" imgH="279360" progId="Equation.3">
                  <p:embed/>
                </p:oleObj>
              </mc:Choice>
              <mc:Fallback>
                <p:oleObj name="Equation" r:id="rId5" imgW="30456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5272" y="3923548"/>
                        <a:ext cx="304800" cy="279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84213" y="3172897"/>
            <a:ext cx="4055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dirty="0" smtClean="0">
                <a:latin typeface="+mn-lt"/>
              </a:rPr>
              <a:t>Attention, different definitions are used!</a:t>
            </a:r>
            <a:endParaRPr lang="en-GB" sz="1800" b="1" dirty="0"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4213" y="5643578"/>
            <a:ext cx="4979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dirty="0" smtClean="0">
                <a:latin typeface="+mn-lt"/>
              </a:rPr>
              <a:t>Attention, also here different definitions are used!</a:t>
            </a:r>
            <a:endParaRPr lang="en-GB" sz="1800" b="1" dirty="0">
              <a:latin typeface="+mn-l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795703-93D4-4BEB-9CE9-B9DD4D45F1FC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71" name="Picture 23" descr="TransitTime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100513" y="3384572"/>
            <a:ext cx="4926012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4" name="Rectangle 2"/>
          <p:cNvSpPr>
            <a:spLocks noGrp="1" noChangeArrowheads="1"/>
          </p:cNvSpPr>
          <p:nvPr>
            <p:ph type="title"/>
          </p:nvPr>
        </p:nvSpPr>
        <p:spPr>
          <a:xfrm>
            <a:off x="407963" y="183198"/>
            <a:ext cx="8229600" cy="66789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Transit time factor</a:t>
            </a:r>
          </a:p>
        </p:txBody>
      </p:sp>
      <p:sp>
        <p:nvSpPr>
          <p:cNvPr id="19470" name="Rectangle 18"/>
          <p:cNvSpPr>
            <a:spLocks noChangeArrowheads="1"/>
          </p:cNvSpPr>
          <p:nvPr/>
        </p:nvSpPr>
        <p:spPr bwMode="auto">
          <a:xfrm>
            <a:off x="8358214" y="5500702"/>
            <a:ext cx="4540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>
                <a:latin typeface="Times New Roman" pitchFamily="18" charset="0"/>
              </a:rPr>
              <a:t>h/</a:t>
            </a:r>
            <a:r>
              <a:rPr lang="en-US" sz="1600" i="1" dirty="0">
                <a:latin typeface="Symbol" pitchFamily="18" charset="2"/>
              </a:rPr>
              <a:t>l</a:t>
            </a: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2847975" y="1541463"/>
          <a:ext cx="2578100" cy="1201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378" name="Equation" r:id="rId5" imgW="3213000" imgH="1498320" progId="Equation.3">
                  <p:embed/>
                </p:oleObj>
              </mc:Choice>
              <mc:Fallback>
                <p:oleObj name="Equation" r:id="rId5" imgW="3213000" imgH="1498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7975" y="1541463"/>
                        <a:ext cx="2578100" cy="12017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684213" y="928670"/>
            <a:ext cx="7816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latin typeface="+mn-lt"/>
              </a:rPr>
              <a:t>The transit time factor is the ratio of the acceleration voltage to the (non-physical) voltage a particle with infinite velocity would see.</a:t>
            </a:r>
            <a:endParaRPr lang="en-GB" sz="1800" dirty="0"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4213" y="2857496"/>
            <a:ext cx="7816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latin typeface="+mn-lt"/>
              </a:rPr>
              <a:t>The transit time factor of an ideal pillbox cavity (no axial field dependence) of height (gap length) </a:t>
            </a:r>
            <a:r>
              <a:rPr lang="en-GB" sz="1800" i="1" dirty="0" smtClean="0">
                <a:latin typeface="+mn-lt"/>
              </a:rPr>
              <a:t>h</a:t>
            </a:r>
            <a:r>
              <a:rPr lang="en-GB" sz="1800" dirty="0" smtClean="0">
                <a:latin typeface="+mn-lt"/>
              </a:rPr>
              <a:t> is:</a:t>
            </a:r>
            <a:endParaRPr lang="en-GB" sz="1800" dirty="0">
              <a:latin typeface="+mn-lt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928662" y="3714752"/>
          <a:ext cx="30226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379" name="Equation" r:id="rId7" imgW="3022560" imgH="787320" progId="Equation.3">
                  <p:embed/>
                </p:oleObj>
              </mc:Choice>
              <mc:Fallback>
                <p:oleObj name="Equation" r:id="rId7" imgW="3022560" imgH="787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62" y="3714752"/>
                        <a:ext cx="3022600" cy="78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759410" y="3553878"/>
            <a:ext cx="2252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latin typeface="+mn-lt"/>
              </a:rPr>
              <a:t>Field rotates by 360° during particle passage.</a:t>
            </a:r>
            <a:endParaRPr lang="en-GB" sz="1200" dirty="0">
              <a:latin typeface="+mn-lt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rot="5400000">
            <a:off x="5393537" y="4607727"/>
            <a:ext cx="1785950" cy="5715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04A747-DAF7-4486-B50A-4BF81B676706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72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58259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Shunt impedance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684213" y="1428736"/>
            <a:ext cx="6671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>
                <a:latin typeface="+mn-lt"/>
              </a:rPr>
              <a:t>The proportionality constant defines the quantity “shunt impedance”</a:t>
            </a:r>
            <a:endParaRPr lang="en-GB" sz="1800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4213" y="1071546"/>
            <a:ext cx="7467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>
                <a:latin typeface="+mn-lt"/>
              </a:rPr>
              <a:t>The square of the acceleration voltage is proportional to the power loss          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4213" y="2809864"/>
            <a:ext cx="4979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dirty="0" smtClean="0">
                <a:latin typeface="+mn-lt"/>
              </a:rPr>
              <a:t>Attention, also here different definitions are used!</a:t>
            </a:r>
            <a:endParaRPr lang="en-GB" sz="1800" b="1" dirty="0">
              <a:latin typeface="+mn-lt"/>
            </a:endParaRPr>
          </a:p>
        </p:txBody>
      </p:sp>
      <p:graphicFrame>
        <p:nvGraphicFramePr>
          <p:cNvPr id="285700" name="Object 4"/>
          <p:cNvGraphicFramePr>
            <a:graphicFrameLocks noChangeAspect="1"/>
          </p:cNvGraphicFramePr>
          <p:nvPr/>
        </p:nvGraphicFramePr>
        <p:xfrm>
          <a:off x="7438664" y="1071546"/>
          <a:ext cx="449262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3402" name="Equation" r:id="rId3" imgW="469800" imgH="380880" progId="Equation.3">
                  <p:embed/>
                </p:oleObj>
              </mc:Choice>
              <mc:Fallback>
                <p:oleObj name="Equation" r:id="rId3" imgW="469800" imgH="380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38664" y="1071546"/>
                        <a:ext cx="449262" cy="365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5701" name="Object 5"/>
          <p:cNvGraphicFramePr>
            <a:graphicFrameLocks noChangeAspect="1"/>
          </p:cNvGraphicFramePr>
          <p:nvPr/>
        </p:nvGraphicFramePr>
        <p:xfrm>
          <a:off x="3643306" y="1785926"/>
          <a:ext cx="12573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3403" name="Equation" r:id="rId5" imgW="1257120" imgH="888840" progId="Equation.3">
                  <p:embed/>
                </p:oleObj>
              </mc:Choice>
              <mc:Fallback>
                <p:oleObj name="Equation" r:id="rId5" imgW="1257120" imgH="8888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3306" y="1785926"/>
                        <a:ext cx="1257300" cy="889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684213" y="3357563"/>
            <a:ext cx="7388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latin typeface="+mn-lt"/>
              </a:rPr>
              <a:t>Traditionally, the shunt impedance is the quantity to optimize in order to minimize the power required for a given gap voltage.</a:t>
            </a:r>
            <a:endParaRPr lang="en-GB" sz="1800" dirty="0">
              <a:latin typeface="+mn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795703-93D4-4BEB-9CE9-B9DD4D45F1FC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86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Rectangle 2"/>
          <p:cNvSpPr>
            <a:spLocks noGrp="1" noChangeArrowheads="1"/>
          </p:cNvSpPr>
          <p:nvPr>
            <p:ph type="title"/>
          </p:nvPr>
        </p:nvSpPr>
        <p:spPr>
          <a:xfrm>
            <a:off x="417513" y="211334"/>
            <a:ext cx="8229600" cy="78747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Cavity resonator - equivalent circuit</a:t>
            </a:r>
          </a:p>
        </p:txBody>
      </p:sp>
      <p:sp>
        <p:nvSpPr>
          <p:cNvPr id="20486" name="Freeform 4"/>
          <p:cNvSpPr>
            <a:spLocks/>
          </p:cNvSpPr>
          <p:nvPr/>
        </p:nvSpPr>
        <p:spPr bwMode="auto">
          <a:xfrm>
            <a:off x="3732213" y="3101975"/>
            <a:ext cx="411162" cy="22225"/>
          </a:xfrm>
          <a:custGeom>
            <a:avLst/>
            <a:gdLst>
              <a:gd name="T0" fmla="*/ 280 w 280"/>
              <a:gd name="T1" fmla="*/ 6 h 14"/>
              <a:gd name="T2" fmla="*/ 280 w 280"/>
              <a:gd name="T3" fmla="*/ 0 h 14"/>
              <a:gd name="T4" fmla="*/ 0 w 280"/>
              <a:gd name="T5" fmla="*/ 0 h 14"/>
              <a:gd name="T6" fmla="*/ 0 w 280"/>
              <a:gd name="T7" fmla="*/ 14 h 14"/>
              <a:gd name="T8" fmla="*/ 280 w 280"/>
              <a:gd name="T9" fmla="*/ 14 h 14"/>
              <a:gd name="T10" fmla="*/ 280 w 280"/>
              <a:gd name="T11" fmla="*/ 6 h 1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80"/>
              <a:gd name="T19" fmla="*/ 0 h 14"/>
              <a:gd name="T20" fmla="*/ 280 w 280"/>
              <a:gd name="T21" fmla="*/ 14 h 1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80" h="14">
                <a:moveTo>
                  <a:pt x="280" y="6"/>
                </a:moveTo>
                <a:lnTo>
                  <a:pt x="280" y="0"/>
                </a:lnTo>
                <a:lnTo>
                  <a:pt x="0" y="0"/>
                </a:lnTo>
                <a:lnTo>
                  <a:pt x="0" y="14"/>
                </a:lnTo>
                <a:lnTo>
                  <a:pt x="280" y="14"/>
                </a:lnTo>
                <a:lnTo>
                  <a:pt x="280" y="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87" name="Freeform 5"/>
          <p:cNvSpPr>
            <a:spLocks/>
          </p:cNvSpPr>
          <p:nvPr/>
        </p:nvSpPr>
        <p:spPr bwMode="auto">
          <a:xfrm>
            <a:off x="3732213" y="3022600"/>
            <a:ext cx="411162" cy="25400"/>
          </a:xfrm>
          <a:custGeom>
            <a:avLst/>
            <a:gdLst>
              <a:gd name="T0" fmla="*/ 280 w 280"/>
              <a:gd name="T1" fmla="*/ 8 h 16"/>
              <a:gd name="T2" fmla="*/ 280 w 280"/>
              <a:gd name="T3" fmla="*/ 0 h 16"/>
              <a:gd name="T4" fmla="*/ 0 w 280"/>
              <a:gd name="T5" fmla="*/ 0 h 16"/>
              <a:gd name="T6" fmla="*/ 0 w 280"/>
              <a:gd name="T7" fmla="*/ 16 h 16"/>
              <a:gd name="T8" fmla="*/ 280 w 280"/>
              <a:gd name="T9" fmla="*/ 16 h 16"/>
              <a:gd name="T10" fmla="*/ 280 w 280"/>
              <a:gd name="T11" fmla="*/ 8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80"/>
              <a:gd name="T19" fmla="*/ 0 h 16"/>
              <a:gd name="T20" fmla="*/ 280 w 280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80" h="16">
                <a:moveTo>
                  <a:pt x="280" y="8"/>
                </a:moveTo>
                <a:lnTo>
                  <a:pt x="280" y="0"/>
                </a:lnTo>
                <a:lnTo>
                  <a:pt x="0" y="0"/>
                </a:lnTo>
                <a:lnTo>
                  <a:pt x="0" y="16"/>
                </a:lnTo>
                <a:lnTo>
                  <a:pt x="280" y="16"/>
                </a:lnTo>
                <a:lnTo>
                  <a:pt x="280" y="8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88" name="Freeform 6"/>
          <p:cNvSpPr>
            <a:spLocks/>
          </p:cNvSpPr>
          <p:nvPr/>
        </p:nvSpPr>
        <p:spPr bwMode="auto">
          <a:xfrm>
            <a:off x="3938588" y="2105025"/>
            <a:ext cx="1274762" cy="658813"/>
          </a:xfrm>
          <a:custGeom>
            <a:avLst/>
            <a:gdLst>
              <a:gd name="T0" fmla="*/ 0 w 870"/>
              <a:gd name="T1" fmla="*/ 0 h 415"/>
              <a:gd name="T2" fmla="*/ 870 w 870"/>
              <a:gd name="T3" fmla="*/ 0 h 415"/>
              <a:gd name="T4" fmla="*/ 870 w 870"/>
              <a:gd name="T5" fmla="*/ 415 h 415"/>
              <a:gd name="T6" fmla="*/ 0 60000 65536"/>
              <a:gd name="T7" fmla="*/ 0 60000 65536"/>
              <a:gd name="T8" fmla="*/ 0 60000 65536"/>
              <a:gd name="T9" fmla="*/ 0 w 870"/>
              <a:gd name="T10" fmla="*/ 0 h 415"/>
              <a:gd name="T11" fmla="*/ 870 w 870"/>
              <a:gd name="T12" fmla="*/ 415 h 41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70" h="415">
                <a:moveTo>
                  <a:pt x="0" y="0"/>
                </a:moveTo>
                <a:lnTo>
                  <a:pt x="870" y="0"/>
                </a:lnTo>
                <a:lnTo>
                  <a:pt x="870" y="415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89" name="Freeform 7"/>
          <p:cNvSpPr>
            <a:spLocks/>
          </p:cNvSpPr>
          <p:nvPr/>
        </p:nvSpPr>
        <p:spPr bwMode="auto">
          <a:xfrm>
            <a:off x="3938588" y="3460750"/>
            <a:ext cx="1274762" cy="661988"/>
          </a:xfrm>
          <a:custGeom>
            <a:avLst/>
            <a:gdLst>
              <a:gd name="T0" fmla="*/ 870 w 870"/>
              <a:gd name="T1" fmla="*/ 0 h 417"/>
              <a:gd name="T2" fmla="*/ 870 w 870"/>
              <a:gd name="T3" fmla="*/ 417 h 417"/>
              <a:gd name="T4" fmla="*/ 0 w 870"/>
              <a:gd name="T5" fmla="*/ 417 h 417"/>
              <a:gd name="T6" fmla="*/ 0 60000 65536"/>
              <a:gd name="T7" fmla="*/ 0 60000 65536"/>
              <a:gd name="T8" fmla="*/ 0 60000 65536"/>
              <a:gd name="T9" fmla="*/ 0 w 870"/>
              <a:gd name="T10" fmla="*/ 0 h 417"/>
              <a:gd name="T11" fmla="*/ 870 w 870"/>
              <a:gd name="T12" fmla="*/ 417 h 41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70" h="417">
                <a:moveTo>
                  <a:pt x="870" y="0"/>
                </a:moveTo>
                <a:lnTo>
                  <a:pt x="870" y="417"/>
                </a:lnTo>
                <a:lnTo>
                  <a:pt x="0" y="417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0" name="Line 8"/>
          <p:cNvSpPr>
            <a:spLocks noChangeShapeType="1"/>
          </p:cNvSpPr>
          <p:nvPr/>
        </p:nvSpPr>
        <p:spPr bwMode="auto">
          <a:xfrm>
            <a:off x="3938588" y="3124200"/>
            <a:ext cx="1587" cy="9985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0491" name="Line 9"/>
          <p:cNvSpPr>
            <a:spLocks noChangeShapeType="1"/>
          </p:cNvSpPr>
          <p:nvPr/>
        </p:nvSpPr>
        <p:spPr bwMode="auto">
          <a:xfrm>
            <a:off x="3938588" y="2105025"/>
            <a:ext cx="1587" cy="9318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0492" name="Line 10"/>
          <p:cNvSpPr>
            <a:spLocks noChangeShapeType="1"/>
          </p:cNvSpPr>
          <p:nvPr/>
        </p:nvSpPr>
        <p:spPr bwMode="auto">
          <a:xfrm>
            <a:off x="4624388" y="3765550"/>
            <a:ext cx="1587" cy="3571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0493" name="Freeform 11"/>
          <p:cNvSpPr>
            <a:spLocks/>
          </p:cNvSpPr>
          <p:nvPr/>
        </p:nvSpPr>
        <p:spPr bwMode="auto">
          <a:xfrm>
            <a:off x="4598988" y="4097338"/>
            <a:ext cx="53975" cy="53975"/>
          </a:xfrm>
          <a:custGeom>
            <a:avLst/>
            <a:gdLst>
              <a:gd name="T0" fmla="*/ 37 w 37"/>
              <a:gd name="T1" fmla="*/ 16 h 34"/>
              <a:gd name="T2" fmla="*/ 35 w 37"/>
              <a:gd name="T3" fmla="*/ 20 h 34"/>
              <a:gd name="T4" fmla="*/ 35 w 37"/>
              <a:gd name="T5" fmla="*/ 24 h 34"/>
              <a:gd name="T6" fmla="*/ 33 w 37"/>
              <a:gd name="T7" fmla="*/ 28 h 34"/>
              <a:gd name="T8" fmla="*/ 29 w 37"/>
              <a:gd name="T9" fmla="*/ 30 h 34"/>
              <a:gd name="T10" fmla="*/ 24 w 37"/>
              <a:gd name="T11" fmla="*/ 32 h 34"/>
              <a:gd name="T12" fmla="*/ 20 w 37"/>
              <a:gd name="T13" fmla="*/ 34 h 34"/>
              <a:gd name="T14" fmla="*/ 16 w 37"/>
              <a:gd name="T15" fmla="*/ 34 h 34"/>
              <a:gd name="T16" fmla="*/ 11 w 37"/>
              <a:gd name="T17" fmla="*/ 32 h 34"/>
              <a:gd name="T18" fmla="*/ 9 w 37"/>
              <a:gd name="T19" fmla="*/ 30 h 34"/>
              <a:gd name="T20" fmla="*/ 7 w 37"/>
              <a:gd name="T21" fmla="*/ 28 h 34"/>
              <a:gd name="T22" fmla="*/ 3 w 37"/>
              <a:gd name="T23" fmla="*/ 26 h 34"/>
              <a:gd name="T24" fmla="*/ 0 w 37"/>
              <a:gd name="T25" fmla="*/ 24 h 34"/>
              <a:gd name="T26" fmla="*/ 0 w 37"/>
              <a:gd name="T27" fmla="*/ 20 h 34"/>
              <a:gd name="T28" fmla="*/ 0 w 37"/>
              <a:gd name="T29" fmla="*/ 16 h 34"/>
              <a:gd name="T30" fmla="*/ 0 w 37"/>
              <a:gd name="T31" fmla="*/ 12 h 34"/>
              <a:gd name="T32" fmla="*/ 3 w 37"/>
              <a:gd name="T33" fmla="*/ 10 h 34"/>
              <a:gd name="T34" fmla="*/ 3 w 37"/>
              <a:gd name="T35" fmla="*/ 6 h 34"/>
              <a:gd name="T36" fmla="*/ 5 w 37"/>
              <a:gd name="T37" fmla="*/ 4 h 34"/>
              <a:gd name="T38" fmla="*/ 7 w 37"/>
              <a:gd name="T39" fmla="*/ 2 h 34"/>
              <a:gd name="T40" fmla="*/ 11 w 37"/>
              <a:gd name="T41" fmla="*/ 2 h 34"/>
              <a:gd name="T42" fmla="*/ 13 w 37"/>
              <a:gd name="T43" fmla="*/ 0 h 34"/>
              <a:gd name="T44" fmla="*/ 18 w 37"/>
              <a:gd name="T45" fmla="*/ 0 h 34"/>
              <a:gd name="T46" fmla="*/ 22 w 37"/>
              <a:gd name="T47" fmla="*/ 0 h 34"/>
              <a:gd name="T48" fmla="*/ 24 w 37"/>
              <a:gd name="T49" fmla="*/ 2 h 34"/>
              <a:gd name="T50" fmla="*/ 29 w 37"/>
              <a:gd name="T51" fmla="*/ 2 h 34"/>
              <a:gd name="T52" fmla="*/ 31 w 37"/>
              <a:gd name="T53" fmla="*/ 4 h 34"/>
              <a:gd name="T54" fmla="*/ 33 w 37"/>
              <a:gd name="T55" fmla="*/ 6 h 34"/>
              <a:gd name="T56" fmla="*/ 35 w 37"/>
              <a:gd name="T57" fmla="*/ 8 h 34"/>
              <a:gd name="T58" fmla="*/ 35 w 37"/>
              <a:gd name="T59" fmla="*/ 12 h 34"/>
              <a:gd name="T60" fmla="*/ 37 w 37"/>
              <a:gd name="T61" fmla="*/ 14 h 34"/>
              <a:gd name="T62" fmla="*/ 18 w 37"/>
              <a:gd name="T63" fmla="*/ 16 h 3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37"/>
              <a:gd name="T97" fmla="*/ 0 h 34"/>
              <a:gd name="T98" fmla="*/ 37 w 37"/>
              <a:gd name="T99" fmla="*/ 34 h 34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37" h="34">
                <a:moveTo>
                  <a:pt x="18" y="16"/>
                </a:moveTo>
                <a:lnTo>
                  <a:pt x="37" y="16"/>
                </a:lnTo>
                <a:lnTo>
                  <a:pt x="37" y="18"/>
                </a:lnTo>
                <a:lnTo>
                  <a:pt x="35" y="20"/>
                </a:lnTo>
                <a:lnTo>
                  <a:pt x="35" y="22"/>
                </a:lnTo>
                <a:lnTo>
                  <a:pt x="35" y="24"/>
                </a:lnTo>
                <a:lnTo>
                  <a:pt x="33" y="26"/>
                </a:lnTo>
                <a:lnTo>
                  <a:pt x="33" y="28"/>
                </a:lnTo>
                <a:lnTo>
                  <a:pt x="31" y="28"/>
                </a:lnTo>
                <a:lnTo>
                  <a:pt x="29" y="30"/>
                </a:lnTo>
                <a:lnTo>
                  <a:pt x="27" y="32"/>
                </a:lnTo>
                <a:lnTo>
                  <a:pt x="24" y="32"/>
                </a:lnTo>
                <a:lnTo>
                  <a:pt x="22" y="32"/>
                </a:lnTo>
                <a:lnTo>
                  <a:pt x="20" y="34"/>
                </a:lnTo>
                <a:lnTo>
                  <a:pt x="18" y="34"/>
                </a:lnTo>
                <a:lnTo>
                  <a:pt x="16" y="34"/>
                </a:lnTo>
                <a:lnTo>
                  <a:pt x="13" y="32"/>
                </a:lnTo>
                <a:lnTo>
                  <a:pt x="11" y="32"/>
                </a:lnTo>
                <a:lnTo>
                  <a:pt x="9" y="32"/>
                </a:lnTo>
                <a:lnTo>
                  <a:pt x="9" y="30"/>
                </a:lnTo>
                <a:lnTo>
                  <a:pt x="7" y="30"/>
                </a:lnTo>
                <a:lnTo>
                  <a:pt x="7" y="28"/>
                </a:lnTo>
                <a:lnTo>
                  <a:pt x="5" y="28"/>
                </a:lnTo>
                <a:lnTo>
                  <a:pt x="3" y="26"/>
                </a:lnTo>
                <a:lnTo>
                  <a:pt x="3" y="24"/>
                </a:lnTo>
                <a:lnTo>
                  <a:pt x="0" y="24"/>
                </a:lnTo>
                <a:lnTo>
                  <a:pt x="0" y="22"/>
                </a:lnTo>
                <a:lnTo>
                  <a:pt x="0" y="20"/>
                </a:lnTo>
                <a:lnTo>
                  <a:pt x="0" y="18"/>
                </a:lnTo>
                <a:lnTo>
                  <a:pt x="0" y="16"/>
                </a:lnTo>
                <a:lnTo>
                  <a:pt x="0" y="14"/>
                </a:lnTo>
                <a:lnTo>
                  <a:pt x="0" y="12"/>
                </a:lnTo>
                <a:lnTo>
                  <a:pt x="0" y="10"/>
                </a:lnTo>
                <a:lnTo>
                  <a:pt x="3" y="10"/>
                </a:lnTo>
                <a:lnTo>
                  <a:pt x="3" y="8"/>
                </a:lnTo>
                <a:lnTo>
                  <a:pt x="3" y="6"/>
                </a:lnTo>
                <a:lnTo>
                  <a:pt x="5" y="6"/>
                </a:lnTo>
                <a:lnTo>
                  <a:pt x="5" y="4"/>
                </a:lnTo>
                <a:lnTo>
                  <a:pt x="7" y="4"/>
                </a:lnTo>
                <a:lnTo>
                  <a:pt x="7" y="2"/>
                </a:lnTo>
                <a:lnTo>
                  <a:pt x="9" y="2"/>
                </a:lnTo>
                <a:lnTo>
                  <a:pt x="11" y="2"/>
                </a:lnTo>
                <a:lnTo>
                  <a:pt x="11" y="0"/>
                </a:lnTo>
                <a:lnTo>
                  <a:pt x="13" y="0"/>
                </a:lnTo>
                <a:lnTo>
                  <a:pt x="16" y="0"/>
                </a:lnTo>
                <a:lnTo>
                  <a:pt x="18" y="0"/>
                </a:lnTo>
                <a:lnTo>
                  <a:pt x="20" y="0"/>
                </a:lnTo>
                <a:lnTo>
                  <a:pt x="22" y="0"/>
                </a:lnTo>
                <a:lnTo>
                  <a:pt x="24" y="0"/>
                </a:lnTo>
                <a:lnTo>
                  <a:pt x="24" y="2"/>
                </a:lnTo>
                <a:lnTo>
                  <a:pt x="27" y="2"/>
                </a:lnTo>
                <a:lnTo>
                  <a:pt x="29" y="2"/>
                </a:lnTo>
                <a:lnTo>
                  <a:pt x="29" y="4"/>
                </a:lnTo>
                <a:lnTo>
                  <a:pt x="31" y="4"/>
                </a:lnTo>
                <a:lnTo>
                  <a:pt x="31" y="6"/>
                </a:lnTo>
                <a:lnTo>
                  <a:pt x="33" y="6"/>
                </a:lnTo>
                <a:lnTo>
                  <a:pt x="33" y="8"/>
                </a:lnTo>
                <a:lnTo>
                  <a:pt x="35" y="8"/>
                </a:lnTo>
                <a:lnTo>
                  <a:pt x="35" y="10"/>
                </a:lnTo>
                <a:lnTo>
                  <a:pt x="35" y="12"/>
                </a:lnTo>
                <a:lnTo>
                  <a:pt x="35" y="14"/>
                </a:lnTo>
                <a:lnTo>
                  <a:pt x="37" y="14"/>
                </a:lnTo>
                <a:lnTo>
                  <a:pt x="37" y="16"/>
                </a:lnTo>
                <a:lnTo>
                  <a:pt x="18" y="16"/>
                </a:lnTo>
                <a:close/>
              </a:path>
            </a:pathLst>
          </a:custGeom>
          <a:solidFill>
            <a:srgbClr val="0000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4" name="Freeform 12"/>
          <p:cNvSpPr>
            <a:spLocks/>
          </p:cNvSpPr>
          <p:nvPr/>
        </p:nvSpPr>
        <p:spPr bwMode="auto">
          <a:xfrm>
            <a:off x="4598988" y="2076450"/>
            <a:ext cx="53975" cy="53975"/>
          </a:xfrm>
          <a:custGeom>
            <a:avLst/>
            <a:gdLst>
              <a:gd name="T0" fmla="*/ 37 w 37"/>
              <a:gd name="T1" fmla="*/ 18 h 34"/>
              <a:gd name="T2" fmla="*/ 35 w 37"/>
              <a:gd name="T3" fmla="*/ 16 h 34"/>
              <a:gd name="T4" fmla="*/ 35 w 37"/>
              <a:gd name="T5" fmla="*/ 12 h 34"/>
              <a:gd name="T6" fmla="*/ 33 w 37"/>
              <a:gd name="T7" fmla="*/ 10 h 34"/>
              <a:gd name="T8" fmla="*/ 31 w 37"/>
              <a:gd name="T9" fmla="*/ 6 h 34"/>
              <a:gd name="T10" fmla="*/ 29 w 37"/>
              <a:gd name="T11" fmla="*/ 4 h 34"/>
              <a:gd name="T12" fmla="*/ 24 w 37"/>
              <a:gd name="T13" fmla="*/ 2 h 34"/>
              <a:gd name="T14" fmla="*/ 20 w 37"/>
              <a:gd name="T15" fmla="*/ 2 h 34"/>
              <a:gd name="T16" fmla="*/ 18 w 37"/>
              <a:gd name="T17" fmla="*/ 0 h 34"/>
              <a:gd name="T18" fmla="*/ 16 w 37"/>
              <a:gd name="T19" fmla="*/ 2 h 34"/>
              <a:gd name="T20" fmla="*/ 11 w 37"/>
              <a:gd name="T21" fmla="*/ 2 h 34"/>
              <a:gd name="T22" fmla="*/ 9 w 37"/>
              <a:gd name="T23" fmla="*/ 4 h 34"/>
              <a:gd name="T24" fmla="*/ 7 w 37"/>
              <a:gd name="T25" fmla="*/ 6 h 34"/>
              <a:gd name="T26" fmla="*/ 5 w 37"/>
              <a:gd name="T27" fmla="*/ 8 h 34"/>
              <a:gd name="T28" fmla="*/ 3 w 37"/>
              <a:gd name="T29" fmla="*/ 10 h 34"/>
              <a:gd name="T30" fmla="*/ 0 w 37"/>
              <a:gd name="T31" fmla="*/ 14 h 34"/>
              <a:gd name="T32" fmla="*/ 0 w 37"/>
              <a:gd name="T33" fmla="*/ 18 h 34"/>
              <a:gd name="T34" fmla="*/ 0 w 37"/>
              <a:gd name="T35" fmla="*/ 22 h 34"/>
              <a:gd name="T36" fmla="*/ 3 w 37"/>
              <a:gd name="T37" fmla="*/ 24 h 34"/>
              <a:gd name="T38" fmla="*/ 3 w 37"/>
              <a:gd name="T39" fmla="*/ 28 h 34"/>
              <a:gd name="T40" fmla="*/ 5 w 37"/>
              <a:gd name="T41" fmla="*/ 30 h 34"/>
              <a:gd name="T42" fmla="*/ 7 w 37"/>
              <a:gd name="T43" fmla="*/ 32 h 34"/>
              <a:gd name="T44" fmla="*/ 11 w 37"/>
              <a:gd name="T45" fmla="*/ 32 h 34"/>
              <a:gd name="T46" fmla="*/ 13 w 37"/>
              <a:gd name="T47" fmla="*/ 34 h 34"/>
              <a:gd name="T48" fmla="*/ 18 w 37"/>
              <a:gd name="T49" fmla="*/ 34 h 34"/>
              <a:gd name="T50" fmla="*/ 22 w 37"/>
              <a:gd name="T51" fmla="*/ 34 h 34"/>
              <a:gd name="T52" fmla="*/ 27 w 37"/>
              <a:gd name="T53" fmla="*/ 32 h 34"/>
              <a:gd name="T54" fmla="*/ 29 w 37"/>
              <a:gd name="T55" fmla="*/ 30 h 34"/>
              <a:gd name="T56" fmla="*/ 31 w 37"/>
              <a:gd name="T57" fmla="*/ 28 h 34"/>
              <a:gd name="T58" fmla="*/ 33 w 37"/>
              <a:gd name="T59" fmla="*/ 26 h 34"/>
              <a:gd name="T60" fmla="*/ 35 w 37"/>
              <a:gd name="T61" fmla="*/ 24 h 34"/>
              <a:gd name="T62" fmla="*/ 35 w 37"/>
              <a:gd name="T63" fmla="*/ 20 h 34"/>
              <a:gd name="T64" fmla="*/ 37 w 37"/>
              <a:gd name="T65" fmla="*/ 18 h 3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37"/>
              <a:gd name="T100" fmla="*/ 0 h 34"/>
              <a:gd name="T101" fmla="*/ 37 w 37"/>
              <a:gd name="T102" fmla="*/ 34 h 3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37" h="34">
                <a:moveTo>
                  <a:pt x="18" y="18"/>
                </a:moveTo>
                <a:lnTo>
                  <a:pt x="37" y="18"/>
                </a:lnTo>
                <a:lnTo>
                  <a:pt x="37" y="16"/>
                </a:lnTo>
                <a:lnTo>
                  <a:pt x="35" y="16"/>
                </a:lnTo>
                <a:lnTo>
                  <a:pt x="35" y="14"/>
                </a:lnTo>
                <a:lnTo>
                  <a:pt x="35" y="12"/>
                </a:lnTo>
                <a:lnTo>
                  <a:pt x="35" y="10"/>
                </a:lnTo>
                <a:lnTo>
                  <a:pt x="33" y="10"/>
                </a:lnTo>
                <a:lnTo>
                  <a:pt x="33" y="8"/>
                </a:lnTo>
                <a:lnTo>
                  <a:pt x="31" y="6"/>
                </a:lnTo>
                <a:lnTo>
                  <a:pt x="31" y="4"/>
                </a:lnTo>
                <a:lnTo>
                  <a:pt x="29" y="4"/>
                </a:lnTo>
                <a:lnTo>
                  <a:pt x="27" y="2"/>
                </a:lnTo>
                <a:lnTo>
                  <a:pt x="24" y="2"/>
                </a:lnTo>
                <a:lnTo>
                  <a:pt x="22" y="2"/>
                </a:lnTo>
                <a:lnTo>
                  <a:pt x="20" y="2"/>
                </a:lnTo>
                <a:lnTo>
                  <a:pt x="20" y="0"/>
                </a:lnTo>
                <a:lnTo>
                  <a:pt x="18" y="0"/>
                </a:lnTo>
                <a:lnTo>
                  <a:pt x="16" y="0"/>
                </a:lnTo>
                <a:lnTo>
                  <a:pt x="16" y="2"/>
                </a:lnTo>
                <a:lnTo>
                  <a:pt x="13" y="2"/>
                </a:lnTo>
                <a:lnTo>
                  <a:pt x="11" y="2"/>
                </a:lnTo>
                <a:lnTo>
                  <a:pt x="9" y="2"/>
                </a:lnTo>
                <a:lnTo>
                  <a:pt x="9" y="4"/>
                </a:lnTo>
                <a:lnTo>
                  <a:pt x="7" y="4"/>
                </a:lnTo>
                <a:lnTo>
                  <a:pt x="7" y="6"/>
                </a:lnTo>
                <a:lnTo>
                  <a:pt x="5" y="6"/>
                </a:lnTo>
                <a:lnTo>
                  <a:pt x="5" y="8"/>
                </a:lnTo>
                <a:lnTo>
                  <a:pt x="3" y="8"/>
                </a:lnTo>
                <a:lnTo>
                  <a:pt x="3" y="10"/>
                </a:lnTo>
                <a:lnTo>
                  <a:pt x="0" y="12"/>
                </a:lnTo>
                <a:lnTo>
                  <a:pt x="0" y="14"/>
                </a:lnTo>
                <a:lnTo>
                  <a:pt x="0" y="16"/>
                </a:lnTo>
                <a:lnTo>
                  <a:pt x="0" y="18"/>
                </a:lnTo>
                <a:lnTo>
                  <a:pt x="0" y="20"/>
                </a:lnTo>
                <a:lnTo>
                  <a:pt x="0" y="22"/>
                </a:lnTo>
                <a:lnTo>
                  <a:pt x="0" y="24"/>
                </a:lnTo>
                <a:lnTo>
                  <a:pt x="3" y="24"/>
                </a:lnTo>
                <a:lnTo>
                  <a:pt x="3" y="26"/>
                </a:lnTo>
                <a:lnTo>
                  <a:pt x="3" y="28"/>
                </a:lnTo>
                <a:lnTo>
                  <a:pt x="5" y="28"/>
                </a:lnTo>
                <a:lnTo>
                  <a:pt x="5" y="30"/>
                </a:lnTo>
                <a:lnTo>
                  <a:pt x="7" y="30"/>
                </a:lnTo>
                <a:lnTo>
                  <a:pt x="7" y="32"/>
                </a:lnTo>
                <a:lnTo>
                  <a:pt x="9" y="32"/>
                </a:lnTo>
                <a:lnTo>
                  <a:pt x="11" y="32"/>
                </a:lnTo>
                <a:lnTo>
                  <a:pt x="11" y="34"/>
                </a:lnTo>
                <a:lnTo>
                  <a:pt x="13" y="34"/>
                </a:lnTo>
                <a:lnTo>
                  <a:pt x="16" y="34"/>
                </a:lnTo>
                <a:lnTo>
                  <a:pt x="18" y="34"/>
                </a:lnTo>
                <a:lnTo>
                  <a:pt x="20" y="34"/>
                </a:lnTo>
                <a:lnTo>
                  <a:pt x="22" y="34"/>
                </a:lnTo>
                <a:lnTo>
                  <a:pt x="24" y="34"/>
                </a:lnTo>
                <a:lnTo>
                  <a:pt x="27" y="32"/>
                </a:lnTo>
                <a:lnTo>
                  <a:pt x="29" y="32"/>
                </a:lnTo>
                <a:lnTo>
                  <a:pt x="29" y="30"/>
                </a:lnTo>
                <a:lnTo>
                  <a:pt x="31" y="30"/>
                </a:lnTo>
                <a:lnTo>
                  <a:pt x="31" y="28"/>
                </a:lnTo>
                <a:lnTo>
                  <a:pt x="33" y="28"/>
                </a:lnTo>
                <a:lnTo>
                  <a:pt x="33" y="26"/>
                </a:lnTo>
                <a:lnTo>
                  <a:pt x="35" y="26"/>
                </a:lnTo>
                <a:lnTo>
                  <a:pt x="35" y="24"/>
                </a:lnTo>
                <a:lnTo>
                  <a:pt x="35" y="22"/>
                </a:lnTo>
                <a:lnTo>
                  <a:pt x="35" y="20"/>
                </a:lnTo>
                <a:lnTo>
                  <a:pt x="37" y="20"/>
                </a:lnTo>
                <a:lnTo>
                  <a:pt x="37" y="18"/>
                </a:lnTo>
                <a:lnTo>
                  <a:pt x="18" y="18"/>
                </a:lnTo>
                <a:close/>
              </a:path>
            </a:pathLst>
          </a:custGeom>
          <a:solidFill>
            <a:srgbClr val="0000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5" name="Line 13"/>
          <p:cNvSpPr>
            <a:spLocks noChangeShapeType="1"/>
          </p:cNvSpPr>
          <p:nvPr/>
        </p:nvSpPr>
        <p:spPr bwMode="auto">
          <a:xfrm>
            <a:off x="4624388" y="2105025"/>
            <a:ext cx="1587" cy="3794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0496" name="Freeform 14"/>
          <p:cNvSpPr>
            <a:spLocks/>
          </p:cNvSpPr>
          <p:nvPr/>
        </p:nvSpPr>
        <p:spPr bwMode="auto">
          <a:xfrm>
            <a:off x="4500563" y="2484438"/>
            <a:ext cx="127000" cy="257175"/>
          </a:xfrm>
          <a:custGeom>
            <a:avLst/>
            <a:gdLst>
              <a:gd name="T0" fmla="*/ 83 w 87"/>
              <a:gd name="T1" fmla="*/ 162 h 162"/>
              <a:gd name="T2" fmla="*/ 74 w 87"/>
              <a:gd name="T3" fmla="*/ 160 h 162"/>
              <a:gd name="T4" fmla="*/ 65 w 87"/>
              <a:gd name="T5" fmla="*/ 160 h 162"/>
              <a:gd name="T6" fmla="*/ 57 w 87"/>
              <a:gd name="T7" fmla="*/ 156 h 162"/>
              <a:gd name="T8" fmla="*/ 50 w 87"/>
              <a:gd name="T9" fmla="*/ 154 h 162"/>
              <a:gd name="T10" fmla="*/ 41 w 87"/>
              <a:gd name="T11" fmla="*/ 150 h 162"/>
              <a:gd name="T12" fmla="*/ 35 w 87"/>
              <a:gd name="T13" fmla="*/ 145 h 162"/>
              <a:gd name="T14" fmla="*/ 28 w 87"/>
              <a:gd name="T15" fmla="*/ 141 h 162"/>
              <a:gd name="T16" fmla="*/ 24 w 87"/>
              <a:gd name="T17" fmla="*/ 135 h 162"/>
              <a:gd name="T18" fmla="*/ 17 w 87"/>
              <a:gd name="T19" fmla="*/ 129 h 162"/>
              <a:gd name="T20" fmla="*/ 13 w 87"/>
              <a:gd name="T21" fmla="*/ 123 h 162"/>
              <a:gd name="T22" fmla="*/ 9 w 87"/>
              <a:gd name="T23" fmla="*/ 115 h 162"/>
              <a:gd name="T24" fmla="*/ 6 w 87"/>
              <a:gd name="T25" fmla="*/ 109 h 162"/>
              <a:gd name="T26" fmla="*/ 2 w 87"/>
              <a:gd name="T27" fmla="*/ 101 h 162"/>
              <a:gd name="T28" fmla="*/ 2 w 87"/>
              <a:gd name="T29" fmla="*/ 93 h 162"/>
              <a:gd name="T30" fmla="*/ 0 w 87"/>
              <a:gd name="T31" fmla="*/ 85 h 162"/>
              <a:gd name="T32" fmla="*/ 0 w 87"/>
              <a:gd name="T33" fmla="*/ 77 h 162"/>
              <a:gd name="T34" fmla="*/ 2 w 87"/>
              <a:gd name="T35" fmla="*/ 69 h 162"/>
              <a:gd name="T36" fmla="*/ 2 w 87"/>
              <a:gd name="T37" fmla="*/ 60 h 162"/>
              <a:gd name="T38" fmla="*/ 6 w 87"/>
              <a:gd name="T39" fmla="*/ 52 h 162"/>
              <a:gd name="T40" fmla="*/ 9 w 87"/>
              <a:gd name="T41" fmla="*/ 46 h 162"/>
              <a:gd name="T42" fmla="*/ 13 w 87"/>
              <a:gd name="T43" fmla="*/ 38 h 162"/>
              <a:gd name="T44" fmla="*/ 17 w 87"/>
              <a:gd name="T45" fmla="*/ 32 h 162"/>
              <a:gd name="T46" fmla="*/ 24 w 87"/>
              <a:gd name="T47" fmla="*/ 26 h 162"/>
              <a:gd name="T48" fmla="*/ 28 w 87"/>
              <a:gd name="T49" fmla="*/ 20 h 162"/>
              <a:gd name="T50" fmla="*/ 35 w 87"/>
              <a:gd name="T51" fmla="*/ 16 h 162"/>
              <a:gd name="T52" fmla="*/ 41 w 87"/>
              <a:gd name="T53" fmla="*/ 12 h 162"/>
              <a:gd name="T54" fmla="*/ 50 w 87"/>
              <a:gd name="T55" fmla="*/ 8 h 162"/>
              <a:gd name="T56" fmla="*/ 57 w 87"/>
              <a:gd name="T57" fmla="*/ 6 h 162"/>
              <a:gd name="T58" fmla="*/ 65 w 87"/>
              <a:gd name="T59" fmla="*/ 2 h 162"/>
              <a:gd name="T60" fmla="*/ 74 w 87"/>
              <a:gd name="T61" fmla="*/ 2 h 162"/>
              <a:gd name="T62" fmla="*/ 83 w 87"/>
              <a:gd name="T63" fmla="*/ 0 h 16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87"/>
              <a:gd name="T97" fmla="*/ 0 h 162"/>
              <a:gd name="T98" fmla="*/ 87 w 87"/>
              <a:gd name="T99" fmla="*/ 162 h 162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87" h="162">
                <a:moveTo>
                  <a:pt x="87" y="162"/>
                </a:moveTo>
                <a:lnTo>
                  <a:pt x="83" y="162"/>
                </a:lnTo>
                <a:lnTo>
                  <a:pt x="78" y="162"/>
                </a:lnTo>
                <a:lnTo>
                  <a:pt x="74" y="160"/>
                </a:lnTo>
                <a:lnTo>
                  <a:pt x="70" y="160"/>
                </a:lnTo>
                <a:lnTo>
                  <a:pt x="65" y="160"/>
                </a:lnTo>
                <a:lnTo>
                  <a:pt x="61" y="158"/>
                </a:lnTo>
                <a:lnTo>
                  <a:pt x="57" y="156"/>
                </a:lnTo>
                <a:lnTo>
                  <a:pt x="54" y="156"/>
                </a:lnTo>
                <a:lnTo>
                  <a:pt x="50" y="154"/>
                </a:lnTo>
                <a:lnTo>
                  <a:pt x="46" y="152"/>
                </a:lnTo>
                <a:lnTo>
                  <a:pt x="41" y="150"/>
                </a:lnTo>
                <a:lnTo>
                  <a:pt x="39" y="147"/>
                </a:lnTo>
                <a:lnTo>
                  <a:pt x="35" y="145"/>
                </a:lnTo>
                <a:lnTo>
                  <a:pt x="33" y="143"/>
                </a:lnTo>
                <a:lnTo>
                  <a:pt x="28" y="141"/>
                </a:lnTo>
                <a:lnTo>
                  <a:pt x="26" y="137"/>
                </a:lnTo>
                <a:lnTo>
                  <a:pt x="24" y="135"/>
                </a:lnTo>
                <a:lnTo>
                  <a:pt x="20" y="131"/>
                </a:lnTo>
                <a:lnTo>
                  <a:pt x="17" y="129"/>
                </a:lnTo>
                <a:lnTo>
                  <a:pt x="15" y="125"/>
                </a:lnTo>
                <a:lnTo>
                  <a:pt x="13" y="123"/>
                </a:lnTo>
                <a:lnTo>
                  <a:pt x="11" y="119"/>
                </a:lnTo>
                <a:lnTo>
                  <a:pt x="9" y="115"/>
                </a:lnTo>
                <a:lnTo>
                  <a:pt x="6" y="111"/>
                </a:lnTo>
                <a:lnTo>
                  <a:pt x="6" y="109"/>
                </a:lnTo>
                <a:lnTo>
                  <a:pt x="4" y="105"/>
                </a:lnTo>
                <a:lnTo>
                  <a:pt x="2" y="101"/>
                </a:lnTo>
                <a:lnTo>
                  <a:pt x="2" y="97"/>
                </a:lnTo>
                <a:lnTo>
                  <a:pt x="2" y="93"/>
                </a:lnTo>
                <a:lnTo>
                  <a:pt x="0" y="89"/>
                </a:lnTo>
                <a:lnTo>
                  <a:pt x="0" y="85"/>
                </a:lnTo>
                <a:lnTo>
                  <a:pt x="0" y="81"/>
                </a:lnTo>
                <a:lnTo>
                  <a:pt x="0" y="77"/>
                </a:lnTo>
                <a:lnTo>
                  <a:pt x="0" y="73"/>
                </a:lnTo>
                <a:lnTo>
                  <a:pt x="2" y="69"/>
                </a:lnTo>
                <a:lnTo>
                  <a:pt x="2" y="65"/>
                </a:lnTo>
                <a:lnTo>
                  <a:pt x="2" y="60"/>
                </a:lnTo>
                <a:lnTo>
                  <a:pt x="4" y="56"/>
                </a:lnTo>
                <a:lnTo>
                  <a:pt x="6" y="52"/>
                </a:lnTo>
                <a:lnTo>
                  <a:pt x="6" y="48"/>
                </a:lnTo>
                <a:lnTo>
                  <a:pt x="9" y="46"/>
                </a:lnTo>
                <a:lnTo>
                  <a:pt x="11" y="42"/>
                </a:lnTo>
                <a:lnTo>
                  <a:pt x="13" y="38"/>
                </a:lnTo>
                <a:lnTo>
                  <a:pt x="15" y="36"/>
                </a:lnTo>
                <a:lnTo>
                  <a:pt x="17" y="32"/>
                </a:lnTo>
                <a:lnTo>
                  <a:pt x="20" y="30"/>
                </a:lnTo>
                <a:lnTo>
                  <a:pt x="24" y="26"/>
                </a:lnTo>
                <a:lnTo>
                  <a:pt x="26" y="24"/>
                </a:lnTo>
                <a:lnTo>
                  <a:pt x="28" y="20"/>
                </a:lnTo>
                <a:lnTo>
                  <a:pt x="33" y="18"/>
                </a:lnTo>
                <a:lnTo>
                  <a:pt x="35" y="16"/>
                </a:lnTo>
                <a:lnTo>
                  <a:pt x="39" y="14"/>
                </a:lnTo>
                <a:lnTo>
                  <a:pt x="41" y="12"/>
                </a:lnTo>
                <a:lnTo>
                  <a:pt x="46" y="10"/>
                </a:lnTo>
                <a:lnTo>
                  <a:pt x="50" y="8"/>
                </a:lnTo>
                <a:lnTo>
                  <a:pt x="54" y="6"/>
                </a:lnTo>
                <a:lnTo>
                  <a:pt x="57" y="6"/>
                </a:lnTo>
                <a:lnTo>
                  <a:pt x="61" y="4"/>
                </a:lnTo>
                <a:lnTo>
                  <a:pt x="65" y="2"/>
                </a:lnTo>
                <a:lnTo>
                  <a:pt x="70" y="2"/>
                </a:lnTo>
                <a:lnTo>
                  <a:pt x="74" y="2"/>
                </a:lnTo>
                <a:lnTo>
                  <a:pt x="78" y="0"/>
                </a:lnTo>
                <a:lnTo>
                  <a:pt x="83" y="0"/>
                </a:lnTo>
                <a:lnTo>
                  <a:pt x="87" y="0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7" name="Freeform 15"/>
          <p:cNvSpPr>
            <a:spLocks/>
          </p:cNvSpPr>
          <p:nvPr/>
        </p:nvSpPr>
        <p:spPr bwMode="auto">
          <a:xfrm>
            <a:off x="4500563" y="2741613"/>
            <a:ext cx="127000" cy="257175"/>
          </a:xfrm>
          <a:custGeom>
            <a:avLst/>
            <a:gdLst>
              <a:gd name="T0" fmla="*/ 83 w 87"/>
              <a:gd name="T1" fmla="*/ 0 h 162"/>
              <a:gd name="T2" fmla="*/ 74 w 87"/>
              <a:gd name="T3" fmla="*/ 0 h 162"/>
              <a:gd name="T4" fmla="*/ 65 w 87"/>
              <a:gd name="T5" fmla="*/ 2 h 162"/>
              <a:gd name="T6" fmla="*/ 57 w 87"/>
              <a:gd name="T7" fmla="*/ 4 h 162"/>
              <a:gd name="T8" fmla="*/ 50 w 87"/>
              <a:gd name="T9" fmla="*/ 8 h 162"/>
              <a:gd name="T10" fmla="*/ 41 w 87"/>
              <a:gd name="T11" fmla="*/ 12 h 162"/>
              <a:gd name="T12" fmla="*/ 35 w 87"/>
              <a:gd name="T13" fmla="*/ 16 h 162"/>
              <a:gd name="T14" fmla="*/ 28 w 87"/>
              <a:gd name="T15" fmla="*/ 20 h 162"/>
              <a:gd name="T16" fmla="*/ 24 w 87"/>
              <a:gd name="T17" fmla="*/ 26 h 162"/>
              <a:gd name="T18" fmla="*/ 17 w 87"/>
              <a:gd name="T19" fmla="*/ 32 h 162"/>
              <a:gd name="T20" fmla="*/ 13 w 87"/>
              <a:gd name="T21" fmla="*/ 38 h 162"/>
              <a:gd name="T22" fmla="*/ 9 w 87"/>
              <a:gd name="T23" fmla="*/ 46 h 162"/>
              <a:gd name="T24" fmla="*/ 6 w 87"/>
              <a:gd name="T25" fmla="*/ 52 h 162"/>
              <a:gd name="T26" fmla="*/ 2 w 87"/>
              <a:gd name="T27" fmla="*/ 60 h 162"/>
              <a:gd name="T28" fmla="*/ 2 w 87"/>
              <a:gd name="T29" fmla="*/ 68 h 162"/>
              <a:gd name="T30" fmla="*/ 0 w 87"/>
              <a:gd name="T31" fmla="*/ 77 h 162"/>
              <a:gd name="T32" fmla="*/ 0 w 87"/>
              <a:gd name="T33" fmla="*/ 85 h 162"/>
              <a:gd name="T34" fmla="*/ 2 w 87"/>
              <a:gd name="T35" fmla="*/ 93 h 162"/>
              <a:gd name="T36" fmla="*/ 2 w 87"/>
              <a:gd name="T37" fmla="*/ 101 h 162"/>
              <a:gd name="T38" fmla="*/ 6 w 87"/>
              <a:gd name="T39" fmla="*/ 107 h 162"/>
              <a:gd name="T40" fmla="*/ 9 w 87"/>
              <a:gd name="T41" fmla="*/ 115 h 162"/>
              <a:gd name="T42" fmla="*/ 13 w 87"/>
              <a:gd name="T43" fmla="*/ 121 h 162"/>
              <a:gd name="T44" fmla="*/ 17 w 87"/>
              <a:gd name="T45" fmla="*/ 129 h 162"/>
              <a:gd name="T46" fmla="*/ 24 w 87"/>
              <a:gd name="T47" fmla="*/ 135 h 162"/>
              <a:gd name="T48" fmla="*/ 28 w 87"/>
              <a:gd name="T49" fmla="*/ 139 h 162"/>
              <a:gd name="T50" fmla="*/ 35 w 87"/>
              <a:gd name="T51" fmla="*/ 145 h 162"/>
              <a:gd name="T52" fmla="*/ 41 w 87"/>
              <a:gd name="T53" fmla="*/ 149 h 162"/>
              <a:gd name="T54" fmla="*/ 50 w 87"/>
              <a:gd name="T55" fmla="*/ 153 h 162"/>
              <a:gd name="T56" fmla="*/ 57 w 87"/>
              <a:gd name="T57" fmla="*/ 156 h 162"/>
              <a:gd name="T58" fmla="*/ 65 w 87"/>
              <a:gd name="T59" fmla="*/ 158 h 162"/>
              <a:gd name="T60" fmla="*/ 74 w 87"/>
              <a:gd name="T61" fmla="*/ 160 h 162"/>
              <a:gd name="T62" fmla="*/ 83 w 87"/>
              <a:gd name="T63" fmla="*/ 162 h 16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87"/>
              <a:gd name="T97" fmla="*/ 0 h 162"/>
              <a:gd name="T98" fmla="*/ 87 w 87"/>
              <a:gd name="T99" fmla="*/ 162 h 162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87" h="162">
                <a:moveTo>
                  <a:pt x="87" y="0"/>
                </a:moveTo>
                <a:lnTo>
                  <a:pt x="83" y="0"/>
                </a:lnTo>
                <a:lnTo>
                  <a:pt x="78" y="0"/>
                </a:lnTo>
                <a:lnTo>
                  <a:pt x="74" y="0"/>
                </a:lnTo>
                <a:lnTo>
                  <a:pt x="70" y="2"/>
                </a:lnTo>
                <a:lnTo>
                  <a:pt x="65" y="2"/>
                </a:lnTo>
                <a:lnTo>
                  <a:pt x="61" y="4"/>
                </a:lnTo>
                <a:lnTo>
                  <a:pt x="57" y="4"/>
                </a:lnTo>
                <a:lnTo>
                  <a:pt x="54" y="6"/>
                </a:lnTo>
                <a:lnTo>
                  <a:pt x="50" y="8"/>
                </a:lnTo>
                <a:lnTo>
                  <a:pt x="46" y="10"/>
                </a:lnTo>
                <a:lnTo>
                  <a:pt x="41" y="12"/>
                </a:lnTo>
                <a:lnTo>
                  <a:pt x="39" y="14"/>
                </a:lnTo>
                <a:lnTo>
                  <a:pt x="35" y="16"/>
                </a:lnTo>
                <a:lnTo>
                  <a:pt x="33" y="18"/>
                </a:lnTo>
                <a:lnTo>
                  <a:pt x="28" y="20"/>
                </a:lnTo>
                <a:lnTo>
                  <a:pt x="26" y="24"/>
                </a:lnTo>
                <a:lnTo>
                  <a:pt x="24" y="26"/>
                </a:lnTo>
                <a:lnTo>
                  <a:pt x="20" y="28"/>
                </a:lnTo>
                <a:lnTo>
                  <a:pt x="17" y="32"/>
                </a:lnTo>
                <a:lnTo>
                  <a:pt x="15" y="36"/>
                </a:lnTo>
                <a:lnTo>
                  <a:pt x="13" y="38"/>
                </a:lnTo>
                <a:lnTo>
                  <a:pt x="11" y="42"/>
                </a:lnTo>
                <a:lnTo>
                  <a:pt x="9" y="46"/>
                </a:lnTo>
                <a:lnTo>
                  <a:pt x="6" y="48"/>
                </a:lnTo>
                <a:lnTo>
                  <a:pt x="6" y="52"/>
                </a:lnTo>
                <a:lnTo>
                  <a:pt x="4" y="56"/>
                </a:lnTo>
                <a:lnTo>
                  <a:pt x="2" y="60"/>
                </a:lnTo>
                <a:lnTo>
                  <a:pt x="2" y="64"/>
                </a:lnTo>
                <a:lnTo>
                  <a:pt x="2" y="68"/>
                </a:lnTo>
                <a:lnTo>
                  <a:pt x="0" y="73"/>
                </a:lnTo>
                <a:lnTo>
                  <a:pt x="0" y="77"/>
                </a:lnTo>
                <a:lnTo>
                  <a:pt x="0" y="81"/>
                </a:lnTo>
                <a:lnTo>
                  <a:pt x="0" y="85"/>
                </a:lnTo>
                <a:lnTo>
                  <a:pt x="0" y="89"/>
                </a:lnTo>
                <a:lnTo>
                  <a:pt x="2" y="93"/>
                </a:lnTo>
                <a:lnTo>
                  <a:pt x="2" y="97"/>
                </a:lnTo>
                <a:lnTo>
                  <a:pt x="2" y="101"/>
                </a:lnTo>
                <a:lnTo>
                  <a:pt x="4" y="105"/>
                </a:lnTo>
                <a:lnTo>
                  <a:pt x="6" y="107"/>
                </a:lnTo>
                <a:lnTo>
                  <a:pt x="6" y="111"/>
                </a:lnTo>
                <a:lnTo>
                  <a:pt x="9" y="115"/>
                </a:lnTo>
                <a:lnTo>
                  <a:pt x="11" y="119"/>
                </a:lnTo>
                <a:lnTo>
                  <a:pt x="13" y="121"/>
                </a:lnTo>
                <a:lnTo>
                  <a:pt x="15" y="125"/>
                </a:lnTo>
                <a:lnTo>
                  <a:pt x="17" y="129"/>
                </a:lnTo>
                <a:lnTo>
                  <a:pt x="20" y="131"/>
                </a:lnTo>
                <a:lnTo>
                  <a:pt x="24" y="135"/>
                </a:lnTo>
                <a:lnTo>
                  <a:pt x="26" y="137"/>
                </a:lnTo>
                <a:lnTo>
                  <a:pt x="28" y="139"/>
                </a:lnTo>
                <a:lnTo>
                  <a:pt x="33" y="143"/>
                </a:lnTo>
                <a:lnTo>
                  <a:pt x="35" y="145"/>
                </a:lnTo>
                <a:lnTo>
                  <a:pt x="39" y="147"/>
                </a:lnTo>
                <a:lnTo>
                  <a:pt x="41" y="149"/>
                </a:lnTo>
                <a:lnTo>
                  <a:pt x="46" y="151"/>
                </a:lnTo>
                <a:lnTo>
                  <a:pt x="50" y="153"/>
                </a:lnTo>
                <a:lnTo>
                  <a:pt x="54" y="156"/>
                </a:lnTo>
                <a:lnTo>
                  <a:pt x="57" y="156"/>
                </a:lnTo>
                <a:lnTo>
                  <a:pt x="61" y="158"/>
                </a:lnTo>
                <a:lnTo>
                  <a:pt x="65" y="158"/>
                </a:lnTo>
                <a:lnTo>
                  <a:pt x="70" y="160"/>
                </a:lnTo>
                <a:lnTo>
                  <a:pt x="74" y="160"/>
                </a:lnTo>
                <a:lnTo>
                  <a:pt x="78" y="160"/>
                </a:lnTo>
                <a:lnTo>
                  <a:pt x="83" y="162"/>
                </a:lnTo>
                <a:lnTo>
                  <a:pt x="87" y="162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8" name="Freeform 16"/>
          <p:cNvSpPr>
            <a:spLocks/>
          </p:cNvSpPr>
          <p:nvPr/>
        </p:nvSpPr>
        <p:spPr bwMode="auto">
          <a:xfrm>
            <a:off x="4500563" y="2998788"/>
            <a:ext cx="127000" cy="252412"/>
          </a:xfrm>
          <a:custGeom>
            <a:avLst/>
            <a:gdLst>
              <a:gd name="T0" fmla="*/ 83 w 87"/>
              <a:gd name="T1" fmla="*/ 159 h 159"/>
              <a:gd name="T2" fmla="*/ 74 w 87"/>
              <a:gd name="T3" fmla="*/ 159 h 159"/>
              <a:gd name="T4" fmla="*/ 65 w 87"/>
              <a:gd name="T5" fmla="*/ 157 h 159"/>
              <a:gd name="T6" fmla="*/ 57 w 87"/>
              <a:gd name="T7" fmla="*/ 155 h 159"/>
              <a:gd name="T8" fmla="*/ 50 w 87"/>
              <a:gd name="T9" fmla="*/ 153 h 159"/>
              <a:gd name="T10" fmla="*/ 41 w 87"/>
              <a:gd name="T11" fmla="*/ 149 h 159"/>
              <a:gd name="T12" fmla="*/ 35 w 87"/>
              <a:gd name="T13" fmla="*/ 145 h 159"/>
              <a:gd name="T14" fmla="*/ 28 w 87"/>
              <a:gd name="T15" fmla="*/ 139 h 159"/>
              <a:gd name="T16" fmla="*/ 24 w 87"/>
              <a:gd name="T17" fmla="*/ 133 h 159"/>
              <a:gd name="T18" fmla="*/ 17 w 87"/>
              <a:gd name="T19" fmla="*/ 127 h 159"/>
              <a:gd name="T20" fmla="*/ 13 w 87"/>
              <a:gd name="T21" fmla="*/ 121 h 159"/>
              <a:gd name="T22" fmla="*/ 9 w 87"/>
              <a:gd name="T23" fmla="*/ 115 h 159"/>
              <a:gd name="T24" fmla="*/ 6 w 87"/>
              <a:gd name="T25" fmla="*/ 107 h 159"/>
              <a:gd name="T26" fmla="*/ 2 w 87"/>
              <a:gd name="T27" fmla="*/ 101 h 159"/>
              <a:gd name="T28" fmla="*/ 2 w 87"/>
              <a:gd name="T29" fmla="*/ 93 h 159"/>
              <a:gd name="T30" fmla="*/ 0 w 87"/>
              <a:gd name="T31" fmla="*/ 85 h 159"/>
              <a:gd name="T32" fmla="*/ 0 w 87"/>
              <a:gd name="T33" fmla="*/ 76 h 159"/>
              <a:gd name="T34" fmla="*/ 2 w 87"/>
              <a:gd name="T35" fmla="*/ 68 h 159"/>
              <a:gd name="T36" fmla="*/ 2 w 87"/>
              <a:gd name="T37" fmla="*/ 60 h 159"/>
              <a:gd name="T38" fmla="*/ 6 w 87"/>
              <a:gd name="T39" fmla="*/ 52 h 159"/>
              <a:gd name="T40" fmla="*/ 9 w 87"/>
              <a:gd name="T41" fmla="*/ 44 h 159"/>
              <a:gd name="T42" fmla="*/ 13 w 87"/>
              <a:gd name="T43" fmla="*/ 38 h 159"/>
              <a:gd name="T44" fmla="*/ 17 w 87"/>
              <a:gd name="T45" fmla="*/ 32 h 159"/>
              <a:gd name="T46" fmla="*/ 24 w 87"/>
              <a:gd name="T47" fmla="*/ 26 h 159"/>
              <a:gd name="T48" fmla="*/ 28 w 87"/>
              <a:gd name="T49" fmla="*/ 20 h 159"/>
              <a:gd name="T50" fmla="*/ 35 w 87"/>
              <a:gd name="T51" fmla="*/ 16 h 159"/>
              <a:gd name="T52" fmla="*/ 41 w 87"/>
              <a:gd name="T53" fmla="*/ 10 h 159"/>
              <a:gd name="T54" fmla="*/ 50 w 87"/>
              <a:gd name="T55" fmla="*/ 8 h 159"/>
              <a:gd name="T56" fmla="*/ 57 w 87"/>
              <a:gd name="T57" fmla="*/ 4 h 159"/>
              <a:gd name="T58" fmla="*/ 65 w 87"/>
              <a:gd name="T59" fmla="*/ 2 h 159"/>
              <a:gd name="T60" fmla="*/ 74 w 87"/>
              <a:gd name="T61" fmla="*/ 0 h 159"/>
              <a:gd name="T62" fmla="*/ 83 w 87"/>
              <a:gd name="T63" fmla="*/ 0 h 15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87"/>
              <a:gd name="T97" fmla="*/ 0 h 159"/>
              <a:gd name="T98" fmla="*/ 87 w 87"/>
              <a:gd name="T99" fmla="*/ 159 h 159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87" h="159">
                <a:moveTo>
                  <a:pt x="87" y="159"/>
                </a:moveTo>
                <a:lnTo>
                  <a:pt x="83" y="159"/>
                </a:lnTo>
                <a:lnTo>
                  <a:pt x="78" y="159"/>
                </a:lnTo>
                <a:lnTo>
                  <a:pt x="74" y="159"/>
                </a:lnTo>
                <a:lnTo>
                  <a:pt x="70" y="159"/>
                </a:lnTo>
                <a:lnTo>
                  <a:pt x="65" y="157"/>
                </a:lnTo>
                <a:lnTo>
                  <a:pt x="61" y="157"/>
                </a:lnTo>
                <a:lnTo>
                  <a:pt x="57" y="155"/>
                </a:lnTo>
                <a:lnTo>
                  <a:pt x="54" y="153"/>
                </a:lnTo>
                <a:lnTo>
                  <a:pt x="50" y="153"/>
                </a:lnTo>
                <a:lnTo>
                  <a:pt x="46" y="151"/>
                </a:lnTo>
                <a:lnTo>
                  <a:pt x="41" y="149"/>
                </a:lnTo>
                <a:lnTo>
                  <a:pt x="39" y="147"/>
                </a:lnTo>
                <a:lnTo>
                  <a:pt x="35" y="145"/>
                </a:lnTo>
                <a:lnTo>
                  <a:pt x="33" y="141"/>
                </a:lnTo>
                <a:lnTo>
                  <a:pt x="28" y="139"/>
                </a:lnTo>
                <a:lnTo>
                  <a:pt x="26" y="137"/>
                </a:lnTo>
                <a:lnTo>
                  <a:pt x="24" y="133"/>
                </a:lnTo>
                <a:lnTo>
                  <a:pt x="20" y="131"/>
                </a:lnTo>
                <a:lnTo>
                  <a:pt x="17" y="127"/>
                </a:lnTo>
                <a:lnTo>
                  <a:pt x="15" y="125"/>
                </a:lnTo>
                <a:lnTo>
                  <a:pt x="13" y="121"/>
                </a:lnTo>
                <a:lnTo>
                  <a:pt x="11" y="119"/>
                </a:lnTo>
                <a:lnTo>
                  <a:pt x="9" y="115"/>
                </a:lnTo>
                <a:lnTo>
                  <a:pt x="6" y="111"/>
                </a:lnTo>
                <a:lnTo>
                  <a:pt x="6" y="107"/>
                </a:lnTo>
                <a:lnTo>
                  <a:pt x="4" y="103"/>
                </a:lnTo>
                <a:lnTo>
                  <a:pt x="2" y="101"/>
                </a:lnTo>
                <a:lnTo>
                  <a:pt x="2" y="97"/>
                </a:lnTo>
                <a:lnTo>
                  <a:pt x="2" y="93"/>
                </a:lnTo>
                <a:lnTo>
                  <a:pt x="0" y="89"/>
                </a:lnTo>
                <a:lnTo>
                  <a:pt x="0" y="85"/>
                </a:lnTo>
                <a:lnTo>
                  <a:pt x="0" y="81"/>
                </a:lnTo>
                <a:lnTo>
                  <a:pt x="0" y="76"/>
                </a:lnTo>
                <a:lnTo>
                  <a:pt x="0" y="72"/>
                </a:lnTo>
                <a:lnTo>
                  <a:pt x="2" y="68"/>
                </a:lnTo>
                <a:lnTo>
                  <a:pt x="2" y="64"/>
                </a:lnTo>
                <a:lnTo>
                  <a:pt x="2" y="60"/>
                </a:lnTo>
                <a:lnTo>
                  <a:pt x="4" y="56"/>
                </a:lnTo>
                <a:lnTo>
                  <a:pt x="6" y="52"/>
                </a:lnTo>
                <a:lnTo>
                  <a:pt x="6" y="48"/>
                </a:lnTo>
                <a:lnTo>
                  <a:pt x="9" y="44"/>
                </a:lnTo>
                <a:lnTo>
                  <a:pt x="11" y="42"/>
                </a:lnTo>
                <a:lnTo>
                  <a:pt x="13" y="38"/>
                </a:lnTo>
                <a:lnTo>
                  <a:pt x="15" y="34"/>
                </a:lnTo>
                <a:lnTo>
                  <a:pt x="17" y="32"/>
                </a:lnTo>
                <a:lnTo>
                  <a:pt x="20" y="28"/>
                </a:lnTo>
                <a:lnTo>
                  <a:pt x="24" y="26"/>
                </a:lnTo>
                <a:lnTo>
                  <a:pt x="26" y="22"/>
                </a:lnTo>
                <a:lnTo>
                  <a:pt x="28" y="20"/>
                </a:lnTo>
                <a:lnTo>
                  <a:pt x="33" y="18"/>
                </a:lnTo>
                <a:lnTo>
                  <a:pt x="35" y="16"/>
                </a:lnTo>
                <a:lnTo>
                  <a:pt x="39" y="14"/>
                </a:lnTo>
                <a:lnTo>
                  <a:pt x="41" y="10"/>
                </a:lnTo>
                <a:lnTo>
                  <a:pt x="46" y="10"/>
                </a:lnTo>
                <a:lnTo>
                  <a:pt x="50" y="8"/>
                </a:lnTo>
                <a:lnTo>
                  <a:pt x="54" y="6"/>
                </a:lnTo>
                <a:lnTo>
                  <a:pt x="57" y="4"/>
                </a:lnTo>
                <a:lnTo>
                  <a:pt x="61" y="2"/>
                </a:lnTo>
                <a:lnTo>
                  <a:pt x="65" y="2"/>
                </a:lnTo>
                <a:lnTo>
                  <a:pt x="70" y="2"/>
                </a:lnTo>
                <a:lnTo>
                  <a:pt x="74" y="0"/>
                </a:lnTo>
                <a:lnTo>
                  <a:pt x="78" y="0"/>
                </a:lnTo>
                <a:lnTo>
                  <a:pt x="83" y="0"/>
                </a:lnTo>
                <a:lnTo>
                  <a:pt x="87" y="0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9" name="Freeform 17"/>
          <p:cNvSpPr>
            <a:spLocks/>
          </p:cNvSpPr>
          <p:nvPr/>
        </p:nvSpPr>
        <p:spPr bwMode="auto">
          <a:xfrm>
            <a:off x="4500563" y="3251200"/>
            <a:ext cx="127000" cy="257175"/>
          </a:xfrm>
          <a:custGeom>
            <a:avLst/>
            <a:gdLst>
              <a:gd name="T0" fmla="*/ 83 w 87"/>
              <a:gd name="T1" fmla="*/ 2 h 162"/>
              <a:gd name="T2" fmla="*/ 74 w 87"/>
              <a:gd name="T3" fmla="*/ 2 h 162"/>
              <a:gd name="T4" fmla="*/ 65 w 87"/>
              <a:gd name="T5" fmla="*/ 5 h 162"/>
              <a:gd name="T6" fmla="*/ 57 w 87"/>
              <a:gd name="T7" fmla="*/ 7 h 162"/>
              <a:gd name="T8" fmla="*/ 50 w 87"/>
              <a:gd name="T9" fmla="*/ 9 h 162"/>
              <a:gd name="T10" fmla="*/ 41 w 87"/>
              <a:gd name="T11" fmla="*/ 13 h 162"/>
              <a:gd name="T12" fmla="*/ 35 w 87"/>
              <a:gd name="T13" fmla="*/ 17 h 162"/>
              <a:gd name="T14" fmla="*/ 28 w 87"/>
              <a:gd name="T15" fmla="*/ 23 h 162"/>
              <a:gd name="T16" fmla="*/ 24 w 87"/>
              <a:gd name="T17" fmla="*/ 29 h 162"/>
              <a:gd name="T18" fmla="*/ 17 w 87"/>
              <a:gd name="T19" fmla="*/ 35 h 162"/>
              <a:gd name="T20" fmla="*/ 13 w 87"/>
              <a:gd name="T21" fmla="*/ 41 h 162"/>
              <a:gd name="T22" fmla="*/ 9 w 87"/>
              <a:gd name="T23" fmla="*/ 47 h 162"/>
              <a:gd name="T24" fmla="*/ 6 w 87"/>
              <a:gd name="T25" fmla="*/ 55 h 162"/>
              <a:gd name="T26" fmla="*/ 2 w 87"/>
              <a:gd name="T27" fmla="*/ 61 h 162"/>
              <a:gd name="T28" fmla="*/ 2 w 87"/>
              <a:gd name="T29" fmla="*/ 69 h 162"/>
              <a:gd name="T30" fmla="*/ 0 w 87"/>
              <a:gd name="T31" fmla="*/ 77 h 162"/>
              <a:gd name="T32" fmla="*/ 0 w 87"/>
              <a:gd name="T33" fmla="*/ 85 h 162"/>
              <a:gd name="T34" fmla="*/ 2 w 87"/>
              <a:gd name="T35" fmla="*/ 94 h 162"/>
              <a:gd name="T36" fmla="*/ 2 w 87"/>
              <a:gd name="T37" fmla="*/ 102 h 162"/>
              <a:gd name="T38" fmla="*/ 6 w 87"/>
              <a:gd name="T39" fmla="*/ 110 h 162"/>
              <a:gd name="T40" fmla="*/ 9 w 87"/>
              <a:gd name="T41" fmla="*/ 118 h 162"/>
              <a:gd name="T42" fmla="*/ 13 w 87"/>
              <a:gd name="T43" fmla="*/ 124 h 162"/>
              <a:gd name="T44" fmla="*/ 17 w 87"/>
              <a:gd name="T45" fmla="*/ 130 h 162"/>
              <a:gd name="T46" fmla="*/ 24 w 87"/>
              <a:gd name="T47" fmla="*/ 136 h 162"/>
              <a:gd name="T48" fmla="*/ 28 w 87"/>
              <a:gd name="T49" fmla="*/ 142 h 162"/>
              <a:gd name="T50" fmla="*/ 35 w 87"/>
              <a:gd name="T51" fmla="*/ 146 h 162"/>
              <a:gd name="T52" fmla="*/ 41 w 87"/>
              <a:gd name="T53" fmla="*/ 152 h 162"/>
              <a:gd name="T54" fmla="*/ 50 w 87"/>
              <a:gd name="T55" fmla="*/ 154 h 162"/>
              <a:gd name="T56" fmla="*/ 57 w 87"/>
              <a:gd name="T57" fmla="*/ 158 h 162"/>
              <a:gd name="T58" fmla="*/ 65 w 87"/>
              <a:gd name="T59" fmla="*/ 160 h 162"/>
              <a:gd name="T60" fmla="*/ 74 w 87"/>
              <a:gd name="T61" fmla="*/ 162 h 162"/>
              <a:gd name="T62" fmla="*/ 83 w 87"/>
              <a:gd name="T63" fmla="*/ 162 h 16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87"/>
              <a:gd name="T97" fmla="*/ 0 h 162"/>
              <a:gd name="T98" fmla="*/ 87 w 87"/>
              <a:gd name="T99" fmla="*/ 162 h 162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87" h="162">
                <a:moveTo>
                  <a:pt x="87" y="0"/>
                </a:moveTo>
                <a:lnTo>
                  <a:pt x="83" y="2"/>
                </a:lnTo>
                <a:lnTo>
                  <a:pt x="78" y="2"/>
                </a:lnTo>
                <a:lnTo>
                  <a:pt x="74" y="2"/>
                </a:lnTo>
                <a:lnTo>
                  <a:pt x="70" y="2"/>
                </a:lnTo>
                <a:lnTo>
                  <a:pt x="65" y="5"/>
                </a:lnTo>
                <a:lnTo>
                  <a:pt x="61" y="5"/>
                </a:lnTo>
                <a:lnTo>
                  <a:pt x="57" y="7"/>
                </a:lnTo>
                <a:lnTo>
                  <a:pt x="54" y="9"/>
                </a:lnTo>
                <a:lnTo>
                  <a:pt x="50" y="9"/>
                </a:lnTo>
                <a:lnTo>
                  <a:pt x="46" y="11"/>
                </a:lnTo>
                <a:lnTo>
                  <a:pt x="41" y="13"/>
                </a:lnTo>
                <a:lnTo>
                  <a:pt x="39" y="15"/>
                </a:lnTo>
                <a:lnTo>
                  <a:pt x="35" y="17"/>
                </a:lnTo>
                <a:lnTo>
                  <a:pt x="33" y="21"/>
                </a:lnTo>
                <a:lnTo>
                  <a:pt x="28" y="23"/>
                </a:lnTo>
                <a:lnTo>
                  <a:pt x="26" y="25"/>
                </a:lnTo>
                <a:lnTo>
                  <a:pt x="24" y="29"/>
                </a:lnTo>
                <a:lnTo>
                  <a:pt x="20" y="31"/>
                </a:lnTo>
                <a:lnTo>
                  <a:pt x="17" y="35"/>
                </a:lnTo>
                <a:lnTo>
                  <a:pt x="15" y="37"/>
                </a:lnTo>
                <a:lnTo>
                  <a:pt x="13" y="41"/>
                </a:lnTo>
                <a:lnTo>
                  <a:pt x="11" y="43"/>
                </a:lnTo>
                <a:lnTo>
                  <a:pt x="9" y="47"/>
                </a:lnTo>
                <a:lnTo>
                  <a:pt x="6" y="51"/>
                </a:lnTo>
                <a:lnTo>
                  <a:pt x="6" y="55"/>
                </a:lnTo>
                <a:lnTo>
                  <a:pt x="4" y="59"/>
                </a:lnTo>
                <a:lnTo>
                  <a:pt x="2" y="61"/>
                </a:lnTo>
                <a:lnTo>
                  <a:pt x="2" y="65"/>
                </a:lnTo>
                <a:lnTo>
                  <a:pt x="2" y="69"/>
                </a:lnTo>
                <a:lnTo>
                  <a:pt x="0" y="73"/>
                </a:lnTo>
                <a:lnTo>
                  <a:pt x="0" y="77"/>
                </a:lnTo>
                <a:lnTo>
                  <a:pt x="0" y="81"/>
                </a:lnTo>
                <a:lnTo>
                  <a:pt x="0" y="85"/>
                </a:lnTo>
                <a:lnTo>
                  <a:pt x="0" y="90"/>
                </a:lnTo>
                <a:lnTo>
                  <a:pt x="2" y="94"/>
                </a:lnTo>
                <a:lnTo>
                  <a:pt x="2" y="98"/>
                </a:lnTo>
                <a:lnTo>
                  <a:pt x="2" y="102"/>
                </a:lnTo>
                <a:lnTo>
                  <a:pt x="4" y="106"/>
                </a:lnTo>
                <a:lnTo>
                  <a:pt x="6" y="110"/>
                </a:lnTo>
                <a:lnTo>
                  <a:pt x="6" y="114"/>
                </a:lnTo>
                <a:lnTo>
                  <a:pt x="9" y="118"/>
                </a:lnTo>
                <a:lnTo>
                  <a:pt x="11" y="120"/>
                </a:lnTo>
                <a:lnTo>
                  <a:pt x="13" y="124"/>
                </a:lnTo>
                <a:lnTo>
                  <a:pt x="15" y="128"/>
                </a:lnTo>
                <a:lnTo>
                  <a:pt x="17" y="130"/>
                </a:lnTo>
                <a:lnTo>
                  <a:pt x="20" y="134"/>
                </a:lnTo>
                <a:lnTo>
                  <a:pt x="24" y="136"/>
                </a:lnTo>
                <a:lnTo>
                  <a:pt x="26" y="140"/>
                </a:lnTo>
                <a:lnTo>
                  <a:pt x="28" y="142"/>
                </a:lnTo>
                <a:lnTo>
                  <a:pt x="33" y="144"/>
                </a:lnTo>
                <a:lnTo>
                  <a:pt x="35" y="146"/>
                </a:lnTo>
                <a:lnTo>
                  <a:pt x="39" y="148"/>
                </a:lnTo>
                <a:lnTo>
                  <a:pt x="41" y="152"/>
                </a:lnTo>
                <a:lnTo>
                  <a:pt x="46" y="152"/>
                </a:lnTo>
                <a:lnTo>
                  <a:pt x="50" y="154"/>
                </a:lnTo>
                <a:lnTo>
                  <a:pt x="54" y="156"/>
                </a:lnTo>
                <a:lnTo>
                  <a:pt x="57" y="158"/>
                </a:lnTo>
                <a:lnTo>
                  <a:pt x="61" y="158"/>
                </a:lnTo>
                <a:lnTo>
                  <a:pt x="65" y="160"/>
                </a:lnTo>
                <a:lnTo>
                  <a:pt x="70" y="160"/>
                </a:lnTo>
                <a:lnTo>
                  <a:pt x="74" y="162"/>
                </a:lnTo>
                <a:lnTo>
                  <a:pt x="78" y="162"/>
                </a:lnTo>
                <a:lnTo>
                  <a:pt x="83" y="162"/>
                </a:lnTo>
                <a:lnTo>
                  <a:pt x="87" y="162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0" name="Freeform 18"/>
          <p:cNvSpPr>
            <a:spLocks/>
          </p:cNvSpPr>
          <p:nvPr/>
        </p:nvSpPr>
        <p:spPr bwMode="auto">
          <a:xfrm>
            <a:off x="4500563" y="3508375"/>
            <a:ext cx="127000" cy="257175"/>
          </a:xfrm>
          <a:custGeom>
            <a:avLst/>
            <a:gdLst>
              <a:gd name="T0" fmla="*/ 83 w 87"/>
              <a:gd name="T1" fmla="*/ 162 h 162"/>
              <a:gd name="T2" fmla="*/ 74 w 87"/>
              <a:gd name="T3" fmla="*/ 162 h 162"/>
              <a:gd name="T4" fmla="*/ 65 w 87"/>
              <a:gd name="T5" fmla="*/ 160 h 162"/>
              <a:gd name="T6" fmla="*/ 57 w 87"/>
              <a:gd name="T7" fmla="*/ 158 h 162"/>
              <a:gd name="T8" fmla="*/ 50 w 87"/>
              <a:gd name="T9" fmla="*/ 154 h 162"/>
              <a:gd name="T10" fmla="*/ 41 w 87"/>
              <a:gd name="T11" fmla="*/ 150 h 162"/>
              <a:gd name="T12" fmla="*/ 35 w 87"/>
              <a:gd name="T13" fmla="*/ 146 h 162"/>
              <a:gd name="T14" fmla="*/ 28 w 87"/>
              <a:gd name="T15" fmla="*/ 142 h 162"/>
              <a:gd name="T16" fmla="*/ 24 w 87"/>
              <a:gd name="T17" fmla="*/ 136 h 162"/>
              <a:gd name="T18" fmla="*/ 17 w 87"/>
              <a:gd name="T19" fmla="*/ 130 h 162"/>
              <a:gd name="T20" fmla="*/ 13 w 87"/>
              <a:gd name="T21" fmla="*/ 124 h 162"/>
              <a:gd name="T22" fmla="*/ 9 w 87"/>
              <a:gd name="T23" fmla="*/ 116 h 162"/>
              <a:gd name="T24" fmla="*/ 6 w 87"/>
              <a:gd name="T25" fmla="*/ 110 h 162"/>
              <a:gd name="T26" fmla="*/ 2 w 87"/>
              <a:gd name="T27" fmla="*/ 102 h 162"/>
              <a:gd name="T28" fmla="*/ 2 w 87"/>
              <a:gd name="T29" fmla="*/ 93 h 162"/>
              <a:gd name="T30" fmla="*/ 0 w 87"/>
              <a:gd name="T31" fmla="*/ 85 h 162"/>
              <a:gd name="T32" fmla="*/ 0 w 87"/>
              <a:gd name="T33" fmla="*/ 77 h 162"/>
              <a:gd name="T34" fmla="*/ 2 w 87"/>
              <a:gd name="T35" fmla="*/ 69 h 162"/>
              <a:gd name="T36" fmla="*/ 2 w 87"/>
              <a:gd name="T37" fmla="*/ 61 h 162"/>
              <a:gd name="T38" fmla="*/ 6 w 87"/>
              <a:gd name="T39" fmla="*/ 53 h 162"/>
              <a:gd name="T40" fmla="*/ 9 w 87"/>
              <a:gd name="T41" fmla="*/ 47 h 162"/>
              <a:gd name="T42" fmla="*/ 13 w 87"/>
              <a:gd name="T43" fmla="*/ 41 h 162"/>
              <a:gd name="T44" fmla="*/ 17 w 87"/>
              <a:gd name="T45" fmla="*/ 33 h 162"/>
              <a:gd name="T46" fmla="*/ 24 w 87"/>
              <a:gd name="T47" fmla="*/ 27 h 162"/>
              <a:gd name="T48" fmla="*/ 28 w 87"/>
              <a:gd name="T49" fmla="*/ 23 h 162"/>
              <a:gd name="T50" fmla="*/ 35 w 87"/>
              <a:gd name="T51" fmla="*/ 17 h 162"/>
              <a:gd name="T52" fmla="*/ 41 w 87"/>
              <a:gd name="T53" fmla="*/ 13 h 162"/>
              <a:gd name="T54" fmla="*/ 50 w 87"/>
              <a:gd name="T55" fmla="*/ 8 h 162"/>
              <a:gd name="T56" fmla="*/ 57 w 87"/>
              <a:gd name="T57" fmla="*/ 6 h 162"/>
              <a:gd name="T58" fmla="*/ 65 w 87"/>
              <a:gd name="T59" fmla="*/ 4 h 162"/>
              <a:gd name="T60" fmla="*/ 74 w 87"/>
              <a:gd name="T61" fmla="*/ 2 h 162"/>
              <a:gd name="T62" fmla="*/ 83 w 87"/>
              <a:gd name="T63" fmla="*/ 0 h 16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87"/>
              <a:gd name="T97" fmla="*/ 0 h 162"/>
              <a:gd name="T98" fmla="*/ 87 w 87"/>
              <a:gd name="T99" fmla="*/ 162 h 162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87" h="162">
                <a:moveTo>
                  <a:pt x="87" y="162"/>
                </a:moveTo>
                <a:lnTo>
                  <a:pt x="83" y="162"/>
                </a:lnTo>
                <a:lnTo>
                  <a:pt x="78" y="162"/>
                </a:lnTo>
                <a:lnTo>
                  <a:pt x="74" y="162"/>
                </a:lnTo>
                <a:lnTo>
                  <a:pt x="70" y="160"/>
                </a:lnTo>
                <a:lnTo>
                  <a:pt x="65" y="160"/>
                </a:lnTo>
                <a:lnTo>
                  <a:pt x="61" y="158"/>
                </a:lnTo>
                <a:lnTo>
                  <a:pt x="57" y="158"/>
                </a:lnTo>
                <a:lnTo>
                  <a:pt x="54" y="156"/>
                </a:lnTo>
                <a:lnTo>
                  <a:pt x="50" y="154"/>
                </a:lnTo>
                <a:lnTo>
                  <a:pt x="46" y="152"/>
                </a:lnTo>
                <a:lnTo>
                  <a:pt x="41" y="150"/>
                </a:lnTo>
                <a:lnTo>
                  <a:pt x="39" y="148"/>
                </a:lnTo>
                <a:lnTo>
                  <a:pt x="35" y="146"/>
                </a:lnTo>
                <a:lnTo>
                  <a:pt x="33" y="144"/>
                </a:lnTo>
                <a:lnTo>
                  <a:pt x="28" y="142"/>
                </a:lnTo>
                <a:lnTo>
                  <a:pt x="26" y="138"/>
                </a:lnTo>
                <a:lnTo>
                  <a:pt x="24" y="136"/>
                </a:lnTo>
                <a:lnTo>
                  <a:pt x="20" y="134"/>
                </a:lnTo>
                <a:lnTo>
                  <a:pt x="17" y="130"/>
                </a:lnTo>
                <a:lnTo>
                  <a:pt x="15" y="126"/>
                </a:lnTo>
                <a:lnTo>
                  <a:pt x="13" y="124"/>
                </a:lnTo>
                <a:lnTo>
                  <a:pt x="11" y="120"/>
                </a:lnTo>
                <a:lnTo>
                  <a:pt x="9" y="116"/>
                </a:lnTo>
                <a:lnTo>
                  <a:pt x="6" y="114"/>
                </a:lnTo>
                <a:lnTo>
                  <a:pt x="6" y="110"/>
                </a:lnTo>
                <a:lnTo>
                  <a:pt x="4" y="106"/>
                </a:lnTo>
                <a:lnTo>
                  <a:pt x="2" y="102"/>
                </a:lnTo>
                <a:lnTo>
                  <a:pt x="2" y="98"/>
                </a:lnTo>
                <a:lnTo>
                  <a:pt x="2" y="93"/>
                </a:lnTo>
                <a:lnTo>
                  <a:pt x="0" y="89"/>
                </a:lnTo>
                <a:lnTo>
                  <a:pt x="0" y="85"/>
                </a:lnTo>
                <a:lnTo>
                  <a:pt x="0" y="81"/>
                </a:lnTo>
                <a:lnTo>
                  <a:pt x="0" y="77"/>
                </a:lnTo>
                <a:lnTo>
                  <a:pt x="0" y="73"/>
                </a:lnTo>
                <a:lnTo>
                  <a:pt x="2" y="69"/>
                </a:lnTo>
                <a:lnTo>
                  <a:pt x="2" y="65"/>
                </a:lnTo>
                <a:lnTo>
                  <a:pt x="2" y="61"/>
                </a:lnTo>
                <a:lnTo>
                  <a:pt x="4" y="57"/>
                </a:lnTo>
                <a:lnTo>
                  <a:pt x="6" y="53"/>
                </a:lnTo>
                <a:lnTo>
                  <a:pt x="6" y="51"/>
                </a:lnTo>
                <a:lnTo>
                  <a:pt x="9" y="47"/>
                </a:lnTo>
                <a:lnTo>
                  <a:pt x="11" y="43"/>
                </a:lnTo>
                <a:lnTo>
                  <a:pt x="13" y="41"/>
                </a:lnTo>
                <a:lnTo>
                  <a:pt x="15" y="37"/>
                </a:lnTo>
                <a:lnTo>
                  <a:pt x="17" y="33"/>
                </a:lnTo>
                <a:lnTo>
                  <a:pt x="20" y="31"/>
                </a:lnTo>
                <a:lnTo>
                  <a:pt x="24" y="27"/>
                </a:lnTo>
                <a:lnTo>
                  <a:pt x="26" y="25"/>
                </a:lnTo>
                <a:lnTo>
                  <a:pt x="28" y="23"/>
                </a:lnTo>
                <a:lnTo>
                  <a:pt x="33" y="19"/>
                </a:lnTo>
                <a:lnTo>
                  <a:pt x="35" y="17"/>
                </a:lnTo>
                <a:lnTo>
                  <a:pt x="39" y="15"/>
                </a:lnTo>
                <a:lnTo>
                  <a:pt x="41" y="13"/>
                </a:lnTo>
                <a:lnTo>
                  <a:pt x="46" y="11"/>
                </a:lnTo>
                <a:lnTo>
                  <a:pt x="50" y="8"/>
                </a:lnTo>
                <a:lnTo>
                  <a:pt x="54" y="6"/>
                </a:lnTo>
                <a:lnTo>
                  <a:pt x="57" y="6"/>
                </a:lnTo>
                <a:lnTo>
                  <a:pt x="61" y="4"/>
                </a:lnTo>
                <a:lnTo>
                  <a:pt x="65" y="4"/>
                </a:lnTo>
                <a:lnTo>
                  <a:pt x="70" y="2"/>
                </a:lnTo>
                <a:lnTo>
                  <a:pt x="74" y="2"/>
                </a:lnTo>
                <a:lnTo>
                  <a:pt x="78" y="0"/>
                </a:lnTo>
                <a:lnTo>
                  <a:pt x="83" y="0"/>
                </a:lnTo>
                <a:lnTo>
                  <a:pt x="87" y="0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1" name="Rectangle 19"/>
          <p:cNvSpPr>
            <a:spLocks noChangeArrowheads="1"/>
          </p:cNvSpPr>
          <p:nvPr/>
        </p:nvSpPr>
        <p:spPr bwMode="auto">
          <a:xfrm>
            <a:off x="5183188" y="4273550"/>
            <a:ext cx="1875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400" i="1">
                <a:latin typeface="Times New Roman" pitchFamily="18" charset="0"/>
              </a:rPr>
              <a:t>R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20503" name="Rectangle 21"/>
          <p:cNvSpPr>
            <a:spLocks noChangeArrowheads="1"/>
          </p:cNvSpPr>
          <p:nvPr/>
        </p:nvSpPr>
        <p:spPr bwMode="auto">
          <a:xfrm>
            <a:off x="4286248" y="5286388"/>
            <a:ext cx="63216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000" dirty="0">
                <a:latin typeface="+mn-lt"/>
              </a:rPr>
              <a:t>Cavity</a:t>
            </a:r>
          </a:p>
        </p:txBody>
      </p:sp>
      <p:sp>
        <p:nvSpPr>
          <p:cNvPr id="20504" name="Freeform 22"/>
          <p:cNvSpPr>
            <a:spLocks/>
          </p:cNvSpPr>
          <p:nvPr/>
        </p:nvSpPr>
        <p:spPr bwMode="auto">
          <a:xfrm>
            <a:off x="1958975" y="2779713"/>
            <a:ext cx="407988" cy="411162"/>
          </a:xfrm>
          <a:custGeom>
            <a:avLst/>
            <a:gdLst>
              <a:gd name="T0" fmla="*/ 154 w 278"/>
              <a:gd name="T1" fmla="*/ 2 h 259"/>
              <a:gd name="T2" fmla="*/ 174 w 278"/>
              <a:gd name="T3" fmla="*/ 4 h 259"/>
              <a:gd name="T4" fmla="*/ 193 w 278"/>
              <a:gd name="T5" fmla="*/ 10 h 259"/>
              <a:gd name="T6" fmla="*/ 211 w 278"/>
              <a:gd name="T7" fmla="*/ 18 h 259"/>
              <a:gd name="T8" fmla="*/ 228 w 278"/>
              <a:gd name="T9" fmla="*/ 30 h 259"/>
              <a:gd name="T10" fmla="*/ 244 w 278"/>
              <a:gd name="T11" fmla="*/ 42 h 259"/>
              <a:gd name="T12" fmla="*/ 254 w 278"/>
              <a:gd name="T13" fmla="*/ 57 h 259"/>
              <a:gd name="T14" fmla="*/ 265 w 278"/>
              <a:gd name="T15" fmla="*/ 75 h 259"/>
              <a:gd name="T16" fmla="*/ 274 w 278"/>
              <a:gd name="T17" fmla="*/ 91 h 259"/>
              <a:gd name="T18" fmla="*/ 278 w 278"/>
              <a:gd name="T19" fmla="*/ 111 h 259"/>
              <a:gd name="T20" fmla="*/ 278 w 278"/>
              <a:gd name="T21" fmla="*/ 129 h 259"/>
              <a:gd name="T22" fmla="*/ 278 w 278"/>
              <a:gd name="T23" fmla="*/ 150 h 259"/>
              <a:gd name="T24" fmla="*/ 274 w 278"/>
              <a:gd name="T25" fmla="*/ 168 h 259"/>
              <a:gd name="T26" fmla="*/ 265 w 278"/>
              <a:gd name="T27" fmla="*/ 186 h 259"/>
              <a:gd name="T28" fmla="*/ 254 w 278"/>
              <a:gd name="T29" fmla="*/ 202 h 259"/>
              <a:gd name="T30" fmla="*/ 244 w 278"/>
              <a:gd name="T31" fmla="*/ 217 h 259"/>
              <a:gd name="T32" fmla="*/ 228 w 278"/>
              <a:gd name="T33" fmla="*/ 231 h 259"/>
              <a:gd name="T34" fmla="*/ 211 w 278"/>
              <a:gd name="T35" fmla="*/ 241 h 259"/>
              <a:gd name="T36" fmla="*/ 193 w 278"/>
              <a:gd name="T37" fmla="*/ 249 h 259"/>
              <a:gd name="T38" fmla="*/ 174 w 278"/>
              <a:gd name="T39" fmla="*/ 255 h 259"/>
              <a:gd name="T40" fmla="*/ 154 w 278"/>
              <a:gd name="T41" fmla="*/ 259 h 259"/>
              <a:gd name="T42" fmla="*/ 133 w 278"/>
              <a:gd name="T43" fmla="*/ 259 h 259"/>
              <a:gd name="T44" fmla="*/ 111 w 278"/>
              <a:gd name="T45" fmla="*/ 257 h 259"/>
              <a:gd name="T46" fmla="*/ 91 w 278"/>
              <a:gd name="T47" fmla="*/ 251 h 259"/>
              <a:gd name="T48" fmla="*/ 74 w 278"/>
              <a:gd name="T49" fmla="*/ 245 h 259"/>
              <a:gd name="T50" fmla="*/ 56 w 278"/>
              <a:gd name="T51" fmla="*/ 235 h 259"/>
              <a:gd name="T52" fmla="*/ 41 w 278"/>
              <a:gd name="T53" fmla="*/ 223 h 259"/>
              <a:gd name="T54" fmla="*/ 28 w 278"/>
              <a:gd name="T55" fmla="*/ 208 h 259"/>
              <a:gd name="T56" fmla="*/ 17 w 278"/>
              <a:gd name="T57" fmla="*/ 192 h 259"/>
              <a:gd name="T58" fmla="*/ 9 w 278"/>
              <a:gd name="T59" fmla="*/ 174 h 259"/>
              <a:gd name="T60" fmla="*/ 2 w 278"/>
              <a:gd name="T61" fmla="*/ 156 h 259"/>
              <a:gd name="T62" fmla="*/ 0 w 278"/>
              <a:gd name="T63" fmla="*/ 138 h 259"/>
              <a:gd name="T64" fmla="*/ 0 w 278"/>
              <a:gd name="T65" fmla="*/ 117 h 259"/>
              <a:gd name="T66" fmla="*/ 4 w 278"/>
              <a:gd name="T67" fmla="*/ 97 h 259"/>
              <a:gd name="T68" fmla="*/ 11 w 278"/>
              <a:gd name="T69" fmla="*/ 79 h 259"/>
              <a:gd name="T70" fmla="*/ 19 w 278"/>
              <a:gd name="T71" fmla="*/ 63 h 259"/>
              <a:gd name="T72" fmla="*/ 32 w 278"/>
              <a:gd name="T73" fmla="*/ 49 h 259"/>
              <a:gd name="T74" fmla="*/ 46 w 278"/>
              <a:gd name="T75" fmla="*/ 34 h 259"/>
              <a:gd name="T76" fmla="*/ 61 w 278"/>
              <a:gd name="T77" fmla="*/ 22 h 259"/>
              <a:gd name="T78" fmla="*/ 80 w 278"/>
              <a:gd name="T79" fmla="*/ 14 h 259"/>
              <a:gd name="T80" fmla="*/ 98 w 278"/>
              <a:gd name="T81" fmla="*/ 6 h 259"/>
              <a:gd name="T82" fmla="*/ 119 w 278"/>
              <a:gd name="T83" fmla="*/ 2 h 259"/>
              <a:gd name="T84" fmla="*/ 139 w 278"/>
              <a:gd name="T85" fmla="*/ 0 h 25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278"/>
              <a:gd name="T130" fmla="*/ 0 h 259"/>
              <a:gd name="T131" fmla="*/ 278 w 278"/>
              <a:gd name="T132" fmla="*/ 259 h 259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278" h="259">
                <a:moveTo>
                  <a:pt x="139" y="0"/>
                </a:moveTo>
                <a:lnTo>
                  <a:pt x="148" y="0"/>
                </a:lnTo>
                <a:lnTo>
                  <a:pt x="154" y="2"/>
                </a:lnTo>
                <a:lnTo>
                  <a:pt x="161" y="2"/>
                </a:lnTo>
                <a:lnTo>
                  <a:pt x="167" y="2"/>
                </a:lnTo>
                <a:lnTo>
                  <a:pt x="174" y="4"/>
                </a:lnTo>
                <a:lnTo>
                  <a:pt x="180" y="6"/>
                </a:lnTo>
                <a:lnTo>
                  <a:pt x="187" y="8"/>
                </a:lnTo>
                <a:lnTo>
                  <a:pt x="193" y="10"/>
                </a:lnTo>
                <a:lnTo>
                  <a:pt x="200" y="14"/>
                </a:lnTo>
                <a:lnTo>
                  <a:pt x="207" y="16"/>
                </a:lnTo>
                <a:lnTo>
                  <a:pt x="211" y="18"/>
                </a:lnTo>
                <a:lnTo>
                  <a:pt x="217" y="22"/>
                </a:lnTo>
                <a:lnTo>
                  <a:pt x="224" y="26"/>
                </a:lnTo>
                <a:lnTo>
                  <a:pt x="228" y="30"/>
                </a:lnTo>
                <a:lnTo>
                  <a:pt x="233" y="34"/>
                </a:lnTo>
                <a:lnTo>
                  <a:pt x="239" y="38"/>
                </a:lnTo>
                <a:lnTo>
                  <a:pt x="244" y="42"/>
                </a:lnTo>
                <a:lnTo>
                  <a:pt x="248" y="49"/>
                </a:lnTo>
                <a:lnTo>
                  <a:pt x="252" y="53"/>
                </a:lnTo>
                <a:lnTo>
                  <a:pt x="254" y="57"/>
                </a:lnTo>
                <a:lnTo>
                  <a:pt x="259" y="63"/>
                </a:lnTo>
                <a:lnTo>
                  <a:pt x="263" y="69"/>
                </a:lnTo>
                <a:lnTo>
                  <a:pt x="265" y="75"/>
                </a:lnTo>
                <a:lnTo>
                  <a:pt x="267" y="79"/>
                </a:lnTo>
                <a:lnTo>
                  <a:pt x="272" y="85"/>
                </a:lnTo>
                <a:lnTo>
                  <a:pt x="274" y="91"/>
                </a:lnTo>
                <a:lnTo>
                  <a:pt x="274" y="97"/>
                </a:lnTo>
                <a:lnTo>
                  <a:pt x="276" y="103"/>
                </a:lnTo>
                <a:lnTo>
                  <a:pt x="278" y="111"/>
                </a:lnTo>
                <a:lnTo>
                  <a:pt x="278" y="117"/>
                </a:lnTo>
                <a:lnTo>
                  <a:pt x="278" y="123"/>
                </a:lnTo>
                <a:lnTo>
                  <a:pt x="278" y="129"/>
                </a:lnTo>
                <a:lnTo>
                  <a:pt x="278" y="138"/>
                </a:lnTo>
                <a:lnTo>
                  <a:pt x="278" y="144"/>
                </a:lnTo>
                <a:lnTo>
                  <a:pt x="278" y="150"/>
                </a:lnTo>
                <a:lnTo>
                  <a:pt x="276" y="156"/>
                </a:lnTo>
                <a:lnTo>
                  <a:pt x="274" y="162"/>
                </a:lnTo>
                <a:lnTo>
                  <a:pt x="274" y="168"/>
                </a:lnTo>
                <a:lnTo>
                  <a:pt x="272" y="174"/>
                </a:lnTo>
                <a:lnTo>
                  <a:pt x="267" y="180"/>
                </a:lnTo>
                <a:lnTo>
                  <a:pt x="265" y="186"/>
                </a:lnTo>
                <a:lnTo>
                  <a:pt x="263" y="192"/>
                </a:lnTo>
                <a:lnTo>
                  <a:pt x="259" y="196"/>
                </a:lnTo>
                <a:lnTo>
                  <a:pt x="254" y="202"/>
                </a:lnTo>
                <a:lnTo>
                  <a:pt x="252" y="208"/>
                </a:lnTo>
                <a:lnTo>
                  <a:pt x="248" y="212"/>
                </a:lnTo>
                <a:lnTo>
                  <a:pt x="244" y="217"/>
                </a:lnTo>
                <a:lnTo>
                  <a:pt x="239" y="223"/>
                </a:lnTo>
                <a:lnTo>
                  <a:pt x="233" y="227"/>
                </a:lnTo>
                <a:lnTo>
                  <a:pt x="228" y="231"/>
                </a:lnTo>
                <a:lnTo>
                  <a:pt x="224" y="235"/>
                </a:lnTo>
                <a:lnTo>
                  <a:pt x="217" y="237"/>
                </a:lnTo>
                <a:lnTo>
                  <a:pt x="211" y="241"/>
                </a:lnTo>
                <a:lnTo>
                  <a:pt x="207" y="245"/>
                </a:lnTo>
                <a:lnTo>
                  <a:pt x="200" y="247"/>
                </a:lnTo>
                <a:lnTo>
                  <a:pt x="193" y="249"/>
                </a:lnTo>
                <a:lnTo>
                  <a:pt x="187" y="251"/>
                </a:lnTo>
                <a:lnTo>
                  <a:pt x="180" y="253"/>
                </a:lnTo>
                <a:lnTo>
                  <a:pt x="174" y="255"/>
                </a:lnTo>
                <a:lnTo>
                  <a:pt x="167" y="257"/>
                </a:lnTo>
                <a:lnTo>
                  <a:pt x="161" y="259"/>
                </a:lnTo>
                <a:lnTo>
                  <a:pt x="154" y="259"/>
                </a:lnTo>
                <a:lnTo>
                  <a:pt x="148" y="259"/>
                </a:lnTo>
                <a:lnTo>
                  <a:pt x="139" y="259"/>
                </a:lnTo>
                <a:lnTo>
                  <a:pt x="133" y="259"/>
                </a:lnTo>
                <a:lnTo>
                  <a:pt x="126" y="259"/>
                </a:lnTo>
                <a:lnTo>
                  <a:pt x="119" y="259"/>
                </a:lnTo>
                <a:lnTo>
                  <a:pt x="111" y="257"/>
                </a:lnTo>
                <a:lnTo>
                  <a:pt x="104" y="255"/>
                </a:lnTo>
                <a:lnTo>
                  <a:pt x="98" y="253"/>
                </a:lnTo>
                <a:lnTo>
                  <a:pt x="91" y="251"/>
                </a:lnTo>
                <a:lnTo>
                  <a:pt x="85" y="249"/>
                </a:lnTo>
                <a:lnTo>
                  <a:pt x="80" y="247"/>
                </a:lnTo>
                <a:lnTo>
                  <a:pt x="74" y="245"/>
                </a:lnTo>
                <a:lnTo>
                  <a:pt x="67" y="241"/>
                </a:lnTo>
                <a:lnTo>
                  <a:pt x="61" y="237"/>
                </a:lnTo>
                <a:lnTo>
                  <a:pt x="56" y="235"/>
                </a:lnTo>
                <a:lnTo>
                  <a:pt x="52" y="231"/>
                </a:lnTo>
                <a:lnTo>
                  <a:pt x="46" y="227"/>
                </a:lnTo>
                <a:lnTo>
                  <a:pt x="41" y="223"/>
                </a:lnTo>
                <a:lnTo>
                  <a:pt x="37" y="217"/>
                </a:lnTo>
                <a:lnTo>
                  <a:pt x="32" y="212"/>
                </a:lnTo>
                <a:lnTo>
                  <a:pt x="28" y="208"/>
                </a:lnTo>
                <a:lnTo>
                  <a:pt x="24" y="202"/>
                </a:lnTo>
                <a:lnTo>
                  <a:pt x="19" y="196"/>
                </a:lnTo>
                <a:lnTo>
                  <a:pt x="17" y="192"/>
                </a:lnTo>
                <a:lnTo>
                  <a:pt x="13" y="186"/>
                </a:lnTo>
                <a:lnTo>
                  <a:pt x="11" y="180"/>
                </a:lnTo>
                <a:lnTo>
                  <a:pt x="9" y="174"/>
                </a:lnTo>
                <a:lnTo>
                  <a:pt x="6" y="168"/>
                </a:lnTo>
                <a:lnTo>
                  <a:pt x="4" y="162"/>
                </a:lnTo>
                <a:lnTo>
                  <a:pt x="2" y="156"/>
                </a:lnTo>
                <a:lnTo>
                  <a:pt x="2" y="150"/>
                </a:lnTo>
                <a:lnTo>
                  <a:pt x="0" y="144"/>
                </a:lnTo>
                <a:lnTo>
                  <a:pt x="0" y="138"/>
                </a:lnTo>
                <a:lnTo>
                  <a:pt x="0" y="129"/>
                </a:lnTo>
                <a:lnTo>
                  <a:pt x="0" y="123"/>
                </a:lnTo>
                <a:lnTo>
                  <a:pt x="0" y="117"/>
                </a:lnTo>
                <a:lnTo>
                  <a:pt x="2" y="111"/>
                </a:lnTo>
                <a:lnTo>
                  <a:pt x="2" y="103"/>
                </a:lnTo>
                <a:lnTo>
                  <a:pt x="4" y="97"/>
                </a:lnTo>
                <a:lnTo>
                  <a:pt x="6" y="91"/>
                </a:lnTo>
                <a:lnTo>
                  <a:pt x="9" y="85"/>
                </a:lnTo>
                <a:lnTo>
                  <a:pt x="11" y="79"/>
                </a:lnTo>
                <a:lnTo>
                  <a:pt x="13" y="75"/>
                </a:lnTo>
                <a:lnTo>
                  <a:pt x="17" y="69"/>
                </a:lnTo>
                <a:lnTo>
                  <a:pt x="19" y="63"/>
                </a:lnTo>
                <a:lnTo>
                  <a:pt x="24" y="57"/>
                </a:lnTo>
                <a:lnTo>
                  <a:pt x="28" y="53"/>
                </a:lnTo>
                <a:lnTo>
                  <a:pt x="32" y="49"/>
                </a:lnTo>
                <a:lnTo>
                  <a:pt x="37" y="42"/>
                </a:lnTo>
                <a:lnTo>
                  <a:pt x="41" y="38"/>
                </a:lnTo>
                <a:lnTo>
                  <a:pt x="46" y="34"/>
                </a:lnTo>
                <a:lnTo>
                  <a:pt x="52" y="30"/>
                </a:lnTo>
                <a:lnTo>
                  <a:pt x="56" y="26"/>
                </a:lnTo>
                <a:lnTo>
                  <a:pt x="61" y="22"/>
                </a:lnTo>
                <a:lnTo>
                  <a:pt x="67" y="18"/>
                </a:lnTo>
                <a:lnTo>
                  <a:pt x="74" y="16"/>
                </a:lnTo>
                <a:lnTo>
                  <a:pt x="80" y="14"/>
                </a:lnTo>
                <a:lnTo>
                  <a:pt x="85" y="10"/>
                </a:lnTo>
                <a:lnTo>
                  <a:pt x="91" y="8"/>
                </a:lnTo>
                <a:lnTo>
                  <a:pt x="98" y="6"/>
                </a:lnTo>
                <a:lnTo>
                  <a:pt x="104" y="4"/>
                </a:lnTo>
                <a:lnTo>
                  <a:pt x="111" y="2"/>
                </a:lnTo>
                <a:lnTo>
                  <a:pt x="119" y="2"/>
                </a:lnTo>
                <a:lnTo>
                  <a:pt x="126" y="2"/>
                </a:lnTo>
                <a:lnTo>
                  <a:pt x="133" y="0"/>
                </a:lnTo>
                <a:lnTo>
                  <a:pt x="139" y="0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20505" name="Freeform 23"/>
          <p:cNvSpPr>
            <a:spLocks/>
          </p:cNvSpPr>
          <p:nvPr/>
        </p:nvSpPr>
        <p:spPr bwMode="auto">
          <a:xfrm>
            <a:off x="1958975" y="2968625"/>
            <a:ext cx="407988" cy="411163"/>
          </a:xfrm>
          <a:custGeom>
            <a:avLst/>
            <a:gdLst>
              <a:gd name="T0" fmla="*/ 154 w 278"/>
              <a:gd name="T1" fmla="*/ 2 h 259"/>
              <a:gd name="T2" fmla="*/ 174 w 278"/>
              <a:gd name="T3" fmla="*/ 4 h 259"/>
              <a:gd name="T4" fmla="*/ 193 w 278"/>
              <a:gd name="T5" fmla="*/ 10 h 259"/>
              <a:gd name="T6" fmla="*/ 211 w 278"/>
              <a:gd name="T7" fmla="*/ 21 h 259"/>
              <a:gd name="T8" fmla="*/ 228 w 278"/>
              <a:gd name="T9" fmla="*/ 31 h 259"/>
              <a:gd name="T10" fmla="*/ 244 w 278"/>
              <a:gd name="T11" fmla="*/ 43 h 259"/>
              <a:gd name="T12" fmla="*/ 254 w 278"/>
              <a:gd name="T13" fmla="*/ 59 h 259"/>
              <a:gd name="T14" fmla="*/ 265 w 278"/>
              <a:gd name="T15" fmla="*/ 75 h 259"/>
              <a:gd name="T16" fmla="*/ 274 w 278"/>
              <a:gd name="T17" fmla="*/ 91 h 259"/>
              <a:gd name="T18" fmla="*/ 278 w 278"/>
              <a:gd name="T19" fmla="*/ 112 h 259"/>
              <a:gd name="T20" fmla="*/ 278 w 278"/>
              <a:gd name="T21" fmla="*/ 130 h 259"/>
              <a:gd name="T22" fmla="*/ 278 w 278"/>
              <a:gd name="T23" fmla="*/ 150 h 259"/>
              <a:gd name="T24" fmla="*/ 274 w 278"/>
              <a:gd name="T25" fmla="*/ 168 h 259"/>
              <a:gd name="T26" fmla="*/ 265 w 278"/>
              <a:gd name="T27" fmla="*/ 187 h 259"/>
              <a:gd name="T28" fmla="*/ 254 w 278"/>
              <a:gd name="T29" fmla="*/ 203 h 259"/>
              <a:gd name="T30" fmla="*/ 244 w 278"/>
              <a:gd name="T31" fmla="*/ 217 h 259"/>
              <a:gd name="T32" fmla="*/ 228 w 278"/>
              <a:gd name="T33" fmla="*/ 231 h 259"/>
              <a:gd name="T34" fmla="*/ 211 w 278"/>
              <a:gd name="T35" fmla="*/ 241 h 259"/>
              <a:gd name="T36" fmla="*/ 193 w 278"/>
              <a:gd name="T37" fmla="*/ 249 h 259"/>
              <a:gd name="T38" fmla="*/ 174 w 278"/>
              <a:gd name="T39" fmla="*/ 255 h 259"/>
              <a:gd name="T40" fmla="*/ 154 w 278"/>
              <a:gd name="T41" fmla="*/ 259 h 259"/>
              <a:gd name="T42" fmla="*/ 133 w 278"/>
              <a:gd name="T43" fmla="*/ 259 h 259"/>
              <a:gd name="T44" fmla="*/ 111 w 278"/>
              <a:gd name="T45" fmla="*/ 257 h 259"/>
              <a:gd name="T46" fmla="*/ 91 w 278"/>
              <a:gd name="T47" fmla="*/ 253 h 259"/>
              <a:gd name="T48" fmla="*/ 74 w 278"/>
              <a:gd name="T49" fmla="*/ 245 h 259"/>
              <a:gd name="T50" fmla="*/ 56 w 278"/>
              <a:gd name="T51" fmla="*/ 235 h 259"/>
              <a:gd name="T52" fmla="*/ 41 w 278"/>
              <a:gd name="T53" fmla="*/ 223 h 259"/>
              <a:gd name="T54" fmla="*/ 28 w 278"/>
              <a:gd name="T55" fmla="*/ 209 h 259"/>
              <a:gd name="T56" fmla="*/ 17 w 278"/>
              <a:gd name="T57" fmla="*/ 193 h 259"/>
              <a:gd name="T58" fmla="*/ 9 w 278"/>
              <a:gd name="T59" fmla="*/ 174 h 259"/>
              <a:gd name="T60" fmla="*/ 2 w 278"/>
              <a:gd name="T61" fmla="*/ 156 h 259"/>
              <a:gd name="T62" fmla="*/ 0 w 278"/>
              <a:gd name="T63" fmla="*/ 138 h 259"/>
              <a:gd name="T64" fmla="*/ 0 w 278"/>
              <a:gd name="T65" fmla="*/ 118 h 259"/>
              <a:gd name="T66" fmla="*/ 4 w 278"/>
              <a:gd name="T67" fmla="*/ 98 h 259"/>
              <a:gd name="T68" fmla="*/ 11 w 278"/>
              <a:gd name="T69" fmla="*/ 79 h 259"/>
              <a:gd name="T70" fmla="*/ 19 w 278"/>
              <a:gd name="T71" fmla="*/ 63 h 259"/>
              <a:gd name="T72" fmla="*/ 32 w 278"/>
              <a:gd name="T73" fmla="*/ 49 h 259"/>
              <a:gd name="T74" fmla="*/ 46 w 278"/>
              <a:gd name="T75" fmla="*/ 35 h 259"/>
              <a:gd name="T76" fmla="*/ 61 w 278"/>
              <a:gd name="T77" fmla="*/ 23 h 259"/>
              <a:gd name="T78" fmla="*/ 80 w 278"/>
              <a:gd name="T79" fmla="*/ 15 h 259"/>
              <a:gd name="T80" fmla="*/ 98 w 278"/>
              <a:gd name="T81" fmla="*/ 6 h 259"/>
              <a:gd name="T82" fmla="*/ 119 w 278"/>
              <a:gd name="T83" fmla="*/ 2 h 259"/>
              <a:gd name="T84" fmla="*/ 139 w 278"/>
              <a:gd name="T85" fmla="*/ 0 h 25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278"/>
              <a:gd name="T130" fmla="*/ 0 h 259"/>
              <a:gd name="T131" fmla="*/ 278 w 278"/>
              <a:gd name="T132" fmla="*/ 259 h 259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278" h="259">
                <a:moveTo>
                  <a:pt x="139" y="0"/>
                </a:moveTo>
                <a:lnTo>
                  <a:pt x="148" y="0"/>
                </a:lnTo>
                <a:lnTo>
                  <a:pt x="154" y="2"/>
                </a:lnTo>
                <a:lnTo>
                  <a:pt x="161" y="2"/>
                </a:lnTo>
                <a:lnTo>
                  <a:pt x="167" y="4"/>
                </a:lnTo>
                <a:lnTo>
                  <a:pt x="174" y="4"/>
                </a:lnTo>
                <a:lnTo>
                  <a:pt x="180" y="6"/>
                </a:lnTo>
                <a:lnTo>
                  <a:pt x="187" y="8"/>
                </a:lnTo>
                <a:lnTo>
                  <a:pt x="193" y="10"/>
                </a:lnTo>
                <a:lnTo>
                  <a:pt x="200" y="15"/>
                </a:lnTo>
                <a:lnTo>
                  <a:pt x="207" y="17"/>
                </a:lnTo>
                <a:lnTo>
                  <a:pt x="211" y="21"/>
                </a:lnTo>
                <a:lnTo>
                  <a:pt x="217" y="23"/>
                </a:lnTo>
                <a:lnTo>
                  <a:pt x="224" y="27"/>
                </a:lnTo>
                <a:lnTo>
                  <a:pt x="228" y="31"/>
                </a:lnTo>
                <a:lnTo>
                  <a:pt x="233" y="35"/>
                </a:lnTo>
                <a:lnTo>
                  <a:pt x="239" y="39"/>
                </a:lnTo>
                <a:lnTo>
                  <a:pt x="244" y="43"/>
                </a:lnTo>
                <a:lnTo>
                  <a:pt x="248" y="49"/>
                </a:lnTo>
                <a:lnTo>
                  <a:pt x="252" y="53"/>
                </a:lnTo>
                <a:lnTo>
                  <a:pt x="254" y="59"/>
                </a:lnTo>
                <a:lnTo>
                  <a:pt x="259" y="63"/>
                </a:lnTo>
                <a:lnTo>
                  <a:pt x="263" y="69"/>
                </a:lnTo>
                <a:lnTo>
                  <a:pt x="265" y="75"/>
                </a:lnTo>
                <a:lnTo>
                  <a:pt x="267" y="79"/>
                </a:lnTo>
                <a:lnTo>
                  <a:pt x="272" y="85"/>
                </a:lnTo>
                <a:lnTo>
                  <a:pt x="274" y="91"/>
                </a:lnTo>
                <a:lnTo>
                  <a:pt x="274" y="98"/>
                </a:lnTo>
                <a:lnTo>
                  <a:pt x="276" y="104"/>
                </a:lnTo>
                <a:lnTo>
                  <a:pt x="278" y="112"/>
                </a:lnTo>
                <a:lnTo>
                  <a:pt x="278" y="118"/>
                </a:lnTo>
                <a:lnTo>
                  <a:pt x="278" y="124"/>
                </a:lnTo>
                <a:lnTo>
                  <a:pt x="278" y="130"/>
                </a:lnTo>
                <a:lnTo>
                  <a:pt x="278" y="138"/>
                </a:lnTo>
                <a:lnTo>
                  <a:pt x="278" y="144"/>
                </a:lnTo>
                <a:lnTo>
                  <a:pt x="278" y="150"/>
                </a:lnTo>
                <a:lnTo>
                  <a:pt x="276" y="156"/>
                </a:lnTo>
                <a:lnTo>
                  <a:pt x="274" y="162"/>
                </a:lnTo>
                <a:lnTo>
                  <a:pt x="274" y="168"/>
                </a:lnTo>
                <a:lnTo>
                  <a:pt x="272" y="174"/>
                </a:lnTo>
                <a:lnTo>
                  <a:pt x="267" y="180"/>
                </a:lnTo>
                <a:lnTo>
                  <a:pt x="265" y="187"/>
                </a:lnTo>
                <a:lnTo>
                  <a:pt x="263" y="193"/>
                </a:lnTo>
                <a:lnTo>
                  <a:pt x="259" y="199"/>
                </a:lnTo>
                <a:lnTo>
                  <a:pt x="254" y="203"/>
                </a:lnTo>
                <a:lnTo>
                  <a:pt x="252" y="209"/>
                </a:lnTo>
                <a:lnTo>
                  <a:pt x="248" y="213"/>
                </a:lnTo>
                <a:lnTo>
                  <a:pt x="244" y="217"/>
                </a:lnTo>
                <a:lnTo>
                  <a:pt x="239" y="223"/>
                </a:lnTo>
                <a:lnTo>
                  <a:pt x="233" y="227"/>
                </a:lnTo>
                <a:lnTo>
                  <a:pt x="228" y="231"/>
                </a:lnTo>
                <a:lnTo>
                  <a:pt x="224" y="235"/>
                </a:lnTo>
                <a:lnTo>
                  <a:pt x="217" y="237"/>
                </a:lnTo>
                <a:lnTo>
                  <a:pt x="211" y="241"/>
                </a:lnTo>
                <a:lnTo>
                  <a:pt x="207" y="245"/>
                </a:lnTo>
                <a:lnTo>
                  <a:pt x="200" y="247"/>
                </a:lnTo>
                <a:lnTo>
                  <a:pt x="193" y="249"/>
                </a:lnTo>
                <a:lnTo>
                  <a:pt x="187" y="253"/>
                </a:lnTo>
                <a:lnTo>
                  <a:pt x="180" y="255"/>
                </a:lnTo>
                <a:lnTo>
                  <a:pt x="174" y="255"/>
                </a:lnTo>
                <a:lnTo>
                  <a:pt x="167" y="257"/>
                </a:lnTo>
                <a:lnTo>
                  <a:pt x="161" y="259"/>
                </a:lnTo>
                <a:lnTo>
                  <a:pt x="154" y="259"/>
                </a:lnTo>
                <a:lnTo>
                  <a:pt x="148" y="259"/>
                </a:lnTo>
                <a:lnTo>
                  <a:pt x="139" y="259"/>
                </a:lnTo>
                <a:lnTo>
                  <a:pt x="133" y="259"/>
                </a:lnTo>
                <a:lnTo>
                  <a:pt x="126" y="259"/>
                </a:lnTo>
                <a:lnTo>
                  <a:pt x="119" y="259"/>
                </a:lnTo>
                <a:lnTo>
                  <a:pt x="111" y="257"/>
                </a:lnTo>
                <a:lnTo>
                  <a:pt x="104" y="255"/>
                </a:lnTo>
                <a:lnTo>
                  <a:pt x="98" y="255"/>
                </a:lnTo>
                <a:lnTo>
                  <a:pt x="91" y="253"/>
                </a:lnTo>
                <a:lnTo>
                  <a:pt x="85" y="249"/>
                </a:lnTo>
                <a:lnTo>
                  <a:pt x="80" y="247"/>
                </a:lnTo>
                <a:lnTo>
                  <a:pt x="74" y="245"/>
                </a:lnTo>
                <a:lnTo>
                  <a:pt x="67" y="241"/>
                </a:lnTo>
                <a:lnTo>
                  <a:pt x="61" y="237"/>
                </a:lnTo>
                <a:lnTo>
                  <a:pt x="56" y="235"/>
                </a:lnTo>
                <a:lnTo>
                  <a:pt x="52" y="231"/>
                </a:lnTo>
                <a:lnTo>
                  <a:pt x="46" y="227"/>
                </a:lnTo>
                <a:lnTo>
                  <a:pt x="41" y="223"/>
                </a:lnTo>
                <a:lnTo>
                  <a:pt x="37" y="217"/>
                </a:lnTo>
                <a:lnTo>
                  <a:pt x="32" y="213"/>
                </a:lnTo>
                <a:lnTo>
                  <a:pt x="28" y="209"/>
                </a:lnTo>
                <a:lnTo>
                  <a:pt x="24" y="203"/>
                </a:lnTo>
                <a:lnTo>
                  <a:pt x="19" y="199"/>
                </a:lnTo>
                <a:lnTo>
                  <a:pt x="17" y="193"/>
                </a:lnTo>
                <a:lnTo>
                  <a:pt x="13" y="187"/>
                </a:lnTo>
                <a:lnTo>
                  <a:pt x="11" y="180"/>
                </a:lnTo>
                <a:lnTo>
                  <a:pt x="9" y="174"/>
                </a:lnTo>
                <a:lnTo>
                  <a:pt x="6" y="168"/>
                </a:lnTo>
                <a:lnTo>
                  <a:pt x="4" y="162"/>
                </a:lnTo>
                <a:lnTo>
                  <a:pt x="2" y="156"/>
                </a:lnTo>
                <a:lnTo>
                  <a:pt x="2" y="150"/>
                </a:lnTo>
                <a:lnTo>
                  <a:pt x="0" y="144"/>
                </a:lnTo>
                <a:lnTo>
                  <a:pt x="0" y="138"/>
                </a:lnTo>
                <a:lnTo>
                  <a:pt x="0" y="130"/>
                </a:lnTo>
                <a:lnTo>
                  <a:pt x="0" y="124"/>
                </a:lnTo>
                <a:lnTo>
                  <a:pt x="0" y="118"/>
                </a:lnTo>
                <a:lnTo>
                  <a:pt x="2" y="112"/>
                </a:lnTo>
                <a:lnTo>
                  <a:pt x="2" y="104"/>
                </a:lnTo>
                <a:lnTo>
                  <a:pt x="4" y="98"/>
                </a:lnTo>
                <a:lnTo>
                  <a:pt x="6" y="91"/>
                </a:lnTo>
                <a:lnTo>
                  <a:pt x="9" y="85"/>
                </a:lnTo>
                <a:lnTo>
                  <a:pt x="11" y="79"/>
                </a:lnTo>
                <a:lnTo>
                  <a:pt x="13" y="75"/>
                </a:lnTo>
                <a:lnTo>
                  <a:pt x="17" y="69"/>
                </a:lnTo>
                <a:lnTo>
                  <a:pt x="19" y="63"/>
                </a:lnTo>
                <a:lnTo>
                  <a:pt x="24" y="59"/>
                </a:lnTo>
                <a:lnTo>
                  <a:pt x="28" y="53"/>
                </a:lnTo>
                <a:lnTo>
                  <a:pt x="32" y="49"/>
                </a:lnTo>
                <a:lnTo>
                  <a:pt x="37" y="43"/>
                </a:lnTo>
                <a:lnTo>
                  <a:pt x="41" y="39"/>
                </a:lnTo>
                <a:lnTo>
                  <a:pt x="46" y="35"/>
                </a:lnTo>
                <a:lnTo>
                  <a:pt x="52" y="31"/>
                </a:lnTo>
                <a:lnTo>
                  <a:pt x="56" y="27"/>
                </a:lnTo>
                <a:lnTo>
                  <a:pt x="61" y="23"/>
                </a:lnTo>
                <a:lnTo>
                  <a:pt x="67" y="21"/>
                </a:lnTo>
                <a:lnTo>
                  <a:pt x="74" y="17"/>
                </a:lnTo>
                <a:lnTo>
                  <a:pt x="80" y="15"/>
                </a:lnTo>
                <a:lnTo>
                  <a:pt x="85" y="10"/>
                </a:lnTo>
                <a:lnTo>
                  <a:pt x="91" y="8"/>
                </a:lnTo>
                <a:lnTo>
                  <a:pt x="98" y="6"/>
                </a:lnTo>
                <a:lnTo>
                  <a:pt x="104" y="4"/>
                </a:lnTo>
                <a:lnTo>
                  <a:pt x="111" y="4"/>
                </a:lnTo>
                <a:lnTo>
                  <a:pt x="119" y="2"/>
                </a:lnTo>
                <a:lnTo>
                  <a:pt x="126" y="2"/>
                </a:lnTo>
                <a:lnTo>
                  <a:pt x="133" y="0"/>
                </a:lnTo>
                <a:lnTo>
                  <a:pt x="139" y="0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20506" name="Freeform 24"/>
          <p:cNvSpPr>
            <a:spLocks/>
          </p:cNvSpPr>
          <p:nvPr/>
        </p:nvSpPr>
        <p:spPr bwMode="auto">
          <a:xfrm>
            <a:off x="3910013" y="2076450"/>
            <a:ext cx="53975" cy="53975"/>
          </a:xfrm>
          <a:custGeom>
            <a:avLst/>
            <a:gdLst>
              <a:gd name="T0" fmla="*/ 20 w 37"/>
              <a:gd name="T1" fmla="*/ 34 h 34"/>
              <a:gd name="T2" fmla="*/ 24 w 37"/>
              <a:gd name="T3" fmla="*/ 34 h 34"/>
              <a:gd name="T4" fmla="*/ 27 w 37"/>
              <a:gd name="T5" fmla="*/ 32 h 34"/>
              <a:gd name="T6" fmla="*/ 31 w 37"/>
              <a:gd name="T7" fmla="*/ 32 h 34"/>
              <a:gd name="T8" fmla="*/ 33 w 37"/>
              <a:gd name="T9" fmla="*/ 30 h 34"/>
              <a:gd name="T10" fmla="*/ 35 w 37"/>
              <a:gd name="T11" fmla="*/ 28 h 34"/>
              <a:gd name="T12" fmla="*/ 35 w 37"/>
              <a:gd name="T13" fmla="*/ 24 h 34"/>
              <a:gd name="T14" fmla="*/ 37 w 37"/>
              <a:gd name="T15" fmla="*/ 22 h 34"/>
              <a:gd name="T16" fmla="*/ 37 w 37"/>
              <a:gd name="T17" fmla="*/ 18 h 34"/>
              <a:gd name="T18" fmla="*/ 37 w 37"/>
              <a:gd name="T19" fmla="*/ 14 h 34"/>
              <a:gd name="T20" fmla="*/ 35 w 37"/>
              <a:gd name="T21" fmla="*/ 12 h 34"/>
              <a:gd name="T22" fmla="*/ 35 w 37"/>
              <a:gd name="T23" fmla="*/ 8 h 34"/>
              <a:gd name="T24" fmla="*/ 33 w 37"/>
              <a:gd name="T25" fmla="*/ 6 h 34"/>
              <a:gd name="T26" fmla="*/ 31 w 37"/>
              <a:gd name="T27" fmla="*/ 4 h 34"/>
              <a:gd name="T28" fmla="*/ 29 w 37"/>
              <a:gd name="T29" fmla="*/ 2 h 34"/>
              <a:gd name="T30" fmla="*/ 24 w 37"/>
              <a:gd name="T31" fmla="*/ 2 h 34"/>
              <a:gd name="T32" fmla="*/ 22 w 37"/>
              <a:gd name="T33" fmla="*/ 0 h 34"/>
              <a:gd name="T34" fmla="*/ 18 w 37"/>
              <a:gd name="T35" fmla="*/ 0 h 34"/>
              <a:gd name="T36" fmla="*/ 13 w 37"/>
              <a:gd name="T37" fmla="*/ 2 h 34"/>
              <a:gd name="T38" fmla="*/ 9 w 37"/>
              <a:gd name="T39" fmla="*/ 4 h 34"/>
              <a:gd name="T40" fmla="*/ 7 w 37"/>
              <a:gd name="T41" fmla="*/ 6 h 34"/>
              <a:gd name="T42" fmla="*/ 5 w 37"/>
              <a:gd name="T43" fmla="*/ 8 h 34"/>
              <a:gd name="T44" fmla="*/ 3 w 37"/>
              <a:gd name="T45" fmla="*/ 10 h 34"/>
              <a:gd name="T46" fmla="*/ 3 w 37"/>
              <a:gd name="T47" fmla="*/ 14 h 34"/>
              <a:gd name="T48" fmla="*/ 0 w 37"/>
              <a:gd name="T49" fmla="*/ 16 h 34"/>
              <a:gd name="T50" fmla="*/ 0 w 37"/>
              <a:gd name="T51" fmla="*/ 20 h 34"/>
              <a:gd name="T52" fmla="*/ 3 w 37"/>
              <a:gd name="T53" fmla="*/ 22 h 34"/>
              <a:gd name="T54" fmla="*/ 3 w 37"/>
              <a:gd name="T55" fmla="*/ 26 h 34"/>
              <a:gd name="T56" fmla="*/ 7 w 37"/>
              <a:gd name="T57" fmla="*/ 30 h 34"/>
              <a:gd name="T58" fmla="*/ 11 w 37"/>
              <a:gd name="T59" fmla="*/ 32 h 34"/>
              <a:gd name="T60" fmla="*/ 13 w 37"/>
              <a:gd name="T61" fmla="*/ 34 h 34"/>
              <a:gd name="T62" fmla="*/ 18 w 37"/>
              <a:gd name="T63" fmla="*/ 34 h 34"/>
              <a:gd name="T64" fmla="*/ 20 w 37"/>
              <a:gd name="T65" fmla="*/ 18 h 3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37"/>
              <a:gd name="T100" fmla="*/ 0 h 34"/>
              <a:gd name="T101" fmla="*/ 37 w 37"/>
              <a:gd name="T102" fmla="*/ 34 h 3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37" h="34">
                <a:moveTo>
                  <a:pt x="20" y="18"/>
                </a:moveTo>
                <a:lnTo>
                  <a:pt x="20" y="34"/>
                </a:lnTo>
                <a:lnTo>
                  <a:pt x="22" y="34"/>
                </a:lnTo>
                <a:lnTo>
                  <a:pt x="24" y="34"/>
                </a:lnTo>
                <a:lnTo>
                  <a:pt x="27" y="34"/>
                </a:lnTo>
                <a:lnTo>
                  <a:pt x="27" y="32"/>
                </a:lnTo>
                <a:lnTo>
                  <a:pt x="29" y="32"/>
                </a:lnTo>
                <a:lnTo>
                  <a:pt x="31" y="32"/>
                </a:lnTo>
                <a:lnTo>
                  <a:pt x="31" y="30"/>
                </a:lnTo>
                <a:lnTo>
                  <a:pt x="33" y="30"/>
                </a:lnTo>
                <a:lnTo>
                  <a:pt x="33" y="28"/>
                </a:lnTo>
                <a:lnTo>
                  <a:pt x="35" y="28"/>
                </a:lnTo>
                <a:lnTo>
                  <a:pt x="35" y="26"/>
                </a:lnTo>
                <a:lnTo>
                  <a:pt x="35" y="24"/>
                </a:lnTo>
                <a:lnTo>
                  <a:pt x="37" y="24"/>
                </a:lnTo>
                <a:lnTo>
                  <a:pt x="37" y="22"/>
                </a:lnTo>
                <a:lnTo>
                  <a:pt x="37" y="20"/>
                </a:lnTo>
                <a:lnTo>
                  <a:pt x="37" y="18"/>
                </a:lnTo>
                <a:lnTo>
                  <a:pt x="37" y="16"/>
                </a:lnTo>
                <a:lnTo>
                  <a:pt x="37" y="14"/>
                </a:lnTo>
                <a:lnTo>
                  <a:pt x="37" y="12"/>
                </a:lnTo>
                <a:lnTo>
                  <a:pt x="35" y="12"/>
                </a:lnTo>
                <a:lnTo>
                  <a:pt x="35" y="10"/>
                </a:lnTo>
                <a:lnTo>
                  <a:pt x="35" y="8"/>
                </a:lnTo>
                <a:lnTo>
                  <a:pt x="33" y="8"/>
                </a:lnTo>
                <a:lnTo>
                  <a:pt x="33" y="6"/>
                </a:lnTo>
                <a:lnTo>
                  <a:pt x="31" y="6"/>
                </a:lnTo>
                <a:lnTo>
                  <a:pt x="31" y="4"/>
                </a:lnTo>
                <a:lnTo>
                  <a:pt x="29" y="4"/>
                </a:lnTo>
                <a:lnTo>
                  <a:pt x="29" y="2"/>
                </a:lnTo>
                <a:lnTo>
                  <a:pt x="27" y="2"/>
                </a:lnTo>
                <a:lnTo>
                  <a:pt x="24" y="2"/>
                </a:lnTo>
                <a:lnTo>
                  <a:pt x="22" y="2"/>
                </a:lnTo>
                <a:lnTo>
                  <a:pt x="22" y="0"/>
                </a:lnTo>
                <a:lnTo>
                  <a:pt x="20" y="0"/>
                </a:lnTo>
                <a:lnTo>
                  <a:pt x="18" y="0"/>
                </a:lnTo>
                <a:lnTo>
                  <a:pt x="16" y="2"/>
                </a:lnTo>
                <a:lnTo>
                  <a:pt x="13" y="2"/>
                </a:lnTo>
                <a:lnTo>
                  <a:pt x="11" y="2"/>
                </a:lnTo>
                <a:lnTo>
                  <a:pt x="9" y="4"/>
                </a:lnTo>
                <a:lnTo>
                  <a:pt x="7" y="4"/>
                </a:lnTo>
                <a:lnTo>
                  <a:pt x="7" y="6"/>
                </a:lnTo>
                <a:lnTo>
                  <a:pt x="5" y="6"/>
                </a:lnTo>
                <a:lnTo>
                  <a:pt x="5" y="8"/>
                </a:lnTo>
                <a:lnTo>
                  <a:pt x="3" y="8"/>
                </a:lnTo>
                <a:lnTo>
                  <a:pt x="3" y="10"/>
                </a:lnTo>
                <a:lnTo>
                  <a:pt x="3" y="12"/>
                </a:lnTo>
                <a:lnTo>
                  <a:pt x="3" y="14"/>
                </a:lnTo>
                <a:lnTo>
                  <a:pt x="0" y="14"/>
                </a:lnTo>
                <a:lnTo>
                  <a:pt x="0" y="16"/>
                </a:lnTo>
                <a:lnTo>
                  <a:pt x="0" y="18"/>
                </a:lnTo>
                <a:lnTo>
                  <a:pt x="0" y="20"/>
                </a:lnTo>
                <a:lnTo>
                  <a:pt x="0" y="22"/>
                </a:lnTo>
                <a:lnTo>
                  <a:pt x="3" y="22"/>
                </a:lnTo>
                <a:lnTo>
                  <a:pt x="3" y="24"/>
                </a:lnTo>
                <a:lnTo>
                  <a:pt x="3" y="26"/>
                </a:lnTo>
                <a:lnTo>
                  <a:pt x="5" y="28"/>
                </a:lnTo>
                <a:lnTo>
                  <a:pt x="7" y="30"/>
                </a:lnTo>
                <a:lnTo>
                  <a:pt x="9" y="32"/>
                </a:lnTo>
                <a:lnTo>
                  <a:pt x="11" y="32"/>
                </a:lnTo>
                <a:lnTo>
                  <a:pt x="11" y="34"/>
                </a:lnTo>
                <a:lnTo>
                  <a:pt x="13" y="34"/>
                </a:lnTo>
                <a:lnTo>
                  <a:pt x="16" y="34"/>
                </a:lnTo>
                <a:lnTo>
                  <a:pt x="18" y="34"/>
                </a:lnTo>
                <a:lnTo>
                  <a:pt x="20" y="34"/>
                </a:lnTo>
                <a:lnTo>
                  <a:pt x="20" y="18"/>
                </a:lnTo>
                <a:close/>
              </a:path>
            </a:pathLst>
          </a:custGeom>
          <a:solidFill>
            <a:srgbClr val="0000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7" name="Freeform 25"/>
          <p:cNvSpPr>
            <a:spLocks/>
          </p:cNvSpPr>
          <p:nvPr/>
        </p:nvSpPr>
        <p:spPr bwMode="auto">
          <a:xfrm>
            <a:off x="2162175" y="2105025"/>
            <a:ext cx="1776413" cy="674688"/>
          </a:xfrm>
          <a:custGeom>
            <a:avLst/>
            <a:gdLst>
              <a:gd name="T0" fmla="*/ 1212 w 1212"/>
              <a:gd name="T1" fmla="*/ 0 h 425"/>
              <a:gd name="T2" fmla="*/ 0 w 1212"/>
              <a:gd name="T3" fmla="*/ 0 h 425"/>
              <a:gd name="T4" fmla="*/ 0 w 1212"/>
              <a:gd name="T5" fmla="*/ 425 h 425"/>
              <a:gd name="T6" fmla="*/ 0 60000 65536"/>
              <a:gd name="T7" fmla="*/ 0 60000 65536"/>
              <a:gd name="T8" fmla="*/ 0 60000 65536"/>
              <a:gd name="T9" fmla="*/ 0 w 1212"/>
              <a:gd name="T10" fmla="*/ 0 h 425"/>
              <a:gd name="T11" fmla="*/ 1212 w 1212"/>
              <a:gd name="T12" fmla="*/ 425 h 42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12" h="425">
                <a:moveTo>
                  <a:pt x="1212" y="0"/>
                </a:moveTo>
                <a:lnTo>
                  <a:pt x="0" y="0"/>
                </a:lnTo>
                <a:lnTo>
                  <a:pt x="0" y="425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8" name="Freeform 26"/>
          <p:cNvSpPr>
            <a:spLocks/>
          </p:cNvSpPr>
          <p:nvPr/>
        </p:nvSpPr>
        <p:spPr bwMode="auto">
          <a:xfrm>
            <a:off x="3910013" y="4097338"/>
            <a:ext cx="53975" cy="53975"/>
          </a:xfrm>
          <a:custGeom>
            <a:avLst/>
            <a:gdLst>
              <a:gd name="T0" fmla="*/ 20 w 37"/>
              <a:gd name="T1" fmla="*/ 16 h 34"/>
              <a:gd name="T2" fmla="*/ 20 w 37"/>
              <a:gd name="T3" fmla="*/ 34 h 34"/>
              <a:gd name="T4" fmla="*/ 22 w 37"/>
              <a:gd name="T5" fmla="*/ 34 h 34"/>
              <a:gd name="T6" fmla="*/ 24 w 37"/>
              <a:gd name="T7" fmla="*/ 32 h 34"/>
              <a:gd name="T8" fmla="*/ 27 w 37"/>
              <a:gd name="T9" fmla="*/ 32 h 34"/>
              <a:gd name="T10" fmla="*/ 29 w 37"/>
              <a:gd name="T11" fmla="*/ 32 h 34"/>
              <a:gd name="T12" fmla="*/ 29 w 37"/>
              <a:gd name="T13" fmla="*/ 30 h 34"/>
              <a:gd name="T14" fmla="*/ 31 w 37"/>
              <a:gd name="T15" fmla="*/ 30 h 34"/>
              <a:gd name="T16" fmla="*/ 31 w 37"/>
              <a:gd name="T17" fmla="*/ 28 h 34"/>
              <a:gd name="T18" fmla="*/ 33 w 37"/>
              <a:gd name="T19" fmla="*/ 28 h 34"/>
              <a:gd name="T20" fmla="*/ 33 w 37"/>
              <a:gd name="T21" fmla="*/ 26 h 34"/>
              <a:gd name="T22" fmla="*/ 35 w 37"/>
              <a:gd name="T23" fmla="*/ 26 h 34"/>
              <a:gd name="T24" fmla="*/ 35 w 37"/>
              <a:gd name="T25" fmla="*/ 24 h 34"/>
              <a:gd name="T26" fmla="*/ 37 w 37"/>
              <a:gd name="T27" fmla="*/ 22 h 34"/>
              <a:gd name="T28" fmla="*/ 37 w 37"/>
              <a:gd name="T29" fmla="*/ 20 h 34"/>
              <a:gd name="T30" fmla="*/ 37 w 37"/>
              <a:gd name="T31" fmla="*/ 18 h 34"/>
              <a:gd name="T32" fmla="*/ 37 w 37"/>
              <a:gd name="T33" fmla="*/ 16 h 34"/>
              <a:gd name="T34" fmla="*/ 37 w 37"/>
              <a:gd name="T35" fmla="*/ 14 h 34"/>
              <a:gd name="T36" fmla="*/ 37 w 37"/>
              <a:gd name="T37" fmla="*/ 12 h 34"/>
              <a:gd name="T38" fmla="*/ 37 w 37"/>
              <a:gd name="T39" fmla="*/ 10 h 34"/>
              <a:gd name="T40" fmla="*/ 35 w 37"/>
              <a:gd name="T41" fmla="*/ 10 h 34"/>
              <a:gd name="T42" fmla="*/ 35 w 37"/>
              <a:gd name="T43" fmla="*/ 8 h 34"/>
              <a:gd name="T44" fmla="*/ 33 w 37"/>
              <a:gd name="T45" fmla="*/ 6 h 34"/>
              <a:gd name="T46" fmla="*/ 33 w 37"/>
              <a:gd name="T47" fmla="*/ 4 h 34"/>
              <a:gd name="T48" fmla="*/ 31 w 37"/>
              <a:gd name="T49" fmla="*/ 4 h 34"/>
              <a:gd name="T50" fmla="*/ 29 w 37"/>
              <a:gd name="T51" fmla="*/ 2 h 34"/>
              <a:gd name="T52" fmla="*/ 27 w 37"/>
              <a:gd name="T53" fmla="*/ 2 h 34"/>
              <a:gd name="T54" fmla="*/ 27 w 37"/>
              <a:gd name="T55" fmla="*/ 0 h 34"/>
              <a:gd name="T56" fmla="*/ 24 w 37"/>
              <a:gd name="T57" fmla="*/ 0 h 34"/>
              <a:gd name="T58" fmla="*/ 22 w 37"/>
              <a:gd name="T59" fmla="*/ 0 h 34"/>
              <a:gd name="T60" fmla="*/ 20 w 37"/>
              <a:gd name="T61" fmla="*/ 0 h 34"/>
              <a:gd name="T62" fmla="*/ 18 w 37"/>
              <a:gd name="T63" fmla="*/ 0 h 34"/>
              <a:gd name="T64" fmla="*/ 16 w 37"/>
              <a:gd name="T65" fmla="*/ 0 h 34"/>
              <a:gd name="T66" fmla="*/ 13 w 37"/>
              <a:gd name="T67" fmla="*/ 0 h 34"/>
              <a:gd name="T68" fmla="*/ 11 w 37"/>
              <a:gd name="T69" fmla="*/ 2 h 34"/>
              <a:gd name="T70" fmla="*/ 9 w 37"/>
              <a:gd name="T71" fmla="*/ 2 h 34"/>
              <a:gd name="T72" fmla="*/ 9 w 37"/>
              <a:gd name="T73" fmla="*/ 4 h 34"/>
              <a:gd name="T74" fmla="*/ 7 w 37"/>
              <a:gd name="T75" fmla="*/ 4 h 34"/>
              <a:gd name="T76" fmla="*/ 5 w 37"/>
              <a:gd name="T77" fmla="*/ 6 h 34"/>
              <a:gd name="T78" fmla="*/ 5 w 37"/>
              <a:gd name="T79" fmla="*/ 8 h 34"/>
              <a:gd name="T80" fmla="*/ 3 w 37"/>
              <a:gd name="T81" fmla="*/ 8 h 34"/>
              <a:gd name="T82" fmla="*/ 3 w 37"/>
              <a:gd name="T83" fmla="*/ 10 h 34"/>
              <a:gd name="T84" fmla="*/ 3 w 37"/>
              <a:gd name="T85" fmla="*/ 12 h 34"/>
              <a:gd name="T86" fmla="*/ 0 w 37"/>
              <a:gd name="T87" fmla="*/ 14 h 34"/>
              <a:gd name="T88" fmla="*/ 0 w 37"/>
              <a:gd name="T89" fmla="*/ 16 h 34"/>
              <a:gd name="T90" fmla="*/ 0 w 37"/>
              <a:gd name="T91" fmla="*/ 18 h 34"/>
              <a:gd name="T92" fmla="*/ 0 w 37"/>
              <a:gd name="T93" fmla="*/ 20 h 34"/>
              <a:gd name="T94" fmla="*/ 3 w 37"/>
              <a:gd name="T95" fmla="*/ 20 h 34"/>
              <a:gd name="T96" fmla="*/ 3 w 37"/>
              <a:gd name="T97" fmla="*/ 22 h 34"/>
              <a:gd name="T98" fmla="*/ 3 w 37"/>
              <a:gd name="T99" fmla="*/ 24 h 34"/>
              <a:gd name="T100" fmla="*/ 3 w 37"/>
              <a:gd name="T101" fmla="*/ 26 h 34"/>
              <a:gd name="T102" fmla="*/ 5 w 37"/>
              <a:gd name="T103" fmla="*/ 26 h 34"/>
              <a:gd name="T104" fmla="*/ 5 w 37"/>
              <a:gd name="T105" fmla="*/ 28 h 34"/>
              <a:gd name="T106" fmla="*/ 7 w 37"/>
              <a:gd name="T107" fmla="*/ 28 h 34"/>
              <a:gd name="T108" fmla="*/ 7 w 37"/>
              <a:gd name="T109" fmla="*/ 30 h 34"/>
              <a:gd name="T110" fmla="*/ 9 w 37"/>
              <a:gd name="T111" fmla="*/ 30 h 34"/>
              <a:gd name="T112" fmla="*/ 11 w 37"/>
              <a:gd name="T113" fmla="*/ 32 h 34"/>
              <a:gd name="T114" fmla="*/ 13 w 37"/>
              <a:gd name="T115" fmla="*/ 32 h 34"/>
              <a:gd name="T116" fmla="*/ 16 w 37"/>
              <a:gd name="T117" fmla="*/ 32 h 34"/>
              <a:gd name="T118" fmla="*/ 16 w 37"/>
              <a:gd name="T119" fmla="*/ 34 h 34"/>
              <a:gd name="T120" fmla="*/ 18 w 37"/>
              <a:gd name="T121" fmla="*/ 34 h 34"/>
              <a:gd name="T122" fmla="*/ 20 w 37"/>
              <a:gd name="T123" fmla="*/ 34 h 34"/>
              <a:gd name="T124" fmla="*/ 20 w 37"/>
              <a:gd name="T125" fmla="*/ 16 h 3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37"/>
              <a:gd name="T190" fmla="*/ 0 h 34"/>
              <a:gd name="T191" fmla="*/ 37 w 37"/>
              <a:gd name="T192" fmla="*/ 34 h 3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37" h="34">
                <a:moveTo>
                  <a:pt x="20" y="16"/>
                </a:moveTo>
                <a:lnTo>
                  <a:pt x="20" y="34"/>
                </a:lnTo>
                <a:lnTo>
                  <a:pt x="22" y="34"/>
                </a:lnTo>
                <a:lnTo>
                  <a:pt x="24" y="32"/>
                </a:lnTo>
                <a:lnTo>
                  <a:pt x="27" y="32"/>
                </a:lnTo>
                <a:lnTo>
                  <a:pt x="29" y="32"/>
                </a:lnTo>
                <a:lnTo>
                  <a:pt x="29" y="30"/>
                </a:lnTo>
                <a:lnTo>
                  <a:pt x="31" y="30"/>
                </a:lnTo>
                <a:lnTo>
                  <a:pt x="31" y="28"/>
                </a:lnTo>
                <a:lnTo>
                  <a:pt x="33" y="28"/>
                </a:lnTo>
                <a:lnTo>
                  <a:pt x="33" y="26"/>
                </a:lnTo>
                <a:lnTo>
                  <a:pt x="35" y="26"/>
                </a:lnTo>
                <a:lnTo>
                  <a:pt x="35" y="24"/>
                </a:lnTo>
                <a:lnTo>
                  <a:pt x="37" y="22"/>
                </a:lnTo>
                <a:lnTo>
                  <a:pt x="37" y="20"/>
                </a:lnTo>
                <a:lnTo>
                  <a:pt x="37" y="18"/>
                </a:lnTo>
                <a:lnTo>
                  <a:pt x="37" y="16"/>
                </a:lnTo>
                <a:lnTo>
                  <a:pt x="37" y="14"/>
                </a:lnTo>
                <a:lnTo>
                  <a:pt x="37" y="12"/>
                </a:lnTo>
                <a:lnTo>
                  <a:pt x="37" y="10"/>
                </a:lnTo>
                <a:lnTo>
                  <a:pt x="35" y="10"/>
                </a:lnTo>
                <a:lnTo>
                  <a:pt x="35" y="8"/>
                </a:lnTo>
                <a:lnTo>
                  <a:pt x="33" y="6"/>
                </a:lnTo>
                <a:lnTo>
                  <a:pt x="33" y="4"/>
                </a:lnTo>
                <a:lnTo>
                  <a:pt x="31" y="4"/>
                </a:lnTo>
                <a:lnTo>
                  <a:pt x="29" y="2"/>
                </a:lnTo>
                <a:lnTo>
                  <a:pt x="27" y="2"/>
                </a:lnTo>
                <a:lnTo>
                  <a:pt x="27" y="0"/>
                </a:lnTo>
                <a:lnTo>
                  <a:pt x="24" y="0"/>
                </a:lnTo>
                <a:lnTo>
                  <a:pt x="22" y="0"/>
                </a:lnTo>
                <a:lnTo>
                  <a:pt x="20" y="0"/>
                </a:lnTo>
                <a:lnTo>
                  <a:pt x="18" y="0"/>
                </a:lnTo>
                <a:lnTo>
                  <a:pt x="16" y="0"/>
                </a:lnTo>
                <a:lnTo>
                  <a:pt x="13" y="0"/>
                </a:lnTo>
                <a:lnTo>
                  <a:pt x="11" y="2"/>
                </a:lnTo>
                <a:lnTo>
                  <a:pt x="9" y="2"/>
                </a:lnTo>
                <a:lnTo>
                  <a:pt x="9" y="4"/>
                </a:lnTo>
                <a:lnTo>
                  <a:pt x="7" y="4"/>
                </a:lnTo>
                <a:lnTo>
                  <a:pt x="5" y="6"/>
                </a:lnTo>
                <a:lnTo>
                  <a:pt x="5" y="8"/>
                </a:lnTo>
                <a:lnTo>
                  <a:pt x="3" y="8"/>
                </a:lnTo>
                <a:lnTo>
                  <a:pt x="3" y="10"/>
                </a:lnTo>
                <a:lnTo>
                  <a:pt x="3" y="12"/>
                </a:lnTo>
                <a:lnTo>
                  <a:pt x="0" y="14"/>
                </a:lnTo>
                <a:lnTo>
                  <a:pt x="0" y="16"/>
                </a:lnTo>
                <a:lnTo>
                  <a:pt x="0" y="18"/>
                </a:lnTo>
                <a:lnTo>
                  <a:pt x="0" y="20"/>
                </a:lnTo>
                <a:lnTo>
                  <a:pt x="3" y="20"/>
                </a:lnTo>
                <a:lnTo>
                  <a:pt x="3" y="22"/>
                </a:lnTo>
                <a:lnTo>
                  <a:pt x="3" y="24"/>
                </a:lnTo>
                <a:lnTo>
                  <a:pt x="3" y="26"/>
                </a:lnTo>
                <a:lnTo>
                  <a:pt x="5" y="26"/>
                </a:lnTo>
                <a:lnTo>
                  <a:pt x="5" y="28"/>
                </a:lnTo>
                <a:lnTo>
                  <a:pt x="7" y="28"/>
                </a:lnTo>
                <a:lnTo>
                  <a:pt x="7" y="30"/>
                </a:lnTo>
                <a:lnTo>
                  <a:pt x="9" y="30"/>
                </a:lnTo>
                <a:lnTo>
                  <a:pt x="11" y="32"/>
                </a:lnTo>
                <a:lnTo>
                  <a:pt x="13" y="32"/>
                </a:lnTo>
                <a:lnTo>
                  <a:pt x="16" y="32"/>
                </a:lnTo>
                <a:lnTo>
                  <a:pt x="16" y="34"/>
                </a:lnTo>
                <a:lnTo>
                  <a:pt x="18" y="34"/>
                </a:lnTo>
                <a:lnTo>
                  <a:pt x="20" y="34"/>
                </a:lnTo>
                <a:lnTo>
                  <a:pt x="20" y="16"/>
                </a:lnTo>
                <a:close/>
              </a:path>
            </a:pathLst>
          </a:custGeom>
          <a:solidFill>
            <a:srgbClr val="0000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9" name="Freeform 27"/>
          <p:cNvSpPr>
            <a:spLocks/>
          </p:cNvSpPr>
          <p:nvPr/>
        </p:nvSpPr>
        <p:spPr bwMode="auto">
          <a:xfrm>
            <a:off x="2162175" y="3379788"/>
            <a:ext cx="1776413" cy="742950"/>
          </a:xfrm>
          <a:custGeom>
            <a:avLst/>
            <a:gdLst>
              <a:gd name="T0" fmla="*/ 1212 w 1212"/>
              <a:gd name="T1" fmla="*/ 468 h 468"/>
              <a:gd name="T2" fmla="*/ 0 w 1212"/>
              <a:gd name="T3" fmla="*/ 468 h 468"/>
              <a:gd name="T4" fmla="*/ 0 w 1212"/>
              <a:gd name="T5" fmla="*/ 0 h 468"/>
              <a:gd name="T6" fmla="*/ 0 60000 65536"/>
              <a:gd name="T7" fmla="*/ 0 60000 65536"/>
              <a:gd name="T8" fmla="*/ 0 60000 65536"/>
              <a:gd name="T9" fmla="*/ 0 w 1212"/>
              <a:gd name="T10" fmla="*/ 0 h 468"/>
              <a:gd name="T11" fmla="*/ 1212 w 1212"/>
              <a:gd name="T12" fmla="*/ 468 h 4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12" h="468">
                <a:moveTo>
                  <a:pt x="1212" y="468"/>
                </a:moveTo>
                <a:lnTo>
                  <a:pt x="0" y="468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95" name="Rectangle 35"/>
          <p:cNvSpPr>
            <a:spLocks noChangeArrowheads="1"/>
          </p:cNvSpPr>
          <p:nvPr/>
        </p:nvSpPr>
        <p:spPr bwMode="auto">
          <a:xfrm>
            <a:off x="681038" y="2825750"/>
            <a:ext cx="10670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000">
                <a:latin typeface="+mn-lt"/>
              </a:rPr>
              <a:t>Generator</a:t>
            </a:r>
          </a:p>
        </p:txBody>
      </p:sp>
      <p:sp>
        <p:nvSpPr>
          <p:cNvPr id="20511" name="Freeform 36"/>
          <p:cNvSpPr>
            <a:spLocks/>
          </p:cNvSpPr>
          <p:nvPr/>
        </p:nvSpPr>
        <p:spPr bwMode="auto">
          <a:xfrm>
            <a:off x="3024188" y="1828800"/>
            <a:ext cx="573087" cy="15875"/>
          </a:xfrm>
          <a:custGeom>
            <a:avLst/>
            <a:gdLst>
              <a:gd name="T0" fmla="*/ 391 w 391"/>
              <a:gd name="T1" fmla="*/ 6 h 10"/>
              <a:gd name="T2" fmla="*/ 391 w 391"/>
              <a:gd name="T3" fmla="*/ 0 h 10"/>
              <a:gd name="T4" fmla="*/ 0 w 391"/>
              <a:gd name="T5" fmla="*/ 0 h 10"/>
              <a:gd name="T6" fmla="*/ 0 w 391"/>
              <a:gd name="T7" fmla="*/ 10 h 10"/>
              <a:gd name="T8" fmla="*/ 391 w 391"/>
              <a:gd name="T9" fmla="*/ 10 h 10"/>
              <a:gd name="T10" fmla="*/ 391 w 391"/>
              <a:gd name="T11" fmla="*/ 6 h 1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91"/>
              <a:gd name="T19" fmla="*/ 0 h 10"/>
              <a:gd name="T20" fmla="*/ 391 w 391"/>
              <a:gd name="T21" fmla="*/ 10 h 1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91" h="10">
                <a:moveTo>
                  <a:pt x="391" y="6"/>
                </a:moveTo>
                <a:lnTo>
                  <a:pt x="391" y="0"/>
                </a:lnTo>
                <a:lnTo>
                  <a:pt x="0" y="0"/>
                </a:lnTo>
                <a:lnTo>
                  <a:pt x="0" y="10"/>
                </a:lnTo>
                <a:lnTo>
                  <a:pt x="391" y="10"/>
                </a:lnTo>
                <a:lnTo>
                  <a:pt x="391" y="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2" name="Freeform 37"/>
          <p:cNvSpPr>
            <a:spLocks/>
          </p:cNvSpPr>
          <p:nvPr/>
        </p:nvSpPr>
        <p:spPr bwMode="auto">
          <a:xfrm>
            <a:off x="3543300" y="1793875"/>
            <a:ext cx="69850" cy="50800"/>
          </a:xfrm>
          <a:custGeom>
            <a:avLst/>
            <a:gdLst>
              <a:gd name="T0" fmla="*/ 48 w 48"/>
              <a:gd name="T1" fmla="*/ 32 h 32"/>
              <a:gd name="T2" fmla="*/ 48 w 48"/>
              <a:gd name="T3" fmla="*/ 24 h 32"/>
              <a:gd name="T4" fmla="*/ 7 w 48"/>
              <a:gd name="T5" fmla="*/ 0 h 32"/>
              <a:gd name="T6" fmla="*/ 0 w 48"/>
              <a:gd name="T7" fmla="*/ 6 h 32"/>
              <a:gd name="T8" fmla="*/ 42 w 48"/>
              <a:gd name="T9" fmla="*/ 32 h 32"/>
              <a:gd name="T10" fmla="*/ 42 w 48"/>
              <a:gd name="T11" fmla="*/ 24 h 32"/>
              <a:gd name="T12" fmla="*/ 48 w 48"/>
              <a:gd name="T13" fmla="*/ 32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8"/>
              <a:gd name="T22" fmla="*/ 0 h 32"/>
              <a:gd name="T23" fmla="*/ 48 w 48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8" h="32">
                <a:moveTo>
                  <a:pt x="48" y="32"/>
                </a:moveTo>
                <a:lnTo>
                  <a:pt x="48" y="24"/>
                </a:lnTo>
                <a:lnTo>
                  <a:pt x="7" y="0"/>
                </a:lnTo>
                <a:lnTo>
                  <a:pt x="0" y="6"/>
                </a:lnTo>
                <a:lnTo>
                  <a:pt x="42" y="32"/>
                </a:lnTo>
                <a:lnTo>
                  <a:pt x="42" y="24"/>
                </a:lnTo>
                <a:lnTo>
                  <a:pt x="48" y="3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3" name="Freeform 38"/>
          <p:cNvSpPr>
            <a:spLocks/>
          </p:cNvSpPr>
          <p:nvPr/>
        </p:nvSpPr>
        <p:spPr bwMode="auto">
          <a:xfrm>
            <a:off x="3608388" y="1831975"/>
            <a:ext cx="4762" cy="12700"/>
          </a:xfrm>
          <a:custGeom>
            <a:avLst/>
            <a:gdLst>
              <a:gd name="T0" fmla="*/ 4 w 4"/>
              <a:gd name="T1" fmla="*/ 8 h 8"/>
              <a:gd name="T2" fmla="*/ 0 w 4"/>
              <a:gd name="T3" fmla="*/ 4 h 8"/>
              <a:gd name="T4" fmla="*/ 4 w 4"/>
              <a:gd name="T5" fmla="*/ 0 h 8"/>
              <a:gd name="T6" fmla="*/ 4 w 4"/>
              <a:gd name="T7" fmla="*/ 8 h 8"/>
              <a:gd name="T8" fmla="*/ 0 60000 65536"/>
              <a:gd name="T9" fmla="*/ 0 60000 65536"/>
              <a:gd name="T10" fmla="*/ 0 60000 65536"/>
              <a:gd name="T11" fmla="*/ 0 60000 65536"/>
              <a:gd name="T12" fmla="*/ 0 w 4"/>
              <a:gd name="T13" fmla="*/ 0 h 8"/>
              <a:gd name="T14" fmla="*/ 4 w 4"/>
              <a:gd name="T15" fmla="*/ 8 h 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" h="8">
                <a:moveTo>
                  <a:pt x="4" y="8"/>
                </a:moveTo>
                <a:lnTo>
                  <a:pt x="0" y="4"/>
                </a:lnTo>
                <a:lnTo>
                  <a:pt x="4" y="0"/>
                </a:lnTo>
                <a:lnTo>
                  <a:pt x="4" y="8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4" name="Freeform 39"/>
          <p:cNvSpPr>
            <a:spLocks/>
          </p:cNvSpPr>
          <p:nvPr/>
        </p:nvSpPr>
        <p:spPr bwMode="auto">
          <a:xfrm>
            <a:off x="3543300" y="1831975"/>
            <a:ext cx="69850" cy="50800"/>
          </a:xfrm>
          <a:custGeom>
            <a:avLst/>
            <a:gdLst>
              <a:gd name="T0" fmla="*/ 5 w 48"/>
              <a:gd name="T1" fmla="*/ 28 h 32"/>
              <a:gd name="T2" fmla="*/ 7 w 48"/>
              <a:gd name="T3" fmla="*/ 32 h 32"/>
              <a:gd name="T4" fmla="*/ 48 w 48"/>
              <a:gd name="T5" fmla="*/ 8 h 32"/>
              <a:gd name="T6" fmla="*/ 42 w 48"/>
              <a:gd name="T7" fmla="*/ 0 h 32"/>
              <a:gd name="T8" fmla="*/ 0 w 48"/>
              <a:gd name="T9" fmla="*/ 24 h 32"/>
              <a:gd name="T10" fmla="*/ 5 w 48"/>
              <a:gd name="T11" fmla="*/ 28 h 3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8"/>
              <a:gd name="T19" fmla="*/ 0 h 32"/>
              <a:gd name="T20" fmla="*/ 48 w 48"/>
              <a:gd name="T21" fmla="*/ 32 h 3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8" h="32">
                <a:moveTo>
                  <a:pt x="5" y="28"/>
                </a:moveTo>
                <a:lnTo>
                  <a:pt x="7" y="32"/>
                </a:lnTo>
                <a:lnTo>
                  <a:pt x="48" y="8"/>
                </a:lnTo>
                <a:lnTo>
                  <a:pt x="42" y="0"/>
                </a:lnTo>
                <a:lnTo>
                  <a:pt x="0" y="24"/>
                </a:lnTo>
                <a:lnTo>
                  <a:pt x="5" y="28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5" name="Rectangle 44"/>
          <p:cNvSpPr>
            <a:spLocks noChangeArrowheads="1"/>
          </p:cNvSpPr>
          <p:nvPr/>
        </p:nvSpPr>
        <p:spPr bwMode="auto">
          <a:xfrm>
            <a:off x="3143250" y="1301750"/>
            <a:ext cx="2500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400" i="1">
                <a:latin typeface="Times New Roman" pitchFamily="18" charset="0"/>
              </a:rPr>
              <a:t>I</a:t>
            </a:r>
            <a:r>
              <a:rPr lang="en-US" sz="2400" i="1" baseline="-25000">
                <a:latin typeface="Times New Roman" pitchFamily="18" charset="0"/>
              </a:rPr>
              <a:t>G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20516" name="Rectangle 45"/>
          <p:cNvSpPr>
            <a:spLocks noChangeArrowheads="1"/>
          </p:cNvSpPr>
          <p:nvPr/>
        </p:nvSpPr>
        <p:spPr bwMode="auto">
          <a:xfrm>
            <a:off x="5110163" y="2763838"/>
            <a:ext cx="206375" cy="69691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7" name="Rectangle 48"/>
          <p:cNvSpPr>
            <a:spLocks noChangeArrowheads="1"/>
          </p:cNvSpPr>
          <p:nvPr/>
        </p:nvSpPr>
        <p:spPr bwMode="auto">
          <a:xfrm>
            <a:off x="2771775" y="2763838"/>
            <a:ext cx="204788" cy="69691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20518" name="Freeform 49"/>
          <p:cNvSpPr>
            <a:spLocks/>
          </p:cNvSpPr>
          <p:nvPr/>
        </p:nvSpPr>
        <p:spPr bwMode="auto">
          <a:xfrm>
            <a:off x="2867025" y="2105025"/>
            <a:ext cx="9525" cy="658813"/>
          </a:xfrm>
          <a:custGeom>
            <a:avLst/>
            <a:gdLst>
              <a:gd name="T0" fmla="*/ 4 w 6"/>
              <a:gd name="T1" fmla="*/ 0 h 415"/>
              <a:gd name="T2" fmla="*/ 0 w 6"/>
              <a:gd name="T3" fmla="*/ 0 h 415"/>
              <a:gd name="T4" fmla="*/ 0 w 6"/>
              <a:gd name="T5" fmla="*/ 415 h 415"/>
              <a:gd name="T6" fmla="*/ 6 w 6"/>
              <a:gd name="T7" fmla="*/ 415 h 415"/>
              <a:gd name="T8" fmla="*/ 6 w 6"/>
              <a:gd name="T9" fmla="*/ 0 h 415"/>
              <a:gd name="T10" fmla="*/ 4 w 6"/>
              <a:gd name="T11" fmla="*/ 0 h 41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"/>
              <a:gd name="T19" fmla="*/ 0 h 415"/>
              <a:gd name="T20" fmla="*/ 6 w 6"/>
              <a:gd name="T21" fmla="*/ 415 h 41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" h="415">
                <a:moveTo>
                  <a:pt x="4" y="0"/>
                </a:moveTo>
                <a:lnTo>
                  <a:pt x="0" y="0"/>
                </a:lnTo>
                <a:lnTo>
                  <a:pt x="0" y="415"/>
                </a:lnTo>
                <a:lnTo>
                  <a:pt x="6" y="415"/>
                </a:lnTo>
                <a:lnTo>
                  <a:pt x="6" y="0"/>
                </a:lnTo>
                <a:lnTo>
                  <a:pt x="4" y="0"/>
                </a:lnTo>
                <a:close/>
              </a:path>
            </a:pathLst>
          </a:custGeom>
          <a:solidFill>
            <a:srgbClr val="0000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9" name="Freeform 50"/>
          <p:cNvSpPr>
            <a:spLocks/>
          </p:cNvSpPr>
          <p:nvPr/>
        </p:nvSpPr>
        <p:spPr bwMode="auto">
          <a:xfrm>
            <a:off x="2846388" y="2076450"/>
            <a:ext cx="53975" cy="53975"/>
          </a:xfrm>
          <a:custGeom>
            <a:avLst/>
            <a:gdLst>
              <a:gd name="T0" fmla="*/ 19 w 37"/>
              <a:gd name="T1" fmla="*/ 18 h 34"/>
              <a:gd name="T2" fmla="*/ 0 w 37"/>
              <a:gd name="T3" fmla="*/ 18 h 34"/>
              <a:gd name="T4" fmla="*/ 0 w 37"/>
              <a:gd name="T5" fmla="*/ 16 h 34"/>
              <a:gd name="T6" fmla="*/ 2 w 37"/>
              <a:gd name="T7" fmla="*/ 14 h 34"/>
              <a:gd name="T8" fmla="*/ 2 w 37"/>
              <a:gd name="T9" fmla="*/ 12 h 34"/>
              <a:gd name="T10" fmla="*/ 2 w 37"/>
              <a:gd name="T11" fmla="*/ 10 h 34"/>
              <a:gd name="T12" fmla="*/ 4 w 37"/>
              <a:gd name="T13" fmla="*/ 8 h 34"/>
              <a:gd name="T14" fmla="*/ 6 w 37"/>
              <a:gd name="T15" fmla="*/ 6 h 34"/>
              <a:gd name="T16" fmla="*/ 6 w 37"/>
              <a:gd name="T17" fmla="*/ 4 h 34"/>
              <a:gd name="T18" fmla="*/ 8 w 37"/>
              <a:gd name="T19" fmla="*/ 4 h 34"/>
              <a:gd name="T20" fmla="*/ 11 w 37"/>
              <a:gd name="T21" fmla="*/ 2 h 34"/>
              <a:gd name="T22" fmla="*/ 13 w 37"/>
              <a:gd name="T23" fmla="*/ 2 h 34"/>
              <a:gd name="T24" fmla="*/ 15 w 37"/>
              <a:gd name="T25" fmla="*/ 2 h 34"/>
              <a:gd name="T26" fmla="*/ 17 w 37"/>
              <a:gd name="T27" fmla="*/ 2 h 34"/>
              <a:gd name="T28" fmla="*/ 17 w 37"/>
              <a:gd name="T29" fmla="*/ 0 h 34"/>
              <a:gd name="T30" fmla="*/ 19 w 37"/>
              <a:gd name="T31" fmla="*/ 0 h 34"/>
              <a:gd name="T32" fmla="*/ 21 w 37"/>
              <a:gd name="T33" fmla="*/ 0 h 34"/>
              <a:gd name="T34" fmla="*/ 21 w 37"/>
              <a:gd name="T35" fmla="*/ 2 h 34"/>
              <a:gd name="T36" fmla="*/ 24 w 37"/>
              <a:gd name="T37" fmla="*/ 2 h 34"/>
              <a:gd name="T38" fmla="*/ 26 w 37"/>
              <a:gd name="T39" fmla="*/ 2 h 34"/>
              <a:gd name="T40" fmla="*/ 28 w 37"/>
              <a:gd name="T41" fmla="*/ 2 h 34"/>
              <a:gd name="T42" fmla="*/ 28 w 37"/>
              <a:gd name="T43" fmla="*/ 4 h 34"/>
              <a:gd name="T44" fmla="*/ 30 w 37"/>
              <a:gd name="T45" fmla="*/ 4 h 34"/>
              <a:gd name="T46" fmla="*/ 30 w 37"/>
              <a:gd name="T47" fmla="*/ 6 h 34"/>
              <a:gd name="T48" fmla="*/ 32 w 37"/>
              <a:gd name="T49" fmla="*/ 6 h 34"/>
              <a:gd name="T50" fmla="*/ 32 w 37"/>
              <a:gd name="T51" fmla="*/ 8 h 34"/>
              <a:gd name="T52" fmla="*/ 35 w 37"/>
              <a:gd name="T53" fmla="*/ 8 h 34"/>
              <a:gd name="T54" fmla="*/ 35 w 37"/>
              <a:gd name="T55" fmla="*/ 10 h 34"/>
              <a:gd name="T56" fmla="*/ 37 w 37"/>
              <a:gd name="T57" fmla="*/ 12 h 34"/>
              <a:gd name="T58" fmla="*/ 37 w 37"/>
              <a:gd name="T59" fmla="*/ 14 h 34"/>
              <a:gd name="T60" fmla="*/ 37 w 37"/>
              <a:gd name="T61" fmla="*/ 16 h 34"/>
              <a:gd name="T62" fmla="*/ 37 w 37"/>
              <a:gd name="T63" fmla="*/ 18 h 34"/>
              <a:gd name="T64" fmla="*/ 37 w 37"/>
              <a:gd name="T65" fmla="*/ 20 h 34"/>
              <a:gd name="T66" fmla="*/ 37 w 37"/>
              <a:gd name="T67" fmla="*/ 22 h 34"/>
              <a:gd name="T68" fmla="*/ 37 w 37"/>
              <a:gd name="T69" fmla="*/ 24 h 34"/>
              <a:gd name="T70" fmla="*/ 35 w 37"/>
              <a:gd name="T71" fmla="*/ 24 h 34"/>
              <a:gd name="T72" fmla="*/ 35 w 37"/>
              <a:gd name="T73" fmla="*/ 26 h 34"/>
              <a:gd name="T74" fmla="*/ 35 w 37"/>
              <a:gd name="T75" fmla="*/ 28 h 34"/>
              <a:gd name="T76" fmla="*/ 32 w 37"/>
              <a:gd name="T77" fmla="*/ 28 h 34"/>
              <a:gd name="T78" fmla="*/ 32 w 37"/>
              <a:gd name="T79" fmla="*/ 30 h 34"/>
              <a:gd name="T80" fmla="*/ 30 w 37"/>
              <a:gd name="T81" fmla="*/ 30 h 34"/>
              <a:gd name="T82" fmla="*/ 30 w 37"/>
              <a:gd name="T83" fmla="*/ 32 h 34"/>
              <a:gd name="T84" fmla="*/ 28 w 37"/>
              <a:gd name="T85" fmla="*/ 32 h 34"/>
              <a:gd name="T86" fmla="*/ 26 w 37"/>
              <a:gd name="T87" fmla="*/ 32 h 34"/>
              <a:gd name="T88" fmla="*/ 26 w 37"/>
              <a:gd name="T89" fmla="*/ 34 h 34"/>
              <a:gd name="T90" fmla="*/ 24 w 37"/>
              <a:gd name="T91" fmla="*/ 34 h 34"/>
              <a:gd name="T92" fmla="*/ 21 w 37"/>
              <a:gd name="T93" fmla="*/ 34 h 34"/>
              <a:gd name="T94" fmla="*/ 19 w 37"/>
              <a:gd name="T95" fmla="*/ 34 h 34"/>
              <a:gd name="T96" fmla="*/ 17 w 37"/>
              <a:gd name="T97" fmla="*/ 34 h 34"/>
              <a:gd name="T98" fmla="*/ 15 w 37"/>
              <a:gd name="T99" fmla="*/ 34 h 34"/>
              <a:gd name="T100" fmla="*/ 13 w 37"/>
              <a:gd name="T101" fmla="*/ 34 h 34"/>
              <a:gd name="T102" fmla="*/ 11 w 37"/>
              <a:gd name="T103" fmla="*/ 32 h 34"/>
              <a:gd name="T104" fmla="*/ 8 w 37"/>
              <a:gd name="T105" fmla="*/ 32 h 34"/>
              <a:gd name="T106" fmla="*/ 6 w 37"/>
              <a:gd name="T107" fmla="*/ 30 h 34"/>
              <a:gd name="T108" fmla="*/ 6 w 37"/>
              <a:gd name="T109" fmla="*/ 28 h 34"/>
              <a:gd name="T110" fmla="*/ 4 w 37"/>
              <a:gd name="T111" fmla="*/ 28 h 34"/>
              <a:gd name="T112" fmla="*/ 4 w 37"/>
              <a:gd name="T113" fmla="*/ 26 h 34"/>
              <a:gd name="T114" fmla="*/ 2 w 37"/>
              <a:gd name="T115" fmla="*/ 26 h 34"/>
              <a:gd name="T116" fmla="*/ 2 w 37"/>
              <a:gd name="T117" fmla="*/ 24 h 34"/>
              <a:gd name="T118" fmla="*/ 2 w 37"/>
              <a:gd name="T119" fmla="*/ 22 h 34"/>
              <a:gd name="T120" fmla="*/ 0 w 37"/>
              <a:gd name="T121" fmla="*/ 20 h 34"/>
              <a:gd name="T122" fmla="*/ 0 w 37"/>
              <a:gd name="T123" fmla="*/ 18 h 34"/>
              <a:gd name="T124" fmla="*/ 19 w 37"/>
              <a:gd name="T125" fmla="*/ 18 h 3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37"/>
              <a:gd name="T190" fmla="*/ 0 h 34"/>
              <a:gd name="T191" fmla="*/ 37 w 37"/>
              <a:gd name="T192" fmla="*/ 34 h 3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37" h="34">
                <a:moveTo>
                  <a:pt x="19" y="18"/>
                </a:moveTo>
                <a:lnTo>
                  <a:pt x="0" y="18"/>
                </a:lnTo>
                <a:lnTo>
                  <a:pt x="0" y="16"/>
                </a:lnTo>
                <a:lnTo>
                  <a:pt x="2" y="14"/>
                </a:lnTo>
                <a:lnTo>
                  <a:pt x="2" y="12"/>
                </a:lnTo>
                <a:lnTo>
                  <a:pt x="2" y="10"/>
                </a:lnTo>
                <a:lnTo>
                  <a:pt x="4" y="8"/>
                </a:lnTo>
                <a:lnTo>
                  <a:pt x="6" y="6"/>
                </a:lnTo>
                <a:lnTo>
                  <a:pt x="6" y="4"/>
                </a:lnTo>
                <a:lnTo>
                  <a:pt x="8" y="4"/>
                </a:lnTo>
                <a:lnTo>
                  <a:pt x="11" y="2"/>
                </a:lnTo>
                <a:lnTo>
                  <a:pt x="13" y="2"/>
                </a:lnTo>
                <a:lnTo>
                  <a:pt x="15" y="2"/>
                </a:lnTo>
                <a:lnTo>
                  <a:pt x="17" y="2"/>
                </a:lnTo>
                <a:lnTo>
                  <a:pt x="17" y="0"/>
                </a:lnTo>
                <a:lnTo>
                  <a:pt x="19" y="0"/>
                </a:lnTo>
                <a:lnTo>
                  <a:pt x="21" y="0"/>
                </a:lnTo>
                <a:lnTo>
                  <a:pt x="21" y="2"/>
                </a:lnTo>
                <a:lnTo>
                  <a:pt x="24" y="2"/>
                </a:lnTo>
                <a:lnTo>
                  <a:pt x="26" y="2"/>
                </a:lnTo>
                <a:lnTo>
                  <a:pt x="28" y="2"/>
                </a:lnTo>
                <a:lnTo>
                  <a:pt x="28" y="4"/>
                </a:lnTo>
                <a:lnTo>
                  <a:pt x="30" y="4"/>
                </a:lnTo>
                <a:lnTo>
                  <a:pt x="30" y="6"/>
                </a:lnTo>
                <a:lnTo>
                  <a:pt x="32" y="6"/>
                </a:lnTo>
                <a:lnTo>
                  <a:pt x="32" y="8"/>
                </a:lnTo>
                <a:lnTo>
                  <a:pt x="35" y="8"/>
                </a:lnTo>
                <a:lnTo>
                  <a:pt x="35" y="10"/>
                </a:lnTo>
                <a:lnTo>
                  <a:pt x="37" y="12"/>
                </a:lnTo>
                <a:lnTo>
                  <a:pt x="37" y="14"/>
                </a:lnTo>
                <a:lnTo>
                  <a:pt x="37" y="16"/>
                </a:lnTo>
                <a:lnTo>
                  <a:pt x="37" y="18"/>
                </a:lnTo>
                <a:lnTo>
                  <a:pt x="37" y="20"/>
                </a:lnTo>
                <a:lnTo>
                  <a:pt x="37" y="22"/>
                </a:lnTo>
                <a:lnTo>
                  <a:pt x="37" y="24"/>
                </a:lnTo>
                <a:lnTo>
                  <a:pt x="35" y="24"/>
                </a:lnTo>
                <a:lnTo>
                  <a:pt x="35" y="26"/>
                </a:lnTo>
                <a:lnTo>
                  <a:pt x="35" y="28"/>
                </a:lnTo>
                <a:lnTo>
                  <a:pt x="32" y="28"/>
                </a:lnTo>
                <a:lnTo>
                  <a:pt x="32" y="30"/>
                </a:lnTo>
                <a:lnTo>
                  <a:pt x="30" y="30"/>
                </a:lnTo>
                <a:lnTo>
                  <a:pt x="30" y="32"/>
                </a:lnTo>
                <a:lnTo>
                  <a:pt x="28" y="32"/>
                </a:lnTo>
                <a:lnTo>
                  <a:pt x="26" y="32"/>
                </a:lnTo>
                <a:lnTo>
                  <a:pt x="26" y="34"/>
                </a:lnTo>
                <a:lnTo>
                  <a:pt x="24" y="34"/>
                </a:lnTo>
                <a:lnTo>
                  <a:pt x="21" y="34"/>
                </a:lnTo>
                <a:lnTo>
                  <a:pt x="19" y="34"/>
                </a:lnTo>
                <a:lnTo>
                  <a:pt x="17" y="34"/>
                </a:lnTo>
                <a:lnTo>
                  <a:pt x="15" y="34"/>
                </a:lnTo>
                <a:lnTo>
                  <a:pt x="13" y="34"/>
                </a:lnTo>
                <a:lnTo>
                  <a:pt x="11" y="32"/>
                </a:lnTo>
                <a:lnTo>
                  <a:pt x="8" y="32"/>
                </a:lnTo>
                <a:lnTo>
                  <a:pt x="6" y="30"/>
                </a:lnTo>
                <a:lnTo>
                  <a:pt x="6" y="28"/>
                </a:lnTo>
                <a:lnTo>
                  <a:pt x="4" y="28"/>
                </a:lnTo>
                <a:lnTo>
                  <a:pt x="4" y="26"/>
                </a:lnTo>
                <a:lnTo>
                  <a:pt x="2" y="26"/>
                </a:lnTo>
                <a:lnTo>
                  <a:pt x="2" y="24"/>
                </a:lnTo>
                <a:lnTo>
                  <a:pt x="2" y="22"/>
                </a:lnTo>
                <a:lnTo>
                  <a:pt x="0" y="20"/>
                </a:lnTo>
                <a:lnTo>
                  <a:pt x="0" y="18"/>
                </a:lnTo>
                <a:lnTo>
                  <a:pt x="19" y="18"/>
                </a:lnTo>
                <a:close/>
              </a:path>
            </a:pathLst>
          </a:custGeom>
          <a:solidFill>
            <a:srgbClr val="0000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0" name="Freeform 51"/>
          <p:cNvSpPr>
            <a:spLocks/>
          </p:cNvSpPr>
          <p:nvPr/>
        </p:nvSpPr>
        <p:spPr bwMode="auto">
          <a:xfrm>
            <a:off x="2867025" y="3460750"/>
            <a:ext cx="9525" cy="661988"/>
          </a:xfrm>
          <a:custGeom>
            <a:avLst/>
            <a:gdLst>
              <a:gd name="T0" fmla="*/ 4 w 6"/>
              <a:gd name="T1" fmla="*/ 417 h 417"/>
              <a:gd name="T2" fmla="*/ 6 w 6"/>
              <a:gd name="T3" fmla="*/ 417 h 417"/>
              <a:gd name="T4" fmla="*/ 6 w 6"/>
              <a:gd name="T5" fmla="*/ 0 h 417"/>
              <a:gd name="T6" fmla="*/ 0 w 6"/>
              <a:gd name="T7" fmla="*/ 0 h 417"/>
              <a:gd name="T8" fmla="*/ 0 w 6"/>
              <a:gd name="T9" fmla="*/ 417 h 417"/>
              <a:gd name="T10" fmla="*/ 4 w 6"/>
              <a:gd name="T11" fmla="*/ 417 h 41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"/>
              <a:gd name="T19" fmla="*/ 0 h 417"/>
              <a:gd name="T20" fmla="*/ 6 w 6"/>
              <a:gd name="T21" fmla="*/ 417 h 41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" h="417">
                <a:moveTo>
                  <a:pt x="4" y="417"/>
                </a:moveTo>
                <a:lnTo>
                  <a:pt x="6" y="417"/>
                </a:lnTo>
                <a:lnTo>
                  <a:pt x="6" y="0"/>
                </a:lnTo>
                <a:lnTo>
                  <a:pt x="0" y="0"/>
                </a:lnTo>
                <a:lnTo>
                  <a:pt x="0" y="417"/>
                </a:lnTo>
                <a:lnTo>
                  <a:pt x="4" y="417"/>
                </a:lnTo>
                <a:close/>
              </a:path>
            </a:pathLst>
          </a:custGeom>
          <a:solidFill>
            <a:srgbClr val="0000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20521" name="Freeform 52"/>
          <p:cNvSpPr>
            <a:spLocks/>
          </p:cNvSpPr>
          <p:nvPr/>
        </p:nvSpPr>
        <p:spPr bwMode="auto">
          <a:xfrm>
            <a:off x="2846388" y="4097338"/>
            <a:ext cx="53975" cy="53975"/>
          </a:xfrm>
          <a:custGeom>
            <a:avLst/>
            <a:gdLst>
              <a:gd name="T0" fmla="*/ 37 w 37"/>
              <a:gd name="T1" fmla="*/ 16 h 34"/>
              <a:gd name="T2" fmla="*/ 37 w 37"/>
              <a:gd name="T3" fmla="*/ 20 h 34"/>
              <a:gd name="T4" fmla="*/ 37 w 37"/>
              <a:gd name="T5" fmla="*/ 24 h 34"/>
              <a:gd name="T6" fmla="*/ 35 w 37"/>
              <a:gd name="T7" fmla="*/ 26 h 34"/>
              <a:gd name="T8" fmla="*/ 30 w 37"/>
              <a:gd name="T9" fmla="*/ 28 h 34"/>
              <a:gd name="T10" fmla="*/ 28 w 37"/>
              <a:gd name="T11" fmla="*/ 30 h 34"/>
              <a:gd name="T12" fmla="*/ 26 w 37"/>
              <a:gd name="T13" fmla="*/ 32 h 34"/>
              <a:gd name="T14" fmla="*/ 21 w 37"/>
              <a:gd name="T15" fmla="*/ 34 h 34"/>
              <a:gd name="T16" fmla="*/ 17 w 37"/>
              <a:gd name="T17" fmla="*/ 34 h 34"/>
              <a:gd name="T18" fmla="*/ 15 w 37"/>
              <a:gd name="T19" fmla="*/ 32 h 34"/>
              <a:gd name="T20" fmla="*/ 11 w 37"/>
              <a:gd name="T21" fmla="*/ 32 h 34"/>
              <a:gd name="T22" fmla="*/ 6 w 37"/>
              <a:gd name="T23" fmla="*/ 30 h 34"/>
              <a:gd name="T24" fmla="*/ 4 w 37"/>
              <a:gd name="T25" fmla="*/ 28 h 34"/>
              <a:gd name="T26" fmla="*/ 2 w 37"/>
              <a:gd name="T27" fmla="*/ 24 h 34"/>
              <a:gd name="T28" fmla="*/ 2 w 37"/>
              <a:gd name="T29" fmla="*/ 20 h 34"/>
              <a:gd name="T30" fmla="*/ 0 w 37"/>
              <a:gd name="T31" fmla="*/ 18 h 34"/>
              <a:gd name="T32" fmla="*/ 0 w 37"/>
              <a:gd name="T33" fmla="*/ 14 h 34"/>
              <a:gd name="T34" fmla="*/ 2 w 37"/>
              <a:gd name="T35" fmla="*/ 12 h 34"/>
              <a:gd name="T36" fmla="*/ 2 w 37"/>
              <a:gd name="T37" fmla="*/ 8 h 34"/>
              <a:gd name="T38" fmla="*/ 4 w 37"/>
              <a:gd name="T39" fmla="*/ 6 h 34"/>
              <a:gd name="T40" fmla="*/ 6 w 37"/>
              <a:gd name="T41" fmla="*/ 4 h 34"/>
              <a:gd name="T42" fmla="*/ 8 w 37"/>
              <a:gd name="T43" fmla="*/ 2 h 34"/>
              <a:gd name="T44" fmla="*/ 13 w 37"/>
              <a:gd name="T45" fmla="*/ 2 h 34"/>
              <a:gd name="T46" fmla="*/ 15 w 37"/>
              <a:gd name="T47" fmla="*/ 0 h 34"/>
              <a:gd name="T48" fmla="*/ 19 w 37"/>
              <a:gd name="T49" fmla="*/ 0 h 34"/>
              <a:gd name="T50" fmla="*/ 24 w 37"/>
              <a:gd name="T51" fmla="*/ 0 h 34"/>
              <a:gd name="T52" fmla="*/ 26 w 37"/>
              <a:gd name="T53" fmla="*/ 2 h 34"/>
              <a:gd name="T54" fmla="*/ 30 w 37"/>
              <a:gd name="T55" fmla="*/ 4 h 34"/>
              <a:gd name="T56" fmla="*/ 32 w 37"/>
              <a:gd name="T57" fmla="*/ 6 h 34"/>
              <a:gd name="T58" fmla="*/ 35 w 37"/>
              <a:gd name="T59" fmla="*/ 8 h 34"/>
              <a:gd name="T60" fmla="*/ 37 w 37"/>
              <a:gd name="T61" fmla="*/ 10 h 34"/>
              <a:gd name="T62" fmla="*/ 37 w 37"/>
              <a:gd name="T63" fmla="*/ 14 h 34"/>
              <a:gd name="T64" fmla="*/ 19 w 37"/>
              <a:gd name="T65" fmla="*/ 16 h 3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37"/>
              <a:gd name="T100" fmla="*/ 0 h 34"/>
              <a:gd name="T101" fmla="*/ 37 w 37"/>
              <a:gd name="T102" fmla="*/ 34 h 3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37" h="34">
                <a:moveTo>
                  <a:pt x="19" y="16"/>
                </a:moveTo>
                <a:lnTo>
                  <a:pt x="37" y="16"/>
                </a:lnTo>
                <a:lnTo>
                  <a:pt x="37" y="18"/>
                </a:lnTo>
                <a:lnTo>
                  <a:pt x="37" y="20"/>
                </a:lnTo>
                <a:lnTo>
                  <a:pt x="37" y="22"/>
                </a:lnTo>
                <a:lnTo>
                  <a:pt x="37" y="24"/>
                </a:lnTo>
                <a:lnTo>
                  <a:pt x="35" y="24"/>
                </a:lnTo>
                <a:lnTo>
                  <a:pt x="35" y="26"/>
                </a:lnTo>
                <a:lnTo>
                  <a:pt x="32" y="28"/>
                </a:lnTo>
                <a:lnTo>
                  <a:pt x="30" y="28"/>
                </a:lnTo>
                <a:lnTo>
                  <a:pt x="30" y="30"/>
                </a:lnTo>
                <a:lnTo>
                  <a:pt x="28" y="30"/>
                </a:lnTo>
                <a:lnTo>
                  <a:pt x="28" y="32"/>
                </a:lnTo>
                <a:lnTo>
                  <a:pt x="26" y="32"/>
                </a:lnTo>
                <a:lnTo>
                  <a:pt x="24" y="32"/>
                </a:lnTo>
                <a:lnTo>
                  <a:pt x="21" y="34"/>
                </a:lnTo>
                <a:lnTo>
                  <a:pt x="19" y="34"/>
                </a:lnTo>
                <a:lnTo>
                  <a:pt x="17" y="34"/>
                </a:lnTo>
                <a:lnTo>
                  <a:pt x="15" y="34"/>
                </a:lnTo>
                <a:lnTo>
                  <a:pt x="15" y="32"/>
                </a:lnTo>
                <a:lnTo>
                  <a:pt x="13" y="32"/>
                </a:lnTo>
                <a:lnTo>
                  <a:pt x="11" y="32"/>
                </a:lnTo>
                <a:lnTo>
                  <a:pt x="8" y="30"/>
                </a:lnTo>
                <a:lnTo>
                  <a:pt x="6" y="30"/>
                </a:lnTo>
                <a:lnTo>
                  <a:pt x="6" y="28"/>
                </a:lnTo>
                <a:lnTo>
                  <a:pt x="4" y="28"/>
                </a:lnTo>
                <a:lnTo>
                  <a:pt x="4" y="26"/>
                </a:lnTo>
                <a:lnTo>
                  <a:pt x="2" y="24"/>
                </a:lnTo>
                <a:lnTo>
                  <a:pt x="2" y="22"/>
                </a:lnTo>
                <a:lnTo>
                  <a:pt x="2" y="20"/>
                </a:lnTo>
                <a:lnTo>
                  <a:pt x="0" y="20"/>
                </a:lnTo>
                <a:lnTo>
                  <a:pt x="0" y="18"/>
                </a:lnTo>
                <a:lnTo>
                  <a:pt x="0" y="16"/>
                </a:lnTo>
                <a:lnTo>
                  <a:pt x="0" y="14"/>
                </a:lnTo>
                <a:lnTo>
                  <a:pt x="2" y="14"/>
                </a:lnTo>
                <a:lnTo>
                  <a:pt x="2" y="12"/>
                </a:lnTo>
                <a:lnTo>
                  <a:pt x="2" y="10"/>
                </a:lnTo>
                <a:lnTo>
                  <a:pt x="2" y="8"/>
                </a:lnTo>
                <a:lnTo>
                  <a:pt x="4" y="8"/>
                </a:lnTo>
                <a:lnTo>
                  <a:pt x="4" y="6"/>
                </a:lnTo>
                <a:lnTo>
                  <a:pt x="6" y="6"/>
                </a:lnTo>
                <a:lnTo>
                  <a:pt x="6" y="4"/>
                </a:lnTo>
                <a:lnTo>
                  <a:pt x="8" y="4"/>
                </a:lnTo>
                <a:lnTo>
                  <a:pt x="8" y="2"/>
                </a:lnTo>
                <a:lnTo>
                  <a:pt x="11" y="2"/>
                </a:lnTo>
                <a:lnTo>
                  <a:pt x="13" y="2"/>
                </a:lnTo>
                <a:lnTo>
                  <a:pt x="13" y="0"/>
                </a:lnTo>
                <a:lnTo>
                  <a:pt x="15" y="0"/>
                </a:lnTo>
                <a:lnTo>
                  <a:pt x="17" y="0"/>
                </a:lnTo>
                <a:lnTo>
                  <a:pt x="19" y="0"/>
                </a:lnTo>
                <a:lnTo>
                  <a:pt x="21" y="0"/>
                </a:lnTo>
                <a:lnTo>
                  <a:pt x="24" y="0"/>
                </a:lnTo>
                <a:lnTo>
                  <a:pt x="26" y="0"/>
                </a:lnTo>
                <a:lnTo>
                  <a:pt x="26" y="2"/>
                </a:lnTo>
                <a:lnTo>
                  <a:pt x="28" y="2"/>
                </a:lnTo>
                <a:lnTo>
                  <a:pt x="30" y="4"/>
                </a:lnTo>
                <a:lnTo>
                  <a:pt x="32" y="4"/>
                </a:lnTo>
                <a:lnTo>
                  <a:pt x="32" y="6"/>
                </a:lnTo>
                <a:lnTo>
                  <a:pt x="35" y="6"/>
                </a:lnTo>
                <a:lnTo>
                  <a:pt x="35" y="8"/>
                </a:lnTo>
                <a:lnTo>
                  <a:pt x="35" y="10"/>
                </a:lnTo>
                <a:lnTo>
                  <a:pt x="37" y="10"/>
                </a:lnTo>
                <a:lnTo>
                  <a:pt x="37" y="12"/>
                </a:lnTo>
                <a:lnTo>
                  <a:pt x="37" y="14"/>
                </a:lnTo>
                <a:lnTo>
                  <a:pt x="37" y="16"/>
                </a:lnTo>
                <a:lnTo>
                  <a:pt x="19" y="16"/>
                </a:lnTo>
                <a:close/>
              </a:path>
            </a:pathLst>
          </a:custGeom>
          <a:solidFill>
            <a:srgbClr val="0000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20522" name="Rectangle 53"/>
          <p:cNvSpPr>
            <a:spLocks noChangeArrowheads="1"/>
          </p:cNvSpPr>
          <p:nvPr/>
        </p:nvSpPr>
        <p:spPr bwMode="auto">
          <a:xfrm>
            <a:off x="3597275" y="4919663"/>
            <a:ext cx="19050" cy="158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3" name="Freeform 54"/>
          <p:cNvSpPr>
            <a:spLocks/>
          </p:cNvSpPr>
          <p:nvPr/>
        </p:nvSpPr>
        <p:spPr bwMode="auto">
          <a:xfrm>
            <a:off x="3597275" y="4935538"/>
            <a:ext cx="57150" cy="80962"/>
          </a:xfrm>
          <a:custGeom>
            <a:avLst/>
            <a:gdLst>
              <a:gd name="T0" fmla="*/ 39 w 39"/>
              <a:gd name="T1" fmla="*/ 40 h 51"/>
              <a:gd name="T2" fmla="*/ 37 w 39"/>
              <a:gd name="T3" fmla="*/ 38 h 51"/>
              <a:gd name="T4" fmla="*/ 35 w 39"/>
              <a:gd name="T5" fmla="*/ 38 h 51"/>
              <a:gd name="T6" fmla="*/ 33 w 39"/>
              <a:gd name="T7" fmla="*/ 36 h 51"/>
              <a:gd name="T8" fmla="*/ 31 w 39"/>
              <a:gd name="T9" fmla="*/ 34 h 51"/>
              <a:gd name="T10" fmla="*/ 28 w 39"/>
              <a:gd name="T11" fmla="*/ 34 h 51"/>
              <a:gd name="T12" fmla="*/ 26 w 39"/>
              <a:gd name="T13" fmla="*/ 32 h 51"/>
              <a:gd name="T14" fmla="*/ 24 w 39"/>
              <a:gd name="T15" fmla="*/ 30 h 51"/>
              <a:gd name="T16" fmla="*/ 22 w 39"/>
              <a:gd name="T17" fmla="*/ 28 h 51"/>
              <a:gd name="T18" fmla="*/ 22 w 39"/>
              <a:gd name="T19" fmla="*/ 26 h 51"/>
              <a:gd name="T20" fmla="*/ 20 w 39"/>
              <a:gd name="T21" fmla="*/ 24 h 51"/>
              <a:gd name="T22" fmla="*/ 20 w 39"/>
              <a:gd name="T23" fmla="*/ 22 h 51"/>
              <a:gd name="T24" fmla="*/ 18 w 39"/>
              <a:gd name="T25" fmla="*/ 22 h 51"/>
              <a:gd name="T26" fmla="*/ 18 w 39"/>
              <a:gd name="T27" fmla="*/ 20 h 51"/>
              <a:gd name="T28" fmla="*/ 18 w 39"/>
              <a:gd name="T29" fmla="*/ 18 h 51"/>
              <a:gd name="T30" fmla="*/ 18 w 39"/>
              <a:gd name="T31" fmla="*/ 16 h 51"/>
              <a:gd name="T32" fmla="*/ 15 w 39"/>
              <a:gd name="T33" fmla="*/ 16 h 51"/>
              <a:gd name="T34" fmla="*/ 15 w 39"/>
              <a:gd name="T35" fmla="*/ 14 h 51"/>
              <a:gd name="T36" fmla="*/ 15 w 39"/>
              <a:gd name="T37" fmla="*/ 12 h 51"/>
              <a:gd name="T38" fmla="*/ 15 w 39"/>
              <a:gd name="T39" fmla="*/ 10 h 51"/>
              <a:gd name="T40" fmla="*/ 15 w 39"/>
              <a:gd name="T41" fmla="*/ 8 h 51"/>
              <a:gd name="T42" fmla="*/ 13 w 39"/>
              <a:gd name="T43" fmla="*/ 6 h 51"/>
              <a:gd name="T44" fmla="*/ 13 w 39"/>
              <a:gd name="T45" fmla="*/ 4 h 51"/>
              <a:gd name="T46" fmla="*/ 13 w 39"/>
              <a:gd name="T47" fmla="*/ 2 h 51"/>
              <a:gd name="T48" fmla="*/ 13 w 39"/>
              <a:gd name="T49" fmla="*/ 0 h 51"/>
              <a:gd name="T50" fmla="*/ 0 w 39"/>
              <a:gd name="T51" fmla="*/ 0 h 51"/>
              <a:gd name="T52" fmla="*/ 0 w 39"/>
              <a:gd name="T53" fmla="*/ 2 h 51"/>
              <a:gd name="T54" fmla="*/ 0 w 39"/>
              <a:gd name="T55" fmla="*/ 4 h 51"/>
              <a:gd name="T56" fmla="*/ 0 w 39"/>
              <a:gd name="T57" fmla="*/ 6 h 51"/>
              <a:gd name="T58" fmla="*/ 2 w 39"/>
              <a:gd name="T59" fmla="*/ 8 h 51"/>
              <a:gd name="T60" fmla="*/ 2 w 39"/>
              <a:gd name="T61" fmla="*/ 10 h 51"/>
              <a:gd name="T62" fmla="*/ 2 w 39"/>
              <a:gd name="T63" fmla="*/ 12 h 51"/>
              <a:gd name="T64" fmla="*/ 2 w 39"/>
              <a:gd name="T65" fmla="*/ 14 h 51"/>
              <a:gd name="T66" fmla="*/ 2 w 39"/>
              <a:gd name="T67" fmla="*/ 16 h 51"/>
              <a:gd name="T68" fmla="*/ 5 w 39"/>
              <a:gd name="T69" fmla="*/ 18 h 51"/>
              <a:gd name="T70" fmla="*/ 5 w 39"/>
              <a:gd name="T71" fmla="*/ 20 h 51"/>
              <a:gd name="T72" fmla="*/ 5 w 39"/>
              <a:gd name="T73" fmla="*/ 22 h 51"/>
              <a:gd name="T74" fmla="*/ 5 w 39"/>
              <a:gd name="T75" fmla="*/ 24 h 51"/>
              <a:gd name="T76" fmla="*/ 7 w 39"/>
              <a:gd name="T77" fmla="*/ 26 h 51"/>
              <a:gd name="T78" fmla="*/ 7 w 39"/>
              <a:gd name="T79" fmla="*/ 28 h 51"/>
              <a:gd name="T80" fmla="*/ 9 w 39"/>
              <a:gd name="T81" fmla="*/ 30 h 51"/>
              <a:gd name="T82" fmla="*/ 9 w 39"/>
              <a:gd name="T83" fmla="*/ 32 h 51"/>
              <a:gd name="T84" fmla="*/ 11 w 39"/>
              <a:gd name="T85" fmla="*/ 32 h 51"/>
              <a:gd name="T86" fmla="*/ 11 w 39"/>
              <a:gd name="T87" fmla="*/ 34 h 51"/>
              <a:gd name="T88" fmla="*/ 13 w 39"/>
              <a:gd name="T89" fmla="*/ 36 h 51"/>
              <a:gd name="T90" fmla="*/ 13 w 39"/>
              <a:gd name="T91" fmla="*/ 38 h 51"/>
              <a:gd name="T92" fmla="*/ 15 w 39"/>
              <a:gd name="T93" fmla="*/ 38 h 51"/>
              <a:gd name="T94" fmla="*/ 18 w 39"/>
              <a:gd name="T95" fmla="*/ 40 h 51"/>
              <a:gd name="T96" fmla="*/ 18 w 39"/>
              <a:gd name="T97" fmla="*/ 42 h 51"/>
              <a:gd name="T98" fmla="*/ 20 w 39"/>
              <a:gd name="T99" fmla="*/ 42 h 51"/>
              <a:gd name="T100" fmla="*/ 22 w 39"/>
              <a:gd name="T101" fmla="*/ 45 h 51"/>
              <a:gd name="T102" fmla="*/ 24 w 39"/>
              <a:gd name="T103" fmla="*/ 45 h 51"/>
              <a:gd name="T104" fmla="*/ 24 w 39"/>
              <a:gd name="T105" fmla="*/ 47 h 51"/>
              <a:gd name="T106" fmla="*/ 26 w 39"/>
              <a:gd name="T107" fmla="*/ 47 h 51"/>
              <a:gd name="T108" fmla="*/ 28 w 39"/>
              <a:gd name="T109" fmla="*/ 49 h 51"/>
              <a:gd name="T110" fmla="*/ 31 w 39"/>
              <a:gd name="T111" fmla="*/ 49 h 51"/>
              <a:gd name="T112" fmla="*/ 33 w 39"/>
              <a:gd name="T113" fmla="*/ 51 h 51"/>
              <a:gd name="T114" fmla="*/ 35 w 39"/>
              <a:gd name="T115" fmla="*/ 51 h 51"/>
              <a:gd name="T116" fmla="*/ 39 w 39"/>
              <a:gd name="T117" fmla="*/ 40 h 51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39"/>
              <a:gd name="T178" fmla="*/ 0 h 51"/>
              <a:gd name="T179" fmla="*/ 39 w 39"/>
              <a:gd name="T180" fmla="*/ 51 h 51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39" h="51">
                <a:moveTo>
                  <a:pt x="39" y="40"/>
                </a:moveTo>
                <a:lnTo>
                  <a:pt x="37" y="38"/>
                </a:lnTo>
                <a:lnTo>
                  <a:pt x="35" y="38"/>
                </a:lnTo>
                <a:lnTo>
                  <a:pt x="33" y="36"/>
                </a:lnTo>
                <a:lnTo>
                  <a:pt x="31" y="34"/>
                </a:lnTo>
                <a:lnTo>
                  <a:pt x="28" y="34"/>
                </a:lnTo>
                <a:lnTo>
                  <a:pt x="26" y="32"/>
                </a:lnTo>
                <a:lnTo>
                  <a:pt x="24" y="30"/>
                </a:lnTo>
                <a:lnTo>
                  <a:pt x="22" y="28"/>
                </a:lnTo>
                <a:lnTo>
                  <a:pt x="22" y="26"/>
                </a:lnTo>
                <a:lnTo>
                  <a:pt x="20" y="24"/>
                </a:lnTo>
                <a:lnTo>
                  <a:pt x="20" y="22"/>
                </a:lnTo>
                <a:lnTo>
                  <a:pt x="18" y="22"/>
                </a:lnTo>
                <a:lnTo>
                  <a:pt x="18" y="20"/>
                </a:lnTo>
                <a:lnTo>
                  <a:pt x="18" y="18"/>
                </a:lnTo>
                <a:lnTo>
                  <a:pt x="18" y="16"/>
                </a:lnTo>
                <a:lnTo>
                  <a:pt x="15" y="16"/>
                </a:lnTo>
                <a:lnTo>
                  <a:pt x="15" y="14"/>
                </a:lnTo>
                <a:lnTo>
                  <a:pt x="15" y="12"/>
                </a:lnTo>
                <a:lnTo>
                  <a:pt x="15" y="10"/>
                </a:lnTo>
                <a:lnTo>
                  <a:pt x="15" y="8"/>
                </a:lnTo>
                <a:lnTo>
                  <a:pt x="13" y="6"/>
                </a:lnTo>
                <a:lnTo>
                  <a:pt x="13" y="4"/>
                </a:lnTo>
                <a:lnTo>
                  <a:pt x="13" y="2"/>
                </a:lnTo>
                <a:lnTo>
                  <a:pt x="13" y="0"/>
                </a:lnTo>
                <a:lnTo>
                  <a:pt x="0" y="0"/>
                </a:lnTo>
                <a:lnTo>
                  <a:pt x="0" y="2"/>
                </a:lnTo>
                <a:lnTo>
                  <a:pt x="0" y="4"/>
                </a:lnTo>
                <a:lnTo>
                  <a:pt x="0" y="6"/>
                </a:lnTo>
                <a:lnTo>
                  <a:pt x="2" y="8"/>
                </a:lnTo>
                <a:lnTo>
                  <a:pt x="2" y="10"/>
                </a:lnTo>
                <a:lnTo>
                  <a:pt x="2" y="12"/>
                </a:lnTo>
                <a:lnTo>
                  <a:pt x="2" y="14"/>
                </a:lnTo>
                <a:lnTo>
                  <a:pt x="2" y="16"/>
                </a:lnTo>
                <a:lnTo>
                  <a:pt x="5" y="18"/>
                </a:lnTo>
                <a:lnTo>
                  <a:pt x="5" y="20"/>
                </a:lnTo>
                <a:lnTo>
                  <a:pt x="5" y="22"/>
                </a:lnTo>
                <a:lnTo>
                  <a:pt x="5" y="24"/>
                </a:lnTo>
                <a:lnTo>
                  <a:pt x="7" y="26"/>
                </a:lnTo>
                <a:lnTo>
                  <a:pt x="7" y="28"/>
                </a:lnTo>
                <a:lnTo>
                  <a:pt x="9" y="30"/>
                </a:lnTo>
                <a:lnTo>
                  <a:pt x="9" y="32"/>
                </a:lnTo>
                <a:lnTo>
                  <a:pt x="11" y="32"/>
                </a:lnTo>
                <a:lnTo>
                  <a:pt x="11" y="34"/>
                </a:lnTo>
                <a:lnTo>
                  <a:pt x="13" y="36"/>
                </a:lnTo>
                <a:lnTo>
                  <a:pt x="13" y="38"/>
                </a:lnTo>
                <a:lnTo>
                  <a:pt x="15" y="38"/>
                </a:lnTo>
                <a:lnTo>
                  <a:pt x="18" y="40"/>
                </a:lnTo>
                <a:lnTo>
                  <a:pt x="18" y="42"/>
                </a:lnTo>
                <a:lnTo>
                  <a:pt x="20" y="42"/>
                </a:lnTo>
                <a:lnTo>
                  <a:pt x="22" y="45"/>
                </a:lnTo>
                <a:lnTo>
                  <a:pt x="24" y="45"/>
                </a:lnTo>
                <a:lnTo>
                  <a:pt x="24" y="47"/>
                </a:lnTo>
                <a:lnTo>
                  <a:pt x="26" y="47"/>
                </a:lnTo>
                <a:lnTo>
                  <a:pt x="28" y="49"/>
                </a:lnTo>
                <a:lnTo>
                  <a:pt x="31" y="49"/>
                </a:lnTo>
                <a:lnTo>
                  <a:pt x="33" y="51"/>
                </a:lnTo>
                <a:lnTo>
                  <a:pt x="35" y="51"/>
                </a:lnTo>
                <a:lnTo>
                  <a:pt x="39" y="4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4" name="Freeform 55"/>
          <p:cNvSpPr>
            <a:spLocks/>
          </p:cNvSpPr>
          <p:nvPr/>
        </p:nvSpPr>
        <p:spPr bwMode="auto">
          <a:xfrm>
            <a:off x="3648075" y="4999038"/>
            <a:ext cx="198438" cy="36512"/>
          </a:xfrm>
          <a:custGeom>
            <a:avLst/>
            <a:gdLst>
              <a:gd name="T0" fmla="*/ 128 w 135"/>
              <a:gd name="T1" fmla="*/ 11 h 23"/>
              <a:gd name="T2" fmla="*/ 115 w 135"/>
              <a:gd name="T3" fmla="*/ 11 h 23"/>
              <a:gd name="T4" fmla="*/ 104 w 135"/>
              <a:gd name="T5" fmla="*/ 11 h 23"/>
              <a:gd name="T6" fmla="*/ 94 w 135"/>
              <a:gd name="T7" fmla="*/ 11 h 23"/>
              <a:gd name="T8" fmla="*/ 83 w 135"/>
              <a:gd name="T9" fmla="*/ 9 h 23"/>
              <a:gd name="T10" fmla="*/ 72 w 135"/>
              <a:gd name="T11" fmla="*/ 9 h 23"/>
              <a:gd name="T12" fmla="*/ 63 w 135"/>
              <a:gd name="T13" fmla="*/ 9 h 23"/>
              <a:gd name="T14" fmla="*/ 54 w 135"/>
              <a:gd name="T15" fmla="*/ 9 h 23"/>
              <a:gd name="T16" fmla="*/ 46 w 135"/>
              <a:gd name="T17" fmla="*/ 7 h 23"/>
              <a:gd name="T18" fmla="*/ 39 w 135"/>
              <a:gd name="T19" fmla="*/ 7 h 23"/>
              <a:gd name="T20" fmla="*/ 33 w 135"/>
              <a:gd name="T21" fmla="*/ 7 h 23"/>
              <a:gd name="T22" fmla="*/ 26 w 135"/>
              <a:gd name="T23" fmla="*/ 5 h 23"/>
              <a:gd name="T24" fmla="*/ 20 w 135"/>
              <a:gd name="T25" fmla="*/ 5 h 23"/>
              <a:gd name="T26" fmla="*/ 15 w 135"/>
              <a:gd name="T27" fmla="*/ 2 h 23"/>
              <a:gd name="T28" fmla="*/ 11 w 135"/>
              <a:gd name="T29" fmla="*/ 0 h 23"/>
              <a:gd name="T30" fmla="*/ 7 w 135"/>
              <a:gd name="T31" fmla="*/ 0 h 23"/>
              <a:gd name="T32" fmla="*/ 0 w 135"/>
              <a:gd name="T33" fmla="*/ 11 h 23"/>
              <a:gd name="T34" fmla="*/ 4 w 135"/>
              <a:gd name="T35" fmla="*/ 13 h 23"/>
              <a:gd name="T36" fmla="*/ 9 w 135"/>
              <a:gd name="T37" fmla="*/ 15 h 23"/>
              <a:gd name="T38" fmla="*/ 15 w 135"/>
              <a:gd name="T39" fmla="*/ 15 h 23"/>
              <a:gd name="T40" fmla="*/ 20 w 135"/>
              <a:gd name="T41" fmla="*/ 17 h 23"/>
              <a:gd name="T42" fmla="*/ 26 w 135"/>
              <a:gd name="T43" fmla="*/ 17 h 23"/>
              <a:gd name="T44" fmla="*/ 35 w 135"/>
              <a:gd name="T45" fmla="*/ 19 h 23"/>
              <a:gd name="T46" fmla="*/ 41 w 135"/>
              <a:gd name="T47" fmla="*/ 19 h 23"/>
              <a:gd name="T48" fmla="*/ 50 w 135"/>
              <a:gd name="T49" fmla="*/ 19 h 23"/>
              <a:gd name="T50" fmla="*/ 59 w 135"/>
              <a:gd name="T51" fmla="*/ 21 h 23"/>
              <a:gd name="T52" fmla="*/ 67 w 135"/>
              <a:gd name="T53" fmla="*/ 21 h 23"/>
              <a:gd name="T54" fmla="*/ 76 w 135"/>
              <a:gd name="T55" fmla="*/ 21 h 23"/>
              <a:gd name="T56" fmla="*/ 87 w 135"/>
              <a:gd name="T57" fmla="*/ 23 h 23"/>
              <a:gd name="T58" fmla="*/ 98 w 135"/>
              <a:gd name="T59" fmla="*/ 23 h 23"/>
              <a:gd name="T60" fmla="*/ 109 w 135"/>
              <a:gd name="T61" fmla="*/ 23 h 23"/>
              <a:gd name="T62" fmla="*/ 122 w 135"/>
              <a:gd name="T63" fmla="*/ 23 h 23"/>
              <a:gd name="T64" fmla="*/ 135 w 135"/>
              <a:gd name="T65" fmla="*/ 23 h 2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35"/>
              <a:gd name="T100" fmla="*/ 0 h 23"/>
              <a:gd name="T101" fmla="*/ 135 w 135"/>
              <a:gd name="T102" fmla="*/ 23 h 23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35" h="23">
                <a:moveTo>
                  <a:pt x="135" y="11"/>
                </a:moveTo>
                <a:lnTo>
                  <a:pt x="128" y="11"/>
                </a:lnTo>
                <a:lnTo>
                  <a:pt x="122" y="11"/>
                </a:lnTo>
                <a:lnTo>
                  <a:pt x="115" y="11"/>
                </a:lnTo>
                <a:lnTo>
                  <a:pt x="111" y="11"/>
                </a:lnTo>
                <a:lnTo>
                  <a:pt x="104" y="11"/>
                </a:lnTo>
                <a:lnTo>
                  <a:pt x="98" y="11"/>
                </a:lnTo>
                <a:lnTo>
                  <a:pt x="94" y="11"/>
                </a:lnTo>
                <a:lnTo>
                  <a:pt x="87" y="11"/>
                </a:lnTo>
                <a:lnTo>
                  <a:pt x="83" y="9"/>
                </a:lnTo>
                <a:lnTo>
                  <a:pt x="78" y="9"/>
                </a:lnTo>
                <a:lnTo>
                  <a:pt x="72" y="9"/>
                </a:lnTo>
                <a:lnTo>
                  <a:pt x="67" y="9"/>
                </a:lnTo>
                <a:lnTo>
                  <a:pt x="63" y="9"/>
                </a:lnTo>
                <a:lnTo>
                  <a:pt x="59" y="9"/>
                </a:lnTo>
                <a:lnTo>
                  <a:pt x="54" y="9"/>
                </a:lnTo>
                <a:lnTo>
                  <a:pt x="50" y="9"/>
                </a:lnTo>
                <a:lnTo>
                  <a:pt x="46" y="7"/>
                </a:lnTo>
                <a:lnTo>
                  <a:pt x="44" y="7"/>
                </a:lnTo>
                <a:lnTo>
                  <a:pt x="39" y="7"/>
                </a:lnTo>
                <a:lnTo>
                  <a:pt x="35" y="7"/>
                </a:lnTo>
                <a:lnTo>
                  <a:pt x="33" y="7"/>
                </a:lnTo>
                <a:lnTo>
                  <a:pt x="28" y="5"/>
                </a:lnTo>
                <a:lnTo>
                  <a:pt x="26" y="5"/>
                </a:lnTo>
                <a:lnTo>
                  <a:pt x="22" y="5"/>
                </a:lnTo>
                <a:lnTo>
                  <a:pt x="20" y="5"/>
                </a:lnTo>
                <a:lnTo>
                  <a:pt x="17" y="2"/>
                </a:lnTo>
                <a:lnTo>
                  <a:pt x="15" y="2"/>
                </a:lnTo>
                <a:lnTo>
                  <a:pt x="13" y="2"/>
                </a:lnTo>
                <a:lnTo>
                  <a:pt x="11" y="0"/>
                </a:lnTo>
                <a:lnTo>
                  <a:pt x="9" y="0"/>
                </a:lnTo>
                <a:lnTo>
                  <a:pt x="7" y="0"/>
                </a:lnTo>
                <a:lnTo>
                  <a:pt x="4" y="0"/>
                </a:lnTo>
                <a:lnTo>
                  <a:pt x="0" y="11"/>
                </a:lnTo>
                <a:lnTo>
                  <a:pt x="2" y="13"/>
                </a:lnTo>
                <a:lnTo>
                  <a:pt x="4" y="13"/>
                </a:lnTo>
                <a:lnTo>
                  <a:pt x="7" y="13"/>
                </a:lnTo>
                <a:lnTo>
                  <a:pt x="9" y="15"/>
                </a:lnTo>
                <a:lnTo>
                  <a:pt x="11" y="15"/>
                </a:lnTo>
                <a:lnTo>
                  <a:pt x="15" y="15"/>
                </a:lnTo>
                <a:lnTo>
                  <a:pt x="17" y="15"/>
                </a:lnTo>
                <a:lnTo>
                  <a:pt x="20" y="17"/>
                </a:lnTo>
                <a:lnTo>
                  <a:pt x="24" y="17"/>
                </a:lnTo>
                <a:lnTo>
                  <a:pt x="26" y="17"/>
                </a:lnTo>
                <a:lnTo>
                  <a:pt x="30" y="17"/>
                </a:lnTo>
                <a:lnTo>
                  <a:pt x="35" y="19"/>
                </a:lnTo>
                <a:lnTo>
                  <a:pt x="37" y="19"/>
                </a:lnTo>
                <a:lnTo>
                  <a:pt x="41" y="19"/>
                </a:lnTo>
                <a:lnTo>
                  <a:pt x="46" y="19"/>
                </a:lnTo>
                <a:lnTo>
                  <a:pt x="50" y="19"/>
                </a:lnTo>
                <a:lnTo>
                  <a:pt x="54" y="21"/>
                </a:lnTo>
                <a:lnTo>
                  <a:pt x="59" y="21"/>
                </a:lnTo>
                <a:lnTo>
                  <a:pt x="63" y="21"/>
                </a:lnTo>
                <a:lnTo>
                  <a:pt x="67" y="21"/>
                </a:lnTo>
                <a:lnTo>
                  <a:pt x="72" y="21"/>
                </a:lnTo>
                <a:lnTo>
                  <a:pt x="76" y="21"/>
                </a:lnTo>
                <a:lnTo>
                  <a:pt x="83" y="21"/>
                </a:lnTo>
                <a:lnTo>
                  <a:pt x="87" y="23"/>
                </a:lnTo>
                <a:lnTo>
                  <a:pt x="94" y="23"/>
                </a:lnTo>
                <a:lnTo>
                  <a:pt x="98" y="23"/>
                </a:lnTo>
                <a:lnTo>
                  <a:pt x="104" y="23"/>
                </a:lnTo>
                <a:lnTo>
                  <a:pt x="109" y="23"/>
                </a:lnTo>
                <a:lnTo>
                  <a:pt x="115" y="23"/>
                </a:lnTo>
                <a:lnTo>
                  <a:pt x="122" y="23"/>
                </a:lnTo>
                <a:lnTo>
                  <a:pt x="128" y="23"/>
                </a:lnTo>
                <a:lnTo>
                  <a:pt x="135" y="23"/>
                </a:lnTo>
                <a:lnTo>
                  <a:pt x="135" y="11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5" name="Freeform 56"/>
          <p:cNvSpPr>
            <a:spLocks/>
          </p:cNvSpPr>
          <p:nvPr/>
        </p:nvSpPr>
        <p:spPr bwMode="auto">
          <a:xfrm>
            <a:off x="3846513" y="5016500"/>
            <a:ext cx="382587" cy="25400"/>
          </a:xfrm>
          <a:custGeom>
            <a:avLst/>
            <a:gdLst>
              <a:gd name="T0" fmla="*/ 259 w 261"/>
              <a:gd name="T1" fmla="*/ 4 h 16"/>
              <a:gd name="T2" fmla="*/ 250 w 261"/>
              <a:gd name="T3" fmla="*/ 2 h 16"/>
              <a:gd name="T4" fmla="*/ 241 w 261"/>
              <a:gd name="T5" fmla="*/ 2 h 16"/>
              <a:gd name="T6" fmla="*/ 231 w 261"/>
              <a:gd name="T7" fmla="*/ 2 h 16"/>
              <a:gd name="T8" fmla="*/ 220 w 261"/>
              <a:gd name="T9" fmla="*/ 2 h 16"/>
              <a:gd name="T10" fmla="*/ 207 w 261"/>
              <a:gd name="T11" fmla="*/ 2 h 16"/>
              <a:gd name="T12" fmla="*/ 191 w 261"/>
              <a:gd name="T13" fmla="*/ 2 h 16"/>
              <a:gd name="T14" fmla="*/ 176 w 261"/>
              <a:gd name="T15" fmla="*/ 0 h 16"/>
              <a:gd name="T16" fmla="*/ 161 w 261"/>
              <a:gd name="T17" fmla="*/ 0 h 16"/>
              <a:gd name="T18" fmla="*/ 144 w 261"/>
              <a:gd name="T19" fmla="*/ 0 h 16"/>
              <a:gd name="T20" fmla="*/ 124 w 261"/>
              <a:gd name="T21" fmla="*/ 0 h 16"/>
              <a:gd name="T22" fmla="*/ 104 w 261"/>
              <a:gd name="T23" fmla="*/ 0 h 16"/>
              <a:gd name="T24" fmla="*/ 83 w 261"/>
              <a:gd name="T25" fmla="*/ 0 h 16"/>
              <a:gd name="T26" fmla="*/ 61 w 261"/>
              <a:gd name="T27" fmla="*/ 0 h 16"/>
              <a:gd name="T28" fmla="*/ 37 w 261"/>
              <a:gd name="T29" fmla="*/ 0 h 16"/>
              <a:gd name="T30" fmla="*/ 13 w 261"/>
              <a:gd name="T31" fmla="*/ 0 h 16"/>
              <a:gd name="T32" fmla="*/ 0 w 261"/>
              <a:gd name="T33" fmla="*/ 12 h 16"/>
              <a:gd name="T34" fmla="*/ 24 w 261"/>
              <a:gd name="T35" fmla="*/ 12 h 16"/>
              <a:gd name="T36" fmla="*/ 48 w 261"/>
              <a:gd name="T37" fmla="*/ 12 h 16"/>
              <a:gd name="T38" fmla="*/ 72 w 261"/>
              <a:gd name="T39" fmla="*/ 12 h 16"/>
              <a:gd name="T40" fmla="*/ 93 w 261"/>
              <a:gd name="T41" fmla="*/ 12 h 16"/>
              <a:gd name="T42" fmla="*/ 113 w 261"/>
              <a:gd name="T43" fmla="*/ 12 h 16"/>
              <a:gd name="T44" fmla="*/ 133 w 261"/>
              <a:gd name="T45" fmla="*/ 12 h 16"/>
              <a:gd name="T46" fmla="*/ 152 w 261"/>
              <a:gd name="T47" fmla="*/ 12 h 16"/>
              <a:gd name="T48" fmla="*/ 167 w 261"/>
              <a:gd name="T49" fmla="*/ 12 h 16"/>
              <a:gd name="T50" fmla="*/ 185 w 261"/>
              <a:gd name="T51" fmla="*/ 12 h 16"/>
              <a:gd name="T52" fmla="*/ 198 w 261"/>
              <a:gd name="T53" fmla="*/ 14 h 16"/>
              <a:gd name="T54" fmla="*/ 211 w 261"/>
              <a:gd name="T55" fmla="*/ 14 h 16"/>
              <a:gd name="T56" fmla="*/ 224 w 261"/>
              <a:gd name="T57" fmla="*/ 14 h 16"/>
              <a:gd name="T58" fmla="*/ 235 w 261"/>
              <a:gd name="T59" fmla="*/ 14 h 16"/>
              <a:gd name="T60" fmla="*/ 246 w 261"/>
              <a:gd name="T61" fmla="*/ 14 h 16"/>
              <a:gd name="T62" fmla="*/ 252 w 261"/>
              <a:gd name="T63" fmla="*/ 14 h 16"/>
              <a:gd name="T64" fmla="*/ 261 w 261"/>
              <a:gd name="T65" fmla="*/ 16 h 1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61"/>
              <a:gd name="T100" fmla="*/ 0 h 16"/>
              <a:gd name="T101" fmla="*/ 261 w 261"/>
              <a:gd name="T102" fmla="*/ 16 h 1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61" h="16">
                <a:moveTo>
                  <a:pt x="261" y="4"/>
                </a:moveTo>
                <a:lnTo>
                  <a:pt x="259" y="4"/>
                </a:lnTo>
                <a:lnTo>
                  <a:pt x="254" y="2"/>
                </a:lnTo>
                <a:lnTo>
                  <a:pt x="250" y="2"/>
                </a:lnTo>
                <a:lnTo>
                  <a:pt x="246" y="2"/>
                </a:lnTo>
                <a:lnTo>
                  <a:pt x="241" y="2"/>
                </a:lnTo>
                <a:lnTo>
                  <a:pt x="235" y="2"/>
                </a:lnTo>
                <a:lnTo>
                  <a:pt x="231" y="2"/>
                </a:lnTo>
                <a:lnTo>
                  <a:pt x="224" y="2"/>
                </a:lnTo>
                <a:lnTo>
                  <a:pt x="220" y="2"/>
                </a:lnTo>
                <a:lnTo>
                  <a:pt x="213" y="2"/>
                </a:lnTo>
                <a:lnTo>
                  <a:pt x="207" y="2"/>
                </a:lnTo>
                <a:lnTo>
                  <a:pt x="198" y="2"/>
                </a:lnTo>
                <a:lnTo>
                  <a:pt x="191" y="2"/>
                </a:lnTo>
                <a:lnTo>
                  <a:pt x="185" y="0"/>
                </a:lnTo>
                <a:lnTo>
                  <a:pt x="176" y="0"/>
                </a:lnTo>
                <a:lnTo>
                  <a:pt x="167" y="0"/>
                </a:lnTo>
                <a:lnTo>
                  <a:pt x="161" y="0"/>
                </a:lnTo>
                <a:lnTo>
                  <a:pt x="152" y="0"/>
                </a:lnTo>
                <a:lnTo>
                  <a:pt x="144" y="0"/>
                </a:lnTo>
                <a:lnTo>
                  <a:pt x="133" y="0"/>
                </a:lnTo>
                <a:lnTo>
                  <a:pt x="124" y="0"/>
                </a:lnTo>
                <a:lnTo>
                  <a:pt x="113" y="0"/>
                </a:lnTo>
                <a:lnTo>
                  <a:pt x="104" y="0"/>
                </a:lnTo>
                <a:lnTo>
                  <a:pt x="93" y="0"/>
                </a:lnTo>
                <a:lnTo>
                  <a:pt x="83" y="0"/>
                </a:lnTo>
                <a:lnTo>
                  <a:pt x="72" y="0"/>
                </a:lnTo>
                <a:lnTo>
                  <a:pt x="61" y="0"/>
                </a:lnTo>
                <a:lnTo>
                  <a:pt x="48" y="0"/>
                </a:lnTo>
                <a:lnTo>
                  <a:pt x="37" y="0"/>
                </a:lnTo>
                <a:lnTo>
                  <a:pt x="24" y="0"/>
                </a:lnTo>
                <a:lnTo>
                  <a:pt x="13" y="0"/>
                </a:lnTo>
                <a:lnTo>
                  <a:pt x="0" y="0"/>
                </a:lnTo>
                <a:lnTo>
                  <a:pt x="0" y="12"/>
                </a:lnTo>
                <a:lnTo>
                  <a:pt x="13" y="12"/>
                </a:lnTo>
                <a:lnTo>
                  <a:pt x="24" y="12"/>
                </a:lnTo>
                <a:lnTo>
                  <a:pt x="37" y="12"/>
                </a:lnTo>
                <a:lnTo>
                  <a:pt x="48" y="12"/>
                </a:lnTo>
                <a:lnTo>
                  <a:pt x="61" y="12"/>
                </a:lnTo>
                <a:lnTo>
                  <a:pt x="72" y="12"/>
                </a:lnTo>
                <a:lnTo>
                  <a:pt x="83" y="12"/>
                </a:lnTo>
                <a:lnTo>
                  <a:pt x="93" y="12"/>
                </a:lnTo>
                <a:lnTo>
                  <a:pt x="104" y="12"/>
                </a:lnTo>
                <a:lnTo>
                  <a:pt x="113" y="12"/>
                </a:lnTo>
                <a:lnTo>
                  <a:pt x="124" y="12"/>
                </a:lnTo>
                <a:lnTo>
                  <a:pt x="133" y="12"/>
                </a:lnTo>
                <a:lnTo>
                  <a:pt x="144" y="12"/>
                </a:lnTo>
                <a:lnTo>
                  <a:pt x="152" y="12"/>
                </a:lnTo>
                <a:lnTo>
                  <a:pt x="161" y="12"/>
                </a:lnTo>
                <a:lnTo>
                  <a:pt x="167" y="12"/>
                </a:lnTo>
                <a:lnTo>
                  <a:pt x="176" y="12"/>
                </a:lnTo>
                <a:lnTo>
                  <a:pt x="185" y="12"/>
                </a:lnTo>
                <a:lnTo>
                  <a:pt x="191" y="14"/>
                </a:lnTo>
                <a:lnTo>
                  <a:pt x="198" y="14"/>
                </a:lnTo>
                <a:lnTo>
                  <a:pt x="204" y="14"/>
                </a:lnTo>
                <a:lnTo>
                  <a:pt x="211" y="14"/>
                </a:lnTo>
                <a:lnTo>
                  <a:pt x="217" y="14"/>
                </a:lnTo>
                <a:lnTo>
                  <a:pt x="224" y="14"/>
                </a:lnTo>
                <a:lnTo>
                  <a:pt x="231" y="14"/>
                </a:lnTo>
                <a:lnTo>
                  <a:pt x="235" y="14"/>
                </a:lnTo>
                <a:lnTo>
                  <a:pt x="239" y="14"/>
                </a:lnTo>
                <a:lnTo>
                  <a:pt x="246" y="14"/>
                </a:lnTo>
                <a:lnTo>
                  <a:pt x="250" y="14"/>
                </a:lnTo>
                <a:lnTo>
                  <a:pt x="252" y="14"/>
                </a:lnTo>
                <a:lnTo>
                  <a:pt x="257" y="16"/>
                </a:lnTo>
                <a:lnTo>
                  <a:pt x="261" y="16"/>
                </a:lnTo>
                <a:lnTo>
                  <a:pt x="261" y="4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6" name="Freeform 57"/>
          <p:cNvSpPr>
            <a:spLocks/>
          </p:cNvSpPr>
          <p:nvPr/>
        </p:nvSpPr>
        <p:spPr bwMode="auto">
          <a:xfrm>
            <a:off x="4229100" y="5022850"/>
            <a:ext cx="195263" cy="50800"/>
          </a:xfrm>
          <a:custGeom>
            <a:avLst/>
            <a:gdLst>
              <a:gd name="T0" fmla="*/ 131 w 133"/>
              <a:gd name="T1" fmla="*/ 18 h 32"/>
              <a:gd name="T2" fmla="*/ 124 w 133"/>
              <a:gd name="T3" fmla="*/ 18 h 32"/>
              <a:gd name="T4" fmla="*/ 118 w 133"/>
              <a:gd name="T5" fmla="*/ 16 h 32"/>
              <a:gd name="T6" fmla="*/ 111 w 133"/>
              <a:gd name="T7" fmla="*/ 14 h 32"/>
              <a:gd name="T8" fmla="*/ 102 w 133"/>
              <a:gd name="T9" fmla="*/ 12 h 32"/>
              <a:gd name="T10" fmla="*/ 96 w 133"/>
              <a:gd name="T11" fmla="*/ 10 h 32"/>
              <a:gd name="T12" fmla="*/ 89 w 133"/>
              <a:gd name="T13" fmla="*/ 10 h 32"/>
              <a:gd name="T14" fmla="*/ 81 w 133"/>
              <a:gd name="T15" fmla="*/ 8 h 32"/>
              <a:gd name="T16" fmla="*/ 72 w 133"/>
              <a:gd name="T17" fmla="*/ 6 h 32"/>
              <a:gd name="T18" fmla="*/ 63 w 133"/>
              <a:gd name="T19" fmla="*/ 6 h 32"/>
              <a:gd name="T20" fmla="*/ 54 w 133"/>
              <a:gd name="T21" fmla="*/ 4 h 32"/>
              <a:gd name="T22" fmla="*/ 46 w 133"/>
              <a:gd name="T23" fmla="*/ 4 h 32"/>
              <a:gd name="T24" fmla="*/ 37 w 133"/>
              <a:gd name="T25" fmla="*/ 2 h 32"/>
              <a:gd name="T26" fmla="*/ 26 w 133"/>
              <a:gd name="T27" fmla="*/ 2 h 32"/>
              <a:gd name="T28" fmla="*/ 15 w 133"/>
              <a:gd name="T29" fmla="*/ 0 h 32"/>
              <a:gd name="T30" fmla="*/ 7 w 133"/>
              <a:gd name="T31" fmla="*/ 0 h 32"/>
              <a:gd name="T32" fmla="*/ 0 w 133"/>
              <a:gd name="T33" fmla="*/ 12 h 32"/>
              <a:gd name="T34" fmla="*/ 11 w 133"/>
              <a:gd name="T35" fmla="*/ 12 h 32"/>
              <a:gd name="T36" fmla="*/ 20 w 133"/>
              <a:gd name="T37" fmla="*/ 12 h 32"/>
              <a:gd name="T38" fmla="*/ 30 w 133"/>
              <a:gd name="T39" fmla="*/ 14 h 32"/>
              <a:gd name="T40" fmla="*/ 39 w 133"/>
              <a:gd name="T41" fmla="*/ 14 h 32"/>
              <a:gd name="T42" fmla="*/ 48 w 133"/>
              <a:gd name="T43" fmla="*/ 16 h 32"/>
              <a:gd name="T44" fmla="*/ 57 w 133"/>
              <a:gd name="T45" fmla="*/ 16 h 32"/>
              <a:gd name="T46" fmla="*/ 65 w 133"/>
              <a:gd name="T47" fmla="*/ 18 h 32"/>
              <a:gd name="T48" fmla="*/ 74 w 133"/>
              <a:gd name="T49" fmla="*/ 20 h 32"/>
              <a:gd name="T50" fmla="*/ 83 w 133"/>
              <a:gd name="T51" fmla="*/ 20 h 32"/>
              <a:gd name="T52" fmla="*/ 89 w 133"/>
              <a:gd name="T53" fmla="*/ 22 h 32"/>
              <a:gd name="T54" fmla="*/ 96 w 133"/>
              <a:gd name="T55" fmla="*/ 24 h 32"/>
              <a:gd name="T56" fmla="*/ 104 w 133"/>
              <a:gd name="T57" fmla="*/ 24 h 32"/>
              <a:gd name="T58" fmla="*/ 111 w 133"/>
              <a:gd name="T59" fmla="*/ 26 h 32"/>
              <a:gd name="T60" fmla="*/ 118 w 133"/>
              <a:gd name="T61" fmla="*/ 28 h 32"/>
              <a:gd name="T62" fmla="*/ 122 w 133"/>
              <a:gd name="T63" fmla="*/ 30 h 32"/>
              <a:gd name="T64" fmla="*/ 128 w 133"/>
              <a:gd name="T65" fmla="*/ 32 h 3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33"/>
              <a:gd name="T100" fmla="*/ 0 h 32"/>
              <a:gd name="T101" fmla="*/ 133 w 133"/>
              <a:gd name="T102" fmla="*/ 32 h 3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33" h="32">
                <a:moveTo>
                  <a:pt x="133" y="20"/>
                </a:moveTo>
                <a:lnTo>
                  <a:pt x="131" y="18"/>
                </a:lnTo>
                <a:lnTo>
                  <a:pt x="126" y="18"/>
                </a:lnTo>
                <a:lnTo>
                  <a:pt x="124" y="18"/>
                </a:lnTo>
                <a:lnTo>
                  <a:pt x="120" y="16"/>
                </a:lnTo>
                <a:lnTo>
                  <a:pt x="118" y="16"/>
                </a:lnTo>
                <a:lnTo>
                  <a:pt x="113" y="14"/>
                </a:lnTo>
                <a:lnTo>
                  <a:pt x="111" y="14"/>
                </a:lnTo>
                <a:lnTo>
                  <a:pt x="107" y="14"/>
                </a:lnTo>
                <a:lnTo>
                  <a:pt x="102" y="12"/>
                </a:lnTo>
                <a:lnTo>
                  <a:pt x="100" y="12"/>
                </a:lnTo>
                <a:lnTo>
                  <a:pt x="96" y="10"/>
                </a:lnTo>
                <a:lnTo>
                  <a:pt x="91" y="10"/>
                </a:lnTo>
                <a:lnTo>
                  <a:pt x="89" y="10"/>
                </a:lnTo>
                <a:lnTo>
                  <a:pt x="85" y="8"/>
                </a:lnTo>
                <a:lnTo>
                  <a:pt x="81" y="8"/>
                </a:lnTo>
                <a:lnTo>
                  <a:pt x="76" y="8"/>
                </a:lnTo>
                <a:lnTo>
                  <a:pt x="72" y="6"/>
                </a:lnTo>
                <a:lnTo>
                  <a:pt x="67" y="6"/>
                </a:lnTo>
                <a:lnTo>
                  <a:pt x="63" y="6"/>
                </a:lnTo>
                <a:lnTo>
                  <a:pt x="59" y="6"/>
                </a:lnTo>
                <a:lnTo>
                  <a:pt x="54" y="4"/>
                </a:lnTo>
                <a:lnTo>
                  <a:pt x="50" y="4"/>
                </a:lnTo>
                <a:lnTo>
                  <a:pt x="46" y="4"/>
                </a:lnTo>
                <a:lnTo>
                  <a:pt x="41" y="2"/>
                </a:lnTo>
                <a:lnTo>
                  <a:pt x="37" y="2"/>
                </a:lnTo>
                <a:lnTo>
                  <a:pt x="30" y="2"/>
                </a:lnTo>
                <a:lnTo>
                  <a:pt x="26" y="2"/>
                </a:lnTo>
                <a:lnTo>
                  <a:pt x="22" y="2"/>
                </a:lnTo>
                <a:lnTo>
                  <a:pt x="15" y="0"/>
                </a:lnTo>
                <a:lnTo>
                  <a:pt x="11" y="0"/>
                </a:lnTo>
                <a:lnTo>
                  <a:pt x="7" y="0"/>
                </a:lnTo>
                <a:lnTo>
                  <a:pt x="0" y="0"/>
                </a:lnTo>
                <a:lnTo>
                  <a:pt x="0" y="12"/>
                </a:lnTo>
                <a:lnTo>
                  <a:pt x="4" y="12"/>
                </a:lnTo>
                <a:lnTo>
                  <a:pt x="11" y="12"/>
                </a:lnTo>
                <a:lnTo>
                  <a:pt x="15" y="12"/>
                </a:lnTo>
                <a:lnTo>
                  <a:pt x="20" y="12"/>
                </a:lnTo>
                <a:lnTo>
                  <a:pt x="24" y="14"/>
                </a:lnTo>
                <a:lnTo>
                  <a:pt x="30" y="14"/>
                </a:lnTo>
                <a:lnTo>
                  <a:pt x="35" y="14"/>
                </a:lnTo>
                <a:lnTo>
                  <a:pt x="39" y="14"/>
                </a:lnTo>
                <a:lnTo>
                  <a:pt x="44" y="16"/>
                </a:lnTo>
                <a:lnTo>
                  <a:pt x="48" y="16"/>
                </a:lnTo>
                <a:lnTo>
                  <a:pt x="52" y="16"/>
                </a:lnTo>
                <a:lnTo>
                  <a:pt x="57" y="16"/>
                </a:lnTo>
                <a:lnTo>
                  <a:pt x="61" y="18"/>
                </a:lnTo>
                <a:lnTo>
                  <a:pt x="65" y="18"/>
                </a:lnTo>
                <a:lnTo>
                  <a:pt x="70" y="18"/>
                </a:lnTo>
                <a:lnTo>
                  <a:pt x="74" y="20"/>
                </a:lnTo>
                <a:lnTo>
                  <a:pt x="78" y="20"/>
                </a:lnTo>
                <a:lnTo>
                  <a:pt x="83" y="20"/>
                </a:lnTo>
                <a:lnTo>
                  <a:pt x="85" y="22"/>
                </a:lnTo>
                <a:lnTo>
                  <a:pt x="89" y="22"/>
                </a:lnTo>
                <a:lnTo>
                  <a:pt x="94" y="22"/>
                </a:lnTo>
                <a:lnTo>
                  <a:pt x="96" y="24"/>
                </a:lnTo>
                <a:lnTo>
                  <a:pt x="100" y="24"/>
                </a:lnTo>
                <a:lnTo>
                  <a:pt x="104" y="24"/>
                </a:lnTo>
                <a:lnTo>
                  <a:pt x="107" y="26"/>
                </a:lnTo>
                <a:lnTo>
                  <a:pt x="111" y="26"/>
                </a:lnTo>
                <a:lnTo>
                  <a:pt x="113" y="26"/>
                </a:lnTo>
                <a:lnTo>
                  <a:pt x="118" y="28"/>
                </a:lnTo>
                <a:lnTo>
                  <a:pt x="120" y="28"/>
                </a:lnTo>
                <a:lnTo>
                  <a:pt x="122" y="30"/>
                </a:lnTo>
                <a:lnTo>
                  <a:pt x="126" y="30"/>
                </a:lnTo>
                <a:lnTo>
                  <a:pt x="128" y="32"/>
                </a:lnTo>
                <a:lnTo>
                  <a:pt x="133" y="2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7" name="Freeform 58"/>
          <p:cNvSpPr>
            <a:spLocks/>
          </p:cNvSpPr>
          <p:nvPr/>
        </p:nvSpPr>
        <p:spPr bwMode="auto">
          <a:xfrm>
            <a:off x="4416425" y="5054600"/>
            <a:ext cx="131763" cy="93663"/>
          </a:xfrm>
          <a:custGeom>
            <a:avLst/>
            <a:gdLst>
              <a:gd name="T0" fmla="*/ 90 w 90"/>
              <a:gd name="T1" fmla="*/ 46 h 59"/>
              <a:gd name="T2" fmla="*/ 83 w 90"/>
              <a:gd name="T3" fmla="*/ 42 h 59"/>
              <a:gd name="T4" fmla="*/ 79 w 90"/>
              <a:gd name="T5" fmla="*/ 38 h 59"/>
              <a:gd name="T6" fmla="*/ 74 w 90"/>
              <a:gd name="T7" fmla="*/ 34 h 59"/>
              <a:gd name="T8" fmla="*/ 70 w 90"/>
              <a:gd name="T9" fmla="*/ 30 h 59"/>
              <a:gd name="T10" fmla="*/ 63 w 90"/>
              <a:gd name="T11" fmla="*/ 28 h 59"/>
              <a:gd name="T12" fmla="*/ 59 w 90"/>
              <a:gd name="T13" fmla="*/ 24 h 59"/>
              <a:gd name="T14" fmla="*/ 55 w 90"/>
              <a:gd name="T15" fmla="*/ 22 h 59"/>
              <a:gd name="T16" fmla="*/ 48 w 90"/>
              <a:gd name="T17" fmla="*/ 18 h 59"/>
              <a:gd name="T18" fmla="*/ 44 w 90"/>
              <a:gd name="T19" fmla="*/ 16 h 59"/>
              <a:gd name="T20" fmla="*/ 40 w 90"/>
              <a:gd name="T21" fmla="*/ 14 h 59"/>
              <a:gd name="T22" fmla="*/ 33 w 90"/>
              <a:gd name="T23" fmla="*/ 10 h 59"/>
              <a:gd name="T24" fmla="*/ 26 w 90"/>
              <a:gd name="T25" fmla="*/ 8 h 59"/>
              <a:gd name="T26" fmla="*/ 22 w 90"/>
              <a:gd name="T27" fmla="*/ 6 h 59"/>
              <a:gd name="T28" fmla="*/ 16 w 90"/>
              <a:gd name="T29" fmla="*/ 4 h 59"/>
              <a:gd name="T30" fmla="*/ 11 w 90"/>
              <a:gd name="T31" fmla="*/ 2 h 59"/>
              <a:gd name="T32" fmla="*/ 5 w 90"/>
              <a:gd name="T33" fmla="*/ 0 h 59"/>
              <a:gd name="T34" fmla="*/ 3 w 90"/>
              <a:gd name="T35" fmla="*/ 12 h 59"/>
              <a:gd name="T36" fmla="*/ 9 w 90"/>
              <a:gd name="T37" fmla="*/ 14 h 59"/>
              <a:gd name="T38" fmla="*/ 13 w 90"/>
              <a:gd name="T39" fmla="*/ 16 h 59"/>
              <a:gd name="T40" fmla="*/ 20 w 90"/>
              <a:gd name="T41" fmla="*/ 18 h 59"/>
              <a:gd name="T42" fmla="*/ 24 w 90"/>
              <a:gd name="T43" fmla="*/ 20 h 59"/>
              <a:gd name="T44" fmla="*/ 31 w 90"/>
              <a:gd name="T45" fmla="*/ 22 h 59"/>
              <a:gd name="T46" fmla="*/ 35 w 90"/>
              <a:gd name="T47" fmla="*/ 24 h 59"/>
              <a:gd name="T48" fmla="*/ 40 w 90"/>
              <a:gd name="T49" fmla="*/ 28 h 59"/>
              <a:gd name="T50" fmla="*/ 46 w 90"/>
              <a:gd name="T51" fmla="*/ 30 h 59"/>
              <a:gd name="T52" fmla="*/ 50 w 90"/>
              <a:gd name="T53" fmla="*/ 32 h 59"/>
              <a:gd name="T54" fmla="*/ 55 w 90"/>
              <a:gd name="T55" fmla="*/ 36 h 59"/>
              <a:gd name="T56" fmla="*/ 59 w 90"/>
              <a:gd name="T57" fmla="*/ 38 h 59"/>
              <a:gd name="T58" fmla="*/ 63 w 90"/>
              <a:gd name="T59" fmla="*/ 42 h 59"/>
              <a:gd name="T60" fmla="*/ 68 w 90"/>
              <a:gd name="T61" fmla="*/ 46 h 59"/>
              <a:gd name="T62" fmla="*/ 72 w 90"/>
              <a:gd name="T63" fmla="*/ 48 h 59"/>
              <a:gd name="T64" fmla="*/ 77 w 90"/>
              <a:gd name="T65" fmla="*/ 53 h 59"/>
              <a:gd name="T66" fmla="*/ 90 w 90"/>
              <a:gd name="T67" fmla="*/ 55 h 59"/>
              <a:gd name="T68" fmla="*/ 85 w 90"/>
              <a:gd name="T69" fmla="*/ 59 h 59"/>
              <a:gd name="T70" fmla="*/ 79 w 90"/>
              <a:gd name="T71" fmla="*/ 46 h 5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90"/>
              <a:gd name="T109" fmla="*/ 0 h 59"/>
              <a:gd name="T110" fmla="*/ 90 w 90"/>
              <a:gd name="T111" fmla="*/ 59 h 59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90" h="59">
                <a:moveTo>
                  <a:pt x="79" y="46"/>
                </a:moveTo>
                <a:lnTo>
                  <a:pt x="90" y="46"/>
                </a:lnTo>
                <a:lnTo>
                  <a:pt x="85" y="44"/>
                </a:lnTo>
                <a:lnTo>
                  <a:pt x="83" y="42"/>
                </a:lnTo>
                <a:lnTo>
                  <a:pt x="81" y="40"/>
                </a:lnTo>
                <a:lnTo>
                  <a:pt x="79" y="38"/>
                </a:lnTo>
                <a:lnTo>
                  <a:pt x="77" y="36"/>
                </a:lnTo>
                <a:lnTo>
                  <a:pt x="74" y="34"/>
                </a:lnTo>
                <a:lnTo>
                  <a:pt x="72" y="32"/>
                </a:lnTo>
                <a:lnTo>
                  <a:pt x="70" y="30"/>
                </a:lnTo>
                <a:lnTo>
                  <a:pt x="68" y="30"/>
                </a:lnTo>
                <a:lnTo>
                  <a:pt x="63" y="28"/>
                </a:lnTo>
                <a:lnTo>
                  <a:pt x="61" y="26"/>
                </a:lnTo>
                <a:lnTo>
                  <a:pt x="59" y="24"/>
                </a:lnTo>
                <a:lnTo>
                  <a:pt x="57" y="22"/>
                </a:lnTo>
                <a:lnTo>
                  <a:pt x="55" y="22"/>
                </a:lnTo>
                <a:lnTo>
                  <a:pt x="53" y="20"/>
                </a:lnTo>
                <a:lnTo>
                  <a:pt x="48" y="18"/>
                </a:lnTo>
                <a:lnTo>
                  <a:pt x="46" y="18"/>
                </a:lnTo>
                <a:lnTo>
                  <a:pt x="44" y="16"/>
                </a:lnTo>
                <a:lnTo>
                  <a:pt x="42" y="14"/>
                </a:lnTo>
                <a:lnTo>
                  <a:pt x="40" y="14"/>
                </a:lnTo>
                <a:lnTo>
                  <a:pt x="35" y="12"/>
                </a:lnTo>
                <a:lnTo>
                  <a:pt x="33" y="10"/>
                </a:lnTo>
                <a:lnTo>
                  <a:pt x="31" y="10"/>
                </a:lnTo>
                <a:lnTo>
                  <a:pt x="26" y="8"/>
                </a:lnTo>
                <a:lnTo>
                  <a:pt x="24" y="6"/>
                </a:lnTo>
                <a:lnTo>
                  <a:pt x="22" y="6"/>
                </a:lnTo>
                <a:lnTo>
                  <a:pt x="20" y="4"/>
                </a:lnTo>
                <a:lnTo>
                  <a:pt x="16" y="4"/>
                </a:lnTo>
                <a:lnTo>
                  <a:pt x="13" y="2"/>
                </a:lnTo>
                <a:lnTo>
                  <a:pt x="11" y="2"/>
                </a:lnTo>
                <a:lnTo>
                  <a:pt x="7" y="0"/>
                </a:lnTo>
                <a:lnTo>
                  <a:pt x="5" y="0"/>
                </a:lnTo>
                <a:lnTo>
                  <a:pt x="0" y="12"/>
                </a:lnTo>
                <a:lnTo>
                  <a:pt x="3" y="12"/>
                </a:lnTo>
                <a:lnTo>
                  <a:pt x="7" y="12"/>
                </a:lnTo>
                <a:lnTo>
                  <a:pt x="9" y="14"/>
                </a:lnTo>
                <a:lnTo>
                  <a:pt x="11" y="14"/>
                </a:lnTo>
                <a:lnTo>
                  <a:pt x="13" y="16"/>
                </a:lnTo>
                <a:lnTo>
                  <a:pt x="18" y="16"/>
                </a:lnTo>
                <a:lnTo>
                  <a:pt x="20" y="18"/>
                </a:lnTo>
                <a:lnTo>
                  <a:pt x="22" y="18"/>
                </a:lnTo>
                <a:lnTo>
                  <a:pt x="24" y="20"/>
                </a:lnTo>
                <a:lnTo>
                  <a:pt x="26" y="22"/>
                </a:lnTo>
                <a:lnTo>
                  <a:pt x="31" y="22"/>
                </a:lnTo>
                <a:lnTo>
                  <a:pt x="33" y="24"/>
                </a:lnTo>
                <a:lnTo>
                  <a:pt x="35" y="24"/>
                </a:lnTo>
                <a:lnTo>
                  <a:pt x="37" y="26"/>
                </a:lnTo>
                <a:lnTo>
                  <a:pt x="40" y="28"/>
                </a:lnTo>
                <a:lnTo>
                  <a:pt x="42" y="28"/>
                </a:lnTo>
                <a:lnTo>
                  <a:pt x="46" y="30"/>
                </a:lnTo>
                <a:lnTo>
                  <a:pt x="48" y="32"/>
                </a:lnTo>
                <a:lnTo>
                  <a:pt x="50" y="32"/>
                </a:lnTo>
                <a:lnTo>
                  <a:pt x="53" y="34"/>
                </a:lnTo>
                <a:lnTo>
                  <a:pt x="55" y="36"/>
                </a:lnTo>
                <a:lnTo>
                  <a:pt x="57" y="38"/>
                </a:lnTo>
                <a:lnTo>
                  <a:pt x="59" y="38"/>
                </a:lnTo>
                <a:lnTo>
                  <a:pt x="61" y="40"/>
                </a:lnTo>
                <a:lnTo>
                  <a:pt x="63" y="42"/>
                </a:lnTo>
                <a:lnTo>
                  <a:pt x="66" y="44"/>
                </a:lnTo>
                <a:lnTo>
                  <a:pt x="68" y="46"/>
                </a:lnTo>
                <a:lnTo>
                  <a:pt x="70" y="48"/>
                </a:lnTo>
                <a:lnTo>
                  <a:pt x="72" y="48"/>
                </a:lnTo>
                <a:lnTo>
                  <a:pt x="74" y="50"/>
                </a:lnTo>
                <a:lnTo>
                  <a:pt x="77" y="53"/>
                </a:lnTo>
                <a:lnTo>
                  <a:pt x="79" y="55"/>
                </a:lnTo>
                <a:lnTo>
                  <a:pt x="90" y="55"/>
                </a:lnTo>
                <a:lnTo>
                  <a:pt x="79" y="55"/>
                </a:lnTo>
                <a:lnTo>
                  <a:pt x="85" y="59"/>
                </a:lnTo>
                <a:lnTo>
                  <a:pt x="90" y="55"/>
                </a:lnTo>
                <a:lnTo>
                  <a:pt x="79" y="4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8" name="Freeform 59"/>
          <p:cNvSpPr>
            <a:spLocks/>
          </p:cNvSpPr>
          <p:nvPr/>
        </p:nvSpPr>
        <p:spPr bwMode="auto">
          <a:xfrm>
            <a:off x="4532313" y="5041900"/>
            <a:ext cx="171450" cy="100013"/>
          </a:xfrm>
          <a:custGeom>
            <a:avLst/>
            <a:gdLst>
              <a:gd name="T0" fmla="*/ 111 w 117"/>
              <a:gd name="T1" fmla="*/ 2 h 63"/>
              <a:gd name="T2" fmla="*/ 100 w 117"/>
              <a:gd name="T3" fmla="*/ 4 h 63"/>
              <a:gd name="T4" fmla="*/ 91 w 117"/>
              <a:gd name="T5" fmla="*/ 6 h 63"/>
              <a:gd name="T6" fmla="*/ 82 w 117"/>
              <a:gd name="T7" fmla="*/ 8 h 63"/>
              <a:gd name="T8" fmla="*/ 76 w 117"/>
              <a:gd name="T9" fmla="*/ 10 h 63"/>
              <a:gd name="T10" fmla="*/ 67 w 117"/>
              <a:gd name="T11" fmla="*/ 14 h 63"/>
              <a:gd name="T12" fmla="*/ 58 w 117"/>
              <a:gd name="T13" fmla="*/ 16 h 63"/>
              <a:gd name="T14" fmla="*/ 52 w 117"/>
              <a:gd name="T15" fmla="*/ 20 h 63"/>
              <a:gd name="T16" fmla="*/ 45 w 117"/>
              <a:gd name="T17" fmla="*/ 24 h 63"/>
              <a:gd name="T18" fmla="*/ 37 w 117"/>
              <a:gd name="T19" fmla="*/ 26 h 63"/>
              <a:gd name="T20" fmla="*/ 30 w 117"/>
              <a:gd name="T21" fmla="*/ 30 h 63"/>
              <a:gd name="T22" fmla="*/ 26 w 117"/>
              <a:gd name="T23" fmla="*/ 34 h 63"/>
              <a:gd name="T24" fmla="*/ 19 w 117"/>
              <a:gd name="T25" fmla="*/ 38 h 63"/>
              <a:gd name="T26" fmla="*/ 13 w 117"/>
              <a:gd name="T27" fmla="*/ 42 h 63"/>
              <a:gd name="T28" fmla="*/ 8 w 117"/>
              <a:gd name="T29" fmla="*/ 46 h 63"/>
              <a:gd name="T30" fmla="*/ 2 w 117"/>
              <a:gd name="T31" fmla="*/ 52 h 63"/>
              <a:gd name="T32" fmla="*/ 11 w 117"/>
              <a:gd name="T33" fmla="*/ 63 h 63"/>
              <a:gd name="T34" fmla="*/ 15 w 117"/>
              <a:gd name="T35" fmla="*/ 58 h 63"/>
              <a:gd name="T36" fmla="*/ 19 w 117"/>
              <a:gd name="T37" fmla="*/ 54 h 63"/>
              <a:gd name="T38" fmla="*/ 24 w 117"/>
              <a:gd name="T39" fmla="*/ 50 h 63"/>
              <a:gd name="T40" fmla="*/ 30 w 117"/>
              <a:gd name="T41" fmla="*/ 46 h 63"/>
              <a:gd name="T42" fmla="*/ 35 w 117"/>
              <a:gd name="T43" fmla="*/ 42 h 63"/>
              <a:gd name="T44" fmla="*/ 41 w 117"/>
              <a:gd name="T45" fmla="*/ 38 h 63"/>
              <a:gd name="T46" fmla="*/ 48 w 117"/>
              <a:gd name="T47" fmla="*/ 36 h 63"/>
              <a:gd name="T48" fmla="*/ 54 w 117"/>
              <a:gd name="T49" fmla="*/ 32 h 63"/>
              <a:gd name="T50" fmla="*/ 61 w 117"/>
              <a:gd name="T51" fmla="*/ 30 h 63"/>
              <a:gd name="T52" fmla="*/ 67 w 117"/>
              <a:gd name="T53" fmla="*/ 26 h 63"/>
              <a:gd name="T54" fmla="*/ 76 w 117"/>
              <a:gd name="T55" fmla="*/ 24 h 63"/>
              <a:gd name="T56" fmla="*/ 82 w 117"/>
              <a:gd name="T57" fmla="*/ 20 h 63"/>
              <a:gd name="T58" fmla="*/ 91 w 117"/>
              <a:gd name="T59" fmla="*/ 18 h 63"/>
              <a:gd name="T60" fmla="*/ 100 w 117"/>
              <a:gd name="T61" fmla="*/ 16 h 63"/>
              <a:gd name="T62" fmla="*/ 109 w 117"/>
              <a:gd name="T63" fmla="*/ 14 h 63"/>
              <a:gd name="T64" fmla="*/ 117 w 117"/>
              <a:gd name="T65" fmla="*/ 12 h 6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17"/>
              <a:gd name="T100" fmla="*/ 0 h 63"/>
              <a:gd name="T101" fmla="*/ 117 w 117"/>
              <a:gd name="T102" fmla="*/ 63 h 63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17" h="63">
                <a:moveTo>
                  <a:pt x="115" y="0"/>
                </a:moveTo>
                <a:lnTo>
                  <a:pt x="111" y="2"/>
                </a:lnTo>
                <a:lnTo>
                  <a:pt x="104" y="2"/>
                </a:lnTo>
                <a:lnTo>
                  <a:pt x="100" y="4"/>
                </a:lnTo>
                <a:lnTo>
                  <a:pt x="95" y="4"/>
                </a:lnTo>
                <a:lnTo>
                  <a:pt x="91" y="6"/>
                </a:lnTo>
                <a:lnTo>
                  <a:pt x="87" y="6"/>
                </a:lnTo>
                <a:lnTo>
                  <a:pt x="82" y="8"/>
                </a:lnTo>
                <a:lnTo>
                  <a:pt x="78" y="10"/>
                </a:lnTo>
                <a:lnTo>
                  <a:pt x="76" y="10"/>
                </a:lnTo>
                <a:lnTo>
                  <a:pt x="72" y="12"/>
                </a:lnTo>
                <a:lnTo>
                  <a:pt x="67" y="14"/>
                </a:lnTo>
                <a:lnTo>
                  <a:pt x="63" y="16"/>
                </a:lnTo>
                <a:lnTo>
                  <a:pt x="58" y="16"/>
                </a:lnTo>
                <a:lnTo>
                  <a:pt x="56" y="18"/>
                </a:lnTo>
                <a:lnTo>
                  <a:pt x="52" y="20"/>
                </a:lnTo>
                <a:lnTo>
                  <a:pt x="48" y="22"/>
                </a:lnTo>
                <a:lnTo>
                  <a:pt x="45" y="24"/>
                </a:lnTo>
                <a:lnTo>
                  <a:pt x="41" y="26"/>
                </a:lnTo>
                <a:lnTo>
                  <a:pt x="37" y="26"/>
                </a:lnTo>
                <a:lnTo>
                  <a:pt x="35" y="28"/>
                </a:lnTo>
                <a:lnTo>
                  <a:pt x="30" y="30"/>
                </a:lnTo>
                <a:lnTo>
                  <a:pt x="28" y="32"/>
                </a:lnTo>
                <a:lnTo>
                  <a:pt x="26" y="34"/>
                </a:lnTo>
                <a:lnTo>
                  <a:pt x="21" y="36"/>
                </a:lnTo>
                <a:lnTo>
                  <a:pt x="19" y="38"/>
                </a:lnTo>
                <a:lnTo>
                  <a:pt x="15" y="40"/>
                </a:lnTo>
                <a:lnTo>
                  <a:pt x="13" y="42"/>
                </a:lnTo>
                <a:lnTo>
                  <a:pt x="11" y="44"/>
                </a:lnTo>
                <a:lnTo>
                  <a:pt x="8" y="46"/>
                </a:lnTo>
                <a:lnTo>
                  <a:pt x="6" y="50"/>
                </a:lnTo>
                <a:lnTo>
                  <a:pt x="2" y="52"/>
                </a:lnTo>
                <a:lnTo>
                  <a:pt x="0" y="54"/>
                </a:lnTo>
                <a:lnTo>
                  <a:pt x="11" y="63"/>
                </a:lnTo>
                <a:lnTo>
                  <a:pt x="13" y="61"/>
                </a:lnTo>
                <a:lnTo>
                  <a:pt x="15" y="58"/>
                </a:lnTo>
                <a:lnTo>
                  <a:pt x="17" y="56"/>
                </a:lnTo>
                <a:lnTo>
                  <a:pt x="19" y="54"/>
                </a:lnTo>
                <a:lnTo>
                  <a:pt x="21" y="52"/>
                </a:lnTo>
                <a:lnTo>
                  <a:pt x="24" y="50"/>
                </a:lnTo>
                <a:lnTo>
                  <a:pt x="26" y="48"/>
                </a:lnTo>
                <a:lnTo>
                  <a:pt x="30" y="46"/>
                </a:lnTo>
                <a:lnTo>
                  <a:pt x="32" y="44"/>
                </a:lnTo>
                <a:lnTo>
                  <a:pt x="35" y="42"/>
                </a:lnTo>
                <a:lnTo>
                  <a:pt x="39" y="40"/>
                </a:lnTo>
                <a:lnTo>
                  <a:pt x="41" y="38"/>
                </a:lnTo>
                <a:lnTo>
                  <a:pt x="43" y="38"/>
                </a:lnTo>
                <a:lnTo>
                  <a:pt x="48" y="36"/>
                </a:lnTo>
                <a:lnTo>
                  <a:pt x="50" y="34"/>
                </a:lnTo>
                <a:lnTo>
                  <a:pt x="54" y="32"/>
                </a:lnTo>
                <a:lnTo>
                  <a:pt x="56" y="30"/>
                </a:lnTo>
                <a:lnTo>
                  <a:pt x="61" y="30"/>
                </a:lnTo>
                <a:lnTo>
                  <a:pt x="65" y="28"/>
                </a:lnTo>
                <a:lnTo>
                  <a:pt x="67" y="26"/>
                </a:lnTo>
                <a:lnTo>
                  <a:pt x="72" y="24"/>
                </a:lnTo>
                <a:lnTo>
                  <a:pt x="76" y="24"/>
                </a:lnTo>
                <a:lnTo>
                  <a:pt x="80" y="22"/>
                </a:lnTo>
                <a:lnTo>
                  <a:pt x="82" y="20"/>
                </a:lnTo>
                <a:lnTo>
                  <a:pt x="87" y="20"/>
                </a:lnTo>
                <a:lnTo>
                  <a:pt x="91" y="18"/>
                </a:lnTo>
                <a:lnTo>
                  <a:pt x="95" y="18"/>
                </a:lnTo>
                <a:lnTo>
                  <a:pt x="100" y="16"/>
                </a:lnTo>
                <a:lnTo>
                  <a:pt x="104" y="14"/>
                </a:lnTo>
                <a:lnTo>
                  <a:pt x="109" y="14"/>
                </a:lnTo>
                <a:lnTo>
                  <a:pt x="113" y="12"/>
                </a:lnTo>
                <a:lnTo>
                  <a:pt x="117" y="12"/>
                </a:lnTo>
                <a:lnTo>
                  <a:pt x="115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9" name="Freeform 60"/>
          <p:cNvSpPr>
            <a:spLocks/>
          </p:cNvSpPr>
          <p:nvPr/>
        </p:nvSpPr>
        <p:spPr bwMode="auto">
          <a:xfrm>
            <a:off x="4700588" y="5016500"/>
            <a:ext cx="360362" cy="44450"/>
          </a:xfrm>
          <a:custGeom>
            <a:avLst/>
            <a:gdLst>
              <a:gd name="T0" fmla="*/ 235 w 246"/>
              <a:gd name="T1" fmla="*/ 0 h 28"/>
              <a:gd name="T2" fmla="*/ 215 w 246"/>
              <a:gd name="T3" fmla="*/ 0 h 28"/>
              <a:gd name="T4" fmla="*/ 196 w 246"/>
              <a:gd name="T5" fmla="*/ 0 h 28"/>
              <a:gd name="T6" fmla="*/ 176 w 246"/>
              <a:gd name="T7" fmla="*/ 0 h 28"/>
              <a:gd name="T8" fmla="*/ 157 w 246"/>
              <a:gd name="T9" fmla="*/ 2 h 28"/>
              <a:gd name="T10" fmla="*/ 139 w 246"/>
              <a:gd name="T11" fmla="*/ 2 h 28"/>
              <a:gd name="T12" fmla="*/ 124 w 246"/>
              <a:gd name="T13" fmla="*/ 2 h 28"/>
              <a:gd name="T14" fmla="*/ 107 w 246"/>
              <a:gd name="T15" fmla="*/ 4 h 28"/>
              <a:gd name="T16" fmla="*/ 91 w 246"/>
              <a:gd name="T17" fmla="*/ 4 h 28"/>
              <a:gd name="T18" fmla="*/ 76 w 246"/>
              <a:gd name="T19" fmla="*/ 6 h 28"/>
              <a:gd name="T20" fmla="*/ 63 w 246"/>
              <a:gd name="T21" fmla="*/ 6 h 28"/>
              <a:gd name="T22" fmla="*/ 50 w 246"/>
              <a:gd name="T23" fmla="*/ 8 h 28"/>
              <a:gd name="T24" fmla="*/ 37 w 246"/>
              <a:gd name="T25" fmla="*/ 10 h 28"/>
              <a:gd name="T26" fmla="*/ 26 w 246"/>
              <a:gd name="T27" fmla="*/ 12 h 28"/>
              <a:gd name="T28" fmla="*/ 15 w 246"/>
              <a:gd name="T29" fmla="*/ 14 h 28"/>
              <a:gd name="T30" fmla="*/ 4 w 246"/>
              <a:gd name="T31" fmla="*/ 16 h 28"/>
              <a:gd name="T32" fmla="*/ 2 w 246"/>
              <a:gd name="T33" fmla="*/ 28 h 28"/>
              <a:gd name="T34" fmla="*/ 13 w 246"/>
              <a:gd name="T35" fmla="*/ 26 h 28"/>
              <a:gd name="T36" fmla="*/ 22 w 246"/>
              <a:gd name="T37" fmla="*/ 24 h 28"/>
              <a:gd name="T38" fmla="*/ 33 w 246"/>
              <a:gd name="T39" fmla="*/ 22 h 28"/>
              <a:gd name="T40" fmla="*/ 46 w 246"/>
              <a:gd name="T41" fmla="*/ 20 h 28"/>
              <a:gd name="T42" fmla="*/ 59 w 246"/>
              <a:gd name="T43" fmla="*/ 20 h 28"/>
              <a:gd name="T44" fmla="*/ 72 w 246"/>
              <a:gd name="T45" fmla="*/ 18 h 28"/>
              <a:gd name="T46" fmla="*/ 85 w 246"/>
              <a:gd name="T47" fmla="*/ 16 h 28"/>
              <a:gd name="T48" fmla="*/ 100 w 246"/>
              <a:gd name="T49" fmla="*/ 16 h 28"/>
              <a:gd name="T50" fmla="*/ 115 w 246"/>
              <a:gd name="T51" fmla="*/ 14 h 28"/>
              <a:gd name="T52" fmla="*/ 133 w 246"/>
              <a:gd name="T53" fmla="*/ 14 h 28"/>
              <a:gd name="T54" fmla="*/ 150 w 246"/>
              <a:gd name="T55" fmla="*/ 14 h 28"/>
              <a:gd name="T56" fmla="*/ 168 w 246"/>
              <a:gd name="T57" fmla="*/ 12 h 28"/>
              <a:gd name="T58" fmla="*/ 185 w 246"/>
              <a:gd name="T59" fmla="*/ 12 h 28"/>
              <a:gd name="T60" fmla="*/ 205 w 246"/>
              <a:gd name="T61" fmla="*/ 12 h 28"/>
              <a:gd name="T62" fmla="*/ 224 w 246"/>
              <a:gd name="T63" fmla="*/ 12 h 28"/>
              <a:gd name="T64" fmla="*/ 246 w 246"/>
              <a:gd name="T65" fmla="*/ 12 h 2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46"/>
              <a:gd name="T100" fmla="*/ 0 h 28"/>
              <a:gd name="T101" fmla="*/ 246 w 246"/>
              <a:gd name="T102" fmla="*/ 28 h 28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46" h="28">
                <a:moveTo>
                  <a:pt x="246" y="0"/>
                </a:moveTo>
                <a:lnTo>
                  <a:pt x="235" y="0"/>
                </a:lnTo>
                <a:lnTo>
                  <a:pt x="224" y="0"/>
                </a:lnTo>
                <a:lnTo>
                  <a:pt x="215" y="0"/>
                </a:lnTo>
                <a:lnTo>
                  <a:pt x="205" y="0"/>
                </a:lnTo>
                <a:lnTo>
                  <a:pt x="196" y="0"/>
                </a:lnTo>
                <a:lnTo>
                  <a:pt x="185" y="0"/>
                </a:lnTo>
                <a:lnTo>
                  <a:pt x="176" y="0"/>
                </a:lnTo>
                <a:lnTo>
                  <a:pt x="168" y="0"/>
                </a:lnTo>
                <a:lnTo>
                  <a:pt x="157" y="2"/>
                </a:lnTo>
                <a:lnTo>
                  <a:pt x="148" y="2"/>
                </a:lnTo>
                <a:lnTo>
                  <a:pt x="139" y="2"/>
                </a:lnTo>
                <a:lnTo>
                  <a:pt x="131" y="2"/>
                </a:lnTo>
                <a:lnTo>
                  <a:pt x="124" y="2"/>
                </a:lnTo>
                <a:lnTo>
                  <a:pt x="115" y="2"/>
                </a:lnTo>
                <a:lnTo>
                  <a:pt x="107" y="4"/>
                </a:lnTo>
                <a:lnTo>
                  <a:pt x="100" y="4"/>
                </a:lnTo>
                <a:lnTo>
                  <a:pt x="91" y="4"/>
                </a:lnTo>
                <a:lnTo>
                  <a:pt x="85" y="4"/>
                </a:lnTo>
                <a:lnTo>
                  <a:pt x="76" y="6"/>
                </a:lnTo>
                <a:lnTo>
                  <a:pt x="70" y="6"/>
                </a:lnTo>
                <a:lnTo>
                  <a:pt x="63" y="6"/>
                </a:lnTo>
                <a:lnTo>
                  <a:pt x="57" y="8"/>
                </a:lnTo>
                <a:lnTo>
                  <a:pt x="50" y="8"/>
                </a:lnTo>
                <a:lnTo>
                  <a:pt x="44" y="8"/>
                </a:lnTo>
                <a:lnTo>
                  <a:pt x="37" y="10"/>
                </a:lnTo>
                <a:lnTo>
                  <a:pt x="30" y="10"/>
                </a:lnTo>
                <a:lnTo>
                  <a:pt x="26" y="12"/>
                </a:lnTo>
                <a:lnTo>
                  <a:pt x="20" y="12"/>
                </a:lnTo>
                <a:lnTo>
                  <a:pt x="15" y="14"/>
                </a:lnTo>
                <a:lnTo>
                  <a:pt x="9" y="14"/>
                </a:lnTo>
                <a:lnTo>
                  <a:pt x="4" y="16"/>
                </a:lnTo>
                <a:lnTo>
                  <a:pt x="0" y="16"/>
                </a:lnTo>
                <a:lnTo>
                  <a:pt x="2" y="28"/>
                </a:lnTo>
                <a:lnTo>
                  <a:pt x="7" y="26"/>
                </a:lnTo>
                <a:lnTo>
                  <a:pt x="13" y="26"/>
                </a:lnTo>
                <a:lnTo>
                  <a:pt x="17" y="24"/>
                </a:lnTo>
                <a:lnTo>
                  <a:pt x="22" y="24"/>
                </a:lnTo>
                <a:lnTo>
                  <a:pt x="28" y="24"/>
                </a:lnTo>
                <a:lnTo>
                  <a:pt x="33" y="22"/>
                </a:lnTo>
                <a:lnTo>
                  <a:pt x="39" y="22"/>
                </a:lnTo>
                <a:lnTo>
                  <a:pt x="46" y="20"/>
                </a:lnTo>
                <a:lnTo>
                  <a:pt x="52" y="20"/>
                </a:lnTo>
                <a:lnTo>
                  <a:pt x="59" y="20"/>
                </a:lnTo>
                <a:lnTo>
                  <a:pt x="65" y="18"/>
                </a:lnTo>
                <a:lnTo>
                  <a:pt x="72" y="18"/>
                </a:lnTo>
                <a:lnTo>
                  <a:pt x="78" y="18"/>
                </a:lnTo>
                <a:lnTo>
                  <a:pt x="85" y="16"/>
                </a:lnTo>
                <a:lnTo>
                  <a:pt x="94" y="16"/>
                </a:lnTo>
                <a:lnTo>
                  <a:pt x="100" y="16"/>
                </a:lnTo>
                <a:lnTo>
                  <a:pt x="109" y="16"/>
                </a:lnTo>
                <a:lnTo>
                  <a:pt x="115" y="14"/>
                </a:lnTo>
                <a:lnTo>
                  <a:pt x="124" y="14"/>
                </a:lnTo>
                <a:lnTo>
                  <a:pt x="133" y="14"/>
                </a:lnTo>
                <a:lnTo>
                  <a:pt x="141" y="14"/>
                </a:lnTo>
                <a:lnTo>
                  <a:pt x="150" y="14"/>
                </a:lnTo>
                <a:lnTo>
                  <a:pt x="159" y="14"/>
                </a:lnTo>
                <a:lnTo>
                  <a:pt x="168" y="12"/>
                </a:lnTo>
                <a:lnTo>
                  <a:pt x="176" y="12"/>
                </a:lnTo>
                <a:lnTo>
                  <a:pt x="185" y="12"/>
                </a:lnTo>
                <a:lnTo>
                  <a:pt x="196" y="12"/>
                </a:lnTo>
                <a:lnTo>
                  <a:pt x="205" y="12"/>
                </a:lnTo>
                <a:lnTo>
                  <a:pt x="215" y="12"/>
                </a:lnTo>
                <a:lnTo>
                  <a:pt x="224" y="12"/>
                </a:lnTo>
                <a:lnTo>
                  <a:pt x="235" y="12"/>
                </a:lnTo>
                <a:lnTo>
                  <a:pt x="246" y="12"/>
                </a:lnTo>
                <a:lnTo>
                  <a:pt x="246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30" name="Freeform 61"/>
          <p:cNvSpPr>
            <a:spLocks/>
          </p:cNvSpPr>
          <p:nvPr/>
        </p:nvSpPr>
        <p:spPr bwMode="auto">
          <a:xfrm>
            <a:off x="5060950" y="5013325"/>
            <a:ext cx="268288" cy="22225"/>
          </a:xfrm>
          <a:custGeom>
            <a:avLst/>
            <a:gdLst>
              <a:gd name="T0" fmla="*/ 180 w 183"/>
              <a:gd name="T1" fmla="*/ 0 h 14"/>
              <a:gd name="T2" fmla="*/ 176 w 183"/>
              <a:gd name="T3" fmla="*/ 0 h 14"/>
              <a:gd name="T4" fmla="*/ 172 w 183"/>
              <a:gd name="T5" fmla="*/ 0 h 14"/>
              <a:gd name="T6" fmla="*/ 165 w 183"/>
              <a:gd name="T7" fmla="*/ 2 h 14"/>
              <a:gd name="T8" fmla="*/ 157 w 183"/>
              <a:gd name="T9" fmla="*/ 2 h 14"/>
              <a:gd name="T10" fmla="*/ 148 w 183"/>
              <a:gd name="T11" fmla="*/ 2 h 14"/>
              <a:gd name="T12" fmla="*/ 139 w 183"/>
              <a:gd name="T13" fmla="*/ 2 h 14"/>
              <a:gd name="T14" fmla="*/ 128 w 183"/>
              <a:gd name="T15" fmla="*/ 2 h 14"/>
              <a:gd name="T16" fmla="*/ 117 w 183"/>
              <a:gd name="T17" fmla="*/ 2 h 14"/>
              <a:gd name="T18" fmla="*/ 104 w 183"/>
              <a:gd name="T19" fmla="*/ 2 h 14"/>
              <a:gd name="T20" fmla="*/ 91 w 183"/>
              <a:gd name="T21" fmla="*/ 2 h 14"/>
              <a:gd name="T22" fmla="*/ 76 w 183"/>
              <a:gd name="T23" fmla="*/ 2 h 14"/>
              <a:gd name="T24" fmla="*/ 61 w 183"/>
              <a:gd name="T25" fmla="*/ 2 h 14"/>
              <a:gd name="T26" fmla="*/ 46 w 183"/>
              <a:gd name="T27" fmla="*/ 2 h 14"/>
              <a:gd name="T28" fmla="*/ 28 w 183"/>
              <a:gd name="T29" fmla="*/ 2 h 14"/>
              <a:gd name="T30" fmla="*/ 9 w 183"/>
              <a:gd name="T31" fmla="*/ 2 h 14"/>
              <a:gd name="T32" fmla="*/ 0 w 183"/>
              <a:gd name="T33" fmla="*/ 14 h 14"/>
              <a:gd name="T34" fmla="*/ 19 w 183"/>
              <a:gd name="T35" fmla="*/ 14 h 14"/>
              <a:gd name="T36" fmla="*/ 37 w 183"/>
              <a:gd name="T37" fmla="*/ 14 h 14"/>
              <a:gd name="T38" fmla="*/ 54 w 183"/>
              <a:gd name="T39" fmla="*/ 14 h 14"/>
              <a:gd name="T40" fmla="*/ 70 w 183"/>
              <a:gd name="T41" fmla="*/ 14 h 14"/>
              <a:gd name="T42" fmla="*/ 85 w 183"/>
              <a:gd name="T43" fmla="*/ 14 h 14"/>
              <a:gd name="T44" fmla="*/ 98 w 183"/>
              <a:gd name="T45" fmla="*/ 14 h 14"/>
              <a:gd name="T46" fmla="*/ 111 w 183"/>
              <a:gd name="T47" fmla="*/ 14 h 14"/>
              <a:gd name="T48" fmla="*/ 122 w 183"/>
              <a:gd name="T49" fmla="*/ 14 h 14"/>
              <a:gd name="T50" fmla="*/ 135 w 183"/>
              <a:gd name="T51" fmla="*/ 14 h 14"/>
              <a:gd name="T52" fmla="*/ 144 w 183"/>
              <a:gd name="T53" fmla="*/ 14 h 14"/>
              <a:gd name="T54" fmla="*/ 152 w 183"/>
              <a:gd name="T55" fmla="*/ 14 h 14"/>
              <a:gd name="T56" fmla="*/ 161 w 183"/>
              <a:gd name="T57" fmla="*/ 14 h 14"/>
              <a:gd name="T58" fmla="*/ 167 w 183"/>
              <a:gd name="T59" fmla="*/ 12 h 14"/>
              <a:gd name="T60" fmla="*/ 174 w 183"/>
              <a:gd name="T61" fmla="*/ 12 h 14"/>
              <a:gd name="T62" fmla="*/ 178 w 183"/>
              <a:gd name="T63" fmla="*/ 12 h 14"/>
              <a:gd name="T64" fmla="*/ 183 w 183"/>
              <a:gd name="T65" fmla="*/ 0 h 1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83"/>
              <a:gd name="T100" fmla="*/ 0 h 14"/>
              <a:gd name="T101" fmla="*/ 183 w 183"/>
              <a:gd name="T102" fmla="*/ 14 h 1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83" h="14">
                <a:moveTo>
                  <a:pt x="183" y="0"/>
                </a:moveTo>
                <a:lnTo>
                  <a:pt x="180" y="0"/>
                </a:lnTo>
                <a:lnTo>
                  <a:pt x="178" y="0"/>
                </a:lnTo>
                <a:lnTo>
                  <a:pt x="176" y="0"/>
                </a:lnTo>
                <a:lnTo>
                  <a:pt x="174" y="0"/>
                </a:lnTo>
                <a:lnTo>
                  <a:pt x="172" y="0"/>
                </a:lnTo>
                <a:lnTo>
                  <a:pt x="167" y="0"/>
                </a:lnTo>
                <a:lnTo>
                  <a:pt x="165" y="2"/>
                </a:lnTo>
                <a:lnTo>
                  <a:pt x="161" y="2"/>
                </a:lnTo>
                <a:lnTo>
                  <a:pt x="157" y="2"/>
                </a:lnTo>
                <a:lnTo>
                  <a:pt x="152" y="2"/>
                </a:lnTo>
                <a:lnTo>
                  <a:pt x="148" y="2"/>
                </a:lnTo>
                <a:lnTo>
                  <a:pt x="144" y="2"/>
                </a:lnTo>
                <a:lnTo>
                  <a:pt x="139" y="2"/>
                </a:lnTo>
                <a:lnTo>
                  <a:pt x="135" y="2"/>
                </a:lnTo>
                <a:lnTo>
                  <a:pt x="128" y="2"/>
                </a:lnTo>
                <a:lnTo>
                  <a:pt x="122" y="2"/>
                </a:lnTo>
                <a:lnTo>
                  <a:pt x="117" y="2"/>
                </a:lnTo>
                <a:lnTo>
                  <a:pt x="111" y="2"/>
                </a:lnTo>
                <a:lnTo>
                  <a:pt x="104" y="2"/>
                </a:lnTo>
                <a:lnTo>
                  <a:pt x="98" y="2"/>
                </a:lnTo>
                <a:lnTo>
                  <a:pt x="91" y="2"/>
                </a:lnTo>
                <a:lnTo>
                  <a:pt x="85" y="2"/>
                </a:lnTo>
                <a:lnTo>
                  <a:pt x="76" y="2"/>
                </a:lnTo>
                <a:lnTo>
                  <a:pt x="70" y="2"/>
                </a:lnTo>
                <a:lnTo>
                  <a:pt x="61" y="2"/>
                </a:lnTo>
                <a:lnTo>
                  <a:pt x="54" y="2"/>
                </a:lnTo>
                <a:lnTo>
                  <a:pt x="46" y="2"/>
                </a:lnTo>
                <a:lnTo>
                  <a:pt x="37" y="2"/>
                </a:lnTo>
                <a:lnTo>
                  <a:pt x="28" y="2"/>
                </a:lnTo>
                <a:lnTo>
                  <a:pt x="19" y="2"/>
                </a:lnTo>
                <a:lnTo>
                  <a:pt x="9" y="2"/>
                </a:lnTo>
                <a:lnTo>
                  <a:pt x="0" y="2"/>
                </a:lnTo>
                <a:lnTo>
                  <a:pt x="0" y="14"/>
                </a:lnTo>
                <a:lnTo>
                  <a:pt x="9" y="14"/>
                </a:lnTo>
                <a:lnTo>
                  <a:pt x="19" y="14"/>
                </a:lnTo>
                <a:lnTo>
                  <a:pt x="28" y="14"/>
                </a:lnTo>
                <a:lnTo>
                  <a:pt x="37" y="14"/>
                </a:lnTo>
                <a:lnTo>
                  <a:pt x="46" y="14"/>
                </a:lnTo>
                <a:lnTo>
                  <a:pt x="54" y="14"/>
                </a:lnTo>
                <a:lnTo>
                  <a:pt x="61" y="14"/>
                </a:lnTo>
                <a:lnTo>
                  <a:pt x="70" y="14"/>
                </a:lnTo>
                <a:lnTo>
                  <a:pt x="76" y="14"/>
                </a:lnTo>
                <a:lnTo>
                  <a:pt x="85" y="14"/>
                </a:lnTo>
                <a:lnTo>
                  <a:pt x="91" y="14"/>
                </a:lnTo>
                <a:lnTo>
                  <a:pt x="98" y="14"/>
                </a:lnTo>
                <a:lnTo>
                  <a:pt x="104" y="14"/>
                </a:lnTo>
                <a:lnTo>
                  <a:pt x="111" y="14"/>
                </a:lnTo>
                <a:lnTo>
                  <a:pt x="117" y="14"/>
                </a:lnTo>
                <a:lnTo>
                  <a:pt x="122" y="14"/>
                </a:lnTo>
                <a:lnTo>
                  <a:pt x="128" y="14"/>
                </a:lnTo>
                <a:lnTo>
                  <a:pt x="135" y="14"/>
                </a:lnTo>
                <a:lnTo>
                  <a:pt x="139" y="14"/>
                </a:lnTo>
                <a:lnTo>
                  <a:pt x="144" y="14"/>
                </a:lnTo>
                <a:lnTo>
                  <a:pt x="148" y="14"/>
                </a:lnTo>
                <a:lnTo>
                  <a:pt x="152" y="14"/>
                </a:lnTo>
                <a:lnTo>
                  <a:pt x="157" y="14"/>
                </a:lnTo>
                <a:lnTo>
                  <a:pt x="161" y="14"/>
                </a:lnTo>
                <a:lnTo>
                  <a:pt x="165" y="14"/>
                </a:lnTo>
                <a:lnTo>
                  <a:pt x="167" y="12"/>
                </a:lnTo>
                <a:lnTo>
                  <a:pt x="172" y="12"/>
                </a:lnTo>
                <a:lnTo>
                  <a:pt x="174" y="12"/>
                </a:lnTo>
                <a:lnTo>
                  <a:pt x="176" y="12"/>
                </a:lnTo>
                <a:lnTo>
                  <a:pt x="178" y="12"/>
                </a:lnTo>
                <a:lnTo>
                  <a:pt x="183" y="12"/>
                </a:lnTo>
                <a:lnTo>
                  <a:pt x="183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31" name="Freeform 62"/>
          <p:cNvSpPr>
            <a:spLocks/>
          </p:cNvSpPr>
          <p:nvPr/>
        </p:nvSpPr>
        <p:spPr bwMode="auto">
          <a:xfrm>
            <a:off x="5329238" y="4992688"/>
            <a:ext cx="114300" cy="39687"/>
          </a:xfrm>
          <a:custGeom>
            <a:avLst/>
            <a:gdLst>
              <a:gd name="T0" fmla="*/ 71 w 78"/>
              <a:gd name="T1" fmla="*/ 0 h 25"/>
              <a:gd name="T2" fmla="*/ 69 w 78"/>
              <a:gd name="T3" fmla="*/ 2 h 25"/>
              <a:gd name="T4" fmla="*/ 67 w 78"/>
              <a:gd name="T5" fmla="*/ 2 h 25"/>
              <a:gd name="T6" fmla="*/ 65 w 78"/>
              <a:gd name="T7" fmla="*/ 2 h 25"/>
              <a:gd name="T8" fmla="*/ 65 w 78"/>
              <a:gd name="T9" fmla="*/ 4 h 25"/>
              <a:gd name="T10" fmla="*/ 63 w 78"/>
              <a:gd name="T11" fmla="*/ 4 h 25"/>
              <a:gd name="T12" fmla="*/ 61 w 78"/>
              <a:gd name="T13" fmla="*/ 4 h 25"/>
              <a:gd name="T14" fmla="*/ 58 w 78"/>
              <a:gd name="T15" fmla="*/ 4 h 25"/>
              <a:gd name="T16" fmla="*/ 56 w 78"/>
              <a:gd name="T17" fmla="*/ 6 h 25"/>
              <a:gd name="T18" fmla="*/ 54 w 78"/>
              <a:gd name="T19" fmla="*/ 6 h 25"/>
              <a:gd name="T20" fmla="*/ 52 w 78"/>
              <a:gd name="T21" fmla="*/ 6 h 25"/>
              <a:gd name="T22" fmla="*/ 50 w 78"/>
              <a:gd name="T23" fmla="*/ 9 h 25"/>
              <a:gd name="T24" fmla="*/ 48 w 78"/>
              <a:gd name="T25" fmla="*/ 9 h 25"/>
              <a:gd name="T26" fmla="*/ 45 w 78"/>
              <a:gd name="T27" fmla="*/ 9 h 25"/>
              <a:gd name="T28" fmla="*/ 43 w 78"/>
              <a:gd name="T29" fmla="*/ 9 h 25"/>
              <a:gd name="T30" fmla="*/ 41 w 78"/>
              <a:gd name="T31" fmla="*/ 9 h 25"/>
              <a:gd name="T32" fmla="*/ 37 w 78"/>
              <a:gd name="T33" fmla="*/ 11 h 25"/>
              <a:gd name="T34" fmla="*/ 34 w 78"/>
              <a:gd name="T35" fmla="*/ 11 h 25"/>
              <a:gd name="T36" fmla="*/ 32 w 78"/>
              <a:gd name="T37" fmla="*/ 11 h 25"/>
              <a:gd name="T38" fmla="*/ 30 w 78"/>
              <a:gd name="T39" fmla="*/ 11 h 25"/>
              <a:gd name="T40" fmla="*/ 28 w 78"/>
              <a:gd name="T41" fmla="*/ 11 h 25"/>
              <a:gd name="T42" fmla="*/ 24 w 78"/>
              <a:gd name="T43" fmla="*/ 11 h 25"/>
              <a:gd name="T44" fmla="*/ 21 w 78"/>
              <a:gd name="T45" fmla="*/ 13 h 25"/>
              <a:gd name="T46" fmla="*/ 19 w 78"/>
              <a:gd name="T47" fmla="*/ 13 h 25"/>
              <a:gd name="T48" fmla="*/ 15 w 78"/>
              <a:gd name="T49" fmla="*/ 13 h 25"/>
              <a:gd name="T50" fmla="*/ 13 w 78"/>
              <a:gd name="T51" fmla="*/ 13 h 25"/>
              <a:gd name="T52" fmla="*/ 11 w 78"/>
              <a:gd name="T53" fmla="*/ 13 h 25"/>
              <a:gd name="T54" fmla="*/ 6 w 78"/>
              <a:gd name="T55" fmla="*/ 13 h 25"/>
              <a:gd name="T56" fmla="*/ 4 w 78"/>
              <a:gd name="T57" fmla="*/ 13 h 25"/>
              <a:gd name="T58" fmla="*/ 0 w 78"/>
              <a:gd name="T59" fmla="*/ 13 h 25"/>
              <a:gd name="T60" fmla="*/ 0 w 78"/>
              <a:gd name="T61" fmla="*/ 25 h 25"/>
              <a:gd name="T62" fmla="*/ 4 w 78"/>
              <a:gd name="T63" fmla="*/ 25 h 25"/>
              <a:gd name="T64" fmla="*/ 6 w 78"/>
              <a:gd name="T65" fmla="*/ 25 h 25"/>
              <a:gd name="T66" fmla="*/ 11 w 78"/>
              <a:gd name="T67" fmla="*/ 25 h 25"/>
              <a:gd name="T68" fmla="*/ 13 w 78"/>
              <a:gd name="T69" fmla="*/ 25 h 25"/>
              <a:gd name="T70" fmla="*/ 17 w 78"/>
              <a:gd name="T71" fmla="*/ 25 h 25"/>
              <a:gd name="T72" fmla="*/ 19 w 78"/>
              <a:gd name="T73" fmla="*/ 25 h 25"/>
              <a:gd name="T74" fmla="*/ 24 w 78"/>
              <a:gd name="T75" fmla="*/ 23 h 25"/>
              <a:gd name="T76" fmla="*/ 26 w 78"/>
              <a:gd name="T77" fmla="*/ 23 h 25"/>
              <a:gd name="T78" fmla="*/ 28 w 78"/>
              <a:gd name="T79" fmla="*/ 23 h 25"/>
              <a:gd name="T80" fmla="*/ 32 w 78"/>
              <a:gd name="T81" fmla="*/ 23 h 25"/>
              <a:gd name="T82" fmla="*/ 34 w 78"/>
              <a:gd name="T83" fmla="*/ 23 h 25"/>
              <a:gd name="T84" fmla="*/ 37 w 78"/>
              <a:gd name="T85" fmla="*/ 23 h 25"/>
              <a:gd name="T86" fmla="*/ 39 w 78"/>
              <a:gd name="T87" fmla="*/ 21 h 25"/>
              <a:gd name="T88" fmla="*/ 41 w 78"/>
              <a:gd name="T89" fmla="*/ 21 h 25"/>
              <a:gd name="T90" fmla="*/ 45 w 78"/>
              <a:gd name="T91" fmla="*/ 21 h 25"/>
              <a:gd name="T92" fmla="*/ 48 w 78"/>
              <a:gd name="T93" fmla="*/ 21 h 25"/>
              <a:gd name="T94" fmla="*/ 50 w 78"/>
              <a:gd name="T95" fmla="*/ 21 h 25"/>
              <a:gd name="T96" fmla="*/ 52 w 78"/>
              <a:gd name="T97" fmla="*/ 19 h 25"/>
              <a:gd name="T98" fmla="*/ 54 w 78"/>
              <a:gd name="T99" fmla="*/ 19 h 25"/>
              <a:gd name="T100" fmla="*/ 56 w 78"/>
              <a:gd name="T101" fmla="*/ 19 h 25"/>
              <a:gd name="T102" fmla="*/ 58 w 78"/>
              <a:gd name="T103" fmla="*/ 19 h 25"/>
              <a:gd name="T104" fmla="*/ 61 w 78"/>
              <a:gd name="T105" fmla="*/ 17 h 25"/>
              <a:gd name="T106" fmla="*/ 63 w 78"/>
              <a:gd name="T107" fmla="*/ 17 h 25"/>
              <a:gd name="T108" fmla="*/ 65 w 78"/>
              <a:gd name="T109" fmla="*/ 17 h 25"/>
              <a:gd name="T110" fmla="*/ 67 w 78"/>
              <a:gd name="T111" fmla="*/ 17 h 25"/>
              <a:gd name="T112" fmla="*/ 69 w 78"/>
              <a:gd name="T113" fmla="*/ 15 h 25"/>
              <a:gd name="T114" fmla="*/ 71 w 78"/>
              <a:gd name="T115" fmla="*/ 15 h 25"/>
              <a:gd name="T116" fmla="*/ 74 w 78"/>
              <a:gd name="T117" fmla="*/ 13 h 25"/>
              <a:gd name="T118" fmla="*/ 76 w 78"/>
              <a:gd name="T119" fmla="*/ 13 h 25"/>
              <a:gd name="T120" fmla="*/ 78 w 78"/>
              <a:gd name="T121" fmla="*/ 11 h 25"/>
              <a:gd name="T122" fmla="*/ 71 w 78"/>
              <a:gd name="T123" fmla="*/ 0 h 25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78"/>
              <a:gd name="T187" fmla="*/ 0 h 25"/>
              <a:gd name="T188" fmla="*/ 78 w 78"/>
              <a:gd name="T189" fmla="*/ 25 h 25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78" h="25">
                <a:moveTo>
                  <a:pt x="71" y="0"/>
                </a:moveTo>
                <a:lnTo>
                  <a:pt x="69" y="2"/>
                </a:lnTo>
                <a:lnTo>
                  <a:pt x="67" y="2"/>
                </a:lnTo>
                <a:lnTo>
                  <a:pt x="65" y="2"/>
                </a:lnTo>
                <a:lnTo>
                  <a:pt x="65" y="4"/>
                </a:lnTo>
                <a:lnTo>
                  <a:pt x="63" y="4"/>
                </a:lnTo>
                <a:lnTo>
                  <a:pt x="61" y="4"/>
                </a:lnTo>
                <a:lnTo>
                  <a:pt x="58" y="4"/>
                </a:lnTo>
                <a:lnTo>
                  <a:pt x="56" y="6"/>
                </a:lnTo>
                <a:lnTo>
                  <a:pt x="54" y="6"/>
                </a:lnTo>
                <a:lnTo>
                  <a:pt x="52" y="6"/>
                </a:lnTo>
                <a:lnTo>
                  <a:pt x="50" y="9"/>
                </a:lnTo>
                <a:lnTo>
                  <a:pt x="48" y="9"/>
                </a:lnTo>
                <a:lnTo>
                  <a:pt x="45" y="9"/>
                </a:lnTo>
                <a:lnTo>
                  <a:pt x="43" y="9"/>
                </a:lnTo>
                <a:lnTo>
                  <a:pt x="41" y="9"/>
                </a:lnTo>
                <a:lnTo>
                  <a:pt x="37" y="11"/>
                </a:lnTo>
                <a:lnTo>
                  <a:pt x="34" y="11"/>
                </a:lnTo>
                <a:lnTo>
                  <a:pt x="32" y="11"/>
                </a:lnTo>
                <a:lnTo>
                  <a:pt x="30" y="11"/>
                </a:lnTo>
                <a:lnTo>
                  <a:pt x="28" y="11"/>
                </a:lnTo>
                <a:lnTo>
                  <a:pt x="24" y="11"/>
                </a:lnTo>
                <a:lnTo>
                  <a:pt x="21" y="13"/>
                </a:lnTo>
                <a:lnTo>
                  <a:pt x="19" y="13"/>
                </a:lnTo>
                <a:lnTo>
                  <a:pt x="15" y="13"/>
                </a:lnTo>
                <a:lnTo>
                  <a:pt x="13" y="13"/>
                </a:lnTo>
                <a:lnTo>
                  <a:pt x="11" y="13"/>
                </a:lnTo>
                <a:lnTo>
                  <a:pt x="6" y="13"/>
                </a:lnTo>
                <a:lnTo>
                  <a:pt x="4" y="13"/>
                </a:lnTo>
                <a:lnTo>
                  <a:pt x="0" y="13"/>
                </a:lnTo>
                <a:lnTo>
                  <a:pt x="0" y="25"/>
                </a:lnTo>
                <a:lnTo>
                  <a:pt x="4" y="25"/>
                </a:lnTo>
                <a:lnTo>
                  <a:pt x="6" y="25"/>
                </a:lnTo>
                <a:lnTo>
                  <a:pt x="11" y="25"/>
                </a:lnTo>
                <a:lnTo>
                  <a:pt x="13" y="25"/>
                </a:lnTo>
                <a:lnTo>
                  <a:pt x="17" y="25"/>
                </a:lnTo>
                <a:lnTo>
                  <a:pt x="19" y="25"/>
                </a:lnTo>
                <a:lnTo>
                  <a:pt x="24" y="23"/>
                </a:lnTo>
                <a:lnTo>
                  <a:pt x="26" y="23"/>
                </a:lnTo>
                <a:lnTo>
                  <a:pt x="28" y="23"/>
                </a:lnTo>
                <a:lnTo>
                  <a:pt x="32" y="23"/>
                </a:lnTo>
                <a:lnTo>
                  <a:pt x="34" y="23"/>
                </a:lnTo>
                <a:lnTo>
                  <a:pt x="37" y="23"/>
                </a:lnTo>
                <a:lnTo>
                  <a:pt x="39" y="21"/>
                </a:lnTo>
                <a:lnTo>
                  <a:pt x="41" y="21"/>
                </a:lnTo>
                <a:lnTo>
                  <a:pt x="45" y="21"/>
                </a:lnTo>
                <a:lnTo>
                  <a:pt x="48" y="21"/>
                </a:lnTo>
                <a:lnTo>
                  <a:pt x="50" y="21"/>
                </a:lnTo>
                <a:lnTo>
                  <a:pt x="52" y="19"/>
                </a:lnTo>
                <a:lnTo>
                  <a:pt x="54" y="19"/>
                </a:lnTo>
                <a:lnTo>
                  <a:pt x="56" y="19"/>
                </a:lnTo>
                <a:lnTo>
                  <a:pt x="58" y="19"/>
                </a:lnTo>
                <a:lnTo>
                  <a:pt x="61" y="17"/>
                </a:lnTo>
                <a:lnTo>
                  <a:pt x="63" y="17"/>
                </a:lnTo>
                <a:lnTo>
                  <a:pt x="65" y="17"/>
                </a:lnTo>
                <a:lnTo>
                  <a:pt x="67" y="17"/>
                </a:lnTo>
                <a:lnTo>
                  <a:pt x="69" y="15"/>
                </a:lnTo>
                <a:lnTo>
                  <a:pt x="71" y="15"/>
                </a:lnTo>
                <a:lnTo>
                  <a:pt x="74" y="13"/>
                </a:lnTo>
                <a:lnTo>
                  <a:pt x="76" y="13"/>
                </a:lnTo>
                <a:lnTo>
                  <a:pt x="78" y="11"/>
                </a:lnTo>
                <a:lnTo>
                  <a:pt x="71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32" name="Freeform 63"/>
          <p:cNvSpPr>
            <a:spLocks/>
          </p:cNvSpPr>
          <p:nvPr/>
        </p:nvSpPr>
        <p:spPr bwMode="auto">
          <a:xfrm>
            <a:off x="5434013" y="4935538"/>
            <a:ext cx="47625" cy="74612"/>
          </a:xfrm>
          <a:custGeom>
            <a:avLst/>
            <a:gdLst>
              <a:gd name="T0" fmla="*/ 20 w 33"/>
              <a:gd name="T1" fmla="*/ 0 h 47"/>
              <a:gd name="T2" fmla="*/ 20 w 33"/>
              <a:gd name="T3" fmla="*/ 2 h 47"/>
              <a:gd name="T4" fmla="*/ 20 w 33"/>
              <a:gd name="T5" fmla="*/ 4 h 47"/>
              <a:gd name="T6" fmla="*/ 18 w 33"/>
              <a:gd name="T7" fmla="*/ 6 h 47"/>
              <a:gd name="T8" fmla="*/ 18 w 33"/>
              <a:gd name="T9" fmla="*/ 8 h 47"/>
              <a:gd name="T10" fmla="*/ 18 w 33"/>
              <a:gd name="T11" fmla="*/ 10 h 47"/>
              <a:gd name="T12" fmla="*/ 18 w 33"/>
              <a:gd name="T13" fmla="*/ 12 h 47"/>
              <a:gd name="T14" fmla="*/ 18 w 33"/>
              <a:gd name="T15" fmla="*/ 14 h 47"/>
              <a:gd name="T16" fmla="*/ 18 w 33"/>
              <a:gd name="T17" fmla="*/ 16 h 47"/>
              <a:gd name="T18" fmla="*/ 18 w 33"/>
              <a:gd name="T19" fmla="*/ 18 h 47"/>
              <a:gd name="T20" fmla="*/ 16 w 33"/>
              <a:gd name="T21" fmla="*/ 18 h 47"/>
              <a:gd name="T22" fmla="*/ 16 w 33"/>
              <a:gd name="T23" fmla="*/ 20 h 47"/>
              <a:gd name="T24" fmla="*/ 16 w 33"/>
              <a:gd name="T25" fmla="*/ 22 h 47"/>
              <a:gd name="T26" fmla="*/ 14 w 33"/>
              <a:gd name="T27" fmla="*/ 24 h 47"/>
              <a:gd name="T28" fmla="*/ 14 w 33"/>
              <a:gd name="T29" fmla="*/ 26 h 47"/>
              <a:gd name="T30" fmla="*/ 11 w 33"/>
              <a:gd name="T31" fmla="*/ 28 h 47"/>
              <a:gd name="T32" fmla="*/ 11 w 33"/>
              <a:gd name="T33" fmla="*/ 30 h 47"/>
              <a:gd name="T34" fmla="*/ 9 w 33"/>
              <a:gd name="T35" fmla="*/ 30 h 47"/>
              <a:gd name="T36" fmla="*/ 7 w 33"/>
              <a:gd name="T37" fmla="*/ 32 h 47"/>
              <a:gd name="T38" fmla="*/ 5 w 33"/>
              <a:gd name="T39" fmla="*/ 34 h 47"/>
              <a:gd name="T40" fmla="*/ 3 w 33"/>
              <a:gd name="T41" fmla="*/ 34 h 47"/>
              <a:gd name="T42" fmla="*/ 3 w 33"/>
              <a:gd name="T43" fmla="*/ 36 h 47"/>
              <a:gd name="T44" fmla="*/ 0 w 33"/>
              <a:gd name="T45" fmla="*/ 36 h 47"/>
              <a:gd name="T46" fmla="*/ 7 w 33"/>
              <a:gd name="T47" fmla="*/ 47 h 47"/>
              <a:gd name="T48" fmla="*/ 9 w 33"/>
              <a:gd name="T49" fmla="*/ 47 h 47"/>
              <a:gd name="T50" fmla="*/ 9 w 33"/>
              <a:gd name="T51" fmla="*/ 45 h 47"/>
              <a:gd name="T52" fmla="*/ 11 w 33"/>
              <a:gd name="T53" fmla="*/ 45 h 47"/>
              <a:gd name="T54" fmla="*/ 14 w 33"/>
              <a:gd name="T55" fmla="*/ 45 h 47"/>
              <a:gd name="T56" fmla="*/ 14 w 33"/>
              <a:gd name="T57" fmla="*/ 42 h 47"/>
              <a:gd name="T58" fmla="*/ 16 w 33"/>
              <a:gd name="T59" fmla="*/ 42 h 47"/>
              <a:gd name="T60" fmla="*/ 18 w 33"/>
              <a:gd name="T61" fmla="*/ 40 h 47"/>
              <a:gd name="T62" fmla="*/ 18 w 33"/>
              <a:gd name="T63" fmla="*/ 38 h 47"/>
              <a:gd name="T64" fmla="*/ 20 w 33"/>
              <a:gd name="T65" fmla="*/ 38 h 47"/>
              <a:gd name="T66" fmla="*/ 20 w 33"/>
              <a:gd name="T67" fmla="*/ 36 h 47"/>
              <a:gd name="T68" fmla="*/ 22 w 33"/>
              <a:gd name="T69" fmla="*/ 36 h 47"/>
              <a:gd name="T70" fmla="*/ 22 w 33"/>
              <a:gd name="T71" fmla="*/ 34 h 47"/>
              <a:gd name="T72" fmla="*/ 24 w 33"/>
              <a:gd name="T73" fmla="*/ 32 h 47"/>
              <a:gd name="T74" fmla="*/ 24 w 33"/>
              <a:gd name="T75" fmla="*/ 30 h 47"/>
              <a:gd name="T76" fmla="*/ 27 w 33"/>
              <a:gd name="T77" fmla="*/ 28 h 47"/>
              <a:gd name="T78" fmla="*/ 27 w 33"/>
              <a:gd name="T79" fmla="*/ 26 h 47"/>
              <a:gd name="T80" fmla="*/ 29 w 33"/>
              <a:gd name="T81" fmla="*/ 24 h 47"/>
              <a:gd name="T82" fmla="*/ 29 w 33"/>
              <a:gd name="T83" fmla="*/ 22 h 47"/>
              <a:gd name="T84" fmla="*/ 29 w 33"/>
              <a:gd name="T85" fmla="*/ 20 h 47"/>
              <a:gd name="T86" fmla="*/ 29 w 33"/>
              <a:gd name="T87" fmla="*/ 18 h 47"/>
              <a:gd name="T88" fmla="*/ 31 w 33"/>
              <a:gd name="T89" fmla="*/ 16 h 47"/>
              <a:gd name="T90" fmla="*/ 31 w 33"/>
              <a:gd name="T91" fmla="*/ 14 h 47"/>
              <a:gd name="T92" fmla="*/ 31 w 33"/>
              <a:gd name="T93" fmla="*/ 12 h 47"/>
              <a:gd name="T94" fmla="*/ 31 w 33"/>
              <a:gd name="T95" fmla="*/ 10 h 47"/>
              <a:gd name="T96" fmla="*/ 31 w 33"/>
              <a:gd name="T97" fmla="*/ 8 h 47"/>
              <a:gd name="T98" fmla="*/ 31 w 33"/>
              <a:gd name="T99" fmla="*/ 6 h 47"/>
              <a:gd name="T100" fmla="*/ 33 w 33"/>
              <a:gd name="T101" fmla="*/ 4 h 47"/>
              <a:gd name="T102" fmla="*/ 33 w 33"/>
              <a:gd name="T103" fmla="*/ 2 h 47"/>
              <a:gd name="T104" fmla="*/ 33 w 33"/>
              <a:gd name="T105" fmla="*/ 0 h 47"/>
              <a:gd name="T106" fmla="*/ 20 w 33"/>
              <a:gd name="T107" fmla="*/ 0 h 47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33"/>
              <a:gd name="T163" fmla="*/ 0 h 47"/>
              <a:gd name="T164" fmla="*/ 33 w 33"/>
              <a:gd name="T165" fmla="*/ 47 h 47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33" h="47">
                <a:moveTo>
                  <a:pt x="20" y="0"/>
                </a:moveTo>
                <a:lnTo>
                  <a:pt x="20" y="2"/>
                </a:lnTo>
                <a:lnTo>
                  <a:pt x="20" y="4"/>
                </a:lnTo>
                <a:lnTo>
                  <a:pt x="18" y="6"/>
                </a:lnTo>
                <a:lnTo>
                  <a:pt x="18" y="8"/>
                </a:lnTo>
                <a:lnTo>
                  <a:pt x="18" y="10"/>
                </a:lnTo>
                <a:lnTo>
                  <a:pt x="18" y="12"/>
                </a:lnTo>
                <a:lnTo>
                  <a:pt x="18" y="14"/>
                </a:lnTo>
                <a:lnTo>
                  <a:pt x="18" y="16"/>
                </a:lnTo>
                <a:lnTo>
                  <a:pt x="18" y="18"/>
                </a:lnTo>
                <a:lnTo>
                  <a:pt x="16" y="18"/>
                </a:lnTo>
                <a:lnTo>
                  <a:pt x="16" y="20"/>
                </a:lnTo>
                <a:lnTo>
                  <a:pt x="16" y="22"/>
                </a:lnTo>
                <a:lnTo>
                  <a:pt x="14" y="24"/>
                </a:lnTo>
                <a:lnTo>
                  <a:pt x="14" y="26"/>
                </a:lnTo>
                <a:lnTo>
                  <a:pt x="11" y="28"/>
                </a:lnTo>
                <a:lnTo>
                  <a:pt x="11" y="30"/>
                </a:lnTo>
                <a:lnTo>
                  <a:pt x="9" y="30"/>
                </a:lnTo>
                <a:lnTo>
                  <a:pt x="7" y="32"/>
                </a:lnTo>
                <a:lnTo>
                  <a:pt x="5" y="34"/>
                </a:lnTo>
                <a:lnTo>
                  <a:pt x="3" y="34"/>
                </a:lnTo>
                <a:lnTo>
                  <a:pt x="3" y="36"/>
                </a:lnTo>
                <a:lnTo>
                  <a:pt x="0" y="36"/>
                </a:lnTo>
                <a:lnTo>
                  <a:pt x="7" y="47"/>
                </a:lnTo>
                <a:lnTo>
                  <a:pt x="9" y="47"/>
                </a:lnTo>
                <a:lnTo>
                  <a:pt x="9" y="45"/>
                </a:lnTo>
                <a:lnTo>
                  <a:pt x="11" y="45"/>
                </a:lnTo>
                <a:lnTo>
                  <a:pt x="14" y="45"/>
                </a:lnTo>
                <a:lnTo>
                  <a:pt x="14" y="42"/>
                </a:lnTo>
                <a:lnTo>
                  <a:pt x="16" y="42"/>
                </a:lnTo>
                <a:lnTo>
                  <a:pt x="18" y="40"/>
                </a:lnTo>
                <a:lnTo>
                  <a:pt x="18" y="38"/>
                </a:lnTo>
                <a:lnTo>
                  <a:pt x="20" y="38"/>
                </a:lnTo>
                <a:lnTo>
                  <a:pt x="20" y="36"/>
                </a:lnTo>
                <a:lnTo>
                  <a:pt x="22" y="36"/>
                </a:lnTo>
                <a:lnTo>
                  <a:pt x="22" y="34"/>
                </a:lnTo>
                <a:lnTo>
                  <a:pt x="24" y="32"/>
                </a:lnTo>
                <a:lnTo>
                  <a:pt x="24" y="30"/>
                </a:lnTo>
                <a:lnTo>
                  <a:pt x="27" y="28"/>
                </a:lnTo>
                <a:lnTo>
                  <a:pt x="27" y="26"/>
                </a:lnTo>
                <a:lnTo>
                  <a:pt x="29" y="24"/>
                </a:lnTo>
                <a:lnTo>
                  <a:pt x="29" y="22"/>
                </a:lnTo>
                <a:lnTo>
                  <a:pt x="29" y="20"/>
                </a:lnTo>
                <a:lnTo>
                  <a:pt x="29" y="18"/>
                </a:lnTo>
                <a:lnTo>
                  <a:pt x="31" y="16"/>
                </a:lnTo>
                <a:lnTo>
                  <a:pt x="31" y="14"/>
                </a:lnTo>
                <a:lnTo>
                  <a:pt x="31" y="12"/>
                </a:lnTo>
                <a:lnTo>
                  <a:pt x="31" y="10"/>
                </a:lnTo>
                <a:lnTo>
                  <a:pt x="31" y="8"/>
                </a:lnTo>
                <a:lnTo>
                  <a:pt x="31" y="6"/>
                </a:lnTo>
                <a:lnTo>
                  <a:pt x="33" y="4"/>
                </a:lnTo>
                <a:lnTo>
                  <a:pt x="33" y="2"/>
                </a:lnTo>
                <a:lnTo>
                  <a:pt x="33" y="0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33" name="Freeform 64"/>
          <p:cNvSpPr>
            <a:spLocks/>
          </p:cNvSpPr>
          <p:nvPr/>
        </p:nvSpPr>
        <p:spPr bwMode="auto">
          <a:xfrm>
            <a:off x="5462588" y="4919663"/>
            <a:ext cx="19050" cy="15875"/>
          </a:xfrm>
          <a:custGeom>
            <a:avLst/>
            <a:gdLst>
              <a:gd name="T0" fmla="*/ 7 w 13"/>
              <a:gd name="T1" fmla="*/ 0 h 10"/>
              <a:gd name="T2" fmla="*/ 0 w 13"/>
              <a:gd name="T3" fmla="*/ 0 h 10"/>
              <a:gd name="T4" fmla="*/ 0 w 13"/>
              <a:gd name="T5" fmla="*/ 10 h 10"/>
              <a:gd name="T6" fmla="*/ 13 w 13"/>
              <a:gd name="T7" fmla="*/ 10 h 10"/>
              <a:gd name="T8" fmla="*/ 13 w 13"/>
              <a:gd name="T9" fmla="*/ 0 h 10"/>
              <a:gd name="T10" fmla="*/ 7 w 13"/>
              <a:gd name="T11" fmla="*/ 0 h 1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3"/>
              <a:gd name="T19" fmla="*/ 0 h 10"/>
              <a:gd name="T20" fmla="*/ 13 w 13"/>
              <a:gd name="T21" fmla="*/ 10 h 1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3" h="10">
                <a:moveTo>
                  <a:pt x="7" y="0"/>
                </a:moveTo>
                <a:lnTo>
                  <a:pt x="0" y="0"/>
                </a:lnTo>
                <a:lnTo>
                  <a:pt x="0" y="10"/>
                </a:lnTo>
                <a:lnTo>
                  <a:pt x="13" y="10"/>
                </a:lnTo>
                <a:lnTo>
                  <a:pt x="13" y="0"/>
                </a:lnTo>
                <a:lnTo>
                  <a:pt x="7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34" name="Rectangle 65"/>
          <p:cNvSpPr>
            <a:spLocks noChangeArrowheads="1"/>
          </p:cNvSpPr>
          <p:nvPr/>
        </p:nvSpPr>
        <p:spPr bwMode="auto">
          <a:xfrm>
            <a:off x="5376863" y="2917825"/>
            <a:ext cx="298450" cy="3810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500">
                <a:latin typeface="Wingdings 3" pitchFamily="18" charset="2"/>
              </a:rPr>
              <a:t>Z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20535" name="Rectangle 66"/>
          <p:cNvSpPr>
            <a:spLocks noChangeArrowheads="1"/>
          </p:cNvSpPr>
          <p:nvPr/>
        </p:nvSpPr>
        <p:spPr bwMode="auto">
          <a:xfrm>
            <a:off x="5497513" y="2679700"/>
            <a:ext cx="187552" cy="3693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400" i="1">
                <a:latin typeface="Times New Roman" pitchFamily="18" charset="0"/>
              </a:rPr>
              <a:t>P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20536" name="Rectangle 67"/>
          <p:cNvSpPr>
            <a:spLocks noChangeArrowheads="1"/>
          </p:cNvSpPr>
          <p:nvPr/>
        </p:nvSpPr>
        <p:spPr bwMode="auto">
          <a:xfrm>
            <a:off x="6589713" y="4959350"/>
            <a:ext cx="1474787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500" i="1" dirty="0">
                <a:latin typeface="Times New Roman" pitchFamily="18" charset="0"/>
              </a:rPr>
              <a:t>C=Q/(R</a:t>
            </a:r>
            <a:r>
              <a:rPr lang="en-US" sz="2500" i="1" dirty="0">
                <a:latin typeface="Symbol" pitchFamily="18" charset="2"/>
              </a:rPr>
              <a:t>w</a:t>
            </a:r>
            <a:r>
              <a:rPr lang="en-US" sz="2500" i="1" baseline="-25000" dirty="0">
                <a:latin typeface="Times New Roman" pitchFamily="18" charset="0"/>
              </a:rPr>
              <a:t>0</a:t>
            </a:r>
            <a:r>
              <a:rPr lang="en-US" sz="2500" i="1" dirty="0">
                <a:latin typeface="Times New Roman" pitchFamily="18" charset="0"/>
              </a:rPr>
              <a:t>)</a:t>
            </a:r>
            <a:endParaRPr lang="en-US" sz="4000" dirty="0">
              <a:latin typeface="Times New Roman" pitchFamily="18" charset="0"/>
            </a:endParaRPr>
          </a:p>
        </p:txBody>
      </p:sp>
      <p:sp>
        <p:nvSpPr>
          <p:cNvPr id="20537" name="Rectangle 68"/>
          <p:cNvSpPr>
            <a:spLocks noChangeArrowheads="1"/>
          </p:cNvSpPr>
          <p:nvPr/>
        </p:nvSpPr>
        <p:spPr bwMode="auto">
          <a:xfrm>
            <a:off x="4445000" y="1482725"/>
            <a:ext cx="4387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400" i="1" dirty="0" err="1" smtClean="0">
                <a:latin typeface="Times New Roman" pitchFamily="18" charset="0"/>
              </a:rPr>
              <a:t>V</a:t>
            </a:r>
            <a:r>
              <a:rPr lang="en-US" sz="2400" i="1" baseline="-25000" dirty="0" err="1" smtClean="0">
                <a:latin typeface="Times New Roman" pitchFamily="18" charset="0"/>
              </a:rPr>
              <a:t>acc</a:t>
            </a:r>
            <a:endParaRPr lang="en-US" sz="2400" i="1" baseline="-25000" dirty="0">
              <a:latin typeface="Times New Roman" pitchFamily="18" charset="0"/>
            </a:endParaRPr>
          </a:p>
        </p:txBody>
      </p:sp>
      <p:grpSp>
        <p:nvGrpSpPr>
          <p:cNvPr id="2" name="Group 75"/>
          <p:cNvGrpSpPr>
            <a:grpSpLocks/>
          </p:cNvGrpSpPr>
          <p:nvPr/>
        </p:nvGrpSpPr>
        <p:grpSpPr bwMode="auto">
          <a:xfrm>
            <a:off x="5186363" y="1301750"/>
            <a:ext cx="2915496" cy="2849563"/>
            <a:chOff x="3539" y="820"/>
            <a:chExt cx="1989" cy="1795"/>
          </a:xfrm>
        </p:grpSpPr>
        <p:sp>
          <p:nvSpPr>
            <p:cNvPr id="20546" name="Freeform 30"/>
            <p:cNvSpPr>
              <a:spLocks/>
            </p:cNvSpPr>
            <p:nvPr/>
          </p:nvSpPr>
          <p:spPr bwMode="auto">
            <a:xfrm>
              <a:off x="3539" y="1308"/>
              <a:ext cx="37" cy="34"/>
            </a:xfrm>
            <a:custGeom>
              <a:avLst/>
              <a:gdLst>
                <a:gd name="T0" fmla="*/ 19 w 37"/>
                <a:gd name="T1" fmla="*/ 0 h 34"/>
                <a:gd name="T2" fmla="*/ 15 w 37"/>
                <a:gd name="T3" fmla="*/ 2 h 34"/>
                <a:gd name="T4" fmla="*/ 11 w 37"/>
                <a:gd name="T5" fmla="*/ 2 h 34"/>
                <a:gd name="T6" fmla="*/ 6 w 37"/>
                <a:gd name="T7" fmla="*/ 4 h 34"/>
                <a:gd name="T8" fmla="*/ 4 w 37"/>
                <a:gd name="T9" fmla="*/ 6 h 34"/>
                <a:gd name="T10" fmla="*/ 2 w 37"/>
                <a:gd name="T11" fmla="*/ 8 h 34"/>
                <a:gd name="T12" fmla="*/ 2 w 37"/>
                <a:gd name="T13" fmla="*/ 12 h 34"/>
                <a:gd name="T14" fmla="*/ 0 w 37"/>
                <a:gd name="T15" fmla="*/ 14 h 34"/>
                <a:gd name="T16" fmla="*/ 0 w 37"/>
                <a:gd name="T17" fmla="*/ 18 h 34"/>
                <a:gd name="T18" fmla="*/ 0 w 37"/>
                <a:gd name="T19" fmla="*/ 22 h 34"/>
                <a:gd name="T20" fmla="*/ 2 w 37"/>
                <a:gd name="T21" fmla="*/ 24 h 34"/>
                <a:gd name="T22" fmla="*/ 4 w 37"/>
                <a:gd name="T23" fmla="*/ 28 h 34"/>
                <a:gd name="T24" fmla="*/ 8 w 37"/>
                <a:gd name="T25" fmla="*/ 32 h 34"/>
                <a:gd name="T26" fmla="*/ 11 w 37"/>
                <a:gd name="T27" fmla="*/ 34 h 34"/>
                <a:gd name="T28" fmla="*/ 15 w 37"/>
                <a:gd name="T29" fmla="*/ 34 h 34"/>
                <a:gd name="T30" fmla="*/ 19 w 37"/>
                <a:gd name="T31" fmla="*/ 34 h 34"/>
                <a:gd name="T32" fmla="*/ 24 w 37"/>
                <a:gd name="T33" fmla="*/ 34 h 34"/>
                <a:gd name="T34" fmla="*/ 26 w 37"/>
                <a:gd name="T35" fmla="*/ 32 h 34"/>
                <a:gd name="T36" fmla="*/ 30 w 37"/>
                <a:gd name="T37" fmla="*/ 32 h 34"/>
                <a:gd name="T38" fmla="*/ 32 w 37"/>
                <a:gd name="T39" fmla="*/ 30 h 34"/>
                <a:gd name="T40" fmla="*/ 35 w 37"/>
                <a:gd name="T41" fmla="*/ 28 h 34"/>
                <a:gd name="T42" fmla="*/ 35 w 37"/>
                <a:gd name="T43" fmla="*/ 24 h 34"/>
                <a:gd name="T44" fmla="*/ 37 w 37"/>
                <a:gd name="T45" fmla="*/ 22 h 34"/>
                <a:gd name="T46" fmla="*/ 37 w 37"/>
                <a:gd name="T47" fmla="*/ 18 h 34"/>
                <a:gd name="T48" fmla="*/ 37 w 37"/>
                <a:gd name="T49" fmla="*/ 14 h 34"/>
                <a:gd name="T50" fmla="*/ 35 w 37"/>
                <a:gd name="T51" fmla="*/ 12 h 34"/>
                <a:gd name="T52" fmla="*/ 35 w 37"/>
                <a:gd name="T53" fmla="*/ 8 h 34"/>
                <a:gd name="T54" fmla="*/ 32 w 37"/>
                <a:gd name="T55" fmla="*/ 6 h 34"/>
                <a:gd name="T56" fmla="*/ 30 w 37"/>
                <a:gd name="T57" fmla="*/ 4 h 34"/>
                <a:gd name="T58" fmla="*/ 28 w 37"/>
                <a:gd name="T59" fmla="*/ 2 h 34"/>
                <a:gd name="T60" fmla="*/ 24 w 37"/>
                <a:gd name="T61" fmla="*/ 2 h 34"/>
                <a:gd name="T62" fmla="*/ 22 w 37"/>
                <a:gd name="T63" fmla="*/ 0 h 34"/>
                <a:gd name="T64" fmla="*/ 19 w 37"/>
                <a:gd name="T65" fmla="*/ 18 h 3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7"/>
                <a:gd name="T100" fmla="*/ 0 h 34"/>
                <a:gd name="T101" fmla="*/ 37 w 37"/>
                <a:gd name="T102" fmla="*/ 34 h 3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7" h="34">
                  <a:moveTo>
                    <a:pt x="19" y="18"/>
                  </a:moveTo>
                  <a:lnTo>
                    <a:pt x="19" y="0"/>
                  </a:lnTo>
                  <a:lnTo>
                    <a:pt x="17" y="0"/>
                  </a:lnTo>
                  <a:lnTo>
                    <a:pt x="15" y="2"/>
                  </a:lnTo>
                  <a:lnTo>
                    <a:pt x="13" y="2"/>
                  </a:lnTo>
                  <a:lnTo>
                    <a:pt x="11" y="2"/>
                  </a:lnTo>
                  <a:lnTo>
                    <a:pt x="8" y="4"/>
                  </a:lnTo>
                  <a:lnTo>
                    <a:pt x="6" y="4"/>
                  </a:lnTo>
                  <a:lnTo>
                    <a:pt x="6" y="6"/>
                  </a:lnTo>
                  <a:lnTo>
                    <a:pt x="4" y="6"/>
                  </a:lnTo>
                  <a:lnTo>
                    <a:pt x="4" y="8"/>
                  </a:lnTo>
                  <a:lnTo>
                    <a:pt x="2" y="8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2" y="14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2"/>
                  </a:lnTo>
                  <a:lnTo>
                    <a:pt x="2" y="22"/>
                  </a:lnTo>
                  <a:lnTo>
                    <a:pt x="2" y="24"/>
                  </a:lnTo>
                  <a:lnTo>
                    <a:pt x="2" y="26"/>
                  </a:lnTo>
                  <a:lnTo>
                    <a:pt x="4" y="28"/>
                  </a:lnTo>
                  <a:lnTo>
                    <a:pt x="6" y="30"/>
                  </a:lnTo>
                  <a:lnTo>
                    <a:pt x="8" y="32"/>
                  </a:lnTo>
                  <a:lnTo>
                    <a:pt x="11" y="32"/>
                  </a:lnTo>
                  <a:lnTo>
                    <a:pt x="11" y="34"/>
                  </a:lnTo>
                  <a:lnTo>
                    <a:pt x="13" y="34"/>
                  </a:lnTo>
                  <a:lnTo>
                    <a:pt x="15" y="34"/>
                  </a:lnTo>
                  <a:lnTo>
                    <a:pt x="17" y="34"/>
                  </a:lnTo>
                  <a:lnTo>
                    <a:pt x="19" y="34"/>
                  </a:lnTo>
                  <a:lnTo>
                    <a:pt x="22" y="34"/>
                  </a:lnTo>
                  <a:lnTo>
                    <a:pt x="24" y="34"/>
                  </a:lnTo>
                  <a:lnTo>
                    <a:pt x="26" y="34"/>
                  </a:lnTo>
                  <a:lnTo>
                    <a:pt x="26" y="32"/>
                  </a:lnTo>
                  <a:lnTo>
                    <a:pt x="28" y="32"/>
                  </a:lnTo>
                  <a:lnTo>
                    <a:pt x="30" y="32"/>
                  </a:lnTo>
                  <a:lnTo>
                    <a:pt x="30" y="30"/>
                  </a:lnTo>
                  <a:lnTo>
                    <a:pt x="32" y="30"/>
                  </a:lnTo>
                  <a:lnTo>
                    <a:pt x="32" y="28"/>
                  </a:lnTo>
                  <a:lnTo>
                    <a:pt x="35" y="28"/>
                  </a:lnTo>
                  <a:lnTo>
                    <a:pt x="35" y="26"/>
                  </a:lnTo>
                  <a:lnTo>
                    <a:pt x="35" y="24"/>
                  </a:lnTo>
                  <a:lnTo>
                    <a:pt x="37" y="24"/>
                  </a:lnTo>
                  <a:lnTo>
                    <a:pt x="37" y="22"/>
                  </a:lnTo>
                  <a:lnTo>
                    <a:pt x="37" y="20"/>
                  </a:lnTo>
                  <a:lnTo>
                    <a:pt x="37" y="18"/>
                  </a:lnTo>
                  <a:lnTo>
                    <a:pt x="37" y="16"/>
                  </a:lnTo>
                  <a:lnTo>
                    <a:pt x="37" y="14"/>
                  </a:lnTo>
                  <a:lnTo>
                    <a:pt x="37" y="12"/>
                  </a:lnTo>
                  <a:lnTo>
                    <a:pt x="35" y="12"/>
                  </a:lnTo>
                  <a:lnTo>
                    <a:pt x="35" y="10"/>
                  </a:lnTo>
                  <a:lnTo>
                    <a:pt x="35" y="8"/>
                  </a:lnTo>
                  <a:lnTo>
                    <a:pt x="32" y="8"/>
                  </a:lnTo>
                  <a:lnTo>
                    <a:pt x="32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28" y="4"/>
                  </a:lnTo>
                  <a:lnTo>
                    <a:pt x="28" y="2"/>
                  </a:lnTo>
                  <a:lnTo>
                    <a:pt x="26" y="2"/>
                  </a:lnTo>
                  <a:lnTo>
                    <a:pt x="24" y="2"/>
                  </a:lnTo>
                  <a:lnTo>
                    <a:pt x="22" y="2"/>
                  </a:lnTo>
                  <a:lnTo>
                    <a:pt x="22" y="0"/>
                  </a:lnTo>
                  <a:lnTo>
                    <a:pt x="19" y="0"/>
                  </a:lnTo>
                  <a:lnTo>
                    <a:pt x="19" y="18"/>
                  </a:ln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47" name="Freeform 32"/>
            <p:cNvSpPr>
              <a:spLocks/>
            </p:cNvSpPr>
            <p:nvPr/>
          </p:nvSpPr>
          <p:spPr bwMode="auto">
            <a:xfrm>
              <a:off x="3539" y="2581"/>
              <a:ext cx="37" cy="34"/>
            </a:xfrm>
            <a:custGeom>
              <a:avLst/>
              <a:gdLst>
                <a:gd name="T0" fmla="*/ 19 w 37"/>
                <a:gd name="T1" fmla="*/ 16 h 34"/>
                <a:gd name="T2" fmla="*/ 19 w 37"/>
                <a:gd name="T3" fmla="*/ 0 h 34"/>
                <a:gd name="T4" fmla="*/ 17 w 37"/>
                <a:gd name="T5" fmla="*/ 0 h 34"/>
                <a:gd name="T6" fmla="*/ 15 w 37"/>
                <a:gd name="T7" fmla="*/ 0 h 34"/>
                <a:gd name="T8" fmla="*/ 13 w 37"/>
                <a:gd name="T9" fmla="*/ 0 h 34"/>
                <a:gd name="T10" fmla="*/ 11 w 37"/>
                <a:gd name="T11" fmla="*/ 2 h 34"/>
                <a:gd name="T12" fmla="*/ 8 w 37"/>
                <a:gd name="T13" fmla="*/ 2 h 34"/>
                <a:gd name="T14" fmla="*/ 8 w 37"/>
                <a:gd name="T15" fmla="*/ 4 h 34"/>
                <a:gd name="T16" fmla="*/ 6 w 37"/>
                <a:gd name="T17" fmla="*/ 4 h 34"/>
                <a:gd name="T18" fmla="*/ 4 w 37"/>
                <a:gd name="T19" fmla="*/ 6 h 34"/>
                <a:gd name="T20" fmla="*/ 4 w 37"/>
                <a:gd name="T21" fmla="*/ 8 h 34"/>
                <a:gd name="T22" fmla="*/ 2 w 37"/>
                <a:gd name="T23" fmla="*/ 8 h 34"/>
                <a:gd name="T24" fmla="*/ 2 w 37"/>
                <a:gd name="T25" fmla="*/ 10 h 34"/>
                <a:gd name="T26" fmla="*/ 2 w 37"/>
                <a:gd name="T27" fmla="*/ 12 h 34"/>
                <a:gd name="T28" fmla="*/ 0 w 37"/>
                <a:gd name="T29" fmla="*/ 14 h 34"/>
                <a:gd name="T30" fmla="*/ 0 w 37"/>
                <a:gd name="T31" fmla="*/ 16 h 34"/>
                <a:gd name="T32" fmla="*/ 0 w 37"/>
                <a:gd name="T33" fmla="*/ 18 h 34"/>
                <a:gd name="T34" fmla="*/ 0 w 37"/>
                <a:gd name="T35" fmla="*/ 20 h 34"/>
                <a:gd name="T36" fmla="*/ 2 w 37"/>
                <a:gd name="T37" fmla="*/ 20 h 34"/>
                <a:gd name="T38" fmla="*/ 2 w 37"/>
                <a:gd name="T39" fmla="*/ 22 h 34"/>
                <a:gd name="T40" fmla="*/ 2 w 37"/>
                <a:gd name="T41" fmla="*/ 24 h 34"/>
                <a:gd name="T42" fmla="*/ 2 w 37"/>
                <a:gd name="T43" fmla="*/ 26 h 34"/>
                <a:gd name="T44" fmla="*/ 4 w 37"/>
                <a:gd name="T45" fmla="*/ 26 h 34"/>
                <a:gd name="T46" fmla="*/ 4 w 37"/>
                <a:gd name="T47" fmla="*/ 28 h 34"/>
                <a:gd name="T48" fmla="*/ 6 w 37"/>
                <a:gd name="T49" fmla="*/ 28 h 34"/>
                <a:gd name="T50" fmla="*/ 6 w 37"/>
                <a:gd name="T51" fmla="*/ 30 h 34"/>
                <a:gd name="T52" fmla="*/ 8 w 37"/>
                <a:gd name="T53" fmla="*/ 30 h 34"/>
                <a:gd name="T54" fmla="*/ 11 w 37"/>
                <a:gd name="T55" fmla="*/ 32 h 34"/>
                <a:gd name="T56" fmla="*/ 13 w 37"/>
                <a:gd name="T57" fmla="*/ 32 h 34"/>
                <a:gd name="T58" fmla="*/ 15 w 37"/>
                <a:gd name="T59" fmla="*/ 32 h 34"/>
                <a:gd name="T60" fmla="*/ 15 w 37"/>
                <a:gd name="T61" fmla="*/ 34 h 34"/>
                <a:gd name="T62" fmla="*/ 17 w 37"/>
                <a:gd name="T63" fmla="*/ 34 h 34"/>
                <a:gd name="T64" fmla="*/ 19 w 37"/>
                <a:gd name="T65" fmla="*/ 34 h 34"/>
                <a:gd name="T66" fmla="*/ 22 w 37"/>
                <a:gd name="T67" fmla="*/ 34 h 34"/>
                <a:gd name="T68" fmla="*/ 24 w 37"/>
                <a:gd name="T69" fmla="*/ 32 h 34"/>
                <a:gd name="T70" fmla="*/ 26 w 37"/>
                <a:gd name="T71" fmla="*/ 32 h 34"/>
                <a:gd name="T72" fmla="*/ 28 w 37"/>
                <a:gd name="T73" fmla="*/ 32 h 34"/>
                <a:gd name="T74" fmla="*/ 28 w 37"/>
                <a:gd name="T75" fmla="*/ 30 h 34"/>
                <a:gd name="T76" fmla="*/ 30 w 37"/>
                <a:gd name="T77" fmla="*/ 30 h 34"/>
                <a:gd name="T78" fmla="*/ 30 w 37"/>
                <a:gd name="T79" fmla="*/ 28 h 34"/>
                <a:gd name="T80" fmla="*/ 32 w 37"/>
                <a:gd name="T81" fmla="*/ 28 h 34"/>
                <a:gd name="T82" fmla="*/ 32 w 37"/>
                <a:gd name="T83" fmla="*/ 26 h 34"/>
                <a:gd name="T84" fmla="*/ 35 w 37"/>
                <a:gd name="T85" fmla="*/ 26 h 34"/>
                <a:gd name="T86" fmla="*/ 35 w 37"/>
                <a:gd name="T87" fmla="*/ 24 h 34"/>
                <a:gd name="T88" fmla="*/ 37 w 37"/>
                <a:gd name="T89" fmla="*/ 22 h 34"/>
                <a:gd name="T90" fmla="*/ 37 w 37"/>
                <a:gd name="T91" fmla="*/ 20 h 34"/>
                <a:gd name="T92" fmla="*/ 37 w 37"/>
                <a:gd name="T93" fmla="*/ 18 h 34"/>
                <a:gd name="T94" fmla="*/ 37 w 37"/>
                <a:gd name="T95" fmla="*/ 16 h 34"/>
                <a:gd name="T96" fmla="*/ 37 w 37"/>
                <a:gd name="T97" fmla="*/ 14 h 34"/>
                <a:gd name="T98" fmla="*/ 37 w 37"/>
                <a:gd name="T99" fmla="*/ 12 h 34"/>
                <a:gd name="T100" fmla="*/ 37 w 37"/>
                <a:gd name="T101" fmla="*/ 10 h 34"/>
                <a:gd name="T102" fmla="*/ 35 w 37"/>
                <a:gd name="T103" fmla="*/ 10 h 34"/>
                <a:gd name="T104" fmla="*/ 35 w 37"/>
                <a:gd name="T105" fmla="*/ 8 h 34"/>
                <a:gd name="T106" fmla="*/ 32 w 37"/>
                <a:gd name="T107" fmla="*/ 6 h 34"/>
                <a:gd name="T108" fmla="*/ 32 w 37"/>
                <a:gd name="T109" fmla="*/ 4 h 34"/>
                <a:gd name="T110" fmla="*/ 30 w 37"/>
                <a:gd name="T111" fmla="*/ 4 h 34"/>
                <a:gd name="T112" fmla="*/ 28 w 37"/>
                <a:gd name="T113" fmla="*/ 2 h 34"/>
                <a:gd name="T114" fmla="*/ 26 w 37"/>
                <a:gd name="T115" fmla="*/ 2 h 34"/>
                <a:gd name="T116" fmla="*/ 26 w 37"/>
                <a:gd name="T117" fmla="*/ 0 h 34"/>
                <a:gd name="T118" fmla="*/ 24 w 37"/>
                <a:gd name="T119" fmla="*/ 0 h 34"/>
                <a:gd name="T120" fmla="*/ 22 w 37"/>
                <a:gd name="T121" fmla="*/ 0 h 34"/>
                <a:gd name="T122" fmla="*/ 19 w 37"/>
                <a:gd name="T123" fmla="*/ 0 h 34"/>
                <a:gd name="T124" fmla="*/ 19 w 37"/>
                <a:gd name="T125" fmla="*/ 16 h 3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7"/>
                <a:gd name="T190" fmla="*/ 0 h 34"/>
                <a:gd name="T191" fmla="*/ 37 w 37"/>
                <a:gd name="T192" fmla="*/ 34 h 3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7" h="34">
                  <a:moveTo>
                    <a:pt x="19" y="16"/>
                  </a:moveTo>
                  <a:lnTo>
                    <a:pt x="19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1" y="2"/>
                  </a:lnTo>
                  <a:lnTo>
                    <a:pt x="8" y="2"/>
                  </a:lnTo>
                  <a:lnTo>
                    <a:pt x="8" y="4"/>
                  </a:lnTo>
                  <a:lnTo>
                    <a:pt x="6" y="4"/>
                  </a:lnTo>
                  <a:lnTo>
                    <a:pt x="4" y="6"/>
                  </a:lnTo>
                  <a:lnTo>
                    <a:pt x="4" y="8"/>
                  </a:lnTo>
                  <a:lnTo>
                    <a:pt x="2" y="8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2" y="20"/>
                  </a:lnTo>
                  <a:lnTo>
                    <a:pt x="2" y="22"/>
                  </a:lnTo>
                  <a:lnTo>
                    <a:pt x="2" y="24"/>
                  </a:lnTo>
                  <a:lnTo>
                    <a:pt x="2" y="26"/>
                  </a:lnTo>
                  <a:lnTo>
                    <a:pt x="4" y="26"/>
                  </a:lnTo>
                  <a:lnTo>
                    <a:pt x="4" y="28"/>
                  </a:lnTo>
                  <a:lnTo>
                    <a:pt x="6" y="28"/>
                  </a:lnTo>
                  <a:lnTo>
                    <a:pt x="6" y="30"/>
                  </a:lnTo>
                  <a:lnTo>
                    <a:pt x="8" y="30"/>
                  </a:lnTo>
                  <a:lnTo>
                    <a:pt x="11" y="32"/>
                  </a:lnTo>
                  <a:lnTo>
                    <a:pt x="13" y="32"/>
                  </a:lnTo>
                  <a:lnTo>
                    <a:pt x="15" y="32"/>
                  </a:lnTo>
                  <a:lnTo>
                    <a:pt x="15" y="34"/>
                  </a:lnTo>
                  <a:lnTo>
                    <a:pt x="17" y="34"/>
                  </a:lnTo>
                  <a:lnTo>
                    <a:pt x="19" y="34"/>
                  </a:lnTo>
                  <a:lnTo>
                    <a:pt x="22" y="34"/>
                  </a:lnTo>
                  <a:lnTo>
                    <a:pt x="24" y="32"/>
                  </a:lnTo>
                  <a:lnTo>
                    <a:pt x="26" y="32"/>
                  </a:lnTo>
                  <a:lnTo>
                    <a:pt x="28" y="32"/>
                  </a:lnTo>
                  <a:lnTo>
                    <a:pt x="28" y="30"/>
                  </a:lnTo>
                  <a:lnTo>
                    <a:pt x="30" y="30"/>
                  </a:lnTo>
                  <a:lnTo>
                    <a:pt x="30" y="28"/>
                  </a:lnTo>
                  <a:lnTo>
                    <a:pt x="32" y="28"/>
                  </a:lnTo>
                  <a:lnTo>
                    <a:pt x="32" y="26"/>
                  </a:lnTo>
                  <a:lnTo>
                    <a:pt x="35" y="26"/>
                  </a:lnTo>
                  <a:lnTo>
                    <a:pt x="35" y="24"/>
                  </a:lnTo>
                  <a:lnTo>
                    <a:pt x="37" y="22"/>
                  </a:lnTo>
                  <a:lnTo>
                    <a:pt x="37" y="20"/>
                  </a:lnTo>
                  <a:lnTo>
                    <a:pt x="37" y="18"/>
                  </a:lnTo>
                  <a:lnTo>
                    <a:pt x="37" y="16"/>
                  </a:lnTo>
                  <a:lnTo>
                    <a:pt x="37" y="14"/>
                  </a:lnTo>
                  <a:lnTo>
                    <a:pt x="37" y="12"/>
                  </a:lnTo>
                  <a:lnTo>
                    <a:pt x="37" y="10"/>
                  </a:lnTo>
                  <a:lnTo>
                    <a:pt x="35" y="10"/>
                  </a:lnTo>
                  <a:lnTo>
                    <a:pt x="35" y="8"/>
                  </a:lnTo>
                  <a:lnTo>
                    <a:pt x="32" y="6"/>
                  </a:lnTo>
                  <a:lnTo>
                    <a:pt x="32" y="4"/>
                  </a:lnTo>
                  <a:lnTo>
                    <a:pt x="30" y="4"/>
                  </a:lnTo>
                  <a:lnTo>
                    <a:pt x="28" y="2"/>
                  </a:lnTo>
                  <a:lnTo>
                    <a:pt x="26" y="2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19" y="0"/>
                  </a:lnTo>
                  <a:lnTo>
                    <a:pt x="19" y="16"/>
                  </a:ln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48" name="Freeform 28"/>
            <p:cNvSpPr>
              <a:spLocks/>
            </p:cNvSpPr>
            <p:nvPr/>
          </p:nvSpPr>
          <p:spPr bwMode="auto">
            <a:xfrm>
              <a:off x="4694" y="1751"/>
              <a:ext cx="279" cy="259"/>
            </a:xfrm>
            <a:custGeom>
              <a:avLst/>
              <a:gdLst>
                <a:gd name="T0" fmla="*/ 126 w 279"/>
                <a:gd name="T1" fmla="*/ 2 h 259"/>
                <a:gd name="T2" fmla="*/ 105 w 279"/>
                <a:gd name="T3" fmla="*/ 4 h 259"/>
                <a:gd name="T4" fmla="*/ 85 w 279"/>
                <a:gd name="T5" fmla="*/ 10 h 259"/>
                <a:gd name="T6" fmla="*/ 68 w 279"/>
                <a:gd name="T7" fmla="*/ 18 h 259"/>
                <a:gd name="T8" fmla="*/ 50 w 279"/>
                <a:gd name="T9" fmla="*/ 30 h 259"/>
                <a:gd name="T10" fmla="*/ 37 w 279"/>
                <a:gd name="T11" fmla="*/ 42 h 259"/>
                <a:gd name="T12" fmla="*/ 24 w 279"/>
                <a:gd name="T13" fmla="*/ 57 h 259"/>
                <a:gd name="T14" fmla="*/ 13 w 279"/>
                <a:gd name="T15" fmla="*/ 75 h 259"/>
                <a:gd name="T16" fmla="*/ 7 w 279"/>
                <a:gd name="T17" fmla="*/ 91 h 259"/>
                <a:gd name="T18" fmla="*/ 2 w 279"/>
                <a:gd name="T19" fmla="*/ 111 h 259"/>
                <a:gd name="T20" fmla="*/ 0 w 279"/>
                <a:gd name="T21" fmla="*/ 129 h 259"/>
                <a:gd name="T22" fmla="*/ 2 w 279"/>
                <a:gd name="T23" fmla="*/ 150 h 259"/>
                <a:gd name="T24" fmla="*/ 7 w 279"/>
                <a:gd name="T25" fmla="*/ 168 h 259"/>
                <a:gd name="T26" fmla="*/ 13 w 279"/>
                <a:gd name="T27" fmla="*/ 186 h 259"/>
                <a:gd name="T28" fmla="*/ 24 w 279"/>
                <a:gd name="T29" fmla="*/ 202 h 259"/>
                <a:gd name="T30" fmla="*/ 37 w 279"/>
                <a:gd name="T31" fmla="*/ 217 h 259"/>
                <a:gd name="T32" fmla="*/ 50 w 279"/>
                <a:gd name="T33" fmla="*/ 231 h 259"/>
                <a:gd name="T34" fmla="*/ 68 w 279"/>
                <a:gd name="T35" fmla="*/ 241 h 259"/>
                <a:gd name="T36" fmla="*/ 85 w 279"/>
                <a:gd name="T37" fmla="*/ 249 h 259"/>
                <a:gd name="T38" fmla="*/ 105 w 279"/>
                <a:gd name="T39" fmla="*/ 255 h 259"/>
                <a:gd name="T40" fmla="*/ 126 w 279"/>
                <a:gd name="T41" fmla="*/ 259 h 259"/>
                <a:gd name="T42" fmla="*/ 146 w 279"/>
                <a:gd name="T43" fmla="*/ 259 h 259"/>
                <a:gd name="T44" fmla="*/ 168 w 279"/>
                <a:gd name="T45" fmla="*/ 257 h 259"/>
                <a:gd name="T46" fmla="*/ 187 w 279"/>
                <a:gd name="T47" fmla="*/ 251 h 259"/>
                <a:gd name="T48" fmla="*/ 207 w 279"/>
                <a:gd name="T49" fmla="*/ 245 h 259"/>
                <a:gd name="T50" fmla="*/ 222 w 279"/>
                <a:gd name="T51" fmla="*/ 235 h 259"/>
                <a:gd name="T52" fmla="*/ 237 w 279"/>
                <a:gd name="T53" fmla="*/ 223 h 259"/>
                <a:gd name="T54" fmla="*/ 250 w 279"/>
                <a:gd name="T55" fmla="*/ 208 h 259"/>
                <a:gd name="T56" fmla="*/ 261 w 279"/>
                <a:gd name="T57" fmla="*/ 192 h 259"/>
                <a:gd name="T58" fmla="*/ 270 w 279"/>
                <a:gd name="T59" fmla="*/ 174 h 259"/>
                <a:gd name="T60" fmla="*/ 276 w 279"/>
                <a:gd name="T61" fmla="*/ 156 h 259"/>
                <a:gd name="T62" fmla="*/ 279 w 279"/>
                <a:gd name="T63" fmla="*/ 138 h 259"/>
                <a:gd name="T64" fmla="*/ 279 w 279"/>
                <a:gd name="T65" fmla="*/ 117 h 259"/>
                <a:gd name="T66" fmla="*/ 274 w 279"/>
                <a:gd name="T67" fmla="*/ 97 h 259"/>
                <a:gd name="T68" fmla="*/ 268 w 279"/>
                <a:gd name="T69" fmla="*/ 79 h 259"/>
                <a:gd name="T70" fmla="*/ 259 w 279"/>
                <a:gd name="T71" fmla="*/ 63 h 259"/>
                <a:gd name="T72" fmla="*/ 248 w 279"/>
                <a:gd name="T73" fmla="*/ 49 h 259"/>
                <a:gd name="T74" fmla="*/ 233 w 279"/>
                <a:gd name="T75" fmla="*/ 34 h 259"/>
                <a:gd name="T76" fmla="*/ 218 w 279"/>
                <a:gd name="T77" fmla="*/ 22 h 259"/>
                <a:gd name="T78" fmla="*/ 200 w 279"/>
                <a:gd name="T79" fmla="*/ 14 h 259"/>
                <a:gd name="T80" fmla="*/ 181 w 279"/>
                <a:gd name="T81" fmla="*/ 6 h 259"/>
                <a:gd name="T82" fmla="*/ 161 w 279"/>
                <a:gd name="T83" fmla="*/ 2 h 259"/>
                <a:gd name="T84" fmla="*/ 139 w 279"/>
                <a:gd name="T85" fmla="*/ 0 h 25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79"/>
                <a:gd name="T130" fmla="*/ 0 h 259"/>
                <a:gd name="T131" fmla="*/ 279 w 279"/>
                <a:gd name="T132" fmla="*/ 259 h 25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79" h="259">
                  <a:moveTo>
                    <a:pt x="139" y="0"/>
                  </a:moveTo>
                  <a:lnTo>
                    <a:pt x="133" y="0"/>
                  </a:lnTo>
                  <a:lnTo>
                    <a:pt x="126" y="2"/>
                  </a:lnTo>
                  <a:lnTo>
                    <a:pt x="118" y="2"/>
                  </a:lnTo>
                  <a:lnTo>
                    <a:pt x="111" y="2"/>
                  </a:lnTo>
                  <a:lnTo>
                    <a:pt x="105" y="4"/>
                  </a:lnTo>
                  <a:lnTo>
                    <a:pt x="98" y="6"/>
                  </a:lnTo>
                  <a:lnTo>
                    <a:pt x="92" y="8"/>
                  </a:lnTo>
                  <a:lnTo>
                    <a:pt x="85" y="10"/>
                  </a:lnTo>
                  <a:lnTo>
                    <a:pt x="78" y="14"/>
                  </a:lnTo>
                  <a:lnTo>
                    <a:pt x="74" y="16"/>
                  </a:lnTo>
                  <a:lnTo>
                    <a:pt x="68" y="18"/>
                  </a:lnTo>
                  <a:lnTo>
                    <a:pt x="61" y="22"/>
                  </a:lnTo>
                  <a:lnTo>
                    <a:pt x="57" y="26"/>
                  </a:lnTo>
                  <a:lnTo>
                    <a:pt x="50" y="30"/>
                  </a:lnTo>
                  <a:lnTo>
                    <a:pt x="46" y="34"/>
                  </a:lnTo>
                  <a:lnTo>
                    <a:pt x="41" y="38"/>
                  </a:lnTo>
                  <a:lnTo>
                    <a:pt x="37" y="42"/>
                  </a:lnTo>
                  <a:lnTo>
                    <a:pt x="33" y="49"/>
                  </a:lnTo>
                  <a:lnTo>
                    <a:pt x="28" y="53"/>
                  </a:lnTo>
                  <a:lnTo>
                    <a:pt x="24" y="57"/>
                  </a:lnTo>
                  <a:lnTo>
                    <a:pt x="20" y="63"/>
                  </a:lnTo>
                  <a:lnTo>
                    <a:pt x="18" y="69"/>
                  </a:lnTo>
                  <a:lnTo>
                    <a:pt x="13" y="75"/>
                  </a:lnTo>
                  <a:lnTo>
                    <a:pt x="11" y="79"/>
                  </a:lnTo>
                  <a:lnTo>
                    <a:pt x="9" y="85"/>
                  </a:lnTo>
                  <a:lnTo>
                    <a:pt x="7" y="91"/>
                  </a:lnTo>
                  <a:lnTo>
                    <a:pt x="4" y="97"/>
                  </a:lnTo>
                  <a:lnTo>
                    <a:pt x="2" y="103"/>
                  </a:lnTo>
                  <a:lnTo>
                    <a:pt x="2" y="111"/>
                  </a:lnTo>
                  <a:lnTo>
                    <a:pt x="0" y="117"/>
                  </a:lnTo>
                  <a:lnTo>
                    <a:pt x="0" y="123"/>
                  </a:lnTo>
                  <a:lnTo>
                    <a:pt x="0" y="129"/>
                  </a:lnTo>
                  <a:lnTo>
                    <a:pt x="0" y="138"/>
                  </a:lnTo>
                  <a:lnTo>
                    <a:pt x="0" y="144"/>
                  </a:lnTo>
                  <a:lnTo>
                    <a:pt x="2" y="150"/>
                  </a:lnTo>
                  <a:lnTo>
                    <a:pt x="2" y="156"/>
                  </a:lnTo>
                  <a:lnTo>
                    <a:pt x="4" y="162"/>
                  </a:lnTo>
                  <a:lnTo>
                    <a:pt x="7" y="168"/>
                  </a:lnTo>
                  <a:lnTo>
                    <a:pt x="9" y="174"/>
                  </a:lnTo>
                  <a:lnTo>
                    <a:pt x="11" y="180"/>
                  </a:lnTo>
                  <a:lnTo>
                    <a:pt x="13" y="186"/>
                  </a:lnTo>
                  <a:lnTo>
                    <a:pt x="18" y="192"/>
                  </a:lnTo>
                  <a:lnTo>
                    <a:pt x="20" y="196"/>
                  </a:lnTo>
                  <a:lnTo>
                    <a:pt x="24" y="202"/>
                  </a:lnTo>
                  <a:lnTo>
                    <a:pt x="28" y="208"/>
                  </a:lnTo>
                  <a:lnTo>
                    <a:pt x="33" y="212"/>
                  </a:lnTo>
                  <a:lnTo>
                    <a:pt x="37" y="217"/>
                  </a:lnTo>
                  <a:lnTo>
                    <a:pt x="41" y="223"/>
                  </a:lnTo>
                  <a:lnTo>
                    <a:pt x="46" y="227"/>
                  </a:lnTo>
                  <a:lnTo>
                    <a:pt x="50" y="231"/>
                  </a:lnTo>
                  <a:lnTo>
                    <a:pt x="57" y="235"/>
                  </a:lnTo>
                  <a:lnTo>
                    <a:pt x="61" y="237"/>
                  </a:lnTo>
                  <a:lnTo>
                    <a:pt x="68" y="241"/>
                  </a:lnTo>
                  <a:lnTo>
                    <a:pt x="74" y="245"/>
                  </a:lnTo>
                  <a:lnTo>
                    <a:pt x="78" y="247"/>
                  </a:lnTo>
                  <a:lnTo>
                    <a:pt x="85" y="249"/>
                  </a:lnTo>
                  <a:lnTo>
                    <a:pt x="92" y="251"/>
                  </a:lnTo>
                  <a:lnTo>
                    <a:pt x="98" y="253"/>
                  </a:lnTo>
                  <a:lnTo>
                    <a:pt x="105" y="255"/>
                  </a:lnTo>
                  <a:lnTo>
                    <a:pt x="111" y="257"/>
                  </a:lnTo>
                  <a:lnTo>
                    <a:pt x="118" y="259"/>
                  </a:lnTo>
                  <a:lnTo>
                    <a:pt x="126" y="259"/>
                  </a:lnTo>
                  <a:lnTo>
                    <a:pt x="133" y="259"/>
                  </a:lnTo>
                  <a:lnTo>
                    <a:pt x="139" y="259"/>
                  </a:lnTo>
                  <a:lnTo>
                    <a:pt x="146" y="259"/>
                  </a:lnTo>
                  <a:lnTo>
                    <a:pt x="155" y="259"/>
                  </a:lnTo>
                  <a:lnTo>
                    <a:pt x="161" y="259"/>
                  </a:lnTo>
                  <a:lnTo>
                    <a:pt x="168" y="257"/>
                  </a:lnTo>
                  <a:lnTo>
                    <a:pt x="174" y="255"/>
                  </a:lnTo>
                  <a:lnTo>
                    <a:pt x="181" y="253"/>
                  </a:lnTo>
                  <a:lnTo>
                    <a:pt x="187" y="251"/>
                  </a:lnTo>
                  <a:lnTo>
                    <a:pt x="194" y="249"/>
                  </a:lnTo>
                  <a:lnTo>
                    <a:pt x="200" y="247"/>
                  </a:lnTo>
                  <a:lnTo>
                    <a:pt x="207" y="245"/>
                  </a:lnTo>
                  <a:lnTo>
                    <a:pt x="211" y="241"/>
                  </a:lnTo>
                  <a:lnTo>
                    <a:pt x="218" y="237"/>
                  </a:lnTo>
                  <a:lnTo>
                    <a:pt x="222" y="235"/>
                  </a:lnTo>
                  <a:lnTo>
                    <a:pt x="229" y="231"/>
                  </a:lnTo>
                  <a:lnTo>
                    <a:pt x="233" y="227"/>
                  </a:lnTo>
                  <a:lnTo>
                    <a:pt x="237" y="223"/>
                  </a:lnTo>
                  <a:lnTo>
                    <a:pt x="244" y="217"/>
                  </a:lnTo>
                  <a:lnTo>
                    <a:pt x="248" y="212"/>
                  </a:lnTo>
                  <a:lnTo>
                    <a:pt x="250" y="208"/>
                  </a:lnTo>
                  <a:lnTo>
                    <a:pt x="255" y="202"/>
                  </a:lnTo>
                  <a:lnTo>
                    <a:pt x="259" y="196"/>
                  </a:lnTo>
                  <a:lnTo>
                    <a:pt x="261" y="192"/>
                  </a:lnTo>
                  <a:lnTo>
                    <a:pt x="266" y="186"/>
                  </a:lnTo>
                  <a:lnTo>
                    <a:pt x="268" y="180"/>
                  </a:lnTo>
                  <a:lnTo>
                    <a:pt x="270" y="174"/>
                  </a:lnTo>
                  <a:lnTo>
                    <a:pt x="272" y="168"/>
                  </a:lnTo>
                  <a:lnTo>
                    <a:pt x="274" y="162"/>
                  </a:lnTo>
                  <a:lnTo>
                    <a:pt x="276" y="156"/>
                  </a:lnTo>
                  <a:lnTo>
                    <a:pt x="276" y="150"/>
                  </a:lnTo>
                  <a:lnTo>
                    <a:pt x="279" y="144"/>
                  </a:lnTo>
                  <a:lnTo>
                    <a:pt x="279" y="138"/>
                  </a:lnTo>
                  <a:lnTo>
                    <a:pt x="279" y="129"/>
                  </a:lnTo>
                  <a:lnTo>
                    <a:pt x="279" y="123"/>
                  </a:lnTo>
                  <a:lnTo>
                    <a:pt x="279" y="117"/>
                  </a:lnTo>
                  <a:lnTo>
                    <a:pt x="276" y="111"/>
                  </a:lnTo>
                  <a:lnTo>
                    <a:pt x="276" y="103"/>
                  </a:lnTo>
                  <a:lnTo>
                    <a:pt x="274" y="97"/>
                  </a:lnTo>
                  <a:lnTo>
                    <a:pt x="272" y="91"/>
                  </a:lnTo>
                  <a:lnTo>
                    <a:pt x="270" y="85"/>
                  </a:lnTo>
                  <a:lnTo>
                    <a:pt x="268" y="79"/>
                  </a:lnTo>
                  <a:lnTo>
                    <a:pt x="266" y="75"/>
                  </a:lnTo>
                  <a:lnTo>
                    <a:pt x="261" y="69"/>
                  </a:lnTo>
                  <a:lnTo>
                    <a:pt x="259" y="63"/>
                  </a:lnTo>
                  <a:lnTo>
                    <a:pt x="255" y="57"/>
                  </a:lnTo>
                  <a:lnTo>
                    <a:pt x="250" y="53"/>
                  </a:lnTo>
                  <a:lnTo>
                    <a:pt x="248" y="49"/>
                  </a:lnTo>
                  <a:lnTo>
                    <a:pt x="244" y="42"/>
                  </a:lnTo>
                  <a:lnTo>
                    <a:pt x="237" y="38"/>
                  </a:lnTo>
                  <a:lnTo>
                    <a:pt x="233" y="34"/>
                  </a:lnTo>
                  <a:lnTo>
                    <a:pt x="229" y="30"/>
                  </a:lnTo>
                  <a:lnTo>
                    <a:pt x="222" y="26"/>
                  </a:lnTo>
                  <a:lnTo>
                    <a:pt x="218" y="22"/>
                  </a:lnTo>
                  <a:lnTo>
                    <a:pt x="211" y="18"/>
                  </a:lnTo>
                  <a:lnTo>
                    <a:pt x="207" y="16"/>
                  </a:lnTo>
                  <a:lnTo>
                    <a:pt x="200" y="14"/>
                  </a:lnTo>
                  <a:lnTo>
                    <a:pt x="194" y="10"/>
                  </a:lnTo>
                  <a:lnTo>
                    <a:pt x="187" y="8"/>
                  </a:lnTo>
                  <a:lnTo>
                    <a:pt x="181" y="6"/>
                  </a:lnTo>
                  <a:lnTo>
                    <a:pt x="174" y="4"/>
                  </a:lnTo>
                  <a:lnTo>
                    <a:pt x="168" y="2"/>
                  </a:lnTo>
                  <a:lnTo>
                    <a:pt x="161" y="2"/>
                  </a:lnTo>
                  <a:lnTo>
                    <a:pt x="155" y="2"/>
                  </a:lnTo>
                  <a:lnTo>
                    <a:pt x="146" y="0"/>
                  </a:lnTo>
                  <a:lnTo>
                    <a:pt x="139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49" name="Freeform 29"/>
            <p:cNvSpPr>
              <a:spLocks/>
            </p:cNvSpPr>
            <p:nvPr/>
          </p:nvSpPr>
          <p:spPr bwMode="auto">
            <a:xfrm>
              <a:off x="4694" y="1870"/>
              <a:ext cx="279" cy="259"/>
            </a:xfrm>
            <a:custGeom>
              <a:avLst/>
              <a:gdLst>
                <a:gd name="T0" fmla="*/ 126 w 279"/>
                <a:gd name="T1" fmla="*/ 2 h 259"/>
                <a:gd name="T2" fmla="*/ 105 w 279"/>
                <a:gd name="T3" fmla="*/ 4 h 259"/>
                <a:gd name="T4" fmla="*/ 85 w 279"/>
                <a:gd name="T5" fmla="*/ 10 h 259"/>
                <a:gd name="T6" fmla="*/ 68 w 279"/>
                <a:gd name="T7" fmla="*/ 21 h 259"/>
                <a:gd name="T8" fmla="*/ 50 w 279"/>
                <a:gd name="T9" fmla="*/ 31 h 259"/>
                <a:gd name="T10" fmla="*/ 37 w 279"/>
                <a:gd name="T11" fmla="*/ 43 h 259"/>
                <a:gd name="T12" fmla="*/ 24 w 279"/>
                <a:gd name="T13" fmla="*/ 59 h 259"/>
                <a:gd name="T14" fmla="*/ 13 w 279"/>
                <a:gd name="T15" fmla="*/ 75 h 259"/>
                <a:gd name="T16" fmla="*/ 7 w 279"/>
                <a:gd name="T17" fmla="*/ 91 h 259"/>
                <a:gd name="T18" fmla="*/ 2 w 279"/>
                <a:gd name="T19" fmla="*/ 112 h 259"/>
                <a:gd name="T20" fmla="*/ 0 w 279"/>
                <a:gd name="T21" fmla="*/ 130 h 259"/>
                <a:gd name="T22" fmla="*/ 2 w 279"/>
                <a:gd name="T23" fmla="*/ 150 h 259"/>
                <a:gd name="T24" fmla="*/ 7 w 279"/>
                <a:gd name="T25" fmla="*/ 168 h 259"/>
                <a:gd name="T26" fmla="*/ 13 w 279"/>
                <a:gd name="T27" fmla="*/ 187 h 259"/>
                <a:gd name="T28" fmla="*/ 24 w 279"/>
                <a:gd name="T29" fmla="*/ 203 h 259"/>
                <a:gd name="T30" fmla="*/ 37 w 279"/>
                <a:gd name="T31" fmla="*/ 217 h 259"/>
                <a:gd name="T32" fmla="*/ 50 w 279"/>
                <a:gd name="T33" fmla="*/ 231 h 259"/>
                <a:gd name="T34" fmla="*/ 68 w 279"/>
                <a:gd name="T35" fmla="*/ 241 h 259"/>
                <a:gd name="T36" fmla="*/ 85 w 279"/>
                <a:gd name="T37" fmla="*/ 249 h 259"/>
                <a:gd name="T38" fmla="*/ 105 w 279"/>
                <a:gd name="T39" fmla="*/ 255 h 259"/>
                <a:gd name="T40" fmla="*/ 126 w 279"/>
                <a:gd name="T41" fmla="*/ 259 h 259"/>
                <a:gd name="T42" fmla="*/ 146 w 279"/>
                <a:gd name="T43" fmla="*/ 259 h 259"/>
                <a:gd name="T44" fmla="*/ 168 w 279"/>
                <a:gd name="T45" fmla="*/ 257 h 259"/>
                <a:gd name="T46" fmla="*/ 187 w 279"/>
                <a:gd name="T47" fmla="*/ 253 h 259"/>
                <a:gd name="T48" fmla="*/ 207 w 279"/>
                <a:gd name="T49" fmla="*/ 245 h 259"/>
                <a:gd name="T50" fmla="*/ 222 w 279"/>
                <a:gd name="T51" fmla="*/ 235 h 259"/>
                <a:gd name="T52" fmla="*/ 237 w 279"/>
                <a:gd name="T53" fmla="*/ 223 h 259"/>
                <a:gd name="T54" fmla="*/ 250 w 279"/>
                <a:gd name="T55" fmla="*/ 209 h 259"/>
                <a:gd name="T56" fmla="*/ 261 w 279"/>
                <a:gd name="T57" fmla="*/ 193 h 259"/>
                <a:gd name="T58" fmla="*/ 270 w 279"/>
                <a:gd name="T59" fmla="*/ 174 h 259"/>
                <a:gd name="T60" fmla="*/ 276 w 279"/>
                <a:gd name="T61" fmla="*/ 156 h 259"/>
                <a:gd name="T62" fmla="*/ 279 w 279"/>
                <a:gd name="T63" fmla="*/ 138 h 259"/>
                <a:gd name="T64" fmla="*/ 279 w 279"/>
                <a:gd name="T65" fmla="*/ 118 h 259"/>
                <a:gd name="T66" fmla="*/ 274 w 279"/>
                <a:gd name="T67" fmla="*/ 98 h 259"/>
                <a:gd name="T68" fmla="*/ 268 w 279"/>
                <a:gd name="T69" fmla="*/ 79 h 259"/>
                <a:gd name="T70" fmla="*/ 259 w 279"/>
                <a:gd name="T71" fmla="*/ 63 h 259"/>
                <a:gd name="T72" fmla="*/ 248 w 279"/>
                <a:gd name="T73" fmla="*/ 49 h 259"/>
                <a:gd name="T74" fmla="*/ 233 w 279"/>
                <a:gd name="T75" fmla="*/ 35 h 259"/>
                <a:gd name="T76" fmla="*/ 218 w 279"/>
                <a:gd name="T77" fmla="*/ 23 h 259"/>
                <a:gd name="T78" fmla="*/ 200 w 279"/>
                <a:gd name="T79" fmla="*/ 15 h 259"/>
                <a:gd name="T80" fmla="*/ 181 w 279"/>
                <a:gd name="T81" fmla="*/ 6 h 259"/>
                <a:gd name="T82" fmla="*/ 161 w 279"/>
                <a:gd name="T83" fmla="*/ 2 h 259"/>
                <a:gd name="T84" fmla="*/ 139 w 279"/>
                <a:gd name="T85" fmla="*/ 0 h 25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79"/>
                <a:gd name="T130" fmla="*/ 0 h 259"/>
                <a:gd name="T131" fmla="*/ 279 w 279"/>
                <a:gd name="T132" fmla="*/ 259 h 25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79" h="259">
                  <a:moveTo>
                    <a:pt x="139" y="0"/>
                  </a:moveTo>
                  <a:lnTo>
                    <a:pt x="133" y="0"/>
                  </a:lnTo>
                  <a:lnTo>
                    <a:pt x="126" y="2"/>
                  </a:lnTo>
                  <a:lnTo>
                    <a:pt x="118" y="2"/>
                  </a:lnTo>
                  <a:lnTo>
                    <a:pt x="111" y="4"/>
                  </a:lnTo>
                  <a:lnTo>
                    <a:pt x="105" y="4"/>
                  </a:lnTo>
                  <a:lnTo>
                    <a:pt x="98" y="6"/>
                  </a:lnTo>
                  <a:lnTo>
                    <a:pt x="92" y="8"/>
                  </a:lnTo>
                  <a:lnTo>
                    <a:pt x="85" y="10"/>
                  </a:lnTo>
                  <a:lnTo>
                    <a:pt x="78" y="15"/>
                  </a:lnTo>
                  <a:lnTo>
                    <a:pt x="74" y="17"/>
                  </a:lnTo>
                  <a:lnTo>
                    <a:pt x="68" y="21"/>
                  </a:lnTo>
                  <a:lnTo>
                    <a:pt x="61" y="23"/>
                  </a:lnTo>
                  <a:lnTo>
                    <a:pt x="57" y="27"/>
                  </a:lnTo>
                  <a:lnTo>
                    <a:pt x="50" y="31"/>
                  </a:lnTo>
                  <a:lnTo>
                    <a:pt x="46" y="35"/>
                  </a:lnTo>
                  <a:lnTo>
                    <a:pt x="41" y="39"/>
                  </a:lnTo>
                  <a:lnTo>
                    <a:pt x="37" y="43"/>
                  </a:lnTo>
                  <a:lnTo>
                    <a:pt x="33" y="49"/>
                  </a:lnTo>
                  <a:lnTo>
                    <a:pt x="28" y="53"/>
                  </a:lnTo>
                  <a:lnTo>
                    <a:pt x="24" y="59"/>
                  </a:lnTo>
                  <a:lnTo>
                    <a:pt x="20" y="63"/>
                  </a:lnTo>
                  <a:lnTo>
                    <a:pt x="18" y="69"/>
                  </a:lnTo>
                  <a:lnTo>
                    <a:pt x="13" y="75"/>
                  </a:lnTo>
                  <a:lnTo>
                    <a:pt x="11" y="79"/>
                  </a:lnTo>
                  <a:lnTo>
                    <a:pt x="9" y="85"/>
                  </a:lnTo>
                  <a:lnTo>
                    <a:pt x="7" y="91"/>
                  </a:lnTo>
                  <a:lnTo>
                    <a:pt x="4" y="98"/>
                  </a:lnTo>
                  <a:lnTo>
                    <a:pt x="2" y="104"/>
                  </a:lnTo>
                  <a:lnTo>
                    <a:pt x="2" y="112"/>
                  </a:lnTo>
                  <a:lnTo>
                    <a:pt x="0" y="118"/>
                  </a:lnTo>
                  <a:lnTo>
                    <a:pt x="0" y="124"/>
                  </a:lnTo>
                  <a:lnTo>
                    <a:pt x="0" y="130"/>
                  </a:lnTo>
                  <a:lnTo>
                    <a:pt x="0" y="138"/>
                  </a:lnTo>
                  <a:lnTo>
                    <a:pt x="0" y="144"/>
                  </a:lnTo>
                  <a:lnTo>
                    <a:pt x="2" y="150"/>
                  </a:lnTo>
                  <a:lnTo>
                    <a:pt x="2" y="156"/>
                  </a:lnTo>
                  <a:lnTo>
                    <a:pt x="4" y="162"/>
                  </a:lnTo>
                  <a:lnTo>
                    <a:pt x="7" y="168"/>
                  </a:lnTo>
                  <a:lnTo>
                    <a:pt x="9" y="174"/>
                  </a:lnTo>
                  <a:lnTo>
                    <a:pt x="11" y="180"/>
                  </a:lnTo>
                  <a:lnTo>
                    <a:pt x="13" y="187"/>
                  </a:lnTo>
                  <a:lnTo>
                    <a:pt x="18" y="193"/>
                  </a:lnTo>
                  <a:lnTo>
                    <a:pt x="20" y="199"/>
                  </a:lnTo>
                  <a:lnTo>
                    <a:pt x="24" y="203"/>
                  </a:lnTo>
                  <a:lnTo>
                    <a:pt x="28" y="209"/>
                  </a:lnTo>
                  <a:lnTo>
                    <a:pt x="33" y="213"/>
                  </a:lnTo>
                  <a:lnTo>
                    <a:pt x="37" y="217"/>
                  </a:lnTo>
                  <a:lnTo>
                    <a:pt x="41" y="223"/>
                  </a:lnTo>
                  <a:lnTo>
                    <a:pt x="46" y="227"/>
                  </a:lnTo>
                  <a:lnTo>
                    <a:pt x="50" y="231"/>
                  </a:lnTo>
                  <a:lnTo>
                    <a:pt x="57" y="235"/>
                  </a:lnTo>
                  <a:lnTo>
                    <a:pt x="61" y="237"/>
                  </a:lnTo>
                  <a:lnTo>
                    <a:pt x="68" y="241"/>
                  </a:lnTo>
                  <a:lnTo>
                    <a:pt x="74" y="245"/>
                  </a:lnTo>
                  <a:lnTo>
                    <a:pt x="78" y="247"/>
                  </a:lnTo>
                  <a:lnTo>
                    <a:pt x="85" y="249"/>
                  </a:lnTo>
                  <a:lnTo>
                    <a:pt x="92" y="253"/>
                  </a:lnTo>
                  <a:lnTo>
                    <a:pt x="98" y="255"/>
                  </a:lnTo>
                  <a:lnTo>
                    <a:pt x="105" y="255"/>
                  </a:lnTo>
                  <a:lnTo>
                    <a:pt x="111" y="257"/>
                  </a:lnTo>
                  <a:lnTo>
                    <a:pt x="118" y="259"/>
                  </a:lnTo>
                  <a:lnTo>
                    <a:pt x="126" y="259"/>
                  </a:lnTo>
                  <a:lnTo>
                    <a:pt x="133" y="259"/>
                  </a:lnTo>
                  <a:lnTo>
                    <a:pt x="139" y="259"/>
                  </a:lnTo>
                  <a:lnTo>
                    <a:pt x="146" y="259"/>
                  </a:lnTo>
                  <a:lnTo>
                    <a:pt x="155" y="259"/>
                  </a:lnTo>
                  <a:lnTo>
                    <a:pt x="161" y="259"/>
                  </a:lnTo>
                  <a:lnTo>
                    <a:pt x="168" y="257"/>
                  </a:lnTo>
                  <a:lnTo>
                    <a:pt x="174" y="255"/>
                  </a:lnTo>
                  <a:lnTo>
                    <a:pt x="181" y="255"/>
                  </a:lnTo>
                  <a:lnTo>
                    <a:pt x="187" y="253"/>
                  </a:lnTo>
                  <a:lnTo>
                    <a:pt x="194" y="249"/>
                  </a:lnTo>
                  <a:lnTo>
                    <a:pt x="200" y="247"/>
                  </a:lnTo>
                  <a:lnTo>
                    <a:pt x="207" y="245"/>
                  </a:lnTo>
                  <a:lnTo>
                    <a:pt x="211" y="241"/>
                  </a:lnTo>
                  <a:lnTo>
                    <a:pt x="218" y="237"/>
                  </a:lnTo>
                  <a:lnTo>
                    <a:pt x="222" y="235"/>
                  </a:lnTo>
                  <a:lnTo>
                    <a:pt x="229" y="231"/>
                  </a:lnTo>
                  <a:lnTo>
                    <a:pt x="233" y="227"/>
                  </a:lnTo>
                  <a:lnTo>
                    <a:pt x="237" y="223"/>
                  </a:lnTo>
                  <a:lnTo>
                    <a:pt x="244" y="217"/>
                  </a:lnTo>
                  <a:lnTo>
                    <a:pt x="248" y="213"/>
                  </a:lnTo>
                  <a:lnTo>
                    <a:pt x="250" y="209"/>
                  </a:lnTo>
                  <a:lnTo>
                    <a:pt x="255" y="203"/>
                  </a:lnTo>
                  <a:lnTo>
                    <a:pt x="259" y="199"/>
                  </a:lnTo>
                  <a:lnTo>
                    <a:pt x="261" y="193"/>
                  </a:lnTo>
                  <a:lnTo>
                    <a:pt x="266" y="187"/>
                  </a:lnTo>
                  <a:lnTo>
                    <a:pt x="268" y="180"/>
                  </a:lnTo>
                  <a:lnTo>
                    <a:pt x="270" y="174"/>
                  </a:lnTo>
                  <a:lnTo>
                    <a:pt x="272" y="168"/>
                  </a:lnTo>
                  <a:lnTo>
                    <a:pt x="274" y="162"/>
                  </a:lnTo>
                  <a:lnTo>
                    <a:pt x="276" y="156"/>
                  </a:lnTo>
                  <a:lnTo>
                    <a:pt x="276" y="150"/>
                  </a:lnTo>
                  <a:lnTo>
                    <a:pt x="279" y="144"/>
                  </a:lnTo>
                  <a:lnTo>
                    <a:pt x="279" y="138"/>
                  </a:lnTo>
                  <a:lnTo>
                    <a:pt x="279" y="130"/>
                  </a:lnTo>
                  <a:lnTo>
                    <a:pt x="279" y="124"/>
                  </a:lnTo>
                  <a:lnTo>
                    <a:pt x="279" y="118"/>
                  </a:lnTo>
                  <a:lnTo>
                    <a:pt x="276" y="112"/>
                  </a:lnTo>
                  <a:lnTo>
                    <a:pt x="276" y="104"/>
                  </a:lnTo>
                  <a:lnTo>
                    <a:pt x="274" y="98"/>
                  </a:lnTo>
                  <a:lnTo>
                    <a:pt x="272" y="91"/>
                  </a:lnTo>
                  <a:lnTo>
                    <a:pt x="270" y="85"/>
                  </a:lnTo>
                  <a:lnTo>
                    <a:pt x="268" y="79"/>
                  </a:lnTo>
                  <a:lnTo>
                    <a:pt x="266" y="75"/>
                  </a:lnTo>
                  <a:lnTo>
                    <a:pt x="261" y="69"/>
                  </a:lnTo>
                  <a:lnTo>
                    <a:pt x="259" y="63"/>
                  </a:lnTo>
                  <a:lnTo>
                    <a:pt x="255" y="59"/>
                  </a:lnTo>
                  <a:lnTo>
                    <a:pt x="250" y="53"/>
                  </a:lnTo>
                  <a:lnTo>
                    <a:pt x="248" y="49"/>
                  </a:lnTo>
                  <a:lnTo>
                    <a:pt x="244" y="43"/>
                  </a:lnTo>
                  <a:lnTo>
                    <a:pt x="237" y="39"/>
                  </a:lnTo>
                  <a:lnTo>
                    <a:pt x="233" y="35"/>
                  </a:lnTo>
                  <a:lnTo>
                    <a:pt x="229" y="31"/>
                  </a:lnTo>
                  <a:lnTo>
                    <a:pt x="222" y="27"/>
                  </a:lnTo>
                  <a:lnTo>
                    <a:pt x="218" y="23"/>
                  </a:lnTo>
                  <a:lnTo>
                    <a:pt x="211" y="21"/>
                  </a:lnTo>
                  <a:lnTo>
                    <a:pt x="207" y="17"/>
                  </a:lnTo>
                  <a:lnTo>
                    <a:pt x="200" y="15"/>
                  </a:lnTo>
                  <a:lnTo>
                    <a:pt x="194" y="10"/>
                  </a:lnTo>
                  <a:lnTo>
                    <a:pt x="187" y="8"/>
                  </a:lnTo>
                  <a:lnTo>
                    <a:pt x="181" y="6"/>
                  </a:lnTo>
                  <a:lnTo>
                    <a:pt x="174" y="4"/>
                  </a:lnTo>
                  <a:lnTo>
                    <a:pt x="168" y="4"/>
                  </a:lnTo>
                  <a:lnTo>
                    <a:pt x="161" y="2"/>
                  </a:lnTo>
                  <a:lnTo>
                    <a:pt x="155" y="2"/>
                  </a:lnTo>
                  <a:lnTo>
                    <a:pt x="146" y="0"/>
                  </a:lnTo>
                  <a:lnTo>
                    <a:pt x="139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50" name="Freeform 31"/>
            <p:cNvSpPr>
              <a:spLocks/>
            </p:cNvSpPr>
            <p:nvPr/>
          </p:nvSpPr>
          <p:spPr bwMode="auto">
            <a:xfrm>
              <a:off x="3558" y="1326"/>
              <a:ext cx="1275" cy="425"/>
            </a:xfrm>
            <a:custGeom>
              <a:avLst/>
              <a:gdLst>
                <a:gd name="T0" fmla="*/ 0 w 1275"/>
                <a:gd name="T1" fmla="*/ 0 h 425"/>
                <a:gd name="T2" fmla="*/ 1275 w 1275"/>
                <a:gd name="T3" fmla="*/ 0 h 425"/>
                <a:gd name="T4" fmla="*/ 1275 w 1275"/>
                <a:gd name="T5" fmla="*/ 425 h 425"/>
                <a:gd name="T6" fmla="*/ 0 60000 65536"/>
                <a:gd name="T7" fmla="*/ 0 60000 65536"/>
                <a:gd name="T8" fmla="*/ 0 60000 65536"/>
                <a:gd name="T9" fmla="*/ 0 w 1275"/>
                <a:gd name="T10" fmla="*/ 0 h 425"/>
                <a:gd name="T11" fmla="*/ 1275 w 1275"/>
                <a:gd name="T12" fmla="*/ 425 h 42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75" h="425">
                  <a:moveTo>
                    <a:pt x="0" y="0"/>
                  </a:moveTo>
                  <a:lnTo>
                    <a:pt x="1275" y="0"/>
                  </a:lnTo>
                  <a:lnTo>
                    <a:pt x="1275" y="425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51" name="Freeform 33"/>
            <p:cNvSpPr>
              <a:spLocks/>
            </p:cNvSpPr>
            <p:nvPr/>
          </p:nvSpPr>
          <p:spPr bwMode="auto">
            <a:xfrm>
              <a:off x="3558" y="2129"/>
              <a:ext cx="1275" cy="468"/>
            </a:xfrm>
            <a:custGeom>
              <a:avLst/>
              <a:gdLst>
                <a:gd name="T0" fmla="*/ 0 w 1275"/>
                <a:gd name="T1" fmla="*/ 468 h 468"/>
                <a:gd name="T2" fmla="*/ 1275 w 1275"/>
                <a:gd name="T3" fmla="*/ 468 h 468"/>
                <a:gd name="T4" fmla="*/ 1275 w 1275"/>
                <a:gd name="T5" fmla="*/ 0 h 468"/>
                <a:gd name="T6" fmla="*/ 0 60000 65536"/>
                <a:gd name="T7" fmla="*/ 0 60000 65536"/>
                <a:gd name="T8" fmla="*/ 0 60000 65536"/>
                <a:gd name="T9" fmla="*/ 0 w 1275"/>
                <a:gd name="T10" fmla="*/ 0 h 468"/>
                <a:gd name="T11" fmla="*/ 1275 w 1275"/>
                <a:gd name="T12" fmla="*/ 468 h 4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75" h="468">
                  <a:moveTo>
                    <a:pt x="0" y="468"/>
                  </a:moveTo>
                  <a:lnTo>
                    <a:pt x="1275" y="468"/>
                  </a:lnTo>
                  <a:lnTo>
                    <a:pt x="1275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52" name="Rectangle 34"/>
            <p:cNvSpPr>
              <a:spLocks noChangeArrowheads="1"/>
            </p:cNvSpPr>
            <p:nvPr/>
          </p:nvSpPr>
          <p:spPr bwMode="auto">
            <a:xfrm>
              <a:off x="5121" y="1876"/>
              <a:ext cx="407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000" dirty="0">
                  <a:latin typeface="+mn-lt"/>
                </a:rPr>
                <a:t>Beam</a:t>
              </a:r>
            </a:p>
          </p:txBody>
        </p:sp>
        <p:sp>
          <p:nvSpPr>
            <p:cNvPr id="20553" name="Freeform 40"/>
            <p:cNvSpPr>
              <a:spLocks/>
            </p:cNvSpPr>
            <p:nvPr/>
          </p:nvSpPr>
          <p:spPr bwMode="auto">
            <a:xfrm>
              <a:off x="3913" y="1152"/>
              <a:ext cx="381" cy="10"/>
            </a:xfrm>
            <a:custGeom>
              <a:avLst/>
              <a:gdLst>
                <a:gd name="T0" fmla="*/ 0 w 381"/>
                <a:gd name="T1" fmla="*/ 6 h 10"/>
                <a:gd name="T2" fmla="*/ 0 w 381"/>
                <a:gd name="T3" fmla="*/ 10 h 10"/>
                <a:gd name="T4" fmla="*/ 381 w 381"/>
                <a:gd name="T5" fmla="*/ 10 h 10"/>
                <a:gd name="T6" fmla="*/ 381 w 381"/>
                <a:gd name="T7" fmla="*/ 0 h 10"/>
                <a:gd name="T8" fmla="*/ 0 w 381"/>
                <a:gd name="T9" fmla="*/ 0 h 10"/>
                <a:gd name="T10" fmla="*/ 0 w 381"/>
                <a:gd name="T11" fmla="*/ 6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81"/>
                <a:gd name="T19" fmla="*/ 0 h 10"/>
                <a:gd name="T20" fmla="*/ 381 w 381"/>
                <a:gd name="T21" fmla="*/ 10 h 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81" h="10">
                  <a:moveTo>
                    <a:pt x="0" y="6"/>
                  </a:moveTo>
                  <a:lnTo>
                    <a:pt x="0" y="10"/>
                  </a:lnTo>
                  <a:lnTo>
                    <a:pt x="381" y="10"/>
                  </a:lnTo>
                  <a:lnTo>
                    <a:pt x="381" y="0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54" name="Freeform 41"/>
            <p:cNvSpPr>
              <a:spLocks/>
            </p:cNvSpPr>
            <p:nvPr/>
          </p:nvSpPr>
          <p:spPr bwMode="auto">
            <a:xfrm>
              <a:off x="3902" y="1154"/>
              <a:ext cx="46" cy="32"/>
            </a:xfrm>
            <a:custGeom>
              <a:avLst/>
              <a:gdLst>
                <a:gd name="T0" fmla="*/ 0 w 46"/>
                <a:gd name="T1" fmla="*/ 0 h 32"/>
                <a:gd name="T2" fmla="*/ 0 w 46"/>
                <a:gd name="T3" fmla="*/ 8 h 32"/>
                <a:gd name="T4" fmla="*/ 41 w 46"/>
                <a:gd name="T5" fmla="*/ 32 h 32"/>
                <a:gd name="T6" fmla="*/ 46 w 46"/>
                <a:gd name="T7" fmla="*/ 24 h 32"/>
                <a:gd name="T8" fmla="*/ 7 w 46"/>
                <a:gd name="T9" fmla="*/ 0 h 32"/>
                <a:gd name="T10" fmla="*/ 7 w 46"/>
                <a:gd name="T11" fmla="*/ 8 h 32"/>
                <a:gd name="T12" fmla="*/ 0 w 46"/>
                <a:gd name="T13" fmla="*/ 0 h 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6"/>
                <a:gd name="T22" fmla="*/ 0 h 32"/>
                <a:gd name="T23" fmla="*/ 46 w 46"/>
                <a:gd name="T24" fmla="*/ 32 h 3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6" h="32">
                  <a:moveTo>
                    <a:pt x="0" y="0"/>
                  </a:moveTo>
                  <a:lnTo>
                    <a:pt x="0" y="8"/>
                  </a:lnTo>
                  <a:lnTo>
                    <a:pt x="41" y="32"/>
                  </a:lnTo>
                  <a:lnTo>
                    <a:pt x="46" y="24"/>
                  </a:lnTo>
                  <a:lnTo>
                    <a:pt x="7" y="0"/>
                  </a:lnTo>
                  <a:lnTo>
                    <a:pt x="7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55" name="Freeform 42"/>
            <p:cNvSpPr>
              <a:spLocks/>
            </p:cNvSpPr>
            <p:nvPr/>
          </p:nvSpPr>
          <p:spPr bwMode="auto">
            <a:xfrm>
              <a:off x="3902" y="1154"/>
              <a:ext cx="2" cy="8"/>
            </a:xfrm>
            <a:custGeom>
              <a:avLst/>
              <a:gdLst>
                <a:gd name="T0" fmla="*/ 0 w 2"/>
                <a:gd name="T1" fmla="*/ 0 h 8"/>
                <a:gd name="T2" fmla="*/ 2 w 2"/>
                <a:gd name="T3" fmla="*/ 4 h 8"/>
                <a:gd name="T4" fmla="*/ 0 w 2"/>
                <a:gd name="T5" fmla="*/ 8 h 8"/>
                <a:gd name="T6" fmla="*/ 0 w 2"/>
                <a:gd name="T7" fmla="*/ 0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8"/>
                <a:gd name="T14" fmla="*/ 2 w 2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8">
                  <a:moveTo>
                    <a:pt x="0" y="0"/>
                  </a:moveTo>
                  <a:lnTo>
                    <a:pt x="2" y="4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56" name="Freeform 43"/>
            <p:cNvSpPr>
              <a:spLocks/>
            </p:cNvSpPr>
            <p:nvPr/>
          </p:nvSpPr>
          <p:spPr bwMode="auto">
            <a:xfrm>
              <a:off x="3902" y="1130"/>
              <a:ext cx="46" cy="32"/>
            </a:xfrm>
            <a:custGeom>
              <a:avLst/>
              <a:gdLst>
                <a:gd name="T0" fmla="*/ 44 w 46"/>
                <a:gd name="T1" fmla="*/ 4 h 32"/>
                <a:gd name="T2" fmla="*/ 41 w 46"/>
                <a:gd name="T3" fmla="*/ 0 h 32"/>
                <a:gd name="T4" fmla="*/ 0 w 46"/>
                <a:gd name="T5" fmla="*/ 24 h 32"/>
                <a:gd name="T6" fmla="*/ 7 w 46"/>
                <a:gd name="T7" fmla="*/ 32 h 32"/>
                <a:gd name="T8" fmla="*/ 46 w 46"/>
                <a:gd name="T9" fmla="*/ 6 h 32"/>
                <a:gd name="T10" fmla="*/ 44 w 46"/>
                <a:gd name="T11" fmla="*/ 4 h 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6"/>
                <a:gd name="T19" fmla="*/ 0 h 32"/>
                <a:gd name="T20" fmla="*/ 46 w 46"/>
                <a:gd name="T21" fmla="*/ 32 h 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6" h="32">
                  <a:moveTo>
                    <a:pt x="44" y="4"/>
                  </a:moveTo>
                  <a:lnTo>
                    <a:pt x="41" y="0"/>
                  </a:lnTo>
                  <a:lnTo>
                    <a:pt x="0" y="24"/>
                  </a:lnTo>
                  <a:lnTo>
                    <a:pt x="7" y="32"/>
                  </a:lnTo>
                  <a:lnTo>
                    <a:pt x="46" y="6"/>
                  </a:lnTo>
                  <a:lnTo>
                    <a:pt x="44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57" name="Rectangle 69"/>
            <p:cNvSpPr>
              <a:spLocks noChangeArrowheads="1"/>
            </p:cNvSpPr>
            <p:nvPr/>
          </p:nvSpPr>
          <p:spPr bwMode="auto">
            <a:xfrm>
              <a:off x="4017" y="820"/>
              <a:ext cx="15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400" i="1">
                  <a:latin typeface="Times New Roman" pitchFamily="18" charset="0"/>
                </a:rPr>
                <a:t>I</a:t>
              </a:r>
              <a:r>
                <a:rPr lang="en-US" sz="2400" i="1" baseline="-25000">
                  <a:latin typeface="Times New Roman" pitchFamily="18" charset="0"/>
                </a:rPr>
                <a:t>B</a:t>
              </a:r>
              <a:endParaRPr lang="en-US" sz="2400">
                <a:latin typeface="Times New Roman" pitchFamily="18" charset="0"/>
              </a:endParaRPr>
            </a:p>
          </p:txBody>
        </p:sp>
      </p:grpSp>
      <p:sp>
        <p:nvSpPr>
          <p:cNvPr id="20539" name="Rectangle 70"/>
          <p:cNvSpPr>
            <a:spLocks noChangeArrowheads="1"/>
          </p:cNvSpPr>
          <p:nvPr/>
        </p:nvSpPr>
        <p:spPr bwMode="auto">
          <a:xfrm>
            <a:off x="6589713" y="4349750"/>
            <a:ext cx="1439862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500" i="1" dirty="0">
                <a:latin typeface="Times New Roman" pitchFamily="18" charset="0"/>
              </a:rPr>
              <a:t>L=R/(Q</a:t>
            </a:r>
            <a:r>
              <a:rPr lang="en-US" sz="2500" i="1" dirty="0">
                <a:latin typeface="Symbol" pitchFamily="18" charset="2"/>
              </a:rPr>
              <a:t>w</a:t>
            </a:r>
            <a:r>
              <a:rPr lang="en-US" sz="2500" i="1" baseline="-25000" dirty="0">
                <a:latin typeface="Times New Roman" pitchFamily="18" charset="0"/>
              </a:rPr>
              <a:t>0</a:t>
            </a:r>
            <a:r>
              <a:rPr lang="en-US" sz="2500" i="1" dirty="0">
                <a:latin typeface="Times New Roman" pitchFamily="18" charset="0"/>
              </a:rPr>
              <a:t>)</a:t>
            </a:r>
            <a:endParaRPr lang="en-US" sz="4000" dirty="0">
              <a:latin typeface="Times New Roman" pitchFamily="18" charset="0"/>
            </a:endParaRPr>
          </a:p>
        </p:txBody>
      </p:sp>
      <p:sp>
        <p:nvSpPr>
          <p:cNvPr id="20540" name="Rectangle 71"/>
          <p:cNvSpPr>
            <a:spLocks noChangeArrowheads="1"/>
          </p:cNvSpPr>
          <p:nvPr/>
        </p:nvSpPr>
        <p:spPr bwMode="auto">
          <a:xfrm>
            <a:off x="4549775" y="4273550"/>
            <a:ext cx="1715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400" i="1">
                <a:latin typeface="Times New Roman" pitchFamily="18" charset="0"/>
              </a:rPr>
              <a:t>L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20541" name="Rectangle 72"/>
          <p:cNvSpPr>
            <a:spLocks noChangeArrowheads="1"/>
          </p:cNvSpPr>
          <p:nvPr/>
        </p:nvSpPr>
        <p:spPr bwMode="auto">
          <a:xfrm>
            <a:off x="3846513" y="4273550"/>
            <a:ext cx="2051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400" i="1">
                <a:latin typeface="Times New Roman" pitchFamily="18" charset="0"/>
              </a:rPr>
              <a:t>C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20542" name="Rectangle 73"/>
          <p:cNvSpPr>
            <a:spLocks noChangeArrowheads="1"/>
          </p:cNvSpPr>
          <p:nvPr/>
        </p:nvSpPr>
        <p:spPr bwMode="auto">
          <a:xfrm>
            <a:off x="681038" y="4905378"/>
            <a:ext cx="20518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2400" i="1" dirty="0" smtClean="0">
                <a:latin typeface="+mn-lt"/>
              </a:rPr>
              <a:t>    </a:t>
            </a:r>
            <a:r>
              <a:rPr lang="en-US" sz="2400" i="1" dirty="0" smtClean="0">
                <a:latin typeface="+mn-lt"/>
              </a:rPr>
              <a:t>:  </a:t>
            </a:r>
            <a:r>
              <a:rPr lang="en-US" sz="2000" dirty="0">
                <a:latin typeface="+mn-lt"/>
              </a:rPr>
              <a:t>coupling factor</a:t>
            </a:r>
          </a:p>
        </p:txBody>
      </p:sp>
      <p:sp>
        <p:nvSpPr>
          <p:cNvPr id="20543" name="Text Box 76"/>
          <p:cNvSpPr txBox="1">
            <a:spLocks noChangeArrowheads="1"/>
          </p:cNvSpPr>
          <p:nvPr/>
        </p:nvSpPr>
        <p:spPr bwMode="auto">
          <a:xfrm>
            <a:off x="688975" y="5884863"/>
            <a:ext cx="208050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1">
                <a:latin typeface="+mn-lt"/>
              </a:rPr>
              <a:t>R</a:t>
            </a:r>
            <a:r>
              <a:rPr lang="en-US" sz="1800">
                <a:latin typeface="+mn-lt"/>
              </a:rPr>
              <a:t>: Shunt impedance</a:t>
            </a:r>
          </a:p>
        </p:txBody>
      </p:sp>
      <p:sp>
        <p:nvSpPr>
          <p:cNvPr id="20544" name="Text Box 78"/>
          <p:cNvSpPr txBox="1">
            <a:spLocks noChangeArrowheads="1"/>
          </p:cNvSpPr>
          <p:nvPr/>
        </p:nvSpPr>
        <p:spPr bwMode="auto">
          <a:xfrm>
            <a:off x="3822336" y="5919788"/>
            <a:ext cx="12089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+mn-lt"/>
              </a:rPr>
              <a:t>: </a:t>
            </a:r>
            <a:r>
              <a:rPr lang="en-US" sz="1800" i="1" dirty="0">
                <a:latin typeface="+mn-lt"/>
              </a:rPr>
              <a:t>R</a:t>
            </a:r>
            <a:r>
              <a:rPr lang="en-US" sz="1800" dirty="0">
                <a:latin typeface="+mn-lt"/>
              </a:rPr>
              <a:t>-upon-</a:t>
            </a:r>
            <a:r>
              <a:rPr lang="en-US" sz="1800" i="1" dirty="0">
                <a:latin typeface="+mn-lt"/>
              </a:rPr>
              <a:t>Q</a:t>
            </a:r>
          </a:p>
        </p:txBody>
      </p:sp>
      <p:sp>
        <p:nvSpPr>
          <p:cNvPr id="20545" name="Rectangle 80"/>
          <p:cNvSpPr>
            <a:spLocks noChangeArrowheads="1"/>
          </p:cNvSpPr>
          <p:nvPr/>
        </p:nvSpPr>
        <p:spPr bwMode="auto">
          <a:xfrm>
            <a:off x="5430838" y="920750"/>
            <a:ext cx="280717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000" dirty="0">
                <a:latin typeface="+mn-lt"/>
              </a:rPr>
              <a:t>Simplification: single mode</a:t>
            </a:r>
          </a:p>
        </p:txBody>
      </p:sp>
      <p:graphicFrame>
        <p:nvGraphicFramePr>
          <p:cNvPr id="80" name="Object 79"/>
          <p:cNvGraphicFramePr>
            <a:graphicFrameLocks noChangeAspect="1"/>
          </p:cNvGraphicFramePr>
          <p:nvPr/>
        </p:nvGraphicFramePr>
        <p:xfrm>
          <a:off x="2714612" y="4214818"/>
          <a:ext cx="2794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78" name="Equation" r:id="rId4" imgW="279360" imgH="787320" progId="Equation.3">
                  <p:embed/>
                </p:oleObj>
              </mc:Choice>
              <mc:Fallback>
                <p:oleObj name="Equation" r:id="rId4" imgW="279360" imgH="787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4612" y="4214818"/>
                        <a:ext cx="279400" cy="78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2" name="Object 4"/>
          <p:cNvGraphicFramePr>
            <a:graphicFrameLocks noChangeAspect="1"/>
          </p:cNvGraphicFramePr>
          <p:nvPr/>
        </p:nvGraphicFramePr>
        <p:xfrm>
          <a:off x="674662" y="4956188"/>
          <a:ext cx="2540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79" name="Equation" r:id="rId6" imgW="253800" imgH="330120" progId="Equation.3">
                  <p:embed/>
                </p:oleObj>
              </mc:Choice>
              <mc:Fallback>
                <p:oleObj name="Equation" r:id="rId6" imgW="253800" imgH="3301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662" y="4956188"/>
                        <a:ext cx="254000" cy="330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" name="Object 80"/>
          <p:cNvGraphicFramePr>
            <a:graphicFrameLocks noChangeAspect="1"/>
          </p:cNvGraphicFramePr>
          <p:nvPr/>
        </p:nvGraphicFramePr>
        <p:xfrm>
          <a:off x="3071802" y="5786454"/>
          <a:ext cx="6985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80" name="Equation" r:id="rId8" imgW="698400" imgH="571320" progId="Equation.3">
                  <p:embed/>
                </p:oleObj>
              </mc:Choice>
              <mc:Fallback>
                <p:oleObj name="Equation" r:id="rId8" imgW="698400" imgH="571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1802" y="5786454"/>
                        <a:ext cx="698500" cy="571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795703-93D4-4BEB-9CE9-B9DD4D45F1FC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11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95" grpId="0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Resonance</a:t>
            </a:r>
          </a:p>
        </p:txBody>
      </p:sp>
      <p:graphicFrame>
        <p:nvGraphicFramePr>
          <p:cNvPr id="21506" name="Object 6"/>
          <p:cNvGraphicFramePr>
            <a:graphicFrameLocks noChangeAspect="1"/>
          </p:cNvGraphicFramePr>
          <p:nvPr/>
        </p:nvGraphicFramePr>
        <p:xfrm>
          <a:off x="838200" y="990600"/>
          <a:ext cx="7467600" cy="506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98" name="CorelDRAW" r:id="rId4" imgW="5836320" imgH="3708360" progId="CorelDraw.Graphic.10">
                  <p:embed/>
                </p:oleObj>
              </mc:Choice>
              <mc:Fallback>
                <p:oleObj name="CorelDRAW" r:id="rId4" imgW="5836320" imgH="3708360" progId="CorelDraw.Graphic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990600"/>
                        <a:ext cx="7467600" cy="5060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795703-93D4-4BEB-9CE9-B9DD4D45F1FC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03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6789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Reentrant cavity</a:t>
            </a:r>
          </a:p>
        </p:txBody>
      </p:sp>
      <p:grpSp>
        <p:nvGrpSpPr>
          <p:cNvPr id="2" name="Group 1477"/>
          <p:cNvGrpSpPr>
            <a:grpSpLocks/>
          </p:cNvGrpSpPr>
          <p:nvPr/>
        </p:nvGrpSpPr>
        <p:grpSpPr bwMode="auto">
          <a:xfrm>
            <a:off x="850900" y="1827213"/>
            <a:ext cx="4508500" cy="4187825"/>
            <a:chOff x="581" y="1151"/>
            <a:chExt cx="3076" cy="2638"/>
          </a:xfrm>
        </p:grpSpPr>
        <p:sp>
          <p:nvSpPr>
            <p:cNvPr id="44041" name="Freeform 1028"/>
            <p:cNvSpPr>
              <a:spLocks/>
            </p:cNvSpPr>
            <p:nvPr/>
          </p:nvSpPr>
          <p:spPr bwMode="auto">
            <a:xfrm>
              <a:off x="581" y="1305"/>
              <a:ext cx="19" cy="19"/>
            </a:xfrm>
            <a:custGeom>
              <a:avLst/>
              <a:gdLst>
                <a:gd name="T0" fmla="*/ 19 w 19"/>
                <a:gd name="T1" fmla="*/ 10 h 19"/>
                <a:gd name="T2" fmla="*/ 19 w 19"/>
                <a:gd name="T3" fmla="*/ 7 h 19"/>
                <a:gd name="T4" fmla="*/ 16 w 19"/>
                <a:gd name="T5" fmla="*/ 4 h 19"/>
                <a:gd name="T6" fmla="*/ 14 w 19"/>
                <a:gd name="T7" fmla="*/ 0 h 19"/>
                <a:gd name="T8" fmla="*/ 9 w 19"/>
                <a:gd name="T9" fmla="*/ 0 h 19"/>
                <a:gd name="T10" fmla="*/ 6 w 19"/>
                <a:gd name="T11" fmla="*/ 0 h 19"/>
                <a:gd name="T12" fmla="*/ 2 w 19"/>
                <a:gd name="T13" fmla="*/ 4 h 19"/>
                <a:gd name="T14" fmla="*/ 0 w 19"/>
                <a:gd name="T15" fmla="*/ 7 h 19"/>
                <a:gd name="T16" fmla="*/ 0 w 19"/>
                <a:gd name="T17" fmla="*/ 10 h 19"/>
                <a:gd name="T18" fmla="*/ 0 w 19"/>
                <a:gd name="T19" fmla="*/ 14 h 19"/>
                <a:gd name="T20" fmla="*/ 2 w 19"/>
                <a:gd name="T21" fmla="*/ 17 h 19"/>
                <a:gd name="T22" fmla="*/ 6 w 19"/>
                <a:gd name="T23" fmla="*/ 19 h 19"/>
                <a:gd name="T24" fmla="*/ 9 w 19"/>
                <a:gd name="T25" fmla="*/ 19 h 19"/>
                <a:gd name="T26" fmla="*/ 14 w 19"/>
                <a:gd name="T27" fmla="*/ 19 h 19"/>
                <a:gd name="T28" fmla="*/ 16 w 19"/>
                <a:gd name="T29" fmla="*/ 17 h 19"/>
                <a:gd name="T30" fmla="*/ 19 w 19"/>
                <a:gd name="T31" fmla="*/ 14 h 19"/>
                <a:gd name="T32" fmla="*/ 19 w 19"/>
                <a:gd name="T33" fmla="*/ 1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9"/>
                <a:gd name="T53" fmla="*/ 19 w 19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9">
                  <a:moveTo>
                    <a:pt x="19" y="10"/>
                  </a:moveTo>
                  <a:lnTo>
                    <a:pt x="19" y="7"/>
                  </a:lnTo>
                  <a:lnTo>
                    <a:pt x="16" y="4"/>
                  </a:lnTo>
                  <a:lnTo>
                    <a:pt x="14" y="0"/>
                  </a:lnTo>
                  <a:lnTo>
                    <a:pt x="9" y="0"/>
                  </a:lnTo>
                  <a:lnTo>
                    <a:pt x="6" y="0"/>
                  </a:lnTo>
                  <a:lnTo>
                    <a:pt x="2" y="4"/>
                  </a:lnTo>
                  <a:lnTo>
                    <a:pt x="0" y="7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2" y="17"/>
                  </a:lnTo>
                  <a:lnTo>
                    <a:pt x="6" y="19"/>
                  </a:lnTo>
                  <a:lnTo>
                    <a:pt x="9" y="19"/>
                  </a:lnTo>
                  <a:lnTo>
                    <a:pt x="14" y="19"/>
                  </a:lnTo>
                  <a:lnTo>
                    <a:pt x="16" y="17"/>
                  </a:lnTo>
                  <a:lnTo>
                    <a:pt x="19" y="14"/>
                  </a:lnTo>
                  <a:lnTo>
                    <a:pt x="19" y="1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42" name="Line 1029"/>
            <p:cNvSpPr>
              <a:spLocks noChangeShapeType="1"/>
            </p:cNvSpPr>
            <p:nvPr/>
          </p:nvSpPr>
          <p:spPr bwMode="auto">
            <a:xfrm flipH="1">
              <a:off x="590" y="3781"/>
              <a:ext cx="2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043" name="Line 1030"/>
            <p:cNvSpPr>
              <a:spLocks noChangeShapeType="1"/>
            </p:cNvSpPr>
            <p:nvPr/>
          </p:nvSpPr>
          <p:spPr bwMode="auto">
            <a:xfrm flipH="1">
              <a:off x="617" y="3781"/>
              <a:ext cx="61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044" name="Line 1031"/>
            <p:cNvSpPr>
              <a:spLocks noChangeShapeType="1"/>
            </p:cNvSpPr>
            <p:nvPr/>
          </p:nvSpPr>
          <p:spPr bwMode="auto">
            <a:xfrm flipH="1">
              <a:off x="678" y="3781"/>
              <a:ext cx="123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045" name="Freeform 1032"/>
            <p:cNvSpPr>
              <a:spLocks/>
            </p:cNvSpPr>
            <p:nvPr/>
          </p:nvSpPr>
          <p:spPr bwMode="auto">
            <a:xfrm>
              <a:off x="801" y="3781"/>
              <a:ext cx="243" cy="1"/>
            </a:xfrm>
            <a:custGeom>
              <a:avLst/>
              <a:gdLst>
                <a:gd name="T0" fmla="*/ 243 w 243"/>
                <a:gd name="T1" fmla="*/ 0 h 1"/>
                <a:gd name="T2" fmla="*/ 8 w 243"/>
                <a:gd name="T3" fmla="*/ 0 h 1"/>
                <a:gd name="T4" fmla="*/ 0 w 243"/>
                <a:gd name="T5" fmla="*/ 0 h 1"/>
                <a:gd name="T6" fmla="*/ 0 60000 65536"/>
                <a:gd name="T7" fmla="*/ 0 60000 65536"/>
                <a:gd name="T8" fmla="*/ 0 60000 65536"/>
                <a:gd name="T9" fmla="*/ 0 w 243"/>
                <a:gd name="T10" fmla="*/ 0 h 1"/>
                <a:gd name="T11" fmla="*/ 243 w 243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3" h="1">
                  <a:moveTo>
                    <a:pt x="243" y="0"/>
                  </a:moveTo>
                  <a:lnTo>
                    <a:pt x="8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46" name="Freeform 1033"/>
            <p:cNvSpPr>
              <a:spLocks/>
            </p:cNvSpPr>
            <p:nvPr/>
          </p:nvSpPr>
          <p:spPr bwMode="auto">
            <a:xfrm>
              <a:off x="1044" y="3781"/>
              <a:ext cx="491" cy="1"/>
            </a:xfrm>
            <a:custGeom>
              <a:avLst/>
              <a:gdLst>
                <a:gd name="T0" fmla="*/ 491 w 491"/>
                <a:gd name="T1" fmla="*/ 0 h 1"/>
                <a:gd name="T2" fmla="*/ 471 w 491"/>
                <a:gd name="T3" fmla="*/ 0 h 1"/>
                <a:gd name="T4" fmla="*/ 461 w 491"/>
                <a:gd name="T5" fmla="*/ 0 h 1"/>
                <a:gd name="T6" fmla="*/ 440 w 491"/>
                <a:gd name="T7" fmla="*/ 0 h 1"/>
                <a:gd name="T8" fmla="*/ 430 w 491"/>
                <a:gd name="T9" fmla="*/ 0 h 1"/>
                <a:gd name="T10" fmla="*/ 410 w 491"/>
                <a:gd name="T11" fmla="*/ 0 h 1"/>
                <a:gd name="T12" fmla="*/ 400 w 491"/>
                <a:gd name="T13" fmla="*/ 0 h 1"/>
                <a:gd name="T14" fmla="*/ 349 w 491"/>
                <a:gd name="T15" fmla="*/ 0 h 1"/>
                <a:gd name="T16" fmla="*/ 339 w 491"/>
                <a:gd name="T17" fmla="*/ 0 h 1"/>
                <a:gd name="T18" fmla="*/ 226 w 491"/>
                <a:gd name="T19" fmla="*/ 0 h 1"/>
                <a:gd name="T20" fmla="*/ 216 w 491"/>
                <a:gd name="T21" fmla="*/ 0 h 1"/>
                <a:gd name="T22" fmla="*/ 0 w 491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91"/>
                <a:gd name="T37" fmla="*/ 0 h 1"/>
                <a:gd name="T38" fmla="*/ 491 w 491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91" h="1">
                  <a:moveTo>
                    <a:pt x="491" y="0"/>
                  </a:moveTo>
                  <a:lnTo>
                    <a:pt x="471" y="0"/>
                  </a:lnTo>
                  <a:lnTo>
                    <a:pt x="461" y="0"/>
                  </a:lnTo>
                  <a:lnTo>
                    <a:pt x="440" y="0"/>
                  </a:lnTo>
                  <a:lnTo>
                    <a:pt x="430" y="0"/>
                  </a:lnTo>
                  <a:lnTo>
                    <a:pt x="410" y="0"/>
                  </a:lnTo>
                  <a:lnTo>
                    <a:pt x="400" y="0"/>
                  </a:lnTo>
                  <a:lnTo>
                    <a:pt x="349" y="0"/>
                  </a:lnTo>
                  <a:lnTo>
                    <a:pt x="339" y="0"/>
                  </a:lnTo>
                  <a:lnTo>
                    <a:pt x="226" y="0"/>
                  </a:lnTo>
                  <a:lnTo>
                    <a:pt x="216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47" name="Freeform 1034"/>
            <p:cNvSpPr>
              <a:spLocks/>
            </p:cNvSpPr>
            <p:nvPr/>
          </p:nvSpPr>
          <p:spPr bwMode="auto">
            <a:xfrm>
              <a:off x="1535" y="3766"/>
              <a:ext cx="422" cy="15"/>
            </a:xfrm>
            <a:custGeom>
              <a:avLst/>
              <a:gdLst>
                <a:gd name="T0" fmla="*/ 422 w 422"/>
                <a:gd name="T1" fmla="*/ 0 h 15"/>
                <a:gd name="T2" fmla="*/ 419 w 422"/>
                <a:gd name="T3" fmla="*/ 0 h 15"/>
                <a:gd name="T4" fmla="*/ 392 w 422"/>
                <a:gd name="T5" fmla="*/ 1 h 15"/>
                <a:gd name="T6" fmla="*/ 387 w 422"/>
                <a:gd name="T7" fmla="*/ 1 h 15"/>
                <a:gd name="T8" fmla="*/ 363 w 422"/>
                <a:gd name="T9" fmla="*/ 3 h 15"/>
                <a:gd name="T10" fmla="*/ 354 w 422"/>
                <a:gd name="T11" fmla="*/ 3 h 15"/>
                <a:gd name="T12" fmla="*/ 333 w 422"/>
                <a:gd name="T13" fmla="*/ 7 h 15"/>
                <a:gd name="T14" fmla="*/ 322 w 422"/>
                <a:gd name="T15" fmla="*/ 7 h 15"/>
                <a:gd name="T16" fmla="*/ 304 w 422"/>
                <a:gd name="T17" fmla="*/ 8 h 15"/>
                <a:gd name="T18" fmla="*/ 290 w 422"/>
                <a:gd name="T19" fmla="*/ 8 h 15"/>
                <a:gd name="T20" fmla="*/ 273 w 422"/>
                <a:gd name="T21" fmla="*/ 8 h 15"/>
                <a:gd name="T22" fmla="*/ 260 w 422"/>
                <a:gd name="T23" fmla="*/ 8 h 15"/>
                <a:gd name="T24" fmla="*/ 243 w 422"/>
                <a:gd name="T25" fmla="*/ 10 h 15"/>
                <a:gd name="T26" fmla="*/ 228 w 422"/>
                <a:gd name="T27" fmla="*/ 10 h 15"/>
                <a:gd name="T28" fmla="*/ 213 w 422"/>
                <a:gd name="T29" fmla="*/ 10 h 15"/>
                <a:gd name="T30" fmla="*/ 198 w 422"/>
                <a:gd name="T31" fmla="*/ 10 h 15"/>
                <a:gd name="T32" fmla="*/ 182 w 422"/>
                <a:gd name="T33" fmla="*/ 12 h 15"/>
                <a:gd name="T34" fmla="*/ 165 w 422"/>
                <a:gd name="T35" fmla="*/ 12 h 15"/>
                <a:gd name="T36" fmla="*/ 152 w 422"/>
                <a:gd name="T37" fmla="*/ 12 h 15"/>
                <a:gd name="T38" fmla="*/ 133 w 422"/>
                <a:gd name="T39" fmla="*/ 12 h 15"/>
                <a:gd name="T40" fmla="*/ 122 w 422"/>
                <a:gd name="T41" fmla="*/ 13 h 15"/>
                <a:gd name="T42" fmla="*/ 105 w 422"/>
                <a:gd name="T43" fmla="*/ 13 h 15"/>
                <a:gd name="T44" fmla="*/ 91 w 422"/>
                <a:gd name="T45" fmla="*/ 13 h 15"/>
                <a:gd name="T46" fmla="*/ 73 w 422"/>
                <a:gd name="T47" fmla="*/ 13 h 15"/>
                <a:gd name="T48" fmla="*/ 63 w 422"/>
                <a:gd name="T49" fmla="*/ 13 h 15"/>
                <a:gd name="T50" fmla="*/ 42 w 422"/>
                <a:gd name="T51" fmla="*/ 13 h 15"/>
                <a:gd name="T52" fmla="*/ 30 w 422"/>
                <a:gd name="T53" fmla="*/ 15 h 15"/>
                <a:gd name="T54" fmla="*/ 12 w 422"/>
                <a:gd name="T55" fmla="*/ 15 h 15"/>
                <a:gd name="T56" fmla="*/ 0 w 422"/>
                <a:gd name="T57" fmla="*/ 15 h 1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422"/>
                <a:gd name="T88" fmla="*/ 0 h 15"/>
                <a:gd name="T89" fmla="*/ 422 w 422"/>
                <a:gd name="T90" fmla="*/ 15 h 1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422" h="15">
                  <a:moveTo>
                    <a:pt x="422" y="0"/>
                  </a:moveTo>
                  <a:lnTo>
                    <a:pt x="419" y="0"/>
                  </a:lnTo>
                  <a:lnTo>
                    <a:pt x="392" y="1"/>
                  </a:lnTo>
                  <a:lnTo>
                    <a:pt x="387" y="1"/>
                  </a:lnTo>
                  <a:lnTo>
                    <a:pt x="363" y="3"/>
                  </a:lnTo>
                  <a:lnTo>
                    <a:pt x="354" y="3"/>
                  </a:lnTo>
                  <a:lnTo>
                    <a:pt x="333" y="7"/>
                  </a:lnTo>
                  <a:lnTo>
                    <a:pt x="322" y="7"/>
                  </a:lnTo>
                  <a:lnTo>
                    <a:pt x="304" y="8"/>
                  </a:lnTo>
                  <a:lnTo>
                    <a:pt x="290" y="8"/>
                  </a:lnTo>
                  <a:lnTo>
                    <a:pt x="273" y="8"/>
                  </a:lnTo>
                  <a:lnTo>
                    <a:pt x="260" y="8"/>
                  </a:lnTo>
                  <a:lnTo>
                    <a:pt x="243" y="10"/>
                  </a:lnTo>
                  <a:lnTo>
                    <a:pt x="228" y="10"/>
                  </a:lnTo>
                  <a:lnTo>
                    <a:pt x="213" y="10"/>
                  </a:lnTo>
                  <a:lnTo>
                    <a:pt x="198" y="10"/>
                  </a:lnTo>
                  <a:lnTo>
                    <a:pt x="182" y="12"/>
                  </a:lnTo>
                  <a:lnTo>
                    <a:pt x="165" y="12"/>
                  </a:lnTo>
                  <a:lnTo>
                    <a:pt x="152" y="12"/>
                  </a:lnTo>
                  <a:lnTo>
                    <a:pt x="133" y="12"/>
                  </a:lnTo>
                  <a:lnTo>
                    <a:pt x="122" y="13"/>
                  </a:lnTo>
                  <a:lnTo>
                    <a:pt x="105" y="13"/>
                  </a:lnTo>
                  <a:lnTo>
                    <a:pt x="91" y="13"/>
                  </a:lnTo>
                  <a:lnTo>
                    <a:pt x="73" y="13"/>
                  </a:lnTo>
                  <a:lnTo>
                    <a:pt x="63" y="13"/>
                  </a:lnTo>
                  <a:lnTo>
                    <a:pt x="42" y="13"/>
                  </a:lnTo>
                  <a:lnTo>
                    <a:pt x="30" y="15"/>
                  </a:lnTo>
                  <a:lnTo>
                    <a:pt x="12" y="15"/>
                  </a:lnTo>
                  <a:lnTo>
                    <a:pt x="0" y="15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48" name="Line 1035"/>
            <p:cNvSpPr>
              <a:spLocks noChangeShapeType="1"/>
            </p:cNvSpPr>
            <p:nvPr/>
          </p:nvSpPr>
          <p:spPr bwMode="auto">
            <a:xfrm flipH="1">
              <a:off x="1957" y="3762"/>
              <a:ext cx="29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049" name="Freeform 1036"/>
            <p:cNvSpPr>
              <a:spLocks/>
            </p:cNvSpPr>
            <p:nvPr/>
          </p:nvSpPr>
          <p:spPr bwMode="auto">
            <a:xfrm>
              <a:off x="1986" y="3761"/>
              <a:ext cx="30" cy="1"/>
            </a:xfrm>
            <a:custGeom>
              <a:avLst/>
              <a:gdLst>
                <a:gd name="T0" fmla="*/ 30 w 30"/>
                <a:gd name="T1" fmla="*/ 0 h 1"/>
                <a:gd name="T2" fmla="*/ 1 w 30"/>
                <a:gd name="T3" fmla="*/ 0 h 1"/>
                <a:gd name="T4" fmla="*/ 0 w 30"/>
                <a:gd name="T5" fmla="*/ 1 h 1"/>
                <a:gd name="T6" fmla="*/ 0 60000 65536"/>
                <a:gd name="T7" fmla="*/ 0 60000 65536"/>
                <a:gd name="T8" fmla="*/ 0 60000 65536"/>
                <a:gd name="T9" fmla="*/ 0 w 30"/>
                <a:gd name="T10" fmla="*/ 0 h 1"/>
                <a:gd name="T11" fmla="*/ 30 w 30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" h="1">
                  <a:moveTo>
                    <a:pt x="30" y="0"/>
                  </a:moveTo>
                  <a:lnTo>
                    <a:pt x="1" y="0"/>
                  </a:lnTo>
                  <a:lnTo>
                    <a:pt x="0" y="1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50" name="Line 1037"/>
            <p:cNvSpPr>
              <a:spLocks noChangeShapeType="1"/>
            </p:cNvSpPr>
            <p:nvPr/>
          </p:nvSpPr>
          <p:spPr bwMode="auto">
            <a:xfrm flipH="1">
              <a:off x="2016" y="3761"/>
              <a:ext cx="2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051" name="Freeform 1038"/>
            <p:cNvSpPr>
              <a:spLocks/>
            </p:cNvSpPr>
            <p:nvPr/>
          </p:nvSpPr>
          <p:spPr bwMode="auto">
            <a:xfrm>
              <a:off x="2045" y="3757"/>
              <a:ext cx="61" cy="4"/>
            </a:xfrm>
            <a:custGeom>
              <a:avLst/>
              <a:gdLst>
                <a:gd name="T0" fmla="*/ 61 w 61"/>
                <a:gd name="T1" fmla="*/ 0 h 4"/>
                <a:gd name="T2" fmla="*/ 35 w 61"/>
                <a:gd name="T3" fmla="*/ 0 h 4"/>
                <a:gd name="T4" fmla="*/ 30 w 61"/>
                <a:gd name="T5" fmla="*/ 2 h 4"/>
                <a:gd name="T6" fmla="*/ 3 w 61"/>
                <a:gd name="T7" fmla="*/ 4 h 4"/>
                <a:gd name="T8" fmla="*/ 0 w 61"/>
                <a:gd name="T9" fmla="*/ 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1"/>
                <a:gd name="T16" fmla="*/ 0 h 4"/>
                <a:gd name="T17" fmla="*/ 61 w 61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1" h="4">
                  <a:moveTo>
                    <a:pt x="61" y="0"/>
                  </a:moveTo>
                  <a:lnTo>
                    <a:pt x="35" y="0"/>
                  </a:lnTo>
                  <a:lnTo>
                    <a:pt x="30" y="2"/>
                  </a:lnTo>
                  <a:lnTo>
                    <a:pt x="3" y="4"/>
                  </a:lnTo>
                  <a:lnTo>
                    <a:pt x="0" y="4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52" name="Freeform 1039"/>
            <p:cNvSpPr>
              <a:spLocks/>
            </p:cNvSpPr>
            <p:nvPr/>
          </p:nvSpPr>
          <p:spPr bwMode="auto">
            <a:xfrm>
              <a:off x="2106" y="3747"/>
              <a:ext cx="118" cy="10"/>
            </a:xfrm>
            <a:custGeom>
              <a:avLst/>
              <a:gdLst>
                <a:gd name="T0" fmla="*/ 118 w 118"/>
                <a:gd name="T1" fmla="*/ 0 h 10"/>
                <a:gd name="T2" fmla="*/ 102 w 118"/>
                <a:gd name="T3" fmla="*/ 0 h 10"/>
                <a:gd name="T4" fmla="*/ 89 w 118"/>
                <a:gd name="T5" fmla="*/ 4 h 10"/>
                <a:gd name="T6" fmla="*/ 70 w 118"/>
                <a:gd name="T7" fmla="*/ 4 h 10"/>
                <a:gd name="T8" fmla="*/ 59 w 118"/>
                <a:gd name="T9" fmla="*/ 5 h 10"/>
                <a:gd name="T10" fmla="*/ 38 w 118"/>
                <a:gd name="T11" fmla="*/ 5 h 10"/>
                <a:gd name="T12" fmla="*/ 30 w 118"/>
                <a:gd name="T13" fmla="*/ 7 h 10"/>
                <a:gd name="T14" fmla="*/ 6 w 118"/>
                <a:gd name="T15" fmla="*/ 9 h 10"/>
                <a:gd name="T16" fmla="*/ 0 w 118"/>
                <a:gd name="T17" fmla="*/ 10 h 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8"/>
                <a:gd name="T28" fmla="*/ 0 h 10"/>
                <a:gd name="T29" fmla="*/ 118 w 118"/>
                <a:gd name="T30" fmla="*/ 10 h 1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8" h="10">
                  <a:moveTo>
                    <a:pt x="118" y="0"/>
                  </a:moveTo>
                  <a:lnTo>
                    <a:pt x="102" y="0"/>
                  </a:lnTo>
                  <a:lnTo>
                    <a:pt x="89" y="4"/>
                  </a:lnTo>
                  <a:lnTo>
                    <a:pt x="70" y="4"/>
                  </a:lnTo>
                  <a:lnTo>
                    <a:pt x="59" y="5"/>
                  </a:lnTo>
                  <a:lnTo>
                    <a:pt x="38" y="5"/>
                  </a:lnTo>
                  <a:lnTo>
                    <a:pt x="30" y="7"/>
                  </a:lnTo>
                  <a:lnTo>
                    <a:pt x="6" y="9"/>
                  </a:lnTo>
                  <a:lnTo>
                    <a:pt x="0" y="1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53" name="Freeform 1040"/>
            <p:cNvSpPr>
              <a:spLocks/>
            </p:cNvSpPr>
            <p:nvPr/>
          </p:nvSpPr>
          <p:spPr bwMode="auto">
            <a:xfrm>
              <a:off x="2224" y="3740"/>
              <a:ext cx="55" cy="7"/>
            </a:xfrm>
            <a:custGeom>
              <a:avLst/>
              <a:gdLst>
                <a:gd name="T0" fmla="*/ 55 w 55"/>
                <a:gd name="T1" fmla="*/ 0 h 7"/>
                <a:gd name="T2" fmla="*/ 50 w 55"/>
                <a:gd name="T3" fmla="*/ 0 h 7"/>
                <a:gd name="T4" fmla="*/ 28 w 55"/>
                <a:gd name="T5" fmla="*/ 4 h 7"/>
                <a:gd name="T6" fmla="*/ 17 w 55"/>
                <a:gd name="T7" fmla="*/ 5 h 7"/>
                <a:gd name="T8" fmla="*/ 0 w 55"/>
                <a:gd name="T9" fmla="*/ 7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5"/>
                <a:gd name="T16" fmla="*/ 0 h 7"/>
                <a:gd name="T17" fmla="*/ 55 w 55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5" h="7">
                  <a:moveTo>
                    <a:pt x="55" y="0"/>
                  </a:moveTo>
                  <a:lnTo>
                    <a:pt x="50" y="0"/>
                  </a:lnTo>
                  <a:lnTo>
                    <a:pt x="28" y="4"/>
                  </a:lnTo>
                  <a:lnTo>
                    <a:pt x="17" y="5"/>
                  </a:lnTo>
                  <a:lnTo>
                    <a:pt x="0" y="7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54" name="Freeform 1041"/>
            <p:cNvSpPr>
              <a:spLocks/>
            </p:cNvSpPr>
            <p:nvPr/>
          </p:nvSpPr>
          <p:spPr bwMode="auto">
            <a:xfrm>
              <a:off x="2279" y="3735"/>
              <a:ext cx="29" cy="5"/>
            </a:xfrm>
            <a:custGeom>
              <a:avLst/>
              <a:gdLst>
                <a:gd name="T0" fmla="*/ 29 w 29"/>
                <a:gd name="T1" fmla="*/ 0 h 5"/>
                <a:gd name="T2" fmla="*/ 27 w 29"/>
                <a:gd name="T3" fmla="*/ 0 h 5"/>
                <a:gd name="T4" fmla="*/ 0 w 29"/>
                <a:gd name="T5" fmla="*/ 5 h 5"/>
                <a:gd name="T6" fmla="*/ 0 60000 65536"/>
                <a:gd name="T7" fmla="*/ 0 60000 65536"/>
                <a:gd name="T8" fmla="*/ 0 60000 65536"/>
                <a:gd name="T9" fmla="*/ 0 w 29"/>
                <a:gd name="T10" fmla="*/ 0 h 5"/>
                <a:gd name="T11" fmla="*/ 29 w 29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" h="5">
                  <a:moveTo>
                    <a:pt x="29" y="0"/>
                  </a:moveTo>
                  <a:lnTo>
                    <a:pt x="27" y="0"/>
                  </a:lnTo>
                  <a:lnTo>
                    <a:pt x="0" y="5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55" name="Freeform 1042"/>
            <p:cNvSpPr>
              <a:spLocks/>
            </p:cNvSpPr>
            <p:nvPr/>
          </p:nvSpPr>
          <p:spPr bwMode="auto">
            <a:xfrm>
              <a:off x="2308" y="3732"/>
              <a:ext cx="29" cy="3"/>
            </a:xfrm>
            <a:custGeom>
              <a:avLst/>
              <a:gdLst>
                <a:gd name="T0" fmla="*/ 29 w 29"/>
                <a:gd name="T1" fmla="*/ 0 h 3"/>
                <a:gd name="T2" fmla="*/ 10 w 29"/>
                <a:gd name="T3" fmla="*/ 2 h 3"/>
                <a:gd name="T4" fmla="*/ 0 w 29"/>
                <a:gd name="T5" fmla="*/ 3 h 3"/>
                <a:gd name="T6" fmla="*/ 0 60000 65536"/>
                <a:gd name="T7" fmla="*/ 0 60000 65536"/>
                <a:gd name="T8" fmla="*/ 0 60000 65536"/>
                <a:gd name="T9" fmla="*/ 0 w 29"/>
                <a:gd name="T10" fmla="*/ 0 h 3"/>
                <a:gd name="T11" fmla="*/ 29 w 29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" h="3">
                  <a:moveTo>
                    <a:pt x="29" y="0"/>
                  </a:moveTo>
                  <a:lnTo>
                    <a:pt x="10" y="2"/>
                  </a:lnTo>
                  <a:lnTo>
                    <a:pt x="0" y="3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56" name="Freeform 1043"/>
            <p:cNvSpPr>
              <a:spLocks/>
            </p:cNvSpPr>
            <p:nvPr/>
          </p:nvSpPr>
          <p:spPr bwMode="auto">
            <a:xfrm>
              <a:off x="2337" y="3729"/>
              <a:ext cx="30" cy="3"/>
            </a:xfrm>
            <a:custGeom>
              <a:avLst/>
              <a:gdLst>
                <a:gd name="T0" fmla="*/ 30 w 30"/>
                <a:gd name="T1" fmla="*/ 0 h 3"/>
                <a:gd name="T2" fmla="*/ 3 w 30"/>
                <a:gd name="T3" fmla="*/ 3 h 3"/>
                <a:gd name="T4" fmla="*/ 0 w 30"/>
                <a:gd name="T5" fmla="*/ 3 h 3"/>
                <a:gd name="T6" fmla="*/ 0 60000 65536"/>
                <a:gd name="T7" fmla="*/ 0 60000 65536"/>
                <a:gd name="T8" fmla="*/ 0 60000 65536"/>
                <a:gd name="T9" fmla="*/ 0 w 30"/>
                <a:gd name="T10" fmla="*/ 0 h 3"/>
                <a:gd name="T11" fmla="*/ 30 w 30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" h="3">
                  <a:moveTo>
                    <a:pt x="30" y="0"/>
                  </a:moveTo>
                  <a:lnTo>
                    <a:pt x="3" y="3"/>
                  </a:lnTo>
                  <a:lnTo>
                    <a:pt x="0" y="3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57" name="Freeform 1044"/>
            <p:cNvSpPr>
              <a:spLocks/>
            </p:cNvSpPr>
            <p:nvPr/>
          </p:nvSpPr>
          <p:spPr bwMode="auto">
            <a:xfrm>
              <a:off x="2367" y="3720"/>
              <a:ext cx="58" cy="9"/>
            </a:xfrm>
            <a:custGeom>
              <a:avLst/>
              <a:gdLst>
                <a:gd name="T0" fmla="*/ 58 w 58"/>
                <a:gd name="T1" fmla="*/ 0 h 9"/>
                <a:gd name="T2" fmla="*/ 41 w 58"/>
                <a:gd name="T3" fmla="*/ 3 h 9"/>
                <a:gd name="T4" fmla="*/ 29 w 58"/>
                <a:gd name="T5" fmla="*/ 5 h 9"/>
                <a:gd name="T6" fmla="*/ 7 w 58"/>
                <a:gd name="T7" fmla="*/ 7 h 9"/>
                <a:gd name="T8" fmla="*/ 0 w 58"/>
                <a:gd name="T9" fmla="*/ 9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"/>
                <a:gd name="T16" fmla="*/ 0 h 9"/>
                <a:gd name="T17" fmla="*/ 58 w 58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" h="9">
                  <a:moveTo>
                    <a:pt x="58" y="0"/>
                  </a:moveTo>
                  <a:lnTo>
                    <a:pt x="41" y="3"/>
                  </a:lnTo>
                  <a:lnTo>
                    <a:pt x="29" y="5"/>
                  </a:lnTo>
                  <a:lnTo>
                    <a:pt x="7" y="7"/>
                  </a:lnTo>
                  <a:lnTo>
                    <a:pt x="0" y="9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58" name="Freeform 1045"/>
            <p:cNvSpPr>
              <a:spLocks/>
            </p:cNvSpPr>
            <p:nvPr/>
          </p:nvSpPr>
          <p:spPr bwMode="auto">
            <a:xfrm>
              <a:off x="2425" y="3710"/>
              <a:ext cx="54" cy="10"/>
            </a:xfrm>
            <a:custGeom>
              <a:avLst/>
              <a:gdLst>
                <a:gd name="T0" fmla="*/ 54 w 54"/>
                <a:gd name="T1" fmla="*/ 0 h 10"/>
                <a:gd name="T2" fmla="*/ 50 w 54"/>
                <a:gd name="T3" fmla="*/ 0 h 10"/>
                <a:gd name="T4" fmla="*/ 27 w 54"/>
                <a:gd name="T5" fmla="*/ 7 h 10"/>
                <a:gd name="T6" fmla="*/ 16 w 54"/>
                <a:gd name="T7" fmla="*/ 7 h 10"/>
                <a:gd name="T8" fmla="*/ 0 w 54"/>
                <a:gd name="T9" fmla="*/ 10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4"/>
                <a:gd name="T16" fmla="*/ 0 h 10"/>
                <a:gd name="T17" fmla="*/ 54 w 54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4" h="10">
                  <a:moveTo>
                    <a:pt x="54" y="0"/>
                  </a:moveTo>
                  <a:lnTo>
                    <a:pt x="50" y="0"/>
                  </a:lnTo>
                  <a:lnTo>
                    <a:pt x="27" y="7"/>
                  </a:lnTo>
                  <a:lnTo>
                    <a:pt x="16" y="7"/>
                  </a:lnTo>
                  <a:lnTo>
                    <a:pt x="0" y="1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59" name="Freeform 1046"/>
            <p:cNvSpPr>
              <a:spLocks/>
            </p:cNvSpPr>
            <p:nvPr/>
          </p:nvSpPr>
          <p:spPr bwMode="auto">
            <a:xfrm>
              <a:off x="2479" y="3705"/>
              <a:ext cx="28" cy="5"/>
            </a:xfrm>
            <a:custGeom>
              <a:avLst/>
              <a:gdLst>
                <a:gd name="T0" fmla="*/ 28 w 28"/>
                <a:gd name="T1" fmla="*/ 0 h 5"/>
                <a:gd name="T2" fmla="*/ 16 w 28"/>
                <a:gd name="T3" fmla="*/ 2 h 5"/>
                <a:gd name="T4" fmla="*/ 0 w 28"/>
                <a:gd name="T5" fmla="*/ 5 h 5"/>
                <a:gd name="T6" fmla="*/ 0 60000 65536"/>
                <a:gd name="T7" fmla="*/ 0 60000 65536"/>
                <a:gd name="T8" fmla="*/ 0 60000 65536"/>
                <a:gd name="T9" fmla="*/ 0 w 28"/>
                <a:gd name="T10" fmla="*/ 0 h 5"/>
                <a:gd name="T11" fmla="*/ 28 w 28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" h="5">
                  <a:moveTo>
                    <a:pt x="28" y="0"/>
                  </a:moveTo>
                  <a:lnTo>
                    <a:pt x="16" y="2"/>
                  </a:lnTo>
                  <a:lnTo>
                    <a:pt x="0" y="5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60" name="Freeform 1047"/>
            <p:cNvSpPr>
              <a:spLocks/>
            </p:cNvSpPr>
            <p:nvPr/>
          </p:nvSpPr>
          <p:spPr bwMode="auto">
            <a:xfrm>
              <a:off x="2507" y="3700"/>
              <a:ext cx="27" cy="5"/>
            </a:xfrm>
            <a:custGeom>
              <a:avLst/>
              <a:gdLst>
                <a:gd name="T0" fmla="*/ 27 w 27"/>
                <a:gd name="T1" fmla="*/ 0 h 5"/>
                <a:gd name="T2" fmla="*/ 4 w 27"/>
                <a:gd name="T3" fmla="*/ 3 h 5"/>
                <a:gd name="T4" fmla="*/ 0 w 27"/>
                <a:gd name="T5" fmla="*/ 5 h 5"/>
                <a:gd name="T6" fmla="*/ 0 60000 65536"/>
                <a:gd name="T7" fmla="*/ 0 60000 65536"/>
                <a:gd name="T8" fmla="*/ 0 60000 65536"/>
                <a:gd name="T9" fmla="*/ 0 w 27"/>
                <a:gd name="T10" fmla="*/ 0 h 5"/>
                <a:gd name="T11" fmla="*/ 27 w 27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" h="5">
                  <a:moveTo>
                    <a:pt x="27" y="0"/>
                  </a:moveTo>
                  <a:lnTo>
                    <a:pt x="4" y="3"/>
                  </a:lnTo>
                  <a:lnTo>
                    <a:pt x="0" y="5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61" name="Freeform 1048"/>
            <p:cNvSpPr>
              <a:spLocks/>
            </p:cNvSpPr>
            <p:nvPr/>
          </p:nvSpPr>
          <p:spPr bwMode="auto">
            <a:xfrm>
              <a:off x="2534" y="3688"/>
              <a:ext cx="56" cy="12"/>
            </a:xfrm>
            <a:custGeom>
              <a:avLst/>
              <a:gdLst>
                <a:gd name="T0" fmla="*/ 56 w 56"/>
                <a:gd name="T1" fmla="*/ 0 h 12"/>
                <a:gd name="T2" fmla="*/ 46 w 56"/>
                <a:gd name="T3" fmla="*/ 0 h 12"/>
                <a:gd name="T4" fmla="*/ 29 w 56"/>
                <a:gd name="T5" fmla="*/ 7 h 12"/>
                <a:gd name="T6" fmla="*/ 10 w 56"/>
                <a:gd name="T7" fmla="*/ 8 h 12"/>
                <a:gd name="T8" fmla="*/ 0 w 56"/>
                <a:gd name="T9" fmla="*/ 12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6"/>
                <a:gd name="T16" fmla="*/ 0 h 12"/>
                <a:gd name="T17" fmla="*/ 56 w 56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6" h="12">
                  <a:moveTo>
                    <a:pt x="56" y="0"/>
                  </a:moveTo>
                  <a:lnTo>
                    <a:pt x="46" y="0"/>
                  </a:lnTo>
                  <a:lnTo>
                    <a:pt x="29" y="7"/>
                  </a:lnTo>
                  <a:lnTo>
                    <a:pt x="10" y="8"/>
                  </a:lnTo>
                  <a:lnTo>
                    <a:pt x="0" y="12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62" name="Freeform 1049"/>
            <p:cNvSpPr>
              <a:spLocks/>
            </p:cNvSpPr>
            <p:nvPr/>
          </p:nvSpPr>
          <p:spPr bwMode="auto">
            <a:xfrm>
              <a:off x="2617" y="3262"/>
              <a:ext cx="508" cy="418"/>
            </a:xfrm>
            <a:custGeom>
              <a:avLst/>
              <a:gdLst>
                <a:gd name="T0" fmla="*/ 0 w 508"/>
                <a:gd name="T1" fmla="*/ 418 h 418"/>
                <a:gd name="T2" fmla="*/ 2 w 508"/>
                <a:gd name="T3" fmla="*/ 418 h 418"/>
                <a:gd name="T4" fmla="*/ 27 w 508"/>
                <a:gd name="T5" fmla="*/ 411 h 418"/>
                <a:gd name="T6" fmla="*/ 35 w 508"/>
                <a:gd name="T7" fmla="*/ 407 h 418"/>
                <a:gd name="T8" fmla="*/ 54 w 508"/>
                <a:gd name="T9" fmla="*/ 404 h 418"/>
                <a:gd name="T10" fmla="*/ 74 w 508"/>
                <a:gd name="T11" fmla="*/ 397 h 418"/>
                <a:gd name="T12" fmla="*/ 81 w 508"/>
                <a:gd name="T13" fmla="*/ 394 h 418"/>
                <a:gd name="T14" fmla="*/ 94 w 508"/>
                <a:gd name="T15" fmla="*/ 389 h 418"/>
                <a:gd name="T16" fmla="*/ 106 w 508"/>
                <a:gd name="T17" fmla="*/ 385 h 418"/>
                <a:gd name="T18" fmla="*/ 110 w 508"/>
                <a:gd name="T19" fmla="*/ 384 h 418"/>
                <a:gd name="T20" fmla="*/ 132 w 508"/>
                <a:gd name="T21" fmla="*/ 377 h 418"/>
                <a:gd name="T22" fmla="*/ 150 w 508"/>
                <a:gd name="T23" fmla="*/ 368 h 418"/>
                <a:gd name="T24" fmla="*/ 157 w 508"/>
                <a:gd name="T25" fmla="*/ 367 h 418"/>
                <a:gd name="T26" fmla="*/ 170 w 508"/>
                <a:gd name="T27" fmla="*/ 362 h 418"/>
                <a:gd name="T28" fmla="*/ 182 w 508"/>
                <a:gd name="T29" fmla="*/ 355 h 418"/>
                <a:gd name="T30" fmla="*/ 191 w 508"/>
                <a:gd name="T31" fmla="*/ 352 h 418"/>
                <a:gd name="T32" fmla="*/ 208 w 508"/>
                <a:gd name="T33" fmla="*/ 345 h 418"/>
                <a:gd name="T34" fmla="*/ 229 w 508"/>
                <a:gd name="T35" fmla="*/ 335 h 418"/>
                <a:gd name="T36" fmla="*/ 231 w 508"/>
                <a:gd name="T37" fmla="*/ 333 h 418"/>
                <a:gd name="T38" fmla="*/ 256 w 508"/>
                <a:gd name="T39" fmla="*/ 321 h 418"/>
                <a:gd name="T40" fmla="*/ 277 w 508"/>
                <a:gd name="T41" fmla="*/ 308 h 418"/>
                <a:gd name="T42" fmla="*/ 280 w 508"/>
                <a:gd name="T43" fmla="*/ 308 h 418"/>
                <a:gd name="T44" fmla="*/ 282 w 508"/>
                <a:gd name="T45" fmla="*/ 306 h 418"/>
                <a:gd name="T46" fmla="*/ 302 w 508"/>
                <a:gd name="T47" fmla="*/ 294 h 418"/>
                <a:gd name="T48" fmla="*/ 326 w 508"/>
                <a:gd name="T49" fmla="*/ 277 h 418"/>
                <a:gd name="T50" fmla="*/ 348 w 508"/>
                <a:gd name="T51" fmla="*/ 262 h 418"/>
                <a:gd name="T52" fmla="*/ 364 w 508"/>
                <a:gd name="T53" fmla="*/ 250 h 418"/>
                <a:gd name="T54" fmla="*/ 370 w 508"/>
                <a:gd name="T55" fmla="*/ 245 h 418"/>
                <a:gd name="T56" fmla="*/ 381 w 508"/>
                <a:gd name="T57" fmla="*/ 233 h 418"/>
                <a:gd name="T58" fmla="*/ 391 w 508"/>
                <a:gd name="T59" fmla="*/ 226 h 418"/>
                <a:gd name="T60" fmla="*/ 395 w 508"/>
                <a:gd name="T61" fmla="*/ 221 h 418"/>
                <a:gd name="T62" fmla="*/ 410 w 508"/>
                <a:gd name="T63" fmla="*/ 206 h 418"/>
                <a:gd name="T64" fmla="*/ 422 w 508"/>
                <a:gd name="T65" fmla="*/ 194 h 418"/>
                <a:gd name="T66" fmla="*/ 430 w 508"/>
                <a:gd name="T67" fmla="*/ 184 h 418"/>
                <a:gd name="T68" fmla="*/ 444 w 508"/>
                <a:gd name="T69" fmla="*/ 167 h 418"/>
                <a:gd name="T70" fmla="*/ 449 w 508"/>
                <a:gd name="T71" fmla="*/ 162 h 418"/>
                <a:gd name="T72" fmla="*/ 464 w 508"/>
                <a:gd name="T73" fmla="*/ 138 h 418"/>
                <a:gd name="T74" fmla="*/ 466 w 508"/>
                <a:gd name="T75" fmla="*/ 135 h 418"/>
                <a:gd name="T76" fmla="*/ 479 w 508"/>
                <a:gd name="T77" fmla="*/ 111 h 418"/>
                <a:gd name="T78" fmla="*/ 481 w 508"/>
                <a:gd name="T79" fmla="*/ 106 h 418"/>
                <a:gd name="T80" fmla="*/ 491 w 508"/>
                <a:gd name="T81" fmla="*/ 84 h 418"/>
                <a:gd name="T82" fmla="*/ 494 w 508"/>
                <a:gd name="T83" fmla="*/ 73 h 418"/>
                <a:gd name="T84" fmla="*/ 500 w 508"/>
                <a:gd name="T85" fmla="*/ 57 h 418"/>
                <a:gd name="T86" fmla="*/ 503 w 508"/>
                <a:gd name="T87" fmla="*/ 32 h 418"/>
                <a:gd name="T88" fmla="*/ 505 w 508"/>
                <a:gd name="T89" fmla="*/ 29 h 418"/>
                <a:gd name="T90" fmla="*/ 505 w 508"/>
                <a:gd name="T91" fmla="*/ 22 h 418"/>
                <a:gd name="T92" fmla="*/ 508 w 508"/>
                <a:gd name="T93" fmla="*/ 0 h 41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08"/>
                <a:gd name="T142" fmla="*/ 0 h 418"/>
                <a:gd name="T143" fmla="*/ 508 w 508"/>
                <a:gd name="T144" fmla="*/ 418 h 418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08" h="418">
                  <a:moveTo>
                    <a:pt x="0" y="418"/>
                  </a:moveTo>
                  <a:lnTo>
                    <a:pt x="2" y="418"/>
                  </a:lnTo>
                  <a:lnTo>
                    <a:pt x="27" y="411"/>
                  </a:lnTo>
                  <a:lnTo>
                    <a:pt x="35" y="407"/>
                  </a:lnTo>
                  <a:lnTo>
                    <a:pt x="54" y="404"/>
                  </a:lnTo>
                  <a:lnTo>
                    <a:pt x="74" y="397"/>
                  </a:lnTo>
                  <a:lnTo>
                    <a:pt x="81" y="394"/>
                  </a:lnTo>
                  <a:lnTo>
                    <a:pt x="94" y="389"/>
                  </a:lnTo>
                  <a:lnTo>
                    <a:pt x="106" y="385"/>
                  </a:lnTo>
                  <a:lnTo>
                    <a:pt x="110" y="384"/>
                  </a:lnTo>
                  <a:lnTo>
                    <a:pt x="132" y="377"/>
                  </a:lnTo>
                  <a:lnTo>
                    <a:pt x="150" y="368"/>
                  </a:lnTo>
                  <a:lnTo>
                    <a:pt x="157" y="367"/>
                  </a:lnTo>
                  <a:lnTo>
                    <a:pt x="170" y="362"/>
                  </a:lnTo>
                  <a:lnTo>
                    <a:pt x="182" y="355"/>
                  </a:lnTo>
                  <a:lnTo>
                    <a:pt x="191" y="352"/>
                  </a:lnTo>
                  <a:lnTo>
                    <a:pt x="208" y="345"/>
                  </a:lnTo>
                  <a:lnTo>
                    <a:pt x="229" y="335"/>
                  </a:lnTo>
                  <a:lnTo>
                    <a:pt x="231" y="333"/>
                  </a:lnTo>
                  <a:lnTo>
                    <a:pt x="256" y="321"/>
                  </a:lnTo>
                  <a:lnTo>
                    <a:pt x="277" y="308"/>
                  </a:lnTo>
                  <a:lnTo>
                    <a:pt x="280" y="308"/>
                  </a:lnTo>
                  <a:lnTo>
                    <a:pt x="282" y="306"/>
                  </a:lnTo>
                  <a:lnTo>
                    <a:pt x="302" y="294"/>
                  </a:lnTo>
                  <a:lnTo>
                    <a:pt x="326" y="277"/>
                  </a:lnTo>
                  <a:lnTo>
                    <a:pt x="348" y="262"/>
                  </a:lnTo>
                  <a:lnTo>
                    <a:pt x="364" y="250"/>
                  </a:lnTo>
                  <a:lnTo>
                    <a:pt x="370" y="245"/>
                  </a:lnTo>
                  <a:lnTo>
                    <a:pt x="381" y="233"/>
                  </a:lnTo>
                  <a:lnTo>
                    <a:pt x="391" y="226"/>
                  </a:lnTo>
                  <a:lnTo>
                    <a:pt x="395" y="221"/>
                  </a:lnTo>
                  <a:lnTo>
                    <a:pt x="410" y="206"/>
                  </a:lnTo>
                  <a:lnTo>
                    <a:pt x="422" y="194"/>
                  </a:lnTo>
                  <a:lnTo>
                    <a:pt x="430" y="184"/>
                  </a:lnTo>
                  <a:lnTo>
                    <a:pt x="444" y="167"/>
                  </a:lnTo>
                  <a:lnTo>
                    <a:pt x="449" y="162"/>
                  </a:lnTo>
                  <a:lnTo>
                    <a:pt x="464" y="138"/>
                  </a:lnTo>
                  <a:lnTo>
                    <a:pt x="466" y="135"/>
                  </a:lnTo>
                  <a:lnTo>
                    <a:pt x="479" y="111"/>
                  </a:lnTo>
                  <a:lnTo>
                    <a:pt x="481" y="106"/>
                  </a:lnTo>
                  <a:lnTo>
                    <a:pt x="491" y="84"/>
                  </a:lnTo>
                  <a:lnTo>
                    <a:pt x="494" y="73"/>
                  </a:lnTo>
                  <a:lnTo>
                    <a:pt x="500" y="57"/>
                  </a:lnTo>
                  <a:lnTo>
                    <a:pt x="503" y="32"/>
                  </a:lnTo>
                  <a:lnTo>
                    <a:pt x="505" y="29"/>
                  </a:lnTo>
                  <a:lnTo>
                    <a:pt x="505" y="22"/>
                  </a:lnTo>
                  <a:lnTo>
                    <a:pt x="508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63" name="Line 1050"/>
            <p:cNvSpPr>
              <a:spLocks noChangeShapeType="1"/>
            </p:cNvSpPr>
            <p:nvPr/>
          </p:nvSpPr>
          <p:spPr bwMode="auto">
            <a:xfrm flipV="1">
              <a:off x="2590" y="3680"/>
              <a:ext cx="27" cy="8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064" name="Freeform 1051"/>
            <p:cNvSpPr>
              <a:spLocks/>
            </p:cNvSpPr>
            <p:nvPr/>
          </p:nvSpPr>
          <p:spPr bwMode="auto">
            <a:xfrm>
              <a:off x="590" y="3262"/>
              <a:ext cx="2229" cy="499"/>
            </a:xfrm>
            <a:custGeom>
              <a:avLst/>
              <a:gdLst>
                <a:gd name="T0" fmla="*/ 292 w 2229"/>
                <a:gd name="T1" fmla="*/ 499 h 499"/>
                <a:gd name="T2" fmla="*/ 631 w 2229"/>
                <a:gd name="T3" fmla="*/ 499 h 499"/>
                <a:gd name="T4" fmla="*/ 751 w 2229"/>
                <a:gd name="T5" fmla="*/ 499 h 499"/>
                <a:gd name="T6" fmla="*/ 812 w 2229"/>
                <a:gd name="T7" fmla="*/ 499 h 499"/>
                <a:gd name="T8" fmla="*/ 844 w 2229"/>
                <a:gd name="T9" fmla="*/ 499 h 499"/>
                <a:gd name="T10" fmla="*/ 876 w 2229"/>
                <a:gd name="T11" fmla="*/ 499 h 499"/>
                <a:gd name="T12" fmla="*/ 908 w 2229"/>
                <a:gd name="T13" fmla="*/ 497 h 499"/>
                <a:gd name="T14" fmla="*/ 937 w 2229"/>
                <a:gd name="T15" fmla="*/ 497 h 499"/>
                <a:gd name="T16" fmla="*/ 969 w 2229"/>
                <a:gd name="T17" fmla="*/ 497 h 499"/>
                <a:gd name="T18" fmla="*/ 1001 w 2229"/>
                <a:gd name="T19" fmla="*/ 495 h 499"/>
                <a:gd name="T20" fmla="*/ 1029 w 2229"/>
                <a:gd name="T21" fmla="*/ 495 h 499"/>
                <a:gd name="T22" fmla="*/ 1062 w 2229"/>
                <a:gd name="T23" fmla="*/ 494 h 499"/>
                <a:gd name="T24" fmla="*/ 1094 w 2229"/>
                <a:gd name="T25" fmla="*/ 494 h 499"/>
                <a:gd name="T26" fmla="*/ 1124 w 2229"/>
                <a:gd name="T27" fmla="*/ 492 h 499"/>
                <a:gd name="T28" fmla="*/ 1156 w 2229"/>
                <a:gd name="T29" fmla="*/ 490 h 499"/>
                <a:gd name="T30" fmla="*/ 1186 w 2229"/>
                <a:gd name="T31" fmla="*/ 490 h 499"/>
                <a:gd name="T32" fmla="*/ 1218 w 2229"/>
                <a:gd name="T33" fmla="*/ 489 h 499"/>
                <a:gd name="T34" fmla="*/ 1251 w 2229"/>
                <a:gd name="T35" fmla="*/ 485 h 499"/>
                <a:gd name="T36" fmla="*/ 1283 w 2229"/>
                <a:gd name="T37" fmla="*/ 483 h 499"/>
                <a:gd name="T38" fmla="*/ 1315 w 2229"/>
                <a:gd name="T39" fmla="*/ 482 h 499"/>
                <a:gd name="T40" fmla="*/ 1347 w 2229"/>
                <a:gd name="T41" fmla="*/ 478 h 499"/>
                <a:gd name="T42" fmla="*/ 1381 w 2229"/>
                <a:gd name="T43" fmla="*/ 475 h 499"/>
                <a:gd name="T44" fmla="*/ 1397 w 2229"/>
                <a:gd name="T45" fmla="*/ 472 h 499"/>
                <a:gd name="T46" fmla="*/ 1413 w 2229"/>
                <a:gd name="T47" fmla="*/ 470 h 499"/>
                <a:gd name="T48" fmla="*/ 1446 w 2229"/>
                <a:gd name="T49" fmla="*/ 468 h 499"/>
                <a:gd name="T50" fmla="*/ 1478 w 2229"/>
                <a:gd name="T51" fmla="*/ 463 h 499"/>
                <a:gd name="T52" fmla="*/ 1512 w 2229"/>
                <a:gd name="T53" fmla="*/ 458 h 499"/>
                <a:gd name="T54" fmla="*/ 1546 w 2229"/>
                <a:gd name="T55" fmla="*/ 455 h 499"/>
                <a:gd name="T56" fmla="*/ 1580 w 2229"/>
                <a:gd name="T57" fmla="*/ 446 h 499"/>
                <a:gd name="T58" fmla="*/ 1595 w 2229"/>
                <a:gd name="T59" fmla="*/ 445 h 499"/>
                <a:gd name="T60" fmla="*/ 1613 w 2229"/>
                <a:gd name="T61" fmla="*/ 441 h 499"/>
                <a:gd name="T62" fmla="*/ 1647 w 2229"/>
                <a:gd name="T63" fmla="*/ 434 h 499"/>
                <a:gd name="T64" fmla="*/ 1683 w 2229"/>
                <a:gd name="T65" fmla="*/ 426 h 499"/>
                <a:gd name="T66" fmla="*/ 1720 w 2229"/>
                <a:gd name="T67" fmla="*/ 418 h 499"/>
                <a:gd name="T68" fmla="*/ 1747 w 2229"/>
                <a:gd name="T69" fmla="*/ 411 h 499"/>
                <a:gd name="T70" fmla="*/ 1774 w 2229"/>
                <a:gd name="T71" fmla="*/ 404 h 499"/>
                <a:gd name="T72" fmla="*/ 1801 w 2229"/>
                <a:gd name="T73" fmla="*/ 396 h 499"/>
                <a:gd name="T74" fmla="*/ 1826 w 2229"/>
                <a:gd name="T75" fmla="*/ 385 h 499"/>
                <a:gd name="T76" fmla="*/ 1851 w 2229"/>
                <a:gd name="T77" fmla="*/ 377 h 499"/>
                <a:gd name="T78" fmla="*/ 1878 w 2229"/>
                <a:gd name="T79" fmla="*/ 368 h 499"/>
                <a:gd name="T80" fmla="*/ 1904 w 2229"/>
                <a:gd name="T81" fmla="*/ 357 h 499"/>
                <a:gd name="T82" fmla="*/ 1929 w 2229"/>
                <a:gd name="T83" fmla="*/ 346 h 499"/>
                <a:gd name="T84" fmla="*/ 1953 w 2229"/>
                <a:gd name="T85" fmla="*/ 335 h 499"/>
                <a:gd name="T86" fmla="*/ 1978 w 2229"/>
                <a:gd name="T87" fmla="*/ 323 h 499"/>
                <a:gd name="T88" fmla="*/ 2002 w 2229"/>
                <a:gd name="T89" fmla="*/ 309 h 499"/>
                <a:gd name="T90" fmla="*/ 2024 w 2229"/>
                <a:gd name="T91" fmla="*/ 296 h 499"/>
                <a:gd name="T92" fmla="*/ 2047 w 2229"/>
                <a:gd name="T93" fmla="*/ 281 h 499"/>
                <a:gd name="T94" fmla="*/ 2069 w 2229"/>
                <a:gd name="T95" fmla="*/ 264 h 499"/>
                <a:gd name="T96" fmla="*/ 2091 w 2229"/>
                <a:gd name="T97" fmla="*/ 248 h 499"/>
                <a:gd name="T98" fmla="*/ 2113 w 2229"/>
                <a:gd name="T99" fmla="*/ 228 h 499"/>
                <a:gd name="T100" fmla="*/ 2133 w 2229"/>
                <a:gd name="T101" fmla="*/ 210 h 499"/>
                <a:gd name="T102" fmla="*/ 2152 w 2229"/>
                <a:gd name="T103" fmla="*/ 188 h 499"/>
                <a:gd name="T104" fmla="*/ 2170 w 2229"/>
                <a:gd name="T105" fmla="*/ 164 h 499"/>
                <a:gd name="T106" fmla="*/ 2202 w 2229"/>
                <a:gd name="T107" fmla="*/ 111 h 499"/>
                <a:gd name="T108" fmla="*/ 2214 w 2229"/>
                <a:gd name="T109" fmla="*/ 84 h 499"/>
                <a:gd name="T110" fmla="*/ 2223 w 2229"/>
                <a:gd name="T111" fmla="*/ 57 h 499"/>
                <a:gd name="T112" fmla="*/ 2228 w 2229"/>
                <a:gd name="T113" fmla="*/ 29 h 499"/>
                <a:gd name="T114" fmla="*/ 2229 w 2229"/>
                <a:gd name="T115" fmla="*/ 0 h 49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229"/>
                <a:gd name="T175" fmla="*/ 0 h 499"/>
                <a:gd name="T176" fmla="*/ 2229 w 2229"/>
                <a:gd name="T177" fmla="*/ 499 h 49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229" h="499">
                  <a:moveTo>
                    <a:pt x="0" y="499"/>
                  </a:moveTo>
                  <a:lnTo>
                    <a:pt x="292" y="499"/>
                  </a:lnTo>
                  <a:lnTo>
                    <a:pt x="321" y="499"/>
                  </a:lnTo>
                  <a:lnTo>
                    <a:pt x="631" y="499"/>
                  </a:lnTo>
                  <a:lnTo>
                    <a:pt x="660" y="499"/>
                  </a:lnTo>
                  <a:lnTo>
                    <a:pt x="751" y="499"/>
                  </a:lnTo>
                  <a:lnTo>
                    <a:pt x="753" y="499"/>
                  </a:lnTo>
                  <a:lnTo>
                    <a:pt x="812" y="499"/>
                  </a:lnTo>
                  <a:lnTo>
                    <a:pt x="815" y="499"/>
                  </a:lnTo>
                  <a:lnTo>
                    <a:pt x="844" y="499"/>
                  </a:lnTo>
                  <a:lnTo>
                    <a:pt x="872" y="499"/>
                  </a:lnTo>
                  <a:lnTo>
                    <a:pt x="876" y="499"/>
                  </a:lnTo>
                  <a:lnTo>
                    <a:pt x="903" y="497"/>
                  </a:lnTo>
                  <a:lnTo>
                    <a:pt x="908" y="497"/>
                  </a:lnTo>
                  <a:lnTo>
                    <a:pt x="933" y="497"/>
                  </a:lnTo>
                  <a:lnTo>
                    <a:pt x="937" y="497"/>
                  </a:lnTo>
                  <a:lnTo>
                    <a:pt x="964" y="497"/>
                  </a:lnTo>
                  <a:lnTo>
                    <a:pt x="969" y="497"/>
                  </a:lnTo>
                  <a:lnTo>
                    <a:pt x="994" y="497"/>
                  </a:lnTo>
                  <a:lnTo>
                    <a:pt x="1001" y="495"/>
                  </a:lnTo>
                  <a:lnTo>
                    <a:pt x="1024" y="495"/>
                  </a:lnTo>
                  <a:lnTo>
                    <a:pt x="1029" y="495"/>
                  </a:lnTo>
                  <a:lnTo>
                    <a:pt x="1056" y="495"/>
                  </a:lnTo>
                  <a:lnTo>
                    <a:pt x="1062" y="494"/>
                  </a:lnTo>
                  <a:lnTo>
                    <a:pt x="1085" y="494"/>
                  </a:lnTo>
                  <a:lnTo>
                    <a:pt x="1094" y="494"/>
                  </a:lnTo>
                  <a:lnTo>
                    <a:pt x="1116" y="494"/>
                  </a:lnTo>
                  <a:lnTo>
                    <a:pt x="1124" y="492"/>
                  </a:lnTo>
                  <a:lnTo>
                    <a:pt x="1146" y="492"/>
                  </a:lnTo>
                  <a:lnTo>
                    <a:pt x="1156" y="490"/>
                  </a:lnTo>
                  <a:lnTo>
                    <a:pt x="1176" y="490"/>
                  </a:lnTo>
                  <a:lnTo>
                    <a:pt x="1186" y="490"/>
                  </a:lnTo>
                  <a:lnTo>
                    <a:pt x="1205" y="490"/>
                  </a:lnTo>
                  <a:lnTo>
                    <a:pt x="1218" y="489"/>
                  </a:lnTo>
                  <a:lnTo>
                    <a:pt x="1235" y="489"/>
                  </a:lnTo>
                  <a:lnTo>
                    <a:pt x="1251" y="485"/>
                  </a:lnTo>
                  <a:lnTo>
                    <a:pt x="1266" y="485"/>
                  </a:lnTo>
                  <a:lnTo>
                    <a:pt x="1283" y="483"/>
                  </a:lnTo>
                  <a:lnTo>
                    <a:pt x="1294" y="483"/>
                  </a:lnTo>
                  <a:lnTo>
                    <a:pt x="1315" y="482"/>
                  </a:lnTo>
                  <a:lnTo>
                    <a:pt x="1325" y="482"/>
                  </a:lnTo>
                  <a:lnTo>
                    <a:pt x="1347" y="478"/>
                  </a:lnTo>
                  <a:lnTo>
                    <a:pt x="1354" y="477"/>
                  </a:lnTo>
                  <a:lnTo>
                    <a:pt x="1381" y="475"/>
                  </a:lnTo>
                  <a:lnTo>
                    <a:pt x="1382" y="475"/>
                  </a:lnTo>
                  <a:lnTo>
                    <a:pt x="1397" y="472"/>
                  </a:lnTo>
                  <a:lnTo>
                    <a:pt x="1411" y="470"/>
                  </a:lnTo>
                  <a:lnTo>
                    <a:pt x="1413" y="470"/>
                  </a:lnTo>
                  <a:lnTo>
                    <a:pt x="1441" y="468"/>
                  </a:lnTo>
                  <a:lnTo>
                    <a:pt x="1446" y="468"/>
                  </a:lnTo>
                  <a:lnTo>
                    <a:pt x="1470" y="465"/>
                  </a:lnTo>
                  <a:lnTo>
                    <a:pt x="1478" y="463"/>
                  </a:lnTo>
                  <a:lnTo>
                    <a:pt x="1499" y="461"/>
                  </a:lnTo>
                  <a:lnTo>
                    <a:pt x="1512" y="458"/>
                  </a:lnTo>
                  <a:lnTo>
                    <a:pt x="1527" y="456"/>
                  </a:lnTo>
                  <a:lnTo>
                    <a:pt x="1546" y="455"/>
                  </a:lnTo>
                  <a:lnTo>
                    <a:pt x="1554" y="453"/>
                  </a:lnTo>
                  <a:lnTo>
                    <a:pt x="1580" y="446"/>
                  </a:lnTo>
                  <a:lnTo>
                    <a:pt x="1581" y="446"/>
                  </a:lnTo>
                  <a:lnTo>
                    <a:pt x="1595" y="445"/>
                  </a:lnTo>
                  <a:lnTo>
                    <a:pt x="1610" y="441"/>
                  </a:lnTo>
                  <a:lnTo>
                    <a:pt x="1613" y="441"/>
                  </a:lnTo>
                  <a:lnTo>
                    <a:pt x="1639" y="436"/>
                  </a:lnTo>
                  <a:lnTo>
                    <a:pt x="1647" y="434"/>
                  </a:lnTo>
                  <a:lnTo>
                    <a:pt x="1667" y="431"/>
                  </a:lnTo>
                  <a:lnTo>
                    <a:pt x="1683" y="426"/>
                  </a:lnTo>
                  <a:lnTo>
                    <a:pt x="1694" y="426"/>
                  </a:lnTo>
                  <a:lnTo>
                    <a:pt x="1720" y="418"/>
                  </a:lnTo>
                  <a:lnTo>
                    <a:pt x="1723" y="418"/>
                  </a:lnTo>
                  <a:lnTo>
                    <a:pt x="1747" y="411"/>
                  </a:lnTo>
                  <a:lnTo>
                    <a:pt x="1755" y="407"/>
                  </a:lnTo>
                  <a:lnTo>
                    <a:pt x="1774" y="404"/>
                  </a:lnTo>
                  <a:lnTo>
                    <a:pt x="1792" y="397"/>
                  </a:lnTo>
                  <a:lnTo>
                    <a:pt x="1801" y="396"/>
                  </a:lnTo>
                  <a:lnTo>
                    <a:pt x="1818" y="389"/>
                  </a:lnTo>
                  <a:lnTo>
                    <a:pt x="1826" y="385"/>
                  </a:lnTo>
                  <a:lnTo>
                    <a:pt x="1831" y="384"/>
                  </a:lnTo>
                  <a:lnTo>
                    <a:pt x="1851" y="377"/>
                  </a:lnTo>
                  <a:lnTo>
                    <a:pt x="1868" y="370"/>
                  </a:lnTo>
                  <a:lnTo>
                    <a:pt x="1878" y="368"/>
                  </a:lnTo>
                  <a:lnTo>
                    <a:pt x="1894" y="362"/>
                  </a:lnTo>
                  <a:lnTo>
                    <a:pt x="1904" y="357"/>
                  </a:lnTo>
                  <a:lnTo>
                    <a:pt x="1909" y="355"/>
                  </a:lnTo>
                  <a:lnTo>
                    <a:pt x="1929" y="346"/>
                  </a:lnTo>
                  <a:lnTo>
                    <a:pt x="1951" y="335"/>
                  </a:lnTo>
                  <a:lnTo>
                    <a:pt x="1953" y="335"/>
                  </a:lnTo>
                  <a:lnTo>
                    <a:pt x="1956" y="335"/>
                  </a:lnTo>
                  <a:lnTo>
                    <a:pt x="1978" y="323"/>
                  </a:lnTo>
                  <a:lnTo>
                    <a:pt x="1995" y="313"/>
                  </a:lnTo>
                  <a:lnTo>
                    <a:pt x="2002" y="309"/>
                  </a:lnTo>
                  <a:lnTo>
                    <a:pt x="2008" y="306"/>
                  </a:lnTo>
                  <a:lnTo>
                    <a:pt x="2024" y="296"/>
                  </a:lnTo>
                  <a:lnTo>
                    <a:pt x="2044" y="284"/>
                  </a:lnTo>
                  <a:lnTo>
                    <a:pt x="2047" y="281"/>
                  </a:lnTo>
                  <a:lnTo>
                    <a:pt x="2052" y="277"/>
                  </a:lnTo>
                  <a:lnTo>
                    <a:pt x="2069" y="264"/>
                  </a:lnTo>
                  <a:lnTo>
                    <a:pt x="2088" y="250"/>
                  </a:lnTo>
                  <a:lnTo>
                    <a:pt x="2091" y="248"/>
                  </a:lnTo>
                  <a:lnTo>
                    <a:pt x="2098" y="242"/>
                  </a:lnTo>
                  <a:lnTo>
                    <a:pt x="2113" y="228"/>
                  </a:lnTo>
                  <a:lnTo>
                    <a:pt x="2120" y="221"/>
                  </a:lnTo>
                  <a:lnTo>
                    <a:pt x="2133" y="210"/>
                  </a:lnTo>
                  <a:lnTo>
                    <a:pt x="2147" y="194"/>
                  </a:lnTo>
                  <a:lnTo>
                    <a:pt x="2152" y="188"/>
                  </a:lnTo>
                  <a:lnTo>
                    <a:pt x="2169" y="167"/>
                  </a:lnTo>
                  <a:lnTo>
                    <a:pt x="2170" y="164"/>
                  </a:lnTo>
                  <a:lnTo>
                    <a:pt x="2187" y="138"/>
                  </a:lnTo>
                  <a:lnTo>
                    <a:pt x="2202" y="111"/>
                  </a:lnTo>
                  <a:lnTo>
                    <a:pt x="2202" y="110"/>
                  </a:lnTo>
                  <a:lnTo>
                    <a:pt x="2214" y="84"/>
                  </a:lnTo>
                  <a:lnTo>
                    <a:pt x="2216" y="78"/>
                  </a:lnTo>
                  <a:lnTo>
                    <a:pt x="2223" y="57"/>
                  </a:lnTo>
                  <a:lnTo>
                    <a:pt x="2226" y="37"/>
                  </a:lnTo>
                  <a:lnTo>
                    <a:pt x="2228" y="29"/>
                  </a:lnTo>
                  <a:lnTo>
                    <a:pt x="2228" y="15"/>
                  </a:lnTo>
                  <a:lnTo>
                    <a:pt x="2229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65" name="Freeform 1052"/>
            <p:cNvSpPr>
              <a:spLocks/>
            </p:cNvSpPr>
            <p:nvPr/>
          </p:nvSpPr>
          <p:spPr bwMode="auto">
            <a:xfrm>
              <a:off x="590" y="3262"/>
              <a:ext cx="2052" cy="483"/>
            </a:xfrm>
            <a:custGeom>
              <a:avLst/>
              <a:gdLst>
                <a:gd name="T0" fmla="*/ 209 w 2052"/>
                <a:gd name="T1" fmla="*/ 483 h 483"/>
                <a:gd name="T2" fmla="*/ 484 w 2052"/>
                <a:gd name="T3" fmla="*/ 483 h 483"/>
                <a:gd name="T4" fmla="*/ 547 w 2052"/>
                <a:gd name="T5" fmla="*/ 483 h 483"/>
                <a:gd name="T6" fmla="*/ 682 w 2052"/>
                <a:gd name="T7" fmla="*/ 483 h 483"/>
                <a:gd name="T8" fmla="*/ 712 w 2052"/>
                <a:gd name="T9" fmla="*/ 483 h 483"/>
                <a:gd name="T10" fmla="*/ 743 w 2052"/>
                <a:gd name="T11" fmla="*/ 483 h 483"/>
                <a:gd name="T12" fmla="*/ 775 w 2052"/>
                <a:gd name="T13" fmla="*/ 483 h 483"/>
                <a:gd name="T14" fmla="*/ 803 w 2052"/>
                <a:gd name="T15" fmla="*/ 483 h 483"/>
                <a:gd name="T16" fmla="*/ 834 w 2052"/>
                <a:gd name="T17" fmla="*/ 483 h 483"/>
                <a:gd name="T18" fmla="*/ 866 w 2052"/>
                <a:gd name="T19" fmla="*/ 483 h 483"/>
                <a:gd name="T20" fmla="*/ 894 w 2052"/>
                <a:gd name="T21" fmla="*/ 482 h 483"/>
                <a:gd name="T22" fmla="*/ 925 w 2052"/>
                <a:gd name="T23" fmla="*/ 482 h 483"/>
                <a:gd name="T24" fmla="*/ 957 w 2052"/>
                <a:gd name="T25" fmla="*/ 480 h 483"/>
                <a:gd name="T26" fmla="*/ 987 w 2052"/>
                <a:gd name="T27" fmla="*/ 480 h 483"/>
                <a:gd name="T28" fmla="*/ 1016 w 2052"/>
                <a:gd name="T29" fmla="*/ 478 h 483"/>
                <a:gd name="T30" fmla="*/ 1046 w 2052"/>
                <a:gd name="T31" fmla="*/ 477 h 483"/>
                <a:gd name="T32" fmla="*/ 1077 w 2052"/>
                <a:gd name="T33" fmla="*/ 475 h 483"/>
                <a:gd name="T34" fmla="*/ 1105 w 2052"/>
                <a:gd name="T35" fmla="*/ 473 h 483"/>
                <a:gd name="T36" fmla="*/ 1136 w 2052"/>
                <a:gd name="T37" fmla="*/ 472 h 483"/>
                <a:gd name="T38" fmla="*/ 1168 w 2052"/>
                <a:gd name="T39" fmla="*/ 470 h 483"/>
                <a:gd name="T40" fmla="*/ 1200 w 2052"/>
                <a:gd name="T41" fmla="*/ 468 h 483"/>
                <a:gd name="T42" fmla="*/ 1232 w 2052"/>
                <a:gd name="T43" fmla="*/ 465 h 483"/>
                <a:gd name="T44" fmla="*/ 1264 w 2052"/>
                <a:gd name="T45" fmla="*/ 461 h 483"/>
                <a:gd name="T46" fmla="*/ 1298 w 2052"/>
                <a:gd name="T47" fmla="*/ 458 h 483"/>
                <a:gd name="T48" fmla="*/ 1330 w 2052"/>
                <a:gd name="T49" fmla="*/ 455 h 483"/>
                <a:gd name="T50" fmla="*/ 1364 w 2052"/>
                <a:gd name="T51" fmla="*/ 450 h 483"/>
                <a:gd name="T52" fmla="*/ 1396 w 2052"/>
                <a:gd name="T53" fmla="*/ 445 h 483"/>
                <a:gd name="T54" fmla="*/ 1426 w 2052"/>
                <a:gd name="T55" fmla="*/ 441 h 483"/>
                <a:gd name="T56" fmla="*/ 1455 w 2052"/>
                <a:gd name="T57" fmla="*/ 434 h 483"/>
                <a:gd name="T58" fmla="*/ 1482 w 2052"/>
                <a:gd name="T59" fmla="*/ 431 h 483"/>
                <a:gd name="T60" fmla="*/ 1509 w 2052"/>
                <a:gd name="T61" fmla="*/ 424 h 483"/>
                <a:gd name="T62" fmla="*/ 1563 w 2052"/>
                <a:gd name="T63" fmla="*/ 411 h 483"/>
                <a:gd name="T64" fmla="*/ 1590 w 2052"/>
                <a:gd name="T65" fmla="*/ 404 h 483"/>
                <a:gd name="T66" fmla="*/ 1617 w 2052"/>
                <a:gd name="T67" fmla="*/ 396 h 483"/>
                <a:gd name="T68" fmla="*/ 1644 w 2052"/>
                <a:gd name="T69" fmla="*/ 387 h 483"/>
                <a:gd name="T70" fmla="*/ 1669 w 2052"/>
                <a:gd name="T71" fmla="*/ 379 h 483"/>
                <a:gd name="T72" fmla="*/ 1696 w 2052"/>
                <a:gd name="T73" fmla="*/ 368 h 483"/>
                <a:gd name="T74" fmla="*/ 1720 w 2052"/>
                <a:gd name="T75" fmla="*/ 358 h 483"/>
                <a:gd name="T76" fmla="*/ 1745 w 2052"/>
                <a:gd name="T77" fmla="*/ 348 h 483"/>
                <a:gd name="T78" fmla="*/ 1770 w 2052"/>
                <a:gd name="T79" fmla="*/ 336 h 483"/>
                <a:gd name="T80" fmla="*/ 1796 w 2052"/>
                <a:gd name="T81" fmla="*/ 326 h 483"/>
                <a:gd name="T82" fmla="*/ 1818 w 2052"/>
                <a:gd name="T83" fmla="*/ 313 h 483"/>
                <a:gd name="T84" fmla="*/ 1841 w 2052"/>
                <a:gd name="T85" fmla="*/ 299 h 483"/>
                <a:gd name="T86" fmla="*/ 1865 w 2052"/>
                <a:gd name="T87" fmla="*/ 284 h 483"/>
                <a:gd name="T88" fmla="*/ 1889 w 2052"/>
                <a:gd name="T89" fmla="*/ 269 h 483"/>
                <a:gd name="T90" fmla="*/ 1909 w 2052"/>
                <a:gd name="T91" fmla="*/ 252 h 483"/>
                <a:gd name="T92" fmla="*/ 1931 w 2052"/>
                <a:gd name="T93" fmla="*/ 233 h 483"/>
                <a:gd name="T94" fmla="*/ 1951 w 2052"/>
                <a:gd name="T95" fmla="*/ 213 h 483"/>
                <a:gd name="T96" fmla="*/ 1971 w 2052"/>
                <a:gd name="T97" fmla="*/ 193 h 483"/>
                <a:gd name="T98" fmla="*/ 1990 w 2052"/>
                <a:gd name="T99" fmla="*/ 171 h 483"/>
                <a:gd name="T100" fmla="*/ 2008 w 2052"/>
                <a:gd name="T101" fmla="*/ 145 h 483"/>
                <a:gd name="T102" fmla="*/ 2024 w 2052"/>
                <a:gd name="T103" fmla="*/ 118 h 483"/>
                <a:gd name="T104" fmla="*/ 2039 w 2052"/>
                <a:gd name="T105" fmla="*/ 86 h 483"/>
                <a:gd name="T106" fmla="*/ 2040 w 2052"/>
                <a:gd name="T107" fmla="*/ 78 h 483"/>
                <a:gd name="T108" fmla="*/ 2049 w 2052"/>
                <a:gd name="T109" fmla="*/ 47 h 483"/>
                <a:gd name="T110" fmla="*/ 2052 w 2052"/>
                <a:gd name="T111" fmla="*/ 1 h 48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052"/>
                <a:gd name="T169" fmla="*/ 0 h 483"/>
                <a:gd name="T170" fmla="*/ 2052 w 2052"/>
                <a:gd name="T171" fmla="*/ 483 h 48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052" h="483">
                  <a:moveTo>
                    <a:pt x="0" y="483"/>
                  </a:moveTo>
                  <a:lnTo>
                    <a:pt x="209" y="483"/>
                  </a:lnTo>
                  <a:lnTo>
                    <a:pt x="221" y="483"/>
                  </a:lnTo>
                  <a:lnTo>
                    <a:pt x="484" y="483"/>
                  </a:lnTo>
                  <a:lnTo>
                    <a:pt x="496" y="483"/>
                  </a:lnTo>
                  <a:lnTo>
                    <a:pt x="547" y="483"/>
                  </a:lnTo>
                  <a:lnTo>
                    <a:pt x="559" y="483"/>
                  </a:lnTo>
                  <a:lnTo>
                    <a:pt x="682" y="483"/>
                  </a:lnTo>
                  <a:lnTo>
                    <a:pt x="700" y="483"/>
                  </a:lnTo>
                  <a:lnTo>
                    <a:pt x="712" y="483"/>
                  </a:lnTo>
                  <a:lnTo>
                    <a:pt x="731" y="483"/>
                  </a:lnTo>
                  <a:lnTo>
                    <a:pt x="743" y="483"/>
                  </a:lnTo>
                  <a:lnTo>
                    <a:pt x="761" y="483"/>
                  </a:lnTo>
                  <a:lnTo>
                    <a:pt x="775" y="483"/>
                  </a:lnTo>
                  <a:lnTo>
                    <a:pt x="791" y="483"/>
                  </a:lnTo>
                  <a:lnTo>
                    <a:pt x="803" y="483"/>
                  </a:lnTo>
                  <a:lnTo>
                    <a:pt x="824" y="483"/>
                  </a:lnTo>
                  <a:lnTo>
                    <a:pt x="834" y="483"/>
                  </a:lnTo>
                  <a:lnTo>
                    <a:pt x="854" y="483"/>
                  </a:lnTo>
                  <a:lnTo>
                    <a:pt x="866" y="483"/>
                  </a:lnTo>
                  <a:lnTo>
                    <a:pt x="884" y="482"/>
                  </a:lnTo>
                  <a:lnTo>
                    <a:pt x="894" y="482"/>
                  </a:lnTo>
                  <a:lnTo>
                    <a:pt x="915" y="482"/>
                  </a:lnTo>
                  <a:lnTo>
                    <a:pt x="925" y="482"/>
                  </a:lnTo>
                  <a:lnTo>
                    <a:pt x="947" y="480"/>
                  </a:lnTo>
                  <a:lnTo>
                    <a:pt x="957" y="480"/>
                  </a:lnTo>
                  <a:lnTo>
                    <a:pt x="979" y="480"/>
                  </a:lnTo>
                  <a:lnTo>
                    <a:pt x="987" y="480"/>
                  </a:lnTo>
                  <a:lnTo>
                    <a:pt x="1009" y="478"/>
                  </a:lnTo>
                  <a:lnTo>
                    <a:pt x="1016" y="478"/>
                  </a:lnTo>
                  <a:lnTo>
                    <a:pt x="1041" y="477"/>
                  </a:lnTo>
                  <a:lnTo>
                    <a:pt x="1046" y="477"/>
                  </a:lnTo>
                  <a:lnTo>
                    <a:pt x="1072" y="475"/>
                  </a:lnTo>
                  <a:lnTo>
                    <a:pt x="1077" y="475"/>
                  </a:lnTo>
                  <a:lnTo>
                    <a:pt x="1104" y="473"/>
                  </a:lnTo>
                  <a:lnTo>
                    <a:pt x="1105" y="473"/>
                  </a:lnTo>
                  <a:lnTo>
                    <a:pt x="1119" y="472"/>
                  </a:lnTo>
                  <a:lnTo>
                    <a:pt x="1136" y="472"/>
                  </a:lnTo>
                  <a:lnTo>
                    <a:pt x="1164" y="470"/>
                  </a:lnTo>
                  <a:lnTo>
                    <a:pt x="1168" y="470"/>
                  </a:lnTo>
                  <a:lnTo>
                    <a:pt x="1195" y="468"/>
                  </a:lnTo>
                  <a:lnTo>
                    <a:pt x="1200" y="468"/>
                  </a:lnTo>
                  <a:lnTo>
                    <a:pt x="1225" y="467"/>
                  </a:lnTo>
                  <a:lnTo>
                    <a:pt x="1232" y="465"/>
                  </a:lnTo>
                  <a:lnTo>
                    <a:pt x="1254" y="463"/>
                  </a:lnTo>
                  <a:lnTo>
                    <a:pt x="1264" y="461"/>
                  </a:lnTo>
                  <a:lnTo>
                    <a:pt x="1284" y="461"/>
                  </a:lnTo>
                  <a:lnTo>
                    <a:pt x="1298" y="458"/>
                  </a:lnTo>
                  <a:lnTo>
                    <a:pt x="1313" y="458"/>
                  </a:lnTo>
                  <a:lnTo>
                    <a:pt x="1330" y="455"/>
                  </a:lnTo>
                  <a:lnTo>
                    <a:pt x="1340" y="455"/>
                  </a:lnTo>
                  <a:lnTo>
                    <a:pt x="1364" y="450"/>
                  </a:lnTo>
                  <a:lnTo>
                    <a:pt x="1369" y="448"/>
                  </a:lnTo>
                  <a:lnTo>
                    <a:pt x="1396" y="445"/>
                  </a:lnTo>
                  <a:lnTo>
                    <a:pt x="1397" y="445"/>
                  </a:lnTo>
                  <a:lnTo>
                    <a:pt x="1426" y="441"/>
                  </a:lnTo>
                  <a:lnTo>
                    <a:pt x="1431" y="439"/>
                  </a:lnTo>
                  <a:lnTo>
                    <a:pt x="1455" y="434"/>
                  </a:lnTo>
                  <a:lnTo>
                    <a:pt x="1465" y="433"/>
                  </a:lnTo>
                  <a:lnTo>
                    <a:pt x="1482" y="431"/>
                  </a:lnTo>
                  <a:lnTo>
                    <a:pt x="1500" y="426"/>
                  </a:lnTo>
                  <a:lnTo>
                    <a:pt x="1509" y="424"/>
                  </a:lnTo>
                  <a:lnTo>
                    <a:pt x="1536" y="418"/>
                  </a:lnTo>
                  <a:lnTo>
                    <a:pt x="1563" y="411"/>
                  </a:lnTo>
                  <a:lnTo>
                    <a:pt x="1571" y="407"/>
                  </a:lnTo>
                  <a:lnTo>
                    <a:pt x="1590" y="404"/>
                  </a:lnTo>
                  <a:lnTo>
                    <a:pt x="1608" y="397"/>
                  </a:lnTo>
                  <a:lnTo>
                    <a:pt x="1617" y="396"/>
                  </a:lnTo>
                  <a:lnTo>
                    <a:pt x="1637" y="389"/>
                  </a:lnTo>
                  <a:lnTo>
                    <a:pt x="1644" y="387"/>
                  </a:lnTo>
                  <a:lnTo>
                    <a:pt x="1645" y="385"/>
                  </a:lnTo>
                  <a:lnTo>
                    <a:pt x="1669" y="379"/>
                  </a:lnTo>
                  <a:lnTo>
                    <a:pt x="1684" y="372"/>
                  </a:lnTo>
                  <a:lnTo>
                    <a:pt x="1696" y="368"/>
                  </a:lnTo>
                  <a:lnTo>
                    <a:pt x="1715" y="362"/>
                  </a:lnTo>
                  <a:lnTo>
                    <a:pt x="1720" y="358"/>
                  </a:lnTo>
                  <a:lnTo>
                    <a:pt x="1725" y="357"/>
                  </a:lnTo>
                  <a:lnTo>
                    <a:pt x="1745" y="348"/>
                  </a:lnTo>
                  <a:lnTo>
                    <a:pt x="1765" y="340"/>
                  </a:lnTo>
                  <a:lnTo>
                    <a:pt x="1770" y="336"/>
                  </a:lnTo>
                  <a:lnTo>
                    <a:pt x="1777" y="335"/>
                  </a:lnTo>
                  <a:lnTo>
                    <a:pt x="1796" y="326"/>
                  </a:lnTo>
                  <a:lnTo>
                    <a:pt x="1809" y="318"/>
                  </a:lnTo>
                  <a:lnTo>
                    <a:pt x="1818" y="313"/>
                  </a:lnTo>
                  <a:lnTo>
                    <a:pt x="1829" y="306"/>
                  </a:lnTo>
                  <a:lnTo>
                    <a:pt x="1841" y="299"/>
                  </a:lnTo>
                  <a:lnTo>
                    <a:pt x="1855" y="291"/>
                  </a:lnTo>
                  <a:lnTo>
                    <a:pt x="1865" y="284"/>
                  </a:lnTo>
                  <a:lnTo>
                    <a:pt x="1875" y="277"/>
                  </a:lnTo>
                  <a:lnTo>
                    <a:pt x="1889" y="269"/>
                  </a:lnTo>
                  <a:lnTo>
                    <a:pt x="1907" y="253"/>
                  </a:lnTo>
                  <a:lnTo>
                    <a:pt x="1909" y="252"/>
                  </a:lnTo>
                  <a:lnTo>
                    <a:pt x="1910" y="250"/>
                  </a:lnTo>
                  <a:lnTo>
                    <a:pt x="1931" y="233"/>
                  </a:lnTo>
                  <a:lnTo>
                    <a:pt x="1944" y="221"/>
                  </a:lnTo>
                  <a:lnTo>
                    <a:pt x="1951" y="213"/>
                  </a:lnTo>
                  <a:lnTo>
                    <a:pt x="1970" y="194"/>
                  </a:lnTo>
                  <a:lnTo>
                    <a:pt x="1971" y="193"/>
                  </a:lnTo>
                  <a:lnTo>
                    <a:pt x="1976" y="186"/>
                  </a:lnTo>
                  <a:lnTo>
                    <a:pt x="1990" y="171"/>
                  </a:lnTo>
                  <a:lnTo>
                    <a:pt x="1993" y="167"/>
                  </a:lnTo>
                  <a:lnTo>
                    <a:pt x="2008" y="145"/>
                  </a:lnTo>
                  <a:lnTo>
                    <a:pt x="2012" y="138"/>
                  </a:lnTo>
                  <a:lnTo>
                    <a:pt x="2024" y="118"/>
                  </a:lnTo>
                  <a:lnTo>
                    <a:pt x="2027" y="111"/>
                  </a:lnTo>
                  <a:lnTo>
                    <a:pt x="2039" y="86"/>
                  </a:lnTo>
                  <a:lnTo>
                    <a:pt x="2039" y="84"/>
                  </a:lnTo>
                  <a:lnTo>
                    <a:pt x="2040" y="78"/>
                  </a:lnTo>
                  <a:lnTo>
                    <a:pt x="2047" y="57"/>
                  </a:lnTo>
                  <a:lnTo>
                    <a:pt x="2049" y="47"/>
                  </a:lnTo>
                  <a:lnTo>
                    <a:pt x="2052" y="29"/>
                  </a:lnTo>
                  <a:lnTo>
                    <a:pt x="2052" y="1"/>
                  </a:lnTo>
                  <a:lnTo>
                    <a:pt x="2052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66" name="Freeform 1053"/>
            <p:cNvSpPr>
              <a:spLocks/>
            </p:cNvSpPr>
            <p:nvPr/>
          </p:nvSpPr>
          <p:spPr bwMode="auto">
            <a:xfrm>
              <a:off x="593" y="3262"/>
              <a:ext cx="1926" cy="468"/>
            </a:xfrm>
            <a:custGeom>
              <a:avLst/>
              <a:gdLst>
                <a:gd name="T0" fmla="*/ 331 w 1926"/>
                <a:gd name="T1" fmla="*/ 468 h 468"/>
                <a:gd name="T2" fmla="*/ 613 w 1926"/>
                <a:gd name="T3" fmla="*/ 468 h 468"/>
                <a:gd name="T4" fmla="*/ 699 w 1926"/>
                <a:gd name="T5" fmla="*/ 468 h 468"/>
                <a:gd name="T6" fmla="*/ 731 w 1926"/>
                <a:gd name="T7" fmla="*/ 468 h 468"/>
                <a:gd name="T8" fmla="*/ 761 w 1926"/>
                <a:gd name="T9" fmla="*/ 468 h 468"/>
                <a:gd name="T10" fmla="*/ 792 w 1926"/>
                <a:gd name="T11" fmla="*/ 467 h 468"/>
                <a:gd name="T12" fmla="*/ 822 w 1926"/>
                <a:gd name="T13" fmla="*/ 467 h 468"/>
                <a:gd name="T14" fmla="*/ 853 w 1926"/>
                <a:gd name="T15" fmla="*/ 467 h 468"/>
                <a:gd name="T16" fmla="*/ 883 w 1926"/>
                <a:gd name="T17" fmla="*/ 465 h 468"/>
                <a:gd name="T18" fmla="*/ 913 w 1926"/>
                <a:gd name="T19" fmla="*/ 465 h 468"/>
                <a:gd name="T20" fmla="*/ 944 w 1926"/>
                <a:gd name="T21" fmla="*/ 463 h 468"/>
                <a:gd name="T22" fmla="*/ 974 w 1926"/>
                <a:gd name="T23" fmla="*/ 461 h 468"/>
                <a:gd name="T24" fmla="*/ 1005 w 1926"/>
                <a:gd name="T25" fmla="*/ 461 h 468"/>
                <a:gd name="T26" fmla="*/ 1033 w 1926"/>
                <a:gd name="T27" fmla="*/ 461 h 468"/>
                <a:gd name="T28" fmla="*/ 1064 w 1926"/>
                <a:gd name="T29" fmla="*/ 460 h 468"/>
                <a:gd name="T30" fmla="*/ 1094 w 1926"/>
                <a:gd name="T31" fmla="*/ 456 h 468"/>
                <a:gd name="T32" fmla="*/ 1124 w 1926"/>
                <a:gd name="T33" fmla="*/ 455 h 468"/>
                <a:gd name="T34" fmla="*/ 1153 w 1926"/>
                <a:gd name="T35" fmla="*/ 451 h 468"/>
                <a:gd name="T36" fmla="*/ 1182 w 1926"/>
                <a:gd name="T37" fmla="*/ 448 h 468"/>
                <a:gd name="T38" fmla="*/ 1215 w 1926"/>
                <a:gd name="T39" fmla="*/ 445 h 468"/>
                <a:gd name="T40" fmla="*/ 1242 w 1926"/>
                <a:gd name="T41" fmla="*/ 441 h 468"/>
                <a:gd name="T42" fmla="*/ 1275 w 1926"/>
                <a:gd name="T43" fmla="*/ 438 h 468"/>
                <a:gd name="T44" fmla="*/ 1310 w 1926"/>
                <a:gd name="T45" fmla="*/ 433 h 468"/>
                <a:gd name="T46" fmla="*/ 1344 w 1926"/>
                <a:gd name="T47" fmla="*/ 426 h 468"/>
                <a:gd name="T48" fmla="*/ 1378 w 1926"/>
                <a:gd name="T49" fmla="*/ 419 h 468"/>
                <a:gd name="T50" fmla="*/ 1389 w 1926"/>
                <a:gd name="T51" fmla="*/ 418 h 468"/>
                <a:gd name="T52" fmla="*/ 1413 w 1926"/>
                <a:gd name="T53" fmla="*/ 412 h 468"/>
                <a:gd name="T54" fmla="*/ 1448 w 1926"/>
                <a:gd name="T55" fmla="*/ 404 h 468"/>
                <a:gd name="T56" fmla="*/ 1486 w 1926"/>
                <a:gd name="T57" fmla="*/ 392 h 468"/>
                <a:gd name="T58" fmla="*/ 1501 w 1926"/>
                <a:gd name="T59" fmla="*/ 389 h 468"/>
                <a:gd name="T60" fmla="*/ 1523 w 1926"/>
                <a:gd name="T61" fmla="*/ 382 h 468"/>
                <a:gd name="T62" fmla="*/ 1560 w 1926"/>
                <a:gd name="T63" fmla="*/ 368 h 468"/>
                <a:gd name="T64" fmla="*/ 1582 w 1926"/>
                <a:gd name="T65" fmla="*/ 362 h 468"/>
                <a:gd name="T66" fmla="*/ 1600 w 1926"/>
                <a:gd name="T67" fmla="*/ 353 h 468"/>
                <a:gd name="T68" fmla="*/ 1642 w 1926"/>
                <a:gd name="T69" fmla="*/ 335 h 468"/>
                <a:gd name="T70" fmla="*/ 1646 w 1926"/>
                <a:gd name="T71" fmla="*/ 335 h 468"/>
                <a:gd name="T72" fmla="*/ 1686 w 1926"/>
                <a:gd name="T73" fmla="*/ 313 h 468"/>
                <a:gd name="T74" fmla="*/ 1700 w 1926"/>
                <a:gd name="T75" fmla="*/ 306 h 468"/>
                <a:gd name="T76" fmla="*/ 1732 w 1926"/>
                <a:gd name="T77" fmla="*/ 286 h 468"/>
                <a:gd name="T78" fmla="*/ 1744 w 1926"/>
                <a:gd name="T79" fmla="*/ 277 h 468"/>
                <a:gd name="T80" fmla="*/ 1783 w 1926"/>
                <a:gd name="T81" fmla="*/ 250 h 468"/>
                <a:gd name="T82" fmla="*/ 1784 w 1926"/>
                <a:gd name="T83" fmla="*/ 248 h 468"/>
                <a:gd name="T84" fmla="*/ 1815 w 1926"/>
                <a:gd name="T85" fmla="*/ 221 h 468"/>
                <a:gd name="T86" fmla="*/ 1842 w 1926"/>
                <a:gd name="T87" fmla="*/ 194 h 468"/>
                <a:gd name="T88" fmla="*/ 1857 w 1926"/>
                <a:gd name="T89" fmla="*/ 174 h 468"/>
                <a:gd name="T90" fmla="*/ 1864 w 1926"/>
                <a:gd name="T91" fmla="*/ 167 h 468"/>
                <a:gd name="T92" fmla="*/ 1884 w 1926"/>
                <a:gd name="T93" fmla="*/ 138 h 468"/>
                <a:gd name="T94" fmla="*/ 1899 w 1926"/>
                <a:gd name="T95" fmla="*/ 111 h 468"/>
                <a:gd name="T96" fmla="*/ 1909 w 1926"/>
                <a:gd name="T97" fmla="*/ 84 h 468"/>
                <a:gd name="T98" fmla="*/ 1919 w 1926"/>
                <a:gd name="T99" fmla="*/ 57 h 468"/>
                <a:gd name="T100" fmla="*/ 1924 w 1926"/>
                <a:gd name="T101" fmla="*/ 29 h 468"/>
                <a:gd name="T102" fmla="*/ 1926 w 1926"/>
                <a:gd name="T103" fmla="*/ 0 h 46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926"/>
                <a:gd name="T157" fmla="*/ 0 h 468"/>
                <a:gd name="T158" fmla="*/ 1926 w 1926"/>
                <a:gd name="T159" fmla="*/ 468 h 468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926" h="468">
                  <a:moveTo>
                    <a:pt x="0" y="468"/>
                  </a:moveTo>
                  <a:lnTo>
                    <a:pt x="331" y="468"/>
                  </a:lnTo>
                  <a:lnTo>
                    <a:pt x="338" y="468"/>
                  </a:lnTo>
                  <a:lnTo>
                    <a:pt x="613" y="468"/>
                  </a:lnTo>
                  <a:lnTo>
                    <a:pt x="638" y="468"/>
                  </a:lnTo>
                  <a:lnTo>
                    <a:pt x="699" y="468"/>
                  </a:lnTo>
                  <a:lnTo>
                    <a:pt x="706" y="468"/>
                  </a:lnTo>
                  <a:lnTo>
                    <a:pt x="731" y="468"/>
                  </a:lnTo>
                  <a:lnTo>
                    <a:pt x="736" y="468"/>
                  </a:lnTo>
                  <a:lnTo>
                    <a:pt x="761" y="468"/>
                  </a:lnTo>
                  <a:lnTo>
                    <a:pt x="768" y="467"/>
                  </a:lnTo>
                  <a:lnTo>
                    <a:pt x="792" y="467"/>
                  </a:lnTo>
                  <a:lnTo>
                    <a:pt x="799" y="467"/>
                  </a:lnTo>
                  <a:lnTo>
                    <a:pt x="822" y="467"/>
                  </a:lnTo>
                  <a:lnTo>
                    <a:pt x="829" y="467"/>
                  </a:lnTo>
                  <a:lnTo>
                    <a:pt x="853" y="467"/>
                  </a:lnTo>
                  <a:lnTo>
                    <a:pt x="861" y="467"/>
                  </a:lnTo>
                  <a:lnTo>
                    <a:pt x="883" y="465"/>
                  </a:lnTo>
                  <a:lnTo>
                    <a:pt x="891" y="465"/>
                  </a:lnTo>
                  <a:lnTo>
                    <a:pt x="913" y="465"/>
                  </a:lnTo>
                  <a:lnTo>
                    <a:pt x="922" y="463"/>
                  </a:lnTo>
                  <a:lnTo>
                    <a:pt x="944" y="463"/>
                  </a:lnTo>
                  <a:lnTo>
                    <a:pt x="954" y="463"/>
                  </a:lnTo>
                  <a:lnTo>
                    <a:pt x="974" y="461"/>
                  </a:lnTo>
                  <a:lnTo>
                    <a:pt x="984" y="461"/>
                  </a:lnTo>
                  <a:lnTo>
                    <a:pt x="1005" y="461"/>
                  </a:lnTo>
                  <a:lnTo>
                    <a:pt x="1016" y="461"/>
                  </a:lnTo>
                  <a:lnTo>
                    <a:pt x="1033" y="461"/>
                  </a:lnTo>
                  <a:lnTo>
                    <a:pt x="1047" y="460"/>
                  </a:lnTo>
                  <a:lnTo>
                    <a:pt x="1064" y="460"/>
                  </a:lnTo>
                  <a:lnTo>
                    <a:pt x="1080" y="458"/>
                  </a:lnTo>
                  <a:lnTo>
                    <a:pt x="1094" y="456"/>
                  </a:lnTo>
                  <a:lnTo>
                    <a:pt x="1111" y="455"/>
                  </a:lnTo>
                  <a:lnTo>
                    <a:pt x="1124" y="455"/>
                  </a:lnTo>
                  <a:lnTo>
                    <a:pt x="1145" y="453"/>
                  </a:lnTo>
                  <a:lnTo>
                    <a:pt x="1153" y="451"/>
                  </a:lnTo>
                  <a:lnTo>
                    <a:pt x="1177" y="448"/>
                  </a:lnTo>
                  <a:lnTo>
                    <a:pt x="1182" y="448"/>
                  </a:lnTo>
                  <a:lnTo>
                    <a:pt x="1210" y="446"/>
                  </a:lnTo>
                  <a:lnTo>
                    <a:pt x="1215" y="445"/>
                  </a:lnTo>
                  <a:lnTo>
                    <a:pt x="1239" y="441"/>
                  </a:lnTo>
                  <a:lnTo>
                    <a:pt x="1242" y="441"/>
                  </a:lnTo>
                  <a:lnTo>
                    <a:pt x="1268" y="439"/>
                  </a:lnTo>
                  <a:lnTo>
                    <a:pt x="1275" y="438"/>
                  </a:lnTo>
                  <a:lnTo>
                    <a:pt x="1296" y="434"/>
                  </a:lnTo>
                  <a:lnTo>
                    <a:pt x="1310" y="433"/>
                  </a:lnTo>
                  <a:lnTo>
                    <a:pt x="1325" y="431"/>
                  </a:lnTo>
                  <a:lnTo>
                    <a:pt x="1344" y="426"/>
                  </a:lnTo>
                  <a:lnTo>
                    <a:pt x="1352" y="426"/>
                  </a:lnTo>
                  <a:lnTo>
                    <a:pt x="1378" y="419"/>
                  </a:lnTo>
                  <a:lnTo>
                    <a:pt x="1381" y="419"/>
                  </a:lnTo>
                  <a:lnTo>
                    <a:pt x="1389" y="418"/>
                  </a:lnTo>
                  <a:lnTo>
                    <a:pt x="1410" y="412"/>
                  </a:lnTo>
                  <a:lnTo>
                    <a:pt x="1413" y="412"/>
                  </a:lnTo>
                  <a:lnTo>
                    <a:pt x="1437" y="407"/>
                  </a:lnTo>
                  <a:lnTo>
                    <a:pt x="1448" y="404"/>
                  </a:lnTo>
                  <a:lnTo>
                    <a:pt x="1464" y="401"/>
                  </a:lnTo>
                  <a:lnTo>
                    <a:pt x="1486" y="392"/>
                  </a:lnTo>
                  <a:lnTo>
                    <a:pt x="1489" y="392"/>
                  </a:lnTo>
                  <a:lnTo>
                    <a:pt x="1501" y="389"/>
                  </a:lnTo>
                  <a:lnTo>
                    <a:pt x="1516" y="384"/>
                  </a:lnTo>
                  <a:lnTo>
                    <a:pt x="1523" y="382"/>
                  </a:lnTo>
                  <a:lnTo>
                    <a:pt x="1543" y="377"/>
                  </a:lnTo>
                  <a:lnTo>
                    <a:pt x="1560" y="368"/>
                  </a:lnTo>
                  <a:lnTo>
                    <a:pt x="1568" y="367"/>
                  </a:lnTo>
                  <a:lnTo>
                    <a:pt x="1582" y="362"/>
                  </a:lnTo>
                  <a:lnTo>
                    <a:pt x="1594" y="357"/>
                  </a:lnTo>
                  <a:lnTo>
                    <a:pt x="1600" y="353"/>
                  </a:lnTo>
                  <a:lnTo>
                    <a:pt x="1619" y="346"/>
                  </a:lnTo>
                  <a:lnTo>
                    <a:pt x="1642" y="335"/>
                  </a:lnTo>
                  <a:lnTo>
                    <a:pt x="1644" y="335"/>
                  </a:lnTo>
                  <a:lnTo>
                    <a:pt x="1646" y="335"/>
                  </a:lnTo>
                  <a:lnTo>
                    <a:pt x="1668" y="323"/>
                  </a:lnTo>
                  <a:lnTo>
                    <a:pt x="1686" y="313"/>
                  </a:lnTo>
                  <a:lnTo>
                    <a:pt x="1693" y="311"/>
                  </a:lnTo>
                  <a:lnTo>
                    <a:pt x="1700" y="306"/>
                  </a:lnTo>
                  <a:lnTo>
                    <a:pt x="1715" y="297"/>
                  </a:lnTo>
                  <a:lnTo>
                    <a:pt x="1732" y="286"/>
                  </a:lnTo>
                  <a:lnTo>
                    <a:pt x="1739" y="282"/>
                  </a:lnTo>
                  <a:lnTo>
                    <a:pt x="1744" y="277"/>
                  </a:lnTo>
                  <a:lnTo>
                    <a:pt x="1761" y="267"/>
                  </a:lnTo>
                  <a:lnTo>
                    <a:pt x="1783" y="250"/>
                  </a:lnTo>
                  <a:lnTo>
                    <a:pt x="1783" y="248"/>
                  </a:lnTo>
                  <a:lnTo>
                    <a:pt x="1784" y="248"/>
                  </a:lnTo>
                  <a:lnTo>
                    <a:pt x="1805" y="231"/>
                  </a:lnTo>
                  <a:lnTo>
                    <a:pt x="1815" y="221"/>
                  </a:lnTo>
                  <a:lnTo>
                    <a:pt x="1825" y="213"/>
                  </a:lnTo>
                  <a:lnTo>
                    <a:pt x="1842" y="194"/>
                  </a:lnTo>
                  <a:lnTo>
                    <a:pt x="1843" y="193"/>
                  </a:lnTo>
                  <a:lnTo>
                    <a:pt x="1857" y="174"/>
                  </a:lnTo>
                  <a:lnTo>
                    <a:pt x="1864" y="169"/>
                  </a:lnTo>
                  <a:lnTo>
                    <a:pt x="1864" y="167"/>
                  </a:lnTo>
                  <a:lnTo>
                    <a:pt x="1880" y="142"/>
                  </a:lnTo>
                  <a:lnTo>
                    <a:pt x="1884" y="138"/>
                  </a:lnTo>
                  <a:lnTo>
                    <a:pt x="1897" y="115"/>
                  </a:lnTo>
                  <a:lnTo>
                    <a:pt x="1899" y="111"/>
                  </a:lnTo>
                  <a:lnTo>
                    <a:pt x="1907" y="88"/>
                  </a:lnTo>
                  <a:lnTo>
                    <a:pt x="1909" y="84"/>
                  </a:lnTo>
                  <a:lnTo>
                    <a:pt x="1911" y="83"/>
                  </a:lnTo>
                  <a:lnTo>
                    <a:pt x="1919" y="57"/>
                  </a:lnTo>
                  <a:lnTo>
                    <a:pt x="1921" y="44"/>
                  </a:lnTo>
                  <a:lnTo>
                    <a:pt x="1924" y="29"/>
                  </a:lnTo>
                  <a:lnTo>
                    <a:pt x="1924" y="7"/>
                  </a:lnTo>
                  <a:lnTo>
                    <a:pt x="1926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67" name="Line 1054"/>
            <p:cNvSpPr>
              <a:spLocks noChangeShapeType="1"/>
            </p:cNvSpPr>
            <p:nvPr/>
          </p:nvSpPr>
          <p:spPr bwMode="auto">
            <a:xfrm>
              <a:off x="590" y="3730"/>
              <a:ext cx="3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068" name="Freeform 1055"/>
            <p:cNvSpPr>
              <a:spLocks/>
            </p:cNvSpPr>
            <p:nvPr/>
          </p:nvSpPr>
          <p:spPr bwMode="auto">
            <a:xfrm>
              <a:off x="603" y="3710"/>
              <a:ext cx="895" cy="5"/>
            </a:xfrm>
            <a:custGeom>
              <a:avLst/>
              <a:gdLst>
                <a:gd name="T0" fmla="*/ 0 w 895"/>
                <a:gd name="T1" fmla="*/ 5 h 5"/>
                <a:gd name="T2" fmla="*/ 243 w 895"/>
                <a:gd name="T3" fmla="*/ 5 h 5"/>
                <a:gd name="T4" fmla="*/ 252 w 895"/>
                <a:gd name="T5" fmla="*/ 5 h 5"/>
                <a:gd name="T6" fmla="*/ 375 w 895"/>
                <a:gd name="T7" fmla="*/ 5 h 5"/>
                <a:gd name="T8" fmla="*/ 399 w 895"/>
                <a:gd name="T9" fmla="*/ 5 h 5"/>
                <a:gd name="T10" fmla="*/ 589 w 895"/>
                <a:gd name="T11" fmla="*/ 5 h 5"/>
                <a:gd name="T12" fmla="*/ 611 w 895"/>
                <a:gd name="T13" fmla="*/ 5 h 5"/>
                <a:gd name="T14" fmla="*/ 652 w 895"/>
                <a:gd name="T15" fmla="*/ 5 h 5"/>
                <a:gd name="T16" fmla="*/ 674 w 895"/>
                <a:gd name="T17" fmla="*/ 5 h 5"/>
                <a:gd name="T18" fmla="*/ 682 w 895"/>
                <a:gd name="T19" fmla="*/ 5 h 5"/>
                <a:gd name="T20" fmla="*/ 704 w 895"/>
                <a:gd name="T21" fmla="*/ 3 h 5"/>
                <a:gd name="T22" fmla="*/ 713 w 895"/>
                <a:gd name="T23" fmla="*/ 3 h 5"/>
                <a:gd name="T24" fmla="*/ 736 w 895"/>
                <a:gd name="T25" fmla="*/ 3 h 5"/>
                <a:gd name="T26" fmla="*/ 743 w 895"/>
                <a:gd name="T27" fmla="*/ 3 h 5"/>
                <a:gd name="T28" fmla="*/ 767 w 895"/>
                <a:gd name="T29" fmla="*/ 3 h 5"/>
                <a:gd name="T30" fmla="*/ 775 w 895"/>
                <a:gd name="T31" fmla="*/ 3 h 5"/>
                <a:gd name="T32" fmla="*/ 797 w 895"/>
                <a:gd name="T33" fmla="*/ 3 h 5"/>
                <a:gd name="T34" fmla="*/ 804 w 895"/>
                <a:gd name="T35" fmla="*/ 2 h 5"/>
                <a:gd name="T36" fmla="*/ 829 w 895"/>
                <a:gd name="T37" fmla="*/ 2 h 5"/>
                <a:gd name="T38" fmla="*/ 834 w 895"/>
                <a:gd name="T39" fmla="*/ 2 h 5"/>
                <a:gd name="T40" fmla="*/ 859 w 895"/>
                <a:gd name="T41" fmla="*/ 2 h 5"/>
                <a:gd name="T42" fmla="*/ 865 w 895"/>
                <a:gd name="T43" fmla="*/ 0 h 5"/>
                <a:gd name="T44" fmla="*/ 892 w 895"/>
                <a:gd name="T45" fmla="*/ 0 h 5"/>
                <a:gd name="T46" fmla="*/ 895 w 895"/>
                <a:gd name="T47" fmla="*/ 0 h 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95"/>
                <a:gd name="T73" fmla="*/ 0 h 5"/>
                <a:gd name="T74" fmla="*/ 895 w 895"/>
                <a:gd name="T75" fmla="*/ 5 h 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95" h="5">
                  <a:moveTo>
                    <a:pt x="0" y="5"/>
                  </a:moveTo>
                  <a:lnTo>
                    <a:pt x="243" y="5"/>
                  </a:lnTo>
                  <a:lnTo>
                    <a:pt x="252" y="5"/>
                  </a:lnTo>
                  <a:lnTo>
                    <a:pt x="375" y="5"/>
                  </a:lnTo>
                  <a:lnTo>
                    <a:pt x="399" y="5"/>
                  </a:lnTo>
                  <a:lnTo>
                    <a:pt x="589" y="5"/>
                  </a:lnTo>
                  <a:lnTo>
                    <a:pt x="611" y="5"/>
                  </a:lnTo>
                  <a:lnTo>
                    <a:pt x="652" y="5"/>
                  </a:lnTo>
                  <a:lnTo>
                    <a:pt x="674" y="5"/>
                  </a:lnTo>
                  <a:lnTo>
                    <a:pt x="682" y="5"/>
                  </a:lnTo>
                  <a:lnTo>
                    <a:pt x="704" y="3"/>
                  </a:lnTo>
                  <a:lnTo>
                    <a:pt x="713" y="3"/>
                  </a:lnTo>
                  <a:lnTo>
                    <a:pt x="736" y="3"/>
                  </a:lnTo>
                  <a:lnTo>
                    <a:pt x="743" y="3"/>
                  </a:lnTo>
                  <a:lnTo>
                    <a:pt x="767" y="3"/>
                  </a:lnTo>
                  <a:lnTo>
                    <a:pt x="775" y="3"/>
                  </a:lnTo>
                  <a:lnTo>
                    <a:pt x="797" y="3"/>
                  </a:lnTo>
                  <a:lnTo>
                    <a:pt x="804" y="2"/>
                  </a:lnTo>
                  <a:lnTo>
                    <a:pt x="829" y="2"/>
                  </a:lnTo>
                  <a:lnTo>
                    <a:pt x="834" y="2"/>
                  </a:lnTo>
                  <a:lnTo>
                    <a:pt x="859" y="2"/>
                  </a:lnTo>
                  <a:lnTo>
                    <a:pt x="865" y="0"/>
                  </a:lnTo>
                  <a:lnTo>
                    <a:pt x="892" y="0"/>
                  </a:lnTo>
                  <a:lnTo>
                    <a:pt x="895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69" name="Freeform 1056"/>
            <p:cNvSpPr>
              <a:spLocks/>
            </p:cNvSpPr>
            <p:nvPr/>
          </p:nvSpPr>
          <p:spPr bwMode="auto">
            <a:xfrm>
              <a:off x="1498" y="3262"/>
              <a:ext cx="923" cy="448"/>
            </a:xfrm>
            <a:custGeom>
              <a:avLst/>
              <a:gdLst>
                <a:gd name="T0" fmla="*/ 29 w 923"/>
                <a:gd name="T1" fmla="*/ 446 h 448"/>
                <a:gd name="T2" fmla="*/ 59 w 923"/>
                <a:gd name="T3" fmla="*/ 446 h 448"/>
                <a:gd name="T4" fmla="*/ 76 w 923"/>
                <a:gd name="T5" fmla="*/ 445 h 448"/>
                <a:gd name="T6" fmla="*/ 91 w 923"/>
                <a:gd name="T7" fmla="*/ 445 h 448"/>
                <a:gd name="T8" fmla="*/ 121 w 923"/>
                <a:gd name="T9" fmla="*/ 443 h 448"/>
                <a:gd name="T10" fmla="*/ 154 w 923"/>
                <a:gd name="T11" fmla="*/ 441 h 448"/>
                <a:gd name="T12" fmla="*/ 186 w 923"/>
                <a:gd name="T13" fmla="*/ 438 h 448"/>
                <a:gd name="T14" fmla="*/ 219 w 923"/>
                <a:gd name="T15" fmla="*/ 434 h 448"/>
                <a:gd name="T16" fmla="*/ 251 w 923"/>
                <a:gd name="T17" fmla="*/ 433 h 448"/>
                <a:gd name="T18" fmla="*/ 283 w 923"/>
                <a:gd name="T19" fmla="*/ 428 h 448"/>
                <a:gd name="T20" fmla="*/ 317 w 923"/>
                <a:gd name="T21" fmla="*/ 423 h 448"/>
                <a:gd name="T22" fmla="*/ 351 w 923"/>
                <a:gd name="T23" fmla="*/ 418 h 448"/>
                <a:gd name="T24" fmla="*/ 354 w 923"/>
                <a:gd name="T25" fmla="*/ 418 h 448"/>
                <a:gd name="T26" fmla="*/ 385 w 923"/>
                <a:gd name="T27" fmla="*/ 412 h 448"/>
                <a:gd name="T28" fmla="*/ 420 w 923"/>
                <a:gd name="T29" fmla="*/ 406 h 448"/>
                <a:gd name="T30" fmla="*/ 456 w 923"/>
                <a:gd name="T31" fmla="*/ 397 h 448"/>
                <a:gd name="T32" fmla="*/ 484 w 923"/>
                <a:gd name="T33" fmla="*/ 389 h 448"/>
                <a:gd name="T34" fmla="*/ 493 w 923"/>
                <a:gd name="T35" fmla="*/ 385 h 448"/>
                <a:gd name="T36" fmla="*/ 530 w 923"/>
                <a:gd name="T37" fmla="*/ 375 h 448"/>
                <a:gd name="T38" fmla="*/ 567 w 923"/>
                <a:gd name="T39" fmla="*/ 363 h 448"/>
                <a:gd name="T40" fmla="*/ 570 w 923"/>
                <a:gd name="T41" fmla="*/ 362 h 448"/>
                <a:gd name="T42" fmla="*/ 608 w 923"/>
                <a:gd name="T43" fmla="*/ 348 h 448"/>
                <a:gd name="T44" fmla="*/ 640 w 923"/>
                <a:gd name="T45" fmla="*/ 335 h 448"/>
                <a:gd name="T46" fmla="*/ 648 w 923"/>
                <a:gd name="T47" fmla="*/ 330 h 448"/>
                <a:gd name="T48" fmla="*/ 692 w 923"/>
                <a:gd name="T49" fmla="*/ 306 h 448"/>
                <a:gd name="T50" fmla="*/ 695 w 923"/>
                <a:gd name="T51" fmla="*/ 306 h 448"/>
                <a:gd name="T52" fmla="*/ 739 w 923"/>
                <a:gd name="T53" fmla="*/ 279 h 448"/>
                <a:gd name="T54" fmla="*/ 761 w 923"/>
                <a:gd name="T55" fmla="*/ 262 h 448"/>
                <a:gd name="T56" fmla="*/ 783 w 923"/>
                <a:gd name="T57" fmla="*/ 247 h 448"/>
                <a:gd name="T58" fmla="*/ 805 w 923"/>
                <a:gd name="T59" fmla="*/ 228 h 448"/>
                <a:gd name="T60" fmla="*/ 825 w 923"/>
                <a:gd name="T61" fmla="*/ 208 h 448"/>
                <a:gd name="T62" fmla="*/ 846 w 923"/>
                <a:gd name="T63" fmla="*/ 188 h 448"/>
                <a:gd name="T64" fmla="*/ 864 w 923"/>
                <a:gd name="T65" fmla="*/ 164 h 448"/>
                <a:gd name="T66" fmla="*/ 896 w 923"/>
                <a:gd name="T67" fmla="*/ 111 h 448"/>
                <a:gd name="T68" fmla="*/ 910 w 923"/>
                <a:gd name="T69" fmla="*/ 84 h 448"/>
                <a:gd name="T70" fmla="*/ 916 w 923"/>
                <a:gd name="T71" fmla="*/ 57 h 448"/>
                <a:gd name="T72" fmla="*/ 923 w 923"/>
                <a:gd name="T73" fmla="*/ 29 h 448"/>
                <a:gd name="T74" fmla="*/ 923 w 923"/>
                <a:gd name="T75" fmla="*/ 0 h 44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923"/>
                <a:gd name="T115" fmla="*/ 0 h 448"/>
                <a:gd name="T116" fmla="*/ 923 w 923"/>
                <a:gd name="T117" fmla="*/ 448 h 44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923" h="448">
                  <a:moveTo>
                    <a:pt x="0" y="448"/>
                  </a:moveTo>
                  <a:lnTo>
                    <a:pt x="29" y="446"/>
                  </a:lnTo>
                  <a:lnTo>
                    <a:pt x="30" y="446"/>
                  </a:lnTo>
                  <a:lnTo>
                    <a:pt x="59" y="446"/>
                  </a:lnTo>
                  <a:lnTo>
                    <a:pt x="61" y="446"/>
                  </a:lnTo>
                  <a:lnTo>
                    <a:pt x="76" y="445"/>
                  </a:lnTo>
                  <a:lnTo>
                    <a:pt x="89" y="445"/>
                  </a:lnTo>
                  <a:lnTo>
                    <a:pt x="91" y="445"/>
                  </a:lnTo>
                  <a:lnTo>
                    <a:pt x="120" y="443"/>
                  </a:lnTo>
                  <a:lnTo>
                    <a:pt x="121" y="443"/>
                  </a:lnTo>
                  <a:lnTo>
                    <a:pt x="150" y="441"/>
                  </a:lnTo>
                  <a:lnTo>
                    <a:pt x="154" y="441"/>
                  </a:lnTo>
                  <a:lnTo>
                    <a:pt x="179" y="439"/>
                  </a:lnTo>
                  <a:lnTo>
                    <a:pt x="186" y="438"/>
                  </a:lnTo>
                  <a:lnTo>
                    <a:pt x="209" y="436"/>
                  </a:lnTo>
                  <a:lnTo>
                    <a:pt x="219" y="434"/>
                  </a:lnTo>
                  <a:lnTo>
                    <a:pt x="238" y="433"/>
                  </a:lnTo>
                  <a:lnTo>
                    <a:pt x="251" y="433"/>
                  </a:lnTo>
                  <a:lnTo>
                    <a:pt x="267" y="431"/>
                  </a:lnTo>
                  <a:lnTo>
                    <a:pt x="283" y="428"/>
                  </a:lnTo>
                  <a:lnTo>
                    <a:pt x="295" y="426"/>
                  </a:lnTo>
                  <a:lnTo>
                    <a:pt x="317" y="423"/>
                  </a:lnTo>
                  <a:lnTo>
                    <a:pt x="324" y="423"/>
                  </a:lnTo>
                  <a:lnTo>
                    <a:pt x="351" y="418"/>
                  </a:lnTo>
                  <a:lnTo>
                    <a:pt x="353" y="418"/>
                  </a:lnTo>
                  <a:lnTo>
                    <a:pt x="354" y="418"/>
                  </a:lnTo>
                  <a:lnTo>
                    <a:pt x="381" y="412"/>
                  </a:lnTo>
                  <a:lnTo>
                    <a:pt x="385" y="412"/>
                  </a:lnTo>
                  <a:lnTo>
                    <a:pt x="408" y="407"/>
                  </a:lnTo>
                  <a:lnTo>
                    <a:pt x="420" y="406"/>
                  </a:lnTo>
                  <a:lnTo>
                    <a:pt x="435" y="402"/>
                  </a:lnTo>
                  <a:lnTo>
                    <a:pt x="456" y="397"/>
                  </a:lnTo>
                  <a:lnTo>
                    <a:pt x="462" y="396"/>
                  </a:lnTo>
                  <a:lnTo>
                    <a:pt x="484" y="389"/>
                  </a:lnTo>
                  <a:lnTo>
                    <a:pt x="489" y="387"/>
                  </a:lnTo>
                  <a:lnTo>
                    <a:pt x="493" y="385"/>
                  </a:lnTo>
                  <a:lnTo>
                    <a:pt x="518" y="380"/>
                  </a:lnTo>
                  <a:lnTo>
                    <a:pt x="530" y="375"/>
                  </a:lnTo>
                  <a:lnTo>
                    <a:pt x="543" y="372"/>
                  </a:lnTo>
                  <a:lnTo>
                    <a:pt x="567" y="363"/>
                  </a:lnTo>
                  <a:lnTo>
                    <a:pt x="569" y="363"/>
                  </a:lnTo>
                  <a:lnTo>
                    <a:pt x="570" y="362"/>
                  </a:lnTo>
                  <a:lnTo>
                    <a:pt x="596" y="353"/>
                  </a:lnTo>
                  <a:lnTo>
                    <a:pt x="608" y="348"/>
                  </a:lnTo>
                  <a:lnTo>
                    <a:pt x="619" y="341"/>
                  </a:lnTo>
                  <a:lnTo>
                    <a:pt x="640" y="335"/>
                  </a:lnTo>
                  <a:lnTo>
                    <a:pt x="645" y="331"/>
                  </a:lnTo>
                  <a:lnTo>
                    <a:pt x="648" y="330"/>
                  </a:lnTo>
                  <a:lnTo>
                    <a:pt x="668" y="319"/>
                  </a:lnTo>
                  <a:lnTo>
                    <a:pt x="692" y="306"/>
                  </a:lnTo>
                  <a:lnTo>
                    <a:pt x="694" y="306"/>
                  </a:lnTo>
                  <a:lnTo>
                    <a:pt x="695" y="306"/>
                  </a:lnTo>
                  <a:lnTo>
                    <a:pt x="717" y="292"/>
                  </a:lnTo>
                  <a:lnTo>
                    <a:pt x="739" y="279"/>
                  </a:lnTo>
                  <a:lnTo>
                    <a:pt x="739" y="277"/>
                  </a:lnTo>
                  <a:lnTo>
                    <a:pt x="761" y="262"/>
                  </a:lnTo>
                  <a:lnTo>
                    <a:pt x="780" y="250"/>
                  </a:lnTo>
                  <a:lnTo>
                    <a:pt x="783" y="247"/>
                  </a:lnTo>
                  <a:lnTo>
                    <a:pt x="793" y="238"/>
                  </a:lnTo>
                  <a:lnTo>
                    <a:pt x="805" y="228"/>
                  </a:lnTo>
                  <a:lnTo>
                    <a:pt x="812" y="221"/>
                  </a:lnTo>
                  <a:lnTo>
                    <a:pt x="825" y="208"/>
                  </a:lnTo>
                  <a:lnTo>
                    <a:pt x="839" y="194"/>
                  </a:lnTo>
                  <a:lnTo>
                    <a:pt x="846" y="188"/>
                  </a:lnTo>
                  <a:lnTo>
                    <a:pt x="862" y="167"/>
                  </a:lnTo>
                  <a:lnTo>
                    <a:pt x="864" y="164"/>
                  </a:lnTo>
                  <a:lnTo>
                    <a:pt x="881" y="138"/>
                  </a:lnTo>
                  <a:lnTo>
                    <a:pt x="896" y="111"/>
                  </a:lnTo>
                  <a:lnTo>
                    <a:pt x="896" y="110"/>
                  </a:lnTo>
                  <a:lnTo>
                    <a:pt x="910" y="84"/>
                  </a:lnTo>
                  <a:lnTo>
                    <a:pt x="910" y="78"/>
                  </a:lnTo>
                  <a:lnTo>
                    <a:pt x="916" y="57"/>
                  </a:lnTo>
                  <a:lnTo>
                    <a:pt x="920" y="37"/>
                  </a:lnTo>
                  <a:lnTo>
                    <a:pt x="923" y="29"/>
                  </a:lnTo>
                  <a:lnTo>
                    <a:pt x="923" y="15"/>
                  </a:lnTo>
                  <a:lnTo>
                    <a:pt x="923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70" name="Line 1057"/>
            <p:cNvSpPr>
              <a:spLocks noChangeShapeType="1"/>
            </p:cNvSpPr>
            <p:nvPr/>
          </p:nvSpPr>
          <p:spPr bwMode="auto">
            <a:xfrm flipH="1">
              <a:off x="590" y="3715"/>
              <a:ext cx="13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071" name="Freeform 1058"/>
            <p:cNvSpPr>
              <a:spLocks/>
            </p:cNvSpPr>
            <p:nvPr/>
          </p:nvSpPr>
          <p:spPr bwMode="auto">
            <a:xfrm>
              <a:off x="590" y="3262"/>
              <a:ext cx="1754" cy="438"/>
            </a:xfrm>
            <a:custGeom>
              <a:avLst/>
              <a:gdLst>
                <a:gd name="T0" fmla="*/ 105 w 1754"/>
                <a:gd name="T1" fmla="*/ 436 h 438"/>
                <a:gd name="T2" fmla="*/ 289 w 1754"/>
                <a:gd name="T3" fmla="*/ 436 h 438"/>
                <a:gd name="T4" fmla="*/ 418 w 1754"/>
                <a:gd name="T5" fmla="*/ 438 h 438"/>
                <a:gd name="T6" fmla="*/ 596 w 1754"/>
                <a:gd name="T7" fmla="*/ 438 h 438"/>
                <a:gd name="T8" fmla="*/ 656 w 1754"/>
                <a:gd name="T9" fmla="*/ 438 h 438"/>
                <a:gd name="T10" fmla="*/ 695 w 1754"/>
                <a:gd name="T11" fmla="*/ 436 h 438"/>
                <a:gd name="T12" fmla="*/ 727 w 1754"/>
                <a:gd name="T13" fmla="*/ 436 h 438"/>
                <a:gd name="T14" fmla="*/ 758 w 1754"/>
                <a:gd name="T15" fmla="*/ 436 h 438"/>
                <a:gd name="T16" fmla="*/ 788 w 1754"/>
                <a:gd name="T17" fmla="*/ 436 h 438"/>
                <a:gd name="T18" fmla="*/ 820 w 1754"/>
                <a:gd name="T19" fmla="*/ 434 h 438"/>
                <a:gd name="T20" fmla="*/ 852 w 1754"/>
                <a:gd name="T21" fmla="*/ 434 h 438"/>
                <a:gd name="T22" fmla="*/ 881 w 1754"/>
                <a:gd name="T23" fmla="*/ 433 h 438"/>
                <a:gd name="T24" fmla="*/ 913 w 1754"/>
                <a:gd name="T25" fmla="*/ 433 h 438"/>
                <a:gd name="T26" fmla="*/ 943 w 1754"/>
                <a:gd name="T27" fmla="*/ 431 h 438"/>
                <a:gd name="T28" fmla="*/ 977 w 1754"/>
                <a:gd name="T29" fmla="*/ 429 h 438"/>
                <a:gd name="T30" fmla="*/ 1008 w 1754"/>
                <a:gd name="T31" fmla="*/ 426 h 438"/>
                <a:gd name="T32" fmla="*/ 1040 w 1754"/>
                <a:gd name="T33" fmla="*/ 426 h 438"/>
                <a:gd name="T34" fmla="*/ 1072 w 1754"/>
                <a:gd name="T35" fmla="*/ 423 h 438"/>
                <a:gd name="T36" fmla="*/ 1105 w 1754"/>
                <a:gd name="T37" fmla="*/ 419 h 438"/>
                <a:gd name="T38" fmla="*/ 1121 w 1754"/>
                <a:gd name="T39" fmla="*/ 418 h 438"/>
                <a:gd name="T40" fmla="*/ 1137 w 1754"/>
                <a:gd name="T41" fmla="*/ 414 h 438"/>
                <a:gd name="T42" fmla="*/ 1171 w 1754"/>
                <a:gd name="T43" fmla="*/ 411 h 438"/>
                <a:gd name="T44" fmla="*/ 1205 w 1754"/>
                <a:gd name="T45" fmla="*/ 406 h 438"/>
                <a:gd name="T46" fmla="*/ 1239 w 1754"/>
                <a:gd name="T47" fmla="*/ 399 h 438"/>
                <a:gd name="T48" fmla="*/ 1274 w 1754"/>
                <a:gd name="T49" fmla="*/ 392 h 438"/>
                <a:gd name="T50" fmla="*/ 1288 w 1754"/>
                <a:gd name="T51" fmla="*/ 389 h 438"/>
                <a:gd name="T52" fmla="*/ 1310 w 1754"/>
                <a:gd name="T53" fmla="*/ 384 h 438"/>
                <a:gd name="T54" fmla="*/ 1347 w 1754"/>
                <a:gd name="T55" fmla="*/ 375 h 438"/>
                <a:gd name="T56" fmla="*/ 1384 w 1754"/>
                <a:gd name="T57" fmla="*/ 363 h 438"/>
                <a:gd name="T58" fmla="*/ 1411 w 1754"/>
                <a:gd name="T59" fmla="*/ 355 h 438"/>
                <a:gd name="T60" fmla="*/ 1436 w 1754"/>
                <a:gd name="T61" fmla="*/ 345 h 438"/>
                <a:gd name="T62" fmla="*/ 1462 w 1754"/>
                <a:gd name="T63" fmla="*/ 333 h 438"/>
                <a:gd name="T64" fmla="*/ 1504 w 1754"/>
                <a:gd name="T65" fmla="*/ 313 h 438"/>
                <a:gd name="T66" fmla="*/ 1519 w 1754"/>
                <a:gd name="T67" fmla="*/ 306 h 438"/>
                <a:gd name="T68" fmla="*/ 1549 w 1754"/>
                <a:gd name="T69" fmla="*/ 289 h 438"/>
                <a:gd name="T70" fmla="*/ 1568 w 1754"/>
                <a:gd name="T71" fmla="*/ 277 h 438"/>
                <a:gd name="T72" fmla="*/ 1600 w 1754"/>
                <a:gd name="T73" fmla="*/ 255 h 438"/>
                <a:gd name="T74" fmla="*/ 1605 w 1754"/>
                <a:gd name="T75" fmla="*/ 250 h 438"/>
                <a:gd name="T76" fmla="*/ 1639 w 1754"/>
                <a:gd name="T77" fmla="*/ 221 h 438"/>
                <a:gd name="T78" fmla="*/ 1662 w 1754"/>
                <a:gd name="T79" fmla="*/ 199 h 438"/>
                <a:gd name="T80" fmla="*/ 1667 w 1754"/>
                <a:gd name="T81" fmla="*/ 194 h 438"/>
                <a:gd name="T82" fmla="*/ 1689 w 1754"/>
                <a:gd name="T83" fmla="*/ 167 h 438"/>
                <a:gd name="T84" fmla="*/ 1711 w 1754"/>
                <a:gd name="T85" fmla="*/ 138 h 438"/>
                <a:gd name="T86" fmla="*/ 1725 w 1754"/>
                <a:gd name="T87" fmla="*/ 111 h 438"/>
                <a:gd name="T88" fmla="*/ 1738 w 1754"/>
                <a:gd name="T89" fmla="*/ 84 h 438"/>
                <a:gd name="T90" fmla="*/ 1745 w 1754"/>
                <a:gd name="T91" fmla="*/ 56 h 438"/>
                <a:gd name="T92" fmla="*/ 1754 w 1754"/>
                <a:gd name="T93" fmla="*/ 8 h 43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754"/>
                <a:gd name="T142" fmla="*/ 0 h 438"/>
                <a:gd name="T143" fmla="*/ 1754 w 1754"/>
                <a:gd name="T144" fmla="*/ 438 h 438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754" h="438">
                  <a:moveTo>
                    <a:pt x="0" y="436"/>
                  </a:moveTo>
                  <a:lnTo>
                    <a:pt x="105" y="436"/>
                  </a:lnTo>
                  <a:lnTo>
                    <a:pt x="113" y="436"/>
                  </a:lnTo>
                  <a:lnTo>
                    <a:pt x="289" y="436"/>
                  </a:lnTo>
                  <a:lnTo>
                    <a:pt x="297" y="438"/>
                  </a:lnTo>
                  <a:lnTo>
                    <a:pt x="418" y="438"/>
                  </a:lnTo>
                  <a:lnTo>
                    <a:pt x="440" y="438"/>
                  </a:lnTo>
                  <a:lnTo>
                    <a:pt x="596" y="438"/>
                  </a:lnTo>
                  <a:lnTo>
                    <a:pt x="602" y="438"/>
                  </a:lnTo>
                  <a:lnTo>
                    <a:pt x="656" y="438"/>
                  </a:lnTo>
                  <a:lnTo>
                    <a:pt x="665" y="436"/>
                  </a:lnTo>
                  <a:lnTo>
                    <a:pt x="695" y="436"/>
                  </a:lnTo>
                  <a:lnTo>
                    <a:pt x="717" y="436"/>
                  </a:lnTo>
                  <a:lnTo>
                    <a:pt x="727" y="436"/>
                  </a:lnTo>
                  <a:lnTo>
                    <a:pt x="748" y="436"/>
                  </a:lnTo>
                  <a:lnTo>
                    <a:pt x="758" y="436"/>
                  </a:lnTo>
                  <a:lnTo>
                    <a:pt x="778" y="436"/>
                  </a:lnTo>
                  <a:lnTo>
                    <a:pt x="788" y="436"/>
                  </a:lnTo>
                  <a:lnTo>
                    <a:pt x="808" y="434"/>
                  </a:lnTo>
                  <a:lnTo>
                    <a:pt x="820" y="434"/>
                  </a:lnTo>
                  <a:lnTo>
                    <a:pt x="839" y="434"/>
                  </a:lnTo>
                  <a:lnTo>
                    <a:pt x="852" y="434"/>
                  </a:lnTo>
                  <a:lnTo>
                    <a:pt x="869" y="433"/>
                  </a:lnTo>
                  <a:lnTo>
                    <a:pt x="881" y="433"/>
                  </a:lnTo>
                  <a:lnTo>
                    <a:pt x="901" y="433"/>
                  </a:lnTo>
                  <a:lnTo>
                    <a:pt x="913" y="433"/>
                  </a:lnTo>
                  <a:lnTo>
                    <a:pt x="930" y="433"/>
                  </a:lnTo>
                  <a:lnTo>
                    <a:pt x="943" y="431"/>
                  </a:lnTo>
                  <a:lnTo>
                    <a:pt x="960" y="431"/>
                  </a:lnTo>
                  <a:lnTo>
                    <a:pt x="977" y="429"/>
                  </a:lnTo>
                  <a:lnTo>
                    <a:pt x="991" y="429"/>
                  </a:lnTo>
                  <a:lnTo>
                    <a:pt x="1008" y="426"/>
                  </a:lnTo>
                  <a:lnTo>
                    <a:pt x="1019" y="426"/>
                  </a:lnTo>
                  <a:lnTo>
                    <a:pt x="1040" y="426"/>
                  </a:lnTo>
                  <a:lnTo>
                    <a:pt x="1050" y="424"/>
                  </a:lnTo>
                  <a:lnTo>
                    <a:pt x="1072" y="423"/>
                  </a:lnTo>
                  <a:lnTo>
                    <a:pt x="1078" y="421"/>
                  </a:lnTo>
                  <a:lnTo>
                    <a:pt x="1105" y="419"/>
                  </a:lnTo>
                  <a:lnTo>
                    <a:pt x="1107" y="419"/>
                  </a:lnTo>
                  <a:lnTo>
                    <a:pt x="1121" y="418"/>
                  </a:lnTo>
                  <a:lnTo>
                    <a:pt x="1136" y="416"/>
                  </a:lnTo>
                  <a:lnTo>
                    <a:pt x="1137" y="414"/>
                  </a:lnTo>
                  <a:lnTo>
                    <a:pt x="1164" y="412"/>
                  </a:lnTo>
                  <a:lnTo>
                    <a:pt x="1171" y="411"/>
                  </a:lnTo>
                  <a:lnTo>
                    <a:pt x="1193" y="407"/>
                  </a:lnTo>
                  <a:lnTo>
                    <a:pt x="1205" y="406"/>
                  </a:lnTo>
                  <a:lnTo>
                    <a:pt x="1222" y="404"/>
                  </a:lnTo>
                  <a:lnTo>
                    <a:pt x="1239" y="399"/>
                  </a:lnTo>
                  <a:lnTo>
                    <a:pt x="1249" y="397"/>
                  </a:lnTo>
                  <a:lnTo>
                    <a:pt x="1274" y="392"/>
                  </a:lnTo>
                  <a:lnTo>
                    <a:pt x="1278" y="392"/>
                  </a:lnTo>
                  <a:lnTo>
                    <a:pt x="1288" y="389"/>
                  </a:lnTo>
                  <a:lnTo>
                    <a:pt x="1305" y="385"/>
                  </a:lnTo>
                  <a:lnTo>
                    <a:pt x="1310" y="384"/>
                  </a:lnTo>
                  <a:lnTo>
                    <a:pt x="1332" y="379"/>
                  </a:lnTo>
                  <a:lnTo>
                    <a:pt x="1347" y="375"/>
                  </a:lnTo>
                  <a:lnTo>
                    <a:pt x="1359" y="370"/>
                  </a:lnTo>
                  <a:lnTo>
                    <a:pt x="1384" y="363"/>
                  </a:lnTo>
                  <a:lnTo>
                    <a:pt x="1387" y="362"/>
                  </a:lnTo>
                  <a:lnTo>
                    <a:pt x="1411" y="355"/>
                  </a:lnTo>
                  <a:lnTo>
                    <a:pt x="1421" y="348"/>
                  </a:lnTo>
                  <a:lnTo>
                    <a:pt x="1436" y="345"/>
                  </a:lnTo>
                  <a:lnTo>
                    <a:pt x="1462" y="335"/>
                  </a:lnTo>
                  <a:lnTo>
                    <a:pt x="1462" y="333"/>
                  </a:lnTo>
                  <a:lnTo>
                    <a:pt x="1487" y="323"/>
                  </a:lnTo>
                  <a:lnTo>
                    <a:pt x="1504" y="313"/>
                  </a:lnTo>
                  <a:lnTo>
                    <a:pt x="1512" y="311"/>
                  </a:lnTo>
                  <a:lnTo>
                    <a:pt x="1519" y="306"/>
                  </a:lnTo>
                  <a:lnTo>
                    <a:pt x="1534" y="297"/>
                  </a:lnTo>
                  <a:lnTo>
                    <a:pt x="1549" y="289"/>
                  </a:lnTo>
                  <a:lnTo>
                    <a:pt x="1558" y="284"/>
                  </a:lnTo>
                  <a:lnTo>
                    <a:pt x="1568" y="277"/>
                  </a:lnTo>
                  <a:lnTo>
                    <a:pt x="1581" y="269"/>
                  </a:lnTo>
                  <a:lnTo>
                    <a:pt x="1600" y="255"/>
                  </a:lnTo>
                  <a:lnTo>
                    <a:pt x="1603" y="252"/>
                  </a:lnTo>
                  <a:lnTo>
                    <a:pt x="1605" y="250"/>
                  </a:lnTo>
                  <a:lnTo>
                    <a:pt x="1625" y="235"/>
                  </a:lnTo>
                  <a:lnTo>
                    <a:pt x="1639" y="221"/>
                  </a:lnTo>
                  <a:lnTo>
                    <a:pt x="1645" y="216"/>
                  </a:lnTo>
                  <a:lnTo>
                    <a:pt x="1662" y="199"/>
                  </a:lnTo>
                  <a:lnTo>
                    <a:pt x="1666" y="196"/>
                  </a:lnTo>
                  <a:lnTo>
                    <a:pt x="1667" y="194"/>
                  </a:lnTo>
                  <a:lnTo>
                    <a:pt x="1684" y="174"/>
                  </a:lnTo>
                  <a:lnTo>
                    <a:pt x="1689" y="167"/>
                  </a:lnTo>
                  <a:lnTo>
                    <a:pt x="1703" y="150"/>
                  </a:lnTo>
                  <a:lnTo>
                    <a:pt x="1711" y="138"/>
                  </a:lnTo>
                  <a:lnTo>
                    <a:pt x="1718" y="122"/>
                  </a:lnTo>
                  <a:lnTo>
                    <a:pt x="1725" y="111"/>
                  </a:lnTo>
                  <a:lnTo>
                    <a:pt x="1733" y="93"/>
                  </a:lnTo>
                  <a:lnTo>
                    <a:pt x="1738" y="84"/>
                  </a:lnTo>
                  <a:lnTo>
                    <a:pt x="1745" y="57"/>
                  </a:lnTo>
                  <a:lnTo>
                    <a:pt x="1745" y="56"/>
                  </a:lnTo>
                  <a:lnTo>
                    <a:pt x="1752" y="29"/>
                  </a:lnTo>
                  <a:lnTo>
                    <a:pt x="1754" y="8"/>
                  </a:lnTo>
                  <a:lnTo>
                    <a:pt x="1754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72" name="Freeform 1059"/>
            <p:cNvSpPr>
              <a:spLocks/>
            </p:cNvSpPr>
            <p:nvPr/>
          </p:nvSpPr>
          <p:spPr bwMode="auto">
            <a:xfrm>
              <a:off x="590" y="3262"/>
              <a:ext cx="1686" cy="421"/>
            </a:xfrm>
            <a:custGeom>
              <a:avLst/>
              <a:gdLst>
                <a:gd name="T0" fmla="*/ 126 w 1686"/>
                <a:gd name="T1" fmla="*/ 421 h 421"/>
                <a:gd name="T2" fmla="*/ 248 w 1686"/>
                <a:gd name="T3" fmla="*/ 421 h 421"/>
                <a:gd name="T4" fmla="*/ 341 w 1686"/>
                <a:gd name="T5" fmla="*/ 421 h 421"/>
                <a:gd name="T6" fmla="*/ 464 w 1686"/>
                <a:gd name="T7" fmla="*/ 421 h 421"/>
                <a:gd name="T8" fmla="*/ 555 w 1686"/>
                <a:gd name="T9" fmla="*/ 421 h 421"/>
                <a:gd name="T10" fmla="*/ 616 w 1686"/>
                <a:gd name="T11" fmla="*/ 421 h 421"/>
                <a:gd name="T12" fmla="*/ 678 w 1686"/>
                <a:gd name="T13" fmla="*/ 421 h 421"/>
                <a:gd name="T14" fmla="*/ 709 w 1686"/>
                <a:gd name="T15" fmla="*/ 421 h 421"/>
                <a:gd name="T16" fmla="*/ 739 w 1686"/>
                <a:gd name="T17" fmla="*/ 421 h 421"/>
                <a:gd name="T18" fmla="*/ 770 w 1686"/>
                <a:gd name="T19" fmla="*/ 419 h 421"/>
                <a:gd name="T20" fmla="*/ 800 w 1686"/>
                <a:gd name="T21" fmla="*/ 419 h 421"/>
                <a:gd name="T22" fmla="*/ 861 w 1686"/>
                <a:gd name="T23" fmla="*/ 418 h 421"/>
                <a:gd name="T24" fmla="*/ 891 w 1686"/>
                <a:gd name="T25" fmla="*/ 418 h 421"/>
                <a:gd name="T26" fmla="*/ 921 w 1686"/>
                <a:gd name="T27" fmla="*/ 416 h 421"/>
                <a:gd name="T28" fmla="*/ 950 w 1686"/>
                <a:gd name="T29" fmla="*/ 414 h 421"/>
                <a:gd name="T30" fmla="*/ 981 w 1686"/>
                <a:gd name="T31" fmla="*/ 412 h 421"/>
                <a:gd name="T32" fmla="*/ 1011 w 1686"/>
                <a:gd name="T33" fmla="*/ 411 h 421"/>
                <a:gd name="T34" fmla="*/ 1040 w 1686"/>
                <a:gd name="T35" fmla="*/ 407 h 421"/>
                <a:gd name="T36" fmla="*/ 1070 w 1686"/>
                <a:gd name="T37" fmla="*/ 406 h 421"/>
                <a:gd name="T38" fmla="*/ 1099 w 1686"/>
                <a:gd name="T39" fmla="*/ 402 h 421"/>
                <a:gd name="T40" fmla="*/ 1127 w 1686"/>
                <a:gd name="T41" fmla="*/ 397 h 421"/>
                <a:gd name="T42" fmla="*/ 1156 w 1686"/>
                <a:gd name="T43" fmla="*/ 394 h 421"/>
                <a:gd name="T44" fmla="*/ 1185 w 1686"/>
                <a:gd name="T45" fmla="*/ 389 h 421"/>
                <a:gd name="T46" fmla="*/ 1218 w 1686"/>
                <a:gd name="T47" fmla="*/ 382 h 421"/>
                <a:gd name="T48" fmla="*/ 1254 w 1686"/>
                <a:gd name="T49" fmla="*/ 375 h 421"/>
                <a:gd name="T50" fmla="*/ 1291 w 1686"/>
                <a:gd name="T51" fmla="*/ 365 h 421"/>
                <a:gd name="T52" fmla="*/ 1303 w 1686"/>
                <a:gd name="T53" fmla="*/ 362 h 421"/>
                <a:gd name="T54" fmla="*/ 1326 w 1686"/>
                <a:gd name="T55" fmla="*/ 355 h 421"/>
                <a:gd name="T56" fmla="*/ 1365 w 1686"/>
                <a:gd name="T57" fmla="*/ 340 h 421"/>
                <a:gd name="T58" fmla="*/ 1384 w 1686"/>
                <a:gd name="T59" fmla="*/ 335 h 421"/>
                <a:gd name="T60" fmla="*/ 1406 w 1686"/>
                <a:gd name="T61" fmla="*/ 324 h 421"/>
                <a:gd name="T62" fmla="*/ 1446 w 1686"/>
                <a:gd name="T63" fmla="*/ 306 h 421"/>
                <a:gd name="T64" fmla="*/ 1470 w 1686"/>
                <a:gd name="T65" fmla="*/ 292 h 421"/>
                <a:gd name="T66" fmla="*/ 1495 w 1686"/>
                <a:gd name="T67" fmla="*/ 279 h 421"/>
                <a:gd name="T68" fmla="*/ 1517 w 1686"/>
                <a:gd name="T69" fmla="*/ 264 h 421"/>
                <a:gd name="T70" fmla="*/ 1541 w 1686"/>
                <a:gd name="T71" fmla="*/ 248 h 421"/>
                <a:gd name="T72" fmla="*/ 1561 w 1686"/>
                <a:gd name="T73" fmla="*/ 231 h 421"/>
                <a:gd name="T74" fmla="*/ 1581 w 1686"/>
                <a:gd name="T75" fmla="*/ 213 h 421"/>
                <a:gd name="T76" fmla="*/ 1602 w 1686"/>
                <a:gd name="T77" fmla="*/ 193 h 421"/>
                <a:gd name="T78" fmla="*/ 1622 w 1686"/>
                <a:gd name="T79" fmla="*/ 171 h 421"/>
                <a:gd name="T80" fmla="*/ 1639 w 1686"/>
                <a:gd name="T81" fmla="*/ 145 h 421"/>
                <a:gd name="T82" fmla="*/ 1654 w 1686"/>
                <a:gd name="T83" fmla="*/ 116 h 421"/>
                <a:gd name="T84" fmla="*/ 1669 w 1686"/>
                <a:gd name="T85" fmla="*/ 86 h 421"/>
                <a:gd name="T86" fmla="*/ 1672 w 1686"/>
                <a:gd name="T87" fmla="*/ 76 h 421"/>
                <a:gd name="T88" fmla="*/ 1681 w 1686"/>
                <a:gd name="T89" fmla="*/ 49 h 421"/>
                <a:gd name="T90" fmla="*/ 1686 w 1686"/>
                <a:gd name="T91" fmla="*/ 0 h 421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686"/>
                <a:gd name="T139" fmla="*/ 0 h 421"/>
                <a:gd name="T140" fmla="*/ 1686 w 1686"/>
                <a:gd name="T141" fmla="*/ 421 h 421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686" h="421">
                  <a:moveTo>
                    <a:pt x="0" y="421"/>
                  </a:moveTo>
                  <a:lnTo>
                    <a:pt x="126" y="421"/>
                  </a:lnTo>
                  <a:lnTo>
                    <a:pt x="153" y="421"/>
                  </a:lnTo>
                  <a:lnTo>
                    <a:pt x="248" y="421"/>
                  </a:lnTo>
                  <a:lnTo>
                    <a:pt x="275" y="421"/>
                  </a:lnTo>
                  <a:lnTo>
                    <a:pt x="341" y="421"/>
                  </a:lnTo>
                  <a:lnTo>
                    <a:pt x="368" y="421"/>
                  </a:lnTo>
                  <a:lnTo>
                    <a:pt x="464" y="421"/>
                  </a:lnTo>
                  <a:lnTo>
                    <a:pt x="489" y="421"/>
                  </a:lnTo>
                  <a:lnTo>
                    <a:pt x="555" y="421"/>
                  </a:lnTo>
                  <a:lnTo>
                    <a:pt x="582" y="421"/>
                  </a:lnTo>
                  <a:lnTo>
                    <a:pt x="616" y="421"/>
                  </a:lnTo>
                  <a:lnTo>
                    <a:pt x="643" y="421"/>
                  </a:lnTo>
                  <a:lnTo>
                    <a:pt x="678" y="421"/>
                  </a:lnTo>
                  <a:lnTo>
                    <a:pt x="705" y="421"/>
                  </a:lnTo>
                  <a:lnTo>
                    <a:pt x="709" y="421"/>
                  </a:lnTo>
                  <a:lnTo>
                    <a:pt x="736" y="421"/>
                  </a:lnTo>
                  <a:lnTo>
                    <a:pt x="739" y="421"/>
                  </a:lnTo>
                  <a:lnTo>
                    <a:pt x="766" y="419"/>
                  </a:lnTo>
                  <a:lnTo>
                    <a:pt x="770" y="419"/>
                  </a:lnTo>
                  <a:lnTo>
                    <a:pt x="798" y="419"/>
                  </a:lnTo>
                  <a:lnTo>
                    <a:pt x="800" y="419"/>
                  </a:lnTo>
                  <a:lnTo>
                    <a:pt x="830" y="419"/>
                  </a:lnTo>
                  <a:lnTo>
                    <a:pt x="861" y="418"/>
                  </a:lnTo>
                  <a:lnTo>
                    <a:pt x="871" y="418"/>
                  </a:lnTo>
                  <a:lnTo>
                    <a:pt x="891" y="418"/>
                  </a:lnTo>
                  <a:lnTo>
                    <a:pt x="893" y="416"/>
                  </a:lnTo>
                  <a:lnTo>
                    <a:pt x="921" y="416"/>
                  </a:lnTo>
                  <a:lnTo>
                    <a:pt x="923" y="416"/>
                  </a:lnTo>
                  <a:lnTo>
                    <a:pt x="950" y="414"/>
                  </a:lnTo>
                  <a:lnTo>
                    <a:pt x="955" y="414"/>
                  </a:lnTo>
                  <a:lnTo>
                    <a:pt x="981" y="412"/>
                  </a:lnTo>
                  <a:lnTo>
                    <a:pt x="987" y="412"/>
                  </a:lnTo>
                  <a:lnTo>
                    <a:pt x="1011" y="411"/>
                  </a:lnTo>
                  <a:lnTo>
                    <a:pt x="1019" y="411"/>
                  </a:lnTo>
                  <a:lnTo>
                    <a:pt x="1040" y="407"/>
                  </a:lnTo>
                  <a:lnTo>
                    <a:pt x="1050" y="407"/>
                  </a:lnTo>
                  <a:lnTo>
                    <a:pt x="1070" y="406"/>
                  </a:lnTo>
                  <a:lnTo>
                    <a:pt x="1083" y="404"/>
                  </a:lnTo>
                  <a:lnTo>
                    <a:pt x="1099" y="402"/>
                  </a:lnTo>
                  <a:lnTo>
                    <a:pt x="1116" y="399"/>
                  </a:lnTo>
                  <a:lnTo>
                    <a:pt x="1127" y="397"/>
                  </a:lnTo>
                  <a:lnTo>
                    <a:pt x="1151" y="394"/>
                  </a:lnTo>
                  <a:lnTo>
                    <a:pt x="1156" y="394"/>
                  </a:lnTo>
                  <a:lnTo>
                    <a:pt x="1181" y="389"/>
                  </a:lnTo>
                  <a:lnTo>
                    <a:pt x="1185" y="389"/>
                  </a:lnTo>
                  <a:lnTo>
                    <a:pt x="1212" y="384"/>
                  </a:lnTo>
                  <a:lnTo>
                    <a:pt x="1218" y="382"/>
                  </a:lnTo>
                  <a:lnTo>
                    <a:pt x="1240" y="379"/>
                  </a:lnTo>
                  <a:lnTo>
                    <a:pt x="1254" y="375"/>
                  </a:lnTo>
                  <a:lnTo>
                    <a:pt x="1267" y="372"/>
                  </a:lnTo>
                  <a:lnTo>
                    <a:pt x="1291" y="365"/>
                  </a:lnTo>
                  <a:lnTo>
                    <a:pt x="1293" y="363"/>
                  </a:lnTo>
                  <a:lnTo>
                    <a:pt x="1303" y="362"/>
                  </a:lnTo>
                  <a:lnTo>
                    <a:pt x="1320" y="357"/>
                  </a:lnTo>
                  <a:lnTo>
                    <a:pt x="1326" y="355"/>
                  </a:lnTo>
                  <a:lnTo>
                    <a:pt x="1347" y="348"/>
                  </a:lnTo>
                  <a:lnTo>
                    <a:pt x="1365" y="340"/>
                  </a:lnTo>
                  <a:lnTo>
                    <a:pt x="1372" y="338"/>
                  </a:lnTo>
                  <a:lnTo>
                    <a:pt x="1384" y="335"/>
                  </a:lnTo>
                  <a:lnTo>
                    <a:pt x="1397" y="328"/>
                  </a:lnTo>
                  <a:lnTo>
                    <a:pt x="1406" y="324"/>
                  </a:lnTo>
                  <a:lnTo>
                    <a:pt x="1423" y="318"/>
                  </a:lnTo>
                  <a:lnTo>
                    <a:pt x="1446" y="306"/>
                  </a:lnTo>
                  <a:lnTo>
                    <a:pt x="1448" y="306"/>
                  </a:lnTo>
                  <a:lnTo>
                    <a:pt x="1470" y="292"/>
                  </a:lnTo>
                  <a:lnTo>
                    <a:pt x="1492" y="279"/>
                  </a:lnTo>
                  <a:lnTo>
                    <a:pt x="1495" y="279"/>
                  </a:lnTo>
                  <a:lnTo>
                    <a:pt x="1497" y="277"/>
                  </a:lnTo>
                  <a:lnTo>
                    <a:pt x="1517" y="264"/>
                  </a:lnTo>
                  <a:lnTo>
                    <a:pt x="1537" y="250"/>
                  </a:lnTo>
                  <a:lnTo>
                    <a:pt x="1541" y="248"/>
                  </a:lnTo>
                  <a:lnTo>
                    <a:pt x="1544" y="243"/>
                  </a:lnTo>
                  <a:lnTo>
                    <a:pt x="1561" y="231"/>
                  </a:lnTo>
                  <a:lnTo>
                    <a:pt x="1571" y="221"/>
                  </a:lnTo>
                  <a:lnTo>
                    <a:pt x="1581" y="213"/>
                  </a:lnTo>
                  <a:lnTo>
                    <a:pt x="1600" y="194"/>
                  </a:lnTo>
                  <a:lnTo>
                    <a:pt x="1602" y="193"/>
                  </a:lnTo>
                  <a:lnTo>
                    <a:pt x="1612" y="179"/>
                  </a:lnTo>
                  <a:lnTo>
                    <a:pt x="1622" y="171"/>
                  </a:lnTo>
                  <a:lnTo>
                    <a:pt x="1624" y="167"/>
                  </a:lnTo>
                  <a:lnTo>
                    <a:pt x="1639" y="145"/>
                  </a:lnTo>
                  <a:lnTo>
                    <a:pt x="1644" y="138"/>
                  </a:lnTo>
                  <a:lnTo>
                    <a:pt x="1654" y="116"/>
                  </a:lnTo>
                  <a:lnTo>
                    <a:pt x="1659" y="111"/>
                  </a:lnTo>
                  <a:lnTo>
                    <a:pt x="1669" y="86"/>
                  </a:lnTo>
                  <a:lnTo>
                    <a:pt x="1671" y="84"/>
                  </a:lnTo>
                  <a:lnTo>
                    <a:pt x="1672" y="76"/>
                  </a:lnTo>
                  <a:lnTo>
                    <a:pt x="1679" y="57"/>
                  </a:lnTo>
                  <a:lnTo>
                    <a:pt x="1681" y="49"/>
                  </a:lnTo>
                  <a:lnTo>
                    <a:pt x="1684" y="29"/>
                  </a:lnTo>
                  <a:lnTo>
                    <a:pt x="1686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73" name="Freeform 1060"/>
            <p:cNvSpPr>
              <a:spLocks/>
            </p:cNvSpPr>
            <p:nvPr/>
          </p:nvSpPr>
          <p:spPr bwMode="auto">
            <a:xfrm>
              <a:off x="597" y="3262"/>
              <a:ext cx="1622" cy="406"/>
            </a:xfrm>
            <a:custGeom>
              <a:avLst/>
              <a:gdLst>
                <a:gd name="T0" fmla="*/ 172 w 1622"/>
                <a:gd name="T1" fmla="*/ 406 h 406"/>
                <a:gd name="T2" fmla="*/ 295 w 1622"/>
                <a:gd name="T3" fmla="*/ 406 h 406"/>
                <a:gd name="T4" fmla="*/ 388 w 1622"/>
                <a:gd name="T5" fmla="*/ 406 h 406"/>
                <a:gd name="T6" fmla="*/ 614 w 1622"/>
                <a:gd name="T7" fmla="*/ 406 h 406"/>
                <a:gd name="T8" fmla="*/ 663 w 1622"/>
                <a:gd name="T9" fmla="*/ 406 h 406"/>
                <a:gd name="T10" fmla="*/ 695 w 1622"/>
                <a:gd name="T11" fmla="*/ 406 h 406"/>
                <a:gd name="T12" fmla="*/ 724 w 1622"/>
                <a:gd name="T13" fmla="*/ 406 h 406"/>
                <a:gd name="T14" fmla="*/ 754 w 1622"/>
                <a:gd name="T15" fmla="*/ 406 h 406"/>
                <a:gd name="T16" fmla="*/ 786 w 1622"/>
                <a:gd name="T17" fmla="*/ 406 h 406"/>
                <a:gd name="T18" fmla="*/ 817 w 1622"/>
                <a:gd name="T19" fmla="*/ 404 h 406"/>
                <a:gd name="T20" fmla="*/ 845 w 1622"/>
                <a:gd name="T21" fmla="*/ 404 h 406"/>
                <a:gd name="T22" fmla="*/ 876 w 1622"/>
                <a:gd name="T23" fmla="*/ 402 h 406"/>
                <a:gd name="T24" fmla="*/ 906 w 1622"/>
                <a:gd name="T25" fmla="*/ 401 h 406"/>
                <a:gd name="T26" fmla="*/ 936 w 1622"/>
                <a:gd name="T27" fmla="*/ 399 h 406"/>
                <a:gd name="T28" fmla="*/ 965 w 1622"/>
                <a:gd name="T29" fmla="*/ 397 h 406"/>
                <a:gd name="T30" fmla="*/ 995 w 1622"/>
                <a:gd name="T31" fmla="*/ 394 h 406"/>
                <a:gd name="T32" fmla="*/ 1024 w 1622"/>
                <a:gd name="T33" fmla="*/ 392 h 406"/>
                <a:gd name="T34" fmla="*/ 1053 w 1622"/>
                <a:gd name="T35" fmla="*/ 389 h 406"/>
                <a:gd name="T36" fmla="*/ 1083 w 1622"/>
                <a:gd name="T37" fmla="*/ 384 h 406"/>
                <a:gd name="T38" fmla="*/ 1112 w 1622"/>
                <a:gd name="T39" fmla="*/ 382 h 406"/>
                <a:gd name="T40" fmla="*/ 1139 w 1622"/>
                <a:gd name="T41" fmla="*/ 377 h 406"/>
                <a:gd name="T42" fmla="*/ 1168 w 1622"/>
                <a:gd name="T43" fmla="*/ 372 h 406"/>
                <a:gd name="T44" fmla="*/ 1195 w 1622"/>
                <a:gd name="T45" fmla="*/ 365 h 406"/>
                <a:gd name="T46" fmla="*/ 1222 w 1622"/>
                <a:gd name="T47" fmla="*/ 358 h 406"/>
                <a:gd name="T48" fmla="*/ 1250 w 1622"/>
                <a:gd name="T49" fmla="*/ 352 h 406"/>
                <a:gd name="T50" fmla="*/ 1277 w 1622"/>
                <a:gd name="T51" fmla="*/ 343 h 406"/>
                <a:gd name="T52" fmla="*/ 1303 w 1622"/>
                <a:gd name="T53" fmla="*/ 335 h 406"/>
                <a:gd name="T54" fmla="*/ 1328 w 1622"/>
                <a:gd name="T55" fmla="*/ 326 h 406"/>
                <a:gd name="T56" fmla="*/ 1353 w 1622"/>
                <a:gd name="T57" fmla="*/ 316 h 406"/>
                <a:gd name="T58" fmla="*/ 1377 w 1622"/>
                <a:gd name="T59" fmla="*/ 304 h 406"/>
                <a:gd name="T60" fmla="*/ 1402 w 1622"/>
                <a:gd name="T61" fmla="*/ 291 h 406"/>
                <a:gd name="T62" fmla="*/ 1428 w 1622"/>
                <a:gd name="T63" fmla="*/ 277 h 406"/>
                <a:gd name="T64" fmla="*/ 1468 w 1622"/>
                <a:gd name="T65" fmla="*/ 250 h 406"/>
                <a:gd name="T66" fmla="*/ 1476 w 1622"/>
                <a:gd name="T67" fmla="*/ 245 h 406"/>
                <a:gd name="T68" fmla="*/ 1505 w 1622"/>
                <a:gd name="T69" fmla="*/ 221 h 406"/>
                <a:gd name="T70" fmla="*/ 1534 w 1622"/>
                <a:gd name="T71" fmla="*/ 194 h 406"/>
                <a:gd name="T72" fmla="*/ 1539 w 1622"/>
                <a:gd name="T73" fmla="*/ 188 h 406"/>
                <a:gd name="T74" fmla="*/ 1557 w 1622"/>
                <a:gd name="T75" fmla="*/ 167 h 406"/>
                <a:gd name="T76" fmla="*/ 1578 w 1622"/>
                <a:gd name="T77" fmla="*/ 138 h 406"/>
                <a:gd name="T78" fmla="*/ 1595 w 1622"/>
                <a:gd name="T79" fmla="*/ 111 h 406"/>
                <a:gd name="T80" fmla="*/ 1606 w 1622"/>
                <a:gd name="T81" fmla="*/ 84 h 406"/>
                <a:gd name="T82" fmla="*/ 1615 w 1622"/>
                <a:gd name="T83" fmla="*/ 57 h 406"/>
                <a:gd name="T84" fmla="*/ 1620 w 1622"/>
                <a:gd name="T85" fmla="*/ 29 h 406"/>
                <a:gd name="T86" fmla="*/ 1622 w 1622"/>
                <a:gd name="T87" fmla="*/ 0 h 40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622"/>
                <a:gd name="T133" fmla="*/ 0 h 406"/>
                <a:gd name="T134" fmla="*/ 1622 w 1622"/>
                <a:gd name="T135" fmla="*/ 406 h 40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622" h="406">
                  <a:moveTo>
                    <a:pt x="0" y="406"/>
                  </a:moveTo>
                  <a:lnTo>
                    <a:pt x="172" y="406"/>
                  </a:lnTo>
                  <a:lnTo>
                    <a:pt x="184" y="406"/>
                  </a:lnTo>
                  <a:lnTo>
                    <a:pt x="295" y="406"/>
                  </a:lnTo>
                  <a:lnTo>
                    <a:pt x="307" y="406"/>
                  </a:lnTo>
                  <a:lnTo>
                    <a:pt x="388" y="406"/>
                  </a:lnTo>
                  <a:lnTo>
                    <a:pt x="398" y="406"/>
                  </a:lnTo>
                  <a:lnTo>
                    <a:pt x="614" y="406"/>
                  </a:lnTo>
                  <a:lnTo>
                    <a:pt x="633" y="406"/>
                  </a:lnTo>
                  <a:lnTo>
                    <a:pt x="663" y="406"/>
                  </a:lnTo>
                  <a:lnTo>
                    <a:pt x="675" y="406"/>
                  </a:lnTo>
                  <a:lnTo>
                    <a:pt x="695" y="406"/>
                  </a:lnTo>
                  <a:lnTo>
                    <a:pt x="707" y="406"/>
                  </a:lnTo>
                  <a:lnTo>
                    <a:pt x="724" y="406"/>
                  </a:lnTo>
                  <a:lnTo>
                    <a:pt x="739" y="406"/>
                  </a:lnTo>
                  <a:lnTo>
                    <a:pt x="754" y="406"/>
                  </a:lnTo>
                  <a:lnTo>
                    <a:pt x="768" y="406"/>
                  </a:lnTo>
                  <a:lnTo>
                    <a:pt x="786" y="406"/>
                  </a:lnTo>
                  <a:lnTo>
                    <a:pt x="800" y="406"/>
                  </a:lnTo>
                  <a:lnTo>
                    <a:pt x="817" y="404"/>
                  </a:lnTo>
                  <a:lnTo>
                    <a:pt x="830" y="404"/>
                  </a:lnTo>
                  <a:lnTo>
                    <a:pt x="845" y="404"/>
                  </a:lnTo>
                  <a:lnTo>
                    <a:pt x="862" y="402"/>
                  </a:lnTo>
                  <a:lnTo>
                    <a:pt x="876" y="402"/>
                  </a:lnTo>
                  <a:lnTo>
                    <a:pt x="894" y="401"/>
                  </a:lnTo>
                  <a:lnTo>
                    <a:pt x="906" y="401"/>
                  </a:lnTo>
                  <a:lnTo>
                    <a:pt x="925" y="399"/>
                  </a:lnTo>
                  <a:lnTo>
                    <a:pt x="936" y="399"/>
                  </a:lnTo>
                  <a:lnTo>
                    <a:pt x="957" y="397"/>
                  </a:lnTo>
                  <a:lnTo>
                    <a:pt x="965" y="397"/>
                  </a:lnTo>
                  <a:lnTo>
                    <a:pt x="989" y="396"/>
                  </a:lnTo>
                  <a:lnTo>
                    <a:pt x="995" y="394"/>
                  </a:lnTo>
                  <a:lnTo>
                    <a:pt x="1022" y="392"/>
                  </a:lnTo>
                  <a:lnTo>
                    <a:pt x="1024" y="392"/>
                  </a:lnTo>
                  <a:lnTo>
                    <a:pt x="1043" y="390"/>
                  </a:lnTo>
                  <a:lnTo>
                    <a:pt x="1053" y="389"/>
                  </a:lnTo>
                  <a:lnTo>
                    <a:pt x="1055" y="389"/>
                  </a:lnTo>
                  <a:lnTo>
                    <a:pt x="1083" y="384"/>
                  </a:lnTo>
                  <a:lnTo>
                    <a:pt x="1088" y="384"/>
                  </a:lnTo>
                  <a:lnTo>
                    <a:pt x="1112" y="382"/>
                  </a:lnTo>
                  <a:lnTo>
                    <a:pt x="1120" y="379"/>
                  </a:lnTo>
                  <a:lnTo>
                    <a:pt x="1139" y="377"/>
                  </a:lnTo>
                  <a:lnTo>
                    <a:pt x="1156" y="374"/>
                  </a:lnTo>
                  <a:lnTo>
                    <a:pt x="1168" y="372"/>
                  </a:lnTo>
                  <a:lnTo>
                    <a:pt x="1191" y="367"/>
                  </a:lnTo>
                  <a:lnTo>
                    <a:pt x="1195" y="365"/>
                  </a:lnTo>
                  <a:lnTo>
                    <a:pt x="1210" y="362"/>
                  </a:lnTo>
                  <a:lnTo>
                    <a:pt x="1222" y="358"/>
                  </a:lnTo>
                  <a:lnTo>
                    <a:pt x="1227" y="357"/>
                  </a:lnTo>
                  <a:lnTo>
                    <a:pt x="1250" y="352"/>
                  </a:lnTo>
                  <a:lnTo>
                    <a:pt x="1264" y="348"/>
                  </a:lnTo>
                  <a:lnTo>
                    <a:pt x="1277" y="343"/>
                  </a:lnTo>
                  <a:lnTo>
                    <a:pt x="1299" y="335"/>
                  </a:lnTo>
                  <a:lnTo>
                    <a:pt x="1303" y="335"/>
                  </a:lnTo>
                  <a:lnTo>
                    <a:pt x="1306" y="335"/>
                  </a:lnTo>
                  <a:lnTo>
                    <a:pt x="1328" y="326"/>
                  </a:lnTo>
                  <a:lnTo>
                    <a:pt x="1340" y="319"/>
                  </a:lnTo>
                  <a:lnTo>
                    <a:pt x="1353" y="316"/>
                  </a:lnTo>
                  <a:lnTo>
                    <a:pt x="1374" y="306"/>
                  </a:lnTo>
                  <a:lnTo>
                    <a:pt x="1377" y="304"/>
                  </a:lnTo>
                  <a:lnTo>
                    <a:pt x="1380" y="303"/>
                  </a:lnTo>
                  <a:lnTo>
                    <a:pt x="1402" y="291"/>
                  </a:lnTo>
                  <a:lnTo>
                    <a:pt x="1426" y="277"/>
                  </a:lnTo>
                  <a:lnTo>
                    <a:pt x="1428" y="277"/>
                  </a:lnTo>
                  <a:lnTo>
                    <a:pt x="1448" y="264"/>
                  </a:lnTo>
                  <a:lnTo>
                    <a:pt x="1468" y="250"/>
                  </a:lnTo>
                  <a:lnTo>
                    <a:pt x="1471" y="248"/>
                  </a:lnTo>
                  <a:lnTo>
                    <a:pt x="1476" y="245"/>
                  </a:lnTo>
                  <a:lnTo>
                    <a:pt x="1493" y="231"/>
                  </a:lnTo>
                  <a:lnTo>
                    <a:pt x="1505" y="221"/>
                  </a:lnTo>
                  <a:lnTo>
                    <a:pt x="1514" y="213"/>
                  </a:lnTo>
                  <a:lnTo>
                    <a:pt x="1534" y="194"/>
                  </a:lnTo>
                  <a:lnTo>
                    <a:pt x="1534" y="193"/>
                  </a:lnTo>
                  <a:lnTo>
                    <a:pt x="1539" y="188"/>
                  </a:lnTo>
                  <a:lnTo>
                    <a:pt x="1554" y="171"/>
                  </a:lnTo>
                  <a:lnTo>
                    <a:pt x="1557" y="167"/>
                  </a:lnTo>
                  <a:lnTo>
                    <a:pt x="1573" y="149"/>
                  </a:lnTo>
                  <a:lnTo>
                    <a:pt x="1578" y="138"/>
                  </a:lnTo>
                  <a:lnTo>
                    <a:pt x="1590" y="122"/>
                  </a:lnTo>
                  <a:lnTo>
                    <a:pt x="1595" y="111"/>
                  </a:lnTo>
                  <a:lnTo>
                    <a:pt x="1603" y="91"/>
                  </a:lnTo>
                  <a:lnTo>
                    <a:pt x="1606" y="84"/>
                  </a:lnTo>
                  <a:lnTo>
                    <a:pt x="1613" y="62"/>
                  </a:lnTo>
                  <a:lnTo>
                    <a:pt x="1615" y="57"/>
                  </a:lnTo>
                  <a:lnTo>
                    <a:pt x="1615" y="54"/>
                  </a:lnTo>
                  <a:lnTo>
                    <a:pt x="1620" y="29"/>
                  </a:lnTo>
                  <a:lnTo>
                    <a:pt x="1622" y="7"/>
                  </a:lnTo>
                  <a:lnTo>
                    <a:pt x="1622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74" name="Line 1061"/>
            <p:cNvSpPr>
              <a:spLocks noChangeShapeType="1"/>
            </p:cNvSpPr>
            <p:nvPr/>
          </p:nvSpPr>
          <p:spPr bwMode="auto">
            <a:xfrm>
              <a:off x="590" y="3668"/>
              <a:ext cx="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075" name="Freeform 1062"/>
            <p:cNvSpPr>
              <a:spLocks/>
            </p:cNvSpPr>
            <p:nvPr/>
          </p:nvSpPr>
          <p:spPr bwMode="auto">
            <a:xfrm>
              <a:off x="821" y="3262"/>
              <a:ext cx="1349" cy="392"/>
            </a:xfrm>
            <a:custGeom>
              <a:avLst/>
              <a:gdLst>
                <a:gd name="T0" fmla="*/ 61 w 1349"/>
                <a:gd name="T1" fmla="*/ 390 h 392"/>
                <a:gd name="T2" fmla="*/ 123 w 1349"/>
                <a:gd name="T3" fmla="*/ 390 h 392"/>
                <a:gd name="T4" fmla="*/ 216 w 1349"/>
                <a:gd name="T5" fmla="*/ 392 h 392"/>
                <a:gd name="T6" fmla="*/ 370 w 1349"/>
                <a:gd name="T7" fmla="*/ 392 h 392"/>
                <a:gd name="T8" fmla="*/ 429 w 1349"/>
                <a:gd name="T9" fmla="*/ 390 h 392"/>
                <a:gd name="T10" fmla="*/ 461 w 1349"/>
                <a:gd name="T11" fmla="*/ 390 h 392"/>
                <a:gd name="T12" fmla="*/ 491 w 1349"/>
                <a:gd name="T13" fmla="*/ 390 h 392"/>
                <a:gd name="T14" fmla="*/ 552 w 1349"/>
                <a:gd name="T15" fmla="*/ 389 h 392"/>
                <a:gd name="T16" fmla="*/ 584 w 1349"/>
                <a:gd name="T17" fmla="*/ 389 h 392"/>
                <a:gd name="T18" fmla="*/ 613 w 1349"/>
                <a:gd name="T19" fmla="*/ 387 h 392"/>
                <a:gd name="T20" fmla="*/ 643 w 1349"/>
                <a:gd name="T21" fmla="*/ 385 h 392"/>
                <a:gd name="T22" fmla="*/ 674 w 1349"/>
                <a:gd name="T23" fmla="*/ 384 h 392"/>
                <a:gd name="T24" fmla="*/ 704 w 1349"/>
                <a:gd name="T25" fmla="*/ 384 h 392"/>
                <a:gd name="T26" fmla="*/ 733 w 1349"/>
                <a:gd name="T27" fmla="*/ 382 h 392"/>
                <a:gd name="T28" fmla="*/ 761 w 1349"/>
                <a:gd name="T29" fmla="*/ 379 h 392"/>
                <a:gd name="T30" fmla="*/ 792 w 1349"/>
                <a:gd name="T31" fmla="*/ 377 h 392"/>
                <a:gd name="T32" fmla="*/ 820 w 1349"/>
                <a:gd name="T33" fmla="*/ 372 h 392"/>
                <a:gd name="T34" fmla="*/ 849 w 1349"/>
                <a:gd name="T35" fmla="*/ 368 h 392"/>
                <a:gd name="T36" fmla="*/ 878 w 1349"/>
                <a:gd name="T37" fmla="*/ 363 h 392"/>
                <a:gd name="T38" fmla="*/ 906 w 1349"/>
                <a:gd name="T39" fmla="*/ 358 h 392"/>
                <a:gd name="T40" fmla="*/ 933 w 1349"/>
                <a:gd name="T41" fmla="*/ 355 h 392"/>
                <a:gd name="T42" fmla="*/ 960 w 1349"/>
                <a:gd name="T43" fmla="*/ 348 h 392"/>
                <a:gd name="T44" fmla="*/ 989 w 1349"/>
                <a:gd name="T45" fmla="*/ 340 h 392"/>
                <a:gd name="T46" fmla="*/ 1014 w 1349"/>
                <a:gd name="T47" fmla="*/ 333 h 392"/>
                <a:gd name="T48" fmla="*/ 1041 w 1349"/>
                <a:gd name="T49" fmla="*/ 324 h 392"/>
                <a:gd name="T50" fmla="*/ 1068 w 1349"/>
                <a:gd name="T51" fmla="*/ 314 h 392"/>
                <a:gd name="T52" fmla="*/ 1092 w 1349"/>
                <a:gd name="T53" fmla="*/ 304 h 392"/>
                <a:gd name="T54" fmla="*/ 1117 w 1349"/>
                <a:gd name="T55" fmla="*/ 292 h 392"/>
                <a:gd name="T56" fmla="*/ 1141 w 1349"/>
                <a:gd name="T57" fmla="*/ 281 h 392"/>
                <a:gd name="T58" fmla="*/ 1165 w 1349"/>
                <a:gd name="T59" fmla="*/ 267 h 392"/>
                <a:gd name="T60" fmla="*/ 1188 w 1349"/>
                <a:gd name="T61" fmla="*/ 252 h 392"/>
                <a:gd name="T62" fmla="*/ 1210 w 1349"/>
                <a:gd name="T63" fmla="*/ 235 h 392"/>
                <a:gd name="T64" fmla="*/ 1231 w 1349"/>
                <a:gd name="T65" fmla="*/ 220 h 392"/>
                <a:gd name="T66" fmla="*/ 1252 w 1349"/>
                <a:gd name="T67" fmla="*/ 199 h 392"/>
                <a:gd name="T68" fmla="*/ 1273 w 1349"/>
                <a:gd name="T69" fmla="*/ 179 h 392"/>
                <a:gd name="T70" fmla="*/ 1291 w 1349"/>
                <a:gd name="T71" fmla="*/ 155 h 392"/>
                <a:gd name="T72" fmla="*/ 1308 w 1349"/>
                <a:gd name="T73" fmla="*/ 130 h 392"/>
                <a:gd name="T74" fmla="*/ 1323 w 1349"/>
                <a:gd name="T75" fmla="*/ 101 h 392"/>
                <a:gd name="T76" fmla="*/ 1337 w 1349"/>
                <a:gd name="T77" fmla="*/ 67 h 392"/>
                <a:gd name="T78" fmla="*/ 1345 w 1349"/>
                <a:gd name="T79" fmla="*/ 32 h 392"/>
                <a:gd name="T80" fmla="*/ 1345 w 1349"/>
                <a:gd name="T81" fmla="*/ 27 h 39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349"/>
                <a:gd name="T124" fmla="*/ 0 h 392"/>
                <a:gd name="T125" fmla="*/ 1349 w 1349"/>
                <a:gd name="T126" fmla="*/ 392 h 392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349" h="392">
                  <a:moveTo>
                    <a:pt x="0" y="390"/>
                  </a:moveTo>
                  <a:lnTo>
                    <a:pt x="61" y="390"/>
                  </a:lnTo>
                  <a:lnTo>
                    <a:pt x="93" y="390"/>
                  </a:lnTo>
                  <a:lnTo>
                    <a:pt x="123" y="390"/>
                  </a:lnTo>
                  <a:lnTo>
                    <a:pt x="154" y="392"/>
                  </a:lnTo>
                  <a:lnTo>
                    <a:pt x="216" y="392"/>
                  </a:lnTo>
                  <a:lnTo>
                    <a:pt x="245" y="392"/>
                  </a:lnTo>
                  <a:lnTo>
                    <a:pt x="370" y="392"/>
                  </a:lnTo>
                  <a:lnTo>
                    <a:pt x="400" y="392"/>
                  </a:lnTo>
                  <a:lnTo>
                    <a:pt x="429" y="390"/>
                  </a:lnTo>
                  <a:lnTo>
                    <a:pt x="431" y="390"/>
                  </a:lnTo>
                  <a:lnTo>
                    <a:pt x="461" y="390"/>
                  </a:lnTo>
                  <a:lnTo>
                    <a:pt x="481" y="390"/>
                  </a:lnTo>
                  <a:lnTo>
                    <a:pt x="491" y="390"/>
                  </a:lnTo>
                  <a:lnTo>
                    <a:pt x="522" y="390"/>
                  </a:lnTo>
                  <a:lnTo>
                    <a:pt x="552" y="389"/>
                  </a:lnTo>
                  <a:lnTo>
                    <a:pt x="554" y="389"/>
                  </a:lnTo>
                  <a:lnTo>
                    <a:pt x="584" y="389"/>
                  </a:lnTo>
                  <a:lnTo>
                    <a:pt x="586" y="389"/>
                  </a:lnTo>
                  <a:lnTo>
                    <a:pt x="613" y="387"/>
                  </a:lnTo>
                  <a:lnTo>
                    <a:pt x="616" y="387"/>
                  </a:lnTo>
                  <a:lnTo>
                    <a:pt x="643" y="385"/>
                  </a:lnTo>
                  <a:lnTo>
                    <a:pt x="648" y="385"/>
                  </a:lnTo>
                  <a:lnTo>
                    <a:pt x="674" y="384"/>
                  </a:lnTo>
                  <a:lnTo>
                    <a:pt x="679" y="384"/>
                  </a:lnTo>
                  <a:lnTo>
                    <a:pt x="704" y="384"/>
                  </a:lnTo>
                  <a:lnTo>
                    <a:pt x="712" y="382"/>
                  </a:lnTo>
                  <a:lnTo>
                    <a:pt x="733" y="382"/>
                  </a:lnTo>
                  <a:lnTo>
                    <a:pt x="743" y="380"/>
                  </a:lnTo>
                  <a:lnTo>
                    <a:pt x="761" y="379"/>
                  </a:lnTo>
                  <a:lnTo>
                    <a:pt x="777" y="377"/>
                  </a:lnTo>
                  <a:lnTo>
                    <a:pt x="792" y="377"/>
                  </a:lnTo>
                  <a:lnTo>
                    <a:pt x="809" y="374"/>
                  </a:lnTo>
                  <a:lnTo>
                    <a:pt x="820" y="372"/>
                  </a:lnTo>
                  <a:lnTo>
                    <a:pt x="841" y="368"/>
                  </a:lnTo>
                  <a:lnTo>
                    <a:pt x="849" y="368"/>
                  </a:lnTo>
                  <a:lnTo>
                    <a:pt x="876" y="363"/>
                  </a:lnTo>
                  <a:lnTo>
                    <a:pt x="878" y="363"/>
                  </a:lnTo>
                  <a:lnTo>
                    <a:pt x="891" y="362"/>
                  </a:lnTo>
                  <a:lnTo>
                    <a:pt x="906" y="358"/>
                  </a:lnTo>
                  <a:lnTo>
                    <a:pt x="910" y="358"/>
                  </a:lnTo>
                  <a:lnTo>
                    <a:pt x="933" y="355"/>
                  </a:lnTo>
                  <a:lnTo>
                    <a:pt x="945" y="352"/>
                  </a:lnTo>
                  <a:lnTo>
                    <a:pt x="960" y="348"/>
                  </a:lnTo>
                  <a:lnTo>
                    <a:pt x="981" y="341"/>
                  </a:lnTo>
                  <a:lnTo>
                    <a:pt x="989" y="340"/>
                  </a:lnTo>
                  <a:lnTo>
                    <a:pt x="1011" y="335"/>
                  </a:lnTo>
                  <a:lnTo>
                    <a:pt x="1014" y="333"/>
                  </a:lnTo>
                  <a:lnTo>
                    <a:pt x="1018" y="331"/>
                  </a:lnTo>
                  <a:lnTo>
                    <a:pt x="1041" y="324"/>
                  </a:lnTo>
                  <a:lnTo>
                    <a:pt x="1055" y="319"/>
                  </a:lnTo>
                  <a:lnTo>
                    <a:pt x="1068" y="314"/>
                  </a:lnTo>
                  <a:lnTo>
                    <a:pt x="1087" y="306"/>
                  </a:lnTo>
                  <a:lnTo>
                    <a:pt x="1092" y="304"/>
                  </a:lnTo>
                  <a:lnTo>
                    <a:pt x="1095" y="303"/>
                  </a:lnTo>
                  <a:lnTo>
                    <a:pt x="1117" y="292"/>
                  </a:lnTo>
                  <a:lnTo>
                    <a:pt x="1138" y="282"/>
                  </a:lnTo>
                  <a:lnTo>
                    <a:pt x="1141" y="281"/>
                  </a:lnTo>
                  <a:lnTo>
                    <a:pt x="1146" y="277"/>
                  </a:lnTo>
                  <a:lnTo>
                    <a:pt x="1165" y="267"/>
                  </a:lnTo>
                  <a:lnTo>
                    <a:pt x="1185" y="253"/>
                  </a:lnTo>
                  <a:lnTo>
                    <a:pt x="1188" y="252"/>
                  </a:lnTo>
                  <a:lnTo>
                    <a:pt x="1190" y="250"/>
                  </a:lnTo>
                  <a:lnTo>
                    <a:pt x="1210" y="235"/>
                  </a:lnTo>
                  <a:lnTo>
                    <a:pt x="1227" y="221"/>
                  </a:lnTo>
                  <a:lnTo>
                    <a:pt x="1231" y="220"/>
                  </a:lnTo>
                  <a:lnTo>
                    <a:pt x="1242" y="210"/>
                  </a:lnTo>
                  <a:lnTo>
                    <a:pt x="1252" y="199"/>
                  </a:lnTo>
                  <a:lnTo>
                    <a:pt x="1258" y="194"/>
                  </a:lnTo>
                  <a:lnTo>
                    <a:pt x="1273" y="179"/>
                  </a:lnTo>
                  <a:lnTo>
                    <a:pt x="1283" y="167"/>
                  </a:lnTo>
                  <a:lnTo>
                    <a:pt x="1291" y="155"/>
                  </a:lnTo>
                  <a:lnTo>
                    <a:pt x="1303" y="138"/>
                  </a:lnTo>
                  <a:lnTo>
                    <a:pt x="1308" y="130"/>
                  </a:lnTo>
                  <a:lnTo>
                    <a:pt x="1320" y="111"/>
                  </a:lnTo>
                  <a:lnTo>
                    <a:pt x="1323" y="101"/>
                  </a:lnTo>
                  <a:lnTo>
                    <a:pt x="1332" y="84"/>
                  </a:lnTo>
                  <a:lnTo>
                    <a:pt x="1337" y="67"/>
                  </a:lnTo>
                  <a:lnTo>
                    <a:pt x="1340" y="57"/>
                  </a:lnTo>
                  <a:lnTo>
                    <a:pt x="1345" y="32"/>
                  </a:lnTo>
                  <a:lnTo>
                    <a:pt x="1345" y="29"/>
                  </a:lnTo>
                  <a:lnTo>
                    <a:pt x="1345" y="27"/>
                  </a:lnTo>
                  <a:lnTo>
                    <a:pt x="1349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76" name="Freeform 1063"/>
            <p:cNvSpPr>
              <a:spLocks/>
            </p:cNvSpPr>
            <p:nvPr/>
          </p:nvSpPr>
          <p:spPr bwMode="auto">
            <a:xfrm>
              <a:off x="590" y="3652"/>
              <a:ext cx="140" cy="1"/>
            </a:xfrm>
            <a:custGeom>
              <a:avLst/>
              <a:gdLst>
                <a:gd name="T0" fmla="*/ 140 w 140"/>
                <a:gd name="T1" fmla="*/ 0 h 1"/>
                <a:gd name="T2" fmla="*/ 49 w 140"/>
                <a:gd name="T3" fmla="*/ 0 h 1"/>
                <a:gd name="T4" fmla="*/ 20 w 140"/>
                <a:gd name="T5" fmla="*/ 0 h 1"/>
                <a:gd name="T6" fmla="*/ 0 w 140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0"/>
                <a:gd name="T13" fmla="*/ 0 h 1"/>
                <a:gd name="T14" fmla="*/ 140 w 140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0" h="1">
                  <a:moveTo>
                    <a:pt x="140" y="0"/>
                  </a:moveTo>
                  <a:lnTo>
                    <a:pt x="49" y="0"/>
                  </a:ln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77" name="Freeform 1064"/>
            <p:cNvSpPr>
              <a:spLocks/>
            </p:cNvSpPr>
            <p:nvPr/>
          </p:nvSpPr>
          <p:spPr bwMode="auto">
            <a:xfrm>
              <a:off x="730" y="3652"/>
              <a:ext cx="91" cy="1"/>
            </a:xfrm>
            <a:custGeom>
              <a:avLst/>
              <a:gdLst>
                <a:gd name="T0" fmla="*/ 0 w 91"/>
                <a:gd name="T1" fmla="*/ 0 h 1"/>
                <a:gd name="T2" fmla="*/ 61 w 91"/>
                <a:gd name="T3" fmla="*/ 0 h 1"/>
                <a:gd name="T4" fmla="*/ 91 w 91"/>
                <a:gd name="T5" fmla="*/ 0 h 1"/>
                <a:gd name="T6" fmla="*/ 0 60000 65536"/>
                <a:gd name="T7" fmla="*/ 0 60000 65536"/>
                <a:gd name="T8" fmla="*/ 0 60000 65536"/>
                <a:gd name="T9" fmla="*/ 0 w 91"/>
                <a:gd name="T10" fmla="*/ 0 h 1"/>
                <a:gd name="T11" fmla="*/ 91 w 9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1" h="1">
                  <a:moveTo>
                    <a:pt x="0" y="0"/>
                  </a:moveTo>
                  <a:lnTo>
                    <a:pt x="61" y="0"/>
                  </a:lnTo>
                  <a:lnTo>
                    <a:pt x="91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78" name="Line 1065"/>
            <p:cNvSpPr>
              <a:spLocks noChangeShapeType="1"/>
            </p:cNvSpPr>
            <p:nvPr/>
          </p:nvSpPr>
          <p:spPr bwMode="auto">
            <a:xfrm>
              <a:off x="730" y="3652"/>
              <a:ext cx="1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079" name="Freeform 1066"/>
            <p:cNvSpPr>
              <a:spLocks/>
            </p:cNvSpPr>
            <p:nvPr/>
          </p:nvSpPr>
          <p:spPr bwMode="auto">
            <a:xfrm>
              <a:off x="590" y="3603"/>
              <a:ext cx="1127" cy="36"/>
            </a:xfrm>
            <a:custGeom>
              <a:avLst/>
              <a:gdLst>
                <a:gd name="T0" fmla="*/ 0 w 1127"/>
                <a:gd name="T1" fmla="*/ 34 h 36"/>
                <a:gd name="T2" fmla="*/ 148 w 1127"/>
                <a:gd name="T3" fmla="*/ 34 h 36"/>
                <a:gd name="T4" fmla="*/ 162 w 1127"/>
                <a:gd name="T5" fmla="*/ 34 h 36"/>
                <a:gd name="T6" fmla="*/ 240 w 1127"/>
                <a:gd name="T7" fmla="*/ 34 h 36"/>
                <a:gd name="T8" fmla="*/ 255 w 1127"/>
                <a:gd name="T9" fmla="*/ 36 h 36"/>
                <a:gd name="T10" fmla="*/ 316 w 1127"/>
                <a:gd name="T11" fmla="*/ 36 h 36"/>
                <a:gd name="T12" fmla="*/ 332 w 1127"/>
                <a:gd name="T13" fmla="*/ 36 h 36"/>
                <a:gd name="T14" fmla="*/ 393 w 1127"/>
                <a:gd name="T15" fmla="*/ 36 h 36"/>
                <a:gd name="T16" fmla="*/ 408 w 1127"/>
                <a:gd name="T17" fmla="*/ 36 h 36"/>
                <a:gd name="T18" fmla="*/ 499 w 1127"/>
                <a:gd name="T19" fmla="*/ 36 h 36"/>
                <a:gd name="T20" fmla="*/ 516 w 1127"/>
                <a:gd name="T21" fmla="*/ 36 h 36"/>
                <a:gd name="T22" fmla="*/ 577 w 1127"/>
                <a:gd name="T23" fmla="*/ 36 h 36"/>
                <a:gd name="T24" fmla="*/ 592 w 1127"/>
                <a:gd name="T25" fmla="*/ 36 h 36"/>
                <a:gd name="T26" fmla="*/ 640 w 1127"/>
                <a:gd name="T27" fmla="*/ 36 h 36"/>
                <a:gd name="T28" fmla="*/ 653 w 1127"/>
                <a:gd name="T29" fmla="*/ 36 h 36"/>
                <a:gd name="T30" fmla="*/ 670 w 1127"/>
                <a:gd name="T31" fmla="*/ 36 h 36"/>
                <a:gd name="T32" fmla="*/ 685 w 1127"/>
                <a:gd name="T33" fmla="*/ 36 h 36"/>
                <a:gd name="T34" fmla="*/ 700 w 1127"/>
                <a:gd name="T35" fmla="*/ 34 h 36"/>
                <a:gd name="T36" fmla="*/ 716 w 1127"/>
                <a:gd name="T37" fmla="*/ 34 h 36"/>
                <a:gd name="T38" fmla="*/ 731 w 1127"/>
                <a:gd name="T39" fmla="*/ 34 h 36"/>
                <a:gd name="T40" fmla="*/ 746 w 1127"/>
                <a:gd name="T41" fmla="*/ 34 h 36"/>
                <a:gd name="T42" fmla="*/ 763 w 1127"/>
                <a:gd name="T43" fmla="*/ 34 h 36"/>
                <a:gd name="T44" fmla="*/ 776 w 1127"/>
                <a:gd name="T45" fmla="*/ 34 h 36"/>
                <a:gd name="T46" fmla="*/ 795 w 1127"/>
                <a:gd name="T47" fmla="*/ 33 h 36"/>
                <a:gd name="T48" fmla="*/ 807 w 1127"/>
                <a:gd name="T49" fmla="*/ 33 h 36"/>
                <a:gd name="T50" fmla="*/ 825 w 1127"/>
                <a:gd name="T51" fmla="*/ 31 h 36"/>
                <a:gd name="T52" fmla="*/ 837 w 1127"/>
                <a:gd name="T53" fmla="*/ 31 h 36"/>
                <a:gd name="T54" fmla="*/ 857 w 1127"/>
                <a:gd name="T55" fmla="*/ 31 h 36"/>
                <a:gd name="T56" fmla="*/ 866 w 1127"/>
                <a:gd name="T57" fmla="*/ 29 h 36"/>
                <a:gd name="T58" fmla="*/ 888 w 1127"/>
                <a:gd name="T59" fmla="*/ 27 h 36"/>
                <a:gd name="T60" fmla="*/ 896 w 1127"/>
                <a:gd name="T61" fmla="*/ 27 h 36"/>
                <a:gd name="T62" fmla="*/ 920 w 1127"/>
                <a:gd name="T63" fmla="*/ 27 h 36"/>
                <a:gd name="T64" fmla="*/ 926 w 1127"/>
                <a:gd name="T65" fmla="*/ 27 h 36"/>
                <a:gd name="T66" fmla="*/ 952 w 1127"/>
                <a:gd name="T67" fmla="*/ 24 h 36"/>
                <a:gd name="T68" fmla="*/ 957 w 1127"/>
                <a:gd name="T69" fmla="*/ 24 h 36"/>
                <a:gd name="T70" fmla="*/ 986 w 1127"/>
                <a:gd name="T71" fmla="*/ 22 h 36"/>
                <a:gd name="T72" fmla="*/ 991 w 1127"/>
                <a:gd name="T73" fmla="*/ 21 h 36"/>
                <a:gd name="T74" fmla="*/ 1014 w 1127"/>
                <a:gd name="T75" fmla="*/ 19 h 36"/>
                <a:gd name="T76" fmla="*/ 1016 w 1127"/>
                <a:gd name="T77" fmla="*/ 19 h 36"/>
                <a:gd name="T78" fmla="*/ 1045 w 1127"/>
                <a:gd name="T79" fmla="*/ 14 h 36"/>
                <a:gd name="T80" fmla="*/ 1050 w 1127"/>
                <a:gd name="T81" fmla="*/ 14 h 36"/>
                <a:gd name="T82" fmla="*/ 1072 w 1127"/>
                <a:gd name="T83" fmla="*/ 12 h 36"/>
                <a:gd name="T84" fmla="*/ 1083 w 1127"/>
                <a:gd name="T85" fmla="*/ 9 h 36"/>
                <a:gd name="T86" fmla="*/ 1100 w 1127"/>
                <a:gd name="T87" fmla="*/ 7 h 36"/>
                <a:gd name="T88" fmla="*/ 1117 w 1127"/>
                <a:gd name="T89" fmla="*/ 4 h 36"/>
                <a:gd name="T90" fmla="*/ 1127 w 1127"/>
                <a:gd name="T91" fmla="*/ 0 h 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127"/>
                <a:gd name="T139" fmla="*/ 0 h 36"/>
                <a:gd name="T140" fmla="*/ 1127 w 1127"/>
                <a:gd name="T141" fmla="*/ 36 h 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127" h="36">
                  <a:moveTo>
                    <a:pt x="0" y="34"/>
                  </a:moveTo>
                  <a:lnTo>
                    <a:pt x="148" y="34"/>
                  </a:lnTo>
                  <a:lnTo>
                    <a:pt x="162" y="34"/>
                  </a:lnTo>
                  <a:lnTo>
                    <a:pt x="240" y="34"/>
                  </a:lnTo>
                  <a:lnTo>
                    <a:pt x="255" y="36"/>
                  </a:lnTo>
                  <a:lnTo>
                    <a:pt x="316" y="36"/>
                  </a:lnTo>
                  <a:lnTo>
                    <a:pt x="332" y="36"/>
                  </a:lnTo>
                  <a:lnTo>
                    <a:pt x="393" y="36"/>
                  </a:lnTo>
                  <a:lnTo>
                    <a:pt x="408" y="36"/>
                  </a:lnTo>
                  <a:lnTo>
                    <a:pt x="499" y="36"/>
                  </a:lnTo>
                  <a:lnTo>
                    <a:pt x="516" y="36"/>
                  </a:lnTo>
                  <a:lnTo>
                    <a:pt x="577" y="36"/>
                  </a:lnTo>
                  <a:lnTo>
                    <a:pt x="592" y="36"/>
                  </a:lnTo>
                  <a:lnTo>
                    <a:pt x="640" y="36"/>
                  </a:lnTo>
                  <a:lnTo>
                    <a:pt x="653" y="36"/>
                  </a:lnTo>
                  <a:lnTo>
                    <a:pt x="670" y="36"/>
                  </a:lnTo>
                  <a:lnTo>
                    <a:pt x="685" y="36"/>
                  </a:lnTo>
                  <a:lnTo>
                    <a:pt x="700" y="34"/>
                  </a:lnTo>
                  <a:lnTo>
                    <a:pt x="716" y="34"/>
                  </a:lnTo>
                  <a:lnTo>
                    <a:pt x="731" y="34"/>
                  </a:lnTo>
                  <a:lnTo>
                    <a:pt x="746" y="34"/>
                  </a:lnTo>
                  <a:lnTo>
                    <a:pt x="763" y="34"/>
                  </a:lnTo>
                  <a:lnTo>
                    <a:pt x="776" y="34"/>
                  </a:lnTo>
                  <a:lnTo>
                    <a:pt x="795" y="33"/>
                  </a:lnTo>
                  <a:lnTo>
                    <a:pt x="807" y="33"/>
                  </a:lnTo>
                  <a:lnTo>
                    <a:pt x="825" y="31"/>
                  </a:lnTo>
                  <a:lnTo>
                    <a:pt x="837" y="31"/>
                  </a:lnTo>
                  <a:lnTo>
                    <a:pt x="857" y="31"/>
                  </a:lnTo>
                  <a:lnTo>
                    <a:pt x="866" y="29"/>
                  </a:lnTo>
                  <a:lnTo>
                    <a:pt x="888" y="27"/>
                  </a:lnTo>
                  <a:lnTo>
                    <a:pt x="896" y="27"/>
                  </a:lnTo>
                  <a:lnTo>
                    <a:pt x="920" y="27"/>
                  </a:lnTo>
                  <a:lnTo>
                    <a:pt x="926" y="27"/>
                  </a:lnTo>
                  <a:lnTo>
                    <a:pt x="952" y="24"/>
                  </a:lnTo>
                  <a:lnTo>
                    <a:pt x="957" y="24"/>
                  </a:lnTo>
                  <a:lnTo>
                    <a:pt x="986" y="22"/>
                  </a:lnTo>
                  <a:lnTo>
                    <a:pt x="991" y="21"/>
                  </a:lnTo>
                  <a:lnTo>
                    <a:pt x="1014" y="19"/>
                  </a:lnTo>
                  <a:lnTo>
                    <a:pt x="1016" y="19"/>
                  </a:lnTo>
                  <a:lnTo>
                    <a:pt x="1045" y="14"/>
                  </a:lnTo>
                  <a:lnTo>
                    <a:pt x="1050" y="14"/>
                  </a:lnTo>
                  <a:lnTo>
                    <a:pt x="1072" y="12"/>
                  </a:lnTo>
                  <a:lnTo>
                    <a:pt x="1083" y="9"/>
                  </a:lnTo>
                  <a:lnTo>
                    <a:pt x="1100" y="7"/>
                  </a:lnTo>
                  <a:lnTo>
                    <a:pt x="1117" y="4"/>
                  </a:lnTo>
                  <a:lnTo>
                    <a:pt x="1127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80" name="Freeform 1067"/>
            <p:cNvSpPr>
              <a:spLocks/>
            </p:cNvSpPr>
            <p:nvPr/>
          </p:nvSpPr>
          <p:spPr bwMode="auto">
            <a:xfrm>
              <a:off x="1717" y="3262"/>
              <a:ext cx="407" cy="341"/>
            </a:xfrm>
            <a:custGeom>
              <a:avLst/>
              <a:gdLst>
                <a:gd name="T0" fmla="*/ 0 w 407"/>
                <a:gd name="T1" fmla="*/ 341 h 341"/>
                <a:gd name="T2" fmla="*/ 26 w 407"/>
                <a:gd name="T3" fmla="*/ 336 h 341"/>
                <a:gd name="T4" fmla="*/ 29 w 407"/>
                <a:gd name="T5" fmla="*/ 336 h 341"/>
                <a:gd name="T6" fmla="*/ 37 w 407"/>
                <a:gd name="T7" fmla="*/ 335 h 341"/>
                <a:gd name="T8" fmla="*/ 56 w 407"/>
                <a:gd name="T9" fmla="*/ 330 h 341"/>
                <a:gd name="T10" fmla="*/ 61 w 407"/>
                <a:gd name="T11" fmla="*/ 328 h 341"/>
                <a:gd name="T12" fmla="*/ 83 w 407"/>
                <a:gd name="T13" fmla="*/ 321 h 341"/>
                <a:gd name="T14" fmla="*/ 100 w 407"/>
                <a:gd name="T15" fmla="*/ 316 h 341"/>
                <a:gd name="T16" fmla="*/ 108 w 407"/>
                <a:gd name="T17" fmla="*/ 313 h 341"/>
                <a:gd name="T18" fmla="*/ 130 w 407"/>
                <a:gd name="T19" fmla="*/ 306 h 341"/>
                <a:gd name="T20" fmla="*/ 135 w 407"/>
                <a:gd name="T21" fmla="*/ 304 h 341"/>
                <a:gd name="T22" fmla="*/ 137 w 407"/>
                <a:gd name="T23" fmla="*/ 303 h 341"/>
                <a:gd name="T24" fmla="*/ 161 w 407"/>
                <a:gd name="T25" fmla="*/ 294 h 341"/>
                <a:gd name="T26" fmla="*/ 179 w 407"/>
                <a:gd name="T27" fmla="*/ 286 h 341"/>
                <a:gd name="T28" fmla="*/ 186 w 407"/>
                <a:gd name="T29" fmla="*/ 284 h 341"/>
                <a:gd name="T30" fmla="*/ 194 w 407"/>
                <a:gd name="T31" fmla="*/ 277 h 341"/>
                <a:gd name="T32" fmla="*/ 210 w 407"/>
                <a:gd name="T33" fmla="*/ 270 h 341"/>
                <a:gd name="T34" fmla="*/ 221 w 407"/>
                <a:gd name="T35" fmla="*/ 262 h 341"/>
                <a:gd name="T36" fmla="*/ 233 w 407"/>
                <a:gd name="T37" fmla="*/ 257 h 341"/>
                <a:gd name="T38" fmla="*/ 243 w 407"/>
                <a:gd name="T39" fmla="*/ 250 h 341"/>
                <a:gd name="T40" fmla="*/ 257 w 407"/>
                <a:gd name="T41" fmla="*/ 242 h 341"/>
                <a:gd name="T42" fmla="*/ 272 w 407"/>
                <a:gd name="T43" fmla="*/ 230 h 341"/>
                <a:gd name="T44" fmla="*/ 279 w 407"/>
                <a:gd name="T45" fmla="*/ 226 h 341"/>
                <a:gd name="T46" fmla="*/ 282 w 407"/>
                <a:gd name="T47" fmla="*/ 221 h 341"/>
                <a:gd name="T48" fmla="*/ 299 w 407"/>
                <a:gd name="T49" fmla="*/ 208 h 341"/>
                <a:gd name="T50" fmla="*/ 314 w 407"/>
                <a:gd name="T51" fmla="*/ 194 h 341"/>
                <a:gd name="T52" fmla="*/ 321 w 407"/>
                <a:gd name="T53" fmla="*/ 189 h 341"/>
                <a:gd name="T54" fmla="*/ 340 w 407"/>
                <a:gd name="T55" fmla="*/ 169 h 341"/>
                <a:gd name="T56" fmla="*/ 340 w 407"/>
                <a:gd name="T57" fmla="*/ 167 h 341"/>
                <a:gd name="T58" fmla="*/ 341 w 407"/>
                <a:gd name="T59" fmla="*/ 167 h 341"/>
                <a:gd name="T60" fmla="*/ 358 w 407"/>
                <a:gd name="T61" fmla="*/ 144 h 341"/>
                <a:gd name="T62" fmla="*/ 362 w 407"/>
                <a:gd name="T63" fmla="*/ 138 h 341"/>
                <a:gd name="T64" fmla="*/ 375 w 407"/>
                <a:gd name="T65" fmla="*/ 116 h 341"/>
                <a:gd name="T66" fmla="*/ 377 w 407"/>
                <a:gd name="T67" fmla="*/ 111 h 341"/>
                <a:gd name="T68" fmla="*/ 390 w 407"/>
                <a:gd name="T69" fmla="*/ 86 h 341"/>
                <a:gd name="T70" fmla="*/ 390 w 407"/>
                <a:gd name="T71" fmla="*/ 84 h 341"/>
                <a:gd name="T72" fmla="*/ 394 w 407"/>
                <a:gd name="T73" fmla="*/ 74 h 341"/>
                <a:gd name="T74" fmla="*/ 400 w 407"/>
                <a:gd name="T75" fmla="*/ 57 h 341"/>
                <a:gd name="T76" fmla="*/ 400 w 407"/>
                <a:gd name="T77" fmla="*/ 49 h 341"/>
                <a:gd name="T78" fmla="*/ 405 w 407"/>
                <a:gd name="T79" fmla="*/ 29 h 341"/>
                <a:gd name="T80" fmla="*/ 405 w 407"/>
                <a:gd name="T81" fmla="*/ 1 h 341"/>
                <a:gd name="T82" fmla="*/ 407 w 407"/>
                <a:gd name="T83" fmla="*/ 0 h 34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07"/>
                <a:gd name="T127" fmla="*/ 0 h 341"/>
                <a:gd name="T128" fmla="*/ 407 w 407"/>
                <a:gd name="T129" fmla="*/ 341 h 34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07" h="341">
                  <a:moveTo>
                    <a:pt x="0" y="341"/>
                  </a:moveTo>
                  <a:lnTo>
                    <a:pt x="26" y="336"/>
                  </a:lnTo>
                  <a:lnTo>
                    <a:pt x="29" y="336"/>
                  </a:lnTo>
                  <a:lnTo>
                    <a:pt x="37" y="335"/>
                  </a:lnTo>
                  <a:lnTo>
                    <a:pt x="56" y="330"/>
                  </a:lnTo>
                  <a:lnTo>
                    <a:pt x="61" y="328"/>
                  </a:lnTo>
                  <a:lnTo>
                    <a:pt x="83" y="321"/>
                  </a:lnTo>
                  <a:lnTo>
                    <a:pt x="100" y="316"/>
                  </a:lnTo>
                  <a:lnTo>
                    <a:pt x="108" y="313"/>
                  </a:lnTo>
                  <a:lnTo>
                    <a:pt x="130" y="306"/>
                  </a:lnTo>
                  <a:lnTo>
                    <a:pt x="135" y="304"/>
                  </a:lnTo>
                  <a:lnTo>
                    <a:pt x="137" y="303"/>
                  </a:lnTo>
                  <a:lnTo>
                    <a:pt x="161" y="294"/>
                  </a:lnTo>
                  <a:lnTo>
                    <a:pt x="179" y="286"/>
                  </a:lnTo>
                  <a:lnTo>
                    <a:pt x="186" y="284"/>
                  </a:lnTo>
                  <a:lnTo>
                    <a:pt x="194" y="277"/>
                  </a:lnTo>
                  <a:lnTo>
                    <a:pt x="210" y="270"/>
                  </a:lnTo>
                  <a:lnTo>
                    <a:pt x="221" y="262"/>
                  </a:lnTo>
                  <a:lnTo>
                    <a:pt x="233" y="257"/>
                  </a:lnTo>
                  <a:lnTo>
                    <a:pt x="243" y="250"/>
                  </a:lnTo>
                  <a:lnTo>
                    <a:pt x="257" y="242"/>
                  </a:lnTo>
                  <a:lnTo>
                    <a:pt x="272" y="230"/>
                  </a:lnTo>
                  <a:lnTo>
                    <a:pt x="279" y="226"/>
                  </a:lnTo>
                  <a:lnTo>
                    <a:pt x="282" y="221"/>
                  </a:lnTo>
                  <a:lnTo>
                    <a:pt x="299" y="208"/>
                  </a:lnTo>
                  <a:lnTo>
                    <a:pt x="314" y="194"/>
                  </a:lnTo>
                  <a:lnTo>
                    <a:pt x="321" y="189"/>
                  </a:lnTo>
                  <a:lnTo>
                    <a:pt x="340" y="169"/>
                  </a:lnTo>
                  <a:lnTo>
                    <a:pt x="340" y="167"/>
                  </a:lnTo>
                  <a:lnTo>
                    <a:pt x="341" y="167"/>
                  </a:lnTo>
                  <a:lnTo>
                    <a:pt x="358" y="144"/>
                  </a:lnTo>
                  <a:lnTo>
                    <a:pt x="362" y="138"/>
                  </a:lnTo>
                  <a:lnTo>
                    <a:pt x="375" y="116"/>
                  </a:lnTo>
                  <a:lnTo>
                    <a:pt x="377" y="111"/>
                  </a:lnTo>
                  <a:lnTo>
                    <a:pt x="390" y="86"/>
                  </a:lnTo>
                  <a:lnTo>
                    <a:pt x="390" y="84"/>
                  </a:lnTo>
                  <a:lnTo>
                    <a:pt x="394" y="74"/>
                  </a:lnTo>
                  <a:lnTo>
                    <a:pt x="400" y="57"/>
                  </a:lnTo>
                  <a:lnTo>
                    <a:pt x="400" y="49"/>
                  </a:lnTo>
                  <a:lnTo>
                    <a:pt x="405" y="29"/>
                  </a:lnTo>
                  <a:lnTo>
                    <a:pt x="405" y="1"/>
                  </a:lnTo>
                  <a:lnTo>
                    <a:pt x="407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81" name="Freeform 1068"/>
            <p:cNvSpPr>
              <a:spLocks/>
            </p:cNvSpPr>
            <p:nvPr/>
          </p:nvSpPr>
          <p:spPr bwMode="auto">
            <a:xfrm>
              <a:off x="592" y="3262"/>
              <a:ext cx="1492" cy="362"/>
            </a:xfrm>
            <a:custGeom>
              <a:avLst/>
              <a:gdLst>
                <a:gd name="T0" fmla="*/ 124 w 1492"/>
                <a:gd name="T1" fmla="*/ 360 h 362"/>
                <a:gd name="T2" fmla="*/ 217 w 1492"/>
                <a:gd name="T3" fmla="*/ 360 h 362"/>
                <a:gd name="T4" fmla="*/ 305 w 1492"/>
                <a:gd name="T5" fmla="*/ 360 h 362"/>
                <a:gd name="T6" fmla="*/ 369 w 1492"/>
                <a:gd name="T7" fmla="*/ 360 h 362"/>
                <a:gd name="T8" fmla="*/ 430 w 1492"/>
                <a:gd name="T9" fmla="*/ 360 h 362"/>
                <a:gd name="T10" fmla="*/ 584 w 1492"/>
                <a:gd name="T11" fmla="*/ 362 h 362"/>
                <a:gd name="T12" fmla="*/ 646 w 1492"/>
                <a:gd name="T13" fmla="*/ 360 h 362"/>
                <a:gd name="T14" fmla="*/ 676 w 1492"/>
                <a:gd name="T15" fmla="*/ 360 h 362"/>
                <a:gd name="T16" fmla="*/ 707 w 1492"/>
                <a:gd name="T17" fmla="*/ 360 h 362"/>
                <a:gd name="T18" fmla="*/ 739 w 1492"/>
                <a:gd name="T19" fmla="*/ 360 h 362"/>
                <a:gd name="T20" fmla="*/ 771 w 1492"/>
                <a:gd name="T21" fmla="*/ 358 h 362"/>
                <a:gd name="T22" fmla="*/ 801 w 1492"/>
                <a:gd name="T23" fmla="*/ 357 h 362"/>
                <a:gd name="T24" fmla="*/ 832 w 1492"/>
                <a:gd name="T25" fmla="*/ 357 h 362"/>
                <a:gd name="T26" fmla="*/ 864 w 1492"/>
                <a:gd name="T27" fmla="*/ 355 h 362"/>
                <a:gd name="T28" fmla="*/ 896 w 1492"/>
                <a:gd name="T29" fmla="*/ 353 h 362"/>
                <a:gd name="T30" fmla="*/ 928 w 1492"/>
                <a:gd name="T31" fmla="*/ 352 h 362"/>
                <a:gd name="T32" fmla="*/ 960 w 1492"/>
                <a:gd name="T33" fmla="*/ 348 h 362"/>
                <a:gd name="T34" fmla="*/ 992 w 1492"/>
                <a:gd name="T35" fmla="*/ 345 h 362"/>
                <a:gd name="T36" fmla="*/ 1026 w 1492"/>
                <a:gd name="T37" fmla="*/ 340 h 362"/>
                <a:gd name="T38" fmla="*/ 1060 w 1492"/>
                <a:gd name="T39" fmla="*/ 336 h 362"/>
                <a:gd name="T40" fmla="*/ 1073 w 1492"/>
                <a:gd name="T41" fmla="*/ 335 h 362"/>
                <a:gd name="T42" fmla="*/ 1093 w 1492"/>
                <a:gd name="T43" fmla="*/ 330 h 362"/>
                <a:gd name="T44" fmla="*/ 1127 w 1492"/>
                <a:gd name="T45" fmla="*/ 323 h 362"/>
                <a:gd name="T46" fmla="*/ 1164 w 1492"/>
                <a:gd name="T47" fmla="*/ 314 h 362"/>
                <a:gd name="T48" fmla="*/ 1191 w 1492"/>
                <a:gd name="T49" fmla="*/ 306 h 362"/>
                <a:gd name="T50" fmla="*/ 1201 w 1492"/>
                <a:gd name="T51" fmla="*/ 303 h 362"/>
                <a:gd name="T52" fmla="*/ 1240 w 1492"/>
                <a:gd name="T53" fmla="*/ 289 h 362"/>
                <a:gd name="T54" fmla="*/ 1267 w 1492"/>
                <a:gd name="T55" fmla="*/ 277 h 362"/>
                <a:gd name="T56" fmla="*/ 1282 w 1492"/>
                <a:gd name="T57" fmla="*/ 270 h 362"/>
                <a:gd name="T58" fmla="*/ 1319 w 1492"/>
                <a:gd name="T59" fmla="*/ 250 h 362"/>
                <a:gd name="T60" fmla="*/ 1324 w 1492"/>
                <a:gd name="T61" fmla="*/ 247 h 362"/>
                <a:gd name="T62" fmla="*/ 1362 w 1492"/>
                <a:gd name="T63" fmla="*/ 221 h 362"/>
                <a:gd name="T64" fmla="*/ 1379 w 1492"/>
                <a:gd name="T65" fmla="*/ 210 h 362"/>
                <a:gd name="T66" fmla="*/ 1395 w 1492"/>
                <a:gd name="T67" fmla="*/ 194 h 362"/>
                <a:gd name="T68" fmla="*/ 1424 w 1492"/>
                <a:gd name="T69" fmla="*/ 167 h 362"/>
                <a:gd name="T70" fmla="*/ 1446 w 1492"/>
                <a:gd name="T71" fmla="*/ 138 h 362"/>
                <a:gd name="T72" fmla="*/ 1461 w 1492"/>
                <a:gd name="T73" fmla="*/ 111 h 362"/>
                <a:gd name="T74" fmla="*/ 1475 w 1492"/>
                <a:gd name="T75" fmla="*/ 84 h 362"/>
                <a:gd name="T76" fmla="*/ 1485 w 1492"/>
                <a:gd name="T77" fmla="*/ 57 h 362"/>
                <a:gd name="T78" fmla="*/ 1490 w 1492"/>
                <a:gd name="T79" fmla="*/ 29 h 362"/>
                <a:gd name="T80" fmla="*/ 1492 w 1492"/>
                <a:gd name="T81" fmla="*/ 0 h 36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492"/>
                <a:gd name="T124" fmla="*/ 0 h 362"/>
                <a:gd name="T125" fmla="*/ 1492 w 1492"/>
                <a:gd name="T126" fmla="*/ 362 h 362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492" h="362">
                  <a:moveTo>
                    <a:pt x="0" y="360"/>
                  </a:moveTo>
                  <a:lnTo>
                    <a:pt x="124" y="360"/>
                  </a:lnTo>
                  <a:lnTo>
                    <a:pt x="151" y="360"/>
                  </a:lnTo>
                  <a:lnTo>
                    <a:pt x="217" y="360"/>
                  </a:lnTo>
                  <a:lnTo>
                    <a:pt x="244" y="360"/>
                  </a:lnTo>
                  <a:lnTo>
                    <a:pt x="305" y="360"/>
                  </a:lnTo>
                  <a:lnTo>
                    <a:pt x="308" y="360"/>
                  </a:lnTo>
                  <a:lnTo>
                    <a:pt x="369" y="360"/>
                  </a:lnTo>
                  <a:lnTo>
                    <a:pt x="398" y="360"/>
                  </a:lnTo>
                  <a:lnTo>
                    <a:pt x="430" y="360"/>
                  </a:lnTo>
                  <a:lnTo>
                    <a:pt x="459" y="362"/>
                  </a:lnTo>
                  <a:lnTo>
                    <a:pt x="584" y="362"/>
                  </a:lnTo>
                  <a:lnTo>
                    <a:pt x="612" y="360"/>
                  </a:lnTo>
                  <a:lnTo>
                    <a:pt x="646" y="360"/>
                  </a:lnTo>
                  <a:lnTo>
                    <a:pt x="673" y="360"/>
                  </a:lnTo>
                  <a:lnTo>
                    <a:pt x="676" y="360"/>
                  </a:lnTo>
                  <a:lnTo>
                    <a:pt x="705" y="360"/>
                  </a:lnTo>
                  <a:lnTo>
                    <a:pt x="707" y="360"/>
                  </a:lnTo>
                  <a:lnTo>
                    <a:pt x="735" y="360"/>
                  </a:lnTo>
                  <a:lnTo>
                    <a:pt x="739" y="360"/>
                  </a:lnTo>
                  <a:lnTo>
                    <a:pt x="766" y="358"/>
                  </a:lnTo>
                  <a:lnTo>
                    <a:pt x="771" y="358"/>
                  </a:lnTo>
                  <a:lnTo>
                    <a:pt x="796" y="358"/>
                  </a:lnTo>
                  <a:lnTo>
                    <a:pt x="801" y="357"/>
                  </a:lnTo>
                  <a:lnTo>
                    <a:pt x="827" y="357"/>
                  </a:lnTo>
                  <a:lnTo>
                    <a:pt x="832" y="357"/>
                  </a:lnTo>
                  <a:lnTo>
                    <a:pt x="855" y="355"/>
                  </a:lnTo>
                  <a:lnTo>
                    <a:pt x="864" y="355"/>
                  </a:lnTo>
                  <a:lnTo>
                    <a:pt x="886" y="355"/>
                  </a:lnTo>
                  <a:lnTo>
                    <a:pt x="896" y="353"/>
                  </a:lnTo>
                  <a:lnTo>
                    <a:pt x="916" y="353"/>
                  </a:lnTo>
                  <a:lnTo>
                    <a:pt x="928" y="352"/>
                  </a:lnTo>
                  <a:lnTo>
                    <a:pt x="946" y="350"/>
                  </a:lnTo>
                  <a:lnTo>
                    <a:pt x="960" y="348"/>
                  </a:lnTo>
                  <a:lnTo>
                    <a:pt x="975" y="348"/>
                  </a:lnTo>
                  <a:lnTo>
                    <a:pt x="992" y="345"/>
                  </a:lnTo>
                  <a:lnTo>
                    <a:pt x="1006" y="345"/>
                  </a:lnTo>
                  <a:lnTo>
                    <a:pt x="1026" y="340"/>
                  </a:lnTo>
                  <a:lnTo>
                    <a:pt x="1034" y="340"/>
                  </a:lnTo>
                  <a:lnTo>
                    <a:pt x="1060" y="336"/>
                  </a:lnTo>
                  <a:lnTo>
                    <a:pt x="1063" y="336"/>
                  </a:lnTo>
                  <a:lnTo>
                    <a:pt x="1073" y="335"/>
                  </a:lnTo>
                  <a:lnTo>
                    <a:pt x="1090" y="331"/>
                  </a:lnTo>
                  <a:lnTo>
                    <a:pt x="1093" y="330"/>
                  </a:lnTo>
                  <a:lnTo>
                    <a:pt x="1119" y="326"/>
                  </a:lnTo>
                  <a:lnTo>
                    <a:pt x="1127" y="323"/>
                  </a:lnTo>
                  <a:lnTo>
                    <a:pt x="1146" y="319"/>
                  </a:lnTo>
                  <a:lnTo>
                    <a:pt x="1164" y="314"/>
                  </a:lnTo>
                  <a:lnTo>
                    <a:pt x="1173" y="313"/>
                  </a:lnTo>
                  <a:lnTo>
                    <a:pt x="1191" y="306"/>
                  </a:lnTo>
                  <a:lnTo>
                    <a:pt x="1198" y="304"/>
                  </a:lnTo>
                  <a:lnTo>
                    <a:pt x="1201" y="303"/>
                  </a:lnTo>
                  <a:lnTo>
                    <a:pt x="1225" y="296"/>
                  </a:lnTo>
                  <a:lnTo>
                    <a:pt x="1240" y="289"/>
                  </a:lnTo>
                  <a:lnTo>
                    <a:pt x="1250" y="286"/>
                  </a:lnTo>
                  <a:lnTo>
                    <a:pt x="1267" y="277"/>
                  </a:lnTo>
                  <a:lnTo>
                    <a:pt x="1276" y="274"/>
                  </a:lnTo>
                  <a:lnTo>
                    <a:pt x="1282" y="270"/>
                  </a:lnTo>
                  <a:lnTo>
                    <a:pt x="1299" y="262"/>
                  </a:lnTo>
                  <a:lnTo>
                    <a:pt x="1319" y="250"/>
                  </a:lnTo>
                  <a:lnTo>
                    <a:pt x="1323" y="248"/>
                  </a:lnTo>
                  <a:lnTo>
                    <a:pt x="1324" y="247"/>
                  </a:lnTo>
                  <a:lnTo>
                    <a:pt x="1346" y="233"/>
                  </a:lnTo>
                  <a:lnTo>
                    <a:pt x="1362" y="221"/>
                  </a:lnTo>
                  <a:lnTo>
                    <a:pt x="1368" y="218"/>
                  </a:lnTo>
                  <a:lnTo>
                    <a:pt x="1379" y="210"/>
                  </a:lnTo>
                  <a:lnTo>
                    <a:pt x="1390" y="199"/>
                  </a:lnTo>
                  <a:lnTo>
                    <a:pt x="1395" y="194"/>
                  </a:lnTo>
                  <a:lnTo>
                    <a:pt x="1411" y="181"/>
                  </a:lnTo>
                  <a:lnTo>
                    <a:pt x="1424" y="167"/>
                  </a:lnTo>
                  <a:lnTo>
                    <a:pt x="1431" y="159"/>
                  </a:lnTo>
                  <a:lnTo>
                    <a:pt x="1446" y="138"/>
                  </a:lnTo>
                  <a:lnTo>
                    <a:pt x="1448" y="135"/>
                  </a:lnTo>
                  <a:lnTo>
                    <a:pt x="1461" y="111"/>
                  </a:lnTo>
                  <a:lnTo>
                    <a:pt x="1465" y="106"/>
                  </a:lnTo>
                  <a:lnTo>
                    <a:pt x="1475" y="84"/>
                  </a:lnTo>
                  <a:lnTo>
                    <a:pt x="1478" y="76"/>
                  </a:lnTo>
                  <a:lnTo>
                    <a:pt x="1485" y="57"/>
                  </a:lnTo>
                  <a:lnTo>
                    <a:pt x="1488" y="35"/>
                  </a:lnTo>
                  <a:lnTo>
                    <a:pt x="1490" y="29"/>
                  </a:lnTo>
                  <a:lnTo>
                    <a:pt x="1490" y="17"/>
                  </a:lnTo>
                  <a:lnTo>
                    <a:pt x="1492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82" name="Line 1069"/>
            <p:cNvSpPr>
              <a:spLocks noChangeShapeType="1"/>
            </p:cNvSpPr>
            <p:nvPr/>
          </p:nvSpPr>
          <p:spPr bwMode="auto">
            <a:xfrm flipH="1">
              <a:off x="590" y="3622"/>
              <a:ext cx="2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083" name="Freeform 1070"/>
            <p:cNvSpPr>
              <a:spLocks/>
            </p:cNvSpPr>
            <p:nvPr/>
          </p:nvSpPr>
          <p:spPr bwMode="auto">
            <a:xfrm>
              <a:off x="603" y="3262"/>
              <a:ext cx="1445" cy="346"/>
            </a:xfrm>
            <a:custGeom>
              <a:avLst/>
              <a:gdLst>
                <a:gd name="T0" fmla="*/ 132 w 1445"/>
                <a:gd name="T1" fmla="*/ 345 h 346"/>
                <a:gd name="T2" fmla="*/ 225 w 1445"/>
                <a:gd name="T3" fmla="*/ 345 h 346"/>
                <a:gd name="T4" fmla="*/ 286 w 1445"/>
                <a:gd name="T5" fmla="*/ 345 h 346"/>
                <a:gd name="T6" fmla="*/ 348 w 1445"/>
                <a:gd name="T7" fmla="*/ 345 h 346"/>
                <a:gd name="T8" fmla="*/ 399 w 1445"/>
                <a:gd name="T9" fmla="*/ 345 h 346"/>
                <a:gd name="T10" fmla="*/ 470 w 1445"/>
                <a:gd name="T11" fmla="*/ 345 h 346"/>
                <a:gd name="T12" fmla="*/ 583 w 1445"/>
                <a:gd name="T13" fmla="*/ 346 h 346"/>
                <a:gd name="T14" fmla="*/ 625 w 1445"/>
                <a:gd name="T15" fmla="*/ 345 h 346"/>
                <a:gd name="T16" fmla="*/ 655 w 1445"/>
                <a:gd name="T17" fmla="*/ 345 h 346"/>
                <a:gd name="T18" fmla="*/ 686 w 1445"/>
                <a:gd name="T19" fmla="*/ 345 h 346"/>
                <a:gd name="T20" fmla="*/ 716 w 1445"/>
                <a:gd name="T21" fmla="*/ 345 h 346"/>
                <a:gd name="T22" fmla="*/ 746 w 1445"/>
                <a:gd name="T23" fmla="*/ 343 h 346"/>
                <a:gd name="T24" fmla="*/ 777 w 1445"/>
                <a:gd name="T25" fmla="*/ 343 h 346"/>
                <a:gd name="T26" fmla="*/ 807 w 1445"/>
                <a:gd name="T27" fmla="*/ 341 h 346"/>
                <a:gd name="T28" fmla="*/ 838 w 1445"/>
                <a:gd name="T29" fmla="*/ 340 h 346"/>
                <a:gd name="T30" fmla="*/ 868 w 1445"/>
                <a:gd name="T31" fmla="*/ 340 h 346"/>
                <a:gd name="T32" fmla="*/ 897 w 1445"/>
                <a:gd name="T33" fmla="*/ 336 h 346"/>
                <a:gd name="T34" fmla="*/ 956 w 1445"/>
                <a:gd name="T35" fmla="*/ 331 h 346"/>
                <a:gd name="T36" fmla="*/ 984 w 1445"/>
                <a:gd name="T37" fmla="*/ 328 h 346"/>
                <a:gd name="T38" fmla="*/ 1015 w 1445"/>
                <a:gd name="T39" fmla="*/ 326 h 346"/>
                <a:gd name="T40" fmla="*/ 1043 w 1445"/>
                <a:gd name="T41" fmla="*/ 319 h 346"/>
                <a:gd name="T42" fmla="*/ 1070 w 1445"/>
                <a:gd name="T43" fmla="*/ 316 h 346"/>
                <a:gd name="T44" fmla="*/ 1097 w 1445"/>
                <a:gd name="T45" fmla="*/ 309 h 346"/>
                <a:gd name="T46" fmla="*/ 1124 w 1445"/>
                <a:gd name="T47" fmla="*/ 303 h 346"/>
                <a:gd name="T48" fmla="*/ 1151 w 1445"/>
                <a:gd name="T49" fmla="*/ 296 h 346"/>
                <a:gd name="T50" fmla="*/ 1178 w 1445"/>
                <a:gd name="T51" fmla="*/ 287 h 346"/>
                <a:gd name="T52" fmla="*/ 1204 w 1445"/>
                <a:gd name="T53" fmla="*/ 277 h 346"/>
                <a:gd name="T54" fmla="*/ 1229 w 1445"/>
                <a:gd name="T55" fmla="*/ 267 h 346"/>
                <a:gd name="T56" fmla="*/ 1254 w 1445"/>
                <a:gd name="T57" fmla="*/ 255 h 346"/>
                <a:gd name="T58" fmla="*/ 1278 w 1445"/>
                <a:gd name="T59" fmla="*/ 242 h 346"/>
                <a:gd name="T60" fmla="*/ 1302 w 1445"/>
                <a:gd name="T61" fmla="*/ 228 h 346"/>
                <a:gd name="T62" fmla="*/ 1324 w 1445"/>
                <a:gd name="T63" fmla="*/ 213 h 346"/>
                <a:gd name="T64" fmla="*/ 1346 w 1445"/>
                <a:gd name="T65" fmla="*/ 194 h 346"/>
                <a:gd name="T66" fmla="*/ 1366 w 1445"/>
                <a:gd name="T67" fmla="*/ 176 h 346"/>
                <a:gd name="T68" fmla="*/ 1384 w 1445"/>
                <a:gd name="T69" fmla="*/ 154 h 346"/>
                <a:gd name="T70" fmla="*/ 1403 w 1445"/>
                <a:gd name="T71" fmla="*/ 128 h 346"/>
                <a:gd name="T72" fmla="*/ 1420 w 1445"/>
                <a:gd name="T73" fmla="*/ 101 h 346"/>
                <a:gd name="T74" fmla="*/ 1433 w 1445"/>
                <a:gd name="T75" fmla="*/ 69 h 346"/>
                <a:gd name="T76" fmla="*/ 1442 w 1445"/>
                <a:gd name="T77" fmla="*/ 29 h 346"/>
                <a:gd name="T78" fmla="*/ 1445 w 1445"/>
                <a:gd name="T79" fmla="*/ 0 h 34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445"/>
                <a:gd name="T121" fmla="*/ 0 h 346"/>
                <a:gd name="T122" fmla="*/ 1445 w 1445"/>
                <a:gd name="T123" fmla="*/ 346 h 34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445" h="346">
                  <a:moveTo>
                    <a:pt x="0" y="345"/>
                  </a:moveTo>
                  <a:lnTo>
                    <a:pt x="132" y="345"/>
                  </a:lnTo>
                  <a:lnTo>
                    <a:pt x="152" y="345"/>
                  </a:lnTo>
                  <a:lnTo>
                    <a:pt x="225" y="345"/>
                  </a:lnTo>
                  <a:lnTo>
                    <a:pt x="243" y="345"/>
                  </a:lnTo>
                  <a:lnTo>
                    <a:pt x="286" y="345"/>
                  </a:lnTo>
                  <a:lnTo>
                    <a:pt x="306" y="345"/>
                  </a:lnTo>
                  <a:lnTo>
                    <a:pt x="348" y="345"/>
                  </a:lnTo>
                  <a:lnTo>
                    <a:pt x="367" y="345"/>
                  </a:lnTo>
                  <a:lnTo>
                    <a:pt x="399" y="345"/>
                  </a:lnTo>
                  <a:lnTo>
                    <a:pt x="409" y="345"/>
                  </a:lnTo>
                  <a:lnTo>
                    <a:pt x="470" y="345"/>
                  </a:lnTo>
                  <a:lnTo>
                    <a:pt x="490" y="346"/>
                  </a:lnTo>
                  <a:lnTo>
                    <a:pt x="583" y="346"/>
                  </a:lnTo>
                  <a:lnTo>
                    <a:pt x="593" y="345"/>
                  </a:lnTo>
                  <a:lnTo>
                    <a:pt x="625" y="345"/>
                  </a:lnTo>
                  <a:lnTo>
                    <a:pt x="643" y="345"/>
                  </a:lnTo>
                  <a:lnTo>
                    <a:pt x="655" y="345"/>
                  </a:lnTo>
                  <a:lnTo>
                    <a:pt x="676" y="345"/>
                  </a:lnTo>
                  <a:lnTo>
                    <a:pt x="686" y="345"/>
                  </a:lnTo>
                  <a:lnTo>
                    <a:pt x="704" y="345"/>
                  </a:lnTo>
                  <a:lnTo>
                    <a:pt x="716" y="345"/>
                  </a:lnTo>
                  <a:lnTo>
                    <a:pt x="736" y="343"/>
                  </a:lnTo>
                  <a:lnTo>
                    <a:pt x="746" y="343"/>
                  </a:lnTo>
                  <a:lnTo>
                    <a:pt x="767" y="343"/>
                  </a:lnTo>
                  <a:lnTo>
                    <a:pt x="777" y="343"/>
                  </a:lnTo>
                  <a:lnTo>
                    <a:pt x="799" y="341"/>
                  </a:lnTo>
                  <a:lnTo>
                    <a:pt x="807" y="341"/>
                  </a:lnTo>
                  <a:lnTo>
                    <a:pt x="831" y="340"/>
                  </a:lnTo>
                  <a:lnTo>
                    <a:pt x="838" y="340"/>
                  </a:lnTo>
                  <a:lnTo>
                    <a:pt x="861" y="340"/>
                  </a:lnTo>
                  <a:lnTo>
                    <a:pt x="868" y="340"/>
                  </a:lnTo>
                  <a:lnTo>
                    <a:pt x="895" y="336"/>
                  </a:lnTo>
                  <a:lnTo>
                    <a:pt x="897" y="336"/>
                  </a:lnTo>
                  <a:lnTo>
                    <a:pt x="925" y="335"/>
                  </a:lnTo>
                  <a:lnTo>
                    <a:pt x="956" y="331"/>
                  </a:lnTo>
                  <a:lnTo>
                    <a:pt x="959" y="331"/>
                  </a:lnTo>
                  <a:lnTo>
                    <a:pt x="984" y="328"/>
                  </a:lnTo>
                  <a:lnTo>
                    <a:pt x="991" y="328"/>
                  </a:lnTo>
                  <a:lnTo>
                    <a:pt x="1015" y="326"/>
                  </a:lnTo>
                  <a:lnTo>
                    <a:pt x="1025" y="323"/>
                  </a:lnTo>
                  <a:lnTo>
                    <a:pt x="1043" y="319"/>
                  </a:lnTo>
                  <a:lnTo>
                    <a:pt x="1059" y="318"/>
                  </a:lnTo>
                  <a:lnTo>
                    <a:pt x="1070" y="316"/>
                  </a:lnTo>
                  <a:lnTo>
                    <a:pt x="1094" y="311"/>
                  </a:lnTo>
                  <a:lnTo>
                    <a:pt x="1097" y="309"/>
                  </a:lnTo>
                  <a:lnTo>
                    <a:pt x="1111" y="306"/>
                  </a:lnTo>
                  <a:lnTo>
                    <a:pt x="1124" y="303"/>
                  </a:lnTo>
                  <a:lnTo>
                    <a:pt x="1130" y="301"/>
                  </a:lnTo>
                  <a:lnTo>
                    <a:pt x="1151" y="296"/>
                  </a:lnTo>
                  <a:lnTo>
                    <a:pt x="1167" y="291"/>
                  </a:lnTo>
                  <a:lnTo>
                    <a:pt x="1178" y="287"/>
                  </a:lnTo>
                  <a:lnTo>
                    <a:pt x="1200" y="277"/>
                  </a:lnTo>
                  <a:lnTo>
                    <a:pt x="1204" y="277"/>
                  </a:lnTo>
                  <a:lnTo>
                    <a:pt x="1205" y="277"/>
                  </a:lnTo>
                  <a:lnTo>
                    <a:pt x="1229" y="267"/>
                  </a:lnTo>
                  <a:lnTo>
                    <a:pt x="1246" y="259"/>
                  </a:lnTo>
                  <a:lnTo>
                    <a:pt x="1254" y="255"/>
                  </a:lnTo>
                  <a:lnTo>
                    <a:pt x="1263" y="250"/>
                  </a:lnTo>
                  <a:lnTo>
                    <a:pt x="1278" y="242"/>
                  </a:lnTo>
                  <a:lnTo>
                    <a:pt x="1293" y="233"/>
                  </a:lnTo>
                  <a:lnTo>
                    <a:pt x="1302" y="228"/>
                  </a:lnTo>
                  <a:lnTo>
                    <a:pt x="1308" y="221"/>
                  </a:lnTo>
                  <a:lnTo>
                    <a:pt x="1324" y="213"/>
                  </a:lnTo>
                  <a:lnTo>
                    <a:pt x="1344" y="194"/>
                  </a:lnTo>
                  <a:lnTo>
                    <a:pt x="1346" y="194"/>
                  </a:lnTo>
                  <a:lnTo>
                    <a:pt x="1346" y="193"/>
                  </a:lnTo>
                  <a:lnTo>
                    <a:pt x="1366" y="176"/>
                  </a:lnTo>
                  <a:lnTo>
                    <a:pt x="1373" y="167"/>
                  </a:lnTo>
                  <a:lnTo>
                    <a:pt x="1384" y="154"/>
                  </a:lnTo>
                  <a:lnTo>
                    <a:pt x="1396" y="138"/>
                  </a:lnTo>
                  <a:lnTo>
                    <a:pt x="1403" y="128"/>
                  </a:lnTo>
                  <a:lnTo>
                    <a:pt x="1413" y="111"/>
                  </a:lnTo>
                  <a:lnTo>
                    <a:pt x="1420" y="101"/>
                  </a:lnTo>
                  <a:lnTo>
                    <a:pt x="1428" y="84"/>
                  </a:lnTo>
                  <a:lnTo>
                    <a:pt x="1433" y="69"/>
                  </a:lnTo>
                  <a:lnTo>
                    <a:pt x="1437" y="57"/>
                  </a:lnTo>
                  <a:lnTo>
                    <a:pt x="1442" y="29"/>
                  </a:lnTo>
                  <a:lnTo>
                    <a:pt x="1442" y="27"/>
                  </a:lnTo>
                  <a:lnTo>
                    <a:pt x="1445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84" name="Line 1071"/>
            <p:cNvSpPr>
              <a:spLocks noChangeShapeType="1"/>
            </p:cNvSpPr>
            <p:nvPr/>
          </p:nvSpPr>
          <p:spPr bwMode="auto">
            <a:xfrm>
              <a:off x="590" y="3607"/>
              <a:ext cx="13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085" name="Freeform 1072"/>
            <p:cNvSpPr>
              <a:spLocks/>
            </p:cNvSpPr>
            <p:nvPr/>
          </p:nvSpPr>
          <p:spPr bwMode="auto">
            <a:xfrm>
              <a:off x="590" y="3262"/>
              <a:ext cx="1426" cy="330"/>
            </a:xfrm>
            <a:custGeom>
              <a:avLst/>
              <a:gdLst>
                <a:gd name="T0" fmla="*/ 143 w 1426"/>
                <a:gd name="T1" fmla="*/ 328 h 330"/>
                <a:gd name="T2" fmla="*/ 228 w 1426"/>
                <a:gd name="T3" fmla="*/ 328 h 330"/>
                <a:gd name="T4" fmla="*/ 292 w 1426"/>
                <a:gd name="T5" fmla="*/ 330 h 330"/>
                <a:gd name="T6" fmla="*/ 327 w 1426"/>
                <a:gd name="T7" fmla="*/ 330 h 330"/>
                <a:gd name="T8" fmla="*/ 390 w 1426"/>
                <a:gd name="T9" fmla="*/ 330 h 330"/>
                <a:gd name="T10" fmla="*/ 451 w 1426"/>
                <a:gd name="T11" fmla="*/ 330 h 330"/>
                <a:gd name="T12" fmla="*/ 629 w 1426"/>
                <a:gd name="T13" fmla="*/ 330 h 330"/>
                <a:gd name="T14" fmla="*/ 660 w 1426"/>
                <a:gd name="T15" fmla="*/ 330 h 330"/>
                <a:gd name="T16" fmla="*/ 690 w 1426"/>
                <a:gd name="T17" fmla="*/ 330 h 330"/>
                <a:gd name="T18" fmla="*/ 721 w 1426"/>
                <a:gd name="T19" fmla="*/ 330 h 330"/>
                <a:gd name="T20" fmla="*/ 751 w 1426"/>
                <a:gd name="T21" fmla="*/ 328 h 330"/>
                <a:gd name="T22" fmla="*/ 781 w 1426"/>
                <a:gd name="T23" fmla="*/ 328 h 330"/>
                <a:gd name="T24" fmla="*/ 812 w 1426"/>
                <a:gd name="T25" fmla="*/ 326 h 330"/>
                <a:gd name="T26" fmla="*/ 842 w 1426"/>
                <a:gd name="T27" fmla="*/ 326 h 330"/>
                <a:gd name="T28" fmla="*/ 872 w 1426"/>
                <a:gd name="T29" fmla="*/ 324 h 330"/>
                <a:gd name="T30" fmla="*/ 901 w 1426"/>
                <a:gd name="T31" fmla="*/ 321 h 330"/>
                <a:gd name="T32" fmla="*/ 932 w 1426"/>
                <a:gd name="T33" fmla="*/ 319 h 330"/>
                <a:gd name="T34" fmla="*/ 960 w 1426"/>
                <a:gd name="T35" fmla="*/ 318 h 330"/>
                <a:gd name="T36" fmla="*/ 991 w 1426"/>
                <a:gd name="T37" fmla="*/ 313 h 330"/>
                <a:gd name="T38" fmla="*/ 1018 w 1426"/>
                <a:gd name="T39" fmla="*/ 309 h 330"/>
                <a:gd name="T40" fmla="*/ 1046 w 1426"/>
                <a:gd name="T41" fmla="*/ 306 h 330"/>
                <a:gd name="T42" fmla="*/ 1075 w 1426"/>
                <a:gd name="T43" fmla="*/ 299 h 330"/>
                <a:gd name="T44" fmla="*/ 1102 w 1426"/>
                <a:gd name="T45" fmla="*/ 294 h 330"/>
                <a:gd name="T46" fmla="*/ 1129 w 1426"/>
                <a:gd name="T47" fmla="*/ 287 h 330"/>
                <a:gd name="T48" fmla="*/ 1156 w 1426"/>
                <a:gd name="T49" fmla="*/ 277 h 330"/>
                <a:gd name="T50" fmla="*/ 1195 w 1426"/>
                <a:gd name="T51" fmla="*/ 265 h 330"/>
                <a:gd name="T52" fmla="*/ 1229 w 1426"/>
                <a:gd name="T53" fmla="*/ 250 h 330"/>
                <a:gd name="T54" fmla="*/ 1235 w 1426"/>
                <a:gd name="T55" fmla="*/ 248 h 330"/>
                <a:gd name="T56" fmla="*/ 1281 w 1426"/>
                <a:gd name="T57" fmla="*/ 221 h 330"/>
                <a:gd name="T58" fmla="*/ 1320 w 1426"/>
                <a:gd name="T59" fmla="*/ 194 h 330"/>
                <a:gd name="T60" fmla="*/ 1337 w 1426"/>
                <a:gd name="T61" fmla="*/ 179 h 330"/>
                <a:gd name="T62" fmla="*/ 1350 w 1426"/>
                <a:gd name="T63" fmla="*/ 167 h 330"/>
                <a:gd name="T64" fmla="*/ 1375 w 1426"/>
                <a:gd name="T65" fmla="*/ 138 h 330"/>
                <a:gd name="T66" fmla="*/ 1392 w 1426"/>
                <a:gd name="T67" fmla="*/ 111 h 330"/>
                <a:gd name="T68" fmla="*/ 1408 w 1426"/>
                <a:gd name="T69" fmla="*/ 84 h 330"/>
                <a:gd name="T70" fmla="*/ 1418 w 1426"/>
                <a:gd name="T71" fmla="*/ 56 h 330"/>
                <a:gd name="T72" fmla="*/ 1423 w 1426"/>
                <a:gd name="T73" fmla="*/ 29 h 330"/>
                <a:gd name="T74" fmla="*/ 1426 w 1426"/>
                <a:gd name="T75" fmla="*/ 0 h 33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426"/>
                <a:gd name="T115" fmla="*/ 0 h 330"/>
                <a:gd name="T116" fmla="*/ 1426 w 1426"/>
                <a:gd name="T117" fmla="*/ 330 h 33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426" h="330">
                  <a:moveTo>
                    <a:pt x="0" y="328"/>
                  </a:moveTo>
                  <a:lnTo>
                    <a:pt x="143" y="328"/>
                  </a:lnTo>
                  <a:lnTo>
                    <a:pt x="167" y="328"/>
                  </a:lnTo>
                  <a:lnTo>
                    <a:pt x="228" y="328"/>
                  </a:lnTo>
                  <a:lnTo>
                    <a:pt x="235" y="330"/>
                  </a:lnTo>
                  <a:lnTo>
                    <a:pt x="292" y="330"/>
                  </a:lnTo>
                  <a:lnTo>
                    <a:pt x="297" y="330"/>
                  </a:lnTo>
                  <a:lnTo>
                    <a:pt x="327" y="330"/>
                  </a:lnTo>
                  <a:lnTo>
                    <a:pt x="353" y="330"/>
                  </a:lnTo>
                  <a:lnTo>
                    <a:pt x="390" y="330"/>
                  </a:lnTo>
                  <a:lnTo>
                    <a:pt x="413" y="330"/>
                  </a:lnTo>
                  <a:lnTo>
                    <a:pt x="451" y="330"/>
                  </a:lnTo>
                  <a:lnTo>
                    <a:pt x="476" y="330"/>
                  </a:lnTo>
                  <a:lnTo>
                    <a:pt x="629" y="330"/>
                  </a:lnTo>
                  <a:lnTo>
                    <a:pt x="635" y="330"/>
                  </a:lnTo>
                  <a:lnTo>
                    <a:pt x="660" y="330"/>
                  </a:lnTo>
                  <a:lnTo>
                    <a:pt x="665" y="330"/>
                  </a:lnTo>
                  <a:lnTo>
                    <a:pt x="690" y="330"/>
                  </a:lnTo>
                  <a:lnTo>
                    <a:pt x="695" y="330"/>
                  </a:lnTo>
                  <a:lnTo>
                    <a:pt x="721" y="330"/>
                  </a:lnTo>
                  <a:lnTo>
                    <a:pt x="727" y="328"/>
                  </a:lnTo>
                  <a:lnTo>
                    <a:pt x="751" y="328"/>
                  </a:lnTo>
                  <a:lnTo>
                    <a:pt x="759" y="328"/>
                  </a:lnTo>
                  <a:lnTo>
                    <a:pt x="781" y="328"/>
                  </a:lnTo>
                  <a:lnTo>
                    <a:pt x="790" y="326"/>
                  </a:lnTo>
                  <a:lnTo>
                    <a:pt x="812" y="326"/>
                  </a:lnTo>
                  <a:lnTo>
                    <a:pt x="822" y="326"/>
                  </a:lnTo>
                  <a:lnTo>
                    <a:pt x="842" y="326"/>
                  </a:lnTo>
                  <a:lnTo>
                    <a:pt x="852" y="326"/>
                  </a:lnTo>
                  <a:lnTo>
                    <a:pt x="872" y="324"/>
                  </a:lnTo>
                  <a:lnTo>
                    <a:pt x="884" y="323"/>
                  </a:lnTo>
                  <a:lnTo>
                    <a:pt x="901" y="321"/>
                  </a:lnTo>
                  <a:lnTo>
                    <a:pt x="916" y="319"/>
                  </a:lnTo>
                  <a:lnTo>
                    <a:pt x="932" y="319"/>
                  </a:lnTo>
                  <a:lnTo>
                    <a:pt x="948" y="318"/>
                  </a:lnTo>
                  <a:lnTo>
                    <a:pt x="960" y="318"/>
                  </a:lnTo>
                  <a:lnTo>
                    <a:pt x="982" y="314"/>
                  </a:lnTo>
                  <a:lnTo>
                    <a:pt x="991" y="313"/>
                  </a:lnTo>
                  <a:lnTo>
                    <a:pt x="1016" y="309"/>
                  </a:lnTo>
                  <a:lnTo>
                    <a:pt x="1018" y="309"/>
                  </a:lnTo>
                  <a:lnTo>
                    <a:pt x="1036" y="306"/>
                  </a:lnTo>
                  <a:lnTo>
                    <a:pt x="1046" y="306"/>
                  </a:lnTo>
                  <a:lnTo>
                    <a:pt x="1050" y="304"/>
                  </a:lnTo>
                  <a:lnTo>
                    <a:pt x="1075" y="299"/>
                  </a:lnTo>
                  <a:lnTo>
                    <a:pt x="1083" y="299"/>
                  </a:lnTo>
                  <a:lnTo>
                    <a:pt x="1102" y="294"/>
                  </a:lnTo>
                  <a:lnTo>
                    <a:pt x="1119" y="291"/>
                  </a:lnTo>
                  <a:lnTo>
                    <a:pt x="1129" y="287"/>
                  </a:lnTo>
                  <a:lnTo>
                    <a:pt x="1156" y="279"/>
                  </a:lnTo>
                  <a:lnTo>
                    <a:pt x="1156" y="277"/>
                  </a:lnTo>
                  <a:lnTo>
                    <a:pt x="1183" y="270"/>
                  </a:lnTo>
                  <a:lnTo>
                    <a:pt x="1195" y="265"/>
                  </a:lnTo>
                  <a:lnTo>
                    <a:pt x="1208" y="260"/>
                  </a:lnTo>
                  <a:lnTo>
                    <a:pt x="1229" y="250"/>
                  </a:lnTo>
                  <a:lnTo>
                    <a:pt x="1234" y="248"/>
                  </a:lnTo>
                  <a:lnTo>
                    <a:pt x="1235" y="248"/>
                  </a:lnTo>
                  <a:lnTo>
                    <a:pt x="1257" y="237"/>
                  </a:lnTo>
                  <a:lnTo>
                    <a:pt x="1281" y="221"/>
                  </a:lnTo>
                  <a:lnTo>
                    <a:pt x="1305" y="208"/>
                  </a:lnTo>
                  <a:lnTo>
                    <a:pt x="1320" y="194"/>
                  </a:lnTo>
                  <a:lnTo>
                    <a:pt x="1326" y="191"/>
                  </a:lnTo>
                  <a:lnTo>
                    <a:pt x="1337" y="179"/>
                  </a:lnTo>
                  <a:lnTo>
                    <a:pt x="1347" y="171"/>
                  </a:lnTo>
                  <a:lnTo>
                    <a:pt x="1350" y="167"/>
                  </a:lnTo>
                  <a:lnTo>
                    <a:pt x="1365" y="150"/>
                  </a:lnTo>
                  <a:lnTo>
                    <a:pt x="1375" y="138"/>
                  </a:lnTo>
                  <a:lnTo>
                    <a:pt x="1384" y="127"/>
                  </a:lnTo>
                  <a:lnTo>
                    <a:pt x="1392" y="111"/>
                  </a:lnTo>
                  <a:lnTo>
                    <a:pt x="1399" y="100"/>
                  </a:lnTo>
                  <a:lnTo>
                    <a:pt x="1408" y="84"/>
                  </a:lnTo>
                  <a:lnTo>
                    <a:pt x="1413" y="66"/>
                  </a:lnTo>
                  <a:lnTo>
                    <a:pt x="1418" y="56"/>
                  </a:lnTo>
                  <a:lnTo>
                    <a:pt x="1421" y="34"/>
                  </a:lnTo>
                  <a:lnTo>
                    <a:pt x="1423" y="29"/>
                  </a:lnTo>
                  <a:lnTo>
                    <a:pt x="1423" y="25"/>
                  </a:lnTo>
                  <a:lnTo>
                    <a:pt x="1426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86" name="Freeform 1073"/>
            <p:cNvSpPr>
              <a:spLocks/>
            </p:cNvSpPr>
            <p:nvPr/>
          </p:nvSpPr>
          <p:spPr bwMode="auto">
            <a:xfrm>
              <a:off x="590" y="3262"/>
              <a:ext cx="1396" cy="314"/>
            </a:xfrm>
            <a:custGeom>
              <a:avLst/>
              <a:gdLst>
                <a:gd name="T0" fmla="*/ 98 w 1396"/>
                <a:gd name="T1" fmla="*/ 313 h 314"/>
                <a:gd name="T2" fmla="*/ 191 w 1396"/>
                <a:gd name="T3" fmla="*/ 313 h 314"/>
                <a:gd name="T4" fmla="*/ 251 w 1396"/>
                <a:gd name="T5" fmla="*/ 313 h 314"/>
                <a:gd name="T6" fmla="*/ 282 w 1396"/>
                <a:gd name="T7" fmla="*/ 313 h 314"/>
                <a:gd name="T8" fmla="*/ 343 w 1396"/>
                <a:gd name="T9" fmla="*/ 314 h 314"/>
                <a:gd name="T10" fmla="*/ 375 w 1396"/>
                <a:gd name="T11" fmla="*/ 314 h 314"/>
                <a:gd name="T12" fmla="*/ 435 w 1396"/>
                <a:gd name="T13" fmla="*/ 314 h 314"/>
                <a:gd name="T14" fmla="*/ 496 w 1396"/>
                <a:gd name="T15" fmla="*/ 314 h 314"/>
                <a:gd name="T16" fmla="*/ 613 w 1396"/>
                <a:gd name="T17" fmla="*/ 314 h 314"/>
                <a:gd name="T18" fmla="*/ 651 w 1396"/>
                <a:gd name="T19" fmla="*/ 314 h 314"/>
                <a:gd name="T20" fmla="*/ 682 w 1396"/>
                <a:gd name="T21" fmla="*/ 314 h 314"/>
                <a:gd name="T22" fmla="*/ 712 w 1396"/>
                <a:gd name="T23" fmla="*/ 313 h 314"/>
                <a:gd name="T24" fmla="*/ 744 w 1396"/>
                <a:gd name="T25" fmla="*/ 313 h 314"/>
                <a:gd name="T26" fmla="*/ 775 w 1396"/>
                <a:gd name="T27" fmla="*/ 313 h 314"/>
                <a:gd name="T28" fmla="*/ 803 w 1396"/>
                <a:gd name="T29" fmla="*/ 313 h 314"/>
                <a:gd name="T30" fmla="*/ 834 w 1396"/>
                <a:gd name="T31" fmla="*/ 311 h 314"/>
                <a:gd name="T32" fmla="*/ 864 w 1396"/>
                <a:gd name="T33" fmla="*/ 308 h 314"/>
                <a:gd name="T34" fmla="*/ 894 w 1396"/>
                <a:gd name="T35" fmla="*/ 306 h 314"/>
                <a:gd name="T36" fmla="*/ 926 w 1396"/>
                <a:gd name="T37" fmla="*/ 304 h 314"/>
                <a:gd name="T38" fmla="*/ 959 w 1396"/>
                <a:gd name="T39" fmla="*/ 301 h 314"/>
                <a:gd name="T40" fmla="*/ 992 w 1396"/>
                <a:gd name="T41" fmla="*/ 297 h 314"/>
                <a:gd name="T42" fmla="*/ 1026 w 1396"/>
                <a:gd name="T43" fmla="*/ 291 h 314"/>
                <a:gd name="T44" fmla="*/ 1060 w 1396"/>
                <a:gd name="T45" fmla="*/ 286 h 314"/>
                <a:gd name="T46" fmla="*/ 1092 w 1396"/>
                <a:gd name="T47" fmla="*/ 277 h 314"/>
                <a:gd name="T48" fmla="*/ 1095 w 1396"/>
                <a:gd name="T49" fmla="*/ 277 h 314"/>
                <a:gd name="T50" fmla="*/ 1131 w 1396"/>
                <a:gd name="T51" fmla="*/ 269 h 314"/>
                <a:gd name="T52" fmla="*/ 1170 w 1396"/>
                <a:gd name="T53" fmla="*/ 255 h 314"/>
                <a:gd name="T54" fmla="*/ 1181 w 1396"/>
                <a:gd name="T55" fmla="*/ 250 h 314"/>
                <a:gd name="T56" fmla="*/ 1210 w 1396"/>
                <a:gd name="T57" fmla="*/ 237 h 314"/>
                <a:gd name="T58" fmla="*/ 1240 w 1396"/>
                <a:gd name="T59" fmla="*/ 221 h 314"/>
                <a:gd name="T60" fmla="*/ 1256 w 1396"/>
                <a:gd name="T61" fmla="*/ 213 h 314"/>
                <a:gd name="T62" fmla="*/ 1284 w 1396"/>
                <a:gd name="T63" fmla="*/ 194 h 314"/>
                <a:gd name="T64" fmla="*/ 1310 w 1396"/>
                <a:gd name="T65" fmla="*/ 172 h 314"/>
                <a:gd name="T66" fmla="*/ 1316 w 1396"/>
                <a:gd name="T67" fmla="*/ 167 h 314"/>
                <a:gd name="T68" fmla="*/ 1342 w 1396"/>
                <a:gd name="T69" fmla="*/ 138 h 314"/>
                <a:gd name="T70" fmla="*/ 1362 w 1396"/>
                <a:gd name="T71" fmla="*/ 111 h 314"/>
                <a:gd name="T72" fmla="*/ 1377 w 1396"/>
                <a:gd name="T73" fmla="*/ 84 h 314"/>
                <a:gd name="T74" fmla="*/ 1387 w 1396"/>
                <a:gd name="T75" fmla="*/ 56 h 314"/>
                <a:gd name="T76" fmla="*/ 1392 w 1396"/>
                <a:gd name="T77" fmla="*/ 29 h 314"/>
                <a:gd name="T78" fmla="*/ 1396 w 1396"/>
                <a:gd name="T79" fmla="*/ 0 h 31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396"/>
                <a:gd name="T121" fmla="*/ 0 h 314"/>
                <a:gd name="T122" fmla="*/ 1396 w 1396"/>
                <a:gd name="T123" fmla="*/ 314 h 314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396" h="314">
                  <a:moveTo>
                    <a:pt x="0" y="313"/>
                  </a:moveTo>
                  <a:lnTo>
                    <a:pt x="98" y="313"/>
                  </a:lnTo>
                  <a:lnTo>
                    <a:pt x="121" y="313"/>
                  </a:lnTo>
                  <a:lnTo>
                    <a:pt x="191" y="313"/>
                  </a:lnTo>
                  <a:lnTo>
                    <a:pt x="213" y="313"/>
                  </a:lnTo>
                  <a:lnTo>
                    <a:pt x="251" y="313"/>
                  </a:lnTo>
                  <a:lnTo>
                    <a:pt x="275" y="313"/>
                  </a:lnTo>
                  <a:lnTo>
                    <a:pt x="282" y="313"/>
                  </a:lnTo>
                  <a:lnTo>
                    <a:pt x="305" y="314"/>
                  </a:lnTo>
                  <a:lnTo>
                    <a:pt x="343" y="314"/>
                  </a:lnTo>
                  <a:lnTo>
                    <a:pt x="368" y="314"/>
                  </a:lnTo>
                  <a:lnTo>
                    <a:pt x="375" y="314"/>
                  </a:lnTo>
                  <a:lnTo>
                    <a:pt x="398" y="314"/>
                  </a:lnTo>
                  <a:lnTo>
                    <a:pt x="435" y="314"/>
                  </a:lnTo>
                  <a:lnTo>
                    <a:pt x="459" y="314"/>
                  </a:lnTo>
                  <a:lnTo>
                    <a:pt x="496" y="314"/>
                  </a:lnTo>
                  <a:lnTo>
                    <a:pt x="520" y="314"/>
                  </a:lnTo>
                  <a:lnTo>
                    <a:pt x="613" y="314"/>
                  </a:lnTo>
                  <a:lnTo>
                    <a:pt x="621" y="314"/>
                  </a:lnTo>
                  <a:lnTo>
                    <a:pt x="651" y="314"/>
                  </a:lnTo>
                  <a:lnTo>
                    <a:pt x="673" y="314"/>
                  </a:lnTo>
                  <a:lnTo>
                    <a:pt x="682" y="314"/>
                  </a:lnTo>
                  <a:lnTo>
                    <a:pt x="705" y="314"/>
                  </a:lnTo>
                  <a:lnTo>
                    <a:pt x="712" y="313"/>
                  </a:lnTo>
                  <a:lnTo>
                    <a:pt x="736" y="313"/>
                  </a:lnTo>
                  <a:lnTo>
                    <a:pt x="744" y="313"/>
                  </a:lnTo>
                  <a:lnTo>
                    <a:pt x="766" y="313"/>
                  </a:lnTo>
                  <a:lnTo>
                    <a:pt x="775" y="313"/>
                  </a:lnTo>
                  <a:lnTo>
                    <a:pt x="798" y="313"/>
                  </a:lnTo>
                  <a:lnTo>
                    <a:pt x="803" y="313"/>
                  </a:lnTo>
                  <a:lnTo>
                    <a:pt x="830" y="311"/>
                  </a:lnTo>
                  <a:lnTo>
                    <a:pt x="834" y="311"/>
                  </a:lnTo>
                  <a:lnTo>
                    <a:pt x="862" y="308"/>
                  </a:lnTo>
                  <a:lnTo>
                    <a:pt x="864" y="308"/>
                  </a:lnTo>
                  <a:lnTo>
                    <a:pt x="888" y="306"/>
                  </a:lnTo>
                  <a:lnTo>
                    <a:pt x="894" y="306"/>
                  </a:lnTo>
                  <a:lnTo>
                    <a:pt x="923" y="304"/>
                  </a:lnTo>
                  <a:lnTo>
                    <a:pt x="926" y="304"/>
                  </a:lnTo>
                  <a:lnTo>
                    <a:pt x="952" y="301"/>
                  </a:lnTo>
                  <a:lnTo>
                    <a:pt x="959" y="301"/>
                  </a:lnTo>
                  <a:lnTo>
                    <a:pt x="982" y="299"/>
                  </a:lnTo>
                  <a:lnTo>
                    <a:pt x="992" y="297"/>
                  </a:lnTo>
                  <a:lnTo>
                    <a:pt x="1011" y="294"/>
                  </a:lnTo>
                  <a:lnTo>
                    <a:pt x="1026" y="291"/>
                  </a:lnTo>
                  <a:lnTo>
                    <a:pt x="1038" y="291"/>
                  </a:lnTo>
                  <a:lnTo>
                    <a:pt x="1060" y="286"/>
                  </a:lnTo>
                  <a:lnTo>
                    <a:pt x="1067" y="286"/>
                  </a:lnTo>
                  <a:lnTo>
                    <a:pt x="1092" y="277"/>
                  </a:lnTo>
                  <a:lnTo>
                    <a:pt x="1094" y="277"/>
                  </a:lnTo>
                  <a:lnTo>
                    <a:pt x="1095" y="277"/>
                  </a:lnTo>
                  <a:lnTo>
                    <a:pt x="1122" y="270"/>
                  </a:lnTo>
                  <a:lnTo>
                    <a:pt x="1131" y="269"/>
                  </a:lnTo>
                  <a:lnTo>
                    <a:pt x="1149" y="262"/>
                  </a:lnTo>
                  <a:lnTo>
                    <a:pt x="1170" y="255"/>
                  </a:lnTo>
                  <a:lnTo>
                    <a:pt x="1173" y="253"/>
                  </a:lnTo>
                  <a:lnTo>
                    <a:pt x="1181" y="250"/>
                  </a:lnTo>
                  <a:lnTo>
                    <a:pt x="1200" y="243"/>
                  </a:lnTo>
                  <a:lnTo>
                    <a:pt x="1210" y="237"/>
                  </a:lnTo>
                  <a:lnTo>
                    <a:pt x="1224" y="231"/>
                  </a:lnTo>
                  <a:lnTo>
                    <a:pt x="1240" y="221"/>
                  </a:lnTo>
                  <a:lnTo>
                    <a:pt x="1249" y="220"/>
                  </a:lnTo>
                  <a:lnTo>
                    <a:pt x="1256" y="213"/>
                  </a:lnTo>
                  <a:lnTo>
                    <a:pt x="1271" y="204"/>
                  </a:lnTo>
                  <a:lnTo>
                    <a:pt x="1284" y="194"/>
                  </a:lnTo>
                  <a:lnTo>
                    <a:pt x="1293" y="188"/>
                  </a:lnTo>
                  <a:lnTo>
                    <a:pt x="1310" y="172"/>
                  </a:lnTo>
                  <a:lnTo>
                    <a:pt x="1313" y="169"/>
                  </a:lnTo>
                  <a:lnTo>
                    <a:pt x="1316" y="167"/>
                  </a:lnTo>
                  <a:lnTo>
                    <a:pt x="1335" y="149"/>
                  </a:lnTo>
                  <a:lnTo>
                    <a:pt x="1342" y="138"/>
                  </a:lnTo>
                  <a:lnTo>
                    <a:pt x="1354" y="125"/>
                  </a:lnTo>
                  <a:lnTo>
                    <a:pt x="1362" y="111"/>
                  </a:lnTo>
                  <a:lnTo>
                    <a:pt x="1369" y="98"/>
                  </a:lnTo>
                  <a:lnTo>
                    <a:pt x="1377" y="84"/>
                  </a:lnTo>
                  <a:lnTo>
                    <a:pt x="1384" y="66"/>
                  </a:lnTo>
                  <a:lnTo>
                    <a:pt x="1387" y="56"/>
                  </a:lnTo>
                  <a:lnTo>
                    <a:pt x="1392" y="32"/>
                  </a:lnTo>
                  <a:lnTo>
                    <a:pt x="1392" y="29"/>
                  </a:lnTo>
                  <a:lnTo>
                    <a:pt x="1392" y="27"/>
                  </a:lnTo>
                  <a:lnTo>
                    <a:pt x="1396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87" name="Freeform 1074"/>
            <p:cNvSpPr>
              <a:spLocks/>
            </p:cNvSpPr>
            <p:nvPr/>
          </p:nvSpPr>
          <p:spPr bwMode="auto">
            <a:xfrm>
              <a:off x="597" y="3262"/>
              <a:ext cx="1362" cy="299"/>
            </a:xfrm>
            <a:custGeom>
              <a:avLst/>
              <a:gdLst>
                <a:gd name="T0" fmla="*/ 125 w 1362"/>
                <a:gd name="T1" fmla="*/ 299 h 299"/>
                <a:gd name="T2" fmla="*/ 184 w 1362"/>
                <a:gd name="T3" fmla="*/ 299 h 299"/>
                <a:gd name="T4" fmla="*/ 246 w 1362"/>
                <a:gd name="T5" fmla="*/ 299 h 299"/>
                <a:gd name="T6" fmla="*/ 298 w 1362"/>
                <a:gd name="T7" fmla="*/ 299 h 299"/>
                <a:gd name="T8" fmla="*/ 339 w 1362"/>
                <a:gd name="T9" fmla="*/ 299 h 299"/>
                <a:gd name="T10" fmla="*/ 368 w 1362"/>
                <a:gd name="T11" fmla="*/ 299 h 299"/>
                <a:gd name="T12" fmla="*/ 430 w 1362"/>
                <a:gd name="T13" fmla="*/ 299 h 299"/>
                <a:gd name="T14" fmla="*/ 482 w 1362"/>
                <a:gd name="T15" fmla="*/ 299 h 299"/>
                <a:gd name="T16" fmla="*/ 614 w 1362"/>
                <a:gd name="T17" fmla="*/ 299 h 299"/>
                <a:gd name="T18" fmla="*/ 646 w 1362"/>
                <a:gd name="T19" fmla="*/ 299 h 299"/>
                <a:gd name="T20" fmla="*/ 675 w 1362"/>
                <a:gd name="T21" fmla="*/ 299 h 299"/>
                <a:gd name="T22" fmla="*/ 707 w 1362"/>
                <a:gd name="T23" fmla="*/ 299 h 299"/>
                <a:gd name="T24" fmla="*/ 739 w 1362"/>
                <a:gd name="T25" fmla="*/ 299 h 299"/>
                <a:gd name="T26" fmla="*/ 769 w 1362"/>
                <a:gd name="T27" fmla="*/ 297 h 299"/>
                <a:gd name="T28" fmla="*/ 801 w 1362"/>
                <a:gd name="T29" fmla="*/ 296 h 299"/>
                <a:gd name="T30" fmla="*/ 832 w 1362"/>
                <a:gd name="T31" fmla="*/ 294 h 299"/>
                <a:gd name="T32" fmla="*/ 864 w 1362"/>
                <a:gd name="T33" fmla="*/ 292 h 299"/>
                <a:gd name="T34" fmla="*/ 896 w 1362"/>
                <a:gd name="T35" fmla="*/ 291 h 299"/>
                <a:gd name="T36" fmla="*/ 930 w 1362"/>
                <a:gd name="T37" fmla="*/ 287 h 299"/>
                <a:gd name="T38" fmla="*/ 962 w 1362"/>
                <a:gd name="T39" fmla="*/ 284 h 299"/>
                <a:gd name="T40" fmla="*/ 995 w 1362"/>
                <a:gd name="T41" fmla="*/ 279 h 299"/>
                <a:gd name="T42" fmla="*/ 1029 w 1362"/>
                <a:gd name="T43" fmla="*/ 274 h 299"/>
                <a:gd name="T44" fmla="*/ 1065 w 1362"/>
                <a:gd name="T45" fmla="*/ 267 h 299"/>
                <a:gd name="T46" fmla="*/ 1100 w 1362"/>
                <a:gd name="T47" fmla="*/ 257 h 299"/>
                <a:gd name="T48" fmla="*/ 1120 w 1362"/>
                <a:gd name="T49" fmla="*/ 250 h 299"/>
                <a:gd name="T50" fmla="*/ 1137 w 1362"/>
                <a:gd name="T51" fmla="*/ 245 h 299"/>
                <a:gd name="T52" fmla="*/ 1178 w 1362"/>
                <a:gd name="T53" fmla="*/ 228 h 299"/>
                <a:gd name="T54" fmla="*/ 1191 w 1362"/>
                <a:gd name="T55" fmla="*/ 223 h 299"/>
                <a:gd name="T56" fmla="*/ 1222 w 1362"/>
                <a:gd name="T57" fmla="*/ 206 h 299"/>
                <a:gd name="T58" fmla="*/ 1242 w 1362"/>
                <a:gd name="T59" fmla="*/ 194 h 299"/>
                <a:gd name="T60" fmla="*/ 1274 w 1362"/>
                <a:gd name="T61" fmla="*/ 169 h 299"/>
                <a:gd name="T62" fmla="*/ 1277 w 1362"/>
                <a:gd name="T63" fmla="*/ 167 h 299"/>
                <a:gd name="T64" fmla="*/ 1306 w 1362"/>
                <a:gd name="T65" fmla="*/ 138 h 299"/>
                <a:gd name="T66" fmla="*/ 1326 w 1362"/>
                <a:gd name="T67" fmla="*/ 111 h 299"/>
                <a:gd name="T68" fmla="*/ 1341 w 1362"/>
                <a:gd name="T69" fmla="*/ 84 h 299"/>
                <a:gd name="T70" fmla="*/ 1353 w 1362"/>
                <a:gd name="T71" fmla="*/ 56 h 299"/>
                <a:gd name="T72" fmla="*/ 1358 w 1362"/>
                <a:gd name="T73" fmla="*/ 29 h 299"/>
                <a:gd name="T74" fmla="*/ 1362 w 1362"/>
                <a:gd name="T75" fmla="*/ 0 h 29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362"/>
                <a:gd name="T115" fmla="*/ 0 h 299"/>
                <a:gd name="T116" fmla="*/ 1362 w 1362"/>
                <a:gd name="T117" fmla="*/ 299 h 299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362" h="299">
                  <a:moveTo>
                    <a:pt x="0" y="299"/>
                  </a:moveTo>
                  <a:lnTo>
                    <a:pt x="125" y="299"/>
                  </a:lnTo>
                  <a:lnTo>
                    <a:pt x="143" y="299"/>
                  </a:lnTo>
                  <a:lnTo>
                    <a:pt x="184" y="299"/>
                  </a:lnTo>
                  <a:lnTo>
                    <a:pt x="206" y="299"/>
                  </a:lnTo>
                  <a:lnTo>
                    <a:pt x="246" y="299"/>
                  </a:lnTo>
                  <a:lnTo>
                    <a:pt x="266" y="299"/>
                  </a:lnTo>
                  <a:lnTo>
                    <a:pt x="298" y="299"/>
                  </a:lnTo>
                  <a:lnTo>
                    <a:pt x="307" y="299"/>
                  </a:lnTo>
                  <a:lnTo>
                    <a:pt x="339" y="299"/>
                  </a:lnTo>
                  <a:lnTo>
                    <a:pt x="359" y="299"/>
                  </a:lnTo>
                  <a:lnTo>
                    <a:pt x="368" y="299"/>
                  </a:lnTo>
                  <a:lnTo>
                    <a:pt x="391" y="299"/>
                  </a:lnTo>
                  <a:lnTo>
                    <a:pt x="430" y="299"/>
                  </a:lnTo>
                  <a:lnTo>
                    <a:pt x="452" y="299"/>
                  </a:lnTo>
                  <a:lnTo>
                    <a:pt x="482" y="299"/>
                  </a:lnTo>
                  <a:lnTo>
                    <a:pt x="491" y="299"/>
                  </a:lnTo>
                  <a:lnTo>
                    <a:pt x="614" y="299"/>
                  </a:lnTo>
                  <a:lnTo>
                    <a:pt x="636" y="299"/>
                  </a:lnTo>
                  <a:lnTo>
                    <a:pt x="646" y="299"/>
                  </a:lnTo>
                  <a:lnTo>
                    <a:pt x="666" y="299"/>
                  </a:lnTo>
                  <a:lnTo>
                    <a:pt x="675" y="299"/>
                  </a:lnTo>
                  <a:lnTo>
                    <a:pt x="697" y="299"/>
                  </a:lnTo>
                  <a:lnTo>
                    <a:pt x="707" y="299"/>
                  </a:lnTo>
                  <a:lnTo>
                    <a:pt x="729" y="299"/>
                  </a:lnTo>
                  <a:lnTo>
                    <a:pt x="739" y="299"/>
                  </a:lnTo>
                  <a:lnTo>
                    <a:pt x="759" y="297"/>
                  </a:lnTo>
                  <a:lnTo>
                    <a:pt x="769" y="297"/>
                  </a:lnTo>
                  <a:lnTo>
                    <a:pt x="788" y="297"/>
                  </a:lnTo>
                  <a:lnTo>
                    <a:pt x="801" y="296"/>
                  </a:lnTo>
                  <a:lnTo>
                    <a:pt x="818" y="296"/>
                  </a:lnTo>
                  <a:lnTo>
                    <a:pt x="832" y="294"/>
                  </a:lnTo>
                  <a:lnTo>
                    <a:pt x="849" y="294"/>
                  </a:lnTo>
                  <a:lnTo>
                    <a:pt x="864" y="292"/>
                  </a:lnTo>
                  <a:lnTo>
                    <a:pt x="879" y="291"/>
                  </a:lnTo>
                  <a:lnTo>
                    <a:pt x="896" y="291"/>
                  </a:lnTo>
                  <a:lnTo>
                    <a:pt x="908" y="291"/>
                  </a:lnTo>
                  <a:lnTo>
                    <a:pt x="930" y="287"/>
                  </a:lnTo>
                  <a:lnTo>
                    <a:pt x="936" y="286"/>
                  </a:lnTo>
                  <a:lnTo>
                    <a:pt x="962" y="284"/>
                  </a:lnTo>
                  <a:lnTo>
                    <a:pt x="967" y="284"/>
                  </a:lnTo>
                  <a:lnTo>
                    <a:pt x="995" y="279"/>
                  </a:lnTo>
                  <a:lnTo>
                    <a:pt x="1024" y="275"/>
                  </a:lnTo>
                  <a:lnTo>
                    <a:pt x="1029" y="274"/>
                  </a:lnTo>
                  <a:lnTo>
                    <a:pt x="1051" y="270"/>
                  </a:lnTo>
                  <a:lnTo>
                    <a:pt x="1065" y="267"/>
                  </a:lnTo>
                  <a:lnTo>
                    <a:pt x="1078" y="262"/>
                  </a:lnTo>
                  <a:lnTo>
                    <a:pt x="1100" y="257"/>
                  </a:lnTo>
                  <a:lnTo>
                    <a:pt x="1107" y="257"/>
                  </a:lnTo>
                  <a:lnTo>
                    <a:pt x="1120" y="250"/>
                  </a:lnTo>
                  <a:lnTo>
                    <a:pt x="1132" y="247"/>
                  </a:lnTo>
                  <a:lnTo>
                    <a:pt x="1137" y="245"/>
                  </a:lnTo>
                  <a:lnTo>
                    <a:pt x="1157" y="238"/>
                  </a:lnTo>
                  <a:lnTo>
                    <a:pt x="1178" y="228"/>
                  </a:lnTo>
                  <a:lnTo>
                    <a:pt x="1184" y="226"/>
                  </a:lnTo>
                  <a:lnTo>
                    <a:pt x="1191" y="223"/>
                  </a:lnTo>
                  <a:lnTo>
                    <a:pt x="1208" y="215"/>
                  </a:lnTo>
                  <a:lnTo>
                    <a:pt x="1222" y="206"/>
                  </a:lnTo>
                  <a:lnTo>
                    <a:pt x="1232" y="201"/>
                  </a:lnTo>
                  <a:lnTo>
                    <a:pt x="1242" y="194"/>
                  </a:lnTo>
                  <a:lnTo>
                    <a:pt x="1255" y="184"/>
                  </a:lnTo>
                  <a:lnTo>
                    <a:pt x="1274" y="169"/>
                  </a:lnTo>
                  <a:lnTo>
                    <a:pt x="1276" y="167"/>
                  </a:lnTo>
                  <a:lnTo>
                    <a:pt x="1277" y="167"/>
                  </a:lnTo>
                  <a:lnTo>
                    <a:pt x="1296" y="149"/>
                  </a:lnTo>
                  <a:lnTo>
                    <a:pt x="1306" y="138"/>
                  </a:lnTo>
                  <a:lnTo>
                    <a:pt x="1314" y="127"/>
                  </a:lnTo>
                  <a:lnTo>
                    <a:pt x="1326" y="111"/>
                  </a:lnTo>
                  <a:lnTo>
                    <a:pt x="1333" y="100"/>
                  </a:lnTo>
                  <a:lnTo>
                    <a:pt x="1341" y="84"/>
                  </a:lnTo>
                  <a:lnTo>
                    <a:pt x="1348" y="69"/>
                  </a:lnTo>
                  <a:lnTo>
                    <a:pt x="1353" y="56"/>
                  </a:lnTo>
                  <a:lnTo>
                    <a:pt x="1357" y="30"/>
                  </a:lnTo>
                  <a:lnTo>
                    <a:pt x="1358" y="29"/>
                  </a:lnTo>
                  <a:lnTo>
                    <a:pt x="1358" y="23"/>
                  </a:lnTo>
                  <a:lnTo>
                    <a:pt x="1362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88" name="Line 1075"/>
            <p:cNvSpPr>
              <a:spLocks noChangeShapeType="1"/>
            </p:cNvSpPr>
            <p:nvPr/>
          </p:nvSpPr>
          <p:spPr bwMode="auto">
            <a:xfrm flipH="1">
              <a:off x="590" y="3561"/>
              <a:ext cx="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089" name="Freeform 1076"/>
            <p:cNvSpPr>
              <a:spLocks/>
            </p:cNvSpPr>
            <p:nvPr/>
          </p:nvSpPr>
          <p:spPr bwMode="auto">
            <a:xfrm>
              <a:off x="608" y="3483"/>
              <a:ext cx="1138" cy="65"/>
            </a:xfrm>
            <a:custGeom>
              <a:avLst/>
              <a:gdLst>
                <a:gd name="T0" fmla="*/ 0 w 1138"/>
                <a:gd name="T1" fmla="*/ 61 h 65"/>
                <a:gd name="T2" fmla="*/ 92 w 1138"/>
                <a:gd name="T3" fmla="*/ 61 h 65"/>
                <a:gd name="T4" fmla="*/ 93 w 1138"/>
                <a:gd name="T5" fmla="*/ 61 h 65"/>
                <a:gd name="T6" fmla="*/ 154 w 1138"/>
                <a:gd name="T7" fmla="*/ 61 h 65"/>
                <a:gd name="T8" fmla="*/ 183 w 1138"/>
                <a:gd name="T9" fmla="*/ 61 h 65"/>
                <a:gd name="T10" fmla="*/ 213 w 1138"/>
                <a:gd name="T11" fmla="*/ 61 h 65"/>
                <a:gd name="T12" fmla="*/ 217 w 1138"/>
                <a:gd name="T13" fmla="*/ 63 h 65"/>
                <a:gd name="T14" fmla="*/ 247 w 1138"/>
                <a:gd name="T15" fmla="*/ 63 h 65"/>
                <a:gd name="T16" fmla="*/ 274 w 1138"/>
                <a:gd name="T17" fmla="*/ 63 h 65"/>
                <a:gd name="T18" fmla="*/ 277 w 1138"/>
                <a:gd name="T19" fmla="*/ 63 h 65"/>
                <a:gd name="T20" fmla="*/ 306 w 1138"/>
                <a:gd name="T21" fmla="*/ 63 h 65"/>
                <a:gd name="T22" fmla="*/ 336 w 1138"/>
                <a:gd name="T23" fmla="*/ 63 h 65"/>
                <a:gd name="T24" fmla="*/ 340 w 1138"/>
                <a:gd name="T25" fmla="*/ 63 h 65"/>
                <a:gd name="T26" fmla="*/ 370 w 1138"/>
                <a:gd name="T27" fmla="*/ 63 h 65"/>
                <a:gd name="T28" fmla="*/ 397 w 1138"/>
                <a:gd name="T29" fmla="*/ 63 h 65"/>
                <a:gd name="T30" fmla="*/ 400 w 1138"/>
                <a:gd name="T31" fmla="*/ 63 h 65"/>
                <a:gd name="T32" fmla="*/ 427 w 1138"/>
                <a:gd name="T33" fmla="*/ 63 h 65"/>
                <a:gd name="T34" fmla="*/ 431 w 1138"/>
                <a:gd name="T35" fmla="*/ 63 h 65"/>
                <a:gd name="T36" fmla="*/ 458 w 1138"/>
                <a:gd name="T37" fmla="*/ 65 h 65"/>
                <a:gd name="T38" fmla="*/ 493 w 1138"/>
                <a:gd name="T39" fmla="*/ 65 h 65"/>
                <a:gd name="T40" fmla="*/ 520 w 1138"/>
                <a:gd name="T41" fmla="*/ 65 h 65"/>
                <a:gd name="T42" fmla="*/ 584 w 1138"/>
                <a:gd name="T43" fmla="*/ 65 h 65"/>
                <a:gd name="T44" fmla="*/ 613 w 1138"/>
                <a:gd name="T45" fmla="*/ 65 h 65"/>
                <a:gd name="T46" fmla="*/ 617 w 1138"/>
                <a:gd name="T47" fmla="*/ 65 h 65"/>
                <a:gd name="T48" fmla="*/ 642 w 1138"/>
                <a:gd name="T49" fmla="*/ 63 h 65"/>
                <a:gd name="T50" fmla="*/ 649 w 1138"/>
                <a:gd name="T51" fmla="*/ 63 h 65"/>
                <a:gd name="T52" fmla="*/ 674 w 1138"/>
                <a:gd name="T53" fmla="*/ 63 h 65"/>
                <a:gd name="T54" fmla="*/ 677 w 1138"/>
                <a:gd name="T55" fmla="*/ 63 h 65"/>
                <a:gd name="T56" fmla="*/ 704 w 1138"/>
                <a:gd name="T57" fmla="*/ 63 h 65"/>
                <a:gd name="T58" fmla="*/ 709 w 1138"/>
                <a:gd name="T59" fmla="*/ 63 h 65"/>
                <a:gd name="T60" fmla="*/ 736 w 1138"/>
                <a:gd name="T61" fmla="*/ 61 h 65"/>
                <a:gd name="T62" fmla="*/ 740 w 1138"/>
                <a:gd name="T63" fmla="*/ 61 h 65"/>
                <a:gd name="T64" fmla="*/ 768 w 1138"/>
                <a:gd name="T65" fmla="*/ 61 h 65"/>
                <a:gd name="T66" fmla="*/ 770 w 1138"/>
                <a:gd name="T67" fmla="*/ 61 h 65"/>
                <a:gd name="T68" fmla="*/ 799 w 1138"/>
                <a:gd name="T69" fmla="*/ 60 h 65"/>
                <a:gd name="T70" fmla="*/ 812 w 1138"/>
                <a:gd name="T71" fmla="*/ 58 h 65"/>
                <a:gd name="T72" fmla="*/ 829 w 1138"/>
                <a:gd name="T73" fmla="*/ 58 h 65"/>
                <a:gd name="T74" fmla="*/ 831 w 1138"/>
                <a:gd name="T75" fmla="*/ 58 h 65"/>
                <a:gd name="T76" fmla="*/ 860 w 1138"/>
                <a:gd name="T77" fmla="*/ 56 h 65"/>
                <a:gd name="T78" fmla="*/ 863 w 1138"/>
                <a:gd name="T79" fmla="*/ 56 h 65"/>
                <a:gd name="T80" fmla="*/ 890 w 1138"/>
                <a:gd name="T81" fmla="*/ 54 h 65"/>
                <a:gd name="T82" fmla="*/ 895 w 1138"/>
                <a:gd name="T83" fmla="*/ 53 h 65"/>
                <a:gd name="T84" fmla="*/ 919 w 1138"/>
                <a:gd name="T85" fmla="*/ 51 h 65"/>
                <a:gd name="T86" fmla="*/ 927 w 1138"/>
                <a:gd name="T87" fmla="*/ 49 h 65"/>
                <a:gd name="T88" fmla="*/ 947 w 1138"/>
                <a:gd name="T89" fmla="*/ 48 h 65"/>
                <a:gd name="T90" fmla="*/ 961 w 1138"/>
                <a:gd name="T91" fmla="*/ 46 h 65"/>
                <a:gd name="T92" fmla="*/ 976 w 1138"/>
                <a:gd name="T93" fmla="*/ 43 h 65"/>
                <a:gd name="T94" fmla="*/ 995 w 1138"/>
                <a:gd name="T95" fmla="*/ 41 h 65"/>
                <a:gd name="T96" fmla="*/ 1005 w 1138"/>
                <a:gd name="T97" fmla="*/ 39 h 65"/>
                <a:gd name="T98" fmla="*/ 1028 w 1138"/>
                <a:gd name="T99" fmla="*/ 34 h 65"/>
                <a:gd name="T100" fmla="*/ 1032 w 1138"/>
                <a:gd name="T101" fmla="*/ 34 h 65"/>
                <a:gd name="T102" fmla="*/ 1045 w 1138"/>
                <a:gd name="T103" fmla="*/ 29 h 65"/>
                <a:gd name="T104" fmla="*/ 1060 w 1138"/>
                <a:gd name="T105" fmla="*/ 27 h 65"/>
                <a:gd name="T106" fmla="*/ 1064 w 1138"/>
                <a:gd name="T107" fmla="*/ 26 h 65"/>
                <a:gd name="T108" fmla="*/ 1087 w 1138"/>
                <a:gd name="T109" fmla="*/ 19 h 65"/>
                <a:gd name="T110" fmla="*/ 1103 w 1138"/>
                <a:gd name="T111" fmla="*/ 14 h 65"/>
                <a:gd name="T112" fmla="*/ 1113 w 1138"/>
                <a:gd name="T113" fmla="*/ 10 h 65"/>
                <a:gd name="T114" fmla="*/ 1136 w 1138"/>
                <a:gd name="T115" fmla="*/ 2 h 65"/>
                <a:gd name="T116" fmla="*/ 1138 w 1138"/>
                <a:gd name="T117" fmla="*/ 0 h 6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138"/>
                <a:gd name="T178" fmla="*/ 0 h 65"/>
                <a:gd name="T179" fmla="*/ 1138 w 1138"/>
                <a:gd name="T180" fmla="*/ 65 h 65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138" h="65">
                  <a:moveTo>
                    <a:pt x="0" y="61"/>
                  </a:moveTo>
                  <a:lnTo>
                    <a:pt x="92" y="61"/>
                  </a:lnTo>
                  <a:lnTo>
                    <a:pt x="93" y="61"/>
                  </a:lnTo>
                  <a:lnTo>
                    <a:pt x="154" y="61"/>
                  </a:lnTo>
                  <a:lnTo>
                    <a:pt x="183" y="61"/>
                  </a:lnTo>
                  <a:lnTo>
                    <a:pt x="213" y="61"/>
                  </a:lnTo>
                  <a:lnTo>
                    <a:pt x="217" y="63"/>
                  </a:lnTo>
                  <a:lnTo>
                    <a:pt x="247" y="63"/>
                  </a:lnTo>
                  <a:lnTo>
                    <a:pt x="274" y="63"/>
                  </a:lnTo>
                  <a:lnTo>
                    <a:pt x="277" y="63"/>
                  </a:lnTo>
                  <a:lnTo>
                    <a:pt x="306" y="63"/>
                  </a:lnTo>
                  <a:lnTo>
                    <a:pt x="336" y="63"/>
                  </a:lnTo>
                  <a:lnTo>
                    <a:pt x="340" y="63"/>
                  </a:lnTo>
                  <a:lnTo>
                    <a:pt x="370" y="63"/>
                  </a:lnTo>
                  <a:lnTo>
                    <a:pt x="397" y="63"/>
                  </a:lnTo>
                  <a:lnTo>
                    <a:pt x="400" y="63"/>
                  </a:lnTo>
                  <a:lnTo>
                    <a:pt x="427" y="63"/>
                  </a:lnTo>
                  <a:lnTo>
                    <a:pt x="431" y="63"/>
                  </a:lnTo>
                  <a:lnTo>
                    <a:pt x="458" y="65"/>
                  </a:lnTo>
                  <a:lnTo>
                    <a:pt x="493" y="65"/>
                  </a:lnTo>
                  <a:lnTo>
                    <a:pt x="520" y="65"/>
                  </a:lnTo>
                  <a:lnTo>
                    <a:pt x="584" y="65"/>
                  </a:lnTo>
                  <a:lnTo>
                    <a:pt x="613" y="65"/>
                  </a:lnTo>
                  <a:lnTo>
                    <a:pt x="617" y="65"/>
                  </a:lnTo>
                  <a:lnTo>
                    <a:pt x="642" y="63"/>
                  </a:lnTo>
                  <a:lnTo>
                    <a:pt x="649" y="63"/>
                  </a:lnTo>
                  <a:lnTo>
                    <a:pt x="674" y="63"/>
                  </a:lnTo>
                  <a:lnTo>
                    <a:pt x="677" y="63"/>
                  </a:lnTo>
                  <a:lnTo>
                    <a:pt x="704" y="63"/>
                  </a:lnTo>
                  <a:lnTo>
                    <a:pt x="709" y="63"/>
                  </a:lnTo>
                  <a:lnTo>
                    <a:pt x="736" y="61"/>
                  </a:lnTo>
                  <a:lnTo>
                    <a:pt x="740" y="61"/>
                  </a:lnTo>
                  <a:lnTo>
                    <a:pt x="768" y="61"/>
                  </a:lnTo>
                  <a:lnTo>
                    <a:pt x="770" y="61"/>
                  </a:lnTo>
                  <a:lnTo>
                    <a:pt x="799" y="60"/>
                  </a:lnTo>
                  <a:lnTo>
                    <a:pt x="812" y="58"/>
                  </a:lnTo>
                  <a:lnTo>
                    <a:pt x="829" y="58"/>
                  </a:lnTo>
                  <a:lnTo>
                    <a:pt x="831" y="58"/>
                  </a:lnTo>
                  <a:lnTo>
                    <a:pt x="860" y="56"/>
                  </a:lnTo>
                  <a:lnTo>
                    <a:pt x="863" y="56"/>
                  </a:lnTo>
                  <a:lnTo>
                    <a:pt x="890" y="54"/>
                  </a:lnTo>
                  <a:lnTo>
                    <a:pt x="895" y="53"/>
                  </a:lnTo>
                  <a:lnTo>
                    <a:pt x="919" y="51"/>
                  </a:lnTo>
                  <a:lnTo>
                    <a:pt x="927" y="49"/>
                  </a:lnTo>
                  <a:lnTo>
                    <a:pt x="947" y="48"/>
                  </a:lnTo>
                  <a:lnTo>
                    <a:pt x="961" y="46"/>
                  </a:lnTo>
                  <a:lnTo>
                    <a:pt x="976" y="43"/>
                  </a:lnTo>
                  <a:lnTo>
                    <a:pt x="995" y="41"/>
                  </a:lnTo>
                  <a:lnTo>
                    <a:pt x="1005" y="39"/>
                  </a:lnTo>
                  <a:lnTo>
                    <a:pt x="1028" y="34"/>
                  </a:lnTo>
                  <a:lnTo>
                    <a:pt x="1032" y="34"/>
                  </a:lnTo>
                  <a:lnTo>
                    <a:pt x="1045" y="29"/>
                  </a:lnTo>
                  <a:lnTo>
                    <a:pt x="1060" y="27"/>
                  </a:lnTo>
                  <a:lnTo>
                    <a:pt x="1064" y="26"/>
                  </a:lnTo>
                  <a:lnTo>
                    <a:pt x="1087" y="19"/>
                  </a:lnTo>
                  <a:lnTo>
                    <a:pt x="1103" y="14"/>
                  </a:lnTo>
                  <a:lnTo>
                    <a:pt x="1113" y="10"/>
                  </a:lnTo>
                  <a:lnTo>
                    <a:pt x="1136" y="2"/>
                  </a:lnTo>
                  <a:lnTo>
                    <a:pt x="1138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90" name="Freeform 1077"/>
            <p:cNvSpPr>
              <a:spLocks/>
            </p:cNvSpPr>
            <p:nvPr/>
          </p:nvSpPr>
          <p:spPr bwMode="auto">
            <a:xfrm>
              <a:off x="1746" y="3262"/>
              <a:ext cx="186" cy="221"/>
            </a:xfrm>
            <a:custGeom>
              <a:avLst/>
              <a:gdLst>
                <a:gd name="T0" fmla="*/ 0 w 186"/>
                <a:gd name="T1" fmla="*/ 221 h 221"/>
                <a:gd name="T2" fmla="*/ 3 w 186"/>
                <a:gd name="T3" fmla="*/ 220 h 221"/>
                <a:gd name="T4" fmla="*/ 27 w 186"/>
                <a:gd name="T5" fmla="*/ 211 h 221"/>
                <a:gd name="T6" fmla="*/ 46 w 186"/>
                <a:gd name="T7" fmla="*/ 199 h 221"/>
                <a:gd name="T8" fmla="*/ 49 w 186"/>
                <a:gd name="T9" fmla="*/ 198 h 221"/>
                <a:gd name="T10" fmla="*/ 56 w 186"/>
                <a:gd name="T11" fmla="*/ 194 h 221"/>
                <a:gd name="T12" fmla="*/ 74 w 186"/>
                <a:gd name="T13" fmla="*/ 184 h 221"/>
                <a:gd name="T14" fmla="*/ 95 w 186"/>
                <a:gd name="T15" fmla="*/ 167 h 221"/>
                <a:gd name="T16" fmla="*/ 96 w 186"/>
                <a:gd name="T17" fmla="*/ 167 h 221"/>
                <a:gd name="T18" fmla="*/ 116 w 186"/>
                <a:gd name="T19" fmla="*/ 150 h 221"/>
                <a:gd name="T20" fmla="*/ 127 w 186"/>
                <a:gd name="T21" fmla="*/ 138 h 221"/>
                <a:gd name="T22" fmla="*/ 137 w 186"/>
                <a:gd name="T23" fmla="*/ 127 h 221"/>
                <a:gd name="T24" fmla="*/ 150 w 186"/>
                <a:gd name="T25" fmla="*/ 111 h 221"/>
                <a:gd name="T26" fmla="*/ 155 w 186"/>
                <a:gd name="T27" fmla="*/ 103 h 221"/>
                <a:gd name="T28" fmla="*/ 165 w 186"/>
                <a:gd name="T29" fmla="*/ 84 h 221"/>
                <a:gd name="T30" fmla="*/ 170 w 186"/>
                <a:gd name="T31" fmla="*/ 74 h 221"/>
                <a:gd name="T32" fmla="*/ 179 w 186"/>
                <a:gd name="T33" fmla="*/ 56 h 221"/>
                <a:gd name="T34" fmla="*/ 182 w 186"/>
                <a:gd name="T35" fmla="*/ 39 h 221"/>
                <a:gd name="T36" fmla="*/ 184 w 186"/>
                <a:gd name="T37" fmla="*/ 29 h 221"/>
                <a:gd name="T38" fmla="*/ 184 w 186"/>
                <a:gd name="T39" fmla="*/ 13 h 221"/>
                <a:gd name="T40" fmla="*/ 186 w 186"/>
                <a:gd name="T41" fmla="*/ 0 h 22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86"/>
                <a:gd name="T64" fmla="*/ 0 h 221"/>
                <a:gd name="T65" fmla="*/ 186 w 186"/>
                <a:gd name="T66" fmla="*/ 221 h 22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86" h="221">
                  <a:moveTo>
                    <a:pt x="0" y="221"/>
                  </a:moveTo>
                  <a:lnTo>
                    <a:pt x="3" y="220"/>
                  </a:lnTo>
                  <a:lnTo>
                    <a:pt x="27" y="211"/>
                  </a:lnTo>
                  <a:lnTo>
                    <a:pt x="46" y="199"/>
                  </a:lnTo>
                  <a:lnTo>
                    <a:pt x="49" y="198"/>
                  </a:lnTo>
                  <a:lnTo>
                    <a:pt x="56" y="194"/>
                  </a:lnTo>
                  <a:lnTo>
                    <a:pt x="74" y="184"/>
                  </a:lnTo>
                  <a:lnTo>
                    <a:pt x="95" y="167"/>
                  </a:lnTo>
                  <a:lnTo>
                    <a:pt x="96" y="167"/>
                  </a:lnTo>
                  <a:lnTo>
                    <a:pt x="116" y="150"/>
                  </a:lnTo>
                  <a:lnTo>
                    <a:pt x="127" y="138"/>
                  </a:lnTo>
                  <a:lnTo>
                    <a:pt x="137" y="127"/>
                  </a:lnTo>
                  <a:lnTo>
                    <a:pt x="150" y="111"/>
                  </a:lnTo>
                  <a:lnTo>
                    <a:pt x="155" y="103"/>
                  </a:lnTo>
                  <a:lnTo>
                    <a:pt x="165" y="84"/>
                  </a:lnTo>
                  <a:lnTo>
                    <a:pt x="170" y="74"/>
                  </a:lnTo>
                  <a:lnTo>
                    <a:pt x="179" y="56"/>
                  </a:lnTo>
                  <a:lnTo>
                    <a:pt x="182" y="39"/>
                  </a:lnTo>
                  <a:lnTo>
                    <a:pt x="184" y="29"/>
                  </a:lnTo>
                  <a:lnTo>
                    <a:pt x="184" y="13"/>
                  </a:lnTo>
                  <a:lnTo>
                    <a:pt x="186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91" name="Line 1078"/>
            <p:cNvSpPr>
              <a:spLocks noChangeShapeType="1"/>
            </p:cNvSpPr>
            <p:nvPr/>
          </p:nvSpPr>
          <p:spPr bwMode="auto">
            <a:xfrm flipH="1">
              <a:off x="590" y="3544"/>
              <a:ext cx="1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092" name="Freeform 1079"/>
            <p:cNvSpPr>
              <a:spLocks/>
            </p:cNvSpPr>
            <p:nvPr/>
          </p:nvSpPr>
          <p:spPr bwMode="auto">
            <a:xfrm>
              <a:off x="590" y="3262"/>
              <a:ext cx="1320" cy="270"/>
            </a:xfrm>
            <a:custGeom>
              <a:avLst/>
              <a:gdLst>
                <a:gd name="T0" fmla="*/ 72 w 1320"/>
                <a:gd name="T1" fmla="*/ 267 h 270"/>
                <a:gd name="T2" fmla="*/ 148 w 1320"/>
                <a:gd name="T3" fmla="*/ 267 h 270"/>
                <a:gd name="T4" fmla="*/ 209 w 1320"/>
                <a:gd name="T5" fmla="*/ 267 h 270"/>
                <a:gd name="T6" fmla="*/ 256 w 1320"/>
                <a:gd name="T7" fmla="*/ 267 h 270"/>
                <a:gd name="T8" fmla="*/ 287 w 1320"/>
                <a:gd name="T9" fmla="*/ 269 h 270"/>
                <a:gd name="T10" fmla="*/ 332 w 1320"/>
                <a:gd name="T11" fmla="*/ 269 h 270"/>
                <a:gd name="T12" fmla="*/ 361 w 1320"/>
                <a:gd name="T13" fmla="*/ 269 h 270"/>
                <a:gd name="T14" fmla="*/ 412 w 1320"/>
                <a:gd name="T15" fmla="*/ 269 h 270"/>
                <a:gd name="T16" fmla="*/ 440 w 1320"/>
                <a:gd name="T17" fmla="*/ 269 h 270"/>
                <a:gd name="T18" fmla="*/ 484 w 1320"/>
                <a:gd name="T19" fmla="*/ 269 h 270"/>
                <a:gd name="T20" fmla="*/ 547 w 1320"/>
                <a:gd name="T21" fmla="*/ 270 h 270"/>
                <a:gd name="T22" fmla="*/ 608 w 1320"/>
                <a:gd name="T23" fmla="*/ 270 h 270"/>
                <a:gd name="T24" fmla="*/ 658 w 1320"/>
                <a:gd name="T25" fmla="*/ 270 h 270"/>
                <a:gd name="T26" fmla="*/ 689 w 1320"/>
                <a:gd name="T27" fmla="*/ 269 h 270"/>
                <a:gd name="T28" fmla="*/ 719 w 1320"/>
                <a:gd name="T29" fmla="*/ 269 h 270"/>
                <a:gd name="T30" fmla="*/ 749 w 1320"/>
                <a:gd name="T31" fmla="*/ 269 h 270"/>
                <a:gd name="T32" fmla="*/ 780 w 1320"/>
                <a:gd name="T33" fmla="*/ 267 h 270"/>
                <a:gd name="T34" fmla="*/ 808 w 1320"/>
                <a:gd name="T35" fmla="*/ 265 h 270"/>
                <a:gd name="T36" fmla="*/ 839 w 1320"/>
                <a:gd name="T37" fmla="*/ 264 h 270"/>
                <a:gd name="T38" fmla="*/ 869 w 1320"/>
                <a:gd name="T39" fmla="*/ 262 h 270"/>
                <a:gd name="T40" fmla="*/ 899 w 1320"/>
                <a:gd name="T41" fmla="*/ 260 h 270"/>
                <a:gd name="T42" fmla="*/ 930 w 1320"/>
                <a:gd name="T43" fmla="*/ 257 h 270"/>
                <a:gd name="T44" fmla="*/ 959 w 1320"/>
                <a:gd name="T45" fmla="*/ 253 h 270"/>
                <a:gd name="T46" fmla="*/ 987 w 1320"/>
                <a:gd name="T47" fmla="*/ 248 h 270"/>
                <a:gd name="T48" fmla="*/ 1016 w 1320"/>
                <a:gd name="T49" fmla="*/ 245 h 270"/>
                <a:gd name="T50" fmla="*/ 1045 w 1320"/>
                <a:gd name="T51" fmla="*/ 240 h 270"/>
                <a:gd name="T52" fmla="*/ 1072 w 1320"/>
                <a:gd name="T53" fmla="*/ 233 h 270"/>
                <a:gd name="T54" fmla="*/ 1097 w 1320"/>
                <a:gd name="T55" fmla="*/ 225 h 270"/>
                <a:gd name="T56" fmla="*/ 1124 w 1320"/>
                <a:gd name="T57" fmla="*/ 216 h 270"/>
                <a:gd name="T58" fmla="*/ 1149 w 1320"/>
                <a:gd name="T59" fmla="*/ 206 h 270"/>
                <a:gd name="T60" fmla="*/ 1175 w 1320"/>
                <a:gd name="T61" fmla="*/ 194 h 270"/>
                <a:gd name="T62" fmla="*/ 1220 w 1320"/>
                <a:gd name="T63" fmla="*/ 167 h 270"/>
                <a:gd name="T64" fmla="*/ 1242 w 1320"/>
                <a:gd name="T65" fmla="*/ 150 h 270"/>
                <a:gd name="T66" fmla="*/ 1262 w 1320"/>
                <a:gd name="T67" fmla="*/ 130 h 270"/>
                <a:gd name="T68" fmla="*/ 1283 w 1320"/>
                <a:gd name="T69" fmla="*/ 106 h 270"/>
                <a:gd name="T70" fmla="*/ 1299 w 1320"/>
                <a:gd name="T71" fmla="*/ 81 h 270"/>
                <a:gd name="T72" fmla="*/ 1313 w 1320"/>
                <a:gd name="T73" fmla="*/ 47 h 270"/>
                <a:gd name="T74" fmla="*/ 1320 w 1320"/>
                <a:gd name="T75" fmla="*/ 1 h 27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320"/>
                <a:gd name="T115" fmla="*/ 0 h 270"/>
                <a:gd name="T116" fmla="*/ 1320 w 1320"/>
                <a:gd name="T117" fmla="*/ 270 h 27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320" h="270">
                  <a:moveTo>
                    <a:pt x="0" y="267"/>
                  </a:moveTo>
                  <a:lnTo>
                    <a:pt x="72" y="267"/>
                  </a:lnTo>
                  <a:lnTo>
                    <a:pt x="86" y="267"/>
                  </a:lnTo>
                  <a:lnTo>
                    <a:pt x="148" y="267"/>
                  </a:lnTo>
                  <a:lnTo>
                    <a:pt x="164" y="267"/>
                  </a:lnTo>
                  <a:lnTo>
                    <a:pt x="209" y="267"/>
                  </a:lnTo>
                  <a:lnTo>
                    <a:pt x="226" y="267"/>
                  </a:lnTo>
                  <a:lnTo>
                    <a:pt x="256" y="267"/>
                  </a:lnTo>
                  <a:lnTo>
                    <a:pt x="270" y="269"/>
                  </a:lnTo>
                  <a:lnTo>
                    <a:pt x="287" y="269"/>
                  </a:lnTo>
                  <a:lnTo>
                    <a:pt x="300" y="269"/>
                  </a:lnTo>
                  <a:lnTo>
                    <a:pt x="332" y="269"/>
                  </a:lnTo>
                  <a:lnTo>
                    <a:pt x="348" y="269"/>
                  </a:lnTo>
                  <a:lnTo>
                    <a:pt x="361" y="269"/>
                  </a:lnTo>
                  <a:lnTo>
                    <a:pt x="380" y="269"/>
                  </a:lnTo>
                  <a:lnTo>
                    <a:pt x="412" y="269"/>
                  </a:lnTo>
                  <a:lnTo>
                    <a:pt x="424" y="269"/>
                  </a:lnTo>
                  <a:lnTo>
                    <a:pt x="440" y="269"/>
                  </a:lnTo>
                  <a:lnTo>
                    <a:pt x="454" y="269"/>
                  </a:lnTo>
                  <a:lnTo>
                    <a:pt x="484" y="269"/>
                  </a:lnTo>
                  <a:lnTo>
                    <a:pt x="505" y="270"/>
                  </a:lnTo>
                  <a:lnTo>
                    <a:pt x="547" y="270"/>
                  </a:lnTo>
                  <a:lnTo>
                    <a:pt x="565" y="270"/>
                  </a:lnTo>
                  <a:lnTo>
                    <a:pt x="608" y="270"/>
                  </a:lnTo>
                  <a:lnTo>
                    <a:pt x="626" y="270"/>
                  </a:lnTo>
                  <a:lnTo>
                    <a:pt x="658" y="270"/>
                  </a:lnTo>
                  <a:lnTo>
                    <a:pt x="670" y="269"/>
                  </a:lnTo>
                  <a:lnTo>
                    <a:pt x="689" y="269"/>
                  </a:lnTo>
                  <a:lnTo>
                    <a:pt x="700" y="269"/>
                  </a:lnTo>
                  <a:lnTo>
                    <a:pt x="719" y="269"/>
                  </a:lnTo>
                  <a:lnTo>
                    <a:pt x="731" y="269"/>
                  </a:lnTo>
                  <a:lnTo>
                    <a:pt x="749" y="269"/>
                  </a:lnTo>
                  <a:lnTo>
                    <a:pt x="763" y="267"/>
                  </a:lnTo>
                  <a:lnTo>
                    <a:pt x="780" y="267"/>
                  </a:lnTo>
                  <a:lnTo>
                    <a:pt x="795" y="267"/>
                  </a:lnTo>
                  <a:lnTo>
                    <a:pt x="808" y="265"/>
                  </a:lnTo>
                  <a:lnTo>
                    <a:pt x="825" y="265"/>
                  </a:lnTo>
                  <a:lnTo>
                    <a:pt x="839" y="264"/>
                  </a:lnTo>
                  <a:lnTo>
                    <a:pt x="857" y="262"/>
                  </a:lnTo>
                  <a:lnTo>
                    <a:pt x="869" y="262"/>
                  </a:lnTo>
                  <a:lnTo>
                    <a:pt x="889" y="260"/>
                  </a:lnTo>
                  <a:lnTo>
                    <a:pt x="899" y="260"/>
                  </a:lnTo>
                  <a:lnTo>
                    <a:pt x="923" y="257"/>
                  </a:lnTo>
                  <a:lnTo>
                    <a:pt x="930" y="257"/>
                  </a:lnTo>
                  <a:lnTo>
                    <a:pt x="955" y="255"/>
                  </a:lnTo>
                  <a:lnTo>
                    <a:pt x="959" y="253"/>
                  </a:lnTo>
                  <a:lnTo>
                    <a:pt x="972" y="252"/>
                  </a:lnTo>
                  <a:lnTo>
                    <a:pt x="987" y="248"/>
                  </a:lnTo>
                  <a:lnTo>
                    <a:pt x="989" y="248"/>
                  </a:lnTo>
                  <a:lnTo>
                    <a:pt x="1016" y="245"/>
                  </a:lnTo>
                  <a:lnTo>
                    <a:pt x="1023" y="243"/>
                  </a:lnTo>
                  <a:lnTo>
                    <a:pt x="1045" y="240"/>
                  </a:lnTo>
                  <a:lnTo>
                    <a:pt x="1058" y="235"/>
                  </a:lnTo>
                  <a:lnTo>
                    <a:pt x="1072" y="233"/>
                  </a:lnTo>
                  <a:lnTo>
                    <a:pt x="1094" y="226"/>
                  </a:lnTo>
                  <a:lnTo>
                    <a:pt x="1097" y="225"/>
                  </a:lnTo>
                  <a:lnTo>
                    <a:pt x="1104" y="223"/>
                  </a:lnTo>
                  <a:lnTo>
                    <a:pt x="1124" y="216"/>
                  </a:lnTo>
                  <a:lnTo>
                    <a:pt x="1132" y="213"/>
                  </a:lnTo>
                  <a:lnTo>
                    <a:pt x="1149" y="206"/>
                  </a:lnTo>
                  <a:lnTo>
                    <a:pt x="1173" y="194"/>
                  </a:lnTo>
                  <a:lnTo>
                    <a:pt x="1175" y="194"/>
                  </a:lnTo>
                  <a:lnTo>
                    <a:pt x="1198" y="182"/>
                  </a:lnTo>
                  <a:lnTo>
                    <a:pt x="1220" y="167"/>
                  </a:lnTo>
                  <a:lnTo>
                    <a:pt x="1220" y="166"/>
                  </a:lnTo>
                  <a:lnTo>
                    <a:pt x="1242" y="150"/>
                  </a:lnTo>
                  <a:lnTo>
                    <a:pt x="1256" y="138"/>
                  </a:lnTo>
                  <a:lnTo>
                    <a:pt x="1262" y="130"/>
                  </a:lnTo>
                  <a:lnTo>
                    <a:pt x="1279" y="111"/>
                  </a:lnTo>
                  <a:lnTo>
                    <a:pt x="1283" y="106"/>
                  </a:lnTo>
                  <a:lnTo>
                    <a:pt x="1298" y="84"/>
                  </a:lnTo>
                  <a:lnTo>
                    <a:pt x="1299" y="81"/>
                  </a:lnTo>
                  <a:lnTo>
                    <a:pt x="1310" y="56"/>
                  </a:lnTo>
                  <a:lnTo>
                    <a:pt x="1313" y="47"/>
                  </a:lnTo>
                  <a:lnTo>
                    <a:pt x="1318" y="29"/>
                  </a:lnTo>
                  <a:lnTo>
                    <a:pt x="1320" y="1"/>
                  </a:lnTo>
                  <a:lnTo>
                    <a:pt x="132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93" name="Freeform 1080"/>
            <p:cNvSpPr>
              <a:spLocks/>
            </p:cNvSpPr>
            <p:nvPr/>
          </p:nvSpPr>
          <p:spPr bwMode="auto">
            <a:xfrm>
              <a:off x="992" y="3262"/>
              <a:ext cx="897" cy="253"/>
            </a:xfrm>
            <a:custGeom>
              <a:avLst/>
              <a:gdLst>
                <a:gd name="T0" fmla="*/ 0 w 897"/>
                <a:gd name="T1" fmla="*/ 253 h 253"/>
                <a:gd name="T2" fmla="*/ 30 w 897"/>
                <a:gd name="T3" fmla="*/ 253 h 253"/>
                <a:gd name="T4" fmla="*/ 60 w 897"/>
                <a:gd name="T5" fmla="*/ 253 h 253"/>
                <a:gd name="T6" fmla="*/ 62 w 897"/>
                <a:gd name="T7" fmla="*/ 253 h 253"/>
                <a:gd name="T8" fmla="*/ 92 w 897"/>
                <a:gd name="T9" fmla="*/ 253 h 253"/>
                <a:gd name="T10" fmla="*/ 123 w 897"/>
                <a:gd name="T11" fmla="*/ 253 h 253"/>
                <a:gd name="T12" fmla="*/ 155 w 897"/>
                <a:gd name="T13" fmla="*/ 253 h 253"/>
                <a:gd name="T14" fmla="*/ 184 w 897"/>
                <a:gd name="T15" fmla="*/ 253 h 253"/>
                <a:gd name="T16" fmla="*/ 185 w 897"/>
                <a:gd name="T17" fmla="*/ 253 h 253"/>
                <a:gd name="T18" fmla="*/ 214 w 897"/>
                <a:gd name="T19" fmla="*/ 253 h 253"/>
                <a:gd name="T20" fmla="*/ 246 w 897"/>
                <a:gd name="T21" fmla="*/ 253 h 253"/>
                <a:gd name="T22" fmla="*/ 276 w 897"/>
                <a:gd name="T23" fmla="*/ 253 h 253"/>
                <a:gd name="T24" fmla="*/ 278 w 897"/>
                <a:gd name="T25" fmla="*/ 253 h 253"/>
                <a:gd name="T26" fmla="*/ 307 w 897"/>
                <a:gd name="T27" fmla="*/ 253 h 253"/>
                <a:gd name="T28" fmla="*/ 339 w 897"/>
                <a:gd name="T29" fmla="*/ 252 h 253"/>
                <a:gd name="T30" fmla="*/ 369 w 897"/>
                <a:gd name="T31" fmla="*/ 252 h 253"/>
                <a:gd name="T32" fmla="*/ 371 w 897"/>
                <a:gd name="T33" fmla="*/ 252 h 253"/>
                <a:gd name="T34" fmla="*/ 400 w 897"/>
                <a:gd name="T35" fmla="*/ 250 h 253"/>
                <a:gd name="T36" fmla="*/ 401 w 897"/>
                <a:gd name="T37" fmla="*/ 250 h 253"/>
                <a:gd name="T38" fmla="*/ 430 w 897"/>
                <a:gd name="T39" fmla="*/ 248 h 253"/>
                <a:gd name="T40" fmla="*/ 433 w 897"/>
                <a:gd name="T41" fmla="*/ 248 h 253"/>
                <a:gd name="T42" fmla="*/ 459 w 897"/>
                <a:gd name="T43" fmla="*/ 248 h 253"/>
                <a:gd name="T44" fmla="*/ 464 w 897"/>
                <a:gd name="T45" fmla="*/ 247 h 253"/>
                <a:gd name="T46" fmla="*/ 489 w 897"/>
                <a:gd name="T47" fmla="*/ 245 h 253"/>
                <a:gd name="T48" fmla="*/ 497 w 897"/>
                <a:gd name="T49" fmla="*/ 245 h 253"/>
                <a:gd name="T50" fmla="*/ 519 w 897"/>
                <a:gd name="T51" fmla="*/ 242 h 253"/>
                <a:gd name="T52" fmla="*/ 530 w 897"/>
                <a:gd name="T53" fmla="*/ 242 h 253"/>
                <a:gd name="T54" fmla="*/ 548 w 897"/>
                <a:gd name="T55" fmla="*/ 240 h 253"/>
                <a:gd name="T56" fmla="*/ 562 w 897"/>
                <a:gd name="T57" fmla="*/ 237 h 253"/>
                <a:gd name="T58" fmla="*/ 577 w 897"/>
                <a:gd name="T59" fmla="*/ 235 h 253"/>
                <a:gd name="T60" fmla="*/ 597 w 897"/>
                <a:gd name="T61" fmla="*/ 231 h 253"/>
                <a:gd name="T62" fmla="*/ 606 w 897"/>
                <a:gd name="T63" fmla="*/ 230 h 253"/>
                <a:gd name="T64" fmla="*/ 633 w 897"/>
                <a:gd name="T65" fmla="*/ 225 h 253"/>
                <a:gd name="T66" fmla="*/ 634 w 897"/>
                <a:gd name="T67" fmla="*/ 225 h 253"/>
                <a:gd name="T68" fmla="*/ 639 w 897"/>
                <a:gd name="T69" fmla="*/ 223 h 253"/>
                <a:gd name="T70" fmla="*/ 661 w 897"/>
                <a:gd name="T71" fmla="*/ 218 h 253"/>
                <a:gd name="T72" fmla="*/ 668 w 897"/>
                <a:gd name="T73" fmla="*/ 216 h 253"/>
                <a:gd name="T74" fmla="*/ 688 w 897"/>
                <a:gd name="T75" fmla="*/ 211 h 253"/>
                <a:gd name="T76" fmla="*/ 705 w 897"/>
                <a:gd name="T77" fmla="*/ 204 h 253"/>
                <a:gd name="T78" fmla="*/ 714 w 897"/>
                <a:gd name="T79" fmla="*/ 201 h 253"/>
                <a:gd name="T80" fmla="*/ 730 w 897"/>
                <a:gd name="T81" fmla="*/ 194 h 253"/>
                <a:gd name="T82" fmla="*/ 741 w 897"/>
                <a:gd name="T83" fmla="*/ 193 h 253"/>
                <a:gd name="T84" fmla="*/ 746 w 897"/>
                <a:gd name="T85" fmla="*/ 189 h 253"/>
                <a:gd name="T86" fmla="*/ 764 w 897"/>
                <a:gd name="T87" fmla="*/ 179 h 253"/>
                <a:gd name="T88" fmla="*/ 786 w 897"/>
                <a:gd name="T89" fmla="*/ 167 h 253"/>
                <a:gd name="T90" fmla="*/ 788 w 897"/>
                <a:gd name="T91" fmla="*/ 166 h 253"/>
                <a:gd name="T92" fmla="*/ 789 w 897"/>
                <a:gd name="T93" fmla="*/ 164 h 253"/>
                <a:gd name="T94" fmla="*/ 811 w 897"/>
                <a:gd name="T95" fmla="*/ 150 h 253"/>
                <a:gd name="T96" fmla="*/ 825 w 897"/>
                <a:gd name="T97" fmla="*/ 138 h 253"/>
                <a:gd name="T98" fmla="*/ 832 w 897"/>
                <a:gd name="T99" fmla="*/ 133 h 253"/>
                <a:gd name="T100" fmla="*/ 850 w 897"/>
                <a:gd name="T101" fmla="*/ 113 h 253"/>
                <a:gd name="T102" fmla="*/ 852 w 897"/>
                <a:gd name="T103" fmla="*/ 113 h 253"/>
                <a:gd name="T104" fmla="*/ 852 w 897"/>
                <a:gd name="T105" fmla="*/ 111 h 253"/>
                <a:gd name="T106" fmla="*/ 869 w 897"/>
                <a:gd name="T107" fmla="*/ 88 h 253"/>
                <a:gd name="T108" fmla="*/ 872 w 897"/>
                <a:gd name="T109" fmla="*/ 84 h 253"/>
                <a:gd name="T110" fmla="*/ 884 w 897"/>
                <a:gd name="T111" fmla="*/ 57 h 253"/>
                <a:gd name="T112" fmla="*/ 886 w 897"/>
                <a:gd name="T113" fmla="*/ 56 h 253"/>
                <a:gd name="T114" fmla="*/ 887 w 897"/>
                <a:gd name="T115" fmla="*/ 49 h 253"/>
                <a:gd name="T116" fmla="*/ 894 w 897"/>
                <a:gd name="T117" fmla="*/ 29 h 253"/>
                <a:gd name="T118" fmla="*/ 896 w 897"/>
                <a:gd name="T119" fmla="*/ 18 h 253"/>
                <a:gd name="T120" fmla="*/ 897 w 897"/>
                <a:gd name="T121" fmla="*/ 0 h 25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897"/>
                <a:gd name="T184" fmla="*/ 0 h 253"/>
                <a:gd name="T185" fmla="*/ 897 w 897"/>
                <a:gd name="T186" fmla="*/ 253 h 25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897" h="253">
                  <a:moveTo>
                    <a:pt x="0" y="253"/>
                  </a:moveTo>
                  <a:lnTo>
                    <a:pt x="30" y="253"/>
                  </a:lnTo>
                  <a:lnTo>
                    <a:pt x="60" y="253"/>
                  </a:lnTo>
                  <a:lnTo>
                    <a:pt x="62" y="253"/>
                  </a:lnTo>
                  <a:lnTo>
                    <a:pt x="92" y="253"/>
                  </a:lnTo>
                  <a:lnTo>
                    <a:pt x="123" y="253"/>
                  </a:lnTo>
                  <a:lnTo>
                    <a:pt x="155" y="253"/>
                  </a:lnTo>
                  <a:lnTo>
                    <a:pt x="184" y="253"/>
                  </a:lnTo>
                  <a:lnTo>
                    <a:pt x="185" y="253"/>
                  </a:lnTo>
                  <a:lnTo>
                    <a:pt x="214" y="253"/>
                  </a:lnTo>
                  <a:lnTo>
                    <a:pt x="246" y="253"/>
                  </a:lnTo>
                  <a:lnTo>
                    <a:pt x="276" y="253"/>
                  </a:lnTo>
                  <a:lnTo>
                    <a:pt x="278" y="253"/>
                  </a:lnTo>
                  <a:lnTo>
                    <a:pt x="307" y="253"/>
                  </a:lnTo>
                  <a:lnTo>
                    <a:pt x="339" y="252"/>
                  </a:lnTo>
                  <a:lnTo>
                    <a:pt x="369" y="252"/>
                  </a:lnTo>
                  <a:lnTo>
                    <a:pt x="371" y="252"/>
                  </a:lnTo>
                  <a:lnTo>
                    <a:pt x="400" y="250"/>
                  </a:lnTo>
                  <a:lnTo>
                    <a:pt x="401" y="250"/>
                  </a:lnTo>
                  <a:lnTo>
                    <a:pt x="430" y="248"/>
                  </a:lnTo>
                  <a:lnTo>
                    <a:pt x="433" y="248"/>
                  </a:lnTo>
                  <a:lnTo>
                    <a:pt x="459" y="248"/>
                  </a:lnTo>
                  <a:lnTo>
                    <a:pt x="464" y="247"/>
                  </a:lnTo>
                  <a:lnTo>
                    <a:pt x="489" y="245"/>
                  </a:lnTo>
                  <a:lnTo>
                    <a:pt x="497" y="245"/>
                  </a:lnTo>
                  <a:lnTo>
                    <a:pt x="519" y="242"/>
                  </a:lnTo>
                  <a:lnTo>
                    <a:pt x="530" y="242"/>
                  </a:lnTo>
                  <a:lnTo>
                    <a:pt x="548" y="240"/>
                  </a:lnTo>
                  <a:lnTo>
                    <a:pt x="562" y="237"/>
                  </a:lnTo>
                  <a:lnTo>
                    <a:pt x="577" y="235"/>
                  </a:lnTo>
                  <a:lnTo>
                    <a:pt x="597" y="231"/>
                  </a:lnTo>
                  <a:lnTo>
                    <a:pt x="606" y="230"/>
                  </a:lnTo>
                  <a:lnTo>
                    <a:pt x="633" y="225"/>
                  </a:lnTo>
                  <a:lnTo>
                    <a:pt x="634" y="225"/>
                  </a:lnTo>
                  <a:lnTo>
                    <a:pt x="639" y="223"/>
                  </a:lnTo>
                  <a:lnTo>
                    <a:pt x="661" y="218"/>
                  </a:lnTo>
                  <a:lnTo>
                    <a:pt x="668" y="216"/>
                  </a:lnTo>
                  <a:lnTo>
                    <a:pt x="688" y="211"/>
                  </a:lnTo>
                  <a:lnTo>
                    <a:pt x="705" y="204"/>
                  </a:lnTo>
                  <a:lnTo>
                    <a:pt x="714" y="201"/>
                  </a:lnTo>
                  <a:lnTo>
                    <a:pt x="730" y="194"/>
                  </a:lnTo>
                  <a:lnTo>
                    <a:pt x="741" y="193"/>
                  </a:lnTo>
                  <a:lnTo>
                    <a:pt x="746" y="189"/>
                  </a:lnTo>
                  <a:lnTo>
                    <a:pt x="764" y="179"/>
                  </a:lnTo>
                  <a:lnTo>
                    <a:pt x="786" y="167"/>
                  </a:lnTo>
                  <a:lnTo>
                    <a:pt x="788" y="166"/>
                  </a:lnTo>
                  <a:lnTo>
                    <a:pt x="789" y="164"/>
                  </a:lnTo>
                  <a:lnTo>
                    <a:pt x="811" y="150"/>
                  </a:lnTo>
                  <a:lnTo>
                    <a:pt x="825" y="138"/>
                  </a:lnTo>
                  <a:lnTo>
                    <a:pt x="832" y="133"/>
                  </a:lnTo>
                  <a:lnTo>
                    <a:pt x="850" y="113"/>
                  </a:lnTo>
                  <a:lnTo>
                    <a:pt x="852" y="113"/>
                  </a:lnTo>
                  <a:lnTo>
                    <a:pt x="852" y="111"/>
                  </a:lnTo>
                  <a:lnTo>
                    <a:pt x="869" y="88"/>
                  </a:lnTo>
                  <a:lnTo>
                    <a:pt x="872" y="84"/>
                  </a:lnTo>
                  <a:lnTo>
                    <a:pt x="884" y="57"/>
                  </a:lnTo>
                  <a:lnTo>
                    <a:pt x="886" y="56"/>
                  </a:lnTo>
                  <a:lnTo>
                    <a:pt x="887" y="49"/>
                  </a:lnTo>
                  <a:lnTo>
                    <a:pt x="894" y="29"/>
                  </a:lnTo>
                  <a:lnTo>
                    <a:pt x="896" y="18"/>
                  </a:lnTo>
                  <a:lnTo>
                    <a:pt x="897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94" name="Freeform 1081"/>
            <p:cNvSpPr>
              <a:spLocks/>
            </p:cNvSpPr>
            <p:nvPr/>
          </p:nvSpPr>
          <p:spPr bwMode="auto">
            <a:xfrm>
              <a:off x="625" y="3512"/>
              <a:ext cx="367" cy="3"/>
            </a:xfrm>
            <a:custGeom>
              <a:avLst/>
              <a:gdLst>
                <a:gd name="T0" fmla="*/ 0 w 367"/>
                <a:gd name="T1" fmla="*/ 0 h 3"/>
                <a:gd name="T2" fmla="*/ 29 w 367"/>
                <a:gd name="T3" fmla="*/ 0 h 3"/>
                <a:gd name="T4" fmla="*/ 59 w 367"/>
                <a:gd name="T5" fmla="*/ 0 h 3"/>
                <a:gd name="T6" fmla="*/ 122 w 367"/>
                <a:gd name="T7" fmla="*/ 0 h 3"/>
                <a:gd name="T8" fmla="*/ 151 w 367"/>
                <a:gd name="T9" fmla="*/ 2 h 3"/>
                <a:gd name="T10" fmla="*/ 152 w 367"/>
                <a:gd name="T11" fmla="*/ 2 h 3"/>
                <a:gd name="T12" fmla="*/ 183 w 367"/>
                <a:gd name="T13" fmla="*/ 2 h 3"/>
                <a:gd name="T14" fmla="*/ 213 w 367"/>
                <a:gd name="T15" fmla="*/ 2 h 3"/>
                <a:gd name="T16" fmla="*/ 243 w 367"/>
                <a:gd name="T17" fmla="*/ 2 h 3"/>
                <a:gd name="T18" fmla="*/ 245 w 367"/>
                <a:gd name="T19" fmla="*/ 2 h 3"/>
                <a:gd name="T20" fmla="*/ 275 w 367"/>
                <a:gd name="T21" fmla="*/ 2 h 3"/>
                <a:gd name="T22" fmla="*/ 306 w 367"/>
                <a:gd name="T23" fmla="*/ 2 h 3"/>
                <a:gd name="T24" fmla="*/ 336 w 367"/>
                <a:gd name="T25" fmla="*/ 3 h 3"/>
                <a:gd name="T26" fmla="*/ 367 w 367"/>
                <a:gd name="T27" fmla="*/ 3 h 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67"/>
                <a:gd name="T43" fmla="*/ 0 h 3"/>
                <a:gd name="T44" fmla="*/ 367 w 367"/>
                <a:gd name="T45" fmla="*/ 3 h 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67" h="3">
                  <a:moveTo>
                    <a:pt x="0" y="0"/>
                  </a:moveTo>
                  <a:lnTo>
                    <a:pt x="29" y="0"/>
                  </a:lnTo>
                  <a:lnTo>
                    <a:pt x="59" y="0"/>
                  </a:lnTo>
                  <a:lnTo>
                    <a:pt x="122" y="0"/>
                  </a:lnTo>
                  <a:lnTo>
                    <a:pt x="151" y="2"/>
                  </a:lnTo>
                  <a:lnTo>
                    <a:pt x="152" y="2"/>
                  </a:lnTo>
                  <a:lnTo>
                    <a:pt x="183" y="2"/>
                  </a:lnTo>
                  <a:lnTo>
                    <a:pt x="213" y="2"/>
                  </a:lnTo>
                  <a:lnTo>
                    <a:pt x="243" y="2"/>
                  </a:lnTo>
                  <a:lnTo>
                    <a:pt x="245" y="2"/>
                  </a:lnTo>
                  <a:lnTo>
                    <a:pt x="275" y="2"/>
                  </a:lnTo>
                  <a:lnTo>
                    <a:pt x="306" y="2"/>
                  </a:lnTo>
                  <a:lnTo>
                    <a:pt x="336" y="3"/>
                  </a:lnTo>
                  <a:lnTo>
                    <a:pt x="367" y="3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95" name="Line 1082"/>
            <p:cNvSpPr>
              <a:spLocks noChangeShapeType="1"/>
            </p:cNvSpPr>
            <p:nvPr/>
          </p:nvSpPr>
          <p:spPr bwMode="auto">
            <a:xfrm>
              <a:off x="590" y="3512"/>
              <a:ext cx="35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096" name="Line 1083"/>
            <p:cNvSpPr>
              <a:spLocks noChangeShapeType="1"/>
            </p:cNvSpPr>
            <p:nvPr/>
          </p:nvSpPr>
          <p:spPr bwMode="auto">
            <a:xfrm>
              <a:off x="590" y="3512"/>
              <a:ext cx="1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097" name="Freeform 1084"/>
            <p:cNvSpPr>
              <a:spLocks/>
            </p:cNvSpPr>
            <p:nvPr/>
          </p:nvSpPr>
          <p:spPr bwMode="auto">
            <a:xfrm>
              <a:off x="602" y="3262"/>
              <a:ext cx="1267" cy="238"/>
            </a:xfrm>
            <a:custGeom>
              <a:avLst/>
              <a:gdLst>
                <a:gd name="T0" fmla="*/ 72 w 1267"/>
                <a:gd name="T1" fmla="*/ 235 h 238"/>
                <a:gd name="T2" fmla="*/ 135 w 1267"/>
                <a:gd name="T3" fmla="*/ 235 h 238"/>
                <a:gd name="T4" fmla="*/ 196 w 1267"/>
                <a:gd name="T5" fmla="*/ 235 h 238"/>
                <a:gd name="T6" fmla="*/ 228 w 1267"/>
                <a:gd name="T7" fmla="*/ 237 h 238"/>
                <a:gd name="T8" fmla="*/ 258 w 1267"/>
                <a:gd name="T9" fmla="*/ 237 h 238"/>
                <a:gd name="T10" fmla="*/ 288 w 1267"/>
                <a:gd name="T11" fmla="*/ 237 h 238"/>
                <a:gd name="T12" fmla="*/ 320 w 1267"/>
                <a:gd name="T13" fmla="*/ 237 h 238"/>
                <a:gd name="T14" fmla="*/ 351 w 1267"/>
                <a:gd name="T15" fmla="*/ 237 h 238"/>
                <a:gd name="T16" fmla="*/ 381 w 1267"/>
                <a:gd name="T17" fmla="*/ 237 h 238"/>
                <a:gd name="T18" fmla="*/ 413 w 1267"/>
                <a:gd name="T19" fmla="*/ 238 h 238"/>
                <a:gd name="T20" fmla="*/ 444 w 1267"/>
                <a:gd name="T21" fmla="*/ 238 h 238"/>
                <a:gd name="T22" fmla="*/ 491 w 1267"/>
                <a:gd name="T23" fmla="*/ 238 h 238"/>
                <a:gd name="T24" fmla="*/ 536 w 1267"/>
                <a:gd name="T25" fmla="*/ 238 h 238"/>
                <a:gd name="T26" fmla="*/ 629 w 1267"/>
                <a:gd name="T27" fmla="*/ 238 h 238"/>
                <a:gd name="T28" fmla="*/ 660 w 1267"/>
                <a:gd name="T29" fmla="*/ 238 h 238"/>
                <a:gd name="T30" fmla="*/ 690 w 1267"/>
                <a:gd name="T31" fmla="*/ 238 h 238"/>
                <a:gd name="T32" fmla="*/ 720 w 1267"/>
                <a:gd name="T33" fmla="*/ 237 h 238"/>
                <a:gd name="T34" fmla="*/ 751 w 1267"/>
                <a:gd name="T35" fmla="*/ 237 h 238"/>
                <a:gd name="T36" fmla="*/ 783 w 1267"/>
                <a:gd name="T37" fmla="*/ 235 h 238"/>
                <a:gd name="T38" fmla="*/ 812 w 1267"/>
                <a:gd name="T39" fmla="*/ 233 h 238"/>
                <a:gd name="T40" fmla="*/ 842 w 1267"/>
                <a:gd name="T41" fmla="*/ 233 h 238"/>
                <a:gd name="T42" fmla="*/ 871 w 1267"/>
                <a:gd name="T43" fmla="*/ 230 h 238"/>
                <a:gd name="T44" fmla="*/ 901 w 1267"/>
                <a:gd name="T45" fmla="*/ 228 h 238"/>
                <a:gd name="T46" fmla="*/ 931 w 1267"/>
                <a:gd name="T47" fmla="*/ 225 h 238"/>
                <a:gd name="T48" fmla="*/ 960 w 1267"/>
                <a:gd name="T49" fmla="*/ 220 h 238"/>
                <a:gd name="T50" fmla="*/ 989 w 1267"/>
                <a:gd name="T51" fmla="*/ 216 h 238"/>
                <a:gd name="T52" fmla="*/ 1016 w 1267"/>
                <a:gd name="T53" fmla="*/ 211 h 238"/>
                <a:gd name="T54" fmla="*/ 1043 w 1267"/>
                <a:gd name="T55" fmla="*/ 204 h 238"/>
                <a:gd name="T56" fmla="*/ 1070 w 1267"/>
                <a:gd name="T57" fmla="*/ 196 h 238"/>
                <a:gd name="T58" fmla="*/ 1095 w 1267"/>
                <a:gd name="T59" fmla="*/ 188 h 238"/>
                <a:gd name="T60" fmla="*/ 1122 w 1267"/>
                <a:gd name="T61" fmla="*/ 177 h 238"/>
                <a:gd name="T62" fmla="*/ 1146 w 1267"/>
                <a:gd name="T63" fmla="*/ 164 h 238"/>
                <a:gd name="T64" fmla="*/ 1169 w 1267"/>
                <a:gd name="T65" fmla="*/ 150 h 238"/>
                <a:gd name="T66" fmla="*/ 1193 w 1267"/>
                <a:gd name="T67" fmla="*/ 135 h 238"/>
                <a:gd name="T68" fmla="*/ 1213 w 1267"/>
                <a:gd name="T69" fmla="*/ 116 h 238"/>
                <a:gd name="T70" fmla="*/ 1233 w 1267"/>
                <a:gd name="T71" fmla="*/ 95 h 238"/>
                <a:gd name="T72" fmla="*/ 1250 w 1267"/>
                <a:gd name="T73" fmla="*/ 69 h 238"/>
                <a:gd name="T74" fmla="*/ 1262 w 1267"/>
                <a:gd name="T75" fmla="*/ 35 h 238"/>
                <a:gd name="T76" fmla="*/ 1266 w 1267"/>
                <a:gd name="T77" fmla="*/ 18 h 23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267"/>
                <a:gd name="T118" fmla="*/ 0 h 238"/>
                <a:gd name="T119" fmla="*/ 1267 w 1267"/>
                <a:gd name="T120" fmla="*/ 238 h 238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267" h="238">
                  <a:moveTo>
                    <a:pt x="0" y="235"/>
                  </a:moveTo>
                  <a:lnTo>
                    <a:pt x="72" y="235"/>
                  </a:lnTo>
                  <a:lnTo>
                    <a:pt x="93" y="235"/>
                  </a:lnTo>
                  <a:lnTo>
                    <a:pt x="135" y="235"/>
                  </a:lnTo>
                  <a:lnTo>
                    <a:pt x="153" y="235"/>
                  </a:lnTo>
                  <a:lnTo>
                    <a:pt x="196" y="235"/>
                  </a:lnTo>
                  <a:lnTo>
                    <a:pt x="214" y="237"/>
                  </a:lnTo>
                  <a:lnTo>
                    <a:pt x="228" y="237"/>
                  </a:lnTo>
                  <a:lnTo>
                    <a:pt x="244" y="237"/>
                  </a:lnTo>
                  <a:lnTo>
                    <a:pt x="258" y="237"/>
                  </a:lnTo>
                  <a:lnTo>
                    <a:pt x="277" y="237"/>
                  </a:lnTo>
                  <a:lnTo>
                    <a:pt x="288" y="237"/>
                  </a:lnTo>
                  <a:lnTo>
                    <a:pt x="307" y="237"/>
                  </a:lnTo>
                  <a:lnTo>
                    <a:pt x="320" y="237"/>
                  </a:lnTo>
                  <a:lnTo>
                    <a:pt x="337" y="237"/>
                  </a:lnTo>
                  <a:lnTo>
                    <a:pt x="351" y="237"/>
                  </a:lnTo>
                  <a:lnTo>
                    <a:pt x="368" y="237"/>
                  </a:lnTo>
                  <a:lnTo>
                    <a:pt x="381" y="237"/>
                  </a:lnTo>
                  <a:lnTo>
                    <a:pt x="400" y="238"/>
                  </a:lnTo>
                  <a:lnTo>
                    <a:pt x="413" y="238"/>
                  </a:lnTo>
                  <a:lnTo>
                    <a:pt x="428" y="238"/>
                  </a:lnTo>
                  <a:lnTo>
                    <a:pt x="444" y="238"/>
                  </a:lnTo>
                  <a:lnTo>
                    <a:pt x="460" y="238"/>
                  </a:lnTo>
                  <a:lnTo>
                    <a:pt x="491" y="238"/>
                  </a:lnTo>
                  <a:lnTo>
                    <a:pt x="506" y="238"/>
                  </a:lnTo>
                  <a:lnTo>
                    <a:pt x="536" y="238"/>
                  </a:lnTo>
                  <a:lnTo>
                    <a:pt x="552" y="238"/>
                  </a:lnTo>
                  <a:lnTo>
                    <a:pt x="629" y="238"/>
                  </a:lnTo>
                  <a:lnTo>
                    <a:pt x="644" y="238"/>
                  </a:lnTo>
                  <a:lnTo>
                    <a:pt x="660" y="238"/>
                  </a:lnTo>
                  <a:lnTo>
                    <a:pt x="675" y="238"/>
                  </a:lnTo>
                  <a:lnTo>
                    <a:pt x="690" y="238"/>
                  </a:lnTo>
                  <a:lnTo>
                    <a:pt x="705" y="238"/>
                  </a:lnTo>
                  <a:lnTo>
                    <a:pt x="720" y="237"/>
                  </a:lnTo>
                  <a:lnTo>
                    <a:pt x="737" y="237"/>
                  </a:lnTo>
                  <a:lnTo>
                    <a:pt x="751" y="237"/>
                  </a:lnTo>
                  <a:lnTo>
                    <a:pt x="768" y="237"/>
                  </a:lnTo>
                  <a:lnTo>
                    <a:pt x="783" y="235"/>
                  </a:lnTo>
                  <a:lnTo>
                    <a:pt x="800" y="235"/>
                  </a:lnTo>
                  <a:lnTo>
                    <a:pt x="812" y="233"/>
                  </a:lnTo>
                  <a:lnTo>
                    <a:pt x="832" y="233"/>
                  </a:lnTo>
                  <a:lnTo>
                    <a:pt x="842" y="233"/>
                  </a:lnTo>
                  <a:lnTo>
                    <a:pt x="864" y="231"/>
                  </a:lnTo>
                  <a:lnTo>
                    <a:pt x="871" y="230"/>
                  </a:lnTo>
                  <a:lnTo>
                    <a:pt x="898" y="228"/>
                  </a:lnTo>
                  <a:lnTo>
                    <a:pt x="901" y="228"/>
                  </a:lnTo>
                  <a:lnTo>
                    <a:pt x="930" y="225"/>
                  </a:lnTo>
                  <a:lnTo>
                    <a:pt x="931" y="225"/>
                  </a:lnTo>
                  <a:lnTo>
                    <a:pt x="935" y="223"/>
                  </a:lnTo>
                  <a:lnTo>
                    <a:pt x="960" y="220"/>
                  </a:lnTo>
                  <a:lnTo>
                    <a:pt x="962" y="220"/>
                  </a:lnTo>
                  <a:lnTo>
                    <a:pt x="989" y="216"/>
                  </a:lnTo>
                  <a:lnTo>
                    <a:pt x="997" y="213"/>
                  </a:lnTo>
                  <a:lnTo>
                    <a:pt x="1016" y="211"/>
                  </a:lnTo>
                  <a:lnTo>
                    <a:pt x="1033" y="206"/>
                  </a:lnTo>
                  <a:lnTo>
                    <a:pt x="1043" y="204"/>
                  </a:lnTo>
                  <a:lnTo>
                    <a:pt x="1068" y="196"/>
                  </a:lnTo>
                  <a:lnTo>
                    <a:pt x="1070" y="196"/>
                  </a:lnTo>
                  <a:lnTo>
                    <a:pt x="1073" y="196"/>
                  </a:lnTo>
                  <a:lnTo>
                    <a:pt x="1095" y="188"/>
                  </a:lnTo>
                  <a:lnTo>
                    <a:pt x="1109" y="182"/>
                  </a:lnTo>
                  <a:lnTo>
                    <a:pt x="1122" y="177"/>
                  </a:lnTo>
                  <a:lnTo>
                    <a:pt x="1141" y="167"/>
                  </a:lnTo>
                  <a:lnTo>
                    <a:pt x="1146" y="164"/>
                  </a:lnTo>
                  <a:lnTo>
                    <a:pt x="1151" y="164"/>
                  </a:lnTo>
                  <a:lnTo>
                    <a:pt x="1169" y="150"/>
                  </a:lnTo>
                  <a:lnTo>
                    <a:pt x="1188" y="138"/>
                  </a:lnTo>
                  <a:lnTo>
                    <a:pt x="1193" y="135"/>
                  </a:lnTo>
                  <a:lnTo>
                    <a:pt x="1201" y="127"/>
                  </a:lnTo>
                  <a:lnTo>
                    <a:pt x="1213" y="116"/>
                  </a:lnTo>
                  <a:lnTo>
                    <a:pt x="1218" y="111"/>
                  </a:lnTo>
                  <a:lnTo>
                    <a:pt x="1233" y="95"/>
                  </a:lnTo>
                  <a:lnTo>
                    <a:pt x="1240" y="84"/>
                  </a:lnTo>
                  <a:lnTo>
                    <a:pt x="1250" y="69"/>
                  </a:lnTo>
                  <a:lnTo>
                    <a:pt x="1257" y="56"/>
                  </a:lnTo>
                  <a:lnTo>
                    <a:pt x="1262" y="35"/>
                  </a:lnTo>
                  <a:lnTo>
                    <a:pt x="1266" y="29"/>
                  </a:lnTo>
                  <a:lnTo>
                    <a:pt x="1266" y="18"/>
                  </a:lnTo>
                  <a:lnTo>
                    <a:pt x="1267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98" name="Line 1085"/>
            <p:cNvSpPr>
              <a:spLocks noChangeShapeType="1"/>
            </p:cNvSpPr>
            <p:nvPr/>
          </p:nvSpPr>
          <p:spPr bwMode="auto">
            <a:xfrm flipH="1">
              <a:off x="590" y="3497"/>
              <a:ext cx="12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099" name="Freeform 1086"/>
            <p:cNvSpPr>
              <a:spLocks/>
            </p:cNvSpPr>
            <p:nvPr/>
          </p:nvSpPr>
          <p:spPr bwMode="auto">
            <a:xfrm>
              <a:off x="590" y="3262"/>
              <a:ext cx="1262" cy="223"/>
            </a:xfrm>
            <a:custGeom>
              <a:avLst/>
              <a:gdLst>
                <a:gd name="T0" fmla="*/ 52 w 1262"/>
                <a:gd name="T1" fmla="*/ 220 h 223"/>
                <a:gd name="T2" fmla="*/ 138 w 1262"/>
                <a:gd name="T3" fmla="*/ 220 h 223"/>
                <a:gd name="T4" fmla="*/ 175 w 1262"/>
                <a:gd name="T5" fmla="*/ 220 h 223"/>
                <a:gd name="T6" fmla="*/ 231 w 1262"/>
                <a:gd name="T7" fmla="*/ 220 h 223"/>
                <a:gd name="T8" fmla="*/ 267 w 1262"/>
                <a:gd name="T9" fmla="*/ 220 h 223"/>
                <a:gd name="T10" fmla="*/ 297 w 1262"/>
                <a:gd name="T11" fmla="*/ 220 h 223"/>
                <a:gd name="T12" fmla="*/ 327 w 1262"/>
                <a:gd name="T13" fmla="*/ 221 h 223"/>
                <a:gd name="T14" fmla="*/ 358 w 1262"/>
                <a:gd name="T15" fmla="*/ 221 h 223"/>
                <a:gd name="T16" fmla="*/ 390 w 1262"/>
                <a:gd name="T17" fmla="*/ 221 h 223"/>
                <a:gd name="T18" fmla="*/ 418 w 1262"/>
                <a:gd name="T19" fmla="*/ 221 h 223"/>
                <a:gd name="T20" fmla="*/ 451 w 1262"/>
                <a:gd name="T21" fmla="*/ 221 h 223"/>
                <a:gd name="T22" fmla="*/ 510 w 1262"/>
                <a:gd name="T23" fmla="*/ 223 h 223"/>
                <a:gd name="T24" fmla="*/ 542 w 1262"/>
                <a:gd name="T25" fmla="*/ 223 h 223"/>
                <a:gd name="T26" fmla="*/ 635 w 1262"/>
                <a:gd name="T27" fmla="*/ 223 h 223"/>
                <a:gd name="T28" fmla="*/ 665 w 1262"/>
                <a:gd name="T29" fmla="*/ 223 h 223"/>
                <a:gd name="T30" fmla="*/ 695 w 1262"/>
                <a:gd name="T31" fmla="*/ 223 h 223"/>
                <a:gd name="T32" fmla="*/ 727 w 1262"/>
                <a:gd name="T33" fmla="*/ 221 h 223"/>
                <a:gd name="T34" fmla="*/ 759 w 1262"/>
                <a:gd name="T35" fmla="*/ 221 h 223"/>
                <a:gd name="T36" fmla="*/ 790 w 1262"/>
                <a:gd name="T37" fmla="*/ 220 h 223"/>
                <a:gd name="T38" fmla="*/ 822 w 1262"/>
                <a:gd name="T39" fmla="*/ 220 h 223"/>
                <a:gd name="T40" fmla="*/ 852 w 1262"/>
                <a:gd name="T41" fmla="*/ 218 h 223"/>
                <a:gd name="T42" fmla="*/ 886 w 1262"/>
                <a:gd name="T43" fmla="*/ 215 h 223"/>
                <a:gd name="T44" fmla="*/ 918 w 1262"/>
                <a:gd name="T45" fmla="*/ 213 h 223"/>
                <a:gd name="T46" fmla="*/ 950 w 1262"/>
                <a:gd name="T47" fmla="*/ 208 h 223"/>
                <a:gd name="T48" fmla="*/ 986 w 1262"/>
                <a:gd name="T49" fmla="*/ 203 h 223"/>
                <a:gd name="T50" fmla="*/ 1019 w 1262"/>
                <a:gd name="T51" fmla="*/ 196 h 223"/>
                <a:gd name="T52" fmla="*/ 1048 w 1262"/>
                <a:gd name="T53" fmla="*/ 191 h 223"/>
                <a:gd name="T54" fmla="*/ 1075 w 1262"/>
                <a:gd name="T55" fmla="*/ 182 h 223"/>
                <a:gd name="T56" fmla="*/ 1100 w 1262"/>
                <a:gd name="T57" fmla="*/ 174 h 223"/>
                <a:gd name="T58" fmla="*/ 1126 w 1262"/>
                <a:gd name="T59" fmla="*/ 164 h 223"/>
                <a:gd name="T60" fmla="*/ 1151 w 1262"/>
                <a:gd name="T61" fmla="*/ 150 h 223"/>
                <a:gd name="T62" fmla="*/ 1175 w 1262"/>
                <a:gd name="T63" fmla="*/ 137 h 223"/>
                <a:gd name="T64" fmla="*/ 1197 w 1262"/>
                <a:gd name="T65" fmla="*/ 122 h 223"/>
                <a:gd name="T66" fmla="*/ 1217 w 1262"/>
                <a:gd name="T67" fmla="*/ 101 h 223"/>
                <a:gd name="T68" fmla="*/ 1235 w 1262"/>
                <a:gd name="T69" fmla="*/ 78 h 223"/>
                <a:gd name="T70" fmla="*/ 1252 w 1262"/>
                <a:gd name="T71" fmla="*/ 49 h 223"/>
                <a:gd name="T72" fmla="*/ 1261 w 1262"/>
                <a:gd name="T73" fmla="*/ 8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262"/>
                <a:gd name="T112" fmla="*/ 0 h 223"/>
                <a:gd name="T113" fmla="*/ 1262 w 1262"/>
                <a:gd name="T114" fmla="*/ 223 h 22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262" h="223">
                  <a:moveTo>
                    <a:pt x="0" y="220"/>
                  </a:moveTo>
                  <a:lnTo>
                    <a:pt x="52" y="220"/>
                  </a:lnTo>
                  <a:lnTo>
                    <a:pt x="78" y="220"/>
                  </a:lnTo>
                  <a:lnTo>
                    <a:pt x="138" y="220"/>
                  </a:lnTo>
                  <a:lnTo>
                    <a:pt x="143" y="220"/>
                  </a:lnTo>
                  <a:lnTo>
                    <a:pt x="175" y="220"/>
                  </a:lnTo>
                  <a:lnTo>
                    <a:pt x="199" y="220"/>
                  </a:lnTo>
                  <a:lnTo>
                    <a:pt x="231" y="220"/>
                  </a:lnTo>
                  <a:lnTo>
                    <a:pt x="235" y="220"/>
                  </a:lnTo>
                  <a:lnTo>
                    <a:pt x="267" y="220"/>
                  </a:lnTo>
                  <a:lnTo>
                    <a:pt x="292" y="220"/>
                  </a:lnTo>
                  <a:lnTo>
                    <a:pt x="297" y="220"/>
                  </a:lnTo>
                  <a:lnTo>
                    <a:pt x="324" y="221"/>
                  </a:lnTo>
                  <a:lnTo>
                    <a:pt x="327" y="221"/>
                  </a:lnTo>
                  <a:lnTo>
                    <a:pt x="354" y="221"/>
                  </a:lnTo>
                  <a:lnTo>
                    <a:pt x="358" y="221"/>
                  </a:lnTo>
                  <a:lnTo>
                    <a:pt x="385" y="221"/>
                  </a:lnTo>
                  <a:lnTo>
                    <a:pt x="390" y="221"/>
                  </a:lnTo>
                  <a:lnTo>
                    <a:pt x="417" y="221"/>
                  </a:lnTo>
                  <a:lnTo>
                    <a:pt x="418" y="221"/>
                  </a:lnTo>
                  <a:lnTo>
                    <a:pt x="447" y="221"/>
                  </a:lnTo>
                  <a:lnTo>
                    <a:pt x="451" y="221"/>
                  </a:lnTo>
                  <a:lnTo>
                    <a:pt x="478" y="223"/>
                  </a:lnTo>
                  <a:lnTo>
                    <a:pt x="510" y="223"/>
                  </a:lnTo>
                  <a:lnTo>
                    <a:pt x="511" y="223"/>
                  </a:lnTo>
                  <a:lnTo>
                    <a:pt x="542" y="223"/>
                  </a:lnTo>
                  <a:lnTo>
                    <a:pt x="570" y="223"/>
                  </a:lnTo>
                  <a:lnTo>
                    <a:pt x="635" y="223"/>
                  </a:lnTo>
                  <a:lnTo>
                    <a:pt x="663" y="223"/>
                  </a:lnTo>
                  <a:lnTo>
                    <a:pt x="665" y="223"/>
                  </a:lnTo>
                  <a:lnTo>
                    <a:pt x="694" y="223"/>
                  </a:lnTo>
                  <a:lnTo>
                    <a:pt x="695" y="223"/>
                  </a:lnTo>
                  <a:lnTo>
                    <a:pt x="724" y="221"/>
                  </a:lnTo>
                  <a:lnTo>
                    <a:pt x="727" y="221"/>
                  </a:lnTo>
                  <a:lnTo>
                    <a:pt x="754" y="221"/>
                  </a:lnTo>
                  <a:lnTo>
                    <a:pt x="759" y="221"/>
                  </a:lnTo>
                  <a:lnTo>
                    <a:pt x="786" y="220"/>
                  </a:lnTo>
                  <a:lnTo>
                    <a:pt x="790" y="220"/>
                  </a:lnTo>
                  <a:lnTo>
                    <a:pt x="817" y="220"/>
                  </a:lnTo>
                  <a:lnTo>
                    <a:pt x="822" y="220"/>
                  </a:lnTo>
                  <a:lnTo>
                    <a:pt x="845" y="218"/>
                  </a:lnTo>
                  <a:lnTo>
                    <a:pt x="852" y="218"/>
                  </a:lnTo>
                  <a:lnTo>
                    <a:pt x="876" y="216"/>
                  </a:lnTo>
                  <a:lnTo>
                    <a:pt x="886" y="215"/>
                  </a:lnTo>
                  <a:lnTo>
                    <a:pt x="905" y="213"/>
                  </a:lnTo>
                  <a:lnTo>
                    <a:pt x="918" y="213"/>
                  </a:lnTo>
                  <a:lnTo>
                    <a:pt x="935" y="211"/>
                  </a:lnTo>
                  <a:lnTo>
                    <a:pt x="950" y="208"/>
                  </a:lnTo>
                  <a:lnTo>
                    <a:pt x="964" y="206"/>
                  </a:lnTo>
                  <a:lnTo>
                    <a:pt x="986" y="203"/>
                  </a:lnTo>
                  <a:lnTo>
                    <a:pt x="992" y="201"/>
                  </a:lnTo>
                  <a:lnTo>
                    <a:pt x="1019" y="196"/>
                  </a:lnTo>
                  <a:lnTo>
                    <a:pt x="1021" y="196"/>
                  </a:lnTo>
                  <a:lnTo>
                    <a:pt x="1048" y="191"/>
                  </a:lnTo>
                  <a:lnTo>
                    <a:pt x="1055" y="188"/>
                  </a:lnTo>
                  <a:lnTo>
                    <a:pt x="1075" y="182"/>
                  </a:lnTo>
                  <a:lnTo>
                    <a:pt x="1094" y="176"/>
                  </a:lnTo>
                  <a:lnTo>
                    <a:pt x="1100" y="174"/>
                  </a:lnTo>
                  <a:lnTo>
                    <a:pt x="1114" y="167"/>
                  </a:lnTo>
                  <a:lnTo>
                    <a:pt x="1126" y="164"/>
                  </a:lnTo>
                  <a:lnTo>
                    <a:pt x="1134" y="159"/>
                  </a:lnTo>
                  <a:lnTo>
                    <a:pt x="1151" y="150"/>
                  </a:lnTo>
                  <a:lnTo>
                    <a:pt x="1170" y="140"/>
                  </a:lnTo>
                  <a:lnTo>
                    <a:pt x="1175" y="137"/>
                  </a:lnTo>
                  <a:lnTo>
                    <a:pt x="1180" y="132"/>
                  </a:lnTo>
                  <a:lnTo>
                    <a:pt x="1197" y="122"/>
                  </a:lnTo>
                  <a:lnTo>
                    <a:pt x="1205" y="111"/>
                  </a:lnTo>
                  <a:lnTo>
                    <a:pt x="1217" y="101"/>
                  </a:lnTo>
                  <a:lnTo>
                    <a:pt x="1232" y="84"/>
                  </a:lnTo>
                  <a:lnTo>
                    <a:pt x="1235" y="78"/>
                  </a:lnTo>
                  <a:lnTo>
                    <a:pt x="1249" y="56"/>
                  </a:lnTo>
                  <a:lnTo>
                    <a:pt x="1252" y="49"/>
                  </a:lnTo>
                  <a:lnTo>
                    <a:pt x="1259" y="29"/>
                  </a:lnTo>
                  <a:lnTo>
                    <a:pt x="1261" y="8"/>
                  </a:lnTo>
                  <a:lnTo>
                    <a:pt x="1262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00" name="Freeform 1087"/>
            <p:cNvSpPr>
              <a:spLocks/>
            </p:cNvSpPr>
            <p:nvPr/>
          </p:nvSpPr>
          <p:spPr bwMode="auto">
            <a:xfrm>
              <a:off x="590" y="3262"/>
              <a:ext cx="1247" cy="208"/>
            </a:xfrm>
            <a:custGeom>
              <a:avLst/>
              <a:gdLst>
                <a:gd name="T0" fmla="*/ 69 w 1247"/>
                <a:gd name="T1" fmla="*/ 204 h 208"/>
                <a:gd name="T2" fmla="*/ 130 w 1247"/>
                <a:gd name="T3" fmla="*/ 204 h 208"/>
                <a:gd name="T4" fmla="*/ 184 w 1247"/>
                <a:gd name="T5" fmla="*/ 204 h 208"/>
                <a:gd name="T6" fmla="*/ 223 w 1247"/>
                <a:gd name="T7" fmla="*/ 206 h 208"/>
                <a:gd name="T8" fmla="*/ 253 w 1247"/>
                <a:gd name="T9" fmla="*/ 206 h 208"/>
                <a:gd name="T10" fmla="*/ 283 w 1247"/>
                <a:gd name="T11" fmla="*/ 206 h 208"/>
                <a:gd name="T12" fmla="*/ 314 w 1247"/>
                <a:gd name="T13" fmla="*/ 206 h 208"/>
                <a:gd name="T14" fmla="*/ 346 w 1247"/>
                <a:gd name="T15" fmla="*/ 206 h 208"/>
                <a:gd name="T16" fmla="*/ 376 w 1247"/>
                <a:gd name="T17" fmla="*/ 206 h 208"/>
                <a:gd name="T18" fmla="*/ 407 w 1247"/>
                <a:gd name="T19" fmla="*/ 206 h 208"/>
                <a:gd name="T20" fmla="*/ 439 w 1247"/>
                <a:gd name="T21" fmla="*/ 206 h 208"/>
                <a:gd name="T22" fmla="*/ 469 w 1247"/>
                <a:gd name="T23" fmla="*/ 206 h 208"/>
                <a:gd name="T24" fmla="*/ 501 w 1247"/>
                <a:gd name="T25" fmla="*/ 208 h 208"/>
                <a:gd name="T26" fmla="*/ 532 w 1247"/>
                <a:gd name="T27" fmla="*/ 208 h 208"/>
                <a:gd name="T28" fmla="*/ 582 w 1247"/>
                <a:gd name="T29" fmla="*/ 208 h 208"/>
                <a:gd name="T30" fmla="*/ 673 w 1247"/>
                <a:gd name="T31" fmla="*/ 208 h 208"/>
                <a:gd name="T32" fmla="*/ 705 w 1247"/>
                <a:gd name="T33" fmla="*/ 208 h 208"/>
                <a:gd name="T34" fmla="*/ 736 w 1247"/>
                <a:gd name="T35" fmla="*/ 206 h 208"/>
                <a:gd name="T36" fmla="*/ 766 w 1247"/>
                <a:gd name="T37" fmla="*/ 206 h 208"/>
                <a:gd name="T38" fmla="*/ 798 w 1247"/>
                <a:gd name="T39" fmla="*/ 206 h 208"/>
                <a:gd name="T40" fmla="*/ 830 w 1247"/>
                <a:gd name="T41" fmla="*/ 204 h 208"/>
                <a:gd name="T42" fmla="*/ 862 w 1247"/>
                <a:gd name="T43" fmla="*/ 201 h 208"/>
                <a:gd name="T44" fmla="*/ 894 w 1247"/>
                <a:gd name="T45" fmla="*/ 199 h 208"/>
                <a:gd name="T46" fmla="*/ 921 w 1247"/>
                <a:gd name="T47" fmla="*/ 196 h 208"/>
                <a:gd name="T48" fmla="*/ 928 w 1247"/>
                <a:gd name="T49" fmla="*/ 196 h 208"/>
                <a:gd name="T50" fmla="*/ 960 w 1247"/>
                <a:gd name="T51" fmla="*/ 193 h 208"/>
                <a:gd name="T52" fmla="*/ 994 w 1247"/>
                <a:gd name="T53" fmla="*/ 186 h 208"/>
                <a:gd name="T54" fmla="*/ 1029 w 1247"/>
                <a:gd name="T55" fmla="*/ 179 h 208"/>
                <a:gd name="T56" fmla="*/ 1067 w 1247"/>
                <a:gd name="T57" fmla="*/ 169 h 208"/>
                <a:gd name="T58" fmla="*/ 1094 w 1247"/>
                <a:gd name="T59" fmla="*/ 160 h 208"/>
                <a:gd name="T60" fmla="*/ 1119 w 1247"/>
                <a:gd name="T61" fmla="*/ 150 h 208"/>
                <a:gd name="T62" fmla="*/ 1143 w 1247"/>
                <a:gd name="T63" fmla="*/ 137 h 208"/>
                <a:gd name="T64" fmla="*/ 1166 w 1247"/>
                <a:gd name="T65" fmla="*/ 123 h 208"/>
                <a:gd name="T66" fmla="*/ 1188 w 1247"/>
                <a:gd name="T67" fmla="*/ 106 h 208"/>
                <a:gd name="T68" fmla="*/ 1208 w 1247"/>
                <a:gd name="T69" fmla="*/ 86 h 208"/>
                <a:gd name="T70" fmla="*/ 1229 w 1247"/>
                <a:gd name="T71" fmla="*/ 61 h 208"/>
                <a:gd name="T72" fmla="*/ 1242 w 1247"/>
                <a:gd name="T73" fmla="*/ 29 h 208"/>
                <a:gd name="T74" fmla="*/ 1247 w 1247"/>
                <a:gd name="T75" fmla="*/ 0 h 20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247"/>
                <a:gd name="T115" fmla="*/ 0 h 208"/>
                <a:gd name="T116" fmla="*/ 1247 w 1247"/>
                <a:gd name="T117" fmla="*/ 208 h 20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247" h="208">
                  <a:moveTo>
                    <a:pt x="0" y="204"/>
                  </a:moveTo>
                  <a:lnTo>
                    <a:pt x="69" y="204"/>
                  </a:lnTo>
                  <a:lnTo>
                    <a:pt x="91" y="204"/>
                  </a:lnTo>
                  <a:lnTo>
                    <a:pt x="130" y="204"/>
                  </a:lnTo>
                  <a:lnTo>
                    <a:pt x="153" y="204"/>
                  </a:lnTo>
                  <a:lnTo>
                    <a:pt x="184" y="204"/>
                  </a:lnTo>
                  <a:lnTo>
                    <a:pt x="191" y="206"/>
                  </a:lnTo>
                  <a:lnTo>
                    <a:pt x="223" y="206"/>
                  </a:lnTo>
                  <a:lnTo>
                    <a:pt x="245" y="206"/>
                  </a:lnTo>
                  <a:lnTo>
                    <a:pt x="253" y="206"/>
                  </a:lnTo>
                  <a:lnTo>
                    <a:pt x="275" y="206"/>
                  </a:lnTo>
                  <a:lnTo>
                    <a:pt x="283" y="206"/>
                  </a:lnTo>
                  <a:lnTo>
                    <a:pt x="305" y="206"/>
                  </a:lnTo>
                  <a:lnTo>
                    <a:pt x="314" y="206"/>
                  </a:lnTo>
                  <a:lnTo>
                    <a:pt x="336" y="206"/>
                  </a:lnTo>
                  <a:lnTo>
                    <a:pt x="346" y="206"/>
                  </a:lnTo>
                  <a:lnTo>
                    <a:pt x="368" y="206"/>
                  </a:lnTo>
                  <a:lnTo>
                    <a:pt x="376" y="206"/>
                  </a:lnTo>
                  <a:lnTo>
                    <a:pt x="398" y="206"/>
                  </a:lnTo>
                  <a:lnTo>
                    <a:pt x="407" y="206"/>
                  </a:lnTo>
                  <a:lnTo>
                    <a:pt x="429" y="206"/>
                  </a:lnTo>
                  <a:lnTo>
                    <a:pt x="439" y="206"/>
                  </a:lnTo>
                  <a:lnTo>
                    <a:pt x="459" y="206"/>
                  </a:lnTo>
                  <a:lnTo>
                    <a:pt x="469" y="206"/>
                  </a:lnTo>
                  <a:lnTo>
                    <a:pt x="489" y="206"/>
                  </a:lnTo>
                  <a:lnTo>
                    <a:pt x="501" y="208"/>
                  </a:lnTo>
                  <a:lnTo>
                    <a:pt x="520" y="208"/>
                  </a:lnTo>
                  <a:lnTo>
                    <a:pt x="532" y="208"/>
                  </a:lnTo>
                  <a:lnTo>
                    <a:pt x="562" y="208"/>
                  </a:lnTo>
                  <a:lnTo>
                    <a:pt x="582" y="208"/>
                  </a:lnTo>
                  <a:lnTo>
                    <a:pt x="655" y="208"/>
                  </a:lnTo>
                  <a:lnTo>
                    <a:pt x="673" y="208"/>
                  </a:lnTo>
                  <a:lnTo>
                    <a:pt x="685" y="208"/>
                  </a:lnTo>
                  <a:lnTo>
                    <a:pt x="705" y="208"/>
                  </a:lnTo>
                  <a:lnTo>
                    <a:pt x="717" y="206"/>
                  </a:lnTo>
                  <a:lnTo>
                    <a:pt x="736" y="206"/>
                  </a:lnTo>
                  <a:lnTo>
                    <a:pt x="746" y="206"/>
                  </a:lnTo>
                  <a:lnTo>
                    <a:pt x="766" y="206"/>
                  </a:lnTo>
                  <a:lnTo>
                    <a:pt x="778" y="206"/>
                  </a:lnTo>
                  <a:lnTo>
                    <a:pt x="798" y="206"/>
                  </a:lnTo>
                  <a:lnTo>
                    <a:pt x="808" y="206"/>
                  </a:lnTo>
                  <a:lnTo>
                    <a:pt x="830" y="204"/>
                  </a:lnTo>
                  <a:lnTo>
                    <a:pt x="837" y="203"/>
                  </a:lnTo>
                  <a:lnTo>
                    <a:pt x="862" y="201"/>
                  </a:lnTo>
                  <a:lnTo>
                    <a:pt x="867" y="201"/>
                  </a:lnTo>
                  <a:lnTo>
                    <a:pt x="894" y="199"/>
                  </a:lnTo>
                  <a:lnTo>
                    <a:pt x="898" y="199"/>
                  </a:lnTo>
                  <a:lnTo>
                    <a:pt x="921" y="196"/>
                  </a:lnTo>
                  <a:lnTo>
                    <a:pt x="926" y="196"/>
                  </a:lnTo>
                  <a:lnTo>
                    <a:pt x="928" y="196"/>
                  </a:lnTo>
                  <a:lnTo>
                    <a:pt x="957" y="193"/>
                  </a:lnTo>
                  <a:lnTo>
                    <a:pt x="960" y="193"/>
                  </a:lnTo>
                  <a:lnTo>
                    <a:pt x="986" y="188"/>
                  </a:lnTo>
                  <a:lnTo>
                    <a:pt x="994" y="186"/>
                  </a:lnTo>
                  <a:lnTo>
                    <a:pt x="1013" y="182"/>
                  </a:lnTo>
                  <a:lnTo>
                    <a:pt x="1029" y="179"/>
                  </a:lnTo>
                  <a:lnTo>
                    <a:pt x="1040" y="177"/>
                  </a:lnTo>
                  <a:lnTo>
                    <a:pt x="1067" y="169"/>
                  </a:lnTo>
                  <a:lnTo>
                    <a:pt x="1068" y="167"/>
                  </a:lnTo>
                  <a:lnTo>
                    <a:pt x="1094" y="160"/>
                  </a:lnTo>
                  <a:lnTo>
                    <a:pt x="1105" y="155"/>
                  </a:lnTo>
                  <a:lnTo>
                    <a:pt x="1119" y="150"/>
                  </a:lnTo>
                  <a:lnTo>
                    <a:pt x="1137" y="140"/>
                  </a:lnTo>
                  <a:lnTo>
                    <a:pt x="1143" y="137"/>
                  </a:lnTo>
                  <a:lnTo>
                    <a:pt x="1148" y="133"/>
                  </a:lnTo>
                  <a:lnTo>
                    <a:pt x="1166" y="123"/>
                  </a:lnTo>
                  <a:lnTo>
                    <a:pt x="1181" y="111"/>
                  </a:lnTo>
                  <a:lnTo>
                    <a:pt x="1188" y="106"/>
                  </a:lnTo>
                  <a:lnTo>
                    <a:pt x="1205" y="89"/>
                  </a:lnTo>
                  <a:lnTo>
                    <a:pt x="1208" y="86"/>
                  </a:lnTo>
                  <a:lnTo>
                    <a:pt x="1212" y="84"/>
                  </a:lnTo>
                  <a:lnTo>
                    <a:pt x="1229" y="61"/>
                  </a:lnTo>
                  <a:lnTo>
                    <a:pt x="1230" y="56"/>
                  </a:lnTo>
                  <a:lnTo>
                    <a:pt x="1242" y="29"/>
                  </a:lnTo>
                  <a:lnTo>
                    <a:pt x="1242" y="25"/>
                  </a:lnTo>
                  <a:lnTo>
                    <a:pt x="1247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01" name="Freeform 1088"/>
            <p:cNvSpPr>
              <a:spLocks/>
            </p:cNvSpPr>
            <p:nvPr/>
          </p:nvSpPr>
          <p:spPr bwMode="auto">
            <a:xfrm>
              <a:off x="597" y="3262"/>
              <a:ext cx="1227" cy="193"/>
            </a:xfrm>
            <a:custGeom>
              <a:avLst/>
              <a:gdLst>
                <a:gd name="T0" fmla="*/ 92 w 1227"/>
                <a:gd name="T1" fmla="*/ 189 h 193"/>
                <a:gd name="T2" fmla="*/ 145 w 1227"/>
                <a:gd name="T3" fmla="*/ 189 h 193"/>
                <a:gd name="T4" fmla="*/ 184 w 1227"/>
                <a:gd name="T5" fmla="*/ 189 h 193"/>
                <a:gd name="T6" fmla="*/ 216 w 1227"/>
                <a:gd name="T7" fmla="*/ 189 h 193"/>
                <a:gd name="T8" fmla="*/ 246 w 1227"/>
                <a:gd name="T9" fmla="*/ 189 h 193"/>
                <a:gd name="T10" fmla="*/ 276 w 1227"/>
                <a:gd name="T11" fmla="*/ 191 h 193"/>
                <a:gd name="T12" fmla="*/ 307 w 1227"/>
                <a:gd name="T13" fmla="*/ 191 h 193"/>
                <a:gd name="T14" fmla="*/ 339 w 1227"/>
                <a:gd name="T15" fmla="*/ 191 h 193"/>
                <a:gd name="T16" fmla="*/ 368 w 1227"/>
                <a:gd name="T17" fmla="*/ 191 h 193"/>
                <a:gd name="T18" fmla="*/ 400 w 1227"/>
                <a:gd name="T19" fmla="*/ 191 h 193"/>
                <a:gd name="T20" fmla="*/ 430 w 1227"/>
                <a:gd name="T21" fmla="*/ 193 h 193"/>
                <a:gd name="T22" fmla="*/ 460 w 1227"/>
                <a:gd name="T23" fmla="*/ 193 h 193"/>
                <a:gd name="T24" fmla="*/ 491 w 1227"/>
                <a:gd name="T25" fmla="*/ 193 h 193"/>
                <a:gd name="T26" fmla="*/ 521 w 1227"/>
                <a:gd name="T27" fmla="*/ 193 h 193"/>
                <a:gd name="T28" fmla="*/ 582 w 1227"/>
                <a:gd name="T29" fmla="*/ 193 h 193"/>
                <a:gd name="T30" fmla="*/ 646 w 1227"/>
                <a:gd name="T31" fmla="*/ 193 h 193"/>
                <a:gd name="T32" fmla="*/ 675 w 1227"/>
                <a:gd name="T33" fmla="*/ 193 h 193"/>
                <a:gd name="T34" fmla="*/ 707 w 1227"/>
                <a:gd name="T35" fmla="*/ 193 h 193"/>
                <a:gd name="T36" fmla="*/ 739 w 1227"/>
                <a:gd name="T37" fmla="*/ 193 h 193"/>
                <a:gd name="T38" fmla="*/ 769 w 1227"/>
                <a:gd name="T39" fmla="*/ 191 h 193"/>
                <a:gd name="T40" fmla="*/ 801 w 1227"/>
                <a:gd name="T41" fmla="*/ 191 h 193"/>
                <a:gd name="T42" fmla="*/ 832 w 1227"/>
                <a:gd name="T43" fmla="*/ 188 h 193"/>
                <a:gd name="T44" fmla="*/ 865 w 1227"/>
                <a:gd name="T45" fmla="*/ 186 h 193"/>
                <a:gd name="T46" fmla="*/ 896 w 1227"/>
                <a:gd name="T47" fmla="*/ 184 h 193"/>
                <a:gd name="T48" fmla="*/ 930 w 1227"/>
                <a:gd name="T49" fmla="*/ 179 h 193"/>
                <a:gd name="T50" fmla="*/ 963 w 1227"/>
                <a:gd name="T51" fmla="*/ 176 h 193"/>
                <a:gd name="T52" fmla="*/ 997 w 1227"/>
                <a:gd name="T53" fmla="*/ 169 h 193"/>
                <a:gd name="T54" fmla="*/ 1001 w 1227"/>
                <a:gd name="T55" fmla="*/ 169 h 193"/>
                <a:gd name="T56" fmla="*/ 1033 w 1227"/>
                <a:gd name="T57" fmla="*/ 160 h 193"/>
                <a:gd name="T58" fmla="*/ 1071 w 1227"/>
                <a:gd name="T59" fmla="*/ 150 h 193"/>
                <a:gd name="T60" fmla="*/ 1093 w 1227"/>
                <a:gd name="T61" fmla="*/ 140 h 193"/>
                <a:gd name="T62" fmla="*/ 1112 w 1227"/>
                <a:gd name="T63" fmla="*/ 132 h 193"/>
                <a:gd name="T64" fmla="*/ 1149 w 1227"/>
                <a:gd name="T65" fmla="*/ 111 h 193"/>
                <a:gd name="T66" fmla="*/ 1157 w 1227"/>
                <a:gd name="T67" fmla="*/ 105 h 193"/>
                <a:gd name="T68" fmla="*/ 1183 w 1227"/>
                <a:gd name="T69" fmla="*/ 84 h 193"/>
                <a:gd name="T70" fmla="*/ 1206 w 1227"/>
                <a:gd name="T71" fmla="*/ 56 h 193"/>
                <a:gd name="T72" fmla="*/ 1222 w 1227"/>
                <a:gd name="T73" fmla="*/ 29 h 193"/>
                <a:gd name="T74" fmla="*/ 1227 w 1227"/>
                <a:gd name="T75" fmla="*/ 0 h 19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227"/>
                <a:gd name="T115" fmla="*/ 0 h 193"/>
                <a:gd name="T116" fmla="*/ 1227 w 1227"/>
                <a:gd name="T117" fmla="*/ 193 h 193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227" h="193">
                  <a:moveTo>
                    <a:pt x="0" y="189"/>
                  </a:moveTo>
                  <a:lnTo>
                    <a:pt x="92" y="189"/>
                  </a:lnTo>
                  <a:lnTo>
                    <a:pt x="113" y="189"/>
                  </a:lnTo>
                  <a:lnTo>
                    <a:pt x="145" y="189"/>
                  </a:lnTo>
                  <a:lnTo>
                    <a:pt x="155" y="189"/>
                  </a:lnTo>
                  <a:lnTo>
                    <a:pt x="184" y="189"/>
                  </a:lnTo>
                  <a:lnTo>
                    <a:pt x="206" y="189"/>
                  </a:lnTo>
                  <a:lnTo>
                    <a:pt x="216" y="189"/>
                  </a:lnTo>
                  <a:lnTo>
                    <a:pt x="238" y="189"/>
                  </a:lnTo>
                  <a:lnTo>
                    <a:pt x="246" y="189"/>
                  </a:lnTo>
                  <a:lnTo>
                    <a:pt x="268" y="191"/>
                  </a:lnTo>
                  <a:lnTo>
                    <a:pt x="276" y="191"/>
                  </a:lnTo>
                  <a:lnTo>
                    <a:pt x="298" y="191"/>
                  </a:lnTo>
                  <a:lnTo>
                    <a:pt x="307" y="191"/>
                  </a:lnTo>
                  <a:lnTo>
                    <a:pt x="330" y="191"/>
                  </a:lnTo>
                  <a:lnTo>
                    <a:pt x="339" y="191"/>
                  </a:lnTo>
                  <a:lnTo>
                    <a:pt x="361" y="191"/>
                  </a:lnTo>
                  <a:lnTo>
                    <a:pt x="368" y="191"/>
                  </a:lnTo>
                  <a:lnTo>
                    <a:pt x="391" y="191"/>
                  </a:lnTo>
                  <a:lnTo>
                    <a:pt x="400" y="191"/>
                  </a:lnTo>
                  <a:lnTo>
                    <a:pt x="423" y="193"/>
                  </a:lnTo>
                  <a:lnTo>
                    <a:pt x="430" y="193"/>
                  </a:lnTo>
                  <a:lnTo>
                    <a:pt x="454" y="193"/>
                  </a:lnTo>
                  <a:lnTo>
                    <a:pt x="460" y="193"/>
                  </a:lnTo>
                  <a:lnTo>
                    <a:pt x="484" y="193"/>
                  </a:lnTo>
                  <a:lnTo>
                    <a:pt x="491" y="193"/>
                  </a:lnTo>
                  <a:lnTo>
                    <a:pt x="516" y="193"/>
                  </a:lnTo>
                  <a:lnTo>
                    <a:pt x="521" y="193"/>
                  </a:lnTo>
                  <a:lnTo>
                    <a:pt x="546" y="193"/>
                  </a:lnTo>
                  <a:lnTo>
                    <a:pt x="582" y="193"/>
                  </a:lnTo>
                  <a:lnTo>
                    <a:pt x="609" y="193"/>
                  </a:lnTo>
                  <a:lnTo>
                    <a:pt x="646" y="193"/>
                  </a:lnTo>
                  <a:lnTo>
                    <a:pt x="670" y="193"/>
                  </a:lnTo>
                  <a:lnTo>
                    <a:pt x="675" y="193"/>
                  </a:lnTo>
                  <a:lnTo>
                    <a:pt x="702" y="193"/>
                  </a:lnTo>
                  <a:lnTo>
                    <a:pt x="707" y="193"/>
                  </a:lnTo>
                  <a:lnTo>
                    <a:pt x="730" y="193"/>
                  </a:lnTo>
                  <a:lnTo>
                    <a:pt x="739" y="193"/>
                  </a:lnTo>
                  <a:lnTo>
                    <a:pt x="763" y="191"/>
                  </a:lnTo>
                  <a:lnTo>
                    <a:pt x="769" y="191"/>
                  </a:lnTo>
                  <a:lnTo>
                    <a:pt x="793" y="191"/>
                  </a:lnTo>
                  <a:lnTo>
                    <a:pt x="801" y="191"/>
                  </a:lnTo>
                  <a:lnTo>
                    <a:pt x="823" y="189"/>
                  </a:lnTo>
                  <a:lnTo>
                    <a:pt x="832" y="188"/>
                  </a:lnTo>
                  <a:lnTo>
                    <a:pt x="852" y="188"/>
                  </a:lnTo>
                  <a:lnTo>
                    <a:pt x="865" y="186"/>
                  </a:lnTo>
                  <a:lnTo>
                    <a:pt x="882" y="184"/>
                  </a:lnTo>
                  <a:lnTo>
                    <a:pt x="896" y="184"/>
                  </a:lnTo>
                  <a:lnTo>
                    <a:pt x="913" y="182"/>
                  </a:lnTo>
                  <a:lnTo>
                    <a:pt x="930" y="179"/>
                  </a:lnTo>
                  <a:lnTo>
                    <a:pt x="941" y="179"/>
                  </a:lnTo>
                  <a:lnTo>
                    <a:pt x="963" y="176"/>
                  </a:lnTo>
                  <a:lnTo>
                    <a:pt x="970" y="174"/>
                  </a:lnTo>
                  <a:lnTo>
                    <a:pt x="997" y="169"/>
                  </a:lnTo>
                  <a:lnTo>
                    <a:pt x="999" y="169"/>
                  </a:lnTo>
                  <a:lnTo>
                    <a:pt x="1001" y="169"/>
                  </a:lnTo>
                  <a:lnTo>
                    <a:pt x="1026" y="164"/>
                  </a:lnTo>
                  <a:lnTo>
                    <a:pt x="1033" y="160"/>
                  </a:lnTo>
                  <a:lnTo>
                    <a:pt x="1053" y="155"/>
                  </a:lnTo>
                  <a:lnTo>
                    <a:pt x="1071" y="150"/>
                  </a:lnTo>
                  <a:lnTo>
                    <a:pt x="1078" y="147"/>
                  </a:lnTo>
                  <a:lnTo>
                    <a:pt x="1093" y="140"/>
                  </a:lnTo>
                  <a:lnTo>
                    <a:pt x="1105" y="135"/>
                  </a:lnTo>
                  <a:lnTo>
                    <a:pt x="1112" y="132"/>
                  </a:lnTo>
                  <a:lnTo>
                    <a:pt x="1129" y="123"/>
                  </a:lnTo>
                  <a:lnTo>
                    <a:pt x="1149" y="111"/>
                  </a:lnTo>
                  <a:lnTo>
                    <a:pt x="1152" y="108"/>
                  </a:lnTo>
                  <a:lnTo>
                    <a:pt x="1157" y="105"/>
                  </a:lnTo>
                  <a:lnTo>
                    <a:pt x="1174" y="93"/>
                  </a:lnTo>
                  <a:lnTo>
                    <a:pt x="1183" y="84"/>
                  </a:lnTo>
                  <a:lnTo>
                    <a:pt x="1195" y="73"/>
                  </a:lnTo>
                  <a:lnTo>
                    <a:pt x="1206" y="56"/>
                  </a:lnTo>
                  <a:lnTo>
                    <a:pt x="1213" y="45"/>
                  </a:lnTo>
                  <a:lnTo>
                    <a:pt x="1222" y="29"/>
                  </a:lnTo>
                  <a:lnTo>
                    <a:pt x="1223" y="10"/>
                  </a:lnTo>
                  <a:lnTo>
                    <a:pt x="1227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02" name="Line 1089"/>
            <p:cNvSpPr>
              <a:spLocks noChangeShapeType="1"/>
            </p:cNvSpPr>
            <p:nvPr/>
          </p:nvSpPr>
          <p:spPr bwMode="auto">
            <a:xfrm flipH="1">
              <a:off x="590" y="3451"/>
              <a:ext cx="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103" name="Freeform 1090"/>
            <p:cNvSpPr>
              <a:spLocks/>
            </p:cNvSpPr>
            <p:nvPr/>
          </p:nvSpPr>
          <p:spPr bwMode="auto">
            <a:xfrm>
              <a:off x="607" y="3434"/>
              <a:ext cx="250" cy="2"/>
            </a:xfrm>
            <a:custGeom>
              <a:avLst/>
              <a:gdLst>
                <a:gd name="T0" fmla="*/ 0 w 250"/>
                <a:gd name="T1" fmla="*/ 0 h 2"/>
                <a:gd name="T2" fmla="*/ 96 w 250"/>
                <a:gd name="T3" fmla="*/ 0 h 2"/>
                <a:gd name="T4" fmla="*/ 123 w 250"/>
                <a:gd name="T5" fmla="*/ 0 h 2"/>
                <a:gd name="T6" fmla="*/ 125 w 250"/>
                <a:gd name="T7" fmla="*/ 0 h 2"/>
                <a:gd name="T8" fmla="*/ 153 w 250"/>
                <a:gd name="T9" fmla="*/ 2 h 2"/>
                <a:gd name="T10" fmla="*/ 157 w 250"/>
                <a:gd name="T11" fmla="*/ 2 h 2"/>
                <a:gd name="T12" fmla="*/ 184 w 250"/>
                <a:gd name="T13" fmla="*/ 2 h 2"/>
                <a:gd name="T14" fmla="*/ 189 w 250"/>
                <a:gd name="T15" fmla="*/ 2 h 2"/>
                <a:gd name="T16" fmla="*/ 214 w 250"/>
                <a:gd name="T17" fmla="*/ 2 h 2"/>
                <a:gd name="T18" fmla="*/ 218 w 250"/>
                <a:gd name="T19" fmla="*/ 2 h 2"/>
                <a:gd name="T20" fmla="*/ 246 w 250"/>
                <a:gd name="T21" fmla="*/ 2 h 2"/>
                <a:gd name="T22" fmla="*/ 250 w 250"/>
                <a:gd name="T23" fmla="*/ 2 h 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50"/>
                <a:gd name="T37" fmla="*/ 0 h 2"/>
                <a:gd name="T38" fmla="*/ 250 w 250"/>
                <a:gd name="T39" fmla="*/ 2 h 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50" h="2">
                  <a:moveTo>
                    <a:pt x="0" y="0"/>
                  </a:moveTo>
                  <a:lnTo>
                    <a:pt x="96" y="0"/>
                  </a:lnTo>
                  <a:lnTo>
                    <a:pt x="123" y="0"/>
                  </a:lnTo>
                  <a:lnTo>
                    <a:pt x="125" y="0"/>
                  </a:lnTo>
                  <a:lnTo>
                    <a:pt x="153" y="2"/>
                  </a:lnTo>
                  <a:lnTo>
                    <a:pt x="157" y="2"/>
                  </a:lnTo>
                  <a:lnTo>
                    <a:pt x="184" y="2"/>
                  </a:lnTo>
                  <a:lnTo>
                    <a:pt x="189" y="2"/>
                  </a:lnTo>
                  <a:lnTo>
                    <a:pt x="214" y="2"/>
                  </a:lnTo>
                  <a:lnTo>
                    <a:pt x="218" y="2"/>
                  </a:lnTo>
                  <a:lnTo>
                    <a:pt x="246" y="2"/>
                  </a:lnTo>
                  <a:lnTo>
                    <a:pt x="250" y="2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04" name="Freeform 1091"/>
            <p:cNvSpPr>
              <a:spLocks/>
            </p:cNvSpPr>
            <p:nvPr/>
          </p:nvSpPr>
          <p:spPr bwMode="auto">
            <a:xfrm>
              <a:off x="857" y="3262"/>
              <a:ext cx="953" cy="177"/>
            </a:xfrm>
            <a:custGeom>
              <a:avLst/>
              <a:gdLst>
                <a:gd name="T0" fmla="*/ 25 w 953"/>
                <a:gd name="T1" fmla="*/ 174 h 177"/>
                <a:gd name="T2" fmla="*/ 57 w 953"/>
                <a:gd name="T3" fmla="*/ 174 h 177"/>
                <a:gd name="T4" fmla="*/ 87 w 953"/>
                <a:gd name="T5" fmla="*/ 176 h 177"/>
                <a:gd name="T6" fmla="*/ 118 w 953"/>
                <a:gd name="T7" fmla="*/ 176 h 177"/>
                <a:gd name="T8" fmla="*/ 148 w 953"/>
                <a:gd name="T9" fmla="*/ 176 h 177"/>
                <a:gd name="T10" fmla="*/ 178 w 953"/>
                <a:gd name="T11" fmla="*/ 176 h 177"/>
                <a:gd name="T12" fmla="*/ 209 w 953"/>
                <a:gd name="T13" fmla="*/ 177 h 177"/>
                <a:gd name="T14" fmla="*/ 239 w 953"/>
                <a:gd name="T15" fmla="*/ 177 h 177"/>
                <a:gd name="T16" fmla="*/ 271 w 953"/>
                <a:gd name="T17" fmla="*/ 177 h 177"/>
                <a:gd name="T18" fmla="*/ 300 w 953"/>
                <a:gd name="T19" fmla="*/ 177 h 177"/>
                <a:gd name="T20" fmla="*/ 332 w 953"/>
                <a:gd name="T21" fmla="*/ 177 h 177"/>
                <a:gd name="T22" fmla="*/ 433 w 953"/>
                <a:gd name="T23" fmla="*/ 177 h 177"/>
                <a:gd name="T24" fmla="*/ 464 w 953"/>
                <a:gd name="T25" fmla="*/ 177 h 177"/>
                <a:gd name="T26" fmla="*/ 494 w 953"/>
                <a:gd name="T27" fmla="*/ 177 h 177"/>
                <a:gd name="T28" fmla="*/ 524 w 953"/>
                <a:gd name="T29" fmla="*/ 176 h 177"/>
                <a:gd name="T30" fmla="*/ 555 w 953"/>
                <a:gd name="T31" fmla="*/ 174 h 177"/>
                <a:gd name="T32" fmla="*/ 585 w 953"/>
                <a:gd name="T33" fmla="*/ 172 h 177"/>
                <a:gd name="T34" fmla="*/ 627 w 953"/>
                <a:gd name="T35" fmla="*/ 169 h 177"/>
                <a:gd name="T36" fmla="*/ 646 w 953"/>
                <a:gd name="T37" fmla="*/ 167 h 177"/>
                <a:gd name="T38" fmla="*/ 678 w 953"/>
                <a:gd name="T39" fmla="*/ 164 h 177"/>
                <a:gd name="T40" fmla="*/ 712 w 953"/>
                <a:gd name="T41" fmla="*/ 159 h 177"/>
                <a:gd name="T42" fmla="*/ 749 w 953"/>
                <a:gd name="T43" fmla="*/ 152 h 177"/>
                <a:gd name="T44" fmla="*/ 783 w 953"/>
                <a:gd name="T45" fmla="*/ 142 h 177"/>
                <a:gd name="T46" fmla="*/ 791 w 953"/>
                <a:gd name="T47" fmla="*/ 140 h 177"/>
                <a:gd name="T48" fmla="*/ 822 w 953"/>
                <a:gd name="T49" fmla="*/ 128 h 177"/>
                <a:gd name="T50" fmla="*/ 860 w 953"/>
                <a:gd name="T51" fmla="*/ 111 h 177"/>
                <a:gd name="T52" fmla="*/ 865 w 953"/>
                <a:gd name="T53" fmla="*/ 108 h 177"/>
                <a:gd name="T54" fmla="*/ 901 w 953"/>
                <a:gd name="T55" fmla="*/ 84 h 177"/>
                <a:gd name="T56" fmla="*/ 923 w 953"/>
                <a:gd name="T57" fmla="*/ 61 h 177"/>
                <a:gd name="T58" fmla="*/ 928 w 953"/>
                <a:gd name="T59" fmla="*/ 56 h 177"/>
                <a:gd name="T60" fmla="*/ 946 w 953"/>
                <a:gd name="T61" fmla="*/ 27 h 177"/>
                <a:gd name="T62" fmla="*/ 953 w 953"/>
                <a:gd name="T63" fmla="*/ 0 h 17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953"/>
                <a:gd name="T97" fmla="*/ 0 h 177"/>
                <a:gd name="T98" fmla="*/ 953 w 953"/>
                <a:gd name="T99" fmla="*/ 177 h 17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953" h="177">
                  <a:moveTo>
                    <a:pt x="0" y="174"/>
                  </a:moveTo>
                  <a:lnTo>
                    <a:pt x="25" y="174"/>
                  </a:lnTo>
                  <a:lnTo>
                    <a:pt x="30" y="174"/>
                  </a:lnTo>
                  <a:lnTo>
                    <a:pt x="57" y="174"/>
                  </a:lnTo>
                  <a:lnTo>
                    <a:pt x="60" y="174"/>
                  </a:lnTo>
                  <a:lnTo>
                    <a:pt x="87" y="176"/>
                  </a:lnTo>
                  <a:lnTo>
                    <a:pt x="92" y="176"/>
                  </a:lnTo>
                  <a:lnTo>
                    <a:pt x="118" y="176"/>
                  </a:lnTo>
                  <a:lnTo>
                    <a:pt x="123" y="176"/>
                  </a:lnTo>
                  <a:lnTo>
                    <a:pt x="148" y="176"/>
                  </a:lnTo>
                  <a:lnTo>
                    <a:pt x="155" y="176"/>
                  </a:lnTo>
                  <a:lnTo>
                    <a:pt x="178" y="176"/>
                  </a:lnTo>
                  <a:lnTo>
                    <a:pt x="185" y="176"/>
                  </a:lnTo>
                  <a:lnTo>
                    <a:pt x="209" y="177"/>
                  </a:lnTo>
                  <a:lnTo>
                    <a:pt x="216" y="177"/>
                  </a:lnTo>
                  <a:lnTo>
                    <a:pt x="239" y="177"/>
                  </a:lnTo>
                  <a:lnTo>
                    <a:pt x="248" y="177"/>
                  </a:lnTo>
                  <a:lnTo>
                    <a:pt x="271" y="177"/>
                  </a:lnTo>
                  <a:lnTo>
                    <a:pt x="278" y="177"/>
                  </a:lnTo>
                  <a:lnTo>
                    <a:pt x="300" y="177"/>
                  </a:lnTo>
                  <a:lnTo>
                    <a:pt x="308" y="177"/>
                  </a:lnTo>
                  <a:lnTo>
                    <a:pt x="332" y="177"/>
                  </a:lnTo>
                  <a:lnTo>
                    <a:pt x="425" y="177"/>
                  </a:lnTo>
                  <a:lnTo>
                    <a:pt x="433" y="177"/>
                  </a:lnTo>
                  <a:lnTo>
                    <a:pt x="455" y="177"/>
                  </a:lnTo>
                  <a:lnTo>
                    <a:pt x="464" y="177"/>
                  </a:lnTo>
                  <a:lnTo>
                    <a:pt x="486" y="177"/>
                  </a:lnTo>
                  <a:lnTo>
                    <a:pt x="494" y="177"/>
                  </a:lnTo>
                  <a:lnTo>
                    <a:pt x="518" y="176"/>
                  </a:lnTo>
                  <a:lnTo>
                    <a:pt x="524" y="176"/>
                  </a:lnTo>
                  <a:lnTo>
                    <a:pt x="550" y="174"/>
                  </a:lnTo>
                  <a:lnTo>
                    <a:pt x="555" y="174"/>
                  </a:lnTo>
                  <a:lnTo>
                    <a:pt x="582" y="172"/>
                  </a:lnTo>
                  <a:lnTo>
                    <a:pt x="585" y="172"/>
                  </a:lnTo>
                  <a:lnTo>
                    <a:pt x="614" y="171"/>
                  </a:lnTo>
                  <a:lnTo>
                    <a:pt x="627" y="169"/>
                  </a:lnTo>
                  <a:lnTo>
                    <a:pt x="644" y="167"/>
                  </a:lnTo>
                  <a:lnTo>
                    <a:pt x="646" y="167"/>
                  </a:lnTo>
                  <a:lnTo>
                    <a:pt x="675" y="164"/>
                  </a:lnTo>
                  <a:lnTo>
                    <a:pt x="678" y="164"/>
                  </a:lnTo>
                  <a:lnTo>
                    <a:pt x="703" y="160"/>
                  </a:lnTo>
                  <a:lnTo>
                    <a:pt x="712" y="159"/>
                  </a:lnTo>
                  <a:lnTo>
                    <a:pt x="730" y="155"/>
                  </a:lnTo>
                  <a:lnTo>
                    <a:pt x="749" y="152"/>
                  </a:lnTo>
                  <a:lnTo>
                    <a:pt x="759" y="150"/>
                  </a:lnTo>
                  <a:lnTo>
                    <a:pt x="783" y="142"/>
                  </a:lnTo>
                  <a:lnTo>
                    <a:pt x="786" y="142"/>
                  </a:lnTo>
                  <a:lnTo>
                    <a:pt x="791" y="140"/>
                  </a:lnTo>
                  <a:lnTo>
                    <a:pt x="811" y="133"/>
                  </a:lnTo>
                  <a:lnTo>
                    <a:pt x="822" y="128"/>
                  </a:lnTo>
                  <a:lnTo>
                    <a:pt x="838" y="123"/>
                  </a:lnTo>
                  <a:lnTo>
                    <a:pt x="860" y="111"/>
                  </a:lnTo>
                  <a:lnTo>
                    <a:pt x="862" y="110"/>
                  </a:lnTo>
                  <a:lnTo>
                    <a:pt x="865" y="108"/>
                  </a:lnTo>
                  <a:lnTo>
                    <a:pt x="886" y="96"/>
                  </a:lnTo>
                  <a:lnTo>
                    <a:pt x="901" y="84"/>
                  </a:lnTo>
                  <a:lnTo>
                    <a:pt x="908" y="78"/>
                  </a:lnTo>
                  <a:lnTo>
                    <a:pt x="923" y="61"/>
                  </a:lnTo>
                  <a:lnTo>
                    <a:pt x="928" y="57"/>
                  </a:lnTo>
                  <a:lnTo>
                    <a:pt x="928" y="56"/>
                  </a:lnTo>
                  <a:lnTo>
                    <a:pt x="945" y="29"/>
                  </a:lnTo>
                  <a:lnTo>
                    <a:pt x="946" y="27"/>
                  </a:lnTo>
                  <a:lnTo>
                    <a:pt x="946" y="20"/>
                  </a:lnTo>
                  <a:lnTo>
                    <a:pt x="953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05" name="Line 1092"/>
            <p:cNvSpPr>
              <a:spLocks noChangeShapeType="1"/>
            </p:cNvSpPr>
            <p:nvPr/>
          </p:nvSpPr>
          <p:spPr bwMode="auto">
            <a:xfrm>
              <a:off x="590" y="3434"/>
              <a:ext cx="1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106" name="Freeform 1093"/>
            <p:cNvSpPr>
              <a:spLocks/>
            </p:cNvSpPr>
            <p:nvPr/>
          </p:nvSpPr>
          <p:spPr bwMode="auto">
            <a:xfrm>
              <a:off x="590" y="3260"/>
              <a:ext cx="1210" cy="164"/>
            </a:xfrm>
            <a:custGeom>
              <a:avLst/>
              <a:gdLst>
                <a:gd name="T0" fmla="*/ 42 w 1210"/>
                <a:gd name="T1" fmla="*/ 159 h 164"/>
                <a:gd name="T2" fmla="*/ 118 w 1210"/>
                <a:gd name="T3" fmla="*/ 159 h 164"/>
                <a:gd name="T4" fmla="*/ 165 w 1210"/>
                <a:gd name="T5" fmla="*/ 159 h 164"/>
                <a:gd name="T6" fmla="*/ 196 w 1210"/>
                <a:gd name="T7" fmla="*/ 159 h 164"/>
                <a:gd name="T8" fmla="*/ 226 w 1210"/>
                <a:gd name="T9" fmla="*/ 159 h 164"/>
                <a:gd name="T10" fmla="*/ 258 w 1210"/>
                <a:gd name="T11" fmla="*/ 161 h 164"/>
                <a:gd name="T12" fmla="*/ 289 w 1210"/>
                <a:gd name="T13" fmla="*/ 161 h 164"/>
                <a:gd name="T14" fmla="*/ 319 w 1210"/>
                <a:gd name="T15" fmla="*/ 161 h 164"/>
                <a:gd name="T16" fmla="*/ 351 w 1210"/>
                <a:gd name="T17" fmla="*/ 161 h 164"/>
                <a:gd name="T18" fmla="*/ 381 w 1210"/>
                <a:gd name="T19" fmla="*/ 162 h 164"/>
                <a:gd name="T20" fmla="*/ 412 w 1210"/>
                <a:gd name="T21" fmla="*/ 162 h 164"/>
                <a:gd name="T22" fmla="*/ 444 w 1210"/>
                <a:gd name="T23" fmla="*/ 162 h 164"/>
                <a:gd name="T24" fmla="*/ 476 w 1210"/>
                <a:gd name="T25" fmla="*/ 162 h 164"/>
                <a:gd name="T26" fmla="*/ 506 w 1210"/>
                <a:gd name="T27" fmla="*/ 164 h 164"/>
                <a:gd name="T28" fmla="*/ 537 w 1210"/>
                <a:gd name="T29" fmla="*/ 164 h 164"/>
                <a:gd name="T30" fmla="*/ 567 w 1210"/>
                <a:gd name="T31" fmla="*/ 164 h 164"/>
                <a:gd name="T32" fmla="*/ 599 w 1210"/>
                <a:gd name="T33" fmla="*/ 164 h 164"/>
                <a:gd name="T34" fmla="*/ 722 w 1210"/>
                <a:gd name="T35" fmla="*/ 164 h 164"/>
                <a:gd name="T36" fmla="*/ 753 w 1210"/>
                <a:gd name="T37" fmla="*/ 164 h 164"/>
                <a:gd name="T38" fmla="*/ 783 w 1210"/>
                <a:gd name="T39" fmla="*/ 162 h 164"/>
                <a:gd name="T40" fmla="*/ 815 w 1210"/>
                <a:gd name="T41" fmla="*/ 161 h 164"/>
                <a:gd name="T42" fmla="*/ 844 w 1210"/>
                <a:gd name="T43" fmla="*/ 159 h 164"/>
                <a:gd name="T44" fmla="*/ 874 w 1210"/>
                <a:gd name="T45" fmla="*/ 157 h 164"/>
                <a:gd name="T46" fmla="*/ 903 w 1210"/>
                <a:gd name="T47" fmla="*/ 156 h 164"/>
                <a:gd name="T48" fmla="*/ 933 w 1210"/>
                <a:gd name="T49" fmla="*/ 152 h 164"/>
                <a:gd name="T50" fmla="*/ 962 w 1210"/>
                <a:gd name="T51" fmla="*/ 149 h 164"/>
                <a:gd name="T52" fmla="*/ 991 w 1210"/>
                <a:gd name="T53" fmla="*/ 144 h 164"/>
                <a:gd name="T54" fmla="*/ 1019 w 1210"/>
                <a:gd name="T55" fmla="*/ 137 h 164"/>
                <a:gd name="T56" fmla="*/ 1046 w 1210"/>
                <a:gd name="T57" fmla="*/ 130 h 164"/>
                <a:gd name="T58" fmla="*/ 1072 w 1210"/>
                <a:gd name="T59" fmla="*/ 124 h 164"/>
                <a:gd name="T60" fmla="*/ 1099 w 1210"/>
                <a:gd name="T61" fmla="*/ 112 h 164"/>
                <a:gd name="T62" fmla="*/ 1122 w 1210"/>
                <a:gd name="T63" fmla="*/ 100 h 164"/>
                <a:gd name="T64" fmla="*/ 1146 w 1210"/>
                <a:gd name="T65" fmla="*/ 85 h 164"/>
                <a:gd name="T66" fmla="*/ 1168 w 1210"/>
                <a:gd name="T67" fmla="*/ 68 h 164"/>
                <a:gd name="T68" fmla="*/ 1188 w 1210"/>
                <a:gd name="T69" fmla="*/ 46 h 164"/>
                <a:gd name="T70" fmla="*/ 1205 w 1210"/>
                <a:gd name="T71" fmla="*/ 17 h 16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210"/>
                <a:gd name="T109" fmla="*/ 0 h 164"/>
                <a:gd name="T110" fmla="*/ 1210 w 1210"/>
                <a:gd name="T111" fmla="*/ 164 h 16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210" h="164">
                  <a:moveTo>
                    <a:pt x="0" y="159"/>
                  </a:moveTo>
                  <a:lnTo>
                    <a:pt x="42" y="159"/>
                  </a:lnTo>
                  <a:lnTo>
                    <a:pt x="56" y="159"/>
                  </a:lnTo>
                  <a:lnTo>
                    <a:pt x="118" y="159"/>
                  </a:lnTo>
                  <a:lnTo>
                    <a:pt x="133" y="159"/>
                  </a:lnTo>
                  <a:lnTo>
                    <a:pt x="165" y="159"/>
                  </a:lnTo>
                  <a:lnTo>
                    <a:pt x="179" y="159"/>
                  </a:lnTo>
                  <a:lnTo>
                    <a:pt x="196" y="159"/>
                  </a:lnTo>
                  <a:lnTo>
                    <a:pt x="209" y="159"/>
                  </a:lnTo>
                  <a:lnTo>
                    <a:pt x="226" y="159"/>
                  </a:lnTo>
                  <a:lnTo>
                    <a:pt x="240" y="161"/>
                  </a:lnTo>
                  <a:lnTo>
                    <a:pt x="258" y="161"/>
                  </a:lnTo>
                  <a:lnTo>
                    <a:pt x="270" y="161"/>
                  </a:lnTo>
                  <a:lnTo>
                    <a:pt x="289" y="161"/>
                  </a:lnTo>
                  <a:lnTo>
                    <a:pt x="302" y="161"/>
                  </a:lnTo>
                  <a:lnTo>
                    <a:pt x="319" y="161"/>
                  </a:lnTo>
                  <a:lnTo>
                    <a:pt x="332" y="161"/>
                  </a:lnTo>
                  <a:lnTo>
                    <a:pt x="351" y="161"/>
                  </a:lnTo>
                  <a:lnTo>
                    <a:pt x="363" y="161"/>
                  </a:lnTo>
                  <a:lnTo>
                    <a:pt x="381" y="162"/>
                  </a:lnTo>
                  <a:lnTo>
                    <a:pt x="393" y="162"/>
                  </a:lnTo>
                  <a:lnTo>
                    <a:pt x="412" y="162"/>
                  </a:lnTo>
                  <a:lnTo>
                    <a:pt x="424" y="162"/>
                  </a:lnTo>
                  <a:lnTo>
                    <a:pt x="444" y="162"/>
                  </a:lnTo>
                  <a:lnTo>
                    <a:pt x="454" y="162"/>
                  </a:lnTo>
                  <a:lnTo>
                    <a:pt x="476" y="162"/>
                  </a:lnTo>
                  <a:lnTo>
                    <a:pt x="484" y="162"/>
                  </a:lnTo>
                  <a:lnTo>
                    <a:pt x="506" y="164"/>
                  </a:lnTo>
                  <a:lnTo>
                    <a:pt x="516" y="164"/>
                  </a:lnTo>
                  <a:lnTo>
                    <a:pt x="537" y="164"/>
                  </a:lnTo>
                  <a:lnTo>
                    <a:pt x="547" y="164"/>
                  </a:lnTo>
                  <a:lnTo>
                    <a:pt x="567" y="164"/>
                  </a:lnTo>
                  <a:lnTo>
                    <a:pt x="577" y="164"/>
                  </a:lnTo>
                  <a:lnTo>
                    <a:pt x="599" y="164"/>
                  </a:lnTo>
                  <a:lnTo>
                    <a:pt x="700" y="164"/>
                  </a:lnTo>
                  <a:lnTo>
                    <a:pt x="722" y="164"/>
                  </a:lnTo>
                  <a:lnTo>
                    <a:pt x="731" y="164"/>
                  </a:lnTo>
                  <a:lnTo>
                    <a:pt x="753" y="164"/>
                  </a:lnTo>
                  <a:lnTo>
                    <a:pt x="763" y="164"/>
                  </a:lnTo>
                  <a:lnTo>
                    <a:pt x="783" y="162"/>
                  </a:lnTo>
                  <a:lnTo>
                    <a:pt x="795" y="162"/>
                  </a:lnTo>
                  <a:lnTo>
                    <a:pt x="815" y="161"/>
                  </a:lnTo>
                  <a:lnTo>
                    <a:pt x="825" y="161"/>
                  </a:lnTo>
                  <a:lnTo>
                    <a:pt x="844" y="159"/>
                  </a:lnTo>
                  <a:lnTo>
                    <a:pt x="857" y="159"/>
                  </a:lnTo>
                  <a:lnTo>
                    <a:pt x="874" y="157"/>
                  </a:lnTo>
                  <a:lnTo>
                    <a:pt x="889" y="157"/>
                  </a:lnTo>
                  <a:lnTo>
                    <a:pt x="903" y="156"/>
                  </a:lnTo>
                  <a:lnTo>
                    <a:pt x="923" y="154"/>
                  </a:lnTo>
                  <a:lnTo>
                    <a:pt x="933" y="152"/>
                  </a:lnTo>
                  <a:lnTo>
                    <a:pt x="955" y="151"/>
                  </a:lnTo>
                  <a:lnTo>
                    <a:pt x="962" y="149"/>
                  </a:lnTo>
                  <a:lnTo>
                    <a:pt x="989" y="144"/>
                  </a:lnTo>
                  <a:lnTo>
                    <a:pt x="991" y="144"/>
                  </a:lnTo>
                  <a:lnTo>
                    <a:pt x="994" y="144"/>
                  </a:lnTo>
                  <a:lnTo>
                    <a:pt x="1019" y="137"/>
                  </a:lnTo>
                  <a:lnTo>
                    <a:pt x="1024" y="137"/>
                  </a:lnTo>
                  <a:lnTo>
                    <a:pt x="1046" y="130"/>
                  </a:lnTo>
                  <a:lnTo>
                    <a:pt x="1062" y="125"/>
                  </a:lnTo>
                  <a:lnTo>
                    <a:pt x="1072" y="124"/>
                  </a:lnTo>
                  <a:lnTo>
                    <a:pt x="1094" y="115"/>
                  </a:lnTo>
                  <a:lnTo>
                    <a:pt x="1099" y="112"/>
                  </a:lnTo>
                  <a:lnTo>
                    <a:pt x="1100" y="110"/>
                  </a:lnTo>
                  <a:lnTo>
                    <a:pt x="1122" y="100"/>
                  </a:lnTo>
                  <a:lnTo>
                    <a:pt x="1144" y="86"/>
                  </a:lnTo>
                  <a:lnTo>
                    <a:pt x="1146" y="85"/>
                  </a:lnTo>
                  <a:lnTo>
                    <a:pt x="1148" y="85"/>
                  </a:lnTo>
                  <a:lnTo>
                    <a:pt x="1168" y="68"/>
                  </a:lnTo>
                  <a:lnTo>
                    <a:pt x="1178" y="58"/>
                  </a:lnTo>
                  <a:lnTo>
                    <a:pt x="1188" y="46"/>
                  </a:lnTo>
                  <a:lnTo>
                    <a:pt x="1200" y="29"/>
                  </a:lnTo>
                  <a:lnTo>
                    <a:pt x="1205" y="17"/>
                  </a:lnTo>
                  <a:lnTo>
                    <a:pt x="121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07" name="Freeform 1094"/>
            <p:cNvSpPr>
              <a:spLocks/>
            </p:cNvSpPr>
            <p:nvPr/>
          </p:nvSpPr>
          <p:spPr bwMode="auto">
            <a:xfrm>
              <a:off x="900" y="3258"/>
              <a:ext cx="890" cy="151"/>
            </a:xfrm>
            <a:custGeom>
              <a:avLst/>
              <a:gdLst>
                <a:gd name="T0" fmla="*/ 0 w 890"/>
                <a:gd name="T1" fmla="*/ 146 h 151"/>
                <a:gd name="T2" fmla="*/ 2 w 890"/>
                <a:gd name="T3" fmla="*/ 146 h 151"/>
                <a:gd name="T4" fmla="*/ 31 w 890"/>
                <a:gd name="T5" fmla="*/ 148 h 151"/>
                <a:gd name="T6" fmla="*/ 61 w 890"/>
                <a:gd name="T7" fmla="*/ 148 h 151"/>
                <a:gd name="T8" fmla="*/ 63 w 890"/>
                <a:gd name="T9" fmla="*/ 148 h 151"/>
                <a:gd name="T10" fmla="*/ 93 w 890"/>
                <a:gd name="T11" fmla="*/ 148 h 151"/>
                <a:gd name="T12" fmla="*/ 122 w 890"/>
                <a:gd name="T13" fmla="*/ 148 h 151"/>
                <a:gd name="T14" fmla="*/ 125 w 890"/>
                <a:gd name="T15" fmla="*/ 148 h 151"/>
                <a:gd name="T16" fmla="*/ 154 w 890"/>
                <a:gd name="T17" fmla="*/ 149 h 151"/>
                <a:gd name="T18" fmla="*/ 156 w 890"/>
                <a:gd name="T19" fmla="*/ 149 h 151"/>
                <a:gd name="T20" fmla="*/ 184 w 890"/>
                <a:gd name="T21" fmla="*/ 149 h 151"/>
                <a:gd name="T22" fmla="*/ 186 w 890"/>
                <a:gd name="T23" fmla="*/ 149 h 151"/>
                <a:gd name="T24" fmla="*/ 215 w 890"/>
                <a:gd name="T25" fmla="*/ 149 h 151"/>
                <a:gd name="T26" fmla="*/ 218 w 890"/>
                <a:gd name="T27" fmla="*/ 149 h 151"/>
                <a:gd name="T28" fmla="*/ 245 w 890"/>
                <a:gd name="T29" fmla="*/ 151 h 151"/>
                <a:gd name="T30" fmla="*/ 250 w 890"/>
                <a:gd name="T31" fmla="*/ 151 h 151"/>
                <a:gd name="T32" fmla="*/ 276 w 890"/>
                <a:gd name="T33" fmla="*/ 151 h 151"/>
                <a:gd name="T34" fmla="*/ 279 w 890"/>
                <a:gd name="T35" fmla="*/ 151 h 151"/>
                <a:gd name="T36" fmla="*/ 306 w 890"/>
                <a:gd name="T37" fmla="*/ 151 h 151"/>
                <a:gd name="T38" fmla="*/ 404 w 890"/>
                <a:gd name="T39" fmla="*/ 151 h 151"/>
                <a:gd name="T40" fmla="*/ 429 w 890"/>
                <a:gd name="T41" fmla="*/ 151 h 151"/>
                <a:gd name="T42" fmla="*/ 436 w 890"/>
                <a:gd name="T43" fmla="*/ 151 h 151"/>
                <a:gd name="T44" fmla="*/ 461 w 890"/>
                <a:gd name="T45" fmla="*/ 149 h 151"/>
                <a:gd name="T46" fmla="*/ 465 w 890"/>
                <a:gd name="T47" fmla="*/ 149 h 151"/>
                <a:gd name="T48" fmla="*/ 493 w 890"/>
                <a:gd name="T49" fmla="*/ 149 h 151"/>
                <a:gd name="T50" fmla="*/ 497 w 890"/>
                <a:gd name="T51" fmla="*/ 148 h 151"/>
                <a:gd name="T52" fmla="*/ 525 w 890"/>
                <a:gd name="T53" fmla="*/ 148 h 151"/>
                <a:gd name="T54" fmla="*/ 527 w 890"/>
                <a:gd name="T55" fmla="*/ 148 h 151"/>
                <a:gd name="T56" fmla="*/ 556 w 890"/>
                <a:gd name="T57" fmla="*/ 146 h 151"/>
                <a:gd name="T58" fmla="*/ 586 w 890"/>
                <a:gd name="T59" fmla="*/ 144 h 151"/>
                <a:gd name="T60" fmla="*/ 589 w 890"/>
                <a:gd name="T61" fmla="*/ 144 h 151"/>
                <a:gd name="T62" fmla="*/ 615 w 890"/>
                <a:gd name="T63" fmla="*/ 141 h 151"/>
                <a:gd name="T64" fmla="*/ 622 w 890"/>
                <a:gd name="T65" fmla="*/ 139 h 151"/>
                <a:gd name="T66" fmla="*/ 645 w 890"/>
                <a:gd name="T67" fmla="*/ 137 h 151"/>
                <a:gd name="T68" fmla="*/ 654 w 890"/>
                <a:gd name="T69" fmla="*/ 136 h 151"/>
                <a:gd name="T70" fmla="*/ 674 w 890"/>
                <a:gd name="T71" fmla="*/ 132 h 151"/>
                <a:gd name="T72" fmla="*/ 689 w 890"/>
                <a:gd name="T73" fmla="*/ 129 h 151"/>
                <a:gd name="T74" fmla="*/ 703 w 890"/>
                <a:gd name="T75" fmla="*/ 127 h 151"/>
                <a:gd name="T76" fmla="*/ 725 w 890"/>
                <a:gd name="T77" fmla="*/ 120 h 151"/>
                <a:gd name="T78" fmla="*/ 728 w 890"/>
                <a:gd name="T79" fmla="*/ 119 h 151"/>
                <a:gd name="T80" fmla="*/ 740 w 890"/>
                <a:gd name="T81" fmla="*/ 117 h 151"/>
                <a:gd name="T82" fmla="*/ 755 w 890"/>
                <a:gd name="T83" fmla="*/ 110 h 151"/>
                <a:gd name="T84" fmla="*/ 762 w 890"/>
                <a:gd name="T85" fmla="*/ 109 h 151"/>
                <a:gd name="T86" fmla="*/ 782 w 890"/>
                <a:gd name="T87" fmla="*/ 102 h 151"/>
                <a:gd name="T88" fmla="*/ 804 w 890"/>
                <a:gd name="T89" fmla="*/ 90 h 151"/>
                <a:gd name="T90" fmla="*/ 806 w 890"/>
                <a:gd name="T91" fmla="*/ 90 h 151"/>
                <a:gd name="T92" fmla="*/ 809 w 890"/>
                <a:gd name="T93" fmla="*/ 88 h 151"/>
                <a:gd name="T94" fmla="*/ 831 w 890"/>
                <a:gd name="T95" fmla="*/ 77 h 151"/>
                <a:gd name="T96" fmla="*/ 849 w 890"/>
                <a:gd name="T97" fmla="*/ 60 h 151"/>
                <a:gd name="T98" fmla="*/ 853 w 890"/>
                <a:gd name="T99" fmla="*/ 58 h 151"/>
                <a:gd name="T100" fmla="*/ 858 w 890"/>
                <a:gd name="T101" fmla="*/ 49 h 151"/>
                <a:gd name="T102" fmla="*/ 871 w 890"/>
                <a:gd name="T103" fmla="*/ 36 h 151"/>
                <a:gd name="T104" fmla="*/ 875 w 890"/>
                <a:gd name="T105" fmla="*/ 31 h 151"/>
                <a:gd name="T106" fmla="*/ 890 w 890"/>
                <a:gd name="T107" fmla="*/ 4 h 151"/>
                <a:gd name="T108" fmla="*/ 890 w 890"/>
                <a:gd name="T109" fmla="*/ 0 h 15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890"/>
                <a:gd name="T166" fmla="*/ 0 h 151"/>
                <a:gd name="T167" fmla="*/ 890 w 890"/>
                <a:gd name="T168" fmla="*/ 151 h 151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890" h="151">
                  <a:moveTo>
                    <a:pt x="0" y="146"/>
                  </a:moveTo>
                  <a:lnTo>
                    <a:pt x="2" y="146"/>
                  </a:lnTo>
                  <a:lnTo>
                    <a:pt x="31" y="148"/>
                  </a:lnTo>
                  <a:lnTo>
                    <a:pt x="61" y="148"/>
                  </a:lnTo>
                  <a:lnTo>
                    <a:pt x="63" y="148"/>
                  </a:lnTo>
                  <a:lnTo>
                    <a:pt x="93" y="148"/>
                  </a:lnTo>
                  <a:lnTo>
                    <a:pt x="122" y="148"/>
                  </a:lnTo>
                  <a:lnTo>
                    <a:pt x="125" y="148"/>
                  </a:lnTo>
                  <a:lnTo>
                    <a:pt x="154" y="149"/>
                  </a:lnTo>
                  <a:lnTo>
                    <a:pt x="156" y="149"/>
                  </a:lnTo>
                  <a:lnTo>
                    <a:pt x="184" y="149"/>
                  </a:lnTo>
                  <a:lnTo>
                    <a:pt x="186" y="149"/>
                  </a:lnTo>
                  <a:lnTo>
                    <a:pt x="215" y="149"/>
                  </a:lnTo>
                  <a:lnTo>
                    <a:pt x="218" y="149"/>
                  </a:lnTo>
                  <a:lnTo>
                    <a:pt x="245" y="151"/>
                  </a:lnTo>
                  <a:lnTo>
                    <a:pt x="250" y="151"/>
                  </a:lnTo>
                  <a:lnTo>
                    <a:pt x="276" y="151"/>
                  </a:lnTo>
                  <a:lnTo>
                    <a:pt x="279" y="151"/>
                  </a:lnTo>
                  <a:lnTo>
                    <a:pt x="306" y="151"/>
                  </a:lnTo>
                  <a:lnTo>
                    <a:pt x="404" y="151"/>
                  </a:lnTo>
                  <a:lnTo>
                    <a:pt x="429" y="151"/>
                  </a:lnTo>
                  <a:lnTo>
                    <a:pt x="436" y="151"/>
                  </a:lnTo>
                  <a:lnTo>
                    <a:pt x="461" y="149"/>
                  </a:lnTo>
                  <a:lnTo>
                    <a:pt x="465" y="149"/>
                  </a:lnTo>
                  <a:lnTo>
                    <a:pt x="493" y="149"/>
                  </a:lnTo>
                  <a:lnTo>
                    <a:pt x="497" y="148"/>
                  </a:lnTo>
                  <a:lnTo>
                    <a:pt x="525" y="148"/>
                  </a:lnTo>
                  <a:lnTo>
                    <a:pt x="527" y="148"/>
                  </a:lnTo>
                  <a:lnTo>
                    <a:pt x="556" y="146"/>
                  </a:lnTo>
                  <a:lnTo>
                    <a:pt x="586" y="144"/>
                  </a:lnTo>
                  <a:lnTo>
                    <a:pt x="589" y="144"/>
                  </a:lnTo>
                  <a:lnTo>
                    <a:pt x="615" y="141"/>
                  </a:lnTo>
                  <a:lnTo>
                    <a:pt x="622" y="139"/>
                  </a:lnTo>
                  <a:lnTo>
                    <a:pt x="645" y="137"/>
                  </a:lnTo>
                  <a:lnTo>
                    <a:pt x="654" y="136"/>
                  </a:lnTo>
                  <a:lnTo>
                    <a:pt x="674" y="132"/>
                  </a:lnTo>
                  <a:lnTo>
                    <a:pt x="689" y="129"/>
                  </a:lnTo>
                  <a:lnTo>
                    <a:pt x="703" y="127"/>
                  </a:lnTo>
                  <a:lnTo>
                    <a:pt x="725" y="120"/>
                  </a:lnTo>
                  <a:lnTo>
                    <a:pt x="728" y="119"/>
                  </a:lnTo>
                  <a:lnTo>
                    <a:pt x="740" y="117"/>
                  </a:lnTo>
                  <a:lnTo>
                    <a:pt x="755" y="110"/>
                  </a:lnTo>
                  <a:lnTo>
                    <a:pt x="762" y="109"/>
                  </a:lnTo>
                  <a:lnTo>
                    <a:pt x="782" y="102"/>
                  </a:lnTo>
                  <a:lnTo>
                    <a:pt x="804" y="90"/>
                  </a:lnTo>
                  <a:lnTo>
                    <a:pt x="806" y="90"/>
                  </a:lnTo>
                  <a:lnTo>
                    <a:pt x="809" y="88"/>
                  </a:lnTo>
                  <a:lnTo>
                    <a:pt x="831" y="77"/>
                  </a:lnTo>
                  <a:lnTo>
                    <a:pt x="849" y="60"/>
                  </a:lnTo>
                  <a:lnTo>
                    <a:pt x="853" y="58"/>
                  </a:lnTo>
                  <a:lnTo>
                    <a:pt x="858" y="49"/>
                  </a:lnTo>
                  <a:lnTo>
                    <a:pt x="871" y="36"/>
                  </a:lnTo>
                  <a:lnTo>
                    <a:pt x="875" y="31"/>
                  </a:lnTo>
                  <a:lnTo>
                    <a:pt x="890" y="4"/>
                  </a:lnTo>
                  <a:lnTo>
                    <a:pt x="89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08" name="Freeform 1095"/>
            <p:cNvSpPr>
              <a:spLocks/>
            </p:cNvSpPr>
            <p:nvPr/>
          </p:nvSpPr>
          <p:spPr bwMode="auto">
            <a:xfrm>
              <a:off x="590" y="3404"/>
              <a:ext cx="157" cy="1"/>
            </a:xfrm>
            <a:custGeom>
              <a:avLst/>
              <a:gdLst>
                <a:gd name="T0" fmla="*/ 157 w 157"/>
                <a:gd name="T1" fmla="*/ 0 h 1"/>
                <a:gd name="T2" fmla="*/ 126 w 157"/>
                <a:gd name="T3" fmla="*/ 0 h 1"/>
                <a:gd name="T4" fmla="*/ 96 w 157"/>
                <a:gd name="T5" fmla="*/ 0 h 1"/>
                <a:gd name="T6" fmla="*/ 0 w 157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7"/>
                <a:gd name="T13" fmla="*/ 0 h 1"/>
                <a:gd name="T14" fmla="*/ 157 w 157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7" h="1">
                  <a:moveTo>
                    <a:pt x="157" y="0"/>
                  </a:moveTo>
                  <a:lnTo>
                    <a:pt x="126" y="0"/>
                  </a:lnTo>
                  <a:lnTo>
                    <a:pt x="96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09" name="Freeform 1096"/>
            <p:cNvSpPr>
              <a:spLocks/>
            </p:cNvSpPr>
            <p:nvPr/>
          </p:nvSpPr>
          <p:spPr bwMode="auto">
            <a:xfrm>
              <a:off x="777" y="3404"/>
              <a:ext cx="123" cy="1"/>
            </a:xfrm>
            <a:custGeom>
              <a:avLst/>
              <a:gdLst>
                <a:gd name="T0" fmla="*/ 0 w 123"/>
                <a:gd name="T1" fmla="*/ 0 h 1"/>
                <a:gd name="T2" fmla="*/ 32 w 123"/>
                <a:gd name="T3" fmla="*/ 0 h 1"/>
                <a:gd name="T4" fmla="*/ 61 w 123"/>
                <a:gd name="T5" fmla="*/ 0 h 1"/>
                <a:gd name="T6" fmla="*/ 93 w 123"/>
                <a:gd name="T7" fmla="*/ 0 h 1"/>
                <a:gd name="T8" fmla="*/ 96 w 123"/>
                <a:gd name="T9" fmla="*/ 0 h 1"/>
                <a:gd name="T10" fmla="*/ 123 w 123"/>
                <a:gd name="T11" fmla="*/ 0 h 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3"/>
                <a:gd name="T19" fmla="*/ 0 h 1"/>
                <a:gd name="T20" fmla="*/ 123 w 123"/>
                <a:gd name="T21" fmla="*/ 1 h 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3" h="1">
                  <a:moveTo>
                    <a:pt x="0" y="0"/>
                  </a:moveTo>
                  <a:lnTo>
                    <a:pt x="32" y="0"/>
                  </a:lnTo>
                  <a:lnTo>
                    <a:pt x="61" y="0"/>
                  </a:lnTo>
                  <a:lnTo>
                    <a:pt x="93" y="0"/>
                  </a:lnTo>
                  <a:lnTo>
                    <a:pt x="96" y="0"/>
                  </a:lnTo>
                  <a:lnTo>
                    <a:pt x="123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10" name="Line 1097"/>
            <p:cNvSpPr>
              <a:spLocks noChangeShapeType="1"/>
            </p:cNvSpPr>
            <p:nvPr/>
          </p:nvSpPr>
          <p:spPr bwMode="auto">
            <a:xfrm flipH="1">
              <a:off x="747" y="3404"/>
              <a:ext cx="3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111" name="Line 1098"/>
            <p:cNvSpPr>
              <a:spLocks noChangeShapeType="1"/>
            </p:cNvSpPr>
            <p:nvPr/>
          </p:nvSpPr>
          <p:spPr bwMode="auto">
            <a:xfrm>
              <a:off x="777" y="3404"/>
              <a:ext cx="1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112" name="Freeform 1099"/>
            <p:cNvSpPr>
              <a:spLocks/>
            </p:cNvSpPr>
            <p:nvPr/>
          </p:nvSpPr>
          <p:spPr bwMode="auto">
            <a:xfrm>
              <a:off x="602" y="3255"/>
              <a:ext cx="1179" cy="139"/>
            </a:xfrm>
            <a:custGeom>
              <a:avLst/>
              <a:gdLst>
                <a:gd name="T0" fmla="*/ 44 w 1179"/>
                <a:gd name="T1" fmla="*/ 134 h 139"/>
                <a:gd name="T2" fmla="*/ 104 w 1179"/>
                <a:gd name="T3" fmla="*/ 134 h 139"/>
                <a:gd name="T4" fmla="*/ 153 w 1179"/>
                <a:gd name="T5" fmla="*/ 134 h 139"/>
                <a:gd name="T6" fmla="*/ 185 w 1179"/>
                <a:gd name="T7" fmla="*/ 134 h 139"/>
                <a:gd name="T8" fmla="*/ 214 w 1179"/>
                <a:gd name="T9" fmla="*/ 134 h 139"/>
                <a:gd name="T10" fmla="*/ 246 w 1179"/>
                <a:gd name="T11" fmla="*/ 134 h 139"/>
                <a:gd name="T12" fmla="*/ 277 w 1179"/>
                <a:gd name="T13" fmla="*/ 134 h 139"/>
                <a:gd name="T14" fmla="*/ 307 w 1179"/>
                <a:gd name="T15" fmla="*/ 134 h 139"/>
                <a:gd name="T16" fmla="*/ 337 w 1179"/>
                <a:gd name="T17" fmla="*/ 134 h 139"/>
                <a:gd name="T18" fmla="*/ 369 w 1179"/>
                <a:gd name="T19" fmla="*/ 135 h 139"/>
                <a:gd name="T20" fmla="*/ 400 w 1179"/>
                <a:gd name="T21" fmla="*/ 135 h 139"/>
                <a:gd name="T22" fmla="*/ 430 w 1179"/>
                <a:gd name="T23" fmla="*/ 135 h 139"/>
                <a:gd name="T24" fmla="*/ 460 w 1179"/>
                <a:gd name="T25" fmla="*/ 135 h 139"/>
                <a:gd name="T26" fmla="*/ 491 w 1179"/>
                <a:gd name="T27" fmla="*/ 137 h 139"/>
                <a:gd name="T28" fmla="*/ 521 w 1179"/>
                <a:gd name="T29" fmla="*/ 137 h 139"/>
                <a:gd name="T30" fmla="*/ 552 w 1179"/>
                <a:gd name="T31" fmla="*/ 137 h 139"/>
                <a:gd name="T32" fmla="*/ 584 w 1179"/>
                <a:gd name="T33" fmla="*/ 139 h 139"/>
                <a:gd name="T34" fmla="*/ 633 w 1179"/>
                <a:gd name="T35" fmla="*/ 139 h 139"/>
                <a:gd name="T36" fmla="*/ 705 w 1179"/>
                <a:gd name="T37" fmla="*/ 139 h 139"/>
                <a:gd name="T38" fmla="*/ 737 w 1179"/>
                <a:gd name="T39" fmla="*/ 139 h 139"/>
                <a:gd name="T40" fmla="*/ 768 w 1179"/>
                <a:gd name="T41" fmla="*/ 137 h 139"/>
                <a:gd name="T42" fmla="*/ 800 w 1179"/>
                <a:gd name="T43" fmla="*/ 137 h 139"/>
                <a:gd name="T44" fmla="*/ 832 w 1179"/>
                <a:gd name="T45" fmla="*/ 135 h 139"/>
                <a:gd name="T46" fmla="*/ 862 w 1179"/>
                <a:gd name="T47" fmla="*/ 134 h 139"/>
                <a:gd name="T48" fmla="*/ 896 w 1179"/>
                <a:gd name="T49" fmla="*/ 130 h 139"/>
                <a:gd name="T50" fmla="*/ 928 w 1179"/>
                <a:gd name="T51" fmla="*/ 129 h 139"/>
                <a:gd name="T52" fmla="*/ 962 w 1179"/>
                <a:gd name="T53" fmla="*/ 122 h 139"/>
                <a:gd name="T54" fmla="*/ 974 w 1179"/>
                <a:gd name="T55" fmla="*/ 120 h 139"/>
                <a:gd name="T56" fmla="*/ 997 w 1179"/>
                <a:gd name="T57" fmla="*/ 115 h 139"/>
                <a:gd name="T58" fmla="*/ 1033 w 1179"/>
                <a:gd name="T59" fmla="*/ 107 h 139"/>
                <a:gd name="T60" fmla="*/ 1071 w 1179"/>
                <a:gd name="T61" fmla="*/ 93 h 139"/>
                <a:gd name="T62" fmla="*/ 1075 w 1179"/>
                <a:gd name="T63" fmla="*/ 91 h 139"/>
                <a:gd name="T64" fmla="*/ 1115 w 1179"/>
                <a:gd name="T65" fmla="*/ 71 h 139"/>
                <a:gd name="T66" fmla="*/ 1127 w 1179"/>
                <a:gd name="T67" fmla="*/ 63 h 139"/>
                <a:gd name="T68" fmla="*/ 1158 w 1179"/>
                <a:gd name="T69" fmla="*/ 34 h 139"/>
                <a:gd name="T70" fmla="*/ 1176 w 1179"/>
                <a:gd name="T71" fmla="*/ 5 h 1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79"/>
                <a:gd name="T109" fmla="*/ 0 h 139"/>
                <a:gd name="T110" fmla="*/ 1179 w 1179"/>
                <a:gd name="T111" fmla="*/ 139 h 1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79" h="139">
                  <a:moveTo>
                    <a:pt x="0" y="134"/>
                  </a:moveTo>
                  <a:lnTo>
                    <a:pt x="44" y="134"/>
                  </a:lnTo>
                  <a:lnTo>
                    <a:pt x="62" y="134"/>
                  </a:lnTo>
                  <a:lnTo>
                    <a:pt x="104" y="134"/>
                  </a:lnTo>
                  <a:lnTo>
                    <a:pt x="123" y="134"/>
                  </a:lnTo>
                  <a:lnTo>
                    <a:pt x="153" y="134"/>
                  </a:lnTo>
                  <a:lnTo>
                    <a:pt x="167" y="134"/>
                  </a:lnTo>
                  <a:lnTo>
                    <a:pt x="185" y="134"/>
                  </a:lnTo>
                  <a:lnTo>
                    <a:pt x="197" y="134"/>
                  </a:lnTo>
                  <a:lnTo>
                    <a:pt x="214" y="134"/>
                  </a:lnTo>
                  <a:lnTo>
                    <a:pt x="228" y="134"/>
                  </a:lnTo>
                  <a:lnTo>
                    <a:pt x="246" y="134"/>
                  </a:lnTo>
                  <a:lnTo>
                    <a:pt x="258" y="134"/>
                  </a:lnTo>
                  <a:lnTo>
                    <a:pt x="277" y="134"/>
                  </a:lnTo>
                  <a:lnTo>
                    <a:pt x="290" y="134"/>
                  </a:lnTo>
                  <a:lnTo>
                    <a:pt x="307" y="134"/>
                  </a:lnTo>
                  <a:lnTo>
                    <a:pt x="320" y="134"/>
                  </a:lnTo>
                  <a:lnTo>
                    <a:pt x="337" y="134"/>
                  </a:lnTo>
                  <a:lnTo>
                    <a:pt x="352" y="134"/>
                  </a:lnTo>
                  <a:lnTo>
                    <a:pt x="369" y="135"/>
                  </a:lnTo>
                  <a:lnTo>
                    <a:pt x="385" y="135"/>
                  </a:lnTo>
                  <a:lnTo>
                    <a:pt x="400" y="135"/>
                  </a:lnTo>
                  <a:lnTo>
                    <a:pt x="415" y="135"/>
                  </a:lnTo>
                  <a:lnTo>
                    <a:pt x="430" y="135"/>
                  </a:lnTo>
                  <a:lnTo>
                    <a:pt x="445" y="135"/>
                  </a:lnTo>
                  <a:lnTo>
                    <a:pt x="460" y="135"/>
                  </a:lnTo>
                  <a:lnTo>
                    <a:pt x="477" y="137"/>
                  </a:lnTo>
                  <a:lnTo>
                    <a:pt x="491" y="137"/>
                  </a:lnTo>
                  <a:lnTo>
                    <a:pt x="508" y="137"/>
                  </a:lnTo>
                  <a:lnTo>
                    <a:pt x="521" y="137"/>
                  </a:lnTo>
                  <a:lnTo>
                    <a:pt x="540" y="137"/>
                  </a:lnTo>
                  <a:lnTo>
                    <a:pt x="552" y="137"/>
                  </a:lnTo>
                  <a:lnTo>
                    <a:pt x="570" y="137"/>
                  </a:lnTo>
                  <a:lnTo>
                    <a:pt x="584" y="139"/>
                  </a:lnTo>
                  <a:lnTo>
                    <a:pt x="601" y="139"/>
                  </a:lnTo>
                  <a:lnTo>
                    <a:pt x="633" y="139"/>
                  </a:lnTo>
                  <a:lnTo>
                    <a:pt x="644" y="139"/>
                  </a:lnTo>
                  <a:lnTo>
                    <a:pt x="705" y="139"/>
                  </a:lnTo>
                  <a:lnTo>
                    <a:pt x="725" y="139"/>
                  </a:lnTo>
                  <a:lnTo>
                    <a:pt x="737" y="139"/>
                  </a:lnTo>
                  <a:lnTo>
                    <a:pt x="754" y="137"/>
                  </a:lnTo>
                  <a:lnTo>
                    <a:pt x="768" y="137"/>
                  </a:lnTo>
                  <a:lnTo>
                    <a:pt x="786" y="137"/>
                  </a:lnTo>
                  <a:lnTo>
                    <a:pt x="800" y="137"/>
                  </a:lnTo>
                  <a:lnTo>
                    <a:pt x="817" y="135"/>
                  </a:lnTo>
                  <a:lnTo>
                    <a:pt x="832" y="135"/>
                  </a:lnTo>
                  <a:lnTo>
                    <a:pt x="845" y="134"/>
                  </a:lnTo>
                  <a:lnTo>
                    <a:pt x="862" y="134"/>
                  </a:lnTo>
                  <a:lnTo>
                    <a:pt x="876" y="134"/>
                  </a:lnTo>
                  <a:lnTo>
                    <a:pt x="896" y="130"/>
                  </a:lnTo>
                  <a:lnTo>
                    <a:pt x="906" y="130"/>
                  </a:lnTo>
                  <a:lnTo>
                    <a:pt x="928" y="129"/>
                  </a:lnTo>
                  <a:lnTo>
                    <a:pt x="935" y="127"/>
                  </a:lnTo>
                  <a:lnTo>
                    <a:pt x="962" y="122"/>
                  </a:lnTo>
                  <a:lnTo>
                    <a:pt x="963" y="122"/>
                  </a:lnTo>
                  <a:lnTo>
                    <a:pt x="974" y="120"/>
                  </a:lnTo>
                  <a:lnTo>
                    <a:pt x="992" y="117"/>
                  </a:lnTo>
                  <a:lnTo>
                    <a:pt x="997" y="115"/>
                  </a:lnTo>
                  <a:lnTo>
                    <a:pt x="1021" y="110"/>
                  </a:lnTo>
                  <a:lnTo>
                    <a:pt x="1033" y="107"/>
                  </a:lnTo>
                  <a:lnTo>
                    <a:pt x="1046" y="102"/>
                  </a:lnTo>
                  <a:lnTo>
                    <a:pt x="1071" y="93"/>
                  </a:lnTo>
                  <a:lnTo>
                    <a:pt x="1073" y="93"/>
                  </a:lnTo>
                  <a:lnTo>
                    <a:pt x="1075" y="91"/>
                  </a:lnTo>
                  <a:lnTo>
                    <a:pt x="1098" y="81"/>
                  </a:lnTo>
                  <a:lnTo>
                    <a:pt x="1115" y="71"/>
                  </a:lnTo>
                  <a:lnTo>
                    <a:pt x="1122" y="66"/>
                  </a:lnTo>
                  <a:lnTo>
                    <a:pt x="1127" y="63"/>
                  </a:lnTo>
                  <a:lnTo>
                    <a:pt x="1144" y="51"/>
                  </a:lnTo>
                  <a:lnTo>
                    <a:pt x="1158" y="34"/>
                  </a:lnTo>
                  <a:lnTo>
                    <a:pt x="1164" y="27"/>
                  </a:lnTo>
                  <a:lnTo>
                    <a:pt x="1176" y="5"/>
                  </a:lnTo>
                  <a:lnTo>
                    <a:pt x="1179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13" name="Line 1100"/>
            <p:cNvSpPr>
              <a:spLocks noChangeShapeType="1"/>
            </p:cNvSpPr>
            <p:nvPr/>
          </p:nvSpPr>
          <p:spPr bwMode="auto">
            <a:xfrm>
              <a:off x="590" y="3389"/>
              <a:ext cx="12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114" name="Freeform 1101"/>
            <p:cNvSpPr>
              <a:spLocks/>
            </p:cNvSpPr>
            <p:nvPr/>
          </p:nvSpPr>
          <p:spPr bwMode="auto">
            <a:xfrm>
              <a:off x="1164" y="3252"/>
              <a:ext cx="609" cy="126"/>
            </a:xfrm>
            <a:custGeom>
              <a:avLst/>
              <a:gdLst>
                <a:gd name="T0" fmla="*/ 0 w 609"/>
                <a:gd name="T1" fmla="*/ 125 h 126"/>
                <a:gd name="T2" fmla="*/ 28 w 609"/>
                <a:gd name="T3" fmla="*/ 125 h 126"/>
                <a:gd name="T4" fmla="*/ 30 w 609"/>
                <a:gd name="T5" fmla="*/ 125 h 126"/>
                <a:gd name="T6" fmla="*/ 61 w 609"/>
                <a:gd name="T7" fmla="*/ 125 h 126"/>
                <a:gd name="T8" fmla="*/ 62 w 609"/>
                <a:gd name="T9" fmla="*/ 125 h 126"/>
                <a:gd name="T10" fmla="*/ 91 w 609"/>
                <a:gd name="T11" fmla="*/ 126 h 126"/>
                <a:gd name="T12" fmla="*/ 93 w 609"/>
                <a:gd name="T13" fmla="*/ 126 h 126"/>
                <a:gd name="T14" fmla="*/ 121 w 609"/>
                <a:gd name="T15" fmla="*/ 126 h 126"/>
                <a:gd name="T16" fmla="*/ 123 w 609"/>
                <a:gd name="T17" fmla="*/ 126 h 126"/>
                <a:gd name="T18" fmla="*/ 153 w 609"/>
                <a:gd name="T19" fmla="*/ 126 h 126"/>
                <a:gd name="T20" fmla="*/ 155 w 609"/>
                <a:gd name="T21" fmla="*/ 126 h 126"/>
                <a:gd name="T22" fmla="*/ 184 w 609"/>
                <a:gd name="T23" fmla="*/ 125 h 126"/>
                <a:gd name="T24" fmla="*/ 185 w 609"/>
                <a:gd name="T25" fmla="*/ 125 h 126"/>
                <a:gd name="T26" fmla="*/ 214 w 609"/>
                <a:gd name="T27" fmla="*/ 125 h 126"/>
                <a:gd name="T28" fmla="*/ 216 w 609"/>
                <a:gd name="T29" fmla="*/ 125 h 126"/>
                <a:gd name="T30" fmla="*/ 241 w 609"/>
                <a:gd name="T31" fmla="*/ 123 h 126"/>
                <a:gd name="T32" fmla="*/ 246 w 609"/>
                <a:gd name="T33" fmla="*/ 123 h 126"/>
                <a:gd name="T34" fmla="*/ 277 w 609"/>
                <a:gd name="T35" fmla="*/ 123 h 126"/>
                <a:gd name="T36" fmla="*/ 278 w 609"/>
                <a:gd name="T37" fmla="*/ 123 h 126"/>
                <a:gd name="T38" fmla="*/ 307 w 609"/>
                <a:gd name="T39" fmla="*/ 121 h 126"/>
                <a:gd name="T40" fmla="*/ 310 w 609"/>
                <a:gd name="T41" fmla="*/ 121 h 126"/>
                <a:gd name="T42" fmla="*/ 336 w 609"/>
                <a:gd name="T43" fmla="*/ 118 h 126"/>
                <a:gd name="T44" fmla="*/ 342 w 609"/>
                <a:gd name="T45" fmla="*/ 118 h 126"/>
                <a:gd name="T46" fmla="*/ 366 w 609"/>
                <a:gd name="T47" fmla="*/ 116 h 126"/>
                <a:gd name="T48" fmla="*/ 376 w 609"/>
                <a:gd name="T49" fmla="*/ 115 h 126"/>
                <a:gd name="T50" fmla="*/ 395 w 609"/>
                <a:gd name="T51" fmla="*/ 111 h 126"/>
                <a:gd name="T52" fmla="*/ 410 w 609"/>
                <a:gd name="T53" fmla="*/ 110 h 126"/>
                <a:gd name="T54" fmla="*/ 423 w 609"/>
                <a:gd name="T55" fmla="*/ 106 h 126"/>
                <a:gd name="T56" fmla="*/ 444 w 609"/>
                <a:gd name="T57" fmla="*/ 103 h 126"/>
                <a:gd name="T58" fmla="*/ 452 w 609"/>
                <a:gd name="T59" fmla="*/ 101 h 126"/>
                <a:gd name="T60" fmla="*/ 471 w 609"/>
                <a:gd name="T61" fmla="*/ 96 h 126"/>
                <a:gd name="T62" fmla="*/ 479 w 609"/>
                <a:gd name="T63" fmla="*/ 93 h 126"/>
                <a:gd name="T64" fmla="*/ 482 w 609"/>
                <a:gd name="T65" fmla="*/ 93 h 126"/>
                <a:gd name="T66" fmla="*/ 504 w 609"/>
                <a:gd name="T67" fmla="*/ 84 h 126"/>
                <a:gd name="T68" fmla="*/ 521 w 609"/>
                <a:gd name="T69" fmla="*/ 76 h 126"/>
                <a:gd name="T70" fmla="*/ 530 w 609"/>
                <a:gd name="T71" fmla="*/ 72 h 126"/>
                <a:gd name="T72" fmla="*/ 540 w 609"/>
                <a:gd name="T73" fmla="*/ 67 h 126"/>
                <a:gd name="T74" fmla="*/ 553 w 609"/>
                <a:gd name="T75" fmla="*/ 59 h 126"/>
                <a:gd name="T76" fmla="*/ 569 w 609"/>
                <a:gd name="T77" fmla="*/ 47 h 126"/>
                <a:gd name="T78" fmla="*/ 577 w 609"/>
                <a:gd name="T79" fmla="*/ 42 h 126"/>
                <a:gd name="T80" fmla="*/ 580 w 609"/>
                <a:gd name="T81" fmla="*/ 37 h 126"/>
                <a:gd name="T82" fmla="*/ 597 w 609"/>
                <a:gd name="T83" fmla="*/ 22 h 126"/>
                <a:gd name="T84" fmla="*/ 604 w 609"/>
                <a:gd name="T85" fmla="*/ 8 h 126"/>
                <a:gd name="T86" fmla="*/ 609 w 609"/>
                <a:gd name="T87" fmla="*/ 0 h 12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609"/>
                <a:gd name="T133" fmla="*/ 0 h 126"/>
                <a:gd name="T134" fmla="*/ 609 w 609"/>
                <a:gd name="T135" fmla="*/ 126 h 12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609" h="126">
                  <a:moveTo>
                    <a:pt x="0" y="125"/>
                  </a:moveTo>
                  <a:lnTo>
                    <a:pt x="28" y="125"/>
                  </a:lnTo>
                  <a:lnTo>
                    <a:pt x="30" y="125"/>
                  </a:lnTo>
                  <a:lnTo>
                    <a:pt x="61" y="125"/>
                  </a:lnTo>
                  <a:lnTo>
                    <a:pt x="62" y="125"/>
                  </a:lnTo>
                  <a:lnTo>
                    <a:pt x="91" y="126"/>
                  </a:lnTo>
                  <a:lnTo>
                    <a:pt x="93" y="126"/>
                  </a:lnTo>
                  <a:lnTo>
                    <a:pt x="121" y="126"/>
                  </a:lnTo>
                  <a:lnTo>
                    <a:pt x="123" y="126"/>
                  </a:lnTo>
                  <a:lnTo>
                    <a:pt x="153" y="126"/>
                  </a:lnTo>
                  <a:lnTo>
                    <a:pt x="155" y="126"/>
                  </a:lnTo>
                  <a:lnTo>
                    <a:pt x="184" y="125"/>
                  </a:lnTo>
                  <a:lnTo>
                    <a:pt x="185" y="125"/>
                  </a:lnTo>
                  <a:lnTo>
                    <a:pt x="214" y="125"/>
                  </a:lnTo>
                  <a:lnTo>
                    <a:pt x="216" y="125"/>
                  </a:lnTo>
                  <a:lnTo>
                    <a:pt x="241" y="123"/>
                  </a:lnTo>
                  <a:lnTo>
                    <a:pt x="246" y="123"/>
                  </a:lnTo>
                  <a:lnTo>
                    <a:pt x="277" y="123"/>
                  </a:lnTo>
                  <a:lnTo>
                    <a:pt x="278" y="123"/>
                  </a:lnTo>
                  <a:lnTo>
                    <a:pt x="307" y="121"/>
                  </a:lnTo>
                  <a:lnTo>
                    <a:pt x="310" y="121"/>
                  </a:lnTo>
                  <a:lnTo>
                    <a:pt x="336" y="118"/>
                  </a:lnTo>
                  <a:lnTo>
                    <a:pt x="342" y="118"/>
                  </a:lnTo>
                  <a:lnTo>
                    <a:pt x="366" y="116"/>
                  </a:lnTo>
                  <a:lnTo>
                    <a:pt x="376" y="115"/>
                  </a:lnTo>
                  <a:lnTo>
                    <a:pt x="395" y="111"/>
                  </a:lnTo>
                  <a:lnTo>
                    <a:pt x="410" y="110"/>
                  </a:lnTo>
                  <a:lnTo>
                    <a:pt x="423" y="106"/>
                  </a:lnTo>
                  <a:lnTo>
                    <a:pt x="444" y="103"/>
                  </a:lnTo>
                  <a:lnTo>
                    <a:pt x="452" y="101"/>
                  </a:lnTo>
                  <a:lnTo>
                    <a:pt x="471" y="96"/>
                  </a:lnTo>
                  <a:lnTo>
                    <a:pt x="479" y="93"/>
                  </a:lnTo>
                  <a:lnTo>
                    <a:pt x="482" y="93"/>
                  </a:lnTo>
                  <a:lnTo>
                    <a:pt x="504" y="84"/>
                  </a:lnTo>
                  <a:lnTo>
                    <a:pt x="521" y="76"/>
                  </a:lnTo>
                  <a:lnTo>
                    <a:pt x="530" y="72"/>
                  </a:lnTo>
                  <a:lnTo>
                    <a:pt x="540" y="67"/>
                  </a:lnTo>
                  <a:lnTo>
                    <a:pt x="553" y="59"/>
                  </a:lnTo>
                  <a:lnTo>
                    <a:pt x="569" y="47"/>
                  </a:lnTo>
                  <a:lnTo>
                    <a:pt x="577" y="42"/>
                  </a:lnTo>
                  <a:lnTo>
                    <a:pt x="580" y="37"/>
                  </a:lnTo>
                  <a:lnTo>
                    <a:pt x="597" y="22"/>
                  </a:lnTo>
                  <a:lnTo>
                    <a:pt x="604" y="8"/>
                  </a:lnTo>
                  <a:lnTo>
                    <a:pt x="609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15" name="Freeform 1102"/>
            <p:cNvSpPr>
              <a:spLocks/>
            </p:cNvSpPr>
            <p:nvPr/>
          </p:nvSpPr>
          <p:spPr bwMode="auto">
            <a:xfrm>
              <a:off x="590" y="3372"/>
              <a:ext cx="52" cy="1"/>
            </a:xfrm>
            <a:custGeom>
              <a:avLst/>
              <a:gdLst>
                <a:gd name="T0" fmla="*/ 52 w 52"/>
                <a:gd name="T1" fmla="*/ 0 h 1"/>
                <a:gd name="T2" fmla="*/ 47 w 52"/>
                <a:gd name="T3" fmla="*/ 0 h 1"/>
                <a:gd name="T4" fmla="*/ 22 w 52"/>
                <a:gd name="T5" fmla="*/ 0 h 1"/>
                <a:gd name="T6" fmla="*/ 0 w 52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"/>
                <a:gd name="T13" fmla="*/ 0 h 1"/>
                <a:gd name="T14" fmla="*/ 52 w 52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" h="1">
                  <a:moveTo>
                    <a:pt x="52" y="0"/>
                  </a:moveTo>
                  <a:lnTo>
                    <a:pt x="47" y="0"/>
                  </a:lnTo>
                  <a:lnTo>
                    <a:pt x="22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16" name="Freeform 1103"/>
            <p:cNvSpPr>
              <a:spLocks/>
            </p:cNvSpPr>
            <p:nvPr/>
          </p:nvSpPr>
          <p:spPr bwMode="auto">
            <a:xfrm>
              <a:off x="642" y="3372"/>
              <a:ext cx="123" cy="1"/>
            </a:xfrm>
            <a:custGeom>
              <a:avLst/>
              <a:gdLst>
                <a:gd name="T0" fmla="*/ 123 w 123"/>
                <a:gd name="T1" fmla="*/ 0 h 1"/>
                <a:gd name="T2" fmla="*/ 118 w 123"/>
                <a:gd name="T3" fmla="*/ 0 h 1"/>
                <a:gd name="T4" fmla="*/ 93 w 123"/>
                <a:gd name="T5" fmla="*/ 0 h 1"/>
                <a:gd name="T6" fmla="*/ 61 w 123"/>
                <a:gd name="T7" fmla="*/ 0 h 1"/>
                <a:gd name="T8" fmla="*/ 56 w 123"/>
                <a:gd name="T9" fmla="*/ 0 h 1"/>
                <a:gd name="T10" fmla="*/ 0 w 123"/>
                <a:gd name="T11" fmla="*/ 0 h 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3"/>
                <a:gd name="T19" fmla="*/ 0 h 1"/>
                <a:gd name="T20" fmla="*/ 123 w 123"/>
                <a:gd name="T21" fmla="*/ 1 h 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3" h="1">
                  <a:moveTo>
                    <a:pt x="123" y="0"/>
                  </a:moveTo>
                  <a:lnTo>
                    <a:pt x="118" y="0"/>
                  </a:lnTo>
                  <a:lnTo>
                    <a:pt x="93" y="0"/>
                  </a:lnTo>
                  <a:lnTo>
                    <a:pt x="61" y="0"/>
                  </a:lnTo>
                  <a:lnTo>
                    <a:pt x="56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17" name="Freeform 1104"/>
            <p:cNvSpPr>
              <a:spLocks/>
            </p:cNvSpPr>
            <p:nvPr/>
          </p:nvSpPr>
          <p:spPr bwMode="auto">
            <a:xfrm>
              <a:off x="765" y="3372"/>
              <a:ext cx="245" cy="3"/>
            </a:xfrm>
            <a:custGeom>
              <a:avLst/>
              <a:gdLst>
                <a:gd name="T0" fmla="*/ 245 w 245"/>
                <a:gd name="T1" fmla="*/ 3 h 3"/>
                <a:gd name="T2" fmla="*/ 243 w 245"/>
                <a:gd name="T3" fmla="*/ 3 h 3"/>
                <a:gd name="T4" fmla="*/ 215 w 245"/>
                <a:gd name="T5" fmla="*/ 3 h 3"/>
                <a:gd name="T6" fmla="*/ 211 w 245"/>
                <a:gd name="T7" fmla="*/ 3 h 3"/>
                <a:gd name="T8" fmla="*/ 184 w 245"/>
                <a:gd name="T9" fmla="*/ 3 h 3"/>
                <a:gd name="T10" fmla="*/ 179 w 245"/>
                <a:gd name="T11" fmla="*/ 3 h 3"/>
                <a:gd name="T12" fmla="*/ 152 w 245"/>
                <a:gd name="T13" fmla="*/ 3 h 3"/>
                <a:gd name="T14" fmla="*/ 151 w 245"/>
                <a:gd name="T15" fmla="*/ 1 h 3"/>
                <a:gd name="T16" fmla="*/ 122 w 245"/>
                <a:gd name="T17" fmla="*/ 1 h 3"/>
                <a:gd name="T18" fmla="*/ 119 w 245"/>
                <a:gd name="T19" fmla="*/ 1 h 3"/>
                <a:gd name="T20" fmla="*/ 93 w 245"/>
                <a:gd name="T21" fmla="*/ 1 h 3"/>
                <a:gd name="T22" fmla="*/ 88 w 245"/>
                <a:gd name="T23" fmla="*/ 1 h 3"/>
                <a:gd name="T24" fmla="*/ 61 w 245"/>
                <a:gd name="T25" fmla="*/ 1 h 3"/>
                <a:gd name="T26" fmla="*/ 56 w 245"/>
                <a:gd name="T27" fmla="*/ 1 h 3"/>
                <a:gd name="T28" fmla="*/ 31 w 245"/>
                <a:gd name="T29" fmla="*/ 1 h 3"/>
                <a:gd name="T30" fmla="*/ 26 w 245"/>
                <a:gd name="T31" fmla="*/ 1 h 3"/>
                <a:gd name="T32" fmla="*/ 0 w 245"/>
                <a:gd name="T33" fmla="*/ 0 h 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5"/>
                <a:gd name="T52" fmla="*/ 0 h 3"/>
                <a:gd name="T53" fmla="*/ 245 w 245"/>
                <a:gd name="T54" fmla="*/ 3 h 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5" h="3">
                  <a:moveTo>
                    <a:pt x="245" y="3"/>
                  </a:moveTo>
                  <a:lnTo>
                    <a:pt x="243" y="3"/>
                  </a:lnTo>
                  <a:lnTo>
                    <a:pt x="215" y="3"/>
                  </a:lnTo>
                  <a:lnTo>
                    <a:pt x="211" y="3"/>
                  </a:lnTo>
                  <a:lnTo>
                    <a:pt x="184" y="3"/>
                  </a:lnTo>
                  <a:lnTo>
                    <a:pt x="179" y="3"/>
                  </a:lnTo>
                  <a:lnTo>
                    <a:pt x="152" y="3"/>
                  </a:lnTo>
                  <a:lnTo>
                    <a:pt x="151" y="1"/>
                  </a:lnTo>
                  <a:lnTo>
                    <a:pt x="122" y="1"/>
                  </a:lnTo>
                  <a:lnTo>
                    <a:pt x="119" y="1"/>
                  </a:lnTo>
                  <a:lnTo>
                    <a:pt x="93" y="1"/>
                  </a:lnTo>
                  <a:lnTo>
                    <a:pt x="88" y="1"/>
                  </a:lnTo>
                  <a:lnTo>
                    <a:pt x="61" y="1"/>
                  </a:lnTo>
                  <a:lnTo>
                    <a:pt x="56" y="1"/>
                  </a:lnTo>
                  <a:lnTo>
                    <a:pt x="31" y="1"/>
                  </a:lnTo>
                  <a:lnTo>
                    <a:pt x="26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18" name="Freeform 1105"/>
            <p:cNvSpPr>
              <a:spLocks/>
            </p:cNvSpPr>
            <p:nvPr/>
          </p:nvSpPr>
          <p:spPr bwMode="auto">
            <a:xfrm>
              <a:off x="1010" y="3375"/>
              <a:ext cx="122" cy="2"/>
            </a:xfrm>
            <a:custGeom>
              <a:avLst/>
              <a:gdLst>
                <a:gd name="T0" fmla="*/ 122 w 122"/>
                <a:gd name="T1" fmla="*/ 2 h 2"/>
                <a:gd name="T2" fmla="*/ 91 w 122"/>
                <a:gd name="T3" fmla="*/ 0 h 2"/>
                <a:gd name="T4" fmla="*/ 90 w 122"/>
                <a:gd name="T5" fmla="*/ 0 h 2"/>
                <a:gd name="T6" fmla="*/ 61 w 122"/>
                <a:gd name="T7" fmla="*/ 0 h 2"/>
                <a:gd name="T8" fmla="*/ 59 w 122"/>
                <a:gd name="T9" fmla="*/ 0 h 2"/>
                <a:gd name="T10" fmla="*/ 31 w 122"/>
                <a:gd name="T11" fmla="*/ 0 h 2"/>
                <a:gd name="T12" fmla="*/ 29 w 122"/>
                <a:gd name="T13" fmla="*/ 0 h 2"/>
                <a:gd name="T14" fmla="*/ 0 w 122"/>
                <a:gd name="T15" fmla="*/ 0 h 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2"/>
                <a:gd name="T25" fmla="*/ 0 h 2"/>
                <a:gd name="T26" fmla="*/ 122 w 122"/>
                <a:gd name="T27" fmla="*/ 2 h 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2" h="2">
                  <a:moveTo>
                    <a:pt x="122" y="2"/>
                  </a:moveTo>
                  <a:lnTo>
                    <a:pt x="91" y="0"/>
                  </a:lnTo>
                  <a:lnTo>
                    <a:pt x="90" y="0"/>
                  </a:lnTo>
                  <a:lnTo>
                    <a:pt x="61" y="0"/>
                  </a:lnTo>
                  <a:lnTo>
                    <a:pt x="59" y="0"/>
                  </a:lnTo>
                  <a:lnTo>
                    <a:pt x="31" y="0"/>
                  </a:lnTo>
                  <a:lnTo>
                    <a:pt x="29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19" name="Line 1106"/>
            <p:cNvSpPr>
              <a:spLocks noChangeShapeType="1"/>
            </p:cNvSpPr>
            <p:nvPr/>
          </p:nvSpPr>
          <p:spPr bwMode="auto">
            <a:xfrm flipH="1">
              <a:off x="1132" y="3377"/>
              <a:ext cx="25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120" name="Line 1107"/>
            <p:cNvSpPr>
              <a:spLocks noChangeShapeType="1"/>
            </p:cNvSpPr>
            <p:nvPr/>
          </p:nvSpPr>
          <p:spPr bwMode="auto">
            <a:xfrm>
              <a:off x="1157" y="3377"/>
              <a:ext cx="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121" name="Freeform 1108"/>
            <p:cNvSpPr>
              <a:spLocks/>
            </p:cNvSpPr>
            <p:nvPr/>
          </p:nvSpPr>
          <p:spPr bwMode="auto">
            <a:xfrm>
              <a:off x="590" y="3248"/>
              <a:ext cx="1175" cy="115"/>
            </a:xfrm>
            <a:custGeom>
              <a:avLst/>
              <a:gdLst>
                <a:gd name="T0" fmla="*/ 69 w 1175"/>
                <a:gd name="T1" fmla="*/ 107 h 115"/>
                <a:gd name="T2" fmla="*/ 130 w 1175"/>
                <a:gd name="T3" fmla="*/ 107 h 115"/>
                <a:gd name="T4" fmla="*/ 160 w 1175"/>
                <a:gd name="T5" fmla="*/ 109 h 115"/>
                <a:gd name="T6" fmla="*/ 191 w 1175"/>
                <a:gd name="T7" fmla="*/ 109 h 115"/>
                <a:gd name="T8" fmla="*/ 223 w 1175"/>
                <a:gd name="T9" fmla="*/ 109 h 115"/>
                <a:gd name="T10" fmla="*/ 255 w 1175"/>
                <a:gd name="T11" fmla="*/ 109 h 115"/>
                <a:gd name="T12" fmla="*/ 283 w 1175"/>
                <a:gd name="T13" fmla="*/ 109 h 115"/>
                <a:gd name="T14" fmla="*/ 316 w 1175"/>
                <a:gd name="T15" fmla="*/ 110 h 115"/>
                <a:gd name="T16" fmla="*/ 346 w 1175"/>
                <a:gd name="T17" fmla="*/ 110 h 115"/>
                <a:gd name="T18" fmla="*/ 378 w 1175"/>
                <a:gd name="T19" fmla="*/ 110 h 115"/>
                <a:gd name="T20" fmla="*/ 408 w 1175"/>
                <a:gd name="T21" fmla="*/ 112 h 115"/>
                <a:gd name="T22" fmla="*/ 440 w 1175"/>
                <a:gd name="T23" fmla="*/ 112 h 115"/>
                <a:gd name="T24" fmla="*/ 471 w 1175"/>
                <a:gd name="T25" fmla="*/ 112 h 115"/>
                <a:gd name="T26" fmla="*/ 503 w 1175"/>
                <a:gd name="T27" fmla="*/ 114 h 115"/>
                <a:gd name="T28" fmla="*/ 533 w 1175"/>
                <a:gd name="T29" fmla="*/ 114 h 115"/>
                <a:gd name="T30" fmla="*/ 565 w 1175"/>
                <a:gd name="T31" fmla="*/ 114 h 115"/>
                <a:gd name="T32" fmla="*/ 596 w 1175"/>
                <a:gd name="T33" fmla="*/ 114 h 115"/>
                <a:gd name="T34" fmla="*/ 626 w 1175"/>
                <a:gd name="T35" fmla="*/ 114 h 115"/>
                <a:gd name="T36" fmla="*/ 658 w 1175"/>
                <a:gd name="T37" fmla="*/ 115 h 115"/>
                <a:gd name="T38" fmla="*/ 689 w 1175"/>
                <a:gd name="T39" fmla="*/ 115 h 115"/>
                <a:gd name="T40" fmla="*/ 751 w 1175"/>
                <a:gd name="T41" fmla="*/ 115 h 115"/>
                <a:gd name="T42" fmla="*/ 781 w 1175"/>
                <a:gd name="T43" fmla="*/ 114 h 115"/>
                <a:gd name="T44" fmla="*/ 812 w 1175"/>
                <a:gd name="T45" fmla="*/ 114 h 115"/>
                <a:gd name="T46" fmla="*/ 844 w 1175"/>
                <a:gd name="T47" fmla="*/ 114 h 115"/>
                <a:gd name="T48" fmla="*/ 872 w 1175"/>
                <a:gd name="T49" fmla="*/ 112 h 115"/>
                <a:gd name="T50" fmla="*/ 903 w 1175"/>
                <a:gd name="T51" fmla="*/ 109 h 115"/>
                <a:gd name="T52" fmla="*/ 933 w 1175"/>
                <a:gd name="T53" fmla="*/ 107 h 115"/>
                <a:gd name="T54" fmla="*/ 962 w 1175"/>
                <a:gd name="T55" fmla="*/ 102 h 115"/>
                <a:gd name="T56" fmla="*/ 991 w 1175"/>
                <a:gd name="T57" fmla="*/ 98 h 115"/>
                <a:gd name="T58" fmla="*/ 1019 w 1175"/>
                <a:gd name="T59" fmla="*/ 92 h 115"/>
                <a:gd name="T60" fmla="*/ 1046 w 1175"/>
                <a:gd name="T61" fmla="*/ 87 h 115"/>
                <a:gd name="T62" fmla="*/ 1072 w 1175"/>
                <a:gd name="T63" fmla="*/ 76 h 115"/>
                <a:gd name="T64" fmla="*/ 1099 w 1175"/>
                <a:gd name="T65" fmla="*/ 65 h 115"/>
                <a:gd name="T66" fmla="*/ 1122 w 1175"/>
                <a:gd name="T67" fmla="*/ 51 h 115"/>
                <a:gd name="T68" fmla="*/ 1144 w 1175"/>
                <a:gd name="T69" fmla="*/ 34 h 115"/>
                <a:gd name="T70" fmla="*/ 1164 w 1175"/>
                <a:gd name="T71" fmla="*/ 14 h 11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75"/>
                <a:gd name="T109" fmla="*/ 0 h 115"/>
                <a:gd name="T110" fmla="*/ 1175 w 1175"/>
                <a:gd name="T111" fmla="*/ 115 h 11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75" h="115">
                  <a:moveTo>
                    <a:pt x="0" y="107"/>
                  </a:moveTo>
                  <a:lnTo>
                    <a:pt x="69" y="107"/>
                  </a:lnTo>
                  <a:lnTo>
                    <a:pt x="91" y="107"/>
                  </a:lnTo>
                  <a:lnTo>
                    <a:pt x="130" y="107"/>
                  </a:lnTo>
                  <a:lnTo>
                    <a:pt x="153" y="109"/>
                  </a:lnTo>
                  <a:lnTo>
                    <a:pt x="160" y="109"/>
                  </a:lnTo>
                  <a:lnTo>
                    <a:pt x="186" y="109"/>
                  </a:lnTo>
                  <a:lnTo>
                    <a:pt x="191" y="109"/>
                  </a:lnTo>
                  <a:lnTo>
                    <a:pt x="214" y="109"/>
                  </a:lnTo>
                  <a:lnTo>
                    <a:pt x="223" y="109"/>
                  </a:lnTo>
                  <a:lnTo>
                    <a:pt x="246" y="109"/>
                  </a:lnTo>
                  <a:lnTo>
                    <a:pt x="255" y="109"/>
                  </a:lnTo>
                  <a:lnTo>
                    <a:pt x="277" y="109"/>
                  </a:lnTo>
                  <a:lnTo>
                    <a:pt x="283" y="109"/>
                  </a:lnTo>
                  <a:lnTo>
                    <a:pt x="305" y="110"/>
                  </a:lnTo>
                  <a:lnTo>
                    <a:pt x="316" y="110"/>
                  </a:lnTo>
                  <a:lnTo>
                    <a:pt x="337" y="110"/>
                  </a:lnTo>
                  <a:lnTo>
                    <a:pt x="346" y="110"/>
                  </a:lnTo>
                  <a:lnTo>
                    <a:pt x="368" y="110"/>
                  </a:lnTo>
                  <a:lnTo>
                    <a:pt x="378" y="110"/>
                  </a:lnTo>
                  <a:lnTo>
                    <a:pt x="398" y="112"/>
                  </a:lnTo>
                  <a:lnTo>
                    <a:pt x="408" y="112"/>
                  </a:lnTo>
                  <a:lnTo>
                    <a:pt x="429" y="112"/>
                  </a:lnTo>
                  <a:lnTo>
                    <a:pt x="440" y="112"/>
                  </a:lnTo>
                  <a:lnTo>
                    <a:pt x="461" y="112"/>
                  </a:lnTo>
                  <a:lnTo>
                    <a:pt x="471" y="112"/>
                  </a:lnTo>
                  <a:lnTo>
                    <a:pt x="489" y="114"/>
                  </a:lnTo>
                  <a:lnTo>
                    <a:pt x="503" y="114"/>
                  </a:lnTo>
                  <a:lnTo>
                    <a:pt x="520" y="114"/>
                  </a:lnTo>
                  <a:lnTo>
                    <a:pt x="533" y="114"/>
                  </a:lnTo>
                  <a:lnTo>
                    <a:pt x="552" y="114"/>
                  </a:lnTo>
                  <a:lnTo>
                    <a:pt x="565" y="114"/>
                  </a:lnTo>
                  <a:lnTo>
                    <a:pt x="582" y="114"/>
                  </a:lnTo>
                  <a:lnTo>
                    <a:pt x="596" y="114"/>
                  </a:lnTo>
                  <a:lnTo>
                    <a:pt x="613" y="114"/>
                  </a:lnTo>
                  <a:lnTo>
                    <a:pt x="626" y="114"/>
                  </a:lnTo>
                  <a:lnTo>
                    <a:pt x="643" y="114"/>
                  </a:lnTo>
                  <a:lnTo>
                    <a:pt x="658" y="115"/>
                  </a:lnTo>
                  <a:lnTo>
                    <a:pt x="673" y="115"/>
                  </a:lnTo>
                  <a:lnTo>
                    <a:pt x="689" y="115"/>
                  </a:lnTo>
                  <a:lnTo>
                    <a:pt x="736" y="115"/>
                  </a:lnTo>
                  <a:lnTo>
                    <a:pt x="751" y="115"/>
                  </a:lnTo>
                  <a:lnTo>
                    <a:pt x="766" y="115"/>
                  </a:lnTo>
                  <a:lnTo>
                    <a:pt x="781" y="114"/>
                  </a:lnTo>
                  <a:lnTo>
                    <a:pt x="798" y="114"/>
                  </a:lnTo>
                  <a:lnTo>
                    <a:pt x="812" y="114"/>
                  </a:lnTo>
                  <a:lnTo>
                    <a:pt x="830" y="114"/>
                  </a:lnTo>
                  <a:lnTo>
                    <a:pt x="844" y="114"/>
                  </a:lnTo>
                  <a:lnTo>
                    <a:pt x="861" y="112"/>
                  </a:lnTo>
                  <a:lnTo>
                    <a:pt x="872" y="112"/>
                  </a:lnTo>
                  <a:lnTo>
                    <a:pt x="893" y="110"/>
                  </a:lnTo>
                  <a:lnTo>
                    <a:pt x="903" y="109"/>
                  </a:lnTo>
                  <a:lnTo>
                    <a:pt x="925" y="107"/>
                  </a:lnTo>
                  <a:lnTo>
                    <a:pt x="933" y="107"/>
                  </a:lnTo>
                  <a:lnTo>
                    <a:pt x="959" y="103"/>
                  </a:lnTo>
                  <a:lnTo>
                    <a:pt x="962" y="102"/>
                  </a:lnTo>
                  <a:lnTo>
                    <a:pt x="979" y="100"/>
                  </a:lnTo>
                  <a:lnTo>
                    <a:pt x="991" y="98"/>
                  </a:lnTo>
                  <a:lnTo>
                    <a:pt x="992" y="98"/>
                  </a:lnTo>
                  <a:lnTo>
                    <a:pt x="1019" y="92"/>
                  </a:lnTo>
                  <a:lnTo>
                    <a:pt x="1029" y="90"/>
                  </a:lnTo>
                  <a:lnTo>
                    <a:pt x="1046" y="87"/>
                  </a:lnTo>
                  <a:lnTo>
                    <a:pt x="1065" y="78"/>
                  </a:lnTo>
                  <a:lnTo>
                    <a:pt x="1072" y="76"/>
                  </a:lnTo>
                  <a:lnTo>
                    <a:pt x="1085" y="71"/>
                  </a:lnTo>
                  <a:lnTo>
                    <a:pt x="1099" y="65"/>
                  </a:lnTo>
                  <a:lnTo>
                    <a:pt x="1107" y="61"/>
                  </a:lnTo>
                  <a:lnTo>
                    <a:pt x="1122" y="51"/>
                  </a:lnTo>
                  <a:lnTo>
                    <a:pt x="1136" y="43"/>
                  </a:lnTo>
                  <a:lnTo>
                    <a:pt x="1144" y="34"/>
                  </a:lnTo>
                  <a:lnTo>
                    <a:pt x="1161" y="17"/>
                  </a:lnTo>
                  <a:lnTo>
                    <a:pt x="1164" y="14"/>
                  </a:lnTo>
                  <a:lnTo>
                    <a:pt x="1175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22" name="Freeform 1109"/>
            <p:cNvSpPr>
              <a:spLocks/>
            </p:cNvSpPr>
            <p:nvPr/>
          </p:nvSpPr>
          <p:spPr bwMode="auto">
            <a:xfrm>
              <a:off x="597" y="3291"/>
              <a:ext cx="1109" cy="57"/>
            </a:xfrm>
            <a:custGeom>
              <a:avLst/>
              <a:gdLst>
                <a:gd name="T0" fmla="*/ 52 w 1109"/>
                <a:gd name="T1" fmla="*/ 49 h 57"/>
                <a:gd name="T2" fmla="*/ 94 w 1109"/>
                <a:gd name="T3" fmla="*/ 49 h 57"/>
                <a:gd name="T4" fmla="*/ 145 w 1109"/>
                <a:gd name="T5" fmla="*/ 49 h 57"/>
                <a:gd name="T6" fmla="*/ 177 w 1109"/>
                <a:gd name="T7" fmla="*/ 49 h 57"/>
                <a:gd name="T8" fmla="*/ 206 w 1109"/>
                <a:gd name="T9" fmla="*/ 49 h 57"/>
                <a:gd name="T10" fmla="*/ 238 w 1109"/>
                <a:gd name="T11" fmla="*/ 50 h 57"/>
                <a:gd name="T12" fmla="*/ 270 w 1109"/>
                <a:gd name="T13" fmla="*/ 50 h 57"/>
                <a:gd name="T14" fmla="*/ 300 w 1109"/>
                <a:gd name="T15" fmla="*/ 50 h 57"/>
                <a:gd name="T16" fmla="*/ 330 w 1109"/>
                <a:gd name="T17" fmla="*/ 50 h 57"/>
                <a:gd name="T18" fmla="*/ 363 w 1109"/>
                <a:gd name="T19" fmla="*/ 52 h 57"/>
                <a:gd name="T20" fmla="*/ 393 w 1109"/>
                <a:gd name="T21" fmla="*/ 52 h 57"/>
                <a:gd name="T22" fmla="*/ 425 w 1109"/>
                <a:gd name="T23" fmla="*/ 54 h 57"/>
                <a:gd name="T24" fmla="*/ 455 w 1109"/>
                <a:gd name="T25" fmla="*/ 54 h 57"/>
                <a:gd name="T26" fmla="*/ 487 w 1109"/>
                <a:gd name="T27" fmla="*/ 54 h 57"/>
                <a:gd name="T28" fmla="*/ 518 w 1109"/>
                <a:gd name="T29" fmla="*/ 55 h 57"/>
                <a:gd name="T30" fmla="*/ 548 w 1109"/>
                <a:gd name="T31" fmla="*/ 55 h 57"/>
                <a:gd name="T32" fmla="*/ 580 w 1109"/>
                <a:gd name="T33" fmla="*/ 55 h 57"/>
                <a:gd name="T34" fmla="*/ 611 w 1109"/>
                <a:gd name="T35" fmla="*/ 57 h 57"/>
                <a:gd name="T36" fmla="*/ 643 w 1109"/>
                <a:gd name="T37" fmla="*/ 57 h 57"/>
                <a:gd name="T38" fmla="*/ 675 w 1109"/>
                <a:gd name="T39" fmla="*/ 57 h 57"/>
                <a:gd name="T40" fmla="*/ 737 w 1109"/>
                <a:gd name="T41" fmla="*/ 57 h 57"/>
                <a:gd name="T42" fmla="*/ 796 w 1109"/>
                <a:gd name="T43" fmla="*/ 57 h 57"/>
                <a:gd name="T44" fmla="*/ 828 w 1109"/>
                <a:gd name="T45" fmla="*/ 55 h 57"/>
                <a:gd name="T46" fmla="*/ 859 w 1109"/>
                <a:gd name="T47" fmla="*/ 54 h 57"/>
                <a:gd name="T48" fmla="*/ 887 w 1109"/>
                <a:gd name="T49" fmla="*/ 52 h 57"/>
                <a:gd name="T50" fmla="*/ 918 w 1109"/>
                <a:gd name="T51" fmla="*/ 49 h 57"/>
                <a:gd name="T52" fmla="*/ 948 w 1109"/>
                <a:gd name="T53" fmla="*/ 47 h 57"/>
                <a:gd name="T54" fmla="*/ 977 w 1109"/>
                <a:gd name="T55" fmla="*/ 44 h 57"/>
                <a:gd name="T56" fmla="*/ 1006 w 1109"/>
                <a:gd name="T57" fmla="*/ 37 h 57"/>
                <a:gd name="T58" fmla="*/ 1033 w 1109"/>
                <a:gd name="T59" fmla="*/ 30 h 57"/>
                <a:gd name="T60" fmla="*/ 1060 w 1109"/>
                <a:gd name="T61" fmla="*/ 22 h 57"/>
                <a:gd name="T62" fmla="*/ 1087 w 1109"/>
                <a:gd name="T63" fmla="*/ 11 h 5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109"/>
                <a:gd name="T97" fmla="*/ 0 h 57"/>
                <a:gd name="T98" fmla="*/ 1109 w 1109"/>
                <a:gd name="T99" fmla="*/ 57 h 5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109" h="57">
                  <a:moveTo>
                    <a:pt x="0" y="49"/>
                  </a:moveTo>
                  <a:lnTo>
                    <a:pt x="52" y="49"/>
                  </a:lnTo>
                  <a:lnTo>
                    <a:pt x="64" y="49"/>
                  </a:lnTo>
                  <a:lnTo>
                    <a:pt x="94" y="49"/>
                  </a:lnTo>
                  <a:lnTo>
                    <a:pt x="113" y="49"/>
                  </a:lnTo>
                  <a:lnTo>
                    <a:pt x="145" y="49"/>
                  </a:lnTo>
                  <a:lnTo>
                    <a:pt x="155" y="49"/>
                  </a:lnTo>
                  <a:lnTo>
                    <a:pt x="177" y="49"/>
                  </a:lnTo>
                  <a:lnTo>
                    <a:pt x="185" y="49"/>
                  </a:lnTo>
                  <a:lnTo>
                    <a:pt x="206" y="49"/>
                  </a:lnTo>
                  <a:lnTo>
                    <a:pt x="217" y="49"/>
                  </a:lnTo>
                  <a:lnTo>
                    <a:pt x="238" y="50"/>
                  </a:lnTo>
                  <a:lnTo>
                    <a:pt x="248" y="50"/>
                  </a:lnTo>
                  <a:lnTo>
                    <a:pt x="270" y="50"/>
                  </a:lnTo>
                  <a:lnTo>
                    <a:pt x="278" y="50"/>
                  </a:lnTo>
                  <a:lnTo>
                    <a:pt x="300" y="50"/>
                  </a:lnTo>
                  <a:lnTo>
                    <a:pt x="309" y="50"/>
                  </a:lnTo>
                  <a:lnTo>
                    <a:pt x="330" y="50"/>
                  </a:lnTo>
                  <a:lnTo>
                    <a:pt x="339" y="52"/>
                  </a:lnTo>
                  <a:lnTo>
                    <a:pt x="363" y="52"/>
                  </a:lnTo>
                  <a:lnTo>
                    <a:pt x="369" y="52"/>
                  </a:lnTo>
                  <a:lnTo>
                    <a:pt x="393" y="52"/>
                  </a:lnTo>
                  <a:lnTo>
                    <a:pt x="400" y="52"/>
                  </a:lnTo>
                  <a:lnTo>
                    <a:pt x="425" y="54"/>
                  </a:lnTo>
                  <a:lnTo>
                    <a:pt x="432" y="54"/>
                  </a:lnTo>
                  <a:lnTo>
                    <a:pt x="455" y="54"/>
                  </a:lnTo>
                  <a:lnTo>
                    <a:pt x="460" y="54"/>
                  </a:lnTo>
                  <a:lnTo>
                    <a:pt x="487" y="54"/>
                  </a:lnTo>
                  <a:lnTo>
                    <a:pt x="491" y="54"/>
                  </a:lnTo>
                  <a:lnTo>
                    <a:pt x="518" y="55"/>
                  </a:lnTo>
                  <a:lnTo>
                    <a:pt x="523" y="55"/>
                  </a:lnTo>
                  <a:lnTo>
                    <a:pt x="548" y="55"/>
                  </a:lnTo>
                  <a:lnTo>
                    <a:pt x="553" y="55"/>
                  </a:lnTo>
                  <a:lnTo>
                    <a:pt x="580" y="55"/>
                  </a:lnTo>
                  <a:lnTo>
                    <a:pt x="584" y="55"/>
                  </a:lnTo>
                  <a:lnTo>
                    <a:pt x="611" y="57"/>
                  </a:lnTo>
                  <a:lnTo>
                    <a:pt x="614" y="57"/>
                  </a:lnTo>
                  <a:lnTo>
                    <a:pt x="643" y="57"/>
                  </a:lnTo>
                  <a:lnTo>
                    <a:pt x="646" y="57"/>
                  </a:lnTo>
                  <a:lnTo>
                    <a:pt x="675" y="57"/>
                  </a:lnTo>
                  <a:lnTo>
                    <a:pt x="703" y="57"/>
                  </a:lnTo>
                  <a:lnTo>
                    <a:pt x="737" y="57"/>
                  </a:lnTo>
                  <a:lnTo>
                    <a:pt x="768" y="57"/>
                  </a:lnTo>
                  <a:lnTo>
                    <a:pt x="796" y="57"/>
                  </a:lnTo>
                  <a:lnTo>
                    <a:pt x="800" y="57"/>
                  </a:lnTo>
                  <a:lnTo>
                    <a:pt x="828" y="55"/>
                  </a:lnTo>
                  <a:lnTo>
                    <a:pt x="830" y="55"/>
                  </a:lnTo>
                  <a:lnTo>
                    <a:pt x="859" y="54"/>
                  </a:lnTo>
                  <a:lnTo>
                    <a:pt x="862" y="54"/>
                  </a:lnTo>
                  <a:lnTo>
                    <a:pt x="887" y="52"/>
                  </a:lnTo>
                  <a:lnTo>
                    <a:pt x="894" y="52"/>
                  </a:lnTo>
                  <a:lnTo>
                    <a:pt x="918" y="49"/>
                  </a:lnTo>
                  <a:lnTo>
                    <a:pt x="928" y="49"/>
                  </a:lnTo>
                  <a:lnTo>
                    <a:pt x="948" y="47"/>
                  </a:lnTo>
                  <a:lnTo>
                    <a:pt x="960" y="45"/>
                  </a:lnTo>
                  <a:lnTo>
                    <a:pt x="977" y="44"/>
                  </a:lnTo>
                  <a:lnTo>
                    <a:pt x="994" y="38"/>
                  </a:lnTo>
                  <a:lnTo>
                    <a:pt x="1006" y="37"/>
                  </a:lnTo>
                  <a:lnTo>
                    <a:pt x="1029" y="30"/>
                  </a:lnTo>
                  <a:lnTo>
                    <a:pt x="1033" y="30"/>
                  </a:lnTo>
                  <a:lnTo>
                    <a:pt x="1038" y="28"/>
                  </a:lnTo>
                  <a:lnTo>
                    <a:pt x="1060" y="22"/>
                  </a:lnTo>
                  <a:lnTo>
                    <a:pt x="1068" y="18"/>
                  </a:lnTo>
                  <a:lnTo>
                    <a:pt x="1087" y="11"/>
                  </a:lnTo>
                  <a:lnTo>
                    <a:pt x="1109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23" name="Freeform 1110"/>
            <p:cNvSpPr>
              <a:spLocks/>
            </p:cNvSpPr>
            <p:nvPr/>
          </p:nvSpPr>
          <p:spPr bwMode="auto">
            <a:xfrm>
              <a:off x="1706" y="3243"/>
              <a:ext cx="52" cy="48"/>
            </a:xfrm>
            <a:custGeom>
              <a:avLst/>
              <a:gdLst>
                <a:gd name="T0" fmla="*/ 0 w 52"/>
                <a:gd name="T1" fmla="*/ 48 h 48"/>
                <a:gd name="T2" fmla="*/ 1 w 52"/>
                <a:gd name="T3" fmla="*/ 46 h 48"/>
                <a:gd name="T4" fmla="*/ 3 w 52"/>
                <a:gd name="T5" fmla="*/ 46 h 48"/>
                <a:gd name="T6" fmla="*/ 25 w 52"/>
                <a:gd name="T7" fmla="*/ 31 h 48"/>
                <a:gd name="T8" fmla="*/ 35 w 52"/>
                <a:gd name="T9" fmla="*/ 19 h 48"/>
                <a:gd name="T10" fmla="*/ 45 w 52"/>
                <a:gd name="T11" fmla="*/ 12 h 48"/>
                <a:gd name="T12" fmla="*/ 52 w 52"/>
                <a:gd name="T13" fmla="*/ 0 h 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2"/>
                <a:gd name="T22" fmla="*/ 0 h 48"/>
                <a:gd name="T23" fmla="*/ 52 w 52"/>
                <a:gd name="T24" fmla="*/ 48 h 4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2" h="48">
                  <a:moveTo>
                    <a:pt x="0" y="48"/>
                  </a:moveTo>
                  <a:lnTo>
                    <a:pt x="1" y="46"/>
                  </a:lnTo>
                  <a:lnTo>
                    <a:pt x="3" y="46"/>
                  </a:lnTo>
                  <a:lnTo>
                    <a:pt x="25" y="31"/>
                  </a:lnTo>
                  <a:lnTo>
                    <a:pt x="35" y="19"/>
                  </a:lnTo>
                  <a:lnTo>
                    <a:pt x="45" y="12"/>
                  </a:lnTo>
                  <a:lnTo>
                    <a:pt x="52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24" name="Line 1111"/>
            <p:cNvSpPr>
              <a:spLocks noChangeShapeType="1"/>
            </p:cNvSpPr>
            <p:nvPr/>
          </p:nvSpPr>
          <p:spPr bwMode="auto">
            <a:xfrm flipH="1">
              <a:off x="590" y="3340"/>
              <a:ext cx="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125" name="Freeform 1112"/>
            <p:cNvSpPr>
              <a:spLocks/>
            </p:cNvSpPr>
            <p:nvPr/>
          </p:nvSpPr>
          <p:spPr bwMode="auto">
            <a:xfrm>
              <a:off x="608" y="3238"/>
              <a:ext cx="1145" cy="95"/>
            </a:xfrm>
            <a:custGeom>
              <a:avLst/>
              <a:gdLst>
                <a:gd name="T0" fmla="*/ 63 w 1145"/>
                <a:gd name="T1" fmla="*/ 86 h 95"/>
                <a:gd name="T2" fmla="*/ 95 w 1145"/>
                <a:gd name="T3" fmla="*/ 86 h 95"/>
                <a:gd name="T4" fmla="*/ 152 w 1145"/>
                <a:gd name="T5" fmla="*/ 86 h 95"/>
                <a:gd name="T6" fmla="*/ 184 w 1145"/>
                <a:gd name="T7" fmla="*/ 86 h 95"/>
                <a:gd name="T8" fmla="*/ 215 w 1145"/>
                <a:gd name="T9" fmla="*/ 88 h 95"/>
                <a:gd name="T10" fmla="*/ 245 w 1145"/>
                <a:gd name="T11" fmla="*/ 88 h 95"/>
                <a:gd name="T12" fmla="*/ 276 w 1145"/>
                <a:gd name="T13" fmla="*/ 88 h 95"/>
                <a:gd name="T14" fmla="*/ 308 w 1145"/>
                <a:gd name="T15" fmla="*/ 88 h 95"/>
                <a:gd name="T16" fmla="*/ 336 w 1145"/>
                <a:gd name="T17" fmla="*/ 88 h 95"/>
                <a:gd name="T18" fmla="*/ 367 w 1145"/>
                <a:gd name="T19" fmla="*/ 88 h 95"/>
                <a:gd name="T20" fmla="*/ 399 w 1145"/>
                <a:gd name="T21" fmla="*/ 90 h 95"/>
                <a:gd name="T22" fmla="*/ 429 w 1145"/>
                <a:gd name="T23" fmla="*/ 90 h 95"/>
                <a:gd name="T24" fmla="*/ 460 w 1145"/>
                <a:gd name="T25" fmla="*/ 91 h 95"/>
                <a:gd name="T26" fmla="*/ 490 w 1145"/>
                <a:gd name="T27" fmla="*/ 91 h 95"/>
                <a:gd name="T28" fmla="*/ 520 w 1145"/>
                <a:gd name="T29" fmla="*/ 93 h 95"/>
                <a:gd name="T30" fmla="*/ 551 w 1145"/>
                <a:gd name="T31" fmla="*/ 93 h 95"/>
                <a:gd name="T32" fmla="*/ 581 w 1145"/>
                <a:gd name="T33" fmla="*/ 93 h 95"/>
                <a:gd name="T34" fmla="*/ 613 w 1145"/>
                <a:gd name="T35" fmla="*/ 95 h 95"/>
                <a:gd name="T36" fmla="*/ 642 w 1145"/>
                <a:gd name="T37" fmla="*/ 95 h 95"/>
                <a:gd name="T38" fmla="*/ 674 w 1145"/>
                <a:gd name="T39" fmla="*/ 95 h 95"/>
                <a:gd name="T40" fmla="*/ 767 w 1145"/>
                <a:gd name="T41" fmla="*/ 95 h 95"/>
                <a:gd name="T42" fmla="*/ 797 w 1145"/>
                <a:gd name="T43" fmla="*/ 95 h 95"/>
                <a:gd name="T44" fmla="*/ 827 w 1145"/>
                <a:gd name="T45" fmla="*/ 93 h 95"/>
                <a:gd name="T46" fmla="*/ 861 w 1145"/>
                <a:gd name="T47" fmla="*/ 91 h 95"/>
                <a:gd name="T48" fmla="*/ 892 w 1145"/>
                <a:gd name="T49" fmla="*/ 90 h 95"/>
                <a:gd name="T50" fmla="*/ 925 w 1145"/>
                <a:gd name="T51" fmla="*/ 86 h 95"/>
                <a:gd name="T52" fmla="*/ 959 w 1145"/>
                <a:gd name="T53" fmla="*/ 81 h 95"/>
                <a:gd name="T54" fmla="*/ 993 w 1145"/>
                <a:gd name="T55" fmla="*/ 76 h 95"/>
                <a:gd name="T56" fmla="*/ 1028 w 1145"/>
                <a:gd name="T57" fmla="*/ 68 h 95"/>
                <a:gd name="T58" fmla="*/ 1067 w 1145"/>
                <a:gd name="T59" fmla="*/ 54 h 95"/>
                <a:gd name="T60" fmla="*/ 1071 w 1145"/>
                <a:gd name="T61" fmla="*/ 53 h 95"/>
                <a:gd name="T62" fmla="*/ 1111 w 1145"/>
                <a:gd name="T63" fmla="*/ 31 h 95"/>
                <a:gd name="T64" fmla="*/ 1121 w 1145"/>
                <a:gd name="T65" fmla="*/ 24 h 95"/>
                <a:gd name="T66" fmla="*/ 1145 w 1145"/>
                <a:gd name="T67" fmla="*/ 0 h 9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145"/>
                <a:gd name="T103" fmla="*/ 0 h 95"/>
                <a:gd name="T104" fmla="*/ 1145 w 1145"/>
                <a:gd name="T105" fmla="*/ 95 h 9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145" h="95">
                  <a:moveTo>
                    <a:pt x="0" y="86"/>
                  </a:moveTo>
                  <a:lnTo>
                    <a:pt x="63" y="86"/>
                  </a:lnTo>
                  <a:lnTo>
                    <a:pt x="92" y="86"/>
                  </a:lnTo>
                  <a:lnTo>
                    <a:pt x="95" y="86"/>
                  </a:lnTo>
                  <a:lnTo>
                    <a:pt x="124" y="86"/>
                  </a:lnTo>
                  <a:lnTo>
                    <a:pt x="152" y="86"/>
                  </a:lnTo>
                  <a:lnTo>
                    <a:pt x="156" y="86"/>
                  </a:lnTo>
                  <a:lnTo>
                    <a:pt x="184" y="86"/>
                  </a:lnTo>
                  <a:lnTo>
                    <a:pt x="188" y="86"/>
                  </a:lnTo>
                  <a:lnTo>
                    <a:pt x="215" y="88"/>
                  </a:lnTo>
                  <a:lnTo>
                    <a:pt x="218" y="88"/>
                  </a:lnTo>
                  <a:lnTo>
                    <a:pt x="245" y="88"/>
                  </a:lnTo>
                  <a:lnTo>
                    <a:pt x="249" y="88"/>
                  </a:lnTo>
                  <a:lnTo>
                    <a:pt x="276" y="88"/>
                  </a:lnTo>
                  <a:lnTo>
                    <a:pt x="279" y="88"/>
                  </a:lnTo>
                  <a:lnTo>
                    <a:pt x="308" y="88"/>
                  </a:lnTo>
                  <a:lnTo>
                    <a:pt x="311" y="88"/>
                  </a:lnTo>
                  <a:lnTo>
                    <a:pt x="336" y="88"/>
                  </a:lnTo>
                  <a:lnTo>
                    <a:pt x="343" y="88"/>
                  </a:lnTo>
                  <a:lnTo>
                    <a:pt x="367" y="88"/>
                  </a:lnTo>
                  <a:lnTo>
                    <a:pt x="373" y="88"/>
                  </a:lnTo>
                  <a:lnTo>
                    <a:pt x="399" y="90"/>
                  </a:lnTo>
                  <a:lnTo>
                    <a:pt x="404" y="90"/>
                  </a:lnTo>
                  <a:lnTo>
                    <a:pt x="429" y="90"/>
                  </a:lnTo>
                  <a:lnTo>
                    <a:pt x="436" y="90"/>
                  </a:lnTo>
                  <a:lnTo>
                    <a:pt x="460" y="91"/>
                  </a:lnTo>
                  <a:lnTo>
                    <a:pt x="466" y="91"/>
                  </a:lnTo>
                  <a:lnTo>
                    <a:pt x="490" y="91"/>
                  </a:lnTo>
                  <a:lnTo>
                    <a:pt x="498" y="91"/>
                  </a:lnTo>
                  <a:lnTo>
                    <a:pt x="520" y="93"/>
                  </a:lnTo>
                  <a:lnTo>
                    <a:pt x="529" y="93"/>
                  </a:lnTo>
                  <a:lnTo>
                    <a:pt x="551" y="93"/>
                  </a:lnTo>
                  <a:lnTo>
                    <a:pt x="561" y="93"/>
                  </a:lnTo>
                  <a:lnTo>
                    <a:pt x="581" y="93"/>
                  </a:lnTo>
                  <a:lnTo>
                    <a:pt x="593" y="93"/>
                  </a:lnTo>
                  <a:lnTo>
                    <a:pt x="613" y="95"/>
                  </a:lnTo>
                  <a:lnTo>
                    <a:pt x="623" y="95"/>
                  </a:lnTo>
                  <a:lnTo>
                    <a:pt x="642" y="95"/>
                  </a:lnTo>
                  <a:lnTo>
                    <a:pt x="655" y="95"/>
                  </a:lnTo>
                  <a:lnTo>
                    <a:pt x="674" y="95"/>
                  </a:lnTo>
                  <a:lnTo>
                    <a:pt x="684" y="95"/>
                  </a:lnTo>
                  <a:lnTo>
                    <a:pt x="767" y="95"/>
                  </a:lnTo>
                  <a:lnTo>
                    <a:pt x="779" y="95"/>
                  </a:lnTo>
                  <a:lnTo>
                    <a:pt x="797" y="95"/>
                  </a:lnTo>
                  <a:lnTo>
                    <a:pt x="809" y="95"/>
                  </a:lnTo>
                  <a:lnTo>
                    <a:pt x="827" y="93"/>
                  </a:lnTo>
                  <a:lnTo>
                    <a:pt x="839" y="93"/>
                  </a:lnTo>
                  <a:lnTo>
                    <a:pt x="861" y="91"/>
                  </a:lnTo>
                  <a:lnTo>
                    <a:pt x="870" y="91"/>
                  </a:lnTo>
                  <a:lnTo>
                    <a:pt x="892" y="90"/>
                  </a:lnTo>
                  <a:lnTo>
                    <a:pt x="900" y="88"/>
                  </a:lnTo>
                  <a:lnTo>
                    <a:pt x="925" y="86"/>
                  </a:lnTo>
                  <a:lnTo>
                    <a:pt x="929" y="86"/>
                  </a:lnTo>
                  <a:lnTo>
                    <a:pt x="959" y="81"/>
                  </a:lnTo>
                  <a:lnTo>
                    <a:pt x="988" y="78"/>
                  </a:lnTo>
                  <a:lnTo>
                    <a:pt x="993" y="76"/>
                  </a:lnTo>
                  <a:lnTo>
                    <a:pt x="1017" y="71"/>
                  </a:lnTo>
                  <a:lnTo>
                    <a:pt x="1028" y="68"/>
                  </a:lnTo>
                  <a:lnTo>
                    <a:pt x="1042" y="64"/>
                  </a:lnTo>
                  <a:lnTo>
                    <a:pt x="1067" y="54"/>
                  </a:lnTo>
                  <a:lnTo>
                    <a:pt x="1069" y="53"/>
                  </a:lnTo>
                  <a:lnTo>
                    <a:pt x="1071" y="53"/>
                  </a:lnTo>
                  <a:lnTo>
                    <a:pt x="1094" y="42"/>
                  </a:lnTo>
                  <a:lnTo>
                    <a:pt x="1111" y="31"/>
                  </a:lnTo>
                  <a:lnTo>
                    <a:pt x="1118" y="25"/>
                  </a:lnTo>
                  <a:lnTo>
                    <a:pt x="1121" y="24"/>
                  </a:lnTo>
                  <a:lnTo>
                    <a:pt x="1140" y="9"/>
                  </a:lnTo>
                  <a:lnTo>
                    <a:pt x="1145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26" name="Line 1113"/>
            <p:cNvSpPr>
              <a:spLocks noChangeShapeType="1"/>
            </p:cNvSpPr>
            <p:nvPr/>
          </p:nvSpPr>
          <p:spPr bwMode="auto">
            <a:xfrm flipH="1">
              <a:off x="590" y="3324"/>
              <a:ext cx="1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127" name="Freeform 1114"/>
            <p:cNvSpPr>
              <a:spLocks/>
            </p:cNvSpPr>
            <p:nvPr/>
          </p:nvSpPr>
          <p:spPr bwMode="auto">
            <a:xfrm>
              <a:off x="590" y="3233"/>
              <a:ext cx="1156" cy="85"/>
            </a:xfrm>
            <a:custGeom>
              <a:avLst/>
              <a:gdLst>
                <a:gd name="T0" fmla="*/ 72 w 1156"/>
                <a:gd name="T1" fmla="*/ 74 h 85"/>
                <a:gd name="T2" fmla="*/ 120 w 1156"/>
                <a:gd name="T3" fmla="*/ 74 h 85"/>
                <a:gd name="T4" fmla="*/ 148 w 1156"/>
                <a:gd name="T5" fmla="*/ 74 h 85"/>
                <a:gd name="T6" fmla="*/ 181 w 1156"/>
                <a:gd name="T7" fmla="*/ 76 h 85"/>
                <a:gd name="T8" fmla="*/ 211 w 1156"/>
                <a:gd name="T9" fmla="*/ 76 h 85"/>
                <a:gd name="T10" fmla="*/ 241 w 1156"/>
                <a:gd name="T11" fmla="*/ 76 h 85"/>
                <a:gd name="T12" fmla="*/ 272 w 1156"/>
                <a:gd name="T13" fmla="*/ 76 h 85"/>
                <a:gd name="T14" fmla="*/ 304 w 1156"/>
                <a:gd name="T15" fmla="*/ 78 h 85"/>
                <a:gd name="T16" fmla="*/ 332 w 1156"/>
                <a:gd name="T17" fmla="*/ 78 h 85"/>
                <a:gd name="T18" fmla="*/ 364 w 1156"/>
                <a:gd name="T19" fmla="*/ 78 h 85"/>
                <a:gd name="T20" fmla="*/ 395 w 1156"/>
                <a:gd name="T21" fmla="*/ 78 h 85"/>
                <a:gd name="T22" fmla="*/ 425 w 1156"/>
                <a:gd name="T23" fmla="*/ 78 h 85"/>
                <a:gd name="T24" fmla="*/ 456 w 1156"/>
                <a:gd name="T25" fmla="*/ 80 h 85"/>
                <a:gd name="T26" fmla="*/ 486 w 1156"/>
                <a:gd name="T27" fmla="*/ 80 h 85"/>
                <a:gd name="T28" fmla="*/ 516 w 1156"/>
                <a:gd name="T29" fmla="*/ 81 h 85"/>
                <a:gd name="T30" fmla="*/ 547 w 1156"/>
                <a:gd name="T31" fmla="*/ 81 h 85"/>
                <a:gd name="T32" fmla="*/ 577 w 1156"/>
                <a:gd name="T33" fmla="*/ 83 h 85"/>
                <a:gd name="T34" fmla="*/ 609 w 1156"/>
                <a:gd name="T35" fmla="*/ 83 h 85"/>
                <a:gd name="T36" fmla="*/ 640 w 1156"/>
                <a:gd name="T37" fmla="*/ 85 h 85"/>
                <a:gd name="T38" fmla="*/ 670 w 1156"/>
                <a:gd name="T39" fmla="*/ 85 h 85"/>
                <a:gd name="T40" fmla="*/ 700 w 1156"/>
                <a:gd name="T41" fmla="*/ 85 h 85"/>
                <a:gd name="T42" fmla="*/ 731 w 1156"/>
                <a:gd name="T43" fmla="*/ 85 h 85"/>
                <a:gd name="T44" fmla="*/ 818 w 1156"/>
                <a:gd name="T45" fmla="*/ 85 h 85"/>
                <a:gd name="T46" fmla="*/ 851 w 1156"/>
                <a:gd name="T47" fmla="*/ 85 h 85"/>
                <a:gd name="T48" fmla="*/ 881 w 1156"/>
                <a:gd name="T49" fmla="*/ 83 h 85"/>
                <a:gd name="T50" fmla="*/ 910 w 1156"/>
                <a:gd name="T51" fmla="*/ 80 h 85"/>
                <a:gd name="T52" fmla="*/ 940 w 1156"/>
                <a:gd name="T53" fmla="*/ 78 h 85"/>
                <a:gd name="T54" fmla="*/ 970 w 1156"/>
                <a:gd name="T55" fmla="*/ 74 h 85"/>
                <a:gd name="T56" fmla="*/ 999 w 1156"/>
                <a:gd name="T57" fmla="*/ 71 h 85"/>
                <a:gd name="T58" fmla="*/ 1028 w 1156"/>
                <a:gd name="T59" fmla="*/ 64 h 85"/>
                <a:gd name="T60" fmla="*/ 1055 w 1156"/>
                <a:gd name="T61" fmla="*/ 58 h 85"/>
                <a:gd name="T62" fmla="*/ 1082 w 1156"/>
                <a:gd name="T63" fmla="*/ 49 h 85"/>
                <a:gd name="T64" fmla="*/ 1107 w 1156"/>
                <a:gd name="T65" fmla="*/ 37 h 85"/>
                <a:gd name="T66" fmla="*/ 1131 w 1156"/>
                <a:gd name="T67" fmla="*/ 22 h 85"/>
                <a:gd name="T68" fmla="*/ 1154 w 1156"/>
                <a:gd name="T69" fmla="*/ 3 h 8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56"/>
                <a:gd name="T106" fmla="*/ 0 h 85"/>
                <a:gd name="T107" fmla="*/ 1156 w 1156"/>
                <a:gd name="T108" fmla="*/ 85 h 8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56" h="85">
                  <a:moveTo>
                    <a:pt x="0" y="74"/>
                  </a:moveTo>
                  <a:lnTo>
                    <a:pt x="72" y="74"/>
                  </a:lnTo>
                  <a:lnTo>
                    <a:pt x="88" y="74"/>
                  </a:lnTo>
                  <a:lnTo>
                    <a:pt x="120" y="74"/>
                  </a:lnTo>
                  <a:lnTo>
                    <a:pt x="133" y="74"/>
                  </a:lnTo>
                  <a:lnTo>
                    <a:pt x="148" y="74"/>
                  </a:lnTo>
                  <a:lnTo>
                    <a:pt x="164" y="76"/>
                  </a:lnTo>
                  <a:lnTo>
                    <a:pt x="181" y="76"/>
                  </a:lnTo>
                  <a:lnTo>
                    <a:pt x="196" y="76"/>
                  </a:lnTo>
                  <a:lnTo>
                    <a:pt x="211" y="76"/>
                  </a:lnTo>
                  <a:lnTo>
                    <a:pt x="226" y="76"/>
                  </a:lnTo>
                  <a:lnTo>
                    <a:pt x="241" y="76"/>
                  </a:lnTo>
                  <a:lnTo>
                    <a:pt x="258" y="76"/>
                  </a:lnTo>
                  <a:lnTo>
                    <a:pt x="272" y="76"/>
                  </a:lnTo>
                  <a:lnTo>
                    <a:pt x="290" y="78"/>
                  </a:lnTo>
                  <a:lnTo>
                    <a:pt x="304" y="78"/>
                  </a:lnTo>
                  <a:lnTo>
                    <a:pt x="319" y="78"/>
                  </a:lnTo>
                  <a:lnTo>
                    <a:pt x="332" y="78"/>
                  </a:lnTo>
                  <a:lnTo>
                    <a:pt x="351" y="78"/>
                  </a:lnTo>
                  <a:lnTo>
                    <a:pt x="364" y="78"/>
                  </a:lnTo>
                  <a:lnTo>
                    <a:pt x="383" y="78"/>
                  </a:lnTo>
                  <a:lnTo>
                    <a:pt x="395" y="78"/>
                  </a:lnTo>
                  <a:lnTo>
                    <a:pt x="413" y="78"/>
                  </a:lnTo>
                  <a:lnTo>
                    <a:pt x="425" y="78"/>
                  </a:lnTo>
                  <a:lnTo>
                    <a:pt x="445" y="80"/>
                  </a:lnTo>
                  <a:lnTo>
                    <a:pt x="456" y="80"/>
                  </a:lnTo>
                  <a:lnTo>
                    <a:pt x="476" y="80"/>
                  </a:lnTo>
                  <a:lnTo>
                    <a:pt x="486" y="80"/>
                  </a:lnTo>
                  <a:lnTo>
                    <a:pt x="508" y="81"/>
                  </a:lnTo>
                  <a:lnTo>
                    <a:pt x="516" y="81"/>
                  </a:lnTo>
                  <a:lnTo>
                    <a:pt x="538" y="81"/>
                  </a:lnTo>
                  <a:lnTo>
                    <a:pt x="547" y="81"/>
                  </a:lnTo>
                  <a:lnTo>
                    <a:pt x="570" y="83"/>
                  </a:lnTo>
                  <a:lnTo>
                    <a:pt x="577" y="83"/>
                  </a:lnTo>
                  <a:lnTo>
                    <a:pt x="601" y="83"/>
                  </a:lnTo>
                  <a:lnTo>
                    <a:pt x="609" y="83"/>
                  </a:lnTo>
                  <a:lnTo>
                    <a:pt x="631" y="83"/>
                  </a:lnTo>
                  <a:lnTo>
                    <a:pt x="640" y="85"/>
                  </a:lnTo>
                  <a:lnTo>
                    <a:pt x="663" y="85"/>
                  </a:lnTo>
                  <a:lnTo>
                    <a:pt x="670" y="85"/>
                  </a:lnTo>
                  <a:lnTo>
                    <a:pt x="695" y="85"/>
                  </a:lnTo>
                  <a:lnTo>
                    <a:pt x="700" y="85"/>
                  </a:lnTo>
                  <a:lnTo>
                    <a:pt x="726" y="85"/>
                  </a:lnTo>
                  <a:lnTo>
                    <a:pt x="731" y="85"/>
                  </a:lnTo>
                  <a:lnTo>
                    <a:pt x="793" y="85"/>
                  </a:lnTo>
                  <a:lnTo>
                    <a:pt x="818" y="85"/>
                  </a:lnTo>
                  <a:lnTo>
                    <a:pt x="824" y="85"/>
                  </a:lnTo>
                  <a:lnTo>
                    <a:pt x="851" y="85"/>
                  </a:lnTo>
                  <a:lnTo>
                    <a:pt x="856" y="83"/>
                  </a:lnTo>
                  <a:lnTo>
                    <a:pt x="881" y="83"/>
                  </a:lnTo>
                  <a:lnTo>
                    <a:pt x="886" y="83"/>
                  </a:lnTo>
                  <a:lnTo>
                    <a:pt x="910" y="80"/>
                  </a:lnTo>
                  <a:lnTo>
                    <a:pt x="920" y="80"/>
                  </a:lnTo>
                  <a:lnTo>
                    <a:pt x="940" y="78"/>
                  </a:lnTo>
                  <a:lnTo>
                    <a:pt x="952" y="78"/>
                  </a:lnTo>
                  <a:lnTo>
                    <a:pt x="970" y="74"/>
                  </a:lnTo>
                  <a:lnTo>
                    <a:pt x="986" y="73"/>
                  </a:lnTo>
                  <a:lnTo>
                    <a:pt x="999" y="71"/>
                  </a:lnTo>
                  <a:lnTo>
                    <a:pt x="1019" y="66"/>
                  </a:lnTo>
                  <a:lnTo>
                    <a:pt x="1028" y="64"/>
                  </a:lnTo>
                  <a:lnTo>
                    <a:pt x="1050" y="58"/>
                  </a:lnTo>
                  <a:lnTo>
                    <a:pt x="1055" y="58"/>
                  </a:lnTo>
                  <a:lnTo>
                    <a:pt x="1056" y="58"/>
                  </a:lnTo>
                  <a:lnTo>
                    <a:pt x="1082" y="49"/>
                  </a:lnTo>
                  <a:lnTo>
                    <a:pt x="1095" y="44"/>
                  </a:lnTo>
                  <a:lnTo>
                    <a:pt x="1107" y="37"/>
                  </a:lnTo>
                  <a:lnTo>
                    <a:pt x="1121" y="29"/>
                  </a:lnTo>
                  <a:lnTo>
                    <a:pt x="1131" y="22"/>
                  </a:lnTo>
                  <a:lnTo>
                    <a:pt x="1141" y="15"/>
                  </a:lnTo>
                  <a:lnTo>
                    <a:pt x="1154" y="3"/>
                  </a:lnTo>
                  <a:lnTo>
                    <a:pt x="1156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28" name="Freeform 1115"/>
            <p:cNvSpPr>
              <a:spLocks/>
            </p:cNvSpPr>
            <p:nvPr/>
          </p:nvSpPr>
          <p:spPr bwMode="auto">
            <a:xfrm>
              <a:off x="963" y="3228"/>
              <a:ext cx="778" cy="76"/>
            </a:xfrm>
            <a:custGeom>
              <a:avLst/>
              <a:gdLst>
                <a:gd name="T0" fmla="*/ 0 w 778"/>
                <a:gd name="T1" fmla="*/ 68 h 76"/>
                <a:gd name="T2" fmla="*/ 30 w 778"/>
                <a:gd name="T3" fmla="*/ 68 h 76"/>
                <a:gd name="T4" fmla="*/ 61 w 778"/>
                <a:gd name="T5" fmla="*/ 69 h 76"/>
                <a:gd name="T6" fmla="*/ 62 w 778"/>
                <a:gd name="T7" fmla="*/ 69 h 76"/>
                <a:gd name="T8" fmla="*/ 91 w 778"/>
                <a:gd name="T9" fmla="*/ 69 h 76"/>
                <a:gd name="T10" fmla="*/ 94 w 778"/>
                <a:gd name="T11" fmla="*/ 69 h 76"/>
                <a:gd name="T12" fmla="*/ 123 w 778"/>
                <a:gd name="T13" fmla="*/ 69 h 76"/>
                <a:gd name="T14" fmla="*/ 125 w 778"/>
                <a:gd name="T15" fmla="*/ 69 h 76"/>
                <a:gd name="T16" fmla="*/ 152 w 778"/>
                <a:gd name="T17" fmla="*/ 69 h 76"/>
                <a:gd name="T18" fmla="*/ 157 w 778"/>
                <a:gd name="T19" fmla="*/ 69 h 76"/>
                <a:gd name="T20" fmla="*/ 182 w 778"/>
                <a:gd name="T21" fmla="*/ 71 h 76"/>
                <a:gd name="T22" fmla="*/ 189 w 778"/>
                <a:gd name="T23" fmla="*/ 71 h 76"/>
                <a:gd name="T24" fmla="*/ 214 w 778"/>
                <a:gd name="T25" fmla="*/ 71 h 76"/>
                <a:gd name="T26" fmla="*/ 219 w 778"/>
                <a:gd name="T27" fmla="*/ 71 h 76"/>
                <a:gd name="T28" fmla="*/ 243 w 778"/>
                <a:gd name="T29" fmla="*/ 73 h 76"/>
                <a:gd name="T30" fmla="*/ 251 w 778"/>
                <a:gd name="T31" fmla="*/ 73 h 76"/>
                <a:gd name="T32" fmla="*/ 275 w 778"/>
                <a:gd name="T33" fmla="*/ 73 h 76"/>
                <a:gd name="T34" fmla="*/ 282 w 778"/>
                <a:gd name="T35" fmla="*/ 73 h 76"/>
                <a:gd name="T36" fmla="*/ 305 w 778"/>
                <a:gd name="T37" fmla="*/ 74 h 76"/>
                <a:gd name="T38" fmla="*/ 314 w 778"/>
                <a:gd name="T39" fmla="*/ 74 h 76"/>
                <a:gd name="T40" fmla="*/ 336 w 778"/>
                <a:gd name="T41" fmla="*/ 74 h 76"/>
                <a:gd name="T42" fmla="*/ 344 w 778"/>
                <a:gd name="T43" fmla="*/ 74 h 76"/>
                <a:gd name="T44" fmla="*/ 366 w 778"/>
                <a:gd name="T45" fmla="*/ 74 h 76"/>
                <a:gd name="T46" fmla="*/ 376 w 778"/>
                <a:gd name="T47" fmla="*/ 74 h 76"/>
                <a:gd name="T48" fmla="*/ 398 w 778"/>
                <a:gd name="T49" fmla="*/ 76 h 76"/>
                <a:gd name="T50" fmla="*/ 429 w 778"/>
                <a:gd name="T51" fmla="*/ 76 h 76"/>
                <a:gd name="T52" fmla="*/ 437 w 778"/>
                <a:gd name="T53" fmla="*/ 74 h 76"/>
                <a:gd name="T54" fmla="*/ 459 w 778"/>
                <a:gd name="T55" fmla="*/ 74 h 76"/>
                <a:gd name="T56" fmla="*/ 469 w 778"/>
                <a:gd name="T57" fmla="*/ 74 h 76"/>
                <a:gd name="T58" fmla="*/ 491 w 778"/>
                <a:gd name="T59" fmla="*/ 74 h 76"/>
                <a:gd name="T60" fmla="*/ 499 w 778"/>
                <a:gd name="T61" fmla="*/ 73 h 76"/>
                <a:gd name="T62" fmla="*/ 521 w 778"/>
                <a:gd name="T63" fmla="*/ 73 h 76"/>
                <a:gd name="T64" fmla="*/ 530 w 778"/>
                <a:gd name="T65" fmla="*/ 71 h 76"/>
                <a:gd name="T66" fmla="*/ 555 w 778"/>
                <a:gd name="T67" fmla="*/ 69 h 76"/>
                <a:gd name="T68" fmla="*/ 560 w 778"/>
                <a:gd name="T69" fmla="*/ 69 h 76"/>
                <a:gd name="T70" fmla="*/ 587 w 778"/>
                <a:gd name="T71" fmla="*/ 68 h 76"/>
                <a:gd name="T72" fmla="*/ 591 w 778"/>
                <a:gd name="T73" fmla="*/ 68 h 76"/>
                <a:gd name="T74" fmla="*/ 606 w 778"/>
                <a:gd name="T75" fmla="*/ 64 h 76"/>
                <a:gd name="T76" fmla="*/ 619 w 778"/>
                <a:gd name="T77" fmla="*/ 63 h 76"/>
                <a:gd name="T78" fmla="*/ 648 w 778"/>
                <a:gd name="T79" fmla="*/ 57 h 76"/>
                <a:gd name="T80" fmla="*/ 656 w 778"/>
                <a:gd name="T81" fmla="*/ 56 h 76"/>
                <a:gd name="T82" fmla="*/ 677 w 778"/>
                <a:gd name="T83" fmla="*/ 52 h 76"/>
                <a:gd name="T84" fmla="*/ 692 w 778"/>
                <a:gd name="T85" fmla="*/ 47 h 76"/>
                <a:gd name="T86" fmla="*/ 704 w 778"/>
                <a:gd name="T87" fmla="*/ 42 h 76"/>
                <a:gd name="T88" fmla="*/ 724 w 778"/>
                <a:gd name="T89" fmla="*/ 34 h 76"/>
                <a:gd name="T90" fmla="*/ 729 w 778"/>
                <a:gd name="T91" fmla="*/ 32 h 76"/>
                <a:gd name="T92" fmla="*/ 732 w 778"/>
                <a:gd name="T93" fmla="*/ 32 h 76"/>
                <a:gd name="T94" fmla="*/ 754 w 778"/>
                <a:gd name="T95" fmla="*/ 20 h 76"/>
                <a:gd name="T96" fmla="*/ 778 w 778"/>
                <a:gd name="T97" fmla="*/ 0 h 7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778"/>
                <a:gd name="T148" fmla="*/ 0 h 76"/>
                <a:gd name="T149" fmla="*/ 778 w 778"/>
                <a:gd name="T150" fmla="*/ 76 h 7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778" h="76">
                  <a:moveTo>
                    <a:pt x="0" y="68"/>
                  </a:moveTo>
                  <a:lnTo>
                    <a:pt x="30" y="68"/>
                  </a:lnTo>
                  <a:lnTo>
                    <a:pt x="61" y="69"/>
                  </a:lnTo>
                  <a:lnTo>
                    <a:pt x="62" y="69"/>
                  </a:lnTo>
                  <a:lnTo>
                    <a:pt x="91" y="69"/>
                  </a:lnTo>
                  <a:lnTo>
                    <a:pt x="94" y="69"/>
                  </a:lnTo>
                  <a:lnTo>
                    <a:pt x="123" y="69"/>
                  </a:lnTo>
                  <a:lnTo>
                    <a:pt x="125" y="69"/>
                  </a:lnTo>
                  <a:lnTo>
                    <a:pt x="152" y="69"/>
                  </a:lnTo>
                  <a:lnTo>
                    <a:pt x="157" y="69"/>
                  </a:lnTo>
                  <a:lnTo>
                    <a:pt x="182" y="71"/>
                  </a:lnTo>
                  <a:lnTo>
                    <a:pt x="189" y="71"/>
                  </a:lnTo>
                  <a:lnTo>
                    <a:pt x="214" y="71"/>
                  </a:lnTo>
                  <a:lnTo>
                    <a:pt x="219" y="71"/>
                  </a:lnTo>
                  <a:lnTo>
                    <a:pt x="243" y="73"/>
                  </a:lnTo>
                  <a:lnTo>
                    <a:pt x="251" y="73"/>
                  </a:lnTo>
                  <a:lnTo>
                    <a:pt x="275" y="73"/>
                  </a:lnTo>
                  <a:lnTo>
                    <a:pt x="282" y="73"/>
                  </a:lnTo>
                  <a:lnTo>
                    <a:pt x="305" y="74"/>
                  </a:lnTo>
                  <a:lnTo>
                    <a:pt x="314" y="74"/>
                  </a:lnTo>
                  <a:lnTo>
                    <a:pt x="336" y="74"/>
                  </a:lnTo>
                  <a:lnTo>
                    <a:pt x="344" y="74"/>
                  </a:lnTo>
                  <a:lnTo>
                    <a:pt x="366" y="74"/>
                  </a:lnTo>
                  <a:lnTo>
                    <a:pt x="376" y="74"/>
                  </a:lnTo>
                  <a:lnTo>
                    <a:pt x="398" y="76"/>
                  </a:lnTo>
                  <a:lnTo>
                    <a:pt x="429" y="76"/>
                  </a:lnTo>
                  <a:lnTo>
                    <a:pt x="437" y="74"/>
                  </a:lnTo>
                  <a:lnTo>
                    <a:pt x="459" y="74"/>
                  </a:lnTo>
                  <a:lnTo>
                    <a:pt x="469" y="74"/>
                  </a:lnTo>
                  <a:lnTo>
                    <a:pt x="491" y="74"/>
                  </a:lnTo>
                  <a:lnTo>
                    <a:pt x="499" y="73"/>
                  </a:lnTo>
                  <a:lnTo>
                    <a:pt x="521" y="73"/>
                  </a:lnTo>
                  <a:lnTo>
                    <a:pt x="530" y="71"/>
                  </a:lnTo>
                  <a:lnTo>
                    <a:pt x="555" y="69"/>
                  </a:lnTo>
                  <a:lnTo>
                    <a:pt x="560" y="69"/>
                  </a:lnTo>
                  <a:lnTo>
                    <a:pt x="587" y="68"/>
                  </a:lnTo>
                  <a:lnTo>
                    <a:pt x="591" y="68"/>
                  </a:lnTo>
                  <a:lnTo>
                    <a:pt x="606" y="64"/>
                  </a:lnTo>
                  <a:lnTo>
                    <a:pt x="619" y="63"/>
                  </a:lnTo>
                  <a:lnTo>
                    <a:pt x="648" y="57"/>
                  </a:lnTo>
                  <a:lnTo>
                    <a:pt x="656" y="56"/>
                  </a:lnTo>
                  <a:lnTo>
                    <a:pt x="677" y="52"/>
                  </a:lnTo>
                  <a:lnTo>
                    <a:pt x="692" y="47"/>
                  </a:lnTo>
                  <a:lnTo>
                    <a:pt x="704" y="42"/>
                  </a:lnTo>
                  <a:lnTo>
                    <a:pt x="724" y="34"/>
                  </a:lnTo>
                  <a:lnTo>
                    <a:pt x="729" y="32"/>
                  </a:lnTo>
                  <a:lnTo>
                    <a:pt x="732" y="32"/>
                  </a:lnTo>
                  <a:lnTo>
                    <a:pt x="754" y="20"/>
                  </a:lnTo>
                  <a:lnTo>
                    <a:pt x="778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29" name="Freeform 1116"/>
            <p:cNvSpPr>
              <a:spLocks/>
            </p:cNvSpPr>
            <p:nvPr/>
          </p:nvSpPr>
          <p:spPr bwMode="auto">
            <a:xfrm>
              <a:off x="781" y="3292"/>
              <a:ext cx="182" cy="4"/>
            </a:xfrm>
            <a:custGeom>
              <a:avLst/>
              <a:gdLst>
                <a:gd name="T0" fmla="*/ 0 w 182"/>
                <a:gd name="T1" fmla="*/ 0 h 4"/>
                <a:gd name="T2" fmla="*/ 27 w 182"/>
                <a:gd name="T3" fmla="*/ 0 h 4"/>
                <a:gd name="T4" fmla="*/ 28 w 182"/>
                <a:gd name="T5" fmla="*/ 0 h 4"/>
                <a:gd name="T6" fmla="*/ 57 w 182"/>
                <a:gd name="T7" fmla="*/ 0 h 4"/>
                <a:gd name="T8" fmla="*/ 59 w 182"/>
                <a:gd name="T9" fmla="*/ 0 h 4"/>
                <a:gd name="T10" fmla="*/ 89 w 182"/>
                <a:gd name="T11" fmla="*/ 2 h 4"/>
                <a:gd name="T12" fmla="*/ 91 w 182"/>
                <a:gd name="T13" fmla="*/ 2 h 4"/>
                <a:gd name="T14" fmla="*/ 121 w 182"/>
                <a:gd name="T15" fmla="*/ 2 h 4"/>
                <a:gd name="T16" fmla="*/ 152 w 182"/>
                <a:gd name="T17" fmla="*/ 2 h 4"/>
                <a:gd name="T18" fmla="*/ 172 w 182"/>
                <a:gd name="T19" fmla="*/ 4 h 4"/>
                <a:gd name="T20" fmla="*/ 182 w 182"/>
                <a:gd name="T21" fmla="*/ 4 h 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82"/>
                <a:gd name="T34" fmla="*/ 0 h 4"/>
                <a:gd name="T35" fmla="*/ 182 w 182"/>
                <a:gd name="T36" fmla="*/ 4 h 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82" h="4">
                  <a:moveTo>
                    <a:pt x="0" y="0"/>
                  </a:moveTo>
                  <a:lnTo>
                    <a:pt x="27" y="0"/>
                  </a:lnTo>
                  <a:lnTo>
                    <a:pt x="28" y="0"/>
                  </a:lnTo>
                  <a:lnTo>
                    <a:pt x="57" y="0"/>
                  </a:lnTo>
                  <a:lnTo>
                    <a:pt x="59" y="0"/>
                  </a:lnTo>
                  <a:lnTo>
                    <a:pt x="89" y="2"/>
                  </a:lnTo>
                  <a:lnTo>
                    <a:pt x="91" y="2"/>
                  </a:lnTo>
                  <a:lnTo>
                    <a:pt x="121" y="2"/>
                  </a:lnTo>
                  <a:lnTo>
                    <a:pt x="152" y="2"/>
                  </a:lnTo>
                  <a:lnTo>
                    <a:pt x="172" y="4"/>
                  </a:lnTo>
                  <a:lnTo>
                    <a:pt x="182" y="4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30" name="Freeform 1117"/>
            <p:cNvSpPr>
              <a:spLocks/>
            </p:cNvSpPr>
            <p:nvPr/>
          </p:nvSpPr>
          <p:spPr bwMode="auto">
            <a:xfrm>
              <a:off x="590" y="3291"/>
              <a:ext cx="125" cy="1"/>
            </a:xfrm>
            <a:custGeom>
              <a:avLst/>
              <a:gdLst>
                <a:gd name="T0" fmla="*/ 125 w 125"/>
                <a:gd name="T1" fmla="*/ 1 h 1"/>
                <a:gd name="T2" fmla="*/ 98 w 125"/>
                <a:gd name="T3" fmla="*/ 0 h 1"/>
                <a:gd name="T4" fmla="*/ 94 w 125"/>
                <a:gd name="T5" fmla="*/ 0 h 1"/>
                <a:gd name="T6" fmla="*/ 66 w 125"/>
                <a:gd name="T7" fmla="*/ 0 h 1"/>
                <a:gd name="T8" fmla="*/ 0 w 125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5"/>
                <a:gd name="T16" fmla="*/ 0 h 1"/>
                <a:gd name="T17" fmla="*/ 125 w 125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5" h="1">
                  <a:moveTo>
                    <a:pt x="125" y="1"/>
                  </a:moveTo>
                  <a:lnTo>
                    <a:pt x="98" y="0"/>
                  </a:lnTo>
                  <a:lnTo>
                    <a:pt x="94" y="0"/>
                  </a:lnTo>
                  <a:lnTo>
                    <a:pt x="66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31" name="Freeform 1118"/>
            <p:cNvSpPr>
              <a:spLocks/>
            </p:cNvSpPr>
            <p:nvPr/>
          </p:nvSpPr>
          <p:spPr bwMode="auto">
            <a:xfrm>
              <a:off x="747" y="3292"/>
              <a:ext cx="34" cy="1"/>
            </a:xfrm>
            <a:custGeom>
              <a:avLst/>
              <a:gdLst>
                <a:gd name="T0" fmla="*/ 0 w 34"/>
                <a:gd name="T1" fmla="*/ 0 h 1"/>
                <a:gd name="T2" fmla="*/ 2 w 34"/>
                <a:gd name="T3" fmla="*/ 0 h 1"/>
                <a:gd name="T4" fmla="*/ 30 w 34"/>
                <a:gd name="T5" fmla="*/ 0 h 1"/>
                <a:gd name="T6" fmla="*/ 34 w 34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4"/>
                <a:gd name="T13" fmla="*/ 0 h 1"/>
                <a:gd name="T14" fmla="*/ 34 w 34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4" h="1">
                  <a:moveTo>
                    <a:pt x="0" y="0"/>
                  </a:moveTo>
                  <a:lnTo>
                    <a:pt x="2" y="0"/>
                  </a:lnTo>
                  <a:lnTo>
                    <a:pt x="30" y="0"/>
                  </a:lnTo>
                  <a:lnTo>
                    <a:pt x="34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32" name="Freeform 1119"/>
            <p:cNvSpPr>
              <a:spLocks/>
            </p:cNvSpPr>
            <p:nvPr/>
          </p:nvSpPr>
          <p:spPr bwMode="auto">
            <a:xfrm>
              <a:off x="715" y="3292"/>
              <a:ext cx="32" cy="1"/>
            </a:xfrm>
            <a:custGeom>
              <a:avLst/>
              <a:gdLst>
                <a:gd name="T0" fmla="*/ 0 w 32"/>
                <a:gd name="T1" fmla="*/ 0 h 1"/>
                <a:gd name="T2" fmla="*/ 3 w 32"/>
                <a:gd name="T3" fmla="*/ 0 h 1"/>
                <a:gd name="T4" fmla="*/ 32 w 32"/>
                <a:gd name="T5" fmla="*/ 0 h 1"/>
                <a:gd name="T6" fmla="*/ 0 60000 65536"/>
                <a:gd name="T7" fmla="*/ 0 60000 65536"/>
                <a:gd name="T8" fmla="*/ 0 60000 65536"/>
                <a:gd name="T9" fmla="*/ 0 w 32"/>
                <a:gd name="T10" fmla="*/ 0 h 1"/>
                <a:gd name="T11" fmla="*/ 32 w 3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2" h="1">
                  <a:moveTo>
                    <a:pt x="0" y="0"/>
                  </a:moveTo>
                  <a:lnTo>
                    <a:pt x="3" y="0"/>
                  </a:lnTo>
                  <a:lnTo>
                    <a:pt x="32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33" name="Freeform 1120"/>
            <p:cNvSpPr>
              <a:spLocks/>
            </p:cNvSpPr>
            <p:nvPr/>
          </p:nvSpPr>
          <p:spPr bwMode="auto">
            <a:xfrm>
              <a:off x="603" y="3223"/>
              <a:ext cx="1135" cy="66"/>
            </a:xfrm>
            <a:custGeom>
              <a:avLst/>
              <a:gdLst>
                <a:gd name="T0" fmla="*/ 11 w 1135"/>
                <a:gd name="T1" fmla="*/ 52 h 66"/>
                <a:gd name="T2" fmla="*/ 71 w 1135"/>
                <a:gd name="T3" fmla="*/ 52 h 66"/>
                <a:gd name="T4" fmla="*/ 103 w 1135"/>
                <a:gd name="T5" fmla="*/ 54 h 66"/>
                <a:gd name="T6" fmla="*/ 134 w 1135"/>
                <a:gd name="T7" fmla="*/ 54 h 66"/>
                <a:gd name="T8" fmla="*/ 164 w 1135"/>
                <a:gd name="T9" fmla="*/ 54 h 66"/>
                <a:gd name="T10" fmla="*/ 196 w 1135"/>
                <a:gd name="T11" fmla="*/ 54 h 66"/>
                <a:gd name="T12" fmla="*/ 227 w 1135"/>
                <a:gd name="T13" fmla="*/ 54 h 66"/>
                <a:gd name="T14" fmla="*/ 257 w 1135"/>
                <a:gd name="T15" fmla="*/ 54 h 66"/>
                <a:gd name="T16" fmla="*/ 289 w 1135"/>
                <a:gd name="T17" fmla="*/ 54 h 66"/>
                <a:gd name="T18" fmla="*/ 319 w 1135"/>
                <a:gd name="T19" fmla="*/ 56 h 66"/>
                <a:gd name="T20" fmla="*/ 351 w 1135"/>
                <a:gd name="T21" fmla="*/ 56 h 66"/>
                <a:gd name="T22" fmla="*/ 384 w 1135"/>
                <a:gd name="T23" fmla="*/ 57 h 66"/>
                <a:gd name="T24" fmla="*/ 414 w 1135"/>
                <a:gd name="T25" fmla="*/ 57 h 66"/>
                <a:gd name="T26" fmla="*/ 446 w 1135"/>
                <a:gd name="T27" fmla="*/ 59 h 66"/>
                <a:gd name="T28" fmla="*/ 476 w 1135"/>
                <a:gd name="T29" fmla="*/ 59 h 66"/>
                <a:gd name="T30" fmla="*/ 508 w 1135"/>
                <a:gd name="T31" fmla="*/ 59 h 66"/>
                <a:gd name="T32" fmla="*/ 540 w 1135"/>
                <a:gd name="T33" fmla="*/ 59 h 66"/>
                <a:gd name="T34" fmla="*/ 571 w 1135"/>
                <a:gd name="T35" fmla="*/ 61 h 66"/>
                <a:gd name="T36" fmla="*/ 603 w 1135"/>
                <a:gd name="T37" fmla="*/ 61 h 66"/>
                <a:gd name="T38" fmla="*/ 633 w 1135"/>
                <a:gd name="T39" fmla="*/ 62 h 66"/>
                <a:gd name="T40" fmla="*/ 665 w 1135"/>
                <a:gd name="T41" fmla="*/ 62 h 66"/>
                <a:gd name="T42" fmla="*/ 696 w 1135"/>
                <a:gd name="T43" fmla="*/ 64 h 66"/>
                <a:gd name="T44" fmla="*/ 728 w 1135"/>
                <a:gd name="T45" fmla="*/ 64 h 66"/>
                <a:gd name="T46" fmla="*/ 760 w 1135"/>
                <a:gd name="T47" fmla="*/ 64 h 66"/>
                <a:gd name="T48" fmla="*/ 797 w 1135"/>
                <a:gd name="T49" fmla="*/ 66 h 66"/>
                <a:gd name="T50" fmla="*/ 827 w 1135"/>
                <a:gd name="T51" fmla="*/ 64 h 66"/>
                <a:gd name="T52" fmla="*/ 859 w 1135"/>
                <a:gd name="T53" fmla="*/ 64 h 66"/>
                <a:gd name="T54" fmla="*/ 890 w 1135"/>
                <a:gd name="T55" fmla="*/ 62 h 66"/>
                <a:gd name="T56" fmla="*/ 924 w 1135"/>
                <a:gd name="T57" fmla="*/ 61 h 66"/>
                <a:gd name="T58" fmla="*/ 956 w 1135"/>
                <a:gd name="T59" fmla="*/ 59 h 66"/>
                <a:gd name="T60" fmla="*/ 989 w 1135"/>
                <a:gd name="T61" fmla="*/ 54 h 66"/>
                <a:gd name="T62" fmla="*/ 1023 w 1135"/>
                <a:gd name="T63" fmla="*/ 47 h 66"/>
                <a:gd name="T64" fmla="*/ 1047 w 1135"/>
                <a:gd name="T65" fmla="*/ 40 h 66"/>
                <a:gd name="T66" fmla="*/ 1060 w 1135"/>
                <a:gd name="T67" fmla="*/ 37 h 66"/>
                <a:gd name="T68" fmla="*/ 1101 w 1135"/>
                <a:gd name="T69" fmla="*/ 20 h 66"/>
                <a:gd name="T70" fmla="*/ 1119 w 1135"/>
                <a:gd name="T71" fmla="*/ 8 h 6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35"/>
                <a:gd name="T109" fmla="*/ 0 h 66"/>
                <a:gd name="T110" fmla="*/ 1135 w 1135"/>
                <a:gd name="T111" fmla="*/ 66 h 6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35" h="66">
                  <a:moveTo>
                    <a:pt x="0" y="52"/>
                  </a:moveTo>
                  <a:lnTo>
                    <a:pt x="11" y="52"/>
                  </a:lnTo>
                  <a:lnTo>
                    <a:pt x="32" y="52"/>
                  </a:lnTo>
                  <a:lnTo>
                    <a:pt x="71" y="52"/>
                  </a:lnTo>
                  <a:lnTo>
                    <a:pt x="93" y="54"/>
                  </a:lnTo>
                  <a:lnTo>
                    <a:pt x="103" y="54"/>
                  </a:lnTo>
                  <a:lnTo>
                    <a:pt x="124" y="54"/>
                  </a:lnTo>
                  <a:lnTo>
                    <a:pt x="134" y="54"/>
                  </a:lnTo>
                  <a:lnTo>
                    <a:pt x="156" y="54"/>
                  </a:lnTo>
                  <a:lnTo>
                    <a:pt x="164" y="54"/>
                  </a:lnTo>
                  <a:lnTo>
                    <a:pt x="186" y="54"/>
                  </a:lnTo>
                  <a:lnTo>
                    <a:pt x="196" y="54"/>
                  </a:lnTo>
                  <a:lnTo>
                    <a:pt x="216" y="54"/>
                  </a:lnTo>
                  <a:lnTo>
                    <a:pt x="227" y="54"/>
                  </a:lnTo>
                  <a:lnTo>
                    <a:pt x="247" y="54"/>
                  </a:lnTo>
                  <a:lnTo>
                    <a:pt x="257" y="54"/>
                  </a:lnTo>
                  <a:lnTo>
                    <a:pt x="279" y="54"/>
                  </a:lnTo>
                  <a:lnTo>
                    <a:pt x="289" y="54"/>
                  </a:lnTo>
                  <a:lnTo>
                    <a:pt x="308" y="56"/>
                  </a:lnTo>
                  <a:lnTo>
                    <a:pt x="319" y="56"/>
                  </a:lnTo>
                  <a:lnTo>
                    <a:pt x="338" y="56"/>
                  </a:lnTo>
                  <a:lnTo>
                    <a:pt x="351" y="56"/>
                  </a:lnTo>
                  <a:lnTo>
                    <a:pt x="370" y="56"/>
                  </a:lnTo>
                  <a:lnTo>
                    <a:pt x="384" y="57"/>
                  </a:lnTo>
                  <a:lnTo>
                    <a:pt x="399" y="57"/>
                  </a:lnTo>
                  <a:lnTo>
                    <a:pt x="414" y="57"/>
                  </a:lnTo>
                  <a:lnTo>
                    <a:pt x="431" y="57"/>
                  </a:lnTo>
                  <a:lnTo>
                    <a:pt x="446" y="59"/>
                  </a:lnTo>
                  <a:lnTo>
                    <a:pt x="461" y="59"/>
                  </a:lnTo>
                  <a:lnTo>
                    <a:pt x="476" y="59"/>
                  </a:lnTo>
                  <a:lnTo>
                    <a:pt x="492" y="59"/>
                  </a:lnTo>
                  <a:lnTo>
                    <a:pt x="508" y="59"/>
                  </a:lnTo>
                  <a:lnTo>
                    <a:pt x="522" y="59"/>
                  </a:lnTo>
                  <a:lnTo>
                    <a:pt x="540" y="59"/>
                  </a:lnTo>
                  <a:lnTo>
                    <a:pt x="552" y="59"/>
                  </a:lnTo>
                  <a:lnTo>
                    <a:pt x="571" y="61"/>
                  </a:lnTo>
                  <a:lnTo>
                    <a:pt x="583" y="61"/>
                  </a:lnTo>
                  <a:lnTo>
                    <a:pt x="603" y="61"/>
                  </a:lnTo>
                  <a:lnTo>
                    <a:pt x="613" y="62"/>
                  </a:lnTo>
                  <a:lnTo>
                    <a:pt x="633" y="62"/>
                  </a:lnTo>
                  <a:lnTo>
                    <a:pt x="643" y="62"/>
                  </a:lnTo>
                  <a:lnTo>
                    <a:pt x="665" y="62"/>
                  </a:lnTo>
                  <a:lnTo>
                    <a:pt x="674" y="64"/>
                  </a:lnTo>
                  <a:lnTo>
                    <a:pt x="696" y="64"/>
                  </a:lnTo>
                  <a:lnTo>
                    <a:pt x="704" y="64"/>
                  </a:lnTo>
                  <a:lnTo>
                    <a:pt x="728" y="64"/>
                  </a:lnTo>
                  <a:lnTo>
                    <a:pt x="735" y="64"/>
                  </a:lnTo>
                  <a:lnTo>
                    <a:pt x="760" y="64"/>
                  </a:lnTo>
                  <a:lnTo>
                    <a:pt x="790" y="64"/>
                  </a:lnTo>
                  <a:lnTo>
                    <a:pt x="797" y="66"/>
                  </a:lnTo>
                  <a:lnTo>
                    <a:pt x="821" y="64"/>
                  </a:lnTo>
                  <a:lnTo>
                    <a:pt x="827" y="64"/>
                  </a:lnTo>
                  <a:lnTo>
                    <a:pt x="853" y="64"/>
                  </a:lnTo>
                  <a:lnTo>
                    <a:pt x="859" y="64"/>
                  </a:lnTo>
                  <a:lnTo>
                    <a:pt x="881" y="62"/>
                  </a:lnTo>
                  <a:lnTo>
                    <a:pt x="890" y="62"/>
                  </a:lnTo>
                  <a:lnTo>
                    <a:pt x="912" y="61"/>
                  </a:lnTo>
                  <a:lnTo>
                    <a:pt x="924" y="61"/>
                  </a:lnTo>
                  <a:lnTo>
                    <a:pt x="944" y="59"/>
                  </a:lnTo>
                  <a:lnTo>
                    <a:pt x="956" y="59"/>
                  </a:lnTo>
                  <a:lnTo>
                    <a:pt x="973" y="56"/>
                  </a:lnTo>
                  <a:lnTo>
                    <a:pt x="989" y="54"/>
                  </a:lnTo>
                  <a:lnTo>
                    <a:pt x="1003" y="52"/>
                  </a:lnTo>
                  <a:lnTo>
                    <a:pt x="1023" y="47"/>
                  </a:lnTo>
                  <a:lnTo>
                    <a:pt x="1030" y="46"/>
                  </a:lnTo>
                  <a:lnTo>
                    <a:pt x="1047" y="40"/>
                  </a:lnTo>
                  <a:lnTo>
                    <a:pt x="1059" y="39"/>
                  </a:lnTo>
                  <a:lnTo>
                    <a:pt x="1060" y="37"/>
                  </a:lnTo>
                  <a:lnTo>
                    <a:pt x="1084" y="29"/>
                  </a:lnTo>
                  <a:lnTo>
                    <a:pt x="1101" y="20"/>
                  </a:lnTo>
                  <a:lnTo>
                    <a:pt x="1109" y="17"/>
                  </a:lnTo>
                  <a:lnTo>
                    <a:pt x="1119" y="8"/>
                  </a:lnTo>
                  <a:lnTo>
                    <a:pt x="1135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34" name="Line 1121"/>
            <p:cNvSpPr>
              <a:spLocks noChangeShapeType="1"/>
            </p:cNvSpPr>
            <p:nvPr/>
          </p:nvSpPr>
          <p:spPr bwMode="auto">
            <a:xfrm flipH="1">
              <a:off x="590" y="3275"/>
              <a:ext cx="13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135" name="Freeform 1122"/>
            <p:cNvSpPr>
              <a:spLocks/>
            </p:cNvSpPr>
            <p:nvPr/>
          </p:nvSpPr>
          <p:spPr bwMode="auto">
            <a:xfrm>
              <a:off x="1164" y="3216"/>
              <a:ext cx="569" cy="58"/>
            </a:xfrm>
            <a:custGeom>
              <a:avLst/>
              <a:gdLst>
                <a:gd name="T0" fmla="*/ 0 w 569"/>
                <a:gd name="T1" fmla="*/ 53 h 58"/>
                <a:gd name="T2" fmla="*/ 30 w 569"/>
                <a:gd name="T3" fmla="*/ 53 h 58"/>
                <a:gd name="T4" fmla="*/ 32 w 569"/>
                <a:gd name="T5" fmla="*/ 53 h 58"/>
                <a:gd name="T6" fmla="*/ 61 w 569"/>
                <a:gd name="T7" fmla="*/ 53 h 58"/>
                <a:gd name="T8" fmla="*/ 64 w 569"/>
                <a:gd name="T9" fmla="*/ 53 h 58"/>
                <a:gd name="T10" fmla="*/ 91 w 569"/>
                <a:gd name="T11" fmla="*/ 54 h 58"/>
                <a:gd name="T12" fmla="*/ 94 w 569"/>
                <a:gd name="T13" fmla="*/ 54 h 58"/>
                <a:gd name="T14" fmla="*/ 121 w 569"/>
                <a:gd name="T15" fmla="*/ 54 h 58"/>
                <a:gd name="T16" fmla="*/ 126 w 569"/>
                <a:gd name="T17" fmla="*/ 54 h 58"/>
                <a:gd name="T18" fmla="*/ 152 w 569"/>
                <a:gd name="T19" fmla="*/ 56 h 58"/>
                <a:gd name="T20" fmla="*/ 157 w 569"/>
                <a:gd name="T21" fmla="*/ 56 h 58"/>
                <a:gd name="T22" fmla="*/ 184 w 569"/>
                <a:gd name="T23" fmla="*/ 56 h 58"/>
                <a:gd name="T24" fmla="*/ 189 w 569"/>
                <a:gd name="T25" fmla="*/ 56 h 58"/>
                <a:gd name="T26" fmla="*/ 214 w 569"/>
                <a:gd name="T27" fmla="*/ 58 h 58"/>
                <a:gd name="T28" fmla="*/ 221 w 569"/>
                <a:gd name="T29" fmla="*/ 58 h 58"/>
                <a:gd name="T30" fmla="*/ 244 w 569"/>
                <a:gd name="T31" fmla="*/ 58 h 58"/>
                <a:gd name="T32" fmla="*/ 277 w 569"/>
                <a:gd name="T33" fmla="*/ 58 h 58"/>
                <a:gd name="T34" fmla="*/ 283 w 569"/>
                <a:gd name="T35" fmla="*/ 58 h 58"/>
                <a:gd name="T36" fmla="*/ 307 w 569"/>
                <a:gd name="T37" fmla="*/ 56 h 58"/>
                <a:gd name="T38" fmla="*/ 314 w 569"/>
                <a:gd name="T39" fmla="*/ 56 h 58"/>
                <a:gd name="T40" fmla="*/ 339 w 569"/>
                <a:gd name="T41" fmla="*/ 56 h 58"/>
                <a:gd name="T42" fmla="*/ 344 w 569"/>
                <a:gd name="T43" fmla="*/ 54 h 58"/>
                <a:gd name="T44" fmla="*/ 369 w 569"/>
                <a:gd name="T45" fmla="*/ 53 h 58"/>
                <a:gd name="T46" fmla="*/ 374 w 569"/>
                <a:gd name="T47" fmla="*/ 53 h 58"/>
                <a:gd name="T48" fmla="*/ 403 w 569"/>
                <a:gd name="T49" fmla="*/ 51 h 58"/>
                <a:gd name="T50" fmla="*/ 405 w 569"/>
                <a:gd name="T51" fmla="*/ 51 h 58"/>
                <a:gd name="T52" fmla="*/ 413 w 569"/>
                <a:gd name="T53" fmla="*/ 49 h 58"/>
                <a:gd name="T54" fmla="*/ 434 w 569"/>
                <a:gd name="T55" fmla="*/ 46 h 58"/>
                <a:gd name="T56" fmla="*/ 437 w 569"/>
                <a:gd name="T57" fmla="*/ 46 h 58"/>
                <a:gd name="T58" fmla="*/ 462 w 569"/>
                <a:gd name="T59" fmla="*/ 42 h 58"/>
                <a:gd name="T60" fmla="*/ 471 w 569"/>
                <a:gd name="T61" fmla="*/ 39 h 58"/>
                <a:gd name="T62" fmla="*/ 491 w 569"/>
                <a:gd name="T63" fmla="*/ 36 h 58"/>
                <a:gd name="T64" fmla="*/ 508 w 569"/>
                <a:gd name="T65" fmla="*/ 31 h 58"/>
                <a:gd name="T66" fmla="*/ 520 w 569"/>
                <a:gd name="T67" fmla="*/ 26 h 58"/>
                <a:gd name="T68" fmla="*/ 536 w 569"/>
                <a:gd name="T69" fmla="*/ 17 h 58"/>
                <a:gd name="T70" fmla="*/ 545 w 569"/>
                <a:gd name="T71" fmla="*/ 15 h 58"/>
                <a:gd name="T72" fmla="*/ 548 w 569"/>
                <a:gd name="T73" fmla="*/ 12 h 58"/>
                <a:gd name="T74" fmla="*/ 569 w 569"/>
                <a:gd name="T75" fmla="*/ 0 h 5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569"/>
                <a:gd name="T115" fmla="*/ 0 h 58"/>
                <a:gd name="T116" fmla="*/ 569 w 569"/>
                <a:gd name="T117" fmla="*/ 58 h 5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569" h="58">
                  <a:moveTo>
                    <a:pt x="0" y="53"/>
                  </a:moveTo>
                  <a:lnTo>
                    <a:pt x="30" y="53"/>
                  </a:lnTo>
                  <a:lnTo>
                    <a:pt x="32" y="53"/>
                  </a:lnTo>
                  <a:lnTo>
                    <a:pt x="61" y="53"/>
                  </a:lnTo>
                  <a:lnTo>
                    <a:pt x="64" y="53"/>
                  </a:lnTo>
                  <a:lnTo>
                    <a:pt x="91" y="54"/>
                  </a:lnTo>
                  <a:lnTo>
                    <a:pt x="94" y="54"/>
                  </a:lnTo>
                  <a:lnTo>
                    <a:pt x="121" y="54"/>
                  </a:lnTo>
                  <a:lnTo>
                    <a:pt x="126" y="54"/>
                  </a:lnTo>
                  <a:lnTo>
                    <a:pt x="152" y="56"/>
                  </a:lnTo>
                  <a:lnTo>
                    <a:pt x="157" y="56"/>
                  </a:lnTo>
                  <a:lnTo>
                    <a:pt x="184" y="56"/>
                  </a:lnTo>
                  <a:lnTo>
                    <a:pt x="189" y="56"/>
                  </a:lnTo>
                  <a:lnTo>
                    <a:pt x="214" y="58"/>
                  </a:lnTo>
                  <a:lnTo>
                    <a:pt x="221" y="58"/>
                  </a:lnTo>
                  <a:lnTo>
                    <a:pt x="244" y="58"/>
                  </a:lnTo>
                  <a:lnTo>
                    <a:pt x="277" y="58"/>
                  </a:lnTo>
                  <a:lnTo>
                    <a:pt x="283" y="58"/>
                  </a:lnTo>
                  <a:lnTo>
                    <a:pt x="307" y="56"/>
                  </a:lnTo>
                  <a:lnTo>
                    <a:pt x="314" y="56"/>
                  </a:lnTo>
                  <a:lnTo>
                    <a:pt x="339" y="56"/>
                  </a:lnTo>
                  <a:lnTo>
                    <a:pt x="344" y="54"/>
                  </a:lnTo>
                  <a:lnTo>
                    <a:pt x="369" y="53"/>
                  </a:lnTo>
                  <a:lnTo>
                    <a:pt x="374" y="53"/>
                  </a:lnTo>
                  <a:lnTo>
                    <a:pt x="403" y="51"/>
                  </a:lnTo>
                  <a:lnTo>
                    <a:pt x="405" y="51"/>
                  </a:lnTo>
                  <a:lnTo>
                    <a:pt x="413" y="49"/>
                  </a:lnTo>
                  <a:lnTo>
                    <a:pt x="434" y="46"/>
                  </a:lnTo>
                  <a:lnTo>
                    <a:pt x="437" y="46"/>
                  </a:lnTo>
                  <a:lnTo>
                    <a:pt x="462" y="42"/>
                  </a:lnTo>
                  <a:lnTo>
                    <a:pt x="471" y="39"/>
                  </a:lnTo>
                  <a:lnTo>
                    <a:pt x="491" y="36"/>
                  </a:lnTo>
                  <a:lnTo>
                    <a:pt x="508" y="31"/>
                  </a:lnTo>
                  <a:lnTo>
                    <a:pt x="520" y="26"/>
                  </a:lnTo>
                  <a:lnTo>
                    <a:pt x="536" y="17"/>
                  </a:lnTo>
                  <a:lnTo>
                    <a:pt x="545" y="15"/>
                  </a:lnTo>
                  <a:lnTo>
                    <a:pt x="548" y="12"/>
                  </a:lnTo>
                  <a:lnTo>
                    <a:pt x="569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36" name="Freeform 1123"/>
            <p:cNvSpPr>
              <a:spLocks/>
            </p:cNvSpPr>
            <p:nvPr/>
          </p:nvSpPr>
          <p:spPr bwMode="auto">
            <a:xfrm>
              <a:off x="828" y="3262"/>
              <a:ext cx="336" cy="7"/>
            </a:xfrm>
            <a:custGeom>
              <a:avLst/>
              <a:gdLst>
                <a:gd name="T0" fmla="*/ 0 w 336"/>
                <a:gd name="T1" fmla="*/ 0 h 7"/>
                <a:gd name="T2" fmla="*/ 25 w 336"/>
                <a:gd name="T3" fmla="*/ 0 h 7"/>
                <a:gd name="T4" fmla="*/ 30 w 336"/>
                <a:gd name="T5" fmla="*/ 0 h 7"/>
                <a:gd name="T6" fmla="*/ 54 w 336"/>
                <a:gd name="T7" fmla="*/ 0 h 7"/>
                <a:gd name="T8" fmla="*/ 61 w 336"/>
                <a:gd name="T9" fmla="*/ 0 h 7"/>
                <a:gd name="T10" fmla="*/ 86 w 336"/>
                <a:gd name="T11" fmla="*/ 0 h 7"/>
                <a:gd name="T12" fmla="*/ 93 w 336"/>
                <a:gd name="T13" fmla="*/ 0 h 7"/>
                <a:gd name="T14" fmla="*/ 116 w 336"/>
                <a:gd name="T15" fmla="*/ 0 h 7"/>
                <a:gd name="T16" fmla="*/ 123 w 336"/>
                <a:gd name="T17" fmla="*/ 0 h 7"/>
                <a:gd name="T18" fmla="*/ 148 w 336"/>
                <a:gd name="T19" fmla="*/ 1 h 7"/>
                <a:gd name="T20" fmla="*/ 153 w 336"/>
                <a:gd name="T21" fmla="*/ 1 h 7"/>
                <a:gd name="T22" fmla="*/ 180 w 336"/>
                <a:gd name="T23" fmla="*/ 1 h 7"/>
                <a:gd name="T24" fmla="*/ 184 w 336"/>
                <a:gd name="T25" fmla="*/ 1 h 7"/>
                <a:gd name="T26" fmla="*/ 211 w 336"/>
                <a:gd name="T27" fmla="*/ 3 h 7"/>
                <a:gd name="T28" fmla="*/ 214 w 336"/>
                <a:gd name="T29" fmla="*/ 3 h 7"/>
                <a:gd name="T30" fmla="*/ 243 w 336"/>
                <a:gd name="T31" fmla="*/ 3 h 7"/>
                <a:gd name="T32" fmla="*/ 245 w 336"/>
                <a:gd name="T33" fmla="*/ 3 h 7"/>
                <a:gd name="T34" fmla="*/ 273 w 336"/>
                <a:gd name="T35" fmla="*/ 5 h 7"/>
                <a:gd name="T36" fmla="*/ 275 w 336"/>
                <a:gd name="T37" fmla="*/ 5 h 7"/>
                <a:gd name="T38" fmla="*/ 305 w 336"/>
                <a:gd name="T39" fmla="*/ 5 h 7"/>
                <a:gd name="T40" fmla="*/ 315 w 336"/>
                <a:gd name="T41" fmla="*/ 7 h 7"/>
                <a:gd name="T42" fmla="*/ 336 w 336"/>
                <a:gd name="T43" fmla="*/ 7 h 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36"/>
                <a:gd name="T67" fmla="*/ 0 h 7"/>
                <a:gd name="T68" fmla="*/ 336 w 336"/>
                <a:gd name="T69" fmla="*/ 7 h 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36" h="7">
                  <a:moveTo>
                    <a:pt x="0" y="0"/>
                  </a:moveTo>
                  <a:lnTo>
                    <a:pt x="25" y="0"/>
                  </a:lnTo>
                  <a:lnTo>
                    <a:pt x="30" y="0"/>
                  </a:lnTo>
                  <a:lnTo>
                    <a:pt x="54" y="0"/>
                  </a:lnTo>
                  <a:lnTo>
                    <a:pt x="61" y="0"/>
                  </a:lnTo>
                  <a:lnTo>
                    <a:pt x="86" y="0"/>
                  </a:lnTo>
                  <a:lnTo>
                    <a:pt x="93" y="0"/>
                  </a:lnTo>
                  <a:lnTo>
                    <a:pt x="116" y="0"/>
                  </a:lnTo>
                  <a:lnTo>
                    <a:pt x="123" y="0"/>
                  </a:lnTo>
                  <a:lnTo>
                    <a:pt x="148" y="1"/>
                  </a:lnTo>
                  <a:lnTo>
                    <a:pt x="153" y="1"/>
                  </a:lnTo>
                  <a:lnTo>
                    <a:pt x="180" y="1"/>
                  </a:lnTo>
                  <a:lnTo>
                    <a:pt x="184" y="1"/>
                  </a:lnTo>
                  <a:lnTo>
                    <a:pt x="211" y="3"/>
                  </a:lnTo>
                  <a:lnTo>
                    <a:pt x="214" y="3"/>
                  </a:lnTo>
                  <a:lnTo>
                    <a:pt x="243" y="3"/>
                  </a:lnTo>
                  <a:lnTo>
                    <a:pt x="245" y="3"/>
                  </a:lnTo>
                  <a:lnTo>
                    <a:pt x="273" y="5"/>
                  </a:lnTo>
                  <a:lnTo>
                    <a:pt x="275" y="5"/>
                  </a:lnTo>
                  <a:lnTo>
                    <a:pt x="305" y="5"/>
                  </a:lnTo>
                  <a:lnTo>
                    <a:pt x="315" y="7"/>
                  </a:lnTo>
                  <a:lnTo>
                    <a:pt x="336" y="7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37" name="Freeform 1124"/>
            <p:cNvSpPr>
              <a:spLocks/>
            </p:cNvSpPr>
            <p:nvPr/>
          </p:nvSpPr>
          <p:spPr bwMode="auto">
            <a:xfrm>
              <a:off x="674" y="3260"/>
              <a:ext cx="154" cy="2"/>
            </a:xfrm>
            <a:custGeom>
              <a:avLst/>
              <a:gdLst>
                <a:gd name="T0" fmla="*/ 0 w 154"/>
                <a:gd name="T1" fmla="*/ 0 h 2"/>
                <a:gd name="T2" fmla="*/ 22 w 154"/>
                <a:gd name="T3" fmla="*/ 0 h 2"/>
                <a:gd name="T4" fmla="*/ 31 w 154"/>
                <a:gd name="T5" fmla="*/ 0 h 2"/>
                <a:gd name="T6" fmla="*/ 54 w 154"/>
                <a:gd name="T7" fmla="*/ 0 h 2"/>
                <a:gd name="T8" fmla="*/ 63 w 154"/>
                <a:gd name="T9" fmla="*/ 0 h 2"/>
                <a:gd name="T10" fmla="*/ 85 w 154"/>
                <a:gd name="T11" fmla="*/ 0 h 2"/>
                <a:gd name="T12" fmla="*/ 93 w 154"/>
                <a:gd name="T13" fmla="*/ 0 h 2"/>
                <a:gd name="T14" fmla="*/ 115 w 154"/>
                <a:gd name="T15" fmla="*/ 0 h 2"/>
                <a:gd name="T16" fmla="*/ 124 w 154"/>
                <a:gd name="T17" fmla="*/ 0 h 2"/>
                <a:gd name="T18" fmla="*/ 147 w 154"/>
                <a:gd name="T19" fmla="*/ 2 h 2"/>
                <a:gd name="T20" fmla="*/ 154 w 154"/>
                <a:gd name="T21" fmla="*/ 2 h 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4"/>
                <a:gd name="T34" fmla="*/ 0 h 2"/>
                <a:gd name="T35" fmla="*/ 154 w 154"/>
                <a:gd name="T36" fmla="*/ 2 h 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4" h="2">
                  <a:moveTo>
                    <a:pt x="0" y="0"/>
                  </a:moveTo>
                  <a:lnTo>
                    <a:pt x="22" y="0"/>
                  </a:lnTo>
                  <a:lnTo>
                    <a:pt x="31" y="0"/>
                  </a:lnTo>
                  <a:lnTo>
                    <a:pt x="54" y="0"/>
                  </a:lnTo>
                  <a:lnTo>
                    <a:pt x="63" y="0"/>
                  </a:lnTo>
                  <a:lnTo>
                    <a:pt x="85" y="0"/>
                  </a:lnTo>
                  <a:lnTo>
                    <a:pt x="93" y="0"/>
                  </a:lnTo>
                  <a:lnTo>
                    <a:pt x="115" y="0"/>
                  </a:lnTo>
                  <a:lnTo>
                    <a:pt x="124" y="0"/>
                  </a:lnTo>
                  <a:lnTo>
                    <a:pt x="147" y="2"/>
                  </a:lnTo>
                  <a:lnTo>
                    <a:pt x="154" y="2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38" name="Line 1125"/>
            <p:cNvSpPr>
              <a:spLocks noChangeShapeType="1"/>
            </p:cNvSpPr>
            <p:nvPr/>
          </p:nvSpPr>
          <p:spPr bwMode="auto">
            <a:xfrm flipH="1">
              <a:off x="590" y="3258"/>
              <a:ext cx="24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139" name="Freeform 1126"/>
            <p:cNvSpPr>
              <a:spLocks/>
            </p:cNvSpPr>
            <p:nvPr/>
          </p:nvSpPr>
          <p:spPr bwMode="auto">
            <a:xfrm>
              <a:off x="614" y="3258"/>
              <a:ext cx="60" cy="2"/>
            </a:xfrm>
            <a:custGeom>
              <a:avLst/>
              <a:gdLst>
                <a:gd name="T0" fmla="*/ 60 w 60"/>
                <a:gd name="T1" fmla="*/ 2 h 2"/>
                <a:gd name="T2" fmla="*/ 21 w 60"/>
                <a:gd name="T3" fmla="*/ 2 h 2"/>
                <a:gd name="T4" fmla="*/ 0 w 60"/>
                <a:gd name="T5" fmla="*/ 0 h 2"/>
                <a:gd name="T6" fmla="*/ 0 60000 65536"/>
                <a:gd name="T7" fmla="*/ 0 60000 65536"/>
                <a:gd name="T8" fmla="*/ 0 60000 65536"/>
                <a:gd name="T9" fmla="*/ 0 w 60"/>
                <a:gd name="T10" fmla="*/ 0 h 2"/>
                <a:gd name="T11" fmla="*/ 60 w 60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0" h="2">
                  <a:moveTo>
                    <a:pt x="60" y="2"/>
                  </a:moveTo>
                  <a:lnTo>
                    <a:pt x="21" y="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40" name="Freeform 1127"/>
            <p:cNvSpPr>
              <a:spLocks/>
            </p:cNvSpPr>
            <p:nvPr/>
          </p:nvSpPr>
          <p:spPr bwMode="auto">
            <a:xfrm>
              <a:off x="590" y="3211"/>
              <a:ext cx="1139" cy="47"/>
            </a:xfrm>
            <a:custGeom>
              <a:avLst/>
              <a:gdLst>
                <a:gd name="T0" fmla="*/ 67 w 1139"/>
                <a:gd name="T1" fmla="*/ 32 h 47"/>
                <a:gd name="T2" fmla="*/ 98 w 1139"/>
                <a:gd name="T3" fmla="*/ 32 h 47"/>
                <a:gd name="T4" fmla="*/ 128 w 1139"/>
                <a:gd name="T5" fmla="*/ 32 h 47"/>
                <a:gd name="T6" fmla="*/ 160 w 1139"/>
                <a:gd name="T7" fmla="*/ 32 h 47"/>
                <a:gd name="T8" fmla="*/ 191 w 1139"/>
                <a:gd name="T9" fmla="*/ 32 h 47"/>
                <a:gd name="T10" fmla="*/ 221 w 1139"/>
                <a:gd name="T11" fmla="*/ 34 h 47"/>
                <a:gd name="T12" fmla="*/ 253 w 1139"/>
                <a:gd name="T13" fmla="*/ 34 h 47"/>
                <a:gd name="T14" fmla="*/ 283 w 1139"/>
                <a:gd name="T15" fmla="*/ 34 h 47"/>
                <a:gd name="T16" fmla="*/ 316 w 1139"/>
                <a:gd name="T17" fmla="*/ 36 h 47"/>
                <a:gd name="T18" fmla="*/ 346 w 1139"/>
                <a:gd name="T19" fmla="*/ 36 h 47"/>
                <a:gd name="T20" fmla="*/ 378 w 1139"/>
                <a:gd name="T21" fmla="*/ 37 h 47"/>
                <a:gd name="T22" fmla="*/ 408 w 1139"/>
                <a:gd name="T23" fmla="*/ 37 h 47"/>
                <a:gd name="T24" fmla="*/ 440 w 1139"/>
                <a:gd name="T25" fmla="*/ 37 h 47"/>
                <a:gd name="T26" fmla="*/ 471 w 1139"/>
                <a:gd name="T27" fmla="*/ 37 h 47"/>
                <a:gd name="T28" fmla="*/ 505 w 1139"/>
                <a:gd name="T29" fmla="*/ 39 h 47"/>
                <a:gd name="T30" fmla="*/ 533 w 1139"/>
                <a:gd name="T31" fmla="*/ 41 h 47"/>
                <a:gd name="T32" fmla="*/ 567 w 1139"/>
                <a:gd name="T33" fmla="*/ 41 h 47"/>
                <a:gd name="T34" fmla="*/ 597 w 1139"/>
                <a:gd name="T35" fmla="*/ 42 h 47"/>
                <a:gd name="T36" fmla="*/ 629 w 1139"/>
                <a:gd name="T37" fmla="*/ 44 h 47"/>
                <a:gd name="T38" fmla="*/ 660 w 1139"/>
                <a:gd name="T39" fmla="*/ 44 h 47"/>
                <a:gd name="T40" fmla="*/ 692 w 1139"/>
                <a:gd name="T41" fmla="*/ 44 h 47"/>
                <a:gd name="T42" fmla="*/ 722 w 1139"/>
                <a:gd name="T43" fmla="*/ 46 h 47"/>
                <a:gd name="T44" fmla="*/ 754 w 1139"/>
                <a:gd name="T45" fmla="*/ 46 h 47"/>
                <a:gd name="T46" fmla="*/ 786 w 1139"/>
                <a:gd name="T47" fmla="*/ 47 h 47"/>
                <a:gd name="T48" fmla="*/ 817 w 1139"/>
                <a:gd name="T49" fmla="*/ 47 h 47"/>
                <a:gd name="T50" fmla="*/ 857 w 1139"/>
                <a:gd name="T51" fmla="*/ 47 h 47"/>
                <a:gd name="T52" fmla="*/ 889 w 1139"/>
                <a:gd name="T53" fmla="*/ 47 h 47"/>
                <a:gd name="T54" fmla="*/ 921 w 1139"/>
                <a:gd name="T55" fmla="*/ 46 h 47"/>
                <a:gd name="T56" fmla="*/ 952 w 1139"/>
                <a:gd name="T57" fmla="*/ 44 h 47"/>
                <a:gd name="T58" fmla="*/ 986 w 1139"/>
                <a:gd name="T59" fmla="*/ 42 h 47"/>
                <a:gd name="T60" fmla="*/ 1019 w 1139"/>
                <a:gd name="T61" fmla="*/ 37 h 47"/>
                <a:gd name="T62" fmla="*/ 1053 w 1139"/>
                <a:gd name="T63" fmla="*/ 32 h 47"/>
                <a:gd name="T64" fmla="*/ 1078 w 1139"/>
                <a:gd name="T65" fmla="*/ 24 h 47"/>
                <a:gd name="T66" fmla="*/ 1090 w 1139"/>
                <a:gd name="T67" fmla="*/ 22 h 47"/>
                <a:gd name="T68" fmla="*/ 1129 w 1139"/>
                <a:gd name="T69" fmla="*/ 5 h 4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39"/>
                <a:gd name="T106" fmla="*/ 0 h 47"/>
                <a:gd name="T107" fmla="*/ 1139 w 1139"/>
                <a:gd name="T108" fmla="*/ 47 h 4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39" h="47">
                  <a:moveTo>
                    <a:pt x="0" y="32"/>
                  </a:moveTo>
                  <a:lnTo>
                    <a:pt x="67" y="32"/>
                  </a:lnTo>
                  <a:lnTo>
                    <a:pt x="94" y="32"/>
                  </a:lnTo>
                  <a:lnTo>
                    <a:pt x="98" y="32"/>
                  </a:lnTo>
                  <a:lnTo>
                    <a:pt x="125" y="32"/>
                  </a:lnTo>
                  <a:lnTo>
                    <a:pt x="128" y="32"/>
                  </a:lnTo>
                  <a:lnTo>
                    <a:pt x="157" y="32"/>
                  </a:lnTo>
                  <a:lnTo>
                    <a:pt x="160" y="32"/>
                  </a:lnTo>
                  <a:lnTo>
                    <a:pt x="186" y="32"/>
                  </a:lnTo>
                  <a:lnTo>
                    <a:pt x="191" y="32"/>
                  </a:lnTo>
                  <a:lnTo>
                    <a:pt x="218" y="34"/>
                  </a:lnTo>
                  <a:lnTo>
                    <a:pt x="221" y="34"/>
                  </a:lnTo>
                  <a:lnTo>
                    <a:pt x="248" y="34"/>
                  </a:lnTo>
                  <a:lnTo>
                    <a:pt x="253" y="34"/>
                  </a:lnTo>
                  <a:lnTo>
                    <a:pt x="278" y="34"/>
                  </a:lnTo>
                  <a:lnTo>
                    <a:pt x="283" y="34"/>
                  </a:lnTo>
                  <a:lnTo>
                    <a:pt x="309" y="36"/>
                  </a:lnTo>
                  <a:lnTo>
                    <a:pt x="316" y="36"/>
                  </a:lnTo>
                  <a:lnTo>
                    <a:pt x="339" y="36"/>
                  </a:lnTo>
                  <a:lnTo>
                    <a:pt x="346" y="36"/>
                  </a:lnTo>
                  <a:lnTo>
                    <a:pt x="370" y="37"/>
                  </a:lnTo>
                  <a:lnTo>
                    <a:pt x="378" y="37"/>
                  </a:lnTo>
                  <a:lnTo>
                    <a:pt x="400" y="37"/>
                  </a:lnTo>
                  <a:lnTo>
                    <a:pt x="408" y="37"/>
                  </a:lnTo>
                  <a:lnTo>
                    <a:pt x="430" y="37"/>
                  </a:lnTo>
                  <a:lnTo>
                    <a:pt x="440" y="37"/>
                  </a:lnTo>
                  <a:lnTo>
                    <a:pt x="461" y="37"/>
                  </a:lnTo>
                  <a:lnTo>
                    <a:pt x="471" y="37"/>
                  </a:lnTo>
                  <a:lnTo>
                    <a:pt x="491" y="39"/>
                  </a:lnTo>
                  <a:lnTo>
                    <a:pt x="505" y="39"/>
                  </a:lnTo>
                  <a:lnTo>
                    <a:pt x="521" y="39"/>
                  </a:lnTo>
                  <a:lnTo>
                    <a:pt x="533" y="41"/>
                  </a:lnTo>
                  <a:lnTo>
                    <a:pt x="553" y="41"/>
                  </a:lnTo>
                  <a:lnTo>
                    <a:pt x="567" y="41"/>
                  </a:lnTo>
                  <a:lnTo>
                    <a:pt x="582" y="42"/>
                  </a:lnTo>
                  <a:lnTo>
                    <a:pt x="597" y="42"/>
                  </a:lnTo>
                  <a:lnTo>
                    <a:pt x="613" y="42"/>
                  </a:lnTo>
                  <a:lnTo>
                    <a:pt x="629" y="44"/>
                  </a:lnTo>
                  <a:lnTo>
                    <a:pt x="645" y="44"/>
                  </a:lnTo>
                  <a:lnTo>
                    <a:pt x="660" y="44"/>
                  </a:lnTo>
                  <a:lnTo>
                    <a:pt x="673" y="44"/>
                  </a:lnTo>
                  <a:lnTo>
                    <a:pt x="692" y="44"/>
                  </a:lnTo>
                  <a:lnTo>
                    <a:pt x="704" y="44"/>
                  </a:lnTo>
                  <a:lnTo>
                    <a:pt x="722" y="46"/>
                  </a:lnTo>
                  <a:lnTo>
                    <a:pt x="736" y="46"/>
                  </a:lnTo>
                  <a:lnTo>
                    <a:pt x="754" y="46"/>
                  </a:lnTo>
                  <a:lnTo>
                    <a:pt x="766" y="46"/>
                  </a:lnTo>
                  <a:lnTo>
                    <a:pt x="786" y="47"/>
                  </a:lnTo>
                  <a:lnTo>
                    <a:pt x="795" y="47"/>
                  </a:lnTo>
                  <a:lnTo>
                    <a:pt x="817" y="47"/>
                  </a:lnTo>
                  <a:lnTo>
                    <a:pt x="827" y="47"/>
                  </a:lnTo>
                  <a:lnTo>
                    <a:pt x="857" y="47"/>
                  </a:lnTo>
                  <a:lnTo>
                    <a:pt x="881" y="47"/>
                  </a:lnTo>
                  <a:lnTo>
                    <a:pt x="889" y="47"/>
                  </a:lnTo>
                  <a:lnTo>
                    <a:pt x="911" y="46"/>
                  </a:lnTo>
                  <a:lnTo>
                    <a:pt x="921" y="46"/>
                  </a:lnTo>
                  <a:lnTo>
                    <a:pt x="942" y="44"/>
                  </a:lnTo>
                  <a:lnTo>
                    <a:pt x="952" y="44"/>
                  </a:lnTo>
                  <a:lnTo>
                    <a:pt x="972" y="44"/>
                  </a:lnTo>
                  <a:lnTo>
                    <a:pt x="986" y="42"/>
                  </a:lnTo>
                  <a:lnTo>
                    <a:pt x="1001" y="41"/>
                  </a:lnTo>
                  <a:lnTo>
                    <a:pt x="1019" y="37"/>
                  </a:lnTo>
                  <a:lnTo>
                    <a:pt x="1031" y="37"/>
                  </a:lnTo>
                  <a:lnTo>
                    <a:pt x="1053" y="32"/>
                  </a:lnTo>
                  <a:lnTo>
                    <a:pt x="1060" y="31"/>
                  </a:lnTo>
                  <a:lnTo>
                    <a:pt x="1078" y="24"/>
                  </a:lnTo>
                  <a:lnTo>
                    <a:pt x="1087" y="22"/>
                  </a:lnTo>
                  <a:lnTo>
                    <a:pt x="1090" y="22"/>
                  </a:lnTo>
                  <a:lnTo>
                    <a:pt x="1114" y="12"/>
                  </a:lnTo>
                  <a:lnTo>
                    <a:pt x="1129" y="5"/>
                  </a:lnTo>
                  <a:lnTo>
                    <a:pt x="1139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41" name="Freeform 1128"/>
            <p:cNvSpPr>
              <a:spLocks/>
            </p:cNvSpPr>
            <p:nvPr/>
          </p:nvSpPr>
          <p:spPr bwMode="auto">
            <a:xfrm>
              <a:off x="1273" y="3204"/>
              <a:ext cx="453" cy="41"/>
            </a:xfrm>
            <a:custGeom>
              <a:avLst/>
              <a:gdLst>
                <a:gd name="T0" fmla="*/ 0 w 453"/>
                <a:gd name="T1" fmla="*/ 36 h 41"/>
                <a:gd name="T2" fmla="*/ 31 w 453"/>
                <a:gd name="T3" fmla="*/ 38 h 41"/>
                <a:gd name="T4" fmla="*/ 33 w 453"/>
                <a:gd name="T5" fmla="*/ 38 h 41"/>
                <a:gd name="T6" fmla="*/ 61 w 453"/>
                <a:gd name="T7" fmla="*/ 38 h 41"/>
                <a:gd name="T8" fmla="*/ 63 w 453"/>
                <a:gd name="T9" fmla="*/ 38 h 41"/>
                <a:gd name="T10" fmla="*/ 92 w 453"/>
                <a:gd name="T11" fmla="*/ 39 h 41"/>
                <a:gd name="T12" fmla="*/ 95 w 453"/>
                <a:gd name="T13" fmla="*/ 39 h 41"/>
                <a:gd name="T14" fmla="*/ 122 w 453"/>
                <a:gd name="T15" fmla="*/ 39 h 41"/>
                <a:gd name="T16" fmla="*/ 125 w 453"/>
                <a:gd name="T17" fmla="*/ 39 h 41"/>
                <a:gd name="T18" fmla="*/ 152 w 453"/>
                <a:gd name="T19" fmla="*/ 39 h 41"/>
                <a:gd name="T20" fmla="*/ 157 w 453"/>
                <a:gd name="T21" fmla="*/ 39 h 41"/>
                <a:gd name="T22" fmla="*/ 183 w 453"/>
                <a:gd name="T23" fmla="*/ 41 h 41"/>
                <a:gd name="T24" fmla="*/ 189 w 453"/>
                <a:gd name="T25" fmla="*/ 41 h 41"/>
                <a:gd name="T26" fmla="*/ 215 w 453"/>
                <a:gd name="T27" fmla="*/ 39 h 41"/>
                <a:gd name="T28" fmla="*/ 220 w 453"/>
                <a:gd name="T29" fmla="*/ 39 h 41"/>
                <a:gd name="T30" fmla="*/ 247 w 453"/>
                <a:gd name="T31" fmla="*/ 39 h 41"/>
                <a:gd name="T32" fmla="*/ 252 w 453"/>
                <a:gd name="T33" fmla="*/ 39 h 41"/>
                <a:gd name="T34" fmla="*/ 277 w 453"/>
                <a:gd name="T35" fmla="*/ 38 h 41"/>
                <a:gd name="T36" fmla="*/ 281 w 453"/>
                <a:gd name="T37" fmla="*/ 38 h 41"/>
                <a:gd name="T38" fmla="*/ 309 w 453"/>
                <a:gd name="T39" fmla="*/ 36 h 41"/>
                <a:gd name="T40" fmla="*/ 311 w 453"/>
                <a:gd name="T41" fmla="*/ 36 h 41"/>
                <a:gd name="T42" fmla="*/ 325 w 453"/>
                <a:gd name="T43" fmla="*/ 34 h 41"/>
                <a:gd name="T44" fmla="*/ 341 w 453"/>
                <a:gd name="T45" fmla="*/ 31 h 41"/>
                <a:gd name="T46" fmla="*/ 345 w 453"/>
                <a:gd name="T47" fmla="*/ 31 h 41"/>
                <a:gd name="T48" fmla="*/ 372 w 453"/>
                <a:gd name="T49" fmla="*/ 27 h 41"/>
                <a:gd name="T50" fmla="*/ 379 w 453"/>
                <a:gd name="T51" fmla="*/ 26 h 41"/>
                <a:gd name="T52" fmla="*/ 399 w 453"/>
                <a:gd name="T53" fmla="*/ 21 h 41"/>
                <a:gd name="T54" fmla="*/ 416 w 453"/>
                <a:gd name="T55" fmla="*/ 16 h 41"/>
                <a:gd name="T56" fmla="*/ 427 w 453"/>
                <a:gd name="T57" fmla="*/ 12 h 41"/>
                <a:gd name="T58" fmla="*/ 446 w 453"/>
                <a:gd name="T59" fmla="*/ 2 h 41"/>
                <a:gd name="T60" fmla="*/ 453 w 453"/>
                <a:gd name="T61" fmla="*/ 0 h 4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453"/>
                <a:gd name="T94" fmla="*/ 0 h 41"/>
                <a:gd name="T95" fmla="*/ 453 w 453"/>
                <a:gd name="T96" fmla="*/ 41 h 4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453" h="41">
                  <a:moveTo>
                    <a:pt x="0" y="36"/>
                  </a:moveTo>
                  <a:lnTo>
                    <a:pt x="31" y="38"/>
                  </a:lnTo>
                  <a:lnTo>
                    <a:pt x="33" y="38"/>
                  </a:lnTo>
                  <a:lnTo>
                    <a:pt x="61" y="38"/>
                  </a:lnTo>
                  <a:lnTo>
                    <a:pt x="63" y="38"/>
                  </a:lnTo>
                  <a:lnTo>
                    <a:pt x="92" y="39"/>
                  </a:lnTo>
                  <a:lnTo>
                    <a:pt x="95" y="39"/>
                  </a:lnTo>
                  <a:lnTo>
                    <a:pt x="122" y="39"/>
                  </a:lnTo>
                  <a:lnTo>
                    <a:pt x="125" y="39"/>
                  </a:lnTo>
                  <a:lnTo>
                    <a:pt x="152" y="39"/>
                  </a:lnTo>
                  <a:lnTo>
                    <a:pt x="157" y="39"/>
                  </a:lnTo>
                  <a:lnTo>
                    <a:pt x="183" y="41"/>
                  </a:lnTo>
                  <a:lnTo>
                    <a:pt x="189" y="41"/>
                  </a:lnTo>
                  <a:lnTo>
                    <a:pt x="215" y="39"/>
                  </a:lnTo>
                  <a:lnTo>
                    <a:pt x="220" y="39"/>
                  </a:lnTo>
                  <a:lnTo>
                    <a:pt x="247" y="39"/>
                  </a:lnTo>
                  <a:lnTo>
                    <a:pt x="252" y="39"/>
                  </a:lnTo>
                  <a:lnTo>
                    <a:pt x="277" y="38"/>
                  </a:lnTo>
                  <a:lnTo>
                    <a:pt x="281" y="38"/>
                  </a:lnTo>
                  <a:lnTo>
                    <a:pt x="309" y="36"/>
                  </a:lnTo>
                  <a:lnTo>
                    <a:pt x="311" y="36"/>
                  </a:lnTo>
                  <a:lnTo>
                    <a:pt x="325" y="34"/>
                  </a:lnTo>
                  <a:lnTo>
                    <a:pt x="341" y="31"/>
                  </a:lnTo>
                  <a:lnTo>
                    <a:pt x="345" y="31"/>
                  </a:lnTo>
                  <a:lnTo>
                    <a:pt x="372" y="27"/>
                  </a:lnTo>
                  <a:lnTo>
                    <a:pt x="379" y="26"/>
                  </a:lnTo>
                  <a:lnTo>
                    <a:pt x="399" y="21"/>
                  </a:lnTo>
                  <a:lnTo>
                    <a:pt x="416" y="16"/>
                  </a:lnTo>
                  <a:lnTo>
                    <a:pt x="427" y="12"/>
                  </a:lnTo>
                  <a:lnTo>
                    <a:pt x="446" y="2"/>
                  </a:lnTo>
                  <a:lnTo>
                    <a:pt x="453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42" name="Freeform 1129"/>
            <p:cNvSpPr>
              <a:spLocks/>
            </p:cNvSpPr>
            <p:nvPr/>
          </p:nvSpPr>
          <p:spPr bwMode="auto">
            <a:xfrm>
              <a:off x="1213" y="3238"/>
              <a:ext cx="60" cy="2"/>
            </a:xfrm>
            <a:custGeom>
              <a:avLst/>
              <a:gdLst>
                <a:gd name="T0" fmla="*/ 0 w 60"/>
                <a:gd name="T1" fmla="*/ 0 h 2"/>
                <a:gd name="T2" fmla="*/ 28 w 60"/>
                <a:gd name="T3" fmla="*/ 2 h 2"/>
                <a:gd name="T4" fmla="*/ 30 w 60"/>
                <a:gd name="T5" fmla="*/ 2 h 2"/>
                <a:gd name="T6" fmla="*/ 59 w 60"/>
                <a:gd name="T7" fmla="*/ 2 h 2"/>
                <a:gd name="T8" fmla="*/ 60 w 60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0"/>
                <a:gd name="T16" fmla="*/ 0 h 2"/>
                <a:gd name="T17" fmla="*/ 60 w 60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0" h="2">
                  <a:moveTo>
                    <a:pt x="0" y="0"/>
                  </a:moveTo>
                  <a:lnTo>
                    <a:pt x="28" y="2"/>
                  </a:lnTo>
                  <a:lnTo>
                    <a:pt x="30" y="2"/>
                  </a:lnTo>
                  <a:lnTo>
                    <a:pt x="59" y="2"/>
                  </a:lnTo>
                  <a:lnTo>
                    <a:pt x="60" y="2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43" name="Freeform 1130"/>
            <p:cNvSpPr>
              <a:spLocks/>
            </p:cNvSpPr>
            <p:nvPr/>
          </p:nvSpPr>
          <p:spPr bwMode="auto">
            <a:xfrm>
              <a:off x="632" y="3228"/>
              <a:ext cx="483" cy="7"/>
            </a:xfrm>
            <a:custGeom>
              <a:avLst/>
              <a:gdLst>
                <a:gd name="T0" fmla="*/ 0 w 483"/>
                <a:gd name="T1" fmla="*/ 0 h 7"/>
                <a:gd name="T2" fmla="*/ 47 w 483"/>
                <a:gd name="T3" fmla="*/ 0 h 7"/>
                <a:gd name="T4" fmla="*/ 61 w 483"/>
                <a:gd name="T5" fmla="*/ 0 h 7"/>
                <a:gd name="T6" fmla="*/ 78 w 483"/>
                <a:gd name="T7" fmla="*/ 0 h 7"/>
                <a:gd name="T8" fmla="*/ 91 w 483"/>
                <a:gd name="T9" fmla="*/ 0 h 7"/>
                <a:gd name="T10" fmla="*/ 108 w 483"/>
                <a:gd name="T11" fmla="*/ 0 h 7"/>
                <a:gd name="T12" fmla="*/ 122 w 483"/>
                <a:gd name="T13" fmla="*/ 0 h 7"/>
                <a:gd name="T14" fmla="*/ 140 w 483"/>
                <a:gd name="T15" fmla="*/ 0 h 7"/>
                <a:gd name="T16" fmla="*/ 154 w 483"/>
                <a:gd name="T17" fmla="*/ 0 h 7"/>
                <a:gd name="T18" fmla="*/ 171 w 483"/>
                <a:gd name="T19" fmla="*/ 0 h 7"/>
                <a:gd name="T20" fmla="*/ 184 w 483"/>
                <a:gd name="T21" fmla="*/ 0 h 7"/>
                <a:gd name="T22" fmla="*/ 201 w 483"/>
                <a:gd name="T23" fmla="*/ 0 h 7"/>
                <a:gd name="T24" fmla="*/ 214 w 483"/>
                <a:gd name="T25" fmla="*/ 0 h 7"/>
                <a:gd name="T26" fmla="*/ 233 w 483"/>
                <a:gd name="T27" fmla="*/ 0 h 7"/>
                <a:gd name="T28" fmla="*/ 245 w 483"/>
                <a:gd name="T29" fmla="*/ 0 h 7"/>
                <a:gd name="T30" fmla="*/ 263 w 483"/>
                <a:gd name="T31" fmla="*/ 2 h 7"/>
                <a:gd name="T32" fmla="*/ 277 w 483"/>
                <a:gd name="T33" fmla="*/ 2 h 7"/>
                <a:gd name="T34" fmla="*/ 295 w 483"/>
                <a:gd name="T35" fmla="*/ 2 h 7"/>
                <a:gd name="T36" fmla="*/ 306 w 483"/>
                <a:gd name="T37" fmla="*/ 2 h 7"/>
                <a:gd name="T38" fmla="*/ 328 w 483"/>
                <a:gd name="T39" fmla="*/ 3 h 7"/>
                <a:gd name="T40" fmla="*/ 336 w 483"/>
                <a:gd name="T41" fmla="*/ 3 h 7"/>
                <a:gd name="T42" fmla="*/ 358 w 483"/>
                <a:gd name="T43" fmla="*/ 3 h 7"/>
                <a:gd name="T44" fmla="*/ 368 w 483"/>
                <a:gd name="T45" fmla="*/ 3 h 7"/>
                <a:gd name="T46" fmla="*/ 390 w 483"/>
                <a:gd name="T47" fmla="*/ 5 h 7"/>
                <a:gd name="T48" fmla="*/ 398 w 483"/>
                <a:gd name="T49" fmla="*/ 5 h 7"/>
                <a:gd name="T50" fmla="*/ 420 w 483"/>
                <a:gd name="T51" fmla="*/ 5 h 7"/>
                <a:gd name="T52" fmla="*/ 427 w 483"/>
                <a:gd name="T53" fmla="*/ 5 h 7"/>
                <a:gd name="T54" fmla="*/ 452 w 483"/>
                <a:gd name="T55" fmla="*/ 5 h 7"/>
                <a:gd name="T56" fmla="*/ 459 w 483"/>
                <a:gd name="T57" fmla="*/ 5 h 7"/>
                <a:gd name="T58" fmla="*/ 483 w 483"/>
                <a:gd name="T59" fmla="*/ 7 h 7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483"/>
                <a:gd name="T91" fmla="*/ 0 h 7"/>
                <a:gd name="T92" fmla="*/ 483 w 483"/>
                <a:gd name="T93" fmla="*/ 7 h 7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483" h="7">
                  <a:moveTo>
                    <a:pt x="0" y="0"/>
                  </a:moveTo>
                  <a:lnTo>
                    <a:pt x="47" y="0"/>
                  </a:lnTo>
                  <a:lnTo>
                    <a:pt x="61" y="0"/>
                  </a:lnTo>
                  <a:lnTo>
                    <a:pt x="78" y="0"/>
                  </a:lnTo>
                  <a:lnTo>
                    <a:pt x="91" y="0"/>
                  </a:lnTo>
                  <a:lnTo>
                    <a:pt x="108" y="0"/>
                  </a:lnTo>
                  <a:lnTo>
                    <a:pt x="122" y="0"/>
                  </a:lnTo>
                  <a:lnTo>
                    <a:pt x="140" y="0"/>
                  </a:lnTo>
                  <a:lnTo>
                    <a:pt x="154" y="0"/>
                  </a:lnTo>
                  <a:lnTo>
                    <a:pt x="171" y="0"/>
                  </a:lnTo>
                  <a:lnTo>
                    <a:pt x="184" y="0"/>
                  </a:lnTo>
                  <a:lnTo>
                    <a:pt x="201" y="0"/>
                  </a:lnTo>
                  <a:lnTo>
                    <a:pt x="214" y="0"/>
                  </a:lnTo>
                  <a:lnTo>
                    <a:pt x="233" y="0"/>
                  </a:lnTo>
                  <a:lnTo>
                    <a:pt x="245" y="0"/>
                  </a:lnTo>
                  <a:lnTo>
                    <a:pt x="263" y="2"/>
                  </a:lnTo>
                  <a:lnTo>
                    <a:pt x="277" y="2"/>
                  </a:lnTo>
                  <a:lnTo>
                    <a:pt x="295" y="2"/>
                  </a:lnTo>
                  <a:lnTo>
                    <a:pt x="306" y="2"/>
                  </a:lnTo>
                  <a:lnTo>
                    <a:pt x="328" y="3"/>
                  </a:lnTo>
                  <a:lnTo>
                    <a:pt x="336" y="3"/>
                  </a:lnTo>
                  <a:lnTo>
                    <a:pt x="358" y="3"/>
                  </a:lnTo>
                  <a:lnTo>
                    <a:pt x="368" y="3"/>
                  </a:lnTo>
                  <a:lnTo>
                    <a:pt x="390" y="5"/>
                  </a:lnTo>
                  <a:lnTo>
                    <a:pt x="398" y="5"/>
                  </a:lnTo>
                  <a:lnTo>
                    <a:pt x="420" y="5"/>
                  </a:lnTo>
                  <a:lnTo>
                    <a:pt x="427" y="5"/>
                  </a:lnTo>
                  <a:lnTo>
                    <a:pt x="452" y="5"/>
                  </a:lnTo>
                  <a:lnTo>
                    <a:pt x="459" y="5"/>
                  </a:lnTo>
                  <a:lnTo>
                    <a:pt x="483" y="7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44" name="Freeform 1131"/>
            <p:cNvSpPr>
              <a:spLocks/>
            </p:cNvSpPr>
            <p:nvPr/>
          </p:nvSpPr>
          <p:spPr bwMode="auto">
            <a:xfrm>
              <a:off x="1115" y="3235"/>
              <a:ext cx="98" cy="3"/>
            </a:xfrm>
            <a:custGeom>
              <a:avLst/>
              <a:gdLst>
                <a:gd name="T0" fmla="*/ 0 w 98"/>
                <a:gd name="T1" fmla="*/ 0 h 3"/>
                <a:gd name="T2" fmla="*/ 7 w 98"/>
                <a:gd name="T3" fmla="*/ 0 h 3"/>
                <a:gd name="T4" fmla="*/ 32 w 98"/>
                <a:gd name="T5" fmla="*/ 0 h 3"/>
                <a:gd name="T6" fmla="*/ 37 w 98"/>
                <a:gd name="T7" fmla="*/ 1 h 3"/>
                <a:gd name="T8" fmla="*/ 62 w 98"/>
                <a:gd name="T9" fmla="*/ 1 h 3"/>
                <a:gd name="T10" fmla="*/ 67 w 98"/>
                <a:gd name="T11" fmla="*/ 1 h 3"/>
                <a:gd name="T12" fmla="*/ 94 w 98"/>
                <a:gd name="T13" fmla="*/ 3 h 3"/>
                <a:gd name="T14" fmla="*/ 98 w 98"/>
                <a:gd name="T15" fmla="*/ 3 h 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8"/>
                <a:gd name="T25" fmla="*/ 0 h 3"/>
                <a:gd name="T26" fmla="*/ 98 w 98"/>
                <a:gd name="T27" fmla="*/ 3 h 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8" h="3">
                  <a:moveTo>
                    <a:pt x="0" y="0"/>
                  </a:moveTo>
                  <a:lnTo>
                    <a:pt x="7" y="0"/>
                  </a:lnTo>
                  <a:lnTo>
                    <a:pt x="32" y="0"/>
                  </a:lnTo>
                  <a:lnTo>
                    <a:pt x="37" y="1"/>
                  </a:lnTo>
                  <a:lnTo>
                    <a:pt x="62" y="1"/>
                  </a:lnTo>
                  <a:lnTo>
                    <a:pt x="67" y="1"/>
                  </a:lnTo>
                  <a:lnTo>
                    <a:pt x="94" y="3"/>
                  </a:lnTo>
                  <a:lnTo>
                    <a:pt x="98" y="3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45" name="Freeform 1132"/>
            <p:cNvSpPr>
              <a:spLocks/>
            </p:cNvSpPr>
            <p:nvPr/>
          </p:nvSpPr>
          <p:spPr bwMode="auto">
            <a:xfrm>
              <a:off x="590" y="3226"/>
              <a:ext cx="42" cy="2"/>
            </a:xfrm>
            <a:custGeom>
              <a:avLst/>
              <a:gdLst>
                <a:gd name="T0" fmla="*/ 42 w 42"/>
                <a:gd name="T1" fmla="*/ 2 h 2"/>
                <a:gd name="T2" fmla="*/ 27 w 42"/>
                <a:gd name="T3" fmla="*/ 2 h 2"/>
                <a:gd name="T4" fmla="*/ 8 w 42"/>
                <a:gd name="T5" fmla="*/ 0 h 2"/>
                <a:gd name="T6" fmla="*/ 0 w 42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2"/>
                <a:gd name="T14" fmla="*/ 42 w 42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2">
                  <a:moveTo>
                    <a:pt x="42" y="2"/>
                  </a:moveTo>
                  <a:lnTo>
                    <a:pt x="27" y="2"/>
                  </a:lnTo>
                  <a:lnTo>
                    <a:pt x="8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46" name="Freeform 1133"/>
            <p:cNvSpPr>
              <a:spLocks/>
            </p:cNvSpPr>
            <p:nvPr/>
          </p:nvSpPr>
          <p:spPr bwMode="auto">
            <a:xfrm>
              <a:off x="887" y="3199"/>
              <a:ext cx="835" cy="31"/>
            </a:xfrm>
            <a:custGeom>
              <a:avLst/>
              <a:gdLst>
                <a:gd name="T0" fmla="*/ 0 w 835"/>
                <a:gd name="T1" fmla="*/ 14 h 31"/>
                <a:gd name="T2" fmla="*/ 30 w 835"/>
                <a:gd name="T3" fmla="*/ 14 h 31"/>
                <a:gd name="T4" fmla="*/ 61 w 835"/>
                <a:gd name="T5" fmla="*/ 14 h 31"/>
                <a:gd name="T6" fmla="*/ 62 w 835"/>
                <a:gd name="T7" fmla="*/ 14 h 31"/>
                <a:gd name="T8" fmla="*/ 91 w 835"/>
                <a:gd name="T9" fmla="*/ 15 h 31"/>
                <a:gd name="T10" fmla="*/ 93 w 835"/>
                <a:gd name="T11" fmla="*/ 15 h 31"/>
                <a:gd name="T12" fmla="*/ 121 w 835"/>
                <a:gd name="T13" fmla="*/ 17 h 31"/>
                <a:gd name="T14" fmla="*/ 125 w 835"/>
                <a:gd name="T15" fmla="*/ 17 h 31"/>
                <a:gd name="T16" fmla="*/ 152 w 835"/>
                <a:gd name="T17" fmla="*/ 17 h 31"/>
                <a:gd name="T18" fmla="*/ 157 w 835"/>
                <a:gd name="T19" fmla="*/ 17 h 31"/>
                <a:gd name="T20" fmla="*/ 182 w 835"/>
                <a:gd name="T21" fmla="*/ 19 h 31"/>
                <a:gd name="T22" fmla="*/ 187 w 835"/>
                <a:gd name="T23" fmla="*/ 19 h 31"/>
                <a:gd name="T24" fmla="*/ 213 w 835"/>
                <a:gd name="T25" fmla="*/ 21 h 31"/>
                <a:gd name="T26" fmla="*/ 219 w 835"/>
                <a:gd name="T27" fmla="*/ 21 h 31"/>
                <a:gd name="T28" fmla="*/ 243 w 835"/>
                <a:gd name="T29" fmla="*/ 21 h 31"/>
                <a:gd name="T30" fmla="*/ 250 w 835"/>
                <a:gd name="T31" fmla="*/ 21 h 31"/>
                <a:gd name="T32" fmla="*/ 273 w 835"/>
                <a:gd name="T33" fmla="*/ 21 h 31"/>
                <a:gd name="T34" fmla="*/ 284 w 835"/>
                <a:gd name="T35" fmla="*/ 21 h 31"/>
                <a:gd name="T36" fmla="*/ 304 w 835"/>
                <a:gd name="T37" fmla="*/ 22 h 31"/>
                <a:gd name="T38" fmla="*/ 314 w 835"/>
                <a:gd name="T39" fmla="*/ 22 h 31"/>
                <a:gd name="T40" fmla="*/ 334 w 835"/>
                <a:gd name="T41" fmla="*/ 24 h 31"/>
                <a:gd name="T42" fmla="*/ 346 w 835"/>
                <a:gd name="T43" fmla="*/ 24 h 31"/>
                <a:gd name="T44" fmla="*/ 365 w 835"/>
                <a:gd name="T45" fmla="*/ 26 h 31"/>
                <a:gd name="T46" fmla="*/ 376 w 835"/>
                <a:gd name="T47" fmla="*/ 26 h 31"/>
                <a:gd name="T48" fmla="*/ 395 w 835"/>
                <a:gd name="T49" fmla="*/ 26 h 31"/>
                <a:gd name="T50" fmla="*/ 408 w 835"/>
                <a:gd name="T51" fmla="*/ 27 h 31"/>
                <a:gd name="T52" fmla="*/ 425 w 835"/>
                <a:gd name="T53" fmla="*/ 27 h 31"/>
                <a:gd name="T54" fmla="*/ 440 w 835"/>
                <a:gd name="T55" fmla="*/ 29 h 31"/>
                <a:gd name="T56" fmla="*/ 454 w 835"/>
                <a:gd name="T57" fmla="*/ 29 h 31"/>
                <a:gd name="T58" fmla="*/ 473 w 835"/>
                <a:gd name="T59" fmla="*/ 29 h 31"/>
                <a:gd name="T60" fmla="*/ 486 w 835"/>
                <a:gd name="T61" fmla="*/ 29 h 31"/>
                <a:gd name="T62" fmla="*/ 505 w 835"/>
                <a:gd name="T63" fmla="*/ 29 h 31"/>
                <a:gd name="T64" fmla="*/ 516 w 835"/>
                <a:gd name="T65" fmla="*/ 29 h 31"/>
                <a:gd name="T66" fmla="*/ 535 w 835"/>
                <a:gd name="T67" fmla="*/ 31 h 31"/>
                <a:gd name="T68" fmla="*/ 547 w 835"/>
                <a:gd name="T69" fmla="*/ 31 h 31"/>
                <a:gd name="T70" fmla="*/ 567 w 835"/>
                <a:gd name="T71" fmla="*/ 31 h 31"/>
                <a:gd name="T72" fmla="*/ 577 w 835"/>
                <a:gd name="T73" fmla="*/ 31 h 31"/>
                <a:gd name="T74" fmla="*/ 609 w 835"/>
                <a:gd name="T75" fmla="*/ 31 h 31"/>
                <a:gd name="T76" fmla="*/ 629 w 835"/>
                <a:gd name="T77" fmla="*/ 31 h 31"/>
                <a:gd name="T78" fmla="*/ 640 w 835"/>
                <a:gd name="T79" fmla="*/ 31 h 31"/>
                <a:gd name="T80" fmla="*/ 662 w 835"/>
                <a:gd name="T81" fmla="*/ 29 h 31"/>
                <a:gd name="T82" fmla="*/ 672 w 835"/>
                <a:gd name="T83" fmla="*/ 29 h 31"/>
                <a:gd name="T84" fmla="*/ 690 w 835"/>
                <a:gd name="T85" fmla="*/ 29 h 31"/>
                <a:gd name="T86" fmla="*/ 704 w 835"/>
                <a:gd name="T87" fmla="*/ 29 h 31"/>
                <a:gd name="T88" fmla="*/ 722 w 835"/>
                <a:gd name="T89" fmla="*/ 26 h 31"/>
                <a:gd name="T90" fmla="*/ 738 w 835"/>
                <a:gd name="T91" fmla="*/ 24 h 31"/>
                <a:gd name="T92" fmla="*/ 751 w 835"/>
                <a:gd name="T93" fmla="*/ 22 h 31"/>
                <a:gd name="T94" fmla="*/ 771 w 835"/>
                <a:gd name="T95" fmla="*/ 19 h 31"/>
                <a:gd name="T96" fmla="*/ 781 w 835"/>
                <a:gd name="T97" fmla="*/ 17 h 31"/>
                <a:gd name="T98" fmla="*/ 810 w 835"/>
                <a:gd name="T99" fmla="*/ 9 h 31"/>
                <a:gd name="T100" fmla="*/ 835 w 835"/>
                <a:gd name="T101" fmla="*/ 0 h 3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835"/>
                <a:gd name="T154" fmla="*/ 0 h 31"/>
                <a:gd name="T155" fmla="*/ 835 w 835"/>
                <a:gd name="T156" fmla="*/ 31 h 3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835" h="31">
                  <a:moveTo>
                    <a:pt x="0" y="14"/>
                  </a:moveTo>
                  <a:lnTo>
                    <a:pt x="30" y="14"/>
                  </a:lnTo>
                  <a:lnTo>
                    <a:pt x="61" y="14"/>
                  </a:lnTo>
                  <a:lnTo>
                    <a:pt x="62" y="14"/>
                  </a:lnTo>
                  <a:lnTo>
                    <a:pt x="91" y="15"/>
                  </a:lnTo>
                  <a:lnTo>
                    <a:pt x="93" y="15"/>
                  </a:lnTo>
                  <a:lnTo>
                    <a:pt x="121" y="17"/>
                  </a:lnTo>
                  <a:lnTo>
                    <a:pt x="125" y="17"/>
                  </a:lnTo>
                  <a:lnTo>
                    <a:pt x="152" y="17"/>
                  </a:lnTo>
                  <a:lnTo>
                    <a:pt x="157" y="17"/>
                  </a:lnTo>
                  <a:lnTo>
                    <a:pt x="182" y="19"/>
                  </a:lnTo>
                  <a:lnTo>
                    <a:pt x="187" y="19"/>
                  </a:lnTo>
                  <a:lnTo>
                    <a:pt x="213" y="21"/>
                  </a:lnTo>
                  <a:lnTo>
                    <a:pt x="219" y="21"/>
                  </a:lnTo>
                  <a:lnTo>
                    <a:pt x="243" y="21"/>
                  </a:lnTo>
                  <a:lnTo>
                    <a:pt x="250" y="21"/>
                  </a:lnTo>
                  <a:lnTo>
                    <a:pt x="273" y="21"/>
                  </a:lnTo>
                  <a:lnTo>
                    <a:pt x="284" y="21"/>
                  </a:lnTo>
                  <a:lnTo>
                    <a:pt x="304" y="22"/>
                  </a:lnTo>
                  <a:lnTo>
                    <a:pt x="314" y="22"/>
                  </a:lnTo>
                  <a:lnTo>
                    <a:pt x="334" y="24"/>
                  </a:lnTo>
                  <a:lnTo>
                    <a:pt x="346" y="24"/>
                  </a:lnTo>
                  <a:lnTo>
                    <a:pt x="365" y="26"/>
                  </a:lnTo>
                  <a:lnTo>
                    <a:pt x="376" y="26"/>
                  </a:lnTo>
                  <a:lnTo>
                    <a:pt x="395" y="26"/>
                  </a:lnTo>
                  <a:lnTo>
                    <a:pt x="408" y="27"/>
                  </a:lnTo>
                  <a:lnTo>
                    <a:pt x="425" y="27"/>
                  </a:lnTo>
                  <a:lnTo>
                    <a:pt x="440" y="29"/>
                  </a:lnTo>
                  <a:lnTo>
                    <a:pt x="454" y="29"/>
                  </a:lnTo>
                  <a:lnTo>
                    <a:pt x="473" y="29"/>
                  </a:lnTo>
                  <a:lnTo>
                    <a:pt x="486" y="29"/>
                  </a:lnTo>
                  <a:lnTo>
                    <a:pt x="505" y="29"/>
                  </a:lnTo>
                  <a:lnTo>
                    <a:pt x="516" y="29"/>
                  </a:lnTo>
                  <a:lnTo>
                    <a:pt x="535" y="31"/>
                  </a:lnTo>
                  <a:lnTo>
                    <a:pt x="547" y="31"/>
                  </a:lnTo>
                  <a:lnTo>
                    <a:pt x="567" y="31"/>
                  </a:lnTo>
                  <a:lnTo>
                    <a:pt x="577" y="31"/>
                  </a:lnTo>
                  <a:lnTo>
                    <a:pt x="609" y="31"/>
                  </a:lnTo>
                  <a:lnTo>
                    <a:pt x="629" y="31"/>
                  </a:lnTo>
                  <a:lnTo>
                    <a:pt x="640" y="31"/>
                  </a:lnTo>
                  <a:lnTo>
                    <a:pt x="662" y="29"/>
                  </a:lnTo>
                  <a:lnTo>
                    <a:pt x="672" y="29"/>
                  </a:lnTo>
                  <a:lnTo>
                    <a:pt x="690" y="29"/>
                  </a:lnTo>
                  <a:lnTo>
                    <a:pt x="704" y="29"/>
                  </a:lnTo>
                  <a:lnTo>
                    <a:pt x="722" y="26"/>
                  </a:lnTo>
                  <a:lnTo>
                    <a:pt x="738" y="24"/>
                  </a:lnTo>
                  <a:lnTo>
                    <a:pt x="751" y="22"/>
                  </a:lnTo>
                  <a:lnTo>
                    <a:pt x="771" y="19"/>
                  </a:lnTo>
                  <a:lnTo>
                    <a:pt x="781" y="17"/>
                  </a:lnTo>
                  <a:lnTo>
                    <a:pt x="810" y="9"/>
                  </a:lnTo>
                  <a:lnTo>
                    <a:pt x="835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47" name="Freeform 1134"/>
            <p:cNvSpPr>
              <a:spLocks/>
            </p:cNvSpPr>
            <p:nvPr/>
          </p:nvSpPr>
          <p:spPr bwMode="auto">
            <a:xfrm>
              <a:off x="764" y="3211"/>
              <a:ext cx="123" cy="2"/>
            </a:xfrm>
            <a:custGeom>
              <a:avLst/>
              <a:gdLst>
                <a:gd name="T0" fmla="*/ 0 w 123"/>
                <a:gd name="T1" fmla="*/ 0 h 2"/>
                <a:gd name="T2" fmla="*/ 30 w 123"/>
                <a:gd name="T3" fmla="*/ 0 h 2"/>
                <a:gd name="T4" fmla="*/ 32 w 123"/>
                <a:gd name="T5" fmla="*/ 0 h 2"/>
                <a:gd name="T6" fmla="*/ 61 w 123"/>
                <a:gd name="T7" fmla="*/ 2 h 2"/>
                <a:gd name="T8" fmla="*/ 91 w 123"/>
                <a:gd name="T9" fmla="*/ 2 h 2"/>
                <a:gd name="T10" fmla="*/ 93 w 123"/>
                <a:gd name="T11" fmla="*/ 2 h 2"/>
                <a:gd name="T12" fmla="*/ 115 w 123"/>
                <a:gd name="T13" fmla="*/ 2 h 2"/>
                <a:gd name="T14" fmla="*/ 123 w 123"/>
                <a:gd name="T15" fmla="*/ 2 h 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3"/>
                <a:gd name="T25" fmla="*/ 0 h 2"/>
                <a:gd name="T26" fmla="*/ 123 w 123"/>
                <a:gd name="T27" fmla="*/ 2 h 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3" h="2">
                  <a:moveTo>
                    <a:pt x="0" y="0"/>
                  </a:moveTo>
                  <a:lnTo>
                    <a:pt x="30" y="0"/>
                  </a:lnTo>
                  <a:lnTo>
                    <a:pt x="32" y="0"/>
                  </a:lnTo>
                  <a:lnTo>
                    <a:pt x="61" y="2"/>
                  </a:lnTo>
                  <a:lnTo>
                    <a:pt x="91" y="2"/>
                  </a:lnTo>
                  <a:lnTo>
                    <a:pt x="93" y="2"/>
                  </a:lnTo>
                  <a:lnTo>
                    <a:pt x="115" y="2"/>
                  </a:lnTo>
                  <a:lnTo>
                    <a:pt x="123" y="2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48" name="Freeform 1135"/>
            <p:cNvSpPr>
              <a:spLocks/>
            </p:cNvSpPr>
            <p:nvPr/>
          </p:nvSpPr>
          <p:spPr bwMode="auto">
            <a:xfrm>
              <a:off x="590" y="3209"/>
              <a:ext cx="110" cy="2"/>
            </a:xfrm>
            <a:custGeom>
              <a:avLst/>
              <a:gdLst>
                <a:gd name="T0" fmla="*/ 110 w 110"/>
                <a:gd name="T1" fmla="*/ 2 h 2"/>
                <a:gd name="T2" fmla="*/ 81 w 110"/>
                <a:gd name="T3" fmla="*/ 2 h 2"/>
                <a:gd name="T4" fmla="*/ 79 w 110"/>
                <a:gd name="T5" fmla="*/ 2 h 2"/>
                <a:gd name="T6" fmla="*/ 51 w 110"/>
                <a:gd name="T7" fmla="*/ 0 h 2"/>
                <a:gd name="T8" fmla="*/ 0 w 110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0"/>
                <a:gd name="T16" fmla="*/ 0 h 2"/>
                <a:gd name="T17" fmla="*/ 110 w 110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0" h="2">
                  <a:moveTo>
                    <a:pt x="110" y="2"/>
                  </a:moveTo>
                  <a:lnTo>
                    <a:pt x="81" y="2"/>
                  </a:lnTo>
                  <a:lnTo>
                    <a:pt x="79" y="2"/>
                  </a:lnTo>
                  <a:lnTo>
                    <a:pt x="51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49" name="Freeform 1136"/>
            <p:cNvSpPr>
              <a:spLocks/>
            </p:cNvSpPr>
            <p:nvPr/>
          </p:nvSpPr>
          <p:spPr bwMode="auto">
            <a:xfrm>
              <a:off x="700" y="3211"/>
              <a:ext cx="64" cy="1"/>
            </a:xfrm>
            <a:custGeom>
              <a:avLst/>
              <a:gdLst>
                <a:gd name="T0" fmla="*/ 64 w 64"/>
                <a:gd name="T1" fmla="*/ 0 h 1"/>
                <a:gd name="T2" fmla="*/ 62 w 64"/>
                <a:gd name="T3" fmla="*/ 0 h 1"/>
                <a:gd name="T4" fmla="*/ 33 w 64"/>
                <a:gd name="T5" fmla="*/ 0 h 1"/>
                <a:gd name="T6" fmla="*/ 32 w 64"/>
                <a:gd name="T7" fmla="*/ 0 h 1"/>
                <a:gd name="T8" fmla="*/ 3 w 64"/>
                <a:gd name="T9" fmla="*/ 0 h 1"/>
                <a:gd name="T10" fmla="*/ 0 w 64"/>
                <a:gd name="T11" fmla="*/ 0 h 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4"/>
                <a:gd name="T19" fmla="*/ 0 h 1"/>
                <a:gd name="T20" fmla="*/ 64 w 64"/>
                <a:gd name="T21" fmla="*/ 1 h 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4" h="1">
                  <a:moveTo>
                    <a:pt x="64" y="0"/>
                  </a:moveTo>
                  <a:lnTo>
                    <a:pt x="62" y="0"/>
                  </a:lnTo>
                  <a:lnTo>
                    <a:pt x="33" y="0"/>
                  </a:lnTo>
                  <a:lnTo>
                    <a:pt x="32" y="0"/>
                  </a:lnTo>
                  <a:lnTo>
                    <a:pt x="3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50" name="Freeform 1137"/>
            <p:cNvSpPr>
              <a:spLocks/>
            </p:cNvSpPr>
            <p:nvPr/>
          </p:nvSpPr>
          <p:spPr bwMode="auto">
            <a:xfrm>
              <a:off x="1381" y="3191"/>
              <a:ext cx="340" cy="25"/>
            </a:xfrm>
            <a:custGeom>
              <a:avLst/>
              <a:gdLst>
                <a:gd name="T0" fmla="*/ 0 w 340"/>
                <a:gd name="T1" fmla="*/ 22 h 25"/>
                <a:gd name="T2" fmla="*/ 2 w 340"/>
                <a:gd name="T3" fmla="*/ 22 h 25"/>
                <a:gd name="T4" fmla="*/ 31 w 340"/>
                <a:gd name="T5" fmla="*/ 23 h 25"/>
                <a:gd name="T6" fmla="*/ 33 w 340"/>
                <a:gd name="T7" fmla="*/ 23 h 25"/>
                <a:gd name="T8" fmla="*/ 61 w 340"/>
                <a:gd name="T9" fmla="*/ 23 h 25"/>
                <a:gd name="T10" fmla="*/ 65 w 340"/>
                <a:gd name="T11" fmla="*/ 23 h 25"/>
                <a:gd name="T12" fmla="*/ 92 w 340"/>
                <a:gd name="T13" fmla="*/ 25 h 25"/>
                <a:gd name="T14" fmla="*/ 97 w 340"/>
                <a:gd name="T15" fmla="*/ 25 h 25"/>
                <a:gd name="T16" fmla="*/ 124 w 340"/>
                <a:gd name="T17" fmla="*/ 25 h 25"/>
                <a:gd name="T18" fmla="*/ 154 w 340"/>
                <a:gd name="T19" fmla="*/ 25 h 25"/>
                <a:gd name="T20" fmla="*/ 159 w 340"/>
                <a:gd name="T21" fmla="*/ 25 h 25"/>
                <a:gd name="T22" fmla="*/ 186 w 340"/>
                <a:gd name="T23" fmla="*/ 23 h 25"/>
                <a:gd name="T24" fmla="*/ 190 w 340"/>
                <a:gd name="T25" fmla="*/ 23 h 25"/>
                <a:gd name="T26" fmla="*/ 217 w 340"/>
                <a:gd name="T27" fmla="*/ 22 h 25"/>
                <a:gd name="T28" fmla="*/ 222 w 340"/>
                <a:gd name="T29" fmla="*/ 22 h 25"/>
                <a:gd name="T30" fmla="*/ 250 w 340"/>
                <a:gd name="T31" fmla="*/ 20 h 25"/>
                <a:gd name="T32" fmla="*/ 252 w 340"/>
                <a:gd name="T33" fmla="*/ 20 h 25"/>
                <a:gd name="T34" fmla="*/ 257 w 340"/>
                <a:gd name="T35" fmla="*/ 18 h 25"/>
                <a:gd name="T36" fmla="*/ 281 w 340"/>
                <a:gd name="T37" fmla="*/ 15 h 25"/>
                <a:gd name="T38" fmla="*/ 286 w 340"/>
                <a:gd name="T39" fmla="*/ 15 h 25"/>
                <a:gd name="T40" fmla="*/ 309 w 340"/>
                <a:gd name="T41" fmla="*/ 8 h 25"/>
                <a:gd name="T42" fmla="*/ 323 w 340"/>
                <a:gd name="T43" fmla="*/ 8 h 25"/>
                <a:gd name="T44" fmla="*/ 340 w 340"/>
                <a:gd name="T45" fmla="*/ 0 h 2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0"/>
                <a:gd name="T70" fmla="*/ 0 h 25"/>
                <a:gd name="T71" fmla="*/ 340 w 340"/>
                <a:gd name="T72" fmla="*/ 25 h 2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0" h="25">
                  <a:moveTo>
                    <a:pt x="0" y="22"/>
                  </a:moveTo>
                  <a:lnTo>
                    <a:pt x="2" y="22"/>
                  </a:lnTo>
                  <a:lnTo>
                    <a:pt x="31" y="23"/>
                  </a:lnTo>
                  <a:lnTo>
                    <a:pt x="33" y="23"/>
                  </a:lnTo>
                  <a:lnTo>
                    <a:pt x="61" y="23"/>
                  </a:lnTo>
                  <a:lnTo>
                    <a:pt x="65" y="23"/>
                  </a:lnTo>
                  <a:lnTo>
                    <a:pt x="92" y="25"/>
                  </a:lnTo>
                  <a:lnTo>
                    <a:pt x="97" y="25"/>
                  </a:lnTo>
                  <a:lnTo>
                    <a:pt x="124" y="25"/>
                  </a:lnTo>
                  <a:lnTo>
                    <a:pt x="154" y="25"/>
                  </a:lnTo>
                  <a:lnTo>
                    <a:pt x="159" y="25"/>
                  </a:lnTo>
                  <a:lnTo>
                    <a:pt x="186" y="23"/>
                  </a:lnTo>
                  <a:lnTo>
                    <a:pt x="190" y="23"/>
                  </a:lnTo>
                  <a:lnTo>
                    <a:pt x="217" y="22"/>
                  </a:lnTo>
                  <a:lnTo>
                    <a:pt x="222" y="22"/>
                  </a:lnTo>
                  <a:lnTo>
                    <a:pt x="250" y="20"/>
                  </a:lnTo>
                  <a:lnTo>
                    <a:pt x="252" y="20"/>
                  </a:lnTo>
                  <a:lnTo>
                    <a:pt x="257" y="18"/>
                  </a:lnTo>
                  <a:lnTo>
                    <a:pt x="281" y="15"/>
                  </a:lnTo>
                  <a:lnTo>
                    <a:pt x="286" y="15"/>
                  </a:lnTo>
                  <a:lnTo>
                    <a:pt x="309" y="8"/>
                  </a:lnTo>
                  <a:lnTo>
                    <a:pt x="323" y="8"/>
                  </a:lnTo>
                  <a:lnTo>
                    <a:pt x="34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51" name="Freeform 1138"/>
            <p:cNvSpPr>
              <a:spLocks/>
            </p:cNvSpPr>
            <p:nvPr/>
          </p:nvSpPr>
          <p:spPr bwMode="auto">
            <a:xfrm>
              <a:off x="1017" y="3199"/>
              <a:ext cx="364" cy="14"/>
            </a:xfrm>
            <a:custGeom>
              <a:avLst/>
              <a:gdLst>
                <a:gd name="T0" fmla="*/ 0 w 364"/>
                <a:gd name="T1" fmla="*/ 0 h 14"/>
                <a:gd name="T2" fmla="*/ 17 w 364"/>
                <a:gd name="T3" fmla="*/ 0 h 14"/>
                <a:gd name="T4" fmla="*/ 32 w 364"/>
                <a:gd name="T5" fmla="*/ 2 h 14"/>
                <a:gd name="T6" fmla="*/ 49 w 364"/>
                <a:gd name="T7" fmla="*/ 2 h 14"/>
                <a:gd name="T8" fmla="*/ 62 w 364"/>
                <a:gd name="T9" fmla="*/ 2 h 14"/>
                <a:gd name="T10" fmla="*/ 81 w 364"/>
                <a:gd name="T11" fmla="*/ 4 h 14"/>
                <a:gd name="T12" fmla="*/ 91 w 364"/>
                <a:gd name="T13" fmla="*/ 4 h 14"/>
                <a:gd name="T14" fmla="*/ 111 w 364"/>
                <a:gd name="T15" fmla="*/ 5 h 14"/>
                <a:gd name="T16" fmla="*/ 121 w 364"/>
                <a:gd name="T17" fmla="*/ 5 h 14"/>
                <a:gd name="T18" fmla="*/ 143 w 364"/>
                <a:gd name="T19" fmla="*/ 5 h 14"/>
                <a:gd name="T20" fmla="*/ 154 w 364"/>
                <a:gd name="T21" fmla="*/ 5 h 14"/>
                <a:gd name="T22" fmla="*/ 175 w 364"/>
                <a:gd name="T23" fmla="*/ 5 h 14"/>
                <a:gd name="T24" fmla="*/ 184 w 364"/>
                <a:gd name="T25" fmla="*/ 5 h 14"/>
                <a:gd name="T26" fmla="*/ 206 w 364"/>
                <a:gd name="T27" fmla="*/ 7 h 14"/>
                <a:gd name="T28" fmla="*/ 213 w 364"/>
                <a:gd name="T29" fmla="*/ 7 h 14"/>
                <a:gd name="T30" fmla="*/ 240 w 364"/>
                <a:gd name="T31" fmla="*/ 9 h 14"/>
                <a:gd name="T32" fmla="*/ 243 w 364"/>
                <a:gd name="T33" fmla="*/ 9 h 14"/>
                <a:gd name="T34" fmla="*/ 270 w 364"/>
                <a:gd name="T35" fmla="*/ 10 h 14"/>
                <a:gd name="T36" fmla="*/ 273 w 364"/>
                <a:gd name="T37" fmla="*/ 10 h 14"/>
                <a:gd name="T38" fmla="*/ 302 w 364"/>
                <a:gd name="T39" fmla="*/ 12 h 14"/>
                <a:gd name="T40" fmla="*/ 304 w 364"/>
                <a:gd name="T41" fmla="*/ 12 h 14"/>
                <a:gd name="T42" fmla="*/ 334 w 364"/>
                <a:gd name="T43" fmla="*/ 14 h 14"/>
                <a:gd name="T44" fmla="*/ 343 w 364"/>
                <a:gd name="T45" fmla="*/ 14 h 14"/>
                <a:gd name="T46" fmla="*/ 364 w 364"/>
                <a:gd name="T47" fmla="*/ 14 h 1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64"/>
                <a:gd name="T73" fmla="*/ 0 h 14"/>
                <a:gd name="T74" fmla="*/ 364 w 364"/>
                <a:gd name="T75" fmla="*/ 14 h 1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64" h="14">
                  <a:moveTo>
                    <a:pt x="0" y="0"/>
                  </a:moveTo>
                  <a:lnTo>
                    <a:pt x="17" y="0"/>
                  </a:lnTo>
                  <a:lnTo>
                    <a:pt x="32" y="2"/>
                  </a:lnTo>
                  <a:lnTo>
                    <a:pt x="49" y="2"/>
                  </a:lnTo>
                  <a:lnTo>
                    <a:pt x="62" y="2"/>
                  </a:lnTo>
                  <a:lnTo>
                    <a:pt x="81" y="4"/>
                  </a:lnTo>
                  <a:lnTo>
                    <a:pt x="91" y="4"/>
                  </a:lnTo>
                  <a:lnTo>
                    <a:pt x="111" y="5"/>
                  </a:lnTo>
                  <a:lnTo>
                    <a:pt x="121" y="5"/>
                  </a:lnTo>
                  <a:lnTo>
                    <a:pt x="143" y="5"/>
                  </a:lnTo>
                  <a:lnTo>
                    <a:pt x="154" y="5"/>
                  </a:lnTo>
                  <a:lnTo>
                    <a:pt x="175" y="5"/>
                  </a:lnTo>
                  <a:lnTo>
                    <a:pt x="184" y="5"/>
                  </a:lnTo>
                  <a:lnTo>
                    <a:pt x="206" y="7"/>
                  </a:lnTo>
                  <a:lnTo>
                    <a:pt x="213" y="7"/>
                  </a:lnTo>
                  <a:lnTo>
                    <a:pt x="240" y="9"/>
                  </a:lnTo>
                  <a:lnTo>
                    <a:pt x="243" y="9"/>
                  </a:lnTo>
                  <a:lnTo>
                    <a:pt x="270" y="10"/>
                  </a:lnTo>
                  <a:lnTo>
                    <a:pt x="273" y="10"/>
                  </a:lnTo>
                  <a:lnTo>
                    <a:pt x="302" y="12"/>
                  </a:lnTo>
                  <a:lnTo>
                    <a:pt x="304" y="12"/>
                  </a:lnTo>
                  <a:lnTo>
                    <a:pt x="334" y="14"/>
                  </a:lnTo>
                  <a:lnTo>
                    <a:pt x="343" y="14"/>
                  </a:lnTo>
                  <a:lnTo>
                    <a:pt x="364" y="14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52" name="Freeform 1139"/>
            <p:cNvSpPr>
              <a:spLocks/>
            </p:cNvSpPr>
            <p:nvPr/>
          </p:nvSpPr>
          <p:spPr bwMode="auto">
            <a:xfrm>
              <a:off x="590" y="3192"/>
              <a:ext cx="412" cy="7"/>
            </a:xfrm>
            <a:custGeom>
              <a:avLst/>
              <a:gdLst>
                <a:gd name="T0" fmla="*/ 412 w 412"/>
                <a:gd name="T1" fmla="*/ 7 h 7"/>
                <a:gd name="T2" fmla="*/ 398 w 412"/>
                <a:gd name="T3" fmla="*/ 7 h 7"/>
                <a:gd name="T4" fmla="*/ 381 w 412"/>
                <a:gd name="T5" fmla="*/ 7 h 7"/>
                <a:gd name="T6" fmla="*/ 368 w 412"/>
                <a:gd name="T7" fmla="*/ 7 h 7"/>
                <a:gd name="T8" fmla="*/ 349 w 412"/>
                <a:gd name="T9" fmla="*/ 6 h 7"/>
                <a:gd name="T10" fmla="*/ 336 w 412"/>
                <a:gd name="T11" fmla="*/ 6 h 7"/>
                <a:gd name="T12" fmla="*/ 319 w 412"/>
                <a:gd name="T13" fmla="*/ 6 h 7"/>
                <a:gd name="T14" fmla="*/ 305 w 412"/>
                <a:gd name="T15" fmla="*/ 6 h 7"/>
                <a:gd name="T16" fmla="*/ 289 w 412"/>
                <a:gd name="T17" fmla="*/ 4 h 7"/>
                <a:gd name="T18" fmla="*/ 275 w 412"/>
                <a:gd name="T19" fmla="*/ 4 h 7"/>
                <a:gd name="T20" fmla="*/ 256 w 412"/>
                <a:gd name="T21" fmla="*/ 4 h 7"/>
                <a:gd name="T22" fmla="*/ 245 w 412"/>
                <a:gd name="T23" fmla="*/ 4 h 7"/>
                <a:gd name="T24" fmla="*/ 226 w 412"/>
                <a:gd name="T25" fmla="*/ 4 h 7"/>
                <a:gd name="T26" fmla="*/ 213 w 412"/>
                <a:gd name="T27" fmla="*/ 4 h 7"/>
                <a:gd name="T28" fmla="*/ 194 w 412"/>
                <a:gd name="T29" fmla="*/ 2 h 7"/>
                <a:gd name="T30" fmla="*/ 184 w 412"/>
                <a:gd name="T31" fmla="*/ 2 h 7"/>
                <a:gd name="T32" fmla="*/ 162 w 412"/>
                <a:gd name="T33" fmla="*/ 2 h 7"/>
                <a:gd name="T34" fmla="*/ 152 w 412"/>
                <a:gd name="T35" fmla="*/ 2 h 7"/>
                <a:gd name="T36" fmla="*/ 132 w 412"/>
                <a:gd name="T37" fmla="*/ 2 h 7"/>
                <a:gd name="T38" fmla="*/ 121 w 412"/>
                <a:gd name="T39" fmla="*/ 2 h 7"/>
                <a:gd name="T40" fmla="*/ 101 w 412"/>
                <a:gd name="T41" fmla="*/ 2 h 7"/>
                <a:gd name="T42" fmla="*/ 91 w 412"/>
                <a:gd name="T43" fmla="*/ 0 h 7"/>
                <a:gd name="T44" fmla="*/ 61 w 412"/>
                <a:gd name="T45" fmla="*/ 0 h 7"/>
                <a:gd name="T46" fmla="*/ 39 w 412"/>
                <a:gd name="T47" fmla="*/ 0 h 7"/>
                <a:gd name="T48" fmla="*/ 0 w 412"/>
                <a:gd name="T49" fmla="*/ 0 h 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12"/>
                <a:gd name="T76" fmla="*/ 0 h 7"/>
                <a:gd name="T77" fmla="*/ 412 w 412"/>
                <a:gd name="T78" fmla="*/ 7 h 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12" h="7">
                  <a:moveTo>
                    <a:pt x="412" y="7"/>
                  </a:moveTo>
                  <a:lnTo>
                    <a:pt x="398" y="7"/>
                  </a:lnTo>
                  <a:lnTo>
                    <a:pt x="381" y="7"/>
                  </a:lnTo>
                  <a:lnTo>
                    <a:pt x="368" y="7"/>
                  </a:lnTo>
                  <a:lnTo>
                    <a:pt x="349" y="6"/>
                  </a:lnTo>
                  <a:lnTo>
                    <a:pt x="336" y="6"/>
                  </a:lnTo>
                  <a:lnTo>
                    <a:pt x="319" y="6"/>
                  </a:lnTo>
                  <a:lnTo>
                    <a:pt x="305" y="6"/>
                  </a:lnTo>
                  <a:lnTo>
                    <a:pt x="289" y="4"/>
                  </a:lnTo>
                  <a:lnTo>
                    <a:pt x="275" y="4"/>
                  </a:lnTo>
                  <a:lnTo>
                    <a:pt x="256" y="4"/>
                  </a:lnTo>
                  <a:lnTo>
                    <a:pt x="245" y="4"/>
                  </a:lnTo>
                  <a:lnTo>
                    <a:pt x="226" y="4"/>
                  </a:lnTo>
                  <a:lnTo>
                    <a:pt x="213" y="4"/>
                  </a:lnTo>
                  <a:lnTo>
                    <a:pt x="194" y="2"/>
                  </a:lnTo>
                  <a:lnTo>
                    <a:pt x="184" y="2"/>
                  </a:lnTo>
                  <a:lnTo>
                    <a:pt x="162" y="2"/>
                  </a:lnTo>
                  <a:lnTo>
                    <a:pt x="152" y="2"/>
                  </a:lnTo>
                  <a:lnTo>
                    <a:pt x="132" y="2"/>
                  </a:lnTo>
                  <a:lnTo>
                    <a:pt x="121" y="2"/>
                  </a:lnTo>
                  <a:lnTo>
                    <a:pt x="101" y="2"/>
                  </a:lnTo>
                  <a:lnTo>
                    <a:pt x="91" y="0"/>
                  </a:lnTo>
                  <a:lnTo>
                    <a:pt x="61" y="0"/>
                  </a:lnTo>
                  <a:lnTo>
                    <a:pt x="39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53" name="Line 1140"/>
            <p:cNvSpPr>
              <a:spLocks noChangeShapeType="1"/>
            </p:cNvSpPr>
            <p:nvPr/>
          </p:nvSpPr>
          <p:spPr bwMode="auto">
            <a:xfrm>
              <a:off x="1002" y="3199"/>
              <a:ext cx="15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154" name="Freeform 1141"/>
            <p:cNvSpPr>
              <a:spLocks/>
            </p:cNvSpPr>
            <p:nvPr/>
          </p:nvSpPr>
          <p:spPr bwMode="auto">
            <a:xfrm>
              <a:off x="1088" y="3186"/>
              <a:ext cx="629" cy="17"/>
            </a:xfrm>
            <a:custGeom>
              <a:avLst/>
              <a:gdLst>
                <a:gd name="T0" fmla="*/ 0 w 629"/>
                <a:gd name="T1" fmla="*/ 0 h 17"/>
                <a:gd name="T2" fmla="*/ 30 w 629"/>
                <a:gd name="T3" fmla="*/ 0 h 17"/>
                <a:gd name="T4" fmla="*/ 32 w 629"/>
                <a:gd name="T5" fmla="*/ 0 h 17"/>
                <a:gd name="T6" fmla="*/ 61 w 629"/>
                <a:gd name="T7" fmla="*/ 1 h 17"/>
                <a:gd name="T8" fmla="*/ 64 w 629"/>
                <a:gd name="T9" fmla="*/ 1 h 17"/>
                <a:gd name="T10" fmla="*/ 89 w 629"/>
                <a:gd name="T11" fmla="*/ 3 h 17"/>
                <a:gd name="T12" fmla="*/ 96 w 629"/>
                <a:gd name="T13" fmla="*/ 3 h 17"/>
                <a:gd name="T14" fmla="*/ 121 w 629"/>
                <a:gd name="T15" fmla="*/ 5 h 17"/>
                <a:gd name="T16" fmla="*/ 126 w 629"/>
                <a:gd name="T17" fmla="*/ 5 h 17"/>
                <a:gd name="T18" fmla="*/ 152 w 629"/>
                <a:gd name="T19" fmla="*/ 5 h 17"/>
                <a:gd name="T20" fmla="*/ 158 w 629"/>
                <a:gd name="T21" fmla="*/ 5 h 17"/>
                <a:gd name="T22" fmla="*/ 182 w 629"/>
                <a:gd name="T23" fmla="*/ 6 h 17"/>
                <a:gd name="T24" fmla="*/ 191 w 629"/>
                <a:gd name="T25" fmla="*/ 6 h 17"/>
                <a:gd name="T26" fmla="*/ 211 w 629"/>
                <a:gd name="T27" fmla="*/ 8 h 17"/>
                <a:gd name="T28" fmla="*/ 223 w 629"/>
                <a:gd name="T29" fmla="*/ 10 h 17"/>
                <a:gd name="T30" fmla="*/ 241 w 629"/>
                <a:gd name="T31" fmla="*/ 10 h 17"/>
                <a:gd name="T32" fmla="*/ 253 w 629"/>
                <a:gd name="T33" fmla="*/ 12 h 17"/>
                <a:gd name="T34" fmla="*/ 272 w 629"/>
                <a:gd name="T35" fmla="*/ 12 h 17"/>
                <a:gd name="T36" fmla="*/ 287 w 629"/>
                <a:gd name="T37" fmla="*/ 13 h 17"/>
                <a:gd name="T38" fmla="*/ 302 w 629"/>
                <a:gd name="T39" fmla="*/ 13 h 17"/>
                <a:gd name="T40" fmla="*/ 319 w 629"/>
                <a:gd name="T41" fmla="*/ 13 h 17"/>
                <a:gd name="T42" fmla="*/ 332 w 629"/>
                <a:gd name="T43" fmla="*/ 13 h 17"/>
                <a:gd name="T44" fmla="*/ 349 w 629"/>
                <a:gd name="T45" fmla="*/ 13 h 17"/>
                <a:gd name="T46" fmla="*/ 363 w 629"/>
                <a:gd name="T47" fmla="*/ 15 h 17"/>
                <a:gd name="T48" fmla="*/ 383 w 629"/>
                <a:gd name="T49" fmla="*/ 15 h 17"/>
                <a:gd name="T50" fmla="*/ 393 w 629"/>
                <a:gd name="T51" fmla="*/ 17 h 17"/>
                <a:gd name="T52" fmla="*/ 413 w 629"/>
                <a:gd name="T53" fmla="*/ 17 h 17"/>
                <a:gd name="T54" fmla="*/ 425 w 629"/>
                <a:gd name="T55" fmla="*/ 17 h 17"/>
                <a:gd name="T56" fmla="*/ 445 w 629"/>
                <a:gd name="T57" fmla="*/ 17 h 17"/>
                <a:gd name="T58" fmla="*/ 454 w 629"/>
                <a:gd name="T59" fmla="*/ 17 h 17"/>
                <a:gd name="T60" fmla="*/ 476 w 629"/>
                <a:gd name="T61" fmla="*/ 17 h 17"/>
                <a:gd name="T62" fmla="*/ 486 w 629"/>
                <a:gd name="T63" fmla="*/ 17 h 17"/>
                <a:gd name="T64" fmla="*/ 508 w 629"/>
                <a:gd name="T65" fmla="*/ 15 h 17"/>
                <a:gd name="T66" fmla="*/ 518 w 629"/>
                <a:gd name="T67" fmla="*/ 15 h 17"/>
                <a:gd name="T68" fmla="*/ 538 w 629"/>
                <a:gd name="T69" fmla="*/ 13 h 17"/>
                <a:gd name="T70" fmla="*/ 550 w 629"/>
                <a:gd name="T71" fmla="*/ 13 h 17"/>
                <a:gd name="T72" fmla="*/ 569 w 629"/>
                <a:gd name="T73" fmla="*/ 12 h 17"/>
                <a:gd name="T74" fmla="*/ 584 w 629"/>
                <a:gd name="T75" fmla="*/ 10 h 17"/>
                <a:gd name="T76" fmla="*/ 599 w 629"/>
                <a:gd name="T77" fmla="*/ 6 h 17"/>
                <a:gd name="T78" fmla="*/ 624 w 629"/>
                <a:gd name="T79" fmla="*/ 1 h 17"/>
                <a:gd name="T80" fmla="*/ 629 w 629"/>
                <a:gd name="T81" fmla="*/ 0 h 1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629"/>
                <a:gd name="T124" fmla="*/ 0 h 17"/>
                <a:gd name="T125" fmla="*/ 629 w 629"/>
                <a:gd name="T126" fmla="*/ 17 h 1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629" h="17">
                  <a:moveTo>
                    <a:pt x="0" y="0"/>
                  </a:moveTo>
                  <a:lnTo>
                    <a:pt x="30" y="0"/>
                  </a:lnTo>
                  <a:lnTo>
                    <a:pt x="32" y="0"/>
                  </a:lnTo>
                  <a:lnTo>
                    <a:pt x="61" y="1"/>
                  </a:lnTo>
                  <a:lnTo>
                    <a:pt x="64" y="1"/>
                  </a:lnTo>
                  <a:lnTo>
                    <a:pt x="89" y="3"/>
                  </a:lnTo>
                  <a:lnTo>
                    <a:pt x="96" y="3"/>
                  </a:lnTo>
                  <a:lnTo>
                    <a:pt x="121" y="5"/>
                  </a:lnTo>
                  <a:lnTo>
                    <a:pt x="126" y="5"/>
                  </a:lnTo>
                  <a:lnTo>
                    <a:pt x="152" y="5"/>
                  </a:lnTo>
                  <a:lnTo>
                    <a:pt x="158" y="5"/>
                  </a:lnTo>
                  <a:lnTo>
                    <a:pt x="182" y="6"/>
                  </a:lnTo>
                  <a:lnTo>
                    <a:pt x="191" y="6"/>
                  </a:lnTo>
                  <a:lnTo>
                    <a:pt x="211" y="8"/>
                  </a:lnTo>
                  <a:lnTo>
                    <a:pt x="223" y="10"/>
                  </a:lnTo>
                  <a:lnTo>
                    <a:pt x="241" y="10"/>
                  </a:lnTo>
                  <a:lnTo>
                    <a:pt x="253" y="12"/>
                  </a:lnTo>
                  <a:lnTo>
                    <a:pt x="272" y="12"/>
                  </a:lnTo>
                  <a:lnTo>
                    <a:pt x="287" y="13"/>
                  </a:lnTo>
                  <a:lnTo>
                    <a:pt x="302" y="13"/>
                  </a:lnTo>
                  <a:lnTo>
                    <a:pt x="319" y="13"/>
                  </a:lnTo>
                  <a:lnTo>
                    <a:pt x="332" y="13"/>
                  </a:lnTo>
                  <a:lnTo>
                    <a:pt x="349" y="13"/>
                  </a:lnTo>
                  <a:lnTo>
                    <a:pt x="363" y="15"/>
                  </a:lnTo>
                  <a:lnTo>
                    <a:pt x="383" y="15"/>
                  </a:lnTo>
                  <a:lnTo>
                    <a:pt x="393" y="17"/>
                  </a:lnTo>
                  <a:lnTo>
                    <a:pt x="413" y="17"/>
                  </a:lnTo>
                  <a:lnTo>
                    <a:pt x="425" y="17"/>
                  </a:lnTo>
                  <a:lnTo>
                    <a:pt x="445" y="17"/>
                  </a:lnTo>
                  <a:lnTo>
                    <a:pt x="454" y="17"/>
                  </a:lnTo>
                  <a:lnTo>
                    <a:pt x="476" y="17"/>
                  </a:lnTo>
                  <a:lnTo>
                    <a:pt x="486" y="17"/>
                  </a:lnTo>
                  <a:lnTo>
                    <a:pt x="508" y="15"/>
                  </a:lnTo>
                  <a:lnTo>
                    <a:pt x="518" y="15"/>
                  </a:lnTo>
                  <a:lnTo>
                    <a:pt x="538" y="13"/>
                  </a:lnTo>
                  <a:lnTo>
                    <a:pt x="550" y="13"/>
                  </a:lnTo>
                  <a:lnTo>
                    <a:pt x="569" y="12"/>
                  </a:lnTo>
                  <a:lnTo>
                    <a:pt x="584" y="10"/>
                  </a:lnTo>
                  <a:lnTo>
                    <a:pt x="599" y="6"/>
                  </a:lnTo>
                  <a:lnTo>
                    <a:pt x="624" y="1"/>
                  </a:lnTo>
                  <a:lnTo>
                    <a:pt x="629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55" name="Freeform 1142"/>
            <p:cNvSpPr>
              <a:spLocks/>
            </p:cNvSpPr>
            <p:nvPr/>
          </p:nvSpPr>
          <p:spPr bwMode="auto">
            <a:xfrm>
              <a:off x="590" y="3176"/>
              <a:ext cx="248" cy="3"/>
            </a:xfrm>
            <a:custGeom>
              <a:avLst/>
              <a:gdLst>
                <a:gd name="T0" fmla="*/ 248 w 248"/>
                <a:gd name="T1" fmla="*/ 3 h 3"/>
                <a:gd name="T2" fmla="*/ 223 w 248"/>
                <a:gd name="T3" fmla="*/ 1 h 3"/>
                <a:gd name="T4" fmla="*/ 216 w 248"/>
                <a:gd name="T5" fmla="*/ 1 h 3"/>
                <a:gd name="T6" fmla="*/ 192 w 248"/>
                <a:gd name="T7" fmla="*/ 1 h 3"/>
                <a:gd name="T8" fmla="*/ 186 w 248"/>
                <a:gd name="T9" fmla="*/ 1 h 3"/>
                <a:gd name="T10" fmla="*/ 162 w 248"/>
                <a:gd name="T11" fmla="*/ 1 h 3"/>
                <a:gd name="T12" fmla="*/ 153 w 248"/>
                <a:gd name="T13" fmla="*/ 1 h 3"/>
                <a:gd name="T14" fmla="*/ 132 w 248"/>
                <a:gd name="T15" fmla="*/ 1 h 3"/>
                <a:gd name="T16" fmla="*/ 121 w 248"/>
                <a:gd name="T17" fmla="*/ 1 h 3"/>
                <a:gd name="T18" fmla="*/ 99 w 248"/>
                <a:gd name="T19" fmla="*/ 0 h 3"/>
                <a:gd name="T20" fmla="*/ 91 w 248"/>
                <a:gd name="T21" fmla="*/ 0 h 3"/>
                <a:gd name="T22" fmla="*/ 71 w 248"/>
                <a:gd name="T23" fmla="*/ 0 h 3"/>
                <a:gd name="T24" fmla="*/ 7 w 248"/>
                <a:gd name="T25" fmla="*/ 0 h 3"/>
                <a:gd name="T26" fmla="*/ 0 w 248"/>
                <a:gd name="T27" fmla="*/ 0 h 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48"/>
                <a:gd name="T43" fmla="*/ 0 h 3"/>
                <a:gd name="T44" fmla="*/ 248 w 248"/>
                <a:gd name="T45" fmla="*/ 3 h 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48" h="3">
                  <a:moveTo>
                    <a:pt x="248" y="3"/>
                  </a:moveTo>
                  <a:lnTo>
                    <a:pt x="223" y="1"/>
                  </a:lnTo>
                  <a:lnTo>
                    <a:pt x="216" y="1"/>
                  </a:lnTo>
                  <a:lnTo>
                    <a:pt x="192" y="1"/>
                  </a:lnTo>
                  <a:lnTo>
                    <a:pt x="186" y="1"/>
                  </a:lnTo>
                  <a:lnTo>
                    <a:pt x="162" y="1"/>
                  </a:lnTo>
                  <a:lnTo>
                    <a:pt x="153" y="1"/>
                  </a:lnTo>
                  <a:lnTo>
                    <a:pt x="132" y="1"/>
                  </a:lnTo>
                  <a:lnTo>
                    <a:pt x="121" y="1"/>
                  </a:lnTo>
                  <a:lnTo>
                    <a:pt x="99" y="0"/>
                  </a:lnTo>
                  <a:lnTo>
                    <a:pt x="91" y="0"/>
                  </a:lnTo>
                  <a:lnTo>
                    <a:pt x="71" y="0"/>
                  </a:lnTo>
                  <a:lnTo>
                    <a:pt x="7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56" name="Freeform 1143"/>
            <p:cNvSpPr>
              <a:spLocks/>
            </p:cNvSpPr>
            <p:nvPr/>
          </p:nvSpPr>
          <p:spPr bwMode="auto">
            <a:xfrm>
              <a:off x="838" y="3179"/>
              <a:ext cx="93" cy="2"/>
            </a:xfrm>
            <a:custGeom>
              <a:avLst/>
              <a:gdLst>
                <a:gd name="T0" fmla="*/ 93 w 93"/>
                <a:gd name="T1" fmla="*/ 2 h 2"/>
                <a:gd name="T2" fmla="*/ 68 w 93"/>
                <a:gd name="T3" fmla="*/ 2 h 2"/>
                <a:gd name="T4" fmla="*/ 62 w 93"/>
                <a:gd name="T5" fmla="*/ 2 h 2"/>
                <a:gd name="T6" fmla="*/ 35 w 93"/>
                <a:gd name="T7" fmla="*/ 0 h 2"/>
                <a:gd name="T8" fmla="*/ 30 w 93"/>
                <a:gd name="T9" fmla="*/ 0 h 2"/>
                <a:gd name="T10" fmla="*/ 7 w 93"/>
                <a:gd name="T11" fmla="*/ 0 h 2"/>
                <a:gd name="T12" fmla="*/ 0 w 93"/>
                <a:gd name="T13" fmla="*/ 0 h 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3"/>
                <a:gd name="T22" fmla="*/ 0 h 2"/>
                <a:gd name="T23" fmla="*/ 93 w 93"/>
                <a:gd name="T24" fmla="*/ 2 h 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3" h="2">
                  <a:moveTo>
                    <a:pt x="93" y="2"/>
                  </a:moveTo>
                  <a:lnTo>
                    <a:pt x="68" y="2"/>
                  </a:lnTo>
                  <a:lnTo>
                    <a:pt x="62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7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57" name="Freeform 1144"/>
            <p:cNvSpPr>
              <a:spLocks/>
            </p:cNvSpPr>
            <p:nvPr/>
          </p:nvSpPr>
          <p:spPr bwMode="auto">
            <a:xfrm>
              <a:off x="997" y="3182"/>
              <a:ext cx="91" cy="4"/>
            </a:xfrm>
            <a:custGeom>
              <a:avLst/>
              <a:gdLst>
                <a:gd name="T0" fmla="*/ 0 w 91"/>
                <a:gd name="T1" fmla="*/ 0 h 4"/>
                <a:gd name="T2" fmla="*/ 28 w 91"/>
                <a:gd name="T3" fmla="*/ 2 h 4"/>
                <a:gd name="T4" fmla="*/ 30 w 91"/>
                <a:gd name="T5" fmla="*/ 2 h 4"/>
                <a:gd name="T6" fmla="*/ 60 w 91"/>
                <a:gd name="T7" fmla="*/ 2 h 4"/>
                <a:gd name="T8" fmla="*/ 86 w 91"/>
                <a:gd name="T9" fmla="*/ 2 h 4"/>
                <a:gd name="T10" fmla="*/ 91 w 91"/>
                <a:gd name="T11" fmla="*/ 4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1"/>
                <a:gd name="T19" fmla="*/ 0 h 4"/>
                <a:gd name="T20" fmla="*/ 91 w 91"/>
                <a:gd name="T21" fmla="*/ 4 h 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1" h="4">
                  <a:moveTo>
                    <a:pt x="0" y="0"/>
                  </a:moveTo>
                  <a:lnTo>
                    <a:pt x="28" y="2"/>
                  </a:lnTo>
                  <a:lnTo>
                    <a:pt x="30" y="2"/>
                  </a:lnTo>
                  <a:lnTo>
                    <a:pt x="60" y="2"/>
                  </a:lnTo>
                  <a:lnTo>
                    <a:pt x="86" y="2"/>
                  </a:lnTo>
                  <a:lnTo>
                    <a:pt x="91" y="4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58" name="Freeform 1145"/>
            <p:cNvSpPr>
              <a:spLocks/>
            </p:cNvSpPr>
            <p:nvPr/>
          </p:nvSpPr>
          <p:spPr bwMode="auto">
            <a:xfrm>
              <a:off x="931" y="3181"/>
              <a:ext cx="66" cy="1"/>
            </a:xfrm>
            <a:custGeom>
              <a:avLst/>
              <a:gdLst>
                <a:gd name="T0" fmla="*/ 0 w 66"/>
                <a:gd name="T1" fmla="*/ 0 h 1"/>
                <a:gd name="T2" fmla="*/ 5 w 66"/>
                <a:gd name="T3" fmla="*/ 0 h 1"/>
                <a:gd name="T4" fmla="*/ 32 w 66"/>
                <a:gd name="T5" fmla="*/ 1 h 1"/>
                <a:gd name="T6" fmla="*/ 35 w 66"/>
                <a:gd name="T7" fmla="*/ 1 h 1"/>
                <a:gd name="T8" fmla="*/ 62 w 66"/>
                <a:gd name="T9" fmla="*/ 1 h 1"/>
                <a:gd name="T10" fmla="*/ 66 w 66"/>
                <a:gd name="T11" fmla="*/ 1 h 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6"/>
                <a:gd name="T19" fmla="*/ 0 h 1"/>
                <a:gd name="T20" fmla="*/ 66 w 66"/>
                <a:gd name="T21" fmla="*/ 1 h 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6" h="1">
                  <a:moveTo>
                    <a:pt x="0" y="0"/>
                  </a:moveTo>
                  <a:lnTo>
                    <a:pt x="5" y="0"/>
                  </a:lnTo>
                  <a:lnTo>
                    <a:pt x="32" y="1"/>
                  </a:lnTo>
                  <a:lnTo>
                    <a:pt x="35" y="1"/>
                  </a:lnTo>
                  <a:lnTo>
                    <a:pt x="62" y="1"/>
                  </a:lnTo>
                  <a:lnTo>
                    <a:pt x="66" y="1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59" name="Freeform 1146"/>
            <p:cNvSpPr>
              <a:spLocks/>
            </p:cNvSpPr>
            <p:nvPr/>
          </p:nvSpPr>
          <p:spPr bwMode="auto">
            <a:xfrm>
              <a:off x="1429" y="3179"/>
              <a:ext cx="288" cy="12"/>
            </a:xfrm>
            <a:custGeom>
              <a:avLst/>
              <a:gdLst>
                <a:gd name="T0" fmla="*/ 0 w 288"/>
                <a:gd name="T1" fmla="*/ 5 h 12"/>
                <a:gd name="T2" fmla="*/ 30 w 288"/>
                <a:gd name="T3" fmla="*/ 8 h 12"/>
                <a:gd name="T4" fmla="*/ 33 w 288"/>
                <a:gd name="T5" fmla="*/ 8 h 12"/>
                <a:gd name="T6" fmla="*/ 60 w 288"/>
                <a:gd name="T7" fmla="*/ 8 h 12"/>
                <a:gd name="T8" fmla="*/ 64 w 288"/>
                <a:gd name="T9" fmla="*/ 10 h 12"/>
                <a:gd name="T10" fmla="*/ 91 w 288"/>
                <a:gd name="T11" fmla="*/ 10 h 12"/>
                <a:gd name="T12" fmla="*/ 98 w 288"/>
                <a:gd name="T13" fmla="*/ 10 h 12"/>
                <a:gd name="T14" fmla="*/ 121 w 288"/>
                <a:gd name="T15" fmla="*/ 12 h 12"/>
                <a:gd name="T16" fmla="*/ 128 w 288"/>
                <a:gd name="T17" fmla="*/ 12 h 12"/>
                <a:gd name="T18" fmla="*/ 153 w 288"/>
                <a:gd name="T19" fmla="*/ 12 h 12"/>
                <a:gd name="T20" fmla="*/ 160 w 288"/>
                <a:gd name="T21" fmla="*/ 12 h 12"/>
                <a:gd name="T22" fmla="*/ 184 w 288"/>
                <a:gd name="T23" fmla="*/ 12 h 12"/>
                <a:gd name="T24" fmla="*/ 190 w 288"/>
                <a:gd name="T25" fmla="*/ 10 h 12"/>
                <a:gd name="T26" fmla="*/ 217 w 288"/>
                <a:gd name="T27" fmla="*/ 10 h 12"/>
                <a:gd name="T28" fmla="*/ 223 w 288"/>
                <a:gd name="T29" fmla="*/ 8 h 12"/>
                <a:gd name="T30" fmla="*/ 250 w 288"/>
                <a:gd name="T31" fmla="*/ 5 h 12"/>
                <a:gd name="T32" fmla="*/ 255 w 288"/>
                <a:gd name="T33" fmla="*/ 5 h 12"/>
                <a:gd name="T34" fmla="*/ 268 w 288"/>
                <a:gd name="T35" fmla="*/ 3 h 12"/>
                <a:gd name="T36" fmla="*/ 285 w 288"/>
                <a:gd name="T37" fmla="*/ 0 h 12"/>
                <a:gd name="T38" fmla="*/ 288 w 288"/>
                <a:gd name="T39" fmla="*/ 0 h 1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88"/>
                <a:gd name="T61" fmla="*/ 0 h 12"/>
                <a:gd name="T62" fmla="*/ 288 w 288"/>
                <a:gd name="T63" fmla="*/ 12 h 1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88" h="12">
                  <a:moveTo>
                    <a:pt x="0" y="5"/>
                  </a:moveTo>
                  <a:lnTo>
                    <a:pt x="30" y="8"/>
                  </a:lnTo>
                  <a:lnTo>
                    <a:pt x="33" y="8"/>
                  </a:lnTo>
                  <a:lnTo>
                    <a:pt x="60" y="8"/>
                  </a:lnTo>
                  <a:lnTo>
                    <a:pt x="64" y="10"/>
                  </a:lnTo>
                  <a:lnTo>
                    <a:pt x="91" y="10"/>
                  </a:lnTo>
                  <a:lnTo>
                    <a:pt x="98" y="10"/>
                  </a:lnTo>
                  <a:lnTo>
                    <a:pt x="121" y="12"/>
                  </a:lnTo>
                  <a:lnTo>
                    <a:pt x="128" y="12"/>
                  </a:lnTo>
                  <a:lnTo>
                    <a:pt x="153" y="12"/>
                  </a:lnTo>
                  <a:lnTo>
                    <a:pt x="160" y="12"/>
                  </a:lnTo>
                  <a:lnTo>
                    <a:pt x="184" y="12"/>
                  </a:lnTo>
                  <a:lnTo>
                    <a:pt x="190" y="10"/>
                  </a:lnTo>
                  <a:lnTo>
                    <a:pt x="217" y="10"/>
                  </a:lnTo>
                  <a:lnTo>
                    <a:pt x="223" y="8"/>
                  </a:lnTo>
                  <a:lnTo>
                    <a:pt x="250" y="5"/>
                  </a:lnTo>
                  <a:lnTo>
                    <a:pt x="255" y="5"/>
                  </a:lnTo>
                  <a:lnTo>
                    <a:pt x="268" y="3"/>
                  </a:lnTo>
                  <a:lnTo>
                    <a:pt x="285" y="0"/>
                  </a:lnTo>
                  <a:lnTo>
                    <a:pt x="288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60" name="Freeform 1147"/>
            <p:cNvSpPr>
              <a:spLocks/>
            </p:cNvSpPr>
            <p:nvPr/>
          </p:nvSpPr>
          <p:spPr bwMode="auto">
            <a:xfrm>
              <a:off x="944" y="3164"/>
              <a:ext cx="485" cy="20"/>
            </a:xfrm>
            <a:custGeom>
              <a:avLst/>
              <a:gdLst>
                <a:gd name="T0" fmla="*/ 0 w 485"/>
                <a:gd name="T1" fmla="*/ 0 h 20"/>
                <a:gd name="T2" fmla="*/ 9 w 485"/>
                <a:gd name="T3" fmla="*/ 0 h 20"/>
                <a:gd name="T4" fmla="*/ 31 w 485"/>
                <a:gd name="T5" fmla="*/ 1 h 20"/>
                <a:gd name="T6" fmla="*/ 41 w 485"/>
                <a:gd name="T7" fmla="*/ 1 h 20"/>
                <a:gd name="T8" fmla="*/ 63 w 485"/>
                <a:gd name="T9" fmla="*/ 3 h 20"/>
                <a:gd name="T10" fmla="*/ 73 w 485"/>
                <a:gd name="T11" fmla="*/ 3 h 20"/>
                <a:gd name="T12" fmla="*/ 93 w 485"/>
                <a:gd name="T13" fmla="*/ 3 h 20"/>
                <a:gd name="T14" fmla="*/ 103 w 485"/>
                <a:gd name="T15" fmla="*/ 5 h 20"/>
                <a:gd name="T16" fmla="*/ 122 w 485"/>
                <a:gd name="T17" fmla="*/ 5 h 20"/>
                <a:gd name="T18" fmla="*/ 135 w 485"/>
                <a:gd name="T19" fmla="*/ 5 h 20"/>
                <a:gd name="T20" fmla="*/ 152 w 485"/>
                <a:gd name="T21" fmla="*/ 6 h 20"/>
                <a:gd name="T22" fmla="*/ 166 w 485"/>
                <a:gd name="T23" fmla="*/ 6 h 20"/>
                <a:gd name="T24" fmla="*/ 184 w 485"/>
                <a:gd name="T25" fmla="*/ 6 h 20"/>
                <a:gd name="T26" fmla="*/ 199 w 485"/>
                <a:gd name="T27" fmla="*/ 6 h 20"/>
                <a:gd name="T28" fmla="*/ 213 w 485"/>
                <a:gd name="T29" fmla="*/ 8 h 20"/>
                <a:gd name="T30" fmla="*/ 230 w 485"/>
                <a:gd name="T31" fmla="*/ 8 h 20"/>
                <a:gd name="T32" fmla="*/ 243 w 485"/>
                <a:gd name="T33" fmla="*/ 10 h 20"/>
                <a:gd name="T34" fmla="*/ 262 w 485"/>
                <a:gd name="T35" fmla="*/ 10 h 20"/>
                <a:gd name="T36" fmla="*/ 274 w 485"/>
                <a:gd name="T37" fmla="*/ 12 h 20"/>
                <a:gd name="T38" fmla="*/ 292 w 485"/>
                <a:gd name="T39" fmla="*/ 12 h 20"/>
                <a:gd name="T40" fmla="*/ 304 w 485"/>
                <a:gd name="T41" fmla="*/ 12 h 20"/>
                <a:gd name="T42" fmla="*/ 326 w 485"/>
                <a:gd name="T43" fmla="*/ 13 h 20"/>
                <a:gd name="T44" fmla="*/ 335 w 485"/>
                <a:gd name="T45" fmla="*/ 13 h 20"/>
                <a:gd name="T46" fmla="*/ 356 w 485"/>
                <a:gd name="T47" fmla="*/ 15 h 20"/>
                <a:gd name="T48" fmla="*/ 363 w 485"/>
                <a:gd name="T49" fmla="*/ 15 h 20"/>
                <a:gd name="T50" fmla="*/ 390 w 485"/>
                <a:gd name="T51" fmla="*/ 17 h 20"/>
                <a:gd name="T52" fmla="*/ 394 w 485"/>
                <a:gd name="T53" fmla="*/ 17 h 20"/>
                <a:gd name="T54" fmla="*/ 421 w 485"/>
                <a:gd name="T55" fmla="*/ 18 h 20"/>
                <a:gd name="T56" fmla="*/ 424 w 485"/>
                <a:gd name="T57" fmla="*/ 18 h 20"/>
                <a:gd name="T58" fmla="*/ 454 w 485"/>
                <a:gd name="T59" fmla="*/ 20 h 20"/>
                <a:gd name="T60" fmla="*/ 475 w 485"/>
                <a:gd name="T61" fmla="*/ 20 h 20"/>
                <a:gd name="T62" fmla="*/ 485 w 485"/>
                <a:gd name="T63" fmla="*/ 20 h 2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85"/>
                <a:gd name="T97" fmla="*/ 0 h 20"/>
                <a:gd name="T98" fmla="*/ 485 w 485"/>
                <a:gd name="T99" fmla="*/ 20 h 2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85" h="20">
                  <a:moveTo>
                    <a:pt x="0" y="0"/>
                  </a:moveTo>
                  <a:lnTo>
                    <a:pt x="9" y="0"/>
                  </a:lnTo>
                  <a:lnTo>
                    <a:pt x="31" y="1"/>
                  </a:lnTo>
                  <a:lnTo>
                    <a:pt x="41" y="1"/>
                  </a:lnTo>
                  <a:lnTo>
                    <a:pt x="63" y="3"/>
                  </a:lnTo>
                  <a:lnTo>
                    <a:pt x="73" y="3"/>
                  </a:lnTo>
                  <a:lnTo>
                    <a:pt x="93" y="3"/>
                  </a:lnTo>
                  <a:lnTo>
                    <a:pt x="103" y="5"/>
                  </a:lnTo>
                  <a:lnTo>
                    <a:pt x="122" y="5"/>
                  </a:lnTo>
                  <a:lnTo>
                    <a:pt x="135" y="5"/>
                  </a:lnTo>
                  <a:lnTo>
                    <a:pt x="152" y="6"/>
                  </a:lnTo>
                  <a:lnTo>
                    <a:pt x="166" y="6"/>
                  </a:lnTo>
                  <a:lnTo>
                    <a:pt x="184" y="6"/>
                  </a:lnTo>
                  <a:lnTo>
                    <a:pt x="199" y="6"/>
                  </a:lnTo>
                  <a:lnTo>
                    <a:pt x="213" y="8"/>
                  </a:lnTo>
                  <a:lnTo>
                    <a:pt x="230" y="8"/>
                  </a:lnTo>
                  <a:lnTo>
                    <a:pt x="243" y="10"/>
                  </a:lnTo>
                  <a:lnTo>
                    <a:pt x="262" y="10"/>
                  </a:lnTo>
                  <a:lnTo>
                    <a:pt x="274" y="12"/>
                  </a:lnTo>
                  <a:lnTo>
                    <a:pt x="292" y="12"/>
                  </a:lnTo>
                  <a:lnTo>
                    <a:pt x="304" y="12"/>
                  </a:lnTo>
                  <a:lnTo>
                    <a:pt x="326" y="13"/>
                  </a:lnTo>
                  <a:lnTo>
                    <a:pt x="335" y="13"/>
                  </a:lnTo>
                  <a:lnTo>
                    <a:pt x="356" y="15"/>
                  </a:lnTo>
                  <a:lnTo>
                    <a:pt x="363" y="15"/>
                  </a:lnTo>
                  <a:lnTo>
                    <a:pt x="390" y="17"/>
                  </a:lnTo>
                  <a:lnTo>
                    <a:pt x="394" y="17"/>
                  </a:lnTo>
                  <a:lnTo>
                    <a:pt x="421" y="18"/>
                  </a:lnTo>
                  <a:lnTo>
                    <a:pt x="424" y="18"/>
                  </a:lnTo>
                  <a:lnTo>
                    <a:pt x="454" y="20"/>
                  </a:lnTo>
                  <a:lnTo>
                    <a:pt x="475" y="20"/>
                  </a:lnTo>
                  <a:lnTo>
                    <a:pt x="485" y="2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61" name="Freeform 1148"/>
            <p:cNvSpPr>
              <a:spLocks/>
            </p:cNvSpPr>
            <p:nvPr/>
          </p:nvSpPr>
          <p:spPr bwMode="auto">
            <a:xfrm>
              <a:off x="590" y="3160"/>
              <a:ext cx="170" cy="2"/>
            </a:xfrm>
            <a:custGeom>
              <a:avLst/>
              <a:gdLst>
                <a:gd name="T0" fmla="*/ 170 w 170"/>
                <a:gd name="T1" fmla="*/ 2 h 2"/>
                <a:gd name="T2" fmla="*/ 143 w 170"/>
                <a:gd name="T3" fmla="*/ 2 h 2"/>
                <a:gd name="T4" fmla="*/ 142 w 170"/>
                <a:gd name="T5" fmla="*/ 0 h 2"/>
                <a:gd name="T6" fmla="*/ 113 w 170"/>
                <a:gd name="T7" fmla="*/ 0 h 2"/>
                <a:gd name="T8" fmla="*/ 110 w 170"/>
                <a:gd name="T9" fmla="*/ 0 h 2"/>
                <a:gd name="T10" fmla="*/ 83 w 170"/>
                <a:gd name="T11" fmla="*/ 0 h 2"/>
                <a:gd name="T12" fmla="*/ 49 w 170"/>
                <a:gd name="T13" fmla="*/ 0 h 2"/>
                <a:gd name="T14" fmla="*/ 22 w 170"/>
                <a:gd name="T15" fmla="*/ 0 h 2"/>
                <a:gd name="T16" fmla="*/ 0 w 170"/>
                <a:gd name="T17" fmla="*/ 0 h 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0"/>
                <a:gd name="T28" fmla="*/ 0 h 2"/>
                <a:gd name="T29" fmla="*/ 170 w 170"/>
                <a:gd name="T30" fmla="*/ 2 h 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0" h="2">
                  <a:moveTo>
                    <a:pt x="170" y="2"/>
                  </a:moveTo>
                  <a:lnTo>
                    <a:pt x="143" y="2"/>
                  </a:lnTo>
                  <a:lnTo>
                    <a:pt x="142" y="0"/>
                  </a:lnTo>
                  <a:lnTo>
                    <a:pt x="113" y="0"/>
                  </a:lnTo>
                  <a:lnTo>
                    <a:pt x="110" y="0"/>
                  </a:lnTo>
                  <a:lnTo>
                    <a:pt x="83" y="0"/>
                  </a:lnTo>
                  <a:lnTo>
                    <a:pt x="49" y="0"/>
                  </a:lnTo>
                  <a:lnTo>
                    <a:pt x="22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62" name="Freeform 1149"/>
            <p:cNvSpPr>
              <a:spLocks/>
            </p:cNvSpPr>
            <p:nvPr/>
          </p:nvSpPr>
          <p:spPr bwMode="auto">
            <a:xfrm>
              <a:off x="760" y="3162"/>
              <a:ext cx="93" cy="1"/>
            </a:xfrm>
            <a:custGeom>
              <a:avLst/>
              <a:gdLst>
                <a:gd name="T0" fmla="*/ 93 w 93"/>
                <a:gd name="T1" fmla="*/ 0 h 1"/>
                <a:gd name="T2" fmla="*/ 68 w 93"/>
                <a:gd name="T3" fmla="*/ 0 h 1"/>
                <a:gd name="T4" fmla="*/ 63 w 93"/>
                <a:gd name="T5" fmla="*/ 0 h 1"/>
                <a:gd name="T6" fmla="*/ 36 w 93"/>
                <a:gd name="T7" fmla="*/ 0 h 1"/>
                <a:gd name="T8" fmla="*/ 32 w 93"/>
                <a:gd name="T9" fmla="*/ 0 h 1"/>
                <a:gd name="T10" fmla="*/ 5 w 93"/>
                <a:gd name="T11" fmla="*/ 0 h 1"/>
                <a:gd name="T12" fmla="*/ 0 w 93"/>
                <a:gd name="T13" fmla="*/ 0 h 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3"/>
                <a:gd name="T22" fmla="*/ 0 h 1"/>
                <a:gd name="T23" fmla="*/ 93 w 93"/>
                <a:gd name="T24" fmla="*/ 1 h 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3" h="1">
                  <a:moveTo>
                    <a:pt x="93" y="0"/>
                  </a:moveTo>
                  <a:lnTo>
                    <a:pt x="68" y="0"/>
                  </a:lnTo>
                  <a:lnTo>
                    <a:pt x="63" y="0"/>
                  </a:lnTo>
                  <a:lnTo>
                    <a:pt x="36" y="0"/>
                  </a:lnTo>
                  <a:lnTo>
                    <a:pt x="32" y="0"/>
                  </a:lnTo>
                  <a:lnTo>
                    <a:pt x="5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63" name="Freeform 1150"/>
            <p:cNvSpPr>
              <a:spLocks/>
            </p:cNvSpPr>
            <p:nvPr/>
          </p:nvSpPr>
          <p:spPr bwMode="auto">
            <a:xfrm>
              <a:off x="853" y="3162"/>
              <a:ext cx="91" cy="2"/>
            </a:xfrm>
            <a:custGeom>
              <a:avLst/>
              <a:gdLst>
                <a:gd name="T0" fmla="*/ 0 w 91"/>
                <a:gd name="T1" fmla="*/ 0 h 2"/>
                <a:gd name="T2" fmla="*/ 5 w 91"/>
                <a:gd name="T3" fmla="*/ 0 h 2"/>
                <a:gd name="T4" fmla="*/ 31 w 91"/>
                <a:gd name="T5" fmla="*/ 0 h 2"/>
                <a:gd name="T6" fmla="*/ 37 w 91"/>
                <a:gd name="T7" fmla="*/ 0 h 2"/>
                <a:gd name="T8" fmla="*/ 63 w 91"/>
                <a:gd name="T9" fmla="*/ 2 h 2"/>
                <a:gd name="T10" fmla="*/ 69 w 91"/>
                <a:gd name="T11" fmla="*/ 2 h 2"/>
                <a:gd name="T12" fmla="*/ 91 w 91"/>
                <a:gd name="T13" fmla="*/ 2 h 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1"/>
                <a:gd name="T22" fmla="*/ 0 h 2"/>
                <a:gd name="T23" fmla="*/ 91 w 91"/>
                <a:gd name="T24" fmla="*/ 2 h 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1" h="2">
                  <a:moveTo>
                    <a:pt x="0" y="0"/>
                  </a:moveTo>
                  <a:lnTo>
                    <a:pt x="5" y="0"/>
                  </a:lnTo>
                  <a:lnTo>
                    <a:pt x="31" y="0"/>
                  </a:lnTo>
                  <a:lnTo>
                    <a:pt x="37" y="0"/>
                  </a:lnTo>
                  <a:lnTo>
                    <a:pt x="63" y="2"/>
                  </a:lnTo>
                  <a:lnTo>
                    <a:pt x="69" y="2"/>
                  </a:lnTo>
                  <a:lnTo>
                    <a:pt x="91" y="2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64" name="Freeform 1151"/>
            <p:cNvSpPr>
              <a:spLocks/>
            </p:cNvSpPr>
            <p:nvPr/>
          </p:nvSpPr>
          <p:spPr bwMode="auto">
            <a:xfrm>
              <a:off x="1228" y="3159"/>
              <a:ext cx="488" cy="18"/>
            </a:xfrm>
            <a:custGeom>
              <a:avLst/>
              <a:gdLst>
                <a:gd name="T0" fmla="*/ 0 w 488"/>
                <a:gd name="T1" fmla="*/ 0 h 18"/>
                <a:gd name="T2" fmla="*/ 2 w 488"/>
                <a:gd name="T3" fmla="*/ 0 h 18"/>
                <a:gd name="T4" fmla="*/ 30 w 488"/>
                <a:gd name="T5" fmla="*/ 1 h 18"/>
                <a:gd name="T6" fmla="*/ 32 w 488"/>
                <a:gd name="T7" fmla="*/ 3 h 18"/>
                <a:gd name="T8" fmla="*/ 59 w 488"/>
                <a:gd name="T9" fmla="*/ 3 h 18"/>
                <a:gd name="T10" fmla="*/ 64 w 488"/>
                <a:gd name="T11" fmla="*/ 3 h 18"/>
                <a:gd name="T12" fmla="*/ 89 w 488"/>
                <a:gd name="T13" fmla="*/ 5 h 18"/>
                <a:gd name="T14" fmla="*/ 96 w 488"/>
                <a:gd name="T15" fmla="*/ 5 h 18"/>
                <a:gd name="T16" fmla="*/ 120 w 488"/>
                <a:gd name="T17" fmla="*/ 6 h 18"/>
                <a:gd name="T18" fmla="*/ 128 w 488"/>
                <a:gd name="T19" fmla="*/ 8 h 18"/>
                <a:gd name="T20" fmla="*/ 150 w 488"/>
                <a:gd name="T21" fmla="*/ 8 h 18"/>
                <a:gd name="T22" fmla="*/ 160 w 488"/>
                <a:gd name="T23" fmla="*/ 10 h 18"/>
                <a:gd name="T24" fmla="*/ 179 w 488"/>
                <a:gd name="T25" fmla="*/ 11 h 18"/>
                <a:gd name="T26" fmla="*/ 192 w 488"/>
                <a:gd name="T27" fmla="*/ 11 h 18"/>
                <a:gd name="T28" fmla="*/ 209 w 488"/>
                <a:gd name="T29" fmla="*/ 11 h 18"/>
                <a:gd name="T30" fmla="*/ 226 w 488"/>
                <a:gd name="T31" fmla="*/ 13 h 18"/>
                <a:gd name="T32" fmla="*/ 240 w 488"/>
                <a:gd name="T33" fmla="*/ 13 h 18"/>
                <a:gd name="T34" fmla="*/ 256 w 488"/>
                <a:gd name="T35" fmla="*/ 15 h 18"/>
                <a:gd name="T36" fmla="*/ 270 w 488"/>
                <a:gd name="T37" fmla="*/ 17 h 18"/>
                <a:gd name="T38" fmla="*/ 290 w 488"/>
                <a:gd name="T39" fmla="*/ 17 h 18"/>
                <a:gd name="T40" fmla="*/ 299 w 488"/>
                <a:gd name="T41" fmla="*/ 17 h 18"/>
                <a:gd name="T42" fmla="*/ 321 w 488"/>
                <a:gd name="T43" fmla="*/ 17 h 18"/>
                <a:gd name="T44" fmla="*/ 331 w 488"/>
                <a:gd name="T45" fmla="*/ 17 h 18"/>
                <a:gd name="T46" fmla="*/ 354 w 488"/>
                <a:gd name="T47" fmla="*/ 18 h 18"/>
                <a:gd name="T48" fmla="*/ 361 w 488"/>
                <a:gd name="T49" fmla="*/ 18 h 18"/>
                <a:gd name="T50" fmla="*/ 385 w 488"/>
                <a:gd name="T51" fmla="*/ 18 h 18"/>
                <a:gd name="T52" fmla="*/ 391 w 488"/>
                <a:gd name="T53" fmla="*/ 18 h 18"/>
                <a:gd name="T54" fmla="*/ 418 w 488"/>
                <a:gd name="T55" fmla="*/ 18 h 18"/>
                <a:gd name="T56" fmla="*/ 424 w 488"/>
                <a:gd name="T57" fmla="*/ 18 h 18"/>
                <a:gd name="T58" fmla="*/ 449 w 488"/>
                <a:gd name="T59" fmla="*/ 17 h 18"/>
                <a:gd name="T60" fmla="*/ 456 w 488"/>
                <a:gd name="T61" fmla="*/ 17 h 18"/>
                <a:gd name="T62" fmla="*/ 483 w 488"/>
                <a:gd name="T63" fmla="*/ 13 h 18"/>
                <a:gd name="T64" fmla="*/ 488 w 488"/>
                <a:gd name="T65" fmla="*/ 13 h 1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88"/>
                <a:gd name="T100" fmla="*/ 0 h 18"/>
                <a:gd name="T101" fmla="*/ 488 w 488"/>
                <a:gd name="T102" fmla="*/ 18 h 1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88" h="18">
                  <a:moveTo>
                    <a:pt x="0" y="0"/>
                  </a:moveTo>
                  <a:lnTo>
                    <a:pt x="2" y="0"/>
                  </a:lnTo>
                  <a:lnTo>
                    <a:pt x="30" y="1"/>
                  </a:lnTo>
                  <a:lnTo>
                    <a:pt x="32" y="3"/>
                  </a:lnTo>
                  <a:lnTo>
                    <a:pt x="59" y="3"/>
                  </a:lnTo>
                  <a:lnTo>
                    <a:pt x="64" y="3"/>
                  </a:lnTo>
                  <a:lnTo>
                    <a:pt x="89" y="5"/>
                  </a:lnTo>
                  <a:lnTo>
                    <a:pt x="96" y="5"/>
                  </a:lnTo>
                  <a:lnTo>
                    <a:pt x="120" y="6"/>
                  </a:lnTo>
                  <a:lnTo>
                    <a:pt x="128" y="8"/>
                  </a:lnTo>
                  <a:lnTo>
                    <a:pt x="150" y="8"/>
                  </a:lnTo>
                  <a:lnTo>
                    <a:pt x="160" y="10"/>
                  </a:lnTo>
                  <a:lnTo>
                    <a:pt x="179" y="11"/>
                  </a:lnTo>
                  <a:lnTo>
                    <a:pt x="192" y="11"/>
                  </a:lnTo>
                  <a:lnTo>
                    <a:pt x="209" y="11"/>
                  </a:lnTo>
                  <a:lnTo>
                    <a:pt x="226" y="13"/>
                  </a:lnTo>
                  <a:lnTo>
                    <a:pt x="240" y="13"/>
                  </a:lnTo>
                  <a:lnTo>
                    <a:pt x="256" y="15"/>
                  </a:lnTo>
                  <a:lnTo>
                    <a:pt x="270" y="17"/>
                  </a:lnTo>
                  <a:lnTo>
                    <a:pt x="290" y="17"/>
                  </a:lnTo>
                  <a:lnTo>
                    <a:pt x="299" y="17"/>
                  </a:lnTo>
                  <a:lnTo>
                    <a:pt x="321" y="17"/>
                  </a:lnTo>
                  <a:lnTo>
                    <a:pt x="331" y="17"/>
                  </a:lnTo>
                  <a:lnTo>
                    <a:pt x="354" y="18"/>
                  </a:lnTo>
                  <a:lnTo>
                    <a:pt x="361" y="18"/>
                  </a:lnTo>
                  <a:lnTo>
                    <a:pt x="385" y="18"/>
                  </a:lnTo>
                  <a:lnTo>
                    <a:pt x="391" y="18"/>
                  </a:lnTo>
                  <a:lnTo>
                    <a:pt x="418" y="18"/>
                  </a:lnTo>
                  <a:lnTo>
                    <a:pt x="424" y="18"/>
                  </a:lnTo>
                  <a:lnTo>
                    <a:pt x="449" y="17"/>
                  </a:lnTo>
                  <a:lnTo>
                    <a:pt x="456" y="17"/>
                  </a:lnTo>
                  <a:lnTo>
                    <a:pt x="483" y="13"/>
                  </a:lnTo>
                  <a:lnTo>
                    <a:pt x="488" y="13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65" name="Freeform 1152"/>
            <p:cNvSpPr>
              <a:spLocks/>
            </p:cNvSpPr>
            <p:nvPr/>
          </p:nvSpPr>
          <p:spPr bwMode="auto">
            <a:xfrm>
              <a:off x="1076" y="3152"/>
              <a:ext cx="152" cy="7"/>
            </a:xfrm>
            <a:custGeom>
              <a:avLst/>
              <a:gdLst>
                <a:gd name="T0" fmla="*/ 0 w 152"/>
                <a:gd name="T1" fmla="*/ 0 h 7"/>
                <a:gd name="T2" fmla="*/ 24 w 152"/>
                <a:gd name="T3" fmla="*/ 2 h 7"/>
                <a:gd name="T4" fmla="*/ 30 w 152"/>
                <a:gd name="T5" fmla="*/ 2 h 7"/>
                <a:gd name="T6" fmla="*/ 57 w 152"/>
                <a:gd name="T7" fmla="*/ 3 h 7"/>
                <a:gd name="T8" fmla="*/ 61 w 152"/>
                <a:gd name="T9" fmla="*/ 3 h 7"/>
                <a:gd name="T10" fmla="*/ 88 w 152"/>
                <a:gd name="T11" fmla="*/ 3 h 7"/>
                <a:gd name="T12" fmla="*/ 89 w 152"/>
                <a:gd name="T13" fmla="*/ 3 h 7"/>
                <a:gd name="T14" fmla="*/ 120 w 152"/>
                <a:gd name="T15" fmla="*/ 5 h 7"/>
                <a:gd name="T16" fmla="*/ 122 w 152"/>
                <a:gd name="T17" fmla="*/ 5 h 7"/>
                <a:gd name="T18" fmla="*/ 128 w 152"/>
                <a:gd name="T19" fmla="*/ 5 h 7"/>
                <a:gd name="T20" fmla="*/ 152 w 152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2"/>
                <a:gd name="T34" fmla="*/ 0 h 7"/>
                <a:gd name="T35" fmla="*/ 152 w 152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2" h="7">
                  <a:moveTo>
                    <a:pt x="0" y="0"/>
                  </a:moveTo>
                  <a:lnTo>
                    <a:pt x="24" y="2"/>
                  </a:lnTo>
                  <a:lnTo>
                    <a:pt x="30" y="2"/>
                  </a:lnTo>
                  <a:lnTo>
                    <a:pt x="57" y="3"/>
                  </a:lnTo>
                  <a:lnTo>
                    <a:pt x="61" y="3"/>
                  </a:lnTo>
                  <a:lnTo>
                    <a:pt x="88" y="3"/>
                  </a:lnTo>
                  <a:lnTo>
                    <a:pt x="89" y="3"/>
                  </a:lnTo>
                  <a:lnTo>
                    <a:pt x="120" y="5"/>
                  </a:lnTo>
                  <a:lnTo>
                    <a:pt x="122" y="5"/>
                  </a:lnTo>
                  <a:lnTo>
                    <a:pt x="128" y="5"/>
                  </a:lnTo>
                  <a:lnTo>
                    <a:pt x="152" y="7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66" name="Freeform 1153"/>
            <p:cNvSpPr>
              <a:spLocks/>
            </p:cNvSpPr>
            <p:nvPr/>
          </p:nvSpPr>
          <p:spPr bwMode="auto">
            <a:xfrm>
              <a:off x="590" y="3143"/>
              <a:ext cx="72" cy="1"/>
            </a:xfrm>
            <a:custGeom>
              <a:avLst/>
              <a:gdLst>
                <a:gd name="T0" fmla="*/ 72 w 72"/>
                <a:gd name="T1" fmla="*/ 0 h 1"/>
                <a:gd name="T2" fmla="*/ 42 w 72"/>
                <a:gd name="T3" fmla="*/ 0 h 1"/>
                <a:gd name="T4" fmla="*/ 27 w 72"/>
                <a:gd name="T5" fmla="*/ 0 h 1"/>
                <a:gd name="T6" fmla="*/ 0 w 72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2"/>
                <a:gd name="T13" fmla="*/ 0 h 1"/>
                <a:gd name="T14" fmla="*/ 72 w 72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2" h="1">
                  <a:moveTo>
                    <a:pt x="72" y="0"/>
                  </a:moveTo>
                  <a:lnTo>
                    <a:pt x="42" y="0"/>
                  </a:lnTo>
                  <a:lnTo>
                    <a:pt x="27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67" name="Freeform 1154"/>
            <p:cNvSpPr>
              <a:spLocks/>
            </p:cNvSpPr>
            <p:nvPr/>
          </p:nvSpPr>
          <p:spPr bwMode="auto">
            <a:xfrm>
              <a:off x="662" y="3143"/>
              <a:ext cx="33" cy="1"/>
            </a:xfrm>
            <a:custGeom>
              <a:avLst/>
              <a:gdLst>
                <a:gd name="T0" fmla="*/ 33 w 33"/>
                <a:gd name="T1" fmla="*/ 0 h 1"/>
                <a:gd name="T2" fmla="*/ 16 w 33"/>
                <a:gd name="T3" fmla="*/ 0 h 1"/>
                <a:gd name="T4" fmla="*/ 0 w 33"/>
                <a:gd name="T5" fmla="*/ 0 h 1"/>
                <a:gd name="T6" fmla="*/ 0 60000 65536"/>
                <a:gd name="T7" fmla="*/ 0 60000 65536"/>
                <a:gd name="T8" fmla="*/ 0 60000 65536"/>
                <a:gd name="T9" fmla="*/ 0 w 33"/>
                <a:gd name="T10" fmla="*/ 0 h 1"/>
                <a:gd name="T11" fmla="*/ 33 w 33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3" h="1">
                  <a:moveTo>
                    <a:pt x="33" y="0"/>
                  </a:moveTo>
                  <a:lnTo>
                    <a:pt x="16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68" name="Freeform 1155"/>
            <p:cNvSpPr>
              <a:spLocks/>
            </p:cNvSpPr>
            <p:nvPr/>
          </p:nvSpPr>
          <p:spPr bwMode="auto">
            <a:xfrm>
              <a:off x="695" y="3143"/>
              <a:ext cx="123" cy="2"/>
            </a:xfrm>
            <a:custGeom>
              <a:avLst/>
              <a:gdLst>
                <a:gd name="T0" fmla="*/ 123 w 123"/>
                <a:gd name="T1" fmla="*/ 2 h 2"/>
                <a:gd name="T2" fmla="*/ 108 w 123"/>
                <a:gd name="T3" fmla="*/ 2 h 2"/>
                <a:gd name="T4" fmla="*/ 92 w 123"/>
                <a:gd name="T5" fmla="*/ 2 h 2"/>
                <a:gd name="T6" fmla="*/ 76 w 123"/>
                <a:gd name="T7" fmla="*/ 0 h 2"/>
                <a:gd name="T8" fmla="*/ 60 w 123"/>
                <a:gd name="T9" fmla="*/ 0 h 2"/>
                <a:gd name="T10" fmla="*/ 45 w 123"/>
                <a:gd name="T11" fmla="*/ 0 h 2"/>
                <a:gd name="T12" fmla="*/ 30 w 123"/>
                <a:gd name="T13" fmla="*/ 0 h 2"/>
                <a:gd name="T14" fmla="*/ 15 w 123"/>
                <a:gd name="T15" fmla="*/ 0 h 2"/>
                <a:gd name="T16" fmla="*/ 0 w 123"/>
                <a:gd name="T17" fmla="*/ 0 h 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3"/>
                <a:gd name="T28" fmla="*/ 0 h 2"/>
                <a:gd name="T29" fmla="*/ 123 w 123"/>
                <a:gd name="T30" fmla="*/ 2 h 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3" h="2">
                  <a:moveTo>
                    <a:pt x="123" y="2"/>
                  </a:moveTo>
                  <a:lnTo>
                    <a:pt x="108" y="2"/>
                  </a:lnTo>
                  <a:lnTo>
                    <a:pt x="92" y="2"/>
                  </a:lnTo>
                  <a:lnTo>
                    <a:pt x="76" y="0"/>
                  </a:lnTo>
                  <a:lnTo>
                    <a:pt x="60" y="0"/>
                  </a:lnTo>
                  <a:lnTo>
                    <a:pt x="45" y="0"/>
                  </a:lnTo>
                  <a:lnTo>
                    <a:pt x="30" y="0"/>
                  </a:lnTo>
                  <a:lnTo>
                    <a:pt x="15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69" name="Freeform 1156"/>
            <p:cNvSpPr>
              <a:spLocks/>
            </p:cNvSpPr>
            <p:nvPr/>
          </p:nvSpPr>
          <p:spPr bwMode="auto">
            <a:xfrm>
              <a:off x="818" y="3145"/>
              <a:ext cx="251" cy="7"/>
            </a:xfrm>
            <a:custGeom>
              <a:avLst/>
              <a:gdLst>
                <a:gd name="T0" fmla="*/ 251 w 251"/>
                <a:gd name="T1" fmla="*/ 7 h 7"/>
                <a:gd name="T2" fmla="*/ 228 w 251"/>
                <a:gd name="T3" fmla="*/ 5 h 7"/>
                <a:gd name="T4" fmla="*/ 219 w 251"/>
                <a:gd name="T5" fmla="*/ 5 h 7"/>
                <a:gd name="T6" fmla="*/ 197 w 251"/>
                <a:gd name="T7" fmla="*/ 5 h 7"/>
                <a:gd name="T8" fmla="*/ 189 w 251"/>
                <a:gd name="T9" fmla="*/ 4 h 7"/>
                <a:gd name="T10" fmla="*/ 167 w 251"/>
                <a:gd name="T11" fmla="*/ 4 h 7"/>
                <a:gd name="T12" fmla="*/ 157 w 251"/>
                <a:gd name="T13" fmla="*/ 4 h 7"/>
                <a:gd name="T14" fmla="*/ 136 w 251"/>
                <a:gd name="T15" fmla="*/ 4 h 7"/>
                <a:gd name="T16" fmla="*/ 126 w 251"/>
                <a:gd name="T17" fmla="*/ 4 h 7"/>
                <a:gd name="T18" fmla="*/ 104 w 251"/>
                <a:gd name="T19" fmla="*/ 4 h 7"/>
                <a:gd name="T20" fmla="*/ 94 w 251"/>
                <a:gd name="T21" fmla="*/ 2 h 7"/>
                <a:gd name="T22" fmla="*/ 76 w 251"/>
                <a:gd name="T23" fmla="*/ 2 h 7"/>
                <a:gd name="T24" fmla="*/ 64 w 251"/>
                <a:gd name="T25" fmla="*/ 2 h 7"/>
                <a:gd name="T26" fmla="*/ 44 w 251"/>
                <a:gd name="T27" fmla="*/ 2 h 7"/>
                <a:gd name="T28" fmla="*/ 32 w 251"/>
                <a:gd name="T29" fmla="*/ 0 h 7"/>
                <a:gd name="T30" fmla="*/ 13 w 251"/>
                <a:gd name="T31" fmla="*/ 0 h 7"/>
                <a:gd name="T32" fmla="*/ 0 w 251"/>
                <a:gd name="T33" fmla="*/ 0 h 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51"/>
                <a:gd name="T52" fmla="*/ 0 h 7"/>
                <a:gd name="T53" fmla="*/ 251 w 251"/>
                <a:gd name="T54" fmla="*/ 7 h 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51" h="7">
                  <a:moveTo>
                    <a:pt x="251" y="7"/>
                  </a:moveTo>
                  <a:lnTo>
                    <a:pt x="228" y="5"/>
                  </a:lnTo>
                  <a:lnTo>
                    <a:pt x="219" y="5"/>
                  </a:lnTo>
                  <a:lnTo>
                    <a:pt x="197" y="5"/>
                  </a:lnTo>
                  <a:lnTo>
                    <a:pt x="189" y="4"/>
                  </a:lnTo>
                  <a:lnTo>
                    <a:pt x="167" y="4"/>
                  </a:lnTo>
                  <a:lnTo>
                    <a:pt x="157" y="4"/>
                  </a:lnTo>
                  <a:lnTo>
                    <a:pt x="136" y="4"/>
                  </a:lnTo>
                  <a:lnTo>
                    <a:pt x="126" y="4"/>
                  </a:lnTo>
                  <a:lnTo>
                    <a:pt x="104" y="4"/>
                  </a:lnTo>
                  <a:lnTo>
                    <a:pt x="94" y="2"/>
                  </a:lnTo>
                  <a:lnTo>
                    <a:pt x="76" y="2"/>
                  </a:lnTo>
                  <a:lnTo>
                    <a:pt x="64" y="2"/>
                  </a:lnTo>
                  <a:lnTo>
                    <a:pt x="44" y="2"/>
                  </a:lnTo>
                  <a:lnTo>
                    <a:pt x="32" y="0"/>
                  </a:lnTo>
                  <a:lnTo>
                    <a:pt x="13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70" name="Line 1157"/>
            <p:cNvSpPr>
              <a:spLocks noChangeShapeType="1"/>
            </p:cNvSpPr>
            <p:nvPr/>
          </p:nvSpPr>
          <p:spPr bwMode="auto">
            <a:xfrm flipH="1">
              <a:off x="1069" y="3152"/>
              <a:ext cx="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171" name="Freeform 1158"/>
            <p:cNvSpPr>
              <a:spLocks/>
            </p:cNvSpPr>
            <p:nvPr/>
          </p:nvSpPr>
          <p:spPr bwMode="auto">
            <a:xfrm>
              <a:off x="1476" y="3159"/>
              <a:ext cx="240" cy="10"/>
            </a:xfrm>
            <a:custGeom>
              <a:avLst/>
              <a:gdLst>
                <a:gd name="T0" fmla="*/ 0 w 240"/>
                <a:gd name="T1" fmla="*/ 0 h 10"/>
                <a:gd name="T2" fmla="*/ 29 w 240"/>
                <a:gd name="T3" fmla="*/ 3 h 10"/>
                <a:gd name="T4" fmla="*/ 34 w 240"/>
                <a:gd name="T5" fmla="*/ 3 h 10"/>
                <a:gd name="T6" fmla="*/ 59 w 240"/>
                <a:gd name="T7" fmla="*/ 3 h 10"/>
                <a:gd name="T8" fmla="*/ 66 w 240"/>
                <a:gd name="T9" fmla="*/ 3 h 10"/>
                <a:gd name="T10" fmla="*/ 89 w 240"/>
                <a:gd name="T11" fmla="*/ 5 h 10"/>
                <a:gd name="T12" fmla="*/ 100 w 240"/>
                <a:gd name="T13" fmla="*/ 5 h 10"/>
                <a:gd name="T14" fmla="*/ 120 w 240"/>
                <a:gd name="T15" fmla="*/ 6 h 10"/>
                <a:gd name="T16" fmla="*/ 130 w 240"/>
                <a:gd name="T17" fmla="*/ 6 h 10"/>
                <a:gd name="T18" fmla="*/ 150 w 240"/>
                <a:gd name="T19" fmla="*/ 8 h 10"/>
                <a:gd name="T20" fmla="*/ 164 w 240"/>
                <a:gd name="T21" fmla="*/ 8 h 10"/>
                <a:gd name="T22" fmla="*/ 182 w 240"/>
                <a:gd name="T23" fmla="*/ 10 h 10"/>
                <a:gd name="T24" fmla="*/ 196 w 240"/>
                <a:gd name="T25" fmla="*/ 8 h 10"/>
                <a:gd name="T26" fmla="*/ 213 w 240"/>
                <a:gd name="T27" fmla="*/ 8 h 10"/>
                <a:gd name="T28" fmla="*/ 228 w 240"/>
                <a:gd name="T29" fmla="*/ 6 h 10"/>
                <a:gd name="T30" fmla="*/ 240 w 240"/>
                <a:gd name="T31" fmla="*/ 6 h 1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40"/>
                <a:gd name="T49" fmla="*/ 0 h 10"/>
                <a:gd name="T50" fmla="*/ 240 w 240"/>
                <a:gd name="T51" fmla="*/ 10 h 1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40" h="10">
                  <a:moveTo>
                    <a:pt x="0" y="0"/>
                  </a:moveTo>
                  <a:lnTo>
                    <a:pt x="29" y="3"/>
                  </a:lnTo>
                  <a:lnTo>
                    <a:pt x="34" y="3"/>
                  </a:lnTo>
                  <a:lnTo>
                    <a:pt x="59" y="3"/>
                  </a:lnTo>
                  <a:lnTo>
                    <a:pt x="66" y="3"/>
                  </a:lnTo>
                  <a:lnTo>
                    <a:pt x="89" y="5"/>
                  </a:lnTo>
                  <a:lnTo>
                    <a:pt x="100" y="5"/>
                  </a:lnTo>
                  <a:lnTo>
                    <a:pt x="120" y="6"/>
                  </a:lnTo>
                  <a:lnTo>
                    <a:pt x="130" y="6"/>
                  </a:lnTo>
                  <a:lnTo>
                    <a:pt x="150" y="8"/>
                  </a:lnTo>
                  <a:lnTo>
                    <a:pt x="164" y="8"/>
                  </a:lnTo>
                  <a:lnTo>
                    <a:pt x="182" y="10"/>
                  </a:lnTo>
                  <a:lnTo>
                    <a:pt x="196" y="8"/>
                  </a:lnTo>
                  <a:lnTo>
                    <a:pt x="213" y="8"/>
                  </a:lnTo>
                  <a:lnTo>
                    <a:pt x="228" y="6"/>
                  </a:lnTo>
                  <a:lnTo>
                    <a:pt x="240" y="6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72" name="Freeform 1159"/>
            <p:cNvSpPr>
              <a:spLocks/>
            </p:cNvSpPr>
            <p:nvPr/>
          </p:nvSpPr>
          <p:spPr bwMode="auto">
            <a:xfrm>
              <a:off x="1176" y="3142"/>
              <a:ext cx="300" cy="17"/>
            </a:xfrm>
            <a:custGeom>
              <a:avLst/>
              <a:gdLst>
                <a:gd name="T0" fmla="*/ 0 w 300"/>
                <a:gd name="T1" fmla="*/ 0 h 17"/>
                <a:gd name="T2" fmla="*/ 11 w 300"/>
                <a:gd name="T3" fmla="*/ 0 h 17"/>
                <a:gd name="T4" fmla="*/ 30 w 300"/>
                <a:gd name="T5" fmla="*/ 0 h 17"/>
                <a:gd name="T6" fmla="*/ 43 w 300"/>
                <a:gd name="T7" fmla="*/ 0 h 17"/>
                <a:gd name="T8" fmla="*/ 59 w 300"/>
                <a:gd name="T9" fmla="*/ 1 h 17"/>
                <a:gd name="T10" fmla="*/ 74 w 300"/>
                <a:gd name="T11" fmla="*/ 1 h 17"/>
                <a:gd name="T12" fmla="*/ 89 w 300"/>
                <a:gd name="T13" fmla="*/ 3 h 17"/>
                <a:gd name="T14" fmla="*/ 108 w 300"/>
                <a:gd name="T15" fmla="*/ 5 h 17"/>
                <a:gd name="T16" fmla="*/ 119 w 300"/>
                <a:gd name="T17" fmla="*/ 5 h 17"/>
                <a:gd name="T18" fmla="*/ 140 w 300"/>
                <a:gd name="T19" fmla="*/ 7 h 17"/>
                <a:gd name="T20" fmla="*/ 150 w 300"/>
                <a:gd name="T21" fmla="*/ 7 h 17"/>
                <a:gd name="T22" fmla="*/ 172 w 300"/>
                <a:gd name="T23" fmla="*/ 8 h 17"/>
                <a:gd name="T24" fmla="*/ 180 w 300"/>
                <a:gd name="T25" fmla="*/ 8 h 17"/>
                <a:gd name="T26" fmla="*/ 204 w 300"/>
                <a:gd name="T27" fmla="*/ 10 h 17"/>
                <a:gd name="T28" fmla="*/ 209 w 300"/>
                <a:gd name="T29" fmla="*/ 12 h 17"/>
                <a:gd name="T30" fmla="*/ 238 w 300"/>
                <a:gd name="T31" fmla="*/ 13 h 17"/>
                <a:gd name="T32" fmla="*/ 239 w 300"/>
                <a:gd name="T33" fmla="*/ 13 h 17"/>
                <a:gd name="T34" fmla="*/ 268 w 300"/>
                <a:gd name="T35" fmla="*/ 13 h 17"/>
                <a:gd name="T36" fmla="*/ 270 w 300"/>
                <a:gd name="T37" fmla="*/ 15 h 17"/>
                <a:gd name="T38" fmla="*/ 276 w 300"/>
                <a:gd name="T39" fmla="*/ 15 h 17"/>
                <a:gd name="T40" fmla="*/ 300 w 300"/>
                <a:gd name="T41" fmla="*/ 17 h 1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00"/>
                <a:gd name="T64" fmla="*/ 0 h 17"/>
                <a:gd name="T65" fmla="*/ 300 w 300"/>
                <a:gd name="T66" fmla="*/ 17 h 1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00" h="17">
                  <a:moveTo>
                    <a:pt x="0" y="0"/>
                  </a:moveTo>
                  <a:lnTo>
                    <a:pt x="11" y="0"/>
                  </a:lnTo>
                  <a:lnTo>
                    <a:pt x="30" y="0"/>
                  </a:lnTo>
                  <a:lnTo>
                    <a:pt x="43" y="0"/>
                  </a:lnTo>
                  <a:lnTo>
                    <a:pt x="59" y="1"/>
                  </a:lnTo>
                  <a:lnTo>
                    <a:pt x="74" y="1"/>
                  </a:lnTo>
                  <a:lnTo>
                    <a:pt x="89" y="3"/>
                  </a:lnTo>
                  <a:lnTo>
                    <a:pt x="108" y="5"/>
                  </a:lnTo>
                  <a:lnTo>
                    <a:pt x="119" y="5"/>
                  </a:lnTo>
                  <a:lnTo>
                    <a:pt x="140" y="7"/>
                  </a:lnTo>
                  <a:lnTo>
                    <a:pt x="150" y="7"/>
                  </a:lnTo>
                  <a:lnTo>
                    <a:pt x="172" y="8"/>
                  </a:lnTo>
                  <a:lnTo>
                    <a:pt x="180" y="8"/>
                  </a:lnTo>
                  <a:lnTo>
                    <a:pt x="204" y="10"/>
                  </a:lnTo>
                  <a:lnTo>
                    <a:pt x="209" y="12"/>
                  </a:lnTo>
                  <a:lnTo>
                    <a:pt x="238" y="13"/>
                  </a:lnTo>
                  <a:lnTo>
                    <a:pt x="239" y="13"/>
                  </a:lnTo>
                  <a:lnTo>
                    <a:pt x="268" y="13"/>
                  </a:lnTo>
                  <a:lnTo>
                    <a:pt x="270" y="15"/>
                  </a:lnTo>
                  <a:lnTo>
                    <a:pt x="276" y="15"/>
                  </a:lnTo>
                  <a:lnTo>
                    <a:pt x="300" y="17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73" name="Freeform 1160"/>
            <p:cNvSpPr>
              <a:spLocks/>
            </p:cNvSpPr>
            <p:nvPr/>
          </p:nvSpPr>
          <p:spPr bwMode="auto">
            <a:xfrm>
              <a:off x="625" y="3127"/>
              <a:ext cx="551" cy="15"/>
            </a:xfrm>
            <a:custGeom>
              <a:avLst/>
              <a:gdLst>
                <a:gd name="T0" fmla="*/ 0 w 551"/>
                <a:gd name="T1" fmla="*/ 0 h 15"/>
                <a:gd name="T2" fmla="*/ 32 w 551"/>
                <a:gd name="T3" fmla="*/ 0 h 15"/>
                <a:gd name="T4" fmla="*/ 59 w 551"/>
                <a:gd name="T5" fmla="*/ 0 h 15"/>
                <a:gd name="T6" fmla="*/ 63 w 551"/>
                <a:gd name="T7" fmla="*/ 0 h 15"/>
                <a:gd name="T8" fmla="*/ 90 w 551"/>
                <a:gd name="T9" fmla="*/ 0 h 15"/>
                <a:gd name="T10" fmla="*/ 93 w 551"/>
                <a:gd name="T11" fmla="*/ 0 h 15"/>
                <a:gd name="T12" fmla="*/ 122 w 551"/>
                <a:gd name="T13" fmla="*/ 0 h 15"/>
                <a:gd name="T14" fmla="*/ 125 w 551"/>
                <a:gd name="T15" fmla="*/ 0 h 15"/>
                <a:gd name="T16" fmla="*/ 152 w 551"/>
                <a:gd name="T17" fmla="*/ 0 h 15"/>
                <a:gd name="T18" fmla="*/ 156 w 551"/>
                <a:gd name="T19" fmla="*/ 0 h 15"/>
                <a:gd name="T20" fmla="*/ 184 w 551"/>
                <a:gd name="T21" fmla="*/ 1 h 15"/>
                <a:gd name="T22" fmla="*/ 186 w 551"/>
                <a:gd name="T23" fmla="*/ 1 h 15"/>
                <a:gd name="T24" fmla="*/ 215 w 551"/>
                <a:gd name="T25" fmla="*/ 1 h 15"/>
                <a:gd name="T26" fmla="*/ 216 w 551"/>
                <a:gd name="T27" fmla="*/ 1 h 15"/>
                <a:gd name="T28" fmla="*/ 247 w 551"/>
                <a:gd name="T29" fmla="*/ 1 h 15"/>
                <a:gd name="T30" fmla="*/ 248 w 551"/>
                <a:gd name="T31" fmla="*/ 1 h 15"/>
                <a:gd name="T32" fmla="*/ 277 w 551"/>
                <a:gd name="T33" fmla="*/ 3 h 15"/>
                <a:gd name="T34" fmla="*/ 284 w 551"/>
                <a:gd name="T35" fmla="*/ 3 h 15"/>
                <a:gd name="T36" fmla="*/ 308 w 551"/>
                <a:gd name="T37" fmla="*/ 5 h 15"/>
                <a:gd name="T38" fmla="*/ 309 w 551"/>
                <a:gd name="T39" fmla="*/ 5 h 15"/>
                <a:gd name="T40" fmla="*/ 340 w 551"/>
                <a:gd name="T41" fmla="*/ 5 h 15"/>
                <a:gd name="T42" fmla="*/ 368 w 551"/>
                <a:gd name="T43" fmla="*/ 6 h 15"/>
                <a:gd name="T44" fmla="*/ 372 w 551"/>
                <a:gd name="T45" fmla="*/ 6 h 15"/>
                <a:gd name="T46" fmla="*/ 399 w 551"/>
                <a:gd name="T47" fmla="*/ 8 h 15"/>
                <a:gd name="T48" fmla="*/ 404 w 551"/>
                <a:gd name="T49" fmla="*/ 8 h 15"/>
                <a:gd name="T50" fmla="*/ 431 w 551"/>
                <a:gd name="T51" fmla="*/ 8 h 15"/>
                <a:gd name="T52" fmla="*/ 434 w 551"/>
                <a:gd name="T53" fmla="*/ 8 h 15"/>
                <a:gd name="T54" fmla="*/ 461 w 551"/>
                <a:gd name="T55" fmla="*/ 10 h 15"/>
                <a:gd name="T56" fmla="*/ 468 w 551"/>
                <a:gd name="T57" fmla="*/ 10 h 15"/>
                <a:gd name="T58" fmla="*/ 490 w 551"/>
                <a:gd name="T59" fmla="*/ 10 h 15"/>
                <a:gd name="T60" fmla="*/ 498 w 551"/>
                <a:gd name="T61" fmla="*/ 11 h 15"/>
                <a:gd name="T62" fmla="*/ 520 w 551"/>
                <a:gd name="T63" fmla="*/ 11 h 15"/>
                <a:gd name="T64" fmla="*/ 530 w 551"/>
                <a:gd name="T65" fmla="*/ 13 h 15"/>
                <a:gd name="T66" fmla="*/ 551 w 551"/>
                <a:gd name="T67" fmla="*/ 15 h 1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551"/>
                <a:gd name="T103" fmla="*/ 0 h 15"/>
                <a:gd name="T104" fmla="*/ 551 w 551"/>
                <a:gd name="T105" fmla="*/ 15 h 1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551" h="15">
                  <a:moveTo>
                    <a:pt x="0" y="0"/>
                  </a:moveTo>
                  <a:lnTo>
                    <a:pt x="32" y="0"/>
                  </a:lnTo>
                  <a:lnTo>
                    <a:pt x="59" y="0"/>
                  </a:lnTo>
                  <a:lnTo>
                    <a:pt x="63" y="0"/>
                  </a:lnTo>
                  <a:lnTo>
                    <a:pt x="90" y="0"/>
                  </a:lnTo>
                  <a:lnTo>
                    <a:pt x="93" y="0"/>
                  </a:lnTo>
                  <a:lnTo>
                    <a:pt x="122" y="0"/>
                  </a:lnTo>
                  <a:lnTo>
                    <a:pt x="125" y="0"/>
                  </a:lnTo>
                  <a:lnTo>
                    <a:pt x="152" y="0"/>
                  </a:lnTo>
                  <a:lnTo>
                    <a:pt x="156" y="0"/>
                  </a:lnTo>
                  <a:lnTo>
                    <a:pt x="184" y="1"/>
                  </a:lnTo>
                  <a:lnTo>
                    <a:pt x="186" y="1"/>
                  </a:lnTo>
                  <a:lnTo>
                    <a:pt x="215" y="1"/>
                  </a:lnTo>
                  <a:lnTo>
                    <a:pt x="216" y="1"/>
                  </a:lnTo>
                  <a:lnTo>
                    <a:pt x="247" y="1"/>
                  </a:lnTo>
                  <a:lnTo>
                    <a:pt x="248" y="1"/>
                  </a:lnTo>
                  <a:lnTo>
                    <a:pt x="277" y="3"/>
                  </a:lnTo>
                  <a:lnTo>
                    <a:pt x="284" y="3"/>
                  </a:lnTo>
                  <a:lnTo>
                    <a:pt x="308" y="5"/>
                  </a:lnTo>
                  <a:lnTo>
                    <a:pt x="309" y="5"/>
                  </a:lnTo>
                  <a:lnTo>
                    <a:pt x="340" y="5"/>
                  </a:lnTo>
                  <a:lnTo>
                    <a:pt x="368" y="6"/>
                  </a:lnTo>
                  <a:lnTo>
                    <a:pt x="372" y="6"/>
                  </a:lnTo>
                  <a:lnTo>
                    <a:pt x="399" y="8"/>
                  </a:lnTo>
                  <a:lnTo>
                    <a:pt x="404" y="8"/>
                  </a:lnTo>
                  <a:lnTo>
                    <a:pt x="431" y="8"/>
                  </a:lnTo>
                  <a:lnTo>
                    <a:pt x="434" y="8"/>
                  </a:lnTo>
                  <a:lnTo>
                    <a:pt x="461" y="10"/>
                  </a:lnTo>
                  <a:lnTo>
                    <a:pt x="468" y="10"/>
                  </a:lnTo>
                  <a:lnTo>
                    <a:pt x="490" y="10"/>
                  </a:lnTo>
                  <a:lnTo>
                    <a:pt x="498" y="11"/>
                  </a:lnTo>
                  <a:lnTo>
                    <a:pt x="520" y="11"/>
                  </a:lnTo>
                  <a:lnTo>
                    <a:pt x="530" y="13"/>
                  </a:lnTo>
                  <a:lnTo>
                    <a:pt x="551" y="15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74" name="Freeform 1161"/>
            <p:cNvSpPr>
              <a:spLocks/>
            </p:cNvSpPr>
            <p:nvPr/>
          </p:nvSpPr>
          <p:spPr bwMode="auto">
            <a:xfrm>
              <a:off x="590" y="3127"/>
              <a:ext cx="35" cy="1"/>
            </a:xfrm>
            <a:custGeom>
              <a:avLst/>
              <a:gdLst>
                <a:gd name="T0" fmla="*/ 0 w 35"/>
                <a:gd name="T1" fmla="*/ 0 h 1"/>
                <a:gd name="T2" fmla="*/ 32 w 35"/>
                <a:gd name="T3" fmla="*/ 0 h 1"/>
                <a:gd name="T4" fmla="*/ 35 w 35"/>
                <a:gd name="T5" fmla="*/ 0 h 1"/>
                <a:gd name="T6" fmla="*/ 0 60000 65536"/>
                <a:gd name="T7" fmla="*/ 0 60000 65536"/>
                <a:gd name="T8" fmla="*/ 0 60000 65536"/>
                <a:gd name="T9" fmla="*/ 0 w 35"/>
                <a:gd name="T10" fmla="*/ 0 h 1"/>
                <a:gd name="T11" fmla="*/ 35 w 35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5" h="1">
                  <a:moveTo>
                    <a:pt x="0" y="0"/>
                  </a:moveTo>
                  <a:lnTo>
                    <a:pt x="32" y="0"/>
                  </a:lnTo>
                  <a:lnTo>
                    <a:pt x="35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75" name="Freeform 1162"/>
            <p:cNvSpPr>
              <a:spLocks/>
            </p:cNvSpPr>
            <p:nvPr/>
          </p:nvSpPr>
          <p:spPr bwMode="auto">
            <a:xfrm>
              <a:off x="728" y="3110"/>
              <a:ext cx="907" cy="45"/>
            </a:xfrm>
            <a:custGeom>
              <a:avLst/>
              <a:gdLst>
                <a:gd name="T0" fmla="*/ 907 w 907"/>
                <a:gd name="T1" fmla="*/ 45 h 45"/>
                <a:gd name="T2" fmla="*/ 905 w 907"/>
                <a:gd name="T3" fmla="*/ 45 h 45"/>
                <a:gd name="T4" fmla="*/ 875 w 907"/>
                <a:gd name="T5" fmla="*/ 45 h 45"/>
                <a:gd name="T6" fmla="*/ 871 w 907"/>
                <a:gd name="T7" fmla="*/ 45 h 45"/>
                <a:gd name="T8" fmla="*/ 844 w 907"/>
                <a:gd name="T9" fmla="*/ 42 h 45"/>
                <a:gd name="T10" fmla="*/ 839 w 907"/>
                <a:gd name="T11" fmla="*/ 42 h 45"/>
                <a:gd name="T12" fmla="*/ 814 w 907"/>
                <a:gd name="T13" fmla="*/ 40 h 45"/>
                <a:gd name="T14" fmla="*/ 805 w 907"/>
                <a:gd name="T15" fmla="*/ 39 h 45"/>
                <a:gd name="T16" fmla="*/ 785 w 907"/>
                <a:gd name="T17" fmla="*/ 39 h 45"/>
                <a:gd name="T18" fmla="*/ 773 w 907"/>
                <a:gd name="T19" fmla="*/ 37 h 45"/>
                <a:gd name="T20" fmla="*/ 756 w 907"/>
                <a:gd name="T21" fmla="*/ 35 h 45"/>
                <a:gd name="T22" fmla="*/ 741 w 907"/>
                <a:gd name="T23" fmla="*/ 33 h 45"/>
                <a:gd name="T24" fmla="*/ 726 w 907"/>
                <a:gd name="T25" fmla="*/ 32 h 45"/>
                <a:gd name="T26" fmla="*/ 707 w 907"/>
                <a:gd name="T27" fmla="*/ 32 h 45"/>
                <a:gd name="T28" fmla="*/ 696 w 907"/>
                <a:gd name="T29" fmla="*/ 32 h 45"/>
                <a:gd name="T30" fmla="*/ 675 w 907"/>
                <a:gd name="T31" fmla="*/ 28 h 45"/>
                <a:gd name="T32" fmla="*/ 665 w 907"/>
                <a:gd name="T33" fmla="*/ 28 h 45"/>
                <a:gd name="T34" fmla="*/ 642 w 907"/>
                <a:gd name="T35" fmla="*/ 27 h 45"/>
                <a:gd name="T36" fmla="*/ 637 w 907"/>
                <a:gd name="T37" fmla="*/ 25 h 45"/>
                <a:gd name="T38" fmla="*/ 611 w 907"/>
                <a:gd name="T39" fmla="*/ 25 h 45"/>
                <a:gd name="T40" fmla="*/ 608 w 907"/>
                <a:gd name="T41" fmla="*/ 25 h 45"/>
                <a:gd name="T42" fmla="*/ 579 w 907"/>
                <a:gd name="T43" fmla="*/ 22 h 45"/>
                <a:gd name="T44" fmla="*/ 578 w 907"/>
                <a:gd name="T45" fmla="*/ 22 h 45"/>
                <a:gd name="T46" fmla="*/ 559 w 907"/>
                <a:gd name="T47" fmla="*/ 20 h 45"/>
                <a:gd name="T48" fmla="*/ 547 w 907"/>
                <a:gd name="T49" fmla="*/ 20 h 45"/>
                <a:gd name="T50" fmla="*/ 545 w 907"/>
                <a:gd name="T51" fmla="*/ 20 h 45"/>
                <a:gd name="T52" fmla="*/ 517 w 907"/>
                <a:gd name="T53" fmla="*/ 17 h 45"/>
                <a:gd name="T54" fmla="*/ 515 w 907"/>
                <a:gd name="T55" fmla="*/ 17 h 45"/>
                <a:gd name="T56" fmla="*/ 486 w 907"/>
                <a:gd name="T57" fmla="*/ 17 h 45"/>
                <a:gd name="T58" fmla="*/ 481 w 907"/>
                <a:gd name="T59" fmla="*/ 17 h 45"/>
                <a:gd name="T60" fmla="*/ 458 w 907"/>
                <a:gd name="T61" fmla="*/ 15 h 45"/>
                <a:gd name="T62" fmla="*/ 449 w 907"/>
                <a:gd name="T63" fmla="*/ 15 h 45"/>
                <a:gd name="T64" fmla="*/ 427 w 907"/>
                <a:gd name="T65" fmla="*/ 13 h 45"/>
                <a:gd name="T66" fmla="*/ 417 w 907"/>
                <a:gd name="T67" fmla="*/ 11 h 45"/>
                <a:gd name="T68" fmla="*/ 397 w 907"/>
                <a:gd name="T69" fmla="*/ 11 h 45"/>
                <a:gd name="T70" fmla="*/ 387 w 907"/>
                <a:gd name="T71" fmla="*/ 11 h 45"/>
                <a:gd name="T72" fmla="*/ 367 w 907"/>
                <a:gd name="T73" fmla="*/ 11 h 45"/>
                <a:gd name="T74" fmla="*/ 355 w 907"/>
                <a:gd name="T75" fmla="*/ 10 h 45"/>
                <a:gd name="T76" fmla="*/ 336 w 907"/>
                <a:gd name="T77" fmla="*/ 10 h 45"/>
                <a:gd name="T78" fmla="*/ 323 w 907"/>
                <a:gd name="T79" fmla="*/ 8 h 45"/>
                <a:gd name="T80" fmla="*/ 306 w 907"/>
                <a:gd name="T81" fmla="*/ 8 h 45"/>
                <a:gd name="T82" fmla="*/ 291 w 907"/>
                <a:gd name="T83" fmla="*/ 6 h 45"/>
                <a:gd name="T84" fmla="*/ 275 w 907"/>
                <a:gd name="T85" fmla="*/ 6 h 45"/>
                <a:gd name="T86" fmla="*/ 260 w 907"/>
                <a:gd name="T87" fmla="*/ 6 h 45"/>
                <a:gd name="T88" fmla="*/ 245 w 907"/>
                <a:gd name="T89" fmla="*/ 5 h 45"/>
                <a:gd name="T90" fmla="*/ 228 w 907"/>
                <a:gd name="T91" fmla="*/ 5 h 45"/>
                <a:gd name="T92" fmla="*/ 215 w 907"/>
                <a:gd name="T93" fmla="*/ 5 h 45"/>
                <a:gd name="T94" fmla="*/ 196 w 907"/>
                <a:gd name="T95" fmla="*/ 3 h 45"/>
                <a:gd name="T96" fmla="*/ 184 w 907"/>
                <a:gd name="T97" fmla="*/ 3 h 45"/>
                <a:gd name="T98" fmla="*/ 166 w 907"/>
                <a:gd name="T99" fmla="*/ 3 h 45"/>
                <a:gd name="T100" fmla="*/ 154 w 907"/>
                <a:gd name="T101" fmla="*/ 3 h 45"/>
                <a:gd name="T102" fmla="*/ 134 w 907"/>
                <a:gd name="T103" fmla="*/ 3 h 45"/>
                <a:gd name="T104" fmla="*/ 124 w 907"/>
                <a:gd name="T105" fmla="*/ 3 h 45"/>
                <a:gd name="T106" fmla="*/ 102 w 907"/>
                <a:gd name="T107" fmla="*/ 1 h 45"/>
                <a:gd name="T108" fmla="*/ 91 w 907"/>
                <a:gd name="T109" fmla="*/ 1 h 45"/>
                <a:gd name="T110" fmla="*/ 71 w 907"/>
                <a:gd name="T111" fmla="*/ 1 h 45"/>
                <a:gd name="T112" fmla="*/ 61 w 907"/>
                <a:gd name="T113" fmla="*/ 1 h 45"/>
                <a:gd name="T114" fmla="*/ 39 w 907"/>
                <a:gd name="T115" fmla="*/ 1 h 45"/>
                <a:gd name="T116" fmla="*/ 31 w 907"/>
                <a:gd name="T117" fmla="*/ 1 h 45"/>
                <a:gd name="T118" fmla="*/ 9 w 907"/>
                <a:gd name="T119" fmla="*/ 0 h 45"/>
                <a:gd name="T120" fmla="*/ 0 w 907"/>
                <a:gd name="T121" fmla="*/ 0 h 4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07"/>
                <a:gd name="T184" fmla="*/ 0 h 45"/>
                <a:gd name="T185" fmla="*/ 907 w 907"/>
                <a:gd name="T186" fmla="*/ 45 h 4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07" h="45">
                  <a:moveTo>
                    <a:pt x="907" y="45"/>
                  </a:moveTo>
                  <a:lnTo>
                    <a:pt x="905" y="45"/>
                  </a:lnTo>
                  <a:lnTo>
                    <a:pt x="875" y="45"/>
                  </a:lnTo>
                  <a:lnTo>
                    <a:pt x="871" y="45"/>
                  </a:lnTo>
                  <a:lnTo>
                    <a:pt x="844" y="42"/>
                  </a:lnTo>
                  <a:lnTo>
                    <a:pt x="839" y="42"/>
                  </a:lnTo>
                  <a:lnTo>
                    <a:pt x="814" y="40"/>
                  </a:lnTo>
                  <a:lnTo>
                    <a:pt x="805" y="39"/>
                  </a:lnTo>
                  <a:lnTo>
                    <a:pt x="785" y="39"/>
                  </a:lnTo>
                  <a:lnTo>
                    <a:pt x="773" y="37"/>
                  </a:lnTo>
                  <a:lnTo>
                    <a:pt x="756" y="35"/>
                  </a:lnTo>
                  <a:lnTo>
                    <a:pt x="741" y="33"/>
                  </a:lnTo>
                  <a:lnTo>
                    <a:pt x="726" y="32"/>
                  </a:lnTo>
                  <a:lnTo>
                    <a:pt x="707" y="32"/>
                  </a:lnTo>
                  <a:lnTo>
                    <a:pt x="696" y="32"/>
                  </a:lnTo>
                  <a:lnTo>
                    <a:pt x="675" y="28"/>
                  </a:lnTo>
                  <a:lnTo>
                    <a:pt x="665" y="28"/>
                  </a:lnTo>
                  <a:lnTo>
                    <a:pt x="642" y="27"/>
                  </a:lnTo>
                  <a:lnTo>
                    <a:pt x="637" y="25"/>
                  </a:lnTo>
                  <a:lnTo>
                    <a:pt x="611" y="25"/>
                  </a:lnTo>
                  <a:lnTo>
                    <a:pt x="608" y="25"/>
                  </a:lnTo>
                  <a:lnTo>
                    <a:pt x="579" y="22"/>
                  </a:lnTo>
                  <a:lnTo>
                    <a:pt x="578" y="22"/>
                  </a:lnTo>
                  <a:lnTo>
                    <a:pt x="559" y="20"/>
                  </a:lnTo>
                  <a:lnTo>
                    <a:pt x="547" y="20"/>
                  </a:lnTo>
                  <a:lnTo>
                    <a:pt x="545" y="20"/>
                  </a:lnTo>
                  <a:lnTo>
                    <a:pt x="517" y="17"/>
                  </a:lnTo>
                  <a:lnTo>
                    <a:pt x="515" y="17"/>
                  </a:lnTo>
                  <a:lnTo>
                    <a:pt x="486" y="17"/>
                  </a:lnTo>
                  <a:lnTo>
                    <a:pt x="481" y="17"/>
                  </a:lnTo>
                  <a:lnTo>
                    <a:pt x="458" y="15"/>
                  </a:lnTo>
                  <a:lnTo>
                    <a:pt x="449" y="15"/>
                  </a:lnTo>
                  <a:lnTo>
                    <a:pt x="427" y="13"/>
                  </a:lnTo>
                  <a:lnTo>
                    <a:pt x="417" y="11"/>
                  </a:lnTo>
                  <a:lnTo>
                    <a:pt x="397" y="11"/>
                  </a:lnTo>
                  <a:lnTo>
                    <a:pt x="387" y="11"/>
                  </a:lnTo>
                  <a:lnTo>
                    <a:pt x="367" y="11"/>
                  </a:lnTo>
                  <a:lnTo>
                    <a:pt x="355" y="10"/>
                  </a:lnTo>
                  <a:lnTo>
                    <a:pt x="336" y="10"/>
                  </a:lnTo>
                  <a:lnTo>
                    <a:pt x="323" y="8"/>
                  </a:lnTo>
                  <a:lnTo>
                    <a:pt x="306" y="8"/>
                  </a:lnTo>
                  <a:lnTo>
                    <a:pt x="291" y="6"/>
                  </a:lnTo>
                  <a:lnTo>
                    <a:pt x="275" y="6"/>
                  </a:lnTo>
                  <a:lnTo>
                    <a:pt x="260" y="6"/>
                  </a:lnTo>
                  <a:lnTo>
                    <a:pt x="245" y="5"/>
                  </a:lnTo>
                  <a:lnTo>
                    <a:pt x="228" y="5"/>
                  </a:lnTo>
                  <a:lnTo>
                    <a:pt x="215" y="5"/>
                  </a:lnTo>
                  <a:lnTo>
                    <a:pt x="196" y="3"/>
                  </a:lnTo>
                  <a:lnTo>
                    <a:pt x="184" y="3"/>
                  </a:lnTo>
                  <a:lnTo>
                    <a:pt x="166" y="3"/>
                  </a:lnTo>
                  <a:lnTo>
                    <a:pt x="154" y="3"/>
                  </a:lnTo>
                  <a:lnTo>
                    <a:pt x="134" y="3"/>
                  </a:lnTo>
                  <a:lnTo>
                    <a:pt x="124" y="3"/>
                  </a:lnTo>
                  <a:lnTo>
                    <a:pt x="102" y="1"/>
                  </a:lnTo>
                  <a:lnTo>
                    <a:pt x="91" y="1"/>
                  </a:lnTo>
                  <a:lnTo>
                    <a:pt x="71" y="1"/>
                  </a:lnTo>
                  <a:lnTo>
                    <a:pt x="61" y="1"/>
                  </a:lnTo>
                  <a:lnTo>
                    <a:pt x="39" y="1"/>
                  </a:lnTo>
                  <a:lnTo>
                    <a:pt x="31" y="1"/>
                  </a:lnTo>
                  <a:lnTo>
                    <a:pt x="9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76" name="Freeform 1163"/>
            <p:cNvSpPr>
              <a:spLocks/>
            </p:cNvSpPr>
            <p:nvPr/>
          </p:nvSpPr>
          <p:spPr bwMode="auto">
            <a:xfrm>
              <a:off x="590" y="3110"/>
              <a:ext cx="138" cy="1"/>
            </a:xfrm>
            <a:custGeom>
              <a:avLst/>
              <a:gdLst>
                <a:gd name="T0" fmla="*/ 138 w 138"/>
                <a:gd name="T1" fmla="*/ 0 h 1"/>
                <a:gd name="T2" fmla="*/ 116 w 138"/>
                <a:gd name="T3" fmla="*/ 0 h 1"/>
                <a:gd name="T4" fmla="*/ 106 w 138"/>
                <a:gd name="T5" fmla="*/ 0 h 1"/>
                <a:gd name="T6" fmla="*/ 84 w 138"/>
                <a:gd name="T7" fmla="*/ 0 h 1"/>
                <a:gd name="T8" fmla="*/ 78 w 138"/>
                <a:gd name="T9" fmla="*/ 0 h 1"/>
                <a:gd name="T10" fmla="*/ 45 w 138"/>
                <a:gd name="T11" fmla="*/ 0 h 1"/>
                <a:gd name="T12" fmla="*/ 24 w 138"/>
                <a:gd name="T13" fmla="*/ 0 h 1"/>
                <a:gd name="T14" fmla="*/ 0 w 138"/>
                <a:gd name="T15" fmla="*/ 0 h 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8"/>
                <a:gd name="T25" fmla="*/ 0 h 1"/>
                <a:gd name="T26" fmla="*/ 138 w 138"/>
                <a:gd name="T27" fmla="*/ 1 h 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8" h="1">
                  <a:moveTo>
                    <a:pt x="138" y="0"/>
                  </a:moveTo>
                  <a:lnTo>
                    <a:pt x="116" y="0"/>
                  </a:lnTo>
                  <a:lnTo>
                    <a:pt x="106" y="0"/>
                  </a:lnTo>
                  <a:lnTo>
                    <a:pt x="84" y="0"/>
                  </a:lnTo>
                  <a:lnTo>
                    <a:pt x="78" y="0"/>
                  </a:lnTo>
                  <a:lnTo>
                    <a:pt x="45" y="0"/>
                  </a:lnTo>
                  <a:lnTo>
                    <a:pt x="24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77" name="Freeform 1164"/>
            <p:cNvSpPr>
              <a:spLocks/>
            </p:cNvSpPr>
            <p:nvPr/>
          </p:nvSpPr>
          <p:spPr bwMode="auto">
            <a:xfrm>
              <a:off x="1635" y="3155"/>
              <a:ext cx="79" cy="4"/>
            </a:xfrm>
            <a:custGeom>
              <a:avLst/>
              <a:gdLst>
                <a:gd name="T0" fmla="*/ 0 w 79"/>
                <a:gd name="T1" fmla="*/ 0 h 4"/>
                <a:gd name="T2" fmla="*/ 28 w 79"/>
                <a:gd name="T3" fmla="*/ 2 h 4"/>
                <a:gd name="T4" fmla="*/ 32 w 79"/>
                <a:gd name="T5" fmla="*/ 2 h 4"/>
                <a:gd name="T6" fmla="*/ 59 w 79"/>
                <a:gd name="T7" fmla="*/ 4 h 4"/>
                <a:gd name="T8" fmla="*/ 62 w 79"/>
                <a:gd name="T9" fmla="*/ 2 h 4"/>
                <a:gd name="T10" fmla="*/ 79 w 79"/>
                <a:gd name="T11" fmla="*/ 4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9"/>
                <a:gd name="T19" fmla="*/ 0 h 4"/>
                <a:gd name="T20" fmla="*/ 79 w 79"/>
                <a:gd name="T21" fmla="*/ 4 h 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9" h="4">
                  <a:moveTo>
                    <a:pt x="0" y="0"/>
                  </a:moveTo>
                  <a:lnTo>
                    <a:pt x="28" y="2"/>
                  </a:lnTo>
                  <a:lnTo>
                    <a:pt x="32" y="2"/>
                  </a:lnTo>
                  <a:lnTo>
                    <a:pt x="59" y="4"/>
                  </a:lnTo>
                  <a:lnTo>
                    <a:pt x="62" y="2"/>
                  </a:lnTo>
                  <a:lnTo>
                    <a:pt x="79" y="4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78" name="Freeform 1165"/>
            <p:cNvSpPr>
              <a:spLocks/>
            </p:cNvSpPr>
            <p:nvPr/>
          </p:nvSpPr>
          <p:spPr bwMode="auto">
            <a:xfrm>
              <a:off x="1491" y="3132"/>
              <a:ext cx="223" cy="20"/>
            </a:xfrm>
            <a:custGeom>
              <a:avLst/>
              <a:gdLst>
                <a:gd name="T0" fmla="*/ 0 w 223"/>
                <a:gd name="T1" fmla="*/ 0 h 20"/>
                <a:gd name="T2" fmla="*/ 2 w 223"/>
                <a:gd name="T3" fmla="*/ 0 h 20"/>
                <a:gd name="T4" fmla="*/ 29 w 223"/>
                <a:gd name="T5" fmla="*/ 3 h 20"/>
                <a:gd name="T6" fmla="*/ 36 w 223"/>
                <a:gd name="T7" fmla="*/ 3 h 20"/>
                <a:gd name="T8" fmla="*/ 59 w 223"/>
                <a:gd name="T9" fmla="*/ 5 h 20"/>
                <a:gd name="T10" fmla="*/ 68 w 223"/>
                <a:gd name="T11" fmla="*/ 6 h 20"/>
                <a:gd name="T12" fmla="*/ 88 w 223"/>
                <a:gd name="T13" fmla="*/ 10 h 20"/>
                <a:gd name="T14" fmla="*/ 101 w 223"/>
                <a:gd name="T15" fmla="*/ 10 h 20"/>
                <a:gd name="T16" fmla="*/ 118 w 223"/>
                <a:gd name="T17" fmla="*/ 11 h 20"/>
                <a:gd name="T18" fmla="*/ 135 w 223"/>
                <a:gd name="T19" fmla="*/ 11 h 20"/>
                <a:gd name="T20" fmla="*/ 149 w 223"/>
                <a:gd name="T21" fmla="*/ 15 h 20"/>
                <a:gd name="T22" fmla="*/ 169 w 223"/>
                <a:gd name="T23" fmla="*/ 17 h 20"/>
                <a:gd name="T24" fmla="*/ 177 w 223"/>
                <a:gd name="T25" fmla="*/ 17 h 20"/>
                <a:gd name="T26" fmla="*/ 201 w 223"/>
                <a:gd name="T27" fmla="*/ 18 h 20"/>
                <a:gd name="T28" fmla="*/ 208 w 223"/>
                <a:gd name="T29" fmla="*/ 20 h 20"/>
                <a:gd name="T30" fmla="*/ 223 w 223"/>
                <a:gd name="T31" fmla="*/ 20 h 2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23"/>
                <a:gd name="T49" fmla="*/ 0 h 20"/>
                <a:gd name="T50" fmla="*/ 223 w 223"/>
                <a:gd name="T51" fmla="*/ 20 h 2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23" h="20">
                  <a:moveTo>
                    <a:pt x="0" y="0"/>
                  </a:moveTo>
                  <a:lnTo>
                    <a:pt x="2" y="0"/>
                  </a:lnTo>
                  <a:lnTo>
                    <a:pt x="29" y="3"/>
                  </a:lnTo>
                  <a:lnTo>
                    <a:pt x="36" y="3"/>
                  </a:lnTo>
                  <a:lnTo>
                    <a:pt x="59" y="5"/>
                  </a:lnTo>
                  <a:lnTo>
                    <a:pt x="68" y="6"/>
                  </a:lnTo>
                  <a:lnTo>
                    <a:pt x="88" y="10"/>
                  </a:lnTo>
                  <a:lnTo>
                    <a:pt x="101" y="10"/>
                  </a:lnTo>
                  <a:lnTo>
                    <a:pt x="118" y="11"/>
                  </a:lnTo>
                  <a:lnTo>
                    <a:pt x="135" y="11"/>
                  </a:lnTo>
                  <a:lnTo>
                    <a:pt x="149" y="15"/>
                  </a:lnTo>
                  <a:lnTo>
                    <a:pt x="169" y="17"/>
                  </a:lnTo>
                  <a:lnTo>
                    <a:pt x="177" y="17"/>
                  </a:lnTo>
                  <a:lnTo>
                    <a:pt x="201" y="18"/>
                  </a:lnTo>
                  <a:lnTo>
                    <a:pt x="208" y="20"/>
                  </a:lnTo>
                  <a:lnTo>
                    <a:pt x="223" y="2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79" name="Freeform 1166"/>
            <p:cNvSpPr>
              <a:spLocks/>
            </p:cNvSpPr>
            <p:nvPr/>
          </p:nvSpPr>
          <p:spPr bwMode="auto">
            <a:xfrm>
              <a:off x="1312" y="3116"/>
              <a:ext cx="179" cy="16"/>
            </a:xfrm>
            <a:custGeom>
              <a:avLst/>
              <a:gdLst>
                <a:gd name="T0" fmla="*/ 0 w 179"/>
                <a:gd name="T1" fmla="*/ 0 h 16"/>
                <a:gd name="T2" fmla="*/ 17 w 179"/>
                <a:gd name="T3" fmla="*/ 2 h 16"/>
                <a:gd name="T4" fmla="*/ 31 w 179"/>
                <a:gd name="T5" fmla="*/ 4 h 16"/>
                <a:gd name="T6" fmla="*/ 51 w 179"/>
                <a:gd name="T7" fmla="*/ 5 h 16"/>
                <a:gd name="T8" fmla="*/ 61 w 179"/>
                <a:gd name="T9" fmla="*/ 5 h 16"/>
                <a:gd name="T10" fmla="*/ 83 w 179"/>
                <a:gd name="T11" fmla="*/ 7 h 16"/>
                <a:gd name="T12" fmla="*/ 91 w 179"/>
                <a:gd name="T13" fmla="*/ 7 h 16"/>
                <a:gd name="T14" fmla="*/ 115 w 179"/>
                <a:gd name="T15" fmla="*/ 11 h 16"/>
                <a:gd name="T16" fmla="*/ 120 w 179"/>
                <a:gd name="T17" fmla="*/ 11 h 16"/>
                <a:gd name="T18" fmla="*/ 149 w 179"/>
                <a:gd name="T19" fmla="*/ 12 h 16"/>
                <a:gd name="T20" fmla="*/ 150 w 179"/>
                <a:gd name="T21" fmla="*/ 12 h 16"/>
                <a:gd name="T22" fmla="*/ 164 w 179"/>
                <a:gd name="T23" fmla="*/ 14 h 16"/>
                <a:gd name="T24" fmla="*/ 179 w 179"/>
                <a:gd name="T25" fmla="*/ 16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79"/>
                <a:gd name="T40" fmla="*/ 0 h 16"/>
                <a:gd name="T41" fmla="*/ 179 w 179"/>
                <a:gd name="T42" fmla="*/ 16 h 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79" h="16">
                  <a:moveTo>
                    <a:pt x="0" y="0"/>
                  </a:moveTo>
                  <a:lnTo>
                    <a:pt x="17" y="2"/>
                  </a:lnTo>
                  <a:lnTo>
                    <a:pt x="31" y="4"/>
                  </a:lnTo>
                  <a:lnTo>
                    <a:pt x="51" y="5"/>
                  </a:lnTo>
                  <a:lnTo>
                    <a:pt x="61" y="5"/>
                  </a:lnTo>
                  <a:lnTo>
                    <a:pt x="83" y="7"/>
                  </a:lnTo>
                  <a:lnTo>
                    <a:pt x="91" y="7"/>
                  </a:lnTo>
                  <a:lnTo>
                    <a:pt x="115" y="11"/>
                  </a:lnTo>
                  <a:lnTo>
                    <a:pt x="120" y="11"/>
                  </a:lnTo>
                  <a:lnTo>
                    <a:pt x="149" y="12"/>
                  </a:lnTo>
                  <a:lnTo>
                    <a:pt x="150" y="12"/>
                  </a:lnTo>
                  <a:lnTo>
                    <a:pt x="164" y="14"/>
                  </a:lnTo>
                  <a:lnTo>
                    <a:pt x="179" y="16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80" name="Freeform 1167"/>
            <p:cNvSpPr>
              <a:spLocks/>
            </p:cNvSpPr>
            <p:nvPr/>
          </p:nvSpPr>
          <p:spPr bwMode="auto">
            <a:xfrm>
              <a:off x="590" y="3093"/>
              <a:ext cx="611" cy="15"/>
            </a:xfrm>
            <a:custGeom>
              <a:avLst/>
              <a:gdLst>
                <a:gd name="T0" fmla="*/ 611 w 611"/>
                <a:gd name="T1" fmla="*/ 15 h 15"/>
                <a:gd name="T2" fmla="*/ 604 w 611"/>
                <a:gd name="T3" fmla="*/ 15 h 15"/>
                <a:gd name="T4" fmla="*/ 579 w 611"/>
                <a:gd name="T5" fmla="*/ 13 h 15"/>
                <a:gd name="T6" fmla="*/ 574 w 611"/>
                <a:gd name="T7" fmla="*/ 13 h 15"/>
                <a:gd name="T8" fmla="*/ 547 w 611"/>
                <a:gd name="T9" fmla="*/ 13 h 15"/>
                <a:gd name="T10" fmla="*/ 545 w 611"/>
                <a:gd name="T11" fmla="*/ 13 h 15"/>
                <a:gd name="T12" fmla="*/ 515 w 611"/>
                <a:gd name="T13" fmla="*/ 12 h 15"/>
                <a:gd name="T14" fmla="*/ 513 w 611"/>
                <a:gd name="T15" fmla="*/ 12 h 15"/>
                <a:gd name="T16" fmla="*/ 503 w 611"/>
                <a:gd name="T17" fmla="*/ 10 h 15"/>
                <a:gd name="T18" fmla="*/ 483 w 611"/>
                <a:gd name="T19" fmla="*/ 10 h 15"/>
                <a:gd name="T20" fmla="*/ 454 w 611"/>
                <a:gd name="T21" fmla="*/ 8 h 15"/>
                <a:gd name="T22" fmla="*/ 451 w 611"/>
                <a:gd name="T23" fmla="*/ 8 h 15"/>
                <a:gd name="T24" fmla="*/ 424 w 611"/>
                <a:gd name="T25" fmla="*/ 6 h 15"/>
                <a:gd name="T26" fmla="*/ 418 w 611"/>
                <a:gd name="T27" fmla="*/ 6 h 15"/>
                <a:gd name="T28" fmla="*/ 393 w 611"/>
                <a:gd name="T29" fmla="*/ 5 h 15"/>
                <a:gd name="T30" fmla="*/ 388 w 611"/>
                <a:gd name="T31" fmla="*/ 5 h 15"/>
                <a:gd name="T32" fmla="*/ 361 w 611"/>
                <a:gd name="T33" fmla="*/ 5 h 15"/>
                <a:gd name="T34" fmla="*/ 356 w 611"/>
                <a:gd name="T35" fmla="*/ 5 h 15"/>
                <a:gd name="T36" fmla="*/ 332 w 611"/>
                <a:gd name="T37" fmla="*/ 5 h 15"/>
                <a:gd name="T38" fmla="*/ 326 w 611"/>
                <a:gd name="T39" fmla="*/ 3 h 15"/>
                <a:gd name="T40" fmla="*/ 300 w 611"/>
                <a:gd name="T41" fmla="*/ 3 h 15"/>
                <a:gd name="T42" fmla="*/ 294 w 611"/>
                <a:gd name="T43" fmla="*/ 3 h 15"/>
                <a:gd name="T44" fmla="*/ 270 w 611"/>
                <a:gd name="T45" fmla="*/ 3 h 15"/>
                <a:gd name="T46" fmla="*/ 263 w 611"/>
                <a:gd name="T47" fmla="*/ 1 h 15"/>
                <a:gd name="T48" fmla="*/ 240 w 611"/>
                <a:gd name="T49" fmla="*/ 1 h 15"/>
                <a:gd name="T50" fmla="*/ 231 w 611"/>
                <a:gd name="T51" fmla="*/ 1 h 15"/>
                <a:gd name="T52" fmla="*/ 209 w 611"/>
                <a:gd name="T53" fmla="*/ 1 h 15"/>
                <a:gd name="T54" fmla="*/ 199 w 611"/>
                <a:gd name="T55" fmla="*/ 1 h 15"/>
                <a:gd name="T56" fmla="*/ 179 w 611"/>
                <a:gd name="T57" fmla="*/ 0 h 15"/>
                <a:gd name="T58" fmla="*/ 169 w 611"/>
                <a:gd name="T59" fmla="*/ 0 h 15"/>
                <a:gd name="T60" fmla="*/ 148 w 611"/>
                <a:gd name="T61" fmla="*/ 0 h 15"/>
                <a:gd name="T62" fmla="*/ 137 w 611"/>
                <a:gd name="T63" fmla="*/ 0 h 15"/>
                <a:gd name="T64" fmla="*/ 116 w 611"/>
                <a:gd name="T65" fmla="*/ 0 h 15"/>
                <a:gd name="T66" fmla="*/ 105 w 611"/>
                <a:gd name="T67" fmla="*/ 0 h 15"/>
                <a:gd name="T68" fmla="*/ 86 w 611"/>
                <a:gd name="T69" fmla="*/ 0 h 15"/>
                <a:gd name="T70" fmla="*/ 76 w 611"/>
                <a:gd name="T71" fmla="*/ 0 h 15"/>
                <a:gd name="T72" fmla="*/ 56 w 611"/>
                <a:gd name="T73" fmla="*/ 0 h 15"/>
                <a:gd name="T74" fmla="*/ 0 w 611"/>
                <a:gd name="T75" fmla="*/ 0 h 15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611"/>
                <a:gd name="T115" fmla="*/ 0 h 15"/>
                <a:gd name="T116" fmla="*/ 611 w 611"/>
                <a:gd name="T117" fmla="*/ 15 h 15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611" h="15">
                  <a:moveTo>
                    <a:pt x="611" y="15"/>
                  </a:moveTo>
                  <a:lnTo>
                    <a:pt x="604" y="15"/>
                  </a:lnTo>
                  <a:lnTo>
                    <a:pt x="579" y="13"/>
                  </a:lnTo>
                  <a:lnTo>
                    <a:pt x="574" y="13"/>
                  </a:lnTo>
                  <a:lnTo>
                    <a:pt x="547" y="13"/>
                  </a:lnTo>
                  <a:lnTo>
                    <a:pt x="545" y="13"/>
                  </a:lnTo>
                  <a:lnTo>
                    <a:pt x="515" y="12"/>
                  </a:lnTo>
                  <a:lnTo>
                    <a:pt x="513" y="12"/>
                  </a:lnTo>
                  <a:lnTo>
                    <a:pt x="503" y="10"/>
                  </a:lnTo>
                  <a:lnTo>
                    <a:pt x="483" y="10"/>
                  </a:lnTo>
                  <a:lnTo>
                    <a:pt x="454" y="8"/>
                  </a:lnTo>
                  <a:lnTo>
                    <a:pt x="451" y="8"/>
                  </a:lnTo>
                  <a:lnTo>
                    <a:pt x="424" y="6"/>
                  </a:lnTo>
                  <a:lnTo>
                    <a:pt x="418" y="6"/>
                  </a:lnTo>
                  <a:lnTo>
                    <a:pt x="393" y="5"/>
                  </a:lnTo>
                  <a:lnTo>
                    <a:pt x="388" y="5"/>
                  </a:lnTo>
                  <a:lnTo>
                    <a:pt x="361" y="5"/>
                  </a:lnTo>
                  <a:lnTo>
                    <a:pt x="356" y="5"/>
                  </a:lnTo>
                  <a:lnTo>
                    <a:pt x="332" y="5"/>
                  </a:lnTo>
                  <a:lnTo>
                    <a:pt x="326" y="3"/>
                  </a:lnTo>
                  <a:lnTo>
                    <a:pt x="300" y="3"/>
                  </a:lnTo>
                  <a:lnTo>
                    <a:pt x="294" y="3"/>
                  </a:lnTo>
                  <a:lnTo>
                    <a:pt x="270" y="3"/>
                  </a:lnTo>
                  <a:lnTo>
                    <a:pt x="263" y="1"/>
                  </a:lnTo>
                  <a:lnTo>
                    <a:pt x="240" y="1"/>
                  </a:lnTo>
                  <a:lnTo>
                    <a:pt x="231" y="1"/>
                  </a:lnTo>
                  <a:lnTo>
                    <a:pt x="209" y="1"/>
                  </a:lnTo>
                  <a:lnTo>
                    <a:pt x="199" y="1"/>
                  </a:lnTo>
                  <a:lnTo>
                    <a:pt x="179" y="0"/>
                  </a:lnTo>
                  <a:lnTo>
                    <a:pt x="169" y="0"/>
                  </a:lnTo>
                  <a:lnTo>
                    <a:pt x="148" y="0"/>
                  </a:lnTo>
                  <a:lnTo>
                    <a:pt x="137" y="0"/>
                  </a:lnTo>
                  <a:lnTo>
                    <a:pt x="116" y="0"/>
                  </a:lnTo>
                  <a:lnTo>
                    <a:pt x="105" y="0"/>
                  </a:lnTo>
                  <a:lnTo>
                    <a:pt x="86" y="0"/>
                  </a:lnTo>
                  <a:lnTo>
                    <a:pt x="76" y="0"/>
                  </a:lnTo>
                  <a:lnTo>
                    <a:pt x="56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81" name="Freeform 1168"/>
            <p:cNvSpPr>
              <a:spLocks/>
            </p:cNvSpPr>
            <p:nvPr/>
          </p:nvSpPr>
          <p:spPr bwMode="auto">
            <a:xfrm>
              <a:off x="1201" y="3108"/>
              <a:ext cx="32" cy="3"/>
            </a:xfrm>
            <a:custGeom>
              <a:avLst/>
              <a:gdLst>
                <a:gd name="T0" fmla="*/ 32 w 32"/>
                <a:gd name="T1" fmla="*/ 3 h 3"/>
                <a:gd name="T2" fmla="*/ 24 w 32"/>
                <a:gd name="T3" fmla="*/ 2 h 3"/>
                <a:gd name="T4" fmla="*/ 0 w 32"/>
                <a:gd name="T5" fmla="*/ 0 h 3"/>
                <a:gd name="T6" fmla="*/ 0 60000 65536"/>
                <a:gd name="T7" fmla="*/ 0 60000 65536"/>
                <a:gd name="T8" fmla="*/ 0 60000 65536"/>
                <a:gd name="T9" fmla="*/ 0 w 32"/>
                <a:gd name="T10" fmla="*/ 0 h 3"/>
                <a:gd name="T11" fmla="*/ 32 w 32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2" h="3">
                  <a:moveTo>
                    <a:pt x="32" y="3"/>
                  </a:moveTo>
                  <a:lnTo>
                    <a:pt x="24" y="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82" name="Freeform 1169"/>
            <p:cNvSpPr>
              <a:spLocks/>
            </p:cNvSpPr>
            <p:nvPr/>
          </p:nvSpPr>
          <p:spPr bwMode="auto">
            <a:xfrm>
              <a:off x="1233" y="3111"/>
              <a:ext cx="79" cy="5"/>
            </a:xfrm>
            <a:custGeom>
              <a:avLst/>
              <a:gdLst>
                <a:gd name="T0" fmla="*/ 0 w 79"/>
                <a:gd name="T1" fmla="*/ 0 h 5"/>
                <a:gd name="T2" fmla="*/ 20 w 79"/>
                <a:gd name="T3" fmla="*/ 2 h 5"/>
                <a:gd name="T4" fmla="*/ 30 w 79"/>
                <a:gd name="T5" fmla="*/ 2 h 5"/>
                <a:gd name="T6" fmla="*/ 51 w 79"/>
                <a:gd name="T7" fmla="*/ 2 h 5"/>
                <a:gd name="T8" fmla="*/ 64 w 79"/>
                <a:gd name="T9" fmla="*/ 4 h 5"/>
                <a:gd name="T10" fmla="*/ 79 w 79"/>
                <a:gd name="T11" fmla="*/ 5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9"/>
                <a:gd name="T19" fmla="*/ 0 h 5"/>
                <a:gd name="T20" fmla="*/ 79 w 79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9" h="5">
                  <a:moveTo>
                    <a:pt x="0" y="0"/>
                  </a:moveTo>
                  <a:lnTo>
                    <a:pt x="20" y="2"/>
                  </a:lnTo>
                  <a:lnTo>
                    <a:pt x="30" y="2"/>
                  </a:lnTo>
                  <a:lnTo>
                    <a:pt x="51" y="2"/>
                  </a:lnTo>
                  <a:lnTo>
                    <a:pt x="64" y="4"/>
                  </a:lnTo>
                  <a:lnTo>
                    <a:pt x="79" y="5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83" name="Freeform 1170"/>
            <p:cNvSpPr>
              <a:spLocks/>
            </p:cNvSpPr>
            <p:nvPr/>
          </p:nvSpPr>
          <p:spPr bwMode="auto">
            <a:xfrm>
              <a:off x="1616" y="3132"/>
              <a:ext cx="100" cy="13"/>
            </a:xfrm>
            <a:custGeom>
              <a:avLst/>
              <a:gdLst>
                <a:gd name="T0" fmla="*/ 0 w 100"/>
                <a:gd name="T1" fmla="*/ 0 h 13"/>
                <a:gd name="T2" fmla="*/ 3 w 100"/>
                <a:gd name="T3" fmla="*/ 1 h 13"/>
                <a:gd name="T4" fmla="*/ 30 w 100"/>
                <a:gd name="T5" fmla="*/ 5 h 13"/>
                <a:gd name="T6" fmla="*/ 39 w 100"/>
                <a:gd name="T7" fmla="*/ 5 h 13"/>
                <a:gd name="T8" fmla="*/ 59 w 100"/>
                <a:gd name="T9" fmla="*/ 8 h 13"/>
                <a:gd name="T10" fmla="*/ 73 w 100"/>
                <a:gd name="T11" fmla="*/ 10 h 13"/>
                <a:gd name="T12" fmla="*/ 88 w 100"/>
                <a:gd name="T13" fmla="*/ 13 h 13"/>
                <a:gd name="T14" fmla="*/ 100 w 100"/>
                <a:gd name="T15" fmla="*/ 13 h 1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0"/>
                <a:gd name="T25" fmla="*/ 0 h 13"/>
                <a:gd name="T26" fmla="*/ 100 w 100"/>
                <a:gd name="T27" fmla="*/ 13 h 1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0" h="13">
                  <a:moveTo>
                    <a:pt x="0" y="0"/>
                  </a:moveTo>
                  <a:lnTo>
                    <a:pt x="3" y="1"/>
                  </a:lnTo>
                  <a:lnTo>
                    <a:pt x="30" y="5"/>
                  </a:lnTo>
                  <a:lnTo>
                    <a:pt x="39" y="5"/>
                  </a:lnTo>
                  <a:lnTo>
                    <a:pt x="59" y="8"/>
                  </a:lnTo>
                  <a:lnTo>
                    <a:pt x="73" y="10"/>
                  </a:lnTo>
                  <a:lnTo>
                    <a:pt x="88" y="13"/>
                  </a:lnTo>
                  <a:lnTo>
                    <a:pt x="100" y="13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84" name="Freeform 1171"/>
            <p:cNvSpPr>
              <a:spLocks/>
            </p:cNvSpPr>
            <p:nvPr/>
          </p:nvSpPr>
          <p:spPr bwMode="auto">
            <a:xfrm>
              <a:off x="1441" y="3113"/>
              <a:ext cx="175" cy="19"/>
            </a:xfrm>
            <a:custGeom>
              <a:avLst/>
              <a:gdLst>
                <a:gd name="T0" fmla="*/ 0 w 175"/>
                <a:gd name="T1" fmla="*/ 0 h 19"/>
                <a:gd name="T2" fmla="*/ 10 w 175"/>
                <a:gd name="T3" fmla="*/ 0 h 19"/>
                <a:gd name="T4" fmla="*/ 30 w 175"/>
                <a:gd name="T5" fmla="*/ 2 h 19"/>
                <a:gd name="T6" fmla="*/ 43 w 175"/>
                <a:gd name="T7" fmla="*/ 3 h 19"/>
                <a:gd name="T8" fmla="*/ 59 w 175"/>
                <a:gd name="T9" fmla="*/ 5 h 19"/>
                <a:gd name="T10" fmla="*/ 77 w 175"/>
                <a:gd name="T11" fmla="*/ 8 h 19"/>
                <a:gd name="T12" fmla="*/ 87 w 175"/>
                <a:gd name="T13" fmla="*/ 8 h 19"/>
                <a:gd name="T14" fmla="*/ 111 w 175"/>
                <a:gd name="T15" fmla="*/ 12 h 19"/>
                <a:gd name="T16" fmla="*/ 116 w 175"/>
                <a:gd name="T17" fmla="*/ 12 h 19"/>
                <a:gd name="T18" fmla="*/ 143 w 175"/>
                <a:gd name="T19" fmla="*/ 15 h 19"/>
                <a:gd name="T20" fmla="*/ 146 w 175"/>
                <a:gd name="T21" fmla="*/ 15 h 19"/>
                <a:gd name="T22" fmla="*/ 155 w 175"/>
                <a:gd name="T23" fmla="*/ 17 h 19"/>
                <a:gd name="T24" fmla="*/ 175 w 175"/>
                <a:gd name="T25" fmla="*/ 19 h 1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75"/>
                <a:gd name="T40" fmla="*/ 0 h 19"/>
                <a:gd name="T41" fmla="*/ 175 w 175"/>
                <a:gd name="T42" fmla="*/ 19 h 1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75" h="19">
                  <a:moveTo>
                    <a:pt x="0" y="0"/>
                  </a:moveTo>
                  <a:lnTo>
                    <a:pt x="10" y="0"/>
                  </a:lnTo>
                  <a:lnTo>
                    <a:pt x="30" y="2"/>
                  </a:lnTo>
                  <a:lnTo>
                    <a:pt x="43" y="3"/>
                  </a:lnTo>
                  <a:lnTo>
                    <a:pt x="59" y="5"/>
                  </a:lnTo>
                  <a:lnTo>
                    <a:pt x="77" y="8"/>
                  </a:lnTo>
                  <a:lnTo>
                    <a:pt x="87" y="8"/>
                  </a:lnTo>
                  <a:lnTo>
                    <a:pt x="111" y="12"/>
                  </a:lnTo>
                  <a:lnTo>
                    <a:pt x="116" y="12"/>
                  </a:lnTo>
                  <a:lnTo>
                    <a:pt x="143" y="15"/>
                  </a:lnTo>
                  <a:lnTo>
                    <a:pt x="146" y="15"/>
                  </a:lnTo>
                  <a:lnTo>
                    <a:pt x="155" y="17"/>
                  </a:lnTo>
                  <a:lnTo>
                    <a:pt x="175" y="19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85" name="Freeform 1172"/>
            <p:cNvSpPr>
              <a:spLocks/>
            </p:cNvSpPr>
            <p:nvPr/>
          </p:nvSpPr>
          <p:spPr bwMode="auto">
            <a:xfrm>
              <a:off x="654" y="3076"/>
              <a:ext cx="787" cy="37"/>
            </a:xfrm>
            <a:custGeom>
              <a:avLst/>
              <a:gdLst>
                <a:gd name="T0" fmla="*/ 0 w 787"/>
                <a:gd name="T1" fmla="*/ 0 h 37"/>
                <a:gd name="T2" fmla="*/ 2 w 787"/>
                <a:gd name="T3" fmla="*/ 0 h 37"/>
                <a:gd name="T4" fmla="*/ 32 w 787"/>
                <a:gd name="T5" fmla="*/ 0 h 37"/>
                <a:gd name="T6" fmla="*/ 62 w 787"/>
                <a:gd name="T7" fmla="*/ 0 h 37"/>
                <a:gd name="T8" fmla="*/ 64 w 787"/>
                <a:gd name="T9" fmla="*/ 0 h 37"/>
                <a:gd name="T10" fmla="*/ 93 w 787"/>
                <a:gd name="T11" fmla="*/ 0 h 37"/>
                <a:gd name="T12" fmla="*/ 95 w 787"/>
                <a:gd name="T13" fmla="*/ 0 h 37"/>
                <a:gd name="T14" fmla="*/ 125 w 787"/>
                <a:gd name="T15" fmla="*/ 1 h 37"/>
                <a:gd name="T16" fmla="*/ 127 w 787"/>
                <a:gd name="T17" fmla="*/ 1 h 37"/>
                <a:gd name="T18" fmla="*/ 155 w 787"/>
                <a:gd name="T19" fmla="*/ 1 h 37"/>
                <a:gd name="T20" fmla="*/ 157 w 787"/>
                <a:gd name="T21" fmla="*/ 1 h 37"/>
                <a:gd name="T22" fmla="*/ 186 w 787"/>
                <a:gd name="T23" fmla="*/ 1 h 37"/>
                <a:gd name="T24" fmla="*/ 189 w 787"/>
                <a:gd name="T25" fmla="*/ 1 h 37"/>
                <a:gd name="T26" fmla="*/ 216 w 787"/>
                <a:gd name="T27" fmla="*/ 1 h 37"/>
                <a:gd name="T28" fmla="*/ 219 w 787"/>
                <a:gd name="T29" fmla="*/ 1 h 37"/>
                <a:gd name="T30" fmla="*/ 248 w 787"/>
                <a:gd name="T31" fmla="*/ 3 h 37"/>
                <a:gd name="T32" fmla="*/ 252 w 787"/>
                <a:gd name="T33" fmla="*/ 3 h 37"/>
                <a:gd name="T34" fmla="*/ 277 w 787"/>
                <a:gd name="T35" fmla="*/ 3 h 37"/>
                <a:gd name="T36" fmla="*/ 282 w 787"/>
                <a:gd name="T37" fmla="*/ 5 h 37"/>
                <a:gd name="T38" fmla="*/ 307 w 787"/>
                <a:gd name="T39" fmla="*/ 5 h 37"/>
                <a:gd name="T40" fmla="*/ 314 w 787"/>
                <a:gd name="T41" fmla="*/ 5 h 37"/>
                <a:gd name="T42" fmla="*/ 338 w 787"/>
                <a:gd name="T43" fmla="*/ 7 h 37"/>
                <a:gd name="T44" fmla="*/ 346 w 787"/>
                <a:gd name="T45" fmla="*/ 7 h 37"/>
                <a:gd name="T46" fmla="*/ 368 w 787"/>
                <a:gd name="T47" fmla="*/ 8 h 37"/>
                <a:gd name="T48" fmla="*/ 376 w 787"/>
                <a:gd name="T49" fmla="*/ 8 h 37"/>
                <a:gd name="T50" fmla="*/ 398 w 787"/>
                <a:gd name="T51" fmla="*/ 8 h 37"/>
                <a:gd name="T52" fmla="*/ 410 w 787"/>
                <a:gd name="T53" fmla="*/ 8 h 37"/>
                <a:gd name="T54" fmla="*/ 429 w 787"/>
                <a:gd name="T55" fmla="*/ 10 h 37"/>
                <a:gd name="T56" fmla="*/ 441 w 787"/>
                <a:gd name="T57" fmla="*/ 10 h 37"/>
                <a:gd name="T58" fmla="*/ 459 w 787"/>
                <a:gd name="T59" fmla="*/ 12 h 37"/>
                <a:gd name="T60" fmla="*/ 473 w 787"/>
                <a:gd name="T61" fmla="*/ 12 h 37"/>
                <a:gd name="T62" fmla="*/ 489 w 787"/>
                <a:gd name="T63" fmla="*/ 13 h 37"/>
                <a:gd name="T64" fmla="*/ 505 w 787"/>
                <a:gd name="T65" fmla="*/ 15 h 37"/>
                <a:gd name="T66" fmla="*/ 518 w 787"/>
                <a:gd name="T67" fmla="*/ 15 h 37"/>
                <a:gd name="T68" fmla="*/ 537 w 787"/>
                <a:gd name="T69" fmla="*/ 17 h 37"/>
                <a:gd name="T70" fmla="*/ 549 w 787"/>
                <a:gd name="T71" fmla="*/ 17 h 37"/>
                <a:gd name="T72" fmla="*/ 569 w 787"/>
                <a:gd name="T73" fmla="*/ 17 h 37"/>
                <a:gd name="T74" fmla="*/ 579 w 787"/>
                <a:gd name="T75" fmla="*/ 18 h 37"/>
                <a:gd name="T76" fmla="*/ 601 w 787"/>
                <a:gd name="T77" fmla="*/ 20 h 37"/>
                <a:gd name="T78" fmla="*/ 609 w 787"/>
                <a:gd name="T79" fmla="*/ 20 h 37"/>
                <a:gd name="T80" fmla="*/ 633 w 787"/>
                <a:gd name="T81" fmla="*/ 22 h 37"/>
                <a:gd name="T82" fmla="*/ 638 w 787"/>
                <a:gd name="T83" fmla="*/ 22 h 37"/>
                <a:gd name="T84" fmla="*/ 667 w 787"/>
                <a:gd name="T85" fmla="*/ 25 h 37"/>
                <a:gd name="T86" fmla="*/ 668 w 787"/>
                <a:gd name="T87" fmla="*/ 25 h 37"/>
                <a:gd name="T88" fmla="*/ 695 w 787"/>
                <a:gd name="T89" fmla="*/ 27 h 37"/>
                <a:gd name="T90" fmla="*/ 699 w 787"/>
                <a:gd name="T91" fmla="*/ 27 h 37"/>
                <a:gd name="T92" fmla="*/ 699 w 787"/>
                <a:gd name="T93" fmla="*/ 29 h 37"/>
                <a:gd name="T94" fmla="*/ 727 w 787"/>
                <a:gd name="T95" fmla="*/ 30 h 37"/>
                <a:gd name="T96" fmla="*/ 731 w 787"/>
                <a:gd name="T97" fmla="*/ 30 h 37"/>
                <a:gd name="T98" fmla="*/ 758 w 787"/>
                <a:gd name="T99" fmla="*/ 32 h 37"/>
                <a:gd name="T100" fmla="*/ 765 w 787"/>
                <a:gd name="T101" fmla="*/ 34 h 37"/>
                <a:gd name="T102" fmla="*/ 787 w 787"/>
                <a:gd name="T103" fmla="*/ 37 h 3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787"/>
                <a:gd name="T157" fmla="*/ 0 h 37"/>
                <a:gd name="T158" fmla="*/ 787 w 787"/>
                <a:gd name="T159" fmla="*/ 37 h 3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787" h="37">
                  <a:moveTo>
                    <a:pt x="0" y="0"/>
                  </a:moveTo>
                  <a:lnTo>
                    <a:pt x="2" y="0"/>
                  </a:lnTo>
                  <a:lnTo>
                    <a:pt x="32" y="0"/>
                  </a:lnTo>
                  <a:lnTo>
                    <a:pt x="62" y="0"/>
                  </a:lnTo>
                  <a:lnTo>
                    <a:pt x="64" y="0"/>
                  </a:lnTo>
                  <a:lnTo>
                    <a:pt x="93" y="0"/>
                  </a:lnTo>
                  <a:lnTo>
                    <a:pt x="95" y="0"/>
                  </a:lnTo>
                  <a:lnTo>
                    <a:pt x="125" y="1"/>
                  </a:lnTo>
                  <a:lnTo>
                    <a:pt x="127" y="1"/>
                  </a:lnTo>
                  <a:lnTo>
                    <a:pt x="155" y="1"/>
                  </a:lnTo>
                  <a:lnTo>
                    <a:pt x="157" y="1"/>
                  </a:lnTo>
                  <a:lnTo>
                    <a:pt x="186" y="1"/>
                  </a:lnTo>
                  <a:lnTo>
                    <a:pt x="189" y="1"/>
                  </a:lnTo>
                  <a:lnTo>
                    <a:pt x="216" y="1"/>
                  </a:lnTo>
                  <a:lnTo>
                    <a:pt x="219" y="1"/>
                  </a:lnTo>
                  <a:lnTo>
                    <a:pt x="248" y="3"/>
                  </a:lnTo>
                  <a:lnTo>
                    <a:pt x="252" y="3"/>
                  </a:lnTo>
                  <a:lnTo>
                    <a:pt x="277" y="3"/>
                  </a:lnTo>
                  <a:lnTo>
                    <a:pt x="282" y="5"/>
                  </a:lnTo>
                  <a:lnTo>
                    <a:pt x="307" y="5"/>
                  </a:lnTo>
                  <a:lnTo>
                    <a:pt x="314" y="5"/>
                  </a:lnTo>
                  <a:lnTo>
                    <a:pt x="338" y="7"/>
                  </a:lnTo>
                  <a:lnTo>
                    <a:pt x="346" y="7"/>
                  </a:lnTo>
                  <a:lnTo>
                    <a:pt x="368" y="8"/>
                  </a:lnTo>
                  <a:lnTo>
                    <a:pt x="376" y="8"/>
                  </a:lnTo>
                  <a:lnTo>
                    <a:pt x="398" y="8"/>
                  </a:lnTo>
                  <a:lnTo>
                    <a:pt x="410" y="8"/>
                  </a:lnTo>
                  <a:lnTo>
                    <a:pt x="429" y="10"/>
                  </a:lnTo>
                  <a:lnTo>
                    <a:pt x="441" y="10"/>
                  </a:lnTo>
                  <a:lnTo>
                    <a:pt x="459" y="12"/>
                  </a:lnTo>
                  <a:lnTo>
                    <a:pt x="473" y="12"/>
                  </a:lnTo>
                  <a:lnTo>
                    <a:pt x="489" y="13"/>
                  </a:lnTo>
                  <a:lnTo>
                    <a:pt x="505" y="15"/>
                  </a:lnTo>
                  <a:lnTo>
                    <a:pt x="518" y="15"/>
                  </a:lnTo>
                  <a:lnTo>
                    <a:pt x="537" y="17"/>
                  </a:lnTo>
                  <a:lnTo>
                    <a:pt x="549" y="17"/>
                  </a:lnTo>
                  <a:lnTo>
                    <a:pt x="569" y="17"/>
                  </a:lnTo>
                  <a:lnTo>
                    <a:pt x="579" y="18"/>
                  </a:lnTo>
                  <a:lnTo>
                    <a:pt x="601" y="20"/>
                  </a:lnTo>
                  <a:lnTo>
                    <a:pt x="609" y="20"/>
                  </a:lnTo>
                  <a:lnTo>
                    <a:pt x="633" y="22"/>
                  </a:lnTo>
                  <a:lnTo>
                    <a:pt x="638" y="22"/>
                  </a:lnTo>
                  <a:lnTo>
                    <a:pt x="667" y="25"/>
                  </a:lnTo>
                  <a:lnTo>
                    <a:pt x="668" y="25"/>
                  </a:lnTo>
                  <a:lnTo>
                    <a:pt x="695" y="27"/>
                  </a:lnTo>
                  <a:lnTo>
                    <a:pt x="699" y="27"/>
                  </a:lnTo>
                  <a:lnTo>
                    <a:pt x="699" y="29"/>
                  </a:lnTo>
                  <a:lnTo>
                    <a:pt x="727" y="30"/>
                  </a:lnTo>
                  <a:lnTo>
                    <a:pt x="731" y="30"/>
                  </a:lnTo>
                  <a:lnTo>
                    <a:pt x="758" y="32"/>
                  </a:lnTo>
                  <a:lnTo>
                    <a:pt x="765" y="34"/>
                  </a:lnTo>
                  <a:lnTo>
                    <a:pt x="787" y="37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86" name="Line 1173"/>
            <p:cNvSpPr>
              <a:spLocks noChangeShapeType="1"/>
            </p:cNvSpPr>
            <p:nvPr/>
          </p:nvSpPr>
          <p:spPr bwMode="auto">
            <a:xfrm>
              <a:off x="624" y="3076"/>
              <a:ext cx="3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187" name="Line 1174"/>
            <p:cNvSpPr>
              <a:spLocks noChangeShapeType="1"/>
            </p:cNvSpPr>
            <p:nvPr/>
          </p:nvSpPr>
          <p:spPr bwMode="auto">
            <a:xfrm>
              <a:off x="590" y="3076"/>
              <a:ext cx="34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188" name="Freeform 1175"/>
            <p:cNvSpPr>
              <a:spLocks/>
            </p:cNvSpPr>
            <p:nvPr/>
          </p:nvSpPr>
          <p:spPr bwMode="auto">
            <a:xfrm>
              <a:off x="1680" y="3132"/>
              <a:ext cx="37" cy="6"/>
            </a:xfrm>
            <a:custGeom>
              <a:avLst/>
              <a:gdLst>
                <a:gd name="T0" fmla="*/ 0 w 37"/>
                <a:gd name="T1" fmla="*/ 0 h 6"/>
                <a:gd name="T2" fmla="*/ 4 w 37"/>
                <a:gd name="T3" fmla="*/ 0 h 6"/>
                <a:gd name="T4" fmla="*/ 31 w 37"/>
                <a:gd name="T5" fmla="*/ 6 h 6"/>
                <a:gd name="T6" fmla="*/ 37 w 37"/>
                <a:gd name="T7" fmla="*/ 6 h 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7"/>
                <a:gd name="T13" fmla="*/ 0 h 6"/>
                <a:gd name="T14" fmla="*/ 37 w 37"/>
                <a:gd name="T15" fmla="*/ 6 h 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7" h="6">
                  <a:moveTo>
                    <a:pt x="0" y="0"/>
                  </a:moveTo>
                  <a:lnTo>
                    <a:pt x="4" y="0"/>
                  </a:lnTo>
                  <a:lnTo>
                    <a:pt x="31" y="6"/>
                  </a:lnTo>
                  <a:lnTo>
                    <a:pt x="37" y="6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89" name="Freeform 1176"/>
            <p:cNvSpPr>
              <a:spLocks/>
            </p:cNvSpPr>
            <p:nvPr/>
          </p:nvSpPr>
          <p:spPr bwMode="auto">
            <a:xfrm>
              <a:off x="1535" y="3108"/>
              <a:ext cx="145" cy="24"/>
            </a:xfrm>
            <a:custGeom>
              <a:avLst/>
              <a:gdLst>
                <a:gd name="T0" fmla="*/ 0 w 145"/>
                <a:gd name="T1" fmla="*/ 0 h 24"/>
                <a:gd name="T2" fmla="*/ 7 w 145"/>
                <a:gd name="T3" fmla="*/ 2 h 24"/>
                <a:gd name="T4" fmla="*/ 29 w 145"/>
                <a:gd name="T5" fmla="*/ 5 h 24"/>
                <a:gd name="T6" fmla="*/ 42 w 145"/>
                <a:gd name="T7" fmla="*/ 5 h 24"/>
                <a:gd name="T8" fmla="*/ 59 w 145"/>
                <a:gd name="T9" fmla="*/ 8 h 24"/>
                <a:gd name="T10" fmla="*/ 76 w 145"/>
                <a:gd name="T11" fmla="*/ 12 h 24"/>
                <a:gd name="T12" fmla="*/ 88 w 145"/>
                <a:gd name="T13" fmla="*/ 13 h 24"/>
                <a:gd name="T14" fmla="*/ 113 w 145"/>
                <a:gd name="T15" fmla="*/ 17 h 24"/>
                <a:gd name="T16" fmla="*/ 117 w 145"/>
                <a:gd name="T17" fmla="*/ 19 h 24"/>
                <a:gd name="T18" fmla="*/ 133 w 145"/>
                <a:gd name="T19" fmla="*/ 20 h 24"/>
                <a:gd name="T20" fmla="*/ 145 w 145"/>
                <a:gd name="T21" fmla="*/ 24 h 2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45"/>
                <a:gd name="T34" fmla="*/ 0 h 24"/>
                <a:gd name="T35" fmla="*/ 145 w 145"/>
                <a:gd name="T36" fmla="*/ 24 h 2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5" h="24">
                  <a:moveTo>
                    <a:pt x="0" y="0"/>
                  </a:moveTo>
                  <a:lnTo>
                    <a:pt x="7" y="2"/>
                  </a:lnTo>
                  <a:lnTo>
                    <a:pt x="29" y="5"/>
                  </a:lnTo>
                  <a:lnTo>
                    <a:pt x="42" y="5"/>
                  </a:lnTo>
                  <a:lnTo>
                    <a:pt x="59" y="8"/>
                  </a:lnTo>
                  <a:lnTo>
                    <a:pt x="76" y="12"/>
                  </a:lnTo>
                  <a:lnTo>
                    <a:pt x="88" y="13"/>
                  </a:lnTo>
                  <a:lnTo>
                    <a:pt x="113" y="17"/>
                  </a:lnTo>
                  <a:lnTo>
                    <a:pt x="117" y="19"/>
                  </a:lnTo>
                  <a:lnTo>
                    <a:pt x="133" y="20"/>
                  </a:lnTo>
                  <a:lnTo>
                    <a:pt x="145" y="24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90" name="Freeform 1177"/>
            <p:cNvSpPr>
              <a:spLocks/>
            </p:cNvSpPr>
            <p:nvPr/>
          </p:nvSpPr>
          <p:spPr bwMode="auto">
            <a:xfrm>
              <a:off x="1302" y="3084"/>
              <a:ext cx="233" cy="24"/>
            </a:xfrm>
            <a:custGeom>
              <a:avLst/>
              <a:gdLst>
                <a:gd name="T0" fmla="*/ 0 w 233"/>
                <a:gd name="T1" fmla="*/ 0 h 24"/>
                <a:gd name="T2" fmla="*/ 9 w 233"/>
                <a:gd name="T3" fmla="*/ 0 h 24"/>
                <a:gd name="T4" fmla="*/ 29 w 233"/>
                <a:gd name="T5" fmla="*/ 0 h 24"/>
                <a:gd name="T6" fmla="*/ 41 w 233"/>
                <a:gd name="T7" fmla="*/ 2 h 24"/>
                <a:gd name="T8" fmla="*/ 59 w 233"/>
                <a:gd name="T9" fmla="*/ 5 h 24"/>
                <a:gd name="T10" fmla="*/ 74 w 233"/>
                <a:gd name="T11" fmla="*/ 7 h 24"/>
                <a:gd name="T12" fmla="*/ 88 w 233"/>
                <a:gd name="T13" fmla="*/ 9 h 24"/>
                <a:gd name="T14" fmla="*/ 106 w 233"/>
                <a:gd name="T15" fmla="*/ 9 h 24"/>
                <a:gd name="T16" fmla="*/ 118 w 233"/>
                <a:gd name="T17" fmla="*/ 10 h 24"/>
                <a:gd name="T18" fmla="*/ 140 w 233"/>
                <a:gd name="T19" fmla="*/ 12 h 24"/>
                <a:gd name="T20" fmla="*/ 145 w 233"/>
                <a:gd name="T21" fmla="*/ 14 h 24"/>
                <a:gd name="T22" fmla="*/ 174 w 233"/>
                <a:gd name="T23" fmla="*/ 15 h 24"/>
                <a:gd name="T24" fmla="*/ 176 w 233"/>
                <a:gd name="T25" fmla="*/ 17 h 24"/>
                <a:gd name="T26" fmla="*/ 191 w 233"/>
                <a:gd name="T27" fmla="*/ 19 h 24"/>
                <a:gd name="T28" fmla="*/ 204 w 233"/>
                <a:gd name="T29" fmla="*/ 21 h 24"/>
                <a:gd name="T30" fmla="*/ 208 w 233"/>
                <a:gd name="T31" fmla="*/ 21 h 24"/>
                <a:gd name="T32" fmla="*/ 233 w 233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3"/>
                <a:gd name="T52" fmla="*/ 0 h 24"/>
                <a:gd name="T53" fmla="*/ 233 w 233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3" h="24">
                  <a:moveTo>
                    <a:pt x="0" y="0"/>
                  </a:moveTo>
                  <a:lnTo>
                    <a:pt x="9" y="0"/>
                  </a:lnTo>
                  <a:lnTo>
                    <a:pt x="29" y="0"/>
                  </a:lnTo>
                  <a:lnTo>
                    <a:pt x="41" y="2"/>
                  </a:lnTo>
                  <a:lnTo>
                    <a:pt x="59" y="5"/>
                  </a:lnTo>
                  <a:lnTo>
                    <a:pt x="74" y="7"/>
                  </a:lnTo>
                  <a:lnTo>
                    <a:pt x="88" y="9"/>
                  </a:lnTo>
                  <a:lnTo>
                    <a:pt x="106" y="9"/>
                  </a:lnTo>
                  <a:lnTo>
                    <a:pt x="118" y="10"/>
                  </a:lnTo>
                  <a:lnTo>
                    <a:pt x="140" y="12"/>
                  </a:lnTo>
                  <a:lnTo>
                    <a:pt x="145" y="14"/>
                  </a:lnTo>
                  <a:lnTo>
                    <a:pt x="174" y="15"/>
                  </a:lnTo>
                  <a:lnTo>
                    <a:pt x="176" y="17"/>
                  </a:lnTo>
                  <a:lnTo>
                    <a:pt x="191" y="19"/>
                  </a:lnTo>
                  <a:lnTo>
                    <a:pt x="204" y="21"/>
                  </a:lnTo>
                  <a:lnTo>
                    <a:pt x="208" y="21"/>
                  </a:lnTo>
                  <a:lnTo>
                    <a:pt x="233" y="24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91" name="Freeform 1178"/>
            <p:cNvSpPr>
              <a:spLocks/>
            </p:cNvSpPr>
            <p:nvPr/>
          </p:nvSpPr>
          <p:spPr bwMode="auto">
            <a:xfrm>
              <a:off x="695" y="3059"/>
              <a:ext cx="607" cy="25"/>
            </a:xfrm>
            <a:custGeom>
              <a:avLst/>
              <a:gdLst>
                <a:gd name="T0" fmla="*/ 0 w 607"/>
                <a:gd name="T1" fmla="*/ 0 h 25"/>
                <a:gd name="T2" fmla="*/ 13 w 607"/>
                <a:gd name="T3" fmla="*/ 0 h 25"/>
                <a:gd name="T4" fmla="*/ 32 w 607"/>
                <a:gd name="T5" fmla="*/ 0 h 25"/>
                <a:gd name="T6" fmla="*/ 43 w 607"/>
                <a:gd name="T7" fmla="*/ 0 h 25"/>
                <a:gd name="T8" fmla="*/ 62 w 607"/>
                <a:gd name="T9" fmla="*/ 0 h 25"/>
                <a:gd name="T10" fmla="*/ 76 w 607"/>
                <a:gd name="T11" fmla="*/ 0 h 25"/>
                <a:gd name="T12" fmla="*/ 94 w 607"/>
                <a:gd name="T13" fmla="*/ 0 h 25"/>
                <a:gd name="T14" fmla="*/ 108 w 607"/>
                <a:gd name="T15" fmla="*/ 2 h 25"/>
                <a:gd name="T16" fmla="*/ 123 w 607"/>
                <a:gd name="T17" fmla="*/ 2 h 25"/>
                <a:gd name="T18" fmla="*/ 138 w 607"/>
                <a:gd name="T19" fmla="*/ 2 h 25"/>
                <a:gd name="T20" fmla="*/ 155 w 607"/>
                <a:gd name="T21" fmla="*/ 2 h 25"/>
                <a:gd name="T22" fmla="*/ 170 w 607"/>
                <a:gd name="T23" fmla="*/ 2 h 25"/>
                <a:gd name="T24" fmla="*/ 185 w 607"/>
                <a:gd name="T25" fmla="*/ 3 h 25"/>
                <a:gd name="T26" fmla="*/ 200 w 607"/>
                <a:gd name="T27" fmla="*/ 3 h 25"/>
                <a:gd name="T28" fmla="*/ 216 w 607"/>
                <a:gd name="T29" fmla="*/ 3 h 25"/>
                <a:gd name="T30" fmla="*/ 232 w 607"/>
                <a:gd name="T31" fmla="*/ 5 h 25"/>
                <a:gd name="T32" fmla="*/ 246 w 607"/>
                <a:gd name="T33" fmla="*/ 5 h 25"/>
                <a:gd name="T34" fmla="*/ 265 w 607"/>
                <a:gd name="T35" fmla="*/ 5 h 25"/>
                <a:gd name="T36" fmla="*/ 276 w 607"/>
                <a:gd name="T37" fmla="*/ 5 h 25"/>
                <a:gd name="T38" fmla="*/ 295 w 607"/>
                <a:gd name="T39" fmla="*/ 5 h 25"/>
                <a:gd name="T40" fmla="*/ 307 w 607"/>
                <a:gd name="T41" fmla="*/ 7 h 25"/>
                <a:gd name="T42" fmla="*/ 327 w 607"/>
                <a:gd name="T43" fmla="*/ 7 h 25"/>
                <a:gd name="T44" fmla="*/ 337 w 607"/>
                <a:gd name="T45" fmla="*/ 8 h 25"/>
                <a:gd name="T46" fmla="*/ 359 w 607"/>
                <a:gd name="T47" fmla="*/ 8 h 25"/>
                <a:gd name="T48" fmla="*/ 367 w 607"/>
                <a:gd name="T49" fmla="*/ 10 h 25"/>
                <a:gd name="T50" fmla="*/ 391 w 607"/>
                <a:gd name="T51" fmla="*/ 10 h 25"/>
                <a:gd name="T52" fmla="*/ 398 w 607"/>
                <a:gd name="T53" fmla="*/ 10 h 25"/>
                <a:gd name="T54" fmla="*/ 421 w 607"/>
                <a:gd name="T55" fmla="*/ 10 h 25"/>
                <a:gd name="T56" fmla="*/ 428 w 607"/>
                <a:gd name="T57" fmla="*/ 12 h 25"/>
                <a:gd name="T58" fmla="*/ 455 w 607"/>
                <a:gd name="T59" fmla="*/ 13 h 25"/>
                <a:gd name="T60" fmla="*/ 457 w 607"/>
                <a:gd name="T61" fmla="*/ 13 h 25"/>
                <a:gd name="T62" fmla="*/ 486 w 607"/>
                <a:gd name="T63" fmla="*/ 15 h 25"/>
                <a:gd name="T64" fmla="*/ 487 w 607"/>
                <a:gd name="T65" fmla="*/ 15 h 25"/>
                <a:gd name="T66" fmla="*/ 509 w 607"/>
                <a:gd name="T67" fmla="*/ 17 h 25"/>
                <a:gd name="T68" fmla="*/ 518 w 607"/>
                <a:gd name="T69" fmla="*/ 18 h 25"/>
                <a:gd name="T70" fmla="*/ 519 w 607"/>
                <a:gd name="T71" fmla="*/ 18 h 25"/>
                <a:gd name="T72" fmla="*/ 548 w 607"/>
                <a:gd name="T73" fmla="*/ 18 h 25"/>
                <a:gd name="T74" fmla="*/ 550 w 607"/>
                <a:gd name="T75" fmla="*/ 18 h 25"/>
                <a:gd name="T76" fmla="*/ 577 w 607"/>
                <a:gd name="T77" fmla="*/ 22 h 25"/>
                <a:gd name="T78" fmla="*/ 584 w 607"/>
                <a:gd name="T79" fmla="*/ 22 h 25"/>
                <a:gd name="T80" fmla="*/ 607 w 607"/>
                <a:gd name="T81" fmla="*/ 25 h 2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607"/>
                <a:gd name="T124" fmla="*/ 0 h 25"/>
                <a:gd name="T125" fmla="*/ 607 w 607"/>
                <a:gd name="T126" fmla="*/ 25 h 2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607" h="25">
                  <a:moveTo>
                    <a:pt x="0" y="0"/>
                  </a:moveTo>
                  <a:lnTo>
                    <a:pt x="13" y="0"/>
                  </a:lnTo>
                  <a:lnTo>
                    <a:pt x="32" y="0"/>
                  </a:lnTo>
                  <a:lnTo>
                    <a:pt x="43" y="0"/>
                  </a:lnTo>
                  <a:lnTo>
                    <a:pt x="62" y="0"/>
                  </a:lnTo>
                  <a:lnTo>
                    <a:pt x="76" y="0"/>
                  </a:lnTo>
                  <a:lnTo>
                    <a:pt x="94" y="0"/>
                  </a:lnTo>
                  <a:lnTo>
                    <a:pt x="108" y="2"/>
                  </a:lnTo>
                  <a:lnTo>
                    <a:pt x="123" y="2"/>
                  </a:lnTo>
                  <a:lnTo>
                    <a:pt x="138" y="2"/>
                  </a:lnTo>
                  <a:lnTo>
                    <a:pt x="155" y="2"/>
                  </a:lnTo>
                  <a:lnTo>
                    <a:pt x="170" y="2"/>
                  </a:lnTo>
                  <a:lnTo>
                    <a:pt x="185" y="3"/>
                  </a:lnTo>
                  <a:lnTo>
                    <a:pt x="200" y="3"/>
                  </a:lnTo>
                  <a:lnTo>
                    <a:pt x="216" y="3"/>
                  </a:lnTo>
                  <a:lnTo>
                    <a:pt x="232" y="5"/>
                  </a:lnTo>
                  <a:lnTo>
                    <a:pt x="246" y="5"/>
                  </a:lnTo>
                  <a:lnTo>
                    <a:pt x="265" y="5"/>
                  </a:lnTo>
                  <a:lnTo>
                    <a:pt x="276" y="5"/>
                  </a:lnTo>
                  <a:lnTo>
                    <a:pt x="295" y="5"/>
                  </a:lnTo>
                  <a:lnTo>
                    <a:pt x="307" y="7"/>
                  </a:lnTo>
                  <a:lnTo>
                    <a:pt x="327" y="7"/>
                  </a:lnTo>
                  <a:lnTo>
                    <a:pt x="337" y="8"/>
                  </a:lnTo>
                  <a:lnTo>
                    <a:pt x="359" y="8"/>
                  </a:lnTo>
                  <a:lnTo>
                    <a:pt x="367" y="10"/>
                  </a:lnTo>
                  <a:lnTo>
                    <a:pt x="391" y="10"/>
                  </a:lnTo>
                  <a:lnTo>
                    <a:pt x="398" y="10"/>
                  </a:lnTo>
                  <a:lnTo>
                    <a:pt x="421" y="10"/>
                  </a:lnTo>
                  <a:lnTo>
                    <a:pt x="428" y="12"/>
                  </a:lnTo>
                  <a:lnTo>
                    <a:pt x="455" y="13"/>
                  </a:lnTo>
                  <a:lnTo>
                    <a:pt x="457" y="13"/>
                  </a:lnTo>
                  <a:lnTo>
                    <a:pt x="486" y="15"/>
                  </a:lnTo>
                  <a:lnTo>
                    <a:pt x="487" y="15"/>
                  </a:lnTo>
                  <a:lnTo>
                    <a:pt x="509" y="17"/>
                  </a:lnTo>
                  <a:lnTo>
                    <a:pt x="518" y="18"/>
                  </a:lnTo>
                  <a:lnTo>
                    <a:pt x="519" y="18"/>
                  </a:lnTo>
                  <a:lnTo>
                    <a:pt x="548" y="18"/>
                  </a:lnTo>
                  <a:lnTo>
                    <a:pt x="550" y="18"/>
                  </a:lnTo>
                  <a:lnTo>
                    <a:pt x="577" y="22"/>
                  </a:lnTo>
                  <a:lnTo>
                    <a:pt x="584" y="22"/>
                  </a:lnTo>
                  <a:lnTo>
                    <a:pt x="607" y="25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92" name="Freeform 1179"/>
            <p:cNvSpPr>
              <a:spLocks/>
            </p:cNvSpPr>
            <p:nvPr/>
          </p:nvSpPr>
          <p:spPr bwMode="auto">
            <a:xfrm>
              <a:off x="590" y="3057"/>
              <a:ext cx="105" cy="2"/>
            </a:xfrm>
            <a:custGeom>
              <a:avLst/>
              <a:gdLst>
                <a:gd name="T0" fmla="*/ 105 w 105"/>
                <a:gd name="T1" fmla="*/ 2 h 2"/>
                <a:gd name="T2" fmla="*/ 86 w 105"/>
                <a:gd name="T3" fmla="*/ 0 h 2"/>
                <a:gd name="T4" fmla="*/ 74 w 105"/>
                <a:gd name="T5" fmla="*/ 0 h 2"/>
                <a:gd name="T6" fmla="*/ 56 w 105"/>
                <a:gd name="T7" fmla="*/ 0 h 2"/>
                <a:gd name="T8" fmla="*/ 0 w 105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5"/>
                <a:gd name="T16" fmla="*/ 0 h 2"/>
                <a:gd name="T17" fmla="*/ 105 w 105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5" h="2">
                  <a:moveTo>
                    <a:pt x="105" y="2"/>
                  </a:moveTo>
                  <a:lnTo>
                    <a:pt x="86" y="0"/>
                  </a:lnTo>
                  <a:lnTo>
                    <a:pt x="74" y="0"/>
                  </a:lnTo>
                  <a:lnTo>
                    <a:pt x="56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93" name="Freeform 1180"/>
            <p:cNvSpPr>
              <a:spLocks/>
            </p:cNvSpPr>
            <p:nvPr/>
          </p:nvSpPr>
          <p:spPr bwMode="auto">
            <a:xfrm>
              <a:off x="590" y="3040"/>
              <a:ext cx="1127" cy="92"/>
            </a:xfrm>
            <a:custGeom>
              <a:avLst/>
              <a:gdLst>
                <a:gd name="T0" fmla="*/ 1121 w 1127"/>
                <a:gd name="T1" fmla="*/ 88 h 92"/>
                <a:gd name="T2" fmla="*/ 1085 w 1127"/>
                <a:gd name="T3" fmla="*/ 81 h 92"/>
                <a:gd name="T4" fmla="*/ 1050 w 1127"/>
                <a:gd name="T5" fmla="*/ 73 h 92"/>
                <a:gd name="T6" fmla="*/ 1014 w 1127"/>
                <a:gd name="T7" fmla="*/ 66 h 92"/>
                <a:gd name="T8" fmla="*/ 994 w 1127"/>
                <a:gd name="T9" fmla="*/ 63 h 92"/>
                <a:gd name="T10" fmla="*/ 979 w 1127"/>
                <a:gd name="T11" fmla="*/ 59 h 92"/>
                <a:gd name="T12" fmla="*/ 943 w 1127"/>
                <a:gd name="T13" fmla="*/ 54 h 92"/>
                <a:gd name="T14" fmla="*/ 910 w 1127"/>
                <a:gd name="T15" fmla="*/ 49 h 92"/>
                <a:gd name="T16" fmla="*/ 876 w 1127"/>
                <a:gd name="T17" fmla="*/ 44 h 92"/>
                <a:gd name="T18" fmla="*/ 844 w 1127"/>
                <a:gd name="T19" fmla="*/ 39 h 92"/>
                <a:gd name="T20" fmla="*/ 808 w 1127"/>
                <a:gd name="T21" fmla="*/ 37 h 92"/>
                <a:gd name="T22" fmla="*/ 780 w 1127"/>
                <a:gd name="T23" fmla="*/ 32 h 92"/>
                <a:gd name="T24" fmla="*/ 751 w 1127"/>
                <a:gd name="T25" fmla="*/ 29 h 92"/>
                <a:gd name="T26" fmla="*/ 721 w 1127"/>
                <a:gd name="T27" fmla="*/ 27 h 92"/>
                <a:gd name="T28" fmla="*/ 692 w 1127"/>
                <a:gd name="T29" fmla="*/ 24 h 92"/>
                <a:gd name="T30" fmla="*/ 662 w 1127"/>
                <a:gd name="T31" fmla="*/ 24 h 92"/>
                <a:gd name="T32" fmla="*/ 631 w 1127"/>
                <a:gd name="T33" fmla="*/ 21 h 92"/>
                <a:gd name="T34" fmla="*/ 602 w 1127"/>
                <a:gd name="T35" fmla="*/ 17 h 92"/>
                <a:gd name="T36" fmla="*/ 572 w 1127"/>
                <a:gd name="T37" fmla="*/ 15 h 92"/>
                <a:gd name="T38" fmla="*/ 542 w 1127"/>
                <a:gd name="T39" fmla="*/ 15 h 92"/>
                <a:gd name="T40" fmla="*/ 511 w 1127"/>
                <a:gd name="T41" fmla="*/ 14 h 92"/>
                <a:gd name="T42" fmla="*/ 481 w 1127"/>
                <a:gd name="T43" fmla="*/ 10 h 92"/>
                <a:gd name="T44" fmla="*/ 452 w 1127"/>
                <a:gd name="T45" fmla="*/ 9 h 92"/>
                <a:gd name="T46" fmla="*/ 412 w 1127"/>
                <a:gd name="T47" fmla="*/ 9 h 92"/>
                <a:gd name="T48" fmla="*/ 361 w 1127"/>
                <a:gd name="T49" fmla="*/ 7 h 92"/>
                <a:gd name="T50" fmla="*/ 331 w 1127"/>
                <a:gd name="T51" fmla="*/ 5 h 92"/>
                <a:gd name="T52" fmla="*/ 299 w 1127"/>
                <a:gd name="T53" fmla="*/ 4 h 92"/>
                <a:gd name="T54" fmla="*/ 268 w 1127"/>
                <a:gd name="T55" fmla="*/ 4 h 92"/>
                <a:gd name="T56" fmla="*/ 238 w 1127"/>
                <a:gd name="T57" fmla="*/ 2 h 92"/>
                <a:gd name="T58" fmla="*/ 208 w 1127"/>
                <a:gd name="T59" fmla="*/ 2 h 92"/>
                <a:gd name="T60" fmla="*/ 177 w 1127"/>
                <a:gd name="T61" fmla="*/ 2 h 92"/>
                <a:gd name="T62" fmla="*/ 147 w 1127"/>
                <a:gd name="T63" fmla="*/ 2 h 92"/>
                <a:gd name="T64" fmla="*/ 115 w 1127"/>
                <a:gd name="T65" fmla="*/ 2 h 92"/>
                <a:gd name="T66" fmla="*/ 84 w 1127"/>
                <a:gd name="T67" fmla="*/ 2 h 92"/>
                <a:gd name="T68" fmla="*/ 54 w 1127"/>
                <a:gd name="T69" fmla="*/ 0 h 9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27"/>
                <a:gd name="T106" fmla="*/ 0 h 92"/>
                <a:gd name="T107" fmla="*/ 1127 w 1127"/>
                <a:gd name="T108" fmla="*/ 92 h 9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27" h="92">
                  <a:moveTo>
                    <a:pt x="1127" y="92"/>
                  </a:moveTo>
                  <a:lnTo>
                    <a:pt x="1121" y="88"/>
                  </a:lnTo>
                  <a:lnTo>
                    <a:pt x="1095" y="83"/>
                  </a:lnTo>
                  <a:lnTo>
                    <a:pt x="1085" y="81"/>
                  </a:lnTo>
                  <a:lnTo>
                    <a:pt x="1067" y="76"/>
                  </a:lnTo>
                  <a:lnTo>
                    <a:pt x="1050" y="73"/>
                  </a:lnTo>
                  <a:lnTo>
                    <a:pt x="1038" y="71"/>
                  </a:lnTo>
                  <a:lnTo>
                    <a:pt x="1014" y="66"/>
                  </a:lnTo>
                  <a:lnTo>
                    <a:pt x="1011" y="66"/>
                  </a:lnTo>
                  <a:lnTo>
                    <a:pt x="994" y="63"/>
                  </a:lnTo>
                  <a:lnTo>
                    <a:pt x="982" y="59"/>
                  </a:lnTo>
                  <a:lnTo>
                    <a:pt x="979" y="59"/>
                  </a:lnTo>
                  <a:lnTo>
                    <a:pt x="954" y="56"/>
                  </a:lnTo>
                  <a:lnTo>
                    <a:pt x="943" y="54"/>
                  </a:lnTo>
                  <a:lnTo>
                    <a:pt x="925" y="53"/>
                  </a:lnTo>
                  <a:lnTo>
                    <a:pt x="910" y="49"/>
                  </a:lnTo>
                  <a:lnTo>
                    <a:pt x="896" y="46"/>
                  </a:lnTo>
                  <a:lnTo>
                    <a:pt x="876" y="44"/>
                  </a:lnTo>
                  <a:lnTo>
                    <a:pt x="866" y="44"/>
                  </a:lnTo>
                  <a:lnTo>
                    <a:pt x="844" y="39"/>
                  </a:lnTo>
                  <a:lnTo>
                    <a:pt x="837" y="39"/>
                  </a:lnTo>
                  <a:lnTo>
                    <a:pt x="808" y="37"/>
                  </a:lnTo>
                  <a:lnTo>
                    <a:pt x="803" y="36"/>
                  </a:lnTo>
                  <a:lnTo>
                    <a:pt x="780" y="32"/>
                  </a:lnTo>
                  <a:lnTo>
                    <a:pt x="776" y="32"/>
                  </a:lnTo>
                  <a:lnTo>
                    <a:pt x="751" y="29"/>
                  </a:lnTo>
                  <a:lnTo>
                    <a:pt x="744" y="29"/>
                  </a:lnTo>
                  <a:lnTo>
                    <a:pt x="721" y="27"/>
                  </a:lnTo>
                  <a:lnTo>
                    <a:pt x="710" y="27"/>
                  </a:lnTo>
                  <a:lnTo>
                    <a:pt x="692" y="24"/>
                  </a:lnTo>
                  <a:lnTo>
                    <a:pt x="678" y="24"/>
                  </a:lnTo>
                  <a:lnTo>
                    <a:pt x="662" y="24"/>
                  </a:lnTo>
                  <a:lnTo>
                    <a:pt x="645" y="22"/>
                  </a:lnTo>
                  <a:lnTo>
                    <a:pt x="631" y="21"/>
                  </a:lnTo>
                  <a:lnTo>
                    <a:pt x="614" y="19"/>
                  </a:lnTo>
                  <a:lnTo>
                    <a:pt x="602" y="17"/>
                  </a:lnTo>
                  <a:lnTo>
                    <a:pt x="582" y="15"/>
                  </a:lnTo>
                  <a:lnTo>
                    <a:pt x="572" y="15"/>
                  </a:lnTo>
                  <a:lnTo>
                    <a:pt x="550" y="15"/>
                  </a:lnTo>
                  <a:lnTo>
                    <a:pt x="542" y="15"/>
                  </a:lnTo>
                  <a:lnTo>
                    <a:pt x="518" y="14"/>
                  </a:lnTo>
                  <a:lnTo>
                    <a:pt x="511" y="14"/>
                  </a:lnTo>
                  <a:lnTo>
                    <a:pt x="486" y="10"/>
                  </a:lnTo>
                  <a:lnTo>
                    <a:pt x="481" y="10"/>
                  </a:lnTo>
                  <a:lnTo>
                    <a:pt x="454" y="9"/>
                  </a:lnTo>
                  <a:lnTo>
                    <a:pt x="452" y="9"/>
                  </a:lnTo>
                  <a:lnTo>
                    <a:pt x="422" y="9"/>
                  </a:lnTo>
                  <a:lnTo>
                    <a:pt x="412" y="9"/>
                  </a:lnTo>
                  <a:lnTo>
                    <a:pt x="390" y="7"/>
                  </a:lnTo>
                  <a:lnTo>
                    <a:pt x="361" y="7"/>
                  </a:lnTo>
                  <a:lnTo>
                    <a:pt x="359" y="7"/>
                  </a:lnTo>
                  <a:lnTo>
                    <a:pt x="331" y="5"/>
                  </a:lnTo>
                  <a:lnTo>
                    <a:pt x="327" y="5"/>
                  </a:lnTo>
                  <a:lnTo>
                    <a:pt x="299" y="4"/>
                  </a:lnTo>
                  <a:lnTo>
                    <a:pt x="295" y="4"/>
                  </a:lnTo>
                  <a:lnTo>
                    <a:pt x="268" y="4"/>
                  </a:lnTo>
                  <a:lnTo>
                    <a:pt x="263" y="4"/>
                  </a:lnTo>
                  <a:lnTo>
                    <a:pt x="238" y="2"/>
                  </a:lnTo>
                  <a:lnTo>
                    <a:pt x="233" y="2"/>
                  </a:lnTo>
                  <a:lnTo>
                    <a:pt x="208" y="2"/>
                  </a:lnTo>
                  <a:lnTo>
                    <a:pt x="202" y="2"/>
                  </a:lnTo>
                  <a:lnTo>
                    <a:pt x="177" y="2"/>
                  </a:lnTo>
                  <a:lnTo>
                    <a:pt x="170" y="2"/>
                  </a:lnTo>
                  <a:lnTo>
                    <a:pt x="147" y="2"/>
                  </a:lnTo>
                  <a:lnTo>
                    <a:pt x="140" y="2"/>
                  </a:lnTo>
                  <a:lnTo>
                    <a:pt x="115" y="2"/>
                  </a:lnTo>
                  <a:lnTo>
                    <a:pt x="108" y="2"/>
                  </a:lnTo>
                  <a:lnTo>
                    <a:pt x="84" y="2"/>
                  </a:lnTo>
                  <a:lnTo>
                    <a:pt x="78" y="2"/>
                  </a:lnTo>
                  <a:lnTo>
                    <a:pt x="54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94" name="Freeform 1181"/>
            <p:cNvSpPr>
              <a:spLocks/>
            </p:cNvSpPr>
            <p:nvPr/>
          </p:nvSpPr>
          <p:spPr bwMode="auto">
            <a:xfrm>
              <a:off x="1662" y="3106"/>
              <a:ext cx="57" cy="19"/>
            </a:xfrm>
            <a:custGeom>
              <a:avLst/>
              <a:gdLst>
                <a:gd name="T0" fmla="*/ 0 w 57"/>
                <a:gd name="T1" fmla="*/ 0 h 19"/>
                <a:gd name="T2" fmla="*/ 6 w 57"/>
                <a:gd name="T3" fmla="*/ 2 h 19"/>
                <a:gd name="T4" fmla="*/ 27 w 57"/>
                <a:gd name="T5" fmla="*/ 9 h 19"/>
                <a:gd name="T6" fmla="*/ 50 w 57"/>
                <a:gd name="T7" fmla="*/ 15 h 19"/>
                <a:gd name="T8" fmla="*/ 57 w 57"/>
                <a:gd name="T9" fmla="*/ 19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"/>
                <a:gd name="T16" fmla="*/ 0 h 19"/>
                <a:gd name="T17" fmla="*/ 57 w 57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" h="19">
                  <a:moveTo>
                    <a:pt x="0" y="0"/>
                  </a:moveTo>
                  <a:lnTo>
                    <a:pt x="6" y="2"/>
                  </a:lnTo>
                  <a:lnTo>
                    <a:pt x="27" y="9"/>
                  </a:lnTo>
                  <a:lnTo>
                    <a:pt x="50" y="15"/>
                  </a:lnTo>
                  <a:lnTo>
                    <a:pt x="57" y="19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95" name="Freeform 1182"/>
            <p:cNvSpPr>
              <a:spLocks/>
            </p:cNvSpPr>
            <p:nvPr/>
          </p:nvSpPr>
          <p:spPr bwMode="auto">
            <a:xfrm>
              <a:off x="1579" y="3088"/>
              <a:ext cx="83" cy="18"/>
            </a:xfrm>
            <a:custGeom>
              <a:avLst/>
              <a:gdLst>
                <a:gd name="T0" fmla="*/ 0 w 83"/>
                <a:gd name="T1" fmla="*/ 0 h 18"/>
                <a:gd name="T2" fmla="*/ 17 w 83"/>
                <a:gd name="T3" fmla="*/ 5 h 18"/>
                <a:gd name="T4" fmla="*/ 27 w 83"/>
                <a:gd name="T5" fmla="*/ 6 h 18"/>
                <a:gd name="T6" fmla="*/ 52 w 83"/>
                <a:gd name="T7" fmla="*/ 10 h 18"/>
                <a:gd name="T8" fmla="*/ 56 w 83"/>
                <a:gd name="T9" fmla="*/ 11 h 18"/>
                <a:gd name="T10" fmla="*/ 66 w 83"/>
                <a:gd name="T11" fmla="*/ 15 h 18"/>
                <a:gd name="T12" fmla="*/ 83 w 83"/>
                <a:gd name="T13" fmla="*/ 18 h 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3"/>
                <a:gd name="T22" fmla="*/ 0 h 18"/>
                <a:gd name="T23" fmla="*/ 83 w 83"/>
                <a:gd name="T24" fmla="*/ 18 h 1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3" h="18">
                  <a:moveTo>
                    <a:pt x="0" y="0"/>
                  </a:moveTo>
                  <a:lnTo>
                    <a:pt x="17" y="5"/>
                  </a:lnTo>
                  <a:lnTo>
                    <a:pt x="27" y="6"/>
                  </a:lnTo>
                  <a:lnTo>
                    <a:pt x="52" y="10"/>
                  </a:lnTo>
                  <a:lnTo>
                    <a:pt x="56" y="11"/>
                  </a:lnTo>
                  <a:lnTo>
                    <a:pt x="66" y="15"/>
                  </a:lnTo>
                  <a:lnTo>
                    <a:pt x="83" y="18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96" name="Freeform 1183"/>
            <p:cNvSpPr>
              <a:spLocks/>
            </p:cNvSpPr>
            <p:nvPr/>
          </p:nvSpPr>
          <p:spPr bwMode="auto">
            <a:xfrm>
              <a:off x="1290" y="3049"/>
              <a:ext cx="289" cy="39"/>
            </a:xfrm>
            <a:custGeom>
              <a:avLst/>
              <a:gdLst>
                <a:gd name="T0" fmla="*/ 0 w 289"/>
                <a:gd name="T1" fmla="*/ 0 h 39"/>
                <a:gd name="T2" fmla="*/ 2 w 289"/>
                <a:gd name="T3" fmla="*/ 0 h 39"/>
                <a:gd name="T4" fmla="*/ 31 w 289"/>
                <a:gd name="T5" fmla="*/ 3 h 39"/>
                <a:gd name="T6" fmla="*/ 34 w 289"/>
                <a:gd name="T7" fmla="*/ 3 h 39"/>
                <a:gd name="T8" fmla="*/ 59 w 289"/>
                <a:gd name="T9" fmla="*/ 6 h 39"/>
                <a:gd name="T10" fmla="*/ 66 w 289"/>
                <a:gd name="T11" fmla="*/ 6 h 39"/>
                <a:gd name="T12" fmla="*/ 88 w 289"/>
                <a:gd name="T13" fmla="*/ 8 h 39"/>
                <a:gd name="T14" fmla="*/ 100 w 289"/>
                <a:gd name="T15" fmla="*/ 10 h 39"/>
                <a:gd name="T16" fmla="*/ 117 w 289"/>
                <a:gd name="T17" fmla="*/ 13 h 39"/>
                <a:gd name="T18" fmla="*/ 134 w 289"/>
                <a:gd name="T19" fmla="*/ 15 h 39"/>
                <a:gd name="T20" fmla="*/ 145 w 289"/>
                <a:gd name="T21" fmla="*/ 17 h 39"/>
                <a:gd name="T22" fmla="*/ 166 w 289"/>
                <a:gd name="T23" fmla="*/ 18 h 39"/>
                <a:gd name="T24" fmla="*/ 176 w 289"/>
                <a:gd name="T25" fmla="*/ 20 h 39"/>
                <a:gd name="T26" fmla="*/ 201 w 289"/>
                <a:gd name="T27" fmla="*/ 23 h 39"/>
                <a:gd name="T28" fmla="*/ 203 w 289"/>
                <a:gd name="T29" fmla="*/ 23 h 39"/>
                <a:gd name="T30" fmla="*/ 218 w 289"/>
                <a:gd name="T31" fmla="*/ 27 h 39"/>
                <a:gd name="T32" fmla="*/ 232 w 289"/>
                <a:gd name="T33" fmla="*/ 28 h 39"/>
                <a:gd name="T34" fmla="*/ 237 w 289"/>
                <a:gd name="T35" fmla="*/ 28 h 39"/>
                <a:gd name="T36" fmla="*/ 260 w 289"/>
                <a:gd name="T37" fmla="*/ 34 h 39"/>
                <a:gd name="T38" fmla="*/ 270 w 289"/>
                <a:gd name="T39" fmla="*/ 35 h 39"/>
                <a:gd name="T40" fmla="*/ 289 w 289"/>
                <a:gd name="T41" fmla="*/ 39 h 3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89"/>
                <a:gd name="T64" fmla="*/ 0 h 39"/>
                <a:gd name="T65" fmla="*/ 289 w 289"/>
                <a:gd name="T66" fmla="*/ 39 h 3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89" h="39">
                  <a:moveTo>
                    <a:pt x="0" y="0"/>
                  </a:moveTo>
                  <a:lnTo>
                    <a:pt x="2" y="0"/>
                  </a:lnTo>
                  <a:lnTo>
                    <a:pt x="31" y="3"/>
                  </a:lnTo>
                  <a:lnTo>
                    <a:pt x="34" y="3"/>
                  </a:lnTo>
                  <a:lnTo>
                    <a:pt x="59" y="6"/>
                  </a:lnTo>
                  <a:lnTo>
                    <a:pt x="66" y="6"/>
                  </a:lnTo>
                  <a:lnTo>
                    <a:pt x="88" y="8"/>
                  </a:lnTo>
                  <a:lnTo>
                    <a:pt x="100" y="10"/>
                  </a:lnTo>
                  <a:lnTo>
                    <a:pt x="117" y="13"/>
                  </a:lnTo>
                  <a:lnTo>
                    <a:pt x="134" y="15"/>
                  </a:lnTo>
                  <a:lnTo>
                    <a:pt x="145" y="17"/>
                  </a:lnTo>
                  <a:lnTo>
                    <a:pt x="166" y="18"/>
                  </a:lnTo>
                  <a:lnTo>
                    <a:pt x="176" y="20"/>
                  </a:lnTo>
                  <a:lnTo>
                    <a:pt x="201" y="23"/>
                  </a:lnTo>
                  <a:lnTo>
                    <a:pt x="203" y="23"/>
                  </a:lnTo>
                  <a:lnTo>
                    <a:pt x="218" y="27"/>
                  </a:lnTo>
                  <a:lnTo>
                    <a:pt x="232" y="28"/>
                  </a:lnTo>
                  <a:lnTo>
                    <a:pt x="237" y="28"/>
                  </a:lnTo>
                  <a:lnTo>
                    <a:pt x="260" y="34"/>
                  </a:lnTo>
                  <a:lnTo>
                    <a:pt x="270" y="35"/>
                  </a:lnTo>
                  <a:lnTo>
                    <a:pt x="289" y="39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97" name="Freeform 1184"/>
            <p:cNvSpPr>
              <a:spLocks/>
            </p:cNvSpPr>
            <p:nvPr/>
          </p:nvSpPr>
          <p:spPr bwMode="auto">
            <a:xfrm>
              <a:off x="808" y="3025"/>
              <a:ext cx="482" cy="24"/>
            </a:xfrm>
            <a:custGeom>
              <a:avLst/>
              <a:gdLst>
                <a:gd name="T0" fmla="*/ 0 w 482"/>
                <a:gd name="T1" fmla="*/ 0 h 24"/>
                <a:gd name="T2" fmla="*/ 5 w 482"/>
                <a:gd name="T3" fmla="*/ 0 h 24"/>
                <a:gd name="T4" fmla="*/ 30 w 482"/>
                <a:gd name="T5" fmla="*/ 2 h 24"/>
                <a:gd name="T6" fmla="*/ 37 w 482"/>
                <a:gd name="T7" fmla="*/ 2 h 24"/>
                <a:gd name="T8" fmla="*/ 60 w 482"/>
                <a:gd name="T9" fmla="*/ 2 h 24"/>
                <a:gd name="T10" fmla="*/ 67 w 482"/>
                <a:gd name="T11" fmla="*/ 2 h 24"/>
                <a:gd name="T12" fmla="*/ 92 w 482"/>
                <a:gd name="T13" fmla="*/ 3 h 24"/>
                <a:gd name="T14" fmla="*/ 99 w 482"/>
                <a:gd name="T15" fmla="*/ 3 h 24"/>
                <a:gd name="T16" fmla="*/ 123 w 482"/>
                <a:gd name="T17" fmla="*/ 3 h 24"/>
                <a:gd name="T18" fmla="*/ 130 w 482"/>
                <a:gd name="T19" fmla="*/ 3 h 24"/>
                <a:gd name="T20" fmla="*/ 152 w 482"/>
                <a:gd name="T21" fmla="*/ 3 h 24"/>
                <a:gd name="T22" fmla="*/ 162 w 482"/>
                <a:gd name="T23" fmla="*/ 5 h 24"/>
                <a:gd name="T24" fmla="*/ 182 w 482"/>
                <a:gd name="T25" fmla="*/ 5 h 24"/>
                <a:gd name="T26" fmla="*/ 194 w 482"/>
                <a:gd name="T27" fmla="*/ 5 h 24"/>
                <a:gd name="T28" fmla="*/ 214 w 482"/>
                <a:gd name="T29" fmla="*/ 7 h 24"/>
                <a:gd name="T30" fmla="*/ 226 w 482"/>
                <a:gd name="T31" fmla="*/ 7 h 24"/>
                <a:gd name="T32" fmla="*/ 243 w 482"/>
                <a:gd name="T33" fmla="*/ 9 h 24"/>
                <a:gd name="T34" fmla="*/ 258 w 482"/>
                <a:gd name="T35" fmla="*/ 10 h 24"/>
                <a:gd name="T36" fmla="*/ 273 w 482"/>
                <a:gd name="T37" fmla="*/ 10 h 24"/>
                <a:gd name="T38" fmla="*/ 290 w 482"/>
                <a:gd name="T39" fmla="*/ 10 h 24"/>
                <a:gd name="T40" fmla="*/ 303 w 482"/>
                <a:gd name="T41" fmla="*/ 10 h 24"/>
                <a:gd name="T42" fmla="*/ 320 w 482"/>
                <a:gd name="T43" fmla="*/ 12 h 24"/>
                <a:gd name="T44" fmla="*/ 334 w 482"/>
                <a:gd name="T45" fmla="*/ 14 h 24"/>
                <a:gd name="T46" fmla="*/ 354 w 482"/>
                <a:gd name="T47" fmla="*/ 14 h 24"/>
                <a:gd name="T48" fmla="*/ 364 w 482"/>
                <a:gd name="T49" fmla="*/ 15 h 24"/>
                <a:gd name="T50" fmla="*/ 384 w 482"/>
                <a:gd name="T51" fmla="*/ 17 h 24"/>
                <a:gd name="T52" fmla="*/ 393 w 482"/>
                <a:gd name="T53" fmla="*/ 17 h 24"/>
                <a:gd name="T54" fmla="*/ 418 w 482"/>
                <a:gd name="T55" fmla="*/ 19 h 24"/>
                <a:gd name="T56" fmla="*/ 423 w 482"/>
                <a:gd name="T57" fmla="*/ 19 h 24"/>
                <a:gd name="T58" fmla="*/ 450 w 482"/>
                <a:gd name="T59" fmla="*/ 22 h 24"/>
                <a:gd name="T60" fmla="*/ 454 w 482"/>
                <a:gd name="T61" fmla="*/ 22 h 24"/>
                <a:gd name="T62" fmla="*/ 477 w 482"/>
                <a:gd name="T63" fmla="*/ 24 h 24"/>
                <a:gd name="T64" fmla="*/ 482 w 482"/>
                <a:gd name="T65" fmla="*/ 24 h 2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82"/>
                <a:gd name="T100" fmla="*/ 0 h 24"/>
                <a:gd name="T101" fmla="*/ 482 w 482"/>
                <a:gd name="T102" fmla="*/ 24 h 2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82" h="24">
                  <a:moveTo>
                    <a:pt x="0" y="0"/>
                  </a:moveTo>
                  <a:lnTo>
                    <a:pt x="5" y="0"/>
                  </a:lnTo>
                  <a:lnTo>
                    <a:pt x="30" y="2"/>
                  </a:lnTo>
                  <a:lnTo>
                    <a:pt x="37" y="2"/>
                  </a:lnTo>
                  <a:lnTo>
                    <a:pt x="60" y="2"/>
                  </a:lnTo>
                  <a:lnTo>
                    <a:pt x="67" y="2"/>
                  </a:lnTo>
                  <a:lnTo>
                    <a:pt x="92" y="3"/>
                  </a:lnTo>
                  <a:lnTo>
                    <a:pt x="99" y="3"/>
                  </a:lnTo>
                  <a:lnTo>
                    <a:pt x="123" y="3"/>
                  </a:lnTo>
                  <a:lnTo>
                    <a:pt x="130" y="3"/>
                  </a:lnTo>
                  <a:lnTo>
                    <a:pt x="152" y="3"/>
                  </a:lnTo>
                  <a:lnTo>
                    <a:pt x="162" y="5"/>
                  </a:lnTo>
                  <a:lnTo>
                    <a:pt x="182" y="5"/>
                  </a:lnTo>
                  <a:lnTo>
                    <a:pt x="194" y="5"/>
                  </a:lnTo>
                  <a:lnTo>
                    <a:pt x="214" y="7"/>
                  </a:lnTo>
                  <a:lnTo>
                    <a:pt x="226" y="7"/>
                  </a:lnTo>
                  <a:lnTo>
                    <a:pt x="243" y="9"/>
                  </a:lnTo>
                  <a:lnTo>
                    <a:pt x="258" y="10"/>
                  </a:lnTo>
                  <a:lnTo>
                    <a:pt x="273" y="10"/>
                  </a:lnTo>
                  <a:lnTo>
                    <a:pt x="290" y="10"/>
                  </a:lnTo>
                  <a:lnTo>
                    <a:pt x="303" y="10"/>
                  </a:lnTo>
                  <a:lnTo>
                    <a:pt x="320" y="12"/>
                  </a:lnTo>
                  <a:lnTo>
                    <a:pt x="334" y="14"/>
                  </a:lnTo>
                  <a:lnTo>
                    <a:pt x="354" y="14"/>
                  </a:lnTo>
                  <a:lnTo>
                    <a:pt x="364" y="15"/>
                  </a:lnTo>
                  <a:lnTo>
                    <a:pt x="384" y="17"/>
                  </a:lnTo>
                  <a:lnTo>
                    <a:pt x="393" y="17"/>
                  </a:lnTo>
                  <a:lnTo>
                    <a:pt x="418" y="19"/>
                  </a:lnTo>
                  <a:lnTo>
                    <a:pt x="423" y="19"/>
                  </a:lnTo>
                  <a:lnTo>
                    <a:pt x="450" y="22"/>
                  </a:lnTo>
                  <a:lnTo>
                    <a:pt x="454" y="22"/>
                  </a:lnTo>
                  <a:lnTo>
                    <a:pt x="477" y="24"/>
                  </a:lnTo>
                  <a:lnTo>
                    <a:pt x="482" y="24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98" name="Line 1185"/>
            <p:cNvSpPr>
              <a:spLocks noChangeShapeType="1"/>
            </p:cNvSpPr>
            <p:nvPr/>
          </p:nvSpPr>
          <p:spPr bwMode="auto">
            <a:xfrm flipH="1">
              <a:off x="590" y="3023"/>
              <a:ext cx="32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199" name="Freeform 1186"/>
            <p:cNvSpPr>
              <a:spLocks/>
            </p:cNvSpPr>
            <p:nvPr/>
          </p:nvSpPr>
          <p:spPr bwMode="auto">
            <a:xfrm>
              <a:off x="718" y="3023"/>
              <a:ext cx="90" cy="2"/>
            </a:xfrm>
            <a:custGeom>
              <a:avLst/>
              <a:gdLst>
                <a:gd name="T0" fmla="*/ 0 w 90"/>
                <a:gd name="T1" fmla="*/ 0 h 2"/>
                <a:gd name="T2" fmla="*/ 29 w 90"/>
                <a:gd name="T3" fmla="*/ 0 h 2"/>
                <a:gd name="T4" fmla="*/ 32 w 90"/>
                <a:gd name="T5" fmla="*/ 0 h 2"/>
                <a:gd name="T6" fmla="*/ 59 w 90"/>
                <a:gd name="T7" fmla="*/ 2 h 2"/>
                <a:gd name="T8" fmla="*/ 63 w 90"/>
                <a:gd name="T9" fmla="*/ 2 h 2"/>
                <a:gd name="T10" fmla="*/ 90 w 90"/>
                <a:gd name="T11" fmla="*/ 2 h 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0"/>
                <a:gd name="T19" fmla="*/ 0 h 2"/>
                <a:gd name="T20" fmla="*/ 90 w 90"/>
                <a:gd name="T21" fmla="*/ 2 h 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0" h="2">
                  <a:moveTo>
                    <a:pt x="0" y="0"/>
                  </a:moveTo>
                  <a:lnTo>
                    <a:pt x="29" y="0"/>
                  </a:lnTo>
                  <a:lnTo>
                    <a:pt x="32" y="0"/>
                  </a:lnTo>
                  <a:lnTo>
                    <a:pt x="59" y="2"/>
                  </a:lnTo>
                  <a:lnTo>
                    <a:pt x="63" y="2"/>
                  </a:lnTo>
                  <a:lnTo>
                    <a:pt x="90" y="2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00" name="Freeform 1187"/>
            <p:cNvSpPr>
              <a:spLocks/>
            </p:cNvSpPr>
            <p:nvPr/>
          </p:nvSpPr>
          <p:spPr bwMode="auto">
            <a:xfrm>
              <a:off x="622" y="3023"/>
              <a:ext cx="35" cy="1"/>
            </a:xfrm>
            <a:custGeom>
              <a:avLst/>
              <a:gdLst>
                <a:gd name="T0" fmla="*/ 35 w 35"/>
                <a:gd name="T1" fmla="*/ 0 h 1"/>
                <a:gd name="T2" fmla="*/ 32 w 35"/>
                <a:gd name="T3" fmla="*/ 0 h 1"/>
                <a:gd name="T4" fmla="*/ 3 w 35"/>
                <a:gd name="T5" fmla="*/ 0 h 1"/>
                <a:gd name="T6" fmla="*/ 0 w 35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5"/>
                <a:gd name="T13" fmla="*/ 0 h 1"/>
                <a:gd name="T14" fmla="*/ 35 w 35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5" h="1">
                  <a:moveTo>
                    <a:pt x="35" y="0"/>
                  </a:moveTo>
                  <a:lnTo>
                    <a:pt x="32" y="0"/>
                  </a:lnTo>
                  <a:lnTo>
                    <a:pt x="3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01" name="Freeform 1188"/>
            <p:cNvSpPr>
              <a:spLocks/>
            </p:cNvSpPr>
            <p:nvPr/>
          </p:nvSpPr>
          <p:spPr bwMode="auto">
            <a:xfrm>
              <a:off x="657" y="3023"/>
              <a:ext cx="61" cy="1"/>
            </a:xfrm>
            <a:custGeom>
              <a:avLst/>
              <a:gdLst>
                <a:gd name="T0" fmla="*/ 61 w 61"/>
                <a:gd name="T1" fmla="*/ 0 h 1"/>
                <a:gd name="T2" fmla="*/ 58 w 61"/>
                <a:gd name="T3" fmla="*/ 0 h 1"/>
                <a:gd name="T4" fmla="*/ 32 w 61"/>
                <a:gd name="T5" fmla="*/ 0 h 1"/>
                <a:gd name="T6" fmla="*/ 27 w 61"/>
                <a:gd name="T7" fmla="*/ 0 h 1"/>
                <a:gd name="T8" fmla="*/ 0 w 61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1"/>
                <a:gd name="T16" fmla="*/ 0 h 1"/>
                <a:gd name="T17" fmla="*/ 61 w 61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1" h="1">
                  <a:moveTo>
                    <a:pt x="61" y="0"/>
                  </a:moveTo>
                  <a:lnTo>
                    <a:pt x="58" y="0"/>
                  </a:lnTo>
                  <a:lnTo>
                    <a:pt x="32" y="0"/>
                  </a:lnTo>
                  <a:lnTo>
                    <a:pt x="27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02" name="Freeform 1189"/>
            <p:cNvSpPr>
              <a:spLocks/>
            </p:cNvSpPr>
            <p:nvPr/>
          </p:nvSpPr>
          <p:spPr bwMode="auto">
            <a:xfrm>
              <a:off x="1695" y="3106"/>
              <a:ext cx="27" cy="12"/>
            </a:xfrm>
            <a:custGeom>
              <a:avLst/>
              <a:gdLst>
                <a:gd name="T0" fmla="*/ 0 w 27"/>
                <a:gd name="T1" fmla="*/ 0 h 12"/>
                <a:gd name="T2" fmla="*/ 7 w 27"/>
                <a:gd name="T3" fmla="*/ 2 h 12"/>
                <a:gd name="T4" fmla="*/ 27 w 27"/>
                <a:gd name="T5" fmla="*/ 12 h 12"/>
                <a:gd name="T6" fmla="*/ 0 60000 65536"/>
                <a:gd name="T7" fmla="*/ 0 60000 65536"/>
                <a:gd name="T8" fmla="*/ 0 60000 65536"/>
                <a:gd name="T9" fmla="*/ 0 w 27"/>
                <a:gd name="T10" fmla="*/ 0 h 12"/>
                <a:gd name="T11" fmla="*/ 27 w 27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" h="12">
                  <a:moveTo>
                    <a:pt x="0" y="0"/>
                  </a:moveTo>
                  <a:lnTo>
                    <a:pt x="7" y="2"/>
                  </a:lnTo>
                  <a:lnTo>
                    <a:pt x="27" y="12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03" name="Freeform 1190"/>
            <p:cNvSpPr>
              <a:spLocks/>
            </p:cNvSpPr>
            <p:nvPr/>
          </p:nvSpPr>
          <p:spPr bwMode="auto">
            <a:xfrm>
              <a:off x="1613" y="3083"/>
              <a:ext cx="82" cy="23"/>
            </a:xfrm>
            <a:custGeom>
              <a:avLst/>
              <a:gdLst>
                <a:gd name="T0" fmla="*/ 0 w 82"/>
                <a:gd name="T1" fmla="*/ 0 h 23"/>
                <a:gd name="T2" fmla="*/ 10 w 82"/>
                <a:gd name="T3" fmla="*/ 1 h 23"/>
                <a:gd name="T4" fmla="*/ 27 w 82"/>
                <a:gd name="T5" fmla="*/ 8 h 23"/>
                <a:gd name="T6" fmla="*/ 49 w 82"/>
                <a:gd name="T7" fmla="*/ 11 h 23"/>
                <a:gd name="T8" fmla="*/ 55 w 82"/>
                <a:gd name="T9" fmla="*/ 15 h 23"/>
                <a:gd name="T10" fmla="*/ 71 w 82"/>
                <a:gd name="T11" fmla="*/ 20 h 23"/>
                <a:gd name="T12" fmla="*/ 82 w 82"/>
                <a:gd name="T13" fmla="*/ 23 h 2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23"/>
                <a:gd name="T23" fmla="*/ 82 w 82"/>
                <a:gd name="T24" fmla="*/ 23 h 2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23">
                  <a:moveTo>
                    <a:pt x="0" y="0"/>
                  </a:moveTo>
                  <a:lnTo>
                    <a:pt x="10" y="1"/>
                  </a:lnTo>
                  <a:lnTo>
                    <a:pt x="27" y="8"/>
                  </a:lnTo>
                  <a:lnTo>
                    <a:pt x="49" y="11"/>
                  </a:lnTo>
                  <a:lnTo>
                    <a:pt x="55" y="15"/>
                  </a:lnTo>
                  <a:lnTo>
                    <a:pt x="71" y="20"/>
                  </a:lnTo>
                  <a:lnTo>
                    <a:pt x="82" y="23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04" name="Freeform 1191"/>
            <p:cNvSpPr>
              <a:spLocks/>
            </p:cNvSpPr>
            <p:nvPr/>
          </p:nvSpPr>
          <p:spPr bwMode="auto">
            <a:xfrm>
              <a:off x="1474" y="3055"/>
              <a:ext cx="139" cy="28"/>
            </a:xfrm>
            <a:custGeom>
              <a:avLst/>
              <a:gdLst>
                <a:gd name="T0" fmla="*/ 0 w 139"/>
                <a:gd name="T1" fmla="*/ 0 h 28"/>
                <a:gd name="T2" fmla="*/ 7 w 139"/>
                <a:gd name="T3" fmla="*/ 0 h 28"/>
                <a:gd name="T4" fmla="*/ 27 w 139"/>
                <a:gd name="T5" fmla="*/ 4 h 28"/>
                <a:gd name="T6" fmla="*/ 42 w 139"/>
                <a:gd name="T7" fmla="*/ 7 h 28"/>
                <a:gd name="T8" fmla="*/ 56 w 139"/>
                <a:gd name="T9" fmla="*/ 9 h 28"/>
                <a:gd name="T10" fmla="*/ 76 w 139"/>
                <a:gd name="T11" fmla="*/ 14 h 28"/>
                <a:gd name="T12" fmla="*/ 85 w 139"/>
                <a:gd name="T13" fmla="*/ 14 h 28"/>
                <a:gd name="T14" fmla="*/ 110 w 139"/>
                <a:gd name="T15" fmla="*/ 21 h 28"/>
                <a:gd name="T16" fmla="*/ 112 w 139"/>
                <a:gd name="T17" fmla="*/ 21 h 28"/>
                <a:gd name="T18" fmla="*/ 113 w 139"/>
                <a:gd name="T19" fmla="*/ 21 h 28"/>
                <a:gd name="T20" fmla="*/ 139 w 139"/>
                <a:gd name="T21" fmla="*/ 28 h 2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9"/>
                <a:gd name="T34" fmla="*/ 0 h 28"/>
                <a:gd name="T35" fmla="*/ 139 w 139"/>
                <a:gd name="T36" fmla="*/ 28 h 2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9" h="28">
                  <a:moveTo>
                    <a:pt x="0" y="0"/>
                  </a:moveTo>
                  <a:lnTo>
                    <a:pt x="7" y="0"/>
                  </a:lnTo>
                  <a:lnTo>
                    <a:pt x="27" y="4"/>
                  </a:lnTo>
                  <a:lnTo>
                    <a:pt x="42" y="7"/>
                  </a:lnTo>
                  <a:lnTo>
                    <a:pt x="56" y="9"/>
                  </a:lnTo>
                  <a:lnTo>
                    <a:pt x="76" y="14"/>
                  </a:lnTo>
                  <a:lnTo>
                    <a:pt x="85" y="14"/>
                  </a:lnTo>
                  <a:lnTo>
                    <a:pt x="110" y="21"/>
                  </a:lnTo>
                  <a:lnTo>
                    <a:pt x="112" y="21"/>
                  </a:lnTo>
                  <a:lnTo>
                    <a:pt x="113" y="21"/>
                  </a:lnTo>
                  <a:lnTo>
                    <a:pt x="139" y="28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05" name="Freeform 1192"/>
            <p:cNvSpPr>
              <a:spLocks/>
            </p:cNvSpPr>
            <p:nvPr/>
          </p:nvSpPr>
          <p:spPr bwMode="auto">
            <a:xfrm>
              <a:off x="1211" y="3025"/>
              <a:ext cx="263" cy="30"/>
            </a:xfrm>
            <a:custGeom>
              <a:avLst/>
              <a:gdLst>
                <a:gd name="T0" fmla="*/ 0 w 263"/>
                <a:gd name="T1" fmla="*/ 0 h 30"/>
                <a:gd name="T2" fmla="*/ 5 w 263"/>
                <a:gd name="T3" fmla="*/ 2 h 30"/>
                <a:gd name="T4" fmla="*/ 30 w 263"/>
                <a:gd name="T5" fmla="*/ 3 h 30"/>
                <a:gd name="T6" fmla="*/ 39 w 263"/>
                <a:gd name="T7" fmla="*/ 3 h 30"/>
                <a:gd name="T8" fmla="*/ 59 w 263"/>
                <a:gd name="T9" fmla="*/ 5 h 30"/>
                <a:gd name="T10" fmla="*/ 71 w 263"/>
                <a:gd name="T11" fmla="*/ 7 h 30"/>
                <a:gd name="T12" fmla="*/ 88 w 263"/>
                <a:gd name="T13" fmla="*/ 9 h 30"/>
                <a:gd name="T14" fmla="*/ 103 w 263"/>
                <a:gd name="T15" fmla="*/ 10 h 30"/>
                <a:gd name="T16" fmla="*/ 118 w 263"/>
                <a:gd name="T17" fmla="*/ 10 h 30"/>
                <a:gd name="T18" fmla="*/ 137 w 263"/>
                <a:gd name="T19" fmla="*/ 14 h 30"/>
                <a:gd name="T20" fmla="*/ 147 w 263"/>
                <a:gd name="T21" fmla="*/ 15 h 30"/>
                <a:gd name="T22" fmla="*/ 169 w 263"/>
                <a:gd name="T23" fmla="*/ 17 h 30"/>
                <a:gd name="T24" fmla="*/ 176 w 263"/>
                <a:gd name="T25" fmla="*/ 17 h 30"/>
                <a:gd name="T26" fmla="*/ 203 w 263"/>
                <a:gd name="T27" fmla="*/ 22 h 30"/>
                <a:gd name="T28" fmla="*/ 206 w 263"/>
                <a:gd name="T29" fmla="*/ 22 h 30"/>
                <a:gd name="T30" fmla="*/ 219 w 263"/>
                <a:gd name="T31" fmla="*/ 24 h 30"/>
                <a:gd name="T32" fmla="*/ 235 w 263"/>
                <a:gd name="T33" fmla="*/ 25 h 30"/>
                <a:gd name="T34" fmla="*/ 236 w 263"/>
                <a:gd name="T35" fmla="*/ 25 h 30"/>
                <a:gd name="T36" fmla="*/ 263 w 263"/>
                <a:gd name="T37" fmla="*/ 30 h 3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63"/>
                <a:gd name="T58" fmla="*/ 0 h 30"/>
                <a:gd name="T59" fmla="*/ 263 w 263"/>
                <a:gd name="T60" fmla="*/ 30 h 3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63" h="30">
                  <a:moveTo>
                    <a:pt x="0" y="0"/>
                  </a:moveTo>
                  <a:lnTo>
                    <a:pt x="5" y="2"/>
                  </a:lnTo>
                  <a:lnTo>
                    <a:pt x="30" y="3"/>
                  </a:lnTo>
                  <a:lnTo>
                    <a:pt x="39" y="3"/>
                  </a:lnTo>
                  <a:lnTo>
                    <a:pt x="59" y="5"/>
                  </a:lnTo>
                  <a:lnTo>
                    <a:pt x="71" y="7"/>
                  </a:lnTo>
                  <a:lnTo>
                    <a:pt x="88" y="9"/>
                  </a:lnTo>
                  <a:lnTo>
                    <a:pt x="103" y="10"/>
                  </a:lnTo>
                  <a:lnTo>
                    <a:pt x="118" y="10"/>
                  </a:lnTo>
                  <a:lnTo>
                    <a:pt x="137" y="14"/>
                  </a:lnTo>
                  <a:lnTo>
                    <a:pt x="147" y="15"/>
                  </a:lnTo>
                  <a:lnTo>
                    <a:pt x="169" y="17"/>
                  </a:lnTo>
                  <a:lnTo>
                    <a:pt x="176" y="17"/>
                  </a:lnTo>
                  <a:lnTo>
                    <a:pt x="203" y="22"/>
                  </a:lnTo>
                  <a:lnTo>
                    <a:pt x="206" y="22"/>
                  </a:lnTo>
                  <a:lnTo>
                    <a:pt x="219" y="24"/>
                  </a:lnTo>
                  <a:lnTo>
                    <a:pt x="235" y="25"/>
                  </a:lnTo>
                  <a:lnTo>
                    <a:pt x="236" y="25"/>
                  </a:lnTo>
                  <a:lnTo>
                    <a:pt x="263" y="3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06" name="Freeform 1193"/>
            <p:cNvSpPr>
              <a:spLocks/>
            </p:cNvSpPr>
            <p:nvPr/>
          </p:nvSpPr>
          <p:spPr bwMode="auto">
            <a:xfrm>
              <a:off x="755" y="3006"/>
              <a:ext cx="456" cy="19"/>
            </a:xfrm>
            <a:custGeom>
              <a:avLst/>
              <a:gdLst>
                <a:gd name="T0" fmla="*/ 0 w 456"/>
                <a:gd name="T1" fmla="*/ 0 h 19"/>
                <a:gd name="T2" fmla="*/ 17 w 456"/>
                <a:gd name="T3" fmla="*/ 0 h 19"/>
                <a:gd name="T4" fmla="*/ 32 w 456"/>
                <a:gd name="T5" fmla="*/ 0 h 19"/>
                <a:gd name="T6" fmla="*/ 48 w 456"/>
                <a:gd name="T7" fmla="*/ 0 h 19"/>
                <a:gd name="T8" fmla="*/ 61 w 456"/>
                <a:gd name="T9" fmla="*/ 2 h 19"/>
                <a:gd name="T10" fmla="*/ 80 w 456"/>
                <a:gd name="T11" fmla="*/ 2 h 19"/>
                <a:gd name="T12" fmla="*/ 93 w 456"/>
                <a:gd name="T13" fmla="*/ 2 h 19"/>
                <a:gd name="T14" fmla="*/ 112 w 456"/>
                <a:gd name="T15" fmla="*/ 2 h 19"/>
                <a:gd name="T16" fmla="*/ 124 w 456"/>
                <a:gd name="T17" fmla="*/ 4 h 19"/>
                <a:gd name="T18" fmla="*/ 142 w 456"/>
                <a:gd name="T19" fmla="*/ 4 h 19"/>
                <a:gd name="T20" fmla="*/ 154 w 456"/>
                <a:gd name="T21" fmla="*/ 4 h 19"/>
                <a:gd name="T22" fmla="*/ 174 w 456"/>
                <a:gd name="T23" fmla="*/ 6 h 19"/>
                <a:gd name="T24" fmla="*/ 184 w 456"/>
                <a:gd name="T25" fmla="*/ 6 h 19"/>
                <a:gd name="T26" fmla="*/ 205 w 456"/>
                <a:gd name="T27" fmla="*/ 6 h 19"/>
                <a:gd name="T28" fmla="*/ 215 w 456"/>
                <a:gd name="T29" fmla="*/ 7 h 19"/>
                <a:gd name="T30" fmla="*/ 237 w 456"/>
                <a:gd name="T31" fmla="*/ 7 h 19"/>
                <a:gd name="T32" fmla="*/ 247 w 456"/>
                <a:gd name="T33" fmla="*/ 9 h 19"/>
                <a:gd name="T34" fmla="*/ 269 w 456"/>
                <a:gd name="T35" fmla="*/ 9 h 19"/>
                <a:gd name="T36" fmla="*/ 275 w 456"/>
                <a:gd name="T37" fmla="*/ 9 h 19"/>
                <a:gd name="T38" fmla="*/ 301 w 456"/>
                <a:gd name="T39" fmla="*/ 9 h 19"/>
                <a:gd name="T40" fmla="*/ 306 w 456"/>
                <a:gd name="T41" fmla="*/ 11 h 19"/>
                <a:gd name="T42" fmla="*/ 331 w 456"/>
                <a:gd name="T43" fmla="*/ 12 h 19"/>
                <a:gd name="T44" fmla="*/ 336 w 456"/>
                <a:gd name="T45" fmla="*/ 12 h 19"/>
                <a:gd name="T46" fmla="*/ 365 w 456"/>
                <a:gd name="T47" fmla="*/ 14 h 19"/>
                <a:gd name="T48" fmla="*/ 367 w 456"/>
                <a:gd name="T49" fmla="*/ 14 h 19"/>
                <a:gd name="T50" fmla="*/ 392 w 456"/>
                <a:gd name="T51" fmla="*/ 14 h 19"/>
                <a:gd name="T52" fmla="*/ 397 w 456"/>
                <a:gd name="T53" fmla="*/ 14 h 19"/>
                <a:gd name="T54" fmla="*/ 426 w 456"/>
                <a:gd name="T55" fmla="*/ 17 h 19"/>
                <a:gd name="T56" fmla="*/ 429 w 456"/>
                <a:gd name="T57" fmla="*/ 17 h 19"/>
                <a:gd name="T58" fmla="*/ 456 w 456"/>
                <a:gd name="T59" fmla="*/ 19 h 1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456"/>
                <a:gd name="T91" fmla="*/ 0 h 19"/>
                <a:gd name="T92" fmla="*/ 456 w 456"/>
                <a:gd name="T93" fmla="*/ 19 h 19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456" h="19">
                  <a:moveTo>
                    <a:pt x="0" y="0"/>
                  </a:moveTo>
                  <a:lnTo>
                    <a:pt x="17" y="0"/>
                  </a:lnTo>
                  <a:lnTo>
                    <a:pt x="32" y="0"/>
                  </a:lnTo>
                  <a:lnTo>
                    <a:pt x="48" y="0"/>
                  </a:lnTo>
                  <a:lnTo>
                    <a:pt x="61" y="2"/>
                  </a:lnTo>
                  <a:lnTo>
                    <a:pt x="80" y="2"/>
                  </a:lnTo>
                  <a:lnTo>
                    <a:pt x="93" y="2"/>
                  </a:lnTo>
                  <a:lnTo>
                    <a:pt x="112" y="2"/>
                  </a:lnTo>
                  <a:lnTo>
                    <a:pt x="124" y="4"/>
                  </a:lnTo>
                  <a:lnTo>
                    <a:pt x="142" y="4"/>
                  </a:lnTo>
                  <a:lnTo>
                    <a:pt x="154" y="4"/>
                  </a:lnTo>
                  <a:lnTo>
                    <a:pt x="174" y="6"/>
                  </a:lnTo>
                  <a:lnTo>
                    <a:pt x="184" y="6"/>
                  </a:lnTo>
                  <a:lnTo>
                    <a:pt x="205" y="6"/>
                  </a:lnTo>
                  <a:lnTo>
                    <a:pt x="215" y="7"/>
                  </a:lnTo>
                  <a:lnTo>
                    <a:pt x="237" y="7"/>
                  </a:lnTo>
                  <a:lnTo>
                    <a:pt x="247" y="9"/>
                  </a:lnTo>
                  <a:lnTo>
                    <a:pt x="269" y="9"/>
                  </a:lnTo>
                  <a:lnTo>
                    <a:pt x="275" y="9"/>
                  </a:lnTo>
                  <a:lnTo>
                    <a:pt x="301" y="9"/>
                  </a:lnTo>
                  <a:lnTo>
                    <a:pt x="306" y="11"/>
                  </a:lnTo>
                  <a:lnTo>
                    <a:pt x="331" y="12"/>
                  </a:lnTo>
                  <a:lnTo>
                    <a:pt x="336" y="12"/>
                  </a:lnTo>
                  <a:lnTo>
                    <a:pt x="365" y="14"/>
                  </a:lnTo>
                  <a:lnTo>
                    <a:pt x="367" y="14"/>
                  </a:lnTo>
                  <a:lnTo>
                    <a:pt x="392" y="14"/>
                  </a:lnTo>
                  <a:lnTo>
                    <a:pt x="397" y="14"/>
                  </a:lnTo>
                  <a:lnTo>
                    <a:pt x="426" y="17"/>
                  </a:lnTo>
                  <a:lnTo>
                    <a:pt x="429" y="17"/>
                  </a:lnTo>
                  <a:lnTo>
                    <a:pt x="456" y="19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07" name="Line 1194"/>
            <p:cNvSpPr>
              <a:spLocks noChangeShapeType="1"/>
            </p:cNvSpPr>
            <p:nvPr/>
          </p:nvSpPr>
          <p:spPr bwMode="auto">
            <a:xfrm flipH="1">
              <a:off x="590" y="3006"/>
              <a:ext cx="42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208" name="Freeform 1195"/>
            <p:cNvSpPr>
              <a:spLocks/>
            </p:cNvSpPr>
            <p:nvPr/>
          </p:nvSpPr>
          <p:spPr bwMode="auto">
            <a:xfrm>
              <a:off x="695" y="3006"/>
              <a:ext cx="60" cy="1"/>
            </a:xfrm>
            <a:custGeom>
              <a:avLst/>
              <a:gdLst>
                <a:gd name="T0" fmla="*/ 0 w 60"/>
                <a:gd name="T1" fmla="*/ 0 h 1"/>
                <a:gd name="T2" fmla="*/ 15 w 60"/>
                <a:gd name="T3" fmla="*/ 0 h 1"/>
                <a:gd name="T4" fmla="*/ 30 w 60"/>
                <a:gd name="T5" fmla="*/ 0 h 1"/>
                <a:gd name="T6" fmla="*/ 45 w 60"/>
                <a:gd name="T7" fmla="*/ 0 h 1"/>
                <a:gd name="T8" fmla="*/ 60 w 60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0"/>
                <a:gd name="T16" fmla="*/ 0 h 1"/>
                <a:gd name="T17" fmla="*/ 60 w 60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0" h="1">
                  <a:moveTo>
                    <a:pt x="0" y="0"/>
                  </a:moveTo>
                  <a:lnTo>
                    <a:pt x="15" y="0"/>
                  </a:lnTo>
                  <a:lnTo>
                    <a:pt x="30" y="0"/>
                  </a:lnTo>
                  <a:lnTo>
                    <a:pt x="45" y="0"/>
                  </a:lnTo>
                  <a:lnTo>
                    <a:pt x="6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09" name="Freeform 1196"/>
            <p:cNvSpPr>
              <a:spLocks/>
            </p:cNvSpPr>
            <p:nvPr/>
          </p:nvSpPr>
          <p:spPr bwMode="auto">
            <a:xfrm>
              <a:off x="662" y="3006"/>
              <a:ext cx="33" cy="1"/>
            </a:xfrm>
            <a:custGeom>
              <a:avLst/>
              <a:gdLst>
                <a:gd name="T0" fmla="*/ 0 w 33"/>
                <a:gd name="T1" fmla="*/ 0 h 1"/>
                <a:gd name="T2" fmla="*/ 16 w 33"/>
                <a:gd name="T3" fmla="*/ 0 h 1"/>
                <a:gd name="T4" fmla="*/ 33 w 33"/>
                <a:gd name="T5" fmla="*/ 0 h 1"/>
                <a:gd name="T6" fmla="*/ 0 60000 65536"/>
                <a:gd name="T7" fmla="*/ 0 60000 65536"/>
                <a:gd name="T8" fmla="*/ 0 60000 65536"/>
                <a:gd name="T9" fmla="*/ 0 w 33"/>
                <a:gd name="T10" fmla="*/ 0 h 1"/>
                <a:gd name="T11" fmla="*/ 33 w 33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3" h="1">
                  <a:moveTo>
                    <a:pt x="0" y="0"/>
                  </a:moveTo>
                  <a:lnTo>
                    <a:pt x="16" y="0"/>
                  </a:lnTo>
                  <a:lnTo>
                    <a:pt x="33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10" name="Freeform 1197"/>
            <p:cNvSpPr>
              <a:spLocks/>
            </p:cNvSpPr>
            <p:nvPr/>
          </p:nvSpPr>
          <p:spPr bwMode="auto">
            <a:xfrm>
              <a:off x="632" y="3006"/>
              <a:ext cx="30" cy="1"/>
            </a:xfrm>
            <a:custGeom>
              <a:avLst/>
              <a:gdLst>
                <a:gd name="T0" fmla="*/ 0 w 30"/>
                <a:gd name="T1" fmla="*/ 0 h 1"/>
                <a:gd name="T2" fmla="*/ 15 w 30"/>
                <a:gd name="T3" fmla="*/ 0 h 1"/>
                <a:gd name="T4" fmla="*/ 30 w 30"/>
                <a:gd name="T5" fmla="*/ 0 h 1"/>
                <a:gd name="T6" fmla="*/ 0 60000 65536"/>
                <a:gd name="T7" fmla="*/ 0 60000 65536"/>
                <a:gd name="T8" fmla="*/ 0 60000 65536"/>
                <a:gd name="T9" fmla="*/ 0 w 30"/>
                <a:gd name="T10" fmla="*/ 0 h 1"/>
                <a:gd name="T11" fmla="*/ 30 w 30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" h="1">
                  <a:moveTo>
                    <a:pt x="0" y="0"/>
                  </a:moveTo>
                  <a:lnTo>
                    <a:pt x="15" y="0"/>
                  </a:lnTo>
                  <a:lnTo>
                    <a:pt x="3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11" name="Freeform 1198"/>
            <p:cNvSpPr>
              <a:spLocks/>
            </p:cNvSpPr>
            <p:nvPr/>
          </p:nvSpPr>
          <p:spPr bwMode="auto">
            <a:xfrm>
              <a:off x="1648" y="3079"/>
              <a:ext cx="78" cy="32"/>
            </a:xfrm>
            <a:custGeom>
              <a:avLst/>
              <a:gdLst>
                <a:gd name="T0" fmla="*/ 0 w 78"/>
                <a:gd name="T1" fmla="*/ 0 h 32"/>
                <a:gd name="T2" fmla="*/ 4 w 78"/>
                <a:gd name="T3" fmla="*/ 2 h 32"/>
                <a:gd name="T4" fmla="*/ 25 w 78"/>
                <a:gd name="T5" fmla="*/ 10 h 32"/>
                <a:gd name="T6" fmla="*/ 44 w 78"/>
                <a:gd name="T7" fmla="*/ 15 h 32"/>
                <a:gd name="T8" fmla="*/ 52 w 78"/>
                <a:gd name="T9" fmla="*/ 19 h 32"/>
                <a:gd name="T10" fmla="*/ 63 w 78"/>
                <a:gd name="T11" fmla="*/ 26 h 32"/>
                <a:gd name="T12" fmla="*/ 78 w 78"/>
                <a:gd name="T13" fmla="*/ 32 h 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8"/>
                <a:gd name="T22" fmla="*/ 0 h 32"/>
                <a:gd name="T23" fmla="*/ 78 w 78"/>
                <a:gd name="T24" fmla="*/ 32 h 3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8" h="32">
                  <a:moveTo>
                    <a:pt x="0" y="0"/>
                  </a:moveTo>
                  <a:lnTo>
                    <a:pt x="4" y="2"/>
                  </a:lnTo>
                  <a:lnTo>
                    <a:pt x="25" y="10"/>
                  </a:lnTo>
                  <a:lnTo>
                    <a:pt x="44" y="15"/>
                  </a:lnTo>
                  <a:lnTo>
                    <a:pt x="52" y="19"/>
                  </a:lnTo>
                  <a:lnTo>
                    <a:pt x="63" y="26"/>
                  </a:lnTo>
                  <a:lnTo>
                    <a:pt x="78" y="32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12" name="Freeform 1199"/>
            <p:cNvSpPr>
              <a:spLocks/>
            </p:cNvSpPr>
            <p:nvPr/>
          </p:nvSpPr>
          <p:spPr bwMode="auto">
            <a:xfrm>
              <a:off x="1592" y="3064"/>
              <a:ext cx="56" cy="15"/>
            </a:xfrm>
            <a:custGeom>
              <a:avLst/>
              <a:gdLst>
                <a:gd name="T0" fmla="*/ 0 w 56"/>
                <a:gd name="T1" fmla="*/ 0 h 15"/>
                <a:gd name="T2" fmla="*/ 22 w 56"/>
                <a:gd name="T3" fmla="*/ 5 h 15"/>
                <a:gd name="T4" fmla="*/ 27 w 56"/>
                <a:gd name="T5" fmla="*/ 7 h 15"/>
                <a:gd name="T6" fmla="*/ 43 w 56"/>
                <a:gd name="T7" fmla="*/ 12 h 15"/>
                <a:gd name="T8" fmla="*/ 56 w 56"/>
                <a:gd name="T9" fmla="*/ 15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6"/>
                <a:gd name="T16" fmla="*/ 0 h 15"/>
                <a:gd name="T17" fmla="*/ 56 w 56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6" h="15">
                  <a:moveTo>
                    <a:pt x="0" y="0"/>
                  </a:moveTo>
                  <a:lnTo>
                    <a:pt x="22" y="5"/>
                  </a:lnTo>
                  <a:lnTo>
                    <a:pt x="27" y="7"/>
                  </a:lnTo>
                  <a:lnTo>
                    <a:pt x="43" y="12"/>
                  </a:lnTo>
                  <a:lnTo>
                    <a:pt x="56" y="15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13" name="Freeform 1200"/>
            <p:cNvSpPr>
              <a:spLocks/>
            </p:cNvSpPr>
            <p:nvPr/>
          </p:nvSpPr>
          <p:spPr bwMode="auto">
            <a:xfrm>
              <a:off x="1565" y="3057"/>
              <a:ext cx="27" cy="7"/>
            </a:xfrm>
            <a:custGeom>
              <a:avLst/>
              <a:gdLst>
                <a:gd name="T0" fmla="*/ 0 w 27"/>
                <a:gd name="T1" fmla="*/ 0 h 7"/>
                <a:gd name="T2" fmla="*/ 12 w 27"/>
                <a:gd name="T3" fmla="*/ 2 h 7"/>
                <a:gd name="T4" fmla="*/ 27 w 27"/>
                <a:gd name="T5" fmla="*/ 7 h 7"/>
                <a:gd name="T6" fmla="*/ 0 60000 65536"/>
                <a:gd name="T7" fmla="*/ 0 60000 65536"/>
                <a:gd name="T8" fmla="*/ 0 60000 65536"/>
                <a:gd name="T9" fmla="*/ 0 w 27"/>
                <a:gd name="T10" fmla="*/ 0 h 7"/>
                <a:gd name="T11" fmla="*/ 27 w 27"/>
                <a:gd name="T12" fmla="*/ 7 h 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" h="7">
                  <a:moveTo>
                    <a:pt x="0" y="0"/>
                  </a:moveTo>
                  <a:lnTo>
                    <a:pt x="12" y="2"/>
                  </a:lnTo>
                  <a:lnTo>
                    <a:pt x="27" y="7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14" name="Freeform 1201"/>
            <p:cNvSpPr>
              <a:spLocks/>
            </p:cNvSpPr>
            <p:nvPr/>
          </p:nvSpPr>
          <p:spPr bwMode="auto">
            <a:xfrm>
              <a:off x="1397" y="3028"/>
              <a:ext cx="168" cy="29"/>
            </a:xfrm>
            <a:custGeom>
              <a:avLst/>
              <a:gdLst>
                <a:gd name="T0" fmla="*/ 0 w 168"/>
                <a:gd name="T1" fmla="*/ 0 h 29"/>
                <a:gd name="T2" fmla="*/ 8 w 168"/>
                <a:gd name="T3" fmla="*/ 0 h 29"/>
                <a:gd name="T4" fmla="*/ 28 w 168"/>
                <a:gd name="T5" fmla="*/ 4 h 29"/>
                <a:gd name="T6" fmla="*/ 40 w 168"/>
                <a:gd name="T7" fmla="*/ 6 h 29"/>
                <a:gd name="T8" fmla="*/ 57 w 168"/>
                <a:gd name="T9" fmla="*/ 7 h 29"/>
                <a:gd name="T10" fmla="*/ 74 w 168"/>
                <a:gd name="T11" fmla="*/ 11 h 29"/>
                <a:gd name="T12" fmla="*/ 86 w 168"/>
                <a:gd name="T13" fmla="*/ 12 h 29"/>
                <a:gd name="T14" fmla="*/ 109 w 168"/>
                <a:gd name="T15" fmla="*/ 17 h 29"/>
                <a:gd name="T16" fmla="*/ 113 w 168"/>
                <a:gd name="T17" fmla="*/ 17 h 29"/>
                <a:gd name="T18" fmla="*/ 126 w 168"/>
                <a:gd name="T19" fmla="*/ 21 h 29"/>
                <a:gd name="T20" fmla="*/ 141 w 168"/>
                <a:gd name="T21" fmla="*/ 22 h 29"/>
                <a:gd name="T22" fmla="*/ 143 w 168"/>
                <a:gd name="T23" fmla="*/ 24 h 29"/>
                <a:gd name="T24" fmla="*/ 168 w 168"/>
                <a:gd name="T25" fmla="*/ 29 h 2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8"/>
                <a:gd name="T40" fmla="*/ 0 h 29"/>
                <a:gd name="T41" fmla="*/ 168 w 168"/>
                <a:gd name="T42" fmla="*/ 29 h 2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8" h="29">
                  <a:moveTo>
                    <a:pt x="0" y="0"/>
                  </a:moveTo>
                  <a:lnTo>
                    <a:pt x="8" y="0"/>
                  </a:lnTo>
                  <a:lnTo>
                    <a:pt x="28" y="4"/>
                  </a:lnTo>
                  <a:lnTo>
                    <a:pt x="40" y="6"/>
                  </a:lnTo>
                  <a:lnTo>
                    <a:pt x="57" y="7"/>
                  </a:lnTo>
                  <a:lnTo>
                    <a:pt x="74" y="11"/>
                  </a:lnTo>
                  <a:lnTo>
                    <a:pt x="86" y="12"/>
                  </a:lnTo>
                  <a:lnTo>
                    <a:pt x="109" y="17"/>
                  </a:lnTo>
                  <a:lnTo>
                    <a:pt x="113" y="17"/>
                  </a:lnTo>
                  <a:lnTo>
                    <a:pt x="126" y="21"/>
                  </a:lnTo>
                  <a:lnTo>
                    <a:pt x="141" y="22"/>
                  </a:lnTo>
                  <a:lnTo>
                    <a:pt x="143" y="24"/>
                  </a:lnTo>
                  <a:lnTo>
                    <a:pt x="168" y="29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15" name="Freeform 1202"/>
            <p:cNvSpPr>
              <a:spLocks/>
            </p:cNvSpPr>
            <p:nvPr/>
          </p:nvSpPr>
          <p:spPr bwMode="auto">
            <a:xfrm>
              <a:off x="1041" y="2998"/>
              <a:ext cx="327" cy="25"/>
            </a:xfrm>
            <a:custGeom>
              <a:avLst/>
              <a:gdLst>
                <a:gd name="T0" fmla="*/ 0 w 327"/>
                <a:gd name="T1" fmla="*/ 0 h 25"/>
                <a:gd name="T2" fmla="*/ 5 w 327"/>
                <a:gd name="T3" fmla="*/ 0 h 25"/>
                <a:gd name="T4" fmla="*/ 30 w 327"/>
                <a:gd name="T5" fmla="*/ 2 h 25"/>
                <a:gd name="T6" fmla="*/ 37 w 327"/>
                <a:gd name="T7" fmla="*/ 2 h 25"/>
                <a:gd name="T8" fmla="*/ 59 w 327"/>
                <a:gd name="T9" fmla="*/ 2 h 25"/>
                <a:gd name="T10" fmla="*/ 69 w 327"/>
                <a:gd name="T11" fmla="*/ 3 h 25"/>
                <a:gd name="T12" fmla="*/ 89 w 327"/>
                <a:gd name="T13" fmla="*/ 5 h 25"/>
                <a:gd name="T14" fmla="*/ 101 w 327"/>
                <a:gd name="T15" fmla="*/ 5 h 25"/>
                <a:gd name="T16" fmla="*/ 119 w 327"/>
                <a:gd name="T17" fmla="*/ 7 h 25"/>
                <a:gd name="T18" fmla="*/ 133 w 327"/>
                <a:gd name="T19" fmla="*/ 8 h 25"/>
                <a:gd name="T20" fmla="*/ 150 w 327"/>
                <a:gd name="T21" fmla="*/ 8 h 25"/>
                <a:gd name="T22" fmla="*/ 165 w 327"/>
                <a:gd name="T23" fmla="*/ 10 h 25"/>
                <a:gd name="T24" fmla="*/ 180 w 327"/>
                <a:gd name="T25" fmla="*/ 12 h 25"/>
                <a:gd name="T26" fmla="*/ 197 w 327"/>
                <a:gd name="T27" fmla="*/ 14 h 25"/>
                <a:gd name="T28" fmla="*/ 209 w 327"/>
                <a:gd name="T29" fmla="*/ 14 h 25"/>
                <a:gd name="T30" fmla="*/ 231 w 327"/>
                <a:gd name="T31" fmla="*/ 17 h 25"/>
                <a:gd name="T32" fmla="*/ 238 w 327"/>
                <a:gd name="T33" fmla="*/ 17 h 25"/>
                <a:gd name="T34" fmla="*/ 263 w 327"/>
                <a:gd name="T35" fmla="*/ 19 h 25"/>
                <a:gd name="T36" fmla="*/ 268 w 327"/>
                <a:gd name="T37" fmla="*/ 20 h 25"/>
                <a:gd name="T38" fmla="*/ 297 w 327"/>
                <a:gd name="T39" fmla="*/ 22 h 25"/>
                <a:gd name="T40" fmla="*/ 303 w 327"/>
                <a:gd name="T41" fmla="*/ 22 h 25"/>
                <a:gd name="T42" fmla="*/ 327 w 327"/>
                <a:gd name="T43" fmla="*/ 25 h 2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27"/>
                <a:gd name="T67" fmla="*/ 0 h 25"/>
                <a:gd name="T68" fmla="*/ 327 w 327"/>
                <a:gd name="T69" fmla="*/ 25 h 2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27" h="25">
                  <a:moveTo>
                    <a:pt x="0" y="0"/>
                  </a:moveTo>
                  <a:lnTo>
                    <a:pt x="5" y="0"/>
                  </a:lnTo>
                  <a:lnTo>
                    <a:pt x="30" y="2"/>
                  </a:lnTo>
                  <a:lnTo>
                    <a:pt x="37" y="2"/>
                  </a:lnTo>
                  <a:lnTo>
                    <a:pt x="59" y="2"/>
                  </a:lnTo>
                  <a:lnTo>
                    <a:pt x="69" y="3"/>
                  </a:lnTo>
                  <a:lnTo>
                    <a:pt x="89" y="5"/>
                  </a:lnTo>
                  <a:lnTo>
                    <a:pt x="101" y="5"/>
                  </a:lnTo>
                  <a:lnTo>
                    <a:pt x="119" y="7"/>
                  </a:lnTo>
                  <a:lnTo>
                    <a:pt x="133" y="8"/>
                  </a:lnTo>
                  <a:lnTo>
                    <a:pt x="150" y="8"/>
                  </a:lnTo>
                  <a:lnTo>
                    <a:pt x="165" y="10"/>
                  </a:lnTo>
                  <a:lnTo>
                    <a:pt x="180" y="12"/>
                  </a:lnTo>
                  <a:lnTo>
                    <a:pt x="197" y="14"/>
                  </a:lnTo>
                  <a:lnTo>
                    <a:pt x="209" y="14"/>
                  </a:lnTo>
                  <a:lnTo>
                    <a:pt x="231" y="17"/>
                  </a:lnTo>
                  <a:lnTo>
                    <a:pt x="238" y="17"/>
                  </a:lnTo>
                  <a:lnTo>
                    <a:pt x="263" y="19"/>
                  </a:lnTo>
                  <a:lnTo>
                    <a:pt x="268" y="20"/>
                  </a:lnTo>
                  <a:lnTo>
                    <a:pt x="297" y="22"/>
                  </a:lnTo>
                  <a:lnTo>
                    <a:pt x="303" y="22"/>
                  </a:lnTo>
                  <a:lnTo>
                    <a:pt x="327" y="25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16" name="Freeform 1203"/>
            <p:cNvSpPr>
              <a:spLocks/>
            </p:cNvSpPr>
            <p:nvPr/>
          </p:nvSpPr>
          <p:spPr bwMode="auto">
            <a:xfrm>
              <a:off x="1368" y="3023"/>
              <a:ext cx="29" cy="5"/>
            </a:xfrm>
            <a:custGeom>
              <a:avLst/>
              <a:gdLst>
                <a:gd name="T0" fmla="*/ 0 w 29"/>
                <a:gd name="T1" fmla="*/ 0 h 5"/>
                <a:gd name="T2" fmla="*/ 2 w 29"/>
                <a:gd name="T3" fmla="*/ 0 h 5"/>
                <a:gd name="T4" fmla="*/ 29 w 29"/>
                <a:gd name="T5" fmla="*/ 5 h 5"/>
                <a:gd name="T6" fmla="*/ 0 60000 65536"/>
                <a:gd name="T7" fmla="*/ 0 60000 65536"/>
                <a:gd name="T8" fmla="*/ 0 60000 65536"/>
                <a:gd name="T9" fmla="*/ 0 w 29"/>
                <a:gd name="T10" fmla="*/ 0 h 5"/>
                <a:gd name="T11" fmla="*/ 29 w 29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" h="5">
                  <a:moveTo>
                    <a:pt x="0" y="0"/>
                  </a:moveTo>
                  <a:lnTo>
                    <a:pt x="2" y="0"/>
                  </a:lnTo>
                  <a:lnTo>
                    <a:pt x="29" y="5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17" name="Freeform 1204"/>
            <p:cNvSpPr>
              <a:spLocks/>
            </p:cNvSpPr>
            <p:nvPr/>
          </p:nvSpPr>
          <p:spPr bwMode="auto">
            <a:xfrm>
              <a:off x="796" y="2990"/>
              <a:ext cx="245" cy="8"/>
            </a:xfrm>
            <a:custGeom>
              <a:avLst/>
              <a:gdLst>
                <a:gd name="T0" fmla="*/ 0 w 245"/>
                <a:gd name="T1" fmla="*/ 0 h 8"/>
                <a:gd name="T2" fmla="*/ 29 w 245"/>
                <a:gd name="T3" fmla="*/ 1 h 8"/>
                <a:gd name="T4" fmla="*/ 32 w 245"/>
                <a:gd name="T5" fmla="*/ 1 h 8"/>
                <a:gd name="T6" fmla="*/ 61 w 245"/>
                <a:gd name="T7" fmla="*/ 1 h 8"/>
                <a:gd name="T8" fmla="*/ 62 w 245"/>
                <a:gd name="T9" fmla="*/ 1 h 8"/>
                <a:gd name="T10" fmla="*/ 91 w 245"/>
                <a:gd name="T11" fmla="*/ 1 h 8"/>
                <a:gd name="T12" fmla="*/ 93 w 245"/>
                <a:gd name="T13" fmla="*/ 1 h 8"/>
                <a:gd name="T14" fmla="*/ 123 w 245"/>
                <a:gd name="T15" fmla="*/ 1 h 8"/>
                <a:gd name="T16" fmla="*/ 137 w 245"/>
                <a:gd name="T17" fmla="*/ 3 h 8"/>
                <a:gd name="T18" fmla="*/ 153 w 245"/>
                <a:gd name="T19" fmla="*/ 3 h 8"/>
                <a:gd name="T20" fmla="*/ 155 w 245"/>
                <a:gd name="T21" fmla="*/ 3 h 8"/>
                <a:gd name="T22" fmla="*/ 184 w 245"/>
                <a:gd name="T23" fmla="*/ 5 h 8"/>
                <a:gd name="T24" fmla="*/ 185 w 245"/>
                <a:gd name="T25" fmla="*/ 5 h 8"/>
                <a:gd name="T26" fmla="*/ 214 w 245"/>
                <a:gd name="T27" fmla="*/ 6 h 8"/>
                <a:gd name="T28" fmla="*/ 218 w 245"/>
                <a:gd name="T29" fmla="*/ 6 h 8"/>
                <a:gd name="T30" fmla="*/ 245 w 245"/>
                <a:gd name="T31" fmla="*/ 8 h 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45"/>
                <a:gd name="T49" fmla="*/ 0 h 8"/>
                <a:gd name="T50" fmla="*/ 245 w 245"/>
                <a:gd name="T51" fmla="*/ 8 h 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45" h="8">
                  <a:moveTo>
                    <a:pt x="0" y="0"/>
                  </a:moveTo>
                  <a:lnTo>
                    <a:pt x="29" y="1"/>
                  </a:lnTo>
                  <a:lnTo>
                    <a:pt x="32" y="1"/>
                  </a:lnTo>
                  <a:lnTo>
                    <a:pt x="61" y="1"/>
                  </a:lnTo>
                  <a:lnTo>
                    <a:pt x="62" y="1"/>
                  </a:lnTo>
                  <a:lnTo>
                    <a:pt x="91" y="1"/>
                  </a:lnTo>
                  <a:lnTo>
                    <a:pt x="93" y="1"/>
                  </a:lnTo>
                  <a:lnTo>
                    <a:pt x="123" y="1"/>
                  </a:lnTo>
                  <a:lnTo>
                    <a:pt x="137" y="3"/>
                  </a:lnTo>
                  <a:lnTo>
                    <a:pt x="153" y="3"/>
                  </a:lnTo>
                  <a:lnTo>
                    <a:pt x="155" y="3"/>
                  </a:lnTo>
                  <a:lnTo>
                    <a:pt x="184" y="5"/>
                  </a:lnTo>
                  <a:lnTo>
                    <a:pt x="185" y="5"/>
                  </a:lnTo>
                  <a:lnTo>
                    <a:pt x="214" y="6"/>
                  </a:lnTo>
                  <a:lnTo>
                    <a:pt x="218" y="6"/>
                  </a:lnTo>
                  <a:lnTo>
                    <a:pt x="245" y="8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18" name="Freeform 1205"/>
            <p:cNvSpPr>
              <a:spLocks/>
            </p:cNvSpPr>
            <p:nvPr/>
          </p:nvSpPr>
          <p:spPr bwMode="auto">
            <a:xfrm>
              <a:off x="590" y="2988"/>
              <a:ext cx="204" cy="2"/>
            </a:xfrm>
            <a:custGeom>
              <a:avLst/>
              <a:gdLst>
                <a:gd name="T0" fmla="*/ 204 w 204"/>
                <a:gd name="T1" fmla="*/ 2 h 2"/>
                <a:gd name="T2" fmla="*/ 177 w 204"/>
                <a:gd name="T3" fmla="*/ 2 h 2"/>
                <a:gd name="T4" fmla="*/ 172 w 204"/>
                <a:gd name="T5" fmla="*/ 2 h 2"/>
                <a:gd name="T6" fmla="*/ 145 w 204"/>
                <a:gd name="T7" fmla="*/ 0 h 2"/>
                <a:gd name="T8" fmla="*/ 142 w 204"/>
                <a:gd name="T9" fmla="*/ 0 h 2"/>
                <a:gd name="T10" fmla="*/ 113 w 204"/>
                <a:gd name="T11" fmla="*/ 0 h 2"/>
                <a:gd name="T12" fmla="*/ 110 w 204"/>
                <a:gd name="T13" fmla="*/ 0 h 2"/>
                <a:gd name="T14" fmla="*/ 84 w 204"/>
                <a:gd name="T15" fmla="*/ 0 h 2"/>
                <a:gd name="T16" fmla="*/ 47 w 204"/>
                <a:gd name="T17" fmla="*/ 0 h 2"/>
                <a:gd name="T18" fmla="*/ 22 w 204"/>
                <a:gd name="T19" fmla="*/ 0 h 2"/>
                <a:gd name="T20" fmla="*/ 0 w 204"/>
                <a:gd name="T21" fmla="*/ 0 h 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04"/>
                <a:gd name="T34" fmla="*/ 0 h 2"/>
                <a:gd name="T35" fmla="*/ 204 w 204"/>
                <a:gd name="T36" fmla="*/ 2 h 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04" h="2">
                  <a:moveTo>
                    <a:pt x="204" y="2"/>
                  </a:moveTo>
                  <a:lnTo>
                    <a:pt x="177" y="2"/>
                  </a:lnTo>
                  <a:lnTo>
                    <a:pt x="172" y="2"/>
                  </a:lnTo>
                  <a:lnTo>
                    <a:pt x="145" y="0"/>
                  </a:lnTo>
                  <a:lnTo>
                    <a:pt x="142" y="0"/>
                  </a:lnTo>
                  <a:lnTo>
                    <a:pt x="113" y="0"/>
                  </a:lnTo>
                  <a:lnTo>
                    <a:pt x="110" y="0"/>
                  </a:lnTo>
                  <a:lnTo>
                    <a:pt x="84" y="0"/>
                  </a:lnTo>
                  <a:lnTo>
                    <a:pt x="47" y="0"/>
                  </a:lnTo>
                  <a:lnTo>
                    <a:pt x="22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19" name="Line 1206"/>
            <p:cNvSpPr>
              <a:spLocks noChangeShapeType="1"/>
            </p:cNvSpPr>
            <p:nvPr/>
          </p:nvSpPr>
          <p:spPr bwMode="auto">
            <a:xfrm flipH="1">
              <a:off x="794" y="2990"/>
              <a:ext cx="2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220" name="Freeform 1207"/>
            <p:cNvSpPr>
              <a:spLocks/>
            </p:cNvSpPr>
            <p:nvPr/>
          </p:nvSpPr>
          <p:spPr bwMode="auto">
            <a:xfrm>
              <a:off x="1679" y="3079"/>
              <a:ext cx="48" cy="26"/>
            </a:xfrm>
            <a:custGeom>
              <a:avLst/>
              <a:gdLst>
                <a:gd name="T0" fmla="*/ 0 w 48"/>
                <a:gd name="T1" fmla="*/ 0 h 26"/>
                <a:gd name="T2" fmla="*/ 5 w 48"/>
                <a:gd name="T3" fmla="*/ 2 h 26"/>
                <a:gd name="T4" fmla="*/ 25 w 48"/>
                <a:gd name="T5" fmla="*/ 12 h 26"/>
                <a:gd name="T6" fmla="*/ 47 w 48"/>
                <a:gd name="T7" fmla="*/ 22 h 26"/>
                <a:gd name="T8" fmla="*/ 48 w 48"/>
                <a:gd name="T9" fmla="*/ 26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26"/>
                <a:gd name="T17" fmla="*/ 48 w 48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26">
                  <a:moveTo>
                    <a:pt x="0" y="0"/>
                  </a:moveTo>
                  <a:lnTo>
                    <a:pt x="5" y="2"/>
                  </a:lnTo>
                  <a:lnTo>
                    <a:pt x="25" y="12"/>
                  </a:lnTo>
                  <a:lnTo>
                    <a:pt x="47" y="22"/>
                  </a:lnTo>
                  <a:lnTo>
                    <a:pt x="48" y="26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21" name="Freeform 1208"/>
            <p:cNvSpPr>
              <a:spLocks/>
            </p:cNvSpPr>
            <p:nvPr/>
          </p:nvSpPr>
          <p:spPr bwMode="auto">
            <a:xfrm>
              <a:off x="1653" y="3069"/>
              <a:ext cx="26" cy="10"/>
            </a:xfrm>
            <a:custGeom>
              <a:avLst/>
              <a:gdLst>
                <a:gd name="T0" fmla="*/ 0 w 26"/>
                <a:gd name="T1" fmla="*/ 0 h 10"/>
                <a:gd name="T2" fmla="*/ 19 w 26"/>
                <a:gd name="T3" fmla="*/ 7 h 10"/>
                <a:gd name="T4" fmla="*/ 26 w 26"/>
                <a:gd name="T5" fmla="*/ 10 h 10"/>
                <a:gd name="T6" fmla="*/ 0 60000 65536"/>
                <a:gd name="T7" fmla="*/ 0 60000 65536"/>
                <a:gd name="T8" fmla="*/ 0 60000 65536"/>
                <a:gd name="T9" fmla="*/ 0 w 26"/>
                <a:gd name="T10" fmla="*/ 0 h 10"/>
                <a:gd name="T11" fmla="*/ 26 w 26"/>
                <a:gd name="T12" fmla="*/ 10 h 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" h="10">
                  <a:moveTo>
                    <a:pt x="0" y="0"/>
                  </a:moveTo>
                  <a:lnTo>
                    <a:pt x="19" y="7"/>
                  </a:lnTo>
                  <a:lnTo>
                    <a:pt x="26" y="1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22" name="Freeform 1209"/>
            <p:cNvSpPr>
              <a:spLocks/>
            </p:cNvSpPr>
            <p:nvPr/>
          </p:nvSpPr>
          <p:spPr bwMode="auto">
            <a:xfrm>
              <a:off x="590" y="2971"/>
              <a:ext cx="1016" cy="83"/>
            </a:xfrm>
            <a:custGeom>
              <a:avLst/>
              <a:gdLst>
                <a:gd name="T0" fmla="*/ 1009 w 1016"/>
                <a:gd name="T1" fmla="*/ 81 h 83"/>
                <a:gd name="T2" fmla="*/ 984 w 1016"/>
                <a:gd name="T3" fmla="*/ 73 h 83"/>
                <a:gd name="T4" fmla="*/ 955 w 1016"/>
                <a:gd name="T5" fmla="*/ 66 h 83"/>
                <a:gd name="T6" fmla="*/ 928 w 1016"/>
                <a:gd name="T7" fmla="*/ 61 h 83"/>
                <a:gd name="T8" fmla="*/ 901 w 1016"/>
                <a:gd name="T9" fmla="*/ 56 h 83"/>
                <a:gd name="T10" fmla="*/ 844 w 1016"/>
                <a:gd name="T11" fmla="*/ 46 h 83"/>
                <a:gd name="T12" fmla="*/ 815 w 1016"/>
                <a:gd name="T13" fmla="*/ 42 h 83"/>
                <a:gd name="T14" fmla="*/ 786 w 1016"/>
                <a:gd name="T15" fmla="*/ 37 h 83"/>
                <a:gd name="T16" fmla="*/ 758 w 1016"/>
                <a:gd name="T17" fmla="*/ 34 h 83"/>
                <a:gd name="T18" fmla="*/ 729 w 1016"/>
                <a:gd name="T19" fmla="*/ 30 h 83"/>
                <a:gd name="T20" fmla="*/ 699 w 1016"/>
                <a:gd name="T21" fmla="*/ 27 h 83"/>
                <a:gd name="T22" fmla="*/ 670 w 1016"/>
                <a:gd name="T23" fmla="*/ 24 h 83"/>
                <a:gd name="T24" fmla="*/ 640 w 1016"/>
                <a:gd name="T25" fmla="*/ 20 h 83"/>
                <a:gd name="T26" fmla="*/ 606 w 1016"/>
                <a:gd name="T27" fmla="*/ 19 h 83"/>
                <a:gd name="T28" fmla="*/ 574 w 1016"/>
                <a:gd name="T29" fmla="*/ 17 h 83"/>
                <a:gd name="T30" fmla="*/ 542 w 1016"/>
                <a:gd name="T31" fmla="*/ 15 h 83"/>
                <a:gd name="T32" fmla="*/ 510 w 1016"/>
                <a:gd name="T33" fmla="*/ 13 h 83"/>
                <a:gd name="T34" fmla="*/ 478 w 1016"/>
                <a:gd name="T35" fmla="*/ 10 h 83"/>
                <a:gd name="T36" fmla="*/ 445 w 1016"/>
                <a:gd name="T37" fmla="*/ 8 h 83"/>
                <a:gd name="T38" fmla="*/ 413 w 1016"/>
                <a:gd name="T39" fmla="*/ 7 h 83"/>
                <a:gd name="T40" fmla="*/ 383 w 1016"/>
                <a:gd name="T41" fmla="*/ 7 h 83"/>
                <a:gd name="T42" fmla="*/ 351 w 1016"/>
                <a:gd name="T43" fmla="*/ 5 h 83"/>
                <a:gd name="T44" fmla="*/ 319 w 1016"/>
                <a:gd name="T45" fmla="*/ 3 h 83"/>
                <a:gd name="T46" fmla="*/ 287 w 1016"/>
                <a:gd name="T47" fmla="*/ 3 h 83"/>
                <a:gd name="T48" fmla="*/ 255 w 1016"/>
                <a:gd name="T49" fmla="*/ 2 h 83"/>
                <a:gd name="T50" fmla="*/ 224 w 1016"/>
                <a:gd name="T51" fmla="*/ 0 h 83"/>
                <a:gd name="T52" fmla="*/ 192 w 1016"/>
                <a:gd name="T53" fmla="*/ 0 h 83"/>
                <a:gd name="T54" fmla="*/ 162 w 1016"/>
                <a:gd name="T55" fmla="*/ 0 h 83"/>
                <a:gd name="T56" fmla="*/ 130 w 1016"/>
                <a:gd name="T57" fmla="*/ 0 h 83"/>
                <a:gd name="T58" fmla="*/ 99 w 1016"/>
                <a:gd name="T59" fmla="*/ 0 h 83"/>
                <a:gd name="T60" fmla="*/ 69 w 1016"/>
                <a:gd name="T61" fmla="*/ 0 h 83"/>
                <a:gd name="T62" fmla="*/ 37 w 1016"/>
                <a:gd name="T63" fmla="*/ 0 h 8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016"/>
                <a:gd name="T97" fmla="*/ 0 h 83"/>
                <a:gd name="T98" fmla="*/ 1016 w 1016"/>
                <a:gd name="T99" fmla="*/ 83 h 8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016" h="83">
                  <a:moveTo>
                    <a:pt x="1016" y="83"/>
                  </a:moveTo>
                  <a:lnTo>
                    <a:pt x="1009" y="81"/>
                  </a:lnTo>
                  <a:lnTo>
                    <a:pt x="997" y="78"/>
                  </a:lnTo>
                  <a:lnTo>
                    <a:pt x="984" y="73"/>
                  </a:lnTo>
                  <a:lnTo>
                    <a:pt x="979" y="71"/>
                  </a:lnTo>
                  <a:lnTo>
                    <a:pt x="955" y="66"/>
                  </a:lnTo>
                  <a:lnTo>
                    <a:pt x="942" y="64"/>
                  </a:lnTo>
                  <a:lnTo>
                    <a:pt x="928" y="61"/>
                  </a:lnTo>
                  <a:lnTo>
                    <a:pt x="906" y="57"/>
                  </a:lnTo>
                  <a:lnTo>
                    <a:pt x="901" y="56"/>
                  </a:lnTo>
                  <a:lnTo>
                    <a:pt x="872" y="49"/>
                  </a:lnTo>
                  <a:lnTo>
                    <a:pt x="844" y="46"/>
                  </a:lnTo>
                  <a:lnTo>
                    <a:pt x="837" y="44"/>
                  </a:lnTo>
                  <a:lnTo>
                    <a:pt x="815" y="42"/>
                  </a:lnTo>
                  <a:lnTo>
                    <a:pt x="803" y="41"/>
                  </a:lnTo>
                  <a:lnTo>
                    <a:pt x="786" y="37"/>
                  </a:lnTo>
                  <a:lnTo>
                    <a:pt x="771" y="35"/>
                  </a:lnTo>
                  <a:lnTo>
                    <a:pt x="758" y="34"/>
                  </a:lnTo>
                  <a:lnTo>
                    <a:pt x="737" y="30"/>
                  </a:lnTo>
                  <a:lnTo>
                    <a:pt x="729" y="30"/>
                  </a:lnTo>
                  <a:lnTo>
                    <a:pt x="704" y="29"/>
                  </a:lnTo>
                  <a:lnTo>
                    <a:pt x="699" y="27"/>
                  </a:lnTo>
                  <a:lnTo>
                    <a:pt x="672" y="24"/>
                  </a:lnTo>
                  <a:lnTo>
                    <a:pt x="670" y="24"/>
                  </a:lnTo>
                  <a:lnTo>
                    <a:pt x="653" y="22"/>
                  </a:lnTo>
                  <a:lnTo>
                    <a:pt x="640" y="20"/>
                  </a:lnTo>
                  <a:lnTo>
                    <a:pt x="611" y="20"/>
                  </a:lnTo>
                  <a:lnTo>
                    <a:pt x="606" y="19"/>
                  </a:lnTo>
                  <a:lnTo>
                    <a:pt x="581" y="17"/>
                  </a:lnTo>
                  <a:lnTo>
                    <a:pt x="574" y="17"/>
                  </a:lnTo>
                  <a:lnTo>
                    <a:pt x="552" y="15"/>
                  </a:lnTo>
                  <a:lnTo>
                    <a:pt x="542" y="15"/>
                  </a:lnTo>
                  <a:lnTo>
                    <a:pt x="521" y="13"/>
                  </a:lnTo>
                  <a:lnTo>
                    <a:pt x="510" y="13"/>
                  </a:lnTo>
                  <a:lnTo>
                    <a:pt x="489" y="12"/>
                  </a:lnTo>
                  <a:lnTo>
                    <a:pt x="478" y="10"/>
                  </a:lnTo>
                  <a:lnTo>
                    <a:pt x="461" y="8"/>
                  </a:lnTo>
                  <a:lnTo>
                    <a:pt x="445" y="8"/>
                  </a:lnTo>
                  <a:lnTo>
                    <a:pt x="430" y="7"/>
                  </a:lnTo>
                  <a:lnTo>
                    <a:pt x="413" y="7"/>
                  </a:lnTo>
                  <a:lnTo>
                    <a:pt x="400" y="7"/>
                  </a:lnTo>
                  <a:lnTo>
                    <a:pt x="383" y="7"/>
                  </a:lnTo>
                  <a:lnTo>
                    <a:pt x="370" y="7"/>
                  </a:lnTo>
                  <a:lnTo>
                    <a:pt x="351" y="5"/>
                  </a:lnTo>
                  <a:lnTo>
                    <a:pt x="339" y="5"/>
                  </a:lnTo>
                  <a:lnTo>
                    <a:pt x="319" y="3"/>
                  </a:lnTo>
                  <a:lnTo>
                    <a:pt x="309" y="3"/>
                  </a:lnTo>
                  <a:lnTo>
                    <a:pt x="287" y="3"/>
                  </a:lnTo>
                  <a:lnTo>
                    <a:pt x="278" y="2"/>
                  </a:lnTo>
                  <a:lnTo>
                    <a:pt x="255" y="2"/>
                  </a:lnTo>
                  <a:lnTo>
                    <a:pt x="248" y="2"/>
                  </a:lnTo>
                  <a:lnTo>
                    <a:pt x="224" y="0"/>
                  </a:lnTo>
                  <a:lnTo>
                    <a:pt x="218" y="0"/>
                  </a:lnTo>
                  <a:lnTo>
                    <a:pt x="192" y="0"/>
                  </a:lnTo>
                  <a:lnTo>
                    <a:pt x="186" y="0"/>
                  </a:lnTo>
                  <a:lnTo>
                    <a:pt x="162" y="0"/>
                  </a:lnTo>
                  <a:lnTo>
                    <a:pt x="155" y="0"/>
                  </a:lnTo>
                  <a:lnTo>
                    <a:pt x="130" y="0"/>
                  </a:lnTo>
                  <a:lnTo>
                    <a:pt x="125" y="0"/>
                  </a:lnTo>
                  <a:lnTo>
                    <a:pt x="99" y="0"/>
                  </a:lnTo>
                  <a:lnTo>
                    <a:pt x="93" y="0"/>
                  </a:lnTo>
                  <a:lnTo>
                    <a:pt x="69" y="0"/>
                  </a:lnTo>
                  <a:lnTo>
                    <a:pt x="62" y="0"/>
                  </a:lnTo>
                  <a:lnTo>
                    <a:pt x="37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23" name="Freeform 1210"/>
            <p:cNvSpPr>
              <a:spLocks/>
            </p:cNvSpPr>
            <p:nvPr/>
          </p:nvSpPr>
          <p:spPr bwMode="auto">
            <a:xfrm>
              <a:off x="1606" y="3054"/>
              <a:ext cx="47" cy="15"/>
            </a:xfrm>
            <a:custGeom>
              <a:avLst/>
              <a:gdLst>
                <a:gd name="T0" fmla="*/ 47 w 47"/>
                <a:gd name="T1" fmla="*/ 15 h 15"/>
                <a:gd name="T2" fmla="*/ 37 w 47"/>
                <a:gd name="T3" fmla="*/ 10 h 15"/>
                <a:gd name="T4" fmla="*/ 20 w 47"/>
                <a:gd name="T5" fmla="*/ 7 h 15"/>
                <a:gd name="T6" fmla="*/ 0 w 47"/>
                <a:gd name="T7" fmla="*/ 0 h 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"/>
                <a:gd name="T13" fmla="*/ 0 h 15"/>
                <a:gd name="T14" fmla="*/ 47 w 47"/>
                <a:gd name="T15" fmla="*/ 15 h 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" h="15">
                  <a:moveTo>
                    <a:pt x="47" y="15"/>
                  </a:moveTo>
                  <a:lnTo>
                    <a:pt x="37" y="10"/>
                  </a:lnTo>
                  <a:lnTo>
                    <a:pt x="20" y="7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24" name="Freeform 1211"/>
            <p:cNvSpPr>
              <a:spLocks/>
            </p:cNvSpPr>
            <p:nvPr/>
          </p:nvSpPr>
          <p:spPr bwMode="auto">
            <a:xfrm>
              <a:off x="1711" y="3083"/>
              <a:ext cx="22" cy="15"/>
            </a:xfrm>
            <a:custGeom>
              <a:avLst/>
              <a:gdLst>
                <a:gd name="T0" fmla="*/ 0 w 22"/>
                <a:gd name="T1" fmla="*/ 0 h 15"/>
                <a:gd name="T2" fmla="*/ 6 w 22"/>
                <a:gd name="T3" fmla="*/ 3 h 15"/>
                <a:gd name="T4" fmla="*/ 22 w 22"/>
                <a:gd name="T5" fmla="*/ 15 h 15"/>
                <a:gd name="T6" fmla="*/ 0 60000 65536"/>
                <a:gd name="T7" fmla="*/ 0 60000 65536"/>
                <a:gd name="T8" fmla="*/ 0 60000 65536"/>
                <a:gd name="T9" fmla="*/ 0 w 22"/>
                <a:gd name="T10" fmla="*/ 0 h 15"/>
                <a:gd name="T11" fmla="*/ 22 w 22"/>
                <a:gd name="T12" fmla="*/ 15 h 1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" h="15">
                  <a:moveTo>
                    <a:pt x="0" y="0"/>
                  </a:moveTo>
                  <a:lnTo>
                    <a:pt x="6" y="3"/>
                  </a:lnTo>
                  <a:lnTo>
                    <a:pt x="22" y="15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25" name="Freeform 1212"/>
            <p:cNvSpPr>
              <a:spLocks/>
            </p:cNvSpPr>
            <p:nvPr/>
          </p:nvSpPr>
          <p:spPr bwMode="auto">
            <a:xfrm>
              <a:off x="1684" y="3069"/>
              <a:ext cx="27" cy="14"/>
            </a:xfrm>
            <a:custGeom>
              <a:avLst/>
              <a:gdLst>
                <a:gd name="T0" fmla="*/ 0 w 27"/>
                <a:gd name="T1" fmla="*/ 0 h 14"/>
                <a:gd name="T2" fmla="*/ 15 w 27"/>
                <a:gd name="T3" fmla="*/ 8 h 14"/>
                <a:gd name="T4" fmla="*/ 27 w 27"/>
                <a:gd name="T5" fmla="*/ 14 h 14"/>
                <a:gd name="T6" fmla="*/ 0 60000 65536"/>
                <a:gd name="T7" fmla="*/ 0 60000 65536"/>
                <a:gd name="T8" fmla="*/ 0 60000 65536"/>
                <a:gd name="T9" fmla="*/ 0 w 27"/>
                <a:gd name="T10" fmla="*/ 0 h 14"/>
                <a:gd name="T11" fmla="*/ 27 w 27"/>
                <a:gd name="T12" fmla="*/ 14 h 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" h="14">
                  <a:moveTo>
                    <a:pt x="0" y="0"/>
                  </a:moveTo>
                  <a:lnTo>
                    <a:pt x="15" y="8"/>
                  </a:lnTo>
                  <a:lnTo>
                    <a:pt x="27" y="14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26" name="Freeform 1213"/>
            <p:cNvSpPr>
              <a:spLocks/>
            </p:cNvSpPr>
            <p:nvPr/>
          </p:nvSpPr>
          <p:spPr bwMode="auto">
            <a:xfrm>
              <a:off x="590" y="2952"/>
              <a:ext cx="1083" cy="112"/>
            </a:xfrm>
            <a:custGeom>
              <a:avLst/>
              <a:gdLst>
                <a:gd name="T0" fmla="*/ 1070 w 1083"/>
                <a:gd name="T1" fmla="*/ 105 h 112"/>
                <a:gd name="T2" fmla="*/ 1043 w 1083"/>
                <a:gd name="T3" fmla="*/ 97 h 112"/>
                <a:gd name="T4" fmla="*/ 1004 w 1083"/>
                <a:gd name="T5" fmla="*/ 83 h 112"/>
                <a:gd name="T6" fmla="*/ 967 w 1083"/>
                <a:gd name="T7" fmla="*/ 73 h 112"/>
                <a:gd name="T8" fmla="*/ 950 w 1083"/>
                <a:gd name="T9" fmla="*/ 68 h 112"/>
                <a:gd name="T10" fmla="*/ 932 w 1083"/>
                <a:gd name="T11" fmla="*/ 65 h 112"/>
                <a:gd name="T12" fmla="*/ 896 w 1083"/>
                <a:gd name="T13" fmla="*/ 58 h 112"/>
                <a:gd name="T14" fmla="*/ 862 w 1083"/>
                <a:gd name="T15" fmla="*/ 51 h 112"/>
                <a:gd name="T16" fmla="*/ 829 w 1083"/>
                <a:gd name="T17" fmla="*/ 46 h 112"/>
                <a:gd name="T18" fmla="*/ 803 w 1083"/>
                <a:gd name="T19" fmla="*/ 41 h 112"/>
                <a:gd name="T20" fmla="*/ 766 w 1083"/>
                <a:gd name="T21" fmla="*/ 38 h 112"/>
                <a:gd name="T22" fmla="*/ 737 w 1083"/>
                <a:gd name="T23" fmla="*/ 34 h 112"/>
                <a:gd name="T24" fmla="*/ 709 w 1083"/>
                <a:gd name="T25" fmla="*/ 31 h 112"/>
                <a:gd name="T26" fmla="*/ 680 w 1083"/>
                <a:gd name="T27" fmla="*/ 26 h 112"/>
                <a:gd name="T28" fmla="*/ 650 w 1083"/>
                <a:gd name="T29" fmla="*/ 24 h 112"/>
                <a:gd name="T30" fmla="*/ 619 w 1083"/>
                <a:gd name="T31" fmla="*/ 21 h 112"/>
                <a:gd name="T32" fmla="*/ 591 w 1083"/>
                <a:gd name="T33" fmla="*/ 19 h 112"/>
                <a:gd name="T34" fmla="*/ 562 w 1083"/>
                <a:gd name="T35" fmla="*/ 17 h 112"/>
                <a:gd name="T36" fmla="*/ 523 w 1083"/>
                <a:gd name="T37" fmla="*/ 14 h 112"/>
                <a:gd name="T38" fmla="*/ 499 w 1083"/>
                <a:gd name="T39" fmla="*/ 12 h 112"/>
                <a:gd name="T40" fmla="*/ 467 w 1083"/>
                <a:gd name="T41" fmla="*/ 10 h 112"/>
                <a:gd name="T42" fmla="*/ 435 w 1083"/>
                <a:gd name="T43" fmla="*/ 10 h 112"/>
                <a:gd name="T44" fmla="*/ 403 w 1083"/>
                <a:gd name="T45" fmla="*/ 9 h 112"/>
                <a:gd name="T46" fmla="*/ 371 w 1083"/>
                <a:gd name="T47" fmla="*/ 7 h 112"/>
                <a:gd name="T48" fmla="*/ 341 w 1083"/>
                <a:gd name="T49" fmla="*/ 5 h 112"/>
                <a:gd name="T50" fmla="*/ 309 w 1083"/>
                <a:gd name="T51" fmla="*/ 5 h 112"/>
                <a:gd name="T52" fmla="*/ 277 w 1083"/>
                <a:gd name="T53" fmla="*/ 4 h 112"/>
                <a:gd name="T54" fmla="*/ 246 w 1083"/>
                <a:gd name="T55" fmla="*/ 4 h 112"/>
                <a:gd name="T56" fmla="*/ 214 w 1083"/>
                <a:gd name="T57" fmla="*/ 2 h 112"/>
                <a:gd name="T58" fmla="*/ 184 w 1083"/>
                <a:gd name="T59" fmla="*/ 2 h 112"/>
                <a:gd name="T60" fmla="*/ 152 w 1083"/>
                <a:gd name="T61" fmla="*/ 0 h 112"/>
                <a:gd name="T62" fmla="*/ 120 w 1083"/>
                <a:gd name="T63" fmla="*/ 0 h 112"/>
                <a:gd name="T64" fmla="*/ 89 w 1083"/>
                <a:gd name="T65" fmla="*/ 0 h 112"/>
                <a:gd name="T66" fmla="*/ 42 w 1083"/>
                <a:gd name="T67" fmla="*/ 0 h 11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083"/>
                <a:gd name="T103" fmla="*/ 0 h 112"/>
                <a:gd name="T104" fmla="*/ 1083 w 1083"/>
                <a:gd name="T105" fmla="*/ 112 h 11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083" h="112">
                  <a:moveTo>
                    <a:pt x="1083" y="112"/>
                  </a:moveTo>
                  <a:lnTo>
                    <a:pt x="1070" y="105"/>
                  </a:lnTo>
                  <a:lnTo>
                    <a:pt x="1045" y="97"/>
                  </a:lnTo>
                  <a:lnTo>
                    <a:pt x="1043" y="97"/>
                  </a:lnTo>
                  <a:lnTo>
                    <a:pt x="1018" y="88"/>
                  </a:lnTo>
                  <a:lnTo>
                    <a:pt x="1004" y="83"/>
                  </a:lnTo>
                  <a:lnTo>
                    <a:pt x="991" y="80"/>
                  </a:lnTo>
                  <a:lnTo>
                    <a:pt x="967" y="73"/>
                  </a:lnTo>
                  <a:lnTo>
                    <a:pt x="964" y="73"/>
                  </a:lnTo>
                  <a:lnTo>
                    <a:pt x="950" y="68"/>
                  </a:lnTo>
                  <a:lnTo>
                    <a:pt x="937" y="66"/>
                  </a:lnTo>
                  <a:lnTo>
                    <a:pt x="932" y="65"/>
                  </a:lnTo>
                  <a:lnTo>
                    <a:pt x="910" y="60"/>
                  </a:lnTo>
                  <a:lnTo>
                    <a:pt x="896" y="58"/>
                  </a:lnTo>
                  <a:lnTo>
                    <a:pt x="881" y="54"/>
                  </a:lnTo>
                  <a:lnTo>
                    <a:pt x="862" y="51"/>
                  </a:lnTo>
                  <a:lnTo>
                    <a:pt x="852" y="49"/>
                  </a:lnTo>
                  <a:lnTo>
                    <a:pt x="829" y="46"/>
                  </a:lnTo>
                  <a:lnTo>
                    <a:pt x="824" y="46"/>
                  </a:lnTo>
                  <a:lnTo>
                    <a:pt x="803" y="41"/>
                  </a:lnTo>
                  <a:lnTo>
                    <a:pt x="795" y="39"/>
                  </a:lnTo>
                  <a:lnTo>
                    <a:pt x="766" y="38"/>
                  </a:lnTo>
                  <a:lnTo>
                    <a:pt x="759" y="36"/>
                  </a:lnTo>
                  <a:lnTo>
                    <a:pt x="737" y="34"/>
                  </a:lnTo>
                  <a:lnTo>
                    <a:pt x="727" y="32"/>
                  </a:lnTo>
                  <a:lnTo>
                    <a:pt x="709" y="31"/>
                  </a:lnTo>
                  <a:lnTo>
                    <a:pt x="694" y="27"/>
                  </a:lnTo>
                  <a:lnTo>
                    <a:pt x="680" y="26"/>
                  </a:lnTo>
                  <a:lnTo>
                    <a:pt x="660" y="26"/>
                  </a:lnTo>
                  <a:lnTo>
                    <a:pt x="650" y="24"/>
                  </a:lnTo>
                  <a:lnTo>
                    <a:pt x="628" y="22"/>
                  </a:lnTo>
                  <a:lnTo>
                    <a:pt x="619" y="21"/>
                  </a:lnTo>
                  <a:lnTo>
                    <a:pt x="596" y="19"/>
                  </a:lnTo>
                  <a:lnTo>
                    <a:pt x="591" y="19"/>
                  </a:lnTo>
                  <a:lnTo>
                    <a:pt x="564" y="17"/>
                  </a:lnTo>
                  <a:lnTo>
                    <a:pt x="562" y="17"/>
                  </a:lnTo>
                  <a:lnTo>
                    <a:pt x="532" y="14"/>
                  </a:lnTo>
                  <a:lnTo>
                    <a:pt x="523" y="14"/>
                  </a:lnTo>
                  <a:lnTo>
                    <a:pt x="501" y="12"/>
                  </a:lnTo>
                  <a:lnTo>
                    <a:pt x="499" y="12"/>
                  </a:lnTo>
                  <a:lnTo>
                    <a:pt x="471" y="10"/>
                  </a:lnTo>
                  <a:lnTo>
                    <a:pt x="467" y="10"/>
                  </a:lnTo>
                  <a:lnTo>
                    <a:pt x="440" y="10"/>
                  </a:lnTo>
                  <a:lnTo>
                    <a:pt x="435" y="10"/>
                  </a:lnTo>
                  <a:lnTo>
                    <a:pt x="410" y="9"/>
                  </a:lnTo>
                  <a:lnTo>
                    <a:pt x="403" y="9"/>
                  </a:lnTo>
                  <a:lnTo>
                    <a:pt x="380" y="7"/>
                  </a:lnTo>
                  <a:lnTo>
                    <a:pt x="371" y="7"/>
                  </a:lnTo>
                  <a:lnTo>
                    <a:pt x="349" y="5"/>
                  </a:lnTo>
                  <a:lnTo>
                    <a:pt x="341" y="5"/>
                  </a:lnTo>
                  <a:lnTo>
                    <a:pt x="319" y="5"/>
                  </a:lnTo>
                  <a:lnTo>
                    <a:pt x="309" y="5"/>
                  </a:lnTo>
                  <a:lnTo>
                    <a:pt x="289" y="4"/>
                  </a:lnTo>
                  <a:lnTo>
                    <a:pt x="277" y="4"/>
                  </a:lnTo>
                  <a:lnTo>
                    <a:pt x="256" y="4"/>
                  </a:lnTo>
                  <a:lnTo>
                    <a:pt x="246" y="4"/>
                  </a:lnTo>
                  <a:lnTo>
                    <a:pt x="226" y="2"/>
                  </a:lnTo>
                  <a:lnTo>
                    <a:pt x="214" y="2"/>
                  </a:lnTo>
                  <a:lnTo>
                    <a:pt x="196" y="2"/>
                  </a:lnTo>
                  <a:lnTo>
                    <a:pt x="184" y="2"/>
                  </a:lnTo>
                  <a:lnTo>
                    <a:pt x="165" y="0"/>
                  </a:lnTo>
                  <a:lnTo>
                    <a:pt x="152" y="0"/>
                  </a:lnTo>
                  <a:lnTo>
                    <a:pt x="133" y="0"/>
                  </a:lnTo>
                  <a:lnTo>
                    <a:pt x="120" y="0"/>
                  </a:lnTo>
                  <a:lnTo>
                    <a:pt x="103" y="0"/>
                  </a:lnTo>
                  <a:lnTo>
                    <a:pt x="89" y="0"/>
                  </a:lnTo>
                  <a:lnTo>
                    <a:pt x="57" y="0"/>
                  </a:lnTo>
                  <a:lnTo>
                    <a:pt x="42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27" name="Line 1214"/>
            <p:cNvSpPr>
              <a:spLocks noChangeShapeType="1"/>
            </p:cNvSpPr>
            <p:nvPr/>
          </p:nvSpPr>
          <p:spPr bwMode="auto">
            <a:xfrm flipH="1" flipV="1">
              <a:off x="1673" y="3064"/>
              <a:ext cx="11" cy="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228" name="Freeform 1215"/>
            <p:cNvSpPr>
              <a:spLocks/>
            </p:cNvSpPr>
            <p:nvPr/>
          </p:nvSpPr>
          <p:spPr bwMode="auto">
            <a:xfrm>
              <a:off x="1689" y="3059"/>
              <a:ext cx="49" cy="32"/>
            </a:xfrm>
            <a:custGeom>
              <a:avLst/>
              <a:gdLst>
                <a:gd name="T0" fmla="*/ 0 w 49"/>
                <a:gd name="T1" fmla="*/ 0 h 32"/>
                <a:gd name="T2" fmla="*/ 17 w 49"/>
                <a:gd name="T3" fmla="*/ 10 h 32"/>
                <a:gd name="T4" fmla="*/ 25 w 49"/>
                <a:gd name="T5" fmla="*/ 13 h 32"/>
                <a:gd name="T6" fmla="*/ 32 w 49"/>
                <a:gd name="T7" fmla="*/ 20 h 32"/>
                <a:gd name="T8" fmla="*/ 49 w 49"/>
                <a:gd name="T9" fmla="*/ 32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"/>
                <a:gd name="T16" fmla="*/ 0 h 32"/>
                <a:gd name="T17" fmla="*/ 49 w 49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" h="32">
                  <a:moveTo>
                    <a:pt x="0" y="0"/>
                  </a:moveTo>
                  <a:lnTo>
                    <a:pt x="17" y="10"/>
                  </a:lnTo>
                  <a:lnTo>
                    <a:pt x="25" y="13"/>
                  </a:lnTo>
                  <a:lnTo>
                    <a:pt x="32" y="20"/>
                  </a:lnTo>
                  <a:lnTo>
                    <a:pt x="49" y="32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29" name="Freeform 1216"/>
            <p:cNvSpPr>
              <a:spLocks/>
            </p:cNvSpPr>
            <p:nvPr/>
          </p:nvSpPr>
          <p:spPr bwMode="auto">
            <a:xfrm>
              <a:off x="1640" y="3035"/>
              <a:ext cx="49" cy="24"/>
            </a:xfrm>
            <a:custGeom>
              <a:avLst/>
              <a:gdLst>
                <a:gd name="T0" fmla="*/ 0 w 49"/>
                <a:gd name="T1" fmla="*/ 0 h 24"/>
                <a:gd name="T2" fmla="*/ 22 w 49"/>
                <a:gd name="T3" fmla="*/ 10 h 24"/>
                <a:gd name="T4" fmla="*/ 25 w 49"/>
                <a:gd name="T5" fmla="*/ 12 h 24"/>
                <a:gd name="T6" fmla="*/ 28 w 49"/>
                <a:gd name="T7" fmla="*/ 14 h 24"/>
                <a:gd name="T8" fmla="*/ 49 w 49"/>
                <a:gd name="T9" fmla="*/ 24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"/>
                <a:gd name="T16" fmla="*/ 0 h 24"/>
                <a:gd name="T17" fmla="*/ 49 w 49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" h="24">
                  <a:moveTo>
                    <a:pt x="0" y="0"/>
                  </a:moveTo>
                  <a:lnTo>
                    <a:pt x="22" y="10"/>
                  </a:lnTo>
                  <a:lnTo>
                    <a:pt x="25" y="12"/>
                  </a:lnTo>
                  <a:lnTo>
                    <a:pt x="28" y="14"/>
                  </a:lnTo>
                  <a:lnTo>
                    <a:pt x="49" y="24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30" name="Freeform 1217"/>
            <p:cNvSpPr>
              <a:spLocks/>
            </p:cNvSpPr>
            <p:nvPr/>
          </p:nvSpPr>
          <p:spPr bwMode="auto">
            <a:xfrm>
              <a:off x="1506" y="2998"/>
              <a:ext cx="134" cy="37"/>
            </a:xfrm>
            <a:custGeom>
              <a:avLst/>
              <a:gdLst>
                <a:gd name="T0" fmla="*/ 0 w 134"/>
                <a:gd name="T1" fmla="*/ 0 h 37"/>
                <a:gd name="T2" fmla="*/ 5 w 134"/>
                <a:gd name="T3" fmla="*/ 2 h 37"/>
                <a:gd name="T4" fmla="*/ 27 w 134"/>
                <a:gd name="T5" fmla="*/ 7 h 37"/>
                <a:gd name="T6" fmla="*/ 43 w 134"/>
                <a:gd name="T7" fmla="*/ 8 h 37"/>
                <a:gd name="T8" fmla="*/ 56 w 134"/>
                <a:gd name="T9" fmla="*/ 14 h 37"/>
                <a:gd name="T10" fmla="*/ 78 w 134"/>
                <a:gd name="T11" fmla="*/ 20 h 37"/>
                <a:gd name="T12" fmla="*/ 81 w 134"/>
                <a:gd name="T13" fmla="*/ 20 h 37"/>
                <a:gd name="T14" fmla="*/ 90 w 134"/>
                <a:gd name="T15" fmla="*/ 22 h 37"/>
                <a:gd name="T16" fmla="*/ 108 w 134"/>
                <a:gd name="T17" fmla="*/ 30 h 37"/>
                <a:gd name="T18" fmla="*/ 117 w 134"/>
                <a:gd name="T19" fmla="*/ 32 h 37"/>
                <a:gd name="T20" fmla="*/ 134 w 134"/>
                <a:gd name="T21" fmla="*/ 37 h 3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4"/>
                <a:gd name="T34" fmla="*/ 0 h 37"/>
                <a:gd name="T35" fmla="*/ 134 w 134"/>
                <a:gd name="T36" fmla="*/ 37 h 3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4" h="37">
                  <a:moveTo>
                    <a:pt x="0" y="0"/>
                  </a:moveTo>
                  <a:lnTo>
                    <a:pt x="5" y="2"/>
                  </a:lnTo>
                  <a:lnTo>
                    <a:pt x="27" y="7"/>
                  </a:lnTo>
                  <a:lnTo>
                    <a:pt x="43" y="8"/>
                  </a:lnTo>
                  <a:lnTo>
                    <a:pt x="56" y="14"/>
                  </a:lnTo>
                  <a:lnTo>
                    <a:pt x="78" y="20"/>
                  </a:lnTo>
                  <a:lnTo>
                    <a:pt x="81" y="20"/>
                  </a:lnTo>
                  <a:lnTo>
                    <a:pt x="90" y="22"/>
                  </a:lnTo>
                  <a:lnTo>
                    <a:pt x="108" y="30"/>
                  </a:lnTo>
                  <a:lnTo>
                    <a:pt x="117" y="32"/>
                  </a:lnTo>
                  <a:lnTo>
                    <a:pt x="134" y="37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31" name="Freeform 1218"/>
            <p:cNvSpPr>
              <a:spLocks/>
            </p:cNvSpPr>
            <p:nvPr/>
          </p:nvSpPr>
          <p:spPr bwMode="auto">
            <a:xfrm>
              <a:off x="1422" y="2981"/>
              <a:ext cx="84" cy="17"/>
            </a:xfrm>
            <a:custGeom>
              <a:avLst/>
              <a:gdLst>
                <a:gd name="T0" fmla="*/ 0 w 84"/>
                <a:gd name="T1" fmla="*/ 0 h 17"/>
                <a:gd name="T2" fmla="*/ 20 w 84"/>
                <a:gd name="T3" fmla="*/ 5 h 17"/>
                <a:gd name="T4" fmla="*/ 29 w 84"/>
                <a:gd name="T5" fmla="*/ 5 h 17"/>
                <a:gd name="T6" fmla="*/ 54 w 84"/>
                <a:gd name="T7" fmla="*/ 10 h 17"/>
                <a:gd name="T8" fmla="*/ 57 w 84"/>
                <a:gd name="T9" fmla="*/ 10 h 17"/>
                <a:gd name="T10" fmla="*/ 67 w 84"/>
                <a:gd name="T11" fmla="*/ 12 h 17"/>
                <a:gd name="T12" fmla="*/ 84 w 84"/>
                <a:gd name="T13" fmla="*/ 17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4"/>
                <a:gd name="T22" fmla="*/ 0 h 17"/>
                <a:gd name="T23" fmla="*/ 84 w 84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4" h="17">
                  <a:moveTo>
                    <a:pt x="0" y="0"/>
                  </a:moveTo>
                  <a:lnTo>
                    <a:pt x="20" y="5"/>
                  </a:lnTo>
                  <a:lnTo>
                    <a:pt x="29" y="5"/>
                  </a:lnTo>
                  <a:lnTo>
                    <a:pt x="54" y="10"/>
                  </a:lnTo>
                  <a:lnTo>
                    <a:pt x="57" y="10"/>
                  </a:lnTo>
                  <a:lnTo>
                    <a:pt x="67" y="12"/>
                  </a:lnTo>
                  <a:lnTo>
                    <a:pt x="84" y="17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32" name="Freeform 1219"/>
            <p:cNvSpPr>
              <a:spLocks/>
            </p:cNvSpPr>
            <p:nvPr/>
          </p:nvSpPr>
          <p:spPr bwMode="auto">
            <a:xfrm>
              <a:off x="1395" y="2978"/>
              <a:ext cx="27" cy="3"/>
            </a:xfrm>
            <a:custGeom>
              <a:avLst/>
              <a:gdLst>
                <a:gd name="T0" fmla="*/ 0 w 27"/>
                <a:gd name="T1" fmla="*/ 0 h 3"/>
                <a:gd name="T2" fmla="*/ 12 w 27"/>
                <a:gd name="T3" fmla="*/ 0 h 3"/>
                <a:gd name="T4" fmla="*/ 27 w 27"/>
                <a:gd name="T5" fmla="*/ 3 h 3"/>
                <a:gd name="T6" fmla="*/ 0 60000 65536"/>
                <a:gd name="T7" fmla="*/ 0 60000 65536"/>
                <a:gd name="T8" fmla="*/ 0 60000 65536"/>
                <a:gd name="T9" fmla="*/ 0 w 27"/>
                <a:gd name="T10" fmla="*/ 0 h 3"/>
                <a:gd name="T11" fmla="*/ 27 w 27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" h="3">
                  <a:moveTo>
                    <a:pt x="0" y="0"/>
                  </a:moveTo>
                  <a:lnTo>
                    <a:pt x="12" y="0"/>
                  </a:lnTo>
                  <a:lnTo>
                    <a:pt x="27" y="3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33" name="Freeform 1220"/>
            <p:cNvSpPr>
              <a:spLocks/>
            </p:cNvSpPr>
            <p:nvPr/>
          </p:nvSpPr>
          <p:spPr bwMode="auto">
            <a:xfrm>
              <a:off x="949" y="2941"/>
              <a:ext cx="446" cy="37"/>
            </a:xfrm>
            <a:custGeom>
              <a:avLst/>
              <a:gdLst>
                <a:gd name="T0" fmla="*/ 0 w 446"/>
                <a:gd name="T1" fmla="*/ 0 h 37"/>
                <a:gd name="T2" fmla="*/ 2 w 446"/>
                <a:gd name="T3" fmla="*/ 0 h 37"/>
                <a:gd name="T4" fmla="*/ 31 w 446"/>
                <a:gd name="T5" fmla="*/ 1 h 37"/>
                <a:gd name="T6" fmla="*/ 34 w 446"/>
                <a:gd name="T7" fmla="*/ 1 h 37"/>
                <a:gd name="T8" fmla="*/ 61 w 446"/>
                <a:gd name="T9" fmla="*/ 1 h 37"/>
                <a:gd name="T10" fmla="*/ 66 w 446"/>
                <a:gd name="T11" fmla="*/ 1 h 37"/>
                <a:gd name="T12" fmla="*/ 92 w 446"/>
                <a:gd name="T13" fmla="*/ 3 h 37"/>
                <a:gd name="T14" fmla="*/ 98 w 446"/>
                <a:gd name="T15" fmla="*/ 3 h 37"/>
                <a:gd name="T16" fmla="*/ 122 w 446"/>
                <a:gd name="T17" fmla="*/ 5 h 37"/>
                <a:gd name="T18" fmla="*/ 130 w 446"/>
                <a:gd name="T19" fmla="*/ 6 h 37"/>
                <a:gd name="T20" fmla="*/ 151 w 446"/>
                <a:gd name="T21" fmla="*/ 8 h 37"/>
                <a:gd name="T22" fmla="*/ 162 w 446"/>
                <a:gd name="T23" fmla="*/ 8 h 37"/>
                <a:gd name="T24" fmla="*/ 181 w 446"/>
                <a:gd name="T25" fmla="*/ 8 h 37"/>
                <a:gd name="T26" fmla="*/ 194 w 446"/>
                <a:gd name="T27" fmla="*/ 10 h 37"/>
                <a:gd name="T28" fmla="*/ 211 w 446"/>
                <a:gd name="T29" fmla="*/ 11 h 37"/>
                <a:gd name="T30" fmla="*/ 227 w 446"/>
                <a:gd name="T31" fmla="*/ 11 h 37"/>
                <a:gd name="T32" fmla="*/ 242 w 446"/>
                <a:gd name="T33" fmla="*/ 13 h 37"/>
                <a:gd name="T34" fmla="*/ 259 w 446"/>
                <a:gd name="T35" fmla="*/ 15 h 37"/>
                <a:gd name="T36" fmla="*/ 270 w 446"/>
                <a:gd name="T37" fmla="*/ 16 h 37"/>
                <a:gd name="T38" fmla="*/ 292 w 446"/>
                <a:gd name="T39" fmla="*/ 16 h 37"/>
                <a:gd name="T40" fmla="*/ 301 w 446"/>
                <a:gd name="T41" fmla="*/ 18 h 37"/>
                <a:gd name="T42" fmla="*/ 324 w 446"/>
                <a:gd name="T43" fmla="*/ 21 h 37"/>
                <a:gd name="T44" fmla="*/ 330 w 446"/>
                <a:gd name="T45" fmla="*/ 21 h 37"/>
                <a:gd name="T46" fmla="*/ 358 w 446"/>
                <a:gd name="T47" fmla="*/ 23 h 37"/>
                <a:gd name="T48" fmla="*/ 368 w 446"/>
                <a:gd name="T49" fmla="*/ 25 h 37"/>
                <a:gd name="T50" fmla="*/ 387 w 446"/>
                <a:gd name="T51" fmla="*/ 28 h 37"/>
                <a:gd name="T52" fmla="*/ 392 w 446"/>
                <a:gd name="T53" fmla="*/ 28 h 37"/>
                <a:gd name="T54" fmla="*/ 416 w 446"/>
                <a:gd name="T55" fmla="*/ 32 h 37"/>
                <a:gd name="T56" fmla="*/ 424 w 446"/>
                <a:gd name="T57" fmla="*/ 33 h 37"/>
                <a:gd name="T58" fmla="*/ 446 w 446"/>
                <a:gd name="T59" fmla="*/ 37 h 37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446"/>
                <a:gd name="T91" fmla="*/ 0 h 37"/>
                <a:gd name="T92" fmla="*/ 446 w 446"/>
                <a:gd name="T93" fmla="*/ 37 h 37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446" h="37">
                  <a:moveTo>
                    <a:pt x="0" y="0"/>
                  </a:moveTo>
                  <a:lnTo>
                    <a:pt x="2" y="0"/>
                  </a:lnTo>
                  <a:lnTo>
                    <a:pt x="31" y="1"/>
                  </a:lnTo>
                  <a:lnTo>
                    <a:pt x="34" y="1"/>
                  </a:lnTo>
                  <a:lnTo>
                    <a:pt x="61" y="1"/>
                  </a:lnTo>
                  <a:lnTo>
                    <a:pt x="66" y="1"/>
                  </a:lnTo>
                  <a:lnTo>
                    <a:pt x="92" y="3"/>
                  </a:lnTo>
                  <a:lnTo>
                    <a:pt x="98" y="3"/>
                  </a:lnTo>
                  <a:lnTo>
                    <a:pt x="122" y="5"/>
                  </a:lnTo>
                  <a:lnTo>
                    <a:pt x="130" y="6"/>
                  </a:lnTo>
                  <a:lnTo>
                    <a:pt x="151" y="8"/>
                  </a:lnTo>
                  <a:lnTo>
                    <a:pt x="162" y="8"/>
                  </a:lnTo>
                  <a:lnTo>
                    <a:pt x="181" y="8"/>
                  </a:lnTo>
                  <a:lnTo>
                    <a:pt x="194" y="10"/>
                  </a:lnTo>
                  <a:lnTo>
                    <a:pt x="211" y="11"/>
                  </a:lnTo>
                  <a:lnTo>
                    <a:pt x="227" y="11"/>
                  </a:lnTo>
                  <a:lnTo>
                    <a:pt x="242" y="13"/>
                  </a:lnTo>
                  <a:lnTo>
                    <a:pt x="259" y="15"/>
                  </a:lnTo>
                  <a:lnTo>
                    <a:pt x="270" y="16"/>
                  </a:lnTo>
                  <a:lnTo>
                    <a:pt x="292" y="16"/>
                  </a:lnTo>
                  <a:lnTo>
                    <a:pt x="301" y="18"/>
                  </a:lnTo>
                  <a:lnTo>
                    <a:pt x="324" y="21"/>
                  </a:lnTo>
                  <a:lnTo>
                    <a:pt x="330" y="21"/>
                  </a:lnTo>
                  <a:lnTo>
                    <a:pt x="358" y="23"/>
                  </a:lnTo>
                  <a:lnTo>
                    <a:pt x="368" y="25"/>
                  </a:lnTo>
                  <a:lnTo>
                    <a:pt x="387" y="28"/>
                  </a:lnTo>
                  <a:lnTo>
                    <a:pt x="392" y="28"/>
                  </a:lnTo>
                  <a:lnTo>
                    <a:pt x="416" y="32"/>
                  </a:lnTo>
                  <a:lnTo>
                    <a:pt x="424" y="33"/>
                  </a:lnTo>
                  <a:lnTo>
                    <a:pt x="446" y="37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34" name="Freeform 1221"/>
            <p:cNvSpPr>
              <a:spLocks/>
            </p:cNvSpPr>
            <p:nvPr/>
          </p:nvSpPr>
          <p:spPr bwMode="auto">
            <a:xfrm>
              <a:off x="590" y="2934"/>
              <a:ext cx="329" cy="5"/>
            </a:xfrm>
            <a:custGeom>
              <a:avLst/>
              <a:gdLst>
                <a:gd name="T0" fmla="*/ 329 w 329"/>
                <a:gd name="T1" fmla="*/ 5 h 5"/>
                <a:gd name="T2" fmla="*/ 305 w 329"/>
                <a:gd name="T3" fmla="*/ 5 h 5"/>
                <a:gd name="T4" fmla="*/ 297 w 329"/>
                <a:gd name="T5" fmla="*/ 3 h 5"/>
                <a:gd name="T6" fmla="*/ 268 w 329"/>
                <a:gd name="T7" fmla="*/ 3 h 5"/>
                <a:gd name="T8" fmla="*/ 267 w 329"/>
                <a:gd name="T9" fmla="*/ 3 h 5"/>
                <a:gd name="T10" fmla="*/ 236 w 329"/>
                <a:gd name="T11" fmla="*/ 1 h 5"/>
                <a:gd name="T12" fmla="*/ 235 w 329"/>
                <a:gd name="T13" fmla="*/ 1 h 5"/>
                <a:gd name="T14" fmla="*/ 206 w 329"/>
                <a:gd name="T15" fmla="*/ 1 h 5"/>
                <a:gd name="T16" fmla="*/ 204 w 329"/>
                <a:gd name="T17" fmla="*/ 1 h 5"/>
                <a:gd name="T18" fmla="*/ 175 w 329"/>
                <a:gd name="T19" fmla="*/ 1 h 5"/>
                <a:gd name="T20" fmla="*/ 172 w 329"/>
                <a:gd name="T21" fmla="*/ 1 h 5"/>
                <a:gd name="T22" fmla="*/ 145 w 329"/>
                <a:gd name="T23" fmla="*/ 1 h 5"/>
                <a:gd name="T24" fmla="*/ 142 w 329"/>
                <a:gd name="T25" fmla="*/ 1 h 5"/>
                <a:gd name="T26" fmla="*/ 113 w 329"/>
                <a:gd name="T27" fmla="*/ 1 h 5"/>
                <a:gd name="T28" fmla="*/ 110 w 329"/>
                <a:gd name="T29" fmla="*/ 1 h 5"/>
                <a:gd name="T30" fmla="*/ 83 w 329"/>
                <a:gd name="T31" fmla="*/ 0 h 5"/>
                <a:gd name="T32" fmla="*/ 78 w 329"/>
                <a:gd name="T33" fmla="*/ 0 h 5"/>
                <a:gd name="T34" fmla="*/ 52 w 329"/>
                <a:gd name="T35" fmla="*/ 0 h 5"/>
                <a:gd name="T36" fmla="*/ 0 w 329"/>
                <a:gd name="T37" fmla="*/ 0 h 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29"/>
                <a:gd name="T58" fmla="*/ 0 h 5"/>
                <a:gd name="T59" fmla="*/ 329 w 329"/>
                <a:gd name="T60" fmla="*/ 5 h 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29" h="5">
                  <a:moveTo>
                    <a:pt x="329" y="5"/>
                  </a:moveTo>
                  <a:lnTo>
                    <a:pt x="305" y="5"/>
                  </a:lnTo>
                  <a:lnTo>
                    <a:pt x="297" y="3"/>
                  </a:lnTo>
                  <a:lnTo>
                    <a:pt x="268" y="3"/>
                  </a:lnTo>
                  <a:lnTo>
                    <a:pt x="267" y="3"/>
                  </a:lnTo>
                  <a:lnTo>
                    <a:pt x="236" y="1"/>
                  </a:lnTo>
                  <a:lnTo>
                    <a:pt x="235" y="1"/>
                  </a:lnTo>
                  <a:lnTo>
                    <a:pt x="206" y="1"/>
                  </a:lnTo>
                  <a:lnTo>
                    <a:pt x="204" y="1"/>
                  </a:lnTo>
                  <a:lnTo>
                    <a:pt x="175" y="1"/>
                  </a:lnTo>
                  <a:lnTo>
                    <a:pt x="172" y="1"/>
                  </a:lnTo>
                  <a:lnTo>
                    <a:pt x="145" y="1"/>
                  </a:lnTo>
                  <a:lnTo>
                    <a:pt x="142" y="1"/>
                  </a:lnTo>
                  <a:lnTo>
                    <a:pt x="113" y="1"/>
                  </a:lnTo>
                  <a:lnTo>
                    <a:pt x="110" y="1"/>
                  </a:lnTo>
                  <a:lnTo>
                    <a:pt x="83" y="0"/>
                  </a:lnTo>
                  <a:lnTo>
                    <a:pt x="78" y="0"/>
                  </a:lnTo>
                  <a:lnTo>
                    <a:pt x="52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35" name="Line 1222"/>
            <p:cNvSpPr>
              <a:spLocks noChangeShapeType="1"/>
            </p:cNvSpPr>
            <p:nvPr/>
          </p:nvSpPr>
          <p:spPr bwMode="auto">
            <a:xfrm flipH="1" flipV="1">
              <a:off x="919" y="2939"/>
              <a:ext cx="30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236" name="Freeform 1223"/>
            <p:cNvSpPr>
              <a:spLocks/>
            </p:cNvSpPr>
            <p:nvPr/>
          </p:nvSpPr>
          <p:spPr bwMode="auto">
            <a:xfrm>
              <a:off x="1719" y="3064"/>
              <a:ext cx="24" cy="20"/>
            </a:xfrm>
            <a:custGeom>
              <a:avLst/>
              <a:gdLst>
                <a:gd name="T0" fmla="*/ 0 w 24"/>
                <a:gd name="T1" fmla="*/ 0 h 20"/>
                <a:gd name="T2" fmla="*/ 22 w 24"/>
                <a:gd name="T3" fmla="*/ 19 h 20"/>
                <a:gd name="T4" fmla="*/ 24 w 24"/>
                <a:gd name="T5" fmla="*/ 20 h 20"/>
                <a:gd name="T6" fmla="*/ 0 60000 65536"/>
                <a:gd name="T7" fmla="*/ 0 60000 65536"/>
                <a:gd name="T8" fmla="*/ 0 60000 65536"/>
                <a:gd name="T9" fmla="*/ 0 w 24"/>
                <a:gd name="T10" fmla="*/ 0 h 20"/>
                <a:gd name="T11" fmla="*/ 24 w 24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20">
                  <a:moveTo>
                    <a:pt x="0" y="0"/>
                  </a:moveTo>
                  <a:lnTo>
                    <a:pt x="22" y="19"/>
                  </a:lnTo>
                  <a:lnTo>
                    <a:pt x="24" y="2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1224"/>
            <p:cNvGrpSpPr>
              <a:grpSpLocks/>
            </p:cNvGrpSpPr>
            <p:nvPr/>
          </p:nvGrpSpPr>
          <p:grpSpPr bwMode="auto">
            <a:xfrm>
              <a:off x="590" y="1446"/>
              <a:ext cx="1532" cy="1631"/>
              <a:chOff x="590" y="1446"/>
              <a:chExt cx="1532" cy="1631"/>
            </a:xfrm>
          </p:grpSpPr>
          <p:sp>
            <p:nvSpPr>
              <p:cNvPr id="44285" name="Freeform 1225"/>
              <p:cNvSpPr>
                <a:spLocks/>
              </p:cNvSpPr>
              <p:nvPr/>
            </p:nvSpPr>
            <p:spPr bwMode="auto">
              <a:xfrm>
                <a:off x="1648" y="3025"/>
                <a:ext cx="71" cy="39"/>
              </a:xfrm>
              <a:custGeom>
                <a:avLst/>
                <a:gdLst>
                  <a:gd name="T0" fmla="*/ 0 w 71"/>
                  <a:gd name="T1" fmla="*/ 0 h 39"/>
                  <a:gd name="T2" fmla="*/ 4 w 71"/>
                  <a:gd name="T3" fmla="*/ 2 h 39"/>
                  <a:gd name="T4" fmla="*/ 24 w 71"/>
                  <a:gd name="T5" fmla="*/ 10 h 39"/>
                  <a:gd name="T6" fmla="*/ 47 w 71"/>
                  <a:gd name="T7" fmla="*/ 24 h 39"/>
                  <a:gd name="T8" fmla="*/ 49 w 71"/>
                  <a:gd name="T9" fmla="*/ 24 h 39"/>
                  <a:gd name="T10" fmla="*/ 71 w 71"/>
                  <a:gd name="T11" fmla="*/ 39 h 3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1"/>
                  <a:gd name="T19" fmla="*/ 0 h 39"/>
                  <a:gd name="T20" fmla="*/ 71 w 71"/>
                  <a:gd name="T21" fmla="*/ 39 h 3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1" h="39">
                    <a:moveTo>
                      <a:pt x="0" y="0"/>
                    </a:moveTo>
                    <a:lnTo>
                      <a:pt x="4" y="2"/>
                    </a:lnTo>
                    <a:lnTo>
                      <a:pt x="24" y="10"/>
                    </a:lnTo>
                    <a:lnTo>
                      <a:pt x="47" y="24"/>
                    </a:lnTo>
                    <a:lnTo>
                      <a:pt x="49" y="24"/>
                    </a:lnTo>
                    <a:lnTo>
                      <a:pt x="71" y="39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86" name="Freeform 1226"/>
              <p:cNvSpPr>
                <a:spLocks/>
              </p:cNvSpPr>
              <p:nvPr/>
            </p:nvSpPr>
            <p:spPr bwMode="auto">
              <a:xfrm>
                <a:off x="1621" y="3015"/>
                <a:ext cx="27" cy="10"/>
              </a:xfrm>
              <a:custGeom>
                <a:avLst/>
                <a:gdLst>
                  <a:gd name="T0" fmla="*/ 0 w 27"/>
                  <a:gd name="T1" fmla="*/ 0 h 10"/>
                  <a:gd name="T2" fmla="*/ 17 w 27"/>
                  <a:gd name="T3" fmla="*/ 5 h 10"/>
                  <a:gd name="T4" fmla="*/ 27 w 27"/>
                  <a:gd name="T5" fmla="*/ 10 h 10"/>
                  <a:gd name="T6" fmla="*/ 0 60000 65536"/>
                  <a:gd name="T7" fmla="*/ 0 60000 65536"/>
                  <a:gd name="T8" fmla="*/ 0 60000 65536"/>
                  <a:gd name="T9" fmla="*/ 0 w 27"/>
                  <a:gd name="T10" fmla="*/ 0 h 10"/>
                  <a:gd name="T11" fmla="*/ 27 w 27"/>
                  <a:gd name="T12" fmla="*/ 10 h 1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7" h="10">
                    <a:moveTo>
                      <a:pt x="0" y="0"/>
                    </a:moveTo>
                    <a:lnTo>
                      <a:pt x="17" y="5"/>
                    </a:lnTo>
                    <a:lnTo>
                      <a:pt x="27" y="1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87" name="Freeform 1227"/>
              <p:cNvSpPr>
                <a:spLocks/>
              </p:cNvSpPr>
              <p:nvPr/>
            </p:nvSpPr>
            <p:spPr bwMode="auto">
              <a:xfrm>
                <a:off x="590" y="2915"/>
                <a:ext cx="984" cy="85"/>
              </a:xfrm>
              <a:custGeom>
                <a:avLst/>
                <a:gdLst>
                  <a:gd name="T0" fmla="*/ 979 w 984"/>
                  <a:gd name="T1" fmla="*/ 83 h 85"/>
                  <a:gd name="T2" fmla="*/ 952 w 984"/>
                  <a:gd name="T3" fmla="*/ 75 h 85"/>
                  <a:gd name="T4" fmla="*/ 925 w 984"/>
                  <a:gd name="T5" fmla="*/ 68 h 85"/>
                  <a:gd name="T6" fmla="*/ 898 w 984"/>
                  <a:gd name="T7" fmla="*/ 63 h 85"/>
                  <a:gd name="T8" fmla="*/ 871 w 984"/>
                  <a:gd name="T9" fmla="*/ 56 h 85"/>
                  <a:gd name="T10" fmla="*/ 842 w 984"/>
                  <a:gd name="T11" fmla="*/ 51 h 85"/>
                  <a:gd name="T12" fmla="*/ 813 w 984"/>
                  <a:gd name="T13" fmla="*/ 46 h 85"/>
                  <a:gd name="T14" fmla="*/ 785 w 984"/>
                  <a:gd name="T15" fmla="*/ 42 h 85"/>
                  <a:gd name="T16" fmla="*/ 756 w 984"/>
                  <a:gd name="T17" fmla="*/ 37 h 85"/>
                  <a:gd name="T18" fmla="*/ 727 w 984"/>
                  <a:gd name="T19" fmla="*/ 34 h 85"/>
                  <a:gd name="T20" fmla="*/ 699 w 984"/>
                  <a:gd name="T21" fmla="*/ 31 h 85"/>
                  <a:gd name="T22" fmla="*/ 668 w 984"/>
                  <a:gd name="T23" fmla="*/ 27 h 85"/>
                  <a:gd name="T24" fmla="*/ 636 w 984"/>
                  <a:gd name="T25" fmla="*/ 24 h 85"/>
                  <a:gd name="T26" fmla="*/ 608 w 984"/>
                  <a:gd name="T27" fmla="*/ 22 h 85"/>
                  <a:gd name="T28" fmla="*/ 574 w 984"/>
                  <a:gd name="T29" fmla="*/ 19 h 85"/>
                  <a:gd name="T30" fmla="*/ 543 w 984"/>
                  <a:gd name="T31" fmla="*/ 17 h 85"/>
                  <a:gd name="T32" fmla="*/ 510 w 984"/>
                  <a:gd name="T33" fmla="*/ 14 h 85"/>
                  <a:gd name="T34" fmla="*/ 478 w 984"/>
                  <a:gd name="T35" fmla="*/ 14 h 85"/>
                  <a:gd name="T36" fmla="*/ 447 w 984"/>
                  <a:gd name="T37" fmla="*/ 12 h 85"/>
                  <a:gd name="T38" fmla="*/ 415 w 984"/>
                  <a:gd name="T39" fmla="*/ 9 h 85"/>
                  <a:gd name="T40" fmla="*/ 383 w 984"/>
                  <a:gd name="T41" fmla="*/ 7 h 85"/>
                  <a:gd name="T42" fmla="*/ 351 w 984"/>
                  <a:gd name="T43" fmla="*/ 7 h 85"/>
                  <a:gd name="T44" fmla="*/ 319 w 984"/>
                  <a:gd name="T45" fmla="*/ 7 h 85"/>
                  <a:gd name="T46" fmla="*/ 289 w 984"/>
                  <a:gd name="T47" fmla="*/ 5 h 85"/>
                  <a:gd name="T48" fmla="*/ 256 w 984"/>
                  <a:gd name="T49" fmla="*/ 4 h 85"/>
                  <a:gd name="T50" fmla="*/ 226 w 984"/>
                  <a:gd name="T51" fmla="*/ 4 h 85"/>
                  <a:gd name="T52" fmla="*/ 194 w 984"/>
                  <a:gd name="T53" fmla="*/ 2 h 85"/>
                  <a:gd name="T54" fmla="*/ 162 w 984"/>
                  <a:gd name="T55" fmla="*/ 2 h 85"/>
                  <a:gd name="T56" fmla="*/ 132 w 984"/>
                  <a:gd name="T57" fmla="*/ 2 h 85"/>
                  <a:gd name="T58" fmla="*/ 99 w 984"/>
                  <a:gd name="T59" fmla="*/ 0 h 85"/>
                  <a:gd name="T60" fmla="*/ 69 w 984"/>
                  <a:gd name="T61" fmla="*/ 0 h 85"/>
                  <a:gd name="T62" fmla="*/ 37 w 984"/>
                  <a:gd name="T63" fmla="*/ 0 h 8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984"/>
                  <a:gd name="T97" fmla="*/ 0 h 85"/>
                  <a:gd name="T98" fmla="*/ 984 w 984"/>
                  <a:gd name="T99" fmla="*/ 85 h 85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984" h="85">
                    <a:moveTo>
                      <a:pt x="984" y="85"/>
                    </a:moveTo>
                    <a:lnTo>
                      <a:pt x="979" y="83"/>
                    </a:lnTo>
                    <a:lnTo>
                      <a:pt x="967" y="78"/>
                    </a:lnTo>
                    <a:lnTo>
                      <a:pt x="952" y="75"/>
                    </a:lnTo>
                    <a:lnTo>
                      <a:pt x="947" y="73"/>
                    </a:lnTo>
                    <a:lnTo>
                      <a:pt x="925" y="68"/>
                    </a:lnTo>
                    <a:lnTo>
                      <a:pt x="911" y="64"/>
                    </a:lnTo>
                    <a:lnTo>
                      <a:pt x="898" y="63"/>
                    </a:lnTo>
                    <a:lnTo>
                      <a:pt x="876" y="56"/>
                    </a:lnTo>
                    <a:lnTo>
                      <a:pt x="871" y="56"/>
                    </a:lnTo>
                    <a:lnTo>
                      <a:pt x="845" y="51"/>
                    </a:lnTo>
                    <a:lnTo>
                      <a:pt x="842" y="51"/>
                    </a:lnTo>
                    <a:lnTo>
                      <a:pt x="840" y="51"/>
                    </a:lnTo>
                    <a:lnTo>
                      <a:pt x="813" y="46"/>
                    </a:lnTo>
                    <a:lnTo>
                      <a:pt x="807" y="46"/>
                    </a:lnTo>
                    <a:lnTo>
                      <a:pt x="785" y="42"/>
                    </a:lnTo>
                    <a:lnTo>
                      <a:pt x="773" y="41"/>
                    </a:lnTo>
                    <a:lnTo>
                      <a:pt x="756" y="37"/>
                    </a:lnTo>
                    <a:lnTo>
                      <a:pt x="739" y="36"/>
                    </a:lnTo>
                    <a:lnTo>
                      <a:pt x="727" y="34"/>
                    </a:lnTo>
                    <a:lnTo>
                      <a:pt x="705" y="32"/>
                    </a:lnTo>
                    <a:lnTo>
                      <a:pt x="699" y="31"/>
                    </a:lnTo>
                    <a:lnTo>
                      <a:pt x="673" y="27"/>
                    </a:lnTo>
                    <a:lnTo>
                      <a:pt x="668" y="27"/>
                    </a:lnTo>
                    <a:lnTo>
                      <a:pt x="640" y="26"/>
                    </a:lnTo>
                    <a:lnTo>
                      <a:pt x="636" y="24"/>
                    </a:lnTo>
                    <a:lnTo>
                      <a:pt x="611" y="22"/>
                    </a:lnTo>
                    <a:lnTo>
                      <a:pt x="608" y="22"/>
                    </a:lnTo>
                    <a:lnTo>
                      <a:pt x="581" y="20"/>
                    </a:lnTo>
                    <a:lnTo>
                      <a:pt x="574" y="19"/>
                    </a:lnTo>
                    <a:lnTo>
                      <a:pt x="550" y="17"/>
                    </a:lnTo>
                    <a:lnTo>
                      <a:pt x="543" y="17"/>
                    </a:lnTo>
                    <a:lnTo>
                      <a:pt x="520" y="15"/>
                    </a:lnTo>
                    <a:lnTo>
                      <a:pt x="510" y="14"/>
                    </a:lnTo>
                    <a:lnTo>
                      <a:pt x="489" y="14"/>
                    </a:lnTo>
                    <a:lnTo>
                      <a:pt x="478" y="14"/>
                    </a:lnTo>
                    <a:lnTo>
                      <a:pt x="461" y="12"/>
                    </a:lnTo>
                    <a:lnTo>
                      <a:pt x="447" y="12"/>
                    </a:lnTo>
                    <a:lnTo>
                      <a:pt x="430" y="10"/>
                    </a:lnTo>
                    <a:lnTo>
                      <a:pt x="415" y="9"/>
                    </a:lnTo>
                    <a:lnTo>
                      <a:pt x="400" y="9"/>
                    </a:lnTo>
                    <a:lnTo>
                      <a:pt x="383" y="7"/>
                    </a:lnTo>
                    <a:lnTo>
                      <a:pt x="370" y="7"/>
                    </a:lnTo>
                    <a:lnTo>
                      <a:pt x="351" y="7"/>
                    </a:lnTo>
                    <a:lnTo>
                      <a:pt x="339" y="7"/>
                    </a:lnTo>
                    <a:lnTo>
                      <a:pt x="319" y="7"/>
                    </a:lnTo>
                    <a:lnTo>
                      <a:pt x="309" y="5"/>
                    </a:lnTo>
                    <a:lnTo>
                      <a:pt x="289" y="5"/>
                    </a:lnTo>
                    <a:lnTo>
                      <a:pt x="277" y="5"/>
                    </a:lnTo>
                    <a:lnTo>
                      <a:pt x="256" y="4"/>
                    </a:lnTo>
                    <a:lnTo>
                      <a:pt x="248" y="4"/>
                    </a:lnTo>
                    <a:lnTo>
                      <a:pt x="226" y="4"/>
                    </a:lnTo>
                    <a:lnTo>
                      <a:pt x="216" y="4"/>
                    </a:lnTo>
                    <a:lnTo>
                      <a:pt x="194" y="2"/>
                    </a:lnTo>
                    <a:lnTo>
                      <a:pt x="186" y="2"/>
                    </a:lnTo>
                    <a:lnTo>
                      <a:pt x="162" y="2"/>
                    </a:lnTo>
                    <a:lnTo>
                      <a:pt x="155" y="2"/>
                    </a:lnTo>
                    <a:lnTo>
                      <a:pt x="132" y="2"/>
                    </a:lnTo>
                    <a:lnTo>
                      <a:pt x="125" y="0"/>
                    </a:lnTo>
                    <a:lnTo>
                      <a:pt x="99" y="0"/>
                    </a:lnTo>
                    <a:lnTo>
                      <a:pt x="93" y="0"/>
                    </a:lnTo>
                    <a:lnTo>
                      <a:pt x="69" y="0"/>
                    </a:lnTo>
                    <a:lnTo>
                      <a:pt x="62" y="0"/>
                    </a:lnTo>
                    <a:lnTo>
                      <a:pt x="37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88" name="Freeform 1228"/>
              <p:cNvSpPr>
                <a:spLocks/>
              </p:cNvSpPr>
              <p:nvPr/>
            </p:nvSpPr>
            <p:spPr bwMode="auto">
              <a:xfrm>
                <a:off x="1574" y="3000"/>
                <a:ext cx="47" cy="15"/>
              </a:xfrm>
              <a:custGeom>
                <a:avLst/>
                <a:gdLst>
                  <a:gd name="T0" fmla="*/ 47 w 47"/>
                  <a:gd name="T1" fmla="*/ 15 h 15"/>
                  <a:gd name="T2" fmla="*/ 37 w 47"/>
                  <a:gd name="T3" fmla="*/ 12 h 15"/>
                  <a:gd name="T4" fmla="*/ 22 w 47"/>
                  <a:gd name="T5" fmla="*/ 6 h 15"/>
                  <a:gd name="T6" fmla="*/ 0 w 47"/>
                  <a:gd name="T7" fmla="*/ 0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7"/>
                  <a:gd name="T13" fmla="*/ 0 h 15"/>
                  <a:gd name="T14" fmla="*/ 47 w 47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7" h="15">
                    <a:moveTo>
                      <a:pt x="47" y="15"/>
                    </a:moveTo>
                    <a:lnTo>
                      <a:pt x="37" y="12"/>
                    </a:lnTo>
                    <a:lnTo>
                      <a:pt x="22" y="6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89" name="Freeform 1229"/>
              <p:cNvSpPr>
                <a:spLocks/>
              </p:cNvSpPr>
              <p:nvPr/>
            </p:nvSpPr>
            <p:spPr bwMode="auto">
              <a:xfrm>
                <a:off x="1726" y="3054"/>
                <a:ext cx="25" cy="23"/>
              </a:xfrm>
              <a:custGeom>
                <a:avLst/>
                <a:gdLst>
                  <a:gd name="T0" fmla="*/ 0 w 25"/>
                  <a:gd name="T1" fmla="*/ 0 h 23"/>
                  <a:gd name="T2" fmla="*/ 7 w 25"/>
                  <a:gd name="T3" fmla="*/ 5 h 23"/>
                  <a:gd name="T4" fmla="*/ 20 w 25"/>
                  <a:gd name="T5" fmla="*/ 18 h 23"/>
                  <a:gd name="T6" fmla="*/ 25 w 25"/>
                  <a:gd name="T7" fmla="*/ 23 h 2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5"/>
                  <a:gd name="T13" fmla="*/ 0 h 23"/>
                  <a:gd name="T14" fmla="*/ 25 w 25"/>
                  <a:gd name="T15" fmla="*/ 23 h 2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5" h="23">
                    <a:moveTo>
                      <a:pt x="0" y="0"/>
                    </a:moveTo>
                    <a:lnTo>
                      <a:pt x="7" y="5"/>
                    </a:lnTo>
                    <a:lnTo>
                      <a:pt x="20" y="18"/>
                    </a:lnTo>
                    <a:lnTo>
                      <a:pt x="25" y="23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90" name="Freeform 1230"/>
              <p:cNvSpPr>
                <a:spLocks/>
              </p:cNvSpPr>
              <p:nvPr/>
            </p:nvSpPr>
            <p:spPr bwMode="auto">
              <a:xfrm>
                <a:off x="1702" y="3037"/>
                <a:ext cx="24" cy="17"/>
              </a:xfrm>
              <a:custGeom>
                <a:avLst/>
                <a:gdLst>
                  <a:gd name="T0" fmla="*/ 0 w 24"/>
                  <a:gd name="T1" fmla="*/ 0 h 17"/>
                  <a:gd name="T2" fmla="*/ 15 w 24"/>
                  <a:gd name="T3" fmla="*/ 12 h 17"/>
                  <a:gd name="T4" fmla="*/ 24 w 24"/>
                  <a:gd name="T5" fmla="*/ 17 h 17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17"/>
                  <a:gd name="T11" fmla="*/ 24 w 24"/>
                  <a:gd name="T12" fmla="*/ 17 h 1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17">
                    <a:moveTo>
                      <a:pt x="0" y="0"/>
                    </a:moveTo>
                    <a:lnTo>
                      <a:pt x="15" y="12"/>
                    </a:lnTo>
                    <a:lnTo>
                      <a:pt x="24" y="17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91" name="Freeform 1231"/>
              <p:cNvSpPr>
                <a:spLocks/>
              </p:cNvSpPr>
              <p:nvPr/>
            </p:nvSpPr>
            <p:spPr bwMode="auto">
              <a:xfrm>
                <a:off x="590" y="2897"/>
                <a:ext cx="1094" cy="130"/>
              </a:xfrm>
              <a:custGeom>
                <a:avLst/>
                <a:gdLst>
                  <a:gd name="T0" fmla="*/ 1089 w 1094"/>
                  <a:gd name="T1" fmla="*/ 128 h 130"/>
                  <a:gd name="T2" fmla="*/ 1065 w 1094"/>
                  <a:gd name="T3" fmla="*/ 116 h 130"/>
                  <a:gd name="T4" fmla="*/ 1038 w 1094"/>
                  <a:gd name="T5" fmla="*/ 104 h 130"/>
                  <a:gd name="T6" fmla="*/ 1014 w 1094"/>
                  <a:gd name="T7" fmla="*/ 94 h 130"/>
                  <a:gd name="T8" fmla="*/ 987 w 1094"/>
                  <a:gd name="T9" fmla="*/ 87 h 130"/>
                  <a:gd name="T10" fmla="*/ 960 w 1094"/>
                  <a:gd name="T11" fmla="*/ 79 h 130"/>
                  <a:gd name="T12" fmla="*/ 933 w 1094"/>
                  <a:gd name="T13" fmla="*/ 71 h 130"/>
                  <a:gd name="T14" fmla="*/ 906 w 1094"/>
                  <a:gd name="T15" fmla="*/ 65 h 130"/>
                  <a:gd name="T16" fmla="*/ 879 w 1094"/>
                  <a:gd name="T17" fmla="*/ 59 h 130"/>
                  <a:gd name="T18" fmla="*/ 852 w 1094"/>
                  <a:gd name="T19" fmla="*/ 52 h 130"/>
                  <a:gd name="T20" fmla="*/ 824 w 1094"/>
                  <a:gd name="T21" fmla="*/ 49 h 130"/>
                  <a:gd name="T22" fmla="*/ 788 w 1094"/>
                  <a:gd name="T23" fmla="*/ 42 h 130"/>
                  <a:gd name="T24" fmla="*/ 761 w 1094"/>
                  <a:gd name="T25" fmla="*/ 38 h 130"/>
                  <a:gd name="T26" fmla="*/ 729 w 1094"/>
                  <a:gd name="T27" fmla="*/ 33 h 130"/>
                  <a:gd name="T28" fmla="*/ 695 w 1094"/>
                  <a:gd name="T29" fmla="*/ 32 h 130"/>
                  <a:gd name="T30" fmla="*/ 662 w 1094"/>
                  <a:gd name="T31" fmla="*/ 27 h 130"/>
                  <a:gd name="T32" fmla="*/ 629 w 1094"/>
                  <a:gd name="T33" fmla="*/ 25 h 130"/>
                  <a:gd name="T34" fmla="*/ 596 w 1094"/>
                  <a:gd name="T35" fmla="*/ 22 h 130"/>
                  <a:gd name="T36" fmla="*/ 565 w 1094"/>
                  <a:gd name="T37" fmla="*/ 18 h 130"/>
                  <a:gd name="T38" fmla="*/ 533 w 1094"/>
                  <a:gd name="T39" fmla="*/ 16 h 130"/>
                  <a:gd name="T40" fmla="*/ 515 w 1094"/>
                  <a:gd name="T41" fmla="*/ 15 h 130"/>
                  <a:gd name="T42" fmla="*/ 499 w 1094"/>
                  <a:gd name="T43" fmla="*/ 13 h 130"/>
                  <a:gd name="T44" fmla="*/ 467 w 1094"/>
                  <a:gd name="T45" fmla="*/ 11 h 130"/>
                  <a:gd name="T46" fmla="*/ 435 w 1094"/>
                  <a:gd name="T47" fmla="*/ 11 h 130"/>
                  <a:gd name="T48" fmla="*/ 403 w 1094"/>
                  <a:gd name="T49" fmla="*/ 10 h 130"/>
                  <a:gd name="T50" fmla="*/ 373 w 1094"/>
                  <a:gd name="T51" fmla="*/ 8 h 130"/>
                  <a:gd name="T52" fmla="*/ 341 w 1094"/>
                  <a:gd name="T53" fmla="*/ 6 h 130"/>
                  <a:gd name="T54" fmla="*/ 309 w 1094"/>
                  <a:gd name="T55" fmla="*/ 5 h 130"/>
                  <a:gd name="T56" fmla="*/ 277 w 1094"/>
                  <a:gd name="T57" fmla="*/ 3 h 130"/>
                  <a:gd name="T58" fmla="*/ 246 w 1094"/>
                  <a:gd name="T59" fmla="*/ 3 h 130"/>
                  <a:gd name="T60" fmla="*/ 214 w 1094"/>
                  <a:gd name="T61" fmla="*/ 3 h 130"/>
                  <a:gd name="T62" fmla="*/ 184 w 1094"/>
                  <a:gd name="T63" fmla="*/ 3 h 130"/>
                  <a:gd name="T64" fmla="*/ 152 w 1094"/>
                  <a:gd name="T65" fmla="*/ 1 h 130"/>
                  <a:gd name="T66" fmla="*/ 120 w 1094"/>
                  <a:gd name="T67" fmla="*/ 1 h 130"/>
                  <a:gd name="T68" fmla="*/ 89 w 1094"/>
                  <a:gd name="T69" fmla="*/ 1 h 130"/>
                  <a:gd name="T70" fmla="*/ 57 w 1094"/>
                  <a:gd name="T71" fmla="*/ 0 h 13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094"/>
                  <a:gd name="T109" fmla="*/ 0 h 130"/>
                  <a:gd name="T110" fmla="*/ 1094 w 1094"/>
                  <a:gd name="T111" fmla="*/ 130 h 13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094" h="130">
                    <a:moveTo>
                      <a:pt x="1094" y="130"/>
                    </a:moveTo>
                    <a:lnTo>
                      <a:pt x="1089" y="128"/>
                    </a:lnTo>
                    <a:lnTo>
                      <a:pt x="1082" y="125"/>
                    </a:lnTo>
                    <a:lnTo>
                      <a:pt x="1065" y="116"/>
                    </a:lnTo>
                    <a:lnTo>
                      <a:pt x="1050" y="109"/>
                    </a:lnTo>
                    <a:lnTo>
                      <a:pt x="1038" y="104"/>
                    </a:lnTo>
                    <a:lnTo>
                      <a:pt x="1018" y="96"/>
                    </a:lnTo>
                    <a:lnTo>
                      <a:pt x="1014" y="94"/>
                    </a:lnTo>
                    <a:lnTo>
                      <a:pt x="1011" y="94"/>
                    </a:lnTo>
                    <a:lnTo>
                      <a:pt x="987" y="87"/>
                    </a:lnTo>
                    <a:lnTo>
                      <a:pt x="972" y="81"/>
                    </a:lnTo>
                    <a:lnTo>
                      <a:pt x="960" y="79"/>
                    </a:lnTo>
                    <a:lnTo>
                      <a:pt x="937" y="72"/>
                    </a:lnTo>
                    <a:lnTo>
                      <a:pt x="933" y="71"/>
                    </a:lnTo>
                    <a:lnTo>
                      <a:pt x="928" y="69"/>
                    </a:lnTo>
                    <a:lnTo>
                      <a:pt x="906" y="65"/>
                    </a:lnTo>
                    <a:lnTo>
                      <a:pt x="901" y="64"/>
                    </a:lnTo>
                    <a:lnTo>
                      <a:pt x="879" y="59"/>
                    </a:lnTo>
                    <a:lnTo>
                      <a:pt x="866" y="55"/>
                    </a:lnTo>
                    <a:lnTo>
                      <a:pt x="852" y="52"/>
                    </a:lnTo>
                    <a:lnTo>
                      <a:pt x="830" y="50"/>
                    </a:lnTo>
                    <a:lnTo>
                      <a:pt x="824" y="49"/>
                    </a:lnTo>
                    <a:lnTo>
                      <a:pt x="795" y="44"/>
                    </a:lnTo>
                    <a:lnTo>
                      <a:pt x="788" y="42"/>
                    </a:lnTo>
                    <a:lnTo>
                      <a:pt x="766" y="38"/>
                    </a:lnTo>
                    <a:lnTo>
                      <a:pt x="761" y="38"/>
                    </a:lnTo>
                    <a:lnTo>
                      <a:pt x="737" y="35"/>
                    </a:lnTo>
                    <a:lnTo>
                      <a:pt x="729" y="33"/>
                    </a:lnTo>
                    <a:lnTo>
                      <a:pt x="709" y="32"/>
                    </a:lnTo>
                    <a:lnTo>
                      <a:pt x="695" y="32"/>
                    </a:lnTo>
                    <a:lnTo>
                      <a:pt x="680" y="28"/>
                    </a:lnTo>
                    <a:lnTo>
                      <a:pt x="662" y="27"/>
                    </a:lnTo>
                    <a:lnTo>
                      <a:pt x="650" y="25"/>
                    </a:lnTo>
                    <a:lnTo>
                      <a:pt x="629" y="25"/>
                    </a:lnTo>
                    <a:lnTo>
                      <a:pt x="619" y="23"/>
                    </a:lnTo>
                    <a:lnTo>
                      <a:pt x="596" y="22"/>
                    </a:lnTo>
                    <a:lnTo>
                      <a:pt x="591" y="20"/>
                    </a:lnTo>
                    <a:lnTo>
                      <a:pt x="565" y="18"/>
                    </a:lnTo>
                    <a:lnTo>
                      <a:pt x="562" y="18"/>
                    </a:lnTo>
                    <a:lnTo>
                      <a:pt x="533" y="16"/>
                    </a:lnTo>
                    <a:lnTo>
                      <a:pt x="532" y="16"/>
                    </a:lnTo>
                    <a:lnTo>
                      <a:pt x="515" y="15"/>
                    </a:lnTo>
                    <a:lnTo>
                      <a:pt x="501" y="15"/>
                    </a:lnTo>
                    <a:lnTo>
                      <a:pt x="499" y="13"/>
                    </a:lnTo>
                    <a:lnTo>
                      <a:pt x="471" y="11"/>
                    </a:lnTo>
                    <a:lnTo>
                      <a:pt x="467" y="11"/>
                    </a:lnTo>
                    <a:lnTo>
                      <a:pt x="440" y="11"/>
                    </a:lnTo>
                    <a:lnTo>
                      <a:pt x="435" y="11"/>
                    </a:lnTo>
                    <a:lnTo>
                      <a:pt x="412" y="10"/>
                    </a:lnTo>
                    <a:lnTo>
                      <a:pt x="403" y="10"/>
                    </a:lnTo>
                    <a:lnTo>
                      <a:pt x="380" y="8"/>
                    </a:lnTo>
                    <a:lnTo>
                      <a:pt x="373" y="8"/>
                    </a:lnTo>
                    <a:lnTo>
                      <a:pt x="349" y="6"/>
                    </a:lnTo>
                    <a:lnTo>
                      <a:pt x="341" y="6"/>
                    </a:lnTo>
                    <a:lnTo>
                      <a:pt x="319" y="5"/>
                    </a:lnTo>
                    <a:lnTo>
                      <a:pt x="309" y="5"/>
                    </a:lnTo>
                    <a:lnTo>
                      <a:pt x="289" y="5"/>
                    </a:lnTo>
                    <a:lnTo>
                      <a:pt x="277" y="3"/>
                    </a:lnTo>
                    <a:lnTo>
                      <a:pt x="258" y="3"/>
                    </a:lnTo>
                    <a:lnTo>
                      <a:pt x="246" y="3"/>
                    </a:lnTo>
                    <a:lnTo>
                      <a:pt x="226" y="3"/>
                    </a:lnTo>
                    <a:lnTo>
                      <a:pt x="214" y="3"/>
                    </a:lnTo>
                    <a:lnTo>
                      <a:pt x="197" y="3"/>
                    </a:lnTo>
                    <a:lnTo>
                      <a:pt x="184" y="3"/>
                    </a:lnTo>
                    <a:lnTo>
                      <a:pt x="165" y="1"/>
                    </a:lnTo>
                    <a:lnTo>
                      <a:pt x="152" y="1"/>
                    </a:lnTo>
                    <a:lnTo>
                      <a:pt x="133" y="1"/>
                    </a:lnTo>
                    <a:lnTo>
                      <a:pt x="120" y="1"/>
                    </a:lnTo>
                    <a:lnTo>
                      <a:pt x="105" y="1"/>
                    </a:lnTo>
                    <a:lnTo>
                      <a:pt x="89" y="1"/>
                    </a:lnTo>
                    <a:lnTo>
                      <a:pt x="72" y="1"/>
                    </a:lnTo>
                    <a:lnTo>
                      <a:pt x="57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92" name="Line 1232"/>
              <p:cNvSpPr>
                <a:spLocks noChangeShapeType="1"/>
              </p:cNvSpPr>
              <p:nvPr/>
            </p:nvSpPr>
            <p:spPr bwMode="auto">
              <a:xfrm>
                <a:off x="1684" y="3027"/>
                <a:ext cx="18" cy="10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293" name="Freeform 1233"/>
              <p:cNvSpPr>
                <a:spLocks/>
              </p:cNvSpPr>
              <p:nvPr/>
            </p:nvSpPr>
            <p:spPr bwMode="auto">
              <a:xfrm>
                <a:off x="590" y="2880"/>
                <a:ext cx="1168" cy="191"/>
              </a:xfrm>
              <a:custGeom>
                <a:avLst/>
                <a:gdLst>
                  <a:gd name="T0" fmla="*/ 1161 w 1168"/>
                  <a:gd name="T1" fmla="*/ 182 h 191"/>
                  <a:gd name="T2" fmla="*/ 1141 w 1168"/>
                  <a:gd name="T3" fmla="*/ 162 h 191"/>
                  <a:gd name="T4" fmla="*/ 1117 w 1168"/>
                  <a:gd name="T5" fmla="*/ 147 h 191"/>
                  <a:gd name="T6" fmla="*/ 1095 w 1168"/>
                  <a:gd name="T7" fmla="*/ 133 h 191"/>
                  <a:gd name="T8" fmla="*/ 1072 w 1168"/>
                  <a:gd name="T9" fmla="*/ 120 h 191"/>
                  <a:gd name="T10" fmla="*/ 1046 w 1168"/>
                  <a:gd name="T11" fmla="*/ 108 h 191"/>
                  <a:gd name="T12" fmla="*/ 1021 w 1168"/>
                  <a:gd name="T13" fmla="*/ 98 h 191"/>
                  <a:gd name="T14" fmla="*/ 994 w 1168"/>
                  <a:gd name="T15" fmla="*/ 89 h 191"/>
                  <a:gd name="T16" fmla="*/ 969 w 1168"/>
                  <a:gd name="T17" fmla="*/ 81 h 191"/>
                  <a:gd name="T18" fmla="*/ 943 w 1168"/>
                  <a:gd name="T19" fmla="*/ 74 h 191"/>
                  <a:gd name="T20" fmla="*/ 915 w 1168"/>
                  <a:gd name="T21" fmla="*/ 67 h 191"/>
                  <a:gd name="T22" fmla="*/ 884 w 1168"/>
                  <a:gd name="T23" fmla="*/ 59 h 191"/>
                  <a:gd name="T24" fmla="*/ 854 w 1168"/>
                  <a:gd name="T25" fmla="*/ 54 h 191"/>
                  <a:gd name="T26" fmla="*/ 818 w 1168"/>
                  <a:gd name="T27" fmla="*/ 47 h 191"/>
                  <a:gd name="T28" fmla="*/ 785 w 1168"/>
                  <a:gd name="T29" fmla="*/ 42 h 191"/>
                  <a:gd name="T30" fmla="*/ 751 w 1168"/>
                  <a:gd name="T31" fmla="*/ 35 h 191"/>
                  <a:gd name="T32" fmla="*/ 719 w 1168"/>
                  <a:gd name="T33" fmla="*/ 32 h 191"/>
                  <a:gd name="T34" fmla="*/ 689 w 1168"/>
                  <a:gd name="T35" fmla="*/ 28 h 191"/>
                  <a:gd name="T36" fmla="*/ 660 w 1168"/>
                  <a:gd name="T37" fmla="*/ 25 h 191"/>
                  <a:gd name="T38" fmla="*/ 631 w 1168"/>
                  <a:gd name="T39" fmla="*/ 22 h 191"/>
                  <a:gd name="T40" fmla="*/ 601 w 1168"/>
                  <a:gd name="T41" fmla="*/ 20 h 191"/>
                  <a:gd name="T42" fmla="*/ 570 w 1168"/>
                  <a:gd name="T43" fmla="*/ 18 h 191"/>
                  <a:gd name="T44" fmla="*/ 540 w 1168"/>
                  <a:gd name="T45" fmla="*/ 15 h 191"/>
                  <a:gd name="T46" fmla="*/ 510 w 1168"/>
                  <a:gd name="T47" fmla="*/ 13 h 191"/>
                  <a:gd name="T48" fmla="*/ 481 w 1168"/>
                  <a:gd name="T49" fmla="*/ 11 h 191"/>
                  <a:gd name="T50" fmla="*/ 451 w 1168"/>
                  <a:gd name="T51" fmla="*/ 10 h 191"/>
                  <a:gd name="T52" fmla="*/ 420 w 1168"/>
                  <a:gd name="T53" fmla="*/ 8 h 191"/>
                  <a:gd name="T54" fmla="*/ 390 w 1168"/>
                  <a:gd name="T55" fmla="*/ 6 h 191"/>
                  <a:gd name="T56" fmla="*/ 331 w 1168"/>
                  <a:gd name="T57" fmla="*/ 5 h 191"/>
                  <a:gd name="T58" fmla="*/ 316 w 1168"/>
                  <a:gd name="T59" fmla="*/ 3 h 191"/>
                  <a:gd name="T60" fmla="*/ 297 w 1168"/>
                  <a:gd name="T61" fmla="*/ 3 h 191"/>
                  <a:gd name="T62" fmla="*/ 267 w 1168"/>
                  <a:gd name="T63" fmla="*/ 1 h 191"/>
                  <a:gd name="T64" fmla="*/ 235 w 1168"/>
                  <a:gd name="T65" fmla="*/ 1 h 191"/>
                  <a:gd name="T66" fmla="*/ 204 w 1168"/>
                  <a:gd name="T67" fmla="*/ 0 h 191"/>
                  <a:gd name="T68" fmla="*/ 172 w 1168"/>
                  <a:gd name="T69" fmla="*/ 0 h 191"/>
                  <a:gd name="T70" fmla="*/ 142 w 1168"/>
                  <a:gd name="T71" fmla="*/ 0 h 191"/>
                  <a:gd name="T72" fmla="*/ 110 w 1168"/>
                  <a:gd name="T73" fmla="*/ 0 h 191"/>
                  <a:gd name="T74" fmla="*/ 78 w 1168"/>
                  <a:gd name="T75" fmla="*/ 0 h 191"/>
                  <a:gd name="T76" fmla="*/ 0 w 1168"/>
                  <a:gd name="T77" fmla="*/ 0 h 19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168"/>
                  <a:gd name="T118" fmla="*/ 0 h 191"/>
                  <a:gd name="T119" fmla="*/ 1168 w 1168"/>
                  <a:gd name="T120" fmla="*/ 191 h 19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168" h="191">
                    <a:moveTo>
                      <a:pt x="1168" y="191"/>
                    </a:moveTo>
                    <a:lnTo>
                      <a:pt x="1161" y="182"/>
                    </a:lnTo>
                    <a:lnTo>
                      <a:pt x="1146" y="169"/>
                    </a:lnTo>
                    <a:lnTo>
                      <a:pt x="1141" y="162"/>
                    </a:lnTo>
                    <a:lnTo>
                      <a:pt x="1127" y="154"/>
                    </a:lnTo>
                    <a:lnTo>
                      <a:pt x="1117" y="147"/>
                    </a:lnTo>
                    <a:lnTo>
                      <a:pt x="1109" y="142"/>
                    </a:lnTo>
                    <a:lnTo>
                      <a:pt x="1095" y="133"/>
                    </a:lnTo>
                    <a:lnTo>
                      <a:pt x="1078" y="125"/>
                    </a:lnTo>
                    <a:lnTo>
                      <a:pt x="1072" y="120"/>
                    </a:lnTo>
                    <a:lnTo>
                      <a:pt x="1058" y="113"/>
                    </a:lnTo>
                    <a:lnTo>
                      <a:pt x="1046" y="108"/>
                    </a:lnTo>
                    <a:lnTo>
                      <a:pt x="1038" y="106"/>
                    </a:lnTo>
                    <a:lnTo>
                      <a:pt x="1021" y="98"/>
                    </a:lnTo>
                    <a:lnTo>
                      <a:pt x="999" y="91"/>
                    </a:lnTo>
                    <a:lnTo>
                      <a:pt x="994" y="89"/>
                    </a:lnTo>
                    <a:lnTo>
                      <a:pt x="987" y="86"/>
                    </a:lnTo>
                    <a:lnTo>
                      <a:pt x="969" y="81"/>
                    </a:lnTo>
                    <a:lnTo>
                      <a:pt x="960" y="77"/>
                    </a:lnTo>
                    <a:lnTo>
                      <a:pt x="943" y="74"/>
                    </a:lnTo>
                    <a:lnTo>
                      <a:pt x="925" y="69"/>
                    </a:lnTo>
                    <a:lnTo>
                      <a:pt x="915" y="67"/>
                    </a:lnTo>
                    <a:lnTo>
                      <a:pt x="888" y="61"/>
                    </a:lnTo>
                    <a:lnTo>
                      <a:pt x="884" y="59"/>
                    </a:lnTo>
                    <a:lnTo>
                      <a:pt x="859" y="55"/>
                    </a:lnTo>
                    <a:lnTo>
                      <a:pt x="854" y="54"/>
                    </a:lnTo>
                    <a:lnTo>
                      <a:pt x="832" y="49"/>
                    </a:lnTo>
                    <a:lnTo>
                      <a:pt x="818" y="47"/>
                    </a:lnTo>
                    <a:lnTo>
                      <a:pt x="803" y="44"/>
                    </a:lnTo>
                    <a:lnTo>
                      <a:pt x="785" y="42"/>
                    </a:lnTo>
                    <a:lnTo>
                      <a:pt x="775" y="40"/>
                    </a:lnTo>
                    <a:lnTo>
                      <a:pt x="751" y="35"/>
                    </a:lnTo>
                    <a:lnTo>
                      <a:pt x="746" y="35"/>
                    </a:lnTo>
                    <a:lnTo>
                      <a:pt x="719" y="32"/>
                    </a:lnTo>
                    <a:lnTo>
                      <a:pt x="717" y="32"/>
                    </a:lnTo>
                    <a:lnTo>
                      <a:pt x="689" y="28"/>
                    </a:lnTo>
                    <a:lnTo>
                      <a:pt x="685" y="28"/>
                    </a:lnTo>
                    <a:lnTo>
                      <a:pt x="660" y="25"/>
                    </a:lnTo>
                    <a:lnTo>
                      <a:pt x="651" y="25"/>
                    </a:lnTo>
                    <a:lnTo>
                      <a:pt x="631" y="22"/>
                    </a:lnTo>
                    <a:lnTo>
                      <a:pt x="618" y="22"/>
                    </a:lnTo>
                    <a:lnTo>
                      <a:pt x="601" y="20"/>
                    </a:lnTo>
                    <a:lnTo>
                      <a:pt x="586" y="18"/>
                    </a:lnTo>
                    <a:lnTo>
                      <a:pt x="570" y="18"/>
                    </a:lnTo>
                    <a:lnTo>
                      <a:pt x="553" y="17"/>
                    </a:lnTo>
                    <a:lnTo>
                      <a:pt x="540" y="15"/>
                    </a:lnTo>
                    <a:lnTo>
                      <a:pt x="521" y="13"/>
                    </a:lnTo>
                    <a:lnTo>
                      <a:pt x="510" y="13"/>
                    </a:lnTo>
                    <a:lnTo>
                      <a:pt x="489" y="11"/>
                    </a:lnTo>
                    <a:lnTo>
                      <a:pt x="481" y="11"/>
                    </a:lnTo>
                    <a:lnTo>
                      <a:pt x="457" y="10"/>
                    </a:lnTo>
                    <a:lnTo>
                      <a:pt x="451" y="10"/>
                    </a:lnTo>
                    <a:lnTo>
                      <a:pt x="425" y="8"/>
                    </a:lnTo>
                    <a:lnTo>
                      <a:pt x="420" y="8"/>
                    </a:lnTo>
                    <a:lnTo>
                      <a:pt x="393" y="6"/>
                    </a:lnTo>
                    <a:lnTo>
                      <a:pt x="390" y="6"/>
                    </a:lnTo>
                    <a:lnTo>
                      <a:pt x="361" y="5"/>
                    </a:lnTo>
                    <a:lnTo>
                      <a:pt x="331" y="5"/>
                    </a:lnTo>
                    <a:lnTo>
                      <a:pt x="329" y="5"/>
                    </a:lnTo>
                    <a:lnTo>
                      <a:pt x="316" y="3"/>
                    </a:lnTo>
                    <a:lnTo>
                      <a:pt x="299" y="3"/>
                    </a:lnTo>
                    <a:lnTo>
                      <a:pt x="297" y="3"/>
                    </a:lnTo>
                    <a:lnTo>
                      <a:pt x="268" y="1"/>
                    </a:lnTo>
                    <a:lnTo>
                      <a:pt x="267" y="1"/>
                    </a:lnTo>
                    <a:lnTo>
                      <a:pt x="238" y="1"/>
                    </a:lnTo>
                    <a:lnTo>
                      <a:pt x="235" y="1"/>
                    </a:lnTo>
                    <a:lnTo>
                      <a:pt x="206" y="0"/>
                    </a:lnTo>
                    <a:lnTo>
                      <a:pt x="204" y="0"/>
                    </a:lnTo>
                    <a:lnTo>
                      <a:pt x="177" y="0"/>
                    </a:lnTo>
                    <a:lnTo>
                      <a:pt x="172" y="0"/>
                    </a:lnTo>
                    <a:lnTo>
                      <a:pt x="145" y="0"/>
                    </a:lnTo>
                    <a:lnTo>
                      <a:pt x="142" y="0"/>
                    </a:lnTo>
                    <a:lnTo>
                      <a:pt x="113" y="0"/>
                    </a:lnTo>
                    <a:lnTo>
                      <a:pt x="110" y="0"/>
                    </a:lnTo>
                    <a:lnTo>
                      <a:pt x="84" y="0"/>
                    </a:lnTo>
                    <a:lnTo>
                      <a:pt x="78" y="0"/>
                    </a:lnTo>
                    <a:lnTo>
                      <a:pt x="52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94" name="Freeform 1234"/>
              <p:cNvSpPr>
                <a:spLocks/>
              </p:cNvSpPr>
              <p:nvPr/>
            </p:nvSpPr>
            <p:spPr bwMode="auto">
              <a:xfrm>
                <a:off x="1754" y="3050"/>
                <a:ext cx="12" cy="14"/>
              </a:xfrm>
              <a:custGeom>
                <a:avLst/>
                <a:gdLst>
                  <a:gd name="T0" fmla="*/ 0 w 12"/>
                  <a:gd name="T1" fmla="*/ 0 h 14"/>
                  <a:gd name="T2" fmla="*/ 7 w 12"/>
                  <a:gd name="T3" fmla="*/ 9 h 14"/>
                  <a:gd name="T4" fmla="*/ 12 w 12"/>
                  <a:gd name="T5" fmla="*/ 14 h 14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4"/>
                  <a:gd name="T11" fmla="*/ 12 w 12"/>
                  <a:gd name="T12" fmla="*/ 14 h 1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4">
                    <a:moveTo>
                      <a:pt x="0" y="0"/>
                    </a:moveTo>
                    <a:lnTo>
                      <a:pt x="7" y="9"/>
                    </a:lnTo>
                    <a:lnTo>
                      <a:pt x="12" y="14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95" name="Freeform 1235"/>
              <p:cNvSpPr>
                <a:spLocks/>
              </p:cNvSpPr>
              <p:nvPr/>
            </p:nvSpPr>
            <p:spPr bwMode="auto">
              <a:xfrm>
                <a:off x="1714" y="3015"/>
                <a:ext cx="40" cy="35"/>
              </a:xfrm>
              <a:custGeom>
                <a:avLst/>
                <a:gdLst>
                  <a:gd name="T0" fmla="*/ 40 w 40"/>
                  <a:gd name="T1" fmla="*/ 35 h 35"/>
                  <a:gd name="T2" fmla="*/ 39 w 40"/>
                  <a:gd name="T3" fmla="*/ 34 h 35"/>
                  <a:gd name="T4" fmla="*/ 22 w 40"/>
                  <a:gd name="T5" fmla="*/ 17 h 35"/>
                  <a:gd name="T6" fmla="*/ 8 w 40"/>
                  <a:gd name="T7" fmla="*/ 7 h 35"/>
                  <a:gd name="T8" fmla="*/ 0 w 40"/>
                  <a:gd name="T9" fmla="*/ 0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0"/>
                  <a:gd name="T16" fmla="*/ 0 h 35"/>
                  <a:gd name="T17" fmla="*/ 40 w 40"/>
                  <a:gd name="T18" fmla="*/ 35 h 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0" h="35">
                    <a:moveTo>
                      <a:pt x="40" y="35"/>
                    </a:moveTo>
                    <a:lnTo>
                      <a:pt x="39" y="34"/>
                    </a:lnTo>
                    <a:lnTo>
                      <a:pt x="22" y="17"/>
                    </a:lnTo>
                    <a:lnTo>
                      <a:pt x="8" y="7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96" name="Freeform 1236"/>
              <p:cNvSpPr>
                <a:spLocks/>
              </p:cNvSpPr>
              <p:nvPr/>
            </p:nvSpPr>
            <p:spPr bwMode="auto">
              <a:xfrm>
                <a:off x="590" y="2859"/>
                <a:ext cx="1124" cy="156"/>
              </a:xfrm>
              <a:custGeom>
                <a:avLst/>
                <a:gdLst>
                  <a:gd name="T0" fmla="*/ 1112 w 1124"/>
                  <a:gd name="T1" fmla="*/ 147 h 156"/>
                  <a:gd name="T2" fmla="*/ 1092 w 1124"/>
                  <a:gd name="T3" fmla="*/ 134 h 156"/>
                  <a:gd name="T4" fmla="*/ 1067 w 1124"/>
                  <a:gd name="T5" fmla="*/ 122 h 156"/>
                  <a:gd name="T6" fmla="*/ 1035 w 1124"/>
                  <a:gd name="T7" fmla="*/ 107 h 156"/>
                  <a:gd name="T8" fmla="*/ 1026 w 1124"/>
                  <a:gd name="T9" fmla="*/ 103 h 156"/>
                  <a:gd name="T10" fmla="*/ 987 w 1124"/>
                  <a:gd name="T11" fmla="*/ 90 h 156"/>
                  <a:gd name="T12" fmla="*/ 955 w 1124"/>
                  <a:gd name="T13" fmla="*/ 80 h 156"/>
                  <a:gd name="T14" fmla="*/ 950 w 1124"/>
                  <a:gd name="T15" fmla="*/ 78 h 156"/>
                  <a:gd name="T16" fmla="*/ 913 w 1124"/>
                  <a:gd name="T17" fmla="*/ 70 h 156"/>
                  <a:gd name="T18" fmla="*/ 878 w 1124"/>
                  <a:gd name="T19" fmla="*/ 61 h 156"/>
                  <a:gd name="T20" fmla="*/ 842 w 1124"/>
                  <a:gd name="T21" fmla="*/ 54 h 156"/>
                  <a:gd name="T22" fmla="*/ 813 w 1124"/>
                  <a:gd name="T23" fmla="*/ 49 h 156"/>
                  <a:gd name="T24" fmla="*/ 785 w 1124"/>
                  <a:gd name="T25" fmla="*/ 44 h 156"/>
                  <a:gd name="T26" fmla="*/ 756 w 1124"/>
                  <a:gd name="T27" fmla="*/ 41 h 156"/>
                  <a:gd name="T28" fmla="*/ 727 w 1124"/>
                  <a:gd name="T29" fmla="*/ 36 h 156"/>
                  <a:gd name="T30" fmla="*/ 699 w 1124"/>
                  <a:gd name="T31" fmla="*/ 32 h 156"/>
                  <a:gd name="T32" fmla="*/ 670 w 1124"/>
                  <a:gd name="T33" fmla="*/ 29 h 156"/>
                  <a:gd name="T34" fmla="*/ 638 w 1124"/>
                  <a:gd name="T35" fmla="*/ 26 h 156"/>
                  <a:gd name="T36" fmla="*/ 608 w 1124"/>
                  <a:gd name="T37" fmla="*/ 22 h 156"/>
                  <a:gd name="T38" fmla="*/ 575 w 1124"/>
                  <a:gd name="T39" fmla="*/ 21 h 156"/>
                  <a:gd name="T40" fmla="*/ 543 w 1124"/>
                  <a:gd name="T41" fmla="*/ 19 h 156"/>
                  <a:gd name="T42" fmla="*/ 510 w 1124"/>
                  <a:gd name="T43" fmla="*/ 16 h 156"/>
                  <a:gd name="T44" fmla="*/ 479 w 1124"/>
                  <a:gd name="T45" fmla="*/ 12 h 156"/>
                  <a:gd name="T46" fmla="*/ 447 w 1124"/>
                  <a:gd name="T47" fmla="*/ 12 h 156"/>
                  <a:gd name="T48" fmla="*/ 415 w 1124"/>
                  <a:gd name="T49" fmla="*/ 10 h 156"/>
                  <a:gd name="T50" fmla="*/ 383 w 1124"/>
                  <a:gd name="T51" fmla="*/ 9 h 156"/>
                  <a:gd name="T52" fmla="*/ 351 w 1124"/>
                  <a:gd name="T53" fmla="*/ 7 h 156"/>
                  <a:gd name="T54" fmla="*/ 319 w 1124"/>
                  <a:gd name="T55" fmla="*/ 5 h 156"/>
                  <a:gd name="T56" fmla="*/ 289 w 1124"/>
                  <a:gd name="T57" fmla="*/ 5 h 156"/>
                  <a:gd name="T58" fmla="*/ 255 w 1124"/>
                  <a:gd name="T59" fmla="*/ 4 h 156"/>
                  <a:gd name="T60" fmla="*/ 224 w 1124"/>
                  <a:gd name="T61" fmla="*/ 4 h 156"/>
                  <a:gd name="T62" fmla="*/ 192 w 1124"/>
                  <a:gd name="T63" fmla="*/ 2 h 156"/>
                  <a:gd name="T64" fmla="*/ 162 w 1124"/>
                  <a:gd name="T65" fmla="*/ 2 h 156"/>
                  <a:gd name="T66" fmla="*/ 130 w 1124"/>
                  <a:gd name="T67" fmla="*/ 2 h 156"/>
                  <a:gd name="T68" fmla="*/ 99 w 1124"/>
                  <a:gd name="T69" fmla="*/ 0 h 156"/>
                  <a:gd name="T70" fmla="*/ 69 w 1124"/>
                  <a:gd name="T71" fmla="*/ 0 h 156"/>
                  <a:gd name="T72" fmla="*/ 37 w 1124"/>
                  <a:gd name="T73" fmla="*/ 0 h 15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124"/>
                  <a:gd name="T112" fmla="*/ 0 h 156"/>
                  <a:gd name="T113" fmla="*/ 1124 w 1124"/>
                  <a:gd name="T114" fmla="*/ 156 h 15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124" h="156">
                    <a:moveTo>
                      <a:pt x="1124" y="156"/>
                    </a:moveTo>
                    <a:lnTo>
                      <a:pt x="1112" y="147"/>
                    </a:lnTo>
                    <a:lnTo>
                      <a:pt x="1100" y="141"/>
                    </a:lnTo>
                    <a:lnTo>
                      <a:pt x="1092" y="134"/>
                    </a:lnTo>
                    <a:lnTo>
                      <a:pt x="1078" y="127"/>
                    </a:lnTo>
                    <a:lnTo>
                      <a:pt x="1067" y="122"/>
                    </a:lnTo>
                    <a:lnTo>
                      <a:pt x="1055" y="115"/>
                    </a:lnTo>
                    <a:lnTo>
                      <a:pt x="1035" y="107"/>
                    </a:lnTo>
                    <a:lnTo>
                      <a:pt x="1029" y="105"/>
                    </a:lnTo>
                    <a:lnTo>
                      <a:pt x="1026" y="103"/>
                    </a:lnTo>
                    <a:lnTo>
                      <a:pt x="1002" y="97"/>
                    </a:lnTo>
                    <a:lnTo>
                      <a:pt x="987" y="90"/>
                    </a:lnTo>
                    <a:lnTo>
                      <a:pt x="977" y="87"/>
                    </a:lnTo>
                    <a:lnTo>
                      <a:pt x="955" y="80"/>
                    </a:lnTo>
                    <a:lnTo>
                      <a:pt x="950" y="80"/>
                    </a:lnTo>
                    <a:lnTo>
                      <a:pt x="950" y="78"/>
                    </a:lnTo>
                    <a:lnTo>
                      <a:pt x="923" y="71"/>
                    </a:lnTo>
                    <a:lnTo>
                      <a:pt x="913" y="70"/>
                    </a:lnTo>
                    <a:lnTo>
                      <a:pt x="896" y="65"/>
                    </a:lnTo>
                    <a:lnTo>
                      <a:pt x="878" y="61"/>
                    </a:lnTo>
                    <a:lnTo>
                      <a:pt x="869" y="60"/>
                    </a:lnTo>
                    <a:lnTo>
                      <a:pt x="842" y="54"/>
                    </a:lnTo>
                    <a:lnTo>
                      <a:pt x="837" y="54"/>
                    </a:lnTo>
                    <a:lnTo>
                      <a:pt x="813" y="49"/>
                    </a:lnTo>
                    <a:lnTo>
                      <a:pt x="808" y="48"/>
                    </a:lnTo>
                    <a:lnTo>
                      <a:pt x="785" y="44"/>
                    </a:lnTo>
                    <a:lnTo>
                      <a:pt x="775" y="43"/>
                    </a:lnTo>
                    <a:lnTo>
                      <a:pt x="756" y="41"/>
                    </a:lnTo>
                    <a:lnTo>
                      <a:pt x="739" y="38"/>
                    </a:lnTo>
                    <a:lnTo>
                      <a:pt x="727" y="36"/>
                    </a:lnTo>
                    <a:lnTo>
                      <a:pt x="707" y="34"/>
                    </a:lnTo>
                    <a:lnTo>
                      <a:pt x="699" y="32"/>
                    </a:lnTo>
                    <a:lnTo>
                      <a:pt x="673" y="29"/>
                    </a:lnTo>
                    <a:lnTo>
                      <a:pt x="670" y="29"/>
                    </a:lnTo>
                    <a:lnTo>
                      <a:pt x="640" y="26"/>
                    </a:lnTo>
                    <a:lnTo>
                      <a:pt x="638" y="26"/>
                    </a:lnTo>
                    <a:lnTo>
                      <a:pt x="611" y="22"/>
                    </a:lnTo>
                    <a:lnTo>
                      <a:pt x="608" y="22"/>
                    </a:lnTo>
                    <a:lnTo>
                      <a:pt x="582" y="21"/>
                    </a:lnTo>
                    <a:lnTo>
                      <a:pt x="575" y="21"/>
                    </a:lnTo>
                    <a:lnTo>
                      <a:pt x="552" y="19"/>
                    </a:lnTo>
                    <a:lnTo>
                      <a:pt x="543" y="19"/>
                    </a:lnTo>
                    <a:lnTo>
                      <a:pt x="521" y="16"/>
                    </a:lnTo>
                    <a:lnTo>
                      <a:pt x="510" y="16"/>
                    </a:lnTo>
                    <a:lnTo>
                      <a:pt x="491" y="14"/>
                    </a:lnTo>
                    <a:lnTo>
                      <a:pt x="479" y="12"/>
                    </a:lnTo>
                    <a:lnTo>
                      <a:pt x="461" y="12"/>
                    </a:lnTo>
                    <a:lnTo>
                      <a:pt x="447" y="12"/>
                    </a:lnTo>
                    <a:lnTo>
                      <a:pt x="432" y="10"/>
                    </a:lnTo>
                    <a:lnTo>
                      <a:pt x="415" y="10"/>
                    </a:lnTo>
                    <a:lnTo>
                      <a:pt x="402" y="9"/>
                    </a:lnTo>
                    <a:lnTo>
                      <a:pt x="383" y="9"/>
                    </a:lnTo>
                    <a:lnTo>
                      <a:pt x="370" y="7"/>
                    </a:lnTo>
                    <a:lnTo>
                      <a:pt x="351" y="7"/>
                    </a:lnTo>
                    <a:lnTo>
                      <a:pt x="341" y="7"/>
                    </a:lnTo>
                    <a:lnTo>
                      <a:pt x="319" y="5"/>
                    </a:lnTo>
                    <a:lnTo>
                      <a:pt x="310" y="5"/>
                    </a:lnTo>
                    <a:lnTo>
                      <a:pt x="289" y="5"/>
                    </a:lnTo>
                    <a:lnTo>
                      <a:pt x="278" y="5"/>
                    </a:lnTo>
                    <a:lnTo>
                      <a:pt x="255" y="4"/>
                    </a:lnTo>
                    <a:lnTo>
                      <a:pt x="248" y="4"/>
                    </a:lnTo>
                    <a:lnTo>
                      <a:pt x="224" y="4"/>
                    </a:lnTo>
                    <a:lnTo>
                      <a:pt x="218" y="4"/>
                    </a:lnTo>
                    <a:lnTo>
                      <a:pt x="192" y="2"/>
                    </a:lnTo>
                    <a:lnTo>
                      <a:pt x="186" y="2"/>
                    </a:lnTo>
                    <a:lnTo>
                      <a:pt x="162" y="2"/>
                    </a:lnTo>
                    <a:lnTo>
                      <a:pt x="157" y="2"/>
                    </a:lnTo>
                    <a:lnTo>
                      <a:pt x="130" y="2"/>
                    </a:lnTo>
                    <a:lnTo>
                      <a:pt x="125" y="2"/>
                    </a:lnTo>
                    <a:lnTo>
                      <a:pt x="99" y="0"/>
                    </a:lnTo>
                    <a:lnTo>
                      <a:pt x="93" y="0"/>
                    </a:lnTo>
                    <a:lnTo>
                      <a:pt x="69" y="0"/>
                    </a:lnTo>
                    <a:lnTo>
                      <a:pt x="64" y="0"/>
                    </a:lnTo>
                    <a:lnTo>
                      <a:pt x="37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97" name="Freeform 1237"/>
              <p:cNvSpPr>
                <a:spLocks/>
              </p:cNvSpPr>
              <p:nvPr/>
            </p:nvSpPr>
            <p:spPr bwMode="auto">
              <a:xfrm>
                <a:off x="1761" y="3039"/>
                <a:ext cx="15" cy="18"/>
              </a:xfrm>
              <a:custGeom>
                <a:avLst/>
                <a:gdLst>
                  <a:gd name="T0" fmla="*/ 0 w 15"/>
                  <a:gd name="T1" fmla="*/ 0 h 18"/>
                  <a:gd name="T2" fmla="*/ 9 w 15"/>
                  <a:gd name="T3" fmla="*/ 10 h 18"/>
                  <a:gd name="T4" fmla="*/ 15 w 15"/>
                  <a:gd name="T5" fmla="*/ 18 h 18"/>
                  <a:gd name="T6" fmla="*/ 0 60000 65536"/>
                  <a:gd name="T7" fmla="*/ 0 60000 65536"/>
                  <a:gd name="T8" fmla="*/ 0 60000 65536"/>
                  <a:gd name="T9" fmla="*/ 0 w 15"/>
                  <a:gd name="T10" fmla="*/ 0 h 18"/>
                  <a:gd name="T11" fmla="*/ 15 w 15"/>
                  <a:gd name="T12" fmla="*/ 18 h 1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5" h="18">
                    <a:moveTo>
                      <a:pt x="0" y="0"/>
                    </a:moveTo>
                    <a:lnTo>
                      <a:pt x="9" y="10"/>
                    </a:lnTo>
                    <a:lnTo>
                      <a:pt x="15" y="18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98" name="Freeform 1238"/>
              <p:cNvSpPr>
                <a:spLocks/>
              </p:cNvSpPr>
              <p:nvPr/>
            </p:nvSpPr>
            <p:spPr bwMode="auto">
              <a:xfrm>
                <a:off x="1721" y="3001"/>
                <a:ext cx="40" cy="38"/>
              </a:xfrm>
              <a:custGeom>
                <a:avLst/>
                <a:gdLst>
                  <a:gd name="T0" fmla="*/ 0 w 40"/>
                  <a:gd name="T1" fmla="*/ 0 h 38"/>
                  <a:gd name="T2" fmla="*/ 17 w 40"/>
                  <a:gd name="T3" fmla="*/ 14 h 38"/>
                  <a:gd name="T4" fmla="*/ 20 w 40"/>
                  <a:gd name="T5" fmla="*/ 19 h 38"/>
                  <a:gd name="T6" fmla="*/ 23 w 40"/>
                  <a:gd name="T7" fmla="*/ 19 h 38"/>
                  <a:gd name="T8" fmla="*/ 40 w 40"/>
                  <a:gd name="T9" fmla="*/ 3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0"/>
                  <a:gd name="T16" fmla="*/ 0 h 38"/>
                  <a:gd name="T17" fmla="*/ 40 w 40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0" h="38">
                    <a:moveTo>
                      <a:pt x="0" y="0"/>
                    </a:moveTo>
                    <a:lnTo>
                      <a:pt x="17" y="14"/>
                    </a:lnTo>
                    <a:lnTo>
                      <a:pt x="20" y="19"/>
                    </a:lnTo>
                    <a:lnTo>
                      <a:pt x="23" y="19"/>
                    </a:lnTo>
                    <a:lnTo>
                      <a:pt x="40" y="38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99" name="Freeform 1239"/>
              <p:cNvSpPr>
                <a:spLocks/>
              </p:cNvSpPr>
              <p:nvPr/>
            </p:nvSpPr>
            <p:spPr bwMode="auto">
              <a:xfrm>
                <a:off x="1699" y="2986"/>
                <a:ext cx="22" cy="15"/>
              </a:xfrm>
              <a:custGeom>
                <a:avLst/>
                <a:gdLst>
                  <a:gd name="T0" fmla="*/ 0 w 22"/>
                  <a:gd name="T1" fmla="*/ 0 h 15"/>
                  <a:gd name="T2" fmla="*/ 10 w 22"/>
                  <a:gd name="T3" fmla="*/ 7 h 15"/>
                  <a:gd name="T4" fmla="*/ 22 w 22"/>
                  <a:gd name="T5" fmla="*/ 15 h 15"/>
                  <a:gd name="T6" fmla="*/ 0 60000 65536"/>
                  <a:gd name="T7" fmla="*/ 0 60000 65536"/>
                  <a:gd name="T8" fmla="*/ 0 60000 65536"/>
                  <a:gd name="T9" fmla="*/ 0 w 22"/>
                  <a:gd name="T10" fmla="*/ 0 h 15"/>
                  <a:gd name="T11" fmla="*/ 22 w 22"/>
                  <a:gd name="T12" fmla="*/ 15 h 1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" h="15">
                    <a:moveTo>
                      <a:pt x="0" y="0"/>
                    </a:moveTo>
                    <a:lnTo>
                      <a:pt x="10" y="7"/>
                    </a:lnTo>
                    <a:lnTo>
                      <a:pt x="22" y="15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00" name="Freeform 1240"/>
              <p:cNvSpPr>
                <a:spLocks/>
              </p:cNvSpPr>
              <p:nvPr/>
            </p:nvSpPr>
            <p:spPr bwMode="auto">
              <a:xfrm>
                <a:off x="1675" y="2973"/>
                <a:ext cx="24" cy="13"/>
              </a:xfrm>
              <a:custGeom>
                <a:avLst/>
                <a:gdLst>
                  <a:gd name="T0" fmla="*/ 0 w 24"/>
                  <a:gd name="T1" fmla="*/ 0 h 13"/>
                  <a:gd name="T2" fmla="*/ 12 w 24"/>
                  <a:gd name="T3" fmla="*/ 6 h 13"/>
                  <a:gd name="T4" fmla="*/ 24 w 24"/>
                  <a:gd name="T5" fmla="*/ 13 h 13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13"/>
                  <a:gd name="T11" fmla="*/ 24 w 24"/>
                  <a:gd name="T12" fmla="*/ 13 h 1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13">
                    <a:moveTo>
                      <a:pt x="0" y="0"/>
                    </a:moveTo>
                    <a:lnTo>
                      <a:pt x="12" y="6"/>
                    </a:lnTo>
                    <a:lnTo>
                      <a:pt x="24" y="13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01" name="Freeform 1241"/>
              <p:cNvSpPr>
                <a:spLocks/>
              </p:cNvSpPr>
              <p:nvPr/>
            </p:nvSpPr>
            <p:spPr bwMode="auto">
              <a:xfrm>
                <a:off x="1626" y="2949"/>
                <a:ext cx="49" cy="24"/>
              </a:xfrm>
              <a:custGeom>
                <a:avLst/>
                <a:gdLst>
                  <a:gd name="T0" fmla="*/ 0 w 49"/>
                  <a:gd name="T1" fmla="*/ 0 h 24"/>
                  <a:gd name="T2" fmla="*/ 17 w 49"/>
                  <a:gd name="T3" fmla="*/ 8 h 24"/>
                  <a:gd name="T4" fmla="*/ 26 w 49"/>
                  <a:gd name="T5" fmla="*/ 12 h 24"/>
                  <a:gd name="T6" fmla="*/ 36 w 49"/>
                  <a:gd name="T7" fmla="*/ 17 h 24"/>
                  <a:gd name="T8" fmla="*/ 49 w 49"/>
                  <a:gd name="T9" fmla="*/ 24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9"/>
                  <a:gd name="T16" fmla="*/ 0 h 24"/>
                  <a:gd name="T17" fmla="*/ 49 w 49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9" h="24">
                    <a:moveTo>
                      <a:pt x="0" y="0"/>
                    </a:moveTo>
                    <a:lnTo>
                      <a:pt x="17" y="8"/>
                    </a:lnTo>
                    <a:lnTo>
                      <a:pt x="26" y="12"/>
                    </a:lnTo>
                    <a:lnTo>
                      <a:pt x="36" y="17"/>
                    </a:lnTo>
                    <a:lnTo>
                      <a:pt x="49" y="24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02" name="Freeform 1242"/>
              <p:cNvSpPr>
                <a:spLocks/>
              </p:cNvSpPr>
              <p:nvPr/>
            </p:nvSpPr>
            <p:spPr bwMode="auto">
              <a:xfrm>
                <a:off x="1523" y="2915"/>
                <a:ext cx="103" cy="34"/>
              </a:xfrm>
              <a:custGeom>
                <a:avLst/>
                <a:gdLst>
                  <a:gd name="T0" fmla="*/ 0 w 103"/>
                  <a:gd name="T1" fmla="*/ 0 h 34"/>
                  <a:gd name="T2" fmla="*/ 4 w 103"/>
                  <a:gd name="T3" fmla="*/ 2 h 34"/>
                  <a:gd name="T4" fmla="*/ 27 w 103"/>
                  <a:gd name="T5" fmla="*/ 7 h 34"/>
                  <a:gd name="T6" fmla="*/ 41 w 103"/>
                  <a:gd name="T7" fmla="*/ 14 h 34"/>
                  <a:gd name="T8" fmla="*/ 54 w 103"/>
                  <a:gd name="T9" fmla="*/ 15 h 34"/>
                  <a:gd name="T10" fmla="*/ 76 w 103"/>
                  <a:gd name="T11" fmla="*/ 24 h 34"/>
                  <a:gd name="T12" fmla="*/ 80 w 103"/>
                  <a:gd name="T13" fmla="*/ 26 h 34"/>
                  <a:gd name="T14" fmla="*/ 103 w 103"/>
                  <a:gd name="T15" fmla="*/ 34 h 3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3"/>
                  <a:gd name="T25" fmla="*/ 0 h 34"/>
                  <a:gd name="T26" fmla="*/ 103 w 103"/>
                  <a:gd name="T27" fmla="*/ 34 h 3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3" h="34">
                    <a:moveTo>
                      <a:pt x="0" y="0"/>
                    </a:moveTo>
                    <a:lnTo>
                      <a:pt x="4" y="2"/>
                    </a:lnTo>
                    <a:lnTo>
                      <a:pt x="27" y="7"/>
                    </a:lnTo>
                    <a:lnTo>
                      <a:pt x="41" y="14"/>
                    </a:lnTo>
                    <a:lnTo>
                      <a:pt x="54" y="15"/>
                    </a:lnTo>
                    <a:lnTo>
                      <a:pt x="76" y="24"/>
                    </a:lnTo>
                    <a:lnTo>
                      <a:pt x="80" y="26"/>
                    </a:lnTo>
                    <a:lnTo>
                      <a:pt x="103" y="34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03" name="Freeform 1243"/>
              <p:cNvSpPr>
                <a:spLocks/>
              </p:cNvSpPr>
              <p:nvPr/>
            </p:nvSpPr>
            <p:spPr bwMode="auto">
              <a:xfrm>
                <a:off x="1442" y="2897"/>
                <a:ext cx="81" cy="18"/>
              </a:xfrm>
              <a:custGeom>
                <a:avLst/>
                <a:gdLst>
                  <a:gd name="T0" fmla="*/ 0 w 81"/>
                  <a:gd name="T1" fmla="*/ 0 h 18"/>
                  <a:gd name="T2" fmla="*/ 14 w 81"/>
                  <a:gd name="T3" fmla="*/ 3 h 18"/>
                  <a:gd name="T4" fmla="*/ 27 w 81"/>
                  <a:gd name="T5" fmla="*/ 5 h 18"/>
                  <a:gd name="T6" fmla="*/ 49 w 81"/>
                  <a:gd name="T7" fmla="*/ 11 h 18"/>
                  <a:gd name="T8" fmla="*/ 54 w 81"/>
                  <a:gd name="T9" fmla="*/ 11 h 18"/>
                  <a:gd name="T10" fmla="*/ 69 w 81"/>
                  <a:gd name="T11" fmla="*/ 16 h 18"/>
                  <a:gd name="T12" fmla="*/ 81 w 81"/>
                  <a:gd name="T13" fmla="*/ 18 h 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"/>
                  <a:gd name="T22" fmla="*/ 0 h 18"/>
                  <a:gd name="T23" fmla="*/ 81 w 81"/>
                  <a:gd name="T24" fmla="*/ 18 h 1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" h="18">
                    <a:moveTo>
                      <a:pt x="0" y="0"/>
                    </a:moveTo>
                    <a:lnTo>
                      <a:pt x="14" y="3"/>
                    </a:lnTo>
                    <a:lnTo>
                      <a:pt x="27" y="5"/>
                    </a:lnTo>
                    <a:lnTo>
                      <a:pt x="49" y="11"/>
                    </a:lnTo>
                    <a:lnTo>
                      <a:pt x="54" y="11"/>
                    </a:lnTo>
                    <a:lnTo>
                      <a:pt x="69" y="16"/>
                    </a:lnTo>
                    <a:lnTo>
                      <a:pt x="81" y="18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04" name="Freeform 1244"/>
              <p:cNvSpPr>
                <a:spLocks/>
              </p:cNvSpPr>
              <p:nvPr/>
            </p:nvSpPr>
            <p:spPr bwMode="auto">
              <a:xfrm>
                <a:off x="1152" y="2859"/>
                <a:ext cx="290" cy="38"/>
              </a:xfrm>
              <a:custGeom>
                <a:avLst/>
                <a:gdLst>
                  <a:gd name="T0" fmla="*/ 0 w 290"/>
                  <a:gd name="T1" fmla="*/ 0 h 38"/>
                  <a:gd name="T2" fmla="*/ 2 w 290"/>
                  <a:gd name="T3" fmla="*/ 0 h 38"/>
                  <a:gd name="T4" fmla="*/ 29 w 290"/>
                  <a:gd name="T5" fmla="*/ 2 h 38"/>
                  <a:gd name="T6" fmla="*/ 34 w 290"/>
                  <a:gd name="T7" fmla="*/ 4 h 38"/>
                  <a:gd name="T8" fmla="*/ 59 w 290"/>
                  <a:gd name="T9" fmla="*/ 5 h 38"/>
                  <a:gd name="T10" fmla="*/ 67 w 290"/>
                  <a:gd name="T11" fmla="*/ 5 h 38"/>
                  <a:gd name="T12" fmla="*/ 89 w 290"/>
                  <a:gd name="T13" fmla="*/ 9 h 38"/>
                  <a:gd name="T14" fmla="*/ 101 w 290"/>
                  <a:gd name="T15" fmla="*/ 10 h 38"/>
                  <a:gd name="T16" fmla="*/ 118 w 290"/>
                  <a:gd name="T17" fmla="*/ 12 h 38"/>
                  <a:gd name="T18" fmla="*/ 133 w 290"/>
                  <a:gd name="T19" fmla="*/ 12 h 38"/>
                  <a:gd name="T20" fmla="*/ 147 w 290"/>
                  <a:gd name="T21" fmla="*/ 14 h 38"/>
                  <a:gd name="T22" fmla="*/ 167 w 290"/>
                  <a:gd name="T23" fmla="*/ 17 h 38"/>
                  <a:gd name="T24" fmla="*/ 175 w 290"/>
                  <a:gd name="T25" fmla="*/ 19 h 38"/>
                  <a:gd name="T26" fmla="*/ 201 w 290"/>
                  <a:gd name="T27" fmla="*/ 22 h 38"/>
                  <a:gd name="T28" fmla="*/ 204 w 290"/>
                  <a:gd name="T29" fmla="*/ 22 h 38"/>
                  <a:gd name="T30" fmla="*/ 226 w 290"/>
                  <a:gd name="T31" fmla="*/ 26 h 38"/>
                  <a:gd name="T32" fmla="*/ 233 w 290"/>
                  <a:gd name="T33" fmla="*/ 26 h 38"/>
                  <a:gd name="T34" fmla="*/ 235 w 290"/>
                  <a:gd name="T35" fmla="*/ 27 h 38"/>
                  <a:gd name="T36" fmla="*/ 262 w 290"/>
                  <a:gd name="T37" fmla="*/ 32 h 38"/>
                  <a:gd name="T38" fmla="*/ 268 w 290"/>
                  <a:gd name="T39" fmla="*/ 34 h 38"/>
                  <a:gd name="T40" fmla="*/ 290 w 290"/>
                  <a:gd name="T41" fmla="*/ 38 h 3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90"/>
                  <a:gd name="T64" fmla="*/ 0 h 38"/>
                  <a:gd name="T65" fmla="*/ 290 w 290"/>
                  <a:gd name="T66" fmla="*/ 38 h 3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90" h="38">
                    <a:moveTo>
                      <a:pt x="0" y="0"/>
                    </a:moveTo>
                    <a:lnTo>
                      <a:pt x="2" y="0"/>
                    </a:lnTo>
                    <a:lnTo>
                      <a:pt x="29" y="2"/>
                    </a:lnTo>
                    <a:lnTo>
                      <a:pt x="34" y="4"/>
                    </a:lnTo>
                    <a:lnTo>
                      <a:pt x="59" y="5"/>
                    </a:lnTo>
                    <a:lnTo>
                      <a:pt x="67" y="5"/>
                    </a:lnTo>
                    <a:lnTo>
                      <a:pt x="89" y="9"/>
                    </a:lnTo>
                    <a:lnTo>
                      <a:pt x="101" y="10"/>
                    </a:lnTo>
                    <a:lnTo>
                      <a:pt x="118" y="12"/>
                    </a:lnTo>
                    <a:lnTo>
                      <a:pt x="133" y="12"/>
                    </a:lnTo>
                    <a:lnTo>
                      <a:pt x="147" y="14"/>
                    </a:lnTo>
                    <a:lnTo>
                      <a:pt x="167" y="17"/>
                    </a:lnTo>
                    <a:lnTo>
                      <a:pt x="175" y="19"/>
                    </a:lnTo>
                    <a:lnTo>
                      <a:pt x="201" y="22"/>
                    </a:lnTo>
                    <a:lnTo>
                      <a:pt x="204" y="22"/>
                    </a:lnTo>
                    <a:lnTo>
                      <a:pt x="226" y="26"/>
                    </a:lnTo>
                    <a:lnTo>
                      <a:pt x="233" y="26"/>
                    </a:lnTo>
                    <a:lnTo>
                      <a:pt x="235" y="27"/>
                    </a:lnTo>
                    <a:lnTo>
                      <a:pt x="262" y="32"/>
                    </a:lnTo>
                    <a:lnTo>
                      <a:pt x="268" y="34"/>
                    </a:lnTo>
                    <a:lnTo>
                      <a:pt x="290" y="38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05" name="Freeform 1245"/>
              <p:cNvSpPr>
                <a:spLocks/>
              </p:cNvSpPr>
              <p:nvPr/>
            </p:nvSpPr>
            <p:spPr bwMode="auto">
              <a:xfrm>
                <a:off x="818" y="2842"/>
                <a:ext cx="334" cy="17"/>
              </a:xfrm>
              <a:custGeom>
                <a:avLst/>
                <a:gdLst>
                  <a:gd name="T0" fmla="*/ 0 w 334"/>
                  <a:gd name="T1" fmla="*/ 0 h 17"/>
                  <a:gd name="T2" fmla="*/ 18 w 334"/>
                  <a:gd name="T3" fmla="*/ 2 h 17"/>
                  <a:gd name="T4" fmla="*/ 30 w 334"/>
                  <a:gd name="T5" fmla="*/ 2 h 17"/>
                  <a:gd name="T6" fmla="*/ 49 w 334"/>
                  <a:gd name="T7" fmla="*/ 2 h 17"/>
                  <a:gd name="T8" fmla="*/ 62 w 334"/>
                  <a:gd name="T9" fmla="*/ 2 h 17"/>
                  <a:gd name="T10" fmla="*/ 81 w 334"/>
                  <a:gd name="T11" fmla="*/ 4 h 17"/>
                  <a:gd name="T12" fmla="*/ 91 w 334"/>
                  <a:gd name="T13" fmla="*/ 4 h 17"/>
                  <a:gd name="T14" fmla="*/ 113 w 334"/>
                  <a:gd name="T15" fmla="*/ 5 h 17"/>
                  <a:gd name="T16" fmla="*/ 123 w 334"/>
                  <a:gd name="T17" fmla="*/ 5 h 17"/>
                  <a:gd name="T18" fmla="*/ 143 w 334"/>
                  <a:gd name="T19" fmla="*/ 7 h 17"/>
                  <a:gd name="T20" fmla="*/ 153 w 334"/>
                  <a:gd name="T21" fmla="*/ 7 h 17"/>
                  <a:gd name="T22" fmla="*/ 175 w 334"/>
                  <a:gd name="T23" fmla="*/ 9 h 17"/>
                  <a:gd name="T24" fmla="*/ 184 w 334"/>
                  <a:gd name="T25" fmla="*/ 9 h 17"/>
                  <a:gd name="T26" fmla="*/ 207 w 334"/>
                  <a:gd name="T27" fmla="*/ 9 h 17"/>
                  <a:gd name="T28" fmla="*/ 214 w 334"/>
                  <a:gd name="T29" fmla="*/ 9 h 17"/>
                  <a:gd name="T30" fmla="*/ 239 w 334"/>
                  <a:gd name="T31" fmla="*/ 11 h 17"/>
                  <a:gd name="T32" fmla="*/ 244 w 334"/>
                  <a:gd name="T33" fmla="*/ 11 h 17"/>
                  <a:gd name="T34" fmla="*/ 271 w 334"/>
                  <a:gd name="T35" fmla="*/ 14 h 17"/>
                  <a:gd name="T36" fmla="*/ 275 w 334"/>
                  <a:gd name="T37" fmla="*/ 14 h 17"/>
                  <a:gd name="T38" fmla="*/ 305 w 334"/>
                  <a:gd name="T39" fmla="*/ 14 h 17"/>
                  <a:gd name="T40" fmla="*/ 334 w 334"/>
                  <a:gd name="T41" fmla="*/ 17 h 1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34"/>
                  <a:gd name="T64" fmla="*/ 0 h 17"/>
                  <a:gd name="T65" fmla="*/ 334 w 334"/>
                  <a:gd name="T66" fmla="*/ 17 h 17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34" h="17">
                    <a:moveTo>
                      <a:pt x="0" y="0"/>
                    </a:moveTo>
                    <a:lnTo>
                      <a:pt x="18" y="2"/>
                    </a:lnTo>
                    <a:lnTo>
                      <a:pt x="30" y="2"/>
                    </a:lnTo>
                    <a:lnTo>
                      <a:pt x="49" y="2"/>
                    </a:lnTo>
                    <a:lnTo>
                      <a:pt x="62" y="2"/>
                    </a:lnTo>
                    <a:lnTo>
                      <a:pt x="81" y="4"/>
                    </a:lnTo>
                    <a:lnTo>
                      <a:pt x="91" y="4"/>
                    </a:lnTo>
                    <a:lnTo>
                      <a:pt x="113" y="5"/>
                    </a:lnTo>
                    <a:lnTo>
                      <a:pt x="123" y="5"/>
                    </a:lnTo>
                    <a:lnTo>
                      <a:pt x="143" y="7"/>
                    </a:lnTo>
                    <a:lnTo>
                      <a:pt x="153" y="7"/>
                    </a:lnTo>
                    <a:lnTo>
                      <a:pt x="175" y="9"/>
                    </a:lnTo>
                    <a:lnTo>
                      <a:pt x="184" y="9"/>
                    </a:lnTo>
                    <a:lnTo>
                      <a:pt x="207" y="9"/>
                    </a:lnTo>
                    <a:lnTo>
                      <a:pt x="214" y="9"/>
                    </a:lnTo>
                    <a:lnTo>
                      <a:pt x="239" y="11"/>
                    </a:lnTo>
                    <a:lnTo>
                      <a:pt x="244" y="11"/>
                    </a:lnTo>
                    <a:lnTo>
                      <a:pt x="271" y="14"/>
                    </a:lnTo>
                    <a:lnTo>
                      <a:pt x="275" y="14"/>
                    </a:lnTo>
                    <a:lnTo>
                      <a:pt x="305" y="14"/>
                    </a:lnTo>
                    <a:lnTo>
                      <a:pt x="334" y="17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06" name="Freeform 1246"/>
              <p:cNvSpPr>
                <a:spLocks/>
              </p:cNvSpPr>
              <p:nvPr/>
            </p:nvSpPr>
            <p:spPr bwMode="auto">
              <a:xfrm>
                <a:off x="590" y="2841"/>
                <a:ext cx="105" cy="1"/>
              </a:xfrm>
              <a:custGeom>
                <a:avLst/>
                <a:gdLst>
                  <a:gd name="T0" fmla="*/ 105 w 105"/>
                  <a:gd name="T1" fmla="*/ 1 h 1"/>
                  <a:gd name="T2" fmla="*/ 89 w 105"/>
                  <a:gd name="T3" fmla="*/ 1 h 1"/>
                  <a:gd name="T4" fmla="*/ 72 w 105"/>
                  <a:gd name="T5" fmla="*/ 1 h 1"/>
                  <a:gd name="T6" fmla="*/ 57 w 105"/>
                  <a:gd name="T7" fmla="*/ 0 h 1"/>
                  <a:gd name="T8" fmla="*/ 0 w 105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1"/>
                  <a:gd name="T17" fmla="*/ 105 w 105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1">
                    <a:moveTo>
                      <a:pt x="105" y="1"/>
                    </a:moveTo>
                    <a:lnTo>
                      <a:pt x="89" y="1"/>
                    </a:lnTo>
                    <a:lnTo>
                      <a:pt x="72" y="1"/>
                    </a:lnTo>
                    <a:lnTo>
                      <a:pt x="57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07" name="Freeform 1247"/>
              <p:cNvSpPr>
                <a:spLocks/>
              </p:cNvSpPr>
              <p:nvPr/>
            </p:nvSpPr>
            <p:spPr bwMode="auto">
              <a:xfrm>
                <a:off x="695" y="2842"/>
                <a:ext cx="123" cy="1"/>
              </a:xfrm>
              <a:custGeom>
                <a:avLst/>
                <a:gdLst>
                  <a:gd name="T0" fmla="*/ 123 w 123"/>
                  <a:gd name="T1" fmla="*/ 0 h 1"/>
                  <a:gd name="T2" fmla="*/ 109 w 123"/>
                  <a:gd name="T3" fmla="*/ 0 h 1"/>
                  <a:gd name="T4" fmla="*/ 92 w 123"/>
                  <a:gd name="T5" fmla="*/ 0 h 1"/>
                  <a:gd name="T6" fmla="*/ 77 w 123"/>
                  <a:gd name="T7" fmla="*/ 0 h 1"/>
                  <a:gd name="T8" fmla="*/ 62 w 123"/>
                  <a:gd name="T9" fmla="*/ 0 h 1"/>
                  <a:gd name="T10" fmla="*/ 47 w 123"/>
                  <a:gd name="T11" fmla="*/ 0 h 1"/>
                  <a:gd name="T12" fmla="*/ 30 w 123"/>
                  <a:gd name="T13" fmla="*/ 0 h 1"/>
                  <a:gd name="T14" fmla="*/ 15 w 123"/>
                  <a:gd name="T15" fmla="*/ 0 h 1"/>
                  <a:gd name="T16" fmla="*/ 0 w 123"/>
                  <a:gd name="T17" fmla="*/ 0 h 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3"/>
                  <a:gd name="T28" fmla="*/ 0 h 1"/>
                  <a:gd name="T29" fmla="*/ 123 w 123"/>
                  <a:gd name="T30" fmla="*/ 1 h 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3" h="1">
                    <a:moveTo>
                      <a:pt x="123" y="0"/>
                    </a:moveTo>
                    <a:lnTo>
                      <a:pt x="109" y="0"/>
                    </a:lnTo>
                    <a:lnTo>
                      <a:pt x="92" y="0"/>
                    </a:lnTo>
                    <a:lnTo>
                      <a:pt x="77" y="0"/>
                    </a:lnTo>
                    <a:lnTo>
                      <a:pt x="62" y="0"/>
                    </a:lnTo>
                    <a:lnTo>
                      <a:pt x="47" y="0"/>
                    </a:lnTo>
                    <a:lnTo>
                      <a:pt x="30" y="0"/>
                    </a:lnTo>
                    <a:lnTo>
                      <a:pt x="15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08" name="Line 1248"/>
              <p:cNvSpPr>
                <a:spLocks noChangeShapeType="1"/>
              </p:cNvSpPr>
              <p:nvPr/>
            </p:nvSpPr>
            <p:spPr bwMode="auto">
              <a:xfrm>
                <a:off x="1770" y="3025"/>
                <a:ext cx="18" cy="25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309" name="Freeform 1249"/>
              <p:cNvSpPr>
                <a:spLocks/>
              </p:cNvSpPr>
              <p:nvPr/>
            </p:nvSpPr>
            <p:spPr bwMode="auto">
              <a:xfrm>
                <a:off x="1749" y="3006"/>
                <a:ext cx="21" cy="19"/>
              </a:xfrm>
              <a:custGeom>
                <a:avLst/>
                <a:gdLst>
                  <a:gd name="T0" fmla="*/ 0 w 21"/>
                  <a:gd name="T1" fmla="*/ 0 h 19"/>
                  <a:gd name="T2" fmla="*/ 14 w 21"/>
                  <a:gd name="T3" fmla="*/ 14 h 19"/>
                  <a:gd name="T4" fmla="*/ 21 w 21"/>
                  <a:gd name="T5" fmla="*/ 19 h 19"/>
                  <a:gd name="T6" fmla="*/ 0 60000 65536"/>
                  <a:gd name="T7" fmla="*/ 0 60000 65536"/>
                  <a:gd name="T8" fmla="*/ 0 60000 65536"/>
                  <a:gd name="T9" fmla="*/ 0 w 21"/>
                  <a:gd name="T10" fmla="*/ 0 h 19"/>
                  <a:gd name="T11" fmla="*/ 21 w 21"/>
                  <a:gd name="T12" fmla="*/ 19 h 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" h="19">
                    <a:moveTo>
                      <a:pt x="0" y="0"/>
                    </a:moveTo>
                    <a:lnTo>
                      <a:pt x="14" y="14"/>
                    </a:lnTo>
                    <a:lnTo>
                      <a:pt x="21" y="19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10" name="Freeform 1250"/>
              <p:cNvSpPr>
                <a:spLocks/>
              </p:cNvSpPr>
              <p:nvPr/>
            </p:nvSpPr>
            <p:spPr bwMode="auto">
              <a:xfrm>
                <a:off x="1706" y="2973"/>
                <a:ext cx="43" cy="33"/>
              </a:xfrm>
              <a:custGeom>
                <a:avLst/>
                <a:gdLst>
                  <a:gd name="T0" fmla="*/ 0 w 43"/>
                  <a:gd name="T1" fmla="*/ 0 h 33"/>
                  <a:gd name="T2" fmla="*/ 11 w 43"/>
                  <a:gd name="T3" fmla="*/ 8 h 33"/>
                  <a:gd name="T4" fmla="*/ 21 w 43"/>
                  <a:gd name="T5" fmla="*/ 15 h 33"/>
                  <a:gd name="T6" fmla="*/ 28 w 43"/>
                  <a:gd name="T7" fmla="*/ 20 h 33"/>
                  <a:gd name="T8" fmla="*/ 43 w 43"/>
                  <a:gd name="T9" fmla="*/ 33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"/>
                  <a:gd name="T16" fmla="*/ 0 h 33"/>
                  <a:gd name="T17" fmla="*/ 43 w 43"/>
                  <a:gd name="T18" fmla="*/ 33 h 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" h="33">
                    <a:moveTo>
                      <a:pt x="0" y="0"/>
                    </a:moveTo>
                    <a:lnTo>
                      <a:pt x="11" y="8"/>
                    </a:lnTo>
                    <a:lnTo>
                      <a:pt x="21" y="15"/>
                    </a:lnTo>
                    <a:lnTo>
                      <a:pt x="28" y="20"/>
                    </a:lnTo>
                    <a:lnTo>
                      <a:pt x="43" y="33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11" name="Freeform 1251"/>
              <p:cNvSpPr>
                <a:spLocks/>
              </p:cNvSpPr>
              <p:nvPr/>
            </p:nvSpPr>
            <p:spPr bwMode="auto">
              <a:xfrm>
                <a:off x="1684" y="2959"/>
                <a:ext cx="22" cy="14"/>
              </a:xfrm>
              <a:custGeom>
                <a:avLst/>
                <a:gdLst>
                  <a:gd name="T0" fmla="*/ 0 w 22"/>
                  <a:gd name="T1" fmla="*/ 0 h 14"/>
                  <a:gd name="T2" fmla="*/ 11 w 22"/>
                  <a:gd name="T3" fmla="*/ 7 h 14"/>
                  <a:gd name="T4" fmla="*/ 22 w 22"/>
                  <a:gd name="T5" fmla="*/ 14 h 14"/>
                  <a:gd name="T6" fmla="*/ 0 60000 65536"/>
                  <a:gd name="T7" fmla="*/ 0 60000 65536"/>
                  <a:gd name="T8" fmla="*/ 0 60000 65536"/>
                  <a:gd name="T9" fmla="*/ 0 w 22"/>
                  <a:gd name="T10" fmla="*/ 0 h 14"/>
                  <a:gd name="T11" fmla="*/ 22 w 22"/>
                  <a:gd name="T12" fmla="*/ 14 h 1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" h="14">
                    <a:moveTo>
                      <a:pt x="0" y="0"/>
                    </a:moveTo>
                    <a:lnTo>
                      <a:pt x="11" y="7"/>
                    </a:lnTo>
                    <a:lnTo>
                      <a:pt x="22" y="14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12" name="Freeform 1252"/>
              <p:cNvSpPr>
                <a:spLocks/>
              </p:cNvSpPr>
              <p:nvPr/>
            </p:nvSpPr>
            <p:spPr bwMode="auto">
              <a:xfrm>
                <a:off x="1660" y="2947"/>
                <a:ext cx="24" cy="12"/>
              </a:xfrm>
              <a:custGeom>
                <a:avLst/>
                <a:gdLst>
                  <a:gd name="T0" fmla="*/ 0 w 24"/>
                  <a:gd name="T1" fmla="*/ 0 h 12"/>
                  <a:gd name="T2" fmla="*/ 12 w 24"/>
                  <a:gd name="T3" fmla="*/ 5 h 12"/>
                  <a:gd name="T4" fmla="*/ 24 w 24"/>
                  <a:gd name="T5" fmla="*/ 12 h 12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12"/>
                  <a:gd name="T11" fmla="*/ 24 w 24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12">
                    <a:moveTo>
                      <a:pt x="0" y="0"/>
                    </a:moveTo>
                    <a:lnTo>
                      <a:pt x="12" y="5"/>
                    </a:lnTo>
                    <a:lnTo>
                      <a:pt x="24" y="12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13" name="Freeform 1253"/>
              <p:cNvSpPr>
                <a:spLocks/>
              </p:cNvSpPr>
              <p:nvPr/>
            </p:nvSpPr>
            <p:spPr bwMode="auto">
              <a:xfrm>
                <a:off x="1611" y="2925"/>
                <a:ext cx="49" cy="22"/>
              </a:xfrm>
              <a:custGeom>
                <a:avLst/>
                <a:gdLst>
                  <a:gd name="T0" fmla="*/ 0 w 49"/>
                  <a:gd name="T1" fmla="*/ 0 h 22"/>
                  <a:gd name="T2" fmla="*/ 19 w 49"/>
                  <a:gd name="T3" fmla="*/ 9 h 22"/>
                  <a:gd name="T4" fmla="*/ 24 w 49"/>
                  <a:gd name="T5" fmla="*/ 10 h 22"/>
                  <a:gd name="T6" fmla="*/ 32 w 49"/>
                  <a:gd name="T7" fmla="*/ 14 h 22"/>
                  <a:gd name="T8" fmla="*/ 49 w 49"/>
                  <a:gd name="T9" fmla="*/ 22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9"/>
                  <a:gd name="T16" fmla="*/ 0 h 22"/>
                  <a:gd name="T17" fmla="*/ 49 w 49"/>
                  <a:gd name="T18" fmla="*/ 22 h 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9" h="22">
                    <a:moveTo>
                      <a:pt x="0" y="0"/>
                    </a:moveTo>
                    <a:lnTo>
                      <a:pt x="19" y="9"/>
                    </a:lnTo>
                    <a:lnTo>
                      <a:pt x="24" y="10"/>
                    </a:lnTo>
                    <a:lnTo>
                      <a:pt x="32" y="14"/>
                    </a:lnTo>
                    <a:lnTo>
                      <a:pt x="49" y="22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14" name="Freeform 1254"/>
              <p:cNvSpPr>
                <a:spLocks/>
              </p:cNvSpPr>
              <p:nvPr/>
            </p:nvSpPr>
            <p:spPr bwMode="auto">
              <a:xfrm>
                <a:off x="1478" y="2885"/>
                <a:ext cx="133" cy="40"/>
              </a:xfrm>
              <a:custGeom>
                <a:avLst/>
                <a:gdLst>
                  <a:gd name="T0" fmla="*/ 0 w 133"/>
                  <a:gd name="T1" fmla="*/ 0 h 40"/>
                  <a:gd name="T2" fmla="*/ 1 w 133"/>
                  <a:gd name="T3" fmla="*/ 0 h 40"/>
                  <a:gd name="T4" fmla="*/ 27 w 133"/>
                  <a:gd name="T5" fmla="*/ 8 h 40"/>
                  <a:gd name="T6" fmla="*/ 37 w 133"/>
                  <a:gd name="T7" fmla="*/ 10 h 40"/>
                  <a:gd name="T8" fmla="*/ 55 w 133"/>
                  <a:gd name="T9" fmla="*/ 15 h 40"/>
                  <a:gd name="T10" fmla="*/ 74 w 133"/>
                  <a:gd name="T11" fmla="*/ 20 h 40"/>
                  <a:gd name="T12" fmla="*/ 81 w 133"/>
                  <a:gd name="T13" fmla="*/ 23 h 40"/>
                  <a:gd name="T14" fmla="*/ 96 w 133"/>
                  <a:gd name="T15" fmla="*/ 28 h 40"/>
                  <a:gd name="T16" fmla="*/ 106 w 133"/>
                  <a:gd name="T17" fmla="*/ 30 h 40"/>
                  <a:gd name="T18" fmla="*/ 113 w 133"/>
                  <a:gd name="T19" fmla="*/ 32 h 40"/>
                  <a:gd name="T20" fmla="*/ 133 w 133"/>
                  <a:gd name="T21" fmla="*/ 40 h 4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33"/>
                  <a:gd name="T34" fmla="*/ 0 h 40"/>
                  <a:gd name="T35" fmla="*/ 133 w 133"/>
                  <a:gd name="T36" fmla="*/ 40 h 4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33" h="40">
                    <a:moveTo>
                      <a:pt x="0" y="0"/>
                    </a:moveTo>
                    <a:lnTo>
                      <a:pt x="1" y="0"/>
                    </a:lnTo>
                    <a:lnTo>
                      <a:pt x="27" y="8"/>
                    </a:lnTo>
                    <a:lnTo>
                      <a:pt x="37" y="10"/>
                    </a:lnTo>
                    <a:lnTo>
                      <a:pt x="55" y="15"/>
                    </a:lnTo>
                    <a:lnTo>
                      <a:pt x="74" y="20"/>
                    </a:lnTo>
                    <a:lnTo>
                      <a:pt x="81" y="23"/>
                    </a:lnTo>
                    <a:lnTo>
                      <a:pt x="96" y="28"/>
                    </a:lnTo>
                    <a:lnTo>
                      <a:pt x="106" y="30"/>
                    </a:lnTo>
                    <a:lnTo>
                      <a:pt x="113" y="32"/>
                    </a:lnTo>
                    <a:lnTo>
                      <a:pt x="133" y="4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15" name="Freeform 1255"/>
              <p:cNvSpPr>
                <a:spLocks/>
              </p:cNvSpPr>
              <p:nvPr/>
            </p:nvSpPr>
            <p:spPr bwMode="auto">
              <a:xfrm>
                <a:off x="1424" y="2875"/>
                <a:ext cx="54" cy="10"/>
              </a:xfrm>
              <a:custGeom>
                <a:avLst/>
                <a:gdLst>
                  <a:gd name="T0" fmla="*/ 0 w 54"/>
                  <a:gd name="T1" fmla="*/ 0 h 10"/>
                  <a:gd name="T2" fmla="*/ 20 w 54"/>
                  <a:gd name="T3" fmla="*/ 5 h 10"/>
                  <a:gd name="T4" fmla="*/ 27 w 54"/>
                  <a:gd name="T5" fmla="*/ 5 h 10"/>
                  <a:gd name="T6" fmla="*/ 52 w 54"/>
                  <a:gd name="T7" fmla="*/ 10 h 10"/>
                  <a:gd name="T8" fmla="*/ 54 w 54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10"/>
                  <a:gd name="T17" fmla="*/ 54 w 54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10">
                    <a:moveTo>
                      <a:pt x="0" y="0"/>
                    </a:moveTo>
                    <a:lnTo>
                      <a:pt x="20" y="5"/>
                    </a:lnTo>
                    <a:lnTo>
                      <a:pt x="27" y="5"/>
                    </a:lnTo>
                    <a:lnTo>
                      <a:pt x="52" y="10"/>
                    </a:lnTo>
                    <a:lnTo>
                      <a:pt x="54" y="1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16" name="Freeform 1256"/>
              <p:cNvSpPr>
                <a:spLocks/>
              </p:cNvSpPr>
              <p:nvPr/>
            </p:nvSpPr>
            <p:spPr bwMode="auto">
              <a:xfrm>
                <a:off x="1366" y="2864"/>
                <a:ext cx="58" cy="11"/>
              </a:xfrm>
              <a:custGeom>
                <a:avLst/>
                <a:gdLst>
                  <a:gd name="T0" fmla="*/ 0 w 58"/>
                  <a:gd name="T1" fmla="*/ 0 h 11"/>
                  <a:gd name="T2" fmla="*/ 9 w 58"/>
                  <a:gd name="T3" fmla="*/ 2 h 11"/>
                  <a:gd name="T4" fmla="*/ 29 w 58"/>
                  <a:gd name="T5" fmla="*/ 5 h 11"/>
                  <a:gd name="T6" fmla="*/ 42 w 58"/>
                  <a:gd name="T7" fmla="*/ 7 h 11"/>
                  <a:gd name="T8" fmla="*/ 58 w 58"/>
                  <a:gd name="T9" fmla="*/ 11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8"/>
                  <a:gd name="T16" fmla="*/ 0 h 11"/>
                  <a:gd name="T17" fmla="*/ 58 w 58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8" h="11">
                    <a:moveTo>
                      <a:pt x="0" y="0"/>
                    </a:moveTo>
                    <a:lnTo>
                      <a:pt x="9" y="2"/>
                    </a:lnTo>
                    <a:lnTo>
                      <a:pt x="29" y="5"/>
                    </a:lnTo>
                    <a:lnTo>
                      <a:pt x="42" y="7"/>
                    </a:lnTo>
                    <a:lnTo>
                      <a:pt x="58" y="11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17" name="Freeform 1257"/>
              <p:cNvSpPr>
                <a:spLocks/>
              </p:cNvSpPr>
              <p:nvPr/>
            </p:nvSpPr>
            <p:spPr bwMode="auto">
              <a:xfrm>
                <a:off x="1042" y="2834"/>
                <a:ext cx="324" cy="30"/>
              </a:xfrm>
              <a:custGeom>
                <a:avLst/>
                <a:gdLst>
                  <a:gd name="T0" fmla="*/ 0 w 324"/>
                  <a:gd name="T1" fmla="*/ 0 h 30"/>
                  <a:gd name="T2" fmla="*/ 4 w 324"/>
                  <a:gd name="T3" fmla="*/ 0 h 30"/>
                  <a:gd name="T4" fmla="*/ 31 w 324"/>
                  <a:gd name="T5" fmla="*/ 2 h 30"/>
                  <a:gd name="T6" fmla="*/ 37 w 324"/>
                  <a:gd name="T7" fmla="*/ 2 h 30"/>
                  <a:gd name="T8" fmla="*/ 59 w 324"/>
                  <a:gd name="T9" fmla="*/ 2 h 30"/>
                  <a:gd name="T10" fmla="*/ 69 w 324"/>
                  <a:gd name="T11" fmla="*/ 3 h 30"/>
                  <a:gd name="T12" fmla="*/ 90 w 324"/>
                  <a:gd name="T13" fmla="*/ 5 h 30"/>
                  <a:gd name="T14" fmla="*/ 101 w 324"/>
                  <a:gd name="T15" fmla="*/ 5 h 30"/>
                  <a:gd name="T16" fmla="*/ 120 w 324"/>
                  <a:gd name="T17" fmla="*/ 8 h 30"/>
                  <a:gd name="T18" fmla="*/ 134 w 324"/>
                  <a:gd name="T19" fmla="*/ 8 h 30"/>
                  <a:gd name="T20" fmla="*/ 150 w 324"/>
                  <a:gd name="T21" fmla="*/ 8 h 30"/>
                  <a:gd name="T22" fmla="*/ 166 w 324"/>
                  <a:gd name="T23" fmla="*/ 10 h 30"/>
                  <a:gd name="T24" fmla="*/ 179 w 324"/>
                  <a:gd name="T25" fmla="*/ 12 h 30"/>
                  <a:gd name="T26" fmla="*/ 199 w 324"/>
                  <a:gd name="T27" fmla="*/ 15 h 30"/>
                  <a:gd name="T28" fmla="*/ 208 w 324"/>
                  <a:gd name="T29" fmla="*/ 17 h 30"/>
                  <a:gd name="T30" fmla="*/ 233 w 324"/>
                  <a:gd name="T31" fmla="*/ 19 h 30"/>
                  <a:gd name="T32" fmla="*/ 238 w 324"/>
                  <a:gd name="T33" fmla="*/ 19 h 30"/>
                  <a:gd name="T34" fmla="*/ 265 w 324"/>
                  <a:gd name="T35" fmla="*/ 22 h 30"/>
                  <a:gd name="T36" fmla="*/ 267 w 324"/>
                  <a:gd name="T37" fmla="*/ 22 h 30"/>
                  <a:gd name="T38" fmla="*/ 277 w 324"/>
                  <a:gd name="T39" fmla="*/ 24 h 30"/>
                  <a:gd name="T40" fmla="*/ 296 w 324"/>
                  <a:gd name="T41" fmla="*/ 25 h 30"/>
                  <a:gd name="T42" fmla="*/ 299 w 324"/>
                  <a:gd name="T43" fmla="*/ 27 h 30"/>
                  <a:gd name="T44" fmla="*/ 324 w 324"/>
                  <a:gd name="T45" fmla="*/ 30 h 3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24"/>
                  <a:gd name="T70" fmla="*/ 0 h 30"/>
                  <a:gd name="T71" fmla="*/ 324 w 324"/>
                  <a:gd name="T72" fmla="*/ 30 h 30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24" h="30">
                    <a:moveTo>
                      <a:pt x="0" y="0"/>
                    </a:moveTo>
                    <a:lnTo>
                      <a:pt x="4" y="0"/>
                    </a:lnTo>
                    <a:lnTo>
                      <a:pt x="31" y="2"/>
                    </a:lnTo>
                    <a:lnTo>
                      <a:pt x="37" y="2"/>
                    </a:lnTo>
                    <a:lnTo>
                      <a:pt x="59" y="2"/>
                    </a:lnTo>
                    <a:lnTo>
                      <a:pt x="69" y="3"/>
                    </a:lnTo>
                    <a:lnTo>
                      <a:pt x="90" y="5"/>
                    </a:lnTo>
                    <a:lnTo>
                      <a:pt x="101" y="5"/>
                    </a:lnTo>
                    <a:lnTo>
                      <a:pt x="120" y="8"/>
                    </a:lnTo>
                    <a:lnTo>
                      <a:pt x="134" y="8"/>
                    </a:lnTo>
                    <a:lnTo>
                      <a:pt x="150" y="8"/>
                    </a:lnTo>
                    <a:lnTo>
                      <a:pt x="166" y="10"/>
                    </a:lnTo>
                    <a:lnTo>
                      <a:pt x="179" y="12"/>
                    </a:lnTo>
                    <a:lnTo>
                      <a:pt x="199" y="15"/>
                    </a:lnTo>
                    <a:lnTo>
                      <a:pt x="208" y="17"/>
                    </a:lnTo>
                    <a:lnTo>
                      <a:pt x="233" y="19"/>
                    </a:lnTo>
                    <a:lnTo>
                      <a:pt x="238" y="19"/>
                    </a:lnTo>
                    <a:lnTo>
                      <a:pt x="265" y="22"/>
                    </a:lnTo>
                    <a:lnTo>
                      <a:pt x="267" y="22"/>
                    </a:lnTo>
                    <a:lnTo>
                      <a:pt x="277" y="24"/>
                    </a:lnTo>
                    <a:lnTo>
                      <a:pt x="296" y="25"/>
                    </a:lnTo>
                    <a:lnTo>
                      <a:pt x="299" y="27"/>
                    </a:lnTo>
                    <a:lnTo>
                      <a:pt x="324" y="3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18" name="Freeform 1258"/>
              <p:cNvSpPr>
                <a:spLocks/>
              </p:cNvSpPr>
              <p:nvPr/>
            </p:nvSpPr>
            <p:spPr bwMode="auto">
              <a:xfrm>
                <a:off x="798" y="2824"/>
                <a:ext cx="244" cy="10"/>
              </a:xfrm>
              <a:custGeom>
                <a:avLst/>
                <a:gdLst>
                  <a:gd name="T0" fmla="*/ 0 w 244"/>
                  <a:gd name="T1" fmla="*/ 0 h 10"/>
                  <a:gd name="T2" fmla="*/ 27 w 244"/>
                  <a:gd name="T3" fmla="*/ 0 h 10"/>
                  <a:gd name="T4" fmla="*/ 32 w 244"/>
                  <a:gd name="T5" fmla="*/ 0 h 10"/>
                  <a:gd name="T6" fmla="*/ 59 w 244"/>
                  <a:gd name="T7" fmla="*/ 2 h 10"/>
                  <a:gd name="T8" fmla="*/ 60 w 244"/>
                  <a:gd name="T9" fmla="*/ 2 h 10"/>
                  <a:gd name="T10" fmla="*/ 89 w 244"/>
                  <a:gd name="T11" fmla="*/ 3 h 10"/>
                  <a:gd name="T12" fmla="*/ 92 w 244"/>
                  <a:gd name="T13" fmla="*/ 3 h 10"/>
                  <a:gd name="T14" fmla="*/ 121 w 244"/>
                  <a:gd name="T15" fmla="*/ 3 h 10"/>
                  <a:gd name="T16" fmla="*/ 123 w 244"/>
                  <a:gd name="T17" fmla="*/ 3 h 10"/>
                  <a:gd name="T18" fmla="*/ 153 w 244"/>
                  <a:gd name="T19" fmla="*/ 5 h 10"/>
                  <a:gd name="T20" fmla="*/ 163 w 244"/>
                  <a:gd name="T21" fmla="*/ 5 h 10"/>
                  <a:gd name="T22" fmla="*/ 183 w 244"/>
                  <a:gd name="T23" fmla="*/ 5 h 10"/>
                  <a:gd name="T24" fmla="*/ 185 w 244"/>
                  <a:gd name="T25" fmla="*/ 5 h 10"/>
                  <a:gd name="T26" fmla="*/ 214 w 244"/>
                  <a:gd name="T27" fmla="*/ 7 h 10"/>
                  <a:gd name="T28" fmla="*/ 217 w 244"/>
                  <a:gd name="T29" fmla="*/ 7 h 10"/>
                  <a:gd name="T30" fmla="*/ 244 w 244"/>
                  <a:gd name="T31" fmla="*/ 10 h 1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44"/>
                  <a:gd name="T49" fmla="*/ 0 h 10"/>
                  <a:gd name="T50" fmla="*/ 244 w 244"/>
                  <a:gd name="T51" fmla="*/ 10 h 1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44" h="10">
                    <a:moveTo>
                      <a:pt x="0" y="0"/>
                    </a:moveTo>
                    <a:lnTo>
                      <a:pt x="27" y="0"/>
                    </a:lnTo>
                    <a:lnTo>
                      <a:pt x="32" y="0"/>
                    </a:lnTo>
                    <a:lnTo>
                      <a:pt x="59" y="2"/>
                    </a:lnTo>
                    <a:lnTo>
                      <a:pt x="60" y="2"/>
                    </a:lnTo>
                    <a:lnTo>
                      <a:pt x="89" y="3"/>
                    </a:lnTo>
                    <a:lnTo>
                      <a:pt x="92" y="3"/>
                    </a:lnTo>
                    <a:lnTo>
                      <a:pt x="121" y="3"/>
                    </a:lnTo>
                    <a:lnTo>
                      <a:pt x="123" y="3"/>
                    </a:lnTo>
                    <a:lnTo>
                      <a:pt x="153" y="5"/>
                    </a:lnTo>
                    <a:lnTo>
                      <a:pt x="163" y="5"/>
                    </a:lnTo>
                    <a:lnTo>
                      <a:pt x="183" y="5"/>
                    </a:lnTo>
                    <a:lnTo>
                      <a:pt x="185" y="5"/>
                    </a:lnTo>
                    <a:lnTo>
                      <a:pt x="214" y="7"/>
                    </a:lnTo>
                    <a:lnTo>
                      <a:pt x="217" y="7"/>
                    </a:lnTo>
                    <a:lnTo>
                      <a:pt x="244" y="1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19" name="Freeform 1259"/>
              <p:cNvSpPr>
                <a:spLocks/>
              </p:cNvSpPr>
              <p:nvPr/>
            </p:nvSpPr>
            <p:spPr bwMode="auto">
              <a:xfrm>
                <a:off x="590" y="2822"/>
                <a:ext cx="208" cy="2"/>
              </a:xfrm>
              <a:custGeom>
                <a:avLst/>
                <a:gdLst>
                  <a:gd name="T0" fmla="*/ 0 w 208"/>
                  <a:gd name="T1" fmla="*/ 0 h 2"/>
                  <a:gd name="T2" fmla="*/ 22 w 208"/>
                  <a:gd name="T3" fmla="*/ 0 h 2"/>
                  <a:gd name="T4" fmla="*/ 47 w 208"/>
                  <a:gd name="T5" fmla="*/ 0 h 2"/>
                  <a:gd name="T6" fmla="*/ 52 w 208"/>
                  <a:gd name="T7" fmla="*/ 0 h 2"/>
                  <a:gd name="T8" fmla="*/ 78 w 208"/>
                  <a:gd name="T9" fmla="*/ 0 h 2"/>
                  <a:gd name="T10" fmla="*/ 84 w 208"/>
                  <a:gd name="T11" fmla="*/ 0 h 2"/>
                  <a:gd name="T12" fmla="*/ 110 w 208"/>
                  <a:gd name="T13" fmla="*/ 0 h 2"/>
                  <a:gd name="T14" fmla="*/ 115 w 208"/>
                  <a:gd name="T15" fmla="*/ 0 h 2"/>
                  <a:gd name="T16" fmla="*/ 142 w 208"/>
                  <a:gd name="T17" fmla="*/ 0 h 2"/>
                  <a:gd name="T18" fmla="*/ 147 w 208"/>
                  <a:gd name="T19" fmla="*/ 0 h 2"/>
                  <a:gd name="T20" fmla="*/ 172 w 208"/>
                  <a:gd name="T21" fmla="*/ 0 h 2"/>
                  <a:gd name="T22" fmla="*/ 177 w 208"/>
                  <a:gd name="T23" fmla="*/ 0 h 2"/>
                  <a:gd name="T24" fmla="*/ 204 w 208"/>
                  <a:gd name="T25" fmla="*/ 2 h 2"/>
                  <a:gd name="T26" fmla="*/ 208 w 208"/>
                  <a:gd name="T27" fmla="*/ 2 h 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08"/>
                  <a:gd name="T43" fmla="*/ 0 h 2"/>
                  <a:gd name="T44" fmla="*/ 208 w 208"/>
                  <a:gd name="T45" fmla="*/ 2 h 2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08" h="2">
                    <a:moveTo>
                      <a:pt x="0" y="0"/>
                    </a:moveTo>
                    <a:lnTo>
                      <a:pt x="22" y="0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78" y="0"/>
                    </a:lnTo>
                    <a:lnTo>
                      <a:pt x="84" y="0"/>
                    </a:lnTo>
                    <a:lnTo>
                      <a:pt x="110" y="0"/>
                    </a:lnTo>
                    <a:lnTo>
                      <a:pt x="115" y="0"/>
                    </a:lnTo>
                    <a:lnTo>
                      <a:pt x="142" y="0"/>
                    </a:lnTo>
                    <a:lnTo>
                      <a:pt x="147" y="0"/>
                    </a:lnTo>
                    <a:lnTo>
                      <a:pt x="172" y="0"/>
                    </a:lnTo>
                    <a:lnTo>
                      <a:pt x="177" y="0"/>
                    </a:lnTo>
                    <a:lnTo>
                      <a:pt x="204" y="2"/>
                    </a:lnTo>
                    <a:lnTo>
                      <a:pt x="208" y="2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20" name="Freeform 1260"/>
              <p:cNvSpPr>
                <a:spLocks/>
              </p:cNvSpPr>
              <p:nvPr/>
            </p:nvSpPr>
            <p:spPr bwMode="auto">
              <a:xfrm>
                <a:off x="590" y="2802"/>
                <a:ext cx="1210" cy="240"/>
              </a:xfrm>
              <a:custGeom>
                <a:avLst/>
                <a:gdLst>
                  <a:gd name="T0" fmla="*/ 1205 w 1210"/>
                  <a:gd name="T1" fmla="*/ 233 h 240"/>
                  <a:gd name="T2" fmla="*/ 1185 w 1210"/>
                  <a:gd name="T3" fmla="*/ 210 h 240"/>
                  <a:gd name="T4" fmla="*/ 1166 w 1210"/>
                  <a:gd name="T5" fmla="*/ 189 h 240"/>
                  <a:gd name="T6" fmla="*/ 1146 w 1210"/>
                  <a:gd name="T7" fmla="*/ 172 h 240"/>
                  <a:gd name="T8" fmla="*/ 1124 w 1210"/>
                  <a:gd name="T9" fmla="*/ 157 h 240"/>
                  <a:gd name="T10" fmla="*/ 1100 w 1210"/>
                  <a:gd name="T11" fmla="*/ 142 h 240"/>
                  <a:gd name="T12" fmla="*/ 1078 w 1210"/>
                  <a:gd name="T13" fmla="*/ 130 h 240"/>
                  <a:gd name="T14" fmla="*/ 1055 w 1210"/>
                  <a:gd name="T15" fmla="*/ 118 h 240"/>
                  <a:gd name="T16" fmla="*/ 1029 w 1210"/>
                  <a:gd name="T17" fmla="*/ 106 h 240"/>
                  <a:gd name="T18" fmla="*/ 1004 w 1210"/>
                  <a:gd name="T19" fmla="*/ 98 h 240"/>
                  <a:gd name="T20" fmla="*/ 979 w 1210"/>
                  <a:gd name="T21" fmla="*/ 89 h 240"/>
                  <a:gd name="T22" fmla="*/ 952 w 1210"/>
                  <a:gd name="T23" fmla="*/ 81 h 240"/>
                  <a:gd name="T24" fmla="*/ 925 w 1210"/>
                  <a:gd name="T25" fmla="*/ 74 h 240"/>
                  <a:gd name="T26" fmla="*/ 898 w 1210"/>
                  <a:gd name="T27" fmla="*/ 67 h 240"/>
                  <a:gd name="T28" fmla="*/ 871 w 1210"/>
                  <a:gd name="T29" fmla="*/ 61 h 240"/>
                  <a:gd name="T30" fmla="*/ 844 w 1210"/>
                  <a:gd name="T31" fmla="*/ 54 h 240"/>
                  <a:gd name="T32" fmla="*/ 815 w 1210"/>
                  <a:gd name="T33" fmla="*/ 49 h 240"/>
                  <a:gd name="T34" fmla="*/ 788 w 1210"/>
                  <a:gd name="T35" fmla="*/ 45 h 240"/>
                  <a:gd name="T36" fmla="*/ 759 w 1210"/>
                  <a:gd name="T37" fmla="*/ 40 h 240"/>
                  <a:gd name="T38" fmla="*/ 729 w 1210"/>
                  <a:gd name="T39" fmla="*/ 37 h 240"/>
                  <a:gd name="T40" fmla="*/ 700 w 1210"/>
                  <a:gd name="T41" fmla="*/ 34 h 240"/>
                  <a:gd name="T42" fmla="*/ 672 w 1210"/>
                  <a:gd name="T43" fmla="*/ 29 h 240"/>
                  <a:gd name="T44" fmla="*/ 641 w 1210"/>
                  <a:gd name="T45" fmla="*/ 27 h 240"/>
                  <a:gd name="T46" fmla="*/ 613 w 1210"/>
                  <a:gd name="T47" fmla="*/ 24 h 240"/>
                  <a:gd name="T48" fmla="*/ 582 w 1210"/>
                  <a:gd name="T49" fmla="*/ 20 h 240"/>
                  <a:gd name="T50" fmla="*/ 553 w 1210"/>
                  <a:gd name="T51" fmla="*/ 18 h 240"/>
                  <a:gd name="T52" fmla="*/ 523 w 1210"/>
                  <a:gd name="T53" fmla="*/ 17 h 240"/>
                  <a:gd name="T54" fmla="*/ 493 w 1210"/>
                  <a:gd name="T55" fmla="*/ 13 h 240"/>
                  <a:gd name="T56" fmla="*/ 462 w 1210"/>
                  <a:gd name="T57" fmla="*/ 13 h 240"/>
                  <a:gd name="T58" fmla="*/ 432 w 1210"/>
                  <a:gd name="T59" fmla="*/ 12 h 240"/>
                  <a:gd name="T60" fmla="*/ 403 w 1210"/>
                  <a:gd name="T61" fmla="*/ 10 h 240"/>
                  <a:gd name="T62" fmla="*/ 373 w 1210"/>
                  <a:gd name="T63" fmla="*/ 8 h 240"/>
                  <a:gd name="T64" fmla="*/ 341 w 1210"/>
                  <a:gd name="T65" fmla="*/ 7 h 240"/>
                  <a:gd name="T66" fmla="*/ 312 w 1210"/>
                  <a:gd name="T67" fmla="*/ 5 h 240"/>
                  <a:gd name="T68" fmla="*/ 280 w 1210"/>
                  <a:gd name="T69" fmla="*/ 5 h 240"/>
                  <a:gd name="T70" fmla="*/ 250 w 1210"/>
                  <a:gd name="T71" fmla="*/ 5 h 240"/>
                  <a:gd name="T72" fmla="*/ 219 w 1210"/>
                  <a:gd name="T73" fmla="*/ 3 h 240"/>
                  <a:gd name="T74" fmla="*/ 187 w 1210"/>
                  <a:gd name="T75" fmla="*/ 3 h 240"/>
                  <a:gd name="T76" fmla="*/ 157 w 1210"/>
                  <a:gd name="T77" fmla="*/ 2 h 240"/>
                  <a:gd name="T78" fmla="*/ 126 w 1210"/>
                  <a:gd name="T79" fmla="*/ 2 h 240"/>
                  <a:gd name="T80" fmla="*/ 94 w 1210"/>
                  <a:gd name="T81" fmla="*/ 0 h 240"/>
                  <a:gd name="T82" fmla="*/ 34 w 1210"/>
                  <a:gd name="T83" fmla="*/ 0 h 240"/>
                  <a:gd name="T84" fmla="*/ 0 w 1210"/>
                  <a:gd name="T85" fmla="*/ 0 h 240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210"/>
                  <a:gd name="T130" fmla="*/ 0 h 240"/>
                  <a:gd name="T131" fmla="*/ 1210 w 1210"/>
                  <a:gd name="T132" fmla="*/ 240 h 240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210" h="240">
                    <a:moveTo>
                      <a:pt x="1210" y="240"/>
                    </a:moveTo>
                    <a:lnTo>
                      <a:pt x="1205" y="233"/>
                    </a:lnTo>
                    <a:lnTo>
                      <a:pt x="1191" y="218"/>
                    </a:lnTo>
                    <a:lnTo>
                      <a:pt x="1185" y="210"/>
                    </a:lnTo>
                    <a:lnTo>
                      <a:pt x="1168" y="191"/>
                    </a:lnTo>
                    <a:lnTo>
                      <a:pt x="1166" y="189"/>
                    </a:lnTo>
                    <a:lnTo>
                      <a:pt x="1164" y="188"/>
                    </a:lnTo>
                    <a:lnTo>
                      <a:pt x="1146" y="172"/>
                    </a:lnTo>
                    <a:lnTo>
                      <a:pt x="1136" y="164"/>
                    </a:lnTo>
                    <a:lnTo>
                      <a:pt x="1124" y="157"/>
                    </a:lnTo>
                    <a:lnTo>
                      <a:pt x="1110" y="147"/>
                    </a:lnTo>
                    <a:lnTo>
                      <a:pt x="1100" y="142"/>
                    </a:lnTo>
                    <a:lnTo>
                      <a:pt x="1092" y="137"/>
                    </a:lnTo>
                    <a:lnTo>
                      <a:pt x="1078" y="130"/>
                    </a:lnTo>
                    <a:lnTo>
                      <a:pt x="1067" y="125"/>
                    </a:lnTo>
                    <a:lnTo>
                      <a:pt x="1055" y="118"/>
                    </a:lnTo>
                    <a:lnTo>
                      <a:pt x="1036" y="110"/>
                    </a:lnTo>
                    <a:lnTo>
                      <a:pt x="1029" y="106"/>
                    </a:lnTo>
                    <a:lnTo>
                      <a:pt x="1026" y="106"/>
                    </a:lnTo>
                    <a:lnTo>
                      <a:pt x="1004" y="98"/>
                    </a:lnTo>
                    <a:lnTo>
                      <a:pt x="987" y="91"/>
                    </a:lnTo>
                    <a:lnTo>
                      <a:pt x="979" y="89"/>
                    </a:lnTo>
                    <a:lnTo>
                      <a:pt x="959" y="83"/>
                    </a:lnTo>
                    <a:lnTo>
                      <a:pt x="952" y="81"/>
                    </a:lnTo>
                    <a:lnTo>
                      <a:pt x="950" y="81"/>
                    </a:lnTo>
                    <a:lnTo>
                      <a:pt x="925" y="74"/>
                    </a:lnTo>
                    <a:lnTo>
                      <a:pt x="913" y="69"/>
                    </a:lnTo>
                    <a:lnTo>
                      <a:pt x="898" y="67"/>
                    </a:lnTo>
                    <a:lnTo>
                      <a:pt x="878" y="62"/>
                    </a:lnTo>
                    <a:lnTo>
                      <a:pt x="871" y="61"/>
                    </a:lnTo>
                    <a:lnTo>
                      <a:pt x="847" y="56"/>
                    </a:lnTo>
                    <a:lnTo>
                      <a:pt x="844" y="54"/>
                    </a:lnTo>
                    <a:lnTo>
                      <a:pt x="842" y="54"/>
                    </a:lnTo>
                    <a:lnTo>
                      <a:pt x="815" y="49"/>
                    </a:lnTo>
                    <a:lnTo>
                      <a:pt x="808" y="49"/>
                    </a:lnTo>
                    <a:lnTo>
                      <a:pt x="788" y="45"/>
                    </a:lnTo>
                    <a:lnTo>
                      <a:pt x="775" y="42"/>
                    </a:lnTo>
                    <a:lnTo>
                      <a:pt x="759" y="40"/>
                    </a:lnTo>
                    <a:lnTo>
                      <a:pt x="739" y="39"/>
                    </a:lnTo>
                    <a:lnTo>
                      <a:pt x="729" y="37"/>
                    </a:lnTo>
                    <a:lnTo>
                      <a:pt x="705" y="34"/>
                    </a:lnTo>
                    <a:lnTo>
                      <a:pt x="700" y="34"/>
                    </a:lnTo>
                    <a:lnTo>
                      <a:pt x="673" y="30"/>
                    </a:lnTo>
                    <a:lnTo>
                      <a:pt x="672" y="29"/>
                    </a:lnTo>
                    <a:lnTo>
                      <a:pt x="660" y="29"/>
                    </a:lnTo>
                    <a:lnTo>
                      <a:pt x="641" y="27"/>
                    </a:lnTo>
                    <a:lnTo>
                      <a:pt x="640" y="27"/>
                    </a:lnTo>
                    <a:lnTo>
                      <a:pt x="613" y="24"/>
                    </a:lnTo>
                    <a:lnTo>
                      <a:pt x="608" y="24"/>
                    </a:lnTo>
                    <a:lnTo>
                      <a:pt x="582" y="20"/>
                    </a:lnTo>
                    <a:lnTo>
                      <a:pt x="574" y="20"/>
                    </a:lnTo>
                    <a:lnTo>
                      <a:pt x="553" y="18"/>
                    </a:lnTo>
                    <a:lnTo>
                      <a:pt x="542" y="18"/>
                    </a:lnTo>
                    <a:lnTo>
                      <a:pt x="523" y="17"/>
                    </a:lnTo>
                    <a:lnTo>
                      <a:pt x="510" y="15"/>
                    </a:lnTo>
                    <a:lnTo>
                      <a:pt x="493" y="13"/>
                    </a:lnTo>
                    <a:lnTo>
                      <a:pt x="478" y="13"/>
                    </a:lnTo>
                    <a:lnTo>
                      <a:pt x="462" y="13"/>
                    </a:lnTo>
                    <a:lnTo>
                      <a:pt x="445" y="12"/>
                    </a:lnTo>
                    <a:lnTo>
                      <a:pt x="432" y="12"/>
                    </a:lnTo>
                    <a:lnTo>
                      <a:pt x="413" y="10"/>
                    </a:lnTo>
                    <a:lnTo>
                      <a:pt x="403" y="10"/>
                    </a:lnTo>
                    <a:lnTo>
                      <a:pt x="381" y="8"/>
                    </a:lnTo>
                    <a:lnTo>
                      <a:pt x="373" y="8"/>
                    </a:lnTo>
                    <a:lnTo>
                      <a:pt x="349" y="7"/>
                    </a:lnTo>
                    <a:lnTo>
                      <a:pt x="341" y="7"/>
                    </a:lnTo>
                    <a:lnTo>
                      <a:pt x="319" y="5"/>
                    </a:lnTo>
                    <a:lnTo>
                      <a:pt x="312" y="5"/>
                    </a:lnTo>
                    <a:lnTo>
                      <a:pt x="287" y="5"/>
                    </a:lnTo>
                    <a:lnTo>
                      <a:pt x="280" y="5"/>
                    </a:lnTo>
                    <a:lnTo>
                      <a:pt x="255" y="5"/>
                    </a:lnTo>
                    <a:lnTo>
                      <a:pt x="250" y="5"/>
                    </a:lnTo>
                    <a:lnTo>
                      <a:pt x="224" y="3"/>
                    </a:lnTo>
                    <a:lnTo>
                      <a:pt x="219" y="3"/>
                    </a:lnTo>
                    <a:lnTo>
                      <a:pt x="192" y="3"/>
                    </a:lnTo>
                    <a:lnTo>
                      <a:pt x="187" y="3"/>
                    </a:lnTo>
                    <a:lnTo>
                      <a:pt x="160" y="2"/>
                    </a:lnTo>
                    <a:lnTo>
                      <a:pt x="157" y="2"/>
                    </a:lnTo>
                    <a:lnTo>
                      <a:pt x="130" y="2"/>
                    </a:lnTo>
                    <a:lnTo>
                      <a:pt x="126" y="2"/>
                    </a:lnTo>
                    <a:lnTo>
                      <a:pt x="99" y="0"/>
                    </a:lnTo>
                    <a:lnTo>
                      <a:pt x="94" y="0"/>
                    </a:lnTo>
                    <a:lnTo>
                      <a:pt x="67" y="0"/>
                    </a:lnTo>
                    <a:lnTo>
                      <a:pt x="34" y="0"/>
                    </a:lnTo>
                    <a:lnTo>
                      <a:pt x="2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21" name="Freeform 1261"/>
              <p:cNvSpPr>
                <a:spLocks/>
              </p:cNvSpPr>
              <p:nvPr/>
            </p:nvSpPr>
            <p:spPr bwMode="auto">
              <a:xfrm>
                <a:off x="1783" y="2996"/>
                <a:ext cx="29" cy="39"/>
              </a:xfrm>
              <a:custGeom>
                <a:avLst/>
                <a:gdLst>
                  <a:gd name="T0" fmla="*/ 0 w 29"/>
                  <a:gd name="T1" fmla="*/ 0 h 39"/>
                  <a:gd name="T2" fmla="*/ 14 w 29"/>
                  <a:gd name="T3" fmla="*/ 17 h 39"/>
                  <a:gd name="T4" fmla="*/ 19 w 29"/>
                  <a:gd name="T5" fmla="*/ 22 h 39"/>
                  <a:gd name="T6" fmla="*/ 19 w 29"/>
                  <a:gd name="T7" fmla="*/ 24 h 39"/>
                  <a:gd name="T8" fmla="*/ 29 w 29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9"/>
                  <a:gd name="T17" fmla="*/ 29 w 29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9">
                    <a:moveTo>
                      <a:pt x="0" y="0"/>
                    </a:moveTo>
                    <a:lnTo>
                      <a:pt x="14" y="17"/>
                    </a:lnTo>
                    <a:lnTo>
                      <a:pt x="19" y="22"/>
                    </a:lnTo>
                    <a:lnTo>
                      <a:pt x="19" y="24"/>
                    </a:lnTo>
                    <a:lnTo>
                      <a:pt x="29" y="39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22" name="Freeform 1262"/>
              <p:cNvSpPr>
                <a:spLocks/>
              </p:cNvSpPr>
              <p:nvPr/>
            </p:nvSpPr>
            <p:spPr bwMode="auto">
              <a:xfrm>
                <a:off x="590" y="2783"/>
                <a:ext cx="1193" cy="213"/>
              </a:xfrm>
              <a:custGeom>
                <a:avLst/>
                <a:gdLst>
                  <a:gd name="T0" fmla="*/ 1190 w 1193"/>
                  <a:gd name="T1" fmla="*/ 208 h 213"/>
                  <a:gd name="T2" fmla="*/ 1163 w 1193"/>
                  <a:gd name="T3" fmla="*/ 183 h 213"/>
                  <a:gd name="T4" fmla="*/ 1143 w 1193"/>
                  <a:gd name="T5" fmla="*/ 166 h 213"/>
                  <a:gd name="T6" fmla="*/ 1126 w 1193"/>
                  <a:gd name="T7" fmla="*/ 156 h 213"/>
                  <a:gd name="T8" fmla="*/ 1094 w 1193"/>
                  <a:gd name="T9" fmla="*/ 137 h 213"/>
                  <a:gd name="T10" fmla="*/ 1078 w 1193"/>
                  <a:gd name="T11" fmla="*/ 129 h 213"/>
                  <a:gd name="T12" fmla="*/ 1051 w 1193"/>
                  <a:gd name="T13" fmla="*/ 117 h 213"/>
                  <a:gd name="T14" fmla="*/ 1016 w 1193"/>
                  <a:gd name="T15" fmla="*/ 102 h 213"/>
                  <a:gd name="T16" fmla="*/ 1011 w 1193"/>
                  <a:gd name="T17" fmla="*/ 100 h 213"/>
                  <a:gd name="T18" fmla="*/ 972 w 1193"/>
                  <a:gd name="T19" fmla="*/ 88 h 213"/>
                  <a:gd name="T20" fmla="*/ 937 w 1193"/>
                  <a:gd name="T21" fmla="*/ 76 h 213"/>
                  <a:gd name="T22" fmla="*/ 930 w 1193"/>
                  <a:gd name="T23" fmla="*/ 75 h 213"/>
                  <a:gd name="T24" fmla="*/ 901 w 1193"/>
                  <a:gd name="T25" fmla="*/ 68 h 213"/>
                  <a:gd name="T26" fmla="*/ 866 w 1193"/>
                  <a:gd name="T27" fmla="*/ 59 h 213"/>
                  <a:gd name="T28" fmla="*/ 830 w 1193"/>
                  <a:gd name="T29" fmla="*/ 53 h 213"/>
                  <a:gd name="T30" fmla="*/ 803 w 1193"/>
                  <a:gd name="T31" fmla="*/ 48 h 213"/>
                  <a:gd name="T32" fmla="*/ 795 w 1193"/>
                  <a:gd name="T33" fmla="*/ 46 h 213"/>
                  <a:gd name="T34" fmla="*/ 761 w 1193"/>
                  <a:gd name="T35" fmla="*/ 41 h 213"/>
                  <a:gd name="T36" fmla="*/ 727 w 1193"/>
                  <a:gd name="T37" fmla="*/ 36 h 213"/>
                  <a:gd name="T38" fmla="*/ 695 w 1193"/>
                  <a:gd name="T39" fmla="*/ 32 h 213"/>
                  <a:gd name="T40" fmla="*/ 662 w 1193"/>
                  <a:gd name="T41" fmla="*/ 27 h 213"/>
                  <a:gd name="T42" fmla="*/ 628 w 1193"/>
                  <a:gd name="T43" fmla="*/ 24 h 213"/>
                  <a:gd name="T44" fmla="*/ 596 w 1193"/>
                  <a:gd name="T45" fmla="*/ 22 h 213"/>
                  <a:gd name="T46" fmla="*/ 574 w 1193"/>
                  <a:gd name="T47" fmla="*/ 19 h 213"/>
                  <a:gd name="T48" fmla="*/ 533 w 1193"/>
                  <a:gd name="T49" fmla="*/ 17 h 213"/>
                  <a:gd name="T50" fmla="*/ 505 w 1193"/>
                  <a:gd name="T51" fmla="*/ 15 h 213"/>
                  <a:gd name="T52" fmla="*/ 474 w 1193"/>
                  <a:gd name="T53" fmla="*/ 12 h 213"/>
                  <a:gd name="T54" fmla="*/ 444 w 1193"/>
                  <a:gd name="T55" fmla="*/ 10 h 213"/>
                  <a:gd name="T56" fmla="*/ 413 w 1193"/>
                  <a:gd name="T57" fmla="*/ 10 h 213"/>
                  <a:gd name="T58" fmla="*/ 383 w 1193"/>
                  <a:gd name="T59" fmla="*/ 9 h 213"/>
                  <a:gd name="T60" fmla="*/ 353 w 1193"/>
                  <a:gd name="T61" fmla="*/ 7 h 213"/>
                  <a:gd name="T62" fmla="*/ 322 w 1193"/>
                  <a:gd name="T63" fmla="*/ 5 h 213"/>
                  <a:gd name="T64" fmla="*/ 292 w 1193"/>
                  <a:gd name="T65" fmla="*/ 4 h 213"/>
                  <a:gd name="T66" fmla="*/ 262 w 1193"/>
                  <a:gd name="T67" fmla="*/ 4 h 213"/>
                  <a:gd name="T68" fmla="*/ 229 w 1193"/>
                  <a:gd name="T69" fmla="*/ 4 h 213"/>
                  <a:gd name="T70" fmla="*/ 199 w 1193"/>
                  <a:gd name="T71" fmla="*/ 2 h 213"/>
                  <a:gd name="T72" fmla="*/ 169 w 1193"/>
                  <a:gd name="T73" fmla="*/ 2 h 213"/>
                  <a:gd name="T74" fmla="*/ 137 w 1193"/>
                  <a:gd name="T75" fmla="*/ 2 h 213"/>
                  <a:gd name="T76" fmla="*/ 105 w 1193"/>
                  <a:gd name="T77" fmla="*/ 0 h 213"/>
                  <a:gd name="T78" fmla="*/ 76 w 1193"/>
                  <a:gd name="T79" fmla="*/ 0 h 213"/>
                  <a:gd name="T80" fmla="*/ 0 w 1193"/>
                  <a:gd name="T81" fmla="*/ 0 h 213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193"/>
                  <a:gd name="T124" fmla="*/ 0 h 213"/>
                  <a:gd name="T125" fmla="*/ 1193 w 1193"/>
                  <a:gd name="T126" fmla="*/ 213 h 213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193" h="213">
                    <a:moveTo>
                      <a:pt x="1193" y="213"/>
                    </a:moveTo>
                    <a:lnTo>
                      <a:pt x="1190" y="208"/>
                    </a:lnTo>
                    <a:lnTo>
                      <a:pt x="1175" y="195"/>
                    </a:lnTo>
                    <a:lnTo>
                      <a:pt x="1163" y="183"/>
                    </a:lnTo>
                    <a:lnTo>
                      <a:pt x="1154" y="176"/>
                    </a:lnTo>
                    <a:lnTo>
                      <a:pt x="1143" y="166"/>
                    </a:lnTo>
                    <a:lnTo>
                      <a:pt x="1132" y="159"/>
                    </a:lnTo>
                    <a:lnTo>
                      <a:pt x="1126" y="156"/>
                    </a:lnTo>
                    <a:lnTo>
                      <a:pt x="1110" y="146"/>
                    </a:lnTo>
                    <a:lnTo>
                      <a:pt x="1094" y="137"/>
                    </a:lnTo>
                    <a:lnTo>
                      <a:pt x="1087" y="132"/>
                    </a:lnTo>
                    <a:lnTo>
                      <a:pt x="1078" y="129"/>
                    </a:lnTo>
                    <a:lnTo>
                      <a:pt x="1063" y="122"/>
                    </a:lnTo>
                    <a:lnTo>
                      <a:pt x="1051" y="117"/>
                    </a:lnTo>
                    <a:lnTo>
                      <a:pt x="1038" y="110"/>
                    </a:lnTo>
                    <a:lnTo>
                      <a:pt x="1016" y="102"/>
                    </a:lnTo>
                    <a:lnTo>
                      <a:pt x="1014" y="102"/>
                    </a:lnTo>
                    <a:lnTo>
                      <a:pt x="1011" y="100"/>
                    </a:lnTo>
                    <a:lnTo>
                      <a:pt x="987" y="92"/>
                    </a:lnTo>
                    <a:lnTo>
                      <a:pt x="972" y="88"/>
                    </a:lnTo>
                    <a:lnTo>
                      <a:pt x="962" y="83"/>
                    </a:lnTo>
                    <a:lnTo>
                      <a:pt x="937" y="76"/>
                    </a:lnTo>
                    <a:lnTo>
                      <a:pt x="935" y="75"/>
                    </a:lnTo>
                    <a:lnTo>
                      <a:pt x="930" y="75"/>
                    </a:lnTo>
                    <a:lnTo>
                      <a:pt x="908" y="68"/>
                    </a:lnTo>
                    <a:lnTo>
                      <a:pt x="901" y="68"/>
                    </a:lnTo>
                    <a:lnTo>
                      <a:pt x="881" y="63"/>
                    </a:lnTo>
                    <a:lnTo>
                      <a:pt x="866" y="59"/>
                    </a:lnTo>
                    <a:lnTo>
                      <a:pt x="852" y="56"/>
                    </a:lnTo>
                    <a:lnTo>
                      <a:pt x="830" y="53"/>
                    </a:lnTo>
                    <a:lnTo>
                      <a:pt x="825" y="51"/>
                    </a:lnTo>
                    <a:lnTo>
                      <a:pt x="803" y="48"/>
                    </a:lnTo>
                    <a:lnTo>
                      <a:pt x="797" y="46"/>
                    </a:lnTo>
                    <a:lnTo>
                      <a:pt x="795" y="46"/>
                    </a:lnTo>
                    <a:lnTo>
                      <a:pt x="768" y="41"/>
                    </a:lnTo>
                    <a:lnTo>
                      <a:pt x="761" y="41"/>
                    </a:lnTo>
                    <a:lnTo>
                      <a:pt x="739" y="37"/>
                    </a:lnTo>
                    <a:lnTo>
                      <a:pt x="727" y="36"/>
                    </a:lnTo>
                    <a:lnTo>
                      <a:pt x="710" y="34"/>
                    </a:lnTo>
                    <a:lnTo>
                      <a:pt x="695" y="32"/>
                    </a:lnTo>
                    <a:lnTo>
                      <a:pt x="682" y="31"/>
                    </a:lnTo>
                    <a:lnTo>
                      <a:pt x="662" y="27"/>
                    </a:lnTo>
                    <a:lnTo>
                      <a:pt x="653" y="27"/>
                    </a:lnTo>
                    <a:lnTo>
                      <a:pt x="628" y="24"/>
                    </a:lnTo>
                    <a:lnTo>
                      <a:pt x="624" y="24"/>
                    </a:lnTo>
                    <a:lnTo>
                      <a:pt x="596" y="22"/>
                    </a:lnTo>
                    <a:lnTo>
                      <a:pt x="594" y="22"/>
                    </a:lnTo>
                    <a:lnTo>
                      <a:pt x="574" y="19"/>
                    </a:lnTo>
                    <a:lnTo>
                      <a:pt x="564" y="19"/>
                    </a:lnTo>
                    <a:lnTo>
                      <a:pt x="533" y="17"/>
                    </a:lnTo>
                    <a:lnTo>
                      <a:pt x="532" y="17"/>
                    </a:lnTo>
                    <a:lnTo>
                      <a:pt x="505" y="15"/>
                    </a:lnTo>
                    <a:lnTo>
                      <a:pt x="498" y="14"/>
                    </a:lnTo>
                    <a:lnTo>
                      <a:pt x="474" y="12"/>
                    </a:lnTo>
                    <a:lnTo>
                      <a:pt x="467" y="12"/>
                    </a:lnTo>
                    <a:lnTo>
                      <a:pt x="444" y="10"/>
                    </a:lnTo>
                    <a:lnTo>
                      <a:pt x="434" y="10"/>
                    </a:lnTo>
                    <a:lnTo>
                      <a:pt x="413" y="10"/>
                    </a:lnTo>
                    <a:lnTo>
                      <a:pt x="403" y="9"/>
                    </a:lnTo>
                    <a:lnTo>
                      <a:pt x="383" y="9"/>
                    </a:lnTo>
                    <a:lnTo>
                      <a:pt x="370" y="7"/>
                    </a:lnTo>
                    <a:lnTo>
                      <a:pt x="353" y="7"/>
                    </a:lnTo>
                    <a:lnTo>
                      <a:pt x="339" y="5"/>
                    </a:lnTo>
                    <a:lnTo>
                      <a:pt x="322" y="5"/>
                    </a:lnTo>
                    <a:lnTo>
                      <a:pt x="307" y="4"/>
                    </a:lnTo>
                    <a:lnTo>
                      <a:pt x="292" y="4"/>
                    </a:lnTo>
                    <a:lnTo>
                      <a:pt x="277" y="4"/>
                    </a:lnTo>
                    <a:lnTo>
                      <a:pt x="262" y="4"/>
                    </a:lnTo>
                    <a:lnTo>
                      <a:pt x="245" y="4"/>
                    </a:lnTo>
                    <a:lnTo>
                      <a:pt x="229" y="4"/>
                    </a:lnTo>
                    <a:lnTo>
                      <a:pt x="213" y="4"/>
                    </a:lnTo>
                    <a:lnTo>
                      <a:pt x="199" y="2"/>
                    </a:lnTo>
                    <a:lnTo>
                      <a:pt x="182" y="2"/>
                    </a:lnTo>
                    <a:lnTo>
                      <a:pt x="169" y="2"/>
                    </a:lnTo>
                    <a:lnTo>
                      <a:pt x="148" y="2"/>
                    </a:lnTo>
                    <a:lnTo>
                      <a:pt x="137" y="2"/>
                    </a:lnTo>
                    <a:lnTo>
                      <a:pt x="118" y="2"/>
                    </a:lnTo>
                    <a:lnTo>
                      <a:pt x="105" y="0"/>
                    </a:lnTo>
                    <a:lnTo>
                      <a:pt x="88" y="0"/>
                    </a:lnTo>
                    <a:lnTo>
                      <a:pt x="76" y="0"/>
                    </a:lnTo>
                    <a:lnTo>
                      <a:pt x="56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23" name="Freeform 1263"/>
              <p:cNvSpPr>
                <a:spLocks/>
              </p:cNvSpPr>
              <p:nvPr/>
            </p:nvSpPr>
            <p:spPr bwMode="auto">
              <a:xfrm>
                <a:off x="1810" y="3001"/>
                <a:ext cx="17" cy="24"/>
              </a:xfrm>
              <a:custGeom>
                <a:avLst/>
                <a:gdLst>
                  <a:gd name="T0" fmla="*/ 0 w 17"/>
                  <a:gd name="T1" fmla="*/ 0 h 24"/>
                  <a:gd name="T2" fmla="*/ 14 w 17"/>
                  <a:gd name="T3" fmla="*/ 19 h 24"/>
                  <a:gd name="T4" fmla="*/ 17 w 17"/>
                  <a:gd name="T5" fmla="*/ 24 h 24"/>
                  <a:gd name="T6" fmla="*/ 0 60000 65536"/>
                  <a:gd name="T7" fmla="*/ 0 60000 65536"/>
                  <a:gd name="T8" fmla="*/ 0 60000 65536"/>
                  <a:gd name="T9" fmla="*/ 0 w 17"/>
                  <a:gd name="T10" fmla="*/ 0 h 24"/>
                  <a:gd name="T11" fmla="*/ 17 w 17"/>
                  <a:gd name="T12" fmla="*/ 24 h 2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" h="24">
                    <a:moveTo>
                      <a:pt x="0" y="0"/>
                    </a:moveTo>
                    <a:lnTo>
                      <a:pt x="14" y="19"/>
                    </a:lnTo>
                    <a:lnTo>
                      <a:pt x="17" y="24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24" name="Freeform 1264"/>
              <p:cNvSpPr>
                <a:spLocks/>
              </p:cNvSpPr>
              <p:nvPr/>
            </p:nvSpPr>
            <p:spPr bwMode="auto">
              <a:xfrm>
                <a:off x="1793" y="2979"/>
                <a:ext cx="17" cy="22"/>
              </a:xfrm>
              <a:custGeom>
                <a:avLst/>
                <a:gdLst>
                  <a:gd name="T0" fmla="*/ 0 w 17"/>
                  <a:gd name="T1" fmla="*/ 0 h 22"/>
                  <a:gd name="T2" fmla="*/ 10 w 17"/>
                  <a:gd name="T3" fmla="*/ 12 h 22"/>
                  <a:gd name="T4" fmla="*/ 17 w 17"/>
                  <a:gd name="T5" fmla="*/ 22 h 22"/>
                  <a:gd name="T6" fmla="*/ 0 60000 65536"/>
                  <a:gd name="T7" fmla="*/ 0 60000 65536"/>
                  <a:gd name="T8" fmla="*/ 0 60000 65536"/>
                  <a:gd name="T9" fmla="*/ 0 w 17"/>
                  <a:gd name="T10" fmla="*/ 0 h 22"/>
                  <a:gd name="T11" fmla="*/ 17 w 17"/>
                  <a:gd name="T12" fmla="*/ 22 h 2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" h="22">
                    <a:moveTo>
                      <a:pt x="0" y="0"/>
                    </a:moveTo>
                    <a:lnTo>
                      <a:pt x="10" y="12"/>
                    </a:lnTo>
                    <a:lnTo>
                      <a:pt x="17" y="22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25" name="Freeform 1265"/>
              <p:cNvSpPr>
                <a:spLocks/>
              </p:cNvSpPr>
              <p:nvPr/>
            </p:nvSpPr>
            <p:spPr bwMode="auto">
              <a:xfrm>
                <a:off x="1754" y="2942"/>
                <a:ext cx="39" cy="37"/>
              </a:xfrm>
              <a:custGeom>
                <a:avLst/>
                <a:gdLst>
                  <a:gd name="T0" fmla="*/ 0 w 39"/>
                  <a:gd name="T1" fmla="*/ 0 h 37"/>
                  <a:gd name="T2" fmla="*/ 9 w 39"/>
                  <a:gd name="T3" fmla="*/ 10 h 37"/>
                  <a:gd name="T4" fmla="*/ 21 w 39"/>
                  <a:gd name="T5" fmla="*/ 19 h 37"/>
                  <a:gd name="T6" fmla="*/ 24 w 39"/>
                  <a:gd name="T7" fmla="*/ 22 h 37"/>
                  <a:gd name="T8" fmla="*/ 39 w 39"/>
                  <a:gd name="T9" fmla="*/ 37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"/>
                  <a:gd name="T16" fmla="*/ 0 h 37"/>
                  <a:gd name="T17" fmla="*/ 39 w 39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" h="37">
                    <a:moveTo>
                      <a:pt x="0" y="0"/>
                    </a:moveTo>
                    <a:lnTo>
                      <a:pt x="9" y="10"/>
                    </a:lnTo>
                    <a:lnTo>
                      <a:pt x="21" y="19"/>
                    </a:lnTo>
                    <a:lnTo>
                      <a:pt x="24" y="22"/>
                    </a:lnTo>
                    <a:lnTo>
                      <a:pt x="39" y="37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26" name="Freeform 1266"/>
              <p:cNvSpPr>
                <a:spLocks/>
              </p:cNvSpPr>
              <p:nvPr/>
            </p:nvSpPr>
            <p:spPr bwMode="auto">
              <a:xfrm>
                <a:off x="1733" y="2929"/>
                <a:ext cx="21" cy="13"/>
              </a:xfrm>
              <a:custGeom>
                <a:avLst/>
                <a:gdLst>
                  <a:gd name="T0" fmla="*/ 0 w 21"/>
                  <a:gd name="T1" fmla="*/ 0 h 13"/>
                  <a:gd name="T2" fmla="*/ 13 w 21"/>
                  <a:gd name="T3" fmla="*/ 10 h 13"/>
                  <a:gd name="T4" fmla="*/ 21 w 21"/>
                  <a:gd name="T5" fmla="*/ 13 h 13"/>
                  <a:gd name="T6" fmla="*/ 0 60000 65536"/>
                  <a:gd name="T7" fmla="*/ 0 60000 65536"/>
                  <a:gd name="T8" fmla="*/ 0 60000 65536"/>
                  <a:gd name="T9" fmla="*/ 0 w 21"/>
                  <a:gd name="T10" fmla="*/ 0 h 13"/>
                  <a:gd name="T11" fmla="*/ 21 w 21"/>
                  <a:gd name="T12" fmla="*/ 13 h 1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" h="13">
                    <a:moveTo>
                      <a:pt x="0" y="0"/>
                    </a:moveTo>
                    <a:lnTo>
                      <a:pt x="13" y="10"/>
                    </a:lnTo>
                    <a:lnTo>
                      <a:pt x="21" y="13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27" name="Freeform 1267"/>
              <p:cNvSpPr>
                <a:spLocks/>
              </p:cNvSpPr>
              <p:nvPr/>
            </p:nvSpPr>
            <p:spPr bwMode="auto">
              <a:xfrm>
                <a:off x="1709" y="2913"/>
                <a:ext cx="24" cy="16"/>
              </a:xfrm>
              <a:custGeom>
                <a:avLst/>
                <a:gdLst>
                  <a:gd name="T0" fmla="*/ 0 w 24"/>
                  <a:gd name="T1" fmla="*/ 0 h 16"/>
                  <a:gd name="T2" fmla="*/ 3 w 24"/>
                  <a:gd name="T3" fmla="*/ 2 h 16"/>
                  <a:gd name="T4" fmla="*/ 24 w 24"/>
                  <a:gd name="T5" fmla="*/ 16 h 16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16"/>
                  <a:gd name="T11" fmla="*/ 24 w 24"/>
                  <a:gd name="T12" fmla="*/ 16 h 1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16">
                    <a:moveTo>
                      <a:pt x="0" y="0"/>
                    </a:moveTo>
                    <a:lnTo>
                      <a:pt x="3" y="2"/>
                    </a:lnTo>
                    <a:lnTo>
                      <a:pt x="24" y="16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28" name="Freeform 1268"/>
              <p:cNvSpPr>
                <a:spLocks/>
              </p:cNvSpPr>
              <p:nvPr/>
            </p:nvSpPr>
            <p:spPr bwMode="auto">
              <a:xfrm>
                <a:off x="1685" y="2900"/>
                <a:ext cx="24" cy="13"/>
              </a:xfrm>
              <a:custGeom>
                <a:avLst/>
                <a:gdLst>
                  <a:gd name="T0" fmla="*/ 0 w 24"/>
                  <a:gd name="T1" fmla="*/ 0 h 13"/>
                  <a:gd name="T2" fmla="*/ 21 w 24"/>
                  <a:gd name="T3" fmla="*/ 12 h 13"/>
                  <a:gd name="T4" fmla="*/ 24 w 24"/>
                  <a:gd name="T5" fmla="*/ 13 h 13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13"/>
                  <a:gd name="T11" fmla="*/ 24 w 24"/>
                  <a:gd name="T12" fmla="*/ 13 h 1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13">
                    <a:moveTo>
                      <a:pt x="0" y="0"/>
                    </a:moveTo>
                    <a:lnTo>
                      <a:pt x="21" y="12"/>
                    </a:lnTo>
                    <a:lnTo>
                      <a:pt x="24" y="13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29" name="Freeform 1269"/>
              <p:cNvSpPr>
                <a:spLocks/>
              </p:cNvSpPr>
              <p:nvPr/>
            </p:nvSpPr>
            <p:spPr bwMode="auto">
              <a:xfrm>
                <a:off x="590" y="2765"/>
                <a:ext cx="1078" cy="126"/>
              </a:xfrm>
              <a:custGeom>
                <a:avLst/>
                <a:gdLst>
                  <a:gd name="T0" fmla="*/ 1072 w 1078"/>
                  <a:gd name="T1" fmla="*/ 123 h 126"/>
                  <a:gd name="T2" fmla="*/ 1048 w 1078"/>
                  <a:gd name="T3" fmla="*/ 113 h 126"/>
                  <a:gd name="T4" fmla="*/ 1023 w 1078"/>
                  <a:gd name="T5" fmla="*/ 101 h 126"/>
                  <a:gd name="T6" fmla="*/ 996 w 1078"/>
                  <a:gd name="T7" fmla="*/ 93 h 126"/>
                  <a:gd name="T8" fmla="*/ 959 w 1078"/>
                  <a:gd name="T9" fmla="*/ 81 h 126"/>
                  <a:gd name="T10" fmla="*/ 923 w 1078"/>
                  <a:gd name="T11" fmla="*/ 71 h 126"/>
                  <a:gd name="T12" fmla="*/ 901 w 1078"/>
                  <a:gd name="T13" fmla="*/ 66 h 126"/>
                  <a:gd name="T14" fmla="*/ 886 w 1078"/>
                  <a:gd name="T15" fmla="*/ 62 h 126"/>
                  <a:gd name="T16" fmla="*/ 852 w 1078"/>
                  <a:gd name="T17" fmla="*/ 55 h 126"/>
                  <a:gd name="T18" fmla="*/ 817 w 1078"/>
                  <a:gd name="T19" fmla="*/ 49 h 126"/>
                  <a:gd name="T20" fmla="*/ 783 w 1078"/>
                  <a:gd name="T21" fmla="*/ 42 h 126"/>
                  <a:gd name="T22" fmla="*/ 756 w 1078"/>
                  <a:gd name="T23" fmla="*/ 39 h 126"/>
                  <a:gd name="T24" fmla="*/ 749 w 1078"/>
                  <a:gd name="T25" fmla="*/ 37 h 126"/>
                  <a:gd name="T26" fmla="*/ 717 w 1078"/>
                  <a:gd name="T27" fmla="*/ 33 h 126"/>
                  <a:gd name="T28" fmla="*/ 682 w 1078"/>
                  <a:gd name="T29" fmla="*/ 28 h 126"/>
                  <a:gd name="T30" fmla="*/ 650 w 1078"/>
                  <a:gd name="T31" fmla="*/ 25 h 126"/>
                  <a:gd name="T32" fmla="*/ 616 w 1078"/>
                  <a:gd name="T33" fmla="*/ 22 h 126"/>
                  <a:gd name="T34" fmla="*/ 584 w 1078"/>
                  <a:gd name="T35" fmla="*/ 20 h 126"/>
                  <a:gd name="T36" fmla="*/ 552 w 1078"/>
                  <a:gd name="T37" fmla="*/ 17 h 126"/>
                  <a:gd name="T38" fmla="*/ 518 w 1078"/>
                  <a:gd name="T39" fmla="*/ 13 h 126"/>
                  <a:gd name="T40" fmla="*/ 488 w 1078"/>
                  <a:gd name="T41" fmla="*/ 11 h 126"/>
                  <a:gd name="T42" fmla="*/ 456 w 1078"/>
                  <a:gd name="T43" fmla="*/ 10 h 126"/>
                  <a:gd name="T44" fmla="*/ 425 w 1078"/>
                  <a:gd name="T45" fmla="*/ 8 h 126"/>
                  <a:gd name="T46" fmla="*/ 395 w 1078"/>
                  <a:gd name="T47" fmla="*/ 8 h 126"/>
                  <a:gd name="T48" fmla="*/ 363 w 1078"/>
                  <a:gd name="T49" fmla="*/ 6 h 126"/>
                  <a:gd name="T50" fmla="*/ 332 w 1078"/>
                  <a:gd name="T51" fmla="*/ 5 h 126"/>
                  <a:gd name="T52" fmla="*/ 304 w 1078"/>
                  <a:gd name="T53" fmla="*/ 3 h 126"/>
                  <a:gd name="T54" fmla="*/ 272 w 1078"/>
                  <a:gd name="T55" fmla="*/ 1 h 126"/>
                  <a:gd name="T56" fmla="*/ 240 w 1078"/>
                  <a:gd name="T57" fmla="*/ 1 h 126"/>
                  <a:gd name="T58" fmla="*/ 211 w 1078"/>
                  <a:gd name="T59" fmla="*/ 0 h 126"/>
                  <a:gd name="T60" fmla="*/ 179 w 1078"/>
                  <a:gd name="T61" fmla="*/ 0 h 126"/>
                  <a:gd name="T62" fmla="*/ 148 w 1078"/>
                  <a:gd name="T63" fmla="*/ 0 h 126"/>
                  <a:gd name="T64" fmla="*/ 118 w 1078"/>
                  <a:gd name="T65" fmla="*/ 0 h 126"/>
                  <a:gd name="T66" fmla="*/ 86 w 1078"/>
                  <a:gd name="T67" fmla="*/ 0 h 126"/>
                  <a:gd name="T68" fmla="*/ 45 w 1078"/>
                  <a:gd name="T69" fmla="*/ 0 h 12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078"/>
                  <a:gd name="T106" fmla="*/ 0 h 126"/>
                  <a:gd name="T107" fmla="*/ 1078 w 1078"/>
                  <a:gd name="T108" fmla="*/ 126 h 12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078" h="126">
                    <a:moveTo>
                      <a:pt x="1078" y="126"/>
                    </a:moveTo>
                    <a:lnTo>
                      <a:pt x="1072" y="123"/>
                    </a:lnTo>
                    <a:lnTo>
                      <a:pt x="1065" y="120"/>
                    </a:lnTo>
                    <a:lnTo>
                      <a:pt x="1048" y="113"/>
                    </a:lnTo>
                    <a:lnTo>
                      <a:pt x="1036" y="106"/>
                    </a:lnTo>
                    <a:lnTo>
                      <a:pt x="1023" y="101"/>
                    </a:lnTo>
                    <a:lnTo>
                      <a:pt x="997" y="93"/>
                    </a:lnTo>
                    <a:lnTo>
                      <a:pt x="996" y="93"/>
                    </a:lnTo>
                    <a:lnTo>
                      <a:pt x="972" y="84"/>
                    </a:lnTo>
                    <a:lnTo>
                      <a:pt x="959" y="81"/>
                    </a:lnTo>
                    <a:lnTo>
                      <a:pt x="945" y="77"/>
                    </a:lnTo>
                    <a:lnTo>
                      <a:pt x="923" y="71"/>
                    </a:lnTo>
                    <a:lnTo>
                      <a:pt x="918" y="71"/>
                    </a:lnTo>
                    <a:lnTo>
                      <a:pt x="901" y="66"/>
                    </a:lnTo>
                    <a:lnTo>
                      <a:pt x="891" y="64"/>
                    </a:lnTo>
                    <a:lnTo>
                      <a:pt x="886" y="62"/>
                    </a:lnTo>
                    <a:lnTo>
                      <a:pt x="864" y="57"/>
                    </a:lnTo>
                    <a:lnTo>
                      <a:pt x="852" y="55"/>
                    </a:lnTo>
                    <a:lnTo>
                      <a:pt x="835" y="50"/>
                    </a:lnTo>
                    <a:lnTo>
                      <a:pt x="817" y="49"/>
                    </a:lnTo>
                    <a:lnTo>
                      <a:pt x="808" y="47"/>
                    </a:lnTo>
                    <a:lnTo>
                      <a:pt x="783" y="42"/>
                    </a:lnTo>
                    <a:lnTo>
                      <a:pt x="780" y="42"/>
                    </a:lnTo>
                    <a:lnTo>
                      <a:pt x="756" y="39"/>
                    </a:lnTo>
                    <a:lnTo>
                      <a:pt x="751" y="37"/>
                    </a:lnTo>
                    <a:lnTo>
                      <a:pt x="749" y="37"/>
                    </a:lnTo>
                    <a:lnTo>
                      <a:pt x="722" y="33"/>
                    </a:lnTo>
                    <a:lnTo>
                      <a:pt x="717" y="33"/>
                    </a:lnTo>
                    <a:lnTo>
                      <a:pt x="694" y="30"/>
                    </a:lnTo>
                    <a:lnTo>
                      <a:pt x="682" y="28"/>
                    </a:lnTo>
                    <a:lnTo>
                      <a:pt x="663" y="27"/>
                    </a:lnTo>
                    <a:lnTo>
                      <a:pt x="650" y="25"/>
                    </a:lnTo>
                    <a:lnTo>
                      <a:pt x="635" y="23"/>
                    </a:lnTo>
                    <a:lnTo>
                      <a:pt x="616" y="22"/>
                    </a:lnTo>
                    <a:lnTo>
                      <a:pt x="604" y="22"/>
                    </a:lnTo>
                    <a:lnTo>
                      <a:pt x="584" y="20"/>
                    </a:lnTo>
                    <a:lnTo>
                      <a:pt x="574" y="18"/>
                    </a:lnTo>
                    <a:lnTo>
                      <a:pt x="552" y="17"/>
                    </a:lnTo>
                    <a:lnTo>
                      <a:pt x="545" y="15"/>
                    </a:lnTo>
                    <a:lnTo>
                      <a:pt x="518" y="13"/>
                    </a:lnTo>
                    <a:lnTo>
                      <a:pt x="515" y="13"/>
                    </a:lnTo>
                    <a:lnTo>
                      <a:pt x="488" y="11"/>
                    </a:lnTo>
                    <a:lnTo>
                      <a:pt x="484" y="11"/>
                    </a:lnTo>
                    <a:lnTo>
                      <a:pt x="456" y="10"/>
                    </a:lnTo>
                    <a:lnTo>
                      <a:pt x="454" y="10"/>
                    </a:lnTo>
                    <a:lnTo>
                      <a:pt x="425" y="8"/>
                    </a:lnTo>
                    <a:lnTo>
                      <a:pt x="424" y="8"/>
                    </a:lnTo>
                    <a:lnTo>
                      <a:pt x="395" y="8"/>
                    </a:lnTo>
                    <a:lnTo>
                      <a:pt x="390" y="8"/>
                    </a:lnTo>
                    <a:lnTo>
                      <a:pt x="363" y="6"/>
                    </a:lnTo>
                    <a:lnTo>
                      <a:pt x="359" y="6"/>
                    </a:lnTo>
                    <a:lnTo>
                      <a:pt x="332" y="5"/>
                    </a:lnTo>
                    <a:lnTo>
                      <a:pt x="327" y="5"/>
                    </a:lnTo>
                    <a:lnTo>
                      <a:pt x="304" y="3"/>
                    </a:lnTo>
                    <a:lnTo>
                      <a:pt x="297" y="3"/>
                    </a:lnTo>
                    <a:lnTo>
                      <a:pt x="272" y="1"/>
                    </a:lnTo>
                    <a:lnTo>
                      <a:pt x="263" y="1"/>
                    </a:lnTo>
                    <a:lnTo>
                      <a:pt x="240" y="1"/>
                    </a:lnTo>
                    <a:lnTo>
                      <a:pt x="233" y="1"/>
                    </a:lnTo>
                    <a:lnTo>
                      <a:pt x="211" y="0"/>
                    </a:lnTo>
                    <a:lnTo>
                      <a:pt x="201" y="0"/>
                    </a:lnTo>
                    <a:lnTo>
                      <a:pt x="179" y="0"/>
                    </a:lnTo>
                    <a:lnTo>
                      <a:pt x="170" y="0"/>
                    </a:lnTo>
                    <a:lnTo>
                      <a:pt x="148" y="0"/>
                    </a:lnTo>
                    <a:lnTo>
                      <a:pt x="138" y="0"/>
                    </a:lnTo>
                    <a:lnTo>
                      <a:pt x="118" y="0"/>
                    </a:lnTo>
                    <a:lnTo>
                      <a:pt x="106" y="0"/>
                    </a:lnTo>
                    <a:lnTo>
                      <a:pt x="86" y="0"/>
                    </a:lnTo>
                    <a:lnTo>
                      <a:pt x="56" y="0"/>
                    </a:lnTo>
                    <a:lnTo>
                      <a:pt x="45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30" name="Line 1270"/>
              <p:cNvSpPr>
                <a:spLocks noChangeShapeType="1"/>
              </p:cNvSpPr>
              <p:nvPr/>
            </p:nvSpPr>
            <p:spPr bwMode="auto">
              <a:xfrm flipH="1" flipV="1">
                <a:off x="1668" y="2891"/>
                <a:ext cx="17" cy="9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331" name="Line 1271"/>
              <p:cNvSpPr>
                <a:spLocks noChangeShapeType="1"/>
              </p:cNvSpPr>
              <p:nvPr/>
            </p:nvSpPr>
            <p:spPr bwMode="auto">
              <a:xfrm flipH="1" flipV="1">
                <a:off x="1839" y="3006"/>
                <a:ext cx="3" cy="9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332" name="Freeform 1272"/>
              <p:cNvSpPr>
                <a:spLocks/>
              </p:cNvSpPr>
              <p:nvPr/>
            </p:nvSpPr>
            <p:spPr bwMode="auto">
              <a:xfrm>
                <a:off x="590" y="2744"/>
                <a:ext cx="1249" cy="262"/>
              </a:xfrm>
              <a:custGeom>
                <a:avLst/>
                <a:gdLst>
                  <a:gd name="T0" fmla="*/ 1235 w 1249"/>
                  <a:gd name="T1" fmla="*/ 247 h 262"/>
                  <a:gd name="T2" fmla="*/ 1213 w 1249"/>
                  <a:gd name="T3" fmla="*/ 220 h 262"/>
                  <a:gd name="T4" fmla="*/ 1208 w 1249"/>
                  <a:gd name="T5" fmla="*/ 215 h 262"/>
                  <a:gd name="T6" fmla="*/ 1185 w 1249"/>
                  <a:gd name="T7" fmla="*/ 195 h 262"/>
                  <a:gd name="T8" fmla="*/ 1151 w 1249"/>
                  <a:gd name="T9" fmla="*/ 168 h 262"/>
                  <a:gd name="T10" fmla="*/ 1107 w 1249"/>
                  <a:gd name="T11" fmla="*/ 141 h 262"/>
                  <a:gd name="T12" fmla="*/ 1104 w 1249"/>
                  <a:gd name="T13" fmla="*/ 139 h 262"/>
                  <a:gd name="T14" fmla="*/ 1062 w 1249"/>
                  <a:gd name="T15" fmla="*/ 119 h 262"/>
                  <a:gd name="T16" fmla="*/ 1050 w 1249"/>
                  <a:gd name="T17" fmla="*/ 112 h 262"/>
                  <a:gd name="T18" fmla="*/ 1021 w 1249"/>
                  <a:gd name="T19" fmla="*/ 102 h 262"/>
                  <a:gd name="T20" fmla="*/ 984 w 1249"/>
                  <a:gd name="T21" fmla="*/ 88 h 262"/>
                  <a:gd name="T22" fmla="*/ 977 w 1249"/>
                  <a:gd name="T23" fmla="*/ 87 h 262"/>
                  <a:gd name="T24" fmla="*/ 947 w 1249"/>
                  <a:gd name="T25" fmla="*/ 78 h 262"/>
                  <a:gd name="T26" fmla="*/ 910 w 1249"/>
                  <a:gd name="T27" fmla="*/ 68 h 262"/>
                  <a:gd name="T28" fmla="*/ 874 w 1249"/>
                  <a:gd name="T29" fmla="*/ 60 h 262"/>
                  <a:gd name="T30" fmla="*/ 845 w 1249"/>
                  <a:gd name="T31" fmla="*/ 54 h 262"/>
                  <a:gd name="T32" fmla="*/ 817 w 1249"/>
                  <a:gd name="T33" fmla="*/ 49 h 262"/>
                  <a:gd name="T34" fmla="*/ 790 w 1249"/>
                  <a:gd name="T35" fmla="*/ 44 h 262"/>
                  <a:gd name="T36" fmla="*/ 761 w 1249"/>
                  <a:gd name="T37" fmla="*/ 41 h 262"/>
                  <a:gd name="T38" fmla="*/ 732 w 1249"/>
                  <a:gd name="T39" fmla="*/ 34 h 262"/>
                  <a:gd name="T40" fmla="*/ 702 w 1249"/>
                  <a:gd name="T41" fmla="*/ 32 h 262"/>
                  <a:gd name="T42" fmla="*/ 670 w 1249"/>
                  <a:gd name="T43" fmla="*/ 29 h 262"/>
                  <a:gd name="T44" fmla="*/ 638 w 1249"/>
                  <a:gd name="T45" fmla="*/ 26 h 262"/>
                  <a:gd name="T46" fmla="*/ 604 w 1249"/>
                  <a:gd name="T47" fmla="*/ 21 h 262"/>
                  <a:gd name="T48" fmla="*/ 572 w 1249"/>
                  <a:gd name="T49" fmla="*/ 19 h 262"/>
                  <a:gd name="T50" fmla="*/ 540 w 1249"/>
                  <a:gd name="T51" fmla="*/ 16 h 262"/>
                  <a:gd name="T52" fmla="*/ 508 w 1249"/>
                  <a:gd name="T53" fmla="*/ 14 h 262"/>
                  <a:gd name="T54" fmla="*/ 476 w 1249"/>
                  <a:gd name="T55" fmla="*/ 12 h 262"/>
                  <a:gd name="T56" fmla="*/ 444 w 1249"/>
                  <a:gd name="T57" fmla="*/ 10 h 262"/>
                  <a:gd name="T58" fmla="*/ 412 w 1249"/>
                  <a:gd name="T59" fmla="*/ 9 h 262"/>
                  <a:gd name="T60" fmla="*/ 380 w 1249"/>
                  <a:gd name="T61" fmla="*/ 7 h 262"/>
                  <a:gd name="T62" fmla="*/ 348 w 1249"/>
                  <a:gd name="T63" fmla="*/ 5 h 262"/>
                  <a:gd name="T64" fmla="*/ 316 w 1249"/>
                  <a:gd name="T65" fmla="*/ 5 h 262"/>
                  <a:gd name="T66" fmla="*/ 283 w 1249"/>
                  <a:gd name="T67" fmla="*/ 4 h 262"/>
                  <a:gd name="T68" fmla="*/ 226 w 1249"/>
                  <a:gd name="T69" fmla="*/ 2 h 262"/>
                  <a:gd name="T70" fmla="*/ 191 w 1249"/>
                  <a:gd name="T71" fmla="*/ 0 h 262"/>
                  <a:gd name="T72" fmla="*/ 159 w 1249"/>
                  <a:gd name="T73" fmla="*/ 0 h 262"/>
                  <a:gd name="T74" fmla="*/ 98 w 1249"/>
                  <a:gd name="T75" fmla="*/ 0 h 262"/>
                  <a:gd name="T76" fmla="*/ 66 w 1249"/>
                  <a:gd name="T77" fmla="*/ 0 h 262"/>
                  <a:gd name="T78" fmla="*/ 0 w 1249"/>
                  <a:gd name="T79" fmla="*/ 0 h 26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249"/>
                  <a:gd name="T121" fmla="*/ 0 h 262"/>
                  <a:gd name="T122" fmla="*/ 1249 w 1249"/>
                  <a:gd name="T123" fmla="*/ 262 h 262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249" h="262">
                    <a:moveTo>
                      <a:pt x="1249" y="262"/>
                    </a:moveTo>
                    <a:lnTo>
                      <a:pt x="1235" y="247"/>
                    </a:lnTo>
                    <a:lnTo>
                      <a:pt x="1230" y="240"/>
                    </a:lnTo>
                    <a:lnTo>
                      <a:pt x="1213" y="220"/>
                    </a:lnTo>
                    <a:lnTo>
                      <a:pt x="1212" y="218"/>
                    </a:lnTo>
                    <a:lnTo>
                      <a:pt x="1208" y="215"/>
                    </a:lnTo>
                    <a:lnTo>
                      <a:pt x="1191" y="200"/>
                    </a:lnTo>
                    <a:lnTo>
                      <a:pt x="1185" y="195"/>
                    </a:lnTo>
                    <a:lnTo>
                      <a:pt x="1171" y="183"/>
                    </a:lnTo>
                    <a:lnTo>
                      <a:pt x="1151" y="168"/>
                    </a:lnTo>
                    <a:lnTo>
                      <a:pt x="1127" y="153"/>
                    </a:lnTo>
                    <a:lnTo>
                      <a:pt x="1107" y="141"/>
                    </a:lnTo>
                    <a:lnTo>
                      <a:pt x="1105" y="139"/>
                    </a:lnTo>
                    <a:lnTo>
                      <a:pt x="1104" y="139"/>
                    </a:lnTo>
                    <a:lnTo>
                      <a:pt x="1082" y="127"/>
                    </a:lnTo>
                    <a:lnTo>
                      <a:pt x="1062" y="119"/>
                    </a:lnTo>
                    <a:lnTo>
                      <a:pt x="1058" y="115"/>
                    </a:lnTo>
                    <a:lnTo>
                      <a:pt x="1050" y="112"/>
                    </a:lnTo>
                    <a:lnTo>
                      <a:pt x="1033" y="107"/>
                    </a:lnTo>
                    <a:lnTo>
                      <a:pt x="1021" y="102"/>
                    </a:lnTo>
                    <a:lnTo>
                      <a:pt x="1008" y="97"/>
                    </a:lnTo>
                    <a:lnTo>
                      <a:pt x="984" y="88"/>
                    </a:lnTo>
                    <a:lnTo>
                      <a:pt x="981" y="88"/>
                    </a:lnTo>
                    <a:lnTo>
                      <a:pt x="977" y="87"/>
                    </a:lnTo>
                    <a:lnTo>
                      <a:pt x="955" y="80"/>
                    </a:lnTo>
                    <a:lnTo>
                      <a:pt x="947" y="78"/>
                    </a:lnTo>
                    <a:lnTo>
                      <a:pt x="928" y="73"/>
                    </a:lnTo>
                    <a:lnTo>
                      <a:pt x="910" y="68"/>
                    </a:lnTo>
                    <a:lnTo>
                      <a:pt x="901" y="66"/>
                    </a:lnTo>
                    <a:lnTo>
                      <a:pt x="874" y="60"/>
                    </a:lnTo>
                    <a:lnTo>
                      <a:pt x="872" y="60"/>
                    </a:lnTo>
                    <a:lnTo>
                      <a:pt x="845" y="54"/>
                    </a:lnTo>
                    <a:lnTo>
                      <a:pt x="839" y="53"/>
                    </a:lnTo>
                    <a:lnTo>
                      <a:pt x="817" y="49"/>
                    </a:lnTo>
                    <a:lnTo>
                      <a:pt x="805" y="48"/>
                    </a:lnTo>
                    <a:lnTo>
                      <a:pt x="790" y="44"/>
                    </a:lnTo>
                    <a:lnTo>
                      <a:pt x="771" y="43"/>
                    </a:lnTo>
                    <a:lnTo>
                      <a:pt x="761" y="41"/>
                    </a:lnTo>
                    <a:lnTo>
                      <a:pt x="737" y="36"/>
                    </a:lnTo>
                    <a:lnTo>
                      <a:pt x="732" y="34"/>
                    </a:lnTo>
                    <a:lnTo>
                      <a:pt x="704" y="32"/>
                    </a:lnTo>
                    <a:lnTo>
                      <a:pt x="702" y="32"/>
                    </a:lnTo>
                    <a:lnTo>
                      <a:pt x="673" y="29"/>
                    </a:lnTo>
                    <a:lnTo>
                      <a:pt x="670" y="29"/>
                    </a:lnTo>
                    <a:lnTo>
                      <a:pt x="645" y="26"/>
                    </a:lnTo>
                    <a:lnTo>
                      <a:pt x="638" y="26"/>
                    </a:lnTo>
                    <a:lnTo>
                      <a:pt x="616" y="22"/>
                    </a:lnTo>
                    <a:lnTo>
                      <a:pt x="604" y="21"/>
                    </a:lnTo>
                    <a:lnTo>
                      <a:pt x="586" y="21"/>
                    </a:lnTo>
                    <a:lnTo>
                      <a:pt x="572" y="19"/>
                    </a:lnTo>
                    <a:lnTo>
                      <a:pt x="557" y="17"/>
                    </a:lnTo>
                    <a:lnTo>
                      <a:pt x="540" y="16"/>
                    </a:lnTo>
                    <a:lnTo>
                      <a:pt x="526" y="16"/>
                    </a:lnTo>
                    <a:lnTo>
                      <a:pt x="508" y="14"/>
                    </a:lnTo>
                    <a:lnTo>
                      <a:pt x="496" y="14"/>
                    </a:lnTo>
                    <a:lnTo>
                      <a:pt x="476" y="12"/>
                    </a:lnTo>
                    <a:lnTo>
                      <a:pt x="466" y="12"/>
                    </a:lnTo>
                    <a:lnTo>
                      <a:pt x="444" y="10"/>
                    </a:lnTo>
                    <a:lnTo>
                      <a:pt x="435" y="9"/>
                    </a:lnTo>
                    <a:lnTo>
                      <a:pt x="412" y="9"/>
                    </a:lnTo>
                    <a:lnTo>
                      <a:pt x="405" y="7"/>
                    </a:lnTo>
                    <a:lnTo>
                      <a:pt x="380" y="7"/>
                    </a:lnTo>
                    <a:lnTo>
                      <a:pt x="375" y="5"/>
                    </a:lnTo>
                    <a:lnTo>
                      <a:pt x="348" y="5"/>
                    </a:lnTo>
                    <a:lnTo>
                      <a:pt x="344" y="5"/>
                    </a:lnTo>
                    <a:lnTo>
                      <a:pt x="316" y="5"/>
                    </a:lnTo>
                    <a:lnTo>
                      <a:pt x="314" y="5"/>
                    </a:lnTo>
                    <a:lnTo>
                      <a:pt x="283" y="4"/>
                    </a:lnTo>
                    <a:lnTo>
                      <a:pt x="253" y="2"/>
                    </a:lnTo>
                    <a:lnTo>
                      <a:pt x="226" y="2"/>
                    </a:lnTo>
                    <a:lnTo>
                      <a:pt x="221" y="2"/>
                    </a:lnTo>
                    <a:lnTo>
                      <a:pt x="191" y="0"/>
                    </a:lnTo>
                    <a:lnTo>
                      <a:pt x="160" y="0"/>
                    </a:lnTo>
                    <a:lnTo>
                      <a:pt x="159" y="0"/>
                    </a:lnTo>
                    <a:lnTo>
                      <a:pt x="128" y="0"/>
                    </a:lnTo>
                    <a:lnTo>
                      <a:pt x="98" y="0"/>
                    </a:lnTo>
                    <a:lnTo>
                      <a:pt x="96" y="0"/>
                    </a:lnTo>
                    <a:lnTo>
                      <a:pt x="66" y="0"/>
                    </a:lnTo>
                    <a:lnTo>
                      <a:pt x="34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33" name="Freeform 1273"/>
              <p:cNvSpPr>
                <a:spLocks/>
              </p:cNvSpPr>
              <p:nvPr/>
            </p:nvSpPr>
            <p:spPr bwMode="auto">
              <a:xfrm>
                <a:off x="1830" y="2964"/>
                <a:ext cx="29" cy="39"/>
              </a:xfrm>
              <a:custGeom>
                <a:avLst/>
                <a:gdLst>
                  <a:gd name="T0" fmla="*/ 0 w 29"/>
                  <a:gd name="T1" fmla="*/ 0 h 39"/>
                  <a:gd name="T2" fmla="*/ 7 w 29"/>
                  <a:gd name="T3" fmla="*/ 9 h 39"/>
                  <a:gd name="T4" fmla="*/ 17 w 29"/>
                  <a:gd name="T5" fmla="*/ 22 h 39"/>
                  <a:gd name="T6" fmla="*/ 19 w 29"/>
                  <a:gd name="T7" fmla="*/ 26 h 39"/>
                  <a:gd name="T8" fmla="*/ 29 w 29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9"/>
                  <a:gd name="T17" fmla="*/ 29 w 29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9">
                    <a:moveTo>
                      <a:pt x="0" y="0"/>
                    </a:moveTo>
                    <a:lnTo>
                      <a:pt x="7" y="9"/>
                    </a:lnTo>
                    <a:lnTo>
                      <a:pt x="17" y="22"/>
                    </a:lnTo>
                    <a:lnTo>
                      <a:pt x="19" y="26"/>
                    </a:lnTo>
                    <a:lnTo>
                      <a:pt x="29" y="39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34" name="Freeform 1274"/>
              <p:cNvSpPr>
                <a:spLocks/>
              </p:cNvSpPr>
              <p:nvPr/>
            </p:nvSpPr>
            <p:spPr bwMode="auto">
              <a:xfrm>
                <a:off x="590" y="2722"/>
                <a:ext cx="1240" cy="242"/>
              </a:xfrm>
              <a:custGeom>
                <a:avLst/>
                <a:gdLst>
                  <a:gd name="T0" fmla="*/ 1239 w 1240"/>
                  <a:gd name="T1" fmla="*/ 240 h 242"/>
                  <a:gd name="T2" fmla="*/ 1213 w 1240"/>
                  <a:gd name="T3" fmla="*/ 215 h 242"/>
                  <a:gd name="T4" fmla="*/ 1185 w 1240"/>
                  <a:gd name="T5" fmla="*/ 190 h 242"/>
                  <a:gd name="T6" fmla="*/ 1180 w 1240"/>
                  <a:gd name="T7" fmla="*/ 186 h 242"/>
                  <a:gd name="T8" fmla="*/ 1146 w 1240"/>
                  <a:gd name="T9" fmla="*/ 163 h 242"/>
                  <a:gd name="T10" fmla="*/ 1129 w 1240"/>
                  <a:gd name="T11" fmla="*/ 153 h 242"/>
                  <a:gd name="T12" fmla="*/ 1099 w 1240"/>
                  <a:gd name="T13" fmla="*/ 134 h 242"/>
                  <a:gd name="T14" fmla="*/ 1085 w 1240"/>
                  <a:gd name="T15" fmla="*/ 129 h 242"/>
                  <a:gd name="T16" fmla="*/ 1045 w 1240"/>
                  <a:gd name="T17" fmla="*/ 112 h 242"/>
                  <a:gd name="T18" fmla="*/ 1036 w 1240"/>
                  <a:gd name="T19" fmla="*/ 109 h 242"/>
                  <a:gd name="T20" fmla="*/ 1008 w 1240"/>
                  <a:gd name="T21" fmla="*/ 97 h 242"/>
                  <a:gd name="T22" fmla="*/ 969 w 1240"/>
                  <a:gd name="T23" fmla="*/ 85 h 242"/>
                  <a:gd name="T24" fmla="*/ 955 w 1240"/>
                  <a:gd name="T25" fmla="*/ 82 h 242"/>
                  <a:gd name="T26" fmla="*/ 932 w 1240"/>
                  <a:gd name="T27" fmla="*/ 75 h 242"/>
                  <a:gd name="T28" fmla="*/ 896 w 1240"/>
                  <a:gd name="T29" fmla="*/ 66 h 242"/>
                  <a:gd name="T30" fmla="*/ 861 w 1240"/>
                  <a:gd name="T31" fmla="*/ 58 h 242"/>
                  <a:gd name="T32" fmla="*/ 837 w 1240"/>
                  <a:gd name="T33" fmla="*/ 54 h 242"/>
                  <a:gd name="T34" fmla="*/ 827 w 1240"/>
                  <a:gd name="T35" fmla="*/ 51 h 242"/>
                  <a:gd name="T36" fmla="*/ 793 w 1240"/>
                  <a:gd name="T37" fmla="*/ 46 h 242"/>
                  <a:gd name="T38" fmla="*/ 759 w 1240"/>
                  <a:gd name="T39" fmla="*/ 41 h 242"/>
                  <a:gd name="T40" fmla="*/ 724 w 1240"/>
                  <a:gd name="T41" fmla="*/ 36 h 242"/>
                  <a:gd name="T42" fmla="*/ 692 w 1240"/>
                  <a:gd name="T43" fmla="*/ 32 h 242"/>
                  <a:gd name="T44" fmla="*/ 660 w 1240"/>
                  <a:gd name="T45" fmla="*/ 27 h 242"/>
                  <a:gd name="T46" fmla="*/ 638 w 1240"/>
                  <a:gd name="T47" fmla="*/ 27 h 242"/>
                  <a:gd name="T48" fmla="*/ 597 w 1240"/>
                  <a:gd name="T49" fmla="*/ 22 h 242"/>
                  <a:gd name="T50" fmla="*/ 567 w 1240"/>
                  <a:gd name="T51" fmla="*/ 21 h 242"/>
                  <a:gd name="T52" fmla="*/ 538 w 1240"/>
                  <a:gd name="T53" fmla="*/ 17 h 242"/>
                  <a:gd name="T54" fmla="*/ 508 w 1240"/>
                  <a:gd name="T55" fmla="*/ 16 h 242"/>
                  <a:gd name="T56" fmla="*/ 478 w 1240"/>
                  <a:gd name="T57" fmla="*/ 14 h 242"/>
                  <a:gd name="T58" fmla="*/ 447 w 1240"/>
                  <a:gd name="T59" fmla="*/ 12 h 242"/>
                  <a:gd name="T60" fmla="*/ 417 w 1240"/>
                  <a:gd name="T61" fmla="*/ 11 h 242"/>
                  <a:gd name="T62" fmla="*/ 386 w 1240"/>
                  <a:gd name="T63" fmla="*/ 9 h 242"/>
                  <a:gd name="T64" fmla="*/ 356 w 1240"/>
                  <a:gd name="T65" fmla="*/ 7 h 242"/>
                  <a:gd name="T66" fmla="*/ 326 w 1240"/>
                  <a:gd name="T67" fmla="*/ 7 h 242"/>
                  <a:gd name="T68" fmla="*/ 295 w 1240"/>
                  <a:gd name="T69" fmla="*/ 7 h 242"/>
                  <a:gd name="T70" fmla="*/ 263 w 1240"/>
                  <a:gd name="T71" fmla="*/ 5 h 242"/>
                  <a:gd name="T72" fmla="*/ 233 w 1240"/>
                  <a:gd name="T73" fmla="*/ 4 h 242"/>
                  <a:gd name="T74" fmla="*/ 202 w 1240"/>
                  <a:gd name="T75" fmla="*/ 4 h 242"/>
                  <a:gd name="T76" fmla="*/ 170 w 1240"/>
                  <a:gd name="T77" fmla="*/ 2 h 242"/>
                  <a:gd name="T78" fmla="*/ 140 w 1240"/>
                  <a:gd name="T79" fmla="*/ 2 h 242"/>
                  <a:gd name="T80" fmla="*/ 110 w 1240"/>
                  <a:gd name="T81" fmla="*/ 2 h 242"/>
                  <a:gd name="T82" fmla="*/ 78 w 1240"/>
                  <a:gd name="T83" fmla="*/ 2 h 242"/>
                  <a:gd name="T84" fmla="*/ 0 w 1240"/>
                  <a:gd name="T85" fmla="*/ 0 h 24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240"/>
                  <a:gd name="T130" fmla="*/ 0 h 242"/>
                  <a:gd name="T131" fmla="*/ 1240 w 1240"/>
                  <a:gd name="T132" fmla="*/ 242 h 242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240" h="242">
                    <a:moveTo>
                      <a:pt x="1240" y="242"/>
                    </a:moveTo>
                    <a:lnTo>
                      <a:pt x="1239" y="240"/>
                    </a:lnTo>
                    <a:lnTo>
                      <a:pt x="1222" y="222"/>
                    </a:lnTo>
                    <a:lnTo>
                      <a:pt x="1213" y="215"/>
                    </a:lnTo>
                    <a:lnTo>
                      <a:pt x="1203" y="205"/>
                    </a:lnTo>
                    <a:lnTo>
                      <a:pt x="1185" y="190"/>
                    </a:lnTo>
                    <a:lnTo>
                      <a:pt x="1183" y="186"/>
                    </a:lnTo>
                    <a:lnTo>
                      <a:pt x="1180" y="186"/>
                    </a:lnTo>
                    <a:lnTo>
                      <a:pt x="1161" y="171"/>
                    </a:lnTo>
                    <a:lnTo>
                      <a:pt x="1146" y="163"/>
                    </a:lnTo>
                    <a:lnTo>
                      <a:pt x="1139" y="158"/>
                    </a:lnTo>
                    <a:lnTo>
                      <a:pt x="1129" y="153"/>
                    </a:lnTo>
                    <a:lnTo>
                      <a:pt x="1116" y="144"/>
                    </a:lnTo>
                    <a:lnTo>
                      <a:pt x="1099" y="134"/>
                    </a:lnTo>
                    <a:lnTo>
                      <a:pt x="1092" y="132"/>
                    </a:lnTo>
                    <a:lnTo>
                      <a:pt x="1085" y="129"/>
                    </a:lnTo>
                    <a:lnTo>
                      <a:pt x="1068" y="120"/>
                    </a:lnTo>
                    <a:lnTo>
                      <a:pt x="1045" y="112"/>
                    </a:lnTo>
                    <a:lnTo>
                      <a:pt x="1043" y="110"/>
                    </a:lnTo>
                    <a:lnTo>
                      <a:pt x="1036" y="109"/>
                    </a:lnTo>
                    <a:lnTo>
                      <a:pt x="1018" y="100"/>
                    </a:lnTo>
                    <a:lnTo>
                      <a:pt x="1008" y="97"/>
                    </a:lnTo>
                    <a:lnTo>
                      <a:pt x="992" y="93"/>
                    </a:lnTo>
                    <a:lnTo>
                      <a:pt x="969" y="85"/>
                    </a:lnTo>
                    <a:lnTo>
                      <a:pt x="965" y="85"/>
                    </a:lnTo>
                    <a:lnTo>
                      <a:pt x="955" y="82"/>
                    </a:lnTo>
                    <a:lnTo>
                      <a:pt x="938" y="76"/>
                    </a:lnTo>
                    <a:lnTo>
                      <a:pt x="932" y="75"/>
                    </a:lnTo>
                    <a:lnTo>
                      <a:pt x="911" y="70"/>
                    </a:lnTo>
                    <a:lnTo>
                      <a:pt x="896" y="66"/>
                    </a:lnTo>
                    <a:lnTo>
                      <a:pt x="884" y="65"/>
                    </a:lnTo>
                    <a:lnTo>
                      <a:pt x="861" y="58"/>
                    </a:lnTo>
                    <a:lnTo>
                      <a:pt x="857" y="56"/>
                    </a:lnTo>
                    <a:lnTo>
                      <a:pt x="837" y="54"/>
                    </a:lnTo>
                    <a:lnTo>
                      <a:pt x="830" y="53"/>
                    </a:lnTo>
                    <a:lnTo>
                      <a:pt x="827" y="51"/>
                    </a:lnTo>
                    <a:lnTo>
                      <a:pt x="802" y="48"/>
                    </a:lnTo>
                    <a:lnTo>
                      <a:pt x="793" y="46"/>
                    </a:lnTo>
                    <a:lnTo>
                      <a:pt x="773" y="43"/>
                    </a:lnTo>
                    <a:lnTo>
                      <a:pt x="759" y="41"/>
                    </a:lnTo>
                    <a:lnTo>
                      <a:pt x="744" y="39"/>
                    </a:lnTo>
                    <a:lnTo>
                      <a:pt x="724" y="36"/>
                    </a:lnTo>
                    <a:lnTo>
                      <a:pt x="716" y="36"/>
                    </a:lnTo>
                    <a:lnTo>
                      <a:pt x="692" y="32"/>
                    </a:lnTo>
                    <a:lnTo>
                      <a:pt x="685" y="31"/>
                    </a:lnTo>
                    <a:lnTo>
                      <a:pt x="660" y="27"/>
                    </a:lnTo>
                    <a:lnTo>
                      <a:pt x="656" y="27"/>
                    </a:lnTo>
                    <a:lnTo>
                      <a:pt x="638" y="27"/>
                    </a:lnTo>
                    <a:lnTo>
                      <a:pt x="626" y="26"/>
                    </a:lnTo>
                    <a:lnTo>
                      <a:pt x="597" y="22"/>
                    </a:lnTo>
                    <a:lnTo>
                      <a:pt x="594" y="22"/>
                    </a:lnTo>
                    <a:lnTo>
                      <a:pt x="567" y="21"/>
                    </a:lnTo>
                    <a:lnTo>
                      <a:pt x="562" y="21"/>
                    </a:lnTo>
                    <a:lnTo>
                      <a:pt x="538" y="17"/>
                    </a:lnTo>
                    <a:lnTo>
                      <a:pt x="528" y="17"/>
                    </a:lnTo>
                    <a:lnTo>
                      <a:pt x="508" y="16"/>
                    </a:lnTo>
                    <a:lnTo>
                      <a:pt x="496" y="14"/>
                    </a:lnTo>
                    <a:lnTo>
                      <a:pt x="478" y="14"/>
                    </a:lnTo>
                    <a:lnTo>
                      <a:pt x="464" y="14"/>
                    </a:lnTo>
                    <a:lnTo>
                      <a:pt x="447" y="12"/>
                    </a:lnTo>
                    <a:lnTo>
                      <a:pt x="432" y="12"/>
                    </a:lnTo>
                    <a:lnTo>
                      <a:pt x="417" y="11"/>
                    </a:lnTo>
                    <a:lnTo>
                      <a:pt x="400" y="9"/>
                    </a:lnTo>
                    <a:lnTo>
                      <a:pt x="386" y="9"/>
                    </a:lnTo>
                    <a:lnTo>
                      <a:pt x="370" y="7"/>
                    </a:lnTo>
                    <a:lnTo>
                      <a:pt x="356" y="7"/>
                    </a:lnTo>
                    <a:lnTo>
                      <a:pt x="336" y="7"/>
                    </a:lnTo>
                    <a:lnTo>
                      <a:pt x="326" y="7"/>
                    </a:lnTo>
                    <a:lnTo>
                      <a:pt x="305" y="7"/>
                    </a:lnTo>
                    <a:lnTo>
                      <a:pt x="295" y="7"/>
                    </a:lnTo>
                    <a:lnTo>
                      <a:pt x="273" y="5"/>
                    </a:lnTo>
                    <a:lnTo>
                      <a:pt x="263" y="5"/>
                    </a:lnTo>
                    <a:lnTo>
                      <a:pt x="241" y="4"/>
                    </a:lnTo>
                    <a:lnTo>
                      <a:pt x="233" y="4"/>
                    </a:lnTo>
                    <a:lnTo>
                      <a:pt x="211" y="4"/>
                    </a:lnTo>
                    <a:lnTo>
                      <a:pt x="202" y="4"/>
                    </a:lnTo>
                    <a:lnTo>
                      <a:pt x="179" y="2"/>
                    </a:lnTo>
                    <a:lnTo>
                      <a:pt x="170" y="2"/>
                    </a:lnTo>
                    <a:lnTo>
                      <a:pt x="148" y="2"/>
                    </a:lnTo>
                    <a:lnTo>
                      <a:pt x="140" y="2"/>
                    </a:lnTo>
                    <a:lnTo>
                      <a:pt x="116" y="2"/>
                    </a:lnTo>
                    <a:lnTo>
                      <a:pt x="110" y="2"/>
                    </a:lnTo>
                    <a:lnTo>
                      <a:pt x="84" y="2"/>
                    </a:lnTo>
                    <a:lnTo>
                      <a:pt x="78" y="2"/>
                    </a:lnTo>
                    <a:lnTo>
                      <a:pt x="54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35" name="Line 1275"/>
              <p:cNvSpPr>
                <a:spLocks noChangeShapeType="1"/>
              </p:cNvSpPr>
              <p:nvPr/>
            </p:nvSpPr>
            <p:spPr bwMode="auto">
              <a:xfrm>
                <a:off x="1859" y="2968"/>
                <a:ext cx="17" cy="23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336" name="Freeform 1276"/>
              <p:cNvSpPr>
                <a:spLocks/>
              </p:cNvSpPr>
              <p:nvPr/>
            </p:nvSpPr>
            <p:spPr bwMode="auto">
              <a:xfrm>
                <a:off x="1842" y="2946"/>
                <a:ext cx="17" cy="22"/>
              </a:xfrm>
              <a:custGeom>
                <a:avLst/>
                <a:gdLst>
                  <a:gd name="T0" fmla="*/ 0 w 17"/>
                  <a:gd name="T1" fmla="*/ 0 h 22"/>
                  <a:gd name="T2" fmla="*/ 14 w 17"/>
                  <a:gd name="T3" fmla="*/ 16 h 22"/>
                  <a:gd name="T4" fmla="*/ 17 w 17"/>
                  <a:gd name="T5" fmla="*/ 22 h 22"/>
                  <a:gd name="T6" fmla="*/ 0 60000 65536"/>
                  <a:gd name="T7" fmla="*/ 0 60000 65536"/>
                  <a:gd name="T8" fmla="*/ 0 60000 65536"/>
                  <a:gd name="T9" fmla="*/ 0 w 17"/>
                  <a:gd name="T10" fmla="*/ 0 h 22"/>
                  <a:gd name="T11" fmla="*/ 17 w 17"/>
                  <a:gd name="T12" fmla="*/ 22 h 2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" h="22">
                    <a:moveTo>
                      <a:pt x="0" y="0"/>
                    </a:moveTo>
                    <a:lnTo>
                      <a:pt x="14" y="16"/>
                    </a:lnTo>
                    <a:lnTo>
                      <a:pt x="17" y="22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37" name="Freeform 1277"/>
              <p:cNvSpPr>
                <a:spLocks/>
              </p:cNvSpPr>
              <p:nvPr/>
            </p:nvSpPr>
            <p:spPr bwMode="auto">
              <a:xfrm>
                <a:off x="1824" y="2927"/>
                <a:ext cx="18" cy="19"/>
              </a:xfrm>
              <a:custGeom>
                <a:avLst/>
                <a:gdLst>
                  <a:gd name="T0" fmla="*/ 0 w 18"/>
                  <a:gd name="T1" fmla="*/ 0 h 19"/>
                  <a:gd name="T2" fmla="*/ 10 w 18"/>
                  <a:gd name="T3" fmla="*/ 10 h 19"/>
                  <a:gd name="T4" fmla="*/ 18 w 18"/>
                  <a:gd name="T5" fmla="*/ 19 h 19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19"/>
                  <a:gd name="T11" fmla="*/ 18 w 18"/>
                  <a:gd name="T12" fmla="*/ 19 h 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19">
                    <a:moveTo>
                      <a:pt x="0" y="0"/>
                    </a:moveTo>
                    <a:lnTo>
                      <a:pt x="10" y="10"/>
                    </a:lnTo>
                    <a:lnTo>
                      <a:pt x="18" y="19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38" name="Freeform 1278"/>
              <p:cNvSpPr>
                <a:spLocks/>
              </p:cNvSpPr>
              <p:nvPr/>
            </p:nvSpPr>
            <p:spPr bwMode="auto">
              <a:xfrm>
                <a:off x="1781" y="2891"/>
                <a:ext cx="43" cy="36"/>
              </a:xfrm>
              <a:custGeom>
                <a:avLst/>
                <a:gdLst>
                  <a:gd name="T0" fmla="*/ 0 w 43"/>
                  <a:gd name="T1" fmla="*/ 0 h 36"/>
                  <a:gd name="T2" fmla="*/ 16 w 43"/>
                  <a:gd name="T3" fmla="*/ 11 h 36"/>
                  <a:gd name="T4" fmla="*/ 22 w 43"/>
                  <a:gd name="T5" fmla="*/ 17 h 36"/>
                  <a:gd name="T6" fmla="*/ 26 w 43"/>
                  <a:gd name="T7" fmla="*/ 19 h 36"/>
                  <a:gd name="T8" fmla="*/ 43 w 43"/>
                  <a:gd name="T9" fmla="*/ 36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"/>
                  <a:gd name="T16" fmla="*/ 0 h 36"/>
                  <a:gd name="T17" fmla="*/ 43 w 43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" h="36">
                    <a:moveTo>
                      <a:pt x="0" y="0"/>
                    </a:moveTo>
                    <a:lnTo>
                      <a:pt x="16" y="11"/>
                    </a:lnTo>
                    <a:lnTo>
                      <a:pt x="22" y="17"/>
                    </a:lnTo>
                    <a:lnTo>
                      <a:pt x="26" y="19"/>
                    </a:lnTo>
                    <a:lnTo>
                      <a:pt x="43" y="36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39" name="Freeform 1279"/>
              <p:cNvSpPr>
                <a:spLocks/>
              </p:cNvSpPr>
              <p:nvPr/>
            </p:nvSpPr>
            <p:spPr bwMode="auto">
              <a:xfrm>
                <a:off x="1761" y="2875"/>
                <a:ext cx="20" cy="16"/>
              </a:xfrm>
              <a:custGeom>
                <a:avLst/>
                <a:gdLst>
                  <a:gd name="T0" fmla="*/ 0 w 20"/>
                  <a:gd name="T1" fmla="*/ 0 h 16"/>
                  <a:gd name="T2" fmla="*/ 14 w 20"/>
                  <a:gd name="T3" fmla="*/ 10 h 16"/>
                  <a:gd name="T4" fmla="*/ 20 w 20"/>
                  <a:gd name="T5" fmla="*/ 16 h 16"/>
                  <a:gd name="T6" fmla="*/ 0 60000 65536"/>
                  <a:gd name="T7" fmla="*/ 0 60000 65536"/>
                  <a:gd name="T8" fmla="*/ 0 60000 65536"/>
                  <a:gd name="T9" fmla="*/ 0 w 20"/>
                  <a:gd name="T10" fmla="*/ 0 h 16"/>
                  <a:gd name="T11" fmla="*/ 20 w 20"/>
                  <a:gd name="T12" fmla="*/ 16 h 1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" h="16">
                    <a:moveTo>
                      <a:pt x="0" y="0"/>
                    </a:moveTo>
                    <a:lnTo>
                      <a:pt x="14" y="10"/>
                    </a:lnTo>
                    <a:lnTo>
                      <a:pt x="20" y="16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40" name="Freeform 1280"/>
              <p:cNvSpPr>
                <a:spLocks/>
              </p:cNvSpPr>
              <p:nvPr/>
            </p:nvSpPr>
            <p:spPr bwMode="auto">
              <a:xfrm>
                <a:off x="1739" y="2861"/>
                <a:ext cx="22" cy="14"/>
              </a:xfrm>
              <a:custGeom>
                <a:avLst/>
                <a:gdLst>
                  <a:gd name="T0" fmla="*/ 0 w 22"/>
                  <a:gd name="T1" fmla="*/ 0 h 14"/>
                  <a:gd name="T2" fmla="*/ 7 w 22"/>
                  <a:gd name="T3" fmla="*/ 3 h 14"/>
                  <a:gd name="T4" fmla="*/ 22 w 22"/>
                  <a:gd name="T5" fmla="*/ 14 h 14"/>
                  <a:gd name="T6" fmla="*/ 0 60000 65536"/>
                  <a:gd name="T7" fmla="*/ 0 60000 65536"/>
                  <a:gd name="T8" fmla="*/ 0 60000 65536"/>
                  <a:gd name="T9" fmla="*/ 0 w 22"/>
                  <a:gd name="T10" fmla="*/ 0 h 14"/>
                  <a:gd name="T11" fmla="*/ 22 w 22"/>
                  <a:gd name="T12" fmla="*/ 14 h 1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" h="14">
                    <a:moveTo>
                      <a:pt x="0" y="0"/>
                    </a:moveTo>
                    <a:lnTo>
                      <a:pt x="7" y="3"/>
                    </a:lnTo>
                    <a:lnTo>
                      <a:pt x="22" y="14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41" name="Freeform 1281"/>
              <p:cNvSpPr>
                <a:spLocks/>
              </p:cNvSpPr>
              <p:nvPr/>
            </p:nvSpPr>
            <p:spPr bwMode="auto">
              <a:xfrm>
                <a:off x="1716" y="2847"/>
                <a:ext cx="23" cy="14"/>
              </a:xfrm>
              <a:custGeom>
                <a:avLst/>
                <a:gdLst>
                  <a:gd name="T0" fmla="*/ 0 w 23"/>
                  <a:gd name="T1" fmla="*/ 0 h 14"/>
                  <a:gd name="T2" fmla="*/ 17 w 23"/>
                  <a:gd name="T3" fmla="*/ 9 h 14"/>
                  <a:gd name="T4" fmla="*/ 23 w 23"/>
                  <a:gd name="T5" fmla="*/ 14 h 14"/>
                  <a:gd name="T6" fmla="*/ 0 60000 65536"/>
                  <a:gd name="T7" fmla="*/ 0 60000 65536"/>
                  <a:gd name="T8" fmla="*/ 0 60000 65536"/>
                  <a:gd name="T9" fmla="*/ 0 w 23"/>
                  <a:gd name="T10" fmla="*/ 0 h 14"/>
                  <a:gd name="T11" fmla="*/ 23 w 23"/>
                  <a:gd name="T12" fmla="*/ 14 h 1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3" h="14">
                    <a:moveTo>
                      <a:pt x="0" y="0"/>
                    </a:moveTo>
                    <a:lnTo>
                      <a:pt x="17" y="9"/>
                    </a:lnTo>
                    <a:lnTo>
                      <a:pt x="23" y="14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42" name="Freeform 1282"/>
              <p:cNvSpPr>
                <a:spLocks/>
              </p:cNvSpPr>
              <p:nvPr/>
            </p:nvSpPr>
            <p:spPr bwMode="auto">
              <a:xfrm>
                <a:off x="590" y="2702"/>
                <a:ext cx="1110" cy="139"/>
              </a:xfrm>
              <a:custGeom>
                <a:avLst/>
                <a:gdLst>
                  <a:gd name="T0" fmla="*/ 1102 w 1110"/>
                  <a:gd name="T1" fmla="*/ 134 h 139"/>
                  <a:gd name="T2" fmla="*/ 1078 w 1110"/>
                  <a:gd name="T3" fmla="*/ 122 h 139"/>
                  <a:gd name="T4" fmla="*/ 1053 w 1110"/>
                  <a:gd name="T5" fmla="*/ 112 h 139"/>
                  <a:gd name="T6" fmla="*/ 1028 w 1110"/>
                  <a:gd name="T7" fmla="*/ 103 h 139"/>
                  <a:gd name="T8" fmla="*/ 1002 w 1110"/>
                  <a:gd name="T9" fmla="*/ 93 h 139"/>
                  <a:gd name="T10" fmla="*/ 975 w 1110"/>
                  <a:gd name="T11" fmla="*/ 85 h 139"/>
                  <a:gd name="T12" fmla="*/ 950 w 1110"/>
                  <a:gd name="T13" fmla="*/ 78 h 139"/>
                  <a:gd name="T14" fmla="*/ 923 w 1110"/>
                  <a:gd name="T15" fmla="*/ 71 h 139"/>
                  <a:gd name="T16" fmla="*/ 894 w 1110"/>
                  <a:gd name="T17" fmla="*/ 64 h 139"/>
                  <a:gd name="T18" fmla="*/ 867 w 1110"/>
                  <a:gd name="T19" fmla="*/ 59 h 139"/>
                  <a:gd name="T20" fmla="*/ 840 w 1110"/>
                  <a:gd name="T21" fmla="*/ 54 h 139"/>
                  <a:gd name="T22" fmla="*/ 812 w 1110"/>
                  <a:gd name="T23" fmla="*/ 47 h 139"/>
                  <a:gd name="T24" fmla="*/ 783 w 1110"/>
                  <a:gd name="T25" fmla="*/ 44 h 139"/>
                  <a:gd name="T26" fmla="*/ 754 w 1110"/>
                  <a:gd name="T27" fmla="*/ 41 h 139"/>
                  <a:gd name="T28" fmla="*/ 726 w 1110"/>
                  <a:gd name="T29" fmla="*/ 36 h 139"/>
                  <a:gd name="T30" fmla="*/ 697 w 1110"/>
                  <a:gd name="T31" fmla="*/ 32 h 139"/>
                  <a:gd name="T32" fmla="*/ 668 w 1110"/>
                  <a:gd name="T33" fmla="*/ 29 h 139"/>
                  <a:gd name="T34" fmla="*/ 640 w 1110"/>
                  <a:gd name="T35" fmla="*/ 27 h 139"/>
                  <a:gd name="T36" fmla="*/ 609 w 1110"/>
                  <a:gd name="T37" fmla="*/ 24 h 139"/>
                  <a:gd name="T38" fmla="*/ 579 w 1110"/>
                  <a:gd name="T39" fmla="*/ 20 h 139"/>
                  <a:gd name="T40" fmla="*/ 548 w 1110"/>
                  <a:gd name="T41" fmla="*/ 19 h 139"/>
                  <a:gd name="T42" fmla="*/ 516 w 1110"/>
                  <a:gd name="T43" fmla="*/ 15 h 139"/>
                  <a:gd name="T44" fmla="*/ 484 w 1110"/>
                  <a:gd name="T45" fmla="*/ 14 h 139"/>
                  <a:gd name="T46" fmla="*/ 452 w 1110"/>
                  <a:gd name="T47" fmla="*/ 12 h 139"/>
                  <a:gd name="T48" fmla="*/ 420 w 1110"/>
                  <a:gd name="T49" fmla="*/ 10 h 139"/>
                  <a:gd name="T50" fmla="*/ 388 w 1110"/>
                  <a:gd name="T51" fmla="*/ 9 h 139"/>
                  <a:gd name="T52" fmla="*/ 356 w 1110"/>
                  <a:gd name="T53" fmla="*/ 7 h 139"/>
                  <a:gd name="T54" fmla="*/ 326 w 1110"/>
                  <a:gd name="T55" fmla="*/ 7 h 139"/>
                  <a:gd name="T56" fmla="*/ 292 w 1110"/>
                  <a:gd name="T57" fmla="*/ 7 h 139"/>
                  <a:gd name="T58" fmla="*/ 262 w 1110"/>
                  <a:gd name="T59" fmla="*/ 5 h 139"/>
                  <a:gd name="T60" fmla="*/ 229 w 1110"/>
                  <a:gd name="T61" fmla="*/ 3 h 139"/>
                  <a:gd name="T62" fmla="*/ 199 w 1110"/>
                  <a:gd name="T63" fmla="*/ 3 h 139"/>
                  <a:gd name="T64" fmla="*/ 167 w 1110"/>
                  <a:gd name="T65" fmla="*/ 2 h 139"/>
                  <a:gd name="T66" fmla="*/ 135 w 1110"/>
                  <a:gd name="T67" fmla="*/ 2 h 139"/>
                  <a:gd name="T68" fmla="*/ 105 w 1110"/>
                  <a:gd name="T69" fmla="*/ 2 h 139"/>
                  <a:gd name="T70" fmla="*/ 72 w 1110"/>
                  <a:gd name="T71" fmla="*/ 2 h 139"/>
                  <a:gd name="T72" fmla="*/ 10 w 1110"/>
                  <a:gd name="T73" fmla="*/ 0 h 13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110"/>
                  <a:gd name="T112" fmla="*/ 0 h 139"/>
                  <a:gd name="T113" fmla="*/ 1110 w 1110"/>
                  <a:gd name="T114" fmla="*/ 139 h 139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110" h="139">
                    <a:moveTo>
                      <a:pt x="1110" y="139"/>
                    </a:moveTo>
                    <a:lnTo>
                      <a:pt x="1102" y="134"/>
                    </a:lnTo>
                    <a:lnTo>
                      <a:pt x="1090" y="129"/>
                    </a:lnTo>
                    <a:lnTo>
                      <a:pt x="1078" y="122"/>
                    </a:lnTo>
                    <a:lnTo>
                      <a:pt x="1070" y="118"/>
                    </a:lnTo>
                    <a:lnTo>
                      <a:pt x="1053" y="112"/>
                    </a:lnTo>
                    <a:lnTo>
                      <a:pt x="1029" y="103"/>
                    </a:lnTo>
                    <a:lnTo>
                      <a:pt x="1028" y="103"/>
                    </a:lnTo>
                    <a:lnTo>
                      <a:pt x="1024" y="102"/>
                    </a:lnTo>
                    <a:lnTo>
                      <a:pt x="1002" y="93"/>
                    </a:lnTo>
                    <a:lnTo>
                      <a:pt x="992" y="91"/>
                    </a:lnTo>
                    <a:lnTo>
                      <a:pt x="975" y="85"/>
                    </a:lnTo>
                    <a:lnTo>
                      <a:pt x="955" y="80"/>
                    </a:lnTo>
                    <a:lnTo>
                      <a:pt x="950" y="78"/>
                    </a:lnTo>
                    <a:lnTo>
                      <a:pt x="935" y="74"/>
                    </a:lnTo>
                    <a:lnTo>
                      <a:pt x="923" y="71"/>
                    </a:lnTo>
                    <a:lnTo>
                      <a:pt x="918" y="71"/>
                    </a:lnTo>
                    <a:lnTo>
                      <a:pt x="894" y="64"/>
                    </a:lnTo>
                    <a:lnTo>
                      <a:pt x="883" y="63"/>
                    </a:lnTo>
                    <a:lnTo>
                      <a:pt x="867" y="59"/>
                    </a:lnTo>
                    <a:lnTo>
                      <a:pt x="849" y="56"/>
                    </a:lnTo>
                    <a:lnTo>
                      <a:pt x="840" y="54"/>
                    </a:lnTo>
                    <a:lnTo>
                      <a:pt x="813" y="47"/>
                    </a:lnTo>
                    <a:lnTo>
                      <a:pt x="812" y="47"/>
                    </a:lnTo>
                    <a:lnTo>
                      <a:pt x="803" y="47"/>
                    </a:lnTo>
                    <a:lnTo>
                      <a:pt x="783" y="44"/>
                    </a:lnTo>
                    <a:lnTo>
                      <a:pt x="780" y="42"/>
                    </a:lnTo>
                    <a:lnTo>
                      <a:pt x="754" y="41"/>
                    </a:lnTo>
                    <a:lnTo>
                      <a:pt x="746" y="39"/>
                    </a:lnTo>
                    <a:lnTo>
                      <a:pt x="726" y="36"/>
                    </a:lnTo>
                    <a:lnTo>
                      <a:pt x="712" y="34"/>
                    </a:lnTo>
                    <a:lnTo>
                      <a:pt x="697" y="32"/>
                    </a:lnTo>
                    <a:lnTo>
                      <a:pt x="680" y="31"/>
                    </a:lnTo>
                    <a:lnTo>
                      <a:pt x="668" y="29"/>
                    </a:lnTo>
                    <a:lnTo>
                      <a:pt x="646" y="27"/>
                    </a:lnTo>
                    <a:lnTo>
                      <a:pt x="640" y="27"/>
                    </a:lnTo>
                    <a:lnTo>
                      <a:pt x="614" y="24"/>
                    </a:lnTo>
                    <a:lnTo>
                      <a:pt x="609" y="24"/>
                    </a:lnTo>
                    <a:lnTo>
                      <a:pt x="582" y="20"/>
                    </a:lnTo>
                    <a:lnTo>
                      <a:pt x="579" y="20"/>
                    </a:lnTo>
                    <a:lnTo>
                      <a:pt x="555" y="19"/>
                    </a:lnTo>
                    <a:lnTo>
                      <a:pt x="548" y="19"/>
                    </a:lnTo>
                    <a:lnTo>
                      <a:pt x="518" y="15"/>
                    </a:lnTo>
                    <a:lnTo>
                      <a:pt x="516" y="15"/>
                    </a:lnTo>
                    <a:lnTo>
                      <a:pt x="489" y="14"/>
                    </a:lnTo>
                    <a:lnTo>
                      <a:pt x="484" y="14"/>
                    </a:lnTo>
                    <a:lnTo>
                      <a:pt x="459" y="14"/>
                    </a:lnTo>
                    <a:lnTo>
                      <a:pt x="452" y="12"/>
                    </a:lnTo>
                    <a:lnTo>
                      <a:pt x="429" y="12"/>
                    </a:lnTo>
                    <a:lnTo>
                      <a:pt x="420" y="10"/>
                    </a:lnTo>
                    <a:lnTo>
                      <a:pt x="398" y="10"/>
                    </a:lnTo>
                    <a:lnTo>
                      <a:pt x="388" y="9"/>
                    </a:lnTo>
                    <a:lnTo>
                      <a:pt x="368" y="9"/>
                    </a:lnTo>
                    <a:lnTo>
                      <a:pt x="356" y="7"/>
                    </a:lnTo>
                    <a:lnTo>
                      <a:pt x="337" y="7"/>
                    </a:lnTo>
                    <a:lnTo>
                      <a:pt x="326" y="7"/>
                    </a:lnTo>
                    <a:lnTo>
                      <a:pt x="305" y="7"/>
                    </a:lnTo>
                    <a:lnTo>
                      <a:pt x="292" y="7"/>
                    </a:lnTo>
                    <a:lnTo>
                      <a:pt x="277" y="5"/>
                    </a:lnTo>
                    <a:lnTo>
                      <a:pt x="262" y="5"/>
                    </a:lnTo>
                    <a:lnTo>
                      <a:pt x="245" y="5"/>
                    </a:lnTo>
                    <a:lnTo>
                      <a:pt x="229" y="3"/>
                    </a:lnTo>
                    <a:lnTo>
                      <a:pt x="213" y="3"/>
                    </a:lnTo>
                    <a:lnTo>
                      <a:pt x="199" y="3"/>
                    </a:lnTo>
                    <a:lnTo>
                      <a:pt x="182" y="3"/>
                    </a:lnTo>
                    <a:lnTo>
                      <a:pt x="167" y="2"/>
                    </a:lnTo>
                    <a:lnTo>
                      <a:pt x="152" y="2"/>
                    </a:lnTo>
                    <a:lnTo>
                      <a:pt x="135" y="2"/>
                    </a:lnTo>
                    <a:lnTo>
                      <a:pt x="120" y="2"/>
                    </a:lnTo>
                    <a:lnTo>
                      <a:pt x="105" y="2"/>
                    </a:lnTo>
                    <a:lnTo>
                      <a:pt x="89" y="2"/>
                    </a:lnTo>
                    <a:lnTo>
                      <a:pt x="72" y="2"/>
                    </a:lnTo>
                    <a:lnTo>
                      <a:pt x="27" y="2"/>
                    </a:lnTo>
                    <a:lnTo>
                      <a:pt x="1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43" name="Line 1283"/>
              <p:cNvSpPr>
                <a:spLocks noChangeShapeType="1"/>
              </p:cNvSpPr>
              <p:nvPr/>
            </p:nvSpPr>
            <p:spPr bwMode="auto">
              <a:xfrm>
                <a:off x="1700" y="2841"/>
                <a:ext cx="16" cy="6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344" name="Freeform 1284"/>
              <p:cNvSpPr>
                <a:spLocks/>
              </p:cNvSpPr>
              <p:nvPr/>
            </p:nvSpPr>
            <p:spPr bwMode="auto">
              <a:xfrm>
                <a:off x="590" y="2682"/>
                <a:ext cx="1306" cy="296"/>
              </a:xfrm>
              <a:custGeom>
                <a:avLst/>
                <a:gdLst>
                  <a:gd name="T0" fmla="*/ 1298 w 1306"/>
                  <a:gd name="T1" fmla="*/ 286 h 296"/>
                  <a:gd name="T2" fmla="*/ 1283 w 1306"/>
                  <a:gd name="T3" fmla="*/ 264 h 296"/>
                  <a:gd name="T4" fmla="*/ 1264 w 1306"/>
                  <a:gd name="T5" fmla="*/ 243 h 296"/>
                  <a:gd name="T6" fmla="*/ 1245 w 1306"/>
                  <a:gd name="T7" fmla="*/ 225 h 296"/>
                  <a:gd name="T8" fmla="*/ 1225 w 1306"/>
                  <a:gd name="T9" fmla="*/ 206 h 296"/>
                  <a:gd name="T10" fmla="*/ 1205 w 1306"/>
                  <a:gd name="T11" fmla="*/ 189 h 296"/>
                  <a:gd name="T12" fmla="*/ 1183 w 1306"/>
                  <a:gd name="T13" fmla="*/ 174 h 296"/>
                  <a:gd name="T14" fmla="*/ 1159 w 1306"/>
                  <a:gd name="T15" fmla="*/ 160 h 296"/>
                  <a:gd name="T16" fmla="*/ 1136 w 1306"/>
                  <a:gd name="T17" fmla="*/ 147 h 296"/>
                  <a:gd name="T18" fmla="*/ 1114 w 1306"/>
                  <a:gd name="T19" fmla="*/ 133 h 296"/>
                  <a:gd name="T20" fmla="*/ 1089 w 1306"/>
                  <a:gd name="T21" fmla="*/ 123 h 296"/>
                  <a:gd name="T22" fmla="*/ 1065 w 1306"/>
                  <a:gd name="T23" fmla="*/ 113 h 296"/>
                  <a:gd name="T24" fmla="*/ 1038 w 1306"/>
                  <a:gd name="T25" fmla="*/ 105 h 296"/>
                  <a:gd name="T26" fmla="*/ 1011 w 1306"/>
                  <a:gd name="T27" fmla="*/ 94 h 296"/>
                  <a:gd name="T28" fmla="*/ 977 w 1306"/>
                  <a:gd name="T29" fmla="*/ 83 h 296"/>
                  <a:gd name="T30" fmla="*/ 940 w 1306"/>
                  <a:gd name="T31" fmla="*/ 74 h 296"/>
                  <a:gd name="T32" fmla="*/ 913 w 1306"/>
                  <a:gd name="T33" fmla="*/ 67 h 296"/>
                  <a:gd name="T34" fmla="*/ 905 w 1306"/>
                  <a:gd name="T35" fmla="*/ 66 h 296"/>
                  <a:gd name="T36" fmla="*/ 869 w 1306"/>
                  <a:gd name="T37" fmla="*/ 57 h 296"/>
                  <a:gd name="T38" fmla="*/ 835 w 1306"/>
                  <a:gd name="T39" fmla="*/ 52 h 296"/>
                  <a:gd name="T40" fmla="*/ 802 w 1306"/>
                  <a:gd name="T41" fmla="*/ 45 h 296"/>
                  <a:gd name="T42" fmla="*/ 766 w 1306"/>
                  <a:gd name="T43" fmla="*/ 40 h 296"/>
                  <a:gd name="T44" fmla="*/ 737 w 1306"/>
                  <a:gd name="T45" fmla="*/ 35 h 296"/>
                  <a:gd name="T46" fmla="*/ 709 w 1306"/>
                  <a:gd name="T47" fmla="*/ 34 h 296"/>
                  <a:gd name="T48" fmla="*/ 680 w 1306"/>
                  <a:gd name="T49" fmla="*/ 29 h 296"/>
                  <a:gd name="T50" fmla="*/ 650 w 1306"/>
                  <a:gd name="T51" fmla="*/ 27 h 296"/>
                  <a:gd name="T52" fmla="*/ 619 w 1306"/>
                  <a:gd name="T53" fmla="*/ 23 h 296"/>
                  <a:gd name="T54" fmla="*/ 591 w 1306"/>
                  <a:gd name="T55" fmla="*/ 20 h 296"/>
                  <a:gd name="T56" fmla="*/ 562 w 1306"/>
                  <a:gd name="T57" fmla="*/ 18 h 296"/>
                  <a:gd name="T58" fmla="*/ 532 w 1306"/>
                  <a:gd name="T59" fmla="*/ 17 h 296"/>
                  <a:gd name="T60" fmla="*/ 501 w 1306"/>
                  <a:gd name="T61" fmla="*/ 13 h 296"/>
                  <a:gd name="T62" fmla="*/ 471 w 1306"/>
                  <a:gd name="T63" fmla="*/ 13 h 296"/>
                  <a:gd name="T64" fmla="*/ 410 w 1306"/>
                  <a:gd name="T65" fmla="*/ 10 h 296"/>
                  <a:gd name="T66" fmla="*/ 380 w 1306"/>
                  <a:gd name="T67" fmla="*/ 8 h 296"/>
                  <a:gd name="T68" fmla="*/ 348 w 1306"/>
                  <a:gd name="T69" fmla="*/ 7 h 296"/>
                  <a:gd name="T70" fmla="*/ 319 w 1306"/>
                  <a:gd name="T71" fmla="*/ 5 h 296"/>
                  <a:gd name="T72" fmla="*/ 287 w 1306"/>
                  <a:gd name="T73" fmla="*/ 5 h 296"/>
                  <a:gd name="T74" fmla="*/ 256 w 1306"/>
                  <a:gd name="T75" fmla="*/ 5 h 296"/>
                  <a:gd name="T76" fmla="*/ 226 w 1306"/>
                  <a:gd name="T77" fmla="*/ 3 h 296"/>
                  <a:gd name="T78" fmla="*/ 194 w 1306"/>
                  <a:gd name="T79" fmla="*/ 3 h 296"/>
                  <a:gd name="T80" fmla="*/ 162 w 1306"/>
                  <a:gd name="T81" fmla="*/ 1 h 296"/>
                  <a:gd name="T82" fmla="*/ 133 w 1306"/>
                  <a:gd name="T83" fmla="*/ 1 h 296"/>
                  <a:gd name="T84" fmla="*/ 101 w 1306"/>
                  <a:gd name="T85" fmla="*/ 1 h 296"/>
                  <a:gd name="T86" fmla="*/ 71 w 1306"/>
                  <a:gd name="T87" fmla="*/ 1 h 296"/>
                  <a:gd name="T88" fmla="*/ 39 w 1306"/>
                  <a:gd name="T89" fmla="*/ 0 h 29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306"/>
                  <a:gd name="T136" fmla="*/ 0 h 296"/>
                  <a:gd name="T137" fmla="*/ 1306 w 1306"/>
                  <a:gd name="T138" fmla="*/ 296 h 29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306" h="296">
                    <a:moveTo>
                      <a:pt x="1306" y="296"/>
                    </a:moveTo>
                    <a:lnTo>
                      <a:pt x="1298" y="286"/>
                    </a:lnTo>
                    <a:lnTo>
                      <a:pt x="1293" y="280"/>
                    </a:lnTo>
                    <a:lnTo>
                      <a:pt x="1283" y="264"/>
                    </a:lnTo>
                    <a:lnTo>
                      <a:pt x="1274" y="255"/>
                    </a:lnTo>
                    <a:lnTo>
                      <a:pt x="1264" y="243"/>
                    </a:lnTo>
                    <a:lnTo>
                      <a:pt x="1249" y="228"/>
                    </a:lnTo>
                    <a:lnTo>
                      <a:pt x="1245" y="225"/>
                    </a:lnTo>
                    <a:lnTo>
                      <a:pt x="1234" y="215"/>
                    </a:lnTo>
                    <a:lnTo>
                      <a:pt x="1225" y="206"/>
                    </a:lnTo>
                    <a:lnTo>
                      <a:pt x="1220" y="203"/>
                    </a:lnTo>
                    <a:lnTo>
                      <a:pt x="1205" y="189"/>
                    </a:lnTo>
                    <a:lnTo>
                      <a:pt x="1185" y="174"/>
                    </a:lnTo>
                    <a:lnTo>
                      <a:pt x="1183" y="174"/>
                    </a:lnTo>
                    <a:lnTo>
                      <a:pt x="1180" y="172"/>
                    </a:lnTo>
                    <a:lnTo>
                      <a:pt x="1159" y="160"/>
                    </a:lnTo>
                    <a:lnTo>
                      <a:pt x="1139" y="147"/>
                    </a:lnTo>
                    <a:lnTo>
                      <a:pt x="1136" y="147"/>
                    </a:lnTo>
                    <a:lnTo>
                      <a:pt x="1136" y="145"/>
                    </a:lnTo>
                    <a:lnTo>
                      <a:pt x="1114" y="133"/>
                    </a:lnTo>
                    <a:lnTo>
                      <a:pt x="1094" y="125"/>
                    </a:lnTo>
                    <a:lnTo>
                      <a:pt x="1089" y="123"/>
                    </a:lnTo>
                    <a:lnTo>
                      <a:pt x="1083" y="122"/>
                    </a:lnTo>
                    <a:lnTo>
                      <a:pt x="1065" y="113"/>
                    </a:lnTo>
                    <a:lnTo>
                      <a:pt x="1051" y="108"/>
                    </a:lnTo>
                    <a:lnTo>
                      <a:pt x="1038" y="105"/>
                    </a:lnTo>
                    <a:lnTo>
                      <a:pt x="1014" y="94"/>
                    </a:lnTo>
                    <a:lnTo>
                      <a:pt x="1011" y="94"/>
                    </a:lnTo>
                    <a:lnTo>
                      <a:pt x="987" y="86"/>
                    </a:lnTo>
                    <a:lnTo>
                      <a:pt x="977" y="83"/>
                    </a:lnTo>
                    <a:lnTo>
                      <a:pt x="960" y="79"/>
                    </a:lnTo>
                    <a:lnTo>
                      <a:pt x="940" y="74"/>
                    </a:lnTo>
                    <a:lnTo>
                      <a:pt x="933" y="72"/>
                    </a:lnTo>
                    <a:lnTo>
                      <a:pt x="913" y="67"/>
                    </a:lnTo>
                    <a:lnTo>
                      <a:pt x="906" y="66"/>
                    </a:lnTo>
                    <a:lnTo>
                      <a:pt x="905" y="66"/>
                    </a:lnTo>
                    <a:lnTo>
                      <a:pt x="879" y="61"/>
                    </a:lnTo>
                    <a:lnTo>
                      <a:pt x="869" y="57"/>
                    </a:lnTo>
                    <a:lnTo>
                      <a:pt x="852" y="54"/>
                    </a:lnTo>
                    <a:lnTo>
                      <a:pt x="835" y="52"/>
                    </a:lnTo>
                    <a:lnTo>
                      <a:pt x="824" y="49"/>
                    </a:lnTo>
                    <a:lnTo>
                      <a:pt x="802" y="45"/>
                    </a:lnTo>
                    <a:lnTo>
                      <a:pt x="795" y="45"/>
                    </a:lnTo>
                    <a:lnTo>
                      <a:pt x="766" y="40"/>
                    </a:lnTo>
                    <a:lnTo>
                      <a:pt x="763" y="40"/>
                    </a:lnTo>
                    <a:lnTo>
                      <a:pt x="737" y="35"/>
                    </a:lnTo>
                    <a:lnTo>
                      <a:pt x="732" y="35"/>
                    </a:lnTo>
                    <a:lnTo>
                      <a:pt x="709" y="34"/>
                    </a:lnTo>
                    <a:lnTo>
                      <a:pt x="700" y="32"/>
                    </a:lnTo>
                    <a:lnTo>
                      <a:pt x="680" y="29"/>
                    </a:lnTo>
                    <a:lnTo>
                      <a:pt x="668" y="27"/>
                    </a:lnTo>
                    <a:lnTo>
                      <a:pt x="650" y="27"/>
                    </a:lnTo>
                    <a:lnTo>
                      <a:pt x="635" y="25"/>
                    </a:lnTo>
                    <a:lnTo>
                      <a:pt x="619" y="23"/>
                    </a:lnTo>
                    <a:lnTo>
                      <a:pt x="602" y="22"/>
                    </a:lnTo>
                    <a:lnTo>
                      <a:pt x="591" y="20"/>
                    </a:lnTo>
                    <a:lnTo>
                      <a:pt x="569" y="18"/>
                    </a:lnTo>
                    <a:lnTo>
                      <a:pt x="562" y="18"/>
                    </a:lnTo>
                    <a:lnTo>
                      <a:pt x="537" y="17"/>
                    </a:lnTo>
                    <a:lnTo>
                      <a:pt x="532" y="17"/>
                    </a:lnTo>
                    <a:lnTo>
                      <a:pt x="505" y="13"/>
                    </a:lnTo>
                    <a:lnTo>
                      <a:pt x="501" y="13"/>
                    </a:lnTo>
                    <a:lnTo>
                      <a:pt x="472" y="13"/>
                    </a:lnTo>
                    <a:lnTo>
                      <a:pt x="471" y="13"/>
                    </a:lnTo>
                    <a:lnTo>
                      <a:pt x="440" y="12"/>
                    </a:lnTo>
                    <a:lnTo>
                      <a:pt x="410" y="10"/>
                    </a:lnTo>
                    <a:lnTo>
                      <a:pt x="408" y="10"/>
                    </a:lnTo>
                    <a:lnTo>
                      <a:pt x="380" y="8"/>
                    </a:lnTo>
                    <a:lnTo>
                      <a:pt x="376" y="8"/>
                    </a:lnTo>
                    <a:lnTo>
                      <a:pt x="348" y="7"/>
                    </a:lnTo>
                    <a:lnTo>
                      <a:pt x="344" y="7"/>
                    </a:lnTo>
                    <a:lnTo>
                      <a:pt x="319" y="5"/>
                    </a:lnTo>
                    <a:lnTo>
                      <a:pt x="312" y="5"/>
                    </a:lnTo>
                    <a:lnTo>
                      <a:pt x="287" y="5"/>
                    </a:lnTo>
                    <a:lnTo>
                      <a:pt x="282" y="5"/>
                    </a:lnTo>
                    <a:lnTo>
                      <a:pt x="256" y="5"/>
                    </a:lnTo>
                    <a:lnTo>
                      <a:pt x="250" y="5"/>
                    </a:lnTo>
                    <a:lnTo>
                      <a:pt x="226" y="3"/>
                    </a:lnTo>
                    <a:lnTo>
                      <a:pt x="219" y="3"/>
                    </a:lnTo>
                    <a:lnTo>
                      <a:pt x="194" y="3"/>
                    </a:lnTo>
                    <a:lnTo>
                      <a:pt x="187" y="3"/>
                    </a:lnTo>
                    <a:lnTo>
                      <a:pt x="162" y="1"/>
                    </a:lnTo>
                    <a:lnTo>
                      <a:pt x="157" y="1"/>
                    </a:lnTo>
                    <a:lnTo>
                      <a:pt x="133" y="1"/>
                    </a:lnTo>
                    <a:lnTo>
                      <a:pt x="125" y="1"/>
                    </a:lnTo>
                    <a:lnTo>
                      <a:pt x="101" y="1"/>
                    </a:lnTo>
                    <a:lnTo>
                      <a:pt x="93" y="1"/>
                    </a:lnTo>
                    <a:lnTo>
                      <a:pt x="71" y="1"/>
                    </a:lnTo>
                    <a:lnTo>
                      <a:pt x="62" y="1"/>
                    </a:lnTo>
                    <a:lnTo>
                      <a:pt x="39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45" name="Freeform 1285"/>
              <p:cNvSpPr>
                <a:spLocks/>
              </p:cNvSpPr>
              <p:nvPr/>
            </p:nvSpPr>
            <p:spPr bwMode="auto">
              <a:xfrm>
                <a:off x="1903" y="2946"/>
                <a:ext cx="13" cy="18"/>
              </a:xfrm>
              <a:custGeom>
                <a:avLst/>
                <a:gdLst>
                  <a:gd name="T0" fmla="*/ 0 w 13"/>
                  <a:gd name="T1" fmla="*/ 0 h 18"/>
                  <a:gd name="T2" fmla="*/ 10 w 13"/>
                  <a:gd name="T3" fmla="*/ 15 h 18"/>
                  <a:gd name="T4" fmla="*/ 13 w 13"/>
                  <a:gd name="T5" fmla="*/ 18 h 18"/>
                  <a:gd name="T6" fmla="*/ 0 60000 65536"/>
                  <a:gd name="T7" fmla="*/ 0 60000 65536"/>
                  <a:gd name="T8" fmla="*/ 0 60000 65536"/>
                  <a:gd name="T9" fmla="*/ 0 w 13"/>
                  <a:gd name="T10" fmla="*/ 0 h 18"/>
                  <a:gd name="T11" fmla="*/ 13 w 13"/>
                  <a:gd name="T12" fmla="*/ 18 h 1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" h="18">
                    <a:moveTo>
                      <a:pt x="0" y="0"/>
                    </a:moveTo>
                    <a:lnTo>
                      <a:pt x="10" y="15"/>
                    </a:lnTo>
                    <a:lnTo>
                      <a:pt x="13" y="18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46" name="Freeform 1286"/>
              <p:cNvSpPr>
                <a:spLocks/>
              </p:cNvSpPr>
              <p:nvPr/>
            </p:nvSpPr>
            <p:spPr bwMode="auto">
              <a:xfrm>
                <a:off x="1886" y="2924"/>
                <a:ext cx="17" cy="22"/>
              </a:xfrm>
              <a:custGeom>
                <a:avLst/>
                <a:gdLst>
                  <a:gd name="T0" fmla="*/ 0 w 17"/>
                  <a:gd name="T1" fmla="*/ 0 h 22"/>
                  <a:gd name="T2" fmla="*/ 10 w 17"/>
                  <a:gd name="T3" fmla="*/ 13 h 22"/>
                  <a:gd name="T4" fmla="*/ 17 w 17"/>
                  <a:gd name="T5" fmla="*/ 22 h 22"/>
                  <a:gd name="T6" fmla="*/ 0 60000 65536"/>
                  <a:gd name="T7" fmla="*/ 0 60000 65536"/>
                  <a:gd name="T8" fmla="*/ 0 60000 65536"/>
                  <a:gd name="T9" fmla="*/ 0 w 17"/>
                  <a:gd name="T10" fmla="*/ 0 h 22"/>
                  <a:gd name="T11" fmla="*/ 17 w 17"/>
                  <a:gd name="T12" fmla="*/ 22 h 2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" h="22">
                    <a:moveTo>
                      <a:pt x="0" y="0"/>
                    </a:moveTo>
                    <a:lnTo>
                      <a:pt x="10" y="13"/>
                    </a:lnTo>
                    <a:lnTo>
                      <a:pt x="17" y="22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47" name="Freeform 1287"/>
              <p:cNvSpPr>
                <a:spLocks/>
              </p:cNvSpPr>
              <p:nvPr/>
            </p:nvSpPr>
            <p:spPr bwMode="auto">
              <a:xfrm>
                <a:off x="1847" y="2885"/>
                <a:ext cx="39" cy="39"/>
              </a:xfrm>
              <a:custGeom>
                <a:avLst/>
                <a:gdLst>
                  <a:gd name="T0" fmla="*/ 0 w 39"/>
                  <a:gd name="T1" fmla="*/ 0 h 39"/>
                  <a:gd name="T2" fmla="*/ 2 w 39"/>
                  <a:gd name="T3" fmla="*/ 0 h 39"/>
                  <a:gd name="T4" fmla="*/ 21 w 39"/>
                  <a:gd name="T5" fmla="*/ 18 h 39"/>
                  <a:gd name="T6" fmla="*/ 27 w 39"/>
                  <a:gd name="T7" fmla="*/ 25 h 39"/>
                  <a:gd name="T8" fmla="*/ 39 w 39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"/>
                  <a:gd name="T16" fmla="*/ 0 h 39"/>
                  <a:gd name="T17" fmla="*/ 39 w 39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" h="39">
                    <a:moveTo>
                      <a:pt x="0" y="0"/>
                    </a:moveTo>
                    <a:lnTo>
                      <a:pt x="2" y="0"/>
                    </a:lnTo>
                    <a:lnTo>
                      <a:pt x="21" y="18"/>
                    </a:lnTo>
                    <a:lnTo>
                      <a:pt x="27" y="25"/>
                    </a:lnTo>
                    <a:lnTo>
                      <a:pt x="39" y="39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48" name="Freeform 1288"/>
              <p:cNvSpPr>
                <a:spLocks/>
              </p:cNvSpPr>
              <p:nvPr/>
            </p:nvSpPr>
            <p:spPr bwMode="auto">
              <a:xfrm>
                <a:off x="590" y="2661"/>
                <a:ext cx="1257" cy="224"/>
              </a:xfrm>
              <a:custGeom>
                <a:avLst/>
                <a:gdLst>
                  <a:gd name="T0" fmla="*/ 1257 w 1257"/>
                  <a:gd name="T1" fmla="*/ 222 h 224"/>
                  <a:gd name="T2" fmla="*/ 1225 w 1257"/>
                  <a:gd name="T3" fmla="*/ 195 h 224"/>
                  <a:gd name="T4" fmla="*/ 1205 w 1257"/>
                  <a:gd name="T5" fmla="*/ 181 h 224"/>
                  <a:gd name="T6" fmla="*/ 1185 w 1257"/>
                  <a:gd name="T7" fmla="*/ 168 h 224"/>
                  <a:gd name="T8" fmla="*/ 1158 w 1257"/>
                  <a:gd name="T9" fmla="*/ 153 h 224"/>
                  <a:gd name="T10" fmla="*/ 1136 w 1257"/>
                  <a:gd name="T11" fmla="*/ 141 h 224"/>
                  <a:gd name="T12" fmla="*/ 1114 w 1257"/>
                  <a:gd name="T13" fmla="*/ 132 h 224"/>
                  <a:gd name="T14" fmla="*/ 1077 w 1257"/>
                  <a:gd name="T15" fmla="*/ 115 h 224"/>
                  <a:gd name="T16" fmla="*/ 1050 w 1257"/>
                  <a:gd name="T17" fmla="*/ 104 h 224"/>
                  <a:gd name="T18" fmla="*/ 1024 w 1257"/>
                  <a:gd name="T19" fmla="*/ 97 h 224"/>
                  <a:gd name="T20" fmla="*/ 972 w 1257"/>
                  <a:gd name="T21" fmla="*/ 80 h 224"/>
                  <a:gd name="T22" fmla="*/ 945 w 1257"/>
                  <a:gd name="T23" fmla="*/ 73 h 224"/>
                  <a:gd name="T24" fmla="*/ 918 w 1257"/>
                  <a:gd name="T25" fmla="*/ 68 h 224"/>
                  <a:gd name="T26" fmla="*/ 889 w 1257"/>
                  <a:gd name="T27" fmla="*/ 61 h 224"/>
                  <a:gd name="T28" fmla="*/ 856 w 1257"/>
                  <a:gd name="T29" fmla="*/ 55 h 224"/>
                  <a:gd name="T30" fmla="*/ 822 w 1257"/>
                  <a:gd name="T31" fmla="*/ 48 h 224"/>
                  <a:gd name="T32" fmla="*/ 788 w 1257"/>
                  <a:gd name="T33" fmla="*/ 43 h 224"/>
                  <a:gd name="T34" fmla="*/ 753 w 1257"/>
                  <a:gd name="T35" fmla="*/ 38 h 224"/>
                  <a:gd name="T36" fmla="*/ 721 w 1257"/>
                  <a:gd name="T37" fmla="*/ 34 h 224"/>
                  <a:gd name="T38" fmla="*/ 690 w 1257"/>
                  <a:gd name="T39" fmla="*/ 31 h 224"/>
                  <a:gd name="T40" fmla="*/ 662 w 1257"/>
                  <a:gd name="T41" fmla="*/ 26 h 224"/>
                  <a:gd name="T42" fmla="*/ 631 w 1257"/>
                  <a:gd name="T43" fmla="*/ 24 h 224"/>
                  <a:gd name="T44" fmla="*/ 602 w 1257"/>
                  <a:gd name="T45" fmla="*/ 21 h 224"/>
                  <a:gd name="T46" fmla="*/ 574 w 1257"/>
                  <a:gd name="T47" fmla="*/ 19 h 224"/>
                  <a:gd name="T48" fmla="*/ 543 w 1257"/>
                  <a:gd name="T49" fmla="*/ 17 h 224"/>
                  <a:gd name="T50" fmla="*/ 511 w 1257"/>
                  <a:gd name="T51" fmla="*/ 16 h 224"/>
                  <a:gd name="T52" fmla="*/ 481 w 1257"/>
                  <a:gd name="T53" fmla="*/ 12 h 224"/>
                  <a:gd name="T54" fmla="*/ 452 w 1257"/>
                  <a:gd name="T55" fmla="*/ 11 h 224"/>
                  <a:gd name="T56" fmla="*/ 422 w 1257"/>
                  <a:gd name="T57" fmla="*/ 11 h 224"/>
                  <a:gd name="T58" fmla="*/ 390 w 1257"/>
                  <a:gd name="T59" fmla="*/ 9 h 224"/>
                  <a:gd name="T60" fmla="*/ 361 w 1257"/>
                  <a:gd name="T61" fmla="*/ 7 h 224"/>
                  <a:gd name="T62" fmla="*/ 331 w 1257"/>
                  <a:gd name="T63" fmla="*/ 6 h 224"/>
                  <a:gd name="T64" fmla="*/ 299 w 1257"/>
                  <a:gd name="T65" fmla="*/ 6 h 224"/>
                  <a:gd name="T66" fmla="*/ 238 w 1257"/>
                  <a:gd name="T67" fmla="*/ 4 h 224"/>
                  <a:gd name="T68" fmla="*/ 199 w 1257"/>
                  <a:gd name="T69" fmla="*/ 4 h 224"/>
                  <a:gd name="T70" fmla="*/ 143 w 1257"/>
                  <a:gd name="T71" fmla="*/ 2 h 224"/>
                  <a:gd name="T72" fmla="*/ 83 w 1257"/>
                  <a:gd name="T73" fmla="*/ 0 h 224"/>
                  <a:gd name="T74" fmla="*/ 20 w 1257"/>
                  <a:gd name="T75" fmla="*/ 0 h 224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257"/>
                  <a:gd name="T115" fmla="*/ 0 h 224"/>
                  <a:gd name="T116" fmla="*/ 1257 w 1257"/>
                  <a:gd name="T117" fmla="*/ 224 h 224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257" h="224">
                    <a:moveTo>
                      <a:pt x="1257" y="224"/>
                    </a:moveTo>
                    <a:lnTo>
                      <a:pt x="1257" y="222"/>
                    </a:lnTo>
                    <a:lnTo>
                      <a:pt x="1237" y="205"/>
                    </a:lnTo>
                    <a:lnTo>
                      <a:pt x="1225" y="195"/>
                    </a:lnTo>
                    <a:lnTo>
                      <a:pt x="1215" y="190"/>
                    </a:lnTo>
                    <a:lnTo>
                      <a:pt x="1205" y="181"/>
                    </a:lnTo>
                    <a:lnTo>
                      <a:pt x="1193" y="175"/>
                    </a:lnTo>
                    <a:lnTo>
                      <a:pt x="1185" y="168"/>
                    </a:lnTo>
                    <a:lnTo>
                      <a:pt x="1171" y="161"/>
                    </a:lnTo>
                    <a:lnTo>
                      <a:pt x="1158" y="153"/>
                    </a:lnTo>
                    <a:lnTo>
                      <a:pt x="1149" y="146"/>
                    </a:lnTo>
                    <a:lnTo>
                      <a:pt x="1136" y="141"/>
                    </a:lnTo>
                    <a:lnTo>
                      <a:pt x="1124" y="136"/>
                    </a:lnTo>
                    <a:lnTo>
                      <a:pt x="1114" y="132"/>
                    </a:lnTo>
                    <a:lnTo>
                      <a:pt x="1099" y="126"/>
                    </a:lnTo>
                    <a:lnTo>
                      <a:pt x="1077" y="115"/>
                    </a:lnTo>
                    <a:lnTo>
                      <a:pt x="1075" y="114"/>
                    </a:lnTo>
                    <a:lnTo>
                      <a:pt x="1050" y="104"/>
                    </a:lnTo>
                    <a:lnTo>
                      <a:pt x="1036" y="100"/>
                    </a:lnTo>
                    <a:lnTo>
                      <a:pt x="1024" y="97"/>
                    </a:lnTo>
                    <a:lnTo>
                      <a:pt x="999" y="88"/>
                    </a:lnTo>
                    <a:lnTo>
                      <a:pt x="972" y="80"/>
                    </a:lnTo>
                    <a:lnTo>
                      <a:pt x="962" y="77"/>
                    </a:lnTo>
                    <a:lnTo>
                      <a:pt x="945" y="73"/>
                    </a:lnTo>
                    <a:lnTo>
                      <a:pt x="925" y="68"/>
                    </a:lnTo>
                    <a:lnTo>
                      <a:pt x="918" y="68"/>
                    </a:lnTo>
                    <a:lnTo>
                      <a:pt x="891" y="61"/>
                    </a:lnTo>
                    <a:lnTo>
                      <a:pt x="889" y="61"/>
                    </a:lnTo>
                    <a:lnTo>
                      <a:pt x="862" y="55"/>
                    </a:lnTo>
                    <a:lnTo>
                      <a:pt x="856" y="55"/>
                    </a:lnTo>
                    <a:lnTo>
                      <a:pt x="835" y="50"/>
                    </a:lnTo>
                    <a:lnTo>
                      <a:pt x="822" y="48"/>
                    </a:lnTo>
                    <a:lnTo>
                      <a:pt x="807" y="46"/>
                    </a:lnTo>
                    <a:lnTo>
                      <a:pt x="788" y="43"/>
                    </a:lnTo>
                    <a:lnTo>
                      <a:pt x="778" y="41"/>
                    </a:lnTo>
                    <a:lnTo>
                      <a:pt x="753" y="38"/>
                    </a:lnTo>
                    <a:lnTo>
                      <a:pt x="749" y="38"/>
                    </a:lnTo>
                    <a:lnTo>
                      <a:pt x="721" y="34"/>
                    </a:lnTo>
                    <a:lnTo>
                      <a:pt x="717" y="34"/>
                    </a:lnTo>
                    <a:lnTo>
                      <a:pt x="690" y="31"/>
                    </a:lnTo>
                    <a:lnTo>
                      <a:pt x="689" y="29"/>
                    </a:lnTo>
                    <a:lnTo>
                      <a:pt x="662" y="26"/>
                    </a:lnTo>
                    <a:lnTo>
                      <a:pt x="655" y="26"/>
                    </a:lnTo>
                    <a:lnTo>
                      <a:pt x="631" y="24"/>
                    </a:lnTo>
                    <a:lnTo>
                      <a:pt x="621" y="24"/>
                    </a:lnTo>
                    <a:lnTo>
                      <a:pt x="602" y="21"/>
                    </a:lnTo>
                    <a:lnTo>
                      <a:pt x="589" y="21"/>
                    </a:lnTo>
                    <a:lnTo>
                      <a:pt x="574" y="19"/>
                    </a:lnTo>
                    <a:lnTo>
                      <a:pt x="557" y="19"/>
                    </a:lnTo>
                    <a:lnTo>
                      <a:pt x="543" y="17"/>
                    </a:lnTo>
                    <a:lnTo>
                      <a:pt x="525" y="16"/>
                    </a:lnTo>
                    <a:lnTo>
                      <a:pt x="511" y="16"/>
                    </a:lnTo>
                    <a:lnTo>
                      <a:pt x="491" y="14"/>
                    </a:lnTo>
                    <a:lnTo>
                      <a:pt x="481" y="12"/>
                    </a:lnTo>
                    <a:lnTo>
                      <a:pt x="461" y="11"/>
                    </a:lnTo>
                    <a:lnTo>
                      <a:pt x="452" y="11"/>
                    </a:lnTo>
                    <a:lnTo>
                      <a:pt x="429" y="11"/>
                    </a:lnTo>
                    <a:lnTo>
                      <a:pt x="422" y="11"/>
                    </a:lnTo>
                    <a:lnTo>
                      <a:pt x="397" y="9"/>
                    </a:lnTo>
                    <a:lnTo>
                      <a:pt x="390" y="9"/>
                    </a:lnTo>
                    <a:lnTo>
                      <a:pt x="364" y="7"/>
                    </a:lnTo>
                    <a:lnTo>
                      <a:pt x="361" y="7"/>
                    </a:lnTo>
                    <a:lnTo>
                      <a:pt x="332" y="6"/>
                    </a:lnTo>
                    <a:lnTo>
                      <a:pt x="331" y="6"/>
                    </a:lnTo>
                    <a:lnTo>
                      <a:pt x="300" y="6"/>
                    </a:lnTo>
                    <a:lnTo>
                      <a:pt x="299" y="6"/>
                    </a:lnTo>
                    <a:lnTo>
                      <a:pt x="268" y="6"/>
                    </a:lnTo>
                    <a:lnTo>
                      <a:pt x="238" y="4"/>
                    </a:lnTo>
                    <a:lnTo>
                      <a:pt x="206" y="4"/>
                    </a:lnTo>
                    <a:lnTo>
                      <a:pt x="199" y="4"/>
                    </a:lnTo>
                    <a:lnTo>
                      <a:pt x="175" y="2"/>
                    </a:lnTo>
                    <a:lnTo>
                      <a:pt x="143" y="2"/>
                    </a:lnTo>
                    <a:lnTo>
                      <a:pt x="113" y="2"/>
                    </a:lnTo>
                    <a:lnTo>
                      <a:pt x="83" y="0"/>
                    </a:lnTo>
                    <a:lnTo>
                      <a:pt x="51" y="0"/>
                    </a:lnTo>
                    <a:lnTo>
                      <a:pt x="2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49" name="Freeform 1289"/>
              <p:cNvSpPr>
                <a:spLocks/>
              </p:cNvSpPr>
              <p:nvPr/>
            </p:nvSpPr>
            <p:spPr bwMode="auto">
              <a:xfrm>
                <a:off x="1920" y="2922"/>
                <a:ext cx="18" cy="27"/>
              </a:xfrm>
              <a:custGeom>
                <a:avLst/>
                <a:gdLst>
                  <a:gd name="T0" fmla="*/ 0 w 18"/>
                  <a:gd name="T1" fmla="*/ 0 h 27"/>
                  <a:gd name="T2" fmla="*/ 15 w 18"/>
                  <a:gd name="T3" fmla="*/ 22 h 27"/>
                  <a:gd name="T4" fmla="*/ 18 w 18"/>
                  <a:gd name="T5" fmla="*/ 27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0"/>
                    </a:moveTo>
                    <a:lnTo>
                      <a:pt x="15" y="22"/>
                    </a:lnTo>
                    <a:lnTo>
                      <a:pt x="18" y="27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50" name="Freeform 1290"/>
              <p:cNvSpPr>
                <a:spLocks/>
              </p:cNvSpPr>
              <p:nvPr/>
            </p:nvSpPr>
            <p:spPr bwMode="auto">
              <a:xfrm>
                <a:off x="1901" y="2900"/>
                <a:ext cx="19" cy="22"/>
              </a:xfrm>
              <a:custGeom>
                <a:avLst/>
                <a:gdLst>
                  <a:gd name="T0" fmla="*/ 0 w 19"/>
                  <a:gd name="T1" fmla="*/ 0 h 22"/>
                  <a:gd name="T2" fmla="*/ 9 w 19"/>
                  <a:gd name="T3" fmla="*/ 12 h 22"/>
                  <a:gd name="T4" fmla="*/ 19 w 19"/>
                  <a:gd name="T5" fmla="*/ 22 h 22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2"/>
                  <a:gd name="T11" fmla="*/ 19 w 19"/>
                  <a:gd name="T12" fmla="*/ 22 h 2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2">
                    <a:moveTo>
                      <a:pt x="0" y="0"/>
                    </a:moveTo>
                    <a:lnTo>
                      <a:pt x="9" y="12"/>
                    </a:lnTo>
                    <a:lnTo>
                      <a:pt x="19" y="22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51" name="Freeform 1291"/>
              <p:cNvSpPr>
                <a:spLocks/>
              </p:cNvSpPr>
              <p:nvPr/>
            </p:nvSpPr>
            <p:spPr bwMode="auto">
              <a:xfrm>
                <a:off x="1861" y="2861"/>
                <a:ext cx="40" cy="39"/>
              </a:xfrm>
              <a:custGeom>
                <a:avLst/>
                <a:gdLst>
                  <a:gd name="T0" fmla="*/ 0 w 40"/>
                  <a:gd name="T1" fmla="*/ 0 h 39"/>
                  <a:gd name="T2" fmla="*/ 10 w 40"/>
                  <a:gd name="T3" fmla="*/ 10 h 39"/>
                  <a:gd name="T4" fmla="*/ 20 w 40"/>
                  <a:gd name="T5" fmla="*/ 19 h 39"/>
                  <a:gd name="T6" fmla="*/ 25 w 40"/>
                  <a:gd name="T7" fmla="*/ 24 h 39"/>
                  <a:gd name="T8" fmla="*/ 40 w 4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0"/>
                  <a:gd name="T16" fmla="*/ 0 h 39"/>
                  <a:gd name="T17" fmla="*/ 40 w 4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0" h="39">
                    <a:moveTo>
                      <a:pt x="0" y="0"/>
                    </a:moveTo>
                    <a:lnTo>
                      <a:pt x="10" y="10"/>
                    </a:lnTo>
                    <a:lnTo>
                      <a:pt x="20" y="19"/>
                    </a:lnTo>
                    <a:lnTo>
                      <a:pt x="25" y="24"/>
                    </a:lnTo>
                    <a:lnTo>
                      <a:pt x="40" y="39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52" name="Freeform 1292"/>
              <p:cNvSpPr>
                <a:spLocks/>
              </p:cNvSpPr>
              <p:nvPr/>
            </p:nvSpPr>
            <p:spPr bwMode="auto">
              <a:xfrm>
                <a:off x="1432" y="2690"/>
                <a:ext cx="429" cy="171"/>
              </a:xfrm>
              <a:custGeom>
                <a:avLst/>
                <a:gdLst>
                  <a:gd name="T0" fmla="*/ 429 w 429"/>
                  <a:gd name="T1" fmla="*/ 171 h 171"/>
                  <a:gd name="T2" fmla="*/ 424 w 429"/>
                  <a:gd name="T3" fmla="*/ 166 h 171"/>
                  <a:gd name="T4" fmla="*/ 409 w 429"/>
                  <a:gd name="T5" fmla="*/ 152 h 171"/>
                  <a:gd name="T6" fmla="*/ 388 w 429"/>
                  <a:gd name="T7" fmla="*/ 139 h 171"/>
                  <a:gd name="T8" fmla="*/ 387 w 429"/>
                  <a:gd name="T9" fmla="*/ 139 h 171"/>
                  <a:gd name="T10" fmla="*/ 385 w 429"/>
                  <a:gd name="T11" fmla="*/ 137 h 171"/>
                  <a:gd name="T12" fmla="*/ 365 w 429"/>
                  <a:gd name="T13" fmla="*/ 124 h 171"/>
                  <a:gd name="T14" fmla="*/ 346 w 429"/>
                  <a:gd name="T15" fmla="*/ 112 h 171"/>
                  <a:gd name="T16" fmla="*/ 343 w 429"/>
                  <a:gd name="T17" fmla="*/ 110 h 171"/>
                  <a:gd name="T18" fmla="*/ 338 w 429"/>
                  <a:gd name="T19" fmla="*/ 108 h 171"/>
                  <a:gd name="T20" fmla="*/ 319 w 429"/>
                  <a:gd name="T21" fmla="*/ 97 h 171"/>
                  <a:gd name="T22" fmla="*/ 294 w 429"/>
                  <a:gd name="T23" fmla="*/ 86 h 171"/>
                  <a:gd name="T24" fmla="*/ 294 w 429"/>
                  <a:gd name="T25" fmla="*/ 85 h 171"/>
                  <a:gd name="T26" fmla="*/ 270 w 429"/>
                  <a:gd name="T27" fmla="*/ 75 h 171"/>
                  <a:gd name="T28" fmla="*/ 255 w 429"/>
                  <a:gd name="T29" fmla="*/ 68 h 171"/>
                  <a:gd name="T30" fmla="*/ 245 w 429"/>
                  <a:gd name="T31" fmla="*/ 64 h 171"/>
                  <a:gd name="T32" fmla="*/ 230 w 429"/>
                  <a:gd name="T33" fmla="*/ 59 h 171"/>
                  <a:gd name="T34" fmla="*/ 220 w 429"/>
                  <a:gd name="T35" fmla="*/ 54 h 171"/>
                  <a:gd name="T36" fmla="*/ 216 w 429"/>
                  <a:gd name="T37" fmla="*/ 54 h 171"/>
                  <a:gd name="T38" fmla="*/ 194 w 429"/>
                  <a:gd name="T39" fmla="*/ 46 h 171"/>
                  <a:gd name="T40" fmla="*/ 177 w 429"/>
                  <a:gd name="T41" fmla="*/ 41 h 171"/>
                  <a:gd name="T42" fmla="*/ 167 w 429"/>
                  <a:gd name="T43" fmla="*/ 39 h 171"/>
                  <a:gd name="T44" fmla="*/ 145 w 429"/>
                  <a:gd name="T45" fmla="*/ 32 h 171"/>
                  <a:gd name="T46" fmla="*/ 142 w 429"/>
                  <a:gd name="T47" fmla="*/ 32 h 171"/>
                  <a:gd name="T48" fmla="*/ 140 w 429"/>
                  <a:gd name="T49" fmla="*/ 32 h 171"/>
                  <a:gd name="T50" fmla="*/ 115 w 429"/>
                  <a:gd name="T51" fmla="*/ 26 h 171"/>
                  <a:gd name="T52" fmla="*/ 105 w 429"/>
                  <a:gd name="T53" fmla="*/ 22 h 171"/>
                  <a:gd name="T54" fmla="*/ 88 w 429"/>
                  <a:gd name="T55" fmla="*/ 19 h 171"/>
                  <a:gd name="T56" fmla="*/ 69 w 429"/>
                  <a:gd name="T57" fmla="*/ 14 h 171"/>
                  <a:gd name="T58" fmla="*/ 59 w 429"/>
                  <a:gd name="T59" fmla="*/ 10 h 171"/>
                  <a:gd name="T60" fmla="*/ 34 w 429"/>
                  <a:gd name="T61" fmla="*/ 7 h 171"/>
                  <a:gd name="T62" fmla="*/ 32 w 429"/>
                  <a:gd name="T63" fmla="*/ 5 h 171"/>
                  <a:gd name="T64" fmla="*/ 24 w 429"/>
                  <a:gd name="T65" fmla="*/ 5 h 171"/>
                  <a:gd name="T66" fmla="*/ 3 w 429"/>
                  <a:gd name="T67" fmla="*/ 2 h 171"/>
                  <a:gd name="T68" fmla="*/ 0 w 429"/>
                  <a:gd name="T69" fmla="*/ 0 h 17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29"/>
                  <a:gd name="T106" fmla="*/ 0 h 171"/>
                  <a:gd name="T107" fmla="*/ 429 w 429"/>
                  <a:gd name="T108" fmla="*/ 171 h 171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29" h="171">
                    <a:moveTo>
                      <a:pt x="429" y="171"/>
                    </a:moveTo>
                    <a:lnTo>
                      <a:pt x="424" y="166"/>
                    </a:lnTo>
                    <a:lnTo>
                      <a:pt x="409" y="152"/>
                    </a:lnTo>
                    <a:lnTo>
                      <a:pt x="388" y="139"/>
                    </a:lnTo>
                    <a:lnTo>
                      <a:pt x="387" y="139"/>
                    </a:lnTo>
                    <a:lnTo>
                      <a:pt x="385" y="137"/>
                    </a:lnTo>
                    <a:lnTo>
                      <a:pt x="365" y="124"/>
                    </a:lnTo>
                    <a:lnTo>
                      <a:pt x="346" y="112"/>
                    </a:lnTo>
                    <a:lnTo>
                      <a:pt x="343" y="110"/>
                    </a:lnTo>
                    <a:lnTo>
                      <a:pt x="338" y="108"/>
                    </a:lnTo>
                    <a:lnTo>
                      <a:pt x="319" y="97"/>
                    </a:lnTo>
                    <a:lnTo>
                      <a:pt x="294" y="86"/>
                    </a:lnTo>
                    <a:lnTo>
                      <a:pt x="294" y="85"/>
                    </a:lnTo>
                    <a:lnTo>
                      <a:pt x="270" y="75"/>
                    </a:lnTo>
                    <a:lnTo>
                      <a:pt x="255" y="68"/>
                    </a:lnTo>
                    <a:lnTo>
                      <a:pt x="245" y="64"/>
                    </a:lnTo>
                    <a:lnTo>
                      <a:pt x="230" y="59"/>
                    </a:lnTo>
                    <a:lnTo>
                      <a:pt x="220" y="54"/>
                    </a:lnTo>
                    <a:lnTo>
                      <a:pt x="216" y="54"/>
                    </a:lnTo>
                    <a:lnTo>
                      <a:pt x="194" y="46"/>
                    </a:lnTo>
                    <a:lnTo>
                      <a:pt x="177" y="41"/>
                    </a:lnTo>
                    <a:lnTo>
                      <a:pt x="167" y="39"/>
                    </a:lnTo>
                    <a:lnTo>
                      <a:pt x="145" y="32"/>
                    </a:lnTo>
                    <a:lnTo>
                      <a:pt x="142" y="32"/>
                    </a:lnTo>
                    <a:lnTo>
                      <a:pt x="140" y="32"/>
                    </a:lnTo>
                    <a:lnTo>
                      <a:pt x="115" y="26"/>
                    </a:lnTo>
                    <a:lnTo>
                      <a:pt x="105" y="22"/>
                    </a:lnTo>
                    <a:lnTo>
                      <a:pt x="88" y="19"/>
                    </a:lnTo>
                    <a:lnTo>
                      <a:pt x="69" y="14"/>
                    </a:lnTo>
                    <a:lnTo>
                      <a:pt x="59" y="10"/>
                    </a:lnTo>
                    <a:lnTo>
                      <a:pt x="34" y="7"/>
                    </a:lnTo>
                    <a:lnTo>
                      <a:pt x="32" y="5"/>
                    </a:lnTo>
                    <a:lnTo>
                      <a:pt x="24" y="5"/>
                    </a:lnTo>
                    <a:lnTo>
                      <a:pt x="3" y="2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53" name="Freeform 1293"/>
              <p:cNvSpPr>
                <a:spLocks/>
              </p:cNvSpPr>
              <p:nvPr/>
            </p:nvSpPr>
            <p:spPr bwMode="auto">
              <a:xfrm>
                <a:off x="590" y="2641"/>
                <a:ext cx="842" cy="49"/>
              </a:xfrm>
              <a:custGeom>
                <a:avLst/>
                <a:gdLst>
                  <a:gd name="T0" fmla="*/ 842 w 842"/>
                  <a:gd name="T1" fmla="*/ 49 h 49"/>
                  <a:gd name="T2" fmla="*/ 818 w 842"/>
                  <a:gd name="T3" fmla="*/ 46 h 49"/>
                  <a:gd name="T4" fmla="*/ 808 w 842"/>
                  <a:gd name="T5" fmla="*/ 44 h 49"/>
                  <a:gd name="T6" fmla="*/ 790 w 842"/>
                  <a:gd name="T7" fmla="*/ 41 h 49"/>
                  <a:gd name="T8" fmla="*/ 775 w 842"/>
                  <a:gd name="T9" fmla="*/ 39 h 49"/>
                  <a:gd name="T10" fmla="*/ 761 w 842"/>
                  <a:gd name="T11" fmla="*/ 37 h 49"/>
                  <a:gd name="T12" fmla="*/ 741 w 842"/>
                  <a:gd name="T13" fmla="*/ 34 h 49"/>
                  <a:gd name="T14" fmla="*/ 731 w 842"/>
                  <a:gd name="T15" fmla="*/ 32 h 49"/>
                  <a:gd name="T16" fmla="*/ 707 w 842"/>
                  <a:gd name="T17" fmla="*/ 31 h 49"/>
                  <a:gd name="T18" fmla="*/ 702 w 842"/>
                  <a:gd name="T19" fmla="*/ 31 h 49"/>
                  <a:gd name="T20" fmla="*/ 673 w 842"/>
                  <a:gd name="T21" fmla="*/ 27 h 49"/>
                  <a:gd name="T22" fmla="*/ 673 w 842"/>
                  <a:gd name="T23" fmla="*/ 26 h 49"/>
                  <a:gd name="T24" fmla="*/ 667 w 842"/>
                  <a:gd name="T25" fmla="*/ 26 h 49"/>
                  <a:gd name="T26" fmla="*/ 645 w 842"/>
                  <a:gd name="T27" fmla="*/ 24 h 49"/>
                  <a:gd name="T28" fmla="*/ 641 w 842"/>
                  <a:gd name="T29" fmla="*/ 24 h 49"/>
                  <a:gd name="T30" fmla="*/ 614 w 842"/>
                  <a:gd name="T31" fmla="*/ 20 h 49"/>
                  <a:gd name="T32" fmla="*/ 609 w 842"/>
                  <a:gd name="T33" fmla="*/ 20 h 49"/>
                  <a:gd name="T34" fmla="*/ 584 w 842"/>
                  <a:gd name="T35" fmla="*/ 19 h 49"/>
                  <a:gd name="T36" fmla="*/ 575 w 842"/>
                  <a:gd name="T37" fmla="*/ 17 h 49"/>
                  <a:gd name="T38" fmla="*/ 553 w 842"/>
                  <a:gd name="T39" fmla="*/ 17 h 49"/>
                  <a:gd name="T40" fmla="*/ 545 w 842"/>
                  <a:gd name="T41" fmla="*/ 15 h 49"/>
                  <a:gd name="T42" fmla="*/ 525 w 842"/>
                  <a:gd name="T43" fmla="*/ 14 h 49"/>
                  <a:gd name="T44" fmla="*/ 511 w 842"/>
                  <a:gd name="T45" fmla="*/ 14 h 49"/>
                  <a:gd name="T46" fmla="*/ 494 w 842"/>
                  <a:gd name="T47" fmla="*/ 12 h 49"/>
                  <a:gd name="T48" fmla="*/ 481 w 842"/>
                  <a:gd name="T49" fmla="*/ 10 h 49"/>
                  <a:gd name="T50" fmla="*/ 464 w 842"/>
                  <a:gd name="T51" fmla="*/ 10 h 49"/>
                  <a:gd name="T52" fmla="*/ 447 w 842"/>
                  <a:gd name="T53" fmla="*/ 10 h 49"/>
                  <a:gd name="T54" fmla="*/ 434 w 842"/>
                  <a:gd name="T55" fmla="*/ 10 h 49"/>
                  <a:gd name="T56" fmla="*/ 417 w 842"/>
                  <a:gd name="T57" fmla="*/ 9 h 49"/>
                  <a:gd name="T58" fmla="*/ 403 w 842"/>
                  <a:gd name="T59" fmla="*/ 9 h 49"/>
                  <a:gd name="T60" fmla="*/ 383 w 842"/>
                  <a:gd name="T61" fmla="*/ 7 h 49"/>
                  <a:gd name="T62" fmla="*/ 373 w 842"/>
                  <a:gd name="T63" fmla="*/ 7 h 49"/>
                  <a:gd name="T64" fmla="*/ 353 w 842"/>
                  <a:gd name="T65" fmla="*/ 5 h 49"/>
                  <a:gd name="T66" fmla="*/ 341 w 842"/>
                  <a:gd name="T67" fmla="*/ 5 h 49"/>
                  <a:gd name="T68" fmla="*/ 321 w 842"/>
                  <a:gd name="T69" fmla="*/ 4 h 49"/>
                  <a:gd name="T70" fmla="*/ 312 w 842"/>
                  <a:gd name="T71" fmla="*/ 4 h 49"/>
                  <a:gd name="T72" fmla="*/ 290 w 842"/>
                  <a:gd name="T73" fmla="*/ 4 h 49"/>
                  <a:gd name="T74" fmla="*/ 280 w 842"/>
                  <a:gd name="T75" fmla="*/ 2 h 49"/>
                  <a:gd name="T76" fmla="*/ 256 w 842"/>
                  <a:gd name="T77" fmla="*/ 2 h 49"/>
                  <a:gd name="T78" fmla="*/ 248 w 842"/>
                  <a:gd name="T79" fmla="*/ 2 h 49"/>
                  <a:gd name="T80" fmla="*/ 226 w 842"/>
                  <a:gd name="T81" fmla="*/ 2 h 49"/>
                  <a:gd name="T82" fmla="*/ 219 w 842"/>
                  <a:gd name="T83" fmla="*/ 2 h 49"/>
                  <a:gd name="T84" fmla="*/ 194 w 842"/>
                  <a:gd name="T85" fmla="*/ 2 h 49"/>
                  <a:gd name="T86" fmla="*/ 187 w 842"/>
                  <a:gd name="T87" fmla="*/ 2 h 49"/>
                  <a:gd name="T88" fmla="*/ 162 w 842"/>
                  <a:gd name="T89" fmla="*/ 2 h 49"/>
                  <a:gd name="T90" fmla="*/ 157 w 842"/>
                  <a:gd name="T91" fmla="*/ 2 h 49"/>
                  <a:gd name="T92" fmla="*/ 132 w 842"/>
                  <a:gd name="T93" fmla="*/ 0 h 49"/>
                  <a:gd name="T94" fmla="*/ 125 w 842"/>
                  <a:gd name="T95" fmla="*/ 0 h 49"/>
                  <a:gd name="T96" fmla="*/ 99 w 842"/>
                  <a:gd name="T97" fmla="*/ 0 h 49"/>
                  <a:gd name="T98" fmla="*/ 93 w 842"/>
                  <a:gd name="T99" fmla="*/ 0 h 49"/>
                  <a:gd name="T100" fmla="*/ 69 w 842"/>
                  <a:gd name="T101" fmla="*/ 0 h 49"/>
                  <a:gd name="T102" fmla="*/ 30 w 842"/>
                  <a:gd name="T103" fmla="*/ 0 h 49"/>
                  <a:gd name="T104" fmla="*/ 5 w 842"/>
                  <a:gd name="T105" fmla="*/ 0 h 49"/>
                  <a:gd name="T106" fmla="*/ 0 w 842"/>
                  <a:gd name="T107" fmla="*/ 0 h 49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842"/>
                  <a:gd name="T163" fmla="*/ 0 h 49"/>
                  <a:gd name="T164" fmla="*/ 842 w 842"/>
                  <a:gd name="T165" fmla="*/ 49 h 49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842" h="49">
                    <a:moveTo>
                      <a:pt x="842" y="49"/>
                    </a:moveTo>
                    <a:lnTo>
                      <a:pt x="818" y="46"/>
                    </a:lnTo>
                    <a:lnTo>
                      <a:pt x="808" y="44"/>
                    </a:lnTo>
                    <a:lnTo>
                      <a:pt x="790" y="41"/>
                    </a:lnTo>
                    <a:lnTo>
                      <a:pt x="775" y="39"/>
                    </a:lnTo>
                    <a:lnTo>
                      <a:pt x="761" y="37"/>
                    </a:lnTo>
                    <a:lnTo>
                      <a:pt x="741" y="34"/>
                    </a:lnTo>
                    <a:lnTo>
                      <a:pt x="731" y="32"/>
                    </a:lnTo>
                    <a:lnTo>
                      <a:pt x="707" y="31"/>
                    </a:lnTo>
                    <a:lnTo>
                      <a:pt x="702" y="31"/>
                    </a:lnTo>
                    <a:lnTo>
                      <a:pt x="673" y="27"/>
                    </a:lnTo>
                    <a:lnTo>
                      <a:pt x="673" y="26"/>
                    </a:lnTo>
                    <a:lnTo>
                      <a:pt x="667" y="26"/>
                    </a:lnTo>
                    <a:lnTo>
                      <a:pt x="645" y="24"/>
                    </a:lnTo>
                    <a:lnTo>
                      <a:pt x="641" y="24"/>
                    </a:lnTo>
                    <a:lnTo>
                      <a:pt x="614" y="20"/>
                    </a:lnTo>
                    <a:lnTo>
                      <a:pt x="609" y="20"/>
                    </a:lnTo>
                    <a:lnTo>
                      <a:pt x="584" y="19"/>
                    </a:lnTo>
                    <a:lnTo>
                      <a:pt x="575" y="17"/>
                    </a:lnTo>
                    <a:lnTo>
                      <a:pt x="553" y="17"/>
                    </a:lnTo>
                    <a:lnTo>
                      <a:pt x="545" y="15"/>
                    </a:lnTo>
                    <a:lnTo>
                      <a:pt x="525" y="14"/>
                    </a:lnTo>
                    <a:lnTo>
                      <a:pt x="511" y="14"/>
                    </a:lnTo>
                    <a:lnTo>
                      <a:pt x="494" y="12"/>
                    </a:lnTo>
                    <a:lnTo>
                      <a:pt x="481" y="10"/>
                    </a:lnTo>
                    <a:lnTo>
                      <a:pt x="464" y="10"/>
                    </a:lnTo>
                    <a:lnTo>
                      <a:pt x="447" y="10"/>
                    </a:lnTo>
                    <a:lnTo>
                      <a:pt x="434" y="10"/>
                    </a:lnTo>
                    <a:lnTo>
                      <a:pt x="417" y="9"/>
                    </a:lnTo>
                    <a:lnTo>
                      <a:pt x="403" y="9"/>
                    </a:lnTo>
                    <a:lnTo>
                      <a:pt x="383" y="7"/>
                    </a:lnTo>
                    <a:lnTo>
                      <a:pt x="373" y="7"/>
                    </a:lnTo>
                    <a:lnTo>
                      <a:pt x="353" y="5"/>
                    </a:lnTo>
                    <a:lnTo>
                      <a:pt x="341" y="5"/>
                    </a:lnTo>
                    <a:lnTo>
                      <a:pt x="321" y="4"/>
                    </a:lnTo>
                    <a:lnTo>
                      <a:pt x="312" y="4"/>
                    </a:lnTo>
                    <a:lnTo>
                      <a:pt x="290" y="4"/>
                    </a:lnTo>
                    <a:lnTo>
                      <a:pt x="280" y="2"/>
                    </a:lnTo>
                    <a:lnTo>
                      <a:pt x="256" y="2"/>
                    </a:lnTo>
                    <a:lnTo>
                      <a:pt x="248" y="2"/>
                    </a:lnTo>
                    <a:lnTo>
                      <a:pt x="226" y="2"/>
                    </a:lnTo>
                    <a:lnTo>
                      <a:pt x="219" y="2"/>
                    </a:lnTo>
                    <a:lnTo>
                      <a:pt x="194" y="2"/>
                    </a:lnTo>
                    <a:lnTo>
                      <a:pt x="187" y="2"/>
                    </a:lnTo>
                    <a:lnTo>
                      <a:pt x="162" y="2"/>
                    </a:lnTo>
                    <a:lnTo>
                      <a:pt x="157" y="2"/>
                    </a:lnTo>
                    <a:lnTo>
                      <a:pt x="132" y="0"/>
                    </a:lnTo>
                    <a:lnTo>
                      <a:pt x="125" y="0"/>
                    </a:lnTo>
                    <a:lnTo>
                      <a:pt x="99" y="0"/>
                    </a:lnTo>
                    <a:lnTo>
                      <a:pt x="93" y="0"/>
                    </a:lnTo>
                    <a:lnTo>
                      <a:pt x="69" y="0"/>
                    </a:lnTo>
                    <a:lnTo>
                      <a:pt x="30" y="0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54" name="Freeform 1294"/>
              <p:cNvSpPr>
                <a:spLocks/>
              </p:cNvSpPr>
              <p:nvPr/>
            </p:nvSpPr>
            <p:spPr bwMode="auto">
              <a:xfrm>
                <a:off x="590" y="2619"/>
                <a:ext cx="1374" cy="315"/>
              </a:xfrm>
              <a:custGeom>
                <a:avLst/>
                <a:gdLst>
                  <a:gd name="T0" fmla="*/ 1364 w 1374"/>
                  <a:gd name="T1" fmla="*/ 300 h 315"/>
                  <a:gd name="T2" fmla="*/ 1345 w 1374"/>
                  <a:gd name="T3" fmla="*/ 274 h 315"/>
                  <a:gd name="T4" fmla="*/ 1326 w 1374"/>
                  <a:gd name="T5" fmla="*/ 252 h 315"/>
                  <a:gd name="T6" fmla="*/ 1306 w 1374"/>
                  <a:gd name="T7" fmla="*/ 234 h 315"/>
                  <a:gd name="T8" fmla="*/ 1286 w 1374"/>
                  <a:gd name="T9" fmla="*/ 217 h 315"/>
                  <a:gd name="T10" fmla="*/ 1264 w 1374"/>
                  <a:gd name="T11" fmla="*/ 200 h 315"/>
                  <a:gd name="T12" fmla="*/ 1242 w 1374"/>
                  <a:gd name="T13" fmla="*/ 186 h 315"/>
                  <a:gd name="T14" fmla="*/ 1220 w 1374"/>
                  <a:gd name="T15" fmla="*/ 171 h 315"/>
                  <a:gd name="T16" fmla="*/ 1197 w 1374"/>
                  <a:gd name="T17" fmla="*/ 159 h 315"/>
                  <a:gd name="T18" fmla="*/ 1173 w 1374"/>
                  <a:gd name="T19" fmla="*/ 146 h 315"/>
                  <a:gd name="T20" fmla="*/ 1149 w 1374"/>
                  <a:gd name="T21" fmla="*/ 134 h 315"/>
                  <a:gd name="T22" fmla="*/ 1124 w 1374"/>
                  <a:gd name="T23" fmla="*/ 125 h 315"/>
                  <a:gd name="T24" fmla="*/ 1099 w 1374"/>
                  <a:gd name="T25" fmla="*/ 115 h 315"/>
                  <a:gd name="T26" fmla="*/ 1073 w 1374"/>
                  <a:gd name="T27" fmla="*/ 105 h 315"/>
                  <a:gd name="T28" fmla="*/ 1050 w 1374"/>
                  <a:gd name="T29" fmla="*/ 97 h 315"/>
                  <a:gd name="T30" fmla="*/ 1021 w 1374"/>
                  <a:gd name="T31" fmla="*/ 90 h 315"/>
                  <a:gd name="T32" fmla="*/ 996 w 1374"/>
                  <a:gd name="T33" fmla="*/ 81 h 315"/>
                  <a:gd name="T34" fmla="*/ 969 w 1374"/>
                  <a:gd name="T35" fmla="*/ 75 h 315"/>
                  <a:gd name="T36" fmla="*/ 942 w 1374"/>
                  <a:gd name="T37" fmla="*/ 68 h 315"/>
                  <a:gd name="T38" fmla="*/ 915 w 1374"/>
                  <a:gd name="T39" fmla="*/ 61 h 315"/>
                  <a:gd name="T40" fmla="*/ 886 w 1374"/>
                  <a:gd name="T41" fmla="*/ 56 h 315"/>
                  <a:gd name="T42" fmla="*/ 857 w 1374"/>
                  <a:gd name="T43" fmla="*/ 51 h 315"/>
                  <a:gd name="T44" fmla="*/ 830 w 1374"/>
                  <a:gd name="T45" fmla="*/ 48 h 315"/>
                  <a:gd name="T46" fmla="*/ 803 w 1374"/>
                  <a:gd name="T47" fmla="*/ 42 h 315"/>
                  <a:gd name="T48" fmla="*/ 775 w 1374"/>
                  <a:gd name="T49" fmla="*/ 39 h 315"/>
                  <a:gd name="T50" fmla="*/ 744 w 1374"/>
                  <a:gd name="T51" fmla="*/ 34 h 315"/>
                  <a:gd name="T52" fmla="*/ 716 w 1374"/>
                  <a:gd name="T53" fmla="*/ 32 h 315"/>
                  <a:gd name="T54" fmla="*/ 685 w 1374"/>
                  <a:gd name="T55" fmla="*/ 27 h 315"/>
                  <a:gd name="T56" fmla="*/ 656 w 1374"/>
                  <a:gd name="T57" fmla="*/ 24 h 315"/>
                  <a:gd name="T58" fmla="*/ 626 w 1374"/>
                  <a:gd name="T59" fmla="*/ 22 h 315"/>
                  <a:gd name="T60" fmla="*/ 596 w 1374"/>
                  <a:gd name="T61" fmla="*/ 19 h 315"/>
                  <a:gd name="T62" fmla="*/ 564 w 1374"/>
                  <a:gd name="T63" fmla="*/ 17 h 315"/>
                  <a:gd name="T64" fmla="*/ 533 w 1374"/>
                  <a:gd name="T65" fmla="*/ 15 h 315"/>
                  <a:gd name="T66" fmla="*/ 499 w 1374"/>
                  <a:gd name="T67" fmla="*/ 12 h 315"/>
                  <a:gd name="T68" fmla="*/ 467 w 1374"/>
                  <a:gd name="T69" fmla="*/ 10 h 315"/>
                  <a:gd name="T70" fmla="*/ 435 w 1374"/>
                  <a:gd name="T71" fmla="*/ 10 h 315"/>
                  <a:gd name="T72" fmla="*/ 403 w 1374"/>
                  <a:gd name="T73" fmla="*/ 9 h 315"/>
                  <a:gd name="T74" fmla="*/ 371 w 1374"/>
                  <a:gd name="T75" fmla="*/ 7 h 315"/>
                  <a:gd name="T76" fmla="*/ 341 w 1374"/>
                  <a:gd name="T77" fmla="*/ 5 h 315"/>
                  <a:gd name="T78" fmla="*/ 309 w 1374"/>
                  <a:gd name="T79" fmla="*/ 4 h 315"/>
                  <a:gd name="T80" fmla="*/ 277 w 1374"/>
                  <a:gd name="T81" fmla="*/ 4 h 315"/>
                  <a:gd name="T82" fmla="*/ 245 w 1374"/>
                  <a:gd name="T83" fmla="*/ 4 h 315"/>
                  <a:gd name="T84" fmla="*/ 213 w 1374"/>
                  <a:gd name="T85" fmla="*/ 4 h 315"/>
                  <a:gd name="T86" fmla="*/ 182 w 1374"/>
                  <a:gd name="T87" fmla="*/ 2 h 315"/>
                  <a:gd name="T88" fmla="*/ 150 w 1374"/>
                  <a:gd name="T89" fmla="*/ 2 h 315"/>
                  <a:gd name="T90" fmla="*/ 120 w 1374"/>
                  <a:gd name="T91" fmla="*/ 2 h 315"/>
                  <a:gd name="T92" fmla="*/ 88 w 1374"/>
                  <a:gd name="T93" fmla="*/ 0 h 315"/>
                  <a:gd name="T94" fmla="*/ 27 w 1374"/>
                  <a:gd name="T95" fmla="*/ 0 h 315"/>
                  <a:gd name="T96" fmla="*/ 0 w 1374"/>
                  <a:gd name="T97" fmla="*/ 0 h 315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374"/>
                  <a:gd name="T148" fmla="*/ 0 h 315"/>
                  <a:gd name="T149" fmla="*/ 1374 w 1374"/>
                  <a:gd name="T150" fmla="*/ 315 h 315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374" h="315">
                    <a:moveTo>
                      <a:pt x="1374" y="315"/>
                    </a:moveTo>
                    <a:lnTo>
                      <a:pt x="1364" y="300"/>
                    </a:lnTo>
                    <a:lnTo>
                      <a:pt x="1360" y="294"/>
                    </a:lnTo>
                    <a:lnTo>
                      <a:pt x="1345" y="274"/>
                    </a:lnTo>
                    <a:lnTo>
                      <a:pt x="1337" y="266"/>
                    </a:lnTo>
                    <a:lnTo>
                      <a:pt x="1326" y="252"/>
                    </a:lnTo>
                    <a:lnTo>
                      <a:pt x="1310" y="237"/>
                    </a:lnTo>
                    <a:lnTo>
                      <a:pt x="1306" y="234"/>
                    </a:lnTo>
                    <a:lnTo>
                      <a:pt x="1299" y="228"/>
                    </a:lnTo>
                    <a:lnTo>
                      <a:pt x="1286" y="217"/>
                    </a:lnTo>
                    <a:lnTo>
                      <a:pt x="1278" y="210"/>
                    </a:lnTo>
                    <a:lnTo>
                      <a:pt x="1264" y="200"/>
                    </a:lnTo>
                    <a:lnTo>
                      <a:pt x="1247" y="188"/>
                    </a:lnTo>
                    <a:lnTo>
                      <a:pt x="1242" y="186"/>
                    </a:lnTo>
                    <a:lnTo>
                      <a:pt x="1239" y="183"/>
                    </a:lnTo>
                    <a:lnTo>
                      <a:pt x="1220" y="171"/>
                    </a:lnTo>
                    <a:lnTo>
                      <a:pt x="1200" y="159"/>
                    </a:lnTo>
                    <a:lnTo>
                      <a:pt x="1197" y="159"/>
                    </a:lnTo>
                    <a:lnTo>
                      <a:pt x="1191" y="156"/>
                    </a:lnTo>
                    <a:lnTo>
                      <a:pt x="1173" y="146"/>
                    </a:lnTo>
                    <a:lnTo>
                      <a:pt x="1158" y="139"/>
                    </a:lnTo>
                    <a:lnTo>
                      <a:pt x="1149" y="134"/>
                    </a:lnTo>
                    <a:lnTo>
                      <a:pt x="1136" y="130"/>
                    </a:lnTo>
                    <a:lnTo>
                      <a:pt x="1124" y="125"/>
                    </a:lnTo>
                    <a:lnTo>
                      <a:pt x="1117" y="122"/>
                    </a:lnTo>
                    <a:lnTo>
                      <a:pt x="1099" y="115"/>
                    </a:lnTo>
                    <a:lnTo>
                      <a:pt x="1078" y="107"/>
                    </a:lnTo>
                    <a:lnTo>
                      <a:pt x="1073" y="105"/>
                    </a:lnTo>
                    <a:lnTo>
                      <a:pt x="1067" y="103"/>
                    </a:lnTo>
                    <a:lnTo>
                      <a:pt x="1050" y="97"/>
                    </a:lnTo>
                    <a:lnTo>
                      <a:pt x="1040" y="95"/>
                    </a:lnTo>
                    <a:lnTo>
                      <a:pt x="1021" y="90"/>
                    </a:lnTo>
                    <a:lnTo>
                      <a:pt x="1002" y="83"/>
                    </a:lnTo>
                    <a:lnTo>
                      <a:pt x="996" y="81"/>
                    </a:lnTo>
                    <a:lnTo>
                      <a:pt x="974" y="76"/>
                    </a:lnTo>
                    <a:lnTo>
                      <a:pt x="969" y="75"/>
                    </a:lnTo>
                    <a:lnTo>
                      <a:pt x="967" y="75"/>
                    </a:lnTo>
                    <a:lnTo>
                      <a:pt x="942" y="68"/>
                    </a:lnTo>
                    <a:lnTo>
                      <a:pt x="932" y="66"/>
                    </a:lnTo>
                    <a:lnTo>
                      <a:pt x="915" y="61"/>
                    </a:lnTo>
                    <a:lnTo>
                      <a:pt x="896" y="59"/>
                    </a:lnTo>
                    <a:lnTo>
                      <a:pt x="886" y="56"/>
                    </a:lnTo>
                    <a:lnTo>
                      <a:pt x="862" y="53"/>
                    </a:lnTo>
                    <a:lnTo>
                      <a:pt x="857" y="51"/>
                    </a:lnTo>
                    <a:lnTo>
                      <a:pt x="842" y="48"/>
                    </a:lnTo>
                    <a:lnTo>
                      <a:pt x="830" y="48"/>
                    </a:lnTo>
                    <a:lnTo>
                      <a:pt x="829" y="48"/>
                    </a:lnTo>
                    <a:lnTo>
                      <a:pt x="803" y="42"/>
                    </a:lnTo>
                    <a:lnTo>
                      <a:pt x="795" y="41"/>
                    </a:lnTo>
                    <a:lnTo>
                      <a:pt x="775" y="39"/>
                    </a:lnTo>
                    <a:lnTo>
                      <a:pt x="761" y="37"/>
                    </a:lnTo>
                    <a:lnTo>
                      <a:pt x="744" y="34"/>
                    </a:lnTo>
                    <a:lnTo>
                      <a:pt x="727" y="32"/>
                    </a:lnTo>
                    <a:lnTo>
                      <a:pt x="716" y="32"/>
                    </a:lnTo>
                    <a:lnTo>
                      <a:pt x="695" y="29"/>
                    </a:lnTo>
                    <a:lnTo>
                      <a:pt x="685" y="27"/>
                    </a:lnTo>
                    <a:lnTo>
                      <a:pt x="662" y="24"/>
                    </a:lnTo>
                    <a:lnTo>
                      <a:pt x="656" y="24"/>
                    </a:lnTo>
                    <a:lnTo>
                      <a:pt x="629" y="22"/>
                    </a:lnTo>
                    <a:lnTo>
                      <a:pt x="626" y="22"/>
                    </a:lnTo>
                    <a:lnTo>
                      <a:pt x="602" y="20"/>
                    </a:lnTo>
                    <a:lnTo>
                      <a:pt x="596" y="19"/>
                    </a:lnTo>
                    <a:lnTo>
                      <a:pt x="567" y="19"/>
                    </a:lnTo>
                    <a:lnTo>
                      <a:pt x="564" y="17"/>
                    </a:lnTo>
                    <a:lnTo>
                      <a:pt x="537" y="15"/>
                    </a:lnTo>
                    <a:lnTo>
                      <a:pt x="533" y="15"/>
                    </a:lnTo>
                    <a:lnTo>
                      <a:pt x="506" y="14"/>
                    </a:lnTo>
                    <a:lnTo>
                      <a:pt x="499" y="12"/>
                    </a:lnTo>
                    <a:lnTo>
                      <a:pt x="476" y="10"/>
                    </a:lnTo>
                    <a:lnTo>
                      <a:pt x="467" y="10"/>
                    </a:lnTo>
                    <a:lnTo>
                      <a:pt x="447" y="10"/>
                    </a:lnTo>
                    <a:lnTo>
                      <a:pt x="435" y="10"/>
                    </a:lnTo>
                    <a:lnTo>
                      <a:pt x="415" y="9"/>
                    </a:lnTo>
                    <a:lnTo>
                      <a:pt x="403" y="9"/>
                    </a:lnTo>
                    <a:lnTo>
                      <a:pt x="385" y="7"/>
                    </a:lnTo>
                    <a:lnTo>
                      <a:pt x="371" y="7"/>
                    </a:lnTo>
                    <a:lnTo>
                      <a:pt x="354" y="5"/>
                    </a:lnTo>
                    <a:lnTo>
                      <a:pt x="341" y="5"/>
                    </a:lnTo>
                    <a:lnTo>
                      <a:pt x="324" y="5"/>
                    </a:lnTo>
                    <a:lnTo>
                      <a:pt x="309" y="4"/>
                    </a:lnTo>
                    <a:lnTo>
                      <a:pt x="292" y="4"/>
                    </a:lnTo>
                    <a:lnTo>
                      <a:pt x="277" y="4"/>
                    </a:lnTo>
                    <a:lnTo>
                      <a:pt x="262" y="4"/>
                    </a:lnTo>
                    <a:lnTo>
                      <a:pt x="245" y="4"/>
                    </a:lnTo>
                    <a:lnTo>
                      <a:pt x="231" y="4"/>
                    </a:lnTo>
                    <a:lnTo>
                      <a:pt x="213" y="4"/>
                    </a:lnTo>
                    <a:lnTo>
                      <a:pt x="199" y="2"/>
                    </a:lnTo>
                    <a:lnTo>
                      <a:pt x="182" y="2"/>
                    </a:lnTo>
                    <a:lnTo>
                      <a:pt x="169" y="2"/>
                    </a:lnTo>
                    <a:lnTo>
                      <a:pt x="150" y="2"/>
                    </a:lnTo>
                    <a:lnTo>
                      <a:pt x="137" y="2"/>
                    </a:lnTo>
                    <a:lnTo>
                      <a:pt x="120" y="2"/>
                    </a:lnTo>
                    <a:lnTo>
                      <a:pt x="105" y="2"/>
                    </a:lnTo>
                    <a:lnTo>
                      <a:pt x="88" y="0"/>
                    </a:lnTo>
                    <a:lnTo>
                      <a:pt x="74" y="0"/>
                    </a:lnTo>
                    <a:lnTo>
                      <a:pt x="27" y="0"/>
                    </a:lnTo>
                    <a:lnTo>
                      <a:pt x="12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55" name="Freeform 1295"/>
              <p:cNvSpPr>
                <a:spLocks/>
              </p:cNvSpPr>
              <p:nvPr/>
            </p:nvSpPr>
            <p:spPr bwMode="auto">
              <a:xfrm>
                <a:off x="1972" y="2885"/>
                <a:ext cx="20" cy="28"/>
              </a:xfrm>
              <a:custGeom>
                <a:avLst/>
                <a:gdLst>
                  <a:gd name="T0" fmla="*/ 0 w 20"/>
                  <a:gd name="T1" fmla="*/ 0 h 28"/>
                  <a:gd name="T2" fmla="*/ 2 w 20"/>
                  <a:gd name="T3" fmla="*/ 1 h 28"/>
                  <a:gd name="T4" fmla="*/ 19 w 20"/>
                  <a:gd name="T5" fmla="*/ 27 h 28"/>
                  <a:gd name="T6" fmla="*/ 20 w 20"/>
                  <a:gd name="T7" fmla="*/ 28 h 2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"/>
                  <a:gd name="T13" fmla="*/ 0 h 28"/>
                  <a:gd name="T14" fmla="*/ 20 w 20"/>
                  <a:gd name="T15" fmla="*/ 28 h 2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" h="28">
                    <a:moveTo>
                      <a:pt x="0" y="0"/>
                    </a:moveTo>
                    <a:lnTo>
                      <a:pt x="2" y="1"/>
                    </a:lnTo>
                    <a:lnTo>
                      <a:pt x="19" y="27"/>
                    </a:lnTo>
                    <a:lnTo>
                      <a:pt x="20" y="28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56" name="Freeform 1296"/>
              <p:cNvSpPr>
                <a:spLocks/>
              </p:cNvSpPr>
              <p:nvPr/>
            </p:nvSpPr>
            <p:spPr bwMode="auto">
              <a:xfrm>
                <a:off x="590" y="2597"/>
                <a:ext cx="1382" cy="288"/>
              </a:xfrm>
              <a:custGeom>
                <a:avLst/>
                <a:gdLst>
                  <a:gd name="T0" fmla="*/ 1381 w 1382"/>
                  <a:gd name="T1" fmla="*/ 288 h 288"/>
                  <a:gd name="T2" fmla="*/ 1355 w 1382"/>
                  <a:gd name="T3" fmla="*/ 259 h 288"/>
                  <a:gd name="T4" fmla="*/ 1326 w 1382"/>
                  <a:gd name="T5" fmla="*/ 232 h 288"/>
                  <a:gd name="T6" fmla="*/ 1315 w 1382"/>
                  <a:gd name="T7" fmla="*/ 223 h 288"/>
                  <a:gd name="T8" fmla="*/ 1291 w 1382"/>
                  <a:gd name="T9" fmla="*/ 205 h 288"/>
                  <a:gd name="T10" fmla="*/ 1264 w 1382"/>
                  <a:gd name="T11" fmla="*/ 188 h 288"/>
                  <a:gd name="T12" fmla="*/ 1249 w 1382"/>
                  <a:gd name="T13" fmla="*/ 178 h 288"/>
                  <a:gd name="T14" fmla="*/ 1220 w 1382"/>
                  <a:gd name="T15" fmla="*/ 161 h 288"/>
                  <a:gd name="T16" fmla="*/ 1200 w 1382"/>
                  <a:gd name="T17" fmla="*/ 151 h 288"/>
                  <a:gd name="T18" fmla="*/ 1178 w 1382"/>
                  <a:gd name="T19" fmla="*/ 141 h 288"/>
                  <a:gd name="T20" fmla="*/ 1139 w 1382"/>
                  <a:gd name="T21" fmla="*/ 125 h 288"/>
                  <a:gd name="T22" fmla="*/ 1136 w 1382"/>
                  <a:gd name="T23" fmla="*/ 124 h 288"/>
                  <a:gd name="T24" fmla="*/ 1099 w 1382"/>
                  <a:gd name="T25" fmla="*/ 110 h 288"/>
                  <a:gd name="T26" fmla="*/ 1063 w 1382"/>
                  <a:gd name="T27" fmla="*/ 98 h 288"/>
                  <a:gd name="T28" fmla="*/ 1060 w 1382"/>
                  <a:gd name="T29" fmla="*/ 97 h 288"/>
                  <a:gd name="T30" fmla="*/ 1023 w 1382"/>
                  <a:gd name="T31" fmla="*/ 86 h 288"/>
                  <a:gd name="T32" fmla="*/ 987 w 1382"/>
                  <a:gd name="T33" fmla="*/ 76 h 288"/>
                  <a:gd name="T34" fmla="*/ 964 w 1382"/>
                  <a:gd name="T35" fmla="*/ 71 h 288"/>
                  <a:gd name="T36" fmla="*/ 950 w 1382"/>
                  <a:gd name="T37" fmla="*/ 70 h 288"/>
                  <a:gd name="T38" fmla="*/ 916 w 1382"/>
                  <a:gd name="T39" fmla="*/ 61 h 288"/>
                  <a:gd name="T40" fmla="*/ 881 w 1382"/>
                  <a:gd name="T41" fmla="*/ 54 h 288"/>
                  <a:gd name="T42" fmla="*/ 847 w 1382"/>
                  <a:gd name="T43" fmla="*/ 48 h 288"/>
                  <a:gd name="T44" fmla="*/ 817 w 1382"/>
                  <a:gd name="T45" fmla="*/ 44 h 288"/>
                  <a:gd name="T46" fmla="*/ 786 w 1382"/>
                  <a:gd name="T47" fmla="*/ 39 h 288"/>
                  <a:gd name="T48" fmla="*/ 758 w 1382"/>
                  <a:gd name="T49" fmla="*/ 36 h 288"/>
                  <a:gd name="T50" fmla="*/ 727 w 1382"/>
                  <a:gd name="T51" fmla="*/ 32 h 288"/>
                  <a:gd name="T52" fmla="*/ 699 w 1382"/>
                  <a:gd name="T53" fmla="*/ 29 h 288"/>
                  <a:gd name="T54" fmla="*/ 668 w 1382"/>
                  <a:gd name="T55" fmla="*/ 26 h 288"/>
                  <a:gd name="T56" fmla="*/ 640 w 1382"/>
                  <a:gd name="T57" fmla="*/ 24 h 288"/>
                  <a:gd name="T58" fmla="*/ 609 w 1382"/>
                  <a:gd name="T59" fmla="*/ 21 h 288"/>
                  <a:gd name="T60" fmla="*/ 579 w 1382"/>
                  <a:gd name="T61" fmla="*/ 19 h 288"/>
                  <a:gd name="T62" fmla="*/ 550 w 1382"/>
                  <a:gd name="T63" fmla="*/ 15 h 288"/>
                  <a:gd name="T64" fmla="*/ 518 w 1382"/>
                  <a:gd name="T65" fmla="*/ 14 h 288"/>
                  <a:gd name="T66" fmla="*/ 488 w 1382"/>
                  <a:gd name="T67" fmla="*/ 12 h 288"/>
                  <a:gd name="T68" fmla="*/ 454 w 1382"/>
                  <a:gd name="T69" fmla="*/ 12 h 288"/>
                  <a:gd name="T70" fmla="*/ 424 w 1382"/>
                  <a:gd name="T71" fmla="*/ 9 h 288"/>
                  <a:gd name="T72" fmla="*/ 390 w 1382"/>
                  <a:gd name="T73" fmla="*/ 9 h 288"/>
                  <a:gd name="T74" fmla="*/ 359 w 1382"/>
                  <a:gd name="T75" fmla="*/ 7 h 288"/>
                  <a:gd name="T76" fmla="*/ 327 w 1382"/>
                  <a:gd name="T77" fmla="*/ 5 h 288"/>
                  <a:gd name="T78" fmla="*/ 297 w 1382"/>
                  <a:gd name="T79" fmla="*/ 5 h 288"/>
                  <a:gd name="T80" fmla="*/ 263 w 1382"/>
                  <a:gd name="T81" fmla="*/ 4 h 288"/>
                  <a:gd name="T82" fmla="*/ 233 w 1382"/>
                  <a:gd name="T83" fmla="*/ 4 h 288"/>
                  <a:gd name="T84" fmla="*/ 201 w 1382"/>
                  <a:gd name="T85" fmla="*/ 4 h 288"/>
                  <a:gd name="T86" fmla="*/ 170 w 1382"/>
                  <a:gd name="T87" fmla="*/ 2 h 288"/>
                  <a:gd name="T88" fmla="*/ 138 w 1382"/>
                  <a:gd name="T89" fmla="*/ 2 h 288"/>
                  <a:gd name="T90" fmla="*/ 106 w 1382"/>
                  <a:gd name="T91" fmla="*/ 2 h 288"/>
                  <a:gd name="T92" fmla="*/ 76 w 1382"/>
                  <a:gd name="T93" fmla="*/ 0 h 288"/>
                  <a:gd name="T94" fmla="*/ 25 w 1382"/>
                  <a:gd name="T95" fmla="*/ 0 h 28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382"/>
                  <a:gd name="T145" fmla="*/ 0 h 288"/>
                  <a:gd name="T146" fmla="*/ 1382 w 1382"/>
                  <a:gd name="T147" fmla="*/ 288 h 28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382" h="288">
                    <a:moveTo>
                      <a:pt x="1382" y="288"/>
                    </a:moveTo>
                    <a:lnTo>
                      <a:pt x="1381" y="288"/>
                    </a:lnTo>
                    <a:lnTo>
                      <a:pt x="1364" y="266"/>
                    </a:lnTo>
                    <a:lnTo>
                      <a:pt x="1355" y="259"/>
                    </a:lnTo>
                    <a:lnTo>
                      <a:pt x="1342" y="245"/>
                    </a:lnTo>
                    <a:lnTo>
                      <a:pt x="1326" y="232"/>
                    </a:lnTo>
                    <a:lnTo>
                      <a:pt x="1321" y="229"/>
                    </a:lnTo>
                    <a:lnTo>
                      <a:pt x="1315" y="223"/>
                    </a:lnTo>
                    <a:lnTo>
                      <a:pt x="1301" y="212"/>
                    </a:lnTo>
                    <a:lnTo>
                      <a:pt x="1291" y="205"/>
                    </a:lnTo>
                    <a:lnTo>
                      <a:pt x="1279" y="196"/>
                    </a:lnTo>
                    <a:lnTo>
                      <a:pt x="1264" y="188"/>
                    </a:lnTo>
                    <a:lnTo>
                      <a:pt x="1257" y="181"/>
                    </a:lnTo>
                    <a:lnTo>
                      <a:pt x="1249" y="178"/>
                    </a:lnTo>
                    <a:lnTo>
                      <a:pt x="1234" y="168"/>
                    </a:lnTo>
                    <a:lnTo>
                      <a:pt x="1220" y="161"/>
                    </a:lnTo>
                    <a:lnTo>
                      <a:pt x="1210" y="156"/>
                    </a:lnTo>
                    <a:lnTo>
                      <a:pt x="1200" y="151"/>
                    </a:lnTo>
                    <a:lnTo>
                      <a:pt x="1186" y="146"/>
                    </a:lnTo>
                    <a:lnTo>
                      <a:pt x="1178" y="141"/>
                    </a:lnTo>
                    <a:lnTo>
                      <a:pt x="1163" y="134"/>
                    </a:lnTo>
                    <a:lnTo>
                      <a:pt x="1139" y="125"/>
                    </a:lnTo>
                    <a:lnTo>
                      <a:pt x="1137" y="124"/>
                    </a:lnTo>
                    <a:lnTo>
                      <a:pt x="1136" y="124"/>
                    </a:lnTo>
                    <a:lnTo>
                      <a:pt x="1112" y="114"/>
                    </a:lnTo>
                    <a:lnTo>
                      <a:pt x="1099" y="110"/>
                    </a:lnTo>
                    <a:lnTo>
                      <a:pt x="1087" y="105"/>
                    </a:lnTo>
                    <a:lnTo>
                      <a:pt x="1063" y="98"/>
                    </a:lnTo>
                    <a:lnTo>
                      <a:pt x="1062" y="98"/>
                    </a:lnTo>
                    <a:lnTo>
                      <a:pt x="1060" y="97"/>
                    </a:lnTo>
                    <a:lnTo>
                      <a:pt x="1035" y="90"/>
                    </a:lnTo>
                    <a:lnTo>
                      <a:pt x="1023" y="86"/>
                    </a:lnTo>
                    <a:lnTo>
                      <a:pt x="1008" y="83"/>
                    </a:lnTo>
                    <a:lnTo>
                      <a:pt x="987" y="76"/>
                    </a:lnTo>
                    <a:lnTo>
                      <a:pt x="981" y="75"/>
                    </a:lnTo>
                    <a:lnTo>
                      <a:pt x="964" y="71"/>
                    </a:lnTo>
                    <a:lnTo>
                      <a:pt x="954" y="70"/>
                    </a:lnTo>
                    <a:lnTo>
                      <a:pt x="950" y="70"/>
                    </a:lnTo>
                    <a:lnTo>
                      <a:pt x="926" y="63"/>
                    </a:lnTo>
                    <a:lnTo>
                      <a:pt x="916" y="61"/>
                    </a:lnTo>
                    <a:lnTo>
                      <a:pt x="899" y="58"/>
                    </a:lnTo>
                    <a:lnTo>
                      <a:pt x="881" y="54"/>
                    </a:lnTo>
                    <a:lnTo>
                      <a:pt x="871" y="53"/>
                    </a:lnTo>
                    <a:lnTo>
                      <a:pt x="847" y="48"/>
                    </a:lnTo>
                    <a:lnTo>
                      <a:pt x="844" y="46"/>
                    </a:lnTo>
                    <a:lnTo>
                      <a:pt x="817" y="44"/>
                    </a:lnTo>
                    <a:lnTo>
                      <a:pt x="815" y="42"/>
                    </a:lnTo>
                    <a:lnTo>
                      <a:pt x="786" y="39"/>
                    </a:lnTo>
                    <a:lnTo>
                      <a:pt x="780" y="39"/>
                    </a:lnTo>
                    <a:lnTo>
                      <a:pt x="758" y="36"/>
                    </a:lnTo>
                    <a:lnTo>
                      <a:pt x="748" y="34"/>
                    </a:lnTo>
                    <a:lnTo>
                      <a:pt x="727" y="32"/>
                    </a:lnTo>
                    <a:lnTo>
                      <a:pt x="714" y="31"/>
                    </a:lnTo>
                    <a:lnTo>
                      <a:pt x="699" y="29"/>
                    </a:lnTo>
                    <a:lnTo>
                      <a:pt x="682" y="26"/>
                    </a:lnTo>
                    <a:lnTo>
                      <a:pt x="668" y="26"/>
                    </a:lnTo>
                    <a:lnTo>
                      <a:pt x="648" y="24"/>
                    </a:lnTo>
                    <a:lnTo>
                      <a:pt x="640" y="24"/>
                    </a:lnTo>
                    <a:lnTo>
                      <a:pt x="616" y="21"/>
                    </a:lnTo>
                    <a:lnTo>
                      <a:pt x="609" y="21"/>
                    </a:lnTo>
                    <a:lnTo>
                      <a:pt x="582" y="19"/>
                    </a:lnTo>
                    <a:lnTo>
                      <a:pt x="579" y="19"/>
                    </a:lnTo>
                    <a:lnTo>
                      <a:pt x="552" y="17"/>
                    </a:lnTo>
                    <a:lnTo>
                      <a:pt x="550" y="15"/>
                    </a:lnTo>
                    <a:lnTo>
                      <a:pt x="523" y="14"/>
                    </a:lnTo>
                    <a:lnTo>
                      <a:pt x="518" y="14"/>
                    </a:lnTo>
                    <a:lnTo>
                      <a:pt x="489" y="12"/>
                    </a:lnTo>
                    <a:lnTo>
                      <a:pt x="488" y="12"/>
                    </a:lnTo>
                    <a:lnTo>
                      <a:pt x="459" y="12"/>
                    </a:lnTo>
                    <a:lnTo>
                      <a:pt x="454" y="12"/>
                    </a:lnTo>
                    <a:lnTo>
                      <a:pt x="427" y="10"/>
                    </a:lnTo>
                    <a:lnTo>
                      <a:pt x="424" y="9"/>
                    </a:lnTo>
                    <a:lnTo>
                      <a:pt x="398" y="9"/>
                    </a:lnTo>
                    <a:lnTo>
                      <a:pt x="390" y="9"/>
                    </a:lnTo>
                    <a:lnTo>
                      <a:pt x="366" y="7"/>
                    </a:lnTo>
                    <a:lnTo>
                      <a:pt x="359" y="7"/>
                    </a:lnTo>
                    <a:lnTo>
                      <a:pt x="336" y="5"/>
                    </a:lnTo>
                    <a:lnTo>
                      <a:pt x="327" y="5"/>
                    </a:lnTo>
                    <a:lnTo>
                      <a:pt x="305" y="5"/>
                    </a:lnTo>
                    <a:lnTo>
                      <a:pt x="297" y="5"/>
                    </a:lnTo>
                    <a:lnTo>
                      <a:pt x="273" y="5"/>
                    </a:lnTo>
                    <a:lnTo>
                      <a:pt x="263" y="4"/>
                    </a:lnTo>
                    <a:lnTo>
                      <a:pt x="243" y="4"/>
                    </a:lnTo>
                    <a:lnTo>
                      <a:pt x="233" y="4"/>
                    </a:lnTo>
                    <a:lnTo>
                      <a:pt x="213" y="4"/>
                    </a:lnTo>
                    <a:lnTo>
                      <a:pt x="201" y="4"/>
                    </a:lnTo>
                    <a:lnTo>
                      <a:pt x="181" y="2"/>
                    </a:lnTo>
                    <a:lnTo>
                      <a:pt x="170" y="2"/>
                    </a:lnTo>
                    <a:lnTo>
                      <a:pt x="148" y="2"/>
                    </a:lnTo>
                    <a:lnTo>
                      <a:pt x="138" y="2"/>
                    </a:lnTo>
                    <a:lnTo>
                      <a:pt x="118" y="2"/>
                    </a:lnTo>
                    <a:lnTo>
                      <a:pt x="106" y="2"/>
                    </a:lnTo>
                    <a:lnTo>
                      <a:pt x="86" y="2"/>
                    </a:lnTo>
                    <a:lnTo>
                      <a:pt x="76" y="0"/>
                    </a:lnTo>
                    <a:lnTo>
                      <a:pt x="44" y="0"/>
                    </a:lnTo>
                    <a:lnTo>
                      <a:pt x="25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57" name="Freeform 1297"/>
              <p:cNvSpPr>
                <a:spLocks/>
              </p:cNvSpPr>
              <p:nvPr/>
            </p:nvSpPr>
            <p:spPr bwMode="auto">
              <a:xfrm>
                <a:off x="2009" y="2869"/>
                <a:ext cx="16" cy="22"/>
              </a:xfrm>
              <a:custGeom>
                <a:avLst/>
                <a:gdLst>
                  <a:gd name="T0" fmla="*/ 0 w 16"/>
                  <a:gd name="T1" fmla="*/ 0 h 22"/>
                  <a:gd name="T2" fmla="*/ 12 w 16"/>
                  <a:gd name="T3" fmla="*/ 16 h 22"/>
                  <a:gd name="T4" fmla="*/ 16 w 16"/>
                  <a:gd name="T5" fmla="*/ 22 h 22"/>
                  <a:gd name="T6" fmla="*/ 0 60000 65536"/>
                  <a:gd name="T7" fmla="*/ 0 60000 65536"/>
                  <a:gd name="T8" fmla="*/ 0 60000 65536"/>
                  <a:gd name="T9" fmla="*/ 0 w 16"/>
                  <a:gd name="T10" fmla="*/ 0 h 22"/>
                  <a:gd name="T11" fmla="*/ 16 w 16"/>
                  <a:gd name="T12" fmla="*/ 22 h 2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" h="22">
                    <a:moveTo>
                      <a:pt x="0" y="0"/>
                    </a:moveTo>
                    <a:lnTo>
                      <a:pt x="12" y="16"/>
                    </a:lnTo>
                    <a:lnTo>
                      <a:pt x="16" y="22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58" name="Freeform 1298"/>
              <p:cNvSpPr>
                <a:spLocks/>
              </p:cNvSpPr>
              <p:nvPr/>
            </p:nvSpPr>
            <p:spPr bwMode="auto">
              <a:xfrm>
                <a:off x="1971" y="2829"/>
                <a:ext cx="38" cy="40"/>
              </a:xfrm>
              <a:custGeom>
                <a:avLst/>
                <a:gdLst>
                  <a:gd name="T0" fmla="*/ 0 w 38"/>
                  <a:gd name="T1" fmla="*/ 0 h 40"/>
                  <a:gd name="T2" fmla="*/ 1 w 38"/>
                  <a:gd name="T3" fmla="*/ 0 h 40"/>
                  <a:gd name="T4" fmla="*/ 20 w 38"/>
                  <a:gd name="T5" fmla="*/ 18 h 40"/>
                  <a:gd name="T6" fmla="*/ 27 w 38"/>
                  <a:gd name="T7" fmla="*/ 27 h 40"/>
                  <a:gd name="T8" fmla="*/ 38 w 38"/>
                  <a:gd name="T9" fmla="*/ 40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"/>
                  <a:gd name="T16" fmla="*/ 0 h 40"/>
                  <a:gd name="T17" fmla="*/ 38 w 38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" h="40">
                    <a:moveTo>
                      <a:pt x="0" y="0"/>
                    </a:moveTo>
                    <a:lnTo>
                      <a:pt x="1" y="0"/>
                    </a:lnTo>
                    <a:lnTo>
                      <a:pt x="20" y="18"/>
                    </a:lnTo>
                    <a:lnTo>
                      <a:pt x="27" y="27"/>
                    </a:lnTo>
                    <a:lnTo>
                      <a:pt x="38" y="4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59" name="Freeform 1299"/>
              <p:cNvSpPr>
                <a:spLocks/>
              </p:cNvSpPr>
              <p:nvPr/>
            </p:nvSpPr>
            <p:spPr bwMode="auto">
              <a:xfrm>
                <a:off x="590" y="2575"/>
                <a:ext cx="1381" cy="254"/>
              </a:xfrm>
              <a:custGeom>
                <a:avLst/>
                <a:gdLst>
                  <a:gd name="T0" fmla="*/ 1360 w 1381"/>
                  <a:gd name="T1" fmla="*/ 235 h 254"/>
                  <a:gd name="T2" fmla="*/ 1340 w 1381"/>
                  <a:gd name="T3" fmla="*/ 218 h 254"/>
                  <a:gd name="T4" fmla="*/ 1318 w 1381"/>
                  <a:gd name="T5" fmla="*/ 203 h 254"/>
                  <a:gd name="T6" fmla="*/ 1294 w 1381"/>
                  <a:gd name="T7" fmla="*/ 190 h 254"/>
                  <a:gd name="T8" fmla="*/ 1271 w 1381"/>
                  <a:gd name="T9" fmla="*/ 176 h 254"/>
                  <a:gd name="T10" fmla="*/ 1249 w 1381"/>
                  <a:gd name="T11" fmla="*/ 164 h 254"/>
                  <a:gd name="T12" fmla="*/ 1225 w 1381"/>
                  <a:gd name="T13" fmla="*/ 154 h 254"/>
                  <a:gd name="T14" fmla="*/ 1200 w 1381"/>
                  <a:gd name="T15" fmla="*/ 142 h 254"/>
                  <a:gd name="T16" fmla="*/ 1176 w 1381"/>
                  <a:gd name="T17" fmla="*/ 132 h 254"/>
                  <a:gd name="T18" fmla="*/ 1151 w 1381"/>
                  <a:gd name="T19" fmla="*/ 122 h 254"/>
                  <a:gd name="T20" fmla="*/ 1126 w 1381"/>
                  <a:gd name="T21" fmla="*/ 112 h 254"/>
                  <a:gd name="T22" fmla="*/ 1099 w 1381"/>
                  <a:gd name="T23" fmla="*/ 105 h 254"/>
                  <a:gd name="T24" fmla="*/ 1075 w 1381"/>
                  <a:gd name="T25" fmla="*/ 97 h 254"/>
                  <a:gd name="T26" fmla="*/ 1048 w 1381"/>
                  <a:gd name="T27" fmla="*/ 90 h 254"/>
                  <a:gd name="T28" fmla="*/ 1021 w 1381"/>
                  <a:gd name="T29" fmla="*/ 81 h 254"/>
                  <a:gd name="T30" fmla="*/ 994 w 1381"/>
                  <a:gd name="T31" fmla="*/ 75 h 254"/>
                  <a:gd name="T32" fmla="*/ 967 w 1381"/>
                  <a:gd name="T33" fmla="*/ 68 h 254"/>
                  <a:gd name="T34" fmla="*/ 940 w 1381"/>
                  <a:gd name="T35" fmla="*/ 63 h 254"/>
                  <a:gd name="T36" fmla="*/ 911 w 1381"/>
                  <a:gd name="T37" fmla="*/ 58 h 254"/>
                  <a:gd name="T38" fmla="*/ 884 w 1381"/>
                  <a:gd name="T39" fmla="*/ 53 h 254"/>
                  <a:gd name="T40" fmla="*/ 856 w 1381"/>
                  <a:gd name="T41" fmla="*/ 48 h 254"/>
                  <a:gd name="T42" fmla="*/ 827 w 1381"/>
                  <a:gd name="T43" fmla="*/ 43 h 254"/>
                  <a:gd name="T44" fmla="*/ 798 w 1381"/>
                  <a:gd name="T45" fmla="*/ 41 h 254"/>
                  <a:gd name="T46" fmla="*/ 770 w 1381"/>
                  <a:gd name="T47" fmla="*/ 36 h 254"/>
                  <a:gd name="T48" fmla="*/ 741 w 1381"/>
                  <a:gd name="T49" fmla="*/ 32 h 254"/>
                  <a:gd name="T50" fmla="*/ 710 w 1381"/>
                  <a:gd name="T51" fmla="*/ 29 h 254"/>
                  <a:gd name="T52" fmla="*/ 682 w 1381"/>
                  <a:gd name="T53" fmla="*/ 27 h 254"/>
                  <a:gd name="T54" fmla="*/ 653 w 1381"/>
                  <a:gd name="T55" fmla="*/ 24 h 254"/>
                  <a:gd name="T56" fmla="*/ 623 w 1381"/>
                  <a:gd name="T57" fmla="*/ 21 h 254"/>
                  <a:gd name="T58" fmla="*/ 592 w 1381"/>
                  <a:gd name="T59" fmla="*/ 19 h 254"/>
                  <a:gd name="T60" fmla="*/ 562 w 1381"/>
                  <a:gd name="T61" fmla="*/ 17 h 254"/>
                  <a:gd name="T62" fmla="*/ 533 w 1381"/>
                  <a:gd name="T63" fmla="*/ 14 h 254"/>
                  <a:gd name="T64" fmla="*/ 501 w 1381"/>
                  <a:gd name="T65" fmla="*/ 14 h 254"/>
                  <a:gd name="T66" fmla="*/ 471 w 1381"/>
                  <a:gd name="T67" fmla="*/ 12 h 254"/>
                  <a:gd name="T68" fmla="*/ 440 w 1381"/>
                  <a:gd name="T69" fmla="*/ 10 h 254"/>
                  <a:gd name="T70" fmla="*/ 403 w 1381"/>
                  <a:gd name="T71" fmla="*/ 9 h 254"/>
                  <a:gd name="T72" fmla="*/ 378 w 1381"/>
                  <a:gd name="T73" fmla="*/ 7 h 254"/>
                  <a:gd name="T74" fmla="*/ 346 w 1381"/>
                  <a:gd name="T75" fmla="*/ 5 h 254"/>
                  <a:gd name="T76" fmla="*/ 314 w 1381"/>
                  <a:gd name="T77" fmla="*/ 5 h 254"/>
                  <a:gd name="T78" fmla="*/ 283 w 1381"/>
                  <a:gd name="T79" fmla="*/ 5 h 254"/>
                  <a:gd name="T80" fmla="*/ 251 w 1381"/>
                  <a:gd name="T81" fmla="*/ 4 h 254"/>
                  <a:gd name="T82" fmla="*/ 219 w 1381"/>
                  <a:gd name="T83" fmla="*/ 4 h 254"/>
                  <a:gd name="T84" fmla="*/ 189 w 1381"/>
                  <a:gd name="T85" fmla="*/ 2 h 254"/>
                  <a:gd name="T86" fmla="*/ 157 w 1381"/>
                  <a:gd name="T87" fmla="*/ 2 h 254"/>
                  <a:gd name="T88" fmla="*/ 126 w 1381"/>
                  <a:gd name="T89" fmla="*/ 2 h 254"/>
                  <a:gd name="T90" fmla="*/ 94 w 1381"/>
                  <a:gd name="T91" fmla="*/ 0 h 254"/>
                  <a:gd name="T92" fmla="*/ 0 w 1381"/>
                  <a:gd name="T93" fmla="*/ 0 h 254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381"/>
                  <a:gd name="T142" fmla="*/ 0 h 254"/>
                  <a:gd name="T143" fmla="*/ 1381 w 1381"/>
                  <a:gd name="T144" fmla="*/ 254 h 254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381" h="254">
                    <a:moveTo>
                      <a:pt x="1381" y="254"/>
                    </a:moveTo>
                    <a:lnTo>
                      <a:pt x="1360" y="235"/>
                    </a:lnTo>
                    <a:lnTo>
                      <a:pt x="1348" y="227"/>
                    </a:lnTo>
                    <a:lnTo>
                      <a:pt x="1340" y="218"/>
                    </a:lnTo>
                    <a:lnTo>
                      <a:pt x="1326" y="212"/>
                    </a:lnTo>
                    <a:lnTo>
                      <a:pt x="1318" y="203"/>
                    </a:lnTo>
                    <a:lnTo>
                      <a:pt x="1310" y="200"/>
                    </a:lnTo>
                    <a:lnTo>
                      <a:pt x="1294" y="190"/>
                    </a:lnTo>
                    <a:lnTo>
                      <a:pt x="1281" y="183"/>
                    </a:lnTo>
                    <a:lnTo>
                      <a:pt x="1271" y="176"/>
                    </a:lnTo>
                    <a:lnTo>
                      <a:pt x="1262" y="173"/>
                    </a:lnTo>
                    <a:lnTo>
                      <a:pt x="1249" y="164"/>
                    </a:lnTo>
                    <a:lnTo>
                      <a:pt x="1237" y="159"/>
                    </a:lnTo>
                    <a:lnTo>
                      <a:pt x="1225" y="154"/>
                    </a:lnTo>
                    <a:lnTo>
                      <a:pt x="1208" y="146"/>
                    </a:lnTo>
                    <a:lnTo>
                      <a:pt x="1200" y="142"/>
                    </a:lnTo>
                    <a:lnTo>
                      <a:pt x="1195" y="141"/>
                    </a:lnTo>
                    <a:lnTo>
                      <a:pt x="1176" y="132"/>
                    </a:lnTo>
                    <a:lnTo>
                      <a:pt x="1156" y="124"/>
                    </a:lnTo>
                    <a:lnTo>
                      <a:pt x="1151" y="122"/>
                    </a:lnTo>
                    <a:lnTo>
                      <a:pt x="1143" y="120"/>
                    </a:lnTo>
                    <a:lnTo>
                      <a:pt x="1126" y="112"/>
                    </a:lnTo>
                    <a:lnTo>
                      <a:pt x="1117" y="110"/>
                    </a:lnTo>
                    <a:lnTo>
                      <a:pt x="1099" y="105"/>
                    </a:lnTo>
                    <a:lnTo>
                      <a:pt x="1078" y="97"/>
                    </a:lnTo>
                    <a:lnTo>
                      <a:pt x="1075" y="97"/>
                    </a:lnTo>
                    <a:lnTo>
                      <a:pt x="1062" y="92"/>
                    </a:lnTo>
                    <a:lnTo>
                      <a:pt x="1048" y="90"/>
                    </a:lnTo>
                    <a:lnTo>
                      <a:pt x="1043" y="88"/>
                    </a:lnTo>
                    <a:lnTo>
                      <a:pt x="1021" y="81"/>
                    </a:lnTo>
                    <a:lnTo>
                      <a:pt x="1008" y="78"/>
                    </a:lnTo>
                    <a:lnTo>
                      <a:pt x="994" y="75"/>
                    </a:lnTo>
                    <a:lnTo>
                      <a:pt x="972" y="70"/>
                    </a:lnTo>
                    <a:lnTo>
                      <a:pt x="967" y="68"/>
                    </a:lnTo>
                    <a:lnTo>
                      <a:pt x="954" y="66"/>
                    </a:lnTo>
                    <a:lnTo>
                      <a:pt x="940" y="63"/>
                    </a:lnTo>
                    <a:lnTo>
                      <a:pt x="937" y="63"/>
                    </a:lnTo>
                    <a:lnTo>
                      <a:pt x="911" y="58"/>
                    </a:lnTo>
                    <a:lnTo>
                      <a:pt x="901" y="54"/>
                    </a:lnTo>
                    <a:lnTo>
                      <a:pt x="884" y="53"/>
                    </a:lnTo>
                    <a:lnTo>
                      <a:pt x="867" y="49"/>
                    </a:lnTo>
                    <a:lnTo>
                      <a:pt x="856" y="48"/>
                    </a:lnTo>
                    <a:lnTo>
                      <a:pt x="834" y="44"/>
                    </a:lnTo>
                    <a:lnTo>
                      <a:pt x="827" y="43"/>
                    </a:lnTo>
                    <a:lnTo>
                      <a:pt x="800" y="41"/>
                    </a:lnTo>
                    <a:lnTo>
                      <a:pt x="798" y="41"/>
                    </a:lnTo>
                    <a:lnTo>
                      <a:pt x="788" y="37"/>
                    </a:lnTo>
                    <a:lnTo>
                      <a:pt x="770" y="36"/>
                    </a:lnTo>
                    <a:lnTo>
                      <a:pt x="766" y="34"/>
                    </a:lnTo>
                    <a:lnTo>
                      <a:pt x="741" y="32"/>
                    </a:lnTo>
                    <a:lnTo>
                      <a:pt x="732" y="32"/>
                    </a:lnTo>
                    <a:lnTo>
                      <a:pt x="710" y="29"/>
                    </a:lnTo>
                    <a:lnTo>
                      <a:pt x="700" y="27"/>
                    </a:lnTo>
                    <a:lnTo>
                      <a:pt x="682" y="27"/>
                    </a:lnTo>
                    <a:lnTo>
                      <a:pt x="668" y="26"/>
                    </a:lnTo>
                    <a:lnTo>
                      <a:pt x="653" y="24"/>
                    </a:lnTo>
                    <a:lnTo>
                      <a:pt x="635" y="22"/>
                    </a:lnTo>
                    <a:lnTo>
                      <a:pt x="623" y="21"/>
                    </a:lnTo>
                    <a:lnTo>
                      <a:pt x="602" y="19"/>
                    </a:lnTo>
                    <a:lnTo>
                      <a:pt x="592" y="19"/>
                    </a:lnTo>
                    <a:lnTo>
                      <a:pt x="570" y="17"/>
                    </a:lnTo>
                    <a:lnTo>
                      <a:pt x="562" y="17"/>
                    </a:lnTo>
                    <a:lnTo>
                      <a:pt x="538" y="14"/>
                    </a:lnTo>
                    <a:lnTo>
                      <a:pt x="533" y="14"/>
                    </a:lnTo>
                    <a:lnTo>
                      <a:pt x="506" y="14"/>
                    </a:lnTo>
                    <a:lnTo>
                      <a:pt x="501" y="14"/>
                    </a:lnTo>
                    <a:lnTo>
                      <a:pt x="474" y="12"/>
                    </a:lnTo>
                    <a:lnTo>
                      <a:pt x="471" y="12"/>
                    </a:lnTo>
                    <a:lnTo>
                      <a:pt x="442" y="10"/>
                    </a:lnTo>
                    <a:lnTo>
                      <a:pt x="440" y="10"/>
                    </a:lnTo>
                    <a:lnTo>
                      <a:pt x="410" y="9"/>
                    </a:lnTo>
                    <a:lnTo>
                      <a:pt x="403" y="9"/>
                    </a:lnTo>
                    <a:lnTo>
                      <a:pt x="380" y="7"/>
                    </a:lnTo>
                    <a:lnTo>
                      <a:pt x="378" y="7"/>
                    </a:lnTo>
                    <a:lnTo>
                      <a:pt x="348" y="5"/>
                    </a:lnTo>
                    <a:lnTo>
                      <a:pt x="346" y="5"/>
                    </a:lnTo>
                    <a:lnTo>
                      <a:pt x="317" y="5"/>
                    </a:lnTo>
                    <a:lnTo>
                      <a:pt x="314" y="5"/>
                    </a:lnTo>
                    <a:lnTo>
                      <a:pt x="287" y="5"/>
                    </a:lnTo>
                    <a:lnTo>
                      <a:pt x="283" y="5"/>
                    </a:lnTo>
                    <a:lnTo>
                      <a:pt x="255" y="4"/>
                    </a:lnTo>
                    <a:lnTo>
                      <a:pt x="251" y="4"/>
                    </a:lnTo>
                    <a:lnTo>
                      <a:pt x="224" y="4"/>
                    </a:lnTo>
                    <a:lnTo>
                      <a:pt x="219" y="4"/>
                    </a:lnTo>
                    <a:lnTo>
                      <a:pt x="192" y="2"/>
                    </a:lnTo>
                    <a:lnTo>
                      <a:pt x="189" y="2"/>
                    </a:lnTo>
                    <a:lnTo>
                      <a:pt x="162" y="2"/>
                    </a:lnTo>
                    <a:lnTo>
                      <a:pt x="157" y="2"/>
                    </a:lnTo>
                    <a:lnTo>
                      <a:pt x="132" y="2"/>
                    </a:lnTo>
                    <a:lnTo>
                      <a:pt x="126" y="2"/>
                    </a:lnTo>
                    <a:lnTo>
                      <a:pt x="99" y="0"/>
                    </a:lnTo>
                    <a:lnTo>
                      <a:pt x="94" y="0"/>
                    </a:lnTo>
                    <a:lnTo>
                      <a:pt x="69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60" name="Freeform 1300"/>
              <p:cNvSpPr>
                <a:spLocks/>
              </p:cNvSpPr>
              <p:nvPr/>
            </p:nvSpPr>
            <p:spPr bwMode="auto">
              <a:xfrm>
                <a:off x="2052" y="2842"/>
                <a:ext cx="15" cy="22"/>
              </a:xfrm>
              <a:custGeom>
                <a:avLst/>
                <a:gdLst>
                  <a:gd name="T0" fmla="*/ 0 w 15"/>
                  <a:gd name="T1" fmla="*/ 0 h 22"/>
                  <a:gd name="T2" fmla="*/ 8 w 15"/>
                  <a:gd name="T3" fmla="*/ 12 h 22"/>
                  <a:gd name="T4" fmla="*/ 15 w 15"/>
                  <a:gd name="T5" fmla="*/ 22 h 22"/>
                  <a:gd name="T6" fmla="*/ 0 60000 65536"/>
                  <a:gd name="T7" fmla="*/ 0 60000 65536"/>
                  <a:gd name="T8" fmla="*/ 0 60000 65536"/>
                  <a:gd name="T9" fmla="*/ 0 w 15"/>
                  <a:gd name="T10" fmla="*/ 0 h 22"/>
                  <a:gd name="T11" fmla="*/ 15 w 15"/>
                  <a:gd name="T12" fmla="*/ 22 h 2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5" h="22">
                    <a:moveTo>
                      <a:pt x="0" y="0"/>
                    </a:moveTo>
                    <a:lnTo>
                      <a:pt x="8" y="12"/>
                    </a:lnTo>
                    <a:lnTo>
                      <a:pt x="15" y="22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61" name="Freeform 1301"/>
              <p:cNvSpPr>
                <a:spLocks/>
              </p:cNvSpPr>
              <p:nvPr/>
            </p:nvSpPr>
            <p:spPr bwMode="auto">
              <a:xfrm>
                <a:off x="2013" y="2807"/>
                <a:ext cx="39" cy="35"/>
              </a:xfrm>
              <a:custGeom>
                <a:avLst/>
                <a:gdLst>
                  <a:gd name="T0" fmla="*/ 0 w 39"/>
                  <a:gd name="T1" fmla="*/ 0 h 35"/>
                  <a:gd name="T2" fmla="*/ 13 w 39"/>
                  <a:gd name="T3" fmla="*/ 12 h 35"/>
                  <a:gd name="T4" fmla="*/ 20 w 39"/>
                  <a:gd name="T5" fmla="*/ 17 h 35"/>
                  <a:gd name="T6" fmla="*/ 23 w 39"/>
                  <a:gd name="T7" fmla="*/ 20 h 35"/>
                  <a:gd name="T8" fmla="*/ 39 w 39"/>
                  <a:gd name="T9" fmla="*/ 35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"/>
                  <a:gd name="T16" fmla="*/ 0 h 35"/>
                  <a:gd name="T17" fmla="*/ 39 w 39"/>
                  <a:gd name="T18" fmla="*/ 35 h 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" h="35">
                    <a:moveTo>
                      <a:pt x="0" y="0"/>
                    </a:moveTo>
                    <a:lnTo>
                      <a:pt x="13" y="12"/>
                    </a:lnTo>
                    <a:lnTo>
                      <a:pt x="20" y="17"/>
                    </a:lnTo>
                    <a:lnTo>
                      <a:pt x="23" y="20"/>
                    </a:lnTo>
                    <a:lnTo>
                      <a:pt x="39" y="35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62" name="Freeform 1302"/>
              <p:cNvSpPr>
                <a:spLocks/>
              </p:cNvSpPr>
              <p:nvPr/>
            </p:nvSpPr>
            <p:spPr bwMode="auto">
              <a:xfrm>
                <a:off x="1992" y="2790"/>
                <a:ext cx="21" cy="17"/>
              </a:xfrm>
              <a:custGeom>
                <a:avLst/>
                <a:gdLst>
                  <a:gd name="T0" fmla="*/ 0 w 21"/>
                  <a:gd name="T1" fmla="*/ 0 h 17"/>
                  <a:gd name="T2" fmla="*/ 12 w 21"/>
                  <a:gd name="T3" fmla="*/ 10 h 17"/>
                  <a:gd name="T4" fmla="*/ 21 w 21"/>
                  <a:gd name="T5" fmla="*/ 17 h 17"/>
                  <a:gd name="T6" fmla="*/ 0 60000 65536"/>
                  <a:gd name="T7" fmla="*/ 0 60000 65536"/>
                  <a:gd name="T8" fmla="*/ 0 60000 65536"/>
                  <a:gd name="T9" fmla="*/ 0 w 21"/>
                  <a:gd name="T10" fmla="*/ 0 h 17"/>
                  <a:gd name="T11" fmla="*/ 21 w 21"/>
                  <a:gd name="T12" fmla="*/ 17 h 1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" h="17">
                    <a:moveTo>
                      <a:pt x="0" y="0"/>
                    </a:moveTo>
                    <a:lnTo>
                      <a:pt x="12" y="10"/>
                    </a:lnTo>
                    <a:lnTo>
                      <a:pt x="21" y="17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63" name="Freeform 1303"/>
              <p:cNvSpPr>
                <a:spLocks/>
              </p:cNvSpPr>
              <p:nvPr/>
            </p:nvSpPr>
            <p:spPr bwMode="auto">
              <a:xfrm>
                <a:off x="1971" y="2776"/>
                <a:ext cx="21" cy="14"/>
              </a:xfrm>
              <a:custGeom>
                <a:avLst/>
                <a:gdLst>
                  <a:gd name="T0" fmla="*/ 0 w 21"/>
                  <a:gd name="T1" fmla="*/ 0 h 14"/>
                  <a:gd name="T2" fmla="*/ 3 w 21"/>
                  <a:gd name="T3" fmla="*/ 2 h 14"/>
                  <a:gd name="T4" fmla="*/ 21 w 21"/>
                  <a:gd name="T5" fmla="*/ 14 h 14"/>
                  <a:gd name="T6" fmla="*/ 0 60000 65536"/>
                  <a:gd name="T7" fmla="*/ 0 60000 65536"/>
                  <a:gd name="T8" fmla="*/ 0 60000 65536"/>
                  <a:gd name="T9" fmla="*/ 0 w 21"/>
                  <a:gd name="T10" fmla="*/ 0 h 14"/>
                  <a:gd name="T11" fmla="*/ 21 w 21"/>
                  <a:gd name="T12" fmla="*/ 14 h 1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" h="14">
                    <a:moveTo>
                      <a:pt x="0" y="0"/>
                    </a:moveTo>
                    <a:lnTo>
                      <a:pt x="3" y="2"/>
                    </a:lnTo>
                    <a:lnTo>
                      <a:pt x="21" y="14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64" name="Freeform 1304"/>
              <p:cNvSpPr>
                <a:spLocks/>
              </p:cNvSpPr>
              <p:nvPr/>
            </p:nvSpPr>
            <p:spPr bwMode="auto">
              <a:xfrm>
                <a:off x="1947" y="2761"/>
                <a:ext cx="24" cy="15"/>
              </a:xfrm>
              <a:custGeom>
                <a:avLst/>
                <a:gdLst>
                  <a:gd name="T0" fmla="*/ 0 w 24"/>
                  <a:gd name="T1" fmla="*/ 0 h 15"/>
                  <a:gd name="T2" fmla="*/ 20 w 24"/>
                  <a:gd name="T3" fmla="*/ 12 h 15"/>
                  <a:gd name="T4" fmla="*/ 24 w 24"/>
                  <a:gd name="T5" fmla="*/ 15 h 15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15"/>
                  <a:gd name="T11" fmla="*/ 24 w 24"/>
                  <a:gd name="T12" fmla="*/ 15 h 1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15">
                    <a:moveTo>
                      <a:pt x="0" y="0"/>
                    </a:moveTo>
                    <a:lnTo>
                      <a:pt x="20" y="12"/>
                    </a:lnTo>
                    <a:lnTo>
                      <a:pt x="24" y="15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65" name="Freeform 1305"/>
              <p:cNvSpPr>
                <a:spLocks/>
              </p:cNvSpPr>
              <p:nvPr/>
            </p:nvSpPr>
            <p:spPr bwMode="auto">
              <a:xfrm>
                <a:off x="590" y="2553"/>
                <a:ext cx="1338" cy="196"/>
              </a:xfrm>
              <a:custGeom>
                <a:avLst/>
                <a:gdLst>
                  <a:gd name="T0" fmla="*/ 1335 w 1338"/>
                  <a:gd name="T1" fmla="*/ 196 h 196"/>
                  <a:gd name="T2" fmla="*/ 1313 w 1338"/>
                  <a:gd name="T3" fmla="*/ 183 h 196"/>
                  <a:gd name="T4" fmla="*/ 1288 w 1338"/>
                  <a:gd name="T5" fmla="*/ 171 h 196"/>
                  <a:gd name="T6" fmla="*/ 1264 w 1338"/>
                  <a:gd name="T7" fmla="*/ 159 h 196"/>
                  <a:gd name="T8" fmla="*/ 1240 w 1338"/>
                  <a:gd name="T9" fmla="*/ 147 h 196"/>
                  <a:gd name="T10" fmla="*/ 1215 w 1338"/>
                  <a:gd name="T11" fmla="*/ 139 h 196"/>
                  <a:gd name="T12" fmla="*/ 1191 w 1338"/>
                  <a:gd name="T13" fmla="*/ 127 h 196"/>
                  <a:gd name="T14" fmla="*/ 1164 w 1338"/>
                  <a:gd name="T15" fmla="*/ 119 h 196"/>
                  <a:gd name="T16" fmla="*/ 1141 w 1338"/>
                  <a:gd name="T17" fmla="*/ 110 h 196"/>
                  <a:gd name="T18" fmla="*/ 1114 w 1338"/>
                  <a:gd name="T19" fmla="*/ 102 h 196"/>
                  <a:gd name="T20" fmla="*/ 1089 w 1338"/>
                  <a:gd name="T21" fmla="*/ 95 h 196"/>
                  <a:gd name="T22" fmla="*/ 1062 w 1338"/>
                  <a:gd name="T23" fmla="*/ 86 h 196"/>
                  <a:gd name="T24" fmla="*/ 1026 w 1338"/>
                  <a:gd name="T25" fmla="*/ 78 h 196"/>
                  <a:gd name="T26" fmla="*/ 991 w 1338"/>
                  <a:gd name="T27" fmla="*/ 70 h 196"/>
                  <a:gd name="T28" fmla="*/ 955 w 1338"/>
                  <a:gd name="T29" fmla="*/ 63 h 196"/>
                  <a:gd name="T30" fmla="*/ 943 w 1338"/>
                  <a:gd name="T31" fmla="*/ 61 h 196"/>
                  <a:gd name="T32" fmla="*/ 921 w 1338"/>
                  <a:gd name="T33" fmla="*/ 56 h 196"/>
                  <a:gd name="T34" fmla="*/ 886 w 1338"/>
                  <a:gd name="T35" fmla="*/ 49 h 196"/>
                  <a:gd name="T36" fmla="*/ 852 w 1338"/>
                  <a:gd name="T37" fmla="*/ 44 h 196"/>
                  <a:gd name="T38" fmla="*/ 818 w 1338"/>
                  <a:gd name="T39" fmla="*/ 41 h 196"/>
                  <a:gd name="T40" fmla="*/ 786 w 1338"/>
                  <a:gd name="T41" fmla="*/ 36 h 196"/>
                  <a:gd name="T42" fmla="*/ 759 w 1338"/>
                  <a:gd name="T43" fmla="*/ 34 h 196"/>
                  <a:gd name="T44" fmla="*/ 751 w 1338"/>
                  <a:gd name="T45" fmla="*/ 32 h 196"/>
                  <a:gd name="T46" fmla="*/ 719 w 1338"/>
                  <a:gd name="T47" fmla="*/ 27 h 196"/>
                  <a:gd name="T48" fmla="*/ 687 w 1338"/>
                  <a:gd name="T49" fmla="*/ 26 h 196"/>
                  <a:gd name="T50" fmla="*/ 653 w 1338"/>
                  <a:gd name="T51" fmla="*/ 22 h 196"/>
                  <a:gd name="T52" fmla="*/ 621 w 1338"/>
                  <a:gd name="T53" fmla="*/ 21 h 196"/>
                  <a:gd name="T54" fmla="*/ 589 w 1338"/>
                  <a:gd name="T55" fmla="*/ 17 h 196"/>
                  <a:gd name="T56" fmla="*/ 557 w 1338"/>
                  <a:gd name="T57" fmla="*/ 15 h 196"/>
                  <a:gd name="T58" fmla="*/ 525 w 1338"/>
                  <a:gd name="T59" fmla="*/ 12 h 196"/>
                  <a:gd name="T60" fmla="*/ 493 w 1338"/>
                  <a:gd name="T61" fmla="*/ 12 h 196"/>
                  <a:gd name="T62" fmla="*/ 461 w 1338"/>
                  <a:gd name="T63" fmla="*/ 10 h 196"/>
                  <a:gd name="T64" fmla="*/ 429 w 1338"/>
                  <a:gd name="T65" fmla="*/ 9 h 196"/>
                  <a:gd name="T66" fmla="*/ 398 w 1338"/>
                  <a:gd name="T67" fmla="*/ 7 h 196"/>
                  <a:gd name="T68" fmla="*/ 366 w 1338"/>
                  <a:gd name="T69" fmla="*/ 7 h 196"/>
                  <a:gd name="T70" fmla="*/ 332 w 1338"/>
                  <a:gd name="T71" fmla="*/ 5 h 196"/>
                  <a:gd name="T72" fmla="*/ 302 w 1338"/>
                  <a:gd name="T73" fmla="*/ 5 h 196"/>
                  <a:gd name="T74" fmla="*/ 270 w 1338"/>
                  <a:gd name="T75" fmla="*/ 4 h 196"/>
                  <a:gd name="T76" fmla="*/ 240 w 1338"/>
                  <a:gd name="T77" fmla="*/ 4 h 196"/>
                  <a:gd name="T78" fmla="*/ 208 w 1338"/>
                  <a:gd name="T79" fmla="*/ 2 h 196"/>
                  <a:gd name="T80" fmla="*/ 177 w 1338"/>
                  <a:gd name="T81" fmla="*/ 2 h 196"/>
                  <a:gd name="T82" fmla="*/ 145 w 1338"/>
                  <a:gd name="T83" fmla="*/ 0 h 196"/>
                  <a:gd name="T84" fmla="*/ 113 w 1338"/>
                  <a:gd name="T85" fmla="*/ 0 h 196"/>
                  <a:gd name="T86" fmla="*/ 81 w 1338"/>
                  <a:gd name="T87" fmla="*/ 0 h 196"/>
                  <a:gd name="T88" fmla="*/ 0 w 1338"/>
                  <a:gd name="T89" fmla="*/ 0 h 19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338"/>
                  <a:gd name="T136" fmla="*/ 0 h 196"/>
                  <a:gd name="T137" fmla="*/ 1338 w 1338"/>
                  <a:gd name="T138" fmla="*/ 196 h 19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338" h="196">
                    <a:moveTo>
                      <a:pt x="1338" y="196"/>
                    </a:moveTo>
                    <a:lnTo>
                      <a:pt x="1335" y="196"/>
                    </a:lnTo>
                    <a:lnTo>
                      <a:pt x="1332" y="193"/>
                    </a:lnTo>
                    <a:lnTo>
                      <a:pt x="1313" y="183"/>
                    </a:lnTo>
                    <a:lnTo>
                      <a:pt x="1294" y="174"/>
                    </a:lnTo>
                    <a:lnTo>
                      <a:pt x="1288" y="171"/>
                    </a:lnTo>
                    <a:lnTo>
                      <a:pt x="1281" y="168"/>
                    </a:lnTo>
                    <a:lnTo>
                      <a:pt x="1264" y="159"/>
                    </a:lnTo>
                    <a:lnTo>
                      <a:pt x="1252" y="154"/>
                    </a:lnTo>
                    <a:lnTo>
                      <a:pt x="1240" y="147"/>
                    </a:lnTo>
                    <a:lnTo>
                      <a:pt x="1220" y="141"/>
                    </a:lnTo>
                    <a:lnTo>
                      <a:pt x="1215" y="139"/>
                    </a:lnTo>
                    <a:lnTo>
                      <a:pt x="1212" y="137"/>
                    </a:lnTo>
                    <a:lnTo>
                      <a:pt x="1191" y="127"/>
                    </a:lnTo>
                    <a:lnTo>
                      <a:pt x="1173" y="122"/>
                    </a:lnTo>
                    <a:lnTo>
                      <a:pt x="1164" y="119"/>
                    </a:lnTo>
                    <a:lnTo>
                      <a:pt x="1151" y="114"/>
                    </a:lnTo>
                    <a:lnTo>
                      <a:pt x="1141" y="110"/>
                    </a:lnTo>
                    <a:lnTo>
                      <a:pt x="1136" y="108"/>
                    </a:lnTo>
                    <a:lnTo>
                      <a:pt x="1114" y="102"/>
                    </a:lnTo>
                    <a:lnTo>
                      <a:pt x="1099" y="98"/>
                    </a:lnTo>
                    <a:lnTo>
                      <a:pt x="1089" y="95"/>
                    </a:lnTo>
                    <a:lnTo>
                      <a:pt x="1063" y="88"/>
                    </a:lnTo>
                    <a:lnTo>
                      <a:pt x="1062" y="86"/>
                    </a:lnTo>
                    <a:lnTo>
                      <a:pt x="1035" y="80"/>
                    </a:lnTo>
                    <a:lnTo>
                      <a:pt x="1026" y="78"/>
                    </a:lnTo>
                    <a:lnTo>
                      <a:pt x="1008" y="75"/>
                    </a:lnTo>
                    <a:lnTo>
                      <a:pt x="991" y="70"/>
                    </a:lnTo>
                    <a:lnTo>
                      <a:pt x="981" y="68"/>
                    </a:lnTo>
                    <a:lnTo>
                      <a:pt x="955" y="63"/>
                    </a:lnTo>
                    <a:lnTo>
                      <a:pt x="952" y="63"/>
                    </a:lnTo>
                    <a:lnTo>
                      <a:pt x="943" y="61"/>
                    </a:lnTo>
                    <a:lnTo>
                      <a:pt x="925" y="56"/>
                    </a:lnTo>
                    <a:lnTo>
                      <a:pt x="921" y="56"/>
                    </a:lnTo>
                    <a:lnTo>
                      <a:pt x="898" y="53"/>
                    </a:lnTo>
                    <a:lnTo>
                      <a:pt x="886" y="49"/>
                    </a:lnTo>
                    <a:lnTo>
                      <a:pt x="869" y="48"/>
                    </a:lnTo>
                    <a:lnTo>
                      <a:pt x="852" y="44"/>
                    </a:lnTo>
                    <a:lnTo>
                      <a:pt x="840" y="43"/>
                    </a:lnTo>
                    <a:lnTo>
                      <a:pt x="818" y="41"/>
                    </a:lnTo>
                    <a:lnTo>
                      <a:pt x="812" y="39"/>
                    </a:lnTo>
                    <a:lnTo>
                      <a:pt x="786" y="36"/>
                    </a:lnTo>
                    <a:lnTo>
                      <a:pt x="783" y="36"/>
                    </a:lnTo>
                    <a:lnTo>
                      <a:pt x="759" y="34"/>
                    </a:lnTo>
                    <a:lnTo>
                      <a:pt x="753" y="32"/>
                    </a:lnTo>
                    <a:lnTo>
                      <a:pt x="751" y="32"/>
                    </a:lnTo>
                    <a:lnTo>
                      <a:pt x="724" y="29"/>
                    </a:lnTo>
                    <a:lnTo>
                      <a:pt x="719" y="27"/>
                    </a:lnTo>
                    <a:lnTo>
                      <a:pt x="695" y="27"/>
                    </a:lnTo>
                    <a:lnTo>
                      <a:pt x="687" y="26"/>
                    </a:lnTo>
                    <a:lnTo>
                      <a:pt x="665" y="22"/>
                    </a:lnTo>
                    <a:lnTo>
                      <a:pt x="653" y="22"/>
                    </a:lnTo>
                    <a:lnTo>
                      <a:pt x="635" y="21"/>
                    </a:lnTo>
                    <a:lnTo>
                      <a:pt x="621" y="21"/>
                    </a:lnTo>
                    <a:lnTo>
                      <a:pt x="604" y="19"/>
                    </a:lnTo>
                    <a:lnTo>
                      <a:pt x="589" y="17"/>
                    </a:lnTo>
                    <a:lnTo>
                      <a:pt x="574" y="17"/>
                    </a:lnTo>
                    <a:lnTo>
                      <a:pt x="557" y="15"/>
                    </a:lnTo>
                    <a:lnTo>
                      <a:pt x="545" y="14"/>
                    </a:lnTo>
                    <a:lnTo>
                      <a:pt x="525" y="12"/>
                    </a:lnTo>
                    <a:lnTo>
                      <a:pt x="515" y="12"/>
                    </a:lnTo>
                    <a:lnTo>
                      <a:pt x="493" y="12"/>
                    </a:lnTo>
                    <a:lnTo>
                      <a:pt x="484" y="12"/>
                    </a:lnTo>
                    <a:lnTo>
                      <a:pt x="461" y="10"/>
                    </a:lnTo>
                    <a:lnTo>
                      <a:pt x="454" y="10"/>
                    </a:lnTo>
                    <a:lnTo>
                      <a:pt x="429" y="9"/>
                    </a:lnTo>
                    <a:lnTo>
                      <a:pt x="424" y="9"/>
                    </a:lnTo>
                    <a:lnTo>
                      <a:pt x="398" y="7"/>
                    </a:lnTo>
                    <a:lnTo>
                      <a:pt x="391" y="7"/>
                    </a:lnTo>
                    <a:lnTo>
                      <a:pt x="366" y="7"/>
                    </a:lnTo>
                    <a:lnTo>
                      <a:pt x="361" y="7"/>
                    </a:lnTo>
                    <a:lnTo>
                      <a:pt x="332" y="5"/>
                    </a:lnTo>
                    <a:lnTo>
                      <a:pt x="331" y="5"/>
                    </a:lnTo>
                    <a:lnTo>
                      <a:pt x="302" y="5"/>
                    </a:lnTo>
                    <a:lnTo>
                      <a:pt x="299" y="5"/>
                    </a:lnTo>
                    <a:lnTo>
                      <a:pt x="270" y="4"/>
                    </a:lnTo>
                    <a:lnTo>
                      <a:pt x="268" y="4"/>
                    </a:lnTo>
                    <a:lnTo>
                      <a:pt x="240" y="4"/>
                    </a:lnTo>
                    <a:lnTo>
                      <a:pt x="238" y="4"/>
                    </a:lnTo>
                    <a:lnTo>
                      <a:pt x="208" y="2"/>
                    </a:lnTo>
                    <a:lnTo>
                      <a:pt x="206" y="2"/>
                    </a:lnTo>
                    <a:lnTo>
                      <a:pt x="177" y="2"/>
                    </a:lnTo>
                    <a:lnTo>
                      <a:pt x="175" y="2"/>
                    </a:lnTo>
                    <a:lnTo>
                      <a:pt x="145" y="0"/>
                    </a:lnTo>
                    <a:lnTo>
                      <a:pt x="143" y="0"/>
                    </a:lnTo>
                    <a:lnTo>
                      <a:pt x="113" y="0"/>
                    </a:lnTo>
                    <a:lnTo>
                      <a:pt x="83" y="0"/>
                    </a:lnTo>
                    <a:lnTo>
                      <a:pt x="81" y="0"/>
                    </a:lnTo>
                    <a:lnTo>
                      <a:pt x="5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66" name="Line 1306"/>
              <p:cNvSpPr>
                <a:spLocks noChangeShapeType="1"/>
              </p:cNvSpPr>
              <p:nvPr/>
            </p:nvSpPr>
            <p:spPr bwMode="auto">
              <a:xfrm>
                <a:off x="1928" y="2749"/>
                <a:ext cx="19" cy="1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367" name="Freeform 1307"/>
              <p:cNvSpPr>
                <a:spLocks/>
              </p:cNvSpPr>
              <p:nvPr/>
            </p:nvSpPr>
            <p:spPr bwMode="auto">
              <a:xfrm>
                <a:off x="2060" y="2773"/>
                <a:ext cx="62" cy="20"/>
              </a:xfrm>
              <a:custGeom>
                <a:avLst/>
                <a:gdLst>
                  <a:gd name="T0" fmla="*/ 0 w 62"/>
                  <a:gd name="T1" fmla="*/ 0 h 20"/>
                  <a:gd name="T2" fmla="*/ 2 w 62"/>
                  <a:gd name="T3" fmla="*/ 0 h 20"/>
                  <a:gd name="T4" fmla="*/ 25 w 62"/>
                  <a:gd name="T5" fmla="*/ 9 h 20"/>
                  <a:gd name="T6" fmla="*/ 39 w 62"/>
                  <a:gd name="T7" fmla="*/ 14 h 20"/>
                  <a:gd name="T8" fmla="*/ 49 w 62"/>
                  <a:gd name="T9" fmla="*/ 17 h 20"/>
                  <a:gd name="T10" fmla="*/ 62 w 62"/>
                  <a:gd name="T11" fmla="*/ 20 h 2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2"/>
                  <a:gd name="T19" fmla="*/ 0 h 20"/>
                  <a:gd name="T20" fmla="*/ 62 w 62"/>
                  <a:gd name="T21" fmla="*/ 20 h 2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2" h="20">
                    <a:moveTo>
                      <a:pt x="0" y="0"/>
                    </a:moveTo>
                    <a:lnTo>
                      <a:pt x="2" y="0"/>
                    </a:lnTo>
                    <a:lnTo>
                      <a:pt x="25" y="9"/>
                    </a:lnTo>
                    <a:lnTo>
                      <a:pt x="39" y="14"/>
                    </a:lnTo>
                    <a:lnTo>
                      <a:pt x="49" y="17"/>
                    </a:lnTo>
                    <a:lnTo>
                      <a:pt x="62" y="2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68" name="Freeform 1308"/>
              <p:cNvSpPr>
                <a:spLocks/>
              </p:cNvSpPr>
              <p:nvPr/>
            </p:nvSpPr>
            <p:spPr bwMode="auto">
              <a:xfrm>
                <a:off x="1584" y="2597"/>
                <a:ext cx="476" cy="176"/>
              </a:xfrm>
              <a:custGeom>
                <a:avLst/>
                <a:gdLst>
                  <a:gd name="T0" fmla="*/ 476 w 476"/>
                  <a:gd name="T1" fmla="*/ 176 h 176"/>
                  <a:gd name="T2" fmla="*/ 476 w 476"/>
                  <a:gd name="T3" fmla="*/ 174 h 176"/>
                  <a:gd name="T4" fmla="*/ 454 w 476"/>
                  <a:gd name="T5" fmla="*/ 163 h 176"/>
                  <a:gd name="T6" fmla="*/ 437 w 476"/>
                  <a:gd name="T7" fmla="*/ 154 h 176"/>
                  <a:gd name="T8" fmla="*/ 430 w 476"/>
                  <a:gd name="T9" fmla="*/ 152 h 176"/>
                  <a:gd name="T10" fmla="*/ 424 w 476"/>
                  <a:gd name="T11" fmla="*/ 147 h 176"/>
                  <a:gd name="T12" fmla="*/ 407 w 476"/>
                  <a:gd name="T13" fmla="*/ 139 h 176"/>
                  <a:gd name="T14" fmla="*/ 395 w 476"/>
                  <a:gd name="T15" fmla="*/ 134 h 176"/>
                  <a:gd name="T16" fmla="*/ 383 w 476"/>
                  <a:gd name="T17" fmla="*/ 129 h 176"/>
                  <a:gd name="T18" fmla="*/ 370 w 476"/>
                  <a:gd name="T19" fmla="*/ 122 h 176"/>
                  <a:gd name="T20" fmla="*/ 361 w 476"/>
                  <a:gd name="T21" fmla="*/ 119 h 176"/>
                  <a:gd name="T22" fmla="*/ 354 w 476"/>
                  <a:gd name="T23" fmla="*/ 115 h 176"/>
                  <a:gd name="T24" fmla="*/ 336 w 476"/>
                  <a:gd name="T25" fmla="*/ 107 h 176"/>
                  <a:gd name="T26" fmla="*/ 312 w 476"/>
                  <a:gd name="T27" fmla="*/ 97 h 176"/>
                  <a:gd name="T28" fmla="*/ 311 w 476"/>
                  <a:gd name="T29" fmla="*/ 97 h 176"/>
                  <a:gd name="T30" fmla="*/ 287 w 476"/>
                  <a:gd name="T31" fmla="*/ 85 h 176"/>
                  <a:gd name="T32" fmla="*/ 273 w 476"/>
                  <a:gd name="T33" fmla="*/ 81 h 176"/>
                  <a:gd name="T34" fmla="*/ 263 w 476"/>
                  <a:gd name="T35" fmla="*/ 75 h 176"/>
                  <a:gd name="T36" fmla="*/ 245 w 476"/>
                  <a:gd name="T37" fmla="*/ 70 h 176"/>
                  <a:gd name="T38" fmla="*/ 238 w 476"/>
                  <a:gd name="T39" fmla="*/ 68 h 176"/>
                  <a:gd name="T40" fmla="*/ 235 w 476"/>
                  <a:gd name="T41" fmla="*/ 66 h 176"/>
                  <a:gd name="T42" fmla="*/ 211 w 476"/>
                  <a:gd name="T43" fmla="*/ 58 h 176"/>
                  <a:gd name="T44" fmla="*/ 196 w 476"/>
                  <a:gd name="T45" fmla="*/ 53 h 176"/>
                  <a:gd name="T46" fmla="*/ 187 w 476"/>
                  <a:gd name="T47" fmla="*/ 49 h 176"/>
                  <a:gd name="T48" fmla="*/ 167 w 476"/>
                  <a:gd name="T49" fmla="*/ 42 h 176"/>
                  <a:gd name="T50" fmla="*/ 162 w 476"/>
                  <a:gd name="T51" fmla="*/ 41 h 176"/>
                  <a:gd name="T52" fmla="*/ 157 w 476"/>
                  <a:gd name="T53" fmla="*/ 41 h 176"/>
                  <a:gd name="T54" fmla="*/ 133 w 476"/>
                  <a:gd name="T55" fmla="*/ 32 h 176"/>
                  <a:gd name="T56" fmla="*/ 122 w 476"/>
                  <a:gd name="T57" fmla="*/ 29 h 176"/>
                  <a:gd name="T58" fmla="*/ 108 w 476"/>
                  <a:gd name="T59" fmla="*/ 26 h 176"/>
                  <a:gd name="T60" fmla="*/ 84 w 476"/>
                  <a:gd name="T61" fmla="*/ 19 h 176"/>
                  <a:gd name="T62" fmla="*/ 83 w 476"/>
                  <a:gd name="T63" fmla="*/ 19 h 176"/>
                  <a:gd name="T64" fmla="*/ 73 w 476"/>
                  <a:gd name="T65" fmla="*/ 17 h 176"/>
                  <a:gd name="T66" fmla="*/ 56 w 476"/>
                  <a:gd name="T67" fmla="*/ 12 h 176"/>
                  <a:gd name="T68" fmla="*/ 51 w 476"/>
                  <a:gd name="T69" fmla="*/ 12 h 176"/>
                  <a:gd name="T70" fmla="*/ 27 w 476"/>
                  <a:gd name="T71" fmla="*/ 5 h 176"/>
                  <a:gd name="T72" fmla="*/ 14 w 476"/>
                  <a:gd name="T73" fmla="*/ 4 h 176"/>
                  <a:gd name="T74" fmla="*/ 0 w 476"/>
                  <a:gd name="T75" fmla="*/ 0 h 17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476"/>
                  <a:gd name="T115" fmla="*/ 0 h 176"/>
                  <a:gd name="T116" fmla="*/ 476 w 476"/>
                  <a:gd name="T117" fmla="*/ 176 h 17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476" h="176">
                    <a:moveTo>
                      <a:pt x="476" y="176"/>
                    </a:moveTo>
                    <a:lnTo>
                      <a:pt x="476" y="174"/>
                    </a:lnTo>
                    <a:lnTo>
                      <a:pt x="454" y="163"/>
                    </a:lnTo>
                    <a:lnTo>
                      <a:pt x="437" y="154"/>
                    </a:lnTo>
                    <a:lnTo>
                      <a:pt x="430" y="152"/>
                    </a:lnTo>
                    <a:lnTo>
                      <a:pt x="424" y="147"/>
                    </a:lnTo>
                    <a:lnTo>
                      <a:pt x="407" y="139"/>
                    </a:lnTo>
                    <a:lnTo>
                      <a:pt x="395" y="134"/>
                    </a:lnTo>
                    <a:lnTo>
                      <a:pt x="383" y="129"/>
                    </a:lnTo>
                    <a:lnTo>
                      <a:pt x="370" y="122"/>
                    </a:lnTo>
                    <a:lnTo>
                      <a:pt x="361" y="119"/>
                    </a:lnTo>
                    <a:lnTo>
                      <a:pt x="354" y="115"/>
                    </a:lnTo>
                    <a:lnTo>
                      <a:pt x="336" y="107"/>
                    </a:lnTo>
                    <a:lnTo>
                      <a:pt x="312" y="97"/>
                    </a:lnTo>
                    <a:lnTo>
                      <a:pt x="311" y="97"/>
                    </a:lnTo>
                    <a:lnTo>
                      <a:pt x="287" y="85"/>
                    </a:lnTo>
                    <a:lnTo>
                      <a:pt x="273" y="81"/>
                    </a:lnTo>
                    <a:lnTo>
                      <a:pt x="263" y="75"/>
                    </a:lnTo>
                    <a:lnTo>
                      <a:pt x="245" y="70"/>
                    </a:lnTo>
                    <a:lnTo>
                      <a:pt x="238" y="68"/>
                    </a:lnTo>
                    <a:lnTo>
                      <a:pt x="235" y="66"/>
                    </a:lnTo>
                    <a:lnTo>
                      <a:pt x="211" y="58"/>
                    </a:lnTo>
                    <a:lnTo>
                      <a:pt x="196" y="53"/>
                    </a:lnTo>
                    <a:lnTo>
                      <a:pt x="187" y="49"/>
                    </a:lnTo>
                    <a:lnTo>
                      <a:pt x="167" y="42"/>
                    </a:lnTo>
                    <a:lnTo>
                      <a:pt x="162" y="41"/>
                    </a:lnTo>
                    <a:lnTo>
                      <a:pt x="157" y="41"/>
                    </a:lnTo>
                    <a:lnTo>
                      <a:pt x="133" y="32"/>
                    </a:lnTo>
                    <a:lnTo>
                      <a:pt x="122" y="29"/>
                    </a:lnTo>
                    <a:lnTo>
                      <a:pt x="108" y="26"/>
                    </a:lnTo>
                    <a:lnTo>
                      <a:pt x="84" y="19"/>
                    </a:lnTo>
                    <a:lnTo>
                      <a:pt x="83" y="19"/>
                    </a:lnTo>
                    <a:lnTo>
                      <a:pt x="73" y="17"/>
                    </a:lnTo>
                    <a:lnTo>
                      <a:pt x="56" y="12"/>
                    </a:lnTo>
                    <a:lnTo>
                      <a:pt x="51" y="12"/>
                    </a:lnTo>
                    <a:lnTo>
                      <a:pt x="27" y="5"/>
                    </a:lnTo>
                    <a:lnTo>
                      <a:pt x="14" y="4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69" name="Freeform 1309"/>
              <p:cNvSpPr>
                <a:spLocks/>
              </p:cNvSpPr>
              <p:nvPr/>
            </p:nvSpPr>
            <p:spPr bwMode="auto">
              <a:xfrm>
                <a:off x="590" y="2531"/>
                <a:ext cx="994" cy="66"/>
              </a:xfrm>
              <a:custGeom>
                <a:avLst/>
                <a:gdLst>
                  <a:gd name="T0" fmla="*/ 994 w 994"/>
                  <a:gd name="T1" fmla="*/ 66 h 66"/>
                  <a:gd name="T2" fmla="*/ 972 w 994"/>
                  <a:gd name="T3" fmla="*/ 63 h 66"/>
                  <a:gd name="T4" fmla="*/ 967 w 994"/>
                  <a:gd name="T5" fmla="*/ 61 h 66"/>
                  <a:gd name="T6" fmla="*/ 938 w 994"/>
                  <a:gd name="T7" fmla="*/ 56 h 66"/>
                  <a:gd name="T8" fmla="*/ 910 w 994"/>
                  <a:gd name="T9" fmla="*/ 51 h 66"/>
                  <a:gd name="T10" fmla="*/ 905 w 994"/>
                  <a:gd name="T11" fmla="*/ 49 h 66"/>
                  <a:gd name="T12" fmla="*/ 883 w 994"/>
                  <a:gd name="T13" fmla="*/ 46 h 66"/>
                  <a:gd name="T14" fmla="*/ 871 w 994"/>
                  <a:gd name="T15" fmla="*/ 44 h 66"/>
                  <a:gd name="T16" fmla="*/ 854 w 994"/>
                  <a:gd name="T17" fmla="*/ 43 h 66"/>
                  <a:gd name="T18" fmla="*/ 837 w 994"/>
                  <a:gd name="T19" fmla="*/ 41 h 66"/>
                  <a:gd name="T20" fmla="*/ 825 w 994"/>
                  <a:gd name="T21" fmla="*/ 37 h 66"/>
                  <a:gd name="T22" fmla="*/ 803 w 994"/>
                  <a:gd name="T23" fmla="*/ 34 h 66"/>
                  <a:gd name="T24" fmla="*/ 795 w 994"/>
                  <a:gd name="T25" fmla="*/ 34 h 66"/>
                  <a:gd name="T26" fmla="*/ 771 w 994"/>
                  <a:gd name="T27" fmla="*/ 32 h 66"/>
                  <a:gd name="T28" fmla="*/ 766 w 994"/>
                  <a:gd name="T29" fmla="*/ 31 h 66"/>
                  <a:gd name="T30" fmla="*/ 737 w 994"/>
                  <a:gd name="T31" fmla="*/ 29 h 66"/>
                  <a:gd name="T32" fmla="*/ 731 w 994"/>
                  <a:gd name="T33" fmla="*/ 29 h 66"/>
                  <a:gd name="T34" fmla="*/ 709 w 994"/>
                  <a:gd name="T35" fmla="*/ 26 h 66"/>
                  <a:gd name="T36" fmla="*/ 705 w 994"/>
                  <a:gd name="T37" fmla="*/ 26 h 66"/>
                  <a:gd name="T38" fmla="*/ 678 w 994"/>
                  <a:gd name="T39" fmla="*/ 22 h 66"/>
                  <a:gd name="T40" fmla="*/ 673 w 994"/>
                  <a:gd name="T41" fmla="*/ 22 h 66"/>
                  <a:gd name="T42" fmla="*/ 648 w 994"/>
                  <a:gd name="T43" fmla="*/ 21 h 66"/>
                  <a:gd name="T44" fmla="*/ 640 w 994"/>
                  <a:gd name="T45" fmla="*/ 21 h 66"/>
                  <a:gd name="T46" fmla="*/ 618 w 994"/>
                  <a:gd name="T47" fmla="*/ 19 h 66"/>
                  <a:gd name="T48" fmla="*/ 609 w 994"/>
                  <a:gd name="T49" fmla="*/ 17 h 66"/>
                  <a:gd name="T50" fmla="*/ 587 w 994"/>
                  <a:gd name="T51" fmla="*/ 15 h 66"/>
                  <a:gd name="T52" fmla="*/ 575 w 994"/>
                  <a:gd name="T53" fmla="*/ 15 h 66"/>
                  <a:gd name="T54" fmla="*/ 559 w 994"/>
                  <a:gd name="T55" fmla="*/ 14 h 66"/>
                  <a:gd name="T56" fmla="*/ 543 w 994"/>
                  <a:gd name="T57" fmla="*/ 14 h 66"/>
                  <a:gd name="T58" fmla="*/ 528 w 994"/>
                  <a:gd name="T59" fmla="*/ 12 h 66"/>
                  <a:gd name="T60" fmla="*/ 511 w 994"/>
                  <a:gd name="T61" fmla="*/ 12 h 66"/>
                  <a:gd name="T62" fmla="*/ 496 w 994"/>
                  <a:gd name="T63" fmla="*/ 10 h 66"/>
                  <a:gd name="T64" fmla="*/ 479 w 994"/>
                  <a:gd name="T65" fmla="*/ 10 h 66"/>
                  <a:gd name="T66" fmla="*/ 467 w 994"/>
                  <a:gd name="T67" fmla="*/ 9 h 66"/>
                  <a:gd name="T68" fmla="*/ 447 w 994"/>
                  <a:gd name="T69" fmla="*/ 9 h 66"/>
                  <a:gd name="T70" fmla="*/ 435 w 994"/>
                  <a:gd name="T71" fmla="*/ 7 h 66"/>
                  <a:gd name="T72" fmla="*/ 417 w 994"/>
                  <a:gd name="T73" fmla="*/ 7 h 66"/>
                  <a:gd name="T74" fmla="*/ 405 w 994"/>
                  <a:gd name="T75" fmla="*/ 5 h 66"/>
                  <a:gd name="T76" fmla="*/ 383 w 994"/>
                  <a:gd name="T77" fmla="*/ 5 h 66"/>
                  <a:gd name="T78" fmla="*/ 375 w 994"/>
                  <a:gd name="T79" fmla="*/ 5 h 66"/>
                  <a:gd name="T80" fmla="*/ 353 w 994"/>
                  <a:gd name="T81" fmla="*/ 5 h 66"/>
                  <a:gd name="T82" fmla="*/ 343 w 994"/>
                  <a:gd name="T83" fmla="*/ 5 h 66"/>
                  <a:gd name="T84" fmla="*/ 321 w 994"/>
                  <a:gd name="T85" fmla="*/ 4 h 66"/>
                  <a:gd name="T86" fmla="*/ 312 w 994"/>
                  <a:gd name="T87" fmla="*/ 4 h 66"/>
                  <a:gd name="T88" fmla="*/ 290 w 994"/>
                  <a:gd name="T89" fmla="*/ 4 h 66"/>
                  <a:gd name="T90" fmla="*/ 282 w 994"/>
                  <a:gd name="T91" fmla="*/ 4 h 66"/>
                  <a:gd name="T92" fmla="*/ 258 w 994"/>
                  <a:gd name="T93" fmla="*/ 2 h 66"/>
                  <a:gd name="T94" fmla="*/ 250 w 994"/>
                  <a:gd name="T95" fmla="*/ 2 h 66"/>
                  <a:gd name="T96" fmla="*/ 226 w 994"/>
                  <a:gd name="T97" fmla="*/ 2 h 66"/>
                  <a:gd name="T98" fmla="*/ 219 w 994"/>
                  <a:gd name="T99" fmla="*/ 2 h 66"/>
                  <a:gd name="T100" fmla="*/ 194 w 994"/>
                  <a:gd name="T101" fmla="*/ 0 h 66"/>
                  <a:gd name="T102" fmla="*/ 187 w 994"/>
                  <a:gd name="T103" fmla="*/ 0 h 66"/>
                  <a:gd name="T104" fmla="*/ 162 w 994"/>
                  <a:gd name="T105" fmla="*/ 0 h 66"/>
                  <a:gd name="T106" fmla="*/ 157 w 994"/>
                  <a:gd name="T107" fmla="*/ 0 h 66"/>
                  <a:gd name="T108" fmla="*/ 132 w 994"/>
                  <a:gd name="T109" fmla="*/ 0 h 66"/>
                  <a:gd name="T110" fmla="*/ 126 w 994"/>
                  <a:gd name="T111" fmla="*/ 0 h 66"/>
                  <a:gd name="T112" fmla="*/ 99 w 994"/>
                  <a:gd name="T113" fmla="*/ 0 h 66"/>
                  <a:gd name="T114" fmla="*/ 94 w 994"/>
                  <a:gd name="T115" fmla="*/ 0 h 66"/>
                  <a:gd name="T116" fmla="*/ 69 w 994"/>
                  <a:gd name="T117" fmla="*/ 0 h 66"/>
                  <a:gd name="T118" fmla="*/ 37 w 994"/>
                  <a:gd name="T119" fmla="*/ 0 h 66"/>
                  <a:gd name="T120" fmla="*/ 30 w 994"/>
                  <a:gd name="T121" fmla="*/ 0 h 66"/>
                  <a:gd name="T122" fmla="*/ 0 w 994"/>
                  <a:gd name="T123" fmla="*/ 0 h 6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994"/>
                  <a:gd name="T187" fmla="*/ 0 h 66"/>
                  <a:gd name="T188" fmla="*/ 994 w 994"/>
                  <a:gd name="T189" fmla="*/ 66 h 6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994" h="66">
                    <a:moveTo>
                      <a:pt x="994" y="66"/>
                    </a:moveTo>
                    <a:lnTo>
                      <a:pt x="972" y="63"/>
                    </a:lnTo>
                    <a:lnTo>
                      <a:pt x="967" y="61"/>
                    </a:lnTo>
                    <a:lnTo>
                      <a:pt x="938" y="56"/>
                    </a:lnTo>
                    <a:lnTo>
                      <a:pt x="910" y="51"/>
                    </a:lnTo>
                    <a:lnTo>
                      <a:pt x="905" y="49"/>
                    </a:lnTo>
                    <a:lnTo>
                      <a:pt x="883" y="46"/>
                    </a:lnTo>
                    <a:lnTo>
                      <a:pt x="871" y="44"/>
                    </a:lnTo>
                    <a:lnTo>
                      <a:pt x="854" y="43"/>
                    </a:lnTo>
                    <a:lnTo>
                      <a:pt x="837" y="41"/>
                    </a:lnTo>
                    <a:lnTo>
                      <a:pt x="825" y="37"/>
                    </a:lnTo>
                    <a:lnTo>
                      <a:pt x="803" y="34"/>
                    </a:lnTo>
                    <a:lnTo>
                      <a:pt x="795" y="34"/>
                    </a:lnTo>
                    <a:lnTo>
                      <a:pt x="771" y="32"/>
                    </a:lnTo>
                    <a:lnTo>
                      <a:pt x="766" y="31"/>
                    </a:lnTo>
                    <a:lnTo>
                      <a:pt x="737" y="29"/>
                    </a:lnTo>
                    <a:lnTo>
                      <a:pt x="731" y="29"/>
                    </a:lnTo>
                    <a:lnTo>
                      <a:pt x="709" y="26"/>
                    </a:lnTo>
                    <a:lnTo>
                      <a:pt x="705" y="26"/>
                    </a:lnTo>
                    <a:lnTo>
                      <a:pt x="678" y="22"/>
                    </a:lnTo>
                    <a:lnTo>
                      <a:pt x="673" y="22"/>
                    </a:lnTo>
                    <a:lnTo>
                      <a:pt x="648" y="21"/>
                    </a:lnTo>
                    <a:lnTo>
                      <a:pt x="640" y="21"/>
                    </a:lnTo>
                    <a:lnTo>
                      <a:pt x="618" y="19"/>
                    </a:lnTo>
                    <a:lnTo>
                      <a:pt x="609" y="17"/>
                    </a:lnTo>
                    <a:lnTo>
                      <a:pt x="587" y="15"/>
                    </a:lnTo>
                    <a:lnTo>
                      <a:pt x="575" y="15"/>
                    </a:lnTo>
                    <a:lnTo>
                      <a:pt x="559" y="14"/>
                    </a:lnTo>
                    <a:lnTo>
                      <a:pt x="543" y="14"/>
                    </a:lnTo>
                    <a:lnTo>
                      <a:pt x="528" y="12"/>
                    </a:lnTo>
                    <a:lnTo>
                      <a:pt x="511" y="12"/>
                    </a:lnTo>
                    <a:lnTo>
                      <a:pt x="496" y="10"/>
                    </a:lnTo>
                    <a:lnTo>
                      <a:pt x="479" y="10"/>
                    </a:lnTo>
                    <a:lnTo>
                      <a:pt x="467" y="9"/>
                    </a:lnTo>
                    <a:lnTo>
                      <a:pt x="447" y="9"/>
                    </a:lnTo>
                    <a:lnTo>
                      <a:pt x="435" y="7"/>
                    </a:lnTo>
                    <a:lnTo>
                      <a:pt x="417" y="7"/>
                    </a:lnTo>
                    <a:lnTo>
                      <a:pt x="405" y="5"/>
                    </a:lnTo>
                    <a:lnTo>
                      <a:pt x="383" y="5"/>
                    </a:lnTo>
                    <a:lnTo>
                      <a:pt x="375" y="5"/>
                    </a:lnTo>
                    <a:lnTo>
                      <a:pt x="353" y="5"/>
                    </a:lnTo>
                    <a:lnTo>
                      <a:pt x="343" y="5"/>
                    </a:lnTo>
                    <a:lnTo>
                      <a:pt x="321" y="4"/>
                    </a:lnTo>
                    <a:lnTo>
                      <a:pt x="312" y="4"/>
                    </a:lnTo>
                    <a:lnTo>
                      <a:pt x="290" y="4"/>
                    </a:lnTo>
                    <a:lnTo>
                      <a:pt x="282" y="4"/>
                    </a:lnTo>
                    <a:lnTo>
                      <a:pt x="258" y="2"/>
                    </a:lnTo>
                    <a:lnTo>
                      <a:pt x="250" y="2"/>
                    </a:lnTo>
                    <a:lnTo>
                      <a:pt x="226" y="2"/>
                    </a:lnTo>
                    <a:lnTo>
                      <a:pt x="219" y="2"/>
                    </a:lnTo>
                    <a:lnTo>
                      <a:pt x="194" y="0"/>
                    </a:lnTo>
                    <a:lnTo>
                      <a:pt x="187" y="0"/>
                    </a:lnTo>
                    <a:lnTo>
                      <a:pt x="162" y="0"/>
                    </a:lnTo>
                    <a:lnTo>
                      <a:pt x="157" y="0"/>
                    </a:lnTo>
                    <a:lnTo>
                      <a:pt x="132" y="0"/>
                    </a:lnTo>
                    <a:lnTo>
                      <a:pt x="126" y="0"/>
                    </a:lnTo>
                    <a:lnTo>
                      <a:pt x="99" y="0"/>
                    </a:lnTo>
                    <a:lnTo>
                      <a:pt x="94" y="0"/>
                    </a:lnTo>
                    <a:lnTo>
                      <a:pt x="69" y="0"/>
                    </a:lnTo>
                    <a:lnTo>
                      <a:pt x="37" y="0"/>
                    </a:lnTo>
                    <a:lnTo>
                      <a:pt x="3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70" name="Freeform 1310"/>
              <p:cNvSpPr>
                <a:spLocks/>
              </p:cNvSpPr>
              <p:nvPr/>
            </p:nvSpPr>
            <p:spPr bwMode="auto">
              <a:xfrm>
                <a:off x="590" y="2509"/>
                <a:ext cx="1532" cy="208"/>
              </a:xfrm>
              <a:custGeom>
                <a:avLst/>
                <a:gdLst>
                  <a:gd name="T0" fmla="*/ 1531 w 1532"/>
                  <a:gd name="T1" fmla="*/ 207 h 208"/>
                  <a:gd name="T2" fmla="*/ 1502 w 1532"/>
                  <a:gd name="T3" fmla="*/ 207 h 208"/>
                  <a:gd name="T4" fmla="*/ 1468 w 1532"/>
                  <a:gd name="T5" fmla="*/ 200 h 208"/>
                  <a:gd name="T6" fmla="*/ 1433 w 1532"/>
                  <a:gd name="T7" fmla="*/ 190 h 208"/>
                  <a:gd name="T8" fmla="*/ 1411 w 1532"/>
                  <a:gd name="T9" fmla="*/ 181 h 208"/>
                  <a:gd name="T10" fmla="*/ 1394 w 1532"/>
                  <a:gd name="T11" fmla="*/ 176 h 208"/>
                  <a:gd name="T12" fmla="*/ 1355 w 1532"/>
                  <a:gd name="T13" fmla="*/ 163 h 208"/>
                  <a:gd name="T14" fmla="*/ 1338 w 1532"/>
                  <a:gd name="T15" fmla="*/ 156 h 208"/>
                  <a:gd name="T16" fmla="*/ 1318 w 1532"/>
                  <a:gd name="T17" fmla="*/ 149 h 208"/>
                  <a:gd name="T18" fmla="*/ 1279 w 1532"/>
                  <a:gd name="T19" fmla="*/ 136 h 208"/>
                  <a:gd name="T20" fmla="*/ 1262 w 1532"/>
                  <a:gd name="T21" fmla="*/ 130 h 208"/>
                  <a:gd name="T22" fmla="*/ 1242 w 1532"/>
                  <a:gd name="T23" fmla="*/ 124 h 208"/>
                  <a:gd name="T24" fmla="*/ 1205 w 1532"/>
                  <a:gd name="T25" fmla="*/ 112 h 208"/>
                  <a:gd name="T26" fmla="*/ 1178 w 1532"/>
                  <a:gd name="T27" fmla="*/ 103 h 208"/>
                  <a:gd name="T28" fmla="*/ 1168 w 1532"/>
                  <a:gd name="T29" fmla="*/ 100 h 208"/>
                  <a:gd name="T30" fmla="*/ 1132 w 1532"/>
                  <a:gd name="T31" fmla="*/ 92 h 208"/>
                  <a:gd name="T32" fmla="*/ 1095 w 1532"/>
                  <a:gd name="T33" fmla="*/ 83 h 208"/>
                  <a:gd name="T34" fmla="*/ 1073 w 1532"/>
                  <a:gd name="T35" fmla="*/ 78 h 208"/>
                  <a:gd name="T36" fmla="*/ 1060 w 1532"/>
                  <a:gd name="T37" fmla="*/ 75 h 208"/>
                  <a:gd name="T38" fmla="*/ 1026 w 1532"/>
                  <a:gd name="T39" fmla="*/ 66 h 208"/>
                  <a:gd name="T40" fmla="*/ 991 w 1532"/>
                  <a:gd name="T41" fmla="*/ 61 h 208"/>
                  <a:gd name="T42" fmla="*/ 957 w 1532"/>
                  <a:gd name="T43" fmla="*/ 54 h 208"/>
                  <a:gd name="T44" fmla="*/ 935 w 1532"/>
                  <a:gd name="T45" fmla="*/ 51 h 208"/>
                  <a:gd name="T46" fmla="*/ 923 w 1532"/>
                  <a:gd name="T47" fmla="*/ 49 h 208"/>
                  <a:gd name="T48" fmla="*/ 889 w 1532"/>
                  <a:gd name="T49" fmla="*/ 43 h 208"/>
                  <a:gd name="T50" fmla="*/ 856 w 1532"/>
                  <a:gd name="T51" fmla="*/ 39 h 208"/>
                  <a:gd name="T52" fmla="*/ 824 w 1532"/>
                  <a:gd name="T53" fmla="*/ 36 h 208"/>
                  <a:gd name="T54" fmla="*/ 790 w 1532"/>
                  <a:gd name="T55" fmla="*/ 31 h 208"/>
                  <a:gd name="T56" fmla="*/ 756 w 1532"/>
                  <a:gd name="T57" fmla="*/ 27 h 208"/>
                  <a:gd name="T58" fmla="*/ 724 w 1532"/>
                  <a:gd name="T59" fmla="*/ 24 h 208"/>
                  <a:gd name="T60" fmla="*/ 697 w 1532"/>
                  <a:gd name="T61" fmla="*/ 22 h 208"/>
                  <a:gd name="T62" fmla="*/ 662 w 1532"/>
                  <a:gd name="T63" fmla="*/ 19 h 208"/>
                  <a:gd name="T64" fmla="*/ 631 w 1532"/>
                  <a:gd name="T65" fmla="*/ 17 h 208"/>
                  <a:gd name="T66" fmla="*/ 602 w 1532"/>
                  <a:gd name="T67" fmla="*/ 14 h 208"/>
                  <a:gd name="T68" fmla="*/ 572 w 1532"/>
                  <a:gd name="T69" fmla="*/ 14 h 208"/>
                  <a:gd name="T70" fmla="*/ 540 w 1532"/>
                  <a:gd name="T71" fmla="*/ 12 h 208"/>
                  <a:gd name="T72" fmla="*/ 510 w 1532"/>
                  <a:gd name="T73" fmla="*/ 9 h 208"/>
                  <a:gd name="T74" fmla="*/ 481 w 1532"/>
                  <a:gd name="T75" fmla="*/ 7 h 208"/>
                  <a:gd name="T76" fmla="*/ 449 w 1532"/>
                  <a:gd name="T77" fmla="*/ 7 h 208"/>
                  <a:gd name="T78" fmla="*/ 418 w 1532"/>
                  <a:gd name="T79" fmla="*/ 7 h 208"/>
                  <a:gd name="T80" fmla="*/ 388 w 1532"/>
                  <a:gd name="T81" fmla="*/ 5 h 208"/>
                  <a:gd name="T82" fmla="*/ 356 w 1532"/>
                  <a:gd name="T83" fmla="*/ 4 h 208"/>
                  <a:gd name="T84" fmla="*/ 326 w 1532"/>
                  <a:gd name="T85" fmla="*/ 2 h 208"/>
                  <a:gd name="T86" fmla="*/ 295 w 1532"/>
                  <a:gd name="T87" fmla="*/ 2 h 208"/>
                  <a:gd name="T88" fmla="*/ 263 w 1532"/>
                  <a:gd name="T89" fmla="*/ 0 h 208"/>
                  <a:gd name="T90" fmla="*/ 233 w 1532"/>
                  <a:gd name="T91" fmla="*/ 0 h 208"/>
                  <a:gd name="T92" fmla="*/ 201 w 1532"/>
                  <a:gd name="T93" fmla="*/ 0 h 208"/>
                  <a:gd name="T94" fmla="*/ 170 w 1532"/>
                  <a:gd name="T95" fmla="*/ 0 h 208"/>
                  <a:gd name="T96" fmla="*/ 138 w 1532"/>
                  <a:gd name="T97" fmla="*/ 0 h 208"/>
                  <a:gd name="T98" fmla="*/ 106 w 1532"/>
                  <a:gd name="T99" fmla="*/ 0 h 208"/>
                  <a:gd name="T100" fmla="*/ 44 w 1532"/>
                  <a:gd name="T101" fmla="*/ 0 h 208"/>
                  <a:gd name="T102" fmla="*/ 0 w 1532"/>
                  <a:gd name="T103" fmla="*/ 0 h 208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532"/>
                  <a:gd name="T157" fmla="*/ 0 h 208"/>
                  <a:gd name="T158" fmla="*/ 1532 w 1532"/>
                  <a:gd name="T159" fmla="*/ 208 h 208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532" h="208">
                    <a:moveTo>
                      <a:pt x="1532" y="208"/>
                    </a:moveTo>
                    <a:lnTo>
                      <a:pt x="1531" y="207"/>
                    </a:lnTo>
                    <a:lnTo>
                      <a:pt x="1505" y="207"/>
                    </a:lnTo>
                    <a:lnTo>
                      <a:pt x="1502" y="207"/>
                    </a:lnTo>
                    <a:lnTo>
                      <a:pt x="1475" y="200"/>
                    </a:lnTo>
                    <a:lnTo>
                      <a:pt x="1468" y="200"/>
                    </a:lnTo>
                    <a:lnTo>
                      <a:pt x="1450" y="193"/>
                    </a:lnTo>
                    <a:lnTo>
                      <a:pt x="1433" y="190"/>
                    </a:lnTo>
                    <a:lnTo>
                      <a:pt x="1426" y="186"/>
                    </a:lnTo>
                    <a:lnTo>
                      <a:pt x="1411" y="181"/>
                    </a:lnTo>
                    <a:lnTo>
                      <a:pt x="1399" y="178"/>
                    </a:lnTo>
                    <a:lnTo>
                      <a:pt x="1394" y="176"/>
                    </a:lnTo>
                    <a:lnTo>
                      <a:pt x="1375" y="169"/>
                    </a:lnTo>
                    <a:lnTo>
                      <a:pt x="1355" y="163"/>
                    </a:lnTo>
                    <a:lnTo>
                      <a:pt x="1348" y="159"/>
                    </a:lnTo>
                    <a:lnTo>
                      <a:pt x="1338" y="156"/>
                    </a:lnTo>
                    <a:lnTo>
                      <a:pt x="1325" y="151"/>
                    </a:lnTo>
                    <a:lnTo>
                      <a:pt x="1318" y="149"/>
                    </a:lnTo>
                    <a:lnTo>
                      <a:pt x="1299" y="142"/>
                    </a:lnTo>
                    <a:lnTo>
                      <a:pt x="1279" y="136"/>
                    </a:lnTo>
                    <a:lnTo>
                      <a:pt x="1274" y="134"/>
                    </a:lnTo>
                    <a:lnTo>
                      <a:pt x="1262" y="130"/>
                    </a:lnTo>
                    <a:lnTo>
                      <a:pt x="1249" y="125"/>
                    </a:lnTo>
                    <a:lnTo>
                      <a:pt x="1242" y="124"/>
                    </a:lnTo>
                    <a:lnTo>
                      <a:pt x="1222" y="117"/>
                    </a:lnTo>
                    <a:lnTo>
                      <a:pt x="1205" y="112"/>
                    </a:lnTo>
                    <a:lnTo>
                      <a:pt x="1197" y="109"/>
                    </a:lnTo>
                    <a:lnTo>
                      <a:pt x="1178" y="103"/>
                    </a:lnTo>
                    <a:lnTo>
                      <a:pt x="1171" y="102"/>
                    </a:lnTo>
                    <a:lnTo>
                      <a:pt x="1168" y="100"/>
                    </a:lnTo>
                    <a:lnTo>
                      <a:pt x="1144" y="95"/>
                    </a:lnTo>
                    <a:lnTo>
                      <a:pt x="1132" y="92"/>
                    </a:lnTo>
                    <a:lnTo>
                      <a:pt x="1117" y="88"/>
                    </a:lnTo>
                    <a:lnTo>
                      <a:pt x="1095" y="83"/>
                    </a:lnTo>
                    <a:lnTo>
                      <a:pt x="1092" y="81"/>
                    </a:lnTo>
                    <a:lnTo>
                      <a:pt x="1073" y="78"/>
                    </a:lnTo>
                    <a:lnTo>
                      <a:pt x="1065" y="75"/>
                    </a:lnTo>
                    <a:lnTo>
                      <a:pt x="1060" y="75"/>
                    </a:lnTo>
                    <a:lnTo>
                      <a:pt x="1036" y="70"/>
                    </a:lnTo>
                    <a:lnTo>
                      <a:pt x="1026" y="66"/>
                    </a:lnTo>
                    <a:lnTo>
                      <a:pt x="1009" y="65"/>
                    </a:lnTo>
                    <a:lnTo>
                      <a:pt x="991" y="61"/>
                    </a:lnTo>
                    <a:lnTo>
                      <a:pt x="981" y="58"/>
                    </a:lnTo>
                    <a:lnTo>
                      <a:pt x="957" y="54"/>
                    </a:lnTo>
                    <a:lnTo>
                      <a:pt x="954" y="54"/>
                    </a:lnTo>
                    <a:lnTo>
                      <a:pt x="935" y="51"/>
                    </a:lnTo>
                    <a:lnTo>
                      <a:pt x="925" y="49"/>
                    </a:lnTo>
                    <a:lnTo>
                      <a:pt x="923" y="49"/>
                    </a:lnTo>
                    <a:lnTo>
                      <a:pt x="896" y="44"/>
                    </a:lnTo>
                    <a:lnTo>
                      <a:pt x="889" y="43"/>
                    </a:lnTo>
                    <a:lnTo>
                      <a:pt x="867" y="41"/>
                    </a:lnTo>
                    <a:lnTo>
                      <a:pt x="856" y="39"/>
                    </a:lnTo>
                    <a:lnTo>
                      <a:pt x="839" y="36"/>
                    </a:lnTo>
                    <a:lnTo>
                      <a:pt x="824" y="36"/>
                    </a:lnTo>
                    <a:lnTo>
                      <a:pt x="810" y="34"/>
                    </a:lnTo>
                    <a:lnTo>
                      <a:pt x="790" y="31"/>
                    </a:lnTo>
                    <a:lnTo>
                      <a:pt x="780" y="29"/>
                    </a:lnTo>
                    <a:lnTo>
                      <a:pt x="756" y="27"/>
                    </a:lnTo>
                    <a:lnTo>
                      <a:pt x="751" y="27"/>
                    </a:lnTo>
                    <a:lnTo>
                      <a:pt x="724" y="24"/>
                    </a:lnTo>
                    <a:lnTo>
                      <a:pt x="722" y="24"/>
                    </a:lnTo>
                    <a:lnTo>
                      <a:pt x="697" y="22"/>
                    </a:lnTo>
                    <a:lnTo>
                      <a:pt x="692" y="22"/>
                    </a:lnTo>
                    <a:lnTo>
                      <a:pt x="662" y="19"/>
                    </a:lnTo>
                    <a:lnTo>
                      <a:pt x="660" y="19"/>
                    </a:lnTo>
                    <a:lnTo>
                      <a:pt x="631" y="17"/>
                    </a:lnTo>
                    <a:lnTo>
                      <a:pt x="626" y="16"/>
                    </a:lnTo>
                    <a:lnTo>
                      <a:pt x="602" y="14"/>
                    </a:lnTo>
                    <a:lnTo>
                      <a:pt x="594" y="14"/>
                    </a:lnTo>
                    <a:lnTo>
                      <a:pt x="572" y="14"/>
                    </a:lnTo>
                    <a:lnTo>
                      <a:pt x="562" y="14"/>
                    </a:lnTo>
                    <a:lnTo>
                      <a:pt x="540" y="12"/>
                    </a:lnTo>
                    <a:lnTo>
                      <a:pt x="530" y="10"/>
                    </a:lnTo>
                    <a:lnTo>
                      <a:pt x="510" y="9"/>
                    </a:lnTo>
                    <a:lnTo>
                      <a:pt x="498" y="9"/>
                    </a:lnTo>
                    <a:lnTo>
                      <a:pt x="481" y="7"/>
                    </a:lnTo>
                    <a:lnTo>
                      <a:pt x="466" y="7"/>
                    </a:lnTo>
                    <a:lnTo>
                      <a:pt x="449" y="7"/>
                    </a:lnTo>
                    <a:lnTo>
                      <a:pt x="434" y="7"/>
                    </a:lnTo>
                    <a:lnTo>
                      <a:pt x="418" y="7"/>
                    </a:lnTo>
                    <a:lnTo>
                      <a:pt x="403" y="5"/>
                    </a:lnTo>
                    <a:lnTo>
                      <a:pt x="388" y="5"/>
                    </a:lnTo>
                    <a:lnTo>
                      <a:pt x="371" y="4"/>
                    </a:lnTo>
                    <a:lnTo>
                      <a:pt x="356" y="4"/>
                    </a:lnTo>
                    <a:lnTo>
                      <a:pt x="339" y="4"/>
                    </a:lnTo>
                    <a:lnTo>
                      <a:pt x="326" y="2"/>
                    </a:lnTo>
                    <a:lnTo>
                      <a:pt x="307" y="2"/>
                    </a:lnTo>
                    <a:lnTo>
                      <a:pt x="295" y="2"/>
                    </a:lnTo>
                    <a:lnTo>
                      <a:pt x="277" y="2"/>
                    </a:lnTo>
                    <a:lnTo>
                      <a:pt x="263" y="0"/>
                    </a:lnTo>
                    <a:lnTo>
                      <a:pt x="245" y="0"/>
                    </a:lnTo>
                    <a:lnTo>
                      <a:pt x="233" y="0"/>
                    </a:lnTo>
                    <a:lnTo>
                      <a:pt x="213" y="0"/>
                    </a:lnTo>
                    <a:lnTo>
                      <a:pt x="201" y="0"/>
                    </a:lnTo>
                    <a:lnTo>
                      <a:pt x="182" y="0"/>
                    </a:lnTo>
                    <a:lnTo>
                      <a:pt x="170" y="0"/>
                    </a:lnTo>
                    <a:lnTo>
                      <a:pt x="150" y="0"/>
                    </a:lnTo>
                    <a:lnTo>
                      <a:pt x="138" y="0"/>
                    </a:lnTo>
                    <a:lnTo>
                      <a:pt x="120" y="0"/>
                    </a:lnTo>
                    <a:lnTo>
                      <a:pt x="106" y="0"/>
                    </a:lnTo>
                    <a:lnTo>
                      <a:pt x="88" y="0"/>
                    </a:lnTo>
                    <a:lnTo>
                      <a:pt x="44" y="0"/>
                    </a:lnTo>
                    <a:lnTo>
                      <a:pt x="25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71" name="Freeform 1311"/>
              <p:cNvSpPr>
                <a:spLocks/>
              </p:cNvSpPr>
              <p:nvPr/>
            </p:nvSpPr>
            <p:spPr bwMode="auto">
              <a:xfrm>
                <a:off x="1987" y="2638"/>
                <a:ext cx="135" cy="20"/>
              </a:xfrm>
              <a:custGeom>
                <a:avLst/>
                <a:gdLst>
                  <a:gd name="T0" fmla="*/ 0 w 135"/>
                  <a:gd name="T1" fmla="*/ 0 h 20"/>
                  <a:gd name="T2" fmla="*/ 4 w 135"/>
                  <a:gd name="T3" fmla="*/ 1 h 20"/>
                  <a:gd name="T4" fmla="*/ 27 w 135"/>
                  <a:gd name="T5" fmla="*/ 7 h 20"/>
                  <a:gd name="T6" fmla="*/ 39 w 135"/>
                  <a:gd name="T7" fmla="*/ 10 h 20"/>
                  <a:gd name="T8" fmla="*/ 54 w 135"/>
                  <a:gd name="T9" fmla="*/ 13 h 20"/>
                  <a:gd name="T10" fmla="*/ 73 w 135"/>
                  <a:gd name="T11" fmla="*/ 15 h 20"/>
                  <a:gd name="T12" fmla="*/ 83 w 135"/>
                  <a:gd name="T13" fmla="*/ 17 h 20"/>
                  <a:gd name="T14" fmla="*/ 107 w 135"/>
                  <a:gd name="T15" fmla="*/ 18 h 20"/>
                  <a:gd name="T16" fmla="*/ 112 w 135"/>
                  <a:gd name="T17" fmla="*/ 18 h 20"/>
                  <a:gd name="T18" fmla="*/ 135 w 135"/>
                  <a:gd name="T19" fmla="*/ 20 h 2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35"/>
                  <a:gd name="T31" fmla="*/ 0 h 20"/>
                  <a:gd name="T32" fmla="*/ 135 w 135"/>
                  <a:gd name="T33" fmla="*/ 20 h 2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35" h="20">
                    <a:moveTo>
                      <a:pt x="0" y="0"/>
                    </a:moveTo>
                    <a:lnTo>
                      <a:pt x="4" y="1"/>
                    </a:lnTo>
                    <a:lnTo>
                      <a:pt x="27" y="7"/>
                    </a:lnTo>
                    <a:lnTo>
                      <a:pt x="39" y="10"/>
                    </a:lnTo>
                    <a:lnTo>
                      <a:pt x="54" y="13"/>
                    </a:lnTo>
                    <a:lnTo>
                      <a:pt x="73" y="15"/>
                    </a:lnTo>
                    <a:lnTo>
                      <a:pt x="83" y="17"/>
                    </a:lnTo>
                    <a:lnTo>
                      <a:pt x="107" y="18"/>
                    </a:lnTo>
                    <a:lnTo>
                      <a:pt x="112" y="18"/>
                    </a:lnTo>
                    <a:lnTo>
                      <a:pt x="135" y="2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72" name="Freeform 1312"/>
              <p:cNvSpPr>
                <a:spLocks/>
              </p:cNvSpPr>
              <p:nvPr/>
            </p:nvSpPr>
            <p:spPr bwMode="auto">
              <a:xfrm>
                <a:off x="590" y="2486"/>
                <a:ext cx="1397" cy="152"/>
              </a:xfrm>
              <a:custGeom>
                <a:avLst/>
                <a:gdLst>
                  <a:gd name="T0" fmla="*/ 1391 w 1397"/>
                  <a:gd name="T1" fmla="*/ 152 h 152"/>
                  <a:gd name="T2" fmla="*/ 1364 w 1397"/>
                  <a:gd name="T3" fmla="*/ 143 h 152"/>
                  <a:gd name="T4" fmla="*/ 1326 w 1397"/>
                  <a:gd name="T5" fmla="*/ 135 h 152"/>
                  <a:gd name="T6" fmla="*/ 1296 w 1397"/>
                  <a:gd name="T7" fmla="*/ 125 h 152"/>
                  <a:gd name="T8" fmla="*/ 1291 w 1397"/>
                  <a:gd name="T9" fmla="*/ 123 h 152"/>
                  <a:gd name="T10" fmla="*/ 1256 w 1397"/>
                  <a:gd name="T11" fmla="*/ 115 h 152"/>
                  <a:gd name="T12" fmla="*/ 1218 w 1397"/>
                  <a:gd name="T13" fmla="*/ 104 h 152"/>
                  <a:gd name="T14" fmla="*/ 1200 w 1397"/>
                  <a:gd name="T15" fmla="*/ 99 h 152"/>
                  <a:gd name="T16" fmla="*/ 1183 w 1397"/>
                  <a:gd name="T17" fmla="*/ 94 h 152"/>
                  <a:gd name="T18" fmla="*/ 1148 w 1397"/>
                  <a:gd name="T19" fmla="*/ 88 h 152"/>
                  <a:gd name="T20" fmla="*/ 1112 w 1397"/>
                  <a:gd name="T21" fmla="*/ 79 h 152"/>
                  <a:gd name="T22" fmla="*/ 1085 w 1397"/>
                  <a:gd name="T23" fmla="*/ 74 h 152"/>
                  <a:gd name="T24" fmla="*/ 1051 w 1397"/>
                  <a:gd name="T25" fmla="*/ 66 h 152"/>
                  <a:gd name="T26" fmla="*/ 1024 w 1397"/>
                  <a:gd name="T27" fmla="*/ 60 h 152"/>
                  <a:gd name="T28" fmla="*/ 996 w 1397"/>
                  <a:gd name="T29" fmla="*/ 57 h 152"/>
                  <a:gd name="T30" fmla="*/ 967 w 1397"/>
                  <a:gd name="T31" fmla="*/ 50 h 152"/>
                  <a:gd name="T32" fmla="*/ 933 w 1397"/>
                  <a:gd name="T33" fmla="*/ 47 h 152"/>
                  <a:gd name="T34" fmla="*/ 908 w 1397"/>
                  <a:gd name="T35" fmla="*/ 44 h 152"/>
                  <a:gd name="T36" fmla="*/ 872 w 1397"/>
                  <a:gd name="T37" fmla="*/ 37 h 152"/>
                  <a:gd name="T38" fmla="*/ 840 w 1397"/>
                  <a:gd name="T39" fmla="*/ 35 h 152"/>
                  <a:gd name="T40" fmla="*/ 808 w 1397"/>
                  <a:gd name="T41" fmla="*/ 30 h 152"/>
                  <a:gd name="T42" fmla="*/ 775 w 1397"/>
                  <a:gd name="T43" fmla="*/ 27 h 152"/>
                  <a:gd name="T44" fmla="*/ 743 w 1397"/>
                  <a:gd name="T45" fmla="*/ 23 h 152"/>
                  <a:gd name="T46" fmla="*/ 709 w 1397"/>
                  <a:gd name="T47" fmla="*/ 22 h 152"/>
                  <a:gd name="T48" fmla="*/ 677 w 1397"/>
                  <a:gd name="T49" fmla="*/ 18 h 152"/>
                  <a:gd name="T50" fmla="*/ 663 w 1397"/>
                  <a:gd name="T51" fmla="*/ 17 h 152"/>
                  <a:gd name="T52" fmla="*/ 616 w 1397"/>
                  <a:gd name="T53" fmla="*/ 15 h 152"/>
                  <a:gd name="T54" fmla="*/ 586 w 1397"/>
                  <a:gd name="T55" fmla="*/ 13 h 152"/>
                  <a:gd name="T56" fmla="*/ 555 w 1397"/>
                  <a:gd name="T57" fmla="*/ 11 h 152"/>
                  <a:gd name="T58" fmla="*/ 525 w 1397"/>
                  <a:gd name="T59" fmla="*/ 10 h 152"/>
                  <a:gd name="T60" fmla="*/ 494 w 1397"/>
                  <a:gd name="T61" fmla="*/ 8 h 152"/>
                  <a:gd name="T62" fmla="*/ 462 w 1397"/>
                  <a:gd name="T63" fmla="*/ 6 h 152"/>
                  <a:gd name="T64" fmla="*/ 432 w 1397"/>
                  <a:gd name="T65" fmla="*/ 5 h 152"/>
                  <a:gd name="T66" fmla="*/ 402 w 1397"/>
                  <a:gd name="T67" fmla="*/ 5 h 152"/>
                  <a:gd name="T68" fmla="*/ 370 w 1397"/>
                  <a:gd name="T69" fmla="*/ 3 h 152"/>
                  <a:gd name="T70" fmla="*/ 339 w 1397"/>
                  <a:gd name="T71" fmla="*/ 1 h 152"/>
                  <a:gd name="T72" fmla="*/ 309 w 1397"/>
                  <a:gd name="T73" fmla="*/ 1 h 152"/>
                  <a:gd name="T74" fmla="*/ 277 w 1397"/>
                  <a:gd name="T75" fmla="*/ 1 h 152"/>
                  <a:gd name="T76" fmla="*/ 246 w 1397"/>
                  <a:gd name="T77" fmla="*/ 1 h 152"/>
                  <a:gd name="T78" fmla="*/ 214 w 1397"/>
                  <a:gd name="T79" fmla="*/ 1 h 152"/>
                  <a:gd name="T80" fmla="*/ 184 w 1397"/>
                  <a:gd name="T81" fmla="*/ 0 h 152"/>
                  <a:gd name="T82" fmla="*/ 152 w 1397"/>
                  <a:gd name="T83" fmla="*/ 0 h 152"/>
                  <a:gd name="T84" fmla="*/ 120 w 1397"/>
                  <a:gd name="T85" fmla="*/ 0 h 152"/>
                  <a:gd name="T86" fmla="*/ 89 w 1397"/>
                  <a:gd name="T87" fmla="*/ 0 h 152"/>
                  <a:gd name="T88" fmla="*/ 0 w 1397"/>
                  <a:gd name="T89" fmla="*/ 0 h 152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397"/>
                  <a:gd name="T136" fmla="*/ 0 h 152"/>
                  <a:gd name="T137" fmla="*/ 1397 w 1397"/>
                  <a:gd name="T138" fmla="*/ 152 h 152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397" h="152">
                    <a:moveTo>
                      <a:pt x="1397" y="152"/>
                    </a:moveTo>
                    <a:lnTo>
                      <a:pt x="1391" y="152"/>
                    </a:lnTo>
                    <a:lnTo>
                      <a:pt x="1370" y="145"/>
                    </a:lnTo>
                    <a:lnTo>
                      <a:pt x="1364" y="143"/>
                    </a:lnTo>
                    <a:lnTo>
                      <a:pt x="1345" y="138"/>
                    </a:lnTo>
                    <a:lnTo>
                      <a:pt x="1326" y="135"/>
                    </a:lnTo>
                    <a:lnTo>
                      <a:pt x="1320" y="132"/>
                    </a:lnTo>
                    <a:lnTo>
                      <a:pt x="1296" y="125"/>
                    </a:lnTo>
                    <a:lnTo>
                      <a:pt x="1293" y="125"/>
                    </a:lnTo>
                    <a:lnTo>
                      <a:pt x="1291" y="123"/>
                    </a:lnTo>
                    <a:lnTo>
                      <a:pt x="1266" y="116"/>
                    </a:lnTo>
                    <a:lnTo>
                      <a:pt x="1256" y="115"/>
                    </a:lnTo>
                    <a:lnTo>
                      <a:pt x="1240" y="110"/>
                    </a:lnTo>
                    <a:lnTo>
                      <a:pt x="1218" y="104"/>
                    </a:lnTo>
                    <a:lnTo>
                      <a:pt x="1213" y="103"/>
                    </a:lnTo>
                    <a:lnTo>
                      <a:pt x="1200" y="99"/>
                    </a:lnTo>
                    <a:lnTo>
                      <a:pt x="1186" y="96"/>
                    </a:lnTo>
                    <a:lnTo>
                      <a:pt x="1183" y="94"/>
                    </a:lnTo>
                    <a:lnTo>
                      <a:pt x="1161" y="89"/>
                    </a:lnTo>
                    <a:lnTo>
                      <a:pt x="1148" y="88"/>
                    </a:lnTo>
                    <a:lnTo>
                      <a:pt x="1134" y="84"/>
                    </a:lnTo>
                    <a:lnTo>
                      <a:pt x="1112" y="79"/>
                    </a:lnTo>
                    <a:lnTo>
                      <a:pt x="1107" y="77"/>
                    </a:lnTo>
                    <a:lnTo>
                      <a:pt x="1085" y="74"/>
                    </a:lnTo>
                    <a:lnTo>
                      <a:pt x="1078" y="72"/>
                    </a:lnTo>
                    <a:lnTo>
                      <a:pt x="1051" y="66"/>
                    </a:lnTo>
                    <a:lnTo>
                      <a:pt x="1043" y="66"/>
                    </a:lnTo>
                    <a:lnTo>
                      <a:pt x="1024" y="60"/>
                    </a:lnTo>
                    <a:lnTo>
                      <a:pt x="1008" y="59"/>
                    </a:lnTo>
                    <a:lnTo>
                      <a:pt x="996" y="57"/>
                    </a:lnTo>
                    <a:lnTo>
                      <a:pt x="974" y="52"/>
                    </a:lnTo>
                    <a:lnTo>
                      <a:pt x="967" y="50"/>
                    </a:lnTo>
                    <a:lnTo>
                      <a:pt x="940" y="47"/>
                    </a:lnTo>
                    <a:lnTo>
                      <a:pt x="933" y="47"/>
                    </a:lnTo>
                    <a:lnTo>
                      <a:pt x="911" y="44"/>
                    </a:lnTo>
                    <a:lnTo>
                      <a:pt x="908" y="44"/>
                    </a:lnTo>
                    <a:lnTo>
                      <a:pt x="883" y="39"/>
                    </a:lnTo>
                    <a:lnTo>
                      <a:pt x="872" y="37"/>
                    </a:lnTo>
                    <a:lnTo>
                      <a:pt x="852" y="37"/>
                    </a:lnTo>
                    <a:lnTo>
                      <a:pt x="840" y="35"/>
                    </a:lnTo>
                    <a:lnTo>
                      <a:pt x="824" y="32"/>
                    </a:lnTo>
                    <a:lnTo>
                      <a:pt x="808" y="30"/>
                    </a:lnTo>
                    <a:lnTo>
                      <a:pt x="795" y="30"/>
                    </a:lnTo>
                    <a:lnTo>
                      <a:pt x="775" y="27"/>
                    </a:lnTo>
                    <a:lnTo>
                      <a:pt x="766" y="27"/>
                    </a:lnTo>
                    <a:lnTo>
                      <a:pt x="743" y="23"/>
                    </a:lnTo>
                    <a:lnTo>
                      <a:pt x="736" y="23"/>
                    </a:lnTo>
                    <a:lnTo>
                      <a:pt x="709" y="22"/>
                    </a:lnTo>
                    <a:lnTo>
                      <a:pt x="705" y="22"/>
                    </a:lnTo>
                    <a:lnTo>
                      <a:pt x="677" y="18"/>
                    </a:lnTo>
                    <a:lnTo>
                      <a:pt x="675" y="18"/>
                    </a:lnTo>
                    <a:lnTo>
                      <a:pt x="663" y="17"/>
                    </a:lnTo>
                    <a:lnTo>
                      <a:pt x="645" y="17"/>
                    </a:lnTo>
                    <a:lnTo>
                      <a:pt x="616" y="15"/>
                    </a:lnTo>
                    <a:lnTo>
                      <a:pt x="613" y="15"/>
                    </a:lnTo>
                    <a:lnTo>
                      <a:pt x="586" y="13"/>
                    </a:lnTo>
                    <a:lnTo>
                      <a:pt x="581" y="13"/>
                    </a:lnTo>
                    <a:lnTo>
                      <a:pt x="555" y="11"/>
                    </a:lnTo>
                    <a:lnTo>
                      <a:pt x="548" y="10"/>
                    </a:lnTo>
                    <a:lnTo>
                      <a:pt x="525" y="10"/>
                    </a:lnTo>
                    <a:lnTo>
                      <a:pt x="516" y="10"/>
                    </a:lnTo>
                    <a:lnTo>
                      <a:pt x="494" y="8"/>
                    </a:lnTo>
                    <a:lnTo>
                      <a:pt x="484" y="8"/>
                    </a:lnTo>
                    <a:lnTo>
                      <a:pt x="462" y="6"/>
                    </a:lnTo>
                    <a:lnTo>
                      <a:pt x="452" y="6"/>
                    </a:lnTo>
                    <a:lnTo>
                      <a:pt x="432" y="5"/>
                    </a:lnTo>
                    <a:lnTo>
                      <a:pt x="420" y="5"/>
                    </a:lnTo>
                    <a:lnTo>
                      <a:pt x="402" y="5"/>
                    </a:lnTo>
                    <a:lnTo>
                      <a:pt x="390" y="3"/>
                    </a:lnTo>
                    <a:lnTo>
                      <a:pt x="370" y="3"/>
                    </a:lnTo>
                    <a:lnTo>
                      <a:pt x="358" y="3"/>
                    </a:lnTo>
                    <a:lnTo>
                      <a:pt x="339" y="1"/>
                    </a:lnTo>
                    <a:lnTo>
                      <a:pt x="326" y="1"/>
                    </a:lnTo>
                    <a:lnTo>
                      <a:pt x="309" y="1"/>
                    </a:lnTo>
                    <a:lnTo>
                      <a:pt x="294" y="1"/>
                    </a:lnTo>
                    <a:lnTo>
                      <a:pt x="277" y="1"/>
                    </a:lnTo>
                    <a:lnTo>
                      <a:pt x="263" y="1"/>
                    </a:lnTo>
                    <a:lnTo>
                      <a:pt x="246" y="1"/>
                    </a:lnTo>
                    <a:lnTo>
                      <a:pt x="231" y="1"/>
                    </a:lnTo>
                    <a:lnTo>
                      <a:pt x="214" y="1"/>
                    </a:lnTo>
                    <a:lnTo>
                      <a:pt x="199" y="0"/>
                    </a:lnTo>
                    <a:lnTo>
                      <a:pt x="184" y="0"/>
                    </a:lnTo>
                    <a:lnTo>
                      <a:pt x="169" y="0"/>
                    </a:lnTo>
                    <a:lnTo>
                      <a:pt x="152" y="0"/>
                    </a:lnTo>
                    <a:lnTo>
                      <a:pt x="137" y="0"/>
                    </a:lnTo>
                    <a:lnTo>
                      <a:pt x="120" y="0"/>
                    </a:lnTo>
                    <a:lnTo>
                      <a:pt x="105" y="0"/>
                    </a:lnTo>
                    <a:lnTo>
                      <a:pt x="89" y="0"/>
                    </a:lnTo>
                    <a:lnTo>
                      <a:pt x="74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73" name="Freeform 1313"/>
              <p:cNvSpPr>
                <a:spLocks/>
              </p:cNvSpPr>
              <p:nvPr/>
            </p:nvSpPr>
            <p:spPr bwMode="auto">
              <a:xfrm>
                <a:off x="1957" y="2587"/>
                <a:ext cx="164" cy="15"/>
              </a:xfrm>
              <a:custGeom>
                <a:avLst/>
                <a:gdLst>
                  <a:gd name="T0" fmla="*/ 0 w 164"/>
                  <a:gd name="T1" fmla="*/ 0 h 15"/>
                  <a:gd name="T2" fmla="*/ 3 w 164"/>
                  <a:gd name="T3" fmla="*/ 2 h 15"/>
                  <a:gd name="T4" fmla="*/ 27 w 164"/>
                  <a:gd name="T5" fmla="*/ 5 h 15"/>
                  <a:gd name="T6" fmla="*/ 39 w 164"/>
                  <a:gd name="T7" fmla="*/ 7 h 15"/>
                  <a:gd name="T8" fmla="*/ 54 w 164"/>
                  <a:gd name="T9" fmla="*/ 9 h 15"/>
                  <a:gd name="T10" fmla="*/ 74 w 164"/>
                  <a:gd name="T11" fmla="*/ 12 h 15"/>
                  <a:gd name="T12" fmla="*/ 83 w 164"/>
                  <a:gd name="T13" fmla="*/ 12 h 15"/>
                  <a:gd name="T14" fmla="*/ 106 w 164"/>
                  <a:gd name="T15" fmla="*/ 15 h 15"/>
                  <a:gd name="T16" fmla="*/ 113 w 164"/>
                  <a:gd name="T17" fmla="*/ 15 h 15"/>
                  <a:gd name="T18" fmla="*/ 140 w 164"/>
                  <a:gd name="T19" fmla="*/ 15 h 15"/>
                  <a:gd name="T20" fmla="*/ 145 w 164"/>
                  <a:gd name="T21" fmla="*/ 15 h 15"/>
                  <a:gd name="T22" fmla="*/ 164 w 164"/>
                  <a:gd name="T23" fmla="*/ 15 h 1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64"/>
                  <a:gd name="T37" fmla="*/ 0 h 15"/>
                  <a:gd name="T38" fmla="*/ 164 w 164"/>
                  <a:gd name="T39" fmla="*/ 15 h 1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64" h="15">
                    <a:moveTo>
                      <a:pt x="0" y="0"/>
                    </a:moveTo>
                    <a:lnTo>
                      <a:pt x="3" y="2"/>
                    </a:lnTo>
                    <a:lnTo>
                      <a:pt x="27" y="5"/>
                    </a:lnTo>
                    <a:lnTo>
                      <a:pt x="39" y="7"/>
                    </a:lnTo>
                    <a:lnTo>
                      <a:pt x="54" y="9"/>
                    </a:lnTo>
                    <a:lnTo>
                      <a:pt x="74" y="12"/>
                    </a:lnTo>
                    <a:lnTo>
                      <a:pt x="83" y="12"/>
                    </a:lnTo>
                    <a:lnTo>
                      <a:pt x="106" y="15"/>
                    </a:lnTo>
                    <a:lnTo>
                      <a:pt x="113" y="15"/>
                    </a:lnTo>
                    <a:lnTo>
                      <a:pt x="140" y="15"/>
                    </a:lnTo>
                    <a:lnTo>
                      <a:pt x="145" y="15"/>
                    </a:lnTo>
                    <a:lnTo>
                      <a:pt x="164" y="15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74" name="Freeform 1314"/>
              <p:cNvSpPr>
                <a:spLocks/>
              </p:cNvSpPr>
              <p:nvPr/>
            </p:nvSpPr>
            <p:spPr bwMode="auto">
              <a:xfrm>
                <a:off x="590" y="2460"/>
                <a:ext cx="1337" cy="120"/>
              </a:xfrm>
              <a:custGeom>
                <a:avLst/>
                <a:gdLst>
                  <a:gd name="T0" fmla="*/ 1313 w 1337"/>
                  <a:gd name="T1" fmla="*/ 115 h 120"/>
                  <a:gd name="T2" fmla="*/ 1286 w 1337"/>
                  <a:gd name="T3" fmla="*/ 110 h 120"/>
                  <a:gd name="T4" fmla="*/ 1259 w 1337"/>
                  <a:gd name="T5" fmla="*/ 105 h 120"/>
                  <a:gd name="T6" fmla="*/ 1232 w 1337"/>
                  <a:gd name="T7" fmla="*/ 98 h 120"/>
                  <a:gd name="T8" fmla="*/ 1197 w 1337"/>
                  <a:gd name="T9" fmla="*/ 92 h 120"/>
                  <a:gd name="T10" fmla="*/ 1163 w 1337"/>
                  <a:gd name="T11" fmla="*/ 85 h 120"/>
                  <a:gd name="T12" fmla="*/ 1127 w 1337"/>
                  <a:gd name="T13" fmla="*/ 76 h 120"/>
                  <a:gd name="T14" fmla="*/ 1107 w 1337"/>
                  <a:gd name="T15" fmla="*/ 73 h 120"/>
                  <a:gd name="T16" fmla="*/ 1094 w 1337"/>
                  <a:gd name="T17" fmla="*/ 71 h 120"/>
                  <a:gd name="T18" fmla="*/ 1058 w 1337"/>
                  <a:gd name="T19" fmla="*/ 63 h 120"/>
                  <a:gd name="T20" fmla="*/ 1024 w 1337"/>
                  <a:gd name="T21" fmla="*/ 58 h 120"/>
                  <a:gd name="T22" fmla="*/ 991 w 1337"/>
                  <a:gd name="T23" fmla="*/ 53 h 120"/>
                  <a:gd name="T24" fmla="*/ 959 w 1337"/>
                  <a:gd name="T25" fmla="*/ 49 h 120"/>
                  <a:gd name="T26" fmla="*/ 938 w 1337"/>
                  <a:gd name="T27" fmla="*/ 46 h 120"/>
                  <a:gd name="T28" fmla="*/ 923 w 1337"/>
                  <a:gd name="T29" fmla="*/ 43 h 120"/>
                  <a:gd name="T30" fmla="*/ 891 w 1337"/>
                  <a:gd name="T31" fmla="*/ 39 h 120"/>
                  <a:gd name="T32" fmla="*/ 857 w 1337"/>
                  <a:gd name="T33" fmla="*/ 36 h 120"/>
                  <a:gd name="T34" fmla="*/ 825 w 1337"/>
                  <a:gd name="T35" fmla="*/ 32 h 120"/>
                  <a:gd name="T36" fmla="*/ 793 w 1337"/>
                  <a:gd name="T37" fmla="*/ 29 h 120"/>
                  <a:gd name="T38" fmla="*/ 759 w 1337"/>
                  <a:gd name="T39" fmla="*/ 26 h 120"/>
                  <a:gd name="T40" fmla="*/ 727 w 1337"/>
                  <a:gd name="T41" fmla="*/ 22 h 120"/>
                  <a:gd name="T42" fmla="*/ 695 w 1337"/>
                  <a:gd name="T43" fmla="*/ 22 h 120"/>
                  <a:gd name="T44" fmla="*/ 662 w 1337"/>
                  <a:gd name="T45" fmla="*/ 19 h 120"/>
                  <a:gd name="T46" fmla="*/ 631 w 1337"/>
                  <a:gd name="T47" fmla="*/ 15 h 120"/>
                  <a:gd name="T48" fmla="*/ 599 w 1337"/>
                  <a:gd name="T49" fmla="*/ 14 h 120"/>
                  <a:gd name="T50" fmla="*/ 569 w 1337"/>
                  <a:gd name="T51" fmla="*/ 14 h 120"/>
                  <a:gd name="T52" fmla="*/ 538 w 1337"/>
                  <a:gd name="T53" fmla="*/ 12 h 120"/>
                  <a:gd name="T54" fmla="*/ 508 w 1337"/>
                  <a:gd name="T55" fmla="*/ 10 h 120"/>
                  <a:gd name="T56" fmla="*/ 478 w 1337"/>
                  <a:gd name="T57" fmla="*/ 9 h 120"/>
                  <a:gd name="T58" fmla="*/ 447 w 1337"/>
                  <a:gd name="T59" fmla="*/ 7 h 120"/>
                  <a:gd name="T60" fmla="*/ 415 w 1337"/>
                  <a:gd name="T61" fmla="*/ 7 h 120"/>
                  <a:gd name="T62" fmla="*/ 383 w 1337"/>
                  <a:gd name="T63" fmla="*/ 7 h 120"/>
                  <a:gd name="T64" fmla="*/ 354 w 1337"/>
                  <a:gd name="T65" fmla="*/ 5 h 120"/>
                  <a:gd name="T66" fmla="*/ 322 w 1337"/>
                  <a:gd name="T67" fmla="*/ 5 h 120"/>
                  <a:gd name="T68" fmla="*/ 292 w 1337"/>
                  <a:gd name="T69" fmla="*/ 4 h 120"/>
                  <a:gd name="T70" fmla="*/ 260 w 1337"/>
                  <a:gd name="T71" fmla="*/ 4 h 120"/>
                  <a:gd name="T72" fmla="*/ 228 w 1337"/>
                  <a:gd name="T73" fmla="*/ 2 h 120"/>
                  <a:gd name="T74" fmla="*/ 197 w 1337"/>
                  <a:gd name="T75" fmla="*/ 2 h 120"/>
                  <a:gd name="T76" fmla="*/ 165 w 1337"/>
                  <a:gd name="T77" fmla="*/ 2 h 120"/>
                  <a:gd name="T78" fmla="*/ 133 w 1337"/>
                  <a:gd name="T79" fmla="*/ 2 h 120"/>
                  <a:gd name="T80" fmla="*/ 103 w 1337"/>
                  <a:gd name="T81" fmla="*/ 0 h 120"/>
                  <a:gd name="T82" fmla="*/ 61 w 1337"/>
                  <a:gd name="T83" fmla="*/ 0 h 120"/>
                  <a:gd name="T84" fmla="*/ 0 w 1337"/>
                  <a:gd name="T85" fmla="*/ 0 h 120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337"/>
                  <a:gd name="T130" fmla="*/ 0 h 120"/>
                  <a:gd name="T131" fmla="*/ 1337 w 1337"/>
                  <a:gd name="T132" fmla="*/ 120 h 120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337" h="120">
                    <a:moveTo>
                      <a:pt x="1337" y="120"/>
                    </a:moveTo>
                    <a:lnTo>
                      <a:pt x="1313" y="115"/>
                    </a:lnTo>
                    <a:lnTo>
                      <a:pt x="1301" y="114"/>
                    </a:lnTo>
                    <a:lnTo>
                      <a:pt x="1286" y="110"/>
                    </a:lnTo>
                    <a:lnTo>
                      <a:pt x="1266" y="105"/>
                    </a:lnTo>
                    <a:lnTo>
                      <a:pt x="1259" y="105"/>
                    </a:lnTo>
                    <a:lnTo>
                      <a:pt x="1232" y="100"/>
                    </a:lnTo>
                    <a:lnTo>
                      <a:pt x="1232" y="98"/>
                    </a:lnTo>
                    <a:lnTo>
                      <a:pt x="1205" y="92"/>
                    </a:lnTo>
                    <a:lnTo>
                      <a:pt x="1197" y="92"/>
                    </a:lnTo>
                    <a:lnTo>
                      <a:pt x="1178" y="86"/>
                    </a:lnTo>
                    <a:lnTo>
                      <a:pt x="1163" y="85"/>
                    </a:lnTo>
                    <a:lnTo>
                      <a:pt x="1151" y="81"/>
                    </a:lnTo>
                    <a:lnTo>
                      <a:pt x="1127" y="76"/>
                    </a:lnTo>
                    <a:lnTo>
                      <a:pt x="1122" y="76"/>
                    </a:lnTo>
                    <a:lnTo>
                      <a:pt x="1107" y="73"/>
                    </a:lnTo>
                    <a:lnTo>
                      <a:pt x="1095" y="71"/>
                    </a:lnTo>
                    <a:lnTo>
                      <a:pt x="1094" y="71"/>
                    </a:lnTo>
                    <a:lnTo>
                      <a:pt x="1068" y="65"/>
                    </a:lnTo>
                    <a:lnTo>
                      <a:pt x="1058" y="63"/>
                    </a:lnTo>
                    <a:lnTo>
                      <a:pt x="1040" y="61"/>
                    </a:lnTo>
                    <a:lnTo>
                      <a:pt x="1024" y="58"/>
                    </a:lnTo>
                    <a:lnTo>
                      <a:pt x="1011" y="56"/>
                    </a:lnTo>
                    <a:lnTo>
                      <a:pt x="991" y="53"/>
                    </a:lnTo>
                    <a:lnTo>
                      <a:pt x="984" y="51"/>
                    </a:lnTo>
                    <a:lnTo>
                      <a:pt x="959" y="49"/>
                    </a:lnTo>
                    <a:lnTo>
                      <a:pt x="955" y="48"/>
                    </a:lnTo>
                    <a:lnTo>
                      <a:pt x="938" y="46"/>
                    </a:lnTo>
                    <a:lnTo>
                      <a:pt x="926" y="43"/>
                    </a:lnTo>
                    <a:lnTo>
                      <a:pt x="923" y="43"/>
                    </a:lnTo>
                    <a:lnTo>
                      <a:pt x="898" y="41"/>
                    </a:lnTo>
                    <a:lnTo>
                      <a:pt x="891" y="39"/>
                    </a:lnTo>
                    <a:lnTo>
                      <a:pt x="867" y="36"/>
                    </a:lnTo>
                    <a:lnTo>
                      <a:pt x="857" y="36"/>
                    </a:lnTo>
                    <a:lnTo>
                      <a:pt x="839" y="34"/>
                    </a:lnTo>
                    <a:lnTo>
                      <a:pt x="825" y="32"/>
                    </a:lnTo>
                    <a:lnTo>
                      <a:pt x="808" y="31"/>
                    </a:lnTo>
                    <a:lnTo>
                      <a:pt x="793" y="29"/>
                    </a:lnTo>
                    <a:lnTo>
                      <a:pt x="780" y="27"/>
                    </a:lnTo>
                    <a:lnTo>
                      <a:pt x="759" y="26"/>
                    </a:lnTo>
                    <a:lnTo>
                      <a:pt x="751" y="26"/>
                    </a:lnTo>
                    <a:lnTo>
                      <a:pt x="727" y="22"/>
                    </a:lnTo>
                    <a:lnTo>
                      <a:pt x="721" y="22"/>
                    </a:lnTo>
                    <a:lnTo>
                      <a:pt x="695" y="22"/>
                    </a:lnTo>
                    <a:lnTo>
                      <a:pt x="690" y="21"/>
                    </a:lnTo>
                    <a:lnTo>
                      <a:pt x="662" y="19"/>
                    </a:lnTo>
                    <a:lnTo>
                      <a:pt x="660" y="19"/>
                    </a:lnTo>
                    <a:lnTo>
                      <a:pt x="631" y="15"/>
                    </a:lnTo>
                    <a:lnTo>
                      <a:pt x="626" y="15"/>
                    </a:lnTo>
                    <a:lnTo>
                      <a:pt x="599" y="14"/>
                    </a:lnTo>
                    <a:lnTo>
                      <a:pt x="597" y="14"/>
                    </a:lnTo>
                    <a:lnTo>
                      <a:pt x="569" y="14"/>
                    </a:lnTo>
                    <a:lnTo>
                      <a:pt x="567" y="14"/>
                    </a:lnTo>
                    <a:lnTo>
                      <a:pt x="538" y="12"/>
                    </a:lnTo>
                    <a:lnTo>
                      <a:pt x="533" y="12"/>
                    </a:lnTo>
                    <a:lnTo>
                      <a:pt x="508" y="10"/>
                    </a:lnTo>
                    <a:lnTo>
                      <a:pt x="503" y="10"/>
                    </a:lnTo>
                    <a:lnTo>
                      <a:pt x="478" y="9"/>
                    </a:lnTo>
                    <a:lnTo>
                      <a:pt x="471" y="9"/>
                    </a:lnTo>
                    <a:lnTo>
                      <a:pt x="447" y="7"/>
                    </a:lnTo>
                    <a:lnTo>
                      <a:pt x="439" y="7"/>
                    </a:lnTo>
                    <a:lnTo>
                      <a:pt x="415" y="7"/>
                    </a:lnTo>
                    <a:lnTo>
                      <a:pt x="407" y="7"/>
                    </a:lnTo>
                    <a:lnTo>
                      <a:pt x="383" y="7"/>
                    </a:lnTo>
                    <a:lnTo>
                      <a:pt x="375" y="5"/>
                    </a:lnTo>
                    <a:lnTo>
                      <a:pt x="354" y="5"/>
                    </a:lnTo>
                    <a:lnTo>
                      <a:pt x="344" y="5"/>
                    </a:lnTo>
                    <a:lnTo>
                      <a:pt x="322" y="5"/>
                    </a:lnTo>
                    <a:lnTo>
                      <a:pt x="312" y="4"/>
                    </a:lnTo>
                    <a:lnTo>
                      <a:pt x="292" y="4"/>
                    </a:lnTo>
                    <a:lnTo>
                      <a:pt x="280" y="4"/>
                    </a:lnTo>
                    <a:lnTo>
                      <a:pt x="260" y="4"/>
                    </a:lnTo>
                    <a:lnTo>
                      <a:pt x="248" y="4"/>
                    </a:lnTo>
                    <a:lnTo>
                      <a:pt x="228" y="2"/>
                    </a:lnTo>
                    <a:lnTo>
                      <a:pt x="218" y="2"/>
                    </a:lnTo>
                    <a:lnTo>
                      <a:pt x="197" y="2"/>
                    </a:lnTo>
                    <a:lnTo>
                      <a:pt x="186" y="2"/>
                    </a:lnTo>
                    <a:lnTo>
                      <a:pt x="165" y="2"/>
                    </a:lnTo>
                    <a:lnTo>
                      <a:pt x="155" y="2"/>
                    </a:lnTo>
                    <a:lnTo>
                      <a:pt x="133" y="2"/>
                    </a:lnTo>
                    <a:lnTo>
                      <a:pt x="123" y="0"/>
                    </a:lnTo>
                    <a:lnTo>
                      <a:pt x="103" y="0"/>
                    </a:lnTo>
                    <a:lnTo>
                      <a:pt x="91" y="0"/>
                    </a:lnTo>
                    <a:lnTo>
                      <a:pt x="61" y="0"/>
                    </a:lnTo>
                    <a:lnTo>
                      <a:pt x="4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75" name="Freeform 1315"/>
              <p:cNvSpPr>
                <a:spLocks/>
              </p:cNvSpPr>
              <p:nvPr/>
            </p:nvSpPr>
            <p:spPr bwMode="auto">
              <a:xfrm>
                <a:off x="1927" y="2580"/>
                <a:ext cx="30" cy="7"/>
              </a:xfrm>
              <a:custGeom>
                <a:avLst/>
                <a:gdLst>
                  <a:gd name="T0" fmla="*/ 30 w 30"/>
                  <a:gd name="T1" fmla="*/ 7 h 7"/>
                  <a:gd name="T2" fmla="*/ 11 w 30"/>
                  <a:gd name="T3" fmla="*/ 4 h 7"/>
                  <a:gd name="T4" fmla="*/ 3 w 30"/>
                  <a:gd name="T5" fmla="*/ 0 h 7"/>
                  <a:gd name="T6" fmla="*/ 0 w 30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0"/>
                  <a:gd name="T13" fmla="*/ 0 h 7"/>
                  <a:gd name="T14" fmla="*/ 30 w 30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0" h="7">
                    <a:moveTo>
                      <a:pt x="30" y="7"/>
                    </a:moveTo>
                    <a:lnTo>
                      <a:pt x="11" y="4"/>
                    </a:lnTo>
                    <a:lnTo>
                      <a:pt x="3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76" name="Freeform 1316"/>
              <p:cNvSpPr>
                <a:spLocks/>
              </p:cNvSpPr>
              <p:nvPr/>
            </p:nvSpPr>
            <p:spPr bwMode="auto">
              <a:xfrm>
                <a:off x="1896" y="2535"/>
                <a:ext cx="221" cy="17"/>
              </a:xfrm>
              <a:custGeom>
                <a:avLst/>
                <a:gdLst>
                  <a:gd name="T0" fmla="*/ 0 w 221"/>
                  <a:gd name="T1" fmla="*/ 0 h 17"/>
                  <a:gd name="T2" fmla="*/ 5 w 221"/>
                  <a:gd name="T3" fmla="*/ 1 h 17"/>
                  <a:gd name="T4" fmla="*/ 29 w 221"/>
                  <a:gd name="T5" fmla="*/ 3 h 17"/>
                  <a:gd name="T6" fmla="*/ 39 w 221"/>
                  <a:gd name="T7" fmla="*/ 5 h 17"/>
                  <a:gd name="T8" fmla="*/ 56 w 221"/>
                  <a:gd name="T9" fmla="*/ 8 h 17"/>
                  <a:gd name="T10" fmla="*/ 71 w 221"/>
                  <a:gd name="T11" fmla="*/ 10 h 17"/>
                  <a:gd name="T12" fmla="*/ 85 w 221"/>
                  <a:gd name="T13" fmla="*/ 10 h 17"/>
                  <a:gd name="T14" fmla="*/ 105 w 221"/>
                  <a:gd name="T15" fmla="*/ 13 h 17"/>
                  <a:gd name="T16" fmla="*/ 113 w 221"/>
                  <a:gd name="T17" fmla="*/ 13 h 17"/>
                  <a:gd name="T18" fmla="*/ 137 w 221"/>
                  <a:gd name="T19" fmla="*/ 15 h 17"/>
                  <a:gd name="T20" fmla="*/ 142 w 221"/>
                  <a:gd name="T21" fmla="*/ 15 h 17"/>
                  <a:gd name="T22" fmla="*/ 169 w 221"/>
                  <a:gd name="T23" fmla="*/ 17 h 17"/>
                  <a:gd name="T24" fmla="*/ 171 w 221"/>
                  <a:gd name="T25" fmla="*/ 17 h 17"/>
                  <a:gd name="T26" fmla="*/ 198 w 221"/>
                  <a:gd name="T27" fmla="*/ 15 h 17"/>
                  <a:gd name="T28" fmla="*/ 203 w 221"/>
                  <a:gd name="T29" fmla="*/ 15 h 17"/>
                  <a:gd name="T30" fmla="*/ 221 w 221"/>
                  <a:gd name="T31" fmla="*/ 13 h 1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21"/>
                  <a:gd name="T49" fmla="*/ 0 h 17"/>
                  <a:gd name="T50" fmla="*/ 221 w 221"/>
                  <a:gd name="T51" fmla="*/ 17 h 1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21" h="17">
                    <a:moveTo>
                      <a:pt x="0" y="0"/>
                    </a:moveTo>
                    <a:lnTo>
                      <a:pt x="5" y="1"/>
                    </a:lnTo>
                    <a:lnTo>
                      <a:pt x="29" y="3"/>
                    </a:lnTo>
                    <a:lnTo>
                      <a:pt x="39" y="5"/>
                    </a:lnTo>
                    <a:lnTo>
                      <a:pt x="56" y="8"/>
                    </a:lnTo>
                    <a:lnTo>
                      <a:pt x="71" y="10"/>
                    </a:lnTo>
                    <a:lnTo>
                      <a:pt x="85" y="10"/>
                    </a:lnTo>
                    <a:lnTo>
                      <a:pt x="105" y="13"/>
                    </a:lnTo>
                    <a:lnTo>
                      <a:pt x="113" y="13"/>
                    </a:lnTo>
                    <a:lnTo>
                      <a:pt x="137" y="15"/>
                    </a:lnTo>
                    <a:lnTo>
                      <a:pt x="142" y="15"/>
                    </a:lnTo>
                    <a:lnTo>
                      <a:pt x="169" y="17"/>
                    </a:lnTo>
                    <a:lnTo>
                      <a:pt x="171" y="17"/>
                    </a:lnTo>
                    <a:lnTo>
                      <a:pt x="198" y="15"/>
                    </a:lnTo>
                    <a:lnTo>
                      <a:pt x="203" y="15"/>
                    </a:lnTo>
                    <a:lnTo>
                      <a:pt x="221" y="13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77" name="Freeform 1317"/>
              <p:cNvSpPr>
                <a:spLocks/>
              </p:cNvSpPr>
              <p:nvPr/>
            </p:nvSpPr>
            <p:spPr bwMode="auto">
              <a:xfrm>
                <a:off x="590" y="2437"/>
                <a:ext cx="1141" cy="69"/>
              </a:xfrm>
              <a:custGeom>
                <a:avLst/>
                <a:gdLst>
                  <a:gd name="T0" fmla="*/ 1136 w 1141"/>
                  <a:gd name="T1" fmla="*/ 69 h 69"/>
                  <a:gd name="T2" fmla="*/ 1107 w 1141"/>
                  <a:gd name="T3" fmla="*/ 64 h 69"/>
                  <a:gd name="T4" fmla="*/ 1073 w 1141"/>
                  <a:gd name="T5" fmla="*/ 59 h 69"/>
                  <a:gd name="T6" fmla="*/ 1040 w 1141"/>
                  <a:gd name="T7" fmla="*/ 54 h 69"/>
                  <a:gd name="T8" fmla="*/ 1008 w 1141"/>
                  <a:gd name="T9" fmla="*/ 49 h 69"/>
                  <a:gd name="T10" fmla="*/ 972 w 1141"/>
                  <a:gd name="T11" fmla="*/ 45 h 69"/>
                  <a:gd name="T12" fmla="*/ 950 w 1141"/>
                  <a:gd name="T13" fmla="*/ 42 h 69"/>
                  <a:gd name="T14" fmla="*/ 940 w 1141"/>
                  <a:gd name="T15" fmla="*/ 40 h 69"/>
                  <a:gd name="T16" fmla="*/ 908 w 1141"/>
                  <a:gd name="T17" fmla="*/ 37 h 69"/>
                  <a:gd name="T18" fmla="*/ 874 w 1141"/>
                  <a:gd name="T19" fmla="*/ 33 h 69"/>
                  <a:gd name="T20" fmla="*/ 842 w 1141"/>
                  <a:gd name="T21" fmla="*/ 30 h 69"/>
                  <a:gd name="T22" fmla="*/ 808 w 1141"/>
                  <a:gd name="T23" fmla="*/ 27 h 69"/>
                  <a:gd name="T24" fmla="*/ 776 w 1141"/>
                  <a:gd name="T25" fmla="*/ 23 h 69"/>
                  <a:gd name="T26" fmla="*/ 744 w 1141"/>
                  <a:gd name="T27" fmla="*/ 22 h 69"/>
                  <a:gd name="T28" fmla="*/ 712 w 1141"/>
                  <a:gd name="T29" fmla="*/ 18 h 69"/>
                  <a:gd name="T30" fmla="*/ 680 w 1141"/>
                  <a:gd name="T31" fmla="*/ 16 h 69"/>
                  <a:gd name="T32" fmla="*/ 648 w 1141"/>
                  <a:gd name="T33" fmla="*/ 15 h 69"/>
                  <a:gd name="T34" fmla="*/ 616 w 1141"/>
                  <a:gd name="T35" fmla="*/ 13 h 69"/>
                  <a:gd name="T36" fmla="*/ 586 w 1141"/>
                  <a:gd name="T37" fmla="*/ 11 h 69"/>
                  <a:gd name="T38" fmla="*/ 553 w 1141"/>
                  <a:gd name="T39" fmla="*/ 10 h 69"/>
                  <a:gd name="T40" fmla="*/ 523 w 1141"/>
                  <a:gd name="T41" fmla="*/ 8 h 69"/>
                  <a:gd name="T42" fmla="*/ 491 w 1141"/>
                  <a:gd name="T43" fmla="*/ 8 h 69"/>
                  <a:gd name="T44" fmla="*/ 461 w 1141"/>
                  <a:gd name="T45" fmla="*/ 6 h 69"/>
                  <a:gd name="T46" fmla="*/ 430 w 1141"/>
                  <a:gd name="T47" fmla="*/ 6 h 69"/>
                  <a:gd name="T48" fmla="*/ 398 w 1141"/>
                  <a:gd name="T49" fmla="*/ 5 h 69"/>
                  <a:gd name="T50" fmla="*/ 368 w 1141"/>
                  <a:gd name="T51" fmla="*/ 3 h 69"/>
                  <a:gd name="T52" fmla="*/ 336 w 1141"/>
                  <a:gd name="T53" fmla="*/ 3 h 69"/>
                  <a:gd name="T54" fmla="*/ 305 w 1141"/>
                  <a:gd name="T55" fmla="*/ 1 h 69"/>
                  <a:gd name="T56" fmla="*/ 273 w 1141"/>
                  <a:gd name="T57" fmla="*/ 1 h 69"/>
                  <a:gd name="T58" fmla="*/ 243 w 1141"/>
                  <a:gd name="T59" fmla="*/ 1 h 69"/>
                  <a:gd name="T60" fmla="*/ 211 w 1141"/>
                  <a:gd name="T61" fmla="*/ 1 h 69"/>
                  <a:gd name="T62" fmla="*/ 181 w 1141"/>
                  <a:gd name="T63" fmla="*/ 1 h 69"/>
                  <a:gd name="T64" fmla="*/ 148 w 1141"/>
                  <a:gd name="T65" fmla="*/ 1 h 69"/>
                  <a:gd name="T66" fmla="*/ 116 w 1141"/>
                  <a:gd name="T67" fmla="*/ 1 h 69"/>
                  <a:gd name="T68" fmla="*/ 78 w 1141"/>
                  <a:gd name="T69" fmla="*/ 1 h 69"/>
                  <a:gd name="T70" fmla="*/ 0 w 1141"/>
                  <a:gd name="T71" fmla="*/ 0 h 69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141"/>
                  <a:gd name="T109" fmla="*/ 0 h 69"/>
                  <a:gd name="T110" fmla="*/ 1141 w 1141"/>
                  <a:gd name="T111" fmla="*/ 69 h 69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141" h="69">
                    <a:moveTo>
                      <a:pt x="1141" y="69"/>
                    </a:moveTo>
                    <a:lnTo>
                      <a:pt x="1136" y="69"/>
                    </a:lnTo>
                    <a:lnTo>
                      <a:pt x="1112" y="66"/>
                    </a:lnTo>
                    <a:lnTo>
                      <a:pt x="1107" y="64"/>
                    </a:lnTo>
                    <a:lnTo>
                      <a:pt x="1085" y="60"/>
                    </a:lnTo>
                    <a:lnTo>
                      <a:pt x="1073" y="59"/>
                    </a:lnTo>
                    <a:lnTo>
                      <a:pt x="1056" y="55"/>
                    </a:lnTo>
                    <a:lnTo>
                      <a:pt x="1040" y="54"/>
                    </a:lnTo>
                    <a:lnTo>
                      <a:pt x="1028" y="50"/>
                    </a:lnTo>
                    <a:lnTo>
                      <a:pt x="1008" y="49"/>
                    </a:lnTo>
                    <a:lnTo>
                      <a:pt x="999" y="49"/>
                    </a:lnTo>
                    <a:lnTo>
                      <a:pt x="972" y="45"/>
                    </a:lnTo>
                    <a:lnTo>
                      <a:pt x="970" y="45"/>
                    </a:lnTo>
                    <a:lnTo>
                      <a:pt x="950" y="42"/>
                    </a:lnTo>
                    <a:lnTo>
                      <a:pt x="942" y="40"/>
                    </a:lnTo>
                    <a:lnTo>
                      <a:pt x="940" y="40"/>
                    </a:lnTo>
                    <a:lnTo>
                      <a:pt x="913" y="37"/>
                    </a:lnTo>
                    <a:lnTo>
                      <a:pt x="908" y="37"/>
                    </a:lnTo>
                    <a:lnTo>
                      <a:pt x="883" y="33"/>
                    </a:lnTo>
                    <a:lnTo>
                      <a:pt x="874" y="33"/>
                    </a:lnTo>
                    <a:lnTo>
                      <a:pt x="854" y="30"/>
                    </a:lnTo>
                    <a:lnTo>
                      <a:pt x="842" y="30"/>
                    </a:lnTo>
                    <a:lnTo>
                      <a:pt x="824" y="28"/>
                    </a:lnTo>
                    <a:lnTo>
                      <a:pt x="808" y="27"/>
                    </a:lnTo>
                    <a:lnTo>
                      <a:pt x="795" y="25"/>
                    </a:lnTo>
                    <a:lnTo>
                      <a:pt x="776" y="23"/>
                    </a:lnTo>
                    <a:lnTo>
                      <a:pt x="766" y="22"/>
                    </a:lnTo>
                    <a:lnTo>
                      <a:pt x="744" y="22"/>
                    </a:lnTo>
                    <a:lnTo>
                      <a:pt x="736" y="22"/>
                    </a:lnTo>
                    <a:lnTo>
                      <a:pt x="712" y="18"/>
                    </a:lnTo>
                    <a:lnTo>
                      <a:pt x="705" y="18"/>
                    </a:lnTo>
                    <a:lnTo>
                      <a:pt x="680" y="16"/>
                    </a:lnTo>
                    <a:lnTo>
                      <a:pt x="675" y="16"/>
                    </a:lnTo>
                    <a:lnTo>
                      <a:pt x="648" y="15"/>
                    </a:lnTo>
                    <a:lnTo>
                      <a:pt x="645" y="15"/>
                    </a:lnTo>
                    <a:lnTo>
                      <a:pt x="616" y="13"/>
                    </a:lnTo>
                    <a:lnTo>
                      <a:pt x="614" y="13"/>
                    </a:lnTo>
                    <a:lnTo>
                      <a:pt x="586" y="11"/>
                    </a:lnTo>
                    <a:lnTo>
                      <a:pt x="584" y="11"/>
                    </a:lnTo>
                    <a:lnTo>
                      <a:pt x="553" y="10"/>
                    </a:lnTo>
                    <a:lnTo>
                      <a:pt x="552" y="10"/>
                    </a:lnTo>
                    <a:lnTo>
                      <a:pt x="523" y="8"/>
                    </a:lnTo>
                    <a:lnTo>
                      <a:pt x="520" y="8"/>
                    </a:lnTo>
                    <a:lnTo>
                      <a:pt x="491" y="8"/>
                    </a:lnTo>
                    <a:lnTo>
                      <a:pt x="489" y="8"/>
                    </a:lnTo>
                    <a:lnTo>
                      <a:pt x="461" y="6"/>
                    </a:lnTo>
                    <a:lnTo>
                      <a:pt x="456" y="6"/>
                    </a:lnTo>
                    <a:lnTo>
                      <a:pt x="430" y="6"/>
                    </a:lnTo>
                    <a:lnTo>
                      <a:pt x="425" y="5"/>
                    </a:lnTo>
                    <a:lnTo>
                      <a:pt x="398" y="5"/>
                    </a:lnTo>
                    <a:lnTo>
                      <a:pt x="393" y="5"/>
                    </a:lnTo>
                    <a:lnTo>
                      <a:pt x="368" y="3"/>
                    </a:lnTo>
                    <a:lnTo>
                      <a:pt x="361" y="3"/>
                    </a:lnTo>
                    <a:lnTo>
                      <a:pt x="336" y="3"/>
                    </a:lnTo>
                    <a:lnTo>
                      <a:pt x="329" y="3"/>
                    </a:lnTo>
                    <a:lnTo>
                      <a:pt x="305" y="1"/>
                    </a:lnTo>
                    <a:lnTo>
                      <a:pt x="297" y="1"/>
                    </a:lnTo>
                    <a:lnTo>
                      <a:pt x="273" y="1"/>
                    </a:lnTo>
                    <a:lnTo>
                      <a:pt x="267" y="1"/>
                    </a:lnTo>
                    <a:lnTo>
                      <a:pt x="243" y="1"/>
                    </a:lnTo>
                    <a:lnTo>
                      <a:pt x="235" y="1"/>
                    </a:lnTo>
                    <a:lnTo>
                      <a:pt x="211" y="1"/>
                    </a:lnTo>
                    <a:lnTo>
                      <a:pt x="204" y="1"/>
                    </a:lnTo>
                    <a:lnTo>
                      <a:pt x="181" y="1"/>
                    </a:lnTo>
                    <a:lnTo>
                      <a:pt x="172" y="1"/>
                    </a:lnTo>
                    <a:lnTo>
                      <a:pt x="148" y="1"/>
                    </a:lnTo>
                    <a:lnTo>
                      <a:pt x="142" y="1"/>
                    </a:lnTo>
                    <a:lnTo>
                      <a:pt x="116" y="1"/>
                    </a:lnTo>
                    <a:lnTo>
                      <a:pt x="110" y="1"/>
                    </a:lnTo>
                    <a:lnTo>
                      <a:pt x="78" y="1"/>
                    </a:lnTo>
                    <a:lnTo>
                      <a:pt x="54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78" name="Freeform 1318"/>
              <p:cNvSpPr>
                <a:spLocks/>
              </p:cNvSpPr>
              <p:nvPr/>
            </p:nvSpPr>
            <p:spPr bwMode="auto">
              <a:xfrm>
                <a:off x="1731" y="2506"/>
                <a:ext cx="145" cy="25"/>
              </a:xfrm>
              <a:custGeom>
                <a:avLst/>
                <a:gdLst>
                  <a:gd name="T0" fmla="*/ 145 w 145"/>
                  <a:gd name="T1" fmla="*/ 25 h 25"/>
                  <a:gd name="T2" fmla="*/ 137 w 145"/>
                  <a:gd name="T3" fmla="*/ 25 h 25"/>
                  <a:gd name="T4" fmla="*/ 137 w 145"/>
                  <a:gd name="T5" fmla="*/ 24 h 25"/>
                  <a:gd name="T6" fmla="*/ 110 w 145"/>
                  <a:gd name="T7" fmla="*/ 19 h 25"/>
                  <a:gd name="T8" fmla="*/ 101 w 145"/>
                  <a:gd name="T9" fmla="*/ 17 h 25"/>
                  <a:gd name="T10" fmla="*/ 83 w 145"/>
                  <a:gd name="T11" fmla="*/ 15 h 25"/>
                  <a:gd name="T12" fmla="*/ 67 w 145"/>
                  <a:gd name="T13" fmla="*/ 12 h 25"/>
                  <a:gd name="T14" fmla="*/ 54 w 145"/>
                  <a:gd name="T15" fmla="*/ 10 h 25"/>
                  <a:gd name="T16" fmla="*/ 34 w 145"/>
                  <a:gd name="T17" fmla="*/ 7 h 25"/>
                  <a:gd name="T18" fmla="*/ 27 w 145"/>
                  <a:gd name="T19" fmla="*/ 5 h 25"/>
                  <a:gd name="T20" fmla="*/ 0 w 145"/>
                  <a:gd name="T21" fmla="*/ 0 h 2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45"/>
                  <a:gd name="T34" fmla="*/ 0 h 25"/>
                  <a:gd name="T35" fmla="*/ 145 w 145"/>
                  <a:gd name="T36" fmla="*/ 25 h 2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45" h="25">
                    <a:moveTo>
                      <a:pt x="145" y="25"/>
                    </a:moveTo>
                    <a:lnTo>
                      <a:pt x="137" y="25"/>
                    </a:lnTo>
                    <a:lnTo>
                      <a:pt x="137" y="24"/>
                    </a:lnTo>
                    <a:lnTo>
                      <a:pt x="110" y="19"/>
                    </a:lnTo>
                    <a:lnTo>
                      <a:pt x="101" y="17"/>
                    </a:lnTo>
                    <a:lnTo>
                      <a:pt x="83" y="15"/>
                    </a:lnTo>
                    <a:lnTo>
                      <a:pt x="67" y="12"/>
                    </a:lnTo>
                    <a:lnTo>
                      <a:pt x="54" y="10"/>
                    </a:lnTo>
                    <a:lnTo>
                      <a:pt x="34" y="7"/>
                    </a:lnTo>
                    <a:lnTo>
                      <a:pt x="27" y="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79" name="Line 1319"/>
              <p:cNvSpPr>
                <a:spLocks noChangeShapeType="1"/>
              </p:cNvSpPr>
              <p:nvPr/>
            </p:nvSpPr>
            <p:spPr bwMode="auto">
              <a:xfrm flipH="1" flipV="1">
                <a:off x="1876" y="2531"/>
                <a:ext cx="20" cy="4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380" name="Freeform 1320"/>
              <p:cNvSpPr>
                <a:spLocks/>
              </p:cNvSpPr>
              <p:nvPr/>
            </p:nvSpPr>
            <p:spPr bwMode="auto">
              <a:xfrm>
                <a:off x="2004" y="2496"/>
                <a:ext cx="105" cy="7"/>
              </a:xfrm>
              <a:custGeom>
                <a:avLst/>
                <a:gdLst>
                  <a:gd name="T0" fmla="*/ 0 w 105"/>
                  <a:gd name="T1" fmla="*/ 7 h 7"/>
                  <a:gd name="T2" fmla="*/ 31 w 105"/>
                  <a:gd name="T3" fmla="*/ 7 h 7"/>
                  <a:gd name="T4" fmla="*/ 32 w 105"/>
                  <a:gd name="T5" fmla="*/ 7 h 7"/>
                  <a:gd name="T6" fmla="*/ 61 w 105"/>
                  <a:gd name="T7" fmla="*/ 5 h 7"/>
                  <a:gd name="T8" fmla="*/ 69 w 105"/>
                  <a:gd name="T9" fmla="*/ 3 h 7"/>
                  <a:gd name="T10" fmla="*/ 88 w 105"/>
                  <a:gd name="T11" fmla="*/ 1 h 7"/>
                  <a:gd name="T12" fmla="*/ 90 w 105"/>
                  <a:gd name="T13" fmla="*/ 1 h 7"/>
                  <a:gd name="T14" fmla="*/ 105 w 105"/>
                  <a:gd name="T15" fmla="*/ 0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5"/>
                  <a:gd name="T25" fmla="*/ 0 h 7"/>
                  <a:gd name="T26" fmla="*/ 105 w 105"/>
                  <a:gd name="T27" fmla="*/ 7 h 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5" h="7">
                    <a:moveTo>
                      <a:pt x="0" y="7"/>
                    </a:moveTo>
                    <a:lnTo>
                      <a:pt x="31" y="7"/>
                    </a:lnTo>
                    <a:lnTo>
                      <a:pt x="32" y="7"/>
                    </a:lnTo>
                    <a:lnTo>
                      <a:pt x="61" y="5"/>
                    </a:lnTo>
                    <a:lnTo>
                      <a:pt x="69" y="3"/>
                    </a:lnTo>
                    <a:lnTo>
                      <a:pt x="88" y="1"/>
                    </a:lnTo>
                    <a:lnTo>
                      <a:pt x="90" y="1"/>
                    </a:lnTo>
                    <a:lnTo>
                      <a:pt x="105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81" name="Freeform 1321"/>
              <p:cNvSpPr>
                <a:spLocks/>
              </p:cNvSpPr>
              <p:nvPr/>
            </p:nvSpPr>
            <p:spPr bwMode="auto">
              <a:xfrm>
                <a:off x="1947" y="2499"/>
                <a:ext cx="57" cy="4"/>
              </a:xfrm>
              <a:custGeom>
                <a:avLst/>
                <a:gdLst>
                  <a:gd name="T0" fmla="*/ 0 w 57"/>
                  <a:gd name="T1" fmla="*/ 0 h 4"/>
                  <a:gd name="T2" fmla="*/ 27 w 57"/>
                  <a:gd name="T3" fmla="*/ 2 h 4"/>
                  <a:gd name="T4" fmla="*/ 29 w 57"/>
                  <a:gd name="T5" fmla="*/ 2 h 4"/>
                  <a:gd name="T6" fmla="*/ 56 w 57"/>
                  <a:gd name="T7" fmla="*/ 4 h 4"/>
                  <a:gd name="T8" fmla="*/ 57 w 57"/>
                  <a:gd name="T9" fmla="*/ 4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7"/>
                  <a:gd name="T16" fmla="*/ 0 h 4"/>
                  <a:gd name="T17" fmla="*/ 57 w 5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7" h="4">
                    <a:moveTo>
                      <a:pt x="0" y="0"/>
                    </a:moveTo>
                    <a:lnTo>
                      <a:pt x="27" y="2"/>
                    </a:lnTo>
                    <a:lnTo>
                      <a:pt x="29" y="2"/>
                    </a:lnTo>
                    <a:lnTo>
                      <a:pt x="56" y="4"/>
                    </a:lnTo>
                    <a:lnTo>
                      <a:pt x="57" y="4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82" name="Freeform 1322"/>
              <p:cNvSpPr>
                <a:spLocks/>
              </p:cNvSpPr>
              <p:nvPr/>
            </p:nvSpPr>
            <p:spPr bwMode="auto">
              <a:xfrm>
                <a:off x="1776" y="2479"/>
                <a:ext cx="171" cy="20"/>
              </a:xfrm>
              <a:custGeom>
                <a:avLst/>
                <a:gdLst>
                  <a:gd name="T0" fmla="*/ 0 w 171"/>
                  <a:gd name="T1" fmla="*/ 0 h 20"/>
                  <a:gd name="T2" fmla="*/ 29 w 171"/>
                  <a:gd name="T3" fmla="*/ 3 h 20"/>
                  <a:gd name="T4" fmla="*/ 34 w 171"/>
                  <a:gd name="T5" fmla="*/ 3 h 20"/>
                  <a:gd name="T6" fmla="*/ 56 w 171"/>
                  <a:gd name="T7" fmla="*/ 8 h 20"/>
                  <a:gd name="T8" fmla="*/ 68 w 171"/>
                  <a:gd name="T9" fmla="*/ 8 h 20"/>
                  <a:gd name="T10" fmla="*/ 85 w 171"/>
                  <a:gd name="T11" fmla="*/ 10 h 20"/>
                  <a:gd name="T12" fmla="*/ 100 w 171"/>
                  <a:gd name="T13" fmla="*/ 13 h 20"/>
                  <a:gd name="T14" fmla="*/ 113 w 171"/>
                  <a:gd name="T15" fmla="*/ 15 h 20"/>
                  <a:gd name="T16" fmla="*/ 134 w 171"/>
                  <a:gd name="T17" fmla="*/ 17 h 20"/>
                  <a:gd name="T18" fmla="*/ 142 w 171"/>
                  <a:gd name="T19" fmla="*/ 17 h 20"/>
                  <a:gd name="T20" fmla="*/ 166 w 171"/>
                  <a:gd name="T21" fmla="*/ 18 h 20"/>
                  <a:gd name="T22" fmla="*/ 171 w 171"/>
                  <a:gd name="T23" fmla="*/ 20 h 2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71"/>
                  <a:gd name="T37" fmla="*/ 0 h 20"/>
                  <a:gd name="T38" fmla="*/ 171 w 171"/>
                  <a:gd name="T39" fmla="*/ 20 h 2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71" h="20">
                    <a:moveTo>
                      <a:pt x="0" y="0"/>
                    </a:moveTo>
                    <a:lnTo>
                      <a:pt x="29" y="3"/>
                    </a:lnTo>
                    <a:lnTo>
                      <a:pt x="34" y="3"/>
                    </a:lnTo>
                    <a:lnTo>
                      <a:pt x="56" y="8"/>
                    </a:lnTo>
                    <a:lnTo>
                      <a:pt x="68" y="8"/>
                    </a:lnTo>
                    <a:lnTo>
                      <a:pt x="85" y="10"/>
                    </a:lnTo>
                    <a:lnTo>
                      <a:pt x="100" y="13"/>
                    </a:lnTo>
                    <a:lnTo>
                      <a:pt x="113" y="15"/>
                    </a:lnTo>
                    <a:lnTo>
                      <a:pt x="134" y="17"/>
                    </a:lnTo>
                    <a:lnTo>
                      <a:pt x="142" y="17"/>
                    </a:lnTo>
                    <a:lnTo>
                      <a:pt x="166" y="18"/>
                    </a:lnTo>
                    <a:lnTo>
                      <a:pt x="171" y="2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83" name="Freeform 1323"/>
              <p:cNvSpPr>
                <a:spLocks/>
              </p:cNvSpPr>
              <p:nvPr/>
            </p:nvSpPr>
            <p:spPr bwMode="auto">
              <a:xfrm>
                <a:off x="1635" y="2459"/>
                <a:ext cx="86" cy="11"/>
              </a:xfrm>
              <a:custGeom>
                <a:avLst/>
                <a:gdLst>
                  <a:gd name="T0" fmla="*/ 0 w 86"/>
                  <a:gd name="T1" fmla="*/ 0 h 11"/>
                  <a:gd name="T2" fmla="*/ 10 w 86"/>
                  <a:gd name="T3" fmla="*/ 1 h 11"/>
                  <a:gd name="T4" fmla="*/ 28 w 86"/>
                  <a:gd name="T5" fmla="*/ 5 h 11"/>
                  <a:gd name="T6" fmla="*/ 42 w 86"/>
                  <a:gd name="T7" fmla="*/ 8 h 11"/>
                  <a:gd name="T8" fmla="*/ 57 w 86"/>
                  <a:gd name="T9" fmla="*/ 8 h 11"/>
                  <a:gd name="T10" fmla="*/ 77 w 86"/>
                  <a:gd name="T11" fmla="*/ 11 h 11"/>
                  <a:gd name="T12" fmla="*/ 86 w 86"/>
                  <a:gd name="T13" fmla="*/ 11 h 1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6"/>
                  <a:gd name="T22" fmla="*/ 0 h 11"/>
                  <a:gd name="T23" fmla="*/ 86 w 86"/>
                  <a:gd name="T24" fmla="*/ 11 h 1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6" h="11">
                    <a:moveTo>
                      <a:pt x="0" y="0"/>
                    </a:moveTo>
                    <a:lnTo>
                      <a:pt x="10" y="1"/>
                    </a:lnTo>
                    <a:lnTo>
                      <a:pt x="28" y="5"/>
                    </a:lnTo>
                    <a:lnTo>
                      <a:pt x="42" y="8"/>
                    </a:lnTo>
                    <a:lnTo>
                      <a:pt x="57" y="8"/>
                    </a:lnTo>
                    <a:lnTo>
                      <a:pt x="77" y="11"/>
                    </a:lnTo>
                    <a:lnTo>
                      <a:pt x="86" y="11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84" name="Freeform 1324"/>
              <p:cNvSpPr>
                <a:spLocks/>
              </p:cNvSpPr>
              <p:nvPr/>
            </p:nvSpPr>
            <p:spPr bwMode="auto">
              <a:xfrm>
                <a:off x="1721" y="2470"/>
                <a:ext cx="55" cy="9"/>
              </a:xfrm>
              <a:custGeom>
                <a:avLst/>
                <a:gdLst>
                  <a:gd name="T0" fmla="*/ 0 w 55"/>
                  <a:gd name="T1" fmla="*/ 0 h 9"/>
                  <a:gd name="T2" fmla="*/ 23 w 55"/>
                  <a:gd name="T3" fmla="*/ 4 h 9"/>
                  <a:gd name="T4" fmla="*/ 27 w 55"/>
                  <a:gd name="T5" fmla="*/ 4 h 9"/>
                  <a:gd name="T6" fmla="*/ 54 w 55"/>
                  <a:gd name="T7" fmla="*/ 9 h 9"/>
                  <a:gd name="T8" fmla="*/ 55 w 55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"/>
                  <a:gd name="T16" fmla="*/ 0 h 9"/>
                  <a:gd name="T17" fmla="*/ 55 w 55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" h="9">
                    <a:moveTo>
                      <a:pt x="0" y="0"/>
                    </a:moveTo>
                    <a:lnTo>
                      <a:pt x="23" y="4"/>
                    </a:lnTo>
                    <a:lnTo>
                      <a:pt x="27" y="4"/>
                    </a:lnTo>
                    <a:lnTo>
                      <a:pt x="54" y="9"/>
                    </a:lnTo>
                    <a:lnTo>
                      <a:pt x="55" y="9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85" name="Freeform 1325"/>
              <p:cNvSpPr>
                <a:spLocks/>
              </p:cNvSpPr>
              <p:nvPr/>
            </p:nvSpPr>
            <p:spPr bwMode="auto">
              <a:xfrm>
                <a:off x="1219" y="2425"/>
                <a:ext cx="416" cy="34"/>
              </a:xfrm>
              <a:custGeom>
                <a:avLst/>
                <a:gdLst>
                  <a:gd name="T0" fmla="*/ 0 w 416"/>
                  <a:gd name="T1" fmla="*/ 0 h 34"/>
                  <a:gd name="T2" fmla="*/ 4 w 416"/>
                  <a:gd name="T3" fmla="*/ 0 h 34"/>
                  <a:gd name="T4" fmla="*/ 31 w 416"/>
                  <a:gd name="T5" fmla="*/ 1 h 34"/>
                  <a:gd name="T6" fmla="*/ 36 w 416"/>
                  <a:gd name="T7" fmla="*/ 1 h 34"/>
                  <a:gd name="T8" fmla="*/ 61 w 416"/>
                  <a:gd name="T9" fmla="*/ 3 h 34"/>
                  <a:gd name="T10" fmla="*/ 68 w 416"/>
                  <a:gd name="T11" fmla="*/ 3 h 34"/>
                  <a:gd name="T12" fmla="*/ 92 w 416"/>
                  <a:gd name="T13" fmla="*/ 5 h 34"/>
                  <a:gd name="T14" fmla="*/ 100 w 416"/>
                  <a:gd name="T15" fmla="*/ 5 h 34"/>
                  <a:gd name="T16" fmla="*/ 122 w 416"/>
                  <a:gd name="T17" fmla="*/ 6 h 34"/>
                  <a:gd name="T18" fmla="*/ 132 w 416"/>
                  <a:gd name="T19" fmla="*/ 6 h 34"/>
                  <a:gd name="T20" fmla="*/ 151 w 416"/>
                  <a:gd name="T21" fmla="*/ 8 h 34"/>
                  <a:gd name="T22" fmla="*/ 164 w 416"/>
                  <a:gd name="T23" fmla="*/ 10 h 34"/>
                  <a:gd name="T24" fmla="*/ 181 w 416"/>
                  <a:gd name="T25" fmla="*/ 12 h 34"/>
                  <a:gd name="T26" fmla="*/ 196 w 416"/>
                  <a:gd name="T27" fmla="*/ 13 h 34"/>
                  <a:gd name="T28" fmla="*/ 211 w 416"/>
                  <a:gd name="T29" fmla="*/ 13 h 34"/>
                  <a:gd name="T30" fmla="*/ 228 w 416"/>
                  <a:gd name="T31" fmla="*/ 15 h 34"/>
                  <a:gd name="T32" fmla="*/ 242 w 416"/>
                  <a:gd name="T33" fmla="*/ 17 h 34"/>
                  <a:gd name="T34" fmla="*/ 262 w 416"/>
                  <a:gd name="T35" fmla="*/ 18 h 34"/>
                  <a:gd name="T36" fmla="*/ 270 w 416"/>
                  <a:gd name="T37" fmla="*/ 20 h 34"/>
                  <a:gd name="T38" fmla="*/ 294 w 416"/>
                  <a:gd name="T39" fmla="*/ 20 h 34"/>
                  <a:gd name="T40" fmla="*/ 301 w 416"/>
                  <a:gd name="T41" fmla="*/ 22 h 34"/>
                  <a:gd name="T42" fmla="*/ 328 w 416"/>
                  <a:gd name="T43" fmla="*/ 25 h 34"/>
                  <a:gd name="T44" fmla="*/ 330 w 416"/>
                  <a:gd name="T45" fmla="*/ 25 h 34"/>
                  <a:gd name="T46" fmla="*/ 345 w 416"/>
                  <a:gd name="T47" fmla="*/ 27 h 34"/>
                  <a:gd name="T48" fmla="*/ 358 w 416"/>
                  <a:gd name="T49" fmla="*/ 28 h 34"/>
                  <a:gd name="T50" fmla="*/ 360 w 416"/>
                  <a:gd name="T51" fmla="*/ 28 h 34"/>
                  <a:gd name="T52" fmla="*/ 387 w 416"/>
                  <a:gd name="T53" fmla="*/ 32 h 34"/>
                  <a:gd name="T54" fmla="*/ 392 w 416"/>
                  <a:gd name="T55" fmla="*/ 32 h 34"/>
                  <a:gd name="T56" fmla="*/ 416 w 416"/>
                  <a:gd name="T57" fmla="*/ 34 h 3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416"/>
                  <a:gd name="T88" fmla="*/ 0 h 34"/>
                  <a:gd name="T89" fmla="*/ 416 w 416"/>
                  <a:gd name="T90" fmla="*/ 34 h 34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416" h="34">
                    <a:moveTo>
                      <a:pt x="0" y="0"/>
                    </a:moveTo>
                    <a:lnTo>
                      <a:pt x="4" y="0"/>
                    </a:lnTo>
                    <a:lnTo>
                      <a:pt x="31" y="1"/>
                    </a:lnTo>
                    <a:lnTo>
                      <a:pt x="36" y="1"/>
                    </a:lnTo>
                    <a:lnTo>
                      <a:pt x="61" y="3"/>
                    </a:lnTo>
                    <a:lnTo>
                      <a:pt x="68" y="3"/>
                    </a:lnTo>
                    <a:lnTo>
                      <a:pt x="92" y="5"/>
                    </a:lnTo>
                    <a:lnTo>
                      <a:pt x="100" y="5"/>
                    </a:lnTo>
                    <a:lnTo>
                      <a:pt x="122" y="6"/>
                    </a:lnTo>
                    <a:lnTo>
                      <a:pt x="132" y="6"/>
                    </a:lnTo>
                    <a:lnTo>
                      <a:pt x="151" y="8"/>
                    </a:lnTo>
                    <a:lnTo>
                      <a:pt x="164" y="10"/>
                    </a:lnTo>
                    <a:lnTo>
                      <a:pt x="181" y="12"/>
                    </a:lnTo>
                    <a:lnTo>
                      <a:pt x="196" y="13"/>
                    </a:lnTo>
                    <a:lnTo>
                      <a:pt x="211" y="13"/>
                    </a:lnTo>
                    <a:lnTo>
                      <a:pt x="228" y="15"/>
                    </a:lnTo>
                    <a:lnTo>
                      <a:pt x="242" y="17"/>
                    </a:lnTo>
                    <a:lnTo>
                      <a:pt x="262" y="18"/>
                    </a:lnTo>
                    <a:lnTo>
                      <a:pt x="270" y="20"/>
                    </a:lnTo>
                    <a:lnTo>
                      <a:pt x="294" y="20"/>
                    </a:lnTo>
                    <a:lnTo>
                      <a:pt x="301" y="22"/>
                    </a:lnTo>
                    <a:lnTo>
                      <a:pt x="328" y="25"/>
                    </a:lnTo>
                    <a:lnTo>
                      <a:pt x="330" y="25"/>
                    </a:lnTo>
                    <a:lnTo>
                      <a:pt x="345" y="27"/>
                    </a:lnTo>
                    <a:lnTo>
                      <a:pt x="358" y="28"/>
                    </a:lnTo>
                    <a:lnTo>
                      <a:pt x="360" y="28"/>
                    </a:lnTo>
                    <a:lnTo>
                      <a:pt x="387" y="32"/>
                    </a:lnTo>
                    <a:lnTo>
                      <a:pt x="392" y="32"/>
                    </a:lnTo>
                    <a:lnTo>
                      <a:pt x="416" y="34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86" name="Freeform 1326"/>
              <p:cNvSpPr>
                <a:spLocks/>
              </p:cNvSpPr>
              <p:nvPr/>
            </p:nvSpPr>
            <p:spPr bwMode="auto">
              <a:xfrm>
                <a:off x="879" y="2415"/>
                <a:ext cx="340" cy="10"/>
              </a:xfrm>
              <a:custGeom>
                <a:avLst/>
                <a:gdLst>
                  <a:gd name="T0" fmla="*/ 0 w 340"/>
                  <a:gd name="T1" fmla="*/ 0 h 10"/>
                  <a:gd name="T2" fmla="*/ 27 w 340"/>
                  <a:gd name="T3" fmla="*/ 0 h 10"/>
                  <a:gd name="T4" fmla="*/ 30 w 340"/>
                  <a:gd name="T5" fmla="*/ 0 h 10"/>
                  <a:gd name="T6" fmla="*/ 57 w 340"/>
                  <a:gd name="T7" fmla="*/ 1 h 10"/>
                  <a:gd name="T8" fmla="*/ 62 w 340"/>
                  <a:gd name="T9" fmla="*/ 1 h 10"/>
                  <a:gd name="T10" fmla="*/ 89 w 340"/>
                  <a:gd name="T11" fmla="*/ 1 h 10"/>
                  <a:gd name="T12" fmla="*/ 94 w 340"/>
                  <a:gd name="T13" fmla="*/ 1 h 10"/>
                  <a:gd name="T14" fmla="*/ 121 w 340"/>
                  <a:gd name="T15" fmla="*/ 1 h 10"/>
                  <a:gd name="T16" fmla="*/ 124 w 340"/>
                  <a:gd name="T17" fmla="*/ 1 h 10"/>
                  <a:gd name="T18" fmla="*/ 153 w 340"/>
                  <a:gd name="T19" fmla="*/ 1 h 10"/>
                  <a:gd name="T20" fmla="*/ 155 w 340"/>
                  <a:gd name="T21" fmla="*/ 1 h 10"/>
                  <a:gd name="T22" fmla="*/ 185 w 340"/>
                  <a:gd name="T23" fmla="*/ 3 h 10"/>
                  <a:gd name="T24" fmla="*/ 187 w 340"/>
                  <a:gd name="T25" fmla="*/ 3 h 10"/>
                  <a:gd name="T26" fmla="*/ 216 w 340"/>
                  <a:gd name="T27" fmla="*/ 5 h 10"/>
                  <a:gd name="T28" fmla="*/ 217 w 340"/>
                  <a:gd name="T29" fmla="*/ 5 h 10"/>
                  <a:gd name="T30" fmla="*/ 248 w 340"/>
                  <a:gd name="T31" fmla="*/ 6 h 10"/>
                  <a:gd name="T32" fmla="*/ 249 w 340"/>
                  <a:gd name="T33" fmla="*/ 6 h 10"/>
                  <a:gd name="T34" fmla="*/ 278 w 340"/>
                  <a:gd name="T35" fmla="*/ 6 h 10"/>
                  <a:gd name="T36" fmla="*/ 280 w 340"/>
                  <a:gd name="T37" fmla="*/ 8 h 10"/>
                  <a:gd name="T38" fmla="*/ 310 w 340"/>
                  <a:gd name="T39" fmla="*/ 8 h 10"/>
                  <a:gd name="T40" fmla="*/ 312 w 340"/>
                  <a:gd name="T41" fmla="*/ 10 h 10"/>
                  <a:gd name="T42" fmla="*/ 340 w 340"/>
                  <a:gd name="T43" fmla="*/ 10 h 1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40"/>
                  <a:gd name="T67" fmla="*/ 0 h 10"/>
                  <a:gd name="T68" fmla="*/ 340 w 340"/>
                  <a:gd name="T69" fmla="*/ 10 h 10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40" h="10">
                    <a:moveTo>
                      <a:pt x="0" y="0"/>
                    </a:moveTo>
                    <a:lnTo>
                      <a:pt x="27" y="0"/>
                    </a:lnTo>
                    <a:lnTo>
                      <a:pt x="30" y="0"/>
                    </a:lnTo>
                    <a:lnTo>
                      <a:pt x="57" y="1"/>
                    </a:lnTo>
                    <a:lnTo>
                      <a:pt x="62" y="1"/>
                    </a:lnTo>
                    <a:lnTo>
                      <a:pt x="89" y="1"/>
                    </a:lnTo>
                    <a:lnTo>
                      <a:pt x="94" y="1"/>
                    </a:lnTo>
                    <a:lnTo>
                      <a:pt x="121" y="1"/>
                    </a:lnTo>
                    <a:lnTo>
                      <a:pt x="124" y="1"/>
                    </a:lnTo>
                    <a:lnTo>
                      <a:pt x="153" y="1"/>
                    </a:lnTo>
                    <a:lnTo>
                      <a:pt x="155" y="1"/>
                    </a:lnTo>
                    <a:lnTo>
                      <a:pt x="185" y="3"/>
                    </a:lnTo>
                    <a:lnTo>
                      <a:pt x="187" y="3"/>
                    </a:lnTo>
                    <a:lnTo>
                      <a:pt x="216" y="5"/>
                    </a:lnTo>
                    <a:lnTo>
                      <a:pt x="217" y="5"/>
                    </a:lnTo>
                    <a:lnTo>
                      <a:pt x="248" y="6"/>
                    </a:lnTo>
                    <a:lnTo>
                      <a:pt x="249" y="6"/>
                    </a:lnTo>
                    <a:lnTo>
                      <a:pt x="278" y="6"/>
                    </a:lnTo>
                    <a:lnTo>
                      <a:pt x="280" y="8"/>
                    </a:lnTo>
                    <a:lnTo>
                      <a:pt x="310" y="8"/>
                    </a:lnTo>
                    <a:lnTo>
                      <a:pt x="312" y="10"/>
                    </a:lnTo>
                    <a:lnTo>
                      <a:pt x="340" y="1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87" name="Freeform 1327"/>
              <p:cNvSpPr>
                <a:spLocks/>
              </p:cNvSpPr>
              <p:nvPr/>
            </p:nvSpPr>
            <p:spPr bwMode="auto">
              <a:xfrm>
                <a:off x="659" y="2411"/>
                <a:ext cx="220" cy="4"/>
              </a:xfrm>
              <a:custGeom>
                <a:avLst/>
                <a:gdLst>
                  <a:gd name="T0" fmla="*/ 0 w 220"/>
                  <a:gd name="T1" fmla="*/ 0 h 4"/>
                  <a:gd name="T2" fmla="*/ 27 w 220"/>
                  <a:gd name="T3" fmla="*/ 0 h 4"/>
                  <a:gd name="T4" fmla="*/ 30 w 220"/>
                  <a:gd name="T5" fmla="*/ 0 h 4"/>
                  <a:gd name="T6" fmla="*/ 59 w 220"/>
                  <a:gd name="T7" fmla="*/ 2 h 4"/>
                  <a:gd name="T8" fmla="*/ 63 w 220"/>
                  <a:gd name="T9" fmla="*/ 2 h 4"/>
                  <a:gd name="T10" fmla="*/ 90 w 220"/>
                  <a:gd name="T11" fmla="*/ 2 h 4"/>
                  <a:gd name="T12" fmla="*/ 93 w 220"/>
                  <a:gd name="T13" fmla="*/ 2 h 4"/>
                  <a:gd name="T14" fmla="*/ 122 w 220"/>
                  <a:gd name="T15" fmla="*/ 2 h 4"/>
                  <a:gd name="T16" fmla="*/ 125 w 220"/>
                  <a:gd name="T17" fmla="*/ 2 h 4"/>
                  <a:gd name="T18" fmla="*/ 152 w 220"/>
                  <a:gd name="T19" fmla="*/ 2 h 4"/>
                  <a:gd name="T20" fmla="*/ 157 w 220"/>
                  <a:gd name="T21" fmla="*/ 2 h 4"/>
                  <a:gd name="T22" fmla="*/ 184 w 220"/>
                  <a:gd name="T23" fmla="*/ 4 h 4"/>
                  <a:gd name="T24" fmla="*/ 187 w 220"/>
                  <a:gd name="T25" fmla="*/ 4 h 4"/>
                  <a:gd name="T26" fmla="*/ 214 w 220"/>
                  <a:gd name="T27" fmla="*/ 4 h 4"/>
                  <a:gd name="T28" fmla="*/ 220 w 220"/>
                  <a:gd name="T29" fmla="*/ 4 h 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20"/>
                  <a:gd name="T46" fmla="*/ 0 h 4"/>
                  <a:gd name="T47" fmla="*/ 220 w 220"/>
                  <a:gd name="T48" fmla="*/ 4 h 4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20" h="4">
                    <a:moveTo>
                      <a:pt x="0" y="0"/>
                    </a:moveTo>
                    <a:lnTo>
                      <a:pt x="27" y="0"/>
                    </a:lnTo>
                    <a:lnTo>
                      <a:pt x="30" y="0"/>
                    </a:lnTo>
                    <a:lnTo>
                      <a:pt x="59" y="2"/>
                    </a:lnTo>
                    <a:lnTo>
                      <a:pt x="63" y="2"/>
                    </a:lnTo>
                    <a:lnTo>
                      <a:pt x="90" y="2"/>
                    </a:lnTo>
                    <a:lnTo>
                      <a:pt x="93" y="2"/>
                    </a:lnTo>
                    <a:lnTo>
                      <a:pt x="122" y="2"/>
                    </a:lnTo>
                    <a:lnTo>
                      <a:pt x="125" y="2"/>
                    </a:lnTo>
                    <a:lnTo>
                      <a:pt x="152" y="2"/>
                    </a:lnTo>
                    <a:lnTo>
                      <a:pt x="157" y="2"/>
                    </a:lnTo>
                    <a:lnTo>
                      <a:pt x="184" y="4"/>
                    </a:lnTo>
                    <a:lnTo>
                      <a:pt x="187" y="4"/>
                    </a:lnTo>
                    <a:lnTo>
                      <a:pt x="214" y="4"/>
                    </a:lnTo>
                    <a:lnTo>
                      <a:pt x="220" y="4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88" name="Line 1328"/>
              <p:cNvSpPr>
                <a:spLocks noChangeShapeType="1"/>
              </p:cNvSpPr>
              <p:nvPr/>
            </p:nvSpPr>
            <p:spPr bwMode="auto">
              <a:xfrm flipH="1">
                <a:off x="590" y="2411"/>
                <a:ext cx="64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389" name="Line 1329"/>
              <p:cNvSpPr>
                <a:spLocks noChangeShapeType="1"/>
              </p:cNvSpPr>
              <p:nvPr/>
            </p:nvSpPr>
            <p:spPr bwMode="auto">
              <a:xfrm>
                <a:off x="654" y="2411"/>
                <a:ext cx="5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390" name="Freeform 1330"/>
              <p:cNvSpPr>
                <a:spLocks/>
              </p:cNvSpPr>
              <p:nvPr/>
            </p:nvSpPr>
            <p:spPr bwMode="auto">
              <a:xfrm>
                <a:off x="1883" y="2445"/>
                <a:ext cx="219" cy="10"/>
              </a:xfrm>
              <a:custGeom>
                <a:avLst/>
                <a:gdLst>
                  <a:gd name="T0" fmla="*/ 0 w 219"/>
                  <a:gd name="T1" fmla="*/ 7 h 10"/>
                  <a:gd name="T2" fmla="*/ 1 w 219"/>
                  <a:gd name="T3" fmla="*/ 8 h 10"/>
                  <a:gd name="T4" fmla="*/ 28 w 219"/>
                  <a:gd name="T5" fmla="*/ 8 h 10"/>
                  <a:gd name="T6" fmla="*/ 33 w 219"/>
                  <a:gd name="T7" fmla="*/ 8 h 10"/>
                  <a:gd name="T8" fmla="*/ 59 w 219"/>
                  <a:gd name="T9" fmla="*/ 8 h 10"/>
                  <a:gd name="T10" fmla="*/ 66 w 219"/>
                  <a:gd name="T11" fmla="*/ 10 h 10"/>
                  <a:gd name="T12" fmla="*/ 89 w 219"/>
                  <a:gd name="T13" fmla="*/ 10 h 10"/>
                  <a:gd name="T14" fmla="*/ 96 w 219"/>
                  <a:gd name="T15" fmla="*/ 10 h 10"/>
                  <a:gd name="T16" fmla="*/ 120 w 219"/>
                  <a:gd name="T17" fmla="*/ 8 h 10"/>
                  <a:gd name="T18" fmla="*/ 126 w 219"/>
                  <a:gd name="T19" fmla="*/ 8 h 10"/>
                  <a:gd name="T20" fmla="*/ 148 w 219"/>
                  <a:gd name="T21" fmla="*/ 8 h 10"/>
                  <a:gd name="T22" fmla="*/ 155 w 219"/>
                  <a:gd name="T23" fmla="*/ 8 h 10"/>
                  <a:gd name="T24" fmla="*/ 182 w 219"/>
                  <a:gd name="T25" fmla="*/ 5 h 10"/>
                  <a:gd name="T26" fmla="*/ 185 w 219"/>
                  <a:gd name="T27" fmla="*/ 5 h 10"/>
                  <a:gd name="T28" fmla="*/ 211 w 219"/>
                  <a:gd name="T29" fmla="*/ 0 h 10"/>
                  <a:gd name="T30" fmla="*/ 219 w 219"/>
                  <a:gd name="T31" fmla="*/ 0 h 1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19"/>
                  <a:gd name="T49" fmla="*/ 0 h 10"/>
                  <a:gd name="T50" fmla="*/ 219 w 219"/>
                  <a:gd name="T51" fmla="*/ 10 h 1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19" h="10">
                    <a:moveTo>
                      <a:pt x="0" y="7"/>
                    </a:moveTo>
                    <a:lnTo>
                      <a:pt x="1" y="8"/>
                    </a:lnTo>
                    <a:lnTo>
                      <a:pt x="28" y="8"/>
                    </a:lnTo>
                    <a:lnTo>
                      <a:pt x="33" y="8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89" y="10"/>
                    </a:lnTo>
                    <a:lnTo>
                      <a:pt x="96" y="10"/>
                    </a:lnTo>
                    <a:lnTo>
                      <a:pt x="120" y="8"/>
                    </a:lnTo>
                    <a:lnTo>
                      <a:pt x="126" y="8"/>
                    </a:lnTo>
                    <a:lnTo>
                      <a:pt x="148" y="8"/>
                    </a:lnTo>
                    <a:lnTo>
                      <a:pt x="155" y="8"/>
                    </a:lnTo>
                    <a:lnTo>
                      <a:pt x="182" y="5"/>
                    </a:lnTo>
                    <a:lnTo>
                      <a:pt x="185" y="5"/>
                    </a:lnTo>
                    <a:lnTo>
                      <a:pt x="211" y="0"/>
                    </a:lnTo>
                    <a:lnTo>
                      <a:pt x="219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91" name="Freeform 1331"/>
              <p:cNvSpPr>
                <a:spLocks/>
              </p:cNvSpPr>
              <p:nvPr/>
            </p:nvSpPr>
            <p:spPr bwMode="auto">
              <a:xfrm>
                <a:off x="590" y="2388"/>
                <a:ext cx="1293" cy="64"/>
              </a:xfrm>
              <a:custGeom>
                <a:avLst/>
                <a:gdLst>
                  <a:gd name="T0" fmla="*/ 1278 w 1293"/>
                  <a:gd name="T1" fmla="*/ 64 h 64"/>
                  <a:gd name="T2" fmla="*/ 1262 w 1293"/>
                  <a:gd name="T3" fmla="*/ 62 h 64"/>
                  <a:gd name="T4" fmla="*/ 1230 w 1293"/>
                  <a:gd name="T5" fmla="*/ 59 h 64"/>
                  <a:gd name="T6" fmla="*/ 1200 w 1293"/>
                  <a:gd name="T7" fmla="*/ 57 h 64"/>
                  <a:gd name="T8" fmla="*/ 1166 w 1293"/>
                  <a:gd name="T9" fmla="*/ 52 h 64"/>
                  <a:gd name="T10" fmla="*/ 1134 w 1293"/>
                  <a:gd name="T11" fmla="*/ 50 h 64"/>
                  <a:gd name="T12" fmla="*/ 1100 w 1293"/>
                  <a:gd name="T13" fmla="*/ 45 h 64"/>
                  <a:gd name="T14" fmla="*/ 1068 w 1293"/>
                  <a:gd name="T15" fmla="*/ 42 h 64"/>
                  <a:gd name="T16" fmla="*/ 1036 w 1293"/>
                  <a:gd name="T17" fmla="*/ 38 h 64"/>
                  <a:gd name="T18" fmla="*/ 1016 w 1293"/>
                  <a:gd name="T19" fmla="*/ 37 h 64"/>
                  <a:gd name="T20" fmla="*/ 1002 w 1293"/>
                  <a:gd name="T21" fmla="*/ 37 h 64"/>
                  <a:gd name="T22" fmla="*/ 972 w 1293"/>
                  <a:gd name="T23" fmla="*/ 33 h 64"/>
                  <a:gd name="T24" fmla="*/ 938 w 1293"/>
                  <a:gd name="T25" fmla="*/ 30 h 64"/>
                  <a:gd name="T26" fmla="*/ 906 w 1293"/>
                  <a:gd name="T27" fmla="*/ 28 h 64"/>
                  <a:gd name="T28" fmla="*/ 872 w 1293"/>
                  <a:gd name="T29" fmla="*/ 25 h 64"/>
                  <a:gd name="T30" fmla="*/ 842 w 1293"/>
                  <a:gd name="T31" fmla="*/ 22 h 64"/>
                  <a:gd name="T32" fmla="*/ 808 w 1293"/>
                  <a:gd name="T33" fmla="*/ 20 h 64"/>
                  <a:gd name="T34" fmla="*/ 778 w 1293"/>
                  <a:gd name="T35" fmla="*/ 18 h 64"/>
                  <a:gd name="T36" fmla="*/ 746 w 1293"/>
                  <a:gd name="T37" fmla="*/ 16 h 64"/>
                  <a:gd name="T38" fmla="*/ 714 w 1293"/>
                  <a:gd name="T39" fmla="*/ 15 h 64"/>
                  <a:gd name="T40" fmla="*/ 682 w 1293"/>
                  <a:gd name="T41" fmla="*/ 13 h 64"/>
                  <a:gd name="T42" fmla="*/ 650 w 1293"/>
                  <a:gd name="T43" fmla="*/ 11 h 64"/>
                  <a:gd name="T44" fmla="*/ 618 w 1293"/>
                  <a:gd name="T45" fmla="*/ 10 h 64"/>
                  <a:gd name="T46" fmla="*/ 586 w 1293"/>
                  <a:gd name="T47" fmla="*/ 8 h 64"/>
                  <a:gd name="T48" fmla="*/ 553 w 1293"/>
                  <a:gd name="T49" fmla="*/ 8 h 64"/>
                  <a:gd name="T50" fmla="*/ 521 w 1293"/>
                  <a:gd name="T51" fmla="*/ 6 h 64"/>
                  <a:gd name="T52" fmla="*/ 484 w 1293"/>
                  <a:gd name="T53" fmla="*/ 5 h 64"/>
                  <a:gd name="T54" fmla="*/ 459 w 1293"/>
                  <a:gd name="T55" fmla="*/ 5 h 64"/>
                  <a:gd name="T56" fmla="*/ 427 w 1293"/>
                  <a:gd name="T57" fmla="*/ 3 h 64"/>
                  <a:gd name="T58" fmla="*/ 397 w 1293"/>
                  <a:gd name="T59" fmla="*/ 3 h 64"/>
                  <a:gd name="T60" fmla="*/ 364 w 1293"/>
                  <a:gd name="T61" fmla="*/ 1 h 64"/>
                  <a:gd name="T62" fmla="*/ 332 w 1293"/>
                  <a:gd name="T63" fmla="*/ 1 h 64"/>
                  <a:gd name="T64" fmla="*/ 300 w 1293"/>
                  <a:gd name="T65" fmla="*/ 1 h 64"/>
                  <a:gd name="T66" fmla="*/ 268 w 1293"/>
                  <a:gd name="T67" fmla="*/ 1 h 64"/>
                  <a:gd name="T68" fmla="*/ 238 w 1293"/>
                  <a:gd name="T69" fmla="*/ 1 h 64"/>
                  <a:gd name="T70" fmla="*/ 206 w 1293"/>
                  <a:gd name="T71" fmla="*/ 1 h 64"/>
                  <a:gd name="T72" fmla="*/ 175 w 1293"/>
                  <a:gd name="T73" fmla="*/ 0 h 64"/>
                  <a:gd name="T74" fmla="*/ 113 w 1293"/>
                  <a:gd name="T75" fmla="*/ 0 h 64"/>
                  <a:gd name="T76" fmla="*/ 20 w 1293"/>
                  <a:gd name="T77" fmla="*/ 0 h 64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293"/>
                  <a:gd name="T118" fmla="*/ 0 h 64"/>
                  <a:gd name="T119" fmla="*/ 1293 w 1293"/>
                  <a:gd name="T120" fmla="*/ 64 h 64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293" h="64">
                    <a:moveTo>
                      <a:pt x="1293" y="64"/>
                    </a:moveTo>
                    <a:lnTo>
                      <a:pt x="1278" y="64"/>
                    </a:lnTo>
                    <a:lnTo>
                      <a:pt x="1264" y="62"/>
                    </a:lnTo>
                    <a:lnTo>
                      <a:pt x="1262" y="62"/>
                    </a:lnTo>
                    <a:lnTo>
                      <a:pt x="1235" y="59"/>
                    </a:lnTo>
                    <a:lnTo>
                      <a:pt x="1230" y="59"/>
                    </a:lnTo>
                    <a:lnTo>
                      <a:pt x="1207" y="57"/>
                    </a:lnTo>
                    <a:lnTo>
                      <a:pt x="1200" y="57"/>
                    </a:lnTo>
                    <a:lnTo>
                      <a:pt x="1180" y="54"/>
                    </a:lnTo>
                    <a:lnTo>
                      <a:pt x="1166" y="52"/>
                    </a:lnTo>
                    <a:lnTo>
                      <a:pt x="1151" y="50"/>
                    </a:lnTo>
                    <a:lnTo>
                      <a:pt x="1134" y="50"/>
                    </a:lnTo>
                    <a:lnTo>
                      <a:pt x="1122" y="49"/>
                    </a:lnTo>
                    <a:lnTo>
                      <a:pt x="1100" y="45"/>
                    </a:lnTo>
                    <a:lnTo>
                      <a:pt x="1092" y="43"/>
                    </a:lnTo>
                    <a:lnTo>
                      <a:pt x="1068" y="42"/>
                    </a:lnTo>
                    <a:lnTo>
                      <a:pt x="1063" y="42"/>
                    </a:lnTo>
                    <a:lnTo>
                      <a:pt x="1036" y="38"/>
                    </a:lnTo>
                    <a:lnTo>
                      <a:pt x="1035" y="38"/>
                    </a:lnTo>
                    <a:lnTo>
                      <a:pt x="1016" y="37"/>
                    </a:lnTo>
                    <a:lnTo>
                      <a:pt x="1004" y="37"/>
                    </a:lnTo>
                    <a:lnTo>
                      <a:pt x="1002" y="37"/>
                    </a:lnTo>
                    <a:lnTo>
                      <a:pt x="975" y="33"/>
                    </a:lnTo>
                    <a:lnTo>
                      <a:pt x="972" y="33"/>
                    </a:lnTo>
                    <a:lnTo>
                      <a:pt x="945" y="30"/>
                    </a:lnTo>
                    <a:lnTo>
                      <a:pt x="938" y="30"/>
                    </a:lnTo>
                    <a:lnTo>
                      <a:pt x="916" y="28"/>
                    </a:lnTo>
                    <a:lnTo>
                      <a:pt x="906" y="28"/>
                    </a:lnTo>
                    <a:lnTo>
                      <a:pt x="886" y="25"/>
                    </a:lnTo>
                    <a:lnTo>
                      <a:pt x="872" y="25"/>
                    </a:lnTo>
                    <a:lnTo>
                      <a:pt x="857" y="23"/>
                    </a:lnTo>
                    <a:lnTo>
                      <a:pt x="842" y="22"/>
                    </a:lnTo>
                    <a:lnTo>
                      <a:pt x="827" y="22"/>
                    </a:lnTo>
                    <a:lnTo>
                      <a:pt x="808" y="20"/>
                    </a:lnTo>
                    <a:lnTo>
                      <a:pt x="797" y="20"/>
                    </a:lnTo>
                    <a:lnTo>
                      <a:pt x="778" y="18"/>
                    </a:lnTo>
                    <a:lnTo>
                      <a:pt x="766" y="16"/>
                    </a:lnTo>
                    <a:lnTo>
                      <a:pt x="746" y="16"/>
                    </a:lnTo>
                    <a:lnTo>
                      <a:pt x="737" y="16"/>
                    </a:lnTo>
                    <a:lnTo>
                      <a:pt x="714" y="15"/>
                    </a:lnTo>
                    <a:lnTo>
                      <a:pt x="705" y="15"/>
                    </a:lnTo>
                    <a:lnTo>
                      <a:pt x="682" y="13"/>
                    </a:lnTo>
                    <a:lnTo>
                      <a:pt x="675" y="11"/>
                    </a:lnTo>
                    <a:lnTo>
                      <a:pt x="650" y="11"/>
                    </a:lnTo>
                    <a:lnTo>
                      <a:pt x="645" y="10"/>
                    </a:lnTo>
                    <a:lnTo>
                      <a:pt x="618" y="10"/>
                    </a:lnTo>
                    <a:lnTo>
                      <a:pt x="614" y="10"/>
                    </a:lnTo>
                    <a:lnTo>
                      <a:pt x="586" y="8"/>
                    </a:lnTo>
                    <a:lnTo>
                      <a:pt x="582" y="8"/>
                    </a:lnTo>
                    <a:lnTo>
                      <a:pt x="553" y="8"/>
                    </a:lnTo>
                    <a:lnTo>
                      <a:pt x="523" y="6"/>
                    </a:lnTo>
                    <a:lnTo>
                      <a:pt x="521" y="6"/>
                    </a:lnTo>
                    <a:lnTo>
                      <a:pt x="489" y="5"/>
                    </a:lnTo>
                    <a:lnTo>
                      <a:pt x="484" y="5"/>
                    </a:lnTo>
                    <a:lnTo>
                      <a:pt x="461" y="5"/>
                    </a:lnTo>
                    <a:lnTo>
                      <a:pt x="459" y="5"/>
                    </a:lnTo>
                    <a:lnTo>
                      <a:pt x="429" y="3"/>
                    </a:lnTo>
                    <a:lnTo>
                      <a:pt x="427" y="3"/>
                    </a:lnTo>
                    <a:lnTo>
                      <a:pt x="398" y="3"/>
                    </a:lnTo>
                    <a:lnTo>
                      <a:pt x="397" y="3"/>
                    </a:lnTo>
                    <a:lnTo>
                      <a:pt x="366" y="1"/>
                    </a:lnTo>
                    <a:lnTo>
                      <a:pt x="364" y="1"/>
                    </a:lnTo>
                    <a:lnTo>
                      <a:pt x="334" y="1"/>
                    </a:lnTo>
                    <a:lnTo>
                      <a:pt x="332" y="1"/>
                    </a:lnTo>
                    <a:lnTo>
                      <a:pt x="304" y="1"/>
                    </a:lnTo>
                    <a:lnTo>
                      <a:pt x="300" y="1"/>
                    </a:lnTo>
                    <a:lnTo>
                      <a:pt x="272" y="1"/>
                    </a:lnTo>
                    <a:lnTo>
                      <a:pt x="268" y="1"/>
                    </a:lnTo>
                    <a:lnTo>
                      <a:pt x="240" y="1"/>
                    </a:lnTo>
                    <a:lnTo>
                      <a:pt x="238" y="1"/>
                    </a:lnTo>
                    <a:lnTo>
                      <a:pt x="209" y="1"/>
                    </a:lnTo>
                    <a:lnTo>
                      <a:pt x="206" y="1"/>
                    </a:lnTo>
                    <a:lnTo>
                      <a:pt x="177" y="0"/>
                    </a:lnTo>
                    <a:lnTo>
                      <a:pt x="175" y="0"/>
                    </a:lnTo>
                    <a:lnTo>
                      <a:pt x="145" y="0"/>
                    </a:lnTo>
                    <a:lnTo>
                      <a:pt x="113" y="0"/>
                    </a:lnTo>
                    <a:lnTo>
                      <a:pt x="83" y="0"/>
                    </a:lnTo>
                    <a:lnTo>
                      <a:pt x="2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92" name="Freeform 1332"/>
              <p:cNvSpPr>
                <a:spLocks/>
              </p:cNvSpPr>
              <p:nvPr/>
            </p:nvSpPr>
            <p:spPr bwMode="auto">
              <a:xfrm>
                <a:off x="1702" y="2393"/>
                <a:ext cx="390" cy="17"/>
              </a:xfrm>
              <a:custGeom>
                <a:avLst/>
                <a:gdLst>
                  <a:gd name="T0" fmla="*/ 0 w 390"/>
                  <a:gd name="T1" fmla="*/ 8 h 17"/>
                  <a:gd name="T2" fmla="*/ 2 w 390"/>
                  <a:gd name="T3" fmla="*/ 8 h 17"/>
                  <a:gd name="T4" fmla="*/ 29 w 390"/>
                  <a:gd name="T5" fmla="*/ 10 h 17"/>
                  <a:gd name="T6" fmla="*/ 32 w 390"/>
                  <a:gd name="T7" fmla="*/ 11 h 17"/>
                  <a:gd name="T8" fmla="*/ 59 w 390"/>
                  <a:gd name="T9" fmla="*/ 11 h 17"/>
                  <a:gd name="T10" fmla="*/ 66 w 390"/>
                  <a:gd name="T11" fmla="*/ 11 h 17"/>
                  <a:gd name="T12" fmla="*/ 88 w 390"/>
                  <a:gd name="T13" fmla="*/ 13 h 17"/>
                  <a:gd name="T14" fmla="*/ 96 w 390"/>
                  <a:gd name="T15" fmla="*/ 15 h 17"/>
                  <a:gd name="T16" fmla="*/ 117 w 390"/>
                  <a:gd name="T17" fmla="*/ 15 h 17"/>
                  <a:gd name="T18" fmla="*/ 128 w 390"/>
                  <a:gd name="T19" fmla="*/ 17 h 17"/>
                  <a:gd name="T20" fmla="*/ 145 w 390"/>
                  <a:gd name="T21" fmla="*/ 17 h 17"/>
                  <a:gd name="T22" fmla="*/ 159 w 390"/>
                  <a:gd name="T23" fmla="*/ 17 h 17"/>
                  <a:gd name="T24" fmla="*/ 176 w 390"/>
                  <a:gd name="T25" fmla="*/ 17 h 17"/>
                  <a:gd name="T26" fmla="*/ 191 w 390"/>
                  <a:gd name="T27" fmla="*/ 17 h 17"/>
                  <a:gd name="T28" fmla="*/ 221 w 390"/>
                  <a:gd name="T29" fmla="*/ 17 h 17"/>
                  <a:gd name="T30" fmla="*/ 236 w 390"/>
                  <a:gd name="T31" fmla="*/ 17 h 17"/>
                  <a:gd name="T32" fmla="*/ 252 w 390"/>
                  <a:gd name="T33" fmla="*/ 17 h 17"/>
                  <a:gd name="T34" fmla="*/ 265 w 390"/>
                  <a:gd name="T35" fmla="*/ 17 h 17"/>
                  <a:gd name="T36" fmla="*/ 280 w 390"/>
                  <a:gd name="T37" fmla="*/ 17 h 17"/>
                  <a:gd name="T38" fmla="*/ 297 w 390"/>
                  <a:gd name="T39" fmla="*/ 13 h 17"/>
                  <a:gd name="T40" fmla="*/ 311 w 390"/>
                  <a:gd name="T41" fmla="*/ 13 h 17"/>
                  <a:gd name="T42" fmla="*/ 329 w 390"/>
                  <a:gd name="T43" fmla="*/ 11 h 17"/>
                  <a:gd name="T44" fmla="*/ 338 w 390"/>
                  <a:gd name="T45" fmla="*/ 10 h 17"/>
                  <a:gd name="T46" fmla="*/ 360 w 390"/>
                  <a:gd name="T47" fmla="*/ 5 h 17"/>
                  <a:gd name="T48" fmla="*/ 366 w 390"/>
                  <a:gd name="T49" fmla="*/ 5 h 17"/>
                  <a:gd name="T50" fmla="*/ 390 w 390"/>
                  <a:gd name="T51" fmla="*/ 0 h 1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390"/>
                  <a:gd name="T79" fmla="*/ 0 h 17"/>
                  <a:gd name="T80" fmla="*/ 390 w 390"/>
                  <a:gd name="T81" fmla="*/ 17 h 1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390" h="17">
                    <a:moveTo>
                      <a:pt x="0" y="8"/>
                    </a:moveTo>
                    <a:lnTo>
                      <a:pt x="2" y="8"/>
                    </a:lnTo>
                    <a:lnTo>
                      <a:pt x="29" y="10"/>
                    </a:lnTo>
                    <a:lnTo>
                      <a:pt x="32" y="11"/>
                    </a:lnTo>
                    <a:lnTo>
                      <a:pt x="59" y="11"/>
                    </a:lnTo>
                    <a:lnTo>
                      <a:pt x="66" y="11"/>
                    </a:lnTo>
                    <a:lnTo>
                      <a:pt x="88" y="13"/>
                    </a:lnTo>
                    <a:lnTo>
                      <a:pt x="96" y="15"/>
                    </a:lnTo>
                    <a:lnTo>
                      <a:pt x="117" y="15"/>
                    </a:lnTo>
                    <a:lnTo>
                      <a:pt x="128" y="17"/>
                    </a:lnTo>
                    <a:lnTo>
                      <a:pt x="145" y="17"/>
                    </a:lnTo>
                    <a:lnTo>
                      <a:pt x="159" y="17"/>
                    </a:lnTo>
                    <a:lnTo>
                      <a:pt x="176" y="17"/>
                    </a:lnTo>
                    <a:lnTo>
                      <a:pt x="191" y="17"/>
                    </a:lnTo>
                    <a:lnTo>
                      <a:pt x="221" y="17"/>
                    </a:lnTo>
                    <a:lnTo>
                      <a:pt x="236" y="17"/>
                    </a:lnTo>
                    <a:lnTo>
                      <a:pt x="252" y="17"/>
                    </a:lnTo>
                    <a:lnTo>
                      <a:pt x="265" y="17"/>
                    </a:lnTo>
                    <a:lnTo>
                      <a:pt x="280" y="17"/>
                    </a:lnTo>
                    <a:lnTo>
                      <a:pt x="297" y="13"/>
                    </a:lnTo>
                    <a:lnTo>
                      <a:pt x="311" y="13"/>
                    </a:lnTo>
                    <a:lnTo>
                      <a:pt x="329" y="11"/>
                    </a:lnTo>
                    <a:lnTo>
                      <a:pt x="338" y="10"/>
                    </a:lnTo>
                    <a:lnTo>
                      <a:pt x="360" y="5"/>
                    </a:lnTo>
                    <a:lnTo>
                      <a:pt x="366" y="5"/>
                    </a:lnTo>
                    <a:lnTo>
                      <a:pt x="39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93" name="Freeform 1333"/>
              <p:cNvSpPr>
                <a:spLocks/>
              </p:cNvSpPr>
              <p:nvPr/>
            </p:nvSpPr>
            <p:spPr bwMode="auto">
              <a:xfrm>
                <a:off x="1221" y="2371"/>
                <a:ext cx="481" cy="30"/>
              </a:xfrm>
              <a:custGeom>
                <a:avLst/>
                <a:gdLst>
                  <a:gd name="T0" fmla="*/ 0 w 481"/>
                  <a:gd name="T1" fmla="*/ 0 h 30"/>
                  <a:gd name="T2" fmla="*/ 2 w 481"/>
                  <a:gd name="T3" fmla="*/ 0 h 30"/>
                  <a:gd name="T4" fmla="*/ 29 w 481"/>
                  <a:gd name="T5" fmla="*/ 1 h 30"/>
                  <a:gd name="T6" fmla="*/ 36 w 481"/>
                  <a:gd name="T7" fmla="*/ 1 h 30"/>
                  <a:gd name="T8" fmla="*/ 61 w 481"/>
                  <a:gd name="T9" fmla="*/ 3 h 30"/>
                  <a:gd name="T10" fmla="*/ 66 w 481"/>
                  <a:gd name="T11" fmla="*/ 3 h 30"/>
                  <a:gd name="T12" fmla="*/ 91 w 481"/>
                  <a:gd name="T13" fmla="*/ 5 h 30"/>
                  <a:gd name="T14" fmla="*/ 98 w 481"/>
                  <a:gd name="T15" fmla="*/ 5 h 30"/>
                  <a:gd name="T16" fmla="*/ 122 w 481"/>
                  <a:gd name="T17" fmla="*/ 5 h 30"/>
                  <a:gd name="T18" fmla="*/ 130 w 481"/>
                  <a:gd name="T19" fmla="*/ 5 h 30"/>
                  <a:gd name="T20" fmla="*/ 152 w 481"/>
                  <a:gd name="T21" fmla="*/ 6 h 30"/>
                  <a:gd name="T22" fmla="*/ 162 w 481"/>
                  <a:gd name="T23" fmla="*/ 8 h 30"/>
                  <a:gd name="T24" fmla="*/ 182 w 481"/>
                  <a:gd name="T25" fmla="*/ 8 h 30"/>
                  <a:gd name="T26" fmla="*/ 194 w 481"/>
                  <a:gd name="T27" fmla="*/ 10 h 30"/>
                  <a:gd name="T28" fmla="*/ 213 w 481"/>
                  <a:gd name="T29" fmla="*/ 10 h 30"/>
                  <a:gd name="T30" fmla="*/ 226 w 481"/>
                  <a:gd name="T31" fmla="*/ 10 h 30"/>
                  <a:gd name="T32" fmla="*/ 243 w 481"/>
                  <a:gd name="T33" fmla="*/ 11 h 30"/>
                  <a:gd name="T34" fmla="*/ 257 w 481"/>
                  <a:gd name="T35" fmla="*/ 13 h 30"/>
                  <a:gd name="T36" fmla="*/ 274 w 481"/>
                  <a:gd name="T37" fmla="*/ 13 h 30"/>
                  <a:gd name="T38" fmla="*/ 290 w 481"/>
                  <a:gd name="T39" fmla="*/ 15 h 30"/>
                  <a:gd name="T40" fmla="*/ 304 w 481"/>
                  <a:gd name="T41" fmla="*/ 17 h 30"/>
                  <a:gd name="T42" fmla="*/ 321 w 481"/>
                  <a:gd name="T43" fmla="*/ 18 h 30"/>
                  <a:gd name="T44" fmla="*/ 333 w 481"/>
                  <a:gd name="T45" fmla="*/ 18 h 30"/>
                  <a:gd name="T46" fmla="*/ 355 w 481"/>
                  <a:gd name="T47" fmla="*/ 20 h 30"/>
                  <a:gd name="T48" fmla="*/ 361 w 481"/>
                  <a:gd name="T49" fmla="*/ 20 h 30"/>
                  <a:gd name="T50" fmla="*/ 387 w 481"/>
                  <a:gd name="T51" fmla="*/ 22 h 30"/>
                  <a:gd name="T52" fmla="*/ 392 w 481"/>
                  <a:gd name="T53" fmla="*/ 23 h 30"/>
                  <a:gd name="T54" fmla="*/ 419 w 481"/>
                  <a:gd name="T55" fmla="*/ 25 h 30"/>
                  <a:gd name="T56" fmla="*/ 422 w 481"/>
                  <a:gd name="T57" fmla="*/ 25 h 30"/>
                  <a:gd name="T58" fmla="*/ 451 w 481"/>
                  <a:gd name="T59" fmla="*/ 27 h 30"/>
                  <a:gd name="T60" fmla="*/ 459 w 481"/>
                  <a:gd name="T61" fmla="*/ 27 h 30"/>
                  <a:gd name="T62" fmla="*/ 481 w 481"/>
                  <a:gd name="T63" fmla="*/ 30 h 3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481"/>
                  <a:gd name="T97" fmla="*/ 0 h 30"/>
                  <a:gd name="T98" fmla="*/ 481 w 481"/>
                  <a:gd name="T99" fmla="*/ 30 h 3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481" h="30">
                    <a:moveTo>
                      <a:pt x="0" y="0"/>
                    </a:moveTo>
                    <a:lnTo>
                      <a:pt x="2" y="0"/>
                    </a:lnTo>
                    <a:lnTo>
                      <a:pt x="29" y="1"/>
                    </a:lnTo>
                    <a:lnTo>
                      <a:pt x="36" y="1"/>
                    </a:lnTo>
                    <a:lnTo>
                      <a:pt x="61" y="3"/>
                    </a:lnTo>
                    <a:lnTo>
                      <a:pt x="66" y="3"/>
                    </a:lnTo>
                    <a:lnTo>
                      <a:pt x="91" y="5"/>
                    </a:lnTo>
                    <a:lnTo>
                      <a:pt x="98" y="5"/>
                    </a:lnTo>
                    <a:lnTo>
                      <a:pt x="122" y="5"/>
                    </a:lnTo>
                    <a:lnTo>
                      <a:pt x="130" y="5"/>
                    </a:lnTo>
                    <a:lnTo>
                      <a:pt x="152" y="6"/>
                    </a:lnTo>
                    <a:lnTo>
                      <a:pt x="162" y="8"/>
                    </a:lnTo>
                    <a:lnTo>
                      <a:pt x="182" y="8"/>
                    </a:lnTo>
                    <a:lnTo>
                      <a:pt x="194" y="10"/>
                    </a:lnTo>
                    <a:lnTo>
                      <a:pt x="213" y="10"/>
                    </a:lnTo>
                    <a:lnTo>
                      <a:pt x="226" y="10"/>
                    </a:lnTo>
                    <a:lnTo>
                      <a:pt x="243" y="11"/>
                    </a:lnTo>
                    <a:lnTo>
                      <a:pt x="257" y="13"/>
                    </a:lnTo>
                    <a:lnTo>
                      <a:pt x="274" y="13"/>
                    </a:lnTo>
                    <a:lnTo>
                      <a:pt x="290" y="15"/>
                    </a:lnTo>
                    <a:lnTo>
                      <a:pt x="304" y="17"/>
                    </a:lnTo>
                    <a:lnTo>
                      <a:pt x="321" y="18"/>
                    </a:lnTo>
                    <a:lnTo>
                      <a:pt x="333" y="18"/>
                    </a:lnTo>
                    <a:lnTo>
                      <a:pt x="355" y="20"/>
                    </a:lnTo>
                    <a:lnTo>
                      <a:pt x="361" y="20"/>
                    </a:lnTo>
                    <a:lnTo>
                      <a:pt x="387" y="22"/>
                    </a:lnTo>
                    <a:lnTo>
                      <a:pt x="392" y="23"/>
                    </a:lnTo>
                    <a:lnTo>
                      <a:pt x="419" y="25"/>
                    </a:lnTo>
                    <a:lnTo>
                      <a:pt x="422" y="25"/>
                    </a:lnTo>
                    <a:lnTo>
                      <a:pt x="451" y="27"/>
                    </a:lnTo>
                    <a:lnTo>
                      <a:pt x="459" y="27"/>
                    </a:lnTo>
                    <a:lnTo>
                      <a:pt x="481" y="3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94" name="Freeform 1334"/>
              <p:cNvSpPr>
                <a:spLocks/>
              </p:cNvSpPr>
              <p:nvPr/>
            </p:nvSpPr>
            <p:spPr bwMode="auto">
              <a:xfrm>
                <a:off x="657" y="2360"/>
                <a:ext cx="564" cy="11"/>
              </a:xfrm>
              <a:custGeom>
                <a:avLst/>
                <a:gdLst>
                  <a:gd name="T0" fmla="*/ 0 w 564"/>
                  <a:gd name="T1" fmla="*/ 0 h 11"/>
                  <a:gd name="T2" fmla="*/ 31 w 564"/>
                  <a:gd name="T3" fmla="*/ 0 h 11"/>
                  <a:gd name="T4" fmla="*/ 61 w 564"/>
                  <a:gd name="T5" fmla="*/ 0 h 11"/>
                  <a:gd name="T6" fmla="*/ 93 w 564"/>
                  <a:gd name="T7" fmla="*/ 0 h 11"/>
                  <a:gd name="T8" fmla="*/ 108 w 564"/>
                  <a:gd name="T9" fmla="*/ 0 h 11"/>
                  <a:gd name="T10" fmla="*/ 125 w 564"/>
                  <a:gd name="T11" fmla="*/ 2 h 11"/>
                  <a:gd name="T12" fmla="*/ 157 w 564"/>
                  <a:gd name="T13" fmla="*/ 2 h 11"/>
                  <a:gd name="T14" fmla="*/ 188 w 564"/>
                  <a:gd name="T15" fmla="*/ 2 h 11"/>
                  <a:gd name="T16" fmla="*/ 220 w 564"/>
                  <a:gd name="T17" fmla="*/ 2 h 11"/>
                  <a:gd name="T18" fmla="*/ 252 w 564"/>
                  <a:gd name="T19" fmla="*/ 2 h 11"/>
                  <a:gd name="T20" fmla="*/ 282 w 564"/>
                  <a:gd name="T21" fmla="*/ 4 h 11"/>
                  <a:gd name="T22" fmla="*/ 314 w 564"/>
                  <a:gd name="T23" fmla="*/ 4 h 11"/>
                  <a:gd name="T24" fmla="*/ 336 w 564"/>
                  <a:gd name="T25" fmla="*/ 4 h 11"/>
                  <a:gd name="T26" fmla="*/ 345 w 564"/>
                  <a:gd name="T27" fmla="*/ 6 h 11"/>
                  <a:gd name="T28" fmla="*/ 377 w 564"/>
                  <a:gd name="T29" fmla="*/ 6 h 11"/>
                  <a:gd name="T30" fmla="*/ 409 w 564"/>
                  <a:gd name="T31" fmla="*/ 7 h 11"/>
                  <a:gd name="T32" fmla="*/ 439 w 564"/>
                  <a:gd name="T33" fmla="*/ 7 h 11"/>
                  <a:gd name="T34" fmla="*/ 441 w 564"/>
                  <a:gd name="T35" fmla="*/ 7 h 11"/>
                  <a:gd name="T36" fmla="*/ 470 w 564"/>
                  <a:gd name="T37" fmla="*/ 7 h 11"/>
                  <a:gd name="T38" fmla="*/ 471 w 564"/>
                  <a:gd name="T39" fmla="*/ 7 h 11"/>
                  <a:gd name="T40" fmla="*/ 500 w 564"/>
                  <a:gd name="T41" fmla="*/ 9 h 11"/>
                  <a:gd name="T42" fmla="*/ 503 w 564"/>
                  <a:gd name="T43" fmla="*/ 9 h 11"/>
                  <a:gd name="T44" fmla="*/ 532 w 564"/>
                  <a:gd name="T45" fmla="*/ 9 h 11"/>
                  <a:gd name="T46" fmla="*/ 535 w 564"/>
                  <a:gd name="T47" fmla="*/ 9 h 11"/>
                  <a:gd name="T48" fmla="*/ 564 w 564"/>
                  <a:gd name="T49" fmla="*/ 11 h 11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564"/>
                  <a:gd name="T76" fmla="*/ 0 h 11"/>
                  <a:gd name="T77" fmla="*/ 564 w 564"/>
                  <a:gd name="T78" fmla="*/ 11 h 11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564" h="11">
                    <a:moveTo>
                      <a:pt x="0" y="0"/>
                    </a:moveTo>
                    <a:lnTo>
                      <a:pt x="31" y="0"/>
                    </a:lnTo>
                    <a:lnTo>
                      <a:pt x="61" y="0"/>
                    </a:lnTo>
                    <a:lnTo>
                      <a:pt x="93" y="0"/>
                    </a:lnTo>
                    <a:lnTo>
                      <a:pt x="108" y="0"/>
                    </a:lnTo>
                    <a:lnTo>
                      <a:pt x="125" y="2"/>
                    </a:lnTo>
                    <a:lnTo>
                      <a:pt x="157" y="2"/>
                    </a:lnTo>
                    <a:lnTo>
                      <a:pt x="188" y="2"/>
                    </a:lnTo>
                    <a:lnTo>
                      <a:pt x="220" y="2"/>
                    </a:lnTo>
                    <a:lnTo>
                      <a:pt x="252" y="2"/>
                    </a:lnTo>
                    <a:lnTo>
                      <a:pt x="282" y="4"/>
                    </a:lnTo>
                    <a:lnTo>
                      <a:pt x="314" y="4"/>
                    </a:lnTo>
                    <a:lnTo>
                      <a:pt x="336" y="4"/>
                    </a:lnTo>
                    <a:lnTo>
                      <a:pt x="345" y="6"/>
                    </a:lnTo>
                    <a:lnTo>
                      <a:pt x="377" y="6"/>
                    </a:lnTo>
                    <a:lnTo>
                      <a:pt x="409" y="7"/>
                    </a:lnTo>
                    <a:lnTo>
                      <a:pt x="439" y="7"/>
                    </a:lnTo>
                    <a:lnTo>
                      <a:pt x="441" y="7"/>
                    </a:lnTo>
                    <a:lnTo>
                      <a:pt x="470" y="7"/>
                    </a:lnTo>
                    <a:lnTo>
                      <a:pt x="471" y="7"/>
                    </a:lnTo>
                    <a:lnTo>
                      <a:pt x="500" y="9"/>
                    </a:lnTo>
                    <a:lnTo>
                      <a:pt x="503" y="9"/>
                    </a:lnTo>
                    <a:lnTo>
                      <a:pt x="532" y="9"/>
                    </a:lnTo>
                    <a:lnTo>
                      <a:pt x="535" y="9"/>
                    </a:lnTo>
                    <a:lnTo>
                      <a:pt x="564" y="11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95" name="Line 1335"/>
              <p:cNvSpPr>
                <a:spLocks noChangeShapeType="1"/>
              </p:cNvSpPr>
              <p:nvPr/>
            </p:nvSpPr>
            <p:spPr bwMode="auto">
              <a:xfrm>
                <a:off x="590" y="2360"/>
                <a:ext cx="67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396" name="Line 1336"/>
              <p:cNvSpPr>
                <a:spLocks noChangeShapeType="1"/>
              </p:cNvSpPr>
              <p:nvPr/>
            </p:nvSpPr>
            <p:spPr bwMode="auto">
              <a:xfrm flipH="1">
                <a:off x="590" y="2335"/>
                <a:ext cx="22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397" name="Line 1337"/>
              <p:cNvSpPr>
                <a:spLocks noChangeShapeType="1"/>
              </p:cNvSpPr>
              <p:nvPr/>
            </p:nvSpPr>
            <p:spPr bwMode="auto">
              <a:xfrm flipH="1">
                <a:off x="612" y="2335"/>
                <a:ext cx="62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398" name="Freeform 1338"/>
              <p:cNvSpPr>
                <a:spLocks/>
              </p:cNvSpPr>
              <p:nvPr/>
            </p:nvSpPr>
            <p:spPr bwMode="auto">
              <a:xfrm>
                <a:off x="674" y="2335"/>
                <a:ext cx="125" cy="1"/>
              </a:xfrm>
              <a:custGeom>
                <a:avLst/>
                <a:gdLst>
                  <a:gd name="T0" fmla="*/ 125 w 125"/>
                  <a:gd name="T1" fmla="*/ 0 h 1"/>
                  <a:gd name="T2" fmla="*/ 124 w 125"/>
                  <a:gd name="T3" fmla="*/ 0 h 1"/>
                  <a:gd name="T4" fmla="*/ 93 w 125"/>
                  <a:gd name="T5" fmla="*/ 0 h 1"/>
                  <a:gd name="T6" fmla="*/ 63 w 125"/>
                  <a:gd name="T7" fmla="*/ 0 h 1"/>
                  <a:gd name="T8" fmla="*/ 29 w 125"/>
                  <a:gd name="T9" fmla="*/ 0 h 1"/>
                  <a:gd name="T10" fmla="*/ 0 w 125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5"/>
                  <a:gd name="T19" fmla="*/ 0 h 1"/>
                  <a:gd name="T20" fmla="*/ 125 w 125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5" h="1">
                    <a:moveTo>
                      <a:pt x="125" y="0"/>
                    </a:moveTo>
                    <a:lnTo>
                      <a:pt x="124" y="0"/>
                    </a:lnTo>
                    <a:lnTo>
                      <a:pt x="93" y="0"/>
                    </a:lnTo>
                    <a:lnTo>
                      <a:pt x="63" y="0"/>
                    </a:lnTo>
                    <a:lnTo>
                      <a:pt x="29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99" name="Freeform 1339"/>
              <p:cNvSpPr>
                <a:spLocks/>
              </p:cNvSpPr>
              <p:nvPr/>
            </p:nvSpPr>
            <p:spPr bwMode="auto">
              <a:xfrm>
                <a:off x="1051" y="2338"/>
                <a:ext cx="1029" cy="29"/>
              </a:xfrm>
              <a:custGeom>
                <a:avLst/>
                <a:gdLst>
                  <a:gd name="T0" fmla="*/ 28 w 1029"/>
                  <a:gd name="T1" fmla="*/ 0 h 29"/>
                  <a:gd name="T2" fmla="*/ 60 w 1029"/>
                  <a:gd name="T3" fmla="*/ 0 h 29"/>
                  <a:gd name="T4" fmla="*/ 92 w 1029"/>
                  <a:gd name="T5" fmla="*/ 2 h 29"/>
                  <a:gd name="T6" fmla="*/ 126 w 1029"/>
                  <a:gd name="T7" fmla="*/ 2 h 29"/>
                  <a:gd name="T8" fmla="*/ 157 w 1029"/>
                  <a:gd name="T9" fmla="*/ 4 h 29"/>
                  <a:gd name="T10" fmla="*/ 189 w 1029"/>
                  <a:gd name="T11" fmla="*/ 6 h 29"/>
                  <a:gd name="T12" fmla="*/ 221 w 1029"/>
                  <a:gd name="T13" fmla="*/ 7 h 29"/>
                  <a:gd name="T14" fmla="*/ 251 w 1029"/>
                  <a:gd name="T15" fmla="*/ 7 h 29"/>
                  <a:gd name="T16" fmla="*/ 285 w 1029"/>
                  <a:gd name="T17" fmla="*/ 9 h 29"/>
                  <a:gd name="T18" fmla="*/ 315 w 1029"/>
                  <a:gd name="T19" fmla="*/ 9 h 29"/>
                  <a:gd name="T20" fmla="*/ 347 w 1029"/>
                  <a:gd name="T21" fmla="*/ 11 h 29"/>
                  <a:gd name="T22" fmla="*/ 378 w 1029"/>
                  <a:gd name="T23" fmla="*/ 12 h 29"/>
                  <a:gd name="T24" fmla="*/ 411 w 1029"/>
                  <a:gd name="T25" fmla="*/ 14 h 29"/>
                  <a:gd name="T26" fmla="*/ 442 w 1029"/>
                  <a:gd name="T27" fmla="*/ 16 h 29"/>
                  <a:gd name="T28" fmla="*/ 474 w 1029"/>
                  <a:gd name="T29" fmla="*/ 17 h 29"/>
                  <a:gd name="T30" fmla="*/ 506 w 1029"/>
                  <a:gd name="T31" fmla="*/ 19 h 29"/>
                  <a:gd name="T32" fmla="*/ 538 w 1029"/>
                  <a:gd name="T33" fmla="*/ 21 h 29"/>
                  <a:gd name="T34" fmla="*/ 568 w 1029"/>
                  <a:gd name="T35" fmla="*/ 22 h 29"/>
                  <a:gd name="T36" fmla="*/ 601 w 1029"/>
                  <a:gd name="T37" fmla="*/ 24 h 29"/>
                  <a:gd name="T38" fmla="*/ 633 w 1029"/>
                  <a:gd name="T39" fmla="*/ 26 h 29"/>
                  <a:gd name="T40" fmla="*/ 663 w 1029"/>
                  <a:gd name="T41" fmla="*/ 28 h 29"/>
                  <a:gd name="T42" fmla="*/ 695 w 1029"/>
                  <a:gd name="T43" fmla="*/ 29 h 29"/>
                  <a:gd name="T44" fmla="*/ 725 w 1029"/>
                  <a:gd name="T45" fmla="*/ 29 h 29"/>
                  <a:gd name="T46" fmla="*/ 757 w 1029"/>
                  <a:gd name="T47" fmla="*/ 29 h 29"/>
                  <a:gd name="T48" fmla="*/ 788 w 1029"/>
                  <a:gd name="T49" fmla="*/ 29 h 29"/>
                  <a:gd name="T50" fmla="*/ 818 w 1029"/>
                  <a:gd name="T51" fmla="*/ 29 h 29"/>
                  <a:gd name="T52" fmla="*/ 849 w 1029"/>
                  <a:gd name="T53" fmla="*/ 29 h 29"/>
                  <a:gd name="T54" fmla="*/ 877 w 1029"/>
                  <a:gd name="T55" fmla="*/ 28 h 29"/>
                  <a:gd name="T56" fmla="*/ 908 w 1029"/>
                  <a:gd name="T57" fmla="*/ 26 h 29"/>
                  <a:gd name="T58" fmla="*/ 936 w 1029"/>
                  <a:gd name="T59" fmla="*/ 22 h 29"/>
                  <a:gd name="T60" fmla="*/ 963 w 1029"/>
                  <a:gd name="T61" fmla="*/ 17 h 29"/>
                  <a:gd name="T62" fmla="*/ 990 w 1029"/>
                  <a:gd name="T63" fmla="*/ 14 h 29"/>
                  <a:gd name="T64" fmla="*/ 1016 w 1029"/>
                  <a:gd name="T65" fmla="*/ 7 h 2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029"/>
                  <a:gd name="T100" fmla="*/ 0 h 29"/>
                  <a:gd name="T101" fmla="*/ 1029 w 1029"/>
                  <a:gd name="T102" fmla="*/ 29 h 2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029" h="29">
                    <a:moveTo>
                      <a:pt x="0" y="0"/>
                    </a:moveTo>
                    <a:lnTo>
                      <a:pt x="28" y="0"/>
                    </a:lnTo>
                    <a:lnTo>
                      <a:pt x="30" y="0"/>
                    </a:lnTo>
                    <a:lnTo>
                      <a:pt x="60" y="0"/>
                    </a:lnTo>
                    <a:lnTo>
                      <a:pt x="62" y="0"/>
                    </a:lnTo>
                    <a:lnTo>
                      <a:pt x="92" y="2"/>
                    </a:lnTo>
                    <a:lnTo>
                      <a:pt x="123" y="2"/>
                    </a:lnTo>
                    <a:lnTo>
                      <a:pt x="126" y="2"/>
                    </a:lnTo>
                    <a:lnTo>
                      <a:pt x="155" y="4"/>
                    </a:lnTo>
                    <a:lnTo>
                      <a:pt x="157" y="4"/>
                    </a:lnTo>
                    <a:lnTo>
                      <a:pt x="185" y="6"/>
                    </a:lnTo>
                    <a:lnTo>
                      <a:pt x="189" y="6"/>
                    </a:lnTo>
                    <a:lnTo>
                      <a:pt x="217" y="7"/>
                    </a:lnTo>
                    <a:lnTo>
                      <a:pt x="221" y="7"/>
                    </a:lnTo>
                    <a:lnTo>
                      <a:pt x="248" y="7"/>
                    </a:lnTo>
                    <a:lnTo>
                      <a:pt x="251" y="7"/>
                    </a:lnTo>
                    <a:lnTo>
                      <a:pt x="278" y="9"/>
                    </a:lnTo>
                    <a:lnTo>
                      <a:pt x="285" y="9"/>
                    </a:lnTo>
                    <a:lnTo>
                      <a:pt x="309" y="9"/>
                    </a:lnTo>
                    <a:lnTo>
                      <a:pt x="315" y="9"/>
                    </a:lnTo>
                    <a:lnTo>
                      <a:pt x="341" y="11"/>
                    </a:lnTo>
                    <a:lnTo>
                      <a:pt x="347" y="11"/>
                    </a:lnTo>
                    <a:lnTo>
                      <a:pt x="369" y="12"/>
                    </a:lnTo>
                    <a:lnTo>
                      <a:pt x="378" y="12"/>
                    </a:lnTo>
                    <a:lnTo>
                      <a:pt x="400" y="14"/>
                    </a:lnTo>
                    <a:lnTo>
                      <a:pt x="411" y="14"/>
                    </a:lnTo>
                    <a:lnTo>
                      <a:pt x="432" y="14"/>
                    </a:lnTo>
                    <a:lnTo>
                      <a:pt x="442" y="16"/>
                    </a:lnTo>
                    <a:lnTo>
                      <a:pt x="462" y="16"/>
                    </a:lnTo>
                    <a:lnTo>
                      <a:pt x="474" y="17"/>
                    </a:lnTo>
                    <a:lnTo>
                      <a:pt x="491" y="17"/>
                    </a:lnTo>
                    <a:lnTo>
                      <a:pt x="506" y="19"/>
                    </a:lnTo>
                    <a:lnTo>
                      <a:pt x="521" y="21"/>
                    </a:lnTo>
                    <a:lnTo>
                      <a:pt x="538" y="21"/>
                    </a:lnTo>
                    <a:lnTo>
                      <a:pt x="552" y="22"/>
                    </a:lnTo>
                    <a:lnTo>
                      <a:pt x="568" y="22"/>
                    </a:lnTo>
                    <a:lnTo>
                      <a:pt x="582" y="22"/>
                    </a:lnTo>
                    <a:lnTo>
                      <a:pt x="601" y="24"/>
                    </a:lnTo>
                    <a:lnTo>
                      <a:pt x="611" y="24"/>
                    </a:lnTo>
                    <a:lnTo>
                      <a:pt x="633" y="26"/>
                    </a:lnTo>
                    <a:lnTo>
                      <a:pt x="641" y="26"/>
                    </a:lnTo>
                    <a:lnTo>
                      <a:pt x="663" y="28"/>
                    </a:lnTo>
                    <a:lnTo>
                      <a:pt x="671" y="28"/>
                    </a:lnTo>
                    <a:lnTo>
                      <a:pt x="695" y="29"/>
                    </a:lnTo>
                    <a:lnTo>
                      <a:pt x="702" y="29"/>
                    </a:lnTo>
                    <a:lnTo>
                      <a:pt x="725" y="29"/>
                    </a:lnTo>
                    <a:lnTo>
                      <a:pt x="730" y="29"/>
                    </a:lnTo>
                    <a:lnTo>
                      <a:pt x="757" y="29"/>
                    </a:lnTo>
                    <a:lnTo>
                      <a:pt x="761" y="29"/>
                    </a:lnTo>
                    <a:lnTo>
                      <a:pt x="788" y="29"/>
                    </a:lnTo>
                    <a:lnTo>
                      <a:pt x="791" y="29"/>
                    </a:lnTo>
                    <a:lnTo>
                      <a:pt x="818" y="29"/>
                    </a:lnTo>
                    <a:lnTo>
                      <a:pt x="822" y="29"/>
                    </a:lnTo>
                    <a:lnTo>
                      <a:pt x="849" y="29"/>
                    </a:lnTo>
                    <a:lnTo>
                      <a:pt x="852" y="29"/>
                    </a:lnTo>
                    <a:lnTo>
                      <a:pt x="877" y="28"/>
                    </a:lnTo>
                    <a:lnTo>
                      <a:pt x="882" y="28"/>
                    </a:lnTo>
                    <a:lnTo>
                      <a:pt x="908" y="26"/>
                    </a:lnTo>
                    <a:lnTo>
                      <a:pt x="914" y="24"/>
                    </a:lnTo>
                    <a:lnTo>
                      <a:pt x="936" y="22"/>
                    </a:lnTo>
                    <a:lnTo>
                      <a:pt x="945" y="21"/>
                    </a:lnTo>
                    <a:lnTo>
                      <a:pt x="963" y="17"/>
                    </a:lnTo>
                    <a:lnTo>
                      <a:pt x="979" y="14"/>
                    </a:lnTo>
                    <a:lnTo>
                      <a:pt x="990" y="14"/>
                    </a:lnTo>
                    <a:lnTo>
                      <a:pt x="1009" y="9"/>
                    </a:lnTo>
                    <a:lnTo>
                      <a:pt x="1016" y="7"/>
                    </a:lnTo>
                    <a:lnTo>
                      <a:pt x="1029" y="4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00" name="Freeform 1340"/>
              <p:cNvSpPr>
                <a:spLocks/>
              </p:cNvSpPr>
              <p:nvPr/>
            </p:nvSpPr>
            <p:spPr bwMode="auto">
              <a:xfrm>
                <a:off x="892" y="2337"/>
                <a:ext cx="159" cy="1"/>
              </a:xfrm>
              <a:custGeom>
                <a:avLst/>
                <a:gdLst>
                  <a:gd name="T0" fmla="*/ 0 w 159"/>
                  <a:gd name="T1" fmla="*/ 0 h 1"/>
                  <a:gd name="T2" fmla="*/ 2 w 159"/>
                  <a:gd name="T3" fmla="*/ 0 h 1"/>
                  <a:gd name="T4" fmla="*/ 30 w 159"/>
                  <a:gd name="T5" fmla="*/ 0 h 1"/>
                  <a:gd name="T6" fmla="*/ 32 w 159"/>
                  <a:gd name="T7" fmla="*/ 0 h 1"/>
                  <a:gd name="T8" fmla="*/ 62 w 159"/>
                  <a:gd name="T9" fmla="*/ 0 h 1"/>
                  <a:gd name="T10" fmla="*/ 64 w 159"/>
                  <a:gd name="T11" fmla="*/ 0 h 1"/>
                  <a:gd name="T12" fmla="*/ 96 w 159"/>
                  <a:gd name="T13" fmla="*/ 1 h 1"/>
                  <a:gd name="T14" fmla="*/ 127 w 159"/>
                  <a:gd name="T15" fmla="*/ 1 h 1"/>
                  <a:gd name="T16" fmla="*/ 159 w 159"/>
                  <a:gd name="T17" fmla="*/ 1 h 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9"/>
                  <a:gd name="T28" fmla="*/ 0 h 1"/>
                  <a:gd name="T29" fmla="*/ 159 w 159"/>
                  <a:gd name="T30" fmla="*/ 1 h 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9" h="1">
                    <a:moveTo>
                      <a:pt x="0" y="0"/>
                    </a:moveTo>
                    <a:lnTo>
                      <a:pt x="2" y="0"/>
                    </a:lnTo>
                    <a:lnTo>
                      <a:pt x="30" y="0"/>
                    </a:lnTo>
                    <a:lnTo>
                      <a:pt x="32" y="0"/>
                    </a:lnTo>
                    <a:lnTo>
                      <a:pt x="62" y="0"/>
                    </a:lnTo>
                    <a:lnTo>
                      <a:pt x="64" y="0"/>
                    </a:lnTo>
                    <a:lnTo>
                      <a:pt x="96" y="1"/>
                    </a:lnTo>
                    <a:lnTo>
                      <a:pt x="127" y="1"/>
                    </a:lnTo>
                    <a:lnTo>
                      <a:pt x="159" y="1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01" name="Freeform 1341"/>
              <p:cNvSpPr>
                <a:spLocks/>
              </p:cNvSpPr>
              <p:nvPr/>
            </p:nvSpPr>
            <p:spPr bwMode="auto">
              <a:xfrm>
                <a:off x="799" y="2335"/>
                <a:ext cx="61" cy="2"/>
              </a:xfrm>
              <a:custGeom>
                <a:avLst/>
                <a:gdLst>
                  <a:gd name="T0" fmla="*/ 61 w 61"/>
                  <a:gd name="T1" fmla="*/ 2 h 2"/>
                  <a:gd name="T2" fmla="*/ 31 w 61"/>
                  <a:gd name="T3" fmla="*/ 2 h 2"/>
                  <a:gd name="T4" fmla="*/ 31 w 61"/>
                  <a:gd name="T5" fmla="*/ 0 h 2"/>
                  <a:gd name="T6" fmla="*/ 0 w 6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1"/>
                  <a:gd name="T13" fmla="*/ 0 h 2"/>
                  <a:gd name="T14" fmla="*/ 61 w 6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1" h="2">
                    <a:moveTo>
                      <a:pt x="61" y="2"/>
                    </a:moveTo>
                    <a:lnTo>
                      <a:pt x="31" y="2"/>
                    </a:lnTo>
                    <a:lnTo>
                      <a:pt x="3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02" name="Freeform 1342"/>
              <p:cNvSpPr>
                <a:spLocks/>
              </p:cNvSpPr>
              <p:nvPr/>
            </p:nvSpPr>
            <p:spPr bwMode="auto">
              <a:xfrm>
                <a:off x="860" y="2337"/>
                <a:ext cx="32" cy="1"/>
              </a:xfrm>
              <a:custGeom>
                <a:avLst/>
                <a:gdLst>
                  <a:gd name="T0" fmla="*/ 0 w 32"/>
                  <a:gd name="T1" fmla="*/ 0 h 1"/>
                  <a:gd name="T2" fmla="*/ 2 w 32"/>
                  <a:gd name="T3" fmla="*/ 0 h 1"/>
                  <a:gd name="T4" fmla="*/ 32 w 3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2"/>
                  <a:gd name="T10" fmla="*/ 0 h 1"/>
                  <a:gd name="T11" fmla="*/ 32 w 3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2" h="1">
                    <a:moveTo>
                      <a:pt x="0" y="0"/>
                    </a:moveTo>
                    <a:lnTo>
                      <a:pt x="2" y="0"/>
                    </a:lnTo>
                    <a:lnTo>
                      <a:pt x="32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03" name="Freeform 1343"/>
              <p:cNvSpPr>
                <a:spLocks/>
              </p:cNvSpPr>
              <p:nvPr/>
            </p:nvSpPr>
            <p:spPr bwMode="auto">
              <a:xfrm>
                <a:off x="590" y="2291"/>
                <a:ext cx="1475" cy="37"/>
              </a:xfrm>
              <a:custGeom>
                <a:avLst/>
                <a:gdLst>
                  <a:gd name="T0" fmla="*/ 99 w 1475"/>
                  <a:gd name="T1" fmla="*/ 17 h 37"/>
                  <a:gd name="T2" fmla="*/ 162 w 1475"/>
                  <a:gd name="T3" fmla="*/ 17 h 37"/>
                  <a:gd name="T4" fmla="*/ 224 w 1475"/>
                  <a:gd name="T5" fmla="*/ 19 h 37"/>
                  <a:gd name="T6" fmla="*/ 287 w 1475"/>
                  <a:gd name="T7" fmla="*/ 19 h 37"/>
                  <a:gd name="T8" fmla="*/ 349 w 1475"/>
                  <a:gd name="T9" fmla="*/ 19 h 37"/>
                  <a:gd name="T10" fmla="*/ 381 w 1475"/>
                  <a:gd name="T11" fmla="*/ 20 h 37"/>
                  <a:gd name="T12" fmla="*/ 413 w 1475"/>
                  <a:gd name="T13" fmla="*/ 20 h 37"/>
                  <a:gd name="T14" fmla="*/ 445 w 1475"/>
                  <a:gd name="T15" fmla="*/ 20 h 37"/>
                  <a:gd name="T16" fmla="*/ 508 w 1475"/>
                  <a:gd name="T17" fmla="*/ 20 h 37"/>
                  <a:gd name="T18" fmla="*/ 570 w 1475"/>
                  <a:gd name="T19" fmla="*/ 20 h 37"/>
                  <a:gd name="T20" fmla="*/ 633 w 1475"/>
                  <a:gd name="T21" fmla="*/ 22 h 37"/>
                  <a:gd name="T22" fmla="*/ 665 w 1475"/>
                  <a:gd name="T23" fmla="*/ 24 h 37"/>
                  <a:gd name="T24" fmla="*/ 726 w 1475"/>
                  <a:gd name="T25" fmla="*/ 25 h 37"/>
                  <a:gd name="T26" fmla="*/ 758 w 1475"/>
                  <a:gd name="T27" fmla="*/ 27 h 37"/>
                  <a:gd name="T28" fmla="*/ 788 w 1475"/>
                  <a:gd name="T29" fmla="*/ 27 h 37"/>
                  <a:gd name="T30" fmla="*/ 818 w 1475"/>
                  <a:gd name="T31" fmla="*/ 27 h 37"/>
                  <a:gd name="T32" fmla="*/ 851 w 1475"/>
                  <a:gd name="T33" fmla="*/ 29 h 37"/>
                  <a:gd name="T34" fmla="*/ 881 w 1475"/>
                  <a:gd name="T35" fmla="*/ 31 h 37"/>
                  <a:gd name="T36" fmla="*/ 911 w 1475"/>
                  <a:gd name="T37" fmla="*/ 31 h 37"/>
                  <a:gd name="T38" fmla="*/ 942 w 1475"/>
                  <a:gd name="T39" fmla="*/ 32 h 37"/>
                  <a:gd name="T40" fmla="*/ 972 w 1475"/>
                  <a:gd name="T41" fmla="*/ 32 h 37"/>
                  <a:gd name="T42" fmla="*/ 1002 w 1475"/>
                  <a:gd name="T43" fmla="*/ 32 h 37"/>
                  <a:gd name="T44" fmla="*/ 1033 w 1475"/>
                  <a:gd name="T45" fmla="*/ 34 h 37"/>
                  <a:gd name="T46" fmla="*/ 1065 w 1475"/>
                  <a:gd name="T47" fmla="*/ 36 h 37"/>
                  <a:gd name="T48" fmla="*/ 1094 w 1475"/>
                  <a:gd name="T49" fmla="*/ 36 h 37"/>
                  <a:gd name="T50" fmla="*/ 1124 w 1475"/>
                  <a:gd name="T51" fmla="*/ 36 h 37"/>
                  <a:gd name="T52" fmla="*/ 1156 w 1475"/>
                  <a:gd name="T53" fmla="*/ 37 h 37"/>
                  <a:gd name="T54" fmla="*/ 1185 w 1475"/>
                  <a:gd name="T55" fmla="*/ 37 h 37"/>
                  <a:gd name="T56" fmla="*/ 1217 w 1475"/>
                  <a:gd name="T57" fmla="*/ 36 h 37"/>
                  <a:gd name="T58" fmla="*/ 1247 w 1475"/>
                  <a:gd name="T59" fmla="*/ 34 h 37"/>
                  <a:gd name="T60" fmla="*/ 1278 w 1475"/>
                  <a:gd name="T61" fmla="*/ 32 h 37"/>
                  <a:gd name="T62" fmla="*/ 1310 w 1475"/>
                  <a:gd name="T63" fmla="*/ 32 h 37"/>
                  <a:gd name="T64" fmla="*/ 1340 w 1475"/>
                  <a:gd name="T65" fmla="*/ 27 h 37"/>
                  <a:gd name="T66" fmla="*/ 1359 w 1475"/>
                  <a:gd name="T67" fmla="*/ 25 h 37"/>
                  <a:gd name="T68" fmla="*/ 1374 w 1475"/>
                  <a:gd name="T69" fmla="*/ 24 h 37"/>
                  <a:gd name="T70" fmla="*/ 1406 w 1475"/>
                  <a:gd name="T71" fmla="*/ 19 h 37"/>
                  <a:gd name="T72" fmla="*/ 1441 w 1475"/>
                  <a:gd name="T73" fmla="*/ 10 h 37"/>
                  <a:gd name="T74" fmla="*/ 1472 w 1475"/>
                  <a:gd name="T75" fmla="*/ 2 h 37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475"/>
                  <a:gd name="T115" fmla="*/ 0 h 37"/>
                  <a:gd name="T116" fmla="*/ 1475 w 1475"/>
                  <a:gd name="T117" fmla="*/ 37 h 37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475" h="37">
                    <a:moveTo>
                      <a:pt x="0" y="17"/>
                    </a:moveTo>
                    <a:lnTo>
                      <a:pt x="99" y="17"/>
                    </a:lnTo>
                    <a:lnTo>
                      <a:pt x="128" y="17"/>
                    </a:lnTo>
                    <a:lnTo>
                      <a:pt x="162" y="17"/>
                    </a:lnTo>
                    <a:lnTo>
                      <a:pt x="191" y="19"/>
                    </a:lnTo>
                    <a:lnTo>
                      <a:pt x="224" y="19"/>
                    </a:lnTo>
                    <a:lnTo>
                      <a:pt x="255" y="19"/>
                    </a:lnTo>
                    <a:lnTo>
                      <a:pt x="287" y="19"/>
                    </a:lnTo>
                    <a:lnTo>
                      <a:pt x="319" y="19"/>
                    </a:lnTo>
                    <a:lnTo>
                      <a:pt x="349" y="19"/>
                    </a:lnTo>
                    <a:lnTo>
                      <a:pt x="351" y="19"/>
                    </a:lnTo>
                    <a:lnTo>
                      <a:pt x="381" y="20"/>
                    </a:lnTo>
                    <a:lnTo>
                      <a:pt x="412" y="20"/>
                    </a:lnTo>
                    <a:lnTo>
                      <a:pt x="413" y="20"/>
                    </a:lnTo>
                    <a:lnTo>
                      <a:pt x="444" y="20"/>
                    </a:lnTo>
                    <a:lnTo>
                      <a:pt x="445" y="20"/>
                    </a:lnTo>
                    <a:lnTo>
                      <a:pt x="476" y="20"/>
                    </a:lnTo>
                    <a:lnTo>
                      <a:pt x="508" y="20"/>
                    </a:lnTo>
                    <a:lnTo>
                      <a:pt x="538" y="20"/>
                    </a:lnTo>
                    <a:lnTo>
                      <a:pt x="570" y="20"/>
                    </a:lnTo>
                    <a:lnTo>
                      <a:pt x="602" y="22"/>
                    </a:lnTo>
                    <a:lnTo>
                      <a:pt x="633" y="22"/>
                    </a:lnTo>
                    <a:lnTo>
                      <a:pt x="663" y="24"/>
                    </a:lnTo>
                    <a:lnTo>
                      <a:pt x="665" y="24"/>
                    </a:lnTo>
                    <a:lnTo>
                      <a:pt x="695" y="24"/>
                    </a:lnTo>
                    <a:lnTo>
                      <a:pt x="726" y="25"/>
                    </a:lnTo>
                    <a:lnTo>
                      <a:pt x="727" y="25"/>
                    </a:lnTo>
                    <a:lnTo>
                      <a:pt x="758" y="27"/>
                    </a:lnTo>
                    <a:lnTo>
                      <a:pt x="759" y="27"/>
                    </a:lnTo>
                    <a:lnTo>
                      <a:pt x="788" y="27"/>
                    </a:lnTo>
                    <a:lnTo>
                      <a:pt x="791" y="27"/>
                    </a:lnTo>
                    <a:lnTo>
                      <a:pt x="818" y="27"/>
                    </a:lnTo>
                    <a:lnTo>
                      <a:pt x="824" y="27"/>
                    </a:lnTo>
                    <a:lnTo>
                      <a:pt x="851" y="29"/>
                    </a:lnTo>
                    <a:lnTo>
                      <a:pt x="854" y="29"/>
                    </a:lnTo>
                    <a:lnTo>
                      <a:pt x="881" y="31"/>
                    </a:lnTo>
                    <a:lnTo>
                      <a:pt x="886" y="31"/>
                    </a:lnTo>
                    <a:lnTo>
                      <a:pt x="911" y="31"/>
                    </a:lnTo>
                    <a:lnTo>
                      <a:pt x="916" y="32"/>
                    </a:lnTo>
                    <a:lnTo>
                      <a:pt x="942" y="32"/>
                    </a:lnTo>
                    <a:lnTo>
                      <a:pt x="948" y="32"/>
                    </a:lnTo>
                    <a:lnTo>
                      <a:pt x="972" y="32"/>
                    </a:lnTo>
                    <a:lnTo>
                      <a:pt x="979" y="32"/>
                    </a:lnTo>
                    <a:lnTo>
                      <a:pt x="1002" y="32"/>
                    </a:lnTo>
                    <a:lnTo>
                      <a:pt x="1011" y="34"/>
                    </a:lnTo>
                    <a:lnTo>
                      <a:pt x="1033" y="34"/>
                    </a:lnTo>
                    <a:lnTo>
                      <a:pt x="1043" y="34"/>
                    </a:lnTo>
                    <a:lnTo>
                      <a:pt x="1065" y="36"/>
                    </a:lnTo>
                    <a:lnTo>
                      <a:pt x="1073" y="36"/>
                    </a:lnTo>
                    <a:lnTo>
                      <a:pt x="1094" y="36"/>
                    </a:lnTo>
                    <a:lnTo>
                      <a:pt x="1104" y="36"/>
                    </a:lnTo>
                    <a:lnTo>
                      <a:pt x="1124" y="36"/>
                    </a:lnTo>
                    <a:lnTo>
                      <a:pt x="1136" y="37"/>
                    </a:lnTo>
                    <a:lnTo>
                      <a:pt x="1156" y="37"/>
                    </a:lnTo>
                    <a:lnTo>
                      <a:pt x="1164" y="37"/>
                    </a:lnTo>
                    <a:lnTo>
                      <a:pt x="1185" y="37"/>
                    </a:lnTo>
                    <a:lnTo>
                      <a:pt x="1197" y="37"/>
                    </a:lnTo>
                    <a:lnTo>
                      <a:pt x="1217" y="36"/>
                    </a:lnTo>
                    <a:lnTo>
                      <a:pt x="1227" y="36"/>
                    </a:lnTo>
                    <a:lnTo>
                      <a:pt x="1247" y="34"/>
                    </a:lnTo>
                    <a:lnTo>
                      <a:pt x="1257" y="34"/>
                    </a:lnTo>
                    <a:lnTo>
                      <a:pt x="1278" y="32"/>
                    </a:lnTo>
                    <a:lnTo>
                      <a:pt x="1286" y="32"/>
                    </a:lnTo>
                    <a:lnTo>
                      <a:pt x="1310" y="32"/>
                    </a:lnTo>
                    <a:lnTo>
                      <a:pt x="1315" y="31"/>
                    </a:lnTo>
                    <a:lnTo>
                      <a:pt x="1340" y="27"/>
                    </a:lnTo>
                    <a:lnTo>
                      <a:pt x="1343" y="27"/>
                    </a:lnTo>
                    <a:lnTo>
                      <a:pt x="1359" y="25"/>
                    </a:lnTo>
                    <a:lnTo>
                      <a:pt x="1372" y="24"/>
                    </a:lnTo>
                    <a:lnTo>
                      <a:pt x="1374" y="24"/>
                    </a:lnTo>
                    <a:lnTo>
                      <a:pt x="1399" y="20"/>
                    </a:lnTo>
                    <a:lnTo>
                      <a:pt x="1406" y="19"/>
                    </a:lnTo>
                    <a:lnTo>
                      <a:pt x="1426" y="14"/>
                    </a:lnTo>
                    <a:lnTo>
                      <a:pt x="1441" y="10"/>
                    </a:lnTo>
                    <a:lnTo>
                      <a:pt x="1453" y="7"/>
                    </a:lnTo>
                    <a:lnTo>
                      <a:pt x="1472" y="2"/>
                    </a:lnTo>
                    <a:lnTo>
                      <a:pt x="1475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04" name="Line 1344"/>
              <p:cNvSpPr>
                <a:spLocks noChangeShapeType="1"/>
              </p:cNvSpPr>
              <p:nvPr/>
            </p:nvSpPr>
            <p:spPr bwMode="auto">
              <a:xfrm flipH="1">
                <a:off x="590" y="2281"/>
                <a:ext cx="22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405" name="Freeform 1345"/>
              <p:cNvSpPr>
                <a:spLocks/>
              </p:cNvSpPr>
              <p:nvPr/>
            </p:nvSpPr>
            <p:spPr bwMode="auto">
              <a:xfrm>
                <a:off x="612" y="2281"/>
                <a:ext cx="62" cy="1"/>
              </a:xfrm>
              <a:custGeom>
                <a:avLst/>
                <a:gdLst>
                  <a:gd name="T0" fmla="*/ 62 w 62"/>
                  <a:gd name="T1" fmla="*/ 0 h 1"/>
                  <a:gd name="T2" fmla="*/ 30 w 62"/>
                  <a:gd name="T3" fmla="*/ 0 h 1"/>
                  <a:gd name="T4" fmla="*/ 29 w 62"/>
                  <a:gd name="T5" fmla="*/ 0 h 1"/>
                  <a:gd name="T6" fmla="*/ 0 w 62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2"/>
                  <a:gd name="T13" fmla="*/ 0 h 1"/>
                  <a:gd name="T14" fmla="*/ 62 w 6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2" h="1">
                    <a:moveTo>
                      <a:pt x="62" y="0"/>
                    </a:moveTo>
                    <a:lnTo>
                      <a:pt x="30" y="0"/>
                    </a:lnTo>
                    <a:lnTo>
                      <a:pt x="29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06" name="Freeform 1346"/>
              <p:cNvSpPr>
                <a:spLocks/>
              </p:cNvSpPr>
              <p:nvPr/>
            </p:nvSpPr>
            <p:spPr bwMode="auto">
              <a:xfrm>
                <a:off x="674" y="2281"/>
                <a:ext cx="125" cy="1"/>
              </a:xfrm>
              <a:custGeom>
                <a:avLst/>
                <a:gdLst>
                  <a:gd name="T0" fmla="*/ 125 w 125"/>
                  <a:gd name="T1" fmla="*/ 0 h 1"/>
                  <a:gd name="T2" fmla="*/ 124 w 125"/>
                  <a:gd name="T3" fmla="*/ 0 h 1"/>
                  <a:gd name="T4" fmla="*/ 93 w 125"/>
                  <a:gd name="T5" fmla="*/ 0 h 1"/>
                  <a:gd name="T6" fmla="*/ 0 w 125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5"/>
                  <a:gd name="T13" fmla="*/ 0 h 1"/>
                  <a:gd name="T14" fmla="*/ 125 w 125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5" h="1">
                    <a:moveTo>
                      <a:pt x="125" y="0"/>
                    </a:moveTo>
                    <a:lnTo>
                      <a:pt x="124" y="0"/>
                    </a:lnTo>
                    <a:lnTo>
                      <a:pt x="93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07" name="Freeform 1347"/>
              <p:cNvSpPr>
                <a:spLocks/>
              </p:cNvSpPr>
              <p:nvPr/>
            </p:nvSpPr>
            <p:spPr bwMode="auto">
              <a:xfrm>
                <a:off x="799" y="2281"/>
                <a:ext cx="63" cy="1"/>
              </a:xfrm>
              <a:custGeom>
                <a:avLst/>
                <a:gdLst>
                  <a:gd name="T0" fmla="*/ 63 w 63"/>
                  <a:gd name="T1" fmla="*/ 0 h 1"/>
                  <a:gd name="T2" fmla="*/ 31 w 63"/>
                  <a:gd name="T3" fmla="*/ 0 h 1"/>
                  <a:gd name="T4" fmla="*/ 0 w 6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63"/>
                  <a:gd name="T10" fmla="*/ 0 h 1"/>
                  <a:gd name="T11" fmla="*/ 63 w 6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3" h="1">
                    <a:moveTo>
                      <a:pt x="63" y="0"/>
                    </a:moveTo>
                    <a:lnTo>
                      <a:pt x="3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08" name="Line 1348"/>
              <p:cNvSpPr>
                <a:spLocks noChangeShapeType="1"/>
              </p:cNvSpPr>
              <p:nvPr/>
            </p:nvSpPr>
            <p:spPr bwMode="auto">
              <a:xfrm flipH="1">
                <a:off x="862" y="2281"/>
                <a:ext cx="32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409" name="Freeform 1349"/>
              <p:cNvSpPr>
                <a:spLocks/>
              </p:cNvSpPr>
              <p:nvPr/>
            </p:nvSpPr>
            <p:spPr bwMode="auto">
              <a:xfrm>
                <a:off x="894" y="2281"/>
                <a:ext cx="30" cy="2"/>
              </a:xfrm>
              <a:custGeom>
                <a:avLst/>
                <a:gdLst>
                  <a:gd name="T0" fmla="*/ 30 w 30"/>
                  <a:gd name="T1" fmla="*/ 2 h 2"/>
                  <a:gd name="T2" fmla="*/ 8 w 30"/>
                  <a:gd name="T3" fmla="*/ 0 h 2"/>
                  <a:gd name="T4" fmla="*/ 0 w 30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0"/>
                  <a:gd name="T10" fmla="*/ 0 h 2"/>
                  <a:gd name="T11" fmla="*/ 30 w 30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" h="2">
                    <a:moveTo>
                      <a:pt x="30" y="2"/>
                    </a:moveTo>
                    <a:lnTo>
                      <a:pt x="8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10" name="Line 1350"/>
              <p:cNvSpPr>
                <a:spLocks noChangeShapeType="1"/>
              </p:cNvSpPr>
              <p:nvPr/>
            </p:nvSpPr>
            <p:spPr bwMode="auto">
              <a:xfrm flipH="1">
                <a:off x="924" y="2283"/>
                <a:ext cx="32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411" name="Freeform 1351"/>
              <p:cNvSpPr>
                <a:spLocks/>
              </p:cNvSpPr>
              <p:nvPr/>
            </p:nvSpPr>
            <p:spPr bwMode="auto">
              <a:xfrm>
                <a:off x="956" y="2283"/>
                <a:ext cx="63" cy="1"/>
              </a:xfrm>
              <a:custGeom>
                <a:avLst/>
                <a:gdLst>
                  <a:gd name="T0" fmla="*/ 63 w 63"/>
                  <a:gd name="T1" fmla="*/ 0 h 1"/>
                  <a:gd name="T2" fmla="*/ 32 w 63"/>
                  <a:gd name="T3" fmla="*/ 0 h 1"/>
                  <a:gd name="T4" fmla="*/ 0 w 6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63"/>
                  <a:gd name="T10" fmla="*/ 0 h 1"/>
                  <a:gd name="T11" fmla="*/ 63 w 6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3" h="1">
                    <a:moveTo>
                      <a:pt x="63" y="0"/>
                    </a:moveTo>
                    <a:lnTo>
                      <a:pt x="32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12" name="Freeform 1352"/>
              <p:cNvSpPr>
                <a:spLocks/>
              </p:cNvSpPr>
              <p:nvPr/>
            </p:nvSpPr>
            <p:spPr bwMode="auto">
              <a:xfrm>
                <a:off x="1019" y="2283"/>
                <a:ext cx="124" cy="1"/>
              </a:xfrm>
              <a:custGeom>
                <a:avLst/>
                <a:gdLst>
                  <a:gd name="T0" fmla="*/ 124 w 124"/>
                  <a:gd name="T1" fmla="*/ 0 h 1"/>
                  <a:gd name="T2" fmla="*/ 96 w 124"/>
                  <a:gd name="T3" fmla="*/ 0 h 1"/>
                  <a:gd name="T4" fmla="*/ 94 w 124"/>
                  <a:gd name="T5" fmla="*/ 0 h 1"/>
                  <a:gd name="T6" fmla="*/ 64 w 124"/>
                  <a:gd name="T7" fmla="*/ 0 h 1"/>
                  <a:gd name="T8" fmla="*/ 62 w 124"/>
                  <a:gd name="T9" fmla="*/ 0 h 1"/>
                  <a:gd name="T10" fmla="*/ 32 w 124"/>
                  <a:gd name="T11" fmla="*/ 0 h 1"/>
                  <a:gd name="T12" fmla="*/ 1 w 124"/>
                  <a:gd name="T13" fmla="*/ 0 h 1"/>
                  <a:gd name="T14" fmla="*/ 0 w 124"/>
                  <a:gd name="T15" fmla="*/ 0 h 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4"/>
                  <a:gd name="T25" fmla="*/ 0 h 1"/>
                  <a:gd name="T26" fmla="*/ 124 w 124"/>
                  <a:gd name="T27" fmla="*/ 1 h 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4" h="1">
                    <a:moveTo>
                      <a:pt x="124" y="0"/>
                    </a:moveTo>
                    <a:lnTo>
                      <a:pt x="96" y="0"/>
                    </a:lnTo>
                    <a:lnTo>
                      <a:pt x="94" y="0"/>
                    </a:lnTo>
                    <a:lnTo>
                      <a:pt x="64" y="0"/>
                    </a:lnTo>
                    <a:lnTo>
                      <a:pt x="62" y="0"/>
                    </a:lnTo>
                    <a:lnTo>
                      <a:pt x="32" y="0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13" name="Freeform 1353"/>
              <p:cNvSpPr>
                <a:spLocks/>
              </p:cNvSpPr>
              <p:nvPr/>
            </p:nvSpPr>
            <p:spPr bwMode="auto">
              <a:xfrm>
                <a:off x="1365" y="2266"/>
                <a:ext cx="599" cy="23"/>
              </a:xfrm>
              <a:custGeom>
                <a:avLst/>
                <a:gdLst>
                  <a:gd name="T0" fmla="*/ 0 w 599"/>
                  <a:gd name="T1" fmla="*/ 20 h 23"/>
                  <a:gd name="T2" fmla="*/ 30 w 599"/>
                  <a:gd name="T3" fmla="*/ 22 h 23"/>
                  <a:gd name="T4" fmla="*/ 32 w 599"/>
                  <a:gd name="T5" fmla="*/ 22 h 23"/>
                  <a:gd name="T6" fmla="*/ 62 w 599"/>
                  <a:gd name="T7" fmla="*/ 22 h 23"/>
                  <a:gd name="T8" fmla="*/ 92 w 599"/>
                  <a:gd name="T9" fmla="*/ 22 h 23"/>
                  <a:gd name="T10" fmla="*/ 94 w 599"/>
                  <a:gd name="T11" fmla="*/ 23 h 23"/>
                  <a:gd name="T12" fmla="*/ 124 w 599"/>
                  <a:gd name="T13" fmla="*/ 23 h 23"/>
                  <a:gd name="T14" fmla="*/ 126 w 599"/>
                  <a:gd name="T15" fmla="*/ 23 h 23"/>
                  <a:gd name="T16" fmla="*/ 155 w 599"/>
                  <a:gd name="T17" fmla="*/ 23 h 23"/>
                  <a:gd name="T18" fmla="*/ 185 w 599"/>
                  <a:gd name="T19" fmla="*/ 23 h 23"/>
                  <a:gd name="T20" fmla="*/ 187 w 599"/>
                  <a:gd name="T21" fmla="*/ 23 h 23"/>
                  <a:gd name="T22" fmla="*/ 217 w 599"/>
                  <a:gd name="T23" fmla="*/ 23 h 23"/>
                  <a:gd name="T24" fmla="*/ 246 w 599"/>
                  <a:gd name="T25" fmla="*/ 23 h 23"/>
                  <a:gd name="T26" fmla="*/ 280 w 599"/>
                  <a:gd name="T27" fmla="*/ 23 h 23"/>
                  <a:gd name="T28" fmla="*/ 308 w 599"/>
                  <a:gd name="T29" fmla="*/ 23 h 23"/>
                  <a:gd name="T30" fmla="*/ 310 w 599"/>
                  <a:gd name="T31" fmla="*/ 23 h 23"/>
                  <a:gd name="T32" fmla="*/ 339 w 599"/>
                  <a:gd name="T33" fmla="*/ 23 h 23"/>
                  <a:gd name="T34" fmla="*/ 342 w 599"/>
                  <a:gd name="T35" fmla="*/ 23 h 23"/>
                  <a:gd name="T36" fmla="*/ 369 w 599"/>
                  <a:gd name="T37" fmla="*/ 23 h 23"/>
                  <a:gd name="T38" fmla="*/ 374 w 599"/>
                  <a:gd name="T39" fmla="*/ 23 h 23"/>
                  <a:gd name="T40" fmla="*/ 400 w 599"/>
                  <a:gd name="T41" fmla="*/ 22 h 23"/>
                  <a:gd name="T42" fmla="*/ 405 w 599"/>
                  <a:gd name="T43" fmla="*/ 22 h 23"/>
                  <a:gd name="T44" fmla="*/ 428 w 599"/>
                  <a:gd name="T45" fmla="*/ 20 h 23"/>
                  <a:gd name="T46" fmla="*/ 437 w 599"/>
                  <a:gd name="T47" fmla="*/ 20 h 23"/>
                  <a:gd name="T48" fmla="*/ 459 w 599"/>
                  <a:gd name="T49" fmla="*/ 18 h 23"/>
                  <a:gd name="T50" fmla="*/ 467 w 599"/>
                  <a:gd name="T51" fmla="*/ 17 h 23"/>
                  <a:gd name="T52" fmla="*/ 487 w 599"/>
                  <a:gd name="T53" fmla="*/ 17 h 23"/>
                  <a:gd name="T54" fmla="*/ 499 w 599"/>
                  <a:gd name="T55" fmla="*/ 15 h 23"/>
                  <a:gd name="T56" fmla="*/ 516 w 599"/>
                  <a:gd name="T57" fmla="*/ 13 h 23"/>
                  <a:gd name="T58" fmla="*/ 531 w 599"/>
                  <a:gd name="T59" fmla="*/ 10 h 23"/>
                  <a:gd name="T60" fmla="*/ 545 w 599"/>
                  <a:gd name="T61" fmla="*/ 8 h 23"/>
                  <a:gd name="T62" fmla="*/ 565 w 599"/>
                  <a:gd name="T63" fmla="*/ 5 h 23"/>
                  <a:gd name="T64" fmla="*/ 572 w 599"/>
                  <a:gd name="T65" fmla="*/ 3 h 23"/>
                  <a:gd name="T66" fmla="*/ 599 w 599"/>
                  <a:gd name="T67" fmla="*/ 0 h 2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599"/>
                  <a:gd name="T103" fmla="*/ 0 h 23"/>
                  <a:gd name="T104" fmla="*/ 599 w 599"/>
                  <a:gd name="T105" fmla="*/ 23 h 2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599" h="23">
                    <a:moveTo>
                      <a:pt x="0" y="20"/>
                    </a:moveTo>
                    <a:lnTo>
                      <a:pt x="30" y="22"/>
                    </a:lnTo>
                    <a:lnTo>
                      <a:pt x="32" y="22"/>
                    </a:lnTo>
                    <a:lnTo>
                      <a:pt x="62" y="22"/>
                    </a:lnTo>
                    <a:lnTo>
                      <a:pt x="92" y="22"/>
                    </a:lnTo>
                    <a:lnTo>
                      <a:pt x="94" y="23"/>
                    </a:lnTo>
                    <a:lnTo>
                      <a:pt x="124" y="23"/>
                    </a:lnTo>
                    <a:lnTo>
                      <a:pt x="126" y="23"/>
                    </a:lnTo>
                    <a:lnTo>
                      <a:pt x="155" y="23"/>
                    </a:lnTo>
                    <a:lnTo>
                      <a:pt x="185" y="23"/>
                    </a:lnTo>
                    <a:lnTo>
                      <a:pt x="187" y="23"/>
                    </a:lnTo>
                    <a:lnTo>
                      <a:pt x="217" y="23"/>
                    </a:lnTo>
                    <a:lnTo>
                      <a:pt x="246" y="23"/>
                    </a:lnTo>
                    <a:lnTo>
                      <a:pt x="280" y="23"/>
                    </a:lnTo>
                    <a:lnTo>
                      <a:pt x="308" y="23"/>
                    </a:lnTo>
                    <a:lnTo>
                      <a:pt x="310" y="23"/>
                    </a:lnTo>
                    <a:lnTo>
                      <a:pt x="339" y="23"/>
                    </a:lnTo>
                    <a:lnTo>
                      <a:pt x="342" y="23"/>
                    </a:lnTo>
                    <a:lnTo>
                      <a:pt x="369" y="23"/>
                    </a:lnTo>
                    <a:lnTo>
                      <a:pt x="374" y="23"/>
                    </a:lnTo>
                    <a:lnTo>
                      <a:pt x="400" y="22"/>
                    </a:lnTo>
                    <a:lnTo>
                      <a:pt x="405" y="22"/>
                    </a:lnTo>
                    <a:lnTo>
                      <a:pt x="428" y="20"/>
                    </a:lnTo>
                    <a:lnTo>
                      <a:pt x="437" y="20"/>
                    </a:lnTo>
                    <a:lnTo>
                      <a:pt x="459" y="18"/>
                    </a:lnTo>
                    <a:lnTo>
                      <a:pt x="467" y="17"/>
                    </a:lnTo>
                    <a:lnTo>
                      <a:pt x="487" y="17"/>
                    </a:lnTo>
                    <a:lnTo>
                      <a:pt x="499" y="15"/>
                    </a:lnTo>
                    <a:lnTo>
                      <a:pt x="516" y="13"/>
                    </a:lnTo>
                    <a:lnTo>
                      <a:pt x="531" y="10"/>
                    </a:lnTo>
                    <a:lnTo>
                      <a:pt x="545" y="8"/>
                    </a:lnTo>
                    <a:lnTo>
                      <a:pt x="565" y="5"/>
                    </a:lnTo>
                    <a:lnTo>
                      <a:pt x="572" y="3"/>
                    </a:lnTo>
                    <a:lnTo>
                      <a:pt x="599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14" name="Freeform 1354"/>
              <p:cNvSpPr>
                <a:spLocks/>
              </p:cNvSpPr>
              <p:nvPr/>
            </p:nvSpPr>
            <p:spPr bwMode="auto">
              <a:xfrm>
                <a:off x="1964" y="2240"/>
                <a:ext cx="88" cy="26"/>
              </a:xfrm>
              <a:custGeom>
                <a:avLst/>
                <a:gdLst>
                  <a:gd name="T0" fmla="*/ 0 w 88"/>
                  <a:gd name="T1" fmla="*/ 26 h 26"/>
                  <a:gd name="T2" fmla="*/ 1 w 88"/>
                  <a:gd name="T3" fmla="*/ 24 h 26"/>
                  <a:gd name="T4" fmla="*/ 3 w 88"/>
                  <a:gd name="T5" fmla="*/ 24 h 26"/>
                  <a:gd name="T6" fmla="*/ 28 w 88"/>
                  <a:gd name="T7" fmla="*/ 19 h 26"/>
                  <a:gd name="T8" fmla="*/ 35 w 88"/>
                  <a:gd name="T9" fmla="*/ 16 h 26"/>
                  <a:gd name="T10" fmla="*/ 55 w 88"/>
                  <a:gd name="T11" fmla="*/ 11 h 26"/>
                  <a:gd name="T12" fmla="*/ 79 w 88"/>
                  <a:gd name="T13" fmla="*/ 4 h 26"/>
                  <a:gd name="T14" fmla="*/ 88 w 88"/>
                  <a:gd name="T15" fmla="*/ 0 h 2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8"/>
                  <a:gd name="T25" fmla="*/ 0 h 26"/>
                  <a:gd name="T26" fmla="*/ 88 w 88"/>
                  <a:gd name="T27" fmla="*/ 26 h 2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8" h="26">
                    <a:moveTo>
                      <a:pt x="0" y="26"/>
                    </a:moveTo>
                    <a:lnTo>
                      <a:pt x="1" y="24"/>
                    </a:lnTo>
                    <a:lnTo>
                      <a:pt x="3" y="24"/>
                    </a:lnTo>
                    <a:lnTo>
                      <a:pt x="28" y="19"/>
                    </a:lnTo>
                    <a:lnTo>
                      <a:pt x="35" y="16"/>
                    </a:lnTo>
                    <a:lnTo>
                      <a:pt x="55" y="11"/>
                    </a:lnTo>
                    <a:lnTo>
                      <a:pt x="79" y="4"/>
                    </a:lnTo>
                    <a:lnTo>
                      <a:pt x="88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15" name="Freeform 1355"/>
              <p:cNvSpPr>
                <a:spLocks/>
              </p:cNvSpPr>
              <p:nvPr/>
            </p:nvSpPr>
            <p:spPr bwMode="auto">
              <a:xfrm>
                <a:off x="1177" y="2283"/>
                <a:ext cx="188" cy="3"/>
              </a:xfrm>
              <a:custGeom>
                <a:avLst/>
                <a:gdLst>
                  <a:gd name="T0" fmla="*/ 0 w 188"/>
                  <a:gd name="T1" fmla="*/ 0 h 3"/>
                  <a:gd name="T2" fmla="*/ 29 w 188"/>
                  <a:gd name="T3" fmla="*/ 1 h 3"/>
                  <a:gd name="T4" fmla="*/ 32 w 188"/>
                  <a:gd name="T5" fmla="*/ 1 h 3"/>
                  <a:gd name="T6" fmla="*/ 61 w 188"/>
                  <a:gd name="T7" fmla="*/ 1 h 3"/>
                  <a:gd name="T8" fmla="*/ 63 w 188"/>
                  <a:gd name="T9" fmla="*/ 1 h 3"/>
                  <a:gd name="T10" fmla="*/ 93 w 188"/>
                  <a:gd name="T11" fmla="*/ 1 h 3"/>
                  <a:gd name="T12" fmla="*/ 95 w 188"/>
                  <a:gd name="T13" fmla="*/ 1 h 3"/>
                  <a:gd name="T14" fmla="*/ 123 w 188"/>
                  <a:gd name="T15" fmla="*/ 3 h 3"/>
                  <a:gd name="T16" fmla="*/ 125 w 188"/>
                  <a:gd name="T17" fmla="*/ 3 h 3"/>
                  <a:gd name="T18" fmla="*/ 156 w 188"/>
                  <a:gd name="T19" fmla="*/ 3 h 3"/>
                  <a:gd name="T20" fmla="*/ 157 w 188"/>
                  <a:gd name="T21" fmla="*/ 3 h 3"/>
                  <a:gd name="T22" fmla="*/ 188 w 188"/>
                  <a:gd name="T23" fmla="*/ 3 h 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88"/>
                  <a:gd name="T37" fmla="*/ 0 h 3"/>
                  <a:gd name="T38" fmla="*/ 188 w 188"/>
                  <a:gd name="T39" fmla="*/ 3 h 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88" h="3">
                    <a:moveTo>
                      <a:pt x="0" y="0"/>
                    </a:moveTo>
                    <a:lnTo>
                      <a:pt x="29" y="1"/>
                    </a:lnTo>
                    <a:lnTo>
                      <a:pt x="32" y="1"/>
                    </a:lnTo>
                    <a:lnTo>
                      <a:pt x="61" y="1"/>
                    </a:lnTo>
                    <a:lnTo>
                      <a:pt x="63" y="1"/>
                    </a:lnTo>
                    <a:lnTo>
                      <a:pt x="93" y="1"/>
                    </a:lnTo>
                    <a:lnTo>
                      <a:pt x="95" y="1"/>
                    </a:lnTo>
                    <a:lnTo>
                      <a:pt x="123" y="3"/>
                    </a:lnTo>
                    <a:lnTo>
                      <a:pt x="125" y="3"/>
                    </a:lnTo>
                    <a:lnTo>
                      <a:pt x="156" y="3"/>
                    </a:lnTo>
                    <a:lnTo>
                      <a:pt x="157" y="3"/>
                    </a:lnTo>
                    <a:lnTo>
                      <a:pt x="188" y="3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16" name="Freeform 1356"/>
              <p:cNvSpPr>
                <a:spLocks/>
              </p:cNvSpPr>
              <p:nvPr/>
            </p:nvSpPr>
            <p:spPr bwMode="auto">
              <a:xfrm>
                <a:off x="1143" y="2283"/>
                <a:ext cx="34" cy="1"/>
              </a:xfrm>
              <a:custGeom>
                <a:avLst/>
                <a:gdLst>
                  <a:gd name="T0" fmla="*/ 34 w 34"/>
                  <a:gd name="T1" fmla="*/ 0 h 1"/>
                  <a:gd name="T2" fmla="*/ 33 w 34"/>
                  <a:gd name="T3" fmla="*/ 0 h 1"/>
                  <a:gd name="T4" fmla="*/ 2 w 34"/>
                  <a:gd name="T5" fmla="*/ 0 h 1"/>
                  <a:gd name="T6" fmla="*/ 0 w 34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4"/>
                  <a:gd name="T13" fmla="*/ 0 h 1"/>
                  <a:gd name="T14" fmla="*/ 34 w 34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4" h="1">
                    <a:moveTo>
                      <a:pt x="34" y="0"/>
                    </a:moveTo>
                    <a:lnTo>
                      <a:pt x="33" y="0"/>
                    </a:lnTo>
                    <a:lnTo>
                      <a:pt x="2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17" name="Freeform 1357"/>
              <p:cNvSpPr>
                <a:spLocks/>
              </p:cNvSpPr>
              <p:nvPr/>
            </p:nvSpPr>
            <p:spPr bwMode="auto">
              <a:xfrm>
                <a:off x="590" y="2190"/>
                <a:ext cx="1443" cy="64"/>
              </a:xfrm>
              <a:custGeom>
                <a:avLst/>
                <a:gdLst>
                  <a:gd name="T0" fmla="*/ 0 w 1443"/>
                  <a:gd name="T1" fmla="*/ 62 h 64"/>
                  <a:gd name="T2" fmla="*/ 289 w 1443"/>
                  <a:gd name="T3" fmla="*/ 62 h 64"/>
                  <a:gd name="T4" fmla="*/ 319 w 1443"/>
                  <a:gd name="T5" fmla="*/ 64 h 64"/>
                  <a:gd name="T6" fmla="*/ 415 w 1443"/>
                  <a:gd name="T7" fmla="*/ 64 h 64"/>
                  <a:gd name="T8" fmla="*/ 444 w 1443"/>
                  <a:gd name="T9" fmla="*/ 64 h 64"/>
                  <a:gd name="T10" fmla="*/ 479 w 1443"/>
                  <a:gd name="T11" fmla="*/ 64 h 64"/>
                  <a:gd name="T12" fmla="*/ 506 w 1443"/>
                  <a:gd name="T13" fmla="*/ 64 h 64"/>
                  <a:gd name="T14" fmla="*/ 542 w 1443"/>
                  <a:gd name="T15" fmla="*/ 64 h 64"/>
                  <a:gd name="T16" fmla="*/ 569 w 1443"/>
                  <a:gd name="T17" fmla="*/ 64 h 64"/>
                  <a:gd name="T18" fmla="*/ 606 w 1443"/>
                  <a:gd name="T19" fmla="*/ 64 h 64"/>
                  <a:gd name="T20" fmla="*/ 631 w 1443"/>
                  <a:gd name="T21" fmla="*/ 64 h 64"/>
                  <a:gd name="T22" fmla="*/ 638 w 1443"/>
                  <a:gd name="T23" fmla="*/ 64 h 64"/>
                  <a:gd name="T24" fmla="*/ 662 w 1443"/>
                  <a:gd name="T25" fmla="*/ 64 h 64"/>
                  <a:gd name="T26" fmla="*/ 700 w 1443"/>
                  <a:gd name="T27" fmla="*/ 64 h 64"/>
                  <a:gd name="T28" fmla="*/ 724 w 1443"/>
                  <a:gd name="T29" fmla="*/ 64 h 64"/>
                  <a:gd name="T30" fmla="*/ 731 w 1443"/>
                  <a:gd name="T31" fmla="*/ 64 h 64"/>
                  <a:gd name="T32" fmla="*/ 756 w 1443"/>
                  <a:gd name="T33" fmla="*/ 64 h 64"/>
                  <a:gd name="T34" fmla="*/ 764 w 1443"/>
                  <a:gd name="T35" fmla="*/ 64 h 64"/>
                  <a:gd name="T36" fmla="*/ 788 w 1443"/>
                  <a:gd name="T37" fmla="*/ 64 h 64"/>
                  <a:gd name="T38" fmla="*/ 795 w 1443"/>
                  <a:gd name="T39" fmla="*/ 64 h 64"/>
                  <a:gd name="T40" fmla="*/ 817 w 1443"/>
                  <a:gd name="T41" fmla="*/ 64 h 64"/>
                  <a:gd name="T42" fmla="*/ 827 w 1443"/>
                  <a:gd name="T43" fmla="*/ 64 h 64"/>
                  <a:gd name="T44" fmla="*/ 849 w 1443"/>
                  <a:gd name="T45" fmla="*/ 64 h 64"/>
                  <a:gd name="T46" fmla="*/ 857 w 1443"/>
                  <a:gd name="T47" fmla="*/ 64 h 64"/>
                  <a:gd name="T48" fmla="*/ 881 w 1443"/>
                  <a:gd name="T49" fmla="*/ 64 h 64"/>
                  <a:gd name="T50" fmla="*/ 889 w 1443"/>
                  <a:gd name="T51" fmla="*/ 64 h 64"/>
                  <a:gd name="T52" fmla="*/ 942 w 1443"/>
                  <a:gd name="T53" fmla="*/ 64 h 64"/>
                  <a:gd name="T54" fmla="*/ 952 w 1443"/>
                  <a:gd name="T55" fmla="*/ 64 h 64"/>
                  <a:gd name="T56" fmla="*/ 972 w 1443"/>
                  <a:gd name="T57" fmla="*/ 64 h 64"/>
                  <a:gd name="T58" fmla="*/ 984 w 1443"/>
                  <a:gd name="T59" fmla="*/ 64 h 64"/>
                  <a:gd name="T60" fmla="*/ 1002 w 1443"/>
                  <a:gd name="T61" fmla="*/ 64 h 64"/>
                  <a:gd name="T62" fmla="*/ 1016 w 1443"/>
                  <a:gd name="T63" fmla="*/ 64 h 64"/>
                  <a:gd name="T64" fmla="*/ 1033 w 1443"/>
                  <a:gd name="T65" fmla="*/ 64 h 64"/>
                  <a:gd name="T66" fmla="*/ 1048 w 1443"/>
                  <a:gd name="T67" fmla="*/ 62 h 64"/>
                  <a:gd name="T68" fmla="*/ 1063 w 1443"/>
                  <a:gd name="T69" fmla="*/ 62 h 64"/>
                  <a:gd name="T70" fmla="*/ 1078 w 1443"/>
                  <a:gd name="T71" fmla="*/ 62 h 64"/>
                  <a:gd name="T72" fmla="*/ 1094 w 1443"/>
                  <a:gd name="T73" fmla="*/ 61 h 64"/>
                  <a:gd name="T74" fmla="*/ 1110 w 1443"/>
                  <a:gd name="T75" fmla="*/ 61 h 64"/>
                  <a:gd name="T76" fmla="*/ 1122 w 1443"/>
                  <a:gd name="T77" fmla="*/ 59 h 64"/>
                  <a:gd name="T78" fmla="*/ 1143 w 1443"/>
                  <a:gd name="T79" fmla="*/ 57 h 64"/>
                  <a:gd name="T80" fmla="*/ 1153 w 1443"/>
                  <a:gd name="T81" fmla="*/ 57 h 64"/>
                  <a:gd name="T82" fmla="*/ 1175 w 1443"/>
                  <a:gd name="T83" fmla="*/ 55 h 64"/>
                  <a:gd name="T84" fmla="*/ 1181 w 1443"/>
                  <a:gd name="T85" fmla="*/ 55 h 64"/>
                  <a:gd name="T86" fmla="*/ 1207 w 1443"/>
                  <a:gd name="T87" fmla="*/ 52 h 64"/>
                  <a:gd name="T88" fmla="*/ 1210 w 1443"/>
                  <a:gd name="T89" fmla="*/ 52 h 64"/>
                  <a:gd name="T90" fmla="*/ 1234 w 1443"/>
                  <a:gd name="T91" fmla="*/ 50 h 64"/>
                  <a:gd name="T92" fmla="*/ 1239 w 1443"/>
                  <a:gd name="T93" fmla="*/ 50 h 64"/>
                  <a:gd name="T94" fmla="*/ 1240 w 1443"/>
                  <a:gd name="T95" fmla="*/ 50 h 64"/>
                  <a:gd name="T96" fmla="*/ 1267 w 1443"/>
                  <a:gd name="T97" fmla="*/ 45 h 64"/>
                  <a:gd name="T98" fmla="*/ 1272 w 1443"/>
                  <a:gd name="T99" fmla="*/ 44 h 64"/>
                  <a:gd name="T100" fmla="*/ 1294 w 1443"/>
                  <a:gd name="T101" fmla="*/ 40 h 64"/>
                  <a:gd name="T102" fmla="*/ 1306 w 1443"/>
                  <a:gd name="T103" fmla="*/ 39 h 64"/>
                  <a:gd name="T104" fmla="*/ 1321 w 1443"/>
                  <a:gd name="T105" fmla="*/ 35 h 64"/>
                  <a:gd name="T106" fmla="*/ 1340 w 1443"/>
                  <a:gd name="T107" fmla="*/ 32 h 64"/>
                  <a:gd name="T108" fmla="*/ 1348 w 1443"/>
                  <a:gd name="T109" fmla="*/ 28 h 64"/>
                  <a:gd name="T110" fmla="*/ 1375 w 1443"/>
                  <a:gd name="T111" fmla="*/ 22 h 64"/>
                  <a:gd name="T112" fmla="*/ 1377 w 1443"/>
                  <a:gd name="T113" fmla="*/ 22 h 64"/>
                  <a:gd name="T114" fmla="*/ 1401 w 1443"/>
                  <a:gd name="T115" fmla="*/ 15 h 64"/>
                  <a:gd name="T116" fmla="*/ 1409 w 1443"/>
                  <a:gd name="T117" fmla="*/ 13 h 64"/>
                  <a:gd name="T118" fmla="*/ 1424 w 1443"/>
                  <a:gd name="T119" fmla="*/ 6 h 64"/>
                  <a:gd name="T120" fmla="*/ 1438 w 1443"/>
                  <a:gd name="T121" fmla="*/ 1 h 64"/>
                  <a:gd name="T122" fmla="*/ 1443 w 1443"/>
                  <a:gd name="T123" fmla="*/ 0 h 64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443"/>
                  <a:gd name="T187" fmla="*/ 0 h 64"/>
                  <a:gd name="T188" fmla="*/ 1443 w 1443"/>
                  <a:gd name="T189" fmla="*/ 64 h 64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443" h="64">
                    <a:moveTo>
                      <a:pt x="0" y="62"/>
                    </a:moveTo>
                    <a:lnTo>
                      <a:pt x="289" y="62"/>
                    </a:lnTo>
                    <a:lnTo>
                      <a:pt x="319" y="64"/>
                    </a:lnTo>
                    <a:lnTo>
                      <a:pt x="415" y="64"/>
                    </a:lnTo>
                    <a:lnTo>
                      <a:pt x="444" y="64"/>
                    </a:lnTo>
                    <a:lnTo>
                      <a:pt x="479" y="64"/>
                    </a:lnTo>
                    <a:lnTo>
                      <a:pt x="506" y="64"/>
                    </a:lnTo>
                    <a:lnTo>
                      <a:pt x="542" y="64"/>
                    </a:lnTo>
                    <a:lnTo>
                      <a:pt x="569" y="64"/>
                    </a:lnTo>
                    <a:lnTo>
                      <a:pt x="606" y="64"/>
                    </a:lnTo>
                    <a:lnTo>
                      <a:pt x="631" y="64"/>
                    </a:lnTo>
                    <a:lnTo>
                      <a:pt x="638" y="64"/>
                    </a:lnTo>
                    <a:lnTo>
                      <a:pt x="662" y="64"/>
                    </a:lnTo>
                    <a:lnTo>
                      <a:pt x="700" y="64"/>
                    </a:lnTo>
                    <a:lnTo>
                      <a:pt x="724" y="64"/>
                    </a:lnTo>
                    <a:lnTo>
                      <a:pt x="731" y="64"/>
                    </a:lnTo>
                    <a:lnTo>
                      <a:pt x="756" y="64"/>
                    </a:lnTo>
                    <a:lnTo>
                      <a:pt x="764" y="64"/>
                    </a:lnTo>
                    <a:lnTo>
                      <a:pt x="788" y="64"/>
                    </a:lnTo>
                    <a:lnTo>
                      <a:pt x="795" y="64"/>
                    </a:lnTo>
                    <a:lnTo>
                      <a:pt x="817" y="64"/>
                    </a:lnTo>
                    <a:lnTo>
                      <a:pt x="827" y="64"/>
                    </a:lnTo>
                    <a:lnTo>
                      <a:pt x="849" y="64"/>
                    </a:lnTo>
                    <a:lnTo>
                      <a:pt x="857" y="64"/>
                    </a:lnTo>
                    <a:lnTo>
                      <a:pt x="881" y="64"/>
                    </a:lnTo>
                    <a:lnTo>
                      <a:pt x="889" y="64"/>
                    </a:lnTo>
                    <a:lnTo>
                      <a:pt x="942" y="64"/>
                    </a:lnTo>
                    <a:lnTo>
                      <a:pt x="952" y="64"/>
                    </a:lnTo>
                    <a:lnTo>
                      <a:pt x="972" y="64"/>
                    </a:lnTo>
                    <a:lnTo>
                      <a:pt x="984" y="64"/>
                    </a:lnTo>
                    <a:lnTo>
                      <a:pt x="1002" y="64"/>
                    </a:lnTo>
                    <a:lnTo>
                      <a:pt x="1016" y="64"/>
                    </a:lnTo>
                    <a:lnTo>
                      <a:pt x="1033" y="64"/>
                    </a:lnTo>
                    <a:lnTo>
                      <a:pt x="1048" y="62"/>
                    </a:lnTo>
                    <a:lnTo>
                      <a:pt x="1063" y="62"/>
                    </a:lnTo>
                    <a:lnTo>
                      <a:pt x="1078" y="62"/>
                    </a:lnTo>
                    <a:lnTo>
                      <a:pt x="1094" y="61"/>
                    </a:lnTo>
                    <a:lnTo>
                      <a:pt x="1110" y="61"/>
                    </a:lnTo>
                    <a:lnTo>
                      <a:pt x="1122" y="59"/>
                    </a:lnTo>
                    <a:lnTo>
                      <a:pt x="1143" y="57"/>
                    </a:lnTo>
                    <a:lnTo>
                      <a:pt x="1153" y="57"/>
                    </a:lnTo>
                    <a:lnTo>
                      <a:pt x="1175" y="55"/>
                    </a:lnTo>
                    <a:lnTo>
                      <a:pt x="1181" y="55"/>
                    </a:lnTo>
                    <a:lnTo>
                      <a:pt x="1207" y="52"/>
                    </a:lnTo>
                    <a:lnTo>
                      <a:pt x="1210" y="52"/>
                    </a:lnTo>
                    <a:lnTo>
                      <a:pt x="1234" y="50"/>
                    </a:lnTo>
                    <a:lnTo>
                      <a:pt x="1239" y="50"/>
                    </a:lnTo>
                    <a:lnTo>
                      <a:pt x="1240" y="50"/>
                    </a:lnTo>
                    <a:lnTo>
                      <a:pt x="1267" y="45"/>
                    </a:lnTo>
                    <a:lnTo>
                      <a:pt x="1272" y="44"/>
                    </a:lnTo>
                    <a:lnTo>
                      <a:pt x="1294" y="40"/>
                    </a:lnTo>
                    <a:lnTo>
                      <a:pt x="1306" y="39"/>
                    </a:lnTo>
                    <a:lnTo>
                      <a:pt x="1321" y="35"/>
                    </a:lnTo>
                    <a:lnTo>
                      <a:pt x="1340" y="32"/>
                    </a:lnTo>
                    <a:lnTo>
                      <a:pt x="1348" y="28"/>
                    </a:lnTo>
                    <a:lnTo>
                      <a:pt x="1375" y="22"/>
                    </a:lnTo>
                    <a:lnTo>
                      <a:pt x="1377" y="22"/>
                    </a:lnTo>
                    <a:lnTo>
                      <a:pt x="1401" y="15"/>
                    </a:lnTo>
                    <a:lnTo>
                      <a:pt x="1409" y="13"/>
                    </a:lnTo>
                    <a:lnTo>
                      <a:pt x="1424" y="6"/>
                    </a:lnTo>
                    <a:lnTo>
                      <a:pt x="1438" y="1"/>
                    </a:lnTo>
                    <a:lnTo>
                      <a:pt x="1443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18" name="Line 1358"/>
              <p:cNvSpPr>
                <a:spLocks noChangeShapeType="1"/>
              </p:cNvSpPr>
              <p:nvPr/>
            </p:nvSpPr>
            <p:spPr bwMode="auto">
              <a:xfrm flipH="1">
                <a:off x="590" y="2223"/>
                <a:ext cx="22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419" name="Freeform 1359"/>
              <p:cNvSpPr>
                <a:spLocks/>
              </p:cNvSpPr>
              <p:nvPr/>
            </p:nvSpPr>
            <p:spPr bwMode="auto">
              <a:xfrm>
                <a:off x="641" y="2139"/>
                <a:ext cx="1372" cy="84"/>
              </a:xfrm>
              <a:custGeom>
                <a:avLst/>
                <a:gdLst>
                  <a:gd name="T0" fmla="*/ 62 w 1372"/>
                  <a:gd name="T1" fmla="*/ 84 h 84"/>
                  <a:gd name="T2" fmla="*/ 222 w 1372"/>
                  <a:gd name="T3" fmla="*/ 84 h 84"/>
                  <a:gd name="T4" fmla="*/ 319 w 1372"/>
                  <a:gd name="T5" fmla="*/ 84 h 84"/>
                  <a:gd name="T6" fmla="*/ 408 w 1372"/>
                  <a:gd name="T7" fmla="*/ 84 h 84"/>
                  <a:gd name="T8" fmla="*/ 479 w 1372"/>
                  <a:gd name="T9" fmla="*/ 83 h 84"/>
                  <a:gd name="T10" fmla="*/ 531 w 1372"/>
                  <a:gd name="T11" fmla="*/ 83 h 84"/>
                  <a:gd name="T12" fmla="*/ 594 w 1372"/>
                  <a:gd name="T13" fmla="*/ 83 h 84"/>
                  <a:gd name="T14" fmla="*/ 624 w 1372"/>
                  <a:gd name="T15" fmla="*/ 83 h 84"/>
                  <a:gd name="T16" fmla="*/ 656 w 1372"/>
                  <a:gd name="T17" fmla="*/ 83 h 84"/>
                  <a:gd name="T18" fmla="*/ 686 w 1372"/>
                  <a:gd name="T19" fmla="*/ 83 h 84"/>
                  <a:gd name="T20" fmla="*/ 717 w 1372"/>
                  <a:gd name="T21" fmla="*/ 81 h 84"/>
                  <a:gd name="T22" fmla="*/ 749 w 1372"/>
                  <a:gd name="T23" fmla="*/ 81 h 84"/>
                  <a:gd name="T24" fmla="*/ 779 w 1372"/>
                  <a:gd name="T25" fmla="*/ 81 h 84"/>
                  <a:gd name="T26" fmla="*/ 810 w 1372"/>
                  <a:gd name="T27" fmla="*/ 79 h 84"/>
                  <a:gd name="T28" fmla="*/ 840 w 1372"/>
                  <a:gd name="T29" fmla="*/ 79 h 84"/>
                  <a:gd name="T30" fmla="*/ 872 w 1372"/>
                  <a:gd name="T31" fmla="*/ 79 h 84"/>
                  <a:gd name="T32" fmla="*/ 901 w 1372"/>
                  <a:gd name="T33" fmla="*/ 78 h 84"/>
                  <a:gd name="T34" fmla="*/ 931 w 1372"/>
                  <a:gd name="T35" fmla="*/ 78 h 84"/>
                  <a:gd name="T36" fmla="*/ 962 w 1372"/>
                  <a:gd name="T37" fmla="*/ 76 h 84"/>
                  <a:gd name="T38" fmla="*/ 992 w 1372"/>
                  <a:gd name="T39" fmla="*/ 74 h 84"/>
                  <a:gd name="T40" fmla="*/ 1021 w 1372"/>
                  <a:gd name="T41" fmla="*/ 73 h 84"/>
                  <a:gd name="T42" fmla="*/ 1054 w 1372"/>
                  <a:gd name="T43" fmla="*/ 71 h 84"/>
                  <a:gd name="T44" fmla="*/ 1086 w 1372"/>
                  <a:gd name="T45" fmla="*/ 66 h 84"/>
                  <a:gd name="T46" fmla="*/ 1120 w 1372"/>
                  <a:gd name="T47" fmla="*/ 64 h 84"/>
                  <a:gd name="T48" fmla="*/ 1154 w 1372"/>
                  <a:gd name="T49" fmla="*/ 57 h 84"/>
                  <a:gd name="T50" fmla="*/ 1188 w 1372"/>
                  <a:gd name="T51" fmla="*/ 54 h 84"/>
                  <a:gd name="T52" fmla="*/ 1213 w 1372"/>
                  <a:gd name="T53" fmla="*/ 49 h 84"/>
                  <a:gd name="T54" fmla="*/ 1221 w 1372"/>
                  <a:gd name="T55" fmla="*/ 47 h 84"/>
                  <a:gd name="T56" fmla="*/ 1257 w 1372"/>
                  <a:gd name="T57" fmla="*/ 39 h 84"/>
                  <a:gd name="T58" fmla="*/ 1292 w 1372"/>
                  <a:gd name="T59" fmla="*/ 29 h 84"/>
                  <a:gd name="T60" fmla="*/ 1314 w 1372"/>
                  <a:gd name="T61" fmla="*/ 22 h 84"/>
                  <a:gd name="T62" fmla="*/ 1328 w 1372"/>
                  <a:gd name="T63" fmla="*/ 17 h 84"/>
                  <a:gd name="T64" fmla="*/ 1365 w 1372"/>
                  <a:gd name="T65" fmla="*/ 2 h 8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372"/>
                  <a:gd name="T100" fmla="*/ 0 h 84"/>
                  <a:gd name="T101" fmla="*/ 1372 w 1372"/>
                  <a:gd name="T102" fmla="*/ 84 h 8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372" h="84">
                    <a:moveTo>
                      <a:pt x="0" y="84"/>
                    </a:moveTo>
                    <a:lnTo>
                      <a:pt x="62" y="84"/>
                    </a:lnTo>
                    <a:lnTo>
                      <a:pt x="94" y="84"/>
                    </a:lnTo>
                    <a:lnTo>
                      <a:pt x="222" y="84"/>
                    </a:lnTo>
                    <a:lnTo>
                      <a:pt x="251" y="84"/>
                    </a:lnTo>
                    <a:lnTo>
                      <a:pt x="319" y="84"/>
                    </a:lnTo>
                    <a:lnTo>
                      <a:pt x="346" y="84"/>
                    </a:lnTo>
                    <a:lnTo>
                      <a:pt x="408" y="84"/>
                    </a:lnTo>
                    <a:lnTo>
                      <a:pt x="415" y="83"/>
                    </a:lnTo>
                    <a:lnTo>
                      <a:pt x="479" y="83"/>
                    </a:lnTo>
                    <a:lnTo>
                      <a:pt x="501" y="83"/>
                    </a:lnTo>
                    <a:lnTo>
                      <a:pt x="531" y="83"/>
                    </a:lnTo>
                    <a:lnTo>
                      <a:pt x="541" y="83"/>
                    </a:lnTo>
                    <a:lnTo>
                      <a:pt x="594" y="83"/>
                    </a:lnTo>
                    <a:lnTo>
                      <a:pt x="605" y="83"/>
                    </a:lnTo>
                    <a:lnTo>
                      <a:pt x="624" y="83"/>
                    </a:lnTo>
                    <a:lnTo>
                      <a:pt x="638" y="83"/>
                    </a:lnTo>
                    <a:lnTo>
                      <a:pt x="656" y="83"/>
                    </a:lnTo>
                    <a:lnTo>
                      <a:pt x="670" y="83"/>
                    </a:lnTo>
                    <a:lnTo>
                      <a:pt x="686" y="83"/>
                    </a:lnTo>
                    <a:lnTo>
                      <a:pt x="700" y="81"/>
                    </a:lnTo>
                    <a:lnTo>
                      <a:pt x="717" y="81"/>
                    </a:lnTo>
                    <a:lnTo>
                      <a:pt x="734" y="81"/>
                    </a:lnTo>
                    <a:lnTo>
                      <a:pt x="749" y="81"/>
                    </a:lnTo>
                    <a:lnTo>
                      <a:pt x="766" y="81"/>
                    </a:lnTo>
                    <a:lnTo>
                      <a:pt x="779" y="81"/>
                    </a:lnTo>
                    <a:lnTo>
                      <a:pt x="796" y="81"/>
                    </a:lnTo>
                    <a:lnTo>
                      <a:pt x="810" y="79"/>
                    </a:lnTo>
                    <a:lnTo>
                      <a:pt x="830" y="79"/>
                    </a:lnTo>
                    <a:lnTo>
                      <a:pt x="840" y="79"/>
                    </a:lnTo>
                    <a:lnTo>
                      <a:pt x="860" y="79"/>
                    </a:lnTo>
                    <a:lnTo>
                      <a:pt x="872" y="79"/>
                    </a:lnTo>
                    <a:lnTo>
                      <a:pt x="892" y="78"/>
                    </a:lnTo>
                    <a:lnTo>
                      <a:pt x="901" y="78"/>
                    </a:lnTo>
                    <a:lnTo>
                      <a:pt x="924" y="78"/>
                    </a:lnTo>
                    <a:lnTo>
                      <a:pt x="931" y="78"/>
                    </a:lnTo>
                    <a:lnTo>
                      <a:pt x="957" y="76"/>
                    </a:lnTo>
                    <a:lnTo>
                      <a:pt x="962" y="76"/>
                    </a:lnTo>
                    <a:lnTo>
                      <a:pt x="989" y="74"/>
                    </a:lnTo>
                    <a:lnTo>
                      <a:pt x="992" y="74"/>
                    </a:lnTo>
                    <a:lnTo>
                      <a:pt x="1014" y="73"/>
                    </a:lnTo>
                    <a:lnTo>
                      <a:pt x="1021" y="73"/>
                    </a:lnTo>
                    <a:lnTo>
                      <a:pt x="1049" y="71"/>
                    </a:lnTo>
                    <a:lnTo>
                      <a:pt x="1054" y="71"/>
                    </a:lnTo>
                    <a:lnTo>
                      <a:pt x="1080" y="68"/>
                    </a:lnTo>
                    <a:lnTo>
                      <a:pt x="1086" y="66"/>
                    </a:lnTo>
                    <a:lnTo>
                      <a:pt x="1108" y="66"/>
                    </a:lnTo>
                    <a:lnTo>
                      <a:pt x="1120" y="64"/>
                    </a:lnTo>
                    <a:lnTo>
                      <a:pt x="1137" y="61"/>
                    </a:lnTo>
                    <a:lnTo>
                      <a:pt x="1154" y="57"/>
                    </a:lnTo>
                    <a:lnTo>
                      <a:pt x="1164" y="57"/>
                    </a:lnTo>
                    <a:lnTo>
                      <a:pt x="1188" y="54"/>
                    </a:lnTo>
                    <a:lnTo>
                      <a:pt x="1193" y="52"/>
                    </a:lnTo>
                    <a:lnTo>
                      <a:pt x="1213" y="49"/>
                    </a:lnTo>
                    <a:lnTo>
                      <a:pt x="1220" y="47"/>
                    </a:lnTo>
                    <a:lnTo>
                      <a:pt x="1221" y="47"/>
                    </a:lnTo>
                    <a:lnTo>
                      <a:pt x="1247" y="42"/>
                    </a:lnTo>
                    <a:lnTo>
                      <a:pt x="1257" y="39"/>
                    </a:lnTo>
                    <a:lnTo>
                      <a:pt x="1274" y="35"/>
                    </a:lnTo>
                    <a:lnTo>
                      <a:pt x="1292" y="29"/>
                    </a:lnTo>
                    <a:lnTo>
                      <a:pt x="1299" y="27"/>
                    </a:lnTo>
                    <a:lnTo>
                      <a:pt x="1314" y="22"/>
                    </a:lnTo>
                    <a:lnTo>
                      <a:pt x="1324" y="19"/>
                    </a:lnTo>
                    <a:lnTo>
                      <a:pt x="1328" y="17"/>
                    </a:lnTo>
                    <a:lnTo>
                      <a:pt x="1348" y="8"/>
                    </a:lnTo>
                    <a:lnTo>
                      <a:pt x="1365" y="2"/>
                    </a:lnTo>
                    <a:lnTo>
                      <a:pt x="1372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20" name="Line 1360"/>
              <p:cNvSpPr>
                <a:spLocks noChangeShapeType="1"/>
              </p:cNvSpPr>
              <p:nvPr/>
            </p:nvSpPr>
            <p:spPr bwMode="auto">
              <a:xfrm>
                <a:off x="612" y="2223"/>
                <a:ext cx="29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421" name="Line 1361"/>
              <p:cNvSpPr>
                <a:spLocks noChangeShapeType="1"/>
              </p:cNvSpPr>
              <p:nvPr/>
            </p:nvSpPr>
            <p:spPr bwMode="auto">
              <a:xfrm flipH="1">
                <a:off x="590" y="2193"/>
                <a:ext cx="34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422" name="Line 1362"/>
              <p:cNvSpPr>
                <a:spLocks noChangeShapeType="1"/>
              </p:cNvSpPr>
              <p:nvPr/>
            </p:nvSpPr>
            <p:spPr bwMode="auto">
              <a:xfrm flipH="1">
                <a:off x="624" y="2193"/>
                <a:ext cx="62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423" name="Freeform 1363"/>
              <p:cNvSpPr>
                <a:spLocks/>
              </p:cNvSpPr>
              <p:nvPr/>
            </p:nvSpPr>
            <p:spPr bwMode="auto">
              <a:xfrm>
                <a:off x="686" y="2193"/>
                <a:ext cx="127" cy="1"/>
              </a:xfrm>
              <a:custGeom>
                <a:avLst/>
                <a:gdLst>
                  <a:gd name="T0" fmla="*/ 127 w 127"/>
                  <a:gd name="T1" fmla="*/ 0 h 1"/>
                  <a:gd name="T2" fmla="*/ 95 w 127"/>
                  <a:gd name="T3" fmla="*/ 0 h 1"/>
                  <a:gd name="T4" fmla="*/ 68 w 127"/>
                  <a:gd name="T5" fmla="*/ 0 h 1"/>
                  <a:gd name="T6" fmla="*/ 32 w 127"/>
                  <a:gd name="T7" fmla="*/ 0 h 1"/>
                  <a:gd name="T8" fmla="*/ 3 w 127"/>
                  <a:gd name="T9" fmla="*/ 0 h 1"/>
                  <a:gd name="T10" fmla="*/ 0 w 127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7"/>
                  <a:gd name="T19" fmla="*/ 0 h 1"/>
                  <a:gd name="T20" fmla="*/ 127 w 127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7" h="1">
                    <a:moveTo>
                      <a:pt x="127" y="0"/>
                    </a:moveTo>
                    <a:lnTo>
                      <a:pt x="95" y="0"/>
                    </a:lnTo>
                    <a:lnTo>
                      <a:pt x="68" y="0"/>
                    </a:lnTo>
                    <a:lnTo>
                      <a:pt x="32" y="0"/>
                    </a:lnTo>
                    <a:lnTo>
                      <a:pt x="3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24" name="Freeform 1364"/>
              <p:cNvSpPr>
                <a:spLocks/>
              </p:cNvSpPr>
              <p:nvPr/>
            </p:nvSpPr>
            <p:spPr bwMode="auto">
              <a:xfrm>
                <a:off x="813" y="2191"/>
                <a:ext cx="249" cy="2"/>
              </a:xfrm>
              <a:custGeom>
                <a:avLst/>
                <a:gdLst>
                  <a:gd name="T0" fmla="*/ 249 w 249"/>
                  <a:gd name="T1" fmla="*/ 0 h 2"/>
                  <a:gd name="T2" fmla="*/ 229 w 249"/>
                  <a:gd name="T3" fmla="*/ 0 h 2"/>
                  <a:gd name="T4" fmla="*/ 217 w 249"/>
                  <a:gd name="T5" fmla="*/ 0 h 2"/>
                  <a:gd name="T6" fmla="*/ 197 w 249"/>
                  <a:gd name="T7" fmla="*/ 0 h 2"/>
                  <a:gd name="T8" fmla="*/ 187 w 249"/>
                  <a:gd name="T9" fmla="*/ 0 h 2"/>
                  <a:gd name="T10" fmla="*/ 165 w 249"/>
                  <a:gd name="T11" fmla="*/ 0 h 2"/>
                  <a:gd name="T12" fmla="*/ 155 w 249"/>
                  <a:gd name="T13" fmla="*/ 0 h 2"/>
                  <a:gd name="T14" fmla="*/ 133 w 249"/>
                  <a:gd name="T15" fmla="*/ 0 h 2"/>
                  <a:gd name="T16" fmla="*/ 123 w 249"/>
                  <a:gd name="T17" fmla="*/ 0 h 2"/>
                  <a:gd name="T18" fmla="*/ 101 w 249"/>
                  <a:gd name="T19" fmla="*/ 2 h 2"/>
                  <a:gd name="T20" fmla="*/ 69 w 249"/>
                  <a:gd name="T21" fmla="*/ 2 h 2"/>
                  <a:gd name="T22" fmla="*/ 60 w 249"/>
                  <a:gd name="T23" fmla="*/ 2 h 2"/>
                  <a:gd name="T24" fmla="*/ 30 w 249"/>
                  <a:gd name="T25" fmla="*/ 2 h 2"/>
                  <a:gd name="T26" fmla="*/ 3 w 249"/>
                  <a:gd name="T27" fmla="*/ 2 h 2"/>
                  <a:gd name="T28" fmla="*/ 0 w 249"/>
                  <a:gd name="T29" fmla="*/ 2 h 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49"/>
                  <a:gd name="T46" fmla="*/ 0 h 2"/>
                  <a:gd name="T47" fmla="*/ 249 w 249"/>
                  <a:gd name="T48" fmla="*/ 2 h 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49" h="2">
                    <a:moveTo>
                      <a:pt x="249" y="0"/>
                    </a:moveTo>
                    <a:lnTo>
                      <a:pt x="229" y="0"/>
                    </a:lnTo>
                    <a:lnTo>
                      <a:pt x="217" y="0"/>
                    </a:lnTo>
                    <a:lnTo>
                      <a:pt x="197" y="0"/>
                    </a:lnTo>
                    <a:lnTo>
                      <a:pt x="187" y="0"/>
                    </a:lnTo>
                    <a:lnTo>
                      <a:pt x="165" y="0"/>
                    </a:lnTo>
                    <a:lnTo>
                      <a:pt x="155" y="0"/>
                    </a:lnTo>
                    <a:lnTo>
                      <a:pt x="133" y="0"/>
                    </a:lnTo>
                    <a:lnTo>
                      <a:pt x="123" y="0"/>
                    </a:lnTo>
                    <a:lnTo>
                      <a:pt x="101" y="2"/>
                    </a:lnTo>
                    <a:lnTo>
                      <a:pt x="69" y="2"/>
                    </a:lnTo>
                    <a:lnTo>
                      <a:pt x="60" y="2"/>
                    </a:lnTo>
                    <a:lnTo>
                      <a:pt x="30" y="2"/>
                    </a:lnTo>
                    <a:lnTo>
                      <a:pt x="3" y="2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25" name="Freeform 1365"/>
              <p:cNvSpPr>
                <a:spLocks/>
              </p:cNvSpPr>
              <p:nvPr/>
            </p:nvSpPr>
            <p:spPr bwMode="auto">
              <a:xfrm>
                <a:off x="1171" y="2087"/>
                <a:ext cx="818" cy="104"/>
              </a:xfrm>
              <a:custGeom>
                <a:avLst/>
                <a:gdLst>
                  <a:gd name="T0" fmla="*/ 0 w 818"/>
                  <a:gd name="T1" fmla="*/ 104 h 104"/>
                  <a:gd name="T2" fmla="*/ 15 w 818"/>
                  <a:gd name="T3" fmla="*/ 104 h 104"/>
                  <a:gd name="T4" fmla="*/ 32 w 818"/>
                  <a:gd name="T5" fmla="*/ 103 h 104"/>
                  <a:gd name="T6" fmla="*/ 45 w 818"/>
                  <a:gd name="T7" fmla="*/ 103 h 104"/>
                  <a:gd name="T8" fmla="*/ 64 w 818"/>
                  <a:gd name="T9" fmla="*/ 103 h 104"/>
                  <a:gd name="T10" fmla="*/ 77 w 818"/>
                  <a:gd name="T11" fmla="*/ 103 h 104"/>
                  <a:gd name="T12" fmla="*/ 96 w 818"/>
                  <a:gd name="T13" fmla="*/ 103 h 104"/>
                  <a:gd name="T14" fmla="*/ 108 w 818"/>
                  <a:gd name="T15" fmla="*/ 103 h 104"/>
                  <a:gd name="T16" fmla="*/ 128 w 818"/>
                  <a:gd name="T17" fmla="*/ 101 h 104"/>
                  <a:gd name="T18" fmla="*/ 138 w 818"/>
                  <a:gd name="T19" fmla="*/ 101 h 104"/>
                  <a:gd name="T20" fmla="*/ 160 w 818"/>
                  <a:gd name="T21" fmla="*/ 101 h 104"/>
                  <a:gd name="T22" fmla="*/ 170 w 818"/>
                  <a:gd name="T23" fmla="*/ 99 h 104"/>
                  <a:gd name="T24" fmla="*/ 194 w 818"/>
                  <a:gd name="T25" fmla="*/ 99 h 104"/>
                  <a:gd name="T26" fmla="*/ 199 w 818"/>
                  <a:gd name="T27" fmla="*/ 99 h 104"/>
                  <a:gd name="T28" fmla="*/ 224 w 818"/>
                  <a:gd name="T29" fmla="*/ 98 h 104"/>
                  <a:gd name="T30" fmla="*/ 231 w 818"/>
                  <a:gd name="T31" fmla="*/ 98 h 104"/>
                  <a:gd name="T32" fmla="*/ 256 w 818"/>
                  <a:gd name="T33" fmla="*/ 98 h 104"/>
                  <a:gd name="T34" fmla="*/ 261 w 818"/>
                  <a:gd name="T35" fmla="*/ 98 h 104"/>
                  <a:gd name="T36" fmla="*/ 290 w 818"/>
                  <a:gd name="T37" fmla="*/ 96 h 104"/>
                  <a:gd name="T38" fmla="*/ 291 w 818"/>
                  <a:gd name="T39" fmla="*/ 96 h 104"/>
                  <a:gd name="T40" fmla="*/ 313 w 818"/>
                  <a:gd name="T41" fmla="*/ 96 h 104"/>
                  <a:gd name="T42" fmla="*/ 320 w 818"/>
                  <a:gd name="T43" fmla="*/ 96 h 104"/>
                  <a:gd name="T44" fmla="*/ 322 w 818"/>
                  <a:gd name="T45" fmla="*/ 96 h 104"/>
                  <a:gd name="T46" fmla="*/ 351 w 818"/>
                  <a:gd name="T47" fmla="*/ 94 h 104"/>
                  <a:gd name="T48" fmla="*/ 356 w 818"/>
                  <a:gd name="T49" fmla="*/ 94 h 104"/>
                  <a:gd name="T50" fmla="*/ 381 w 818"/>
                  <a:gd name="T51" fmla="*/ 93 h 104"/>
                  <a:gd name="T52" fmla="*/ 388 w 818"/>
                  <a:gd name="T53" fmla="*/ 91 h 104"/>
                  <a:gd name="T54" fmla="*/ 411 w 818"/>
                  <a:gd name="T55" fmla="*/ 89 h 104"/>
                  <a:gd name="T56" fmla="*/ 420 w 818"/>
                  <a:gd name="T57" fmla="*/ 89 h 104"/>
                  <a:gd name="T58" fmla="*/ 440 w 818"/>
                  <a:gd name="T59" fmla="*/ 87 h 104"/>
                  <a:gd name="T60" fmla="*/ 454 w 818"/>
                  <a:gd name="T61" fmla="*/ 87 h 104"/>
                  <a:gd name="T62" fmla="*/ 469 w 818"/>
                  <a:gd name="T63" fmla="*/ 86 h 104"/>
                  <a:gd name="T64" fmla="*/ 487 w 818"/>
                  <a:gd name="T65" fmla="*/ 82 h 104"/>
                  <a:gd name="T66" fmla="*/ 497 w 818"/>
                  <a:gd name="T67" fmla="*/ 82 h 104"/>
                  <a:gd name="T68" fmla="*/ 519 w 818"/>
                  <a:gd name="T69" fmla="*/ 81 h 104"/>
                  <a:gd name="T70" fmla="*/ 526 w 818"/>
                  <a:gd name="T71" fmla="*/ 79 h 104"/>
                  <a:gd name="T72" fmla="*/ 555 w 818"/>
                  <a:gd name="T73" fmla="*/ 76 h 104"/>
                  <a:gd name="T74" fmla="*/ 565 w 818"/>
                  <a:gd name="T75" fmla="*/ 74 h 104"/>
                  <a:gd name="T76" fmla="*/ 583 w 818"/>
                  <a:gd name="T77" fmla="*/ 71 h 104"/>
                  <a:gd name="T78" fmla="*/ 589 w 818"/>
                  <a:gd name="T79" fmla="*/ 71 h 104"/>
                  <a:gd name="T80" fmla="*/ 610 w 818"/>
                  <a:gd name="T81" fmla="*/ 67 h 104"/>
                  <a:gd name="T82" fmla="*/ 624 w 818"/>
                  <a:gd name="T83" fmla="*/ 64 h 104"/>
                  <a:gd name="T84" fmla="*/ 639 w 818"/>
                  <a:gd name="T85" fmla="*/ 60 h 104"/>
                  <a:gd name="T86" fmla="*/ 659 w 818"/>
                  <a:gd name="T87" fmla="*/ 55 h 104"/>
                  <a:gd name="T88" fmla="*/ 666 w 818"/>
                  <a:gd name="T89" fmla="*/ 54 h 104"/>
                  <a:gd name="T90" fmla="*/ 688 w 818"/>
                  <a:gd name="T91" fmla="*/ 49 h 104"/>
                  <a:gd name="T92" fmla="*/ 693 w 818"/>
                  <a:gd name="T93" fmla="*/ 47 h 104"/>
                  <a:gd name="T94" fmla="*/ 695 w 818"/>
                  <a:gd name="T95" fmla="*/ 47 h 104"/>
                  <a:gd name="T96" fmla="*/ 718 w 818"/>
                  <a:gd name="T97" fmla="*/ 38 h 104"/>
                  <a:gd name="T98" fmla="*/ 732 w 818"/>
                  <a:gd name="T99" fmla="*/ 35 h 104"/>
                  <a:gd name="T100" fmla="*/ 745 w 818"/>
                  <a:gd name="T101" fmla="*/ 32 h 104"/>
                  <a:gd name="T102" fmla="*/ 767 w 818"/>
                  <a:gd name="T103" fmla="*/ 23 h 104"/>
                  <a:gd name="T104" fmla="*/ 769 w 818"/>
                  <a:gd name="T105" fmla="*/ 21 h 104"/>
                  <a:gd name="T106" fmla="*/ 771 w 818"/>
                  <a:gd name="T107" fmla="*/ 21 h 104"/>
                  <a:gd name="T108" fmla="*/ 794 w 818"/>
                  <a:gd name="T109" fmla="*/ 11 h 104"/>
                  <a:gd name="T110" fmla="*/ 813 w 818"/>
                  <a:gd name="T111" fmla="*/ 3 h 104"/>
                  <a:gd name="T112" fmla="*/ 818 w 818"/>
                  <a:gd name="T113" fmla="*/ 0 h 104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818"/>
                  <a:gd name="T172" fmla="*/ 0 h 104"/>
                  <a:gd name="T173" fmla="*/ 818 w 818"/>
                  <a:gd name="T174" fmla="*/ 104 h 104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818" h="104">
                    <a:moveTo>
                      <a:pt x="0" y="104"/>
                    </a:moveTo>
                    <a:lnTo>
                      <a:pt x="15" y="104"/>
                    </a:lnTo>
                    <a:lnTo>
                      <a:pt x="32" y="103"/>
                    </a:lnTo>
                    <a:lnTo>
                      <a:pt x="45" y="103"/>
                    </a:lnTo>
                    <a:lnTo>
                      <a:pt x="64" y="103"/>
                    </a:lnTo>
                    <a:lnTo>
                      <a:pt x="77" y="103"/>
                    </a:lnTo>
                    <a:lnTo>
                      <a:pt x="96" y="103"/>
                    </a:lnTo>
                    <a:lnTo>
                      <a:pt x="108" y="103"/>
                    </a:lnTo>
                    <a:lnTo>
                      <a:pt x="128" y="101"/>
                    </a:lnTo>
                    <a:lnTo>
                      <a:pt x="138" y="101"/>
                    </a:lnTo>
                    <a:lnTo>
                      <a:pt x="160" y="101"/>
                    </a:lnTo>
                    <a:lnTo>
                      <a:pt x="170" y="99"/>
                    </a:lnTo>
                    <a:lnTo>
                      <a:pt x="194" y="99"/>
                    </a:lnTo>
                    <a:lnTo>
                      <a:pt x="199" y="99"/>
                    </a:lnTo>
                    <a:lnTo>
                      <a:pt x="224" y="98"/>
                    </a:lnTo>
                    <a:lnTo>
                      <a:pt x="231" y="98"/>
                    </a:lnTo>
                    <a:lnTo>
                      <a:pt x="256" y="98"/>
                    </a:lnTo>
                    <a:lnTo>
                      <a:pt x="261" y="98"/>
                    </a:lnTo>
                    <a:lnTo>
                      <a:pt x="290" y="96"/>
                    </a:lnTo>
                    <a:lnTo>
                      <a:pt x="291" y="96"/>
                    </a:lnTo>
                    <a:lnTo>
                      <a:pt x="313" y="96"/>
                    </a:lnTo>
                    <a:lnTo>
                      <a:pt x="320" y="96"/>
                    </a:lnTo>
                    <a:lnTo>
                      <a:pt x="322" y="96"/>
                    </a:lnTo>
                    <a:lnTo>
                      <a:pt x="351" y="94"/>
                    </a:lnTo>
                    <a:lnTo>
                      <a:pt x="356" y="94"/>
                    </a:lnTo>
                    <a:lnTo>
                      <a:pt x="381" y="93"/>
                    </a:lnTo>
                    <a:lnTo>
                      <a:pt x="388" y="91"/>
                    </a:lnTo>
                    <a:lnTo>
                      <a:pt x="411" y="89"/>
                    </a:lnTo>
                    <a:lnTo>
                      <a:pt x="420" y="89"/>
                    </a:lnTo>
                    <a:lnTo>
                      <a:pt x="440" y="87"/>
                    </a:lnTo>
                    <a:lnTo>
                      <a:pt x="454" y="87"/>
                    </a:lnTo>
                    <a:lnTo>
                      <a:pt x="469" y="86"/>
                    </a:lnTo>
                    <a:lnTo>
                      <a:pt x="487" y="82"/>
                    </a:lnTo>
                    <a:lnTo>
                      <a:pt x="497" y="82"/>
                    </a:lnTo>
                    <a:lnTo>
                      <a:pt x="519" y="81"/>
                    </a:lnTo>
                    <a:lnTo>
                      <a:pt x="526" y="79"/>
                    </a:lnTo>
                    <a:lnTo>
                      <a:pt x="555" y="76"/>
                    </a:lnTo>
                    <a:lnTo>
                      <a:pt x="565" y="74"/>
                    </a:lnTo>
                    <a:lnTo>
                      <a:pt x="583" y="71"/>
                    </a:lnTo>
                    <a:lnTo>
                      <a:pt x="589" y="71"/>
                    </a:lnTo>
                    <a:lnTo>
                      <a:pt x="610" y="67"/>
                    </a:lnTo>
                    <a:lnTo>
                      <a:pt x="624" y="64"/>
                    </a:lnTo>
                    <a:lnTo>
                      <a:pt x="639" y="60"/>
                    </a:lnTo>
                    <a:lnTo>
                      <a:pt x="659" y="55"/>
                    </a:lnTo>
                    <a:lnTo>
                      <a:pt x="666" y="54"/>
                    </a:lnTo>
                    <a:lnTo>
                      <a:pt x="688" y="49"/>
                    </a:lnTo>
                    <a:lnTo>
                      <a:pt x="693" y="47"/>
                    </a:lnTo>
                    <a:lnTo>
                      <a:pt x="695" y="47"/>
                    </a:lnTo>
                    <a:lnTo>
                      <a:pt x="718" y="38"/>
                    </a:lnTo>
                    <a:lnTo>
                      <a:pt x="732" y="35"/>
                    </a:lnTo>
                    <a:lnTo>
                      <a:pt x="745" y="32"/>
                    </a:lnTo>
                    <a:lnTo>
                      <a:pt x="767" y="23"/>
                    </a:lnTo>
                    <a:lnTo>
                      <a:pt x="769" y="21"/>
                    </a:lnTo>
                    <a:lnTo>
                      <a:pt x="771" y="21"/>
                    </a:lnTo>
                    <a:lnTo>
                      <a:pt x="794" y="11"/>
                    </a:lnTo>
                    <a:lnTo>
                      <a:pt x="813" y="3"/>
                    </a:lnTo>
                    <a:lnTo>
                      <a:pt x="818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26" name="Freeform 1366"/>
              <p:cNvSpPr>
                <a:spLocks/>
              </p:cNvSpPr>
              <p:nvPr/>
            </p:nvSpPr>
            <p:spPr bwMode="auto">
              <a:xfrm>
                <a:off x="1062" y="2191"/>
                <a:ext cx="109" cy="1"/>
              </a:xfrm>
              <a:custGeom>
                <a:avLst/>
                <a:gdLst>
                  <a:gd name="T0" fmla="*/ 109 w 109"/>
                  <a:gd name="T1" fmla="*/ 0 h 1"/>
                  <a:gd name="T2" fmla="*/ 93 w 109"/>
                  <a:gd name="T3" fmla="*/ 0 h 1"/>
                  <a:gd name="T4" fmla="*/ 76 w 109"/>
                  <a:gd name="T5" fmla="*/ 0 h 1"/>
                  <a:gd name="T6" fmla="*/ 61 w 109"/>
                  <a:gd name="T7" fmla="*/ 0 h 1"/>
                  <a:gd name="T8" fmla="*/ 44 w 109"/>
                  <a:gd name="T9" fmla="*/ 0 h 1"/>
                  <a:gd name="T10" fmla="*/ 31 w 109"/>
                  <a:gd name="T11" fmla="*/ 0 h 1"/>
                  <a:gd name="T12" fmla="*/ 12 w 109"/>
                  <a:gd name="T13" fmla="*/ 0 h 1"/>
                  <a:gd name="T14" fmla="*/ 0 w 109"/>
                  <a:gd name="T15" fmla="*/ 0 h 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9"/>
                  <a:gd name="T25" fmla="*/ 0 h 1"/>
                  <a:gd name="T26" fmla="*/ 109 w 109"/>
                  <a:gd name="T27" fmla="*/ 1 h 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9" h="1">
                    <a:moveTo>
                      <a:pt x="109" y="0"/>
                    </a:moveTo>
                    <a:lnTo>
                      <a:pt x="93" y="0"/>
                    </a:lnTo>
                    <a:lnTo>
                      <a:pt x="76" y="0"/>
                    </a:lnTo>
                    <a:lnTo>
                      <a:pt x="61" y="0"/>
                    </a:lnTo>
                    <a:lnTo>
                      <a:pt x="44" y="0"/>
                    </a:lnTo>
                    <a:lnTo>
                      <a:pt x="31" y="0"/>
                    </a:lnTo>
                    <a:lnTo>
                      <a:pt x="12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27" name="Freeform 1367"/>
              <p:cNvSpPr>
                <a:spLocks/>
              </p:cNvSpPr>
              <p:nvPr/>
            </p:nvSpPr>
            <p:spPr bwMode="auto">
              <a:xfrm>
                <a:off x="590" y="2036"/>
                <a:ext cx="1374" cy="127"/>
              </a:xfrm>
              <a:custGeom>
                <a:avLst/>
                <a:gdLst>
                  <a:gd name="T0" fmla="*/ 86 w 1374"/>
                  <a:gd name="T1" fmla="*/ 127 h 127"/>
                  <a:gd name="T2" fmla="*/ 150 w 1374"/>
                  <a:gd name="T3" fmla="*/ 127 h 127"/>
                  <a:gd name="T4" fmla="*/ 182 w 1374"/>
                  <a:gd name="T5" fmla="*/ 127 h 127"/>
                  <a:gd name="T6" fmla="*/ 214 w 1374"/>
                  <a:gd name="T7" fmla="*/ 127 h 127"/>
                  <a:gd name="T8" fmla="*/ 246 w 1374"/>
                  <a:gd name="T9" fmla="*/ 127 h 127"/>
                  <a:gd name="T10" fmla="*/ 278 w 1374"/>
                  <a:gd name="T11" fmla="*/ 127 h 127"/>
                  <a:gd name="T12" fmla="*/ 310 w 1374"/>
                  <a:gd name="T13" fmla="*/ 125 h 127"/>
                  <a:gd name="T14" fmla="*/ 343 w 1374"/>
                  <a:gd name="T15" fmla="*/ 125 h 127"/>
                  <a:gd name="T16" fmla="*/ 375 w 1374"/>
                  <a:gd name="T17" fmla="*/ 125 h 127"/>
                  <a:gd name="T18" fmla="*/ 407 w 1374"/>
                  <a:gd name="T19" fmla="*/ 125 h 127"/>
                  <a:gd name="T20" fmla="*/ 440 w 1374"/>
                  <a:gd name="T21" fmla="*/ 123 h 127"/>
                  <a:gd name="T22" fmla="*/ 471 w 1374"/>
                  <a:gd name="T23" fmla="*/ 123 h 127"/>
                  <a:gd name="T24" fmla="*/ 505 w 1374"/>
                  <a:gd name="T25" fmla="*/ 122 h 127"/>
                  <a:gd name="T26" fmla="*/ 537 w 1374"/>
                  <a:gd name="T27" fmla="*/ 122 h 127"/>
                  <a:gd name="T28" fmla="*/ 567 w 1374"/>
                  <a:gd name="T29" fmla="*/ 122 h 127"/>
                  <a:gd name="T30" fmla="*/ 601 w 1374"/>
                  <a:gd name="T31" fmla="*/ 120 h 127"/>
                  <a:gd name="T32" fmla="*/ 633 w 1374"/>
                  <a:gd name="T33" fmla="*/ 118 h 127"/>
                  <a:gd name="T34" fmla="*/ 667 w 1374"/>
                  <a:gd name="T35" fmla="*/ 118 h 127"/>
                  <a:gd name="T36" fmla="*/ 699 w 1374"/>
                  <a:gd name="T37" fmla="*/ 118 h 127"/>
                  <a:gd name="T38" fmla="*/ 731 w 1374"/>
                  <a:gd name="T39" fmla="*/ 116 h 127"/>
                  <a:gd name="T40" fmla="*/ 761 w 1374"/>
                  <a:gd name="T41" fmla="*/ 115 h 127"/>
                  <a:gd name="T42" fmla="*/ 791 w 1374"/>
                  <a:gd name="T43" fmla="*/ 113 h 127"/>
                  <a:gd name="T44" fmla="*/ 824 w 1374"/>
                  <a:gd name="T45" fmla="*/ 111 h 127"/>
                  <a:gd name="T46" fmla="*/ 852 w 1374"/>
                  <a:gd name="T47" fmla="*/ 111 h 127"/>
                  <a:gd name="T48" fmla="*/ 881 w 1374"/>
                  <a:gd name="T49" fmla="*/ 110 h 127"/>
                  <a:gd name="T50" fmla="*/ 911 w 1374"/>
                  <a:gd name="T51" fmla="*/ 106 h 127"/>
                  <a:gd name="T52" fmla="*/ 942 w 1374"/>
                  <a:gd name="T53" fmla="*/ 103 h 127"/>
                  <a:gd name="T54" fmla="*/ 972 w 1374"/>
                  <a:gd name="T55" fmla="*/ 103 h 127"/>
                  <a:gd name="T56" fmla="*/ 1001 w 1374"/>
                  <a:gd name="T57" fmla="*/ 98 h 127"/>
                  <a:gd name="T58" fmla="*/ 1029 w 1374"/>
                  <a:gd name="T59" fmla="*/ 96 h 127"/>
                  <a:gd name="T60" fmla="*/ 1065 w 1374"/>
                  <a:gd name="T61" fmla="*/ 91 h 127"/>
                  <a:gd name="T62" fmla="*/ 1099 w 1374"/>
                  <a:gd name="T63" fmla="*/ 86 h 127"/>
                  <a:gd name="T64" fmla="*/ 1134 w 1374"/>
                  <a:gd name="T65" fmla="*/ 79 h 127"/>
                  <a:gd name="T66" fmla="*/ 1170 w 1374"/>
                  <a:gd name="T67" fmla="*/ 72 h 127"/>
                  <a:gd name="T68" fmla="*/ 1205 w 1374"/>
                  <a:gd name="T69" fmla="*/ 64 h 127"/>
                  <a:gd name="T70" fmla="*/ 1244 w 1374"/>
                  <a:gd name="T71" fmla="*/ 54 h 127"/>
                  <a:gd name="T72" fmla="*/ 1259 w 1374"/>
                  <a:gd name="T73" fmla="*/ 49 h 127"/>
                  <a:gd name="T74" fmla="*/ 1284 w 1374"/>
                  <a:gd name="T75" fmla="*/ 40 h 127"/>
                  <a:gd name="T76" fmla="*/ 1325 w 1374"/>
                  <a:gd name="T77" fmla="*/ 25 h 127"/>
                  <a:gd name="T78" fmla="*/ 1326 w 1374"/>
                  <a:gd name="T79" fmla="*/ 23 h 127"/>
                  <a:gd name="T80" fmla="*/ 1372 w 1374"/>
                  <a:gd name="T81" fmla="*/ 0 h 12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374"/>
                  <a:gd name="T124" fmla="*/ 0 h 127"/>
                  <a:gd name="T125" fmla="*/ 1374 w 1374"/>
                  <a:gd name="T126" fmla="*/ 127 h 127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374" h="127">
                    <a:moveTo>
                      <a:pt x="0" y="127"/>
                    </a:moveTo>
                    <a:lnTo>
                      <a:pt x="86" y="127"/>
                    </a:lnTo>
                    <a:lnTo>
                      <a:pt x="111" y="127"/>
                    </a:lnTo>
                    <a:lnTo>
                      <a:pt x="150" y="127"/>
                    </a:lnTo>
                    <a:lnTo>
                      <a:pt x="174" y="127"/>
                    </a:lnTo>
                    <a:lnTo>
                      <a:pt x="182" y="127"/>
                    </a:lnTo>
                    <a:lnTo>
                      <a:pt x="206" y="127"/>
                    </a:lnTo>
                    <a:lnTo>
                      <a:pt x="214" y="127"/>
                    </a:lnTo>
                    <a:lnTo>
                      <a:pt x="236" y="127"/>
                    </a:lnTo>
                    <a:lnTo>
                      <a:pt x="246" y="127"/>
                    </a:lnTo>
                    <a:lnTo>
                      <a:pt x="268" y="127"/>
                    </a:lnTo>
                    <a:lnTo>
                      <a:pt x="278" y="127"/>
                    </a:lnTo>
                    <a:lnTo>
                      <a:pt x="297" y="127"/>
                    </a:lnTo>
                    <a:lnTo>
                      <a:pt x="310" y="125"/>
                    </a:lnTo>
                    <a:lnTo>
                      <a:pt x="329" y="125"/>
                    </a:lnTo>
                    <a:lnTo>
                      <a:pt x="343" y="125"/>
                    </a:lnTo>
                    <a:lnTo>
                      <a:pt x="361" y="125"/>
                    </a:lnTo>
                    <a:lnTo>
                      <a:pt x="375" y="125"/>
                    </a:lnTo>
                    <a:lnTo>
                      <a:pt x="391" y="125"/>
                    </a:lnTo>
                    <a:lnTo>
                      <a:pt x="407" y="125"/>
                    </a:lnTo>
                    <a:lnTo>
                      <a:pt x="424" y="123"/>
                    </a:lnTo>
                    <a:lnTo>
                      <a:pt x="440" y="123"/>
                    </a:lnTo>
                    <a:lnTo>
                      <a:pt x="454" y="123"/>
                    </a:lnTo>
                    <a:lnTo>
                      <a:pt x="471" y="123"/>
                    </a:lnTo>
                    <a:lnTo>
                      <a:pt x="484" y="123"/>
                    </a:lnTo>
                    <a:lnTo>
                      <a:pt x="505" y="122"/>
                    </a:lnTo>
                    <a:lnTo>
                      <a:pt x="516" y="122"/>
                    </a:lnTo>
                    <a:lnTo>
                      <a:pt x="537" y="122"/>
                    </a:lnTo>
                    <a:lnTo>
                      <a:pt x="547" y="122"/>
                    </a:lnTo>
                    <a:lnTo>
                      <a:pt x="567" y="122"/>
                    </a:lnTo>
                    <a:lnTo>
                      <a:pt x="577" y="120"/>
                    </a:lnTo>
                    <a:lnTo>
                      <a:pt x="601" y="120"/>
                    </a:lnTo>
                    <a:lnTo>
                      <a:pt x="609" y="120"/>
                    </a:lnTo>
                    <a:lnTo>
                      <a:pt x="633" y="118"/>
                    </a:lnTo>
                    <a:lnTo>
                      <a:pt x="640" y="118"/>
                    </a:lnTo>
                    <a:lnTo>
                      <a:pt x="667" y="118"/>
                    </a:lnTo>
                    <a:lnTo>
                      <a:pt x="670" y="118"/>
                    </a:lnTo>
                    <a:lnTo>
                      <a:pt x="699" y="118"/>
                    </a:lnTo>
                    <a:lnTo>
                      <a:pt x="702" y="118"/>
                    </a:lnTo>
                    <a:lnTo>
                      <a:pt x="731" y="116"/>
                    </a:lnTo>
                    <a:lnTo>
                      <a:pt x="737" y="116"/>
                    </a:lnTo>
                    <a:lnTo>
                      <a:pt x="761" y="115"/>
                    </a:lnTo>
                    <a:lnTo>
                      <a:pt x="763" y="115"/>
                    </a:lnTo>
                    <a:lnTo>
                      <a:pt x="791" y="113"/>
                    </a:lnTo>
                    <a:lnTo>
                      <a:pt x="795" y="113"/>
                    </a:lnTo>
                    <a:lnTo>
                      <a:pt x="824" y="111"/>
                    </a:lnTo>
                    <a:lnTo>
                      <a:pt x="830" y="111"/>
                    </a:lnTo>
                    <a:lnTo>
                      <a:pt x="852" y="111"/>
                    </a:lnTo>
                    <a:lnTo>
                      <a:pt x="862" y="110"/>
                    </a:lnTo>
                    <a:lnTo>
                      <a:pt x="881" y="110"/>
                    </a:lnTo>
                    <a:lnTo>
                      <a:pt x="894" y="108"/>
                    </a:lnTo>
                    <a:lnTo>
                      <a:pt x="911" y="106"/>
                    </a:lnTo>
                    <a:lnTo>
                      <a:pt x="928" y="105"/>
                    </a:lnTo>
                    <a:lnTo>
                      <a:pt x="942" y="103"/>
                    </a:lnTo>
                    <a:lnTo>
                      <a:pt x="962" y="103"/>
                    </a:lnTo>
                    <a:lnTo>
                      <a:pt x="972" y="103"/>
                    </a:lnTo>
                    <a:lnTo>
                      <a:pt x="996" y="100"/>
                    </a:lnTo>
                    <a:lnTo>
                      <a:pt x="1001" y="98"/>
                    </a:lnTo>
                    <a:lnTo>
                      <a:pt x="1028" y="96"/>
                    </a:lnTo>
                    <a:lnTo>
                      <a:pt x="1029" y="96"/>
                    </a:lnTo>
                    <a:lnTo>
                      <a:pt x="1058" y="91"/>
                    </a:lnTo>
                    <a:lnTo>
                      <a:pt x="1065" y="91"/>
                    </a:lnTo>
                    <a:lnTo>
                      <a:pt x="1085" y="88"/>
                    </a:lnTo>
                    <a:lnTo>
                      <a:pt x="1099" y="86"/>
                    </a:lnTo>
                    <a:lnTo>
                      <a:pt x="1114" y="83"/>
                    </a:lnTo>
                    <a:lnTo>
                      <a:pt x="1134" y="79"/>
                    </a:lnTo>
                    <a:lnTo>
                      <a:pt x="1143" y="78"/>
                    </a:lnTo>
                    <a:lnTo>
                      <a:pt x="1170" y="72"/>
                    </a:lnTo>
                    <a:lnTo>
                      <a:pt x="1197" y="67"/>
                    </a:lnTo>
                    <a:lnTo>
                      <a:pt x="1205" y="64"/>
                    </a:lnTo>
                    <a:lnTo>
                      <a:pt x="1222" y="61"/>
                    </a:lnTo>
                    <a:lnTo>
                      <a:pt x="1244" y="54"/>
                    </a:lnTo>
                    <a:lnTo>
                      <a:pt x="1249" y="52"/>
                    </a:lnTo>
                    <a:lnTo>
                      <a:pt x="1259" y="49"/>
                    </a:lnTo>
                    <a:lnTo>
                      <a:pt x="1274" y="44"/>
                    </a:lnTo>
                    <a:lnTo>
                      <a:pt x="1284" y="40"/>
                    </a:lnTo>
                    <a:lnTo>
                      <a:pt x="1299" y="34"/>
                    </a:lnTo>
                    <a:lnTo>
                      <a:pt x="1325" y="25"/>
                    </a:lnTo>
                    <a:lnTo>
                      <a:pt x="1325" y="23"/>
                    </a:lnTo>
                    <a:lnTo>
                      <a:pt x="1326" y="23"/>
                    </a:lnTo>
                    <a:lnTo>
                      <a:pt x="1348" y="12"/>
                    </a:lnTo>
                    <a:lnTo>
                      <a:pt x="1372" y="0"/>
                    </a:lnTo>
                    <a:lnTo>
                      <a:pt x="1374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28" name="Line 1368"/>
              <p:cNvSpPr>
                <a:spLocks noChangeShapeType="1"/>
              </p:cNvSpPr>
              <p:nvPr/>
            </p:nvSpPr>
            <p:spPr bwMode="auto">
              <a:xfrm flipH="1">
                <a:off x="590" y="2130"/>
                <a:ext cx="29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429" name="Freeform 1369"/>
              <p:cNvSpPr>
                <a:spLocks/>
              </p:cNvSpPr>
              <p:nvPr/>
            </p:nvSpPr>
            <p:spPr bwMode="auto">
              <a:xfrm>
                <a:off x="619" y="2130"/>
                <a:ext cx="62" cy="1"/>
              </a:xfrm>
              <a:custGeom>
                <a:avLst/>
                <a:gdLst>
                  <a:gd name="T0" fmla="*/ 62 w 62"/>
                  <a:gd name="T1" fmla="*/ 0 h 1"/>
                  <a:gd name="T2" fmla="*/ 32 w 62"/>
                  <a:gd name="T3" fmla="*/ 0 h 1"/>
                  <a:gd name="T4" fmla="*/ 11 w 62"/>
                  <a:gd name="T5" fmla="*/ 0 h 1"/>
                  <a:gd name="T6" fmla="*/ 0 w 62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2"/>
                  <a:gd name="T13" fmla="*/ 0 h 1"/>
                  <a:gd name="T14" fmla="*/ 62 w 6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2" h="1">
                    <a:moveTo>
                      <a:pt x="62" y="0"/>
                    </a:moveTo>
                    <a:lnTo>
                      <a:pt x="32" y="0"/>
                    </a:lnTo>
                    <a:lnTo>
                      <a:pt x="1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30" name="Freeform 1370"/>
              <p:cNvSpPr>
                <a:spLocks/>
              </p:cNvSpPr>
              <p:nvPr/>
            </p:nvSpPr>
            <p:spPr bwMode="auto">
              <a:xfrm>
                <a:off x="681" y="2130"/>
                <a:ext cx="127" cy="1"/>
              </a:xfrm>
              <a:custGeom>
                <a:avLst/>
                <a:gdLst>
                  <a:gd name="T0" fmla="*/ 127 w 127"/>
                  <a:gd name="T1" fmla="*/ 0 h 1"/>
                  <a:gd name="T2" fmla="*/ 110 w 127"/>
                  <a:gd name="T3" fmla="*/ 0 h 1"/>
                  <a:gd name="T4" fmla="*/ 95 w 127"/>
                  <a:gd name="T5" fmla="*/ 0 h 1"/>
                  <a:gd name="T6" fmla="*/ 78 w 127"/>
                  <a:gd name="T7" fmla="*/ 0 h 1"/>
                  <a:gd name="T8" fmla="*/ 64 w 127"/>
                  <a:gd name="T9" fmla="*/ 0 h 1"/>
                  <a:gd name="T10" fmla="*/ 46 w 127"/>
                  <a:gd name="T11" fmla="*/ 0 h 1"/>
                  <a:gd name="T12" fmla="*/ 32 w 127"/>
                  <a:gd name="T13" fmla="*/ 0 h 1"/>
                  <a:gd name="T14" fmla="*/ 14 w 127"/>
                  <a:gd name="T15" fmla="*/ 0 h 1"/>
                  <a:gd name="T16" fmla="*/ 0 w 127"/>
                  <a:gd name="T17" fmla="*/ 0 h 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7"/>
                  <a:gd name="T28" fmla="*/ 0 h 1"/>
                  <a:gd name="T29" fmla="*/ 127 w 127"/>
                  <a:gd name="T30" fmla="*/ 1 h 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7" h="1">
                    <a:moveTo>
                      <a:pt x="127" y="0"/>
                    </a:moveTo>
                    <a:lnTo>
                      <a:pt x="110" y="0"/>
                    </a:lnTo>
                    <a:lnTo>
                      <a:pt x="95" y="0"/>
                    </a:lnTo>
                    <a:lnTo>
                      <a:pt x="78" y="0"/>
                    </a:lnTo>
                    <a:lnTo>
                      <a:pt x="64" y="0"/>
                    </a:lnTo>
                    <a:lnTo>
                      <a:pt x="46" y="0"/>
                    </a:lnTo>
                    <a:lnTo>
                      <a:pt x="32" y="0"/>
                    </a:lnTo>
                    <a:lnTo>
                      <a:pt x="14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31" name="Freeform 1371"/>
              <p:cNvSpPr>
                <a:spLocks/>
              </p:cNvSpPr>
              <p:nvPr/>
            </p:nvSpPr>
            <p:spPr bwMode="auto">
              <a:xfrm>
                <a:off x="808" y="2125"/>
                <a:ext cx="249" cy="5"/>
              </a:xfrm>
              <a:custGeom>
                <a:avLst/>
                <a:gdLst>
                  <a:gd name="T0" fmla="*/ 249 w 249"/>
                  <a:gd name="T1" fmla="*/ 0 h 5"/>
                  <a:gd name="T2" fmla="*/ 243 w 249"/>
                  <a:gd name="T3" fmla="*/ 0 h 5"/>
                  <a:gd name="T4" fmla="*/ 217 w 249"/>
                  <a:gd name="T5" fmla="*/ 0 h 5"/>
                  <a:gd name="T6" fmla="*/ 209 w 249"/>
                  <a:gd name="T7" fmla="*/ 0 h 5"/>
                  <a:gd name="T8" fmla="*/ 185 w 249"/>
                  <a:gd name="T9" fmla="*/ 0 h 5"/>
                  <a:gd name="T10" fmla="*/ 177 w 249"/>
                  <a:gd name="T11" fmla="*/ 2 h 5"/>
                  <a:gd name="T12" fmla="*/ 157 w 249"/>
                  <a:gd name="T13" fmla="*/ 2 h 5"/>
                  <a:gd name="T14" fmla="*/ 143 w 249"/>
                  <a:gd name="T15" fmla="*/ 2 h 5"/>
                  <a:gd name="T16" fmla="*/ 125 w 249"/>
                  <a:gd name="T17" fmla="*/ 2 h 5"/>
                  <a:gd name="T18" fmla="*/ 113 w 249"/>
                  <a:gd name="T19" fmla="*/ 2 h 5"/>
                  <a:gd name="T20" fmla="*/ 94 w 249"/>
                  <a:gd name="T21" fmla="*/ 4 h 5"/>
                  <a:gd name="T22" fmla="*/ 79 w 249"/>
                  <a:gd name="T23" fmla="*/ 4 h 5"/>
                  <a:gd name="T24" fmla="*/ 62 w 249"/>
                  <a:gd name="T25" fmla="*/ 4 h 5"/>
                  <a:gd name="T26" fmla="*/ 47 w 249"/>
                  <a:gd name="T27" fmla="*/ 4 h 5"/>
                  <a:gd name="T28" fmla="*/ 30 w 249"/>
                  <a:gd name="T29" fmla="*/ 4 h 5"/>
                  <a:gd name="T30" fmla="*/ 17 w 249"/>
                  <a:gd name="T31" fmla="*/ 4 h 5"/>
                  <a:gd name="T32" fmla="*/ 0 w 249"/>
                  <a:gd name="T33" fmla="*/ 5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49"/>
                  <a:gd name="T52" fmla="*/ 0 h 5"/>
                  <a:gd name="T53" fmla="*/ 249 w 249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49" h="5">
                    <a:moveTo>
                      <a:pt x="249" y="0"/>
                    </a:moveTo>
                    <a:lnTo>
                      <a:pt x="243" y="0"/>
                    </a:lnTo>
                    <a:lnTo>
                      <a:pt x="217" y="0"/>
                    </a:lnTo>
                    <a:lnTo>
                      <a:pt x="209" y="0"/>
                    </a:lnTo>
                    <a:lnTo>
                      <a:pt x="185" y="0"/>
                    </a:lnTo>
                    <a:lnTo>
                      <a:pt x="177" y="2"/>
                    </a:lnTo>
                    <a:lnTo>
                      <a:pt x="157" y="2"/>
                    </a:lnTo>
                    <a:lnTo>
                      <a:pt x="143" y="2"/>
                    </a:lnTo>
                    <a:lnTo>
                      <a:pt x="125" y="2"/>
                    </a:lnTo>
                    <a:lnTo>
                      <a:pt x="113" y="2"/>
                    </a:lnTo>
                    <a:lnTo>
                      <a:pt x="94" y="4"/>
                    </a:lnTo>
                    <a:lnTo>
                      <a:pt x="79" y="4"/>
                    </a:lnTo>
                    <a:lnTo>
                      <a:pt x="62" y="4"/>
                    </a:lnTo>
                    <a:lnTo>
                      <a:pt x="47" y="4"/>
                    </a:lnTo>
                    <a:lnTo>
                      <a:pt x="30" y="4"/>
                    </a:lnTo>
                    <a:lnTo>
                      <a:pt x="17" y="4"/>
                    </a:lnTo>
                    <a:lnTo>
                      <a:pt x="0" y="5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32" name="Freeform 1372"/>
              <p:cNvSpPr>
                <a:spLocks/>
              </p:cNvSpPr>
              <p:nvPr/>
            </p:nvSpPr>
            <p:spPr bwMode="auto">
              <a:xfrm>
                <a:off x="1057" y="2122"/>
                <a:ext cx="122" cy="3"/>
              </a:xfrm>
              <a:custGeom>
                <a:avLst/>
                <a:gdLst>
                  <a:gd name="T0" fmla="*/ 122 w 122"/>
                  <a:gd name="T1" fmla="*/ 0 h 3"/>
                  <a:gd name="T2" fmla="*/ 93 w 122"/>
                  <a:gd name="T3" fmla="*/ 2 h 3"/>
                  <a:gd name="T4" fmla="*/ 90 w 122"/>
                  <a:gd name="T5" fmla="*/ 2 h 3"/>
                  <a:gd name="T6" fmla="*/ 61 w 122"/>
                  <a:gd name="T7" fmla="*/ 2 h 3"/>
                  <a:gd name="T8" fmla="*/ 58 w 122"/>
                  <a:gd name="T9" fmla="*/ 2 h 3"/>
                  <a:gd name="T10" fmla="*/ 29 w 122"/>
                  <a:gd name="T11" fmla="*/ 3 h 3"/>
                  <a:gd name="T12" fmla="*/ 24 w 122"/>
                  <a:gd name="T13" fmla="*/ 3 h 3"/>
                  <a:gd name="T14" fmla="*/ 0 w 122"/>
                  <a:gd name="T15" fmla="*/ 3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2"/>
                  <a:gd name="T25" fmla="*/ 0 h 3"/>
                  <a:gd name="T26" fmla="*/ 122 w 122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2" h="3">
                    <a:moveTo>
                      <a:pt x="122" y="0"/>
                    </a:moveTo>
                    <a:lnTo>
                      <a:pt x="93" y="2"/>
                    </a:lnTo>
                    <a:lnTo>
                      <a:pt x="90" y="2"/>
                    </a:lnTo>
                    <a:lnTo>
                      <a:pt x="61" y="2"/>
                    </a:lnTo>
                    <a:lnTo>
                      <a:pt x="58" y="2"/>
                    </a:lnTo>
                    <a:lnTo>
                      <a:pt x="29" y="3"/>
                    </a:lnTo>
                    <a:lnTo>
                      <a:pt x="24" y="3"/>
                    </a:lnTo>
                    <a:lnTo>
                      <a:pt x="0" y="3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33" name="Freeform 1373"/>
              <p:cNvSpPr>
                <a:spLocks/>
              </p:cNvSpPr>
              <p:nvPr/>
            </p:nvSpPr>
            <p:spPr bwMode="auto">
              <a:xfrm>
                <a:off x="1179" y="2120"/>
                <a:ext cx="32" cy="2"/>
              </a:xfrm>
              <a:custGeom>
                <a:avLst/>
                <a:gdLst>
                  <a:gd name="T0" fmla="*/ 32 w 32"/>
                  <a:gd name="T1" fmla="*/ 0 h 2"/>
                  <a:gd name="T2" fmla="*/ 3 w 32"/>
                  <a:gd name="T3" fmla="*/ 2 h 2"/>
                  <a:gd name="T4" fmla="*/ 0 w 32"/>
                  <a:gd name="T5" fmla="*/ 2 h 2"/>
                  <a:gd name="T6" fmla="*/ 0 60000 65536"/>
                  <a:gd name="T7" fmla="*/ 0 60000 65536"/>
                  <a:gd name="T8" fmla="*/ 0 60000 65536"/>
                  <a:gd name="T9" fmla="*/ 0 w 32"/>
                  <a:gd name="T10" fmla="*/ 0 h 2"/>
                  <a:gd name="T11" fmla="*/ 32 w 32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2" h="2">
                    <a:moveTo>
                      <a:pt x="32" y="0"/>
                    </a:moveTo>
                    <a:lnTo>
                      <a:pt x="3" y="2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34" name="Freeform 1374"/>
              <p:cNvSpPr>
                <a:spLocks/>
              </p:cNvSpPr>
              <p:nvPr/>
            </p:nvSpPr>
            <p:spPr bwMode="auto">
              <a:xfrm>
                <a:off x="1211" y="2119"/>
                <a:ext cx="30" cy="1"/>
              </a:xfrm>
              <a:custGeom>
                <a:avLst/>
                <a:gdLst>
                  <a:gd name="T0" fmla="*/ 30 w 30"/>
                  <a:gd name="T1" fmla="*/ 0 h 1"/>
                  <a:gd name="T2" fmla="*/ 2 w 30"/>
                  <a:gd name="T3" fmla="*/ 1 h 1"/>
                  <a:gd name="T4" fmla="*/ 0 w 30"/>
                  <a:gd name="T5" fmla="*/ 1 h 1"/>
                  <a:gd name="T6" fmla="*/ 0 60000 65536"/>
                  <a:gd name="T7" fmla="*/ 0 60000 65536"/>
                  <a:gd name="T8" fmla="*/ 0 60000 65536"/>
                  <a:gd name="T9" fmla="*/ 0 w 30"/>
                  <a:gd name="T10" fmla="*/ 0 h 1"/>
                  <a:gd name="T11" fmla="*/ 30 w 30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" h="1">
                    <a:moveTo>
                      <a:pt x="30" y="0"/>
                    </a:moveTo>
                    <a:lnTo>
                      <a:pt x="2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35" name="Freeform 1375"/>
              <p:cNvSpPr>
                <a:spLocks/>
              </p:cNvSpPr>
              <p:nvPr/>
            </p:nvSpPr>
            <p:spPr bwMode="auto">
              <a:xfrm>
                <a:off x="1241" y="2117"/>
                <a:ext cx="61" cy="2"/>
              </a:xfrm>
              <a:custGeom>
                <a:avLst/>
                <a:gdLst>
                  <a:gd name="T0" fmla="*/ 61 w 61"/>
                  <a:gd name="T1" fmla="*/ 0 h 2"/>
                  <a:gd name="T2" fmla="*/ 38 w 61"/>
                  <a:gd name="T3" fmla="*/ 2 h 2"/>
                  <a:gd name="T4" fmla="*/ 31 w 61"/>
                  <a:gd name="T5" fmla="*/ 2 h 2"/>
                  <a:gd name="T6" fmla="*/ 4 w 61"/>
                  <a:gd name="T7" fmla="*/ 2 h 2"/>
                  <a:gd name="T8" fmla="*/ 0 w 61"/>
                  <a:gd name="T9" fmla="*/ 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1"/>
                  <a:gd name="T16" fmla="*/ 0 h 2"/>
                  <a:gd name="T17" fmla="*/ 61 w 6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1" h="2">
                    <a:moveTo>
                      <a:pt x="61" y="0"/>
                    </a:moveTo>
                    <a:lnTo>
                      <a:pt x="38" y="2"/>
                    </a:lnTo>
                    <a:lnTo>
                      <a:pt x="31" y="2"/>
                    </a:lnTo>
                    <a:lnTo>
                      <a:pt x="4" y="2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36" name="Freeform 1376"/>
              <p:cNvSpPr>
                <a:spLocks/>
              </p:cNvSpPr>
              <p:nvPr/>
            </p:nvSpPr>
            <p:spPr bwMode="auto">
              <a:xfrm>
                <a:off x="1302" y="2110"/>
                <a:ext cx="120" cy="7"/>
              </a:xfrm>
              <a:custGeom>
                <a:avLst/>
                <a:gdLst>
                  <a:gd name="T0" fmla="*/ 120 w 120"/>
                  <a:gd name="T1" fmla="*/ 0 h 7"/>
                  <a:gd name="T2" fmla="*/ 110 w 120"/>
                  <a:gd name="T3" fmla="*/ 0 h 7"/>
                  <a:gd name="T4" fmla="*/ 91 w 120"/>
                  <a:gd name="T5" fmla="*/ 2 h 7"/>
                  <a:gd name="T6" fmla="*/ 76 w 120"/>
                  <a:gd name="T7" fmla="*/ 2 h 7"/>
                  <a:gd name="T8" fmla="*/ 61 w 120"/>
                  <a:gd name="T9" fmla="*/ 2 h 7"/>
                  <a:gd name="T10" fmla="*/ 42 w 120"/>
                  <a:gd name="T11" fmla="*/ 4 h 7"/>
                  <a:gd name="T12" fmla="*/ 31 w 120"/>
                  <a:gd name="T13" fmla="*/ 5 h 7"/>
                  <a:gd name="T14" fmla="*/ 10 w 120"/>
                  <a:gd name="T15" fmla="*/ 5 h 7"/>
                  <a:gd name="T16" fmla="*/ 0 w 120"/>
                  <a:gd name="T17" fmla="*/ 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0"/>
                  <a:gd name="T28" fmla="*/ 0 h 7"/>
                  <a:gd name="T29" fmla="*/ 120 w 120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0" h="7">
                    <a:moveTo>
                      <a:pt x="120" y="0"/>
                    </a:moveTo>
                    <a:lnTo>
                      <a:pt x="110" y="0"/>
                    </a:lnTo>
                    <a:lnTo>
                      <a:pt x="91" y="2"/>
                    </a:lnTo>
                    <a:lnTo>
                      <a:pt x="76" y="2"/>
                    </a:lnTo>
                    <a:lnTo>
                      <a:pt x="61" y="2"/>
                    </a:lnTo>
                    <a:lnTo>
                      <a:pt x="42" y="4"/>
                    </a:lnTo>
                    <a:lnTo>
                      <a:pt x="31" y="5"/>
                    </a:lnTo>
                    <a:lnTo>
                      <a:pt x="10" y="5"/>
                    </a:lnTo>
                    <a:lnTo>
                      <a:pt x="0" y="7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37" name="Freeform 1377"/>
              <p:cNvSpPr>
                <a:spLocks/>
              </p:cNvSpPr>
              <p:nvPr/>
            </p:nvSpPr>
            <p:spPr bwMode="auto">
              <a:xfrm>
                <a:off x="1478" y="1983"/>
                <a:ext cx="457" cy="122"/>
              </a:xfrm>
              <a:custGeom>
                <a:avLst/>
                <a:gdLst>
                  <a:gd name="T0" fmla="*/ 0 w 457"/>
                  <a:gd name="T1" fmla="*/ 122 h 122"/>
                  <a:gd name="T2" fmla="*/ 3 w 457"/>
                  <a:gd name="T3" fmla="*/ 122 h 122"/>
                  <a:gd name="T4" fmla="*/ 22 w 457"/>
                  <a:gd name="T5" fmla="*/ 119 h 122"/>
                  <a:gd name="T6" fmla="*/ 33 w 457"/>
                  <a:gd name="T7" fmla="*/ 119 h 122"/>
                  <a:gd name="T8" fmla="*/ 35 w 457"/>
                  <a:gd name="T9" fmla="*/ 119 h 122"/>
                  <a:gd name="T10" fmla="*/ 62 w 457"/>
                  <a:gd name="T11" fmla="*/ 115 h 122"/>
                  <a:gd name="T12" fmla="*/ 69 w 457"/>
                  <a:gd name="T13" fmla="*/ 115 h 122"/>
                  <a:gd name="T14" fmla="*/ 91 w 457"/>
                  <a:gd name="T15" fmla="*/ 112 h 122"/>
                  <a:gd name="T16" fmla="*/ 103 w 457"/>
                  <a:gd name="T17" fmla="*/ 109 h 122"/>
                  <a:gd name="T18" fmla="*/ 120 w 457"/>
                  <a:gd name="T19" fmla="*/ 107 h 122"/>
                  <a:gd name="T20" fmla="*/ 138 w 457"/>
                  <a:gd name="T21" fmla="*/ 105 h 122"/>
                  <a:gd name="T22" fmla="*/ 148 w 457"/>
                  <a:gd name="T23" fmla="*/ 104 h 122"/>
                  <a:gd name="T24" fmla="*/ 174 w 457"/>
                  <a:gd name="T25" fmla="*/ 100 h 122"/>
                  <a:gd name="T26" fmla="*/ 177 w 457"/>
                  <a:gd name="T27" fmla="*/ 98 h 122"/>
                  <a:gd name="T28" fmla="*/ 184 w 457"/>
                  <a:gd name="T29" fmla="*/ 97 h 122"/>
                  <a:gd name="T30" fmla="*/ 204 w 457"/>
                  <a:gd name="T31" fmla="*/ 93 h 122"/>
                  <a:gd name="T32" fmla="*/ 211 w 457"/>
                  <a:gd name="T33" fmla="*/ 92 h 122"/>
                  <a:gd name="T34" fmla="*/ 231 w 457"/>
                  <a:gd name="T35" fmla="*/ 87 h 122"/>
                  <a:gd name="T36" fmla="*/ 248 w 457"/>
                  <a:gd name="T37" fmla="*/ 83 h 122"/>
                  <a:gd name="T38" fmla="*/ 258 w 457"/>
                  <a:gd name="T39" fmla="*/ 80 h 122"/>
                  <a:gd name="T40" fmla="*/ 283 w 457"/>
                  <a:gd name="T41" fmla="*/ 73 h 122"/>
                  <a:gd name="T42" fmla="*/ 285 w 457"/>
                  <a:gd name="T43" fmla="*/ 73 h 122"/>
                  <a:gd name="T44" fmla="*/ 310 w 457"/>
                  <a:gd name="T45" fmla="*/ 65 h 122"/>
                  <a:gd name="T46" fmla="*/ 325 w 457"/>
                  <a:gd name="T47" fmla="*/ 61 h 122"/>
                  <a:gd name="T48" fmla="*/ 336 w 457"/>
                  <a:gd name="T49" fmla="*/ 58 h 122"/>
                  <a:gd name="T50" fmla="*/ 354 w 457"/>
                  <a:gd name="T51" fmla="*/ 49 h 122"/>
                  <a:gd name="T52" fmla="*/ 361 w 457"/>
                  <a:gd name="T53" fmla="*/ 48 h 122"/>
                  <a:gd name="T54" fmla="*/ 366 w 457"/>
                  <a:gd name="T55" fmla="*/ 46 h 122"/>
                  <a:gd name="T56" fmla="*/ 386 w 457"/>
                  <a:gd name="T57" fmla="*/ 38 h 122"/>
                  <a:gd name="T58" fmla="*/ 408 w 457"/>
                  <a:gd name="T59" fmla="*/ 27 h 122"/>
                  <a:gd name="T60" fmla="*/ 411 w 457"/>
                  <a:gd name="T61" fmla="*/ 26 h 122"/>
                  <a:gd name="T62" fmla="*/ 433 w 457"/>
                  <a:gd name="T63" fmla="*/ 14 h 122"/>
                  <a:gd name="T64" fmla="*/ 452 w 457"/>
                  <a:gd name="T65" fmla="*/ 4 h 122"/>
                  <a:gd name="T66" fmla="*/ 457 w 457"/>
                  <a:gd name="T67" fmla="*/ 0 h 12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57"/>
                  <a:gd name="T103" fmla="*/ 0 h 122"/>
                  <a:gd name="T104" fmla="*/ 457 w 457"/>
                  <a:gd name="T105" fmla="*/ 122 h 12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57" h="122">
                    <a:moveTo>
                      <a:pt x="0" y="122"/>
                    </a:moveTo>
                    <a:lnTo>
                      <a:pt x="3" y="122"/>
                    </a:lnTo>
                    <a:lnTo>
                      <a:pt x="22" y="119"/>
                    </a:lnTo>
                    <a:lnTo>
                      <a:pt x="33" y="119"/>
                    </a:lnTo>
                    <a:lnTo>
                      <a:pt x="35" y="119"/>
                    </a:lnTo>
                    <a:lnTo>
                      <a:pt x="62" y="115"/>
                    </a:lnTo>
                    <a:lnTo>
                      <a:pt x="69" y="115"/>
                    </a:lnTo>
                    <a:lnTo>
                      <a:pt x="91" y="112"/>
                    </a:lnTo>
                    <a:lnTo>
                      <a:pt x="103" y="109"/>
                    </a:lnTo>
                    <a:lnTo>
                      <a:pt x="120" y="107"/>
                    </a:lnTo>
                    <a:lnTo>
                      <a:pt x="138" y="105"/>
                    </a:lnTo>
                    <a:lnTo>
                      <a:pt x="148" y="104"/>
                    </a:lnTo>
                    <a:lnTo>
                      <a:pt x="174" y="100"/>
                    </a:lnTo>
                    <a:lnTo>
                      <a:pt x="177" y="98"/>
                    </a:lnTo>
                    <a:lnTo>
                      <a:pt x="184" y="97"/>
                    </a:lnTo>
                    <a:lnTo>
                      <a:pt x="204" y="93"/>
                    </a:lnTo>
                    <a:lnTo>
                      <a:pt x="211" y="92"/>
                    </a:lnTo>
                    <a:lnTo>
                      <a:pt x="231" y="87"/>
                    </a:lnTo>
                    <a:lnTo>
                      <a:pt x="248" y="83"/>
                    </a:lnTo>
                    <a:lnTo>
                      <a:pt x="258" y="80"/>
                    </a:lnTo>
                    <a:lnTo>
                      <a:pt x="283" y="73"/>
                    </a:lnTo>
                    <a:lnTo>
                      <a:pt x="285" y="73"/>
                    </a:lnTo>
                    <a:lnTo>
                      <a:pt x="310" y="65"/>
                    </a:lnTo>
                    <a:lnTo>
                      <a:pt x="325" y="61"/>
                    </a:lnTo>
                    <a:lnTo>
                      <a:pt x="336" y="58"/>
                    </a:lnTo>
                    <a:lnTo>
                      <a:pt x="354" y="49"/>
                    </a:lnTo>
                    <a:lnTo>
                      <a:pt x="361" y="48"/>
                    </a:lnTo>
                    <a:lnTo>
                      <a:pt x="366" y="46"/>
                    </a:lnTo>
                    <a:lnTo>
                      <a:pt x="386" y="38"/>
                    </a:lnTo>
                    <a:lnTo>
                      <a:pt x="408" y="27"/>
                    </a:lnTo>
                    <a:lnTo>
                      <a:pt x="411" y="26"/>
                    </a:lnTo>
                    <a:lnTo>
                      <a:pt x="433" y="14"/>
                    </a:lnTo>
                    <a:lnTo>
                      <a:pt x="452" y="4"/>
                    </a:lnTo>
                    <a:lnTo>
                      <a:pt x="457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38" name="Freeform 1378"/>
              <p:cNvSpPr>
                <a:spLocks/>
              </p:cNvSpPr>
              <p:nvPr/>
            </p:nvSpPr>
            <p:spPr bwMode="auto">
              <a:xfrm>
                <a:off x="1422" y="2107"/>
                <a:ext cx="29" cy="3"/>
              </a:xfrm>
              <a:custGeom>
                <a:avLst/>
                <a:gdLst>
                  <a:gd name="T0" fmla="*/ 29 w 29"/>
                  <a:gd name="T1" fmla="*/ 0 h 3"/>
                  <a:gd name="T2" fmla="*/ 22 w 29"/>
                  <a:gd name="T3" fmla="*/ 0 h 3"/>
                  <a:gd name="T4" fmla="*/ 0 w 29"/>
                  <a:gd name="T5" fmla="*/ 3 h 3"/>
                  <a:gd name="T6" fmla="*/ 0 60000 65536"/>
                  <a:gd name="T7" fmla="*/ 0 60000 65536"/>
                  <a:gd name="T8" fmla="*/ 0 60000 65536"/>
                  <a:gd name="T9" fmla="*/ 0 w 29"/>
                  <a:gd name="T10" fmla="*/ 0 h 3"/>
                  <a:gd name="T11" fmla="*/ 29 w 29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" h="3">
                    <a:moveTo>
                      <a:pt x="29" y="0"/>
                    </a:moveTo>
                    <a:lnTo>
                      <a:pt x="22" y="0"/>
                    </a:lnTo>
                    <a:lnTo>
                      <a:pt x="0" y="3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39" name="Line 1379"/>
              <p:cNvSpPr>
                <a:spLocks noChangeShapeType="1"/>
              </p:cNvSpPr>
              <p:nvPr/>
            </p:nvSpPr>
            <p:spPr bwMode="auto">
              <a:xfrm flipH="1">
                <a:off x="1451" y="2105"/>
                <a:ext cx="27" cy="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440" name="Freeform 1380"/>
              <p:cNvSpPr>
                <a:spLocks/>
              </p:cNvSpPr>
              <p:nvPr/>
            </p:nvSpPr>
            <p:spPr bwMode="auto">
              <a:xfrm>
                <a:off x="590" y="1931"/>
                <a:ext cx="1313" cy="167"/>
              </a:xfrm>
              <a:custGeom>
                <a:avLst/>
                <a:gdLst>
                  <a:gd name="T0" fmla="*/ 72 w 1313"/>
                  <a:gd name="T1" fmla="*/ 167 h 167"/>
                  <a:gd name="T2" fmla="*/ 105 w 1313"/>
                  <a:gd name="T3" fmla="*/ 167 h 167"/>
                  <a:gd name="T4" fmla="*/ 137 w 1313"/>
                  <a:gd name="T5" fmla="*/ 167 h 167"/>
                  <a:gd name="T6" fmla="*/ 169 w 1313"/>
                  <a:gd name="T7" fmla="*/ 167 h 167"/>
                  <a:gd name="T8" fmla="*/ 199 w 1313"/>
                  <a:gd name="T9" fmla="*/ 166 h 167"/>
                  <a:gd name="T10" fmla="*/ 229 w 1313"/>
                  <a:gd name="T11" fmla="*/ 166 h 167"/>
                  <a:gd name="T12" fmla="*/ 262 w 1313"/>
                  <a:gd name="T13" fmla="*/ 166 h 167"/>
                  <a:gd name="T14" fmla="*/ 292 w 1313"/>
                  <a:gd name="T15" fmla="*/ 164 h 167"/>
                  <a:gd name="T16" fmla="*/ 324 w 1313"/>
                  <a:gd name="T17" fmla="*/ 164 h 167"/>
                  <a:gd name="T18" fmla="*/ 354 w 1313"/>
                  <a:gd name="T19" fmla="*/ 162 h 167"/>
                  <a:gd name="T20" fmla="*/ 385 w 1313"/>
                  <a:gd name="T21" fmla="*/ 162 h 167"/>
                  <a:gd name="T22" fmla="*/ 417 w 1313"/>
                  <a:gd name="T23" fmla="*/ 161 h 167"/>
                  <a:gd name="T24" fmla="*/ 447 w 1313"/>
                  <a:gd name="T25" fmla="*/ 159 h 167"/>
                  <a:gd name="T26" fmla="*/ 481 w 1313"/>
                  <a:gd name="T27" fmla="*/ 159 h 167"/>
                  <a:gd name="T28" fmla="*/ 513 w 1313"/>
                  <a:gd name="T29" fmla="*/ 159 h 167"/>
                  <a:gd name="T30" fmla="*/ 547 w 1313"/>
                  <a:gd name="T31" fmla="*/ 157 h 167"/>
                  <a:gd name="T32" fmla="*/ 579 w 1313"/>
                  <a:gd name="T33" fmla="*/ 156 h 167"/>
                  <a:gd name="T34" fmla="*/ 613 w 1313"/>
                  <a:gd name="T35" fmla="*/ 154 h 167"/>
                  <a:gd name="T36" fmla="*/ 645 w 1313"/>
                  <a:gd name="T37" fmla="*/ 152 h 167"/>
                  <a:gd name="T38" fmla="*/ 680 w 1313"/>
                  <a:gd name="T39" fmla="*/ 150 h 167"/>
                  <a:gd name="T40" fmla="*/ 712 w 1313"/>
                  <a:gd name="T41" fmla="*/ 147 h 167"/>
                  <a:gd name="T42" fmla="*/ 746 w 1313"/>
                  <a:gd name="T43" fmla="*/ 145 h 167"/>
                  <a:gd name="T44" fmla="*/ 780 w 1313"/>
                  <a:gd name="T45" fmla="*/ 142 h 167"/>
                  <a:gd name="T46" fmla="*/ 795 w 1313"/>
                  <a:gd name="T47" fmla="*/ 140 h 167"/>
                  <a:gd name="T48" fmla="*/ 813 w 1313"/>
                  <a:gd name="T49" fmla="*/ 139 h 167"/>
                  <a:gd name="T50" fmla="*/ 847 w 1313"/>
                  <a:gd name="T51" fmla="*/ 135 h 167"/>
                  <a:gd name="T52" fmla="*/ 883 w 1313"/>
                  <a:gd name="T53" fmla="*/ 132 h 167"/>
                  <a:gd name="T54" fmla="*/ 916 w 1313"/>
                  <a:gd name="T55" fmla="*/ 127 h 167"/>
                  <a:gd name="T56" fmla="*/ 952 w 1313"/>
                  <a:gd name="T57" fmla="*/ 123 h 167"/>
                  <a:gd name="T58" fmla="*/ 972 w 1313"/>
                  <a:gd name="T59" fmla="*/ 120 h 167"/>
                  <a:gd name="T60" fmla="*/ 987 w 1313"/>
                  <a:gd name="T61" fmla="*/ 117 h 167"/>
                  <a:gd name="T62" fmla="*/ 1024 w 1313"/>
                  <a:gd name="T63" fmla="*/ 110 h 167"/>
                  <a:gd name="T64" fmla="*/ 1062 w 1313"/>
                  <a:gd name="T65" fmla="*/ 101 h 167"/>
                  <a:gd name="T66" fmla="*/ 1083 w 1313"/>
                  <a:gd name="T67" fmla="*/ 96 h 167"/>
                  <a:gd name="T68" fmla="*/ 1099 w 1313"/>
                  <a:gd name="T69" fmla="*/ 93 h 167"/>
                  <a:gd name="T70" fmla="*/ 1139 w 1313"/>
                  <a:gd name="T71" fmla="*/ 81 h 167"/>
                  <a:gd name="T72" fmla="*/ 1161 w 1313"/>
                  <a:gd name="T73" fmla="*/ 74 h 167"/>
                  <a:gd name="T74" fmla="*/ 1181 w 1313"/>
                  <a:gd name="T75" fmla="*/ 68 h 167"/>
                  <a:gd name="T76" fmla="*/ 1220 w 1313"/>
                  <a:gd name="T77" fmla="*/ 51 h 167"/>
                  <a:gd name="T78" fmla="*/ 1225 w 1313"/>
                  <a:gd name="T79" fmla="*/ 49 h 167"/>
                  <a:gd name="T80" fmla="*/ 1266 w 1313"/>
                  <a:gd name="T81" fmla="*/ 29 h 167"/>
                  <a:gd name="T82" fmla="*/ 1276 w 1313"/>
                  <a:gd name="T83" fmla="*/ 24 h 167"/>
                  <a:gd name="T84" fmla="*/ 1303 w 1313"/>
                  <a:gd name="T85" fmla="*/ 7 h 16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313"/>
                  <a:gd name="T130" fmla="*/ 0 h 167"/>
                  <a:gd name="T131" fmla="*/ 1313 w 1313"/>
                  <a:gd name="T132" fmla="*/ 167 h 16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313" h="167">
                    <a:moveTo>
                      <a:pt x="0" y="167"/>
                    </a:moveTo>
                    <a:lnTo>
                      <a:pt x="72" y="167"/>
                    </a:lnTo>
                    <a:lnTo>
                      <a:pt x="91" y="167"/>
                    </a:lnTo>
                    <a:lnTo>
                      <a:pt x="105" y="167"/>
                    </a:lnTo>
                    <a:lnTo>
                      <a:pt x="125" y="167"/>
                    </a:lnTo>
                    <a:lnTo>
                      <a:pt x="137" y="167"/>
                    </a:lnTo>
                    <a:lnTo>
                      <a:pt x="157" y="167"/>
                    </a:lnTo>
                    <a:lnTo>
                      <a:pt x="169" y="167"/>
                    </a:lnTo>
                    <a:lnTo>
                      <a:pt x="189" y="166"/>
                    </a:lnTo>
                    <a:lnTo>
                      <a:pt x="199" y="166"/>
                    </a:lnTo>
                    <a:lnTo>
                      <a:pt x="221" y="166"/>
                    </a:lnTo>
                    <a:lnTo>
                      <a:pt x="229" y="166"/>
                    </a:lnTo>
                    <a:lnTo>
                      <a:pt x="253" y="166"/>
                    </a:lnTo>
                    <a:lnTo>
                      <a:pt x="262" y="166"/>
                    </a:lnTo>
                    <a:lnTo>
                      <a:pt x="285" y="164"/>
                    </a:lnTo>
                    <a:lnTo>
                      <a:pt x="292" y="164"/>
                    </a:lnTo>
                    <a:lnTo>
                      <a:pt x="319" y="164"/>
                    </a:lnTo>
                    <a:lnTo>
                      <a:pt x="324" y="164"/>
                    </a:lnTo>
                    <a:lnTo>
                      <a:pt x="351" y="162"/>
                    </a:lnTo>
                    <a:lnTo>
                      <a:pt x="354" y="162"/>
                    </a:lnTo>
                    <a:lnTo>
                      <a:pt x="383" y="162"/>
                    </a:lnTo>
                    <a:lnTo>
                      <a:pt x="385" y="162"/>
                    </a:lnTo>
                    <a:lnTo>
                      <a:pt x="415" y="161"/>
                    </a:lnTo>
                    <a:lnTo>
                      <a:pt x="417" y="161"/>
                    </a:lnTo>
                    <a:lnTo>
                      <a:pt x="439" y="161"/>
                    </a:lnTo>
                    <a:lnTo>
                      <a:pt x="447" y="159"/>
                    </a:lnTo>
                    <a:lnTo>
                      <a:pt x="478" y="159"/>
                    </a:lnTo>
                    <a:lnTo>
                      <a:pt x="481" y="159"/>
                    </a:lnTo>
                    <a:lnTo>
                      <a:pt x="510" y="159"/>
                    </a:lnTo>
                    <a:lnTo>
                      <a:pt x="513" y="159"/>
                    </a:lnTo>
                    <a:lnTo>
                      <a:pt x="538" y="157"/>
                    </a:lnTo>
                    <a:lnTo>
                      <a:pt x="547" y="157"/>
                    </a:lnTo>
                    <a:lnTo>
                      <a:pt x="570" y="156"/>
                    </a:lnTo>
                    <a:lnTo>
                      <a:pt x="579" y="156"/>
                    </a:lnTo>
                    <a:lnTo>
                      <a:pt x="601" y="154"/>
                    </a:lnTo>
                    <a:lnTo>
                      <a:pt x="613" y="154"/>
                    </a:lnTo>
                    <a:lnTo>
                      <a:pt x="631" y="154"/>
                    </a:lnTo>
                    <a:lnTo>
                      <a:pt x="645" y="152"/>
                    </a:lnTo>
                    <a:lnTo>
                      <a:pt x="662" y="152"/>
                    </a:lnTo>
                    <a:lnTo>
                      <a:pt x="680" y="150"/>
                    </a:lnTo>
                    <a:lnTo>
                      <a:pt x="692" y="149"/>
                    </a:lnTo>
                    <a:lnTo>
                      <a:pt x="712" y="147"/>
                    </a:lnTo>
                    <a:lnTo>
                      <a:pt x="722" y="147"/>
                    </a:lnTo>
                    <a:lnTo>
                      <a:pt x="746" y="145"/>
                    </a:lnTo>
                    <a:lnTo>
                      <a:pt x="751" y="145"/>
                    </a:lnTo>
                    <a:lnTo>
                      <a:pt x="780" y="142"/>
                    </a:lnTo>
                    <a:lnTo>
                      <a:pt x="781" y="142"/>
                    </a:lnTo>
                    <a:lnTo>
                      <a:pt x="795" y="140"/>
                    </a:lnTo>
                    <a:lnTo>
                      <a:pt x="810" y="139"/>
                    </a:lnTo>
                    <a:lnTo>
                      <a:pt x="813" y="139"/>
                    </a:lnTo>
                    <a:lnTo>
                      <a:pt x="840" y="137"/>
                    </a:lnTo>
                    <a:lnTo>
                      <a:pt x="847" y="135"/>
                    </a:lnTo>
                    <a:lnTo>
                      <a:pt x="869" y="134"/>
                    </a:lnTo>
                    <a:lnTo>
                      <a:pt x="883" y="132"/>
                    </a:lnTo>
                    <a:lnTo>
                      <a:pt x="899" y="130"/>
                    </a:lnTo>
                    <a:lnTo>
                      <a:pt x="916" y="127"/>
                    </a:lnTo>
                    <a:lnTo>
                      <a:pt x="928" y="125"/>
                    </a:lnTo>
                    <a:lnTo>
                      <a:pt x="952" y="123"/>
                    </a:lnTo>
                    <a:lnTo>
                      <a:pt x="957" y="122"/>
                    </a:lnTo>
                    <a:lnTo>
                      <a:pt x="972" y="120"/>
                    </a:lnTo>
                    <a:lnTo>
                      <a:pt x="986" y="117"/>
                    </a:lnTo>
                    <a:lnTo>
                      <a:pt x="987" y="117"/>
                    </a:lnTo>
                    <a:lnTo>
                      <a:pt x="1013" y="112"/>
                    </a:lnTo>
                    <a:lnTo>
                      <a:pt x="1024" y="110"/>
                    </a:lnTo>
                    <a:lnTo>
                      <a:pt x="1041" y="106"/>
                    </a:lnTo>
                    <a:lnTo>
                      <a:pt x="1062" y="101"/>
                    </a:lnTo>
                    <a:lnTo>
                      <a:pt x="1068" y="101"/>
                    </a:lnTo>
                    <a:lnTo>
                      <a:pt x="1083" y="96"/>
                    </a:lnTo>
                    <a:lnTo>
                      <a:pt x="1094" y="95"/>
                    </a:lnTo>
                    <a:lnTo>
                      <a:pt x="1099" y="93"/>
                    </a:lnTo>
                    <a:lnTo>
                      <a:pt x="1122" y="86"/>
                    </a:lnTo>
                    <a:lnTo>
                      <a:pt x="1139" y="81"/>
                    </a:lnTo>
                    <a:lnTo>
                      <a:pt x="1148" y="78"/>
                    </a:lnTo>
                    <a:lnTo>
                      <a:pt x="1161" y="74"/>
                    </a:lnTo>
                    <a:lnTo>
                      <a:pt x="1173" y="69"/>
                    </a:lnTo>
                    <a:lnTo>
                      <a:pt x="1181" y="68"/>
                    </a:lnTo>
                    <a:lnTo>
                      <a:pt x="1198" y="61"/>
                    </a:lnTo>
                    <a:lnTo>
                      <a:pt x="1220" y="51"/>
                    </a:lnTo>
                    <a:lnTo>
                      <a:pt x="1222" y="51"/>
                    </a:lnTo>
                    <a:lnTo>
                      <a:pt x="1225" y="49"/>
                    </a:lnTo>
                    <a:lnTo>
                      <a:pt x="1247" y="39"/>
                    </a:lnTo>
                    <a:lnTo>
                      <a:pt x="1266" y="29"/>
                    </a:lnTo>
                    <a:lnTo>
                      <a:pt x="1271" y="27"/>
                    </a:lnTo>
                    <a:lnTo>
                      <a:pt x="1276" y="24"/>
                    </a:lnTo>
                    <a:lnTo>
                      <a:pt x="1291" y="13"/>
                    </a:lnTo>
                    <a:lnTo>
                      <a:pt x="1303" y="7"/>
                    </a:lnTo>
                    <a:lnTo>
                      <a:pt x="1313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41" name="Line 1381"/>
              <p:cNvSpPr>
                <a:spLocks noChangeShapeType="1"/>
              </p:cNvSpPr>
              <p:nvPr/>
            </p:nvSpPr>
            <p:spPr bwMode="auto">
              <a:xfrm flipH="1">
                <a:off x="590" y="2063"/>
                <a:ext cx="24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442" name="Freeform 1382"/>
              <p:cNvSpPr>
                <a:spLocks/>
              </p:cNvSpPr>
              <p:nvPr/>
            </p:nvSpPr>
            <p:spPr bwMode="auto">
              <a:xfrm>
                <a:off x="614" y="2063"/>
                <a:ext cx="60" cy="1"/>
              </a:xfrm>
              <a:custGeom>
                <a:avLst/>
                <a:gdLst>
                  <a:gd name="T0" fmla="*/ 60 w 60"/>
                  <a:gd name="T1" fmla="*/ 0 h 1"/>
                  <a:gd name="T2" fmla="*/ 55 w 60"/>
                  <a:gd name="T3" fmla="*/ 0 h 1"/>
                  <a:gd name="T4" fmla="*/ 30 w 60"/>
                  <a:gd name="T5" fmla="*/ 0 h 1"/>
                  <a:gd name="T6" fmla="*/ 0 w 60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0"/>
                  <a:gd name="T13" fmla="*/ 0 h 1"/>
                  <a:gd name="T14" fmla="*/ 60 w 60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0" h="1">
                    <a:moveTo>
                      <a:pt x="60" y="0"/>
                    </a:moveTo>
                    <a:lnTo>
                      <a:pt x="55" y="0"/>
                    </a:lnTo>
                    <a:lnTo>
                      <a:pt x="3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43" name="Freeform 1383"/>
              <p:cNvSpPr>
                <a:spLocks/>
              </p:cNvSpPr>
              <p:nvPr/>
            </p:nvSpPr>
            <p:spPr bwMode="auto">
              <a:xfrm>
                <a:off x="674" y="2061"/>
                <a:ext cx="127" cy="2"/>
              </a:xfrm>
              <a:custGeom>
                <a:avLst/>
                <a:gdLst>
                  <a:gd name="T0" fmla="*/ 127 w 127"/>
                  <a:gd name="T1" fmla="*/ 0 h 2"/>
                  <a:gd name="T2" fmla="*/ 125 w 127"/>
                  <a:gd name="T3" fmla="*/ 0 h 2"/>
                  <a:gd name="T4" fmla="*/ 95 w 127"/>
                  <a:gd name="T5" fmla="*/ 0 h 2"/>
                  <a:gd name="T6" fmla="*/ 93 w 127"/>
                  <a:gd name="T7" fmla="*/ 0 h 2"/>
                  <a:gd name="T8" fmla="*/ 64 w 127"/>
                  <a:gd name="T9" fmla="*/ 0 h 2"/>
                  <a:gd name="T10" fmla="*/ 61 w 127"/>
                  <a:gd name="T11" fmla="*/ 0 h 2"/>
                  <a:gd name="T12" fmla="*/ 32 w 127"/>
                  <a:gd name="T13" fmla="*/ 2 h 2"/>
                  <a:gd name="T14" fmla="*/ 29 w 127"/>
                  <a:gd name="T15" fmla="*/ 2 h 2"/>
                  <a:gd name="T16" fmla="*/ 0 w 127"/>
                  <a:gd name="T17" fmla="*/ 2 h 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7"/>
                  <a:gd name="T28" fmla="*/ 0 h 2"/>
                  <a:gd name="T29" fmla="*/ 127 w 127"/>
                  <a:gd name="T30" fmla="*/ 2 h 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7" h="2">
                    <a:moveTo>
                      <a:pt x="127" y="0"/>
                    </a:moveTo>
                    <a:lnTo>
                      <a:pt x="125" y="0"/>
                    </a:lnTo>
                    <a:lnTo>
                      <a:pt x="95" y="0"/>
                    </a:lnTo>
                    <a:lnTo>
                      <a:pt x="93" y="0"/>
                    </a:lnTo>
                    <a:lnTo>
                      <a:pt x="64" y="0"/>
                    </a:lnTo>
                    <a:lnTo>
                      <a:pt x="61" y="0"/>
                    </a:lnTo>
                    <a:lnTo>
                      <a:pt x="32" y="2"/>
                    </a:lnTo>
                    <a:lnTo>
                      <a:pt x="29" y="2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44" name="Freeform 1384"/>
              <p:cNvSpPr>
                <a:spLocks/>
              </p:cNvSpPr>
              <p:nvPr/>
            </p:nvSpPr>
            <p:spPr bwMode="auto">
              <a:xfrm>
                <a:off x="831" y="1877"/>
                <a:ext cx="1037" cy="184"/>
              </a:xfrm>
              <a:custGeom>
                <a:avLst/>
                <a:gdLst>
                  <a:gd name="T0" fmla="*/ 9 w 1037"/>
                  <a:gd name="T1" fmla="*/ 184 h 184"/>
                  <a:gd name="T2" fmla="*/ 34 w 1037"/>
                  <a:gd name="T3" fmla="*/ 184 h 184"/>
                  <a:gd name="T4" fmla="*/ 93 w 1037"/>
                  <a:gd name="T5" fmla="*/ 182 h 184"/>
                  <a:gd name="T6" fmla="*/ 125 w 1037"/>
                  <a:gd name="T7" fmla="*/ 181 h 184"/>
                  <a:gd name="T8" fmla="*/ 157 w 1037"/>
                  <a:gd name="T9" fmla="*/ 179 h 184"/>
                  <a:gd name="T10" fmla="*/ 186 w 1037"/>
                  <a:gd name="T11" fmla="*/ 179 h 184"/>
                  <a:gd name="T12" fmla="*/ 218 w 1037"/>
                  <a:gd name="T13" fmla="*/ 177 h 184"/>
                  <a:gd name="T14" fmla="*/ 248 w 1037"/>
                  <a:gd name="T15" fmla="*/ 176 h 184"/>
                  <a:gd name="T16" fmla="*/ 279 w 1037"/>
                  <a:gd name="T17" fmla="*/ 174 h 184"/>
                  <a:gd name="T18" fmla="*/ 309 w 1037"/>
                  <a:gd name="T19" fmla="*/ 172 h 184"/>
                  <a:gd name="T20" fmla="*/ 340 w 1037"/>
                  <a:gd name="T21" fmla="*/ 171 h 184"/>
                  <a:gd name="T22" fmla="*/ 370 w 1037"/>
                  <a:gd name="T23" fmla="*/ 171 h 184"/>
                  <a:gd name="T24" fmla="*/ 400 w 1037"/>
                  <a:gd name="T25" fmla="*/ 167 h 184"/>
                  <a:gd name="T26" fmla="*/ 431 w 1037"/>
                  <a:gd name="T27" fmla="*/ 164 h 184"/>
                  <a:gd name="T28" fmla="*/ 461 w 1037"/>
                  <a:gd name="T29" fmla="*/ 164 h 184"/>
                  <a:gd name="T30" fmla="*/ 490 w 1037"/>
                  <a:gd name="T31" fmla="*/ 160 h 184"/>
                  <a:gd name="T32" fmla="*/ 518 w 1037"/>
                  <a:gd name="T33" fmla="*/ 155 h 184"/>
                  <a:gd name="T34" fmla="*/ 549 w 1037"/>
                  <a:gd name="T35" fmla="*/ 154 h 184"/>
                  <a:gd name="T36" fmla="*/ 577 w 1037"/>
                  <a:gd name="T37" fmla="*/ 150 h 184"/>
                  <a:gd name="T38" fmla="*/ 606 w 1037"/>
                  <a:gd name="T39" fmla="*/ 147 h 184"/>
                  <a:gd name="T40" fmla="*/ 637 w 1037"/>
                  <a:gd name="T41" fmla="*/ 142 h 184"/>
                  <a:gd name="T42" fmla="*/ 664 w 1037"/>
                  <a:gd name="T43" fmla="*/ 137 h 184"/>
                  <a:gd name="T44" fmla="*/ 692 w 1037"/>
                  <a:gd name="T45" fmla="*/ 133 h 184"/>
                  <a:gd name="T46" fmla="*/ 721 w 1037"/>
                  <a:gd name="T47" fmla="*/ 128 h 184"/>
                  <a:gd name="T48" fmla="*/ 748 w 1037"/>
                  <a:gd name="T49" fmla="*/ 122 h 184"/>
                  <a:gd name="T50" fmla="*/ 775 w 1037"/>
                  <a:gd name="T51" fmla="*/ 115 h 184"/>
                  <a:gd name="T52" fmla="*/ 804 w 1037"/>
                  <a:gd name="T53" fmla="*/ 108 h 184"/>
                  <a:gd name="T54" fmla="*/ 831 w 1037"/>
                  <a:gd name="T55" fmla="*/ 101 h 184"/>
                  <a:gd name="T56" fmla="*/ 856 w 1037"/>
                  <a:gd name="T57" fmla="*/ 93 h 184"/>
                  <a:gd name="T58" fmla="*/ 881 w 1037"/>
                  <a:gd name="T59" fmla="*/ 84 h 184"/>
                  <a:gd name="T60" fmla="*/ 907 w 1037"/>
                  <a:gd name="T61" fmla="*/ 73 h 184"/>
                  <a:gd name="T62" fmla="*/ 930 w 1037"/>
                  <a:gd name="T63" fmla="*/ 64 h 184"/>
                  <a:gd name="T64" fmla="*/ 956 w 1037"/>
                  <a:gd name="T65" fmla="*/ 51 h 184"/>
                  <a:gd name="T66" fmla="*/ 979 w 1037"/>
                  <a:gd name="T67" fmla="*/ 39 h 184"/>
                  <a:gd name="T68" fmla="*/ 1001 w 1037"/>
                  <a:gd name="T69" fmla="*/ 25 h 184"/>
                  <a:gd name="T70" fmla="*/ 1021 w 1037"/>
                  <a:gd name="T71" fmla="*/ 12 h 184"/>
                  <a:gd name="T72" fmla="*/ 1037 w 1037"/>
                  <a:gd name="T73" fmla="*/ 0 h 184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037"/>
                  <a:gd name="T112" fmla="*/ 0 h 184"/>
                  <a:gd name="T113" fmla="*/ 1037 w 1037"/>
                  <a:gd name="T114" fmla="*/ 184 h 184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037" h="184">
                    <a:moveTo>
                      <a:pt x="0" y="184"/>
                    </a:moveTo>
                    <a:lnTo>
                      <a:pt x="9" y="184"/>
                    </a:lnTo>
                    <a:lnTo>
                      <a:pt x="32" y="184"/>
                    </a:lnTo>
                    <a:lnTo>
                      <a:pt x="34" y="184"/>
                    </a:lnTo>
                    <a:lnTo>
                      <a:pt x="64" y="182"/>
                    </a:lnTo>
                    <a:lnTo>
                      <a:pt x="93" y="182"/>
                    </a:lnTo>
                    <a:lnTo>
                      <a:pt x="98" y="182"/>
                    </a:lnTo>
                    <a:lnTo>
                      <a:pt x="125" y="181"/>
                    </a:lnTo>
                    <a:lnTo>
                      <a:pt x="130" y="181"/>
                    </a:lnTo>
                    <a:lnTo>
                      <a:pt x="157" y="179"/>
                    </a:lnTo>
                    <a:lnTo>
                      <a:pt x="162" y="179"/>
                    </a:lnTo>
                    <a:lnTo>
                      <a:pt x="186" y="179"/>
                    </a:lnTo>
                    <a:lnTo>
                      <a:pt x="198" y="179"/>
                    </a:lnTo>
                    <a:lnTo>
                      <a:pt x="218" y="177"/>
                    </a:lnTo>
                    <a:lnTo>
                      <a:pt x="230" y="177"/>
                    </a:lnTo>
                    <a:lnTo>
                      <a:pt x="248" y="176"/>
                    </a:lnTo>
                    <a:lnTo>
                      <a:pt x="264" y="176"/>
                    </a:lnTo>
                    <a:lnTo>
                      <a:pt x="279" y="174"/>
                    </a:lnTo>
                    <a:lnTo>
                      <a:pt x="296" y="174"/>
                    </a:lnTo>
                    <a:lnTo>
                      <a:pt x="309" y="172"/>
                    </a:lnTo>
                    <a:lnTo>
                      <a:pt x="329" y="171"/>
                    </a:lnTo>
                    <a:lnTo>
                      <a:pt x="340" y="171"/>
                    </a:lnTo>
                    <a:lnTo>
                      <a:pt x="361" y="171"/>
                    </a:lnTo>
                    <a:lnTo>
                      <a:pt x="370" y="171"/>
                    </a:lnTo>
                    <a:lnTo>
                      <a:pt x="397" y="167"/>
                    </a:lnTo>
                    <a:lnTo>
                      <a:pt x="400" y="167"/>
                    </a:lnTo>
                    <a:lnTo>
                      <a:pt x="429" y="164"/>
                    </a:lnTo>
                    <a:lnTo>
                      <a:pt x="431" y="164"/>
                    </a:lnTo>
                    <a:lnTo>
                      <a:pt x="432" y="164"/>
                    </a:lnTo>
                    <a:lnTo>
                      <a:pt x="461" y="164"/>
                    </a:lnTo>
                    <a:lnTo>
                      <a:pt x="463" y="162"/>
                    </a:lnTo>
                    <a:lnTo>
                      <a:pt x="490" y="160"/>
                    </a:lnTo>
                    <a:lnTo>
                      <a:pt x="496" y="159"/>
                    </a:lnTo>
                    <a:lnTo>
                      <a:pt x="518" y="155"/>
                    </a:lnTo>
                    <a:lnTo>
                      <a:pt x="534" y="155"/>
                    </a:lnTo>
                    <a:lnTo>
                      <a:pt x="549" y="154"/>
                    </a:lnTo>
                    <a:lnTo>
                      <a:pt x="567" y="150"/>
                    </a:lnTo>
                    <a:lnTo>
                      <a:pt x="577" y="150"/>
                    </a:lnTo>
                    <a:lnTo>
                      <a:pt x="603" y="147"/>
                    </a:lnTo>
                    <a:lnTo>
                      <a:pt x="606" y="147"/>
                    </a:lnTo>
                    <a:lnTo>
                      <a:pt x="630" y="142"/>
                    </a:lnTo>
                    <a:lnTo>
                      <a:pt x="637" y="142"/>
                    </a:lnTo>
                    <a:lnTo>
                      <a:pt x="638" y="142"/>
                    </a:lnTo>
                    <a:lnTo>
                      <a:pt x="664" y="137"/>
                    </a:lnTo>
                    <a:lnTo>
                      <a:pt x="674" y="135"/>
                    </a:lnTo>
                    <a:lnTo>
                      <a:pt x="692" y="133"/>
                    </a:lnTo>
                    <a:lnTo>
                      <a:pt x="709" y="128"/>
                    </a:lnTo>
                    <a:lnTo>
                      <a:pt x="721" y="128"/>
                    </a:lnTo>
                    <a:lnTo>
                      <a:pt x="746" y="122"/>
                    </a:lnTo>
                    <a:lnTo>
                      <a:pt x="748" y="122"/>
                    </a:lnTo>
                    <a:lnTo>
                      <a:pt x="751" y="122"/>
                    </a:lnTo>
                    <a:lnTo>
                      <a:pt x="775" y="115"/>
                    </a:lnTo>
                    <a:lnTo>
                      <a:pt x="785" y="113"/>
                    </a:lnTo>
                    <a:lnTo>
                      <a:pt x="804" y="108"/>
                    </a:lnTo>
                    <a:lnTo>
                      <a:pt x="824" y="101"/>
                    </a:lnTo>
                    <a:lnTo>
                      <a:pt x="831" y="101"/>
                    </a:lnTo>
                    <a:lnTo>
                      <a:pt x="837" y="98"/>
                    </a:lnTo>
                    <a:lnTo>
                      <a:pt x="856" y="93"/>
                    </a:lnTo>
                    <a:lnTo>
                      <a:pt x="866" y="89"/>
                    </a:lnTo>
                    <a:lnTo>
                      <a:pt x="881" y="84"/>
                    </a:lnTo>
                    <a:lnTo>
                      <a:pt x="903" y="74"/>
                    </a:lnTo>
                    <a:lnTo>
                      <a:pt x="907" y="73"/>
                    </a:lnTo>
                    <a:lnTo>
                      <a:pt x="910" y="73"/>
                    </a:lnTo>
                    <a:lnTo>
                      <a:pt x="930" y="64"/>
                    </a:lnTo>
                    <a:lnTo>
                      <a:pt x="954" y="52"/>
                    </a:lnTo>
                    <a:lnTo>
                      <a:pt x="956" y="51"/>
                    </a:lnTo>
                    <a:lnTo>
                      <a:pt x="957" y="51"/>
                    </a:lnTo>
                    <a:lnTo>
                      <a:pt x="979" y="39"/>
                    </a:lnTo>
                    <a:lnTo>
                      <a:pt x="994" y="29"/>
                    </a:lnTo>
                    <a:lnTo>
                      <a:pt x="1001" y="25"/>
                    </a:lnTo>
                    <a:lnTo>
                      <a:pt x="1013" y="18"/>
                    </a:lnTo>
                    <a:lnTo>
                      <a:pt x="1021" y="12"/>
                    </a:lnTo>
                    <a:lnTo>
                      <a:pt x="1025" y="10"/>
                    </a:lnTo>
                    <a:lnTo>
                      <a:pt x="1037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45" name="Line 1385"/>
              <p:cNvSpPr>
                <a:spLocks noChangeShapeType="1"/>
              </p:cNvSpPr>
              <p:nvPr/>
            </p:nvSpPr>
            <p:spPr bwMode="auto">
              <a:xfrm flipH="1">
                <a:off x="801" y="2061"/>
                <a:ext cx="30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446" name="Line 1386"/>
              <p:cNvSpPr>
                <a:spLocks noChangeShapeType="1"/>
              </p:cNvSpPr>
              <p:nvPr/>
            </p:nvSpPr>
            <p:spPr bwMode="auto">
              <a:xfrm flipH="1">
                <a:off x="590" y="2027"/>
                <a:ext cx="34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447" name="Freeform 1387"/>
              <p:cNvSpPr>
                <a:spLocks/>
              </p:cNvSpPr>
              <p:nvPr/>
            </p:nvSpPr>
            <p:spPr bwMode="auto">
              <a:xfrm>
                <a:off x="624" y="2027"/>
                <a:ext cx="62" cy="1"/>
              </a:xfrm>
              <a:custGeom>
                <a:avLst/>
                <a:gdLst>
                  <a:gd name="T0" fmla="*/ 62 w 62"/>
                  <a:gd name="T1" fmla="*/ 0 h 1"/>
                  <a:gd name="T2" fmla="*/ 35 w 62"/>
                  <a:gd name="T3" fmla="*/ 0 h 1"/>
                  <a:gd name="T4" fmla="*/ 30 w 62"/>
                  <a:gd name="T5" fmla="*/ 0 h 1"/>
                  <a:gd name="T6" fmla="*/ 1 w 62"/>
                  <a:gd name="T7" fmla="*/ 0 h 1"/>
                  <a:gd name="T8" fmla="*/ 0 w 62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2"/>
                  <a:gd name="T16" fmla="*/ 0 h 1"/>
                  <a:gd name="T17" fmla="*/ 62 w 62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2" h="1">
                    <a:moveTo>
                      <a:pt x="62" y="0"/>
                    </a:moveTo>
                    <a:lnTo>
                      <a:pt x="35" y="0"/>
                    </a:lnTo>
                    <a:lnTo>
                      <a:pt x="30" y="0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48" name="Freeform 1388"/>
              <p:cNvSpPr>
                <a:spLocks/>
              </p:cNvSpPr>
              <p:nvPr/>
            </p:nvSpPr>
            <p:spPr bwMode="auto">
              <a:xfrm>
                <a:off x="686" y="2026"/>
                <a:ext cx="125" cy="1"/>
              </a:xfrm>
              <a:custGeom>
                <a:avLst/>
                <a:gdLst>
                  <a:gd name="T0" fmla="*/ 125 w 125"/>
                  <a:gd name="T1" fmla="*/ 0 h 1"/>
                  <a:gd name="T2" fmla="*/ 103 w 125"/>
                  <a:gd name="T3" fmla="*/ 0 h 1"/>
                  <a:gd name="T4" fmla="*/ 95 w 125"/>
                  <a:gd name="T5" fmla="*/ 0 h 1"/>
                  <a:gd name="T6" fmla="*/ 69 w 125"/>
                  <a:gd name="T7" fmla="*/ 1 h 1"/>
                  <a:gd name="T8" fmla="*/ 63 w 125"/>
                  <a:gd name="T9" fmla="*/ 1 h 1"/>
                  <a:gd name="T10" fmla="*/ 37 w 125"/>
                  <a:gd name="T11" fmla="*/ 1 h 1"/>
                  <a:gd name="T12" fmla="*/ 32 w 125"/>
                  <a:gd name="T13" fmla="*/ 1 h 1"/>
                  <a:gd name="T14" fmla="*/ 5 w 125"/>
                  <a:gd name="T15" fmla="*/ 1 h 1"/>
                  <a:gd name="T16" fmla="*/ 0 w 125"/>
                  <a:gd name="T17" fmla="*/ 1 h 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5"/>
                  <a:gd name="T28" fmla="*/ 0 h 1"/>
                  <a:gd name="T29" fmla="*/ 125 w 125"/>
                  <a:gd name="T30" fmla="*/ 1 h 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5" h="1">
                    <a:moveTo>
                      <a:pt x="125" y="0"/>
                    </a:moveTo>
                    <a:lnTo>
                      <a:pt x="103" y="0"/>
                    </a:lnTo>
                    <a:lnTo>
                      <a:pt x="95" y="0"/>
                    </a:lnTo>
                    <a:lnTo>
                      <a:pt x="69" y="1"/>
                    </a:lnTo>
                    <a:lnTo>
                      <a:pt x="63" y="1"/>
                    </a:lnTo>
                    <a:lnTo>
                      <a:pt x="37" y="1"/>
                    </a:lnTo>
                    <a:lnTo>
                      <a:pt x="32" y="1"/>
                    </a:lnTo>
                    <a:lnTo>
                      <a:pt x="5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49" name="Freeform 1389"/>
              <p:cNvSpPr>
                <a:spLocks/>
              </p:cNvSpPr>
              <p:nvPr/>
            </p:nvSpPr>
            <p:spPr bwMode="auto">
              <a:xfrm>
                <a:off x="811" y="2015"/>
                <a:ext cx="246" cy="11"/>
              </a:xfrm>
              <a:custGeom>
                <a:avLst/>
                <a:gdLst>
                  <a:gd name="T0" fmla="*/ 246 w 246"/>
                  <a:gd name="T1" fmla="*/ 0 h 11"/>
                  <a:gd name="T2" fmla="*/ 240 w 246"/>
                  <a:gd name="T3" fmla="*/ 0 h 11"/>
                  <a:gd name="T4" fmla="*/ 218 w 246"/>
                  <a:gd name="T5" fmla="*/ 2 h 11"/>
                  <a:gd name="T6" fmla="*/ 206 w 246"/>
                  <a:gd name="T7" fmla="*/ 4 h 11"/>
                  <a:gd name="T8" fmla="*/ 186 w 246"/>
                  <a:gd name="T9" fmla="*/ 4 h 11"/>
                  <a:gd name="T10" fmla="*/ 174 w 246"/>
                  <a:gd name="T11" fmla="*/ 4 h 11"/>
                  <a:gd name="T12" fmla="*/ 155 w 246"/>
                  <a:gd name="T13" fmla="*/ 4 h 11"/>
                  <a:gd name="T14" fmla="*/ 140 w 246"/>
                  <a:gd name="T15" fmla="*/ 6 h 11"/>
                  <a:gd name="T16" fmla="*/ 125 w 246"/>
                  <a:gd name="T17" fmla="*/ 6 h 11"/>
                  <a:gd name="T18" fmla="*/ 108 w 246"/>
                  <a:gd name="T19" fmla="*/ 7 h 11"/>
                  <a:gd name="T20" fmla="*/ 93 w 246"/>
                  <a:gd name="T21" fmla="*/ 7 h 11"/>
                  <a:gd name="T22" fmla="*/ 76 w 246"/>
                  <a:gd name="T23" fmla="*/ 7 h 11"/>
                  <a:gd name="T24" fmla="*/ 62 w 246"/>
                  <a:gd name="T25" fmla="*/ 9 h 11"/>
                  <a:gd name="T26" fmla="*/ 42 w 246"/>
                  <a:gd name="T27" fmla="*/ 9 h 11"/>
                  <a:gd name="T28" fmla="*/ 32 w 246"/>
                  <a:gd name="T29" fmla="*/ 9 h 11"/>
                  <a:gd name="T30" fmla="*/ 10 w 246"/>
                  <a:gd name="T31" fmla="*/ 11 h 11"/>
                  <a:gd name="T32" fmla="*/ 0 w 246"/>
                  <a:gd name="T33" fmla="*/ 11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46"/>
                  <a:gd name="T52" fmla="*/ 0 h 11"/>
                  <a:gd name="T53" fmla="*/ 246 w 246"/>
                  <a:gd name="T54" fmla="*/ 11 h 1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46" h="11">
                    <a:moveTo>
                      <a:pt x="246" y="0"/>
                    </a:moveTo>
                    <a:lnTo>
                      <a:pt x="240" y="0"/>
                    </a:lnTo>
                    <a:lnTo>
                      <a:pt x="218" y="2"/>
                    </a:lnTo>
                    <a:lnTo>
                      <a:pt x="206" y="4"/>
                    </a:lnTo>
                    <a:lnTo>
                      <a:pt x="186" y="4"/>
                    </a:lnTo>
                    <a:lnTo>
                      <a:pt x="174" y="4"/>
                    </a:lnTo>
                    <a:lnTo>
                      <a:pt x="155" y="4"/>
                    </a:lnTo>
                    <a:lnTo>
                      <a:pt x="140" y="6"/>
                    </a:lnTo>
                    <a:lnTo>
                      <a:pt x="125" y="6"/>
                    </a:lnTo>
                    <a:lnTo>
                      <a:pt x="108" y="7"/>
                    </a:lnTo>
                    <a:lnTo>
                      <a:pt x="93" y="7"/>
                    </a:lnTo>
                    <a:lnTo>
                      <a:pt x="76" y="7"/>
                    </a:lnTo>
                    <a:lnTo>
                      <a:pt x="62" y="9"/>
                    </a:lnTo>
                    <a:lnTo>
                      <a:pt x="42" y="9"/>
                    </a:lnTo>
                    <a:lnTo>
                      <a:pt x="32" y="9"/>
                    </a:lnTo>
                    <a:lnTo>
                      <a:pt x="10" y="11"/>
                    </a:lnTo>
                    <a:lnTo>
                      <a:pt x="0" y="11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50" name="Freeform 1390"/>
              <p:cNvSpPr>
                <a:spLocks/>
              </p:cNvSpPr>
              <p:nvPr/>
            </p:nvSpPr>
            <p:spPr bwMode="auto">
              <a:xfrm>
                <a:off x="1057" y="2012"/>
                <a:ext cx="63" cy="3"/>
              </a:xfrm>
              <a:custGeom>
                <a:avLst/>
                <a:gdLst>
                  <a:gd name="T0" fmla="*/ 63 w 63"/>
                  <a:gd name="T1" fmla="*/ 0 h 3"/>
                  <a:gd name="T2" fmla="*/ 61 w 63"/>
                  <a:gd name="T3" fmla="*/ 0 h 3"/>
                  <a:gd name="T4" fmla="*/ 31 w 63"/>
                  <a:gd name="T5" fmla="*/ 2 h 3"/>
                  <a:gd name="T6" fmla="*/ 27 w 63"/>
                  <a:gd name="T7" fmla="*/ 2 h 3"/>
                  <a:gd name="T8" fmla="*/ 0 w 63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3"/>
                  <a:gd name="T16" fmla="*/ 0 h 3"/>
                  <a:gd name="T17" fmla="*/ 63 w 6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3" h="3">
                    <a:moveTo>
                      <a:pt x="63" y="0"/>
                    </a:moveTo>
                    <a:lnTo>
                      <a:pt x="61" y="0"/>
                    </a:lnTo>
                    <a:lnTo>
                      <a:pt x="31" y="2"/>
                    </a:lnTo>
                    <a:lnTo>
                      <a:pt x="27" y="2"/>
                    </a:lnTo>
                    <a:lnTo>
                      <a:pt x="0" y="3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51" name="Freeform 1391"/>
              <p:cNvSpPr>
                <a:spLocks/>
              </p:cNvSpPr>
              <p:nvPr/>
            </p:nvSpPr>
            <p:spPr bwMode="auto">
              <a:xfrm>
                <a:off x="1120" y="2010"/>
                <a:ext cx="30" cy="2"/>
              </a:xfrm>
              <a:custGeom>
                <a:avLst/>
                <a:gdLst>
                  <a:gd name="T0" fmla="*/ 30 w 30"/>
                  <a:gd name="T1" fmla="*/ 0 h 2"/>
                  <a:gd name="T2" fmla="*/ 12 w 30"/>
                  <a:gd name="T3" fmla="*/ 2 h 2"/>
                  <a:gd name="T4" fmla="*/ 0 w 30"/>
                  <a:gd name="T5" fmla="*/ 2 h 2"/>
                  <a:gd name="T6" fmla="*/ 0 60000 65536"/>
                  <a:gd name="T7" fmla="*/ 0 60000 65536"/>
                  <a:gd name="T8" fmla="*/ 0 60000 65536"/>
                  <a:gd name="T9" fmla="*/ 0 w 30"/>
                  <a:gd name="T10" fmla="*/ 0 h 2"/>
                  <a:gd name="T11" fmla="*/ 30 w 30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" h="2">
                    <a:moveTo>
                      <a:pt x="30" y="0"/>
                    </a:moveTo>
                    <a:lnTo>
                      <a:pt x="12" y="2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52" name="Freeform 1392"/>
              <p:cNvSpPr>
                <a:spLocks/>
              </p:cNvSpPr>
              <p:nvPr/>
            </p:nvSpPr>
            <p:spPr bwMode="auto">
              <a:xfrm>
                <a:off x="1150" y="2007"/>
                <a:ext cx="29" cy="3"/>
              </a:xfrm>
              <a:custGeom>
                <a:avLst/>
                <a:gdLst>
                  <a:gd name="T0" fmla="*/ 29 w 29"/>
                  <a:gd name="T1" fmla="*/ 0 h 3"/>
                  <a:gd name="T2" fmla="*/ 2 w 29"/>
                  <a:gd name="T3" fmla="*/ 3 h 3"/>
                  <a:gd name="T4" fmla="*/ 0 w 29"/>
                  <a:gd name="T5" fmla="*/ 3 h 3"/>
                  <a:gd name="T6" fmla="*/ 0 60000 65536"/>
                  <a:gd name="T7" fmla="*/ 0 60000 65536"/>
                  <a:gd name="T8" fmla="*/ 0 60000 65536"/>
                  <a:gd name="T9" fmla="*/ 0 w 29"/>
                  <a:gd name="T10" fmla="*/ 0 h 3"/>
                  <a:gd name="T11" fmla="*/ 29 w 29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" h="3">
                    <a:moveTo>
                      <a:pt x="29" y="0"/>
                    </a:moveTo>
                    <a:lnTo>
                      <a:pt x="2" y="3"/>
                    </a:lnTo>
                    <a:lnTo>
                      <a:pt x="0" y="3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53" name="Freeform 1393"/>
              <p:cNvSpPr>
                <a:spLocks/>
              </p:cNvSpPr>
              <p:nvPr/>
            </p:nvSpPr>
            <p:spPr bwMode="auto">
              <a:xfrm>
                <a:off x="1179" y="2002"/>
                <a:ext cx="61" cy="5"/>
              </a:xfrm>
              <a:custGeom>
                <a:avLst/>
                <a:gdLst>
                  <a:gd name="T0" fmla="*/ 61 w 61"/>
                  <a:gd name="T1" fmla="*/ 0 h 5"/>
                  <a:gd name="T2" fmla="*/ 40 w 61"/>
                  <a:gd name="T3" fmla="*/ 3 h 5"/>
                  <a:gd name="T4" fmla="*/ 30 w 61"/>
                  <a:gd name="T5" fmla="*/ 3 h 5"/>
                  <a:gd name="T6" fmla="*/ 7 w 61"/>
                  <a:gd name="T7" fmla="*/ 5 h 5"/>
                  <a:gd name="T8" fmla="*/ 0 w 61"/>
                  <a:gd name="T9" fmla="*/ 5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1"/>
                  <a:gd name="T16" fmla="*/ 0 h 5"/>
                  <a:gd name="T17" fmla="*/ 61 w 61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1" h="5">
                    <a:moveTo>
                      <a:pt x="61" y="0"/>
                    </a:moveTo>
                    <a:lnTo>
                      <a:pt x="40" y="3"/>
                    </a:lnTo>
                    <a:lnTo>
                      <a:pt x="30" y="3"/>
                    </a:lnTo>
                    <a:lnTo>
                      <a:pt x="7" y="5"/>
                    </a:lnTo>
                    <a:lnTo>
                      <a:pt x="0" y="5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54" name="Freeform 1394"/>
              <p:cNvSpPr>
                <a:spLocks/>
              </p:cNvSpPr>
              <p:nvPr/>
            </p:nvSpPr>
            <p:spPr bwMode="auto">
              <a:xfrm>
                <a:off x="1289" y="1826"/>
                <a:ext cx="540" cy="173"/>
              </a:xfrm>
              <a:custGeom>
                <a:avLst/>
                <a:gdLst>
                  <a:gd name="T0" fmla="*/ 0 w 540"/>
                  <a:gd name="T1" fmla="*/ 173 h 173"/>
                  <a:gd name="T2" fmla="*/ 10 w 540"/>
                  <a:gd name="T3" fmla="*/ 171 h 173"/>
                  <a:gd name="T4" fmla="*/ 33 w 540"/>
                  <a:gd name="T5" fmla="*/ 168 h 173"/>
                  <a:gd name="T6" fmla="*/ 38 w 540"/>
                  <a:gd name="T7" fmla="*/ 168 h 173"/>
                  <a:gd name="T8" fmla="*/ 65 w 540"/>
                  <a:gd name="T9" fmla="*/ 164 h 173"/>
                  <a:gd name="T10" fmla="*/ 67 w 540"/>
                  <a:gd name="T11" fmla="*/ 164 h 173"/>
                  <a:gd name="T12" fmla="*/ 69 w 540"/>
                  <a:gd name="T13" fmla="*/ 164 h 173"/>
                  <a:gd name="T14" fmla="*/ 98 w 540"/>
                  <a:gd name="T15" fmla="*/ 159 h 173"/>
                  <a:gd name="T16" fmla="*/ 104 w 540"/>
                  <a:gd name="T17" fmla="*/ 157 h 173"/>
                  <a:gd name="T18" fmla="*/ 126 w 540"/>
                  <a:gd name="T19" fmla="*/ 156 h 173"/>
                  <a:gd name="T20" fmla="*/ 140 w 540"/>
                  <a:gd name="T21" fmla="*/ 152 h 173"/>
                  <a:gd name="T22" fmla="*/ 155 w 540"/>
                  <a:gd name="T23" fmla="*/ 151 h 173"/>
                  <a:gd name="T24" fmla="*/ 177 w 540"/>
                  <a:gd name="T25" fmla="*/ 146 h 173"/>
                  <a:gd name="T26" fmla="*/ 182 w 540"/>
                  <a:gd name="T27" fmla="*/ 144 h 173"/>
                  <a:gd name="T28" fmla="*/ 202 w 540"/>
                  <a:gd name="T29" fmla="*/ 142 h 173"/>
                  <a:gd name="T30" fmla="*/ 211 w 540"/>
                  <a:gd name="T31" fmla="*/ 139 h 173"/>
                  <a:gd name="T32" fmla="*/ 214 w 540"/>
                  <a:gd name="T33" fmla="*/ 139 h 173"/>
                  <a:gd name="T34" fmla="*/ 238 w 540"/>
                  <a:gd name="T35" fmla="*/ 134 h 173"/>
                  <a:gd name="T36" fmla="*/ 251 w 540"/>
                  <a:gd name="T37" fmla="*/ 129 h 173"/>
                  <a:gd name="T38" fmla="*/ 265 w 540"/>
                  <a:gd name="T39" fmla="*/ 127 h 173"/>
                  <a:gd name="T40" fmla="*/ 292 w 540"/>
                  <a:gd name="T41" fmla="*/ 120 h 173"/>
                  <a:gd name="T42" fmla="*/ 293 w 540"/>
                  <a:gd name="T43" fmla="*/ 120 h 173"/>
                  <a:gd name="T44" fmla="*/ 295 w 540"/>
                  <a:gd name="T45" fmla="*/ 118 h 173"/>
                  <a:gd name="T46" fmla="*/ 320 w 540"/>
                  <a:gd name="T47" fmla="*/ 112 h 173"/>
                  <a:gd name="T48" fmla="*/ 332 w 540"/>
                  <a:gd name="T49" fmla="*/ 108 h 173"/>
                  <a:gd name="T50" fmla="*/ 346 w 540"/>
                  <a:gd name="T51" fmla="*/ 103 h 173"/>
                  <a:gd name="T52" fmla="*/ 366 w 540"/>
                  <a:gd name="T53" fmla="*/ 95 h 173"/>
                  <a:gd name="T54" fmla="*/ 373 w 540"/>
                  <a:gd name="T55" fmla="*/ 95 h 173"/>
                  <a:gd name="T56" fmla="*/ 374 w 540"/>
                  <a:gd name="T57" fmla="*/ 93 h 173"/>
                  <a:gd name="T58" fmla="*/ 398 w 540"/>
                  <a:gd name="T59" fmla="*/ 83 h 173"/>
                  <a:gd name="T60" fmla="*/ 422 w 540"/>
                  <a:gd name="T61" fmla="*/ 73 h 173"/>
                  <a:gd name="T62" fmla="*/ 423 w 540"/>
                  <a:gd name="T63" fmla="*/ 73 h 173"/>
                  <a:gd name="T64" fmla="*/ 447 w 540"/>
                  <a:gd name="T65" fmla="*/ 59 h 173"/>
                  <a:gd name="T66" fmla="*/ 469 w 540"/>
                  <a:gd name="T67" fmla="*/ 47 h 173"/>
                  <a:gd name="T68" fmla="*/ 471 w 540"/>
                  <a:gd name="T69" fmla="*/ 47 h 173"/>
                  <a:gd name="T70" fmla="*/ 472 w 540"/>
                  <a:gd name="T71" fmla="*/ 46 h 173"/>
                  <a:gd name="T72" fmla="*/ 492 w 540"/>
                  <a:gd name="T73" fmla="*/ 32 h 173"/>
                  <a:gd name="T74" fmla="*/ 506 w 540"/>
                  <a:gd name="T75" fmla="*/ 24 h 173"/>
                  <a:gd name="T76" fmla="*/ 516 w 540"/>
                  <a:gd name="T77" fmla="*/ 17 h 173"/>
                  <a:gd name="T78" fmla="*/ 538 w 540"/>
                  <a:gd name="T79" fmla="*/ 0 h 173"/>
                  <a:gd name="T80" fmla="*/ 540 w 540"/>
                  <a:gd name="T81" fmla="*/ 0 h 173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540"/>
                  <a:gd name="T124" fmla="*/ 0 h 173"/>
                  <a:gd name="T125" fmla="*/ 540 w 540"/>
                  <a:gd name="T126" fmla="*/ 173 h 173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540" h="173">
                    <a:moveTo>
                      <a:pt x="0" y="173"/>
                    </a:moveTo>
                    <a:lnTo>
                      <a:pt x="10" y="171"/>
                    </a:lnTo>
                    <a:lnTo>
                      <a:pt x="33" y="168"/>
                    </a:lnTo>
                    <a:lnTo>
                      <a:pt x="38" y="168"/>
                    </a:lnTo>
                    <a:lnTo>
                      <a:pt x="65" y="164"/>
                    </a:lnTo>
                    <a:lnTo>
                      <a:pt x="67" y="164"/>
                    </a:lnTo>
                    <a:lnTo>
                      <a:pt x="69" y="164"/>
                    </a:lnTo>
                    <a:lnTo>
                      <a:pt x="98" y="159"/>
                    </a:lnTo>
                    <a:lnTo>
                      <a:pt x="104" y="157"/>
                    </a:lnTo>
                    <a:lnTo>
                      <a:pt x="126" y="156"/>
                    </a:lnTo>
                    <a:lnTo>
                      <a:pt x="140" y="152"/>
                    </a:lnTo>
                    <a:lnTo>
                      <a:pt x="155" y="151"/>
                    </a:lnTo>
                    <a:lnTo>
                      <a:pt x="177" y="146"/>
                    </a:lnTo>
                    <a:lnTo>
                      <a:pt x="182" y="144"/>
                    </a:lnTo>
                    <a:lnTo>
                      <a:pt x="202" y="142"/>
                    </a:lnTo>
                    <a:lnTo>
                      <a:pt x="211" y="139"/>
                    </a:lnTo>
                    <a:lnTo>
                      <a:pt x="214" y="139"/>
                    </a:lnTo>
                    <a:lnTo>
                      <a:pt x="238" y="134"/>
                    </a:lnTo>
                    <a:lnTo>
                      <a:pt x="251" y="129"/>
                    </a:lnTo>
                    <a:lnTo>
                      <a:pt x="265" y="127"/>
                    </a:lnTo>
                    <a:lnTo>
                      <a:pt x="292" y="120"/>
                    </a:lnTo>
                    <a:lnTo>
                      <a:pt x="293" y="120"/>
                    </a:lnTo>
                    <a:lnTo>
                      <a:pt x="295" y="118"/>
                    </a:lnTo>
                    <a:lnTo>
                      <a:pt x="320" y="112"/>
                    </a:lnTo>
                    <a:lnTo>
                      <a:pt x="332" y="108"/>
                    </a:lnTo>
                    <a:lnTo>
                      <a:pt x="346" y="103"/>
                    </a:lnTo>
                    <a:lnTo>
                      <a:pt x="366" y="95"/>
                    </a:lnTo>
                    <a:lnTo>
                      <a:pt x="373" y="95"/>
                    </a:lnTo>
                    <a:lnTo>
                      <a:pt x="374" y="93"/>
                    </a:lnTo>
                    <a:lnTo>
                      <a:pt x="398" y="83"/>
                    </a:lnTo>
                    <a:lnTo>
                      <a:pt x="422" y="73"/>
                    </a:lnTo>
                    <a:lnTo>
                      <a:pt x="423" y="73"/>
                    </a:lnTo>
                    <a:lnTo>
                      <a:pt x="447" y="59"/>
                    </a:lnTo>
                    <a:lnTo>
                      <a:pt x="469" y="47"/>
                    </a:lnTo>
                    <a:lnTo>
                      <a:pt x="471" y="47"/>
                    </a:lnTo>
                    <a:lnTo>
                      <a:pt x="472" y="46"/>
                    </a:lnTo>
                    <a:lnTo>
                      <a:pt x="492" y="32"/>
                    </a:lnTo>
                    <a:lnTo>
                      <a:pt x="506" y="24"/>
                    </a:lnTo>
                    <a:lnTo>
                      <a:pt x="516" y="17"/>
                    </a:lnTo>
                    <a:lnTo>
                      <a:pt x="538" y="0"/>
                    </a:lnTo>
                    <a:lnTo>
                      <a:pt x="54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55" name="Freeform 1395"/>
              <p:cNvSpPr>
                <a:spLocks/>
              </p:cNvSpPr>
              <p:nvPr/>
            </p:nvSpPr>
            <p:spPr bwMode="auto">
              <a:xfrm>
                <a:off x="1240" y="1999"/>
                <a:ext cx="30" cy="3"/>
              </a:xfrm>
              <a:custGeom>
                <a:avLst/>
                <a:gdLst>
                  <a:gd name="T0" fmla="*/ 30 w 30"/>
                  <a:gd name="T1" fmla="*/ 0 h 3"/>
                  <a:gd name="T2" fmla="*/ 13 w 30"/>
                  <a:gd name="T3" fmla="*/ 1 h 3"/>
                  <a:gd name="T4" fmla="*/ 0 w 30"/>
                  <a:gd name="T5" fmla="*/ 3 h 3"/>
                  <a:gd name="T6" fmla="*/ 0 60000 65536"/>
                  <a:gd name="T7" fmla="*/ 0 60000 65536"/>
                  <a:gd name="T8" fmla="*/ 0 60000 65536"/>
                  <a:gd name="T9" fmla="*/ 0 w 30"/>
                  <a:gd name="T10" fmla="*/ 0 h 3"/>
                  <a:gd name="T11" fmla="*/ 30 w 30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" h="3">
                    <a:moveTo>
                      <a:pt x="30" y="0"/>
                    </a:moveTo>
                    <a:lnTo>
                      <a:pt x="13" y="1"/>
                    </a:lnTo>
                    <a:lnTo>
                      <a:pt x="0" y="3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56" name="Line 1396"/>
              <p:cNvSpPr>
                <a:spLocks noChangeShapeType="1"/>
              </p:cNvSpPr>
              <p:nvPr/>
            </p:nvSpPr>
            <p:spPr bwMode="auto">
              <a:xfrm flipH="1">
                <a:off x="1270" y="1999"/>
                <a:ext cx="19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457" name="Freeform 1397"/>
              <p:cNvSpPr>
                <a:spLocks/>
              </p:cNvSpPr>
              <p:nvPr/>
            </p:nvSpPr>
            <p:spPr bwMode="auto">
              <a:xfrm>
                <a:off x="590" y="1770"/>
                <a:ext cx="1193" cy="220"/>
              </a:xfrm>
              <a:custGeom>
                <a:avLst/>
                <a:gdLst>
                  <a:gd name="T0" fmla="*/ 59 w 1193"/>
                  <a:gd name="T1" fmla="*/ 220 h 220"/>
                  <a:gd name="T2" fmla="*/ 91 w 1193"/>
                  <a:gd name="T3" fmla="*/ 220 h 220"/>
                  <a:gd name="T4" fmla="*/ 123 w 1193"/>
                  <a:gd name="T5" fmla="*/ 218 h 220"/>
                  <a:gd name="T6" fmla="*/ 157 w 1193"/>
                  <a:gd name="T7" fmla="*/ 218 h 220"/>
                  <a:gd name="T8" fmla="*/ 189 w 1193"/>
                  <a:gd name="T9" fmla="*/ 218 h 220"/>
                  <a:gd name="T10" fmla="*/ 221 w 1193"/>
                  <a:gd name="T11" fmla="*/ 217 h 220"/>
                  <a:gd name="T12" fmla="*/ 255 w 1193"/>
                  <a:gd name="T13" fmla="*/ 215 h 220"/>
                  <a:gd name="T14" fmla="*/ 287 w 1193"/>
                  <a:gd name="T15" fmla="*/ 213 h 220"/>
                  <a:gd name="T16" fmla="*/ 319 w 1193"/>
                  <a:gd name="T17" fmla="*/ 213 h 220"/>
                  <a:gd name="T18" fmla="*/ 353 w 1193"/>
                  <a:gd name="T19" fmla="*/ 212 h 220"/>
                  <a:gd name="T20" fmla="*/ 381 w 1193"/>
                  <a:gd name="T21" fmla="*/ 210 h 220"/>
                  <a:gd name="T22" fmla="*/ 386 w 1193"/>
                  <a:gd name="T23" fmla="*/ 210 h 220"/>
                  <a:gd name="T24" fmla="*/ 418 w 1193"/>
                  <a:gd name="T25" fmla="*/ 208 h 220"/>
                  <a:gd name="T26" fmla="*/ 454 w 1193"/>
                  <a:gd name="T27" fmla="*/ 207 h 220"/>
                  <a:gd name="T28" fmla="*/ 488 w 1193"/>
                  <a:gd name="T29" fmla="*/ 205 h 220"/>
                  <a:gd name="T30" fmla="*/ 520 w 1193"/>
                  <a:gd name="T31" fmla="*/ 202 h 220"/>
                  <a:gd name="T32" fmla="*/ 553 w 1193"/>
                  <a:gd name="T33" fmla="*/ 200 h 220"/>
                  <a:gd name="T34" fmla="*/ 587 w 1193"/>
                  <a:gd name="T35" fmla="*/ 195 h 220"/>
                  <a:gd name="T36" fmla="*/ 624 w 1193"/>
                  <a:gd name="T37" fmla="*/ 193 h 220"/>
                  <a:gd name="T38" fmla="*/ 650 w 1193"/>
                  <a:gd name="T39" fmla="*/ 190 h 220"/>
                  <a:gd name="T40" fmla="*/ 658 w 1193"/>
                  <a:gd name="T41" fmla="*/ 188 h 220"/>
                  <a:gd name="T42" fmla="*/ 694 w 1193"/>
                  <a:gd name="T43" fmla="*/ 185 h 220"/>
                  <a:gd name="T44" fmla="*/ 729 w 1193"/>
                  <a:gd name="T45" fmla="*/ 180 h 220"/>
                  <a:gd name="T46" fmla="*/ 764 w 1193"/>
                  <a:gd name="T47" fmla="*/ 173 h 220"/>
                  <a:gd name="T48" fmla="*/ 802 w 1193"/>
                  <a:gd name="T49" fmla="*/ 166 h 220"/>
                  <a:gd name="T50" fmla="*/ 830 w 1193"/>
                  <a:gd name="T51" fmla="*/ 161 h 220"/>
                  <a:gd name="T52" fmla="*/ 857 w 1193"/>
                  <a:gd name="T53" fmla="*/ 156 h 220"/>
                  <a:gd name="T54" fmla="*/ 886 w 1193"/>
                  <a:gd name="T55" fmla="*/ 149 h 220"/>
                  <a:gd name="T56" fmla="*/ 913 w 1193"/>
                  <a:gd name="T57" fmla="*/ 142 h 220"/>
                  <a:gd name="T58" fmla="*/ 940 w 1193"/>
                  <a:gd name="T59" fmla="*/ 136 h 220"/>
                  <a:gd name="T60" fmla="*/ 965 w 1193"/>
                  <a:gd name="T61" fmla="*/ 127 h 220"/>
                  <a:gd name="T62" fmla="*/ 992 w 1193"/>
                  <a:gd name="T63" fmla="*/ 117 h 220"/>
                  <a:gd name="T64" fmla="*/ 1018 w 1193"/>
                  <a:gd name="T65" fmla="*/ 107 h 220"/>
                  <a:gd name="T66" fmla="*/ 1068 w 1193"/>
                  <a:gd name="T67" fmla="*/ 87 h 220"/>
                  <a:gd name="T68" fmla="*/ 1117 w 1193"/>
                  <a:gd name="T69" fmla="*/ 59 h 220"/>
                  <a:gd name="T70" fmla="*/ 1141 w 1193"/>
                  <a:gd name="T71" fmla="*/ 44 h 220"/>
                  <a:gd name="T72" fmla="*/ 1164 w 1193"/>
                  <a:gd name="T73" fmla="*/ 27 h 220"/>
                  <a:gd name="T74" fmla="*/ 1188 w 1193"/>
                  <a:gd name="T75" fmla="*/ 7 h 22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193"/>
                  <a:gd name="T115" fmla="*/ 0 h 220"/>
                  <a:gd name="T116" fmla="*/ 1193 w 1193"/>
                  <a:gd name="T117" fmla="*/ 220 h 22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193" h="220">
                    <a:moveTo>
                      <a:pt x="0" y="220"/>
                    </a:moveTo>
                    <a:lnTo>
                      <a:pt x="59" y="220"/>
                    </a:lnTo>
                    <a:lnTo>
                      <a:pt x="74" y="220"/>
                    </a:lnTo>
                    <a:lnTo>
                      <a:pt x="91" y="220"/>
                    </a:lnTo>
                    <a:lnTo>
                      <a:pt x="106" y="220"/>
                    </a:lnTo>
                    <a:lnTo>
                      <a:pt x="123" y="218"/>
                    </a:lnTo>
                    <a:lnTo>
                      <a:pt x="138" y="218"/>
                    </a:lnTo>
                    <a:lnTo>
                      <a:pt x="157" y="218"/>
                    </a:lnTo>
                    <a:lnTo>
                      <a:pt x="169" y="218"/>
                    </a:lnTo>
                    <a:lnTo>
                      <a:pt x="189" y="218"/>
                    </a:lnTo>
                    <a:lnTo>
                      <a:pt x="199" y="217"/>
                    </a:lnTo>
                    <a:lnTo>
                      <a:pt x="221" y="217"/>
                    </a:lnTo>
                    <a:lnTo>
                      <a:pt x="231" y="217"/>
                    </a:lnTo>
                    <a:lnTo>
                      <a:pt x="255" y="215"/>
                    </a:lnTo>
                    <a:lnTo>
                      <a:pt x="263" y="215"/>
                    </a:lnTo>
                    <a:lnTo>
                      <a:pt x="287" y="213"/>
                    </a:lnTo>
                    <a:lnTo>
                      <a:pt x="294" y="213"/>
                    </a:lnTo>
                    <a:lnTo>
                      <a:pt x="319" y="213"/>
                    </a:lnTo>
                    <a:lnTo>
                      <a:pt x="324" y="213"/>
                    </a:lnTo>
                    <a:lnTo>
                      <a:pt x="353" y="212"/>
                    </a:lnTo>
                    <a:lnTo>
                      <a:pt x="354" y="212"/>
                    </a:lnTo>
                    <a:lnTo>
                      <a:pt x="381" y="210"/>
                    </a:lnTo>
                    <a:lnTo>
                      <a:pt x="385" y="210"/>
                    </a:lnTo>
                    <a:lnTo>
                      <a:pt x="386" y="210"/>
                    </a:lnTo>
                    <a:lnTo>
                      <a:pt x="417" y="208"/>
                    </a:lnTo>
                    <a:lnTo>
                      <a:pt x="418" y="208"/>
                    </a:lnTo>
                    <a:lnTo>
                      <a:pt x="447" y="208"/>
                    </a:lnTo>
                    <a:lnTo>
                      <a:pt x="454" y="207"/>
                    </a:lnTo>
                    <a:lnTo>
                      <a:pt x="476" y="205"/>
                    </a:lnTo>
                    <a:lnTo>
                      <a:pt x="488" y="205"/>
                    </a:lnTo>
                    <a:lnTo>
                      <a:pt x="508" y="202"/>
                    </a:lnTo>
                    <a:lnTo>
                      <a:pt x="520" y="202"/>
                    </a:lnTo>
                    <a:lnTo>
                      <a:pt x="538" y="200"/>
                    </a:lnTo>
                    <a:lnTo>
                      <a:pt x="553" y="200"/>
                    </a:lnTo>
                    <a:lnTo>
                      <a:pt x="567" y="198"/>
                    </a:lnTo>
                    <a:lnTo>
                      <a:pt x="587" y="195"/>
                    </a:lnTo>
                    <a:lnTo>
                      <a:pt x="597" y="195"/>
                    </a:lnTo>
                    <a:lnTo>
                      <a:pt x="624" y="193"/>
                    </a:lnTo>
                    <a:lnTo>
                      <a:pt x="626" y="191"/>
                    </a:lnTo>
                    <a:lnTo>
                      <a:pt x="650" y="190"/>
                    </a:lnTo>
                    <a:lnTo>
                      <a:pt x="656" y="188"/>
                    </a:lnTo>
                    <a:lnTo>
                      <a:pt x="658" y="188"/>
                    </a:lnTo>
                    <a:lnTo>
                      <a:pt x="687" y="185"/>
                    </a:lnTo>
                    <a:lnTo>
                      <a:pt x="694" y="185"/>
                    </a:lnTo>
                    <a:lnTo>
                      <a:pt x="716" y="180"/>
                    </a:lnTo>
                    <a:lnTo>
                      <a:pt x="729" y="180"/>
                    </a:lnTo>
                    <a:lnTo>
                      <a:pt x="744" y="176"/>
                    </a:lnTo>
                    <a:lnTo>
                      <a:pt x="764" y="173"/>
                    </a:lnTo>
                    <a:lnTo>
                      <a:pt x="773" y="171"/>
                    </a:lnTo>
                    <a:lnTo>
                      <a:pt x="802" y="166"/>
                    </a:lnTo>
                    <a:lnTo>
                      <a:pt x="803" y="166"/>
                    </a:lnTo>
                    <a:lnTo>
                      <a:pt x="830" y="161"/>
                    </a:lnTo>
                    <a:lnTo>
                      <a:pt x="837" y="159"/>
                    </a:lnTo>
                    <a:lnTo>
                      <a:pt x="857" y="156"/>
                    </a:lnTo>
                    <a:lnTo>
                      <a:pt x="878" y="151"/>
                    </a:lnTo>
                    <a:lnTo>
                      <a:pt x="886" y="149"/>
                    </a:lnTo>
                    <a:lnTo>
                      <a:pt x="906" y="142"/>
                    </a:lnTo>
                    <a:lnTo>
                      <a:pt x="913" y="142"/>
                    </a:lnTo>
                    <a:lnTo>
                      <a:pt x="915" y="141"/>
                    </a:lnTo>
                    <a:lnTo>
                      <a:pt x="940" y="136"/>
                    </a:lnTo>
                    <a:lnTo>
                      <a:pt x="957" y="129"/>
                    </a:lnTo>
                    <a:lnTo>
                      <a:pt x="965" y="127"/>
                    </a:lnTo>
                    <a:lnTo>
                      <a:pt x="984" y="120"/>
                    </a:lnTo>
                    <a:lnTo>
                      <a:pt x="992" y="117"/>
                    </a:lnTo>
                    <a:lnTo>
                      <a:pt x="999" y="115"/>
                    </a:lnTo>
                    <a:lnTo>
                      <a:pt x="1018" y="107"/>
                    </a:lnTo>
                    <a:lnTo>
                      <a:pt x="1045" y="97"/>
                    </a:lnTo>
                    <a:lnTo>
                      <a:pt x="1068" y="87"/>
                    </a:lnTo>
                    <a:lnTo>
                      <a:pt x="1094" y="73"/>
                    </a:lnTo>
                    <a:lnTo>
                      <a:pt x="1117" y="59"/>
                    </a:lnTo>
                    <a:lnTo>
                      <a:pt x="1134" y="49"/>
                    </a:lnTo>
                    <a:lnTo>
                      <a:pt x="1141" y="44"/>
                    </a:lnTo>
                    <a:lnTo>
                      <a:pt x="1153" y="36"/>
                    </a:lnTo>
                    <a:lnTo>
                      <a:pt x="1164" y="27"/>
                    </a:lnTo>
                    <a:lnTo>
                      <a:pt x="1170" y="24"/>
                    </a:lnTo>
                    <a:lnTo>
                      <a:pt x="1188" y="7"/>
                    </a:lnTo>
                    <a:lnTo>
                      <a:pt x="1193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58" name="Line 1398"/>
              <p:cNvSpPr>
                <a:spLocks noChangeShapeType="1"/>
              </p:cNvSpPr>
              <p:nvPr/>
            </p:nvSpPr>
            <p:spPr bwMode="auto">
              <a:xfrm flipH="1">
                <a:off x="590" y="1950"/>
                <a:ext cx="22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459" name="Freeform 1399"/>
              <p:cNvSpPr>
                <a:spLocks/>
              </p:cNvSpPr>
              <p:nvPr/>
            </p:nvSpPr>
            <p:spPr bwMode="auto">
              <a:xfrm>
                <a:off x="612" y="1950"/>
                <a:ext cx="62" cy="1"/>
              </a:xfrm>
              <a:custGeom>
                <a:avLst/>
                <a:gdLst>
                  <a:gd name="T0" fmla="*/ 62 w 62"/>
                  <a:gd name="T1" fmla="*/ 0 h 1"/>
                  <a:gd name="T2" fmla="*/ 61 w 62"/>
                  <a:gd name="T3" fmla="*/ 0 h 1"/>
                  <a:gd name="T4" fmla="*/ 30 w 62"/>
                  <a:gd name="T5" fmla="*/ 0 h 1"/>
                  <a:gd name="T6" fmla="*/ 29 w 62"/>
                  <a:gd name="T7" fmla="*/ 0 h 1"/>
                  <a:gd name="T8" fmla="*/ 0 w 62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2"/>
                  <a:gd name="T16" fmla="*/ 0 h 1"/>
                  <a:gd name="T17" fmla="*/ 62 w 62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2" h="1">
                    <a:moveTo>
                      <a:pt x="62" y="0"/>
                    </a:moveTo>
                    <a:lnTo>
                      <a:pt x="61" y="0"/>
                    </a:lnTo>
                    <a:lnTo>
                      <a:pt x="30" y="0"/>
                    </a:lnTo>
                    <a:lnTo>
                      <a:pt x="29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60" name="Freeform 1400"/>
              <p:cNvSpPr>
                <a:spLocks/>
              </p:cNvSpPr>
              <p:nvPr/>
            </p:nvSpPr>
            <p:spPr bwMode="auto">
              <a:xfrm>
                <a:off x="705" y="1718"/>
                <a:ext cx="1029" cy="232"/>
              </a:xfrm>
              <a:custGeom>
                <a:avLst/>
                <a:gdLst>
                  <a:gd name="T0" fmla="*/ 10 w 1029"/>
                  <a:gd name="T1" fmla="*/ 232 h 232"/>
                  <a:gd name="T2" fmla="*/ 33 w 1029"/>
                  <a:gd name="T3" fmla="*/ 232 h 232"/>
                  <a:gd name="T4" fmla="*/ 66 w 1029"/>
                  <a:gd name="T5" fmla="*/ 230 h 232"/>
                  <a:gd name="T6" fmla="*/ 98 w 1029"/>
                  <a:gd name="T7" fmla="*/ 230 h 232"/>
                  <a:gd name="T8" fmla="*/ 131 w 1029"/>
                  <a:gd name="T9" fmla="*/ 228 h 232"/>
                  <a:gd name="T10" fmla="*/ 163 w 1029"/>
                  <a:gd name="T11" fmla="*/ 226 h 232"/>
                  <a:gd name="T12" fmla="*/ 197 w 1029"/>
                  <a:gd name="T13" fmla="*/ 225 h 232"/>
                  <a:gd name="T14" fmla="*/ 231 w 1029"/>
                  <a:gd name="T15" fmla="*/ 223 h 232"/>
                  <a:gd name="T16" fmla="*/ 263 w 1029"/>
                  <a:gd name="T17" fmla="*/ 221 h 232"/>
                  <a:gd name="T18" fmla="*/ 297 w 1029"/>
                  <a:gd name="T19" fmla="*/ 218 h 232"/>
                  <a:gd name="T20" fmla="*/ 332 w 1029"/>
                  <a:gd name="T21" fmla="*/ 216 h 232"/>
                  <a:gd name="T22" fmla="*/ 366 w 1029"/>
                  <a:gd name="T23" fmla="*/ 213 h 232"/>
                  <a:gd name="T24" fmla="*/ 400 w 1029"/>
                  <a:gd name="T25" fmla="*/ 210 h 232"/>
                  <a:gd name="T26" fmla="*/ 430 w 1029"/>
                  <a:gd name="T27" fmla="*/ 208 h 232"/>
                  <a:gd name="T28" fmla="*/ 459 w 1029"/>
                  <a:gd name="T29" fmla="*/ 204 h 232"/>
                  <a:gd name="T30" fmla="*/ 487 w 1029"/>
                  <a:gd name="T31" fmla="*/ 201 h 232"/>
                  <a:gd name="T32" fmla="*/ 518 w 1029"/>
                  <a:gd name="T33" fmla="*/ 196 h 232"/>
                  <a:gd name="T34" fmla="*/ 547 w 1029"/>
                  <a:gd name="T35" fmla="*/ 193 h 232"/>
                  <a:gd name="T36" fmla="*/ 579 w 1029"/>
                  <a:gd name="T37" fmla="*/ 188 h 232"/>
                  <a:gd name="T38" fmla="*/ 612 w 1029"/>
                  <a:gd name="T39" fmla="*/ 181 h 232"/>
                  <a:gd name="T40" fmla="*/ 649 w 1029"/>
                  <a:gd name="T41" fmla="*/ 174 h 232"/>
                  <a:gd name="T42" fmla="*/ 688 w 1029"/>
                  <a:gd name="T43" fmla="*/ 167 h 232"/>
                  <a:gd name="T44" fmla="*/ 717 w 1029"/>
                  <a:gd name="T45" fmla="*/ 159 h 232"/>
                  <a:gd name="T46" fmla="*/ 744 w 1029"/>
                  <a:gd name="T47" fmla="*/ 152 h 232"/>
                  <a:gd name="T48" fmla="*/ 771 w 1029"/>
                  <a:gd name="T49" fmla="*/ 145 h 232"/>
                  <a:gd name="T50" fmla="*/ 798 w 1029"/>
                  <a:gd name="T51" fmla="*/ 135 h 232"/>
                  <a:gd name="T52" fmla="*/ 823 w 1029"/>
                  <a:gd name="T53" fmla="*/ 125 h 232"/>
                  <a:gd name="T54" fmla="*/ 849 w 1029"/>
                  <a:gd name="T55" fmla="*/ 117 h 232"/>
                  <a:gd name="T56" fmla="*/ 876 w 1029"/>
                  <a:gd name="T57" fmla="*/ 105 h 232"/>
                  <a:gd name="T58" fmla="*/ 901 w 1029"/>
                  <a:gd name="T59" fmla="*/ 93 h 232"/>
                  <a:gd name="T60" fmla="*/ 943 w 1029"/>
                  <a:gd name="T61" fmla="*/ 69 h 232"/>
                  <a:gd name="T62" fmla="*/ 957 w 1029"/>
                  <a:gd name="T63" fmla="*/ 61 h 232"/>
                  <a:gd name="T64" fmla="*/ 979 w 1029"/>
                  <a:gd name="T65" fmla="*/ 46 h 232"/>
                  <a:gd name="T66" fmla="*/ 1007 w 1029"/>
                  <a:gd name="T67" fmla="*/ 22 h 232"/>
                  <a:gd name="T68" fmla="*/ 1028 w 1029"/>
                  <a:gd name="T69" fmla="*/ 2 h 23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029"/>
                  <a:gd name="T106" fmla="*/ 0 h 232"/>
                  <a:gd name="T107" fmla="*/ 1029 w 1029"/>
                  <a:gd name="T108" fmla="*/ 232 h 23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029" h="232">
                    <a:moveTo>
                      <a:pt x="0" y="232"/>
                    </a:moveTo>
                    <a:lnTo>
                      <a:pt x="10" y="232"/>
                    </a:lnTo>
                    <a:lnTo>
                      <a:pt x="32" y="232"/>
                    </a:lnTo>
                    <a:lnTo>
                      <a:pt x="33" y="232"/>
                    </a:lnTo>
                    <a:lnTo>
                      <a:pt x="62" y="230"/>
                    </a:lnTo>
                    <a:lnTo>
                      <a:pt x="66" y="230"/>
                    </a:lnTo>
                    <a:lnTo>
                      <a:pt x="94" y="230"/>
                    </a:lnTo>
                    <a:lnTo>
                      <a:pt x="98" y="230"/>
                    </a:lnTo>
                    <a:lnTo>
                      <a:pt x="125" y="228"/>
                    </a:lnTo>
                    <a:lnTo>
                      <a:pt x="131" y="228"/>
                    </a:lnTo>
                    <a:lnTo>
                      <a:pt x="155" y="226"/>
                    </a:lnTo>
                    <a:lnTo>
                      <a:pt x="163" y="226"/>
                    </a:lnTo>
                    <a:lnTo>
                      <a:pt x="187" y="225"/>
                    </a:lnTo>
                    <a:lnTo>
                      <a:pt x="197" y="225"/>
                    </a:lnTo>
                    <a:lnTo>
                      <a:pt x="217" y="223"/>
                    </a:lnTo>
                    <a:lnTo>
                      <a:pt x="231" y="223"/>
                    </a:lnTo>
                    <a:lnTo>
                      <a:pt x="248" y="223"/>
                    </a:lnTo>
                    <a:lnTo>
                      <a:pt x="263" y="221"/>
                    </a:lnTo>
                    <a:lnTo>
                      <a:pt x="278" y="220"/>
                    </a:lnTo>
                    <a:lnTo>
                      <a:pt x="297" y="218"/>
                    </a:lnTo>
                    <a:lnTo>
                      <a:pt x="309" y="218"/>
                    </a:lnTo>
                    <a:lnTo>
                      <a:pt x="332" y="216"/>
                    </a:lnTo>
                    <a:lnTo>
                      <a:pt x="339" y="216"/>
                    </a:lnTo>
                    <a:lnTo>
                      <a:pt x="366" y="213"/>
                    </a:lnTo>
                    <a:lnTo>
                      <a:pt x="369" y="213"/>
                    </a:lnTo>
                    <a:lnTo>
                      <a:pt x="400" y="210"/>
                    </a:lnTo>
                    <a:lnTo>
                      <a:pt x="401" y="210"/>
                    </a:lnTo>
                    <a:lnTo>
                      <a:pt x="430" y="208"/>
                    </a:lnTo>
                    <a:lnTo>
                      <a:pt x="433" y="208"/>
                    </a:lnTo>
                    <a:lnTo>
                      <a:pt x="459" y="204"/>
                    </a:lnTo>
                    <a:lnTo>
                      <a:pt x="469" y="203"/>
                    </a:lnTo>
                    <a:lnTo>
                      <a:pt x="487" y="201"/>
                    </a:lnTo>
                    <a:lnTo>
                      <a:pt x="504" y="199"/>
                    </a:lnTo>
                    <a:lnTo>
                      <a:pt x="518" y="196"/>
                    </a:lnTo>
                    <a:lnTo>
                      <a:pt x="540" y="194"/>
                    </a:lnTo>
                    <a:lnTo>
                      <a:pt x="547" y="193"/>
                    </a:lnTo>
                    <a:lnTo>
                      <a:pt x="575" y="188"/>
                    </a:lnTo>
                    <a:lnTo>
                      <a:pt x="579" y="188"/>
                    </a:lnTo>
                    <a:lnTo>
                      <a:pt x="604" y="182"/>
                    </a:lnTo>
                    <a:lnTo>
                      <a:pt x="612" y="181"/>
                    </a:lnTo>
                    <a:lnTo>
                      <a:pt x="633" y="177"/>
                    </a:lnTo>
                    <a:lnTo>
                      <a:pt x="649" y="174"/>
                    </a:lnTo>
                    <a:lnTo>
                      <a:pt x="661" y="172"/>
                    </a:lnTo>
                    <a:lnTo>
                      <a:pt x="688" y="167"/>
                    </a:lnTo>
                    <a:lnTo>
                      <a:pt x="695" y="166"/>
                    </a:lnTo>
                    <a:lnTo>
                      <a:pt x="717" y="159"/>
                    </a:lnTo>
                    <a:lnTo>
                      <a:pt x="725" y="157"/>
                    </a:lnTo>
                    <a:lnTo>
                      <a:pt x="744" y="152"/>
                    </a:lnTo>
                    <a:lnTo>
                      <a:pt x="766" y="145"/>
                    </a:lnTo>
                    <a:lnTo>
                      <a:pt x="771" y="145"/>
                    </a:lnTo>
                    <a:lnTo>
                      <a:pt x="781" y="140"/>
                    </a:lnTo>
                    <a:lnTo>
                      <a:pt x="798" y="135"/>
                    </a:lnTo>
                    <a:lnTo>
                      <a:pt x="808" y="132"/>
                    </a:lnTo>
                    <a:lnTo>
                      <a:pt x="823" y="125"/>
                    </a:lnTo>
                    <a:lnTo>
                      <a:pt x="847" y="117"/>
                    </a:lnTo>
                    <a:lnTo>
                      <a:pt x="849" y="117"/>
                    </a:lnTo>
                    <a:lnTo>
                      <a:pt x="852" y="115"/>
                    </a:lnTo>
                    <a:lnTo>
                      <a:pt x="876" y="105"/>
                    </a:lnTo>
                    <a:lnTo>
                      <a:pt x="901" y="95"/>
                    </a:lnTo>
                    <a:lnTo>
                      <a:pt x="901" y="93"/>
                    </a:lnTo>
                    <a:lnTo>
                      <a:pt x="925" y="81"/>
                    </a:lnTo>
                    <a:lnTo>
                      <a:pt x="943" y="69"/>
                    </a:lnTo>
                    <a:lnTo>
                      <a:pt x="948" y="66"/>
                    </a:lnTo>
                    <a:lnTo>
                      <a:pt x="957" y="61"/>
                    </a:lnTo>
                    <a:lnTo>
                      <a:pt x="970" y="51"/>
                    </a:lnTo>
                    <a:lnTo>
                      <a:pt x="979" y="46"/>
                    </a:lnTo>
                    <a:lnTo>
                      <a:pt x="992" y="34"/>
                    </a:lnTo>
                    <a:lnTo>
                      <a:pt x="1007" y="22"/>
                    </a:lnTo>
                    <a:lnTo>
                      <a:pt x="1012" y="17"/>
                    </a:lnTo>
                    <a:lnTo>
                      <a:pt x="1028" y="2"/>
                    </a:lnTo>
                    <a:lnTo>
                      <a:pt x="1029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61" name="Line 1401"/>
              <p:cNvSpPr>
                <a:spLocks noChangeShapeType="1"/>
              </p:cNvSpPr>
              <p:nvPr/>
            </p:nvSpPr>
            <p:spPr bwMode="auto">
              <a:xfrm>
                <a:off x="674" y="1950"/>
                <a:ext cx="31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462" name="Line 1402"/>
              <p:cNvSpPr>
                <a:spLocks noChangeShapeType="1"/>
              </p:cNvSpPr>
              <p:nvPr/>
            </p:nvSpPr>
            <p:spPr bwMode="auto">
              <a:xfrm flipH="1">
                <a:off x="590" y="1907"/>
                <a:ext cx="29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463" name="Freeform 1403"/>
              <p:cNvSpPr>
                <a:spLocks/>
              </p:cNvSpPr>
              <p:nvPr/>
            </p:nvSpPr>
            <p:spPr bwMode="auto">
              <a:xfrm>
                <a:off x="619" y="1907"/>
                <a:ext cx="62" cy="1"/>
              </a:xfrm>
              <a:custGeom>
                <a:avLst/>
                <a:gdLst>
                  <a:gd name="T0" fmla="*/ 62 w 62"/>
                  <a:gd name="T1" fmla="*/ 0 h 1"/>
                  <a:gd name="T2" fmla="*/ 47 w 62"/>
                  <a:gd name="T3" fmla="*/ 0 h 1"/>
                  <a:gd name="T4" fmla="*/ 30 w 62"/>
                  <a:gd name="T5" fmla="*/ 0 h 1"/>
                  <a:gd name="T6" fmla="*/ 13 w 62"/>
                  <a:gd name="T7" fmla="*/ 0 h 1"/>
                  <a:gd name="T8" fmla="*/ 0 w 62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2"/>
                  <a:gd name="T16" fmla="*/ 0 h 1"/>
                  <a:gd name="T17" fmla="*/ 62 w 62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2" h="1">
                    <a:moveTo>
                      <a:pt x="62" y="0"/>
                    </a:moveTo>
                    <a:lnTo>
                      <a:pt x="47" y="0"/>
                    </a:lnTo>
                    <a:lnTo>
                      <a:pt x="30" y="0"/>
                    </a:lnTo>
                    <a:lnTo>
                      <a:pt x="13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64" name="Freeform 1404"/>
              <p:cNvSpPr>
                <a:spLocks/>
              </p:cNvSpPr>
              <p:nvPr/>
            </p:nvSpPr>
            <p:spPr bwMode="auto">
              <a:xfrm>
                <a:off x="681" y="1904"/>
                <a:ext cx="125" cy="3"/>
              </a:xfrm>
              <a:custGeom>
                <a:avLst/>
                <a:gdLst>
                  <a:gd name="T0" fmla="*/ 125 w 125"/>
                  <a:gd name="T1" fmla="*/ 0 h 3"/>
                  <a:gd name="T2" fmla="*/ 115 w 125"/>
                  <a:gd name="T3" fmla="*/ 2 h 3"/>
                  <a:gd name="T4" fmla="*/ 95 w 125"/>
                  <a:gd name="T5" fmla="*/ 2 h 3"/>
                  <a:gd name="T6" fmla="*/ 81 w 125"/>
                  <a:gd name="T7" fmla="*/ 2 h 3"/>
                  <a:gd name="T8" fmla="*/ 62 w 125"/>
                  <a:gd name="T9" fmla="*/ 2 h 3"/>
                  <a:gd name="T10" fmla="*/ 49 w 125"/>
                  <a:gd name="T11" fmla="*/ 2 h 3"/>
                  <a:gd name="T12" fmla="*/ 30 w 125"/>
                  <a:gd name="T13" fmla="*/ 2 h 3"/>
                  <a:gd name="T14" fmla="*/ 15 w 125"/>
                  <a:gd name="T15" fmla="*/ 3 h 3"/>
                  <a:gd name="T16" fmla="*/ 0 w 125"/>
                  <a:gd name="T17" fmla="*/ 3 h 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5"/>
                  <a:gd name="T28" fmla="*/ 0 h 3"/>
                  <a:gd name="T29" fmla="*/ 125 w 125"/>
                  <a:gd name="T30" fmla="*/ 3 h 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5" h="3">
                    <a:moveTo>
                      <a:pt x="125" y="0"/>
                    </a:moveTo>
                    <a:lnTo>
                      <a:pt x="115" y="2"/>
                    </a:lnTo>
                    <a:lnTo>
                      <a:pt x="95" y="2"/>
                    </a:lnTo>
                    <a:lnTo>
                      <a:pt x="81" y="2"/>
                    </a:lnTo>
                    <a:lnTo>
                      <a:pt x="62" y="2"/>
                    </a:lnTo>
                    <a:lnTo>
                      <a:pt x="49" y="2"/>
                    </a:lnTo>
                    <a:lnTo>
                      <a:pt x="30" y="2"/>
                    </a:lnTo>
                    <a:lnTo>
                      <a:pt x="15" y="3"/>
                    </a:lnTo>
                    <a:lnTo>
                      <a:pt x="0" y="3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65" name="Freeform 1405"/>
              <p:cNvSpPr>
                <a:spLocks/>
              </p:cNvSpPr>
              <p:nvPr/>
            </p:nvSpPr>
            <p:spPr bwMode="auto">
              <a:xfrm>
                <a:off x="862" y="1664"/>
                <a:ext cx="818" cy="236"/>
              </a:xfrm>
              <a:custGeom>
                <a:avLst/>
                <a:gdLst>
                  <a:gd name="T0" fmla="*/ 0 w 818"/>
                  <a:gd name="T1" fmla="*/ 236 h 236"/>
                  <a:gd name="T2" fmla="*/ 5 w 818"/>
                  <a:gd name="T3" fmla="*/ 236 h 236"/>
                  <a:gd name="T4" fmla="*/ 33 w 818"/>
                  <a:gd name="T5" fmla="*/ 235 h 236"/>
                  <a:gd name="T6" fmla="*/ 37 w 818"/>
                  <a:gd name="T7" fmla="*/ 235 h 236"/>
                  <a:gd name="T8" fmla="*/ 67 w 818"/>
                  <a:gd name="T9" fmla="*/ 235 h 236"/>
                  <a:gd name="T10" fmla="*/ 69 w 818"/>
                  <a:gd name="T11" fmla="*/ 233 h 236"/>
                  <a:gd name="T12" fmla="*/ 98 w 818"/>
                  <a:gd name="T13" fmla="*/ 231 h 236"/>
                  <a:gd name="T14" fmla="*/ 101 w 818"/>
                  <a:gd name="T15" fmla="*/ 231 h 236"/>
                  <a:gd name="T16" fmla="*/ 128 w 818"/>
                  <a:gd name="T17" fmla="*/ 228 h 236"/>
                  <a:gd name="T18" fmla="*/ 135 w 818"/>
                  <a:gd name="T19" fmla="*/ 228 h 236"/>
                  <a:gd name="T20" fmla="*/ 158 w 818"/>
                  <a:gd name="T21" fmla="*/ 226 h 236"/>
                  <a:gd name="T22" fmla="*/ 168 w 818"/>
                  <a:gd name="T23" fmla="*/ 225 h 236"/>
                  <a:gd name="T24" fmla="*/ 189 w 818"/>
                  <a:gd name="T25" fmla="*/ 223 h 236"/>
                  <a:gd name="T26" fmla="*/ 204 w 818"/>
                  <a:gd name="T27" fmla="*/ 221 h 236"/>
                  <a:gd name="T28" fmla="*/ 217 w 818"/>
                  <a:gd name="T29" fmla="*/ 221 h 236"/>
                  <a:gd name="T30" fmla="*/ 238 w 818"/>
                  <a:gd name="T31" fmla="*/ 218 h 236"/>
                  <a:gd name="T32" fmla="*/ 248 w 818"/>
                  <a:gd name="T33" fmla="*/ 216 h 236"/>
                  <a:gd name="T34" fmla="*/ 273 w 818"/>
                  <a:gd name="T35" fmla="*/ 213 h 236"/>
                  <a:gd name="T36" fmla="*/ 276 w 818"/>
                  <a:gd name="T37" fmla="*/ 213 h 236"/>
                  <a:gd name="T38" fmla="*/ 297 w 818"/>
                  <a:gd name="T39" fmla="*/ 211 h 236"/>
                  <a:gd name="T40" fmla="*/ 307 w 818"/>
                  <a:gd name="T41" fmla="*/ 209 h 236"/>
                  <a:gd name="T42" fmla="*/ 309 w 818"/>
                  <a:gd name="T43" fmla="*/ 209 h 236"/>
                  <a:gd name="T44" fmla="*/ 336 w 818"/>
                  <a:gd name="T45" fmla="*/ 206 h 236"/>
                  <a:gd name="T46" fmla="*/ 344 w 818"/>
                  <a:gd name="T47" fmla="*/ 203 h 236"/>
                  <a:gd name="T48" fmla="*/ 366 w 818"/>
                  <a:gd name="T49" fmla="*/ 199 h 236"/>
                  <a:gd name="T50" fmla="*/ 381 w 818"/>
                  <a:gd name="T51" fmla="*/ 198 h 236"/>
                  <a:gd name="T52" fmla="*/ 395 w 818"/>
                  <a:gd name="T53" fmla="*/ 194 h 236"/>
                  <a:gd name="T54" fmla="*/ 418 w 818"/>
                  <a:gd name="T55" fmla="*/ 191 h 236"/>
                  <a:gd name="T56" fmla="*/ 422 w 818"/>
                  <a:gd name="T57" fmla="*/ 189 h 236"/>
                  <a:gd name="T58" fmla="*/ 433 w 818"/>
                  <a:gd name="T59" fmla="*/ 187 h 236"/>
                  <a:gd name="T60" fmla="*/ 450 w 818"/>
                  <a:gd name="T61" fmla="*/ 184 h 236"/>
                  <a:gd name="T62" fmla="*/ 457 w 818"/>
                  <a:gd name="T63" fmla="*/ 182 h 236"/>
                  <a:gd name="T64" fmla="*/ 479 w 818"/>
                  <a:gd name="T65" fmla="*/ 177 h 236"/>
                  <a:gd name="T66" fmla="*/ 494 w 818"/>
                  <a:gd name="T67" fmla="*/ 172 h 236"/>
                  <a:gd name="T68" fmla="*/ 506 w 818"/>
                  <a:gd name="T69" fmla="*/ 171 h 236"/>
                  <a:gd name="T70" fmla="*/ 530 w 818"/>
                  <a:gd name="T71" fmla="*/ 164 h 236"/>
                  <a:gd name="T72" fmla="*/ 533 w 818"/>
                  <a:gd name="T73" fmla="*/ 162 h 236"/>
                  <a:gd name="T74" fmla="*/ 535 w 818"/>
                  <a:gd name="T75" fmla="*/ 162 h 236"/>
                  <a:gd name="T76" fmla="*/ 560 w 818"/>
                  <a:gd name="T77" fmla="*/ 154 h 236"/>
                  <a:gd name="T78" fmla="*/ 577 w 818"/>
                  <a:gd name="T79" fmla="*/ 149 h 236"/>
                  <a:gd name="T80" fmla="*/ 585 w 818"/>
                  <a:gd name="T81" fmla="*/ 145 h 236"/>
                  <a:gd name="T82" fmla="*/ 600 w 818"/>
                  <a:gd name="T83" fmla="*/ 140 h 236"/>
                  <a:gd name="T84" fmla="*/ 612 w 818"/>
                  <a:gd name="T85" fmla="*/ 135 h 236"/>
                  <a:gd name="T86" fmla="*/ 621 w 818"/>
                  <a:gd name="T87" fmla="*/ 132 h 236"/>
                  <a:gd name="T88" fmla="*/ 638 w 818"/>
                  <a:gd name="T89" fmla="*/ 125 h 236"/>
                  <a:gd name="T90" fmla="*/ 658 w 818"/>
                  <a:gd name="T91" fmla="*/ 115 h 236"/>
                  <a:gd name="T92" fmla="*/ 663 w 818"/>
                  <a:gd name="T93" fmla="*/ 113 h 236"/>
                  <a:gd name="T94" fmla="*/ 668 w 818"/>
                  <a:gd name="T95" fmla="*/ 111 h 236"/>
                  <a:gd name="T96" fmla="*/ 687 w 818"/>
                  <a:gd name="T97" fmla="*/ 101 h 236"/>
                  <a:gd name="T98" fmla="*/ 705 w 818"/>
                  <a:gd name="T99" fmla="*/ 91 h 236"/>
                  <a:gd name="T100" fmla="*/ 712 w 818"/>
                  <a:gd name="T101" fmla="*/ 86 h 236"/>
                  <a:gd name="T102" fmla="*/ 720 w 818"/>
                  <a:gd name="T103" fmla="*/ 81 h 236"/>
                  <a:gd name="T104" fmla="*/ 736 w 818"/>
                  <a:gd name="T105" fmla="*/ 72 h 236"/>
                  <a:gd name="T106" fmla="*/ 744 w 818"/>
                  <a:gd name="T107" fmla="*/ 66 h 236"/>
                  <a:gd name="T108" fmla="*/ 757 w 818"/>
                  <a:gd name="T109" fmla="*/ 57 h 236"/>
                  <a:gd name="T110" fmla="*/ 774 w 818"/>
                  <a:gd name="T111" fmla="*/ 44 h 236"/>
                  <a:gd name="T112" fmla="*/ 778 w 818"/>
                  <a:gd name="T113" fmla="*/ 39 h 236"/>
                  <a:gd name="T114" fmla="*/ 795 w 818"/>
                  <a:gd name="T115" fmla="*/ 23 h 236"/>
                  <a:gd name="T116" fmla="*/ 800 w 818"/>
                  <a:gd name="T117" fmla="*/ 20 h 236"/>
                  <a:gd name="T118" fmla="*/ 801 w 818"/>
                  <a:gd name="T119" fmla="*/ 18 h 236"/>
                  <a:gd name="T120" fmla="*/ 818 w 818"/>
                  <a:gd name="T121" fmla="*/ 0 h 2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818"/>
                  <a:gd name="T184" fmla="*/ 0 h 236"/>
                  <a:gd name="T185" fmla="*/ 818 w 818"/>
                  <a:gd name="T186" fmla="*/ 236 h 2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818" h="236">
                    <a:moveTo>
                      <a:pt x="0" y="236"/>
                    </a:moveTo>
                    <a:lnTo>
                      <a:pt x="5" y="236"/>
                    </a:lnTo>
                    <a:lnTo>
                      <a:pt x="33" y="235"/>
                    </a:lnTo>
                    <a:lnTo>
                      <a:pt x="37" y="235"/>
                    </a:lnTo>
                    <a:lnTo>
                      <a:pt x="67" y="235"/>
                    </a:lnTo>
                    <a:lnTo>
                      <a:pt x="69" y="233"/>
                    </a:lnTo>
                    <a:lnTo>
                      <a:pt x="98" y="231"/>
                    </a:lnTo>
                    <a:lnTo>
                      <a:pt x="101" y="231"/>
                    </a:lnTo>
                    <a:lnTo>
                      <a:pt x="128" y="228"/>
                    </a:lnTo>
                    <a:lnTo>
                      <a:pt x="135" y="228"/>
                    </a:lnTo>
                    <a:lnTo>
                      <a:pt x="158" y="226"/>
                    </a:lnTo>
                    <a:lnTo>
                      <a:pt x="168" y="225"/>
                    </a:lnTo>
                    <a:lnTo>
                      <a:pt x="189" y="223"/>
                    </a:lnTo>
                    <a:lnTo>
                      <a:pt x="204" y="221"/>
                    </a:lnTo>
                    <a:lnTo>
                      <a:pt x="217" y="221"/>
                    </a:lnTo>
                    <a:lnTo>
                      <a:pt x="238" y="218"/>
                    </a:lnTo>
                    <a:lnTo>
                      <a:pt x="248" y="216"/>
                    </a:lnTo>
                    <a:lnTo>
                      <a:pt x="273" y="213"/>
                    </a:lnTo>
                    <a:lnTo>
                      <a:pt x="276" y="213"/>
                    </a:lnTo>
                    <a:lnTo>
                      <a:pt x="297" y="211"/>
                    </a:lnTo>
                    <a:lnTo>
                      <a:pt x="307" y="209"/>
                    </a:lnTo>
                    <a:lnTo>
                      <a:pt x="309" y="209"/>
                    </a:lnTo>
                    <a:lnTo>
                      <a:pt x="336" y="206"/>
                    </a:lnTo>
                    <a:lnTo>
                      <a:pt x="344" y="203"/>
                    </a:lnTo>
                    <a:lnTo>
                      <a:pt x="366" y="199"/>
                    </a:lnTo>
                    <a:lnTo>
                      <a:pt x="381" y="198"/>
                    </a:lnTo>
                    <a:lnTo>
                      <a:pt x="395" y="194"/>
                    </a:lnTo>
                    <a:lnTo>
                      <a:pt x="418" y="191"/>
                    </a:lnTo>
                    <a:lnTo>
                      <a:pt x="422" y="189"/>
                    </a:lnTo>
                    <a:lnTo>
                      <a:pt x="433" y="187"/>
                    </a:lnTo>
                    <a:lnTo>
                      <a:pt x="450" y="184"/>
                    </a:lnTo>
                    <a:lnTo>
                      <a:pt x="457" y="182"/>
                    </a:lnTo>
                    <a:lnTo>
                      <a:pt x="479" y="177"/>
                    </a:lnTo>
                    <a:lnTo>
                      <a:pt x="494" y="172"/>
                    </a:lnTo>
                    <a:lnTo>
                      <a:pt x="506" y="171"/>
                    </a:lnTo>
                    <a:lnTo>
                      <a:pt x="530" y="164"/>
                    </a:lnTo>
                    <a:lnTo>
                      <a:pt x="533" y="162"/>
                    </a:lnTo>
                    <a:lnTo>
                      <a:pt x="535" y="162"/>
                    </a:lnTo>
                    <a:lnTo>
                      <a:pt x="560" y="154"/>
                    </a:lnTo>
                    <a:lnTo>
                      <a:pt x="577" y="149"/>
                    </a:lnTo>
                    <a:lnTo>
                      <a:pt x="585" y="145"/>
                    </a:lnTo>
                    <a:lnTo>
                      <a:pt x="600" y="140"/>
                    </a:lnTo>
                    <a:lnTo>
                      <a:pt x="612" y="135"/>
                    </a:lnTo>
                    <a:lnTo>
                      <a:pt x="621" y="132"/>
                    </a:lnTo>
                    <a:lnTo>
                      <a:pt x="638" y="125"/>
                    </a:lnTo>
                    <a:lnTo>
                      <a:pt x="658" y="115"/>
                    </a:lnTo>
                    <a:lnTo>
                      <a:pt x="663" y="113"/>
                    </a:lnTo>
                    <a:lnTo>
                      <a:pt x="668" y="111"/>
                    </a:lnTo>
                    <a:lnTo>
                      <a:pt x="687" y="101"/>
                    </a:lnTo>
                    <a:lnTo>
                      <a:pt x="705" y="91"/>
                    </a:lnTo>
                    <a:lnTo>
                      <a:pt x="712" y="86"/>
                    </a:lnTo>
                    <a:lnTo>
                      <a:pt x="720" y="81"/>
                    </a:lnTo>
                    <a:lnTo>
                      <a:pt x="736" y="72"/>
                    </a:lnTo>
                    <a:lnTo>
                      <a:pt x="744" y="66"/>
                    </a:lnTo>
                    <a:lnTo>
                      <a:pt x="757" y="57"/>
                    </a:lnTo>
                    <a:lnTo>
                      <a:pt x="774" y="44"/>
                    </a:lnTo>
                    <a:lnTo>
                      <a:pt x="778" y="39"/>
                    </a:lnTo>
                    <a:lnTo>
                      <a:pt x="795" y="23"/>
                    </a:lnTo>
                    <a:lnTo>
                      <a:pt x="800" y="20"/>
                    </a:lnTo>
                    <a:lnTo>
                      <a:pt x="801" y="18"/>
                    </a:lnTo>
                    <a:lnTo>
                      <a:pt x="818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66" name="Freeform 1406"/>
              <p:cNvSpPr>
                <a:spLocks/>
              </p:cNvSpPr>
              <p:nvPr/>
            </p:nvSpPr>
            <p:spPr bwMode="auto">
              <a:xfrm>
                <a:off x="806" y="1900"/>
                <a:ext cx="56" cy="4"/>
              </a:xfrm>
              <a:custGeom>
                <a:avLst/>
                <a:gdLst>
                  <a:gd name="T0" fmla="*/ 56 w 56"/>
                  <a:gd name="T1" fmla="*/ 0 h 4"/>
                  <a:gd name="T2" fmla="*/ 32 w 56"/>
                  <a:gd name="T3" fmla="*/ 2 h 4"/>
                  <a:gd name="T4" fmla="*/ 24 w 56"/>
                  <a:gd name="T5" fmla="*/ 2 h 4"/>
                  <a:gd name="T6" fmla="*/ 0 w 56"/>
                  <a:gd name="T7" fmla="*/ 4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6"/>
                  <a:gd name="T13" fmla="*/ 0 h 4"/>
                  <a:gd name="T14" fmla="*/ 56 w 56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6" h="4">
                    <a:moveTo>
                      <a:pt x="56" y="0"/>
                    </a:moveTo>
                    <a:lnTo>
                      <a:pt x="32" y="2"/>
                    </a:lnTo>
                    <a:lnTo>
                      <a:pt x="24" y="2"/>
                    </a:lnTo>
                    <a:lnTo>
                      <a:pt x="0" y="4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67" name="Line 1407"/>
              <p:cNvSpPr>
                <a:spLocks noChangeShapeType="1"/>
              </p:cNvSpPr>
              <p:nvPr/>
            </p:nvSpPr>
            <p:spPr bwMode="auto">
              <a:xfrm flipH="1">
                <a:off x="590" y="1863"/>
                <a:ext cx="34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468" name="Freeform 1408"/>
              <p:cNvSpPr>
                <a:spLocks/>
              </p:cNvSpPr>
              <p:nvPr/>
            </p:nvSpPr>
            <p:spPr bwMode="auto">
              <a:xfrm>
                <a:off x="624" y="1863"/>
                <a:ext cx="64" cy="1"/>
              </a:xfrm>
              <a:custGeom>
                <a:avLst/>
                <a:gdLst>
                  <a:gd name="T0" fmla="*/ 64 w 64"/>
                  <a:gd name="T1" fmla="*/ 0 h 1"/>
                  <a:gd name="T2" fmla="*/ 35 w 64"/>
                  <a:gd name="T3" fmla="*/ 0 h 1"/>
                  <a:gd name="T4" fmla="*/ 32 w 64"/>
                  <a:gd name="T5" fmla="*/ 0 h 1"/>
                  <a:gd name="T6" fmla="*/ 1 w 64"/>
                  <a:gd name="T7" fmla="*/ 0 h 1"/>
                  <a:gd name="T8" fmla="*/ 0 w 64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4"/>
                  <a:gd name="T16" fmla="*/ 0 h 1"/>
                  <a:gd name="T17" fmla="*/ 64 w 64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4" h="1">
                    <a:moveTo>
                      <a:pt x="64" y="0"/>
                    </a:moveTo>
                    <a:lnTo>
                      <a:pt x="35" y="0"/>
                    </a:lnTo>
                    <a:lnTo>
                      <a:pt x="32" y="0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69" name="Freeform 1409"/>
              <p:cNvSpPr>
                <a:spLocks/>
              </p:cNvSpPr>
              <p:nvPr/>
            </p:nvSpPr>
            <p:spPr bwMode="auto">
              <a:xfrm>
                <a:off x="688" y="1857"/>
                <a:ext cx="123" cy="6"/>
              </a:xfrm>
              <a:custGeom>
                <a:avLst/>
                <a:gdLst>
                  <a:gd name="T0" fmla="*/ 123 w 123"/>
                  <a:gd name="T1" fmla="*/ 0 h 6"/>
                  <a:gd name="T2" fmla="*/ 103 w 123"/>
                  <a:gd name="T3" fmla="*/ 1 h 6"/>
                  <a:gd name="T4" fmla="*/ 93 w 123"/>
                  <a:gd name="T5" fmla="*/ 1 h 6"/>
                  <a:gd name="T6" fmla="*/ 69 w 123"/>
                  <a:gd name="T7" fmla="*/ 3 h 6"/>
                  <a:gd name="T8" fmla="*/ 62 w 123"/>
                  <a:gd name="T9" fmla="*/ 3 h 6"/>
                  <a:gd name="T10" fmla="*/ 35 w 123"/>
                  <a:gd name="T11" fmla="*/ 5 h 6"/>
                  <a:gd name="T12" fmla="*/ 30 w 123"/>
                  <a:gd name="T13" fmla="*/ 5 h 6"/>
                  <a:gd name="T14" fmla="*/ 3 w 123"/>
                  <a:gd name="T15" fmla="*/ 5 h 6"/>
                  <a:gd name="T16" fmla="*/ 0 w 123"/>
                  <a:gd name="T17" fmla="*/ 6 h 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3"/>
                  <a:gd name="T28" fmla="*/ 0 h 6"/>
                  <a:gd name="T29" fmla="*/ 123 w 123"/>
                  <a:gd name="T30" fmla="*/ 6 h 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3" h="6">
                    <a:moveTo>
                      <a:pt x="123" y="0"/>
                    </a:moveTo>
                    <a:lnTo>
                      <a:pt x="103" y="1"/>
                    </a:lnTo>
                    <a:lnTo>
                      <a:pt x="93" y="1"/>
                    </a:lnTo>
                    <a:lnTo>
                      <a:pt x="69" y="3"/>
                    </a:lnTo>
                    <a:lnTo>
                      <a:pt x="62" y="3"/>
                    </a:lnTo>
                    <a:lnTo>
                      <a:pt x="35" y="5"/>
                    </a:lnTo>
                    <a:lnTo>
                      <a:pt x="30" y="5"/>
                    </a:lnTo>
                    <a:lnTo>
                      <a:pt x="3" y="5"/>
                    </a:lnTo>
                    <a:lnTo>
                      <a:pt x="0" y="6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70" name="Freeform 1410"/>
              <p:cNvSpPr>
                <a:spLocks/>
              </p:cNvSpPr>
              <p:nvPr/>
            </p:nvSpPr>
            <p:spPr bwMode="auto">
              <a:xfrm>
                <a:off x="858" y="1610"/>
                <a:ext cx="760" cy="245"/>
              </a:xfrm>
              <a:custGeom>
                <a:avLst/>
                <a:gdLst>
                  <a:gd name="T0" fmla="*/ 0 w 760"/>
                  <a:gd name="T1" fmla="*/ 245 h 245"/>
                  <a:gd name="T2" fmla="*/ 15 w 760"/>
                  <a:gd name="T3" fmla="*/ 245 h 245"/>
                  <a:gd name="T4" fmla="*/ 32 w 760"/>
                  <a:gd name="T5" fmla="*/ 243 h 245"/>
                  <a:gd name="T6" fmla="*/ 44 w 760"/>
                  <a:gd name="T7" fmla="*/ 241 h 245"/>
                  <a:gd name="T8" fmla="*/ 66 w 760"/>
                  <a:gd name="T9" fmla="*/ 240 h 245"/>
                  <a:gd name="T10" fmla="*/ 76 w 760"/>
                  <a:gd name="T11" fmla="*/ 240 h 245"/>
                  <a:gd name="T12" fmla="*/ 102 w 760"/>
                  <a:gd name="T13" fmla="*/ 238 h 245"/>
                  <a:gd name="T14" fmla="*/ 107 w 760"/>
                  <a:gd name="T15" fmla="*/ 238 h 245"/>
                  <a:gd name="T16" fmla="*/ 135 w 760"/>
                  <a:gd name="T17" fmla="*/ 233 h 245"/>
                  <a:gd name="T18" fmla="*/ 144 w 760"/>
                  <a:gd name="T19" fmla="*/ 233 h 245"/>
                  <a:gd name="T20" fmla="*/ 166 w 760"/>
                  <a:gd name="T21" fmla="*/ 231 h 245"/>
                  <a:gd name="T22" fmla="*/ 171 w 760"/>
                  <a:gd name="T23" fmla="*/ 231 h 245"/>
                  <a:gd name="T24" fmla="*/ 196 w 760"/>
                  <a:gd name="T25" fmla="*/ 228 h 245"/>
                  <a:gd name="T26" fmla="*/ 204 w 760"/>
                  <a:gd name="T27" fmla="*/ 226 h 245"/>
                  <a:gd name="T28" fmla="*/ 225 w 760"/>
                  <a:gd name="T29" fmla="*/ 225 h 245"/>
                  <a:gd name="T30" fmla="*/ 242 w 760"/>
                  <a:gd name="T31" fmla="*/ 221 h 245"/>
                  <a:gd name="T32" fmla="*/ 255 w 760"/>
                  <a:gd name="T33" fmla="*/ 219 h 245"/>
                  <a:gd name="T34" fmla="*/ 277 w 760"/>
                  <a:gd name="T35" fmla="*/ 216 h 245"/>
                  <a:gd name="T36" fmla="*/ 284 w 760"/>
                  <a:gd name="T37" fmla="*/ 214 h 245"/>
                  <a:gd name="T38" fmla="*/ 313 w 760"/>
                  <a:gd name="T39" fmla="*/ 209 h 245"/>
                  <a:gd name="T40" fmla="*/ 314 w 760"/>
                  <a:gd name="T41" fmla="*/ 209 h 245"/>
                  <a:gd name="T42" fmla="*/ 343 w 760"/>
                  <a:gd name="T43" fmla="*/ 204 h 245"/>
                  <a:gd name="T44" fmla="*/ 350 w 760"/>
                  <a:gd name="T45" fmla="*/ 204 h 245"/>
                  <a:gd name="T46" fmla="*/ 372 w 760"/>
                  <a:gd name="T47" fmla="*/ 197 h 245"/>
                  <a:gd name="T48" fmla="*/ 387 w 760"/>
                  <a:gd name="T49" fmla="*/ 196 h 245"/>
                  <a:gd name="T50" fmla="*/ 399 w 760"/>
                  <a:gd name="T51" fmla="*/ 192 h 245"/>
                  <a:gd name="T52" fmla="*/ 427 w 760"/>
                  <a:gd name="T53" fmla="*/ 186 h 245"/>
                  <a:gd name="T54" fmla="*/ 454 w 760"/>
                  <a:gd name="T55" fmla="*/ 177 h 245"/>
                  <a:gd name="T56" fmla="*/ 466 w 760"/>
                  <a:gd name="T57" fmla="*/ 176 h 245"/>
                  <a:gd name="T58" fmla="*/ 481 w 760"/>
                  <a:gd name="T59" fmla="*/ 170 h 245"/>
                  <a:gd name="T60" fmla="*/ 507 w 760"/>
                  <a:gd name="T61" fmla="*/ 160 h 245"/>
                  <a:gd name="T62" fmla="*/ 508 w 760"/>
                  <a:gd name="T63" fmla="*/ 160 h 245"/>
                  <a:gd name="T64" fmla="*/ 535 w 760"/>
                  <a:gd name="T65" fmla="*/ 152 h 245"/>
                  <a:gd name="T66" fmla="*/ 550 w 760"/>
                  <a:gd name="T67" fmla="*/ 145 h 245"/>
                  <a:gd name="T68" fmla="*/ 561 w 760"/>
                  <a:gd name="T69" fmla="*/ 142 h 245"/>
                  <a:gd name="T70" fmla="*/ 571 w 760"/>
                  <a:gd name="T71" fmla="*/ 137 h 245"/>
                  <a:gd name="T72" fmla="*/ 586 w 760"/>
                  <a:gd name="T73" fmla="*/ 130 h 245"/>
                  <a:gd name="T74" fmla="*/ 598 w 760"/>
                  <a:gd name="T75" fmla="*/ 125 h 245"/>
                  <a:gd name="T76" fmla="*/ 611 w 760"/>
                  <a:gd name="T77" fmla="*/ 118 h 245"/>
                  <a:gd name="T78" fmla="*/ 623 w 760"/>
                  <a:gd name="T79" fmla="*/ 111 h 245"/>
                  <a:gd name="T80" fmla="*/ 635 w 760"/>
                  <a:gd name="T81" fmla="*/ 104 h 245"/>
                  <a:gd name="T82" fmla="*/ 650 w 760"/>
                  <a:gd name="T83" fmla="*/ 96 h 245"/>
                  <a:gd name="T84" fmla="*/ 658 w 760"/>
                  <a:gd name="T85" fmla="*/ 89 h 245"/>
                  <a:gd name="T86" fmla="*/ 664 w 760"/>
                  <a:gd name="T87" fmla="*/ 88 h 245"/>
                  <a:gd name="T88" fmla="*/ 682 w 760"/>
                  <a:gd name="T89" fmla="*/ 74 h 245"/>
                  <a:gd name="T90" fmla="*/ 697 w 760"/>
                  <a:gd name="T91" fmla="*/ 62 h 245"/>
                  <a:gd name="T92" fmla="*/ 704 w 760"/>
                  <a:gd name="T93" fmla="*/ 57 h 245"/>
                  <a:gd name="T94" fmla="*/ 721 w 760"/>
                  <a:gd name="T95" fmla="*/ 40 h 245"/>
                  <a:gd name="T96" fmla="*/ 724 w 760"/>
                  <a:gd name="T97" fmla="*/ 39 h 245"/>
                  <a:gd name="T98" fmla="*/ 726 w 760"/>
                  <a:gd name="T99" fmla="*/ 37 h 245"/>
                  <a:gd name="T100" fmla="*/ 745 w 760"/>
                  <a:gd name="T101" fmla="*/ 18 h 245"/>
                  <a:gd name="T102" fmla="*/ 750 w 760"/>
                  <a:gd name="T103" fmla="*/ 11 h 245"/>
                  <a:gd name="T104" fmla="*/ 760 w 760"/>
                  <a:gd name="T105" fmla="*/ 0 h 24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760"/>
                  <a:gd name="T160" fmla="*/ 0 h 245"/>
                  <a:gd name="T161" fmla="*/ 760 w 760"/>
                  <a:gd name="T162" fmla="*/ 245 h 245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760" h="245">
                    <a:moveTo>
                      <a:pt x="0" y="245"/>
                    </a:moveTo>
                    <a:lnTo>
                      <a:pt x="15" y="245"/>
                    </a:lnTo>
                    <a:lnTo>
                      <a:pt x="32" y="243"/>
                    </a:lnTo>
                    <a:lnTo>
                      <a:pt x="44" y="241"/>
                    </a:lnTo>
                    <a:lnTo>
                      <a:pt x="66" y="240"/>
                    </a:lnTo>
                    <a:lnTo>
                      <a:pt x="76" y="240"/>
                    </a:lnTo>
                    <a:lnTo>
                      <a:pt x="102" y="238"/>
                    </a:lnTo>
                    <a:lnTo>
                      <a:pt x="107" y="238"/>
                    </a:lnTo>
                    <a:lnTo>
                      <a:pt x="135" y="233"/>
                    </a:lnTo>
                    <a:lnTo>
                      <a:pt x="144" y="233"/>
                    </a:lnTo>
                    <a:lnTo>
                      <a:pt x="166" y="231"/>
                    </a:lnTo>
                    <a:lnTo>
                      <a:pt x="171" y="231"/>
                    </a:lnTo>
                    <a:lnTo>
                      <a:pt x="196" y="228"/>
                    </a:lnTo>
                    <a:lnTo>
                      <a:pt x="204" y="226"/>
                    </a:lnTo>
                    <a:lnTo>
                      <a:pt x="225" y="225"/>
                    </a:lnTo>
                    <a:lnTo>
                      <a:pt x="242" y="221"/>
                    </a:lnTo>
                    <a:lnTo>
                      <a:pt x="255" y="219"/>
                    </a:lnTo>
                    <a:lnTo>
                      <a:pt x="277" y="216"/>
                    </a:lnTo>
                    <a:lnTo>
                      <a:pt x="284" y="214"/>
                    </a:lnTo>
                    <a:lnTo>
                      <a:pt x="313" y="209"/>
                    </a:lnTo>
                    <a:lnTo>
                      <a:pt x="314" y="209"/>
                    </a:lnTo>
                    <a:lnTo>
                      <a:pt x="343" y="204"/>
                    </a:lnTo>
                    <a:lnTo>
                      <a:pt x="350" y="204"/>
                    </a:lnTo>
                    <a:lnTo>
                      <a:pt x="372" y="197"/>
                    </a:lnTo>
                    <a:lnTo>
                      <a:pt x="387" y="196"/>
                    </a:lnTo>
                    <a:lnTo>
                      <a:pt x="399" y="192"/>
                    </a:lnTo>
                    <a:lnTo>
                      <a:pt x="427" y="186"/>
                    </a:lnTo>
                    <a:lnTo>
                      <a:pt x="454" y="177"/>
                    </a:lnTo>
                    <a:lnTo>
                      <a:pt x="466" y="176"/>
                    </a:lnTo>
                    <a:lnTo>
                      <a:pt x="481" y="170"/>
                    </a:lnTo>
                    <a:lnTo>
                      <a:pt x="507" y="160"/>
                    </a:lnTo>
                    <a:lnTo>
                      <a:pt x="508" y="160"/>
                    </a:lnTo>
                    <a:lnTo>
                      <a:pt x="535" y="152"/>
                    </a:lnTo>
                    <a:lnTo>
                      <a:pt x="550" y="145"/>
                    </a:lnTo>
                    <a:lnTo>
                      <a:pt x="561" y="142"/>
                    </a:lnTo>
                    <a:lnTo>
                      <a:pt x="571" y="137"/>
                    </a:lnTo>
                    <a:lnTo>
                      <a:pt x="586" y="130"/>
                    </a:lnTo>
                    <a:lnTo>
                      <a:pt x="598" y="125"/>
                    </a:lnTo>
                    <a:lnTo>
                      <a:pt x="611" y="118"/>
                    </a:lnTo>
                    <a:lnTo>
                      <a:pt x="623" y="111"/>
                    </a:lnTo>
                    <a:lnTo>
                      <a:pt x="635" y="104"/>
                    </a:lnTo>
                    <a:lnTo>
                      <a:pt x="650" y="96"/>
                    </a:lnTo>
                    <a:lnTo>
                      <a:pt x="658" y="89"/>
                    </a:lnTo>
                    <a:lnTo>
                      <a:pt x="664" y="88"/>
                    </a:lnTo>
                    <a:lnTo>
                      <a:pt x="682" y="74"/>
                    </a:lnTo>
                    <a:lnTo>
                      <a:pt x="697" y="62"/>
                    </a:lnTo>
                    <a:lnTo>
                      <a:pt x="704" y="57"/>
                    </a:lnTo>
                    <a:lnTo>
                      <a:pt x="721" y="40"/>
                    </a:lnTo>
                    <a:lnTo>
                      <a:pt x="724" y="39"/>
                    </a:lnTo>
                    <a:lnTo>
                      <a:pt x="726" y="37"/>
                    </a:lnTo>
                    <a:lnTo>
                      <a:pt x="745" y="18"/>
                    </a:lnTo>
                    <a:lnTo>
                      <a:pt x="750" y="11"/>
                    </a:lnTo>
                    <a:lnTo>
                      <a:pt x="76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71" name="Freeform 1411"/>
              <p:cNvSpPr>
                <a:spLocks/>
              </p:cNvSpPr>
              <p:nvPr/>
            </p:nvSpPr>
            <p:spPr bwMode="auto">
              <a:xfrm>
                <a:off x="811" y="1855"/>
                <a:ext cx="47" cy="2"/>
              </a:xfrm>
              <a:custGeom>
                <a:avLst/>
                <a:gdLst>
                  <a:gd name="T0" fmla="*/ 47 w 47"/>
                  <a:gd name="T1" fmla="*/ 0 h 2"/>
                  <a:gd name="T2" fmla="*/ 32 w 47"/>
                  <a:gd name="T3" fmla="*/ 2 h 2"/>
                  <a:gd name="T4" fmla="*/ 14 w 47"/>
                  <a:gd name="T5" fmla="*/ 2 h 2"/>
                  <a:gd name="T6" fmla="*/ 0 w 47"/>
                  <a:gd name="T7" fmla="*/ 2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7"/>
                  <a:gd name="T13" fmla="*/ 0 h 2"/>
                  <a:gd name="T14" fmla="*/ 47 w 47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7" h="2">
                    <a:moveTo>
                      <a:pt x="47" y="0"/>
                    </a:moveTo>
                    <a:lnTo>
                      <a:pt x="32" y="2"/>
                    </a:lnTo>
                    <a:lnTo>
                      <a:pt x="14" y="2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72" name="Freeform 1412"/>
              <p:cNvSpPr>
                <a:spLocks/>
              </p:cNvSpPr>
              <p:nvPr/>
            </p:nvSpPr>
            <p:spPr bwMode="auto">
              <a:xfrm>
                <a:off x="590" y="1806"/>
                <a:ext cx="255" cy="8"/>
              </a:xfrm>
              <a:custGeom>
                <a:avLst/>
                <a:gdLst>
                  <a:gd name="T0" fmla="*/ 0 w 255"/>
                  <a:gd name="T1" fmla="*/ 8 h 8"/>
                  <a:gd name="T2" fmla="*/ 37 w 255"/>
                  <a:gd name="T3" fmla="*/ 8 h 8"/>
                  <a:gd name="T4" fmla="*/ 66 w 255"/>
                  <a:gd name="T5" fmla="*/ 8 h 8"/>
                  <a:gd name="T6" fmla="*/ 69 w 255"/>
                  <a:gd name="T7" fmla="*/ 8 h 8"/>
                  <a:gd name="T8" fmla="*/ 99 w 255"/>
                  <a:gd name="T9" fmla="*/ 8 h 8"/>
                  <a:gd name="T10" fmla="*/ 132 w 255"/>
                  <a:gd name="T11" fmla="*/ 7 h 8"/>
                  <a:gd name="T12" fmla="*/ 140 w 255"/>
                  <a:gd name="T13" fmla="*/ 7 h 8"/>
                  <a:gd name="T14" fmla="*/ 162 w 255"/>
                  <a:gd name="T15" fmla="*/ 5 h 8"/>
                  <a:gd name="T16" fmla="*/ 164 w 255"/>
                  <a:gd name="T17" fmla="*/ 5 h 8"/>
                  <a:gd name="T18" fmla="*/ 194 w 255"/>
                  <a:gd name="T19" fmla="*/ 3 h 8"/>
                  <a:gd name="T20" fmla="*/ 199 w 255"/>
                  <a:gd name="T21" fmla="*/ 3 h 8"/>
                  <a:gd name="T22" fmla="*/ 224 w 255"/>
                  <a:gd name="T23" fmla="*/ 1 h 8"/>
                  <a:gd name="T24" fmla="*/ 231 w 255"/>
                  <a:gd name="T25" fmla="*/ 0 h 8"/>
                  <a:gd name="T26" fmla="*/ 255 w 255"/>
                  <a:gd name="T27" fmla="*/ 0 h 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55"/>
                  <a:gd name="T43" fmla="*/ 0 h 8"/>
                  <a:gd name="T44" fmla="*/ 255 w 255"/>
                  <a:gd name="T45" fmla="*/ 8 h 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55" h="8">
                    <a:moveTo>
                      <a:pt x="0" y="8"/>
                    </a:moveTo>
                    <a:lnTo>
                      <a:pt x="37" y="8"/>
                    </a:lnTo>
                    <a:lnTo>
                      <a:pt x="66" y="8"/>
                    </a:lnTo>
                    <a:lnTo>
                      <a:pt x="69" y="8"/>
                    </a:lnTo>
                    <a:lnTo>
                      <a:pt x="99" y="8"/>
                    </a:lnTo>
                    <a:lnTo>
                      <a:pt x="132" y="7"/>
                    </a:lnTo>
                    <a:lnTo>
                      <a:pt x="140" y="7"/>
                    </a:lnTo>
                    <a:lnTo>
                      <a:pt x="162" y="5"/>
                    </a:lnTo>
                    <a:lnTo>
                      <a:pt x="164" y="5"/>
                    </a:lnTo>
                    <a:lnTo>
                      <a:pt x="194" y="3"/>
                    </a:lnTo>
                    <a:lnTo>
                      <a:pt x="199" y="3"/>
                    </a:lnTo>
                    <a:lnTo>
                      <a:pt x="224" y="1"/>
                    </a:lnTo>
                    <a:lnTo>
                      <a:pt x="231" y="0"/>
                    </a:lnTo>
                    <a:lnTo>
                      <a:pt x="255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73" name="Freeform 1413"/>
              <p:cNvSpPr>
                <a:spLocks/>
              </p:cNvSpPr>
              <p:nvPr/>
            </p:nvSpPr>
            <p:spPr bwMode="auto">
              <a:xfrm>
                <a:off x="845" y="1556"/>
                <a:ext cx="700" cy="250"/>
              </a:xfrm>
              <a:custGeom>
                <a:avLst/>
                <a:gdLst>
                  <a:gd name="T0" fmla="*/ 0 w 700"/>
                  <a:gd name="T1" fmla="*/ 250 h 250"/>
                  <a:gd name="T2" fmla="*/ 10 w 700"/>
                  <a:gd name="T3" fmla="*/ 250 h 250"/>
                  <a:gd name="T4" fmla="*/ 30 w 700"/>
                  <a:gd name="T5" fmla="*/ 246 h 250"/>
                  <a:gd name="T6" fmla="*/ 44 w 700"/>
                  <a:gd name="T7" fmla="*/ 246 h 250"/>
                  <a:gd name="T8" fmla="*/ 61 w 700"/>
                  <a:gd name="T9" fmla="*/ 245 h 250"/>
                  <a:gd name="T10" fmla="*/ 77 w 700"/>
                  <a:gd name="T11" fmla="*/ 243 h 250"/>
                  <a:gd name="T12" fmla="*/ 91 w 700"/>
                  <a:gd name="T13" fmla="*/ 241 h 250"/>
                  <a:gd name="T14" fmla="*/ 113 w 700"/>
                  <a:gd name="T15" fmla="*/ 240 h 250"/>
                  <a:gd name="T16" fmla="*/ 121 w 700"/>
                  <a:gd name="T17" fmla="*/ 238 h 250"/>
                  <a:gd name="T18" fmla="*/ 148 w 700"/>
                  <a:gd name="T19" fmla="*/ 236 h 250"/>
                  <a:gd name="T20" fmla="*/ 150 w 700"/>
                  <a:gd name="T21" fmla="*/ 235 h 250"/>
                  <a:gd name="T22" fmla="*/ 170 w 700"/>
                  <a:gd name="T23" fmla="*/ 233 h 250"/>
                  <a:gd name="T24" fmla="*/ 180 w 700"/>
                  <a:gd name="T25" fmla="*/ 231 h 250"/>
                  <a:gd name="T26" fmla="*/ 184 w 700"/>
                  <a:gd name="T27" fmla="*/ 230 h 250"/>
                  <a:gd name="T28" fmla="*/ 211 w 700"/>
                  <a:gd name="T29" fmla="*/ 226 h 250"/>
                  <a:gd name="T30" fmla="*/ 219 w 700"/>
                  <a:gd name="T31" fmla="*/ 224 h 250"/>
                  <a:gd name="T32" fmla="*/ 239 w 700"/>
                  <a:gd name="T33" fmla="*/ 223 h 250"/>
                  <a:gd name="T34" fmla="*/ 255 w 700"/>
                  <a:gd name="T35" fmla="*/ 219 h 250"/>
                  <a:gd name="T36" fmla="*/ 268 w 700"/>
                  <a:gd name="T37" fmla="*/ 216 h 250"/>
                  <a:gd name="T38" fmla="*/ 292 w 700"/>
                  <a:gd name="T39" fmla="*/ 213 h 250"/>
                  <a:gd name="T40" fmla="*/ 297 w 700"/>
                  <a:gd name="T41" fmla="*/ 211 h 250"/>
                  <a:gd name="T42" fmla="*/ 312 w 700"/>
                  <a:gd name="T43" fmla="*/ 209 h 250"/>
                  <a:gd name="T44" fmla="*/ 326 w 700"/>
                  <a:gd name="T45" fmla="*/ 206 h 250"/>
                  <a:gd name="T46" fmla="*/ 331 w 700"/>
                  <a:gd name="T47" fmla="*/ 204 h 250"/>
                  <a:gd name="T48" fmla="*/ 354 w 700"/>
                  <a:gd name="T49" fmla="*/ 199 h 250"/>
                  <a:gd name="T50" fmla="*/ 369 w 700"/>
                  <a:gd name="T51" fmla="*/ 194 h 250"/>
                  <a:gd name="T52" fmla="*/ 381 w 700"/>
                  <a:gd name="T53" fmla="*/ 191 h 250"/>
                  <a:gd name="T54" fmla="*/ 408 w 700"/>
                  <a:gd name="T55" fmla="*/ 184 h 250"/>
                  <a:gd name="T56" fmla="*/ 410 w 700"/>
                  <a:gd name="T57" fmla="*/ 184 h 250"/>
                  <a:gd name="T58" fmla="*/ 435 w 700"/>
                  <a:gd name="T59" fmla="*/ 174 h 250"/>
                  <a:gd name="T60" fmla="*/ 450 w 700"/>
                  <a:gd name="T61" fmla="*/ 170 h 250"/>
                  <a:gd name="T62" fmla="*/ 462 w 700"/>
                  <a:gd name="T63" fmla="*/ 165 h 250"/>
                  <a:gd name="T64" fmla="*/ 482 w 700"/>
                  <a:gd name="T65" fmla="*/ 157 h 250"/>
                  <a:gd name="T66" fmla="*/ 489 w 700"/>
                  <a:gd name="T67" fmla="*/ 155 h 250"/>
                  <a:gd name="T68" fmla="*/ 494 w 700"/>
                  <a:gd name="T69" fmla="*/ 153 h 250"/>
                  <a:gd name="T70" fmla="*/ 515 w 700"/>
                  <a:gd name="T71" fmla="*/ 143 h 250"/>
                  <a:gd name="T72" fmla="*/ 540 w 700"/>
                  <a:gd name="T73" fmla="*/ 133 h 250"/>
                  <a:gd name="T74" fmla="*/ 540 w 700"/>
                  <a:gd name="T75" fmla="*/ 131 h 250"/>
                  <a:gd name="T76" fmla="*/ 565 w 700"/>
                  <a:gd name="T77" fmla="*/ 120 h 250"/>
                  <a:gd name="T78" fmla="*/ 584 w 700"/>
                  <a:gd name="T79" fmla="*/ 108 h 250"/>
                  <a:gd name="T80" fmla="*/ 589 w 700"/>
                  <a:gd name="T81" fmla="*/ 104 h 250"/>
                  <a:gd name="T82" fmla="*/ 594 w 700"/>
                  <a:gd name="T83" fmla="*/ 101 h 250"/>
                  <a:gd name="T84" fmla="*/ 611 w 700"/>
                  <a:gd name="T85" fmla="*/ 89 h 250"/>
                  <a:gd name="T86" fmla="*/ 623 w 700"/>
                  <a:gd name="T87" fmla="*/ 81 h 250"/>
                  <a:gd name="T88" fmla="*/ 634 w 700"/>
                  <a:gd name="T89" fmla="*/ 72 h 250"/>
                  <a:gd name="T90" fmla="*/ 655 w 700"/>
                  <a:gd name="T91" fmla="*/ 55 h 250"/>
                  <a:gd name="T92" fmla="*/ 656 w 700"/>
                  <a:gd name="T93" fmla="*/ 50 h 250"/>
                  <a:gd name="T94" fmla="*/ 671 w 700"/>
                  <a:gd name="T95" fmla="*/ 37 h 250"/>
                  <a:gd name="T96" fmla="*/ 678 w 700"/>
                  <a:gd name="T97" fmla="*/ 30 h 250"/>
                  <a:gd name="T98" fmla="*/ 678 w 700"/>
                  <a:gd name="T99" fmla="*/ 28 h 250"/>
                  <a:gd name="T100" fmla="*/ 699 w 700"/>
                  <a:gd name="T101" fmla="*/ 1 h 250"/>
                  <a:gd name="T102" fmla="*/ 700 w 700"/>
                  <a:gd name="T103" fmla="*/ 0 h 25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700"/>
                  <a:gd name="T157" fmla="*/ 0 h 250"/>
                  <a:gd name="T158" fmla="*/ 700 w 700"/>
                  <a:gd name="T159" fmla="*/ 250 h 250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700" h="250">
                    <a:moveTo>
                      <a:pt x="0" y="250"/>
                    </a:moveTo>
                    <a:lnTo>
                      <a:pt x="10" y="250"/>
                    </a:lnTo>
                    <a:lnTo>
                      <a:pt x="30" y="246"/>
                    </a:lnTo>
                    <a:lnTo>
                      <a:pt x="44" y="246"/>
                    </a:lnTo>
                    <a:lnTo>
                      <a:pt x="61" y="245"/>
                    </a:lnTo>
                    <a:lnTo>
                      <a:pt x="77" y="243"/>
                    </a:lnTo>
                    <a:lnTo>
                      <a:pt x="91" y="241"/>
                    </a:lnTo>
                    <a:lnTo>
                      <a:pt x="113" y="240"/>
                    </a:lnTo>
                    <a:lnTo>
                      <a:pt x="121" y="238"/>
                    </a:lnTo>
                    <a:lnTo>
                      <a:pt x="148" y="236"/>
                    </a:lnTo>
                    <a:lnTo>
                      <a:pt x="150" y="235"/>
                    </a:lnTo>
                    <a:lnTo>
                      <a:pt x="170" y="233"/>
                    </a:lnTo>
                    <a:lnTo>
                      <a:pt x="180" y="231"/>
                    </a:lnTo>
                    <a:lnTo>
                      <a:pt x="184" y="230"/>
                    </a:lnTo>
                    <a:lnTo>
                      <a:pt x="211" y="226"/>
                    </a:lnTo>
                    <a:lnTo>
                      <a:pt x="219" y="224"/>
                    </a:lnTo>
                    <a:lnTo>
                      <a:pt x="239" y="223"/>
                    </a:lnTo>
                    <a:lnTo>
                      <a:pt x="255" y="219"/>
                    </a:lnTo>
                    <a:lnTo>
                      <a:pt x="268" y="216"/>
                    </a:lnTo>
                    <a:lnTo>
                      <a:pt x="292" y="213"/>
                    </a:lnTo>
                    <a:lnTo>
                      <a:pt x="297" y="211"/>
                    </a:lnTo>
                    <a:lnTo>
                      <a:pt x="312" y="209"/>
                    </a:lnTo>
                    <a:lnTo>
                      <a:pt x="326" y="206"/>
                    </a:lnTo>
                    <a:lnTo>
                      <a:pt x="331" y="204"/>
                    </a:lnTo>
                    <a:lnTo>
                      <a:pt x="354" y="199"/>
                    </a:lnTo>
                    <a:lnTo>
                      <a:pt x="369" y="194"/>
                    </a:lnTo>
                    <a:lnTo>
                      <a:pt x="381" y="191"/>
                    </a:lnTo>
                    <a:lnTo>
                      <a:pt x="408" y="184"/>
                    </a:lnTo>
                    <a:lnTo>
                      <a:pt x="410" y="184"/>
                    </a:lnTo>
                    <a:lnTo>
                      <a:pt x="435" y="174"/>
                    </a:lnTo>
                    <a:lnTo>
                      <a:pt x="450" y="170"/>
                    </a:lnTo>
                    <a:lnTo>
                      <a:pt x="462" y="165"/>
                    </a:lnTo>
                    <a:lnTo>
                      <a:pt x="482" y="157"/>
                    </a:lnTo>
                    <a:lnTo>
                      <a:pt x="489" y="155"/>
                    </a:lnTo>
                    <a:lnTo>
                      <a:pt x="494" y="153"/>
                    </a:lnTo>
                    <a:lnTo>
                      <a:pt x="515" y="143"/>
                    </a:lnTo>
                    <a:lnTo>
                      <a:pt x="540" y="133"/>
                    </a:lnTo>
                    <a:lnTo>
                      <a:pt x="540" y="131"/>
                    </a:lnTo>
                    <a:lnTo>
                      <a:pt x="565" y="120"/>
                    </a:lnTo>
                    <a:lnTo>
                      <a:pt x="584" y="108"/>
                    </a:lnTo>
                    <a:lnTo>
                      <a:pt x="589" y="104"/>
                    </a:lnTo>
                    <a:lnTo>
                      <a:pt x="594" y="101"/>
                    </a:lnTo>
                    <a:lnTo>
                      <a:pt x="611" y="89"/>
                    </a:lnTo>
                    <a:lnTo>
                      <a:pt x="623" y="81"/>
                    </a:lnTo>
                    <a:lnTo>
                      <a:pt x="634" y="72"/>
                    </a:lnTo>
                    <a:lnTo>
                      <a:pt x="655" y="55"/>
                    </a:lnTo>
                    <a:lnTo>
                      <a:pt x="656" y="50"/>
                    </a:lnTo>
                    <a:lnTo>
                      <a:pt x="671" y="37"/>
                    </a:lnTo>
                    <a:lnTo>
                      <a:pt x="678" y="30"/>
                    </a:lnTo>
                    <a:lnTo>
                      <a:pt x="678" y="28"/>
                    </a:lnTo>
                    <a:lnTo>
                      <a:pt x="699" y="1"/>
                    </a:lnTo>
                    <a:lnTo>
                      <a:pt x="70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74" name="Freeform 1414"/>
              <p:cNvSpPr>
                <a:spLocks/>
              </p:cNvSpPr>
              <p:nvPr/>
            </p:nvSpPr>
            <p:spPr bwMode="auto">
              <a:xfrm>
                <a:off x="590" y="1500"/>
                <a:ext cx="872" cy="260"/>
              </a:xfrm>
              <a:custGeom>
                <a:avLst/>
                <a:gdLst>
                  <a:gd name="T0" fmla="*/ 0 w 872"/>
                  <a:gd name="T1" fmla="*/ 260 h 260"/>
                  <a:gd name="T2" fmla="*/ 32 w 872"/>
                  <a:gd name="T3" fmla="*/ 260 h 260"/>
                  <a:gd name="T4" fmla="*/ 37 w 872"/>
                  <a:gd name="T5" fmla="*/ 260 h 260"/>
                  <a:gd name="T6" fmla="*/ 64 w 872"/>
                  <a:gd name="T7" fmla="*/ 260 h 260"/>
                  <a:gd name="T8" fmla="*/ 71 w 872"/>
                  <a:gd name="T9" fmla="*/ 258 h 260"/>
                  <a:gd name="T10" fmla="*/ 98 w 872"/>
                  <a:gd name="T11" fmla="*/ 258 h 260"/>
                  <a:gd name="T12" fmla="*/ 101 w 872"/>
                  <a:gd name="T13" fmla="*/ 258 h 260"/>
                  <a:gd name="T14" fmla="*/ 132 w 872"/>
                  <a:gd name="T15" fmla="*/ 257 h 260"/>
                  <a:gd name="T16" fmla="*/ 133 w 872"/>
                  <a:gd name="T17" fmla="*/ 257 h 260"/>
                  <a:gd name="T18" fmla="*/ 150 w 872"/>
                  <a:gd name="T19" fmla="*/ 257 h 260"/>
                  <a:gd name="T20" fmla="*/ 162 w 872"/>
                  <a:gd name="T21" fmla="*/ 257 h 260"/>
                  <a:gd name="T22" fmla="*/ 164 w 872"/>
                  <a:gd name="T23" fmla="*/ 257 h 260"/>
                  <a:gd name="T24" fmla="*/ 194 w 872"/>
                  <a:gd name="T25" fmla="*/ 255 h 260"/>
                  <a:gd name="T26" fmla="*/ 199 w 872"/>
                  <a:gd name="T27" fmla="*/ 253 h 260"/>
                  <a:gd name="T28" fmla="*/ 226 w 872"/>
                  <a:gd name="T29" fmla="*/ 252 h 260"/>
                  <a:gd name="T30" fmla="*/ 233 w 872"/>
                  <a:gd name="T31" fmla="*/ 252 h 260"/>
                  <a:gd name="T32" fmla="*/ 255 w 872"/>
                  <a:gd name="T33" fmla="*/ 250 h 260"/>
                  <a:gd name="T34" fmla="*/ 267 w 872"/>
                  <a:gd name="T35" fmla="*/ 248 h 260"/>
                  <a:gd name="T36" fmla="*/ 285 w 872"/>
                  <a:gd name="T37" fmla="*/ 247 h 260"/>
                  <a:gd name="T38" fmla="*/ 300 w 872"/>
                  <a:gd name="T39" fmla="*/ 245 h 260"/>
                  <a:gd name="T40" fmla="*/ 316 w 872"/>
                  <a:gd name="T41" fmla="*/ 243 h 260"/>
                  <a:gd name="T42" fmla="*/ 334 w 872"/>
                  <a:gd name="T43" fmla="*/ 242 h 260"/>
                  <a:gd name="T44" fmla="*/ 346 w 872"/>
                  <a:gd name="T45" fmla="*/ 240 h 260"/>
                  <a:gd name="T46" fmla="*/ 370 w 872"/>
                  <a:gd name="T47" fmla="*/ 236 h 260"/>
                  <a:gd name="T48" fmla="*/ 375 w 872"/>
                  <a:gd name="T49" fmla="*/ 236 h 260"/>
                  <a:gd name="T50" fmla="*/ 398 w 872"/>
                  <a:gd name="T51" fmla="*/ 233 h 260"/>
                  <a:gd name="T52" fmla="*/ 403 w 872"/>
                  <a:gd name="T53" fmla="*/ 231 h 260"/>
                  <a:gd name="T54" fmla="*/ 407 w 872"/>
                  <a:gd name="T55" fmla="*/ 231 h 260"/>
                  <a:gd name="T56" fmla="*/ 434 w 872"/>
                  <a:gd name="T57" fmla="*/ 226 h 260"/>
                  <a:gd name="T58" fmla="*/ 442 w 872"/>
                  <a:gd name="T59" fmla="*/ 225 h 260"/>
                  <a:gd name="T60" fmla="*/ 462 w 872"/>
                  <a:gd name="T61" fmla="*/ 221 h 260"/>
                  <a:gd name="T62" fmla="*/ 479 w 872"/>
                  <a:gd name="T63" fmla="*/ 218 h 260"/>
                  <a:gd name="T64" fmla="*/ 491 w 872"/>
                  <a:gd name="T65" fmla="*/ 214 h 260"/>
                  <a:gd name="T66" fmla="*/ 518 w 872"/>
                  <a:gd name="T67" fmla="*/ 209 h 260"/>
                  <a:gd name="T68" fmla="*/ 520 w 872"/>
                  <a:gd name="T69" fmla="*/ 209 h 260"/>
                  <a:gd name="T70" fmla="*/ 526 w 872"/>
                  <a:gd name="T71" fmla="*/ 208 h 260"/>
                  <a:gd name="T72" fmla="*/ 547 w 872"/>
                  <a:gd name="T73" fmla="*/ 201 h 260"/>
                  <a:gd name="T74" fmla="*/ 555 w 872"/>
                  <a:gd name="T75" fmla="*/ 199 h 260"/>
                  <a:gd name="T76" fmla="*/ 575 w 872"/>
                  <a:gd name="T77" fmla="*/ 194 h 260"/>
                  <a:gd name="T78" fmla="*/ 596 w 872"/>
                  <a:gd name="T79" fmla="*/ 187 h 260"/>
                  <a:gd name="T80" fmla="*/ 602 w 872"/>
                  <a:gd name="T81" fmla="*/ 186 h 260"/>
                  <a:gd name="T82" fmla="*/ 616 w 872"/>
                  <a:gd name="T83" fmla="*/ 182 h 260"/>
                  <a:gd name="T84" fmla="*/ 629 w 872"/>
                  <a:gd name="T85" fmla="*/ 177 h 260"/>
                  <a:gd name="T86" fmla="*/ 640 w 872"/>
                  <a:gd name="T87" fmla="*/ 174 h 260"/>
                  <a:gd name="T88" fmla="*/ 656 w 872"/>
                  <a:gd name="T89" fmla="*/ 165 h 260"/>
                  <a:gd name="T90" fmla="*/ 682 w 872"/>
                  <a:gd name="T91" fmla="*/ 157 h 260"/>
                  <a:gd name="T92" fmla="*/ 707 w 872"/>
                  <a:gd name="T93" fmla="*/ 143 h 260"/>
                  <a:gd name="T94" fmla="*/ 731 w 872"/>
                  <a:gd name="T95" fmla="*/ 132 h 260"/>
                  <a:gd name="T96" fmla="*/ 732 w 872"/>
                  <a:gd name="T97" fmla="*/ 130 h 260"/>
                  <a:gd name="T98" fmla="*/ 734 w 872"/>
                  <a:gd name="T99" fmla="*/ 130 h 260"/>
                  <a:gd name="T100" fmla="*/ 756 w 872"/>
                  <a:gd name="T101" fmla="*/ 116 h 260"/>
                  <a:gd name="T102" fmla="*/ 775 w 872"/>
                  <a:gd name="T103" fmla="*/ 103 h 260"/>
                  <a:gd name="T104" fmla="*/ 780 w 872"/>
                  <a:gd name="T105" fmla="*/ 101 h 260"/>
                  <a:gd name="T106" fmla="*/ 788 w 872"/>
                  <a:gd name="T107" fmla="*/ 93 h 260"/>
                  <a:gd name="T108" fmla="*/ 803 w 872"/>
                  <a:gd name="T109" fmla="*/ 83 h 260"/>
                  <a:gd name="T110" fmla="*/ 808 w 872"/>
                  <a:gd name="T111" fmla="*/ 78 h 260"/>
                  <a:gd name="T112" fmla="*/ 824 w 872"/>
                  <a:gd name="T113" fmla="*/ 62 h 260"/>
                  <a:gd name="T114" fmla="*/ 837 w 872"/>
                  <a:gd name="T115" fmla="*/ 50 h 260"/>
                  <a:gd name="T116" fmla="*/ 844 w 872"/>
                  <a:gd name="T117" fmla="*/ 40 h 260"/>
                  <a:gd name="T118" fmla="*/ 857 w 872"/>
                  <a:gd name="T119" fmla="*/ 23 h 260"/>
                  <a:gd name="T120" fmla="*/ 864 w 872"/>
                  <a:gd name="T121" fmla="*/ 13 h 260"/>
                  <a:gd name="T122" fmla="*/ 872 w 872"/>
                  <a:gd name="T123" fmla="*/ 0 h 260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872"/>
                  <a:gd name="T187" fmla="*/ 0 h 260"/>
                  <a:gd name="T188" fmla="*/ 872 w 872"/>
                  <a:gd name="T189" fmla="*/ 260 h 260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872" h="260">
                    <a:moveTo>
                      <a:pt x="0" y="260"/>
                    </a:moveTo>
                    <a:lnTo>
                      <a:pt x="32" y="260"/>
                    </a:lnTo>
                    <a:lnTo>
                      <a:pt x="37" y="260"/>
                    </a:lnTo>
                    <a:lnTo>
                      <a:pt x="64" y="260"/>
                    </a:lnTo>
                    <a:lnTo>
                      <a:pt x="71" y="258"/>
                    </a:lnTo>
                    <a:lnTo>
                      <a:pt x="98" y="258"/>
                    </a:lnTo>
                    <a:lnTo>
                      <a:pt x="101" y="258"/>
                    </a:lnTo>
                    <a:lnTo>
                      <a:pt x="132" y="257"/>
                    </a:lnTo>
                    <a:lnTo>
                      <a:pt x="133" y="257"/>
                    </a:lnTo>
                    <a:lnTo>
                      <a:pt x="150" y="257"/>
                    </a:lnTo>
                    <a:lnTo>
                      <a:pt x="162" y="257"/>
                    </a:lnTo>
                    <a:lnTo>
                      <a:pt x="164" y="257"/>
                    </a:lnTo>
                    <a:lnTo>
                      <a:pt x="194" y="255"/>
                    </a:lnTo>
                    <a:lnTo>
                      <a:pt x="199" y="253"/>
                    </a:lnTo>
                    <a:lnTo>
                      <a:pt x="226" y="252"/>
                    </a:lnTo>
                    <a:lnTo>
                      <a:pt x="233" y="252"/>
                    </a:lnTo>
                    <a:lnTo>
                      <a:pt x="255" y="250"/>
                    </a:lnTo>
                    <a:lnTo>
                      <a:pt x="267" y="248"/>
                    </a:lnTo>
                    <a:lnTo>
                      <a:pt x="285" y="247"/>
                    </a:lnTo>
                    <a:lnTo>
                      <a:pt x="300" y="245"/>
                    </a:lnTo>
                    <a:lnTo>
                      <a:pt x="316" y="243"/>
                    </a:lnTo>
                    <a:lnTo>
                      <a:pt x="334" y="242"/>
                    </a:lnTo>
                    <a:lnTo>
                      <a:pt x="346" y="240"/>
                    </a:lnTo>
                    <a:lnTo>
                      <a:pt x="370" y="236"/>
                    </a:lnTo>
                    <a:lnTo>
                      <a:pt x="375" y="236"/>
                    </a:lnTo>
                    <a:lnTo>
                      <a:pt x="398" y="233"/>
                    </a:lnTo>
                    <a:lnTo>
                      <a:pt x="403" y="231"/>
                    </a:lnTo>
                    <a:lnTo>
                      <a:pt x="407" y="231"/>
                    </a:lnTo>
                    <a:lnTo>
                      <a:pt x="434" y="226"/>
                    </a:lnTo>
                    <a:lnTo>
                      <a:pt x="442" y="225"/>
                    </a:lnTo>
                    <a:lnTo>
                      <a:pt x="462" y="221"/>
                    </a:lnTo>
                    <a:lnTo>
                      <a:pt x="479" y="218"/>
                    </a:lnTo>
                    <a:lnTo>
                      <a:pt x="491" y="214"/>
                    </a:lnTo>
                    <a:lnTo>
                      <a:pt x="518" y="209"/>
                    </a:lnTo>
                    <a:lnTo>
                      <a:pt x="520" y="209"/>
                    </a:lnTo>
                    <a:lnTo>
                      <a:pt x="526" y="208"/>
                    </a:lnTo>
                    <a:lnTo>
                      <a:pt x="547" y="201"/>
                    </a:lnTo>
                    <a:lnTo>
                      <a:pt x="555" y="199"/>
                    </a:lnTo>
                    <a:lnTo>
                      <a:pt x="575" y="194"/>
                    </a:lnTo>
                    <a:lnTo>
                      <a:pt x="596" y="187"/>
                    </a:lnTo>
                    <a:lnTo>
                      <a:pt x="602" y="186"/>
                    </a:lnTo>
                    <a:lnTo>
                      <a:pt x="616" y="182"/>
                    </a:lnTo>
                    <a:lnTo>
                      <a:pt x="629" y="177"/>
                    </a:lnTo>
                    <a:lnTo>
                      <a:pt x="640" y="174"/>
                    </a:lnTo>
                    <a:lnTo>
                      <a:pt x="656" y="165"/>
                    </a:lnTo>
                    <a:lnTo>
                      <a:pt x="682" y="157"/>
                    </a:lnTo>
                    <a:lnTo>
                      <a:pt x="707" y="143"/>
                    </a:lnTo>
                    <a:lnTo>
                      <a:pt x="731" y="132"/>
                    </a:lnTo>
                    <a:lnTo>
                      <a:pt x="732" y="130"/>
                    </a:lnTo>
                    <a:lnTo>
                      <a:pt x="734" y="130"/>
                    </a:lnTo>
                    <a:lnTo>
                      <a:pt x="756" y="116"/>
                    </a:lnTo>
                    <a:lnTo>
                      <a:pt x="775" y="103"/>
                    </a:lnTo>
                    <a:lnTo>
                      <a:pt x="780" y="101"/>
                    </a:lnTo>
                    <a:lnTo>
                      <a:pt x="788" y="93"/>
                    </a:lnTo>
                    <a:lnTo>
                      <a:pt x="803" y="83"/>
                    </a:lnTo>
                    <a:lnTo>
                      <a:pt x="808" y="78"/>
                    </a:lnTo>
                    <a:lnTo>
                      <a:pt x="824" y="62"/>
                    </a:lnTo>
                    <a:lnTo>
                      <a:pt x="837" y="50"/>
                    </a:lnTo>
                    <a:lnTo>
                      <a:pt x="844" y="40"/>
                    </a:lnTo>
                    <a:lnTo>
                      <a:pt x="857" y="23"/>
                    </a:lnTo>
                    <a:lnTo>
                      <a:pt x="864" y="13"/>
                    </a:lnTo>
                    <a:lnTo>
                      <a:pt x="872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75" name="Line 1415"/>
              <p:cNvSpPr>
                <a:spLocks noChangeShapeType="1"/>
              </p:cNvSpPr>
              <p:nvPr/>
            </p:nvSpPr>
            <p:spPr bwMode="auto">
              <a:xfrm flipH="1">
                <a:off x="590" y="1699"/>
                <a:ext cx="35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476" name="Freeform 1416"/>
              <p:cNvSpPr>
                <a:spLocks/>
              </p:cNvSpPr>
              <p:nvPr/>
            </p:nvSpPr>
            <p:spPr bwMode="auto">
              <a:xfrm>
                <a:off x="625" y="1698"/>
                <a:ext cx="63" cy="1"/>
              </a:xfrm>
              <a:custGeom>
                <a:avLst/>
                <a:gdLst>
                  <a:gd name="T0" fmla="*/ 63 w 63"/>
                  <a:gd name="T1" fmla="*/ 0 h 1"/>
                  <a:gd name="T2" fmla="*/ 34 w 63"/>
                  <a:gd name="T3" fmla="*/ 1 h 1"/>
                  <a:gd name="T4" fmla="*/ 31 w 63"/>
                  <a:gd name="T5" fmla="*/ 1 h 1"/>
                  <a:gd name="T6" fmla="*/ 0 w 63"/>
                  <a:gd name="T7" fmla="*/ 1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3"/>
                  <a:gd name="T13" fmla="*/ 0 h 1"/>
                  <a:gd name="T14" fmla="*/ 63 w 6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3" h="1">
                    <a:moveTo>
                      <a:pt x="63" y="0"/>
                    </a:moveTo>
                    <a:lnTo>
                      <a:pt x="34" y="1"/>
                    </a:lnTo>
                    <a:lnTo>
                      <a:pt x="3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77" name="Freeform 1417"/>
              <p:cNvSpPr>
                <a:spLocks/>
              </p:cNvSpPr>
              <p:nvPr/>
            </p:nvSpPr>
            <p:spPr bwMode="auto">
              <a:xfrm>
                <a:off x="688" y="1689"/>
                <a:ext cx="123" cy="9"/>
              </a:xfrm>
              <a:custGeom>
                <a:avLst/>
                <a:gdLst>
                  <a:gd name="T0" fmla="*/ 123 w 123"/>
                  <a:gd name="T1" fmla="*/ 0 h 9"/>
                  <a:gd name="T2" fmla="*/ 106 w 123"/>
                  <a:gd name="T3" fmla="*/ 2 h 9"/>
                  <a:gd name="T4" fmla="*/ 93 w 123"/>
                  <a:gd name="T5" fmla="*/ 3 h 9"/>
                  <a:gd name="T6" fmla="*/ 72 w 123"/>
                  <a:gd name="T7" fmla="*/ 3 h 9"/>
                  <a:gd name="T8" fmla="*/ 62 w 123"/>
                  <a:gd name="T9" fmla="*/ 5 h 9"/>
                  <a:gd name="T10" fmla="*/ 37 w 123"/>
                  <a:gd name="T11" fmla="*/ 7 h 9"/>
                  <a:gd name="T12" fmla="*/ 30 w 123"/>
                  <a:gd name="T13" fmla="*/ 7 h 9"/>
                  <a:gd name="T14" fmla="*/ 3 w 123"/>
                  <a:gd name="T15" fmla="*/ 9 h 9"/>
                  <a:gd name="T16" fmla="*/ 0 w 123"/>
                  <a:gd name="T17" fmla="*/ 9 h 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3"/>
                  <a:gd name="T28" fmla="*/ 0 h 9"/>
                  <a:gd name="T29" fmla="*/ 123 w 123"/>
                  <a:gd name="T30" fmla="*/ 9 h 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3" h="9">
                    <a:moveTo>
                      <a:pt x="123" y="0"/>
                    </a:moveTo>
                    <a:lnTo>
                      <a:pt x="106" y="2"/>
                    </a:lnTo>
                    <a:lnTo>
                      <a:pt x="93" y="3"/>
                    </a:lnTo>
                    <a:lnTo>
                      <a:pt x="72" y="3"/>
                    </a:lnTo>
                    <a:lnTo>
                      <a:pt x="62" y="5"/>
                    </a:lnTo>
                    <a:lnTo>
                      <a:pt x="37" y="7"/>
                    </a:lnTo>
                    <a:lnTo>
                      <a:pt x="30" y="7"/>
                    </a:lnTo>
                    <a:lnTo>
                      <a:pt x="3" y="9"/>
                    </a:lnTo>
                    <a:lnTo>
                      <a:pt x="0" y="9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78" name="Freeform 1418"/>
              <p:cNvSpPr>
                <a:spLocks/>
              </p:cNvSpPr>
              <p:nvPr/>
            </p:nvSpPr>
            <p:spPr bwMode="auto">
              <a:xfrm>
                <a:off x="811" y="1682"/>
                <a:ext cx="61" cy="7"/>
              </a:xfrm>
              <a:custGeom>
                <a:avLst/>
                <a:gdLst>
                  <a:gd name="T0" fmla="*/ 61 w 61"/>
                  <a:gd name="T1" fmla="*/ 0 h 7"/>
                  <a:gd name="T2" fmla="*/ 51 w 61"/>
                  <a:gd name="T3" fmla="*/ 2 h 7"/>
                  <a:gd name="T4" fmla="*/ 30 w 61"/>
                  <a:gd name="T5" fmla="*/ 4 h 7"/>
                  <a:gd name="T6" fmla="*/ 17 w 61"/>
                  <a:gd name="T7" fmla="*/ 5 h 7"/>
                  <a:gd name="T8" fmla="*/ 0 w 61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1"/>
                  <a:gd name="T16" fmla="*/ 0 h 7"/>
                  <a:gd name="T17" fmla="*/ 61 w 61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1" h="7">
                    <a:moveTo>
                      <a:pt x="61" y="0"/>
                    </a:moveTo>
                    <a:lnTo>
                      <a:pt x="51" y="2"/>
                    </a:lnTo>
                    <a:lnTo>
                      <a:pt x="30" y="4"/>
                    </a:lnTo>
                    <a:lnTo>
                      <a:pt x="17" y="5"/>
                    </a:lnTo>
                    <a:lnTo>
                      <a:pt x="0" y="7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79" name="Freeform 1419"/>
              <p:cNvSpPr>
                <a:spLocks/>
              </p:cNvSpPr>
              <p:nvPr/>
            </p:nvSpPr>
            <p:spPr bwMode="auto">
              <a:xfrm>
                <a:off x="872" y="1679"/>
                <a:ext cx="30" cy="3"/>
              </a:xfrm>
              <a:custGeom>
                <a:avLst/>
                <a:gdLst>
                  <a:gd name="T0" fmla="*/ 30 w 30"/>
                  <a:gd name="T1" fmla="*/ 0 h 3"/>
                  <a:gd name="T2" fmla="*/ 25 w 30"/>
                  <a:gd name="T3" fmla="*/ 0 h 3"/>
                  <a:gd name="T4" fmla="*/ 0 w 30"/>
                  <a:gd name="T5" fmla="*/ 3 h 3"/>
                  <a:gd name="T6" fmla="*/ 0 60000 65536"/>
                  <a:gd name="T7" fmla="*/ 0 60000 65536"/>
                  <a:gd name="T8" fmla="*/ 0 60000 65536"/>
                  <a:gd name="T9" fmla="*/ 0 w 30"/>
                  <a:gd name="T10" fmla="*/ 0 h 3"/>
                  <a:gd name="T11" fmla="*/ 30 w 30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" h="3">
                    <a:moveTo>
                      <a:pt x="30" y="0"/>
                    </a:moveTo>
                    <a:lnTo>
                      <a:pt x="25" y="0"/>
                    </a:lnTo>
                    <a:lnTo>
                      <a:pt x="0" y="3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80" name="Freeform 1420"/>
              <p:cNvSpPr>
                <a:spLocks/>
              </p:cNvSpPr>
              <p:nvPr/>
            </p:nvSpPr>
            <p:spPr bwMode="auto">
              <a:xfrm>
                <a:off x="902" y="1674"/>
                <a:ext cx="29" cy="5"/>
              </a:xfrm>
              <a:custGeom>
                <a:avLst/>
                <a:gdLst>
                  <a:gd name="T0" fmla="*/ 29 w 29"/>
                  <a:gd name="T1" fmla="*/ 0 h 5"/>
                  <a:gd name="T2" fmla="*/ 15 w 29"/>
                  <a:gd name="T3" fmla="*/ 2 h 5"/>
                  <a:gd name="T4" fmla="*/ 0 w 29"/>
                  <a:gd name="T5" fmla="*/ 5 h 5"/>
                  <a:gd name="T6" fmla="*/ 0 60000 65536"/>
                  <a:gd name="T7" fmla="*/ 0 60000 65536"/>
                  <a:gd name="T8" fmla="*/ 0 60000 65536"/>
                  <a:gd name="T9" fmla="*/ 0 w 29"/>
                  <a:gd name="T10" fmla="*/ 0 h 5"/>
                  <a:gd name="T11" fmla="*/ 29 w 29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" h="5">
                    <a:moveTo>
                      <a:pt x="29" y="0"/>
                    </a:moveTo>
                    <a:lnTo>
                      <a:pt x="15" y="2"/>
                    </a:lnTo>
                    <a:lnTo>
                      <a:pt x="0" y="5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81" name="Freeform 1421"/>
              <p:cNvSpPr>
                <a:spLocks/>
              </p:cNvSpPr>
              <p:nvPr/>
            </p:nvSpPr>
            <p:spPr bwMode="auto">
              <a:xfrm>
                <a:off x="931" y="1669"/>
                <a:ext cx="29" cy="5"/>
              </a:xfrm>
              <a:custGeom>
                <a:avLst/>
                <a:gdLst>
                  <a:gd name="T0" fmla="*/ 29 w 29"/>
                  <a:gd name="T1" fmla="*/ 0 h 5"/>
                  <a:gd name="T2" fmla="*/ 2 w 29"/>
                  <a:gd name="T3" fmla="*/ 5 h 5"/>
                  <a:gd name="T4" fmla="*/ 0 w 29"/>
                  <a:gd name="T5" fmla="*/ 5 h 5"/>
                  <a:gd name="T6" fmla="*/ 0 60000 65536"/>
                  <a:gd name="T7" fmla="*/ 0 60000 65536"/>
                  <a:gd name="T8" fmla="*/ 0 60000 65536"/>
                  <a:gd name="T9" fmla="*/ 0 w 29"/>
                  <a:gd name="T10" fmla="*/ 0 h 5"/>
                  <a:gd name="T11" fmla="*/ 29 w 29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" h="5">
                    <a:moveTo>
                      <a:pt x="29" y="0"/>
                    </a:moveTo>
                    <a:lnTo>
                      <a:pt x="2" y="5"/>
                    </a:lnTo>
                    <a:lnTo>
                      <a:pt x="0" y="5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82" name="Freeform 1422"/>
              <p:cNvSpPr>
                <a:spLocks/>
              </p:cNvSpPr>
              <p:nvPr/>
            </p:nvSpPr>
            <p:spPr bwMode="auto">
              <a:xfrm>
                <a:off x="960" y="1659"/>
                <a:ext cx="57" cy="10"/>
              </a:xfrm>
              <a:custGeom>
                <a:avLst/>
                <a:gdLst>
                  <a:gd name="T0" fmla="*/ 57 w 57"/>
                  <a:gd name="T1" fmla="*/ 0 h 10"/>
                  <a:gd name="T2" fmla="*/ 47 w 57"/>
                  <a:gd name="T3" fmla="*/ 0 h 10"/>
                  <a:gd name="T4" fmla="*/ 28 w 57"/>
                  <a:gd name="T5" fmla="*/ 5 h 10"/>
                  <a:gd name="T6" fmla="*/ 10 w 57"/>
                  <a:gd name="T7" fmla="*/ 8 h 10"/>
                  <a:gd name="T8" fmla="*/ 0 w 5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7"/>
                  <a:gd name="T16" fmla="*/ 0 h 10"/>
                  <a:gd name="T17" fmla="*/ 57 w 5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7" h="10">
                    <a:moveTo>
                      <a:pt x="57" y="0"/>
                    </a:moveTo>
                    <a:lnTo>
                      <a:pt x="47" y="0"/>
                    </a:lnTo>
                    <a:lnTo>
                      <a:pt x="28" y="5"/>
                    </a:lnTo>
                    <a:lnTo>
                      <a:pt x="10" y="8"/>
                    </a:lnTo>
                    <a:lnTo>
                      <a:pt x="0" y="1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83" name="Freeform 1423"/>
              <p:cNvSpPr>
                <a:spLocks/>
              </p:cNvSpPr>
              <p:nvPr/>
            </p:nvSpPr>
            <p:spPr bwMode="auto">
              <a:xfrm>
                <a:off x="1044" y="1446"/>
                <a:ext cx="319" cy="204"/>
              </a:xfrm>
              <a:custGeom>
                <a:avLst/>
                <a:gdLst>
                  <a:gd name="T0" fmla="*/ 0 w 319"/>
                  <a:gd name="T1" fmla="*/ 204 h 204"/>
                  <a:gd name="T2" fmla="*/ 3 w 319"/>
                  <a:gd name="T3" fmla="*/ 204 h 204"/>
                  <a:gd name="T4" fmla="*/ 29 w 319"/>
                  <a:gd name="T5" fmla="*/ 197 h 204"/>
                  <a:gd name="T6" fmla="*/ 40 w 319"/>
                  <a:gd name="T7" fmla="*/ 194 h 204"/>
                  <a:gd name="T8" fmla="*/ 56 w 319"/>
                  <a:gd name="T9" fmla="*/ 189 h 204"/>
                  <a:gd name="T10" fmla="*/ 81 w 319"/>
                  <a:gd name="T11" fmla="*/ 181 h 204"/>
                  <a:gd name="T12" fmla="*/ 84 w 319"/>
                  <a:gd name="T13" fmla="*/ 181 h 204"/>
                  <a:gd name="T14" fmla="*/ 89 w 319"/>
                  <a:gd name="T15" fmla="*/ 177 h 204"/>
                  <a:gd name="T16" fmla="*/ 110 w 319"/>
                  <a:gd name="T17" fmla="*/ 169 h 204"/>
                  <a:gd name="T18" fmla="*/ 123 w 319"/>
                  <a:gd name="T19" fmla="*/ 164 h 204"/>
                  <a:gd name="T20" fmla="*/ 135 w 319"/>
                  <a:gd name="T21" fmla="*/ 159 h 204"/>
                  <a:gd name="T22" fmla="*/ 152 w 319"/>
                  <a:gd name="T23" fmla="*/ 152 h 204"/>
                  <a:gd name="T24" fmla="*/ 162 w 319"/>
                  <a:gd name="T25" fmla="*/ 147 h 204"/>
                  <a:gd name="T26" fmla="*/ 170 w 319"/>
                  <a:gd name="T27" fmla="*/ 142 h 204"/>
                  <a:gd name="T28" fmla="*/ 186 w 319"/>
                  <a:gd name="T29" fmla="*/ 133 h 204"/>
                  <a:gd name="T30" fmla="*/ 201 w 319"/>
                  <a:gd name="T31" fmla="*/ 125 h 204"/>
                  <a:gd name="T32" fmla="*/ 211 w 319"/>
                  <a:gd name="T33" fmla="*/ 120 h 204"/>
                  <a:gd name="T34" fmla="*/ 224 w 319"/>
                  <a:gd name="T35" fmla="*/ 110 h 204"/>
                  <a:gd name="T36" fmla="*/ 235 w 319"/>
                  <a:gd name="T37" fmla="*/ 103 h 204"/>
                  <a:gd name="T38" fmla="*/ 240 w 319"/>
                  <a:gd name="T39" fmla="*/ 98 h 204"/>
                  <a:gd name="T40" fmla="*/ 255 w 319"/>
                  <a:gd name="T41" fmla="*/ 82 h 204"/>
                  <a:gd name="T42" fmla="*/ 268 w 319"/>
                  <a:gd name="T43" fmla="*/ 71 h 204"/>
                  <a:gd name="T44" fmla="*/ 277 w 319"/>
                  <a:gd name="T45" fmla="*/ 62 h 204"/>
                  <a:gd name="T46" fmla="*/ 292 w 319"/>
                  <a:gd name="T47" fmla="*/ 44 h 204"/>
                  <a:gd name="T48" fmla="*/ 295 w 319"/>
                  <a:gd name="T49" fmla="*/ 40 h 204"/>
                  <a:gd name="T50" fmla="*/ 309 w 319"/>
                  <a:gd name="T51" fmla="*/ 18 h 204"/>
                  <a:gd name="T52" fmla="*/ 312 w 319"/>
                  <a:gd name="T53" fmla="*/ 13 h 204"/>
                  <a:gd name="T54" fmla="*/ 319 w 319"/>
                  <a:gd name="T55" fmla="*/ 0 h 20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319"/>
                  <a:gd name="T85" fmla="*/ 0 h 204"/>
                  <a:gd name="T86" fmla="*/ 319 w 319"/>
                  <a:gd name="T87" fmla="*/ 204 h 204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319" h="204">
                    <a:moveTo>
                      <a:pt x="0" y="204"/>
                    </a:moveTo>
                    <a:lnTo>
                      <a:pt x="3" y="204"/>
                    </a:lnTo>
                    <a:lnTo>
                      <a:pt x="29" y="197"/>
                    </a:lnTo>
                    <a:lnTo>
                      <a:pt x="40" y="194"/>
                    </a:lnTo>
                    <a:lnTo>
                      <a:pt x="56" y="189"/>
                    </a:lnTo>
                    <a:lnTo>
                      <a:pt x="81" y="181"/>
                    </a:lnTo>
                    <a:lnTo>
                      <a:pt x="84" y="181"/>
                    </a:lnTo>
                    <a:lnTo>
                      <a:pt x="89" y="177"/>
                    </a:lnTo>
                    <a:lnTo>
                      <a:pt x="110" y="169"/>
                    </a:lnTo>
                    <a:lnTo>
                      <a:pt x="123" y="164"/>
                    </a:lnTo>
                    <a:lnTo>
                      <a:pt x="135" y="159"/>
                    </a:lnTo>
                    <a:lnTo>
                      <a:pt x="152" y="152"/>
                    </a:lnTo>
                    <a:lnTo>
                      <a:pt x="162" y="147"/>
                    </a:lnTo>
                    <a:lnTo>
                      <a:pt x="170" y="142"/>
                    </a:lnTo>
                    <a:lnTo>
                      <a:pt x="186" y="133"/>
                    </a:lnTo>
                    <a:lnTo>
                      <a:pt x="201" y="125"/>
                    </a:lnTo>
                    <a:lnTo>
                      <a:pt x="211" y="120"/>
                    </a:lnTo>
                    <a:lnTo>
                      <a:pt x="224" y="110"/>
                    </a:lnTo>
                    <a:lnTo>
                      <a:pt x="235" y="103"/>
                    </a:lnTo>
                    <a:lnTo>
                      <a:pt x="240" y="98"/>
                    </a:lnTo>
                    <a:lnTo>
                      <a:pt x="255" y="82"/>
                    </a:lnTo>
                    <a:lnTo>
                      <a:pt x="268" y="71"/>
                    </a:lnTo>
                    <a:lnTo>
                      <a:pt x="277" y="62"/>
                    </a:lnTo>
                    <a:lnTo>
                      <a:pt x="292" y="44"/>
                    </a:lnTo>
                    <a:lnTo>
                      <a:pt x="295" y="40"/>
                    </a:lnTo>
                    <a:lnTo>
                      <a:pt x="309" y="18"/>
                    </a:lnTo>
                    <a:lnTo>
                      <a:pt x="312" y="13"/>
                    </a:lnTo>
                    <a:lnTo>
                      <a:pt x="319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84" name="Line 1424"/>
              <p:cNvSpPr>
                <a:spLocks noChangeShapeType="1"/>
              </p:cNvSpPr>
              <p:nvPr/>
            </p:nvSpPr>
            <p:spPr bwMode="auto">
              <a:xfrm flipV="1">
                <a:off x="1017" y="1650"/>
                <a:ext cx="27" cy="9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44238" name="Line 1425"/>
            <p:cNvSpPr>
              <a:spLocks noChangeShapeType="1"/>
            </p:cNvSpPr>
            <p:nvPr/>
          </p:nvSpPr>
          <p:spPr bwMode="auto">
            <a:xfrm flipH="1">
              <a:off x="590" y="1628"/>
              <a:ext cx="2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239" name="Freeform 1426"/>
            <p:cNvSpPr>
              <a:spLocks/>
            </p:cNvSpPr>
            <p:nvPr/>
          </p:nvSpPr>
          <p:spPr bwMode="auto">
            <a:xfrm>
              <a:off x="617" y="1625"/>
              <a:ext cx="61" cy="3"/>
            </a:xfrm>
            <a:custGeom>
              <a:avLst/>
              <a:gdLst>
                <a:gd name="T0" fmla="*/ 61 w 61"/>
                <a:gd name="T1" fmla="*/ 0 h 3"/>
                <a:gd name="T2" fmla="*/ 52 w 61"/>
                <a:gd name="T3" fmla="*/ 2 h 3"/>
                <a:gd name="T4" fmla="*/ 29 w 61"/>
                <a:gd name="T5" fmla="*/ 2 h 3"/>
                <a:gd name="T6" fmla="*/ 20 w 61"/>
                <a:gd name="T7" fmla="*/ 2 h 3"/>
                <a:gd name="T8" fmla="*/ 0 w 61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1"/>
                <a:gd name="T16" fmla="*/ 0 h 3"/>
                <a:gd name="T17" fmla="*/ 61 w 61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1" h="3">
                  <a:moveTo>
                    <a:pt x="61" y="0"/>
                  </a:moveTo>
                  <a:lnTo>
                    <a:pt x="52" y="2"/>
                  </a:lnTo>
                  <a:lnTo>
                    <a:pt x="29" y="2"/>
                  </a:lnTo>
                  <a:lnTo>
                    <a:pt x="20" y="2"/>
                  </a:lnTo>
                  <a:lnTo>
                    <a:pt x="0" y="3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40" name="Freeform 1427"/>
            <p:cNvSpPr>
              <a:spLocks/>
            </p:cNvSpPr>
            <p:nvPr/>
          </p:nvSpPr>
          <p:spPr bwMode="auto">
            <a:xfrm>
              <a:off x="678" y="1621"/>
              <a:ext cx="62" cy="4"/>
            </a:xfrm>
            <a:custGeom>
              <a:avLst/>
              <a:gdLst>
                <a:gd name="T0" fmla="*/ 62 w 62"/>
                <a:gd name="T1" fmla="*/ 0 h 4"/>
                <a:gd name="T2" fmla="*/ 59 w 62"/>
                <a:gd name="T3" fmla="*/ 0 h 4"/>
                <a:gd name="T4" fmla="*/ 32 w 62"/>
                <a:gd name="T5" fmla="*/ 2 h 4"/>
                <a:gd name="T6" fmla="*/ 25 w 62"/>
                <a:gd name="T7" fmla="*/ 2 h 4"/>
                <a:gd name="T8" fmla="*/ 0 w 62"/>
                <a:gd name="T9" fmla="*/ 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2"/>
                <a:gd name="T16" fmla="*/ 0 h 4"/>
                <a:gd name="T17" fmla="*/ 62 w 62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2" h="4">
                  <a:moveTo>
                    <a:pt x="62" y="0"/>
                  </a:moveTo>
                  <a:lnTo>
                    <a:pt x="59" y="0"/>
                  </a:lnTo>
                  <a:lnTo>
                    <a:pt x="32" y="2"/>
                  </a:lnTo>
                  <a:lnTo>
                    <a:pt x="25" y="2"/>
                  </a:lnTo>
                  <a:lnTo>
                    <a:pt x="0" y="4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41" name="Freeform 1428"/>
            <p:cNvSpPr>
              <a:spLocks/>
            </p:cNvSpPr>
            <p:nvPr/>
          </p:nvSpPr>
          <p:spPr bwMode="auto">
            <a:xfrm>
              <a:off x="740" y="1618"/>
              <a:ext cx="31" cy="3"/>
            </a:xfrm>
            <a:custGeom>
              <a:avLst/>
              <a:gdLst>
                <a:gd name="T0" fmla="*/ 31 w 31"/>
                <a:gd name="T1" fmla="*/ 0 h 3"/>
                <a:gd name="T2" fmla="*/ 27 w 31"/>
                <a:gd name="T3" fmla="*/ 2 h 3"/>
                <a:gd name="T4" fmla="*/ 0 w 31"/>
                <a:gd name="T5" fmla="*/ 3 h 3"/>
                <a:gd name="T6" fmla="*/ 0 60000 65536"/>
                <a:gd name="T7" fmla="*/ 0 60000 65536"/>
                <a:gd name="T8" fmla="*/ 0 60000 65536"/>
                <a:gd name="T9" fmla="*/ 0 w 31"/>
                <a:gd name="T10" fmla="*/ 0 h 3"/>
                <a:gd name="T11" fmla="*/ 31 w 31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1" h="3">
                  <a:moveTo>
                    <a:pt x="31" y="0"/>
                  </a:moveTo>
                  <a:lnTo>
                    <a:pt x="27" y="2"/>
                  </a:lnTo>
                  <a:lnTo>
                    <a:pt x="0" y="3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42" name="Line 1429"/>
            <p:cNvSpPr>
              <a:spLocks noChangeShapeType="1"/>
            </p:cNvSpPr>
            <p:nvPr/>
          </p:nvSpPr>
          <p:spPr bwMode="auto">
            <a:xfrm flipH="1">
              <a:off x="771" y="1615"/>
              <a:ext cx="30" cy="3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243" name="Freeform 1430"/>
            <p:cNvSpPr>
              <a:spLocks/>
            </p:cNvSpPr>
            <p:nvPr/>
          </p:nvSpPr>
          <p:spPr bwMode="auto">
            <a:xfrm>
              <a:off x="801" y="1606"/>
              <a:ext cx="57" cy="9"/>
            </a:xfrm>
            <a:custGeom>
              <a:avLst/>
              <a:gdLst>
                <a:gd name="T0" fmla="*/ 57 w 57"/>
                <a:gd name="T1" fmla="*/ 0 h 9"/>
                <a:gd name="T2" fmla="*/ 40 w 57"/>
                <a:gd name="T3" fmla="*/ 4 h 9"/>
                <a:gd name="T4" fmla="*/ 29 w 57"/>
                <a:gd name="T5" fmla="*/ 5 h 9"/>
                <a:gd name="T6" fmla="*/ 5 w 57"/>
                <a:gd name="T7" fmla="*/ 9 h 9"/>
                <a:gd name="T8" fmla="*/ 0 w 57"/>
                <a:gd name="T9" fmla="*/ 9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"/>
                <a:gd name="T16" fmla="*/ 0 h 9"/>
                <a:gd name="T17" fmla="*/ 57 w 57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" h="9">
                  <a:moveTo>
                    <a:pt x="57" y="0"/>
                  </a:moveTo>
                  <a:lnTo>
                    <a:pt x="40" y="4"/>
                  </a:lnTo>
                  <a:lnTo>
                    <a:pt x="29" y="5"/>
                  </a:lnTo>
                  <a:lnTo>
                    <a:pt x="5" y="9"/>
                  </a:lnTo>
                  <a:lnTo>
                    <a:pt x="0" y="9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44" name="Freeform 1431"/>
            <p:cNvSpPr>
              <a:spLocks/>
            </p:cNvSpPr>
            <p:nvPr/>
          </p:nvSpPr>
          <p:spPr bwMode="auto">
            <a:xfrm>
              <a:off x="858" y="1596"/>
              <a:ext cx="59" cy="10"/>
            </a:xfrm>
            <a:custGeom>
              <a:avLst/>
              <a:gdLst>
                <a:gd name="T0" fmla="*/ 59 w 59"/>
                <a:gd name="T1" fmla="*/ 0 h 10"/>
                <a:gd name="T2" fmla="*/ 56 w 59"/>
                <a:gd name="T3" fmla="*/ 0 h 10"/>
                <a:gd name="T4" fmla="*/ 31 w 59"/>
                <a:gd name="T5" fmla="*/ 5 h 10"/>
                <a:gd name="T6" fmla="*/ 19 w 59"/>
                <a:gd name="T7" fmla="*/ 7 h 10"/>
                <a:gd name="T8" fmla="*/ 0 w 59"/>
                <a:gd name="T9" fmla="*/ 10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"/>
                <a:gd name="T16" fmla="*/ 0 h 10"/>
                <a:gd name="T17" fmla="*/ 59 w 59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" h="10">
                  <a:moveTo>
                    <a:pt x="59" y="0"/>
                  </a:moveTo>
                  <a:lnTo>
                    <a:pt x="56" y="0"/>
                  </a:lnTo>
                  <a:lnTo>
                    <a:pt x="31" y="5"/>
                  </a:lnTo>
                  <a:lnTo>
                    <a:pt x="19" y="7"/>
                  </a:lnTo>
                  <a:lnTo>
                    <a:pt x="0" y="1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45" name="Freeform 1432"/>
            <p:cNvSpPr>
              <a:spLocks/>
            </p:cNvSpPr>
            <p:nvPr/>
          </p:nvSpPr>
          <p:spPr bwMode="auto">
            <a:xfrm>
              <a:off x="917" y="1589"/>
              <a:ext cx="29" cy="7"/>
            </a:xfrm>
            <a:custGeom>
              <a:avLst/>
              <a:gdLst>
                <a:gd name="T0" fmla="*/ 29 w 29"/>
                <a:gd name="T1" fmla="*/ 0 h 7"/>
                <a:gd name="T2" fmla="*/ 14 w 29"/>
                <a:gd name="T3" fmla="*/ 4 h 7"/>
                <a:gd name="T4" fmla="*/ 0 w 29"/>
                <a:gd name="T5" fmla="*/ 7 h 7"/>
                <a:gd name="T6" fmla="*/ 0 60000 65536"/>
                <a:gd name="T7" fmla="*/ 0 60000 65536"/>
                <a:gd name="T8" fmla="*/ 0 60000 65536"/>
                <a:gd name="T9" fmla="*/ 0 w 29"/>
                <a:gd name="T10" fmla="*/ 0 h 7"/>
                <a:gd name="T11" fmla="*/ 29 w 29"/>
                <a:gd name="T12" fmla="*/ 7 h 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" h="7">
                  <a:moveTo>
                    <a:pt x="29" y="0"/>
                  </a:moveTo>
                  <a:lnTo>
                    <a:pt x="14" y="4"/>
                  </a:lnTo>
                  <a:lnTo>
                    <a:pt x="0" y="7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46" name="Freeform 1433"/>
            <p:cNvSpPr>
              <a:spLocks/>
            </p:cNvSpPr>
            <p:nvPr/>
          </p:nvSpPr>
          <p:spPr bwMode="auto">
            <a:xfrm>
              <a:off x="946" y="1581"/>
              <a:ext cx="27" cy="8"/>
            </a:xfrm>
            <a:custGeom>
              <a:avLst/>
              <a:gdLst>
                <a:gd name="T0" fmla="*/ 27 w 27"/>
                <a:gd name="T1" fmla="*/ 0 h 8"/>
                <a:gd name="T2" fmla="*/ 5 w 27"/>
                <a:gd name="T3" fmla="*/ 7 h 8"/>
                <a:gd name="T4" fmla="*/ 0 w 27"/>
                <a:gd name="T5" fmla="*/ 8 h 8"/>
                <a:gd name="T6" fmla="*/ 0 60000 65536"/>
                <a:gd name="T7" fmla="*/ 0 60000 65536"/>
                <a:gd name="T8" fmla="*/ 0 60000 65536"/>
                <a:gd name="T9" fmla="*/ 0 w 27"/>
                <a:gd name="T10" fmla="*/ 0 h 8"/>
                <a:gd name="T11" fmla="*/ 27 w 27"/>
                <a:gd name="T12" fmla="*/ 8 h 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" h="8">
                  <a:moveTo>
                    <a:pt x="27" y="0"/>
                  </a:moveTo>
                  <a:lnTo>
                    <a:pt x="5" y="7"/>
                  </a:lnTo>
                  <a:lnTo>
                    <a:pt x="0" y="8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47" name="Freeform 1434"/>
            <p:cNvSpPr>
              <a:spLocks/>
            </p:cNvSpPr>
            <p:nvPr/>
          </p:nvSpPr>
          <p:spPr bwMode="auto">
            <a:xfrm>
              <a:off x="992" y="1393"/>
              <a:ext cx="246" cy="185"/>
            </a:xfrm>
            <a:custGeom>
              <a:avLst/>
              <a:gdLst>
                <a:gd name="T0" fmla="*/ 0 w 246"/>
                <a:gd name="T1" fmla="*/ 185 h 185"/>
                <a:gd name="T2" fmla="*/ 10 w 246"/>
                <a:gd name="T3" fmla="*/ 179 h 185"/>
                <a:gd name="T4" fmla="*/ 32 w 246"/>
                <a:gd name="T5" fmla="*/ 173 h 185"/>
                <a:gd name="T6" fmla="*/ 37 w 246"/>
                <a:gd name="T7" fmla="*/ 173 h 185"/>
                <a:gd name="T8" fmla="*/ 38 w 246"/>
                <a:gd name="T9" fmla="*/ 171 h 185"/>
                <a:gd name="T10" fmla="*/ 64 w 246"/>
                <a:gd name="T11" fmla="*/ 161 h 185"/>
                <a:gd name="T12" fmla="*/ 82 w 246"/>
                <a:gd name="T13" fmla="*/ 152 h 185"/>
                <a:gd name="T14" fmla="*/ 89 w 246"/>
                <a:gd name="T15" fmla="*/ 151 h 185"/>
                <a:gd name="T16" fmla="*/ 97 w 246"/>
                <a:gd name="T17" fmla="*/ 146 h 185"/>
                <a:gd name="T18" fmla="*/ 114 w 246"/>
                <a:gd name="T19" fmla="*/ 137 h 185"/>
                <a:gd name="T20" fmla="*/ 131 w 246"/>
                <a:gd name="T21" fmla="*/ 129 h 185"/>
                <a:gd name="T22" fmla="*/ 138 w 246"/>
                <a:gd name="T23" fmla="*/ 122 h 185"/>
                <a:gd name="T24" fmla="*/ 145 w 246"/>
                <a:gd name="T25" fmla="*/ 119 h 185"/>
                <a:gd name="T26" fmla="*/ 162 w 246"/>
                <a:gd name="T27" fmla="*/ 107 h 185"/>
                <a:gd name="T28" fmla="*/ 182 w 246"/>
                <a:gd name="T29" fmla="*/ 91 h 185"/>
                <a:gd name="T30" fmla="*/ 185 w 246"/>
                <a:gd name="T31" fmla="*/ 88 h 185"/>
                <a:gd name="T32" fmla="*/ 190 w 246"/>
                <a:gd name="T33" fmla="*/ 83 h 185"/>
                <a:gd name="T34" fmla="*/ 206 w 246"/>
                <a:gd name="T35" fmla="*/ 68 h 185"/>
                <a:gd name="T36" fmla="*/ 211 w 246"/>
                <a:gd name="T37" fmla="*/ 63 h 185"/>
                <a:gd name="T38" fmla="*/ 224 w 246"/>
                <a:gd name="T39" fmla="*/ 42 h 185"/>
                <a:gd name="T40" fmla="*/ 231 w 246"/>
                <a:gd name="T41" fmla="*/ 34 h 185"/>
                <a:gd name="T42" fmla="*/ 243 w 246"/>
                <a:gd name="T43" fmla="*/ 7 h 185"/>
                <a:gd name="T44" fmla="*/ 246 w 246"/>
                <a:gd name="T45" fmla="*/ 0 h 18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46"/>
                <a:gd name="T70" fmla="*/ 0 h 185"/>
                <a:gd name="T71" fmla="*/ 246 w 246"/>
                <a:gd name="T72" fmla="*/ 185 h 18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46" h="185">
                  <a:moveTo>
                    <a:pt x="0" y="185"/>
                  </a:moveTo>
                  <a:lnTo>
                    <a:pt x="10" y="179"/>
                  </a:lnTo>
                  <a:lnTo>
                    <a:pt x="32" y="173"/>
                  </a:lnTo>
                  <a:lnTo>
                    <a:pt x="37" y="173"/>
                  </a:lnTo>
                  <a:lnTo>
                    <a:pt x="38" y="171"/>
                  </a:lnTo>
                  <a:lnTo>
                    <a:pt x="64" y="161"/>
                  </a:lnTo>
                  <a:lnTo>
                    <a:pt x="82" y="152"/>
                  </a:lnTo>
                  <a:lnTo>
                    <a:pt x="89" y="151"/>
                  </a:lnTo>
                  <a:lnTo>
                    <a:pt x="97" y="146"/>
                  </a:lnTo>
                  <a:lnTo>
                    <a:pt x="114" y="137"/>
                  </a:lnTo>
                  <a:lnTo>
                    <a:pt x="131" y="129"/>
                  </a:lnTo>
                  <a:lnTo>
                    <a:pt x="138" y="122"/>
                  </a:lnTo>
                  <a:lnTo>
                    <a:pt x="145" y="119"/>
                  </a:lnTo>
                  <a:lnTo>
                    <a:pt x="162" y="107"/>
                  </a:lnTo>
                  <a:lnTo>
                    <a:pt x="182" y="91"/>
                  </a:lnTo>
                  <a:lnTo>
                    <a:pt x="185" y="88"/>
                  </a:lnTo>
                  <a:lnTo>
                    <a:pt x="190" y="83"/>
                  </a:lnTo>
                  <a:lnTo>
                    <a:pt x="206" y="68"/>
                  </a:lnTo>
                  <a:lnTo>
                    <a:pt x="211" y="63"/>
                  </a:lnTo>
                  <a:lnTo>
                    <a:pt x="224" y="42"/>
                  </a:lnTo>
                  <a:lnTo>
                    <a:pt x="231" y="34"/>
                  </a:lnTo>
                  <a:lnTo>
                    <a:pt x="243" y="7"/>
                  </a:lnTo>
                  <a:lnTo>
                    <a:pt x="246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48" name="Line 1435"/>
            <p:cNvSpPr>
              <a:spLocks noChangeShapeType="1"/>
            </p:cNvSpPr>
            <p:nvPr/>
          </p:nvSpPr>
          <p:spPr bwMode="auto">
            <a:xfrm flipV="1">
              <a:off x="973" y="1578"/>
              <a:ext cx="19" cy="3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249" name="Freeform 1436"/>
            <p:cNvSpPr>
              <a:spLocks/>
            </p:cNvSpPr>
            <p:nvPr/>
          </p:nvSpPr>
          <p:spPr bwMode="auto">
            <a:xfrm>
              <a:off x="590" y="1344"/>
              <a:ext cx="476" cy="191"/>
            </a:xfrm>
            <a:custGeom>
              <a:avLst/>
              <a:gdLst>
                <a:gd name="T0" fmla="*/ 0 w 476"/>
                <a:gd name="T1" fmla="*/ 191 h 191"/>
                <a:gd name="T2" fmla="*/ 8 w 476"/>
                <a:gd name="T3" fmla="*/ 191 h 191"/>
                <a:gd name="T4" fmla="*/ 35 w 476"/>
                <a:gd name="T5" fmla="*/ 191 h 191"/>
                <a:gd name="T6" fmla="*/ 67 w 476"/>
                <a:gd name="T7" fmla="*/ 190 h 191"/>
                <a:gd name="T8" fmla="*/ 71 w 476"/>
                <a:gd name="T9" fmla="*/ 190 h 191"/>
                <a:gd name="T10" fmla="*/ 98 w 476"/>
                <a:gd name="T11" fmla="*/ 186 h 191"/>
                <a:gd name="T12" fmla="*/ 105 w 476"/>
                <a:gd name="T13" fmla="*/ 186 h 191"/>
                <a:gd name="T14" fmla="*/ 128 w 476"/>
                <a:gd name="T15" fmla="*/ 184 h 191"/>
                <a:gd name="T16" fmla="*/ 138 w 476"/>
                <a:gd name="T17" fmla="*/ 183 h 191"/>
                <a:gd name="T18" fmla="*/ 159 w 476"/>
                <a:gd name="T19" fmla="*/ 179 h 191"/>
                <a:gd name="T20" fmla="*/ 174 w 476"/>
                <a:gd name="T21" fmla="*/ 178 h 191"/>
                <a:gd name="T22" fmla="*/ 187 w 476"/>
                <a:gd name="T23" fmla="*/ 176 h 191"/>
                <a:gd name="T24" fmla="*/ 211 w 476"/>
                <a:gd name="T25" fmla="*/ 171 h 191"/>
                <a:gd name="T26" fmla="*/ 218 w 476"/>
                <a:gd name="T27" fmla="*/ 171 h 191"/>
                <a:gd name="T28" fmla="*/ 240 w 476"/>
                <a:gd name="T29" fmla="*/ 164 h 191"/>
                <a:gd name="T30" fmla="*/ 246 w 476"/>
                <a:gd name="T31" fmla="*/ 164 h 191"/>
                <a:gd name="T32" fmla="*/ 248 w 476"/>
                <a:gd name="T33" fmla="*/ 164 h 191"/>
                <a:gd name="T34" fmla="*/ 273 w 476"/>
                <a:gd name="T35" fmla="*/ 156 h 191"/>
                <a:gd name="T36" fmla="*/ 287 w 476"/>
                <a:gd name="T37" fmla="*/ 152 h 191"/>
                <a:gd name="T38" fmla="*/ 300 w 476"/>
                <a:gd name="T39" fmla="*/ 147 h 191"/>
                <a:gd name="T40" fmla="*/ 326 w 476"/>
                <a:gd name="T41" fmla="*/ 139 h 191"/>
                <a:gd name="T42" fmla="*/ 327 w 476"/>
                <a:gd name="T43" fmla="*/ 137 h 191"/>
                <a:gd name="T44" fmla="*/ 353 w 476"/>
                <a:gd name="T45" fmla="*/ 127 h 191"/>
                <a:gd name="T46" fmla="*/ 371 w 476"/>
                <a:gd name="T47" fmla="*/ 117 h 191"/>
                <a:gd name="T48" fmla="*/ 378 w 476"/>
                <a:gd name="T49" fmla="*/ 115 h 191"/>
                <a:gd name="T50" fmla="*/ 385 w 476"/>
                <a:gd name="T51" fmla="*/ 110 h 191"/>
                <a:gd name="T52" fmla="*/ 402 w 476"/>
                <a:gd name="T53" fmla="*/ 98 h 191"/>
                <a:gd name="T54" fmla="*/ 425 w 476"/>
                <a:gd name="T55" fmla="*/ 81 h 191"/>
                <a:gd name="T56" fmla="*/ 425 w 476"/>
                <a:gd name="T57" fmla="*/ 80 h 191"/>
                <a:gd name="T58" fmla="*/ 445 w 476"/>
                <a:gd name="T59" fmla="*/ 59 h 191"/>
                <a:gd name="T60" fmla="*/ 451 w 476"/>
                <a:gd name="T61" fmla="*/ 53 h 191"/>
                <a:gd name="T62" fmla="*/ 461 w 476"/>
                <a:gd name="T63" fmla="*/ 34 h 191"/>
                <a:gd name="T64" fmla="*/ 467 w 476"/>
                <a:gd name="T65" fmla="*/ 25 h 191"/>
                <a:gd name="T66" fmla="*/ 474 w 476"/>
                <a:gd name="T67" fmla="*/ 4 h 191"/>
                <a:gd name="T68" fmla="*/ 476 w 476"/>
                <a:gd name="T69" fmla="*/ 0 h 19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476"/>
                <a:gd name="T106" fmla="*/ 0 h 191"/>
                <a:gd name="T107" fmla="*/ 476 w 476"/>
                <a:gd name="T108" fmla="*/ 191 h 191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476" h="191">
                  <a:moveTo>
                    <a:pt x="0" y="191"/>
                  </a:moveTo>
                  <a:lnTo>
                    <a:pt x="8" y="191"/>
                  </a:lnTo>
                  <a:lnTo>
                    <a:pt x="35" y="191"/>
                  </a:lnTo>
                  <a:lnTo>
                    <a:pt x="67" y="190"/>
                  </a:lnTo>
                  <a:lnTo>
                    <a:pt x="71" y="190"/>
                  </a:lnTo>
                  <a:lnTo>
                    <a:pt x="98" y="186"/>
                  </a:lnTo>
                  <a:lnTo>
                    <a:pt x="105" y="186"/>
                  </a:lnTo>
                  <a:lnTo>
                    <a:pt x="128" y="184"/>
                  </a:lnTo>
                  <a:lnTo>
                    <a:pt x="138" y="183"/>
                  </a:lnTo>
                  <a:lnTo>
                    <a:pt x="159" y="179"/>
                  </a:lnTo>
                  <a:lnTo>
                    <a:pt x="174" y="178"/>
                  </a:lnTo>
                  <a:lnTo>
                    <a:pt x="187" y="176"/>
                  </a:lnTo>
                  <a:lnTo>
                    <a:pt x="211" y="171"/>
                  </a:lnTo>
                  <a:lnTo>
                    <a:pt x="218" y="171"/>
                  </a:lnTo>
                  <a:lnTo>
                    <a:pt x="240" y="164"/>
                  </a:lnTo>
                  <a:lnTo>
                    <a:pt x="246" y="164"/>
                  </a:lnTo>
                  <a:lnTo>
                    <a:pt x="248" y="164"/>
                  </a:lnTo>
                  <a:lnTo>
                    <a:pt x="273" y="156"/>
                  </a:lnTo>
                  <a:lnTo>
                    <a:pt x="287" y="152"/>
                  </a:lnTo>
                  <a:lnTo>
                    <a:pt x="300" y="147"/>
                  </a:lnTo>
                  <a:lnTo>
                    <a:pt x="326" y="139"/>
                  </a:lnTo>
                  <a:lnTo>
                    <a:pt x="327" y="137"/>
                  </a:lnTo>
                  <a:lnTo>
                    <a:pt x="353" y="127"/>
                  </a:lnTo>
                  <a:lnTo>
                    <a:pt x="371" y="117"/>
                  </a:lnTo>
                  <a:lnTo>
                    <a:pt x="378" y="115"/>
                  </a:lnTo>
                  <a:lnTo>
                    <a:pt x="385" y="110"/>
                  </a:lnTo>
                  <a:lnTo>
                    <a:pt x="402" y="98"/>
                  </a:lnTo>
                  <a:lnTo>
                    <a:pt x="425" y="81"/>
                  </a:lnTo>
                  <a:lnTo>
                    <a:pt x="425" y="80"/>
                  </a:lnTo>
                  <a:lnTo>
                    <a:pt x="445" y="59"/>
                  </a:lnTo>
                  <a:lnTo>
                    <a:pt x="451" y="53"/>
                  </a:lnTo>
                  <a:lnTo>
                    <a:pt x="461" y="34"/>
                  </a:lnTo>
                  <a:lnTo>
                    <a:pt x="467" y="25"/>
                  </a:lnTo>
                  <a:lnTo>
                    <a:pt x="474" y="4"/>
                  </a:lnTo>
                  <a:lnTo>
                    <a:pt x="476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50" name="Freeform 1437"/>
            <p:cNvSpPr>
              <a:spLocks/>
            </p:cNvSpPr>
            <p:nvPr/>
          </p:nvSpPr>
          <p:spPr bwMode="auto">
            <a:xfrm>
              <a:off x="590" y="1315"/>
              <a:ext cx="3067" cy="2474"/>
            </a:xfrm>
            <a:custGeom>
              <a:avLst/>
              <a:gdLst>
                <a:gd name="T0" fmla="*/ 0 w 3067"/>
                <a:gd name="T1" fmla="*/ 2474 h 2474"/>
                <a:gd name="T2" fmla="*/ 204 w 3067"/>
                <a:gd name="T3" fmla="*/ 0 h 2474"/>
                <a:gd name="T4" fmla="*/ 263 w 3067"/>
                <a:gd name="T5" fmla="*/ 0 h 2474"/>
                <a:gd name="T6" fmla="*/ 324 w 3067"/>
                <a:gd name="T7" fmla="*/ 5 h 2474"/>
                <a:gd name="T8" fmla="*/ 383 w 3067"/>
                <a:gd name="T9" fmla="*/ 12 h 2474"/>
                <a:gd name="T10" fmla="*/ 442 w 3067"/>
                <a:gd name="T11" fmla="*/ 22 h 2474"/>
                <a:gd name="T12" fmla="*/ 501 w 3067"/>
                <a:gd name="T13" fmla="*/ 34 h 2474"/>
                <a:gd name="T14" fmla="*/ 559 w 3067"/>
                <a:gd name="T15" fmla="*/ 49 h 2474"/>
                <a:gd name="T16" fmla="*/ 614 w 3067"/>
                <a:gd name="T17" fmla="*/ 66 h 2474"/>
                <a:gd name="T18" fmla="*/ 670 w 3067"/>
                <a:gd name="T19" fmla="*/ 87 h 2474"/>
                <a:gd name="T20" fmla="*/ 724 w 3067"/>
                <a:gd name="T21" fmla="*/ 109 h 2474"/>
                <a:gd name="T22" fmla="*/ 778 w 3067"/>
                <a:gd name="T23" fmla="*/ 134 h 2474"/>
                <a:gd name="T24" fmla="*/ 830 w 3067"/>
                <a:gd name="T25" fmla="*/ 161 h 2474"/>
                <a:gd name="T26" fmla="*/ 881 w 3067"/>
                <a:gd name="T27" fmla="*/ 190 h 2474"/>
                <a:gd name="T28" fmla="*/ 930 w 3067"/>
                <a:gd name="T29" fmla="*/ 222 h 2474"/>
                <a:gd name="T30" fmla="*/ 975 w 3067"/>
                <a:gd name="T31" fmla="*/ 254 h 2474"/>
                <a:gd name="T32" fmla="*/ 1021 w 3067"/>
                <a:gd name="T33" fmla="*/ 290 h 2474"/>
                <a:gd name="T34" fmla="*/ 1065 w 3067"/>
                <a:gd name="T35" fmla="*/ 327 h 2474"/>
                <a:gd name="T36" fmla="*/ 1107 w 3067"/>
                <a:gd name="T37" fmla="*/ 364 h 2474"/>
                <a:gd name="T38" fmla="*/ 1148 w 3067"/>
                <a:gd name="T39" fmla="*/ 405 h 2474"/>
                <a:gd name="T40" fmla="*/ 1185 w 3067"/>
                <a:gd name="T41" fmla="*/ 447 h 2474"/>
                <a:gd name="T42" fmla="*/ 1220 w 3067"/>
                <a:gd name="T43" fmla="*/ 489 h 2474"/>
                <a:gd name="T44" fmla="*/ 1256 w 3067"/>
                <a:gd name="T45" fmla="*/ 533 h 2474"/>
                <a:gd name="T46" fmla="*/ 1288 w 3067"/>
                <a:gd name="T47" fmla="*/ 577 h 2474"/>
                <a:gd name="T48" fmla="*/ 1320 w 3067"/>
                <a:gd name="T49" fmla="*/ 624 h 2474"/>
                <a:gd name="T50" fmla="*/ 1347 w 3067"/>
                <a:gd name="T51" fmla="*/ 672 h 2474"/>
                <a:gd name="T52" fmla="*/ 1374 w 3067"/>
                <a:gd name="T53" fmla="*/ 719 h 2474"/>
                <a:gd name="T54" fmla="*/ 1397 w 3067"/>
                <a:gd name="T55" fmla="*/ 770 h 2474"/>
                <a:gd name="T56" fmla="*/ 1421 w 3067"/>
                <a:gd name="T57" fmla="*/ 819 h 2474"/>
                <a:gd name="T58" fmla="*/ 1441 w 3067"/>
                <a:gd name="T59" fmla="*/ 868 h 2474"/>
                <a:gd name="T60" fmla="*/ 1460 w 3067"/>
                <a:gd name="T61" fmla="*/ 920 h 2474"/>
                <a:gd name="T62" fmla="*/ 1475 w 3067"/>
                <a:gd name="T63" fmla="*/ 973 h 2474"/>
                <a:gd name="T64" fmla="*/ 1490 w 3067"/>
                <a:gd name="T65" fmla="*/ 1023 h 2474"/>
                <a:gd name="T66" fmla="*/ 1502 w 3067"/>
                <a:gd name="T67" fmla="*/ 1078 h 2474"/>
                <a:gd name="T68" fmla="*/ 1512 w 3067"/>
                <a:gd name="T69" fmla="*/ 1130 h 2474"/>
                <a:gd name="T70" fmla="*/ 1519 w 3067"/>
                <a:gd name="T71" fmla="*/ 1182 h 2474"/>
                <a:gd name="T72" fmla="*/ 1527 w 3067"/>
                <a:gd name="T73" fmla="*/ 1237 h 2474"/>
                <a:gd name="T74" fmla="*/ 1531 w 3067"/>
                <a:gd name="T75" fmla="*/ 1291 h 2474"/>
                <a:gd name="T76" fmla="*/ 1532 w 3067"/>
                <a:gd name="T77" fmla="*/ 1343 h 2474"/>
                <a:gd name="T78" fmla="*/ 1532 w 3067"/>
                <a:gd name="T79" fmla="*/ 1511 h 2474"/>
                <a:gd name="T80" fmla="*/ 1489 w 3067"/>
                <a:gd name="T81" fmla="*/ 1541 h 2474"/>
                <a:gd name="T82" fmla="*/ 1443 w 3067"/>
                <a:gd name="T83" fmla="*/ 1570 h 2474"/>
                <a:gd name="T84" fmla="*/ 1397 w 3067"/>
                <a:gd name="T85" fmla="*/ 1600 h 2474"/>
                <a:gd name="T86" fmla="*/ 1355 w 3067"/>
                <a:gd name="T87" fmla="*/ 1631 h 2474"/>
                <a:gd name="T88" fmla="*/ 1310 w 3067"/>
                <a:gd name="T89" fmla="*/ 1661 h 2474"/>
                <a:gd name="T90" fmla="*/ 1264 w 3067"/>
                <a:gd name="T91" fmla="*/ 1691 h 2474"/>
                <a:gd name="T92" fmla="*/ 1220 w 3067"/>
                <a:gd name="T93" fmla="*/ 1720 h 2474"/>
                <a:gd name="T94" fmla="*/ 1175 w 3067"/>
                <a:gd name="T95" fmla="*/ 1751 h 2474"/>
                <a:gd name="T96" fmla="*/ 1137 w 3067"/>
                <a:gd name="T97" fmla="*/ 1790 h 2474"/>
                <a:gd name="T98" fmla="*/ 1124 w 3067"/>
                <a:gd name="T99" fmla="*/ 1840 h 2474"/>
                <a:gd name="T100" fmla="*/ 1136 w 3067"/>
                <a:gd name="T101" fmla="*/ 1889 h 2474"/>
                <a:gd name="T102" fmla="*/ 1171 w 3067"/>
                <a:gd name="T103" fmla="*/ 1932 h 2474"/>
                <a:gd name="T104" fmla="*/ 1227 w 3067"/>
                <a:gd name="T105" fmla="*/ 1947 h 2474"/>
                <a:gd name="T106" fmla="*/ 3067 w 3067"/>
                <a:gd name="T107" fmla="*/ 2474 h 247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067"/>
                <a:gd name="T163" fmla="*/ 0 h 2474"/>
                <a:gd name="T164" fmla="*/ 3067 w 3067"/>
                <a:gd name="T165" fmla="*/ 2474 h 247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067" h="2474">
                  <a:moveTo>
                    <a:pt x="3067" y="2474"/>
                  </a:moveTo>
                  <a:lnTo>
                    <a:pt x="0" y="2474"/>
                  </a:lnTo>
                  <a:lnTo>
                    <a:pt x="0" y="0"/>
                  </a:lnTo>
                  <a:lnTo>
                    <a:pt x="204" y="0"/>
                  </a:lnTo>
                  <a:lnTo>
                    <a:pt x="235" y="0"/>
                  </a:lnTo>
                  <a:lnTo>
                    <a:pt x="263" y="0"/>
                  </a:lnTo>
                  <a:lnTo>
                    <a:pt x="294" y="2"/>
                  </a:lnTo>
                  <a:lnTo>
                    <a:pt x="324" y="5"/>
                  </a:lnTo>
                  <a:lnTo>
                    <a:pt x="354" y="9"/>
                  </a:lnTo>
                  <a:lnTo>
                    <a:pt x="383" y="12"/>
                  </a:lnTo>
                  <a:lnTo>
                    <a:pt x="412" y="16"/>
                  </a:lnTo>
                  <a:lnTo>
                    <a:pt x="442" y="22"/>
                  </a:lnTo>
                  <a:lnTo>
                    <a:pt x="471" y="27"/>
                  </a:lnTo>
                  <a:lnTo>
                    <a:pt x="501" y="34"/>
                  </a:lnTo>
                  <a:lnTo>
                    <a:pt x="530" y="41"/>
                  </a:lnTo>
                  <a:lnTo>
                    <a:pt x="559" y="49"/>
                  </a:lnTo>
                  <a:lnTo>
                    <a:pt x="587" y="58"/>
                  </a:lnTo>
                  <a:lnTo>
                    <a:pt x="614" y="66"/>
                  </a:lnTo>
                  <a:lnTo>
                    <a:pt x="643" y="76"/>
                  </a:lnTo>
                  <a:lnTo>
                    <a:pt x="670" y="87"/>
                  </a:lnTo>
                  <a:lnTo>
                    <a:pt x="697" y="98"/>
                  </a:lnTo>
                  <a:lnTo>
                    <a:pt x="724" y="109"/>
                  </a:lnTo>
                  <a:lnTo>
                    <a:pt x="751" y="122"/>
                  </a:lnTo>
                  <a:lnTo>
                    <a:pt x="778" y="134"/>
                  </a:lnTo>
                  <a:lnTo>
                    <a:pt x="803" y="148"/>
                  </a:lnTo>
                  <a:lnTo>
                    <a:pt x="830" y="161"/>
                  </a:lnTo>
                  <a:lnTo>
                    <a:pt x="856" y="176"/>
                  </a:lnTo>
                  <a:lnTo>
                    <a:pt x="881" y="190"/>
                  </a:lnTo>
                  <a:lnTo>
                    <a:pt x="905" y="207"/>
                  </a:lnTo>
                  <a:lnTo>
                    <a:pt x="930" y="222"/>
                  </a:lnTo>
                  <a:lnTo>
                    <a:pt x="952" y="237"/>
                  </a:lnTo>
                  <a:lnTo>
                    <a:pt x="975" y="254"/>
                  </a:lnTo>
                  <a:lnTo>
                    <a:pt x="999" y="271"/>
                  </a:lnTo>
                  <a:lnTo>
                    <a:pt x="1021" y="290"/>
                  </a:lnTo>
                  <a:lnTo>
                    <a:pt x="1045" y="306"/>
                  </a:lnTo>
                  <a:lnTo>
                    <a:pt x="1065" y="327"/>
                  </a:lnTo>
                  <a:lnTo>
                    <a:pt x="1085" y="345"/>
                  </a:lnTo>
                  <a:lnTo>
                    <a:pt x="1107" y="364"/>
                  </a:lnTo>
                  <a:lnTo>
                    <a:pt x="1127" y="384"/>
                  </a:lnTo>
                  <a:lnTo>
                    <a:pt x="1148" y="405"/>
                  </a:lnTo>
                  <a:lnTo>
                    <a:pt x="1166" y="425"/>
                  </a:lnTo>
                  <a:lnTo>
                    <a:pt x="1185" y="447"/>
                  </a:lnTo>
                  <a:lnTo>
                    <a:pt x="1203" y="467"/>
                  </a:lnTo>
                  <a:lnTo>
                    <a:pt x="1220" y="489"/>
                  </a:lnTo>
                  <a:lnTo>
                    <a:pt x="1239" y="511"/>
                  </a:lnTo>
                  <a:lnTo>
                    <a:pt x="1256" y="533"/>
                  </a:lnTo>
                  <a:lnTo>
                    <a:pt x="1272" y="557"/>
                  </a:lnTo>
                  <a:lnTo>
                    <a:pt x="1288" y="577"/>
                  </a:lnTo>
                  <a:lnTo>
                    <a:pt x="1305" y="601"/>
                  </a:lnTo>
                  <a:lnTo>
                    <a:pt x="1320" y="624"/>
                  </a:lnTo>
                  <a:lnTo>
                    <a:pt x="1333" y="648"/>
                  </a:lnTo>
                  <a:lnTo>
                    <a:pt x="1347" y="672"/>
                  </a:lnTo>
                  <a:lnTo>
                    <a:pt x="1360" y="695"/>
                  </a:lnTo>
                  <a:lnTo>
                    <a:pt x="1374" y="719"/>
                  </a:lnTo>
                  <a:lnTo>
                    <a:pt x="1386" y="744"/>
                  </a:lnTo>
                  <a:lnTo>
                    <a:pt x="1397" y="770"/>
                  </a:lnTo>
                  <a:lnTo>
                    <a:pt x="1409" y="793"/>
                  </a:lnTo>
                  <a:lnTo>
                    <a:pt x="1421" y="819"/>
                  </a:lnTo>
                  <a:lnTo>
                    <a:pt x="1431" y="844"/>
                  </a:lnTo>
                  <a:lnTo>
                    <a:pt x="1441" y="868"/>
                  </a:lnTo>
                  <a:lnTo>
                    <a:pt x="1450" y="895"/>
                  </a:lnTo>
                  <a:lnTo>
                    <a:pt x="1460" y="920"/>
                  </a:lnTo>
                  <a:lnTo>
                    <a:pt x="1468" y="946"/>
                  </a:lnTo>
                  <a:lnTo>
                    <a:pt x="1475" y="973"/>
                  </a:lnTo>
                  <a:lnTo>
                    <a:pt x="1483" y="998"/>
                  </a:lnTo>
                  <a:lnTo>
                    <a:pt x="1490" y="1023"/>
                  </a:lnTo>
                  <a:lnTo>
                    <a:pt x="1497" y="1051"/>
                  </a:lnTo>
                  <a:lnTo>
                    <a:pt x="1502" y="1078"/>
                  </a:lnTo>
                  <a:lnTo>
                    <a:pt x="1507" y="1103"/>
                  </a:lnTo>
                  <a:lnTo>
                    <a:pt x="1512" y="1130"/>
                  </a:lnTo>
                  <a:lnTo>
                    <a:pt x="1517" y="1157"/>
                  </a:lnTo>
                  <a:lnTo>
                    <a:pt x="1519" y="1182"/>
                  </a:lnTo>
                  <a:lnTo>
                    <a:pt x="1524" y="1210"/>
                  </a:lnTo>
                  <a:lnTo>
                    <a:pt x="1527" y="1237"/>
                  </a:lnTo>
                  <a:lnTo>
                    <a:pt x="1529" y="1264"/>
                  </a:lnTo>
                  <a:lnTo>
                    <a:pt x="1531" y="1291"/>
                  </a:lnTo>
                  <a:lnTo>
                    <a:pt x="1532" y="1316"/>
                  </a:lnTo>
                  <a:lnTo>
                    <a:pt x="1532" y="1343"/>
                  </a:lnTo>
                  <a:lnTo>
                    <a:pt x="1532" y="1372"/>
                  </a:lnTo>
                  <a:lnTo>
                    <a:pt x="1532" y="1511"/>
                  </a:lnTo>
                  <a:lnTo>
                    <a:pt x="1510" y="1526"/>
                  </a:lnTo>
                  <a:lnTo>
                    <a:pt x="1489" y="1541"/>
                  </a:lnTo>
                  <a:lnTo>
                    <a:pt x="1467" y="1556"/>
                  </a:lnTo>
                  <a:lnTo>
                    <a:pt x="1443" y="1570"/>
                  </a:lnTo>
                  <a:lnTo>
                    <a:pt x="1421" y="1585"/>
                  </a:lnTo>
                  <a:lnTo>
                    <a:pt x="1397" y="1600"/>
                  </a:lnTo>
                  <a:lnTo>
                    <a:pt x="1377" y="1615"/>
                  </a:lnTo>
                  <a:lnTo>
                    <a:pt x="1355" y="1631"/>
                  </a:lnTo>
                  <a:lnTo>
                    <a:pt x="1332" y="1646"/>
                  </a:lnTo>
                  <a:lnTo>
                    <a:pt x="1310" y="1661"/>
                  </a:lnTo>
                  <a:lnTo>
                    <a:pt x="1286" y="1676"/>
                  </a:lnTo>
                  <a:lnTo>
                    <a:pt x="1264" y="1691"/>
                  </a:lnTo>
                  <a:lnTo>
                    <a:pt x="1242" y="1705"/>
                  </a:lnTo>
                  <a:lnTo>
                    <a:pt x="1220" y="1720"/>
                  </a:lnTo>
                  <a:lnTo>
                    <a:pt x="1198" y="1735"/>
                  </a:lnTo>
                  <a:lnTo>
                    <a:pt x="1175" y="1751"/>
                  </a:lnTo>
                  <a:lnTo>
                    <a:pt x="1153" y="1768"/>
                  </a:lnTo>
                  <a:lnTo>
                    <a:pt x="1137" y="1790"/>
                  </a:lnTo>
                  <a:lnTo>
                    <a:pt x="1127" y="1813"/>
                  </a:lnTo>
                  <a:lnTo>
                    <a:pt x="1124" y="1840"/>
                  </a:lnTo>
                  <a:lnTo>
                    <a:pt x="1127" y="1866"/>
                  </a:lnTo>
                  <a:lnTo>
                    <a:pt x="1136" y="1889"/>
                  </a:lnTo>
                  <a:lnTo>
                    <a:pt x="1151" y="1913"/>
                  </a:lnTo>
                  <a:lnTo>
                    <a:pt x="1171" y="1932"/>
                  </a:lnTo>
                  <a:lnTo>
                    <a:pt x="1198" y="1943"/>
                  </a:lnTo>
                  <a:lnTo>
                    <a:pt x="1227" y="1947"/>
                  </a:lnTo>
                  <a:lnTo>
                    <a:pt x="3067" y="1947"/>
                  </a:lnTo>
                  <a:lnTo>
                    <a:pt x="3067" y="2474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51" name="Line 1438"/>
            <p:cNvSpPr>
              <a:spLocks noChangeShapeType="1"/>
            </p:cNvSpPr>
            <p:nvPr/>
          </p:nvSpPr>
          <p:spPr bwMode="auto">
            <a:xfrm>
              <a:off x="590" y="1315"/>
              <a:ext cx="1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252" name="Freeform 1439"/>
            <p:cNvSpPr>
              <a:spLocks/>
            </p:cNvSpPr>
            <p:nvPr/>
          </p:nvSpPr>
          <p:spPr bwMode="auto">
            <a:xfrm>
              <a:off x="598" y="1151"/>
              <a:ext cx="32" cy="48"/>
            </a:xfrm>
            <a:custGeom>
              <a:avLst/>
              <a:gdLst>
                <a:gd name="T0" fmla="*/ 0 w 32"/>
                <a:gd name="T1" fmla="*/ 48 h 48"/>
                <a:gd name="T2" fmla="*/ 0 w 32"/>
                <a:gd name="T3" fmla="*/ 0 h 48"/>
                <a:gd name="T4" fmla="*/ 32 w 32"/>
                <a:gd name="T5" fmla="*/ 48 h 48"/>
                <a:gd name="T6" fmla="*/ 32 w 32"/>
                <a:gd name="T7" fmla="*/ 0 h 4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2"/>
                <a:gd name="T13" fmla="*/ 0 h 48"/>
                <a:gd name="T14" fmla="*/ 32 w 32"/>
                <a:gd name="T15" fmla="*/ 48 h 4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2" h="48">
                  <a:moveTo>
                    <a:pt x="0" y="48"/>
                  </a:moveTo>
                  <a:lnTo>
                    <a:pt x="0" y="0"/>
                  </a:lnTo>
                  <a:lnTo>
                    <a:pt x="32" y="48"/>
                  </a:lnTo>
                  <a:lnTo>
                    <a:pt x="32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53" name="Freeform 1440"/>
            <p:cNvSpPr>
              <a:spLocks/>
            </p:cNvSpPr>
            <p:nvPr/>
          </p:nvSpPr>
          <p:spPr bwMode="auto">
            <a:xfrm>
              <a:off x="646" y="1167"/>
              <a:ext cx="28" cy="32"/>
            </a:xfrm>
            <a:custGeom>
              <a:avLst/>
              <a:gdLst>
                <a:gd name="T0" fmla="*/ 11 w 28"/>
                <a:gd name="T1" fmla="*/ 0 h 32"/>
                <a:gd name="T2" fmla="*/ 8 w 28"/>
                <a:gd name="T3" fmla="*/ 1 h 32"/>
                <a:gd name="T4" fmla="*/ 1 w 28"/>
                <a:gd name="T5" fmla="*/ 8 h 32"/>
                <a:gd name="T6" fmla="*/ 0 w 28"/>
                <a:gd name="T7" fmla="*/ 13 h 32"/>
                <a:gd name="T8" fmla="*/ 0 w 28"/>
                <a:gd name="T9" fmla="*/ 18 h 32"/>
                <a:gd name="T10" fmla="*/ 1 w 28"/>
                <a:gd name="T11" fmla="*/ 25 h 32"/>
                <a:gd name="T12" fmla="*/ 8 w 28"/>
                <a:gd name="T13" fmla="*/ 28 h 32"/>
                <a:gd name="T14" fmla="*/ 11 w 28"/>
                <a:gd name="T15" fmla="*/ 32 h 32"/>
                <a:gd name="T16" fmla="*/ 18 w 28"/>
                <a:gd name="T17" fmla="*/ 32 h 32"/>
                <a:gd name="T18" fmla="*/ 22 w 28"/>
                <a:gd name="T19" fmla="*/ 28 h 32"/>
                <a:gd name="T20" fmla="*/ 28 w 28"/>
                <a:gd name="T21" fmla="*/ 25 h 32"/>
                <a:gd name="T22" fmla="*/ 28 w 28"/>
                <a:gd name="T23" fmla="*/ 18 h 32"/>
                <a:gd name="T24" fmla="*/ 28 w 28"/>
                <a:gd name="T25" fmla="*/ 13 h 32"/>
                <a:gd name="T26" fmla="*/ 28 w 28"/>
                <a:gd name="T27" fmla="*/ 8 h 32"/>
                <a:gd name="T28" fmla="*/ 22 w 28"/>
                <a:gd name="T29" fmla="*/ 1 h 32"/>
                <a:gd name="T30" fmla="*/ 18 w 28"/>
                <a:gd name="T31" fmla="*/ 0 h 32"/>
                <a:gd name="T32" fmla="*/ 11 w 28"/>
                <a:gd name="T33" fmla="*/ 0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8"/>
                <a:gd name="T52" fmla="*/ 0 h 32"/>
                <a:gd name="T53" fmla="*/ 28 w 28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8" h="32">
                  <a:moveTo>
                    <a:pt x="11" y="0"/>
                  </a:moveTo>
                  <a:lnTo>
                    <a:pt x="8" y="1"/>
                  </a:lnTo>
                  <a:lnTo>
                    <a:pt x="1" y="8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1" y="25"/>
                  </a:lnTo>
                  <a:lnTo>
                    <a:pt x="8" y="28"/>
                  </a:lnTo>
                  <a:lnTo>
                    <a:pt x="11" y="32"/>
                  </a:lnTo>
                  <a:lnTo>
                    <a:pt x="18" y="32"/>
                  </a:lnTo>
                  <a:lnTo>
                    <a:pt x="22" y="28"/>
                  </a:lnTo>
                  <a:lnTo>
                    <a:pt x="28" y="25"/>
                  </a:lnTo>
                  <a:lnTo>
                    <a:pt x="28" y="18"/>
                  </a:lnTo>
                  <a:lnTo>
                    <a:pt x="28" y="13"/>
                  </a:lnTo>
                  <a:lnTo>
                    <a:pt x="28" y="8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1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54" name="Freeform 1441"/>
            <p:cNvSpPr>
              <a:spLocks/>
            </p:cNvSpPr>
            <p:nvPr/>
          </p:nvSpPr>
          <p:spPr bwMode="auto">
            <a:xfrm>
              <a:off x="689" y="1167"/>
              <a:ext cx="24" cy="32"/>
            </a:xfrm>
            <a:custGeom>
              <a:avLst/>
              <a:gdLst>
                <a:gd name="T0" fmla="*/ 24 w 24"/>
                <a:gd name="T1" fmla="*/ 8 h 32"/>
                <a:gd name="T2" fmla="*/ 22 w 24"/>
                <a:gd name="T3" fmla="*/ 1 h 32"/>
                <a:gd name="T4" fmla="*/ 16 w 24"/>
                <a:gd name="T5" fmla="*/ 0 h 32"/>
                <a:gd name="T6" fmla="*/ 9 w 24"/>
                <a:gd name="T7" fmla="*/ 0 h 32"/>
                <a:gd name="T8" fmla="*/ 2 w 24"/>
                <a:gd name="T9" fmla="*/ 1 h 32"/>
                <a:gd name="T10" fmla="*/ 0 w 24"/>
                <a:gd name="T11" fmla="*/ 8 h 32"/>
                <a:gd name="T12" fmla="*/ 2 w 24"/>
                <a:gd name="T13" fmla="*/ 11 h 32"/>
                <a:gd name="T14" fmla="*/ 6 w 24"/>
                <a:gd name="T15" fmla="*/ 13 h 32"/>
                <a:gd name="T16" fmla="*/ 17 w 24"/>
                <a:gd name="T17" fmla="*/ 15 h 32"/>
                <a:gd name="T18" fmla="*/ 22 w 24"/>
                <a:gd name="T19" fmla="*/ 18 h 32"/>
                <a:gd name="T20" fmla="*/ 24 w 24"/>
                <a:gd name="T21" fmla="*/ 22 h 32"/>
                <a:gd name="T22" fmla="*/ 24 w 24"/>
                <a:gd name="T23" fmla="*/ 25 h 32"/>
                <a:gd name="T24" fmla="*/ 22 w 24"/>
                <a:gd name="T25" fmla="*/ 28 h 32"/>
                <a:gd name="T26" fmla="*/ 16 w 24"/>
                <a:gd name="T27" fmla="*/ 32 h 32"/>
                <a:gd name="T28" fmla="*/ 9 w 24"/>
                <a:gd name="T29" fmla="*/ 32 h 32"/>
                <a:gd name="T30" fmla="*/ 2 w 24"/>
                <a:gd name="T31" fmla="*/ 28 h 32"/>
                <a:gd name="T32" fmla="*/ 0 w 24"/>
                <a:gd name="T33" fmla="*/ 25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2"/>
                <a:gd name="T53" fmla="*/ 24 w 24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2">
                  <a:moveTo>
                    <a:pt x="24" y="8"/>
                  </a:moveTo>
                  <a:lnTo>
                    <a:pt x="22" y="1"/>
                  </a:lnTo>
                  <a:lnTo>
                    <a:pt x="16" y="0"/>
                  </a:lnTo>
                  <a:lnTo>
                    <a:pt x="9" y="0"/>
                  </a:lnTo>
                  <a:lnTo>
                    <a:pt x="2" y="1"/>
                  </a:lnTo>
                  <a:lnTo>
                    <a:pt x="0" y="8"/>
                  </a:lnTo>
                  <a:lnTo>
                    <a:pt x="2" y="11"/>
                  </a:lnTo>
                  <a:lnTo>
                    <a:pt x="6" y="13"/>
                  </a:lnTo>
                  <a:lnTo>
                    <a:pt x="17" y="15"/>
                  </a:lnTo>
                  <a:lnTo>
                    <a:pt x="22" y="18"/>
                  </a:lnTo>
                  <a:lnTo>
                    <a:pt x="24" y="22"/>
                  </a:lnTo>
                  <a:lnTo>
                    <a:pt x="24" y="25"/>
                  </a:lnTo>
                  <a:lnTo>
                    <a:pt x="22" y="28"/>
                  </a:lnTo>
                  <a:lnTo>
                    <a:pt x="16" y="32"/>
                  </a:lnTo>
                  <a:lnTo>
                    <a:pt x="9" y="32"/>
                  </a:lnTo>
                  <a:lnTo>
                    <a:pt x="2" y="28"/>
                  </a:lnTo>
                  <a:lnTo>
                    <a:pt x="0" y="25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55" name="Freeform 1442"/>
            <p:cNvSpPr>
              <a:spLocks/>
            </p:cNvSpPr>
            <p:nvPr/>
          </p:nvSpPr>
          <p:spPr bwMode="auto">
            <a:xfrm>
              <a:off x="727" y="1167"/>
              <a:ext cx="27" cy="32"/>
            </a:xfrm>
            <a:custGeom>
              <a:avLst/>
              <a:gdLst>
                <a:gd name="T0" fmla="*/ 0 w 27"/>
                <a:gd name="T1" fmla="*/ 13 h 32"/>
                <a:gd name="T2" fmla="*/ 27 w 27"/>
                <a:gd name="T3" fmla="*/ 13 h 32"/>
                <a:gd name="T4" fmla="*/ 27 w 27"/>
                <a:gd name="T5" fmla="*/ 8 h 32"/>
                <a:gd name="T6" fmla="*/ 25 w 27"/>
                <a:gd name="T7" fmla="*/ 5 h 32"/>
                <a:gd name="T8" fmla="*/ 23 w 27"/>
                <a:gd name="T9" fmla="*/ 1 h 32"/>
                <a:gd name="T10" fmla="*/ 18 w 27"/>
                <a:gd name="T11" fmla="*/ 0 h 32"/>
                <a:gd name="T12" fmla="*/ 11 w 27"/>
                <a:gd name="T13" fmla="*/ 0 h 32"/>
                <a:gd name="T14" fmla="*/ 6 w 27"/>
                <a:gd name="T15" fmla="*/ 1 h 32"/>
                <a:gd name="T16" fmla="*/ 3 w 27"/>
                <a:gd name="T17" fmla="*/ 8 h 32"/>
                <a:gd name="T18" fmla="*/ 0 w 27"/>
                <a:gd name="T19" fmla="*/ 13 h 32"/>
                <a:gd name="T20" fmla="*/ 0 w 27"/>
                <a:gd name="T21" fmla="*/ 18 h 32"/>
                <a:gd name="T22" fmla="*/ 3 w 27"/>
                <a:gd name="T23" fmla="*/ 25 h 32"/>
                <a:gd name="T24" fmla="*/ 6 w 27"/>
                <a:gd name="T25" fmla="*/ 28 h 32"/>
                <a:gd name="T26" fmla="*/ 11 w 27"/>
                <a:gd name="T27" fmla="*/ 32 h 32"/>
                <a:gd name="T28" fmla="*/ 18 w 27"/>
                <a:gd name="T29" fmla="*/ 32 h 32"/>
                <a:gd name="T30" fmla="*/ 25 w 27"/>
                <a:gd name="T31" fmla="*/ 28 h 3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7"/>
                <a:gd name="T49" fmla="*/ 0 h 32"/>
                <a:gd name="T50" fmla="*/ 27 w 27"/>
                <a:gd name="T51" fmla="*/ 32 h 3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7" h="32">
                  <a:moveTo>
                    <a:pt x="0" y="13"/>
                  </a:moveTo>
                  <a:lnTo>
                    <a:pt x="27" y="13"/>
                  </a:lnTo>
                  <a:lnTo>
                    <a:pt x="27" y="8"/>
                  </a:lnTo>
                  <a:lnTo>
                    <a:pt x="25" y="5"/>
                  </a:lnTo>
                  <a:lnTo>
                    <a:pt x="23" y="1"/>
                  </a:lnTo>
                  <a:lnTo>
                    <a:pt x="18" y="0"/>
                  </a:lnTo>
                  <a:lnTo>
                    <a:pt x="11" y="0"/>
                  </a:lnTo>
                  <a:lnTo>
                    <a:pt x="6" y="1"/>
                  </a:lnTo>
                  <a:lnTo>
                    <a:pt x="3" y="8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3" y="25"/>
                  </a:lnTo>
                  <a:lnTo>
                    <a:pt x="6" y="28"/>
                  </a:lnTo>
                  <a:lnTo>
                    <a:pt x="11" y="32"/>
                  </a:lnTo>
                  <a:lnTo>
                    <a:pt x="18" y="32"/>
                  </a:lnTo>
                  <a:lnTo>
                    <a:pt x="25" y="28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56" name="Freeform 1443"/>
            <p:cNvSpPr>
              <a:spLocks/>
            </p:cNvSpPr>
            <p:nvPr/>
          </p:nvSpPr>
          <p:spPr bwMode="auto">
            <a:xfrm>
              <a:off x="813" y="1167"/>
              <a:ext cx="27" cy="32"/>
            </a:xfrm>
            <a:custGeom>
              <a:avLst/>
              <a:gdLst>
                <a:gd name="T0" fmla="*/ 22 w 27"/>
                <a:gd name="T1" fmla="*/ 1 h 32"/>
                <a:gd name="T2" fmla="*/ 17 w 27"/>
                <a:gd name="T3" fmla="*/ 0 h 32"/>
                <a:gd name="T4" fmla="*/ 12 w 27"/>
                <a:gd name="T5" fmla="*/ 0 h 32"/>
                <a:gd name="T6" fmla="*/ 6 w 27"/>
                <a:gd name="T7" fmla="*/ 1 h 32"/>
                <a:gd name="T8" fmla="*/ 3 w 27"/>
                <a:gd name="T9" fmla="*/ 8 h 32"/>
                <a:gd name="T10" fmla="*/ 0 w 27"/>
                <a:gd name="T11" fmla="*/ 13 h 32"/>
                <a:gd name="T12" fmla="*/ 0 w 27"/>
                <a:gd name="T13" fmla="*/ 18 h 32"/>
                <a:gd name="T14" fmla="*/ 3 w 27"/>
                <a:gd name="T15" fmla="*/ 25 h 32"/>
                <a:gd name="T16" fmla="*/ 6 w 27"/>
                <a:gd name="T17" fmla="*/ 28 h 32"/>
                <a:gd name="T18" fmla="*/ 12 w 27"/>
                <a:gd name="T19" fmla="*/ 32 h 32"/>
                <a:gd name="T20" fmla="*/ 17 w 27"/>
                <a:gd name="T21" fmla="*/ 32 h 32"/>
                <a:gd name="T22" fmla="*/ 22 w 27"/>
                <a:gd name="T23" fmla="*/ 28 h 32"/>
                <a:gd name="T24" fmla="*/ 27 w 27"/>
                <a:gd name="T25" fmla="*/ 25 h 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32"/>
                <a:gd name="T41" fmla="*/ 27 w 27"/>
                <a:gd name="T42" fmla="*/ 32 h 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32">
                  <a:moveTo>
                    <a:pt x="22" y="1"/>
                  </a:moveTo>
                  <a:lnTo>
                    <a:pt x="17" y="0"/>
                  </a:lnTo>
                  <a:lnTo>
                    <a:pt x="12" y="0"/>
                  </a:lnTo>
                  <a:lnTo>
                    <a:pt x="6" y="1"/>
                  </a:lnTo>
                  <a:lnTo>
                    <a:pt x="3" y="8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3" y="25"/>
                  </a:lnTo>
                  <a:lnTo>
                    <a:pt x="6" y="28"/>
                  </a:lnTo>
                  <a:lnTo>
                    <a:pt x="12" y="32"/>
                  </a:lnTo>
                  <a:lnTo>
                    <a:pt x="17" y="32"/>
                  </a:lnTo>
                  <a:lnTo>
                    <a:pt x="22" y="28"/>
                  </a:lnTo>
                  <a:lnTo>
                    <a:pt x="27" y="25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57" name="Freeform 1444"/>
            <p:cNvSpPr>
              <a:spLocks/>
            </p:cNvSpPr>
            <p:nvPr/>
          </p:nvSpPr>
          <p:spPr bwMode="auto">
            <a:xfrm>
              <a:off x="853" y="1167"/>
              <a:ext cx="29" cy="32"/>
            </a:xfrm>
            <a:custGeom>
              <a:avLst/>
              <a:gdLst>
                <a:gd name="T0" fmla="*/ 12 w 29"/>
                <a:gd name="T1" fmla="*/ 0 h 32"/>
                <a:gd name="T2" fmla="*/ 5 w 29"/>
                <a:gd name="T3" fmla="*/ 1 h 32"/>
                <a:gd name="T4" fmla="*/ 2 w 29"/>
                <a:gd name="T5" fmla="*/ 8 h 32"/>
                <a:gd name="T6" fmla="*/ 0 w 29"/>
                <a:gd name="T7" fmla="*/ 13 h 32"/>
                <a:gd name="T8" fmla="*/ 0 w 29"/>
                <a:gd name="T9" fmla="*/ 18 h 32"/>
                <a:gd name="T10" fmla="*/ 2 w 29"/>
                <a:gd name="T11" fmla="*/ 25 h 32"/>
                <a:gd name="T12" fmla="*/ 5 w 29"/>
                <a:gd name="T13" fmla="*/ 28 h 32"/>
                <a:gd name="T14" fmla="*/ 12 w 29"/>
                <a:gd name="T15" fmla="*/ 32 h 32"/>
                <a:gd name="T16" fmla="*/ 19 w 29"/>
                <a:gd name="T17" fmla="*/ 32 h 32"/>
                <a:gd name="T18" fmla="*/ 22 w 29"/>
                <a:gd name="T19" fmla="*/ 28 h 32"/>
                <a:gd name="T20" fmla="*/ 27 w 29"/>
                <a:gd name="T21" fmla="*/ 25 h 32"/>
                <a:gd name="T22" fmla="*/ 29 w 29"/>
                <a:gd name="T23" fmla="*/ 18 h 32"/>
                <a:gd name="T24" fmla="*/ 29 w 29"/>
                <a:gd name="T25" fmla="*/ 13 h 32"/>
                <a:gd name="T26" fmla="*/ 27 w 29"/>
                <a:gd name="T27" fmla="*/ 8 h 32"/>
                <a:gd name="T28" fmla="*/ 22 w 29"/>
                <a:gd name="T29" fmla="*/ 1 h 32"/>
                <a:gd name="T30" fmla="*/ 19 w 29"/>
                <a:gd name="T31" fmla="*/ 0 h 32"/>
                <a:gd name="T32" fmla="*/ 12 w 29"/>
                <a:gd name="T33" fmla="*/ 0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32"/>
                <a:gd name="T53" fmla="*/ 29 w 29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32">
                  <a:moveTo>
                    <a:pt x="12" y="0"/>
                  </a:moveTo>
                  <a:lnTo>
                    <a:pt x="5" y="1"/>
                  </a:lnTo>
                  <a:lnTo>
                    <a:pt x="2" y="8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2" y="25"/>
                  </a:lnTo>
                  <a:lnTo>
                    <a:pt x="5" y="28"/>
                  </a:lnTo>
                  <a:lnTo>
                    <a:pt x="12" y="32"/>
                  </a:lnTo>
                  <a:lnTo>
                    <a:pt x="19" y="32"/>
                  </a:lnTo>
                  <a:lnTo>
                    <a:pt x="22" y="28"/>
                  </a:lnTo>
                  <a:lnTo>
                    <a:pt x="27" y="25"/>
                  </a:lnTo>
                  <a:lnTo>
                    <a:pt x="29" y="18"/>
                  </a:lnTo>
                  <a:lnTo>
                    <a:pt x="29" y="13"/>
                  </a:lnTo>
                  <a:lnTo>
                    <a:pt x="27" y="8"/>
                  </a:lnTo>
                  <a:lnTo>
                    <a:pt x="22" y="1"/>
                  </a:lnTo>
                  <a:lnTo>
                    <a:pt x="19" y="0"/>
                  </a:lnTo>
                  <a:lnTo>
                    <a:pt x="12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58" name="Line 1445"/>
            <p:cNvSpPr>
              <a:spLocks noChangeShapeType="1"/>
            </p:cNvSpPr>
            <p:nvPr/>
          </p:nvSpPr>
          <p:spPr bwMode="auto">
            <a:xfrm>
              <a:off x="899" y="1167"/>
              <a:ext cx="1" cy="3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259" name="Freeform 1446"/>
            <p:cNvSpPr>
              <a:spLocks/>
            </p:cNvSpPr>
            <p:nvPr/>
          </p:nvSpPr>
          <p:spPr bwMode="auto">
            <a:xfrm>
              <a:off x="899" y="1167"/>
              <a:ext cx="22" cy="32"/>
            </a:xfrm>
            <a:custGeom>
              <a:avLst/>
              <a:gdLst>
                <a:gd name="T0" fmla="*/ 0 w 22"/>
                <a:gd name="T1" fmla="*/ 8 h 32"/>
                <a:gd name="T2" fmla="*/ 5 w 22"/>
                <a:gd name="T3" fmla="*/ 1 h 32"/>
                <a:gd name="T4" fmla="*/ 10 w 22"/>
                <a:gd name="T5" fmla="*/ 0 h 32"/>
                <a:gd name="T6" fmla="*/ 15 w 22"/>
                <a:gd name="T7" fmla="*/ 0 h 32"/>
                <a:gd name="T8" fmla="*/ 18 w 22"/>
                <a:gd name="T9" fmla="*/ 1 h 32"/>
                <a:gd name="T10" fmla="*/ 22 w 22"/>
                <a:gd name="T11" fmla="*/ 8 h 32"/>
                <a:gd name="T12" fmla="*/ 22 w 22"/>
                <a:gd name="T13" fmla="*/ 32 h 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2"/>
                <a:gd name="T22" fmla="*/ 0 h 32"/>
                <a:gd name="T23" fmla="*/ 22 w 22"/>
                <a:gd name="T24" fmla="*/ 32 h 3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2" h="32">
                  <a:moveTo>
                    <a:pt x="0" y="8"/>
                  </a:moveTo>
                  <a:lnTo>
                    <a:pt x="5" y="1"/>
                  </a:lnTo>
                  <a:lnTo>
                    <a:pt x="10" y="0"/>
                  </a:lnTo>
                  <a:lnTo>
                    <a:pt x="15" y="0"/>
                  </a:lnTo>
                  <a:lnTo>
                    <a:pt x="18" y="1"/>
                  </a:lnTo>
                  <a:lnTo>
                    <a:pt x="22" y="8"/>
                  </a:lnTo>
                  <a:lnTo>
                    <a:pt x="22" y="32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60" name="Freeform 1447"/>
            <p:cNvSpPr>
              <a:spLocks/>
            </p:cNvSpPr>
            <p:nvPr/>
          </p:nvSpPr>
          <p:spPr bwMode="auto">
            <a:xfrm>
              <a:off x="936" y="1167"/>
              <a:ext cx="27" cy="32"/>
            </a:xfrm>
            <a:custGeom>
              <a:avLst/>
              <a:gdLst>
                <a:gd name="T0" fmla="*/ 0 w 27"/>
                <a:gd name="T1" fmla="*/ 13 h 32"/>
                <a:gd name="T2" fmla="*/ 27 w 27"/>
                <a:gd name="T3" fmla="*/ 13 h 32"/>
                <a:gd name="T4" fmla="*/ 27 w 27"/>
                <a:gd name="T5" fmla="*/ 8 h 32"/>
                <a:gd name="T6" fmla="*/ 25 w 27"/>
                <a:gd name="T7" fmla="*/ 5 h 32"/>
                <a:gd name="T8" fmla="*/ 24 w 27"/>
                <a:gd name="T9" fmla="*/ 1 h 32"/>
                <a:gd name="T10" fmla="*/ 18 w 27"/>
                <a:gd name="T11" fmla="*/ 0 h 32"/>
                <a:gd name="T12" fmla="*/ 12 w 27"/>
                <a:gd name="T13" fmla="*/ 0 h 32"/>
                <a:gd name="T14" fmla="*/ 8 w 27"/>
                <a:gd name="T15" fmla="*/ 1 h 32"/>
                <a:gd name="T16" fmla="*/ 2 w 27"/>
                <a:gd name="T17" fmla="*/ 8 h 32"/>
                <a:gd name="T18" fmla="*/ 0 w 27"/>
                <a:gd name="T19" fmla="*/ 13 h 32"/>
                <a:gd name="T20" fmla="*/ 0 w 27"/>
                <a:gd name="T21" fmla="*/ 18 h 32"/>
                <a:gd name="T22" fmla="*/ 2 w 27"/>
                <a:gd name="T23" fmla="*/ 25 h 32"/>
                <a:gd name="T24" fmla="*/ 8 w 27"/>
                <a:gd name="T25" fmla="*/ 28 h 32"/>
                <a:gd name="T26" fmla="*/ 12 w 27"/>
                <a:gd name="T27" fmla="*/ 32 h 32"/>
                <a:gd name="T28" fmla="*/ 18 w 27"/>
                <a:gd name="T29" fmla="*/ 32 h 32"/>
                <a:gd name="T30" fmla="*/ 25 w 27"/>
                <a:gd name="T31" fmla="*/ 28 h 3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7"/>
                <a:gd name="T49" fmla="*/ 0 h 32"/>
                <a:gd name="T50" fmla="*/ 27 w 27"/>
                <a:gd name="T51" fmla="*/ 32 h 3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7" h="32">
                  <a:moveTo>
                    <a:pt x="0" y="13"/>
                  </a:moveTo>
                  <a:lnTo>
                    <a:pt x="27" y="13"/>
                  </a:lnTo>
                  <a:lnTo>
                    <a:pt x="27" y="8"/>
                  </a:lnTo>
                  <a:lnTo>
                    <a:pt x="25" y="5"/>
                  </a:lnTo>
                  <a:lnTo>
                    <a:pt x="24" y="1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2" y="8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2" y="25"/>
                  </a:lnTo>
                  <a:lnTo>
                    <a:pt x="8" y="28"/>
                  </a:lnTo>
                  <a:lnTo>
                    <a:pt x="12" y="32"/>
                  </a:lnTo>
                  <a:lnTo>
                    <a:pt x="18" y="32"/>
                  </a:lnTo>
                  <a:lnTo>
                    <a:pt x="25" y="28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61" name="Freeform 1448"/>
            <p:cNvSpPr>
              <a:spLocks/>
            </p:cNvSpPr>
            <p:nvPr/>
          </p:nvSpPr>
          <p:spPr bwMode="auto">
            <a:xfrm>
              <a:off x="1022" y="1167"/>
              <a:ext cx="27" cy="32"/>
            </a:xfrm>
            <a:custGeom>
              <a:avLst/>
              <a:gdLst>
                <a:gd name="T0" fmla="*/ 0 w 27"/>
                <a:gd name="T1" fmla="*/ 13 h 32"/>
                <a:gd name="T2" fmla="*/ 27 w 27"/>
                <a:gd name="T3" fmla="*/ 13 h 32"/>
                <a:gd name="T4" fmla="*/ 27 w 27"/>
                <a:gd name="T5" fmla="*/ 8 h 32"/>
                <a:gd name="T6" fmla="*/ 24 w 27"/>
                <a:gd name="T7" fmla="*/ 5 h 32"/>
                <a:gd name="T8" fmla="*/ 22 w 27"/>
                <a:gd name="T9" fmla="*/ 1 h 32"/>
                <a:gd name="T10" fmla="*/ 17 w 27"/>
                <a:gd name="T11" fmla="*/ 0 h 32"/>
                <a:gd name="T12" fmla="*/ 12 w 27"/>
                <a:gd name="T13" fmla="*/ 0 h 32"/>
                <a:gd name="T14" fmla="*/ 7 w 27"/>
                <a:gd name="T15" fmla="*/ 1 h 32"/>
                <a:gd name="T16" fmla="*/ 2 w 27"/>
                <a:gd name="T17" fmla="*/ 8 h 32"/>
                <a:gd name="T18" fmla="*/ 0 w 27"/>
                <a:gd name="T19" fmla="*/ 13 h 32"/>
                <a:gd name="T20" fmla="*/ 0 w 27"/>
                <a:gd name="T21" fmla="*/ 18 h 32"/>
                <a:gd name="T22" fmla="*/ 2 w 27"/>
                <a:gd name="T23" fmla="*/ 25 h 32"/>
                <a:gd name="T24" fmla="*/ 7 w 27"/>
                <a:gd name="T25" fmla="*/ 28 h 32"/>
                <a:gd name="T26" fmla="*/ 12 w 27"/>
                <a:gd name="T27" fmla="*/ 32 h 32"/>
                <a:gd name="T28" fmla="*/ 17 w 27"/>
                <a:gd name="T29" fmla="*/ 32 h 32"/>
                <a:gd name="T30" fmla="*/ 24 w 27"/>
                <a:gd name="T31" fmla="*/ 28 h 3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7"/>
                <a:gd name="T49" fmla="*/ 0 h 32"/>
                <a:gd name="T50" fmla="*/ 27 w 27"/>
                <a:gd name="T51" fmla="*/ 32 h 3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7" h="32">
                  <a:moveTo>
                    <a:pt x="0" y="13"/>
                  </a:moveTo>
                  <a:lnTo>
                    <a:pt x="27" y="13"/>
                  </a:lnTo>
                  <a:lnTo>
                    <a:pt x="27" y="8"/>
                  </a:lnTo>
                  <a:lnTo>
                    <a:pt x="24" y="5"/>
                  </a:lnTo>
                  <a:lnTo>
                    <a:pt x="22" y="1"/>
                  </a:lnTo>
                  <a:lnTo>
                    <a:pt x="17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2" y="8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2" y="25"/>
                  </a:lnTo>
                  <a:lnTo>
                    <a:pt x="7" y="28"/>
                  </a:lnTo>
                  <a:lnTo>
                    <a:pt x="12" y="32"/>
                  </a:lnTo>
                  <a:lnTo>
                    <a:pt x="17" y="32"/>
                  </a:lnTo>
                  <a:lnTo>
                    <a:pt x="24" y="28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62" name="Line 1449"/>
            <p:cNvSpPr>
              <a:spLocks noChangeShapeType="1"/>
            </p:cNvSpPr>
            <p:nvPr/>
          </p:nvSpPr>
          <p:spPr bwMode="auto">
            <a:xfrm>
              <a:off x="1062" y="1167"/>
              <a:ext cx="24" cy="3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263" name="Line 1450"/>
            <p:cNvSpPr>
              <a:spLocks noChangeShapeType="1"/>
            </p:cNvSpPr>
            <p:nvPr/>
          </p:nvSpPr>
          <p:spPr bwMode="auto">
            <a:xfrm flipH="1">
              <a:off x="1062" y="1167"/>
              <a:ext cx="24" cy="3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264" name="Freeform 1451"/>
            <p:cNvSpPr>
              <a:spLocks/>
            </p:cNvSpPr>
            <p:nvPr/>
          </p:nvSpPr>
          <p:spPr bwMode="auto">
            <a:xfrm>
              <a:off x="1100" y="1167"/>
              <a:ext cx="28" cy="32"/>
            </a:xfrm>
            <a:custGeom>
              <a:avLst/>
              <a:gdLst>
                <a:gd name="T0" fmla="*/ 28 w 28"/>
                <a:gd name="T1" fmla="*/ 32 h 32"/>
                <a:gd name="T2" fmla="*/ 28 w 28"/>
                <a:gd name="T3" fmla="*/ 8 h 32"/>
                <a:gd name="T4" fmla="*/ 23 w 28"/>
                <a:gd name="T5" fmla="*/ 1 h 32"/>
                <a:gd name="T6" fmla="*/ 18 w 28"/>
                <a:gd name="T7" fmla="*/ 0 h 32"/>
                <a:gd name="T8" fmla="*/ 11 w 28"/>
                <a:gd name="T9" fmla="*/ 0 h 32"/>
                <a:gd name="T10" fmla="*/ 8 w 28"/>
                <a:gd name="T11" fmla="*/ 1 h 32"/>
                <a:gd name="T12" fmla="*/ 3 w 28"/>
                <a:gd name="T13" fmla="*/ 8 h 32"/>
                <a:gd name="T14" fmla="*/ 0 w 28"/>
                <a:gd name="T15" fmla="*/ 13 h 32"/>
                <a:gd name="T16" fmla="*/ 0 w 28"/>
                <a:gd name="T17" fmla="*/ 18 h 32"/>
                <a:gd name="T18" fmla="*/ 3 w 28"/>
                <a:gd name="T19" fmla="*/ 25 h 32"/>
                <a:gd name="T20" fmla="*/ 8 w 28"/>
                <a:gd name="T21" fmla="*/ 28 h 32"/>
                <a:gd name="T22" fmla="*/ 16 w 28"/>
                <a:gd name="T23" fmla="*/ 32 h 32"/>
                <a:gd name="T24" fmla="*/ 28 w 28"/>
                <a:gd name="T25" fmla="*/ 27 h 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8"/>
                <a:gd name="T40" fmla="*/ 0 h 32"/>
                <a:gd name="T41" fmla="*/ 28 w 28"/>
                <a:gd name="T42" fmla="*/ 32 h 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8" h="32">
                  <a:moveTo>
                    <a:pt x="28" y="32"/>
                  </a:moveTo>
                  <a:lnTo>
                    <a:pt x="28" y="8"/>
                  </a:lnTo>
                  <a:lnTo>
                    <a:pt x="23" y="1"/>
                  </a:lnTo>
                  <a:lnTo>
                    <a:pt x="18" y="0"/>
                  </a:lnTo>
                  <a:lnTo>
                    <a:pt x="11" y="0"/>
                  </a:lnTo>
                  <a:lnTo>
                    <a:pt x="8" y="1"/>
                  </a:lnTo>
                  <a:lnTo>
                    <a:pt x="3" y="8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3" y="25"/>
                  </a:lnTo>
                  <a:lnTo>
                    <a:pt x="8" y="28"/>
                  </a:lnTo>
                  <a:lnTo>
                    <a:pt x="16" y="32"/>
                  </a:lnTo>
                  <a:lnTo>
                    <a:pt x="28" y="27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65" name="Freeform 1452"/>
            <p:cNvSpPr>
              <a:spLocks/>
            </p:cNvSpPr>
            <p:nvPr/>
          </p:nvSpPr>
          <p:spPr bwMode="auto">
            <a:xfrm>
              <a:off x="1145" y="1167"/>
              <a:ext cx="19" cy="32"/>
            </a:xfrm>
            <a:custGeom>
              <a:avLst/>
              <a:gdLst>
                <a:gd name="T0" fmla="*/ 0 w 19"/>
                <a:gd name="T1" fmla="*/ 32 h 32"/>
                <a:gd name="T2" fmla="*/ 0 w 19"/>
                <a:gd name="T3" fmla="*/ 8 h 32"/>
                <a:gd name="T4" fmla="*/ 5 w 19"/>
                <a:gd name="T5" fmla="*/ 1 h 32"/>
                <a:gd name="T6" fmla="*/ 10 w 19"/>
                <a:gd name="T7" fmla="*/ 0 h 32"/>
                <a:gd name="T8" fmla="*/ 12 w 19"/>
                <a:gd name="T9" fmla="*/ 0 h 32"/>
                <a:gd name="T10" fmla="*/ 17 w 19"/>
                <a:gd name="T11" fmla="*/ 5 h 32"/>
                <a:gd name="T12" fmla="*/ 19 w 19"/>
                <a:gd name="T13" fmla="*/ 8 h 32"/>
                <a:gd name="T14" fmla="*/ 19 w 19"/>
                <a:gd name="T15" fmla="*/ 20 h 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9"/>
                <a:gd name="T25" fmla="*/ 0 h 32"/>
                <a:gd name="T26" fmla="*/ 19 w 19"/>
                <a:gd name="T27" fmla="*/ 32 h 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9" h="32">
                  <a:moveTo>
                    <a:pt x="0" y="32"/>
                  </a:moveTo>
                  <a:lnTo>
                    <a:pt x="0" y="8"/>
                  </a:lnTo>
                  <a:lnTo>
                    <a:pt x="5" y="1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7" y="5"/>
                  </a:lnTo>
                  <a:lnTo>
                    <a:pt x="19" y="8"/>
                  </a:lnTo>
                  <a:lnTo>
                    <a:pt x="19" y="2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66" name="Freeform 1453"/>
            <p:cNvSpPr>
              <a:spLocks/>
            </p:cNvSpPr>
            <p:nvPr/>
          </p:nvSpPr>
          <p:spPr bwMode="auto">
            <a:xfrm>
              <a:off x="1164" y="1167"/>
              <a:ext cx="17" cy="32"/>
            </a:xfrm>
            <a:custGeom>
              <a:avLst/>
              <a:gdLst>
                <a:gd name="T0" fmla="*/ 0 w 17"/>
                <a:gd name="T1" fmla="*/ 8 h 32"/>
                <a:gd name="T2" fmla="*/ 1 w 17"/>
                <a:gd name="T3" fmla="*/ 5 h 32"/>
                <a:gd name="T4" fmla="*/ 7 w 17"/>
                <a:gd name="T5" fmla="*/ 0 h 32"/>
                <a:gd name="T6" fmla="*/ 8 w 17"/>
                <a:gd name="T7" fmla="*/ 0 h 32"/>
                <a:gd name="T8" fmla="*/ 13 w 17"/>
                <a:gd name="T9" fmla="*/ 1 h 32"/>
                <a:gd name="T10" fmla="*/ 17 w 17"/>
                <a:gd name="T11" fmla="*/ 8 h 32"/>
                <a:gd name="T12" fmla="*/ 17 w 17"/>
                <a:gd name="T13" fmla="*/ 32 h 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32"/>
                <a:gd name="T23" fmla="*/ 17 w 17"/>
                <a:gd name="T24" fmla="*/ 32 h 3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32">
                  <a:moveTo>
                    <a:pt x="0" y="8"/>
                  </a:moveTo>
                  <a:lnTo>
                    <a:pt x="1" y="5"/>
                  </a:lnTo>
                  <a:lnTo>
                    <a:pt x="7" y="0"/>
                  </a:lnTo>
                  <a:lnTo>
                    <a:pt x="8" y="0"/>
                  </a:lnTo>
                  <a:lnTo>
                    <a:pt x="13" y="1"/>
                  </a:lnTo>
                  <a:lnTo>
                    <a:pt x="17" y="8"/>
                  </a:lnTo>
                  <a:lnTo>
                    <a:pt x="17" y="32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67" name="Freeform 1454"/>
            <p:cNvSpPr>
              <a:spLocks/>
            </p:cNvSpPr>
            <p:nvPr/>
          </p:nvSpPr>
          <p:spPr bwMode="auto">
            <a:xfrm>
              <a:off x="1198" y="1167"/>
              <a:ext cx="27" cy="47"/>
            </a:xfrm>
            <a:custGeom>
              <a:avLst/>
              <a:gdLst>
                <a:gd name="T0" fmla="*/ 0 w 27"/>
                <a:gd name="T1" fmla="*/ 47 h 47"/>
                <a:gd name="T2" fmla="*/ 0 w 27"/>
                <a:gd name="T3" fmla="*/ 8 h 47"/>
                <a:gd name="T4" fmla="*/ 3 w 27"/>
                <a:gd name="T5" fmla="*/ 1 h 47"/>
                <a:gd name="T6" fmla="*/ 8 w 27"/>
                <a:gd name="T7" fmla="*/ 0 h 47"/>
                <a:gd name="T8" fmla="*/ 15 w 27"/>
                <a:gd name="T9" fmla="*/ 0 h 47"/>
                <a:gd name="T10" fmla="*/ 20 w 27"/>
                <a:gd name="T11" fmla="*/ 1 h 47"/>
                <a:gd name="T12" fmla="*/ 23 w 27"/>
                <a:gd name="T13" fmla="*/ 8 h 47"/>
                <a:gd name="T14" fmla="*/ 27 w 27"/>
                <a:gd name="T15" fmla="*/ 13 h 47"/>
                <a:gd name="T16" fmla="*/ 27 w 27"/>
                <a:gd name="T17" fmla="*/ 18 h 47"/>
                <a:gd name="T18" fmla="*/ 23 w 27"/>
                <a:gd name="T19" fmla="*/ 25 h 47"/>
                <a:gd name="T20" fmla="*/ 20 w 27"/>
                <a:gd name="T21" fmla="*/ 28 h 47"/>
                <a:gd name="T22" fmla="*/ 8 w 27"/>
                <a:gd name="T23" fmla="*/ 32 h 47"/>
                <a:gd name="T24" fmla="*/ 0 w 27"/>
                <a:gd name="T25" fmla="*/ 28 h 4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47"/>
                <a:gd name="T41" fmla="*/ 27 w 27"/>
                <a:gd name="T42" fmla="*/ 47 h 4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47">
                  <a:moveTo>
                    <a:pt x="0" y="47"/>
                  </a:moveTo>
                  <a:lnTo>
                    <a:pt x="0" y="8"/>
                  </a:lnTo>
                  <a:lnTo>
                    <a:pt x="3" y="1"/>
                  </a:lnTo>
                  <a:lnTo>
                    <a:pt x="8" y="0"/>
                  </a:lnTo>
                  <a:lnTo>
                    <a:pt x="15" y="0"/>
                  </a:lnTo>
                  <a:lnTo>
                    <a:pt x="20" y="1"/>
                  </a:lnTo>
                  <a:lnTo>
                    <a:pt x="23" y="8"/>
                  </a:lnTo>
                  <a:lnTo>
                    <a:pt x="27" y="13"/>
                  </a:lnTo>
                  <a:lnTo>
                    <a:pt x="27" y="18"/>
                  </a:lnTo>
                  <a:lnTo>
                    <a:pt x="23" y="25"/>
                  </a:lnTo>
                  <a:lnTo>
                    <a:pt x="20" y="28"/>
                  </a:lnTo>
                  <a:lnTo>
                    <a:pt x="8" y="32"/>
                  </a:lnTo>
                  <a:lnTo>
                    <a:pt x="0" y="28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68" name="Line 1455"/>
            <p:cNvSpPr>
              <a:spLocks noChangeShapeType="1"/>
            </p:cNvSpPr>
            <p:nvPr/>
          </p:nvSpPr>
          <p:spPr bwMode="auto">
            <a:xfrm>
              <a:off x="1240" y="1151"/>
              <a:ext cx="1" cy="48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269" name="Freeform 1456"/>
            <p:cNvSpPr>
              <a:spLocks/>
            </p:cNvSpPr>
            <p:nvPr/>
          </p:nvSpPr>
          <p:spPr bwMode="auto">
            <a:xfrm>
              <a:off x="1257" y="1167"/>
              <a:ext cx="27" cy="32"/>
            </a:xfrm>
            <a:custGeom>
              <a:avLst/>
              <a:gdLst>
                <a:gd name="T0" fmla="*/ 0 w 27"/>
                <a:gd name="T1" fmla="*/ 13 h 32"/>
                <a:gd name="T2" fmla="*/ 27 w 27"/>
                <a:gd name="T3" fmla="*/ 13 h 32"/>
                <a:gd name="T4" fmla="*/ 27 w 27"/>
                <a:gd name="T5" fmla="*/ 8 h 32"/>
                <a:gd name="T6" fmla="*/ 23 w 27"/>
                <a:gd name="T7" fmla="*/ 5 h 32"/>
                <a:gd name="T8" fmla="*/ 22 w 27"/>
                <a:gd name="T9" fmla="*/ 1 h 32"/>
                <a:gd name="T10" fmla="*/ 16 w 27"/>
                <a:gd name="T11" fmla="*/ 0 h 32"/>
                <a:gd name="T12" fmla="*/ 10 w 27"/>
                <a:gd name="T13" fmla="*/ 0 h 32"/>
                <a:gd name="T14" fmla="*/ 6 w 27"/>
                <a:gd name="T15" fmla="*/ 1 h 32"/>
                <a:gd name="T16" fmla="*/ 1 w 27"/>
                <a:gd name="T17" fmla="*/ 8 h 32"/>
                <a:gd name="T18" fmla="*/ 0 w 27"/>
                <a:gd name="T19" fmla="*/ 13 h 32"/>
                <a:gd name="T20" fmla="*/ 0 w 27"/>
                <a:gd name="T21" fmla="*/ 18 h 32"/>
                <a:gd name="T22" fmla="*/ 1 w 27"/>
                <a:gd name="T23" fmla="*/ 25 h 32"/>
                <a:gd name="T24" fmla="*/ 6 w 27"/>
                <a:gd name="T25" fmla="*/ 28 h 32"/>
                <a:gd name="T26" fmla="*/ 10 w 27"/>
                <a:gd name="T27" fmla="*/ 32 h 32"/>
                <a:gd name="T28" fmla="*/ 16 w 27"/>
                <a:gd name="T29" fmla="*/ 32 h 32"/>
                <a:gd name="T30" fmla="*/ 23 w 27"/>
                <a:gd name="T31" fmla="*/ 28 h 3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7"/>
                <a:gd name="T49" fmla="*/ 0 h 32"/>
                <a:gd name="T50" fmla="*/ 27 w 27"/>
                <a:gd name="T51" fmla="*/ 32 h 3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7" h="32">
                  <a:moveTo>
                    <a:pt x="0" y="13"/>
                  </a:moveTo>
                  <a:lnTo>
                    <a:pt x="27" y="13"/>
                  </a:lnTo>
                  <a:lnTo>
                    <a:pt x="27" y="8"/>
                  </a:lnTo>
                  <a:lnTo>
                    <a:pt x="23" y="5"/>
                  </a:lnTo>
                  <a:lnTo>
                    <a:pt x="22" y="1"/>
                  </a:lnTo>
                  <a:lnTo>
                    <a:pt x="16" y="0"/>
                  </a:lnTo>
                  <a:lnTo>
                    <a:pt x="10" y="0"/>
                  </a:lnTo>
                  <a:lnTo>
                    <a:pt x="6" y="1"/>
                  </a:lnTo>
                  <a:lnTo>
                    <a:pt x="1" y="8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1" y="25"/>
                  </a:lnTo>
                  <a:lnTo>
                    <a:pt x="6" y="28"/>
                  </a:lnTo>
                  <a:lnTo>
                    <a:pt x="10" y="32"/>
                  </a:lnTo>
                  <a:lnTo>
                    <a:pt x="16" y="32"/>
                  </a:lnTo>
                  <a:lnTo>
                    <a:pt x="23" y="28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70" name="Freeform 1457"/>
            <p:cNvSpPr>
              <a:spLocks/>
            </p:cNvSpPr>
            <p:nvPr/>
          </p:nvSpPr>
          <p:spPr bwMode="auto">
            <a:xfrm>
              <a:off x="1343" y="1151"/>
              <a:ext cx="30" cy="48"/>
            </a:xfrm>
            <a:custGeom>
              <a:avLst/>
              <a:gdLst>
                <a:gd name="T0" fmla="*/ 0 w 30"/>
                <a:gd name="T1" fmla="*/ 48 h 48"/>
                <a:gd name="T2" fmla="*/ 0 w 30"/>
                <a:gd name="T3" fmla="*/ 0 h 48"/>
                <a:gd name="T4" fmla="*/ 30 w 30"/>
                <a:gd name="T5" fmla="*/ 0 h 48"/>
                <a:gd name="T6" fmla="*/ 0 60000 65536"/>
                <a:gd name="T7" fmla="*/ 0 60000 65536"/>
                <a:gd name="T8" fmla="*/ 0 60000 65536"/>
                <a:gd name="T9" fmla="*/ 0 w 30"/>
                <a:gd name="T10" fmla="*/ 0 h 48"/>
                <a:gd name="T11" fmla="*/ 30 w 30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" h="48">
                  <a:moveTo>
                    <a:pt x="0" y="48"/>
                  </a:moveTo>
                  <a:lnTo>
                    <a:pt x="0" y="0"/>
                  </a:lnTo>
                  <a:lnTo>
                    <a:pt x="3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71" name="Line 1458"/>
            <p:cNvSpPr>
              <a:spLocks noChangeShapeType="1"/>
            </p:cNvSpPr>
            <p:nvPr/>
          </p:nvSpPr>
          <p:spPr bwMode="auto">
            <a:xfrm>
              <a:off x="1343" y="1175"/>
              <a:ext cx="1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272" name="Line 1459"/>
            <p:cNvSpPr>
              <a:spLocks noChangeShapeType="1"/>
            </p:cNvSpPr>
            <p:nvPr/>
          </p:nvSpPr>
          <p:spPr bwMode="auto">
            <a:xfrm>
              <a:off x="1385" y="1167"/>
              <a:ext cx="1" cy="3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273" name="Freeform 1460"/>
            <p:cNvSpPr>
              <a:spLocks/>
            </p:cNvSpPr>
            <p:nvPr/>
          </p:nvSpPr>
          <p:spPr bwMode="auto">
            <a:xfrm>
              <a:off x="1385" y="1167"/>
              <a:ext cx="17" cy="13"/>
            </a:xfrm>
            <a:custGeom>
              <a:avLst/>
              <a:gdLst>
                <a:gd name="T0" fmla="*/ 0 w 17"/>
                <a:gd name="T1" fmla="*/ 13 h 13"/>
                <a:gd name="T2" fmla="*/ 0 w 17"/>
                <a:gd name="T3" fmla="*/ 8 h 13"/>
                <a:gd name="T4" fmla="*/ 7 w 17"/>
                <a:gd name="T5" fmla="*/ 1 h 13"/>
                <a:gd name="T6" fmla="*/ 10 w 17"/>
                <a:gd name="T7" fmla="*/ 0 h 13"/>
                <a:gd name="T8" fmla="*/ 17 w 17"/>
                <a:gd name="T9" fmla="*/ 0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3"/>
                <a:gd name="T17" fmla="*/ 17 w 17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3">
                  <a:moveTo>
                    <a:pt x="0" y="13"/>
                  </a:moveTo>
                  <a:lnTo>
                    <a:pt x="0" y="8"/>
                  </a:lnTo>
                  <a:lnTo>
                    <a:pt x="7" y="1"/>
                  </a:lnTo>
                  <a:lnTo>
                    <a:pt x="10" y="0"/>
                  </a:lnTo>
                  <a:lnTo>
                    <a:pt x="17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74" name="Freeform 1461"/>
            <p:cNvSpPr>
              <a:spLocks/>
            </p:cNvSpPr>
            <p:nvPr/>
          </p:nvSpPr>
          <p:spPr bwMode="auto">
            <a:xfrm>
              <a:off x="1412" y="1167"/>
              <a:ext cx="25" cy="32"/>
            </a:xfrm>
            <a:custGeom>
              <a:avLst/>
              <a:gdLst>
                <a:gd name="T0" fmla="*/ 0 w 25"/>
                <a:gd name="T1" fmla="*/ 13 h 32"/>
                <a:gd name="T2" fmla="*/ 25 w 25"/>
                <a:gd name="T3" fmla="*/ 13 h 32"/>
                <a:gd name="T4" fmla="*/ 25 w 25"/>
                <a:gd name="T5" fmla="*/ 8 h 32"/>
                <a:gd name="T6" fmla="*/ 23 w 25"/>
                <a:gd name="T7" fmla="*/ 5 h 32"/>
                <a:gd name="T8" fmla="*/ 22 w 25"/>
                <a:gd name="T9" fmla="*/ 1 h 32"/>
                <a:gd name="T10" fmla="*/ 17 w 25"/>
                <a:gd name="T11" fmla="*/ 0 h 32"/>
                <a:gd name="T12" fmla="*/ 10 w 25"/>
                <a:gd name="T13" fmla="*/ 0 h 32"/>
                <a:gd name="T14" fmla="*/ 7 w 25"/>
                <a:gd name="T15" fmla="*/ 1 h 32"/>
                <a:gd name="T16" fmla="*/ 2 w 25"/>
                <a:gd name="T17" fmla="*/ 8 h 32"/>
                <a:gd name="T18" fmla="*/ 0 w 25"/>
                <a:gd name="T19" fmla="*/ 13 h 32"/>
                <a:gd name="T20" fmla="*/ 0 w 25"/>
                <a:gd name="T21" fmla="*/ 18 h 32"/>
                <a:gd name="T22" fmla="*/ 2 w 25"/>
                <a:gd name="T23" fmla="*/ 25 h 32"/>
                <a:gd name="T24" fmla="*/ 7 w 25"/>
                <a:gd name="T25" fmla="*/ 28 h 32"/>
                <a:gd name="T26" fmla="*/ 10 w 25"/>
                <a:gd name="T27" fmla="*/ 32 h 32"/>
                <a:gd name="T28" fmla="*/ 17 w 25"/>
                <a:gd name="T29" fmla="*/ 32 h 32"/>
                <a:gd name="T30" fmla="*/ 23 w 25"/>
                <a:gd name="T31" fmla="*/ 28 h 3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5"/>
                <a:gd name="T49" fmla="*/ 0 h 32"/>
                <a:gd name="T50" fmla="*/ 25 w 25"/>
                <a:gd name="T51" fmla="*/ 32 h 3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5" h="32">
                  <a:moveTo>
                    <a:pt x="0" y="13"/>
                  </a:moveTo>
                  <a:lnTo>
                    <a:pt x="25" y="13"/>
                  </a:lnTo>
                  <a:lnTo>
                    <a:pt x="25" y="8"/>
                  </a:lnTo>
                  <a:lnTo>
                    <a:pt x="23" y="5"/>
                  </a:lnTo>
                  <a:lnTo>
                    <a:pt x="22" y="1"/>
                  </a:lnTo>
                  <a:lnTo>
                    <a:pt x="17" y="0"/>
                  </a:lnTo>
                  <a:lnTo>
                    <a:pt x="10" y="0"/>
                  </a:lnTo>
                  <a:lnTo>
                    <a:pt x="7" y="1"/>
                  </a:lnTo>
                  <a:lnTo>
                    <a:pt x="2" y="8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2" y="25"/>
                  </a:lnTo>
                  <a:lnTo>
                    <a:pt x="7" y="28"/>
                  </a:lnTo>
                  <a:lnTo>
                    <a:pt x="10" y="32"/>
                  </a:lnTo>
                  <a:lnTo>
                    <a:pt x="17" y="32"/>
                  </a:lnTo>
                  <a:lnTo>
                    <a:pt x="23" y="28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75" name="Freeform 1462"/>
            <p:cNvSpPr>
              <a:spLocks/>
            </p:cNvSpPr>
            <p:nvPr/>
          </p:nvSpPr>
          <p:spPr bwMode="auto">
            <a:xfrm>
              <a:off x="1451" y="1167"/>
              <a:ext cx="27" cy="47"/>
            </a:xfrm>
            <a:custGeom>
              <a:avLst/>
              <a:gdLst>
                <a:gd name="T0" fmla="*/ 27 w 27"/>
                <a:gd name="T1" fmla="*/ 28 h 47"/>
                <a:gd name="T2" fmla="*/ 17 w 27"/>
                <a:gd name="T3" fmla="*/ 32 h 47"/>
                <a:gd name="T4" fmla="*/ 6 w 27"/>
                <a:gd name="T5" fmla="*/ 28 h 47"/>
                <a:gd name="T6" fmla="*/ 3 w 27"/>
                <a:gd name="T7" fmla="*/ 25 h 47"/>
                <a:gd name="T8" fmla="*/ 0 w 27"/>
                <a:gd name="T9" fmla="*/ 18 h 47"/>
                <a:gd name="T10" fmla="*/ 0 w 27"/>
                <a:gd name="T11" fmla="*/ 13 h 47"/>
                <a:gd name="T12" fmla="*/ 3 w 27"/>
                <a:gd name="T13" fmla="*/ 8 h 47"/>
                <a:gd name="T14" fmla="*/ 6 w 27"/>
                <a:gd name="T15" fmla="*/ 1 h 47"/>
                <a:gd name="T16" fmla="*/ 11 w 27"/>
                <a:gd name="T17" fmla="*/ 0 h 47"/>
                <a:gd name="T18" fmla="*/ 20 w 27"/>
                <a:gd name="T19" fmla="*/ 0 h 47"/>
                <a:gd name="T20" fmla="*/ 23 w 27"/>
                <a:gd name="T21" fmla="*/ 1 h 47"/>
                <a:gd name="T22" fmla="*/ 27 w 27"/>
                <a:gd name="T23" fmla="*/ 8 h 47"/>
                <a:gd name="T24" fmla="*/ 27 w 27"/>
                <a:gd name="T25" fmla="*/ 47 h 4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47"/>
                <a:gd name="T41" fmla="*/ 27 w 27"/>
                <a:gd name="T42" fmla="*/ 47 h 4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47">
                  <a:moveTo>
                    <a:pt x="27" y="28"/>
                  </a:moveTo>
                  <a:lnTo>
                    <a:pt x="17" y="32"/>
                  </a:lnTo>
                  <a:lnTo>
                    <a:pt x="6" y="28"/>
                  </a:lnTo>
                  <a:lnTo>
                    <a:pt x="3" y="25"/>
                  </a:lnTo>
                  <a:lnTo>
                    <a:pt x="0" y="18"/>
                  </a:lnTo>
                  <a:lnTo>
                    <a:pt x="0" y="13"/>
                  </a:lnTo>
                  <a:lnTo>
                    <a:pt x="3" y="8"/>
                  </a:lnTo>
                  <a:lnTo>
                    <a:pt x="6" y="1"/>
                  </a:lnTo>
                  <a:lnTo>
                    <a:pt x="11" y="0"/>
                  </a:lnTo>
                  <a:lnTo>
                    <a:pt x="20" y="0"/>
                  </a:lnTo>
                  <a:lnTo>
                    <a:pt x="23" y="1"/>
                  </a:lnTo>
                  <a:lnTo>
                    <a:pt x="27" y="8"/>
                  </a:lnTo>
                  <a:lnTo>
                    <a:pt x="27" y="47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76" name="Line 1463"/>
            <p:cNvSpPr>
              <a:spLocks noChangeShapeType="1"/>
            </p:cNvSpPr>
            <p:nvPr/>
          </p:nvSpPr>
          <p:spPr bwMode="auto">
            <a:xfrm>
              <a:off x="1540" y="1172"/>
              <a:ext cx="32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277" name="Line 1464"/>
            <p:cNvSpPr>
              <a:spLocks noChangeShapeType="1"/>
            </p:cNvSpPr>
            <p:nvPr/>
          </p:nvSpPr>
          <p:spPr bwMode="auto">
            <a:xfrm>
              <a:off x="1540" y="1185"/>
              <a:ext cx="32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278" name="Freeform 1465"/>
            <p:cNvSpPr>
              <a:spLocks/>
            </p:cNvSpPr>
            <p:nvPr/>
          </p:nvSpPr>
          <p:spPr bwMode="auto">
            <a:xfrm>
              <a:off x="1679" y="1151"/>
              <a:ext cx="32" cy="48"/>
            </a:xfrm>
            <a:custGeom>
              <a:avLst/>
              <a:gdLst>
                <a:gd name="T0" fmla="*/ 27 w 32"/>
                <a:gd name="T1" fmla="*/ 0 h 48"/>
                <a:gd name="T2" fmla="*/ 5 w 32"/>
                <a:gd name="T3" fmla="*/ 0 h 48"/>
                <a:gd name="T4" fmla="*/ 3 w 32"/>
                <a:gd name="T5" fmla="*/ 21 h 48"/>
                <a:gd name="T6" fmla="*/ 10 w 32"/>
                <a:gd name="T7" fmla="*/ 16 h 48"/>
                <a:gd name="T8" fmla="*/ 18 w 32"/>
                <a:gd name="T9" fmla="*/ 16 h 48"/>
                <a:gd name="T10" fmla="*/ 25 w 32"/>
                <a:gd name="T11" fmla="*/ 17 h 48"/>
                <a:gd name="T12" fmla="*/ 28 w 32"/>
                <a:gd name="T13" fmla="*/ 24 h 48"/>
                <a:gd name="T14" fmla="*/ 32 w 32"/>
                <a:gd name="T15" fmla="*/ 29 h 48"/>
                <a:gd name="T16" fmla="*/ 32 w 32"/>
                <a:gd name="T17" fmla="*/ 34 h 48"/>
                <a:gd name="T18" fmla="*/ 28 w 32"/>
                <a:gd name="T19" fmla="*/ 41 h 48"/>
                <a:gd name="T20" fmla="*/ 25 w 32"/>
                <a:gd name="T21" fmla="*/ 44 h 48"/>
                <a:gd name="T22" fmla="*/ 18 w 32"/>
                <a:gd name="T23" fmla="*/ 48 h 48"/>
                <a:gd name="T24" fmla="*/ 10 w 32"/>
                <a:gd name="T25" fmla="*/ 48 h 48"/>
                <a:gd name="T26" fmla="*/ 5 w 32"/>
                <a:gd name="T27" fmla="*/ 44 h 48"/>
                <a:gd name="T28" fmla="*/ 0 w 32"/>
                <a:gd name="T29" fmla="*/ 41 h 4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2"/>
                <a:gd name="T46" fmla="*/ 0 h 48"/>
                <a:gd name="T47" fmla="*/ 32 w 32"/>
                <a:gd name="T48" fmla="*/ 48 h 4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2" h="48">
                  <a:moveTo>
                    <a:pt x="27" y="0"/>
                  </a:moveTo>
                  <a:lnTo>
                    <a:pt x="5" y="0"/>
                  </a:lnTo>
                  <a:lnTo>
                    <a:pt x="3" y="21"/>
                  </a:lnTo>
                  <a:lnTo>
                    <a:pt x="10" y="16"/>
                  </a:lnTo>
                  <a:lnTo>
                    <a:pt x="18" y="16"/>
                  </a:lnTo>
                  <a:lnTo>
                    <a:pt x="25" y="17"/>
                  </a:lnTo>
                  <a:lnTo>
                    <a:pt x="28" y="24"/>
                  </a:lnTo>
                  <a:lnTo>
                    <a:pt x="32" y="29"/>
                  </a:lnTo>
                  <a:lnTo>
                    <a:pt x="32" y="34"/>
                  </a:lnTo>
                  <a:lnTo>
                    <a:pt x="28" y="41"/>
                  </a:lnTo>
                  <a:lnTo>
                    <a:pt x="25" y="44"/>
                  </a:lnTo>
                  <a:lnTo>
                    <a:pt x="18" y="48"/>
                  </a:lnTo>
                  <a:lnTo>
                    <a:pt x="10" y="48"/>
                  </a:lnTo>
                  <a:lnTo>
                    <a:pt x="5" y="44"/>
                  </a:lnTo>
                  <a:lnTo>
                    <a:pt x="0" y="41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79" name="Freeform 1466"/>
            <p:cNvSpPr>
              <a:spLocks/>
            </p:cNvSpPr>
            <p:nvPr/>
          </p:nvSpPr>
          <p:spPr bwMode="auto">
            <a:xfrm>
              <a:off x="1724" y="1151"/>
              <a:ext cx="30" cy="48"/>
            </a:xfrm>
            <a:custGeom>
              <a:avLst/>
              <a:gdLst>
                <a:gd name="T0" fmla="*/ 14 w 30"/>
                <a:gd name="T1" fmla="*/ 0 h 48"/>
                <a:gd name="T2" fmla="*/ 7 w 30"/>
                <a:gd name="T3" fmla="*/ 2 h 48"/>
                <a:gd name="T4" fmla="*/ 2 w 30"/>
                <a:gd name="T5" fmla="*/ 9 h 48"/>
                <a:gd name="T6" fmla="*/ 0 w 30"/>
                <a:gd name="T7" fmla="*/ 21 h 48"/>
                <a:gd name="T8" fmla="*/ 0 w 30"/>
                <a:gd name="T9" fmla="*/ 27 h 48"/>
                <a:gd name="T10" fmla="*/ 2 w 30"/>
                <a:gd name="T11" fmla="*/ 38 h 48"/>
                <a:gd name="T12" fmla="*/ 7 w 30"/>
                <a:gd name="T13" fmla="*/ 44 h 48"/>
                <a:gd name="T14" fmla="*/ 14 w 30"/>
                <a:gd name="T15" fmla="*/ 48 h 48"/>
                <a:gd name="T16" fmla="*/ 17 w 30"/>
                <a:gd name="T17" fmla="*/ 48 h 48"/>
                <a:gd name="T18" fmla="*/ 24 w 30"/>
                <a:gd name="T19" fmla="*/ 44 h 48"/>
                <a:gd name="T20" fmla="*/ 29 w 30"/>
                <a:gd name="T21" fmla="*/ 38 h 48"/>
                <a:gd name="T22" fmla="*/ 30 w 30"/>
                <a:gd name="T23" fmla="*/ 27 h 48"/>
                <a:gd name="T24" fmla="*/ 30 w 30"/>
                <a:gd name="T25" fmla="*/ 21 h 48"/>
                <a:gd name="T26" fmla="*/ 29 w 30"/>
                <a:gd name="T27" fmla="*/ 9 h 48"/>
                <a:gd name="T28" fmla="*/ 24 w 30"/>
                <a:gd name="T29" fmla="*/ 2 h 48"/>
                <a:gd name="T30" fmla="*/ 17 w 30"/>
                <a:gd name="T31" fmla="*/ 0 h 48"/>
                <a:gd name="T32" fmla="*/ 14 w 30"/>
                <a:gd name="T33" fmla="*/ 0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8"/>
                <a:gd name="T53" fmla="*/ 30 w 30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8">
                  <a:moveTo>
                    <a:pt x="14" y="0"/>
                  </a:moveTo>
                  <a:lnTo>
                    <a:pt x="7" y="2"/>
                  </a:lnTo>
                  <a:lnTo>
                    <a:pt x="2" y="9"/>
                  </a:lnTo>
                  <a:lnTo>
                    <a:pt x="0" y="21"/>
                  </a:lnTo>
                  <a:lnTo>
                    <a:pt x="0" y="27"/>
                  </a:lnTo>
                  <a:lnTo>
                    <a:pt x="2" y="38"/>
                  </a:lnTo>
                  <a:lnTo>
                    <a:pt x="7" y="44"/>
                  </a:lnTo>
                  <a:lnTo>
                    <a:pt x="14" y="48"/>
                  </a:lnTo>
                  <a:lnTo>
                    <a:pt x="17" y="48"/>
                  </a:lnTo>
                  <a:lnTo>
                    <a:pt x="24" y="44"/>
                  </a:lnTo>
                  <a:lnTo>
                    <a:pt x="29" y="38"/>
                  </a:lnTo>
                  <a:lnTo>
                    <a:pt x="30" y="27"/>
                  </a:lnTo>
                  <a:lnTo>
                    <a:pt x="30" y="21"/>
                  </a:lnTo>
                  <a:lnTo>
                    <a:pt x="29" y="9"/>
                  </a:lnTo>
                  <a:lnTo>
                    <a:pt x="24" y="2"/>
                  </a:lnTo>
                  <a:lnTo>
                    <a:pt x="17" y="0"/>
                  </a:lnTo>
                  <a:lnTo>
                    <a:pt x="14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80" name="Freeform 1467"/>
            <p:cNvSpPr>
              <a:spLocks/>
            </p:cNvSpPr>
            <p:nvPr/>
          </p:nvSpPr>
          <p:spPr bwMode="auto">
            <a:xfrm>
              <a:off x="1770" y="1151"/>
              <a:ext cx="30" cy="48"/>
            </a:xfrm>
            <a:custGeom>
              <a:avLst/>
              <a:gdLst>
                <a:gd name="T0" fmla="*/ 11 w 30"/>
                <a:gd name="T1" fmla="*/ 0 h 48"/>
                <a:gd name="T2" fmla="*/ 5 w 30"/>
                <a:gd name="T3" fmla="*/ 2 h 48"/>
                <a:gd name="T4" fmla="*/ 1 w 30"/>
                <a:gd name="T5" fmla="*/ 9 h 48"/>
                <a:gd name="T6" fmla="*/ 0 w 30"/>
                <a:gd name="T7" fmla="*/ 21 h 48"/>
                <a:gd name="T8" fmla="*/ 0 w 30"/>
                <a:gd name="T9" fmla="*/ 27 h 48"/>
                <a:gd name="T10" fmla="*/ 1 w 30"/>
                <a:gd name="T11" fmla="*/ 38 h 48"/>
                <a:gd name="T12" fmla="*/ 5 w 30"/>
                <a:gd name="T13" fmla="*/ 44 h 48"/>
                <a:gd name="T14" fmla="*/ 11 w 30"/>
                <a:gd name="T15" fmla="*/ 48 h 48"/>
                <a:gd name="T16" fmla="*/ 17 w 30"/>
                <a:gd name="T17" fmla="*/ 48 h 48"/>
                <a:gd name="T18" fmla="*/ 23 w 30"/>
                <a:gd name="T19" fmla="*/ 44 h 48"/>
                <a:gd name="T20" fmla="*/ 27 w 30"/>
                <a:gd name="T21" fmla="*/ 38 h 48"/>
                <a:gd name="T22" fmla="*/ 30 w 30"/>
                <a:gd name="T23" fmla="*/ 27 h 48"/>
                <a:gd name="T24" fmla="*/ 30 w 30"/>
                <a:gd name="T25" fmla="*/ 21 h 48"/>
                <a:gd name="T26" fmla="*/ 27 w 30"/>
                <a:gd name="T27" fmla="*/ 9 h 48"/>
                <a:gd name="T28" fmla="*/ 23 w 30"/>
                <a:gd name="T29" fmla="*/ 2 h 48"/>
                <a:gd name="T30" fmla="*/ 17 w 30"/>
                <a:gd name="T31" fmla="*/ 0 h 48"/>
                <a:gd name="T32" fmla="*/ 11 w 30"/>
                <a:gd name="T33" fmla="*/ 0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8"/>
                <a:gd name="T53" fmla="*/ 30 w 30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8">
                  <a:moveTo>
                    <a:pt x="11" y="0"/>
                  </a:moveTo>
                  <a:lnTo>
                    <a:pt x="5" y="2"/>
                  </a:lnTo>
                  <a:lnTo>
                    <a:pt x="1" y="9"/>
                  </a:lnTo>
                  <a:lnTo>
                    <a:pt x="0" y="21"/>
                  </a:lnTo>
                  <a:lnTo>
                    <a:pt x="0" y="27"/>
                  </a:lnTo>
                  <a:lnTo>
                    <a:pt x="1" y="38"/>
                  </a:lnTo>
                  <a:lnTo>
                    <a:pt x="5" y="44"/>
                  </a:lnTo>
                  <a:lnTo>
                    <a:pt x="11" y="48"/>
                  </a:lnTo>
                  <a:lnTo>
                    <a:pt x="17" y="48"/>
                  </a:lnTo>
                  <a:lnTo>
                    <a:pt x="23" y="44"/>
                  </a:lnTo>
                  <a:lnTo>
                    <a:pt x="27" y="38"/>
                  </a:lnTo>
                  <a:lnTo>
                    <a:pt x="30" y="27"/>
                  </a:lnTo>
                  <a:lnTo>
                    <a:pt x="30" y="21"/>
                  </a:lnTo>
                  <a:lnTo>
                    <a:pt x="27" y="9"/>
                  </a:lnTo>
                  <a:lnTo>
                    <a:pt x="23" y="2"/>
                  </a:lnTo>
                  <a:lnTo>
                    <a:pt x="17" y="0"/>
                  </a:lnTo>
                  <a:lnTo>
                    <a:pt x="11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81" name="Freeform 1468"/>
            <p:cNvSpPr>
              <a:spLocks/>
            </p:cNvSpPr>
            <p:nvPr/>
          </p:nvSpPr>
          <p:spPr bwMode="auto">
            <a:xfrm>
              <a:off x="1817" y="1194"/>
              <a:ext cx="3" cy="5"/>
            </a:xfrm>
            <a:custGeom>
              <a:avLst/>
              <a:gdLst>
                <a:gd name="T0" fmla="*/ 2 w 3"/>
                <a:gd name="T1" fmla="*/ 0 h 5"/>
                <a:gd name="T2" fmla="*/ 0 w 3"/>
                <a:gd name="T3" fmla="*/ 1 h 5"/>
                <a:gd name="T4" fmla="*/ 2 w 3"/>
                <a:gd name="T5" fmla="*/ 5 h 5"/>
                <a:gd name="T6" fmla="*/ 3 w 3"/>
                <a:gd name="T7" fmla="*/ 1 h 5"/>
                <a:gd name="T8" fmla="*/ 2 w 3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5"/>
                <a:gd name="T17" fmla="*/ 3 w 3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5">
                  <a:moveTo>
                    <a:pt x="2" y="0"/>
                  </a:moveTo>
                  <a:lnTo>
                    <a:pt x="0" y="1"/>
                  </a:lnTo>
                  <a:lnTo>
                    <a:pt x="2" y="5"/>
                  </a:lnTo>
                  <a:lnTo>
                    <a:pt x="3" y="1"/>
                  </a:lnTo>
                  <a:lnTo>
                    <a:pt x="2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82" name="Freeform 1469"/>
            <p:cNvSpPr>
              <a:spLocks/>
            </p:cNvSpPr>
            <p:nvPr/>
          </p:nvSpPr>
          <p:spPr bwMode="auto">
            <a:xfrm>
              <a:off x="1835" y="1151"/>
              <a:ext cx="33" cy="48"/>
            </a:xfrm>
            <a:custGeom>
              <a:avLst/>
              <a:gdLst>
                <a:gd name="T0" fmla="*/ 14 w 33"/>
                <a:gd name="T1" fmla="*/ 0 h 48"/>
                <a:gd name="T2" fmla="*/ 7 w 33"/>
                <a:gd name="T3" fmla="*/ 2 h 48"/>
                <a:gd name="T4" fmla="*/ 4 w 33"/>
                <a:gd name="T5" fmla="*/ 9 h 48"/>
                <a:gd name="T6" fmla="*/ 0 w 33"/>
                <a:gd name="T7" fmla="*/ 21 h 48"/>
                <a:gd name="T8" fmla="*/ 0 w 33"/>
                <a:gd name="T9" fmla="*/ 27 h 48"/>
                <a:gd name="T10" fmla="*/ 4 w 33"/>
                <a:gd name="T11" fmla="*/ 38 h 48"/>
                <a:gd name="T12" fmla="*/ 7 w 33"/>
                <a:gd name="T13" fmla="*/ 44 h 48"/>
                <a:gd name="T14" fmla="*/ 14 w 33"/>
                <a:gd name="T15" fmla="*/ 48 h 48"/>
                <a:gd name="T16" fmla="*/ 19 w 33"/>
                <a:gd name="T17" fmla="*/ 48 h 48"/>
                <a:gd name="T18" fmla="*/ 26 w 33"/>
                <a:gd name="T19" fmla="*/ 44 h 48"/>
                <a:gd name="T20" fmla="*/ 31 w 33"/>
                <a:gd name="T21" fmla="*/ 38 h 48"/>
                <a:gd name="T22" fmla="*/ 33 w 33"/>
                <a:gd name="T23" fmla="*/ 27 h 48"/>
                <a:gd name="T24" fmla="*/ 33 w 33"/>
                <a:gd name="T25" fmla="*/ 21 h 48"/>
                <a:gd name="T26" fmla="*/ 31 w 33"/>
                <a:gd name="T27" fmla="*/ 9 h 48"/>
                <a:gd name="T28" fmla="*/ 26 w 33"/>
                <a:gd name="T29" fmla="*/ 2 h 48"/>
                <a:gd name="T30" fmla="*/ 19 w 33"/>
                <a:gd name="T31" fmla="*/ 0 h 48"/>
                <a:gd name="T32" fmla="*/ 14 w 33"/>
                <a:gd name="T33" fmla="*/ 0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3"/>
                <a:gd name="T52" fmla="*/ 0 h 48"/>
                <a:gd name="T53" fmla="*/ 33 w 33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3" h="48">
                  <a:moveTo>
                    <a:pt x="14" y="0"/>
                  </a:moveTo>
                  <a:lnTo>
                    <a:pt x="7" y="2"/>
                  </a:lnTo>
                  <a:lnTo>
                    <a:pt x="4" y="9"/>
                  </a:lnTo>
                  <a:lnTo>
                    <a:pt x="0" y="21"/>
                  </a:lnTo>
                  <a:lnTo>
                    <a:pt x="0" y="27"/>
                  </a:lnTo>
                  <a:lnTo>
                    <a:pt x="4" y="38"/>
                  </a:lnTo>
                  <a:lnTo>
                    <a:pt x="7" y="44"/>
                  </a:lnTo>
                  <a:lnTo>
                    <a:pt x="14" y="48"/>
                  </a:lnTo>
                  <a:lnTo>
                    <a:pt x="19" y="48"/>
                  </a:lnTo>
                  <a:lnTo>
                    <a:pt x="26" y="44"/>
                  </a:lnTo>
                  <a:lnTo>
                    <a:pt x="31" y="38"/>
                  </a:lnTo>
                  <a:lnTo>
                    <a:pt x="33" y="27"/>
                  </a:lnTo>
                  <a:lnTo>
                    <a:pt x="33" y="21"/>
                  </a:lnTo>
                  <a:lnTo>
                    <a:pt x="31" y="9"/>
                  </a:lnTo>
                  <a:lnTo>
                    <a:pt x="26" y="2"/>
                  </a:lnTo>
                  <a:lnTo>
                    <a:pt x="19" y="0"/>
                  </a:lnTo>
                  <a:lnTo>
                    <a:pt x="14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83" name="Freeform 1470"/>
            <p:cNvSpPr>
              <a:spLocks/>
            </p:cNvSpPr>
            <p:nvPr/>
          </p:nvSpPr>
          <p:spPr bwMode="auto">
            <a:xfrm>
              <a:off x="1881" y="1151"/>
              <a:ext cx="30" cy="48"/>
            </a:xfrm>
            <a:custGeom>
              <a:avLst/>
              <a:gdLst>
                <a:gd name="T0" fmla="*/ 14 w 30"/>
                <a:gd name="T1" fmla="*/ 0 h 48"/>
                <a:gd name="T2" fmla="*/ 7 w 30"/>
                <a:gd name="T3" fmla="*/ 2 h 48"/>
                <a:gd name="T4" fmla="*/ 2 w 30"/>
                <a:gd name="T5" fmla="*/ 9 h 48"/>
                <a:gd name="T6" fmla="*/ 0 w 30"/>
                <a:gd name="T7" fmla="*/ 21 h 48"/>
                <a:gd name="T8" fmla="*/ 0 w 30"/>
                <a:gd name="T9" fmla="*/ 27 h 48"/>
                <a:gd name="T10" fmla="*/ 2 w 30"/>
                <a:gd name="T11" fmla="*/ 38 h 48"/>
                <a:gd name="T12" fmla="*/ 7 w 30"/>
                <a:gd name="T13" fmla="*/ 44 h 48"/>
                <a:gd name="T14" fmla="*/ 14 w 30"/>
                <a:gd name="T15" fmla="*/ 48 h 48"/>
                <a:gd name="T16" fmla="*/ 19 w 30"/>
                <a:gd name="T17" fmla="*/ 48 h 48"/>
                <a:gd name="T18" fmla="*/ 25 w 30"/>
                <a:gd name="T19" fmla="*/ 44 h 48"/>
                <a:gd name="T20" fmla="*/ 29 w 30"/>
                <a:gd name="T21" fmla="*/ 38 h 48"/>
                <a:gd name="T22" fmla="*/ 30 w 30"/>
                <a:gd name="T23" fmla="*/ 27 h 48"/>
                <a:gd name="T24" fmla="*/ 30 w 30"/>
                <a:gd name="T25" fmla="*/ 21 h 48"/>
                <a:gd name="T26" fmla="*/ 29 w 30"/>
                <a:gd name="T27" fmla="*/ 9 h 48"/>
                <a:gd name="T28" fmla="*/ 25 w 30"/>
                <a:gd name="T29" fmla="*/ 2 h 48"/>
                <a:gd name="T30" fmla="*/ 19 w 30"/>
                <a:gd name="T31" fmla="*/ 0 h 48"/>
                <a:gd name="T32" fmla="*/ 14 w 30"/>
                <a:gd name="T33" fmla="*/ 0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8"/>
                <a:gd name="T53" fmla="*/ 30 w 30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8">
                  <a:moveTo>
                    <a:pt x="14" y="0"/>
                  </a:moveTo>
                  <a:lnTo>
                    <a:pt x="7" y="2"/>
                  </a:lnTo>
                  <a:lnTo>
                    <a:pt x="2" y="9"/>
                  </a:lnTo>
                  <a:lnTo>
                    <a:pt x="0" y="21"/>
                  </a:lnTo>
                  <a:lnTo>
                    <a:pt x="0" y="27"/>
                  </a:lnTo>
                  <a:lnTo>
                    <a:pt x="2" y="38"/>
                  </a:lnTo>
                  <a:lnTo>
                    <a:pt x="7" y="44"/>
                  </a:lnTo>
                  <a:lnTo>
                    <a:pt x="14" y="48"/>
                  </a:lnTo>
                  <a:lnTo>
                    <a:pt x="19" y="48"/>
                  </a:lnTo>
                  <a:lnTo>
                    <a:pt x="25" y="44"/>
                  </a:lnTo>
                  <a:lnTo>
                    <a:pt x="29" y="38"/>
                  </a:lnTo>
                  <a:lnTo>
                    <a:pt x="30" y="27"/>
                  </a:lnTo>
                  <a:lnTo>
                    <a:pt x="30" y="21"/>
                  </a:lnTo>
                  <a:lnTo>
                    <a:pt x="29" y="9"/>
                  </a:lnTo>
                  <a:lnTo>
                    <a:pt x="25" y="2"/>
                  </a:lnTo>
                  <a:lnTo>
                    <a:pt x="19" y="0"/>
                  </a:lnTo>
                  <a:lnTo>
                    <a:pt x="14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84" name="Freeform 1471"/>
            <p:cNvSpPr>
              <a:spLocks/>
            </p:cNvSpPr>
            <p:nvPr/>
          </p:nvSpPr>
          <p:spPr bwMode="auto">
            <a:xfrm>
              <a:off x="1928" y="1151"/>
              <a:ext cx="27" cy="48"/>
            </a:xfrm>
            <a:custGeom>
              <a:avLst/>
              <a:gdLst>
                <a:gd name="T0" fmla="*/ 2 w 27"/>
                <a:gd name="T1" fmla="*/ 4 h 48"/>
                <a:gd name="T2" fmla="*/ 10 w 27"/>
                <a:gd name="T3" fmla="*/ 0 h 48"/>
                <a:gd name="T4" fmla="*/ 17 w 27"/>
                <a:gd name="T5" fmla="*/ 0 h 48"/>
                <a:gd name="T6" fmla="*/ 24 w 27"/>
                <a:gd name="T7" fmla="*/ 4 h 48"/>
                <a:gd name="T8" fmla="*/ 26 w 27"/>
                <a:gd name="T9" fmla="*/ 9 h 48"/>
                <a:gd name="T10" fmla="*/ 26 w 27"/>
                <a:gd name="T11" fmla="*/ 16 h 48"/>
                <a:gd name="T12" fmla="*/ 24 w 27"/>
                <a:gd name="T13" fmla="*/ 21 h 48"/>
                <a:gd name="T14" fmla="*/ 17 w 27"/>
                <a:gd name="T15" fmla="*/ 24 h 48"/>
                <a:gd name="T16" fmla="*/ 24 w 27"/>
                <a:gd name="T17" fmla="*/ 24 h 48"/>
                <a:gd name="T18" fmla="*/ 26 w 27"/>
                <a:gd name="T19" fmla="*/ 27 h 48"/>
                <a:gd name="T20" fmla="*/ 27 w 27"/>
                <a:gd name="T21" fmla="*/ 31 h 48"/>
                <a:gd name="T22" fmla="*/ 27 w 27"/>
                <a:gd name="T23" fmla="*/ 36 h 48"/>
                <a:gd name="T24" fmla="*/ 26 w 27"/>
                <a:gd name="T25" fmla="*/ 41 h 48"/>
                <a:gd name="T26" fmla="*/ 21 w 27"/>
                <a:gd name="T27" fmla="*/ 44 h 48"/>
                <a:gd name="T28" fmla="*/ 17 w 27"/>
                <a:gd name="T29" fmla="*/ 48 h 48"/>
                <a:gd name="T30" fmla="*/ 10 w 27"/>
                <a:gd name="T31" fmla="*/ 48 h 48"/>
                <a:gd name="T32" fmla="*/ 0 w 27"/>
                <a:gd name="T33" fmla="*/ 43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7"/>
                <a:gd name="T52" fmla="*/ 0 h 48"/>
                <a:gd name="T53" fmla="*/ 27 w 27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7" h="48">
                  <a:moveTo>
                    <a:pt x="2" y="4"/>
                  </a:moveTo>
                  <a:lnTo>
                    <a:pt x="10" y="0"/>
                  </a:lnTo>
                  <a:lnTo>
                    <a:pt x="17" y="0"/>
                  </a:lnTo>
                  <a:lnTo>
                    <a:pt x="24" y="4"/>
                  </a:lnTo>
                  <a:lnTo>
                    <a:pt x="26" y="9"/>
                  </a:lnTo>
                  <a:lnTo>
                    <a:pt x="26" y="16"/>
                  </a:lnTo>
                  <a:lnTo>
                    <a:pt x="24" y="21"/>
                  </a:lnTo>
                  <a:lnTo>
                    <a:pt x="17" y="24"/>
                  </a:lnTo>
                  <a:lnTo>
                    <a:pt x="24" y="24"/>
                  </a:lnTo>
                  <a:lnTo>
                    <a:pt x="26" y="27"/>
                  </a:lnTo>
                  <a:lnTo>
                    <a:pt x="27" y="31"/>
                  </a:lnTo>
                  <a:lnTo>
                    <a:pt x="27" y="36"/>
                  </a:lnTo>
                  <a:lnTo>
                    <a:pt x="26" y="41"/>
                  </a:lnTo>
                  <a:lnTo>
                    <a:pt x="21" y="44"/>
                  </a:lnTo>
                  <a:lnTo>
                    <a:pt x="17" y="48"/>
                  </a:lnTo>
                  <a:lnTo>
                    <a:pt x="10" y="48"/>
                  </a:lnTo>
                  <a:lnTo>
                    <a:pt x="0" y="43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4038" name="Text Box 1472"/>
          <p:cNvSpPr txBox="1">
            <a:spLocks noChangeArrowheads="1"/>
          </p:cNvSpPr>
          <p:nvPr/>
        </p:nvSpPr>
        <p:spPr bwMode="auto">
          <a:xfrm>
            <a:off x="3938588" y="2209800"/>
            <a:ext cx="4800600" cy="273921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tabLst>
                <a:tab pos="666750" algn="r"/>
                <a:tab pos="1619250" algn="ctr"/>
                <a:tab pos="3524250" algn="ctr"/>
              </a:tabLst>
            </a:pPr>
            <a:r>
              <a:rPr lang="en-US" sz="2400" dirty="0">
                <a:latin typeface="+mn-lt"/>
              </a:rPr>
              <a:t>Example: </a:t>
            </a:r>
            <a:r>
              <a:rPr lang="en-US" sz="1800" dirty="0">
                <a:latin typeface="+mn-lt"/>
              </a:rPr>
              <a:t>KEK photon factory 500 MHz         		-  </a:t>
            </a:r>
            <a:r>
              <a:rPr lang="en-US" sz="2000" i="1" dirty="0">
                <a:latin typeface="+mn-lt"/>
              </a:rPr>
              <a:t>R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smtClean="0">
                <a:latin typeface="+mn-lt"/>
              </a:rPr>
              <a:t>probably </a:t>
            </a:r>
            <a:r>
              <a:rPr lang="en-US" sz="1800" b="1" i="1" dirty="0" smtClean="0">
                <a:latin typeface="+mn-lt"/>
              </a:rPr>
              <a:t>as </a:t>
            </a:r>
            <a:r>
              <a:rPr lang="en-US" sz="1800" b="1" i="1" dirty="0">
                <a:latin typeface="+mn-lt"/>
              </a:rPr>
              <a:t>good as it gets</a:t>
            </a:r>
            <a:r>
              <a:rPr lang="en-US" sz="1800" b="1" dirty="0">
                <a:latin typeface="+mn-lt"/>
              </a:rPr>
              <a:t>  </a:t>
            </a:r>
            <a:r>
              <a:rPr lang="en-US" sz="1800" dirty="0">
                <a:latin typeface="+mn-lt"/>
              </a:rPr>
              <a:t>-</a:t>
            </a:r>
            <a:endParaRPr lang="en-US" sz="2400" dirty="0">
              <a:latin typeface="+mn-lt"/>
            </a:endParaRPr>
          </a:p>
          <a:p>
            <a:pPr eaLnBrk="0" hangingPunct="0">
              <a:lnSpc>
                <a:spcPct val="130000"/>
              </a:lnSpc>
              <a:tabLst>
                <a:tab pos="666750" algn="r"/>
                <a:tab pos="1619250" algn="ctr"/>
                <a:tab pos="3524250" algn="ctr"/>
              </a:tabLst>
            </a:pPr>
            <a:r>
              <a:rPr lang="en-US" sz="2400" dirty="0">
                <a:latin typeface="+mn-lt"/>
              </a:rPr>
              <a:t>		</a:t>
            </a:r>
            <a:r>
              <a:rPr lang="en-US" sz="2000" dirty="0">
                <a:latin typeface="+mn-lt"/>
              </a:rPr>
              <a:t>this cavity	optimized</a:t>
            </a:r>
          </a:p>
          <a:p>
            <a:pPr eaLnBrk="0" hangingPunct="0">
              <a:tabLst>
                <a:tab pos="666750" algn="r"/>
                <a:tab pos="1619250" algn="ctr"/>
                <a:tab pos="3524250" algn="ctr"/>
              </a:tabLst>
            </a:pPr>
            <a:r>
              <a:rPr lang="en-US" sz="2000" dirty="0">
                <a:latin typeface="+mn-lt"/>
              </a:rPr>
              <a:t>			pillbox</a:t>
            </a:r>
          </a:p>
          <a:p>
            <a:pPr eaLnBrk="0" hangingPunct="0">
              <a:lnSpc>
                <a:spcPct val="120000"/>
              </a:lnSpc>
              <a:tabLst>
                <a:tab pos="666750" algn="r"/>
                <a:tab pos="1619250" algn="ctr"/>
                <a:tab pos="3524250" algn="ctr"/>
              </a:tabLst>
            </a:pPr>
            <a:r>
              <a:rPr lang="en-US" sz="2400" i="1" dirty="0">
                <a:latin typeface="+mn-lt"/>
              </a:rPr>
              <a:t>	R/Q</a:t>
            </a:r>
            <a:r>
              <a:rPr lang="en-US" sz="2400" dirty="0">
                <a:latin typeface="+mn-lt"/>
              </a:rPr>
              <a:t>:	111 </a:t>
            </a:r>
            <a:r>
              <a:rPr lang="el-GR" sz="2400" dirty="0" smtClean="0">
                <a:latin typeface="+mn-lt"/>
              </a:rPr>
              <a:t>Ω</a:t>
            </a:r>
            <a:r>
              <a:rPr lang="en-US" sz="2400" dirty="0">
                <a:latin typeface="+mn-lt"/>
              </a:rPr>
              <a:t>	107.5 </a:t>
            </a:r>
            <a:r>
              <a:rPr lang="el-GR" sz="2400" dirty="0">
                <a:latin typeface="Constantia"/>
              </a:rPr>
              <a:t>Ω</a:t>
            </a:r>
            <a:endParaRPr lang="en-US" sz="2400" dirty="0">
              <a:latin typeface="+mn-lt"/>
            </a:endParaRPr>
          </a:p>
          <a:p>
            <a:pPr eaLnBrk="0" hangingPunct="0">
              <a:tabLst>
                <a:tab pos="666750" algn="r"/>
                <a:tab pos="1619250" algn="ctr"/>
                <a:tab pos="3524250" algn="ctr"/>
              </a:tabLst>
            </a:pPr>
            <a:r>
              <a:rPr lang="en-US" sz="2400" i="1" dirty="0">
                <a:latin typeface="+mn-lt"/>
              </a:rPr>
              <a:t>	Q</a:t>
            </a:r>
            <a:r>
              <a:rPr lang="en-US" sz="2400" dirty="0">
                <a:latin typeface="+mn-lt"/>
              </a:rPr>
              <a:t>:	44270	41630</a:t>
            </a:r>
          </a:p>
          <a:p>
            <a:pPr eaLnBrk="0" hangingPunct="0">
              <a:tabLst>
                <a:tab pos="666750" algn="r"/>
                <a:tab pos="1619250" algn="ctr"/>
                <a:tab pos="3524250" algn="ctr"/>
              </a:tabLst>
            </a:pPr>
            <a:r>
              <a:rPr lang="en-US" sz="2400" i="1" dirty="0">
                <a:latin typeface="+mn-lt"/>
              </a:rPr>
              <a:t>	R:	</a:t>
            </a:r>
            <a:r>
              <a:rPr lang="en-US" sz="2400" dirty="0">
                <a:latin typeface="+mn-lt"/>
              </a:rPr>
              <a:t>4.9 </a:t>
            </a:r>
            <a:r>
              <a:rPr lang="en-US" sz="2400" dirty="0" smtClean="0">
                <a:latin typeface="+mn-lt"/>
              </a:rPr>
              <a:t>M</a:t>
            </a:r>
            <a:r>
              <a:rPr lang="el-GR" sz="2400" dirty="0" smtClean="0">
                <a:latin typeface="Constantia"/>
              </a:rPr>
              <a:t>Ω </a:t>
            </a:r>
            <a:r>
              <a:rPr lang="en-US" sz="2400" dirty="0">
                <a:latin typeface="+mn-lt"/>
              </a:rPr>
              <a:t>	4.47 </a:t>
            </a:r>
            <a:r>
              <a:rPr lang="en-US" sz="2400" dirty="0" smtClean="0">
                <a:latin typeface="+mn-lt"/>
              </a:rPr>
              <a:t>M</a:t>
            </a:r>
            <a:r>
              <a:rPr lang="el-GR" sz="2400" dirty="0" smtClean="0">
                <a:latin typeface="Constantia"/>
              </a:rPr>
              <a:t>Ω</a:t>
            </a:r>
            <a:endParaRPr lang="en-US" sz="2400" dirty="0">
              <a:latin typeface="+mn-lt"/>
            </a:endParaRPr>
          </a:p>
        </p:txBody>
      </p:sp>
      <p:sp>
        <p:nvSpPr>
          <p:cNvPr id="44039" name="Text Box 1475"/>
          <p:cNvSpPr txBox="1">
            <a:spLocks noChangeArrowheads="1"/>
          </p:cNvSpPr>
          <p:nvPr/>
        </p:nvSpPr>
        <p:spPr bwMode="auto">
          <a:xfrm>
            <a:off x="685800" y="1066800"/>
            <a:ext cx="77247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dirty="0">
                <a:latin typeface="+mn-lt"/>
              </a:rPr>
              <a:t>Nose cones increase transit time factor,  round outer shape minimizes losses.</a:t>
            </a:r>
          </a:p>
        </p:txBody>
      </p:sp>
      <p:sp>
        <p:nvSpPr>
          <p:cNvPr id="44040" name="Text Box 1476"/>
          <p:cNvSpPr txBox="1">
            <a:spLocks noChangeArrowheads="1"/>
          </p:cNvSpPr>
          <p:nvPr/>
        </p:nvSpPr>
        <p:spPr bwMode="auto">
          <a:xfrm>
            <a:off x="2843042" y="4767530"/>
            <a:ext cx="10341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latin typeface="+mn-lt"/>
              </a:rPr>
              <a:t>nose cone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04A747-DAF7-4486-B50A-4BF81B676706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53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7" name="Rectangle 2"/>
          <p:cNvSpPr>
            <a:spLocks noGrp="1" noChangeArrowheads="1"/>
          </p:cNvSpPr>
          <p:nvPr>
            <p:ph type="title"/>
          </p:nvPr>
        </p:nvSpPr>
        <p:spPr>
          <a:xfrm>
            <a:off x="423863" y="381000"/>
            <a:ext cx="8154987" cy="457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Loss factor</a:t>
            </a:r>
          </a:p>
        </p:txBody>
      </p:sp>
      <p:sp>
        <p:nvSpPr>
          <p:cNvPr id="22538" name="Line 4"/>
          <p:cNvSpPr>
            <a:spLocks noChangeShapeType="1"/>
          </p:cNvSpPr>
          <p:nvPr/>
        </p:nvSpPr>
        <p:spPr bwMode="auto">
          <a:xfrm flipV="1">
            <a:off x="2909888" y="5783263"/>
            <a:ext cx="1587" cy="3492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539" name="Rectangle 5"/>
          <p:cNvSpPr>
            <a:spLocks noChangeArrowheads="1"/>
          </p:cNvSpPr>
          <p:nvPr/>
        </p:nvSpPr>
        <p:spPr bwMode="auto">
          <a:xfrm>
            <a:off x="2886075" y="5864225"/>
            <a:ext cx="7694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>
                <a:latin typeface="Times New Roman" pitchFamily="18" charset="0"/>
              </a:rPr>
              <a:t>0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22540" name="Line 6"/>
          <p:cNvSpPr>
            <a:spLocks noChangeShapeType="1"/>
          </p:cNvSpPr>
          <p:nvPr/>
        </p:nvSpPr>
        <p:spPr bwMode="auto">
          <a:xfrm flipV="1">
            <a:off x="4000500" y="5783263"/>
            <a:ext cx="1588" cy="3492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541" name="Rectangle 7"/>
          <p:cNvSpPr>
            <a:spLocks noChangeArrowheads="1"/>
          </p:cNvSpPr>
          <p:nvPr/>
        </p:nvSpPr>
        <p:spPr bwMode="auto">
          <a:xfrm>
            <a:off x="3976688" y="5861050"/>
            <a:ext cx="7694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>
                <a:latin typeface="Times New Roman" pitchFamily="18" charset="0"/>
              </a:rPr>
              <a:t>5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22542" name="Line 8"/>
          <p:cNvSpPr>
            <a:spLocks noChangeShapeType="1"/>
          </p:cNvSpPr>
          <p:nvPr/>
        </p:nvSpPr>
        <p:spPr bwMode="auto">
          <a:xfrm flipV="1">
            <a:off x="5092700" y="5783263"/>
            <a:ext cx="1588" cy="3492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543" name="Rectangle 9"/>
          <p:cNvSpPr>
            <a:spLocks noChangeArrowheads="1"/>
          </p:cNvSpPr>
          <p:nvPr/>
        </p:nvSpPr>
        <p:spPr bwMode="auto">
          <a:xfrm>
            <a:off x="5006975" y="5864225"/>
            <a:ext cx="7694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>
                <a:latin typeface="Times New Roman" pitchFamily="18" charset="0"/>
              </a:rPr>
              <a:t>1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22544" name="Rectangle 10"/>
          <p:cNvSpPr>
            <a:spLocks noChangeArrowheads="1"/>
          </p:cNvSpPr>
          <p:nvPr/>
        </p:nvSpPr>
        <p:spPr bwMode="auto">
          <a:xfrm>
            <a:off x="5076825" y="5864225"/>
            <a:ext cx="7694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>
                <a:latin typeface="Times New Roman" pitchFamily="18" charset="0"/>
              </a:rPr>
              <a:t>0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22545" name="Line 11"/>
          <p:cNvSpPr>
            <a:spLocks noChangeShapeType="1"/>
          </p:cNvSpPr>
          <p:nvPr/>
        </p:nvSpPr>
        <p:spPr bwMode="auto">
          <a:xfrm flipV="1">
            <a:off x="6183313" y="5783263"/>
            <a:ext cx="1587" cy="3492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546" name="Rectangle 12"/>
          <p:cNvSpPr>
            <a:spLocks noChangeArrowheads="1"/>
          </p:cNvSpPr>
          <p:nvPr/>
        </p:nvSpPr>
        <p:spPr bwMode="auto">
          <a:xfrm>
            <a:off x="6099175" y="5864225"/>
            <a:ext cx="7694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>
                <a:latin typeface="Times New Roman" pitchFamily="18" charset="0"/>
              </a:rPr>
              <a:t>1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22547" name="Rectangle 13"/>
          <p:cNvSpPr>
            <a:spLocks noChangeArrowheads="1"/>
          </p:cNvSpPr>
          <p:nvPr/>
        </p:nvSpPr>
        <p:spPr bwMode="auto">
          <a:xfrm>
            <a:off x="6169025" y="5864225"/>
            <a:ext cx="7694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>
                <a:latin typeface="Times New Roman" pitchFamily="18" charset="0"/>
              </a:rPr>
              <a:t>5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22548" name="Line 14"/>
          <p:cNvSpPr>
            <a:spLocks noChangeShapeType="1"/>
          </p:cNvSpPr>
          <p:nvPr/>
        </p:nvSpPr>
        <p:spPr bwMode="auto">
          <a:xfrm flipV="1">
            <a:off x="7272338" y="5783263"/>
            <a:ext cx="1587" cy="3492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549" name="Rectangle 15"/>
          <p:cNvSpPr>
            <a:spLocks noChangeArrowheads="1"/>
          </p:cNvSpPr>
          <p:nvPr/>
        </p:nvSpPr>
        <p:spPr bwMode="auto">
          <a:xfrm>
            <a:off x="7191375" y="5864225"/>
            <a:ext cx="7694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>
                <a:latin typeface="Times New Roman" pitchFamily="18" charset="0"/>
              </a:rPr>
              <a:t>2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22550" name="Rectangle 16"/>
          <p:cNvSpPr>
            <a:spLocks noChangeArrowheads="1"/>
          </p:cNvSpPr>
          <p:nvPr/>
        </p:nvSpPr>
        <p:spPr bwMode="auto">
          <a:xfrm>
            <a:off x="7262813" y="5864225"/>
            <a:ext cx="7694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>
                <a:latin typeface="Times New Roman" pitchFamily="18" charset="0"/>
              </a:rPr>
              <a:t>0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22551" name="Line 17"/>
          <p:cNvSpPr>
            <a:spLocks noChangeShapeType="1"/>
          </p:cNvSpPr>
          <p:nvPr/>
        </p:nvSpPr>
        <p:spPr bwMode="auto">
          <a:xfrm flipV="1">
            <a:off x="3128963" y="5799138"/>
            <a:ext cx="1587" cy="190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552" name="Line 18"/>
          <p:cNvSpPr>
            <a:spLocks noChangeShapeType="1"/>
          </p:cNvSpPr>
          <p:nvPr/>
        </p:nvSpPr>
        <p:spPr bwMode="auto">
          <a:xfrm flipV="1">
            <a:off x="3346450" y="5799138"/>
            <a:ext cx="1588" cy="190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553" name="Line 19"/>
          <p:cNvSpPr>
            <a:spLocks noChangeShapeType="1"/>
          </p:cNvSpPr>
          <p:nvPr/>
        </p:nvSpPr>
        <p:spPr bwMode="auto">
          <a:xfrm flipV="1">
            <a:off x="3563938" y="5799138"/>
            <a:ext cx="1587" cy="190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554" name="Line 20"/>
          <p:cNvSpPr>
            <a:spLocks noChangeShapeType="1"/>
          </p:cNvSpPr>
          <p:nvPr/>
        </p:nvSpPr>
        <p:spPr bwMode="auto">
          <a:xfrm flipV="1">
            <a:off x="3781425" y="5799138"/>
            <a:ext cx="1588" cy="190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555" name="Line 21"/>
          <p:cNvSpPr>
            <a:spLocks noChangeShapeType="1"/>
          </p:cNvSpPr>
          <p:nvPr/>
        </p:nvSpPr>
        <p:spPr bwMode="auto">
          <a:xfrm flipV="1">
            <a:off x="4217988" y="5799138"/>
            <a:ext cx="1587" cy="190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556" name="Line 22"/>
          <p:cNvSpPr>
            <a:spLocks noChangeShapeType="1"/>
          </p:cNvSpPr>
          <p:nvPr/>
        </p:nvSpPr>
        <p:spPr bwMode="auto">
          <a:xfrm flipV="1">
            <a:off x="4438650" y="5799138"/>
            <a:ext cx="1588" cy="190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557" name="Line 23"/>
          <p:cNvSpPr>
            <a:spLocks noChangeShapeType="1"/>
          </p:cNvSpPr>
          <p:nvPr/>
        </p:nvSpPr>
        <p:spPr bwMode="auto">
          <a:xfrm flipV="1">
            <a:off x="4656138" y="5799138"/>
            <a:ext cx="1587" cy="190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558" name="Line 24"/>
          <p:cNvSpPr>
            <a:spLocks noChangeShapeType="1"/>
          </p:cNvSpPr>
          <p:nvPr/>
        </p:nvSpPr>
        <p:spPr bwMode="auto">
          <a:xfrm flipV="1">
            <a:off x="4873625" y="5799138"/>
            <a:ext cx="1588" cy="190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559" name="Line 25"/>
          <p:cNvSpPr>
            <a:spLocks noChangeShapeType="1"/>
          </p:cNvSpPr>
          <p:nvPr/>
        </p:nvSpPr>
        <p:spPr bwMode="auto">
          <a:xfrm flipV="1">
            <a:off x="5308600" y="5799138"/>
            <a:ext cx="1588" cy="190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560" name="Line 26"/>
          <p:cNvSpPr>
            <a:spLocks noChangeShapeType="1"/>
          </p:cNvSpPr>
          <p:nvPr/>
        </p:nvSpPr>
        <p:spPr bwMode="auto">
          <a:xfrm flipV="1">
            <a:off x="5527675" y="5799138"/>
            <a:ext cx="1588" cy="190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561" name="Line 27"/>
          <p:cNvSpPr>
            <a:spLocks noChangeShapeType="1"/>
          </p:cNvSpPr>
          <p:nvPr/>
        </p:nvSpPr>
        <p:spPr bwMode="auto">
          <a:xfrm flipV="1">
            <a:off x="5745163" y="5799138"/>
            <a:ext cx="1587" cy="190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562" name="Line 28"/>
          <p:cNvSpPr>
            <a:spLocks noChangeShapeType="1"/>
          </p:cNvSpPr>
          <p:nvPr/>
        </p:nvSpPr>
        <p:spPr bwMode="auto">
          <a:xfrm flipV="1">
            <a:off x="5962650" y="5799138"/>
            <a:ext cx="1588" cy="190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563" name="Line 29"/>
          <p:cNvSpPr>
            <a:spLocks noChangeShapeType="1"/>
          </p:cNvSpPr>
          <p:nvPr/>
        </p:nvSpPr>
        <p:spPr bwMode="auto">
          <a:xfrm flipV="1">
            <a:off x="6399213" y="5799138"/>
            <a:ext cx="1587" cy="190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564" name="Line 30"/>
          <p:cNvSpPr>
            <a:spLocks noChangeShapeType="1"/>
          </p:cNvSpPr>
          <p:nvPr/>
        </p:nvSpPr>
        <p:spPr bwMode="auto">
          <a:xfrm flipV="1">
            <a:off x="6616700" y="5799138"/>
            <a:ext cx="1588" cy="190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565" name="Line 31"/>
          <p:cNvSpPr>
            <a:spLocks noChangeShapeType="1"/>
          </p:cNvSpPr>
          <p:nvPr/>
        </p:nvSpPr>
        <p:spPr bwMode="auto">
          <a:xfrm flipV="1">
            <a:off x="6837363" y="5799138"/>
            <a:ext cx="1587" cy="190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566" name="Line 32"/>
          <p:cNvSpPr>
            <a:spLocks noChangeShapeType="1"/>
          </p:cNvSpPr>
          <p:nvPr/>
        </p:nvSpPr>
        <p:spPr bwMode="auto">
          <a:xfrm flipV="1">
            <a:off x="7053263" y="5799138"/>
            <a:ext cx="1587" cy="190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567" name="Line 33"/>
          <p:cNvSpPr>
            <a:spLocks noChangeShapeType="1"/>
          </p:cNvSpPr>
          <p:nvPr/>
        </p:nvSpPr>
        <p:spPr bwMode="auto">
          <a:xfrm>
            <a:off x="2693988" y="5818188"/>
            <a:ext cx="4578350" cy="1587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568" name="Rectangle 34"/>
          <p:cNvSpPr>
            <a:spLocks noChangeArrowheads="1"/>
          </p:cNvSpPr>
          <p:nvPr/>
        </p:nvSpPr>
        <p:spPr bwMode="auto">
          <a:xfrm>
            <a:off x="6542088" y="6019800"/>
            <a:ext cx="3494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400" i="1">
                <a:latin typeface="Times New Roman" pitchFamily="18" charset="0"/>
              </a:rPr>
              <a:t>t f</a:t>
            </a:r>
            <a:r>
              <a:rPr lang="en-US" sz="2400" i="1" baseline="-25000">
                <a:latin typeface="Times New Roman" pitchFamily="18" charset="0"/>
              </a:rPr>
              <a:t>0</a:t>
            </a:r>
            <a:endParaRPr lang="en-US" sz="4400">
              <a:latin typeface="Times New Roman" pitchFamily="18" charset="0"/>
            </a:endParaRPr>
          </a:p>
        </p:txBody>
      </p:sp>
      <p:sp>
        <p:nvSpPr>
          <p:cNvPr id="22569" name="Line 35"/>
          <p:cNvSpPr>
            <a:spLocks noChangeShapeType="1"/>
          </p:cNvSpPr>
          <p:nvPr/>
        </p:nvSpPr>
        <p:spPr bwMode="auto">
          <a:xfrm>
            <a:off x="2693988" y="5815013"/>
            <a:ext cx="26987" cy="1587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570" name="Rectangle 36"/>
          <p:cNvSpPr>
            <a:spLocks noChangeArrowheads="1"/>
          </p:cNvSpPr>
          <p:nvPr/>
        </p:nvSpPr>
        <p:spPr bwMode="auto">
          <a:xfrm>
            <a:off x="2481263" y="5711825"/>
            <a:ext cx="51296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>
                <a:latin typeface="Times New Roman" pitchFamily="18" charset="0"/>
              </a:rPr>
              <a:t>-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22571" name="Rectangle 37"/>
          <p:cNvSpPr>
            <a:spLocks noChangeArrowheads="1"/>
          </p:cNvSpPr>
          <p:nvPr/>
        </p:nvSpPr>
        <p:spPr bwMode="auto">
          <a:xfrm>
            <a:off x="2528888" y="5711825"/>
            <a:ext cx="7694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>
                <a:latin typeface="Times New Roman" pitchFamily="18" charset="0"/>
              </a:rPr>
              <a:t>1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22572" name="Line 38"/>
          <p:cNvSpPr>
            <a:spLocks noChangeShapeType="1"/>
          </p:cNvSpPr>
          <p:nvPr/>
        </p:nvSpPr>
        <p:spPr bwMode="auto">
          <a:xfrm>
            <a:off x="2693988" y="5191125"/>
            <a:ext cx="26987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573" name="Rectangle 39"/>
          <p:cNvSpPr>
            <a:spLocks noChangeArrowheads="1"/>
          </p:cNvSpPr>
          <p:nvPr/>
        </p:nvSpPr>
        <p:spPr bwMode="auto">
          <a:xfrm>
            <a:off x="2540000" y="5114925"/>
            <a:ext cx="7694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>
                <a:latin typeface="Times New Roman" pitchFamily="18" charset="0"/>
              </a:rPr>
              <a:t>0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22574" name="Line 40"/>
          <p:cNvSpPr>
            <a:spLocks noChangeShapeType="1"/>
          </p:cNvSpPr>
          <p:nvPr/>
        </p:nvSpPr>
        <p:spPr bwMode="auto">
          <a:xfrm>
            <a:off x="2693988" y="4565650"/>
            <a:ext cx="26987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575" name="Rectangle 41"/>
          <p:cNvSpPr>
            <a:spLocks noChangeArrowheads="1"/>
          </p:cNvSpPr>
          <p:nvPr/>
        </p:nvSpPr>
        <p:spPr bwMode="auto">
          <a:xfrm>
            <a:off x="2538413" y="4494213"/>
            <a:ext cx="7694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>
                <a:latin typeface="Times New Roman" pitchFamily="18" charset="0"/>
              </a:rPr>
              <a:t>1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22576" name="Line 42"/>
          <p:cNvSpPr>
            <a:spLocks noChangeShapeType="1"/>
          </p:cNvSpPr>
          <p:nvPr/>
        </p:nvSpPr>
        <p:spPr bwMode="auto">
          <a:xfrm flipV="1">
            <a:off x="2693988" y="4565650"/>
            <a:ext cx="1587" cy="125253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577" name="Line 43"/>
          <p:cNvSpPr>
            <a:spLocks noChangeShapeType="1"/>
          </p:cNvSpPr>
          <p:nvPr/>
        </p:nvSpPr>
        <p:spPr bwMode="auto">
          <a:xfrm flipV="1">
            <a:off x="4000500" y="4565650"/>
            <a:ext cx="1588" cy="317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578" name="Line 44"/>
          <p:cNvSpPr>
            <a:spLocks noChangeShapeType="1"/>
          </p:cNvSpPr>
          <p:nvPr/>
        </p:nvSpPr>
        <p:spPr bwMode="auto">
          <a:xfrm flipV="1">
            <a:off x="5092700" y="4565650"/>
            <a:ext cx="1588" cy="317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579" name="Line 45"/>
          <p:cNvSpPr>
            <a:spLocks noChangeShapeType="1"/>
          </p:cNvSpPr>
          <p:nvPr/>
        </p:nvSpPr>
        <p:spPr bwMode="auto">
          <a:xfrm flipV="1">
            <a:off x="6183313" y="4565650"/>
            <a:ext cx="1587" cy="317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580" name="Line 46"/>
          <p:cNvSpPr>
            <a:spLocks noChangeShapeType="1"/>
          </p:cNvSpPr>
          <p:nvPr/>
        </p:nvSpPr>
        <p:spPr bwMode="auto">
          <a:xfrm flipV="1">
            <a:off x="3128963" y="4565650"/>
            <a:ext cx="1587" cy="190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581" name="Line 47"/>
          <p:cNvSpPr>
            <a:spLocks noChangeShapeType="1"/>
          </p:cNvSpPr>
          <p:nvPr/>
        </p:nvSpPr>
        <p:spPr bwMode="auto">
          <a:xfrm flipV="1">
            <a:off x="3346450" y="4565650"/>
            <a:ext cx="1588" cy="190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582" name="Line 48"/>
          <p:cNvSpPr>
            <a:spLocks noChangeShapeType="1"/>
          </p:cNvSpPr>
          <p:nvPr/>
        </p:nvSpPr>
        <p:spPr bwMode="auto">
          <a:xfrm flipV="1">
            <a:off x="3563938" y="4565650"/>
            <a:ext cx="1587" cy="190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583" name="Line 49"/>
          <p:cNvSpPr>
            <a:spLocks noChangeShapeType="1"/>
          </p:cNvSpPr>
          <p:nvPr/>
        </p:nvSpPr>
        <p:spPr bwMode="auto">
          <a:xfrm flipV="1">
            <a:off x="3781425" y="4565650"/>
            <a:ext cx="1588" cy="190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584" name="Line 50"/>
          <p:cNvSpPr>
            <a:spLocks noChangeShapeType="1"/>
          </p:cNvSpPr>
          <p:nvPr/>
        </p:nvSpPr>
        <p:spPr bwMode="auto">
          <a:xfrm flipV="1">
            <a:off x="4217988" y="4565650"/>
            <a:ext cx="1587" cy="190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585" name="Line 51"/>
          <p:cNvSpPr>
            <a:spLocks noChangeShapeType="1"/>
          </p:cNvSpPr>
          <p:nvPr/>
        </p:nvSpPr>
        <p:spPr bwMode="auto">
          <a:xfrm flipV="1">
            <a:off x="4438650" y="4565650"/>
            <a:ext cx="1588" cy="190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586" name="Line 52"/>
          <p:cNvSpPr>
            <a:spLocks noChangeShapeType="1"/>
          </p:cNvSpPr>
          <p:nvPr/>
        </p:nvSpPr>
        <p:spPr bwMode="auto">
          <a:xfrm flipV="1">
            <a:off x="4656138" y="4565650"/>
            <a:ext cx="1587" cy="190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587" name="Line 53"/>
          <p:cNvSpPr>
            <a:spLocks noChangeShapeType="1"/>
          </p:cNvSpPr>
          <p:nvPr/>
        </p:nvSpPr>
        <p:spPr bwMode="auto">
          <a:xfrm flipV="1">
            <a:off x="4873625" y="4565650"/>
            <a:ext cx="1588" cy="190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588" name="Line 54"/>
          <p:cNvSpPr>
            <a:spLocks noChangeShapeType="1"/>
          </p:cNvSpPr>
          <p:nvPr/>
        </p:nvSpPr>
        <p:spPr bwMode="auto">
          <a:xfrm flipV="1">
            <a:off x="5308600" y="4565650"/>
            <a:ext cx="1588" cy="190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589" name="Line 55"/>
          <p:cNvSpPr>
            <a:spLocks noChangeShapeType="1"/>
          </p:cNvSpPr>
          <p:nvPr/>
        </p:nvSpPr>
        <p:spPr bwMode="auto">
          <a:xfrm flipV="1">
            <a:off x="5527675" y="4565650"/>
            <a:ext cx="1588" cy="190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590" name="Line 56"/>
          <p:cNvSpPr>
            <a:spLocks noChangeShapeType="1"/>
          </p:cNvSpPr>
          <p:nvPr/>
        </p:nvSpPr>
        <p:spPr bwMode="auto">
          <a:xfrm flipV="1">
            <a:off x="5745163" y="4565650"/>
            <a:ext cx="1587" cy="190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591" name="Line 57"/>
          <p:cNvSpPr>
            <a:spLocks noChangeShapeType="1"/>
          </p:cNvSpPr>
          <p:nvPr/>
        </p:nvSpPr>
        <p:spPr bwMode="auto">
          <a:xfrm flipV="1">
            <a:off x="5962650" y="4565650"/>
            <a:ext cx="1588" cy="190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592" name="Line 58"/>
          <p:cNvSpPr>
            <a:spLocks noChangeShapeType="1"/>
          </p:cNvSpPr>
          <p:nvPr/>
        </p:nvSpPr>
        <p:spPr bwMode="auto">
          <a:xfrm flipV="1">
            <a:off x="6399213" y="4565650"/>
            <a:ext cx="1587" cy="190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593" name="Line 59"/>
          <p:cNvSpPr>
            <a:spLocks noChangeShapeType="1"/>
          </p:cNvSpPr>
          <p:nvPr/>
        </p:nvSpPr>
        <p:spPr bwMode="auto">
          <a:xfrm flipV="1">
            <a:off x="6616700" y="4565650"/>
            <a:ext cx="1588" cy="190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594" name="Line 60"/>
          <p:cNvSpPr>
            <a:spLocks noChangeShapeType="1"/>
          </p:cNvSpPr>
          <p:nvPr/>
        </p:nvSpPr>
        <p:spPr bwMode="auto">
          <a:xfrm flipV="1">
            <a:off x="6837363" y="4565650"/>
            <a:ext cx="1587" cy="190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595" name="Line 61"/>
          <p:cNvSpPr>
            <a:spLocks noChangeShapeType="1"/>
          </p:cNvSpPr>
          <p:nvPr/>
        </p:nvSpPr>
        <p:spPr bwMode="auto">
          <a:xfrm flipV="1">
            <a:off x="7053263" y="4565650"/>
            <a:ext cx="1587" cy="190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596" name="Line 62"/>
          <p:cNvSpPr>
            <a:spLocks noChangeShapeType="1"/>
          </p:cNvSpPr>
          <p:nvPr/>
        </p:nvSpPr>
        <p:spPr bwMode="auto">
          <a:xfrm>
            <a:off x="7245350" y="5815013"/>
            <a:ext cx="26988" cy="1587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597" name="Line 63"/>
          <p:cNvSpPr>
            <a:spLocks noChangeShapeType="1"/>
          </p:cNvSpPr>
          <p:nvPr/>
        </p:nvSpPr>
        <p:spPr bwMode="auto">
          <a:xfrm>
            <a:off x="7245350" y="5191125"/>
            <a:ext cx="26988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598" name="Line 64"/>
          <p:cNvSpPr>
            <a:spLocks noChangeShapeType="1"/>
          </p:cNvSpPr>
          <p:nvPr/>
        </p:nvSpPr>
        <p:spPr bwMode="auto">
          <a:xfrm flipV="1">
            <a:off x="7272338" y="4565650"/>
            <a:ext cx="1587" cy="125253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599" name="Line 65"/>
          <p:cNvSpPr>
            <a:spLocks noChangeShapeType="1"/>
          </p:cNvSpPr>
          <p:nvPr/>
        </p:nvSpPr>
        <p:spPr bwMode="auto">
          <a:xfrm>
            <a:off x="2693988" y="5191125"/>
            <a:ext cx="4578350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600" name="Rectangle 66"/>
          <p:cNvSpPr>
            <a:spLocks noChangeArrowheads="1"/>
          </p:cNvSpPr>
          <p:nvPr/>
        </p:nvSpPr>
        <p:spPr bwMode="auto">
          <a:xfrm>
            <a:off x="2693988" y="5181600"/>
            <a:ext cx="88900" cy="174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1" name="Rectangle 67"/>
          <p:cNvSpPr>
            <a:spLocks noChangeArrowheads="1"/>
          </p:cNvSpPr>
          <p:nvPr/>
        </p:nvSpPr>
        <p:spPr bwMode="auto">
          <a:xfrm>
            <a:off x="2782888" y="5181600"/>
            <a:ext cx="46037" cy="174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2" name="Rectangle 68"/>
          <p:cNvSpPr>
            <a:spLocks noChangeArrowheads="1"/>
          </p:cNvSpPr>
          <p:nvPr/>
        </p:nvSpPr>
        <p:spPr bwMode="auto">
          <a:xfrm>
            <a:off x="2828925" y="5181600"/>
            <a:ext cx="47625" cy="174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3" name="Rectangle 69"/>
          <p:cNvSpPr>
            <a:spLocks noChangeArrowheads="1"/>
          </p:cNvSpPr>
          <p:nvPr/>
        </p:nvSpPr>
        <p:spPr bwMode="auto">
          <a:xfrm>
            <a:off x="2876550" y="5181600"/>
            <a:ext cx="14288" cy="174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4" name="Rectangle 70"/>
          <p:cNvSpPr>
            <a:spLocks noChangeArrowheads="1"/>
          </p:cNvSpPr>
          <p:nvPr/>
        </p:nvSpPr>
        <p:spPr bwMode="auto">
          <a:xfrm>
            <a:off x="2890838" y="5181600"/>
            <a:ext cx="9525" cy="174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5" name="Rectangle 71"/>
          <p:cNvSpPr>
            <a:spLocks noChangeArrowheads="1"/>
          </p:cNvSpPr>
          <p:nvPr/>
        </p:nvSpPr>
        <p:spPr bwMode="auto">
          <a:xfrm>
            <a:off x="2900363" y="5181600"/>
            <a:ext cx="4762" cy="174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6" name="Freeform 72"/>
          <p:cNvSpPr>
            <a:spLocks/>
          </p:cNvSpPr>
          <p:nvPr/>
        </p:nvSpPr>
        <p:spPr bwMode="auto">
          <a:xfrm>
            <a:off x="2903538" y="5181600"/>
            <a:ext cx="15875" cy="17463"/>
          </a:xfrm>
          <a:custGeom>
            <a:avLst/>
            <a:gdLst>
              <a:gd name="T0" fmla="*/ 0 w 11"/>
              <a:gd name="T1" fmla="*/ 6 h 11"/>
              <a:gd name="T2" fmla="*/ 5 w 11"/>
              <a:gd name="T3" fmla="*/ 0 h 11"/>
              <a:gd name="T4" fmla="*/ 1 w 11"/>
              <a:gd name="T5" fmla="*/ 0 h 11"/>
              <a:gd name="T6" fmla="*/ 1 w 11"/>
              <a:gd name="T7" fmla="*/ 11 h 11"/>
              <a:gd name="T8" fmla="*/ 5 w 11"/>
              <a:gd name="T9" fmla="*/ 11 h 11"/>
              <a:gd name="T10" fmla="*/ 11 w 11"/>
              <a:gd name="T11" fmla="*/ 6 h 11"/>
              <a:gd name="T12" fmla="*/ 5 w 11"/>
              <a:gd name="T13" fmla="*/ 11 h 11"/>
              <a:gd name="T14" fmla="*/ 11 w 11"/>
              <a:gd name="T15" fmla="*/ 11 h 11"/>
              <a:gd name="T16" fmla="*/ 11 w 11"/>
              <a:gd name="T17" fmla="*/ 6 h 11"/>
              <a:gd name="T18" fmla="*/ 0 w 11"/>
              <a:gd name="T19" fmla="*/ 6 h 1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1"/>
              <a:gd name="T31" fmla="*/ 0 h 11"/>
              <a:gd name="T32" fmla="*/ 11 w 11"/>
              <a:gd name="T33" fmla="*/ 11 h 11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1" h="11">
                <a:moveTo>
                  <a:pt x="0" y="6"/>
                </a:moveTo>
                <a:lnTo>
                  <a:pt x="5" y="0"/>
                </a:lnTo>
                <a:lnTo>
                  <a:pt x="1" y="0"/>
                </a:lnTo>
                <a:lnTo>
                  <a:pt x="1" y="11"/>
                </a:lnTo>
                <a:lnTo>
                  <a:pt x="5" y="11"/>
                </a:lnTo>
                <a:lnTo>
                  <a:pt x="11" y="6"/>
                </a:lnTo>
                <a:lnTo>
                  <a:pt x="5" y="11"/>
                </a:lnTo>
                <a:lnTo>
                  <a:pt x="11" y="11"/>
                </a:lnTo>
                <a:lnTo>
                  <a:pt x="11" y="6"/>
                </a:lnTo>
                <a:lnTo>
                  <a:pt x="0" y="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7" name="Freeform 73"/>
          <p:cNvSpPr>
            <a:spLocks/>
          </p:cNvSpPr>
          <p:nvPr/>
        </p:nvSpPr>
        <p:spPr bwMode="auto">
          <a:xfrm>
            <a:off x="2903538" y="4513263"/>
            <a:ext cx="20637" cy="677862"/>
          </a:xfrm>
          <a:custGeom>
            <a:avLst/>
            <a:gdLst>
              <a:gd name="T0" fmla="*/ 15 w 15"/>
              <a:gd name="T1" fmla="*/ 39 h 427"/>
              <a:gd name="T2" fmla="*/ 3 w 15"/>
              <a:gd name="T3" fmla="*/ 41 h 427"/>
              <a:gd name="T4" fmla="*/ 0 w 15"/>
              <a:gd name="T5" fmla="*/ 427 h 427"/>
              <a:gd name="T6" fmla="*/ 11 w 15"/>
              <a:gd name="T7" fmla="*/ 427 h 427"/>
              <a:gd name="T8" fmla="*/ 15 w 15"/>
              <a:gd name="T9" fmla="*/ 41 h 427"/>
              <a:gd name="T10" fmla="*/ 3 w 15"/>
              <a:gd name="T11" fmla="*/ 41 h 427"/>
              <a:gd name="T12" fmla="*/ 15 w 15"/>
              <a:gd name="T13" fmla="*/ 39 h 427"/>
              <a:gd name="T14" fmla="*/ 5 w 15"/>
              <a:gd name="T15" fmla="*/ 0 h 427"/>
              <a:gd name="T16" fmla="*/ 3 w 15"/>
              <a:gd name="T17" fmla="*/ 41 h 427"/>
              <a:gd name="T18" fmla="*/ 15 w 15"/>
              <a:gd name="T19" fmla="*/ 39 h 42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5"/>
              <a:gd name="T31" fmla="*/ 0 h 427"/>
              <a:gd name="T32" fmla="*/ 15 w 15"/>
              <a:gd name="T33" fmla="*/ 427 h 427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5" h="427">
                <a:moveTo>
                  <a:pt x="15" y="39"/>
                </a:moveTo>
                <a:lnTo>
                  <a:pt x="3" y="41"/>
                </a:lnTo>
                <a:lnTo>
                  <a:pt x="0" y="427"/>
                </a:lnTo>
                <a:lnTo>
                  <a:pt x="11" y="427"/>
                </a:lnTo>
                <a:lnTo>
                  <a:pt x="15" y="41"/>
                </a:lnTo>
                <a:lnTo>
                  <a:pt x="3" y="41"/>
                </a:lnTo>
                <a:lnTo>
                  <a:pt x="15" y="39"/>
                </a:lnTo>
                <a:lnTo>
                  <a:pt x="5" y="0"/>
                </a:lnTo>
                <a:lnTo>
                  <a:pt x="3" y="41"/>
                </a:lnTo>
                <a:lnTo>
                  <a:pt x="15" y="39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8" name="Freeform 74"/>
          <p:cNvSpPr>
            <a:spLocks/>
          </p:cNvSpPr>
          <p:nvPr/>
        </p:nvSpPr>
        <p:spPr bwMode="auto">
          <a:xfrm>
            <a:off x="2913063" y="4603750"/>
            <a:ext cx="20637" cy="26988"/>
          </a:xfrm>
          <a:custGeom>
            <a:avLst/>
            <a:gdLst>
              <a:gd name="T0" fmla="*/ 14 w 14"/>
              <a:gd name="T1" fmla="*/ 15 h 17"/>
              <a:gd name="T2" fmla="*/ 12 w 14"/>
              <a:gd name="T3" fmla="*/ 0 h 17"/>
              <a:gd name="T4" fmla="*/ 0 w 14"/>
              <a:gd name="T5" fmla="*/ 2 h 17"/>
              <a:gd name="T6" fmla="*/ 2 w 14"/>
              <a:gd name="T7" fmla="*/ 17 h 17"/>
              <a:gd name="T8" fmla="*/ 2 w 14"/>
              <a:gd name="T9" fmla="*/ 15 h 17"/>
              <a:gd name="T10" fmla="*/ 14 w 14"/>
              <a:gd name="T11" fmla="*/ 15 h 1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"/>
              <a:gd name="T19" fmla="*/ 0 h 17"/>
              <a:gd name="T20" fmla="*/ 14 w 14"/>
              <a:gd name="T21" fmla="*/ 17 h 1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" h="17">
                <a:moveTo>
                  <a:pt x="14" y="15"/>
                </a:moveTo>
                <a:lnTo>
                  <a:pt x="12" y="0"/>
                </a:lnTo>
                <a:lnTo>
                  <a:pt x="0" y="2"/>
                </a:lnTo>
                <a:lnTo>
                  <a:pt x="2" y="17"/>
                </a:lnTo>
                <a:lnTo>
                  <a:pt x="2" y="15"/>
                </a:lnTo>
                <a:lnTo>
                  <a:pt x="14" y="15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9" name="Freeform 75"/>
          <p:cNvSpPr>
            <a:spLocks/>
          </p:cNvSpPr>
          <p:nvPr/>
        </p:nvSpPr>
        <p:spPr bwMode="auto">
          <a:xfrm>
            <a:off x="2916238" y="4627563"/>
            <a:ext cx="20637" cy="28575"/>
          </a:xfrm>
          <a:custGeom>
            <a:avLst/>
            <a:gdLst>
              <a:gd name="T0" fmla="*/ 14 w 14"/>
              <a:gd name="T1" fmla="*/ 18 h 18"/>
              <a:gd name="T2" fmla="*/ 12 w 14"/>
              <a:gd name="T3" fmla="*/ 0 h 18"/>
              <a:gd name="T4" fmla="*/ 0 w 14"/>
              <a:gd name="T5" fmla="*/ 0 h 18"/>
              <a:gd name="T6" fmla="*/ 2 w 14"/>
              <a:gd name="T7" fmla="*/ 18 h 18"/>
              <a:gd name="T8" fmla="*/ 14 w 14"/>
              <a:gd name="T9" fmla="*/ 18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"/>
              <a:gd name="T16" fmla="*/ 0 h 18"/>
              <a:gd name="T17" fmla="*/ 14 w 14"/>
              <a:gd name="T18" fmla="*/ 18 h 1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" h="18">
                <a:moveTo>
                  <a:pt x="14" y="18"/>
                </a:moveTo>
                <a:lnTo>
                  <a:pt x="12" y="0"/>
                </a:lnTo>
                <a:lnTo>
                  <a:pt x="0" y="0"/>
                </a:lnTo>
                <a:lnTo>
                  <a:pt x="2" y="18"/>
                </a:lnTo>
                <a:lnTo>
                  <a:pt x="14" y="18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0" name="Freeform 76"/>
          <p:cNvSpPr>
            <a:spLocks/>
          </p:cNvSpPr>
          <p:nvPr/>
        </p:nvSpPr>
        <p:spPr bwMode="auto">
          <a:xfrm>
            <a:off x="2919413" y="4656138"/>
            <a:ext cx="26987" cy="134937"/>
          </a:xfrm>
          <a:custGeom>
            <a:avLst/>
            <a:gdLst>
              <a:gd name="T0" fmla="*/ 19 w 19"/>
              <a:gd name="T1" fmla="*/ 83 h 85"/>
              <a:gd name="T2" fmla="*/ 12 w 19"/>
              <a:gd name="T3" fmla="*/ 0 h 85"/>
              <a:gd name="T4" fmla="*/ 0 w 19"/>
              <a:gd name="T5" fmla="*/ 0 h 85"/>
              <a:gd name="T6" fmla="*/ 8 w 19"/>
              <a:gd name="T7" fmla="*/ 85 h 85"/>
              <a:gd name="T8" fmla="*/ 19 w 19"/>
              <a:gd name="T9" fmla="*/ 83 h 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"/>
              <a:gd name="T16" fmla="*/ 0 h 85"/>
              <a:gd name="T17" fmla="*/ 19 w 19"/>
              <a:gd name="T18" fmla="*/ 85 h 8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" h="85">
                <a:moveTo>
                  <a:pt x="19" y="83"/>
                </a:moveTo>
                <a:lnTo>
                  <a:pt x="12" y="0"/>
                </a:lnTo>
                <a:lnTo>
                  <a:pt x="0" y="0"/>
                </a:lnTo>
                <a:lnTo>
                  <a:pt x="8" y="85"/>
                </a:lnTo>
                <a:lnTo>
                  <a:pt x="19" y="83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1" name="Freeform 77"/>
          <p:cNvSpPr>
            <a:spLocks/>
          </p:cNvSpPr>
          <p:nvPr/>
        </p:nvSpPr>
        <p:spPr bwMode="auto">
          <a:xfrm>
            <a:off x="2930525" y="4787900"/>
            <a:ext cx="28575" cy="165100"/>
          </a:xfrm>
          <a:custGeom>
            <a:avLst/>
            <a:gdLst>
              <a:gd name="T0" fmla="*/ 19 w 19"/>
              <a:gd name="T1" fmla="*/ 102 h 104"/>
              <a:gd name="T2" fmla="*/ 11 w 19"/>
              <a:gd name="T3" fmla="*/ 0 h 104"/>
              <a:gd name="T4" fmla="*/ 0 w 19"/>
              <a:gd name="T5" fmla="*/ 2 h 104"/>
              <a:gd name="T6" fmla="*/ 8 w 19"/>
              <a:gd name="T7" fmla="*/ 104 h 104"/>
              <a:gd name="T8" fmla="*/ 19 w 19"/>
              <a:gd name="T9" fmla="*/ 102 h 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"/>
              <a:gd name="T16" fmla="*/ 0 h 104"/>
              <a:gd name="T17" fmla="*/ 19 w 19"/>
              <a:gd name="T18" fmla="*/ 104 h 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" h="104">
                <a:moveTo>
                  <a:pt x="19" y="102"/>
                </a:moveTo>
                <a:lnTo>
                  <a:pt x="11" y="0"/>
                </a:lnTo>
                <a:lnTo>
                  <a:pt x="0" y="2"/>
                </a:lnTo>
                <a:lnTo>
                  <a:pt x="8" y="104"/>
                </a:lnTo>
                <a:lnTo>
                  <a:pt x="19" y="10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2" name="Freeform 78"/>
          <p:cNvSpPr>
            <a:spLocks/>
          </p:cNvSpPr>
          <p:nvPr/>
        </p:nvSpPr>
        <p:spPr bwMode="auto">
          <a:xfrm>
            <a:off x="2943225" y="4949825"/>
            <a:ext cx="41275" cy="407988"/>
          </a:xfrm>
          <a:custGeom>
            <a:avLst/>
            <a:gdLst>
              <a:gd name="T0" fmla="*/ 29 w 29"/>
              <a:gd name="T1" fmla="*/ 255 h 257"/>
              <a:gd name="T2" fmla="*/ 11 w 29"/>
              <a:gd name="T3" fmla="*/ 0 h 257"/>
              <a:gd name="T4" fmla="*/ 0 w 29"/>
              <a:gd name="T5" fmla="*/ 2 h 257"/>
              <a:gd name="T6" fmla="*/ 17 w 29"/>
              <a:gd name="T7" fmla="*/ 257 h 257"/>
              <a:gd name="T8" fmla="*/ 29 w 29"/>
              <a:gd name="T9" fmla="*/ 255 h 2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9"/>
              <a:gd name="T16" fmla="*/ 0 h 257"/>
              <a:gd name="T17" fmla="*/ 29 w 29"/>
              <a:gd name="T18" fmla="*/ 257 h 2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9" h="257">
                <a:moveTo>
                  <a:pt x="29" y="255"/>
                </a:moveTo>
                <a:lnTo>
                  <a:pt x="11" y="0"/>
                </a:lnTo>
                <a:lnTo>
                  <a:pt x="0" y="2"/>
                </a:lnTo>
                <a:lnTo>
                  <a:pt x="17" y="257"/>
                </a:lnTo>
                <a:lnTo>
                  <a:pt x="29" y="255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3" name="Freeform 79"/>
          <p:cNvSpPr>
            <a:spLocks/>
          </p:cNvSpPr>
          <p:nvPr/>
        </p:nvSpPr>
        <p:spPr bwMode="auto">
          <a:xfrm>
            <a:off x="2967038" y="5354638"/>
            <a:ext cx="28575" cy="185737"/>
          </a:xfrm>
          <a:custGeom>
            <a:avLst/>
            <a:gdLst>
              <a:gd name="T0" fmla="*/ 19 w 19"/>
              <a:gd name="T1" fmla="*/ 117 h 117"/>
              <a:gd name="T2" fmla="*/ 12 w 19"/>
              <a:gd name="T3" fmla="*/ 0 h 117"/>
              <a:gd name="T4" fmla="*/ 0 w 19"/>
              <a:gd name="T5" fmla="*/ 2 h 117"/>
              <a:gd name="T6" fmla="*/ 8 w 19"/>
              <a:gd name="T7" fmla="*/ 117 h 117"/>
              <a:gd name="T8" fmla="*/ 19 w 19"/>
              <a:gd name="T9" fmla="*/ 117 h 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"/>
              <a:gd name="T16" fmla="*/ 0 h 117"/>
              <a:gd name="T17" fmla="*/ 19 w 19"/>
              <a:gd name="T18" fmla="*/ 117 h 1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" h="117">
                <a:moveTo>
                  <a:pt x="19" y="117"/>
                </a:moveTo>
                <a:lnTo>
                  <a:pt x="12" y="0"/>
                </a:lnTo>
                <a:lnTo>
                  <a:pt x="0" y="2"/>
                </a:lnTo>
                <a:lnTo>
                  <a:pt x="8" y="117"/>
                </a:lnTo>
                <a:lnTo>
                  <a:pt x="19" y="117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4" name="Freeform 80"/>
          <p:cNvSpPr>
            <a:spLocks/>
          </p:cNvSpPr>
          <p:nvPr/>
        </p:nvSpPr>
        <p:spPr bwMode="auto">
          <a:xfrm>
            <a:off x="2979738" y="5540375"/>
            <a:ext cx="23812" cy="82550"/>
          </a:xfrm>
          <a:custGeom>
            <a:avLst/>
            <a:gdLst>
              <a:gd name="T0" fmla="*/ 17 w 17"/>
              <a:gd name="T1" fmla="*/ 50 h 52"/>
              <a:gd name="T2" fmla="*/ 11 w 17"/>
              <a:gd name="T3" fmla="*/ 0 h 52"/>
              <a:gd name="T4" fmla="*/ 0 w 17"/>
              <a:gd name="T5" fmla="*/ 0 h 52"/>
              <a:gd name="T6" fmla="*/ 5 w 17"/>
              <a:gd name="T7" fmla="*/ 52 h 52"/>
              <a:gd name="T8" fmla="*/ 17 w 17"/>
              <a:gd name="T9" fmla="*/ 50 h 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52"/>
              <a:gd name="T17" fmla="*/ 17 w 17"/>
              <a:gd name="T18" fmla="*/ 52 h 5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52">
                <a:moveTo>
                  <a:pt x="17" y="50"/>
                </a:moveTo>
                <a:lnTo>
                  <a:pt x="11" y="0"/>
                </a:lnTo>
                <a:lnTo>
                  <a:pt x="0" y="0"/>
                </a:lnTo>
                <a:lnTo>
                  <a:pt x="5" y="52"/>
                </a:lnTo>
                <a:lnTo>
                  <a:pt x="17" y="5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5" name="Freeform 81"/>
          <p:cNvSpPr>
            <a:spLocks/>
          </p:cNvSpPr>
          <p:nvPr/>
        </p:nvSpPr>
        <p:spPr bwMode="auto">
          <a:xfrm>
            <a:off x="2986088" y="5619750"/>
            <a:ext cx="23812" cy="65088"/>
          </a:xfrm>
          <a:custGeom>
            <a:avLst/>
            <a:gdLst>
              <a:gd name="T0" fmla="*/ 16 w 16"/>
              <a:gd name="T1" fmla="*/ 39 h 41"/>
              <a:gd name="T2" fmla="*/ 12 w 16"/>
              <a:gd name="T3" fmla="*/ 0 h 41"/>
              <a:gd name="T4" fmla="*/ 0 w 16"/>
              <a:gd name="T5" fmla="*/ 2 h 41"/>
              <a:gd name="T6" fmla="*/ 4 w 16"/>
              <a:gd name="T7" fmla="*/ 39 h 41"/>
              <a:gd name="T8" fmla="*/ 4 w 16"/>
              <a:gd name="T9" fmla="*/ 41 h 41"/>
              <a:gd name="T10" fmla="*/ 4 w 16"/>
              <a:gd name="T11" fmla="*/ 39 h 41"/>
              <a:gd name="T12" fmla="*/ 4 w 16"/>
              <a:gd name="T13" fmla="*/ 41 h 41"/>
              <a:gd name="T14" fmla="*/ 16 w 16"/>
              <a:gd name="T15" fmla="*/ 39 h 4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6"/>
              <a:gd name="T25" fmla="*/ 0 h 41"/>
              <a:gd name="T26" fmla="*/ 16 w 16"/>
              <a:gd name="T27" fmla="*/ 41 h 4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6" h="41">
                <a:moveTo>
                  <a:pt x="16" y="39"/>
                </a:moveTo>
                <a:lnTo>
                  <a:pt x="12" y="0"/>
                </a:lnTo>
                <a:lnTo>
                  <a:pt x="0" y="2"/>
                </a:lnTo>
                <a:lnTo>
                  <a:pt x="4" y="39"/>
                </a:lnTo>
                <a:lnTo>
                  <a:pt x="4" y="41"/>
                </a:lnTo>
                <a:lnTo>
                  <a:pt x="4" y="39"/>
                </a:lnTo>
                <a:lnTo>
                  <a:pt x="4" y="41"/>
                </a:lnTo>
                <a:lnTo>
                  <a:pt x="16" y="39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6" name="Freeform 82"/>
          <p:cNvSpPr>
            <a:spLocks/>
          </p:cNvSpPr>
          <p:nvPr/>
        </p:nvSpPr>
        <p:spPr bwMode="auto">
          <a:xfrm>
            <a:off x="2992438" y="5681663"/>
            <a:ext cx="20637" cy="28575"/>
          </a:xfrm>
          <a:custGeom>
            <a:avLst/>
            <a:gdLst>
              <a:gd name="T0" fmla="*/ 14 w 14"/>
              <a:gd name="T1" fmla="*/ 16 h 18"/>
              <a:gd name="T2" fmla="*/ 12 w 14"/>
              <a:gd name="T3" fmla="*/ 0 h 18"/>
              <a:gd name="T4" fmla="*/ 0 w 14"/>
              <a:gd name="T5" fmla="*/ 2 h 18"/>
              <a:gd name="T6" fmla="*/ 2 w 14"/>
              <a:gd name="T7" fmla="*/ 18 h 18"/>
              <a:gd name="T8" fmla="*/ 14 w 14"/>
              <a:gd name="T9" fmla="*/ 16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"/>
              <a:gd name="T16" fmla="*/ 0 h 18"/>
              <a:gd name="T17" fmla="*/ 14 w 14"/>
              <a:gd name="T18" fmla="*/ 18 h 1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" h="18">
                <a:moveTo>
                  <a:pt x="14" y="16"/>
                </a:moveTo>
                <a:lnTo>
                  <a:pt x="12" y="0"/>
                </a:lnTo>
                <a:lnTo>
                  <a:pt x="0" y="2"/>
                </a:lnTo>
                <a:lnTo>
                  <a:pt x="2" y="18"/>
                </a:lnTo>
                <a:lnTo>
                  <a:pt x="14" y="1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7" name="Freeform 83"/>
          <p:cNvSpPr>
            <a:spLocks/>
          </p:cNvSpPr>
          <p:nvPr/>
        </p:nvSpPr>
        <p:spPr bwMode="auto">
          <a:xfrm>
            <a:off x="2995613" y="5707063"/>
            <a:ext cx="23812" cy="23812"/>
          </a:xfrm>
          <a:custGeom>
            <a:avLst/>
            <a:gdLst>
              <a:gd name="T0" fmla="*/ 16 w 16"/>
              <a:gd name="T1" fmla="*/ 13 h 15"/>
              <a:gd name="T2" fmla="*/ 12 w 16"/>
              <a:gd name="T3" fmla="*/ 0 h 15"/>
              <a:gd name="T4" fmla="*/ 0 w 16"/>
              <a:gd name="T5" fmla="*/ 2 h 15"/>
              <a:gd name="T6" fmla="*/ 4 w 16"/>
              <a:gd name="T7" fmla="*/ 15 h 15"/>
              <a:gd name="T8" fmla="*/ 16 w 16"/>
              <a:gd name="T9" fmla="*/ 13 h 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"/>
              <a:gd name="T16" fmla="*/ 0 h 15"/>
              <a:gd name="T17" fmla="*/ 16 w 16"/>
              <a:gd name="T18" fmla="*/ 15 h 1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" h="15">
                <a:moveTo>
                  <a:pt x="16" y="13"/>
                </a:moveTo>
                <a:lnTo>
                  <a:pt x="12" y="0"/>
                </a:lnTo>
                <a:lnTo>
                  <a:pt x="0" y="2"/>
                </a:lnTo>
                <a:lnTo>
                  <a:pt x="4" y="15"/>
                </a:lnTo>
                <a:lnTo>
                  <a:pt x="16" y="13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8" name="Freeform 84"/>
          <p:cNvSpPr>
            <a:spLocks/>
          </p:cNvSpPr>
          <p:nvPr/>
        </p:nvSpPr>
        <p:spPr bwMode="auto">
          <a:xfrm>
            <a:off x="3000375" y="5727700"/>
            <a:ext cx="20638" cy="22225"/>
          </a:xfrm>
          <a:custGeom>
            <a:avLst/>
            <a:gdLst>
              <a:gd name="T0" fmla="*/ 12 w 14"/>
              <a:gd name="T1" fmla="*/ 8 h 14"/>
              <a:gd name="T2" fmla="*/ 14 w 14"/>
              <a:gd name="T3" fmla="*/ 8 h 14"/>
              <a:gd name="T4" fmla="*/ 12 w 14"/>
              <a:gd name="T5" fmla="*/ 0 h 14"/>
              <a:gd name="T6" fmla="*/ 0 w 14"/>
              <a:gd name="T7" fmla="*/ 2 h 14"/>
              <a:gd name="T8" fmla="*/ 2 w 14"/>
              <a:gd name="T9" fmla="*/ 12 h 14"/>
              <a:gd name="T10" fmla="*/ 2 w 14"/>
              <a:gd name="T11" fmla="*/ 14 h 14"/>
              <a:gd name="T12" fmla="*/ 2 w 14"/>
              <a:gd name="T13" fmla="*/ 12 h 14"/>
              <a:gd name="T14" fmla="*/ 2 w 14"/>
              <a:gd name="T15" fmla="*/ 14 h 14"/>
              <a:gd name="T16" fmla="*/ 12 w 14"/>
              <a:gd name="T17" fmla="*/ 8 h 1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4"/>
              <a:gd name="T28" fmla="*/ 0 h 14"/>
              <a:gd name="T29" fmla="*/ 14 w 14"/>
              <a:gd name="T30" fmla="*/ 14 h 1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4" h="14">
                <a:moveTo>
                  <a:pt x="12" y="8"/>
                </a:moveTo>
                <a:lnTo>
                  <a:pt x="14" y="8"/>
                </a:lnTo>
                <a:lnTo>
                  <a:pt x="12" y="0"/>
                </a:lnTo>
                <a:lnTo>
                  <a:pt x="0" y="2"/>
                </a:lnTo>
                <a:lnTo>
                  <a:pt x="2" y="12"/>
                </a:lnTo>
                <a:lnTo>
                  <a:pt x="2" y="14"/>
                </a:lnTo>
                <a:lnTo>
                  <a:pt x="2" y="12"/>
                </a:lnTo>
                <a:lnTo>
                  <a:pt x="2" y="14"/>
                </a:lnTo>
                <a:lnTo>
                  <a:pt x="12" y="8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9" name="Freeform 85"/>
          <p:cNvSpPr>
            <a:spLocks/>
          </p:cNvSpPr>
          <p:nvPr/>
        </p:nvSpPr>
        <p:spPr bwMode="auto">
          <a:xfrm>
            <a:off x="3003550" y="5740400"/>
            <a:ext cx="20638" cy="19050"/>
          </a:xfrm>
          <a:custGeom>
            <a:avLst/>
            <a:gdLst>
              <a:gd name="T0" fmla="*/ 10 w 14"/>
              <a:gd name="T1" fmla="*/ 2 h 12"/>
              <a:gd name="T2" fmla="*/ 14 w 14"/>
              <a:gd name="T3" fmla="*/ 4 h 12"/>
              <a:gd name="T4" fmla="*/ 10 w 14"/>
              <a:gd name="T5" fmla="*/ 0 h 12"/>
              <a:gd name="T6" fmla="*/ 0 w 14"/>
              <a:gd name="T7" fmla="*/ 6 h 12"/>
              <a:gd name="T8" fmla="*/ 4 w 14"/>
              <a:gd name="T9" fmla="*/ 10 h 12"/>
              <a:gd name="T10" fmla="*/ 6 w 14"/>
              <a:gd name="T11" fmla="*/ 12 h 12"/>
              <a:gd name="T12" fmla="*/ 4 w 14"/>
              <a:gd name="T13" fmla="*/ 10 h 12"/>
              <a:gd name="T14" fmla="*/ 4 w 14"/>
              <a:gd name="T15" fmla="*/ 12 h 12"/>
              <a:gd name="T16" fmla="*/ 6 w 14"/>
              <a:gd name="T17" fmla="*/ 12 h 12"/>
              <a:gd name="T18" fmla="*/ 10 w 14"/>
              <a:gd name="T19" fmla="*/ 2 h 1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4"/>
              <a:gd name="T31" fmla="*/ 0 h 12"/>
              <a:gd name="T32" fmla="*/ 14 w 14"/>
              <a:gd name="T33" fmla="*/ 12 h 1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4" h="12">
                <a:moveTo>
                  <a:pt x="10" y="2"/>
                </a:moveTo>
                <a:lnTo>
                  <a:pt x="14" y="4"/>
                </a:lnTo>
                <a:lnTo>
                  <a:pt x="10" y="0"/>
                </a:lnTo>
                <a:lnTo>
                  <a:pt x="0" y="6"/>
                </a:lnTo>
                <a:lnTo>
                  <a:pt x="4" y="10"/>
                </a:lnTo>
                <a:lnTo>
                  <a:pt x="6" y="12"/>
                </a:lnTo>
                <a:lnTo>
                  <a:pt x="4" y="10"/>
                </a:lnTo>
                <a:lnTo>
                  <a:pt x="4" y="12"/>
                </a:lnTo>
                <a:lnTo>
                  <a:pt x="6" y="12"/>
                </a:lnTo>
                <a:lnTo>
                  <a:pt x="10" y="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20" name="Freeform 86"/>
          <p:cNvSpPr>
            <a:spLocks/>
          </p:cNvSpPr>
          <p:nvPr/>
        </p:nvSpPr>
        <p:spPr bwMode="auto">
          <a:xfrm>
            <a:off x="3013075" y="5743575"/>
            <a:ext cx="11113" cy="22225"/>
          </a:xfrm>
          <a:custGeom>
            <a:avLst/>
            <a:gdLst>
              <a:gd name="T0" fmla="*/ 0 w 8"/>
              <a:gd name="T1" fmla="*/ 2 h 14"/>
              <a:gd name="T2" fmla="*/ 6 w 8"/>
              <a:gd name="T3" fmla="*/ 0 h 14"/>
              <a:gd name="T4" fmla="*/ 4 w 8"/>
              <a:gd name="T5" fmla="*/ 0 h 14"/>
              <a:gd name="T6" fmla="*/ 0 w 8"/>
              <a:gd name="T7" fmla="*/ 10 h 14"/>
              <a:gd name="T8" fmla="*/ 2 w 8"/>
              <a:gd name="T9" fmla="*/ 12 h 14"/>
              <a:gd name="T10" fmla="*/ 8 w 8"/>
              <a:gd name="T11" fmla="*/ 10 h 14"/>
              <a:gd name="T12" fmla="*/ 2 w 8"/>
              <a:gd name="T13" fmla="*/ 12 h 14"/>
              <a:gd name="T14" fmla="*/ 6 w 8"/>
              <a:gd name="T15" fmla="*/ 14 h 14"/>
              <a:gd name="T16" fmla="*/ 8 w 8"/>
              <a:gd name="T17" fmla="*/ 10 h 14"/>
              <a:gd name="T18" fmla="*/ 0 w 8"/>
              <a:gd name="T19" fmla="*/ 2 h 1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"/>
              <a:gd name="T31" fmla="*/ 0 h 14"/>
              <a:gd name="T32" fmla="*/ 8 w 8"/>
              <a:gd name="T33" fmla="*/ 14 h 1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" h="14">
                <a:moveTo>
                  <a:pt x="0" y="2"/>
                </a:moveTo>
                <a:lnTo>
                  <a:pt x="6" y="0"/>
                </a:lnTo>
                <a:lnTo>
                  <a:pt x="4" y="0"/>
                </a:lnTo>
                <a:lnTo>
                  <a:pt x="0" y="10"/>
                </a:lnTo>
                <a:lnTo>
                  <a:pt x="2" y="12"/>
                </a:lnTo>
                <a:lnTo>
                  <a:pt x="8" y="10"/>
                </a:lnTo>
                <a:lnTo>
                  <a:pt x="2" y="12"/>
                </a:lnTo>
                <a:lnTo>
                  <a:pt x="6" y="14"/>
                </a:lnTo>
                <a:lnTo>
                  <a:pt x="8" y="10"/>
                </a:lnTo>
                <a:lnTo>
                  <a:pt x="0" y="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21" name="Freeform 87"/>
          <p:cNvSpPr>
            <a:spLocks/>
          </p:cNvSpPr>
          <p:nvPr/>
        </p:nvSpPr>
        <p:spPr bwMode="auto">
          <a:xfrm>
            <a:off x="3013075" y="5743575"/>
            <a:ext cx="15875" cy="15875"/>
          </a:xfrm>
          <a:custGeom>
            <a:avLst/>
            <a:gdLst>
              <a:gd name="T0" fmla="*/ 0 w 11"/>
              <a:gd name="T1" fmla="*/ 2 h 10"/>
              <a:gd name="T2" fmla="*/ 2 w 11"/>
              <a:gd name="T3" fmla="*/ 0 h 10"/>
              <a:gd name="T4" fmla="*/ 0 w 11"/>
              <a:gd name="T5" fmla="*/ 2 h 10"/>
              <a:gd name="T6" fmla="*/ 8 w 11"/>
              <a:gd name="T7" fmla="*/ 10 h 10"/>
              <a:gd name="T8" fmla="*/ 9 w 11"/>
              <a:gd name="T9" fmla="*/ 8 h 10"/>
              <a:gd name="T10" fmla="*/ 11 w 11"/>
              <a:gd name="T11" fmla="*/ 6 h 10"/>
              <a:gd name="T12" fmla="*/ 9 w 11"/>
              <a:gd name="T13" fmla="*/ 8 h 10"/>
              <a:gd name="T14" fmla="*/ 11 w 11"/>
              <a:gd name="T15" fmla="*/ 8 h 10"/>
              <a:gd name="T16" fmla="*/ 11 w 11"/>
              <a:gd name="T17" fmla="*/ 6 h 10"/>
              <a:gd name="T18" fmla="*/ 0 w 11"/>
              <a:gd name="T19" fmla="*/ 2 h 1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1"/>
              <a:gd name="T31" fmla="*/ 0 h 10"/>
              <a:gd name="T32" fmla="*/ 11 w 11"/>
              <a:gd name="T33" fmla="*/ 10 h 1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1" h="10">
                <a:moveTo>
                  <a:pt x="0" y="2"/>
                </a:moveTo>
                <a:lnTo>
                  <a:pt x="2" y="0"/>
                </a:lnTo>
                <a:lnTo>
                  <a:pt x="0" y="2"/>
                </a:lnTo>
                <a:lnTo>
                  <a:pt x="8" y="10"/>
                </a:lnTo>
                <a:lnTo>
                  <a:pt x="9" y="8"/>
                </a:lnTo>
                <a:lnTo>
                  <a:pt x="11" y="6"/>
                </a:lnTo>
                <a:lnTo>
                  <a:pt x="9" y="8"/>
                </a:lnTo>
                <a:lnTo>
                  <a:pt x="11" y="8"/>
                </a:lnTo>
                <a:lnTo>
                  <a:pt x="11" y="6"/>
                </a:lnTo>
                <a:lnTo>
                  <a:pt x="0" y="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22" name="Freeform 88"/>
          <p:cNvSpPr>
            <a:spLocks/>
          </p:cNvSpPr>
          <p:nvPr/>
        </p:nvSpPr>
        <p:spPr bwMode="auto">
          <a:xfrm>
            <a:off x="3013075" y="5737225"/>
            <a:ext cx="22225" cy="15875"/>
          </a:xfrm>
          <a:custGeom>
            <a:avLst/>
            <a:gdLst>
              <a:gd name="T0" fmla="*/ 4 w 15"/>
              <a:gd name="T1" fmla="*/ 0 h 10"/>
              <a:gd name="T2" fmla="*/ 0 w 15"/>
              <a:gd name="T3" fmla="*/ 6 h 10"/>
              <a:gd name="T4" fmla="*/ 11 w 15"/>
              <a:gd name="T5" fmla="*/ 10 h 10"/>
              <a:gd name="T6" fmla="*/ 13 w 15"/>
              <a:gd name="T7" fmla="*/ 4 h 10"/>
              <a:gd name="T8" fmla="*/ 15 w 15"/>
              <a:gd name="T9" fmla="*/ 4 h 10"/>
              <a:gd name="T10" fmla="*/ 13 w 15"/>
              <a:gd name="T11" fmla="*/ 4 h 10"/>
              <a:gd name="T12" fmla="*/ 15 w 15"/>
              <a:gd name="T13" fmla="*/ 4 h 10"/>
              <a:gd name="T14" fmla="*/ 4 w 15"/>
              <a:gd name="T15" fmla="*/ 0 h 1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5"/>
              <a:gd name="T25" fmla="*/ 0 h 10"/>
              <a:gd name="T26" fmla="*/ 15 w 15"/>
              <a:gd name="T27" fmla="*/ 10 h 1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5" h="10">
                <a:moveTo>
                  <a:pt x="4" y="0"/>
                </a:moveTo>
                <a:lnTo>
                  <a:pt x="0" y="6"/>
                </a:lnTo>
                <a:lnTo>
                  <a:pt x="11" y="10"/>
                </a:lnTo>
                <a:lnTo>
                  <a:pt x="13" y="4"/>
                </a:lnTo>
                <a:lnTo>
                  <a:pt x="15" y="4"/>
                </a:lnTo>
                <a:lnTo>
                  <a:pt x="13" y="4"/>
                </a:lnTo>
                <a:lnTo>
                  <a:pt x="15" y="4"/>
                </a:lnTo>
                <a:lnTo>
                  <a:pt x="4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23" name="Freeform 89"/>
          <p:cNvSpPr>
            <a:spLocks/>
          </p:cNvSpPr>
          <p:nvPr/>
        </p:nvSpPr>
        <p:spPr bwMode="auto">
          <a:xfrm>
            <a:off x="3019425" y="5724525"/>
            <a:ext cx="19050" cy="19050"/>
          </a:xfrm>
          <a:custGeom>
            <a:avLst/>
            <a:gdLst>
              <a:gd name="T0" fmla="*/ 2 w 13"/>
              <a:gd name="T1" fmla="*/ 0 h 12"/>
              <a:gd name="T2" fmla="*/ 0 w 13"/>
              <a:gd name="T3" fmla="*/ 8 h 12"/>
              <a:gd name="T4" fmla="*/ 11 w 13"/>
              <a:gd name="T5" fmla="*/ 12 h 12"/>
              <a:gd name="T6" fmla="*/ 13 w 13"/>
              <a:gd name="T7" fmla="*/ 2 h 12"/>
              <a:gd name="T8" fmla="*/ 2 w 13"/>
              <a:gd name="T9" fmla="*/ 0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"/>
              <a:gd name="T16" fmla="*/ 0 h 12"/>
              <a:gd name="T17" fmla="*/ 13 w 13"/>
              <a:gd name="T18" fmla="*/ 12 h 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" h="12">
                <a:moveTo>
                  <a:pt x="2" y="0"/>
                </a:moveTo>
                <a:lnTo>
                  <a:pt x="0" y="8"/>
                </a:lnTo>
                <a:lnTo>
                  <a:pt x="11" y="12"/>
                </a:lnTo>
                <a:lnTo>
                  <a:pt x="13" y="2"/>
                </a:lnTo>
                <a:lnTo>
                  <a:pt x="2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24" name="Freeform 90"/>
          <p:cNvSpPr>
            <a:spLocks/>
          </p:cNvSpPr>
          <p:nvPr/>
        </p:nvSpPr>
        <p:spPr bwMode="auto">
          <a:xfrm>
            <a:off x="3021013" y="5707063"/>
            <a:ext cx="19050" cy="20637"/>
          </a:xfrm>
          <a:custGeom>
            <a:avLst/>
            <a:gdLst>
              <a:gd name="T0" fmla="*/ 2 w 13"/>
              <a:gd name="T1" fmla="*/ 0 h 13"/>
              <a:gd name="T2" fmla="*/ 0 w 13"/>
              <a:gd name="T3" fmla="*/ 11 h 13"/>
              <a:gd name="T4" fmla="*/ 11 w 13"/>
              <a:gd name="T5" fmla="*/ 13 h 13"/>
              <a:gd name="T6" fmla="*/ 13 w 13"/>
              <a:gd name="T7" fmla="*/ 2 h 13"/>
              <a:gd name="T8" fmla="*/ 2 w 13"/>
              <a:gd name="T9" fmla="*/ 0 h 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"/>
              <a:gd name="T16" fmla="*/ 0 h 13"/>
              <a:gd name="T17" fmla="*/ 13 w 13"/>
              <a:gd name="T18" fmla="*/ 13 h 1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" h="13">
                <a:moveTo>
                  <a:pt x="2" y="0"/>
                </a:moveTo>
                <a:lnTo>
                  <a:pt x="0" y="11"/>
                </a:lnTo>
                <a:lnTo>
                  <a:pt x="11" y="13"/>
                </a:lnTo>
                <a:lnTo>
                  <a:pt x="13" y="2"/>
                </a:lnTo>
                <a:lnTo>
                  <a:pt x="2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25" name="Freeform 91"/>
          <p:cNvSpPr>
            <a:spLocks/>
          </p:cNvSpPr>
          <p:nvPr/>
        </p:nvSpPr>
        <p:spPr bwMode="auto">
          <a:xfrm>
            <a:off x="3024188" y="5681663"/>
            <a:ext cx="19050" cy="28575"/>
          </a:xfrm>
          <a:custGeom>
            <a:avLst/>
            <a:gdLst>
              <a:gd name="T0" fmla="*/ 1 w 13"/>
              <a:gd name="T1" fmla="*/ 0 h 18"/>
              <a:gd name="T2" fmla="*/ 0 w 13"/>
              <a:gd name="T3" fmla="*/ 16 h 18"/>
              <a:gd name="T4" fmla="*/ 11 w 13"/>
              <a:gd name="T5" fmla="*/ 18 h 18"/>
              <a:gd name="T6" fmla="*/ 13 w 13"/>
              <a:gd name="T7" fmla="*/ 2 h 18"/>
              <a:gd name="T8" fmla="*/ 1 w 13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"/>
              <a:gd name="T16" fmla="*/ 0 h 18"/>
              <a:gd name="T17" fmla="*/ 13 w 13"/>
              <a:gd name="T18" fmla="*/ 18 h 1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" h="18">
                <a:moveTo>
                  <a:pt x="1" y="0"/>
                </a:moveTo>
                <a:lnTo>
                  <a:pt x="0" y="16"/>
                </a:lnTo>
                <a:lnTo>
                  <a:pt x="11" y="18"/>
                </a:lnTo>
                <a:lnTo>
                  <a:pt x="13" y="2"/>
                </a:lnTo>
                <a:lnTo>
                  <a:pt x="1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26" name="Freeform 92"/>
          <p:cNvSpPr>
            <a:spLocks/>
          </p:cNvSpPr>
          <p:nvPr/>
        </p:nvSpPr>
        <p:spPr bwMode="auto">
          <a:xfrm>
            <a:off x="3025775" y="5626100"/>
            <a:ext cx="26988" cy="58738"/>
          </a:xfrm>
          <a:custGeom>
            <a:avLst/>
            <a:gdLst>
              <a:gd name="T0" fmla="*/ 6 w 18"/>
              <a:gd name="T1" fmla="*/ 0 h 37"/>
              <a:gd name="T2" fmla="*/ 0 w 18"/>
              <a:gd name="T3" fmla="*/ 35 h 37"/>
              <a:gd name="T4" fmla="*/ 12 w 18"/>
              <a:gd name="T5" fmla="*/ 37 h 37"/>
              <a:gd name="T6" fmla="*/ 18 w 18"/>
              <a:gd name="T7" fmla="*/ 2 h 37"/>
              <a:gd name="T8" fmla="*/ 6 w 18"/>
              <a:gd name="T9" fmla="*/ 0 h 3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37"/>
              <a:gd name="T17" fmla="*/ 18 w 18"/>
              <a:gd name="T18" fmla="*/ 37 h 3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37">
                <a:moveTo>
                  <a:pt x="6" y="0"/>
                </a:moveTo>
                <a:lnTo>
                  <a:pt x="0" y="35"/>
                </a:lnTo>
                <a:lnTo>
                  <a:pt x="12" y="37"/>
                </a:lnTo>
                <a:lnTo>
                  <a:pt x="18" y="2"/>
                </a:lnTo>
                <a:lnTo>
                  <a:pt x="6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27" name="Freeform 93"/>
          <p:cNvSpPr>
            <a:spLocks/>
          </p:cNvSpPr>
          <p:nvPr/>
        </p:nvSpPr>
        <p:spPr bwMode="auto">
          <a:xfrm>
            <a:off x="3035300" y="5486400"/>
            <a:ext cx="28575" cy="142875"/>
          </a:xfrm>
          <a:custGeom>
            <a:avLst/>
            <a:gdLst>
              <a:gd name="T0" fmla="*/ 8 w 20"/>
              <a:gd name="T1" fmla="*/ 0 h 90"/>
              <a:gd name="T2" fmla="*/ 0 w 20"/>
              <a:gd name="T3" fmla="*/ 88 h 90"/>
              <a:gd name="T4" fmla="*/ 12 w 20"/>
              <a:gd name="T5" fmla="*/ 90 h 90"/>
              <a:gd name="T6" fmla="*/ 20 w 20"/>
              <a:gd name="T7" fmla="*/ 2 h 90"/>
              <a:gd name="T8" fmla="*/ 8 w 20"/>
              <a:gd name="T9" fmla="*/ 0 h 9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"/>
              <a:gd name="T16" fmla="*/ 0 h 90"/>
              <a:gd name="T17" fmla="*/ 20 w 20"/>
              <a:gd name="T18" fmla="*/ 90 h 9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" h="90">
                <a:moveTo>
                  <a:pt x="8" y="0"/>
                </a:moveTo>
                <a:lnTo>
                  <a:pt x="0" y="88"/>
                </a:lnTo>
                <a:lnTo>
                  <a:pt x="12" y="90"/>
                </a:lnTo>
                <a:lnTo>
                  <a:pt x="20" y="2"/>
                </a:lnTo>
                <a:lnTo>
                  <a:pt x="8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28" name="Freeform 94"/>
          <p:cNvSpPr>
            <a:spLocks/>
          </p:cNvSpPr>
          <p:nvPr/>
        </p:nvSpPr>
        <p:spPr bwMode="auto">
          <a:xfrm>
            <a:off x="3046413" y="5087938"/>
            <a:ext cx="42862" cy="401637"/>
          </a:xfrm>
          <a:custGeom>
            <a:avLst/>
            <a:gdLst>
              <a:gd name="T0" fmla="*/ 17 w 29"/>
              <a:gd name="T1" fmla="*/ 0 h 253"/>
              <a:gd name="T2" fmla="*/ 0 w 29"/>
              <a:gd name="T3" fmla="*/ 251 h 253"/>
              <a:gd name="T4" fmla="*/ 12 w 29"/>
              <a:gd name="T5" fmla="*/ 253 h 253"/>
              <a:gd name="T6" fmla="*/ 29 w 29"/>
              <a:gd name="T7" fmla="*/ 0 h 253"/>
              <a:gd name="T8" fmla="*/ 17 w 29"/>
              <a:gd name="T9" fmla="*/ 0 h 2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9"/>
              <a:gd name="T16" fmla="*/ 0 h 253"/>
              <a:gd name="T17" fmla="*/ 29 w 29"/>
              <a:gd name="T18" fmla="*/ 253 h 25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9" h="253">
                <a:moveTo>
                  <a:pt x="17" y="0"/>
                </a:moveTo>
                <a:lnTo>
                  <a:pt x="0" y="251"/>
                </a:lnTo>
                <a:lnTo>
                  <a:pt x="12" y="253"/>
                </a:lnTo>
                <a:lnTo>
                  <a:pt x="29" y="0"/>
                </a:lnTo>
                <a:lnTo>
                  <a:pt x="17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29" name="Freeform 95"/>
          <p:cNvSpPr>
            <a:spLocks/>
          </p:cNvSpPr>
          <p:nvPr/>
        </p:nvSpPr>
        <p:spPr bwMode="auto">
          <a:xfrm>
            <a:off x="3071813" y="4930775"/>
            <a:ext cx="28575" cy="157163"/>
          </a:xfrm>
          <a:custGeom>
            <a:avLst/>
            <a:gdLst>
              <a:gd name="T0" fmla="*/ 8 w 20"/>
              <a:gd name="T1" fmla="*/ 0 h 99"/>
              <a:gd name="T2" fmla="*/ 0 w 20"/>
              <a:gd name="T3" fmla="*/ 99 h 99"/>
              <a:gd name="T4" fmla="*/ 12 w 20"/>
              <a:gd name="T5" fmla="*/ 99 h 99"/>
              <a:gd name="T6" fmla="*/ 20 w 20"/>
              <a:gd name="T7" fmla="*/ 2 h 99"/>
              <a:gd name="T8" fmla="*/ 8 w 20"/>
              <a:gd name="T9" fmla="*/ 0 h 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"/>
              <a:gd name="T16" fmla="*/ 0 h 99"/>
              <a:gd name="T17" fmla="*/ 20 w 20"/>
              <a:gd name="T18" fmla="*/ 99 h 9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" h="99">
                <a:moveTo>
                  <a:pt x="8" y="0"/>
                </a:moveTo>
                <a:lnTo>
                  <a:pt x="0" y="99"/>
                </a:lnTo>
                <a:lnTo>
                  <a:pt x="12" y="99"/>
                </a:lnTo>
                <a:lnTo>
                  <a:pt x="20" y="2"/>
                </a:lnTo>
                <a:lnTo>
                  <a:pt x="8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30" name="Freeform 96"/>
          <p:cNvSpPr>
            <a:spLocks/>
          </p:cNvSpPr>
          <p:nvPr/>
        </p:nvSpPr>
        <p:spPr bwMode="auto">
          <a:xfrm>
            <a:off x="3082925" y="4859338"/>
            <a:ext cx="23813" cy="74612"/>
          </a:xfrm>
          <a:custGeom>
            <a:avLst/>
            <a:gdLst>
              <a:gd name="T0" fmla="*/ 4 w 16"/>
              <a:gd name="T1" fmla="*/ 0 h 47"/>
              <a:gd name="T2" fmla="*/ 0 w 16"/>
              <a:gd name="T3" fmla="*/ 45 h 47"/>
              <a:gd name="T4" fmla="*/ 12 w 16"/>
              <a:gd name="T5" fmla="*/ 47 h 47"/>
              <a:gd name="T6" fmla="*/ 16 w 16"/>
              <a:gd name="T7" fmla="*/ 2 h 47"/>
              <a:gd name="T8" fmla="*/ 4 w 16"/>
              <a:gd name="T9" fmla="*/ 0 h 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"/>
              <a:gd name="T16" fmla="*/ 0 h 47"/>
              <a:gd name="T17" fmla="*/ 16 w 16"/>
              <a:gd name="T18" fmla="*/ 47 h 4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" h="47">
                <a:moveTo>
                  <a:pt x="4" y="0"/>
                </a:moveTo>
                <a:lnTo>
                  <a:pt x="0" y="45"/>
                </a:lnTo>
                <a:lnTo>
                  <a:pt x="12" y="47"/>
                </a:lnTo>
                <a:lnTo>
                  <a:pt x="16" y="2"/>
                </a:lnTo>
                <a:lnTo>
                  <a:pt x="4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31" name="Freeform 97"/>
          <p:cNvSpPr>
            <a:spLocks/>
          </p:cNvSpPr>
          <p:nvPr/>
        </p:nvSpPr>
        <p:spPr bwMode="auto">
          <a:xfrm>
            <a:off x="3089275" y="4794250"/>
            <a:ext cx="25400" cy="68263"/>
          </a:xfrm>
          <a:custGeom>
            <a:avLst/>
            <a:gdLst>
              <a:gd name="T0" fmla="*/ 6 w 17"/>
              <a:gd name="T1" fmla="*/ 0 h 43"/>
              <a:gd name="T2" fmla="*/ 0 w 17"/>
              <a:gd name="T3" fmla="*/ 41 h 43"/>
              <a:gd name="T4" fmla="*/ 12 w 17"/>
              <a:gd name="T5" fmla="*/ 43 h 43"/>
              <a:gd name="T6" fmla="*/ 17 w 17"/>
              <a:gd name="T7" fmla="*/ 2 h 43"/>
              <a:gd name="T8" fmla="*/ 6 w 17"/>
              <a:gd name="T9" fmla="*/ 0 h 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43"/>
              <a:gd name="T17" fmla="*/ 17 w 17"/>
              <a:gd name="T18" fmla="*/ 43 h 4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43">
                <a:moveTo>
                  <a:pt x="6" y="0"/>
                </a:moveTo>
                <a:lnTo>
                  <a:pt x="0" y="41"/>
                </a:lnTo>
                <a:lnTo>
                  <a:pt x="12" y="43"/>
                </a:lnTo>
                <a:lnTo>
                  <a:pt x="17" y="2"/>
                </a:lnTo>
                <a:lnTo>
                  <a:pt x="6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32" name="Freeform 98"/>
          <p:cNvSpPr>
            <a:spLocks/>
          </p:cNvSpPr>
          <p:nvPr/>
        </p:nvSpPr>
        <p:spPr bwMode="auto">
          <a:xfrm>
            <a:off x="3097213" y="4748213"/>
            <a:ext cx="19050" cy="49212"/>
          </a:xfrm>
          <a:custGeom>
            <a:avLst/>
            <a:gdLst>
              <a:gd name="T0" fmla="*/ 2 w 13"/>
              <a:gd name="T1" fmla="*/ 0 h 31"/>
              <a:gd name="T2" fmla="*/ 2 w 13"/>
              <a:gd name="T3" fmla="*/ 2 h 31"/>
              <a:gd name="T4" fmla="*/ 0 w 13"/>
              <a:gd name="T5" fmla="*/ 29 h 31"/>
              <a:gd name="T6" fmla="*/ 11 w 13"/>
              <a:gd name="T7" fmla="*/ 31 h 31"/>
              <a:gd name="T8" fmla="*/ 13 w 13"/>
              <a:gd name="T9" fmla="*/ 2 h 31"/>
              <a:gd name="T10" fmla="*/ 13 w 13"/>
              <a:gd name="T11" fmla="*/ 4 h 31"/>
              <a:gd name="T12" fmla="*/ 2 w 13"/>
              <a:gd name="T13" fmla="*/ 0 h 31"/>
              <a:gd name="T14" fmla="*/ 2 w 13"/>
              <a:gd name="T15" fmla="*/ 2 h 31"/>
              <a:gd name="T16" fmla="*/ 2 w 13"/>
              <a:gd name="T17" fmla="*/ 0 h 3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3"/>
              <a:gd name="T28" fmla="*/ 0 h 31"/>
              <a:gd name="T29" fmla="*/ 13 w 13"/>
              <a:gd name="T30" fmla="*/ 31 h 3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3" h="31">
                <a:moveTo>
                  <a:pt x="2" y="0"/>
                </a:moveTo>
                <a:lnTo>
                  <a:pt x="2" y="2"/>
                </a:lnTo>
                <a:lnTo>
                  <a:pt x="0" y="29"/>
                </a:lnTo>
                <a:lnTo>
                  <a:pt x="11" y="31"/>
                </a:lnTo>
                <a:lnTo>
                  <a:pt x="13" y="2"/>
                </a:lnTo>
                <a:lnTo>
                  <a:pt x="13" y="4"/>
                </a:lnTo>
                <a:lnTo>
                  <a:pt x="2" y="0"/>
                </a:lnTo>
                <a:lnTo>
                  <a:pt x="2" y="2"/>
                </a:lnTo>
                <a:lnTo>
                  <a:pt x="2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33" name="Freeform 99"/>
          <p:cNvSpPr>
            <a:spLocks/>
          </p:cNvSpPr>
          <p:nvPr/>
        </p:nvSpPr>
        <p:spPr bwMode="auto">
          <a:xfrm>
            <a:off x="3100388" y="4711700"/>
            <a:ext cx="25400" cy="42863"/>
          </a:xfrm>
          <a:custGeom>
            <a:avLst/>
            <a:gdLst>
              <a:gd name="T0" fmla="*/ 5 w 17"/>
              <a:gd name="T1" fmla="*/ 0 h 27"/>
              <a:gd name="T2" fmla="*/ 0 w 17"/>
              <a:gd name="T3" fmla="*/ 23 h 27"/>
              <a:gd name="T4" fmla="*/ 11 w 17"/>
              <a:gd name="T5" fmla="*/ 27 h 27"/>
              <a:gd name="T6" fmla="*/ 17 w 17"/>
              <a:gd name="T7" fmla="*/ 4 h 27"/>
              <a:gd name="T8" fmla="*/ 5 w 17"/>
              <a:gd name="T9" fmla="*/ 0 h 2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27"/>
              <a:gd name="T17" fmla="*/ 17 w 17"/>
              <a:gd name="T18" fmla="*/ 27 h 2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27">
                <a:moveTo>
                  <a:pt x="5" y="0"/>
                </a:moveTo>
                <a:lnTo>
                  <a:pt x="0" y="23"/>
                </a:lnTo>
                <a:lnTo>
                  <a:pt x="11" y="27"/>
                </a:lnTo>
                <a:lnTo>
                  <a:pt x="17" y="4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34" name="Freeform 100"/>
          <p:cNvSpPr>
            <a:spLocks/>
          </p:cNvSpPr>
          <p:nvPr/>
        </p:nvSpPr>
        <p:spPr bwMode="auto">
          <a:xfrm>
            <a:off x="3108325" y="4686300"/>
            <a:ext cx="20638" cy="31750"/>
          </a:xfrm>
          <a:custGeom>
            <a:avLst/>
            <a:gdLst>
              <a:gd name="T0" fmla="*/ 4 w 14"/>
              <a:gd name="T1" fmla="*/ 0 h 20"/>
              <a:gd name="T2" fmla="*/ 2 w 14"/>
              <a:gd name="T3" fmla="*/ 2 h 20"/>
              <a:gd name="T4" fmla="*/ 0 w 14"/>
              <a:gd name="T5" fmla="*/ 16 h 20"/>
              <a:gd name="T6" fmla="*/ 12 w 14"/>
              <a:gd name="T7" fmla="*/ 20 h 20"/>
              <a:gd name="T8" fmla="*/ 14 w 14"/>
              <a:gd name="T9" fmla="*/ 6 h 20"/>
              <a:gd name="T10" fmla="*/ 14 w 14"/>
              <a:gd name="T11" fmla="*/ 8 h 20"/>
              <a:gd name="T12" fmla="*/ 4 w 14"/>
              <a:gd name="T13" fmla="*/ 0 h 20"/>
              <a:gd name="T14" fmla="*/ 2 w 14"/>
              <a:gd name="T15" fmla="*/ 2 h 20"/>
              <a:gd name="T16" fmla="*/ 4 w 14"/>
              <a:gd name="T17" fmla="*/ 0 h 2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4"/>
              <a:gd name="T28" fmla="*/ 0 h 20"/>
              <a:gd name="T29" fmla="*/ 14 w 14"/>
              <a:gd name="T30" fmla="*/ 20 h 2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4" h="20">
                <a:moveTo>
                  <a:pt x="4" y="0"/>
                </a:moveTo>
                <a:lnTo>
                  <a:pt x="2" y="2"/>
                </a:lnTo>
                <a:lnTo>
                  <a:pt x="0" y="16"/>
                </a:lnTo>
                <a:lnTo>
                  <a:pt x="12" y="20"/>
                </a:lnTo>
                <a:lnTo>
                  <a:pt x="14" y="6"/>
                </a:lnTo>
                <a:lnTo>
                  <a:pt x="14" y="8"/>
                </a:lnTo>
                <a:lnTo>
                  <a:pt x="4" y="0"/>
                </a:lnTo>
                <a:lnTo>
                  <a:pt x="2" y="2"/>
                </a:lnTo>
                <a:lnTo>
                  <a:pt x="4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35" name="Freeform 101"/>
          <p:cNvSpPr>
            <a:spLocks/>
          </p:cNvSpPr>
          <p:nvPr/>
        </p:nvSpPr>
        <p:spPr bwMode="auto">
          <a:xfrm>
            <a:off x="3114675" y="4673600"/>
            <a:ext cx="19050" cy="25400"/>
          </a:xfrm>
          <a:custGeom>
            <a:avLst/>
            <a:gdLst>
              <a:gd name="T0" fmla="*/ 8 w 14"/>
              <a:gd name="T1" fmla="*/ 0 h 16"/>
              <a:gd name="T2" fmla="*/ 4 w 14"/>
              <a:gd name="T3" fmla="*/ 2 h 16"/>
              <a:gd name="T4" fmla="*/ 0 w 14"/>
              <a:gd name="T5" fmla="*/ 8 h 16"/>
              <a:gd name="T6" fmla="*/ 10 w 14"/>
              <a:gd name="T7" fmla="*/ 16 h 16"/>
              <a:gd name="T8" fmla="*/ 14 w 14"/>
              <a:gd name="T9" fmla="*/ 10 h 16"/>
              <a:gd name="T10" fmla="*/ 8 w 14"/>
              <a:gd name="T11" fmla="*/ 12 h 16"/>
              <a:gd name="T12" fmla="*/ 8 w 14"/>
              <a:gd name="T13" fmla="*/ 0 h 16"/>
              <a:gd name="T14" fmla="*/ 4 w 14"/>
              <a:gd name="T15" fmla="*/ 0 h 16"/>
              <a:gd name="T16" fmla="*/ 4 w 14"/>
              <a:gd name="T17" fmla="*/ 2 h 16"/>
              <a:gd name="T18" fmla="*/ 8 w 14"/>
              <a:gd name="T19" fmla="*/ 0 h 1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4"/>
              <a:gd name="T31" fmla="*/ 0 h 16"/>
              <a:gd name="T32" fmla="*/ 14 w 14"/>
              <a:gd name="T33" fmla="*/ 16 h 1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4" h="16">
                <a:moveTo>
                  <a:pt x="8" y="0"/>
                </a:moveTo>
                <a:lnTo>
                  <a:pt x="4" y="2"/>
                </a:lnTo>
                <a:lnTo>
                  <a:pt x="0" y="8"/>
                </a:lnTo>
                <a:lnTo>
                  <a:pt x="10" y="16"/>
                </a:lnTo>
                <a:lnTo>
                  <a:pt x="14" y="10"/>
                </a:lnTo>
                <a:lnTo>
                  <a:pt x="8" y="12"/>
                </a:lnTo>
                <a:lnTo>
                  <a:pt x="8" y="0"/>
                </a:lnTo>
                <a:lnTo>
                  <a:pt x="4" y="0"/>
                </a:lnTo>
                <a:lnTo>
                  <a:pt x="4" y="2"/>
                </a:lnTo>
                <a:lnTo>
                  <a:pt x="8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36" name="Freeform 102"/>
          <p:cNvSpPr>
            <a:spLocks/>
          </p:cNvSpPr>
          <p:nvPr/>
        </p:nvSpPr>
        <p:spPr bwMode="auto">
          <a:xfrm>
            <a:off x="3122613" y="4673600"/>
            <a:ext cx="11112" cy="19050"/>
          </a:xfrm>
          <a:custGeom>
            <a:avLst/>
            <a:gdLst>
              <a:gd name="T0" fmla="*/ 8 w 8"/>
              <a:gd name="T1" fmla="*/ 2 h 12"/>
              <a:gd name="T2" fmla="*/ 4 w 8"/>
              <a:gd name="T3" fmla="*/ 0 h 12"/>
              <a:gd name="T4" fmla="*/ 2 w 8"/>
              <a:gd name="T5" fmla="*/ 0 h 12"/>
              <a:gd name="T6" fmla="*/ 2 w 8"/>
              <a:gd name="T7" fmla="*/ 12 h 12"/>
              <a:gd name="T8" fmla="*/ 4 w 8"/>
              <a:gd name="T9" fmla="*/ 12 h 12"/>
              <a:gd name="T10" fmla="*/ 0 w 8"/>
              <a:gd name="T11" fmla="*/ 10 h 12"/>
              <a:gd name="T12" fmla="*/ 8 w 8"/>
              <a:gd name="T13" fmla="*/ 2 h 12"/>
              <a:gd name="T14" fmla="*/ 6 w 8"/>
              <a:gd name="T15" fmla="*/ 0 h 12"/>
              <a:gd name="T16" fmla="*/ 4 w 8"/>
              <a:gd name="T17" fmla="*/ 0 h 12"/>
              <a:gd name="T18" fmla="*/ 8 w 8"/>
              <a:gd name="T19" fmla="*/ 2 h 1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"/>
              <a:gd name="T31" fmla="*/ 0 h 12"/>
              <a:gd name="T32" fmla="*/ 8 w 8"/>
              <a:gd name="T33" fmla="*/ 12 h 1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" h="12">
                <a:moveTo>
                  <a:pt x="8" y="2"/>
                </a:moveTo>
                <a:lnTo>
                  <a:pt x="4" y="0"/>
                </a:lnTo>
                <a:lnTo>
                  <a:pt x="2" y="0"/>
                </a:lnTo>
                <a:lnTo>
                  <a:pt x="2" y="12"/>
                </a:lnTo>
                <a:lnTo>
                  <a:pt x="4" y="12"/>
                </a:lnTo>
                <a:lnTo>
                  <a:pt x="0" y="10"/>
                </a:lnTo>
                <a:lnTo>
                  <a:pt x="8" y="2"/>
                </a:lnTo>
                <a:lnTo>
                  <a:pt x="6" y="0"/>
                </a:lnTo>
                <a:lnTo>
                  <a:pt x="4" y="0"/>
                </a:lnTo>
                <a:lnTo>
                  <a:pt x="8" y="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37" name="Freeform 103"/>
          <p:cNvSpPr>
            <a:spLocks/>
          </p:cNvSpPr>
          <p:nvPr/>
        </p:nvSpPr>
        <p:spPr bwMode="auto">
          <a:xfrm>
            <a:off x="3122613" y="4676775"/>
            <a:ext cx="17462" cy="19050"/>
          </a:xfrm>
          <a:custGeom>
            <a:avLst/>
            <a:gdLst>
              <a:gd name="T0" fmla="*/ 12 w 12"/>
              <a:gd name="T1" fmla="*/ 6 h 12"/>
              <a:gd name="T2" fmla="*/ 12 w 12"/>
              <a:gd name="T3" fmla="*/ 2 h 12"/>
              <a:gd name="T4" fmla="*/ 8 w 12"/>
              <a:gd name="T5" fmla="*/ 0 h 12"/>
              <a:gd name="T6" fmla="*/ 0 w 12"/>
              <a:gd name="T7" fmla="*/ 8 h 12"/>
              <a:gd name="T8" fmla="*/ 2 w 12"/>
              <a:gd name="T9" fmla="*/ 12 h 12"/>
              <a:gd name="T10" fmla="*/ 2 w 12"/>
              <a:gd name="T11" fmla="*/ 8 h 12"/>
              <a:gd name="T12" fmla="*/ 12 w 12"/>
              <a:gd name="T13" fmla="*/ 6 h 12"/>
              <a:gd name="T14" fmla="*/ 12 w 12"/>
              <a:gd name="T15" fmla="*/ 4 h 12"/>
              <a:gd name="T16" fmla="*/ 12 w 12"/>
              <a:gd name="T17" fmla="*/ 2 h 12"/>
              <a:gd name="T18" fmla="*/ 12 w 12"/>
              <a:gd name="T19" fmla="*/ 6 h 1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2"/>
              <a:gd name="T31" fmla="*/ 0 h 12"/>
              <a:gd name="T32" fmla="*/ 12 w 12"/>
              <a:gd name="T33" fmla="*/ 12 h 1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2" h="12">
                <a:moveTo>
                  <a:pt x="12" y="6"/>
                </a:moveTo>
                <a:lnTo>
                  <a:pt x="12" y="2"/>
                </a:lnTo>
                <a:lnTo>
                  <a:pt x="8" y="0"/>
                </a:lnTo>
                <a:lnTo>
                  <a:pt x="0" y="8"/>
                </a:lnTo>
                <a:lnTo>
                  <a:pt x="2" y="12"/>
                </a:lnTo>
                <a:lnTo>
                  <a:pt x="2" y="8"/>
                </a:lnTo>
                <a:lnTo>
                  <a:pt x="12" y="6"/>
                </a:lnTo>
                <a:lnTo>
                  <a:pt x="12" y="4"/>
                </a:lnTo>
                <a:lnTo>
                  <a:pt x="12" y="2"/>
                </a:lnTo>
                <a:lnTo>
                  <a:pt x="12" y="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38" name="Freeform 104"/>
          <p:cNvSpPr>
            <a:spLocks/>
          </p:cNvSpPr>
          <p:nvPr/>
        </p:nvSpPr>
        <p:spPr bwMode="auto">
          <a:xfrm>
            <a:off x="3125788" y="4686300"/>
            <a:ext cx="20637" cy="25400"/>
          </a:xfrm>
          <a:custGeom>
            <a:avLst/>
            <a:gdLst>
              <a:gd name="T0" fmla="*/ 14 w 14"/>
              <a:gd name="T1" fmla="*/ 14 h 16"/>
              <a:gd name="T2" fmla="*/ 10 w 14"/>
              <a:gd name="T3" fmla="*/ 0 h 16"/>
              <a:gd name="T4" fmla="*/ 0 w 14"/>
              <a:gd name="T5" fmla="*/ 2 h 16"/>
              <a:gd name="T6" fmla="*/ 4 w 14"/>
              <a:gd name="T7" fmla="*/ 16 h 16"/>
              <a:gd name="T8" fmla="*/ 14 w 14"/>
              <a:gd name="T9" fmla="*/ 14 h 1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"/>
              <a:gd name="T16" fmla="*/ 0 h 16"/>
              <a:gd name="T17" fmla="*/ 14 w 14"/>
              <a:gd name="T18" fmla="*/ 16 h 1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" h="16">
                <a:moveTo>
                  <a:pt x="14" y="14"/>
                </a:moveTo>
                <a:lnTo>
                  <a:pt x="10" y="0"/>
                </a:lnTo>
                <a:lnTo>
                  <a:pt x="0" y="2"/>
                </a:lnTo>
                <a:lnTo>
                  <a:pt x="4" y="16"/>
                </a:lnTo>
                <a:lnTo>
                  <a:pt x="14" y="14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39" name="Freeform 105"/>
          <p:cNvSpPr>
            <a:spLocks/>
          </p:cNvSpPr>
          <p:nvPr/>
        </p:nvSpPr>
        <p:spPr bwMode="auto">
          <a:xfrm>
            <a:off x="3132138" y="4708525"/>
            <a:ext cx="20637" cy="36513"/>
          </a:xfrm>
          <a:custGeom>
            <a:avLst/>
            <a:gdLst>
              <a:gd name="T0" fmla="*/ 15 w 15"/>
              <a:gd name="T1" fmla="*/ 21 h 23"/>
              <a:gd name="T2" fmla="*/ 13 w 15"/>
              <a:gd name="T3" fmla="*/ 21 h 23"/>
              <a:gd name="T4" fmla="*/ 10 w 15"/>
              <a:gd name="T5" fmla="*/ 0 h 23"/>
              <a:gd name="T6" fmla="*/ 0 w 15"/>
              <a:gd name="T7" fmla="*/ 2 h 23"/>
              <a:gd name="T8" fmla="*/ 4 w 15"/>
              <a:gd name="T9" fmla="*/ 23 h 23"/>
              <a:gd name="T10" fmla="*/ 15 w 15"/>
              <a:gd name="T11" fmla="*/ 21 h 23"/>
              <a:gd name="T12" fmla="*/ 13 w 15"/>
              <a:gd name="T13" fmla="*/ 21 h 23"/>
              <a:gd name="T14" fmla="*/ 15 w 15"/>
              <a:gd name="T15" fmla="*/ 21 h 2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5"/>
              <a:gd name="T25" fmla="*/ 0 h 23"/>
              <a:gd name="T26" fmla="*/ 15 w 15"/>
              <a:gd name="T27" fmla="*/ 23 h 2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5" h="23">
                <a:moveTo>
                  <a:pt x="15" y="21"/>
                </a:moveTo>
                <a:lnTo>
                  <a:pt x="13" y="21"/>
                </a:lnTo>
                <a:lnTo>
                  <a:pt x="10" y="0"/>
                </a:lnTo>
                <a:lnTo>
                  <a:pt x="0" y="2"/>
                </a:lnTo>
                <a:lnTo>
                  <a:pt x="4" y="23"/>
                </a:lnTo>
                <a:lnTo>
                  <a:pt x="15" y="21"/>
                </a:lnTo>
                <a:lnTo>
                  <a:pt x="13" y="21"/>
                </a:lnTo>
                <a:lnTo>
                  <a:pt x="15" y="21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40" name="Freeform 106"/>
          <p:cNvSpPr>
            <a:spLocks/>
          </p:cNvSpPr>
          <p:nvPr/>
        </p:nvSpPr>
        <p:spPr bwMode="auto">
          <a:xfrm>
            <a:off x="3136900" y="4741863"/>
            <a:ext cx="22225" cy="42862"/>
          </a:xfrm>
          <a:custGeom>
            <a:avLst/>
            <a:gdLst>
              <a:gd name="T0" fmla="*/ 15 w 15"/>
              <a:gd name="T1" fmla="*/ 27 h 27"/>
              <a:gd name="T2" fmla="*/ 11 w 15"/>
              <a:gd name="T3" fmla="*/ 0 h 27"/>
              <a:gd name="T4" fmla="*/ 0 w 15"/>
              <a:gd name="T5" fmla="*/ 2 h 27"/>
              <a:gd name="T6" fmla="*/ 4 w 15"/>
              <a:gd name="T7" fmla="*/ 27 h 27"/>
              <a:gd name="T8" fmla="*/ 15 w 15"/>
              <a:gd name="T9" fmla="*/ 27 h 2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"/>
              <a:gd name="T16" fmla="*/ 0 h 27"/>
              <a:gd name="T17" fmla="*/ 15 w 15"/>
              <a:gd name="T18" fmla="*/ 27 h 2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" h="27">
                <a:moveTo>
                  <a:pt x="15" y="27"/>
                </a:moveTo>
                <a:lnTo>
                  <a:pt x="11" y="0"/>
                </a:lnTo>
                <a:lnTo>
                  <a:pt x="0" y="2"/>
                </a:lnTo>
                <a:lnTo>
                  <a:pt x="4" y="27"/>
                </a:lnTo>
                <a:lnTo>
                  <a:pt x="15" y="27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41" name="Freeform 107"/>
          <p:cNvSpPr>
            <a:spLocks/>
          </p:cNvSpPr>
          <p:nvPr/>
        </p:nvSpPr>
        <p:spPr bwMode="auto">
          <a:xfrm>
            <a:off x="3143250" y="4784725"/>
            <a:ext cx="28575" cy="133350"/>
          </a:xfrm>
          <a:custGeom>
            <a:avLst/>
            <a:gdLst>
              <a:gd name="T0" fmla="*/ 19 w 19"/>
              <a:gd name="T1" fmla="*/ 82 h 84"/>
              <a:gd name="T2" fmla="*/ 11 w 19"/>
              <a:gd name="T3" fmla="*/ 0 h 84"/>
              <a:gd name="T4" fmla="*/ 0 w 19"/>
              <a:gd name="T5" fmla="*/ 0 h 84"/>
              <a:gd name="T6" fmla="*/ 7 w 19"/>
              <a:gd name="T7" fmla="*/ 84 h 84"/>
              <a:gd name="T8" fmla="*/ 19 w 19"/>
              <a:gd name="T9" fmla="*/ 82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"/>
              <a:gd name="T16" fmla="*/ 0 h 84"/>
              <a:gd name="T17" fmla="*/ 19 w 19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" h="84">
                <a:moveTo>
                  <a:pt x="19" y="82"/>
                </a:moveTo>
                <a:lnTo>
                  <a:pt x="11" y="0"/>
                </a:lnTo>
                <a:lnTo>
                  <a:pt x="0" y="0"/>
                </a:lnTo>
                <a:lnTo>
                  <a:pt x="7" y="84"/>
                </a:lnTo>
                <a:lnTo>
                  <a:pt x="19" y="8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42" name="Freeform 108"/>
          <p:cNvSpPr>
            <a:spLocks/>
          </p:cNvSpPr>
          <p:nvPr/>
        </p:nvSpPr>
        <p:spPr bwMode="auto">
          <a:xfrm>
            <a:off x="3152775" y="4914900"/>
            <a:ext cx="33338" cy="173038"/>
          </a:xfrm>
          <a:custGeom>
            <a:avLst/>
            <a:gdLst>
              <a:gd name="T0" fmla="*/ 22 w 22"/>
              <a:gd name="T1" fmla="*/ 109 h 109"/>
              <a:gd name="T2" fmla="*/ 12 w 22"/>
              <a:gd name="T3" fmla="*/ 0 h 109"/>
              <a:gd name="T4" fmla="*/ 0 w 22"/>
              <a:gd name="T5" fmla="*/ 2 h 109"/>
              <a:gd name="T6" fmla="*/ 10 w 22"/>
              <a:gd name="T7" fmla="*/ 109 h 109"/>
              <a:gd name="T8" fmla="*/ 22 w 22"/>
              <a:gd name="T9" fmla="*/ 109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"/>
              <a:gd name="T16" fmla="*/ 0 h 109"/>
              <a:gd name="T17" fmla="*/ 22 w 22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" h="109">
                <a:moveTo>
                  <a:pt x="22" y="109"/>
                </a:moveTo>
                <a:lnTo>
                  <a:pt x="12" y="0"/>
                </a:lnTo>
                <a:lnTo>
                  <a:pt x="0" y="2"/>
                </a:lnTo>
                <a:lnTo>
                  <a:pt x="10" y="109"/>
                </a:lnTo>
                <a:lnTo>
                  <a:pt x="22" y="109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43" name="Freeform 109"/>
          <p:cNvSpPr>
            <a:spLocks/>
          </p:cNvSpPr>
          <p:nvPr/>
        </p:nvSpPr>
        <p:spPr bwMode="auto">
          <a:xfrm>
            <a:off x="3168650" y="5087938"/>
            <a:ext cx="39688" cy="312737"/>
          </a:xfrm>
          <a:custGeom>
            <a:avLst/>
            <a:gdLst>
              <a:gd name="T0" fmla="*/ 27 w 27"/>
              <a:gd name="T1" fmla="*/ 195 h 197"/>
              <a:gd name="T2" fmla="*/ 12 w 27"/>
              <a:gd name="T3" fmla="*/ 0 h 197"/>
              <a:gd name="T4" fmla="*/ 0 w 27"/>
              <a:gd name="T5" fmla="*/ 0 h 197"/>
              <a:gd name="T6" fmla="*/ 15 w 27"/>
              <a:gd name="T7" fmla="*/ 197 h 197"/>
              <a:gd name="T8" fmla="*/ 27 w 27"/>
              <a:gd name="T9" fmla="*/ 195 h 19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7"/>
              <a:gd name="T16" fmla="*/ 0 h 197"/>
              <a:gd name="T17" fmla="*/ 27 w 27"/>
              <a:gd name="T18" fmla="*/ 197 h 19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7" h="197">
                <a:moveTo>
                  <a:pt x="27" y="195"/>
                </a:moveTo>
                <a:lnTo>
                  <a:pt x="12" y="0"/>
                </a:lnTo>
                <a:lnTo>
                  <a:pt x="0" y="0"/>
                </a:lnTo>
                <a:lnTo>
                  <a:pt x="15" y="197"/>
                </a:lnTo>
                <a:lnTo>
                  <a:pt x="27" y="195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44" name="Freeform 110"/>
          <p:cNvSpPr>
            <a:spLocks/>
          </p:cNvSpPr>
          <p:nvPr/>
        </p:nvSpPr>
        <p:spPr bwMode="auto">
          <a:xfrm>
            <a:off x="3190875" y="5397500"/>
            <a:ext cx="22225" cy="77788"/>
          </a:xfrm>
          <a:custGeom>
            <a:avLst/>
            <a:gdLst>
              <a:gd name="T0" fmla="*/ 16 w 16"/>
              <a:gd name="T1" fmla="*/ 49 h 49"/>
              <a:gd name="T2" fmla="*/ 12 w 16"/>
              <a:gd name="T3" fmla="*/ 0 h 49"/>
              <a:gd name="T4" fmla="*/ 0 w 16"/>
              <a:gd name="T5" fmla="*/ 2 h 49"/>
              <a:gd name="T6" fmla="*/ 6 w 16"/>
              <a:gd name="T7" fmla="*/ 49 h 49"/>
              <a:gd name="T8" fmla="*/ 16 w 16"/>
              <a:gd name="T9" fmla="*/ 49 h 4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"/>
              <a:gd name="T16" fmla="*/ 0 h 49"/>
              <a:gd name="T17" fmla="*/ 16 w 16"/>
              <a:gd name="T18" fmla="*/ 49 h 4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" h="49">
                <a:moveTo>
                  <a:pt x="16" y="49"/>
                </a:moveTo>
                <a:lnTo>
                  <a:pt x="12" y="0"/>
                </a:lnTo>
                <a:lnTo>
                  <a:pt x="0" y="2"/>
                </a:lnTo>
                <a:lnTo>
                  <a:pt x="6" y="49"/>
                </a:lnTo>
                <a:lnTo>
                  <a:pt x="16" y="49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45" name="Freeform 111"/>
          <p:cNvSpPr>
            <a:spLocks/>
          </p:cNvSpPr>
          <p:nvPr/>
        </p:nvSpPr>
        <p:spPr bwMode="auto">
          <a:xfrm>
            <a:off x="3198813" y="5475288"/>
            <a:ext cx="20637" cy="61912"/>
          </a:xfrm>
          <a:custGeom>
            <a:avLst/>
            <a:gdLst>
              <a:gd name="T0" fmla="*/ 14 w 14"/>
              <a:gd name="T1" fmla="*/ 37 h 39"/>
              <a:gd name="T2" fmla="*/ 14 w 14"/>
              <a:gd name="T3" fmla="*/ 39 h 39"/>
              <a:gd name="T4" fmla="*/ 10 w 14"/>
              <a:gd name="T5" fmla="*/ 0 h 39"/>
              <a:gd name="T6" fmla="*/ 0 w 14"/>
              <a:gd name="T7" fmla="*/ 0 h 39"/>
              <a:gd name="T8" fmla="*/ 4 w 14"/>
              <a:gd name="T9" fmla="*/ 39 h 39"/>
              <a:gd name="T10" fmla="*/ 14 w 14"/>
              <a:gd name="T11" fmla="*/ 37 h 3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"/>
              <a:gd name="T19" fmla="*/ 0 h 39"/>
              <a:gd name="T20" fmla="*/ 14 w 14"/>
              <a:gd name="T21" fmla="*/ 39 h 3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" h="39">
                <a:moveTo>
                  <a:pt x="14" y="37"/>
                </a:moveTo>
                <a:lnTo>
                  <a:pt x="14" y="39"/>
                </a:lnTo>
                <a:lnTo>
                  <a:pt x="10" y="0"/>
                </a:lnTo>
                <a:lnTo>
                  <a:pt x="0" y="0"/>
                </a:lnTo>
                <a:lnTo>
                  <a:pt x="4" y="39"/>
                </a:lnTo>
                <a:lnTo>
                  <a:pt x="14" y="37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46" name="Freeform 112"/>
          <p:cNvSpPr>
            <a:spLocks/>
          </p:cNvSpPr>
          <p:nvPr/>
        </p:nvSpPr>
        <p:spPr bwMode="auto">
          <a:xfrm>
            <a:off x="3205163" y="5534025"/>
            <a:ext cx="20637" cy="49213"/>
          </a:xfrm>
          <a:custGeom>
            <a:avLst/>
            <a:gdLst>
              <a:gd name="T0" fmla="*/ 14 w 14"/>
              <a:gd name="T1" fmla="*/ 29 h 31"/>
              <a:gd name="T2" fmla="*/ 10 w 14"/>
              <a:gd name="T3" fmla="*/ 0 h 31"/>
              <a:gd name="T4" fmla="*/ 0 w 14"/>
              <a:gd name="T5" fmla="*/ 2 h 31"/>
              <a:gd name="T6" fmla="*/ 4 w 14"/>
              <a:gd name="T7" fmla="*/ 31 h 31"/>
              <a:gd name="T8" fmla="*/ 14 w 14"/>
              <a:gd name="T9" fmla="*/ 29 h 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"/>
              <a:gd name="T16" fmla="*/ 0 h 31"/>
              <a:gd name="T17" fmla="*/ 14 w 14"/>
              <a:gd name="T18" fmla="*/ 31 h 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" h="31">
                <a:moveTo>
                  <a:pt x="14" y="29"/>
                </a:moveTo>
                <a:lnTo>
                  <a:pt x="10" y="0"/>
                </a:lnTo>
                <a:lnTo>
                  <a:pt x="0" y="2"/>
                </a:lnTo>
                <a:lnTo>
                  <a:pt x="4" y="31"/>
                </a:lnTo>
                <a:lnTo>
                  <a:pt x="14" y="29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47" name="Freeform 113"/>
          <p:cNvSpPr>
            <a:spLocks/>
          </p:cNvSpPr>
          <p:nvPr/>
        </p:nvSpPr>
        <p:spPr bwMode="auto">
          <a:xfrm>
            <a:off x="3209925" y="5580063"/>
            <a:ext cx="19050" cy="39687"/>
          </a:xfrm>
          <a:custGeom>
            <a:avLst/>
            <a:gdLst>
              <a:gd name="T0" fmla="*/ 4 w 13"/>
              <a:gd name="T1" fmla="*/ 25 h 25"/>
              <a:gd name="T2" fmla="*/ 13 w 13"/>
              <a:gd name="T3" fmla="*/ 23 h 25"/>
              <a:gd name="T4" fmla="*/ 10 w 13"/>
              <a:gd name="T5" fmla="*/ 0 h 25"/>
              <a:gd name="T6" fmla="*/ 0 w 13"/>
              <a:gd name="T7" fmla="*/ 2 h 25"/>
              <a:gd name="T8" fmla="*/ 4 w 13"/>
              <a:gd name="T9" fmla="*/ 25 h 25"/>
              <a:gd name="T10" fmla="*/ 13 w 13"/>
              <a:gd name="T11" fmla="*/ 23 h 25"/>
              <a:gd name="T12" fmla="*/ 4 w 13"/>
              <a:gd name="T13" fmla="*/ 25 h 25"/>
              <a:gd name="T14" fmla="*/ 8 w 13"/>
              <a:gd name="T15" fmla="*/ 23 h 25"/>
              <a:gd name="T16" fmla="*/ 13 w 13"/>
              <a:gd name="T17" fmla="*/ 23 h 25"/>
              <a:gd name="T18" fmla="*/ 4 w 13"/>
              <a:gd name="T19" fmla="*/ 25 h 2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3"/>
              <a:gd name="T31" fmla="*/ 0 h 25"/>
              <a:gd name="T32" fmla="*/ 13 w 13"/>
              <a:gd name="T33" fmla="*/ 25 h 25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3" h="25">
                <a:moveTo>
                  <a:pt x="4" y="25"/>
                </a:moveTo>
                <a:lnTo>
                  <a:pt x="13" y="23"/>
                </a:lnTo>
                <a:lnTo>
                  <a:pt x="10" y="0"/>
                </a:lnTo>
                <a:lnTo>
                  <a:pt x="0" y="2"/>
                </a:lnTo>
                <a:lnTo>
                  <a:pt x="4" y="25"/>
                </a:lnTo>
                <a:lnTo>
                  <a:pt x="13" y="23"/>
                </a:lnTo>
                <a:lnTo>
                  <a:pt x="4" y="25"/>
                </a:lnTo>
                <a:lnTo>
                  <a:pt x="8" y="23"/>
                </a:lnTo>
                <a:lnTo>
                  <a:pt x="13" y="23"/>
                </a:lnTo>
                <a:lnTo>
                  <a:pt x="4" y="25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48" name="Freeform 114"/>
          <p:cNvSpPr>
            <a:spLocks/>
          </p:cNvSpPr>
          <p:nvPr/>
        </p:nvSpPr>
        <p:spPr bwMode="auto">
          <a:xfrm>
            <a:off x="3209925" y="5580063"/>
            <a:ext cx="19050" cy="39687"/>
          </a:xfrm>
          <a:custGeom>
            <a:avLst/>
            <a:gdLst>
              <a:gd name="T0" fmla="*/ 0 w 13"/>
              <a:gd name="T1" fmla="*/ 2 h 25"/>
              <a:gd name="T2" fmla="*/ 4 w 13"/>
              <a:gd name="T3" fmla="*/ 25 h 25"/>
              <a:gd name="T4" fmla="*/ 13 w 13"/>
              <a:gd name="T5" fmla="*/ 23 h 25"/>
              <a:gd name="T6" fmla="*/ 10 w 13"/>
              <a:gd name="T7" fmla="*/ 0 h 25"/>
              <a:gd name="T8" fmla="*/ 0 w 13"/>
              <a:gd name="T9" fmla="*/ 2 h 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"/>
              <a:gd name="T16" fmla="*/ 0 h 25"/>
              <a:gd name="T17" fmla="*/ 13 w 13"/>
              <a:gd name="T18" fmla="*/ 25 h 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" h="25">
                <a:moveTo>
                  <a:pt x="0" y="2"/>
                </a:moveTo>
                <a:lnTo>
                  <a:pt x="4" y="25"/>
                </a:lnTo>
                <a:lnTo>
                  <a:pt x="13" y="23"/>
                </a:lnTo>
                <a:lnTo>
                  <a:pt x="10" y="0"/>
                </a:lnTo>
                <a:lnTo>
                  <a:pt x="0" y="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49" name="Freeform 115"/>
          <p:cNvSpPr>
            <a:spLocks/>
          </p:cNvSpPr>
          <p:nvPr/>
        </p:nvSpPr>
        <p:spPr bwMode="auto">
          <a:xfrm>
            <a:off x="3205163" y="5534025"/>
            <a:ext cx="20637" cy="49213"/>
          </a:xfrm>
          <a:custGeom>
            <a:avLst/>
            <a:gdLst>
              <a:gd name="T0" fmla="*/ 0 w 14"/>
              <a:gd name="T1" fmla="*/ 2 h 31"/>
              <a:gd name="T2" fmla="*/ 4 w 14"/>
              <a:gd name="T3" fmla="*/ 31 h 31"/>
              <a:gd name="T4" fmla="*/ 14 w 14"/>
              <a:gd name="T5" fmla="*/ 29 h 31"/>
              <a:gd name="T6" fmla="*/ 10 w 14"/>
              <a:gd name="T7" fmla="*/ 0 h 31"/>
              <a:gd name="T8" fmla="*/ 10 w 14"/>
              <a:gd name="T9" fmla="*/ 2 h 31"/>
              <a:gd name="T10" fmla="*/ 0 w 14"/>
              <a:gd name="T11" fmla="*/ 2 h 3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"/>
              <a:gd name="T19" fmla="*/ 0 h 31"/>
              <a:gd name="T20" fmla="*/ 14 w 14"/>
              <a:gd name="T21" fmla="*/ 31 h 3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" h="31">
                <a:moveTo>
                  <a:pt x="0" y="2"/>
                </a:moveTo>
                <a:lnTo>
                  <a:pt x="4" y="31"/>
                </a:lnTo>
                <a:lnTo>
                  <a:pt x="14" y="29"/>
                </a:lnTo>
                <a:lnTo>
                  <a:pt x="10" y="0"/>
                </a:lnTo>
                <a:lnTo>
                  <a:pt x="10" y="2"/>
                </a:lnTo>
                <a:lnTo>
                  <a:pt x="0" y="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50" name="Freeform 116"/>
          <p:cNvSpPr>
            <a:spLocks/>
          </p:cNvSpPr>
          <p:nvPr/>
        </p:nvSpPr>
        <p:spPr bwMode="auto">
          <a:xfrm>
            <a:off x="3198813" y="5475288"/>
            <a:ext cx="20637" cy="61912"/>
          </a:xfrm>
          <a:custGeom>
            <a:avLst/>
            <a:gdLst>
              <a:gd name="T0" fmla="*/ 0 w 14"/>
              <a:gd name="T1" fmla="*/ 0 h 39"/>
              <a:gd name="T2" fmla="*/ 4 w 14"/>
              <a:gd name="T3" fmla="*/ 39 h 39"/>
              <a:gd name="T4" fmla="*/ 14 w 14"/>
              <a:gd name="T5" fmla="*/ 39 h 39"/>
              <a:gd name="T6" fmla="*/ 10 w 14"/>
              <a:gd name="T7" fmla="*/ 0 h 39"/>
              <a:gd name="T8" fmla="*/ 0 w 14"/>
              <a:gd name="T9" fmla="*/ 0 h 3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"/>
              <a:gd name="T16" fmla="*/ 0 h 39"/>
              <a:gd name="T17" fmla="*/ 14 w 14"/>
              <a:gd name="T18" fmla="*/ 39 h 3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" h="39">
                <a:moveTo>
                  <a:pt x="0" y="0"/>
                </a:moveTo>
                <a:lnTo>
                  <a:pt x="4" y="39"/>
                </a:lnTo>
                <a:lnTo>
                  <a:pt x="14" y="39"/>
                </a:lnTo>
                <a:lnTo>
                  <a:pt x="1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51" name="Freeform 117"/>
          <p:cNvSpPr>
            <a:spLocks/>
          </p:cNvSpPr>
          <p:nvPr/>
        </p:nvSpPr>
        <p:spPr bwMode="auto">
          <a:xfrm>
            <a:off x="3190875" y="5397500"/>
            <a:ext cx="22225" cy="77788"/>
          </a:xfrm>
          <a:custGeom>
            <a:avLst/>
            <a:gdLst>
              <a:gd name="T0" fmla="*/ 0 w 16"/>
              <a:gd name="T1" fmla="*/ 2 h 49"/>
              <a:gd name="T2" fmla="*/ 6 w 16"/>
              <a:gd name="T3" fmla="*/ 49 h 49"/>
              <a:gd name="T4" fmla="*/ 16 w 16"/>
              <a:gd name="T5" fmla="*/ 49 h 49"/>
              <a:gd name="T6" fmla="*/ 12 w 16"/>
              <a:gd name="T7" fmla="*/ 0 h 49"/>
              <a:gd name="T8" fmla="*/ 0 w 16"/>
              <a:gd name="T9" fmla="*/ 2 h 4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"/>
              <a:gd name="T16" fmla="*/ 0 h 49"/>
              <a:gd name="T17" fmla="*/ 16 w 16"/>
              <a:gd name="T18" fmla="*/ 49 h 4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" h="49">
                <a:moveTo>
                  <a:pt x="0" y="2"/>
                </a:moveTo>
                <a:lnTo>
                  <a:pt x="6" y="49"/>
                </a:lnTo>
                <a:lnTo>
                  <a:pt x="16" y="49"/>
                </a:lnTo>
                <a:lnTo>
                  <a:pt x="12" y="0"/>
                </a:lnTo>
                <a:lnTo>
                  <a:pt x="0" y="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52" name="Freeform 118"/>
          <p:cNvSpPr>
            <a:spLocks/>
          </p:cNvSpPr>
          <p:nvPr/>
        </p:nvSpPr>
        <p:spPr bwMode="auto">
          <a:xfrm>
            <a:off x="3168650" y="5087938"/>
            <a:ext cx="39688" cy="312737"/>
          </a:xfrm>
          <a:custGeom>
            <a:avLst/>
            <a:gdLst>
              <a:gd name="T0" fmla="*/ 0 w 27"/>
              <a:gd name="T1" fmla="*/ 0 h 197"/>
              <a:gd name="T2" fmla="*/ 15 w 27"/>
              <a:gd name="T3" fmla="*/ 197 h 197"/>
              <a:gd name="T4" fmla="*/ 27 w 27"/>
              <a:gd name="T5" fmla="*/ 195 h 197"/>
              <a:gd name="T6" fmla="*/ 12 w 27"/>
              <a:gd name="T7" fmla="*/ 0 h 197"/>
              <a:gd name="T8" fmla="*/ 0 w 27"/>
              <a:gd name="T9" fmla="*/ 0 h 19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7"/>
              <a:gd name="T16" fmla="*/ 0 h 197"/>
              <a:gd name="T17" fmla="*/ 27 w 27"/>
              <a:gd name="T18" fmla="*/ 197 h 19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7" h="197">
                <a:moveTo>
                  <a:pt x="0" y="0"/>
                </a:moveTo>
                <a:lnTo>
                  <a:pt x="15" y="197"/>
                </a:lnTo>
                <a:lnTo>
                  <a:pt x="27" y="195"/>
                </a:lnTo>
                <a:lnTo>
                  <a:pt x="12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53" name="Freeform 119"/>
          <p:cNvSpPr>
            <a:spLocks/>
          </p:cNvSpPr>
          <p:nvPr/>
        </p:nvSpPr>
        <p:spPr bwMode="auto">
          <a:xfrm>
            <a:off x="3152775" y="4914900"/>
            <a:ext cx="33338" cy="173038"/>
          </a:xfrm>
          <a:custGeom>
            <a:avLst/>
            <a:gdLst>
              <a:gd name="T0" fmla="*/ 0 w 22"/>
              <a:gd name="T1" fmla="*/ 2 h 109"/>
              <a:gd name="T2" fmla="*/ 10 w 22"/>
              <a:gd name="T3" fmla="*/ 109 h 109"/>
              <a:gd name="T4" fmla="*/ 22 w 22"/>
              <a:gd name="T5" fmla="*/ 109 h 109"/>
              <a:gd name="T6" fmla="*/ 12 w 22"/>
              <a:gd name="T7" fmla="*/ 0 h 109"/>
              <a:gd name="T8" fmla="*/ 0 w 22"/>
              <a:gd name="T9" fmla="*/ 2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"/>
              <a:gd name="T16" fmla="*/ 0 h 109"/>
              <a:gd name="T17" fmla="*/ 22 w 22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" h="109">
                <a:moveTo>
                  <a:pt x="0" y="2"/>
                </a:moveTo>
                <a:lnTo>
                  <a:pt x="10" y="109"/>
                </a:lnTo>
                <a:lnTo>
                  <a:pt x="22" y="109"/>
                </a:lnTo>
                <a:lnTo>
                  <a:pt x="12" y="0"/>
                </a:lnTo>
                <a:lnTo>
                  <a:pt x="0" y="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54" name="Freeform 120"/>
          <p:cNvSpPr>
            <a:spLocks/>
          </p:cNvSpPr>
          <p:nvPr/>
        </p:nvSpPr>
        <p:spPr bwMode="auto">
          <a:xfrm>
            <a:off x="3143250" y="4784725"/>
            <a:ext cx="28575" cy="133350"/>
          </a:xfrm>
          <a:custGeom>
            <a:avLst/>
            <a:gdLst>
              <a:gd name="T0" fmla="*/ 0 w 19"/>
              <a:gd name="T1" fmla="*/ 0 h 84"/>
              <a:gd name="T2" fmla="*/ 7 w 19"/>
              <a:gd name="T3" fmla="*/ 84 h 84"/>
              <a:gd name="T4" fmla="*/ 19 w 19"/>
              <a:gd name="T5" fmla="*/ 82 h 84"/>
              <a:gd name="T6" fmla="*/ 11 w 19"/>
              <a:gd name="T7" fmla="*/ 0 h 84"/>
              <a:gd name="T8" fmla="*/ 0 w 19"/>
              <a:gd name="T9" fmla="*/ 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"/>
              <a:gd name="T16" fmla="*/ 0 h 84"/>
              <a:gd name="T17" fmla="*/ 19 w 19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" h="84">
                <a:moveTo>
                  <a:pt x="0" y="0"/>
                </a:moveTo>
                <a:lnTo>
                  <a:pt x="7" y="84"/>
                </a:lnTo>
                <a:lnTo>
                  <a:pt x="19" y="82"/>
                </a:lnTo>
                <a:lnTo>
                  <a:pt x="1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55" name="Freeform 121"/>
          <p:cNvSpPr>
            <a:spLocks/>
          </p:cNvSpPr>
          <p:nvPr/>
        </p:nvSpPr>
        <p:spPr bwMode="auto">
          <a:xfrm>
            <a:off x="3136900" y="4741863"/>
            <a:ext cx="22225" cy="42862"/>
          </a:xfrm>
          <a:custGeom>
            <a:avLst/>
            <a:gdLst>
              <a:gd name="T0" fmla="*/ 0 w 15"/>
              <a:gd name="T1" fmla="*/ 2 h 27"/>
              <a:gd name="T2" fmla="*/ 4 w 15"/>
              <a:gd name="T3" fmla="*/ 27 h 27"/>
              <a:gd name="T4" fmla="*/ 15 w 15"/>
              <a:gd name="T5" fmla="*/ 27 h 27"/>
              <a:gd name="T6" fmla="*/ 11 w 15"/>
              <a:gd name="T7" fmla="*/ 0 h 27"/>
              <a:gd name="T8" fmla="*/ 9 w 15"/>
              <a:gd name="T9" fmla="*/ 0 h 27"/>
              <a:gd name="T10" fmla="*/ 11 w 15"/>
              <a:gd name="T11" fmla="*/ 0 h 27"/>
              <a:gd name="T12" fmla="*/ 9 w 15"/>
              <a:gd name="T13" fmla="*/ 0 h 27"/>
              <a:gd name="T14" fmla="*/ 0 w 15"/>
              <a:gd name="T15" fmla="*/ 2 h 2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5"/>
              <a:gd name="T25" fmla="*/ 0 h 27"/>
              <a:gd name="T26" fmla="*/ 15 w 15"/>
              <a:gd name="T27" fmla="*/ 27 h 2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5" h="27">
                <a:moveTo>
                  <a:pt x="0" y="2"/>
                </a:moveTo>
                <a:lnTo>
                  <a:pt x="4" y="27"/>
                </a:lnTo>
                <a:lnTo>
                  <a:pt x="15" y="27"/>
                </a:lnTo>
                <a:lnTo>
                  <a:pt x="11" y="0"/>
                </a:lnTo>
                <a:lnTo>
                  <a:pt x="9" y="0"/>
                </a:lnTo>
                <a:lnTo>
                  <a:pt x="11" y="0"/>
                </a:lnTo>
                <a:lnTo>
                  <a:pt x="9" y="0"/>
                </a:lnTo>
                <a:lnTo>
                  <a:pt x="0" y="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56" name="Freeform 122"/>
          <p:cNvSpPr>
            <a:spLocks/>
          </p:cNvSpPr>
          <p:nvPr/>
        </p:nvSpPr>
        <p:spPr bwMode="auto">
          <a:xfrm>
            <a:off x="3132138" y="4708525"/>
            <a:ext cx="19050" cy="36513"/>
          </a:xfrm>
          <a:custGeom>
            <a:avLst/>
            <a:gdLst>
              <a:gd name="T0" fmla="*/ 0 w 13"/>
              <a:gd name="T1" fmla="*/ 2 h 23"/>
              <a:gd name="T2" fmla="*/ 4 w 13"/>
              <a:gd name="T3" fmla="*/ 23 h 23"/>
              <a:gd name="T4" fmla="*/ 13 w 13"/>
              <a:gd name="T5" fmla="*/ 21 h 23"/>
              <a:gd name="T6" fmla="*/ 10 w 13"/>
              <a:gd name="T7" fmla="*/ 0 h 23"/>
              <a:gd name="T8" fmla="*/ 0 w 13"/>
              <a:gd name="T9" fmla="*/ 2 h 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"/>
              <a:gd name="T16" fmla="*/ 0 h 23"/>
              <a:gd name="T17" fmla="*/ 13 w 13"/>
              <a:gd name="T18" fmla="*/ 23 h 2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" h="23">
                <a:moveTo>
                  <a:pt x="0" y="2"/>
                </a:moveTo>
                <a:lnTo>
                  <a:pt x="4" y="23"/>
                </a:lnTo>
                <a:lnTo>
                  <a:pt x="13" y="21"/>
                </a:lnTo>
                <a:lnTo>
                  <a:pt x="10" y="0"/>
                </a:lnTo>
                <a:lnTo>
                  <a:pt x="0" y="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57" name="Freeform 123"/>
          <p:cNvSpPr>
            <a:spLocks/>
          </p:cNvSpPr>
          <p:nvPr/>
        </p:nvSpPr>
        <p:spPr bwMode="auto">
          <a:xfrm>
            <a:off x="3125788" y="4679950"/>
            <a:ext cx="20637" cy="31750"/>
          </a:xfrm>
          <a:custGeom>
            <a:avLst/>
            <a:gdLst>
              <a:gd name="T0" fmla="*/ 0 w 14"/>
              <a:gd name="T1" fmla="*/ 10 h 20"/>
              <a:gd name="T2" fmla="*/ 0 w 14"/>
              <a:gd name="T3" fmla="*/ 6 h 20"/>
              <a:gd name="T4" fmla="*/ 4 w 14"/>
              <a:gd name="T5" fmla="*/ 20 h 20"/>
              <a:gd name="T6" fmla="*/ 14 w 14"/>
              <a:gd name="T7" fmla="*/ 18 h 20"/>
              <a:gd name="T8" fmla="*/ 10 w 14"/>
              <a:gd name="T9" fmla="*/ 4 h 20"/>
              <a:gd name="T10" fmla="*/ 10 w 14"/>
              <a:gd name="T11" fmla="*/ 0 h 20"/>
              <a:gd name="T12" fmla="*/ 10 w 14"/>
              <a:gd name="T13" fmla="*/ 4 h 20"/>
              <a:gd name="T14" fmla="*/ 10 w 14"/>
              <a:gd name="T15" fmla="*/ 2 h 20"/>
              <a:gd name="T16" fmla="*/ 10 w 14"/>
              <a:gd name="T17" fmla="*/ 0 h 20"/>
              <a:gd name="T18" fmla="*/ 0 w 14"/>
              <a:gd name="T19" fmla="*/ 10 h 2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4"/>
              <a:gd name="T31" fmla="*/ 0 h 20"/>
              <a:gd name="T32" fmla="*/ 14 w 14"/>
              <a:gd name="T33" fmla="*/ 20 h 2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4" h="20">
                <a:moveTo>
                  <a:pt x="0" y="10"/>
                </a:moveTo>
                <a:lnTo>
                  <a:pt x="0" y="6"/>
                </a:lnTo>
                <a:lnTo>
                  <a:pt x="4" y="20"/>
                </a:lnTo>
                <a:lnTo>
                  <a:pt x="14" y="18"/>
                </a:lnTo>
                <a:lnTo>
                  <a:pt x="10" y="4"/>
                </a:lnTo>
                <a:lnTo>
                  <a:pt x="10" y="0"/>
                </a:lnTo>
                <a:lnTo>
                  <a:pt x="10" y="4"/>
                </a:lnTo>
                <a:lnTo>
                  <a:pt x="10" y="2"/>
                </a:lnTo>
                <a:lnTo>
                  <a:pt x="10" y="0"/>
                </a:lnTo>
                <a:lnTo>
                  <a:pt x="0" y="1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58" name="Freeform 124"/>
          <p:cNvSpPr>
            <a:spLocks/>
          </p:cNvSpPr>
          <p:nvPr/>
        </p:nvSpPr>
        <p:spPr bwMode="auto">
          <a:xfrm>
            <a:off x="3122613" y="4673600"/>
            <a:ext cx="17462" cy="22225"/>
          </a:xfrm>
          <a:custGeom>
            <a:avLst/>
            <a:gdLst>
              <a:gd name="T0" fmla="*/ 4 w 12"/>
              <a:gd name="T1" fmla="*/ 12 h 14"/>
              <a:gd name="T2" fmla="*/ 0 w 12"/>
              <a:gd name="T3" fmla="*/ 10 h 14"/>
              <a:gd name="T4" fmla="*/ 2 w 12"/>
              <a:gd name="T5" fmla="*/ 14 h 14"/>
              <a:gd name="T6" fmla="*/ 12 w 12"/>
              <a:gd name="T7" fmla="*/ 4 h 14"/>
              <a:gd name="T8" fmla="*/ 8 w 12"/>
              <a:gd name="T9" fmla="*/ 2 h 14"/>
              <a:gd name="T10" fmla="*/ 4 w 12"/>
              <a:gd name="T11" fmla="*/ 0 h 14"/>
              <a:gd name="T12" fmla="*/ 8 w 12"/>
              <a:gd name="T13" fmla="*/ 2 h 14"/>
              <a:gd name="T14" fmla="*/ 6 w 12"/>
              <a:gd name="T15" fmla="*/ 0 h 14"/>
              <a:gd name="T16" fmla="*/ 4 w 12"/>
              <a:gd name="T17" fmla="*/ 0 h 14"/>
              <a:gd name="T18" fmla="*/ 4 w 12"/>
              <a:gd name="T19" fmla="*/ 12 h 1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2"/>
              <a:gd name="T31" fmla="*/ 0 h 14"/>
              <a:gd name="T32" fmla="*/ 12 w 12"/>
              <a:gd name="T33" fmla="*/ 14 h 1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2" h="14">
                <a:moveTo>
                  <a:pt x="4" y="12"/>
                </a:moveTo>
                <a:lnTo>
                  <a:pt x="0" y="10"/>
                </a:lnTo>
                <a:lnTo>
                  <a:pt x="2" y="14"/>
                </a:lnTo>
                <a:lnTo>
                  <a:pt x="12" y="4"/>
                </a:lnTo>
                <a:lnTo>
                  <a:pt x="8" y="2"/>
                </a:lnTo>
                <a:lnTo>
                  <a:pt x="4" y="0"/>
                </a:lnTo>
                <a:lnTo>
                  <a:pt x="8" y="2"/>
                </a:lnTo>
                <a:lnTo>
                  <a:pt x="6" y="0"/>
                </a:lnTo>
                <a:lnTo>
                  <a:pt x="4" y="0"/>
                </a:lnTo>
                <a:lnTo>
                  <a:pt x="4" y="1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59" name="Freeform 125"/>
          <p:cNvSpPr>
            <a:spLocks/>
          </p:cNvSpPr>
          <p:nvPr/>
        </p:nvSpPr>
        <p:spPr bwMode="auto">
          <a:xfrm>
            <a:off x="3119438" y="4673600"/>
            <a:ext cx="14287" cy="19050"/>
          </a:xfrm>
          <a:custGeom>
            <a:avLst/>
            <a:gdLst>
              <a:gd name="T0" fmla="*/ 10 w 10"/>
              <a:gd name="T1" fmla="*/ 10 h 12"/>
              <a:gd name="T2" fmla="*/ 4 w 10"/>
              <a:gd name="T3" fmla="*/ 12 h 12"/>
              <a:gd name="T4" fmla="*/ 6 w 10"/>
              <a:gd name="T5" fmla="*/ 12 h 12"/>
              <a:gd name="T6" fmla="*/ 6 w 10"/>
              <a:gd name="T7" fmla="*/ 0 h 12"/>
              <a:gd name="T8" fmla="*/ 4 w 10"/>
              <a:gd name="T9" fmla="*/ 0 h 12"/>
              <a:gd name="T10" fmla="*/ 0 w 10"/>
              <a:gd name="T11" fmla="*/ 2 h 12"/>
              <a:gd name="T12" fmla="*/ 4 w 10"/>
              <a:gd name="T13" fmla="*/ 0 h 12"/>
              <a:gd name="T14" fmla="*/ 0 w 10"/>
              <a:gd name="T15" fmla="*/ 0 h 12"/>
              <a:gd name="T16" fmla="*/ 0 w 10"/>
              <a:gd name="T17" fmla="*/ 2 h 12"/>
              <a:gd name="T18" fmla="*/ 10 w 10"/>
              <a:gd name="T19" fmla="*/ 10 h 1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0"/>
              <a:gd name="T31" fmla="*/ 0 h 12"/>
              <a:gd name="T32" fmla="*/ 10 w 10"/>
              <a:gd name="T33" fmla="*/ 12 h 1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0" h="12">
                <a:moveTo>
                  <a:pt x="10" y="10"/>
                </a:moveTo>
                <a:lnTo>
                  <a:pt x="4" y="12"/>
                </a:lnTo>
                <a:lnTo>
                  <a:pt x="6" y="12"/>
                </a:lnTo>
                <a:lnTo>
                  <a:pt x="6" y="0"/>
                </a:lnTo>
                <a:lnTo>
                  <a:pt x="4" y="0"/>
                </a:lnTo>
                <a:lnTo>
                  <a:pt x="0" y="2"/>
                </a:lnTo>
                <a:lnTo>
                  <a:pt x="4" y="0"/>
                </a:lnTo>
                <a:lnTo>
                  <a:pt x="0" y="0"/>
                </a:lnTo>
                <a:lnTo>
                  <a:pt x="0" y="2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60" name="Freeform 126"/>
          <p:cNvSpPr>
            <a:spLocks/>
          </p:cNvSpPr>
          <p:nvPr/>
        </p:nvSpPr>
        <p:spPr bwMode="auto">
          <a:xfrm>
            <a:off x="3111500" y="4676775"/>
            <a:ext cx="22225" cy="22225"/>
          </a:xfrm>
          <a:custGeom>
            <a:avLst/>
            <a:gdLst>
              <a:gd name="T0" fmla="*/ 12 w 16"/>
              <a:gd name="T1" fmla="*/ 12 h 14"/>
              <a:gd name="T2" fmla="*/ 12 w 16"/>
              <a:gd name="T3" fmla="*/ 14 h 14"/>
              <a:gd name="T4" fmla="*/ 16 w 16"/>
              <a:gd name="T5" fmla="*/ 8 h 14"/>
              <a:gd name="T6" fmla="*/ 6 w 16"/>
              <a:gd name="T7" fmla="*/ 0 h 14"/>
              <a:gd name="T8" fmla="*/ 2 w 16"/>
              <a:gd name="T9" fmla="*/ 6 h 14"/>
              <a:gd name="T10" fmla="*/ 0 w 16"/>
              <a:gd name="T11" fmla="*/ 8 h 14"/>
              <a:gd name="T12" fmla="*/ 2 w 16"/>
              <a:gd name="T13" fmla="*/ 6 h 14"/>
              <a:gd name="T14" fmla="*/ 0 w 16"/>
              <a:gd name="T15" fmla="*/ 8 h 14"/>
              <a:gd name="T16" fmla="*/ 12 w 16"/>
              <a:gd name="T17" fmla="*/ 12 h 1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6"/>
              <a:gd name="T28" fmla="*/ 0 h 14"/>
              <a:gd name="T29" fmla="*/ 16 w 16"/>
              <a:gd name="T30" fmla="*/ 14 h 1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6" h="14">
                <a:moveTo>
                  <a:pt x="12" y="12"/>
                </a:moveTo>
                <a:lnTo>
                  <a:pt x="12" y="14"/>
                </a:lnTo>
                <a:lnTo>
                  <a:pt x="16" y="8"/>
                </a:lnTo>
                <a:lnTo>
                  <a:pt x="6" y="0"/>
                </a:lnTo>
                <a:lnTo>
                  <a:pt x="2" y="6"/>
                </a:lnTo>
                <a:lnTo>
                  <a:pt x="0" y="8"/>
                </a:lnTo>
                <a:lnTo>
                  <a:pt x="2" y="6"/>
                </a:lnTo>
                <a:lnTo>
                  <a:pt x="0" y="8"/>
                </a:lnTo>
                <a:lnTo>
                  <a:pt x="12" y="1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61" name="Freeform 127"/>
          <p:cNvSpPr>
            <a:spLocks/>
          </p:cNvSpPr>
          <p:nvPr/>
        </p:nvSpPr>
        <p:spPr bwMode="auto">
          <a:xfrm>
            <a:off x="3108325" y="4689475"/>
            <a:ext cx="20638" cy="28575"/>
          </a:xfrm>
          <a:custGeom>
            <a:avLst/>
            <a:gdLst>
              <a:gd name="T0" fmla="*/ 12 w 14"/>
              <a:gd name="T1" fmla="*/ 18 h 18"/>
              <a:gd name="T2" fmla="*/ 14 w 14"/>
              <a:gd name="T3" fmla="*/ 4 h 18"/>
              <a:gd name="T4" fmla="*/ 2 w 14"/>
              <a:gd name="T5" fmla="*/ 0 h 18"/>
              <a:gd name="T6" fmla="*/ 0 w 14"/>
              <a:gd name="T7" fmla="*/ 14 h 18"/>
              <a:gd name="T8" fmla="*/ 12 w 14"/>
              <a:gd name="T9" fmla="*/ 18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"/>
              <a:gd name="T16" fmla="*/ 0 h 18"/>
              <a:gd name="T17" fmla="*/ 14 w 14"/>
              <a:gd name="T18" fmla="*/ 18 h 1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" h="18">
                <a:moveTo>
                  <a:pt x="12" y="18"/>
                </a:moveTo>
                <a:lnTo>
                  <a:pt x="14" y="4"/>
                </a:lnTo>
                <a:lnTo>
                  <a:pt x="2" y="0"/>
                </a:lnTo>
                <a:lnTo>
                  <a:pt x="0" y="14"/>
                </a:lnTo>
                <a:lnTo>
                  <a:pt x="12" y="18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62" name="Freeform 128"/>
          <p:cNvSpPr>
            <a:spLocks/>
          </p:cNvSpPr>
          <p:nvPr/>
        </p:nvSpPr>
        <p:spPr bwMode="auto">
          <a:xfrm>
            <a:off x="3100388" y="4711700"/>
            <a:ext cx="25400" cy="42863"/>
          </a:xfrm>
          <a:custGeom>
            <a:avLst/>
            <a:gdLst>
              <a:gd name="T0" fmla="*/ 11 w 17"/>
              <a:gd name="T1" fmla="*/ 25 h 27"/>
              <a:gd name="T2" fmla="*/ 11 w 17"/>
              <a:gd name="T3" fmla="*/ 27 h 27"/>
              <a:gd name="T4" fmla="*/ 17 w 17"/>
              <a:gd name="T5" fmla="*/ 4 h 27"/>
              <a:gd name="T6" fmla="*/ 5 w 17"/>
              <a:gd name="T7" fmla="*/ 0 h 27"/>
              <a:gd name="T8" fmla="*/ 0 w 17"/>
              <a:gd name="T9" fmla="*/ 23 h 27"/>
              <a:gd name="T10" fmla="*/ 0 w 17"/>
              <a:gd name="T11" fmla="*/ 25 h 27"/>
              <a:gd name="T12" fmla="*/ 0 w 17"/>
              <a:gd name="T13" fmla="*/ 23 h 27"/>
              <a:gd name="T14" fmla="*/ 0 w 17"/>
              <a:gd name="T15" fmla="*/ 25 h 27"/>
              <a:gd name="T16" fmla="*/ 11 w 17"/>
              <a:gd name="T17" fmla="*/ 25 h 2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7"/>
              <a:gd name="T28" fmla="*/ 0 h 27"/>
              <a:gd name="T29" fmla="*/ 17 w 17"/>
              <a:gd name="T30" fmla="*/ 27 h 2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7" h="27">
                <a:moveTo>
                  <a:pt x="11" y="25"/>
                </a:moveTo>
                <a:lnTo>
                  <a:pt x="11" y="27"/>
                </a:lnTo>
                <a:lnTo>
                  <a:pt x="17" y="4"/>
                </a:lnTo>
                <a:lnTo>
                  <a:pt x="5" y="0"/>
                </a:lnTo>
                <a:lnTo>
                  <a:pt x="0" y="23"/>
                </a:lnTo>
                <a:lnTo>
                  <a:pt x="0" y="25"/>
                </a:lnTo>
                <a:lnTo>
                  <a:pt x="0" y="23"/>
                </a:lnTo>
                <a:lnTo>
                  <a:pt x="0" y="25"/>
                </a:lnTo>
                <a:lnTo>
                  <a:pt x="11" y="25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63" name="Freeform 129"/>
          <p:cNvSpPr>
            <a:spLocks/>
          </p:cNvSpPr>
          <p:nvPr/>
        </p:nvSpPr>
        <p:spPr bwMode="auto">
          <a:xfrm>
            <a:off x="3097213" y="4751388"/>
            <a:ext cx="19050" cy="46037"/>
          </a:xfrm>
          <a:custGeom>
            <a:avLst/>
            <a:gdLst>
              <a:gd name="T0" fmla="*/ 11 w 13"/>
              <a:gd name="T1" fmla="*/ 29 h 29"/>
              <a:gd name="T2" fmla="*/ 13 w 13"/>
              <a:gd name="T3" fmla="*/ 0 h 29"/>
              <a:gd name="T4" fmla="*/ 2 w 13"/>
              <a:gd name="T5" fmla="*/ 0 h 29"/>
              <a:gd name="T6" fmla="*/ 0 w 13"/>
              <a:gd name="T7" fmla="*/ 27 h 29"/>
              <a:gd name="T8" fmla="*/ 11 w 13"/>
              <a:gd name="T9" fmla="*/ 29 h 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"/>
              <a:gd name="T16" fmla="*/ 0 h 29"/>
              <a:gd name="T17" fmla="*/ 13 w 13"/>
              <a:gd name="T18" fmla="*/ 29 h 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" h="29">
                <a:moveTo>
                  <a:pt x="11" y="29"/>
                </a:moveTo>
                <a:lnTo>
                  <a:pt x="13" y="0"/>
                </a:lnTo>
                <a:lnTo>
                  <a:pt x="2" y="0"/>
                </a:lnTo>
                <a:lnTo>
                  <a:pt x="0" y="27"/>
                </a:lnTo>
                <a:lnTo>
                  <a:pt x="11" y="29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64" name="Freeform 130"/>
          <p:cNvSpPr>
            <a:spLocks/>
          </p:cNvSpPr>
          <p:nvPr/>
        </p:nvSpPr>
        <p:spPr bwMode="auto">
          <a:xfrm>
            <a:off x="3089275" y="4794250"/>
            <a:ext cx="25400" cy="68263"/>
          </a:xfrm>
          <a:custGeom>
            <a:avLst/>
            <a:gdLst>
              <a:gd name="T0" fmla="*/ 12 w 17"/>
              <a:gd name="T1" fmla="*/ 43 h 43"/>
              <a:gd name="T2" fmla="*/ 17 w 17"/>
              <a:gd name="T3" fmla="*/ 2 h 43"/>
              <a:gd name="T4" fmla="*/ 6 w 17"/>
              <a:gd name="T5" fmla="*/ 0 h 43"/>
              <a:gd name="T6" fmla="*/ 0 w 17"/>
              <a:gd name="T7" fmla="*/ 41 h 43"/>
              <a:gd name="T8" fmla="*/ 12 w 17"/>
              <a:gd name="T9" fmla="*/ 43 h 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43"/>
              <a:gd name="T17" fmla="*/ 17 w 17"/>
              <a:gd name="T18" fmla="*/ 43 h 4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43">
                <a:moveTo>
                  <a:pt x="12" y="43"/>
                </a:moveTo>
                <a:lnTo>
                  <a:pt x="17" y="2"/>
                </a:lnTo>
                <a:lnTo>
                  <a:pt x="6" y="0"/>
                </a:lnTo>
                <a:lnTo>
                  <a:pt x="0" y="41"/>
                </a:lnTo>
                <a:lnTo>
                  <a:pt x="12" y="43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65" name="Freeform 131"/>
          <p:cNvSpPr>
            <a:spLocks/>
          </p:cNvSpPr>
          <p:nvPr/>
        </p:nvSpPr>
        <p:spPr bwMode="auto">
          <a:xfrm>
            <a:off x="3082925" y="4859338"/>
            <a:ext cx="23813" cy="74612"/>
          </a:xfrm>
          <a:custGeom>
            <a:avLst/>
            <a:gdLst>
              <a:gd name="T0" fmla="*/ 12 w 16"/>
              <a:gd name="T1" fmla="*/ 47 h 47"/>
              <a:gd name="T2" fmla="*/ 16 w 16"/>
              <a:gd name="T3" fmla="*/ 2 h 47"/>
              <a:gd name="T4" fmla="*/ 4 w 16"/>
              <a:gd name="T5" fmla="*/ 0 h 47"/>
              <a:gd name="T6" fmla="*/ 0 w 16"/>
              <a:gd name="T7" fmla="*/ 45 h 47"/>
              <a:gd name="T8" fmla="*/ 12 w 16"/>
              <a:gd name="T9" fmla="*/ 47 h 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"/>
              <a:gd name="T16" fmla="*/ 0 h 47"/>
              <a:gd name="T17" fmla="*/ 16 w 16"/>
              <a:gd name="T18" fmla="*/ 47 h 4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" h="47">
                <a:moveTo>
                  <a:pt x="12" y="47"/>
                </a:moveTo>
                <a:lnTo>
                  <a:pt x="16" y="2"/>
                </a:lnTo>
                <a:lnTo>
                  <a:pt x="4" y="0"/>
                </a:lnTo>
                <a:lnTo>
                  <a:pt x="0" y="45"/>
                </a:lnTo>
                <a:lnTo>
                  <a:pt x="12" y="47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66" name="Freeform 132"/>
          <p:cNvSpPr>
            <a:spLocks/>
          </p:cNvSpPr>
          <p:nvPr/>
        </p:nvSpPr>
        <p:spPr bwMode="auto">
          <a:xfrm>
            <a:off x="3071813" y="4930775"/>
            <a:ext cx="28575" cy="157163"/>
          </a:xfrm>
          <a:custGeom>
            <a:avLst/>
            <a:gdLst>
              <a:gd name="T0" fmla="*/ 12 w 20"/>
              <a:gd name="T1" fmla="*/ 99 h 99"/>
              <a:gd name="T2" fmla="*/ 20 w 20"/>
              <a:gd name="T3" fmla="*/ 2 h 99"/>
              <a:gd name="T4" fmla="*/ 8 w 20"/>
              <a:gd name="T5" fmla="*/ 0 h 99"/>
              <a:gd name="T6" fmla="*/ 0 w 20"/>
              <a:gd name="T7" fmla="*/ 99 h 99"/>
              <a:gd name="T8" fmla="*/ 12 w 20"/>
              <a:gd name="T9" fmla="*/ 99 h 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"/>
              <a:gd name="T16" fmla="*/ 0 h 99"/>
              <a:gd name="T17" fmla="*/ 20 w 20"/>
              <a:gd name="T18" fmla="*/ 99 h 9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" h="99">
                <a:moveTo>
                  <a:pt x="12" y="99"/>
                </a:moveTo>
                <a:lnTo>
                  <a:pt x="20" y="2"/>
                </a:lnTo>
                <a:lnTo>
                  <a:pt x="8" y="0"/>
                </a:lnTo>
                <a:lnTo>
                  <a:pt x="0" y="99"/>
                </a:lnTo>
                <a:lnTo>
                  <a:pt x="12" y="99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67" name="Freeform 133"/>
          <p:cNvSpPr>
            <a:spLocks/>
          </p:cNvSpPr>
          <p:nvPr/>
        </p:nvSpPr>
        <p:spPr bwMode="auto">
          <a:xfrm>
            <a:off x="3046413" y="5087938"/>
            <a:ext cx="42862" cy="401637"/>
          </a:xfrm>
          <a:custGeom>
            <a:avLst/>
            <a:gdLst>
              <a:gd name="T0" fmla="*/ 12 w 29"/>
              <a:gd name="T1" fmla="*/ 253 h 253"/>
              <a:gd name="T2" fmla="*/ 29 w 29"/>
              <a:gd name="T3" fmla="*/ 0 h 253"/>
              <a:gd name="T4" fmla="*/ 17 w 29"/>
              <a:gd name="T5" fmla="*/ 0 h 253"/>
              <a:gd name="T6" fmla="*/ 0 w 29"/>
              <a:gd name="T7" fmla="*/ 251 h 253"/>
              <a:gd name="T8" fmla="*/ 12 w 29"/>
              <a:gd name="T9" fmla="*/ 253 h 2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9"/>
              <a:gd name="T16" fmla="*/ 0 h 253"/>
              <a:gd name="T17" fmla="*/ 29 w 29"/>
              <a:gd name="T18" fmla="*/ 253 h 25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9" h="253">
                <a:moveTo>
                  <a:pt x="12" y="253"/>
                </a:moveTo>
                <a:lnTo>
                  <a:pt x="29" y="0"/>
                </a:lnTo>
                <a:lnTo>
                  <a:pt x="17" y="0"/>
                </a:lnTo>
                <a:lnTo>
                  <a:pt x="0" y="251"/>
                </a:lnTo>
                <a:lnTo>
                  <a:pt x="12" y="253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68" name="Freeform 134"/>
          <p:cNvSpPr>
            <a:spLocks/>
          </p:cNvSpPr>
          <p:nvPr/>
        </p:nvSpPr>
        <p:spPr bwMode="auto">
          <a:xfrm>
            <a:off x="3035300" y="5486400"/>
            <a:ext cx="28575" cy="142875"/>
          </a:xfrm>
          <a:custGeom>
            <a:avLst/>
            <a:gdLst>
              <a:gd name="T0" fmla="*/ 12 w 20"/>
              <a:gd name="T1" fmla="*/ 90 h 90"/>
              <a:gd name="T2" fmla="*/ 20 w 20"/>
              <a:gd name="T3" fmla="*/ 2 h 90"/>
              <a:gd name="T4" fmla="*/ 8 w 20"/>
              <a:gd name="T5" fmla="*/ 0 h 90"/>
              <a:gd name="T6" fmla="*/ 0 w 20"/>
              <a:gd name="T7" fmla="*/ 88 h 90"/>
              <a:gd name="T8" fmla="*/ 12 w 20"/>
              <a:gd name="T9" fmla="*/ 90 h 9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"/>
              <a:gd name="T16" fmla="*/ 0 h 90"/>
              <a:gd name="T17" fmla="*/ 20 w 20"/>
              <a:gd name="T18" fmla="*/ 90 h 9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" h="90">
                <a:moveTo>
                  <a:pt x="12" y="90"/>
                </a:moveTo>
                <a:lnTo>
                  <a:pt x="20" y="2"/>
                </a:lnTo>
                <a:lnTo>
                  <a:pt x="8" y="0"/>
                </a:lnTo>
                <a:lnTo>
                  <a:pt x="0" y="88"/>
                </a:lnTo>
                <a:lnTo>
                  <a:pt x="12" y="9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69" name="Freeform 135"/>
          <p:cNvSpPr>
            <a:spLocks/>
          </p:cNvSpPr>
          <p:nvPr/>
        </p:nvSpPr>
        <p:spPr bwMode="auto">
          <a:xfrm>
            <a:off x="3025775" y="5626100"/>
            <a:ext cx="26988" cy="58738"/>
          </a:xfrm>
          <a:custGeom>
            <a:avLst/>
            <a:gdLst>
              <a:gd name="T0" fmla="*/ 12 w 18"/>
              <a:gd name="T1" fmla="*/ 37 h 37"/>
              <a:gd name="T2" fmla="*/ 18 w 18"/>
              <a:gd name="T3" fmla="*/ 2 h 37"/>
              <a:gd name="T4" fmla="*/ 6 w 18"/>
              <a:gd name="T5" fmla="*/ 0 h 37"/>
              <a:gd name="T6" fmla="*/ 0 w 18"/>
              <a:gd name="T7" fmla="*/ 35 h 37"/>
              <a:gd name="T8" fmla="*/ 12 w 18"/>
              <a:gd name="T9" fmla="*/ 37 h 3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37"/>
              <a:gd name="T17" fmla="*/ 18 w 18"/>
              <a:gd name="T18" fmla="*/ 37 h 3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37">
                <a:moveTo>
                  <a:pt x="12" y="37"/>
                </a:moveTo>
                <a:lnTo>
                  <a:pt x="18" y="2"/>
                </a:lnTo>
                <a:lnTo>
                  <a:pt x="6" y="0"/>
                </a:lnTo>
                <a:lnTo>
                  <a:pt x="0" y="35"/>
                </a:lnTo>
                <a:lnTo>
                  <a:pt x="12" y="37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70" name="Freeform 136"/>
          <p:cNvSpPr>
            <a:spLocks/>
          </p:cNvSpPr>
          <p:nvPr/>
        </p:nvSpPr>
        <p:spPr bwMode="auto">
          <a:xfrm>
            <a:off x="3024188" y="5681663"/>
            <a:ext cx="19050" cy="28575"/>
          </a:xfrm>
          <a:custGeom>
            <a:avLst/>
            <a:gdLst>
              <a:gd name="T0" fmla="*/ 11 w 13"/>
              <a:gd name="T1" fmla="*/ 18 h 18"/>
              <a:gd name="T2" fmla="*/ 13 w 13"/>
              <a:gd name="T3" fmla="*/ 2 h 18"/>
              <a:gd name="T4" fmla="*/ 1 w 13"/>
              <a:gd name="T5" fmla="*/ 0 h 18"/>
              <a:gd name="T6" fmla="*/ 0 w 13"/>
              <a:gd name="T7" fmla="*/ 16 h 18"/>
              <a:gd name="T8" fmla="*/ 11 w 13"/>
              <a:gd name="T9" fmla="*/ 18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"/>
              <a:gd name="T16" fmla="*/ 0 h 18"/>
              <a:gd name="T17" fmla="*/ 13 w 13"/>
              <a:gd name="T18" fmla="*/ 18 h 1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" h="18">
                <a:moveTo>
                  <a:pt x="11" y="18"/>
                </a:moveTo>
                <a:lnTo>
                  <a:pt x="13" y="2"/>
                </a:lnTo>
                <a:lnTo>
                  <a:pt x="1" y="0"/>
                </a:lnTo>
                <a:lnTo>
                  <a:pt x="0" y="16"/>
                </a:lnTo>
                <a:lnTo>
                  <a:pt x="11" y="18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71" name="Freeform 137"/>
          <p:cNvSpPr>
            <a:spLocks/>
          </p:cNvSpPr>
          <p:nvPr/>
        </p:nvSpPr>
        <p:spPr bwMode="auto">
          <a:xfrm>
            <a:off x="3021013" y="5707063"/>
            <a:ext cx="19050" cy="20637"/>
          </a:xfrm>
          <a:custGeom>
            <a:avLst/>
            <a:gdLst>
              <a:gd name="T0" fmla="*/ 11 w 13"/>
              <a:gd name="T1" fmla="*/ 13 h 13"/>
              <a:gd name="T2" fmla="*/ 13 w 13"/>
              <a:gd name="T3" fmla="*/ 2 h 13"/>
              <a:gd name="T4" fmla="*/ 2 w 13"/>
              <a:gd name="T5" fmla="*/ 0 h 13"/>
              <a:gd name="T6" fmla="*/ 0 w 13"/>
              <a:gd name="T7" fmla="*/ 11 h 13"/>
              <a:gd name="T8" fmla="*/ 11 w 13"/>
              <a:gd name="T9" fmla="*/ 13 h 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"/>
              <a:gd name="T16" fmla="*/ 0 h 13"/>
              <a:gd name="T17" fmla="*/ 13 w 13"/>
              <a:gd name="T18" fmla="*/ 13 h 1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" h="13">
                <a:moveTo>
                  <a:pt x="11" y="13"/>
                </a:moveTo>
                <a:lnTo>
                  <a:pt x="13" y="2"/>
                </a:lnTo>
                <a:lnTo>
                  <a:pt x="2" y="0"/>
                </a:lnTo>
                <a:lnTo>
                  <a:pt x="0" y="11"/>
                </a:lnTo>
                <a:lnTo>
                  <a:pt x="11" y="13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72" name="Freeform 138"/>
          <p:cNvSpPr>
            <a:spLocks/>
          </p:cNvSpPr>
          <p:nvPr/>
        </p:nvSpPr>
        <p:spPr bwMode="auto">
          <a:xfrm>
            <a:off x="3019425" y="5724525"/>
            <a:ext cx="19050" cy="19050"/>
          </a:xfrm>
          <a:custGeom>
            <a:avLst/>
            <a:gdLst>
              <a:gd name="T0" fmla="*/ 9 w 13"/>
              <a:gd name="T1" fmla="*/ 12 h 12"/>
              <a:gd name="T2" fmla="*/ 11 w 13"/>
              <a:gd name="T3" fmla="*/ 12 h 12"/>
              <a:gd name="T4" fmla="*/ 13 w 13"/>
              <a:gd name="T5" fmla="*/ 2 h 12"/>
              <a:gd name="T6" fmla="*/ 2 w 13"/>
              <a:gd name="T7" fmla="*/ 0 h 12"/>
              <a:gd name="T8" fmla="*/ 0 w 13"/>
              <a:gd name="T9" fmla="*/ 8 h 12"/>
              <a:gd name="T10" fmla="*/ 9 w 13"/>
              <a:gd name="T11" fmla="*/ 12 h 12"/>
              <a:gd name="T12" fmla="*/ 11 w 13"/>
              <a:gd name="T13" fmla="*/ 12 h 12"/>
              <a:gd name="T14" fmla="*/ 9 w 13"/>
              <a:gd name="T15" fmla="*/ 12 h 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3"/>
              <a:gd name="T25" fmla="*/ 0 h 12"/>
              <a:gd name="T26" fmla="*/ 13 w 13"/>
              <a:gd name="T27" fmla="*/ 12 h 1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3" h="12">
                <a:moveTo>
                  <a:pt x="9" y="12"/>
                </a:moveTo>
                <a:lnTo>
                  <a:pt x="11" y="12"/>
                </a:lnTo>
                <a:lnTo>
                  <a:pt x="13" y="2"/>
                </a:lnTo>
                <a:lnTo>
                  <a:pt x="2" y="0"/>
                </a:lnTo>
                <a:lnTo>
                  <a:pt x="0" y="8"/>
                </a:lnTo>
                <a:lnTo>
                  <a:pt x="9" y="12"/>
                </a:lnTo>
                <a:lnTo>
                  <a:pt x="11" y="12"/>
                </a:lnTo>
                <a:lnTo>
                  <a:pt x="9" y="1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73" name="Freeform 139"/>
          <p:cNvSpPr>
            <a:spLocks/>
          </p:cNvSpPr>
          <p:nvPr/>
        </p:nvSpPr>
        <p:spPr bwMode="auto">
          <a:xfrm>
            <a:off x="3013075" y="5737225"/>
            <a:ext cx="19050" cy="19050"/>
          </a:xfrm>
          <a:custGeom>
            <a:avLst/>
            <a:gdLst>
              <a:gd name="T0" fmla="*/ 9 w 13"/>
              <a:gd name="T1" fmla="*/ 12 h 12"/>
              <a:gd name="T2" fmla="*/ 11 w 13"/>
              <a:gd name="T3" fmla="*/ 10 h 12"/>
              <a:gd name="T4" fmla="*/ 13 w 13"/>
              <a:gd name="T5" fmla="*/ 4 h 12"/>
              <a:gd name="T6" fmla="*/ 4 w 13"/>
              <a:gd name="T7" fmla="*/ 0 h 12"/>
              <a:gd name="T8" fmla="*/ 0 w 13"/>
              <a:gd name="T9" fmla="*/ 6 h 12"/>
              <a:gd name="T10" fmla="*/ 2 w 13"/>
              <a:gd name="T11" fmla="*/ 4 h 12"/>
              <a:gd name="T12" fmla="*/ 9 w 13"/>
              <a:gd name="T13" fmla="*/ 12 h 12"/>
              <a:gd name="T14" fmla="*/ 11 w 13"/>
              <a:gd name="T15" fmla="*/ 12 h 12"/>
              <a:gd name="T16" fmla="*/ 11 w 13"/>
              <a:gd name="T17" fmla="*/ 10 h 12"/>
              <a:gd name="T18" fmla="*/ 9 w 13"/>
              <a:gd name="T19" fmla="*/ 12 h 1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3"/>
              <a:gd name="T31" fmla="*/ 0 h 12"/>
              <a:gd name="T32" fmla="*/ 13 w 13"/>
              <a:gd name="T33" fmla="*/ 12 h 1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3" h="12">
                <a:moveTo>
                  <a:pt x="9" y="12"/>
                </a:moveTo>
                <a:lnTo>
                  <a:pt x="11" y="10"/>
                </a:lnTo>
                <a:lnTo>
                  <a:pt x="13" y="4"/>
                </a:lnTo>
                <a:lnTo>
                  <a:pt x="4" y="0"/>
                </a:lnTo>
                <a:lnTo>
                  <a:pt x="0" y="6"/>
                </a:lnTo>
                <a:lnTo>
                  <a:pt x="2" y="4"/>
                </a:lnTo>
                <a:lnTo>
                  <a:pt x="9" y="12"/>
                </a:lnTo>
                <a:lnTo>
                  <a:pt x="11" y="12"/>
                </a:lnTo>
                <a:lnTo>
                  <a:pt x="11" y="10"/>
                </a:lnTo>
                <a:lnTo>
                  <a:pt x="9" y="1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74" name="Freeform 140"/>
          <p:cNvSpPr>
            <a:spLocks/>
          </p:cNvSpPr>
          <p:nvPr/>
        </p:nvSpPr>
        <p:spPr bwMode="auto">
          <a:xfrm>
            <a:off x="3013075" y="5743575"/>
            <a:ext cx="12700" cy="22225"/>
          </a:xfrm>
          <a:custGeom>
            <a:avLst/>
            <a:gdLst>
              <a:gd name="T0" fmla="*/ 2 w 9"/>
              <a:gd name="T1" fmla="*/ 12 h 14"/>
              <a:gd name="T2" fmla="*/ 8 w 9"/>
              <a:gd name="T3" fmla="*/ 10 h 14"/>
              <a:gd name="T4" fmla="*/ 9 w 9"/>
              <a:gd name="T5" fmla="*/ 8 h 14"/>
              <a:gd name="T6" fmla="*/ 2 w 9"/>
              <a:gd name="T7" fmla="*/ 0 h 14"/>
              <a:gd name="T8" fmla="*/ 0 w 9"/>
              <a:gd name="T9" fmla="*/ 2 h 14"/>
              <a:gd name="T10" fmla="*/ 6 w 9"/>
              <a:gd name="T11" fmla="*/ 0 h 14"/>
              <a:gd name="T12" fmla="*/ 2 w 9"/>
              <a:gd name="T13" fmla="*/ 12 h 14"/>
              <a:gd name="T14" fmla="*/ 6 w 9"/>
              <a:gd name="T15" fmla="*/ 14 h 14"/>
              <a:gd name="T16" fmla="*/ 8 w 9"/>
              <a:gd name="T17" fmla="*/ 10 h 14"/>
              <a:gd name="T18" fmla="*/ 2 w 9"/>
              <a:gd name="T19" fmla="*/ 12 h 1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9"/>
              <a:gd name="T31" fmla="*/ 0 h 14"/>
              <a:gd name="T32" fmla="*/ 9 w 9"/>
              <a:gd name="T33" fmla="*/ 14 h 1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9" h="14">
                <a:moveTo>
                  <a:pt x="2" y="12"/>
                </a:moveTo>
                <a:lnTo>
                  <a:pt x="8" y="10"/>
                </a:lnTo>
                <a:lnTo>
                  <a:pt x="9" y="8"/>
                </a:lnTo>
                <a:lnTo>
                  <a:pt x="2" y="0"/>
                </a:lnTo>
                <a:lnTo>
                  <a:pt x="0" y="2"/>
                </a:lnTo>
                <a:lnTo>
                  <a:pt x="6" y="0"/>
                </a:lnTo>
                <a:lnTo>
                  <a:pt x="2" y="12"/>
                </a:lnTo>
                <a:lnTo>
                  <a:pt x="6" y="14"/>
                </a:lnTo>
                <a:lnTo>
                  <a:pt x="8" y="10"/>
                </a:lnTo>
                <a:lnTo>
                  <a:pt x="2" y="1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75" name="Freeform 141"/>
          <p:cNvSpPr>
            <a:spLocks/>
          </p:cNvSpPr>
          <p:nvPr/>
        </p:nvSpPr>
        <p:spPr bwMode="auto">
          <a:xfrm>
            <a:off x="3009900" y="5743575"/>
            <a:ext cx="14288" cy="19050"/>
          </a:xfrm>
          <a:custGeom>
            <a:avLst/>
            <a:gdLst>
              <a:gd name="T0" fmla="*/ 0 w 10"/>
              <a:gd name="T1" fmla="*/ 8 h 12"/>
              <a:gd name="T2" fmla="*/ 2 w 10"/>
              <a:gd name="T3" fmla="*/ 10 h 12"/>
              <a:gd name="T4" fmla="*/ 4 w 10"/>
              <a:gd name="T5" fmla="*/ 12 h 12"/>
              <a:gd name="T6" fmla="*/ 8 w 10"/>
              <a:gd name="T7" fmla="*/ 0 h 12"/>
              <a:gd name="T8" fmla="*/ 6 w 10"/>
              <a:gd name="T9" fmla="*/ 0 h 12"/>
              <a:gd name="T10" fmla="*/ 10 w 10"/>
              <a:gd name="T11" fmla="*/ 2 h 12"/>
              <a:gd name="T12" fmla="*/ 0 w 10"/>
              <a:gd name="T13" fmla="*/ 8 h 12"/>
              <a:gd name="T14" fmla="*/ 0 w 10"/>
              <a:gd name="T15" fmla="*/ 10 h 12"/>
              <a:gd name="T16" fmla="*/ 2 w 10"/>
              <a:gd name="T17" fmla="*/ 10 h 12"/>
              <a:gd name="T18" fmla="*/ 0 w 10"/>
              <a:gd name="T19" fmla="*/ 8 h 1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0"/>
              <a:gd name="T31" fmla="*/ 0 h 12"/>
              <a:gd name="T32" fmla="*/ 10 w 10"/>
              <a:gd name="T33" fmla="*/ 12 h 1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0" h="12">
                <a:moveTo>
                  <a:pt x="0" y="8"/>
                </a:moveTo>
                <a:lnTo>
                  <a:pt x="2" y="10"/>
                </a:lnTo>
                <a:lnTo>
                  <a:pt x="4" y="12"/>
                </a:lnTo>
                <a:lnTo>
                  <a:pt x="8" y="0"/>
                </a:lnTo>
                <a:lnTo>
                  <a:pt x="6" y="0"/>
                </a:lnTo>
                <a:lnTo>
                  <a:pt x="10" y="2"/>
                </a:lnTo>
                <a:lnTo>
                  <a:pt x="0" y="8"/>
                </a:lnTo>
                <a:lnTo>
                  <a:pt x="0" y="10"/>
                </a:lnTo>
                <a:lnTo>
                  <a:pt x="2" y="10"/>
                </a:lnTo>
                <a:lnTo>
                  <a:pt x="0" y="8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76" name="Freeform 142"/>
          <p:cNvSpPr>
            <a:spLocks/>
          </p:cNvSpPr>
          <p:nvPr/>
        </p:nvSpPr>
        <p:spPr bwMode="auto">
          <a:xfrm>
            <a:off x="3003550" y="5740400"/>
            <a:ext cx="20638" cy="15875"/>
          </a:xfrm>
          <a:custGeom>
            <a:avLst/>
            <a:gdLst>
              <a:gd name="T0" fmla="*/ 0 w 14"/>
              <a:gd name="T1" fmla="*/ 4 h 10"/>
              <a:gd name="T2" fmla="*/ 0 w 14"/>
              <a:gd name="T3" fmla="*/ 6 h 10"/>
              <a:gd name="T4" fmla="*/ 4 w 14"/>
              <a:gd name="T5" fmla="*/ 10 h 10"/>
              <a:gd name="T6" fmla="*/ 14 w 14"/>
              <a:gd name="T7" fmla="*/ 4 h 10"/>
              <a:gd name="T8" fmla="*/ 10 w 14"/>
              <a:gd name="T9" fmla="*/ 0 h 10"/>
              <a:gd name="T10" fmla="*/ 12 w 14"/>
              <a:gd name="T11" fmla="*/ 0 h 10"/>
              <a:gd name="T12" fmla="*/ 0 w 14"/>
              <a:gd name="T13" fmla="*/ 4 h 10"/>
              <a:gd name="T14" fmla="*/ 0 w 14"/>
              <a:gd name="T15" fmla="*/ 6 h 10"/>
              <a:gd name="T16" fmla="*/ 0 w 14"/>
              <a:gd name="T17" fmla="*/ 4 h 1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4"/>
              <a:gd name="T28" fmla="*/ 0 h 10"/>
              <a:gd name="T29" fmla="*/ 14 w 14"/>
              <a:gd name="T30" fmla="*/ 10 h 1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4" h="10">
                <a:moveTo>
                  <a:pt x="0" y="4"/>
                </a:moveTo>
                <a:lnTo>
                  <a:pt x="0" y="6"/>
                </a:lnTo>
                <a:lnTo>
                  <a:pt x="4" y="10"/>
                </a:lnTo>
                <a:lnTo>
                  <a:pt x="14" y="4"/>
                </a:lnTo>
                <a:lnTo>
                  <a:pt x="10" y="0"/>
                </a:lnTo>
                <a:lnTo>
                  <a:pt x="12" y="0"/>
                </a:lnTo>
                <a:lnTo>
                  <a:pt x="0" y="4"/>
                </a:lnTo>
                <a:lnTo>
                  <a:pt x="0" y="6"/>
                </a:lnTo>
                <a:lnTo>
                  <a:pt x="0" y="4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77" name="Freeform 143"/>
          <p:cNvSpPr>
            <a:spLocks/>
          </p:cNvSpPr>
          <p:nvPr/>
        </p:nvSpPr>
        <p:spPr bwMode="auto">
          <a:xfrm>
            <a:off x="3000375" y="5727700"/>
            <a:ext cx="20638" cy="19050"/>
          </a:xfrm>
          <a:custGeom>
            <a:avLst/>
            <a:gdLst>
              <a:gd name="T0" fmla="*/ 0 w 14"/>
              <a:gd name="T1" fmla="*/ 2 h 12"/>
              <a:gd name="T2" fmla="*/ 2 w 14"/>
              <a:gd name="T3" fmla="*/ 12 h 12"/>
              <a:gd name="T4" fmla="*/ 14 w 14"/>
              <a:gd name="T5" fmla="*/ 8 h 12"/>
              <a:gd name="T6" fmla="*/ 12 w 14"/>
              <a:gd name="T7" fmla="*/ 0 h 12"/>
              <a:gd name="T8" fmla="*/ 0 w 14"/>
              <a:gd name="T9" fmla="*/ 2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"/>
              <a:gd name="T16" fmla="*/ 0 h 12"/>
              <a:gd name="T17" fmla="*/ 14 w 14"/>
              <a:gd name="T18" fmla="*/ 12 h 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" h="12">
                <a:moveTo>
                  <a:pt x="0" y="2"/>
                </a:moveTo>
                <a:lnTo>
                  <a:pt x="2" y="12"/>
                </a:lnTo>
                <a:lnTo>
                  <a:pt x="14" y="8"/>
                </a:lnTo>
                <a:lnTo>
                  <a:pt x="12" y="0"/>
                </a:lnTo>
                <a:lnTo>
                  <a:pt x="0" y="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78" name="Freeform 144"/>
          <p:cNvSpPr>
            <a:spLocks/>
          </p:cNvSpPr>
          <p:nvPr/>
        </p:nvSpPr>
        <p:spPr bwMode="auto">
          <a:xfrm>
            <a:off x="2995613" y="5707063"/>
            <a:ext cx="23812" cy="23812"/>
          </a:xfrm>
          <a:custGeom>
            <a:avLst/>
            <a:gdLst>
              <a:gd name="T0" fmla="*/ 0 w 16"/>
              <a:gd name="T1" fmla="*/ 2 h 15"/>
              <a:gd name="T2" fmla="*/ 4 w 16"/>
              <a:gd name="T3" fmla="*/ 15 h 15"/>
              <a:gd name="T4" fmla="*/ 16 w 16"/>
              <a:gd name="T5" fmla="*/ 13 h 15"/>
              <a:gd name="T6" fmla="*/ 12 w 16"/>
              <a:gd name="T7" fmla="*/ 0 h 15"/>
              <a:gd name="T8" fmla="*/ 0 w 16"/>
              <a:gd name="T9" fmla="*/ 2 h 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"/>
              <a:gd name="T16" fmla="*/ 0 h 15"/>
              <a:gd name="T17" fmla="*/ 16 w 16"/>
              <a:gd name="T18" fmla="*/ 15 h 1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" h="15">
                <a:moveTo>
                  <a:pt x="0" y="2"/>
                </a:moveTo>
                <a:lnTo>
                  <a:pt x="4" y="15"/>
                </a:lnTo>
                <a:lnTo>
                  <a:pt x="16" y="13"/>
                </a:lnTo>
                <a:lnTo>
                  <a:pt x="12" y="0"/>
                </a:lnTo>
                <a:lnTo>
                  <a:pt x="0" y="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79" name="Freeform 145"/>
          <p:cNvSpPr>
            <a:spLocks/>
          </p:cNvSpPr>
          <p:nvPr/>
        </p:nvSpPr>
        <p:spPr bwMode="auto">
          <a:xfrm>
            <a:off x="2992438" y="5681663"/>
            <a:ext cx="20637" cy="28575"/>
          </a:xfrm>
          <a:custGeom>
            <a:avLst/>
            <a:gdLst>
              <a:gd name="T0" fmla="*/ 0 w 14"/>
              <a:gd name="T1" fmla="*/ 0 h 18"/>
              <a:gd name="T2" fmla="*/ 0 w 14"/>
              <a:gd name="T3" fmla="*/ 2 h 18"/>
              <a:gd name="T4" fmla="*/ 2 w 14"/>
              <a:gd name="T5" fmla="*/ 18 h 18"/>
              <a:gd name="T6" fmla="*/ 14 w 14"/>
              <a:gd name="T7" fmla="*/ 16 h 18"/>
              <a:gd name="T8" fmla="*/ 12 w 14"/>
              <a:gd name="T9" fmla="*/ 0 h 18"/>
              <a:gd name="T10" fmla="*/ 0 w 14"/>
              <a:gd name="T11" fmla="*/ 0 h 18"/>
              <a:gd name="T12" fmla="*/ 0 w 14"/>
              <a:gd name="T13" fmla="*/ 2 h 18"/>
              <a:gd name="T14" fmla="*/ 0 w 14"/>
              <a:gd name="T15" fmla="*/ 0 h 1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4"/>
              <a:gd name="T25" fmla="*/ 0 h 18"/>
              <a:gd name="T26" fmla="*/ 14 w 14"/>
              <a:gd name="T27" fmla="*/ 18 h 1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4" h="18">
                <a:moveTo>
                  <a:pt x="0" y="0"/>
                </a:moveTo>
                <a:lnTo>
                  <a:pt x="0" y="2"/>
                </a:lnTo>
                <a:lnTo>
                  <a:pt x="2" y="18"/>
                </a:lnTo>
                <a:lnTo>
                  <a:pt x="14" y="16"/>
                </a:lnTo>
                <a:lnTo>
                  <a:pt x="12" y="0"/>
                </a:lnTo>
                <a:lnTo>
                  <a:pt x="0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80" name="Freeform 146"/>
          <p:cNvSpPr>
            <a:spLocks/>
          </p:cNvSpPr>
          <p:nvPr/>
        </p:nvSpPr>
        <p:spPr bwMode="auto">
          <a:xfrm>
            <a:off x="2986088" y="5619750"/>
            <a:ext cx="23812" cy="61913"/>
          </a:xfrm>
          <a:custGeom>
            <a:avLst/>
            <a:gdLst>
              <a:gd name="T0" fmla="*/ 0 w 16"/>
              <a:gd name="T1" fmla="*/ 2 h 39"/>
              <a:gd name="T2" fmla="*/ 4 w 16"/>
              <a:gd name="T3" fmla="*/ 39 h 39"/>
              <a:gd name="T4" fmla="*/ 16 w 16"/>
              <a:gd name="T5" fmla="*/ 39 h 39"/>
              <a:gd name="T6" fmla="*/ 12 w 16"/>
              <a:gd name="T7" fmla="*/ 0 h 39"/>
              <a:gd name="T8" fmla="*/ 0 w 16"/>
              <a:gd name="T9" fmla="*/ 2 h 3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"/>
              <a:gd name="T16" fmla="*/ 0 h 39"/>
              <a:gd name="T17" fmla="*/ 16 w 16"/>
              <a:gd name="T18" fmla="*/ 39 h 3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" h="39">
                <a:moveTo>
                  <a:pt x="0" y="2"/>
                </a:moveTo>
                <a:lnTo>
                  <a:pt x="4" y="39"/>
                </a:lnTo>
                <a:lnTo>
                  <a:pt x="16" y="39"/>
                </a:lnTo>
                <a:lnTo>
                  <a:pt x="12" y="0"/>
                </a:lnTo>
                <a:lnTo>
                  <a:pt x="0" y="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81" name="Freeform 147"/>
          <p:cNvSpPr>
            <a:spLocks/>
          </p:cNvSpPr>
          <p:nvPr/>
        </p:nvSpPr>
        <p:spPr bwMode="auto">
          <a:xfrm>
            <a:off x="2979738" y="5540375"/>
            <a:ext cx="23812" cy="82550"/>
          </a:xfrm>
          <a:custGeom>
            <a:avLst/>
            <a:gdLst>
              <a:gd name="T0" fmla="*/ 0 w 17"/>
              <a:gd name="T1" fmla="*/ 0 h 52"/>
              <a:gd name="T2" fmla="*/ 5 w 17"/>
              <a:gd name="T3" fmla="*/ 52 h 52"/>
              <a:gd name="T4" fmla="*/ 17 w 17"/>
              <a:gd name="T5" fmla="*/ 50 h 52"/>
              <a:gd name="T6" fmla="*/ 11 w 17"/>
              <a:gd name="T7" fmla="*/ 0 h 52"/>
              <a:gd name="T8" fmla="*/ 0 w 17"/>
              <a:gd name="T9" fmla="*/ 0 h 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52"/>
              <a:gd name="T17" fmla="*/ 17 w 17"/>
              <a:gd name="T18" fmla="*/ 52 h 5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52">
                <a:moveTo>
                  <a:pt x="0" y="0"/>
                </a:moveTo>
                <a:lnTo>
                  <a:pt x="5" y="52"/>
                </a:lnTo>
                <a:lnTo>
                  <a:pt x="17" y="50"/>
                </a:lnTo>
                <a:lnTo>
                  <a:pt x="1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82" name="Freeform 148"/>
          <p:cNvSpPr>
            <a:spLocks/>
          </p:cNvSpPr>
          <p:nvPr/>
        </p:nvSpPr>
        <p:spPr bwMode="auto">
          <a:xfrm>
            <a:off x="2967038" y="5354638"/>
            <a:ext cx="28575" cy="185737"/>
          </a:xfrm>
          <a:custGeom>
            <a:avLst/>
            <a:gdLst>
              <a:gd name="T0" fmla="*/ 0 w 19"/>
              <a:gd name="T1" fmla="*/ 2 h 117"/>
              <a:gd name="T2" fmla="*/ 8 w 19"/>
              <a:gd name="T3" fmla="*/ 117 h 117"/>
              <a:gd name="T4" fmla="*/ 19 w 19"/>
              <a:gd name="T5" fmla="*/ 117 h 117"/>
              <a:gd name="T6" fmla="*/ 12 w 19"/>
              <a:gd name="T7" fmla="*/ 0 h 117"/>
              <a:gd name="T8" fmla="*/ 0 w 19"/>
              <a:gd name="T9" fmla="*/ 2 h 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"/>
              <a:gd name="T16" fmla="*/ 0 h 117"/>
              <a:gd name="T17" fmla="*/ 19 w 19"/>
              <a:gd name="T18" fmla="*/ 117 h 1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" h="117">
                <a:moveTo>
                  <a:pt x="0" y="2"/>
                </a:moveTo>
                <a:lnTo>
                  <a:pt x="8" y="117"/>
                </a:lnTo>
                <a:lnTo>
                  <a:pt x="19" y="117"/>
                </a:lnTo>
                <a:lnTo>
                  <a:pt x="12" y="0"/>
                </a:lnTo>
                <a:lnTo>
                  <a:pt x="0" y="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83" name="Freeform 149"/>
          <p:cNvSpPr>
            <a:spLocks/>
          </p:cNvSpPr>
          <p:nvPr/>
        </p:nvSpPr>
        <p:spPr bwMode="auto">
          <a:xfrm>
            <a:off x="2943225" y="4949825"/>
            <a:ext cx="41275" cy="407988"/>
          </a:xfrm>
          <a:custGeom>
            <a:avLst/>
            <a:gdLst>
              <a:gd name="T0" fmla="*/ 0 w 29"/>
              <a:gd name="T1" fmla="*/ 2 h 257"/>
              <a:gd name="T2" fmla="*/ 17 w 29"/>
              <a:gd name="T3" fmla="*/ 257 h 257"/>
              <a:gd name="T4" fmla="*/ 29 w 29"/>
              <a:gd name="T5" fmla="*/ 255 h 257"/>
              <a:gd name="T6" fmla="*/ 11 w 29"/>
              <a:gd name="T7" fmla="*/ 0 h 257"/>
              <a:gd name="T8" fmla="*/ 0 w 29"/>
              <a:gd name="T9" fmla="*/ 2 h 2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9"/>
              <a:gd name="T16" fmla="*/ 0 h 257"/>
              <a:gd name="T17" fmla="*/ 29 w 29"/>
              <a:gd name="T18" fmla="*/ 257 h 2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9" h="257">
                <a:moveTo>
                  <a:pt x="0" y="2"/>
                </a:moveTo>
                <a:lnTo>
                  <a:pt x="17" y="257"/>
                </a:lnTo>
                <a:lnTo>
                  <a:pt x="29" y="255"/>
                </a:lnTo>
                <a:lnTo>
                  <a:pt x="11" y="0"/>
                </a:lnTo>
                <a:lnTo>
                  <a:pt x="0" y="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84" name="Freeform 150"/>
          <p:cNvSpPr>
            <a:spLocks/>
          </p:cNvSpPr>
          <p:nvPr/>
        </p:nvSpPr>
        <p:spPr bwMode="auto">
          <a:xfrm>
            <a:off x="2930525" y="4787900"/>
            <a:ext cx="28575" cy="165100"/>
          </a:xfrm>
          <a:custGeom>
            <a:avLst/>
            <a:gdLst>
              <a:gd name="T0" fmla="*/ 0 w 19"/>
              <a:gd name="T1" fmla="*/ 2 h 104"/>
              <a:gd name="T2" fmla="*/ 8 w 19"/>
              <a:gd name="T3" fmla="*/ 104 h 104"/>
              <a:gd name="T4" fmla="*/ 19 w 19"/>
              <a:gd name="T5" fmla="*/ 102 h 104"/>
              <a:gd name="T6" fmla="*/ 11 w 19"/>
              <a:gd name="T7" fmla="*/ 0 h 104"/>
              <a:gd name="T8" fmla="*/ 0 w 19"/>
              <a:gd name="T9" fmla="*/ 2 h 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"/>
              <a:gd name="T16" fmla="*/ 0 h 104"/>
              <a:gd name="T17" fmla="*/ 19 w 19"/>
              <a:gd name="T18" fmla="*/ 104 h 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" h="104">
                <a:moveTo>
                  <a:pt x="0" y="2"/>
                </a:moveTo>
                <a:lnTo>
                  <a:pt x="8" y="104"/>
                </a:lnTo>
                <a:lnTo>
                  <a:pt x="19" y="102"/>
                </a:lnTo>
                <a:lnTo>
                  <a:pt x="11" y="0"/>
                </a:lnTo>
                <a:lnTo>
                  <a:pt x="0" y="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85" name="Freeform 151"/>
          <p:cNvSpPr>
            <a:spLocks/>
          </p:cNvSpPr>
          <p:nvPr/>
        </p:nvSpPr>
        <p:spPr bwMode="auto">
          <a:xfrm>
            <a:off x="2919413" y="4656138"/>
            <a:ext cx="26987" cy="134937"/>
          </a:xfrm>
          <a:custGeom>
            <a:avLst/>
            <a:gdLst>
              <a:gd name="T0" fmla="*/ 0 w 19"/>
              <a:gd name="T1" fmla="*/ 0 h 85"/>
              <a:gd name="T2" fmla="*/ 8 w 19"/>
              <a:gd name="T3" fmla="*/ 85 h 85"/>
              <a:gd name="T4" fmla="*/ 19 w 19"/>
              <a:gd name="T5" fmla="*/ 83 h 85"/>
              <a:gd name="T6" fmla="*/ 12 w 19"/>
              <a:gd name="T7" fmla="*/ 0 h 85"/>
              <a:gd name="T8" fmla="*/ 0 w 19"/>
              <a:gd name="T9" fmla="*/ 0 h 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"/>
              <a:gd name="T16" fmla="*/ 0 h 85"/>
              <a:gd name="T17" fmla="*/ 19 w 19"/>
              <a:gd name="T18" fmla="*/ 85 h 8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" h="85">
                <a:moveTo>
                  <a:pt x="0" y="0"/>
                </a:moveTo>
                <a:lnTo>
                  <a:pt x="8" y="85"/>
                </a:lnTo>
                <a:lnTo>
                  <a:pt x="19" y="83"/>
                </a:lnTo>
                <a:lnTo>
                  <a:pt x="12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86" name="Freeform 152"/>
          <p:cNvSpPr>
            <a:spLocks/>
          </p:cNvSpPr>
          <p:nvPr/>
        </p:nvSpPr>
        <p:spPr bwMode="auto">
          <a:xfrm>
            <a:off x="2916238" y="4627563"/>
            <a:ext cx="20637" cy="28575"/>
          </a:xfrm>
          <a:custGeom>
            <a:avLst/>
            <a:gdLst>
              <a:gd name="T0" fmla="*/ 0 w 14"/>
              <a:gd name="T1" fmla="*/ 2 h 18"/>
              <a:gd name="T2" fmla="*/ 0 w 14"/>
              <a:gd name="T3" fmla="*/ 0 h 18"/>
              <a:gd name="T4" fmla="*/ 2 w 14"/>
              <a:gd name="T5" fmla="*/ 18 h 18"/>
              <a:gd name="T6" fmla="*/ 14 w 14"/>
              <a:gd name="T7" fmla="*/ 18 h 18"/>
              <a:gd name="T8" fmla="*/ 12 w 14"/>
              <a:gd name="T9" fmla="*/ 0 h 18"/>
              <a:gd name="T10" fmla="*/ 0 w 14"/>
              <a:gd name="T11" fmla="*/ 2 h 1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"/>
              <a:gd name="T19" fmla="*/ 0 h 18"/>
              <a:gd name="T20" fmla="*/ 14 w 14"/>
              <a:gd name="T21" fmla="*/ 18 h 1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" h="18">
                <a:moveTo>
                  <a:pt x="0" y="2"/>
                </a:moveTo>
                <a:lnTo>
                  <a:pt x="0" y="0"/>
                </a:lnTo>
                <a:lnTo>
                  <a:pt x="2" y="18"/>
                </a:lnTo>
                <a:lnTo>
                  <a:pt x="14" y="18"/>
                </a:lnTo>
                <a:lnTo>
                  <a:pt x="12" y="0"/>
                </a:lnTo>
                <a:lnTo>
                  <a:pt x="0" y="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87" name="Freeform 153"/>
          <p:cNvSpPr>
            <a:spLocks/>
          </p:cNvSpPr>
          <p:nvPr/>
        </p:nvSpPr>
        <p:spPr bwMode="auto">
          <a:xfrm>
            <a:off x="2913063" y="4603750"/>
            <a:ext cx="20637" cy="26988"/>
          </a:xfrm>
          <a:custGeom>
            <a:avLst/>
            <a:gdLst>
              <a:gd name="T0" fmla="*/ 0 w 14"/>
              <a:gd name="T1" fmla="*/ 2 h 17"/>
              <a:gd name="T2" fmla="*/ 2 w 14"/>
              <a:gd name="T3" fmla="*/ 17 h 17"/>
              <a:gd name="T4" fmla="*/ 14 w 14"/>
              <a:gd name="T5" fmla="*/ 15 h 17"/>
              <a:gd name="T6" fmla="*/ 12 w 14"/>
              <a:gd name="T7" fmla="*/ 0 h 17"/>
              <a:gd name="T8" fmla="*/ 0 w 14"/>
              <a:gd name="T9" fmla="*/ 2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"/>
              <a:gd name="T16" fmla="*/ 0 h 17"/>
              <a:gd name="T17" fmla="*/ 14 w 14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" h="17">
                <a:moveTo>
                  <a:pt x="0" y="2"/>
                </a:moveTo>
                <a:lnTo>
                  <a:pt x="2" y="17"/>
                </a:lnTo>
                <a:lnTo>
                  <a:pt x="14" y="15"/>
                </a:lnTo>
                <a:lnTo>
                  <a:pt x="12" y="0"/>
                </a:lnTo>
                <a:lnTo>
                  <a:pt x="0" y="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88" name="Freeform 154"/>
          <p:cNvSpPr>
            <a:spLocks/>
          </p:cNvSpPr>
          <p:nvPr/>
        </p:nvSpPr>
        <p:spPr bwMode="auto">
          <a:xfrm>
            <a:off x="2906713" y="4513263"/>
            <a:ext cx="23812" cy="93662"/>
          </a:xfrm>
          <a:custGeom>
            <a:avLst/>
            <a:gdLst>
              <a:gd name="T0" fmla="*/ 12 w 16"/>
              <a:gd name="T1" fmla="*/ 41 h 59"/>
              <a:gd name="T2" fmla="*/ 0 w 16"/>
              <a:gd name="T3" fmla="*/ 41 h 59"/>
              <a:gd name="T4" fmla="*/ 4 w 16"/>
              <a:gd name="T5" fmla="*/ 59 h 59"/>
              <a:gd name="T6" fmla="*/ 16 w 16"/>
              <a:gd name="T7" fmla="*/ 57 h 59"/>
              <a:gd name="T8" fmla="*/ 12 w 16"/>
              <a:gd name="T9" fmla="*/ 39 h 59"/>
              <a:gd name="T10" fmla="*/ 0 w 16"/>
              <a:gd name="T11" fmla="*/ 41 h 59"/>
              <a:gd name="T12" fmla="*/ 12 w 16"/>
              <a:gd name="T13" fmla="*/ 39 h 59"/>
              <a:gd name="T14" fmla="*/ 2 w 16"/>
              <a:gd name="T15" fmla="*/ 0 h 59"/>
              <a:gd name="T16" fmla="*/ 0 w 16"/>
              <a:gd name="T17" fmla="*/ 41 h 59"/>
              <a:gd name="T18" fmla="*/ 12 w 16"/>
              <a:gd name="T19" fmla="*/ 41 h 5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6"/>
              <a:gd name="T31" fmla="*/ 0 h 59"/>
              <a:gd name="T32" fmla="*/ 16 w 16"/>
              <a:gd name="T33" fmla="*/ 59 h 59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6" h="59">
                <a:moveTo>
                  <a:pt x="12" y="41"/>
                </a:moveTo>
                <a:lnTo>
                  <a:pt x="0" y="41"/>
                </a:lnTo>
                <a:lnTo>
                  <a:pt x="4" y="59"/>
                </a:lnTo>
                <a:lnTo>
                  <a:pt x="16" y="57"/>
                </a:lnTo>
                <a:lnTo>
                  <a:pt x="12" y="39"/>
                </a:lnTo>
                <a:lnTo>
                  <a:pt x="0" y="41"/>
                </a:lnTo>
                <a:lnTo>
                  <a:pt x="12" y="39"/>
                </a:lnTo>
                <a:lnTo>
                  <a:pt x="2" y="0"/>
                </a:lnTo>
                <a:lnTo>
                  <a:pt x="0" y="41"/>
                </a:lnTo>
                <a:lnTo>
                  <a:pt x="12" y="41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89" name="Freeform 155"/>
          <p:cNvSpPr>
            <a:spLocks/>
          </p:cNvSpPr>
          <p:nvPr/>
        </p:nvSpPr>
        <p:spPr bwMode="auto">
          <a:xfrm>
            <a:off x="2903538" y="4578350"/>
            <a:ext cx="20637" cy="620713"/>
          </a:xfrm>
          <a:custGeom>
            <a:avLst/>
            <a:gdLst>
              <a:gd name="T0" fmla="*/ 5 w 15"/>
              <a:gd name="T1" fmla="*/ 391 h 391"/>
              <a:gd name="T2" fmla="*/ 11 w 15"/>
              <a:gd name="T3" fmla="*/ 386 h 391"/>
              <a:gd name="T4" fmla="*/ 15 w 15"/>
              <a:gd name="T5" fmla="*/ 0 h 391"/>
              <a:gd name="T6" fmla="*/ 3 w 15"/>
              <a:gd name="T7" fmla="*/ 0 h 391"/>
              <a:gd name="T8" fmla="*/ 0 w 15"/>
              <a:gd name="T9" fmla="*/ 386 h 391"/>
              <a:gd name="T10" fmla="*/ 5 w 15"/>
              <a:gd name="T11" fmla="*/ 380 h 391"/>
              <a:gd name="T12" fmla="*/ 5 w 15"/>
              <a:gd name="T13" fmla="*/ 391 h 391"/>
              <a:gd name="T14" fmla="*/ 11 w 15"/>
              <a:gd name="T15" fmla="*/ 391 h 391"/>
              <a:gd name="T16" fmla="*/ 11 w 15"/>
              <a:gd name="T17" fmla="*/ 386 h 391"/>
              <a:gd name="T18" fmla="*/ 5 w 15"/>
              <a:gd name="T19" fmla="*/ 391 h 39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5"/>
              <a:gd name="T31" fmla="*/ 0 h 391"/>
              <a:gd name="T32" fmla="*/ 15 w 15"/>
              <a:gd name="T33" fmla="*/ 391 h 391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5" h="391">
                <a:moveTo>
                  <a:pt x="5" y="391"/>
                </a:moveTo>
                <a:lnTo>
                  <a:pt x="11" y="386"/>
                </a:lnTo>
                <a:lnTo>
                  <a:pt x="15" y="0"/>
                </a:lnTo>
                <a:lnTo>
                  <a:pt x="3" y="0"/>
                </a:lnTo>
                <a:lnTo>
                  <a:pt x="0" y="386"/>
                </a:lnTo>
                <a:lnTo>
                  <a:pt x="5" y="380"/>
                </a:lnTo>
                <a:lnTo>
                  <a:pt x="5" y="391"/>
                </a:lnTo>
                <a:lnTo>
                  <a:pt x="11" y="391"/>
                </a:lnTo>
                <a:lnTo>
                  <a:pt x="11" y="386"/>
                </a:lnTo>
                <a:lnTo>
                  <a:pt x="5" y="391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90" name="Rectangle 156"/>
          <p:cNvSpPr>
            <a:spLocks noChangeArrowheads="1"/>
          </p:cNvSpPr>
          <p:nvPr/>
        </p:nvSpPr>
        <p:spPr bwMode="auto">
          <a:xfrm>
            <a:off x="2905125" y="5181600"/>
            <a:ext cx="4763" cy="174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91" name="Rectangle 157"/>
          <p:cNvSpPr>
            <a:spLocks noChangeArrowheads="1"/>
          </p:cNvSpPr>
          <p:nvPr/>
        </p:nvSpPr>
        <p:spPr bwMode="auto">
          <a:xfrm>
            <a:off x="2900363" y="5181600"/>
            <a:ext cx="4762" cy="174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92" name="Rectangle 158"/>
          <p:cNvSpPr>
            <a:spLocks noChangeArrowheads="1"/>
          </p:cNvSpPr>
          <p:nvPr/>
        </p:nvSpPr>
        <p:spPr bwMode="auto">
          <a:xfrm>
            <a:off x="2890838" y="5181600"/>
            <a:ext cx="9525" cy="174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93" name="Rectangle 159"/>
          <p:cNvSpPr>
            <a:spLocks noChangeArrowheads="1"/>
          </p:cNvSpPr>
          <p:nvPr/>
        </p:nvSpPr>
        <p:spPr bwMode="auto">
          <a:xfrm>
            <a:off x="2876550" y="5181600"/>
            <a:ext cx="14288" cy="174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94" name="Rectangle 160"/>
          <p:cNvSpPr>
            <a:spLocks noChangeArrowheads="1"/>
          </p:cNvSpPr>
          <p:nvPr/>
        </p:nvSpPr>
        <p:spPr bwMode="auto">
          <a:xfrm>
            <a:off x="2828925" y="5181600"/>
            <a:ext cx="47625" cy="174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95" name="Rectangle 161"/>
          <p:cNvSpPr>
            <a:spLocks noChangeArrowheads="1"/>
          </p:cNvSpPr>
          <p:nvPr/>
        </p:nvSpPr>
        <p:spPr bwMode="auto">
          <a:xfrm>
            <a:off x="2782888" y="5181600"/>
            <a:ext cx="46037" cy="174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96" name="Freeform 162"/>
          <p:cNvSpPr>
            <a:spLocks/>
          </p:cNvSpPr>
          <p:nvPr/>
        </p:nvSpPr>
        <p:spPr bwMode="auto">
          <a:xfrm>
            <a:off x="2693988" y="5181600"/>
            <a:ext cx="88900" cy="17463"/>
          </a:xfrm>
          <a:custGeom>
            <a:avLst/>
            <a:gdLst>
              <a:gd name="T0" fmla="*/ 0 w 61"/>
              <a:gd name="T1" fmla="*/ 0 h 11"/>
              <a:gd name="T2" fmla="*/ 0 w 61"/>
              <a:gd name="T3" fmla="*/ 11 h 11"/>
              <a:gd name="T4" fmla="*/ 61 w 61"/>
              <a:gd name="T5" fmla="*/ 11 h 11"/>
              <a:gd name="T6" fmla="*/ 61 w 61"/>
              <a:gd name="T7" fmla="*/ 0 h 11"/>
              <a:gd name="T8" fmla="*/ 0 w 61"/>
              <a:gd name="T9" fmla="*/ 0 h 11"/>
              <a:gd name="T10" fmla="*/ 0 w 61"/>
              <a:gd name="T11" fmla="*/ 11 h 11"/>
              <a:gd name="T12" fmla="*/ 0 w 61"/>
              <a:gd name="T13" fmla="*/ 0 h 11"/>
              <a:gd name="T14" fmla="*/ 0 w 61"/>
              <a:gd name="T15" fmla="*/ 6 h 11"/>
              <a:gd name="T16" fmla="*/ 0 w 61"/>
              <a:gd name="T17" fmla="*/ 11 h 11"/>
              <a:gd name="T18" fmla="*/ 0 w 61"/>
              <a:gd name="T19" fmla="*/ 0 h 1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1"/>
              <a:gd name="T31" fmla="*/ 0 h 11"/>
              <a:gd name="T32" fmla="*/ 61 w 61"/>
              <a:gd name="T33" fmla="*/ 11 h 11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1" h="11">
                <a:moveTo>
                  <a:pt x="0" y="0"/>
                </a:moveTo>
                <a:lnTo>
                  <a:pt x="0" y="11"/>
                </a:lnTo>
                <a:lnTo>
                  <a:pt x="61" y="11"/>
                </a:lnTo>
                <a:lnTo>
                  <a:pt x="61" y="0"/>
                </a:lnTo>
                <a:lnTo>
                  <a:pt x="0" y="0"/>
                </a:lnTo>
                <a:lnTo>
                  <a:pt x="0" y="11"/>
                </a:lnTo>
                <a:lnTo>
                  <a:pt x="0" y="0"/>
                </a:lnTo>
                <a:lnTo>
                  <a:pt x="0" y="6"/>
                </a:lnTo>
                <a:lnTo>
                  <a:pt x="0" y="11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97" name="Freeform 163"/>
          <p:cNvSpPr>
            <a:spLocks/>
          </p:cNvSpPr>
          <p:nvPr/>
        </p:nvSpPr>
        <p:spPr bwMode="auto">
          <a:xfrm>
            <a:off x="3216275" y="5613400"/>
            <a:ext cx="19050" cy="22225"/>
          </a:xfrm>
          <a:custGeom>
            <a:avLst/>
            <a:gdLst>
              <a:gd name="T0" fmla="*/ 13 w 13"/>
              <a:gd name="T1" fmla="*/ 10 h 14"/>
              <a:gd name="T2" fmla="*/ 9 w 13"/>
              <a:gd name="T3" fmla="*/ 0 h 14"/>
              <a:gd name="T4" fmla="*/ 0 w 13"/>
              <a:gd name="T5" fmla="*/ 4 h 14"/>
              <a:gd name="T6" fmla="*/ 2 w 13"/>
              <a:gd name="T7" fmla="*/ 14 h 14"/>
              <a:gd name="T8" fmla="*/ 13 w 13"/>
              <a:gd name="T9" fmla="*/ 10 h 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"/>
              <a:gd name="T16" fmla="*/ 0 h 14"/>
              <a:gd name="T17" fmla="*/ 13 w 13"/>
              <a:gd name="T18" fmla="*/ 14 h 1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" h="14">
                <a:moveTo>
                  <a:pt x="13" y="10"/>
                </a:moveTo>
                <a:lnTo>
                  <a:pt x="9" y="0"/>
                </a:lnTo>
                <a:lnTo>
                  <a:pt x="0" y="4"/>
                </a:lnTo>
                <a:lnTo>
                  <a:pt x="2" y="14"/>
                </a:lnTo>
                <a:lnTo>
                  <a:pt x="13" y="1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98" name="Freeform 164"/>
          <p:cNvSpPr>
            <a:spLocks/>
          </p:cNvSpPr>
          <p:nvPr/>
        </p:nvSpPr>
        <p:spPr bwMode="auto">
          <a:xfrm>
            <a:off x="3219450" y="5629275"/>
            <a:ext cx="19050" cy="19050"/>
          </a:xfrm>
          <a:custGeom>
            <a:avLst/>
            <a:gdLst>
              <a:gd name="T0" fmla="*/ 11 w 13"/>
              <a:gd name="T1" fmla="*/ 2 h 12"/>
              <a:gd name="T2" fmla="*/ 13 w 13"/>
              <a:gd name="T3" fmla="*/ 6 h 12"/>
              <a:gd name="T4" fmla="*/ 11 w 13"/>
              <a:gd name="T5" fmla="*/ 0 h 12"/>
              <a:gd name="T6" fmla="*/ 0 w 13"/>
              <a:gd name="T7" fmla="*/ 4 h 12"/>
              <a:gd name="T8" fmla="*/ 2 w 13"/>
              <a:gd name="T9" fmla="*/ 10 h 12"/>
              <a:gd name="T10" fmla="*/ 4 w 13"/>
              <a:gd name="T11" fmla="*/ 12 h 12"/>
              <a:gd name="T12" fmla="*/ 2 w 13"/>
              <a:gd name="T13" fmla="*/ 10 h 12"/>
              <a:gd name="T14" fmla="*/ 2 w 13"/>
              <a:gd name="T15" fmla="*/ 12 h 12"/>
              <a:gd name="T16" fmla="*/ 4 w 13"/>
              <a:gd name="T17" fmla="*/ 12 h 12"/>
              <a:gd name="T18" fmla="*/ 11 w 13"/>
              <a:gd name="T19" fmla="*/ 2 h 1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3"/>
              <a:gd name="T31" fmla="*/ 0 h 12"/>
              <a:gd name="T32" fmla="*/ 13 w 13"/>
              <a:gd name="T33" fmla="*/ 12 h 1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3" h="12">
                <a:moveTo>
                  <a:pt x="11" y="2"/>
                </a:moveTo>
                <a:lnTo>
                  <a:pt x="13" y="6"/>
                </a:lnTo>
                <a:lnTo>
                  <a:pt x="11" y="0"/>
                </a:lnTo>
                <a:lnTo>
                  <a:pt x="0" y="4"/>
                </a:lnTo>
                <a:lnTo>
                  <a:pt x="2" y="10"/>
                </a:lnTo>
                <a:lnTo>
                  <a:pt x="4" y="12"/>
                </a:lnTo>
                <a:lnTo>
                  <a:pt x="2" y="10"/>
                </a:lnTo>
                <a:lnTo>
                  <a:pt x="2" y="12"/>
                </a:lnTo>
                <a:lnTo>
                  <a:pt x="4" y="12"/>
                </a:lnTo>
                <a:lnTo>
                  <a:pt x="11" y="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99" name="Freeform 165"/>
          <p:cNvSpPr>
            <a:spLocks/>
          </p:cNvSpPr>
          <p:nvPr/>
        </p:nvSpPr>
        <p:spPr bwMode="auto">
          <a:xfrm>
            <a:off x="3225800" y="5632450"/>
            <a:ext cx="19050" cy="28575"/>
          </a:xfrm>
          <a:custGeom>
            <a:avLst/>
            <a:gdLst>
              <a:gd name="T0" fmla="*/ 3 w 13"/>
              <a:gd name="T1" fmla="*/ 6 h 18"/>
              <a:gd name="T2" fmla="*/ 11 w 13"/>
              <a:gd name="T3" fmla="*/ 4 h 18"/>
              <a:gd name="T4" fmla="*/ 7 w 13"/>
              <a:gd name="T5" fmla="*/ 0 h 18"/>
              <a:gd name="T6" fmla="*/ 0 w 13"/>
              <a:gd name="T7" fmla="*/ 10 h 18"/>
              <a:gd name="T8" fmla="*/ 5 w 13"/>
              <a:gd name="T9" fmla="*/ 14 h 18"/>
              <a:gd name="T10" fmla="*/ 13 w 13"/>
              <a:gd name="T11" fmla="*/ 14 h 18"/>
              <a:gd name="T12" fmla="*/ 5 w 13"/>
              <a:gd name="T13" fmla="*/ 14 h 18"/>
              <a:gd name="T14" fmla="*/ 9 w 13"/>
              <a:gd name="T15" fmla="*/ 18 h 18"/>
              <a:gd name="T16" fmla="*/ 13 w 13"/>
              <a:gd name="T17" fmla="*/ 14 h 18"/>
              <a:gd name="T18" fmla="*/ 3 w 13"/>
              <a:gd name="T19" fmla="*/ 6 h 1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3"/>
              <a:gd name="T31" fmla="*/ 0 h 18"/>
              <a:gd name="T32" fmla="*/ 13 w 13"/>
              <a:gd name="T33" fmla="*/ 18 h 1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3" h="18">
                <a:moveTo>
                  <a:pt x="3" y="6"/>
                </a:moveTo>
                <a:lnTo>
                  <a:pt x="11" y="4"/>
                </a:lnTo>
                <a:lnTo>
                  <a:pt x="7" y="0"/>
                </a:lnTo>
                <a:lnTo>
                  <a:pt x="0" y="10"/>
                </a:lnTo>
                <a:lnTo>
                  <a:pt x="5" y="14"/>
                </a:lnTo>
                <a:lnTo>
                  <a:pt x="13" y="14"/>
                </a:lnTo>
                <a:lnTo>
                  <a:pt x="5" y="14"/>
                </a:lnTo>
                <a:lnTo>
                  <a:pt x="9" y="18"/>
                </a:lnTo>
                <a:lnTo>
                  <a:pt x="13" y="14"/>
                </a:lnTo>
                <a:lnTo>
                  <a:pt x="3" y="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700" name="Freeform 166"/>
          <p:cNvSpPr>
            <a:spLocks/>
          </p:cNvSpPr>
          <p:nvPr/>
        </p:nvSpPr>
        <p:spPr bwMode="auto">
          <a:xfrm>
            <a:off x="3228975" y="5638800"/>
            <a:ext cx="19050" cy="15875"/>
          </a:xfrm>
          <a:custGeom>
            <a:avLst/>
            <a:gdLst>
              <a:gd name="T0" fmla="*/ 2 w 12"/>
              <a:gd name="T1" fmla="*/ 0 h 10"/>
              <a:gd name="T2" fmla="*/ 0 w 12"/>
              <a:gd name="T3" fmla="*/ 2 h 10"/>
              <a:gd name="T4" fmla="*/ 10 w 12"/>
              <a:gd name="T5" fmla="*/ 10 h 10"/>
              <a:gd name="T6" fmla="*/ 12 w 12"/>
              <a:gd name="T7" fmla="*/ 8 h 10"/>
              <a:gd name="T8" fmla="*/ 12 w 12"/>
              <a:gd name="T9" fmla="*/ 6 h 10"/>
              <a:gd name="T10" fmla="*/ 12 w 12"/>
              <a:gd name="T11" fmla="*/ 8 h 10"/>
              <a:gd name="T12" fmla="*/ 12 w 12"/>
              <a:gd name="T13" fmla="*/ 6 h 10"/>
              <a:gd name="T14" fmla="*/ 2 w 12"/>
              <a:gd name="T15" fmla="*/ 0 h 1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2"/>
              <a:gd name="T25" fmla="*/ 0 h 10"/>
              <a:gd name="T26" fmla="*/ 12 w 12"/>
              <a:gd name="T27" fmla="*/ 10 h 1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2" h="10">
                <a:moveTo>
                  <a:pt x="2" y="0"/>
                </a:moveTo>
                <a:lnTo>
                  <a:pt x="0" y="2"/>
                </a:lnTo>
                <a:lnTo>
                  <a:pt x="10" y="10"/>
                </a:lnTo>
                <a:lnTo>
                  <a:pt x="12" y="8"/>
                </a:lnTo>
                <a:lnTo>
                  <a:pt x="12" y="6"/>
                </a:lnTo>
                <a:lnTo>
                  <a:pt x="12" y="8"/>
                </a:lnTo>
                <a:lnTo>
                  <a:pt x="12" y="6"/>
                </a:lnTo>
                <a:lnTo>
                  <a:pt x="2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701" name="Freeform 167"/>
          <p:cNvSpPr>
            <a:spLocks/>
          </p:cNvSpPr>
          <p:nvPr/>
        </p:nvSpPr>
        <p:spPr bwMode="auto">
          <a:xfrm>
            <a:off x="3232150" y="5632450"/>
            <a:ext cx="20638" cy="15875"/>
          </a:xfrm>
          <a:custGeom>
            <a:avLst/>
            <a:gdLst>
              <a:gd name="T0" fmla="*/ 2 w 14"/>
              <a:gd name="T1" fmla="*/ 2 h 10"/>
              <a:gd name="T2" fmla="*/ 2 w 14"/>
              <a:gd name="T3" fmla="*/ 0 h 10"/>
              <a:gd name="T4" fmla="*/ 0 w 14"/>
              <a:gd name="T5" fmla="*/ 4 h 10"/>
              <a:gd name="T6" fmla="*/ 10 w 14"/>
              <a:gd name="T7" fmla="*/ 10 h 10"/>
              <a:gd name="T8" fmla="*/ 14 w 14"/>
              <a:gd name="T9" fmla="*/ 6 h 10"/>
              <a:gd name="T10" fmla="*/ 14 w 14"/>
              <a:gd name="T11" fmla="*/ 4 h 10"/>
              <a:gd name="T12" fmla="*/ 14 w 14"/>
              <a:gd name="T13" fmla="*/ 6 h 10"/>
              <a:gd name="T14" fmla="*/ 14 w 14"/>
              <a:gd name="T15" fmla="*/ 4 h 10"/>
              <a:gd name="T16" fmla="*/ 2 w 14"/>
              <a:gd name="T17" fmla="*/ 2 h 1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4"/>
              <a:gd name="T28" fmla="*/ 0 h 10"/>
              <a:gd name="T29" fmla="*/ 14 w 14"/>
              <a:gd name="T30" fmla="*/ 10 h 1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4" h="10">
                <a:moveTo>
                  <a:pt x="2" y="2"/>
                </a:moveTo>
                <a:lnTo>
                  <a:pt x="2" y="0"/>
                </a:lnTo>
                <a:lnTo>
                  <a:pt x="0" y="4"/>
                </a:lnTo>
                <a:lnTo>
                  <a:pt x="10" y="10"/>
                </a:lnTo>
                <a:lnTo>
                  <a:pt x="14" y="6"/>
                </a:lnTo>
                <a:lnTo>
                  <a:pt x="14" y="4"/>
                </a:lnTo>
                <a:lnTo>
                  <a:pt x="14" y="6"/>
                </a:lnTo>
                <a:lnTo>
                  <a:pt x="14" y="4"/>
                </a:lnTo>
                <a:lnTo>
                  <a:pt x="2" y="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702" name="Freeform 168"/>
          <p:cNvSpPr>
            <a:spLocks/>
          </p:cNvSpPr>
          <p:nvPr/>
        </p:nvSpPr>
        <p:spPr bwMode="auto">
          <a:xfrm>
            <a:off x="3235325" y="5619750"/>
            <a:ext cx="20638" cy="19050"/>
          </a:xfrm>
          <a:custGeom>
            <a:avLst/>
            <a:gdLst>
              <a:gd name="T0" fmla="*/ 2 w 14"/>
              <a:gd name="T1" fmla="*/ 0 h 12"/>
              <a:gd name="T2" fmla="*/ 0 w 14"/>
              <a:gd name="T3" fmla="*/ 10 h 12"/>
              <a:gd name="T4" fmla="*/ 12 w 14"/>
              <a:gd name="T5" fmla="*/ 12 h 12"/>
              <a:gd name="T6" fmla="*/ 14 w 14"/>
              <a:gd name="T7" fmla="*/ 2 h 12"/>
              <a:gd name="T8" fmla="*/ 14 w 14"/>
              <a:gd name="T9" fmla="*/ 4 h 12"/>
              <a:gd name="T10" fmla="*/ 2 w 14"/>
              <a:gd name="T11" fmla="*/ 0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"/>
              <a:gd name="T19" fmla="*/ 0 h 12"/>
              <a:gd name="T20" fmla="*/ 14 w 14"/>
              <a:gd name="T21" fmla="*/ 12 h 1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" h="12">
                <a:moveTo>
                  <a:pt x="2" y="0"/>
                </a:moveTo>
                <a:lnTo>
                  <a:pt x="0" y="10"/>
                </a:lnTo>
                <a:lnTo>
                  <a:pt x="12" y="12"/>
                </a:lnTo>
                <a:lnTo>
                  <a:pt x="14" y="2"/>
                </a:lnTo>
                <a:lnTo>
                  <a:pt x="14" y="4"/>
                </a:lnTo>
                <a:lnTo>
                  <a:pt x="2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703" name="Freeform 169"/>
          <p:cNvSpPr>
            <a:spLocks/>
          </p:cNvSpPr>
          <p:nvPr/>
        </p:nvSpPr>
        <p:spPr bwMode="auto">
          <a:xfrm>
            <a:off x="3238500" y="5603875"/>
            <a:ext cx="20638" cy="22225"/>
          </a:xfrm>
          <a:custGeom>
            <a:avLst/>
            <a:gdLst>
              <a:gd name="T0" fmla="*/ 4 w 14"/>
              <a:gd name="T1" fmla="*/ 0 h 14"/>
              <a:gd name="T2" fmla="*/ 0 w 14"/>
              <a:gd name="T3" fmla="*/ 10 h 14"/>
              <a:gd name="T4" fmla="*/ 12 w 14"/>
              <a:gd name="T5" fmla="*/ 14 h 14"/>
              <a:gd name="T6" fmla="*/ 14 w 14"/>
              <a:gd name="T7" fmla="*/ 4 h 14"/>
              <a:gd name="T8" fmla="*/ 14 w 14"/>
              <a:gd name="T9" fmla="*/ 2 h 14"/>
              <a:gd name="T10" fmla="*/ 14 w 14"/>
              <a:gd name="T11" fmla="*/ 4 h 14"/>
              <a:gd name="T12" fmla="*/ 14 w 14"/>
              <a:gd name="T13" fmla="*/ 2 h 14"/>
              <a:gd name="T14" fmla="*/ 4 w 14"/>
              <a:gd name="T15" fmla="*/ 0 h 1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4"/>
              <a:gd name="T25" fmla="*/ 0 h 14"/>
              <a:gd name="T26" fmla="*/ 14 w 14"/>
              <a:gd name="T27" fmla="*/ 14 h 1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4" h="14">
                <a:moveTo>
                  <a:pt x="4" y="0"/>
                </a:moveTo>
                <a:lnTo>
                  <a:pt x="0" y="10"/>
                </a:lnTo>
                <a:lnTo>
                  <a:pt x="12" y="14"/>
                </a:lnTo>
                <a:lnTo>
                  <a:pt x="14" y="4"/>
                </a:lnTo>
                <a:lnTo>
                  <a:pt x="14" y="2"/>
                </a:lnTo>
                <a:lnTo>
                  <a:pt x="14" y="4"/>
                </a:lnTo>
                <a:lnTo>
                  <a:pt x="14" y="2"/>
                </a:lnTo>
                <a:lnTo>
                  <a:pt x="4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704" name="Freeform 170"/>
          <p:cNvSpPr>
            <a:spLocks/>
          </p:cNvSpPr>
          <p:nvPr/>
        </p:nvSpPr>
        <p:spPr bwMode="auto">
          <a:xfrm>
            <a:off x="3244850" y="5567363"/>
            <a:ext cx="20638" cy="39687"/>
          </a:xfrm>
          <a:custGeom>
            <a:avLst/>
            <a:gdLst>
              <a:gd name="T0" fmla="*/ 4 w 14"/>
              <a:gd name="T1" fmla="*/ 0 h 25"/>
              <a:gd name="T2" fmla="*/ 0 w 14"/>
              <a:gd name="T3" fmla="*/ 23 h 25"/>
              <a:gd name="T4" fmla="*/ 10 w 14"/>
              <a:gd name="T5" fmla="*/ 25 h 25"/>
              <a:gd name="T6" fmla="*/ 14 w 14"/>
              <a:gd name="T7" fmla="*/ 2 h 25"/>
              <a:gd name="T8" fmla="*/ 4 w 14"/>
              <a:gd name="T9" fmla="*/ 0 h 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"/>
              <a:gd name="T16" fmla="*/ 0 h 25"/>
              <a:gd name="T17" fmla="*/ 14 w 14"/>
              <a:gd name="T18" fmla="*/ 25 h 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" h="25">
                <a:moveTo>
                  <a:pt x="4" y="0"/>
                </a:moveTo>
                <a:lnTo>
                  <a:pt x="0" y="23"/>
                </a:lnTo>
                <a:lnTo>
                  <a:pt x="10" y="25"/>
                </a:lnTo>
                <a:lnTo>
                  <a:pt x="14" y="2"/>
                </a:lnTo>
                <a:lnTo>
                  <a:pt x="4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705" name="Freeform 171"/>
          <p:cNvSpPr>
            <a:spLocks/>
          </p:cNvSpPr>
          <p:nvPr/>
        </p:nvSpPr>
        <p:spPr bwMode="auto">
          <a:xfrm>
            <a:off x="3249613" y="5514975"/>
            <a:ext cx="22225" cy="55563"/>
          </a:xfrm>
          <a:custGeom>
            <a:avLst/>
            <a:gdLst>
              <a:gd name="T0" fmla="*/ 4 w 15"/>
              <a:gd name="T1" fmla="*/ 2 h 35"/>
              <a:gd name="T2" fmla="*/ 4 w 15"/>
              <a:gd name="T3" fmla="*/ 0 h 35"/>
              <a:gd name="T4" fmla="*/ 0 w 15"/>
              <a:gd name="T5" fmla="*/ 33 h 35"/>
              <a:gd name="T6" fmla="*/ 10 w 15"/>
              <a:gd name="T7" fmla="*/ 35 h 35"/>
              <a:gd name="T8" fmla="*/ 15 w 15"/>
              <a:gd name="T9" fmla="*/ 2 h 35"/>
              <a:gd name="T10" fmla="*/ 4 w 15"/>
              <a:gd name="T11" fmla="*/ 2 h 3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5"/>
              <a:gd name="T19" fmla="*/ 0 h 35"/>
              <a:gd name="T20" fmla="*/ 15 w 15"/>
              <a:gd name="T21" fmla="*/ 35 h 3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5" h="35">
                <a:moveTo>
                  <a:pt x="4" y="2"/>
                </a:moveTo>
                <a:lnTo>
                  <a:pt x="4" y="0"/>
                </a:lnTo>
                <a:lnTo>
                  <a:pt x="0" y="33"/>
                </a:lnTo>
                <a:lnTo>
                  <a:pt x="10" y="35"/>
                </a:lnTo>
                <a:lnTo>
                  <a:pt x="15" y="2"/>
                </a:lnTo>
                <a:lnTo>
                  <a:pt x="4" y="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706" name="Freeform 172"/>
          <p:cNvSpPr>
            <a:spLocks/>
          </p:cNvSpPr>
          <p:nvPr/>
        </p:nvSpPr>
        <p:spPr bwMode="auto">
          <a:xfrm>
            <a:off x="3255963" y="5378450"/>
            <a:ext cx="28575" cy="139700"/>
          </a:xfrm>
          <a:custGeom>
            <a:avLst/>
            <a:gdLst>
              <a:gd name="T0" fmla="*/ 8 w 19"/>
              <a:gd name="T1" fmla="*/ 0 h 88"/>
              <a:gd name="T2" fmla="*/ 0 w 19"/>
              <a:gd name="T3" fmla="*/ 88 h 88"/>
              <a:gd name="T4" fmla="*/ 11 w 19"/>
              <a:gd name="T5" fmla="*/ 88 h 88"/>
              <a:gd name="T6" fmla="*/ 19 w 19"/>
              <a:gd name="T7" fmla="*/ 0 h 88"/>
              <a:gd name="T8" fmla="*/ 8 w 19"/>
              <a:gd name="T9" fmla="*/ 0 h 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"/>
              <a:gd name="T16" fmla="*/ 0 h 88"/>
              <a:gd name="T17" fmla="*/ 19 w 19"/>
              <a:gd name="T18" fmla="*/ 88 h 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" h="88">
                <a:moveTo>
                  <a:pt x="8" y="0"/>
                </a:moveTo>
                <a:lnTo>
                  <a:pt x="0" y="88"/>
                </a:lnTo>
                <a:lnTo>
                  <a:pt x="11" y="88"/>
                </a:lnTo>
                <a:lnTo>
                  <a:pt x="19" y="0"/>
                </a:lnTo>
                <a:lnTo>
                  <a:pt x="8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707" name="Freeform 173"/>
          <p:cNvSpPr>
            <a:spLocks/>
          </p:cNvSpPr>
          <p:nvPr/>
        </p:nvSpPr>
        <p:spPr bwMode="auto">
          <a:xfrm>
            <a:off x="3267075" y="5070475"/>
            <a:ext cx="42863" cy="307975"/>
          </a:xfrm>
          <a:custGeom>
            <a:avLst/>
            <a:gdLst>
              <a:gd name="T0" fmla="*/ 17 w 29"/>
              <a:gd name="T1" fmla="*/ 0 h 194"/>
              <a:gd name="T2" fmla="*/ 0 w 29"/>
              <a:gd name="T3" fmla="*/ 194 h 194"/>
              <a:gd name="T4" fmla="*/ 11 w 29"/>
              <a:gd name="T5" fmla="*/ 194 h 194"/>
              <a:gd name="T6" fmla="*/ 29 w 29"/>
              <a:gd name="T7" fmla="*/ 0 h 194"/>
              <a:gd name="T8" fmla="*/ 29 w 29"/>
              <a:gd name="T9" fmla="*/ 2 h 194"/>
              <a:gd name="T10" fmla="*/ 17 w 29"/>
              <a:gd name="T11" fmla="*/ 0 h 19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9"/>
              <a:gd name="T19" fmla="*/ 0 h 194"/>
              <a:gd name="T20" fmla="*/ 29 w 29"/>
              <a:gd name="T21" fmla="*/ 194 h 19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9" h="194">
                <a:moveTo>
                  <a:pt x="17" y="0"/>
                </a:moveTo>
                <a:lnTo>
                  <a:pt x="0" y="194"/>
                </a:lnTo>
                <a:lnTo>
                  <a:pt x="11" y="194"/>
                </a:lnTo>
                <a:lnTo>
                  <a:pt x="29" y="0"/>
                </a:lnTo>
                <a:lnTo>
                  <a:pt x="29" y="2"/>
                </a:lnTo>
                <a:lnTo>
                  <a:pt x="17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708" name="Freeform 174"/>
          <p:cNvSpPr>
            <a:spLocks/>
          </p:cNvSpPr>
          <p:nvPr/>
        </p:nvSpPr>
        <p:spPr bwMode="auto">
          <a:xfrm>
            <a:off x="3292475" y="4933950"/>
            <a:ext cx="31750" cy="139700"/>
          </a:xfrm>
          <a:custGeom>
            <a:avLst/>
            <a:gdLst>
              <a:gd name="T0" fmla="*/ 10 w 21"/>
              <a:gd name="T1" fmla="*/ 0 h 88"/>
              <a:gd name="T2" fmla="*/ 10 w 21"/>
              <a:gd name="T3" fmla="*/ 2 h 88"/>
              <a:gd name="T4" fmla="*/ 0 w 21"/>
              <a:gd name="T5" fmla="*/ 86 h 88"/>
              <a:gd name="T6" fmla="*/ 12 w 21"/>
              <a:gd name="T7" fmla="*/ 88 h 88"/>
              <a:gd name="T8" fmla="*/ 21 w 21"/>
              <a:gd name="T9" fmla="*/ 2 h 88"/>
              <a:gd name="T10" fmla="*/ 10 w 21"/>
              <a:gd name="T11" fmla="*/ 0 h 88"/>
              <a:gd name="T12" fmla="*/ 10 w 21"/>
              <a:gd name="T13" fmla="*/ 2 h 88"/>
              <a:gd name="T14" fmla="*/ 10 w 21"/>
              <a:gd name="T15" fmla="*/ 0 h 8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1"/>
              <a:gd name="T25" fmla="*/ 0 h 88"/>
              <a:gd name="T26" fmla="*/ 21 w 21"/>
              <a:gd name="T27" fmla="*/ 88 h 8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" h="88">
                <a:moveTo>
                  <a:pt x="10" y="0"/>
                </a:moveTo>
                <a:lnTo>
                  <a:pt x="10" y="2"/>
                </a:lnTo>
                <a:lnTo>
                  <a:pt x="0" y="86"/>
                </a:lnTo>
                <a:lnTo>
                  <a:pt x="12" y="88"/>
                </a:lnTo>
                <a:lnTo>
                  <a:pt x="21" y="2"/>
                </a:lnTo>
                <a:lnTo>
                  <a:pt x="10" y="0"/>
                </a:lnTo>
                <a:lnTo>
                  <a:pt x="10" y="2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709" name="Freeform 175"/>
          <p:cNvSpPr>
            <a:spLocks/>
          </p:cNvSpPr>
          <p:nvPr/>
        </p:nvSpPr>
        <p:spPr bwMode="auto">
          <a:xfrm>
            <a:off x="3306763" y="4887913"/>
            <a:ext cx="22225" cy="49212"/>
          </a:xfrm>
          <a:custGeom>
            <a:avLst/>
            <a:gdLst>
              <a:gd name="T0" fmla="*/ 3 w 15"/>
              <a:gd name="T1" fmla="*/ 0 h 31"/>
              <a:gd name="T2" fmla="*/ 0 w 15"/>
              <a:gd name="T3" fmla="*/ 29 h 31"/>
              <a:gd name="T4" fmla="*/ 11 w 15"/>
              <a:gd name="T5" fmla="*/ 31 h 31"/>
              <a:gd name="T6" fmla="*/ 15 w 15"/>
              <a:gd name="T7" fmla="*/ 2 h 31"/>
              <a:gd name="T8" fmla="*/ 3 w 15"/>
              <a:gd name="T9" fmla="*/ 0 h 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"/>
              <a:gd name="T16" fmla="*/ 0 h 31"/>
              <a:gd name="T17" fmla="*/ 15 w 15"/>
              <a:gd name="T18" fmla="*/ 31 h 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" h="31">
                <a:moveTo>
                  <a:pt x="3" y="0"/>
                </a:moveTo>
                <a:lnTo>
                  <a:pt x="0" y="29"/>
                </a:lnTo>
                <a:lnTo>
                  <a:pt x="11" y="31"/>
                </a:lnTo>
                <a:lnTo>
                  <a:pt x="15" y="2"/>
                </a:lnTo>
                <a:lnTo>
                  <a:pt x="3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710" name="Freeform 176"/>
          <p:cNvSpPr>
            <a:spLocks/>
          </p:cNvSpPr>
          <p:nvPr/>
        </p:nvSpPr>
        <p:spPr bwMode="auto">
          <a:xfrm>
            <a:off x="3311525" y="4841875"/>
            <a:ext cx="23813" cy="49213"/>
          </a:xfrm>
          <a:custGeom>
            <a:avLst/>
            <a:gdLst>
              <a:gd name="T0" fmla="*/ 4 w 16"/>
              <a:gd name="T1" fmla="*/ 0 h 31"/>
              <a:gd name="T2" fmla="*/ 4 w 16"/>
              <a:gd name="T3" fmla="*/ 1 h 31"/>
              <a:gd name="T4" fmla="*/ 0 w 16"/>
              <a:gd name="T5" fmla="*/ 29 h 31"/>
              <a:gd name="T6" fmla="*/ 12 w 16"/>
              <a:gd name="T7" fmla="*/ 31 h 31"/>
              <a:gd name="T8" fmla="*/ 16 w 16"/>
              <a:gd name="T9" fmla="*/ 1 h 31"/>
              <a:gd name="T10" fmla="*/ 16 w 16"/>
              <a:gd name="T11" fmla="*/ 3 h 31"/>
              <a:gd name="T12" fmla="*/ 4 w 16"/>
              <a:gd name="T13" fmla="*/ 0 h 31"/>
              <a:gd name="T14" fmla="*/ 4 w 16"/>
              <a:gd name="T15" fmla="*/ 1 h 31"/>
              <a:gd name="T16" fmla="*/ 4 w 16"/>
              <a:gd name="T17" fmla="*/ 0 h 3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6"/>
              <a:gd name="T28" fmla="*/ 0 h 31"/>
              <a:gd name="T29" fmla="*/ 16 w 16"/>
              <a:gd name="T30" fmla="*/ 31 h 3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6" h="31">
                <a:moveTo>
                  <a:pt x="4" y="0"/>
                </a:moveTo>
                <a:lnTo>
                  <a:pt x="4" y="1"/>
                </a:lnTo>
                <a:lnTo>
                  <a:pt x="0" y="29"/>
                </a:lnTo>
                <a:lnTo>
                  <a:pt x="12" y="31"/>
                </a:lnTo>
                <a:lnTo>
                  <a:pt x="16" y="1"/>
                </a:lnTo>
                <a:lnTo>
                  <a:pt x="16" y="3"/>
                </a:lnTo>
                <a:lnTo>
                  <a:pt x="4" y="0"/>
                </a:lnTo>
                <a:lnTo>
                  <a:pt x="4" y="1"/>
                </a:lnTo>
                <a:lnTo>
                  <a:pt x="4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711" name="Freeform 177"/>
          <p:cNvSpPr>
            <a:spLocks/>
          </p:cNvSpPr>
          <p:nvPr/>
        </p:nvSpPr>
        <p:spPr bwMode="auto">
          <a:xfrm>
            <a:off x="3317875" y="4813300"/>
            <a:ext cx="23813" cy="33338"/>
          </a:xfrm>
          <a:custGeom>
            <a:avLst/>
            <a:gdLst>
              <a:gd name="T0" fmla="*/ 4 w 16"/>
              <a:gd name="T1" fmla="*/ 0 h 21"/>
              <a:gd name="T2" fmla="*/ 0 w 16"/>
              <a:gd name="T3" fmla="*/ 18 h 21"/>
              <a:gd name="T4" fmla="*/ 12 w 16"/>
              <a:gd name="T5" fmla="*/ 21 h 21"/>
              <a:gd name="T6" fmla="*/ 16 w 16"/>
              <a:gd name="T7" fmla="*/ 2 h 21"/>
              <a:gd name="T8" fmla="*/ 4 w 16"/>
              <a:gd name="T9" fmla="*/ 0 h 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"/>
              <a:gd name="T16" fmla="*/ 0 h 21"/>
              <a:gd name="T17" fmla="*/ 16 w 16"/>
              <a:gd name="T18" fmla="*/ 21 h 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" h="21">
                <a:moveTo>
                  <a:pt x="4" y="0"/>
                </a:moveTo>
                <a:lnTo>
                  <a:pt x="0" y="18"/>
                </a:lnTo>
                <a:lnTo>
                  <a:pt x="12" y="21"/>
                </a:lnTo>
                <a:lnTo>
                  <a:pt x="16" y="2"/>
                </a:lnTo>
                <a:lnTo>
                  <a:pt x="4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712" name="Freeform 178"/>
          <p:cNvSpPr>
            <a:spLocks/>
          </p:cNvSpPr>
          <p:nvPr/>
        </p:nvSpPr>
        <p:spPr bwMode="auto">
          <a:xfrm>
            <a:off x="3324225" y="4791075"/>
            <a:ext cx="19050" cy="25400"/>
          </a:xfrm>
          <a:custGeom>
            <a:avLst/>
            <a:gdLst>
              <a:gd name="T0" fmla="*/ 4 w 14"/>
              <a:gd name="T1" fmla="*/ 0 h 16"/>
              <a:gd name="T2" fmla="*/ 0 w 14"/>
              <a:gd name="T3" fmla="*/ 14 h 16"/>
              <a:gd name="T4" fmla="*/ 12 w 14"/>
              <a:gd name="T5" fmla="*/ 16 h 16"/>
              <a:gd name="T6" fmla="*/ 14 w 14"/>
              <a:gd name="T7" fmla="*/ 4 h 16"/>
              <a:gd name="T8" fmla="*/ 4 w 14"/>
              <a:gd name="T9" fmla="*/ 0 h 1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"/>
              <a:gd name="T16" fmla="*/ 0 h 16"/>
              <a:gd name="T17" fmla="*/ 14 w 14"/>
              <a:gd name="T18" fmla="*/ 16 h 1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" h="16">
                <a:moveTo>
                  <a:pt x="4" y="0"/>
                </a:moveTo>
                <a:lnTo>
                  <a:pt x="0" y="14"/>
                </a:lnTo>
                <a:lnTo>
                  <a:pt x="12" y="16"/>
                </a:lnTo>
                <a:lnTo>
                  <a:pt x="14" y="4"/>
                </a:lnTo>
                <a:lnTo>
                  <a:pt x="4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713" name="Freeform 179"/>
          <p:cNvSpPr>
            <a:spLocks/>
          </p:cNvSpPr>
          <p:nvPr/>
        </p:nvSpPr>
        <p:spPr bwMode="auto">
          <a:xfrm>
            <a:off x="3328988" y="4773613"/>
            <a:ext cx="20637" cy="23812"/>
          </a:xfrm>
          <a:custGeom>
            <a:avLst/>
            <a:gdLst>
              <a:gd name="T0" fmla="*/ 8 w 14"/>
              <a:gd name="T1" fmla="*/ 0 h 15"/>
              <a:gd name="T2" fmla="*/ 4 w 14"/>
              <a:gd name="T3" fmla="*/ 4 h 15"/>
              <a:gd name="T4" fmla="*/ 0 w 14"/>
              <a:gd name="T5" fmla="*/ 11 h 15"/>
              <a:gd name="T6" fmla="*/ 10 w 14"/>
              <a:gd name="T7" fmla="*/ 15 h 15"/>
              <a:gd name="T8" fmla="*/ 14 w 14"/>
              <a:gd name="T9" fmla="*/ 7 h 15"/>
              <a:gd name="T10" fmla="*/ 10 w 14"/>
              <a:gd name="T11" fmla="*/ 11 h 15"/>
              <a:gd name="T12" fmla="*/ 8 w 14"/>
              <a:gd name="T13" fmla="*/ 0 h 15"/>
              <a:gd name="T14" fmla="*/ 4 w 14"/>
              <a:gd name="T15" fmla="*/ 0 h 15"/>
              <a:gd name="T16" fmla="*/ 4 w 14"/>
              <a:gd name="T17" fmla="*/ 4 h 15"/>
              <a:gd name="T18" fmla="*/ 8 w 14"/>
              <a:gd name="T19" fmla="*/ 0 h 1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4"/>
              <a:gd name="T31" fmla="*/ 0 h 15"/>
              <a:gd name="T32" fmla="*/ 14 w 14"/>
              <a:gd name="T33" fmla="*/ 15 h 15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4" h="15">
                <a:moveTo>
                  <a:pt x="8" y="0"/>
                </a:moveTo>
                <a:lnTo>
                  <a:pt x="4" y="4"/>
                </a:lnTo>
                <a:lnTo>
                  <a:pt x="0" y="11"/>
                </a:lnTo>
                <a:lnTo>
                  <a:pt x="10" y="15"/>
                </a:lnTo>
                <a:lnTo>
                  <a:pt x="14" y="7"/>
                </a:lnTo>
                <a:lnTo>
                  <a:pt x="10" y="11"/>
                </a:lnTo>
                <a:lnTo>
                  <a:pt x="8" y="0"/>
                </a:lnTo>
                <a:lnTo>
                  <a:pt x="4" y="0"/>
                </a:lnTo>
                <a:lnTo>
                  <a:pt x="4" y="4"/>
                </a:lnTo>
                <a:lnTo>
                  <a:pt x="8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714" name="Freeform 180"/>
          <p:cNvSpPr>
            <a:spLocks/>
          </p:cNvSpPr>
          <p:nvPr/>
        </p:nvSpPr>
        <p:spPr bwMode="auto">
          <a:xfrm>
            <a:off x="3341688" y="4770438"/>
            <a:ext cx="12700" cy="20637"/>
          </a:xfrm>
          <a:custGeom>
            <a:avLst/>
            <a:gdLst>
              <a:gd name="T0" fmla="*/ 9 w 9"/>
              <a:gd name="T1" fmla="*/ 4 h 13"/>
              <a:gd name="T2" fmla="*/ 4 w 9"/>
              <a:gd name="T3" fmla="*/ 2 h 13"/>
              <a:gd name="T4" fmla="*/ 0 w 9"/>
              <a:gd name="T5" fmla="*/ 2 h 13"/>
              <a:gd name="T6" fmla="*/ 2 w 9"/>
              <a:gd name="T7" fmla="*/ 13 h 13"/>
              <a:gd name="T8" fmla="*/ 6 w 9"/>
              <a:gd name="T9" fmla="*/ 11 h 13"/>
              <a:gd name="T10" fmla="*/ 0 w 9"/>
              <a:gd name="T11" fmla="*/ 9 h 13"/>
              <a:gd name="T12" fmla="*/ 9 w 9"/>
              <a:gd name="T13" fmla="*/ 4 h 13"/>
              <a:gd name="T14" fmla="*/ 8 w 9"/>
              <a:gd name="T15" fmla="*/ 0 h 13"/>
              <a:gd name="T16" fmla="*/ 4 w 9"/>
              <a:gd name="T17" fmla="*/ 2 h 13"/>
              <a:gd name="T18" fmla="*/ 9 w 9"/>
              <a:gd name="T19" fmla="*/ 4 h 1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9"/>
              <a:gd name="T31" fmla="*/ 0 h 13"/>
              <a:gd name="T32" fmla="*/ 9 w 9"/>
              <a:gd name="T33" fmla="*/ 13 h 13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9" h="13">
                <a:moveTo>
                  <a:pt x="9" y="4"/>
                </a:moveTo>
                <a:lnTo>
                  <a:pt x="4" y="2"/>
                </a:lnTo>
                <a:lnTo>
                  <a:pt x="0" y="2"/>
                </a:lnTo>
                <a:lnTo>
                  <a:pt x="2" y="13"/>
                </a:lnTo>
                <a:lnTo>
                  <a:pt x="6" y="11"/>
                </a:lnTo>
                <a:lnTo>
                  <a:pt x="0" y="9"/>
                </a:lnTo>
                <a:lnTo>
                  <a:pt x="9" y="4"/>
                </a:lnTo>
                <a:lnTo>
                  <a:pt x="8" y="0"/>
                </a:lnTo>
                <a:lnTo>
                  <a:pt x="4" y="2"/>
                </a:lnTo>
                <a:lnTo>
                  <a:pt x="9" y="4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715" name="Freeform 181"/>
          <p:cNvSpPr>
            <a:spLocks/>
          </p:cNvSpPr>
          <p:nvPr/>
        </p:nvSpPr>
        <p:spPr bwMode="auto">
          <a:xfrm>
            <a:off x="3341688" y="4776788"/>
            <a:ext cx="19050" cy="17462"/>
          </a:xfrm>
          <a:custGeom>
            <a:avLst/>
            <a:gdLst>
              <a:gd name="T0" fmla="*/ 13 w 13"/>
              <a:gd name="T1" fmla="*/ 7 h 11"/>
              <a:gd name="T2" fmla="*/ 13 w 13"/>
              <a:gd name="T3" fmla="*/ 5 h 11"/>
              <a:gd name="T4" fmla="*/ 9 w 13"/>
              <a:gd name="T5" fmla="*/ 0 h 11"/>
              <a:gd name="T6" fmla="*/ 0 w 13"/>
              <a:gd name="T7" fmla="*/ 5 h 11"/>
              <a:gd name="T8" fmla="*/ 4 w 13"/>
              <a:gd name="T9" fmla="*/ 11 h 11"/>
              <a:gd name="T10" fmla="*/ 4 w 13"/>
              <a:gd name="T11" fmla="*/ 9 h 11"/>
              <a:gd name="T12" fmla="*/ 13 w 13"/>
              <a:gd name="T13" fmla="*/ 7 h 11"/>
              <a:gd name="T14" fmla="*/ 13 w 13"/>
              <a:gd name="T15" fmla="*/ 5 h 11"/>
              <a:gd name="T16" fmla="*/ 13 w 13"/>
              <a:gd name="T17" fmla="*/ 7 h 1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3"/>
              <a:gd name="T28" fmla="*/ 0 h 11"/>
              <a:gd name="T29" fmla="*/ 13 w 13"/>
              <a:gd name="T30" fmla="*/ 11 h 1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3" h="11">
                <a:moveTo>
                  <a:pt x="13" y="7"/>
                </a:moveTo>
                <a:lnTo>
                  <a:pt x="13" y="5"/>
                </a:lnTo>
                <a:lnTo>
                  <a:pt x="9" y="0"/>
                </a:lnTo>
                <a:lnTo>
                  <a:pt x="0" y="5"/>
                </a:lnTo>
                <a:lnTo>
                  <a:pt x="4" y="11"/>
                </a:lnTo>
                <a:lnTo>
                  <a:pt x="4" y="9"/>
                </a:lnTo>
                <a:lnTo>
                  <a:pt x="13" y="7"/>
                </a:lnTo>
                <a:lnTo>
                  <a:pt x="13" y="5"/>
                </a:lnTo>
                <a:lnTo>
                  <a:pt x="13" y="7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2716" name="Group 182"/>
          <p:cNvGrpSpPr>
            <a:grpSpLocks/>
          </p:cNvGrpSpPr>
          <p:nvPr/>
        </p:nvGrpSpPr>
        <p:grpSpPr bwMode="auto">
          <a:xfrm>
            <a:off x="3216275" y="4770438"/>
            <a:ext cx="912813" cy="890587"/>
            <a:chOff x="2099" y="2957"/>
            <a:chExt cx="623" cy="561"/>
          </a:xfrm>
        </p:grpSpPr>
        <p:sp>
          <p:nvSpPr>
            <p:cNvPr id="45816" name="Freeform 183"/>
            <p:cNvSpPr>
              <a:spLocks/>
            </p:cNvSpPr>
            <p:nvPr/>
          </p:nvSpPr>
          <p:spPr bwMode="auto">
            <a:xfrm>
              <a:off x="2188" y="2968"/>
              <a:ext cx="15" cy="18"/>
            </a:xfrm>
            <a:custGeom>
              <a:avLst/>
              <a:gdLst>
                <a:gd name="T0" fmla="*/ 15 w 15"/>
                <a:gd name="T1" fmla="*/ 14 h 18"/>
                <a:gd name="T2" fmla="*/ 9 w 15"/>
                <a:gd name="T3" fmla="*/ 0 h 18"/>
                <a:gd name="T4" fmla="*/ 0 w 15"/>
                <a:gd name="T5" fmla="*/ 2 h 18"/>
                <a:gd name="T6" fmla="*/ 4 w 15"/>
                <a:gd name="T7" fmla="*/ 18 h 18"/>
                <a:gd name="T8" fmla="*/ 4 w 15"/>
                <a:gd name="T9" fmla="*/ 16 h 18"/>
                <a:gd name="T10" fmla="*/ 15 w 15"/>
                <a:gd name="T11" fmla="*/ 14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"/>
                <a:gd name="T19" fmla="*/ 0 h 18"/>
                <a:gd name="T20" fmla="*/ 15 w 15"/>
                <a:gd name="T21" fmla="*/ 18 h 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" h="18">
                  <a:moveTo>
                    <a:pt x="15" y="14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4" y="18"/>
                  </a:lnTo>
                  <a:lnTo>
                    <a:pt x="4" y="16"/>
                  </a:lnTo>
                  <a:lnTo>
                    <a:pt x="15" y="1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17" name="Freeform 184"/>
            <p:cNvSpPr>
              <a:spLocks/>
            </p:cNvSpPr>
            <p:nvPr/>
          </p:nvSpPr>
          <p:spPr bwMode="auto">
            <a:xfrm>
              <a:off x="2192" y="2982"/>
              <a:ext cx="13" cy="21"/>
            </a:xfrm>
            <a:custGeom>
              <a:avLst/>
              <a:gdLst>
                <a:gd name="T0" fmla="*/ 13 w 13"/>
                <a:gd name="T1" fmla="*/ 18 h 21"/>
                <a:gd name="T2" fmla="*/ 11 w 13"/>
                <a:gd name="T3" fmla="*/ 0 h 21"/>
                <a:gd name="T4" fmla="*/ 0 w 13"/>
                <a:gd name="T5" fmla="*/ 2 h 21"/>
                <a:gd name="T6" fmla="*/ 1 w 13"/>
                <a:gd name="T7" fmla="*/ 20 h 21"/>
                <a:gd name="T8" fmla="*/ 1 w 13"/>
                <a:gd name="T9" fmla="*/ 21 h 21"/>
                <a:gd name="T10" fmla="*/ 1 w 13"/>
                <a:gd name="T11" fmla="*/ 20 h 21"/>
                <a:gd name="T12" fmla="*/ 1 w 13"/>
                <a:gd name="T13" fmla="*/ 21 h 21"/>
                <a:gd name="T14" fmla="*/ 13 w 13"/>
                <a:gd name="T15" fmla="*/ 18 h 2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"/>
                <a:gd name="T25" fmla="*/ 0 h 21"/>
                <a:gd name="T26" fmla="*/ 13 w 13"/>
                <a:gd name="T27" fmla="*/ 21 h 2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" h="21">
                  <a:moveTo>
                    <a:pt x="13" y="18"/>
                  </a:moveTo>
                  <a:lnTo>
                    <a:pt x="11" y="0"/>
                  </a:lnTo>
                  <a:lnTo>
                    <a:pt x="0" y="2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3" y="1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18" name="Freeform 185"/>
            <p:cNvSpPr>
              <a:spLocks/>
            </p:cNvSpPr>
            <p:nvPr/>
          </p:nvSpPr>
          <p:spPr bwMode="auto">
            <a:xfrm>
              <a:off x="2193" y="3000"/>
              <a:ext cx="18" cy="27"/>
            </a:xfrm>
            <a:custGeom>
              <a:avLst/>
              <a:gdLst>
                <a:gd name="T0" fmla="*/ 18 w 18"/>
                <a:gd name="T1" fmla="*/ 27 h 27"/>
                <a:gd name="T2" fmla="*/ 18 w 18"/>
                <a:gd name="T3" fmla="*/ 25 h 27"/>
                <a:gd name="T4" fmla="*/ 12 w 18"/>
                <a:gd name="T5" fmla="*/ 0 h 27"/>
                <a:gd name="T6" fmla="*/ 0 w 18"/>
                <a:gd name="T7" fmla="*/ 3 h 27"/>
                <a:gd name="T8" fmla="*/ 6 w 18"/>
                <a:gd name="T9" fmla="*/ 27 h 27"/>
                <a:gd name="T10" fmla="*/ 18 w 18"/>
                <a:gd name="T11" fmla="*/ 27 h 27"/>
                <a:gd name="T12" fmla="*/ 18 w 18"/>
                <a:gd name="T13" fmla="*/ 25 h 27"/>
                <a:gd name="T14" fmla="*/ 18 w 18"/>
                <a:gd name="T15" fmla="*/ 27 h 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8"/>
                <a:gd name="T25" fmla="*/ 0 h 27"/>
                <a:gd name="T26" fmla="*/ 18 w 18"/>
                <a:gd name="T27" fmla="*/ 27 h 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8" h="27">
                  <a:moveTo>
                    <a:pt x="18" y="27"/>
                  </a:moveTo>
                  <a:lnTo>
                    <a:pt x="18" y="25"/>
                  </a:lnTo>
                  <a:lnTo>
                    <a:pt x="12" y="0"/>
                  </a:lnTo>
                  <a:lnTo>
                    <a:pt x="0" y="3"/>
                  </a:lnTo>
                  <a:lnTo>
                    <a:pt x="6" y="27"/>
                  </a:lnTo>
                  <a:lnTo>
                    <a:pt x="18" y="27"/>
                  </a:lnTo>
                  <a:lnTo>
                    <a:pt x="18" y="25"/>
                  </a:lnTo>
                  <a:lnTo>
                    <a:pt x="18" y="27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19" name="Freeform 186"/>
            <p:cNvSpPr>
              <a:spLocks/>
            </p:cNvSpPr>
            <p:nvPr/>
          </p:nvSpPr>
          <p:spPr bwMode="auto">
            <a:xfrm>
              <a:off x="2199" y="3027"/>
              <a:ext cx="29" cy="171"/>
            </a:xfrm>
            <a:custGeom>
              <a:avLst/>
              <a:gdLst>
                <a:gd name="T0" fmla="*/ 29 w 29"/>
                <a:gd name="T1" fmla="*/ 169 h 171"/>
                <a:gd name="T2" fmla="*/ 12 w 29"/>
                <a:gd name="T3" fmla="*/ 0 h 171"/>
                <a:gd name="T4" fmla="*/ 0 w 29"/>
                <a:gd name="T5" fmla="*/ 0 h 171"/>
                <a:gd name="T6" fmla="*/ 18 w 29"/>
                <a:gd name="T7" fmla="*/ 171 h 171"/>
                <a:gd name="T8" fmla="*/ 29 w 29"/>
                <a:gd name="T9" fmla="*/ 169 h 1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171"/>
                <a:gd name="T17" fmla="*/ 29 w 29"/>
                <a:gd name="T18" fmla="*/ 171 h 17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171">
                  <a:moveTo>
                    <a:pt x="29" y="169"/>
                  </a:moveTo>
                  <a:lnTo>
                    <a:pt x="12" y="0"/>
                  </a:lnTo>
                  <a:lnTo>
                    <a:pt x="0" y="0"/>
                  </a:lnTo>
                  <a:lnTo>
                    <a:pt x="18" y="171"/>
                  </a:lnTo>
                  <a:lnTo>
                    <a:pt x="29" y="169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20" name="Freeform 187"/>
            <p:cNvSpPr>
              <a:spLocks/>
            </p:cNvSpPr>
            <p:nvPr/>
          </p:nvSpPr>
          <p:spPr bwMode="auto">
            <a:xfrm>
              <a:off x="2217" y="3196"/>
              <a:ext cx="21" cy="96"/>
            </a:xfrm>
            <a:custGeom>
              <a:avLst/>
              <a:gdLst>
                <a:gd name="T0" fmla="*/ 21 w 21"/>
                <a:gd name="T1" fmla="*/ 94 h 96"/>
                <a:gd name="T2" fmla="*/ 11 w 21"/>
                <a:gd name="T3" fmla="*/ 0 h 96"/>
                <a:gd name="T4" fmla="*/ 0 w 21"/>
                <a:gd name="T5" fmla="*/ 2 h 96"/>
                <a:gd name="T6" fmla="*/ 9 w 21"/>
                <a:gd name="T7" fmla="*/ 96 h 96"/>
                <a:gd name="T8" fmla="*/ 21 w 21"/>
                <a:gd name="T9" fmla="*/ 94 h 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96"/>
                <a:gd name="T17" fmla="*/ 21 w 21"/>
                <a:gd name="T18" fmla="*/ 96 h 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96">
                  <a:moveTo>
                    <a:pt x="21" y="94"/>
                  </a:moveTo>
                  <a:lnTo>
                    <a:pt x="11" y="0"/>
                  </a:lnTo>
                  <a:lnTo>
                    <a:pt x="0" y="2"/>
                  </a:lnTo>
                  <a:lnTo>
                    <a:pt x="9" y="96"/>
                  </a:lnTo>
                  <a:lnTo>
                    <a:pt x="21" y="9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21" name="Freeform 188"/>
            <p:cNvSpPr>
              <a:spLocks/>
            </p:cNvSpPr>
            <p:nvPr/>
          </p:nvSpPr>
          <p:spPr bwMode="auto">
            <a:xfrm>
              <a:off x="2226" y="3290"/>
              <a:ext cx="20" cy="76"/>
            </a:xfrm>
            <a:custGeom>
              <a:avLst/>
              <a:gdLst>
                <a:gd name="T0" fmla="*/ 20 w 20"/>
                <a:gd name="T1" fmla="*/ 76 h 76"/>
                <a:gd name="T2" fmla="*/ 12 w 20"/>
                <a:gd name="T3" fmla="*/ 0 h 76"/>
                <a:gd name="T4" fmla="*/ 0 w 20"/>
                <a:gd name="T5" fmla="*/ 2 h 76"/>
                <a:gd name="T6" fmla="*/ 8 w 20"/>
                <a:gd name="T7" fmla="*/ 76 h 76"/>
                <a:gd name="T8" fmla="*/ 20 w 20"/>
                <a:gd name="T9" fmla="*/ 76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76"/>
                <a:gd name="T17" fmla="*/ 20 w 20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76">
                  <a:moveTo>
                    <a:pt x="20" y="76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8" y="76"/>
                  </a:lnTo>
                  <a:lnTo>
                    <a:pt x="20" y="7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22" name="Freeform 189"/>
            <p:cNvSpPr>
              <a:spLocks/>
            </p:cNvSpPr>
            <p:nvPr/>
          </p:nvSpPr>
          <p:spPr bwMode="auto">
            <a:xfrm>
              <a:off x="2234" y="3366"/>
              <a:ext cx="15" cy="29"/>
            </a:xfrm>
            <a:custGeom>
              <a:avLst/>
              <a:gdLst>
                <a:gd name="T0" fmla="*/ 15 w 15"/>
                <a:gd name="T1" fmla="*/ 27 h 29"/>
                <a:gd name="T2" fmla="*/ 12 w 15"/>
                <a:gd name="T3" fmla="*/ 0 h 29"/>
                <a:gd name="T4" fmla="*/ 0 w 15"/>
                <a:gd name="T5" fmla="*/ 0 h 29"/>
                <a:gd name="T6" fmla="*/ 4 w 15"/>
                <a:gd name="T7" fmla="*/ 29 h 29"/>
                <a:gd name="T8" fmla="*/ 15 w 15"/>
                <a:gd name="T9" fmla="*/ 27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29"/>
                <a:gd name="T17" fmla="*/ 15 w 15"/>
                <a:gd name="T18" fmla="*/ 29 h 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29">
                  <a:moveTo>
                    <a:pt x="15" y="27"/>
                  </a:moveTo>
                  <a:lnTo>
                    <a:pt x="12" y="0"/>
                  </a:lnTo>
                  <a:lnTo>
                    <a:pt x="0" y="0"/>
                  </a:lnTo>
                  <a:lnTo>
                    <a:pt x="4" y="29"/>
                  </a:lnTo>
                  <a:lnTo>
                    <a:pt x="15" y="27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23" name="Freeform 190"/>
            <p:cNvSpPr>
              <a:spLocks/>
            </p:cNvSpPr>
            <p:nvPr/>
          </p:nvSpPr>
          <p:spPr bwMode="auto">
            <a:xfrm>
              <a:off x="2238" y="3393"/>
              <a:ext cx="15" cy="25"/>
            </a:xfrm>
            <a:custGeom>
              <a:avLst/>
              <a:gdLst>
                <a:gd name="T0" fmla="*/ 15 w 15"/>
                <a:gd name="T1" fmla="*/ 23 h 25"/>
                <a:gd name="T2" fmla="*/ 11 w 15"/>
                <a:gd name="T3" fmla="*/ 0 h 25"/>
                <a:gd name="T4" fmla="*/ 0 w 15"/>
                <a:gd name="T5" fmla="*/ 2 h 25"/>
                <a:gd name="T6" fmla="*/ 4 w 15"/>
                <a:gd name="T7" fmla="*/ 25 h 25"/>
                <a:gd name="T8" fmla="*/ 15 w 15"/>
                <a:gd name="T9" fmla="*/ 23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25"/>
                <a:gd name="T17" fmla="*/ 15 w 1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25">
                  <a:moveTo>
                    <a:pt x="15" y="23"/>
                  </a:moveTo>
                  <a:lnTo>
                    <a:pt x="11" y="0"/>
                  </a:lnTo>
                  <a:lnTo>
                    <a:pt x="0" y="2"/>
                  </a:lnTo>
                  <a:lnTo>
                    <a:pt x="4" y="25"/>
                  </a:lnTo>
                  <a:lnTo>
                    <a:pt x="15" y="2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24" name="Freeform 191"/>
            <p:cNvSpPr>
              <a:spLocks/>
            </p:cNvSpPr>
            <p:nvPr/>
          </p:nvSpPr>
          <p:spPr bwMode="auto">
            <a:xfrm>
              <a:off x="2242" y="3416"/>
              <a:ext cx="15" cy="22"/>
            </a:xfrm>
            <a:custGeom>
              <a:avLst/>
              <a:gdLst>
                <a:gd name="T0" fmla="*/ 15 w 15"/>
                <a:gd name="T1" fmla="*/ 18 h 22"/>
                <a:gd name="T2" fmla="*/ 11 w 15"/>
                <a:gd name="T3" fmla="*/ 0 h 22"/>
                <a:gd name="T4" fmla="*/ 0 w 15"/>
                <a:gd name="T5" fmla="*/ 2 h 22"/>
                <a:gd name="T6" fmla="*/ 4 w 15"/>
                <a:gd name="T7" fmla="*/ 20 h 22"/>
                <a:gd name="T8" fmla="*/ 4 w 15"/>
                <a:gd name="T9" fmla="*/ 22 h 22"/>
                <a:gd name="T10" fmla="*/ 4 w 15"/>
                <a:gd name="T11" fmla="*/ 20 h 22"/>
                <a:gd name="T12" fmla="*/ 4 w 15"/>
                <a:gd name="T13" fmla="*/ 22 h 22"/>
                <a:gd name="T14" fmla="*/ 15 w 15"/>
                <a:gd name="T15" fmla="*/ 18 h 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5"/>
                <a:gd name="T25" fmla="*/ 0 h 22"/>
                <a:gd name="T26" fmla="*/ 15 w 15"/>
                <a:gd name="T27" fmla="*/ 22 h 2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5" h="22">
                  <a:moveTo>
                    <a:pt x="15" y="18"/>
                  </a:moveTo>
                  <a:lnTo>
                    <a:pt x="11" y="0"/>
                  </a:lnTo>
                  <a:lnTo>
                    <a:pt x="0" y="2"/>
                  </a:lnTo>
                  <a:lnTo>
                    <a:pt x="4" y="20"/>
                  </a:lnTo>
                  <a:lnTo>
                    <a:pt x="4" y="22"/>
                  </a:lnTo>
                  <a:lnTo>
                    <a:pt x="4" y="20"/>
                  </a:lnTo>
                  <a:lnTo>
                    <a:pt x="4" y="22"/>
                  </a:lnTo>
                  <a:lnTo>
                    <a:pt x="15" y="1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25" name="Freeform 192"/>
            <p:cNvSpPr>
              <a:spLocks/>
            </p:cNvSpPr>
            <p:nvPr/>
          </p:nvSpPr>
          <p:spPr bwMode="auto">
            <a:xfrm>
              <a:off x="2246" y="3434"/>
              <a:ext cx="15" cy="19"/>
            </a:xfrm>
            <a:custGeom>
              <a:avLst/>
              <a:gdLst>
                <a:gd name="T0" fmla="*/ 15 w 15"/>
                <a:gd name="T1" fmla="*/ 11 h 19"/>
                <a:gd name="T2" fmla="*/ 15 w 15"/>
                <a:gd name="T3" fmla="*/ 13 h 19"/>
                <a:gd name="T4" fmla="*/ 11 w 15"/>
                <a:gd name="T5" fmla="*/ 0 h 19"/>
                <a:gd name="T6" fmla="*/ 0 w 15"/>
                <a:gd name="T7" fmla="*/ 4 h 19"/>
                <a:gd name="T8" fmla="*/ 3 w 15"/>
                <a:gd name="T9" fmla="*/ 17 h 19"/>
                <a:gd name="T10" fmla="*/ 5 w 15"/>
                <a:gd name="T11" fmla="*/ 19 h 19"/>
                <a:gd name="T12" fmla="*/ 3 w 15"/>
                <a:gd name="T13" fmla="*/ 17 h 19"/>
                <a:gd name="T14" fmla="*/ 5 w 15"/>
                <a:gd name="T15" fmla="*/ 17 h 19"/>
                <a:gd name="T16" fmla="*/ 5 w 15"/>
                <a:gd name="T17" fmla="*/ 19 h 19"/>
                <a:gd name="T18" fmla="*/ 15 w 15"/>
                <a:gd name="T19" fmla="*/ 11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"/>
                <a:gd name="T31" fmla="*/ 0 h 19"/>
                <a:gd name="T32" fmla="*/ 15 w 15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" h="19">
                  <a:moveTo>
                    <a:pt x="15" y="11"/>
                  </a:moveTo>
                  <a:lnTo>
                    <a:pt x="15" y="13"/>
                  </a:lnTo>
                  <a:lnTo>
                    <a:pt x="11" y="0"/>
                  </a:lnTo>
                  <a:lnTo>
                    <a:pt x="0" y="4"/>
                  </a:lnTo>
                  <a:lnTo>
                    <a:pt x="3" y="17"/>
                  </a:lnTo>
                  <a:lnTo>
                    <a:pt x="5" y="19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5" y="19"/>
                  </a:lnTo>
                  <a:lnTo>
                    <a:pt x="15" y="1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26" name="Freeform 193"/>
            <p:cNvSpPr>
              <a:spLocks/>
            </p:cNvSpPr>
            <p:nvPr/>
          </p:nvSpPr>
          <p:spPr bwMode="auto">
            <a:xfrm>
              <a:off x="2251" y="3445"/>
              <a:ext cx="14" cy="16"/>
            </a:xfrm>
            <a:custGeom>
              <a:avLst/>
              <a:gdLst>
                <a:gd name="T0" fmla="*/ 8 w 14"/>
                <a:gd name="T1" fmla="*/ 4 h 16"/>
                <a:gd name="T2" fmla="*/ 14 w 14"/>
                <a:gd name="T3" fmla="*/ 6 h 16"/>
                <a:gd name="T4" fmla="*/ 10 w 14"/>
                <a:gd name="T5" fmla="*/ 0 h 16"/>
                <a:gd name="T6" fmla="*/ 0 w 14"/>
                <a:gd name="T7" fmla="*/ 8 h 16"/>
                <a:gd name="T8" fmla="*/ 6 w 14"/>
                <a:gd name="T9" fmla="*/ 14 h 16"/>
                <a:gd name="T10" fmla="*/ 12 w 14"/>
                <a:gd name="T11" fmla="*/ 16 h 16"/>
                <a:gd name="T12" fmla="*/ 6 w 14"/>
                <a:gd name="T13" fmla="*/ 14 h 16"/>
                <a:gd name="T14" fmla="*/ 8 w 14"/>
                <a:gd name="T15" fmla="*/ 16 h 16"/>
                <a:gd name="T16" fmla="*/ 12 w 14"/>
                <a:gd name="T17" fmla="*/ 16 h 16"/>
                <a:gd name="T18" fmla="*/ 8 w 14"/>
                <a:gd name="T19" fmla="*/ 4 h 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16"/>
                <a:gd name="T32" fmla="*/ 14 w 14"/>
                <a:gd name="T33" fmla="*/ 16 h 1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16">
                  <a:moveTo>
                    <a:pt x="8" y="4"/>
                  </a:moveTo>
                  <a:lnTo>
                    <a:pt x="14" y="6"/>
                  </a:lnTo>
                  <a:lnTo>
                    <a:pt x="10" y="0"/>
                  </a:lnTo>
                  <a:lnTo>
                    <a:pt x="0" y="8"/>
                  </a:lnTo>
                  <a:lnTo>
                    <a:pt x="6" y="14"/>
                  </a:lnTo>
                  <a:lnTo>
                    <a:pt x="12" y="16"/>
                  </a:lnTo>
                  <a:lnTo>
                    <a:pt x="6" y="14"/>
                  </a:lnTo>
                  <a:lnTo>
                    <a:pt x="8" y="16"/>
                  </a:lnTo>
                  <a:lnTo>
                    <a:pt x="12" y="16"/>
                  </a:lnTo>
                  <a:lnTo>
                    <a:pt x="8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27" name="Freeform 194"/>
            <p:cNvSpPr>
              <a:spLocks/>
            </p:cNvSpPr>
            <p:nvPr/>
          </p:nvSpPr>
          <p:spPr bwMode="auto">
            <a:xfrm>
              <a:off x="2259" y="3447"/>
              <a:ext cx="12" cy="14"/>
            </a:xfrm>
            <a:custGeom>
              <a:avLst/>
              <a:gdLst>
                <a:gd name="T0" fmla="*/ 0 w 12"/>
                <a:gd name="T1" fmla="*/ 4 h 14"/>
                <a:gd name="T2" fmla="*/ 4 w 12"/>
                <a:gd name="T3" fmla="*/ 0 h 14"/>
                <a:gd name="T4" fmla="*/ 0 w 12"/>
                <a:gd name="T5" fmla="*/ 2 h 14"/>
                <a:gd name="T6" fmla="*/ 4 w 12"/>
                <a:gd name="T7" fmla="*/ 14 h 14"/>
                <a:gd name="T8" fmla="*/ 8 w 12"/>
                <a:gd name="T9" fmla="*/ 12 h 14"/>
                <a:gd name="T10" fmla="*/ 12 w 12"/>
                <a:gd name="T11" fmla="*/ 10 h 14"/>
                <a:gd name="T12" fmla="*/ 8 w 12"/>
                <a:gd name="T13" fmla="*/ 12 h 14"/>
                <a:gd name="T14" fmla="*/ 10 w 12"/>
                <a:gd name="T15" fmla="*/ 12 h 14"/>
                <a:gd name="T16" fmla="*/ 12 w 12"/>
                <a:gd name="T17" fmla="*/ 10 h 14"/>
                <a:gd name="T18" fmla="*/ 0 w 12"/>
                <a:gd name="T19" fmla="*/ 4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14"/>
                <a:gd name="T32" fmla="*/ 12 w 12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14">
                  <a:moveTo>
                    <a:pt x="0" y="4"/>
                  </a:moveTo>
                  <a:lnTo>
                    <a:pt x="4" y="0"/>
                  </a:lnTo>
                  <a:lnTo>
                    <a:pt x="0" y="2"/>
                  </a:lnTo>
                  <a:lnTo>
                    <a:pt x="4" y="14"/>
                  </a:lnTo>
                  <a:lnTo>
                    <a:pt x="8" y="12"/>
                  </a:lnTo>
                  <a:lnTo>
                    <a:pt x="12" y="10"/>
                  </a:lnTo>
                  <a:lnTo>
                    <a:pt x="8" y="12"/>
                  </a:lnTo>
                  <a:lnTo>
                    <a:pt x="10" y="12"/>
                  </a:lnTo>
                  <a:lnTo>
                    <a:pt x="12" y="1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28" name="Freeform 195"/>
            <p:cNvSpPr>
              <a:spLocks/>
            </p:cNvSpPr>
            <p:nvPr/>
          </p:nvSpPr>
          <p:spPr bwMode="auto">
            <a:xfrm>
              <a:off x="2259" y="3447"/>
              <a:ext cx="14" cy="10"/>
            </a:xfrm>
            <a:custGeom>
              <a:avLst/>
              <a:gdLst>
                <a:gd name="T0" fmla="*/ 2 w 14"/>
                <a:gd name="T1" fmla="*/ 0 h 10"/>
                <a:gd name="T2" fmla="*/ 0 w 14"/>
                <a:gd name="T3" fmla="*/ 4 h 10"/>
                <a:gd name="T4" fmla="*/ 12 w 14"/>
                <a:gd name="T5" fmla="*/ 10 h 10"/>
                <a:gd name="T6" fmla="*/ 14 w 14"/>
                <a:gd name="T7" fmla="*/ 6 h 10"/>
                <a:gd name="T8" fmla="*/ 14 w 14"/>
                <a:gd name="T9" fmla="*/ 4 h 10"/>
                <a:gd name="T10" fmla="*/ 14 w 14"/>
                <a:gd name="T11" fmla="*/ 6 h 10"/>
                <a:gd name="T12" fmla="*/ 14 w 14"/>
                <a:gd name="T13" fmla="*/ 4 h 10"/>
                <a:gd name="T14" fmla="*/ 2 w 14"/>
                <a:gd name="T15" fmla="*/ 0 h 1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"/>
                <a:gd name="T25" fmla="*/ 0 h 10"/>
                <a:gd name="T26" fmla="*/ 14 w 14"/>
                <a:gd name="T27" fmla="*/ 10 h 1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" h="10">
                  <a:moveTo>
                    <a:pt x="2" y="0"/>
                  </a:moveTo>
                  <a:lnTo>
                    <a:pt x="0" y="4"/>
                  </a:lnTo>
                  <a:lnTo>
                    <a:pt x="12" y="10"/>
                  </a:lnTo>
                  <a:lnTo>
                    <a:pt x="14" y="6"/>
                  </a:lnTo>
                  <a:lnTo>
                    <a:pt x="14" y="4"/>
                  </a:lnTo>
                  <a:lnTo>
                    <a:pt x="14" y="6"/>
                  </a:lnTo>
                  <a:lnTo>
                    <a:pt x="14" y="4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29" name="Freeform 196"/>
            <p:cNvSpPr>
              <a:spLocks/>
            </p:cNvSpPr>
            <p:nvPr/>
          </p:nvSpPr>
          <p:spPr bwMode="auto">
            <a:xfrm>
              <a:off x="2261" y="3442"/>
              <a:ext cx="14" cy="9"/>
            </a:xfrm>
            <a:custGeom>
              <a:avLst/>
              <a:gdLst>
                <a:gd name="T0" fmla="*/ 2 w 14"/>
                <a:gd name="T1" fmla="*/ 0 h 9"/>
                <a:gd name="T2" fmla="*/ 0 w 14"/>
                <a:gd name="T3" fmla="*/ 5 h 9"/>
                <a:gd name="T4" fmla="*/ 12 w 14"/>
                <a:gd name="T5" fmla="*/ 9 h 9"/>
                <a:gd name="T6" fmla="*/ 14 w 14"/>
                <a:gd name="T7" fmla="*/ 3 h 9"/>
                <a:gd name="T8" fmla="*/ 2 w 14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9"/>
                <a:gd name="T17" fmla="*/ 14 w 14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9">
                  <a:moveTo>
                    <a:pt x="2" y="0"/>
                  </a:moveTo>
                  <a:lnTo>
                    <a:pt x="0" y="5"/>
                  </a:lnTo>
                  <a:lnTo>
                    <a:pt x="12" y="9"/>
                  </a:lnTo>
                  <a:lnTo>
                    <a:pt x="14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30" name="Freeform 197"/>
            <p:cNvSpPr>
              <a:spLocks/>
            </p:cNvSpPr>
            <p:nvPr/>
          </p:nvSpPr>
          <p:spPr bwMode="auto">
            <a:xfrm>
              <a:off x="2263" y="3426"/>
              <a:ext cx="15" cy="19"/>
            </a:xfrm>
            <a:custGeom>
              <a:avLst/>
              <a:gdLst>
                <a:gd name="T0" fmla="*/ 4 w 15"/>
                <a:gd name="T1" fmla="*/ 2 h 19"/>
                <a:gd name="T2" fmla="*/ 4 w 15"/>
                <a:gd name="T3" fmla="*/ 0 h 19"/>
                <a:gd name="T4" fmla="*/ 0 w 15"/>
                <a:gd name="T5" fmla="*/ 16 h 19"/>
                <a:gd name="T6" fmla="*/ 12 w 15"/>
                <a:gd name="T7" fmla="*/ 19 h 19"/>
                <a:gd name="T8" fmla="*/ 15 w 15"/>
                <a:gd name="T9" fmla="*/ 4 h 19"/>
                <a:gd name="T10" fmla="*/ 4 w 15"/>
                <a:gd name="T11" fmla="*/ 2 h 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"/>
                <a:gd name="T19" fmla="*/ 0 h 19"/>
                <a:gd name="T20" fmla="*/ 15 w 15"/>
                <a:gd name="T21" fmla="*/ 19 h 1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" h="19">
                  <a:moveTo>
                    <a:pt x="4" y="2"/>
                  </a:moveTo>
                  <a:lnTo>
                    <a:pt x="4" y="0"/>
                  </a:lnTo>
                  <a:lnTo>
                    <a:pt x="0" y="16"/>
                  </a:lnTo>
                  <a:lnTo>
                    <a:pt x="12" y="19"/>
                  </a:lnTo>
                  <a:lnTo>
                    <a:pt x="15" y="4"/>
                  </a:lnTo>
                  <a:lnTo>
                    <a:pt x="4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31" name="Freeform 198"/>
            <p:cNvSpPr>
              <a:spLocks/>
            </p:cNvSpPr>
            <p:nvPr/>
          </p:nvSpPr>
          <p:spPr bwMode="auto">
            <a:xfrm>
              <a:off x="2267" y="3407"/>
              <a:ext cx="15" cy="23"/>
            </a:xfrm>
            <a:custGeom>
              <a:avLst/>
              <a:gdLst>
                <a:gd name="T0" fmla="*/ 4 w 15"/>
                <a:gd name="T1" fmla="*/ 0 h 23"/>
                <a:gd name="T2" fmla="*/ 0 w 15"/>
                <a:gd name="T3" fmla="*/ 21 h 23"/>
                <a:gd name="T4" fmla="*/ 11 w 15"/>
                <a:gd name="T5" fmla="*/ 23 h 23"/>
                <a:gd name="T6" fmla="*/ 15 w 15"/>
                <a:gd name="T7" fmla="*/ 1 h 23"/>
                <a:gd name="T8" fmla="*/ 4 w 15"/>
                <a:gd name="T9" fmla="*/ 0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23"/>
                <a:gd name="T17" fmla="*/ 15 w 15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23">
                  <a:moveTo>
                    <a:pt x="4" y="0"/>
                  </a:moveTo>
                  <a:lnTo>
                    <a:pt x="0" y="21"/>
                  </a:lnTo>
                  <a:lnTo>
                    <a:pt x="11" y="23"/>
                  </a:lnTo>
                  <a:lnTo>
                    <a:pt x="15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32" name="Freeform 199"/>
            <p:cNvSpPr>
              <a:spLocks/>
            </p:cNvSpPr>
            <p:nvPr/>
          </p:nvSpPr>
          <p:spPr bwMode="auto">
            <a:xfrm>
              <a:off x="2271" y="3383"/>
              <a:ext cx="15" cy="25"/>
            </a:xfrm>
            <a:custGeom>
              <a:avLst/>
              <a:gdLst>
                <a:gd name="T0" fmla="*/ 4 w 15"/>
                <a:gd name="T1" fmla="*/ 0 h 25"/>
                <a:gd name="T2" fmla="*/ 0 w 15"/>
                <a:gd name="T3" fmla="*/ 24 h 25"/>
                <a:gd name="T4" fmla="*/ 11 w 15"/>
                <a:gd name="T5" fmla="*/ 25 h 25"/>
                <a:gd name="T6" fmla="*/ 15 w 15"/>
                <a:gd name="T7" fmla="*/ 2 h 25"/>
                <a:gd name="T8" fmla="*/ 4 w 15"/>
                <a:gd name="T9" fmla="*/ 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25"/>
                <a:gd name="T17" fmla="*/ 15 w 1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25">
                  <a:moveTo>
                    <a:pt x="4" y="0"/>
                  </a:moveTo>
                  <a:lnTo>
                    <a:pt x="0" y="24"/>
                  </a:lnTo>
                  <a:lnTo>
                    <a:pt x="11" y="25"/>
                  </a:lnTo>
                  <a:lnTo>
                    <a:pt x="15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33" name="Freeform 200"/>
            <p:cNvSpPr>
              <a:spLocks/>
            </p:cNvSpPr>
            <p:nvPr/>
          </p:nvSpPr>
          <p:spPr bwMode="auto">
            <a:xfrm>
              <a:off x="2275" y="3317"/>
              <a:ext cx="21" cy="68"/>
            </a:xfrm>
            <a:custGeom>
              <a:avLst/>
              <a:gdLst>
                <a:gd name="T0" fmla="*/ 9 w 21"/>
                <a:gd name="T1" fmla="*/ 0 h 68"/>
                <a:gd name="T2" fmla="*/ 0 w 21"/>
                <a:gd name="T3" fmla="*/ 66 h 68"/>
                <a:gd name="T4" fmla="*/ 11 w 21"/>
                <a:gd name="T5" fmla="*/ 68 h 68"/>
                <a:gd name="T6" fmla="*/ 21 w 21"/>
                <a:gd name="T7" fmla="*/ 0 h 68"/>
                <a:gd name="T8" fmla="*/ 9 w 21"/>
                <a:gd name="T9" fmla="*/ 0 h 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68"/>
                <a:gd name="T17" fmla="*/ 21 w 21"/>
                <a:gd name="T18" fmla="*/ 68 h 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68">
                  <a:moveTo>
                    <a:pt x="9" y="0"/>
                  </a:moveTo>
                  <a:lnTo>
                    <a:pt x="0" y="66"/>
                  </a:lnTo>
                  <a:lnTo>
                    <a:pt x="11" y="68"/>
                  </a:lnTo>
                  <a:lnTo>
                    <a:pt x="21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34" name="Freeform 201"/>
            <p:cNvSpPr>
              <a:spLocks/>
            </p:cNvSpPr>
            <p:nvPr/>
          </p:nvSpPr>
          <p:spPr bwMode="auto">
            <a:xfrm>
              <a:off x="2284" y="3159"/>
              <a:ext cx="29" cy="158"/>
            </a:xfrm>
            <a:custGeom>
              <a:avLst/>
              <a:gdLst>
                <a:gd name="T0" fmla="*/ 18 w 29"/>
                <a:gd name="T1" fmla="*/ 0 h 158"/>
                <a:gd name="T2" fmla="*/ 0 w 29"/>
                <a:gd name="T3" fmla="*/ 158 h 158"/>
                <a:gd name="T4" fmla="*/ 12 w 29"/>
                <a:gd name="T5" fmla="*/ 158 h 158"/>
                <a:gd name="T6" fmla="*/ 29 w 29"/>
                <a:gd name="T7" fmla="*/ 2 h 158"/>
                <a:gd name="T8" fmla="*/ 18 w 29"/>
                <a:gd name="T9" fmla="*/ 0 h 1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158"/>
                <a:gd name="T17" fmla="*/ 29 w 29"/>
                <a:gd name="T18" fmla="*/ 158 h 1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158">
                  <a:moveTo>
                    <a:pt x="18" y="0"/>
                  </a:moveTo>
                  <a:lnTo>
                    <a:pt x="0" y="158"/>
                  </a:lnTo>
                  <a:lnTo>
                    <a:pt x="12" y="158"/>
                  </a:lnTo>
                  <a:lnTo>
                    <a:pt x="29" y="2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35" name="Freeform 202"/>
            <p:cNvSpPr>
              <a:spLocks/>
            </p:cNvSpPr>
            <p:nvPr/>
          </p:nvSpPr>
          <p:spPr bwMode="auto">
            <a:xfrm>
              <a:off x="2302" y="3099"/>
              <a:ext cx="17" cy="62"/>
            </a:xfrm>
            <a:custGeom>
              <a:avLst/>
              <a:gdLst>
                <a:gd name="T0" fmla="*/ 5 w 17"/>
                <a:gd name="T1" fmla="*/ 0 h 62"/>
                <a:gd name="T2" fmla="*/ 0 w 17"/>
                <a:gd name="T3" fmla="*/ 60 h 62"/>
                <a:gd name="T4" fmla="*/ 11 w 17"/>
                <a:gd name="T5" fmla="*/ 62 h 62"/>
                <a:gd name="T6" fmla="*/ 17 w 17"/>
                <a:gd name="T7" fmla="*/ 2 h 62"/>
                <a:gd name="T8" fmla="*/ 5 w 17"/>
                <a:gd name="T9" fmla="*/ 0 h 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62"/>
                <a:gd name="T17" fmla="*/ 17 w 17"/>
                <a:gd name="T18" fmla="*/ 62 h 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62">
                  <a:moveTo>
                    <a:pt x="5" y="0"/>
                  </a:moveTo>
                  <a:lnTo>
                    <a:pt x="0" y="60"/>
                  </a:lnTo>
                  <a:lnTo>
                    <a:pt x="11" y="62"/>
                  </a:lnTo>
                  <a:lnTo>
                    <a:pt x="17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36" name="Freeform 203"/>
            <p:cNvSpPr>
              <a:spLocks/>
            </p:cNvSpPr>
            <p:nvPr/>
          </p:nvSpPr>
          <p:spPr bwMode="auto">
            <a:xfrm>
              <a:off x="2307" y="3050"/>
              <a:ext cx="20" cy="51"/>
            </a:xfrm>
            <a:custGeom>
              <a:avLst/>
              <a:gdLst>
                <a:gd name="T0" fmla="*/ 8 w 20"/>
                <a:gd name="T1" fmla="*/ 0 h 51"/>
                <a:gd name="T2" fmla="*/ 0 w 20"/>
                <a:gd name="T3" fmla="*/ 49 h 51"/>
                <a:gd name="T4" fmla="*/ 12 w 20"/>
                <a:gd name="T5" fmla="*/ 51 h 51"/>
                <a:gd name="T6" fmla="*/ 20 w 20"/>
                <a:gd name="T7" fmla="*/ 2 h 51"/>
                <a:gd name="T8" fmla="*/ 8 w 20"/>
                <a:gd name="T9" fmla="*/ 0 h 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51"/>
                <a:gd name="T17" fmla="*/ 20 w 20"/>
                <a:gd name="T18" fmla="*/ 51 h 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51">
                  <a:moveTo>
                    <a:pt x="8" y="0"/>
                  </a:moveTo>
                  <a:lnTo>
                    <a:pt x="0" y="49"/>
                  </a:lnTo>
                  <a:lnTo>
                    <a:pt x="12" y="51"/>
                  </a:lnTo>
                  <a:lnTo>
                    <a:pt x="20" y="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37" name="Freeform 204"/>
            <p:cNvSpPr>
              <a:spLocks/>
            </p:cNvSpPr>
            <p:nvPr/>
          </p:nvSpPr>
          <p:spPr bwMode="auto">
            <a:xfrm>
              <a:off x="2315" y="3031"/>
              <a:ext cx="16" cy="21"/>
            </a:xfrm>
            <a:custGeom>
              <a:avLst/>
              <a:gdLst>
                <a:gd name="T0" fmla="*/ 4 w 16"/>
                <a:gd name="T1" fmla="*/ 0 h 21"/>
                <a:gd name="T2" fmla="*/ 0 w 16"/>
                <a:gd name="T3" fmla="*/ 19 h 21"/>
                <a:gd name="T4" fmla="*/ 12 w 16"/>
                <a:gd name="T5" fmla="*/ 21 h 21"/>
                <a:gd name="T6" fmla="*/ 16 w 16"/>
                <a:gd name="T7" fmla="*/ 4 h 21"/>
                <a:gd name="T8" fmla="*/ 4 w 16"/>
                <a:gd name="T9" fmla="*/ 0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21"/>
                <a:gd name="T17" fmla="*/ 16 w 16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21">
                  <a:moveTo>
                    <a:pt x="4" y="0"/>
                  </a:moveTo>
                  <a:lnTo>
                    <a:pt x="0" y="19"/>
                  </a:lnTo>
                  <a:lnTo>
                    <a:pt x="12" y="21"/>
                  </a:lnTo>
                  <a:lnTo>
                    <a:pt x="16" y="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38" name="Freeform 205"/>
            <p:cNvSpPr>
              <a:spLocks/>
            </p:cNvSpPr>
            <p:nvPr/>
          </p:nvSpPr>
          <p:spPr bwMode="auto">
            <a:xfrm>
              <a:off x="2319" y="3023"/>
              <a:ext cx="15" cy="12"/>
            </a:xfrm>
            <a:custGeom>
              <a:avLst/>
              <a:gdLst>
                <a:gd name="T0" fmla="*/ 4 w 15"/>
                <a:gd name="T1" fmla="*/ 0 h 12"/>
                <a:gd name="T2" fmla="*/ 0 w 15"/>
                <a:gd name="T3" fmla="*/ 8 h 12"/>
                <a:gd name="T4" fmla="*/ 12 w 15"/>
                <a:gd name="T5" fmla="*/ 12 h 12"/>
                <a:gd name="T6" fmla="*/ 15 w 15"/>
                <a:gd name="T7" fmla="*/ 4 h 12"/>
                <a:gd name="T8" fmla="*/ 4 w 15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12"/>
                <a:gd name="T17" fmla="*/ 15 w 15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12">
                  <a:moveTo>
                    <a:pt x="4" y="0"/>
                  </a:moveTo>
                  <a:lnTo>
                    <a:pt x="0" y="8"/>
                  </a:lnTo>
                  <a:lnTo>
                    <a:pt x="12" y="12"/>
                  </a:lnTo>
                  <a:lnTo>
                    <a:pt x="15" y="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39" name="Freeform 206"/>
            <p:cNvSpPr>
              <a:spLocks/>
            </p:cNvSpPr>
            <p:nvPr/>
          </p:nvSpPr>
          <p:spPr bwMode="auto">
            <a:xfrm>
              <a:off x="2323" y="3015"/>
              <a:ext cx="13" cy="12"/>
            </a:xfrm>
            <a:custGeom>
              <a:avLst/>
              <a:gdLst>
                <a:gd name="T0" fmla="*/ 2 w 13"/>
                <a:gd name="T1" fmla="*/ 0 h 12"/>
                <a:gd name="T2" fmla="*/ 2 w 13"/>
                <a:gd name="T3" fmla="*/ 2 h 12"/>
                <a:gd name="T4" fmla="*/ 0 w 13"/>
                <a:gd name="T5" fmla="*/ 8 h 12"/>
                <a:gd name="T6" fmla="*/ 11 w 13"/>
                <a:gd name="T7" fmla="*/ 12 h 12"/>
                <a:gd name="T8" fmla="*/ 13 w 13"/>
                <a:gd name="T9" fmla="*/ 6 h 12"/>
                <a:gd name="T10" fmla="*/ 11 w 13"/>
                <a:gd name="T11" fmla="*/ 8 h 12"/>
                <a:gd name="T12" fmla="*/ 2 w 13"/>
                <a:gd name="T13" fmla="*/ 0 h 12"/>
                <a:gd name="T14" fmla="*/ 2 w 13"/>
                <a:gd name="T15" fmla="*/ 2 h 12"/>
                <a:gd name="T16" fmla="*/ 2 w 13"/>
                <a:gd name="T17" fmla="*/ 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12"/>
                <a:gd name="T29" fmla="*/ 13 w 13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12">
                  <a:moveTo>
                    <a:pt x="2" y="0"/>
                  </a:moveTo>
                  <a:lnTo>
                    <a:pt x="2" y="2"/>
                  </a:lnTo>
                  <a:lnTo>
                    <a:pt x="0" y="8"/>
                  </a:lnTo>
                  <a:lnTo>
                    <a:pt x="11" y="12"/>
                  </a:lnTo>
                  <a:lnTo>
                    <a:pt x="13" y="6"/>
                  </a:lnTo>
                  <a:lnTo>
                    <a:pt x="11" y="8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40" name="Freeform 207"/>
            <p:cNvSpPr>
              <a:spLocks/>
            </p:cNvSpPr>
            <p:nvPr/>
          </p:nvSpPr>
          <p:spPr bwMode="auto">
            <a:xfrm>
              <a:off x="2325" y="3007"/>
              <a:ext cx="13" cy="16"/>
            </a:xfrm>
            <a:custGeom>
              <a:avLst/>
              <a:gdLst>
                <a:gd name="T0" fmla="*/ 7 w 13"/>
                <a:gd name="T1" fmla="*/ 0 h 16"/>
                <a:gd name="T2" fmla="*/ 4 w 13"/>
                <a:gd name="T3" fmla="*/ 2 h 16"/>
                <a:gd name="T4" fmla="*/ 0 w 13"/>
                <a:gd name="T5" fmla="*/ 8 h 16"/>
                <a:gd name="T6" fmla="*/ 9 w 13"/>
                <a:gd name="T7" fmla="*/ 16 h 16"/>
                <a:gd name="T8" fmla="*/ 13 w 13"/>
                <a:gd name="T9" fmla="*/ 10 h 16"/>
                <a:gd name="T10" fmla="*/ 9 w 13"/>
                <a:gd name="T11" fmla="*/ 12 h 16"/>
                <a:gd name="T12" fmla="*/ 7 w 13"/>
                <a:gd name="T13" fmla="*/ 0 h 16"/>
                <a:gd name="T14" fmla="*/ 6 w 13"/>
                <a:gd name="T15" fmla="*/ 0 h 16"/>
                <a:gd name="T16" fmla="*/ 4 w 13"/>
                <a:gd name="T17" fmla="*/ 2 h 16"/>
                <a:gd name="T18" fmla="*/ 7 w 13"/>
                <a:gd name="T19" fmla="*/ 0 h 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16"/>
                <a:gd name="T32" fmla="*/ 13 w 13"/>
                <a:gd name="T33" fmla="*/ 16 h 1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16">
                  <a:moveTo>
                    <a:pt x="7" y="0"/>
                  </a:moveTo>
                  <a:lnTo>
                    <a:pt x="4" y="2"/>
                  </a:lnTo>
                  <a:lnTo>
                    <a:pt x="0" y="8"/>
                  </a:lnTo>
                  <a:lnTo>
                    <a:pt x="9" y="16"/>
                  </a:lnTo>
                  <a:lnTo>
                    <a:pt x="13" y="10"/>
                  </a:lnTo>
                  <a:lnTo>
                    <a:pt x="9" y="12"/>
                  </a:lnTo>
                  <a:lnTo>
                    <a:pt x="7" y="0"/>
                  </a:lnTo>
                  <a:lnTo>
                    <a:pt x="6" y="0"/>
                  </a:lnTo>
                  <a:lnTo>
                    <a:pt x="4" y="2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41" name="Freeform 208"/>
            <p:cNvSpPr>
              <a:spLocks/>
            </p:cNvSpPr>
            <p:nvPr/>
          </p:nvSpPr>
          <p:spPr bwMode="auto">
            <a:xfrm>
              <a:off x="2332" y="3005"/>
              <a:ext cx="10" cy="14"/>
            </a:xfrm>
            <a:custGeom>
              <a:avLst/>
              <a:gdLst>
                <a:gd name="T0" fmla="*/ 10 w 10"/>
                <a:gd name="T1" fmla="*/ 2 h 14"/>
                <a:gd name="T2" fmla="*/ 4 w 10"/>
                <a:gd name="T3" fmla="*/ 2 h 14"/>
                <a:gd name="T4" fmla="*/ 0 w 10"/>
                <a:gd name="T5" fmla="*/ 2 h 14"/>
                <a:gd name="T6" fmla="*/ 2 w 10"/>
                <a:gd name="T7" fmla="*/ 14 h 14"/>
                <a:gd name="T8" fmla="*/ 6 w 10"/>
                <a:gd name="T9" fmla="*/ 12 h 14"/>
                <a:gd name="T10" fmla="*/ 2 w 10"/>
                <a:gd name="T11" fmla="*/ 12 h 14"/>
                <a:gd name="T12" fmla="*/ 10 w 10"/>
                <a:gd name="T13" fmla="*/ 2 h 14"/>
                <a:gd name="T14" fmla="*/ 8 w 10"/>
                <a:gd name="T15" fmla="*/ 0 h 14"/>
                <a:gd name="T16" fmla="*/ 4 w 10"/>
                <a:gd name="T17" fmla="*/ 2 h 14"/>
                <a:gd name="T18" fmla="*/ 10 w 10"/>
                <a:gd name="T19" fmla="*/ 2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"/>
                <a:gd name="T31" fmla="*/ 0 h 14"/>
                <a:gd name="T32" fmla="*/ 10 w 10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" h="14">
                  <a:moveTo>
                    <a:pt x="10" y="2"/>
                  </a:moveTo>
                  <a:lnTo>
                    <a:pt x="4" y="2"/>
                  </a:lnTo>
                  <a:lnTo>
                    <a:pt x="0" y="2"/>
                  </a:lnTo>
                  <a:lnTo>
                    <a:pt x="2" y="14"/>
                  </a:lnTo>
                  <a:lnTo>
                    <a:pt x="6" y="12"/>
                  </a:lnTo>
                  <a:lnTo>
                    <a:pt x="2" y="12"/>
                  </a:lnTo>
                  <a:lnTo>
                    <a:pt x="10" y="2"/>
                  </a:lnTo>
                  <a:lnTo>
                    <a:pt x="8" y="0"/>
                  </a:lnTo>
                  <a:lnTo>
                    <a:pt x="4" y="2"/>
                  </a:lnTo>
                  <a:lnTo>
                    <a:pt x="10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42" name="Freeform 209"/>
            <p:cNvSpPr>
              <a:spLocks/>
            </p:cNvSpPr>
            <p:nvPr/>
          </p:nvSpPr>
          <p:spPr bwMode="auto">
            <a:xfrm>
              <a:off x="2334" y="3007"/>
              <a:ext cx="10" cy="12"/>
            </a:xfrm>
            <a:custGeom>
              <a:avLst/>
              <a:gdLst>
                <a:gd name="T0" fmla="*/ 10 w 10"/>
                <a:gd name="T1" fmla="*/ 4 h 12"/>
                <a:gd name="T2" fmla="*/ 10 w 10"/>
                <a:gd name="T3" fmla="*/ 2 h 12"/>
                <a:gd name="T4" fmla="*/ 8 w 10"/>
                <a:gd name="T5" fmla="*/ 0 h 12"/>
                <a:gd name="T6" fmla="*/ 0 w 10"/>
                <a:gd name="T7" fmla="*/ 10 h 12"/>
                <a:gd name="T8" fmla="*/ 2 w 10"/>
                <a:gd name="T9" fmla="*/ 12 h 12"/>
                <a:gd name="T10" fmla="*/ 0 w 10"/>
                <a:gd name="T11" fmla="*/ 10 h 12"/>
                <a:gd name="T12" fmla="*/ 10 w 10"/>
                <a:gd name="T13" fmla="*/ 4 h 12"/>
                <a:gd name="T14" fmla="*/ 10 w 10"/>
                <a:gd name="T15" fmla="*/ 2 h 12"/>
                <a:gd name="T16" fmla="*/ 10 w 10"/>
                <a:gd name="T17" fmla="*/ 4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12"/>
                <a:gd name="T29" fmla="*/ 10 w 10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12">
                  <a:moveTo>
                    <a:pt x="10" y="4"/>
                  </a:moveTo>
                  <a:lnTo>
                    <a:pt x="10" y="2"/>
                  </a:lnTo>
                  <a:lnTo>
                    <a:pt x="8" y="0"/>
                  </a:lnTo>
                  <a:lnTo>
                    <a:pt x="0" y="10"/>
                  </a:lnTo>
                  <a:lnTo>
                    <a:pt x="2" y="12"/>
                  </a:lnTo>
                  <a:lnTo>
                    <a:pt x="0" y="10"/>
                  </a:lnTo>
                  <a:lnTo>
                    <a:pt x="10" y="4"/>
                  </a:lnTo>
                  <a:lnTo>
                    <a:pt x="10" y="2"/>
                  </a:lnTo>
                  <a:lnTo>
                    <a:pt x="10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43" name="Freeform 210"/>
            <p:cNvSpPr>
              <a:spLocks/>
            </p:cNvSpPr>
            <p:nvPr/>
          </p:nvSpPr>
          <p:spPr bwMode="auto">
            <a:xfrm>
              <a:off x="2334" y="3011"/>
              <a:ext cx="14" cy="10"/>
            </a:xfrm>
            <a:custGeom>
              <a:avLst/>
              <a:gdLst>
                <a:gd name="T0" fmla="*/ 14 w 14"/>
                <a:gd name="T1" fmla="*/ 6 h 10"/>
                <a:gd name="T2" fmla="*/ 14 w 14"/>
                <a:gd name="T3" fmla="*/ 4 h 10"/>
                <a:gd name="T4" fmla="*/ 10 w 14"/>
                <a:gd name="T5" fmla="*/ 0 h 10"/>
                <a:gd name="T6" fmla="*/ 0 w 14"/>
                <a:gd name="T7" fmla="*/ 6 h 10"/>
                <a:gd name="T8" fmla="*/ 4 w 14"/>
                <a:gd name="T9" fmla="*/ 10 h 10"/>
                <a:gd name="T10" fmla="*/ 2 w 14"/>
                <a:gd name="T11" fmla="*/ 10 h 10"/>
                <a:gd name="T12" fmla="*/ 14 w 14"/>
                <a:gd name="T13" fmla="*/ 6 h 10"/>
                <a:gd name="T14" fmla="*/ 14 w 14"/>
                <a:gd name="T15" fmla="*/ 4 h 10"/>
                <a:gd name="T16" fmla="*/ 14 w 14"/>
                <a:gd name="T17" fmla="*/ 6 h 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10"/>
                <a:gd name="T29" fmla="*/ 14 w 14"/>
                <a:gd name="T30" fmla="*/ 10 h 1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10">
                  <a:moveTo>
                    <a:pt x="14" y="6"/>
                  </a:moveTo>
                  <a:lnTo>
                    <a:pt x="14" y="4"/>
                  </a:lnTo>
                  <a:lnTo>
                    <a:pt x="10" y="0"/>
                  </a:lnTo>
                  <a:lnTo>
                    <a:pt x="0" y="6"/>
                  </a:lnTo>
                  <a:lnTo>
                    <a:pt x="4" y="10"/>
                  </a:lnTo>
                  <a:lnTo>
                    <a:pt x="2" y="10"/>
                  </a:lnTo>
                  <a:lnTo>
                    <a:pt x="14" y="6"/>
                  </a:lnTo>
                  <a:lnTo>
                    <a:pt x="14" y="4"/>
                  </a:lnTo>
                  <a:lnTo>
                    <a:pt x="14" y="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44" name="Freeform 211"/>
            <p:cNvSpPr>
              <a:spLocks/>
            </p:cNvSpPr>
            <p:nvPr/>
          </p:nvSpPr>
          <p:spPr bwMode="auto">
            <a:xfrm>
              <a:off x="2336" y="3017"/>
              <a:ext cx="16" cy="16"/>
            </a:xfrm>
            <a:custGeom>
              <a:avLst/>
              <a:gdLst>
                <a:gd name="T0" fmla="*/ 16 w 16"/>
                <a:gd name="T1" fmla="*/ 14 h 16"/>
                <a:gd name="T2" fmla="*/ 12 w 16"/>
                <a:gd name="T3" fmla="*/ 0 h 16"/>
                <a:gd name="T4" fmla="*/ 0 w 16"/>
                <a:gd name="T5" fmla="*/ 4 h 16"/>
                <a:gd name="T6" fmla="*/ 4 w 16"/>
                <a:gd name="T7" fmla="*/ 16 h 16"/>
                <a:gd name="T8" fmla="*/ 16 w 16"/>
                <a:gd name="T9" fmla="*/ 14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16"/>
                <a:gd name="T17" fmla="*/ 16 w 16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16">
                  <a:moveTo>
                    <a:pt x="16" y="14"/>
                  </a:moveTo>
                  <a:lnTo>
                    <a:pt x="12" y="0"/>
                  </a:lnTo>
                  <a:lnTo>
                    <a:pt x="0" y="4"/>
                  </a:lnTo>
                  <a:lnTo>
                    <a:pt x="4" y="16"/>
                  </a:lnTo>
                  <a:lnTo>
                    <a:pt x="16" y="1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45" name="Freeform 212"/>
            <p:cNvSpPr>
              <a:spLocks/>
            </p:cNvSpPr>
            <p:nvPr/>
          </p:nvSpPr>
          <p:spPr bwMode="auto">
            <a:xfrm>
              <a:off x="2340" y="3031"/>
              <a:ext cx="14" cy="11"/>
            </a:xfrm>
            <a:custGeom>
              <a:avLst/>
              <a:gdLst>
                <a:gd name="T0" fmla="*/ 14 w 14"/>
                <a:gd name="T1" fmla="*/ 9 h 11"/>
                <a:gd name="T2" fmla="*/ 12 w 14"/>
                <a:gd name="T3" fmla="*/ 0 h 11"/>
                <a:gd name="T4" fmla="*/ 0 w 14"/>
                <a:gd name="T5" fmla="*/ 2 h 11"/>
                <a:gd name="T6" fmla="*/ 2 w 14"/>
                <a:gd name="T7" fmla="*/ 11 h 11"/>
                <a:gd name="T8" fmla="*/ 14 w 14"/>
                <a:gd name="T9" fmla="*/ 9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11"/>
                <a:gd name="T17" fmla="*/ 14 w 14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11">
                  <a:moveTo>
                    <a:pt x="14" y="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2" y="11"/>
                  </a:lnTo>
                  <a:lnTo>
                    <a:pt x="14" y="9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46" name="Freeform 213"/>
            <p:cNvSpPr>
              <a:spLocks/>
            </p:cNvSpPr>
            <p:nvPr/>
          </p:nvSpPr>
          <p:spPr bwMode="auto">
            <a:xfrm>
              <a:off x="2342" y="3040"/>
              <a:ext cx="16" cy="14"/>
            </a:xfrm>
            <a:custGeom>
              <a:avLst/>
              <a:gdLst>
                <a:gd name="T0" fmla="*/ 4 w 16"/>
                <a:gd name="T1" fmla="*/ 14 h 14"/>
                <a:gd name="T2" fmla="*/ 16 w 16"/>
                <a:gd name="T3" fmla="*/ 10 h 14"/>
                <a:gd name="T4" fmla="*/ 12 w 16"/>
                <a:gd name="T5" fmla="*/ 0 h 14"/>
                <a:gd name="T6" fmla="*/ 0 w 16"/>
                <a:gd name="T7" fmla="*/ 2 h 14"/>
                <a:gd name="T8" fmla="*/ 4 w 16"/>
                <a:gd name="T9" fmla="*/ 14 h 14"/>
                <a:gd name="T10" fmla="*/ 16 w 16"/>
                <a:gd name="T11" fmla="*/ 10 h 14"/>
                <a:gd name="T12" fmla="*/ 4 w 16"/>
                <a:gd name="T13" fmla="*/ 14 h 14"/>
                <a:gd name="T14" fmla="*/ 10 w 16"/>
                <a:gd name="T15" fmla="*/ 12 h 14"/>
                <a:gd name="T16" fmla="*/ 16 w 16"/>
                <a:gd name="T17" fmla="*/ 10 h 14"/>
                <a:gd name="T18" fmla="*/ 4 w 16"/>
                <a:gd name="T19" fmla="*/ 14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6"/>
                <a:gd name="T31" fmla="*/ 0 h 14"/>
                <a:gd name="T32" fmla="*/ 16 w 16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6" h="14">
                  <a:moveTo>
                    <a:pt x="4" y="14"/>
                  </a:moveTo>
                  <a:lnTo>
                    <a:pt x="16" y="10"/>
                  </a:lnTo>
                  <a:lnTo>
                    <a:pt x="12" y="0"/>
                  </a:lnTo>
                  <a:lnTo>
                    <a:pt x="0" y="2"/>
                  </a:lnTo>
                  <a:lnTo>
                    <a:pt x="4" y="14"/>
                  </a:lnTo>
                  <a:lnTo>
                    <a:pt x="16" y="10"/>
                  </a:lnTo>
                  <a:lnTo>
                    <a:pt x="4" y="14"/>
                  </a:lnTo>
                  <a:lnTo>
                    <a:pt x="10" y="12"/>
                  </a:lnTo>
                  <a:lnTo>
                    <a:pt x="16" y="10"/>
                  </a:lnTo>
                  <a:lnTo>
                    <a:pt x="4" y="1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47" name="Freeform 214"/>
            <p:cNvSpPr>
              <a:spLocks/>
            </p:cNvSpPr>
            <p:nvPr/>
          </p:nvSpPr>
          <p:spPr bwMode="auto">
            <a:xfrm>
              <a:off x="2342" y="3040"/>
              <a:ext cx="16" cy="14"/>
            </a:xfrm>
            <a:custGeom>
              <a:avLst/>
              <a:gdLst>
                <a:gd name="T0" fmla="*/ 0 w 16"/>
                <a:gd name="T1" fmla="*/ 2 h 14"/>
                <a:gd name="T2" fmla="*/ 4 w 16"/>
                <a:gd name="T3" fmla="*/ 14 h 14"/>
                <a:gd name="T4" fmla="*/ 16 w 16"/>
                <a:gd name="T5" fmla="*/ 10 h 14"/>
                <a:gd name="T6" fmla="*/ 12 w 16"/>
                <a:gd name="T7" fmla="*/ 0 h 14"/>
                <a:gd name="T8" fmla="*/ 0 w 16"/>
                <a:gd name="T9" fmla="*/ 2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14"/>
                <a:gd name="T17" fmla="*/ 16 w 16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14">
                  <a:moveTo>
                    <a:pt x="0" y="2"/>
                  </a:moveTo>
                  <a:lnTo>
                    <a:pt x="4" y="14"/>
                  </a:lnTo>
                  <a:lnTo>
                    <a:pt x="16" y="10"/>
                  </a:lnTo>
                  <a:lnTo>
                    <a:pt x="1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48" name="Freeform 215"/>
            <p:cNvSpPr>
              <a:spLocks/>
            </p:cNvSpPr>
            <p:nvPr/>
          </p:nvSpPr>
          <p:spPr bwMode="auto">
            <a:xfrm>
              <a:off x="2340" y="3031"/>
              <a:ext cx="14" cy="11"/>
            </a:xfrm>
            <a:custGeom>
              <a:avLst/>
              <a:gdLst>
                <a:gd name="T0" fmla="*/ 0 w 14"/>
                <a:gd name="T1" fmla="*/ 2 h 11"/>
                <a:gd name="T2" fmla="*/ 2 w 14"/>
                <a:gd name="T3" fmla="*/ 11 h 11"/>
                <a:gd name="T4" fmla="*/ 14 w 14"/>
                <a:gd name="T5" fmla="*/ 9 h 11"/>
                <a:gd name="T6" fmla="*/ 12 w 14"/>
                <a:gd name="T7" fmla="*/ 0 h 11"/>
                <a:gd name="T8" fmla="*/ 0 w 14"/>
                <a:gd name="T9" fmla="*/ 2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11"/>
                <a:gd name="T17" fmla="*/ 14 w 14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11">
                  <a:moveTo>
                    <a:pt x="0" y="2"/>
                  </a:moveTo>
                  <a:lnTo>
                    <a:pt x="2" y="11"/>
                  </a:lnTo>
                  <a:lnTo>
                    <a:pt x="14" y="9"/>
                  </a:lnTo>
                  <a:lnTo>
                    <a:pt x="1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49" name="Freeform 216"/>
            <p:cNvSpPr>
              <a:spLocks/>
            </p:cNvSpPr>
            <p:nvPr/>
          </p:nvSpPr>
          <p:spPr bwMode="auto">
            <a:xfrm>
              <a:off x="2336" y="3015"/>
              <a:ext cx="16" cy="18"/>
            </a:xfrm>
            <a:custGeom>
              <a:avLst/>
              <a:gdLst>
                <a:gd name="T0" fmla="*/ 2 w 16"/>
                <a:gd name="T1" fmla="*/ 6 h 18"/>
                <a:gd name="T2" fmla="*/ 0 w 16"/>
                <a:gd name="T3" fmla="*/ 6 h 18"/>
                <a:gd name="T4" fmla="*/ 4 w 16"/>
                <a:gd name="T5" fmla="*/ 18 h 18"/>
                <a:gd name="T6" fmla="*/ 16 w 16"/>
                <a:gd name="T7" fmla="*/ 16 h 18"/>
                <a:gd name="T8" fmla="*/ 12 w 16"/>
                <a:gd name="T9" fmla="*/ 2 h 18"/>
                <a:gd name="T10" fmla="*/ 12 w 16"/>
                <a:gd name="T11" fmla="*/ 0 h 18"/>
                <a:gd name="T12" fmla="*/ 12 w 16"/>
                <a:gd name="T13" fmla="*/ 2 h 18"/>
                <a:gd name="T14" fmla="*/ 12 w 16"/>
                <a:gd name="T15" fmla="*/ 0 h 18"/>
                <a:gd name="T16" fmla="*/ 2 w 16"/>
                <a:gd name="T17" fmla="*/ 6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"/>
                <a:gd name="T28" fmla="*/ 0 h 18"/>
                <a:gd name="T29" fmla="*/ 16 w 16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" h="18">
                  <a:moveTo>
                    <a:pt x="2" y="6"/>
                  </a:moveTo>
                  <a:lnTo>
                    <a:pt x="0" y="6"/>
                  </a:lnTo>
                  <a:lnTo>
                    <a:pt x="4" y="18"/>
                  </a:lnTo>
                  <a:lnTo>
                    <a:pt x="16" y="16"/>
                  </a:lnTo>
                  <a:lnTo>
                    <a:pt x="12" y="2"/>
                  </a:lnTo>
                  <a:lnTo>
                    <a:pt x="12" y="0"/>
                  </a:lnTo>
                  <a:lnTo>
                    <a:pt x="12" y="2"/>
                  </a:lnTo>
                  <a:lnTo>
                    <a:pt x="12" y="0"/>
                  </a:lnTo>
                  <a:lnTo>
                    <a:pt x="2" y="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50" name="Freeform 217"/>
            <p:cNvSpPr>
              <a:spLocks/>
            </p:cNvSpPr>
            <p:nvPr/>
          </p:nvSpPr>
          <p:spPr bwMode="auto">
            <a:xfrm>
              <a:off x="2334" y="3009"/>
              <a:ext cx="14" cy="12"/>
            </a:xfrm>
            <a:custGeom>
              <a:avLst/>
              <a:gdLst>
                <a:gd name="T0" fmla="*/ 2 w 14"/>
                <a:gd name="T1" fmla="*/ 10 h 12"/>
                <a:gd name="T2" fmla="*/ 0 w 14"/>
                <a:gd name="T3" fmla="*/ 8 h 12"/>
                <a:gd name="T4" fmla="*/ 4 w 14"/>
                <a:gd name="T5" fmla="*/ 12 h 12"/>
                <a:gd name="T6" fmla="*/ 14 w 14"/>
                <a:gd name="T7" fmla="*/ 6 h 12"/>
                <a:gd name="T8" fmla="*/ 10 w 14"/>
                <a:gd name="T9" fmla="*/ 2 h 12"/>
                <a:gd name="T10" fmla="*/ 10 w 14"/>
                <a:gd name="T11" fmla="*/ 0 h 12"/>
                <a:gd name="T12" fmla="*/ 10 w 14"/>
                <a:gd name="T13" fmla="*/ 2 h 12"/>
                <a:gd name="T14" fmla="*/ 10 w 14"/>
                <a:gd name="T15" fmla="*/ 0 h 12"/>
                <a:gd name="T16" fmla="*/ 2 w 14"/>
                <a:gd name="T17" fmla="*/ 1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12"/>
                <a:gd name="T29" fmla="*/ 14 w 14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12">
                  <a:moveTo>
                    <a:pt x="2" y="10"/>
                  </a:moveTo>
                  <a:lnTo>
                    <a:pt x="0" y="8"/>
                  </a:lnTo>
                  <a:lnTo>
                    <a:pt x="4" y="12"/>
                  </a:lnTo>
                  <a:lnTo>
                    <a:pt x="14" y="6"/>
                  </a:lnTo>
                  <a:lnTo>
                    <a:pt x="10" y="2"/>
                  </a:lnTo>
                  <a:lnTo>
                    <a:pt x="10" y="0"/>
                  </a:lnTo>
                  <a:lnTo>
                    <a:pt x="10" y="2"/>
                  </a:lnTo>
                  <a:lnTo>
                    <a:pt x="10" y="0"/>
                  </a:lnTo>
                  <a:lnTo>
                    <a:pt x="2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51" name="Freeform 218"/>
            <p:cNvSpPr>
              <a:spLocks/>
            </p:cNvSpPr>
            <p:nvPr/>
          </p:nvSpPr>
          <p:spPr bwMode="auto">
            <a:xfrm>
              <a:off x="2334" y="3005"/>
              <a:ext cx="10" cy="14"/>
            </a:xfrm>
            <a:custGeom>
              <a:avLst/>
              <a:gdLst>
                <a:gd name="T0" fmla="*/ 4 w 10"/>
                <a:gd name="T1" fmla="*/ 12 h 14"/>
                <a:gd name="T2" fmla="*/ 0 w 10"/>
                <a:gd name="T3" fmla="*/ 12 h 14"/>
                <a:gd name="T4" fmla="*/ 2 w 10"/>
                <a:gd name="T5" fmla="*/ 14 h 14"/>
                <a:gd name="T6" fmla="*/ 10 w 10"/>
                <a:gd name="T7" fmla="*/ 4 h 14"/>
                <a:gd name="T8" fmla="*/ 8 w 10"/>
                <a:gd name="T9" fmla="*/ 2 h 14"/>
                <a:gd name="T10" fmla="*/ 2 w 10"/>
                <a:gd name="T11" fmla="*/ 2 h 14"/>
                <a:gd name="T12" fmla="*/ 8 w 10"/>
                <a:gd name="T13" fmla="*/ 2 h 14"/>
                <a:gd name="T14" fmla="*/ 6 w 10"/>
                <a:gd name="T15" fmla="*/ 0 h 14"/>
                <a:gd name="T16" fmla="*/ 2 w 10"/>
                <a:gd name="T17" fmla="*/ 2 h 14"/>
                <a:gd name="T18" fmla="*/ 4 w 10"/>
                <a:gd name="T19" fmla="*/ 12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"/>
                <a:gd name="T31" fmla="*/ 0 h 14"/>
                <a:gd name="T32" fmla="*/ 10 w 10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" h="14">
                  <a:moveTo>
                    <a:pt x="4" y="12"/>
                  </a:moveTo>
                  <a:lnTo>
                    <a:pt x="0" y="12"/>
                  </a:lnTo>
                  <a:lnTo>
                    <a:pt x="2" y="14"/>
                  </a:lnTo>
                  <a:lnTo>
                    <a:pt x="10" y="4"/>
                  </a:lnTo>
                  <a:lnTo>
                    <a:pt x="8" y="2"/>
                  </a:lnTo>
                  <a:lnTo>
                    <a:pt x="2" y="2"/>
                  </a:lnTo>
                  <a:lnTo>
                    <a:pt x="8" y="2"/>
                  </a:lnTo>
                  <a:lnTo>
                    <a:pt x="6" y="0"/>
                  </a:lnTo>
                  <a:lnTo>
                    <a:pt x="2" y="2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52" name="Freeform 219"/>
            <p:cNvSpPr>
              <a:spLocks/>
            </p:cNvSpPr>
            <p:nvPr/>
          </p:nvSpPr>
          <p:spPr bwMode="auto">
            <a:xfrm>
              <a:off x="2329" y="3007"/>
              <a:ext cx="9" cy="12"/>
            </a:xfrm>
            <a:custGeom>
              <a:avLst/>
              <a:gdLst>
                <a:gd name="T0" fmla="*/ 9 w 9"/>
                <a:gd name="T1" fmla="*/ 10 h 12"/>
                <a:gd name="T2" fmla="*/ 5 w 9"/>
                <a:gd name="T3" fmla="*/ 12 h 12"/>
                <a:gd name="T4" fmla="*/ 9 w 9"/>
                <a:gd name="T5" fmla="*/ 10 h 12"/>
                <a:gd name="T6" fmla="*/ 7 w 9"/>
                <a:gd name="T7" fmla="*/ 0 h 12"/>
                <a:gd name="T8" fmla="*/ 3 w 9"/>
                <a:gd name="T9" fmla="*/ 0 h 12"/>
                <a:gd name="T10" fmla="*/ 0 w 9"/>
                <a:gd name="T11" fmla="*/ 2 h 12"/>
                <a:gd name="T12" fmla="*/ 3 w 9"/>
                <a:gd name="T13" fmla="*/ 0 h 12"/>
                <a:gd name="T14" fmla="*/ 2 w 9"/>
                <a:gd name="T15" fmla="*/ 0 h 12"/>
                <a:gd name="T16" fmla="*/ 0 w 9"/>
                <a:gd name="T17" fmla="*/ 2 h 12"/>
                <a:gd name="T18" fmla="*/ 9 w 9"/>
                <a:gd name="T19" fmla="*/ 10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"/>
                <a:gd name="T31" fmla="*/ 0 h 12"/>
                <a:gd name="T32" fmla="*/ 9 w 9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" h="12">
                  <a:moveTo>
                    <a:pt x="9" y="10"/>
                  </a:moveTo>
                  <a:lnTo>
                    <a:pt x="5" y="12"/>
                  </a:lnTo>
                  <a:lnTo>
                    <a:pt x="9" y="10"/>
                  </a:lnTo>
                  <a:lnTo>
                    <a:pt x="7" y="0"/>
                  </a:lnTo>
                  <a:lnTo>
                    <a:pt x="3" y="0"/>
                  </a:lnTo>
                  <a:lnTo>
                    <a:pt x="0" y="2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9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53" name="Freeform 220"/>
            <p:cNvSpPr>
              <a:spLocks/>
            </p:cNvSpPr>
            <p:nvPr/>
          </p:nvSpPr>
          <p:spPr bwMode="auto">
            <a:xfrm>
              <a:off x="2325" y="3009"/>
              <a:ext cx="13" cy="14"/>
            </a:xfrm>
            <a:custGeom>
              <a:avLst/>
              <a:gdLst>
                <a:gd name="T0" fmla="*/ 11 w 13"/>
                <a:gd name="T1" fmla="*/ 12 h 14"/>
                <a:gd name="T2" fmla="*/ 9 w 13"/>
                <a:gd name="T3" fmla="*/ 14 h 14"/>
                <a:gd name="T4" fmla="*/ 13 w 13"/>
                <a:gd name="T5" fmla="*/ 8 h 14"/>
                <a:gd name="T6" fmla="*/ 4 w 13"/>
                <a:gd name="T7" fmla="*/ 0 h 14"/>
                <a:gd name="T8" fmla="*/ 0 w 13"/>
                <a:gd name="T9" fmla="*/ 6 h 14"/>
                <a:gd name="T10" fmla="*/ 0 w 13"/>
                <a:gd name="T11" fmla="*/ 8 h 14"/>
                <a:gd name="T12" fmla="*/ 0 w 13"/>
                <a:gd name="T13" fmla="*/ 6 h 14"/>
                <a:gd name="T14" fmla="*/ 0 w 13"/>
                <a:gd name="T15" fmla="*/ 8 h 14"/>
                <a:gd name="T16" fmla="*/ 11 w 13"/>
                <a:gd name="T17" fmla="*/ 12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14"/>
                <a:gd name="T29" fmla="*/ 13 w 13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14">
                  <a:moveTo>
                    <a:pt x="11" y="12"/>
                  </a:moveTo>
                  <a:lnTo>
                    <a:pt x="9" y="14"/>
                  </a:lnTo>
                  <a:lnTo>
                    <a:pt x="13" y="8"/>
                  </a:lnTo>
                  <a:lnTo>
                    <a:pt x="4" y="0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8"/>
                  </a:lnTo>
                  <a:lnTo>
                    <a:pt x="11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54" name="Freeform 221"/>
            <p:cNvSpPr>
              <a:spLocks/>
            </p:cNvSpPr>
            <p:nvPr/>
          </p:nvSpPr>
          <p:spPr bwMode="auto">
            <a:xfrm>
              <a:off x="2323" y="3017"/>
              <a:ext cx="13" cy="10"/>
            </a:xfrm>
            <a:custGeom>
              <a:avLst/>
              <a:gdLst>
                <a:gd name="T0" fmla="*/ 11 w 13"/>
                <a:gd name="T1" fmla="*/ 10 h 10"/>
                <a:gd name="T2" fmla="*/ 13 w 13"/>
                <a:gd name="T3" fmla="*/ 4 h 10"/>
                <a:gd name="T4" fmla="*/ 2 w 13"/>
                <a:gd name="T5" fmla="*/ 0 h 10"/>
                <a:gd name="T6" fmla="*/ 0 w 13"/>
                <a:gd name="T7" fmla="*/ 6 h 10"/>
                <a:gd name="T8" fmla="*/ 11 w 13"/>
                <a:gd name="T9" fmla="*/ 10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0"/>
                <a:gd name="T17" fmla="*/ 13 w 13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0">
                  <a:moveTo>
                    <a:pt x="11" y="10"/>
                  </a:moveTo>
                  <a:lnTo>
                    <a:pt x="13" y="4"/>
                  </a:lnTo>
                  <a:lnTo>
                    <a:pt x="2" y="0"/>
                  </a:lnTo>
                  <a:lnTo>
                    <a:pt x="0" y="6"/>
                  </a:lnTo>
                  <a:lnTo>
                    <a:pt x="11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55" name="Freeform 222"/>
            <p:cNvSpPr>
              <a:spLocks/>
            </p:cNvSpPr>
            <p:nvPr/>
          </p:nvSpPr>
          <p:spPr bwMode="auto">
            <a:xfrm>
              <a:off x="2319" y="3023"/>
              <a:ext cx="15" cy="12"/>
            </a:xfrm>
            <a:custGeom>
              <a:avLst/>
              <a:gdLst>
                <a:gd name="T0" fmla="*/ 12 w 15"/>
                <a:gd name="T1" fmla="*/ 12 h 12"/>
                <a:gd name="T2" fmla="*/ 15 w 15"/>
                <a:gd name="T3" fmla="*/ 4 h 12"/>
                <a:gd name="T4" fmla="*/ 4 w 15"/>
                <a:gd name="T5" fmla="*/ 0 h 12"/>
                <a:gd name="T6" fmla="*/ 0 w 15"/>
                <a:gd name="T7" fmla="*/ 8 h 12"/>
                <a:gd name="T8" fmla="*/ 12 w 15"/>
                <a:gd name="T9" fmla="*/ 12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12"/>
                <a:gd name="T17" fmla="*/ 15 w 15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12">
                  <a:moveTo>
                    <a:pt x="12" y="12"/>
                  </a:moveTo>
                  <a:lnTo>
                    <a:pt x="15" y="4"/>
                  </a:lnTo>
                  <a:lnTo>
                    <a:pt x="4" y="0"/>
                  </a:lnTo>
                  <a:lnTo>
                    <a:pt x="0" y="8"/>
                  </a:lnTo>
                  <a:lnTo>
                    <a:pt x="12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56" name="Freeform 223"/>
            <p:cNvSpPr>
              <a:spLocks/>
            </p:cNvSpPr>
            <p:nvPr/>
          </p:nvSpPr>
          <p:spPr bwMode="auto">
            <a:xfrm>
              <a:off x="2315" y="3031"/>
              <a:ext cx="16" cy="21"/>
            </a:xfrm>
            <a:custGeom>
              <a:avLst/>
              <a:gdLst>
                <a:gd name="T0" fmla="*/ 12 w 16"/>
                <a:gd name="T1" fmla="*/ 21 h 21"/>
                <a:gd name="T2" fmla="*/ 16 w 16"/>
                <a:gd name="T3" fmla="*/ 4 h 21"/>
                <a:gd name="T4" fmla="*/ 4 w 16"/>
                <a:gd name="T5" fmla="*/ 0 h 21"/>
                <a:gd name="T6" fmla="*/ 0 w 16"/>
                <a:gd name="T7" fmla="*/ 19 h 21"/>
                <a:gd name="T8" fmla="*/ 12 w 16"/>
                <a:gd name="T9" fmla="*/ 21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21"/>
                <a:gd name="T17" fmla="*/ 16 w 16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21">
                  <a:moveTo>
                    <a:pt x="12" y="21"/>
                  </a:moveTo>
                  <a:lnTo>
                    <a:pt x="16" y="4"/>
                  </a:lnTo>
                  <a:lnTo>
                    <a:pt x="4" y="0"/>
                  </a:lnTo>
                  <a:lnTo>
                    <a:pt x="0" y="19"/>
                  </a:lnTo>
                  <a:lnTo>
                    <a:pt x="12" y="2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57" name="Freeform 224"/>
            <p:cNvSpPr>
              <a:spLocks/>
            </p:cNvSpPr>
            <p:nvPr/>
          </p:nvSpPr>
          <p:spPr bwMode="auto">
            <a:xfrm>
              <a:off x="2307" y="3050"/>
              <a:ext cx="20" cy="51"/>
            </a:xfrm>
            <a:custGeom>
              <a:avLst/>
              <a:gdLst>
                <a:gd name="T0" fmla="*/ 12 w 20"/>
                <a:gd name="T1" fmla="*/ 51 h 51"/>
                <a:gd name="T2" fmla="*/ 20 w 20"/>
                <a:gd name="T3" fmla="*/ 2 h 51"/>
                <a:gd name="T4" fmla="*/ 8 w 20"/>
                <a:gd name="T5" fmla="*/ 0 h 51"/>
                <a:gd name="T6" fmla="*/ 0 w 20"/>
                <a:gd name="T7" fmla="*/ 49 h 51"/>
                <a:gd name="T8" fmla="*/ 12 w 20"/>
                <a:gd name="T9" fmla="*/ 51 h 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51"/>
                <a:gd name="T17" fmla="*/ 20 w 20"/>
                <a:gd name="T18" fmla="*/ 51 h 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51">
                  <a:moveTo>
                    <a:pt x="12" y="51"/>
                  </a:moveTo>
                  <a:lnTo>
                    <a:pt x="20" y="2"/>
                  </a:lnTo>
                  <a:lnTo>
                    <a:pt x="8" y="0"/>
                  </a:lnTo>
                  <a:lnTo>
                    <a:pt x="0" y="49"/>
                  </a:lnTo>
                  <a:lnTo>
                    <a:pt x="12" y="5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58" name="Freeform 225"/>
            <p:cNvSpPr>
              <a:spLocks/>
            </p:cNvSpPr>
            <p:nvPr/>
          </p:nvSpPr>
          <p:spPr bwMode="auto">
            <a:xfrm>
              <a:off x="2302" y="3099"/>
              <a:ext cx="17" cy="62"/>
            </a:xfrm>
            <a:custGeom>
              <a:avLst/>
              <a:gdLst>
                <a:gd name="T0" fmla="*/ 11 w 17"/>
                <a:gd name="T1" fmla="*/ 62 h 62"/>
                <a:gd name="T2" fmla="*/ 17 w 17"/>
                <a:gd name="T3" fmla="*/ 2 h 62"/>
                <a:gd name="T4" fmla="*/ 5 w 17"/>
                <a:gd name="T5" fmla="*/ 0 h 62"/>
                <a:gd name="T6" fmla="*/ 0 w 17"/>
                <a:gd name="T7" fmla="*/ 60 h 62"/>
                <a:gd name="T8" fmla="*/ 11 w 17"/>
                <a:gd name="T9" fmla="*/ 62 h 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62"/>
                <a:gd name="T17" fmla="*/ 17 w 17"/>
                <a:gd name="T18" fmla="*/ 62 h 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62">
                  <a:moveTo>
                    <a:pt x="11" y="62"/>
                  </a:moveTo>
                  <a:lnTo>
                    <a:pt x="17" y="2"/>
                  </a:lnTo>
                  <a:lnTo>
                    <a:pt x="5" y="0"/>
                  </a:lnTo>
                  <a:lnTo>
                    <a:pt x="0" y="60"/>
                  </a:lnTo>
                  <a:lnTo>
                    <a:pt x="11" y="6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59" name="Freeform 226"/>
            <p:cNvSpPr>
              <a:spLocks/>
            </p:cNvSpPr>
            <p:nvPr/>
          </p:nvSpPr>
          <p:spPr bwMode="auto">
            <a:xfrm>
              <a:off x="2284" y="3159"/>
              <a:ext cx="29" cy="158"/>
            </a:xfrm>
            <a:custGeom>
              <a:avLst/>
              <a:gdLst>
                <a:gd name="T0" fmla="*/ 12 w 29"/>
                <a:gd name="T1" fmla="*/ 158 h 158"/>
                <a:gd name="T2" fmla="*/ 29 w 29"/>
                <a:gd name="T3" fmla="*/ 2 h 158"/>
                <a:gd name="T4" fmla="*/ 18 w 29"/>
                <a:gd name="T5" fmla="*/ 0 h 158"/>
                <a:gd name="T6" fmla="*/ 0 w 29"/>
                <a:gd name="T7" fmla="*/ 158 h 158"/>
                <a:gd name="T8" fmla="*/ 12 w 29"/>
                <a:gd name="T9" fmla="*/ 158 h 1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158"/>
                <a:gd name="T17" fmla="*/ 29 w 29"/>
                <a:gd name="T18" fmla="*/ 158 h 1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158">
                  <a:moveTo>
                    <a:pt x="12" y="158"/>
                  </a:moveTo>
                  <a:lnTo>
                    <a:pt x="29" y="2"/>
                  </a:lnTo>
                  <a:lnTo>
                    <a:pt x="18" y="0"/>
                  </a:lnTo>
                  <a:lnTo>
                    <a:pt x="0" y="158"/>
                  </a:lnTo>
                  <a:lnTo>
                    <a:pt x="12" y="15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60" name="Freeform 227"/>
            <p:cNvSpPr>
              <a:spLocks/>
            </p:cNvSpPr>
            <p:nvPr/>
          </p:nvSpPr>
          <p:spPr bwMode="auto">
            <a:xfrm>
              <a:off x="2275" y="3317"/>
              <a:ext cx="21" cy="68"/>
            </a:xfrm>
            <a:custGeom>
              <a:avLst/>
              <a:gdLst>
                <a:gd name="T0" fmla="*/ 11 w 21"/>
                <a:gd name="T1" fmla="*/ 68 h 68"/>
                <a:gd name="T2" fmla="*/ 21 w 21"/>
                <a:gd name="T3" fmla="*/ 0 h 68"/>
                <a:gd name="T4" fmla="*/ 9 w 21"/>
                <a:gd name="T5" fmla="*/ 0 h 68"/>
                <a:gd name="T6" fmla="*/ 0 w 21"/>
                <a:gd name="T7" fmla="*/ 66 h 68"/>
                <a:gd name="T8" fmla="*/ 11 w 21"/>
                <a:gd name="T9" fmla="*/ 68 h 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68"/>
                <a:gd name="T17" fmla="*/ 21 w 21"/>
                <a:gd name="T18" fmla="*/ 68 h 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68">
                  <a:moveTo>
                    <a:pt x="11" y="68"/>
                  </a:moveTo>
                  <a:lnTo>
                    <a:pt x="21" y="0"/>
                  </a:lnTo>
                  <a:lnTo>
                    <a:pt x="9" y="0"/>
                  </a:lnTo>
                  <a:lnTo>
                    <a:pt x="0" y="66"/>
                  </a:lnTo>
                  <a:lnTo>
                    <a:pt x="11" y="6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61" name="Freeform 228"/>
            <p:cNvSpPr>
              <a:spLocks/>
            </p:cNvSpPr>
            <p:nvPr/>
          </p:nvSpPr>
          <p:spPr bwMode="auto">
            <a:xfrm>
              <a:off x="2271" y="3383"/>
              <a:ext cx="15" cy="25"/>
            </a:xfrm>
            <a:custGeom>
              <a:avLst/>
              <a:gdLst>
                <a:gd name="T0" fmla="*/ 11 w 15"/>
                <a:gd name="T1" fmla="*/ 25 h 25"/>
                <a:gd name="T2" fmla="*/ 15 w 15"/>
                <a:gd name="T3" fmla="*/ 2 h 25"/>
                <a:gd name="T4" fmla="*/ 4 w 15"/>
                <a:gd name="T5" fmla="*/ 0 h 25"/>
                <a:gd name="T6" fmla="*/ 0 w 15"/>
                <a:gd name="T7" fmla="*/ 24 h 25"/>
                <a:gd name="T8" fmla="*/ 11 w 15"/>
                <a:gd name="T9" fmla="*/ 25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25"/>
                <a:gd name="T17" fmla="*/ 15 w 1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25">
                  <a:moveTo>
                    <a:pt x="11" y="25"/>
                  </a:moveTo>
                  <a:lnTo>
                    <a:pt x="15" y="2"/>
                  </a:lnTo>
                  <a:lnTo>
                    <a:pt x="4" y="0"/>
                  </a:lnTo>
                  <a:lnTo>
                    <a:pt x="0" y="24"/>
                  </a:lnTo>
                  <a:lnTo>
                    <a:pt x="11" y="2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62" name="Freeform 229"/>
            <p:cNvSpPr>
              <a:spLocks/>
            </p:cNvSpPr>
            <p:nvPr/>
          </p:nvSpPr>
          <p:spPr bwMode="auto">
            <a:xfrm>
              <a:off x="2267" y="3407"/>
              <a:ext cx="15" cy="23"/>
            </a:xfrm>
            <a:custGeom>
              <a:avLst/>
              <a:gdLst>
                <a:gd name="T0" fmla="*/ 11 w 15"/>
                <a:gd name="T1" fmla="*/ 23 h 23"/>
                <a:gd name="T2" fmla="*/ 15 w 15"/>
                <a:gd name="T3" fmla="*/ 1 h 23"/>
                <a:gd name="T4" fmla="*/ 4 w 15"/>
                <a:gd name="T5" fmla="*/ 0 h 23"/>
                <a:gd name="T6" fmla="*/ 0 w 15"/>
                <a:gd name="T7" fmla="*/ 21 h 23"/>
                <a:gd name="T8" fmla="*/ 0 w 15"/>
                <a:gd name="T9" fmla="*/ 19 h 23"/>
                <a:gd name="T10" fmla="*/ 11 w 15"/>
                <a:gd name="T11" fmla="*/ 23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"/>
                <a:gd name="T19" fmla="*/ 0 h 23"/>
                <a:gd name="T20" fmla="*/ 15 w 15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" h="23">
                  <a:moveTo>
                    <a:pt x="11" y="23"/>
                  </a:moveTo>
                  <a:lnTo>
                    <a:pt x="15" y="1"/>
                  </a:lnTo>
                  <a:lnTo>
                    <a:pt x="4" y="0"/>
                  </a:lnTo>
                  <a:lnTo>
                    <a:pt x="0" y="21"/>
                  </a:lnTo>
                  <a:lnTo>
                    <a:pt x="0" y="19"/>
                  </a:lnTo>
                  <a:lnTo>
                    <a:pt x="11" y="2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63" name="Freeform 230"/>
            <p:cNvSpPr>
              <a:spLocks/>
            </p:cNvSpPr>
            <p:nvPr/>
          </p:nvSpPr>
          <p:spPr bwMode="auto">
            <a:xfrm>
              <a:off x="2263" y="3426"/>
              <a:ext cx="15" cy="19"/>
            </a:xfrm>
            <a:custGeom>
              <a:avLst/>
              <a:gdLst>
                <a:gd name="T0" fmla="*/ 12 w 15"/>
                <a:gd name="T1" fmla="*/ 19 h 19"/>
                <a:gd name="T2" fmla="*/ 15 w 15"/>
                <a:gd name="T3" fmla="*/ 4 h 19"/>
                <a:gd name="T4" fmla="*/ 4 w 15"/>
                <a:gd name="T5" fmla="*/ 0 h 19"/>
                <a:gd name="T6" fmla="*/ 0 w 15"/>
                <a:gd name="T7" fmla="*/ 16 h 19"/>
                <a:gd name="T8" fmla="*/ 12 w 15"/>
                <a:gd name="T9" fmla="*/ 19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19"/>
                <a:gd name="T17" fmla="*/ 15 w 15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19">
                  <a:moveTo>
                    <a:pt x="12" y="19"/>
                  </a:moveTo>
                  <a:lnTo>
                    <a:pt x="15" y="4"/>
                  </a:lnTo>
                  <a:lnTo>
                    <a:pt x="4" y="0"/>
                  </a:lnTo>
                  <a:lnTo>
                    <a:pt x="0" y="16"/>
                  </a:lnTo>
                  <a:lnTo>
                    <a:pt x="12" y="19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64" name="Freeform 231"/>
            <p:cNvSpPr>
              <a:spLocks/>
            </p:cNvSpPr>
            <p:nvPr/>
          </p:nvSpPr>
          <p:spPr bwMode="auto">
            <a:xfrm>
              <a:off x="2261" y="3442"/>
              <a:ext cx="14" cy="11"/>
            </a:xfrm>
            <a:custGeom>
              <a:avLst/>
              <a:gdLst>
                <a:gd name="T0" fmla="*/ 12 w 14"/>
                <a:gd name="T1" fmla="*/ 11 h 11"/>
                <a:gd name="T2" fmla="*/ 12 w 14"/>
                <a:gd name="T3" fmla="*/ 9 h 11"/>
                <a:gd name="T4" fmla="*/ 14 w 14"/>
                <a:gd name="T5" fmla="*/ 3 h 11"/>
                <a:gd name="T6" fmla="*/ 2 w 14"/>
                <a:gd name="T7" fmla="*/ 0 h 11"/>
                <a:gd name="T8" fmla="*/ 0 w 14"/>
                <a:gd name="T9" fmla="*/ 5 h 11"/>
                <a:gd name="T10" fmla="*/ 12 w 14"/>
                <a:gd name="T11" fmla="*/ 11 h 11"/>
                <a:gd name="T12" fmla="*/ 12 w 14"/>
                <a:gd name="T13" fmla="*/ 9 h 11"/>
                <a:gd name="T14" fmla="*/ 12 w 14"/>
                <a:gd name="T15" fmla="*/ 11 h 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"/>
                <a:gd name="T25" fmla="*/ 0 h 11"/>
                <a:gd name="T26" fmla="*/ 14 w 14"/>
                <a:gd name="T27" fmla="*/ 11 h 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" h="11">
                  <a:moveTo>
                    <a:pt x="12" y="11"/>
                  </a:moveTo>
                  <a:lnTo>
                    <a:pt x="12" y="9"/>
                  </a:lnTo>
                  <a:lnTo>
                    <a:pt x="14" y="3"/>
                  </a:lnTo>
                  <a:lnTo>
                    <a:pt x="2" y="0"/>
                  </a:lnTo>
                  <a:lnTo>
                    <a:pt x="0" y="5"/>
                  </a:lnTo>
                  <a:lnTo>
                    <a:pt x="12" y="11"/>
                  </a:lnTo>
                  <a:lnTo>
                    <a:pt x="12" y="9"/>
                  </a:lnTo>
                  <a:lnTo>
                    <a:pt x="12" y="1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65" name="Freeform 232"/>
            <p:cNvSpPr>
              <a:spLocks/>
            </p:cNvSpPr>
            <p:nvPr/>
          </p:nvSpPr>
          <p:spPr bwMode="auto">
            <a:xfrm>
              <a:off x="2259" y="3447"/>
              <a:ext cx="14" cy="12"/>
            </a:xfrm>
            <a:custGeom>
              <a:avLst/>
              <a:gdLst>
                <a:gd name="T0" fmla="*/ 8 w 14"/>
                <a:gd name="T1" fmla="*/ 12 h 12"/>
                <a:gd name="T2" fmla="*/ 12 w 14"/>
                <a:gd name="T3" fmla="*/ 10 h 12"/>
                <a:gd name="T4" fmla="*/ 14 w 14"/>
                <a:gd name="T5" fmla="*/ 6 h 12"/>
                <a:gd name="T6" fmla="*/ 2 w 14"/>
                <a:gd name="T7" fmla="*/ 0 h 12"/>
                <a:gd name="T8" fmla="*/ 0 w 14"/>
                <a:gd name="T9" fmla="*/ 4 h 12"/>
                <a:gd name="T10" fmla="*/ 4 w 14"/>
                <a:gd name="T11" fmla="*/ 0 h 12"/>
                <a:gd name="T12" fmla="*/ 8 w 14"/>
                <a:gd name="T13" fmla="*/ 12 h 12"/>
                <a:gd name="T14" fmla="*/ 10 w 14"/>
                <a:gd name="T15" fmla="*/ 12 h 12"/>
                <a:gd name="T16" fmla="*/ 12 w 14"/>
                <a:gd name="T17" fmla="*/ 10 h 12"/>
                <a:gd name="T18" fmla="*/ 8 w 14"/>
                <a:gd name="T19" fmla="*/ 12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12"/>
                <a:gd name="T32" fmla="*/ 14 w 14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12">
                  <a:moveTo>
                    <a:pt x="8" y="12"/>
                  </a:moveTo>
                  <a:lnTo>
                    <a:pt x="12" y="10"/>
                  </a:lnTo>
                  <a:lnTo>
                    <a:pt x="14" y="6"/>
                  </a:lnTo>
                  <a:lnTo>
                    <a:pt x="2" y="0"/>
                  </a:lnTo>
                  <a:lnTo>
                    <a:pt x="0" y="4"/>
                  </a:lnTo>
                  <a:lnTo>
                    <a:pt x="4" y="0"/>
                  </a:lnTo>
                  <a:lnTo>
                    <a:pt x="8" y="12"/>
                  </a:lnTo>
                  <a:lnTo>
                    <a:pt x="10" y="12"/>
                  </a:lnTo>
                  <a:lnTo>
                    <a:pt x="12" y="10"/>
                  </a:lnTo>
                  <a:lnTo>
                    <a:pt x="8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66" name="Freeform 233"/>
            <p:cNvSpPr>
              <a:spLocks/>
            </p:cNvSpPr>
            <p:nvPr/>
          </p:nvSpPr>
          <p:spPr bwMode="auto">
            <a:xfrm>
              <a:off x="2257" y="3447"/>
              <a:ext cx="10" cy="14"/>
            </a:xfrm>
            <a:custGeom>
              <a:avLst/>
              <a:gdLst>
                <a:gd name="T0" fmla="*/ 0 w 10"/>
                <a:gd name="T1" fmla="*/ 12 h 14"/>
                <a:gd name="T2" fmla="*/ 6 w 10"/>
                <a:gd name="T3" fmla="*/ 14 h 14"/>
                <a:gd name="T4" fmla="*/ 10 w 10"/>
                <a:gd name="T5" fmla="*/ 12 h 14"/>
                <a:gd name="T6" fmla="*/ 6 w 10"/>
                <a:gd name="T7" fmla="*/ 0 h 14"/>
                <a:gd name="T8" fmla="*/ 2 w 10"/>
                <a:gd name="T9" fmla="*/ 2 h 14"/>
                <a:gd name="T10" fmla="*/ 8 w 10"/>
                <a:gd name="T11" fmla="*/ 4 h 14"/>
                <a:gd name="T12" fmla="*/ 0 w 10"/>
                <a:gd name="T13" fmla="*/ 12 h 14"/>
                <a:gd name="T14" fmla="*/ 2 w 10"/>
                <a:gd name="T15" fmla="*/ 14 h 14"/>
                <a:gd name="T16" fmla="*/ 6 w 10"/>
                <a:gd name="T17" fmla="*/ 14 h 14"/>
                <a:gd name="T18" fmla="*/ 0 w 10"/>
                <a:gd name="T19" fmla="*/ 12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"/>
                <a:gd name="T31" fmla="*/ 0 h 14"/>
                <a:gd name="T32" fmla="*/ 10 w 10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" h="14">
                  <a:moveTo>
                    <a:pt x="0" y="12"/>
                  </a:moveTo>
                  <a:lnTo>
                    <a:pt x="6" y="14"/>
                  </a:lnTo>
                  <a:lnTo>
                    <a:pt x="10" y="12"/>
                  </a:lnTo>
                  <a:lnTo>
                    <a:pt x="6" y="0"/>
                  </a:lnTo>
                  <a:lnTo>
                    <a:pt x="2" y="2"/>
                  </a:lnTo>
                  <a:lnTo>
                    <a:pt x="8" y="4"/>
                  </a:lnTo>
                  <a:lnTo>
                    <a:pt x="0" y="12"/>
                  </a:lnTo>
                  <a:lnTo>
                    <a:pt x="2" y="14"/>
                  </a:lnTo>
                  <a:lnTo>
                    <a:pt x="6" y="14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67" name="Freeform 234"/>
            <p:cNvSpPr>
              <a:spLocks/>
            </p:cNvSpPr>
            <p:nvPr/>
          </p:nvSpPr>
          <p:spPr bwMode="auto">
            <a:xfrm>
              <a:off x="2249" y="3445"/>
              <a:ext cx="16" cy="14"/>
            </a:xfrm>
            <a:custGeom>
              <a:avLst/>
              <a:gdLst>
                <a:gd name="T0" fmla="*/ 0 w 16"/>
                <a:gd name="T1" fmla="*/ 6 h 14"/>
                <a:gd name="T2" fmla="*/ 2 w 16"/>
                <a:gd name="T3" fmla="*/ 8 h 14"/>
                <a:gd name="T4" fmla="*/ 8 w 16"/>
                <a:gd name="T5" fmla="*/ 14 h 14"/>
                <a:gd name="T6" fmla="*/ 16 w 16"/>
                <a:gd name="T7" fmla="*/ 6 h 14"/>
                <a:gd name="T8" fmla="*/ 12 w 16"/>
                <a:gd name="T9" fmla="*/ 0 h 14"/>
                <a:gd name="T10" fmla="*/ 12 w 16"/>
                <a:gd name="T11" fmla="*/ 2 h 14"/>
                <a:gd name="T12" fmla="*/ 0 w 16"/>
                <a:gd name="T13" fmla="*/ 6 h 14"/>
                <a:gd name="T14" fmla="*/ 2 w 16"/>
                <a:gd name="T15" fmla="*/ 6 h 14"/>
                <a:gd name="T16" fmla="*/ 2 w 16"/>
                <a:gd name="T17" fmla="*/ 8 h 14"/>
                <a:gd name="T18" fmla="*/ 0 w 16"/>
                <a:gd name="T19" fmla="*/ 6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6"/>
                <a:gd name="T31" fmla="*/ 0 h 14"/>
                <a:gd name="T32" fmla="*/ 16 w 16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6" h="14">
                  <a:moveTo>
                    <a:pt x="0" y="6"/>
                  </a:moveTo>
                  <a:lnTo>
                    <a:pt x="2" y="8"/>
                  </a:lnTo>
                  <a:lnTo>
                    <a:pt x="8" y="14"/>
                  </a:lnTo>
                  <a:lnTo>
                    <a:pt x="16" y="6"/>
                  </a:lnTo>
                  <a:lnTo>
                    <a:pt x="12" y="0"/>
                  </a:lnTo>
                  <a:lnTo>
                    <a:pt x="12" y="2"/>
                  </a:lnTo>
                  <a:lnTo>
                    <a:pt x="0" y="6"/>
                  </a:lnTo>
                  <a:lnTo>
                    <a:pt x="2" y="6"/>
                  </a:lnTo>
                  <a:lnTo>
                    <a:pt x="2" y="8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68" name="Freeform 235"/>
            <p:cNvSpPr>
              <a:spLocks/>
            </p:cNvSpPr>
            <p:nvPr/>
          </p:nvSpPr>
          <p:spPr bwMode="auto">
            <a:xfrm>
              <a:off x="2246" y="3434"/>
              <a:ext cx="15" cy="17"/>
            </a:xfrm>
            <a:custGeom>
              <a:avLst/>
              <a:gdLst>
                <a:gd name="T0" fmla="*/ 0 w 15"/>
                <a:gd name="T1" fmla="*/ 2 h 17"/>
                <a:gd name="T2" fmla="*/ 0 w 15"/>
                <a:gd name="T3" fmla="*/ 4 h 17"/>
                <a:gd name="T4" fmla="*/ 3 w 15"/>
                <a:gd name="T5" fmla="*/ 17 h 17"/>
                <a:gd name="T6" fmla="*/ 15 w 15"/>
                <a:gd name="T7" fmla="*/ 13 h 17"/>
                <a:gd name="T8" fmla="*/ 11 w 15"/>
                <a:gd name="T9" fmla="*/ 0 h 17"/>
                <a:gd name="T10" fmla="*/ 0 w 15"/>
                <a:gd name="T11" fmla="*/ 2 h 17"/>
                <a:gd name="T12" fmla="*/ 0 w 15"/>
                <a:gd name="T13" fmla="*/ 4 h 17"/>
                <a:gd name="T14" fmla="*/ 0 w 15"/>
                <a:gd name="T15" fmla="*/ 2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5"/>
                <a:gd name="T25" fmla="*/ 0 h 17"/>
                <a:gd name="T26" fmla="*/ 15 w 15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5" h="17">
                  <a:moveTo>
                    <a:pt x="0" y="2"/>
                  </a:moveTo>
                  <a:lnTo>
                    <a:pt x="0" y="4"/>
                  </a:lnTo>
                  <a:lnTo>
                    <a:pt x="3" y="17"/>
                  </a:lnTo>
                  <a:lnTo>
                    <a:pt x="15" y="13"/>
                  </a:lnTo>
                  <a:lnTo>
                    <a:pt x="11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69" name="Freeform 236"/>
            <p:cNvSpPr>
              <a:spLocks/>
            </p:cNvSpPr>
            <p:nvPr/>
          </p:nvSpPr>
          <p:spPr bwMode="auto">
            <a:xfrm>
              <a:off x="2242" y="3416"/>
              <a:ext cx="15" cy="20"/>
            </a:xfrm>
            <a:custGeom>
              <a:avLst/>
              <a:gdLst>
                <a:gd name="T0" fmla="*/ 0 w 15"/>
                <a:gd name="T1" fmla="*/ 2 h 20"/>
                <a:gd name="T2" fmla="*/ 4 w 15"/>
                <a:gd name="T3" fmla="*/ 20 h 20"/>
                <a:gd name="T4" fmla="*/ 15 w 15"/>
                <a:gd name="T5" fmla="*/ 18 h 20"/>
                <a:gd name="T6" fmla="*/ 11 w 15"/>
                <a:gd name="T7" fmla="*/ 0 h 20"/>
                <a:gd name="T8" fmla="*/ 0 w 15"/>
                <a:gd name="T9" fmla="*/ 2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20"/>
                <a:gd name="T17" fmla="*/ 15 w 15"/>
                <a:gd name="T18" fmla="*/ 20 h 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20">
                  <a:moveTo>
                    <a:pt x="0" y="2"/>
                  </a:moveTo>
                  <a:lnTo>
                    <a:pt x="4" y="20"/>
                  </a:lnTo>
                  <a:lnTo>
                    <a:pt x="15" y="18"/>
                  </a:lnTo>
                  <a:lnTo>
                    <a:pt x="11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70" name="Freeform 237"/>
            <p:cNvSpPr>
              <a:spLocks/>
            </p:cNvSpPr>
            <p:nvPr/>
          </p:nvSpPr>
          <p:spPr bwMode="auto">
            <a:xfrm>
              <a:off x="2238" y="3393"/>
              <a:ext cx="15" cy="25"/>
            </a:xfrm>
            <a:custGeom>
              <a:avLst/>
              <a:gdLst>
                <a:gd name="T0" fmla="*/ 0 w 15"/>
                <a:gd name="T1" fmla="*/ 2 h 25"/>
                <a:gd name="T2" fmla="*/ 4 w 15"/>
                <a:gd name="T3" fmla="*/ 25 h 25"/>
                <a:gd name="T4" fmla="*/ 15 w 15"/>
                <a:gd name="T5" fmla="*/ 23 h 25"/>
                <a:gd name="T6" fmla="*/ 11 w 15"/>
                <a:gd name="T7" fmla="*/ 0 h 25"/>
                <a:gd name="T8" fmla="*/ 0 w 15"/>
                <a:gd name="T9" fmla="*/ 2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25"/>
                <a:gd name="T17" fmla="*/ 15 w 1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25">
                  <a:moveTo>
                    <a:pt x="0" y="2"/>
                  </a:moveTo>
                  <a:lnTo>
                    <a:pt x="4" y="25"/>
                  </a:lnTo>
                  <a:lnTo>
                    <a:pt x="15" y="23"/>
                  </a:lnTo>
                  <a:lnTo>
                    <a:pt x="11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71" name="Freeform 238"/>
            <p:cNvSpPr>
              <a:spLocks/>
            </p:cNvSpPr>
            <p:nvPr/>
          </p:nvSpPr>
          <p:spPr bwMode="auto">
            <a:xfrm>
              <a:off x="2234" y="3366"/>
              <a:ext cx="15" cy="29"/>
            </a:xfrm>
            <a:custGeom>
              <a:avLst/>
              <a:gdLst>
                <a:gd name="T0" fmla="*/ 0 w 15"/>
                <a:gd name="T1" fmla="*/ 0 h 29"/>
                <a:gd name="T2" fmla="*/ 4 w 15"/>
                <a:gd name="T3" fmla="*/ 29 h 29"/>
                <a:gd name="T4" fmla="*/ 15 w 15"/>
                <a:gd name="T5" fmla="*/ 27 h 29"/>
                <a:gd name="T6" fmla="*/ 12 w 15"/>
                <a:gd name="T7" fmla="*/ 0 h 29"/>
                <a:gd name="T8" fmla="*/ 0 w 15"/>
                <a:gd name="T9" fmla="*/ 0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29"/>
                <a:gd name="T17" fmla="*/ 15 w 15"/>
                <a:gd name="T18" fmla="*/ 29 h 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29">
                  <a:moveTo>
                    <a:pt x="0" y="0"/>
                  </a:moveTo>
                  <a:lnTo>
                    <a:pt x="4" y="29"/>
                  </a:lnTo>
                  <a:lnTo>
                    <a:pt x="15" y="27"/>
                  </a:lnTo>
                  <a:lnTo>
                    <a:pt x="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72" name="Freeform 239"/>
            <p:cNvSpPr>
              <a:spLocks/>
            </p:cNvSpPr>
            <p:nvPr/>
          </p:nvSpPr>
          <p:spPr bwMode="auto">
            <a:xfrm>
              <a:off x="2226" y="3290"/>
              <a:ext cx="20" cy="76"/>
            </a:xfrm>
            <a:custGeom>
              <a:avLst/>
              <a:gdLst>
                <a:gd name="T0" fmla="*/ 0 w 20"/>
                <a:gd name="T1" fmla="*/ 2 h 76"/>
                <a:gd name="T2" fmla="*/ 8 w 20"/>
                <a:gd name="T3" fmla="*/ 76 h 76"/>
                <a:gd name="T4" fmla="*/ 20 w 20"/>
                <a:gd name="T5" fmla="*/ 76 h 76"/>
                <a:gd name="T6" fmla="*/ 12 w 20"/>
                <a:gd name="T7" fmla="*/ 0 h 76"/>
                <a:gd name="T8" fmla="*/ 0 w 20"/>
                <a:gd name="T9" fmla="*/ 2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76"/>
                <a:gd name="T17" fmla="*/ 20 w 20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76">
                  <a:moveTo>
                    <a:pt x="0" y="2"/>
                  </a:moveTo>
                  <a:lnTo>
                    <a:pt x="8" y="76"/>
                  </a:lnTo>
                  <a:lnTo>
                    <a:pt x="20" y="76"/>
                  </a:lnTo>
                  <a:lnTo>
                    <a:pt x="1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73" name="Freeform 240"/>
            <p:cNvSpPr>
              <a:spLocks/>
            </p:cNvSpPr>
            <p:nvPr/>
          </p:nvSpPr>
          <p:spPr bwMode="auto">
            <a:xfrm>
              <a:off x="2217" y="3196"/>
              <a:ext cx="21" cy="96"/>
            </a:xfrm>
            <a:custGeom>
              <a:avLst/>
              <a:gdLst>
                <a:gd name="T0" fmla="*/ 0 w 21"/>
                <a:gd name="T1" fmla="*/ 2 h 96"/>
                <a:gd name="T2" fmla="*/ 9 w 21"/>
                <a:gd name="T3" fmla="*/ 96 h 96"/>
                <a:gd name="T4" fmla="*/ 21 w 21"/>
                <a:gd name="T5" fmla="*/ 94 h 96"/>
                <a:gd name="T6" fmla="*/ 11 w 21"/>
                <a:gd name="T7" fmla="*/ 0 h 96"/>
                <a:gd name="T8" fmla="*/ 0 w 21"/>
                <a:gd name="T9" fmla="*/ 2 h 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96"/>
                <a:gd name="T17" fmla="*/ 21 w 21"/>
                <a:gd name="T18" fmla="*/ 96 h 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96">
                  <a:moveTo>
                    <a:pt x="0" y="2"/>
                  </a:moveTo>
                  <a:lnTo>
                    <a:pt x="9" y="96"/>
                  </a:lnTo>
                  <a:lnTo>
                    <a:pt x="21" y="94"/>
                  </a:lnTo>
                  <a:lnTo>
                    <a:pt x="11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74" name="Freeform 241"/>
            <p:cNvSpPr>
              <a:spLocks/>
            </p:cNvSpPr>
            <p:nvPr/>
          </p:nvSpPr>
          <p:spPr bwMode="auto">
            <a:xfrm>
              <a:off x="2199" y="3025"/>
              <a:ext cx="29" cy="173"/>
            </a:xfrm>
            <a:custGeom>
              <a:avLst/>
              <a:gdLst>
                <a:gd name="T0" fmla="*/ 0 w 29"/>
                <a:gd name="T1" fmla="*/ 2 h 173"/>
                <a:gd name="T2" fmla="*/ 18 w 29"/>
                <a:gd name="T3" fmla="*/ 173 h 173"/>
                <a:gd name="T4" fmla="*/ 29 w 29"/>
                <a:gd name="T5" fmla="*/ 171 h 173"/>
                <a:gd name="T6" fmla="*/ 12 w 29"/>
                <a:gd name="T7" fmla="*/ 2 h 173"/>
                <a:gd name="T8" fmla="*/ 12 w 29"/>
                <a:gd name="T9" fmla="*/ 0 h 173"/>
                <a:gd name="T10" fmla="*/ 12 w 29"/>
                <a:gd name="T11" fmla="*/ 2 h 173"/>
                <a:gd name="T12" fmla="*/ 12 w 29"/>
                <a:gd name="T13" fmla="*/ 0 h 173"/>
                <a:gd name="T14" fmla="*/ 0 w 29"/>
                <a:gd name="T15" fmla="*/ 2 h 17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9"/>
                <a:gd name="T25" fmla="*/ 0 h 173"/>
                <a:gd name="T26" fmla="*/ 29 w 29"/>
                <a:gd name="T27" fmla="*/ 173 h 17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9" h="173">
                  <a:moveTo>
                    <a:pt x="0" y="2"/>
                  </a:moveTo>
                  <a:lnTo>
                    <a:pt x="18" y="173"/>
                  </a:lnTo>
                  <a:lnTo>
                    <a:pt x="29" y="171"/>
                  </a:lnTo>
                  <a:lnTo>
                    <a:pt x="12" y="2"/>
                  </a:lnTo>
                  <a:lnTo>
                    <a:pt x="12" y="0"/>
                  </a:lnTo>
                  <a:lnTo>
                    <a:pt x="12" y="2"/>
                  </a:lnTo>
                  <a:lnTo>
                    <a:pt x="1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75" name="Freeform 242"/>
            <p:cNvSpPr>
              <a:spLocks/>
            </p:cNvSpPr>
            <p:nvPr/>
          </p:nvSpPr>
          <p:spPr bwMode="auto">
            <a:xfrm>
              <a:off x="2193" y="3000"/>
              <a:ext cx="18" cy="27"/>
            </a:xfrm>
            <a:custGeom>
              <a:avLst/>
              <a:gdLst>
                <a:gd name="T0" fmla="*/ 0 w 18"/>
                <a:gd name="T1" fmla="*/ 2 h 27"/>
                <a:gd name="T2" fmla="*/ 0 w 18"/>
                <a:gd name="T3" fmla="*/ 3 h 27"/>
                <a:gd name="T4" fmla="*/ 6 w 18"/>
                <a:gd name="T5" fmla="*/ 27 h 27"/>
                <a:gd name="T6" fmla="*/ 18 w 18"/>
                <a:gd name="T7" fmla="*/ 25 h 27"/>
                <a:gd name="T8" fmla="*/ 12 w 18"/>
                <a:gd name="T9" fmla="*/ 0 h 27"/>
                <a:gd name="T10" fmla="*/ 0 w 18"/>
                <a:gd name="T11" fmla="*/ 2 h 27"/>
                <a:gd name="T12" fmla="*/ 0 w 18"/>
                <a:gd name="T13" fmla="*/ 3 h 27"/>
                <a:gd name="T14" fmla="*/ 0 w 18"/>
                <a:gd name="T15" fmla="*/ 2 h 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8"/>
                <a:gd name="T25" fmla="*/ 0 h 27"/>
                <a:gd name="T26" fmla="*/ 18 w 18"/>
                <a:gd name="T27" fmla="*/ 27 h 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8" h="27">
                  <a:moveTo>
                    <a:pt x="0" y="2"/>
                  </a:moveTo>
                  <a:lnTo>
                    <a:pt x="0" y="3"/>
                  </a:lnTo>
                  <a:lnTo>
                    <a:pt x="6" y="27"/>
                  </a:lnTo>
                  <a:lnTo>
                    <a:pt x="18" y="25"/>
                  </a:lnTo>
                  <a:lnTo>
                    <a:pt x="1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76" name="Freeform 243"/>
            <p:cNvSpPr>
              <a:spLocks/>
            </p:cNvSpPr>
            <p:nvPr/>
          </p:nvSpPr>
          <p:spPr bwMode="auto">
            <a:xfrm>
              <a:off x="2192" y="2982"/>
              <a:ext cx="13" cy="20"/>
            </a:xfrm>
            <a:custGeom>
              <a:avLst/>
              <a:gdLst>
                <a:gd name="T0" fmla="*/ 0 w 13"/>
                <a:gd name="T1" fmla="*/ 4 h 20"/>
                <a:gd name="T2" fmla="*/ 0 w 13"/>
                <a:gd name="T3" fmla="*/ 2 h 20"/>
                <a:gd name="T4" fmla="*/ 1 w 13"/>
                <a:gd name="T5" fmla="*/ 20 h 20"/>
                <a:gd name="T6" fmla="*/ 13 w 13"/>
                <a:gd name="T7" fmla="*/ 18 h 20"/>
                <a:gd name="T8" fmla="*/ 11 w 13"/>
                <a:gd name="T9" fmla="*/ 0 h 20"/>
                <a:gd name="T10" fmla="*/ 0 w 13"/>
                <a:gd name="T11" fmla="*/ 4 h 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20"/>
                <a:gd name="T20" fmla="*/ 13 w 13"/>
                <a:gd name="T21" fmla="*/ 20 h 2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20">
                  <a:moveTo>
                    <a:pt x="0" y="4"/>
                  </a:moveTo>
                  <a:lnTo>
                    <a:pt x="0" y="2"/>
                  </a:lnTo>
                  <a:lnTo>
                    <a:pt x="1" y="20"/>
                  </a:lnTo>
                  <a:lnTo>
                    <a:pt x="13" y="18"/>
                  </a:lnTo>
                  <a:lnTo>
                    <a:pt x="11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77" name="Freeform 244"/>
            <p:cNvSpPr>
              <a:spLocks/>
            </p:cNvSpPr>
            <p:nvPr/>
          </p:nvSpPr>
          <p:spPr bwMode="auto">
            <a:xfrm>
              <a:off x="2188" y="2966"/>
              <a:ext cx="15" cy="20"/>
            </a:xfrm>
            <a:custGeom>
              <a:avLst/>
              <a:gdLst>
                <a:gd name="T0" fmla="*/ 0 w 15"/>
                <a:gd name="T1" fmla="*/ 6 h 20"/>
                <a:gd name="T2" fmla="*/ 0 w 15"/>
                <a:gd name="T3" fmla="*/ 4 h 20"/>
                <a:gd name="T4" fmla="*/ 4 w 15"/>
                <a:gd name="T5" fmla="*/ 20 h 20"/>
                <a:gd name="T6" fmla="*/ 15 w 15"/>
                <a:gd name="T7" fmla="*/ 16 h 20"/>
                <a:gd name="T8" fmla="*/ 9 w 15"/>
                <a:gd name="T9" fmla="*/ 2 h 20"/>
                <a:gd name="T10" fmla="*/ 9 w 15"/>
                <a:gd name="T11" fmla="*/ 0 h 20"/>
                <a:gd name="T12" fmla="*/ 9 w 15"/>
                <a:gd name="T13" fmla="*/ 2 h 20"/>
                <a:gd name="T14" fmla="*/ 9 w 15"/>
                <a:gd name="T15" fmla="*/ 0 h 20"/>
                <a:gd name="T16" fmla="*/ 0 w 15"/>
                <a:gd name="T17" fmla="*/ 6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20"/>
                <a:gd name="T29" fmla="*/ 15 w 15"/>
                <a:gd name="T30" fmla="*/ 20 h 2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20">
                  <a:moveTo>
                    <a:pt x="0" y="6"/>
                  </a:moveTo>
                  <a:lnTo>
                    <a:pt x="0" y="4"/>
                  </a:lnTo>
                  <a:lnTo>
                    <a:pt x="4" y="20"/>
                  </a:lnTo>
                  <a:lnTo>
                    <a:pt x="15" y="16"/>
                  </a:lnTo>
                  <a:lnTo>
                    <a:pt x="9" y="2"/>
                  </a:lnTo>
                  <a:lnTo>
                    <a:pt x="9" y="0"/>
                  </a:lnTo>
                  <a:lnTo>
                    <a:pt x="9" y="2"/>
                  </a:lnTo>
                  <a:lnTo>
                    <a:pt x="9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78" name="Freeform 245"/>
            <p:cNvSpPr>
              <a:spLocks/>
            </p:cNvSpPr>
            <p:nvPr/>
          </p:nvSpPr>
          <p:spPr bwMode="auto">
            <a:xfrm>
              <a:off x="2184" y="2957"/>
              <a:ext cx="13" cy="15"/>
            </a:xfrm>
            <a:custGeom>
              <a:avLst/>
              <a:gdLst>
                <a:gd name="T0" fmla="*/ 6 w 13"/>
                <a:gd name="T1" fmla="*/ 11 h 15"/>
                <a:gd name="T2" fmla="*/ 0 w 13"/>
                <a:gd name="T3" fmla="*/ 9 h 15"/>
                <a:gd name="T4" fmla="*/ 4 w 13"/>
                <a:gd name="T5" fmla="*/ 15 h 15"/>
                <a:gd name="T6" fmla="*/ 13 w 13"/>
                <a:gd name="T7" fmla="*/ 9 h 15"/>
                <a:gd name="T8" fmla="*/ 9 w 13"/>
                <a:gd name="T9" fmla="*/ 4 h 15"/>
                <a:gd name="T10" fmla="*/ 4 w 13"/>
                <a:gd name="T11" fmla="*/ 2 h 15"/>
                <a:gd name="T12" fmla="*/ 9 w 13"/>
                <a:gd name="T13" fmla="*/ 4 h 15"/>
                <a:gd name="T14" fmla="*/ 8 w 13"/>
                <a:gd name="T15" fmla="*/ 0 h 15"/>
                <a:gd name="T16" fmla="*/ 4 w 13"/>
                <a:gd name="T17" fmla="*/ 2 h 15"/>
                <a:gd name="T18" fmla="*/ 6 w 13"/>
                <a:gd name="T19" fmla="*/ 11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15"/>
                <a:gd name="T32" fmla="*/ 13 w 13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15">
                  <a:moveTo>
                    <a:pt x="6" y="11"/>
                  </a:moveTo>
                  <a:lnTo>
                    <a:pt x="0" y="9"/>
                  </a:lnTo>
                  <a:lnTo>
                    <a:pt x="4" y="15"/>
                  </a:lnTo>
                  <a:lnTo>
                    <a:pt x="13" y="9"/>
                  </a:lnTo>
                  <a:lnTo>
                    <a:pt x="9" y="4"/>
                  </a:lnTo>
                  <a:lnTo>
                    <a:pt x="4" y="2"/>
                  </a:lnTo>
                  <a:lnTo>
                    <a:pt x="9" y="4"/>
                  </a:lnTo>
                  <a:lnTo>
                    <a:pt x="8" y="0"/>
                  </a:lnTo>
                  <a:lnTo>
                    <a:pt x="4" y="2"/>
                  </a:lnTo>
                  <a:lnTo>
                    <a:pt x="6" y="1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79" name="Freeform 246"/>
            <p:cNvSpPr>
              <a:spLocks/>
            </p:cNvSpPr>
            <p:nvPr/>
          </p:nvSpPr>
          <p:spPr bwMode="auto">
            <a:xfrm>
              <a:off x="2180" y="2959"/>
              <a:ext cx="10" cy="11"/>
            </a:xfrm>
            <a:custGeom>
              <a:avLst/>
              <a:gdLst>
                <a:gd name="T0" fmla="*/ 10 w 10"/>
                <a:gd name="T1" fmla="*/ 7 h 11"/>
                <a:gd name="T2" fmla="*/ 6 w 10"/>
                <a:gd name="T3" fmla="*/ 11 h 11"/>
                <a:gd name="T4" fmla="*/ 10 w 10"/>
                <a:gd name="T5" fmla="*/ 9 h 11"/>
                <a:gd name="T6" fmla="*/ 8 w 10"/>
                <a:gd name="T7" fmla="*/ 0 h 11"/>
                <a:gd name="T8" fmla="*/ 4 w 10"/>
                <a:gd name="T9" fmla="*/ 0 h 11"/>
                <a:gd name="T10" fmla="*/ 0 w 10"/>
                <a:gd name="T11" fmla="*/ 4 h 11"/>
                <a:gd name="T12" fmla="*/ 4 w 10"/>
                <a:gd name="T13" fmla="*/ 0 h 11"/>
                <a:gd name="T14" fmla="*/ 0 w 10"/>
                <a:gd name="T15" fmla="*/ 0 h 11"/>
                <a:gd name="T16" fmla="*/ 0 w 10"/>
                <a:gd name="T17" fmla="*/ 4 h 11"/>
                <a:gd name="T18" fmla="*/ 10 w 10"/>
                <a:gd name="T19" fmla="*/ 7 h 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"/>
                <a:gd name="T31" fmla="*/ 0 h 11"/>
                <a:gd name="T32" fmla="*/ 10 w 10"/>
                <a:gd name="T33" fmla="*/ 11 h 1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" h="11">
                  <a:moveTo>
                    <a:pt x="10" y="7"/>
                  </a:moveTo>
                  <a:lnTo>
                    <a:pt x="6" y="11"/>
                  </a:lnTo>
                  <a:lnTo>
                    <a:pt x="10" y="9"/>
                  </a:lnTo>
                  <a:lnTo>
                    <a:pt x="8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10" y="7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80" name="Freeform 247"/>
            <p:cNvSpPr>
              <a:spLocks/>
            </p:cNvSpPr>
            <p:nvPr/>
          </p:nvSpPr>
          <p:spPr bwMode="auto">
            <a:xfrm>
              <a:off x="2176" y="2963"/>
              <a:ext cx="14" cy="11"/>
            </a:xfrm>
            <a:custGeom>
              <a:avLst/>
              <a:gdLst>
                <a:gd name="T0" fmla="*/ 10 w 14"/>
                <a:gd name="T1" fmla="*/ 11 h 11"/>
                <a:gd name="T2" fmla="*/ 14 w 14"/>
                <a:gd name="T3" fmla="*/ 3 h 11"/>
                <a:gd name="T4" fmla="*/ 4 w 14"/>
                <a:gd name="T5" fmla="*/ 0 h 11"/>
                <a:gd name="T6" fmla="*/ 0 w 14"/>
                <a:gd name="T7" fmla="*/ 7 h 11"/>
                <a:gd name="T8" fmla="*/ 10 w 14"/>
                <a:gd name="T9" fmla="*/ 11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11"/>
                <a:gd name="T17" fmla="*/ 14 w 14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11">
                  <a:moveTo>
                    <a:pt x="10" y="11"/>
                  </a:moveTo>
                  <a:lnTo>
                    <a:pt x="14" y="3"/>
                  </a:lnTo>
                  <a:lnTo>
                    <a:pt x="4" y="0"/>
                  </a:lnTo>
                  <a:lnTo>
                    <a:pt x="0" y="7"/>
                  </a:lnTo>
                  <a:lnTo>
                    <a:pt x="10" y="1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81" name="Freeform 248"/>
            <p:cNvSpPr>
              <a:spLocks/>
            </p:cNvSpPr>
            <p:nvPr/>
          </p:nvSpPr>
          <p:spPr bwMode="auto">
            <a:xfrm>
              <a:off x="2172" y="2970"/>
              <a:ext cx="14" cy="16"/>
            </a:xfrm>
            <a:custGeom>
              <a:avLst/>
              <a:gdLst>
                <a:gd name="T0" fmla="*/ 12 w 14"/>
                <a:gd name="T1" fmla="*/ 16 h 16"/>
                <a:gd name="T2" fmla="*/ 14 w 14"/>
                <a:gd name="T3" fmla="*/ 4 h 16"/>
                <a:gd name="T4" fmla="*/ 4 w 14"/>
                <a:gd name="T5" fmla="*/ 0 h 16"/>
                <a:gd name="T6" fmla="*/ 0 w 14"/>
                <a:gd name="T7" fmla="*/ 14 h 16"/>
                <a:gd name="T8" fmla="*/ 12 w 14"/>
                <a:gd name="T9" fmla="*/ 16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16"/>
                <a:gd name="T17" fmla="*/ 14 w 14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16">
                  <a:moveTo>
                    <a:pt x="12" y="16"/>
                  </a:moveTo>
                  <a:lnTo>
                    <a:pt x="14" y="4"/>
                  </a:lnTo>
                  <a:lnTo>
                    <a:pt x="4" y="0"/>
                  </a:lnTo>
                  <a:lnTo>
                    <a:pt x="0" y="14"/>
                  </a:lnTo>
                  <a:lnTo>
                    <a:pt x="12" y="1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82" name="Freeform 249"/>
            <p:cNvSpPr>
              <a:spLocks/>
            </p:cNvSpPr>
            <p:nvPr/>
          </p:nvSpPr>
          <p:spPr bwMode="auto">
            <a:xfrm>
              <a:off x="2168" y="2984"/>
              <a:ext cx="16" cy="21"/>
            </a:xfrm>
            <a:custGeom>
              <a:avLst/>
              <a:gdLst>
                <a:gd name="T0" fmla="*/ 12 w 16"/>
                <a:gd name="T1" fmla="*/ 19 h 21"/>
                <a:gd name="T2" fmla="*/ 12 w 16"/>
                <a:gd name="T3" fmla="*/ 21 h 21"/>
                <a:gd name="T4" fmla="*/ 16 w 16"/>
                <a:gd name="T5" fmla="*/ 2 h 21"/>
                <a:gd name="T6" fmla="*/ 4 w 16"/>
                <a:gd name="T7" fmla="*/ 0 h 21"/>
                <a:gd name="T8" fmla="*/ 0 w 16"/>
                <a:gd name="T9" fmla="*/ 18 h 21"/>
                <a:gd name="T10" fmla="*/ 0 w 16"/>
                <a:gd name="T11" fmla="*/ 19 h 21"/>
                <a:gd name="T12" fmla="*/ 0 w 16"/>
                <a:gd name="T13" fmla="*/ 18 h 21"/>
                <a:gd name="T14" fmla="*/ 0 w 16"/>
                <a:gd name="T15" fmla="*/ 19 h 21"/>
                <a:gd name="T16" fmla="*/ 12 w 16"/>
                <a:gd name="T17" fmla="*/ 19 h 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"/>
                <a:gd name="T28" fmla="*/ 0 h 21"/>
                <a:gd name="T29" fmla="*/ 16 w 16"/>
                <a:gd name="T30" fmla="*/ 21 h 2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" h="21">
                  <a:moveTo>
                    <a:pt x="12" y="19"/>
                  </a:moveTo>
                  <a:lnTo>
                    <a:pt x="12" y="21"/>
                  </a:lnTo>
                  <a:lnTo>
                    <a:pt x="16" y="2"/>
                  </a:lnTo>
                  <a:lnTo>
                    <a:pt x="4" y="0"/>
                  </a:lnTo>
                  <a:lnTo>
                    <a:pt x="0" y="18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0" y="19"/>
                  </a:lnTo>
                  <a:lnTo>
                    <a:pt x="12" y="19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83" name="Freeform 250"/>
            <p:cNvSpPr>
              <a:spLocks/>
            </p:cNvSpPr>
            <p:nvPr/>
          </p:nvSpPr>
          <p:spPr bwMode="auto">
            <a:xfrm>
              <a:off x="2164" y="3003"/>
              <a:ext cx="16" cy="30"/>
            </a:xfrm>
            <a:custGeom>
              <a:avLst/>
              <a:gdLst>
                <a:gd name="T0" fmla="*/ 12 w 16"/>
                <a:gd name="T1" fmla="*/ 30 h 30"/>
                <a:gd name="T2" fmla="*/ 16 w 16"/>
                <a:gd name="T3" fmla="*/ 0 h 30"/>
                <a:gd name="T4" fmla="*/ 4 w 16"/>
                <a:gd name="T5" fmla="*/ 0 h 30"/>
                <a:gd name="T6" fmla="*/ 0 w 16"/>
                <a:gd name="T7" fmla="*/ 28 h 30"/>
                <a:gd name="T8" fmla="*/ 12 w 16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30"/>
                <a:gd name="T17" fmla="*/ 16 w 16"/>
                <a:gd name="T18" fmla="*/ 30 h 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30">
                  <a:moveTo>
                    <a:pt x="12" y="30"/>
                  </a:moveTo>
                  <a:lnTo>
                    <a:pt x="16" y="0"/>
                  </a:lnTo>
                  <a:lnTo>
                    <a:pt x="4" y="0"/>
                  </a:lnTo>
                  <a:lnTo>
                    <a:pt x="0" y="28"/>
                  </a:lnTo>
                  <a:lnTo>
                    <a:pt x="12" y="3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84" name="Freeform 251"/>
            <p:cNvSpPr>
              <a:spLocks/>
            </p:cNvSpPr>
            <p:nvPr/>
          </p:nvSpPr>
          <p:spPr bwMode="auto">
            <a:xfrm>
              <a:off x="2161" y="3031"/>
              <a:ext cx="15" cy="31"/>
            </a:xfrm>
            <a:custGeom>
              <a:avLst/>
              <a:gdLst>
                <a:gd name="T0" fmla="*/ 11 w 15"/>
                <a:gd name="T1" fmla="*/ 31 h 31"/>
                <a:gd name="T2" fmla="*/ 15 w 15"/>
                <a:gd name="T3" fmla="*/ 2 h 31"/>
                <a:gd name="T4" fmla="*/ 3 w 15"/>
                <a:gd name="T5" fmla="*/ 0 h 31"/>
                <a:gd name="T6" fmla="*/ 0 w 15"/>
                <a:gd name="T7" fmla="*/ 29 h 31"/>
                <a:gd name="T8" fmla="*/ 0 w 15"/>
                <a:gd name="T9" fmla="*/ 31 h 31"/>
                <a:gd name="T10" fmla="*/ 0 w 15"/>
                <a:gd name="T11" fmla="*/ 29 h 31"/>
                <a:gd name="T12" fmla="*/ 0 w 15"/>
                <a:gd name="T13" fmla="*/ 31 h 31"/>
                <a:gd name="T14" fmla="*/ 11 w 15"/>
                <a:gd name="T15" fmla="*/ 31 h 3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5"/>
                <a:gd name="T25" fmla="*/ 0 h 31"/>
                <a:gd name="T26" fmla="*/ 15 w 15"/>
                <a:gd name="T27" fmla="*/ 31 h 3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5" h="31">
                  <a:moveTo>
                    <a:pt x="11" y="31"/>
                  </a:moveTo>
                  <a:lnTo>
                    <a:pt x="15" y="2"/>
                  </a:lnTo>
                  <a:lnTo>
                    <a:pt x="3" y="0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11" y="3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85" name="Freeform 252"/>
            <p:cNvSpPr>
              <a:spLocks/>
            </p:cNvSpPr>
            <p:nvPr/>
          </p:nvSpPr>
          <p:spPr bwMode="auto">
            <a:xfrm>
              <a:off x="2151" y="3062"/>
              <a:ext cx="21" cy="86"/>
            </a:xfrm>
            <a:custGeom>
              <a:avLst/>
              <a:gdLst>
                <a:gd name="T0" fmla="*/ 12 w 21"/>
                <a:gd name="T1" fmla="*/ 84 h 86"/>
                <a:gd name="T2" fmla="*/ 12 w 21"/>
                <a:gd name="T3" fmla="*/ 86 h 86"/>
                <a:gd name="T4" fmla="*/ 21 w 21"/>
                <a:gd name="T5" fmla="*/ 0 h 86"/>
                <a:gd name="T6" fmla="*/ 10 w 21"/>
                <a:gd name="T7" fmla="*/ 0 h 86"/>
                <a:gd name="T8" fmla="*/ 0 w 21"/>
                <a:gd name="T9" fmla="*/ 84 h 86"/>
                <a:gd name="T10" fmla="*/ 12 w 21"/>
                <a:gd name="T11" fmla="*/ 84 h 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"/>
                <a:gd name="T19" fmla="*/ 0 h 86"/>
                <a:gd name="T20" fmla="*/ 21 w 21"/>
                <a:gd name="T21" fmla="*/ 86 h 8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" h="86">
                  <a:moveTo>
                    <a:pt x="12" y="84"/>
                  </a:moveTo>
                  <a:lnTo>
                    <a:pt x="12" y="86"/>
                  </a:lnTo>
                  <a:lnTo>
                    <a:pt x="21" y="0"/>
                  </a:lnTo>
                  <a:lnTo>
                    <a:pt x="10" y="0"/>
                  </a:lnTo>
                  <a:lnTo>
                    <a:pt x="0" y="84"/>
                  </a:lnTo>
                  <a:lnTo>
                    <a:pt x="12" y="8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86" name="Freeform 253"/>
            <p:cNvSpPr>
              <a:spLocks/>
            </p:cNvSpPr>
            <p:nvPr/>
          </p:nvSpPr>
          <p:spPr bwMode="auto">
            <a:xfrm>
              <a:off x="2134" y="3146"/>
              <a:ext cx="29" cy="194"/>
            </a:xfrm>
            <a:custGeom>
              <a:avLst/>
              <a:gdLst>
                <a:gd name="T0" fmla="*/ 11 w 29"/>
                <a:gd name="T1" fmla="*/ 194 h 194"/>
                <a:gd name="T2" fmla="*/ 29 w 29"/>
                <a:gd name="T3" fmla="*/ 0 h 194"/>
                <a:gd name="T4" fmla="*/ 17 w 29"/>
                <a:gd name="T5" fmla="*/ 0 h 194"/>
                <a:gd name="T6" fmla="*/ 0 w 29"/>
                <a:gd name="T7" fmla="*/ 194 h 194"/>
                <a:gd name="T8" fmla="*/ 11 w 29"/>
                <a:gd name="T9" fmla="*/ 194 h 1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194"/>
                <a:gd name="T17" fmla="*/ 29 w 29"/>
                <a:gd name="T18" fmla="*/ 194 h 19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194">
                  <a:moveTo>
                    <a:pt x="11" y="194"/>
                  </a:moveTo>
                  <a:lnTo>
                    <a:pt x="29" y="0"/>
                  </a:lnTo>
                  <a:lnTo>
                    <a:pt x="17" y="0"/>
                  </a:lnTo>
                  <a:lnTo>
                    <a:pt x="0" y="194"/>
                  </a:lnTo>
                  <a:lnTo>
                    <a:pt x="11" y="19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87" name="Freeform 254"/>
            <p:cNvSpPr>
              <a:spLocks/>
            </p:cNvSpPr>
            <p:nvPr/>
          </p:nvSpPr>
          <p:spPr bwMode="auto">
            <a:xfrm>
              <a:off x="2126" y="3340"/>
              <a:ext cx="19" cy="88"/>
            </a:xfrm>
            <a:custGeom>
              <a:avLst/>
              <a:gdLst>
                <a:gd name="T0" fmla="*/ 11 w 19"/>
                <a:gd name="T1" fmla="*/ 88 h 88"/>
                <a:gd name="T2" fmla="*/ 19 w 19"/>
                <a:gd name="T3" fmla="*/ 0 h 88"/>
                <a:gd name="T4" fmla="*/ 8 w 19"/>
                <a:gd name="T5" fmla="*/ 0 h 88"/>
                <a:gd name="T6" fmla="*/ 0 w 19"/>
                <a:gd name="T7" fmla="*/ 88 h 88"/>
                <a:gd name="T8" fmla="*/ 0 w 19"/>
                <a:gd name="T9" fmla="*/ 86 h 88"/>
                <a:gd name="T10" fmla="*/ 11 w 19"/>
                <a:gd name="T11" fmla="*/ 88 h 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"/>
                <a:gd name="T19" fmla="*/ 0 h 88"/>
                <a:gd name="T20" fmla="*/ 19 w 19"/>
                <a:gd name="T21" fmla="*/ 88 h 8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" h="88">
                  <a:moveTo>
                    <a:pt x="11" y="88"/>
                  </a:moveTo>
                  <a:lnTo>
                    <a:pt x="19" y="0"/>
                  </a:lnTo>
                  <a:lnTo>
                    <a:pt x="8" y="0"/>
                  </a:lnTo>
                  <a:lnTo>
                    <a:pt x="0" y="88"/>
                  </a:lnTo>
                  <a:lnTo>
                    <a:pt x="0" y="86"/>
                  </a:lnTo>
                  <a:lnTo>
                    <a:pt x="11" y="8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88" name="Freeform 255"/>
            <p:cNvSpPr>
              <a:spLocks/>
            </p:cNvSpPr>
            <p:nvPr/>
          </p:nvSpPr>
          <p:spPr bwMode="auto">
            <a:xfrm>
              <a:off x="2122" y="3426"/>
              <a:ext cx="15" cy="35"/>
            </a:xfrm>
            <a:custGeom>
              <a:avLst/>
              <a:gdLst>
                <a:gd name="T0" fmla="*/ 10 w 15"/>
                <a:gd name="T1" fmla="*/ 35 h 35"/>
                <a:gd name="T2" fmla="*/ 15 w 15"/>
                <a:gd name="T3" fmla="*/ 2 h 35"/>
                <a:gd name="T4" fmla="*/ 4 w 15"/>
                <a:gd name="T5" fmla="*/ 0 h 35"/>
                <a:gd name="T6" fmla="*/ 0 w 15"/>
                <a:gd name="T7" fmla="*/ 33 h 35"/>
                <a:gd name="T8" fmla="*/ 10 w 15"/>
                <a:gd name="T9" fmla="*/ 35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35"/>
                <a:gd name="T17" fmla="*/ 15 w 15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35">
                  <a:moveTo>
                    <a:pt x="10" y="35"/>
                  </a:moveTo>
                  <a:lnTo>
                    <a:pt x="15" y="2"/>
                  </a:lnTo>
                  <a:lnTo>
                    <a:pt x="4" y="0"/>
                  </a:lnTo>
                  <a:lnTo>
                    <a:pt x="0" y="33"/>
                  </a:lnTo>
                  <a:lnTo>
                    <a:pt x="10" y="3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89" name="Freeform 256"/>
            <p:cNvSpPr>
              <a:spLocks/>
            </p:cNvSpPr>
            <p:nvPr/>
          </p:nvSpPr>
          <p:spPr bwMode="auto">
            <a:xfrm>
              <a:off x="2118" y="3459"/>
              <a:ext cx="14" cy="27"/>
            </a:xfrm>
            <a:custGeom>
              <a:avLst/>
              <a:gdLst>
                <a:gd name="T0" fmla="*/ 10 w 14"/>
                <a:gd name="T1" fmla="*/ 27 h 27"/>
                <a:gd name="T2" fmla="*/ 10 w 14"/>
                <a:gd name="T3" fmla="*/ 25 h 27"/>
                <a:gd name="T4" fmla="*/ 14 w 14"/>
                <a:gd name="T5" fmla="*/ 2 h 27"/>
                <a:gd name="T6" fmla="*/ 4 w 14"/>
                <a:gd name="T7" fmla="*/ 0 h 27"/>
                <a:gd name="T8" fmla="*/ 0 w 14"/>
                <a:gd name="T9" fmla="*/ 23 h 27"/>
                <a:gd name="T10" fmla="*/ 10 w 14"/>
                <a:gd name="T11" fmla="*/ 27 h 27"/>
                <a:gd name="T12" fmla="*/ 10 w 14"/>
                <a:gd name="T13" fmla="*/ 25 h 27"/>
                <a:gd name="T14" fmla="*/ 10 w 14"/>
                <a:gd name="T15" fmla="*/ 27 h 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"/>
                <a:gd name="T25" fmla="*/ 0 h 27"/>
                <a:gd name="T26" fmla="*/ 14 w 14"/>
                <a:gd name="T27" fmla="*/ 27 h 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" h="27">
                  <a:moveTo>
                    <a:pt x="10" y="27"/>
                  </a:moveTo>
                  <a:lnTo>
                    <a:pt x="10" y="25"/>
                  </a:lnTo>
                  <a:lnTo>
                    <a:pt x="14" y="2"/>
                  </a:lnTo>
                  <a:lnTo>
                    <a:pt x="4" y="0"/>
                  </a:lnTo>
                  <a:lnTo>
                    <a:pt x="0" y="23"/>
                  </a:lnTo>
                  <a:lnTo>
                    <a:pt x="10" y="27"/>
                  </a:lnTo>
                  <a:lnTo>
                    <a:pt x="10" y="25"/>
                  </a:lnTo>
                  <a:lnTo>
                    <a:pt x="10" y="27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90" name="Freeform 257"/>
            <p:cNvSpPr>
              <a:spLocks/>
            </p:cNvSpPr>
            <p:nvPr/>
          </p:nvSpPr>
          <p:spPr bwMode="auto">
            <a:xfrm>
              <a:off x="2114" y="3482"/>
              <a:ext cx="14" cy="14"/>
            </a:xfrm>
            <a:custGeom>
              <a:avLst/>
              <a:gdLst>
                <a:gd name="T0" fmla="*/ 12 w 14"/>
                <a:gd name="T1" fmla="*/ 12 h 14"/>
                <a:gd name="T2" fmla="*/ 12 w 14"/>
                <a:gd name="T3" fmla="*/ 14 h 14"/>
                <a:gd name="T4" fmla="*/ 14 w 14"/>
                <a:gd name="T5" fmla="*/ 4 h 14"/>
                <a:gd name="T6" fmla="*/ 4 w 14"/>
                <a:gd name="T7" fmla="*/ 0 h 14"/>
                <a:gd name="T8" fmla="*/ 0 w 14"/>
                <a:gd name="T9" fmla="*/ 10 h 14"/>
                <a:gd name="T10" fmla="*/ 12 w 14"/>
                <a:gd name="T11" fmla="*/ 12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"/>
                <a:gd name="T19" fmla="*/ 0 h 14"/>
                <a:gd name="T20" fmla="*/ 14 w 14"/>
                <a:gd name="T21" fmla="*/ 14 h 1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" h="14">
                  <a:moveTo>
                    <a:pt x="12" y="12"/>
                  </a:moveTo>
                  <a:lnTo>
                    <a:pt x="12" y="14"/>
                  </a:lnTo>
                  <a:lnTo>
                    <a:pt x="14" y="4"/>
                  </a:lnTo>
                  <a:lnTo>
                    <a:pt x="4" y="0"/>
                  </a:lnTo>
                  <a:lnTo>
                    <a:pt x="0" y="10"/>
                  </a:lnTo>
                  <a:lnTo>
                    <a:pt x="12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91" name="Freeform 258"/>
            <p:cNvSpPr>
              <a:spLocks/>
            </p:cNvSpPr>
            <p:nvPr/>
          </p:nvSpPr>
          <p:spPr bwMode="auto">
            <a:xfrm>
              <a:off x="2112" y="3492"/>
              <a:ext cx="14" cy="14"/>
            </a:xfrm>
            <a:custGeom>
              <a:avLst/>
              <a:gdLst>
                <a:gd name="T0" fmla="*/ 12 w 14"/>
                <a:gd name="T1" fmla="*/ 14 h 14"/>
                <a:gd name="T2" fmla="*/ 12 w 14"/>
                <a:gd name="T3" fmla="*/ 12 h 14"/>
                <a:gd name="T4" fmla="*/ 14 w 14"/>
                <a:gd name="T5" fmla="*/ 2 h 14"/>
                <a:gd name="T6" fmla="*/ 2 w 14"/>
                <a:gd name="T7" fmla="*/ 0 h 14"/>
                <a:gd name="T8" fmla="*/ 0 w 14"/>
                <a:gd name="T9" fmla="*/ 10 h 14"/>
                <a:gd name="T10" fmla="*/ 0 w 14"/>
                <a:gd name="T11" fmla="*/ 8 h 14"/>
                <a:gd name="T12" fmla="*/ 12 w 14"/>
                <a:gd name="T13" fmla="*/ 14 h 14"/>
                <a:gd name="T14" fmla="*/ 12 w 14"/>
                <a:gd name="T15" fmla="*/ 12 h 14"/>
                <a:gd name="T16" fmla="*/ 12 w 14"/>
                <a:gd name="T17" fmla="*/ 14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14"/>
                <a:gd name="T29" fmla="*/ 14 w 14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14">
                  <a:moveTo>
                    <a:pt x="12" y="14"/>
                  </a:moveTo>
                  <a:lnTo>
                    <a:pt x="12" y="12"/>
                  </a:lnTo>
                  <a:lnTo>
                    <a:pt x="14" y="2"/>
                  </a:lnTo>
                  <a:lnTo>
                    <a:pt x="2" y="0"/>
                  </a:lnTo>
                  <a:lnTo>
                    <a:pt x="0" y="10"/>
                  </a:lnTo>
                  <a:lnTo>
                    <a:pt x="0" y="8"/>
                  </a:lnTo>
                  <a:lnTo>
                    <a:pt x="12" y="14"/>
                  </a:lnTo>
                  <a:lnTo>
                    <a:pt x="12" y="12"/>
                  </a:lnTo>
                  <a:lnTo>
                    <a:pt x="12" y="1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92" name="Freeform 259"/>
            <p:cNvSpPr>
              <a:spLocks/>
            </p:cNvSpPr>
            <p:nvPr/>
          </p:nvSpPr>
          <p:spPr bwMode="auto">
            <a:xfrm>
              <a:off x="2110" y="3500"/>
              <a:ext cx="14" cy="12"/>
            </a:xfrm>
            <a:custGeom>
              <a:avLst/>
              <a:gdLst>
                <a:gd name="T0" fmla="*/ 10 w 14"/>
                <a:gd name="T1" fmla="*/ 12 h 12"/>
                <a:gd name="T2" fmla="*/ 10 w 14"/>
                <a:gd name="T3" fmla="*/ 10 h 12"/>
                <a:gd name="T4" fmla="*/ 14 w 14"/>
                <a:gd name="T5" fmla="*/ 6 h 12"/>
                <a:gd name="T6" fmla="*/ 2 w 14"/>
                <a:gd name="T7" fmla="*/ 0 h 12"/>
                <a:gd name="T8" fmla="*/ 0 w 14"/>
                <a:gd name="T9" fmla="*/ 4 h 12"/>
                <a:gd name="T10" fmla="*/ 10 w 14"/>
                <a:gd name="T11" fmla="*/ 12 h 12"/>
                <a:gd name="T12" fmla="*/ 10 w 14"/>
                <a:gd name="T13" fmla="*/ 10 h 12"/>
                <a:gd name="T14" fmla="*/ 10 w 14"/>
                <a:gd name="T15" fmla="*/ 12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"/>
                <a:gd name="T25" fmla="*/ 0 h 12"/>
                <a:gd name="T26" fmla="*/ 14 w 14"/>
                <a:gd name="T27" fmla="*/ 12 h 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" h="12">
                  <a:moveTo>
                    <a:pt x="10" y="12"/>
                  </a:moveTo>
                  <a:lnTo>
                    <a:pt x="10" y="10"/>
                  </a:lnTo>
                  <a:lnTo>
                    <a:pt x="14" y="6"/>
                  </a:lnTo>
                  <a:lnTo>
                    <a:pt x="2" y="0"/>
                  </a:lnTo>
                  <a:lnTo>
                    <a:pt x="0" y="4"/>
                  </a:lnTo>
                  <a:lnTo>
                    <a:pt x="10" y="12"/>
                  </a:lnTo>
                  <a:lnTo>
                    <a:pt x="10" y="10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93" name="Freeform 260"/>
            <p:cNvSpPr>
              <a:spLocks/>
            </p:cNvSpPr>
            <p:nvPr/>
          </p:nvSpPr>
          <p:spPr bwMode="auto">
            <a:xfrm>
              <a:off x="2108" y="3504"/>
              <a:ext cx="12" cy="14"/>
            </a:xfrm>
            <a:custGeom>
              <a:avLst/>
              <a:gdLst>
                <a:gd name="T0" fmla="*/ 2 w 12"/>
                <a:gd name="T1" fmla="*/ 10 h 14"/>
                <a:gd name="T2" fmla="*/ 10 w 12"/>
                <a:gd name="T3" fmla="*/ 10 h 14"/>
                <a:gd name="T4" fmla="*/ 12 w 12"/>
                <a:gd name="T5" fmla="*/ 8 h 14"/>
                <a:gd name="T6" fmla="*/ 2 w 12"/>
                <a:gd name="T7" fmla="*/ 0 h 14"/>
                <a:gd name="T8" fmla="*/ 0 w 12"/>
                <a:gd name="T9" fmla="*/ 2 h 14"/>
                <a:gd name="T10" fmla="*/ 8 w 12"/>
                <a:gd name="T11" fmla="*/ 0 h 14"/>
                <a:gd name="T12" fmla="*/ 2 w 12"/>
                <a:gd name="T13" fmla="*/ 10 h 14"/>
                <a:gd name="T14" fmla="*/ 6 w 12"/>
                <a:gd name="T15" fmla="*/ 14 h 14"/>
                <a:gd name="T16" fmla="*/ 10 w 12"/>
                <a:gd name="T17" fmla="*/ 10 h 14"/>
                <a:gd name="T18" fmla="*/ 2 w 12"/>
                <a:gd name="T19" fmla="*/ 10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14"/>
                <a:gd name="T32" fmla="*/ 12 w 12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14">
                  <a:moveTo>
                    <a:pt x="2" y="10"/>
                  </a:moveTo>
                  <a:lnTo>
                    <a:pt x="10" y="10"/>
                  </a:lnTo>
                  <a:lnTo>
                    <a:pt x="12" y="8"/>
                  </a:lnTo>
                  <a:lnTo>
                    <a:pt x="2" y="0"/>
                  </a:lnTo>
                  <a:lnTo>
                    <a:pt x="0" y="2"/>
                  </a:lnTo>
                  <a:lnTo>
                    <a:pt x="8" y="0"/>
                  </a:lnTo>
                  <a:lnTo>
                    <a:pt x="2" y="10"/>
                  </a:lnTo>
                  <a:lnTo>
                    <a:pt x="6" y="14"/>
                  </a:lnTo>
                  <a:lnTo>
                    <a:pt x="10" y="10"/>
                  </a:lnTo>
                  <a:lnTo>
                    <a:pt x="2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94" name="Freeform 261"/>
            <p:cNvSpPr>
              <a:spLocks/>
            </p:cNvSpPr>
            <p:nvPr/>
          </p:nvSpPr>
          <p:spPr bwMode="auto">
            <a:xfrm>
              <a:off x="2103" y="3500"/>
              <a:ext cx="13" cy="14"/>
            </a:xfrm>
            <a:custGeom>
              <a:avLst/>
              <a:gdLst>
                <a:gd name="T0" fmla="*/ 0 w 13"/>
                <a:gd name="T1" fmla="*/ 8 h 14"/>
                <a:gd name="T2" fmla="*/ 2 w 13"/>
                <a:gd name="T3" fmla="*/ 10 h 14"/>
                <a:gd name="T4" fmla="*/ 7 w 13"/>
                <a:gd name="T5" fmla="*/ 14 h 14"/>
                <a:gd name="T6" fmla="*/ 13 w 13"/>
                <a:gd name="T7" fmla="*/ 4 h 14"/>
                <a:gd name="T8" fmla="*/ 9 w 13"/>
                <a:gd name="T9" fmla="*/ 0 h 14"/>
                <a:gd name="T10" fmla="*/ 11 w 13"/>
                <a:gd name="T11" fmla="*/ 4 h 14"/>
                <a:gd name="T12" fmla="*/ 0 w 13"/>
                <a:gd name="T13" fmla="*/ 8 h 14"/>
                <a:gd name="T14" fmla="*/ 0 w 13"/>
                <a:gd name="T15" fmla="*/ 10 h 14"/>
                <a:gd name="T16" fmla="*/ 2 w 13"/>
                <a:gd name="T17" fmla="*/ 10 h 14"/>
                <a:gd name="T18" fmla="*/ 0 w 13"/>
                <a:gd name="T19" fmla="*/ 8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14"/>
                <a:gd name="T32" fmla="*/ 13 w 13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14">
                  <a:moveTo>
                    <a:pt x="0" y="8"/>
                  </a:moveTo>
                  <a:lnTo>
                    <a:pt x="2" y="10"/>
                  </a:lnTo>
                  <a:lnTo>
                    <a:pt x="7" y="14"/>
                  </a:lnTo>
                  <a:lnTo>
                    <a:pt x="13" y="4"/>
                  </a:lnTo>
                  <a:lnTo>
                    <a:pt x="9" y="0"/>
                  </a:lnTo>
                  <a:lnTo>
                    <a:pt x="11" y="4"/>
                  </a:lnTo>
                  <a:lnTo>
                    <a:pt x="0" y="8"/>
                  </a:lnTo>
                  <a:lnTo>
                    <a:pt x="0" y="10"/>
                  </a:lnTo>
                  <a:lnTo>
                    <a:pt x="2" y="1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95" name="Freeform 262"/>
            <p:cNvSpPr>
              <a:spLocks/>
            </p:cNvSpPr>
            <p:nvPr/>
          </p:nvSpPr>
          <p:spPr bwMode="auto">
            <a:xfrm>
              <a:off x="2101" y="3498"/>
              <a:ext cx="13" cy="10"/>
            </a:xfrm>
            <a:custGeom>
              <a:avLst/>
              <a:gdLst>
                <a:gd name="T0" fmla="*/ 0 w 13"/>
                <a:gd name="T1" fmla="*/ 4 h 10"/>
                <a:gd name="T2" fmla="*/ 2 w 13"/>
                <a:gd name="T3" fmla="*/ 10 h 10"/>
                <a:gd name="T4" fmla="*/ 13 w 13"/>
                <a:gd name="T5" fmla="*/ 6 h 10"/>
                <a:gd name="T6" fmla="*/ 11 w 13"/>
                <a:gd name="T7" fmla="*/ 0 h 10"/>
                <a:gd name="T8" fmla="*/ 0 w 13"/>
                <a:gd name="T9" fmla="*/ 4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0"/>
                <a:gd name="T17" fmla="*/ 13 w 13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0">
                  <a:moveTo>
                    <a:pt x="0" y="4"/>
                  </a:moveTo>
                  <a:lnTo>
                    <a:pt x="2" y="10"/>
                  </a:lnTo>
                  <a:lnTo>
                    <a:pt x="13" y="6"/>
                  </a:lnTo>
                  <a:lnTo>
                    <a:pt x="11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96" name="Freeform 263"/>
            <p:cNvSpPr>
              <a:spLocks/>
            </p:cNvSpPr>
            <p:nvPr/>
          </p:nvSpPr>
          <p:spPr bwMode="auto">
            <a:xfrm>
              <a:off x="2099" y="3488"/>
              <a:ext cx="13" cy="14"/>
            </a:xfrm>
            <a:custGeom>
              <a:avLst/>
              <a:gdLst>
                <a:gd name="T0" fmla="*/ 9 w 13"/>
                <a:gd name="T1" fmla="*/ 0 h 14"/>
                <a:gd name="T2" fmla="*/ 0 w 13"/>
                <a:gd name="T3" fmla="*/ 4 h 14"/>
                <a:gd name="T4" fmla="*/ 2 w 13"/>
                <a:gd name="T5" fmla="*/ 14 h 14"/>
                <a:gd name="T6" fmla="*/ 13 w 13"/>
                <a:gd name="T7" fmla="*/ 10 h 14"/>
                <a:gd name="T8" fmla="*/ 9 w 13"/>
                <a:gd name="T9" fmla="*/ 0 h 14"/>
                <a:gd name="T10" fmla="*/ 0 w 13"/>
                <a:gd name="T11" fmla="*/ 4 h 14"/>
                <a:gd name="T12" fmla="*/ 9 w 13"/>
                <a:gd name="T13" fmla="*/ 0 h 14"/>
                <a:gd name="T14" fmla="*/ 4 w 13"/>
                <a:gd name="T15" fmla="*/ 2 h 14"/>
                <a:gd name="T16" fmla="*/ 0 w 13"/>
                <a:gd name="T17" fmla="*/ 4 h 14"/>
                <a:gd name="T18" fmla="*/ 9 w 13"/>
                <a:gd name="T19" fmla="*/ 0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14"/>
                <a:gd name="T32" fmla="*/ 13 w 13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14">
                  <a:moveTo>
                    <a:pt x="9" y="0"/>
                  </a:moveTo>
                  <a:lnTo>
                    <a:pt x="0" y="4"/>
                  </a:lnTo>
                  <a:lnTo>
                    <a:pt x="2" y="14"/>
                  </a:lnTo>
                  <a:lnTo>
                    <a:pt x="13" y="10"/>
                  </a:lnTo>
                  <a:lnTo>
                    <a:pt x="9" y="0"/>
                  </a:lnTo>
                  <a:lnTo>
                    <a:pt x="0" y="4"/>
                  </a:lnTo>
                  <a:lnTo>
                    <a:pt x="9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97" name="Freeform 264"/>
            <p:cNvSpPr>
              <a:spLocks/>
            </p:cNvSpPr>
            <p:nvPr/>
          </p:nvSpPr>
          <p:spPr bwMode="auto">
            <a:xfrm>
              <a:off x="2346" y="3050"/>
              <a:ext cx="15" cy="31"/>
            </a:xfrm>
            <a:custGeom>
              <a:avLst/>
              <a:gdLst>
                <a:gd name="T0" fmla="*/ 15 w 15"/>
                <a:gd name="T1" fmla="*/ 29 h 31"/>
                <a:gd name="T2" fmla="*/ 12 w 15"/>
                <a:gd name="T3" fmla="*/ 0 h 31"/>
                <a:gd name="T4" fmla="*/ 0 w 15"/>
                <a:gd name="T5" fmla="*/ 2 h 31"/>
                <a:gd name="T6" fmla="*/ 4 w 15"/>
                <a:gd name="T7" fmla="*/ 31 h 31"/>
                <a:gd name="T8" fmla="*/ 15 w 15"/>
                <a:gd name="T9" fmla="*/ 29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31"/>
                <a:gd name="T17" fmla="*/ 15 w 15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31">
                  <a:moveTo>
                    <a:pt x="15" y="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4" y="31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98" name="Freeform 265"/>
            <p:cNvSpPr>
              <a:spLocks/>
            </p:cNvSpPr>
            <p:nvPr/>
          </p:nvSpPr>
          <p:spPr bwMode="auto">
            <a:xfrm>
              <a:off x="2350" y="3079"/>
              <a:ext cx="29" cy="139"/>
            </a:xfrm>
            <a:custGeom>
              <a:avLst/>
              <a:gdLst>
                <a:gd name="T0" fmla="*/ 29 w 29"/>
                <a:gd name="T1" fmla="*/ 137 h 139"/>
                <a:gd name="T2" fmla="*/ 11 w 29"/>
                <a:gd name="T3" fmla="*/ 0 h 139"/>
                <a:gd name="T4" fmla="*/ 0 w 29"/>
                <a:gd name="T5" fmla="*/ 2 h 139"/>
                <a:gd name="T6" fmla="*/ 17 w 29"/>
                <a:gd name="T7" fmla="*/ 139 h 139"/>
                <a:gd name="T8" fmla="*/ 29 w 29"/>
                <a:gd name="T9" fmla="*/ 137 h 1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139"/>
                <a:gd name="T17" fmla="*/ 29 w 29"/>
                <a:gd name="T18" fmla="*/ 139 h 1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139">
                  <a:moveTo>
                    <a:pt x="29" y="137"/>
                  </a:moveTo>
                  <a:lnTo>
                    <a:pt x="11" y="0"/>
                  </a:lnTo>
                  <a:lnTo>
                    <a:pt x="0" y="2"/>
                  </a:lnTo>
                  <a:lnTo>
                    <a:pt x="17" y="139"/>
                  </a:lnTo>
                  <a:lnTo>
                    <a:pt x="29" y="137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99" name="Freeform 266"/>
            <p:cNvSpPr>
              <a:spLocks/>
            </p:cNvSpPr>
            <p:nvPr/>
          </p:nvSpPr>
          <p:spPr bwMode="auto">
            <a:xfrm>
              <a:off x="2367" y="3216"/>
              <a:ext cx="21" cy="70"/>
            </a:xfrm>
            <a:custGeom>
              <a:avLst/>
              <a:gdLst>
                <a:gd name="T0" fmla="*/ 21 w 21"/>
                <a:gd name="T1" fmla="*/ 68 h 70"/>
                <a:gd name="T2" fmla="*/ 12 w 21"/>
                <a:gd name="T3" fmla="*/ 0 h 70"/>
                <a:gd name="T4" fmla="*/ 0 w 21"/>
                <a:gd name="T5" fmla="*/ 2 h 70"/>
                <a:gd name="T6" fmla="*/ 10 w 21"/>
                <a:gd name="T7" fmla="*/ 70 h 70"/>
                <a:gd name="T8" fmla="*/ 21 w 21"/>
                <a:gd name="T9" fmla="*/ 68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70"/>
                <a:gd name="T17" fmla="*/ 21 w 21"/>
                <a:gd name="T18" fmla="*/ 70 h 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70">
                  <a:moveTo>
                    <a:pt x="21" y="68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0" y="70"/>
                  </a:lnTo>
                  <a:lnTo>
                    <a:pt x="21" y="6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00" name="Freeform 267"/>
            <p:cNvSpPr>
              <a:spLocks/>
            </p:cNvSpPr>
            <p:nvPr/>
          </p:nvSpPr>
          <p:spPr bwMode="auto">
            <a:xfrm>
              <a:off x="2377" y="3284"/>
              <a:ext cx="19" cy="62"/>
            </a:xfrm>
            <a:custGeom>
              <a:avLst/>
              <a:gdLst>
                <a:gd name="T0" fmla="*/ 19 w 19"/>
                <a:gd name="T1" fmla="*/ 60 h 62"/>
                <a:gd name="T2" fmla="*/ 19 w 19"/>
                <a:gd name="T3" fmla="*/ 62 h 62"/>
                <a:gd name="T4" fmla="*/ 11 w 19"/>
                <a:gd name="T5" fmla="*/ 0 h 62"/>
                <a:gd name="T6" fmla="*/ 0 w 19"/>
                <a:gd name="T7" fmla="*/ 2 h 62"/>
                <a:gd name="T8" fmla="*/ 8 w 19"/>
                <a:gd name="T9" fmla="*/ 62 h 62"/>
                <a:gd name="T10" fmla="*/ 19 w 19"/>
                <a:gd name="T11" fmla="*/ 60 h 6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"/>
                <a:gd name="T19" fmla="*/ 0 h 62"/>
                <a:gd name="T20" fmla="*/ 19 w 19"/>
                <a:gd name="T21" fmla="*/ 62 h 6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" h="62">
                  <a:moveTo>
                    <a:pt x="19" y="60"/>
                  </a:moveTo>
                  <a:lnTo>
                    <a:pt x="19" y="62"/>
                  </a:lnTo>
                  <a:lnTo>
                    <a:pt x="11" y="0"/>
                  </a:lnTo>
                  <a:lnTo>
                    <a:pt x="0" y="2"/>
                  </a:lnTo>
                  <a:lnTo>
                    <a:pt x="8" y="62"/>
                  </a:lnTo>
                  <a:lnTo>
                    <a:pt x="19" y="6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01" name="Freeform 268"/>
            <p:cNvSpPr>
              <a:spLocks/>
            </p:cNvSpPr>
            <p:nvPr/>
          </p:nvSpPr>
          <p:spPr bwMode="auto">
            <a:xfrm>
              <a:off x="2385" y="3344"/>
              <a:ext cx="15" cy="27"/>
            </a:xfrm>
            <a:custGeom>
              <a:avLst/>
              <a:gdLst>
                <a:gd name="T0" fmla="*/ 15 w 15"/>
                <a:gd name="T1" fmla="*/ 26 h 27"/>
                <a:gd name="T2" fmla="*/ 11 w 15"/>
                <a:gd name="T3" fmla="*/ 0 h 27"/>
                <a:gd name="T4" fmla="*/ 0 w 15"/>
                <a:gd name="T5" fmla="*/ 2 h 27"/>
                <a:gd name="T6" fmla="*/ 3 w 15"/>
                <a:gd name="T7" fmla="*/ 27 h 27"/>
                <a:gd name="T8" fmla="*/ 15 w 15"/>
                <a:gd name="T9" fmla="*/ 26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27"/>
                <a:gd name="T17" fmla="*/ 15 w 15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27">
                  <a:moveTo>
                    <a:pt x="15" y="26"/>
                  </a:moveTo>
                  <a:lnTo>
                    <a:pt x="11" y="0"/>
                  </a:lnTo>
                  <a:lnTo>
                    <a:pt x="0" y="2"/>
                  </a:lnTo>
                  <a:lnTo>
                    <a:pt x="3" y="27"/>
                  </a:lnTo>
                  <a:lnTo>
                    <a:pt x="15" y="2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02" name="Freeform 269"/>
            <p:cNvSpPr>
              <a:spLocks/>
            </p:cNvSpPr>
            <p:nvPr/>
          </p:nvSpPr>
          <p:spPr bwMode="auto">
            <a:xfrm>
              <a:off x="2388" y="3370"/>
              <a:ext cx="16" cy="19"/>
            </a:xfrm>
            <a:custGeom>
              <a:avLst/>
              <a:gdLst>
                <a:gd name="T0" fmla="*/ 16 w 16"/>
                <a:gd name="T1" fmla="*/ 15 h 19"/>
                <a:gd name="T2" fmla="*/ 16 w 16"/>
                <a:gd name="T3" fmla="*/ 17 h 19"/>
                <a:gd name="T4" fmla="*/ 12 w 16"/>
                <a:gd name="T5" fmla="*/ 0 h 19"/>
                <a:gd name="T6" fmla="*/ 0 w 16"/>
                <a:gd name="T7" fmla="*/ 1 h 19"/>
                <a:gd name="T8" fmla="*/ 4 w 16"/>
                <a:gd name="T9" fmla="*/ 19 h 19"/>
                <a:gd name="T10" fmla="*/ 16 w 16"/>
                <a:gd name="T11" fmla="*/ 15 h 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19"/>
                <a:gd name="T20" fmla="*/ 16 w 16"/>
                <a:gd name="T21" fmla="*/ 19 h 1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19">
                  <a:moveTo>
                    <a:pt x="16" y="15"/>
                  </a:moveTo>
                  <a:lnTo>
                    <a:pt x="16" y="17"/>
                  </a:lnTo>
                  <a:lnTo>
                    <a:pt x="12" y="0"/>
                  </a:lnTo>
                  <a:lnTo>
                    <a:pt x="0" y="1"/>
                  </a:lnTo>
                  <a:lnTo>
                    <a:pt x="4" y="19"/>
                  </a:lnTo>
                  <a:lnTo>
                    <a:pt x="16" y="1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03" name="Freeform 270"/>
            <p:cNvSpPr>
              <a:spLocks/>
            </p:cNvSpPr>
            <p:nvPr/>
          </p:nvSpPr>
          <p:spPr bwMode="auto">
            <a:xfrm>
              <a:off x="2392" y="3385"/>
              <a:ext cx="16" cy="18"/>
            </a:xfrm>
            <a:custGeom>
              <a:avLst/>
              <a:gdLst>
                <a:gd name="T0" fmla="*/ 16 w 16"/>
                <a:gd name="T1" fmla="*/ 12 h 18"/>
                <a:gd name="T2" fmla="*/ 12 w 16"/>
                <a:gd name="T3" fmla="*/ 0 h 18"/>
                <a:gd name="T4" fmla="*/ 0 w 16"/>
                <a:gd name="T5" fmla="*/ 4 h 18"/>
                <a:gd name="T6" fmla="*/ 4 w 16"/>
                <a:gd name="T7" fmla="*/ 16 h 18"/>
                <a:gd name="T8" fmla="*/ 4 w 16"/>
                <a:gd name="T9" fmla="*/ 18 h 18"/>
                <a:gd name="T10" fmla="*/ 4 w 16"/>
                <a:gd name="T11" fmla="*/ 16 h 18"/>
                <a:gd name="T12" fmla="*/ 4 w 16"/>
                <a:gd name="T13" fmla="*/ 18 h 18"/>
                <a:gd name="T14" fmla="*/ 16 w 16"/>
                <a:gd name="T15" fmla="*/ 12 h 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"/>
                <a:gd name="T25" fmla="*/ 0 h 18"/>
                <a:gd name="T26" fmla="*/ 16 w 16"/>
                <a:gd name="T27" fmla="*/ 18 h 1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" h="18">
                  <a:moveTo>
                    <a:pt x="16" y="12"/>
                  </a:moveTo>
                  <a:lnTo>
                    <a:pt x="12" y="0"/>
                  </a:lnTo>
                  <a:lnTo>
                    <a:pt x="0" y="4"/>
                  </a:lnTo>
                  <a:lnTo>
                    <a:pt x="4" y="16"/>
                  </a:lnTo>
                  <a:lnTo>
                    <a:pt x="4" y="18"/>
                  </a:lnTo>
                  <a:lnTo>
                    <a:pt x="4" y="16"/>
                  </a:lnTo>
                  <a:lnTo>
                    <a:pt x="4" y="18"/>
                  </a:lnTo>
                  <a:lnTo>
                    <a:pt x="16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04" name="Freeform 271"/>
            <p:cNvSpPr>
              <a:spLocks/>
            </p:cNvSpPr>
            <p:nvPr/>
          </p:nvSpPr>
          <p:spPr bwMode="auto">
            <a:xfrm>
              <a:off x="2396" y="3397"/>
              <a:ext cx="16" cy="15"/>
            </a:xfrm>
            <a:custGeom>
              <a:avLst/>
              <a:gdLst>
                <a:gd name="T0" fmla="*/ 14 w 16"/>
                <a:gd name="T1" fmla="*/ 6 h 15"/>
                <a:gd name="T2" fmla="*/ 16 w 16"/>
                <a:gd name="T3" fmla="*/ 10 h 15"/>
                <a:gd name="T4" fmla="*/ 12 w 16"/>
                <a:gd name="T5" fmla="*/ 0 h 15"/>
                <a:gd name="T6" fmla="*/ 0 w 16"/>
                <a:gd name="T7" fmla="*/ 6 h 15"/>
                <a:gd name="T8" fmla="*/ 4 w 16"/>
                <a:gd name="T9" fmla="*/ 13 h 15"/>
                <a:gd name="T10" fmla="*/ 6 w 16"/>
                <a:gd name="T11" fmla="*/ 15 h 15"/>
                <a:gd name="T12" fmla="*/ 4 w 16"/>
                <a:gd name="T13" fmla="*/ 13 h 15"/>
                <a:gd name="T14" fmla="*/ 6 w 16"/>
                <a:gd name="T15" fmla="*/ 15 h 15"/>
                <a:gd name="T16" fmla="*/ 14 w 16"/>
                <a:gd name="T17" fmla="*/ 6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"/>
                <a:gd name="T28" fmla="*/ 0 h 15"/>
                <a:gd name="T29" fmla="*/ 16 w 16"/>
                <a:gd name="T30" fmla="*/ 15 h 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" h="15">
                  <a:moveTo>
                    <a:pt x="14" y="6"/>
                  </a:moveTo>
                  <a:lnTo>
                    <a:pt x="16" y="1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4" y="13"/>
                  </a:lnTo>
                  <a:lnTo>
                    <a:pt x="6" y="15"/>
                  </a:lnTo>
                  <a:lnTo>
                    <a:pt x="4" y="13"/>
                  </a:lnTo>
                  <a:lnTo>
                    <a:pt x="6" y="15"/>
                  </a:lnTo>
                  <a:lnTo>
                    <a:pt x="14" y="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05" name="Freeform 272"/>
            <p:cNvSpPr>
              <a:spLocks/>
            </p:cNvSpPr>
            <p:nvPr/>
          </p:nvSpPr>
          <p:spPr bwMode="auto">
            <a:xfrm>
              <a:off x="2402" y="3403"/>
              <a:ext cx="12" cy="15"/>
            </a:xfrm>
            <a:custGeom>
              <a:avLst/>
              <a:gdLst>
                <a:gd name="T0" fmla="*/ 6 w 12"/>
                <a:gd name="T1" fmla="*/ 4 h 15"/>
                <a:gd name="T2" fmla="*/ 12 w 12"/>
                <a:gd name="T3" fmla="*/ 4 h 15"/>
                <a:gd name="T4" fmla="*/ 8 w 12"/>
                <a:gd name="T5" fmla="*/ 0 h 15"/>
                <a:gd name="T6" fmla="*/ 0 w 12"/>
                <a:gd name="T7" fmla="*/ 9 h 15"/>
                <a:gd name="T8" fmla="*/ 4 w 12"/>
                <a:gd name="T9" fmla="*/ 13 h 15"/>
                <a:gd name="T10" fmla="*/ 10 w 12"/>
                <a:gd name="T11" fmla="*/ 13 h 15"/>
                <a:gd name="T12" fmla="*/ 4 w 12"/>
                <a:gd name="T13" fmla="*/ 13 h 15"/>
                <a:gd name="T14" fmla="*/ 8 w 12"/>
                <a:gd name="T15" fmla="*/ 15 h 15"/>
                <a:gd name="T16" fmla="*/ 10 w 12"/>
                <a:gd name="T17" fmla="*/ 13 h 15"/>
                <a:gd name="T18" fmla="*/ 6 w 12"/>
                <a:gd name="T19" fmla="*/ 4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15"/>
                <a:gd name="T32" fmla="*/ 12 w 12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15">
                  <a:moveTo>
                    <a:pt x="6" y="4"/>
                  </a:moveTo>
                  <a:lnTo>
                    <a:pt x="12" y="4"/>
                  </a:lnTo>
                  <a:lnTo>
                    <a:pt x="8" y="0"/>
                  </a:lnTo>
                  <a:lnTo>
                    <a:pt x="0" y="9"/>
                  </a:lnTo>
                  <a:lnTo>
                    <a:pt x="4" y="13"/>
                  </a:lnTo>
                  <a:lnTo>
                    <a:pt x="10" y="13"/>
                  </a:lnTo>
                  <a:lnTo>
                    <a:pt x="4" y="13"/>
                  </a:lnTo>
                  <a:lnTo>
                    <a:pt x="8" y="15"/>
                  </a:lnTo>
                  <a:lnTo>
                    <a:pt x="10" y="13"/>
                  </a:lnTo>
                  <a:lnTo>
                    <a:pt x="6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06" name="Freeform 273"/>
            <p:cNvSpPr>
              <a:spLocks/>
            </p:cNvSpPr>
            <p:nvPr/>
          </p:nvSpPr>
          <p:spPr bwMode="auto">
            <a:xfrm>
              <a:off x="2408" y="3405"/>
              <a:ext cx="9" cy="11"/>
            </a:xfrm>
            <a:custGeom>
              <a:avLst/>
              <a:gdLst>
                <a:gd name="T0" fmla="*/ 2 w 9"/>
                <a:gd name="T1" fmla="*/ 2 h 11"/>
                <a:gd name="T2" fmla="*/ 4 w 9"/>
                <a:gd name="T3" fmla="*/ 0 h 11"/>
                <a:gd name="T4" fmla="*/ 0 w 9"/>
                <a:gd name="T5" fmla="*/ 2 h 11"/>
                <a:gd name="T6" fmla="*/ 4 w 9"/>
                <a:gd name="T7" fmla="*/ 11 h 11"/>
                <a:gd name="T8" fmla="*/ 7 w 9"/>
                <a:gd name="T9" fmla="*/ 11 h 11"/>
                <a:gd name="T10" fmla="*/ 9 w 9"/>
                <a:gd name="T11" fmla="*/ 9 h 11"/>
                <a:gd name="T12" fmla="*/ 7 w 9"/>
                <a:gd name="T13" fmla="*/ 11 h 11"/>
                <a:gd name="T14" fmla="*/ 7 w 9"/>
                <a:gd name="T15" fmla="*/ 9 h 11"/>
                <a:gd name="T16" fmla="*/ 9 w 9"/>
                <a:gd name="T17" fmla="*/ 9 h 11"/>
                <a:gd name="T18" fmla="*/ 2 w 9"/>
                <a:gd name="T19" fmla="*/ 2 h 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"/>
                <a:gd name="T31" fmla="*/ 0 h 11"/>
                <a:gd name="T32" fmla="*/ 9 w 9"/>
                <a:gd name="T33" fmla="*/ 11 h 1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" h="11">
                  <a:moveTo>
                    <a:pt x="2" y="2"/>
                  </a:moveTo>
                  <a:lnTo>
                    <a:pt x="4" y="0"/>
                  </a:lnTo>
                  <a:lnTo>
                    <a:pt x="0" y="2"/>
                  </a:lnTo>
                  <a:lnTo>
                    <a:pt x="4" y="11"/>
                  </a:lnTo>
                  <a:lnTo>
                    <a:pt x="7" y="11"/>
                  </a:lnTo>
                  <a:lnTo>
                    <a:pt x="9" y="9"/>
                  </a:lnTo>
                  <a:lnTo>
                    <a:pt x="7" y="11"/>
                  </a:lnTo>
                  <a:lnTo>
                    <a:pt x="7" y="9"/>
                  </a:lnTo>
                  <a:lnTo>
                    <a:pt x="9" y="9"/>
                  </a:lnTo>
                  <a:lnTo>
                    <a:pt x="2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07" name="Freeform 274"/>
            <p:cNvSpPr>
              <a:spLocks/>
            </p:cNvSpPr>
            <p:nvPr/>
          </p:nvSpPr>
          <p:spPr bwMode="auto">
            <a:xfrm>
              <a:off x="2410" y="3405"/>
              <a:ext cx="9" cy="9"/>
            </a:xfrm>
            <a:custGeom>
              <a:avLst/>
              <a:gdLst>
                <a:gd name="T0" fmla="*/ 0 w 9"/>
                <a:gd name="T1" fmla="*/ 2 h 9"/>
                <a:gd name="T2" fmla="*/ 2 w 9"/>
                <a:gd name="T3" fmla="*/ 0 h 9"/>
                <a:gd name="T4" fmla="*/ 0 w 9"/>
                <a:gd name="T5" fmla="*/ 2 h 9"/>
                <a:gd name="T6" fmla="*/ 7 w 9"/>
                <a:gd name="T7" fmla="*/ 9 h 9"/>
                <a:gd name="T8" fmla="*/ 9 w 9"/>
                <a:gd name="T9" fmla="*/ 7 h 9"/>
                <a:gd name="T10" fmla="*/ 9 w 9"/>
                <a:gd name="T11" fmla="*/ 5 h 9"/>
                <a:gd name="T12" fmla="*/ 9 w 9"/>
                <a:gd name="T13" fmla="*/ 7 h 9"/>
                <a:gd name="T14" fmla="*/ 9 w 9"/>
                <a:gd name="T15" fmla="*/ 5 h 9"/>
                <a:gd name="T16" fmla="*/ 0 w 9"/>
                <a:gd name="T17" fmla="*/ 2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"/>
                <a:gd name="T28" fmla="*/ 0 h 9"/>
                <a:gd name="T29" fmla="*/ 9 w 9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" h="9">
                  <a:moveTo>
                    <a:pt x="0" y="2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7" y="9"/>
                  </a:lnTo>
                  <a:lnTo>
                    <a:pt x="9" y="7"/>
                  </a:lnTo>
                  <a:lnTo>
                    <a:pt x="9" y="5"/>
                  </a:lnTo>
                  <a:lnTo>
                    <a:pt x="9" y="7"/>
                  </a:lnTo>
                  <a:lnTo>
                    <a:pt x="9" y="5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08" name="Freeform 275"/>
            <p:cNvSpPr>
              <a:spLocks/>
            </p:cNvSpPr>
            <p:nvPr/>
          </p:nvSpPr>
          <p:spPr bwMode="auto">
            <a:xfrm>
              <a:off x="2410" y="3397"/>
              <a:ext cx="15" cy="13"/>
            </a:xfrm>
            <a:custGeom>
              <a:avLst/>
              <a:gdLst>
                <a:gd name="T0" fmla="*/ 4 w 15"/>
                <a:gd name="T1" fmla="*/ 2 h 13"/>
                <a:gd name="T2" fmla="*/ 4 w 15"/>
                <a:gd name="T3" fmla="*/ 0 h 13"/>
                <a:gd name="T4" fmla="*/ 0 w 15"/>
                <a:gd name="T5" fmla="*/ 10 h 13"/>
                <a:gd name="T6" fmla="*/ 9 w 15"/>
                <a:gd name="T7" fmla="*/ 13 h 13"/>
                <a:gd name="T8" fmla="*/ 13 w 15"/>
                <a:gd name="T9" fmla="*/ 6 h 13"/>
                <a:gd name="T10" fmla="*/ 15 w 15"/>
                <a:gd name="T11" fmla="*/ 4 h 13"/>
                <a:gd name="T12" fmla="*/ 13 w 15"/>
                <a:gd name="T13" fmla="*/ 6 h 13"/>
                <a:gd name="T14" fmla="*/ 15 w 15"/>
                <a:gd name="T15" fmla="*/ 4 h 13"/>
                <a:gd name="T16" fmla="*/ 4 w 15"/>
                <a:gd name="T17" fmla="*/ 2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3"/>
                <a:gd name="T29" fmla="*/ 15 w 15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3">
                  <a:moveTo>
                    <a:pt x="4" y="2"/>
                  </a:moveTo>
                  <a:lnTo>
                    <a:pt x="4" y="0"/>
                  </a:lnTo>
                  <a:lnTo>
                    <a:pt x="0" y="10"/>
                  </a:lnTo>
                  <a:lnTo>
                    <a:pt x="9" y="13"/>
                  </a:lnTo>
                  <a:lnTo>
                    <a:pt x="13" y="6"/>
                  </a:lnTo>
                  <a:lnTo>
                    <a:pt x="15" y="4"/>
                  </a:lnTo>
                  <a:lnTo>
                    <a:pt x="13" y="6"/>
                  </a:lnTo>
                  <a:lnTo>
                    <a:pt x="15" y="4"/>
                  </a:lnTo>
                  <a:lnTo>
                    <a:pt x="4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09" name="Freeform 276"/>
            <p:cNvSpPr>
              <a:spLocks/>
            </p:cNvSpPr>
            <p:nvPr/>
          </p:nvSpPr>
          <p:spPr bwMode="auto">
            <a:xfrm>
              <a:off x="2414" y="3385"/>
              <a:ext cx="15" cy="16"/>
            </a:xfrm>
            <a:custGeom>
              <a:avLst/>
              <a:gdLst>
                <a:gd name="T0" fmla="*/ 3 w 15"/>
                <a:gd name="T1" fmla="*/ 0 h 16"/>
                <a:gd name="T2" fmla="*/ 0 w 15"/>
                <a:gd name="T3" fmla="*/ 14 h 16"/>
                <a:gd name="T4" fmla="*/ 11 w 15"/>
                <a:gd name="T5" fmla="*/ 16 h 16"/>
                <a:gd name="T6" fmla="*/ 15 w 15"/>
                <a:gd name="T7" fmla="*/ 4 h 16"/>
                <a:gd name="T8" fmla="*/ 3 w 15"/>
                <a:gd name="T9" fmla="*/ 0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16"/>
                <a:gd name="T17" fmla="*/ 15 w 15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16">
                  <a:moveTo>
                    <a:pt x="3" y="0"/>
                  </a:moveTo>
                  <a:lnTo>
                    <a:pt x="0" y="14"/>
                  </a:lnTo>
                  <a:lnTo>
                    <a:pt x="11" y="16"/>
                  </a:lnTo>
                  <a:lnTo>
                    <a:pt x="15" y="4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10" name="Freeform 277"/>
            <p:cNvSpPr>
              <a:spLocks/>
            </p:cNvSpPr>
            <p:nvPr/>
          </p:nvSpPr>
          <p:spPr bwMode="auto">
            <a:xfrm>
              <a:off x="2417" y="3366"/>
              <a:ext cx="16" cy="23"/>
            </a:xfrm>
            <a:custGeom>
              <a:avLst/>
              <a:gdLst>
                <a:gd name="T0" fmla="*/ 4 w 16"/>
                <a:gd name="T1" fmla="*/ 0 h 23"/>
                <a:gd name="T2" fmla="*/ 0 w 16"/>
                <a:gd name="T3" fmla="*/ 19 h 23"/>
                <a:gd name="T4" fmla="*/ 12 w 16"/>
                <a:gd name="T5" fmla="*/ 23 h 23"/>
                <a:gd name="T6" fmla="*/ 16 w 16"/>
                <a:gd name="T7" fmla="*/ 4 h 23"/>
                <a:gd name="T8" fmla="*/ 16 w 16"/>
                <a:gd name="T9" fmla="*/ 2 h 23"/>
                <a:gd name="T10" fmla="*/ 16 w 16"/>
                <a:gd name="T11" fmla="*/ 4 h 23"/>
                <a:gd name="T12" fmla="*/ 16 w 16"/>
                <a:gd name="T13" fmla="*/ 2 h 23"/>
                <a:gd name="T14" fmla="*/ 4 w 16"/>
                <a:gd name="T15" fmla="*/ 0 h 2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"/>
                <a:gd name="T25" fmla="*/ 0 h 23"/>
                <a:gd name="T26" fmla="*/ 16 w 16"/>
                <a:gd name="T27" fmla="*/ 23 h 2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" h="23">
                  <a:moveTo>
                    <a:pt x="4" y="0"/>
                  </a:moveTo>
                  <a:lnTo>
                    <a:pt x="0" y="19"/>
                  </a:lnTo>
                  <a:lnTo>
                    <a:pt x="12" y="23"/>
                  </a:lnTo>
                  <a:lnTo>
                    <a:pt x="16" y="4"/>
                  </a:lnTo>
                  <a:lnTo>
                    <a:pt x="16" y="2"/>
                  </a:lnTo>
                  <a:lnTo>
                    <a:pt x="16" y="4"/>
                  </a:lnTo>
                  <a:lnTo>
                    <a:pt x="16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11" name="Freeform 278"/>
            <p:cNvSpPr>
              <a:spLocks/>
            </p:cNvSpPr>
            <p:nvPr/>
          </p:nvSpPr>
          <p:spPr bwMode="auto">
            <a:xfrm>
              <a:off x="2421" y="3342"/>
              <a:ext cx="16" cy="26"/>
            </a:xfrm>
            <a:custGeom>
              <a:avLst/>
              <a:gdLst>
                <a:gd name="T0" fmla="*/ 4 w 16"/>
                <a:gd name="T1" fmla="*/ 0 h 26"/>
                <a:gd name="T2" fmla="*/ 0 w 16"/>
                <a:gd name="T3" fmla="*/ 24 h 26"/>
                <a:gd name="T4" fmla="*/ 12 w 16"/>
                <a:gd name="T5" fmla="*/ 26 h 26"/>
                <a:gd name="T6" fmla="*/ 16 w 16"/>
                <a:gd name="T7" fmla="*/ 2 h 26"/>
                <a:gd name="T8" fmla="*/ 4 w 16"/>
                <a:gd name="T9" fmla="*/ 0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26"/>
                <a:gd name="T17" fmla="*/ 16 w 16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26">
                  <a:moveTo>
                    <a:pt x="4" y="0"/>
                  </a:moveTo>
                  <a:lnTo>
                    <a:pt x="0" y="24"/>
                  </a:lnTo>
                  <a:lnTo>
                    <a:pt x="12" y="26"/>
                  </a:lnTo>
                  <a:lnTo>
                    <a:pt x="16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12" name="Freeform 279"/>
            <p:cNvSpPr>
              <a:spLocks/>
            </p:cNvSpPr>
            <p:nvPr/>
          </p:nvSpPr>
          <p:spPr bwMode="auto">
            <a:xfrm>
              <a:off x="2425" y="3282"/>
              <a:ext cx="21" cy="62"/>
            </a:xfrm>
            <a:custGeom>
              <a:avLst/>
              <a:gdLst>
                <a:gd name="T0" fmla="*/ 10 w 21"/>
                <a:gd name="T1" fmla="*/ 0 h 62"/>
                <a:gd name="T2" fmla="*/ 0 w 21"/>
                <a:gd name="T3" fmla="*/ 60 h 62"/>
                <a:gd name="T4" fmla="*/ 12 w 21"/>
                <a:gd name="T5" fmla="*/ 62 h 62"/>
                <a:gd name="T6" fmla="*/ 21 w 21"/>
                <a:gd name="T7" fmla="*/ 2 h 62"/>
                <a:gd name="T8" fmla="*/ 10 w 21"/>
                <a:gd name="T9" fmla="*/ 0 h 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62"/>
                <a:gd name="T17" fmla="*/ 21 w 21"/>
                <a:gd name="T18" fmla="*/ 62 h 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62">
                  <a:moveTo>
                    <a:pt x="10" y="0"/>
                  </a:moveTo>
                  <a:lnTo>
                    <a:pt x="0" y="60"/>
                  </a:lnTo>
                  <a:lnTo>
                    <a:pt x="12" y="62"/>
                  </a:lnTo>
                  <a:lnTo>
                    <a:pt x="21" y="2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13" name="Freeform 280"/>
            <p:cNvSpPr>
              <a:spLocks/>
            </p:cNvSpPr>
            <p:nvPr/>
          </p:nvSpPr>
          <p:spPr bwMode="auto">
            <a:xfrm>
              <a:off x="2435" y="3167"/>
              <a:ext cx="27" cy="117"/>
            </a:xfrm>
            <a:custGeom>
              <a:avLst/>
              <a:gdLst>
                <a:gd name="T0" fmla="*/ 15 w 27"/>
                <a:gd name="T1" fmla="*/ 0 h 117"/>
                <a:gd name="T2" fmla="*/ 0 w 27"/>
                <a:gd name="T3" fmla="*/ 115 h 117"/>
                <a:gd name="T4" fmla="*/ 11 w 27"/>
                <a:gd name="T5" fmla="*/ 117 h 117"/>
                <a:gd name="T6" fmla="*/ 27 w 27"/>
                <a:gd name="T7" fmla="*/ 2 h 117"/>
                <a:gd name="T8" fmla="*/ 15 w 27"/>
                <a:gd name="T9" fmla="*/ 0 h 1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117"/>
                <a:gd name="T17" fmla="*/ 27 w 27"/>
                <a:gd name="T18" fmla="*/ 117 h 1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117">
                  <a:moveTo>
                    <a:pt x="15" y="0"/>
                  </a:moveTo>
                  <a:lnTo>
                    <a:pt x="0" y="115"/>
                  </a:lnTo>
                  <a:lnTo>
                    <a:pt x="11" y="117"/>
                  </a:lnTo>
                  <a:lnTo>
                    <a:pt x="27" y="2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14" name="Freeform 281"/>
            <p:cNvSpPr>
              <a:spLocks/>
            </p:cNvSpPr>
            <p:nvPr/>
          </p:nvSpPr>
          <p:spPr bwMode="auto">
            <a:xfrm>
              <a:off x="2450" y="3114"/>
              <a:ext cx="20" cy="55"/>
            </a:xfrm>
            <a:custGeom>
              <a:avLst/>
              <a:gdLst>
                <a:gd name="T0" fmla="*/ 8 w 20"/>
                <a:gd name="T1" fmla="*/ 0 h 55"/>
                <a:gd name="T2" fmla="*/ 0 w 20"/>
                <a:gd name="T3" fmla="*/ 53 h 55"/>
                <a:gd name="T4" fmla="*/ 12 w 20"/>
                <a:gd name="T5" fmla="*/ 55 h 55"/>
                <a:gd name="T6" fmla="*/ 20 w 20"/>
                <a:gd name="T7" fmla="*/ 2 h 55"/>
                <a:gd name="T8" fmla="*/ 8 w 20"/>
                <a:gd name="T9" fmla="*/ 0 h 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55"/>
                <a:gd name="T17" fmla="*/ 20 w 20"/>
                <a:gd name="T18" fmla="*/ 55 h 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55">
                  <a:moveTo>
                    <a:pt x="8" y="0"/>
                  </a:moveTo>
                  <a:lnTo>
                    <a:pt x="0" y="53"/>
                  </a:lnTo>
                  <a:lnTo>
                    <a:pt x="12" y="55"/>
                  </a:lnTo>
                  <a:lnTo>
                    <a:pt x="20" y="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15" name="Freeform 282"/>
            <p:cNvSpPr>
              <a:spLocks/>
            </p:cNvSpPr>
            <p:nvPr/>
          </p:nvSpPr>
          <p:spPr bwMode="auto">
            <a:xfrm>
              <a:off x="2458" y="3091"/>
              <a:ext cx="17" cy="25"/>
            </a:xfrm>
            <a:custGeom>
              <a:avLst/>
              <a:gdLst>
                <a:gd name="T0" fmla="*/ 6 w 17"/>
                <a:gd name="T1" fmla="*/ 0 h 25"/>
                <a:gd name="T2" fmla="*/ 0 w 17"/>
                <a:gd name="T3" fmla="*/ 23 h 25"/>
                <a:gd name="T4" fmla="*/ 12 w 17"/>
                <a:gd name="T5" fmla="*/ 25 h 25"/>
                <a:gd name="T6" fmla="*/ 17 w 17"/>
                <a:gd name="T7" fmla="*/ 2 h 25"/>
                <a:gd name="T8" fmla="*/ 6 w 17"/>
                <a:gd name="T9" fmla="*/ 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25"/>
                <a:gd name="T17" fmla="*/ 17 w 17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25">
                  <a:moveTo>
                    <a:pt x="6" y="0"/>
                  </a:moveTo>
                  <a:lnTo>
                    <a:pt x="0" y="23"/>
                  </a:lnTo>
                  <a:lnTo>
                    <a:pt x="12" y="25"/>
                  </a:lnTo>
                  <a:lnTo>
                    <a:pt x="17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16" name="Freeform 283"/>
            <p:cNvSpPr>
              <a:spLocks/>
            </p:cNvSpPr>
            <p:nvPr/>
          </p:nvSpPr>
          <p:spPr bwMode="auto">
            <a:xfrm>
              <a:off x="2464" y="3072"/>
              <a:ext cx="15" cy="21"/>
            </a:xfrm>
            <a:custGeom>
              <a:avLst/>
              <a:gdLst>
                <a:gd name="T0" fmla="*/ 4 w 15"/>
                <a:gd name="T1" fmla="*/ 0 h 21"/>
                <a:gd name="T2" fmla="*/ 4 w 15"/>
                <a:gd name="T3" fmla="*/ 2 h 21"/>
                <a:gd name="T4" fmla="*/ 0 w 15"/>
                <a:gd name="T5" fmla="*/ 19 h 21"/>
                <a:gd name="T6" fmla="*/ 11 w 15"/>
                <a:gd name="T7" fmla="*/ 21 h 21"/>
                <a:gd name="T8" fmla="*/ 15 w 15"/>
                <a:gd name="T9" fmla="*/ 4 h 21"/>
                <a:gd name="T10" fmla="*/ 13 w 15"/>
                <a:gd name="T11" fmla="*/ 4 h 21"/>
                <a:gd name="T12" fmla="*/ 4 w 15"/>
                <a:gd name="T13" fmla="*/ 0 h 21"/>
                <a:gd name="T14" fmla="*/ 4 w 15"/>
                <a:gd name="T15" fmla="*/ 2 h 21"/>
                <a:gd name="T16" fmla="*/ 4 w 15"/>
                <a:gd name="T17" fmla="*/ 0 h 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21"/>
                <a:gd name="T29" fmla="*/ 15 w 15"/>
                <a:gd name="T30" fmla="*/ 21 h 2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21">
                  <a:moveTo>
                    <a:pt x="4" y="0"/>
                  </a:moveTo>
                  <a:lnTo>
                    <a:pt x="4" y="2"/>
                  </a:lnTo>
                  <a:lnTo>
                    <a:pt x="0" y="19"/>
                  </a:lnTo>
                  <a:lnTo>
                    <a:pt x="11" y="21"/>
                  </a:lnTo>
                  <a:lnTo>
                    <a:pt x="15" y="4"/>
                  </a:lnTo>
                  <a:lnTo>
                    <a:pt x="13" y="4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17" name="Freeform 284"/>
            <p:cNvSpPr>
              <a:spLocks/>
            </p:cNvSpPr>
            <p:nvPr/>
          </p:nvSpPr>
          <p:spPr bwMode="auto">
            <a:xfrm>
              <a:off x="2468" y="3060"/>
              <a:ext cx="13" cy="16"/>
            </a:xfrm>
            <a:custGeom>
              <a:avLst/>
              <a:gdLst>
                <a:gd name="T0" fmla="*/ 3 w 13"/>
                <a:gd name="T1" fmla="*/ 0 h 16"/>
                <a:gd name="T2" fmla="*/ 0 w 13"/>
                <a:gd name="T3" fmla="*/ 12 h 16"/>
                <a:gd name="T4" fmla="*/ 9 w 13"/>
                <a:gd name="T5" fmla="*/ 16 h 16"/>
                <a:gd name="T6" fmla="*/ 13 w 13"/>
                <a:gd name="T7" fmla="*/ 4 h 16"/>
                <a:gd name="T8" fmla="*/ 13 w 13"/>
                <a:gd name="T9" fmla="*/ 6 h 16"/>
                <a:gd name="T10" fmla="*/ 3 w 13"/>
                <a:gd name="T11" fmla="*/ 0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16"/>
                <a:gd name="T20" fmla="*/ 13 w 13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16">
                  <a:moveTo>
                    <a:pt x="3" y="0"/>
                  </a:moveTo>
                  <a:lnTo>
                    <a:pt x="0" y="12"/>
                  </a:lnTo>
                  <a:lnTo>
                    <a:pt x="9" y="16"/>
                  </a:lnTo>
                  <a:lnTo>
                    <a:pt x="13" y="4"/>
                  </a:lnTo>
                  <a:lnTo>
                    <a:pt x="13" y="6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18" name="Freeform 285"/>
            <p:cNvSpPr>
              <a:spLocks/>
            </p:cNvSpPr>
            <p:nvPr/>
          </p:nvSpPr>
          <p:spPr bwMode="auto">
            <a:xfrm>
              <a:off x="2471" y="3052"/>
              <a:ext cx="14" cy="14"/>
            </a:xfrm>
            <a:custGeom>
              <a:avLst/>
              <a:gdLst>
                <a:gd name="T0" fmla="*/ 4 w 14"/>
                <a:gd name="T1" fmla="*/ 0 h 14"/>
                <a:gd name="T2" fmla="*/ 0 w 14"/>
                <a:gd name="T3" fmla="*/ 8 h 14"/>
                <a:gd name="T4" fmla="*/ 10 w 14"/>
                <a:gd name="T5" fmla="*/ 14 h 14"/>
                <a:gd name="T6" fmla="*/ 14 w 14"/>
                <a:gd name="T7" fmla="*/ 6 h 14"/>
                <a:gd name="T8" fmla="*/ 4 w 14"/>
                <a:gd name="T9" fmla="*/ 0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14"/>
                <a:gd name="T17" fmla="*/ 14 w 14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14">
                  <a:moveTo>
                    <a:pt x="4" y="0"/>
                  </a:moveTo>
                  <a:lnTo>
                    <a:pt x="0" y="8"/>
                  </a:lnTo>
                  <a:lnTo>
                    <a:pt x="10" y="14"/>
                  </a:lnTo>
                  <a:lnTo>
                    <a:pt x="14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19" name="Freeform 286"/>
            <p:cNvSpPr>
              <a:spLocks/>
            </p:cNvSpPr>
            <p:nvPr/>
          </p:nvSpPr>
          <p:spPr bwMode="auto">
            <a:xfrm>
              <a:off x="2475" y="3046"/>
              <a:ext cx="12" cy="12"/>
            </a:xfrm>
            <a:custGeom>
              <a:avLst/>
              <a:gdLst>
                <a:gd name="T0" fmla="*/ 8 w 12"/>
                <a:gd name="T1" fmla="*/ 0 h 12"/>
                <a:gd name="T2" fmla="*/ 2 w 12"/>
                <a:gd name="T3" fmla="*/ 2 h 12"/>
                <a:gd name="T4" fmla="*/ 0 w 12"/>
                <a:gd name="T5" fmla="*/ 6 h 12"/>
                <a:gd name="T6" fmla="*/ 10 w 12"/>
                <a:gd name="T7" fmla="*/ 12 h 12"/>
                <a:gd name="T8" fmla="*/ 12 w 12"/>
                <a:gd name="T9" fmla="*/ 10 h 12"/>
                <a:gd name="T10" fmla="*/ 8 w 12"/>
                <a:gd name="T11" fmla="*/ 12 h 12"/>
                <a:gd name="T12" fmla="*/ 8 w 12"/>
                <a:gd name="T13" fmla="*/ 0 h 12"/>
                <a:gd name="T14" fmla="*/ 4 w 12"/>
                <a:gd name="T15" fmla="*/ 0 h 12"/>
                <a:gd name="T16" fmla="*/ 2 w 12"/>
                <a:gd name="T17" fmla="*/ 2 h 12"/>
                <a:gd name="T18" fmla="*/ 8 w 12"/>
                <a:gd name="T19" fmla="*/ 0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12"/>
                <a:gd name="T32" fmla="*/ 12 w 12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12">
                  <a:moveTo>
                    <a:pt x="8" y="0"/>
                  </a:moveTo>
                  <a:lnTo>
                    <a:pt x="2" y="2"/>
                  </a:lnTo>
                  <a:lnTo>
                    <a:pt x="0" y="6"/>
                  </a:lnTo>
                  <a:lnTo>
                    <a:pt x="10" y="12"/>
                  </a:lnTo>
                  <a:lnTo>
                    <a:pt x="12" y="10"/>
                  </a:lnTo>
                  <a:lnTo>
                    <a:pt x="8" y="12"/>
                  </a:lnTo>
                  <a:lnTo>
                    <a:pt x="8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20" name="Freeform 287"/>
            <p:cNvSpPr>
              <a:spLocks/>
            </p:cNvSpPr>
            <p:nvPr/>
          </p:nvSpPr>
          <p:spPr bwMode="auto">
            <a:xfrm>
              <a:off x="2483" y="3046"/>
              <a:ext cx="4" cy="12"/>
            </a:xfrm>
            <a:custGeom>
              <a:avLst/>
              <a:gdLst>
                <a:gd name="T0" fmla="*/ 4 w 4"/>
                <a:gd name="T1" fmla="*/ 0 h 12"/>
                <a:gd name="T2" fmla="*/ 2 w 4"/>
                <a:gd name="T3" fmla="*/ 0 h 12"/>
                <a:gd name="T4" fmla="*/ 0 w 4"/>
                <a:gd name="T5" fmla="*/ 0 h 12"/>
                <a:gd name="T6" fmla="*/ 0 w 4"/>
                <a:gd name="T7" fmla="*/ 12 h 12"/>
                <a:gd name="T8" fmla="*/ 2 w 4"/>
                <a:gd name="T9" fmla="*/ 12 h 12"/>
                <a:gd name="T10" fmla="*/ 0 w 4"/>
                <a:gd name="T11" fmla="*/ 12 h 12"/>
                <a:gd name="T12" fmla="*/ 4 w 4"/>
                <a:gd name="T13" fmla="*/ 0 h 12"/>
                <a:gd name="T14" fmla="*/ 2 w 4"/>
                <a:gd name="T15" fmla="*/ 0 h 12"/>
                <a:gd name="T16" fmla="*/ 4 w 4"/>
                <a:gd name="T17" fmla="*/ 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"/>
                <a:gd name="T28" fmla="*/ 0 h 12"/>
                <a:gd name="T29" fmla="*/ 4 w 4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" h="12">
                  <a:moveTo>
                    <a:pt x="4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0" y="12"/>
                  </a:lnTo>
                  <a:lnTo>
                    <a:pt x="4" y="0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21" name="Freeform 288"/>
            <p:cNvSpPr>
              <a:spLocks/>
            </p:cNvSpPr>
            <p:nvPr/>
          </p:nvSpPr>
          <p:spPr bwMode="auto">
            <a:xfrm>
              <a:off x="2483" y="3046"/>
              <a:ext cx="12" cy="14"/>
            </a:xfrm>
            <a:custGeom>
              <a:avLst/>
              <a:gdLst>
                <a:gd name="T0" fmla="*/ 12 w 12"/>
                <a:gd name="T1" fmla="*/ 4 h 14"/>
                <a:gd name="T2" fmla="*/ 8 w 12"/>
                <a:gd name="T3" fmla="*/ 2 h 14"/>
                <a:gd name="T4" fmla="*/ 4 w 12"/>
                <a:gd name="T5" fmla="*/ 0 h 14"/>
                <a:gd name="T6" fmla="*/ 0 w 12"/>
                <a:gd name="T7" fmla="*/ 12 h 14"/>
                <a:gd name="T8" fmla="*/ 4 w 12"/>
                <a:gd name="T9" fmla="*/ 14 h 14"/>
                <a:gd name="T10" fmla="*/ 2 w 12"/>
                <a:gd name="T11" fmla="*/ 10 h 14"/>
                <a:gd name="T12" fmla="*/ 12 w 12"/>
                <a:gd name="T13" fmla="*/ 4 h 14"/>
                <a:gd name="T14" fmla="*/ 10 w 12"/>
                <a:gd name="T15" fmla="*/ 4 h 14"/>
                <a:gd name="T16" fmla="*/ 8 w 12"/>
                <a:gd name="T17" fmla="*/ 2 h 14"/>
                <a:gd name="T18" fmla="*/ 12 w 12"/>
                <a:gd name="T19" fmla="*/ 4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14"/>
                <a:gd name="T32" fmla="*/ 12 w 12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14">
                  <a:moveTo>
                    <a:pt x="12" y="4"/>
                  </a:moveTo>
                  <a:lnTo>
                    <a:pt x="8" y="2"/>
                  </a:lnTo>
                  <a:lnTo>
                    <a:pt x="4" y="0"/>
                  </a:lnTo>
                  <a:lnTo>
                    <a:pt x="0" y="12"/>
                  </a:lnTo>
                  <a:lnTo>
                    <a:pt x="4" y="14"/>
                  </a:lnTo>
                  <a:lnTo>
                    <a:pt x="2" y="10"/>
                  </a:lnTo>
                  <a:lnTo>
                    <a:pt x="12" y="4"/>
                  </a:lnTo>
                  <a:lnTo>
                    <a:pt x="10" y="4"/>
                  </a:lnTo>
                  <a:lnTo>
                    <a:pt x="8" y="2"/>
                  </a:lnTo>
                  <a:lnTo>
                    <a:pt x="12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22" name="Freeform 289"/>
            <p:cNvSpPr>
              <a:spLocks/>
            </p:cNvSpPr>
            <p:nvPr/>
          </p:nvSpPr>
          <p:spPr bwMode="auto">
            <a:xfrm>
              <a:off x="2485" y="3050"/>
              <a:ext cx="13" cy="14"/>
            </a:xfrm>
            <a:custGeom>
              <a:avLst/>
              <a:gdLst>
                <a:gd name="T0" fmla="*/ 13 w 13"/>
                <a:gd name="T1" fmla="*/ 10 h 14"/>
                <a:gd name="T2" fmla="*/ 13 w 13"/>
                <a:gd name="T3" fmla="*/ 8 h 14"/>
                <a:gd name="T4" fmla="*/ 10 w 13"/>
                <a:gd name="T5" fmla="*/ 0 h 14"/>
                <a:gd name="T6" fmla="*/ 0 w 13"/>
                <a:gd name="T7" fmla="*/ 6 h 14"/>
                <a:gd name="T8" fmla="*/ 4 w 13"/>
                <a:gd name="T9" fmla="*/ 14 h 14"/>
                <a:gd name="T10" fmla="*/ 2 w 13"/>
                <a:gd name="T11" fmla="*/ 12 h 14"/>
                <a:gd name="T12" fmla="*/ 13 w 13"/>
                <a:gd name="T13" fmla="*/ 10 h 14"/>
                <a:gd name="T14" fmla="*/ 13 w 13"/>
                <a:gd name="T15" fmla="*/ 8 h 14"/>
                <a:gd name="T16" fmla="*/ 13 w 13"/>
                <a:gd name="T17" fmla="*/ 1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14"/>
                <a:gd name="T29" fmla="*/ 13 w 13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14">
                  <a:moveTo>
                    <a:pt x="13" y="10"/>
                  </a:moveTo>
                  <a:lnTo>
                    <a:pt x="13" y="8"/>
                  </a:lnTo>
                  <a:lnTo>
                    <a:pt x="10" y="0"/>
                  </a:lnTo>
                  <a:lnTo>
                    <a:pt x="0" y="6"/>
                  </a:lnTo>
                  <a:lnTo>
                    <a:pt x="4" y="14"/>
                  </a:lnTo>
                  <a:lnTo>
                    <a:pt x="2" y="12"/>
                  </a:lnTo>
                  <a:lnTo>
                    <a:pt x="13" y="10"/>
                  </a:lnTo>
                  <a:lnTo>
                    <a:pt x="13" y="8"/>
                  </a:lnTo>
                  <a:lnTo>
                    <a:pt x="13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23" name="Freeform 290"/>
            <p:cNvSpPr>
              <a:spLocks/>
            </p:cNvSpPr>
            <p:nvPr/>
          </p:nvSpPr>
          <p:spPr bwMode="auto">
            <a:xfrm>
              <a:off x="2487" y="3060"/>
              <a:ext cx="13" cy="12"/>
            </a:xfrm>
            <a:custGeom>
              <a:avLst/>
              <a:gdLst>
                <a:gd name="T0" fmla="*/ 13 w 13"/>
                <a:gd name="T1" fmla="*/ 10 h 12"/>
                <a:gd name="T2" fmla="*/ 13 w 13"/>
                <a:gd name="T3" fmla="*/ 8 h 12"/>
                <a:gd name="T4" fmla="*/ 11 w 13"/>
                <a:gd name="T5" fmla="*/ 0 h 12"/>
                <a:gd name="T6" fmla="*/ 0 w 13"/>
                <a:gd name="T7" fmla="*/ 2 h 12"/>
                <a:gd name="T8" fmla="*/ 4 w 13"/>
                <a:gd name="T9" fmla="*/ 12 h 12"/>
                <a:gd name="T10" fmla="*/ 13 w 13"/>
                <a:gd name="T11" fmla="*/ 10 h 12"/>
                <a:gd name="T12" fmla="*/ 13 w 13"/>
                <a:gd name="T13" fmla="*/ 8 h 12"/>
                <a:gd name="T14" fmla="*/ 13 w 13"/>
                <a:gd name="T15" fmla="*/ 10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"/>
                <a:gd name="T25" fmla="*/ 0 h 12"/>
                <a:gd name="T26" fmla="*/ 13 w 13"/>
                <a:gd name="T27" fmla="*/ 12 h 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" h="12">
                  <a:moveTo>
                    <a:pt x="13" y="10"/>
                  </a:moveTo>
                  <a:lnTo>
                    <a:pt x="13" y="8"/>
                  </a:lnTo>
                  <a:lnTo>
                    <a:pt x="11" y="0"/>
                  </a:lnTo>
                  <a:lnTo>
                    <a:pt x="0" y="2"/>
                  </a:lnTo>
                  <a:lnTo>
                    <a:pt x="4" y="12"/>
                  </a:lnTo>
                  <a:lnTo>
                    <a:pt x="13" y="10"/>
                  </a:lnTo>
                  <a:lnTo>
                    <a:pt x="13" y="8"/>
                  </a:lnTo>
                  <a:lnTo>
                    <a:pt x="13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24" name="Freeform 291"/>
            <p:cNvSpPr>
              <a:spLocks/>
            </p:cNvSpPr>
            <p:nvPr/>
          </p:nvSpPr>
          <p:spPr bwMode="auto">
            <a:xfrm>
              <a:off x="2491" y="3070"/>
              <a:ext cx="15" cy="15"/>
            </a:xfrm>
            <a:custGeom>
              <a:avLst/>
              <a:gdLst>
                <a:gd name="T0" fmla="*/ 15 w 15"/>
                <a:gd name="T1" fmla="*/ 13 h 15"/>
                <a:gd name="T2" fmla="*/ 13 w 15"/>
                <a:gd name="T3" fmla="*/ 13 h 15"/>
                <a:gd name="T4" fmla="*/ 9 w 15"/>
                <a:gd name="T5" fmla="*/ 0 h 15"/>
                <a:gd name="T6" fmla="*/ 0 w 15"/>
                <a:gd name="T7" fmla="*/ 2 h 15"/>
                <a:gd name="T8" fmla="*/ 4 w 15"/>
                <a:gd name="T9" fmla="*/ 15 h 15"/>
                <a:gd name="T10" fmla="*/ 15 w 15"/>
                <a:gd name="T11" fmla="*/ 13 h 15"/>
                <a:gd name="T12" fmla="*/ 13 w 15"/>
                <a:gd name="T13" fmla="*/ 13 h 15"/>
                <a:gd name="T14" fmla="*/ 15 w 15"/>
                <a:gd name="T15" fmla="*/ 13 h 1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5"/>
                <a:gd name="T25" fmla="*/ 0 h 15"/>
                <a:gd name="T26" fmla="*/ 15 w 15"/>
                <a:gd name="T27" fmla="*/ 15 h 1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5" h="15">
                  <a:moveTo>
                    <a:pt x="15" y="13"/>
                  </a:moveTo>
                  <a:lnTo>
                    <a:pt x="13" y="13"/>
                  </a:lnTo>
                  <a:lnTo>
                    <a:pt x="9" y="0"/>
                  </a:lnTo>
                  <a:lnTo>
                    <a:pt x="0" y="2"/>
                  </a:lnTo>
                  <a:lnTo>
                    <a:pt x="4" y="15"/>
                  </a:lnTo>
                  <a:lnTo>
                    <a:pt x="15" y="13"/>
                  </a:lnTo>
                  <a:lnTo>
                    <a:pt x="13" y="13"/>
                  </a:lnTo>
                  <a:lnTo>
                    <a:pt x="15" y="1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25" name="Freeform 292"/>
            <p:cNvSpPr>
              <a:spLocks/>
            </p:cNvSpPr>
            <p:nvPr/>
          </p:nvSpPr>
          <p:spPr bwMode="auto">
            <a:xfrm>
              <a:off x="2495" y="3083"/>
              <a:ext cx="15" cy="22"/>
            </a:xfrm>
            <a:custGeom>
              <a:avLst/>
              <a:gdLst>
                <a:gd name="T0" fmla="*/ 15 w 15"/>
                <a:gd name="T1" fmla="*/ 18 h 22"/>
                <a:gd name="T2" fmla="*/ 11 w 15"/>
                <a:gd name="T3" fmla="*/ 0 h 22"/>
                <a:gd name="T4" fmla="*/ 0 w 15"/>
                <a:gd name="T5" fmla="*/ 2 h 22"/>
                <a:gd name="T6" fmla="*/ 3 w 15"/>
                <a:gd name="T7" fmla="*/ 22 h 22"/>
                <a:gd name="T8" fmla="*/ 3 w 15"/>
                <a:gd name="T9" fmla="*/ 20 h 22"/>
                <a:gd name="T10" fmla="*/ 15 w 15"/>
                <a:gd name="T11" fmla="*/ 18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"/>
                <a:gd name="T19" fmla="*/ 0 h 22"/>
                <a:gd name="T20" fmla="*/ 15 w 15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" h="22">
                  <a:moveTo>
                    <a:pt x="15" y="18"/>
                  </a:moveTo>
                  <a:lnTo>
                    <a:pt x="11" y="0"/>
                  </a:lnTo>
                  <a:lnTo>
                    <a:pt x="0" y="2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15" y="1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26" name="Freeform 293"/>
            <p:cNvSpPr>
              <a:spLocks/>
            </p:cNvSpPr>
            <p:nvPr/>
          </p:nvSpPr>
          <p:spPr bwMode="auto">
            <a:xfrm>
              <a:off x="2498" y="3101"/>
              <a:ext cx="26" cy="91"/>
            </a:xfrm>
            <a:custGeom>
              <a:avLst/>
              <a:gdLst>
                <a:gd name="T0" fmla="*/ 26 w 26"/>
                <a:gd name="T1" fmla="*/ 89 h 91"/>
                <a:gd name="T2" fmla="*/ 12 w 26"/>
                <a:gd name="T3" fmla="*/ 0 h 91"/>
                <a:gd name="T4" fmla="*/ 0 w 26"/>
                <a:gd name="T5" fmla="*/ 2 h 91"/>
                <a:gd name="T6" fmla="*/ 14 w 26"/>
                <a:gd name="T7" fmla="*/ 91 h 91"/>
                <a:gd name="T8" fmla="*/ 26 w 26"/>
                <a:gd name="T9" fmla="*/ 89 h 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91"/>
                <a:gd name="T17" fmla="*/ 26 w 26"/>
                <a:gd name="T18" fmla="*/ 91 h 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91">
                  <a:moveTo>
                    <a:pt x="26" y="8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4" y="91"/>
                  </a:lnTo>
                  <a:lnTo>
                    <a:pt x="26" y="89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27" name="Freeform 294"/>
            <p:cNvSpPr>
              <a:spLocks/>
            </p:cNvSpPr>
            <p:nvPr/>
          </p:nvSpPr>
          <p:spPr bwMode="auto">
            <a:xfrm>
              <a:off x="2512" y="3190"/>
              <a:ext cx="27" cy="102"/>
            </a:xfrm>
            <a:custGeom>
              <a:avLst/>
              <a:gdLst>
                <a:gd name="T0" fmla="*/ 27 w 27"/>
                <a:gd name="T1" fmla="*/ 100 h 102"/>
                <a:gd name="T2" fmla="*/ 12 w 27"/>
                <a:gd name="T3" fmla="*/ 0 h 102"/>
                <a:gd name="T4" fmla="*/ 0 w 27"/>
                <a:gd name="T5" fmla="*/ 2 h 102"/>
                <a:gd name="T6" fmla="*/ 15 w 27"/>
                <a:gd name="T7" fmla="*/ 102 h 102"/>
                <a:gd name="T8" fmla="*/ 27 w 27"/>
                <a:gd name="T9" fmla="*/ 100 h 1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102"/>
                <a:gd name="T17" fmla="*/ 27 w 27"/>
                <a:gd name="T18" fmla="*/ 102 h 1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102">
                  <a:moveTo>
                    <a:pt x="27" y="100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5" y="102"/>
                  </a:lnTo>
                  <a:lnTo>
                    <a:pt x="27" y="10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28" name="Freeform 295"/>
            <p:cNvSpPr>
              <a:spLocks/>
            </p:cNvSpPr>
            <p:nvPr/>
          </p:nvSpPr>
          <p:spPr bwMode="auto">
            <a:xfrm>
              <a:off x="2527" y="3290"/>
              <a:ext cx="22" cy="46"/>
            </a:xfrm>
            <a:custGeom>
              <a:avLst/>
              <a:gdLst>
                <a:gd name="T0" fmla="*/ 20 w 22"/>
                <a:gd name="T1" fmla="*/ 43 h 46"/>
                <a:gd name="T2" fmla="*/ 22 w 22"/>
                <a:gd name="T3" fmla="*/ 43 h 46"/>
                <a:gd name="T4" fmla="*/ 12 w 22"/>
                <a:gd name="T5" fmla="*/ 0 h 46"/>
                <a:gd name="T6" fmla="*/ 0 w 22"/>
                <a:gd name="T7" fmla="*/ 2 h 46"/>
                <a:gd name="T8" fmla="*/ 10 w 22"/>
                <a:gd name="T9" fmla="*/ 46 h 46"/>
                <a:gd name="T10" fmla="*/ 20 w 22"/>
                <a:gd name="T11" fmla="*/ 43 h 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"/>
                <a:gd name="T19" fmla="*/ 0 h 46"/>
                <a:gd name="T20" fmla="*/ 22 w 22"/>
                <a:gd name="T21" fmla="*/ 46 h 4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" h="46">
                  <a:moveTo>
                    <a:pt x="20" y="43"/>
                  </a:moveTo>
                  <a:lnTo>
                    <a:pt x="22" y="43"/>
                  </a:lnTo>
                  <a:lnTo>
                    <a:pt x="12" y="0"/>
                  </a:lnTo>
                  <a:lnTo>
                    <a:pt x="0" y="2"/>
                  </a:lnTo>
                  <a:lnTo>
                    <a:pt x="10" y="46"/>
                  </a:lnTo>
                  <a:lnTo>
                    <a:pt x="20" y="4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29" name="Freeform 296"/>
            <p:cNvSpPr>
              <a:spLocks/>
            </p:cNvSpPr>
            <p:nvPr/>
          </p:nvSpPr>
          <p:spPr bwMode="auto">
            <a:xfrm>
              <a:off x="2537" y="3333"/>
              <a:ext cx="16" cy="21"/>
            </a:xfrm>
            <a:custGeom>
              <a:avLst/>
              <a:gdLst>
                <a:gd name="T0" fmla="*/ 16 w 16"/>
                <a:gd name="T1" fmla="*/ 19 h 21"/>
                <a:gd name="T2" fmla="*/ 10 w 16"/>
                <a:gd name="T3" fmla="*/ 0 h 21"/>
                <a:gd name="T4" fmla="*/ 0 w 16"/>
                <a:gd name="T5" fmla="*/ 3 h 21"/>
                <a:gd name="T6" fmla="*/ 4 w 16"/>
                <a:gd name="T7" fmla="*/ 21 h 21"/>
                <a:gd name="T8" fmla="*/ 16 w 16"/>
                <a:gd name="T9" fmla="*/ 19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21"/>
                <a:gd name="T17" fmla="*/ 16 w 16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21">
                  <a:moveTo>
                    <a:pt x="16" y="19"/>
                  </a:moveTo>
                  <a:lnTo>
                    <a:pt x="10" y="0"/>
                  </a:lnTo>
                  <a:lnTo>
                    <a:pt x="0" y="3"/>
                  </a:lnTo>
                  <a:lnTo>
                    <a:pt x="4" y="21"/>
                  </a:lnTo>
                  <a:lnTo>
                    <a:pt x="16" y="19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30" name="Freeform 297"/>
            <p:cNvSpPr>
              <a:spLocks/>
            </p:cNvSpPr>
            <p:nvPr/>
          </p:nvSpPr>
          <p:spPr bwMode="auto">
            <a:xfrm>
              <a:off x="2541" y="3352"/>
              <a:ext cx="13" cy="12"/>
            </a:xfrm>
            <a:custGeom>
              <a:avLst/>
              <a:gdLst>
                <a:gd name="T0" fmla="*/ 13 w 13"/>
                <a:gd name="T1" fmla="*/ 6 h 12"/>
                <a:gd name="T2" fmla="*/ 13 w 13"/>
                <a:gd name="T3" fmla="*/ 8 h 12"/>
                <a:gd name="T4" fmla="*/ 12 w 13"/>
                <a:gd name="T5" fmla="*/ 0 h 12"/>
                <a:gd name="T6" fmla="*/ 0 w 13"/>
                <a:gd name="T7" fmla="*/ 2 h 12"/>
                <a:gd name="T8" fmla="*/ 2 w 13"/>
                <a:gd name="T9" fmla="*/ 10 h 12"/>
                <a:gd name="T10" fmla="*/ 2 w 13"/>
                <a:gd name="T11" fmla="*/ 12 h 12"/>
                <a:gd name="T12" fmla="*/ 2 w 13"/>
                <a:gd name="T13" fmla="*/ 10 h 12"/>
                <a:gd name="T14" fmla="*/ 2 w 13"/>
                <a:gd name="T15" fmla="*/ 12 h 12"/>
                <a:gd name="T16" fmla="*/ 13 w 13"/>
                <a:gd name="T17" fmla="*/ 6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12"/>
                <a:gd name="T29" fmla="*/ 13 w 13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12">
                  <a:moveTo>
                    <a:pt x="13" y="6"/>
                  </a:moveTo>
                  <a:lnTo>
                    <a:pt x="13" y="8"/>
                  </a:lnTo>
                  <a:lnTo>
                    <a:pt x="12" y="0"/>
                  </a:lnTo>
                  <a:lnTo>
                    <a:pt x="0" y="2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13" y="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31" name="Freeform 298"/>
            <p:cNvSpPr>
              <a:spLocks/>
            </p:cNvSpPr>
            <p:nvPr/>
          </p:nvSpPr>
          <p:spPr bwMode="auto">
            <a:xfrm>
              <a:off x="2543" y="3358"/>
              <a:ext cx="13" cy="12"/>
            </a:xfrm>
            <a:custGeom>
              <a:avLst/>
              <a:gdLst>
                <a:gd name="T0" fmla="*/ 11 w 13"/>
                <a:gd name="T1" fmla="*/ 4 h 12"/>
                <a:gd name="T2" fmla="*/ 13 w 13"/>
                <a:gd name="T3" fmla="*/ 6 h 12"/>
                <a:gd name="T4" fmla="*/ 11 w 13"/>
                <a:gd name="T5" fmla="*/ 0 h 12"/>
                <a:gd name="T6" fmla="*/ 0 w 13"/>
                <a:gd name="T7" fmla="*/ 6 h 12"/>
                <a:gd name="T8" fmla="*/ 2 w 13"/>
                <a:gd name="T9" fmla="*/ 10 h 12"/>
                <a:gd name="T10" fmla="*/ 4 w 13"/>
                <a:gd name="T11" fmla="*/ 12 h 12"/>
                <a:gd name="T12" fmla="*/ 2 w 13"/>
                <a:gd name="T13" fmla="*/ 10 h 12"/>
                <a:gd name="T14" fmla="*/ 4 w 13"/>
                <a:gd name="T15" fmla="*/ 12 h 12"/>
                <a:gd name="T16" fmla="*/ 11 w 13"/>
                <a:gd name="T17" fmla="*/ 4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12"/>
                <a:gd name="T29" fmla="*/ 13 w 13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12">
                  <a:moveTo>
                    <a:pt x="11" y="4"/>
                  </a:moveTo>
                  <a:lnTo>
                    <a:pt x="13" y="6"/>
                  </a:lnTo>
                  <a:lnTo>
                    <a:pt x="11" y="0"/>
                  </a:lnTo>
                  <a:lnTo>
                    <a:pt x="0" y="6"/>
                  </a:lnTo>
                  <a:lnTo>
                    <a:pt x="2" y="10"/>
                  </a:lnTo>
                  <a:lnTo>
                    <a:pt x="4" y="12"/>
                  </a:lnTo>
                  <a:lnTo>
                    <a:pt x="2" y="10"/>
                  </a:lnTo>
                  <a:lnTo>
                    <a:pt x="4" y="12"/>
                  </a:lnTo>
                  <a:lnTo>
                    <a:pt x="11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32" name="Freeform 299"/>
            <p:cNvSpPr>
              <a:spLocks/>
            </p:cNvSpPr>
            <p:nvPr/>
          </p:nvSpPr>
          <p:spPr bwMode="auto">
            <a:xfrm>
              <a:off x="2547" y="3362"/>
              <a:ext cx="13" cy="15"/>
            </a:xfrm>
            <a:custGeom>
              <a:avLst/>
              <a:gdLst>
                <a:gd name="T0" fmla="*/ 11 w 13"/>
                <a:gd name="T1" fmla="*/ 6 h 15"/>
                <a:gd name="T2" fmla="*/ 13 w 13"/>
                <a:gd name="T3" fmla="*/ 8 h 15"/>
                <a:gd name="T4" fmla="*/ 7 w 13"/>
                <a:gd name="T5" fmla="*/ 0 h 15"/>
                <a:gd name="T6" fmla="*/ 0 w 13"/>
                <a:gd name="T7" fmla="*/ 8 h 15"/>
                <a:gd name="T8" fmla="*/ 4 w 13"/>
                <a:gd name="T9" fmla="*/ 13 h 15"/>
                <a:gd name="T10" fmla="*/ 6 w 13"/>
                <a:gd name="T11" fmla="*/ 15 h 15"/>
                <a:gd name="T12" fmla="*/ 4 w 13"/>
                <a:gd name="T13" fmla="*/ 13 h 15"/>
                <a:gd name="T14" fmla="*/ 4 w 13"/>
                <a:gd name="T15" fmla="*/ 15 h 15"/>
                <a:gd name="T16" fmla="*/ 6 w 13"/>
                <a:gd name="T17" fmla="*/ 15 h 15"/>
                <a:gd name="T18" fmla="*/ 11 w 13"/>
                <a:gd name="T19" fmla="*/ 6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15"/>
                <a:gd name="T32" fmla="*/ 13 w 13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15">
                  <a:moveTo>
                    <a:pt x="11" y="6"/>
                  </a:moveTo>
                  <a:lnTo>
                    <a:pt x="13" y="8"/>
                  </a:lnTo>
                  <a:lnTo>
                    <a:pt x="7" y="0"/>
                  </a:lnTo>
                  <a:lnTo>
                    <a:pt x="0" y="8"/>
                  </a:lnTo>
                  <a:lnTo>
                    <a:pt x="4" y="13"/>
                  </a:lnTo>
                  <a:lnTo>
                    <a:pt x="6" y="15"/>
                  </a:lnTo>
                  <a:lnTo>
                    <a:pt x="4" y="13"/>
                  </a:lnTo>
                  <a:lnTo>
                    <a:pt x="4" y="15"/>
                  </a:lnTo>
                  <a:lnTo>
                    <a:pt x="6" y="15"/>
                  </a:lnTo>
                  <a:lnTo>
                    <a:pt x="11" y="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33" name="Freeform 300"/>
            <p:cNvSpPr>
              <a:spLocks/>
            </p:cNvSpPr>
            <p:nvPr/>
          </p:nvSpPr>
          <p:spPr bwMode="auto">
            <a:xfrm>
              <a:off x="2553" y="3368"/>
              <a:ext cx="9" cy="13"/>
            </a:xfrm>
            <a:custGeom>
              <a:avLst/>
              <a:gdLst>
                <a:gd name="T0" fmla="*/ 3 w 9"/>
                <a:gd name="T1" fmla="*/ 2 h 13"/>
                <a:gd name="T2" fmla="*/ 9 w 9"/>
                <a:gd name="T3" fmla="*/ 3 h 13"/>
                <a:gd name="T4" fmla="*/ 5 w 9"/>
                <a:gd name="T5" fmla="*/ 0 h 13"/>
                <a:gd name="T6" fmla="*/ 0 w 9"/>
                <a:gd name="T7" fmla="*/ 9 h 13"/>
                <a:gd name="T8" fmla="*/ 3 w 9"/>
                <a:gd name="T9" fmla="*/ 11 h 13"/>
                <a:gd name="T10" fmla="*/ 9 w 9"/>
                <a:gd name="T11" fmla="*/ 13 h 13"/>
                <a:gd name="T12" fmla="*/ 3 w 9"/>
                <a:gd name="T13" fmla="*/ 11 h 13"/>
                <a:gd name="T14" fmla="*/ 5 w 9"/>
                <a:gd name="T15" fmla="*/ 13 h 13"/>
                <a:gd name="T16" fmla="*/ 9 w 9"/>
                <a:gd name="T17" fmla="*/ 13 h 13"/>
                <a:gd name="T18" fmla="*/ 3 w 9"/>
                <a:gd name="T19" fmla="*/ 2 h 1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"/>
                <a:gd name="T31" fmla="*/ 0 h 13"/>
                <a:gd name="T32" fmla="*/ 9 w 9"/>
                <a:gd name="T33" fmla="*/ 13 h 1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" h="13">
                  <a:moveTo>
                    <a:pt x="3" y="2"/>
                  </a:moveTo>
                  <a:lnTo>
                    <a:pt x="9" y="3"/>
                  </a:lnTo>
                  <a:lnTo>
                    <a:pt x="5" y="0"/>
                  </a:lnTo>
                  <a:lnTo>
                    <a:pt x="0" y="9"/>
                  </a:lnTo>
                  <a:lnTo>
                    <a:pt x="3" y="11"/>
                  </a:lnTo>
                  <a:lnTo>
                    <a:pt x="9" y="13"/>
                  </a:lnTo>
                  <a:lnTo>
                    <a:pt x="3" y="11"/>
                  </a:lnTo>
                  <a:lnTo>
                    <a:pt x="5" y="13"/>
                  </a:lnTo>
                  <a:lnTo>
                    <a:pt x="9" y="13"/>
                  </a:lnTo>
                  <a:lnTo>
                    <a:pt x="3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34" name="Freeform 301"/>
            <p:cNvSpPr>
              <a:spLocks/>
            </p:cNvSpPr>
            <p:nvPr/>
          </p:nvSpPr>
          <p:spPr bwMode="auto">
            <a:xfrm>
              <a:off x="2556" y="3368"/>
              <a:ext cx="12" cy="13"/>
            </a:xfrm>
            <a:custGeom>
              <a:avLst/>
              <a:gdLst>
                <a:gd name="T0" fmla="*/ 2 w 12"/>
                <a:gd name="T1" fmla="*/ 2 h 13"/>
                <a:gd name="T2" fmla="*/ 4 w 12"/>
                <a:gd name="T3" fmla="*/ 0 h 13"/>
                <a:gd name="T4" fmla="*/ 0 w 12"/>
                <a:gd name="T5" fmla="*/ 2 h 13"/>
                <a:gd name="T6" fmla="*/ 6 w 12"/>
                <a:gd name="T7" fmla="*/ 13 h 13"/>
                <a:gd name="T8" fmla="*/ 10 w 12"/>
                <a:gd name="T9" fmla="*/ 11 h 13"/>
                <a:gd name="T10" fmla="*/ 12 w 12"/>
                <a:gd name="T11" fmla="*/ 9 h 13"/>
                <a:gd name="T12" fmla="*/ 10 w 12"/>
                <a:gd name="T13" fmla="*/ 11 h 13"/>
                <a:gd name="T14" fmla="*/ 12 w 12"/>
                <a:gd name="T15" fmla="*/ 9 h 13"/>
                <a:gd name="T16" fmla="*/ 2 w 12"/>
                <a:gd name="T17" fmla="*/ 2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13"/>
                <a:gd name="T29" fmla="*/ 12 w 12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13">
                  <a:moveTo>
                    <a:pt x="2" y="2"/>
                  </a:moveTo>
                  <a:lnTo>
                    <a:pt x="4" y="0"/>
                  </a:lnTo>
                  <a:lnTo>
                    <a:pt x="0" y="2"/>
                  </a:lnTo>
                  <a:lnTo>
                    <a:pt x="6" y="13"/>
                  </a:lnTo>
                  <a:lnTo>
                    <a:pt x="10" y="11"/>
                  </a:lnTo>
                  <a:lnTo>
                    <a:pt x="12" y="9"/>
                  </a:lnTo>
                  <a:lnTo>
                    <a:pt x="10" y="11"/>
                  </a:lnTo>
                  <a:lnTo>
                    <a:pt x="12" y="9"/>
                  </a:lnTo>
                  <a:lnTo>
                    <a:pt x="2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35" name="Freeform 302"/>
            <p:cNvSpPr>
              <a:spLocks/>
            </p:cNvSpPr>
            <p:nvPr/>
          </p:nvSpPr>
          <p:spPr bwMode="auto">
            <a:xfrm>
              <a:off x="2558" y="3368"/>
              <a:ext cx="12" cy="9"/>
            </a:xfrm>
            <a:custGeom>
              <a:avLst/>
              <a:gdLst>
                <a:gd name="T0" fmla="*/ 2 w 12"/>
                <a:gd name="T1" fmla="*/ 0 h 9"/>
                <a:gd name="T2" fmla="*/ 0 w 12"/>
                <a:gd name="T3" fmla="*/ 2 h 9"/>
                <a:gd name="T4" fmla="*/ 10 w 12"/>
                <a:gd name="T5" fmla="*/ 9 h 9"/>
                <a:gd name="T6" fmla="*/ 12 w 12"/>
                <a:gd name="T7" fmla="*/ 5 h 9"/>
                <a:gd name="T8" fmla="*/ 2 w 12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9"/>
                <a:gd name="T17" fmla="*/ 12 w 12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9">
                  <a:moveTo>
                    <a:pt x="2" y="0"/>
                  </a:moveTo>
                  <a:lnTo>
                    <a:pt x="0" y="2"/>
                  </a:lnTo>
                  <a:lnTo>
                    <a:pt x="10" y="9"/>
                  </a:lnTo>
                  <a:lnTo>
                    <a:pt x="12" y="5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36" name="Freeform 303"/>
            <p:cNvSpPr>
              <a:spLocks/>
            </p:cNvSpPr>
            <p:nvPr/>
          </p:nvSpPr>
          <p:spPr bwMode="auto">
            <a:xfrm>
              <a:off x="2560" y="3364"/>
              <a:ext cx="12" cy="9"/>
            </a:xfrm>
            <a:custGeom>
              <a:avLst/>
              <a:gdLst>
                <a:gd name="T0" fmla="*/ 2 w 12"/>
                <a:gd name="T1" fmla="*/ 0 h 9"/>
                <a:gd name="T2" fmla="*/ 0 w 12"/>
                <a:gd name="T3" fmla="*/ 4 h 9"/>
                <a:gd name="T4" fmla="*/ 10 w 12"/>
                <a:gd name="T5" fmla="*/ 9 h 9"/>
                <a:gd name="T6" fmla="*/ 12 w 12"/>
                <a:gd name="T7" fmla="*/ 6 h 9"/>
                <a:gd name="T8" fmla="*/ 2 w 12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9"/>
                <a:gd name="T17" fmla="*/ 12 w 12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9">
                  <a:moveTo>
                    <a:pt x="2" y="0"/>
                  </a:moveTo>
                  <a:lnTo>
                    <a:pt x="0" y="4"/>
                  </a:lnTo>
                  <a:lnTo>
                    <a:pt x="10" y="9"/>
                  </a:lnTo>
                  <a:lnTo>
                    <a:pt x="12" y="6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37" name="Freeform 304"/>
            <p:cNvSpPr>
              <a:spLocks/>
            </p:cNvSpPr>
            <p:nvPr/>
          </p:nvSpPr>
          <p:spPr bwMode="auto">
            <a:xfrm>
              <a:off x="2562" y="3358"/>
              <a:ext cx="14" cy="12"/>
            </a:xfrm>
            <a:custGeom>
              <a:avLst/>
              <a:gdLst>
                <a:gd name="T0" fmla="*/ 2 w 14"/>
                <a:gd name="T1" fmla="*/ 2 h 12"/>
                <a:gd name="T2" fmla="*/ 2 w 14"/>
                <a:gd name="T3" fmla="*/ 0 h 12"/>
                <a:gd name="T4" fmla="*/ 0 w 14"/>
                <a:gd name="T5" fmla="*/ 6 h 12"/>
                <a:gd name="T6" fmla="*/ 10 w 14"/>
                <a:gd name="T7" fmla="*/ 12 h 12"/>
                <a:gd name="T8" fmla="*/ 14 w 14"/>
                <a:gd name="T9" fmla="*/ 6 h 12"/>
                <a:gd name="T10" fmla="*/ 2 w 14"/>
                <a:gd name="T11" fmla="*/ 2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"/>
                <a:gd name="T19" fmla="*/ 0 h 12"/>
                <a:gd name="T20" fmla="*/ 14 w 14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" h="12">
                  <a:moveTo>
                    <a:pt x="2" y="2"/>
                  </a:moveTo>
                  <a:lnTo>
                    <a:pt x="2" y="0"/>
                  </a:lnTo>
                  <a:lnTo>
                    <a:pt x="0" y="6"/>
                  </a:lnTo>
                  <a:lnTo>
                    <a:pt x="10" y="12"/>
                  </a:lnTo>
                  <a:lnTo>
                    <a:pt x="14" y="6"/>
                  </a:lnTo>
                  <a:lnTo>
                    <a:pt x="2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38" name="Freeform 305"/>
            <p:cNvSpPr>
              <a:spLocks/>
            </p:cNvSpPr>
            <p:nvPr/>
          </p:nvSpPr>
          <p:spPr bwMode="auto">
            <a:xfrm>
              <a:off x="2564" y="3352"/>
              <a:ext cx="14" cy="12"/>
            </a:xfrm>
            <a:custGeom>
              <a:avLst/>
              <a:gdLst>
                <a:gd name="T0" fmla="*/ 2 w 14"/>
                <a:gd name="T1" fmla="*/ 0 h 12"/>
                <a:gd name="T2" fmla="*/ 0 w 14"/>
                <a:gd name="T3" fmla="*/ 8 h 12"/>
                <a:gd name="T4" fmla="*/ 12 w 14"/>
                <a:gd name="T5" fmla="*/ 12 h 12"/>
                <a:gd name="T6" fmla="*/ 14 w 14"/>
                <a:gd name="T7" fmla="*/ 4 h 12"/>
                <a:gd name="T8" fmla="*/ 2 w 14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12"/>
                <a:gd name="T17" fmla="*/ 14 w 14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12">
                  <a:moveTo>
                    <a:pt x="2" y="0"/>
                  </a:moveTo>
                  <a:lnTo>
                    <a:pt x="0" y="8"/>
                  </a:lnTo>
                  <a:lnTo>
                    <a:pt x="12" y="12"/>
                  </a:lnTo>
                  <a:lnTo>
                    <a:pt x="14" y="4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39" name="Freeform 306"/>
            <p:cNvSpPr>
              <a:spLocks/>
            </p:cNvSpPr>
            <p:nvPr/>
          </p:nvSpPr>
          <p:spPr bwMode="auto">
            <a:xfrm>
              <a:off x="2566" y="3336"/>
              <a:ext cx="15" cy="20"/>
            </a:xfrm>
            <a:custGeom>
              <a:avLst/>
              <a:gdLst>
                <a:gd name="T0" fmla="*/ 6 w 15"/>
                <a:gd name="T1" fmla="*/ 0 h 20"/>
                <a:gd name="T2" fmla="*/ 0 w 15"/>
                <a:gd name="T3" fmla="*/ 16 h 20"/>
                <a:gd name="T4" fmla="*/ 12 w 15"/>
                <a:gd name="T5" fmla="*/ 20 h 20"/>
                <a:gd name="T6" fmla="*/ 15 w 15"/>
                <a:gd name="T7" fmla="*/ 2 h 20"/>
                <a:gd name="T8" fmla="*/ 6 w 15"/>
                <a:gd name="T9" fmla="*/ 0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20"/>
                <a:gd name="T17" fmla="*/ 15 w 15"/>
                <a:gd name="T18" fmla="*/ 20 h 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20">
                  <a:moveTo>
                    <a:pt x="6" y="0"/>
                  </a:moveTo>
                  <a:lnTo>
                    <a:pt x="0" y="16"/>
                  </a:lnTo>
                  <a:lnTo>
                    <a:pt x="12" y="20"/>
                  </a:lnTo>
                  <a:lnTo>
                    <a:pt x="15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40" name="Freeform 307"/>
            <p:cNvSpPr>
              <a:spLocks/>
            </p:cNvSpPr>
            <p:nvPr/>
          </p:nvSpPr>
          <p:spPr bwMode="auto">
            <a:xfrm>
              <a:off x="2572" y="3296"/>
              <a:ext cx="19" cy="42"/>
            </a:xfrm>
            <a:custGeom>
              <a:avLst/>
              <a:gdLst>
                <a:gd name="T0" fmla="*/ 8 w 19"/>
                <a:gd name="T1" fmla="*/ 0 h 42"/>
                <a:gd name="T2" fmla="*/ 0 w 19"/>
                <a:gd name="T3" fmla="*/ 40 h 42"/>
                <a:gd name="T4" fmla="*/ 9 w 19"/>
                <a:gd name="T5" fmla="*/ 42 h 42"/>
                <a:gd name="T6" fmla="*/ 19 w 19"/>
                <a:gd name="T7" fmla="*/ 2 h 42"/>
                <a:gd name="T8" fmla="*/ 8 w 19"/>
                <a:gd name="T9" fmla="*/ 0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42"/>
                <a:gd name="T17" fmla="*/ 19 w 19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42">
                  <a:moveTo>
                    <a:pt x="8" y="0"/>
                  </a:moveTo>
                  <a:lnTo>
                    <a:pt x="0" y="40"/>
                  </a:lnTo>
                  <a:lnTo>
                    <a:pt x="9" y="42"/>
                  </a:lnTo>
                  <a:lnTo>
                    <a:pt x="19" y="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41" name="Freeform 308"/>
            <p:cNvSpPr>
              <a:spLocks/>
            </p:cNvSpPr>
            <p:nvPr/>
          </p:nvSpPr>
          <p:spPr bwMode="auto">
            <a:xfrm>
              <a:off x="2580" y="3183"/>
              <a:ext cx="29" cy="115"/>
            </a:xfrm>
            <a:custGeom>
              <a:avLst/>
              <a:gdLst>
                <a:gd name="T0" fmla="*/ 19 w 29"/>
                <a:gd name="T1" fmla="*/ 0 h 115"/>
                <a:gd name="T2" fmla="*/ 0 w 29"/>
                <a:gd name="T3" fmla="*/ 113 h 115"/>
                <a:gd name="T4" fmla="*/ 11 w 29"/>
                <a:gd name="T5" fmla="*/ 115 h 115"/>
                <a:gd name="T6" fmla="*/ 29 w 29"/>
                <a:gd name="T7" fmla="*/ 2 h 115"/>
                <a:gd name="T8" fmla="*/ 19 w 29"/>
                <a:gd name="T9" fmla="*/ 0 h 1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115"/>
                <a:gd name="T17" fmla="*/ 29 w 29"/>
                <a:gd name="T18" fmla="*/ 115 h 1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115">
                  <a:moveTo>
                    <a:pt x="19" y="0"/>
                  </a:moveTo>
                  <a:lnTo>
                    <a:pt x="0" y="113"/>
                  </a:lnTo>
                  <a:lnTo>
                    <a:pt x="11" y="115"/>
                  </a:lnTo>
                  <a:lnTo>
                    <a:pt x="29" y="2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42" name="Freeform 309"/>
            <p:cNvSpPr>
              <a:spLocks/>
            </p:cNvSpPr>
            <p:nvPr/>
          </p:nvSpPr>
          <p:spPr bwMode="auto">
            <a:xfrm>
              <a:off x="2599" y="3138"/>
              <a:ext cx="19" cy="47"/>
            </a:xfrm>
            <a:custGeom>
              <a:avLst/>
              <a:gdLst>
                <a:gd name="T0" fmla="*/ 8 w 19"/>
                <a:gd name="T1" fmla="*/ 0 h 47"/>
                <a:gd name="T2" fmla="*/ 0 w 19"/>
                <a:gd name="T3" fmla="*/ 45 h 47"/>
                <a:gd name="T4" fmla="*/ 10 w 19"/>
                <a:gd name="T5" fmla="*/ 47 h 47"/>
                <a:gd name="T6" fmla="*/ 19 w 19"/>
                <a:gd name="T7" fmla="*/ 2 h 47"/>
                <a:gd name="T8" fmla="*/ 8 w 19"/>
                <a:gd name="T9" fmla="*/ 0 h 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47"/>
                <a:gd name="T17" fmla="*/ 19 w 19"/>
                <a:gd name="T18" fmla="*/ 47 h 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47">
                  <a:moveTo>
                    <a:pt x="8" y="0"/>
                  </a:moveTo>
                  <a:lnTo>
                    <a:pt x="0" y="45"/>
                  </a:lnTo>
                  <a:lnTo>
                    <a:pt x="10" y="47"/>
                  </a:lnTo>
                  <a:lnTo>
                    <a:pt x="19" y="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43" name="Freeform 310"/>
            <p:cNvSpPr>
              <a:spLocks/>
            </p:cNvSpPr>
            <p:nvPr/>
          </p:nvSpPr>
          <p:spPr bwMode="auto">
            <a:xfrm>
              <a:off x="2607" y="3116"/>
              <a:ext cx="15" cy="24"/>
            </a:xfrm>
            <a:custGeom>
              <a:avLst/>
              <a:gdLst>
                <a:gd name="T0" fmla="*/ 3 w 15"/>
                <a:gd name="T1" fmla="*/ 0 h 24"/>
                <a:gd name="T2" fmla="*/ 3 w 15"/>
                <a:gd name="T3" fmla="*/ 2 h 24"/>
                <a:gd name="T4" fmla="*/ 0 w 15"/>
                <a:gd name="T5" fmla="*/ 22 h 24"/>
                <a:gd name="T6" fmla="*/ 11 w 15"/>
                <a:gd name="T7" fmla="*/ 24 h 24"/>
                <a:gd name="T8" fmla="*/ 15 w 15"/>
                <a:gd name="T9" fmla="*/ 4 h 24"/>
                <a:gd name="T10" fmla="*/ 3 w 15"/>
                <a:gd name="T11" fmla="*/ 0 h 24"/>
                <a:gd name="T12" fmla="*/ 3 w 15"/>
                <a:gd name="T13" fmla="*/ 2 h 24"/>
                <a:gd name="T14" fmla="*/ 3 w 15"/>
                <a:gd name="T15" fmla="*/ 0 h 2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5"/>
                <a:gd name="T25" fmla="*/ 0 h 24"/>
                <a:gd name="T26" fmla="*/ 15 w 15"/>
                <a:gd name="T27" fmla="*/ 24 h 2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5" h="24">
                  <a:moveTo>
                    <a:pt x="3" y="0"/>
                  </a:moveTo>
                  <a:lnTo>
                    <a:pt x="3" y="2"/>
                  </a:lnTo>
                  <a:lnTo>
                    <a:pt x="0" y="22"/>
                  </a:lnTo>
                  <a:lnTo>
                    <a:pt x="11" y="24"/>
                  </a:lnTo>
                  <a:lnTo>
                    <a:pt x="15" y="4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44" name="Freeform 311"/>
            <p:cNvSpPr>
              <a:spLocks/>
            </p:cNvSpPr>
            <p:nvPr/>
          </p:nvSpPr>
          <p:spPr bwMode="auto">
            <a:xfrm>
              <a:off x="2610" y="3103"/>
              <a:ext cx="16" cy="17"/>
            </a:xfrm>
            <a:custGeom>
              <a:avLst/>
              <a:gdLst>
                <a:gd name="T0" fmla="*/ 4 w 16"/>
                <a:gd name="T1" fmla="*/ 0 h 17"/>
                <a:gd name="T2" fmla="*/ 0 w 16"/>
                <a:gd name="T3" fmla="*/ 13 h 17"/>
                <a:gd name="T4" fmla="*/ 12 w 16"/>
                <a:gd name="T5" fmla="*/ 17 h 17"/>
                <a:gd name="T6" fmla="*/ 16 w 16"/>
                <a:gd name="T7" fmla="*/ 4 h 17"/>
                <a:gd name="T8" fmla="*/ 16 w 16"/>
                <a:gd name="T9" fmla="*/ 6 h 17"/>
                <a:gd name="T10" fmla="*/ 4 w 16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17"/>
                <a:gd name="T20" fmla="*/ 16 w 16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17">
                  <a:moveTo>
                    <a:pt x="4" y="0"/>
                  </a:moveTo>
                  <a:lnTo>
                    <a:pt x="0" y="13"/>
                  </a:lnTo>
                  <a:lnTo>
                    <a:pt x="12" y="17"/>
                  </a:lnTo>
                  <a:lnTo>
                    <a:pt x="16" y="4"/>
                  </a:lnTo>
                  <a:lnTo>
                    <a:pt x="16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45" name="Freeform 312"/>
            <p:cNvSpPr>
              <a:spLocks/>
            </p:cNvSpPr>
            <p:nvPr/>
          </p:nvSpPr>
          <p:spPr bwMode="auto">
            <a:xfrm>
              <a:off x="2614" y="3093"/>
              <a:ext cx="16" cy="16"/>
            </a:xfrm>
            <a:custGeom>
              <a:avLst/>
              <a:gdLst>
                <a:gd name="T0" fmla="*/ 6 w 16"/>
                <a:gd name="T1" fmla="*/ 0 h 16"/>
                <a:gd name="T2" fmla="*/ 0 w 16"/>
                <a:gd name="T3" fmla="*/ 10 h 16"/>
                <a:gd name="T4" fmla="*/ 12 w 16"/>
                <a:gd name="T5" fmla="*/ 16 h 16"/>
                <a:gd name="T6" fmla="*/ 16 w 16"/>
                <a:gd name="T7" fmla="*/ 4 h 16"/>
                <a:gd name="T8" fmla="*/ 6 w 16"/>
                <a:gd name="T9" fmla="*/ 0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16"/>
                <a:gd name="T17" fmla="*/ 16 w 16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16">
                  <a:moveTo>
                    <a:pt x="6" y="0"/>
                  </a:moveTo>
                  <a:lnTo>
                    <a:pt x="0" y="10"/>
                  </a:lnTo>
                  <a:lnTo>
                    <a:pt x="12" y="16"/>
                  </a:lnTo>
                  <a:lnTo>
                    <a:pt x="16" y="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46" name="Freeform 313"/>
            <p:cNvSpPr>
              <a:spLocks/>
            </p:cNvSpPr>
            <p:nvPr/>
          </p:nvSpPr>
          <p:spPr bwMode="auto">
            <a:xfrm>
              <a:off x="2620" y="3087"/>
              <a:ext cx="12" cy="10"/>
            </a:xfrm>
            <a:custGeom>
              <a:avLst/>
              <a:gdLst>
                <a:gd name="T0" fmla="*/ 12 w 12"/>
                <a:gd name="T1" fmla="*/ 4 h 10"/>
                <a:gd name="T2" fmla="*/ 2 w 12"/>
                <a:gd name="T3" fmla="*/ 0 h 10"/>
                <a:gd name="T4" fmla="*/ 0 w 12"/>
                <a:gd name="T5" fmla="*/ 6 h 10"/>
                <a:gd name="T6" fmla="*/ 10 w 12"/>
                <a:gd name="T7" fmla="*/ 10 h 10"/>
                <a:gd name="T8" fmla="*/ 12 w 12"/>
                <a:gd name="T9" fmla="*/ 4 h 10"/>
                <a:gd name="T10" fmla="*/ 2 w 12"/>
                <a:gd name="T11" fmla="*/ 0 h 10"/>
                <a:gd name="T12" fmla="*/ 12 w 12"/>
                <a:gd name="T13" fmla="*/ 4 h 10"/>
                <a:gd name="T14" fmla="*/ 6 w 12"/>
                <a:gd name="T15" fmla="*/ 2 h 10"/>
                <a:gd name="T16" fmla="*/ 2 w 12"/>
                <a:gd name="T17" fmla="*/ 0 h 10"/>
                <a:gd name="T18" fmla="*/ 12 w 12"/>
                <a:gd name="T19" fmla="*/ 4 h 1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10"/>
                <a:gd name="T32" fmla="*/ 12 w 12"/>
                <a:gd name="T33" fmla="*/ 10 h 1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10">
                  <a:moveTo>
                    <a:pt x="12" y="4"/>
                  </a:moveTo>
                  <a:lnTo>
                    <a:pt x="2" y="0"/>
                  </a:lnTo>
                  <a:lnTo>
                    <a:pt x="0" y="6"/>
                  </a:lnTo>
                  <a:lnTo>
                    <a:pt x="10" y="10"/>
                  </a:lnTo>
                  <a:lnTo>
                    <a:pt x="12" y="4"/>
                  </a:lnTo>
                  <a:lnTo>
                    <a:pt x="2" y="0"/>
                  </a:lnTo>
                  <a:lnTo>
                    <a:pt x="12" y="4"/>
                  </a:lnTo>
                  <a:lnTo>
                    <a:pt x="6" y="2"/>
                  </a:lnTo>
                  <a:lnTo>
                    <a:pt x="2" y="0"/>
                  </a:lnTo>
                  <a:lnTo>
                    <a:pt x="12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47" name="Freeform 314"/>
            <p:cNvSpPr>
              <a:spLocks/>
            </p:cNvSpPr>
            <p:nvPr/>
          </p:nvSpPr>
          <p:spPr bwMode="auto">
            <a:xfrm>
              <a:off x="2620" y="3087"/>
              <a:ext cx="12" cy="10"/>
            </a:xfrm>
            <a:custGeom>
              <a:avLst/>
              <a:gdLst>
                <a:gd name="T0" fmla="*/ 10 w 12"/>
                <a:gd name="T1" fmla="*/ 10 h 10"/>
                <a:gd name="T2" fmla="*/ 12 w 12"/>
                <a:gd name="T3" fmla="*/ 4 h 10"/>
                <a:gd name="T4" fmla="*/ 2 w 12"/>
                <a:gd name="T5" fmla="*/ 0 h 10"/>
                <a:gd name="T6" fmla="*/ 0 w 12"/>
                <a:gd name="T7" fmla="*/ 6 h 10"/>
                <a:gd name="T8" fmla="*/ 10 w 12"/>
                <a:gd name="T9" fmla="*/ 10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0"/>
                <a:gd name="T17" fmla="*/ 12 w 12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0">
                  <a:moveTo>
                    <a:pt x="10" y="10"/>
                  </a:moveTo>
                  <a:lnTo>
                    <a:pt x="12" y="4"/>
                  </a:lnTo>
                  <a:lnTo>
                    <a:pt x="2" y="0"/>
                  </a:lnTo>
                  <a:lnTo>
                    <a:pt x="0" y="6"/>
                  </a:lnTo>
                  <a:lnTo>
                    <a:pt x="10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48" name="Freeform 315"/>
            <p:cNvSpPr>
              <a:spLocks/>
            </p:cNvSpPr>
            <p:nvPr/>
          </p:nvSpPr>
          <p:spPr bwMode="auto">
            <a:xfrm>
              <a:off x="2614" y="3093"/>
              <a:ext cx="16" cy="16"/>
            </a:xfrm>
            <a:custGeom>
              <a:avLst/>
              <a:gdLst>
                <a:gd name="T0" fmla="*/ 12 w 16"/>
                <a:gd name="T1" fmla="*/ 14 h 16"/>
                <a:gd name="T2" fmla="*/ 12 w 16"/>
                <a:gd name="T3" fmla="*/ 16 h 16"/>
                <a:gd name="T4" fmla="*/ 16 w 16"/>
                <a:gd name="T5" fmla="*/ 4 h 16"/>
                <a:gd name="T6" fmla="*/ 6 w 16"/>
                <a:gd name="T7" fmla="*/ 0 h 16"/>
                <a:gd name="T8" fmla="*/ 0 w 16"/>
                <a:gd name="T9" fmla="*/ 10 h 16"/>
                <a:gd name="T10" fmla="*/ 12 w 16"/>
                <a:gd name="T11" fmla="*/ 14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16"/>
                <a:gd name="T20" fmla="*/ 16 w 16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16">
                  <a:moveTo>
                    <a:pt x="12" y="14"/>
                  </a:moveTo>
                  <a:lnTo>
                    <a:pt x="12" y="16"/>
                  </a:lnTo>
                  <a:lnTo>
                    <a:pt x="16" y="4"/>
                  </a:lnTo>
                  <a:lnTo>
                    <a:pt x="6" y="0"/>
                  </a:lnTo>
                  <a:lnTo>
                    <a:pt x="0" y="10"/>
                  </a:lnTo>
                  <a:lnTo>
                    <a:pt x="12" y="1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49" name="Freeform 316"/>
            <p:cNvSpPr>
              <a:spLocks/>
            </p:cNvSpPr>
            <p:nvPr/>
          </p:nvSpPr>
          <p:spPr bwMode="auto">
            <a:xfrm>
              <a:off x="2610" y="3103"/>
              <a:ext cx="16" cy="17"/>
            </a:xfrm>
            <a:custGeom>
              <a:avLst/>
              <a:gdLst>
                <a:gd name="T0" fmla="*/ 12 w 16"/>
                <a:gd name="T1" fmla="*/ 17 h 17"/>
                <a:gd name="T2" fmla="*/ 16 w 16"/>
                <a:gd name="T3" fmla="*/ 4 h 17"/>
                <a:gd name="T4" fmla="*/ 4 w 16"/>
                <a:gd name="T5" fmla="*/ 0 h 17"/>
                <a:gd name="T6" fmla="*/ 0 w 16"/>
                <a:gd name="T7" fmla="*/ 13 h 17"/>
                <a:gd name="T8" fmla="*/ 0 w 16"/>
                <a:gd name="T9" fmla="*/ 15 h 17"/>
                <a:gd name="T10" fmla="*/ 0 w 16"/>
                <a:gd name="T11" fmla="*/ 13 h 17"/>
                <a:gd name="T12" fmla="*/ 0 w 16"/>
                <a:gd name="T13" fmla="*/ 15 h 17"/>
                <a:gd name="T14" fmla="*/ 12 w 16"/>
                <a:gd name="T15" fmla="*/ 17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"/>
                <a:gd name="T25" fmla="*/ 0 h 17"/>
                <a:gd name="T26" fmla="*/ 16 w 16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" h="17">
                  <a:moveTo>
                    <a:pt x="12" y="17"/>
                  </a:moveTo>
                  <a:lnTo>
                    <a:pt x="16" y="4"/>
                  </a:lnTo>
                  <a:lnTo>
                    <a:pt x="4" y="0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12" y="17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50" name="Freeform 317"/>
            <p:cNvSpPr>
              <a:spLocks/>
            </p:cNvSpPr>
            <p:nvPr/>
          </p:nvSpPr>
          <p:spPr bwMode="auto">
            <a:xfrm>
              <a:off x="2607" y="3118"/>
              <a:ext cx="15" cy="22"/>
            </a:xfrm>
            <a:custGeom>
              <a:avLst/>
              <a:gdLst>
                <a:gd name="T0" fmla="*/ 11 w 15"/>
                <a:gd name="T1" fmla="*/ 22 h 22"/>
                <a:gd name="T2" fmla="*/ 15 w 15"/>
                <a:gd name="T3" fmla="*/ 2 h 22"/>
                <a:gd name="T4" fmla="*/ 3 w 15"/>
                <a:gd name="T5" fmla="*/ 0 h 22"/>
                <a:gd name="T6" fmla="*/ 0 w 15"/>
                <a:gd name="T7" fmla="*/ 20 h 22"/>
                <a:gd name="T8" fmla="*/ 11 w 15"/>
                <a:gd name="T9" fmla="*/ 22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22"/>
                <a:gd name="T17" fmla="*/ 15 w 15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22">
                  <a:moveTo>
                    <a:pt x="11" y="22"/>
                  </a:moveTo>
                  <a:lnTo>
                    <a:pt x="15" y="2"/>
                  </a:lnTo>
                  <a:lnTo>
                    <a:pt x="3" y="0"/>
                  </a:lnTo>
                  <a:lnTo>
                    <a:pt x="0" y="20"/>
                  </a:lnTo>
                  <a:lnTo>
                    <a:pt x="11" y="2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51" name="Freeform 318"/>
            <p:cNvSpPr>
              <a:spLocks/>
            </p:cNvSpPr>
            <p:nvPr/>
          </p:nvSpPr>
          <p:spPr bwMode="auto">
            <a:xfrm>
              <a:off x="2599" y="3138"/>
              <a:ext cx="19" cy="47"/>
            </a:xfrm>
            <a:custGeom>
              <a:avLst/>
              <a:gdLst>
                <a:gd name="T0" fmla="*/ 10 w 19"/>
                <a:gd name="T1" fmla="*/ 47 h 47"/>
                <a:gd name="T2" fmla="*/ 19 w 19"/>
                <a:gd name="T3" fmla="*/ 2 h 47"/>
                <a:gd name="T4" fmla="*/ 8 w 19"/>
                <a:gd name="T5" fmla="*/ 0 h 47"/>
                <a:gd name="T6" fmla="*/ 0 w 19"/>
                <a:gd name="T7" fmla="*/ 45 h 47"/>
                <a:gd name="T8" fmla="*/ 10 w 19"/>
                <a:gd name="T9" fmla="*/ 47 h 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47"/>
                <a:gd name="T17" fmla="*/ 19 w 19"/>
                <a:gd name="T18" fmla="*/ 47 h 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47">
                  <a:moveTo>
                    <a:pt x="10" y="47"/>
                  </a:moveTo>
                  <a:lnTo>
                    <a:pt x="19" y="2"/>
                  </a:lnTo>
                  <a:lnTo>
                    <a:pt x="8" y="0"/>
                  </a:lnTo>
                  <a:lnTo>
                    <a:pt x="0" y="45"/>
                  </a:lnTo>
                  <a:lnTo>
                    <a:pt x="10" y="47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52" name="Freeform 319"/>
            <p:cNvSpPr>
              <a:spLocks/>
            </p:cNvSpPr>
            <p:nvPr/>
          </p:nvSpPr>
          <p:spPr bwMode="auto">
            <a:xfrm>
              <a:off x="2580" y="3183"/>
              <a:ext cx="29" cy="115"/>
            </a:xfrm>
            <a:custGeom>
              <a:avLst/>
              <a:gdLst>
                <a:gd name="T0" fmla="*/ 11 w 29"/>
                <a:gd name="T1" fmla="*/ 115 h 115"/>
                <a:gd name="T2" fmla="*/ 29 w 29"/>
                <a:gd name="T3" fmla="*/ 2 h 115"/>
                <a:gd name="T4" fmla="*/ 19 w 29"/>
                <a:gd name="T5" fmla="*/ 0 h 115"/>
                <a:gd name="T6" fmla="*/ 0 w 29"/>
                <a:gd name="T7" fmla="*/ 113 h 115"/>
                <a:gd name="T8" fmla="*/ 11 w 29"/>
                <a:gd name="T9" fmla="*/ 115 h 1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115"/>
                <a:gd name="T17" fmla="*/ 29 w 29"/>
                <a:gd name="T18" fmla="*/ 115 h 1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115">
                  <a:moveTo>
                    <a:pt x="11" y="115"/>
                  </a:moveTo>
                  <a:lnTo>
                    <a:pt x="29" y="2"/>
                  </a:lnTo>
                  <a:lnTo>
                    <a:pt x="19" y="0"/>
                  </a:lnTo>
                  <a:lnTo>
                    <a:pt x="0" y="113"/>
                  </a:lnTo>
                  <a:lnTo>
                    <a:pt x="11" y="11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53" name="Freeform 320"/>
            <p:cNvSpPr>
              <a:spLocks/>
            </p:cNvSpPr>
            <p:nvPr/>
          </p:nvSpPr>
          <p:spPr bwMode="auto">
            <a:xfrm>
              <a:off x="2572" y="3296"/>
              <a:ext cx="19" cy="42"/>
            </a:xfrm>
            <a:custGeom>
              <a:avLst/>
              <a:gdLst>
                <a:gd name="T0" fmla="*/ 9 w 19"/>
                <a:gd name="T1" fmla="*/ 42 h 42"/>
                <a:gd name="T2" fmla="*/ 19 w 19"/>
                <a:gd name="T3" fmla="*/ 2 h 42"/>
                <a:gd name="T4" fmla="*/ 8 w 19"/>
                <a:gd name="T5" fmla="*/ 0 h 42"/>
                <a:gd name="T6" fmla="*/ 0 w 19"/>
                <a:gd name="T7" fmla="*/ 40 h 42"/>
                <a:gd name="T8" fmla="*/ 9 w 19"/>
                <a:gd name="T9" fmla="*/ 42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42"/>
                <a:gd name="T17" fmla="*/ 19 w 19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42">
                  <a:moveTo>
                    <a:pt x="9" y="42"/>
                  </a:moveTo>
                  <a:lnTo>
                    <a:pt x="19" y="2"/>
                  </a:lnTo>
                  <a:lnTo>
                    <a:pt x="8" y="0"/>
                  </a:lnTo>
                  <a:lnTo>
                    <a:pt x="0" y="40"/>
                  </a:lnTo>
                  <a:lnTo>
                    <a:pt x="9" y="4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54" name="Freeform 321"/>
            <p:cNvSpPr>
              <a:spLocks/>
            </p:cNvSpPr>
            <p:nvPr/>
          </p:nvSpPr>
          <p:spPr bwMode="auto">
            <a:xfrm>
              <a:off x="2566" y="3336"/>
              <a:ext cx="15" cy="20"/>
            </a:xfrm>
            <a:custGeom>
              <a:avLst/>
              <a:gdLst>
                <a:gd name="T0" fmla="*/ 12 w 15"/>
                <a:gd name="T1" fmla="*/ 20 h 20"/>
                <a:gd name="T2" fmla="*/ 15 w 15"/>
                <a:gd name="T3" fmla="*/ 2 h 20"/>
                <a:gd name="T4" fmla="*/ 6 w 15"/>
                <a:gd name="T5" fmla="*/ 0 h 20"/>
                <a:gd name="T6" fmla="*/ 0 w 15"/>
                <a:gd name="T7" fmla="*/ 16 h 20"/>
                <a:gd name="T8" fmla="*/ 12 w 15"/>
                <a:gd name="T9" fmla="*/ 20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20"/>
                <a:gd name="T17" fmla="*/ 15 w 15"/>
                <a:gd name="T18" fmla="*/ 20 h 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20">
                  <a:moveTo>
                    <a:pt x="12" y="20"/>
                  </a:moveTo>
                  <a:lnTo>
                    <a:pt x="15" y="2"/>
                  </a:lnTo>
                  <a:lnTo>
                    <a:pt x="6" y="0"/>
                  </a:lnTo>
                  <a:lnTo>
                    <a:pt x="0" y="16"/>
                  </a:lnTo>
                  <a:lnTo>
                    <a:pt x="12" y="2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55" name="Freeform 322"/>
            <p:cNvSpPr>
              <a:spLocks/>
            </p:cNvSpPr>
            <p:nvPr/>
          </p:nvSpPr>
          <p:spPr bwMode="auto">
            <a:xfrm>
              <a:off x="2564" y="3352"/>
              <a:ext cx="14" cy="12"/>
            </a:xfrm>
            <a:custGeom>
              <a:avLst/>
              <a:gdLst>
                <a:gd name="T0" fmla="*/ 12 w 14"/>
                <a:gd name="T1" fmla="*/ 12 h 12"/>
                <a:gd name="T2" fmla="*/ 14 w 14"/>
                <a:gd name="T3" fmla="*/ 4 h 12"/>
                <a:gd name="T4" fmla="*/ 2 w 14"/>
                <a:gd name="T5" fmla="*/ 0 h 12"/>
                <a:gd name="T6" fmla="*/ 0 w 14"/>
                <a:gd name="T7" fmla="*/ 8 h 12"/>
                <a:gd name="T8" fmla="*/ 0 w 14"/>
                <a:gd name="T9" fmla="*/ 6 h 12"/>
                <a:gd name="T10" fmla="*/ 12 w 14"/>
                <a:gd name="T11" fmla="*/ 12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"/>
                <a:gd name="T19" fmla="*/ 0 h 12"/>
                <a:gd name="T20" fmla="*/ 14 w 14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" h="12">
                  <a:moveTo>
                    <a:pt x="12" y="12"/>
                  </a:moveTo>
                  <a:lnTo>
                    <a:pt x="14" y="4"/>
                  </a:lnTo>
                  <a:lnTo>
                    <a:pt x="2" y="0"/>
                  </a:lnTo>
                  <a:lnTo>
                    <a:pt x="0" y="8"/>
                  </a:lnTo>
                  <a:lnTo>
                    <a:pt x="0" y="6"/>
                  </a:lnTo>
                  <a:lnTo>
                    <a:pt x="12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56" name="Freeform 323"/>
            <p:cNvSpPr>
              <a:spLocks/>
            </p:cNvSpPr>
            <p:nvPr/>
          </p:nvSpPr>
          <p:spPr bwMode="auto">
            <a:xfrm>
              <a:off x="2562" y="3358"/>
              <a:ext cx="14" cy="12"/>
            </a:xfrm>
            <a:custGeom>
              <a:avLst/>
              <a:gdLst>
                <a:gd name="T0" fmla="*/ 10 w 14"/>
                <a:gd name="T1" fmla="*/ 12 h 12"/>
                <a:gd name="T2" fmla="*/ 14 w 14"/>
                <a:gd name="T3" fmla="*/ 6 h 12"/>
                <a:gd name="T4" fmla="*/ 2 w 14"/>
                <a:gd name="T5" fmla="*/ 0 h 12"/>
                <a:gd name="T6" fmla="*/ 0 w 14"/>
                <a:gd name="T7" fmla="*/ 6 h 12"/>
                <a:gd name="T8" fmla="*/ 10 w 14"/>
                <a:gd name="T9" fmla="*/ 12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12"/>
                <a:gd name="T17" fmla="*/ 14 w 14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12">
                  <a:moveTo>
                    <a:pt x="10" y="12"/>
                  </a:moveTo>
                  <a:lnTo>
                    <a:pt x="14" y="6"/>
                  </a:lnTo>
                  <a:lnTo>
                    <a:pt x="2" y="0"/>
                  </a:lnTo>
                  <a:lnTo>
                    <a:pt x="0" y="6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57" name="Freeform 324"/>
            <p:cNvSpPr>
              <a:spLocks/>
            </p:cNvSpPr>
            <p:nvPr/>
          </p:nvSpPr>
          <p:spPr bwMode="auto">
            <a:xfrm>
              <a:off x="2560" y="3364"/>
              <a:ext cx="12" cy="9"/>
            </a:xfrm>
            <a:custGeom>
              <a:avLst/>
              <a:gdLst>
                <a:gd name="T0" fmla="*/ 10 w 12"/>
                <a:gd name="T1" fmla="*/ 9 h 9"/>
                <a:gd name="T2" fmla="*/ 12 w 12"/>
                <a:gd name="T3" fmla="*/ 6 h 9"/>
                <a:gd name="T4" fmla="*/ 2 w 12"/>
                <a:gd name="T5" fmla="*/ 0 h 9"/>
                <a:gd name="T6" fmla="*/ 0 w 12"/>
                <a:gd name="T7" fmla="*/ 4 h 9"/>
                <a:gd name="T8" fmla="*/ 10 w 12"/>
                <a:gd name="T9" fmla="*/ 9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9"/>
                <a:gd name="T17" fmla="*/ 12 w 12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9">
                  <a:moveTo>
                    <a:pt x="10" y="9"/>
                  </a:moveTo>
                  <a:lnTo>
                    <a:pt x="12" y="6"/>
                  </a:lnTo>
                  <a:lnTo>
                    <a:pt x="2" y="0"/>
                  </a:lnTo>
                  <a:lnTo>
                    <a:pt x="0" y="4"/>
                  </a:lnTo>
                  <a:lnTo>
                    <a:pt x="10" y="9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58" name="Freeform 325"/>
            <p:cNvSpPr>
              <a:spLocks/>
            </p:cNvSpPr>
            <p:nvPr/>
          </p:nvSpPr>
          <p:spPr bwMode="auto">
            <a:xfrm>
              <a:off x="2558" y="3368"/>
              <a:ext cx="12" cy="11"/>
            </a:xfrm>
            <a:custGeom>
              <a:avLst/>
              <a:gdLst>
                <a:gd name="T0" fmla="*/ 8 w 12"/>
                <a:gd name="T1" fmla="*/ 11 h 11"/>
                <a:gd name="T2" fmla="*/ 10 w 12"/>
                <a:gd name="T3" fmla="*/ 9 h 11"/>
                <a:gd name="T4" fmla="*/ 12 w 12"/>
                <a:gd name="T5" fmla="*/ 5 h 11"/>
                <a:gd name="T6" fmla="*/ 2 w 12"/>
                <a:gd name="T7" fmla="*/ 0 h 11"/>
                <a:gd name="T8" fmla="*/ 0 w 12"/>
                <a:gd name="T9" fmla="*/ 2 h 11"/>
                <a:gd name="T10" fmla="*/ 2 w 12"/>
                <a:gd name="T11" fmla="*/ 0 h 11"/>
                <a:gd name="T12" fmla="*/ 8 w 12"/>
                <a:gd name="T13" fmla="*/ 11 h 11"/>
                <a:gd name="T14" fmla="*/ 10 w 12"/>
                <a:gd name="T15" fmla="*/ 9 h 11"/>
                <a:gd name="T16" fmla="*/ 8 w 12"/>
                <a:gd name="T17" fmla="*/ 11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11"/>
                <a:gd name="T29" fmla="*/ 12 w 12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11">
                  <a:moveTo>
                    <a:pt x="8" y="11"/>
                  </a:moveTo>
                  <a:lnTo>
                    <a:pt x="10" y="9"/>
                  </a:lnTo>
                  <a:lnTo>
                    <a:pt x="12" y="5"/>
                  </a:lnTo>
                  <a:lnTo>
                    <a:pt x="2" y="0"/>
                  </a:lnTo>
                  <a:lnTo>
                    <a:pt x="0" y="2"/>
                  </a:lnTo>
                  <a:lnTo>
                    <a:pt x="2" y="0"/>
                  </a:lnTo>
                  <a:lnTo>
                    <a:pt x="8" y="11"/>
                  </a:lnTo>
                  <a:lnTo>
                    <a:pt x="10" y="9"/>
                  </a:lnTo>
                  <a:lnTo>
                    <a:pt x="8" y="1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59" name="Freeform 326"/>
            <p:cNvSpPr>
              <a:spLocks/>
            </p:cNvSpPr>
            <p:nvPr/>
          </p:nvSpPr>
          <p:spPr bwMode="auto">
            <a:xfrm>
              <a:off x="2556" y="3368"/>
              <a:ext cx="10" cy="13"/>
            </a:xfrm>
            <a:custGeom>
              <a:avLst/>
              <a:gdLst>
                <a:gd name="T0" fmla="*/ 0 w 10"/>
                <a:gd name="T1" fmla="*/ 11 h 13"/>
                <a:gd name="T2" fmla="*/ 6 w 10"/>
                <a:gd name="T3" fmla="*/ 13 h 13"/>
                <a:gd name="T4" fmla="*/ 10 w 10"/>
                <a:gd name="T5" fmla="*/ 11 h 13"/>
                <a:gd name="T6" fmla="*/ 4 w 10"/>
                <a:gd name="T7" fmla="*/ 0 h 13"/>
                <a:gd name="T8" fmla="*/ 0 w 10"/>
                <a:gd name="T9" fmla="*/ 2 h 13"/>
                <a:gd name="T10" fmla="*/ 6 w 10"/>
                <a:gd name="T11" fmla="*/ 3 h 13"/>
                <a:gd name="T12" fmla="*/ 0 w 10"/>
                <a:gd name="T13" fmla="*/ 11 h 13"/>
                <a:gd name="T14" fmla="*/ 2 w 10"/>
                <a:gd name="T15" fmla="*/ 13 h 13"/>
                <a:gd name="T16" fmla="*/ 6 w 10"/>
                <a:gd name="T17" fmla="*/ 13 h 13"/>
                <a:gd name="T18" fmla="*/ 0 w 10"/>
                <a:gd name="T19" fmla="*/ 11 h 1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"/>
                <a:gd name="T31" fmla="*/ 0 h 13"/>
                <a:gd name="T32" fmla="*/ 10 w 10"/>
                <a:gd name="T33" fmla="*/ 13 h 1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" h="13">
                  <a:moveTo>
                    <a:pt x="0" y="11"/>
                  </a:moveTo>
                  <a:lnTo>
                    <a:pt x="6" y="13"/>
                  </a:lnTo>
                  <a:lnTo>
                    <a:pt x="10" y="11"/>
                  </a:lnTo>
                  <a:lnTo>
                    <a:pt x="4" y="0"/>
                  </a:lnTo>
                  <a:lnTo>
                    <a:pt x="0" y="2"/>
                  </a:lnTo>
                  <a:lnTo>
                    <a:pt x="6" y="3"/>
                  </a:lnTo>
                  <a:lnTo>
                    <a:pt x="0" y="11"/>
                  </a:lnTo>
                  <a:lnTo>
                    <a:pt x="2" y="13"/>
                  </a:lnTo>
                  <a:lnTo>
                    <a:pt x="6" y="13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60" name="Freeform 327"/>
            <p:cNvSpPr>
              <a:spLocks/>
            </p:cNvSpPr>
            <p:nvPr/>
          </p:nvSpPr>
          <p:spPr bwMode="auto">
            <a:xfrm>
              <a:off x="2551" y="3368"/>
              <a:ext cx="11" cy="11"/>
            </a:xfrm>
            <a:custGeom>
              <a:avLst/>
              <a:gdLst>
                <a:gd name="T0" fmla="*/ 0 w 11"/>
                <a:gd name="T1" fmla="*/ 7 h 11"/>
                <a:gd name="T2" fmla="*/ 2 w 11"/>
                <a:gd name="T3" fmla="*/ 9 h 11"/>
                <a:gd name="T4" fmla="*/ 5 w 11"/>
                <a:gd name="T5" fmla="*/ 11 h 11"/>
                <a:gd name="T6" fmla="*/ 11 w 11"/>
                <a:gd name="T7" fmla="*/ 3 h 11"/>
                <a:gd name="T8" fmla="*/ 7 w 11"/>
                <a:gd name="T9" fmla="*/ 0 h 11"/>
                <a:gd name="T10" fmla="*/ 9 w 11"/>
                <a:gd name="T11" fmla="*/ 2 h 11"/>
                <a:gd name="T12" fmla="*/ 0 w 11"/>
                <a:gd name="T13" fmla="*/ 7 h 11"/>
                <a:gd name="T14" fmla="*/ 0 w 11"/>
                <a:gd name="T15" fmla="*/ 9 h 11"/>
                <a:gd name="T16" fmla="*/ 2 w 11"/>
                <a:gd name="T17" fmla="*/ 9 h 11"/>
                <a:gd name="T18" fmla="*/ 0 w 11"/>
                <a:gd name="T19" fmla="*/ 7 h 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"/>
                <a:gd name="T31" fmla="*/ 0 h 11"/>
                <a:gd name="T32" fmla="*/ 11 w 11"/>
                <a:gd name="T33" fmla="*/ 11 h 1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" h="11">
                  <a:moveTo>
                    <a:pt x="0" y="7"/>
                  </a:moveTo>
                  <a:lnTo>
                    <a:pt x="2" y="9"/>
                  </a:lnTo>
                  <a:lnTo>
                    <a:pt x="5" y="11"/>
                  </a:lnTo>
                  <a:lnTo>
                    <a:pt x="11" y="3"/>
                  </a:lnTo>
                  <a:lnTo>
                    <a:pt x="7" y="0"/>
                  </a:lnTo>
                  <a:lnTo>
                    <a:pt x="9" y="2"/>
                  </a:lnTo>
                  <a:lnTo>
                    <a:pt x="0" y="7"/>
                  </a:lnTo>
                  <a:lnTo>
                    <a:pt x="0" y="9"/>
                  </a:lnTo>
                  <a:lnTo>
                    <a:pt x="2" y="9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61" name="Freeform 328"/>
            <p:cNvSpPr>
              <a:spLocks/>
            </p:cNvSpPr>
            <p:nvPr/>
          </p:nvSpPr>
          <p:spPr bwMode="auto">
            <a:xfrm>
              <a:off x="2545" y="3362"/>
              <a:ext cx="15" cy="13"/>
            </a:xfrm>
            <a:custGeom>
              <a:avLst/>
              <a:gdLst>
                <a:gd name="T0" fmla="*/ 0 w 15"/>
                <a:gd name="T1" fmla="*/ 6 h 13"/>
                <a:gd name="T2" fmla="*/ 2 w 15"/>
                <a:gd name="T3" fmla="*/ 8 h 13"/>
                <a:gd name="T4" fmla="*/ 6 w 15"/>
                <a:gd name="T5" fmla="*/ 13 h 13"/>
                <a:gd name="T6" fmla="*/ 15 w 15"/>
                <a:gd name="T7" fmla="*/ 8 h 13"/>
                <a:gd name="T8" fmla="*/ 9 w 15"/>
                <a:gd name="T9" fmla="*/ 0 h 13"/>
                <a:gd name="T10" fmla="*/ 11 w 15"/>
                <a:gd name="T11" fmla="*/ 2 h 13"/>
                <a:gd name="T12" fmla="*/ 0 w 15"/>
                <a:gd name="T13" fmla="*/ 6 h 13"/>
                <a:gd name="T14" fmla="*/ 2 w 15"/>
                <a:gd name="T15" fmla="*/ 8 h 13"/>
                <a:gd name="T16" fmla="*/ 0 w 15"/>
                <a:gd name="T17" fmla="*/ 6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3"/>
                <a:gd name="T29" fmla="*/ 15 w 15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3">
                  <a:moveTo>
                    <a:pt x="0" y="6"/>
                  </a:moveTo>
                  <a:lnTo>
                    <a:pt x="2" y="8"/>
                  </a:lnTo>
                  <a:lnTo>
                    <a:pt x="6" y="13"/>
                  </a:lnTo>
                  <a:lnTo>
                    <a:pt x="15" y="8"/>
                  </a:lnTo>
                  <a:lnTo>
                    <a:pt x="9" y="0"/>
                  </a:lnTo>
                  <a:lnTo>
                    <a:pt x="11" y="2"/>
                  </a:lnTo>
                  <a:lnTo>
                    <a:pt x="0" y="6"/>
                  </a:lnTo>
                  <a:lnTo>
                    <a:pt x="2" y="8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62" name="Freeform 329"/>
            <p:cNvSpPr>
              <a:spLocks/>
            </p:cNvSpPr>
            <p:nvPr/>
          </p:nvSpPr>
          <p:spPr bwMode="auto">
            <a:xfrm>
              <a:off x="2543" y="3358"/>
              <a:ext cx="13" cy="10"/>
            </a:xfrm>
            <a:custGeom>
              <a:avLst/>
              <a:gdLst>
                <a:gd name="T0" fmla="*/ 0 w 13"/>
                <a:gd name="T1" fmla="*/ 4 h 10"/>
                <a:gd name="T2" fmla="*/ 0 w 13"/>
                <a:gd name="T3" fmla="*/ 6 h 10"/>
                <a:gd name="T4" fmla="*/ 2 w 13"/>
                <a:gd name="T5" fmla="*/ 10 h 10"/>
                <a:gd name="T6" fmla="*/ 13 w 13"/>
                <a:gd name="T7" fmla="*/ 6 h 10"/>
                <a:gd name="T8" fmla="*/ 11 w 13"/>
                <a:gd name="T9" fmla="*/ 0 h 10"/>
                <a:gd name="T10" fmla="*/ 11 w 13"/>
                <a:gd name="T11" fmla="*/ 2 h 10"/>
                <a:gd name="T12" fmla="*/ 0 w 13"/>
                <a:gd name="T13" fmla="*/ 4 h 10"/>
                <a:gd name="T14" fmla="*/ 0 w 13"/>
                <a:gd name="T15" fmla="*/ 6 h 10"/>
                <a:gd name="T16" fmla="*/ 0 w 13"/>
                <a:gd name="T17" fmla="*/ 4 h 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10"/>
                <a:gd name="T29" fmla="*/ 13 w 13"/>
                <a:gd name="T30" fmla="*/ 10 h 1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10">
                  <a:moveTo>
                    <a:pt x="0" y="4"/>
                  </a:moveTo>
                  <a:lnTo>
                    <a:pt x="0" y="6"/>
                  </a:lnTo>
                  <a:lnTo>
                    <a:pt x="2" y="10"/>
                  </a:lnTo>
                  <a:lnTo>
                    <a:pt x="13" y="6"/>
                  </a:lnTo>
                  <a:lnTo>
                    <a:pt x="11" y="0"/>
                  </a:lnTo>
                  <a:lnTo>
                    <a:pt x="11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63" name="Freeform 330"/>
            <p:cNvSpPr>
              <a:spLocks/>
            </p:cNvSpPr>
            <p:nvPr/>
          </p:nvSpPr>
          <p:spPr bwMode="auto">
            <a:xfrm>
              <a:off x="2541" y="3352"/>
              <a:ext cx="13" cy="10"/>
            </a:xfrm>
            <a:custGeom>
              <a:avLst/>
              <a:gdLst>
                <a:gd name="T0" fmla="*/ 0 w 13"/>
                <a:gd name="T1" fmla="*/ 2 h 10"/>
                <a:gd name="T2" fmla="*/ 2 w 13"/>
                <a:gd name="T3" fmla="*/ 10 h 10"/>
                <a:gd name="T4" fmla="*/ 13 w 13"/>
                <a:gd name="T5" fmla="*/ 8 h 10"/>
                <a:gd name="T6" fmla="*/ 12 w 13"/>
                <a:gd name="T7" fmla="*/ 0 h 10"/>
                <a:gd name="T8" fmla="*/ 0 w 13"/>
                <a:gd name="T9" fmla="*/ 2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0"/>
                <a:gd name="T17" fmla="*/ 13 w 13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0">
                  <a:moveTo>
                    <a:pt x="0" y="2"/>
                  </a:moveTo>
                  <a:lnTo>
                    <a:pt x="2" y="10"/>
                  </a:lnTo>
                  <a:lnTo>
                    <a:pt x="13" y="8"/>
                  </a:lnTo>
                  <a:lnTo>
                    <a:pt x="1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64" name="Freeform 331"/>
            <p:cNvSpPr>
              <a:spLocks/>
            </p:cNvSpPr>
            <p:nvPr/>
          </p:nvSpPr>
          <p:spPr bwMode="auto">
            <a:xfrm>
              <a:off x="2537" y="3333"/>
              <a:ext cx="16" cy="21"/>
            </a:xfrm>
            <a:custGeom>
              <a:avLst/>
              <a:gdLst>
                <a:gd name="T0" fmla="*/ 0 w 16"/>
                <a:gd name="T1" fmla="*/ 3 h 21"/>
                <a:gd name="T2" fmla="*/ 4 w 16"/>
                <a:gd name="T3" fmla="*/ 21 h 21"/>
                <a:gd name="T4" fmla="*/ 16 w 16"/>
                <a:gd name="T5" fmla="*/ 19 h 21"/>
                <a:gd name="T6" fmla="*/ 10 w 16"/>
                <a:gd name="T7" fmla="*/ 0 h 21"/>
                <a:gd name="T8" fmla="*/ 12 w 16"/>
                <a:gd name="T9" fmla="*/ 0 h 21"/>
                <a:gd name="T10" fmla="*/ 0 w 16"/>
                <a:gd name="T11" fmla="*/ 3 h 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21"/>
                <a:gd name="T20" fmla="*/ 16 w 16"/>
                <a:gd name="T21" fmla="*/ 21 h 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21">
                  <a:moveTo>
                    <a:pt x="0" y="3"/>
                  </a:moveTo>
                  <a:lnTo>
                    <a:pt x="4" y="21"/>
                  </a:lnTo>
                  <a:lnTo>
                    <a:pt x="16" y="19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65" name="Freeform 332"/>
            <p:cNvSpPr>
              <a:spLocks/>
            </p:cNvSpPr>
            <p:nvPr/>
          </p:nvSpPr>
          <p:spPr bwMode="auto">
            <a:xfrm>
              <a:off x="2527" y="3290"/>
              <a:ext cx="22" cy="46"/>
            </a:xfrm>
            <a:custGeom>
              <a:avLst/>
              <a:gdLst>
                <a:gd name="T0" fmla="*/ 0 w 22"/>
                <a:gd name="T1" fmla="*/ 2 h 46"/>
                <a:gd name="T2" fmla="*/ 10 w 22"/>
                <a:gd name="T3" fmla="*/ 46 h 46"/>
                <a:gd name="T4" fmla="*/ 22 w 22"/>
                <a:gd name="T5" fmla="*/ 43 h 46"/>
                <a:gd name="T6" fmla="*/ 12 w 22"/>
                <a:gd name="T7" fmla="*/ 0 h 46"/>
                <a:gd name="T8" fmla="*/ 0 w 22"/>
                <a:gd name="T9" fmla="*/ 2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"/>
                <a:gd name="T16" fmla="*/ 0 h 46"/>
                <a:gd name="T17" fmla="*/ 22 w 22"/>
                <a:gd name="T18" fmla="*/ 46 h 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" h="46">
                  <a:moveTo>
                    <a:pt x="0" y="2"/>
                  </a:moveTo>
                  <a:lnTo>
                    <a:pt x="10" y="46"/>
                  </a:lnTo>
                  <a:lnTo>
                    <a:pt x="22" y="43"/>
                  </a:lnTo>
                  <a:lnTo>
                    <a:pt x="1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66" name="Freeform 333"/>
            <p:cNvSpPr>
              <a:spLocks/>
            </p:cNvSpPr>
            <p:nvPr/>
          </p:nvSpPr>
          <p:spPr bwMode="auto">
            <a:xfrm>
              <a:off x="2512" y="3190"/>
              <a:ext cx="27" cy="102"/>
            </a:xfrm>
            <a:custGeom>
              <a:avLst/>
              <a:gdLst>
                <a:gd name="T0" fmla="*/ 0 w 27"/>
                <a:gd name="T1" fmla="*/ 2 h 102"/>
                <a:gd name="T2" fmla="*/ 15 w 27"/>
                <a:gd name="T3" fmla="*/ 102 h 102"/>
                <a:gd name="T4" fmla="*/ 27 w 27"/>
                <a:gd name="T5" fmla="*/ 100 h 102"/>
                <a:gd name="T6" fmla="*/ 12 w 27"/>
                <a:gd name="T7" fmla="*/ 0 h 102"/>
                <a:gd name="T8" fmla="*/ 0 w 27"/>
                <a:gd name="T9" fmla="*/ 2 h 1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102"/>
                <a:gd name="T17" fmla="*/ 27 w 27"/>
                <a:gd name="T18" fmla="*/ 102 h 1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102">
                  <a:moveTo>
                    <a:pt x="0" y="2"/>
                  </a:moveTo>
                  <a:lnTo>
                    <a:pt x="15" y="102"/>
                  </a:lnTo>
                  <a:lnTo>
                    <a:pt x="27" y="100"/>
                  </a:lnTo>
                  <a:lnTo>
                    <a:pt x="1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67" name="Freeform 334"/>
            <p:cNvSpPr>
              <a:spLocks/>
            </p:cNvSpPr>
            <p:nvPr/>
          </p:nvSpPr>
          <p:spPr bwMode="auto">
            <a:xfrm>
              <a:off x="2498" y="3101"/>
              <a:ext cx="26" cy="91"/>
            </a:xfrm>
            <a:custGeom>
              <a:avLst/>
              <a:gdLst>
                <a:gd name="T0" fmla="*/ 0 w 26"/>
                <a:gd name="T1" fmla="*/ 4 h 91"/>
                <a:gd name="T2" fmla="*/ 0 w 26"/>
                <a:gd name="T3" fmla="*/ 2 h 91"/>
                <a:gd name="T4" fmla="*/ 14 w 26"/>
                <a:gd name="T5" fmla="*/ 91 h 91"/>
                <a:gd name="T6" fmla="*/ 26 w 26"/>
                <a:gd name="T7" fmla="*/ 89 h 91"/>
                <a:gd name="T8" fmla="*/ 12 w 26"/>
                <a:gd name="T9" fmla="*/ 0 h 91"/>
                <a:gd name="T10" fmla="*/ 0 w 26"/>
                <a:gd name="T11" fmla="*/ 4 h 9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6"/>
                <a:gd name="T19" fmla="*/ 0 h 91"/>
                <a:gd name="T20" fmla="*/ 26 w 26"/>
                <a:gd name="T21" fmla="*/ 91 h 9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6" h="91">
                  <a:moveTo>
                    <a:pt x="0" y="4"/>
                  </a:moveTo>
                  <a:lnTo>
                    <a:pt x="0" y="2"/>
                  </a:lnTo>
                  <a:lnTo>
                    <a:pt x="14" y="91"/>
                  </a:lnTo>
                  <a:lnTo>
                    <a:pt x="26" y="89"/>
                  </a:lnTo>
                  <a:lnTo>
                    <a:pt x="12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68" name="Freeform 335"/>
            <p:cNvSpPr>
              <a:spLocks/>
            </p:cNvSpPr>
            <p:nvPr/>
          </p:nvSpPr>
          <p:spPr bwMode="auto">
            <a:xfrm>
              <a:off x="2495" y="3083"/>
              <a:ext cx="15" cy="22"/>
            </a:xfrm>
            <a:custGeom>
              <a:avLst/>
              <a:gdLst>
                <a:gd name="T0" fmla="*/ 0 w 15"/>
                <a:gd name="T1" fmla="*/ 2 h 22"/>
                <a:gd name="T2" fmla="*/ 3 w 15"/>
                <a:gd name="T3" fmla="*/ 22 h 22"/>
                <a:gd name="T4" fmla="*/ 15 w 15"/>
                <a:gd name="T5" fmla="*/ 18 h 22"/>
                <a:gd name="T6" fmla="*/ 11 w 15"/>
                <a:gd name="T7" fmla="*/ 0 h 22"/>
                <a:gd name="T8" fmla="*/ 9 w 15"/>
                <a:gd name="T9" fmla="*/ 0 h 22"/>
                <a:gd name="T10" fmla="*/ 11 w 15"/>
                <a:gd name="T11" fmla="*/ 0 h 22"/>
                <a:gd name="T12" fmla="*/ 9 w 15"/>
                <a:gd name="T13" fmla="*/ 0 h 22"/>
                <a:gd name="T14" fmla="*/ 0 w 15"/>
                <a:gd name="T15" fmla="*/ 2 h 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5"/>
                <a:gd name="T25" fmla="*/ 0 h 22"/>
                <a:gd name="T26" fmla="*/ 15 w 15"/>
                <a:gd name="T27" fmla="*/ 22 h 2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5" h="22">
                  <a:moveTo>
                    <a:pt x="0" y="2"/>
                  </a:moveTo>
                  <a:lnTo>
                    <a:pt x="3" y="22"/>
                  </a:lnTo>
                  <a:lnTo>
                    <a:pt x="15" y="18"/>
                  </a:lnTo>
                  <a:lnTo>
                    <a:pt x="11" y="0"/>
                  </a:lnTo>
                  <a:lnTo>
                    <a:pt x="9" y="0"/>
                  </a:lnTo>
                  <a:lnTo>
                    <a:pt x="11" y="0"/>
                  </a:lnTo>
                  <a:lnTo>
                    <a:pt x="9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69" name="Freeform 336"/>
            <p:cNvSpPr>
              <a:spLocks/>
            </p:cNvSpPr>
            <p:nvPr/>
          </p:nvSpPr>
          <p:spPr bwMode="auto">
            <a:xfrm>
              <a:off x="2491" y="3068"/>
              <a:ext cx="13" cy="17"/>
            </a:xfrm>
            <a:custGeom>
              <a:avLst/>
              <a:gdLst>
                <a:gd name="T0" fmla="*/ 0 w 13"/>
                <a:gd name="T1" fmla="*/ 4 h 17"/>
                <a:gd name="T2" fmla="*/ 4 w 13"/>
                <a:gd name="T3" fmla="*/ 17 h 17"/>
                <a:gd name="T4" fmla="*/ 13 w 13"/>
                <a:gd name="T5" fmla="*/ 15 h 17"/>
                <a:gd name="T6" fmla="*/ 9 w 13"/>
                <a:gd name="T7" fmla="*/ 2 h 17"/>
                <a:gd name="T8" fmla="*/ 9 w 13"/>
                <a:gd name="T9" fmla="*/ 0 h 17"/>
                <a:gd name="T10" fmla="*/ 9 w 13"/>
                <a:gd name="T11" fmla="*/ 2 h 17"/>
                <a:gd name="T12" fmla="*/ 9 w 13"/>
                <a:gd name="T13" fmla="*/ 0 h 17"/>
                <a:gd name="T14" fmla="*/ 0 w 13"/>
                <a:gd name="T15" fmla="*/ 4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"/>
                <a:gd name="T25" fmla="*/ 0 h 17"/>
                <a:gd name="T26" fmla="*/ 13 w 13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" h="17">
                  <a:moveTo>
                    <a:pt x="0" y="4"/>
                  </a:moveTo>
                  <a:lnTo>
                    <a:pt x="4" y="17"/>
                  </a:lnTo>
                  <a:lnTo>
                    <a:pt x="13" y="15"/>
                  </a:lnTo>
                  <a:lnTo>
                    <a:pt x="9" y="2"/>
                  </a:lnTo>
                  <a:lnTo>
                    <a:pt x="9" y="0"/>
                  </a:lnTo>
                  <a:lnTo>
                    <a:pt x="9" y="2"/>
                  </a:lnTo>
                  <a:lnTo>
                    <a:pt x="9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70" name="Freeform 337"/>
            <p:cNvSpPr>
              <a:spLocks/>
            </p:cNvSpPr>
            <p:nvPr/>
          </p:nvSpPr>
          <p:spPr bwMode="auto">
            <a:xfrm>
              <a:off x="2487" y="3058"/>
              <a:ext cx="13" cy="14"/>
            </a:xfrm>
            <a:custGeom>
              <a:avLst/>
              <a:gdLst>
                <a:gd name="T0" fmla="*/ 2 w 13"/>
                <a:gd name="T1" fmla="*/ 6 h 14"/>
                <a:gd name="T2" fmla="*/ 0 w 13"/>
                <a:gd name="T3" fmla="*/ 4 h 14"/>
                <a:gd name="T4" fmla="*/ 4 w 13"/>
                <a:gd name="T5" fmla="*/ 14 h 14"/>
                <a:gd name="T6" fmla="*/ 13 w 13"/>
                <a:gd name="T7" fmla="*/ 10 h 14"/>
                <a:gd name="T8" fmla="*/ 11 w 13"/>
                <a:gd name="T9" fmla="*/ 2 h 14"/>
                <a:gd name="T10" fmla="*/ 11 w 13"/>
                <a:gd name="T11" fmla="*/ 0 h 14"/>
                <a:gd name="T12" fmla="*/ 11 w 13"/>
                <a:gd name="T13" fmla="*/ 2 h 14"/>
                <a:gd name="T14" fmla="*/ 11 w 13"/>
                <a:gd name="T15" fmla="*/ 0 h 14"/>
                <a:gd name="T16" fmla="*/ 2 w 13"/>
                <a:gd name="T17" fmla="*/ 6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14"/>
                <a:gd name="T29" fmla="*/ 13 w 13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14">
                  <a:moveTo>
                    <a:pt x="2" y="6"/>
                  </a:moveTo>
                  <a:lnTo>
                    <a:pt x="0" y="4"/>
                  </a:lnTo>
                  <a:lnTo>
                    <a:pt x="4" y="14"/>
                  </a:lnTo>
                  <a:lnTo>
                    <a:pt x="13" y="10"/>
                  </a:lnTo>
                  <a:lnTo>
                    <a:pt x="11" y="2"/>
                  </a:lnTo>
                  <a:lnTo>
                    <a:pt x="11" y="0"/>
                  </a:lnTo>
                  <a:lnTo>
                    <a:pt x="11" y="2"/>
                  </a:lnTo>
                  <a:lnTo>
                    <a:pt x="11" y="0"/>
                  </a:lnTo>
                  <a:lnTo>
                    <a:pt x="2" y="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71" name="Freeform 338"/>
            <p:cNvSpPr>
              <a:spLocks/>
            </p:cNvSpPr>
            <p:nvPr/>
          </p:nvSpPr>
          <p:spPr bwMode="auto">
            <a:xfrm>
              <a:off x="2485" y="3048"/>
              <a:ext cx="13" cy="16"/>
            </a:xfrm>
            <a:custGeom>
              <a:avLst/>
              <a:gdLst>
                <a:gd name="T0" fmla="*/ 2 w 13"/>
                <a:gd name="T1" fmla="*/ 12 h 16"/>
                <a:gd name="T2" fmla="*/ 0 w 13"/>
                <a:gd name="T3" fmla="*/ 8 h 16"/>
                <a:gd name="T4" fmla="*/ 4 w 13"/>
                <a:gd name="T5" fmla="*/ 16 h 16"/>
                <a:gd name="T6" fmla="*/ 13 w 13"/>
                <a:gd name="T7" fmla="*/ 10 h 16"/>
                <a:gd name="T8" fmla="*/ 10 w 13"/>
                <a:gd name="T9" fmla="*/ 2 h 16"/>
                <a:gd name="T10" fmla="*/ 6 w 13"/>
                <a:gd name="T11" fmla="*/ 0 h 16"/>
                <a:gd name="T12" fmla="*/ 10 w 13"/>
                <a:gd name="T13" fmla="*/ 2 h 16"/>
                <a:gd name="T14" fmla="*/ 8 w 13"/>
                <a:gd name="T15" fmla="*/ 2 h 16"/>
                <a:gd name="T16" fmla="*/ 6 w 13"/>
                <a:gd name="T17" fmla="*/ 0 h 16"/>
                <a:gd name="T18" fmla="*/ 2 w 13"/>
                <a:gd name="T19" fmla="*/ 12 h 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16"/>
                <a:gd name="T32" fmla="*/ 13 w 13"/>
                <a:gd name="T33" fmla="*/ 16 h 1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16">
                  <a:moveTo>
                    <a:pt x="2" y="12"/>
                  </a:moveTo>
                  <a:lnTo>
                    <a:pt x="0" y="8"/>
                  </a:lnTo>
                  <a:lnTo>
                    <a:pt x="4" y="16"/>
                  </a:lnTo>
                  <a:lnTo>
                    <a:pt x="13" y="10"/>
                  </a:lnTo>
                  <a:lnTo>
                    <a:pt x="10" y="2"/>
                  </a:lnTo>
                  <a:lnTo>
                    <a:pt x="6" y="0"/>
                  </a:lnTo>
                  <a:lnTo>
                    <a:pt x="10" y="2"/>
                  </a:lnTo>
                  <a:lnTo>
                    <a:pt x="8" y="2"/>
                  </a:lnTo>
                  <a:lnTo>
                    <a:pt x="6" y="0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72" name="Freeform 339"/>
            <p:cNvSpPr>
              <a:spLocks/>
            </p:cNvSpPr>
            <p:nvPr/>
          </p:nvSpPr>
          <p:spPr bwMode="auto">
            <a:xfrm>
              <a:off x="2483" y="3046"/>
              <a:ext cx="8" cy="14"/>
            </a:xfrm>
            <a:custGeom>
              <a:avLst/>
              <a:gdLst>
                <a:gd name="T0" fmla="*/ 2 w 8"/>
                <a:gd name="T1" fmla="*/ 12 h 14"/>
                <a:gd name="T2" fmla="*/ 0 w 8"/>
                <a:gd name="T3" fmla="*/ 12 h 14"/>
                <a:gd name="T4" fmla="*/ 4 w 8"/>
                <a:gd name="T5" fmla="*/ 14 h 14"/>
                <a:gd name="T6" fmla="*/ 8 w 8"/>
                <a:gd name="T7" fmla="*/ 2 h 14"/>
                <a:gd name="T8" fmla="*/ 4 w 8"/>
                <a:gd name="T9" fmla="*/ 0 h 14"/>
                <a:gd name="T10" fmla="*/ 2 w 8"/>
                <a:gd name="T11" fmla="*/ 0 h 14"/>
                <a:gd name="T12" fmla="*/ 4 w 8"/>
                <a:gd name="T13" fmla="*/ 0 h 14"/>
                <a:gd name="T14" fmla="*/ 2 w 8"/>
                <a:gd name="T15" fmla="*/ 0 h 14"/>
                <a:gd name="T16" fmla="*/ 2 w 8"/>
                <a:gd name="T17" fmla="*/ 12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14"/>
                <a:gd name="T29" fmla="*/ 8 w 8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14">
                  <a:moveTo>
                    <a:pt x="2" y="12"/>
                  </a:moveTo>
                  <a:lnTo>
                    <a:pt x="0" y="12"/>
                  </a:lnTo>
                  <a:lnTo>
                    <a:pt x="4" y="14"/>
                  </a:lnTo>
                  <a:lnTo>
                    <a:pt x="8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73" name="Freeform 340"/>
            <p:cNvSpPr>
              <a:spLocks/>
            </p:cNvSpPr>
            <p:nvPr/>
          </p:nvSpPr>
          <p:spPr bwMode="auto">
            <a:xfrm>
              <a:off x="2477" y="3046"/>
              <a:ext cx="10" cy="12"/>
            </a:xfrm>
            <a:custGeom>
              <a:avLst/>
              <a:gdLst>
                <a:gd name="T0" fmla="*/ 10 w 10"/>
                <a:gd name="T1" fmla="*/ 10 h 12"/>
                <a:gd name="T2" fmla="*/ 6 w 10"/>
                <a:gd name="T3" fmla="*/ 12 h 12"/>
                <a:gd name="T4" fmla="*/ 8 w 10"/>
                <a:gd name="T5" fmla="*/ 12 h 12"/>
                <a:gd name="T6" fmla="*/ 8 w 10"/>
                <a:gd name="T7" fmla="*/ 0 h 12"/>
                <a:gd name="T8" fmla="*/ 6 w 10"/>
                <a:gd name="T9" fmla="*/ 0 h 12"/>
                <a:gd name="T10" fmla="*/ 0 w 10"/>
                <a:gd name="T11" fmla="*/ 2 h 12"/>
                <a:gd name="T12" fmla="*/ 6 w 10"/>
                <a:gd name="T13" fmla="*/ 0 h 12"/>
                <a:gd name="T14" fmla="*/ 2 w 10"/>
                <a:gd name="T15" fmla="*/ 0 h 12"/>
                <a:gd name="T16" fmla="*/ 0 w 10"/>
                <a:gd name="T17" fmla="*/ 2 h 12"/>
                <a:gd name="T18" fmla="*/ 10 w 10"/>
                <a:gd name="T19" fmla="*/ 10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"/>
                <a:gd name="T31" fmla="*/ 0 h 12"/>
                <a:gd name="T32" fmla="*/ 10 w 10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" h="12">
                  <a:moveTo>
                    <a:pt x="10" y="10"/>
                  </a:moveTo>
                  <a:lnTo>
                    <a:pt x="6" y="12"/>
                  </a:lnTo>
                  <a:lnTo>
                    <a:pt x="8" y="12"/>
                  </a:lnTo>
                  <a:lnTo>
                    <a:pt x="8" y="0"/>
                  </a:lnTo>
                  <a:lnTo>
                    <a:pt x="6" y="0"/>
                  </a:lnTo>
                  <a:lnTo>
                    <a:pt x="0" y="2"/>
                  </a:lnTo>
                  <a:lnTo>
                    <a:pt x="6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10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74" name="Freeform 341"/>
            <p:cNvSpPr>
              <a:spLocks/>
            </p:cNvSpPr>
            <p:nvPr/>
          </p:nvSpPr>
          <p:spPr bwMode="auto">
            <a:xfrm>
              <a:off x="2475" y="3048"/>
              <a:ext cx="12" cy="10"/>
            </a:xfrm>
            <a:custGeom>
              <a:avLst/>
              <a:gdLst>
                <a:gd name="T0" fmla="*/ 10 w 12"/>
                <a:gd name="T1" fmla="*/ 10 h 10"/>
                <a:gd name="T2" fmla="*/ 12 w 12"/>
                <a:gd name="T3" fmla="*/ 8 h 10"/>
                <a:gd name="T4" fmla="*/ 2 w 12"/>
                <a:gd name="T5" fmla="*/ 0 h 10"/>
                <a:gd name="T6" fmla="*/ 0 w 12"/>
                <a:gd name="T7" fmla="*/ 4 h 10"/>
                <a:gd name="T8" fmla="*/ 10 w 12"/>
                <a:gd name="T9" fmla="*/ 10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0"/>
                <a:gd name="T17" fmla="*/ 12 w 12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0">
                  <a:moveTo>
                    <a:pt x="10" y="10"/>
                  </a:moveTo>
                  <a:lnTo>
                    <a:pt x="12" y="8"/>
                  </a:lnTo>
                  <a:lnTo>
                    <a:pt x="2" y="0"/>
                  </a:lnTo>
                  <a:lnTo>
                    <a:pt x="0" y="4"/>
                  </a:lnTo>
                  <a:lnTo>
                    <a:pt x="10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75" name="Freeform 342"/>
            <p:cNvSpPr>
              <a:spLocks/>
            </p:cNvSpPr>
            <p:nvPr/>
          </p:nvSpPr>
          <p:spPr bwMode="auto">
            <a:xfrm>
              <a:off x="2471" y="3052"/>
              <a:ext cx="14" cy="14"/>
            </a:xfrm>
            <a:custGeom>
              <a:avLst/>
              <a:gdLst>
                <a:gd name="T0" fmla="*/ 10 w 14"/>
                <a:gd name="T1" fmla="*/ 12 h 14"/>
                <a:gd name="T2" fmla="*/ 10 w 14"/>
                <a:gd name="T3" fmla="*/ 14 h 14"/>
                <a:gd name="T4" fmla="*/ 14 w 14"/>
                <a:gd name="T5" fmla="*/ 6 h 14"/>
                <a:gd name="T6" fmla="*/ 4 w 14"/>
                <a:gd name="T7" fmla="*/ 0 h 14"/>
                <a:gd name="T8" fmla="*/ 0 w 14"/>
                <a:gd name="T9" fmla="*/ 8 h 14"/>
                <a:gd name="T10" fmla="*/ 10 w 14"/>
                <a:gd name="T11" fmla="*/ 12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"/>
                <a:gd name="T19" fmla="*/ 0 h 14"/>
                <a:gd name="T20" fmla="*/ 14 w 14"/>
                <a:gd name="T21" fmla="*/ 14 h 1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" h="14">
                  <a:moveTo>
                    <a:pt x="10" y="12"/>
                  </a:moveTo>
                  <a:lnTo>
                    <a:pt x="10" y="14"/>
                  </a:lnTo>
                  <a:lnTo>
                    <a:pt x="14" y="6"/>
                  </a:lnTo>
                  <a:lnTo>
                    <a:pt x="4" y="0"/>
                  </a:lnTo>
                  <a:lnTo>
                    <a:pt x="0" y="8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76" name="Freeform 343"/>
            <p:cNvSpPr>
              <a:spLocks/>
            </p:cNvSpPr>
            <p:nvPr/>
          </p:nvSpPr>
          <p:spPr bwMode="auto">
            <a:xfrm>
              <a:off x="2468" y="3060"/>
              <a:ext cx="13" cy="16"/>
            </a:xfrm>
            <a:custGeom>
              <a:avLst/>
              <a:gdLst>
                <a:gd name="T0" fmla="*/ 11 w 13"/>
                <a:gd name="T1" fmla="*/ 16 h 16"/>
                <a:gd name="T2" fmla="*/ 9 w 13"/>
                <a:gd name="T3" fmla="*/ 16 h 16"/>
                <a:gd name="T4" fmla="*/ 13 w 13"/>
                <a:gd name="T5" fmla="*/ 4 h 16"/>
                <a:gd name="T6" fmla="*/ 3 w 13"/>
                <a:gd name="T7" fmla="*/ 0 h 16"/>
                <a:gd name="T8" fmla="*/ 0 w 13"/>
                <a:gd name="T9" fmla="*/ 12 h 16"/>
                <a:gd name="T10" fmla="*/ 0 w 13"/>
                <a:gd name="T11" fmla="*/ 14 h 16"/>
                <a:gd name="T12" fmla="*/ 0 w 13"/>
                <a:gd name="T13" fmla="*/ 12 h 16"/>
                <a:gd name="T14" fmla="*/ 0 w 13"/>
                <a:gd name="T15" fmla="*/ 14 h 16"/>
                <a:gd name="T16" fmla="*/ 11 w 13"/>
                <a:gd name="T17" fmla="*/ 16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16"/>
                <a:gd name="T29" fmla="*/ 13 w 13"/>
                <a:gd name="T30" fmla="*/ 16 h 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16">
                  <a:moveTo>
                    <a:pt x="11" y="16"/>
                  </a:moveTo>
                  <a:lnTo>
                    <a:pt x="9" y="16"/>
                  </a:lnTo>
                  <a:lnTo>
                    <a:pt x="13" y="4"/>
                  </a:lnTo>
                  <a:lnTo>
                    <a:pt x="3" y="0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11" y="1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77" name="Freeform 344"/>
            <p:cNvSpPr>
              <a:spLocks/>
            </p:cNvSpPr>
            <p:nvPr/>
          </p:nvSpPr>
          <p:spPr bwMode="auto">
            <a:xfrm>
              <a:off x="2464" y="3074"/>
              <a:ext cx="15" cy="19"/>
            </a:xfrm>
            <a:custGeom>
              <a:avLst/>
              <a:gdLst>
                <a:gd name="T0" fmla="*/ 11 w 15"/>
                <a:gd name="T1" fmla="*/ 19 h 19"/>
                <a:gd name="T2" fmla="*/ 15 w 15"/>
                <a:gd name="T3" fmla="*/ 2 h 19"/>
                <a:gd name="T4" fmla="*/ 4 w 15"/>
                <a:gd name="T5" fmla="*/ 0 h 19"/>
                <a:gd name="T6" fmla="*/ 0 w 15"/>
                <a:gd name="T7" fmla="*/ 17 h 19"/>
                <a:gd name="T8" fmla="*/ 11 w 15"/>
                <a:gd name="T9" fmla="*/ 19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19"/>
                <a:gd name="T17" fmla="*/ 15 w 15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19">
                  <a:moveTo>
                    <a:pt x="11" y="19"/>
                  </a:moveTo>
                  <a:lnTo>
                    <a:pt x="15" y="2"/>
                  </a:lnTo>
                  <a:lnTo>
                    <a:pt x="4" y="0"/>
                  </a:lnTo>
                  <a:lnTo>
                    <a:pt x="0" y="17"/>
                  </a:lnTo>
                  <a:lnTo>
                    <a:pt x="11" y="19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78" name="Freeform 345"/>
            <p:cNvSpPr>
              <a:spLocks/>
            </p:cNvSpPr>
            <p:nvPr/>
          </p:nvSpPr>
          <p:spPr bwMode="auto">
            <a:xfrm>
              <a:off x="2458" y="3091"/>
              <a:ext cx="17" cy="25"/>
            </a:xfrm>
            <a:custGeom>
              <a:avLst/>
              <a:gdLst>
                <a:gd name="T0" fmla="*/ 12 w 17"/>
                <a:gd name="T1" fmla="*/ 25 h 25"/>
                <a:gd name="T2" fmla="*/ 17 w 17"/>
                <a:gd name="T3" fmla="*/ 2 h 25"/>
                <a:gd name="T4" fmla="*/ 6 w 17"/>
                <a:gd name="T5" fmla="*/ 0 h 25"/>
                <a:gd name="T6" fmla="*/ 0 w 17"/>
                <a:gd name="T7" fmla="*/ 23 h 25"/>
                <a:gd name="T8" fmla="*/ 12 w 17"/>
                <a:gd name="T9" fmla="*/ 25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25"/>
                <a:gd name="T17" fmla="*/ 17 w 17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25">
                  <a:moveTo>
                    <a:pt x="12" y="25"/>
                  </a:moveTo>
                  <a:lnTo>
                    <a:pt x="17" y="2"/>
                  </a:lnTo>
                  <a:lnTo>
                    <a:pt x="6" y="0"/>
                  </a:lnTo>
                  <a:lnTo>
                    <a:pt x="0" y="23"/>
                  </a:lnTo>
                  <a:lnTo>
                    <a:pt x="12" y="2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79" name="Freeform 346"/>
            <p:cNvSpPr>
              <a:spLocks/>
            </p:cNvSpPr>
            <p:nvPr/>
          </p:nvSpPr>
          <p:spPr bwMode="auto">
            <a:xfrm>
              <a:off x="2450" y="3114"/>
              <a:ext cx="20" cy="55"/>
            </a:xfrm>
            <a:custGeom>
              <a:avLst/>
              <a:gdLst>
                <a:gd name="T0" fmla="*/ 12 w 20"/>
                <a:gd name="T1" fmla="*/ 55 h 55"/>
                <a:gd name="T2" fmla="*/ 20 w 20"/>
                <a:gd name="T3" fmla="*/ 2 h 55"/>
                <a:gd name="T4" fmla="*/ 8 w 20"/>
                <a:gd name="T5" fmla="*/ 0 h 55"/>
                <a:gd name="T6" fmla="*/ 0 w 20"/>
                <a:gd name="T7" fmla="*/ 53 h 55"/>
                <a:gd name="T8" fmla="*/ 12 w 20"/>
                <a:gd name="T9" fmla="*/ 55 h 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55"/>
                <a:gd name="T17" fmla="*/ 20 w 20"/>
                <a:gd name="T18" fmla="*/ 55 h 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55">
                  <a:moveTo>
                    <a:pt x="12" y="55"/>
                  </a:moveTo>
                  <a:lnTo>
                    <a:pt x="20" y="2"/>
                  </a:lnTo>
                  <a:lnTo>
                    <a:pt x="8" y="0"/>
                  </a:lnTo>
                  <a:lnTo>
                    <a:pt x="0" y="53"/>
                  </a:lnTo>
                  <a:lnTo>
                    <a:pt x="12" y="5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80" name="Freeform 347"/>
            <p:cNvSpPr>
              <a:spLocks/>
            </p:cNvSpPr>
            <p:nvPr/>
          </p:nvSpPr>
          <p:spPr bwMode="auto">
            <a:xfrm>
              <a:off x="2435" y="3167"/>
              <a:ext cx="27" cy="117"/>
            </a:xfrm>
            <a:custGeom>
              <a:avLst/>
              <a:gdLst>
                <a:gd name="T0" fmla="*/ 11 w 27"/>
                <a:gd name="T1" fmla="*/ 117 h 117"/>
                <a:gd name="T2" fmla="*/ 27 w 27"/>
                <a:gd name="T3" fmla="*/ 2 h 117"/>
                <a:gd name="T4" fmla="*/ 15 w 27"/>
                <a:gd name="T5" fmla="*/ 0 h 117"/>
                <a:gd name="T6" fmla="*/ 0 w 27"/>
                <a:gd name="T7" fmla="*/ 115 h 117"/>
                <a:gd name="T8" fmla="*/ 11 w 27"/>
                <a:gd name="T9" fmla="*/ 117 h 1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117"/>
                <a:gd name="T17" fmla="*/ 27 w 27"/>
                <a:gd name="T18" fmla="*/ 117 h 1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117">
                  <a:moveTo>
                    <a:pt x="11" y="117"/>
                  </a:moveTo>
                  <a:lnTo>
                    <a:pt x="27" y="2"/>
                  </a:lnTo>
                  <a:lnTo>
                    <a:pt x="15" y="0"/>
                  </a:lnTo>
                  <a:lnTo>
                    <a:pt x="0" y="115"/>
                  </a:lnTo>
                  <a:lnTo>
                    <a:pt x="11" y="117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81" name="Freeform 348"/>
            <p:cNvSpPr>
              <a:spLocks/>
            </p:cNvSpPr>
            <p:nvPr/>
          </p:nvSpPr>
          <p:spPr bwMode="auto">
            <a:xfrm>
              <a:off x="2425" y="3282"/>
              <a:ext cx="21" cy="62"/>
            </a:xfrm>
            <a:custGeom>
              <a:avLst/>
              <a:gdLst>
                <a:gd name="T0" fmla="*/ 12 w 21"/>
                <a:gd name="T1" fmla="*/ 62 h 62"/>
                <a:gd name="T2" fmla="*/ 21 w 21"/>
                <a:gd name="T3" fmla="*/ 2 h 62"/>
                <a:gd name="T4" fmla="*/ 10 w 21"/>
                <a:gd name="T5" fmla="*/ 0 h 62"/>
                <a:gd name="T6" fmla="*/ 0 w 21"/>
                <a:gd name="T7" fmla="*/ 60 h 62"/>
                <a:gd name="T8" fmla="*/ 12 w 21"/>
                <a:gd name="T9" fmla="*/ 62 h 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62"/>
                <a:gd name="T17" fmla="*/ 21 w 21"/>
                <a:gd name="T18" fmla="*/ 62 h 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62">
                  <a:moveTo>
                    <a:pt x="12" y="62"/>
                  </a:moveTo>
                  <a:lnTo>
                    <a:pt x="21" y="2"/>
                  </a:lnTo>
                  <a:lnTo>
                    <a:pt x="10" y="0"/>
                  </a:lnTo>
                  <a:lnTo>
                    <a:pt x="0" y="60"/>
                  </a:lnTo>
                  <a:lnTo>
                    <a:pt x="12" y="6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82" name="Freeform 349"/>
            <p:cNvSpPr>
              <a:spLocks/>
            </p:cNvSpPr>
            <p:nvPr/>
          </p:nvSpPr>
          <p:spPr bwMode="auto">
            <a:xfrm>
              <a:off x="2421" y="3342"/>
              <a:ext cx="16" cy="28"/>
            </a:xfrm>
            <a:custGeom>
              <a:avLst/>
              <a:gdLst>
                <a:gd name="T0" fmla="*/ 12 w 16"/>
                <a:gd name="T1" fmla="*/ 28 h 28"/>
                <a:gd name="T2" fmla="*/ 12 w 16"/>
                <a:gd name="T3" fmla="*/ 26 h 28"/>
                <a:gd name="T4" fmla="*/ 16 w 16"/>
                <a:gd name="T5" fmla="*/ 2 h 28"/>
                <a:gd name="T6" fmla="*/ 4 w 16"/>
                <a:gd name="T7" fmla="*/ 0 h 28"/>
                <a:gd name="T8" fmla="*/ 0 w 16"/>
                <a:gd name="T9" fmla="*/ 24 h 28"/>
                <a:gd name="T10" fmla="*/ 12 w 16"/>
                <a:gd name="T11" fmla="*/ 28 h 28"/>
                <a:gd name="T12" fmla="*/ 12 w 16"/>
                <a:gd name="T13" fmla="*/ 26 h 28"/>
                <a:gd name="T14" fmla="*/ 12 w 16"/>
                <a:gd name="T15" fmla="*/ 28 h 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"/>
                <a:gd name="T25" fmla="*/ 0 h 28"/>
                <a:gd name="T26" fmla="*/ 16 w 16"/>
                <a:gd name="T27" fmla="*/ 28 h 2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" h="28">
                  <a:moveTo>
                    <a:pt x="12" y="28"/>
                  </a:moveTo>
                  <a:lnTo>
                    <a:pt x="12" y="26"/>
                  </a:lnTo>
                  <a:lnTo>
                    <a:pt x="16" y="2"/>
                  </a:lnTo>
                  <a:lnTo>
                    <a:pt x="4" y="0"/>
                  </a:lnTo>
                  <a:lnTo>
                    <a:pt x="0" y="24"/>
                  </a:lnTo>
                  <a:lnTo>
                    <a:pt x="12" y="28"/>
                  </a:lnTo>
                  <a:lnTo>
                    <a:pt x="12" y="26"/>
                  </a:lnTo>
                  <a:lnTo>
                    <a:pt x="12" y="2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83" name="Freeform 350"/>
            <p:cNvSpPr>
              <a:spLocks/>
            </p:cNvSpPr>
            <p:nvPr/>
          </p:nvSpPr>
          <p:spPr bwMode="auto">
            <a:xfrm>
              <a:off x="2417" y="3366"/>
              <a:ext cx="16" cy="23"/>
            </a:xfrm>
            <a:custGeom>
              <a:avLst/>
              <a:gdLst>
                <a:gd name="T0" fmla="*/ 12 w 16"/>
                <a:gd name="T1" fmla="*/ 23 h 23"/>
                <a:gd name="T2" fmla="*/ 16 w 16"/>
                <a:gd name="T3" fmla="*/ 4 h 23"/>
                <a:gd name="T4" fmla="*/ 4 w 16"/>
                <a:gd name="T5" fmla="*/ 0 h 23"/>
                <a:gd name="T6" fmla="*/ 0 w 16"/>
                <a:gd name="T7" fmla="*/ 19 h 23"/>
                <a:gd name="T8" fmla="*/ 12 w 16"/>
                <a:gd name="T9" fmla="*/ 23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23"/>
                <a:gd name="T17" fmla="*/ 16 w 16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23">
                  <a:moveTo>
                    <a:pt x="12" y="23"/>
                  </a:moveTo>
                  <a:lnTo>
                    <a:pt x="16" y="4"/>
                  </a:lnTo>
                  <a:lnTo>
                    <a:pt x="4" y="0"/>
                  </a:lnTo>
                  <a:lnTo>
                    <a:pt x="0" y="19"/>
                  </a:lnTo>
                  <a:lnTo>
                    <a:pt x="12" y="2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84" name="Freeform 351"/>
            <p:cNvSpPr>
              <a:spLocks/>
            </p:cNvSpPr>
            <p:nvPr/>
          </p:nvSpPr>
          <p:spPr bwMode="auto">
            <a:xfrm>
              <a:off x="2414" y="3385"/>
              <a:ext cx="15" cy="18"/>
            </a:xfrm>
            <a:custGeom>
              <a:avLst/>
              <a:gdLst>
                <a:gd name="T0" fmla="*/ 9 w 15"/>
                <a:gd name="T1" fmla="*/ 18 h 18"/>
                <a:gd name="T2" fmla="*/ 11 w 15"/>
                <a:gd name="T3" fmla="*/ 16 h 18"/>
                <a:gd name="T4" fmla="*/ 15 w 15"/>
                <a:gd name="T5" fmla="*/ 4 h 18"/>
                <a:gd name="T6" fmla="*/ 3 w 15"/>
                <a:gd name="T7" fmla="*/ 0 h 18"/>
                <a:gd name="T8" fmla="*/ 0 w 15"/>
                <a:gd name="T9" fmla="*/ 14 h 18"/>
                <a:gd name="T10" fmla="*/ 0 w 15"/>
                <a:gd name="T11" fmla="*/ 12 h 18"/>
                <a:gd name="T12" fmla="*/ 9 w 15"/>
                <a:gd name="T13" fmla="*/ 18 h 18"/>
                <a:gd name="T14" fmla="*/ 11 w 15"/>
                <a:gd name="T15" fmla="*/ 16 h 18"/>
                <a:gd name="T16" fmla="*/ 9 w 15"/>
                <a:gd name="T17" fmla="*/ 18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8"/>
                <a:gd name="T29" fmla="*/ 15 w 15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8">
                  <a:moveTo>
                    <a:pt x="9" y="18"/>
                  </a:moveTo>
                  <a:lnTo>
                    <a:pt x="11" y="16"/>
                  </a:lnTo>
                  <a:lnTo>
                    <a:pt x="15" y="4"/>
                  </a:lnTo>
                  <a:lnTo>
                    <a:pt x="3" y="0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9" y="18"/>
                  </a:lnTo>
                  <a:lnTo>
                    <a:pt x="11" y="16"/>
                  </a:lnTo>
                  <a:lnTo>
                    <a:pt x="9" y="1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85" name="Freeform 352"/>
            <p:cNvSpPr>
              <a:spLocks/>
            </p:cNvSpPr>
            <p:nvPr/>
          </p:nvSpPr>
          <p:spPr bwMode="auto">
            <a:xfrm>
              <a:off x="2410" y="3397"/>
              <a:ext cx="13" cy="15"/>
            </a:xfrm>
            <a:custGeom>
              <a:avLst/>
              <a:gdLst>
                <a:gd name="T0" fmla="*/ 9 w 13"/>
                <a:gd name="T1" fmla="*/ 15 h 15"/>
                <a:gd name="T2" fmla="*/ 9 w 13"/>
                <a:gd name="T3" fmla="*/ 13 h 15"/>
                <a:gd name="T4" fmla="*/ 13 w 13"/>
                <a:gd name="T5" fmla="*/ 6 h 15"/>
                <a:gd name="T6" fmla="*/ 4 w 13"/>
                <a:gd name="T7" fmla="*/ 0 h 15"/>
                <a:gd name="T8" fmla="*/ 0 w 13"/>
                <a:gd name="T9" fmla="*/ 10 h 15"/>
                <a:gd name="T10" fmla="*/ 2 w 13"/>
                <a:gd name="T11" fmla="*/ 8 h 15"/>
                <a:gd name="T12" fmla="*/ 9 w 13"/>
                <a:gd name="T13" fmla="*/ 15 h 15"/>
                <a:gd name="T14" fmla="*/ 9 w 13"/>
                <a:gd name="T15" fmla="*/ 13 h 15"/>
                <a:gd name="T16" fmla="*/ 9 w 13"/>
                <a:gd name="T17" fmla="*/ 15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15"/>
                <a:gd name="T29" fmla="*/ 13 w 13"/>
                <a:gd name="T30" fmla="*/ 15 h 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15">
                  <a:moveTo>
                    <a:pt x="9" y="15"/>
                  </a:moveTo>
                  <a:lnTo>
                    <a:pt x="9" y="13"/>
                  </a:lnTo>
                  <a:lnTo>
                    <a:pt x="13" y="6"/>
                  </a:lnTo>
                  <a:lnTo>
                    <a:pt x="4" y="0"/>
                  </a:lnTo>
                  <a:lnTo>
                    <a:pt x="0" y="10"/>
                  </a:lnTo>
                  <a:lnTo>
                    <a:pt x="2" y="8"/>
                  </a:lnTo>
                  <a:lnTo>
                    <a:pt x="9" y="15"/>
                  </a:lnTo>
                  <a:lnTo>
                    <a:pt x="9" y="13"/>
                  </a:lnTo>
                  <a:lnTo>
                    <a:pt x="9" y="1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86" name="Freeform 353"/>
            <p:cNvSpPr>
              <a:spLocks/>
            </p:cNvSpPr>
            <p:nvPr/>
          </p:nvSpPr>
          <p:spPr bwMode="auto">
            <a:xfrm>
              <a:off x="2410" y="3405"/>
              <a:ext cx="9" cy="11"/>
            </a:xfrm>
            <a:custGeom>
              <a:avLst/>
              <a:gdLst>
                <a:gd name="T0" fmla="*/ 5 w 9"/>
                <a:gd name="T1" fmla="*/ 11 h 11"/>
                <a:gd name="T2" fmla="*/ 7 w 9"/>
                <a:gd name="T3" fmla="*/ 9 h 11"/>
                <a:gd name="T4" fmla="*/ 9 w 9"/>
                <a:gd name="T5" fmla="*/ 7 h 11"/>
                <a:gd name="T6" fmla="*/ 2 w 9"/>
                <a:gd name="T7" fmla="*/ 0 h 11"/>
                <a:gd name="T8" fmla="*/ 0 w 9"/>
                <a:gd name="T9" fmla="*/ 2 h 11"/>
                <a:gd name="T10" fmla="*/ 2 w 9"/>
                <a:gd name="T11" fmla="*/ 0 h 11"/>
                <a:gd name="T12" fmla="*/ 5 w 9"/>
                <a:gd name="T13" fmla="*/ 11 h 11"/>
                <a:gd name="T14" fmla="*/ 5 w 9"/>
                <a:gd name="T15" fmla="*/ 9 h 11"/>
                <a:gd name="T16" fmla="*/ 7 w 9"/>
                <a:gd name="T17" fmla="*/ 9 h 11"/>
                <a:gd name="T18" fmla="*/ 5 w 9"/>
                <a:gd name="T19" fmla="*/ 11 h 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"/>
                <a:gd name="T31" fmla="*/ 0 h 11"/>
                <a:gd name="T32" fmla="*/ 9 w 9"/>
                <a:gd name="T33" fmla="*/ 11 h 1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" h="11">
                  <a:moveTo>
                    <a:pt x="5" y="11"/>
                  </a:moveTo>
                  <a:lnTo>
                    <a:pt x="7" y="9"/>
                  </a:lnTo>
                  <a:lnTo>
                    <a:pt x="9" y="7"/>
                  </a:lnTo>
                  <a:lnTo>
                    <a:pt x="2" y="0"/>
                  </a:lnTo>
                  <a:lnTo>
                    <a:pt x="0" y="2"/>
                  </a:lnTo>
                  <a:lnTo>
                    <a:pt x="2" y="0"/>
                  </a:lnTo>
                  <a:lnTo>
                    <a:pt x="5" y="11"/>
                  </a:lnTo>
                  <a:lnTo>
                    <a:pt x="5" y="9"/>
                  </a:lnTo>
                  <a:lnTo>
                    <a:pt x="7" y="9"/>
                  </a:lnTo>
                  <a:lnTo>
                    <a:pt x="5" y="1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87" name="Freeform 354"/>
            <p:cNvSpPr>
              <a:spLocks/>
            </p:cNvSpPr>
            <p:nvPr/>
          </p:nvSpPr>
          <p:spPr bwMode="auto">
            <a:xfrm>
              <a:off x="2406" y="3405"/>
              <a:ext cx="9" cy="13"/>
            </a:xfrm>
            <a:custGeom>
              <a:avLst/>
              <a:gdLst>
                <a:gd name="T0" fmla="*/ 0 w 9"/>
                <a:gd name="T1" fmla="*/ 11 h 13"/>
                <a:gd name="T2" fmla="*/ 6 w 9"/>
                <a:gd name="T3" fmla="*/ 11 h 13"/>
                <a:gd name="T4" fmla="*/ 9 w 9"/>
                <a:gd name="T5" fmla="*/ 11 h 13"/>
                <a:gd name="T6" fmla="*/ 6 w 9"/>
                <a:gd name="T7" fmla="*/ 0 h 13"/>
                <a:gd name="T8" fmla="*/ 2 w 9"/>
                <a:gd name="T9" fmla="*/ 2 h 13"/>
                <a:gd name="T10" fmla="*/ 8 w 9"/>
                <a:gd name="T11" fmla="*/ 2 h 13"/>
                <a:gd name="T12" fmla="*/ 0 w 9"/>
                <a:gd name="T13" fmla="*/ 11 h 13"/>
                <a:gd name="T14" fmla="*/ 4 w 9"/>
                <a:gd name="T15" fmla="*/ 13 h 13"/>
                <a:gd name="T16" fmla="*/ 6 w 9"/>
                <a:gd name="T17" fmla="*/ 11 h 13"/>
                <a:gd name="T18" fmla="*/ 0 w 9"/>
                <a:gd name="T19" fmla="*/ 11 h 1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"/>
                <a:gd name="T31" fmla="*/ 0 h 13"/>
                <a:gd name="T32" fmla="*/ 9 w 9"/>
                <a:gd name="T33" fmla="*/ 13 h 1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" h="13">
                  <a:moveTo>
                    <a:pt x="0" y="11"/>
                  </a:moveTo>
                  <a:lnTo>
                    <a:pt x="6" y="11"/>
                  </a:lnTo>
                  <a:lnTo>
                    <a:pt x="9" y="11"/>
                  </a:lnTo>
                  <a:lnTo>
                    <a:pt x="6" y="0"/>
                  </a:lnTo>
                  <a:lnTo>
                    <a:pt x="2" y="2"/>
                  </a:lnTo>
                  <a:lnTo>
                    <a:pt x="8" y="2"/>
                  </a:lnTo>
                  <a:lnTo>
                    <a:pt x="0" y="11"/>
                  </a:lnTo>
                  <a:lnTo>
                    <a:pt x="4" y="13"/>
                  </a:lnTo>
                  <a:lnTo>
                    <a:pt x="6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88" name="Freeform 355"/>
            <p:cNvSpPr>
              <a:spLocks/>
            </p:cNvSpPr>
            <p:nvPr/>
          </p:nvSpPr>
          <p:spPr bwMode="auto">
            <a:xfrm>
              <a:off x="2400" y="3403"/>
              <a:ext cx="14" cy="13"/>
            </a:xfrm>
            <a:custGeom>
              <a:avLst/>
              <a:gdLst>
                <a:gd name="T0" fmla="*/ 0 w 14"/>
                <a:gd name="T1" fmla="*/ 7 h 13"/>
                <a:gd name="T2" fmla="*/ 2 w 14"/>
                <a:gd name="T3" fmla="*/ 9 h 13"/>
                <a:gd name="T4" fmla="*/ 6 w 14"/>
                <a:gd name="T5" fmla="*/ 13 h 13"/>
                <a:gd name="T6" fmla="*/ 14 w 14"/>
                <a:gd name="T7" fmla="*/ 4 h 13"/>
                <a:gd name="T8" fmla="*/ 10 w 14"/>
                <a:gd name="T9" fmla="*/ 0 h 13"/>
                <a:gd name="T10" fmla="*/ 12 w 14"/>
                <a:gd name="T11" fmla="*/ 4 h 13"/>
                <a:gd name="T12" fmla="*/ 0 w 14"/>
                <a:gd name="T13" fmla="*/ 7 h 13"/>
                <a:gd name="T14" fmla="*/ 2 w 14"/>
                <a:gd name="T15" fmla="*/ 9 h 13"/>
                <a:gd name="T16" fmla="*/ 0 w 14"/>
                <a:gd name="T17" fmla="*/ 7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13"/>
                <a:gd name="T29" fmla="*/ 14 w 14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13">
                  <a:moveTo>
                    <a:pt x="0" y="7"/>
                  </a:moveTo>
                  <a:lnTo>
                    <a:pt x="2" y="9"/>
                  </a:lnTo>
                  <a:lnTo>
                    <a:pt x="6" y="13"/>
                  </a:lnTo>
                  <a:lnTo>
                    <a:pt x="14" y="4"/>
                  </a:lnTo>
                  <a:lnTo>
                    <a:pt x="10" y="0"/>
                  </a:lnTo>
                  <a:lnTo>
                    <a:pt x="12" y="4"/>
                  </a:lnTo>
                  <a:lnTo>
                    <a:pt x="0" y="7"/>
                  </a:lnTo>
                  <a:lnTo>
                    <a:pt x="2" y="9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89" name="Freeform 356"/>
            <p:cNvSpPr>
              <a:spLocks/>
            </p:cNvSpPr>
            <p:nvPr/>
          </p:nvSpPr>
          <p:spPr bwMode="auto">
            <a:xfrm>
              <a:off x="2396" y="3397"/>
              <a:ext cx="16" cy="13"/>
            </a:xfrm>
            <a:custGeom>
              <a:avLst/>
              <a:gdLst>
                <a:gd name="T0" fmla="*/ 0 w 16"/>
                <a:gd name="T1" fmla="*/ 4 h 13"/>
                <a:gd name="T2" fmla="*/ 0 w 16"/>
                <a:gd name="T3" fmla="*/ 6 h 13"/>
                <a:gd name="T4" fmla="*/ 4 w 16"/>
                <a:gd name="T5" fmla="*/ 13 h 13"/>
                <a:gd name="T6" fmla="*/ 16 w 16"/>
                <a:gd name="T7" fmla="*/ 10 h 13"/>
                <a:gd name="T8" fmla="*/ 12 w 16"/>
                <a:gd name="T9" fmla="*/ 0 h 13"/>
                <a:gd name="T10" fmla="*/ 0 w 16"/>
                <a:gd name="T11" fmla="*/ 4 h 13"/>
                <a:gd name="T12" fmla="*/ 0 w 16"/>
                <a:gd name="T13" fmla="*/ 6 h 13"/>
                <a:gd name="T14" fmla="*/ 0 w 16"/>
                <a:gd name="T15" fmla="*/ 4 h 1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"/>
                <a:gd name="T25" fmla="*/ 0 h 13"/>
                <a:gd name="T26" fmla="*/ 16 w 16"/>
                <a:gd name="T27" fmla="*/ 13 h 1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" h="13">
                  <a:moveTo>
                    <a:pt x="0" y="4"/>
                  </a:moveTo>
                  <a:lnTo>
                    <a:pt x="0" y="6"/>
                  </a:lnTo>
                  <a:lnTo>
                    <a:pt x="4" y="13"/>
                  </a:lnTo>
                  <a:lnTo>
                    <a:pt x="16" y="10"/>
                  </a:lnTo>
                  <a:lnTo>
                    <a:pt x="12" y="0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90" name="Freeform 357"/>
            <p:cNvSpPr>
              <a:spLocks/>
            </p:cNvSpPr>
            <p:nvPr/>
          </p:nvSpPr>
          <p:spPr bwMode="auto">
            <a:xfrm>
              <a:off x="2392" y="3385"/>
              <a:ext cx="16" cy="16"/>
            </a:xfrm>
            <a:custGeom>
              <a:avLst/>
              <a:gdLst>
                <a:gd name="T0" fmla="*/ 0 w 16"/>
                <a:gd name="T1" fmla="*/ 4 h 16"/>
                <a:gd name="T2" fmla="*/ 4 w 16"/>
                <a:gd name="T3" fmla="*/ 16 h 16"/>
                <a:gd name="T4" fmla="*/ 16 w 16"/>
                <a:gd name="T5" fmla="*/ 12 h 16"/>
                <a:gd name="T6" fmla="*/ 12 w 16"/>
                <a:gd name="T7" fmla="*/ 0 h 16"/>
                <a:gd name="T8" fmla="*/ 12 w 16"/>
                <a:gd name="T9" fmla="*/ 2 h 16"/>
                <a:gd name="T10" fmla="*/ 0 w 16"/>
                <a:gd name="T11" fmla="*/ 4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16"/>
                <a:gd name="T20" fmla="*/ 16 w 16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16">
                  <a:moveTo>
                    <a:pt x="0" y="4"/>
                  </a:moveTo>
                  <a:lnTo>
                    <a:pt x="4" y="16"/>
                  </a:lnTo>
                  <a:lnTo>
                    <a:pt x="16" y="12"/>
                  </a:lnTo>
                  <a:lnTo>
                    <a:pt x="12" y="0"/>
                  </a:lnTo>
                  <a:lnTo>
                    <a:pt x="12" y="2"/>
                  </a:lnTo>
                  <a:lnTo>
                    <a:pt x="0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91" name="Freeform 358"/>
            <p:cNvSpPr>
              <a:spLocks/>
            </p:cNvSpPr>
            <p:nvPr/>
          </p:nvSpPr>
          <p:spPr bwMode="auto">
            <a:xfrm>
              <a:off x="2388" y="3370"/>
              <a:ext cx="16" cy="19"/>
            </a:xfrm>
            <a:custGeom>
              <a:avLst/>
              <a:gdLst>
                <a:gd name="T0" fmla="*/ 0 w 16"/>
                <a:gd name="T1" fmla="*/ 1 h 19"/>
                <a:gd name="T2" fmla="*/ 4 w 16"/>
                <a:gd name="T3" fmla="*/ 19 h 19"/>
                <a:gd name="T4" fmla="*/ 16 w 16"/>
                <a:gd name="T5" fmla="*/ 17 h 19"/>
                <a:gd name="T6" fmla="*/ 12 w 16"/>
                <a:gd name="T7" fmla="*/ 0 h 19"/>
                <a:gd name="T8" fmla="*/ 0 w 16"/>
                <a:gd name="T9" fmla="*/ 1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19"/>
                <a:gd name="T17" fmla="*/ 16 w 16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19">
                  <a:moveTo>
                    <a:pt x="0" y="1"/>
                  </a:moveTo>
                  <a:lnTo>
                    <a:pt x="4" y="19"/>
                  </a:lnTo>
                  <a:lnTo>
                    <a:pt x="16" y="17"/>
                  </a:lnTo>
                  <a:lnTo>
                    <a:pt x="12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92" name="Freeform 359"/>
            <p:cNvSpPr>
              <a:spLocks/>
            </p:cNvSpPr>
            <p:nvPr/>
          </p:nvSpPr>
          <p:spPr bwMode="auto">
            <a:xfrm>
              <a:off x="2385" y="3344"/>
              <a:ext cx="15" cy="27"/>
            </a:xfrm>
            <a:custGeom>
              <a:avLst/>
              <a:gdLst>
                <a:gd name="T0" fmla="*/ 0 w 15"/>
                <a:gd name="T1" fmla="*/ 2 h 27"/>
                <a:gd name="T2" fmla="*/ 3 w 15"/>
                <a:gd name="T3" fmla="*/ 27 h 27"/>
                <a:gd name="T4" fmla="*/ 15 w 15"/>
                <a:gd name="T5" fmla="*/ 26 h 27"/>
                <a:gd name="T6" fmla="*/ 11 w 15"/>
                <a:gd name="T7" fmla="*/ 0 h 27"/>
                <a:gd name="T8" fmla="*/ 11 w 15"/>
                <a:gd name="T9" fmla="*/ 2 h 27"/>
                <a:gd name="T10" fmla="*/ 0 w 15"/>
                <a:gd name="T11" fmla="*/ 2 h 2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"/>
                <a:gd name="T19" fmla="*/ 0 h 27"/>
                <a:gd name="T20" fmla="*/ 15 w 15"/>
                <a:gd name="T21" fmla="*/ 27 h 2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" h="27">
                  <a:moveTo>
                    <a:pt x="0" y="2"/>
                  </a:moveTo>
                  <a:lnTo>
                    <a:pt x="3" y="27"/>
                  </a:lnTo>
                  <a:lnTo>
                    <a:pt x="15" y="26"/>
                  </a:lnTo>
                  <a:lnTo>
                    <a:pt x="11" y="0"/>
                  </a:lnTo>
                  <a:lnTo>
                    <a:pt x="11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93" name="Freeform 360"/>
            <p:cNvSpPr>
              <a:spLocks/>
            </p:cNvSpPr>
            <p:nvPr/>
          </p:nvSpPr>
          <p:spPr bwMode="auto">
            <a:xfrm>
              <a:off x="2377" y="3284"/>
              <a:ext cx="19" cy="62"/>
            </a:xfrm>
            <a:custGeom>
              <a:avLst/>
              <a:gdLst>
                <a:gd name="T0" fmla="*/ 0 w 19"/>
                <a:gd name="T1" fmla="*/ 2 h 62"/>
                <a:gd name="T2" fmla="*/ 8 w 19"/>
                <a:gd name="T3" fmla="*/ 62 h 62"/>
                <a:gd name="T4" fmla="*/ 19 w 19"/>
                <a:gd name="T5" fmla="*/ 62 h 62"/>
                <a:gd name="T6" fmla="*/ 11 w 19"/>
                <a:gd name="T7" fmla="*/ 0 h 62"/>
                <a:gd name="T8" fmla="*/ 0 w 19"/>
                <a:gd name="T9" fmla="*/ 2 h 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62"/>
                <a:gd name="T17" fmla="*/ 19 w 19"/>
                <a:gd name="T18" fmla="*/ 62 h 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62">
                  <a:moveTo>
                    <a:pt x="0" y="2"/>
                  </a:moveTo>
                  <a:lnTo>
                    <a:pt x="8" y="62"/>
                  </a:lnTo>
                  <a:lnTo>
                    <a:pt x="19" y="62"/>
                  </a:lnTo>
                  <a:lnTo>
                    <a:pt x="11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94" name="Freeform 361"/>
            <p:cNvSpPr>
              <a:spLocks/>
            </p:cNvSpPr>
            <p:nvPr/>
          </p:nvSpPr>
          <p:spPr bwMode="auto">
            <a:xfrm>
              <a:off x="2367" y="3216"/>
              <a:ext cx="21" cy="70"/>
            </a:xfrm>
            <a:custGeom>
              <a:avLst/>
              <a:gdLst>
                <a:gd name="T0" fmla="*/ 0 w 21"/>
                <a:gd name="T1" fmla="*/ 2 h 70"/>
                <a:gd name="T2" fmla="*/ 10 w 21"/>
                <a:gd name="T3" fmla="*/ 70 h 70"/>
                <a:gd name="T4" fmla="*/ 21 w 21"/>
                <a:gd name="T5" fmla="*/ 68 h 70"/>
                <a:gd name="T6" fmla="*/ 12 w 21"/>
                <a:gd name="T7" fmla="*/ 0 h 70"/>
                <a:gd name="T8" fmla="*/ 0 w 21"/>
                <a:gd name="T9" fmla="*/ 2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70"/>
                <a:gd name="T17" fmla="*/ 21 w 21"/>
                <a:gd name="T18" fmla="*/ 70 h 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70">
                  <a:moveTo>
                    <a:pt x="0" y="2"/>
                  </a:moveTo>
                  <a:lnTo>
                    <a:pt x="10" y="70"/>
                  </a:lnTo>
                  <a:lnTo>
                    <a:pt x="21" y="68"/>
                  </a:lnTo>
                  <a:lnTo>
                    <a:pt x="1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95" name="Freeform 362"/>
            <p:cNvSpPr>
              <a:spLocks/>
            </p:cNvSpPr>
            <p:nvPr/>
          </p:nvSpPr>
          <p:spPr bwMode="auto">
            <a:xfrm>
              <a:off x="2350" y="3079"/>
              <a:ext cx="29" cy="139"/>
            </a:xfrm>
            <a:custGeom>
              <a:avLst/>
              <a:gdLst>
                <a:gd name="T0" fmla="*/ 0 w 29"/>
                <a:gd name="T1" fmla="*/ 2 h 139"/>
                <a:gd name="T2" fmla="*/ 17 w 29"/>
                <a:gd name="T3" fmla="*/ 139 h 139"/>
                <a:gd name="T4" fmla="*/ 29 w 29"/>
                <a:gd name="T5" fmla="*/ 137 h 139"/>
                <a:gd name="T6" fmla="*/ 11 w 29"/>
                <a:gd name="T7" fmla="*/ 0 h 139"/>
                <a:gd name="T8" fmla="*/ 0 w 29"/>
                <a:gd name="T9" fmla="*/ 2 h 1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139"/>
                <a:gd name="T17" fmla="*/ 29 w 29"/>
                <a:gd name="T18" fmla="*/ 139 h 1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139">
                  <a:moveTo>
                    <a:pt x="0" y="2"/>
                  </a:moveTo>
                  <a:lnTo>
                    <a:pt x="17" y="139"/>
                  </a:lnTo>
                  <a:lnTo>
                    <a:pt x="29" y="137"/>
                  </a:lnTo>
                  <a:lnTo>
                    <a:pt x="11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96" name="Freeform 363"/>
            <p:cNvSpPr>
              <a:spLocks/>
            </p:cNvSpPr>
            <p:nvPr/>
          </p:nvSpPr>
          <p:spPr bwMode="auto">
            <a:xfrm>
              <a:off x="2346" y="3050"/>
              <a:ext cx="15" cy="31"/>
            </a:xfrm>
            <a:custGeom>
              <a:avLst/>
              <a:gdLst>
                <a:gd name="T0" fmla="*/ 12 w 15"/>
                <a:gd name="T1" fmla="*/ 0 h 31"/>
                <a:gd name="T2" fmla="*/ 0 w 15"/>
                <a:gd name="T3" fmla="*/ 2 h 31"/>
                <a:gd name="T4" fmla="*/ 4 w 15"/>
                <a:gd name="T5" fmla="*/ 31 h 31"/>
                <a:gd name="T6" fmla="*/ 15 w 15"/>
                <a:gd name="T7" fmla="*/ 29 h 31"/>
                <a:gd name="T8" fmla="*/ 12 w 15"/>
                <a:gd name="T9" fmla="*/ 0 h 31"/>
                <a:gd name="T10" fmla="*/ 0 w 15"/>
                <a:gd name="T11" fmla="*/ 2 h 31"/>
                <a:gd name="T12" fmla="*/ 12 w 15"/>
                <a:gd name="T13" fmla="*/ 0 h 31"/>
                <a:gd name="T14" fmla="*/ 6 w 15"/>
                <a:gd name="T15" fmla="*/ 2 h 31"/>
                <a:gd name="T16" fmla="*/ 0 w 15"/>
                <a:gd name="T17" fmla="*/ 2 h 31"/>
                <a:gd name="T18" fmla="*/ 12 w 15"/>
                <a:gd name="T19" fmla="*/ 0 h 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"/>
                <a:gd name="T31" fmla="*/ 0 h 31"/>
                <a:gd name="T32" fmla="*/ 15 w 15"/>
                <a:gd name="T33" fmla="*/ 31 h 3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" h="31">
                  <a:moveTo>
                    <a:pt x="12" y="0"/>
                  </a:moveTo>
                  <a:lnTo>
                    <a:pt x="0" y="2"/>
                  </a:lnTo>
                  <a:lnTo>
                    <a:pt x="4" y="31"/>
                  </a:lnTo>
                  <a:lnTo>
                    <a:pt x="15" y="29"/>
                  </a:lnTo>
                  <a:lnTo>
                    <a:pt x="12" y="0"/>
                  </a:lnTo>
                  <a:lnTo>
                    <a:pt x="0" y="2"/>
                  </a:lnTo>
                  <a:lnTo>
                    <a:pt x="12" y="0"/>
                  </a:lnTo>
                  <a:lnTo>
                    <a:pt x="6" y="2"/>
                  </a:lnTo>
                  <a:lnTo>
                    <a:pt x="0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97" name="Freeform 364"/>
            <p:cNvSpPr>
              <a:spLocks/>
            </p:cNvSpPr>
            <p:nvPr/>
          </p:nvSpPr>
          <p:spPr bwMode="auto">
            <a:xfrm>
              <a:off x="2622" y="3081"/>
              <a:ext cx="12" cy="12"/>
            </a:xfrm>
            <a:custGeom>
              <a:avLst/>
              <a:gdLst>
                <a:gd name="T0" fmla="*/ 4 w 12"/>
                <a:gd name="T1" fmla="*/ 0 h 12"/>
                <a:gd name="T2" fmla="*/ 2 w 12"/>
                <a:gd name="T3" fmla="*/ 2 h 12"/>
                <a:gd name="T4" fmla="*/ 0 w 12"/>
                <a:gd name="T5" fmla="*/ 6 h 12"/>
                <a:gd name="T6" fmla="*/ 10 w 12"/>
                <a:gd name="T7" fmla="*/ 12 h 12"/>
                <a:gd name="T8" fmla="*/ 12 w 12"/>
                <a:gd name="T9" fmla="*/ 8 h 12"/>
                <a:gd name="T10" fmla="*/ 10 w 12"/>
                <a:gd name="T11" fmla="*/ 10 h 12"/>
                <a:gd name="T12" fmla="*/ 4 w 12"/>
                <a:gd name="T13" fmla="*/ 0 h 12"/>
                <a:gd name="T14" fmla="*/ 2 w 12"/>
                <a:gd name="T15" fmla="*/ 2 h 12"/>
                <a:gd name="T16" fmla="*/ 4 w 12"/>
                <a:gd name="T17" fmla="*/ 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12"/>
                <a:gd name="T29" fmla="*/ 12 w 12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12">
                  <a:moveTo>
                    <a:pt x="4" y="0"/>
                  </a:moveTo>
                  <a:lnTo>
                    <a:pt x="2" y="2"/>
                  </a:lnTo>
                  <a:lnTo>
                    <a:pt x="0" y="6"/>
                  </a:lnTo>
                  <a:lnTo>
                    <a:pt x="10" y="12"/>
                  </a:lnTo>
                  <a:lnTo>
                    <a:pt x="12" y="8"/>
                  </a:lnTo>
                  <a:lnTo>
                    <a:pt x="10" y="10"/>
                  </a:lnTo>
                  <a:lnTo>
                    <a:pt x="4" y="0"/>
                  </a:lnTo>
                  <a:lnTo>
                    <a:pt x="2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98" name="Freeform 365"/>
            <p:cNvSpPr>
              <a:spLocks/>
            </p:cNvSpPr>
            <p:nvPr/>
          </p:nvSpPr>
          <p:spPr bwMode="auto">
            <a:xfrm>
              <a:off x="2626" y="3079"/>
              <a:ext cx="10" cy="12"/>
            </a:xfrm>
            <a:custGeom>
              <a:avLst/>
              <a:gdLst>
                <a:gd name="T0" fmla="*/ 4 w 10"/>
                <a:gd name="T1" fmla="*/ 0 h 12"/>
                <a:gd name="T2" fmla="*/ 2 w 10"/>
                <a:gd name="T3" fmla="*/ 0 h 12"/>
                <a:gd name="T4" fmla="*/ 0 w 10"/>
                <a:gd name="T5" fmla="*/ 2 h 12"/>
                <a:gd name="T6" fmla="*/ 6 w 10"/>
                <a:gd name="T7" fmla="*/ 12 h 12"/>
                <a:gd name="T8" fmla="*/ 10 w 10"/>
                <a:gd name="T9" fmla="*/ 10 h 12"/>
                <a:gd name="T10" fmla="*/ 8 w 10"/>
                <a:gd name="T11" fmla="*/ 12 h 12"/>
                <a:gd name="T12" fmla="*/ 4 w 10"/>
                <a:gd name="T13" fmla="*/ 0 h 12"/>
                <a:gd name="T14" fmla="*/ 2 w 10"/>
                <a:gd name="T15" fmla="*/ 0 h 12"/>
                <a:gd name="T16" fmla="*/ 4 w 10"/>
                <a:gd name="T17" fmla="*/ 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12"/>
                <a:gd name="T29" fmla="*/ 10 w 10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12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6" y="12"/>
                  </a:lnTo>
                  <a:lnTo>
                    <a:pt x="10" y="10"/>
                  </a:lnTo>
                  <a:lnTo>
                    <a:pt x="8" y="12"/>
                  </a:lnTo>
                  <a:lnTo>
                    <a:pt x="4" y="0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99" name="Freeform 366"/>
            <p:cNvSpPr>
              <a:spLocks/>
            </p:cNvSpPr>
            <p:nvPr/>
          </p:nvSpPr>
          <p:spPr bwMode="auto">
            <a:xfrm>
              <a:off x="2630" y="3077"/>
              <a:ext cx="6" cy="14"/>
            </a:xfrm>
            <a:custGeom>
              <a:avLst/>
              <a:gdLst>
                <a:gd name="T0" fmla="*/ 4 w 6"/>
                <a:gd name="T1" fmla="*/ 0 h 14"/>
                <a:gd name="T2" fmla="*/ 2 w 6"/>
                <a:gd name="T3" fmla="*/ 2 h 14"/>
                <a:gd name="T4" fmla="*/ 0 w 6"/>
                <a:gd name="T5" fmla="*/ 2 h 14"/>
                <a:gd name="T6" fmla="*/ 4 w 6"/>
                <a:gd name="T7" fmla="*/ 14 h 14"/>
                <a:gd name="T8" fmla="*/ 6 w 6"/>
                <a:gd name="T9" fmla="*/ 12 h 14"/>
                <a:gd name="T10" fmla="*/ 4 w 6"/>
                <a:gd name="T11" fmla="*/ 12 h 14"/>
                <a:gd name="T12" fmla="*/ 4 w 6"/>
                <a:gd name="T13" fmla="*/ 0 h 14"/>
                <a:gd name="T14" fmla="*/ 2 w 6"/>
                <a:gd name="T15" fmla="*/ 0 h 14"/>
                <a:gd name="T16" fmla="*/ 2 w 6"/>
                <a:gd name="T17" fmla="*/ 2 h 14"/>
                <a:gd name="T18" fmla="*/ 4 w 6"/>
                <a:gd name="T19" fmla="*/ 0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4"/>
                <a:gd name="T32" fmla="*/ 6 w 6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4">
                  <a:moveTo>
                    <a:pt x="4" y="0"/>
                  </a:moveTo>
                  <a:lnTo>
                    <a:pt x="2" y="2"/>
                  </a:lnTo>
                  <a:lnTo>
                    <a:pt x="0" y="2"/>
                  </a:lnTo>
                  <a:lnTo>
                    <a:pt x="4" y="14"/>
                  </a:lnTo>
                  <a:lnTo>
                    <a:pt x="6" y="12"/>
                  </a:lnTo>
                  <a:lnTo>
                    <a:pt x="4" y="12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000" name="Freeform 367"/>
            <p:cNvSpPr>
              <a:spLocks/>
            </p:cNvSpPr>
            <p:nvPr/>
          </p:nvSpPr>
          <p:spPr bwMode="auto">
            <a:xfrm>
              <a:off x="2632" y="3077"/>
              <a:ext cx="7" cy="12"/>
            </a:xfrm>
            <a:custGeom>
              <a:avLst/>
              <a:gdLst>
                <a:gd name="T0" fmla="*/ 7 w 7"/>
                <a:gd name="T1" fmla="*/ 2 h 12"/>
                <a:gd name="T2" fmla="*/ 4 w 7"/>
                <a:gd name="T3" fmla="*/ 0 h 12"/>
                <a:gd name="T4" fmla="*/ 2 w 7"/>
                <a:gd name="T5" fmla="*/ 0 h 12"/>
                <a:gd name="T6" fmla="*/ 2 w 7"/>
                <a:gd name="T7" fmla="*/ 12 h 12"/>
                <a:gd name="T8" fmla="*/ 4 w 7"/>
                <a:gd name="T9" fmla="*/ 12 h 12"/>
                <a:gd name="T10" fmla="*/ 0 w 7"/>
                <a:gd name="T11" fmla="*/ 12 h 12"/>
                <a:gd name="T12" fmla="*/ 7 w 7"/>
                <a:gd name="T13" fmla="*/ 2 h 12"/>
                <a:gd name="T14" fmla="*/ 5 w 7"/>
                <a:gd name="T15" fmla="*/ 0 h 12"/>
                <a:gd name="T16" fmla="*/ 4 w 7"/>
                <a:gd name="T17" fmla="*/ 0 h 12"/>
                <a:gd name="T18" fmla="*/ 7 w 7"/>
                <a:gd name="T19" fmla="*/ 2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2"/>
                <a:gd name="T32" fmla="*/ 7 w 7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2">
                  <a:moveTo>
                    <a:pt x="7" y="2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2" y="12"/>
                  </a:lnTo>
                  <a:lnTo>
                    <a:pt x="4" y="12"/>
                  </a:lnTo>
                  <a:lnTo>
                    <a:pt x="0" y="12"/>
                  </a:lnTo>
                  <a:lnTo>
                    <a:pt x="7" y="2"/>
                  </a:lnTo>
                  <a:lnTo>
                    <a:pt x="5" y="0"/>
                  </a:lnTo>
                  <a:lnTo>
                    <a:pt x="4" y="0"/>
                  </a:lnTo>
                  <a:lnTo>
                    <a:pt x="7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001" name="Freeform 368"/>
            <p:cNvSpPr>
              <a:spLocks/>
            </p:cNvSpPr>
            <p:nvPr/>
          </p:nvSpPr>
          <p:spPr bwMode="auto">
            <a:xfrm>
              <a:off x="2632" y="3079"/>
              <a:ext cx="11" cy="12"/>
            </a:xfrm>
            <a:custGeom>
              <a:avLst/>
              <a:gdLst>
                <a:gd name="T0" fmla="*/ 11 w 11"/>
                <a:gd name="T1" fmla="*/ 4 h 12"/>
                <a:gd name="T2" fmla="*/ 9 w 11"/>
                <a:gd name="T3" fmla="*/ 2 h 12"/>
                <a:gd name="T4" fmla="*/ 7 w 11"/>
                <a:gd name="T5" fmla="*/ 0 h 12"/>
                <a:gd name="T6" fmla="*/ 0 w 11"/>
                <a:gd name="T7" fmla="*/ 10 h 12"/>
                <a:gd name="T8" fmla="*/ 4 w 11"/>
                <a:gd name="T9" fmla="*/ 12 h 12"/>
                <a:gd name="T10" fmla="*/ 2 w 11"/>
                <a:gd name="T11" fmla="*/ 10 h 12"/>
                <a:gd name="T12" fmla="*/ 11 w 11"/>
                <a:gd name="T13" fmla="*/ 4 h 12"/>
                <a:gd name="T14" fmla="*/ 11 w 11"/>
                <a:gd name="T15" fmla="*/ 2 h 12"/>
                <a:gd name="T16" fmla="*/ 9 w 11"/>
                <a:gd name="T17" fmla="*/ 2 h 12"/>
                <a:gd name="T18" fmla="*/ 11 w 11"/>
                <a:gd name="T19" fmla="*/ 4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"/>
                <a:gd name="T31" fmla="*/ 0 h 12"/>
                <a:gd name="T32" fmla="*/ 11 w 11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" h="12">
                  <a:moveTo>
                    <a:pt x="11" y="4"/>
                  </a:moveTo>
                  <a:lnTo>
                    <a:pt x="9" y="2"/>
                  </a:lnTo>
                  <a:lnTo>
                    <a:pt x="7" y="0"/>
                  </a:lnTo>
                  <a:lnTo>
                    <a:pt x="0" y="10"/>
                  </a:lnTo>
                  <a:lnTo>
                    <a:pt x="4" y="12"/>
                  </a:lnTo>
                  <a:lnTo>
                    <a:pt x="2" y="10"/>
                  </a:lnTo>
                  <a:lnTo>
                    <a:pt x="11" y="4"/>
                  </a:lnTo>
                  <a:lnTo>
                    <a:pt x="11" y="2"/>
                  </a:lnTo>
                  <a:lnTo>
                    <a:pt x="9" y="2"/>
                  </a:lnTo>
                  <a:lnTo>
                    <a:pt x="11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002" name="Freeform 369"/>
            <p:cNvSpPr>
              <a:spLocks/>
            </p:cNvSpPr>
            <p:nvPr/>
          </p:nvSpPr>
          <p:spPr bwMode="auto">
            <a:xfrm>
              <a:off x="2634" y="3083"/>
              <a:ext cx="13" cy="12"/>
            </a:xfrm>
            <a:custGeom>
              <a:avLst/>
              <a:gdLst>
                <a:gd name="T0" fmla="*/ 13 w 13"/>
                <a:gd name="T1" fmla="*/ 6 h 12"/>
                <a:gd name="T2" fmla="*/ 9 w 13"/>
                <a:gd name="T3" fmla="*/ 0 h 12"/>
                <a:gd name="T4" fmla="*/ 0 w 13"/>
                <a:gd name="T5" fmla="*/ 6 h 12"/>
                <a:gd name="T6" fmla="*/ 3 w 13"/>
                <a:gd name="T7" fmla="*/ 12 h 12"/>
                <a:gd name="T8" fmla="*/ 3 w 13"/>
                <a:gd name="T9" fmla="*/ 10 h 12"/>
                <a:gd name="T10" fmla="*/ 13 w 13"/>
                <a:gd name="T11" fmla="*/ 6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12"/>
                <a:gd name="T20" fmla="*/ 13 w 13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12">
                  <a:moveTo>
                    <a:pt x="13" y="6"/>
                  </a:moveTo>
                  <a:lnTo>
                    <a:pt x="9" y="0"/>
                  </a:lnTo>
                  <a:lnTo>
                    <a:pt x="0" y="6"/>
                  </a:lnTo>
                  <a:lnTo>
                    <a:pt x="3" y="12"/>
                  </a:lnTo>
                  <a:lnTo>
                    <a:pt x="3" y="10"/>
                  </a:lnTo>
                  <a:lnTo>
                    <a:pt x="13" y="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003" name="Freeform 370"/>
            <p:cNvSpPr>
              <a:spLocks/>
            </p:cNvSpPr>
            <p:nvPr/>
          </p:nvSpPr>
          <p:spPr bwMode="auto">
            <a:xfrm>
              <a:off x="2637" y="3089"/>
              <a:ext cx="14" cy="14"/>
            </a:xfrm>
            <a:custGeom>
              <a:avLst/>
              <a:gdLst>
                <a:gd name="T0" fmla="*/ 14 w 14"/>
                <a:gd name="T1" fmla="*/ 10 h 14"/>
                <a:gd name="T2" fmla="*/ 10 w 14"/>
                <a:gd name="T3" fmla="*/ 0 h 14"/>
                <a:gd name="T4" fmla="*/ 0 w 14"/>
                <a:gd name="T5" fmla="*/ 4 h 14"/>
                <a:gd name="T6" fmla="*/ 4 w 14"/>
                <a:gd name="T7" fmla="*/ 14 h 14"/>
                <a:gd name="T8" fmla="*/ 14 w 14"/>
                <a:gd name="T9" fmla="*/ 10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14"/>
                <a:gd name="T17" fmla="*/ 14 w 14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14">
                  <a:moveTo>
                    <a:pt x="14" y="10"/>
                  </a:moveTo>
                  <a:lnTo>
                    <a:pt x="10" y="0"/>
                  </a:lnTo>
                  <a:lnTo>
                    <a:pt x="0" y="4"/>
                  </a:lnTo>
                  <a:lnTo>
                    <a:pt x="4" y="14"/>
                  </a:lnTo>
                  <a:lnTo>
                    <a:pt x="14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004" name="Freeform 371"/>
            <p:cNvSpPr>
              <a:spLocks/>
            </p:cNvSpPr>
            <p:nvPr/>
          </p:nvSpPr>
          <p:spPr bwMode="auto">
            <a:xfrm>
              <a:off x="2641" y="3099"/>
              <a:ext cx="14" cy="15"/>
            </a:xfrm>
            <a:custGeom>
              <a:avLst/>
              <a:gdLst>
                <a:gd name="T0" fmla="*/ 14 w 14"/>
                <a:gd name="T1" fmla="*/ 14 h 15"/>
                <a:gd name="T2" fmla="*/ 14 w 14"/>
                <a:gd name="T3" fmla="*/ 12 h 15"/>
                <a:gd name="T4" fmla="*/ 10 w 14"/>
                <a:gd name="T5" fmla="*/ 0 h 15"/>
                <a:gd name="T6" fmla="*/ 0 w 14"/>
                <a:gd name="T7" fmla="*/ 4 h 15"/>
                <a:gd name="T8" fmla="*/ 4 w 14"/>
                <a:gd name="T9" fmla="*/ 15 h 15"/>
                <a:gd name="T10" fmla="*/ 14 w 14"/>
                <a:gd name="T11" fmla="*/ 14 h 15"/>
                <a:gd name="T12" fmla="*/ 14 w 14"/>
                <a:gd name="T13" fmla="*/ 12 h 15"/>
                <a:gd name="T14" fmla="*/ 14 w 14"/>
                <a:gd name="T15" fmla="*/ 14 h 1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"/>
                <a:gd name="T25" fmla="*/ 0 h 15"/>
                <a:gd name="T26" fmla="*/ 14 w 14"/>
                <a:gd name="T27" fmla="*/ 15 h 1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" h="15">
                  <a:moveTo>
                    <a:pt x="14" y="14"/>
                  </a:moveTo>
                  <a:lnTo>
                    <a:pt x="14" y="12"/>
                  </a:lnTo>
                  <a:lnTo>
                    <a:pt x="10" y="0"/>
                  </a:lnTo>
                  <a:lnTo>
                    <a:pt x="0" y="4"/>
                  </a:lnTo>
                  <a:lnTo>
                    <a:pt x="4" y="15"/>
                  </a:lnTo>
                  <a:lnTo>
                    <a:pt x="14" y="14"/>
                  </a:lnTo>
                  <a:lnTo>
                    <a:pt x="14" y="12"/>
                  </a:lnTo>
                  <a:lnTo>
                    <a:pt x="14" y="1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005" name="Freeform 372"/>
            <p:cNvSpPr>
              <a:spLocks/>
            </p:cNvSpPr>
            <p:nvPr/>
          </p:nvSpPr>
          <p:spPr bwMode="auto">
            <a:xfrm>
              <a:off x="2645" y="3113"/>
              <a:ext cx="14" cy="15"/>
            </a:xfrm>
            <a:custGeom>
              <a:avLst/>
              <a:gdLst>
                <a:gd name="T0" fmla="*/ 14 w 14"/>
                <a:gd name="T1" fmla="*/ 13 h 15"/>
                <a:gd name="T2" fmla="*/ 10 w 14"/>
                <a:gd name="T3" fmla="*/ 0 h 15"/>
                <a:gd name="T4" fmla="*/ 0 w 14"/>
                <a:gd name="T5" fmla="*/ 1 h 15"/>
                <a:gd name="T6" fmla="*/ 2 w 14"/>
                <a:gd name="T7" fmla="*/ 15 h 15"/>
                <a:gd name="T8" fmla="*/ 14 w 14"/>
                <a:gd name="T9" fmla="*/ 13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15"/>
                <a:gd name="T17" fmla="*/ 14 w 14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15">
                  <a:moveTo>
                    <a:pt x="14" y="13"/>
                  </a:moveTo>
                  <a:lnTo>
                    <a:pt x="10" y="0"/>
                  </a:lnTo>
                  <a:lnTo>
                    <a:pt x="0" y="1"/>
                  </a:lnTo>
                  <a:lnTo>
                    <a:pt x="2" y="15"/>
                  </a:lnTo>
                  <a:lnTo>
                    <a:pt x="14" y="1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006" name="Freeform 373"/>
            <p:cNvSpPr>
              <a:spLocks/>
            </p:cNvSpPr>
            <p:nvPr/>
          </p:nvSpPr>
          <p:spPr bwMode="auto">
            <a:xfrm>
              <a:off x="2647" y="3126"/>
              <a:ext cx="29" cy="86"/>
            </a:xfrm>
            <a:custGeom>
              <a:avLst/>
              <a:gdLst>
                <a:gd name="T0" fmla="*/ 29 w 29"/>
                <a:gd name="T1" fmla="*/ 84 h 86"/>
                <a:gd name="T2" fmla="*/ 12 w 29"/>
                <a:gd name="T3" fmla="*/ 0 h 86"/>
                <a:gd name="T4" fmla="*/ 0 w 29"/>
                <a:gd name="T5" fmla="*/ 2 h 86"/>
                <a:gd name="T6" fmla="*/ 17 w 29"/>
                <a:gd name="T7" fmla="*/ 86 h 86"/>
                <a:gd name="T8" fmla="*/ 29 w 29"/>
                <a:gd name="T9" fmla="*/ 84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86"/>
                <a:gd name="T17" fmla="*/ 29 w 29"/>
                <a:gd name="T18" fmla="*/ 86 h 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86">
                  <a:moveTo>
                    <a:pt x="29" y="84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7" y="86"/>
                  </a:lnTo>
                  <a:lnTo>
                    <a:pt x="29" y="8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007" name="Freeform 374"/>
            <p:cNvSpPr>
              <a:spLocks/>
            </p:cNvSpPr>
            <p:nvPr/>
          </p:nvSpPr>
          <p:spPr bwMode="auto">
            <a:xfrm>
              <a:off x="2664" y="3210"/>
              <a:ext cx="28" cy="84"/>
            </a:xfrm>
            <a:custGeom>
              <a:avLst/>
              <a:gdLst>
                <a:gd name="T0" fmla="*/ 28 w 28"/>
                <a:gd name="T1" fmla="*/ 80 h 84"/>
                <a:gd name="T2" fmla="*/ 12 w 28"/>
                <a:gd name="T3" fmla="*/ 0 h 84"/>
                <a:gd name="T4" fmla="*/ 0 w 28"/>
                <a:gd name="T5" fmla="*/ 2 h 84"/>
                <a:gd name="T6" fmla="*/ 16 w 28"/>
                <a:gd name="T7" fmla="*/ 84 h 84"/>
                <a:gd name="T8" fmla="*/ 28 w 28"/>
                <a:gd name="T9" fmla="*/ 8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84"/>
                <a:gd name="T17" fmla="*/ 28 w 28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84">
                  <a:moveTo>
                    <a:pt x="28" y="80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6" y="84"/>
                  </a:lnTo>
                  <a:lnTo>
                    <a:pt x="28" y="8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008" name="Freeform 375"/>
            <p:cNvSpPr>
              <a:spLocks/>
            </p:cNvSpPr>
            <p:nvPr/>
          </p:nvSpPr>
          <p:spPr bwMode="auto">
            <a:xfrm>
              <a:off x="2680" y="3290"/>
              <a:ext cx="15" cy="21"/>
            </a:xfrm>
            <a:custGeom>
              <a:avLst/>
              <a:gdLst>
                <a:gd name="T0" fmla="*/ 15 w 15"/>
                <a:gd name="T1" fmla="*/ 19 h 21"/>
                <a:gd name="T2" fmla="*/ 12 w 15"/>
                <a:gd name="T3" fmla="*/ 0 h 21"/>
                <a:gd name="T4" fmla="*/ 0 w 15"/>
                <a:gd name="T5" fmla="*/ 4 h 21"/>
                <a:gd name="T6" fmla="*/ 6 w 15"/>
                <a:gd name="T7" fmla="*/ 21 h 21"/>
                <a:gd name="T8" fmla="*/ 15 w 15"/>
                <a:gd name="T9" fmla="*/ 19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21"/>
                <a:gd name="T17" fmla="*/ 15 w 15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21">
                  <a:moveTo>
                    <a:pt x="15" y="19"/>
                  </a:moveTo>
                  <a:lnTo>
                    <a:pt x="12" y="0"/>
                  </a:lnTo>
                  <a:lnTo>
                    <a:pt x="0" y="4"/>
                  </a:lnTo>
                  <a:lnTo>
                    <a:pt x="6" y="21"/>
                  </a:lnTo>
                  <a:lnTo>
                    <a:pt x="15" y="19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009" name="Freeform 376"/>
            <p:cNvSpPr>
              <a:spLocks/>
            </p:cNvSpPr>
            <p:nvPr/>
          </p:nvSpPr>
          <p:spPr bwMode="auto">
            <a:xfrm>
              <a:off x="2686" y="3309"/>
              <a:ext cx="13" cy="18"/>
            </a:xfrm>
            <a:custGeom>
              <a:avLst/>
              <a:gdLst>
                <a:gd name="T0" fmla="*/ 13 w 13"/>
                <a:gd name="T1" fmla="*/ 14 h 18"/>
                <a:gd name="T2" fmla="*/ 9 w 13"/>
                <a:gd name="T3" fmla="*/ 0 h 18"/>
                <a:gd name="T4" fmla="*/ 0 w 13"/>
                <a:gd name="T5" fmla="*/ 2 h 18"/>
                <a:gd name="T6" fmla="*/ 4 w 13"/>
                <a:gd name="T7" fmla="*/ 18 h 18"/>
                <a:gd name="T8" fmla="*/ 13 w 13"/>
                <a:gd name="T9" fmla="*/ 14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8"/>
                <a:gd name="T17" fmla="*/ 13 w 13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8">
                  <a:moveTo>
                    <a:pt x="13" y="14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4" y="18"/>
                  </a:lnTo>
                  <a:lnTo>
                    <a:pt x="13" y="1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010" name="Freeform 377"/>
            <p:cNvSpPr>
              <a:spLocks/>
            </p:cNvSpPr>
            <p:nvPr/>
          </p:nvSpPr>
          <p:spPr bwMode="auto">
            <a:xfrm>
              <a:off x="2690" y="3323"/>
              <a:ext cx="13" cy="13"/>
            </a:xfrm>
            <a:custGeom>
              <a:avLst/>
              <a:gdLst>
                <a:gd name="T0" fmla="*/ 13 w 13"/>
                <a:gd name="T1" fmla="*/ 10 h 13"/>
                <a:gd name="T2" fmla="*/ 9 w 13"/>
                <a:gd name="T3" fmla="*/ 0 h 13"/>
                <a:gd name="T4" fmla="*/ 0 w 13"/>
                <a:gd name="T5" fmla="*/ 4 h 13"/>
                <a:gd name="T6" fmla="*/ 3 w 13"/>
                <a:gd name="T7" fmla="*/ 13 h 13"/>
                <a:gd name="T8" fmla="*/ 13 w 13"/>
                <a:gd name="T9" fmla="*/ 10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3"/>
                <a:gd name="T17" fmla="*/ 13 w 13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3">
                  <a:moveTo>
                    <a:pt x="13" y="10"/>
                  </a:moveTo>
                  <a:lnTo>
                    <a:pt x="9" y="0"/>
                  </a:lnTo>
                  <a:lnTo>
                    <a:pt x="0" y="4"/>
                  </a:lnTo>
                  <a:lnTo>
                    <a:pt x="3" y="13"/>
                  </a:lnTo>
                  <a:lnTo>
                    <a:pt x="13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011" name="Freeform 378"/>
            <p:cNvSpPr>
              <a:spLocks/>
            </p:cNvSpPr>
            <p:nvPr/>
          </p:nvSpPr>
          <p:spPr bwMode="auto">
            <a:xfrm>
              <a:off x="2693" y="3333"/>
              <a:ext cx="14" cy="13"/>
            </a:xfrm>
            <a:custGeom>
              <a:avLst/>
              <a:gdLst>
                <a:gd name="T0" fmla="*/ 12 w 14"/>
                <a:gd name="T1" fmla="*/ 5 h 13"/>
                <a:gd name="T2" fmla="*/ 14 w 14"/>
                <a:gd name="T3" fmla="*/ 7 h 13"/>
                <a:gd name="T4" fmla="*/ 10 w 14"/>
                <a:gd name="T5" fmla="*/ 0 h 13"/>
                <a:gd name="T6" fmla="*/ 0 w 14"/>
                <a:gd name="T7" fmla="*/ 3 h 13"/>
                <a:gd name="T8" fmla="*/ 4 w 14"/>
                <a:gd name="T9" fmla="*/ 11 h 13"/>
                <a:gd name="T10" fmla="*/ 6 w 14"/>
                <a:gd name="T11" fmla="*/ 13 h 13"/>
                <a:gd name="T12" fmla="*/ 4 w 14"/>
                <a:gd name="T13" fmla="*/ 11 h 13"/>
                <a:gd name="T14" fmla="*/ 4 w 14"/>
                <a:gd name="T15" fmla="*/ 13 h 13"/>
                <a:gd name="T16" fmla="*/ 6 w 14"/>
                <a:gd name="T17" fmla="*/ 13 h 13"/>
                <a:gd name="T18" fmla="*/ 12 w 14"/>
                <a:gd name="T19" fmla="*/ 5 h 1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13"/>
                <a:gd name="T32" fmla="*/ 14 w 14"/>
                <a:gd name="T33" fmla="*/ 13 h 1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13">
                  <a:moveTo>
                    <a:pt x="12" y="5"/>
                  </a:moveTo>
                  <a:lnTo>
                    <a:pt x="14" y="7"/>
                  </a:lnTo>
                  <a:lnTo>
                    <a:pt x="10" y="0"/>
                  </a:lnTo>
                  <a:lnTo>
                    <a:pt x="0" y="3"/>
                  </a:lnTo>
                  <a:lnTo>
                    <a:pt x="4" y="11"/>
                  </a:lnTo>
                  <a:lnTo>
                    <a:pt x="6" y="13"/>
                  </a:lnTo>
                  <a:lnTo>
                    <a:pt x="4" y="11"/>
                  </a:lnTo>
                  <a:lnTo>
                    <a:pt x="4" y="13"/>
                  </a:lnTo>
                  <a:lnTo>
                    <a:pt x="6" y="13"/>
                  </a:lnTo>
                  <a:lnTo>
                    <a:pt x="12" y="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012" name="Freeform 379"/>
            <p:cNvSpPr>
              <a:spLocks/>
            </p:cNvSpPr>
            <p:nvPr/>
          </p:nvSpPr>
          <p:spPr bwMode="auto">
            <a:xfrm>
              <a:off x="2699" y="3338"/>
              <a:ext cx="10" cy="12"/>
            </a:xfrm>
            <a:custGeom>
              <a:avLst/>
              <a:gdLst>
                <a:gd name="T0" fmla="*/ 8 w 10"/>
                <a:gd name="T1" fmla="*/ 2 h 12"/>
                <a:gd name="T2" fmla="*/ 10 w 10"/>
                <a:gd name="T3" fmla="*/ 2 h 12"/>
                <a:gd name="T4" fmla="*/ 6 w 10"/>
                <a:gd name="T5" fmla="*/ 0 h 12"/>
                <a:gd name="T6" fmla="*/ 0 w 10"/>
                <a:gd name="T7" fmla="*/ 8 h 12"/>
                <a:gd name="T8" fmla="*/ 4 w 10"/>
                <a:gd name="T9" fmla="*/ 12 h 12"/>
                <a:gd name="T10" fmla="*/ 6 w 10"/>
                <a:gd name="T11" fmla="*/ 12 h 12"/>
                <a:gd name="T12" fmla="*/ 4 w 10"/>
                <a:gd name="T13" fmla="*/ 12 h 12"/>
                <a:gd name="T14" fmla="*/ 6 w 10"/>
                <a:gd name="T15" fmla="*/ 12 h 12"/>
                <a:gd name="T16" fmla="*/ 8 w 10"/>
                <a:gd name="T17" fmla="*/ 2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12"/>
                <a:gd name="T29" fmla="*/ 10 w 10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12">
                  <a:moveTo>
                    <a:pt x="8" y="2"/>
                  </a:moveTo>
                  <a:lnTo>
                    <a:pt x="10" y="2"/>
                  </a:lnTo>
                  <a:lnTo>
                    <a:pt x="6" y="0"/>
                  </a:lnTo>
                  <a:lnTo>
                    <a:pt x="0" y="8"/>
                  </a:lnTo>
                  <a:lnTo>
                    <a:pt x="4" y="12"/>
                  </a:lnTo>
                  <a:lnTo>
                    <a:pt x="6" y="12"/>
                  </a:lnTo>
                  <a:lnTo>
                    <a:pt x="4" y="12"/>
                  </a:lnTo>
                  <a:lnTo>
                    <a:pt x="6" y="12"/>
                  </a:lnTo>
                  <a:lnTo>
                    <a:pt x="8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013" name="Freeform 380"/>
            <p:cNvSpPr>
              <a:spLocks/>
            </p:cNvSpPr>
            <p:nvPr/>
          </p:nvSpPr>
          <p:spPr bwMode="auto">
            <a:xfrm>
              <a:off x="2705" y="3340"/>
              <a:ext cx="8" cy="12"/>
            </a:xfrm>
            <a:custGeom>
              <a:avLst/>
              <a:gdLst>
                <a:gd name="T0" fmla="*/ 2 w 8"/>
                <a:gd name="T1" fmla="*/ 2 h 12"/>
                <a:gd name="T2" fmla="*/ 6 w 8"/>
                <a:gd name="T3" fmla="*/ 0 h 12"/>
                <a:gd name="T4" fmla="*/ 2 w 8"/>
                <a:gd name="T5" fmla="*/ 0 h 12"/>
                <a:gd name="T6" fmla="*/ 0 w 8"/>
                <a:gd name="T7" fmla="*/ 10 h 12"/>
                <a:gd name="T8" fmla="*/ 4 w 8"/>
                <a:gd name="T9" fmla="*/ 12 h 12"/>
                <a:gd name="T10" fmla="*/ 8 w 8"/>
                <a:gd name="T11" fmla="*/ 10 h 12"/>
                <a:gd name="T12" fmla="*/ 4 w 8"/>
                <a:gd name="T13" fmla="*/ 12 h 12"/>
                <a:gd name="T14" fmla="*/ 6 w 8"/>
                <a:gd name="T15" fmla="*/ 12 h 12"/>
                <a:gd name="T16" fmla="*/ 8 w 8"/>
                <a:gd name="T17" fmla="*/ 10 h 12"/>
                <a:gd name="T18" fmla="*/ 2 w 8"/>
                <a:gd name="T19" fmla="*/ 2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"/>
                <a:gd name="T31" fmla="*/ 0 h 12"/>
                <a:gd name="T32" fmla="*/ 8 w 8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" h="12">
                  <a:moveTo>
                    <a:pt x="2" y="2"/>
                  </a:moveTo>
                  <a:lnTo>
                    <a:pt x="6" y="0"/>
                  </a:lnTo>
                  <a:lnTo>
                    <a:pt x="2" y="0"/>
                  </a:lnTo>
                  <a:lnTo>
                    <a:pt x="0" y="10"/>
                  </a:lnTo>
                  <a:lnTo>
                    <a:pt x="4" y="12"/>
                  </a:lnTo>
                  <a:lnTo>
                    <a:pt x="8" y="10"/>
                  </a:lnTo>
                  <a:lnTo>
                    <a:pt x="4" y="12"/>
                  </a:lnTo>
                  <a:lnTo>
                    <a:pt x="6" y="12"/>
                  </a:lnTo>
                  <a:lnTo>
                    <a:pt x="8" y="10"/>
                  </a:lnTo>
                  <a:lnTo>
                    <a:pt x="2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014" name="Freeform 381"/>
            <p:cNvSpPr>
              <a:spLocks/>
            </p:cNvSpPr>
            <p:nvPr/>
          </p:nvSpPr>
          <p:spPr bwMode="auto">
            <a:xfrm>
              <a:off x="2707" y="3338"/>
              <a:ext cx="12" cy="12"/>
            </a:xfrm>
            <a:custGeom>
              <a:avLst/>
              <a:gdLst>
                <a:gd name="T0" fmla="*/ 2 w 12"/>
                <a:gd name="T1" fmla="*/ 2 h 12"/>
                <a:gd name="T2" fmla="*/ 4 w 12"/>
                <a:gd name="T3" fmla="*/ 0 h 12"/>
                <a:gd name="T4" fmla="*/ 0 w 12"/>
                <a:gd name="T5" fmla="*/ 4 h 12"/>
                <a:gd name="T6" fmla="*/ 6 w 12"/>
                <a:gd name="T7" fmla="*/ 12 h 12"/>
                <a:gd name="T8" fmla="*/ 10 w 12"/>
                <a:gd name="T9" fmla="*/ 10 h 12"/>
                <a:gd name="T10" fmla="*/ 12 w 12"/>
                <a:gd name="T11" fmla="*/ 8 h 12"/>
                <a:gd name="T12" fmla="*/ 10 w 12"/>
                <a:gd name="T13" fmla="*/ 10 h 12"/>
                <a:gd name="T14" fmla="*/ 12 w 12"/>
                <a:gd name="T15" fmla="*/ 8 h 12"/>
                <a:gd name="T16" fmla="*/ 2 w 12"/>
                <a:gd name="T17" fmla="*/ 2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12"/>
                <a:gd name="T29" fmla="*/ 12 w 12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12">
                  <a:moveTo>
                    <a:pt x="2" y="2"/>
                  </a:moveTo>
                  <a:lnTo>
                    <a:pt x="4" y="0"/>
                  </a:lnTo>
                  <a:lnTo>
                    <a:pt x="0" y="4"/>
                  </a:lnTo>
                  <a:lnTo>
                    <a:pt x="6" y="12"/>
                  </a:lnTo>
                  <a:lnTo>
                    <a:pt x="10" y="10"/>
                  </a:lnTo>
                  <a:lnTo>
                    <a:pt x="12" y="8"/>
                  </a:lnTo>
                  <a:lnTo>
                    <a:pt x="10" y="10"/>
                  </a:lnTo>
                  <a:lnTo>
                    <a:pt x="12" y="8"/>
                  </a:lnTo>
                  <a:lnTo>
                    <a:pt x="2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015" name="Freeform 382"/>
            <p:cNvSpPr>
              <a:spLocks/>
            </p:cNvSpPr>
            <p:nvPr/>
          </p:nvSpPr>
          <p:spPr bwMode="auto">
            <a:xfrm>
              <a:off x="2709" y="3333"/>
              <a:ext cx="13" cy="13"/>
            </a:xfrm>
            <a:custGeom>
              <a:avLst/>
              <a:gdLst>
                <a:gd name="T0" fmla="*/ 4 w 13"/>
                <a:gd name="T1" fmla="*/ 1 h 13"/>
                <a:gd name="T2" fmla="*/ 4 w 13"/>
                <a:gd name="T3" fmla="*/ 0 h 13"/>
                <a:gd name="T4" fmla="*/ 0 w 13"/>
                <a:gd name="T5" fmla="*/ 7 h 13"/>
                <a:gd name="T6" fmla="*/ 10 w 13"/>
                <a:gd name="T7" fmla="*/ 13 h 13"/>
                <a:gd name="T8" fmla="*/ 13 w 13"/>
                <a:gd name="T9" fmla="*/ 5 h 13"/>
                <a:gd name="T10" fmla="*/ 4 w 13"/>
                <a:gd name="T11" fmla="*/ 1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13"/>
                <a:gd name="T20" fmla="*/ 13 w 13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13">
                  <a:moveTo>
                    <a:pt x="4" y="1"/>
                  </a:moveTo>
                  <a:lnTo>
                    <a:pt x="4" y="0"/>
                  </a:lnTo>
                  <a:lnTo>
                    <a:pt x="0" y="7"/>
                  </a:lnTo>
                  <a:lnTo>
                    <a:pt x="10" y="13"/>
                  </a:lnTo>
                  <a:lnTo>
                    <a:pt x="13" y="5"/>
                  </a:lnTo>
                  <a:lnTo>
                    <a:pt x="4" y="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717" name="Group 383"/>
          <p:cNvGrpSpPr>
            <a:grpSpLocks/>
          </p:cNvGrpSpPr>
          <p:nvPr/>
        </p:nvGrpSpPr>
        <p:grpSpPr bwMode="auto">
          <a:xfrm>
            <a:off x="3983038" y="4960938"/>
            <a:ext cx="922337" cy="436562"/>
            <a:chOff x="2622" y="3077"/>
            <a:chExt cx="629" cy="275"/>
          </a:xfrm>
        </p:grpSpPr>
        <p:sp>
          <p:nvSpPr>
            <p:cNvPr id="45616" name="Freeform 384"/>
            <p:cNvSpPr>
              <a:spLocks/>
            </p:cNvSpPr>
            <p:nvPr/>
          </p:nvSpPr>
          <p:spPr bwMode="auto">
            <a:xfrm>
              <a:off x="2713" y="3325"/>
              <a:ext cx="13" cy="13"/>
            </a:xfrm>
            <a:custGeom>
              <a:avLst/>
              <a:gdLst>
                <a:gd name="T0" fmla="*/ 4 w 13"/>
                <a:gd name="T1" fmla="*/ 0 h 13"/>
                <a:gd name="T2" fmla="*/ 0 w 13"/>
                <a:gd name="T3" fmla="*/ 9 h 13"/>
                <a:gd name="T4" fmla="*/ 9 w 13"/>
                <a:gd name="T5" fmla="*/ 13 h 13"/>
                <a:gd name="T6" fmla="*/ 13 w 13"/>
                <a:gd name="T7" fmla="*/ 6 h 13"/>
                <a:gd name="T8" fmla="*/ 4 w 13"/>
                <a:gd name="T9" fmla="*/ 0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3"/>
                <a:gd name="T17" fmla="*/ 13 w 13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3">
                  <a:moveTo>
                    <a:pt x="4" y="0"/>
                  </a:moveTo>
                  <a:lnTo>
                    <a:pt x="0" y="9"/>
                  </a:lnTo>
                  <a:lnTo>
                    <a:pt x="9" y="13"/>
                  </a:lnTo>
                  <a:lnTo>
                    <a:pt x="13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17" name="Freeform 385"/>
            <p:cNvSpPr>
              <a:spLocks/>
            </p:cNvSpPr>
            <p:nvPr/>
          </p:nvSpPr>
          <p:spPr bwMode="auto">
            <a:xfrm>
              <a:off x="2717" y="3315"/>
              <a:ext cx="13" cy="16"/>
            </a:xfrm>
            <a:custGeom>
              <a:avLst/>
              <a:gdLst>
                <a:gd name="T0" fmla="*/ 2 w 13"/>
                <a:gd name="T1" fmla="*/ 2 h 16"/>
                <a:gd name="T2" fmla="*/ 3 w 13"/>
                <a:gd name="T3" fmla="*/ 0 h 16"/>
                <a:gd name="T4" fmla="*/ 0 w 13"/>
                <a:gd name="T5" fmla="*/ 10 h 16"/>
                <a:gd name="T6" fmla="*/ 9 w 13"/>
                <a:gd name="T7" fmla="*/ 16 h 16"/>
                <a:gd name="T8" fmla="*/ 13 w 13"/>
                <a:gd name="T9" fmla="*/ 6 h 16"/>
                <a:gd name="T10" fmla="*/ 13 w 13"/>
                <a:gd name="T11" fmla="*/ 4 h 16"/>
                <a:gd name="T12" fmla="*/ 13 w 13"/>
                <a:gd name="T13" fmla="*/ 6 h 16"/>
                <a:gd name="T14" fmla="*/ 13 w 13"/>
                <a:gd name="T15" fmla="*/ 4 h 16"/>
                <a:gd name="T16" fmla="*/ 2 w 13"/>
                <a:gd name="T17" fmla="*/ 2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16"/>
                <a:gd name="T29" fmla="*/ 13 w 13"/>
                <a:gd name="T30" fmla="*/ 16 h 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16">
                  <a:moveTo>
                    <a:pt x="2" y="2"/>
                  </a:moveTo>
                  <a:lnTo>
                    <a:pt x="3" y="0"/>
                  </a:lnTo>
                  <a:lnTo>
                    <a:pt x="0" y="10"/>
                  </a:lnTo>
                  <a:lnTo>
                    <a:pt x="9" y="16"/>
                  </a:lnTo>
                  <a:lnTo>
                    <a:pt x="13" y="6"/>
                  </a:lnTo>
                  <a:lnTo>
                    <a:pt x="13" y="4"/>
                  </a:lnTo>
                  <a:lnTo>
                    <a:pt x="13" y="6"/>
                  </a:lnTo>
                  <a:lnTo>
                    <a:pt x="13" y="4"/>
                  </a:lnTo>
                  <a:lnTo>
                    <a:pt x="2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18" name="Freeform 386"/>
            <p:cNvSpPr>
              <a:spLocks/>
            </p:cNvSpPr>
            <p:nvPr/>
          </p:nvSpPr>
          <p:spPr bwMode="auto">
            <a:xfrm>
              <a:off x="2719" y="3288"/>
              <a:ext cx="19" cy="31"/>
            </a:xfrm>
            <a:custGeom>
              <a:avLst/>
              <a:gdLst>
                <a:gd name="T0" fmla="*/ 7 w 19"/>
                <a:gd name="T1" fmla="*/ 0 h 31"/>
                <a:gd name="T2" fmla="*/ 0 w 19"/>
                <a:gd name="T3" fmla="*/ 29 h 31"/>
                <a:gd name="T4" fmla="*/ 11 w 19"/>
                <a:gd name="T5" fmla="*/ 31 h 31"/>
                <a:gd name="T6" fmla="*/ 19 w 19"/>
                <a:gd name="T7" fmla="*/ 4 h 31"/>
                <a:gd name="T8" fmla="*/ 7 w 19"/>
                <a:gd name="T9" fmla="*/ 0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31"/>
                <a:gd name="T17" fmla="*/ 19 w 19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31">
                  <a:moveTo>
                    <a:pt x="7" y="0"/>
                  </a:moveTo>
                  <a:lnTo>
                    <a:pt x="0" y="29"/>
                  </a:lnTo>
                  <a:lnTo>
                    <a:pt x="11" y="31"/>
                  </a:lnTo>
                  <a:lnTo>
                    <a:pt x="19" y="4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19" name="Freeform 387"/>
            <p:cNvSpPr>
              <a:spLocks/>
            </p:cNvSpPr>
            <p:nvPr/>
          </p:nvSpPr>
          <p:spPr bwMode="auto">
            <a:xfrm>
              <a:off x="2726" y="3208"/>
              <a:ext cx="29" cy="84"/>
            </a:xfrm>
            <a:custGeom>
              <a:avLst/>
              <a:gdLst>
                <a:gd name="T0" fmla="*/ 18 w 29"/>
                <a:gd name="T1" fmla="*/ 0 h 84"/>
                <a:gd name="T2" fmla="*/ 0 w 29"/>
                <a:gd name="T3" fmla="*/ 80 h 84"/>
                <a:gd name="T4" fmla="*/ 12 w 29"/>
                <a:gd name="T5" fmla="*/ 84 h 84"/>
                <a:gd name="T6" fmla="*/ 29 w 29"/>
                <a:gd name="T7" fmla="*/ 2 h 84"/>
                <a:gd name="T8" fmla="*/ 18 w 29"/>
                <a:gd name="T9" fmla="*/ 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84"/>
                <a:gd name="T17" fmla="*/ 29 w 29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84">
                  <a:moveTo>
                    <a:pt x="18" y="0"/>
                  </a:moveTo>
                  <a:lnTo>
                    <a:pt x="0" y="80"/>
                  </a:lnTo>
                  <a:lnTo>
                    <a:pt x="12" y="84"/>
                  </a:lnTo>
                  <a:lnTo>
                    <a:pt x="29" y="2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20" name="Freeform 388"/>
            <p:cNvSpPr>
              <a:spLocks/>
            </p:cNvSpPr>
            <p:nvPr/>
          </p:nvSpPr>
          <p:spPr bwMode="auto">
            <a:xfrm>
              <a:off x="2744" y="3167"/>
              <a:ext cx="19" cy="43"/>
            </a:xfrm>
            <a:custGeom>
              <a:avLst/>
              <a:gdLst>
                <a:gd name="T0" fmla="*/ 7 w 19"/>
                <a:gd name="T1" fmla="*/ 0 h 43"/>
                <a:gd name="T2" fmla="*/ 0 w 19"/>
                <a:gd name="T3" fmla="*/ 41 h 43"/>
                <a:gd name="T4" fmla="*/ 11 w 19"/>
                <a:gd name="T5" fmla="*/ 43 h 43"/>
                <a:gd name="T6" fmla="*/ 19 w 19"/>
                <a:gd name="T7" fmla="*/ 2 h 43"/>
                <a:gd name="T8" fmla="*/ 7 w 19"/>
                <a:gd name="T9" fmla="*/ 0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43"/>
                <a:gd name="T17" fmla="*/ 19 w 19"/>
                <a:gd name="T18" fmla="*/ 43 h 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43">
                  <a:moveTo>
                    <a:pt x="7" y="0"/>
                  </a:moveTo>
                  <a:lnTo>
                    <a:pt x="0" y="41"/>
                  </a:lnTo>
                  <a:lnTo>
                    <a:pt x="11" y="43"/>
                  </a:lnTo>
                  <a:lnTo>
                    <a:pt x="19" y="2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21" name="Freeform 389"/>
            <p:cNvSpPr>
              <a:spLocks/>
            </p:cNvSpPr>
            <p:nvPr/>
          </p:nvSpPr>
          <p:spPr bwMode="auto">
            <a:xfrm>
              <a:off x="2751" y="3148"/>
              <a:ext cx="18" cy="21"/>
            </a:xfrm>
            <a:custGeom>
              <a:avLst/>
              <a:gdLst>
                <a:gd name="T0" fmla="*/ 6 w 18"/>
                <a:gd name="T1" fmla="*/ 0 h 21"/>
                <a:gd name="T2" fmla="*/ 0 w 18"/>
                <a:gd name="T3" fmla="*/ 19 h 21"/>
                <a:gd name="T4" fmla="*/ 12 w 18"/>
                <a:gd name="T5" fmla="*/ 21 h 21"/>
                <a:gd name="T6" fmla="*/ 18 w 18"/>
                <a:gd name="T7" fmla="*/ 2 h 21"/>
                <a:gd name="T8" fmla="*/ 18 w 18"/>
                <a:gd name="T9" fmla="*/ 3 h 21"/>
                <a:gd name="T10" fmla="*/ 6 w 18"/>
                <a:gd name="T11" fmla="*/ 0 h 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"/>
                <a:gd name="T19" fmla="*/ 0 h 21"/>
                <a:gd name="T20" fmla="*/ 18 w 18"/>
                <a:gd name="T21" fmla="*/ 21 h 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" h="21">
                  <a:moveTo>
                    <a:pt x="6" y="0"/>
                  </a:moveTo>
                  <a:lnTo>
                    <a:pt x="0" y="19"/>
                  </a:lnTo>
                  <a:lnTo>
                    <a:pt x="12" y="21"/>
                  </a:lnTo>
                  <a:lnTo>
                    <a:pt x="18" y="2"/>
                  </a:lnTo>
                  <a:lnTo>
                    <a:pt x="18" y="3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22" name="Freeform 390"/>
            <p:cNvSpPr>
              <a:spLocks/>
            </p:cNvSpPr>
            <p:nvPr/>
          </p:nvSpPr>
          <p:spPr bwMode="auto">
            <a:xfrm>
              <a:off x="2757" y="3132"/>
              <a:ext cx="16" cy="19"/>
            </a:xfrm>
            <a:custGeom>
              <a:avLst/>
              <a:gdLst>
                <a:gd name="T0" fmla="*/ 6 w 16"/>
                <a:gd name="T1" fmla="*/ 0 h 19"/>
                <a:gd name="T2" fmla="*/ 0 w 16"/>
                <a:gd name="T3" fmla="*/ 16 h 19"/>
                <a:gd name="T4" fmla="*/ 12 w 16"/>
                <a:gd name="T5" fmla="*/ 19 h 19"/>
                <a:gd name="T6" fmla="*/ 16 w 16"/>
                <a:gd name="T7" fmla="*/ 4 h 19"/>
                <a:gd name="T8" fmla="*/ 6 w 16"/>
                <a:gd name="T9" fmla="*/ 0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19"/>
                <a:gd name="T17" fmla="*/ 16 w 16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19">
                  <a:moveTo>
                    <a:pt x="6" y="0"/>
                  </a:moveTo>
                  <a:lnTo>
                    <a:pt x="0" y="16"/>
                  </a:lnTo>
                  <a:lnTo>
                    <a:pt x="12" y="19"/>
                  </a:lnTo>
                  <a:lnTo>
                    <a:pt x="16" y="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23" name="Freeform 391"/>
            <p:cNvSpPr>
              <a:spLocks/>
            </p:cNvSpPr>
            <p:nvPr/>
          </p:nvSpPr>
          <p:spPr bwMode="auto">
            <a:xfrm>
              <a:off x="2763" y="3120"/>
              <a:ext cx="13" cy="16"/>
            </a:xfrm>
            <a:custGeom>
              <a:avLst/>
              <a:gdLst>
                <a:gd name="T0" fmla="*/ 4 w 13"/>
                <a:gd name="T1" fmla="*/ 0 h 16"/>
                <a:gd name="T2" fmla="*/ 4 w 13"/>
                <a:gd name="T3" fmla="*/ 2 h 16"/>
                <a:gd name="T4" fmla="*/ 0 w 13"/>
                <a:gd name="T5" fmla="*/ 12 h 16"/>
                <a:gd name="T6" fmla="*/ 10 w 13"/>
                <a:gd name="T7" fmla="*/ 16 h 16"/>
                <a:gd name="T8" fmla="*/ 13 w 13"/>
                <a:gd name="T9" fmla="*/ 6 h 16"/>
                <a:gd name="T10" fmla="*/ 4 w 13"/>
                <a:gd name="T11" fmla="*/ 0 h 16"/>
                <a:gd name="T12" fmla="*/ 4 w 13"/>
                <a:gd name="T13" fmla="*/ 2 h 16"/>
                <a:gd name="T14" fmla="*/ 4 w 13"/>
                <a:gd name="T15" fmla="*/ 0 h 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"/>
                <a:gd name="T25" fmla="*/ 0 h 16"/>
                <a:gd name="T26" fmla="*/ 13 w 13"/>
                <a:gd name="T27" fmla="*/ 16 h 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" h="16">
                  <a:moveTo>
                    <a:pt x="4" y="0"/>
                  </a:moveTo>
                  <a:lnTo>
                    <a:pt x="4" y="2"/>
                  </a:lnTo>
                  <a:lnTo>
                    <a:pt x="0" y="12"/>
                  </a:lnTo>
                  <a:lnTo>
                    <a:pt x="10" y="16"/>
                  </a:lnTo>
                  <a:lnTo>
                    <a:pt x="13" y="6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24" name="Freeform 392"/>
            <p:cNvSpPr>
              <a:spLocks/>
            </p:cNvSpPr>
            <p:nvPr/>
          </p:nvSpPr>
          <p:spPr bwMode="auto">
            <a:xfrm>
              <a:off x="2767" y="3113"/>
              <a:ext cx="13" cy="13"/>
            </a:xfrm>
            <a:custGeom>
              <a:avLst/>
              <a:gdLst>
                <a:gd name="T0" fmla="*/ 4 w 13"/>
                <a:gd name="T1" fmla="*/ 0 h 13"/>
                <a:gd name="T2" fmla="*/ 0 w 13"/>
                <a:gd name="T3" fmla="*/ 7 h 13"/>
                <a:gd name="T4" fmla="*/ 9 w 13"/>
                <a:gd name="T5" fmla="*/ 13 h 13"/>
                <a:gd name="T6" fmla="*/ 13 w 13"/>
                <a:gd name="T7" fmla="*/ 5 h 13"/>
                <a:gd name="T8" fmla="*/ 4 w 13"/>
                <a:gd name="T9" fmla="*/ 0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3"/>
                <a:gd name="T17" fmla="*/ 13 w 13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3">
                  <a:moveTo>
                    <a:pt x="4" y="0"/>
                  </a:moveTo>
                  <a:lnTo>
                    <a:pt x="0" y="7"/>
                  </a:lnTo>
                  <a:lnTo>
                    <a:pt x="9" y="13"/>
                  </a:lnTo>
                  <a:lnTo>
                    <a:pt x="13" y="5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25" name="Freeform 393"/>
            <p:cNvSpPr>
              <a:spLocks/>
            </p:cNvSpPr>
            <p:nvPr/>
          </p:nvSpPr>
          <p:spPr bwMode="auto">
            <a:xfrm>
              <a:off x="2771" y="3109"/>
              <a:ext cx="11" cy="9"/>
            </a:xfrm>
            <a:custGeom>
              <a:avLst/>
              <a:gdLst>
                <a:gd name="T0" fmla="*/ 4 w 11"/>
                <a:gd name="T1" fmla="*/ 0 h 9"/>
                <a:gd name="T2" fmla="*/ 2 w 11"/>
                <a:gd name="T3" fmla="*/ 2 h 9"/>
                <a:gd name="T4" fmla="*/ 0 w 11"/>
                <a:gd name="T5" fmla="*/ 4 h 9"/>
                <a:gd name="T6" fmla="*/ 9 w 11"/>
                <a:gd name="T7" fmla="*/ 9 h 9"/>
                <a:gd name="T8" fmla="*/ 11 w 11"/>
                <a:gd name="T9" fmla="*/ 7 h 9"/>
                <a:gd name="T10" fmla="*/ 9 w 11"/>
                <a:gd name="T11" fmla="*/ 9 h 9"/>
                <a:gd name="T12" fmla="*/ 4 w 11"/>
                <a:gd name="T13" fmla="*/ 0 h 9"/>
                <a:gd name="T14" fmla="*/ 2 w 11"/>
                <a:gd name="T15" fmla="*/ 0 h 9"/>
                <a:gd name="T16" fmla="*/ 2 w 11"/>
                <a:gd name="T17" fmla="*/ 2 h 9"/>
                <a:gd name="T18" fmla="*/ 4 w 11"/>
                <a:gd name="T19" fmla="*/ 0 h 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"/>
                <a:gd name="T31" fmla="*/ 0 h 9"/>
                <a:gd name="T32" fmla="*/ 11 w 11"/>
                <a:gd name="T33" fmla="*/ 9 h 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" h="9">
                  <a:moveTo>
                    <a:pt x="4" y="0"/>
                  </a:moveTo>
                  <a:lnTo>
                    <a:pt x="2" y="2"/>
                  </a:lnTo>
                  <a:lnTo>
                    <a:pt x="0" y="4"/>
                  </a:lnTo>
                  <a:lnTo>
                    <a:pt x="9" y="9"/>
                  </a:lnTo>
                  <a:lnTo>
                    <a:pt x="11" y="7"/>
                  </a:lnTo>
                  <a:lnTo>
                    <a:pt x="9" y="9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26" name="Freeform 394"/>
            <p:cNvSpPr>
              <a:spLocks/>
            </p:cNvSpPr>
            <p:nvPr/>
          </p:nvSpPr>
          <p:spPr bwMode="auto">
            <a:xfrm>
              <a:off x="2775" y="3105"/>
              <a:ext cx="7" cy="13"/>
            </a:xfrm>
            <a:custGeom>
              <a:avLst/>
              <a:gdLst>
                <a:gd name="T0" fmla="*/ 3 w 7"/>
                <a:gd name="T1" fmla="*/ 0 h 13"/>
                <a:gd name="T2" fmla="*/ 1 w 7"/>
                <a:gd name="T3" fmla="*/ 2 h 13"/>
                <a:gd name="T4" fmla="*/ 0 w 7"/>
                <a:gd name="T5" fmla="*/ 4 h 13"/>
                <a:gd name="T6" fmla="*/ 5 w 7"/>
                <a:gd name="T7" fmla="*/ 13 h 13"/>
                <a:gd name="T8" fmla="*/ 7 w 7"/>
                <a:gd name="T9" fmla="*/ 11 h 13"/>
                <a:gd name="T10" fmla="*/ 3 w 7"/>
                <a:gd name="T11" fmla="*/ 0 h 13"/>
                <a:gd name="T12" fmla="*/ 3 w 7"/>
                <a:gd name="T13" fmla="*/ 2 h 13"/>
                <a:gd name="T14" fmla="*/ 1 w 7"/>
                <a:gd name="T15" fmla="*/ 2 h 13"/>
                <a:gd name="T16" fmla="*/ 3 w 7"/>
                <a:gd name="T17" fmla="*/ 0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13"/>
                <a:gd name="T29" fmla="*/ 7 w 7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13">
                  <a:moveTo>
                    <a:pt x="3" y="0"/>
                  </a:moveTo>
                  <a:lnTo>
                    <a:pt x="1" y="2"/>
                  </a:lnTo>
                  <a:lnTo>
                    <a:pt x="0" y="4"/>
                  </a:lnTo>
                  <a:lnTo>
                    <a:pt x="5" y="13"/>
                  </a:lnTo>
                  <a:lnTo>
                    <a:pt x="7" y="11"/>
                  </a:lnTo>
                  <a:lnTo>
                    <a:pt x="3" y="0"/>
                  </a:lnTo>
                  <a:lnTo>
                    <a:pt x="3" y="2"/>
                  </a:lnTo>
                  <a:lnTo>
                    <a:pt x="1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27" name="Freeform 395"/>
            <p:cNvSpPr>
              <a:spLocks/>
            </p:cNvSpPr>
            <p:nvPr/>
          </p:nvSpPr>
          <p:spPr bwMode="auto">
            <a:xfrm>
              <a:off x="2778" y="3105"/>
              <a:ext cx="10" cy="11"/>
            </a:xfrm>
            <a:custGeom>
              <a:avLst/>
              <a:gdLst>
                <a:gd name="T0" fmla="*/ 10 w 10"/>
                <a:gd name="T1" fmla="*/ 0 h 11"/>
                <a:gd name="T2" fmla="*/ 4 w 10"/>
                <a:gd name="T3" fmla="*/ 0 h 11"/>
                <a:gd name="T4" fmla="*/ 0 w 10"/>
                <a:gd name="T5" fmla="*/ 0 h 11"/>
                <a:gd name="T6" fmla="*/ 4 w 10"/>
                <a:gd name="T7" fmla="*/ 11 h 11"/>
                <a:gd name="T8" fmla="*/ 8 w 10"/>
                <a:gd name="T9" fmla="*/ 11 h 11"/>
                <a:gd name="T10" fmla="*/ 2 w 10"/>
                <a:gd name="T11" fmla="*/ 9 h 11"/>
                <a:gd name="T12" fmla="*/ 10 w 10"/>
                <a:gd name="T13" fmla="*/ 0 h 11"/>
                <a:gd name="T14" fmla="*/ 6 w 10"/>
                <a:gd name="T15" fmla="*/ 0 h 11"/>
                <a:gd name="T16" fmla="*/ 4 w 10"/>
                <a:gd name="T17" fmla="*/ 0 h 11"/>
                <a:gd name="T18" fmla="*/ 10 w 10"/>
                <a:gd name="T19" fmla="*/ 0 h 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"/>
                <a:gd name="T31" fmla="*/ 0 h 11"/>
                <a:gd name="T32" fmla="*/ 10 w 10"/>
                <a:gd name="T33" fmla="*/ 11 h 1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" h="11">
                  <a:moveTo>
                    <a:pt x="10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4" y="11"/>
                  </a:lnTo>
                  <a:lnTo>
                    <a:pt x="8" y="11"/>
                  </a:lnTo>
                  <a:lnTo>
                    <a:pt x="2" y="9"/>
                  </a:lnTo>
                  <a:lnTo>
                    <a:pt x="10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28" name="Freeform 396"/>
            <p:cNvSpPr>
              <a:spLocks/>
            </p:cNvSpPr>
            <p:nvPr/>
          </p:nvSpPr>
          <p:spPr bwMode="auto">
            <a:xfrm>
              <a:off x="2780" y="3105"/>
              <a:ext cx="12" cy="13"/>
            </a:xfrm>
            <a:custGeom>
              <a:avLst/>
              <a:gdLst>
                <a:gd name="T0" fmla="*/ 12 w 12"/>
                <a:gd name="T1" fmla="*/ 4 h 13"/>
                <a:gd name="T2" fmla="*/ 8 w 12"/>
                <a:gd name="T3" fmla="*/ 0 h 13"/>
                <a:gd name="T4" fmla="*/ 0 w 12"/>
                <a:gd name="T5" fmla="*/ 9 h 13"/>
                <a:gd name="T6" fmla="*/ 4 w 12"/>
                <a:gd name="T7" fmla="*/ 13 h 13"/>
                <a:gd name="T8" fmla="*/ 2 w 12"/>
                <a:gd name="T9" fmla="*/ 11 h 13"/>
                <a:gd name="T10" fmla="*/ 12 w 12"/>
                <a:gd name="T11" fmla="*/ 4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13"/>
                <a:gd name="T20" fmla="*/ 12 w 12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13">
                  <a:moveTo>
                    <a:pt x="12" y="4"/>
                  </a:moveTo>
                  <a:lnTo>
                    <a:pt x="8" y="0"/>
                  </a:lnTo>
                  <a:lnTo>
                    <a:pt x="0" y="9"/>
                  </a:lnTo>
                  <a:lnTo>
                    <a:pt x="4" y="13"/>
                  </a:lnTo>
                  <a:lnTo>
                    <a:pt x="2" y="11"/>
                  </a:lnTo>
                  <a:lnTo>
                    <a:pt x="12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29" name="Freeform 397"/>
            <p:cNvSpPr>
              <a:spLocks/>
            </p:cNvSpPr>
            <p:nvPr/>
          </p:nvSpPr>
          <p:spPr bwMode="auto">
            <a:xfrm>
              <a:off x="2782" y="3109"/>
              <a:ext cx="16" cy="13"/>
            </a:xfrm>
            <a:custGeom>
              <a:avLst/>
              <a:gdLst>
                <a:gd name="T0" fmla="*/ 16 w 16"/>
                <a:gd name="T1" fmla="*/ 5 h 13"/>
                <a:gd name="T2" fmla="*/ 14 w 16"/>
                <a:gd name="T3" fmla="*/ 5 h 13"/>
                <a:gd name="T4" fmla="*/ 10 w 16"/>
                <a:gd name="T5" fmla="*/ 0 h 13"/>
                <a:gd name="T6" fmla="*/ 0 w 16"/>
                <a:gd name="T7" fmla="*/ 7 h 13"/>
                <a:gd name="T8" fmla="*/ 4 w 16"/>
                <a:gd name="T9" fmla="*/ 13 h 13"/>
                <a:gd name="T10" fmla="*/ 4 w 16"/>
                <a:gd name="T11" fmla="*/ 11 h 13"/>
                <a:gd name="T12" fmla="*/ 16 w 16"/>
                <a:gd name="T13" fmla="*/ 5 h 13"/>
                <a:gd name="T14" fmla="*/ 14 w 16"/>
                <a:gd name="T15" fmla="*/ 5 h 13"/>
                <a:gd name="T16" fmla="*/ 16 w 16"/>
                <a:gd name="T17" fmla="*/ 5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"/>
                <a:gd name="T28" fmla="*/ 0 h 13"/>
                <a:gd name="T29" fmla="*/ 16 w 16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" h="13">
                  <a:moveTo>
                    <a:pt x="16" y="5"/>
                  </a:moveTo>
                  <a:lnTo>
                    <a:pt x="14" y="5"/>
                  </a:lnTo>
                  <a:lnTo>
                    <a:pt x="10" y="0"/>
                  </a:lnTo>
                  <a:lnTo>
                    <a:pt x="0" y="7"/>
                  </a:lnTo>
                  <a:lnTo>
                    <a:pt x="4" y="13"/>
                  </a:lnTo>
                  <a:lnTo>
                    <a:pt x="4" y="11"/>
                  </a:lnTo>
                  <a:lnTo>
                    <a:pt x="16" y="5"/>
                  </a:lnTo>
                  <a:lnTo>
                    <a:pt x="14" y="5"/>
                  </a:lnTo>
                  <a:lnTo>
                    <a:pt x="16" y="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30" name="Freeform 398"/>
            <p:cNvSpPr>
              <a:spLocks/>
            </p:cNvSpPr>
            <p:nvPr/>
          </p:nvSpPr>
          <p:spPr bwMode="auto">
            <a:xfrm>
              <a:off x="2786" y="3114"/>
              <a:ext cx="16" cy="14"/>
            </a:xfrm>
            <a:custGeom>
              <a:avLst/>
              <a:gdLst>
                <a:gd name="T0" fmla="*/ 16 w 16"/>
                <a:gd name="T1" fmla="*/ 10 h 14"/>
                <a:gd name="T2" fmla="*/ 16 w 16"/>
                <a:gd name="T3" fmla="*/ 8 h 14"/>
                <a:gd name="T4" fmla="*/ 12 w 16"/>
                <a:gd name="T5" fmla="*/ 0 h 14"/>
                <a:gd name="T6" fmla="*/ 0 w 16"/>
                <a:gd name="T7" fmla="*/ 6 h 14"/>
                <a:gd name="T8" fmla="*/ 4 w 16"/>
                <a:gd name="T9" fmla="*/ 14 h 14"/>
                <a:gd name="T10" fmla="*/ 16 w 16"/>
                <a:gd name="T11" fmla="*/ 10 h 14"/>
                <a:gd name="T12" fmla="*/ 16 w 16"/>
                <a:gd name="T13" fmla="*/ 8 h 14"/>
                <a:gd name="T14" fmla="*/ 16 w 16"/>
                <a:gd name="T15" fmla="*/ 10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"/>
                <a:gd name="T25" fmla="*/ 0 h 14"/>
                <a:gd name="T26" fmla="*/ 16 w 16"/>
                <a:gd name="T27" fmla="*/ 14 h 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" h="14">
                  <a:moveTo>
                    <a:pt x="16" y="10"/>
                  </a:moveTo>
                  <a:lnTo>
                    <a:pt x="16" y="8"/>
                  </a:lnTo>
                  <a:lnTo>
                    <a:pt x="12" y="0"/>
                  </a:lnTo>
                  <a:lnTo>
                    <a:pt x="0" y="6"/>
                  </a:lnTo>
                  <a:lnTo>
                    <a:pt x="4" y="14"/>
                  </a:lnTo>
                  <a:lnTo>
                    <a:pt x="16" y="10"/>
                  </a:lnTo>
                  <a:lnTo>
                    <a:pt x="16" y="8"/>
                  </a:lnTo>
                  <a:lnTo>
                    <a:pt x="16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31" name="Freeform 399"/>
            <p:cNvSpPr>
              <a:spLocks/>
            </p:cNvSpPr>
            <p:nvPr/>
          </p:nvSpPr>
          <p:spPr bwMode="auto">
            <a:xfrm>
              <a:off x="2790" y="3124"/>
              <a:ext cx="15" cy="16"/>
            </a:xfrm>
            <a:custGeom>
              <a:avLst/>
              <a:gdLst>
                <a:gd name="T0" fmla="*/ 15 w 15"/>
                <a:gd name="T1" fmla="*/ 14 h 16"/>
                <a:gd name="T2" fmla="*/ 15 w 15"/>
                <a:gd name="T3" fmla="*/ 12 h 16"/>
                <a:gd name="T4" fmla="*/ 12 w 15"/>
                <a:gd name="T5" fmla="*/ 0 h 16"/>
                <a:gd name="T6" fmla="*/ 0 w 15"/>
                <a:gd name="T7" fmla="*/ 4 h 16"/>
                <a:gd name="T8" fmla="*/ 6 w 15"/>
                <a:gd name="T9" fmla="*/ 16 h 16"/>
                <a:gd name="T10" fmla="*/ 4 w 15"/>
                <a:gd name="T11" fmla="*/ 16 h 16"/>
                <a:gd name="T12" fmla="*/ 15 w 15"/>
                <a:gd name="T13" fmla="*/ 14 h 16"/>
                <a:gd name="T14" fmla="*/ 15 w 15"/>
                <a:gd name="T15" fmla="*/ 12 h 16"/>
                <a:gd name="T16" fmla="*/ 15 w 15"/>
                <a:gd name="T17" fmla="*/ 14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6"/>
                <a:gd name="T29" fmla="*/ 15 w 15"/>
                <a:gd name="T30" fmla="*/ 16 h 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6">
                  <a:moveTo>
                    <a:pt x="15" y="14"/>
                  </a:moveTo>
                  <a:lnTo>
                    <a:pt x="15" y="12"/>
                  </a:lnTo>
                  <a:lnTo>
                    <a:pt x="12" y="0"/>
                  </a:lnTo>
                  <a:lnTo>
                    <a:pt x="0" y="4"/>
                  </a:lnTo>
                  <a:lnTo>
                    <a:pt x="6" y="16"/>
                  </a:lnTo>
                  <a:lnTo>
                    <a:pt x="4" y="16"/>
                  </a:lnTo>
                  <a:lnTo>
                    <a:pt x="15" y="14"/>
                  </a:lnTo>
                  <a:lnTo>
                    <a:pt x="15" y="12"/>
                  </a:lnTo>
                  <a:lnTo>
                    <a:pt x="15" y="1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32" name="Freeform 400"/>
            <p:cNvSpPr>
              <a:spLocks/>
            </p:cNvSpPr>
            <p:nvPr/>
          </p:nvSpPr>
          <p:spPr bwMode="auto">
            <a:xfrm>
              <a:off x="2794" y="3138"/>
              <a:ext cx="29" cy="66"/>
            </a:xfrm>
            <a:custGeom>
              <a:avLst/>
              <a:gdLst>
                <a:gd name="T0" fmla="*/ 29 w 29"/>
                <a:gd name="T1" fmla="*/ 62 h 66"/>
                <a:gd name="T2" fmla="*/ 11 w 29"/>
                <a:gd name="T3" fmla="*/ 0 h 66"/>
                <a:gd name="T4" fmla="*/ 0 w 29"/>
                <a:gd name="T5" fmla="*/ 2 h 66"/>
                <a:gd name="T6" fmla="*/ 17 w 29"/>
                <a:gd name="T7" fmla="*/ 66 h 66"/>
                <a:gd name="T8" fmla="*/ 29 w 29"/>
                <a:gd name="T9" fmla="*/ 62 h 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66"/>
                <a:gd name="T17" fmla="*/ 29 w 29"/>
                <a:gd name="T18" fmla="*/ 66 h 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66">
                  <a:moveTo>
                    <a:pt x="29" y="62"/>
                  </a:moveTo>
                  <a:lnTo>
                    <a:pt x="11" y="0"/>
                  </a:lnTo>
                  <a:lnTo>
                    <a:pt x="0" y="2"/>
                  </a:lnTo>
                  <a:lnTo>
                    <a:pt x="17" y="66"/>
                  </a:lnTo>
                  <a:lnTo>
                    <a:pt x="29" y="6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33" name="Freeform 401"/>
            <p:cNvSpPr>
              <a:spLocks/>
            </p:cNvSpPr>
            <p:nvPr/>
          </p:nvSpPr>
          <p:spPr bwMode="auto">
            <a:xfrm>
              <a:off x="2811" y="3200"/>
              <a:ext cx="29" cy="78"/>
            </a:xfrm>
            <a:custGeom>
              <a:avLst/>
              <a:gdLst>
                <a:gd name="T0" fmla="*/ 29 w 29"/>
                <a:gd name="T1" fmla="*/ 74 h 78"/>
                <a:gd name="T2" fmla="*/ 12 w 29"/>
                <a:gd name="T3" fmla="*/ 0 h 78"/>
                <a:gd name="T4" fmla="*/ 0 w 29"/>
                <a:gd name="T5" fmla="*/ 4 h 78"/>
                <a:gd name="T6" fmla="*/ 18 w 29"/>
                <a:gd name="T7" fmla="*/ 78 h 78"/>
                <a:gd name="T8" fmla="*/ 29 w 29"/>
                <a:gd name="T9" fmla="*/ 74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78"/>
                <a:gd name="T17" fmla="*/ 29 w 29"/>
                <a:gd name="T18" fmla="*/ 78 h 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78">
                  <a:moveTo>
                    <a:pt x="29" y="74"/>
                  </a:moveTo>
                  <a:lnTo>
                    <a:pt x="12" y="0"/>
                  </a:lnTo>
                  <a:lnTo>
                    <a:pt x="0" y="4"/>
                  </a:lnTo>
                  <a:lnTo>
                    <a:pt x="18" y="78"/>
                  </a:lnTo>
                  <a:lnTo>
                    <a:pt x="29" y="7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34" name="Freeform 402"/>
            <p:cNvSpPr>
              <a:spLocks/>
            </p:cNvSpPr>
            <p:nvPr/>
          </p:nvSpPr>
          <p:spPr bwMode="auto">
            <a:xfrm>
              <a:off x="2829" y="3274"/>
              <a:ext cx="15" cy="20"/>
            </a:xfrm>
            <a:custGeom>
              <a:avLst/>
              <a:gdLst>
                <a:gd name="T0" fmla="*/ 15 w 15"/>
                <a:gd name="T1" fmla="*/ 16 h 20"/>
                <a:gd name="T2" fmla="*/ 11 w 15"/>
                <a:gd name="T3" fmla="*/ 0 h 20"/>
                <a:gd name="T4" fmla="*/ 0 w 15"/>
                <a:gd name="T5" fmla="*/ 4 h 20"/>
                <a:gd name="T6" fmla="*/ 3 w 15"/>
                <a:gd name="T7" fmla="*/ 18 h 20"/>
                <a:gd name="T8" fmla="*/ 3 w 15"/>
                <a:gd name="T9" fmla="*/ 20 h 20"/>
                <a:gd name="T10" fmla="*/ 3 w 15"/>
                <a:gd name="T11" fmla="*/ 18 h 20"/>
                <a:gd name="T12" fmla="*/ 3 w 15"/>
                <a:gd name="T13" fmla="*/ 20 h 20"/>
                <a:gd name="T14" fmla="*/ 15 w 15"/>
                <a:gd name="T15" fmla="*/ 16 h 2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5"/>
                <a:gd name="T25" fmla="*/ 0 h 20"/>
                <a:gd name="T26" fmla="*/ 15 w 15"/>
                <a:gd name="T27" fmla="*/ 20 h 2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5" h="20">
                  <a:moveTo>
                    <a:pt x="15" y="16"/>
                  </a:moveTo>
                  <a:lnTo>
                    <a:pt x="11" y="0"/>
                  </a:lnTo>
                  <a:lnTo>
                    <a:pt x="0" y="4"/>
                  </a:lnTo>
                  <a:lnTo>
                    <a:pt x="3" y="18"/>
                  </a:lnTo>
                  <a:lnTo>
                    <a:pt x="3" y="20"/>
                  </a:lnTo>
                  <a:lnTo>
                    <a:pt x="3" y="18"/>
                  </a:lnTo>
                  <a:lnTo>
                    <a:pt x="3" y="20"/>
                  </a:lnTo>
                  <a:lnTo>
                    <a:pt x="15" y="1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35" name="Freeform 403"/>
            <p:cNvSpPr>
              <a:spLocks/>
            </p:cNvSpPr>
            <p:nvPr/>
          </p:nvSpPr>
          <p:spPr bwMode="auto">
            <a:xfrm>
              <a:off x="2832" y="3290"/>
              <a:ext cx="16" cy="17"/>
            </a:xfrm>
            <a:custGeom>
              <a:avLst/>
              <a:gdLst>
                <a:gd name="T0" fmla="*/ 16 w 16"/>
                <a:gd name="T1" fmla="*/ 11 h 17"/>
                <a:gd name="T2" fmla="*/ 16 w 16"/>
                <a:gd name="T3" fmla="*/ 13 h 17"/>
                <a:gd name="T4" fmla="*/ 12 w 16"/>
                <a:gd name="T5" fmla="*/ 0 h 17"/>
                <a:gd name="T6" fmla="*/ 0 w 16"/>
                <a:gd name="T7" fmla="*/ 4 h 17"/>
                <a:gd name="T8" fmla="*/ 4 w 16"/>
                <a:gd name="T9" fmla="*/ 17 h 17"/>
                <a:gd name="T10" fmla="*/ 6 w 16"/>
                <a:gd name="T11" fmla="*/ 17 h 17"/>
                <a:gd name="T12" fmla="*/ 4 w 16"/>
                <a:gd name="T13" fmla="*/ 17 h 17"/>
                <a:gd name="T14" fmla="*/ 6 w 16"/>
                <a:gd name="T15" fmla="*/ 17 h 17"/>
                <a:gd name="T16" fmla="*/ 16 w 16"/>
                <a:gd name="T17" fmla="*/ 11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"/>
                <a:gd name="T28" fmla="*/ 0 h 17"/>
                <a:gd name="T29" fmla="*/ 16 w 16"/>
                <a:gd name="T30" fmla="*/ 17 h 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" h="17">
                  <a:moveTo>
                    <a:pt x="16" y="11"/>
                  </a:moveTo>
                  <a:lnTo>
                    <a:pt x="16" y="13"/>
                  </a:lnTo>
                  <a:lnTo>
                    <a:pt x="12" y="0"/>
                  </a:lnTo>
                  <a:lnTo>
                    <a:pt x="0" y="4"/>
                  </a:lnTo>
                  <a:lnTo>
                    <a:pt x="4" y="17"/>
                  </a:lnTo>
                  <a:lnTo>
                    <a:pt x="6" y="17"/>
                  </a:lnTo>
                  <a:lnTo>
                    <a:pt x="4" y="17"/>
                  </a:lnTo>
                  <a:lnTo>
                    <a:pt x="6" y="17"/>
                  </a:lnTo>
                  <a:lnTo>
                    <a:pt x="16" y="1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36" name="Freeform 404"/>
            <p:cNvSpPr>
              <a:spLocks/>
            </p:cNvSpPr>
            <p:nvPr/>
          </p:nvSpPr>
          <p:spPr bwMode="auto">
            <a:xfrm>
              <a:off x="2838" y="3301"/>
              <a:ext cx="14" cy="12"/>
            </a:xfrm>
            <a:custGeom>
              <a:avLst/>
              <a:gdLst>
                <a:gd name="T0" fmla="*/ 14 w 14"/>
                <a:gd name="T1" fmla="*/ 6 h 12"/>
                <a:gd name="T2" fmla="*/ 12 w 14"/>
                <a:gd name="T3" fmla="*/ 6 h 12"/>
                <a:gd name="T4" fmla="*/ 10 w 14"/>
                <a:gd name="T5" fmla="*/ 0 h 12"/>
                <a:gd name="T6" fmla="*/ 0 w 14"/>
                <a:gd name="T7" fmla="*/ 6 h 12"/>
                <a:gd name="T8" fmla="*/ 2 w 14"/>
                <a:gd name="T9" fmla="*/ 12 h 12"/>
                <a:gd name="T10" fmla="*/ 14 w 14"/>
                <a:gd name="T11" fmla="*/ 6 h 12"/>
                <a:gd name="T12" fmla="*/ 12 w 14"/>
                <a:gd name="T13" fmla="*/ 6 h 12"/>
                <a:gd name="T14" fmla="*/ 14 w 14"/>
                <a:gd name="T15" fmla="*/ 6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"/>
                <a:gd name="T25" fmla="*/ 0 h 12"/>
                <a:gd name="T26" fmla="*/ 14 w 14"/>
                <a:gd name="T27" fmla="*/ 12 h 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" h="12">
                  <a:moveTo>
                    <a:pt x="14" y="6"/>
                  </a:moveTo>
                  <a:lnTo>
                    <a:pt x="12" y="6"/>
                  </a:lnTo>
                  <a:lnTo>
                    <a:pt x="10" y="0"/>
                  </a:lnTo>
                  <a:lnTo>
                    <a:pt x="0" y="6"/>
                  </a:lnTo>
                  <a:lnTo>
                    <a:pt x="2" y="12"/>
                  </a:lnTo>
                  <a:lnTo>
                    <a:pt x="14" y="6"/>
                  </a:lnTo>
                  <a:lnTo>
                    <a:pt x="12" y="6"/>
                  </a:lnTo>
                  <a:lnTo>
                    <a:pt x="14" y="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37" name="Freeform 405"/>
            <p:cNvSpPr>
              <a:spLocks/>
            </p:cNvSpPr>
            <p:nvPr/>
          </p:nvSpPr>
          <p:spPr bwMode="auto">
            <a:xfrm>
              <a:off x="2840" y="3307"/>
              <a:ext cx="14" cy="12"/>
            </a:xfrm>
            <a:custGeom>
              <a:avLst/>
              <a:gdLst>
                <a:gd name="T0" fmla="*/ 12 w 14"/>
                <a:gd name="T1" fmla="*/ 4 h 12"/>
                <a:gd name="T2" fmla="*/ 14 w 14"/>
                <a:gd name="T3" fmla="*/ 6 h 12"/>
                <a:gd name="T4" fmla="*/ 12 w 14"/>
                <a:gd name="T5" fmla="*/ 0 h 12"/>
                <a:gd name="T6" fmla="*/ 0 w 14"/>
                <a:gd name="T7" fmla="*/ 6 h 12"/>
                <a:gd name="T8" fmla="*/ 2 w 14"/>
                <a:gd name="T9" fmla="*/ 10 h 12"/>
                <a:gd name="T10" fmla="*/ 4 w 14"/>
                <a:gd name="T11" fmla="*/ 12 h 12"/>
                <a:gd name="T12" fmla="*/ 2 w 14"/>
                <a:gd name="T13" fmla="*/ 10 h 12"/>
                <a:gd name="T14" fmla="*/ 2 w 14"/>
                <a:gd name="T15" fmla="*/ 12 h 12"/>
                <a:gd name="T16" fmla="*/ 4 w 14"/>
                <a:gd name="T17" fmla="*/ 12 h 12"/>
                <a:gd name="T18" fmla="*/ 12 w 14"/>
                <a:gd name="T19" fmla="*/ 4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12"/>
                <a:gd name="T32" fmla="*/ 14 w 14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12">
                  <a:moveTo>
                    <a:pt x="12" y="4"/>
                  </a:moveTo>
                  <a:lnTo>
                    <a:pt x="14" y="6"/>
                  </a:lnTo>
                  <a:lnTo>
                    <a:pt x="12" y="0"/>
                  </a:lnTo>
                  <a:lnTo>
                    <a:pt x="0" y="6"/>
                  </a:lnTo>
                  <a:lnTo>
                    <a:pt x="2" y="10"/>
                  </a:lnTo>
                  <a:lnTo>
                    <a:pt x="4" y="12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4" y="12"/>
                  </a:lnTo>
                  <a:lnTo>
                    <a:pt x="12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38" name="Freeform 406"/>
            <p:cNvSpPr>
              <a:spLocks/>
            </p:cNvSpPr>
            <p:nvPr/>
          </p:nvSpPr>
          <p:spPr bwMode="auto">
            <a:xfrm>
              <a:off x="2844" y="3311"/>
              <a:ext cx="12" cy="12"/>
            </a:xfrm>
            <a:custGeom>
              <a:avLst/>
              <a:gdLst>
                <a:gd name="T0" fmla="*/ 12 w 12"/>
                <a:gd name="T1" fmla="*/ 4 h 12"/>
                <a:gd name="T2" fmla="*/ 10 w 12"/>
                <a:gd name="T3" fmla="*/ 2 h 12"/>
                <a:gd name="T4" fmla="*/ 8 w 12"/>
                <a:gd name="T5" fmla="*/ 0 h 12"/>
                <a:gd name="T6" fmla="*/ 0 w 12"/>
                <a:gd name="T7" fmla="*/ 8 h 12"/>
                <a:gd name="T8" fmla="*/ 2 w 12"/>
                <a:gd name="T9" fmla="*/ 12 h 12"/>
                <a:gd name="T10" fmla="*/ 2 w 12"/>
                <a:gd name="T11" fmla="*/ 10 h 12"/>
                <a:gd name="T12" fmla="*/ 12 w 12"/>
                <a:gd name="T13" fmla="*/ 4 h 12"/>
                <a:gd name="T14" fmla="*/ 10 w 12"/>
                <a:gd name="T15" fmla="*/ 2 h 12"/>
                <a:gd name="T16" fmla="*/ 12 w 12"/>
                <a:gd name="T17" fmla="*/ 4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12"/>
                <a:gd name="T29" fmla="*/ 12 w 12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12">
                  <a:moveTo>
                    <a:pt x="12" y="4"/>
                  </a:moveTo>
                  <a:lnTo>
                    <a:pt x="10" y="2"/>
                  </a:lnTo>
                  <a:lnTo>
                    <a:pt x="8" y="0"/>
                  </a:lnTo>
                  <a:lnTo>
                    <a:pt x="0" y="8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12" y="4"/>
                  </a:lnTo>
                  <a:lnTo>
                    <a:pt x="10" y="2"/>
                  </a:lnTo>
                  <a:lnTo>
                    <a:pt x="12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39" name="Freeform 407"/>
            <p:cNvSpPr>
              <a:spLocks/>
            </p:cNvSpPr>
            <p:nvPr/>
          </p:nvSpPr>
          <p:spPr bwMode="auto">
            <a:xfrm>
              <a:off x="2846" y="3315"/>
              <a:ext cx="12" cy="12"/>
            </a:xfrm>
            <a:custGeom>
              <a:avLst/>
              <a:gdLst>
                <a:gd name="T0" fmla="*/ 8 w 12"/>
                <a:gd name="T1" fmla="*/ 0 h 12"/>
                <a:gd name="T2" fmla="*/ 12 w 12"/>
                <a:gd name="T3" fmla="*/ 2 h 12"/>
                <a:gd name="T4" fmla="*/ 10 w 12"/>
                <a:gd name="T5" fmla="*/ 0 h 12"/>
                <a:gd name="T6" fmla="*/ 0 w 12"/>
                <a:gd name="T7" fmla="*/ 6 h 12"/>
                <a:gd name="T8" fmla="*/ 2 w 12"/>
                <a:gd name="T9" fmla="*/ 10 h 12"/>
                <a:gd name="T10" fmla="*/ 4 w 12"/>
                <a:gd name="T11" fmla="*/ 12 h 12"/>
                <a:gd name="T12" fmla="*/ 2 w 12"/>
                <a:gd name="T13" fmla="*/ 10 h 12"/>
                <a:gd name="T14" fmla="*/ 4 w 12"/>
                <a:gd name="T15" fmla="*/ 12 h 12"/>
                <a:gd name="T16" fmla="*/ 8 w 12"/>
                <a:gd name="T17" fmla="*/ 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12"/>
                <a:gd name="T29" fmla="*/ 12 w 12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12">
                  <a:moveTo>
                    <a:pt x="8" y="0"/>
                  </a:moveTo>
                  <a:lnTo>
                    <a:pt x="12" y="2"/>
                  </a:lnTo>
                  <a:lnTo>
                    <a:pt x="10" y="0"/>
                  </a:lnTo>
                  <a:lnTo>
                    <a:pt x="0" y="6"/>
                  </a:lnTo>
                  <a:lnTo>
                    <a:pt x="2" y="10"/>
                  </a:lnTo>
                  <a:lnTo>
                    <a:pt x="4" y="12"/>
                  </a:lnTo>
                  <a:lnTo>
                    <a:pt x="2" y="10"/>
                  </a:lnTo>
                  <a:lnTo>
                    <a:pt x="4" y="1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40" name="Freeform 408"/>
            <p:cNvSpPr>
              <a:spLocks/>
            </p:cNvSpPr>
            <p:nvPr/>
          </p:nvSpPr>
          <p:spPr bwMode="auto">
            <a:xfrm>
              <a:off x="2850" y="3315"/>
              <a:ext cx="9" cy="14"/>
            </a:xfrm>
            <a:custGeom>
              <a:avLst/>
              <a:gdLst>
                <a:gd name="T0" fmla="*/ 6 w 9"/>
                <a:gd name="T1" fmla="*/ 2 h 14"/>
                <a:gd name="T2" fmla="*/ 9 w 9"/>
                <a:gd name="T3" fmla="*/ 2 h 14"/>
                <a:gd name="T4" fmla="*/ 4 w 9"/>
                <a:gd name="T5" fmla="*/ 0 h 14"/>
                <a:gd name="T6" fmla="*/ 0 w 9"/>
                <a:gd name="T7" fmla="*/ 12 h 14"/>
                <a:gd name="T8" fmla="*/ 6 w 9"/>
                <a:gd name="T9" fmla="*/ 14 h 14"/>
                <a:gd name="T10" fmla="*/ 8 w 9"/>
                <a:gd name="T11" fmla="*/ 14 h 14"/>
                <a:gd name="T12" fmla="*/ 6 w 9"/>
                <a:gd name="T13" fmla="*/ 14 h 14"/>
                <a:gd name="T14" fmla="*/ 8 w 9"/>
                <a:gd name="T15" fmla="*/ 14 h 14"/>
                <a:gd name="T16" fmla="*/ 6 w 9"/>
                <a:gd name="T17" fmla="*/ 2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"/>
                <a:gd name="T28" fmla="*/ 0 h 14"/>
                <a:gd name="T29" fmla="*/ 9 w 9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" h="14">
                  <a:moveTo>
                    <a:pt x="6" y="2"/>
                  </a:moveTo>
                  <a:lnTo>
                    <a:pt x="9" y="2"/>
                  </a:lnTo>
                  <a:lnTo>
                    <a:pt x="4" y="0"/>
                  </a:lnTo>
                  <a:lnTo>
                    <a:pt x="0" y="12"/>
                  </a:lnTo>
                  <a:lnTo>
                    <a:pt x="6" y="14"/>
                  </a:lnTo>
                  <a:lnTo>
                    <a:pt x="8" y="14"/>
                  </a:lnTo>
                  <a:lnTo>
                    <a:pt x="6" y="14"/>
                  </a:lnTo>
                  <a:lnTo>
                    <a:pt x="8" y="14"/>
                  </a:lnTo>
                  <a:lnTo>
                    <a:pt x="6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41" name="Freeform 409"/>
            <p:cNvSpPr>
              <a:spLocks/>
            </p:cNvSpPr>
            <p:nvPr/>
          </p:nvSpPr>
          <p:spPr bwMode="auto">
            <a:xfrm>
              <a:off x="2856" y="3317"/>
              <a:ext cx="9" cy="12"/>
            </a:xfrm>
            <a:custGeom>
              <a:avLst/>
              <a:gdLst>
                <a:gd name="T0" fmla="*/ 2 w 9"/>
                <a:gd name="T1" fmla="*/ 0 h 12"/>
                <a:gd name="T2" fmla="*/ 3 w 9"/>
                <a:gd name="T3" fmla="*/ 0 h 12"/>
                <a:gd name="T4" fmla="*/ 0 w 9"/>
                <a:gd name="T5" fmla="*/ 0 h 12"/>
                <a:gd name="T6" fmla="*/ 2 w 9"/>
                <a:gd name="T7" fmla="*/ 12 h 12"/>
                <a:gd name="T8" fmla="*/ 5 w 9"/>
                <a:gd name="T9" fmla="*/ 10 h 12"/>
                <a:gd name="T10" fmla="*/ 9 w 9"/>
                <a:gd name="T11" fmla="*/ 10 h 12"/>
                <a:gd name="T12" fmla="*/ 5 w 9"/>
                <a:gd name="T13" fmla="*/ 10 h 12"/>
                <a:gd name="T14" fmla="*/ 7 w 9"/>
                <a:gd name="T15" fmla="*/ 10 h 12"/>
                <a:gd name="T16" fmla="*/ 9 w 9"/>
                <a:gd name="T17" fmla="*/ 10 h 12"/>
                <a:gd name="T18" fmla="*/ 2 w 9"/>
                <a:gd name="T19" fmla="*/ 0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"/>
                <a:gd name="T31" fmla="*/ 0 h 12"/>
                <a:gd name="T32" fmla="*/ 9 w 9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" h="12">
                  <a:moveTo>
                    <a:pt x="2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2" y="12"/>
                  </a:lnTo>
                  <a:lnTo>
                    <a:pt x="5" y="10"/>
                  </a:lnTo>
                  <a:lnTo>
                    <a:pt x="9" y="10"/>
                  </a:lnTo>
                  <a:lnTo>
                    <a:pt x="5" y="10"/>
                  </a:lnTo>
                  <a:lnTo>
                    <a:pt x="7" y="10"/>
                  </a:lnTo>
                  <a:lnTo>
                    <a:pt x="9" y="1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42" name="Freeform 410"/>
            <p:cNvSpPr>
              <a:spLocks/>
            </p:cNvSpPr>
            <p:nvPr/>
          </p:nvSpPr>
          <p:spPr bwMode="auto">
            <a:xfrm>
              <a:off x="2858" y="3315"/>
              <a:ext cx="9" cy="12"/>
            </a:xfrm>
            <a:custGeom>
              <a:avLst/>
              <a:gdLst>
                <a:gd name="T0" fmla="*/ 1 w 9"/>
                <a:gd name="T1" fmla="*/ 0 h 12"/>
                <a:gd name="T2" fmla="*/ 0 w 9"/>
                <a:gd name="T3" fmla="*/ 2 h 12"/>
                <a:gd name="T4" fmla="*/ 7 w 9"/>
                <a:gd name="T5" fmla="*/ 12 h 12"/>
                <a:gd name="T6" fmla="*/ 9 w 9"/>
                <a:gd name="T7" fmla="*/ 8 h 12"/>
                <a:gd name="T8" fmla="*/ 1 w 9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2"/>
                <a:gd name="T17" fmla="*/ 9 w 9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2">
                  <a:moveTo>
                    <a:pt x="1" y="0"/>
                  </a:moveTo>
                  <a:lnTo>
                    <a:pt x="0" y="2"/>
                  </a:lnTo>
                  <a:lnTo>
                    <a:pt x="7" y="12"/>
                  </a:lnTo>
                  <a:lnTo>
                    <a:pt x="9" y="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43" name="Freeform 411"/>
            <p:cNvSpPr>
              <a:spLocks/>
            </p:cNvSpPr>
            <p:nvPr/>
          </p:nvSpPr>
          <p:spPr bwMode="auto">
            <a:xfrm>
              <a:off x="2859" y="3313"/>
              <a:ext cx="12" cy="10"/>
            </a:xfrm>
            <a:custGeom>
              <a:avLst/>
              <a:gdLst>
                <a:gd name="T0" fmla="*/ 2 w 12"/>
                <a:gd name="T1" fmla="*/ 2 h 10"/>
                <a:gd name="T2" fmla="*/ 2 w 12"/>
                <a:gd name="T3" fmla="*/ 0 h 10"/>
                <a:gd name="T4" fmla="*/ 0 w 12"/>
                <a:gd name="T5" fmla="*/ 2 h 10"/>
                <a:gd name="T6" fmla="*/ 8 w 12"/>
                <a:gd name="T7" fmla="*/ 10 h 10"/>
                <a:gd name="T8" fmla="*/ 10 w 12"/>
                <a:gd name="T9" fmla="*/ 8 h 10"/>
                <a:gd name="T10" fmla="*/ 12 w 12"/>
                <a:gd name="T11" fmla="*/ 6 h 10"/>
                <a:gd name="T12" fmla="*/ 10 w 12"/>
                <a:gd name="T13" fmla="*/ 8 h 10"/>
                <a:gd name="T14" fmla="*/ 12 w 12"/>
                <a:gd name="T15" fmla="*/ 8 h 10"/>
                <a:gd name="T16" fmla="*/ 12 w 12"/>
                <a:gd name="T17" fmla="*/ 6 h 10"/>
                <a:gd name="T18" fmla="*/ 2 w 12"/>
                <a:gd name="T19" fmla="*/ 2 h 1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10"/>
                <a:gd name="T32" fmla="*/ 12 w 12"/>
                <a:gd name="T33" fmla="*/ 10 h 1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10">
                  <a:moveTo>
                    <a:pt x="2" y="2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8" y="10"/>
                  </a:lnTo>
                  <a:lnTo>
                    <a:pt x="10" y="8"/>
                  </a:lnTo>
                  <a:lnTo>
                    <a:pt x="12" y="6"/>
                  </a:lnTo>
                  <a:lnTo>
                    <a:pt x="10" y="8"/>
                  </a:lnTo>
                  <a:lnTo>
                    <a:pt x="12" y="8"/>
                  </a:lnTo>
                  <a:lnTo>
                    <a:pt x="12" y="6"/>
                  </a:lnTo>
                  <a:lnTo>
                    <a:pt x="2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44" name="Freeform 412"/>
            <p:cNvSpPr>
              <a:spLocks/>
            </p:cNvSpPr>
            <p:nvPr/>
          </p:nvSpPr>
          <p:spPr bwMode="auto">
            <a:xfrm>
              <a:off x="2861" y="3309"/>
              <a:ext cx="12" cy="10"/>
            </a:xfrm>
            <a:custGeom>
              <a:avLst/>
              <a:gdLst>
                <a:gd name="T0" fmla="*/ 2 w 12"/>
                <a:gd name="T1" fmla="*/ 0 h 10"/>
                <a:gd name="T2" fmla="*/ 2 w 12"/>
                <a:gd name="T3" fmla="*/ 2 h 10"/>
                <a:gd name="T4" fmla="*/ 0 w 12"/>
                <a:gd name="T5" fmla="*/ 6 h 10"/>
                <a:gd name="T6" fmla="*/ 10 w 12"/>
                <a:gd name="T7" fmla="*/ 10 h 10"/>
                <a:gd name="T8" fmla="*/ 12 w 12"/>
                <a:gd name="T9" fmla="*/ 6 h 10"/>
                <a:gd name="T10" fmla="*/ 12 w 12"/>
                <a:gd name="T11" fmla="*/ 8 h 10"/>
                <a:gd name="T12" fmla="*/ 2 w 12"/>
                <a:gd name="T13" fmla="*/ 0 h 10"/>
                <a:gd name="T14" fmla="*/ 2 w 12"/>
                <a:gd name="T15" fmla="*/ 2 h 10"/>
                <a:gd name="T16" fmla="*/ 2 w 12"/>
                <a:gd name="T17" fmla="*/ 0 h 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10"/>
                <a:gd name="T29" fmla="*/ 12 w 12"/>
                <a:gd name="T30" fmla="*/ 10 h 1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10">
                  <a:moveTo>
                    <a:pt x="2" y="0"/>
                  </a:moveTo>
                  <a:lnTo>
                    <a:pt x="2" y="2"/>
                  </a:lnTo>
                  <a:lnTo>
                    <a:pt x="0" y="6"/>
                  </a:lnTo>
                  <a:lnTo>
                    <a:pt x="10" y="10"/>
                  </a:lnTo>
                  <a:lnTo>
                    <a:pt x="12" y="6"/>
                  </a:lnTo>
                  <a:lnTo>
                    <a:pt x="12" y="8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45" name="Freeform 413"/>
            <p:cNvSpPr>
              <a:spLocks/>
            </p:cNvSpPr>
            <p:nvPr/>
          </p:nvSpPr>
          <p:spPr bwMode="auto">
            <a:xfrm>
              <a:off x="2863" y="3305"/>
              <a:ext cx="14" cy="12"/>
            </a:xfrm>
            <a:custGeom>
              <a:avLst/>
              <a:gdLst>
                <a:gd name="T0" fmla="*/ 2 w 14"/>
                <a:gd name="T1" fmla="*/ 2 h 12"/>
                <a:gd name="T2" fmla="*/ 2 w 14"/>
                <a:gd name="T3" fmla="*/ 0 h 12"/>
                <a:gd name="T4" fmla="*/ 0 w 14"/>
                <a:gd name="T5" fmla="*/ 4 h 12"/>
                <a:gd name="T6" fmla="*/ 10 w 14"/>
                <a:gd name="T7" fmla="*/ 12 h 12"/>
                <a:gd name="T8" fmla="*/ 12 w 14"/>
                <a:gd name="T9" fmla="*/ 6 h 12"/>
                <a:gd name="T10" fmla="*/ 14 w 14"/>
                <a:gd name="T11" fmla="*/ 4 h 12"/>
                <a:gd name="T12" fmla="*/ 12 w 14"/>
                <a:gd name="T13" fmla="*/ 6 h 12"/>
                <a:gd name="T14" fmla="*/ 14 w 14"/>
                <a:gd name="T15" fmla="*/ 6 h 12"/>
                <a:gd name="T16" fmla="*/ 14 w 14"/>
                <a:gd name="T17" fmla="*/ 4 h 12"/>
                <a:gd name="T18" fmla="*/ 2 w 14"/>
                <a:gd name="T19" fmla="*/ 2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12"/>
                <a:gd name="T32" fmla="*/ 14 w 14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12">
                  <a:moveTo>
                    <a:pt x="2" y="2"/>
                  </a:moveTo>
                  <a:lnTo>
                    <a:pt x="2" y="0"/>
                  </a:lnTo>
                  <a:lnTo>
                    <a:pt x="0" y="4"/>
                  </a:lnTo>
                  <a:lnTo>
                    <a:pt x="10" y="12"/>
                  </a:lnTo>
                  <a:lnTo>
                    <a:pt x="12" y="6"/>
                  </a:lnTo>
                  <a:lnTo>
                    <a:pt x="14" y="4"/>
                  </a:lnTo>
                  <a:lnTo>
                    <a:pt x="12" y="6"/>
                  </a:lnTo>
                  <a:lnTo>
                    <a:pt x="14" y="6"/>
                  </a:lnTo>
                  <a:lnTo>
                    <a:pt x="14" y="4"/>
                  </a:lnTo>
                  <a:lnTo>
                    <a:pt x="2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46" name="Freeform 414"/>
            <p:cNvSpPr>
              <a:spLocks/>
            </p:cNvSpPr>
            <p:nvPr/>
          </p:nvSpPr>
          <p:spPr bwMode="auto">
            <a:xfrm>
              <a:off x="2865" y="3192"/>
              <a:ext cx="43" cy="117"/>
            </a:xfrm>
            <a:custGeom>
              <a:avLst/>
              <a:gdLst>
                <a:gd name="T0" fmla="*/ 43 w 43"/>
                <a:gd name="T1" fmla="*/ 2 h 117"/>
                <a:gd name="T2" fmla="*/ 31 w 43"/>
                <a:gd name="T3" fmla="*/ 0 h 117"/>
                <a:gd name="T4" fmla="*/ 0 w 43"/>
                <a:gd name="T5" fmla="*/ 115 h 117"/>
                <a:gd name="T6" fmla="*/ 12 w 43"/>
                <a:gd name="T7" fmla="*/ 117 h 117"/>
                <a:gd name="T8" fmla="*/ 43 w 43"/>
                <a:gd name="T9" fmla="*/ 2 h 117"/>
                <a:gd name="T10" fmla="*/ 31 w 43"/>
                <a:gd name="T11" fmla="*/ 0 h 117"/>
                <a:gd name="T12" fmla="*/ 43 w 43"/>
                <a:gd name="T13" fmla="*/ 2 h 117"/>
                <a:gd name="T14" fmla="*/ 37 w 43"/>
                <a:gd name="T15" fmla="*/ 2 h 117"/>
                <a:gd name="T16" fmla="*/ 31 w 43"/>
                <a:gd name="T17" fmla="*/ 0 h 117"/>
                <a:gd name="T18" fmla="*/ 43 w 43"/>
                <a:gd name="T19" fmla="*/ 2 h 1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3"/>
                <a:gd name="T31" fmla="*/ 0 h 117"/>
                <a:gd name="T32" fmla="*/ 43 w 43"/>
                <a:gd name="T33" fmla="*/ 117 h 1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3" h="117">
                  <a:moveTo>
                    <a:pt x="43" y="2"/>
                  </a:moveTo>
                  <a:lnTo>
                    <a:pt x="31" y="0"/>
                  </a:lnTo>
                  <a:lnTo>
                    <a:pt x="0" y="115"/>
                  </a:lnTo>
                  <a:lnTo>
                    <a:pt x="12" y="117"/>
                  </a:lnTo>
                  <a:lnTo>
                    <a:pt x="43" y="2"/>
                  </a:lnTo>
                  <a:lnTo>
                    <a:pt x="31" y="0"/>
                  </a:lnTo>
                  <a:lnTo>
                    <a:pt x="43" y="2"/>
                  </a:lnTo>
                  <a:lnTo>
                    <a:pt x="37" y="2"/>
                  </a:lnTo>
                  <a:lnTo>
                    <a:pt x="31" y="0"/>
                  </a:lnTo>
                  <a:lnTo>
                    <a:pt x="43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47" name="Freeform 415"/>
            <p:cNvSpPr>
              <a:spLocks/>
            </p:cNvSpPr>
            <p:nvPr/>
          </p:nvSpPr>
          <p:spPr bwMode="auto">
            <a:xfrm>
              <a:off x="2865" y="3192"/>
              <a:ext cx="43" cy="119"/>
            </a:xfrm>
            <a:custGeom>
              <a:avLst/>
              <a:gdLst>
                <a:gd name="T0" fmla="*/ 10 w 43"/>
                <a:gd name="T1" fmla="*/ 119 h 119"/>
                <a:gd name="T2" fmla="*/ 12 w 43"/>
                <a:gd name="T3" fmla="*/ 117 h 119"/>
                <a:gd name="T4" fmla="*/ 43 w 43"/>
                <a:gd name="T5" fmla="*/ 2 h 119"/>
                <a:gd name="T6" fmla="*/ 31 w 43"/>
                <a:gd name="T7" fmla="*/ 0 h 119"/>
                <a:gd name="T8" fmla="*/ 0 w 43"/>
                <a:gd name="T9" fmla="*/ 115 h 119"/>
                <a:gd name="T10" fmla="*/ 0 w 43"/>
                <a:gd name="T11" fmla="*/ 113 h 119"/>
                <a:gd name="T12" fmla="*/ 10 w 43"/>
                <a:gd name="T13" fmla="*/ 119 h 119"/>
                <a:gd name="T14" fmla="*/ 12 w 43"/>
                <a:gd name="T15" fmla="*/ 119 h 119"/>
                <a:gd name="T16" fmla="*/ 12 w 43"/>
                <a:gd name="T17" fmla="*/ 117 h 119"/>
                <a:gd name="T18" fmla="*/ 10 w 43"/>
                <a:gd name="T19" fmla="*/ 119 h 1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3"/>
                <a:gd name="T31" fmla="*/ 0 h 119"/>
                <a:gd name="T32" fmla="*/ 43 w 43"/>
                <a:gd name="T33" fmla="*/ 119 h 1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3" h="119">
                  <a:moveTo>
                    <a:pt x="10" y="119"/>
                  </a:moveTo>
                  <a:lnTo>
                    <a:pt x="12" y="117"/>
                  </a:lnTo>
                  <a:lnTo>
                    <a:pt x="43" y="2"/>
                  </a:lnTo>
                  <a:lnTo>
                    <a:pt x="31" y="0"/>
                  </a:lnTo>
                  <a:lnTo>
                    <a:pt x="0" y="115"/>
                  </a:lnTo>
                  <a:lnTo>
                    <a:pt x="0" y="113"/>
                  </a:lnTo>
                  <a:lnTo>
                    <a:pt x="10" y="119"/>
                  </a:lnTo>
                  <a:lnTo>
                    <a:pt x="12" y="119"/>
                  </a:lnTo>
                  <a:lnTo>
                    <a:pt x="12" y="117"/>
                  </a:lnTo>
                  <a:lnTo>
                    <a:pt x="10" y="119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48" name="Freeform 416"/>
            <p:cNvSpPr>
              <a:spLocks/>
            </p:cNvSpPr>
            <p:nvPr/>
          </p:nvSpPr>
          <p:spPr bwMode="auto">
            <a:xfrm>
              <a:off x="2863" y="3305"/>
              <a:ext cx="12" cy="12"/>
            </a:xfrm>
            <a:custGeom>
              <a:avLst/>
              <a:gdLst>
                <a:gd name="T0" fmla="*/ 10 w 12"/>
                <a:gd name="T1" fmla="*/ 10 h 12"/>
                <a:gd name="T2" fmla="*/ 10 w 12"/>
                <a:gd name="T3" fmla="*/ 12 h 12"/>
                <a:gd name="T4" fmla="*/ 12 w 12"/>
                <a:gd name="T5" fmla="*/ 6 h 12"/>
                <a:gd name="T6" fmla="*/ 2 w 12"/>
                <a:gd name="T7" fmla="*/ 0 h 12"/>
                <a:gd name="T8" fmla="*/ 0 w 12"/>
                <a:gd name="T9" fmla="*/ 4 h 12"/>
                <a:gd name="T10" fmla="*/ 0 w 12"/>
                <a:gd name="T11" fmla="*/ 6 h 12"/>
                <a:gd name="T12" fmla="*/ 0 w 12"/>
                <a:gd name="T13" fmla="*/ 4 h 12"/>
                <a:gd name="T14" fmla="*/ 0 w 12"/>
                <a:gd name="T15" fmla="*/ 6 h 12"/>
                <a:gd name="T16" fmla="*/ 10 w 12"/>
                <a:gd name="T17" fmla="*/ 1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12"/>
                <a:gd name="T29" fmla="*/ 12 w 12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12">
                  <a:moveTo>
                    <a:pt x="10" y="10"/>
                  </a:moveTo>
                  <a:lnTo>
                    <a:pt x="10" y="12"/>
                  </a:lnTo>
                  <a:lnTo>
                    <a:pt x="12" y="6"/>
                  </a:lnTo>
                  <a:lnTo>
                    <a:pt x="2" y="0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6"/>
                  </a:lnTo>
                  <a:lnTo>
                    <a:pt x="10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49" name="Freeform 417"/>
            <p:cNvSpPr>
              <a:spLocks/>
            </p:cNvSpPr>
            <p:nvPr/>
          </p:nvSpPr>
          <p:spPr bwMode="auto">
            <a:xfrm>
              <a:off x="2861" y="3311"/>
              <a:ext cx="12" cy="10"/>
            </a:xfrm>
            <a:custGeom>
              <a:avLst/>
              <a:gdLst>
                <a:gd name="T0" fmla="*/ 8 w 12"/>
                <a:gd name="T1" fmla="*/ 10 h 10"/>
                <a:gd name="T2" fmla="*/ 10 w 12"/>
                <a:gd name="T3" fmla="*/ 8 h 10"/>
                <a:gd name="T4" fmla="*/ 12 w 12"/>
                <a:gd name="T5" fmla="*/ 4 h 10"/>
                <a:gd name="T6" fmla="*/ 2 w 12"/>
                <a:gd name="T7" fmla="*/ 0 h 10"/>
                <a:gd name="T8" fmla="*/ 0 w 12"/>
                <a:gd name="T9" fmla="*/ 4 h 10"/>
                <a:gd name="T10" fmla="*/ 0 w 12"/>
                <a:gd name="T11" fmla="*/ 2 h 10"/>
                <a:gd name="T12" fmla="*/ 8 w 12"/>
                <a:gd name="T13" fmla="*/ 10 h 10"/>
                <a:gd name="T14" fmla="*/ 10 w 12"/>
                <a:gd name="T15" fmla="*/ 10 h 10"/>
                <a:gd name="T16" fmla="*/ 10 w 12"/>
                <a:gd name="T17" fmla="*/ 8 h 10"/>
                <a:gd name="T18" fmla="*/ 8 w 12"/>
                <a:gd name="T19" fmla="*/ 10 h 1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10"/>
                <a:gd name="T32" fmla="*/ 12 w 12"/>
                <a:gd name="T33" fmla="*/ 10 h 1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10">
                  <a:moveTo>
                    <a:pt x="8" y="10"/>
                  </a:moveTo>
                  <a:lnTo>
                    <a:pt x="10" y="8"/>
                  </a:lnTo>
                  <a:lnTo>
                    <a:pt x="12" y="4"/>
                  </a:lnTo>
                  <a:lnTo>
                    <a:pt x="2" y="0"/>
                  </a:lnTo>
                  <a:lnTo>
                    <a:pt x="0" y="4"/>
                  </a:lnTo>
                  <a:lnTo>
                    <a:pt x="0" y="2"/>
                  </a:lnTo>
                  <a:lnTo>
                    <a:pt x="8" y="10"/>
                  </a:lnTo>
                  <a:lnTo>
                    <a:pt x="10" y="10"/>
                  </a:lnTo>
                  <a:lnTo>
                    <a:pt x="10" y="8"/>
                  </a:lnTo>
                  <a:lnTo>
                    <a:pt x="8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50" name="Freeform 418"/>
            <p:cNvSpPr>
              <a:spLocks/>
            </p:cNvSpPr>
            <p:nvPr/>
          </p:nvSpPr>
          <p:spPr bwMode="auto">
            <a:xfrm>
              <a:off x="2859" y="3313"/>
              <a:ext cx="10" cy="10"/>
            </a:xfrm>
            <a:custGeom>
              <a:avLst/>
              <a:gdLst>
                <a:gd name="T0" fmla="*/ 8 w 10"/>
                <a:gd name="T1" fmla="*/ 10 h 10"/>
                <a:gd name="T2" fmla="*/ 10 w 10"/>
                <a:gd name="T3" fmla="*/ 8 h 10"/>
                <a:gd name="T4" fmla="*/ 2 w 10"/>
                <a:gd name="T5" fmla="*/ 0 h 10"/>
                <a:gd name="T6" fmla="*/ 0 w 10"/>
                <a:gd name="T7" fmla="*/ 2 h 10"/>
                <a:gd name="T8" fmla="*/ 8 w 10"/>
                <a:gd name="T9" fmla="*/ 10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0"/>
                <a:gd name="T17" fmla="*/ 10 w 10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0">
                  <a:moveTo>
                    <a:pt x="8" y="10"/>
                  </a:moveTo>
                  <a:lnTo>
                    <a:pt x="10" y="8"/>
                  </a:lnTo>
                  <a:lnTo>
                    <a:pt x="2" y="0"/>
                  </a:lnTo>
                  <a:lnTo>
                    <a:pt x="0" y="2"/>
                  </a:lnTo>
                  <a:lnTo>
                    <a:pt x="8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51" name="Freeform 419"/>
            <p:cNvSpPr>
              <a:spLocks/>
            </p:cNvSpPr>
            <p:nvPr/>
          </p:nvSpPr>
          <p:spPr bwMode="auto">
            <a:xfrm>
              <a:off x="2858" y="3315"/>
              <a:ext cx="9" cy="12"/>
            </a:xfrm>
            <a:custGeom>
              <a:avLst/>
              <a:gdLst>
                <a:gd name="T0" fmla="*/ 3 w 9"/>
                <a:gd name="T1" fmla="*/ 12 h 12"/>
                <a:gd name="T2" fmla="*/ 7 w 9"/>
                <a:gd name="T3" fmla="*/ 12 h 12"/>
                <a:gd name="T4" fmla="*/ 9 w 9"/>
                <a:gd name="T5" fmla="*/ 8 h 12"/>
                <a:gd name="T6" fmla="*/ 1 w 9"/>
                <a:gd name="T7" fmla="*/ 0 h 12"/>
                <a:gd name="T8" fmla="*/ 0 w 9"/>
                <a:gd name="T9" fmla="*/ 2 h 12"/>
                <a:gd name="T10" fmla="*/ 1 w 9"/>
                <a:gd name="T11" fmla="*/ 2 h 12"/>
                <a:gd name="T12" fmla="*/ 3 w 9"/>
                <a:gd name="T13" fmla="*/ 12 h 12"/>
                <a:gd name="T14" fmla="*/ 5 w 9"/>
                <a:gd name="T15" fmla="*/ 12 h 12"/>
                <a:gd name="T16" fmla="*/ 7 w 9"/>
                <a:gd name="T17" fmla="*/ 12 h 12"/>
                <a:gd name="T18" fmla="*/ 3 w 9"/>
                <a:gd name="T19" fmla="*/ 12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"/>
                <a:gd name="T31" fmla="*/ 0 h 12"/>
                <a:gd name="T32" fmla="*/ 9 w 9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" h="12">
                  <a:moveTo>
                    <a:pt x="3" y="12"/>
                  </a:moveTo>
                  <a:lnTo>
                    <a:pt x="7" y="12"/>
                  </a:lnTo>
                  <a:lnTo>
                    <a:pt x="9" y="8"/>
                  </a:lnTo>
                  <a:lnTo>
                    <a:pt x="1" y="0"/>
                  </a:lnTo>
                  <a:lnTo>
                    <a:pt x="0" y="2"/>
                  </a:lnTo>
                  <a:lnTo>
                    <a:pt x="1" y="2"/>
                  </a:lnTo>
                  <a:lnTo>
                    <a:pt x="3" y="12"/>
                  </a:lnTo>
                  <a:lnTo>
                    <a:pt x="5" y="12"/>
                  </a:lnTo>
                  <a:lnTo>
                    <a:pt x="7" y="12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52" name="Freeform 420"/>
            <p:cNvSpPr>
              <a:spLocks/>
            </p:cNvSpPr>
            <p:nvPr/>
          </p:nvSpPr>
          <p:spPr bwMode="auto">
            <a:xfrm>
              <a:off x="2856" y="3317"/>
              <a:ext cx="5" cy="12"/>
            </a:xfrm>
            <a:custGeom>
              <a:avLst/>
              <a:gdLst>
                <a:gd name="T0" fmla="*/ 0 w 5"/>
                <a:gd name="T1" fmla="*/ 12 h 12"/>
                <a:gd name="T2" fmla="*/ 2 w 5"/>
                <a:gd name="T3" fmla="*/ 12 h 12"/>
                <a:gd name="T4" fmla="*/ 5 w 5"/>
                <a:gd name="T5" fmla="*/ 10 h 12"/>
                <a:gd name="T6" fmla="*/ 3 w 5"/>
                <a:gd name="T7" fmla="*/ 0 h 12"/>
                <a:gd name="T8" fmla="*/ 0 w 5"/>
                <a:gd name="T9" fmla="*/ 0 h 12"/>
                <a:gd name="T10" fmla="*/ 3 w 5"/>
                <a:gd name="T11" fmla="*/ 0 h 12"/>
                <a:gd name="T12" fmla="*/ 0 w 5"/>
                <a:gd name="T13" fmla="*/ 12 h 12"/>
                <a:gd name="T14" fmla="*/ 2 w 5"/>
                <a:gd name="T15" fmla="*/ 12 h 12"/>
                <a:gd name="T16" fmla="*/ 0 w 5"/>
                <a:gd name="T17" fmla="*/ 12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"/>
                <a:gd name="T28" fmla="*/ 0 h 12"/>
                <a:gd name="T29" fmla="*/ 5 w 5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" h="12">
                  <a:moveTo>
                    <a:pt x="0" y="12"/>
                  </a:moveTo>
                  <a:lnTo>
                    <a:pt x="2" y="12"/>
                  </a:lnTo>
                  <a:lnTo>
                    <a:pt x="5" y="10"/>
                  </a:ln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53" name="Freeform 421"/>
            <p:cNvSpPr>
              <a:spLocks/>
            </p:cNvSpPr>
            <p:nvPr/>
          </p:nvSpPr>
          <p:spPr bwMode="auto">
            <a:xfrm>
              <a:off x="2848" y="3315"/>
              <a:ext cx="11" cy="14"/>
            </a:xfrm>
            <a:custGeom>
              <a:avLst/>
              <a:gdLst>
                <a:gd name="T0" fmla="*/ 0 w 11"/>
                <a:gd name="T1" fmla="*/ 10 h 14"/>
                <a:gd name="T2" fmla="*/ 2 w 11"/>
                <a:gd name="T3" fmla="*/ 12 h 14"/>
                <a:gd name="T4" fmla="*/ 8 w 11"/>
                <a:gd name="T5" fmla="*/ 14 h 14"/>
                <a:gd name="T6" fmla="*/ 11 w 11"/>
                <a:gd name="T7" fmla="*/ 2 h 14"/>
                <a:gd name="T8" fmla="*/ 6 w 11"/>
                <a:gd name="T9" fmla="*/ 0 h 14"/>
                <a:gd name="T10" fmla="*/ 10 w 11"/>
                <a:gd name="T11" fmla="*/ 2 h 14"/>
                <a:gd name="T12" fmla="*/ 0 w 11"/>
                <a:gd name="T13" fmla="*/ 10 h 14"/>
                <a:gd name="T14" fmla="*/ 2 w 11"/>
                <a:gd name="T15" fmla="*/ 12 h 14"/>
                <a:gd name="T16" fmla="*/ 0 w 11"/>
                <a:gd name="T17" fmla="*/ 1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"/>
                <a:gd name="T28" fmla="*/ 0 h 14"/>
                <a:gd name="T29" fmla="*/ 11 w 11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" h="14">
                  <a:moveTo>
                    <a:pt x="0" y="10"/>
                  </a:moveTo>
                  <a:lnTo>
                    <a:pt x="2" y="12"/>
                  </a:lnTo>
                  <a:lnTo>
                    <a:pt x="8" y="14"/>
                  </a:lnTo>
                  <a:lnTo>
                    <a:pt x="11" y="2"/>
                  </a:lnTo>
                  <a:lnTo>
                    <a:pt x="6" y="0"/>
                  </a:lnTo>
                  <a:lnTo>
                    <a:pt x="10" y="2"/>
                  </a:lnTo>
                  <a:lnTo>
                    <a:pt x="0" y="10"/>
                  </a:lnTo>
                  <a:lnTo>
                    <a:pt x="2" y="12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54" name="Freeform 422"/>
            <p:cNvSpPr>
              <a:spLocks/>
            </p:cNvSpPr>
            <p:nvPr/>
          </p:nvSpPr>
          <p:spPr bwMode="auto">
            <a:xfrm>
              <a:off x="2846" y="3313"/>
              <a:ext cx="12" cy="12"/>
            </a:xfrm>
            <a:custGeom>
              <a:avLst/>
              <a:gdLst>
                <a:gd name="T0" fmla="*/ 0 w 12"/>
                <a:gd name="T1" fmla="*/ 10 h 12"/>
                <a:gd name="T2" fmla="*/ 0 w 12"/>
                <a:gd name="T3" fmla="*/ 8 h 12"/>
                <a:gd name="T4" fmla="*/ 2 w 12"/>
                <a:gd name="T5" fmla="*/ 12 h 12"/>
                <a:gd name="T6" fmla="*/ 12 w 12"/>
                <a:gd name="T7" fmla="*/ 4 h 12"/>
                <a:gd name="T8" fmla="*/ 10 w 12"/>
                <a:gd name="T9" fmla="*/ 2 h 12"/>
                <a:gd name="T10" fmla="*/ 8 w 12"/>
                <a:gd name="T11" fmla="*/ 0 h 12"/>
                <a:gd name="T12" fmla="*/ 10 w 12"/>
                <a:gd name="T13" fmla="*/ 2 h 12"/>
                <a:gd name="T14" fmla="*/ 8 w 12"/>
                <a:gd name="T15" fmla="*/ 0 h 12"/>
                <a:gd name="T16" fmla="*/ 0 w 12"/>
                <a:gd name="T17" fmla="*/ 1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12"/>
                <a:gd name="T29" fmla="*/ 12 w 12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12">
                  <a:moveTo>
                    <a:pt x="0" y="10"/>
                  </a:moveTo>
                  <a:lnTo>
                    <a:pt x="0" y="8"/>
                  </a:lnTo>
                  <a:lnTo>
                    <a:pt x="2" y="12"/>
                  </a:lnTo>
                  <a:lnTo>
                    <a:pt x="12" y="4"/>
                  </a:lnTo>
                  <a:lnTo>
                    <a:pt x="10" y="2"/>
                  </a:lnTo>
                  <a:lnTo>
                    <a:pt x="8" y="0"/>
                  </a:lnTo>
                  <a:lnTo>
                    <a:pt x="10" y="2"/>
                  </a:lnTo>
                  <a:lnTo>
                    <a:pt x="8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55" name="Freeform 423"/>
            <p:cNvSpPr>
              <a:spLocks/>
            </p:cNvSpPr>
            <p:nvPr/>
          </p:nvSpPr>
          <p:spPr bwMode="auto">
            <a:xfrm>
              <a:off x="2842" y="3311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2 w 12"/>
                <a:gd name="T3" fmla="*/ 8 h 12"/>
                <a:gd name="T4" fmla="*/ 4 w 12"/>
                <a:gd name="T5" fmla="*/ 12 h 12"/>
                <a:gd name="T6" fmla="*/ 12 w 12"/>
                <a:gd name="T7" fmla="*/ 2 h 12"/>
                <a:gd name="T8" fmla="*/ 10 w 12"/>
                <a:gd name="T9" fmla="*/ 0 h 12"/>
                <a:gd name="T10" fmla="*/ 12 w 12"/>
                <a:gd name="T11" fmla="*/ 2 h 12"/>
                <a:gd name="T12" fmla="*/ 0 w 12"/>
                <a:gd name="T13" fmla="*/ 6 h 12"/>
                <a:gd name="T14" fmla="*/ 0 w 12"/>
                <a:gd name="T15" fmla="*/ 8 h 12"/>
                <a:gd name="T16" fmla="*/ 2 w 12"/>
                <a:gd name="T17" fmla="*/ 8 h 12"/>
                <a:gd name="T18" fmla="*/ 0 w 12"/>
                <a:gd name="T19" fmla="*/ 6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12"/>
                <a:gd name="T32" fmla="*/ 12 w 12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12">
                  <a:moveTo>
                    <a:pt x="0" y="6"/>
                  </a:moveTo>
                  <a:lnTo>
                    <a:pt x="2" y="8"/>
                  </a:lnTo>
                  <a:lnTo>
                    <a:pt x="4" y="12"/>
                  </a:lnTo>
                  <a:lnTo>
                    <a:pt x="12" y="2"/>
                  </a:lnTo>
                  <a:lnTo>
                    <a:pt x="10" y="0"/>
                  </a:lnTo>
                  <a:lnTo>
                    <a:pt x="12" y="2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56" name="Freeform 424"/>
            <p:cNvSpPr>
              <a:spLocks/>
            </p:cNvSpPr>
            <p:nvPr/>
          </p:nvSpPr>
          <p:spPr bwMode="auto">
            <a:xfrm>
              <a:off x="2840" y="3307"/>
              <a:ext cx="14" cy="10"/>
            </a:xfrm>
            <a:custGeom>
              <a:avLst/>
              <a:gdLst>
                <a:gd name="T0" fmla="*/ 0 w 14"/>
                <a:gd name="T1" fmla="*/ 6 h 10"/>
                <a:gd name="T2" fmla="*/ 2 w 14"/>
                <a:gd name="T3" fmla="*/ 10 h 10"/>
                <a:gd name="T4" fmla="*/ 14 w 14"/>
                <a:gd name="T5" fmla="*/ 6 h 10"/>
                <a:gd name="T6" fmla="*/ 12 w 14"/>
                <a:gd name="T7" fmla="*/ 0 h 10"/>
                <a:gd name="T8" fmla="*/ 10 w 14"/>
                <a:gd name="T9" fmla="*/ 0 h 10"/>
                <a:gd name="T10" fmla="*/ 12 w 14"/>
                <a:gd name="T11" fmla="*/ 0 h 10"/>
                <a:gd name="T12" fmla="*/ 10 w 14"/>
                <a:gd name="T13" fmla="*/ 0 h 10"/>
                <a:gd name="T14" fmla="*/ 0 w 14"/>
                <a:gd name="T15" fmla="*/ 6 h 1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"/>
                <a:gd name="T25" fmla="*/ 0 h 10"/>
                <a:gd name="T26" fmla="*/ 14 w 14"/>
                <a:gd name="T27" fmla="*/ 10 h 1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" h="10">
                  <a:moveTo>
                    <a:pt x="0" y="6"/>
                  </a:moveTo>
                  <a:lnTo>
                    <a:pt x="2" y="10"/>
                  </a:lnTo>
                  <a:lnTo>
                    <a:pt x="14" y="6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57" name="Freeform 425"/>
            <p:cNvSpPr>
              <a:spLocks/>
            </p:cNvSpPr>
            <p:nvPr/>
          </p:nvSpPr>
          <p:spPr bwMode="auto">
            <a:xfrm>
              <a:off x="2836" y="3301"/>
              <a:ext cx="14" cy="12"/>
            </a:xfrm>
            <a:custGeom>
              <a:avLst/>
              <a:gdLst>
                <a:gd name="T0" fmla="*/ 0 w 14"/>
                <a:gd name="T1" fmla="*/ 6 h 12"/>
                <a:gd name="T2" fmla="*/ 2 w 14"/>
                <a:gd name="T3" fmla="*/ 6 h 12"/>
                <a:gd name="T4" fmla="*/ 4 w 14"/>
                <a:gd name="T5" fmla="*/ 12 h 12"/>
                <a:gd name="T6" fmla="*/ 14 w 14"/>
                <a:gd name="T7" fmla="*/ 6 h 12"/>
                <a:gd name="T8" fmla="*/ 12 w 14"/>
                <a:gd name="T9" fmla="*/ 0 h 12"/>
                <a:gd name="T10" fmla="*/ 12 w 14"/>
                <a:gd name="T11" fmla="*/ 2 h 12"/>
                <a:gd name="T12" fmla="*/ 0 w 14"/>
                <a:gd name="T13" fmla="*/ 6 h 12"/>
                <a:gd name="T14" fmla="*/ 2 w 14"/>
                <a:gd name="T15" fmla="*/ 6 h 12"/>
                <a:gd name="T16" fmla="*/ 0 w 14"/>
                <a:gd name="T17" fmla="*/ 6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12"/>
                <a:gd name="T29" fmla="*/ 14 w 14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12">
                  <a:moveTo>
                    <a:pt x="0" y="6"/>
                  </a:moveTo>
                  <a:lnTo>
                    <a:pt x="2" y="6"/>
                  </a:lnTo>
                  <a:lnTo>
                    <a:pt x="4" y="12"/>
                  </a:lnTo>
                  <a:lnTo>
                    <a:pt x="14" y="6"/>
                  </a:lnTo>
                  <a:lnTo>
                    <a:pt x="12" y="0"/>
                  </a:lnTo>
                  <a:lnTo>
                    <a:pt x="12" y="2"/>
                  </a:lnTo>
                  <a:lnTo>
                    <a:pt x="0" y="6"/>
                  </a:lnTo>
                  <a:lnTo>
                    <a:pt x="2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58" name="Freeform 426"/>
            <p:cNvSpPr>
              <a:spLocks/>
            </p:cNvSpPr>
            <p:nvPr/>
          </p:nvSpPr>
          <p:spPr bwMode="auto">
            <a:xfrm>
              <a:off x="2832" y="3290"/>
              <a:ext cx="16" cy="17"/>
            </a:xfrm>
            <a:custGeom>
              <a:avLst/>
              <a:gdLst>
                <a:gd name="T0" fmla="*/ 0 w 16"/>
                <a:gd name="T1" fmla="*/ 2 h 17"/>
                <a:gd name="T2" fmla="*/ 0 w 16"/>
                <a:gd name="T3" fmla="*/ 4 h 17"/>
                <a:gd name="T4" fmla="*/ 4 w 16"/>
                <a:gd name="T5" fmla="*/ 17 h 17"/>
                <a:gd name="T6" fmla="*/ 16 w 16"/>
                <a:gd name="T7" fmla="*/ 13 h 17"/>
                <a:gd name="T8" fmla="*/ 12 w 16"/>
                <a:gd name="T9" fmla="*/ 0 h 17"/>
                <a:gd name="T10" fmla="*/ 0 w 16"/>
                <a:gd name="T11" fmla="*/ 2 h 17"/>
                <a:gd name="T12" fmla="*/ 0 w 16"/>
                <a:gd name="T13" fmla="*/ 4 h 17"/>
                <a:gd name="T14" fmla="*/ 0 w 16"/>
                <a:gd name="T15" fmla="*/ 2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"/>
                <a:gd name="T25" fmla="*/ 0 h 17"/>
                <a:gd name="T26" fmla="*/ 16 w 16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" h="17">
                  <a:moveTo>
                    <a:pt x="0" y="2"/>
                  </a:moveTo>
                  <a:lnTo>
                    <a:pt x="0" y="4"/>
                  </a:lnTo>
                  <a:lnTo>
                    <a:pt x="4" y="17"/>
                  </a:lnTo>
                  <a:lnTo>
                    <a:pt x="16" y="13"/>
                  </a:lnTo>
                  <a:lnTo>
                    <a:pt x="1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59" name="Freeform 427"/>
            <p:cNvSpPr>
              <a:spLocks/>
            </p:cNvSpPr>
            <p:nvPr/>
          </p:nvSpPr>
          <p:spPr bwMode="auto">
            <a:xfrm>
              <a:off x="2829" y="3274"/>
              <a:ext cx="15" cy="18"/>
            </a:xfrm>
            <a:custGeom>
              <a:avLst/>
              <a:gdLst>
                <a:gd name="T0" fmla="*/ 0 w 15"/>
                <a:gd name="T1" fmla="*/ 4 h 18"/>
                <a:gd name="T2" fmla="*/ 3 w 15"/>
                <a:gd name="T3" fmla="*/ 18 h 18"/>
                <a:gd name="T4" fmla="*/ 15 w 15"/>
                <a:gd name="T5" fmla="*/ 16 h 18"/>
                <a:gd name="T6" fmla="*/ 11 w 15"/>
                <a:gd name="T7" fmla="*/ 0 h 18"/>
                <a:gd name="T8" fmla="*/ 0 w 15"/>
                <a:gd name="T9" fmla="*/ 4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18"/>
                <a:gd name="T17" fmla="*/ 15 w 15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18">
                  <a:moveTo>
                    <a:pt x="0" y="4"/>
                  </a:moveTo>
                  <a:lnTo>
                    <a:pt x="3" y="18"/>
                  </a:lnTo>
                  <a:lnTo>
                    <a:pt x="15" y="16"/>
                  </a:lnTo>
                  <a:lnTo>
                    <a:pt x="11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60" name="Freeform 428"/>
            <p:cNvSpPr>
              <a:spLocks/>
            </p:cNvSpPr>
            <p:nvPr/>
          </p:nvSpPr>
          <p:spPr bwMode="auto">
            <a:xfrm>
              <a:off x="2811" y="3200"/>
              <a:ext cx="29" cy="78"/>
            </a:xfrm>
            <a:custGeom>
              <a:avLst/>
              <a:gdLst>
                <a:gd name="T0" fmla="*/ 0 w 29"/>
                <a:gd name="T1" fmla="*/ 4 h 78"/>
                <a:gd name="T2" fmla="*/ 18 w 29"/>
                <a:gd name="T3" fmla="*/ 78 h 78"/>
                <a:gd name="T4" fmla="*/ 29 w 29"/>
                <a:gd name="T5" fmla="*/ 74 h 78"/>
                <a:gd name="T6" fmla="*/ 12 w 29"/>
                <a:gd name="T7" fmla="*/ 0 h 78"/>
                <a:gd name="T8" fmla="*/ 0 w 29"/>
                <a:gd name="T9" fmla="*/ 4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78"/>
                <a:gd name="T17" fmla="*/ 29 w 29"/>
                <a:gd name="T18" fmla="*/ 78 h 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78">
                  <a:moveTo>
                    <a:pt x="0" y="4"/>
                  </a:moveTo>
                  <a:lnTo>
                    <a:pt x="18" y="78"/>
                  </a:lnTo>
                  <a:lnTo>
                    <a:pt x="29" y="74"/>
                  </a:lnTo>
                  <a:lnTo>
                    <a:pt x="12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61" name="Freeform 429"/>
            <p:cNvSpPr>
              <a:spLocks/>
            </p:cNvSpPr>
            <p:nvPr/>
          </p:nvSpPr>
          <p:spPr bwMode="auto">
            <a:xfrm>
              <a:off x="2794" y="3136"/>
              <a:ext cx="29" cy="68"/>
            </a:xfrm>
            <a:custGeom>
              <a:avLst/>
              <a:gdLst>
                <a:gd name="T0" fmla="*/ 2 w 29"/>
                <a:gd name="T1" fmla="*/ 4 h 68"/>
                <a:gd name="T2" fmla="*/ 0 w 29"/>
                <a:gd name="T3" fmla="*/ 4 h 68"/>
                <a:gd name="T4" fmla="*/ 17 w 29"/>
                <a:gd name="T5" fmla="*/ 68 h 68"/>
                <a:gd name="T6" fmla="*/ 29 w 29"/>
                <a:gd name="T7" fmla="*/ 64 h 68"/>
                <a:gd name="T8" fmla="*/ 11 w 29"/>
                <a:gd name="T9" fmla="*/ 2 h 68"/>
                <a:gd name="T10" fmla="*/ 11 w 29"/>
                <a:gd name="T11" fmla="*/ 0 h 68"/>
                <a:gd name="T12" fmla="*/ 11 w 29"/>
                <a:gd name="T13" fmla="*/ 2 h 68"/>
                <a:gd name="T14" fmla="*/ 11 w 29"/>
                <a:gd name="T15" fmla="*/ 0 h 68"/>
                <a:gd name="T16" fmla="*/ 2 w 29"/>
                <a:gd name="T17" fmla="*/ 4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68"/>
                <a:gd name="T29" fmla="*/ 29 w 29"/>
                <a:gd name="T30" fmla="*/ 68 h 6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68">
                  <a:moveTo>
                    <a:pt x="2" y="4"/>
                  </a:moveTo>
                  <a:lnTo>
                    <a:pt x="0" y="4"/>
                  </a:lnTo>
                  <a:lnTo>
                    <a:pt x="17" y="68"/>
                  </a:lnTo>
                  <a:lnTo>
                    <a:pt x="29" y="64"/>
                  </a:lnTo>
                  <a:lnTo>
                    <a:pt x="11" y="2"/>
                  </a:lnTo>
                  <a:lnTo>
                    <a:pt x="11" y="0"/>
                  </a:lnTo>
                  <a:lnTo>
                    <a:pt x="11" y="2"/>
                  </a:lnTo>
                  <a:lnTo>
                    <a:pt x="11" y="0"/>
                  </a:lnTo>
                  <a:lnTo>
                    <a:pt x="2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62" name="Freeform 430"/>
            <p:cNvSpPr>
              <a:spLocks/>
            </p:cNvSpPr>
            <p:nvPr/>
          </p:nvSpPr>
          <p:spPr bwMode="auto">
            <a:xfrm>
              <a:off x="2790" y="3122"/>
              <a:ext cx="15" cy="18"/>
            </a:xfrm>
            <a:custGeom>
              <a:avLst/>
              <a:gdLst>
                <a:gd name="T0" fmla="*/ 0 w 15"/>
                <a:gd name="T1" fmla="*/ 6 h 18"/>
                <a:gd name="T2" fmla="*/ 6 w 15"/>
                <a:gd name="T3" fmla="*/ 18 h 18"/>
                <a:gd name="T4" fmla="*/ 15 w 15"/>
                <a:gd name="T5" fmla="*/ 14 h 18"/>
                <a:gd name="T6" fmla="*/ 12 w 15"/>
                <a:gd name="T7" fmla="*/ 2 h 18"/>
                <a:gd name="T8" fmla="*/ 12 w 15"/>
                <a:gd name="T9" fmla="*/ 0 h 18"/>
                <a:gd name="T10" fmla="*/ 12 w 15"/>
                <a:gd name="T11" fmla="*/ 2 h 18"/>
                <a:gd name="T12" fmla="*/ 12 w 15"/>
                <a:gd name="T13" fmla="*/ 0 h 18"/>
                <a:gd name="T14" fmla="*/ 0 w 15"/>
                <a:gd name="T15" fmla="*/ 6 h 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5"/>
                <a:gd name="T25" fmla="*/ 0 h 18"/>
                <a:gd name="T26" fmla="*/ 15 w 15"/>
                <a:gd name="T27" fmla="*/ 18 h 1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5" h="18">
                  <a:moveTo>
                    <a:pt x="0" y="6"/>
                  </a:moveTo>
                  <a:lnTo>
                    <a:pt x="6" y="18"/>
                  </a:lnTo>
                  <a:lnTo>
                    <a:pt x="15" y="14"/>
                  </a:lnTo>
                  <a:lnTo>
                    <a:pt x="12" y="2"/>
                  </a:lnTo>
                  <a:lnTo>
                    <a:pt x="12" y="0"/>
                  </a:lnTo>
                  <a:lnTo>
                    <a:pt x="12" y="2"/>
                  </a:lnTo>
                  <a:lnTo>
                    <a:pt x="12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63" name="Freeform 431"/>
            <p:cNvSpPr>
              <a:spLocks/>
            </p:cNvSpPr>
            <p:nvPr/>
          </p:nvSpPr>
          <p:spPr bwMode="auto">
            <a:xfrm>
              <a:off x="2786" y="3114"/>
              <a:ext cx="16" cy="14"/>
            </a:xfrm>
            <a:custGeom>
              <a:avLst/>
              <a:gdLst>
                <a:gd name="T0" fmla="*/ 0 w 16"/>
                <a:gd name="T1" fmla="*/ 8 h 14"/>
                <a:gd name="T2" fmla="*/ 0 w 16"/>
                <a:gd name="T3" fmla="*/ 6 h 14"/>
                <a:gd name="T4" fmla="*/ 4 w 16"/>
                <a:gd name="T5" fmla="*/ 14 h 14"/>
                <a:gd name="T6" fmla="*/ 16 w 16"/>
                <a:gd name="T7" fmla="*/ 8 h 14"/>
                <a:gd name="T8" fmla="*/ 12 w 16"/>
                <a:gd name="T9" fmla="*/ 0 h 14"/>
                <a:gd name="T10" fmla="*/ 10 w 16"/>
                <a:gd name="T11" fmla="*/ 0 h 14"/>
                <a:gd name="T12" fmla="*/ 12 w 16"/>
                <a:gd name="T13" fmla="*/ 0 h 14"/>
                <a:gd name="T14" fmla="*/ 10 w 16"/>
                <a:gd name="T15" fmla="*/ 0 h 14"/>
                <a:gd name="T16" fmla="*/ 0 w 16"/>
                <a:gd name="T17" fmla="*/ 8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"/>
                <a:gd name="T28" fmla="*/ 0 h 14"/>
                <a:gd name="T29" fmla="*/ 16 w 16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" h="14">
                  <a:moveTo>
                    <a:pt x="0" y="8"/>
                  </a:moveTo>
                  <a:lnTo>
                    <a:pt x="0" y="6"/>
                  </a:lnTo>
                  <a:lnTo>
                    <a:pt x="4" y="14"/>
                  </a:lnTo>
                  <a:lnTo>
                    <a:pt x="16" y="8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64" name="Freeform 432"/>
            <p:cNvSpPr>
              <a:spLocks/>
            </p:cNvSpPr>
            <p:nvPr/>
          </p:nvSpPr>
          <p:spPr bwMode="auto">
            <a:xfrm>
              <a:off x="2782" y="3109"/>
              <a:ext cx="14" cy="13"/>
            </a:xfrm>
            <a:custGeom>
              <a:avLst/>
              <a:gdLst>
                <a:gd name="T0" fmla="*/ 2 w 14"/>
                <a:gd name="T1" fmla="*/ 9 h 13"/>
                <a:gd name="T2" fmla="*/ 0 w 14"/>
                <a:gd name="T3" fmla="*/ 7 h 13"/>
                <a:gd name="T4" fmla="*/ 4 w 14"/>
                <a:gd name="T5" fmla="*/ 13 h 13"/>
                <a:gd name="T6" fmla="*/ 14 w 14"/>
                <a:gd name="T7" fmla="*/ 5 h 13"/>
                <a:gd name="T8" fmla="*/ 10 w 14"/>
                <a:gd name="T9" fmla="*/ 0 h 13"/>
                <a:gd name="T10" fmla="*/ 2 w 14"/>
                <a:gd name="T11" fmla="*/ 9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"/>
                <a:gd name="T19" fmla="*/ 0 h 13"/>
                <a:gd name="T20" fmla="*/ 14 w 14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" h="13">
                  <a:moveTo>
                    <a:pt x="2" y="9"/>
                  </a:moveTo>
                  <a:lnTo>
                    <a:pt x="0" y="7"/>
                  </a:lnTo>
                  <a:lnTo>
                    <a:pt x="4" y="13"/>
                  </a:lnTo>
                  <a:lnTo>
                    <a:pt x="14" y="5"/>
                  </a:lnTo>
                  <a:lnTo>
                    <a:pt x="10" y="0"/>
                  </a:lnTo>
                  <a:lnTo>
                    <a:pt x="2" y="9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65" name="Freeform 433"/>
            <p:cNvSpPr>
              <a:spLocks/>
            </p:cNvSpPr>
            <p:nvPr/>
          </p:nvSpPr>
          <p:spPr bwMode="auto">
            <a:xfrm>
              <a:off x="2780" y="3105"/>
              <a:ext cx="12" cy="13"/>
            </a:xfrm>
            <a:custGeom>
              <a:avLst/>
              <a:gdLst>
                <a:gd name="T0" fmla="*/ 6 w 12"/>
                <a:gd name="T1" fmla="*/ 11 h 13"/>
                <a:gd name="T2" fmla="*/ 0 w 12"/>
                <a:gd name="T3" fmla="*/ 9 h 13"/>
                <a:gd name="T4" fmla="*/ 4 w 12"/>
                <a:gd name="T5" fmla="*/ 13 h 13"/>
                <a:gd name="T6" fmla="*/ 12 w 12"/>
                <a:gd name="T7" fmla="*/ 4 h 13"/>
                <a:gd name="T8" fmla="*/ 8 w 12"/>
                <a:gd name="T9" fmla="*/ 0 h 13"/>
                <a:gd name="T10" fmla="*/ 2 w 12"/>
                <a:gd name="T11" fmla="*/ 0 h 13"/>
                <a:gd name="T12" fmla="*/ 8 w 12"/>
                <a:gd name="T13" fmla="*/ 0 h 13"/>
                <a:gd name="T14" fmla="*/ 4 w 12"/>
                <a:gd name="T15" fmla="*/ 0 h 13"/>
                <a:gd name="T16" fmla="*/ 2 w 12"/>
                <a:gd name="T17" fmla="*/ 0 h 13"/>
                <a:gd name="T18" fmla="*/ 6 w 12"/>
                <a:gd name="T19" fmla="*/ 11 h 1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13"/>
                <a:gd name="T32" fmla="*/ 12 w 12"/>
                <a:gd name="T33" fmla="*/ 13 h 1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13">
                  <a:moveTo>
                    <a:pt x="6" y="11"/>
                  </a:moveTo>
                  <a:lnTo>
                    <a:pt x="0" y="9"/>
                  </a:lnTo>
                  <a:lnTo>
                    <a:pt x="4" y="13"/>
                  </a:lnTo>
                  <a:lnTo>
                    <a:pt x="12" y="4"/>
                  </a:lnTo>
                  <a:lnTo>
                    <a:pt x="8" y="0"/>
                  </a:lnTo>
                  <a:lnTo>
                    <a:pt x="2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6" y="1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66" name="Freeform 434"/>
            <p:cNvSpPr>
              <a:spLocks/>
            </p:cNvSpPr>
            <p:nvPr/>
          </p:nvSpPr>
          <p:spPr bwMode="auto">
            <a:xfrm>
              <a:off x="2776" y="3105"/>
              <a:ext cx="10" cy="11"/>
            </a:xfrm>
            <a:custGeom>
              <a:avLst/>
              <a:gdLst>
                <a:gd name="T0" fmla="*/ 6 w 10"/>
                <a:gd name="T1" fmla="*/ 11 h 11"/>
                <a:gd name="T2" fmla="*/ 10 w 10"/>
                <a:gd name="T3" fmla="*/ 11 h 11"/>
                <a:gd name="T4" fmla="*/ 6 w 10"/>
                <a:gd name="T5" fmla="*/ 0 h 11"/>
                <a:gd name="T6" fmla="*/ 2 w 10"/>
                <a:gd name="T7" fmla="*/ 0 h 11"/>
                <a:gd name="T8" fmla="*/ 0 w 10"/>
                <a:gd name="T9" fmla="*/ 2 h 11"/>
                <a:gd name="T10" fmla="*/ 2 w 10"/>
                <a:gd name="T11" fmla="*/ 0 h 11"/>
                <a:gd name="T12" fmla="*/ 2 w 10"/>
                <a:gd name="T13" fmla="*/ 2 h 11"/>
                <a:gd name="T14" fmla="*/ 0 w 10"/>
                <a:gd name="T15" fmla="*/ 2 h 11"/>
                <a:gd name="T16" fmla="*/ 6 w 10"/>
                <a:gd name="T17" fmla="*/ 11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11"/>
                <a:gd name="T29" fmla="*/ 10 w 10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11">
                  <a:moveTo>
                    <a:pt x="6" y="11"/>
                  </a:moveTo>
                  <a:lnTo>
                    <a:pt x="10" y="11"/>
                  </a:lnTo>
                  <a:lnTo>
                    <a:pt x="6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6" y="1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67" name="Freeform 435"/>
            <p:cNvSpPr>
              <a:spLocks/>
            </p:cNvSpPr>
            <p:nvPr/>
          </p:nvSpPr>
          <p:spPr bwMode="auto">
            <a:xfrm>
              <a:off x="2773" y="3107"/>
              <a:ext cx="9" cy="11"/>
            </a:xfrm>
            <a:custGeom>
              <a:avLst/>
              <a:gdLst>
                <a:gd name="T0" fmla="*/ 9 w 9"/>
                <a:gd name="T1" fmla="*/ 9 h 11"/>
                <a:gd name="T2" fmla="*/ 7 w 9"/>
                <a:gd name="T3" fmla="*/ 11 h 11"/>
                <a:gd name="T4" fmla="*/ 9 w 9"/>
                <a:gd name="T5" fmla="*/ 9 h 11"/>
                <a:gd name="T6" fmla="*/ 3 w 9"/>
                <a:gd name="T7" fmla="*/ 0 h 11"/>
                <a:gd name="T8" fmla="*/ 2 w 9"/>
                <a:gd name="T9" fmla="*/ 2 h 11"/>
                <a:gd name="T10" fmla="*/ 0 w 9"/>
                <a:gd name="T11" fmla="*/ 4 h 11"/>
                <a:gd name="T12" fmla="*/ 2 w 9"/>
                <a:gd name="T13" fmla="*/ 2 h 11"/>
                <a:gd name="T14" fmla="*/ 0 w 9"/>
                <a:gd name="T15" fmla="*/ 2 h 11"/>
                <a:gd name="T16" fmla="*/ 0 w 9"/>
                <a:gd name="T17" fmla="*/ 4 h 11"/>
                <a:gd name="T18" fmla="*/ 9 w 9"/>
                <a:gd name="T19" fmla="*/ 9 h 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"/>
                <a:gd name="T31" fmla="*/ 0 h 11"/>
                <a:gd name="T32" fmla="*/ 9 w 9"/>
                <a:gd name="T33" fmla="*/ 11 h 1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" h="11">
                  <a:moveTo>
                    <a:pt x="9" y="9"/>
                  </a:moveTo>
                  <a:lnTo>
                    <a:pt x="7" y="11"/>
                  </a:lnTo>
                  <a:lnTo>
                    <a:pt x="9" y="9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9" y="9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68" name="Freeform 436"/>
            <p:cNvSpPr>
              <a:spLocks/>
            </p:cNvSpPr>
            <p:nvPr/>
          </p:nvSpPr>
          <p:spPr bwMode="auto">
            <a:xfrm>
              <a:off x="2771" y="3111"/>
              <a:ext cx="11" cy="7"/>
            </a:xfrm>
            <a:custGeom>
              <a:avLst/>
              <a:gdLst>
                <a:gd name="T0" fmla="*/ 9 w 11"/>
                <a:gd name="T1" fmla="*/ 7 h 7"/>
                <a:gd name="T2" fmla="*/ 11 w 11"/>
                <a:gd name="T3" fmla="*/ 5 h 7"/>
                <a:gd name="T4" fmla="*/ 2 w 11"/>
                <a:gd name="T5" fmla="*/ 0 h 7"/>
                <a:gd name="T6" fmla="*/ 0 w 11"/>
                <a:gd name="T7" fmla="*/ 2 h 7"/>
                <a:gd name="T8" fmla="*/ 9 w 11"/>
                <a:gd name="T9" fmla="*/ 7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7"/>
                <a:gd name="T17" fmla="*/ 11 w 11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7">
                  <a:moveTo>
                    <a:pt x="9" y="7"/>
                  </a:moveTo>
                  <a:lnTo>
                    <a:pt x="11" y="5"/>
                  </a:lnTo>
                  <a:lnTo>
                    <a:pt x="2" y="0"/>
                  </a:lnTo>
                  <a:lnTo>
                    <a:pt x="0" y="2"/>
                  </a:lnTo>
                  <a:lnTo>
                    <a:pt x="9" y="7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69" name="Freeform 437"/>
            <p:cNvSpPr>
              <a:spLocks/>
            </p:cNvSpPr>
            <p:nvPr/>
          </p:nvSpPr>
          <p:spPr bwMode="auto">
            <a:xfrm>
              <a:off x="2767" y="3113"/>
              <a:ext cx="13" cy="13"/>
            </a:xfrm>
            <a:custGeom>
              <a:avLst/>
              <a:gdLst>
                <a:gd name="T0" fmla="*/ 9 w 13"/>
                <a:gd name="T1" fmla="*/ 13 h 13"/>
                <a:gd name="T2" fmla="*/ 13 w 13"/>
                <a:gd name="T3" fmla="*/ 5 h 13"/>
                <a:gd name="T4" fmla="*/ 4 w 13"/>
                <a:gd name="T5" fmla="*/ 0 h 13"/>
                <a:gd name="T6" fmla="*/ 0 w 13"/>
                <a:gd name="T7" fmla="*/ 7 h 13"/>
                <a:gd name="T8" fmla="*/ 0 w 13"/>
                <a:gd name="T9" fmla="*/ 9 h 13"/>
                <a:gd name="T10" fmla="*/ 0 w 13"/>
                <a:gd name="T11" fmla="*/ 7 h 13"/>
                <a:gd name="T12" fmla="*/ 0 w 13"/>
                <a:gd name="T13" fmla="*/ 9 h 13"/>
                <a:gd name="T14" fmla="*/ 9 w 13"/>
                <a:gd name="T15" fmla="*/ 13 h 1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"/>
                <a:gd name="T25" fmla="*/ 0 h 13"/>
                <a:gd name="T26" fmla="*/ 13 w 13"/>
                <a:gd name="T27" fmla="*/ 13 h 1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" h="13">
                  <a:moveTo>
                    <a:pt x="9" y="13"/>
                  </a:moveTo>
                  <a:lnTo>
                    <a:pt x="13" y="5"/>
                  </a:lnTo>
                  <a:lnTo>
                    <a:pt x="4" y="0"/>
                  </a:lnTo>
                  <a:lnTo>
                    <a:pt x="0" y="7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9"/>
                  </a:lnTo>
                  <a:lnTo>
                    <a:pt x="9" y="1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70" name="Freeform 438"/>
            <p:cNvSpPr>
              <a:spLocks/>
            </p:cNvSpPr>
            <p:nvPr/>
          </p:nvSpPr>
          <p:spPr bwMode="auto">
            <a:xfrm>
              <a:off x="2763" y="3122"/>
              <a:ext cx="13" cy="14"/>
            </a:xfrm>
            <a:custGeom>
              <a:avLst/>
              <a:gdLst>
                <a:gd name="T0" fmla="*/ 10 w 13"/>
                <a:gd name="T1" fmla="*/ 14 h 14"/>
                <a:gd name="T2" fmla="*/ 13 w 13"/>
                <a:gd name="T3" fmla="*/ 4 h 14"/>
                <a:gd name="T4" fmla="*/ 4 w 13"/>
                <a:gd name="T5" fmla="*/ 0 h 14"/>
                <a:gd name="T6" fmla="*/ 0 w 13"/>
                <a:gd name="T7" fmla="*/ 10 h 14"/>
                <a:gd name="T8" fmla="*/ 10 w 13"/>
                <a:gd name="T9" fmla="*/ 14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4"/>
                <a:gd name="T17" fmla="*/ 13 w 13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4">
                  <a:moveTo>
                    <a:pt x="10" y="14"/>
                  </a:moveTo>
                  <a:lnTo>
                    <a:pt x="13" y="4"/>
                  </a:lnTo>
                  <a:lnTo>
                    <a:pt x="4" y="0"/>
                  </a:lnTo>
                  <a:lnTo>
                    <a:pt x="0" y="10"/>
                  </a:lnTo>
                  <a:lnTo>
                    <a:pt x="10" y="1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71" name="Freeform 439"/>
            <p:cNvSpPr>
              <a:spLocks/>
            </p:cNvSpPr>
            <p:nvPr/>
          </p:nvSpPr>
          <p:spPr bwMode="auto">
            <a:xfrm>
              <a:off x="2757" y="3132"/>
              <a:ext cx="16" cy="19"/>
            </a:xfrm>
            <a:custGeom>
              <a:avLst/>
              <a:gdLst>
                <a:gd name="T0" fmla="*/ 12 w 16"/>
                <a:gd name="T1" fmla="*/ 18 h 19"/>
                <a:gd name="T2" fmla="*/ 12 w 16"/>
                <a:gd name="T3" fmla="*/ 19 h 19"/>
                <a:gd name="T4" fmla="*/ 16 w 16"/>
                <a:gd name="T5" fmla="*/ 4 h 19"/>
                <a:gd name="T6" fmla="*/ 6 w 16"/>
                <a:gd name="T7" fmla="*/ 0 h 19"/>
                <a:gd name="T8" fmla="*/ 0 w 16"/>
                <a:gd name="T9" fmla="*/ 16 h 19"/>
                <a:gd name="T10" fmla="*/ 12 w 16"/>
                <a:gd name="T11" fmla="*/ 18 h 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19"/>
                <a:gd name="T20" fmla="*/ 16 w 16"/>
                <a:gd name="T21" fmla="*/ 19 h 1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19">
                  <a:moveTo>
                    <a:pt x="12" y="18"/>
                  </a:moveTo>
                  <a:lnTo>
                    <a:pt x="12" y="19"/>
                  </a:lnTo>
                  <a:lnTo>
                    <a:pt x="16" y="4"/>
                  </a:lnTo>
                  <a:lnTo>
                    <a:pt x="6" y="0"/>
                  </a:lnTo>
                  <a:lnTo>
                    <a:pt x="0" y="16"/>
                  </a:lnTo>
                  <a:lnTo>
                    <a:pt x="12" y="1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72" name="Freeform 440"/>
            <p:cNvSpPr>
              <a:spLocks/>
            </p:cNvSpPr>
            <p:nvPr/>
          </p:nvSpPr>
          <p:spPr bwMode="auto">
            <a:xfrm>
              <a:off x="2751" y="3148"/>
              <a:ext cx="18" cy="21"/>
            </a:xfrm>
            <a:custGeom>
              <a:avLst/>
              <a:gdLst>
                <a:gd name="T0" fmla="*/ 12 w 18"/>
                <a:gd name="T1" fmla="*/ 21 h 21"/>
                <a:gd name="T2" fmla="*/ 18 w 18"/>
                <a:gd name="T3" fmla="*/ 2 h 21"/>
                <a:gd name="T4" fmla="*/ 6 w 18"/>
                <a:gd name="T5" fmla="*/ 0 h 21"/>
                <a:gd name="T6" fmla="*/ 0 w 18"/>
                <a:gd name="T7" fmla="*/ 19 h 21"/>
                <a:gd name="T8" fmla="*/ 12 w 18"/>
                <a:gd name="T9" fmla="*/ 21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21"/>
                <a:gd name="T17" fmla="*/ 18 w 18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21">
                  <a:moveTo>
                    <a:pt x="12" y="21"/>
                  </a:moveTo>
                  <a:lnTo>
                    <a:pt x="18" y="2"/>
                  </a:lnTo>
                  <a:lnTo>
                    <a:pt x="6" y="0"/>
                  </a:lnTo>
                  <a:lnTo>
                    <a:pt x="0" y="19"/>
                  </a:lnTo>
                  <a:lnTo>
                    <a:pt x="12" y="2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73" name="Freeform 441"/>
            <p:cNvSpPr>
              <a:spLocks/>
            </p:cNvSpPr>
            <p:nvPr/>
          </p:nvSpPr>
          <p:spPr bwMode="auto">
            <a:xfrm>
              <a:off x="2744" y="3167"/>
              <a:ext cx="19" cy="43"/>
            </a:xfrm>
            <a:custGeom>
              <a:avLst/>
              <a:gdLst>
                <a:gd name="T0" fmla="*/ 11 w 19"/>
                <a:gd name="T1" fmla="*/ 43 h 43"/>
                <a:gd name="T2" fmla="*/ 19 w 19"/>
                <a:gd name="T3" fmla="*/ 2 h 43"/>
                <a:gd name="T4" fmla="*/ 7 w 19"/>
                <a:gd name="T5" fmla="*/ 0 h 43"/>
                <a:gd name="T6" fmla="*/ 0 w 19"/>
                <a:gd name="T7" fmla="*/ 41 h 43"/>
                <a:gd name="T8" fmla="*/ 11 w 19"/>
                <a:gd name="T9" fmla="*/ 43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43"/>
                <a:gd name="T17" fmla="*/ 19 w 19"/>
                <a:gd name="T18" fmla="*/ 43 h 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43">
                  <a:moveTo>
                    <a:pt x="11" y="43"/>
                  </a:moveTo>
                  <a:lnTo>
                    <a:pt x="19" y="2"/>
                  </a:lnTo>
                  <a:lnTo>
                    <a:pt x="7" y="0"/>
                  </a:lnTo>
                  <a:lnTo>
                    <a:pt x="0" y="41"/>
                  </a:lnTo>
                  <a:lnTo>
                    <a:pt x="11" y="4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74" name="Freeform 442"/>
            <p:cNvSpPr>
              <a:spLocks/>
            </p:cNvSpPr>
            <p:nvPr/>
          </p:nvSpPr>
          <p:spPr bwMode="auto">
            <a:xfrm>
              <a:off x="2726" y="3208"/>
              <a:ext cx="29" cy="84"/>
            </a:xfrm>
            <a:custGeom>
              <a:avLst/>
              <a:gdLst>
                <a:gd name="T0" fmla="*/ 12 w 29"/>
                <a:gd name="T1" fmla="*/ 84 h 84"/>
                <a:gd name="T2" fmla="*/ 29 w 29"/>
                <a:gd name="T3" fmla="*/ 2 h 84"/>
                <a:gd name="T4" fmla="*/ 18 w 29"/>
                <a:gd name="T5" fmla="*/ 0 h 84"/>
                <a:gd name="T6" fmla="*/ 0 w 29"/>
                <a:gd name="T7" fmla="*/ 80 h 84"/>
                <a:gd name="T8" fmla="*/ 12 w 29"/>
                <a:gd name="T9" fmla="*/ 84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84"/>
                <a:gd name="T17" fmla="*/ 29 w 29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84">
                  <a:moveTo>
                    <a:pt x="12" y="84"/>
                  </a:moveTo>
                  <a:lnTo>
                    <a:pt x="29" y="2"/>
                  </a:lnTo>
                  <a:lnTo>
                    <a:pt x="18" y="0"/>
                  </a:lnTo>
                  <a:lnTo>
                    <a:pt x="0" y="80"/>
                  </a:lnTo>
                  <a:lnTo>
                    <a:pt x="12" y="8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75" name="Freeform 443"/>
            <p:cNvSpPr>
              <a:spLocks/>
            </p:cNvSpPr>
            <p:nvPr/>
          </p:nvSpPr>
          <p:spPr bwMode="auto">
            <a:xfrm>
              <a:off x="2719" y="3288"/>
              <a:ext cx="19" cy="33"/>
            </a:xfrm>
            <a:custGeom>
              <a:avLst/>
              <a:gdLst>
                <a:gd name="T0" fmla="*/ 11 w 19"/>
                <a:gd name="T1" fmla="*/ 33 h 33"/>
                <a:gd name="T2" fmla="*/ 11 w 19"/>
                <a:gd name="T3" fmla="*/ 31 h 33"/>
                <a:gd name="T4" fmla="*/ 19 w 19"/>
                <a:gd name="T5" fmla="*/ 4 h 33"/>
                <a:gd name="T6" fmla="*/ 7 w 19"/>
                <a:gd name="T7" fmla="*/ 0 h 33"/>
                <a:gd name="T8" fmla="*/ 0 w 19"/>
                <a:gd name="T9" fmla="*/ 29 h 33"/>
                <a:gd name="T10" fmla="*/ 1 w 19"/>
                <a:gd name="T11" fmla="*/ 27 h 33"/>
                <a:gd name="T12" fmla="*/ 11 w 19"/>
                <a:gd name="T13" fmla="*/ 33 h 33"/>
                <a:gd name="T14" fmla="*/ 11 w 19"/>
                <a:gd name="T15" fmla="*/ 31 h 33"/>
                <a:gd name="T16" fmla="*/ 11 w 19"/>
                <a:gd name="T17" fmla="*/ 33 h 3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"/>
                <a:gd name="T28" fmla="*/ 0 h 33"/>
                <a:gd name="T29" fmla="*/ 19 w 19"/>
                <a:gd name="T30" fmla="*/ 33 h 3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" h="33">
                  <a:moveTo>
                    <a:pt x="11" y="33"/>
                  </a:moveTo>
                  <a:lnTo>
                    <a:pt x="11" y="31"/>
                  </a:lnTo>
                  <a:lnTo>
                    <a:pt x="19" y="4"/>
                  </a:lnTo>
                  <a:lnTo>
                    <a:pt x="7" y="0"/>
                  </a:lnTo>
                  <a:lnTo>
                    <a:pt x="0" y="29"/>
                  </a:lnTo>
                  <a:lnTo>
                    <a:pt x="1" y="27"/>
                  </a:lnTo>
                  <a:lnTo>
                    <a:pt x="11" y="33"/>
                  </a:lnTo>
                  <a:lnTo>
                    <a:pt x="11" y="31"/>
                  </a:lnTo>
                  <a:lnTo>
                    <a:pt x="11" y="3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76" name="Freeform 444"/>
            <p:cNvSpPr>
              <a:spLocks/>
            </p:cNvSpPr>
            <p:nvPr/>
          </p:nvSpPr>
          <p:spPr bwMode="auto">
            <a:xfrm>
              <a:off x="2717" y="3315"/>
              <a:ext cx="13" cy="16"/>
            </a:xfrm>
            <a:custGeom>
              <a:avLst/>
              <a:gdLst>
                <a:gd name="T0" fmla="*/ 9 w 13"/>
                <a:gd name="T1" fmla="*/ 16 h 16"/>
                <a:gd name="T2" fmla="*/ 13 w 13"/>
                <a:gd name="T3" fmla="*/ 6 h 16"/>
                <a:gd name="T4" fmla="*/ 3 w 13"/>
                <a:gd name="T5" fmla="*/ 0 h 16"/>
                <a:gd name="T6" fmla="*/ 0 w 13"/>
                <a:gd name="T7" fmla="*/ 10 h 16"/>
                <a:gd name="T8" fmla="*/ 9 w 13"/>
                <a:gd name="T9" fmla="*/ 16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6"/>
                <a:gd name="T17" fmla="*/ 13 w 13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6">
                  <a:moveTo>
                    <a:pt x="9" y="16"/>
                  </a:moveTo>
                  <a:lnTo>
                    <a:pt x="13" y="6"/>
                  </a:lnTo>
                  <a:lnTo>
                    <a:pt x="3" y="0"/>
                  </a:lnTo>
                  <a:lnTo>
                    <a:pt x="0" y="10"/>
                  </a:lnTo>
                  <a:lnTo>
                    <a:pt x="9" y="1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77" name="Freeform 445"/>
            <p:cNvSpPr>
              <a:spLocks/>
            </p:cNvSpPr>
            <p:nvPr/>
          </p:nvSpPr>
          <p:spPr bwMode="auto">
            <a:xfrm>
              <a:off x="2713" y="3325"/>
              <a:ext cx="13" cy="13"/>
            </a:xfrm>
            <a:custGeom>
              <a:avLst/>
              <a:gdLst>
                <a:gd name="T0" fmla="*/ 9 w 13"/>
                <a:gd name="T1" fmla="*/ 13 h 13"/>
                <a:gd name="T2" fmla="*/ 13 w 13"/>
                <a:gd name="T3" fmla="*/ 6 h 13"/>
                <a:gd name="T4" fmla="*/ 4 w 13"/>
                <a:gd name="T5" fmla="*/ 0 h 13"/>
                <a:gd name="T6" fmla="*/ 0 w 13"/>
                <a:gd name="T7" fmla="*/ 9 h 13"/>
                <a:gd name="T8" fmla="*/ 0 w 13"/>
                <a:gd name="T9" fmla="*/ 8 h 13"/>
                <a:gd name="T10" fmla="*/ 9 w 13"/>
                <a:gd name="T11" fmla="*/ 13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13"/>
                <a:gd name="T20" fmla="*/ 13 w 13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13">
                  <a:moveTo>
                    <a:pt x="9" y="13"/>
                  </a:moveTo>
                  <a:lnTo>
                    <a:pt x="13" y="6"/>
                  </a:lnTo>
                  <a:lnTo>
                    <a:pt x="4" y="0"/>
                  </a:lnTo>
                  <a:lnTo>
                    <a:pt x="0" y="9"/>
                  </a:lnTo>
                  <a:lnTo>
                    <a:pt x="0" y="8"/>
                  </a:lnTo>
                  <a:lnTo>
                    <a:pt x="9" y="1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78" name="Freeform 446"/>
            <p:cNvSpPr>
              <a:spLocks/>
            </p:cNvSpPr>
            <p:nvPr/>
          </p:nvSpPr>
          <p:spPr bwMode="auto">
            <a:xfrm>
              <a:off x="2709" y="3333"/>
              <a:ext cx="13" cy="15"/>
            </a:xfrm>
            <a:custGeom>
              <a:avLst/>
              <a:gdLst>
                <a:gd name="T0" fmla="*/ 8 w 13"/>
                <a:gd name="T1" fmla="*/ 15 h 15"/>
                <a:gd name="T2" fmla="*/ 10 w 13"/>
                <a:gd name="T3" fmla="*/ 13 h 15"/>
                <a:gd name="T4" fmla="*/ 13 w 13"/>
                <a:gd name="T5" fmla="*/ 5 h 15"/>
                <a:gd name="T6" fmla="*/ 4 w 13"/>
                <a:gd name="T7" fmla="*/ 0 h 15"/>
                <a:gd name="T8" fmla="*/ 0 w 13"/>
                <a:gd name="T9" fmla="*/ 7 h 15"/>
                <a:gd name="T10" fmla="*/ 2 w 13"/>
                <a:gd name="T11" fmla="*/ 5 h 15"/>
                <a:gd name="T12" fmla="*/ 8 w 13"/>
                <a:gd name="T13" fmla="*/ 15 h 15"/>
                <a:gd name="T14" fmla="*/ 10 w 13"/>
                <a:gd name="T15" fmla="*/ 13 h 15"/>
                <a:gd name="T16" fmla="*/ 8 w 13"/>
                <a:gd name="T17" fmla="*/ 15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15"/>
                <a:gd name="T29" fmla="*/ 13 w 13"/>
                <a:gd name="T30" fmla="*/ 15 h 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15">
                  <a:moveTo>
                    <a:pt x="8" y="15"/>
                  </a:moveTo>
                  <a:lnTo>
                    <a:pt x="10" y="13"/>
                  </a:lnTo>
                  <a:lnTo>
                    <a:pt x="13" y="5"/>
                  </a:lnTo>
                  <a:lnTo>
                    <a:pt x="4" y="0"/>
                  </a:lnTo>
                  <a:lnTo>
                    <a:pt x="0" y="7"/>
                  </a:lnTo>
                  <a:lnTo>
                    <a:pt x="2" y="5"/>
                  </a:lnTo>
                  <a:lnTo>
                    <a:pt x="8" y="15"/>
                  </a:lnTo>
                  <a:lnTo>
                    <a:pt x="10" y="13"/>
                  </a:lnTo>
                  <a:lnTo>
                    <a:pt x="8" y="1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79" name="Freeform 447"/>
            <p:cNvSpPr>
              <a:spLocks/>
            </p:cNvSpPr>
            <p:nvPr/>
          </p:nvSpPr>
          <p:spPr bwMode="auto">
            <a:xfrm>
              <a:off x="2707" y="3338"/>
              <a:ext cx="10" cy="14"/>
            </a:xfrm>
            <a:custGeom>
              <a:avLst/>
              <a:gdLst>
                <a:gd name="T0" fmla="*/ 2 w 10"/>
                <a:gd name="T1" fmla="*/ 14 h 14"/>
                <a:gd name="T2" fmla="*/ 6 w 10"/>
                <a:gd name="T3" fmla="*/ 12 h 14"/>
                <a:gd name="T4" fmla="*/ 10 w 10"/>
                <a:gd name="T5" fmla="*/ 10 h 14"/>
                <a:gd name="T6" fmla="*/ 4 w 10"/>
                <a:gd name="T7" fmla="*/ 0 h 14"/>
                <a:gd name="T8" fmla="*/ 0 w 10"/>
                <a:gd name="T9" fmla="*/ 4 h 14"/>
                <a:gd name="T10" fmla="*/ 4 w 10"/>
                <a:gd name="T11" fmla="*/ 2 h 14"/>
                <a:gd name="T12" fmla="*/ 2 w 10"/>
                <a:gd name="T13" fmla="*/ 14 h 14"/>
                <a:gd name="T14" fmla="*/ 4 w 10"/>
                <a:gd name="T15" fmla="*/ 14 h 14"/>
                <a:gd name="T16" fmla="*/ 6 w 10"/>
                <a:gd name="T17" fmla="*/ 12 h 14"/>
                <a:gd name="T18" fmla="*/ 2 w 10"/>
                <a:gd name="T19" fmla="*/ 14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"/>
                <a:gd name="T31" fmla="*/ 0 h 14"/>
                <a:gd name="T32" fmla="*/ 10 w 10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" h="14">
                  <a:moveTo>
                    <a:pt x="2" y="14"/>
                  </a:moveTo>
                  <a:lnTo>
                    <a:pt x="6" y="12"/>
                  </a:lnTo>
                  <a:lnTo>
                    <a:pt x="10" y="10"/>
                  </a:lnTo>
                  <a:lnTo>
                    <a:pt x="4" y="0"/>
                  </a:lnTo>
                  <a:lnTo>
                    <a:pt x="0" y="4"/>
                  </a:lnTo>
                  <a:lnTo>
                    <a:pt x="4" y="2"/>
                  </a:lnTo>
                  <a:lnTo>
                    <a:pt x="2" y="14"/>
                  </a:lnTo>
                  <a:lnTo>
                    <a:pt x="4" y="14"/>
                  </a:lnTo>
                  <a:lnTo>
                    <a:pt x="6" y="12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80" name="Freeform 448"/>
            <p:cNvSpPr>
              <a:spLocks/>
            </p:cNvSpPr>
            <p:nvPr/>
          </p:nvSpPr>
          <p:spPr bwMode="auto">
            <a:xfrm>
              <a:off x="2703" y="3340"/>
              <a:ext cx="8" cy="12"/>
            </a:xfrm>
            <a:custGeom>
              <a:avLst/>
              <a:gdLst>
                <a:gd name="T0" fmla="*/ 0 w 8"/>
                <a:gd name="T1" fmla="*/ 10 h 12"/>
                <a:gd name="T2" fmla="*/ 2 w 8"/>
                <a:gd name="T3" fmla="*/ 10 h 12"/>
                <a:gd name="T4" fmla="*/ 6 w 8"/>
                <a:gd name="T5" fmla="*/ 12 h 12"/>
                <a:gd name="T6" fmla="*/ 8 w 8"/>
                <a:gd name="T7" fmla="*/ 0 h 12"/>
                <a:gd name="T8" fmla="*/ 4 w 8"/>
                <a:gd name="T9" fmla="*/ 0 h 12"/>
                <a:gd name="T10" fmla="*/ 6 w 8"/>
                <a:gd name="T11" fmla="*/ 0 h 12"/>
                <a:gd name="T12" fmla="*/ 0 w 8"/>
                <a:gd name="T13" fmla="*/ 10 h 12"/>
                <a:gd name="T14" fmla="*/ 2 w 8"/>
                <a:gd name="T15" fmla="*/ 10 h 12"/>
                <a:gd name="T16" fmla="*/ 0 w 8"/>
                <a:gd name="T17" fmla="*/ 1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12"/>
                <a:gd name="T29" fmla="*/ 8 w 8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12">
                  <a:moveTo>
                    <a:pt x="0" y="10"/>
                  </a:moveTo>
                  <a:lnTo>
                    <a:pt x="2" y="10"/>
                  </a:lnTo>
                  <a:lnTo>
                    <a:pt x="6" y="12"/>
                  </a:lnTo>
                  <a:lnTo>
                    <a:pt x="8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0" y="10"/>
                  </a:lnTo>
                  <a:lnTo>
                    <a:pt x="2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81" name="Freeform 449"/>
            <p:cNvSpPr>
              <a:spLocks/>
            </p:cNvSpPr>
            <p:nvPr/>
          </p:nvSpPr>
          <p:spPr bwMode="auto">
            <a:xfrm>
              <a:off x="2697" y="3338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2 w 12"/>
                <a:gd name="T3" fmla="*/ 8 h 12"/>
                <a:gd name="T4" fmla="*/ 6 w 12"/>
                <a:gd name="T5" fmla="*/ 12 h 12"/>
                <a:gd name="T6" fmla="*/ 12 w 12"/>
                <a:gd name="T7" fmla="*/ 2 h 12"/>
                <a:gd name="T8" fmla="*/ 8 w 12"/>
                <a:gd name="T9" fmla="*/ 0 h 12"/>
                <a:gd name="T10" fmla="*/ 10 w 12"/>
                <a:gd name="T11" fmla="*/ 2 h 12"/>
                <a:gd name="T12" fmla="*/ 0 w 12"/>
                <a:gd name="T13" fmla="*/ 6 h 12"/>
                <a:gd name="T14" fmla="*/ 0 w 12"/>
                <a:gd name="T15" fmla="*/ 8 h 12"/>
                <a:gd name="T16" fmla="*/ 2 w 12"/>
                <a:gd name="T17" fmla="*/ 8 h 12"/>
                <a:gd name="T18" fmla="*/ 0 w 12"/>
                <a:gd name="T19" fmla="*/ 6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12"/>
                <a:gd name="T32" fmla="*/ 12 w 12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12">
                  <a:moveTo>
                    <a:pt x="0" y="6"/>
                  </a:moveTo>
                  <a:lnTo>
                    <a:pt x="2" y="8"/>
                  </a:lnTo>
                  <a:lnTo>
                    <a:pt x="6" y="12"/>
                  </a:lnTo>
                  <a:lnTo>
                    <a:pt x="12" y="2"/>
                  </a:lnTo>
                  <a:lnTo>
                    <a:pt x="8" y="0"/>
                  </a:lnTo>
                  <a:lnTo>
                    <a:pt x="10" y="2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82" name="Freeform 450"/>
            <p:cNvSpPr>
              <a:spLocks/>
            </p:cNvSpPr>
            <p:nvPr/>
          </p:nvSpPr>
          <p:spPr bwMode="auto">
            <a:xfrm>
              <a:off x="2693" y="3333"/>
              <a:ext cx="14" cy="11"/>
            </a:xfrm>
            <a:custGeom>
              <a:avLst/>
              <a:gdLst>
                <a:gd name="T0" fmla="*/ 0 w 14"/>
                <a:gd name="T1" fmla="*/ 3 h 11"/>
                <a:gd name="T2" fmla="*/ 4 w 14"/>
                <a:gd name="T3" fmla="*/ 11 h 11"/>
                <a:gd name="T4" fmla="*/ 14 w 14"/>
                <a:gd name="T5" fmla="*/ 7 h 11"/>
                <a:gd name="T6" fmla="*/ 10 w 14"/>
                <a:gd name="T7" fmla="*/ 0 h 11"/>
                <a:gd name="T8" fmla="*/ 0 w 14"/>
                <a:gd name="T9" fmla="*/ 3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11"/>
                <a:gd name="T17" fmla="*/ 14 w 14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11">
                  <a:moveTo>
                    <a:pt x="0" y="3"/>
                  </a:moveTo>
                  <a:lnTo>
                    <a:pt x="4" y="11"/>
                  </a:lnTo>
                  <a:lnTo>
                    <a:pt x="14" y="7"/>
                  </a:lnTo>
                  <a:lnTo>
                    <a:pt x="1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83" name="Freeform 451"/>
            <p:cNvSpPr>
              <a:spLocks/>
            </p:cNvSpPr>
            <p:nvPr/>
          </p:nvSpPr>
          <p:spPr bwMode="auto">
            <a:xfrm>
              <a:off x="2690" y="3323"/>
              <a:ext cx="13" cy="13"/>
            </a:xfrm>
            <a:custGeom>
              <a:avLst/>
              <a:gdLst>
                <a:gd name="T0" fmla="*/ 0 w 13"/>
                <a:gd name="T1" fmla="*/ 4 h 13"/>
                <a:gd name="T2" fmla="*/ 3 w 13"/>
                <a:gd name="T3" fmla="*/ 13 h 13"/>
                <a:gd name="T4" fmla="*/ 13 w 13"/>
                <a:gd name="T5" fmla="*/ 10 h 13"/>
                <a:gd name="T6" fmla="*/ 9 w 13"/>
                <a:gd name="T7" fmla="*/ 0 h 13"/>
                <a:gd name="T8" fmla="*/ 0 w 13"/>
                <a:gd name="T9" fmla="*/ 4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3"/>
                <a:gd name="T17" fmla="*/ 13 w 13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3">
                  <a:moveTo>
                    <a:pt x="0" y="4"/>
                  </a:moveTo>
                  <a:lnTo>
                    <a:pt x="3" y="13"/>
                  </a:lnTo>
                  <a:lnTo>
                    <a:pt x="13" y="10"/>
                  </a:lnTo>
                  <a:lnTo>
                    <a:pt x="9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84" name="Freeform 452"/>
            <p:cNvSpPr>
              <a:spLocks/>
            </p:cNvSpPr>
            <p:nvPr/>
          </p:nvSpPr>
          <p:spPr bwMode="auto">
            <a:xfrm>
              <a:off x="2686" y="3309"/>
              <a:ext cx="13" cy="18"/>
            </a:xfrm>
            <a:custGeom>
              <a:avLst/>
              <a:gdLst>
                <a:gd name="T0" fmla="*/ 0 w 13"/>
                <a:gd name="T1" fmla="*/ 2 h 18"/>
                <a:gd name="T2" fmla="*/ 4 w 13"/>
                <a:gd name="T3" fmla="*/ 18 h 18"/>
                <a:gd name="T4" fmla="*/ 13 w 13"/>
                <a:gd name="T5" fmla="*/ 14 h 18"/>
                <a:gd name="T6" fmla="*/ 9 w 13"/>
                <a:gd name="T7" fmla="*/ 0 h 18"/>
                <a:gd name="T8" fmla="*/ 0 w 13"/>
                <a:gd name="T9" fmla="*/ 2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8"/>
                <a:gd name="T17" fmla="*/ 13 w 13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8">
                  <a:moveTo>
                    <a:pt x="0" y="2"/>
                  </a:moveTo>
                  <a:lnTo>
                    <a:pt x="4" y="18"/>
                  </a:lnTo>
                  <a:lnTo>
                    <a:pt x="13" y="14"/>
                  </a:lnTo>
                  <a:lnTo>
                    <a:pt x="9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85" name="Freeform 453"/>
            <p:cNvSpPr>
              <a:spLocks/>
            </p:cNvSpPr>
            <p:nvPr/>
          </p:nvSpPr>
          <p:spPr bwMode="auto">
            <a:xfrm>
              <a:off x="2680" y="3290"/>
              <a:ext cx="15" cy="21"/>
            </a:xfrm>
            <a:custGeom>
              <a:avLst/>
              <a:gdLst>
                <a:gd name="T0" fmla="*/ 0 w 15"/>
                <a:gd name="T1" fmla="*/ 4 h 21"/>
                <a:gd name="T2" fmla="*/ 6 w 15"/>
                <a:gd name="T3" fmla="*/ 21 h 21"/>
                <a:gd name="T4" fmla="*/ 15 w 15"/>
                <a:gd name="T5" fmla="*/ 19 h 21"/>
                <a:gd name="T6" fmla="*/ 12 w 15"/>
                <a:gd name="T7" fmla="*/ 0 h 21"/>
                <a:gd name="T8" fmla="*/ 0 w 15"/>
                <a:gd name="T9" fmla="*/ 4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21"/>
                <a:gd name="T17" fmla="*/ 15 w 15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21">
                  <a:moveTo>
                    <a:pt x="0" y="4"/>
                  </a:moveTo>
                  <a:lnTo>
                    <a:pt x="6" y="21"/>
                  </a:lnTo>
                  <a:lnTo>
                    <a:pt x="15" y="19"/>
                  </a:lnTo>
                  <a:lnTo>
                    <a:pt x="12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86" name="Freeform 454"/>
            <p:cNvSpPr>
              <a:spLocks/>
            </p:cNvSpPr>
            <p:nvPr/>
          </p:nvSpPr>
          <p:spPr bwMode="auto">
            <a:xfrm>
              <a:off x="2664" y="3210"/>
              <a:ext cx="28" cy="84"/>
            </a:xfrm>
            <a:custGeom>
              <a:avLst/>
              <a:gdLst>
                <a:gd name="T0" fmla="*/ 0 w 28"/>
                <a:gd name="T1" fmla="*/ 2 h 84"/>
                <a:gd name="T2" fmla="*/ 16 w 28"/>
                <a:gd name="T3" fmla="*/ 84 h 84"/>
                <a:gd name="T4" fmla="*/ 28 w 28"/>
                <a:gd name="T5" fmla="*/ 80 h 84"/>
                <a:gd name="T6" fmla="*/ 12 w 28"/>
                <a:gd name="T7" fmla="*/ 0 h 84"/>
                <a:gd name="T8" fmla="*/ 0 w 28"/>
                <a:gd name="T9" fmla="*/ 2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84"/>
                <a:gd name="T17" fmla="*/ 28 w 28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84">
                  <a:moveTo>
                    <a:pt x="0" y="2"/>
                  </a:moveTo>
                  <a:lnTo>
                    <a:pt x="16" y="84"/>
                  </a:lnTo>
                  <a:lnTo>
                    <a:pt x="28" y="80"/>
                  </a:lnTo>
                  <a:lnTo>
                    <a:pt x="1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87" name="Freeform 455"/>
            <p:cNvSpPr>
              <a:spLocks/>
            </p:cNvSpPr>
            <p:nvPr/>
          </p:nvSpPr>
          <p:spPr bwMode="auto">
            <a:xfrm>
              <a:off x="2647" y="3126"/>
              <a:ext cx="29" cy="86"/>
            </a:xfrm>
            <a:custGeom>
              <a:avLst/>
              <a:gdLst>
                <a:gd name="T0" fmla="*/ 0 w 29"/>
                <a:gd name="T1" fmla="*/ 2 h 86"/>
                <a:gd name="T2" fmla="*/ 17 w 29"/>
                <a:gd name="T3" fmla="*/ 86 h 86"/>
                <a:gd name="T4" fmla="*/ 29 w 29"/>
                <a:gd name="T5" fmla="*/ 84 h 86"/>
                <a:gd name="T6" fmla="*/ 12 w 29"/>
                <a:gd name="T7" fmla="*/ 0 h 86"/>
                <a:gd name="T8" fmla="*/ 0 w 29"/>
                <a:gd name="T9" fmla="*/ 2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86"/>
                <a:gd name="T17" fmla="*/ 29 w 29"/>
                <a:gd name="T18" fmla="*/ 86 h 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86">
                  <a:moveTo>
                    <a:pt x="0" y="2"/>
                  </a:moveTo>
                  <a:lnTo>
                    <a:pt x="17" y="86"/>
                  </a:lnTo>
                  <a:lnTo>
                    <a:pt x="29" y="84"/>
                  </a:lnTo>
                  <a:lnTo>
                    <a:pt x="1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88" name="Freeform 456"/>
            <p:cNvSpPr>
              <a:spLocks/>
            </p:cNvSpPr>
            <p:nvPr/>
          </p:nvSpPr>
          <p:spPr bwMode="auto">
            <a:xfrm>
              <a:off x="2645" y="3111"/>
              <a:ext cx="14" cy="17"/>
            </a:xfrm>
            <a:custGeom>
              <a:avLst/>
              <a:gdLst>
                <a:gd name="T0" fmla="*/ 0 w 14"/>
                <a:gd name="T1" fmla="*/ 3 h 17"/>
                <a:gd name="T2" fmla="*/ 2 w 14"/>
                <a:gd name="T3" fmla="*/ 17 h 17"/>
                <a:gd name="T4" fmla="*/ 14 w 14"/>
                <a:gd name="T5" fmla="*/ 15 h 17"/>
                <a:gd name="T6" fmla="*/ 10 w 14"/>
                <a:gd name="T7" fmla="*/ 2 h 17"/>
                <a:gd name="T8" fmla="*/ 10 w 14"/>
                <a:gd name="T9" fmla="*/ 0 h 17"/>
                <a:gd name="T10" fmla="*/ 10 w 14"/>
                <a:gd name="T11" fmla="*/ 2 h 17"/>
                <a:gd name="T12" fmla="*/ 10 w 14"/>
                <a:gd name="T13" fmla="*/ 0 h 17"/>
                <a:gd name="T14" fmla="*/ 0 w 14"/>
                <a:gd name="T15" fmla="*/ 3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"/>
                <a:gd name="T25" fmla="*/ 0 h 17"/>
                <a:gd name="T26" fmla="*/ 14 w 14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" h="17">
                  <a:moveTo>
                    <a:pt x="0" y="3"/>
                  </a:moveTo>
                  <a:lnTo>
                    <a:pt x="2" y="17"/>
                  </a:lnTo>
                  <a:lnTo>
                    <a:pt x="14" y="15"/>
                  </a:lnTo>
                  <a:lnTo>
                    <a:pt x="10" y="2"/>
                  </a:lnTo>
                  <a:lnTo>
                    <a:pt x="10" y="0"/>
                  </a:lnTo>
                  <a:lnTo>
                    <a:pt x="10" y="2"/>
                  </a:lnTo>
                  <a:lnTo>
                    <a:pt x="1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89" name="Freeform 457"/>
            <p:cNvSpPr>
              <a:spLocks/>
            </p:cNvSpPr>
            <p:nvPr/>
          </p:nvSpPr>
          <p:spPr bwMode="auto">
            <a:xfrm>
              <a:off x="2641" y="3099"/>
              <a:ext cx="14" cy="15"/>
            </a:xfrm>
            <a:custGeom>
              <a:avLst/>
              <a:gdLst>
                <a:gd name="T0" fmla="*/ 0 w 14"/>
                <a:gd name="T1" fmla="*/ 4 h 15"/>
                <a:gd name="T2" fmla="*/ 4 w 14"/>
                <a:gd name="T3" fmla="*/ 15 h 15"/>
                <a:gd name="T4" fmla="*/ 14 w 14"/>
                <a:gd name="T5" fmla="*/ 12 h 15"/>
                <a:gd name="T6" fmla="*/ 10 w 14"/>
                <a:gd name="T7" fmla="*/ 0 h 15"/>
                <a:gd name="T8" fmla="*/ 0 w 14"/>
                <a:gd name="T9" fmla="*/ 4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15"/>
                <a:gd name="T17" fmla="*/ 14 w 14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15">
                  <a:moveTo>
                    <a:pt x="0" y="4"/>
                  </a:moveTo>
                  <a:lnTo>
                    <a:pt x="4" y="15"/>
                  </a:lnTo>
                  <a:lnTo>
                    <a:pt x="14" y="12"/>
                  </a:lnTo>
                  <a:lnTo>
                    <a:pt x="1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90" name="Freeform 458"/>
            <p:cNvSpPr>
              <a:spLocks/>
            </p:cNvSpPr>
            <p:nvPr/>
          </p:nvSpPr>
          <p:spPr bwMode="auto">
            <a:xfrm>
              <a:off x="2637" y="3089"/>
              <a:ext cx="14" cy="14"/>
            </a:xfrm>
            <a:custGeom>
              <a:avLst/>
              <a:gdLst>
                <a:gd name="T0" fmla="*/ 0 w 14"/>
                <a:gd name="T1" fmla="*/ 6 h 14"/>
                <a:gd name="T2" fmla="*/ 0 w 14"/>
                <a:gd name="T3" fmla="*/ 4 h 14"/>
                <a:gd name="T4" fmla="*/ 4 w 14"/>
                <a:gd name="T5" fmla="*/ 14 h 14"/>
                <a:gd name="T6" fmla="*/ 14 w 14"/>
                <a:gd name="T7" fmla="*/ 10 h 14"/>
                <a:gd name="T8" fmla="*/ 10 w 14"/>
                <a:gd name="T9" fmla="*/ 0 h 14"/>
                <a:gd name="T10" fmla="*/ 0 w 14"/>
                <a:gd name="T11" fmla="*/ 6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"/>
                <a:gd name="T19" fmla="*/ 0 h 14"/>
                <a:gd name="T20" fmla="*/ 14 w 14"/>
                <a:gd name="T21" fmla="*/ 14 h 1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" h="14">
                  <a:moveTo>
                    <a:pt x="0" y="6"/>
                  </a:moveTo>
                  <a:lnTo>
                    <a:pt x="0" y="4"/>
                  </a:lnTo>
                  <a:lnTo>
                    <a:pt x="4" y="14"/>
                  </a:lnTo>
                  <a:lnTo>
                    <a:pt x="14" y="10"/>
                  </a:lnTo>
                  <a:lnTo>
                    <a:pt x="1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91" name="Freeform 459"/>
            <p:cNvSpPr>
              <a:spLocks/>
            </p:cNvSpPr>
            <p:nvPr/>
          </p:nvSpPr>
          <p:spPr bwMode="auto">
            <a:xfrm>
              <a:off x="2634" y="3081"/>
              <a:ext cx="13" cy="14"/>
            </a:xfrm>
            <a:custGeom>
              <a:avLst/>
              <a:gdLst>
                <a:gd name="T0" fmla="*/ 2 w 13"/>
                <a:gd name="T1" fmla="*/ 10 h 14"/>
                <a:gd name="T2" fmla="*/ 0 w 13"/>
                <a:gd name="T3" fmla="*/ 8 h 14"/>
                <a:gd name="T4" fmla="*/ 3 w 13"/>
                <a:gd name="T5" fmla="*/ 14 h 14"/>
                <a:gd name="T6" fmla="*/ 13 w 13"/>
                <a:gd name="T7" fmla="*/ 8 h 14"/>
                <a:gd name="T8" fmla="*/ 9 w 13"/>
                <a:gd name="T9" fmla="*/ 2 h 14"/>
                <a:gd name="T10" fmla="*/ 7 w 13"/>
                <a:gd name="T11" fmla="*/ 0 h 14"/>
                <a:gd name="T12" fmla="*/ 9 w 13"/>
                <a:gd name="T13" fmla="*/ 2 h 14"/>
                <a:gd name="T14" fmla="*/ 9 w 13"/>
                <a:gd name="T15" fmla="*/ 0 h 14"/>
                <a:gd name="T16" fmla="*/ 7 w 13"/>
                <a:gd name="T17" fmla="*/ 0 h 14"/>
                <a:gd name="T18" fmla="*/ 2 w 13"/>
                <a:gd name="T19" fmla="*/ 10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14"/>
                <a:gd name="T32" fmla="*/ 13 w 13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14">
                  <a:moveTo>
                    <a:pt x="2" y="10"/>
                  </a:moveTo>
                  <a:lnTo>
                    <a:pt x="0" y="8"/>
                  </a:lnTo>
                  <a:lnTo>
                    <a:pt x="3" y="14"/>
                  </a:lnTo>
                  <a:lnTo>
                    <a:pt x="13" y="8"/>
                  </a:lnTo>
                  <a:lnTo>
                    <a:pt x="9" y="2"/>
                  </a:lnTo>
                  <a:lnTo>
                    <a:pt x="7" y="0"/>
                  </a:lnTo>
                  <a:lnTo>
                    <a:pt x="9" y="2"/>
                  </a:lnTo>
                  <a:lnTo>
                    <a:pt x="9" y="0"/>
                  </a:lnTo>
                  <a:lnTo>
                    <a:pt x="7" y="0"/>
                  </a:lnTo>
                  <a:lnTo>
                    <a:pt x="2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92" name="Freeform 460"/>
            <p:cNvSpPr>
              <a:spLocks/>
            </p:cNvSpPr>
            <p:nvPr/>
          </p:nvSpPr>
          <p:spPr bwMode="auto">
            <a:xfrm>
              <a:off x="2632" y="3077"/>
              <a:ext cx="9" cy="14"/>
            </a:xfrm>
            <a:custGeom>
              <a:avLst/>
              <a:gdLst>
                <a:gd name="T0" fmla="*/ 4 w 9"/>
                <a:gd name="T1" fmla="*/ 12 h 14"/>
                <a:gd name="T2" fmla="*/ 0 w 9"/>
                <a:gd name="T3" fmla="*/ 12 h 14"/>
                <a:gd name="T4" fmla="*/ 4 w 9"/>
                <a:gd name="T5" fmla="*/ 14 h 14"/>
                <a:gd name="T6" fmla="*/ 9 w 9"/>
                <a:gd name="T7" fmla="*/ 4 h 14"/>
                <a:gd name="T8" fmla="*/ 7 w 9"/>
                <a:gd name="T9" fmla="*/ 2 h 14"/>
                <a:gd name="T10" fmla="*/ 4 w 9"/>
                <a:gd name="T11" fmla="*/ 0 h 14"/>
                <a:gd name="T12" fmla="*/ 7 w 9"/>
                <a:gd name="T13" fmla="*/ 2 h 14"/>
                <a:gd name="T14" fmla="*/ 5 w 9"/>
                <a:gd name="T15" fmla="*/ 0 h 14"/>
                <a:gd name="T16" fmla="*/ 4 w 9"/>
                <a:gd name="T17" fmla="*/ 0 h 14"/>
                <a:gd name="T18" fmla="*/ 4 w 9"/>
                <a:gd name="T19" fmla="*/ 12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"/>
                <a:gd name="T31" fmla="*/ 0 h 14"/>
                <a:gd name="T32" fmla="*/ 9 w 9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" h="14">
                  <a:moveTo>
                    <a:pt x="4" y="12"/>
                  </a:moveTo>
                  <a:lnTo>
                    <a:pt x="0" y="12"/>
                  </a:lnTo>
                  <a:lnTo>
                    <a:pt x="4" y="14"/>
                  </a:lnTo>
                  <a:lnTo>
                    <a:pt x="9" y="4"/>
                  </a:lnTo>
                  <a:lnTo>
                    <a:pt x="7" y="2"/>
                  </a:lnTo>
                  <a:lnTo>
                    <a:pt x="4" y="0"/>
                  </a:lnTo>
                  <a:lnTo>
                    <a:pt x="7" y="2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93" name="Freeform 461"/>
            <p:cNvSpPr>
              <a:spLocks/>
            </p:cNvSpPr>
            <p:nvPr/>
          </p:nvSpPr>
          <p:spPr bwMode="auto">
            <a:xfrm>
              <a:off x="2632" y="3077"/>
              <a:ext cx="4" cy="12"/>
            </a:xfrm>
            <a:custGeom>
              <a:avLst/>
              <a:gdLst>
                <a:gd name="T0" fmla="*/ 4 w 4"/>
                <a:gd name="T1" fmla="*/ 12 h 12"/>
                <a:gd name="T2" fmla="*/ 2 w 4"/>
                <a:gd name="T3" fmla="*/ 12 h 12"/>
                <a:gd name="T4" fmla="*/ 4 w 4"/>
                <a:gd name="T5" fmla="*/ 12 h 12"/>
                <a:gd name="T6" fmla="*/ 4 w 4"/>
                <a:gd name="T7" fmla="*/ 0 h 12"/>
                <a:gd name="T8" fmla="*/ 2 w 4"/>
                <a:gd name="T9" fmla="*/ 0 h 12"/>
                <a:gd name="T10" fmla="*/ 0 w 4"/>
                <a:gd name="T11" fmla="*/ 2 h 12"/>
                <a:gd name="T12" fmla="*/ 2 w 4"/>
                <a:gd name="T13" fmla="*/ 0 h 12"/>
                <a:gd name="T14" fmla="*/ 0 w 4"/>
                <a:gd name="T15" fmla="*/ 0 h 12"/>
                <a:gd name="T16" fmla="*/ 0 w 4"/>
                <a:gd name="T17" fmla="*/ 2 h 12"/>
                <a:gd name="T18" fmla="*/ 4 w 4"/>
                <a:gd name="T19" fmla="*/ 12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"/>
                <a:gd name="T31" fmla="*/ 0 h 12"/>
                <a:gd name="T32" fmla="*/ 4 w 4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" h="12">
                  <a:moveTo>
                    <a:pt x="4" y="12"/>
                  </a:moveTo>
                  <a:lnTo>
                    <a:pt x="2" y="12"/>
                  </a:lnTo>
                  <a:lnTo>
                    <a:pt x="4" y="12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94" name="Freeform 462"/>
            <p:cNvSpPr>
              <a:spLocks/>
            </p:cNvSpPr>
            <p:nvPr/>
          </p:nvSpPr>
          <p:spPr bwMode="auto">
            <a:xfrm>
              <a:off x="2628" y="3079"/>
              <a:ext cx="8" cy="12"/>
            </a:xfrm>
            <a:custGeom>
              <a:avLst/>
              <a:gdLst>
                <a:gd name="T0" fmla="*/ 8 w 8"/>
                <a:gd name="T1" fmla="*/ 10 h 12"/>
                <a:gd name="T2" fmla="*/ 6 w 8"/>
                <a:gd name="T3" fmla="*/ 12 h 12"/>
                <a:gd name="T4" fmla="*/ 8 w 8"/>
                <a:gd name="T5" fmla="*/ 10 h 12"/>
                <a:gd name="T6" fmla="*/ 4 w 8"/>
                <a:gd name="T7" fmla="*/ 0 h 12"/>
                <a:gd name="T8" fmla="*/ 2 w 8"/>
                <a:gd name="T9" fmla="*/ 0 h 12"/>
                <a:gd name="T10" fmla="*/ 0 w 8"/>
                <a:gd name="T11" fmla="*/ 0 h 12"/>
                <a:gd name="T12" fmla="*/ 2 w 8"/>
                <a:gd name="T13" fmla="*/ 0 h 12"/>
                <a:gd name="T14" fmla="*/ 0 w 8"/>
                <a:gd name="T15" fmla="*/ 0 h 12"/>
                <a:gd name="T16" fmla="*/ 8 w 8"/>
                <a:gd name="T17" fmla="*/ 1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12"/>
                <a:gd name="T29" fmla="*/ 8 w 8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12">
                  <a:moveTo>
                    <a:pt x="8" y="10"/>
                  </a:moveTo>
                  <a:lnTo>
                    <a:pt x="6" y="12"/>
                  </a:lnTo>
                  <a:lnTo>
                    <a:pt x="8" y="1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8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95" name="Freeform 463"/>
            <p:cNvSpPr>
              <a:spLocks/>
            </p:cNvSpPr>
            <p:nvPr/>
          </p:nvSpPr>
          <p:spPr bwMode="auto">
            <a:xfrm>
              <a:off x="2624" y="3079"/>
              <a:ext cx="12" cy="12"/>
            </a:xfrm>
            <a:custGeom>
              <a:avLst/>
              <a:gdLst>
                <a:gd name="T0" fmla="*/ 10 w 12"/>
                <a:gd name="T1" fmla="*/ 10 h 12"/>
                <a:gd name="T2" fmla="*/ 8 w 12"/>
                <a:gd name="T3" fmla="*/ 12 h 12"/>
                <a:gd name="T4" fmla="*/ 12 w 12"/>
                <a:gd name="T5" fmla="*/ 10 h 12"/>
                <a:gd name="T6" fmla="*/ 4 w 12"/>
                <a:gd name="T7" fmla="*/ 0 h 12"/>
                <a:gd name="T8" fmla="*/ 2 w 12"/>
                <a:gd name="T9" fmla="*/ 2 h 12"/>
                <a:gd name="T10" fmla="*/ 0 w 12"/>
                <a:gd name="T11" fmla="*/ 4 h 12"/>
                <a:gd name="T12" fmla="*/ 2 w 12"/>
                <a:gd name="T13" fmla="*/ 2 h 12"/>
                <a:gd name="T14" fmla="*/ 0 w 12"/>
                <a:gd name="T15" fmla="*/ 4 h 12"/>
                <a:gd name="T16" fmla="*/ 10 w 12"/>
                <a:gd name="T17" fmla="*/ 1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12"/>
                <a:gd name="T29" fmla="*/ 12 w 12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12">
                  <a:moveTo>
                    <a:pt x="10" y="10"/>
                  </a:moveTo>
                  <a:lnTo>
                    <a:pt x="8" y="12"/>
                  </a:lnTo>
                  <a:lnTo>
                    <a:pt x="12" y="1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2" y="2"/>
                  </a:lnTo>
                  <a:lnTo>
                    <a:pt x="0" y="4"/>
                  </a:lnTo>
                  <a:lnTo>
                    <a:pt x="10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96" name="Freeform 464"/>
            <p:cNvSpPr>
              <a:spLocks/>
            </p:cNvSpPr>
            <p:nvPr/>
          </p:nvSpPr>
          <p:spPr bwMode="auto">
            <a:xfrm>
              <a:off x="2622" y="3083"/>
              <a:ext cx="12" cy="10"/>
            </a:xfrm>
            <a:custGeom>
              <a:avLst/>
              <a:gdLst>
                <a:gd name="T0" fmla="*/ 0 w 12"/>
                <a:gd name="T1" fmla="*/ 4 h 10"/>
                <a:gd name="T2" fmla="*/ 10 w 12"/>
                <a:gd name="T3" fmla="*/ 10 h 10"/>
                <a:gd name="T4" fmla="*/ 12 w 12"/>
                <a:gd name="T5" fmla="*/ 6 h 10"/>
                <a:gd name="T6" fmla="*/ 2 w 12"/>
                <a:gd name="T7" fmla="*/ 0 h 10"/>
                <a:gd name="T8" fmla="*/ 0 w 12"/>
                <a:gd name="T9" fmla="*/ 4 h 10"/>
                <a:gd name="T10" fmla="*/ 10 w 12"/>
                <a:gd name="T11" fmla="*/ 10 h 10"/>
                <a:gd name="T12" fmla="*/ 0 w 12"/>
                <a:gd name="T13" fmla="*/ 4 h 10"/>
                <a:gd name="T14" fmla="*/ 4 w 12"/>
                <a:gd name="T15" fmla="*/ 6 h 10"/>
                <a:gd name="T16" fmla="*/ 10 w 12"/>
                <a:gd name="T17" fmla="*/ 10 h 10"/>
                <a:gd name="T18" fmla="*/ 0 w 12"/>
                <a:gd name="T19" fmla="*/ 4 h 1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10"/>
                <a:gd name="T32" fmla="*/ 12 w 12"/>
                <a:gd name="T33" fmla="*/ 10 h 1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10">
                  <a:moveTo>
                    <a:pt x="0" y="4"/>
                  </a:moveTo>
                  <a:lnTo>
                    <a:pt x="10" y="10"/>
                  </a:lnTo>
                  <a:lnTo>
                    <a:pt x="12" y="6"/>
                  </a:lnTo>
                  <a:lnTo>
                    <a:pt x="2" y="0"/>
                  </a:lnTo>
                  <a:lnTo>
                    <a:pt x="0" y="4"/>
                  </a:lnTo>
                  <a:lnTo>
                    <a:pt x="10" y="10"/>
                  </a:lnTo>
                  <a:lnTo>
                    <a:pt x="0" y="4"/>
                  </a:lnTo>
                  <a:lnTo>
                    <a:pt x="4" y="6"/>
                  </a:lnTo>
                  <a:lnTo>
                    <a:pt x="10" y="1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97" name="Freeform 465"/>
            <p:cNvSpPr>
              <a:spLocks/>
            </p:cNvSpPr>
            <p:nvPr/>
          </p:nvSpPr>
          <p:spPr bwMode="auto">
            <a:xfrm>
              <a:off x="2896" y="3165"/>
              <a:ext cx="19" cy="29"/>
            </a:xfrm>
            <a:custGeom>
              <a:avLst/>
              <a:gdLst>
                <a:gd name="T0" fmla="*/ 8 w 19"/>
                <a:gd name="T1" fmla="*/ 0 h 29"/>
                <a:gd name="T2" fmla="*/ 0 w 19"/>
                <a:gd name="T3" fmla="*/ 27 h 29"/>
                <a:gd name="T4" fmla="*/ 12 w 19"/>
                <a:gd name="T5" fmla="*/ 29 h 29"/>
                <a:gd name="T6" fmla="*/ 19 w 19"/>
                <a:gd name="T7" fmla="*/ 4 h 29"/>
                <a:gd name="T8" fmla="*/ 8 w 19"/>
                <a:gd name="T9" fmla="*/ 0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29"/>
                <a:gd name="T17" fmla="*/ 19 w 19"/>
                <a:gd name="T18" fmla="*/ 29 h 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29">
                  <a:moveTo>
                    <a:pt x="8" y="0"/>
                  </a:moveTo>
                  <a:lnTo>
                    <a:pt x="0" y="27"/>
                  </a:lnTo>
                  <a:lnTo>
                    <a:pt x="12" y="29"/>
                  </a:lnTo>
                  <a:lnTo>
                    <a:pt x="19" y="4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98" name="Freeform 466"/>
            <p:cNvSpPr>
              <a:spLocks/>
            </p:cNvSpPr>
            <p:nvPr/>
          </p:nvSpPr>
          <p:spPr bwMode="auto">
            <a:xfrm>
              <a:off x="2904" y="3153"/>
              <a:ext cx="15" cy="16"/>
            </a:xfrm>
            <a:custGeom>
              <a:avLst/>
              <a:gdLst>
                <a:gd name="T0" fmla="*/ 6 w 15"/>
                <a:gd name="T1" fmla="*/ 0 h 16"/>
                <a:gd name="T2" fmla="*/ 0 w 15"/>
                <a:gd name="T3" fmla="*/ 12 h 16"/>
                <a:gd name="T4" fmla="*/ 11 w 15"/>
                <a:gd name="T5" fmla="*/ 16 h 16"/>
                <a:gd name="T6" fmla="*/ 15 w 15"/>
                <a:gd name="T7" fmla="*/ 4 h 16"/>
                <a:gd name="T8" fmla="*/ 6 w 15"/>
                <a:gd name="T9" fmla="*/ 0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16"/>
                <a:gd name="T17" fmla="*/ 15 w 15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16">
                  <a:moveTo>
                    <a:pt x="6" y="0"/>
                  </a:moveTo>
                  <a:lnTo>
                    <a:pt x="0" y="12"/>
                  </a:lnTo>
                  <a:lnTo>
                    <a:pt x="11" y="16"/>
                  </a:lnTo>
                  <a:lnTo>
                    <a:pt x="15" y="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99" name="Freeform 467"/>
            <p:cNvSpPr>
              <a:spLocks/>
            </p:cNvSpPr>
            <p:nvPr/>
          </p:nvSpPr>
          <p:spPr bwMode="auto">
            <a:xfrm>
              <a:off x="2910" y="3144"/>
              <a:ext cx="13" cy="13"/>
            </a:xfrm>
            <a:custGeom>
              <a:avLst/>
              <a:gdLst>
                <a:gd name="T0" fmla="*/ 4 w 13"/>
                <a:gd name="T1" fmla="*/ 0 h 13"/>
                <a:gd name="T2" fmla="*/ 0 w 13"/>
                <a:gd name="T3" fmla="*/ 9 h 13"/>
                <a:gd name="T4" fmla="*/ 9 w 13"/>
                <a:gd name="T5" fmla="*/ 13 h 13"/>
                <a:gd name="T6" fmla="*/ 13 w 13"/>
                <a:gd name="T7" fmla="*/ 4 h 13"/>
                <a:gd name="T8" fmla="*/ 4 w 13"/>
                <a:gd name="T9" fmla="*/ 0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3"/>
                <a:gd name="T17" fmla="*/ 13 w 13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3">
                  <a:moveTo>
                    <a:pt x="4" y="0"/>
                  </a:moveTo>
                  <a:lnTo>
                    <a:pt x="0" y="9"/>
                  </a:lnTo>
                  <a:lnTo>
                    <a:pt x="9" y="13"/>
                  </a:lnTo>
                  <a:lnTo>
                    <a:pt x="13" y="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00" name="Freeform 468"/>
            <p:cNvSpPr>
              <a:spLocks/>
            </p:cNvSpPr>
            <p:nvPr/>
          </p:nvSpPr>
          <p:spPr bwMode="auto">
            <a:xfrm>
              <a:off x="2914" y="3136"/>
              <a:ext cx="11" cy="12"/>
            </a:xfrm>
            <a:custGeom>
              <a:avLst/>
              <a:gdLst>
                <a:gd name="T0" fmla="*/ 1 w 11"/>
                <a:gd name="T1" fmla="*/ 0 h 12"/>
                <a:gd name="T2" fmla="*/ 1 w 11"/>
                <a:gd name="T3" fmla="*/ 2 h 12"/>
                <a:gd name="T4" fmla="*/ 0 w 11"/>
                <a:gd name="T5" fmla="*/ 8 h 12"/>
                <a:gd name="T6" fmla="*/ 9 w 11"/>
                <a:gd name="T7" fmla="*/ 12 h 12"/>
                <a:gd name="T8" fmla="*/ 11 w 11"/>
                <a:gd name="T9" fmla="*/ 6 h 12"/>
                <a:gd name="T10" fmla="*/ 11 w 11"/>
                <a:gd name="T11" fmla="*/ 8 h 12"/>
                <a:gd name="T12" fmla="*/ 1 w 11"/>
                <a:gd name="T13" fmla="*/ 0 h 12"/>
                <a:gd name="T14" fmla="*/ 1 w 11"/>
                <a:gd name="T15" fmla="*/ 2 h 12"/>
                <a:gd name="T16" fmla="*/ 1 w 11"/>
                <a:gd name="T17" fmla="*/ 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"/>
                <a:gd name="T28" fmla="*/ 0 h 12"/>
                <a:gd name="T29" fmla="*/ 11 w 11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" h="12">
                  <a:moveTo>
                    <a:pt x="1" y="0"/>
                  </a:moveTo>
                  <a:lnTo>
                    <a:pt x="1" y="2"/>
                  </a:lnTo>
                  <a:lnTo>
                    <a:pt x="0" y="8"/>
                  </a:lnTo>
                  <a:lnTo>
                    <a:pt x="9" y="12"/>
                  </a:lnTo>
                  <a:lnTo>
                    <a:pt x="11" y="6"/>
                  </a:lnTo>
                  <a:lnTo>
                    <a:pt x="11" y="8"/>
                  </a:lnTo>
                  <a:lnTo>
                    <a:pt x="1" y="0"/>
                  </a:lnTo>
                  <a:lnTo>
                    <a:pt x="1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01" name="Freeform 469"/>
            <p:cNvSpPr>
              <a:spLocks/>
            </p:cNvSpPr>
            <p:nvPr/>
          </p:nvSpPr>
          <p:spPr bwMode="auto">
            <a:xfrm>
              <a:off x="2915" y="3132"/>
              <a:ext cx="14" cy="12"/>
            </a:xfrm>
            <a:custGeom>
              <a:avLst/>
              <a:gdLst>
                <a:gd name="T0" fmla="*/ 4 w 14"/>
                <a:gd name="T1" fmla="*/ 0 h 12"/>
                <a:gd name="T2" fmla="*/ 0 w 14"/>
                <a:gd name="T3" fmla="*/ 4 h 12"/>
                <a:gd name="T4" fmla="*/ 10 w 14"/>
                <a:gd name="T5" fmla="*/ 12 h 12"/>
                <a:gd name="T6" fmla="*/ 14 w 14"/>
                <a:gd name="T7" fmla="*/ 8 h 12"/>
                <a:gd name="T8" fmla="*/ 12 w 14"/>
                <a:gd name="T9" fmla="*/ 8 h 12"/>
                <a:gd name="T10" fmla="*/ 4 w 14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"/>
                <a:gd name="T19" fmla="*/ 0 h 12"/>
                <a:gd name="T20" fmla="*/ 14 w 14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" h="12">
                  <a:moveTo>
                    <a:pt x="4" y="0"/>
                  </a:moveTo>
                  <a:lnTo>
                    <a:pt x="0" y="4"/>
                  </a:lnTo>
                  <a:lnTo>
                    <a:pt x="10" y="12"/>
                  </a:lnTo>
                  <a:lnTo>
                    <a:pt x="14" y="8"/>
                  </a:lnTo>
                  <a:lnTo>
                    <a:pt x="12" y="8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02" name="Freeform 470"/>
            <p:cNvSpPr>
              <a:spLocks/>
            </p:cNvSpPr>
            <p:nvPr/>
          </p:nvSpPr>
          <p:spPr bwMode="auto">
            <a:xfrm>
              <a:off x="2919" y="3130"/>
              <a:ext cx="10" cy="10"/>
            </a:xfrm>
            <a:custGeom>
              <a:avLst/>
              <a:gdLst>
                <a:gd name="T0" fmla="*/ 2 w 10"/>
                <a:gd name="T1" fmla="*/ 0 h 10"/>
                <a:gd name="T2" fmla="*/ 0 w 10"/>
                <a:gd name="T3" fmla="*/ 2 h 10"/>
                <a:gd name="T4" fmla="*/ 8 w 10"/>
                <a:gd name="T5" fmla="*/ 10 h 10"/>
                <a:gd name="T6" fmla="*/ 10 w 10"/>
                <a:gd name="T7" fmla="*/ 8 h 10"/>
                <a:gd name="T8" fmla="*/ 2 w 10"/>
                <a:gd name="T9" fmla="*/ 0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0"/>
                <a:gd name="T17" fmla="*/ 10 w 10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0">
                  <a:moveTo>
                    <a:pt x="2" y="0"/>
                  </a:moveTo>
                  <a:lnTo>
                    <a:pt x="0" y="2"/>
                  </a:lnTo>
                  <a:lnTo>
                    <a:pt x="8" y="10"/>
                  </a:lnTo>
                  <a:lnTo>
                    <a:pt x="10" y="8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03" name="Freeform 471"/>
            <p:cNvSpPr>
              <a:spLocks/>
            </p:cNvSpPr>
            <p:nvPr/>
          </p:nvSpPr>
          <p:spPr bwMode="auto">
            <a:xfrm>
              <a:off x="2921" y="3126"/>
              <a:ext cx="10" cy="12"/>
            </a:xfrm>
            <a:custGeom>
              <a:avLst/>
              <a:gdLst>
                <a:gd name="T0" fmla="*/ 4 w 10"/>
                <a:gd name="T1" fmla="*/ 0 h 12"/>
                <a:gd name="T2" fmla="*/ 2 w 10"/>
                <a:gd name="T3" fmla="*/ 2 h 12"/>
                <a:gd name="T4" fmla="*/ 0 w 10"/>
                <a:gd name="T5" fmla="*/ 4 h 12"/>
                <a:gd name="T6" fmla="*/ 8 w 10"/>
                <a:gd name="T7" fmla="*/ 12 h 12"/>
                <a:gd name="T8" fmla="*/ 10 w 10"/>
                <a:gd name="T9" fmla="*/ 10 h 12"/>
                <a:gd name="T10" fmla="*/ 8 w 10"/>
                <a:gd name="T11" fmla="*/ 12 h 12"/>
                <a:gd name="T12" fmla="*/ 4 w 10"/>
                <a:gd name="T13" fmla="*/ 0 h 12"/>
                <a:gd name="T14" fmla="*/ 4 w 10"/>
                <a:gd name="T15" fmla="*/ 2 h 12"/>
                <a:gd name="T16" fmla="*/ 2 w 10"/>
                <a:gd name="T17" fmla="*/ 2 h 12"/>
                <a:gd name="T18" fmla="*/ 4 w 10"/>
                <a:gd name="T19" fmla="*/ 0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"/>
                <a:gd name="T31" fmla="*/ 0 h 12"/>
                <a:gd name="T32" fmla="*/ 10 w 10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" h="12">
                  <a:moveTo>
                    <a:pt x="4" y="0"/>
                  </a:moveTo>
                  <a:lnTo>
                    <a:pt x="2" y="2"/>
                  </a:lnTo>
                  <a:lnTo>
                    <a:pt x="0" y="4"/>
                  </a:lnTo>
                  <a:lnTo>
                    <a:pt x="8" y="12"/>
                  </a:lnTo>
                  <a:lnTo>
                    <a:pt x="10" y="10"/>
                  </a:lnTo>
                  <a:lnTo>
                    <a:pt x="8" y="12"/>
                  </a:lnTo>
                  <a:lnTo>
                    <a:pt x="4" y="0"/>
                  </a:lnTo>
                  <a:lnTo>
                    <a:pt x="4" y="2"/>
                  </a:lnTo>
                  <a:lnTo>
                    <a:pt x="2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04" name="Freeform 472"/>
            <p:cNvSpPr>
              <a:spLocks/>
            </p:cNvSpPr>
            <p:nvPr/>
          </p:nvSpPr>
          <p:spPr bwMode="auto">
            <a:xfrm>
              <a:off x="2925" y="3124"/>
              <a:ext cx="10" cy="14"/>
            </a:xfrm>
            <a:custGeom>
              <a:avLst/>
              <a:gdLst>
                <a:gd name="T0" fmla="*/ 10 w 10"/>
                <a:gd name="T1" fmla="*/ 2 h 14"/>
                <a:gd name="T2" fmla="*/ 6 w 10"/>
                <a:gd name="T3" fmla="*/ 0 h 14"/>
                <a:gd name="T4" fmla="*/ 0 w 10"/>
                <a:gd name="T5" fmla="*/ 2 h 14"/>
                <a:gd name="T6" fmla="*/ 4 w 10"/>
                <a:gd name="T7" fmla="*/ 14 h 14"/>
                <a:gd name="T8" fmla="*/ 10 w 10"/>
                <a:gd name="T9" fmla="*/ 12 h 14"/>
                <a:gd name="T10" fmla="*/ 4 w 10"/>
                <a:gd name="T11" fmla="*/ 12 h 14"/>
                <a:gd name="T12" fmla="*/ 10 w 10"/>
                <a:gd name="T13" fmla="*/ 2 h 14"/>
                <a:gd name="T14" fmla="*/ 8 w 10"/>
                <a:gd name="T15" fmla="*/ 0 h 14"/>
                <a:gd name="T16" fmla="*/ 6 w 10"/>
                <a:gd name="T17" fmla="*/ 0 h 14"/>
                <a:gd name="T18" fmla="*/ 10 w 10"/>
                <a:gd name="T19" fmla="*/ 2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"/>
                <a:gd name="T31" fmla="*/ 0 h 14"/>
                <a:gd name="T32" fmla="*/ 10 w 10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" h="14">
                  <a:moveTo>
                    <a:pt x="10" y="2"/>
                  </a:moveTo>
                  <a:lnTo>
                    <a:pt x="6" y="0"/>
                  </a:lnTo>
                  <a:lnTo>
                    <a:pt x="0" y="2"/>
                  </a:lnTo>
                  <a:lnTo>
                    <a:pt x="4" y="14"/>
                  </a:lnTo>
                  <a:lnTo>
                    <a:pt x="10" y="12"/>
                  </a:lnTo>
                  <a:lnTo>
                    <a:pt x="4" y="12"/>
                  </a:lnTo>
                  <a:lnTo>
                    <a:pt x="10" y="2"/>
                  </a:lnTo>
                  <a:lnTo>
                    <a:pt x="8" y="0"/>
                  </a:lnTo>
                  <a:lnTo>
                    <a:pt x="6" y="0"/>
                  </a:lnTo>
                  <a:lnTo>
                    <a:pt x="10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05" name="Freeform 473"/>
            <p:cNvSpPr>
              <a:spLocks/>
            </p:cNvSpPr>
            <p:nvPr/>
          </p:nvSpPr>
          <p:spPr bwMode="auto">
            <a:xfrm>
              <a:off x="2929" y="3126"/>
              <a:ext cx="8" cy="10"/>
            </a:xfrm>
            <a:custGeom>
              <a:avLst/>
              <a:gdLst>
                <a:gd name="T0" fmla="*/ 8 w 8"/>
                <a:gd name="T1" fmla="*/ 0 h 10"/>
                <a:gd name="T2" fmla="*/ 6 w 8"/>
                <a:gd name="T3" fmla="*/ 0 h 10"/>
                <a:gd name="T4" fmla="*/ 0 w 8"/>
                <a:gd name="T5" fmla="*/ 10 h 10"/>
                <a:gd name="T6" fmla="*/ 2 w 8"/>
                <a:gd name="T7" fmla="*/ 10 h 10"/>
                <a:gd name="T8" fmla="*/ 8 w 8"/>
                <a:gd name="T9" fmla="*/ 0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0"/>
                <a:gd name="T17" fmla="*/ 8 w 8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0">
                  <a:moveTo>
                    <a:pt x="8" y="0"/>
                  </a:moveTo>
                  <a:lnTo>
                    <a:pt x="6" y="0"/>
                  </a:lnTo>
                  <a:lnTo>
                    <a:pt x="0" y="10"/>
                  </a:lnTo>
                  <a:lnTo>
                    <a:pt x="2" y="1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06" name="Freeform 474"/>
            <p:cNvSpPr>
              <a:spLocks/>
            </p:cNvSpPr>
            <p:nvPr/>
          </p:nvSpPr>
          <p:spPr bwMode="auto">
            <a:xfrm>
              <a:off x="2931" y="3126"/>
              <a:ext cx="10" cy="12"/>
            </a:xfrm>
            <a:custGeom>
              <a:avLst/>
              <a:gdLst>
                <a:gd name="T0" fmla="*/ 10 w 10"/>
                <a:gd name="T1" fmla="*/ 2 h 12"/>
                <a:gd name="T2" fmla="*/ 8 w 10"/>
                <a:gd name="T3" fmla="*/ 2 h 12"/>
                <a:gd name="T4" fmla="*/ 6 w 10"/>
                <a:gd name="T5" fmla="*/ 0 h 12"/>
                <a:gd name="T6" fmla="*/ 0 w 10"/>
                <a:gd name="T7" fmla="*/ 10 h 12"/>
                <a:gd name="T8" fmla="*/ 2 w 10"/>
                <a:gd name="T9" fmla="*/ 12 h 12"/>
                <a:gd name="T10" fmla="*/ 2 w 10"/>
                <a:gd name="T11" fmla="*/ 10 h 12"/>
                <a:gd name="T12" fmla="*/ 10 w 10"/>
                <a:gd name="T13" fmla="*/ 2 h 12"/>
                <a:gd name="T14" fmla="*/ 8 w 10"/>
                <a:gd name="T15" fmla="*/ 2 h 12"/>
                <a:gd name="T16" fmla="*/ 10 w 10"/>
                <a:gd name="T17" fmla="*/ 2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12"/>
                <a:gd name="T29" fmla="*/ 10 w 10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12">
                  <a:moveTo>
                    <a:pt x="10" y="2"/>
                  </a:moveTo>
                  <a:lnTo>
                    <a:pt x="8" y="2"/>
                  </a:lnTo>
                  <a:lnTo>
                    <a:pt x="6" y="0"/>
                  </a:lnTo>
                  <a:lnTo>
                    <a:pt x="0" y="10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10" y="2"/>
                  </a:lnTo>
                  <a:lnTo>
                    <a:pt x="8" y="2"/>
                  </a:lnTo>
                  <a:lnTo>
                    <a:pt x="10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07" name="Freeform 475"/>
            <p:cNvSpPr>
              <a:spLocks/>
            </p:cNvSpPr>
            <p:nvPr/>
          </p:nvSpPr>
          <p:spPr bwMode="auto">
            <a:xfrm>
              <a:off x="2933" y="3128"/>
              <a:ext cx="13" cy="14"/>
            </a:xfrm>
            <a:custGeom>
              <a:avLst/>
              <a:gdLst>
                <a:gd name="T0" fmla="*/ 13 w 13"/>
                <a:gd name="T1" fmla="*/ 6 h 14"/>
                <a:gd name="T2" fmla="*/ 11 w 13"/>
                <a:gd name="T3" fmla="*/ 6 h 14"/>
                <a:gd name="T4" fmla="*/ 8 w 13"/>
                <a:gd name="T5" fmla="*/ 0 h 14"/>
                <a:gd name="T6" fmla="*/ 0 w 13"/>
                <a:gd name="T7" fmla="*/ 8 h 14"/>
                <a:gd name="T8" fmla="*/ 4 w 13"/>
                <a:gd name="T9" fmla="*/ 14 h 14"/>
                <a:gd name="T10" fmla="*/ 4 w 13"/>
                <a:gd name="T11" fmla="*/ 12 h 14"/>
                <a:gd name="T12" fmla="*/ 13 w 13"/>
                <a:gd name="T13" fmla="*/ 6 h 14"/>
                <a:gd name="T14" fmla="*/ 11 w 13"/>
                <a:gd name="T15" fmla="*/ 6 h 14"/>
                <a:gd name="T16" fmla="*/ 13 w 13"/>
                <a:gd name="T17" fmla="*/ 6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14"/>
                <a:gd name="T29" fmla="*/ 13 w 13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14">
                  <a:moveTo>
                    <a:pt x="13" y="6"/>
                  </a:moveTo>
                  <a:lnTo>
                    <a:pt x="11" y="6"/>
                  </a:lnTo>
                  <a:lnTo>
                    <a:pt x="8" y="0"/>
                  </a:lnTo>
                  <a:lnTo>
                    <a:pt x="0" y="8"/>
                  </a:lnTo>
                  <a:lnTo>
                    <a:pt x="4" y="14"/>
                  </a:lnTo>
                  <a:lnTo>
                    <a:pt x="4" y="12"/>
                  </a:lnTo>
                  <a:lnTo>
                    <a:pt x="13" y="6"/>
                  </a:lnTo>
                  <a:lnTo>
                    <a:pt x="11" y="6"/>
                  </a:lnTo>
                  <a:lnTo>
                    <a:pt x="13" y="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08" name="Freeform 476"/>
            <p:cNvSpPr>
              <a:spLocks/>
            </p:cNvSpPr>
            <p:nvPr/>
          </p:nvSpPr>
          <p:spPr bwMode="auto">
            <a:xfrm>
              <a:off x="2937" y="3134"/>
              <a:ext cx="11" cy="10"/>
            </a:xfrm>
            <a:custGeom>
              <a:avLst/>
              <a:gdLst>
                <a:gd name="T0" fmla="*/ 11 w 11"/>
                <a:gd name="T1" fmla="*/ 4 h 10"/>
                <a:gd name="T2" fmla="*/ 9 w 11"/>
                <a:gd name="T3" fmla="*/ 0 h 10"/>
                <a:gd name="T4" fmla="*/ 0 w 11"/>
                <a:gd name="T5" fmla="*/ 6 h 10"/>
                <a:gd name="T6" fmla="*/ 2 w 11"/>
                <a:gd name="T7" fmla="*/ 10 h 10"/>
                <a:gd name="T8" fmla="*/ 0 w 11"/>
                <a:gd name="T9" fmla="*/ 10 h 10"/>
                <a:gd name="T10" fmla="*/ 11 w 11"/>
                <a:gd name="T11" fmla="*/ 4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"/>
                <a:gd name="T19" fmla="*/ 0 h 10"/>
                <a:gd name="T20" fmla="*/ 11 w 11"/>
                <a:gd name="T21" fmla="*/ 10 h 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" h="10">
                  <a:moveTo>
                    <a:pt x="11" y="4"/>
                  </a:moveTo>
                  <a:lnTo>
                    <a:pt x="9" y="0"/>
                  </a:lnTo>
                  <a:lnTo>
                    <a:pt x="0" y="6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11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09" name="Freeform 477"/>
            <p:cNvSpPr>
              <a:spLocks/>
            </p:cNvSpPr>
            <p:nvPr/>
          </p:nvSpPr>
          <p:spPr bwMode="auto">
            <a:xfrm>
              <a:off x="2937" y="3138"/>
              <a:ext cx="13" cy="10"/>
            </a:xfrm>
            <a:custGeom>
              <a:avLst/>
              <a:gdLst>
                <a:gd name="T0" fmla="*/ 13 w 13"/>
                <a:gd name="T1" fmla="*/ 4 h 10"/>
                <a:gd name="T2" fmla="*/ 11 w 13"/>
                <a:gd name="T3" fmla="*/ 0 h 10"/>
                <a:gd name="T4" fmla="*/ 0 w 13"/>
                <a:gd name="T5" fmla="*/ 6 h 10"/>
                <a:gd name="T6" fmla="*/ 2 w 13"/>
                <a:gd name="T7" fmla="*/ 10 h 10"/>
                <a:gd name="T8" fmla="*/ 2 w 13"/>
                <a:gd name="T9" fmla="*/ 8 h 10"/>
                <a:gd name="T10" fmla="*/ 13 w 13"/>
                <a:gd name="T11" fmla="*/ 4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10"/>
                <a:gd name="T20" fmla="*/ 13 w 13"/>
                <a:gd name="T21" fmla="*/ 10 h 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10">
                  <a:moveTo>
                    <a:pt x="13" y="4"/>
                  </a:moveTo>
                  <a:lnTo>
                    <a:pt x="11" y="0"/>
                  </a:lnTo>
                  <a:lnTo>
                    <a:pt x="0" y="6"/>
                  </a:lnTo>
                  <a:lnTo>
                    <a:pt x="2" y="10"/>
                  </a:lnTo>
                  <a:lnTo>
                    <a:pt x="2" y="8"/>
                  </a:lnTo>
                  <a:lnTo>
                    <a:pt x="13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10" name="Freeform 478"/>
            <p:cNvSpPr>
              <a:spLocks/>
            </p:cNvSpPr>
            <p:nvPr/>
          </p:nvSpPr>
          <p:spPr bwMode="auto">
            <a:xfrm>
              <a:off x="2939" y="3142"/>
              <a:ext cx="19" cy="23"/>
            </a:xfrm>
            <a:custGeom>
              <a:avLst/>
              <a:gdLst>
                <a:gd name="T0" fmla="*/ 19 w 19"/>
                <a:gd name="T1" fmla="*/ 19 h 23"/>
                <a:gd name="T2" fmla="*/ 11 w 19"/>
                <a:gd name="T3" fmla="*/ 0 h 23"/>
                <a:gd name="T4" fmla="*/ 0 w 19"/>
                <a:gd name="T5" fmla="*/ 4 h 23"/>
                <a:gd name="T6" fmla="*/ 7 w 19"/>
                <a:gd name="T7" fmla="*/ 23 h 23"/>
                <a:gd name="T8" fmla="*/ 19 w 19"/>
                <a:gd name="T9" fmla="*/ 19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23"/>
                <a:gd name="T17" fmla="*/ 19 w 19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23">
                  <a:moveTo>
                    <a:pt x="19" y="19"/>
                  </a:moveTo>
                  <a:lnTo>
                    <a:pt x="11" y="0"/>
                  </a:lnTo>
                  <a:lnTo>
                    <a:pt x="0" y="4"/>
                  </a:lnTo>
                  <a:lnTo>
                    <a:pt x="7" y="23"/>
                  </a:lnTo>
                  <a:lnTo>
                    <a:pt x="19" y="19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11" name="Freeform 479"/>
            <p:cNvSpPr>
              <a:spLocks/>
            </p:cNvSpPr>
            <p:nvPr/>
          </p:nvSpPr>
          <p:spPr bwMode="auto">
            <a:xfrm>
              <a:off x="2946" y="3161"/>
              <a:ext cx="31" cy="64"/>
            </a:xfrm>
            <a:custGeom>
              <a:avLst/>
              <a:gdLst>
                <a:gd name="T0" fmla="*/ 31 w 31"/>
                <a:gd name="T1" fmla="*/ 61 h 64"/>
                <a:gd name="T2" fmla="*/ 12 w 31"/>
                <a:gd name="T3" fmla="*/ 0 h 64"/>
                <a:gd name="T4" fmla="*/ 0 w 31"/>
                <a:gd name="T5" fmla="*/ 4 h 64"/>
                <a:gd name="T6" fmla="*/ 20 w 31"/>
                <a:gd name="T7" fmla="*/ 64 h 64"/>
                <a:gd name="T8" fmla="*/ 31 w 31"/>
                <a:gd name="T9" fmla="*/ 61 h 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"/>
                <a:gd name="T16" fmla="*/ 0 h 64"/>
                <a:gd name="T17" fmla="*/ 31 w 31"/>
                <a:gd name="T18" fmla="*/ 64 h 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" h="64">
                  <a:moveTo>
                    <a:pt x="31" y="61"/>
                  </a:moveTo>
                  <a:lnTo>
                    <a:pt x="12" y="0"/>
                  </a:lnTo>
                  <a:lnTo>
                    <a:pt x="0" y="4"/>
                  </a:lnTo>
                  <a:lnTo>
                    <a:pt x="20" y="64"/>
                  </a:lnTo>
                  <a:lnTo>
                    <a:pt x="31" y="6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12" name="Freeform 480"/>
            <p:cNvSpPr>
              <a:spLocks/>
            </p:cNvSpPr>
            <p:nvPr/>
          </p:nvSpPr>
          <p:spPr bwMode="auto">
            <a:xfrm>
              <a:off x="2966" y="3222"/>
              <a:ext cx="19" cy="33"/>
            </a:xfrm>
            <a:custGeom>
              <a:avLst/>
              <a:gdLst>
                <a:gd name="T0" fmla="*/ 17 w 19"/>
                <a:gd name="T1" fmla="*/ 29 h 33"/>
                <a:gd name="T2" fmla="*/ 19 w 19"/>
                <a:gd name="T3" fmla="*/ 29 h 33"/>
                <a:gd name="T4" fmla="*/ 11 w 19"/>
                <a:gd name="T5" fmla="*/ 0 h 33"/>
                <a:gd name="T6" fmla="*/ 0 w 19"/>
                <a:gd name="T7" fmla="*/ 3 h 33"/>
                <a:gd name="T8" fmla="*/ 7 w 19"/>
                <a:gd name="T9" fmla="*/ 31 h 33"/>
                <a:gd name="T10" fmla="*/ 7 w 19"/>
                <a:gd name="T11" fmla="*/ 33 h 33"/>
                <a:gd name="T12" fmla="*/ 7 w 19"/>
                <a:gd name="T13" fmla="*/ 31 h 33"/>
                <a:gd name="T14" fmla="*/ 7 w 19"/>
                <a:gd name="T15" fmla="*/ 33 h 33"/>
                <a:gd name="T16" fmla="*/ 17 w 19"/>
                <a:gd name="T17" fmla="*/ 29 h 3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"/>
                <a:gd name="T28" fmla="*/ 0 h 33"/>
                <a:gd name="T29" fmla="*/ 19 w 19"/>
                <a:gd name="T30" fmla="*/ 33 h 3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" h="33">
                  <a:moveTo>
                    <a:pt x="17" y="29"/>
                  </a:moveTo>
                  <a:lnTo>
                    <a:pt x="19" y="29"/>
                  </a:lnTo>
                  <a:lnTo>
                    <a:pt x="11" y="0"/>
                  </a:lnTo>
                  <a:lnTo>
                    <a:pt x="0" y="3"/>
                  </a:lnTo>
                  <a:lnTo>
                    <a:pt x="7" y="31"/>
                  </a:lnTo>
                  <a:lnTo>
                    <a:pt x="7" y="33"/>
                  </a:lnTo>
                  <a:lnTo>
                    <a:pt x="7" y="31"/>
                  </a:lnTo>
                  <a:lnTo>
                    <a:pt x="7" y="33"/>
                  </a:lnTo>
                  <a:lnTo>
                    <a:pt x="17" y="29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13" name="Freeform 481"/>
            <p:cNvSpPr>
              <a:spLocks/>
            </p:cNvSpPr>
            <p:nvPr/>
          </p:nvSpPr>
          <p:spPr bwMode="auto">
            <a:xfrm>
              <a:off x="2973" y="3251"/>
              <a:ext cx="18" cy="25"/>
            </a:xfrm>
            <a:custGeom>
              <a:avLst/>
              <a:gdLst>
                <a:gd name="T0" fmla="*/ 18 w 18"/>
                <a:gd name="T1" fmla="*/ 21 h 25"/>
                <a:gd name="T2" fmla="*/ 10 w 18"/>
                <a:gd name="T3" fmla="*/ 0 h 25"/>
                <a:gd name="T4" fmla="*/ 0 w 18"/>
                <a:gd name="T5" fmla="*/ 4 h 25"/>
                <a:gd name="T6" fmla="*/ 8 w 18"/>
                <a:gd name="T7" fmla="*/ 25 h 25"/>
                <a:gd name="T8" fmla="*/ 18 w 18"/>
                <a:gd name="T9" fmla="*/ 21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25"/>
                <a:gd name="T17" fmla="*/ 18 w 18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25">
                  <a:moveTo>
                    <a:pt x="18" y="21"/>
                  </a:moveTo>
                  <a:lnTo>
                    <a:pt x="10" y="0"/>
                  </a:lnTo>
                  <a:lnTo>
                    <a:pt x="0" y="4"/>
                  </a:lnTo>
                  <a:lnTo>
                    <a:pt x="8" y="25"/>
                  </a:lnTo>
                  <a:lnTo>
                    <a:pt x="18" y="2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14" name="Freeform 482"/>
            <p:cNvSpPr>
              <a:spLocks/>
            </p:cNvSpPr>
            <p:nvPr/>
          </p:nvSpPr>
          <p:spPr bwMode="auto">
            <a:xfrm>
              <a:off x="2981" y="3272"/>
              <a:ext cx="14" cy="16"/>
            </a:xfrm>
            <a:custGeom>
              <a:avLst/>
              <a:gdLst>
                <a:gd name="T0" fmla="*/ 14 w 14"/>
                <a:gd name="T1" fmla="*/ 10 h 16"/>
                <a:gd name="T2" fmla="*/ 14 w 14"/>
                <a:gd name="T3" fmla="*/ 12 h 16"/>
                <a:gd name="T4" fmla="*/ 10 w 14"/>
                <a:gd name="T5" fmla="*/ 0 h 16"/>
                <a:gd name="T6" fmla="*/ 0 w 14"/>
                <a:gd name="T7" fmla="*/ 4 h 16"/>
                <a:gd name="T8" fmla="*/ 4 w 14"/>
                <a:gd name="T9" fmla="*/ 16 h 16"/>
                <a:gd name="T10" fmla="*/ 14 w 14"/>
                <a:gd name="T11" fmla="*/ 10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"/>
                <a:gd name="T19" fmla="*/ 0 h 16"/>
                <a:gd name="T20" fmla="*/ 14 w 14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" h="16">
                  <a:moveTo>
                    <a:pt x="14" y="10"/>
                  </a:moveTo>
                  <a:lnTo>
                    <a:pt x="14" y="12"/>
                  </a:lnTo>
                  <a:lnTo>
                    <a:pt x="10" y="0"/>
                  </a:lnTo>
                  <a:lnTo>
                    <a:pt x="0" y="4"/>
                  </a:lnTo>
                  <a:lnTo>
                    <a:pt x="4" y="16"/>
                  </a:lnTo>
                  <a:lnTo>
                    <a:pt x="14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15" name="Freeform 483"/>
            <p:cNvSpPr>
              <a:spLocks/>
            </p:cNvSpPr>
            <p:nvPr/>
          </p:nvSpPr>
          <p:spPr bwMode="auto">
            <a:xfrm>
              <a:off x="2985" y="3282"/>
              <a:ext cx="15" cy="16"/>
            </a:xfrm>
            <a:custGeom>
              <a:avLst/>
              <a:gdLst>
                <a:gd name="T0" fmla="*/ 15 w 15"/>
                <a:gd name="T1" fmla="*/ 8 h 16"/>
                <a:gd name="T2" fmla="*/ 15 w 15"/>
                <a:gd name="T3" fmla="*/ 10 h 16"/>
                <a:gd name="T4" fmla="*/ 10 w 15"/>
                <a:gd name="T5" fmla="*/ 0 h 16"/>
                <a:gd name="T6" fmla="*/ 0 w 15"/>
                <a:gd name="T7" fmla="*/ 6 h 16"/>
                <a:gd name="T8" fmla="*/ 6 w 15"/>
                <a:gd name="T9" fmla="*/ 14 h 16"/>
                <a:gd name="T10" fmla="*/ 6 w 15"/>
                <a:gd name="T11" fmla="*/ 16 h 16"/>
                <a:gd name="T12" fmla="*/ 6 w 15"/>
                <a:gd name="T13" fmla="*/ 14 h 16"/>
                <a:gd name="T14" fmla="*/ 6 w 15"/>
                <a:gd name="T15" fmla="*/ 16 h 16"/>
                <a:gd name="T16" fmla="*/ 15 w 15"/>
                <a:gd name="T17" fmla="*/ 8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6"/>
                <a:gd name="T29" fmla="*/ 15 w 15"/>
                <a:gd name="T30" fmla="*/ 16 h 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6">
                  <a:moveTo>
                    <a:pt x="15" y="8"/>
                  </a:moveTo>
                  <a:lnTo>
                    <a:pt x="15" y="10"/>
                  </a:lnTo>
                  <a:lnTo>
                    <a:pt x="10" y="0"/>
                  </a:lnTo>
                  <a:lnTo>
                    <a:pt x="0" y="6"/>
                  </a:lnTo>
                  <a:lnTo>
                    <a:pt x="6" y="14"/>
                  </a:lnTo>
                  <a:lnTo>
                    <a:pt x="6" y="16"/>
                  </a:lnTo>
                  <a:lnTo>
                    <a:pt x="6" y="14"/>
                  </a:lnTo>
                  <a:lnTo>
                    <a:pt x="6" y="16"/>
                  </a:lnTo>
                  <a:lnTo>
                    <a:pt x="15" y="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16" name="Freeform 484"/>
            <p:cNvSpPr>
              <a:spLocks/>
            </p:cNvSpPr>
            <p:nvPr/>
          </p:nvSpPr>
          <p:spPr bwMode="auto">
            <a:xfrm>
              <a:off x="2991" y="3290"/>
              <a:ext cx="13" cy="13"/>
            </a:xfrm>
            <a:custGeom>
              <a:avLst/>
              <a:gdLst>
                <a:gd name="T0" fmla="*/ 11 w 13"/>
                <a:gd name="T1" fmla="*/ 6 h 13"/>
                <a:gd name="T2" fmla="*/ 13 w 13"/>
                <a:gd name="T3" fmla="*/ 6 h 13"/>
                <a:gd name="T4" fmla="*/ 9 w 13"/>
                <a:gd name="T5" fmla="*/ 0 h 13"/>
                <a:gd name="T6" fmla="*/ 0 w 13"/>
                <a:gd name="T7" fmla="*/ 8 h 13"/>
                <a:gd name="T8" fmla="*/ 4 w 13"/>
                <a:gd name="T9" fmla="*/ 13 h 13"/>
                <a:gd name="T10" fmla="*/ 11 w 13"/>
                <a:gd name="T11" fmla="*/ 6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13"/>
                <a:gd name="T20" fmla="*/ 13 w 13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13">
                  <a:moveTo>
                    <a:pt x="11" y="6"/>
                  </a:moveTo>
                  <a:lnTo>
                    <a:pt x="13" y="6"/>
                  </a:lnTo>
                  <a:lnTo>
                    <a:pt x="9" y="0"/>
                  </a:lnTo>
                  <a:lnTo>
                    <a:pt x="0" y="8"/>
                  </a:lnTo>
                  <a:lnTo>
                    <a:pt x="4" y="13"/>
                  </a:lnTo>
                  <a:lnTo>
                    <a:pt x="11" y="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17" name="Freeform 485"/>
            <p:cNvSpPr>
              <a:spLocks/>
            </p:cNvSpPr>
            <p:nvPr/>
          </p:nvSpPr>
          <p:spPr bwMode="auto">
            <a:xfrm>
              <a:off x="2995" y="3296"/>
              <a:ext cx="11" cy="11"/>
            </a:xfrm>
            <a:custGeom>
              <a:avLst/>
              <a:gdLst>
                <a:gd name="T0" fmla="*/ 9 w 11"/>
                <a:gd name="T1" fmla="*/ 2 h 11"/>
                <a:gd name="T2" fmla="*/ 11 w 11"/>
                <a:gd name="T3" fmla="*/ 2 h 11"/>
                <a:gd name="T4" fmla="*/ 7 w 11"/>
                <a:gd name="T5" fmla="*/ 0 h 11"/>
                <a:gd name="T6" fmla="*/ 0 w 11"/>
                <a:gd name="T7" fmla="*/ 7 h 11"/>
                <a:gd name="T8" fmla="*/ 3 w 11"/>
                <a:gd name="T9" fmla="*/ 11 h 11"/>
                <a:gd name="T10" fmla="*/ 5 w 11"/>
                <a:gd name="T11" fmla="*/ 11 h 11"/>
                <a:gd name="T12" fmla="*/ 3 w 11"/>
                <a:gd name="T13" fmla="*/ 11 h 11"/>
                <a:gd name="T14" fmla="*/ 5 w 11"/>
                <a:gd name="T15" fmla="*/ 11 h 11"/>
                <a:gd name="T16" fmla="*/ 9 w 11"/>
                <a:gd name="T17" fmla="*/ 2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"/>
                <a:gd name="T28" fmla="*/ 0 h 11"/>
                <a:gd name="T29" fmla="*/ 11 w 11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" h="11">
                  <a:moveTo>
                    <a:pt x="9" y="2"/>
                  </a:moveTo>
                  <a:lnTo>
                    <a:pt x="11" y="2"/>
                  </a:lnTo>
                  <a:lnTo>
                    <a:pt x="7" y="0"/>
                  </a:lnTo>
                  <a:lnTo>
                    <a:pt x="0" y="7"/>
                  </a:lnTo>
                  <a:lnTo>
                    <a:pt x="3" y="11"/>
                  </a:lnTo>
                  <a:lnTo>
                    <a:pt x="5" y="11"/>
                  </a:lnTo>
                  <a:lnTo>
                    <a:pt x="3" y="11"/>
                  </a:lnTo>
                  <a:lnTo>
                    <a:pt x="5" y="11"/>
                  </a:lnTo>
                  <a:lnTo>
                    <a:pt x="9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18" name="Freeform 486"/>
            <p:cNvSpPr>
              <a:spLocks/>
            </p:cNvSpPr>
            <p:nvPr/>
          </p:nvSpPr>
          <p:spPr bwMode="auto">
            <a:xfrm>
              <a:off x="3000" y="3298"/>
              <a:ext cx="8" cy="11"/>
            </a:xfrm>
            <a:custGeom>
              <a:avLst/>
              <a:gdLst>
                <a:gd name="T0" fmla="*/ 4 w 8"/>
                <a:gd name="T1" fmla="*/ 0 h 11"/>
                <a:gd name="T2" fmla="*/ 8 w 8"/>
                <a:gd name="T3" fmla="*/ 0 h 11"/>
                <a:gd name="T4" fmla="*/ 4 w 8"/>
                <a:gd name="T5" fmla="*/ 0 h 11"/>
                <a:gd name="T6" fmla="*/ 0 w 8"/>
                <a:gd name="T7" fmla="*/ 9 h 11"/>
                <a:gd name="T8" fmla="*/ 4 w 8"/>
                <a:gd name="T9" fmla="*/ 11 h 11"/>
                <a:gd name="T10" fmla="*/ 8 w 8"/>
                <a:gd name="T11" fmla="*/ 11 h 11"/>
                <a:gd name="T12" fmla="*/ 4 w 8"/>
                <a:gd name="T13" fmla="*/ 11 h 11"/>
                <a:gd name="T14" fmla="*/ 6 w 8"/>
                <a:gd name="T15" fmla="*/ 11 h 11"/>
                <a:gd name="T16" fmla="*/ 8 w 8"/>
                <a:gd name="T17" fmla="*/ 11 h 11"/>
                <a:gd name="T18" fmla="*/ 4 w 8"/>
                <a:gd name="T19" fmla="*/ 0 h 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"/>
                <a:gd name="T31" fmla="*/ 0 h 11"/>
                <a:gd name="T32" fmla="*/ 8 w 8"/>
                <a:gd name="T33" fmla="*/ 11 h 1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" h="11">
                  <a:moveTo>
                    <a:pt x="4" y="0"/>
                  </a:moveTo>
                  <a:lnTo>
                    <a:pt x="8" y="0"/>
                  </a:lnTo>
                  <a:lnTo>
                    <a:pt x="4" y="0"/>
                  </a:lnTo>
                  <a:lnTo>
                    <a:pt x="0" y="9"/>
                  </a:lnTo>
                  <a:lnTo>
                    <a:pt x="4" y="11"/>
                  </a:lnTo>
                  <a:lnTo>
                    <a:pt x="8" y="11"/>
                  </a:lnTo>
                  <a:lnTo>
                    <a:pt x="4" y="11"/>
                  </a:lnTo>
                  <a:lnTo>
                    <a:pt x="6" y="11"/>
                  </a:lnTo>
                  <a:lnTo>
                    <a:pt x="8" y="1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19" name="Freeform 487"/>
            <p:cNvSpPr>
              <a:spLocks/>
            </p:cNvSpPr>
            <p:nvPr/>
          </p:nvSpPr>
          <p:spPr bwMode="auto">
            <a:xfrm>
              <a:off x="3004" y="3298"/>
              <a:ext cx="8" cy="11"/>
            </a:xfrm>
            <a:custGeom>
              <a:avLst/>
              <a:gdLst>
                <a:gd name="T0" fmla="*/ 2 w 8"/>
                <a:gd name="T1" fmla="*/ 0 h 11"/>
                <a:gd name="T2" fmla="*/ 4 w 8"/>
                <a:gd name="T3" fmla="*/ 0 h 11"/>
                <a:gd name="T4" fmla="*/ 0 w 8"/>
                <a:gd name="T5" fmla="*/ 0 h 11"/>
                <a:gd name="T6" fmla="*/ 4 w 8"/>
                <a:gd name="T7" fmla="*/ 11 h 11"/>
                <a:gd name="T8" fmla="*/ 8 w 8"/>
                <a:gd name="T9" fmla="*/ 9 h 11"/>
                <a:gd name="T10" fmla="*/ 2 w 8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11"/>
                <a:gd name="T20" fmla="*/ 8 w 8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11">
                  <a:moveTo>
                    <a:pt x="2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4" y="11"/>
                  </a:lnTo>
                  <a:lnTo>
                    <a:pt x="8" y="9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20" name="Freeform 488"/>
            <p:cNvSpPr>
              <a:spLocks/>
            </p:cNvSpPr>
            <p:nvPr/>
          </p:nvSpPr>
          <p:spPr bwMode="auto">
            <a:xfrm>
              <a:off x="3006" y="3296"/>
              <a:ext cx="12" cy="11"/>
            </a:xfrm>
            <a:custGeom>
              <a:avLst/>
              <a:gdLst>
                <a:gd name="T0" fmla="*/ 2 w 12"/>
                <a:gd name="T1" fmla="*/ 0 h 11"/>
                <a:gd name="T2" fmla="*/ 4 w 12"/>
                <a:gd name="T3" fmla="*/ 0 h 11"/>
                <a:gd name="T4" fmla="*/ 0 w 12"/>
                <a:gd name="T5" fmla="*/ 2 h 11"/>
                <a:gd name="T6" fmla="*/ 6 w 12"/>
                <a:gd name="T7" fmla="*/ 11 h 11"/>
                <a:gd name="T8" fmla="*/ 10 w 12"/>
                <a:gd name="T9" fmla="*/ 7 h 11"/>
                <a:gd name="T10" fmla="*/ 12 w 12"/>
                <a:gd name="T11" fmla="*/ 7 h 11"/>
                <a:gd name="T12" fmla="*/ 10 w 12"/>
                <a:gd name="T13" fmla="*/ 7 h 11"/>
                <a:gd name="T14" fmla="*/ 12 w 12"/>
                <a:gd name="T15" fmla="*/ 7 h 11"/>
                <a:gd name="T16" fmla="*/ 2 w 12"/>
                <a:gd name="T17" fmla="*/ 0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11"/>
                <a:gd name="T29" fmla="*/ 12 w 12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11">
                  <a:moveTo>
                    <a:pt x="2" y="0"/>
                  </a:moveTo>
                  <a:lnTo>
                    <a:pt x="4" y="0"/>
                  </a:lnTo>
                  <a:lnTo>
                    <a:pt x="0" y="2"/>
                  </a:lnTo>
                  <a:lnTo>
                    <a:pt x="6" y="11"/>
                  </a:lnTo>
                  <a:lnTo>
                    <a:pt x="10" y="7"/>
                  </a:lnTo>
                  <a:lnTo>
                    <a:pt x="12" y="7"/>
                  </a:lnTo>
                  <a:lnTo>
                    <a:pt x="10" y="7"/>
                  </a:lnTo>
                  <a:lnTo>
                    <a:pt x="12" y="7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21" name="Freeform 489"/>
            <p:cNvSpPr>
              <a:spLocks/>
            </p:cNvSpPr>
            <p:nvPr/>
          </p:nvSpPr>
          <p:spPr bwMode="auto">
            <a:xfrm>
              <a:off x="3008" y="3290"/>
              <a:ext cx="16" cy="13"/>
            </a:xfrm>
            <a:custGeom>
              <a:avLst/>
              <a:gdLst>
                <a:gd name="T0" fmla="*/ 4 w 16"/>
                <a:gd name="T1" fmla="*/ 2 h 13"/>
                <a:gd name="T2" fmla="*/ 6 w 16"/>
                <a:gd name="T3" fmla="*/ 0 h 13"/>
                <a:gd name="T4" fmla="*/ 0 w 16"/>
                <a:gd name="T5" fmla="*/ 6 h 13"/>
                <a:gd name="T6" fmla="*/ 10 w 16"/>
                <a:gd name="T7" fmla="*/ 13 h 13"/>
                <a:gd name="T8" fmla="*/ 14 w 16"/>
                <a:gd name="T9" fmla="*/ 9 h 13"/>
                <a:gd name="T10" fmla="*/ 16 w 16"/>
                <a:gd name="T11" fmla="*/ 8 h 13"/>
                <a:gd name="T12" fmla="*/ 14 w 16"/>
                <a:gd name="T13" fmla="*/ 9 h 13"/>
                <a:gd name="T14" fmla="*/ 16 w 16"/>
                <a:gd name="T15" fmla="*/ 8 h 13"/>
                <a:gd name="T16" fmla="*/ 4 w 16"/>
                <a:gd name="T17" fmla="*/ 2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"/>
                <a:gd name="T28" fmla="*/ 0 h 13"/>
                <a:gd name="T29" fmla="*/ 16 w 16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" h="13">
                  <a:moveTo>
                    <a:pt x="4" y="2"/>
                  </a:moveTo>
                  <a:lnTo>
                    <a:pt x="6" y="0"/>
                  </a:lnTo>
                  <a:lnTo>
                    <a:pt x="0" y="6"/>
                  </a:lnTo>
                  <a:lnTo>
                    <a:pt x="10" y="13"/>
                  </a:lnTo>
                  <a:lnTo>
                    <a:pt x="14" y="9"/>
                  </a:lnTo>
                  <a:lnTo>
                    <a:pt x="16" y="8"/>
                  </a:lnTo>
                  <a:lnTo>
                    <a:pt x="14" y="9"/>
                  </a:lnTo>
                  <a:lnTo>
                    <a:pt x="16" y="8"/>
                  </a:lnTo>
                  <a:lnTo>
                    <a:pt x="4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22" name="Freeform 490"/>
            <p:cNvSpPr>
              <a:spLocks/>
            </p:cNvSpPr>
            <p:nvPr/>
          </p:nvSpPr>
          <p:spPr bwMode="auto">
            <a:xfrm>
              <a:off x="3012" y="3284"/>
              <a:ext cx="15" cy="14"/>
            </a:xfrm>
            <a:custGeom>
              <a:avLst/>
              <a:gdLst>
                <a:gd name="T0" fmla="*/ 4 w 15"/>
                <a:gd name="T1" fmla="*/ 0 h 14"/>
                <a:gd name="T2" fmla="*/ 0 w 15"/>
                <a:gd name="T3" fmla="*/ 8 h 14"/>
                <a:gd name="T4" fmla="*/ 12 w 15"/>
                <a:gd name="T5" fmla="*/ 14 h 14"/>
                <a:gd name="T6" fmla="*/ 15 w 15"/>
                <a:gd name="T7" fmla="*/ 6 h 14"/>
                <a:gd name="T8" fmla="*/ 4 w 15"/>
                <a:gd name="T9" fmla="*/ 0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14"/>
                <a:gd name="T17" fmla="*/ 15 w 15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14">
                  <a:moveTo>
                    <a:pt x="4" y="0"/>
                  </a:moveTo>
                  <a:lnTo>
                    <a:pt x="0" y="8"/>
                  </a:lnTo>
                  <a:lnTo>
                    <a:pt x="12" y="14"/>
                  </a:lnTo>
                  <a:lnTo>
                    <a:pt x="15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23" name="Freeform 491"/>
            <p:cNvSpPr>
              <a:spLocks/>
            </p:cNvSpPr>
            <p:nvPr/>
          </p:nvSpPr>
          <p:spPr bwMode="auto">
            <a:xfrm>
              <a:off x="3016" y="3274"/>
              <a:ext cx="15" cy="16"/>
            </a:xfrm>
            <a:custGeom>
              <a:avLst/>
              <a:gdLst>
                <a:gd name="T0" fmla="*/ 4 w 15"/>
                <a:gd name="T1" fmla="*/ 2 h 16"/>
                <a:gd name="T2" fmla="*/ 4 w 15"/>
                <a:gd name="T3" fmla="*/ 0 h 16"/>
                <a:gd name="T4" fmla="*/ 0 w 15"/>
                <a:gd name="T5" fmla="*/ 10 h 16"/>
                <a:gd name="T6" fmla="*/ 11 w 15"/>
                <a:gd name="T7" fmla="*/ 16 h 16"/>
                <a:gd name="T8" fmla="*/ 15 w 15"/>
                <a:gd name="T9" fmla="*/ 6 h 16"/>
                <a:gd name="T10" fmla="*/ 4 w 15"/>
                <a:gd name="T11" fmla="*/ 2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"/>
                <a:gd name="T19" fmla="*/ 0 h 16"/>
                <a:gd name="T20" fmla="*/ 15 w 15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" h="16">
                  <a:moveTo>
                    <a:pt x="4" y="2"/>
                  </a:moveTo>
                  <a:lnTo>
                    <a:pt x="4" y="0"/>
                  </a:lnTo>
                  <a:lnTo>
                    <a:pt x="0" y="10"/>
                  </a:lnTo>
                  <a:lnTo>
                    <a:pt x="11" y="16"/>
                  </a:lnTo>
                  <a:lnTo>
                    <a:pt x="15" y="6"/>
                  </a:lnTo>
                  <a:lnTo>
                    <a:pt x="4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24" name="Freeform 492"/>
            <p:cNvSpPr>
              <a:spLocks/>
            </p:cNvSpPr>
            <p:nvPr/>
          </p:nvSpPr>
          <p:spPr bwMode="auto">
            <a:xfrm>
              <a:off x="3020" y="3255"/>
              <a:ext cx="19" cy="25"/>
            </a:xfrm>
            <a:custGeom>
              <a:avLst/>
              <a:gdLst>
                <a:gd name="T0" fmla="*/ 7 w 19"/>
                <a:gd name="T1" fmla="*/ 0 h 25"/>
                <a:gd name="T2" fmla="*/ 0 w 19"/>
                <a:gd name="T3" fmla="*/ 21 h 25"/>
                <a:gd name="T4" fmla="*/ 11 w 19"/>
                <a:gd name="T5" fmla="*/ 25 h 25"/>
                <a:gd name="T6" fmla="*/ 19 w 19"/>
                <a:gd name="T7" fmla="*/ 4 h 25"/>
                <a:gd name="T8" fmla="*/ 19 w 19"/>
                <a:gd name="T9" fmla="*/ 2 h 25"/>
                <a:gd name="T10" fmla="*/ 19 w 19"/>
                <a:gd name="T11" fmla="*/ 4 h 25"/>
                <a:gd name="T12" fmla="*/ 19 w 19"/>
                <a:gd name="T13" fmla="*/ 2 h 25"/>
                <a:gd name="T14" fmla="*/ 7 w 19"/>
                <a:gd name="T15" fmla="*/ 0 h 2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9"/>
                <a:gd name="T25" fmla="*/ 0 h 25"/>
                <a:gd name="T26" fmla="*/ 19 w 19"/>
                <a:gd name="T27" fmla="*/ 25 h 2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9" h="25">
                  <a:moveTo>
                    <a:pt x="7" y="0"/>
                  </a:moveTo>
                  <a:lnTo>
                    <a:pt x="0" y="21"/>
                  </a:lnTo>
                  <a:lnTo>
                    <a:pt x="11" y="25"/>
                  </a:lnTo>
                  <a:lnTo>
                    <a:pt x="19" y="4"/>
                  </a:lnTo>
                  <a:lnTo>
                    <a:pt x="19" y="2"/>
                  </a:lnTo>
                  <a:lnTo>
                    <a:pt x="19" y="4"/>
                  </a:lnTo>
                  <a:lnTo>
                    <a:pt x="19" y="2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25" name="Freeform 493"/>
            <p:cNvSpPr>
              <a:spLocks/>
            </p:cNvSpPr>
            <p:nvPr/>
          </p:nvSpPr>
          <p:spPr bwMode="auto">
            <a:xfrm>
              <a:off x="3027" y="3206"/>
              <a:ext cx="27" cy="51"/>
            </a:xfrm>
            <a:custGeom>
              <a:avLst/>
              <a:gdLst>
                <a:gd name="T0" fmla="*/ 16 w 27"/>
                <a:gd name="T1" fmla="*/ 0 h 51"/>
                <a:gd name="T2" fmla="*/ 0 w 27"/>
                <a:gd name="T3" fmla="*/ 49 h 51"/>
                <a:gd name="T4" fmla="*/ 12 w 27"/>
                <a:gd name="T5" fmla="*/ 51 h 51"/>
                <a:gd name="T6" fmla="*/ 27 w 27"/>
                <a:gd name="T7" fmla="*/ 4 h 51"/>
                <a:gd name="T8" fmla="*/ 16 w 27"/>
                <a:gd name="T9" fmla="*/ 0 h 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51"/>
                <a:gd name="T17" fmla="*/ 27 w 27"/>
                <a:gd name="T18" fmla="*/ 51 h 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51">
                  <a:moveTo>
                    <a:pt x="16" y="0"/>
                  </a:moveTo>
                  <a:lnTo>
                    <a:pt x="0" y="49"/>
                  </a:lnTo>
                  <a:lnTo>
                    <a:pt x="12" y="51"/>
                  </a:lnTo>
                  <a:lnTo>
                    <a:pt x="27" y="4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26" name="Freeform 494"/>
            <p:cNvSpPr>
              <a:spLocks/>
            </p:cNvSpPr>
            <p:nvPr/>
          </p:nvSpPr>
          <p:spPr bwMode="auto">
            <a:xfrm>
              <a:off x="3043" y="3183"/>
              <a:ext cx="19" cy="27"/>
            </a:xfrm>
            <a:custGeom>
              <a:avLst/>
              <a:gdLst>
                <a:gd name="T0" fmla="*/ 8 w 19"/>
                <a:gd name="T1" fmla="*/ 0 h 27"/>
                <a:gd name="T2" fmla="*/ 0 w 19"/>
                <a:gd name="T3" fmla="*/ 23 h 27"/>
                <a:gd name="T4" fmla="*/ 11 w 19"/>
                <a:gd name="T5" fmla="*/ 27 h 27"/>
                <a:gd name="T6" fmla="*/ 19 w 19"/>
                <a:gd name="T7" fmla="*/ 4 h 27"/>
                <a:gd name="T8" fmla="*/ 8 w 19"/>
                <a:gd name="T9" fmla="*/ 0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27"/>
                <a:gd name="T17" fmla="*/ 19 w 19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27">
                  <a:moveTo>
                    <a:pt x="8" y="0"/>
                  </a:moveTo>
                  <a:lnTo>
                    <a:pt x="0" y="23"/>
                  </a:lnTo>
                  <a:lnTo>
                    <a:pt x="11" y="27"/>
                  </a:lnTo>
                  <a:lnTo>
                    <a:pt x="19" y="4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27" name="Freeform 495"/>
            <p:cNvSpPr>
              <a:spLocks/>
            </p:cNvSpPr>
            <p:nvPr/>
          </p:nvSpPr>
          <p:spPr bwMode="auto">
            <a:xfrm>
              <a:off x="3051" y="3167"/>
              <a:ext cx="17" cy="20"/>
            </a:xfrm>
            <a:custGeom>
              <a:avLst/>
              <a:gdLst>
                <a:gd name="T0" fmla="*/ 7 w 17"/>
                <a:gd name="T1" fmla="*/ 0 h 20"/>
                <a:gd name="T2" fmla="*/ 0 w 17"/>
                <a:gd name="T3" fmla="*/ 16 h 20"/>
                <a:gd name="T4" fmla="*/ 11 w 17"/>
                <a:gd name="T5" fmla="*/ 20 h 20"/>
                <a:gd name="T6" fmla="*/ 17 w 17"/>
                <a:gd name="T7" fmla="*/ 4 h 20"/>
                <a:gd name="T8" fmla="*/ 7 w 17"/>
                <a:gd name="T9" fmla="*/ 0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20"/>
                <a:gd name="T17" fmla="*/ 17 w 17"/>
                <a:gd name="T18" fmla="*/ 20 h 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20">
                  <a:moveTo>
                    <a:pt x="7" y="0"/>
                  </a:moveTo>
                  <a:lnTo>
                    <a:pt x="0" y="16"/>
                  </a:lnTo>
                  <a:lnTo>
                    <a:pt x="11" y="20"/>
                  </a:lnTo>
                  <a:lnTo>
                    <a:pt x="17" y="4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28" name="Freeform 496"/>
            <p:cNvSpPr>
              <a:spLocks/>
            </p:cNvSpPr>
            <p:nvPr/>
          </p:nvSpPr>
          <p:spPr bwMode="auto">
            <a:xfrm>
              <a:off x="3058" y="3159"/>
              <a:ext cx="14" cy="12"/>
            </a:xfrm>
            <a:custGeom>
              <a:avLst/>
              <a:gdLst>
                <a:gd name="T0" fmla="*/ 4 w 14"/>
                <a:gd name="T1" fmla="*/ 0 h 12"/>
                <a:gd name="T2" fmla="*/ 2 w 14"/>
                <a:gd name="T3" fmla="*/ 0 h 12"/>
                <a:gd name="T4" fmla="*/ 0 w 14"/>
                <a:gd name="T5" fmla="*/ 8 h 12"/>
                <a:gd name="T6" fmla="*/ 10 w 14"/>
                <a:gd name="T7" fmla="*/ 12 h 12"/>
                <a:gd name="T8" fmla="*/ 14 w 14"/>
                <a:gd name="T9" fmla="*/ 4 h 12"/>
                <a:gd name="T10" fmla="*/ 14 w 14"/>
                <a:gd name="T11" fmla="*/ 6 h 12"/>
                <a:gd name="T12" fmla="*/ 4 w 14"/>
                <a:gd name="T13" fmla="*/ 0 h 12"/>
                <a:gd name="T14" fmla="*/ 2 w 14"/>
                <a:gd name="T15" fmla="*/ 0 h 12"/>
                <a:gd name="T16" fmla="*/ 4 w 14"/>
                <a:gd name="T17" fmla="*/ 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12"/>
                <a:gd name="T29" fmla="*/ 14 w 14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12">
                  <a:moveTo>
                    <a:pt x="4" y="0"/>
                  </a:moveTo>
                  <a:lnTo>
                    <a:pt x="2" y="0"/>
                  </a:lnTo>
                  <a:lnTo>
                    <a:pt x="0" y="8"/>
                  </a:lnTo>
                  <a:lnTo>
                    <a:pt x="10" y="12"/>
                  </a:lnTo>
                  <a:lnTo>
                    <a:pt x="14" y="4"/>
                  </a:lnTo>
                  <a:lnTo>
                    <a:pt x="14" y="6"/>
                  </a:lnTo>
                  <a:lnTo>
                    <a:pt x="4" y="0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29" name="Freeform 497"/>
            <p:cNvSpPr>
              <a:spLocks/>
            </p:cNvSpPr>
            <p:nvPr/>
          </p:nvSpPr>
          <p:spPr bwMode="auto">
            <a:xfrm>
              <a:off x="3062" y="3151"/>
              <a:ext cx="14" cy="14"/>
            </a:xfrm>
            <a:custGeom>
              <a:avLst/>
              <a:gdLst>
                <a:gd name="T0" fmla="*/ 4 w 14"/>
                <a:gd name="T1" fmla="*/ 0 h 14"/>
                <a:gd name="T2" fmla="*/ 4 w 14"/>
                <a:gd name="T3" fmla="*/ 2 h 14"/>
                <a:gd name="T4" fmla="*/ 0 w 14"/>
                <a:gd name="T5" fmla="*/ 8 h 14"/>
                <a:gd name="T6" fmla="*/ 10 w 14"/>
                <a:gd name="T7" fmla="*/ 14 h 14"/>
                <a:gd name="T8" fmla="*/ 14 w 14"/>
                <a:gd name="T9" fmla="*/ 8 h 14"/>
                <a:gd name="T10" fmla="*/ 12 w 14"/>
                <a:gd name="T11" fmla="*/ 8 h 14"/>
                <a:gd name="T12" fmla="*/ 4 w 14"/>
                <a:gd name="T13" fmla="*/ 0 h 14"/>
                <a:gd name="T14" fmla="*/ 4 w 14"/>
                <a:gd name="T15" fmla="*/ 2 h 14"/>
                <a:gd name="T16" fmla="*/ 4 w 14"/>
                <a:gd name="T17" fmla="*/ 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14"/>
                <a:gd name="T29" fmla="*/ 14 w 14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14">
                  <a:moveTo>
                    <a:pt x="4" y="0"/>
                  </a:moveTo>
                  <a:lnTo>
                    <a:pt x="4" y="2"/>
                  </a:lnTo>
                  <a:lnTo>
                    <a:pt x="0" y="8"/>
                  </a:lnTo>
                  <a:lnTo>
                    <a:pt x="10" y="14"/>
                  </a:lnTo>
                  <a:lnTo>
                    <a:pt x="14" y="8"/>
                  </a:lnTo>
                  <a:lnTo>
                    <a:pt x="12" y="8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30" name="Freeform 498"/>
            <p:cNvSpPr>
              <a:spLocks/>
            </p:cNvSpPr>
            <p:nvPr/>
          </p:nvSpPr>
          <p:spPr bwMode="auto">
            <a:xfrm>
              <a:off x="3066" y="3146"/>
              <a:ext cx="12" cy="13"/>
            </a:xfrm>
            <a:custGeom>
              <a:avLst/>
              <a:gdLst>
                <a:gd name="T0" fmla="*/ 6 w 12"/>
                <a:gd name="T1" fmla="*/ 0 h 13"/>
                <a:gd name="T2" fmla="*/ 4 w 12"/>
                <a:gd name="T3" fmla="*/ 2 h 13"/>
                <a:gd name="T4" fmla="*/ 0 w 12"/>
                <a:gd name="T5" fmla="*/ 5 h 13"/>
                <a:gd name="T6" fmla="*/ 8 w 12"/>
                <a:gd name="T7" fmla="*/ 13 h 13"/>
                <a:gd name="T8" fmla="*/ 12 w 12"/>
                <a:gd name="T9" fmla="*/ 9 h 13"/>
                <a:gd name="T10" fmla="*/ 10 w 12"/>
                <a:gd name="T11" fmla="*/ 9 h 13"/>
                <a:gd name="T12" fmla="*/ 6 w 12"/>
                <a:gd name="T13" fmla="*/ 0 h 13"/>
                <a:gd name="T14" fmla="*/ 4 w 12"/>
                <a:gd name="T15" fmla="*/ 0 h 13"/>
                <a:gd name="T16" fmla="*/ 4 w 12"/>
                <a:gd name="T17" fmla="*/ 2 h 13"/>
                <a:gd name="T18" fmla="*/ 6 w 12"/>
                <a:gd name="T19" fmla="*/ 0 h 1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13"/>
                <a:gd name="T32" fmla="*/ 12 w 12"/>
                <a:gd name="T33" fmla="*/ 13 h 1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13">
                  <a:moveTo>
                    <a:pt x="6" y="0"/>
                  </a:moveTo>
                  <a:lnTo>
                    <a:pt x="4" y="2"/>
                  </a:lnTo>
                  <a:lnTo>
                    <a:pt x="0" y="5"/>
                  </a:lnTo>
                  <a:lnTo>
                    <a:pt x="8" y="13"/>
                  </a:lnTo>
                  <a:lnTo>
                    <a:pt x="12" y="9"/>
                  </a:lnTo>
                  <a:lnTo>
                    <a:pt x="10" y="9"/>
                  </a:lnTo>
                  <a:lnTo>
                    <a:pt x="6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31" name="Freeform 499"/>
            <p:cNvSpPr>
              <a:spLocks/>
            </p:cNvSpPr>
            <p:nvPr/>
          </p:nvSpPr>
          <p:spPr bwMode="auto">
            <a:xfrm>
              <a:off x="3072" y="3144"/>
              <a:ext cx="8" cy="11"/>
            </a:xfrm>
            <a:custGeom>
              <a:avLst/>
              <a:gdLst>
                <a:gd name="T0" fmla="*/ 4 w 8"/>
                <a:gd name="T1" fmla="*/ 0 h 11"/>
                <a:gd name="T2" fmla="*/ 0 w 8"/>
                <a:gd name="T3" fmla="*/ 2 h 11"/>
                <a:gd name="T4" fmla="*/ 4 w 8"/>
                <a:gd name="T5" fmla="*/ 11 h 11"/>
                <a:gd name="T6" fmla="*/ 8 w 8"/>
                <a:gd name="T7" fmla="*/ 9 h 11"/>
                <a:gd name="T8" fmla="*/ 8 w 8"/>
                <a:gd name="T9" fmla="*/ 11 h 11"/>
                <a:gd name="T10" fmla="*/ 4 w 8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11"/>
                <a:gd name="T20" fmla="*/ 8 w 8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11">
                  <a:moveTo>
                    <a:pt x="4" y="0"/>
                  </a:moveTo>
                  <a:lnTo>
                    <a:pt x="0" y="2"/>
                  </a:lnTo>
                  <a:lnTo>
                    <a:pt x="4" y="11"/>
                  </a:lnTo>
                  <a:lnTo>
                    <a:pt x="8" y="9"/>
                  </a:lnTo>
                  <a:lnTo>
                    <a:pt x="8" y="1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32" name="Freeform 500"/>
            <p:cNvSpPr>
              <a:spLocks/>
            </p:cNvSpPr>
            <p:nvPr/>
          </p:nvSpPr>
          <p:spPr bwMode="auto">
            <a:xfrm>
              <a:off x="3076" y="3142"/>
              <a:ext cx="9" cy="13"/>
            </a:xfrm>
            <a:custGeom>
              <a:avLst/>
              <a:gdLst>
                <a:gd name="T0" fmla="*/ 9 w 9"/>
                <a:gd name="T1" fmla="*/ 2 h 13"/>
                <a:gd name="T2" fmla="*/ 5 w 9"/>
                <a:gd name="T3" fmla="*/ 0 h 13"/>
                <a:gd name="T4" fmla="*/ 0 w 9"/>
                <a:gd name="T5" fmla="*/ 2 h 13"/>
                <a:gd name="T6" fmla="*/ 4 w 9"/>
                <a:gd name="T7" fmla="*/ 13 h 13"/>
                <a:gd name="T8" fmla="*/ 7 w 9"/>
                <a:gd name="T9" fmla="*/ 11 h 13"/>
                <a:gd name="T10" fmla="*/ 4 w 9"/>
                <a:gd name="T11" fmla="*/ 11 h 13"/>
                <a:gd name="T12" fmla="*/ 9 w 9"/>
                <a:gd name="T13" fmla="*/ 2 h 13"/>
                <a:gd name="T14" fmla="*/ 7 w 9"/>
                <a:gd name="T15" fmla="*/ 0 h 13"/>
                <a:gd name="T16" fmla="*/ 5 w 9"/>
                <a:gd name="T17" fmla="*/ 0 h 13"/>
                <a:gd name="T18" fmla="*/ 9 w 9"/>
                <a:gd name="T19" fmla="*/ 2 h 1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"/>
                <a:gd name="T31" fmla="*/ 0 h 13"/>
                <a:gd name="T32" fmla="*/ 9 w 9"/>
                <a:gd name="T33" fmla="*/ 13 h 1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" h="13">
                  <a:moveTo>
                    <a:pt x="9" y="2"/>
                  </a:moveTo>
                  <a:lnTo>
                    <a:pt x="5" y="0"/>
                  </a:lnTo>
                  <a:lnTo>
                    <a:pt x="0" y="2"/>
                  </a:lnTo>
                  <a:lnTo>
                    <a:pt x="4" y="13"/>
                  </a:lnTo>
                  <a:lnTo>
                    <a:pt x="7" y="11"/>
                  </a:lnTo>
                  <a:lnTo>
                    <a:pt x="4" y="11"/>
                  </a:lnTo>
                  <a:lnTo>
                    <a:pt x="9" y="2"/>
                  </a:lnTo>
                  <a:lnTo>
                    <a:pt x="7" y="0"/>
                  </a:lnTo>
                  <a:lnTo>
                    <a:pt x="5" y="0"/>
                  </a:lnTo>
                  <a:lnTo>
                    <a:pt x="9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33" name="Freeform 501"/>
            <p:cNvSpPr>
              <a:spLocks/>
            </p:cNvSpPr>
            <p:nvPr/>
          </p:nvSpPr>
          <p:spPr bwMode="auto">
            <a:xfrm>
              <a:off x="3080" y="3144"/>
              <a:ext cx="7" cy="9"/>
            </a:xfrm>
            <a:custGeom>
              <a:avLst/>
              <a:gdLst>
                <a:gd name="T0" fmla="*/ 7 w 7"/>
                <a:gd name="T1" fmla="*/ 0 h 9"/>
                <a:gd name="T2" fmla="*/ 5 w 7"/>
                <a:gd name="T3" fmla="*/ 0 h 9"/>
                <a:gd name="T4" fmla="*/ 0 w 7"/>
                <a:gd name="T5" fmla="*/ 9 h 9"/>
                <a:gd name="T6" fmla="*/ 1 w 7"/>
                <a:gd name="T7" fmla="*/ 9 h 9"/>
                <a:gd name="T8" fmla="*/ 7 w 7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9"/>
                <a:gd name="T17" fmla="*/ 7 w 7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9">
                  <a:moveTo>
                    <a:pt x="7" y="0"/>
                  </a:moveTo>
                  <a:lnTo>
                    <a:pt x="5" y="0"/>
                  </a:lnTo>
                  <a:lnTo>
                    <a:pt x="0" y="9"/>
                  </a:lnTo>
                  <a:lnTo>
                    <a:pt x="1" y="9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34" name="Freeform 502"/>
            <p:cNvSpPr>
              <a:spLocks/>
            </p:cNvSpPr>
            <p:nvPr/>
          </p:nvSpPr>
          <p:spPr bwMode="auto">
            <a:xfrm>
              <a:off x="3081" y="3144"/>
              <a:ext cx="10" cy="11"/>
            </a:xfrm>
            <a:custGeom>
              <a:avLst/>
              <a:gdLst>
                <a:gd name="T0" fmla="*/ 10 w 10"/>
                <a:gd name="T1" fmla="*/ 2 h 11"/>
                <a:gd name="T2" fmla="*/ 8 w 10"/>
                <a:gd name="T3" fmla="*/ 2 h 11"/>
                <a:gd name="T4" fmla="*/ 6 w 10"/>
                <a:gd name="T5" fmla="*/ 0 h 11"/>
                <a:gd name="T6" fmla="*/ 0 w 10"/>
                <a:gd name="T7" fmla="*/ 9 h 11"/>
                <a:gd name="T8" fmla="*/ 2 w 10"/>
                <a:gd name="T9" fmla="*/ 11 h 11"/>
                <a:gd name="T10" fmla="*/ 0 w 10"/>
                <a:gd name="T11" fmla="*/ 9 h 11"/>
                <a:gd name="T12" fmla="*/ 10 w 10"/>
                <a:gd name="T13" fmla="*/ 2 h 11"/>
                <a:gd name="T14" fmla="*/ 8 w 10"/>
                <a:gd name="T15" fmla="*/ 2 h 11"/>
                <a:gd name="T16" fmla="*/ 10 w 10"/>
                <a:gd name="T17" fmla="*/ 2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11"/>
                <a:gd name="T29" fmla="*/ 10 w 10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11">
                  <a:moveTo>
                    <a:pt x="10" y="2"/>
                  </a:moveTo>
                  <a:lnTo>
                    <a:pt x="8" y="2"/>
                  </a:lnTo>
                  <a:lnTo>
                    <a:pt x="6" y="0"/>
                  </a:lnTo>
                  <a:lnTo>
                    <a:pt x="0" y="9"/>
                  </a:lnTo>
                  <a:lnTo>
                    <a:pt x="2" y="11"/>
                  </a:lnTo>
                  <a:lnTo>
                    <a:pt x="0" y="9"/>
                  </a:lnTo>
                  <a:lnTo>
                    <a:pt x="10" y="2"/>
                  </a:lnTo>
                  <a:lnTo>
                    <a:pt x="8" y="2"/>
                  </a:lnTo>
                  <a:lnTo>
                    <a:pt x="10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35" name="Freeform 503"/>
            <p:cNvSpPr>
              <a:spLocks/>
            </p:cNvSpPr>
            <p:nvPr/>
          </p:nvSpPr>
          <p:spPr bwMode="auto">
            <a:xfrm>
              <a:off x="3081" y="3146"/>
              <a:ext cx="14" cy="13"/>
            </a:xfrm>
            <a:custGeom>
              <a:avLst/>
              <a:gdLst>
                <a:gd name="T0" fmla="*/ 14 w 14"/>
                <a:gd name="T1" fmla="*/ 5 h 13"/>
                <a:gd name="T2" fmla="*/ 10 w 14"/>
                <a:gd name="T3" fmla="*/ 0 h 13"/>
                <a:gd name="T4" fmla="*/ 0 w 14"/>
                <a:gd name="T5" fmla="*/ 7 h 13"/>
                <a:gd name="T6" fmla="*/ 4 w 14"/>
                <a:gd name="T7" fmla="*/ 13 h 13"/>
                <a:gd name="T8" fmla="*/ 4 w 14"/>
                <a:gd name="T9" fmla="*/ 11 h 13"/>
                <a:gd name="T10" fmla="*/ 14 w 14"/>
                <a:gd name="T11" fmla="*/ 5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"/>
                <a:gd name="T19" fmla="*/ 0 h 13"/>
                <a:gd name="T20" fmla="*/ 14 w 14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" h="13">
                  <a:moveTo>
                    <a:pt x="14" y="5"/>
                  </a:moveTo>
                  <a:lnTo>
                    <a:pt x="10" y="0"/>
                  </a:lnTo>
                  <a:lnTo>
                    <a:pt x="0" y="7"/>
                  </a:lnTo>
                  <a:lnTo>
                    <a:pt x="4" y="13"/>
                  </a:lnTo>
                  <a:lnTo>
                    <a:pt x="4" y="11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36" name="Freeform 504"/>
            <p:cNvSpPr>
              <a:spLocks/>
            </p:cNvSpPr>
            <p:nvPr/>
          </p:nvSpPr>
          <p:spPr bwMode="auto">
            <a:xfrm>
              <a:off x="3085" y="3151"/>
              <a:ext cx="14" cy="12"/>
            </a:xfrm>
            <a:custGeom>
              <a:avLst/>
              <a:gdLst>
                <a:gd name="T0" fmla="*/ 14 w 14"/>
                <a:gd name="T1" fmla="*/ 6 h 12"/>
                <a:gd name="T2" fmla="*/ 10 w 14"/>
                <a:gd name="T3" fmla="*/ 0 h 12"/>
                <a:gd name="T4" fmla="*/ 0 w 14"/>
                <a:gd name="T5" fmla="*/ 6 h 12"/>
                <a:gd name="T6" fmla="*/ 4 w 14"/>
                <a:gd name="T7" fmla="*/ 12 h 12"/>
                <a:gd name="T8" fmla="*/ 14 w 14"/>
                <a:gd name="T9" fmla="*/ 6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12"/>
                <a:gd name="T17" fmla="*/ 14 w 14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12">
                  <a:moveTo>
                    <a:pt x="14" y="6"/>
                  </a:moveTo>
                  <a:lnTo>
                    <a:pt x="10" y="0"/>
                  </a:lnTo>
                  <a:lnTo>
                    <a:pt x="0" y="6"/>
                  </a:lnTo>
                  <a:lnTo>
                    <a:pt x="4" y="12"/>
                  </a:lnTo>
                  <a:lnTo>
                    <a:pt x="14" y="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37" name="Freeform 505"/>
            <p:cNvSpPr>
              <a:spLocks/>
            </p:cNvSpPr>
            <p:nvPr/>
          </p:nvSpPr>
          <p:spPr bwMode="auto">
            <a:xfrm>
              <a:off x="3089" y="3157"/>
              <a:ext cx="20" cy="24"/>
            </a:xfrm>
            <a:custGeom>
              <a:avLst/>
              <a:gdLst>
                <a:gd name="T0" fmla="*/ 20 w 20"/>
                <a:gd name="T1" fmla="*/ 20 h 24"/>
                <a:gd name="T2" fmla="*/ 20 w 20"/>
                <a:gd name="T3" fmla="*/ 18 h 24"/>
                <a:gd name="T4" fmla="*/ 10 w 20"/>
                <a:gd name="T5" fmla="*/ 0 h 24"/>
                <a:gd name="T6" fmla="*/ 0 w 20"/>
                <a:gd name="T7" fmla="*/ 6 h 24"/>
                <a:gd name="T8" fmla="*/ 8 w 20"/>
                <a:gd name="T9" fmla="*/ 24 h 24"/>
                <a:gd name="T10" fmla="*/ 20 w 20"/>
                <a:gd name="T11" fmla="*/ 20 h 24"/>
                <a:gd name="T12" fmla="*/ 20 w 20"/>
                <a:gd name="T13" fmla="*/ 18 h 24"/>
                <a:gd name="T14" fmla="*/ 20 w 20"/>
                <a:gd name="T15" fmla="*/ 20 h 2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"/>
                <a:gd name="T25" fmla="*/ 0 h 24"/>
                <a:gd name="T26" fmla="*/ 20 w 20"/>
                <a:gd name="T27" fmla="*/ 24 h 2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" h="24">
                  <a:moveTo>
                    <a:pt x="20" y="20"/>
                  </a:moveTo>
                  <a:lnTo>
                    <a:pt x="20" y="18"/>
                  </a:lnTo>
                  <a:lnTo>
                    <a:pt x="10" y="0"/>
                  </a:lnTo>
                  <a:lnTo>
                    <a:pt x="0" y="6"/>
                  </a:lnTo>
                  <a:lnTo>
                    <a:pt x="8" y="24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2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38" name="Freeform 506"/>
            <p:cNvSpPr>
              <a:spLocks/>
            </p:cNvSpPr>
            <p:nvPr/>
          </p:nvSpPr>
          <p:spPr bwMode="auto">
            <a:xfrm>
              <a:off x="3097" y="3177"/>
              <a:ext cx="19" cy="23"/>
            </a:xfrm>
            <a:custGeom>
              <a:avLst/>
              <a:gdLst>
                <a:gd name="T0" fmla="*/ 19 w 19"/>
                <a:gd name="T1" fmla="*/ 19 h 23"/>
                <a:gd name="T2" fmla="*/ 12 w 19"/>
                <a:gd name="T3" fmla="*/ 0 h 23"/>
                <a:gd name="T4" fmla="*/ 0 w 19"/>
                <a:gd name="T5" fmla="*/ 4 h 23"/>
                <a:gd name="T6" fmla="*/ 8 w 19"/>
                <a:gd name="T7" fmla="*/ 23 h 23"/>
                <a:gd name="T8" fmla="*/ 19 w 19"/>
                <a:gd name="T9" fmla="*/ 19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23"/>
                <a:gd name="T17" fmla="*/ 19 w 19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23">
                  <a:moveTo>
                    <a:pt x="19" y="19"/>
                  </a:moveTo>
                  <a:lnTo>
                    <a:pt x="12" y="0"/>
                  </a:lnTo>
                  <a:lnTo>
                    <a:pt x="0" y="4"/>
                  </a:lnTo>
                  <a:lnTo>
                    <a:pt x="8" y="23"/>
                  </a:lnTo>
                  <a:lnTo>
                    <a:pt x="19" y="19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39" name="Freeform 507"/>
            <p:cNvSpPr>
              <a:spLocks/>
            </p:cNvSpPr>
            <p:nvPr/>
          </p:nvSpPr>
          <p:spPr bwMode="auto">
            <a:xfrm>
              <a:off x="3105" y="3196"/>
              <a:ext cx="29" cy="55"/>
            </a:xfrm>
            <a:custGeom>
              <a:avLst/>
              <a:gdLst>
                <a:gd name="T0" fmla="*/ 29 w 29"/>
                <a:gd name="T1" fmla="*/ 51 h 55"/>
                <a:gd name="T2" fmla="*/ 11 w 29"/>
                <a:gd name="T3" fmla="*/ 0 h 55"/>
                <a:gd name="T4" fmla="*/ 0 w 29"/>
                <a:gd name="T5" fmla="*/ 4 h 55"/>
                <a:gd name="T6" fmla="*/ 17 w 29"/>
                <a:gd name="T7" fmla="*/ 55 h 55"/>
                <a:gd name="T8" fmla="*/ 29 w 29"/>
                <a:gd name="T9" fmla="*/ 51 h 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55"/>
                <a:gd name="T17" fmla="*/ 29 w 29"/>
                <a:gd name="T18" fmla="*/ 55 h 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55">
                  <a:moveTo>
                    <a:pt x="29" y="51"/>
                  </a:moveTo>
                  <a:lnTo>
                    <a:pt x="11" y="0"/>
                  </a:lnTo>
                  <a:lnTo>
                    <a:pt x="0" y="4"/>
                  </a:lnTo>
                  <a:lnTo>
                    <a:pt x="17" y="55"/>
                  </a:lnTo>
                  <a:lnTo>
                    <a:pt x="29" y="5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40" name="Freeform 508"/>
            <p:cNvSpPr>
              <a:spLocks/>
            </p:cNvSpPr>
            <p:nvPr/>
          </p:nvSpPr>
          <p:spPr bwMode="auto">
            <a:xfrm>
              <a:off x="3122" y="3247"/>
              <a:ext cx="17" cy="19"/>
            </a:xfrm>
            <a:custGeom>
              <a:avLst/>
              <a:gdLst>
                <a:gd name="T0" fmla="*/ 17 w 17"/>
                <a:gd name="T1" fmla="*/ 15 h 19"/>
                <a:gd name="T2" fmla="*/ 12 w 17"/>
                <a:gd name="T3" fmla="*/ 0 h 19"/>
                <a:gd name="T4" fmla="*/ 0 w 17"/>
                <a:gd name="T5" fmla="*/ 4 h 19"/>
                <a:gd name="T6" fmla="*/ 8 w 17"/>
                <a:gd name="T7" fmla="*/ 19 h 19"/>
                <a:gd name="T8" fmla="*/ 17 w 17"/>
                <a:gd name="T9" fmla="*/ 15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9"/>
                <a:gd name="T17" fmla="*/ 17 w 17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9">
                  <a:moveTo>
                    <a:pt x="17" y="15"/>
                  </a:moveTo>
                  <a:lnTo>
                    <a:pt x="12" y="0"/>
                  </a:lnTo>
                  <a:lnTo>
                    <a:pt x="0" y="4"/>
                  </a:lnTo>
                  <a:lnTo>
                    <a:pt x="8" y="19"/>
                  </a:lnTo>
                  <a:lnTo>
                    <a:pt x="17" y="1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41" name="Freeform 509"/>
            <p:cNvSpPr>
              <a:spLocks/>
            </p:cNvSpPr>
            <p:nvPr/>
          </p:nvSpPr>
          <p:spPr bwMode="auto">
            <a:xfrm>
              <a:off x="3130" y="3262"/>
              <a:ext cx="13" cy="14"/>
            </a:xfrm>
            <a:custGeom>
              <a:avLst/>
              <a:gdLst>
                <a:gd name="T0" fmla="*/ 13 w 13"/>
                <a:gd name="T1" fmla="*/ 6 h 14"/>
                <a:gd name="T2" fmla="*/ 13 w 13"/>
                <a:gd name="T3" fmla="*/ 8 h 14"/>
                <a:gd name="T4" fmla="*/ 9 w 13"/>
                <a:gd name="T5" fmla="*/ 0 h 14"/>
                <a:gd name="T6" fmla="*/ 0 w 13"/>
                <a:gd name="T7" fmla="*/ 4 h 14"/>
                <a:gd name="T8" fmla="*/ 4 w 13"/>
                <a:gd name="T9" fmla="*/ 12 h 14"/>
                <a:gd name="T10" fmla="*/ 4 w 13"/>
                <a:gd name="T11" fmla="*/ 14 h 14"/>
                <a:gd name="T12" fmla="*/ 4 w 13"/>
                <a:gd name="T13" fmla="*/ 12 h 14"/>
                <a:gd name="T14" fmla="*/ 4 w 13"/>
                <a:gd name="T15" fmla="*/ 14 h 14"/>
                <a:gd name="T16" fmla="*/ 13 w 13"/>
                <a:gd name="T17" fmla="*/ 6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14"/>
                <a:gd name="T29" fmla="*/ 13 w 13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14">
                  <a:moveTo>
                    <a:pt x="13" y="6"/>
                  </a:moveTo>
                  <a:lnTo>
                    <a:pt x="13" y="8"/>
                  </a:lnTo>
                  <a:lnTo>
                    <a:pt x="9" y="0"/>
                  </a:lnTo>
                  <a:lnTo>
                    <a:pt x="0" y="4"/>
                  </a:lnTo>
                  <a:lnTo>
                    <a:pt x="4" y="12"/>
                  </a:lnTo>
                  <a:lnTo>
                    <a:pt x="4" y="14"/>
                  </a:lnTo>
                  <a:lnTo>
                    <a:pt x="4" y="12"/>
                  </a:lnTo>
                  <a:lnTo>
                    <a:pt x="4" y="14"/>
                  </a:lnTo>
                  <a:lnTo>
                    <a:pt x="13" y="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42" name="Freeform 510"/>
            <p:cNvSpPr>
              <a:spLocks/>
            </p:cNvSpPr>
            <p:nvPr/>
          </p:nvSpPr>
          <p:spPr bwMode="auto">
            <a:xfrm>
              <a:off x="3134" y="3268"/>
              <a:ext cx="13" cy="14"/>
            </a:xfrm>
            <a:custGeom>
              <a:avLst/>
              <a:gdLst>
                <a:gd name="T0" fmla="*/ 13 w 13"/>
                <a:gd name="T1" fmla="*/ 6 h 14"/>
                <a:gd name="T2" fmla="*/ 9 w 13"/>
                <a:gd name="T3" fmla="*/ 0 h 14"/>
                <a:gd name="T4" fmla="*/ 0 w 13"/>
                <a:gd name="T5" fmla="*/ 8 h 14"/>
                <a:gd name="T6" fmla="*/ 3 w 13"/>
                <a:gd name="T7" fmla="*/ 14 h 14"/>
                <a:gd name="T8" fmla="*/ 13 w 13"/>
                <a:gd name="T9" fmla="*/ 6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4"/>
                <a:gd name="T17" fmla="*/ 13 w 13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4">
                  <a:moveTo>
                    <a:pt x="13" y="6"/>
                  </a:moveTo>
                  <a:lnTo>
                    <a:pt x="9" y="0"/>
                  </a:lnTo>
                  <a:lnTo>
                    <a:pt x="0" y="8"/>
                  </a:lnTo>
                  <a:lnTo>
                    <a:pt x="3" y="14"/>
                  </a:lnTo>
                  <a:lnTo>
                    <a:pt x="13" y="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43" name="Freeform 511"/>
            <p:cNvSpPr>
              <a:spLocks/>
            </p:cNvSpPr>
            <p:nvPr/>
          </p:nvSpPr>
          <p:spPr bwMode="auto">
            <a:xfrm>
              <a:off x="3137" y="3274"/>
              <a:ext cx="14" cy="14"/>
            </a:xfrm>
            <a:custGeom>
              <a:avLst/>
              <a:gdLst>
                <a:gd name="T0" fmla="*/ 12 w 14"/>
                <a:gd name="T1" fmla="*/ 6 h 14"/>
                <a:gd name="T2" fmla="*/ 14 w 14"/>
                <a:gd name="T3" fmla="*/ 6 h 14"/>
                <a:gd name="T4" fmla="*/ 10 w 14"/>
                <a:gd name="T5" fmla="*/ 0 h 14"/>
                <a:gd name="T6" fmla="*/ 0 w 14"/>
                <a:gd name="T7" fmla="*/ 8 h 14"/>
                <a:gd name="T8" fmla="*/ 4 w 14"/>
                <a:gd name="T9" fmla="*/ 14 h 14"/>
                <a:gd name="T10" fmla="*/ 6 w 14"/>
                <a:gd name="T11" fmla="*/ 14 h 14"/>
                <a:gd name="T12" fmla="*/ 4 w 14"/>
                <a:gd name="T13" fmla="*/ 14 h 14"/>
                <a:gd name="T14" fmla="*/ 6 w 14"/>
                <a:gd name="T15" fmla="*/ 14 h 14"/>
                <a:gd name="T16" fmla="*/ 12 w 14"/>
                <a:gd name="T17" fmla="*/ 6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14"/>
                <a:gd name="T29" fmla="*/ 14 w 14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14">
                  <a:moveTo>
                    <a:pt x="12" y="6"/>
                  </a:moveTo>
                  <a:lnTo>
                    <a:pt x="14" y="6"/>
                  </a:lnTo>
                  <a:lnTo>
                    <a:pt x="10" y="0"/>
                  </a:lnTo>
                  <a:lnTo>
                    <a:pt x="0" y="8"/>
                  </a:lnTo>
                  <a:lnTo>
                    <a:pt x="4" y="14"/>
                  </a:lnTo>
                  <a:lnTo>
                    <a:pt x="6" y="14"/>
                  </a:lnTo>
                  <a:lnTo>
                    <a:pt x="4" y="14"/>
                  </a:lnTo>
                  <a:lnTo>
                    <a:pt x="6" y="14"/>
                  </a:lnTo>
                  <a:lnTo>
                    <a:pt x="12" y="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44" name="Freeform 512"/>
            <p:cNvSpPr>
              <a:spLocks/>
            </p:cNvSpPr>
            <p:nvPr/>
          </p:nvSpPr>
          <p:spPr bwMode="auto">
            <a:xfrm>
              <a:off x="3143" y="3280"/>
              <a:ext cx="10" cy="12"/>
            </a:xfrm>
            <a:custGeom>
              <a:avLst/>
              <a:gdLst>
                <a:gd name="T0" fmla="*/ 8 w 10"/>
                <a:gd name="T1" fmla="*/ 2 h 12"/>
                <a:gd name="T2" fmla="*/ 10 w 10"/>
                <a:gd name="T3" fmla="*/ 2 h 12"/>
                <a:gd name="T4" fmla="*/ 6 w 10"/>
                <a:gd name="T5" fmla="*/ 0 h 12"/>
                <a:gd name="T6" fmla="*/ 0 w 10"/>
                <a:gd name="T7" fmla="*/ 8 h 12"/>
                <a:gd name="T8" fmla="*/ 4 w 10"/>
                <a:gd name="T9" fmla="*/ 12 h 12"/>
                <a:gd name="T10" fmla="*/ 6 w 10"/>
                <a:gd name="T11" fmla="*/ 12 h 12"/>
                <a:gd name="T12" fmla="*/ 4 w 10"/>
                <a:gd name="T13" fmla="*/ 12 h 12"/>
                <a:gd name="T14" fmla="*/ 6 w 10"/>
                <a:gd name="T15" fmla="*/ 12 h 12"/>
                <a:gd name="T16" fmla="*/ 8 w 10"/>
                <a:gd name="T17" fmla="*/ 2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12"/>
                <a:gd name="T29" fmla="*/ 10 w 10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12">
                  <a:moveTo>
                    <a:pt x="8" y="2"/>
                  </a:moveTo>
                  <a:lnTo>
                    <a:pt x="10" y="2"/>
                  </a:lnTo>
                  <a:lnTo>
                    <a:pt x="6" y="0"/>
                  </a:lnTo>
                  <a:lnTo>
                    <a:pt x="0" y="8"/>
                  </a:lnTo>
                  <a:lnTo>
                    <a:pt x="4" y="12"/>
                  </a:lnTo>
                  <a:lnTo>
                    <a:pt x="6" y="12"/>
                  </a:lnTo>
                  <a:lnTo>
                    <a:pt x="4" y="12"/>
                  </a:lnTo>
                  <a:lnTo>
                    <a:pt x="6" y="12"/>
                  </a:lnTo>
                  <a:lnTo>
                    <a:pt x="8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45" name="Freeform 513"/>
            <p:cNvSpPr>
              <a:spLocks/>
            </p:cNvSpPr>
            <p:nvPr/>
          </p:nvSpPr>
          <p:spPr bwMode="auto">
            <a:xfrm>
              <a:off x="3149" y="3282"/>
              <a:ext cx="6" cy="12"/>
            </a:xfrm>
            <a:custGeom>
              <a:avLst/>
              <a:gdLst>
                <a:gd name="T0" fmla="*/ 4 w 6"/>
                <a:gd name="T1" fmla="*/ 0 h 12"/>
                <a:gd name="T2" fmla="*/ 6 w 6"/>
                <a:gd name="T3" fmla="*/ 0 h 12"/>
                <a:gd name="T4" fmla="*/ 2 w 6"/>
                <a:gd name="T5" fmla="*/ 0 h 12"/>
                <a:gd name="T6" fmla="*/ 0 w 6"/>
                <a:gd name="T7" fmla="*/ 10 h 12"/>
                <a:gd name="T8" fmla="*/ 4 w 6"/>
                <a:gd name="T9" fmla="*/ 12 h 12"/>
                <a:gd name="T10" fmla="*/ 4 w 6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12"/>
                <a:gd name="T20" fmla="*/ 6 w 6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12">
                  <a:moveTo>
                    <a:pt x="4" y="0"/>
                  </a:moveTo>
                  <a:lnTo>
                    <a:pt x="6" y="0"/>
                  </a:lnTo>
                  <a:lnTo>
                    <a:pt x="2" y="0"/>
                  </a:lnTo>
                  <a:lnTo>
                    <a:pt x="0" y="10"/>
                  </a:lnTo>
                  <a:lnTo>
                    <a:pt x="4" y="1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46" name="Freeform 514"/>
            <p:cNvSpPr>
              <a:spLocks/>
            </p:cNvSpPr>
            <p:nvPr/>
          </p:nvSpPr>
          <p:spPr bwMode="auto">
            <a:xfrm>
              <a:off x="3153" y="3282"/>
              <a:ext cx="4" cy="12"/>
            </a:xfrm>
            <a:custGeom>
              <a:avLst/>
              <a:gdLst>
                <a:gd name="T0" fmla="*/ 4 w 4"/>
                <a:gd name="T1" fmla="*/ 12 h 12"/>
                <a:gd name="T2" fmla="*/ 4 w 4"/>
                <a:gd name="T3" fmla="*/ 0 h 12"/>
                <a:gd name="T4" fmla="*/ 0 w 4"/>
                <a:gd name="T5" fmla="*/ 0 h 12"/>
                <a:gd name="T6" fmla="*/ 0 w 4"/>
                <a:gd name="T7" fmla="*/ 12 h 12"/>
                <a:gd name="T8" fmla="*/ 4 w 4"/>
                <a:gd name="T9" fmla="*/ 12 h 12"/>
                <a:gd name="T10" fmla="*/ 4 w 4"/>
                <a:gd name="T11" fmla="*/ 0 h 12"/>
                <a:gd name="T12" fmla="*/ 4 w 4"/>
                <a:gd name="T13" fmla="*/ 12 h 12"/>
                <a:gd name="T14" fmla="*/ 4 w 4"/>
                <a:gd name="T15" fmla="*/ 6 h 12"/>
                <a:gd name="T16" fmla="*/ 4 w 4"/>
                <a:gd name="T17" fmla="*/ 0 h 12"/>
                <a:gd name="T18" fmla="*/ 4 w 4"/>
                <a:gd name="T19" fmla="*/ 12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"/>
                <a:gd name="T31" fmla="*/ 0 h 12"/>
                <a:gd name="T32" fmla="*/ 4 w 4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" h="12">
                  <a:moveTo>
                    <a:pt x="4" y="12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4" y="12"/>
                  </a:lnTo>
                  <a:lnTo>
                    <a:pt x="4" y="0"/>
                  </a:lnTo>
                  <a:lnTo>
                    <a:pt x="4" y="12"/>
                  </a:lnTo>
                  <a:lnTo>
                    <a:pt x="4" y="6"/>
                  </a:lnTo>
                  <a:lnTo>
                    <a:pt x="4" y="0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47" name="Freeform 515"/>
            <p:cNvSpPr>
              <a:spLocks/>
            </p:cNvSpPr>
            <p:nvPr/>
          </p:nvSpPr>
          <p:spPr bwMode="auto">
            <a:xfrm>
              <a:off x="3153" y="3282"/>
              <a:ext cx="4" cy="12"/>
            </a:xfrm>
            <a:custGeom>
              <a:avLst/>
              <a:gdLst>
                <a:gd name="T0" fmla="*/ 0 w 4"/>
                <a:gd name="T1" fmla="*/ 12 h 12"/>
                <a:gd name="T2" fmla="*/ 4 w 4"/>
                <a:gd name="T3" fmla="*/ 12 h 12"/>
                <a:gd name="T4" fmla="*/ 4 w 4"/>
                <a:gd name="T5" fmla="*/ 0 h 12"/>
                <a:gd name="T6" fmla="*/ 0 w 4"/>
                <a:gd name="T7" fmla="*/ 0 h 12"/>
                <a:gd name="T8" fmla="*/ 2 w 4"/>
                <a:gd name="T9" fmla="*/ 0 h 12"/>
                <a:gd name="T10" fmla="*/ 0 w 4"/>
                <a:gd name="T11" fmla="*/ 12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"/>
                <a:gd name="T19" fmla="*/ 0 h 12"/>
                <a:gd name="T20" fmla="*/ 4 w 4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" h="12">
                  <a:moveTo>
                    <a:pt x="0" y="12"/>
                  </a:moveTo>
                  <a:lnTo>
                    <a:pt x="4" y="12"/>
                  </a:lnTo>
                  <a:lnTo>
                    <a:pt x="4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48" name="Freeform 516"/>
            <p:cNvSpPr>
              <a:spLocks/>
            </p:cNvSpPr>
            <p:nvPr/>
          </p:nvSpPr>
          <p:spPr bwMode="auto">
            <a:xfrm>
              <a:off x="3147" y="3282"/>
              <a:ext cx="8" cy="12"/>
            </a:xfrm>
            <a:custGeom>
              <a:avLst/>
              <a:gdLst>
                <a:gd name="T0" fmla="*/ 0 w 8"/>
                <a:gd name="T1" fmla="*/ 10 h 12"/>
                <a:gd name="T2" fmla="*/ 2 w 8"/>
                <a:gd name="T3" fmla="*/ 10 h 12"/>
                <a:gd name="T4" fmla="*/ 6 w 8"/>
                <a:gd name="T5" fmla="*/ 12 h 12"/>
                <a:gd name="T6" fmla="*/ 8 w 8"/>
                <a:gd name="T7" fmla="*/ 0 h 12"/>
                <a:gd name="T8" fmla="*/ 4 w 8"/>
                <a:gd name="T9" fmla="*/ 0 h 12"/>
                <a:gd name="T10" fmla="*/ 6 w 8"/>
                <a:gd name="T11" fmla="*/ 0 h 12"/>
                <a:gd name="T12" fmla="*/ 0 w 8"/>
                <a:gd name="T13" fmla="*/ 10 h 12"/>
                <a:gd name="T14" fmla="*/ 2 w 8"/>
                <a:gd name="T15" fmla="*/ 10 h 12"/>
                <a:gd name="T16" fmla="*/ 0 w 8"/>
                <a:gd name="T17" fmla="*/ 1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12"/>
                <a:gd name="T29" fmla="*/ 8 w 8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12">
                  <a:moveTo>
                    <a:pt x="0" y="10"/>
                  </a:moveTo>
                  <a:lnTo>
                    <a:pt x="2" y="10"/>
                  </a:lnTo>
                  <a:lnTo>
                    <a:pt x="6" y="12"/>
                  </a:lnTo>
                  <a:lnTo>
                    <a:pt x="8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0" y="10"/>
                  </a:lnTo>
                  <a:lnTo>
                    <a:pt x="2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49" name="Freeform 517"/>
            <p:cNvSpPr>
              <a:spLocks/>
            </p:cNvSpPr>
            <p:nvPr/>
          </p:nvSpPr>
          <p:spPr bwMode="auto">
            <a:xfrm>
              <a:off x="3141" y="3280"/>
              <a:ext cx="12" cy="12"/>
            </a:xfrm>
            <a:custGeom>
              <a:avLst/>
              <a:gdLst>
                <a:gd name="T0" fmla="*/ 0 w 12"/>
                <a:gd name="T1" fmla="*/ 8 h 12"/>
                <a:gd name="T2" fmla="*/ 2 w 12"/>
                <a:gd name="T3" fmla="*/ 8 h 12"/>
                <a:gd name="T4" fmla="*/ 6 w 12"/>
                <a:gd name="T5" fmla="*/ 12 h 12"/>
                <a:gd name="T6" fmla="*/ 12 w 12"/>
                <a:gd name="T7" fmla="*/ 2 h 12"/>
                <a:gd name="T8" fmla="*/ 8 w 12"/>
                <a:gd name="T9" fmla="*/ 0 h 12"/>
                <a:gd name="T10" fmla="*/ 10 w 12"/>
                <a:gd name="T11" fmla="*/ 0 h 12"/>
                <a:gd name="T12" fmla="*/ 0 w 12"/>
                <a:gd name="T13" fmla="*/ 8 h 12"/>
                <a:gd name="T14" fmla="*/ 2 w 12"/>
                <a:gd name="T15" fmla="*/ 8 h 12"/>
                <a:gd name="T16" fmla="*/ 0 w 12"/>
                <a:gd name="T17" fmla="*/ 8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12"/>
                <a:gd name="T29" fmla="*/ 12 w 12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12">
                  <a:moveTo>
                    <a:pt x="0" y="8"/>
                  </a:moveTo>
                  <a:lnTo>
                    <a:pt x="2" y="8"/>
                  </a:lnTo>
                  <a:lnTo>
                    <a:pt x="6" y="12"/>
                  </a:lnTo>
                  <a:lnTo>
                    <a:pt x="12" y="2"/>
                  </a:lnTo>
                  <a:lnTo>
                    <a:pt x="8" y="0"/>
                  </a:lnTo>
                  <a:lnTo>
                    <a:pt x="10" y="0"/>
                  </a:lnTo>
                  <a:lnTo>
                    <a:pt x="0" y="8"/>
                  </a:lnTo>
                  <a:lnTo>
                    <a:pt x="2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50" name="Freeform 518"/>
            <p:cNvSpPr>
              <a:spLocks/>
            </p:cNvSpPr>
            <p:nvPr/>
          </p:nvSpPr>
          <p:spPr bwMode="auto">
            <a:xfrm>
              <a:off x="3137" y="3274"/>
              <a:ext cx="14" cy="14"/>
            </a:xfrm>
            <a:custGeom>
              <a:avLst/>
              <a:gdLst>
                <a:gd name="T0" fmla="*/ 0 w 14"/>
                <a:gd name="T1" fmla="*/ 8 h 14"/>
                <a:gd name="T2" fmla="*/ 4 w 14"/>
                <a:gd name="T3" fmla="*/ 14 h 14"/>
                <a:gd name="T4" fmla="*/ 14 w 14"/>
                <a:gd name="T5" fmla="*/ 6 h 14"/>
                <a:gd name="T6" fmla="*/ 10 w 14"/>
                <a:gd name="T7" fmla="*/ 0 h 14"/>
                <a:gd name="T8" fmla="*/ 0 w 14"/>
                <a:gd name="T9" fmla="*/ 8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14"/>
                <a:gd name="T17" fmla="*/ 14 w 14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14">
                  <a:moveTo>
                    <a:pt x="0" y="8"/>
                  </a:moveTo>
                  <a:lnTo>
                    <a:pt x="4" y="14"/>
                  </a:lnTo>
                  <a:lnTo>
                    <a:pt x="14" y="6"/>
                  </a:lnTo>
                  <a:lnTo>
                    <a:pt x="1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51" name="Freeform 519"/>
            <p:cNvSpPr>
              <a:spLocks/>
            </p:cNvSpPr>
            <p:nvPr/>
          </p:nvSpPr>
          <p:spPr bwMode="auto">
            <a:xfrm>
              <a:off x="3134" y="3268"/>
              <a:ext cx="13" cy="14"/>
            </a:xfrm>
            <a:custGeom>
              <a:avLst/>
              <a:gdLst>
                <a:gd name="T0" fmla="*/ 0 w 13"/>
                <a:gd name="T1" fmla="*/ 6 h 14"/>
                <a:gd name="T2" fmla="*/ 0 w 13"/>
                <a:gd name="T3" fmla="*/ 8 h 14"/>
                <a:gd name="T4" fmla="*/ 3 w 13"/>
                <a:gd name="T5" fmla="*/ 14 h 14"/>
                <a:gd name="T6" fmla="*/ 13 w 13"/>
                <a:gd name="T7" fmla="*/ 6 h 14"/>
                <a:gd name="T8" fmla="*/ 9 w 13"/>
                <a:gd name="T9" fmla="*/ 0 h 14"/>
                <a:gd name="T10" fmla="*/ 9 w 13"/>
                <a:gd name="T11" fmla="*/ 2 h 14"/>
                <a:gd name="T12" fmla="*/ 0 w 13"/>
                <a:gd name="T13" fmla="*/ 6 h 14"/>
                <a:gd name="T14" fmla="*/ 0 w 13"/>
                <a:gd name="T15" fmla="*/ 8 h 14"/>
                <a:gd name="T16" fmla="*/ 0 w 13"/>
                <a:gd name="T17" fmla="*/ 6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14"/>
                <a:gd name="T29" fmla="*/ 13 w 13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14">
                  <a:moveTo>
                    <a:pt x="0" y="6"/>
                  </a:moveTo>
                  <a:lnTo>
                    <a:pt x="0" y="8"/>
                  </a:lnTo>
                  <a:lnTo>
                    <a:pt x="3" y="14"/>
                  </a:lnTo>
                  <a:lnTo>
                    <a:pt x="13" y="6"/>
                  </a:lnTo>
                  <a:lnTo>
                    <a:pt x="9" y="0"/>
                  </a:lnTo>
                  <a:lnTo>
                    <a:pt x="9" y="2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52" name="Freeform 520"/>
            <p:cNvSpPr>
              <a:spLocks/>
            </p:cNvSpPr>
            <p:nvPr/>
          </p:nvSpPr>
          <p:spPr bwMode="auto">
            <a:xfrm>
              <a:off x="3130" y="3262"/>
              <a:ext cx="13" cy="12"/>
            </a:xfrm>
            <a:custGeom>
              <a:avLst/>
              <a:gdLst>
                <a:gd name="T0" fmla="*/ 0 w 13"/>
                <a:gd name="T1" fmla="*/ 4 h 12"/>
                <a:gd name="T2" fmla="*/ 4 w 13"/>
                <a:gd name="T3" fmla="*/ 12 h 12"/>
                <a:gd name="T4" fmla="*/ 13 w 13"/>
                <a:gd name="T5" fmla="*/ 8 h 12"/>
                <a:gd name="T6" fmla="*/ 9 w 13"/>
                <a:gd name="T7" fmla="*/ 0 h 12"/>
                <a:gd name="T8" fmla="*/ 0 w 13"/>
                <a:gd name="T9" fmla="*/ 4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2"/>
                <a:gd name="T17" fmla="*/ 13 w 13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2">
                  <a:moveTo>
                    <a:pt x="0" y="4"/>
                  </a:moveTo>
                  <a:lnTo>
                    <a:pt x="4" y="12"/>
                  </a:lnTo>
                  <a:lnTo>
                    <a:pt x="13" y="8"/>
                  </a:lnTo>
                  <a:lnTo>
                    <a:pt x="9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53" name="Freeform 521"/>
            <p:cNvSpPr>
              <a:spLocks/>
            </p:cNvSpPr>
            <p:nvPr/>
          </p:nvSpPr>
          <p:spPr bwMode="auto">
            <a:xfrm>
              <a:off x="3122" y="3247"/>
              <a:ext cx="17" cy="19"/>
            </a:xfrm>
            <a:custGeom>
              <a:avLst/>
              <a:gdLst>
                <a:gd name="T0" fmla="*/ 0 w 17"/>
                <a:gd name="T1" fmla="*/ 4 h 19"/>
                <a:gd name="T2" fmla="*/ 8 w 17"/>
                <a:gd name="T3" fmla="*/ 19 h 19"/>
                <a:gd name="T4" fmla="*/ 17 w 17"/>
                <a:gd name="T5" fmla="*/ 15 h 19"/>
                <a:gd name="T6" fmla="*/ 12 w 17"/>
                <a:gd name="T7" fmla="*/ 0 h 19"/>
                <a:gd name="T8" fmla="*/ 0 w 17"/>
                <a:gd name="T9" fmla="*/ 4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9"/>
                <a:gd name="T17" fmla="*/ 17 w 17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9">
                  <a:moveTo>
                    <a:pt x="0" y="4"/>
                  </a:moveTo>
                  <a:lnTo>
                    <a:pt x="8" y="19"/>
                  </a:lnTo>
                  <a:lnTo>
                    <a:pt x="17" y="15"/>
                  </a:lnTo>
                  <a:lnTo>
                    <a:pt x="12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54" name="Freeform 522"/>
            <p:cNvSpPr>
              <a:spLocks/>
            </p:cNvSpPr>
            <p:nvPr/>
          </p:nvSpPr>
          <p:spPr bwMode="auto">
            <a:xfrm>
              <a:off x="3105" y="3196"/>
              <a:ext cx="29" cy="55"/>
            </a:xfrm>
            <a:custGeom>
              <a:avLst/>
              <a:gdLst>
                <a:gd name="T0" fmla="*/ 0 w 29"/>
                <a:gd name="T1" fmla="*/ 4 h 55"/>
                <a:gd name="T2" fmla="*/ 17 w 29"/>
                <a:gd name="T3" fmla="*/ 55 h 55"/>
                <a:gd name="T4" fmla="*/ 29 w 29"/>
                <a:gd name="T5" fmla="*/ 51 h 55"/>
                <a:gd name="T6" fmla="*/ 11 w 29"/>
                <a:gd name="T7" fmla="*/ 0 h 55"/>
                <a:gd name="T8" fmla="*/ 0 w 29"/>
                <a:gd name="T9" fmla="*/ 4 h 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55"/>
                <a:gd name="T17" fmla="*/ 29 w 29"/>
                <a:gd name="T18" fmla="*/ 55 h 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55">
                  <a:moveTo>
                    <a:pt x="0" y="4"/>
                  </a:moveTo>
                  <a:lnTo>
                    <a:pt x="17" y="55"/>
                  </a:lnTo>
                  <a:lnTo>
                    <a:pt x="29" y="51"/>
                  </a:lnTo>
                  <a:lnTo>
                    <a:pt x="11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55" name="Freeform 523"/>
            <p:cNvSpPr>
              <a:spLocks/>
            </p:cNvSpPr>
            <p:nvPr/>
          </p:nvSpPr>
          <p:spPr bwMode="auto">
            <a:xfrm>
              <a:off x="3097" y="3175"/>
              <a:ext cx="19" cy="25"/>
            </a:xfrm>
            <a:custGeom>
              <a:avLst/>
              <a:gdLst>
                <a:gd name="T0" fmla="*/ 0 w 19"/>
                <a:gd name="T1" fmla="*/ 6 h 25"/>
                <a:gd name="T2" fmla="*/ 8 w 19"/>
                <a:gd name="T3" fmla="*/ 25 h 25"/>
                <a:gd name="T4" fmla="*/ 19 w 19"/>
                <a:gd name="T5" fmla="*/ 21 h 25"/>
                <a:gd name="T6" fmla="*/ 12 w 19"/>
                <a:gd name="T7" fmla="*/ 2 h 25"/>
                <a:gd name="T8" fmla="*/ 12 w 19"/>
                <a:gd name="T9" fmla="*/ 0 h 25"/>
                <a:gd name="T10" fmla="*/ 12 w 19"/>
                <a:gd name="T11" fmla="*/ 2 h 25"/>
                <a:gd name="T12" fmla="*/ 12 w 19"/>
                <a:gd name="T13" fmla="*/ 0 h 25"/>
                <a:gd name="T14" fmla="*/ 0 w 19"/>
                <a:gd name="T15" fmla="*/ 6 h 2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9"/>
                <a:gd name="T25" fmla="*/ 0 h 25"/>
                <a:gd name="T26" fmla="*/ 19 w 19"/>
                <a:gd name="T27" fmla="*/ 25 h 2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9" h="25">
                  <a:moveTo>
                    <a:pt x="0" y="6"/>
                  </a:moveTo>
                  <a:lnTo>
                    <a:pt x="8" y="25"/>
                  </a:lnTo>
                  <a:lnTo>
                    <a:pt x="19" y="21"/>
                  </a:lnTo>
                  <a:lnTo>
                    <a:pt x="12" y="2"/>
                  </a:lnTo>
                  <a:lnTo>
                    <a:pt x="12" y="0"/>
                  </a:lnTo>
                  <a:lnTo>
                    <a:pt x="12" y="2"/>
                  </a:lnTo>
                  <a:lnTo>
                    <a:pt x="12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56" name="Freeform 524"/>
            <p:cNvSpPr>
              <a:spLocks/>
            </p:cNvSpPr>
            <p:nvPr/>
          </p:nvSpPr>
          <p:spPr bwMode="auto">
            <a:xfrm>
              <a:off x="3089" y="3157"/>
              <a:ext cx="20" cy="24"/>
            </a:xfrm>
            <a:custGeom>
              <a:avLst/>
              <a:gdLst>
                <a:gd name="T0" fmla="*/ 0 w 20"/>
                <a:gd name="T1" fmla="*/ 6 h 24"/>
                <a:gd name="T2" fmla="*/ 8 w 20"/>
                <a:gd name="T3" fmla="*/ 24 h 24"/>
                <a:gd name="T4" fmla="*/ 20 w 20"/>
                <a:gd name="T5" fmla="*/ 18 h 24"/>
                <a:gd name="T6" fmla="*/ 10 w 20"/>
                <a:gd name="T7" fmla="*/ 0 h 24"/>
                <a:gd name="T8" fmla="*/ 0 w 20"/>
                <a:gd name="T9" fmla="*/ 6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24"/>
                <a:gd name="T17" fmla="*/ 20 w 20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24">
                  <a:moveTo>
                    <a:pt x="0" y="6"/>
                  </a:moveTo>
                  <a:lnTo>
                    <a:pt x="8" y="24"/>
                  </a:lnTo>
                  <a:lnTo>
                    <a:pt x="20" y="18"/>
                  </a:lnTo>
                  <a:lnTo>
                    <a:pt x="1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57" name="Freeform 525"/>
            <p:cNvSpPr>
              <a:spLocks/>
            </p:cNvSpPr>
            <p:nvPr/>
          </p:nvSpPr>
          <p:spPr bwMode="auto">
            <a:xfrm>
              <a:off x="3085" y="3151"/>
              <a:ext cx="14" cy="12"/>
            </a:xfrm>
            <a:custGeom>
              <a:avLst/>
              <a:gdLst>
                <a:gd name="T0" fmla="*/ 0 w 14"/>
                <a:gd name="T1" fmla="*/ 8 h 12"/>
                <a:gd name="T2" fmla="*/ 0 w 14"/>
                <a:gd name="T3" fmla="*/ 6 h 12"/>
                <a:gd name="T4" fmla="*/ 4 w 14"/>
                <a:gd name="T5" fmla="*/ 12 h 12"/>
                <a:gd name="T6" fmla="*/ 14 w 14"/>
                <a:gd name="T7" fmla="*/ 6 h 12"/>
                <a:gd name="T8" fmla="*/ 10 w 14"/>
                <a:gd name="T9" fmla="*/ 0 h 12"/>
                <a:gd name="T10" fmla="*/ 0 w 14"/>
                <a:gd name="T11" fmla="*/ 8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"/>
                <a:gd name="T19" fmla="*/ 0 h 12"/>
                <a:gd name="T20" fmla="*/ 14 w 14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" h="12">
                  <a:moveTo>
                    <a:pt x="0" y="8"/>
                  </a:moveTo>
                  <a:lnTo>
                    <a:pt x="0" y="6"/>
                  </a:lnTo>
                  <a:lnTo>
                    <a:pt x="4" y="12"/>
                  </a:lnTo>
                  <a:lnTo>
                    <a:pt x="14" y="6"/>
                  </a:lnTo>
                  <a:lnTo>
                    <a:pt x="1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58" name="Freeform 526"/>
            <p:cNvSpPr>
              <a:spLocks/>
            </p:cNvSpPr>
            <p:nvPr/>
          </p:nvSpPr>
          <p:spPr bwMode="auto">
            <a:xfrm>
              <a:off x="3081" y="3146"/>
              <a:ext cx="14" cy="13"/>
            </a:xfrm>
            <a:custGeom>
              <a:avLst/>
              <a:gdLst>
                <a:gd name="T0" fmla="*/ 2 w 14"/>
                <a:gd name="T1" fmla="*/ 9 h 13"/>
                <a:gd name="T2" fmla="*/ 0 w 14"/>
                <a:gd name="T3" fmla="*/ 7 h 13"/>
                <a:gd name="T4" fmla="*/ 4 w 14"/>
                <a:gd name="T5" fmla="*/ 13 h 13"/>
                <a:gd name="T6" fmla="*/ 14 w 14"/>
                <a:gd name="T7" fmla="*/ 5 h 13"/>
                <a:gd name="T8" fmla="*/ 10 w 14"/>
                <a:gd name="T9" fmla="*/ 0 h 13"/>
                <a:gd name="T10" fmla="*/ 8 w 14"/>
                <a:gd name="T11" fmla="*/ 0 h 13"/>
                <a:gd name="T12" fmla="*/ 10 w 14"/>
                <a:gd name="T13" fmla="*/ 0 h 13"/>
                <a:gd name="T14" fmla="*/ 8 w 14"/>
                <a:gd name="T15" fmla="*/ 0 h 13"/>
                <a:gd name="T16" fmla="*/ 2 w 14"/>
                <a:gd name="T17" fmla="*/ 9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13"/>
                <a:gd name="T29" fmla="*/ 14 w 14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13">
                  <a:moveTo>
                    <a:pt x="2" y="9"/>
                  </a:moveTo>
                  <a:lnTo>
                    <a:pt x="0" y="7"/>
                  </a:lnTo>
                  <a:lnTo>
                    <a:pt x="4" y="13"/>
                  </a:lnTo>
                  <a:lnTo>
                    <a:pt x="14" y="5"/>
                  </a:lnTo>
                  <a:lnTo>
                    <a:pt x="10" y="0"/>
                  </a:lnTo>
                  <a:lnTo>
                    <a:pt x="8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2" y="9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59" name="Freeform 527"/>
            <p:cNvSpPr>
              <a:spLocks/>
            </p:cNvSpPr>
            <p:nvPr/>
          </p:nvSpPr>
          <p:spPr bwMode="auto">
            <a:xfrm>
              <a:off x="3081" y="3144"/>
              <a:ext cx="8" cy="11"/>
            </a:xfrm>
            <a:custGeom>
              <a:avLst/>
              <a:gdLst>
                <a:gd name="T0" fmla="*/ 0 w 8"/>
                <a:gd name="T1" fmla="*/ 9 h 11"/>
                <a:gd name="T2" fmla="*/ 2 w 8"/>
                <a:gd name="T3" fmla="*/ 11 h 11"/>
                <a:gd name="T4" fmla="*/ 8 w 8"/>
                <a:gd name="T5" fmla="*/ 2 h 11"/>
                <a:gd name="T6" fmla="*/ 6 w 8"/>
                <a:gd name="T7" fmla="*/ 0 h 11"/>
                <a:gd name="T8" fmla="*/ 0 w 8"/>
                <a:gd name="T9" fmla="*/ 9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1"/>
                <a:gd name="T17" fmla="*/ 8 w 8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1">
                  <a:moveTo>
                    <a:pt x="0" y="9"/>
                  </a:moveTo>
                  <a:lnTo>
                    <a:pt x="2" y="11"/>
                  </a:lnTo>
                  <a:lnTo>
                    <a:pt x="8" y="2"/>
                  </a:lnTo>
                  <a:lnTo>
                    <a:pt x="6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60" name="Freeform 528"/>
            <p:cNvSpPr>
              <a:spLocks/>
            </p:cNvSpPr>
            <p:nvPr/>
          </p:nvSpPr>
          <p:spPr bwMode="auto">
            <a:xfrm>
              <a:off x="3080" y="3142"/>
              <a:ext cx="7" cy="11"/>
            </a:xfrm>
            <a:custGeom>
              <a:avLst/>
              <a:gdLst>
                <a:gd name="T0" fmla="*/ 3 w 7"/>
                <a:gd name="T1" fmla="*/ 11 h 11"/>
                <a:gd name="T2" fmla="*/ 0 w 7"/>
                <a:gd name="T3" fmla="*/ 11 h 11"/>
                <a:gd name="T4" fmla="*/ 1 w 7"/>
                <a:gd name="T5" fmla="*/ 11 h 11"/>
                <a:gd name="T6" fmla="*/ 7 w 7"/>
                <a:gd name="T7" fmla="*/ 2 h 11"/>
                <a:gd name="T8" fmla="*/ 5 w 7"/>
                <a:gd name="T9" fmla="*/ 2 h 11"/>
                <a:gd name="T10" fmla="*/ 1 w 7"/>
                <a:gd name="T11" fmla="*/ 0 h 11"/>
                <a:gd name="T12" fmla="*/ 5 w 7"/>
                <a:gd name="T13" fmla="*/ 2 h 11"/>
                <a:gd name="T14" fmla="*/ 3 w 7"/>
                <a:gd name="T15" fmla="*/ 0 h 11"/>
                <a:gd name="T16" fmla="*/ 1 w 7"/>
                <a:gd name="T17" fmla="*/ 0 h 11"/>
                <a:gd name="T18" fmla="*/ 3 w 7"/>
                <a:gd name="T19" fmla="*/ 11 h 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1"/>
                <a:gd name="T32" fmla="*/ 7 w 7"/>
                <a:gd name="T33" fmla="*/ 11 h 1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1">
                  <a:moveTo>
                    <a:pt x="3" y="11"/>
                  </a:moveTo>
                  <a:lnTo>
                    <a:pt x="0" y="11"/>
                  </a:lnTo>
                  <a:lnTo>
                    <a:pt x="1" y="11"/>
                  </a:lnTo>
                  <a:lnTo>
                    <a:pt x="7" y="2"/>
                  </a:lnTo>
                  <a:lnTo>
                    <a:pt x="5" y="2"/>
                  </a:lnTo>
                  <a:lnTo>
                    <a:pt x="1" y="0"/>
                  </a:lnTo>
                  <a:lnTo>
                    <a:pt x="5" y="2"/>
                  </a:lnTo>
                  <a:lnTo>
                    <a:pt x="3" y="0"/>
                  </a:lnTo>
                  <a:lnTo>
                    <a:pt x="1" y="0"/>
                  </a:lnTo>
                  <a:lnTo>
                    <a:pt x="3" y="1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61" name="Freeform 529"/>
            <p:cNvSpPr>
              <a:spLocks/>
            </p:cNvSpPr>
            <p:nvPr/>
          </p:nvSpPr>
          <p:spPr bwMode="auto">
            <a:xfrm>
              <a:off x="3076" y="3142"/>
              <a:ext cx="7" cy="13"/>
            </a:xfrm>
            <a:custGeom>
              <a:avLst/>
              <a:gdLst>
                <a:gd name="T0" fmla="*/ 4 w 7"/>
                <a:gd name="T1" fmla="*/ 11 h 13"/>
                <a:gd name="T2" fmla="*/ 4 w 7"/>
                <a:gd name="T3" fmla="*/ 13 h 13"/>
                <a:gd name="T4" fmla="*/ 7 w 7"/>
                <a:gd name="T5" fmla="*/ 11 h 13"/>
                <a:gd name="T6" fmla="*/ 5 w 7"/>
                <a:gd name="T7" fmla="*/ 0 h 13"/>
                <a:gd name="T8" fmla="*/ 0 w 7"/>
                <a:gd name="T9" fmla="*/ 2 h 13"/>
                <a:gd name="T10" fmla="*/ 4 w 7"/>
                <a:gd name="T11" fmla="*/ 11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13"/>
                <a:gd name="T20" fmla="*/ 7 w 7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13">
                  <a:moveTo>
                    <a:pt x="4" y="11"/>
                  </a:moveTo>
                  <a:lnTo>
                    <a:pt x="4" y="13"/>
                  </a:lnTo>
                  <a:lnTo>
                    <a:pt x="7" y="11"/>
                  </a:lnTo>
                  <a:lnTo>
                    <a:pt x="5" y="0"/>
                  </a:lnTo>
                  <a:lnTo>
                    <a:pt x="0" y="2"/>
                  </a:lnTo>
                  <a:lnTo>
                    <a:pt x="4" y="1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62" name="Freeform 530"/>
            <p:cNvSpPr>
              <a:spLocks/>
            </p:cNvSpPr>
            <p:nvPr/>
          </p:nvSpPr>
          <p:spPr bwMode="auto">
            <a:xfrm>
              <a:off x="3070" y="3144"/>
              <a:ext cx="10" cy="11"/>
            </a:xfrm>
            <a:custGeom>
              <a:avLst/>
              <a:gdLst>
                <a:gd name="T0" fmla="*/ 8 w 10"/>
                <a:gd name="T1" fmla="*/ 11 h 11"/>
                <a:gd name="T2" fmla="*/ 6 w 10"/>
                <a:gd name="T3" fmla="*/ 11 h 11"/>
                <a:gd name="T4" fmla="*/ 10 w 10"/>
                <a:gd name="T5" fmla="*/ 9 h 11"/>
                <a:gd name="T6" fmla="*/ 6 w 10"/>
                <a:gd name="T7" fmla="*/ 0 h 11"/>
                <a:gd name="T8" fmla="*/ 2 w 10"/>
                <a:gd name="T9" fmla="*/ 2 h 11"/>
                <a:gd name="T10" fmla="*/ 0 w 10"/>
                <a:gd name="T11" fmla="*/ 4 h 11"/>
                <a:gd name="T12" fmla="*/ 2 w 10"/>
                <a:gd name="T13" fmla="*/ 2 h 11"/>
                <a:gd name="T14" fmla="*/ 0 w 10"/>
                <a:gd name="T15" fmla="*/ 2 h 11"/>
                <a:gd name="T16" fmla="*/ 0 w 10"/>
                <a:gd name="T17" fmla="*/ 4 h 11"/>
                <a:gd name="T18" fmla="*/ 8 w 10"/>
                <a:gd name="T19" fmla="*/ 11 h 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"/>
                <a:gd name="T31" fmla="*/ 0 h 11"/>
                <a:gd name="T32" fmla="*/ 10 w 10"/>
                <a:gd name="T33" fmla="*/ 11 h 1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" h="11">
                  <a:moveTo>
                    <a:pt x="8" y="11"/>
                  </a:moveTo>
                  <a:lnTo>
                    <a:pt x="6" y="11"/>
                  </a:lnTo>
                  <a:lnTo>
                    <a:pt x="10" y="9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8" y="1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63" name="Freeform 531"/>
            <p:cNvSpPr>
              <a:spLocks/>
            </p:cNvSpPr>
            <p:nvPr/>
          </p:nvSpPr>
          <p:spPr bwMode="auto">
            <a:xfrm>
              <a:off x="3066" y="3148"/>
              <a:ext cx="12" cy="11"/>
            </a:xfrm>
            <a:custGeom>
              <a:avLst/>
              <a:gdLst>
                <a:gd name="T0" fmla="*/ 10 w 12"/>
                <a:gd name="T1" fmla="*/ 11 h 11"/>
                <a:gd name="T2" fmla="*/ 8 w 12"/>
                <a:gd name="T3" fmla="*/ 11 h 11"/>
                <a:gd name="T4" fmla="*/ 12 w 12"/>
                <a:gd name="T5" fmla="*/ 7 h 11"/>
                <a:gd name="T6" fmla="*/ 4 w 12"/>
                <a:gd name="T7" fmla="*/ 0 h 11"/>
                <a:gd name="T8" fmla="*/ 0 w 12"/>
                <a:gd name="T9" fmla="*/ 3 h 11"/>
                <a:gd name="T10" fmla="*/ 0 w 12"/>
                <a:gd name="T11" fmla="*/ 5 h 11"/>
                <a:gd name="T12" fmla="*/ 0 w 12"/>
                <a:gd name="T13" fmla="*/ 3 h 11"/>
                <a:gd name="T14" fmla="*/ 0 w 12"/>
                <a:gd name="T15" fmla="*/ 5 h 11"/>
                <a:gd name="T16" fmla="*/ 10 w 12"/>
                <a:gd name="T17" fmla="*/ 11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11"/>
                <a:gd name="T29" fmla="*/ 12 w 12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11">
                  <a:moveTo>
                    <a:pt x="10" y="11"/>
                  </a:moveTo>
                  <a:lnTo>
                    <a:pt x="8" y="11"/>
                  </a:lnTo>
                  <a:lnTo>
                    <a:pt x="12" y="7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5"/>
                  </a:lnTo>
                  <a:lnTo>
                    <a:pt x="10" y="1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64" name="Freeform 532"/>
            <p:cNvSpPr>
              <a:spLocks/>
            </p:cNvSpPr>
            <p:nvPr/>
          </p:nvSpPr>
          <p:spPr bwMode="auto">
            <a:xfrm>
              <a:off x="3060" y="3153"/>
              <a:ext cx="16" cy="12"/>
            </a:xfrm>
            <a:custGeom>
              <a:avLst/>
              <a:gdLst>
                <a:gd name="T0" fmla="*/ 12 w 16"/>
                <a:gd name="T1" fmla="*/ 10 h 12"/>
                <a:gd name="T2" fmla="*/ 12 w 16"/>
                <a:gd name="T3" fmla="*/ 12 h 12"/>
                <a:gd name="T4" fmla="*/ 16 w 16"/>
                <a:gd name="T5" fmla="*/ 6 h 12"/>
                <a:gd name="T6" fmla="*/ 6 w 16"/>
                <a:gd name="T7" fmla="*/ 0 h 12"/>
                <a:gd name="T8" fmla="*/ 2 w 16"/>
                <a:gd name="T9" fmla="*/ 6 h 12"/>
                <a:gd name="T10" fmla="*/ 0 w 16"/>
                <a:gd name="T11" fmla="*/ 6 h 12"/>
                <a:gd name="T12" fmla="*/ 2 w 16"/>
                <a:gd name="T13" fmla="*/ 6 h 12"/>
                <a:gd name="T14" fmla="*/ 0 w 16"/>
                <a:gd name="T15" fmla="*/ 6 h 12"/>
                <a:gd name="T16" fmla="*/ 12 w 16"/>
                <a:gd name="T17" fmla="*/ 1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"/>
                <a:gd name="T28" fmla="*/ 0 h 12"/>
                <a:gd name="T29" fmla="*/ 16 w 16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" h="12">
                  <a:moveTo>
                    <a:pt x="12" y="10"/>
                  </a:moveTo>
                  <a:lnTo>
                    <a:pt x="12" y="12"/>
                  </a:lnTo>
                  <a:lnTo>
                    <a:pt x="16" y="6"/>
                  </a:lnTo>
                  <a:lnTo>
                    <a:pt x="6" y="0"/>
                  </a:lnTo>
                  <a:lnTo>
                    <a:pt x="2" y="6"/>
                  </a:lnTo>
                  <a:lnTo>
                    <a:pt x="0" y="6"/>
                  </a:lnTo>
                  <a:lnTo>
                    <a:pt x="2" y="6"/>
                  </a:lnTo>
                  <a:lnTo>
                    <a:pt x="0" y="6"/>
                  </a:lnTo>
                  <a:lnTo>
                    <a:pt x="12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65" name="Freeform 533"/>
            <p:cNvSpPr>
              <a:spLocks/>
            </p:cNvSpPr>
            <p:nvPr/>
          </p:nvSpPr>
          <p:spPr bwMode="auto">
            <a:xfrm>
              <a:off x="3058" y="3159"/>
              <a:ext cx="14" cy="12"/>
            </a:xfrm>
            <a:custGeom>
              <a:avLst/>
              <a:gdLst>
                <a:gd name="T0" fmla="*/ 10 w 14"/>
                <a:gd name="T1" fmla="*/ 12 h 12"/>
                <a:gd name="T2" fmla="*/ 14 w 14"/>
                <a:gd name="T3" fmla="*/ 4 h 12"/>
                <a:gd name="T4" fmla="*/ 2 w 14"/>
                <a:gd name="T5" fmla="*/ 0 h 12"/>
                <a:gd name="T6" fmla="*/ 0 w 14"/>
                <a:gd name="T7" fmla="*/ 8 h 12"/>
                <a:gd name="T8" fmla="*/ 10 w 14"/>
                <a:gd name="T9" fmla="*/ 12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12"/>
                <a:gd name="T17" fmla="*/ 14 w 14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12">
                  <a:moveTo>
                    <a:pt x="10" y="12"/>
                  </a:moveTo>
                  <a:lnTo>
                    <a:pt x="14" y="4"/>
                  </a:lnTo>
                  <a:lnTo>
                    <a:pt x="2" y="0"/>
                  </a:lnTo>
                  <a:lnTo>
                    <a:pt x="0" y="8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66" name="Freeform 534"/>
            <p:cNvSpPr>
              <a:spLocks/>
            </p:cNvSpPr>
            <p:nvPr/>
          </p:nvSpPr>
          <p:spPr bwMode="auto">
            <a:xfrm>
              <a:off x="3051" y="3167"/>
              <a:ext cx="17" cy="20"/>
            </a:xfrm>
            <a:custGeom>
              <a:avLst/>
              <a:gdLst>
                <a:gd name="T0" fmla="*/ 11 w 17"/>
                <a:gd name="T1" fmla="*/ 20 h 20"/>
                <a:gd name="T2" fmla="*/ 17 w 17"/>
                <a:gd name="T3" fmla="*/ 4 h 20"/>
                <a:gd name="T4" fmla="*/ 7 w 17"/>
                <a:gd name="T5" fmla="*/ 0 h 20"/>
                <a:gd name="T6" fmla="*/ 0 w 17"/>
                <a:gd name="T7" fmla="*/ 16 h 20"/>
                <a:gd name="T8" fmla="*/ 11 w 17"/>
                <a:gd name="T9" fmla="*/ 20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20"/>
                <a:gd name="T17" fmla="*/ 17 w 17"/>
                <a:gd name="T18" fmla="*/ 20 h 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20">
                  <a:moveTo>
                    <a:pt x="11" y="20"/>
                  </a:moveTo>
                  <a:lnTo>
                    <a:pt x="17" y="4"/>
                  </a:lnTo>
                  <a:lnTo>
                    <a:pt x="7" y="0"/>
                  </a:lnTo>
                  <a:lnTo>
                    <a:pt x="0" y="16"/>
                  </a:lnTo>
                  <a:lnTo>
                    <a:pt x="11" y="2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67" name="Freeform 535"/>
            <p:cNvSpPr>
              <a:spLocks/>
            </p:cNvSpPr>
            <p:nvPr/>
          </p:nvSpPr>
          <p:spPr bwMode="auto">
            <a:xfrm>
              <a:off x="3043" y="3183"/>
              <a:ext cx="19" cy="27"/>
            </a:xfrm>
            <a:custGeom>
              <a:avLst/>
              <a:gdLst>
                <a:gd name="T0" fmla="*/ 11 w 19"/>
                <a:gd name="T1" fmla="*/ 27 h 27"/>
                <a:gd name="T2" fmla="*/ 19 w 19"/>
                <a:gd name="T3" fmla="*/ 4 h 27"/>
                <a:gd name="T4" fmla="*/ 8 w 19"/>
                <a:gd name="T5" fmla="*/ 0 h 27"/>
                <a:gd name="T6" fmla="*/ 0 w 19"/>
                <a:gd name="T7" fmla="*/ 23 h 27"/>
                <a:gd name="T8" fmla="*/ 11 w 19"/>
                <a:gd name="T9" fmla="*/ 27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27"/>
                <a:gd name="T17" fmla="*/ 19 w 19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27">
                  <a:moveTo>
                    <a:pt x="11" y="27"/>
                  </a:moveTo>
                  <a:lnTo>
                    <a:pt x="19" y="4"/>
                  </a:lnTo>
                  <a:lnTo>
                    <a:pt x="8" y="0"/>
                  </a:lnTo>
                  <a:lnTo>
                    <a:pt x="0" y="23"/>
                  </a:lnTo>
                  <a:lnTo>
                    <a:pt x="11" y="27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68" name="Freeform 536"/>
            <p:cNvSpPr>
              <a:spLocks/>
            </p:cNvSpPr>
            <p:nvPr/>
          </p:nvSpPr>
          <p:spPr bwMode="auto">
            <a:xfrm>
              <a:off x="3027" y="3206"/>
              <a:ext cx="27" cy="53"/>
            </a:xfrm>
            <a:custGeom>
              <a:avLst/>
              <a:gdLst>
                <a:gd name="T0" fmla="*/ 12 w 27"/>
                <a:gd name="T1" fmla="*/ 53 h 53"/>
                <a:gd name="T2" fmla="*/ 12 w 27"/>
                <a:gd name="T3" fmla="*/ 51 h 53"/>
                <a:gd name="T4" fmla="*/ 27 w 27"/>
                <a:gd name="T5" fmla="*/ 4 h 53"/>
                <a:gd name="T6" fmla="*/ 16 w 27"/>
                <a:gd name="T7" fmla="*/ 0 h 53"/>
                <a:gd name="T8" fmla="*/ 0 w 27"/>
                <a:gd name="T9" fmla="*/ 49 h 53"/>
                <a:gd name="T10" fmla="*/ 12 w 27"/>
                <a:gd name="T11" fmla="*/ 53 h 53"/>
                <a:gd name="T12" fmla="*/ 12 w 27"/>
                <a:gd name="T13" fmla="*/ 51 h 53"/>
                <a:gd name="T14" fmla="*/ 12 w 27"/>
                <a:gd name="T15" fmla="*/ 53 h 5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"/>
                <a:gd name="T25" fmla="*/ 0 h 53"/>
                <a:gd name="T26" fmla="*/ 27 w 27"/>
                <a:gd name="T27" fmla="*/ 53 h 5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" h="53">
                  <a:moveTo>
                    <a:pt x="12" y="53"/>
                  </a:moveTo>
                  <a:lnTo>
                    <a:pt x="12" y="51"/>
                  </a:lnTo>
                  <a:lnTo>
                    <a:pt x="27" y="4"/>
                  </a:lnTo>
                  <a:lnTo>
                    <a:pt x="16" y="0"/>
                  </a:lnTo>
                  <a:lnTo>
                    <a:pt x="0" y="49"/>
                  </a:lnTo>
                  <a:lnTo>
                    <a:pt x="12" y="53"/>
                  </a:lnTo>
                  <a:lnTo>
                    <a:pt x="12" y="51"/>
                  </a:lnTo>
                  <a:lnTo>
                    <a:pt x="12" y="5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69" name="Freeform 537"/>
            <p:cNvSpPr>
              <a:spLocks/>
            </p:cNvSpPr>
            <p:nvPr/>
          </p:nvSpPr>
          <p:spPr bwMode="auto">
            <a:xfrm>
              <a:off x="3020" y="3255"/>
              <a:ext cx="19" cy="25"/>
            </a:xfrm>
            <a:custGeom>
              <a:avLst/>
              <a:gdLst>
                <a:gd name="T0" fmla="*/ 11 w 19"/>
                <a:gd name="T1" fmla="*/ 25 h 25"/>
                <a:gd name="T2" fmla="*/ 19 w 19"/>
                <a:gd name="T3" fmla="*/ 4 h 25"/>
                <a:gd name="T4" fmla="*/ 7 w 19"/>
                <a:gd name="T5" fmla="*/ 0 h 25"/>
                <a:gd name="T6" fmla="*/ 0 w 19"/>
                <a:gd name="T7" fmla="*/ 21 h 25"/>
                <a:gd name="T8" fmla="*/ 0 w 19"/>
                <a:gd name="T9" fmla="*/ 19 h 25"/>
                <a:gd name="T10" fmla="*/ 11 w 19"/>
                <a:gd name="T11" fmla="*/ 25 h 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"/>
                <a:gd name="T19" fmla="*/ 0 h 25"/>
                <a:gd name="T20" fmla="*/ 19 w 19"/>
                <a:gd name="T21" fmla="*/ 25 h 2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" h="25">
                  <a:moveTo>
                    <a:pt x="11" y="25"/>
                  </a:moveTo>
                  <a:lnTo>
                    <a:pt x="19" y="4"/>
                  </a:lnTo>
                  <a:lnTo>
                    <a:pt x="7" y="0"/>
                  </a:lnTo>
                  <a:lnTo>
                    <a:pt x="0" y="21"/>
                  </a:lnTo>
                  <a:lnTo>
                    <a:pt x="0" y="19"/>
                  </a:lnTo>
                  <a:lnTo>
                    <a:pt x="11" y="2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70" name="Freeform 538"/>
            <p:cNvSpPr>
              <a:spLocks/>
            </p:cNvSpPr>
            <p:nvPr/>
          </p:nvSpPr>
          <p:spPr bwMode="auto">
            <a:xfrm>
              <a:off x="3016" y="3274"/>
              <a:ext cx="15" cy="16"/>
            </a:xfrm>
            <a:custGeom>
              <a:avLst/>
              <a:gdLst>
                <a:gd name="T0" fmla="*/ 11 w 15"/>
                <a:gd name="T1" fmla="*/ 16 h 16"/>
                <a:gd name="T2" fmla="*/ 15 w 15"/>
                <a:gd name="T3" fmla="*/ 6 h 16"/>
                <a:gd name="T4" fmla="*/ 4 w 15"/>
                <a:gd name="T5" fmla="*/ 0 h 16"/>
                <a:gd name="T6" fmla="*/ 0 w 15"/>
                <a:gd name="T7" fmla="*/ 10 h 16"/>
                <a:gd name="T8" fmla="*/ 11 w 15"/>
                <a:gd name="T9" fmla="*/ 16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16"/>
                <a:gd name="T17" fmla="*/ 15 w 15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16">
                  <a:moveTo>
                    <a:pt x="11" y="16"/>
                  </a:moveTo>
                  <a:lnTo>
                    <a:pt x="15" y="6"/>
                  </a:lnTo>
                  <a:lnTo>
                    <a:pt x="4" y="0"/>
                  </a:lnTo>
                  <a:lnTo>
                    <a:pt x="0" y="10"/>
                  </a:lnTo>
                  <a:lnTo>
                    <a:pt x="11" y="1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71" name="Freeform 539"/>
            <p:cNvSpPr>
              <a:spLocks/>
            </p:cNvSpPr>
            <p:nvPr/>
          </p:nvSpPr>
          <p:spPr bwMode="auto">
            <a:xfrm>
              <a:off x="3012" y="3284"/>
              <a:ext cx="15" cy="15"/>
            </a:xfrm>
            <a:custGeom>
              <a:avLst/>
              <a:gdLst>
                <a:gd name="T0" fmla="*/ 10 w 15"/>
                <a:gd name="T1" fmla="*/ 15 h 15"/>
                <a:gd name="T2" fmla="*/ 12 w 15"/>
                <a:gd name="T3" fmla="*/ 14 h 15"/>
                <a:gd name="T4" fmla="*/ 15 w 15"/>
                <a:gd name="T5" fmla="*/ 6 h 15"/>
                <a:gd name="T6" fmla="*/ 4 w 15"/>
                <a:gd name="T7" fmla="*/ 0 h 15"/>
                <a:gd name="T8" fmla="*/ 0 w 15"/>
                <a:gd name="T9" fmla="*/ 8 h 15"/>
                <a:gd name="T10" fmla="*/ 2 w 15"/>
                <a:gd name="T11" fmla="*/ 6 h 15"/>
                <a:gd name="T12" fmla="*/ 10 w 15"/>
                <a:gd name="T13" fmla="*/ 15 h 15"/>
                <a:gd name="T14" fmla="*/ 12 w 15"/>
                <a:gd name="T15" fmla="*/ 14 h 15"/>
                <a:gd name="T16" fmla="*/ 10 w 15"/>
                <a:gd name="T17" fmla="*/ 15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5"/>
                <a:gd name="T29" fmla="*/ 15 w 15"/>
                <a:gd name="T30" fmla="*/ 15 h 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5">
                  <a:moveTo>
                    <a:pt x="10" y="15"/>
                  </a:moveTo>
                  <a:lnTo>
                    <a:pt x="12" y="14"/>
                  </a:lnTo>
                  <a:lnTo>
                    <a:pt x="15" y="6"/>
                  </a:lnTo>
                  <a:lnTo>
                    <a:pt x="4" y="0"/>
                  </a:lnTo>
                  <a:lnTo>
                    <a:pt x="0" y="8"/>
                  </a:lnTo>
                  <a:lnTo>
                    <a:pt x="2" y="6"/>
                  </a:lnTo>
                  <a:lnTo>
                    <a:pt x="10" y="15"/>
                  </a:lnTo>
                  <a:lnTo>
                    <a:pt x="12" y="14"/>
                  </a:lnTo>
                  <a:lnTo>
                    <a:pt x="10" y="1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72" name="Freeform 540"/>
            <p:cNvSpPr>
              <a:spLocks/>
            </p:cNvSpPr>
            <p:nvPr/>
          </p:nvSpPr>
          <p:spPr bwMode="auto">
            <a:xfrm>
              <a:off x="3008" y="3290"/>
              <a:ext cx="14" cy="13"/>
            </a:xfrm>
            <a:custGeom>
              <a:avLst/>
              <a:gdLst>
                <a:gd name="T0" fmla="*/ 8 w 14"/>
                <a:gd name="T1" fmla="*/ 13 h 13"/>
                <a:gd name="T2" fmla="*/ 10 w 14"/>
                <a:gd name="T3" fmla="*/ 13 h 13"/>
                <a:gd name="T4" fmla="*/ 14 w 14"/>
                <a:gd name="T5" fmla="*/ 9 h 13"/>
                <a:gd name="T6" fmla="*/ 6 w 14"/>
                <a:gd name="T7" fmla="*/ 0 h 13"/>
                <a:gd name="T8" fmla="*/ 0 w 14"/>
                <a:gd name="T9" fmla="*/ 6 h 13"/>
                <a:gd name="T10" fmla="*/ 2 w 14"/>
                <a:gd name="T11" fmla="*/ 6 h 13"/>
                <a:gd name="T12" fmla="*/ 8 w 14"/>
                <a:gd name="T13" fmla="*/ 13 h 13"/>
                <a:gd name="T14" fmla="*/ 10 w 14"/>
                <a:gd name="T15" fmla="*/ 13 h 13"/>
                <a:gd name="T16" fmla="*/ 8 w 14"/>
                <a:gd name="T17" fmla="*/ 13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13"/>
                <a:gd name="T29" fmla="*/ 14 w 14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13">
                  <a:moveTo>
                    <a:pt x="8" y="13"/>
                  </a:moveTo>
                  <a:lnTo>
                    <a:pt x="10" y="13"/>
                  </a:lnTo>
                  <a:lnTo>
                    <a:pt x="14" y="9"/>
                  </a:lnTo>
                  <a:lnTo>
                    <a:pt x="6" y="0"/>
                  </a:lnTo>
                  <a:lnTo>
                    <a:pt x="0" y="6"/>
                  </a:lnTo>
                  <a:lnTo>
                    <a:pt x="2" y="6"/>
                  </a:lnTo>
                  <a:lnTo>
                    <a:pt x="8" y="13"/>
                  </a:lnTo>
                  <a:lnTo>
                    <a:pt x="10" y="13"/>
                  </a:lnTo>
                  <a:lnTo>
                    <a:pt x="8" y="1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73" name="Freeform 541"/>
            <p:cNvSpPr>
              <a:spLocks/>
            </p:cNvSpPr>
            <p:nvPr/>
          </p:nvSpPr>
          <p:spPr bwMode="auto">
            <a:xfrm>
              <a:off x="3006" y="3296"/>
              <a:ext cx="10" cy="11"/>
            </a:xfrm>
            <a:custGeom>
              <a:avLst/>
              <a:gdLst>
                <a:gd name="T0" fmla="*/ 6 w 10"/>
                <a:gd name="T1" fmla="*/ 11 h 11"/>
                <a:gd name="T2" fmla="*/ 10 w 10"/>
                <a:gd name="T3" fmla="*/ 7 h 11"/>
                <a:gd name="T4" fmla="*/ 4 w 10"/>
                <a:gd name="T5" fmla="*/ 0 h 11"/>
                <a:gd name="T6" fmla="*/ 0 w 10"/>
                <a:gd name="T7" fmla="*/ 2 h 11"/>
                <a:gd name="T8" fmla="*/ 2 w 10"/>
                <a:gd name="T9" fmla="*/ 2 h 11"/>
                <a:gd name="T10" fmla="*/ 6 w 10"/>
                <a:gd name="T11" fmla="*/ 11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1"/>
                <a:gd name="T20" fmla="*/ 10 w 10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1">
                  <a:moveTo>
                    <a:pt x="6" y="11"/>
                  </a:moveTo>
                  <a:lnTo>
                    <a:pt x="10" y="7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6" y="1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74" name="Freeform 542"/>
            <p:cNvSpPr>
              <a:spLocks/>
            </p:cNvSpPr>
            <p:nvPr/>
          </p:nvSpPr>
          <p:spPr bwMode="auto">
            <a:xfrm>
              <a:off x="3004" y="3298"/>
              <a:ext cx="8" cy="11"/>
            </a:xfrm>
            <a:custGeom>
              <a:avLst/>
              <a:gdLst>
                <a:gd name="T0" fmla="*/ 0 w 8"/>
                <a:gd name="T1" fmla="*/ 11 h 11"/>
                <a:gd name="T2" fmla="*/ 4 w 8"/>
                <a:gd name="T3" fmla="*/ 11 h 11"/>
                <a:gd name="T4" fmla="*/ 8 w 8"/>
                <a:gd name="T5" fmla="*/ 9 h 11"/>
                <a:gd name="T6" fmla="*/ 4 w 8"/>
                <a:gd name="T7" fmla="*/ 0 h 11"/>
                <a:gd name="T8" fmla="*/ 0 w 8"/>
                <a:gd name="T9" fmla="*/ 0 h 11"/>
                <a:gd name="T10" fmla="*/ 4 w 8"/>
                <a:gd name="T11" fmla="*/ 0 h 11"/>
                <a:gd name="T12" fmla="*/ 0 w 8"/>
                <a:gd name="T13" fmla="*/ 11 h 11"/>
                <a:gd name="T14" fmla="*/ 2 w 8"/>
                <a:gd name="T15" fmla="*/ 11 h 11"/>
                <a:gd name="T16" fmla="*/ 4 w 8"/>
                <a:gd name="T17" fmla="*/ 11 h 11"/>
                <a:gd name="T18" fmla="*/ 0 w 8"/>
                <a:gd name="T19" fmla="*/ 11 h 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"/>
                <a:gd name="T31" fmla="*/ 0 h 11"/>
                <a:gd name="T32" fmla="*/ 8 w 8"/>
                <a:gd name="T33" fmla="*/ 11 h 1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" h="11">
                  <a:moveTo>
                    <a:pt x="0" y="11"/>
                  </a:moveTo>
                  <a:lnTo>
                    <a:pt x="4" y="11"/>
                  </a:lnTo>
                  <a:lnTo>
                    <a:pt x="8" y="9"/>
                  </a:lnTo>
                  <a:lnTo>
                    <a:pt x="4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0" y="11"/>
                  </a:lnTo>
                  <a:lnTo>
                    <a:pt x="2" y="11"/>
                  </a:lnTo>
                  <a:lnTo>
                    <a:pt x="4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75" name="Freeform 543"/>
            <p:cNvSpPr>
              <a:spLocks/>
            </p:cNvSpPr>
            <p:nvPr/>
          </p:nvSpPr>
          <p:spPr bwMode="auto">
            <a:xfrm>
              <a:off x="2998" y="3298"/>
              <a:ext cx="10" cy="11"/>
            </a:xfrm>
            <a:custGeom>
              <a:avLst/>
              <a:gdLst>
                <a:gd name="T0" fmla="*/ 0 w 10"/>
                <a:gd name="T1" fmla="*/ 9 h 11"/>
                <a:gd name="T2" fmla="*/ 2 w 10"/>
                <a:gd name="T3" fmla="*/ 9 h 11"/>
                <a:gd name="T4" fmla="*/ 6 w 10"/>
                <a:gd name="T5" fmla="*/ 11 h 11"/>
                <a:gd name="T6" fmla="*/ 10 w 10"/>
                <a:gd name="T7" fmla="*/ 0 h 11"/>
                <a:gd name="T8" fmla="*/ 6 w 10"/>
                <a:gd name="T9" fmla="*/ 0 h 11"/>
                <a:gd name="T10" fmla="*/ 8 w 10"/>
                <a:gd name="T11" fmla="*/ 0 h 11"/>
                <a:gd name="T12" fmla="*/ 0 w 10"/>
                <a:gd name="T13" fmla="*/ 9 h 11"/>
                <a:gd name="T14" fmla="*/ 2 w 10"/>
                <a:gd name="T15" fmla="*/ 9 h 11"/>
                <a:gd name="T16" fmla="*/ 0 w 10"/>
                <a:gd name="T17" fmla="*/ 9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11"/>
                <a:gd name="T29" fmla="*/ 10 w 10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11">
                  <a:moveTo>
                    <a:pt x="0" y="9"/>
                  </a:moveTo>
                  <a:lnTo>
                    <a:pt x="2" y="9"/>
                  </a:lnTo>
                  <a:lnTo>
                    <a:pt x="6" y="11"/>
                  </a:lnTo>
                  <a:lnTo>
                    <a:pt x="10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0" y="9"/>
                  </a:lnTo>
                  <a:lnTo>
                    <a:pt x="2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76" name="Freeform 544"/>
            <p:cNvSpPr>
              <a:spLocks/>
            </p:cNvSpPr>
            <p:nvPr/>
          </p:nvSpPr>
          <p:spPr bwMode="auto">
            <a:xfrm>
              <a:off x="2995" y="3296"/>
              <a:ext cx="11" cy="11"/>
            </a:xfrm>
            <a:custGeom>
              <a:avLst/>
              <a:gdLst>
                <a:gd name="T0" fmla="*/ 0 w 11"/>
                <a:gd name="T1" fmla="*/ 7 h 11"/>
                <a:gd name="T2" fmla="*/ 3 w 11"/>
                <a:gd name="T3" fmla="*/ 11 h 11"/>
                <a:gd name="T4" fmla="*/ 11 w 11"/>
                <a:gd name="T5" fmla="*/ 2 h 11"/>
                <a:gd name="T6" fmla="*/ 7 w 11"/>
                <a:gd name="T7" fmla="*/ 0 h 11"/>
                <a:gd name="T8" fmla="*/ 9 w 11"/>
                <a:gd name="T9" fmla="*/ 0 h 11"/>
                <a:gd name="T10" fmla="*/ 0 w 11"/>
                <a:gd name="T11" fmla="*/ 7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"/>
                <a:gd name="T19" fmla="*/ 0 h 11"/>
                <a:gd name="T20" fmla="*/ 11 w 11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" h="11">
                  <a:moveTo>
                    <a:pt x="0" y="7"/>
                  </a:moveTo>
                  <a:lnTo>
                    <a:pt x="3" y="11"/>
                  </a:lnTo>
                  <a:lnTo>
                    <a:pt x="11" y="2"/>
                  </a:lnTo>
                  <a:lnTo>
                    <a:pt x="7" y="0"/>
                  </a:lnTo>
                  <a:lnTo>
                    <a:pt x="9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77" name="Freeform 545"/>
            <p:cNvSpPr>
              <a:spLocks/>
            </p:cNvSpPr>
            <p:nvPr/>
          </p:nvSpPr>
          <p:spPr bwMode="auto">
            <a:xfrm>
              <a:off x="2991" y="3290"/>
              <a:ext cx="13" cy="13"/>
            </a:xfrm>
            <a:custGeom>
              <a:avLst/>
              <a:gdLst>
                <a:gd name="T0" fmla="*/ 0 w 13"/>
                <a:gd name="T1" fmla="*/ 6 h 13"/>
                <a:gd name="T2" fmla="*/ 0 w 13"/>
                <a:gd name="T3" fmla="*/ 8 h 13"/>
                <a:gd name="T4" fmla="*/ 4 w 13"/>
                <a:gd name="T5" fmla="*/ 13 h 13"/>
                <a:gd name="T6" fmla="*/ 13 w 13"/>
                <a:gd name="T7" fmla="*/ 6 h 13"/>
                <a:gd name="T8" fmla="*/ 9 w 13"/>
                <a:gd name="T9" fmla="*/ 0 h 13"/>
                <a:gd name="T10" fmla="*/ 9 w 13"/>
                <a:gd name="T11" fmla="*/ 2 h 13"/>
                <a:gd name="T12" fmla="*/ 0 w 13"/>
                <a:gd name="T13" fmla="*/ 6 h 13"/>
                <a:gd name="T14" fmla="*/ 0 w 13"/>
                <a:gd name="T15" fmla="*/ 8 h 13"/>
                <a:gd name="T16" fmla="*/ 0 w 13"/>
                <a:gd name="T17" fmla="*/ 6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13"/>
                <a:gd name="T29" fmla="*/ 13 w 13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13">
                  <a:moveTo>
                    <a:pt x="0" y="6"/>
                  </a:moveTo>
                  <a:lnTo>
                    <a:pt x="0" y="8"/>
                  </a:lnTo>
                  <a:lnTo>
                    <a:pt x="4" y="13"/>
                  </a:lnTo>
                  <a:lnTo>
                    <a:pt x="13" y="6"/>
                  </a:lnTo>
                  <a:lnTo>
                    <a:pt x="9" y="0"/>
                  </a:lnTo>
                  <a:lnTo>
                    <a:pt x="9" y="2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78" name="Freeform 546"/>
            <p:cNvSpPr>
              <a:spLocks/>
            </p:cNvSpPr>
            <p:nvPr/>
          </p:nvSpPr>
          <p:spPr bwMode="auto">
            <a:xfrm>
              <a:off x="2985" y="3282"/>
              <a:ext cx="15" cy="14"/>
            </a:xfrm>
            <a:custGeom>
              <a:avLst/>
              <a:gdLst>
                <a:gd name="T0" fmla="*/ 0 w 15"/>
                <a:gd name="T1" fmla="*/ 6 h 14"/>
                <a:gd name="T2" fmla="*/ 6 w 15"/>
                <a:gd name="T3" fmla="*/ 14 h 14"/>
                <a:gd name="T4" fmla="*/ 15 w 15"/>
                <a:gd name="T5" fmla="*/ 10 h 14"/>
                <a:gd name="T6" fmla="*/ 10 w 15"/>
                <a:gd name="T7" fmla="*/ 0 h 14"/>
                <a:gd name="T8" fmla="*/ 10 w 15"/>
                <a:gd name="T9" fmla="*/ 2 h 14"/>
                <a:gd name="T10" fmla="*/ 0 w 15"/>
                <a:gd name="T11" fmla="*/ 6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"/>
                <a:gd name="T19" fmla="*/ 0 h 14"/>
                <a:gd name="T20" fmla="*/ 15 w 15"/>
                <a:gd name="T21" fmla="*/ 14 h 1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" h="14">
                  <a:moveTo>
                    <a:pt x="0" y="6"/>
                  </a:moveTo>
                  <a:lnTo>
                    <a:pt x="6" y="14"/>
                  </a:lnTo>
                  <a:lnTo>
                    <a:pt x="15" y="10"/>
                  </a:lnTo>
                  <a:lnTo>
                    <a:pt x="10" y="0"/>
                  </a:lnTo>
                  <a:lnTo>
                    <a:pt x="10" y="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79" name="Freeform 547"/>
            <p:cNvSpPr>
              <a:spLocks/>
            </p:cNvSpPr>
            <p:nvPr/>
          </p:nvSpPr>
          <p:spPr bwMode="auto">
            <a:xfrm>
              <a:off x="2981" y="3272"/>
              <a:ext cx="14" cy="16"/>
            </a:xfrm>
            <a:custGeom>
              <a:avLst/>
              <a:gdLst>
                <a:gd name="T0" fmla="*/ 0 w 14"/>
                <a:gd name="T1" fmla="*/ 4 h 16"/>
                <a:gd name="T2" fmla="*/ 4 w 14"/>
                <a:gd name="T3" fmla="*/ 16 h 16"/>
                <a:gd name="T4" fmla="*/ 14 w 14"/>
                <a:gd name="T5" fmla="*/ 12 h 16"/>
                <a:gd name="T6" fmla="*/ 10 w 14"/>
                <a:gd name="T7" fmla="*/ 0 h 16"/>
                <a:gd name="T8" fmla="*/ 0 w 14"/>
                <a:gd name="T9" fmla="*/ 4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16"/>
                <a:gd name="T17" fmla="*/ 14 w 14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16">
                  <a:moveTo>
                    <a:pt x="0" y="4"/>
                  </a:moveTo>
                  <a:lnTo>
                    <a:pt x="4" y="16"/>
                  </a:lnTo>
                  <a:lnTo>
                    <a:pt x="14" y="12"/>
                  </a:lnTo>
                  <a:lnTo>
                    <a:pt x="1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80" name="Freeform 548"/>
            <p:cNvSpPr>
              <a:spLocks/>
            </p:cNvSpPr>
            <p:nvPr/>
          </p:nvSpPr>
          <p:spPr bwMode="auto">
            <a:xfrm>
              <a:off x="2973" y="3251"/>
              <a:ext cx="18" cy="25"/>
            </a:xfrm>
            <a:custGeom>
              <a:avLst/>
              <a:gdLst>
                <a:gd name="T0" fmla="*/ 0 w 18"/>
                <a:gd name="T1" fmla="*/ 2 h 25"/>
                <a:gd name="T2" fmla="*/ 0 w 18"/>
                <a:gd name="T3" fmla="*/ 4 h 25"/>
                <a:gd name="T4" fmla="*/ 8 w 18"/>
                <a:gd name="T5" fmla="*/ 25 h 25"/>
                <a:gd name="T6" fmla="*/ 18 w 18"/>
                <a:gd name="T7" fmla="*/ 21 h 25"/>
                <a:gd name="T8" fmla="*/ 10 w 18"/>
                <a:gd name="T9" fmla="*/ 0 h 25"/>
                <a:gd name="T10" fmla="*/ 12 w 18"/>
                <a:gd name="T11" fmla="*/ 0 h 25"/>
                <a:gd name="T12" fmla="*/ 0 w 18"/>
                <a:gd name="T13" fmla="*/ 2 h 25"/>
                <a:gd name="T14" fmla="*/ 0 w 18"/>
                <a:gd name="T15" fmla="*/ 4 h 25"/>
                <a:gd name="T16" fmla="*/ 0 w 18"/>
                <a:gd name="T17" fmla="*/ 2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"/>
                <a:gd name="T28" fmla="*/ 0 h 25"/>
                <a:gd name="T29" fmla="*/ 18 w 18"/>
                <a:gd name="T30" fmla="*/ 25 h 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" h="25">
                  <a:moveTo>
                    <a:pt x="0" y="2"/>
                  </a:moveTo>
                  <a:lnTo>
                    <a:pt x="0" y="4"/>
                  </a:lnTo>
                  <a:lnTo>
                    <a:pt x="8" y="25"/>
                  </a:lnTo>
                  <a:lnTo>
                    <a:pt x="18" y="21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81" name="Freeform 549"/>
            <p:cNvSpPr>
              <a:spLocks/>
            </p:cNvSpPr>
            <p:nvPr/>
          </p:nvSpPr>
          <p:spPr bwMode="auto">
            <a:xfrm>
              <a:off x="2966" y="3222"/>
              <a:ext cx="19" cy="31"/>
            </a:xfrm>
            <a:custGeom>
              <a:avLst/>
              <a:gdLst>
                <a:gd name="T0" fmla="*/ 0 w 19"/>
                <a:gd name="T1" fmla="*/ 3 h 31"/>
                <a:gd name="T2" fmla="*/ 7 w 19"/>
                <a:gd name="T3" fmla="*/ 31 h 31"/>
                <a:gd name="T4" fmla="*/ 19 w 19"/>
                <a:gd name="T5" fmla="*/ 29 h 31"/>
                <a:gd name="T6" fmla="*/ 11 w 19"/>
                <a:gd name="T7" fmla="*/ 0 h 31"/>
                <a:gd name="T8" fmla="*/ 0 w 19"/>
                <a:gd name="T9" fmla="*/ 3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31"/>
                <a:gd name="T17" fmla="*/ 19 w 19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31">
                  <a:moveTo>
                    <a:pt x="0" y="3"/>
                  </a:moveTo>
                  <a:lnTo>
                    <a:pt x="7" y="31"/>
                  </a:lnTo>
                  <a:lnTo>
                    <a:pt x="19" y="29"/>
                  </a:lnTo>
                  <a:lnTo>
                    <a:pt x="11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82" name="Freeform 550"/>
            <p:cNvSpPr>
              <a:spLocks/>
            </p:cNvSpPr>
            <p:nvPr/>
          </p:nvSpPr>
          <p:spPr bwMode="auto">
            <a:xfrm>
              <a:off x="2946" y="3161"/>
              <a:ext cx="31" cy="64"/>
            </a:xfrm>
            <a:custGeom>
              <a:avLst/>
              <a:gdLst>
                <a:gd name="T0" fmla="*/ 0 w 31"/>
                <a:gd name="T1" fmla="*/ 4 h 64"/>
                <a:gd name="T2" fmla="*/ 20 w 31"/>
                <a:gd name="T3" fmla="*/ 64 h 64"/>
                <a:gd name="T4" fmla="*/ 31 w 31"/>
                <a:gd name="T5" fmla="*/ 61 h 64"/>
                <a:gd name="T6" fmla="*/ 12 w 31"/>
                <a:gd name="T7" fmla="*/ 0 h 64"/>
                <a:gd name="T8" fmla="*/ 0 w 31"/>
                <a:gd name="T9" fmla="*/ 4 h 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"/>
                <a:gd name="T16" fmla="*/ 0 h 64"/>
                <a:gd name="T17" fmla="*/ 31 w 31"/>
                <a:gd name="T18" fmla="*/ 64 h 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" h="64">
                  <a:moveTo>
                    <a:pt x="0" y="4"/>
                  </a:moveTo>
                  <a:lnTo>
                    <a:pt x="20" y="64"/>
                  </a:lnTo>
                  <a:lnTo>
                    <a:pt x="31" y="61"/>
                  </a:lnTo>
                  <a:lnTo>
                    <a:pt x="12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83" name="Freeform 551"/>
            <p:cNvSpPr>
              <a:spLocks/>
            </p:cNvSpPr>
            <p:nvPr/>
          </p:nvSpPr>
          <p:spPr bwMode="auto">
            <a:xfrm>
              <a:off x="2939" y="3142"/>
              <a:ext cx="19" cy="23"/>
            </a:xfrm>
            <a:custGeom>
              <a:avLst/>
              <a:gdLst>
                <a:gd name="T0" fmla="*/ 0 w 19"/>
                <a:gd name="T1" fmla="*/ 6 h 23"/>
                <a:gd name="T2" fmla="*/ 0 w 19"/>
                <a:gd name="T3" fmla="*/ 4 h 23"/>
                <a:gd name="T4" fmla="*/ 7 w 19"/>
                <a:gd name="T5" fmla="*/ 23 h 23"/>
                <a:gd name="T6" fmla="*/ 19 w 19"/>
                <a:gd name="T7" fmla="*/ 19 h 23"/>
                <a:gd name="T8" fmla="*/ 11 w 19"/>
                <a:gd name="T9" fmla="*/ 0 h 23"/>
                <a:gd name="T10" fmla="*/ 0 w 19"/>
                <a:gd name="T11" fmla="*/ 6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"/>
                <a:gd name="T19" fmla="*/ 0 h 23"/>
                <a:gd name="T20" fmla="*/ 19 w 19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" h="23">
                  <a:moveTo>
                    <a:pt x="0" y="6"/>
                  </a:moveTo>
                  <a:lnTo>
                    <a:pt x="0" y="4"/>
                  </a:lnTo>
                  <a:lnTo>
                    <a:pt x="7" y="23"/>
                  </a:lnTo>
                  <a:lnTo>
                    <a:pt x="19" y="19"/>
                  </a:lnTo>
                  <a:lnTo>
                    <a:pt x="11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84" name="Freeform 552"/>
            <p:cNvSpPr>
              <a:spLocks/>
            </p:cNvSpPr>
            <p:nvPr/>
          </p:nvSpPr>
          <p:spPr bwMode="auto">
            <a:xfrm>
              <a:off x="2937" y="3138"/>
              <a:ext cx="13" cy="10"/>
            </a:xfrm>
            <a:custGeom>
              <a:avLst/>
              <a:gdLst>
                <a:gd name="T0" fmla="*/ 2 w 13"/>
                <a:gd name="T1" fmla="*/ 6 h 10"/>
                <a:gd name="T2" fmla="*/ 0 w 13"/>
                <a:gd name="T3" fmla="*/ 6 h 10"/>
                <a:gd name="T4" fmla="*/ 2 w 13"/>
                <a:gd name="T5" fmla="*/ 10 h 10"/>
                <a:gd name="T6" fmla="*/ 13 w 13"/>
                <a:gd name="T7" fmla="*/ 4 h 10"/>
                <a:gd name="T8" fmla="*/ 11 w 13"/>
                <a:gd name="T9" fmla="*/ 0 h 10"/>
                <a:gd name="T10" fmla="*/ 2 w 13"/>
                <a:gd name="T11" fmla="*/ 6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10"/>
                <a:gd name="T20" fmla="*/ 13 w 13"/>
                <a:gd name="T21" fmla="*/ 10 h 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10">
                  <a:moveTo>
                    <a:pt x="2" y="6"/>
                  </a:moveTo>
                  <a:lnTo>
                    <a:pt x="0" y="6"/>
                  </a:lnTo>
                  <a:lnTo>
                    <a:pt x="2" y="10"/>
                  </a:lnTo>
                  <a:lnTo>
                    <a:pt x="13" y="4"/>
                  </a:lnTo>
                  <a:lnTo>
                    <a:pt x="11" y="0"/>
                  </a:lnTo>
                  <a:lnTo>
                    <a:pt x="2" y="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85" name="Freeform 553"/>
            <p:cNvSpPr>
              <a:spLocks/>
            </p:cNvSpPr>
            <p:nvPr/>
          </p:nvSpPr>
          <p:spPr bwMode="auto">
            <a:xfrm>
              <a:off x="2937" y="3134"/>
              <a:ext cx="11" cy="10"/>
            </a:xfrm>
            <a:custGeom>
              <a:avLst/>
              <a:gdLst>
                <a:gd name="T0" fmla="*/ 0 w 11"/>
                <a:gd name="T1" fmla="*/ 8 h 10"/>
                <a:gd name="T2" fmla="*/ 0 w 11"/>
                <a:gd name="T3" fmla="*/ 6 h 10"/>
                <a:gd name="T4" fmla="*/ 2 w 11"/>
                <a:gd name="T5" fmla="*/ 10 h 10"/>
                <a:gd name="T6" fmla="*/ 11 w 11"/>
                <a:gd name="T7" fmla="*/ 4 h 10"/>
                <a:gd name="T8" fmla="*/ 9 w 11"/>
                <a:gd name="T9" fmla="*/ 0 h 10"/>
                <a:gd name="T10" fmla="*/ 7 w 11"/>
                <a:gd name="T11" fmla="*/ 0 h 10"/>
                <a:gd name="T12" fmla="*/ 9 w 11"/>
                <a:gd name="T13" fmla="*/ 0 h 10"/>
                <a:gd name="T14" fmla="*/ 7 w 11"/>
                <a:gd name="T15" fmla="*/ 0 h 10"/>
                <a:gd name="T16" fmla="*/ 0 w 11"/>
                <a:gd name="T17" fmla="*/ 8 h 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"/>
                <a:gd name="T28" fmla="*/ 0 h 10"/>
                <a:gd name="T29" fmla="*/ 11 w 11"/>
                <a:gd name="T30" fmla="*/ 10 h 1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" h="10">
                  <a:moveTo>
                    <a:pt x="0" y="8"/>
                  </a:moveTo>
                  <a:lnTo>
                    <a:pt x="0" y="6"/>
                  </a:lnTo>
                  <a:lnTo>
                    <a:pt x="2" y="10"/>
                  </a:lnTo>
                  <a:lnTo>
                    <a:pt x="11" y="4"/>
                  </a:lnTo>
                  <a:lnTo>
                    <a:pt x="9" y="0"/>
                  </a:lnTo>
                  <a:lnTo>
                    <a:pt x="7" y="0"/>
                  </a:lnTo>
                  <a:lnTo>
                    <a:pt x="9" y="0"/>
                  </a:lnTo>
                  <a:lnTo>
                    <a:pt x="7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86" name="Freeform 554"/>
            <p:cNvSpPr>
              <a:spLocks/>
            </p:cNvSpPr>
            <p:nvPr/>
          </p:nvSpPr>
          <p:spPr bwMode="auto">
            <a:xfrm>
              <a:off x="2933" y="3128"/>
              <a:ext cx="11" cy="14"/>
            </a:xfrm>
            <a:custGeom>
              <a:avLst/>
              <a:gdLst>
                <a:gd name="T0" fmla="*/ 0 w 11"/>
                <a:gd name="T1" fmla="*/ 10 h 14"/>
                <a:gd name="T2" fmla="*/ 0 w 11"/>
                <a:gd name="T3" fmla="*/ 8 h 14"/>
                <a:gd name="T4" fmla="*/ 4 w 11"/>
                <a:gd name="T5" fmla="*/ 14 h 14"/>
                <a:gd name="T6" fmla="*/ 11 w 11"/>
                <a:gd name="T7" fmla="*/ 6 h 14"/>
                <a:gd name="T8" fmla="*/ 8 w 11"/>
                <a:gd name="T9" fmla="*/ 0 h 14"/>
                <a:gd name="T10" fmla="*/ 6 w 11"/>
                <a:gd name="T11" fmla="*/ 0 h 14"/>
                <a:gd name="T12" fmla="*/ 8 w 11"/>
                <a:gd name="T13" fmla="*/ 0 h 14"/>
                <a:gd name="T14" fmla="*/ 6 w 11"/>
                <a:gd name="T15" fmla="*/ 0 h 14"/>
                <a:gd name="T16" fmla="*/ 0 w 11"/>
                <a:gd name="T17" fmla="*/ 1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"/>
                <a:gd name="T28" fmla="*/ 0 h 14"/>
                <a:gd name="T29" fmla="*/ 11 w 11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" h="14">
                  <a:moveTo>
                    <a:pt x="0" y="10"/>
                  </a:moveTo>
                  <a:lnTo>
                    <a:pt x="0" y="8"/>
                  </a:lnTo>
                  <a:lnTo>
                    <a:pt x="4" y="14"/>
                  </a:lnTo>
                  <a:lnTo>
                    <a:pt x="11" y="6"/>
                  </a:lnTo>
                  <a:lnTo>
                    <a:pt x="8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6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87" name="Freeform 555"/>
            <p:cNvSpPr>
              <a:spLocks/>
            </p:cNvSpPr>
            <p:nvPr/>
          </p:nvSpPr>
          <p:spPr bwMode="auto">
            <a:xfrm>
              <a:off x="2931" y="3126"/>
              <a:ext cx="8" cy="12"/>
            </a:xfrm>
            <a:custGeom>
              <a:avLst/>
              <a:gdLst>
                <a:gd name="T0" fmla="*/ 0 w 8"/>
                <a:gd name="T1" fmla="*/ 10 h 12"/>
                <a:gd name="T2" fmla="*/ 2 w 8"/>
                <a:gd name="T3" fmla="*/ 12 h 12"/>
                <a:gd name="T4" fmla="*/ 8 w 8"/>
                <a:gd name="T5" fmla="*/ 2 h 12"/>
                <a:gd name="T6" fmla="*/ 6 w 8"/>
                <a:gd name="T7" fmla="*/ 0 h 12"/>
                <a:gd name="T8" fmla="*/ 0 w 8"/>
                <a:gd name="T9" fmla="*/ 1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2"/>
                <a:gd name="T17" fmla="*/ 8 w 8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2">
                  <a:moveTo>
                    <a:pt x="0" y="10"/>
                  </a:moveTo>
                  <a:lnTo>
                    <a:pt x="2" y="12"/>
                  </a:lnTo>
                  <a:lnTo>
                    <a:pt x="8" y="2"/>
                  </a:lnTo>
                  <a:lnTo>
                    <a:pt x="6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88" name="Freeform 556"/>
            <p:cNvSpPr>
              <a:spLocks/>
            </p:cNvSpPr>
            <p:nvPr/>
          </p:nvSpPr>
          <p:spPr bwMode="auto">
            <a:xfrm>
              <a:off x="2929" y="3124"/>
              <a:ext cx="8" cy="12"/>
            </a:xfrm>
            <a:custGeom>
              <a:avLst/>
              <a:gdLst>
                <a:gd name="T0" fmla="*/ 6 w 8"/>
                <a:gd name="T1" fmla="*/ 12 h 12"/>
                <a:gd name="T2" fmla="*/ 0 w 8"/>
                <a:gd name="T3" fmla="*/ 12 h 12"/>
                <a:gd name="T4" fmla="*/ 2 w 8"/>
                <a:gd name="T5" fmla="*/ 12 h 12"/>
                <a:gd name="T6" fmla="*/ 8 w 8"/>
                <a:gd name="T7" fmla="*/ 2 h 12"/>
                <a:gd name="T8" fmla="*/ 6 w 8"/>
                <a:gd name="T9" fmla="*/ 2 h 12"/>
                <a:gd name="T10" fmla="*/ 2 w 8"/>
                <a:gd name="T11" fmla="*/ 0 h 12"/>
                <a:gd name="T12" fmla="*/ 6 w 8"/>
                <a:gd name="T13" fmla="*/ 2 h 12"/>
                <a:gd name="T14" fmla="*/ 4 w 8"/>
                <a:gd name="T15" fmla="*/ 0 h 12"/>
                <a:gd name="T16" fmla="*/ 2 w 8"/>
                <a:gd name="T17" fmla="*/ 0 h 12"/>
                <a:gd name="T18" fmla="*/ 6 w 8"/>
                <a:gd name="T19" fmla="*/ 12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"/>
                <a:gd name="T31" fmla="*/ 0 h 12"/>
                <a:gd name="T32" fmla="*/ 8 w 8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" h="12">
                  <a:moveTo>
                    <a:pt x="6" y="12"/>
                  </a:moveTo>
                  <a:lnTo>
                    <a:pt x="0" y="12"/>
                  </a:lnTo>
                  <a:lnTo>
                    <a:pt x="2" y="12"/>
                  </a:lnTo>
                  <a:lnTo>
                    <a:pt x="8" y="2"/>
                  </a:lnTo>
                  <a:lnTo>
                    <a:pt x="6" y="2"/>
                  </a:lnTo>
                  <a:lnTo>
                    <a:pt x="2" y="0"/>
                  </a:lnTo>
                  <a:lnTo>
                    <a:pt x="6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6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89" name="Freeform 557"/>
            <p:cNvSpPr>
              <a:spLocks/>
            </p:cNvSpPr>
            <p:nvPr/>
          </p:nvSpPr>
          <p:spPr bwMode="auto">
            <a:xfrm>
              <a:off x="2923" y="3124"/>
              <a:ext cx="12" cy="14"/>
            </a:xfrm>
            <a:custGeom>
              <a:avLst/>
              <a:gdLst>
                <a:gd name="T0" fmla="*/ 8 w 12"/>
                <a:gd name="T1" fmla="*/ 12 h 14"/>
                <a:gd name="T2" fmla="*/ 6 w 12"/>
                <a:gd name="T3" fmla="*/ 14 h 14"/>
                <a:gd name="T4" fmla="*/ 12 w 12"/>
                <a:gd name="T5" fmla="*/ 12 h 14"/>
                <a:gd name="T6" fmla="*/ 8 w 12"/>
                <a:gd name="T7" fmla="*/ 0 h 14"/>
                <a:gd name="T8" fmla="*/ 2 w 12"/>
                <a:gd name="T9" fmla="*/ 2 h 14"/>
                <a:gd name="T10" fmla="*/ 0 w 12"/>
                <a:gd name="T11" fmla="*/ 4 h 14"/>
                <a:gd name="T12" fmla="*/ 2 w 12"/>
                <a:gd name="T13" fmla="*/ 2 h 14"/>
                <a:gd name="T14" fmla="*/ 2 w 12"/>
                <a:gd name="T15" fmla="*/ 4 h 14"/>
                <a:gd name="T16" fmla="*/ 0 w 12"/>
                <a:gd name="T17" fmla="*/ 4 h 14"/>
                <a:gd name="T18" fmla="*/ 8 w 12"/>
                <a:gd name="T19" fmla="*/ 12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14"/>
                <a:gd name="T32" fmla="*/ 12 w 12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14">
                  <a:moveTo>
                    <a:pt x="8" y="12"/>
                  </a:moveTo>
                  <a:lnTo>
                    <a:pt x="6" y="14"/>
                  </a:lnTo>
                  <a:lnTo>
                    <a:pt x="12" y="12"/>
                  </a:lnTo>
                  <a:lnTo>
                    <a:pt x="8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2" y="2"/>
                  </a:lnTo>
                  <a:lnTo>
                    <a:pt x="2" y="4"/>
                  </a:lnTo>
                  <a:lnTo>
                    <a:pt x="0" y="4"/>
                  </a:lnTo>
                  <a:lnTo>
                    <a:pt x="8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90" name="Freeform 558"/>
            <p:cNvSpPr>
              <a:spLocks/>
            </p:cNvSpPr>
            <p:nvPr/>
          </p:nvSpPr>
          <p:spPr bwMode="auto">
            <a:xfrm>
              <a:off x="2921" y="3128"/>
              <a:ext cx="10" cy="10"/>
            </a:xfrm>
            <a:custGeom>
              <a:avLst/>
              <a:gdLst>
                <a:gd name="T0" fmla="*/ 8 w 10"/>
                <a:gd name="T1" fmla="*/ 10 h 10"/>
                <a:gd name="T2" fmla="*/ 10 w 10"/>
                <a:gd name="T3" fmla="*/ 8 h 10"/>
                <a:gd name="T4" fmla="*/ 2 w 10"/>
                <a:gd name="T5" fmla="*/ 0 h 10"/>
                <a:gd name="T6" fmla="*/ 0 w 10"/>
                <a:gd name="T7" fmla="*/ 2 h 10"/>
                <a:gd name="T8" fmla="*/ 8 w 10"/>
                <a:gd name="T9" fmla="*/ 10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0"/>
                <a:gd name="T17" fmla="*/ 10 w 10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0">
                  <a:moveTo>
                    <a:pt x="8" y="10"/>
                  </a:moveTo>
                  <a:lnTo>
                    <a:pt x="10" y="8"/>
                  </a:lnTo>
                  <a:lnTo>
                    <a:pt x="2" y="0"/>
                  </a:lnTo>
                  <a:lnTo>
                    <a:pt x="0" y="2"/>
                  </a:lnTo>
                  <a:lnTo>
                    <a:pt x="8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91" name="Freeform 559"/>
            <p:cNvSpPr>
              <a:spLocks/>
            </p:cNvSpPr>
            <p:nvPr/>
          </p:nvSpPr>
          <p:spPr bwMode="auto">
            <a:xfrm>
              <a:off x="2919" y="3130"/>
              <a:ext cx="10" cy="10"/>
            </a:xfrm>
            <a:custGeom>
              <a:avLst/>
              <a:gdLst>
                <a:gd name="T0" fmla="*/ 10 w 10"/>
                <a:gd name="T1" fmla="*/ 10 h 10"/>
                <a:gd name="T2" fmla="*/ 8 w 10"/>
                <a:gd name="T3" fmla="*/ 10 h 10"/>
                <a:gd name="T4" fmla="*/ 10 w 10"/>
                <a:gd name="T5" fmla="*/ 8 h 10"/>
                <a:gd name="T6" fmla="*/ 2 w 10"/>
                <a:gd name="T7" fmla="*/ 0 h 10"/>
                <a:gd name="T8" fmla="*/ 0 w 10"/>
                <a:gd name="T9" fmla="*/ 2 h 10"/>
                <a:gd name="T10" fmla="*/ 10 w 10"/>
                <a:gd name="T11" fmla="*/ 10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0"/>
                <a:gd name="T20" fmla="*/ 10 w 10"/>
                <a:gd name="T21" fmla="*/ 10 h 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0">
                  <a:moveTo>
                    <a:pt x="10" y="10"/>
                  </a:moveTo>
                  <a:lnTo>
                    <a:pt x="8" y="10"/>
                  </a:lnTo>
                  <a:lnTo>
                    <a:pt x="10" y="8"/>
                  </a:lnTo>
                  <a:lnTo>
                    <a:pt x="2" y="0"/>
                  </a:lnTo>
                  <a:lnTo>
                    <a:pt x="0" y="2"/>
                  </a:lnTo>
                  <a:lnTo>
                    <a:pt x="10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92" name="Freeform 560"/>
            <p:cNvSpPr>
              <a:spLocks/>
            </p:cNvSpPr>
            <p:nvPr/>
          </p:nvSpPr>
          <p:spPr bwMode="auto">
            <a:xfrm>
              <a:off x="2915" y="3132"/>
              <a:ext cx="14" cy="12"/>
            </a:xfrm>
            <a:custGeom>
              <a:avLst/>
              <a:gdLst>
                <a:gd name="T0" fmla="*/ 10 w 14"/>
                <a:gd name="T1" fmla="*/ 10 h 12"/>
                <a:gd name="T2" fmla="*/ 10 w 14"/>
                <a:gd name="T3" fmla="*/ 12 h 12"/>
                <a:gd name="T4" fmla="*/ 14 w 14"/>
                <a:gd name="T5" fmla="*/ 8 h 12"/>
                <a:gd name="T6" fmla="*/ 4 w 14"/>
                <a:gd name="T7" fmla="*/ 0 h 12"/>
                <a:gd name="T8" fmla="*/ 0 w 14"/>
                <a:gd name="T9" fmla="*/ 4 h 12"/>
                <a:gd name="T10" fmla="*/ 0 w 14"/>
                <a:gd name="T11" fmla="*/ 6 h 12"/>
                <a:gd name="T12" fmla="*/ 0 w 14"/>
                <a:gd name="T13" fmla="*/ 4 h 12"/>
                <a:gd name="T14" fmla="*/ 0 w 14"/>
                <a:gd name="T15" fmla="*/ 6 h 12"/>
                <a:gd name="T16" fmla="*/ 10 w 14"/>
                <a:gd name="T17" fmla="*/ 1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12"/>
                <a:gd name="T29" fmla="*/ 14 w 14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12">
                  <a:moveTo>
                    <a:pt x="10" y="10"/>
                  </a:moveTo>
                  <a:lnTo>
                    <a:pt x="10" y="12"/>
                  </a:lnTo>
                  <a:lnTo>
                    <a:pt x="14" y="8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6"/>
                  </a:lnTo>
                  <a:lnTo>
                    <a:pt x="10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93" name="Freeform 561"/>
            <p:cNvSpPr>
              <a:spLocks/>
            </p:cNvSpPr>
            <p:nvPr/>
          </p:nvSpPr>
          <p:spPr bwMode="auto">
            <a:xfrm>
              <a:off x="2914" y="3138"/>
              <a:ext cx="11" cy="10"/>
            </a:xfrm>
            <a:custGeom>
              <a:avLst/>
              <a:gdLst>
                <a:gd name="T0" fmla="*/ 9 w 11"/>
                <a:gd name="T1" fmla="*/ 10 h 10"/>
                <a:gd name="T2" fmla="*/ 11 w 11"/>
                <a:gd name="T3" fmla="*/ 4 h 10"/>
                <a:gd name="T4" fmla="*/ 1 w 11"/>
                <a:gd name="T5" fmla="*/ 0 h 10"/>
                <a:gd name="T6" fmla="*/ 0 w 11"/>
                <a:gd name="T7" fmla="*/ 6 h 10"/>
                <a:gd name="T8" fmla="*/ 9 w 11"/>
                <a:gd name="T9" fmla="*/ 10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10"/>
                <a:gd name="T17" fmla="*/ 11 w 11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10">
                  <a:moveTo>
                    <a:pt x="9" y="10"/>
                  </a:moveTo>
                  <a:lnTo>
                    <a:pt x="11" y="4"/>
                  </a:lnTo>
                  <a:lnTo>
                    <a:pt x="1" y="0"/>
                  </a:lnTo>
                  <a:lnTo>
                    <a:pt x="0" y="6"/>
                  </a:lnTo>
                  <a:lnTo>
                    <a:pt x="9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94" name="Freeform 562"/>
            <p:cNvSpPr>
              <a:spLocks/>
            </p:cNvSpPr>
            <p:nvPr/>
          </p:nvSpPr>
          <p:spPr bwMode="auto">
            <a:xfrm>
              <a:off x="2910" y="3144"/>
              <a:ext cx="13" cy="13"/>
            </a:xfrm>
            <a:custGeom>
              <a:avLst/>
              <a:gdLst>
                <a:gd name="T0" fmla="*/ 9 w 13"/>
                <a:gd name="T1" fmla="*/ 13 h 13"/>
                <a:gd name="T2" fmla="*/ 13 w 13"/>
                <a:gd name="T3" fmla="*/ 4 h 13"/>
                <a:gd name="T4" fmla="*/ 4 w 13"/>
                <a:gd name="T5" fmla="*/ 0 h 13"/>
                <a:gd name="T6" fmla="*/ 0 w 13"/>
                <a:gd name="T7" fmla="*/ 9 h 13"/>
                <a:gd name="T8" fmla="*/ 9 w 13"/>
                <a:gd name="T9" fmla="*/ 13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3"/>
                <a:gd name="T17" fmla="*/ 13 w 13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3">
                  <a:moveTo>
                    <a:pt x="9" y="13"/>
                  </a:moveTo>
                  <a:lnTo>
                    <a:pt x="13" y="4"/>
                  </a:lnTo>
                  <a:lnTo>
                    <a:pt x="4" y="0"/>
                  </a:lnTo>
                  <a:lnTo>
                    <a:pt x="0" y="9"/>
                  </a:lnTo>
                  <a:lnTo>
                    <a:pt x="9" y="1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95" name="Freeform 563"/>
            <p:cNvSpPr>
              <a:spLocks/>
            </p:cNvSpPr>
            <p:nvPr/>
          </p:nvSpPr>
          <p:spPr bwMode="auto">
            <a:xfrm>
              <a:off x="2904" y="3153"/>
              <a:ext cx="15" cy="16"/>
            </a:xfrm>
            <a:custGeom>
              <a:avLst/>
              <a:gdLst>
                <a:gd name="T0" fmla="*/ 11 w 15"/>
                <a:gd name="T1" fmla="*/ 16 h 16"/>
                <a:gd name="T2" fmla="*/ 15 w 15"/>
                <a:gd name="T3" fmla="*/ 4 h 16"/>
                <a:gd name="T4" fmla="*/ 6 w 15"/>
                <a:gd name="T5" fmla="*/ 0 h 16"/>
                <a:gd name="T6" fmla="*/ 0 w 15"/>
                <a:gd name="T7" fmla="*/ 12 h 16"/>
                <a:gd name="T8" fmla="*/ 11 w 15"/>
                <a:gd name="T9" fmla="*/ 16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16"/>
                <a:gd name="T17" fmla="*/ 15 w 15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16">
                  <a:moveTo>
                    <a:pt x="11" y="16"/>
                  </a:moveTo>
                  <a:lnTo>
                    <a:pt x="15" y="4"/>
                  </a:lnTo>
                  <a:lnTo>
                    <a:pt x="6" y="0"/>
                  </a:lnTo>
                  <a:lnTo>
                    <a:pt x="0" y="12"/>
                  </a:lnTo>
                  <a:lnTo>
                    <a:pt x="11" y="1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96" name="Freeform 564"/>
            <p:cNvSpPr>
              <a:spLocks/>
            </p:cNvSpPr>
            <p:nvPr/>
          </p:nvSpPr>
          <p:spPr bwMode="auto">
            <a:xfrm>
              <a:off x="2896" y="3165"/>
              <a:ext cx="19" cy="29"/>
            </a:xfrm>
            <a:custGeom>
              <a:avLst/>
              <a:gdLst>
                <a:gd name="T0" fmla="*/ 0 w 19"/>
                <a:gd name="T1" fmla="*/ 27 h 29"/>
                <a:gd name="T2" fmla="*/ 12 w 19"/>
                <a:gd name="T3" fmla="*/ 29 h 29"/>
                <a:gd name="T4" fmla="*/ 19 w 19"/>
                <a:gd name="T5" fmla="*/ 4 h 29"/>
                <a:gd name="T6" fmla="*/ 8 w 19"/>
                <a:gd name="T7" fmla="*/ 0 h 29"/>
                <a:gd name="T8" fmla="*/ 0 w 19"/>
                <a:gd name="T9" fmla="*/ 27 h 29"/>
                <a:gd name="T10" fmla="*/ 12 w 19"/>
                <a:gd name="T11" fmla="*/ 29 h 29"/>
                <a:gd name="T12" fmla="*/ 0 w 19"/>
                <a:gd name="T13" fmla="*/ 27 h 29"/>
                <a:gd name="T14" fmla="*/ 6 w 19"/>
                <a:gd name="T15" fmla="*/ 29 h 29"/>
                <a:gd name="T16" fmla="*/ 12 w 19"/>
                <a:gd name="T17" fmla="*/ 29 h 29"/>
                <a:gd name="T18" fmla="*/ 0 w 19"/>
                <a:gd name="T19" fmla="*/ 27 h 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29"/>
                <a:gd name="T32" fmla="*/ 19 w 19"/>
                <a:gd name="T33" fmla="*/ 29 h 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29">
                  <a:moveTo>
                    <a:pt x="0" y="27"/>
                  </a:moveTo>
                  <a:lnTo>
                    <a:pt x="12" y="29"/>
                  </a:lnTo>
                  <a:lnTo>
                    <a:pt x="19" y="4"/>
                  </a:lnTo>
                  <a:lnTo>
                    <a:pt x="8" y="0"/>
                  </a:lnTo>
                  <a:lnTo>
                    <a:pt x="0" y="27"/>
                  </a:lnTo>
                  <a:lnTo>
                    <a:pt x="12" y="29"/>
                  </a:lnTo>
                  <a:lnTo>
                    <a:pt x="0" y="27"/>
                  </a:lnTo>
                  <a:lnTo>
                    <a:pt x="6" y="29"/>
                  </a:lnTo>
                  <a:lnTo>
                    <a:pt x="12" y="29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97" name="Freeform 565"/>
            <p:cNvSpPr>
              <a:spLocks/>
            </p:cNvSpPr>
            <p:nvPr/>
          </p:nvSpPr>
          <p:spPr bwMode="auto">
            <a:xfrm>
              <a:off x="3155" y="3280"/>
              <a:ext cx="11" cy="14"/>
            </a:xfrm>
            <a:custGeom>
              <a:avLst/>
              <a:gdLst>
                <a:gd name="T0" fmla="*/ 2 w 11"/>
                <a:gd name="T1" fmla="*/ 2 h 14"/>
                <a:gd name="T2" fmla="*/ 4 w 11"/>
                <a:gd name="T3" fmla="*/ 0 h 14"/>
                <a:gd name="T4" fmla="*/ 0 w 11"/>
                <a:gd name="T5" fmla="*/ 2 h 14"/>
                <a:gd name="T6" fmla="*/ 6 w 11"/>
                <a:gd name="T7" fmla="*/ 14 h 14"/>
                <a:gd name="T8" fmla="*/ 10 w 11"/>
                <a:gd name="T9" fmla="*/ 12 h 14"/>
                <a:gd name="T10" fmla="*/ 11 w 11"/>
                <a:gd name="T11" fmla="*/ 10 h 14"/>
                <a:gd name="T12" fmla="*/ 10 w 11"/>
                <a:gd name="T13" fmla="*/ 12 h 14"/>
                <a:gd name="T14" fmla="*/ 10 w 11"/>
                <a:gd name="T15" fmla="*/ 10 h 14"/>
                <a:gd name="T16" fmla="*/ 11 w 11"/>
                <a:gd name="T17" fmla="*/ 10 h 14"/>
                <a:gd name="T18" fmla="*/ 2 w 11"/>
                <a:gd name="T19" fmla="*/ 2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"/>
                <a:gd name="T31" fmla="*/ 0 h 14"/>
                <a:gd name="T32" fmla="*/ 11 w 11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" h="14">
                  <a:moveTo>
                    <a:pt x="2" y="2"/>
                  </a:moveTo>
                  <a:lnTo>
                    <a:pt x="4" y="0"/>
                  </a:lnTo>
                  <a:lnTo>
                    <a:pt x="0" y="2"/>
                  </a:lnTo>
                  <a:lnTo>
                    <a:pt x="6" y="14"/>
                  </a:lnTo>
                  <a:lnTo>
                    <a:pt x="10" y="12"/>
                  </a:lnTo>
                  <a:lnTo>
                    <a:pt x="11" y="10"/>
                  </a:lnTo>
                  <a:lnTo>
                    <a:pt x="10" y="12"/>
                  </a:lnTo>
                  <a:lnTo>
                    <a:pt x="10" y="10"/>
                  </a:lnTo>
                  <a:lnTo>
                    <a:pt x="11" y="10"/>
                  </a:lnTo>
                  <a:lnTo>
                    <a:pt x="2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98" name="Freeform 566"/>
            <p:cNvSpPr>
              <a:spLocks/>
            </p:cNvSpPr>
            <p:nvPr/>
          </p:nvSpPr>
          <p:spPr bwMode="auto">
            <a:xfrm>
              <a:off x="3157" y="3278"/>
              <a:ext cx="13" cy="12"/>
            </a:xfrm>
            <a:custGeom>
              <a:avLst/>
              <a:gdLst>
                <a:gd name="T0" fmla="*/ 4 w 13"/>
                <a:gd name="T1" fmla="*/ 0 h 12"/>
                <a:gd name="T2" fmla="*/ 0 w 13"/>
                <a:gd name="T3" fmla="*/ 4 h 12"/>
                <a:gd name="T4" fmla="*/ 9 w 13"/>
                <a:gd name="T5" fmla="*/ 12 h 12"/>
                <a:gd name="T6" fmla="*/ 13 w 13"/>
                <a:gd name="T7" fmla="*/ 8 h 12"/>
                <a:gd name="T8" fmla="*/ 4 w 13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2"/>
                <a:gd name="T17" fmla="*/ 13 w 13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2">
                  <a:moveTo>
                    <a:pt x="4" y="0"/>
                  </a:moveTo>
                  <a:lnTo>
                    <a:pt x="0" y="4"/>
                  </a:lnTo>
                  <a:lnTo>
                    <a:pt x="9" y="12"/>
                  </a:lnTo>
                  <a:lnTo>
                    <a:pt x="13" y="8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99" name="Freeform 567"/>
            <p:cNvSpPr>
              <a:spLocks/>
            </p:cNvSpPr>
            <p:nvPr/>
          </p:nvSpPr>
          <p:spPr bwMode="auto">
            <a:xfrm>
              <a:off x="3161" y="3272"/>
              <a:ext cx="13" cy="14"/>
            </a:xfrm>
            <a:custGeom>
              <a:avLst/>
              <a:gdLst>
                <a:gd name="T0" fmla="*/ 4 w 13"/>
                <a:gd name="T1" fmla="*/ 0 h 14"/>
                <a:gd name="T2" fmla="*/ 0 w 13"/>
                <a:gd name="T3" fmla="*/ 6 h 14"/>
                <a:gd name="T4" fmla="*/ 9 w 13"/>
                <a:gd name="T5" fmla="*/ 14 h 14"/>
                <a:gd name="T6" fmla="*/ 13 w 13"/>
                <a:gd name="T7" fmla="*/ 8 h 14"/>
                <a:gd name="T8" fmla="*/ 4 w 13"/>
                <a:gd name="T9" fmla="*/ 0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4"/>
                <a:gd name="T17" fmla="*/ 13 w 13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4">
                  <a:moveTo>
                    <a:pt x="4" y="0"/>
                  </a:moveTo>
                  <a:lnTo>
                    <a:pt x="0" y="6"/>
                  </a:lnTo>
                  <a:lnTo>
                    <a:pt x="9" y="14"/>
                  </a:lnTo>
                  <a:lnTo>
                    <a:pt x="13" y="8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00" name="Freeform 568"/>
            <p:cNvSpPr>
              <a:spLocks/>
            </p:cNvSpPr>
            <p:nvPr/>
          </p:nvSpPr>
          <p:spPr bwMode="auto">
            <a:xfrm>
              <a:off x="3165" y="3266"/>
              <a:ext cx="15" cy="14"/>
            </a:xfrm>
            <a:custGeom>
              <a:avLst/>
              <a:gdLst>
                <a:gd name="T0" fmla="*/ 3 w 15"/>
                <a:gd name="T1" fmla="*/ 0 h 14"/>
                <a:gd name="T2" fmla="*/ 5 w 15"/>
                <a:gd name="T3" fmla="*/ 0 h 14"/>
                <a:gd name="T4" fmla="*/ 0 w 15"/>
                <a:gd name="T5" fmla="*/ 6 h 14"/>
                <a:gd name="T6" fmla="*/ 9 w 15"/>
                <a:gd name="T7" fmla="*/ 14 h 14"/>
                <a:gd name="T8" fmla="*/ 13 w 15"/>
                <a:gd name="T9" fmla="*/ 6 h 14"/>
                <a:gd name="T10" fmla="*/ 15 w 15"/>
                <a:gd name="T11" fmla="*/ 6 h 14"/>
                <a:gd name="T12" fmla="*/ 13 w 15"/>
                <a:gd name="T13" fmla="*/ 6 h 14"/>
                <a:gd name="T14" fmla="*/ 15 w 15"/>
                <a:gd name="T15" fmla="*/ 6 h 14"/>
                <a:gd name="T16" fmla="*/ 3 w 15"/>
                <a:gd name="T17" fmla="*/ 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4"/>
                <a:gd name="T29" fmla="*/ 15 w 15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4">
                  <a:moveTo>
                    <a:pt x="3" y="0"/>
                  </a:moveTo>
                  <a:lnTo>
                    <a:pt x="5" y="0"/>
                  </a:lnTo>
                  <a:lnTo>
                    <a:pt x="0" y="6"/>
                  </a:lnTo>
                  <a:lnTo>
                    <a:pt x="9" y="14"/>
                  </a:lnTo>
                  <a:lnTo>
                    <a:pt x="13" y="6"/>
                  </a:lnTo>
                  <a:lnTo>
                    <a:pt x="15" y="6"/>
                  </a:lnTo>
                  <a:lnTo>
                    <a:pt x="13" y="6"/>
                  </a:lnTo>
                  <a:lnTo>
                    <a:pt x="15" y="6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01" name="Freeform 569"/>
            <p:cNvSpPr>
              <a:spLocks/>
            </p:cNvSpPr>
            <p:nvPr/>
          </p:nvSpPr>
          <p:spPr bwMode="auto">
            <a:xfrm>
              <a:off x="3168" y="3231"/>
              <a:ext cx="25" cy="41"/>
            </a:xfrm>
            <a:custGeom>
              <a:avLst/>
              <a:gdLst>
                <a:gd name="T0" fmla="*/ 16 w 25"/>
                <a:gd name="T1" fmla="*/ 0 h 41"/>
                <a:gd name="T2" fmla="*/ 0 w 25"/>
                <a:gd name="T3" fmla="*/ 35 h 41"/>
                <a:gd name="T4" fmla="*/ 12 w 25"/>
                <a:gd name="T5" fmla="*/ 41 h 41"/>
                <a:gd name="T6" fmla="*/ 25 w 25"/>
                <a:gd name="T7" fmla="*/ 4 h 41"/>
                <a:gd name="T8" fmla="*/ 16 w 25"/>
                <a:gd name="T9" fmla="*/ 0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41"/>
                <a:gd name="T17" fmla="*/ 25 w 25"/>
                <a:gd name="T18" fmla="*/ 41 h 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41">
                  <a:moveTo>
                    <a:pt x="16" y="0"/>
                  </a:moveTo>
                  <a:lnTo>
                    <a:pt x="0" y="35"/>
                  </a:lnTo>
                  <a:lnTo>
                    <a:pt x="12" y="41"/>
                  </a:lnTo>
                  <a:lnTo>
                    <a:pt x="25" y="4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02" name="Freeform 570"/>
            <p:cNvSpPr>
              <a:spLocks/>
            </p:cNvSpPr>
            <p:nvPr/>
          </p:nvSpPr>
          <p:spPr bwMode="auto">
            <a:xfrm>
              <a:off x="3184" y="3212"/>
              <a:ext cx="17" cy="23"/>
            </a:xfrm>
            <a:custGeom>
              <a:avLst/>
              <a:gdLst>
                <a:gd name="T0" fmla="*/ 8 w 17"/>
                <a:gd name="T1" fmla="*/ 0 h 23"/>
                <a:gd name="T2" fmla="*/ 0 w 17"/>
                <a:gd name="T3" fmla="*/ 19 h 23"/>
                <a:gd name="T4" fmla="*/ 9 w 17"/>
                <a:gd name="T5" fmla="*/ 23 h 23"/>
                <a:gd name="T6" fmla="*/ 17 w 17"/>
                <a:gd name="T7" fmla="*/ 4 h 23"/>
                <a:gd name="T8" fmla="*/ 8 w 17"/>
                <a:gd name="T9" fmla="*/ 0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23"/>
                <a:gd name="T17" fmla="*/ 17 w 17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23">
                  <a:moveTo>
                    <a:pt x="8" y="0"/>
                  </a:moveTo>
                  <a:lnTo>
                    <a:pt x="0" y="19"/>
                  </a:lnTo>
                  <a:lnTo>
                    <a:pt x="9" y="23"/>
                  </a:lnTo>
                  <a:lnTo>
                    <a:pt x="17" y="4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03" name="Freeform 571"/>
            <p:cNvSpPr>
              <a:spLocks/>
            </p:cNvSpPr>
            <p:nvPr/>
          </p:nvSpPr>
          <p:spPr bwMode="auto">
            <a:xfrm>
              <a:off x="3192" y="3188"/>
              <a:ext cx="19" cy="28"/>
            </a:xfrm>
            <a:custGeom>
              <a:avLst/>
              <a:gdLst>
                <a:gd name="T0" fmla="*/ 7 w 19"/>
                <a:gd name="T1" fmla="*/ 0 h 28"/>
                <a:gd name="T2" fmla="*/ 7 w 19"/>
                <a:gd name="T3" fmla="*/ 2 h 28"/>
                <a:gd name="T4" fmla="*/ 0 w 19"/>
                <a:gd name="T5" fmla="*/ 24 h 28"/>
                <a:gd name="T6" fmla="*/ 9 w 19"/>
                <a:gd name="T7" fmla="*/ 28 h 28"/>
                <a:gd name="T8" fmla="*/ 19 w 19"/>
                <a:gd name="T9" fmla="*/ 6 h 28"/>
                <a:gd name="T10" fmla="*/ 7 w 19"/>
                <a:gd name="T11" fmla="*/ 0 h 28"/>
                <a:gd name="T12" fmla="*/ 7 w 19"/>
                <a:gd name="T13" fmla="*/ 2 h 28"/>
                <a:gd name="T14" fmla="*/ 7 w 19"/>
                <a:gd name="T15" fmla="*/ 0 h 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9"/>
                <a:gd name="T25" fmla="*/ 0 h 28"/>
                <a:gd name="T26" fmla="*/ 19 w 19"/>
                <a:gd name="T27" fmla="*/ 28 h 2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9" h="28">
                  <a:moveTo>
                    <a:pt x="7" y="0"/>
                  </a:moveTo>
                  <a:lnTo>
                    <a:pt x="7" y="2"/>
                  </a:lnTo>
                  <a:lnTo>
                    <a:pt x="0" y="24"/>
                  </a:lnTo>
                  <a:lnTo>
                    <a:pt x="9" y="28"/>
                  </a:lnTo>
                  <a:lnTo>
                    <a:pt x="19" y="6"/>
                  </a:lnTo>
                  <a:lnTo>
                    <a:pt x="7" y="0"/>
                  </a:lnTo>
                  <a:lnTo>
                    <a:pt x="7" y="2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04" name="Freeform 572"/>
            <p:cNvSpPr>
              <a:spLocks/>
            </p:cNvSpPr>
            <p:nvPr/>
          </p:nvSpPr>
          <p:spPr bwMode="auto">
            <a:xfrm>
              <a:off x="3199" y="3181"/>
              <a:ext cx="16" cy="13"/>
            </a:xfrm>
            <a:custGeom>
              <a:avLst/>
              <a:gdLst>
                <a:gd name="T0" fmla="*/ 6 w 16"/>
                <a:gd name="T1" fmla="*/ 0 h 13"/>
                <a:gd name="T2" fmla="*/ 0 w 16"/>
                <a:gd name="T3" fmla="*/ 7 h 13"/>
                <a:gd name="T4" fmla="*/ 12 w 16"/>
                <a:gd name="T5" fmla="*/ 13 h 13"/>
                <a:gd name="T6" fmla="*/ 16 w 16"/>
                <a:gd name="T7" fmla="*/ 6 h 13"/>
                <a:gd name="T8" fmla="*/ 6 w 16"/>
                <a:gd name="T9" fmla="*/ 0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13"/>
                <a:gd name="T17" fmla="*/ 16 w 16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13">
                  <a:moveTo>
                    <a:pt x="6" y="0"/>
                  </a:moveTo>
                  <a:lnTo>
                    <a:pt x="0" y="7"/>
                  </a:lnTo>
                  <a:lnTo>
                    <a:pt x="12" y="13"/>
                  </a:lnTo>
                  <a:lnTo>
                    <a:pt x="16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05" name="Freeform 573"/>
            <p:cNvSpPr>
              <a:spLocks/>
            </p:cNvSpPr>
            <p:nvPr/>
          </p:nvSpPr>
          <p:spPr bwMode="auto">
            <a:xfrm>
              <a:off x="3205" y="3173"/>
              <a:ext cx="14" cy="14"/>
            </a:xfrm>
            <a:custGeom>
              <a:avLst/>
              <a:gdLst>
                <a:gd name="T0" fmla="*/ 4 w 14"/>
                <a:gd name="T1" fmla="*/ 0 h 14"/>
                <a:gd name="T2" fmla="*/ 0 w 14"/>
                <a:gd name="T3" fmla="*/ 8 h 14"/>
                <a:gd name="T4" fmla="*/ 10 w 14"/>
                <a:gd name="T5" fmla="*/ 14 h 14"/>
                <a:gd name="T6" fmla="*/ 14 w 14"/>
                <a:gd name="T7" fmla="*/ 6 h 14"/>
                <a:gd name="T8" fmla="*/ 4 w 14"/>
                <a:gd name="T9" fmla="*/ 0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14"/>
                <a:gd name="T17" fmla="*/ 14 w 14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14">
                  <a:moveTo>
                    <a:pt x="4" y="0"/>
                  </a:moveTo>
                  <a:lnTo>
                    <a:pt x="0" y="8"/>
                  </a:lnTo>
                  <a:lnTo>
                    <a:pt x="10" y="14"/>
                  </a:lnTo>
                  <a:lnTo>
                    <a:pt x="14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06" name="Freeform 574"/>
            <p:cNvSpPr>
              <a:spLocks/>
            </p:cNvSpPr>
            <p:nvPr/>
          </p:nvSpPr>
          <p:spPr bwMode="auto">
            <a:xfrm>
              <a:off x="3209" y="3167"/>
              <a:ext cx="13" cy="12"/>
            </a:xfrm>
            <a:custGeom>
              <a:avLst/>
              <a:gdLst>
                <a:gd name="T0" fmla="*/ 4 w 13"/>
                <a:gd name="T1" fmla="*/ 0 h 12"/>
                <a:gd name="T2" fmla="*/ 2 w 13"/>
                <a:gd name="T3" fmla="*/ 0 h 12"/>
                <a:gd name="T4" fmla="*/ 0 w 13"/>
                <a:gd name="T5" fmla="*/ 6 h 12"/>
                <a:gd name="T6" fmla="*/ 10 w 13"/>
                <a:gd name="T7" fmla="*/ 12 h 12"/>
                <a:gd name="T8" fmla="*/ 13 w 13"/>
                <a:gd name="T9" fmla="*/ 6 h 12"/>
                <a:gd name="T10" fmla="*/ 11 w 13"/>
                <a:gd name="T11" fmla="*/ 8 h 12"/>
                <a:gd name="T12" fmla="*/ 4 w 13"/>
                <a:gd name="T13" fmla="*/ 0 h 12"/>
                <a:gd name="T14" fmla="*/ 2 w 13"/>
                <a:gd name="T15" fmla="*/ 0 h 12"/>
                <a:gd name="T16" fmla="*/ 4 w 13"/>
                <a:gd name="T17" fmla="*/ 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12"/>
                <a:gd name="T29" fmla="*/ 13 w 13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12">
                  <a:moveTo>
                    <a:pt x="4" y="0"/>
                  </a:moveTo>
                  <a:lnTo>
                    <a:pt x="2" y="0"/>
                  </a:lnTo>
                  <a:lnTo>
                    <a:pt x="0" y="6"/>
                  </a:lnTo>
                  <a:lnTo>
                    <a:pt x="10" y="12"/>
                  </a:lnTo>
                  <a:lnTo>
                    <a:pt x="13" y="6"/>
                  </a:lnTo>
                  <a:lnTo>
                    <a:pt x="11" y="8"/>
                  </a:lnTo>
                  <a:lnTo>
                    <a:pt x="4" y="0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07" name="Freeform 575"/>
            <p:cNvSpPr>
              <a:spLocks/>
            </p:cNvSpPr>
            <p:nvPr/>
          </p:nvSpPr>
          <p:spPr bwMode="auto">
            <a:xfrm>
              <a:off x="3213" y="3161"/>
              <a:ext cx="11" cy="14"/>
            </a:xfrm>
            <a:custGeom>
              <a:avLst/>
              <a:gdLst>
                <a:gd name="T0" fmla="*/ 4 w 11"/>
                <a:gd name="T1" fmla="*/ 0 h 14"/>
                <a:gd name="T2" fmla="*/ 4 w 11"/>
                <a:gd name="T3" fmla="*/ 2 h 14"/>
                <a:gd name="T4" fmla="*/ 0 w 11"/>
                <a:gd name="T5" fmla="*/ 6 h 14"/>
                <a:gd name="T6" fmla="*/ 7 w 11"/>
                <a:gd name="T7" fmla="*/ 14 h 14"/>
                <a:gd name="T8" fmla="*/ 11 w 11"/>
                <a:gd name="T9" fmla="*/ 10 h 14"/>
                <a:gd name="T10" fmla="*/ 4 w 11"/>
                <a:gd name="T11" fmla="*/ 0 h 14"/>
                <a:gd name="T12" fmla="*/ 4 w 11"/>
                <a:gd name="T13" fmla="*/ 2 h 14"/>
                <a:gd name="T14" fmla="*/ 4 w 11"/>
                <a:gd name="T15" fmla="*/ 0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"/>
                <a:gd name="T25" fmla="*/ 0 h 14"/>
                <a:gd name="T26" fmla="*/ 11 w 11"/>
                <a:gd name="T27" fmla="*/ 14 h 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" h="14">
                  <a:moveTo>
                    <a:pt x="4" y="0"/>
                  </a:moveTo>
                  <a:lnTo>
                    <a:pt x="4" y="2"/>
                  </a:lnTo>
                  <a:lnTo>
                    <a:pt x="0" y="6"/>
                  </a:lnTo>
                  <a:lnTo>
                    <a:pt x="7" y="14"/>
                  </a:lnTo>
                  <a:lnTo>
                    <a:pt x="11" y="10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08" name="Freeform 576"/>
            <p:cNvSpPr>
              <a:spLocks/>
            </p:cNvSpPr>
            <p:nvPr/>
          </p:nvSpPr>
          <p:spPr bwMode="auto">
            <a:xfrm>
              <a:off x="3217" y="3157"/>
              <a:ext cx="11" cy="14"/>
            </a:xfrm>
            <a:custGeom>
              <a:avLst/>
              <a:gdLst>
                <a:gd name="T0" fmla="*/ 5 w 11"/>
                <a:gd name="T1" fmla="*/ 0 h 14"/>
                <a:gd name="T2" fmla="*/ 3 w 11"/>
                <a:gd name="T3" fmla="*/ 2 h 14"/>
                <a:gd name="T4" fmla="*/ 0 w 11"/>
                <a:gd name="T5" fmla="*/ 4 h 14"/>
                <a:gd name="T6" fmla="*/ 7 w 11"/>
                <a:gd name="T7" fmla="*/ 14 h 14"/>
                <a:gd name="T8" fmla="*/ 11 w 11"/>
                <a:gd name="T9" fmla="*/ 12 h 14"/>
                <a:gd name="T10" fmla="*/ 9 w 11"/>
                <a:gd name="T11" fmla="*/ 12 h 14"/>
                <a:gd name="T12" fmla="*/ 5 w 11"/>
                <a:gd name="T13" fmla="*/ 0 h 14"/>
                <a:gd name="T14" fmla="*/ 3 w 11"/>
                <a:gd name="T15" fmla="*/ 2 h 14"/>
                <a:gd name="T16" fmla="*/ 5 w 11"/>
                <a:gd name="T17" fmla="*/ 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"/>
                <a:gd name="T28" fmla="*/ 0 h 14"/>
                <a:gd name="T29" fmla="*/ 11 w 11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" h="14">
                  <a:moveTo>
                    <a:pt x="5" y="0"/>
                  </a:moveTo>
                  <a:lnTo>
                    <a:pt x="3" y="2"/>
                  </a:lnTo>
                  <a:lnTo>
                    <a:pt x="0" y="4"/>
                  </a:lnTo>
                  <a:lnTo>
                    <a:pt x="7" y="14"/>
                  </a:lnTo>
                  <a:lnTo>
                    <a:pt x="11" y="12"/>
                  </a:lnTo>
                  <a:lnTo>
                    <a:pt x="9" y="12"/>
                  </a:lnTo>
                  <a:lnTo>
                    <a:pt x="5" y="0"/>
                  </a:lnTo>
                  <a:lnTo>
                    <a:pt x="3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09" name="Freeform 577"/>
            <p:cNvSpPr>
              <a:spLocks/>
            </p:cNvSpPr>
            <p:nvPr/>
          </p:nvSpPr>
          <p:spPr bwMode="auto">
            <a:xfrm>
              <a:off x="3222" y="3157"/>
              <a:ext cx="8" cy="12"/>
            </a:xfrm>
            <a:custGeom>
              <a:avLst/>
              <a:gdLst>
                <a:gd name="T0" fmla="*/ 6 w 8"/>
                <a:gd name="T1" fmla="*/ 0 h 12"/>
                <a:gd name="T2" fmla="*/ 4 w 8"/>
                <a:gd name="T3" fmla="*/ 0 h 12"/>
                <a:gd name="T4" fmla="*/ 0 w 8"/>
                <a:gd name="T5" fmla="*/ 0 h 12"/>
                <a:gd name="T6" fmla="*/ 4 w 8"/>
                <a:gd name="T7" fmla="*/ 12 h 12"/>
                <a:gd name="T8" fmla="*/ 8 w 8"/>
                <a:gd name="T9" fmla="*/ 12 h 12"/>
                <a:gd name="T10" fmla="*/ 6 w 8"/>
                <a:gd name="T11" fmla="*/ 12 h 12"/>
                <a:gd name="T12" fmla="*/ 6 w 8"/>
                <a:gd name="T13" fmla="*/ 0 h 12"/>
                <a:gd name="T14" fmla="*/ 4 w 8"/>
                <a:gd name="T15" fmla="*/ 0 h 12"/>
                <a:gd name="T16" fmla="*/ 6 w 8"/>
                <a:gd name="T17" fmla="*/ 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12"/>
                <a:gd name="T29" fmla="*/ 8 w 8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12">
                  <a:moveTo>
                    <a:pt x="6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4" y="12"/>
                  </a:lnTo>
                  <a:lnTo>
                    <a:pt x="8" y="12"/>
                  </a:lnTo>
                  <a:lnTo>
                    <a:pt x="6" y="12"/>
                  </a:lnTo>
                  <a:lnTo>
                    <a:pt x="6" y="0"/>
                  </a:lnTo>
                  <a:lnTo>
                    <a:pt x="4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10" name="Freeform 578"/>
            <p:cNvSpPr>
              <a:spLocks/>
            </p:cNvSpPr>
            <p:nvPr/>
          </p:nvSpPr>
          <p:spPr bwMode="auto">
            <a:xfrm>
              <a:off x="3228" y="3157"/>
              <a:ext cx="8" cy="12"/>
            </a:xfrm>
            <a:custGeom>
              <a:avLst/>
              <a:gdLst>
                <a:gd name="T0" fmla="*/ 8 w 8"/>
                <a:gd name="T1" fmla="*/ 0 h 12"/>
                <a:gd name="T2" fmla="*/ 4 w 8"/>
                <a:gd name="T3" fmla="*/ 0 h 12"/>
                <a:gd name="T4" fmla="*/ 0 w 8"/>
                <a:gd name="T5" fmla="*/ 0 h 12"/>
                <a:gd name="T6" fmla="*/ 0 w 8"/>
                <a:gd name="T7" fmla="*/ 12 h 12"/>
                <a:gd name="T8" fmla="*/ 4 w 8"/>
                <a:gd name="T9" fmla="*/ 12 h 12"/>
                <a:gd name="T10" fmla="*/ 2 w 8"/>
                <a:gd name="T11" fmla="*/ 10 h 12"/>
                <a:gd name="T12" fmla="*/ 8 w 8"/>
                <a:gd name="T13" fmla="*/ 0 h 12"/>
                <a:gd name="T14" fmla="*/ 6 w 8"/>
                <a:gd name="T15" fmla="*/ 0 h 12"/>
                <a:gd name="T16" fmla="*/ 4 w 8"/>
                <a:gd name="T17" fmla="*/ 0 h 12"/>
                <a:gd name="T18" fmla="*/ 8 w 8"/>
                <a:gd name="T19" fmla="*/ 0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"/>
                <a:gd name="T31" fmla="*/ 0 h 12"/>
                <a:gd name="T32" fmla="*/ 8 w 8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" h="12">
                  <a:moveTo>
                    <a:pt x="8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4" y="12"/>
                  </a:lnTo>
                  <a:lnTo>
                    <a:pt x="2" y="10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11" name="Freeform 579"/>
            <p:cNvSpPr>
              <a:spLocks/>
            </p:cNvSpPr>
            <p:nvPr/>
          </p:nvSpPr>
          <p:spPr bwMode="auto">
            <a:xfrm>
              <a:off x="3230" y="3157"/>
              <a:ext cx="8" cy="12"/>
            </a:xfrm>
            <a:custGeom>
              <a:avLst/>
              <a:gdLst>
                <a:gd name="T0" fmla="*/ 8 w 8"/>
                <a:gd name="T1" fmla="*/ 2 h 12"/>
                <a:gd name="T2" fmla="*/ 6 w 8"/>
                <a:gd name="T3" fmla="*/ 0 h 12"/>
                <a:gd name="T4" fmla="*/ 0 w 8"/>
                <a:gd name="T5" fmla="*/ 10 h 12"/>
                <a:gd name="T6" fmla="*/ 2 w 8"/>
                <a:gd name="T7" fmla="*/ 12 h 12"/>
                <a:gd name="T8" fmla="*/ 8 w 8"/>
                <a:gd name="T9" fmla="*/ 2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2"/>
                <a:gd name="T17" fmla="*/ 8 w 8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2">
                  <a:moveTo>
                    <a:pt x="8" y="2"/>
                  </a:moveTo>
                  <a:lnTo>
                    <a:pt x="6" y="0"/>
                  </a:lnTo>
                  <a:lnTo>
                    <a:pt x="0" y="10"/>
                  </a:lnTo>
                  <a:lnTo>
                    <a:pt x="2" y="12"/>
                  </a:lnTo>
                  <a:lnTo>
                    <a:pt x="8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12" name="Freeform 580"/>
            <p:cNvSpPr>
              <a:spLocks/>
            </p:cNvSpPr>
            <p:nvPr/>
          </p:nvSpPr>
          <p:spPr bwMode="auto">
            <a:xfrm>
              <a:off x="3232" y="3159"/>
              <a:ext cx="10" cy="10"/>
            </a:xfrm>
            <a:custGeom>
              <a:avLst/>
              <a:gdLst>
                <a:gd name="T0" fmla="*/ 10 w 10"/>
                <a:gd name="T1" fmla="*/ 2 h 10"/>
                <a:gd name="T2" fmla="*/ 8 w 10"/>
                <a:gd name="T3" fmla="*/ 0 h 10"/>
                <a:gd name="T4" fmla="*/ 6 w 10"/>
                <a:gd name="T5" fmla="*/ 0 h 10"/>
                <a:gd name="T6" fmla="*/ 0 w 10"/>
                <a:gd name="T7" fmla="*/ 10 h 10"/>
                <a:gd name="T8" fmla="*/ 2 w 10"/>
                <a:gd name="T9" fmla="*/ 10 h 10"/>
                <a:gd name="T10" fmla="*/ 0 w 10"/>
                <a:gd name="T11" fmla="*/ 10 h 10"/>
                <a:gd name="T12" fmla="*/ 10 w 10"/>
                <a:gd name="T13" fmla="*/ 2 h 10"/>
                <a:gd name="T14" fmla="*/ 8 w 10"/>
                <a:gd name="T15" fmla="*/ 0 h 10"/>
                <a:gd name="T16" fmla="*/ 10 w 10"/>
                <a:gd name="T17" fmla="*/ 2 h 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10"/>
                <a:gd name="T29" fmla="*/ 10 w 10"/>
                <a:gd name="T30" fmla="*/ 10 h 1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10">
                  <a:moveTo>
                    <a:pt x="10" y="2"/>
                  </a:moveTo>
                  <a:lnTo>
                    <a:pt x="8" y="0"/>
                  </a:lnTo>
                  <a:lnTo>
                    <a:pt x="6" y="0"/>
                  </a:lnTo>
                  <a:lnTo>
                    <a:pt x="0" y="10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10" y="2"/>
                  </a:lnTo>
                  <a:lnTo>
                    <a:pt x="8" y="0"/>
                  </a:lnTo>
                  <a:lnTo>
                    <a:pt x="10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13" name="Freeform 581"/>
            <p:cNvSpPr>
              <a:spLocks/>
            </p:cNvSpPr>
            <p:nvPr/>
          </p:nvSpPr>
          <p:spPr bwMode="auto">
            <a:xfrm>
              <a:off x="3232" y="3161"/>
              <a:ext cx="12" cy="10"/>
            </a:xfrm>
            <a:custGeom>
              <a:avLst/>
              <a:gdLst>
                <a:gd name="T0" fmla="*/ 12 w 12"/>
                <a:gd name="T1" fmla="*/ 2 h 10"/>
                <a:gd name="T2" fmla="*/ 10 w 12"/>
                <a:gd name="T3" fmla="*/ 0 h 10"/>
                <a:gd name="T4" fmla="*/ 0 w 12"/>
                <a:gd name="T5" fmla="*/ 8 h 10"/>
                <a:gd name="T6" fmla="*/ 2 w 12"/>
                <a:gd name="T7" fmla="*/ 10 h 10"/>
                <a:gd name="T8" fmla="*/ 12 w 12"/>
                <a:gd name="T9" fmla="*/ 2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0"/>
                <a:gd name="T17" fmla="*/ 12 w 12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0">
                  <a:moveTo>
                    <a:pt x="12" y="2"/>
                  </a:moveTo>
                  <a:lnTo>
                    <a:pt x="10" y="0"/>
                  </a:lnTo>
                  <a:lnTo>
                    <a:pt x="0" y="8"/>
                  </a:lnTo>
                  <a:lnTo>
                    <a:pt x="2" y="10"/>
                  </a:lnTo>
                  <a:lnTo>
                    <a:pt x="12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14" name="Freeform 582"/>
            <p:cNvSpPr>
              <a:spLocks/>
            </p:cNvSpPr>
            <p:nvPr/>
          </p:nvSpPr>
          <p:spPr bwMode="auto">
            <a:xfrm>
              <a:off x="3234" y="3163"/>
              <a:ext cx="12" cy="10"/>
            </a:xfrm>
            <a:custGeom>
              <a:avLst/>
              <a:gdLst>
                <a:gd name="T0" fmla="*/ 12 w 12"/>
                <a:gd name="T1" fmla="*/ 2 h 10"/>
                <a:gd name="T2" fmla="*/ 10 w 12"/>
                <a:gd name="T3" fmla="*/ 0 h 10"/>
                <a:gd name="T4" fmla="*/ 0 w 12"/>
                <a:gd name="T5" fmla="*/ 8 h 10"/>
                <a:gd name="T6" fmla="*/ 4 w 12"/>
                <a:gd name="T7" fmla="*/ 10 h 10"/>
                <a:gd name="T8" fmla="*/ 12 w 12"/>
                <a:gd name="T9" fmla="*/ 2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0"/>
                <a:gd name="T17" fmla="*/ 12 w 12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0">
                  <a:moveTo>
                    <a:pt x="12" y="2"/>
                  </a:moveTo>
                  <a:lnTo>
                    <a:pt x="10" y="0"/>
                  </a:lnTo>
                  <a:lnTo>
                    <a:pt x="0" y="8"/>
                  </a:lnTo>
                  <a:lnTo>
                    <a:pt x="4" y="10"/>
                  </a:lnTo>
                  <a:lnTo>
                    <a:pt x="12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15" name="Freeform 583"/>
            <p:cNvSpPr>
              <a:spLocks/>
            </p:cNvSpPr>
            <p:nvPr/>
          </p:nvSpPr>
          <p:spPr bwMode="auto">
            <a:xfrm>
              <a:off x="3238" y="3165"/>
              <a:ext cx="13" cy="14"/>
            </a:xfrm>
            <a:custGeom>
              <a:avLst/>
              <a:gdLst>
                <a:gd name="T0" fmla="*/ 13 w 13"/>
                <a:gd name="T1" fmla="*/ 6 h 14"/>
                <a:gd name="T2" fmla="*/ 11 w 13"/>
                <a:gd name="T3" fmla="*/ 6 h 14"/>
                <a:gd name="T4" fmla="*/ 8 w 13"/>
                <a:gd name="T5" fmla="*/ 0 h 14"/>
                <a:gd name="T6" fmla="*/ 0 w 13"/>
                <a:gd name="T7" fmla="*/ 8 h 14"/>
                <a:gd name="T8" fmla="*/ 4 w 13"/>
                <a:gd name="T9" fmla="*/ 14 h 14"/>
                <a:gd name="T10" fmla="*/ 2 w 13"/>
                <a:gd name="T11" fmla="*/ 12 h 14"/>
                <a:gd name="T12" fmla="*/ 13 w 13"/>
                <a:gd name="T13" fmla="*/ 6 h 14"/>
                <a:gd name="T14" fmla="*/ 11 w 13"/>
                <a:gd name="T15" fmla="*/ 6 h 14"/>
                <a:gd name="T16" fmla="*/ 13 w 13"/>
                <a:gd name="T17" fmla="*/ 6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14"/>
                <a:gd name="T29" fmla="*/ 13 w 13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14">
                  <a:moveTo>
                    <a:pt x="13" y="6"/>
                  </a:moveTo>
                  <a:lnTo>
                    <a:pt x="11" y="6"/>
                  </a:lnTo>
                  <a:lnTo>
                    <a:pt x="8" y="0"/>
                  </a:lnTo>
                  <a:lnTo>
                    <a:pt x="0" y="8"/>
                  </a:lnTo>
                  <a:lnTo>
                    <a:pt x="4" y="14"/>
                  </a:lnTo>
                  <a:lnTo>
                    <a:pt x="2" y="12"/>
                  </a:lnTo>
                  <a:lnTo>
                    <a:pt x="13" y="6"/>
                  </a:lnTo>
                  <a:lnTo>
                    <a:pt x="11" y="6"/>
                  </a:lnTo>
                  <a:lnTo>
                    <a:pt x="13" y="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718" name="Group 584"/>
          <p:cNvGrpSpPr>
            <a:grpSpLocks/>
          </p:cNvGrpSpPr>
          <p:nvPr/>
        </p:nvGrpSpPr>
        <p:grpSpPr bwMode="auto">
          <a:xfrm>
            <a:off x="4764088" y="5087938"/>
            <a:ext cx="939800" cy="217487"/>
            <a:chOff x="3155" y="3157"/>
            <a:chExt cx="641" cy="137"/>
          </a:xfrm>
        </p:grpSpPr>
        <p:sp>
          <p:nvSpPr>
            <p:cNvPr id="45416" name="Freeform 585"/>
            <p:cNvSpPr>
              <a:spLocks/>
            </p:cNvSpPr>
            <p:nvPr/>
          </p:nvSpPr>
          <p:spPr bwMode="auto">
            <a:xfrm>
              <a:off x="3240" y="3171"/>
              <a:ext cx="19" cy="23"/>
            </a:xfrm>
            <a:custGeom>
              <a:avLst/>
              <a:gdLst>
                <a:gd name="T0" fmla="*/ 19 w 19"/>
                <a:gd name="T1" fmla="*/ 17 h 23"/>
                <a:gd name="T2" fmla="*/ 11 w 19"/>
                <a:gd name="T3" fmla="*/ 0 h 23"/>
                <a:gd name="T4" fmla="*/ 0 w 19"/>
                <a:gd name="T5" fmla="*/ 6 h 23"/>
                <a:gd name="T6" fmla="*/ 9 w 19"/>
                <a:gd name="T7" fmla="*/ 23 h 23"/>
                <a:gd name="T8" fmla="*/ 19 w 19"/>
                <a:gd name="T9" fmla="*/ 17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23"/>
                <a:gd name="T17" fmla="*/ 19 w 19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23">
                  <a:moveTo>
                    <a:pt x="19" y="17"/>
                  </a:moveTo>
                  <a:lnTo>
                    <a:pt x="11" y="0"/>
                  </a:lnTo>
                  <a:lnTo>
                    <a:pt x="0" y="6"/>
                  </a:lnTo>
                  <a:lnTo>
                    <a:pt x="9" y="23"/>
                  </a:lnTo>
                  <a:lnTo>
                    <a:pt x="19" y="17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17" name="Freeform 586"/>
            <p:cNvSpPr>
              <a:spLocks/>
            </p:cNvSpPr>
            <p:nvPr/>
          </p:nvSpPr>
          <p:spPr bwMode="auto">
            <a:xfrm>
              <a:off x="3249" y="3188"/>
              <a:ext cx="26" cy="37"/>
            </a:xfrm>
            <a:custGeom>
              <a:avLst/>
              <a:gdLst>
                <a:gd name="T0" fmla="*/ 26 w 26"/>
                <a:gd name="T1" fmla="*/ 34 h 37"/>
                <a:gd name="T2" fmla="*/ 10 w 26"/>
                <a:gd name="T3" fmla="*/ 0 h 37"/>
                <a:gd name="T4" fmla="*/ 0 w 26"/>
                <a:gd name="T5" fmla="*/ 6 h 37"/>
                <a:gd name="T6" fmla="*/ 14 w 26"/>
                <a:gd name="T7" fmla="*/ 37 h 37"/>
                <a:gd name="T8" fmla="*/ 26 w 26"/>
                <a:gd name="T9" fmla="*/ 34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37"/>
                <a:gd name="T17" fmla="*/ 26 w 26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37">
                  <a:moveTo>
                    <a:pt x="26" y="34"/>
                  </a:moveTo>
                  <a:lnTo>
                    <a:pt x="10" y="0"/>
                  </a:lnTo>
                  <a:lnTo>
                    <a:pt x="0" y="6"/>
                  </a:lnTo>
                  <a:lnTo>
                    <a:pt x="14" y="37"/>
                  </a:lnTo>
                  <a:lnTo>
                    <a:pt x="26" y="3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18" name="Freeform 587"/>
            <p:cNvSpPr>
              <a:spLocks/>
            </p:cNvSpPr>
            <p:nvPr/>
          </p:nvSpPr>
          <p:spPr bwMode="auto">
            <a:xfrm>
              <a:off x="3263" y="3222"/>
              <a:ext cx="19" cy="23"/>
            </a:xfrm>
            <a:custGeom>
              <a:avLst/>
              <a:gdLst>
                <a:gd name="T0" fmla="*/ 17 w 19"/>
                <a:gd name="T1" fmla="*/ 17 h 23"/>
                <a:gd name="T2" fmla="*/ 19 w 19"/>
                <a:gd name="T3" fmla="*/ 17 h 23"/>
                <a:gd name="T4" fmla="*/ 12 w 19"/>
                <a:gd name="T5" fmla="*/ 0 h 23"/>
                <a:gd name="T6" fmla="*/ 0 w 19"/>
                <a:gd name="T7" fmla="*/ 3 h 23"/>
                <a:gd name="T8" fmla="*/ 8 w 19"/>
                <a:gd name="T9" fmla="*/ 21 h 23"/>
                <a:gd name="T10" fmla="*/ 8 w 19"/>
                <a:gd name="T11" fmla="*/ 23 h 23"/>
                <a:gd name="T12" fmla="*/ 8 w 19"/>
                <a:gd name="T13" fmla="*/ 21 h 23"/>
                <a:gd name="T14" fmla="*/ 8 w 19"/>
                <a:gd name="T15" fmla="*/ 23 h 23"/>
                <a:gd name="T16" fmla="*/ 17 w 19"/>
                <a:gd name="T17" fmla="*/ 17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"/>
                <a:gd name="T28" fmla="*/ 0 h 23"/>
                <a:gd name="T29" fmla="*/ 19 w 19"/>
                <a:gd name="T30" fmla="*/ 23 h 2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" h="23">
                  <a:moveTo>
                    <a:pt x="17" y="17"/>
                  </a:moveTo>
                  <a:lnTo>
                    <a:pt x="19" y="17"/>
                  </a:lnTo>
                  <a:lnTo>
                    <a:pt x="12" y="0"/>
                  </a:lnTo>
                  <a:lnTo>
                    <a:pt x="0" y="3"/>
                  </a:lnTo>
                  <a:lnTo>
                    <a:pt x="8" y="21"/>
                  </a:lnTo>
                  <a:lnTo>
                    <a:pt x="8" y="23"/>
                  </a:lnTo>
                  <a:lnTo>
                    <a:pt x="8" y="21"/>
                  </a:lnTo>
                  <a:lnTo>
                    <a:pt x="8" y="23"/>
                  </a:lnTo>
                  <a:lnTo>
                    <a:pt x="17" y="17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19" name="Freeform 588"/>
            <p:cNvSpPr>
              <a:spLocks/>
            </p:cNvSpPr>
            <p:nvPr/>
          </p:nvSpPr>
          <p:spPr bwMode="auto">
            <a:xfrm>
              <a:off x="3271" y="3239"/>
              <a:ext cx="17" cy="20"/>
            </a:xfrm>
            <a:custGeom>
              <a:avLst/>
              <a:gdLst>
                <a:gd name="T0" fmla="*/ 17 w 17"/>
                <a:gd name="T1" fmla="*/ 14 h 20"/>
                <a:gd name="T2" fmla="*/ 9 w 17"/>
                <a:gd name="T3" fmla="*/ 0 h 20"/>
                <a:gd name="T4" fmla="*/ 0 w 17"/>
                <a:gd name="T5" fmla="*/ 6 h 20"/>
                <a:gd name="T6" fmla="*/ 7 w 17"/>
                <a:gd name="T7" fmla="*/ 20 h 20"/>
                <a:gd name="T8" fmla="*/ 17 w 17"/>
                <a:gd name="T9" fmla="*/ 14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20"/>
                <a:gd name="T17" fmla="*/ 17 w 17"/>
                <a:gd name="T18" fmla="*/ 20 h 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20">
                  <a:moveTo>
                    <a:pt x="17" y="14"/>
                  </a:moveTo>
                  <a:lnTo>
                    <a:pt x="9" y="0"/>
                  </a:lnTo>
                  <a:lnTo>
                    <a:pt x="0" y="6"/>
                  </a:lnTo>
                  <a:lnTo>
                    <a:pt x="7" y="20"/>
                  </a:lnTo>
                  <a:lnTo>
                    <a:pt x="17" y="1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20" name="Freeform 589"/>
            <p:cNvSpPr>
              <a:spLocks/>
            </p:cNvSpPr>
            <p:nvPr/>
          </p:nvSpPr>
          <p:spPr bwMode="auto">
            <a:xfrm>
              <a:off x="3278" y="3253"/>
              <a:ext cx="14" cy="13"/>
            </a:xfrm>
            <a:custGeom>
              <a:avLst/>
              <a:gdLst>
                <a:gd name="T0" fmla="*/ 14 w 14"/>
                <a:gd name="T1" fmla="*/ 6 h 13"/>
                <a:gd name="T2" fmla="*/ 14 w 14"/>
                <a:gd name="T3" fmla="*/ 8 h 13"/>
                <a:gd name="T4" fmla="*/ 10 w 14"/>
                <a:gd name="T5" fmla="*/ 0 h 13"/>
                <a:gd name="T6" fmla="*/ 0 w 14"/>
                <a:gd name="T7" fmla="*/ 6 h 13"/>
                <a:gd name="T8" fmla="*/ 4 w 14"/>
                <a:gd name="T9" fmla="*/ 13 h 13"/>
                <a:gd name="T10" fmla="*/ 14 w 14"/>
                <a:gd name="T11" fmla="*/ 6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"/>
                <a:gd name="T19" fmla="*/ 0 h 13"/>
                <a:gd name="T20" fmla="*/ 14 w 14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" h="13">
                  <a:moveTo>
                    <a:pt x="14" y="6"/>
                  </a:moveTo>
                  <a:lnTo>
                    <a:pt x="14" y="8"/>
                  </a:lnTo>
                  <a:lnTo>
                    <a:pt x="10" y="0"/>
                  </a:lnTo>
                  <a:lnTo>
                    <a:pt x="0" y="6"/>
                  </a:lnTo>
                  <a:lnTo>
                    <a:pt x="4" y="13"/>
                  </a:lnTo>
                  <a:lnTo>
                    <a:pt x="14" y="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21" name="Freeform 590"/>
            <p:cNvSpPr>
              <a:spLocks/>
            </p:cNvSpPr>
            <p:nvPr/>
          </p:nvSpPr>
          <p:spPr bwMode="auto">
            <a:xfrm>
              <a:off x="3282" y="3259"/>
              <a:ext cx="14" cy="13"/>
            </a:xfrm>
            <a:custGeom>
              <a:avLst/>
              <a:gdLst>
                <a:gd name="T0" fmla="*/ 14 w 14"/>
                <a:gd name="T1" fmla="*/ 5 h 13"/>
                <a:gd name="T2" fmla="*/ 10 w 14"/>
                <a:gd name="T3" fmla="*/ 0 h 13"/>
                <a:gd name="T4" fmla="*/ 0 w 14"/>
                <a:gd name="T5" fmla="*/ 7 h 13"/>
                <a:gd name="T6" fmla="*/ 4 w 14"/>
                <a:gd name="T7" fmla="*/ 13 h 13"/>
                <a:gd name="T8" fmla="*/ 6 w 14"/>
                <a:gd name="T9" fmla="*/ 13 h 13"/>
                <a:gd name="T10" fmla="*/ 4 w 14"/>
                <a:gd name="T11" fmla="*/ 13 h 13"/>
                <a:gd name="T12" fmla="*/ 6 w 14"/>
                <a:gd name="T13" fmla="*/ 13 h 13"/>
                <a:gd name="T14" fmla="*/ 14 w 14"/>
                <a:gd name="T15" fmla="*/ 5 h 1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"/>
                <a:gd name="T25" fmla="*/ 0 h 13"/>
                <a:gd name="T26" fmla="*/ 14 w 14"/>
                <a:gd name="T27" fmla="*/ 13 h 1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" h="13">
                  <a:moveTo>
                    <a:pt x="14" y="5"/>
                  </a:moveTo>
                  <a:lnTo>
                    <a:pt x="10" y="0"/>
                  </a:lnTo>
                  <a:lnTo>
                    <a:pt x="0" y="7"/>
                  </a:lnTo>
                  <a:lnTo>
                    <a:pt x="4" y="13"/>
                  </a:lnTo>
                  <a:lnTo>
                    <a:pt x="6" y="13"/>
                  </a:lnTo>
                  <a:lnTo>
                    <a:pt x="4" y="13"/>
                  </a:lnTo>
                  <a:lnTo>
                    <a:pt x="6" y="13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22" name="Freeform 591"/>
            <p:cNvSpPr>
              <a:spLocks/>
            </p:cNvSpPr>
            <p:nvPr/>
          </p:nvSpPr>
          <p:spPr bwMode="auto">
            <a:xfrm>
              <a:off x="3288" y="3264"/>
              <a:ext cx="12" cy="12"/>
            </a:xfrm>
            <a:custGeom>
              <a:avLst/>
              <a:gdLst>
                <a:gd name="T0" fmla="*/ 12 w 12"/>
                <a:gd name="T1" fmla="*/ 4 h 12"/>
                <a:gd name="T2" fmla="*/ 8 w 12"/>
                <a:gd name="T3" fmla="*/ 0 h 12"/>
                <a:gd name="T4" fmla="*/ 0 w 12"/>
                <a:gd name="T5" fmla="*/ 8 h 12"/>
                <a:gd name="T6" fmla="*/ 4 w 12"/>
                <a:gd name="T7" fmla="*/ 12 h 12"/>
                <a:gd name="T8" fmla="*/ 6 w 12"/>
                <a:gd name="T9" fmla="*/ 12 h 12"/>
                <a:gd name="T10" fmla="*/ 4 w 12"/>
                <a:gd name="T11" fmla="*/ 12 h 12"/>
                <a:gd name="T12" fmla="*/ 6 w 12"/>
                <a:gd name="T13" fmla="*/ 12 h 12"/>
                <a:gd name="T14" fmla="*/ 12 w 12"/>
                <a:gd name="T15" fmla="*/ 4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"/>
                <a:gd name="T25" fmla="*/ 0 h 12"/>
                <a:gd name="T26" fmla="*/ 12 w 12"/>
                <a:gd name="T27" fmla="*/ 12 h 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" h="12">
                  <a:moveTo>
                    <a:pt x="12" y="4"/>
                  </a:moveTo>
                  <a:lnTo>
                    <a:pt x="8" y="0"/>
                  </a:lnTo>
                  <a:lnTo>
                    <a:pt x="0" y="8"/>
                  </a:lnTo>
                  <a:lnTo>
                    <a:pt x="4" y="12"/>
                  </a:lnTo>
                  <a:lnTo>
                    <a:pt x="6" y="12"/>
                  </a:lnTo>
                  <a:lnTo>
                    <a:pt x="4" y="12"/>
                  </a:lnTo>
                  <a:lnTo>
                    <a:pt x="6" y="12"/>
                  </a:lnTo>
                  <a:lnTo>
                    <a:pt x="12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23" name="Freeform 592"/>
            <p:cNvSpPr>
              <a:spLocks/>
            </p:cNvSpPr>
            <p:nvPr/>
          </p:nvSpPr>
          <p:spPr bwMode="auto">
            <a:xfrm>
              <a:off x="3294" y="3268"/>
              <a:ext cx="10" cy="14"/>
            </a:xfrm>
            <a:custGeom>
              <a:avLst/>
              <a:gdLst>
                <a:gd name="T0" fmla="*/ 6 w 10"/>
                <a:gd name="T1" fmla="*/ 2 h 14"/>
                <a:gd name="T2" fmla="*/ 10 w 10"/>
                <a:gd name="T3" fmla="*/ 2 h 14"/>
                <a:gd name="T4" fmla="*/ 6 w 10"/>
                <a:gd name="T5" fmla="*/ 0 h 14"/>
                <a:gd name="T6" fmla="*/ 0 w 10"/>
                <a:gd name="T7" fmla="*/ 8 h 14"/>
                <a:gd name="T8" fmla="*/ 4 w 10"/>
                <a:gd name="T9" fmla="*/ 12 h 14"/>
                <a:gd name="T10" fmla="*/ 6 w 10"/>
                <a:gd name="T11" fmla="*/ 14 h 14"/>
                <a:gd name="T12" fmla="*/ 4 w 10"/>
                <a:gd name="T13" fmla="*/ 12 h 14"/>
                <a:gd name="T14" fmla="*/ 4 w 10"/>
                <a:gd name="T15" fmla="*/ 14 h 14"/>
                <a:gd name="T16" fmla="*/ 6 w 10"/>
                <a:gd name="T17" fmla="*/ 14 h 14"/>
                <a:gd name="T18" fmla="*/ 6 w 10"/>
                <a:gd name="T19" fmla="*/ 2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"/>
                <a:gd name="T31" fmla="*/ 0 h 14"/>
                <a:gd name="T32" fmla="*/ 10 w 10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" h="14">
                  <a:moveTo>
                    <a:pt x="6" y="2"/>
                  </a:moveTo>
                  <a:lnTo>
                    <a:pt x="10" y="2"/>
                  </a:lnTo>
                  <a:lnTo>
                    <a:pt x="6" y="0"/>
                  </a:lnTo>
                  <a:lnTo>
                    <a:pt x="0" y="8"/>
                  </a:lnTo>
                  <a:lnTo>
                    <a:pt x="4" y="12"/>
                  </a:lnTo>
                  <a:lnTo>
                    <a:pt x="6" y="14"/>
                  </a:lnTo>
                  <a:lnTo>
                    <a:pt x="4" y="12"/>
                  </a:lnTo>
                  <a:lnTo>
                    <a:pt x="4" y="14"/>
                  </a:lnTo>
                  <a:lnTo>
                    <a:pt x="6" y="14"/>
                  </a:lnTo>
                  <a:lnTo>
                    <a:pt x="6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24" name="Rectangle 593"/>
            <p:cNvSpPr>
              <a:spLocks noChangeArrowheads="1"/>
            </p:cNvSpPr>
            <p:nvPr/>
          </p:nvSpPr>
          <p:spPr bwMode="auto">
            <a:xfrm>
              <a:off x="3300" y="3270"/>
              <a:ext cx="4" cy="1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25" name="Freeform 594"/>
            <p:cNvSpPr>
              <a:spLocks/>
            </p:cNvSpPr>
            <p:nvPr/>
          </p:nvSpPr>
          <p:spPr bwMode="auto">
            <a:xfrm>
              <a:off x="3304" y="3270"/>
              <a:ext cx="5" cy="12"/>
            </a:xfrm>
            <a:custGeom>
              <a:avLst/>
              <a:gdLst>
                <a:gd name="T0" fmla="*/ 0 w 5"/>
                <a:gd name="T1" fmla="*/ 0 h 12"/>
                <a:gd name="T2" fmla="*/ 3 w 5"/>
                <a:gd name="T3" fmla="*/ 0 h 12"/>
                <a:gd name="T4" fmla="*/ 0 w 5"/>
                <a:gd name="T5" fmla="*/ 0 h 12"/>
                <a:gd name="T6" fmla="*/ 0 w 5"/>
                <a:gd name="T7" fmla="*/ 12 h 12"/>
                <a:gd name="T8" fmla="*/ 3 w 5"/>
                <a:gd name="T9" fmla="*/ 12 h 12"/>
                <a:gd name="T10" fmla="*/ 5 w 5"/>
                <a:gd name="T11" fmla="*/ 10 h 12"/>
                <a:gd name="T12" fmla="*/ 3 w 5"/>
                <a:gd name="T13" fmla="*/ 12 h 12"/>
                <a:gd name="T14" fmla="*/ 5 w 5"/>
                <a:gd name="T15" fmla="*/ 12 h 12"/>
                <a:gd name="T16" fmla="*/ 5 w 5"/>
                <a:gd name="T17" fmla="*/ 10 h 12"/>
                <a:gd name="T18" fmla="*/ 0 w 5"/>
                <a:gd name="T19" fmla="*/ 0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"/>
                <a:gd name="T31" fmla="*/ 0 h 12"/>
                <a:gd name="T32" fmla="*/ 5 w 5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" h="12">
                  <a:moveTo>
                    <a:pt x="0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3" y="12"/>
                  </a:lnTo>
                  <a:lnTo>
                    <a:pt x="5" y="10"/>
                  </a:lnTo>
                  <a:lnTo>
                    <a:pt x="3" y="12"/>
                  </a:lnTo>
                  <a:lnTo>
                    <a:pt x="5" y="12"/>
                  </a:lnTo>
                  <a:lnTo>
                    <a:pt x="5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26" name="Freeform 595"/>
            <p:cNvSpPr>
              <a:spLocks/>
            </p:cNvSpPr>
            <p:nvPr/>
          </p:nvSpPr>
          <p:spPr bwMode="auto">
            <a:xfrm>
              <a:off x="3304" y="3268"/>
              <a:ext cx="11" cy="12"/>
            </a:xfrm>
            <a:custGeom>
              <a:avLst/>
              <a:gdLst>
                <a:gd name="T0" fmla="*/ 3 w 11"/>
                <a:gd name="T1" fmla="*/ 0 h 12"/>
                <a:gd name="T2" fmla="*/ 0 w 11"/>
                <a:gd name="T3" fmla="*/ 2 h 12"/>
                <a:gd name="T4" fmla="*/ 5 w 11"/>
                <a:gd name="T5" fmla="*/ 12 h 12"/>
                <a:gd name="T6" fmla="*/ 9 w 11"/>
                <a:gd name="T7" fmla="*/ 10 h 12"/>
                <a:gd name="T8" fmla="*/ 11 w 11"/>
                <a:gd name="T9" fmla="*/ 10 h 12"/>
                <a:gd name="T10" fmla="*/ 9 w 11"/>
                <a:gd name="T11" fmla="*/ 10 h 12"/>
                <a:gd name="T12" fmla="*/ 11 w 11"/>
                <a:gd name="T13" fmla="*/ 10 h 12"/>
                <a:gd name="T14" fmla="*/ 3 w 11"/>
                <a:gd name="T15" fmla="*/ 0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"/>
                <a:gd name="T25" fmla="*/ 0 h 12"/>
                <a:gd name="T26" fmla="*/ 11 w 11"/>
                <a:gd name="T27" fmla="*/ 12 h 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" h="12">
                  <a:moveTo>
                    <a:pt x="3" y="0"/>
                  </a:moveTo>
                  <a:lnTo>
                    <a:pt x="0" y="2"/>
                  </a:lnTo>
                  <a:lnTo>
                    <a:pt x="5" y="12"/>
                  </a:lnTo>
                  <a:lnTo>
                    <a:pt x="9" y="10"/>
                  </a:lnTo>
                  <a:lnTo>
                    <a:pt x="11" y="10"/>
                  </a:lnTo>
                  <a:lnTo>
                    <a:pt x="9" y="10"/>
                  </a:lnTo>
                  <a:lnTo>
                    <a:pt x="11" y="1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27" name="Freeform 596"/>
            <p:cNvSpPr>
              <a:spLocks/>
            </p:cNvSpPr>
            <p:nvPr/>
          </p:nvSpPr>
          <p:spPr bwMode="auto">
            <a:xfrm>
              <a:off x="3307" y="3266"/>
              <a:ext cx="12" cy="12"/>
            </a:xfrm>
            <a:custGeom>
              <a:avLst/>
              <a:gdLst>
                <a:gd name="T0" fmla="*/ 4 w 12"/>
                <a:gd name="T1" fmla="*/ 0 h 12"/>
                <a:gd name="T2" fmla="*/ 0 w 12"/>
                <a:gd name="T3" fmla="*/ 2 h 12"/>
                <a:gd name="T4" fmla="*/ 8 w 12"/>
                <a:gd name="T5" fmla="*/ 12 h 12"/>
                <a:gd name="T6" fmla="*/ 12 w 12"/>
                <a:gd name="T7" fmla="*/ 8 h 12"/>
                <a:gd name="T8" fmla="*/ 4 w 12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2"/>
                <a:gd name="T17" fmla="*/ 12 w 12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2">
                  <a:moveTo>
                    <a:pt x="4" y="0"/>
                  </a:moveTo>
                  <a:lnTo>
                    <a:pt x="0" y="2"/>
                  </a:lnTo>
                  <a:lnTo>
                    <a:pt x="8" y="12"/>
                  </a:lnTo>
                  <a:lnTo>
                    <a:pt x="12" y="8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28" name="Freeform 597"/>
            <p:cNvSpPr>
              <a:spLocks/>
            </p:cNvSpPr>
            <p:nvPr/>
          </p:nvSpPr>
          <p:spPr bwMode="auto">
            <a:xfrm>
              <a:off x="3311" y="3261"/>
              <a:ext cx="14" cy="13"/>
            </a:xfrm>
            <a:custGeom>
              <a:avLst/>
              <a:gdLst>
                <a:gd name="T0" fmla="*/ 4 w 14"/>
                <a:gd name="T1" fmla="*/ 1 h 13"/>
                <a:gd name="T2" fmla="*/ 4 w 14"/>
                <a:gd name="T3" fmla="*/ 0 h 13"/>
                <a:gd name="T4" fmla="*/ 0 w 14"/>
                <a:gd name="T5" fmla="*/ 5 h 13"/>
                <a:gd name="T6" fmla="*/ 8 w 14"/>
                <a:gd name="T7" fmla="*/ 13 h 13"/>
                <a:gd name="T8" fmla="*/ 12 w 14"/>
                <a:gd name="T9" fmla="*/ 9 h 13"/>
                <a:gd name="T10" fmla="*/ 14 w 14"/>
                <a:gd name="T11" fmla="*/ 7 h 13"/>
                <a:gd name="T12" fmla="*/ 12 w 14"/>
                <a:gd name="T13" fmla="*/ 9 h 13"/>
                <a:gd name="T14" fmla="*/ 14 w 14"/>
                <a:gd name="T15" fmla="*/ 7 h 13"/>
                <a:gd name="T16" fmla="*/ 4 w 14"/>
                <a:gd name="T17" fmla="*/ 1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13"/>
                <a:gd name="T29" fmla="*/ 14 w 14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13">
                  <a:moveTo>
                    <a:pt x="4" y="1"/>
                  </a:moveTo>
                  <a:lnTo>
                    <a:pt x="4" y="0"/>
                  </a:lnTo>
                  <a:lnTo>
                    <a:pt x="0" y="5"/>
                  </a:lnTo>
                  <a:lnTo>
                    <a:pt x="8" y="13"/>
                  </a:lnTo>
                  <a:lnTo>
                    <a:pt x="12" y="9"/>
                  </a:lnTo>
                  <a:lnTo>
                    <a:pt x="14" y="7"/>
                  </a:lnTo>
                  <a:lnTo>
                    <a:pt x="12" y="9"/>
                  </a:lnTo>
                  <a:lnTo>
                    <a:pt x="14" y="7"/>
                  </a:lnTo>
                  <a:lnTo>
                    <a:pt x="4" y="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29" name="Freeform 598"/>
            <p:cNvSpPr>
              <a:spLocks/>
            </p:cNvSpPr>
            <p:nvPr/>
          </p:nvSpPr>
          <p:spPr bwMode="auto">
            <a:xfrm>
              <a:off x="3315" y="3257"/>
              <a:ext cx="14" cy="11"/>
            </a:xfrm>
            <a:custGeom>
              <a:avLst/>
              <a:gdLst>
                <a:gd name="T0" fmla="*/ 4 w 14"/>
                <a:gd name="T1" fmla="*/ 0 h 11"/>
                <a:gd name="T2" fmla="*/ 0 w 14"/>
                <a:gd name="T3" fmla="*/ 5 h 11"/>
                <a:gd name="T4" fmla="*/ 10 w 14"/>
                <a:gd name="T5" fmla="*/ 11 h 11"/>
                <a:gd name="T6" fmla="*/ 14 w 14"/>
                <a:gd name="T7" fmla="*/ 5 h 11"/>
                <a:gd name="T8" fmla="*/ 14 w 14"/>
                <a:gd name="T9" fmla="*/ 4 h 11"/>
                <a:gd name="T10" fmla="*/ 14 w 14"/>
                <a:gd name="T11" fmla="*/ 5 h 11"/>
                <a:gd name="T12" fmla="*/ 14 w 14"/>
                <a:gd name="T13" fmla="*/ 4 h 11"/>
                <a:gd name="T14" fmla="*/ 4 w 14"/>
                <a:gd name="T15" fmla="*/ 0 h 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"/>
                <a:gd name="T25" fmla="*/ 0 h 11"/>
                <a:gd name="T26" fmla="*/ 14 w 14"/>
                <a:gd name="T27" fmla="*/ 11 h 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" h="11">
                  <a:moveTo>
                    <a:pt x="4" y="0"/>
                  </a:moveTo>
                  <a:lnTo>
                    <a:pt x="0" y="5"/>
                  </a:lnTo>
                  <a:lnTo>
                    <a:pt x="10" y="11"/>
                  </a:lnTo>
                  <a:lnTo>
                    <a:pt x="14" y="5"/>
                  </a:lnTo>
                  <a:lnTo>
                    <a:pt x="14" y="4"/>
                  </a:lnTo>
                  <a:lnTo>
                    <a:pt x="14" y="5"/>
                  </a:lnTo>
                  <a:lnTo>
                    <a:pt x="14" y="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30" name="Freeform 599"/>
            <p:cNvSpPr>
              <a:spLocks/>
            </p:cNvSpPr>
            <p:nvPr/>
          </p:nvSpPr>
          <p:spPr bwMode="auto">
            <a:xfrm>
              <a:off x="3319" y="3241"/>
              <a:ext cx="17" cy="20"/>
            </a:xfrm>
            <a:custGeom>
              <a:avLst/>
              <a:gdLst>
                <a:gd name="T0" fmla="*/ 8 w 17"/>
                <a:gd name="T1" fmla="*/ 0 h 20"/>
                <a:gd name="T2" fmla="*/ 0 w 17"/>
                <a:gd name="T3" fmla="*/ 16 h 20"/>
                <a:gd name="T4" fmla="*/ 10 w 17"/>
                <a:gd name="T5" fmla="*/ 20 h 20"/>
                <a:gd name="T6" fmla="*/ 17 w 17"/>
                <a:gd name="T7" fmla="*/ 6 h 20"/>
                <a:gd name="T8" fmla="*/ 8 w 17"/>
                <a:gd name="T9" fmla="*/ 0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20"/>
                <a:gd name="T17" fmla="*/ 17 w 17"/>
                <a:gd name="T18" fmla="*/ 20 h 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20">
                  <a:moveTo>
                    <a:pt x="8" y="0"/>
                  </a:moveTo>
                  <a:lnTo>
                    <a:pt x="0" y="16"/>
                  </a:lnTo>
                  <a:lnTo>
                    <a:pt x="10" y="20"/>
                  </a:lnTo>
                  <a:lnTo>
                    <a:pt x="17" y="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31" name="Freeform 600"/>
            <p:cNvSpPr>
              <a:spLocks/>
            </p:cNvSpPr>
            <p:nvPr/>
          </p:nvSpPr>
          <p:spPr bwMode="auto">
            <a:xfrm>
              <a:off x="3327" y="3204"/>
              <a:ext cx="27" cy="43"/>
            </a:xfrm>
            <a:custGeom>
              <a:avLst/>
              <a:gdLst>
                <a:gd name="T0" fmla="*/ 17 w 27"/>
                <a:gd name="T1" fmla="*/ 0 h 43"/>
                <a:gd name="T2" fmla="*/ 0 w 27"/>
                <a:gd name="T3" fmla="*/ 37 h 43"/>
                <a:gd name="T4" fmla="*/ 9 w 27"/>
                <a:gd name="T5" fmla="*/ 43 h 43"/>
                <a:gd name="T6" fmla="*/ 27 w 27"/>
                <a:gd name="T7" fmla="*/ 4 h 43"/>
                <a:gd name="T8" fmla="*/ 27 w 27"/>
                <a:gd name="T9" fmla="*/ 6 h 43"/>
                <a:gd name="T10" fmla="*/ 17 w 27"/>
                <a:gd name="T11" fmla="*/ 0 h 4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7"/>
                <a:gd name="T19" fmla="*/ 0 h 43"/>
                <a:gd name="T20" fmla="*/ 27 w 27"/>
                <a:gd name="T21" fmla="*/ 43 h 4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7" h="43">
                  <a:moveTo>
                    <a:pt x="17" y="0"/>
                  </a:moveTo>
                  <a:lnTo>
                    <a:pt x="0" y="37"/>
                  </a:lnTo>
                  <a:lnTo>
                    <a:pt x="9" y="43"/>
                  </a:lnTo>
                  <a:lnTo>
                    <a:pt x="27" y="4"/>
                  </a:lnTo>
                  <a:lnTo>
                    <a:pt x="27" y="6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32" name="Freeform 601"/>
            <p:cNvSpPr>
              <a:spLocks/>
            </p:cNvSpPr>
            <p:nvPr/>
          </p:nvSpPr>
          <p:spPr bwMode="auto">
            <a:xfrm>
              <a:off x="3344" y="3188"/>
              <a:ext cx="19" cy="22"/>
            </a:xfrm>
            <a:custGeom>
              <a:avLst/>
              <a:gdLst>
                <a:gd name="T0" fmla="*/ 10 w 19"/>
                <a:gd name="T1" fmla="*/ 0 h 22"/>
                <a:gd name="T2" fmla="*/ 0 w 19"/>
                <a:gd name="T3" fmla="*/ 16 h 22"/>
                <a:gd name="T4" fmla="*/ 10 w 19"/>
                <a:gd name="T5" fmla="*/ 22 h 22"/>
                <a:gd name="T6" fmla="*/ 19 w 19"/>
                <a:gd name="T7" fmla="*/ 6 h 22"/>
                <a:gd name="T8" fmla="*/ 10 w 19"/>
                <a:gd name="T9" fmla="*/ 0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22"/>
                <a:gd name="T17" fmla="*/ 19 w 19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22">
                  <a:moveTo>
                    <a:pt x="10" y="0"/>
                  </a:moveTo>
                  <a:lnTo>
                    <a:pt x="0" y="16"/>
                  </a:lnTo>
                  <a:lnTo>
                    <a:pt x="10" y="22"/>
                  </a:lnTo>
                  <a:lnTo>
                    <a:pt x="19" y="6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33" name="Freeform 602"/>
            <p:cNvSpPr>
              <a:spLocks/>
            </p:cNvSpPr>
            <p:nvPr/>
          </p:nvSpPr>
          <p:spPr bwMode="auto">
            <a:xfrm>
              <a:off x="3354" y="3179"/>
              <a:ext cx="13" cy="15"/>
            </a:xfrm>
            <a:custGeom>
              <a:avLst/>
              <a:gdLst>
                <a:gd name="T0" fmla="*/ 4 w 13"/>
                <a:gd name="T1" fmla="*/ 0 h 15"/>
                <a:gd name="T2" fmla="*/ 4 w 13"/>
                <a:gd name="T3" fmla="*/ 2 h 15"/>
                <a:gd name="T4" fmla="*/ 0 w 13"/>
                <a:gd name="T5" fmla="*/ 9 h 15"/>
                <a:gd name="T6" fmla="*/ 9 w 13"/>
                <a:gd name="T7" fmla="*/ 15 h 15"/>
                <a:gd name="T8" fmla="*/ 13 w 13"/>
                <a:gd name="T9" fmla="*/ 8 h 15"/>
                <a:gd name="T10" fmla="*/ 11 w 13"/>
                <a:gd name="T11" fmla="*/ 9 h 15"/>
                <a:gd name="T12" fmla="*/ 4 w 13"/>
                <a:gd name="T13" fmla="*/ 0 h 15"/>
                <a:gd name="T14" fmla="*/ 4 w 13"/>
                <a:gd name="T15" fmla="*/ 2 h 15"/>
                <a:gd name="T16" fmla="*/ 4 w 13"/>
                <a:gd name="T17" fmla="*/ 0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15"/>
                <a:gd name="T29" fmla="*/ 13 w 13"/>
                <a:gd name="T30" fmla="*/ 15 h 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15">
                  <a:moveTo>
                    <a:pt x="4" y="0"/>
                  </a:moveTo>
                  <a:lnTo>
                    <a:pt x="4" y="2"/>
                  </a:lnTo>
                  <a:lnTo>
                    <a:pt x="0" y="9"/>
                  </a:lnTo>
                  <a:lnTo>
                    <a:pt x="9" y="15"/>
                  </a:lnTo>
                  <a:lnTo>
                    <a:pt x="13" y="8"/>
                  </a:lnTo>
                  <a:lnTo>
                    <a:pt x="11" y="9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34" name="Freeform 603"/>
            <p:cNvSpPr>
              <a:spLocks/>
            </p:cNvSpPr>
            <p:nvPr/>
          </p:nvSpPr>
          <p:spPr bwMode="auto">
            <a:xfrm>
              <a:off x="3358" y="3175"/>
              <a:ext cx="13" cy="13"/>
            </a:xfrm>
            <a:custGeom>
              <a:avLst/>
              <a:gdLst>
                <a:gd name="T0" fmla="*/ 3 w 13"/>
                <a:gd name="T1" fmla="*/ 2 h 13"/>
                <a:gd name="T2" fmla="*/ 5 w 13"/>
                <a:gd name="T3" fmla="*/ 0 h 13"/>
                <a:gd name="T4" fmla="*/ 0 w 13"/>
                <a:gd name="T5" fmla="*/ 4 h 13"/>
                <a:gd name="T6" fmla="*/ 7 w 13"/>
                <a:gd name="T7" fmla="*/ 13 h 13"/>
                <a:gd name="T8" fmla="*/ 13 w 13"/>
                <a:gd name="T9" fmla="*/ 10 h 13"/>
                <a:gd name="T10" fmla="*/ 13 w 13"/>
                <a:gd name="T11" fmla="*/ 8 h 13"/>
                <a:gd name="T12" fmla="*/ 13 w 13"/>
                <a:gd name="T13" fmla="*/ 10 h 13"/>
                <a:gd name="T14" fmla="*/ 13 w 13"/>
                <a:gd name="T15" fmla="*/ 8 h 13"/>
                <a:gd name="T16" fmla="*/ 3 w 13"/>
                <a:gd name="T17" fmla="*/ 2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13"/>
                <a:gd name="T29" fmla="*/ 13 w 13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13">
                  <a:moveTo>
                    <a:pt x="3" y="2"/>
                  </a:moveTo>
                  <a:lnTo>
                    <a:pt x="5" y="0"/>
                  </a:lnTo>
                  <a:lnTo>
                    <a:pt x="0" y="4"/>
                  </a:lnTo>
                  <a:lnTo>
                    <a:pt x="7" y="13"/>
                  </a:lnTo>
                  <a:lnTo>
                    <a:pt x="13" y="10"/>
                  </a:lnTo>
                  <a:lnTo>
                    <a:pt x="13" y="8"/>
                  </a:lnTo>
                  <a:lnTo>
                    <a:pt x="13" y="10"/>
                  </a:lnTo>
                  <a:lnTo>
                    <a:pt x="13" y="8"/>
                  </a:lnTo>
                  <a:lnTo>
                    <a:pt x="3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35" name="Freeform 604"/>
            <p:cNvSpPr>
              <a:spLocks/>
            </p:cNvSpPr>
            <p:nvPr/>
          </p:nvSpPr>
          <p:spPr bwMode="auto">
            <a:xfrm>
              <a:off x="3361" y="3171"/>
              <a:ext cx="14" cy="12"/>
            </a:xfrm>
            <a:custGeom>
              <a:avLst/>
              <a:gdLst>
                <a:gd name="T0" fmla="*/ 6 w 14"/>
                <a:gd name="T1" fmla="*/ 0 h 12"/>
                <a:gd name="T2" fmla="*/ 4 w 14"/>
                <a:gd name="T3" fmla="*/ 2 h 12"/>
                <a:gd name="T4" fmla="*/ 0 w 14"/>
                <a:gd name="T5" fmla="*/ 6 h 12"/>
                <a:gd name="T6" fmla="*/ 10 w 14"/>
                <a:gd name="T7" fmla="*/ 12 h 12"/>
                <a:gd name="T8" fmla="*/ 14 w 14"/>
                <a:gd name="T9" fmla="*/ 8 h 12"/>
                <a:gd name="T10" fmla="*/ 12 w 14"/>
                <a:gd name="T11" fmla="*/ 10 h 12"/>
                <a:gd name="T12" fmla="*/ 6 w 14"/>
                <a:gd name="T13" fmla="*/ 0 h 12"/>
                <a:gd name="T14" fmla="*/ 4 w 14"/>
                <a:gd name="T15" fmla="*/ 0 h 12"/>
                <a:gd name="T16" fmla="*/ 4 w 14"/>
                <a:gd name="T17" fmla="*/ 2 h 12"/>
                <a:gd name="T18" fmla="*/ 6 w 14"/>
                <a:gd name="T19" fmla="*/ 0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12"/>
                <a:gd name="T32" fmla="*/ 14 w 14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12">
                  <a:moveTo>
                    <a:pt x="6" y="0"/>
                  </a:moveTo>
                  <a:lnTo>
                    <a:pt x="4" y="2"/>
                  </a:lnTo>
                  <a:lnTo>
                    <a:pt x="0" y="6"/>
                  </a:lnTo>
                  <a:lnTo>
                    <a:pt x="10" y="12"/>
                  </a:lnTo>
                  <a:lnTo>
                    <a:pt x="14" y="8"/>
                  </a:lnTo>
                  <a:lnTo>
                    <a:pt x="12" y="10"/>
                  </a:lnTo>
                  <a:lnTo>
                    <a:pt x="6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36" name="Freeform 605"/>
            <p:cNvSpPr>
              <a:spLocks/>
            </p:cNvSpPr>
            <p:nvPr/>
          </p:nvSpPr>
          <p:spPr bwMode="auto">
            <a:xfrm>
              <a:off x="3367" y="3169"/>
              <a:ext cx="10" cy="12"/>
            </a:xfrm>
            <a:custGeom>
              <a:avLst/>
              <a:gdLst>
                <a:gd name="T0" fmla="*/ 6 w 10"/>
                <a:gd name="T1" fmla="*/ 0 h 12"/>
                <a:gd name="T2" fmla="*/ 4 w 10"/>
                <a:gd name="T3" fmla="*/ 0 h 12"/>
                <a:gd name="T4" fmla="*/ 0 w 10"/>
                <a:gd name="T5" fmla="*/ 2 h 12"/>
                <a:gd name="T6" fmla="*/ 6 w 10"/>
                <a:gd name="T7" fmla="*/ 12 h 12"/>
                <a:gd name="T8" fmla="*/ 10 w 10"/>
                <a:gd name="T9" fmla="*/ 10 h 12"/>
                <a:gd name="T10" fmla="*/ 8 w 10"/>
                <a:gd name="T11" fmla="*/ 12 h 12"/>
                <a:gd name="T12" fmla="*/ 6 w 10"/>
                <a:gd name="T13" fmla="*/ 0 h 12"/>
                <a:gd name="T14" fmla="*/ 4 w 10"/>
                <a:gd name="T15" fmla="*/ 0 h 12"/>
                <a:gd name="T16" fmla="*/ 6 w 10"/>
                <a:gd name="T17" fmla="*/ 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12"/>
                <a:gd name="T29" fmla="*/ 10 w 10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12">
                  <a:moveTo>
                    <a:pt x="6" y="0"/>
                  </a:moveTo>
                  <a:lnTo>
                    <a:pt x="4" y="0"/>
                  </a:lnTo>
                  <a:lnTo>
                    <a:pt x="0" y="2"/>
                  </a:lnTo>
                  <a:lnTo>
                    <a:pt x="6" y="12"/>
                  </a:lnTo>
                  <a:lnTo>
                    <a:pt x="10" y="10"/>
                  </a:lnTo>
                  <a:lnTo>
                    <a:pt x="8" y="12"/>
                  </a:lnTo>
                  <a:lnTo>
                    <a:pt x="6" y="0"/>
                  </a:lnTo>
                  <a:lnTo>
                    <a:pt x="4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37" name="Freeform 606"/>
            <p:cNvSpPr>
              <a:spLocks/>
            </p:cNvSpPr>
            <p:nvPr/>
          </p:nvSpPr>
          <p:spPr bwMode="auto">
            <a:xfrm>
              <a:off x="3373" y="3167"/>
              <a:ext cx="6" cy="14"/>
            </a:xfrm>
            <a:custGeom>
              <a:avLst/>
              <a:gdLst>
                <a:gd name="T0" fmla="*/ 6 w 6"/>
                <a:gd name="T1" fmla="*/ 0 h 14"/>
                <a:gd name="T2" fmla="*/ 4 w 6"/>
                <a:gd name="T3" fmla="*/ 0 h 14"/>
                <a:gd name="T4" fmla="*/ 0 w 6"/>
                <a:gd name="T5" fmla="*/ 2 h 14"/>
                <a:gd name="T6" fmla="*/ 2 w 6"/>
                <a:gd name="T7" fmla="*/ 14 h 14"/>
                <a:gd name="T8" fmla="*/ 6 w 6"/>
                <a:gd name="T9" fmla="*/ 12 h 14"/>
                <a:gd name="T10" fmla="*/ 4 w 6"/>
                <a:gd name="T11" fmla="*/ 12 h 14"/>
                <a:gd name="T12" fmla="*/ 6 w 6"/>
                <a:gd name="T13" fmla="*/ 0 h 14"/>
                <a:gd name="T14" fmla="*/ 4 w 6"/>
                <a:gd name="T15" fmla="*/ 0 h 14"/>
                <a:gd name="T16" fmla="*/ 6 w 6"/>
                <a:gd name="T17" fmla="*/ 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14"/>
                <a:gd name="T29" fmla="*/ 6 w 6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14">
                  <a:moveTo>
                    <a:pt x="6" y="0"/>
                  </a:moveTo>
                  <a:lnTo>
                    <a:pt x="4" y="0"/>
                  </a:lnTo>
                  <a:lnTo>
                    <a:pt x="0" y="2"/>
                  </a:lnTo>
                  <a:lnTo>
                    <a:pt x="2" y="14"/>
                  </a:lnTo>
                  <a:lnTo>
                    <a:pt x="6" y="12"/>
                  </a:lnTo>
                  <a:lnTo>
                    <a:pt x="4" y="12"/>
                  </a:lnTo>
                  <a:lnTo>
                    <a:pt x="6" y="0"/>
                  </a:lnTo>
                  <a:lnTo>
                    <a:pt x="4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38" name="Freeform 607"/>
            <p:cNvSpPr>
              <a:spLocks/>
            </p:cNvSpPr>
            <p:nvPr/>
          </p:nvSpPr>
          <p:spPr bwMode="auto">
            <a:xfrm>
              <a:off x="3377" y="3167"/>
              <a:ext cx="6" cy="14"/>
            </a:xfrm>
            <a:custGeom>
              <a:avLst/>
              <a:gdLst>
                <a:gd name="T0" fmla="*/ 6 w 6"/>
                <a:gd name="T1" fmla="*/ 2 h 14"/>
                <a:gd name="T2" fmla="*/ 2 w 6"/>
                <a:gd name="T3" fmla="*/ 0 h 14"/>
                <a:gd name="T4" fmla="*/ 0 w 6"/>
                <a:gd name="T5" fmla="*/ 12 h 14"/>
                <a:gd name="T6" fmla="*/ 4 w 6"/>
                <a:gd name="T7" fmla="*/ 14 h 14"/>
                <a:gd name="T8" fmla="*/ 6 w 6"/>
                <a:gd name="T9" fmla="*/ 2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4"/>
                <a:gd name="T17" fmla="*/ 6 w 6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4">
                  <a:moveTo>
                    <a:pt x="6" y="2"/>
                  </a:moveTo>
                  <a:lnTo>
                    <a:pt x="2" y="0"/>
                  </a:lnTo>
                  <a:lnTo>
                    <a:pt x="0" y="12"/>
                  </a:lnTo>
                  <a:lnTo>
                    <a:pt x="4" y="14"/>
                  </a:lnTo>
                  <a:lnTo>
                    <a:pt x="6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39" name="Freeform 608"/>
            <p:cNvSpPr>
              <a:spLocks/>
            </p:cNvSpPr>
            <p:nvPr/>
          </p:nvSpPr>
          <p:spPr bwMode="auto">
            <a:xfrm>
              <a:off x="3381" y="3169"/>
              <a:ext cx="9" cy="12"/>
            </a:xfrm>
            <a:custGeom>
              <a:avLst/>
              <a:gdLst>
                <a:gd name="T0" fmla="*/ 9 w 9"/>
                <a:gd name="T1" fmla="*/ 2 h 12"/>
                <a:gd name="T2" fmla="*/ 6 w 9"/>
                <a:gd name="T3" fmla="*/ 0 h 12"/>
                <a:gd name="T4" fmla="*/ 2 w 9"/>
                <a:gd name="T5" fmla="*/ 0 h 12"/>
                <a:gd name="T6" fmla="*/ 0 w 9"/>
                <a:gd name="T7" fmla="*/ 12 h 12"/>
                <a:gd name="T8" fmla="*/ 4 w 9"/>
                <a:gd name="T9" fmla="*/ 12 h 12"/>
                <a:gd name="T10" fmla="*/ 2 w 9"/>
                <a:gd name="T11" fmla="*/ 10 h 12"/>
                <a:gd name="T12" fmla="*/ 9 w 9"/>
                <a:gd name="T13" fmla="*/ 2 h 12"/>
                <a:gd name="T14" fmla="*/ 7 w 9"/>
                <a:gd name="T15" fmla="*/ 0 h 12"/>
                <a:gd name="T16" fmla="*/ 6 w 9"/>
                <a:gd name="T17" fmla="*/ 0 h 12"/>
                <a:gd name="T18" fmla="*/ 9 w 9"/>
                <a:gd name="T19" fmla="*/ 2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"/>
                <a:gd name="T31" fmla="*/ 0 h 12"/>
                <a:gd name="T32" fmla="*/ 9 w 9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" h="12">
                  <a:moveTo>
                    <a:pt x="9" y="2"/>
                  </a:moveTo>
                  <a:lnTo>
                    <a:pt x="6" y="0"/>
                  </a:lnTo>
                  <a:lnTo>
                    <a:pt x="2" y="0"/>
                  </a:lnTo>
                  <a:lnTo>
                    <a:pt x="0" y="12"/>
                  </a:lnTo>
                  <a:lnTo>
                    <a:pt x="4" y="12"/>
                  </a:lnTo>
                  <a:lnTo>
                    <a:pt x="2" y="10"/>
                  </a:lnTo>
                  <a:lnTo>
                    <a:pt x="9" y="2"/>
                  </a:lnTo>
                  <a:lnTo>
                    <a:pt x="7" y="0"/>
                  </a:lnTo>
                  <a:lnTo>
                    <a:pt x="6" y="0"/>
                  </a:lnTo>
                  <a:lnTo>
                    <a:pt x="9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40" name="Freeform 609"/>
            <p:cNvSpPr>
              <a:spLocks/>
            </p:cNvSpPr>
            <p:nvPr/>
          </p:nvSpPr>
          <p:spPr bwMode="auto">
            <a:xfrm>
              <a:off x="3383" y="3171"/>
              <a:ext cx="11" cy="12"/>
            </a:xfrm>
            <a:custGeom>
              <a:avLst/>
              <a:gdLst>
                <a:gd name="T0" fmla="*/ 11 w 11"/>
                <a:gd name="T1" fmla="*/ 4 h 12"/>
                <a:gd name="T2" fmla="*/ 7 w 11"/>
                <a:gd name="T3" fmla="*/ 0 h 12"/>
                <a:gd name="T4" fmla="*/ 0 w 11"/>
                <a:gd name="T5" fmla="*/ 8 h 12"/>
                <a:gd name="T6" fmla="*/ 4 w 11"/>
                <a:gd name="T7" fmla="*/ 12 h 12"/>
                <a:gd name="T8" fmla="*/ 11 w 11"/>
                <a:gd name="T9" fmla="*/ 4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12"/>
                <a:gd name="T17" fmla="*/ 11 w 11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12">
                  <a:moveTo>
                    <a:pt x="11" y="4"/>
                  </a:moveTo>
                  <a:lnTo>
                    <a:pt x="7" y="0"/>
                  </a:lnTo>
                  <a:lnTo>
                    <a:pt x="0" y="8"/>
                  </a:lnTo>
                  <a:lnTo>
                    <a:pt x="4" y="12"/>
                  </a:lnTo>
                  <a:lnTo>
                    <a:pt x="11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41" name="Freeform 610"/>
            <p:cNvSpPr>
              <a:spLocks/>
            </p:cNvSpPr>
            <p:nvPr/>
          </p:nvSpPr>
          <p:spPr bwMode="auto">
            <a:xfrm>
              <a:off x="3387" y="3175"/>
              <a:ext cx="11" cy="12"/>
            </a:xfrm>
            <a:custGeom>
              <a:avLst/>
              <a:gdLst>
                <a:gd name="T0" fmla="*/ 11 w 11"/>
                <a:gd name="T1" fmla="*/ 4 h 12"/>
                <a:gd name="T2" fmla="*/ 9 w 11"/>
                <a:gd name="T3" fmla="*/ 4 h 12"/>
                <a:gd name="T4" fmla="*/ 7 w 11"/>
                <a:gd name="T5" fmla="*/ 0 h 12"/>
                <a:gd name="T6" fmla="*/ 0 w 11"/>
                <a:gd name="T7" fmla="*/ 8 h 12"/>
                <a:gd name="T8" fmla="*/ 1 w 11"/>
                <a:gd name="T9" fmla="*/ 12 h 12"/>
                <a:gd name="T10" fmla="*/ 11 w 11"/>
                <a:gd name="T11" fmla="*/ 4 h 12"/>
                <a:gd name="T12" fmla="*/ 9 w 11"/>
                <a:gd name="T13" fmla="*/ 4 h 12"/>
                <a:gd name="T14" fmla="*/ 11 w 11"/>
                <a:gd name="T15" fmla="*/ 4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"/>
                <a:gd name="T25" fmla="*/ 0 h 12"/>
                <a:gd name="T26" fmla="*/ 11 w 11"/>
                <a:gd name="T27" fmla="*/ 12 h 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" h="12">
                  <a:moveTo>
                    <a:pt x="11" y="4"/>
                  </a:moveTo>
                  <a:lnTo>
                    <a:pt x="9" y="4"/>
                  </a:lnTo>
                  <a:lnTo>
                    <a:pt x="7" y="0"/>
                  </a:lnTo>
                  <a:lnTo>
                    <a:pt x="0" y="8"/>
                  </a:lnTo>
                  <a:lnTo>
                    <a:pt x="1" y="12"/>
                  </a:lnTo>
                  <a:lnTo>
                    <a:pt x="11" y="4"/>
                  </a:lnTo>
                  <a:lnTo>
                    <a:pt x="9" y="4"/>
                  </a:lnTo>
                  <a:lnTo>
                    <a:pt x="11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42" name="Freeform 611"/>
            <p:cNvSpPr>
              <a:spLocks/>
            </p:cNvSpPr>
            <p:nvPr/>
          </p:nvSpPr>
          <p:spPr bwMode="auto">
            <a:xfrm>
              <a:off x="3388" y="3179"/>
              <a:ext cx="14" cy="11"/>
            </a:xfrm>
            <a:custGeom>
              <a:avLst/>
              <a:gdLst>
                <a:gd name="T0" fmla="*/ 14 w 14"/>
                <a:gd name="T1" fmla="*/ 6 h 11"/>
                <a:gd name="T2" fmla="*/ 14 w 14"/>
                <a:gd name="T3" fmla="*/ 4 h 11"/>
                <a:gd name="T4" fmla="*/ 10 w 14"/>
                <a:gd name="T5" fmla="*/ 0 h 11"/>
                <a:gd name="T6" fmla="*/ 0 w 14"/>
                <a:gd name="T7" fmla="*/ 8 h 11"/>
                <a:gd name="T8" fmla="*/ 4 w 14"/>
                <a:gd name="T9" fmla="*/ 11 h 11"/>
                <a:gd name="T10" fmla="*/ 14 w 14"/>
                <a:gd name="T11" fmla="*/ 6 h 11"/>
                <a:gd name="T12" fmla="*/ 14 w 14"/>
                <a:gd name="T13" fmla="*/ 4 h 11"/>
                <a:gd name="T14" fmla="*/ 14 w 14"/>
                <a:gd name="T15" fmla="*/ 6 h 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"/>
                <a:gd name="T25" fmla="*/ 0 h 11"/>
                <a:gd name="T26" fmla="*/ 14 w 14"/>
                <a:gd name="T27" fmla="*/ 11 h 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" h="11">
                  <a:moveTo>
                    <a:pt x="14" y="6"/>
                  </a:moveTo>
                  <a:lnTo>
                    <a:pt x="14" y="4"/>
                  </a:lnTo>
                  <a:lnTo>
                    <a:pt x="10" y="0"/>
                  </a:lnTo>
                  <a:lnTo>
                    <a:pt x="0" y="8"/>
                  </a:lnTo>
                  <a:lnTo>
                    <a:pt x="4" y="11"/>
                  </a:lnTo>
                  <a:lnTo>
                    <a:pt x="14" y="6"/>
                  </a:lnTo>
                  <a:lnTo>
                    <a:pt x="14" y="4"/>
                  </a:lnTo>
                  <a:lnTo>
                    <a:pt x="14" y="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43" name="Freeform 612"/>
            <p:cNvSpPr>
              <a:spLocks/>
            </p:cNvSpPr>
            <p:nvPr/>
          </p:nvSpPr>
          <p:spPr bwMode="auto">
            <a:xfrm>
              <a:off x="3392" y="3185"/>
              <a:ext cx="25" cy="33"/>
            </a:xfrm>
            <a:custGeom>
              <a:avLst/>
              <a:gdLst>
                <a:gd name="T0" fmla="*/ 25 w 25"/>
                <a:gd name="T1" fmla="*/ 27 h 33"/>
                <a:gd name="T2" fmla="*/ 10 w 25"/>
                <a:gd name="T3" fmla="*/ 0 h 33"/>
                <a:gd name="T4" fmla="*/ 0 w 25"/>
                <a:gd name="T5" fmla="*/ 5 h 33"/>
                <a:gd name="T6" fmla="*/ 16 w 25"/>
                <a:gd name="T7" fmla="*/ 33 h 33"/>
                <a:gd name="T8" fmla="*/ 25 w 25"/>
                <a:gd name="T9" fmla="*/ 27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33"/>
                <a:gd name="T17" fmla="*/ 25 w 25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33">
                  <a:moveTo>
                    <a:pt x="25" y="27"/>
                  </a:moveTo>
                  <a:lnTo>
                    <a:pt x="10" y="0"/>
                  </a:lnTo>
                  <a:lnTo>
                    <a:pt x="0" y="5"/>
                  </a:lnTo>
                  <a:lnTo>
                    <a:pt x="16" y="33"/>
                  </a:lnTo>
                  <a:lnTo>
                    <a:pt x="25" y="27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44" name="Freeform 613"/>
            <p:cNvSpPr>
              <a:spLocks/>
            </p:cNvSpPr>
            <p:nvPr/>
          </p:nvSpPr>
          <p:spPr bwMode="auto">
            <a:xfrm>
              <a:off x="3408" y="3212"/>
              <a:ext cx="25" cy="33"/>
            </a:xfrm>
            <a:custGeom>
              <a:avLst/>
              <a:gdLst>
                <a:gd name="T0" fmla="*/ 25 w 25"/>
                <a:gd name="T1" fmla="*/ 27 h 33"/>
                <a:gd name="T2" fmla="*/ 9 w 25"/>
                <a:gd name="T3" fmla="*/ 0 h 33"/>
                <a:gd name="T4" fmla="*/ 0 w 25"/>
                <a:gd name="T5" fmla="*/ 6 h 33"/>
                <a:gd name="T6" fmla="*/ 15 w 25"/>
                <a:gd name="T7" fmla="*/ 33 h 33"/>
                <a:gd name="T8" fmla="*/ 25 w 25"/>
                <a:gd name="T9" fmla="*/ 27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33"/>
                <a:gd name="T17" fmla="*/ 25 w 25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33">
                  <a:moveTo>
                    <a:pt x="25" y="27"/>
                  </a:moveTo>
                  <a:lnTo>
                    <a:pt x="9" y="0"/>
                  </a:lnTo>
                  <a:lnTo>
                    <a:pt x="0" y="6"/>
                  </a:lnTo>
                  <a:lnTo>
                    <a:pt x="15" y="33"/>
                  </a:lnTo>
                  <a:lnTo>
                    <a:pt x="25" y="27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45" name="Freeform 614"/>
            <p:cNvSpPr>
              <a:spLocks/>
            </p:cNvSpPr>
            <p:nvPr/>
          </p:nvSpPr>
          <p:spPr bwMode="auto">
            <a:xfrm>
              <a:off x="3423" y="3239"/>
              <a:ext cx="14" cy="12"/>
            </a:xfrm>
            <a:custGeom>
              <a:avLst/>
              <a:gdLst>
                <a:gd name="T0" fmla="*/ 14 w 14"/>
                <a:gd name="T1" fmla="*/ 6 h 12"/>
                <a:gd name="T2" fmla="*/ 10 w 14"/>
                <a:gd name="T3" fmla="*/ 0 h 12"/>
                <a:gd name="T4" fmla="*/ 0 w 14"/>
                <a:gd name="T5" fmla="*/ 6 h 12"/>
                <a:gd name="T6" fmla="*/ 4 w 14"/>
                <a:gd name="T7" fmla="*/ 12 h 12"/>
                <a:gd name="T8" fmla="*/ 14 w 14"/>
                <a:gd name="T9" fmla="*/ 6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12"/>
                <a:gd name="T17" fmla="*/ 14 w 14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12">
                  <a:moveTo>
                    <a:pt x="14" y="6"/>
                  </a:moveTo>
                  <a:lnTo>
                    <a:pt x="10" y="0"/>
                  </a:lnTo>
                  <a:lnTo>
                    <a:pt x="0" y="6"/>
                  </a:lnTo>
                  <a:lnTo>
                    <a:pt x="4" y="12"/>
                  </a:lnTo>
                  <a:lnTo>
                    <a:pt x="14" y="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46" name="Freeform 615"/>
            <p:cNvSpPr>
              <a:spLocks/>
            </p:cNvSpPr>
            <p:nvPr/>
          </p:nvSpPr>
          <p:spPr bwMode="auto">
            <a:xfrm>
              <a:off x="3427" y="3245"/>
              <a:ext cx="14" cy="12"/>
            </a:xfrm>
            <a:custGeom>
              <a:avLst/>
              <a:gdLst>
                <a:gd name="T0" fmla="*/ 4 w 14"/>
                <a:gd name="T1" fmla="*/ 12 h 12"/>
                <a:gd name="T2" fmla="*/ 14 w 14"/>
                <a:gd name="T3" fmla="*/ 6 h 12"/>
                <a:gd name="T4" fmla="*/ 10 w 14"/>
                <a:gd name="T5" fmla="*/ 0 h 12"/>
                <a:gd name="T6" fmla="*/ 0 w 14"/>
                <a:gd name="T7" fmla="*/ 6 h 12"/>
                <a:gd name="T8" fmla="*/ 4 w 14"/>
                <a:gd name="T9" fmla="*/ 12 h 12"/>
                <a:gd name="T10" fmla="*/ 14 w 14"/>
                <a:gd name="T11" fmla="*/ 6 h 12"/>
                <a:gd name="T12" fmla="*/ 4 w 14"/>
                <a:gd name="T13" fmla="*/ 12 h 12"/>
                <a:gd name="T14" fmla="*/ 8 w 14"/>
                <a:gd name="T15" fmla="*/ 10 h 12"/>
                <a:gd name="T16" fmla="*/ 14 w 14"/>
                <a:gd name="T17" fmla="*/ 6 h 12"/>
                <a:gd name="T18" fmla="*/ 4 w 14"/>
                <a:gd name="T19" fmla="*/ 12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12"/>
                <a:gd name="T32" fmla="*/ 14 w 14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12">
                  <a:moveTo>
                    <a:pt x="4" y="12"/>
                  </a:moveTo>
                  <a:lnTo>
                    <a:pt x="14" y="6"/>
                  </a:lnTo>
                  <a:lnTo>
                    <a:pt x="10" y="0"/>
                  </a:lnTo>
                  <a:lnTo>
                    <a:pt x="0" y="6"/>
                  </a:lnTo>
                  <a:lnTo>
                    <a:pt x="4" y="12"/>
                  </a:lnTo>
                  <a:lnTo>
                    <a:pt x="14" y="6"/>
                  </a:lnTo>
                  <a:lnTo>
                    <a:pt x="4" y="12"/>
                  </a:lnTo>
                  <a:lnTo>
                    <a:pt x="8" y="10"/>
                  </a:lnTo>
                  <a:lnTo>
                    <a:pt x="14" y="6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47" name="Freeform 616"/>
            <p:cNvSpPr>
              <a:spLocks/>
            </p:cNvSpPr>
            <p:nvPr/>
          </p:nvSpPr>
          <p:spPr bwMode="auto">
            <a:xfrm>
              <a:off x="3427" y="3245"/>
              <a:ext cx="14" cy="12"/>
            </a:xfrm>
            <a:custGeom>
              <a:avLst/>
              <a:gdLst>
                <a:gd name="T0" fmla="*/ 0 w 14"/>
                <a:gd name="T1" fmla="*/ 6 h 12"/>
                <a:gd name="T2" fmla="*/ 4 w 14"/>
                <a:gd name="T3" fmla="*/ 12 h 12"/>
                <a:gd name="T4" fmla="*/ 14 w 14"/>
                <a:gd name="T5" fmla="*/ 6 h 12"/>
                <a:gd name="T6" fmla="*/ 10 w 14"/>
                <a:gd name="T7" fmla="*/ 0 h 12"/>
                <a:gd name="T8" fmla="*/ 0 w 14"/>
                <a:gd name="T9" fmla="*/ 6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12"/>
                <a:gd name="T17" fmla="*/ 14 w 14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12">
                  <a:moveTo>
                    <a:pt x="0" y="6"/>
                  </a:moveTo>
                  <a:lnTo>
                    <a:pt x="4" y="12"/>
                  </a:lnTo>
                  <a:lnTo>
                    <a:pt x="14" y="6"/>
                  </a:lnTo>
                  <a:lnTo>
                    <a:pt x="1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48" name="Freeform 617"/>
            <p:cNvSpPr>
              <a:spLocks/>
            </p:cNvSpPr>
            <p:nvPr/>
          </p:nvSpPr>
          <p:spPr bwMode="auto">
            <a:xfrm>
              <a:off x="3423" y="3239"/>
              <a:ext cx="14" cy="12"/>
            </a:xfrm>
            <a:custGeom>
              <a:avLst/>
              <a:gdLst>
                <a:gd name="T0" fmla="*/ 0 w 14"/>
                <a:gd name="T1" fmla="*/ 6 h 12"/>
                <a:gd name="T2" fmla="*/ 4 w 14"/>
                <a:gd name="T3" fmla="*/ 12 h 12"/>
                <a:gd name="T4" fmla="*/ 14 w 14"/>
                <a:gd name="T5" fmla="*/ 6 h 12"/>
                <a:gd name="T6" fmla="*/ 10 w 14"/>
                <a:gd name="T7" fmla="*/ 0 h 12"/>
                <a:gd name="T8" fmla="*/ 0 w 14"/>
                <a:gd name="T9" fmla="*/ 6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12"/>
                <a:gd name="T17" fmla="*/ 14 w 14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12">
                  <a:moveTo>
                    <a:pt x="0" y="6"/>
                  </a:moveTo>
                  <a:lnTo>
                    <a:pt x="4" y="12"/>
                  </a:lnTo>
                  <a:lnTo>
                    <a:pt x="14" y="6"/>
                  </a:lnTo>
                  <a:lnTo>
                    <a:pt x="1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49" name="Freeform 618"/>
            <p:cNvSpPr>
              <a:spLocks/>
            </p:cNvSpPr>
            <p:nvPr/>
          </p:nvSpPr>
          <p:spPr bwMode="auto">
            <a:xfrm>
              <a:off x="3408" y="3212"/>
              <a:ext cx="25" cy="33"/>
            </a:xfrm>
            <a:custGeom>
              <a:avLst/>
              <a:gdLst>
                <a:gd name="T0" fmla="*/ 0 w 25"/>
                <a:gd name="T1" fmla="*/ 6 h 33"/>
                <a:gd name="T2" fmla="*/ 15 w 25"/>
                <a:gd name="T3" fmla="*/ 33 h 33"/>
                <a:gd name="T4" fmla="*/ 25 w 25"/>
                <a:gd name="T5" fmla="*/ 27 h 33"/>
                <a:gd name="T6" fmla="*/ 9 w 25"/>
                <a:gd name="T7" fmla="*/ 0 h 33"/>
                <a:gd name="T8" fmla="*/ 0 w 25"/>
                <a:gd name="T9" fmla="*/ 6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33"/>
                <a:gd name="T17" fmla="*/ 25 w 25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33">
                  <a:moveTo>
                    <a:pt x="0" y="6"/>
                  </a:moveTo>
                  <a:lnTo>
                    <a:pt x="15" y="33"/>
                  </a:lnTo>
                  <a:lnTo>
                    <a:pt x="25" y="27"/>
                  </a:lnTo>
                  <a:lnTo>
                    <a:pt x="9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50" name="Freeform 619"/>
            <p:cNvSpPr>
              <a:spLocks/>
            </p:cNvSpPr>
            <p:nvPr/>
          </p:nvSpPr>
          <p:spPr bwMode="auto">
            <a:xfrm>
              <a:off x="3392" y="3183"/>
              <a:ext cx="25" cy="35"/>
            </a:xfrm>
            <a:custGeom>
              <a:avLst/>
              <a:gdLst>
                <a:gd name="T0" fmla="*/ 0 w 25"/>
                <a:gd name="T1" fmla="*/ 7 h 35"/>
                <a:gd name="T2" fmla="*/ 16 w 25"/>
                <a:gd name="T3" fmla="*/ 35 h 35"/>
                <a:gd name="T4" fmla="*/ 25 w 25"/>
                <a:gd name="T5" fmla="*/ 29 h 35"/>
                <a:gd name="T6" fmla="*/ 10 w 25"/>
                <a:gd name="T7" fmla="*/ 2 h 35"/>
                <a:gd name="T8" fmla="*/ 10 w 25"/>
                <a:gd name="T9" fmla="*/ 0 h 35"/>
                <a:gd name="T10" fmla="*/ 10 w 25"/>
                <a:gd name="T11" fmla="*/ 2 h 35"/>
                <a:gd name="T12" fmla="*/ 10 w 25"/>
                <a:gd name="T13" fmla="*/ 0 h 35"/>
                <a:gd name="T14" fmla="*/ 0 w 25"/>
                <a:gd name="T15" fmla="*/ 7 h 3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5"/>
                <a:gd name="T25" fmla="*/ 0 h 35"/>
                <a:gd name="T26" fmla="*/ 25 w 25"/>
                <a:gd name="T27" fmla="*/ 35 h 3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5" h="35">
                  <a:moveTo>
                    <a:pt x="0" y="7"/>
                  </a:moveTo>
                  <a:lnTo>
                    <a:pt x="16" y="35"/>
                  </a:lnTo>
                  <a:lnTo>
                    <a:pt x="25" y="29"/>
                  </a:lnTo>
                  <a:lnTo>
                    <a:pt x="10" y="2"/>
                  </a:lnTo>
                  <a:lnTo>
                    <a:pt x="10" y="0"/>
                  </a:lnTo>
                  <a:lnTo>
                    <a:pt x="10" y="2"/>
                  </a:lnTo>
                  <a:lnTo>
                    <a:pt x="1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51" name="Freeform 620"/>
            <p:cNvSpPr>
              <a:spLocks/>
            </p:cNvSpPr>
            <p:nvPr/>
          </p:nvSpPr>
          <p:spPr bwMode="auto">
            <a:xfrm>
              <a:off x="3388" y="3179"/>
              <a:ext cx="14" cy="11"/>
            </a:xfrm>
            <a:custGeom>
              <a:avLst/>
              <a:gdLst>
                <a:gd name="T0" fmla="*/ 0 w 14"/>
                <a:gd name="T1" fmla="*/ 8 h 11"/>
                <a:gd name="T2" fmla="*/ 4 w 14"/>
                <a:gd name="T3" fmla="*/ 11 h 11"/>
                <a:gd name="T4" fmla="*/ 14 w 14"/>
                <a:gd name="T5" fmla="*/ 4 h 11"/>
                <a:gd name="T6" fmla="*/ 10 w 14"/>
                <a:gd name="T7" fmla="*/ 0 h 11"/>
                <a:gd name="T8" fmla="*/ 8 w 14"/>
                <a:gd name="T9" fmla="*/ 0 h 11"/>
                <a:gd name="T10" fmla="*/ 10 w 14"/>
                <a:gd name="T11" fmla="*/ 0 h 11"/>
                <a:gd name="T12" fmla="*/ 8 w 14"/>
                <a:gd name="T13" fmla="*/ 0 h 11"/>
                <a:gd name="T14" fmla="*/ 0 w 14"/>
                <a:gd name="T15" fmla="*/ 8 h 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"/>
                <a:gd name="T25" fmla="*/ 0 h 11"/>
                <a:gd name="T26" fmla="*/ 14 w 14"/>
                <a:gd name="T27" fmla="*/ 11 h 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" h="11">
                  <a:moveTo>
                    <a:pt x="0" y="8"/>
                  </a:moveTo>
                  <a:lnTo>
                    <a:pt x="4" y="11"/>
                  </a:lnTo>
                  <a:lnTo>
                    <a:pt x="14" y="4"/>
                  </a:lnTo>
                  <a:lnTo>
                    <a:pt x="10" y="0"/>
                  </a:lnTo>
                  <a:lnTo>
                    <a:pt x="8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52" name="Freeform 621"/>
            <p:cNvSpPr>
              <a:spLocks/>
            </p:cNvSpPr>
            <p:nvPr/>
          </p:nvSpPr>
          <p:spPr bwMode="auto">
            <a:xfrm>
              <a:off x="3387" y="3175"/>
              <a:ext cx="9" cy="12"/>
            </a:xfrm>
            <a:custGeom>
              <a:avLst/>
              <a:gdLst>
                <a:gd name="T0" fmla="*/ 0 w 9"/>
                <a:gd name="T1" fmla="*/ 8 h 12"/>
                <a:gd name="T2" fmla="*/ 1 w 9"/>
                <a:gd name="T3" fmla="*/ 12 h 12"/>
                <a:gd name="T4" fmla="*/ 9 w 9"/>
                <a:gd name="T5" fmla="*/ 4 h 12"/>
                <a:gd name="T6" fmla="*/ 7 w 9"/>
                <a:gd name="T7" fmla="*/ 0 h 12"/>
                <a:gd name="T8" fmla="*/ 0 w 9"/>
                <a:gd name="T9" fmla="*/ 8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2"/>
                <a:gd name="T17" fmla="*/ 9 w 9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2">
                  <a:moveTo>
                    <a:pt x="0" y="8"/>
                  </a:moveTo>
                  <a:lnTo>
                    <a:pt x="1" y="12"/>
                  </a:lnTo>
                  <a:lnTo>
                    <a:pt x="9" y="4"/>
                  </a:lnTo>
                  <a:lnTo>
                    <a:pt x="7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53" name="Freeform 622"/>
            <p:cNvSpPr>
              <a:spLocks/>
            </p:cNvSpPr>
            <p:nvPr/>
          </p:nvSpPr>
          <p:spPr bwMode="auto">
            <a:xfrm>
              <a:off x="3383" y="3169"/>
              <a:ext cx="11" cy="14"/>
            </a:xfrm>
            <a:custGeom>
              <a:avLst/>
              <a:gdLst>
                <a:gd name="T0" fmla="*/ 2 w 11"/>
                <a:gd name="T1" fmla="*/ 12 h 14"/>
                <a:gd name="T2" fmla="*/ 0 w 11"/>
                <a:gd name="T3" fmla="*/ 10 h 14"/>
                <a:gd name="T4" fmla="*/ 4 w 11"/>
                <a:gd name="T5" fmla="*/ 14 h 14"/>
                <a:gd name="T6" fmla="*/ 11 w 11"/>
                <a:gd name="T7" fmla="*/ 6 h 14"/>
                <a:gd name="T8" fmla="*/ 7 w 11"/>
                <a:gd name="T9" fmla="*/ 2 h 14"/>
                <a:gd name="T10" fmla="*/ 4 w 11"/>
                <a:gd name="T11" fmla="*/ 0 h 14"/>
                <a:gd name="T12" fmla="*/ 7 w 11"/>
                <a:gd name="T13" fmla="*/ 2 h 14"/>
                <a:gd name="T14" fmla="*/ 5 w 11"/>
                <a:gd name="T15" fmla="*/ 0 h 14"/>
                <a:gd name="T16" fmla="*/ 4 w 11"/>
                <a:gd name="T17" fmla="*/ 0 h 14"/>
                <a:gd name="T18" fmla="*/ 2 w 11"/>
                <a:gd name="T19" fmla="*/ 12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"/>
                <a:gd name="T31" fmla="*/ 0 h 14"/>
                <a:gd name="T32" fmla="*/ 11 w 11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" h="14">
                  <a:moveTo>
                    <a:pt x="2" y="12"/>
                  </a:moveTo>
                  <a:lnTo>
                    <a:pt x="0" y="10"/>
                  </a:lnTo>
                  <a:lnTo>
                    <a:pt x="4" y="14"/>
                  </a:lnTo>
                  <a:lnTo>
                    <a:pt x="11" y="6"/>
                  </a:lnTo>
                  <a:lnTo>
                    <a:pt x="7" y="2"/>
                  </a:lnTo>
                  <a:lnTo>
                    <a:pt x="4" y="0"/>
                  </a:lnTo>
                  <a:lnTo>
                    <a:pt x="7" y="2"/>
                  </a:lnTo>
                  <a:lnTo>
                    <a:pt x="5" y="0"/>
                  </a:lnTo>
                  <a:lnTo>
                    <a:pt x="4" y="0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54" name="Freeform 623"/>
            <p:cNvSpPr>
              <a:spLocks/>
            </p:cNvSpPr>
            <p:nvPr/>
          </p:nvSpPr>
          <p:spPr bwMode="auto">
            <a:xfrm>
              <a:off x="3381" y="3169"/>
              <a:ext cx="6" cy="12"/>
            </a:xfrm>
            <a:custGeom>
              <a:avLst/>
              <a:gdLst>
                <a:gd name="T0" fmla="*/ 0 w 6"/>
                <a:gd name="T1" fmla="*/ 12 h 12"/>
                <a:gd name="T2" fmla="*/ 4 w 6"/>
                <a:gd name="T3" fmla="*/ 12 h 12"/>
                <a:gd name="T4" fmla="*/ 6 w 6"/>
                <a:gd name="T5" fmla="*/ 0 h 12"/>
                <a:gd name="T6" fmla="*/ 2 w 6"/>
                <a:gd name="T7" fmla="*/ 0 h 12"/>
                <a:gd name="T8" fmla="*/ 0 w 6"/>
                <a:gd name="T9" fmla="*/ 12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2"/>
                <a:gd name="T17" fmla="*/ 6 w 6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2">
                  <a:moveTo>
                    <a:pt x="0" y="12"/>
                  </a:moveTo>
                  <a:lnTo>
                    <a:pt x="4" y="12"/>
                  </a:lnTo>
                  <a:lnTo>
                    <a:pt x="6" y="0"/>
                  </a:lnTo>
                  <a:lnTo>
                    <a:pt x="2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55" name="Freeform 624"/>
            <p:cNvSpPr>
              <a:spLocks/>
            </p:cNvSpPr>
            <p:nvPr/>
          </p:nvSpPr>
          <p:spPr bwMode="auto">
            <a:xfrm>
              <a:off x="3377" y="3167"/>
              <a:ext cx="6" cy="14"/>
            </a:xfrm>
            <a:custGeom>
              <a:avLst/>
              <a:gdLst>
                <a:gd name="T0" fmla="*/ 2 w 6"/>
                <a:gd name="T1" fmla="*/ 12 h 14"/>
                <a:gd name="T2" fmla="*/ 0 w 6"/>
                <a:gd name="T3" fmla="*/ 12 h 14"/>
                <a:gd name="T4" fmla="*/ 4 w 6"/>
                <a:gd name="T5" fmla="*/ 14 h 14"/>
                <a:gd name="T6" fmla="*/ 6 w 6"/>
                <a:gd name="T7" fmla="*/ 2 h 14"/>
                <a:gd name="T8" fmla="*/ 2 w 6"/>
                <a:gd name="T9" fmla="*/ 0 h 14"/>
                <a:gd name="T10" fmla="*/ 0 w 6"/>
                <a:gd name="T11" fmla="*/ 0 h 14"/>
                <a:gd name="T12" fmla="*/ 2 w 6"/>
                <a:gd name="T13" fmla="*/ 0 h 14"/>
                <a:gd name="T14" fmla="*/ 0 w 6"/>
                <a:gd name="T15" fmla="*/ 0 h 14"/>
                <a:gd name="T16" fmla="*/ 2 w 6"/>
                <a:gd name="T17" fmla="*/ 12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14"/>
                <a:gd name="T29" fmla="*/ 6 w 6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14">
                  <a:moveTo>
                    <a:pt x="2" y="12"/>
                  </a:moveTo>
                  <a:lnTo>
                    <a:pt x="0" y="12"/>
                  </a:lnTo>
                  <a:lnTo>
                    <a:pt x="4" y="14"/>
                  </a:lnTo>
                  <a:lnTo>
                    <a:pt x="6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56" name="Freeform 625"/>
            <p:cNvSpPr>
              <a:spLocks/>
            </p:cNvSpPr>
            <p:nvPr/>
          </p:nvSpPr>
          <p:spPr bwMode="auto">
            <a:xfrm>
              <a:off x="3371" y="3167"/>
              <a:ext cx="8" cy="14"/>
            </a:xfrm>
            <a:custGeom>
              <a:avLst/>
              <a:gdLst>
                <a:gd name="T0" fmla="*/ 6 w 8"/>
                <a:gd name="T1" fmla="*/ 12 h 14"/>
                <a:gd name="T2" fmla="*/ 4 w 8"/>
                <a:gd name="T3" fmla="*/ 14 h 14"/>
                <a:gd name="T4" fmla="*/ 8 w 8"/>
                <a:gd name="T5" fmla="*/ 12 h 14"/>
                <a:gd name="T6" fmla="*/ 6 w 8"/>
                <a:gd name="T7" fmla="*/ 0 h 14"/>
                <a:gd name="T8" fmla="*/ 2 w 8"/>
                <a:gd name="T9" fmla="*/ 2 h 14"/>
                <a:gd name="T10" fmla="*/ 0 w 8"/>
                <a:gd name="T11" fmla="*/ 2 h 14"/>
                <a:gd name="T12" fmla="*/ 2 w 8"/>
                <a:gd name="T13" fmla="*/ 2 h 14"/>
                <a:gd name="T14" fmla="*/ 0 w 8"/>
                <a:gd name="T15" fmla="*/ 2 h 14"/>
                <a:gd name="T16" fmla="*/ 6 w 8"/>
                <a:gd name="T17" fmla="*/ 12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14"/>
                <a:gd name="T29" fmla="*/ 8 w 8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14">
                  <a:moveTo>
                    <a:pt x="6" y="12"/>
                  </a:moveTo>
                  <a:lnTo>
                    <a:pt x="4" y="14"/>
                  </a:lnTo>
                  <a:lnTo>
                    <a:pt x="8" y="12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6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57" name="Freeform 626"/>
            <p:cNvSpPr>
              <a:spLocks/>
            </p:cNvSpPr>
            <p:nvPr/>
          </p:nvSpPr>
          <p:spPr bwMode="auto">
            <a:xfrm>
              <a:off x="3365" y="3169"/>
              <a:ext cx="12" cy="12"/>
            </a:xfrm>
            <a:custGeom>
              <a:avLst/>
              <a:gdLst>
                <a:gd name="T0" fmla="*/ 10 w 12"/>
                <a:gd name="T1" fmla="*/ 10 h 12"/>
                <a:gd name="T2" fmla="*/ 8 w 12"/>
                <a:gd name="T3" fmla="*/ 12 h 12"/>
                <a:gd name="T4" fmla="*/ 12 w 12"/>
                <a:gd name="T5" fmla="*/ 10 h 12"/>
                <a:gd name="T6" fmla="*/ 6 w 12"/>
                <a:gd name="T7" fmla="*/ 0 h 12"/>
                <a:gd name="T8" fmla="*/ 2 w 12"/>
                <a:gd name="T9" fmla="*/ 2 h 12"/>
                <a:gd name="T10" fmla="*/ 0 w 12"/>
                <a:gd name="T11" fmla="*/ 4 h 12"/>
                <a:gd name="T12" fmla="*/ 2 w 12"/>
                <a:gd name="T13" fmla="*/ 2 h 12"/>
                <a:gd name="T14" fmla="*/ 0 w 12"/>
                <a:gd name="T15" fmla="*/ 2 h 12"/>
                <a:gd name="T16" fmla="*/ 0 w 12"/>
                <a:gd name="T17" fmla="*/ 4 h 12"/>
                <a:gd name="T18" fmla="*/ 10 w 12"/>
                <a:gd name="T19" fmla="*/ 10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12"/>
                <a:gd name="T32" fmla="*/ 12 w 12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12">
                  <a:moveTo>
                    <a:pt x="10" y="10"/>
                  </a:moveTo>
                  <a:lnTo>
                    <a:pt x="8" y="12"/>
                  </a:lnTo>
                  <a:lnTo>
                    <a:pt x="12" y="1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10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58" name="Freeform 627"/>
            <p:cNvSpPr>
              <a:spLocks/>
            </p:cNvSpPr>
            <p:nvPr/>
          </p:nvSpPr>
          <p:spPr bwMode="auto">
            <a:xfrm>
              <a:off x="3361" y="3173"/>
              <a:ext cx="14" cy="12"/>
            </a:xfrm>
            <a:custGeom>
              <a:avLst/>
              <a:gdLst>
                <a:gd name="T0" fmla="*/ 10 w 14"/>
                <a:gd name="T1" fmla="*/ 12 h 12"/>
                <a:gd name="T2" fmla="*/ 10 w 14"/>
                <a:gd name="T3" fmla="*/ 10 h 12"/>
                <a:gd name="T4" fmla="*/ 14 w 14"/>
                <a:gd name="T5" fmla="*/ 6 h 12"/>
                <a:gd name="T6" fmla="*/ 4 w 14"/>
                <a:gd name="T7" fmla="*/ 0 h 12"/>
                <a:gd name="T8" fmla="*/ 0 w 14"/>
                <a:gd name="T9" fmla="*/ 4 h 12"/>
                <a:gd name="T10" fmla="*/ 2 w 14"/>
                <a:gd name="T11" fmla="*/ 2 h 12"/>
                <a:gd name="T12" fmla="*/ 10 w 14"/>
                <a:gd name="T13" fmla="*/ 12 h 12"/>
                <a:gd name="T14" fmla="*/ 10 w 14"/>
                <a:gd name="T15" fmla="*/ 10 h 12"/>
                <a:gd name="T16" fmla="*/ 10 w 14"/>
                <a:gd name="T17" fmla="*/ 12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12"/>
                <a:gd name="T29" fmla="*/ 14 w 14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12">
                  <a:moveTo>
                    <a:pt x="10" y="12"/>
                  </a:moveTo>
                  <a:lnTo>
                    <a:pt x="10" y="10"/>
                  </a:lnTo>
                  <a:lnTo>
                    <a:pt x="14" y="6"/>
                  </a:lnTo>
                  <a:lnTo>
                    <a:pt x="4" y="0"/>
                  </a:lnTo>
                  <a:lnTo>
                    <a:pt x="0" y="4"/>
                  </a:lnTo>
                  <a:lnTo>
                    <a:pt x="2" y="2"/>
                  </a:lnTo>
                  <a:lnTo>
                    <a:pt x="10" y="12"/>
                  </a:lnTo>
                  <a:lnTo>
                    <a:pt x="10" y="10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59" name="Freeform 628"/>
            <p:cNvSpPr>
              <a:spLocks/>
            </p:cNvSpPr>
            <p:nvPr/>
          </p:nvSpPr>
          <p:spPr bwMode="auto">
            <a:xfrm>
              <a:off x="3358" y="3175"/>
              <a:ext cx="13" cy="13"/>
            </a:xfrm>
            <a:custGeom>
              <a:avLst/>
              <a:gdLst>
                <a:gd name="T0" fmla="*/ 9 w 13"/>
                <a:gd name="T1" fmla="*/ 12 h 13"/>
                <a:gd name="T2" fmla="*/ 7 w 13"/>
                <a:gd name="T3" fmla="*/ 13 h 13"/>
                <a:gd name="T4" fmla="*/ 13 w 13"/>
                <a:gd name="T5" fmla="*/ 10 h 13"/>
                <a:gd name="T6" fmla="*/ 5 w 13"/>
                <a:gd name="T7" fmla="*/ 0 h 13"/>
                <a:gd name="T8" fmla="*/ 0 w 13"/>
                <a:gd name="T9" fmla="*/ 4 h 13"/>
                <a:gd name="T10" fmla="*/ 0 w 13"/>
                <a:gd name="T11" fmla="*/ 6 h 13"/>
                <a:gd name="T12" fmla="*/ 0 w 13"/>
                <a:gd name="T13" fmla="*/ 4 h 13"/>
                <a:gd name="T14" fmla="*/ 0 w 13"/>
                <a:gd name="T15" fmla="*/ 6 h 13"/>
                <a:gd name="T16" fmla="*/ 9 w 13"/>
                <a:gd name="T17" fmla="*/ 12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13"/>
                <a:gd name="T29" fmla="*/ 13 w 13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13">
                  <a:moveTo>
                    <a:pt x="9" y="12"/>
                  </a:moveTo>
                  <a:lnTo>
                    <a:pt x="7" y="13"/>
                  </a:lnTo>
                  <a:lnTo>
                    <a:pt x="13" y="10"/>
                  </a:lnTo>
                  <a:lnTo>
                    <a:pt x="5" y="0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6"/>
                  </a:lnTo>
                  <a:lnTo>
                    <a:pt x="9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60" name="Freeform 629"/>
            <p:cNvSpPr>
              <a:spLocks/>
            </p:cNvSpPr>
            <p:nvPr/>
          </p:nvSpPr>
          <p:spPr bwMode="auto">
            <a:xfrm>
              <a:off x="3354" y="3181"/>
              <a:ext cx="13" cy="13"/>
            </a:xfrm>
            <a:custGeom>
              <a:avLst/>
              <a:gdLst>
                <a:gd name="T0" fmla="*/ 9 w 13"/>
                <a:gd name="T1" fmla="*/ 13 h 13"/>
                <a:gd name="T2" fmla="*/ 13 w 13"/>
                <a:gd name="T3" fmla="*/ 6 h 13"/>
                <a:gd name="T4" fmla="*/ 4 w 13"/>
                <a:gd name="T5" fmla="*/ 0 h 13"/>
                <a:gd name="T6" fmla="*/ 0 w 13"/>
                <a:gd name="T7" fmla="*/ 7 h 13"/>
                <a:gd name="T8" fmla="*/ 9 w 13"/>
                <a:gd name="T9" fmla="*/ 13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3"/>
                <a:gd name="T17" fmla="*/ 13 w 13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3">
                  <a:moveTo>
                    <a:pt x="9" y="13"/>
                  </a:moveTo>
                  <a:lnTo>
                    <a:pt x="13" y="6"/>
                  </a:lnTo>
                  <a:lnTo>
                    <a:pt x="4" y="0"/>
                  </a:lnTo>
                  <a:lnTo>
                    <a:pt x="0" y="7"/>
                  </a:lnTo>
                  <a:lnTo>
                    <a:pt x="9" y="1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61" name="Freeform 630"/>
            <p:cNvSpPr>
              <a:spLocks/>
            </p:cNvSpPr>
            <p:nvPr/>
          </p:nvSpPr>
          <p:spPr bwMode="auto">
            <a:xfrm>
              <a:off x="3344" y="3188"/>
              <a:ext cx="19" cy="22"/>
            </a:xfrm>
            <a:custGeom>
              <a:avLst/>
              <a:gdLst>
                <a:gd name="T0" fmla="*/ 10 w 19"/>
                <a:gd name="T1" fmla="*/ 20 h 22"/>
                <a:gd name="T2" fmla="*/ 10 w 19"/>
                <a:gd name="T3" fmla="*/ 22 h 22"/>
                <a:gd name="T4" fmla="*/ 19 w 19"/>
                <a:gd name="T5" fmla="*/ 6 h 22"/>
                <a:gd name="T6" fmla="*/ 10 w 19"/>
                <a:gd name="T7" fmla="*/ 0 h 22"/>
                <a:gd name="T8" fmla="*/ 0 w 19"/>
                <a:gd name="T9" fmla="*/ 16 h 22"/>
                <a:gd name="T10" fmla="*/ 10 w 19"/>
                <a:gd name="T11" fmla="*/ 20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"/>
                <a:gd name="T19" fmla="*/ 0 h 22"/>
                <a:gd name="T20" fmla="*/ 19 w 19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" h="22">
                  <a:moveTo>
                    <a:pt x="10" y="20"/>
                  </a:moveTo>
                  <a:lnTo>
                    <a:pt x="10" y="22"/>
                  </a:lnTo>
                  <a:lnTo>
                    <a:pt x="19" y="6"/>
                  </a:lnTo>
                  <a:lnTo>
                    <a:pt x="10" y="0"/>
                  </a:lnTo>
                  <a:lnTo>
                    <a:pt x="0" y="16"/>
                  </a:lnTo>
                  <a:lnTo>
                    <a:pt x="10" y="2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62" name="Freeform 631"/>
            <p:cNvSpPr>
              <a:spLocks/>
            </p:cNvSpPr>
            <p:nvPr/>
          </p:nvSpPr>
          <p:spPr bwMode="auto">
            <a:xfrm>
              <a:off x="3327" y="3204"/>
              <a:ext cx="27" cy="43"/>
            </a:xfrm>
            <a:custGeom>
              <a:avLst/>
              <a:gdLst>
                <a:gd name="T0" fmla="*/ 9 w 27"/>
                <a:gd name="T1" fmla="*/ 43 h 43"/>
                <a:gd name="T2" fmla="*/ 27 w 27"/>
                <a:gd name="T3" fmla="*/ 4 h 43"/>
                <a:gd name="T4" fmla="*/ 17 w 27"/>
                <a:gd name="T5" fmla="*/ 0 h 43"/>
                <a:gd name="T6" fmla="*/ 0 w 27"/>
                <a:gd name="T7" fmla="*/ 37 h 43"/>
                <a:gd name="T8" fmla="*/ 9 w 27"/>
                <a:gd name="T9" fmla="*/ 43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43"/>
                <a:gd name="T17" fmla="*/ 27 w 27"/>
                <a:gd name="T18" fmla="*/ 43 h 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43">
                  <a:moveTo>
                    <a:pt x="9" y="43"/>
                  </a:moveTo>
                  <a:lnTo>
                    <a:pt x="27" y="4"/>
                  </a:lnTo>
                  <a:lnTo>
                    <a:pt x="17" y="0"/>
                  </a:lnTo>
                  <a:lnTo>
                    <a:pt x="0" y="37"/>
                  </a:lnTo>
                  <a:lnTo>
                    <a:pt x="9" y="4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63" name="Freeform 632"/>
            <p:cNvSpPr>
              <a:spLocks/>
            </p:cNvSpPr>
            <p:nvPr/>
          </p:nvSpPr>
          <p:spPr bwMode="auto">
            <a:xfrm>
              <a:off x="3319" y="3241"/>
              <a:ext cx="17" cy="21"/>
            </a:xfrm>
            <a:custGeom>
              <a:avLst/>
              <a:gdLst>
                <a:gd name="T0" fmla="*/ 10 w 17"/>
                <a:gd name="T1" fmla="*/ 21 h 21"/>
                <a:gd name="T2" fmla="*/ 10 w 17"/>
                <a:gd name="T3" fmla="*/ 20 h 21"/>
                <a:gd name="T4" fmla="*/ 17 w 17"/>
                <a:gd name="T5" fmla="*/ 6 h 21"/>
                <a:gd name="T6" fmla="*/ 8 w 17"/>
                <a:gd name="T7" fmla="*/ 0 h 21"/>
                <a:gd name="T8" fmla="*/ 0 w 17"/>
                <a:gd name="T9" fmla="*/ 16 h 21"/>
                <a:gd name="T10" fmla="*/ 10 w 17"/>
                <a:gd name="T11" fmla="*/ 21 h 21"/>
                <a:gd name="T12" fmla="*/ 10 w 17"/>
                <a:gd name="T13" fmla="*/ 20 h 21"/>
                <a:gd name="T14" fmla="*/ 10 w 17"/>
                <a:gd name="T15" fmla="*/ 21 h 2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21"/>
                <a:gd name="T26" fmla="*/ 17 w 17"/>
                <a:gd name="T27" fmla="*/ 21 h 2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21">
                  <a:moveTo>
                    <a:pt x="10" y="21"/>
                  </a:moveTo>
                  <a:lnTo>
                    <a:pt x="10" y="20"/>
                  </a:lnTo>
                  <a:lnTo>
                    <a:pt x="17" y="6"/>
                  </a:lnTo>
                  <a:lnTo>
                    <a:pt x="8" y="0"/>
                  </a:lnTo>
                  <a:lnTo>
                    <a:pt x="0" y="16"/>
                  </a:lnTo>
                  <a:lnTo>
                    <a:pt x="10" y="21"/>
                  </a:lnTo>
                  <a:lnTo>
                    <a:pt x="10" y="20"/>
                  </a:lnTo>
                  <a:lnTo>
                    <a:pt x="10" y="2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64" name="Freeform 633"/>
            <p:cNvSpPr>
              <a:spLocks/>
            </p:cNvSpPr>
            <p:nvPr/>
          </p:nvSpPr>
          <p:spPr bwMode="auto">
            <a:xfrm>
              <a:off x="3315" y="3257"/>
              <a:ext cx="14" cy="13"/>
            </a:xfrm>
            <a:custGeom>
              <a:avLst/>
              <a:gdLst>
                <a:gd name="T0" fmla="*/ 8 w 14"/>
                <a:gd name="T1" fmla="*/ 13 h 13"/>
                <a:gd name="T2" fmla="*/ 10 w 14"/>
                <a:gd name="T3" fmla="*/ 11 h 13"/>
                <a:gd name="T4" fmla="*/ 14 w 14"/>
                <a:gd name="T5" fmla="*/ 5 h 13"/>
                <a:gd name="T6" fmla="*/ 4 w 14"/>
                <a:gd name="T7" fmla="*/ 0 h 13"/>
                <a:gd name="T8" fmla="*/ 0 w 14"/>
                <a:gd name="T9" fmla="*/ 5 h 13"/>
                <a:gd name="T10" fmla="*/ 0 w 14"/>
                <a:gd name="T11" fmla="*/ 4 h 13"/>
                <a:gd name="T12" fmla="*/ 8 w 14"/>
                <a:gd name="T13" fmla="*/ 13 h 13"/>
                <a:gd name="T14" fmla="*/ 10 w 14"/>
                <a:gd name="T15" fmla="*/ 11 h 13"/>
                <a:gd name="T16" fmla="*/ 8 w 14"/>
                <a:gd name="T17" fmla="*/ 13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13"/>
                <a:gd name="T29" fmla="*/ 14 w 14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13">
                  <a:moveTo>
                    <a:pt x="8" y="13"/>
                  </a:moveTo>
                  <a:lnTo>
                    <a:pt x="10" y="11"/>
                  </a:lnTo>
                  <a:lnTo>
                    <a:pt x="14" y="5"/>
                  </a:lnTo>
                  <a:lnTo>
                    <a:pt x="4" y="0"/>
                  </a:lnTo>
                  <a:lnTo>
                    <a:pt x="0" y="5"/>
                  </a:lnTo>
                  <a:lnTo>
                    <a:pt x="0" y="4"/>
                  </a:lnTo>
                  <a:lnTo>
                    <a:pt x="8" y="13"/>
                  </a:lnTo>
                  <a:lnTo>
                    <a:pt x="10" y="11"/>
                  </a:lnTo>
                  <a:lnTo>
                    <a:pt x="8" y="1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65" name="Freeform 634"/>
            <p:cNvSpPr>
              <a:spLocks/>
            </p:cNvSpPr>
            <p:nvPr/>
          </p:nvSpPr>
          <p:spPr bwMode="auto">
            <a:xfrm>
              <a:off x="3311" y="3261"/>
              <a:ext cx="12" cy="13"/>
            </a:xfrm>
            <a:custGeom>
              <a:avLst/>
              <a:gdLst>
                <a:gd name="T0" fmla="*/ 8 w 12"/>
                <a:gd name="T1" fmla="*/ 13 h 13"/>
                <a:gd name="T2" fmla="*/ 12 w 12"/>
                <a:gd name="T3" fmla="*/ 9 h 13"/>
                <a:gd name="T4" fmla="*/ 4 w 12"/>
                <a:gd name="T5" fmla="*/ 0 h 13"/>
                <a:gd name="T6" fmla="*/ 0 w 12"/>
                <a:gd name="T7" fmla="*/ 5 h 13"/>
                <a:gd name="T8" fmla="*/ 8 w 12"/>
                <a:gd name="T9" fmla="*/ 13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3"/>
                <a:gd name="T17" fmla="*/ 12 w 12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3">
                  <a:moveTo>
                    <a:pt x="8" y="13"/>
                  </a:moveTo>
                  <a:lnTo>
                    <a:pt x="12" y="9"/>
                  </a:lnTo>
                  <a:lnTo>
                    <a:pt x="4" y="0"/>
                  </a:lnTo>
                  <a:lnTo>
                    <a:pt x="0" y="5"/>
                  </a:lnTo>
                  <a:lnTo>
                    <a:pt x="8" y="1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66" name="Freeform 635"/>
            <p:cNvSpPr>
              <a:spLocks/>
            </p:cNvSpPr>
            <p:nvPr/>
          </p:nvSpPr>
          <p:spPr bwMode="auto">
            <a:xfrm>
              <a:off x="3307" y="3266"/>
              <a:ext cx="12" cy="12"/>
            </a:xfrm>
            <a:custGeom>
              <a:avLst/>
              <a:gdLst>
                <a:gd name="T0" fmla="*/ 6 w 12"/>
                <a:gd name="T1" fmla="*/ 12 h 12"/>
                <a:gd name="T2" fmla="*/ 8 w 12"/>
                <a:gd name="T3" fmla="*/ 12 h 12"/>
                <a:gd name="T4" fmla="*/ 12 w 12"/>
                <a:gd name="T5" fmla="*/ 8 h 12"/>
                <a:gd name="T6" fmla="*/ 4 w 12"/>
                <a:gd name="T7" fmla="*/ 0 h 12"/>
                <a:gd name="T8" fmla="*/ 0 w 12"/>
                <a:gd name="T9" fmla="*/ 2 h 12"/>
                <a:gd name="T10" fmla="*/ 6 w 12"/>
                <a:gd name="T11" fmla="*/ 12 h 12"/>
                <a:gd name="T12" fmla="*/ 8 w 12"/>
                <a:gd name="T13" fmla="*/ 12 h 12"/>
                <a:gd name="T14" fmla="*/ 6 w 12"/>
                <a:gd name="T15" fmla="*/ 12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"/>
                <a:gd name="T25" fmla="*/ 0 h 12"/>
                <a:gd name="T26" fmla="*/ 12 w 12"/>
                <a:gd name="T27" fmla="*/ 12 h 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" h="12">
                  <a:moveTo>
                    <a:pt x="6" y="12"/>
                  </a:moveTo>
                  <a:lnTo>
                    <a:pt x="8" y="12"/>
                  </a:lnTo>
                  <a:lnTo>
                    <a:pt x="12" y="8"/>
                  </a:lnTo>
                  <a:lnTo>
                    <a:pt x="4" y="0"/>
                  </a:lnTo>
                  <a:lnTo>
                    <a:pt x="0" y="2"/>
                  </a:lnTo>
                  <a:lnTo>
                    <a:pt x="6" y="12"/>
                  </a:lnTo>
                  <a:lnTo>
                    <a:pt x="8" y="12"/>
                  </a:lnTo>
                  <a:lnTo>
                    <a:pt x="6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67" name="Freeform 636"/>
            <p:cNvSpPr>
              <a:spLocks/>
            </p:cNvSpPr>
            <p:nvPr/>
          </p:nvSpPr>
          <p:spPr bwMode="auto">
            <a:xfrm>
              <a:off x="3304" y="3268"/>
              <a:ext cx="9" cy="14"/>
            </a:xfrm>
            <a:custGeom>
              <a:avLst/>
              <a:gdLst>
                <a:gd name="T0" fmla="*/ 3 w 9"/>
                <a:gd name="T1" fmla="*/ 14 h 14"/>
                <a:gd name="T2" fmla="*/ 5 w 9"/>
                <a:gd name="T3" fmla="*/ 12 h 14"/>
                <a:gd name="T4" fmla="*/ 9 w 9"/>
                <a:gd name="T5" fmla="*/ 10 h 14"/>
                <a:gd name="T6" fmla="*/ 3 w 9"/>
                <a:gd name="T7" fmla="*/ 0 h 14"/>
                <a:gd name="T8" fmla="*/ 0 w 9"/>
                <a:gd name="T9" fmla="*/ 2 h 14"/>
                <a:gd name="T10" fmla="*/ 3 w 9"/>
                <a:gd name="T11" fmla="*/ 2 h 14"/>
                <a:gd name="T12" fmla="*/ 3 w 9"/>
                <a:gd name="T13" fmla="*/ 14 h 14"/>
                <a:gd name="T14" fmla="*/ 5 w 9"/>
                <a:gd name="T15" fmla="*/ 14 h 14"/>
                <a:gd name="T16" fmla="*/ 5 w 9"/>
                <a:gd name="T17" fmla="*/ 12 h 14"/>
                <a:gd name="T18" fmla="*/ 3 w 9"/>
                <a:gd name="T19" fmla="*/ 14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"/>
                <a:gd name="T31" fmla="*/ 0 h 14"/>
                <a:gd name="T32" fmla="*/ 9 w 9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" h="14">
                  <a:moveTo>
                    <a:pt x="3" y="14"/>
                  </a:moveTo>
                  <a:lnTo>
                    <a:pt x="5" y="12"/>
                  </a:lnTo>
                  <a:lnTo>
                    <a:pt x="9" y="10"/>
                  </a:lnTo>
                  <a:lnTo>
                    <a:pt x="3" y="0"/>
                  </a:lnTo>
                  <a:lnTo>
                    <a:pt x="0" y="2"/>
                  </a:lnTo>
                  <a:lnTo>
                    <a:pt x="3" y="2"/>
                  </a:lnTo>
                  <a:lnTo>
                    <a:pt x="3" y="14"/>
                  </a:lnTo>
                  <a:lnTo>
                    <a:pt x="5" y="14"/>
                  </a:lnTo>
                  <a:lnTo>
                    <a:pt x="5" y="12"/>
                  </a:lnTo>
                  <a:lnTo>
                    <a:pt x="3" y="1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68" name="Rectangle 637"/>
            <p:cNvSpPr>
              <a:spLocks noChangeArrowheads="1"/>
            </p:cNvSpPr>
            <p:nvPr/>
          </p:nvSpPr>
          <p:spPr bwMode="auto">
            <a:xfrm>
              <a:off x="3304" y="3270"/>
              <a:ext cx="3" cy="1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69" name="Freeform 638"/>
            <p:cNvSpPr>
              <a:spLocks/>
            </p:cNvSpPr>
            <p:nvPr/>
          </p:nvSpPr>
          <p:spPr bwMode="auto">
            <a:xfrm>
              <a:off x="3298" y="3270"/>
              <a:ext cx="6" cy="12"/>
            </a:xfrm>
            <a:custGeom>
              <a:avLst/>
              <a:gdLst>
                <a:gd name="T0" fmla="*/ 0 w 6"/>
                <a:gd name="T1" fmla="*/ 10 h 12"/>
                <a:gd name="T2" fmla="*/ 2 w 6"/>
                <a:gd name="T3" fmla="*/ 12 h 12"/>
                <a:gd name="T4" fmla="*/ 6 w 6"/>
                <a:gd name="T5" fmla="*/ 12 h 12"/>
                <a:gd name="T6" fmla="*/ 6 w 6"/>
                <a:gd name="T7" fmla="*/ 0 h 12"/>
                <a:gd name="T8" fmla="*/ 2 w 6"/>
                <a:gd name="T9" fmla="*/ 0 h 12"/>
                <a:gd name="T10" fmla="*/ 6 w 6"/>
                <a:gd name="T11" fmla="*/ 0 h 12"/>
                <a:gd name="T12" fmla="*/ 0 w 6"/>
                <a:gd name="T13" fmla="*/ 10 h 12"/>
                <a:gd name="T14" fmla="*/ 0 w 6"/>
                <a:gd name="T15" fmla="*/ 12 h 12"/>
                <a:gd name="T16" fmla="*/ 2 w 6"/>
                <a:gd name="T17" fmla="*/ 12 h 12"/>
                <a:gd name="T18" fmla="*/ 0 w 6"/>
                <a:gd name="T19" fmla="*/ 10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2"/>
                <a:gd name="T32" fmla="*/ 6 w 6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2">
                  <a:moveTo>
                    <a:pt x="0" y="10"/>
                  </a:moveTo>
                  <a:lnTo>
                    <a:pt x="2" y="12"/>
                  </a:lnTo>
                  <a:lnTo>
                    <a:pt x="6" y="12"/>
                  </a:lnTo>
                  <a:lnTo>
                    <a:pt x="6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70" name="Freeform 639"/>
            <p:cNvSpPr>
              <a:spLocks/>
            </p:cNvSpPr>
            <p:nvPr/>
          </p:nvSpPr>
          <p:spPr bwMode="auto">
            <a:xfrm>
              <a:off x="3292" y="3268"/>
              <a:ext cx="12" cy="12"/>
            </a:xfrm>
            <a:custGeom>
              <a:avLst/>
              <a:gdLst>
                <a:gd name="T0" fmla="*/ 0 w 12"/>
                <a:gd name="T1" fmla="*/ 8 h 12"/>
                <a:gd name="T2" fmla="*/ 2 w 12"/>
                <a:gd name="T3" fmla="*/ 8 h 12"/>
                <a:gd name="T4" fmla="*/ 6 w 12"/>
                <a:gd name="T5" fmla="*/ 12 h 12"/>
                <a:gd name="T6" fmla="*/ 12 w 12"/>
                <a:gd name="T7" fmla="*/ 2 h 12"/>
                <a:gd name="T8" fmla="*/ 8 w 12"/>
                <a:gd name="T9" fmla="*/ 0 h 12"/>
                <a:gd name="T10" fmla="*/ 0 w 12"/>
                <a:gd name="T11" fmla="*/ 8 h 12"/>
                <a:gd name="T12" fmla="*/ 2 w 12"/>
                <a:gd name="T13" fmla="*/ 8 h 12"/>
                <a:gd name="T14" fmla="*/ 0 w 12"/>
                <a:gd name="T15" fmla="*/ 8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"/>
                <a:gd name="T25" fmla="*/ 0 h 12"/>
                <a:gd name="T26" fmla="*/ 12 w 12"/>
                <a:gd name="T27" fmla="*/ 12 h 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" h="12">
                  <a:moveTo>
                    <a:pt x="0" y="8"/>
                  </a:moveTo>
                  <a:lnTo>
                    <a:pt x="2" y="8"/>
                  </a:lnTo>
                  <a:lnTo>
                    <a:pt x="6" y="12"/>
                  </a:lnTo>
                  <a:lnTo>
                    <a:pt x="12" y="2"/>
                  </a:lnTo>
                  <a:lnTo>
                    <a:pt x="8" y="0"/>
                  </a:lnTo>
                  <a:lnTo>
                    <a:pt x="0" y="8"/>
                  </a:lnTo>
                  <a:lnTo>
                    <a:pt x="2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71" name="Freeform 640"/>
            <p:cNvSpPr>
              <a:spLocks/>
            </p:cNvSpPr>
            <p:nvPr/>
          </p:nvSpPr>
          <p:spPr bwMode="auto">
            <a:xfrm>
              <a:off x="3286" y="3264"/>
              <a:ext cx="14" cy="12"/>
            </a:xfrm>
            <a:custGeom>
              <a:avLst/>
              <a:gdLst>
                <a:gd name="T0" fmla="*/ 0 w 14"/>
                <a:gd name="T1" fmla="*/ 8 h 12"/>
                <a:gd name="T2" fmla="*/ 2 w 14"/>
                <a:gd name="T3" fmla="*/ 8 h 12"/>
                <a:gd name="T4" fmla="*/ 6 w 14"/>
                <a:gd name="T5" fmla="*/ 12 h 12"/>
                <a:gd name="T6" fmla="*/ 14 w 14"/>
                <a:gd name="T7" fmla="*/ 4 h 12"/>
                <a:gd name="T8" fmla="*/ 10 w 14"/>
                <a:gd name="T9" fmla="*/ 0 h 12"/>
                <a:gd name="T10" fmla="*/ 0 w 14"/>
                <a:gd name="T11" fmla="*/ 8 h 12"/>
                <a:gd name="T12" fmla="*/ 2 w 14"/>
                <a:gd name="T13" fmla="*/ 8 h 12"/>
                <a:gd name="T14" fmla="*/ 0 w 14"/>
                <a:gd name="T15" fmla="*/ 8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"/>
                <a:gd name="T25" fmla="*/ 0 h 12"/>
                <a:gd name="T26" fmla="*/ 14 w 14"/>
                <a:gd name="T27" fmla="*/ 12 h 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" h="12">
                  <a:moveTo>
                    <a:pt x="0" y="8"/>
                  </a:moveTo>
                  <a:lnTo>
                    <a:pt x="2" y="8"/>
                  </a:lnTo>
                  <a:lnTo>
                    <a:pt x="6" y="12"/>
                  </a:lnTo>
                  <a:lnTo>
                    <a:pt x="14" y="4"/>
                  </a:lnTo>
                  <a:lnTo>
                    <a:pt x="10" y="0"/>
                  </a:lnTo>
                  <a:lnTo>
                    <a:pt x="0" y="8"/>
                  </a:lnTo>
                  <a:lnTo>
                    <a:pt x="2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72" name="Freeform 641"/>
            <p:cNvSpPr>
              <a:spLocks/>
            </p:cNvSpPr>
            <p:nvPr/>
          </p:nvSpPr>
          <p:spPr bwMode="auto">
            <a:xfrm>
              <a:off x="3282" y="3259"/>
              <a:ext cx="14" cy="13"/>
            </a:xfrm>
            <a:custGeom>
              <a:avLst/>
              <a:gdLst>
                <a:gd name="T0" fmla="*/ 0 w 14"/>
                <a:gd name="T1" fmla="*/ 7 h 13"/>
                <a:gd name="T2" fmla="*/ 4 w 14"/>
                <a:gd name="T3" fmla="*/ 13 h 13"/>
                <a:gd name="T4" fmla="*/ 14 w 14"/>
                <a:gd name="T5" fmla="*/ 5 h 13"/>
                <a:gd name="T6" fmla="*/ 10 w 14"/>
                <a:gd name="T7" fmla="*/ 0 h 13"/>
                <a:gd name="T8" fmla="*/ 10 w 14"/>
                <a:gd name="T9" fmla="*/ 2 h 13"/>
                <a:gd name="T10" fmla="*/ 0 w 14"/>
                <a:gd name="T11" fmla="*/ 7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"/>
                <a:gd name="T19" fmla="*/ 0 h 13"/>
                <a:gd name="T20" fmla="*/ 14 w 14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" h="13">
                  <a:moveTo>
                    <a:pt x="0" y="7"/>
                  </a:moveTo>
                  <a:lnTo>
                    <a:pt x="4" y="13"/>
                  </a:lnTo>
                  <a:lnTo>
                    <a:pt x="14" y="5"/>
                  </a:lnTo>
                  <a:lnTo>
                    <a:pt x="10" y="0"/>
                  </a:lnTo>
                  <a:lnTo>
                    <a:pt x="10" y="2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73" name="Freeform 642"/>
            <p:cNvSpPr>
              <a:spLocks/>
            </p:cNvSpPr>
            <p:nvPr/>
          </p:nvSpPr>
          <p:spPr bwMode="auto">
            <a:xfrm>
              <a:off x="3278" y="3253"/>
              <a:ext cx="14" cy="13"/>
            </a:xfrm>
            <a:custGeom>
              <a:avLst/>
              <a:gdLst>
                <a:gd name="T0" fmla="*/ 0 w 14"/>
                <a:gd name="T1" fmla="*/ 6 h 13"/>
                <a:gd name="T2" fmla="*/ 4 w 14"/>
                <a:gd name="T3" fmla="*/ 13 h 13"/>
                <a:gd name="T4" fmla="*/ 14 w 14"/>
                <a:gd name="T5" fmla="*/ 8 h 13"/>
                <a:gd name="T6" fmla="*/ 10 w 14"/>
                <a:gd name="T7" fmla="*/ 0 h 13"/>
                <a:gd name="T8" fmla="*/ 0 w 14"/>
                <a:gd name="T9" fmla="*/ 6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13"/>
                <a:gd name="T17" fmla="*/ 14 w 14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13">
                  <a:moveTo>
                    <a:pt x="0" y="6"/>
                  </a:moveTo>
                  <a:lnTo>
                    <a:pt x="4" y="13"/>
                  </a:lnTo>
                  <a:lnTo>
                    <a:pt x="14" y="8"/>
                  </a:lnTo>
                  <a:lnTo>
                    <a:pt x="1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74" name="Freeform 643"/>
            <p:cNvSpPr>
              <a:spLocks/>
            </p:cNvSpPr>
            <p:nvPr/>
          </p:nvSpPr>
          <p:spPr bwMode="auto">
            <a:xfrm>
              <a:off x="3271" y="3239"/>
              <a:ext cx="17" cy="20"/>
            </a:xfrm>
            <a:custGeom>
              <a:avLst/>
              <a:gdLst>
                <a:gd name="T0" fmla="*/ 0 w 17"/>
                <a:gd name="T1" fmla="*/ 4 h 20"/>
                <a:gd name="T2" fmla="*/ 0 w 17"/>
                <a:gd name="T3" fmla="*/ 6 h 20"/>
                <a:gd name="T4" fmla="*/ 7 w 17"/>
                <a:gd name="T5" fmla="*/ 20 h 20"/>
                <a:gd name="T6" fmla="*/ 17 w 17"/>
                <a:gd name="T7" fmla="*/ 14 h 20"/>
                <a:gd name="T8" fmla="*/ 9 w 17"/>
                <a:gd name="T9" fmla="*/ 0 h 20"/>
                <a:gd name="T10" fmla="*/ 11 w 17"/>
                <a:gd name="T11" fmla="*/ 0 h 20"/>
                <a:gd name="T12" fmla="*/ 0 w 17"/>
                <a:gd name="T13" fmla="*/ 4 h 20"/>
                <a:gd name="T14" fmla="*/ 0 w 17"/>
                <a:gd name="T15" fmla="*/ 6 h 20"/>
                <a:gd name="T16" fmla="*/ 0 w 17"/>
                <a:gd name="T17" fmla="*/ 4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20"/>
                <a:gd name="T29" fmla="*/ 17 w 17"/>
                <a:gd name="T30" fmla="*/ 20 h 2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20">
                  <a:moveTo>
                    <a:pt x="0" y="4"/>
                  </a:moveTo>
                  <a:lnTo>
                    <a:pt x="0" y="6"/>
                  </a:lnTo>
                  <a:lnTo>
                    <a:pt x="7" y="20"/>
                  </a:lnTo>
                  <a:lnTo>
                    <a:pt x="17" y="14"/>
                  </a:lnTo>
                  <a:lnTo>
                    <a:pt x="9" y="0"/>
                  </a:lnTo>
                  <a:lnTo>
                    <a:pt x="11" y="0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75" name="Freeform 644"/>
            <p:cNvSpPr>
              <a:spLocks/>
            </p:cNvSpPr>
            <p:nvPr/>
          </p:nvSpPr>
          <p:spPr bwMode="auto">
            <a:xfrm>
              <a:off x="3263" y="3222"/>
              <a:ext cx="19" cy="21"/>
            </a:xfrm>
            <a:custGeom>
              <a:avLst/>
              <a:gdLst>
                <a:gd name="T0" fmla="*/ 0 w 19"/>
                <a:gd name="T1" fmla="*/ 3 h 21"/>
                <a:gd name="T2" fmla="*/ 8 w 19"/>
                <a:gd name="T3" fmla="*/ 21 h 21"/>
                <a:gd name="T4" fmla="*/ 19 w 19"/>
                <a:gd name="T5" fmla="*/ 17 h 21"/>
                <a:gd name="T6" fmla="*/ 12 w 19"/>
                <a:gd name="T7" fmla="*/ 0 h 21"/>
                <a:gd name="T8" fmla="*/ 0 w 19"/>
                <a:gd name="T9" fmla="*/ 3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21"/>
                <a:gd name="T17" fmla="*/ 19 w 19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21">
                  <a:moveTo>
                    <a:pt x="0" y="3"/>
                  </a:moveTo>
                  <a:lnTo>
                    <a:pt x="8" y="21"/>
                  </a:lnTo>
                  <a:lnTo>
                    <a:pt x="19" y="17"/>
                  </a:lnTo>
                  <a:lnTo>
                    <a:pt x="12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76" name="Freeform 645"/>
            <p:cNvSpPr>
              <a:spLocks/>
            </p:cNvSpPr>
            <p:nvPr/>
          </p:nvSpPr>
          <p:spPr bwMode="auto">
            <a:xfrm>
              <a:off x="3249" y="3188"/>
              <a:ext cx="26" cy="37"/>
            </a:xfrm>
            <a:custGeom>
              <a:avLst/>
              <a:gdLst>
                <a:gd name="T0" fmla="*/ 0 w 26"/>
                <a:gd name="T1" fmla="*/ 6 h 37"/>
                <a:gd name="T2" fmla="*/ 14 w 26"/>
                <a:gd name="T3" fmla="*/ 37 h 37"/>
                <a:gd name="T4" fmla="*/ 26 w 26"/>
                <a:gd name="T5" fmla="*/ 34 h 37"/>
                <a:gd name="T6" fmla="*/ 10 w 26"/>
                <a:gd name="T7" fmla="*/ 0 h 37"/>
                <a:gd name="T8" fmla="*/ 0 w 26"/>
                <a:gd name="T9" fmla="*/ 6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37"/>
                <a:gd name="T17" fmla="*/ 26 w 26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37">
                  <a:moveTo>
                    <a:pt x="0" y="6"/>
                  </a:moveTo>
                  <a:lnTo>
                    <a:pt x="14" y="37"/>
                  </a:lnTo>
                  <a:lnTo>
                    <a:pt x="26" y="34"/>
                  </a:lnTo>
                  <a:lnTo>
                    <a:pt x="1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77" name="Freeform 646"/>
            <p:cNvSpPr>
              <a:spLocks/>
            </p:cNvSpPr>
            <p:nvPr/>
          </p:nvSpPr>
          <p:spPr bwMode="auto">
            <a:xfrm>
              <a:off x="3240" y="3171"/>
              <a:ext cx="19" cy="23"/>
            </a:xfrm>
            <a:custGeom>
              <a:avLst/>
              <a:gdLst>
                <a:gd name="T0" fmla="*/ 2 w 19"/>
                <a:gd name="T1" fmla="*/ 8 h 23"/>
                <a:gd name="T2" fmla="*/ 0 w 19"/>
                <a:gd name="T3" fmla="*/ 6 h 23"/>
                <a:gd name="T4" fmla="*/ 9 w 19"/>
                <a:gd name="T5" fmla="*/ 23 h 23"/>
                <a:gd name="T6" fmla="*/ 19 w 19"/>
                <a:gd name="T7" fmla="*/ 17 h 23"/>
                <a:gd name="T8" fmla="*/ 11 w 19"/>
                <a:gd name="T9" fmla="*/ 0 h 23"/>
                <a:gd name="T10" fmla="*/ 9 w 19"/>
                <a:gd name="T11" fmla="*/ 0 h 23"/>
                <a:gd name="T12" fmla="*/ 11 w 19"/>
                <a:gd name="T13" fmla="*/ 0 h 23"/>
                <a:gd name="T14" fmla="*/ 9 w 19"/>
                <a:gd name="T15" fmla="*/ 0 h 23"/>
                <a:gd name="T16" fmla="*/ 2 w 19"/>
                <a:gd name="T17" fmla="*/ 8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"/>
                <a:gd name="T28" fmla="*/ 0 h 23"/>
                <a:gd name="T29" fmla="*/ 19 w 19"/>
                <a:gd name="T30" fmla="*/ 23 h 2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" h="23">
                  <a:moveTo>
                    <a:pt x="2" y="8"/>
                  </a:moveTo>
                  <a:lnTo>
                    <a:pt x="0" y="6"/>
                  </a:lnTo>
                  <a:lnTo>
                    <a:pt x="9" y="23"/>
                  </a:lnTo>
                  <a:lnTo>
                    <a:pt x="19" y="17"/>
                  </a:lnTo>
                  <a:lnTo>
                    <a:pt x="11" y="0"/>
                  </a:lnTo>
                  <a:lnTo>
                    <a:pt x="9" y="0"/>
                  </a:lnTo>
                  <a:lnTo>
                    <a:pt x="11" y="0"/>
                  </a:lnTo>
                  <a:lnTo>
                    <a:pt x="9" y="0"/>
                  </a:lnTo>
                  <a:lnTo>
                    <a:pt x="2" y="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78" name="Freeform 647"/>
            <p:cNvSpPr>
              <a:spLocks/>
            </p:cNvSpPr>
            <p:nvPr/>
          </p:nvSpPr>
          <p:spPr bwMode="auto">
            <a:xfrm>
              <a:off x="3238" y="3165"/>
              <a:ext cx="11" cy="14"/>
            </a:xfrm>
            <a:custGeom>
              <a:avLst/>
              <a:gdLst>
                <a:gd name="T0" fmla="*/ 0 w 11"/>
                <a:gd name="T1" fmla="*/ 8 h 14"/>
                <a:gd name="T2" fmla="*/ 4 w 11"/>
                <a:gd name="T3" fmla="*/ 14 h 14"/>
                <a:gd name="T4" fmla="*/ 11 w 11"/>
                <a:gd name="T5" fmla="*/ 6 h 14"/>
                <a:gd name="T6" fmla="*/ 8 w 11"/>
                <a:gd name="T7" fmla="*/ 0 h 14"/>
                <a:gd name="T8" fmla="*/ 0 w 11"/>
                <a:gd name="T9" fmla="*/ 8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14"/>
                <a:gd name="T17" fmla="*/ 11 w 11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14">
                  <a:moveTo>
                    <a:pt x="0" y="8"/>
                  </a:moveTo>
                  <a:lnTo>
                    <a:pt x="4" y="14"/>
                  </a:lnTo>
                  <a:lnTo>
                    <a:pt x="11" y="6"/>
                  </a:lnTo>
                  <a:lnTo>
                    <a:pt x="8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79" name="Freeform 648"/>
            <p:cNvSpPr>
              <a:spLocks/>
            </p:cNvSpPr>
            <p:nvPr/>
          </p:nvSpPr>
          <p:spPr bwMode="auto">
            <a:xfrm>
              <a:off x="3234" y="3163"/>
              <a:ext cx="12" cy="10"/>
            </a:xfrm>
            <a:custGeom>
              <a:avLst/>
              <a:gdLst>
                <a:gd name="T0" fmla="*/ 0 w 12"/>
                <a:gd name="T1" fmla="*/ 8 h 10"/>
                <a:gd name="T2" fmla="*/ 4 w 12"/>
                <a:gd name="T3" fmla="*/ 10 h 10"/>
                <a:gd name="T4" fmla="*/ 12 w 12"/>
                <a:gd name="T5" fmla="*/ 2 h 10"/>
                <a:gd name="T6" fmla="*/ 10 w 12"/>
                <a:gd name="T7" fmla="*/ 0 h 10"/>
                <a:gd name="T8" fmla="*/ 0 w 12"/>
                <a:gd name="T9" fmla="*/ 8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0"/>
                <a:gd name="T17" fmla="*/ 12 w 12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0">
                  <a:moveTo>
                    <a:pt x="0" y="8"/>
                  </a:moveTo>
                  <a:lnTo>
                    <a:pt x="4" y="10"/>
                  </a:lnTo>
                  <a:lnTo>
                    <a:pt x="12" y="2"/>
                  </a:lnTo>
                  <a:lnTo>
                    <a:pt x="1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80" name="Freeform 649"/>
            <p:cNvSpPr>
              <a:spLocks/>
            </p:cNvSpPr>
            <p:nvPr/>
          </p:nvSpPr>
          <p:spPr bwMode="auto">
            <a:xfrm>
              <a:off x="3232" y="3159"/>
              <a:ext cx="12" cy="12"/>
            </a:xfrm>
            <a:custGeom>
              <a:avLst/>
              <a:gdLst>
                <a:gd name="T0" fmla="*/ 2 w 12"/>
                <a:gd name="T1" fmla="*/ 10 h 12"/>
                <a:gd name="T2" fmla="*/ 0 w 12"/>
                <a:gd name="T3" fmla="*/ 10 h 12"/>
                <a:gd name="T4" fmla="*/ 2 w 12"/>
                <a:gd name="T5" fmla="*/ 12 h 12"/>
                <a:gd name="T6" fmla="*/ 12 w 12"/>
                <a:gd name="T7" fmla="*/ 4 h 12"/>
                <a:gd name="T8" fmla="*/ 10 w 12"/>
                <a:gd name="T9" fmla="*/ 2 h 12"/>
                <a:gd name="T10" fmla="*/ 8 w 12"/>
                <a:gd name="T11" fmla="*/ 0 h 12"/>
                <a:gd name="T12" fmla="*/ 10 w 12"/>
                <a:gd name="T13" fmla="*/ 2 h 12"/>
                <a:gd name="T14" fmla="*/ 8 w 12"/>
                <a:gd name="T15" fmla="*/ 0 h 12"/>
                <a:gd name="T16" fmla="*/ 2 w 12"/>
                <a:gd name="T17" fmla="*/ 1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12"/>
                <a:gd name="T29" fmla="*/ 12 w 12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12">
                  <a:moveTo>
                    <a:pt x="2" y="10"/>
                  </a:moveTo>
                  <a:lnTo>
                    <a:pt x="0" y="10"/>
                  </a:lnTo>
                  <a:lnTo>
                    <a:pt x="2" y="12"/>
                  </a:lnTo>
                  <a:lnTo>
                    <a:pt x="12" y="4"/>
                  </a:lnTo>
                  <a:lnTo>
                    <a:pt x="10" y="2"/>
                  </a:lnTo>
                  <a:lnTo>
                    <a:pt x="8" y="0"/>
                  </a:lnTo>
                  <a:lnTo>
                    <a:pt x="10" y="2"/>
                  </a:lnTo>
                  <a:lnTo>
                    <a:pt x="8" y="0"/>
                  </a:lnTo>
                  <a:lnTo>
                    <a:pt x="2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81" name="Freeform 650"/>
            <p:cNvSpPr>
              <a:spLocks/>
            </p:cNvSpPr>
            <p:nvPr/>
          </p:nvSpPr>
          <p:spPr bwMode="auto">
            <a:xfrm>
              <a:off x="3232" y="3159"/>
              <a:ext cx="8" cy="10"/>
            </a:xfrm>
            <a:custGeom>
              <a:avLst/>
              <a:gdLst>
                <a:gd name="T0" fmla="*/ 0 w 8"/>
                <a:gd name="T1" fmla="*/ 10 h 10"/>
                <a:gd name="T2" fmla="*/ 2 w 8"/>
                <a:gd name="T3" fmla="*/ 10 h 10"/>
                <a:gd name="T4" fmla="*/ 8 w 8"/>
                <a:gd name="T5" fmla="*/ 0 h 10"/>
                <a:gd name="T6" fmla="*/ 6 w 8"/>
                <a:gd name="T7" fmla="*/ 0 h 10"/>
                <a:gd name="T8" fmla="*/ 0 w 8"/>
                <a:gd name="T9" fmla="*/ 10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0"/>
                <a:gd name="T17" fmla="*/ 8 w 8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0">
                  <a:moveTo>
                    <a:pt x="0" y="10"/>
                  </a:moveTo>
                  <a:lnTo>
                    <a:pt x="2" y="10"/>
                  </a:lnTo>
                  <a:lnTo>
                    <a:pt x="8" y="0"/>
                  </a:lnTo>
                  <a:lnTo>
                    <a:pt x="6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82" name="Freeform 651"/>
            <p:cNvSpPr>
              <a:spLocks/>
            </p:cNvSpPr>
            <p:nvPr/>
          </p:nvSpPr>
          <p:spPr bwMode="auto">
            <a:xfrm>
              <a:off x="3230" y="3157"/>
              <a:ext cx="8" cy="12"/>
            </a:xfrm>
            <a:custGeom>
              <a:avLst/>
              <a:gdLst>
                <a:gd name="T0" fmla="*/ 2 w 8"/>
                <a:gd name="T1" fmla="*/ 12 h 12"/>
                <a:gd name="T2" fmla="*/ 0 w 8"/>
                <a:gd name="T3" fmla="*/ 10 h 12"/>
                <a:gd name="T4" fmla="*/ 2 w 8"/>
                <a:gd name="T5" fmla="*/ 12 h 12"/>
                <a:gd name="T6" fmla="*/ 8 w 8"/>
                <a:gd name="T7" fmla="*/ 2 h 12"/>
                <a:gd name="T8" fmla="*/ 6 w 8"/>
                <a:gd name="T9" fmla="*/ 0 h 12"/>
                <a:gd name="T10" fmla="*/ 2 w 8"/>
                <a:gd name="T11" fmla="*/ 0 h 12"/>
                <a:gd name="T12" fmla="*/ 6 w 8"/>
                <a:gd name="T13" fmla="*/ 0 h 12"/>
                <a:gd name="T14" fmla="*/ 4 w 8"/>
                <a:gd name="T15" fmla="*/ 0 h 12"/>
                <a:gd name="T16" fmla="*/ 2 w 8"/>
                <a:gd name="T17" fmla="*/ 0 h 12"/>
                <a:gd name="T18" fmla="*/ 2 w 8"/>
                <a:gd name="T19" fmla="*/ 12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"/>
                <a:gd name="T31" fmla="*/ 0 h 12"/>
                <a:gd name="T32" fmla="*/ 8 w 8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" h="12">
                  <a:moveTo>
                    <a:pt x="2" y="12"/>
                  </a:moveTo>
                  <a:lnTo>
                    <a:pt x="0" y="10"/>
                  </a:lnTo>
                  <a:lnTo>
                    <a:pt x="2" y="12"/>
                  </a:lnTo>
                  <a:lnTo>
                    <a:pt x="8" y="2"/>
                  </a:lnTo>
                  <a:lnTo>
                    <a:pt x="6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83" name="Freeform 652"/>
            <p:cNvSpPr>
              <a:spLocks/>
            </p:cNvSpPr>
            <p:nvPr/>
          </p:nvSpPr>
          <p:spPr bwMode="auto">
            <a:xfrm>
              <a:off x="3226" y="3157"/>
              <a:ext cx="6" cy="12"/>
            </a:xfrm>
            <a:custGeom>
              <a:avLst/>
              <a:gdLst>
                <a:gd name="T0" fmla="*/ 4 w 6"/>
                <a:gd name="T1" fmla="*/ 12 h 12"/>
                <a:gd name="T2" fmla="*/ 2 w 6"/>
                <a:gd name="T3" fmla="*/ 12 h 12"/>
                <a:gd name="T4" fmla="*/ 6 w 6"/>
                <a:gd name="T5" fmla="*/ 12 h 12"/>
                <a:gd name="T6" fmla="*/ 6 w 6"/>
                <a:gd name="T7" fmla="*/ 0 h 12"/>
                <a:gd name="T8" fmla="*/ 2 w 6"/>
                <a:gd name="T9" fmla="*/ 0 h 12"/>
                <a:gd name="T10" fmla="*/ 0 w 6"/>
                <a:gd name="T11" fmla="*/ 0 h 12"/>
                <a:gd name="T12" fmla="*/ 2 w 6"/>
                <a:gd name="T13" fmla="*/ 0 h 12"/>
                <a:gd name="T14" fmla="*/ 0 w 6"/>
                <a:gd name="T15" fmla="*/ 0 h 12"/>
                <a:gd name="T16" fmla="*/ 4 w 6"/>
                <a:gd name="T17" fmla="*/ 12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12"/>
                <a:gd name="T29" fmla="*/ 6 w 6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12">
                  <a:moveTo>
                    <a:pt x="4" y="12"/>
                  </a:moveTo>
                  <a:lnTo>
                    <a:pt x="2" y="12"/>
                  </a:lnTo>
                  <a:lnTo>
                    <a:pt x="6" y="12"/>
                  </a:lnTo>
                  <a:lnTo>
                    <a:pt x="6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84" name="Freeform 653"/>
            <p:cNvSpPr>
              <a:spLocks/>
            </p:cNvSpPr>
            <p:nvPr/>
          </p:nvSpPr>
          <p:spPr bwMode="auto">
            <a:xfrm>
              <a:off x="3220" y="3157"/>
              <a:ext cx="10" cy="12"/>
            </a:xfrm>
            <a:custGeom>
              <a:avLst/>
              <a:gdLst>
                <a:gd name="T0" fmla="*/ 8 w 10"/>
                <a:gd name="T1" fmla="*/ 12 h 12"/>
                <a:gd name="T2" fmla="*/ 6 w 10"/>
                <a:gd name="T3" fmla="*/ 12 h 12"/>
                <a:gd name="T4" fmla="*/ 10 w 10"/>
                <a:gd name="T5" fmla="*/ 12 h 12"/>
                <a:gd name="T6" fmla="*/ 6 w 10"/>
                <a:gd name="T7" fmla="*/ 0 h 12"/>
                <a:gd name="T8" fmla="*/ 2 w 10"/>
                <a:gd name="T9" fmla="*/ 0 h 12"/>
                <a:gd name="T10" fmla="*/ 0 w 10"/>
                <a:gd name="T11" fmla="*/ 2 h 12"/>
                <a:gd name="T12" fmla="*/ 2 w 10"/>
                <a:gd name="T13" fmla="*/ 0 h 12"/>
                <a:gd name="T14" fmla="*/ 0 w 10"/>
                <a:gd name="T15" fmla="*/ 2 h 12"/>
                <a:gd name="T16" fmla="*/ 8 w 10"/>
                <a:gd name="T17" fmla="*/ 12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12"/>
                <a:gd name="T29" fmla="*/ 10 w 10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12">
                  <a:moveTo>
                    <a:pt x="8" y="12"/>
                  </a:moveTo>
                  <a:lnTo>
                    <a:pt x="6" y="12"/>
                  </a:lnTo>
                  <a:lnTo>
                    <a:pt x="10" y="12"/>
                  </a:lnTo>
                  <a:lnTo>
                    <a:pt x="6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2" y="0"/>
                  </a:lnTo>
                  <a:lnTo>
                    <a:pt x="0" y="2"/>
                  </a:lnTo>
                  <a:lnTo>
                    <a:pt x="8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85" name="Freeform 654"/>
            <p:cNvSpPr>
              <a:spLocks/>
            </p:cNvSpPr>
            <p:nvPr/>
          </p:nvSpPr>
          <p:spPr bwMode="auto">
            <a:xfrm>
              <a:off x="3217" y="3159"/>
              <a:ext cx="11" cy="12"/>
            </a:xfrm>
            <a:custGeom>
              <a:avLst/>
              <a:gdLst>
                <a:gd name="T0" fmla="*/ 7 w 11"/>
                <a:gd name="T1" fmla="*/ 12 h 12"/>
                <a:gd name="T2" fmla="*/ 11 w 11"/>
                <a:gd name="T3" fmla="*/ 10 h 12"/>
                <a:gd name="T4" fmla="*/ 3 w 11"/>
                <a:gd name="T5" fmla="*/ 0 h 12"/>
                <a:gd name="T6" fmla="*/ 0 w 11"/>
                <a:gd name="T7" fmla="*/ 2 h 12"/>
                <a:gd name="T8" fmla="*/ 0 w 11"/>
                <a:gd name="T9" fmla="*/ 4 h 12"/>
                <a:gd name="T10" fmla="*/ 0 w 11"/>
                <a:gd name="T11" fmla="*/ 2 h 12"/>
                <a:gd name="T12" fmla="*/ 0 w 11"/>
                <a:gd name="T13" fmla="*/ 4 h 12"/>
                <a:gd name="T14" fmla="*/ 7 w 11"/>
                <a:gd name="T15" fmla="*/ 12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"/>
                <a:gd name="T25" fmla="*/ 0 h 12"/>
                <a:gd name="T26" fmla="*/ 11 w 11"/>
                <a:gd name="T27" fmla="*/ 12 h 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" h="12">
                  <a:moveTo>
                    <a:pt x="7" y="12"/>
                  </a:moveTo>
                  <a:lnTo>
                    <a:pt x="11" y="10"/>
                  </a:lnTo>
                  <a:lnTo>
                    <a:pt x="3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4"/>
                  </a:lnTo>
                  <a:lnTo>
                    <a:pt x="7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86" name="Freeform 655"/>
            <p:cNvSpPr>
              <a:spLocks/>
            </p:cNvSpPr>
            <p:nvPr/>
          </p:nvSpPr>
          <p:spPr bwMode="auto">
            <a:xfrm>
              <a:off x="3211" y="3163"/>
              <a:ext cx="13" cy="12"/>
            </a:xfrm>
            <a:custGeom>
              <a:avLst/>
              <a:gdLst>
                <a:gd name="T0" fmla="*/ 11 w 13"/>
                <a:gd name="T1" fmla="*/ 10 h 12"/>
                <a:gd name="T2" fmla="*/ 9 w 13"/>
                <a:gd name="T3" fmla="*/ 12 h 12"/>
                <a:gd name="T4" fmla="*/ 13 w 13"/>
                <a:gd name="T5" fmla="*/ 8 h 12"/>
                <a:gd name="T6" fmla="*/ 6 w 13"/>
                <a:gd name="T7" fmla="*/ 0 h 12"/>
                <a:gd name="T8" fmla="*/ 2 w 13"/>
                <a:gd name="T9" fmla="*/ 4 h 12"/>
                <a:gd name="T10" fmla="*/ 0 w 13"/>
                <a:gd name="T11" fmla="*/ 4 h 12"/>
                <a:gd name="T12" fmla="*/ 2 w 13"/>
                <a:gd name="T13" fmla="*/ 4 h 12"/>
                <a:gd name="T14" fmla="*/ 0 w 13"/>
                <a:gd name="T15" fmla="*/ 4 h 12"/>
                <a:gd name="T16" fmla="*/ 11 w 13"/>
                <a:gd name="T17" fmla="*/ 1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12"/>
                <a:gd name="T29" fmla="*/ 13 w 13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12">
                  <a:moveTo>
                    <a:pt x="11" y="10"/>
                  </a:moveTo>
                  <a:lnTo>
                    <a:pt x="9" y="12"/>
                  </a:lnTo>
                  <a:lnTo>
                    <a:pt x="13" y="8"/>
                  </a:lnTo>
                  <a:lnTo>
                    <a:pt x="6" y="0"/>
                  </a:lnTo>
                  <a:lnTo>
                    <a:pt x="2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11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87" name="Freeform 656"/>
            <p:cNvSpPr>
              <a:spLocks/>
            </p:cNvSpPr>
            <p:nvPr/>
          </p:nvSpPr>
          <p:spPr bwMode="auto">
            <a:xfrm>
              <a:off x="3209" y="3167"/>
              <a:ext cx="13" cy="12"/>
            </a:xfrm>
            <a:custGeom>
              <a:avLst/>
              <a:gdLst>
                <a:gd name="T0" fmla="*/ 10 w 13"/>
                <a:gd name="T1" fmla="*/ 12 h 12"/>
                <a:gd name="T2" fmla="*/ 13 w 13"/>
                <a:gd name="T3" fmla="*/ 6 h 12"/>
                <a:gd name="T4" fmla="*/ 2 w 13"/>
                <a:gd name="T5" fmla="*/ 0 h 12"/>
                <a:gd name="T6" fmla="*/ 0 w 13"/>
                <a:gd name="T7" fmla="*/ 6 h 12"/>
                <a:gd name="T8" fmla="*/ 10 w 13"/>
                <a:gd name="T9" fmla="*/ 12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2"/>
                <a:gd name="T17" fmla="*/ 13 w 13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2">
                  <a:moveTo>
                    <a:pt x="10" y="12"/>
                  </a:moveTo>
                  <a:lnTo>
                    <a:pt x="13" y="6"/>
                  </a:lnTo>
                  <a:lnTo>
                    <a:pt x="2" y="0"/>
                  </a:lnTo>
                  <a:lnTo>
                    <a:pt x="0" y="6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88" name="Freeform 657"/>
            <p:cNvSpPr>
              <a:spLocks/>
            </p:cNvSpPr>
            <p:nvPr/>
          </p:nvSpPr>
          <p:spPr bwMode="auto">
            <a:xfrm>
              <a:off x="3205" y="3173"/>
              <a:ext cx="14" cy="14"/>
            </a:xfrm>
            <a:custGeom>
              <a:avLst/>
              <a:gdLst>
                <a:gd name="T0" fmla="*/ 10 w 14"/>
                <a:gd name="T1" fmla="*/ 14 h 14"/>
                <a:gd name="T2" fmla="*/ 14 w 14"/>
                <a:gd name="T3" fmla="*/ 6 h 14"/>
                <a:gd name="T4" fmla="*/ 4 w 14"/>
                <a:gd name="T5" fmla="*/ 0 h 14"/>
                <a:gd name="T6" fmla="*/ 0 w 14"/>
                <a:gd name="T7" fmla="*/ 8 h 14"/>
                <a:gd name="T8" fmla="*/ 10 w 14"/>
                <a:gd name="T9" fmla="*/ 14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14"/>
                <a:gd name="T17" fmla="*/ 14 w 14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14">
                  <a:moveTo>
                    <a:pt x="10" y="14"/>
                  </a:moveTo>
                  <a:lnTo>
                    <a:pt x="14" y="6"/>
                  </a:lnTo>
                  <a:lnTo>
                    <a:pt x="4" y="0"/>
                  </a:lnTo>
                  <a:lnTo>
                    <a:pt x="0" y="8"/>
                  </a:lnTo>
                  <a:lnTo>
                    <a:pt x="10" y="1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89" name="Freeform 658"/>
            <p:cNvSpPr>
              <a:spLocks/>
            </p:cNvSpPr>
            <p:nvPr/>
          </p:nvSpPr>
          <p:spPr bwMode="auto">
            <a:xfrm>
              <a:off x="3199" y="3181"/>
              <a:ext cx="16" cy="13"/>
            </a:xfrm>
            <a:custGeom>
              <a:avLst/>
              <a:gdLst>
                <a:gd name="T0" fmla="*/ 12 w 16"/>
                <a:gd name="T1" fmla="*/ 13 h 13"/>
                <a:gd name="T2" fmla="*/ 16 w 16"/>
                <a:gd name="T3" fmla="*/ 6 h 13"/>
                <a:gd name="T4" fmla="*/ 6 w 16"/>
                <a:gd name="T5" fmla="*/ 0 h 13"/>
                <a:gd name="T6" fmla="*/ 0 w 16"/>
                <a:gd name="T7" fmla="*/ 7 h 13"/>
                <a:gd name="T8" fmla="*/ 0 w 16"/>
                <a:gd name="T9" fmla="*/ 9 h 13"/>
                <a:gd name="T10" fmla="*/ 0 w 16"/>
                <a:gd name="T11" fmla="*/ 7 h 13"/>
                <a:gd name="T12" fmla="*/ 0 w 16"/>
                <a:gd name="T13" fmla="*/ 9 h 13"/>
                <a:gd name="T14" fmla="*/ 12 w 16"/>
                <a:gd name="T15" fmla="*/ 13 h 1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"/>
                <a:gd name="T25" fmla="*/ 0 h 13"/>
                <a:gd name="T26" fmla="*/ 16 w 16"/>
                <a:gd name="T27" fmla="*/ 13 h 1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" h="13">
                  <a:moveTo>
                    <a:pt x="12" y="13"/>
                  </a:moveTo>
                  <a:lnTo>
                    <a:pt x="16" y="6"/>
                  </a:lnTo>
                  <a:lnTo>
                    <a:pt x="6" y="0"/>
                  </a:lnTo>
                  <a:lnTo>
                    <a:pt x="0" y="7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9"/>
                  </a:lnTo>
                  <a:lnTo>
                    <a:pt x="12" y="1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90" name="Freeform 659"/>
            <p:cNvSpPr>
              <a:spLocks/>
            </p:cNvSpPr>
            <p:nvPr/>
          </p:nvSpPr>
          <p:spPr bwMode="auto">
            <a:xfrm>
              <a:off x="3192" y="3190"/>
              <a:ext cx="19" cy="26"/>
            </a:xfrm>
            <a:custGeom>
              <a:avLst/>
              <a:gdLst>
                <a:gd name="T0" fmla="*/ 9 w 19"/>
                <a:gd name="T1" fmla="*/ 26 h 26"/>
                <a:gd name="T2" fmla="*/ 19 w 19"/>
                <a:gd name="T3" fmla="*/ 4 h 26"/>
                <a:gd name="T4" fmla="*/ 7 w 19"/>
                <a:gd name="T5" fmla="*/ 0 h 26"/>
                <a:gd name="T6" fmla="*/ 0 w 19"/>
                <a:gd name="T7" fmla="*/ 22 h 26"/>
                <a:gd name="T8" fmla="*/ 9 w 19"/>
                <a:gd name="T9" fmla="*/ 26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26"/>
                <a:gd name="T17" fmla="*/ 19 w 19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26">
                  <a:moveTo>
                    <a:pt x="9" y="26"/>
                  </a:moveTo>
                  <a:lnTo>
                    <a:pt x="19" y="4"/>
                  </a:lnTo>
                  <a:lnTo>
                    <a:pt x="7" y="0"/>
                  </a:lnTo>
                  <a:lnTo>
                    <a:pt x="0" y="22"/>
                  </a:lnTo>
                  <a:lnTo>
                    <a:pt x="9" y="2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91" name="Freeform 660"/>
            <p:cNvSpPr>
              <a:spLocks/>
            </p:cNvSpPr>
            <p:nvPr/>
          </p:nvSpPr>
          <p:spPr bwMode="auto">
            <a:xfrm>
              <a:off x="3184" y="3212"/>
              <a:ext cx="17" cy="23"/>
            </a:xfrm>
            <a:custGeom>
              <a:avLst/>
              <a:gdLst>
                <a:gd name="T0" fmla="*/ 9 w 17"/>
                <a:gd name="T1" fmla="*/ 23 h 23"/>
                <a:gd name="T2" fmla="*/ 17 w 17"/>
                <a:gd name="T3" fmla="*/ 4 h 23"/>
                <a:gd name="T4" fmla="*/ 8 w 17"/>
                <a:gd name="T5" fmla="*/ 0 h 23"/>
                <a:gd name="T6" fmla="*/ 0 w 17"/>
                <a:gd name="T7" fmla="*/ 19 h 23"/>
                <a:gd name="T8" fmla="*/ 9 w 17"/>
                <a:gd name="T9" fmla="*/ 23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23"/>
                <a:gd name="T17" fmla="*/ 17 w 17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23">
                  <a:moveTo>
                    <a:pt x="9" y="23"/>
                  </a:moveTo>
                  <a:lnTo>
                    <a:pt x="17" y="4"/>
                  </a:lnTo>
                  <a:lnTo>
                    <a:pt x="8" y="0"/>
                  </a:lnTo>
                  <a:lnTo>
                    <a:pt x="0" y="19"/>
                  </a:lnTo>
                  <a:lnTo>
                    <a:pt x="9" y="2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92" name="Freeform 661"/>
            <p:cNvSpPr>
              <a:spLocks/>
            </p:cNvSpPr>
            <p:nvPr/>
          </p:nvSpPr>
          <p:spPr bwMode="auto">
            <a:xfrm>
              <a:off x="3168" y="3231"/>
              <a:ext cx="25" cy="41"/>
            </a:xfrm>
            <a:custGeom>
              <a:avLst/>
              <a:gdLst>
                <a:gd name="T0" fmla="*/ 10 w 25"/>
                <a:gd name="T1" fmla="*/ 41 h 41"/>
                <a:gd name="T2" fmla="*/ 12 w 25"/>
                <a:gd name="T3" fmla="*/ 41 h 41"/>
                <a:gd name="T4" fmla="*/ 25 w 25"/>
                <a:gd name="T5" fmla="*/ 4 h 41"/>
                <a:gd name="T6" fmla="*/ 16 w 25"/>
                <a:gd name="T7" fmla="*/ 0 h 41"/>
                <a:gd name="T8" fmla="*/ 0 w 25"/>
                <a:gd name="T9" fmla="*/ 35 h 41"/>
                <a:gd name="T10" fmla="*/ 2 w 25"/>
                <a:gd name="T11" fmla="*/ 35 h 41"/>
                <a:gd name="T12" fmla="*/ 10 w 25"/>
                <a:gd name="T13" fmla="*/ 41 h 41"/>
                <a:gd name="T14" fmla="*/ 12 w 25"/>
                <a:gd name="T15" fmla="*/ 41 h 41"/>
                <a:gd name="T16" fmla="*/ 10 w 25"/>
                <a:gd name="T17" fmla="*/ 41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5"/>
                <a:gd name="T28" fmla="*/ 0 h 41"/>
                <a:gd name="T29" fmla="*/ 25 w 25"/>
                <a:gd name="T30" fmla="*/ 41 h 4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5" h="41">
                  <a:moveTo>
                    <a:pt x="10" y="41"/>
                  </a:moveTo>
                  <a:lnTo>
                    <a:pt x="12" y="41"/>
                  </a:lnTo>
                  <a:lnTo>
                    <a:pt x="25" y="4"/>
                  </a:lnTo>
                  <a:lnTo>
                    <a:pt x="16" y="0"/>
                  </a:lnTo>
                  <a:lnTo>
                    <a:pt x="0" y="35"/>
                  </a:lnTo>
                  <a:lnTo>
                    <a:pt x="2" y="35"/>
                  </a:lnTo>
                  <a:lnTo>
                    <a:pt x="10" y="41"/>
                  </a:lnTo>
                  <a:lnTo>
                    <a:pt x="12" y="41"/>
                  </a:lnTo>
                  <a:lnTo>
                    <a:pt x="10" y="4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93" name="Freeform 662"/>
            <p:cNvSpPr>
              <a:spLocks/>
            </p:cNvSpPr>
            <p:nvPr/>
          </p:nvSpPr>
          <p:spPr bwMode="auto">
            <a:xfrm>
              <a:off x="3165" y="3266"/>
              <a:ext cx="13" cy="14"/>
            </a:xfrm>
            <a:custGeom>
              <a:avLst/>
              <a:gdLst>
                <a:gd name="T0" fmla="*/ 9 w 13"/>
                <a:gd name="T1" fmla="*/ 14 h 14"/>
                <a:gd name="T2" fmla="*/ 13 w 13"/>
                <a:gd name="T3" fmla="*/ 6 h 14"/>
                <a:gd name="T4" fmla="*/ 5 w 13"/>
                <a:gd name="T5" fmla="*/ 0 h 14"/>
                <a:gd name="T6" fmla="*/ 0 w 13"/>
                <a:gd name="T7" fmla="*/ 6 h 14"/>
                <a:gd name="T8" fmla="*/ 9 w 13"/>
                <a:gd name="T9" fmla="*/ 14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4"/>
                <a:gd name="T17" fmla="*/ 13 w 13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4">
                  <a:moveTo>
                    <a:pt x="9" y="14"/>
                  </a:moveTo>
                  <a:lnTo>
                    <a:pt x="13" y="6"/>
                  </a:lnTo>
                  <a:lnTo>
                    <a:pt x="5" y="0"/>
                  </a:lnTo>
                  <a:lnTo>
                    <a:pt x="0" y="6"/>
                  </a:lnTo>
                  <a:lnTo>
                    <a:pt x="9" y="1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94" name="Freeform 663"/>
            <p:cNvSpPr>
              <a:spLocks/>
            </p:cNvSpPr>
            <p:nvPr/>
          </p:nvSpPr>
          <p:spPr bwMode="auto">
            <a:xfrm>
              <a:off x="3161" y="3272"/>
              <a:ext cx="13" cy="14"/>
            </a:xfrm>
            <a:custGeom>
              <a:avLst/>
              <a:gdLst>
                <a:gd name="T0" fmla="*/ 9 w 13"/>
                <a:gd name="T1" fmla="*/ 14 h 14"/>
                <a:gd name="T2" fmla="*/ 13 w 13"/>
                <a:gd name="T3" fmla="*/ 8 h 14"/>
                <a:gd name="T4" fmla="*/ 4 w 13"/>
                <a:gd name="T5" fmla="*/ 0 h 14"/>
                <a:gd name="T6" fmla="*/ 0 w 13"/>
                <a:gd name="T7" fmla="*/ 6 h 14"/>
                <a:gd name="T8" fmla="*/ 9 w 13"/>
                <a:gd name="T9" fmla="*/ 14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4"/>
                <a:gd name="T17" fmla="*/ 13 w 13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4">
                  <a:moveTo>
                    <a:pt x="9" y="14"/>
                  </a:moveTo>
                  <a:lnTo>
                    <a:pt x="13" y="8"/>
                  </a:lnTo>
                  <a:lnTo>
                    <a:pt x="4" y="0"/>
                  </a:lnTo>
                  <a:lnTo>
                    <a:pt x="0" y="6"/>
                  </a:lnTo>
                  <a:lnTo>
                    <a:pt x="9" y="1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95" name="Freeform 664"/>
            <p:cNvSpPr>
              <a:spLocks/>
            </p:cNvSpPr>
            <p:nvPr/>
          </p:nvSpPr>
          <p:spPr bwMode="auto">
            <a:xfrm>
              <a:off x="3157" y="3278"/>
              <a:ext cx="13" cy="14"/>
            </a:xfrm>
            <a:custGeom>
              <a:avLst/>
              <a:gdLst>
                <a:gd name="T0" fmla="*/ 8 w 13"/>
                <a:gd name="T1" fmla="*/ 14 h 14"/>
                <a:gd name="T2" fmla="*/ 9 w 13"/>
                <a:gd name="T3" fmla="*/ 12 h 14"/>
                <a:gd name="T4" fmla="*/ 13 w 13"/>
                <a:gd name="T5" fmla="*/ 8 h 14"/>
                <a:gd name="T6" fmla="*/ 4 w 13"/>
                <a:gd name="T7" fmla="*/ 0 h 14"/>
                <a:gd name="T8" fmla="*/ 0 w 13"/>
                <a:gd name="T9" fmla="*/ 4 h 14"/>
                <a:gd name="T10" fmla="*/ 2 w 13"/>
                <a:gd name="T11" fmla="*/ 2 h 14"/>
                <a:gd name="T12" fmla="*/ 8 w 13"/>
                <a:gd name="T13" fmla="*/ 14 h 14"/>
                <a:gd name="T14" fmla="*/ 8 w 13"/>
                <a:gd name="T15" fmla="*/ 12 h 14"/>
                <a:gd name="T16" fmla="*/ 9 w 13"/>
                <a:gd name="T17" fmla="*/ 12 h 14"/>
                <a:gd name="T18" fmla="*/ 8 w 13"/>
                <a:gd name="T19" fmla="*/ 14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14"/>
                <a:gd name="T32" fmla="*/ 13 w 13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14">
                  <a:moveTo>
                    <a:pt x="8" y="14"/>
                  </a:moveTo>
                  <a:lnTo>
                    <a:pt x="9" y="12"/>
                  </a:lnTo>
                  <a:lnTo>
                    <a:pt x="13" y="8"/>
                  </a:lnTo>
                  <a:lnTo>
                    <a:pt x="4" y="0"/>
                  </a:lnTo>
                  <a:lnTo>
                    <a:pt x="0" y="4"/>
                  </a:lnTo>
                  <a:lnTo>
                    <a:pt x="2" y="2"/>
                  </a:lnTo>
                  <a:lnTo>
                    <a:pt x="8" y="14"/>
                  </a:lnTo>
                  <a:lnTo>
                    <a:pt x="8" y="12"/>
                  </a:lnTo>
                  <a:lnTo>
                    <a:pt x="9" y="12"/>
                  </a:lnTo>
                  <a:lnTo>
                    <a:pt x="8" y="1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96" name="Freeform 665"/>
            <p:cNvSpPr>
              <a:spLocks/>
            </p:cNvSpPr>
            <p:nvPr/>
          </p:nvSpPr>
          <p:spPr bwMode="auto">
            <a:xfrm>
              <a:off x="3155" y="3280"/>
              <a:ext cx="10" cy="14"/>
            </a:xfrm>
            <a:custGeom>
              <a:avLst/>
              <a:gdLst>
                <a:gd name="T0" fmla="*/ 0 w 10"/>
                <a:gd name="T1" fmla="*/ 2 h 14"/>
                <a:gd name="T2" fmla="*/ 6 w 10"/>
                <a:gd name="T3" fmla="*/ 14 h 14"/>
                <a:gd name="T4" fmla="*/ 10 w 10"/>
                <a:gd name="T5" fmla="*/ 12 h 14"/>
                <a:gd name="T6" fmla="*/ 4 w 10"/>
                <a:gd name="T7" fmla="*/ 0 h 14"/>
                <a:gd name="T8" fmla="*/ 0 w 10"/>
                <a:gd name="T9" fmla="*/ 2 h 14"/>
                <a:gd name="T10" fmla="*/ 6 w 10"/>
                <a:gd name="T11" fmla="*/ 14 h 14"/>
                <a:gd name="T12" fmla="*/ 0 w 10"/>
                <a:gd name="T13" fmla="*/ 2 h 14"/>
                <a:gd name="T14" fmla="*/ 2 w 10"/>
                <a:gd name="T15" fmla="*/ 8 h 14"/>
                <a:gd name="T16" fmla="*/ 6 w 10"/>
                <a:gd name="T17" fmla="*/ 14 h 14"/>
                <a:gd name="T18" fmla="*/ 0 w 10"/>
                <a:gd name="T19" fmla="*/ 2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"/>
                <a:gd name="T31" fmla="*/ 0 h 14"/>
                <a:gd name="T32" fmla="*/ 10 w 10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" h="14">
                  <a:moveTo>
                    <a:pt x="0" y="2"/>
                  </a:moveTo>
                  <a:lnTo>
                    <a:pt x="6" y="14"/>
                  </a:lnTo>
                  <a:lnTo>
                    <a:pt x="10" y="12"/>
                  </a:lnTo>
                  <a:lnTo>
                    <a:pt x="4" y="0"/>
                  </a:lnTo>
                  <a:lnTo>
                    <a:pt x="0" y="2"/>
                  </a:lnTo>
                  <a:lnTo>
                    <a:pt x="6" y="14"/>
                  </a:lnTo>
                  <a:lnTo>
                    <a:pt x="0" y="2"/>
                  </a:lnTo>
                  <a:lnTo>
                    <a:pt x="2" y="8"/>
                  </a:lnTo>
                  <a:lnTo>
                    <a:pt x="6" y="1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97" name="Freeform 666"/>
            <p:cNvSpPr>
              <a:spLocks/>
            </p:cNvSpPr>
            <p:nvPr/>
          </p:nvSpPr>
          <p:spPr bwMode="auto">
            <a:xfrm>
              <a:off x="3431" y="3249"/>
              <a:ext cx="12" cy="13"/>
            </a:xfrm>
            <a:custGeom>
              <a:avLst/>
              <a:gdLst>
                <a:gd name="T0" fmla="*/ 12 w 12"/>
                <a:gd name="T1" fmla="*/ 4 h 13"/>
                <a:gd name="T2" fmla="*/ 8 w 12"/>
                <a:gd name="T3" fmla="*/ 0 h 13"/>
                <a:gd name="T4" fmla="*/ 0 w 12"/>
                <a:gd name="T5" fmla="*/ 10 h 13"/>
                <a:gd name="T6" fmla="*/ 4 w 12"/>
                <a:gd name="T7" fmla="*/ 13 h 13"/>
                <a:gd name="T8" fmla="*/ 12 w 12"/>
                <a:gd name="T9" fmla="*/ 4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3"/>
                <a:gd name="T17" fmla="*/ 12 w 12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3">
                  <a:moveTo>
                    <a:pt x="12" y="4"/>
                  </a:moveTo>
                  <a:lnTo>
                    <a:pt x="8" y="0"/>
                  </a:lnTo>
                  <a:lnTo>
                    <a:pt x="0" y="10"/>
                  </a:lnTo>
                  <a:lnTo>
                    <a:pt x="4" y="13"/>
                  </a:lnTo>
                  <a:lnTo>
                    <a:pt x="12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98" name="Freeform 667"/>
            <p:cNvSpPr>
              <a:spLocks/>
            </p:cNvSpPr>
            <p:nvPr/>
          </p:nvSpPr>
          <p:spPr bwMode="auto">
            <a:xfrm>
              <a:off x="3435" y="3253"/>
              <a:ext cx="11" cy="13"/>
            </a:xfrm>
            <a:custGeom>
              <a:avLst/>
              <a:gdLst>
                <a:gd name="T0" fmla="*/ 11 w 11"/>
                <a:gd name="T1" fmla="*/ 4 h 13"/>
                <a:gd name="T2" fmla="*/ 8 w 11"/>
                <a:gd name="T3" fmla="*/ 0 h 13"/>
                <a:gd name="T4" fmla="*/ 0 w 11"/>
                <a:gd name="T5" fmla="*/ 9 h 13"/>
                <a:gd name="T6" fmla="*/ 4 w 11"/>
                <a:gd name="T7" fmla="*/ 13 h 13"/>
                <a:gd name="T8" fmla="*/ 6 w 11"/>
                <a:gd name="T9" fmla="*/ 13 h 13"/>
                <a:gd name="T10" fmla="*/ 4 w 11"/>
                <a:gd name="T11" fmla="*/ 13 h 13"/>
                <a:gd name="T12" fmla="*/ 6 w 11"/>
                <a:gd name="T13" fmla="*/ 13 h 13"/>
                <a:gd name="T14" fmla="*/ 11 w 11"/>
                <a:gd name="T15" fmla="*/ 4 h 1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"/>
                <a:gd name="T25" fmla="*/ 0 h 13"/>
                <a:gd name="T26" fmla="*/ 11 w 11"/>
                <a:gd name="T27" fmla="*/ 13 h 1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" h="13">
                  <a:moveTo>
                    <a:pt x="11" y="4"/>
                  </a:moveTo>
                  <a:lnTo>
                    <a:pt x="8" y="0"/>
                  </a:lnTo>
                  <a:lnTo>
                    <a:pt x="0" y="9"/>
                  </a:lnTo>
                  <a:lnTo>
                    <a:pt x="4" y="13"/>
                  </a:lnTo>
                  <a:lnTo>
                    <a:pt x="6" y="13"/>
                  </a:lnTo>
                  <a:lnTo>
                    <a:pt x="4" y="13"/>
                  </a:lnTo>
                  <a:lnTo>
                    <a:pt x="6" y="13"/>
                  </a:lnTo>
                  <a:lnTo>
                    <a:pt x="11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99" name="Freeform 668"/>
            <p:cNvSpPr>
              <a:spLocks/>
            </p:cNvSpPr>
            <p:nvPr/>
          </p:nvSpPr>
          <p:spPr bwMode="auto">
            <a:xfrm>
              <a:off x="3441" y="3257"/>
              <a:ext cx="9" cy="11"/>
            </a:xfrm>
            <a:custGeom>
              <a:avLst/>
              <a:gdLst>
                <a:gd name="T0" fmla="*/ 9 w 9"/>
                <a:gd name="T1" fmla="*/ 2 h 11"/>
                <a:gd name="T2" fmla="*/ 5 w 9"/>
                <a:gd name="T3" fmla="*/ 0 h 11"/>
                <a:gd name="T4" fmla="*/ 0 w 9"/>
                <a:gd name="T5" fmla="*/ 9 h 11"/>
                <a:gd name="T6" fmla="*/ 3 w 9"/>
                <a:gd name="T7" fmla="*/ 11 h 11"/>
                <a:gd name="T8" fmla="*/ 9 w 9"/>
                <a:gd name="T9" fmla="*/ 2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1"/>
                <a:gd name="T17" fmla="*/ 9 w 9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1">
                  <a:moveTo>
                    <a:pt x="9" y="2"/>
                  </a:moveTo>
                  <a:lnTo>
                    <a:pt x="5" y="0"/>
                  </a:lnTo>
                  <a:lnTo>
                    <a:pt x="0" y="9"/>
                  </a:lnTo>
                  <a:lnTo>
                    <a:pt x="3" y="11"/>
                  </a:lnTo>
                  <a:lnTo>
                    <a:pt x="9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00" name="Freeform 669"/>
            <p:cNvSpPr>
              <a:spLocks/>
            </p:cNvSpPr>
            <p:nvPr/>
          </p:nvSpPr>
          <p:spPr bwMode="auto">
            <a:xfrm>
              <a:off x="3444" y="3259"/>
              <a:ext cx="10" cy="13"/>
            </a:xfrm>
            <a:custGeom>
              <a:avLst/>
              <a:gdLst>
                <a:gd name="T0" fmla="*/ 6 w 10"/>
                <a:gd name="T1" fmla="*/ 2 h 13"/>
                <a:gd name="T2" fmla="*/ 10 w 10"/>
                <a:gd name="T3" fmla="*/ 2 h 13"/>
                <a:gd name="T4" fmla="*/ 6 w 10"/>
                <a:gd name="T5" fmla="*/ 0 h 13"/>
                <a:gd name="T6" fmla="*/ 0 w 10"/>
                <a:gd name="T7" fmla="*/ 9 h 13"/>
                <a:gd name="T8" fmla="*/ 4 w 10"/>
                <a:gd name="T9" fmla="*/ 11 h 13"/>
                <a:gd name="T10" fmla="*/ 6 w 10"/>
                <a:gd name="T11" fmla="*/ 13 h 13"/>
                <a:gd name="T12" fmla="*/ 4 w 10"/>
                <a:gd name="T13" fmla="*/ 11 h 13"/>
                <a:gd name="T14" fmla="*/ 4 w 10"/>
                <a:gd name="T15" fmla="*/ 13 h 13"/>
                <a:gd name="T16" fmla="*/ 6 w 10"/>
                <a:gd name="T17" fmla="*/ 13 h 13"/>
                <a:gd name="T18" fmla="*/ 6 w 10"/>
                <a:gd name="T19" fmla="*/ 2 h 1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"/>
                <a:gd name="T31" fmla="*/ 0 h 13"/>
                <a:gd name="T32" fmla="*/ 10 w 10"/>
                <a:gd name="T33" fmla="*/ 13 h 1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" h="13">
                  <a:moveTo>
                    <a:pt x="6" y="2"/>
                  </a:moveTo>
                  <a:lnTo>
                    <a:pt x="10" y="2"/>
                  </a:lnTo>
                  <a:lnTo>
                    <a:pt x="6" y="0"/>
                  </a:lnTo>
                  <a:lnTo>
                    <a:pt x="0" y="9"/>
                  </a:lnTo>
                  <a:lnTo>
                    <a:pt x="4" y="11"/>
                  </a:lnTo>
                  <a:lnTo>
                    <a:pt x="6" y="13"/>
                  </a:lnTo>
                  <a:lnTo>
                    <a:pt x="4" y="11"/>
                  </a:lnTo>
                  <a:lnTo>
                    <a:pt x="4" y="13"/>
                  </a:lnTo>
                  <a:lnTo>
                    <a:pt x="6" y="13"/>
                  </a:lnTo>
                  <a:lnTo>
                    <a:pt x="6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01" name="Rectangle 670"/>
            <p:cNvSpPr>
              <a:spLocks noChangeArrowheads="1"/>
            </p:cNvSpPr>
            <p:nvPr/>
          </p:nvSpPr>
          <p:spPr bwMode="auto">
            <a:xfrm>
              <a:off x="3450" y="3261"/>
              <a:ext cx="2" cy="1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02" name="Freeform 671"/>
            <p:cNvSpPr>
              <a:spLocks/>
            </p:cNvSpPr>
            <p:nvPr/>
          </p:nvSpPr>
          <p:spPr bwMode="auto">
            <a:xfrm>
              <a:off x="3452" y="3261"/>
              <a:ext cx="4" cy="11"/>
            </a:xfrm>
            <a:custGeom>
              <a:avLst/>
              <a:gdLst>
                <a:gd name="T0" fmla="*/ 0 w 4"/>
                <a:gd name="T1" fmla="*/ 0 h 11"/>
                <a:gd name="T2" fmla="*/ 2 w 4"/>
                <a:gd name="T3" fmla="*/ 0 h 11"/>
                <a:gd name="T4" fmla="*/ 0 w 4"/>
                <a:gd name="T5" fmla="*/ 0 h 11"/>
                <a:gd name="T6" fmla="*/ 0 w 4"/>
                <a:gd name="T7" fmla="*/ 11 h 11"/>
                <a:gd name="T8" fmla="*/ 2 w 4"/>
                <a:gd name="T9" fmla="*/ 11 h 11"/>
                <a:gd name="T10" fmla="*/ 4 w 4"/>
                <a:gd name="T11" fmla="*/ 9 h 11"/>
                <a:gd name="T12" fmla="*/ 2 w 4"/>
                <a:gd name="T13" fmla="*/ 11 h 11"/>
                <a:gd name="T14" fmla="*/ 4 w 4"/>
                <a:gd name="T15" fmla="*/ 11 h 11"/>
                <a:gd name="T16" fmla="*/ 4 w 4"/>
                <a:gd name="T17" fmla="*/ 9 h 11"/>
                <a:gd name="T18" fmla="*/ 0 w 4"/>
                <a:gd name="T19" fmla="*/ 0 h 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"/>
                <a:gd name="T31" fmla="*/ 0 h 11"/>
                <a:gd name="T32" fmla="*/ 4 w 4"/>
                <a:gd name="T33" fmla="*/ 11 h 1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" h="11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2" y="11"/>
                  </a:lnTo>
                  <a:lnTo>
                    <a:pt x="4" y="9"/>
                  </a:lnTo>
                  <a:lnTo>
                    <a:pt x="2" y="11"/>
                  </a:lnTo>
                  <a:lnTo>
                    <a:pt x="4" y="11"/>
                  </a:lnTo>
                  <a:lnTo>
                    <a:pt x="4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03" name="Freeform 672"/>
            <p:cNvSpPr>
              <a:spLocks/>
            </p:cNvSpPr>
            <p:nvPr/>
          </p:nvSpPr>
          <p:spPr bwMode="auto">
            <a:xfrm>
              <a:off x="3452" y="3259"/>
              <a:ext cx="10" cy="11"/>
            </a:xfrm>
            <a:custGeom>
              <a:avLst/>
              <a:gdLst>
                <a:gd name="T0" fmla="*/ 4 w 10"/>
                <a:gd name="T1" fmla="*/ 0 h 11"/>
                <a:gd name="T2" fmla="*/ 0 w 10"/>
                <a:gd name="T3" fmla="*/ 2 h 11"/>
                <a:gd name="T4" fmla="*/ 4 w 10"/>
                <a:gd name="T5" fmla="*/ 11 h 11"/>
                <a:gd name="T6" fmla="*/ 8 w 10"/>
                <a:gd name="T7" fmla="*/ 11 h 11"/>
                <a:gd name="T8" fmla="*/ 10 w 10"/>
                <a:gd name="T9" fmla="*/ 11 h 11"/>
                <a:gd name="T10" fmla="*/ 8 w 10"/>
                <a:gd name="T11" fmla="*/ 11 h 11"/>
                <a:gd name="T12" fmla="*/ 10 w 10"/>
                <a:gd name="T13" fmla="*/ 11 h 11"/>
                <a:gd name="T14" fmla="*/ 4 w 10"/>
                <a:gd name="T15" fmla="*/ 0 h 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"/>
                <a:gd name="T25" fmla="*/ 0 h 11"/>
                <a:gd name="T26" fmla="*/ 10 w 10"/>
                <a:gd name="T27" fmla="*/ 11 h 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" h="11">
                  <a:moveTo>
                    <a:pt x="4" y="0"/>
                  </a:moveTo>
                  <a:lnTo>
                    <a:pt x="0" y="2"/>
                  </a:lnTo>
                  <a:lnTo>
                    <a:pt x="4" y="11"/>
                  </a:lnTo>
                  <a:lnTo>
                    <a:pt x="8" y="11"/>
                  </a:lnTo>
                  <a:lnTo>
                    <a:pt x="10" y="11"/>
                  </a:lnTo>
                  <a:lnTo>
                    <a:pt x="8" y="11"/>
                  </a:lnTo>
                  <a:lnTo>
                    <a:pt x="10" y="1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04" name="Freeform 673"/>
            <p:cNvSpPr>
              <a:spLocks/>
            </p:cNvSpPr>
            <p:nvPr/>
          </p:nvSpPr>
          <p:spPr bwMode="auto">
            <a:xfrm>
              <a:off x="3456" y="3257"/>
              <a:ext cx="10" cy="13"/>
            </a:xfrm>
            <a:custGeom>
              <a:avLst/>
              <a:gdLst>
                <a:gd name="T0" fmla="*/ 2 w 10"/>
                <a:gd name="T1" fmla="*/ 2 h 13"/>
                <a:gd name="T2" fmla="*/ 4 w 10"/>
                <a:gd name="T3" fmla="*/ 0 h 13"/>
                <a:gd name="T4" fmla="*/ 0 w 10"/>
                <a:gd name="T5" fmla="*/ 2 h 13"/>
                <a:gd name="T6" fmla="*/ 6 w 10"/>
                <a:gd name="T7" fmla="*/ 13 h 13"/>
                <a:gd name="T8" fmla="*/ 10 w 10"/>
                <a:gd name="T9" fmla="*/ 11 h 13"/>
                <a:gd name="T10" fmla="*/ 10 w 10"/>
                <a:gd name="T11" fmla="*/ 9 h 13"/>
                <a:gd name="T12" fmla="*/ 10 w 10"/>
                <a:gd name="T13" fmla="*/ 11 h 13"/>
                <a:gd name="T14" fmla="*/ 10 w 10"/>
                <a:gd name="T15" fmla="*/ 9 h 13"/>
                <a:gd name="T16" fmla="*/ 2 w 10"/>
                <a:gd name="T17" fmla="*/ 2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13"/>
                <a:gd name="T29" fmla="*/ 10 w 10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13">
                  <a:moveTo>
                    <a:pt x="2" y="2"/>
                  </a:moveTo>
                  <a:lnTo>
                    <a:pt x="4" y="0"/>
                  </a:lnTo>
                  <a:lnTo>
                    <a:pt x="0" y="2"/>
                  </a:lnTo>
                  <a:lnTo>
                    <a:pt x="6" y="13"/>
                  </a:lnTo>
                  <a:lnTo>
                    <a:pt x="10" y="11"/>
                  </a:lnTo>
                  <a:lnTo>
                    <a:pt x="10" y="9"/>
                  </a:lnTo>
                  <a:lnTo>
                    <a:pt x="10" y="11"/>
                  </a:lnTo>
                  <a:lnTo>
                    <a:pt x="10" y="9"/>
                  </a:lnTo>
                  <a:lnTo>
                    <a:pt x="2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05" name="Freeform 674"/>
            <p:cNvSpPr>
              <a:spLocks/>
            </p:cNvSpPr>
            <p:nvPr/>
          </p:nvSpPr>
          <p:spPr bwMode="auto">
            <a:xfrm>
              <a:off x="3458" y="3255"/>
              <a:ext cx="12" cy="11"/>
            </a:xfrm>
            <a:custGeom>
              <a:avLst/>
              <a:gdLst>
                <a:gd name="T0" fmla="*/ 4 w 12"/>
                <a:gd name="T1" fmla="*/ 0 h 11"/>
                <a:gd name="T2" fmla="*/ 0 w 12"/>
                <a:gd name="T3" fmla="*/ 4 h 11"/>
                <a:gd name="T4" fmla="*/ 8 w 12"/>
                <a:gd name="T5" fmla="*/ 11 h 11"/>
                <a:gd name="T6" fmla="*/ 12 w 12"/>
                <a:gd name="T7" fmla="*/ 9 h 11"/>
                <a:gd name="T8" fmla="*/ 4 w 12"/>
                <a:gd name="T9" fmla="*/ 0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1"/>
                <a:gd name="T17" fmla="*/ 12 w 12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1">
                  <a:moveTo>
                    <a:pt x="4" y="0"/>
                  </a:moveTo>
                  <a:lnTo>
                    <a:pt x="0" y="4"/>
                  </a:lnTo>
                  <a:lnTo>
                    <a:pt x="8" y="11"/>
                  </a:lnTo>
                  <a:lnTo>
                    <a:pt x="12" y="9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06" name="Freeform 675"/>
            <p:cNvSpPr>
              <a:spLocks/>
            </p:cNvSpPr>
            <p:nvPr/>
          </p:nvSpPr>
          <p:spPr bwMode="auto">
            <a:xfrm>
              <a:off x="3462" y="3251"/>
              <a:ext cx="13" cy="13"/>
            </a:xfrm>
            <a:custGeom>
              <a:avLst/>
              <a:gdLst>
                <a:gd name="T0" fmla="*/ 4 w 13"/>
                <a:gd name="T1" fmla="*/ 2 h 13"/>
                <a:gd name="T2" fmla="*/ 4 w 13"/>
                <a:gd name="T3" fmla="*/ 0 h 13"/>
                <a:gd name="T4" fmla="*/ 0 w 13"/>
                <a:gd name="T5" fmla="*/ 4 h 13"/>
                <a:gd name="T6" fmla="*/ 8 w 13"/>
                <a:gd name="T7" fmla="*/ 13 h 13"/>
                <a:gd name="T8" fmla="*/ 11 w 13"/>
                <a:gd name="T9" fmla="*/ 10 h 13"/>
                <a:gd name="T10" fmla="*/ 13 w 13"/>
                <a:gd name="T11" fmla="*/ 8 h 13"/>
                <a:gd name="T12" fmla="*/ 11 w 13"/>
                <a:gd name="T13" fmla="*/ 10 h 13"/>
                <a:gd name="T14" fmla="*/ 11 w 13"/>
                <a:gd name="T15" fmla="*/ 8 h 13"/>
                <a:gd name="T16" fmla="*/ 13 w 13"/>
                <a:gd name="T17" fmla="*/ 8 h 13"/>
                <a:gd name="T18" fmla="*/ 4 w 13"/>
                <a:gd name="T19" fmla="*/ 2 h 1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13"/>
                <a:gd name="T32" fmla="*/ 13 w 13"/>
                <a:gd name="T33" fmla="*/ 13 h 1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13">
                  <a:moveTo>
                    <a:pt x="4" y="2"/>
                  </a:moveTo>
                  <a:lnTo>
                    <a:pt x="4" y="0"/>
                  </a:lnTo>
                  <a:lnTo>
                    <a:pt x="0" y="4"/>
                  </a:lnTo>
                  <a:lnTo>
                    <a:pt x="8" y="13"/>
                  </a:lnTo>
                  <a:lnTo>
                    <a:pt x="11" y="10"/>
                  </a:lnTo>
                  <a:lnTo>
                    <a:pt x="13" y="8"/>
                  </a:lnTo>
                  <a:lnTo>
                    <a:pt x="11" y="10"/>
                  </a:lnTo>
                  <a:lnTo>
                    <a:pt x="11" y="8"/>
                  </a:lnTo>
                  <a:lnTo>
                    <a:pt x="13" y="8"/>
                  </a:lnTo>
                  <a:lnTo>
                    <a:pt x="4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07" name="Freeform 676"/>
            <p:cNvSpPr>
              <a:spLocks/>
            </p:cNvSpPr>
            <p:nvPr/>
          </p:nvSpPr>
          <p:spPr bwMode="auto">
            <a:xfrm>
              <a:off x="3466" y="3247"/>
              <a:ext cx="13" cy="12"/>
            </a:xfrm>
            <a:custGeom>
              <a:avLst/>
              <a:gdLst>
                <a:gd name="T0" fmla="*/ 4 w 13"/>
                <a:gd name="T1" fmla="*/ 0 h 12"/>
                <a:gd name="T2" fmla="*/ 0 w 13"/>
                <a:gd name="T3" fmla="*/ 6 h 12"/>
                <a:gd name="T4" fmla="*/ 9 w 13"/>
                <a:gd name="T5" fmla="*/ 12 h 12"/>
                <a:gd name="T6" fmla="*/ 13 w 13"/>
                <a:gd name="T7" fmla="*/ 6 h 12"/>
                <a:gd name="T8" fmla="*/ 4 w 13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2"/>
                <a:gd name="T17" fmla="*/ 13 w 13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2">
                  <a:moveTo>
                    <a:pt x="4" y="0"/>
                  </a:moveTo>
                  <a:lnTo>
                    <a:pt x="0" y="6"/>
                  </a:lnTo>
                  <a:lnTo>
                    <a:pt x="9" y="12"/>
                  </a:lnTo>
                  <a:lnTo>
                    <a:pt x="13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08" name="Freeform 677"/>
            <p:cNvSpPr>
              <a:spLocks/>
            </p:cNvSpPr>
            <p:nvPr/>
          </p:nvSpPr>
          <p:spPr bwMode="auto">
            <a:xfrm>
              <a:off x="3470" y="3220"/>
              <a:ext cx="27" cy="33"/>
            </a:xfrm>
            <a:custGeom>
              <a:avLst/>
              <a:gdLst>
                <a:gd name="T0" fmla="*/ 17 w 27"/>
                <a:gd name="T1" fmla="*/ 0 h 33"/>
                <a:gd name="T2" fmla="*/ 0 w 27"/>
                <a:gd name="T3" fmla="*/ 27 h 33"/>
                <a:gd name="T4" fmla="*/ 9 w 27"/>
                <a:gd name="T5" fmla="*/ 33 h 33"/>
                <a:gd name="T6" fmla="*/ 27 w 27"/>
                <a:gd name="T7" fmla="*/ 5 h 33"/>
                <a:gd name="T8" fmla="*/ 17 w 27"/>
                <a:gd name="T9" fmla="*/ 0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33"/>
                <a:gd name="T17" fmla="*/ 27 w 27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33">
                  <a:moveTo>
                    <a:pt x="17" y="0"/>
                  </a:moveTo>
                  <a:lnTo>
                    <a:pt x="0" y="27"/>
                  </a:lnTo>
                  <a:lnTo>
                    <a:pt x="9" y="33"/>
                  </a:lnTo>
                  <a:lnTo>
                    <a:pt x="27" y="5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09" name="Freeform 678"/>
            <p:cNvSpPr>
              <a:spLocks/>
            </p:cNvSpPr>
            <p:nvPr/>
          </p:nvSpPr>
          <p:spPr bwMode="auto">
            <a:xfrm>
              <a:off x="3487" y="3204"/>
              <a:ext cx="17" cy="21"/>
            </a:xfrm>
            <a:custGeom>
              <a:avLst/>
              <a:gdLst>
                <a:gd name="T0" fmla="*/ 8 w 17"/>
                <a:gd name="T1" fmla="*/ 0 h 21"/>
                <a:gd name="T2" fmla="*/ 0 w 17"/>
                <a:gd name="T3" fmla="*/ 16 h 21"/>
                <a:gd name="T4" fmla="*/ 10 w 17"/>
                <a:gd name="T5" fmla="*/ 21 h 21"/>
                <a:gd name="T6" fmla="*/ 17 w 17"/>
                <a:gd name="T7" fmla="*/ 6 h 21"/>
                <a:gd name="T8" fmla="*/ 8 w 17"/>
                <a:gd name="T9" fmla="*/ 0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21"/>
                <a:gd name="T17" fmla="*/ 17 w 17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21">
                  <a:moveTo>
                    <a:pt x="8" y="0"/>
                  </a:moveTo>
                  <a:lnTo>
                    <a:pt x="0" y="16"/>
                  </a:lnTo>
                  <a:lnTo>
                    <a:pt x="10" y="21"/>
                  </a:lnTo>
                  <a:lnTo>
                    <a:pt x="17" y="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10" name="Freeform 679"/>
            <p:cNvSpPr>
              <a:spLocks/>
            </p:cNvSpPr>
            <p:nvPr/>
          </p:nvSpPr>
          <p:spPr bwMode="auto">
            <a:xfrm>
              <a:off x="3495" y="3192"/>
              <a:ext cx="17" cy="18"/>
            </a:xfrm>
            <a:custGeom>
              <a:avLst/>
              <a:gdLst>
                <a:gd name="T0" fmla="*/ 7 w 17"/>
                <a:gd name="T1" fmla="*/ 0 h 18"/>
                <a:gd name="T2" fmla="*/ 0 w 17"/>
                <a:gd name="T3" fmla="*/ 12 h 18"/>
                <a:gd name="T4" fmla="*/ 9 w 17"/>
                <a:gd name="T5" fmla="*/ 18 h 18"/>
                <a:gd name="T6" fmla="*/ 17 w 17"/>
                <a:gd name="T7" fmla="*/ 6 h 18"/>
                <a:gd name="T8" fmla="*/ 17 w 17"/>
                <a:gd name="T9" fmla="*/ 8 h 18"/>
                <a:gd name="T10" fmla="*/ 7 w 17"/>
                <a:gd name="T11" fmla="*/ 0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18"/>
                <a:gd name="T20" fmla="*/ 17 w 17"/>
                <a:gd name="T21" fmla="*/ 18 h 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18">
                  <a:moveTo>
                    <a:pt x="7" y="0"/>
                  </a:moveTo>
                  <a:lnTo>
                    <a:pt x="0" y="12"/>
                  </a:lnTo>
                  <a:lnTo>
                    <a:pt x="9" y="18"/>
                  </a:lnTo>
                  <a:lnTo>
                    <a:pt x="17" y="6"/>
                  </a:lnTo>
                  <a:lnTo>
                    <a:pt x="17" y="8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11" name="Freeform 680"/>
            <p:cNvSpPr>
              <a:spLocks/>
            </p:cNvSpPr>
            <p:nvPr/>
          </p:nvSpPr>
          <p:spPr bwMode="auto">
            <a:xfrm>
              <a:off x="3502" y="3187"/>
              <a:ext cx="14" cy="13"/>
            </a:xfrm>
            <a:custGeom>
              <a:avLst/>
              <a:gdLst>
                <a:gd name="T0" fmla="*/ 6 w 14"/>
                <a:gd name="T1" fmla="*/ 0 h 13"/>
                <a:gd name="T2" fmla="*/ 4 w 14"/>
                <a:gd name="T3" fmla="*/ 0 h 13"/>
                <a:gd name="T4" fmla="*/ 0 w 14"/>
                <a:gd name="T5" fmla="*/ 5 h 13"/>
                <a:gd name="T6" fmla="*/ 10 w 14"/>
                <a:gd name="T7" fmla="*/ 13 h 13"/>
                <a:gd name="T8" fmla="*/ 14 w 14"/>
                <a:gd name="T9" fmla="*/ 7 h 13"/>
                <a:gd name="T10" fmla="*/ 12 w 14"/>
                <a:gd name="T11" fmla="*/ 9 h 13"/>
                <a:gd name="T12" fmla="*/ 6 w 14"/>
                <a:gd name="T13" fmla="*/ 0 h 13"/>
                <a:gd name="T14" fmla="*/ 4 w 14"/>
                <a:gd name="T15" fmla="*/ 0 h 13"/>
                <a:gd name="T16" fmla="*/ 6 w 14"/>
                <a:gd name="T17" fmla="*/ 0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13"/>
                <a:gd name="T29" fmla="*/ 14 w 14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13">
                  <a:moveTo>
                    <a:pt x="6" y="0"/>
                  </a:moveTo>
                  <a:lnTo>
                    <a:pt x="4" y="0"/>
                  </a:lnTo>
                  <a:lnTo>
                    <a:pt x="0" y="5"/>
                  </a:lnTo>
                  <a:lnTo>
                    <a:pt x="10" y="13"/>
                  </a:lnTo>
                  <a:lnTo>
                    <a:pt x="14" y="7"/>
                  </a:lnTo>
                  <a:lnTo>
                    <a:pt x="12" y="9"/>
                  </a:lnTo>
                  <a:lnTo>
                    <a:pt x="6" y="0"/>
                  </a:lnTo>
                  <a:lnTo>
                    <a:pt x="4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12" name="Freeform 681"/>
            <p:cNvSpPr>
              <a:spLocks/>
            </p:cNvSpPr>
            <p:nvPr/>
          </p:nvSpPr>
          <p:spPr bwMode="auto">
            <a:xfrm>
              <a:off x="3508" y="3181"/>
              <a:ext cx="12" cy="15"/>
            </a:xfrm>
            <a:custGeom>
              <a:avLst/>
              <a:gdLst>
                <a:gd name="T0" fmla="*/ 6 w 12"/>
                <a:gd name="T1" fmla="*/ 0 h 15"/>
                <a:gd name="T2" fmla="*/ 4 w 12"/>
                <a:gd name="T3" fmla="*/ 2 h 15"/>
                <a:gd name="T4" fmla="*/ 0 w 12"/>
                <a:gd name="T5" fmla="*/ 6 h 15"/>
                <a:gd name="T6" fmla="*/ 6 w 12"/>
                <a:gd name="T7" fmla="*/ 15 h 15"/>
                <a:gd name="T8" fmla="*/ 12 w 12"/>
                <a:gd name="T9" fmla="*/ 11 h 15"/>
                <a:gd name="T10" fmla="*/ 10 w 12"/>
                <a:gd name="T11" fmla="*/ 11 h 15"/>
                <a:gd name="T12" fmla="*/ 6 w 12"/>
                <a:gd name="T13" fmla="*/ 0 h 15"/>
                <a:gd name="T14" fmla="*/ 4 w 12"/>
                <a:gd name="T15" fmla="*/ 2 h 15"/>
                <a:gd name="T16" fmla="*/ 6 w 12"/>
                <a:gd name="T17" fmla="*/ 0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15"/>
                <a:gd name="T29" fmla="*/ 12 w 12"/>
                <a:gd name="T30" fmla="*/ 15 h 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15">
                  <a:moveTo>
                    <a:pt x="6" y="0"/>
                  </a:moveTo>
                  <a:lnTo>
                    <a:pt x="4" y="2"/>
                  </a:lnTo>
                  <a:lnTo>
                    <a:pt x="0" y="6"/>
                  </a:lnTo>
                  <a:lnTo>
                    <a:pt x="6" y="15"/>
                  </a:lnTo>
                  <a:lnTo>
                    <a:pt x="12" y="11"/>
                  </a:lnTo>
                  <a:lnTo>
                    <a:pt x="10" y="11"/>
                  </a:lnTo>
                  <a:lnTo>
                    <a:pt x="6" y="0"/>
                  </a:lnTo>
                  <a:lnTo>
                    <a:pt x="4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13" name="Freeform 682"/>
            <p:cNvSpPr>
              <a:spLocks/>
            </p:cNvSpPr>
            <p:nvPr/>
          </p:nvSpPr>
          <p:spPr bwMode="auto">
            <a:xfrm>
              <a:off x="3514" y="3181"/>
              <a:ext cx="8" cy="11"/>
            </a:xfrm>
            <a:custGeom>
              <a:avLst/>
              <a:gdLst>
                <a:gd name="T0" fmla="*/ 4 w 8"/>
                <a:gd name="T1" fmla="*/ 0 h 11"/>
                <a:gd name="T2" fmla="*/ 0 w 8"/>
                <a:gd name="T3" fmla="*/ 0 h 11"/>
                <a:gd name="T4" fmla="*/ 4 w 8"/>
                <a:gd name="T5" fmla="*/ 11 h 11"/>
                <a:gd name="T6" fmla="*/ 8 w 8"/>
                <a:gd name="T7" fmla="*/ 9 h 11"/>
                <a:gd name="T8" fmla="*/ 4 w 8"/>
                <a:gd name="T9" fmla="*/ 0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1"/>
                <a:gd name="T17" fmla="*/ 8 w 8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1">
                  <a:moveTo>
                    <a:pt x="4" y="0"/>
                  </a:moveTo>
                  <a:lnTo>
                    <a:pt x="0" y="0"/>
                  </a:lnTo>
                  <a:lnTo>
                    <a:pt x="4" y="11"/>
                  </a:lnTo>
                  <a:lnTo>
                    <a:pt x="8" y="9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14" name="Freeform 683"/>
            <p:cNvSpPr>
              <a:spLocks/>
            </p:cNvSpPr>
            <p:nvPr/>
          </p:nvSpPr>
          <p:spPr bwMode="auto">
            <a:xfrm>
              <a:off x="3518" y="3177"/>
              <a:ext cx="8" cy="13"/>
            </a:xfrm>
            <a:custGeom>
              <a:avLst/>
              <a:gdLst>
                <a:gd name="T0" fmla="*/ 6 w 8"/>
                <a:gd name="T1" fmla="*/ 0 h 13"/>
                <a:gd name="T2" fmla="*/ 4 w 8"/>
                <a:gd name="T3" fmla="*/ 2 h 13"/>
                <a:gd name="T4" fmla="*/ 0 w 8"/>
                <a:gd name="T5" fmla="*/ 4 h 13"/>
                <a:gd name="T6" fmla="*/ 4 w 8"/>
                <a:gd name="T7" fmla="*/ 13 h 13"/>
                <a:gd name="T8" fmla="*/ 8 w 8"/>
                <a:gd name="T9" fmla="*/ 11 h 13"/>
                <a:gd name="T10" fmla="*/ 6 w 8"/>
                <a:gd name="T11" fmla="*/ 11 h 13"/>
                <a:gd name="T12" fmla="*/ 6 w 8"/>
                <a:gd name="T13" fmla="*/ 0 h 13"/>
                <a:gd name="T14" fmla="*/ 4 w 8"/>
                <a:gd name="T15" fmla="*/ 0 h 13"/>
                <a:gd name="T16" fmla="*/ 4 w 8"/>
                <a:gd name="T17" fmla="*/ 2 h 13"/>
                <a:gd name="T18" fmla="*/ 6 w 8"/>
                <a:gd name="T19" fmla="*/ 0 h 1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"/>
                <a:gd name="T31" fmla="*/ 0 h 13"/>
                <a:gd name="T32" fmla="*/ 8 w 8"/>
                <a:gd name="T33" fmla="*/ 13 h 1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" h="13">
                  <a:moveTo>
                    <a:pt x="6" y="0"/>
                  </a:moveTo>
                  <a:lnTo>
                    <a:pt x="4" y="2"/>
                  </a:lnTo>
                  <a:lnTo>
                    <a:pt x="0" y="4"/>
                  </a:lnTo>
                  <a:lnTo>
                    <a:pt x="4" y="13"/>
                  </a:lnTo>
                  <a:lnTo>
                    <a:pt x="8" y="11"/>
                  </a:lnTo>
                  <a:lnTo>
                    <a:pt x="6" y="11"/>
                  </a:lnTo>
                  <a:lnTo>
                    <a:pt x="6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15" name="Rectangle 684"/>
            <p:cNvSpPr>
              <a:spLocks noChangeArrowheads="1"/>
            </p:cNvSpPr>
            <p:nvPr/>
          </p:nvSpPr>
          <p:spPr bwMode="auto">
            <a:xfrm>
              <a:off x="3524" y="3177"/>
              <a:ext cx="3" cy="1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16" name="Freeform 685"/>
            <p:cNvSpPr>
              <a:spLocks/>
            </p:cNvSpPr>
            <p:nvPr/>
          </p:nvSpPr>
          <p:spPr bwMode="auto">
            <a:xfrm>
              <a:off x="3527" y="3177"/>
              <a:ext cx="6" cy="11"/>
            </a:xfrm>
            <a:custGeom>
              <a:avLst/>
              <a:gdLst>
                <a:gd name="T0" fmla="*/ 6 w 6"/>
                <a:gd name="T1" fmla="*/ 2 h 11"/>
                <a:gd name="T2" fmla="*/ 4 w 6"/>
                <a:gd name="T3" fmla="*/ 0 h 11"/>
                <a:gd name="T4" fmla="*/ 0 w 6"/>
                <a:gd name="T5" fmla="*/ 0 h 11"/>
                <a:gd name="T6" fmla="*/ 0 w 6"/>
                <a:gd name="T7" fmla="*/ 11 h 11"/>
                <a:gd name="T8" fmla="*/ 4 w 6"/>
                <a:gd name="T9" fmla="*/ 11 h 11"/>
                <a:gd name="T10" fmla="*/ 2 w 6"/>
                <a:gd name="T11" fmla="*/ 11 h 11"/>
                <a:gd name="T12" fmla="*/ 6 w 6"/>
                <a:gd name="T13" fmla="*/ 2 h 11"/>
                <a:gd name="T14" fmla="*/ 6 w 6"/>
                <a:gd name="T15" fmla="*/ 0 h 11"/>
                <a:gd name="T16" fmla="*/ 4 w 6"/>
                <a:gd name="T17" fmla="*/ 0 h 11"/>
                <a:gd name="T18" fmla="*/ 6 w 6"/>
                <a:gd name="T19" fmla="*/ 2 h 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1"/>
                <a:gd name="T32" fmla="*/ 6 w 6"/>
                <a:gd name="T33" fmla="*/ 11 h 1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1">
                  <a:moveTo>
                    <a:pt x="6" y="2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4" y="11"/>
                  </a:lnTo>
                  <a:lnTo>
                    <a:pt x="2" y="11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lnTo>
                    <a:pt x="6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17" name="Freeform 686"/>
            <p:cNvSpPr>
              <a:spLocks/>
            </p:cNvSpPr>
            <p:nvPr/>
          </p:nvSpPr>
          <p:spPr bwMode="auto">
            <a:xfrm>
              <a:off x="3529" y="3179"/>
              <a:ext cx="6" cy="11"/>
            </a:xfrm>
            <a:custGeom>
              <a:avLst/>
              <a:gdLst>
                <a:gd name="T0" fmla="*/ 6 w 6"/>
                <a:gd name="T1" fmla="*/ 0 h 11"/>
                <a:gd name="T2" fmla="*/ 4 w 6"/>
                <a:gd name="T3" fmla="*/ 0 h 11"/>
                <a:gd name="T4" fmla="*/ 0 w 6"/>
                <a:gd name="T5" fmla="*/ 9 h 11"/>
                <a:gd name="T6" fmla="*/ 2 w 6"/>
                <a:gd name="T7" fmla="*/ 9 h 11"/>
                <a:gd name="T8" fmla="*/ 2 w 6"/>
                <a:gd name="T9" fmla="*/ 11 h 11"/>
                <a:gd name="T10" fmla="*/ 2 w 6"/>
                <a:gd name="T11" fmla="*/ 9 h 11"/>
                <a:gd name="T12" fmla="*/ 2 w 6"/>
                <a:gd name="T13" fmla="*/ 11 h 11"/>
                <a:gd name="T14" fmla="*/ 6 w 6"/>
                <a:gd name="T15" fmla="*/ 0 h 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"/>
                <a:gd name="T25" fmla="*/ 0 h 11"/>
                <a:gd name="T26" fmla="*/ 6 w 6"/>
                <a:gd name="T27" fmla="*/ 11 h 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" h="11">
                  <a:moveTo>
                    <a:pt x="6" y="0"/>
                  </a:moveTo>
                  <a:lnTo>
                    <a:pt x="4" y="0"/>
                  </a:lnTo>
                  <a:lnTo>
                    <a:pt x="0" y="9"/>
                  </a:lnTo>
                  <a:lnTo>
                    <a:pt x="2" y="9"/>
                  </a:lnTo>
                  <a:lnTo>
                    <a:pt x="2" y="11"/>
                  </a:lnTo>
                  <a:lnTo>
                    <a:pt x="2" y="9"/>
                  </a:lnTo>
                  <a:lnTo>
                    <a:pt x="2" y="1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18" name="Freeform 687"/>
            <p:cNvSpPr>
              <a:spLocks/>
            </p:cNvSpPr>
            <p:nvPr/>
          </p:nvSpPr>
          <p:spPr bwMode="auto">
            <a:xfrm>
              <a:off x="3531" y="3179"/>
              <a:ext cx="8" cy="11"/>
            </a:xfrm>
            <a:custGeom>
              <a:avLst/>
              <a:gdLst>
                <a:gd name="T0" fmla="*/ 8 w 8"/>
                <a:gd name="T1" fmla="*/ 2 h 11"/>
                <a:gd name="T2" fmla="*/ 8 w 8"/>
                <a:gd name="T3" fmla="*/ 0 h 11"/>
                <a:gd name="T4" fmla="*/ 4 w 8"/>
                <a:gd name="T5" fmla="*/ 0 h 11"/>
                <a:gd name="T6" fmla="*/ 0 w 8"/>
                <a:gd name="T7" fmla="*/ 11 h 11"/>
                <a:gd name="T8" fmla="*/ 4 w 8"/>
                <a:gd name="T9" fmla="*/ 11 h 11"/>
                <a:gd name="T10" fmla="*/ 2 w 8"/>
                <a:gd name="T11" fmla="*/ 11 h 11"/>
                <a:gd name="T12" fmla="*/ 8 w 8"/>
                <a:gd name="T13" fmla="*/ 2 h 11"/>
                <a:gd name="T14" fmla="*/ 8 w 8"/>
                <a:gd name="T15" fmla="*/ 0 h 11"/>
                <a:gd name="T16" fmla="*/ 8 w 8"/>
                <a:gd name="T17" fmla="*/ 2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11"/>
                <a:gd name="T29" fmla="*/ 8 w 8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11">
                  <a:moveTo>
                    <a:pt x="8" y="2"/>
                  </a:moveTo>
                  <a:lnTo>
                    <a:pt x="8" y="0"/>
                  </a:lnTo>
                  <a:lnTo>
                    <a:pt x="4" y="0"/>
                  </a:lnTo>
                  <a:lnTo>
                    <a:pt x="0" y="11"/>
                  </a:lnTo>
                  <a:lnTo>
                    <a:pt x="4" y="11"/>
                  </a:lnTo>
                  <a:lnTo>
                    <a:pt x="2" y="11"/>
                  </a:lnTo>
                  <a:lnTo>
                    <a:pt x="8" y="2"/>
                  </a:lnTo>
                  <a:lnTo>
                    <a:pt x="8" y="0"/>
                  </a:lnTo>
                  <a:lnTo>
                    <a:pt x="8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19" name="Freeform 688"/>
            <p:cNvSpPr>
              <a:spLocks/>
            </p:cNvSpPr>
            <p:nvPr/>
          </p:nvSpPr>
          <p:spPr bwMode="auto">
            <a:xfrm>
              <a:off x="3533" y="3181"/>
              <a:ext cx="12" cy="11"/>
            </a:xfrm>
            <a:custGeom>
              <a:avLst/>
              <a:gdLst>
                <a:gd name="T0" fmla="*/ 12 w 12"/>
                <a:gd name="T1" fmla="*/ 4 h 11"/>
                <a:gd name="T2" fmla="*/ 10 w 12"/>
                <a:gd name="T3" fmla="*/ 2 h 11"/>
                <a:gd name="T4" fmla="*/ 6 w 12"/>
                <a:gd name="T5" fmla="*/ 0 h 11"/>
                <a:gd name="T6" fmla="*/ 0 w 12"/>
                <a:gd name="T7" fmla="*/ 9 h 11"/>
                <a:gd name="T8" fmla="*/ 4 w 12"/>
                <a:gd name="T9" fmla="*/ 11 h 11"/>
                <a:gd name="T10" fmla="*/ 2 w 12"/>
                <a:gd name="T11" fmla="*/ 11 h 11"/>
                <a:gd name="T12" fmla="*/ 12 w 12"/>
                <a:gd name="T13" fmla="*/ 4 h 11"/>
                <a:gd name="T14" fmla="*/ 12 w 12"/>
                <a:gd name="T15" fmla="*/ 2 h 11"/>
                <a:gd name="T16" fmla="*/ 10 w 12"/>
                <a:gd name="T17" fmla="*/ 2 h 11"/>
                <a:gd name="T18" fmla="*/ 12 w 12"/>
                <a:gd name="T19" fmla="*/ 4 h 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11"/>
                <a:gd name="T32" fmla="*/ 12 w 12"/>
                <a:gd name="T33" fmla="*/ 11 h 1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11">
                  <a:moveTo>
                    <a:pt x="12" y="4"/>
                  </a:moveTo>
                  <a:lnTo>
                    <a:pt x="10" y="2"/>
                  </a:lnTo>
                  <a:lnTo>
                    <a:pt x="6" y="0"/>
                  </a:lnTo>
                  <a:lnTo>
                    <a:pt x="0" y="9"/>
                  </a:lnTo>
                  <a:lnTo>
                    <a:pt x="4" y="11"/>
                  </a:lnTo>
                  <a:lnTo>
                    <a:pt x="2" y="11"/>
                  </a:lnTo>
                  <a:lnTo>
                    <a:pt x="12" y="4"/>
                  </a:lnTo>
                  <a:lnTo>
                    <a:pt x="12" y="2"/>
                  </a:lnTo>
                  <a:lnTo>
                    <a:pt x="10" y="2"/>
                  </a:lnTo>
                  <a:lnTo>
                    <a:pt x="12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20" name="Freeform 689"/>
            <p:cNvSpPr>
              <a:spLocks/>
            </p:cNvSpPr>
            <p:nvPr/>
          </p:nvSpPr>
          <p:spPr bwMode="auto">
            <a:xfrm>
              <a:off x="3535" y="3185"/>
              <a:ext cx="14" cy="11"/>
            </a:xfrm>
            <a:custGeom>
              <a:avLst/>
              <a:gdLst>
                <a:gd name="T0" fmla="*/ 14 w 14"/>
                <a:gd name="T1" fmla="*/ 3 h 11"/>
                <a:gd name="T2" fmla="*/ 10 w 14"/>
                <a:gd name="T3" fmla="*/ 0 h 11"/>
                <a:gd name="T4" fmla="*/ 0 w 14"/>
                <a:gd name="T5" fmla="*/ 7 h 11"/>
                <a:gd name="T6" fmla="*/ 6 w 14"/>
                <a:gd name="T7" fmla="*/ 11 h 11"/>
                <a:gd name="T8" fmla="*/ 14 w 14"/>
                <a:gd name="T9" fmla="*/ 3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11"/>
                <a:gd name="T17" fmla="*/ 14 w 14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11">
                  <a:moveTo>
                    <a:pt x="14" y="3"/>
                  </a:moveTo>
                  <a:lnTo>
                    <a:pt x="10" y="0"/>
                  </a:lnTo>
                  <a:lnTo>
                    <a:pt x="0" y="7"/>
                  </a:lnTo>
                  <a:lnTo>
                    <a:pt x="6" y="11"/>
                  </a:lnTo>
                  <a:lnTo>
                    <a:pt x="14" y="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21" name="Freeform 690"/>
            <p:cNvSpPr>
              <a:spLocks/>
            </p:cNvSpPr>
            <p:nvPr/>
          </p:nvSpPr>
          <p:spPr bwMode="auto">
            <a:xfrm>
              <a:off x="3541" y="3188"/>
              <a:ext cx="13" cy="14"/>
            </a:xfrm>
            <a:custGeom>
              <a:avLst/>
              <a:gdLst>
                <a:gd name="T0" fmla="*/ 13 w 13"/>
                <a:gd name="T1" fmla="*/ 6 h 14"/>
                <a:gd name="T2" fmla="*/ 8 w 13"/>
                <a:gd name="T3" fmla="*/ 0 h 14"/>
                <a:gd name="T4" fmla="*/ 0 w 13"/>
                <a:gd name="T5" fmla="*/ 8 h 14"/>
                <a:gd name="T6" fmla="*/ 4 w 13"/>
                <a:gd name="T7" fmla="*/ 14 h 14"/>
                <a:gd name="T8" fmla="*/ 13 w 13"/>
                <a:gd name="T9" fmla="*/ 6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4"/>
                <a:gd name="T17" fmla="*/ 13 w 13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4">
                  <a:moveTo>
                    <a:pt x="13" y="6"/>
                  </a:moveTo>
                  <a:lnTo>
                    <a:pt x="8" y="0"/>
                  </a:lnTo>
                  <a:lnTo>
                    <a:pt x="0" y="8"/>
                  </a:lnTo>
                  <a:lnTo>
                    <a:pt x="4" y="14"/>
                  </a:lnTo>
                  <a:lnTo>
                    <a:pt x="13" y="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22" name="Freeform 691"/>
            <p:cNvSpPr>
              <a:spLocks/>
            </p:cNvSpPr>
            <p:nvPr/>
          </p:nvSpPr>
          <p:spPr bwMode="auto">
            <a:xfrm>
              <a:off x="3545" y="3194"/>
              <a:ext cx="19" cy="22"/>
            </a:xfrm>
            <a:custGeom>
              <a:avLst/>
              <a:gdLst>
                <a:gd name="T0" fmla="*/ 19 w 19"/>
                <a:gd name="T1" fmla="*/ 14 h 22"/>
                <a:gd name="T2" fmla="*/ 9 w 19"/>
                <a:gd name="T3" fmla="*/ 0 h 22"/>
                <a:gd name="T4" fmla="*/ 0 w 19"/>
                <a:gd name="T5" fmla="*/ 8 h 22"/>
                <a:gd name="T6" fmla="*/ 9 w 19"/>
                <a:gd name="T7" fmla="*/ 22 h 22"/>
                <a:gd name="T8" fmla="*/ 19 w 19"/>
                <a:gd name="T9" fmla="*/ 14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22"/>
                <a:gd name="T17" fmla="*/ 19 w 19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22">
                  <a:moveTo>
                    <a:pt x="19" y="14"/>
                  </a:moveTo>
                  <a:lnTo>
                    <a:pt x="9" y="0"/>
                  </a:lnTo>
                  <a:lnTo>
                    <a:pt x="0" y="8"/>
                  </a:lnTo>
                  <a:lnTo>
                    <a:pt x="9" y="22"/>
                  </a:lnTo>
                  <a:lnTo>
                    <a:pt x="19" y="1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23" name="Freeform 692"/>
            <p:cNvSpPr>
              <a:spLocks/>
            </p:cNvSpPr>
            <p:nvPr/>
          </p:nvSpPr>
          <p:spPr bwMode="auto">
            <a:xfrm>
              <a:off x="3554" y="3208"/>
              <a:ext cx="28" cy="33"/>
            </a:xfrm>
            <a:custGeom>
              <a:avLst/>
              <a:gdLst>
                <a:gd name="T0" fmla="*/ 28 w 28"/>
                <a:gd name="T1" fmla="*/ 27 h 33"/>
                <a:gd name="T2" fmla="*/ 10 w 28"/>
                <a:gd name="T3" fmla="*/ 0 h 33"/>
                <a:gd name="T4" fmla="*/ 0 w 28"/>
                <a:gd name="T5" fmla="*/ 8 h 33"/>
                <a:gd name="T6" fmla="*/ 18 w 28"/>
                <a:gd name="T7" fmla="*/ 33 h 33"/>
                <a:gd name="T8" fmla="*/ 28 w 28"/>
                <a:gd name="T9" fmla="*/ 27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33"/>
                <a:gd name="T17" fmla="*/ 28 w 28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33">
                  <a:moveTo>
                    <a:pt x="28" y="27"/>
                  </a:moveTo>
                  <a:lnTo>
                    <a:pt x="10" y="0"/>
                  </a:lnTo>
                  <a:lnTo>
                    <a:pt x="0" y="8"/>
                  </a:lnTo>
                  <a:lnTo>
                    <a:pt x="18" y="33"/>
                  </a:lnTo>
                  <a:lnTo>
                    <a:pt x="28" y="27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24" name="Freeform 693"/>
            <p:cNvSpPr>
              <a:spLocks/>
            </p:cNvSpPr>
            <p:nvPr/>
          </p:nvSpPr>
          <p:spPr bwMode="auto">
            <a:xfrm>
              <a:off x="3572" y="3235"/>
              <a:ext cx="17" cy="18"/>
            </a:xfrm>
            <a:custGeom>
              <a:avLst/>
              <a:gdLst>
                <a:gd name="T0" fmla="*/ 17 w 17"/>
                <a:gd name="T1" fmla="*/ 8 h 18"/>
                <a:gd name="T2" fmla="*/ 17 w 17"/>
                <a:gd name="T3" fmla="*/ 10 h 18"/>
                <a:gd name="T4" fmla="*/ 10 w 17"/>
                <a:gd name="T5" fmla="*/ 0 h 18"/>
                <a:gd name="T6" fmla="*/ 0 w 17"/>
                <a:gd name="T7" fmla="*/ 6 h 18"/>
                <a:gd name="T8" fmla="*/ 8 w 17"/>
                <a:gd name="T9" fmla="*/ 16 h 18"/>
                <a:gd name="T10" fmla="*/ 8 w 17"/>
                <a:gd name="T11" fmla="*/ 18 h 18"/>
                <a:gd name="T12" fmla="*/ 8 w 17"/>
                <a:gd name="T13" fmla="*/ 16 h 18"/>
                <a:gd name="T14" fmla="*/ 8 w 17"/>
                <a:gd name="T15" fmla="*/ 18 h 18"/>
                <a:gd name="T16" fmla="*/ 17 w 17"/>
                <a:gd name="T17" fmla="*/ 8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8"/>
                <a:gd name="T29" fmla="*/ 17 w 17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8">
                  <a:moveTo>
                    <a:pt x="17" y="8"/>
                  </a:moveTo>
                  <a:lnTo>
                    <a:pt x="17" y="10"/>
                  </a:lnTo>
                  <a:lnTo>
                    <a:pt x="10" y="0"/>
                  </a:lnTo>
                  <a:lnTo>
                    <a:pt x="0" y="6"/>
                  </a:lnTo>
                  <a:lnTo>
                    <a:pt x="8" y="16"/>
                  </a:lnTo>
                  <a:lnTo>
                    <a:pt x="8" y="18"/>
                  </a:lnTo>
                  <a:lnTo>
                    <a:pt x="8" y="16"/>
                  </a:lnTo>
                  <a:lnTo>
                    <a:pt x="8" y="18"/>
                  </a:lnTo>
                  <a:lnTo>
                    <a:pt x="17" y="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25" name="Freeform 694"/>
            <p:cNvSpPr>
              <a:spLocks/>
            </p:cNvSpPr>
            <p:nvPr/>
          </p:nvSpPr>
          <p:spPr bwMode="auto">
            <a:xfrm>
              <a:off x="3580" y="3243"/>
              <a:ext cx="13" cy="16"/>
            </a:xfrm>
            <a:custGeom>
              <a:avLst/>
              <a:gdLst>
                <a:gd name="T0" fmla="*/ 11 w 13"/>
                <a:gd name="T1" fmla="*/ 4 h 16"/>
                <a:gd name="T2" fmla="*/ 13 w 13"/>
                <a:gd name="T3" fmla="*/ 6 h 16"/>
                <a:gd name="T4" fmla="*/ 9 w 13"/>
                <a:gd name="T5" fmla="*/ 0 h 16"/>
                <a:gd name="T6" fmla="*/ 0 w 13"/>
                <a:gd name="T7" fmla="*/ 10 h 16"/>
                <a:gd name="T8" fmla="*/ 5 w 13"/>
                <a:gd name="T9" fmla="*/ 14 h 16"/>
                <a:gd name="T10" fmla="*/ 7 w 13"/>
                <a:gd name="T11" fmla="*/ 16 h 16"/>
                <a:gd name="T12" fmla="*/ 5 w 13"/>
                <a:gd name="T13" fmla="*/ 14 h 16"/>
                <a:gd name="T14" fmla="*/ 5 w 13"/>
                <a:gd name="T15" fmla="*/ 16 h 16"/>
                <a:gd name="T16" fmla="*/ 7 w 13"/>
                <a:gd name="T17" fmla="*/ 16 h 16"/>
                <a:gd name="T18" fmla="*/ 11 w 13"/>
                <a:gd name="T19" fmla="*/ 4 h 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16"/>
                <a:gd name="T32" fmla="*/ 13 w 13"/>
                <a:gd name="T33" fmla="*/ 16 h 1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16">
                  <a:moveTo>
                    <a:pt x="11" y="4"/>
                  </a:moveTo>
                  <a:lnTo>
                    <a:pt x="13" y="6"/>
                  </a:lnTo>
                  <a:lnTo>
                    <a:pt x="9" y="0"/>
                  </a:lnTo>
                  <a:lnTo>
                    <a:pt x="0" y="10"/>
                  </a:lnTo>
                  <a:lnTo>
                    <a:pt x="5" y="14"/>
                  </a:lnTo>
                  <a:lnTo>
                    <a:pt x="7" y="16"/>
                  </a:lnTo>
                  <a:lnTo>
                    <a:pt x="5" y="14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11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26" name="Freeform 695"/>
            <p:cNvSpPr>
              <a:spLocks/>
            </p:cNvSpPr>
            <p:nvPr/>
          </p:nvSpPr>
          <p:spPr bwMode="auto">
            <a:xfrm>
              <a:off x="3587" y="3247"/>
              <a:ext cx="10" cy="14"/>
            </a:xfrm>
            <a:custGeom>
              <a:avLst/>
              <a:gdLst>
                <a:gd name="T0" fmla="*/ 10 w 10"/>
                <a:gd name="T1" fmla="*/ 2 h 14"/>
                <a:gd name="T2" fmla="*/ 4 w 10"/>
                <a:gd name="T3" fmla="*/ 0 h 14"/>
                <a:gd name="T4" fmla="*/ 0 w 10"/>
                <a:gd name="T5" fmla="*/ 12 h 14"/>
                <a:gd name="T6" fmla="*/ 4 w 10"/>
                <a:gd name="T7" fmla="*/ 14 h 14"/>
                <a:gd name="T8" fmla="*/ 10 w 10"/>
                <a:gd name="T9" fmla="*/ 2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4"/>
                <a:gd name="T17" fmla="*/ 10 w 10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4">
                  <a:moveTo>
                    <a:pt x="10" y="2"/>
                  </a:moveTo>
                  <a:lnTo>
                    <a:pt x="4" y="0"/>
                  </a:lnTo>
                  <a:lnTo>
                    <a:pt x="0" y="12"/>
                  </a:lnTo>
                  <a:lnTo>
                    <a:pt x="4" y="14"/>
                  </a:lnTo>
                  <a:lnTo>
                    <a:pt x="10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27" name="Freeform 696"/>
            <p:cNvSpPr>
              <a:spLocks/>
            </p:cNvSpPr>
            <p:nvPr/>
          </p:nvSpPr>
          <p:spPr bwMode="auto">
            <a:xfrm>
              <a:off x="3591" y="3249"/>
              <a:ext cx="10" cy="13"/>
            </a:xfrm>
            <a:custGeom>
              <a:avLst/>
              <a:gdLst>
                <a:gd name="T0" fmla="*/ 8 w 10"/>
                <a:gd name="T1" fmla="*/ 2 h 13"/>
                <a:gd name="T2" fmla="*/ 10 w 10"/>
                <a:gd name="T3" fmla="*/ 2 h 13"/>
                <a:gd name="T4" fmla="*/ 6 w 10"/>
                <a:gd name="T5" fmla="*/ 0 h 13"/>
                <a:gd name="T6" fmla="*/ 0 w 10"/>
                <a:gd name="T7" fmla="*/ 12 h 13"/>
                <a:gd name="T8" fmla="*/ 4 w 10"/>
                <a:gd name="T9" fmla="*/ 13 h 13"/>
                <a:gd name="T10" fmla="*/ 8 w 10"/>
                <a:gd name="T11" fmla="*/ 13 h 13"/>
                <a:gd name="T12" fmla="*/ 4 w 10"/>
                <a:gd name="T13" fmla="*/ 13 h 13"/>
                <a:gd name="T14" fmla="*/ 6 w 10"/>
                <a:gd name="T15" fmla="*/ 13 h 13"/>
                <a:gd name="T16" fmla="*/ 8 w 10"/>
                <a:gd name="T17" fmla="*/ 13 h 13"/>
                <a:gd name="T18" fmla="*/ 8 w 10"/>
                <a:gd name="T19" fmla="*/ 2 h 1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"/>
                <a:gd name="T31" fmla="*/ 0 h 13"/>
                <a:gd name="T32" fmla="*/ 10 w 10"/>
                <a:gd name="T33" fmla="*/ 13 h 1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" h="13">
                  <a:moveTo>
                    <a:pt x="8" y="2"/>
                  </a:moveTo>
                  <a:lnTo>
                    <a:pt x="10" y="2"/>
                  </a:lnTo>
                  <a:lnTo>
                    <a:pt x="6" y="0"/>
                  </a:lnTo>
                  <a:lnTo>
                    <a:pt x="0" y="12"/>
                  </a:lnTo>
                  <a:lnTo>
                    <a:pt x="4" y="13"/>
                  </a:lnTo>
                  <a:lnTo>
                    <a:pt x="8" y="13"/>
                  </a:lnTo>
                  <a:lnTo>
                    <a:pt x="4" y="13"/>
                  </a:lnTo>
                  <a:lnTo>
                    <a:pt x="6" y="13"/>
                  </a:lnTo>
                  <a:lnTo>
                    <a:pt x="8" y="13"/>
                  </a:lnTo>
                  <a:lnTo>
                    <a:pt x="8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28" name="Rectangle 697"/>
            <p:cNvSpPr>
              <a:spLocks noChangeArrowheads="1"/>
            </p:cNvSpPr>
            <p:nvPr/>
          </p:nvSpPr>
          <p:spPr bwMode="auto">
            <a:xfrm>
              <a:off x="3599" y="3251"/>
              <a:ext cx="4" cy="1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29" name="Rectangle 698"/>
            <p:cNvSpPr>
              <a:spLocks noChangeArrowheads="1"/>
            </p:cNvSpPr>
            <p:nvPr/>
          </p:nvSpPr>
          <p:spPr bwMode="auto">
            <a:xfrm>
              <a:off x="3603" y="3251"/>
              <a:ext cx="2" cy="1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30" name="Freeform 699"/>
            <p:cNvSpPr>
              <a:spLocks/>
            </p:cNvSpPr>
            <p:nvPr/>
          </p:nvSpPr>
          <p:spPr bwMode="auto">
            <a:xfrm>
              <a:off x="3605" y="3251"/>
              <a:ext cx="4" cy="11"/>
            </a:xfrm>
            <a:custGeom>
              <a:avLst/>
              <a:gdLst>
                <a:gd name="T0" fmla="*/ 0 w 4"/>
                <a:gd name="T1" fmla="*/ 0 h 11"/>
                <a:gd name="T2" fmla="*/ 2 w 4"/>
                <a:gd name="T3" fmla="*/ 0 h 11"/>
                <a:gd name="T4" fmla="*/ 0 w 4"/>
                <a:gd name="T5" fmla="*/ 0 h 11"/>
                <a:gd name="T6" fmla="*/ 0 w 4"/>
                <a:gd name="T7" fmla="*/ 11 h 11"/>
                <a:gd name="T8" fmla="*/ 2 w 4"/>
                <a:gd name="T9" fmla="*/ 11 h 11"/>
                <a:gd name="T10" fmla="*/ 4 w 4"/>
                <a:gd name="T11" fmla="*/ 11 h 11"/>
                <a:gd name="T12" fmla="*/ 2 w 4"/>
                <a:gd name="T13" fmla="*/ 11 h 11"/>
                <a:gd name="T14" fmla="*/ 4 w 4"/>
                <a:gd name="T15" fmla="*/ 11 h 11"/>
                <a:gd name="T16" fmla="*/ 0 w 4"/>
                <a:gd name="T17" fmla="*/ 0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"/>
                <a:gd name="T28" fmla="*/ 0 h 11"/>
                <a:gd name="T29" fmla="*/ 4 w 4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" h="11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2" y="11"/>
                  </a:lnTo>
                  <a:lnTo>
                    <a:pt x="4" y="11"/>
                  </a:lnTo>
                  <a:lnTo>
                    <a:pt x="2" y="11"/>
                  </a:lnTo>
                  <a:lnTo>
                    <a:pt x="4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31" name="Freeform 700"/>
            <p:cNvSpPr>
              <a:spLocks/>
            </p:cNvSpPr>
            <p:nvPr/>
          </p:nvSpPr>
          <p:spPr bwMode="auto">
            <a:xfrm>
              <a:off x="3605" y="3249"/>
              <a:ext cx="7" cy="13"/>
            </a:xfrm>
            <a:custGeom>
              <a:avLst/>
              <a:gdLst>
                <a:gd name="T0" fmla="*/ 4 w 7"/>
                <a:gd name="T1" fmla="*/ 0 h 13"/>
                <a:gd name="T2" fmla="*/ 0 w 7"/>
                <a:gd name="T3" fmla="*/ 2 h 13"/>
                <a:gd name="T4" fmla="*/ 4 w 7"/>
                <a:gd name="T5" fmla="*/ 13 h 13"/>
                <a:gd name="T6" fmla="*/ 7 w 7"/>
                <a:gd name="T7" fmla="*/ 12 h 13"/>
                <a:gd name="T8" fmla="*/ 4 w 7"/>
                <a:gd name="T9" fmla="*/ 0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13"/>
                <a:gd name="T17" fmla="*/ 7 w 7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13">
                  <a:moveTo>
                    <a:pt x="4" y="0"/>
                  </a:moveTo>
                  <a:lnTo>
                    <a:pt x="0" y="2"/>
                  </a:lnTo>
                  <a:lnTo>
                    <a:pt x="4" y="13"/>
                  </a:lnTo>
                  <a:lnTo>
                    <a:pt x="7" y="1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32" name="Freeform 701"/>
            <p:cNvSpPr>
              <a:spLocks/>
            </p:cNvSpPr>
            <p:nvPr/>
          </p:nvSpPr>
          <p:spPr bwMode="auto">
            <a:xfrm>
              <a:off x="3609" y="3247"/>
              <a:ext cx="9" cy="14"/>
            </a:xfrm>
            <a:custGeom>
              <a:avLst/>
              <a:gdLst>
                <a:gd name="T0" fmla="*/ 1 w 9"/>
                <a:gd name="T1" fmla="*/ 2 h 14"/>
                <a:gd name="T2" fmla="*/ 3 w 9"/>
                <a:gd name="T3" fmla="*/ 0 h 14"/>
                <a:gd name="T4" fmla="*/ 0 w 9"/>
                <a:gd name="T5" fmla="*/ 2 h 14"/>
                <a:gd name="T6" fmla="*/ 3 w 9"/>
                <a:gd name="T7" fmla="*/ 14 h 14"/>
                <a:gd name="T8" fmla="*/ 7 w 9"/>
                <a:gd name="T9" fmla="*/ 12 h 14"/>
                <a:gd name="T10" fmla="*/ 9 w 9"/>
                <a:gd name="T11" fmla="*/ 10 h 14"/>
                <a:gd name="T12" fmla="*/ 7 w 9"/>
                <a:gd name="T13" fmla="*/ 12 h 14"/>
                <a:gd name="T14" fmla="*/ 9 w 9"/>
                <a:gd name="T15" fmla="*/ 12 h 14"/>
                <a:gd name="T16" fmla="*/ 9 w 9"/>
                <a:gd name="T17" fmla="*/ 10 h 14"/>
                <a:gd name="T18" fmla="*/ 1 w 9"/>
                <a:gd name="T19" fmla="*/ 2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"/>
                <a:gd name="T31" fmla="*/ 0 h 14"/>
                <a:gd name="T32" fmla="*/ 9 w 9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" h="14">
                  <a:moveTo>
                    <a:pt x="1" y="2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3" y="14"/>
                  </a:lnTo>
                  <a:lnTo>
                    <a:pt x="7" y="12"/>
                  </a:lnTo>
                  <a:lnTo>
                    <a:pt x="9" y="10"/>
                  </a:lnTo>
                  <a:lnTo>
                    <a:pt x="7" y="12"/>
                  </a:lnTo>
                  <a:lnTo>
                    <a:pt x="9" y="12"/>
                  </a:lnTo>
                  <a:lnTo>
                    <a:pt x="9" y="10"/>
                  </a:lnTo>
                  <a:lnTo>
                    <a:pt x="1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33" name="Freeform 702"/>
            <p:cNvSpPr>
              <a:spLocks/>
            </p:cNvSpPr>
            <p:nvPr/>
          </p:nvSpPr>
          <p:spPr bwMode="auto">
            <a:xfrm>
              <a:off x="3610" y="3245"/>
              <a:ext cx="12" cy="12"/>
            </a:xfrm>
            <a:custGeom>
              <a:avLst/>
              <a:gdLst>
                <a:gd name="T0" fmla="*/ 4 w 12"/>
                <a:gd name="T1" fmla="*/ 0 h 12"/>
                <a:gd name="T2" fmla="*/ 0 w 12"/>
                <a:gd name="T3" fmla="*/ 4 h 12"/>
                <a:gd name="T4" fmla="*/ 8 w 12"/>
                <a:gd name="T5" fmla="*/ 12 h 12"/>
                <a:gd name="T6" fmla="*/ 12 w 12"/>
                <a:gd name="T7" fmla="*/ 8 h 12"/>
                <a:gd name="T8" fmla="*/ 4 w 12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2"/>
                <a:gd name="T17" fmla="*/ 12 w 12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2">
                  <a:moveTo>
                    <a:pt x="4" y="0"/>
                  </a:moveTo>
                  <a:lnTo>
                    <a:pt x="0" y="4"/>
                  </a:lnTo>
                  <a:lnTo>
                    <a:pt x="8" y="12"/>
                  </a:lnTo>
                  <a:lnTo>
                    <a:pt x="12" y="8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34" name="Freeform 703"/>
            <p:cNvSpPr>
              <a:spLocks/>
            </p:cNvSpPr>
            <p:nvPr/>
          </p:nvSpPr>
          <p:spPr bwMode="auto">
            <a:xfrm>
              <a:off x="3614" y="3237"/>
              <a:ext cx="16" cy="16"/>
            </a:xfrm>
            <a:custGeom>
              <a:avLst/>
              <a:gdLst>
                <a:gd name="T0" fmla="*/ 8 w 16"/>
                <a:gd name="T1" fmla="*/ 0 h 16"/>
                <a:gd name="T2" fmla="*/ 0 w 16"/>
                <a:gd name="T3" fmla="*/ 8 h 16"/>
                <a:gd name="T4" fmla="*/ 8 w 16"/>
                <a:gd name="T5" fmla="*/ 16 h 16"/>
                <a:gd name="T6" fmla="*/ 16 w 16"/>
                <a:gd name="T7" fmla="*/ 8 h 16"/>
                <a:gd name="T8" fmla="*/ 16 w 16"/>
                <a:gd name="T9" fmla="*/ 6 h 16"/>
                <a:gd name="T10" fmla="*/ 16 w 16"/>
                <a:gd name="T11" fmla="*/ 8 h 16"/>
                <a:gd name="T12" fmla="*/ 16 w 16"/>
                <a:gd name="T13" fmla="*/ 6 h 16"/>
                <a:gd name="T14" fmla="*/ 8 w 16"/>
                <a:gd name="T15" fmla="*/ 0 h 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"/>
                <a:gd name="T25" fmla="*/ 0 h 16"/>
                <a:gd name="T26" fmla="*/ 16 w 16"/>
                <a:gd name="T27" fmla="*/ 16 h 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" h="16">
                  <a:moveTo>
                    <a:pt x="8" y="0"/>
                  </a:moveTo>
                  <a:lnTo>
                    <a:pt x="0" y="8"/>
                  </a:lnTo>
                  <a:lnTo>
                    <a:pt x="8" y="16"/>
                  </a:lnTo>
                  <a:lnTo>
                    <a:pt x="16" y="8"/>
                  </a:lnTo>
                  <a:lnTo>
                    <a:pt x="16" y="6"/>
                  </a:lnTo>
                  <a:lnTo>
                    <a:pt x="16" y="8"/>
                  </a:lnTo>
                  <a:lnTo>
                    <a:pt x="16" y="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35" name="Freeform 704"/>
            <p:cNvSpPr>
              <a:spLocks/>
            </p:cNvSpPr>
            <p:nvPr/>
          </p:nvSpPr>
          <p:spPr bwMode="auto">
            <a:xfrm>
              <a:off x="3622" y="3218"/>
              <a:ext cx="23" cy="25"/>
            </a:xfrm>
            <a:custGeom>
              <a:avLst/>
              <a:gdLst>
                <a:gd name="T0" fmla="*/ 15 w 23"/>
                <a:gd name="T1" fmla="*/ 0 h 25"/>
                <a:gd name="T2" fmla="*/ 0 w 23"/>
                <a:gd name="T3" fmla="*/ 19 h 25"/>
                <a:gd name="T4" fmla="*/ 8 w 23"/>
                <a:gd name="T5" fmla="*/ 25 h 25"/>
                <a:gd name="T6" fmla="*/ 23 w 23"/>
                <a:gd name="T7" fmla="*/ 7 h 25"/>
                <a:gd name="T8" fmla="*/ 23 w 23"/>
                <a:gd name="T9" fmla="*/ 6 h 25"/>
                <a:gd name="T10" fmla="*/ 15 w 23"/>
                <a:gd name="T11" fmla="*/ 0 h 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5"/>
                <a:gd name="T20" fmla="*/ 23 w 23"/>
                <a:gd name="T21" fmla="*/ 25 h 2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5">
                  <a:moveTo>
                    <a:pt x="15" y="0"/>
                  </a:moveTo>
                  <a:lnTo>
                    <a:pt x="0" y="19"/>
                  </a:lnTo>
                  <a:lnTo>
                    <a:pt x="8" y="25"/>
                  </a:lnTo>
                  <a:lnTo>
                    <a:pt x="23" y="7"/>
                  </a:lnTo>
                  <a:lnTo>
                    <a:pt x="23" y="6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36" name="Freeform 705"/>
            <p:cNvSpPr>
              <a:spLocks/>
            </p:cNvSpPr>
            <p:nvPr/>
          </p:nvSpPr>
          <p:spPr bwMode="auto">
            <a:xfrm>
              <a:off x="3637" y="3204"/>
              <a:ext cx="18" cy="20"/>
            </a:xfrm>
            <a:custGeom>
              <a:avLst/>
              <a:gdLst>
                <a:gd name="T0" fmla="*/ 8 w 18"/>
                <a:gd name="T1" fmla="*/ 0 h 20"/>
                <a:gd name="T2" fmla="*/ 0 w 18"/>
                <a:gd name="T3" fmla="*/ 14 h 20"/>
                <a:gd name="T4" fmla="*/ 8 w 18"/>
                <a:gd name="T5" fmla="*/ 20 h 20"/>
                <a:gd name="T6" fmla="*/ 18 w 18"/>
                <a:gd name="T7" fmla="*/ 8 h 20"/>
                <a:gd name="T8" fmla="*/ 8 w 18"/>
                <a:gd name="T9" fmla="*/ 0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20"/>
                <a:gd name="T17" fmla="*/ 18 w 18"/>
                <a:gd name="T18" fmla="*/ 20 h 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20">
                  <a:moveTo>
                    <a:pt x="8" y="0"/>
                  </a:moveTo>
                  <a:lnTo>
                    <a:pt x="0" y="14"/>
                  </a:lnTo>
                  <a:lnTo>
                    <a:pt x="8" y="20"/>
                  </a:lnTo>
                  <a:lnTo>
                    <a:pt x="18" y="8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37" name="Freeform 706"/>
            <p:cNvSpPr>
              <a:spLocks/>
            </p:cNvSpPr>
            <p:nvPr/>
          </p:nvSpPr>
          <p:spPr bwMode="auto">
            <a:xfrm>
              <a:off x="3645" y="3196"/>
              <a:ext cx="18" cy="16"/>
            </a:xfrm>
            <a:custGeom>
              <a:avLst/>
              <a:gdLst>
                <a:gd name="T0" fmla="*/ 8 w 18"/>
                <a:gd name="T1" fmla="*/ 0 h 16"/>
                <a:gd name="T2" fmla="*/ 0 w 18"/>
                <a:gd name="T3" fmla="*/ 8 h 16"/>
                <a:gd name="T4" fmla="*/ 10 w 18"/>
                <a:gd name="T5" fmla="*/ 16 h 16"/>
                <a:gd name="T6" fmla="*/ 18 w 18"/>
                <a:gd name="T7" fmla="*/ 8 h 16"/>
                <a:gd name="T8" fmla="*/ 8 w 18"/>
                <a:gd name="T9" fmla="*/ 0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6"/>
                <a:gd name="T17" fmla="*/ 18 w 18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6">
                  <a:moveTo>
                    <a:pt x="8" y="0"/>
                  </a:moveTo>
                  <a:lnTo>
                    <a:pt x="0" y="8"/>
                  </a:lnTo>
                  <a:lnTo>
                    <a:pt x="10" y="16"/>
                  </a:lnTo>
                  <a:lnTo>
                    <a:pt x="18" y="8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38" name="Freeform 707"/>
            <p:cNvSpPr>
              <a:spLocks/>
            </p:cNvSpPr>
            <p:nvPr/>
          </p:nvSpPr>
          <p:spPr bwMode="auto">
            <a:xfrm>
              <a:off x="3653" y="3188"/>
              <a:ext cx="13" cy="16"/>
            </a:xfrm>
            <a:custGeom>
              <a:avLst/>
              <a:gdLst>
                <a:gd name="T0" fmla="*/ 8 w 13"/>
                <a:gd name="T1" fmla="*/ 0 h 16"/>
                <a:gd name="T2" fmla="*/ 6 w 13"/>
                <a:gd name="T3" fmla="*/ 2 h 16"/>
                <a:gd name="T4" fmla="*/ 0 w 13"/>
                <a:gd name="T5" fmla="*/ 8 h 16"/>
                <a:gd name="T6" fmla="*/ 10 w 13"/>
                <a:gd name="T7" fmla="*/ 16 h 16"/>
                <a:gd name="T8" fmla="*/ 13 w 13"/>
                <a:gd name="T9" fmla="*/ 10 h 16"/>
                <a:gd name="T10" fmla="*/ 12 w 13"/>
                <a:gd name="T11" fmla="*/ 12 h 16"/>
                <a:gd name="T12" fmla="*/ 8 w 13"/>
                <a:gd name="T13" fmla="*/ 0 h 16"/>
                <a:gd name="T14" fmla="*/ 6 w 13"/>
                <a:gd name="T15" fmla="*/ 2 h 16"/>
                <a:gd name="T16" fmla="*/ 8 w 13"/>
                <a:gd name="T17" fmla="*/ 0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16"/>
                <a:gd name="T29" fmla="*/ 13 w 13"/>
                <a:gd name="T30" fmla="*/ 16 h 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16">
                  <a:moveTo>
                    <a:pt x="8" y="0"/>
                  </a:moveTo>
                  <a:lnTo>
                    <a:pt x="6" y="2"/>
                  </a:lnTo>
                  <a:lnTo>
                    <a:pt x="0" y="8"/>
                  </a:lnTo>
                  <a:lnTo>
                    <a:pt x="10" y="16"/>
                  </a:lnTo>
                  <a:lnTo>
                    <a:pt x="13" y="10"/>
                  </a:lnTo>
                  <a:lnTo>
                    <a:pt x="12" y="12"/>
                  </a:lnTo>
                  <a:lnTo>
                    <a:pt x="8" y="0"/>
                  </a:lnTo>
                  <a:lnTo>
                    <a:pt x="6" y="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39" name="Freeform 708"/>
            <p:cNvSpPr>
              <a:spLocks/>
            </p:cNvSpPr>
            <p:nvPr/>
          </p:nvSpPr>
          <p:spPr bwMode="auto">
            <a:xfrm>
              <a:off x="3661" y="3188"/>
              <a:ext cx="9" cy="12"/>
            </a:xfrm>
            <a:custGeom>
              <a:avLst/>
              <a:gdLst>
                <a:gd name="T0" fmla="*/ 0 w 9"/>
                <a:gd name="T1" fmla="*/ 2 h 12"/>
                <a:gd name="T2" fmla="*/ 4 w 9"/>
                <a:gd name="T3" fmla="*/ 0 h 12"/>
                <a:gd name="T4" fmla="*/ 0 w 9"/>
                <a:gd name="T5" fmla="*/ 0 h 12"/>
                <a:gd name="T6" fmla="*/ 4 w 9"/>
                <a:gd name="T7" fmla="*/ 12 h 12"/>
                <a:gd name="T8" fmla="*/ 5 w 9"/>
                <a:gd name="T9" fmla="*/ 12 h 12"/>
                <a:gd name="T10" fmla="*/ 9 w 9"/>
                <a:gd name="T11" fmla="*/ 10 h 12"/>
                <a:gd name="T12" fmla="*/ 5 w 9"/>
                <a:gd name="T13" fmla="*/ 12 h 12"/>
                <a:gd name="T14" fmla="*/ 7 w 9"/>
                <a:gd name="T15" fmla="*/ 10 h 12"/>
                <a:gd name="T16" fmla="*/ 9 w 9"/>
                <a:gd name="T17" fmla="*/ 10 h 12"/>
                <a:gd name="T18" fmla="*/ 0 w 9"/>
                <a:gd name="T19" fmla="*/ 2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"/>
                <a:gd name="T31" fmla="*/ 0 h 12"/>
                <a:gd name="T32" fmla="*/ 9 w 9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" h="12">
                  <a:moveTo>
                    <a:pt x="0" y="2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4" y="12"/>
                  </a:lnTo>
                  <a:lnTo>
                    <a:pt x="5" y="12"/>
                  </a:lnTo>
                  <a:lnTo>
                    <a:pt x="9" y="10"/>
                  </a:lnTo>
                  <a:lnTo>
                    <a:pt x="5" y="12"/>
                  </a:lnTo>
                  <a:lnTo>
                    <a:pt x="7" y="10"/>
                  </a:lnTo>
                  <a:lnTo>
                    <a:pt x="9" y="1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40" name="Freeform 709"/>
            <p:cNvSpPr>
              <a:spLocks/>
            </p:cNvSpPr>
            <p:nvPr/>
          </p:nvSpPr>
          <p:spPr bwMode="auto">
            <a:xfrm>
              <a:off x="3661" y="3187"/>
              <a:ext cx="11" cy="11"/>
            </a:xfrm>
            <a:custGeom>
              <a:avLst/>
              <a:gdLst>
                <a:gd name="T0" fmla="*/ 5 w 11"/>
                <a:gd name="T1" fmla="*/ 0 h 11"/>
                <a:gd name="T2" fmla="*/ 2 w 11"/>
                <a:gd name="T3" fmla="*/ 1 h 11"/>
                <a:gd name="T4" fmla="*/ 0 w 11"/>
                <a:gd name="T5" fmla="*/ 3 h 11"/>
                <a:gd name="T6" fmla="*/ 9 w 11"/>
                <a:gd name="T7" fmla="*/ 11 h 11"/>
                <a:gd name="T8" fmla="*/ 11 w 11"/>
                <a:gd name="T9" fmla="*/ 9 h 11"/>
                <a:gd name="T10" fmla="*/ 7 w 11"/>
                <a:gd name="T11" fmla="*/ 11 h 11"/>
                <a:gd name="T12" fmla="*/ 5 w 11"/>
                <a:gd name="T13" fmla="*/ 0 h 11"/>
                <a:gd name="T14" fmla="*/ 4 w 11"/>
                <a:gd name="T15" fmla="*/ 0 h 11"/>
                <a:gd name="T16" fmla="*/ 2 w 11"/>
                <a:gd name="T17" fmla="*/ 1 h 11"/>
                <a:gd name="T18" fmla="*/ 5 w 11"/>
                <a:gd name="T19" fmla="*/ 0 h 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"/>
                <a:gd name="T31" fmla="*/ 0 h 11"/>
                <a:gd name="T32" fmla="*/ 11 w 11"/>
                <a:gd name="T33" fmla="*/ 11 h 1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" h="11">
                  <a:moveTo>
                    <a:pt x="5" y="0"/>
                  </a:moveTo>
                  <a:lnTo>
                    <a:pt x="2" y="1"/>
                  </a:lnTo>
                  <a:lnTo>
                    <a:pt x="0" y="3"/>
                  </a:lnTo>
                  <a:lnTo>
                    <a:pt x="9" y="11"/>
                  </a:lnTo>
                  <a:lnTo>
                    <a:pt x="11" y="9"/>
                  </a:lnTo>
                  <a:lnTo>
                    <a:pt x="7" y="11"/>
                  </a:lnTo>
                  <a:lnTo>
                    <a:pt x="5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41" name="Freeform 710"/>
            <p:cNvSpPr>
              <a:spLocks/>
            </p:cNvSpPr>
            <p:nvPr/>
          </p:nvSpPr>
          <p:spPr bwMode="auto">
            <a:xfrm>
              <a:off x="3666" y="3185"/>
              <a:ext cx="6" cy="13"/>
            </a:xfrm>
            <a:custGeom>
              <a:avLst/>
              <a:gdLst>
                <a:gd name="T0" fmla="*/ 4 w 6"/>
                <a:gd name="T1" fmla="*/ 0 h 13"/>
                <a:gd name="T2" fmla="*/ 2 w 6"/>
                <a:gd name="T3" fmla="*/ 0 h 13"/>
                <a:gd name="T4" fmla="*/ 0 w 6"/>
                <a:gd name="T5" fmla="*/ 2 h 13"/>
                <a:gd name="T6" fmla="*/ 2 w 6"/>
                <a:gd name="T7" fmla="*/ 13 h 13"/>
                <a:gd name="T8" fmla="*/ 6 w 6"/>
                <a:gd name="T9" fmla="*/ 11 h 13"/>
                <a:gd name="T10" fmla="*/ 4 w 6"/>
                <a:gd name="T11" fmla="*/ 11 h 13"/>
                <a:gd name="T12" fmla="*/ 4 w 6"/>
                <a:gd name="T13" fmla="*/ 0 h 13"/>
                <a:gd name="T14" fmla="*/ 2 w 6"/>
                <a:gd name="T15" fmla="*/ 0 h 13"/>
                <a:gd name="T16" fmla="*/ 4 w 6"/>
                <a:gd name="T17" fmla="*/ 0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13"/>
                <a:gd name="T29" fmla="*/ 6 w 6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13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2" y="13"/>
                  </a:lnTo>
                  <a:lnTo>
                    <a:pt x="6" y="11"/>
                  </a:lnTo>
                  <a:lnTo>
                    <a:pt x="4" y="11"/>
                  </a:lnTo>
                  <a:lnTo>
                    <a:pt x="4" y="0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42" name="Freeform 711"/>
            <p:cNvSpPr>
              <a:spLocks/>
            </p:cNvSpPr>
            <p:nvPr/>
          </p:nvSpPr>
          <p:spPr bwMode="auto">
            <a:xfrm>
              <a:off x="3670" y="3185"/>
              <a:ext cx="4" cy="11"/>
            </a:xfrm>
            <a:custGeom>
              <a:avLst/>
              <a:gdLst>
                <a:gd name="T0" fmla="*/ 0 w 4"/>
                <a:gd name="T1" fmla="*/ 0 h 11"/>
                <a:gd name="T2" fmla="*/ 2 w 4"/>
                <a:gd name="T3" fmla="*/ 0 h 11"/>
                <a:gd name="T4" fmla="*/ 0 w 4"/>
                <a:gd name="T5" fmla="*/ 0 h 11"/>
                <a:gd name="T6" fmla="*/ 0 w 4"/>
                <a:gd name="T7" fmla="*/ 11 h 11"/>
                <a:gd name="T8" fmla="*/ 2 w 4"/>
                <a:gd name="T9" fmla="*/ 11 h 11"/>
                <a:gd name="T10" fmla="*/ 4 w 4"/>
                <a:gd name="T11" fmla="*/ 11 h 11"/>
                <a:gd name="T12" fmla="*/ 2 w 4"/>
                <a:gd name="T13" fmla="*/ 11 h 11"/>
                <a:gd name="T14" fmla="*/ 4 w 4"/>
                <a:gd name="T15" fmla="*/ 11 h 11"/>
                <a:gd name="T16" fmla="*/ 0 w 4"/>
                <a:gd name="T17" fmla="*/ 0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"/>
                <a:gd name="T28" fmla="*/ 0 h 11"/>
                <a:gd name="T29" fmla="*/ 4 w 4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" h="11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2" y="11"/>
                  </a:lnTo>
                  <a:lnTo>
                    <a:pt x="4" y="11"/>
                  </a:lnTo>
                  <a:lnTo>
                    <a:pt x="2" y="11"/>
                  </a:lnTo>
                  <a:lnTo>
                    <a:pt x="4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43" name="Freeform 712"/>
            <p:cNvSpPr>
              <a:spLocks/>
            </p:cNvSpPr>
            <p:nvPr/>
          </p:nvSpPr>
          <p:spPr bwMode="auto">
            <a:xfrm>
              <a:off x="3670" y="3185"/>
              <a:ext cx="8" cy="11"/>
            </a:xfrm>
            <a:custGeom>
              <a:avLst/>
              <a:gdLst>
                <a:gd name="T0" fmla="*/ 8 w 8"/>
                <a:gd name="T1" fmla="*/ 0 h 11"/>
                <a:gd name="T2" fmla="*/ 6 w 8"/>
                <a:gd name="T3" fmla="*/ 0 h 11"/>
                <a:gd name="T4" fmla="*/ 0 w 8"/>
                <a:gd name="T5" fmla="*/ 0 h 11"/>
                <a:gd name="T6" fmla="*/ 4 w 8"/>
                <a:gd name="T7" fmla="*/ 11 h 11"/>
                <a:gd name="T8" fmla="*/ 8 w 8"/>
                <a:gd name="T9" fmla="*/ 11 h 11"/>
                <a:gd name="T10" fmla="*/ 6 w 8"/>
                <a:gd name="T11" fmla="*/ 11 h 11"/>
                <a:gd name="T12" fmla="*/ 8 w 8"/>
                <a:gd name="T13" fmla="*/ 0 h 11"/>
                <a:gd name="T14" fmla="*/ 6 w 8"/>
                <a:gd name="T15" fmla="*/ 0 h 11"/>
                <a:gd name="T16" fmla="*/ 8 w 8"/>
                <a:gd name="T17" fmla="*/ 0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11"/>
                <a:gd name="T29" fmla="*/ 8 w 8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11">
                  <a:moveTo>
                    <a:pt x="8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4" y="11"/>
                  </a:lnTo>
                  <a:lnTo>
                    <a:pt x="8" y="11"/>
                  </a:lnTo>
                  <a:lnTo>
                    <a:pt x="6" y="11"/>
                  </a:lnTo>
                  <a:lnTo>
                    <a:pt x="8" y="0"/>
                  </a:lnTo>
                  <a:lnTo>
                    <a:pt x="6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44" name="Freeform 713"/>
            <p:cNvSpPr>
              <a:spLocks/>
            </p:cNvSpPr>
            <p:nvPr/>
          </p:nvSpPr>
          <p:spPr bwMode="auto">
            <a:xfrm>
              <a:off x="3676" y="3185"/>
              <a:ext cx="6" cy="11"/>
            </a:xfrm>
            <a:custGeom>
              <a:avLst/>
              <a:gdLst>
                <a:gd name="T0" fmla="*/ 6 w 6"/>
                <a:gd name="T1" fmla="*/ 0 h 11"/>
                <a:gd name="T2" fmla="*/ 2 w 6"/>
                <a:gd name="T3" fmla="*/ 0 h 11"/>
                <a:gd name="T4" fmla="*/ 0 w 6"/>
                <a:gd name="T5" fmla="*/ 11 h 11"/>
                <a:gd name="T6" fmla="*/ 4 w 6"/>
                <a:gd name="T7" fmla="*/ 11 h 11"/>
                <a:gd name="T8" fmla="*/ 6 w 6"/>
                <a:gd name="T9" fmla="*/ 0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1"/>
                <a:gd name="T17" fmla="*/ 6 w 6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1">
                  <a:moveTo>
                    <a:pt x="6" y="0"/>
                  </a:moveTo>
                  <a:lnTo>
                    <a:pt x="2" y="0"/>
                  </a:lnTo>
                  <a:lnTo>
                    <a:pt x="0" y="11"/>
                  </a:lnTo>
                  <a:lnTo>
                    <a:pt x="4" y="1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45" name="Freeform 714"/>
            <p:cNvSpPr>
              <a:spLocks/>
            </p:cNvSpPr>
            <p:nvPr/>
          </p:nvSpPr>
          <p:spPr bwMode="auto">
            <a:xfrm>
              <a:off x="3680" y="3185"/>
              <a:ext cx="8" cy="13"/>
            </a:xfrm>
            <a:custGeom>
              <a:avLst/>
              <a:gdLst>
                <a:gd name="T0" fmla="*/ 8 w 8"/>
                <a:gd name="T1" fmla="*/ 2 h 13"/>
                <a:gd name="T2" fmla="*/ 6 w 8"/>
                <a:gd name="T3" fmla="*/ 2 h 13"/>
                <a:gd name="T4" fmla="*/ 2 w 8"/>
                <a:gd name="T5" fmla="*/ 0 h 13"/>
                <a:gd name="T6" fmla="*/ 0 w 8"/>
                <a:gd name="T7" fmla="*/ 11 h 13"/>
                <a:gd name="T8" fmla="*/ 4 w 8"/>
                <a:gd name="T9" fmla="*/ 13 h 13"/>
                <a:gd name="T10" fmla="*/ 2 w 8"/>
                <a:gd name="T11" fmla="*/ 11 h 13"/>
                <a:gd name="T12" fmla="*/ 8 w 8"/>
                <a:gd name="T13" fmla="*/ 2 h 13"/>
                <a:gd name="T14" fmla="*/ 6 w 8"/>
                <a:gd name="T15" fmla="*/ 2 h 13"/>
                <a:gd name="T16" fmla="*/ 8 w 8"/>
                <a:gd name="T17" fmla="*/ 2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13"/>
                <a:gd name="T29" fmla="*/ 8 w 8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13">
                  <a:moveTo>
                    <a:pt x="8" y="2"/>
                  </a:moveTo>
                  <a:lnTo>
                    <a:pt x="6" y="2"/>
                  </a:lnTo>
                  <a:lnTo>
                    <a:pt x="2" y="0"/>
                  </a:lnTo>
                  <a:lnTo>
                    <a:pt x="0" y="11"/>
                  </a:lnTo>
                  <a:lnTo>
                    <a:pt x="4" y="13"/>
                  </a:lnTo>
                  <a:lnTo>
                    <a:pt x="2" y="11"/>
                  </a:lnTo>
                  <a:lnTo>
                    <a:pt x="8" y="2"/>
                  </a:lnTo>
                  <a:lnTo>
                    <a:pt x="6" y="2"/>
                  </a:lnTo>
                  <a:lnTo>
                    <a:pt x="8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46" name="Freeform 715"/>
            <p:cNvSpPr>
              <a:spLocks/>
            </p:cNvSpPr>
            <p:nvPr/>
          </p:nvSpPr>
          <p:spPr bwMode="auto">
            <a:xfrm>
              <a:off x="3682" y="3187"/>
              <a:ext cx="8" cy="11"/>
            </a:xfrm>
            <a:custGeom>
              <a:avLst/>
              <a:gdLst>
                <a:gd name="T0" fmla="*/ 2 w 8"/>
                <a:gd name="T1" fmla="*/ 11 h 11"/>
                <a:gd name="T2" fmla="*/ 8 w 8"/>
                <a:gd name="T3" fmla="*/ 0 h 11"/>
                <a:gd name="T4" fmla="*/ 6 w 8"/>
                <a:gd name="T5" fmla="*/ 0 h 11"/>
                <a:gd name="T6" fmla="*/ 0 w 8"/>
                <a:gd name="T7" fmla="*/ 9 h 11"/>
                <a:gd name="T8" fmla="*/ 2 w 8"/>
                <a:gd name="T9" fmla="*/ 11 h 11"/>
                <a:gd name="T10" fmla="*/ 8 w 8"/>
                <a:gd name="T11" fmla="*/ 0 h 11"/>
                <a:gd name="T12" fmla="*/ 2 w 8"/>
                <a:gd name="T13" fmla="*/ 11 h 11"/>
                <a:gd name="T14" fmla="*/ 4 w 8"/>
                <a:gd name="T15" fmla="*/ 5 h 11"/>
                <a:gd name="T16" fmla="*/ 8 w 8"/>
                <a:gd name="T17" fmla="*/ 0 h 11"/>
                <a:gd name="T18" fmla="*/ 2 w 8"/>
                <a:gd name="T19" fmla="*/ 11 h 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"/>
                <a:gd name="T31" fmla="*/ 0 h 11"/>
                <a:gd name="T32" fmla="*/ 8 w 8"/>
                <a:gd name="T33" fmla="*/ 11 h 1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" h="11">
                  <a:moveTo>
                    <a:pt x="2" y="11"/>
                  </a:moveTo>
                  <a:lnTo>
                    <a:pt x="8" y="0"/>
                  </a:lnTo>
                  <a:lnTo>
                    <a:pt x="6" y="0"/>
                  </a:lnTo>
                  <a:lnTo>
                    <a:pt x="0" y="9"/>
                  </a:lnTo>
                  <a:lnTo>
                    <a:pt x="2" y="11"/>
                  </a:lnTo>
                  <a:lnTo>
                    <a:pt x="8" y="0"/>
                  </a:lnTo>
                  <a:lnTo>
                    <a:pt x="2" y="11"/>
                  </a:lnTo>
                  <a:lnTo>
                    <a:pt x="4" y="5"/>
                  </a:lnTo>
                  <a:lnTo>
                    <a:pt x="8" y="0"/>
                  </a:lnTo>
                  <a:lnTo>
                    <a:pt x="2" y="1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47" name="Freeform 716"/>
            <p:cNvSpPr>
              <a:spLocks/>
            </p:cNvSpPr>
            <p:nvPr/>
          </p:nvSpPr>
          <p:spPr bwMode="auto">
            <a:xfrm>
              <a:off x="3682" y="3187"/>
              <a:ext cx="8" cy="11"/>
            </a:xfrm>
            <a:custGeom>
              <a:avLst/>
              <a:gdLst>
                <a:gd name="T0" fmla="*/ 2 w 8"/>
                <a:gd name="T1" fmla="*/ 11 h 11"/>
                <a:gd name="T2" fmla="*/ 0 w 8"/>
                <a:gd name="T3" fmla="*/ 9 h 11"/>
                <a:gd name="T4" fmla="*/ 2 w 8"/>
                <a:gd name="T5" fmla="*/ 11 h 11"/>
                <a:gd name="T6" fmla="*/ 8 w 8"/>
                <a:gd name="T7" fmla="*/ 0 h 11"/>
                <a:gd name="T8" fmla="*/ 6 w 8"/>
                <a:gd name="T9" fmla="*/ 0 h 11"/>
                <a:gd name="T10" fmla="*/ 4 w 8"/>
                <a:gd name="T11" fmla="*/ 0 h 11"/>
                <a:gd name="T12" fmla="*/ 6 w 8"/>
                <a:gd name="T13" fmla="*/ 0 h 11"/>
                <a:gd name="T14" fmla="*/ 4 w 8"/>
                <a:gd name="T15" fmla="*/ 0 h 11"/>
                <a:gd name="T16" fmla="*/ 2 w 8"/>
                <a:gd name="T17" fmla="*/ 11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11"/>
                <a:gd name="T29" fmla="*/ 8 w 8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11">
                  <a:moveTo>
                    <a:pt x="2" y="11"/>
                  </a:moveTo>
                  <a:lnTo>
                    <a:pt x="0" y="9"/>
                  </a:lnTo>
                  <a:lnTo>
                    <a:pt x="2" y="11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1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48" name="Freeform 717"/>
            <p:cNvSpPr>
              <a:spLocks/>
            </p:cNvSpPr>
            <p:nvPr/>
          </p:nvSpPr>
          <p:spPr bwMode="auto">
            <a:xfrm>
              <a:off x="3680" y="3185"/>
              <a:ext cx="6" cy="13"/>
            </a:xfrm>
            <a:custGeom>
              <a:avLst/>
              <a:gdLst>
                <a:gd name="T0" fmla="*/ 0 w 6"/>
                <a:gd name="T1" fmla="*/ 11 h 13"/>
                <a:gd name="T2" fmla="*/ 4 w 6"/>
                <a:gd name="T3" fmla="*/ 13 h 13"/>
                <a:gd name="T4" fmla="*/ 6 w 6"/>
                <a:gd name="T5" fmla="*/ 2 h 13"/>
                <a:gd name="T6" fmla="*/ 2 w 6"/>
                <a:gd name="T7" fmla="*/ 0 h 13"/>
                <a:gd name="T8" fmla="*/ 0 w 6"/>
                <a:gd name="T9" fmla="*/ 11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3"/>
                <a:gd name="T17" fmla="*/ 6 w 6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3">
                  <a:moveTo>
                    <a:pt x="0" y="11"/>
                  </a:moveTo>
                  <a:lnTo>
                    <a:pt x="4" y="13"/>
                  </a:lnTo>
                  <a:lnTo>
                    <a:pt x="6" y="2"/>
                  </a:lnTo>
                  <a:lnTo>
                    <a:pt x="2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49" name="Freeform 718"/>
            <p:cNvSpPr>
              <a:spLocks/>
            </p:cNvSpPr>
            <p:nvPr/>
          </p:nvSpPr>
          <p:spPr bwMode="auto">
            <a:xfrm>
              <a:off x="3676" y="3185"/>
              <a:ext cx="6" cy="11"/>
            </a:xfrm>
            <a:custGeom>
              <a:avLst/>
              <a:gdLst>
                <a:gd name="T0" fmla="*/ 2 w 6"/>
                <a:gd name="T1" fmla="*/ 11 h 11"/>
                <a:gd name="T2" fmla="*/ 0 w 6"/>
                <a:gd name="T3" fmla="*/ 11 h 11"/>
                <a:gd name="T4" fmla="*/ 4 w 6"/>
                <a:gd name="T5" fmla="*/ 11 h 11"/>
                <a:gd name="T6" fmla="*/ 6 w 6"/>
                <a:gd name="T7" fmla="*/ 0 h 11"/>
                <a:gd name="T8" fmla="*/ 2 w 6"/>
                <a:gd name="T9" fmla="*/ 0 h 11"/>
                <a:gd name="T10" fmla="*/ 0 w 6"/>
                <a:gd name="T11" fmla="*/ 0 h 11"/>
                <a:gd name="T12" fmla="*/ 2 w 6"/>
                <a:gd name="T13" fmla="*/ 0 h 11"/>
                <a:gd name="T14" fmla="*/ 0 w 6"/>
                <a:gd name="T15" fmla="*/ 0 h 11"/>
                <a:gd name="T16" fmla="*/ 2 w 6"/>
                <a:gd name="T17" fmla="*/ 11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11"/>
                <a:gd name="T29" fmla="*/ 6 w 6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11">
                  <a:moveTo>
                    <a:pt x="2" y="11"/>
                  </a:moveTo>
                  <a:lnTo>
                    <a:pt x="0" y="11"/>
                  </a:lnTo>
                  <a:lnTo>
                    <a:pt x="4" y="11"/>
                  </a:lnTo>
                  <a:lnTo>
                    <a:pt x="6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1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50" name="Freeform 719"/>
            <p:cNvSpPr>
              <a:spLocks/>
            </p:cNvSpPr>
            <p:nvPr/>
          </p:nvSpPr>
          <p:spPr bwMode="auto">
            <a:xfrm>
              <a:off x="3670" y="3185"/>
              <a:ext cx="8" cy="11"/>
            </a:xfrm>
            <a:custGeom>
              <a:avLst/>
              <a:gdLst>
                <a:gd name="T0" fmla="*/ 2 w 8"/>
                <a:gd name="T1" fmla="*/ 11 h 11"/>
                <a:gd name="T2" fmla="*/ 4 w 8"/>
                <a:gd name="T3" fmla="*/ 11 h 11"/>
                <a:gd name="T4" fmla="*/ 8 w 8"/>
                <a:gd name="T5" fmla="*/ 11 h 11"/>
                <a:gd name="T6" fmla="*/ 6 w 8"/>
                <a:gd name="T7" fmla="*/ 0 h 11"/>
                <a:gd name="T8" fmla="*/ 0 w 8"/>
                <a:gd name="T9" fmla="*/ 0 h 11"/>
                <a:gd name="T10" fmla="*/ 2 w 8"/>
                <a:gd name="T11" fmla="*/ 0 h 11"/>
                <a:gd name="T12" fmla="*/ 2 w 8"/>
                <a:gd name="T13" fmla="*/ 11 h 11"/>
                <a:gd name="T14" fmla="*/ 4 w 8"/>
                <a:gd name="T15" fmla="*/ 11 h 11"/>
                <a:gd name="T16" fmla="*/ 2 w 8"/>
                <a:gd name="T17" fmla="*/ 11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11"/>
                <a:gd name="T29" fmla="*/ 8 w 8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11">
                  <a:moveTo>
                    <a:pt x="2" y="11"/>
                  </a:moveTo>
                  <a:lnTo>
                    <a:pt x="4" y="11"/>
                  </a:lnTo>
                  <a:lnTo>
                    <a:pt x="8" y="11"/>
                  </a:lnTo>
                  <a:lnTo>
                    <a:pt x="6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11"/>
                  </a:lnTo>
                  <a:lnTo>
                    <a:pt x="4" y="11"/>
                  </a:lnTo>
                  <a:lnTo>
                    <a:pt x="2" y="1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51" name="Freeform 720"/>
            <p:cNvSpPr>
              <a:spLocks/>
            </p:cNvSpPr>
            <p:nvPr/>
          </p:nvSpPr>
          <p:spPr bwMode="auto">
            <a:xfrm>
              <a:off x="3668" y="3185"/>
              <a:ext cx="4" cy="11"/>
            </a:xfrm>
            <a:custGeom>
              <a:avLst/>
              <a:gdLst>
                <a:gd name="T0" fmla="*/ 4 w 4"/>
                <a:gd name="T1" fmla="*/ 11 h 11"/>
                <a:gd name="T2" fmla="*/ 2 w 4"/>
                <a:gd name="T3" fmla="*/ 11 h 11"/>
                <a:gd name="T4" fmla="*/ 4 w 4"/>
                <a:gd name="T5" fmla="*/ 11 h 11"/>
                <a:gd name="T6" fmla="*/ 4 w 4"/>
                <a:gd name="T7" fmla="*/ 0 h 11"/>
                <a:gd name="T8" fmla="*/ 2 w 4"/>
                <a:gd name="T9" fmla="*/ 0 h 11"/>
                <a:gd name="T10" fmla="*/ 0 w 4"/>
                <a:gd name="T11" fmla="*/ 0 h 11"/>
                <a:gd name="T12" fmla="*/ 2 w 4"/>
                <a:gd name="T13" fmla="*/ 0 h 11"/>
                <a:gd name="T14" fmla="*/ 0 w 4"/>
                <a:gd name="T15" fmla="*/ 0 h 11"/>
                <a:gd name="T16" fmla="*/ 4 w 4"/>
                <a:gd name="T17" fmla="*/ 11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"/>
                <a:gd name="T28" fmla="*/ 0 h 11"/>
                <a:gd name="T29" fmla="*/ 4 w 4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" h="11">
                  <a:moveTo>
                    <a:pt x="4" y="11"/>
                  </a:moveTo>
                  <a:lnTo>
                    <a:pt x="2" y="11"/>
                  </a:lnTo>
                  <a:lnTo>
                    <a:pt x="4" y="11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4" y="1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52" name="Freeform 721"/>
            <p:cNvSpPr>
              <a:spLocks/>
            </p:cNvSpPr>
            <p:nvPr/>
          </p:nvSpPr>
          <p:spPr bwMode="auto">
            <a:xfrm>
              <a:off x="3663" y="3185"/>
              <a:ext cx="9" cy="13"/>
            </a:xfrm>
            <a:custGeom>
              <a:avLst/>
              <a:gdLst>
                <a:gd name="T0" fmla="*/ 9 w 9"/>
                <a:gd name="T1" fmla="*/ 11 h 13"/>
                <a:gd name="T2" fmla="*/ 5 w 9"/>
                <a:gd name="T3" fmla="*/ 13 h 13"/>
                <a:gd name="T4" fmla="*/ 9 w 9"/>
                <a:gd name="T5" fmla="*/ 11 h 13"/>
                <a:gd name="T6" fmla="*/ 5 w 9"/>
                <a:gd name="T7" fmla="*/ 0 h 13"/>
                <a:gd name="T8" fmla="*/ 3 w 9"/>
                <a:gd name="T9" fmla="*/ 2 h 13"/>
                <a:gd name="T10" fmla="*/ 0 w 9"/>
                <a:gd name="T11" fmla="*/ 3 h 13"/>
                <a:gd name="T12" fmla="*/ 3 w 9"/>
                <a:gd name="T13" fmla="*/ 2 h 13"/>
                <a:gd name="T14" fmla="*/ 2 w 9"/>
                <a:gd name="T15" fmla="*/ 2 h 13"/>
                <a:gd name="T16" fmla="*/ 0 w 9"/>
                <a:gd name="T17" fmla="*/ 3 h 13"/>
                <a:gd name="T18" fmla="*/ 9 w 9"/>
                <a:gd name="T19" fmla="*/ 11 h 1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"/>
                <a:gd name="T31" fmla="*/ 0 h 13"/>
                <a:gd name="T32" fmla="*/ 9 w 9"/>
                <a:gd name="T33" fmla="*/ 13 h 1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" h="13">
                  <a:moveTo>
                    <a:pt x="9" y="11"/>
                  </a:moveTo>
                  <a:lnTo>
                    <a:pt x="5" y="13"/>
                  </a:lnTo>
                  <a:lnTo>
                    <a:pt x="9" y="11"/>
                  </a:lnTo>
                  <a:lnTo>
                    <a:pt x="5" y="0"/>
                  </a:lnTo>
                  <a:lnTo>
                    <a:pt x="3" y="2"/>
                  </a:lnTo>
                  <a:lnTo>
                    <a:pt x="0" y="3"/>
                  </a:lnTo>
                  <a:lnTo>
                    <a:pt x="3" y="2"/>
                  </a:lnTo>
                  <a:lnTo>
                    <a:pt x="2" y="2"/>
                  </a:lnTo>
                  <a:lnTo>
                    <a:pt x="0" y="3"/>
                  </a:lnTo>
                  <a:lnTo>
                    <a:pt x="9" y="1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53" name="Freeform 722"/>
            <p:cNvSpPr>
              <a:spLocks/>
            </p:cNvSpPr>
            <p:nvPr/>
          </p:nvSpPr>
          <p:spPr bwMode="auto">
            <a:xfrm>
              <a:off x="3661" y="3188"/>
              <a:ext cx="11" cy="12"/>
            </a:xfrm>
            <a:custGeom>
              <a:avLst/>
              <a:gdLst>
                <a:gd name="T0" fmla="*/ 5 w 11"/>
                <a:gd name="T1" fmla="*/ 12 h 12"/>
                <a:gd name="T2" fmla="*/ 9 w 11"/>
                <a:gd name="T3" fmla="*/ 10 h 12"/>
                <a:gd name="T4" fmla="*/ 11 w 11"/>
                <a:gd name="T5" fmla="*/ 8 h 12"/>
                <a:gd name="T6" fmla="*/ 2 w 11"/>
                <a:gd name="T7" fmla="*/ 0 h 12"/>
                <a:gd name="T8" fmla="*/ 0 w 11"/>
                <a:gd name="T9" fmla="*/ 2 h 12"/>
                <a:gd name="T10" fmla="*/ 4 w 11"/>
                <a:gd name="T11" fmla="*/ 0 h 12"/>
                <a:gd name="T12" fmla="*/ 5 w 11"/>
                <a:gd name="T13" fmla="*/ 12 h 12"/>
                <a:gd name="T14" fmla="*/ 7 w 11"/>
                <a:gd name="T15" fmla="*/ 10 h 12"/>
                <a:gd name="T16" fmla="*/ 9 w 11"/>
                <a:gd name="T17" fmla="*/ 10 h 12"/>
                <a:gd name="T18" fmla="*/ 5 w 11"/>
                <a:gd name="T19" fmla="*/ 12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"/>
                <a:gd name="T31" fmla="*/ 0 h 12"/>
                <a:gd name="T32" fmla="*/ 11 w 11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" h="12">
                  <a:moveTo>
                    <a:pt x="5" y="12"/>
                  </a:moveTo>
                  <a:lnTo>
                    <a:pt x="9" y="10"/>
                  </a:lnTo>
                  <a:lnTo>
                    <a:pt x="11" y="8"/>
                  </a:lnTo>
                  <a:lnTo>
                    <a:pt x="2" y="0"/>
                  </a:lnTo>
                  <a:lnTo>
                    <a:pt x="0" y="2"/>
                  </a:lnTo>
                  <a:lnTo>
                    <a:pt x="4" y="0"/>
                  </a:lnTo>
                  <a:lnTo>
                    <a:pt x="5" y="12"/>
                  </a:lnTo>
                  <a:lnTo>
                    <a:pt x="7" y="10"/>
                  </a:lnTo>
                  <a:lnTo>
                    <a:pt x="9" y="10"/>
                  </a:lnTo>
                  <a:lnTo>
                    <a:pt x="5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54" name="Freeform 723"/>
            <p:cNvSpPr>
              <a:spLocks/>
            </p:cNvSpPr>
            <p:nvPr/>
          </p:nvSpPr>
          <p:spPr bwMode="auto">
            <a:xfrm>
              <a:off x="3659" y="3188"/>
              <a:ext cx="7" cy="12"/>
            </a:xfrm>
            <a:custGeom>
              <a:avLst/>
              <a:gdLst>
                <a:gd name="T0" fmla="*/ 7 w 7"/>
                <a:gd name="T1" fmla="*/ 10 h 12"/>
                <a:gd name="T2" fmla="*/ 6 w 7"/>
                <a:gd name="T3" fmla="*/ 12 h 12"/>
                <a:gd name="T4" fmla="*/ 7 w 7"/>
                <a:gd name="T5" fmla="*/ 12 h 12"/>
                <a:gd name="T6" fmla="*/ 6 w 7"/>
                <a:gd name="T7" fmla="*/ 0 h 12"/>
                <a:gd name="T8" fmla="*/ 2 w 7"/>
                <a:gd name="T9" fmla="*/ 0 h 12"/>
                <a:gd name="T10" fmla="*/ 0 w 7"/>
                <a:gd name="T11" fmla="*/ 2 h 12"/>
                <a:gd name="T12" fmla="*/ 2 w 7"/>
                <a:gd name="T13" fmla="*/ 0 h 12"/>
                <a:gd name="T14" fmla="*/ 0 w 7"/>
                <a:gd name="T15" fmla="*/ 2 h 12"/>
                <a:gd name="T16" fmla="*/ 7 w 7"/>
                <a:gd name="T17" fmla="*/ 1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12"/>
                <a:gd name="T29" fmla="*/ 7 w 7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12">
                  <a:moveTo>
                    <a:pt x="7" y="10"/>
                  </a:moveTo>
                  <a:lnTo>
                    <a:pt x="6" y="12"/>
                  </a:lnTo>
                  <a:lnTo>
                    <a:pt x="7" y="12"/>
                  </a:lnTo>
                  <a:lnTo>
                    <a:pt x="6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2" y="0"/>
                  </a:lnTo>
                  <a:lnTo>
                    <a:pt x="0" y="2"/>
                  </a:lnTo>
                  <a:lnTo>
                    <a:pt x="7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55" name="Freeform 724"/>
            <p:cNvSpPr>
              <a:spLocks/>
            </p:cNvSpPr>
            <p:nvPr/>
          </p:nvSpPr>
          <p:spPr bwMode="auto">
            <a:xfrm>
              <a:off x="3653" y="3190"/>
              <a:ext cx="13" cy="14"/>
            </a:xfrm>
            <a:custGeom>
              <a:avLst/>
              <a:gdLst>
                <a:gd name="T0" fmla="*/ 10 w 13"/>
                <a:gd name="T1" fmla="*/ 14 h 14"/>
                <a:gd name="T2" fmla="*/ 13 w 13"/>
                <a:gd name="T3" fmla="*/ 8 h 14"/>
                <a:gd name="T4" fmla="*/ 6 w 13"/>
                <a:gd name="T5" fmla="*/ 0 h 14"/>
                <a:gd name="T6" fmla="*/ 0 w 13"/>
                <a:gd name="T7" fmla="*/ 6 h 14"/>
                <a:gd name="T8" fmla="*/ 10 w 13"/>
                <a:gd name="T9" fmla="*/ 14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4"/>
                <a:gd name="T17" fmla="*/ 13 w 13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4">
                  <a:moveTo>
                    <a:pt x="10" y="14"/>
                  </a:moveTo>
                  <a:lnTo>
                    <a:pt x="13" y="8"/>
                  </a:lnTo>
                  <a:lnTo>
                    <a:pt x="6" y="0"/>
                  </a:lnTo>
                  <a:lnTo>
                    <a:pt x="0" y="6"/>
                  </a:lnTo>
                  <a:lnTo>
                    <a:pt x="10" y="1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56" name="Freeform 725"/>
            <p:cNvSpPr>
              <a:spLocks/>
            </p:cNvSpPr>
            <p:nvPr/>
          </p:nvSpPr>
          <p:spPr bwMode="auto">
            <a:xfrm>
              <a:off x="3645" y="3196"/>
              <a:ext cx="18" cy="16"/>
            </a:xfrm>
            <a:custGeom>
              <a:avLst/>
              <a:gdLst>
                <a:gd name="T0" fmla="*/ 10 w 18"/>
                <a:gd name="T1" fmla="*/ 16 h 16"/>
                <a:gd name="T2" fmla="*/ 18 w 18"/>
                <a:gd name="T3" fmla="*/ 8 h 16"/>
                <a:gd name="T4" fmla="*/ 8 w 18"/>
                <a:gd name="T5" fmla="*/ 0 h 16"/>
                <a:gd name="T6" fmla="*/ 0 w 18"/>
                <a:gd name="T7" fmla="*/ 8 h 16"/>
                <a:gd name="T8" fmla="*/ 10 w 18"/>
                <a:gd name="T9" fmla="*/ 16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6"/>
                <a:gd name="T17" fmla="*/ 18 w 18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6">
                  <a:moveTo>
                    <a:pt x="10" y="16"/>
                  </a:moveTo>
                  <a:lnTo>
                    <a:pt x="18" y="8"/>
                  </a:lnTo>
                  <a:lnTo>
                    <a:pt x="8" y="0"/>
                  </a:lnTo>
                  <a:lnTo>
                    <a:pt x="0" y="8"/>
                  </a:lnTo>
                  <a:lnTo>
                    <a:pt x="10" y="1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57" name="Freeform 726"/>
            <p:cNvSpPr>
              <a:spLocks/>
            </p:cNvSpPr>
            <p:nvPr/>
          </p:nvSpPr>
          <p:spPr bwMode="auto">
            <a:xfrm>
              <a:off x="3637" y="3204"/>
              <a:ext cx="18" cy="21"/>
            </a:xfrm>
            <a:custGeom>
              <a:avLst/>
              <a:gdLst>
                <a:gd name="T0" fmla="*/ 8 w 18"/>
                <a:gd name="T1" fmla="*/ 21 h 21"/>
                <a:gd name="T2" fmla="*/ 8 w 18"/>
                <a:gd name="T3" fmla="*/ 20 h 21"/>
                <a:gd name="T4" fmla="*/ 18 w 18"/>
                <a:gd name="T5" fmla="*/ 8 h 21"/>
                <a:gd name="T6" fmla="*/ 8 w 18"/>
                <a:gd name="T7" fmla="*/ 0 h 21"/>
                <a:gd name="T8" fmla="*/ 0 w 18"/>
                <a:gd name="T9" fmla="*/ 14 h 21"/>
                <a:gd name="T10" fmla="*/ 8 w 18"/>
                <a:gd name="T11" fmla="*/ 20 h 21"/>
                <a:gd name="T12" fmla="*/ 8 w 18"/>
                <a:gd name="T13" fmla="*/ 21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21"/>
                <a:gd name="T23" fmla="*/ 18 w 18"/>
                <a:gd name="T24" fmla="*/ 21 h 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21">
                  <a:moveTo>
                    <a:pt x="8" y="21"/>
                  </a:moveTo>
                  <a:lnTo>
                    <a:pt x="8" y="20"/>
                  </a:lnTo>
                  <a:lnTo>
                    <a:pt x="18" y="8"/>
                  </a:lnTo>
                  <a:lnTo>
                    <a:pt x="8" y="0"/>
                  </a:lnTo>
                  <a:lnTo>
                    <a:pt x="0" y="14"/>
                  </a:lnTo>
                  <a:lnTo>
                    <a:pt x="8" y="20"/>
                  </a:lnTo>
                  <a:lnTo>
                    <a:pt x="8" y="2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58" name="Freeform 727"/>
            <p:cNvSpPr>
              <a:spLocks/>
            </p:cNvSpPr>
            <p:nvPr/>
          </p:nvSpPr>
          <p:spPr bwMode="auto">
            <a:xfrm>
              <a:off x="3622" y="3218"/>
              <a:ext cx="23" cy="27"/>
            </a:xfrm>
            <a:custGeom>
              <a:avLst/>
              <a:gdLst>
                <a:gd name="T0" fmla="*/ 8 w 23"/>
                <a:gd name="T1" fmla="*/ 27 h 27"/>
                <a:gd name="T2" fmla="*/ 8 w 23"/>
                <a:gd name="T3" fmla="*/ 25 h 27"/>
                <a:gd name="T4" fmla="*/ 23 w 23"/>
                <a:gd name="T5" fmla="*/ 7 h 27"/>
                <a:gd name="T6" fmla="*/ 15 w 23"/>
                <a:gd name="T7" fmla="*/ 0 h 27"/>
                <a:gd name="T8" fmla="*/ 0 w 23"/>
                <a:gd name="T9" fmla="*/ 19 h 27"/>
                <a:gd name="T10" fmla="*/ 8 w 23"/>
                <a:gd name="T11" fmla="*/ 27 h 27"/>
                <a:gd name="T12" fmla="*/ 8 w 23"/>
                <a:gd name="T13" fmla="*/ 25 h 27"/>
                <a:gd name="T14" fmla="*/ 8 w 23"/>
                <a:gd name="T15" fmla="*/ 27 h 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3"/>
                <a:gd name="T25" fmla="*/ 0 h 27"/>
                <a:gd name="T26" fmla="*/ 23 w 23"/>
                <a:gd name="T27" fmla="*/ 27 h 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3" h="27">
                  <a:moveTo>
                    <a:pt x="8" y="27"/>
                  </a:moveTo>
                  <a:lnTo>
                    <a:pt x="8" y="25"/>
                  </a:lnTo>
                  <a:lnTo>
                    <a:pt x="23" y="7"/>
                  </a:lnTo>
                  <a:lnTo>
                    <a:pt x="15" y="0"/>
                  </a:lnTo>
                  <a:lnTo>
                    <a:pt x="0" y="19"/>
                  </a:lnTo>
                  <a:lnTo>
                    <a:pt x="8" y="27"/>
                  </a:lnTo>
                  <a:lnTo>
                    <a:pt x="8" y="25"/>
                  </a:lnTo>
                  <a:lnTo>
                    <a:pt x="8" y="27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59" name="Freeform 728"/>
            <p:cNvSpPr>
              <a:spLocks/>
            </p:cNvSpPr>
            <p:nvPr/>
          </p:nvSpPr>
          <p:spPr bwMode="auto">
            <a:xfrm>
              <a:off x="3614" y="3237"/>
              <a:ext cx="16" cy="16"/>
            </a:xfrm>
            <a:custGeom>
              <a:avLst/>
              <a:gdLst>
                <a:gd name="T0" fmla="*/ 8 w 16"/>
                <a:gd name="T1" fmla="*/ 16 h 16"/>
                <a:gd name="T2" fmla="*/ 16 w 16"/>
                <a:gd name="T3" fmla="*/ 8 h 16"/>
                <a:gd name="T4" fmla="*/ 8 w 16"/>
                <a:gd name="T5" fmla="*/ 0 h 16"/>
                <a:gd name="T6" fmla="*/ 0 w 16"/>
                <a:gd name="T7" fmla="*/ 8 h 16"/>
                <a:gd name="T8" fmla="*/ 8 w 16"/>
                <a:gd name="T9" fmla="*/ 16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16"/>
                <a:gd name="T17" fmla="*/ 16 w 16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16">
                  <a:moveTo>
                    <a:pt x="8" y="16"/>
                  </a:moveTo>
                  <a:lnTo>
                    <a:pt x="16" y="8"/>
                  </a:lnTo>
                  <a:lnTo>
                    <a:pt x="8" y="0"/>
                  </a:lnTo>
                  <a:lnTo>
                    <a:pt x="0" y="8"/>
                  </a:lnTo>
                  <a:lnTo>
                    <a:pt x="8" y="1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60" name="Freeform 729"/>
            <p:cNvSpPr>
              <a:spLocks/>
            </p:cNvSpPr>
            <p:nvPr/>
          </p:nvSpPr>
          <p:spPr bwMode="auto">
            <a:xfrm>
              <a:off x="3610" y="3245"/>
              <a:ext cx="12" cy="14"/>
            </a:xfrm>
            <a:custGeom>
              <a:avLst/>
              <a:gdLst>
                <a:gd name="T0" fmla="*/ 6 w 12"/>
                <a:gd name="T1" fmla="*/ 14 h 14"/>
                <a:gd name="T2" fmla="*/ 8 w 12"/>
                <a:gd name="T3" fmla="*/ 12 h 14"/>
                <a:gd name="T4" fmla="*/ 12 w 12"/>
                <a:gd name="T5" fmla="*/ 8 h 14"/>
                <a:gd name="T6" fmla="*/ 4 w 12"/>
                <a:gd name="T7" fmla="*/ 0 h 14"/>
                <a:gd name="T8" fmla="*/ 0 w 12"/>
                <a:gd name="T9" fmla="*/ 4 h 14"/>
                <a:gd name="T10" fmla="*/ 2 w 12"/>
                <a:gd name="T11" fmla="*/ 2 h 14"/>
                <a:gd name="T12" fmla="*/ 6 w 12"/>
                <a:gd name="T13" fmla="*/ 14 h 14"/>
                <a:gd name="T14" fmla="*/ 8 w 12"/>
                <a:gd name="T15" fmla="*/ 14 h 14"/>
                <a:gd name="T16" fmla="*/ 8 w 12"/>
                <a:gd name="T17" fmla="*/ 12 h 14"/>
                <a:gd name="T18" fmla="*/ 6 w 12"/>
                <a:gd name="T19" fmla="*/ 14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14"/>
                <a:gd name="T32" fmla="*/ 12 w 12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14">
                  <a:moveTo>
                    <a:pt x="6" y="14"/>
                  </a:moveTo>
                  <a:lnTo>
                    <a:pt x="8" y="12"/>
                  </a:lnTo>
                  <a:lnTo>
                    <a:pt x="12" y="8"/>
                  </a:lnTo>
                  <a:lnTo>
                    <a:pt x="4" y="0"/>
                  </a:lnTo>
                  <a:lnTo>
                    <a:pt x="0" y="4"/>
                  </a:lnTo>
                  <a:lnTo>
                    <a:pt x="2" y="2"/>
                  </a:lnTo>
                  <a:lnTo>
                    <a:pt x="6" y="14"/>
                  </a:lnTo>
                  <a:lnTo>
                    <a:pt x="8" y="14"/>
                  </a:lnTo>
                  <a:lnTo>
                    <a:pt x="8" y="12"/>
                  </a:lnTo>
                  <a:lnTo>
                    <a:pt x="6" y="1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61" name="Freeform 730"/>
            <p:cNvSpPr>
              <a:spLocks/>
            </p:cNvSpPr>
            <p:nvPr/>
          </p:nvSpPr>
          <p:spPr bwMode="auto">
            <a:xfrm>
              <a:off x="3609" y="3247"/>
              <a:ext cx="7" cy="14"/>
            </a:xfrm>
            <a:custGeom>
              <a:avLst/>
              <a:gdLst>
                <a:gd name="T0" fmla="*/ 3 w 7"/>
                <a:gd name="T1" fmla="*/ 14 h 14"/>
                <a:gd name="T2" fmla="*/ 7 w 7"/>
                <a:gd name="T3" fmla="*/ 12 h 14"/>
                <a:gd name="T4" fmla="*/ 3 w 7"/>
                <a:gd name="T5" fmla="*/ 0 h 14"/>
                <a:gd name="T6" fmla="*/ 0 w 7"/>
                <a:gd name="T7" fmla="*/ 2 h 14"/>
                <a:gd name="T8" fmla="*/ 3 w 7"/>
                <a:gd name="T9" fmla="*/ 14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14"/>
                <a:gd name="T17" fmla="*/ 7 w 7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14">
                  <a:moveTo>
                    <a:pt x="3" y="14"/>
                  </a:moveTo>
                  <a:lnTo>
                    <a:pt x="7" y="12"/>
                  </a:lnTo>
                  <a:lnTo>
                    <a:pt x="3" y="0"/>
                  </a:lnTo>
                  <a:lnTo>
                    <a:pt x="0" y="2"/>
                  </a:lnTo>
                  <a:lnTo>
                    <a:pt x="3" y="1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62" name="Freeform 731"/>
            <p:cNvSpPr>
              <a:spLocks/>
            </p:cNvSpPr>
            <p:nvPr/>
          </p:nvSpPr>
          <p:spPr bwMode="auto">
            <a:xfrm>
              <a:off x="3605" y="3249"/>
              <a:ext cx="7" cy="13"/>
            </a:xfrm>
            <a:custGeom>
              <a:avLst/>
              <a:gdLst>
                <a:gd name="T0" fmla="*/ 2 w 7"/>
                <a:gd name="T1" fmla="*/ 13 h 13"/>
                <a:gd name="T2" fmla="*/ 4 w 7"/>
                <a:gd name="T3" fmla="*/ 13 h 13"/>
                <a:gd name="T4" fmla="*/ 7 w 7"/>
                <a:gd name="T5" fmla="*/ 12 h 13"/>
                <a:gd name="T6" fmla="*/ 4 w 7"/>
                <a:gd name="T7" fmla="*/ 0 h 13"/>
                <a:gd name="T8" fmla="*/ 0 w 7"/>
                <a:gd name="T9" fmla="*/ 2 h 13"/>
                <a:gd name="T10" fmla="*/ 2 w 7"/>
                <a:gd name="T11" fmla="*/ 2 h 13"/>
                <a:gd name="T12" fmla="*/ 2 w 7"/>
                <a:gd name="T13" fmla="*/ 13 h 13"/>
                <a:gd name="T14" fmla="*/ 4 w 7"/>
                <a:gd name="T15" fmla="*/ 13 h 13"/>
                <a:gd name="T16" fmla="*/ 2 w 7"/>
                <a:gd name="T17" fmla="*/ 13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13"/>
                <a:gd name="T29" fmla="*/ 7 w 7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13">
                  <a:moveTo>
                    <a:pt x="2" y="13"/>
                  </a:moveTo>
                  <a:lnTo>
                    <a:pt x="4" y="13"/>
                  </a:lnTo>
                  <a:lnTo>
                    <a:pt x="7" y="12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13"/>
                  </a:lnTo>
                  <a:lnTo>
                    <a:pt x="4" y="13"/>
                  </a:lnTo>
                  <a:lnTo>
                    <a:pt x="2" y="1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63" name="Rectangle 732"/>
            <p:cNvSpPr>
              <a:spLocks noChangeArrowheads="1"/>
            </p:cNvSpPr>
            <p:nvPr/>
          </p:nvSpPr>
          <p:spPr bwMode="auto">
            <a:xfrm>
              <a:off x="3605" y="3251"/>
              <a:ext cx="2" cy="1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64" name="Rectangle 733"/>
            <p:cNvSpPr>
              <a:spLocks noChangeArrowheads="1"/>
            </p:cNvSpPr>
            <p:nvPr/>
          </p:nvSpPr>
          <p:spPr bwMode="auto">
            <a:xfrm>
              <a:off x="3603" y="3251"/>
              <a:ext cx="2" cy="1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65" name="Freeform 734"/>
            <p:cNvSpPr>
              <a:spLocks/>
            </p:cNvSpPr>
            <p:nvPr/>
          </p:nvSpPr>
          <p:spPr bwMode="auto">
            <a:xfrm>
              <a:off x="3595" y="3251"/>
              <a:ext cx="8" cy="11"/>
            </a:xfrm>
            <a:custGeom>
              <a:avLst/>
              <a:gdLst>
                <a:gd name="T0" fmla="*/ 0 w 8"/>
                <a:gd name="T1" fmla="*/ 11 h 11"/>
                <a:gd name="T2" fmla="*/ 4 w 8"/>
                <a:gd name="T3" fmla="*/ 11 h 11"/>
                <a:gd name="T4" fmla="*/ 8 w 8"/>
                <a:gd name="T5" fmla="*/ 11 h 11"/>
                <a:gd name="T6" fmla="*/ 8 w 8"/>
                <a:gd name="T7" fmla="*/ 0 h 11"/>
                <a:gd name="T8" fmla="*/ 4 w 8"/>
                <a:gd name="T9" fmla="*/ 0 h 11"/>
                <a:gd name="T10" fmla="*/ 6 w 8"/>
                <a:gd name="T11" fmla="*/ 0 h 11"/>
                <a:gd name="T12" fmla="*/ 0 w 8"/>
                <a:gd name="T13" fmla="*/ 11 h 11"/>
                <a:gd name="T14" fmla="*/ 2 w 8"/>
                <a:gd name="T15" fmla="*/ 11 h 11"/>
                <a:gd name="T16" fmla="*/ 4 w 8"/>
                <a:gd name="T17" fmla="*/ 11 h 11"/>
                <a:gd name="T18" fmla="*/ 0 w 8"/>
                <a:gd name="T19" fmla="*/ 11 h 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"/>
                <a:gd name="T31" fmla="*/ 0 h 11"/>
                <a:gd name="T32" fmla="*/ 8 w 8"/>
                <a:gd name="T33" fmla="*/ 11 h 1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" h="11">
                  <a:moveTo>
                    <a:pt x="0" y="11"/>
                  </a:moveTo>
                  <a:lnTo>
                    <a:pt x="4" y="11"/>
                  </a:lnTo>
                  <a:lnTo>
                    <a:pt x="8" y="11"/>
                  </a:lnTo>
                  <a:lnTo>
                    <a:pt x="8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0" y="11"/>
                  </a:lnTo>
                  <a:lnTo>
                    <a:pt x="2" y="11"/>
                  </a:lnTo>
                  <a:lnTo>
                    <a:pt x="4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66" name="Freeform 735"/>
            <p:cNvSpPr>
              <a:spLocks/>
            </p:cNvSpPr>
            <p:nvPr/>
          </p:nvSpPr>
          <p:spPr bwMode="auto">
            <a:xfrm>
              <a:off x="3591" y="3249"/>
              <a:ext cx="10" cy="13"/>
            </a:xfrm>
            <a:custGeom>
              <a:avLst/>
              <a:gdLst>
                <a:gd name="T0" fmla="*/ 0 w 10"/>
                <a:gd name="T1" fmla="*/ 12 h 13"/>
                <a:gd name="T2" fmla="*/ 4 w 10"/>
                <a:gd name="T3" fmla="*/ 13 h 13"/>
                <a:gd name="T4" fmla="*/ 10 w 10"/>
                <a:gd name="T5" fmla="*/ 2 h 13"/>
                <a:gd name="T6" fmla="*/ 6 w 10"/>
                <a:gd name="T7" fmla="*/ 0 h 13"/>
                <a:gd name="T8" fmla="*/ 0 w 10"/>
                <a:gd name="T9" fmla="*/ 12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3"/>
                <a:gd name="T17" fmla="*/ 10 w 10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3">
                  <a:moveTo>
                    <a:pt x="0" y="12"/>
                  </a:moveTo>
                  <a:lnTo>
                    <a:pt x="4" y="13"/>
                  </a:lnTo>
                  <a:lnTo>
                    <a:pt x="10" y="2"/>
                  </a:lnTo>
                  <a:lnTo>
                    <a:pt x="6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67" name="Freeform 736"/>
            <p:cNvSpPr>
              <a:spLocks/>
            </p:cNvSpPr>
            <p:nvPr/>
          </p:nvSpPr>
          <p:spPr bwMode="auto">
            <a:xfrm>
              <a:off x="3585" y="3247"/>
              <a:ext cx="12" cy="14"/>
            </a:xfrm>
            <a:custGeom>
              <a:avLst/>
              <a:gdLst>
                <a:gd name="T0" fmla="*/ 0 w 12"/>
                <a:gd name="T1" fmla="*/ 10 h 14"/>
                <a:gd name="T2" fmla="*/ 2 w 12"/>
                <a:gd name="T3" fmla="*/ 12 h 14"/>
                <a:gd name="T4" fmla="*/ 6 w 12"/>
                <a:gd name="T5" fmla="*/ 14 h 14"/>
                <a:gd name="T6" fmla="*/ 12 w 12"/>
                <a:gd name="T7" fmla="*/ 2 h 14"/>
                <a:gd name="T8" fmla="*/ 6 w 12"/>
                <a:gd name="T9" fmla="*/ 0 h 14"/>
                <a:gd name="T10" fmla="*/ 8 w 12"/>
                <a:gd name="T11" fmla="*/ 2 h 14"/>
                <a:gd name="T12" fmla="*/ 0 w 12"/>
                <a:gd name="T13" fmla="*/ 10 h 14"/>
                <a:gd name="T14" fmla="*/ 0 w 12"/>
                <a:gd name="T15" fmla="*/ 12 h 14"/>
                <a:gd name="T16" fmla="*/ 2 w 12"/>
                <a:gd name="T17" fmla="*/ 12 h 14"/>
                <a:gd name="T18" fmla="*/ 0 w 12"/>
                <a:gd name="T19" fmla="*/ 10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14"/>
                <a:gd name="T32" fmla="*/ 12 w 12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14">
                  <a:moveTo>
                    <a:pt x="0" y="10"/>
                  </a:moveTo>
                  <a:lnTo>
                    <a:pt x="2" y="12"/>
                  </a:lnTo>
                  <a:lnTo>
                    <a:pt x="6" y="14"/>
                  </a:lnTo>
                  <a:lnTo>
                    <a:pt x="12" y="2"/>
                  </a:lnTo>
                  <a:lnTo>
                    <a:pt x="6" y="0"/>
                  </a:lnTo>
                  <a:lnTo>
                    <a:pt x="8" y="2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68" name="Freeform 737"/>
            <p:cNvSpPr>
              <a:spLocks/>
            </p:cNvSpPr>
            <p:nvPr/>
          </p:nvSpPr>
          <p:spPr bwMode="auto">
            <a:xfrm>
              <a:off x="3580" y="3243"/>
              <a:ext cx="13" cy="14"/>
            </a:xfrm>
            <a:custGeom>
              <a:avLst/>
              <a:gdLst>
                <a:gd name="T0" fmla="*/ 0 w 13"/>
                <a:gd name="T1" fmla="*/ 8 h 14"/>
                <a:gd name="T2" fmla="*/ 0 w 13"/>
                <a:gd name="T3" fmla="*/ 10 h 14"/>
                <a:gd name="T4" fmla="*/ 5 w 13"/>
                <a:gd name="T5" fmla="*/ 14 h 14"/>
                <a:gd name="T6" fmla="*/ 13 w 13"/>
                <a:gd name="T7" fmla="*/ 6 h 14"/>
                <a:gd name="T8" fmla="*/ 9 w 13"/>
                <a:gd name="T9" fmla="*/ 0 h 14"/>
                <a:gd name="T10" fmla="*/ 9 w 13"/>
                <a:gd name="T11" fmla="*/ 2 h 14"/>
                <a:gd name="T12" fmla="*/ 0 w 13"/>
                <a:gd name="T13" fmla="*/ 8 h 14"/>
                <a:gd name="T14" fmla="*/ 0 w 13"/>
                <a:gd name="T15" fmla="*/ 10 h 14"/>
                <a:gd name="T16" fmla="*/ 0 w 13"/>
                <a:gd name="T17" fmla="*/ 8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14"/>
                <a:gd name="T29" fmla="*/ 13 w 13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14">
                  <a:moveTo>
                    <a:pt x="0" y="8"/>
                  </a:moveTo>
                  <a:lnTo>
                    <a:pt x="0" y="10"/>
                  </a:lnTo>
                  <a:lnTo>
                    <a:pt x="5" y="14"/>
                  </a:lnTo>
                  <a:lnTo>
                    <a:pt x="13" y="6"/>
                  </a:lnTo>
                  <a:lnTo>
                    <a:pt x="9" y="0"/>
                  </a:lnTo>
                  <a:lnTo>
                    <a:pt x="9" y="2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69" name="Freeform 738"/>
            <p:cNvSpPr>
              <a:spLocks/>
            </p:cNvSpPr>
            <p:nvPr/>
          </p:nvSpPr>
          <p:spPr bwMode="auto">
            <a:xfrm>
              <a:off x="3572" y="3235"/>
              <a:ext cx="17" cy="16"/>
            </a:xfrm>
            <a:custGeom>
              <a:avLst/>
              <a:gdLst>
                <a:gd name="T0" fmla="*/ 0 w 17"/>
                <a:gd name="T1" fmla="*/ 6 h 16"/>
                <a:gd name="T2" fmla="*/ 8 w 17"/>
                <a:gd name="T3" fmla="*/ 16 h 16"/>
                <a:gd name="T4" fmla="*/ 17 w 17"/>
                <a:gd name="T5" fmla="*/ 10 h 16"/>
                <a:gd name="T6" fmla="*/ 10 w 17"/>
                <a:gd name="T7" fmla="*/ 0 h 16"/>
                <a:gd name="T8" fmla="*/ 0 w 17"/>
                <a:gd name="T9" fmla="*/ 6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"/>
                <a:gd name="T17" fmla="*/ 17 w 17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">
                  <a:moveTo>
                    <a:pt x="0" y="6"/>
                  </a:moveTo>
                  <a:lnTo>
                    <a:pt x="8" y="16"/>
                  </a:lnTo>
                  <a:lnTo>
                    <a:pt x="17" y="10"/>
                  </a:lnTo>
                  <a:lnTo>
                    <a:pt x="1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70" name="Freeform 739"/>
            <p:cNvSpPr>
              <a:spLocks/>
            </p:cNvSpPr>
            <p:nvPr/>
          </p:nvSpPr>
          <p:spPr bwMode="auto">
            <a:xfrm>
              <a:off x="3554" y="3208"/>
              <a:ext cx="28" cy="33"/>
            </a:xfrm>
            <a:custGeom>
              <a:avLst/>
              <a:gdLst>
                <a:gd name="T0" fmla="*/ 0 w 28"/>
                <a:gd name="T1" fmla="*/ 8 h 33"/>
                <a:gd name="T2" fmla="*/ 18 w 28"/>
                <a:gd name="T3" fmla="*/ 33 h 33"/>
                <a:gd name="T4" fmla="*/ 28 w 28"/>
                <a:gd name="T5" fmla="*/ 27 h 33"/>
                <a:gd name="T6" fmla="*/ 10 w 28"/>
                <a:gd name="T7" fmla="*/ 0 h 33"/>
                <a:gd name="T8" fmla="*/ 0 w 28"/>
                <a:gd name="T9" fmla="*/ 8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33"/>
                <a:gd name="T17" fmla="*/ 28 w 28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33">
                  <a:moveTo>
                    <a:pt x="0" y="8"/>
                  </a:moveTo>
                  <a:lnTo>
                    <a:pt x="18" y="33"/>
                  </a:lnTo>
                  <a:lnTo>
                    <a:pt x="28" y="27"/>
                  </a:lnTo>
                  <a:lnTo>
                    <a:pt x="1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71" name="Freeform 740"/>
            <p:cNvSpPr>
              <a:spLocks/>
            </p:cNvSpPr>
            <p:nvPr/>
          </p:nvSpPr>
          <p:spPr bwMode="auto">
            <a:xfrm>
              <a:off x="3545" y="3194"/>
              <a:ext cx="19" cy="22"/>
            </a:xfrm>
            <a:custGeom>
              <a:avLst/>
              <a:gdLst>
                <a:gd name="T0" fmla="*/ 0 w 19"/>
                <a:gd name="T1" fmla="*/ 8 h 22"/>
                <a:gd name="T2" fmla="*/ 9 w 19"/>
                <a:gd name="T3" fmla="*/ 22 h 22"/>
                <a:gd name="T4" fmla="*/ 19 w 19"/>
                <a:gd name="T5" fmla="*/ 14 h 22"/>
                <a:gd name="T6" fmla="*/ 9 w 19"/>
                <a:gd name="T7" fmla="*/ 0 h 22"/>
                <a:gd name="T8" fmla="*/ 0 w 19"/>
                <a:gd name="T9" fmla="*/ 8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22"/>
                <a:gd name="T17" fmla="*/ 19 w 19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22">
                  <a:moveTo>
                    <a:pt x="0" y="8"/>
                  </a:moveTo>
                  <a:lnTo>
                    <a:pt x="9" y="22"/>
                  </a:lnTo>
                  <a:lnTo>
                    <a:pt x="19" y="14"/>
                  </a:lnTo>
                  <a:lnTo>
                    <a:pt x="9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72" name="Freeform 741"/>
            <p:cNvSpPr>
              <a:spLocks/>
            </p:cNvSpPr>
            <p:nvPr/>
          </p:nvSpPr>
          <p:spPr bwMode="auto">
            <a:xfrm>
              <a:off x="3541" y="3188"/>
              <a:ext cx="13" cy="14"/>
            </a:xfrm>
            <a:custGeom>
              <a:avLst/>
              <a:gdLst>
                <a:gd name="T0" fmla="*/ 0 w 13"/>
                <a:gd name="T1" fmla="*/ 8 h 14"/>
                <a:gd name="T2" fmla="*/ 4 w 13"/>
                <a:gd name="T3" fmla="*/ 14 h 14"/>
                <a:gd name="T4" fmla="*/ 13 w 13"/>
                <a:gd name="T5" fmla="*/ 6 h 14"/>
                <a:gd name="T6" fmla="*/ 8 w 13"/>
                <a:gd name="T7" fmla="*/ 0 h 14"/>
                <a:gd name="T8" fmla="*/ 0 w 13"/>
                <a:gd name="T9" fmla="*/ 8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4"/>
                <a:gd name="T17" fmla="*/ 13 w 13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4">
                  <a:moveTo>
                    <a:pt x="0" y="8"/>
                  </a:moveTo>
                  <a:lnTo>
                    <a:pt x="4" y="14"/>
                  </a:lnTo>
                  <a:lnTo>
                    <a:pt x="13" y="6"/>
                  </a:lnTo>
                  <a:lnTo>
                    <a:pt x="8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73" name="Freeform 742"/>
            <p:cNvSpPr>
              <a:spLocks/>
            </p:cNvSpPr>
            <p:nvPr/>
          </p:nvSpPr>
          <p:spPr bwMode="auto">
            <a:xfrm>
              <a:off x="3535" y="3183"/>
              <a:ext cx="14" cy="13"/>
            </a:xfrm>
            <a:custGeom>
              <a:avLst/>
              <a:gdLst>
                <a:gd name="T0" fmla="*/ 2 w 14"/>
                <a:gd name="T1" fmla="*/ 9 h 13"/>
                <a:gd name="T2" fmla="*/ 0 w 14"/>
                <a:gd name="T3" fmla="*/ 9 h 13"/>
                <a:gd name="T4" fmla="*/ 6 w 14"/>
                <a:gd name="T5" fmla="*/ 13 h 13"/>
                <a:gd name="T6" fmla="*/ 14 w 14"/>
                <a:gd name="T7" fmla="*/ 5 h 13"/>
                <a:gd name="T8" fmla="*/ 10 w 14"/>
                <a:gd name="T9" fmla="*/ 2 h 13"/>
                <a:gd name="T10" fmla="*/ 8 w 14"/>
                <a:gd name="T11" fmla="*/ 0 h 13"/>
                <a:gd name="T12" fmla="*/ 10 w 14"/>
                <a:gd name="T13" fmla="*/ 2 h 13"/>
                <a:gd name="T14" fmla="*/ 10 w 14"/>
                <a:gd name="T15" fmla="*/ 0 h 13"/>
                <a:gd name="T16" fmla="*/ 8 w 14"/>
                <a:gd name="T17" fmla="*/ 0 h 13"/>
                <a:gd name="T18" fmla="*/ 2 w 14"/>
                <a:gd name="T19" fmla="*/ 9 h 1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13"/>
                <a:gd name="T32" fmla="*/ 14 w 14"/>
                <a:gd name="T33" fmla="*/ 13 h 1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13">
                  <a:moveTo>
                    <a:pt x="2" y="9"/>
                  </a:moveTo>
                  <a:lnTo>
                    <a:pt x="0" y="9"/>
                  </a:lnTo>
                  <a:lnTo>
                    <a:pt x="6" y="13"/>
                  </a:lnTo>
                  <a:lnTo>
                    <a:pt x="14" y="5"/>
                  </a:lnTo>
                  <a:lnTo>
                    <a:pt x="10" y="2"/>
                  </a:lnTo>
                  <a:lnTo>
                    <a:pt x="8" y="0"/>
                  </a:lnTo>
                  <a:lnTo>
                    <a:pt x="10" y="2"/>
                  </a:lnTo>
                  <a:lnTo>
                    <a:pt x="10" y="0"/>
                  </a:lnTo>
                  <a:lnTo>
                    <a:pt x="8" y="0"/>
                  </a:lnTo>
                  <a:lnTo>
                    <a:pt x="2" y="9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74" name="Freeform 743"/>
            <p:cNvSpPr>
              <a:spLocks/>
            </p:cNvSpPr>
            <p:nvPr/>
          </p:nvSpPr>
          <p:spPr bwMode="auto">
            <a:xfrm>
              <a:off x="3533" y="3179"/>
              <a:ext cx="10" cy="13"/>
            </a:xfrm>
            <a:custGeom>
              <a:avLst/>
              <a:gdLst>
                <a:gd name="T0" fmla="*/ 2 w 10"/>
                <a:gd name="T1" fmla="*/ 11 h 13"/>
                <a:gd name="T2" fmla="*/ 0 w 10"/>
                <a:gd name="T3" fmla="*/ 11 h 13"/>
                <a:gd name="T4" fmla="*/ 4 w 10"/>
                <a:gd name="T5" fmla="*/ 13 h 13"/>
                <a:gd name="T6" fmla="*/ 10 w 10"/>
                <a:gd name="T7" fmla="*/ 4 h 13"/>
                <a:gd name="T8" fmla="*/ 6 w 10"/>
                <a:gd name="T9" fmla="*/ 2 h 13"/>
                <a:gd name="T10" fmla="*/ 6 w 10"/>
                <a:gd name="T11" fmla="*/ 0 h 13"/>
                <a:gd name="T12" fmla="*/ 6 w 10"/>
                <a:gd name="T13" fmla="*/ 2 h 13"/>
                <a:gd name="T14" fmla="*/ 6 w 10"/>
                <a:gd name="T15" fmla="*/ 0 h 13"/>
                <a:gd name="T16" fmla="*/ 2 w 10"/>
                <a:gd name="T17" fmla="*/ 11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13"/>
                <a:gd name="T29" fmla="*/ 10 w 10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13">
                  <a:moveTo>
                    <a:pt x="2" y="11"/>
                  </a:moveTo>
                  <a:lnTo>
                    <a:pt x="0" y="11"/>
                  </a:lnTo>
                  <a:lnTo>
                    <a:pt x="4" y="13"/>
                  </a:lnTo>
                  <a:lnTo>
                    <a:pt x="10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0"/>
                  </a:lnTo>
                  <a:lnTo>
                    <a:pt x="2" y="1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75" name="Freeform 744"/>
            <p:cNvSpPr>
              <a:spLocks/>
            </p:cNvSpPr>
            <p:nvPr/>
          </p:nvSpPr>
          <p:spPr bwMode="auto">
            <a:xfrm>
              <a:off x="3531" y="3179"/>
              <a:ext cx="8" cy="11"/>
            </a:xfrm>
            <a:custGeom>
              <a:avLst/>
              <a:gdLst>
                <a:gd name="T0" fmla="*/ 0 w 8"/>
                <a:gd name="T1" fmla="*/ 9 h 11"/>
                <a:gd name="T2" fmla="*/ 0 w 8"/>
                <a:gd name="T3" fmla="*/ 11 h 11"/>
                <a:gd name="T4" fmla="*/ 4 w 8"/>
                <a:gd name="T5" fmla="*/ 11 h 11"/>
                <a:gd name="T6" fmla="*/ 8 w 8"/>
                <a:gd name="T7" fmla="*/ 0 h 11"/>
                <a:gd name="T8" fmla="*/ 4 w 8"/>
                <a:gd name="T9" fmla="*/ 0 h 11"/>
                <a:gd name="T10" fmla="*/ 0 w 8"/>
                <a:gd name="T11" fmla="*/ 9 h 11"/>
                <a:gd name="T12" fmla="*/ 0 w 8"/>
                <a:gd name="T13" fmla="*/ 11 h 11"/>
                <a:gd name="T14" fmla="*/ 0 w 8"/>
                <a:gd name="T15" fmla="*/ 9 h 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"/>
                <a:gd name="T25" fmla="*/ 0 h 11"/>
                <a:gd name="T26" fmla="*/ 8 w 8"/>
                <a:gd name="T27" fmla="*/ 11 h 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" h="11">
                  <a:moveTo>
                    <a:pt x="0" y="9"/>
                  </a:moveTo>
                  <a:lnTo>
                    <a:pt x="0" y="11"/>
                  </a:lnTo>
                  <a:lnTo>
                    <a:pt x="4" y="11"/>
                  </a:lnTo>
                  <a:lnTo>
                    <a:pt x="8" y="0"/>
                  </a:lnTo>
                  <a:lnTo>
                    <a:pt x="4" y="0"/>
                  </a:lnTo>
                  <a:lnTo>
                    <a:pt x="0" y="9"/>
                  </a:lnTo>
                  <a:lnTo>
                    <a:pt x="0" y="11"/>
                  </a:lnTo>
                  <a:lnTo>
                    <a:pt x="0" y="9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76" name="Freeform 745"/>
            <p:cNvSpPr>
              <a:spLocks/>
            </p:cNvSpPr>
            <p:nvPr/>
          </p:nvSpPr>
          <p:spPr bwMode="auto">
            <a:xfrm>
              <a:off x="3529" y="3177"/>
              <a:ext cx="6" cy="11"/>
            </a:xfrm>
            <a:custGeom>
              <a:avLst/>
              <a:gdLst>
                <a:gd name="T0" fmla="*/ 2 w 6"/>
                <a:gd name="T1" fmla="*/ 11 h 11"/>
                <a:gd name="T2" fmla="*/ 0 w 6"/>
                <a:gd name="T3" fmla="*/ 11 h 11"/>
                <a:gd name="T4" fmla="*/ 2 w 6"/>
                <a:gd name="T5" fmla="*/ 11 h 11"/>
                <a:gd name="T6" fmla="*/ 6 w 6"/>
                <a:gd name="T7" fmla="*/ 2 h 11"/>
                <a:gd name="T8" fmla="*/ 4 w 6"/>
                <a:gd name="T9" fmla="*/ 2 h 11"/>
                <a:gd name="T10" fmla="*/ 2 w 6"/>
                <a:gd name="T11" fmla="*/ 0 h 11"/>
                <a:gd name="T12" fmla="*/ 4 w 6"/>
                <a:gd name="T13" fmla="*/ 2 h 11"/>
                <a:gd name="T14" fmla="*/ 4 w 6"/>
                <a:gd name="T15" fmla="*/ 0 h 11"/>
                <a:gd name="T16" fmla="*/ 2 w 6"/>
                <a:gd name="T17" fmla="*/ 0 h 11"/>
                <a:gd name="T18" fmla="*/ 2 w 6"/>
                <a:gd name="T19" fmla="*/ 11 h 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1"/>
                <a:gd name="T32" fmla="*/ 6 w 6"/>
                <a:gd name="T33" fmla="*/ 11 h 1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1">
                  <a:moveTo>
                    <a:pt x="2" y="11"/>
                  </a:moveTo>
                  <a:lnTo>
                    <a:pt x="0" y="11"/>
                  </a:lnTo>
                  <a:lnTo>
                    <a:pt x="2" y="11"/>
                  </a:lnTo>
                  <a:lnTo>
                    <a:pt x="6" y="2"/>
                  </a:lnTo>
                  <a:lnTo>
                    <a:pt x="4" y="2"/>
                  </a:lnTo>
                  <a:lnTo>
                    <a:pt x="2" y="0"/>
                  </a:lnTo>
                  <a:lnTo>
                    <a:pt x="4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1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77" name="Rectangle 746"/>
            <p:cNvSpPr>
              <a:spLocks noChangeArrowheads="1"/>
            </p:cNvSpPr>
            <p:nvPr/>
          </p:nvSpPr>
          <p:spPr bwMode="auto">
            <a:xfrm>
              <a:off x="3527" y="3177"/>
              <a:ext cx="4" cy="1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78" name="Freeform 747"/>
            <p:cNvSpPr>
              <a:spLocks/>
            </p:cNvSpPr>
            <p:nvPr/>
          </p:nvSpPr>
          <p:spPr bwMode="auto">
            <a:xfrm>
              <a:off x="3522" y="3177"/>
              <a:ext cx="5" cy="11"/>
            </a:xfrm>
            <a:custGeom>
              <a:avLst/>
              <a:gdLst>
                <a:gd name="T0" fmla="*/ 4 w 5"/>
                <a:gd name="T1" fmla="*/ 11 h 11"/>
                <a:gd name="T2" fmla="*/ 2 w 5"/>
                <a:gd name="T3" fmla="*/ 11 h 11"/>
                <a:gd name="T4" fmla="*/ 5 w 5"/>
                <a:gd name="T5" fmla="*/ 11 h 11"/>
                <a:gd name="T6" fmla="*/ 5 w 5"/>
                <a:gd name="T7" fmla="*/ 0 h 11"/>
                <a:gd name="T8" fmla="*/ 2 w 5"/>
                <a:gd name="T9" fmla="*/ 0 h 11"/>
                <a:gd name="T10" fmla="*/ 0 w 5"/>
                <a:gd name="T11" fmla="*/ 2 h 11"/>
                <a:gd name="T12" fmla="*/ 2 w 5"/>
                <a:gd name="T13" fmla="*/ 0 h 11"/>
                <a:gd name="T14" fmla="*/ 0 w 5"/>
                <a:gd name="T15" fmla="*/ 0 h 11"/>
                <a:gd name="T16" fmla="*/ 0 w 5"/>
                <a:gd name="T17" fmla="*/ 2 h 11"/>
                <a:gd name="T18" fmla="*/ 4 w 5"/>
                <a:gd name="T19" fmla="*/ 11 h 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"/>
                <a:gd name="T31" fmla="*/ 0 h 11"/>
                <a:gd name="T32" fmla="*/ 5 w 5"/>
                <a:gd name="T33" fmla="*/ 11 h 1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" h="11">
                  <a:moveTo>
                    <a:pt x="4" y="11"/>
                  </a:moveTo>
                  <a:lnTo>
                    <a:pt x="2" y="11"/>
                  </a:lnTo>
                  <a:lnTo>
                    <a:pt x="5" y="11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4" y="1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79" name="Freeform 748"/>
            <p:cNvSpPr>
              <a:spLocks/>
            </p:cNvSpPr>
            <p:nvPr/>
          </p:nvSpPr>
          <p:spPr bwMode="auto">
            <a:xfrm>
              <a:off x="3518" y="3179"/>
              <a:ext cx="8" cy="11"/>
            </a:xfrm>
            <a:custGeom>
              <a:avLst/>
              <a:gdLst>
                <a:gd name="T0" fmla="*/ 4 w 8"/>
                <a:gd name="T1" fmla="*/ 11 h 11"/>
                <a:gd name="T2" fmla="*/ 8 w 8"/>
                <a:gd name="T3" fmla="*/ 9 h 11"/>
                <a:gd name="T4" fmla="*/ 4 w 8"/>
                <a:gd name="T5" fmla="*/ 0 h 11"/>
                <a:gd name="T6" fmla="*/ 0 w 8"/>
                <a:gd name="T7" fmla="*/ 2 h 11"/>
                <a:gd name="T8" fmla="*/ 4 w 8"/>
                <a:gd name="T9" fmla="*/ 11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1"/>
                <a:gd name="T17" fmla="*/ 8 w 8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1">
                  <a:moveTo>
                    <a:pt x="4" y="11"/>
                  </a:moveTo>
                  <a:lnTo>
                    <a:pt x="8" y="9"/>
                  </a:lnTo>
                  <a:lnTo>
                    <a:pt x="4" y="0"/>
                  </a:lnTo>
                  <a:lnTo>
                    <a:pt x="0" y="2"/>
                  </a:lnTo>
                  <a:lnTo>
                    <a:pt x="4" y="1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80" name="Freeform 749"/>
            <p:cNvSpPr>
              <a:spLocks/>
            </p:cNvSpPr>
            <p:nvPr/>
          </p:nvSpPr>
          <p:spPr bwMode="auto">
            <a:xfrm>
              <a:off x="3512" y="3181"/>
              <a:ext cx="10" cy="11"/>
            </a:xfrm>
            <a:custGeom>
              <a:avLst/>
              <a:gdLst>
                <a:gd name="T0" fmla="*/ 8 w 10"/>
                <a:gd name="T1" fmla="*/ 11 h 11"/>
                <a:gd name="T2" fmla="*/ 6 w 10"/>
                <a:gd name="T3" fmla="*/ 11 h 11"/>
                <a:gd name="T4" fmla="*/ 10 w 10"/>
                <a:gd name="T5" fmla="*/ 9 h 11"/>
                <a:gd name="T6" fmla="*/ 6 w 10"/>
                <a:gd name="T7" fmla="*/ 0 h 11"/>
                <a:gd name="T8" fmla="*/ 2 w 10"/>
                <a:gd name="T9" fmla="*/ 0 h 11"/>
                <a:gd name="T10" fmla="*/ 0 w 10"/>
                <a:gd name="T11" fmla="*/ 2 h 11"/>
                <a:gd name="T12" fmla="*/ 2 w 10"/>
                <a:gd name="T13" fmla="*/ 0 h 11"/>
                <a:gd name="T14" fmla="*/ 0 w 10"/>
                <a:gd name="T15" fmla="*/ 2 h 11"/>
                <a:gd name="T16" fmla="*/ 8 w 10"/>
                <a:gd name="T17" fmla="*/ 11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11"/>
                <a:gd name="T29" fmla="*/ 10 w 10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11">
                  <a:moveTo>
                    <a:pt x="8" y="11"/>
                  </a:moveTo>
                  <a:lnTo>
                    <a:pt x="6" y="11"/>
                  </a:lnTo>
                  <a:lnTo>
                    <a:pt x="10" y="9"/>
                  </a:lnTo>
                  <a:lnTo>
                    <a:pt x="6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2" y="0"/>
                  </a:lnTo>
                  <a:lnTo>
                    <a:pt x="0" y="2"/>
                  </a:lnTo>
                  <a:lnTo>
                    <a:pt x="8" y="1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81" name="Freeform 750"/>
            <p:cNvSpPr>
              <a:spLocks/>
            </p:cNvSpPr>
            <p:nvPr/>
          </p:nvSpPr>
          <p:spPr bwMode="auto">
            <a:xfrm>
              <a:off x="3506" y="3183"/>
              <a:ext cx="14" cy="13"/>
            </a:xfrm>
            <a:custGeom>
              <a:avLst/>
              <a:gdLst>
                <a:gd name="T0" fmla="*/ 10 w 14"/>
                <a:gd name="T1" fmla="*/ 11 h 13"/>
                <a:gd name="T2" fmla="*/ 8 w 14"/>
                <a:gd name="T3" fmla="*/ 13 h 13"/>
                <a:gd name="T4" fmla="*/ 14 w 14"/>
                <a:gd name="T5" fmla="*/ 9 h 13"/>
                <a:gd name="T6" fmla="*/ 6 w 14"/>
                <a:gd name="T7" fmla="*/ 0 h 13"/>
                <a:gd name="T8" fmla="*/ 2 w 14"/>
                <a:gd name="T9" fmla="*/ 4 h 13"/>
                <a:gd name="T10" fmla="*/ 0 w 14"/>
                <a:gd name="T11" fmla="*/ 4 h 13"/>
                <a:gd name="T12" fmla="*/ 2 w 14"/>
                <a:gd name="T13" fmla="*/ 4 h 13"/>
                <a:gd name="T14" fmla="*/ 0 w 14"/>
                <a:gd name="T15" fmla="*/ 4 h 13"/>
                <a:gd name="T16" fmla="*/ 10 w 14"/>
                <a:gd name="T17" fmla="*/ 11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13"/>
                <a:gd name="T29" fmla="*/ 14 w 14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13">
                  <a:moveTo>
                    <a:pt x="10" y="11"/>
                  </a:moveTo>
                  <a:lnTo>
                    <a:pt x="8" y="13"/>
                  </a:lnTo>
                  <a:lnTo>
                    <a:pt x="14" y="9"/>
                  </a:lnTo>
                  <a:lnTo>
                    <a:pt x="6" y="0"/>
                  </a:lnTo>
                  <a:lnTo>
                    <a:pt x="2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10" y="1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82" name="Freeform 751"/>
            <p:cNvSpPr>
              <a:spLocks/>
            </p:cNvSpPr>
            <p:nvPr/>
          </p:nvSpPr>
          <p:spPr bwMode="auto">
            <a:xfrm>
              <a:off x="3502" y="3187"/>
              <a:ext cx="14" cy="13"/>
            </a:xfrm>
            <a:custGeom>
              <a:avLst/>
              <a:gdLst>
                <a:gd name="T0" fmla="*/ 10 w 14"/>
                <a:gd name="T1" fmla="*/ 11 h 13"/>
                <a:gd name="T2" fmla="*/ 10 w 14"/>
                <a:gd name="T3" fmla="*/ 13 h 13"/>
                <a:gd name="T4" fmla="*/ 14 w 14"/>
                <a:gd name="T5" fmla="*/ 7 h 13"/>
                <a:gd name="T6" fmla="*/ 4 w 14"/>
                <a:gd name="T7" fmla="*/ 0 h 13"/>
                <a:gd name="T8" fmla="*/ 0 w 14"/>
                <a:gd name="T9" fmla="*/ 5 h 13"/>
                <a:gd name="T10" fmla="*/ 10 w 14"/>
                <a:gd name="T11" fmla="*/ 11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"/>
                <a:gd name="T19" fmla="*/ 0 h 13"/>
                <a:gd name="T20" fmla="*/ 14 w 14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" h="13">
                  <a:moveTo>
                    <a:pt x="10" y="11"/>
                  </a:moveTo>
                  <a:lnTo>
                    <a:pt x="10" y="13"/>
                  </a:lnTo>
                  <a:lnTo>
                    <a:pt x="14" y="7"/>
                  </a:lnTo>
                  <a:lnTo>
                    <a:pt x="4" y="0"/>
                  </a:lnTo>
                  <a:lnTo>
                    <a:pt x="0" y="5"/>
                  </a:lnTo>
                  <a:lnTo>
                    <a:pt x="10" y="1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83" name="Freeform 752"/>
            <p:cNvSpPr>
              <a:spLocks/>
            </p:cNvSpPr>
            <p:nvPr/>
          </p:nvSpPr>
          <p:spPr bwMode="auto">
            <a:xfrm>
              <a:off x="3495" y="3192"/>
              <a:ext cx="17" cy="18"/>
            </a:xfrm>
            <a:custGeom>
              <a:avLst/>
              <a:gdLst>
                <a:gd name="T0" fmla="*/ 9 w 17"/>
                <a:gd name="T1" fmla="*/ 18 h 18"/>
                <a:gd name="T2" fmla="*/ 17 w 17"/>
                <a:gd name="T3" fmla="*/ 6 h 18"/>
                <a:gd name="T4" fmla="*/ 7 w 17"/>
                <a:gd name="T5" fmla="*/ 0 h 18"/>
                <a:gd name="T6" fmla="*/ 0 w 17"/>
                <a:gd name="T7" fmla="*/ 12 h 18"/>
                <a:gd name="T8" fmla="*/ 9 w 17"/>
                <a:gd name="T9" fmla="*/ 18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8"/>
                <a:gd name="T17" fmla="*/ 17 w 17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8">
                  <a:moveTo>
                    <a:pt x="9" y="18"/>
                  </a:moveTo>
                  <a:lnTo>
                    <a:pt x="17" y="6"/>
                  </a:lnTo>
                  <a:lnTo>
                    <a:pt x="7" y="0"/>
                  </a:lnTo>
                  <a:lnTo>
                    <a:pt x="0" y="12"/>
                  </a:lnTo>
                  <a:lnTo>
                    <a:pt x="9" y="1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84" name="Freeform 753"/>
            <p:cNvSpPr>
              <a:spLocks/>
            </p:cNvSpPr>
            <p:nvPr/>
          </p:nvSpPr>
          <p:spPr bwMode="auto">
            <a:xfrm>
              <a:off x="3487" y="3204"/>
              <a:ext cx="17" cy="21"/>
            </a:xfrm>
            <a:custGeom>
              <a:avLst/>
              <a:gdLst>
                <a:gd name="T0" fmla="*/ 10 w 17"/>
                <a:gd name="T1" fmla="*/ 21 h 21"/>
                <a:gd name="T2" fmla="*/ 17 w 17"/>
                <a:gd name="T3" fmla="*/ 6 h 21"/>
                <a:gd name="T4" fmla="*/ 8 w 17"/>
                <a:gd name="T5" fmla="*/ 0 h 21"/>
                <a:gd name="T6" fmla="*/ 0 w 17"/>
                <a:gd name="T7" fmla="*/ 16 h 21"/>
                <a:gd name="T8" fmla="*/ 10 w 17"/>
                <a:gd name="T9" fmla="*/ 21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21"/>
                <a:gd name="T17" fmla="*/ 17 w 17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21">
                  <a:moveTo>
                    <a:pt x="10" y="21"/>
                  </a:moveTo>
                  <a:lnTo>
                    <a:pt x="17" y="6"/>
                  </a:lnTo>
                  <a:lnTo>
                    <a:pt x="8" y="0"/>
                  </a:lnTo>
                  <a:lnTo>
                    <a:pt x="0" y="16"/>
                  </a:lnTo>
                  <a:lnTo>
                    <a:pt x="10" y="2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85" name="Freeform 754"/>
            <p:cNvSpPr>
              <a:spLocks/>
            </p:cNvSpPr>
            <p:nvPr/>
          </p:nvSpPr>
          <p:spPr bwMode="auto">
            <a:xfrm>
              <a:off x="3470" y="3220"/>
              <a:ext cx="27" cy="33"/>
            </a:xfrm>
            <a:custGeom>
              <a:avLst/>
              <a:gdLst>
                <a:gd name="T0" fmla="*/ 9 w 27"/>
                <a:gd name="T1" fmla="*/ 33 h 33"/>
                <a:gd name="T2" fmla="*/ 27 w 27"/>
                <a:gd name="T3" fmla="*/ 5 h 33"/>
                <a:gd name="T4" fmla="*/ 17 w 27"/>
                <a:gd name="T5" fmla="*/ 0 h 33"/>
                <a:gd name="T6" fmla="*/ 0 w 27"/>
                <a:gd name="T7" fmla="*/ 27 h 33"/>
                <a:gd name="T8" fmla="*/ 9 w 27"/>
                <a:gd name="T9" fmla="*/ 33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33"/>
                <a:gd name="T17" fmla="*/ 27 w 27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33">
                  <a:moveTo>
                    <a:pt x="9" y="33"/>
                  </a:moveTo>
                  <a:lnTo>
                    <a:pt x="27" y="5"/>
                  </a:lnTo>
                  <a:lnTo>
                    <a:pt x="17" y="0"/>
                  </a:lnTo>
                  <a:lnTo>
                    <a:pt x="0" y="27"/>
                  </a:lnTo>
                  <a:lnTo>
                    <a:pt x="9" y="3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86" name="Freeform 755"/>
            <p:cNvSpPr>
              <a:spLocks/>
            </p:cNvSpPr>
            <p:nvPr/>
          </p:nvSpPr>
          <p:spPr bwMode="auto">
            <a:xfrm>
              <a:off x="3466" y="3247"/>
              <a:ext cx="13" cy="14"/>
            </a:xfrm>
            <a:custGeom>
              <a:avLst/>
              <a:gdLst>
                <a:gd name="T0" fmla="*/ 7 w 13"/>
                <a:gd name="T1" fmla="*/ 14 h 14"/>
                <a:gd name="T2" fmla="*/ 9 w 13"/>
                <a:gd name="T3" fmla="*/ 12 h 14"/>
                <a:gd name="T4" fmla="*/ 13 w 13"/>
                <a:gd name="T5" fmla="*/ 6 h 14"/>
                <a:gd name="T6" fmla="*/ 4 w 13"/>
                <a:gd name="T7" fmla="*/ 0 h 14"/>
                <a:gd name="T8" fmla="*/ 0 w 13"/>
                <a:gd name="T9" fmla="*/ 6 h 14"/>
                <a:gd name="T10" fmla="*/ 0 w 13"/>
                <a:gd name="T11" fmla="*/ 4 h 14"/>
                <a:gd name="T12" fmla="*/ 7 w 13"/>
                <a:gd name="T13" fmla="*/ 14 h 14"/>
                <a:gd name="T14" fmla="*/ 7 w 13"/>
                <a:gd name="T15" fmla="*/ 12 h 14"/>
                <a:gd name="T16" fmla="*/ 9 w 13"/>
                <a:gd name="T17" fmla="*/ 12 h 14"/>
                <a:gd name="T18" fmla="*/ 7 w 13"/>
                <a:gd name="T19" fmla="*/ 14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14"/>
                <a:gd name="T32" fmla="*/ 13 w 13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14">
                  <a:moveTo>
                    <a:pt x="7" y="14"/>
                  </a:moveTo>
                  <a:lnTo>
                    <a:pt x="9" y="12"/>
                  </a:lnTo>
                  <a:lnTo>
                    <a:pt x="13" y="6"/>
                  </a:lnTo>
                  <a:lnTo>
                    <a:pt x="4" y="0"/>
                  </a:lnTo>
                  <a:lnTo>
                    <a:pt x="0" y="6"/>
                  </a:lnTo>
                  <a:lnTo>
                    <a:pt x="0" y="4"/>
                  </a:lnTo>
                  <a:lnTo>
                    <a:pt x="7" y="14"/>
                  </a:lnTo>
                  <a:lnTo>
                    <a:pt x="7" y="12"/>
                  </a:lnTo>
                  <a:lnTo>
                    <a:pt x="9" y="12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87" name="Freeform 756"/>
            <p:cNvSpPr>
              <a:spLocks/>
            </p:cNvSpPr>
            <p:nvPr/>
          </p:nvSpPr>
          <p:spPr bwMode="auto">
            <a:xfrm>
              <a:off x="3462" y="3251"/>
              <a:ext cx="11" cy="13"/>
            </a:xfrm>
            <a:custGeom>
              <a:avLst/>
              <a:gdLst>
                <a:gd name="T0" fmla="*/ 8 w 11"/>
                <a:gd name="T1" fmla="*/ 13 h 13"/>
                <a:gd name="T2" fmla="*/ 11 w 11"/>
                <a:gd name="T3" fmla="*/ 10 h 13"/>
                <a:gd name="T4" fmla="*/ 4 w 11"/>
                <a:gd name="T5" fmla="*/ 0 h 13"/>
                <a:gd name="T6" fmla="*/ 0 w 11"/>
                <a:gd name="T7" fmla="*/ 4 h 13"/>
                <a:gd name="T8" fmla="*/ 8 w 11"/>
                <a:gd name="T9" fmla="*/ 13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13"/>
                <a:gd name="T17" fmla="*/ 11 w 11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13">
                  <a:moveTo>
                    <a:pt x="8" y="13"/>
                  </a:moveTo>
                  <a:lnTo>
                    <a:pt x="11" y="10"/>
                  </a:lnTo>
                  <a:lnTo>
                    <a:pt x="4" y="0"/>
                  </a:lnTo>
                  <a:lnTo>
                    <a:pt x="0" y="4"/>
                  </a:lnTo>
                  <a:lnTo>
                    <a:pt x="8" y="1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88" name="Freeform 757"/>
            <p:cNvSpPr>
              <a:spLocks/>
            </p:cNvSpPr>
            <p:nvPr/>
          </p:nvSpPr>
          <p:spPr bwMode="auto">
            <a:xfrm>
              <a:off x="3458" y="3255"/>
              <a:ext cx="12" cy="13"/>
            </a:xfrm>
            <a:custGeom>
              <a:avLst/>
              <a:gdLst>
                <a:gd name="T0" fmla="*/ 8 w 12"/>
                <a:gd name="T1" fmla="*/ 13 h 13"/>
                <a:gd name="T2" fmla="*/ 8 w 12"/>
                <a:gd name="T3" fmla="*/ 11 h 13"/>
                <a:gd name="T4" fmla="*/ 12 w 12"/>
                <a:gd name="T5" fmla="*/ 9 h 13"/>
                <a:gd name="T6" fmla="*/ 4 w 12"/>
                <a:gd name="T7" fmla="*/ 0 h 13"/>
                <a:gd name="T8" fmla="*/ 0 w 12"/>
                <a:gd name="T9" fmla="*/ 4 h 13"/>
                <a:gd name="T10" fmla="*/ 2 w 12"/>
                <a:gd name="T11" fmla="*/ 2 h 13"/>
                <a:gd name="T12" fmla="*/ 8 w 12"/>
                <a:gd name="T13" fmla="*/ 13 h 13"/>
                <a:gd name="T14" fmla="*/ 8 w 12"/>
                <a:gd name="T15" fmla="*/ 11 h 13"/>
                <a:gd name="T16" fmla="*/ 8 w 12"/>
                <a:gd name="T17" fmla="*/ 13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13"/>
                <a:gd name="T29" fmla="*/ 12 w 12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13">
                  <a:moveTo>
                    <a:pt x="8" y="13"/>
                  </a:moveTo>
                  <a:lnTo>
                    <a:pt x="8" y="11"/>
                  </a:lnTo>
                  <a:lnTo>
                    <a:pt x="12" y="9"/>
                  </a:lnTo>
                  <a:lnTo>
                    <a:pt x="4" y="0"/>
                  </a:lnTo>
                  <a:lnTo>
                    <a:pt x="0" y="4"/>
                  </a:lnTo>
                  <a:lnTo>
                    <a:pt x="2" y="2"/>
                  </a:lnTo>
                  <a:lnTo>
                    <a:pt x="8" y="13"/>
                  </a:lnTo>
                  <a:lnTo>
                    <a:pt x="8" y="11"/>
                  </a:lnTo>
                  <a:lnTo>
                    <a:pt x="8" y="1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89" name="Freeform 758"/>
            <p:cNvSpPr>
              <a:spLocks/>
            </p:cNvSpPr>
            <p:nvPr/>
          </p:nvSpPr>
          <p:spPr bwMode="auto">
            <a:xfrm>
              <a:off x="3456" y="3257"/>
              <a:ext cx="10" cy="13"/>
            </a:xfrm>
            <a:custGeom>
              <a:avLst/>
              <a:gdLst>
                <a:gd name="T0" fmla="*/ 4 w 10"/>
                <a:gd name="T1" fmla="*/ 13 h 13"/>
                <a:gd name="T2" fmla="*/ 6 w 10"/>
                <a:gd name="T3" fmla="*/ 13 h 13"/>
                <a:gd name="T4" fmla="*/ 10 w 10"/>
                <a:gd name="T5" fmla="*/ 11 h 13"/>
                <a:gd name="T6" fmla="*/ 4 w 10"/>
                <a:gd name="T7" fmla="*/ 0 h 13"/>
                <a:gd name="T8" fmla="*/ 0 w 10"/>
                <a:gd name="T9" fmla="*/ 2 h 13"/>
                <a:gd name="T10" fmla="*/ 4 w 10"/>
                <a:gd name="T11" fmla="*/ 13 h 13"/>
                <a:gd name="T12" fmla="*/ 6 w 10"/>
                <a:gd name="T13" fmla="*/ 13 h 13"/>
                <a:gd name="T14" fmla="*/ 4 w 10"/>
                <a:gd name="T15" fmla="*/ 13 h 1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"/>
                <a:gd name="T25" fmla="*/ 0 h 13"/>
                <a:gd name="T26" fmla="*/ 10 w 10"/>
                <a:gd name="T27" fmla="*/ 13 h 1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" h="13">
                  <a:moveTo>
                    <a:pt x="4" y="13"/>
                  </a:moveTo>
                  <a:lnTo>
                    <a:pt x="6" y="13"/>
                  </a:lnTo>
                  <a:lnTo>
                    <a:pt x="10" y="11"/>
                  </a:lnTo>
                  <a:lnTo>
                    <a:pt x="4" y="0"/>
                  </a:lnTo>
                  <a:lnTo>
                    <a:pt x="0" y="2"/>
                  </a:lnTo>
                  <a:lnTo>
                    <a:pt x="4" y="13"/>
                  </a:lnTo>
                  <a:lnTo>
                    <a:pt x="6" y="13"/>
                  </a:lnTo>
                  <a:lnTo>
                    <a:pt x="4" y="1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90" name="Freeform 759"/>
            <p:cNvSpPr>
              <a:spLocks/>
            </p:cNvSpPr>
            <p:nvPr/>
          </p:nvSpPr>
          <p:spPr bwMode="auto">
            <a:xfrm>
              <a:off x="3452" y="3259"/>
              <a:ext cx="8" cy="13"/>
            </a:xfrm>
            <a:custGeom>
              <a:avLst/>
              <a:gdLst>
                <a:gd name="T0" fmla="*/ 2 w 8"/>
                <a:gd name="T1" fmla="*/ 13 h 13"/>
                <a:gd name="T2" fmla="*/ 4 w 8"/>
                <a:gd name="T3" fmla="*/ 11 h 13"/>
                <a:gd name="T4" fmla="*/ 8 w 8"/>
                <a:gd name="T5" fmla="*/ 11 h 13"/>
                <a:gd name="T6" fmla="*/ 4 w 8"/>
                <a:gd name="T7" fmla="*/ 0 h 13"/>
                <a:gd name="T8" fmla="*/ 0 w 8"/>
                <a:gd name="T9" fmla="*/ 2 h 13"/>
                <a:gd name="T10" fmla="*/ 2 w 8"/>
                <a:gd name="T11" fmla="*/ 2 h 13"/>
                <a:gd name="T12" fmla="*/ 2 w 8"/>
                <a:gd name="T13" fmla="*/ 13 h 13"/>
                <a:gd name="T14" fmla="*/ 4 w 8"/>
                <a:gd name="T15" fmla="*/ 13 h 13"/>
                <a:gd name="T16" fmla="*/ 4 w 8"/>
                <a:gd name="T17" fmla="*/ 11 h 13"/>
                <a:gd name="T18" fmla="*/ 2 w 8"/>
                <a:gd name="T19" fmla="*/ 13 h 1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"/>
                <a:gd name="T31" fmla="*/ 0 h 13"/>
                <a:gd name="T32" fmla="*/ 8 w 8"/>
                <a:gd name="T33" fmla="*/ 13 h 1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" h="13">
                  <a:moveTo>
                    <a:pt x="2" y="13"/>
                  </a:moveTo>
                  <a:lnTo>
                    <a:pt x="4" y="11"/>
                  </a:lnTo>
                  <a:lnTo>
                    <a:pt x="8" y="11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13"/>
                  </a:lnTo>
                  <a:lnTo>
                    <a:pt x="4" y="13"/>
                  </a:lnTo>
                  <a:lnTo>
                    <a:pt x="4" y="11"/>
                  </a:lnTo>
                  <a:lnTo>
                    <a:pt x="2" y="1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91" name="Rectangle 760"/>
            <p:cNvSpPr>
              <a:spLocks noChangeArrowheads="1"/>
            </p:cNvSpPr>
            <p:nvPr/>
          </p:nvSpPr>
          <p:spPr bwMode="auto">
            <a:xfrm>
              <a:off x="3452" y="3261"/>
              <a:ext cx="2" cy="1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92" name="Freeform 761"/>
            <p:cNvSpPr>
              <a:spLocks/>
            </p:cNvSpPr>
            <p:nvPr/>
          </p:nvSpPr>
          <p:spPr bwMode="auto">
            <a:xfrm>
              <a:off x="3448" y="3261"/>
              <a:ext cx="6" cy="11"/>
            </a:xfrm>
            <a:custGeom>
              <a:avLst/>
              <a:gdLst>
                <a:gd name="T0" fmla="*/ 0 w 6"/>
                <a:gd name="T1" fmla="*/ 9 h 11"/>
                <a:gd name="T2" fmla="*/ 2 w 6"/>
                <a:gd name="T3" fmla="*/ 11 h 11"/>
                <a:gd name="T4" fmla="*/ 4 w 6"/>
                <a:gd name="T5" fmla="*/ 11 h 11"/>
                <a:gd name="T6" fmla="*/ 4 w 6"/>
                <a:gd name="T7" fmla="*/ 0 h 11"/>
                <a:gd name="T8" fmla="*/ 2 w 6"/>
                <a:gd name="T9" fmla="*/ 0 h 11"/>
                <a:gd name="T10" fmla="*/ 6 w 6"/>
                <a:gd name="T11" fmla="*/ 0 h 11"/>
                <a:gd name="T12" fmla="*/ 0 w 6"/>
                <a:gd name="T13" fmla="*/ 9 h 11"/>
                <a:gd name="T14" fmla="*/ 0 w 6"/>
                <a:gd name="T15" fmla="*/ 11 h 11"/>
                <a:gd name="T16" fmla="*/ 2 w 6"/>
                <a:gd name="T17" fmla="*/ 11 h 11"/>
                <a:gd name="T18" fmla="*/ 0 w 6"/>
                <a:gd name="T19" fmla="*/ 9 h 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1"/>
                <a:gd name="T32" fmla="*/ 6 w 6"/>
                <a:gd name="T33" fmla="*/ 11 h 1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1">
                  <a:moveTo>
                    <a:pt x="0" y="9"/>
                  </a:moveTo>
                  <a:lnTo>
                    <a:pt x="2" y="11"/>
                  </a:lnTo>
                  <a:lnTo>
                    <a:pt x="4" y="11"/>
                  </a:lnTo>
                  <a:lnTo>
                    <a:pt x="4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0" y="9"/>
                  </a:lnTo>
                  <a:lnTo>
                    <a:pt x="0" y="11"/>
                  </a:lnTo>
                  <a:lnTo>
                    <a:pt x="2" y="11"/>
                  </a:lnTo>
                  <a:lnTo>
                    <a:pt x="0" y="9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93" name="Freeform 762"/>
            <p:cNvSpPr>
              <a:spLocks/>
            </p:cNvSpPr>
            <p:nvPr/>
          </p:nvSpPr>
          <p:spPr bwMode="auto">
            <a:xfrm>
              <a:off x="3444" y="3259"/>
              <a:ext cx="10" cy="11"/>
            </a:xfrm>
            <a:custGeom>
              <a:avLst/>
              <a:gdLst>
                <a:gd name="T0" fmla="*/ 0 w 10"/>
                <a:gd name="T1" fmla="*/ 9 h 11"/>
                <a:gd name="T2" fmla="*/ 4 w 10"/>
                <a:gd name="T3" fmla="*/ 11 h 11"/>
                <a:gd name="T4" fmla="*/ 10 w 10"/>
                <a:gd name="T5" fmla="*/ 2 h 11"/>
                <a:gd name="T6" fmla="*/ 6 w 10"/>
                <a:gd name="T7" fmla="*/ 0 h 11"/>
                <a:gd name="T8" fmla="*/ 0 w 10"/>
                <a:gd name="T9" fmla="*/ 9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1"/>
                <a:gd name="T17" fmla="*/ 10 w 10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1">
                  <a:moveTo>
                    <a:pt x="0" y="9"/>
                  </a:moveTo>
                  <a:lnTo>
                    <a:pt x="4" y="11"/>
                  </a:lnTo>
                  <a:lnTo>
                    <a:pt x="10" y="2"/>
                  </a:lnTo>
                  <a:lnTo>
                    <a:pt x="6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94" name="Freeform 763"/>
            <p:cNvSpPr>
              <a:spLocks/>
            </p:cNvSpPr>
            <p:nvPr/>
          </p:nvSpPr>
          <p:spPr bwMode="auto">
            <a:xfrm>
              <a:off x="3439" y="3257"/>
              <a:ext cx="11" cy="11"/>
            </a:xfrm>
            <a:custGeom>
              <a:avLst/>
              <a:gdLst>
                <a:gd name="T0" fmla="*/ 0 w 11"/>
                <a:gd name="T1" fmla="*/ 9 h 11"/>
                <a:gd name="T2" fmla="*/ 2 w 11"/>
                <a:gd name="T3" fmla="*/ 9 h 11"/>
                <a:gd name="T4" fmla="*/ 5 w 11"/>
                <a:gd name="T5" fmla="*/ 11 h 11"/>
                <a:gd name="T6" fmla="*/ 11 w 11"/>
                <a:gd name="T7" fmla="*/ 2 h 11"/>
                <a:gd name="T8" fmla="*/ 7 w 11"/>
                <a:gd name="T9" fmla="*/ 0 h 11"/>
                <a:gd name="T10" fmla="*/ 0 w 11"/>
                <a:gd name="T11" fmla="*/ 9 h 11"/>
                <a:gd name="T12" fmla="*/ 2 w 11"/>
                <a:gd name="T13" fmla="*/ 9 h 11"/>
                <a:gd name="T14" fmla="*/ 0 w 11"/>
                <a:gd name="T15" fmla="*/ 9 h 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"/>
                <a:gd name="T25" fmla="*/ 0 h 11"/>
                <a:gd name="T26" fmla="*/ 11 w 11"/>
                <a:gd name="T27" fmla="*/ 11 h 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" h="11">
                  <a:moveTo>
                    <a:pt x="0" y="9"/>
                  </a:moveTo>
                  <a:lnTo>
                    <a:pt x="2" y="9"/>
                  </a:lnTo>
                  <a:lnTo>
                    <a:pt x="5" y="11"/>
                  </a:lnTo>
                  <a:lnTo>
                    <a:pt x="11" y="2"/>
                  </a:lnTo>
                  <a:lnTo>
                    <a:pt x="7" y="0"/>
                  </a:lnTo>
                  <a:lnTo>
                    <a:pt x="0" y="9"/>
                  </a:lnTo>
                  <a:lnTo>
                    <a:pt x="2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95" name="Freeform 764"/>
            <p:cNvSpPr>
              <a:spLocks/>
            </p:cNvSpPr>
            <p:nvPr/>
          </p:nvSpPr>
          <p:spPr bwMode="auto">
            <a:xfrm>
              <a:off x="3435" y="3253"/>
              <a:ext cx="11" cy="13"/>
            </a:xfrm>
            <a:custGeom>
              <a:avLst/>
              <a:gdLst>
                <a:gd name="T0" fmla="*/ 0 w 11"/>
                <a:gd name="T1" fmla="*/ 9 h 13"/>
                <a:gd name="T2" fmla="*/ 4 w 11"/>
                <a:gd name="T3" fmla="*/ 13 h 13"/>
                <a:gd name="T4" fmla="*/ 11 w 11"/>
                <a:gd name="T5" fmla="*/ 4 h 13"/>
                <a:gd name="T6" fmla="*/ 8 w 11"/>
                <a:gd name="T7" fmla="*/ 0 h 13"/>
                <a:gd name="T8" fmla="*/ 0 w 11"/>
                <a:gd name="T9" fmla="*/ 9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13"/>
                <a:gd name="T17" fmla="*/ 11 w 11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13">
                  <a:moveTo>
                    <a:pt x="0" y="9"/>
                  </a:moveTo>
                  <a:lnTo>
                    <a:pt x="4" y="13"/>
                  </a:lnTo>
                  <a:lnTo>
                    <a:pt x="11" y="4"/>
                  </a:lnTo>
                  <a:lnTo>
                    <a:pt x="8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96" name="Freeform 765"/>
            <p:cNvSpPr>
              <a:spLocks/>
            </p:cNvSpPr>
            <p:nvPr/>
          </p:nvSpPr>
          <p:spPr bwMode="auto">
            <a:xfrm>
              <a:off x="3431" y="3249"/>
              <a:ext cx="12" cy="13"/>
            </a:xfrm>
            <a:custGeom>
              <a:avLst/>
              <a:gdLst>
                <a:gd name="T0" fmla="*/ 8 w 12"/>
                <a:gd name="T1" fmla="*/ 0 h 13"/>
                <a:gd name="T2" fmla="*/ 0 w 12"/>
                <a:gd name="T3" fmla="*/ 10 h 13"/>
                <a:gd name="T4" fmla="*/ 4 w 12"/>
                <a:gd name="T5" fmla="*/ 13 h 13"/>
                <a:gd name="T6" fmla="*/ 12 w 12"/>
                <a:gd name="T7" fmla="*/ 4 h 13"/>
                <a:gd name="T8" fmla="*/ 8 w 12"/>
                <a:gd name="T9" fmla="*/ 0 h 13"/>
                <a:gd name="T10" fmla="*/ 0 w 12"/>
                <a:gd name="T11" fmla="*/ 10 h 13"/>
                <a:gd name="T12" fmla="*/ 8 w 12"/>
                <a:gd name="T13" fmla="*/ 0 h 13"/>
                <a:gd name="T14" fmla="*/ 4 w 12"/>
                <a:gd name="T15" fmla="*/ 6 h 13"/>
                <a:gd name="T16" fmla="*/ 0 w 12"/>
                <a:gd name="T17" fmla="*/ 10 h 13"/>
                <a:gd name="T18" fmla="*/ 8 w 12"/>
                <a:gd name="T19" fmla="*/ 0 h 1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13"/>
                <a:gd name="T32" fmla="*/ 12 w 12"/>
                <a:gd name="T33" fmla="*/ 13 h 1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13">
                  <a:moveTo>
                    <a:pt x="8" y="0"/>
                  </a:moveTo>
                  <a:lnTo>
                    <a:pt x="0" y="10"/>
                  </a:lnTo>
                  <a:lnTo>
                    <a:pt x="4" y="13"/>
                  </a:lnTo>
                  <a:lnTo>
                    <a:pt x="12" y="4"/>
                  </a:lnTo>
                  <a:lnTo>
                    <a:pt x="8" y="0"/>
                  </a:lnTo>
                  <a:lnTo>
                    <a:pt x="0" y="10"/>
                  </a:lnTo>
                  <a:lnTo>
                    <a:pt x="8" y="0"/>
                  </a:lnTo>
                  <a:lnTo>
                    <a:pt x="4" y="6"/>
                  </a:lnTo>
                  <a:lnTo>
                    <a:pt x="0" y="1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97" name="Freeform 766"/>
            <p:cNvSpPr>
              <a:spLocks/>
            </p:cNvSpPr>
            <p:nvPr/>
          </p:nvSpPr>
          <p:spPr bwMode="auto">
            <a:xfrm>
              <a:off x="3684" y="3188"/>
              <a:ext cx="9" cy="12"/>
            </a:xfrm>
            <a:custGeom>
              <a:avLst/>
              <a:gdLst>
                <a:gd name="T0" fmla="*/ 9 w 9"/>
                <a:gd name="T1" fmla="*/ 2 h 12"/>
                <a:gd name="T2" fmla="*/ 6 w 9"/>
                <a:gd name="T3" fmla="*/ 0 h 12"/>
                <a:gd name="T4" fmla="*/ 0 w 9"/>
                <a:gd name="T5" fmla="*/ 10 h 12"/>
                <a:gd name="T6" fmla="*/ 2 w 9"/>
                <a:gd name="T7" fmla="*/ 12 h 12"/>
                <a:gd name="T8" fmla="*/ 9 w 9"/>
                <a:gd name="T9" fmla="*/ 2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2"/>
                <a:gd name="T17" fmla="*/ 9 w 9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2">
                  <a:moveTo>
                    <a:pt x="9" y="2"/>
                  </a:moveTo>
                  <a:lnTo>
                    <a:pt x="6" y="0"/>
                  </a:lnTo>
                  <a:lnTo>
                    <a:pt x="0" y="10"/>
                  </a:lnTo>
                  <a:lnTo>
                    <a:pt x="2" y="12"/>
                  </a:lnTo>
                  <a:lnTo>
                    <a:pt x="9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98" name="Freeform 767"/>
            <p:cNvSpPr>
              <a:spLocks/>
            </p:cNvSpPr>
            <p:nvPr/>
          </p:nvSpPr>
          <p:spPr bwMode="auto">
            <a:xfrm>
              <a:off x="3686" y="3190"/>
              <a:ext cx="11" cy="12"/>
            </a:xfrm>
            <a:custGeom>
              <a:avLst/>
              <a:gdLst>
                <a:gd name="T0" fmla="*/ 11 w 11"/>
                <a:gd name="T1" fmla="*/ 4 h 12"/>
                <a:gd name="T2" fmla="*/ 11 w 11"/>
                <a:gd name="T3" fmla="*/ 2 h 12"/>
                <a:gd name="T4" fmla="*/ 7 w 11"/>
                <a:gd name="T5" fmla="*/ 0 h 12"/>
                <a:gd name="T6" fmla="*/ 0 w 11"/>
                <a:gd name="T7" fmla="*/ 10 h 12"/>
                <a:gd name="T8" fmla="*/ 4 w 11"/>
                <a:gd name="T9" fmla="*/ 12 h 12"/>
                <a:gd name="T10" fmla="*/ 11 w 11"/>
                <a:gd name="T11" fmla="*/ 4 h 12"/>
                <a:gd name="T12" fmla="*/ 11 w 11"/>
                <a:gd name="T13" fmla="*/ 2 h 12"/>
                <a:gd name="T14" fmla="*/ 11 w 11"/>
                <a:gd name="T15" fmla="*/ 4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"/>
                <a:gd name="T25" fmla="*/ 0 h 12"/>
                <a:gd name="T26" fmla="*/ 11 w 11"/>
                <a:gd name="T27" fmla="*/ 12 h 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" h="12">
                  <a:moveTo>
                    <a:pt x="11" y="4"/>
                  </a:moveTo>
                  <a:lnTo>
                    <a:pt x="11" y="2"/>
                  </a:lnTo>
                  <a:lnTo>
                    <a:pt x="7" y="0"/>
                  </a:lnTo>
                  <a:lnTo>
                    <a:pt x="0" y="10"/>
                  </a:lnTo>
                  <a:lnTo>
                    <a:pt x="4" y="12"/>
                  </a:lnTo>
                  <a:lnTo>
                    <a:pt x="11" y="4"/>
                  </a:lnTo>
                  <a:lnTo>
                    <a:pt x="11" y="2"/>
                  </a:lnTo>
                  <a:lnTo>
                    <a:pt x="11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99" name="Freeform 768"/>
            <p:cNvSpPr>
              <a:spLocks/>
            </p:cNvSpPr>
            <p:nvPr/>
          </p:nvSpPr>
          <p:spPr bwMode="auto">
            <a:xfrm>
              <a:off x="3690" y="3194"/>
              <a:ext cx="25" cy="26"/>
            </a:xfrm>
            <a:custGeom>
              <a:avLst/>
              <a:gdLst>
                <a:gd name="T0" fmla="*/ 25 w 25"/>
                <a:gd name="T1" fmla="*/ 18 h 26"/>
                <a:gd name="T2" fmla="*/ 7 w 25"/>
                <a:gd name="T3" fmla="*/ 0 h 26"/>
                <a:gd name="T4" fmla="*/ 0 w 25"/>
                <a:gd name="T5" fmla="*/ 8 h 26"/>
                <a:gd name="T6" fmla="*/ 15 w 25"/>
                <a:gd name="T7" fmla="*/ 26 h 26"/>
                <a:gd name="T8" fmla="*/ 25 w 25"/>
                <a:gd name="T9" fmla="*/ 18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6"/>
                <a:gd name="T17" fmla="*/ 25 w 25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6">
                  <a:moveTo>
                    <a:pt x="25" y="18"/>
                  </a:moveTo>
                  <a:lnTo>
                    <a:pt x="7" y="0"/>
                  </a:lnTo>
                  <a:lnTo>
                    <a:pt x="0" y="8"/>
                  </a:lnTo>
                  <a:lnTo>
                    <a:pt x="15" y="26"/>
                  </a:lnTo>
                  <a:lnTo>
                    <a:pt x="25" y="1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00" name="Freeform 769"/>
            <p:cNvSpPr>
              <a:spLocks/>
            </p:cNvSpPr>
            <p:nvPr/>
          </p:nvSpPr>
          <p:spPr bwMode="auto">
            <a:xfrm>
              <a:off x="3705" y="3212"/>
              <a:ext cx="23" cy="27"/>
            </a:xfrm>
            <a:custGeom>
              <a:avLst/>
              <a:gdLst>
                <a:gd name="T0" fmla="*/ 23 w 23"/>
                <a:gd name="T1" fmla="*/ 17 h 27"/>
                <a:gd name="T2" fmla="*/ 23 w 23"/>
                <a:gd name="T3" fmla="*/ 19 h 27"/>
                <a:gd name="T4" fmla="*/ 10 w 23"/>
                <a:gd name="T5" fmla="*/ 0 h 27"/>
                <a:gd name="T6" fmla="*/ 0 w 23"/>
                <a:gd name="T7" fmla="*/ 8 h 27"/>
                <a:gd name="T8" fmla="*/ 16 w 23"/>
                <a:gd name="T9" fmla="*/ 25 h 27"/>
                <a:gd name="T10" fmla="*/ 16 w 23"/>
                <a:gd name="T11" fmla="*/ 27 h 27"/>
                <a:gd name="T12" fmla="*/ 16 w 23"/>
                <a:gd name="T13" fmla="*/ 25 h 27"/>
                <a:gd name="T14" fmla="*/ 16 w 23"/>
                <a:gd name="T15" fmla="*/ 27 h 27"/>
                <a:gd name="T16" fmla="*/ 23 w 23"/>
                <a:gd name="T17" fmla="*/ 17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"/>
                <a:gd name="T28" fmla="*/ 0 h 27"/>
                <a:gd name="T29" fmla="*/ 23 w 23"/>
                <a:gd name="T30" fmla="*/ 27 h 2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" h="27">
                  <a:moveTo>
                    <a:pt x="23" y="17"/>
                  </a:moveTo>
                  <a:lnTo>
                    <a:pt x="23" y="19"/>
                  </a:lnTo>
                  <a:lnTo>
                    <a:pt x="10" y="0"/>
                  </a:lnTo>
                  <a:lnTo>
                    <a:pt x="0" y="8"/>
                  </a:lnTo>
                  <a:lnTo>
                    <a:pt x="16" y="25"/>
                  </a:lnTo>
                  <a:lnTo>
                    <a:pt x="16" y="27"/>
                  </a:lnTo>
                  <a:lnTo>
                    <a:pt x="16" y="25"/>
                  </a:lnTo>
                  <a:lnTo>
                    <a:pt x="16" y="27"/>
                  </a:lnTo>
                  <a:lnTo>
                    <a:pt x="23" y="17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01" name="Freeform 770"/>
            <p:cNvSpPr>
              <a:spLocks/>
            </p:cNvSpPr>
            <p:nvPr/>
          </p:nvSpPr>
          <p:spPr bwMode="auto">
            <a:xfrm>
              <a:off x="3721" y="3229"/>
              <a:ext cx="13" cy="14"/>
            </a:xfrm>
            <a:custGeom>
              <a:avLst/>
              <a:gdLst>
                <a:gd name="T0" fmla="*/ 13 w 13"/>
                <a:gd name="T1" fmla="*/ 4 h 14"/>
                <a:gd name="T2" fmla="*/ 11 w 13"/>
                <a:gd name="T3" fmla="*/ 4 h 14"/>
                <a:gd name="T4" fmla="*/ 7 w 13"/>
                <a:gd name="T5" fmla="*/ 0 h 14"/>
                <a:gd name="T6" fmla="*/ 0 w 13"/>
                <a:gd name="T7" fmla="*/ 10 h 14"/>
                <a:gd name="T8" fmla="*/ 5 w 13"/>
                <a:gd name="T9" fmla="*/ 14 h 14"/>
                <a:gd name="T10" fmla="*/ 3 w 13"/>
                <a:gd name="T11" fmla="*/ 14 h 14"/>
                <a:gd name="T12" fmla="*/ 13 w 13"/>
                <a:gd name="T13" fmla="*/ 4 h 14"/>
                <a:gd name="T14" fmla="*/ 11 w 13"/>
                <a:gd name="T15" fmla="*/ 4 h 14"/>
                <a:gd name="T16" fmla="*/ 13 w 13"/>
                <a:gd name="T17" fmla="*/ 4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14"/>
                <a:gd name="T29" fmla="*/ 13 w 13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14">
                  <a:moveTo>
                    <a:pt x="13" y="4"/>
                  </a:moveTo>
                  <a:lnTo>
                    <a:pt x="11" y="4"/>
                  </a:lnTo>
                  <a:lnTo>
                    <a:pt x="7" y="0"/>
                  </a:lnTo>
                  <a:lnTo>
                    <a:pt x="0" y="10"/>
                  </a:lnTo>
                  <a:lnTo>
                    <a:pt x="5" y="14"/>
                  </a:lnTo>
                  <a:lnTo>
                    <a:pt x="3" y="14"/>
                  </a:lnTo>
                  <a:lnTo>
                    <a:pt x="13" y="4"/>
                  </a:lnTo>
                  <a:lnTo>
                    <a:pt x="11" y="4"/>
                  </a:lnTo>
                  <a:lnTo>
                    <a:pt x="13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02" name="Freeform 771"/>
            <p:cNvSpPr>
              <a:spLocks/>
            </p:cNvSpPr>
            <p:nvPr/>
          </p:nvSpPr>
          <p:spPr bwMode="auto">
            <a:xfrm>
              <a:off x="3724" y="3233"/>
              <a:ext cx="14" cy="14"/>
            </a:xfrm>
            <a:custGeom>
              <a:avLst/>
              <a:gdLst>
                <a:gd name="T0" fmla="*/ 12 w 14"/>
                <a:gd name="T1" fmla="*/ 4 h 14"/>
                <a:gd name="T2" fmla="*/ 14 w 14"/>
                <a:gd name="T3" fmla="*/ 4 h 14"/>
                <a:gd name="T4" fmla="*/ 10 w 14"/>
                <a:gd name="T5" fmla="*/ 0 h 14"/>
                <a:gd name="T6" fmla="*/ 0 w 14"/>
                <a:gd name="T7" fmla="*/ 10 h 14"/>
                <a:gd name="T8" fmla="*/ 4 w 14"/>
                <a:gd name="T9" fmla="*/ 14 h 14"/>
                <a:gd name="T10" fmla="*/ 6 w 14"/>
                <a:gd name="T11" fmla="*/ 14 h 14"/>
                <a:gd name="T12" fmla="*/ 4 w 14"/>
                <a:gd name="T13" fmla="*/ 14 h 14"/>
                <a:gd name="T14" fmla="*/ 6 w 14"/>
                <a:gd name="T15" fmla="*/ 14 h 14"/>
                <a:gd name="T16" fmla="*/ 12 w 14"/>
                <a:gd name="T17" fmla="*/ 4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14"/>
                <a:gd name="T29" fmla="*/ 14 w 14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14">
                  <a:moveTo>
                    <a:pt x="12" y="4"/>
                  </a:moveTo>
                  <a:lnTo>
                    <a:pt x="14" y="4"/>
                  </a:lnTo>
                  <a:lnTo>
                    <a:pt x="10" y="0"/>
                  </a:lnTo>
                  <a:lnTo>
                    <a:pt x="0" y="10"/>
                  </a:lnTo>
                  <a:lnTo>
                    <a:pt x="4" y="14"/>
                  </a:lnTo>
                  <a:lnTo>
                    <a:pt x="6" y="14"/>
                  </a:lnTo>
                  <a:lnTo>
                    <a:pt x="4" y="14"/>
                  </a:lnTo>
                  <a:lnTo>
                    <a:pt x="6" y="14"/>
                  </a:lnTo>
                  <a:lnTo>
                    <a:pt x="12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03" name="Freeform 772"/>
            <p:cNvSpPr>
              <a:spLocks/>
            </p:cNvSpPr>
            <p:nvPr/>
          </p:nvSpPr>
          <p:spPr bwMode="auto">
            <a:xfrm>
              <a:off x="3730" y="3237"/>
              <a:ext cx="10" cy="12"/>
            </a:xfrm>
            <a:custGeom>
              <a:avLst/>
              <a:gdLst>
                <a:gd name="T0" fmla="*/ 10 w 10"/>
                <a:gd name="T1" fmla="*/ 4 h 12"/>
                <a:gd name="T2" fmla="*/ 6 w 10"/>
                <a:gd name="T3" fmla="*/ 0 h 12"/>
                <a:gd name="T4" fmla="*/ 0 w 10"/>
                <a:gd name="T5" fmla="*/ 10 h 12"/>
                <a:gd name="T6" fmla="*/ 4 w 10"/>
                <a:gd name="T7" fmla="*/ 12 h 12"/>
                <a:gd name="T8" fmla="*/ 10 w 10"/>
                <a:gd name="T9" fmla="*/ 4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2"/>
                <a:gd name="T17" fmla="*/ 10 w 10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2">
                  <a:moveTo>
                    <a:pt x="10" y="4"/>
                  </a:moveTo>
                  <a:lnTo>
                    <a:pt x="6" y="0"/>
                  </a:lnTo>
                  <a:lnTo>
                    <a:pt x="0" y="10"/>
                  </a:lnTo>
                  <a:lnTo>
                    <a:pt x="4" y="12"/>
                  </a:lnTo>
                  <a:lnTo>
                    <a:pt x="10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04" name="Freeform 773"/>
            <p:cNvSpPr>
              <a:spLocks/>
            </p:cNvSpPr>
            <p:nvPr/>
          </p:nvSpPr>
          <p:spPr bwMode="auto">
            <a:xfrm>
              <a:off x="3734" y="3241"/>
              <a:ext cx="10" cy="12"/>
            </a:xfrm>
            <a:custGeom>
              <a:avLst/>
              <a:gdLst>
                <a:gd name="T0" fmla="*/ 10 w 10"/>
                <a:gd name="T1" fmla="*/ 2 h 12"/>
                <a:gd name="T2" fmla="*/ 6 w 10"/>
                <a:gd name="T3" fmla="*/ 0 h 12"/>
                <a:gd name="T4" fmla="*/ 0 w 10"/>
                <a:gd name="T5" fmla="*/ 8 h 12"/>
                <a:gd name="T6" fmla="*/ 4 w 10"/>
                <a:gd name="T7" fmla="*/ 12 h 12"/>
                <a:gd name="T8" fmla="*/ 10 w 10"/>
                <a:gd name="T9" fmla="*/ 2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2"/>
                <a:gd name="T17" fmla="*/ 10 w 10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2">
                  <a:moveTo>
                    <a:pt x="10" y="2"/>
                  </a:moveTo>
                  <a:lnTo>
                    <a:pt x="6" y="0"/>
                  </a:lnTo>
                  <a:lnTo>
                    <a:pt x="0" y="8"/>
                  </a:lnTo>
                  <a:lnTo>
                    <a:pt x="4" y="12"/>
                  </a:lnTo>
                  <a:lnTo>
                    <a:pt x="10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05" name="Freeform 774"/>
            <p:cNvSpPr>
              <a:spLocks/>
            </p:cNvSpPr>
            <p:nvPr/>
          </p:nvSpPr>
          <p:spPr bwMode="auto">
            <a:xfrm>
              <a:off x="3738" y="3243"/>
              <a:ext cx="8" cy="12"/>
            </a:xfrm>
            <a:custGeom>
              <a:avLst/>
              <a:gdLst>
                <a:gd name="T0" fmla="*/ 8 w 8"/>
                <a:gd name="T1" fmla="*/ 0 h 12"/>
                <a:gd name="T2" fmla="*/ 6 w 8"/>
                <a:gd name="T3" fmla="*/ 0 h 12"/>
                <a:gd name="T4" fmla="*/ 0 w 8"/>
                <a:gd name="T5" fmla="*/ 10 h 12"/>
                <a:gd name="T6" fmla="*/ 2 w 8"/>
                <a:gd name="T7" fmla="*/ 12 h 12"/>
                <a:gd name="T8" fmla="*/ 8 w 8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2"/>
                <a:gd name="T17" fmla="*/ 8 w 8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2">
                  <a:moveTo>
                    <a:pt x="8" y="0"/>
                  </a:moveTo>
                  <a:lnTo>
                    <a:pt x="6" y="0"/>
                  </a:lnTo>
                  <a:lnTo>
                    <a:pt x="0" y="10"/>
                  </a:lnTo>
                  <a:lnTo>
                    <a:pt x="2" y="1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06" name="Freeform 775"/>
            <p:cNvSpPr>
              <a:spLocks/>
            </p:cNvSpPr>
            <p:nvPr/>
          </p:nvSpPr>
          <p:spPr bwMode="auto">
            <a:xfrm>
              <a:off x="3740" y="3243"/>
              <a:ext cx="8" cy="14"/>
            </a:xfrm>
            <a:custGeom>
              <a:avLst/>
              <a:gdLst>
                <a:gd name="T0" fmla="*/ 4 w 8"/>
                <a:gd name="T1" fmla="*/ 2 h 14"/>
                <a:gd name="T2" fmla="*/ 8 w 8"/>
                <a:gd name="T3" fmla="*/ 2 h 14"/>
                <a:gd name="T4" fmla="*/ 6 w 8"/>
                <a:gd name="T5" fmla="*/ 0 h 14"/>
                <a:gd name="T6" fmla="*/ 0 w 8"/>
                <a:gd name="T7" fmla="*/ 12 h 14"/>
                <a:gd name="T8" fmla="*/ 2 w 8"/>
                <a:gd name="T9" fmla="*/ 12 h 14"/>
                <a:gd name="T10" fmla="*/ 4 w 8"/>
                <a:gd name="T11" fmla="*/ 14 h 14"/>
                <a:gd name="T12" fmla="*/ 2 w 8"/>
                <a:gd name="T13" fmla="*/ 12 h 14"/>
                <a:gd name="T14" fmla="*/ 4 w 8"/>
                <a:gd name="T15" fmla="*/ 14 h 14"/>
                <a:gd name="T16" fmla="*/ 4 w 8"/>
                <a:gd name="T17" fmla="*/ 2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14"/>
                <a:gd name="T29" fmla="*/ 8 w 8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14">
                  <a:moveTo>
                    <a:pt x="4" y="2"/>
                  </a:moveTo>
                  <a:lnTo>
                    <a:pt x="8" y="2"/>
                  </a:lnTo>
                  <a:lnTo>
                    <a:pt x="6" y="0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4" y="14"/>
                  </a:lnTo>
                  <a:lnTo>
                    <a:pt x="2" y="12"/>
                  </a:lnTo>
                  <a:lnTo>
                    <a:pt x="4" y="14"/>
                  </a:lnTo>
                  <a:lnTo>
                    <a:pt x="4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07" name="Freeform 776"/>
            <p:cNvSpPr>
              <a:spLocks/>
            </p:cNvSpPr>
            <p:nvPr/>
          </p:nvSpPr>
          <p:spPr bwMode="auto">
            <a:xfrm>
              <a:off x="3744" y="3245"/>
              <a:ext cx="7" cy="12"/>
            </a:xfrm>
            <a:custGeom>
              <a:avLst/>
              <a:gdLst>
                <a:gd name="T0" fmla="*/ 7 w 7"/>
                <a:gd name="T1" fmla="*/ 0 h 12"/>
                <a:gd name="T2" fmla="*/ 5 w 7"/>
                <a:gd name="T3" fmla="*/ 0 h 12"/>
                <a:gd name="T4" fmla="*/ 0 w 7"/>
                <a:gd name="T5" fmla="*/ 0 h 12"/>
                <a:gd name="T6" fmla="*/ 0 w 7"/>
                <a:gd name="T7" fmla="*/ 12 h 12"/>
                <a:gd name="T8" fmla="*/ 5 w 7"/>
                <a:gd name="T9" fmla="*/ 12 h 12"/>
                <a:gd name="T10" fmla="*/ 4 w 7"/>
                <a:gd name="T11" fmla="*/ 10 h 12"/>
                <a:gd name="T12" fmla="*/ 7 w 7"/>
                <a:gd name="T13" fmla="*/ 0 h 12"/>
                <a:gd name="T14" fmla="*/ 5 w 7"/>
                <a:gd name="T15" fmla="*/ 0 h 12"/>
                <a:gd name="T16" fmla="*/ 7 w 7"/>
                <a:gd name="T17" fmla="*/ 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12"/>
                <a:gd name="T29" fmla="*/ 7 w 7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12">
                  <a:moveTo>
                    <a:pt x="7" y="0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5" y="12"/>
                  </a:lnTo>
                  <a:lnTo>
                    <a:pt x="4" y="10"/>
                  </a:lnTo>
                  <a:lnTo>
                    <a:pt x="7" y="0"/>
                  </a:lnTo>
                  <a:lnTo>
                    <a:pt x="5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08" name="Freeform 777"/>
            <p:cNvSpPr>
              <a:spLocks/>
            </p:cNvSpPr>
            <p:nvPr/>
          </p:nvSpPr>
          <p:spPr bwMode="auto">
            <a:xfrm>
              <a:off x="3748" y="3245"/>
              <a:ext cx="5" cy="12"/>
            </a:xfrm>
            <a:custGeom>
              <a:avLst/>
              <a:gdLst>
                <a:gd name="T0" fmla="*/ 1 w 5"/>
                <a:gd name="T1" fmla="*/ 0 h 12"/>
                <a:gd name="T2" fmla="*/ 5 w 5"/>
                <a:gd name="T3" fmla="*/ 0 h 12"/>
                <a:gd name="T4" fmla="*/ 3 w 5"/>
                <a:gd name="T5" fmla="*/ 0 h 12"/>
                <a:gd name="T6" fmla="*/ 0 w 5"/>
                <a:gd name="T7" fmla="*/ 10 h 12"/>
                <a:gd name="T8" fmla="*/ 1 w 5"/>
                <a:gd name="T9" fmla="*/ 12 h 12"/>
                <a:gd name="T10" fmla="*/ 5 w 5"/>
                <a:gd name="T11" fmla="*/ 12 h 12"/>
                <a:gd name="T12" fmla="*/ 1 w 5"/>
                <a:gd name="T13" fmla="*/ 12 h 12"/>
                <a:gd name="T14" fmla="*/ 3 w 5"/>
                <a:gd name="T15" fmla="*/ 12 h 12"/>
                <a:gd name="T16" fmla="*/ 5 w 5"/>
                <a:gd name="T17" fmla="*/ 12 h 12"/>
                <a:gd name="T18" fmla="*/ 1 w 5"/>
                <a:gd name="T19" fmla="*/ 0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"/>
                <a:gd name="T31" fmla="*/ 0 h 12"/>
                <a:gd name="T32" fmla="*/ 5 w 5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" h="12">
                  <a:moveTo>
                    <a:pt x="1" y="0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0" y="10"/>
                  </a:lnTo>
                  <a:lnTo>
                    <a:pt x="1" y="12"/>
                  </a:lnTo>
                  <a:lnTo>
                    <a:pt x="5" y="12"/>
                  </a:lnTo>
                  <a:lnTo>
                    <a:pt x="1" y="12"/>
                  </a:lnTo>
                  <a:lnTo>
                    <a:pt x="3" y="12"/>
                  </a:lnTo>
                  <a:lnTo>
                    <a:pt x="5" y="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09" name="Freeform 778"/>
            <p:cNvSpPr>
              <a:spLocks/>
            </p:cNvSpPr>
            <p:nvPr/>
          </p:nvSpPr>
          <p:spPr bwMode="auto">
            <a:xfrm>
              <a:off x="3749" y="3245"/>
              <a:ext cx="6" cy="12"/>
            </a:xfrm>
            <a:custGeom>
              <a:avLst/>
              <a:gdLst>
                <a:gd name="T0" fmla="*/ 4 w 6"/>
                <a:gd name="T1" fmla="*/ 0 h 12"/>
                <a:gd name="T2" fmla="*/ 2 w 6"/>
                <a:gd name="T3" fmla="*/ 0 h 12"/>
                <a:gd name="T4" fmla="*/ 0 w 6"/>
                <a:gd name="T5" fmla="*/ 0 h 12"/>
                <a:gd name="T6" fmla="*/ 4 w 6"/>
                <a:gd name="T7" fmla="*/ 12 h 12"/>
                <a:gd name="T8" fmla="*/ 6 w 6"/>
                <a:gd name="T9" fmla="*/ 10 h 12"/>
                <a:gd name="T10" fmla="*/ 4 w 6"/>
                <a:gd name="T11" fmla="*/ 12 h 12"/>
                <a:gd name="T12" fmla="*/ 4 w 6"/>
                <a:gd name="T13" fmla="*/ 0 h 12"/>
                <a:gd name="T14" fmla="*/ 2 w 6"/>
                <a:gd name="T15" fmla="*/ 0 h 12"/>
                <a:gd name="T16" fmla="*/ 4 w 6"/>
                <a:gd name="T17" fmla="*/ 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12"/>
                <a:gd name="T29" fmla="*/ 6 w 6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12">
                  <a:moveTo>
                    <a:pt x="4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4" y="12"/>
                  </a:lnTo>
                  <a:lnTo>
                    <a:pt x="6" y="10"/>
                  </a:lnTo>
                  <a:lnTo>
                    <a:pt x="4" y="12"/>
                  </a:lnTo>
                  <a:lnTo>
                    <a:pt x="4" y="0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10" name="Freeform 779"/>
            <p:cNvSpPr>
              <a:spLocks/>
            </p:cNvSpPr>
            <p:nvPr/>
          </p:nvSpPr>
          <p:spPr bwMode="auto">
            <a:xfrm>
              <a:off x="3753" y="3245"/>
              <a:ext cx="6" cy="12"/>
            </a:xfrm>
            <a:custGeom>
              <a:avLst/>
              <a:gdLst>
                <a:gd name="T0" fmla="*/ 0 w 6"/>
                <a:gd name="T1" fmla="*/ 0 h 12"/>
                <a:gd name="T2" fmla="*/ 2 w 6"/>
                <a:gd name="T3" fmla="*/ 0 h 12"/>
                <a:gd name="T4" fmla="*/ 0 w 6"/>
                <a:gd name="T5" fmla="*/ 0 h 12"/>
                <a:gd name="T6" fmla="*/ 0 w 6"/>
                <a:gd name="T7" fmla="*/ 12 h 12"/>
                <a:gd name="T8" fmla="*/ 2 w 6"/>
                <a:gd name="T9" fmla="*/ 12 h 12"/>
                <a:gd name="T10" fmla="*/ 6 w 6"/>
                <a:gd name="T11" fmla="*/ 10 h 12"/>
                <a:gd name="T12" fmla="*/ 2 w 6"/>
                <a:gd name="T13" fmla="*/ 12 h 12"/>
                <a:gd name="T14" fmla="*/ 4 w 6"/>
                <a:gd name="T15" fmla="*/ 12 h 12"/>
                <a:gd name="T16" fmla="*/ 6 w 6"/>
                <a:gd name="T17" fmla="*/ 10 h 12"/>
                <a:gd name="T18" fmla="*/ 0 w 6"/>
                <a:gd name="T19" fmla="*/ 0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2"/>
                <a:gd name="T32" fmla="*/ 6 w 6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6" y="10"/>
                  </a:lnTo>
                  <a:lnTo>
                    <a:pt x="2" y="12"/>
                  </a:lnTo>
                  <a:lnTo>
                    <a:pt x="4" y="12"/>
                  </a:lnTo>
                  <a:lnTo>
                    <a:pt x="6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11" name="Freeform 780"/>
            <p:cNvSpPr>
              <a:spLocks/>
            </p:cNvSpPr>
            <p:nvPr/>
          </p:nvSpPr>
          <p:spPr bwMode="auto">
            <a:xfrm>
              <a:off x="3753" y="3243"/>
              <a:ext cx="8" cy="12"/>
            </a:xfrm>
            <a:custGeom>
              <a:avLst/>
              <a:gdLst>
                <a:gd name="T0" fmla="*/ 2 w 8"/>
                <a:gd name="T1" fmla="*/ 0 h 12"/>
                <a:gd name="T2" fmla="*/ 0 w 8"/>
                <a:gd name="T3" fmla="*/ 2 h 12"/>
                <a:gd name="T4" fmla="*/ 6 w 8"/>
                <a:gd name="T5" fmla="*/ 12 h 12"/>
                <a:gd name="T6" fmla="*/ 8 w 8"/>
                <a:gd name="T7" fmla="*/ 12 h 12"/>
                <a:gd name="T8" fmla="*/ 2 w 8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2"/>
                <a:gd name="T17" fmla="*/ 8 w 8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2">
                  <a:moveTo>
                    <a:pt x="2" y="0"/>
                  </a:moveTo>
                  <a:lnTo>
                    <a:pt x="0" y="2"/>
                  </a:lnTo>
                  <a:lnTo>
                    <a:pt x="6" y="12"/>
                  </a:lnTo>
                  <a:lnTo>
                    <a:pt x="8" y="1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12" name="Freeform 781"/>
            <p:cNvSpPr>
              <a:spLocks/>
            </p:cNvSpPr>
            <p:nvPr/>
          </p:nvSpPr>
          <p:spPr bwMode="auto">
            <a:xfrm>
              <a:off x="3755" y="3241"/>
              <a:ext cx="10" cy="14"/>
            </a:xfrm>
            <a:custGeom>
              <a:avLst/>
              <a:gdLst>
                <a:gd name="T0" fmla="*/ 4 w 10"/>
                <a:gd name="T1" fmla="*/ 0 h 14"/>
                <a:gd name="T2" fmla="*/ 0 w 10"/>
                <a:gd name="T3" fmla="*/ 2 h 14"/>
                <a:gd name="T4" fmla="*/ 6 w 10"/>
                <a:gd name="T5" fmla="*/ 14 h 14"/>
                <a:gd name="T6" fmla="*/ 10 w 10"/>
                <a:gd name="T7" fmla="*/ 12 h 14"/>
                <a:gd name="T8" fmla="*/ 4 w 10"/>
                <a:gd name="T9" fmla="*/ 0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4"/>
                <a:gd name="T17" fmla="*/ 10 w 10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4">
                  <a:moveTo>
                    <a:pt x="4" y="0"/>
                  </a:moveTo>
                  <a:lnTo>
                    <a:pt x="0" y="2"/>
                  </a:lnTo>
                  <a:lnTo>
                    <a:pt x="6" y="14"/>
                  </a:lnTo>
                  <a:lnTo>
                    <a:pt x="10" y="1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13" name="Freeform 782"/>
            <p:cNvSpPr>
              <a:spLocks/>
            </p:cNvSpPr>
            <p:nvPr/>
          </p:nvSpPr>
          <p:spPr bwMode="auto">
            <a:xfrm>
              <a:off x="3759" y="3239"/>
              <a:ext cx="10" cy="14"/>
            </a:xfrm>
            <a:custGeom>
              <a:avLst/>
              <a:gdLst>
                <a:gd name="T0" fmla="*/ 2 w 10"/>
                <a:gd name="T1" fmla="*/ 2 h 14"/>
                <a:gd name="T2" fmla="*/ 4 w 10"/>
                <a:gd name="T3" fmla="*/ 0 h 14"/>
                <a:gd name="T4" fmla="*/ 0 w 10"/>
                <a:gd name="T5" fmla="*/ 2 h 14"/>
                <a:gd name="T6" fmla="*/ 6 w 10"/>
                <a:gd name="T7" fmla="*/ 14 h 14"/>
                <a:gd name="T8" fmla="*/ 10 w 10"/>
                <a:gd name="T9" fmla="*/ 12 h 14"/>
                <a:gd name="T10" fmla="*/ 10 w 10"/>
                <a:gd name="T11" fmla="*/ 10 h 14"/>
                <a:gd name="T12" fmla="*/ 10 w 10"/>
                <a:gd name="T13" fmla="*/ 12 h 14"/>
                <a:gd name="T14" fmla="*/ 10 w 10"/>
                <a:gd name="T15" fmla="*/ 10 h 14"/>
                <a:gd name="T16" fmla="*/ 2 w 10"/>
                <a:gd name="T17" fmla="*/ 2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14"/>
                <a:gd name="T29" fmla="*/ 10 w 10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14">
                  <a:moveTo>
                    <a:pt x="2" y="2"/>
                  </a:moveTo>
                  <a:lnTo>
                    <a:pt x="4" y="0"/>
                  </a:lnTo>
                  <a:lnTo>
                    <a:pt x="0" y="2"/>
                  </a:lnTo>
                  <a:lnTo>
                    <a:pt x="6" y="14"/>
                  </a:lnTo>
                  <a:lnTo>
                    <a:pt x="10" y="12"/>
                  </a:lnTo>
                  <a:lnTo>
                    <a:pt x="10" y="10"/>
                  </a:lnTo>
                  <a:lnTo>
                    <a:pt x="10" y="12"/>
                  </a:lnTo>
                  <a:lnTo>
                    <a:pt x="10" y="10"/>
                  </a:lnTo>
                  <a:lnTo>
                    <a:pt x="2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14" name="Freeform 783"/>
            <p:cNvSpPr>
              <a:spLocks/>
            </p:cNvSpPr>
            <p:nvPr/>
          </p:nvSpPr>
          <p:spPr bwMode="auto">
            <a:xfrm>
              <a:off x="3761" y="3233"/>
              <a:ext cx="17" cy="16"/>
            </a:xfrm>
            <a:custGeom>
              <a:avLst/>
              <a:gdLst>
                <a:gd name="T0" fmla="*/ 10 w 17"/>
                <a:gd name="T1" fmla="*/ 0 h 16"/>
                <a:gd name="T2" fmla="*/ 0 w 17"/>
                <a:gd name="T3" fmla="*/ 8 h 16"/>
                <a:gd name="T4" fmla="*/ 8 w 17"/>
                <a:gd name="T5" fmla="*/ 16 h 16"/>
                <a:gd name="T6" fmla="*/ 17 w 17"/>
                <a:gd name="T7" fmla="*/ 8 h 16"/>
                <a:gd name="T8" fmla="*/ 10 w 17"/>
                <a:gd name="T9" fmla="*/ 0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"/>
                <a:gd name="T17" fmla="*/ 17 w 17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">
                  <a:moveTo>
                    <a:pt x="10" y="0"/>
                  </a:moveTo>
                  <a:lnTo>
                    <a:pt x="0" y="8"/>
                  </a:lnTo>
                  <a:lnTo>
                    <a:pt x="8" y="16"/>
                  </a:lnTo>
                  <a:lnTo>
                    <a:pt x="17" y="8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15" name="Freeform 784"/>
            <p:cNvSpPr>
              <a:spLocks/>
            </p:cNvSpPr>
            <p:nvPr/>
          </p:nvSpPr>
          <p:spPr bwMode="auto">
            <a:xfrm>
              <a:off x="3771" y="3214"/>
              <a:ext cx="25" cy="27"/>
            </a:xfrm>
            <a:custGeom>
              <a:avLst/>
              <a:gdLst>
                <a:gd name="T0" fmla="*/ 17 w 25"/>
                <a:gd name="T1" fmla="*/ 0 h 27"/>
                <a:gd name="T2" fmla="*/ 0 w 25"/>
                <a:gd name="T3" fmla="*/ 19 h 27"/>
                <a:gd name="T4" fmla="*/ 7 w 25"/>
                <a:gd name="T5" fmla="*/ 27 h 27"/>
                <a:gd name="T6" fmla="*/ 25 w 25"/>
                <a:gd name="T7" fmla="*/ 8 h 27"/>
                <a:gd name="T8" fmla="*/ 17 w 25"/>
                <a:gd name="T9" fmla="*/ 0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7"/>
                <a:gd name="T17" fmla="*/ 25 w 25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7">
                  <a:moveTo>
                    <a:pt x="17" y="0"/>
                  </a:moveTo>
                  <a:lnTo>
                    <a:pt x="0" y="19"/>
                  </a:lnTo>
                  <a:lnTo>
                    <a:pt x="7" y="27"/>
                  </a:lnTo>
                  <a:lnTo>
                    <a:pt x="25" y="8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719" name="Group 785"/>
          <p:cNvGrpSpPr>
            <a:grpSpLocks/>
          </p:cNvGrpSpPr>
          <p:nvPr/>
        </p:nvGrpSpPr>
        <p:grpSpPr bwMode="auto">
          <a:xfrm>
            <a:off x="5538788" y="5137150"/>
            <a:ext cx="930275" cy="109538"/>
            <a:chOff x="3684" y="3188"/>
            <a:chExt cx="635" cy="69"/>
          </a:xfrm>
        </p:grpSpPr>
        <p:sp>
          <p:nvSpPr>
            <p:cNvPr id="45216" name="Freeform 786"/>
            <p:cNvSpPr>
              <a:spLocks/>
            </p:cNvSpPr>
            <p:nvPr/>
          </p:nvSpPr>
          <p:spPr bwMode="auto">
            <a:xfrm>
              <a:off x="3788" y="3204"/>
              <a:ext cx="17" cy="18"/>
            </a:xfrm>
            <a:custGeom>
              <a:avLst/>
              <a:gdLst>
                <a:gd name="T0" fmla="*/ 10 w 17"/>
                <a:gd name="T1" fmla="*/ 0 h 18"/>
                <a:gd name="T2" fmla="*/ 0 w 17"/>
                <a:gd name="T3" fmla="*/ 10 h 18"/>
                <a:gd name="T4" fmla="*/ 8 w 17"/>
                <a:gd name="T5" fmla="*/ 18 h 18"/>
                <a:gd name="T6" fmla="*/ 17 w 17"/>
                <a:gd name="T7" fmla="*/ 8 h 18"/>
                <a:gd name="T8" fmla="*/ 10 w 17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8"/>
                <a:gd name="T17" fmla="*/ 17 w 17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8">
                  <a:moveTo>
                    <a:pt x="10" y="0"/>
                  </a:moveTo>
                  <a:lnTo>
                    <a:pt x="0" y="10"/>
                  </a:lnTo>
                  <a:lnTo>
                    <a:pt x="8" y="18"/>
                  </a:lnTo>
                  <a:lnTo>
                    <a:pt x="17" y="8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17" name="Freeform 787"/>
            <p:cNvSpPr>
              <a:spLocks/>
            </p:cNvSpPr>
            <p:nvPr/>
          </p:nvSpPr>
          <p:spPr bwMode="auto">
            <a:xfrm>
              <a:off x="3798" y="3200"/>
              <a:ext cx="11" cy="12"/>
            </a:xfrm>
            <a:custGeom>
              <a:avLst/>
              <a:gdLst>
                <a:gd name="T0" fmla="*/ 6 w 11"/>
                <a:gd name="T1" fmla="*/ 0 h 12"/>
                <a:gd name="T2" fmla="*/ 4 w 11"/>
                <a:gd name="T3" fmla="*/ 0 h 12"/>
                <a:gd name="T4" fmla="*/ 0 w 11"/>
                <a:gd name="T5" fmla="*/ 4 h 12"/>
                <a:gd name="T6" fmla="*/ 7 w 11"/>
                <a:gd name="T7" fmla="*/ 12 h 12"/>
                <a:gd name="T8" fmla="*/ 11 w 11"/>
                <a:gd name="T9" fmla="*/ 8 h 12"/>
                <a:gd name="T10" fmla="*/ 11 w 11"/>
                <a:gd name="T11" fmla="*/ 10 h 12"/>
                <a:gd name="T12" fmla="*/ 6 w 11"/>
                <a:gd name="T13" fmla="*/ 0 h 12"/>
                <a:gd name="T14" fmla="*/ 4 w 11"/>
                <a:gd name="T15" fmla="*/ 0 h 12"/>
                <a:gd name="T16" fmla="*/ 6 w 11"/>
                <a:gd name="T17" fmla="*/ 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"/>
                <a:gd name="T28" fmla="*/ 0 h 12"/>
                <a:gd name="T29" fmla="*/ 11 w 11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" h="12">
                  <a:moveTo>
                    <a:pt x="6" y="0"/>
                  </a:moveTo>
                  <a:lnTo>
                    <a:pt x="4" y="0"/>
                  </a:lnTo>
                  <a:lnTo>
                    <a:pt x="0" y="4"/>
                  </a:lnTo>
                  <a:lnTo>
                    <a:pt x="7" y="12"/>
                  </a:lnTo>
                  <a:lnTo>
                    <a:pt x="11" y="8"/>
                  </a:lnTo>
                  <a:lnTo>
                    <a:pt x="11" y="10"/>
                  </a:lnTo>
                  <a:lnTo>
                    <a:pt x="6" y="0"/>
                  </a:lnTo>
                  <a:lnTo>
                    <a:pt x="4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18" name="Freeform 788"/>
            <p:cNvSpPr>
              <a:spLocks/>
            </p:cNvSpPr>
            <p:nvPr/>
          </p:nvSpPr>
          <p:spPr bwMode="auto">
            <a:xfrm>
              <a:off x="3804" y="3196"/>
              <a:ext cx="9" cy="14"/>
            </a:xfrm>
            <a:custGeom>
              <a:avLst/>
              <a:gdLst>
                <a:gd name="T0" fmla="*/ 3 w 9"/>
                <a:gd name="T1" fmla="*/ 0 h 14"/>
                <a:gd name="T2" fmla="*/ 0 w 9"/>
                <a:gd name="T3" fmla="*/ 4 h 14"/>
                <a:gd name="T4" fmla="*/ 5 w 9"/>
                <a:gd name="T5" fmla="*/ 14 h 14"/>
                <a:gd name="T6" fmla="*/ 9 w 9"/>
                <a:gd name="T7" fmla="*/ 10 h 14"/>
                <a:gd name="T8" fmla="*/ 3 w 9"/>
                <a:gd name="T9" fmla="*/ 0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4"/>
                <a:gd name="T17" fmla="*/ 9 w 9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4">
                  <a:moveTo>
                    <a:pt x="3" y="0"/>
                  </a:moveTo>
                  <a:lnTo>
                    <a:pt x="0" y="4"/>
                  </a:lnTo>
                  <a:lnTo>
                    <a:pt x="5" y="14"/>
                  </a:lnTo>
                  <a:lnTo>
                    <a:pt x="9" y="1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19" name="Freeform 789"/>
            <p:cNvSpPr>
              <a:spLocks/>
            </p:cNvSpPr>
            <p:nvPr/>
          </p:nvSpPr>
          <p:spPr bwMode="auto">
            <a:xfrm>
              <a:off x="3807" y="3192"/>
              <a:ext cx="10" cy="14"/>
            </a:xfrm>
            <a:custGeom>
              <a:avLst/>
              <a:gdLst>
                <a:gd name="T0" fmla="*/ 4 w 10"/>
                <a:gd name="T1" fmla="*/ 0 h 14"/>
                <a:gd name="T2" fmla="*/ 4 w 10"/>
                <a:gd name="T3" fmla="*/ 2 h 14"/>
                <a:gd name="T4" fmla="*/ 0 w 10"/>
                <a:gd name="T5" fmla="*/ 4 h 14"/>
                <a:gd name="T6" fmla="*/ 6 w 10"/>
                <a:gd name="T7" fmla="*/ 14 h 14"/>
                <a:gd name="T8" fmla="*/ 10 w 10"/>
                <a:gd name="T9" fmla="*/ 12 h 14"/>
                <a:gd name="T10" fmla="*/ 8 w 10"/>
                <a:gd name="T11" fmla="*/ 12 h 14"/>
                <a:gd name="T12" fmla="*/ 4 w 10"/>
                <a:gd name="T13" fmla="*/ 0 h 14"/>
                <a:gd name="T14" fmla="*/ 4 w 10"/>
                <a:gd name="T15" fmla="*/ 2 h 14"/>
                <a:gd name="T16" fmla="*/ 4 w 10"/>
                <a:gd name="T17" fmla="*/ 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14"/>
                <a:gd name="T29" fmla="*/ 10 w 10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14">
                  <a:moveTo>
                    <a:pt x="4" y="0"/>
                  </a:moveTo>
                  <a:lnTo>
                    <a:pt x="4" y="2"/>
                  </a:lnTo>
                  <a:lnTo>
                    <a:pt x="0" y="4"/>
                  </a:lnTo>
                  <a:lnTo>
                    <a:pt x="6" y="14"/>
                  </a:lnTo>
                  <a:lnTo>
                    <a:pt x="10" y="12"/>
                  </a:lnTo>
                  <a:lnTo>
                    <a:pt x="8" y="12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20" name="Freeform 790"/>
            <p:cNvSpPr>
              <a:spLocks/>
            </p:cNvSpPr>
            <p:nvPr/>
          </p:nvSpPr>
          <p:spPr bwMode="auto">
            <a:xfrm>
              <a:off x="3811" y="3190"/>
              <a:ext cx="10" cy="14"/>
            </a:xfrm>
            <a:custGeom>
              <a:avLst/>
              <a:gdLst>
                <a:gd name="T0" fmla="*/ 8 w 10"/>
                <a:gd name="T1" fmla="*/ 0 h 14"/>
                <a:gd name="T2" fmla="*/ 6 w 10"/>
                <a:gd name="T3" fmla="*/ 0 h 14"/>
                <a:gd name="T4" fmla="*/ 0 w 10"/>
                <a:gd name="T5" fmla="*/ 2 h 14"/>
                <a:gd name="T6" fmla="*/ 4 w 10"/>
                <a:gd name="T7" fmla="*/ 14 h 14"/>
                <a:gd name="T8" fmla="*/ 10 w 10"/>
                <a:gd name="T9" fmla="*/ 12 h 14"/>
                <a:gd name="T10" fmla="*/ 8 w 10"/>
                <a:gd name="T11" fmla="*/ 12 h 14"/>
                <a:gd name="T12" fmla="*/ 8 w 10"/>
                <a:gd name="T13" fmla="*/ 0 h 14"/>
                <a:gd name="T14" fmla="*/ 6 w 10"/>
                <a:gd name="T15" fmla="*/ 0 h 14"/>
                <a:gd name="T16" fmla="*/ 8 w 10"/>
                <a:gd name="T17" fmla="*/ 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14"/>
                <a:gd name="T29" fmla="*/ 10 w 10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14">
                  <a:moveTo>
                    <a:pt x="8" y="0"/>
                  </a:moveTo>
                  <a:lnTo>
                    <a:pt x="6" y="0"/>
                  </a:lnTo>
                  <a:lnTo>
                    <a:pt x="0" y="2"/>
                  </a:lnTo>
                  <a:lnTo>
                    <a:pt x="4" y="14"/>
                  </a:lnTo>
                  <a:lnTo>
                    <a:pt x="10" y="12"/>
                  </a:lnTo>
                  <a:lnTo>
                    <a:pt x="8" y="12"/>
                  </a:lnTo>
                  <a:lnTo>
                    <a:pt x="8" y="0"/>
                  </a:lnTo>
                  <a:lnTo>
                    <a:pt x="6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21" name="Freeform 791"/>
            <p:cNvSpPr>
              <a:spLocks/>
            </p:cNvSpPr>
            <p:nvPr/>
          </p:nvSpPr>
          <p:spPr bwMode="auto">
            <a:xfrm>
              <a:off x="3819" y="3190"/>
              <a:ext cx="4" cy="12"/>
            </a:xfrm>
            <a:custGeom>
              <a:avLst/>
              <a:gdLst>
                <a:gd name="T0" fmla="*/ 0 w 4"/>
                <a:gd name="T1" fmla="*/ 0 h 12"/>
                <a:gd name="T2" fmla="*/ 2 w 4"/>
                <a:gd name="T3" fmla="*/ 0 h 12"/>
                <a:gd name="T4" fmla="*/ 0 w 4"/>
                <a:gd name="T5" fmla="*/ 0 h 12"/>
                <a:gd name="T6" fmla="*/ 0 w 4"/>
                <a:gd name="T7" fmla="*/ 12 h 12"/>
                <a:gd name="T8" fmla="*/ 2 w 4"/>
                <a:gd name="T9" fmla="*/ 12 h 12"/>
                <a:gd name="T10" fmla="*/ 4 w 4"/>
                <a:gd name="T11" fmla="*/ 12 h 12"/>
                <a:gd name="T12" fmla="*/ 2 w 4"/>
                <a:gd name="T13" fmla="*/ 12 h 12"/>
                <a:gd name="T14" fmla="*/ 4 w 4"/>
                <a:gd name="T15" fmla="*/ 12 h 12"/>
                <a:gd name="T16" fmla="*/ 0 w 4"/>
                <a:gd name="T17" fmla="*/ 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"/>
                <a:gd name="T28" fmla="*/ 0 h 12"/>
                <a:gd name="T29" fmla="*/ 4 w 4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" h="1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4" y="12"/>
                  </a:lnTo>
                  <a:lnTo>
                    <a:pt x="2" y="12"/>
                  </a:lnTo>
                  <a:lnTo>
                    <a:pt x="4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22" name="Freeform 792"/>
            <p:cNvSpPr>
              <a:spLocks/>
            </p:cNvSpPr>
            <p:nvPr/>
          </p:nvSpPr>
          <p:spPr bwMode="auto">
            <a:xfrm>
              <a:off x="3819" y="3190"/>
              <a:ext cx="6" cy="12"/>
            </a:xfrm>
            <a:custGeom>
              <a:avLst/>
              <a:gdLst>
                <a:gd name="T0" fmla="*/ 6 w 6"/>
                <a:gd name="T1" fmla="*/ 0 h 12"/>
                <a:gd name="T2" fmla="*/ 2 w 6"/>
                <a:gd name="T3" fmla="*/ 0 h 12"/>
                <a:gd name="T4" fmla="*/ 0 w 6"/>
                <a:gd name="T5" fmla="*/ 0 h 12"/>
                <a:gd name="T6" fmla="*/ 4 w 6"/>
                <a:gd name="T7" fmla="*/ 12 h 12"/>
                <a:gd name="T8" fmla="*/ 6 w 6"/>
                <a:gd name="T9" fmla="*/ 12 h 12"/>
                <a:gd name="T10" fmla="*/ 4 w 6"/>
                <a:gd name="T11" fmla="*/ 12 h 12"/>
                <a:gd name="T12" fmla="*/ 6 w 6"/>
                <a:gd name="T13" fmla="*/ 0 h 12"/>
                <a:gd name="T14" fmla="*/ 4 w 6"/>
                <a:gd name="T15" fmla="*/ 0 h 12"/>
                <a:gd name="T16" fmla="*/ 2 w 6"/>
                <a:gd name="T17" fmla="*/ 0 h 12"/>
                <a:gd name="T18" fmla="*/ 6 w 6"/>
                <a:gd name="T19" fmla="*/ 0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2"/>
                <a:gd name="T32" fmla="*/ 6 w 6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2">
                  <a:moveTo>
                    <a:pt x="6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4" y="12"/>
                  </a:lnTo>
                  <a:lnTo>
                    <a:pt x="6" y="12"/>
                  </a:lnTo>
                  <a:lnTo>
                    <a:pt x="4" y="12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23" name="Freeform 793"/>
            <p:cNvSpPr>
              <a:spLocks/>
            </p:cNvSpPr>
            <p:nvPr/>
          </p:nvSpPr>
          <p:spPr bwMode="auto">
            <a:xfrm>
              <a:off x="3823" y="3190"/>
              <a:ext cx="6" cy="12"/>
            </a:xfrm>
            <a:custGeom>
              <a:avLst/>
              <a:gdLst>
                <a:gd name="T0" fmla="*/ 4 w 6"/>
                <a:gd name="T1" fmla="*/ 0 h 12"/>
                <a:gd name="T2" fmla="*/ 6 w 6"/>
                <a:gd name="T3" fmla="*/ 0 h 12"/>
                <a:gd name="T4" fmla="*/ 2 w 6"/>
                <a:gd name="T5" fmla="*/ 0 h 12"/>
                <a:gd name="T6" fmla="*/ 0 w 6"/>
                <a:gd name="T7" fmla="*/ 12 h 12"/>
                <a:gd name="T8" fmla="*/ 4 w 6"/>
                <a:gd name="T9" fmla="*/ 12 h 12"/>
                <a:gd name="T10" fmla="*/ 4 w 6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12"/>
                <a:gd name="T20" fmla="*/ 6 w 6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12">
                  <a:moveTo>
                    <a:pt x="4" y="0"/>
                  </a:moveTo>
                  <a:lnTo>
                    <a:pt x="6" y="0"/>
                  </a:lnTo>
                  <a:lnTo>
                    <a:pt x="2" y="0"/>
                  </a:lnTo>
                  <a:lnTo>
                    <a:pt x="0" y="12"/>
                  </a:lnTo>
                  <a:lnTo>
                    <a:pt x="4" y="1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24" name="Freeform 794"/>
            <p:cNvSpPr>
              <a:spLocks/>
            </p:cNvSpPr>
            <p:nvPr/>
          </p:nvSpPr>
          <p:spPr bwMode="auto">
            <a:xfrm>
              <a:off x="3827" y="3190"/>
              <a:ext cx="7" cy="12"/>
            </a:xfrm>
            <a:custGeom>
              <a:avLst/>
              <a:gdLst>
                <a:gd name="T0" fmla="*/ 7 w 7"/>
                <a:gd name="T1" fmla="*/ 0 h 12"/>
                <a:gd name="T2" fmla="*/ 4 w 7"/>
                <a:gd name="T3" fmla="*/ 0 h 12"/>
                <a:gd name="T4" fmla="*/ 0 w 7"/>
                <a:gd name="T5" fmla="*/ 0 h 12"/>
                <a:gd name="T6" fmla="*/ 0 w 7"/>
                <a:gd name="T7" fmla="*/ 12 h 12"/>
                <a:gd name="T8" fmla="*/ 4 w 7"/>
                <a:gd name="T9" fmla="*/ 12 h 12"/>
                <a:gd name="T10" fmla="*/ 2 w 7"/>
                <a:gd name="T11" fmla="*/ 12 h 12"/>
                <a:gd name="T12" fmla="*/ 7 w 7"/>
                <a:gd name="T13" fmla="*/ 0 h 12"/>
                <a:gd name="T14" fmla="*/ 5 w 7"/>
                <a:gd name="T15" fmla="*/ 0 h 12"/>
                <a:gd name="T16" fmla="*/ 4 w 7"/>
                <a:gd name="T17" fmla="*/ 0 h 12"/>
                <a:gd name="T18" fmla="*/ 7 w 7"/>
                <a:gd name="T19" fmla="*/ 0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2"/>
                <a:gd name="T32" fmla="*/ 7 w 7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2">
                  <a:moveTo>
                    <a:pt x="7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4" y="12"/>
                  </a:lnTo>
                  <a:lnTo>
                    <a:pt x="2" y="12"/>
                  </a:lnTo>
                  <a:lnTo>
                    <a:pt x="7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25" name="Freeform 795"/>
            <p:cNvSpPr>
              <a:spLocks/>
            </p:cNvSpPr>
            <p:nvPr/>
          </p:nvSpPr>
          <p:spPr bwMode="auto">
            <a:xfrm>
              <a:off x="3829" y="3190"/>
              <a:ext cx="9" cy="14"/>
            </a:xfrm>
            <a:custGeom>
              <a:avLst/>
              <a:gdLst>
                <a:gd name="T0" fmla="*/ 9 w 9"/>
                <a:gd name="T1" fmla="*/ 2 h 14"/>
                <a:gd name="T2" fmla="*/ 5 w 9"/>
                <a:gd name="T3" fmla="*/ 0 h 14"/>
                <a:gd name="T4" fmla="*/ 0 w 9"/>
                <a:gd name="T5" fmla="*/ 12 h 14"/>
                <a:gd name="T6" fmla="*/ 3 w 9"/>
                <a:gd name="T7" fmla="*/ 14 h 14"/>
                <a:gd name="T8" fmla="*/ 9 w 9"/>
                <a:gd name="T9" fmla="*/ 2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4"/>
                <a:gd name="T17" fmla="*/ 9 w 9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4">
                  <a:moveTo>
                    <a:pt x="9" y="2"/>
                  </a:moveTo>
                  <a:lnTo>
                    <a:pt x="5" y="0"/>
                  </a:lnTo>
                  <a:lnTo>
                    <a:pt x="0" y="12"/>
                  </a:lnTo>
                  <a:lnTo>
                    <a:pt x="3" y="14"/>
                  </a:lnTo>
                  <a:lnTo>
                    <a:pt x="9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26" name="Freeform 796"/>
            <p:cNvSpPr>
              <a:spLocks/>
            </p:cNvSpPr>
            <p:nvPr/>
          </p:nvSpPr>
          <p:spPr bwMode="auto">
            <a:xfrm>
              <a:off x="3832" y="3192"/>
              <a:ext cx="10" cy="14"/>
            </a:xfrm>
            <a:custGeom>
              <a:avLst/>
              <a:gdLst>
                <a:gd name="T0" fmla="*/ 10 w 10"/>
                <a:gd name="T1" fmla="*/ 4 h 14"/>
                <a:gd name="T2" fmla="*/ 10 w 10"/>
                <a:gd name="T3" fmla="*/ 2 h 14"/>
                <a:gd name="T4" fmla="*/ 6 w 10"/>
                <a:gd name="T5" fmla="*/ 0 h 14"/>
                <a:gd name="T6" fmla="*/ 0 w 10"/>
                <a:gd name="T7" fmla="*/ 12 h 14"/>
                <a:gd name="T8" fmla="*/ 4 w 10"/>
                <a:gd name="T9" fmla="*/ 14 h 14"/>
                <a:gd name="T10" fmla="*/ 10 w 10"/>
                <a:gd name="T11" fmla="*/ 4 h 14"/>
                <a:gd name="T12" fmla="*/ 10 w 10"/>
                <a:gd name="T13" fmla="*/ 2 h 14"/>
                <a:gd name="T14" fmla="*/ 10 w 10"/>
                <a:gd name="T15" fmla="*/ 4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"/>
                <a:gd name="T25" fmla="*/ 0 h 14"/>
                <a:gd name="T26" fmla="*/ 10 w 10"/>
                <a:gd name="T27" fmla="*/ 14 h 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" h="14">
                  <a:moveTo>
                    <a:pt x="10" y="4"/>
                  </a:moveTo>
                  <a:lnTo>
                    <a:pt x="10" y="2"/>
                  </a:lnTo>
                  <a:lnTo>
                    <a:pt x="6" y="0"/>
                  </a:lnTo>
                  <a:lnTo>
                    <a:pt x="0" y="12"/>
                  </a:lnTo>
                  <a:lnTo>
                    <a:pt x="4" y="14"/>
                  </a:lnTo>
                  <a:lnTo>
                    <a:pt x="10" y="4"/>
                  </a:lnTo>
                  <a:lnTo>
                    <a:pt x="10" y="2"/>
                  </a:lnTo>
                  <a:lnTo>
                    <a:pt x="10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27" name="Freeform 797"/>
            <p:cNvSpPr>
              <a:spLocks/>
            </p:cNvSpPr>
            <p:nvPr/>
          </p:nvSpPr>
          <p:spPr bwMode="auto">
            <a:xfrm>
              <a:off x="3836" y="3196"/>
              <a:ext cx="12" cy="12"/>
            </a:xfrm>
            <a:custGeom>
              <a:avLst/>
              <a:gdLst>
                <a:gd name="T0" fmla="*/ 12 w 12"/>
                <a:gd name="T1" fmla="*/ 2 h 12"/>
                <a:gd name="T2" fmla="*/ 10 w 12"/>
                <a:gd name="T3" fmla="*/ 2 h 12"/>
                <a:gd name="T4" fmla="*/ 6 w 12"/>
                <a:gd name="T5" fmla="*/ 0 h 12"/>
                <a:gd name="T6" fmla="*/ 0 w 12"/>
                <a:gd name="T7" fmla="*/ 10 h 12"/>
                <a:gd name="T8" fmla="*/ 4 w 12"/>
                <a:gd name="T9" fmla="*/ 12 h 12"/>
                <a:gd name="T10" fmla="*/ 12 w 12"/>
                <a:gd name="T11" fmla="*/ 2 h 12"/>
                <a:gd name="T12" fmla="*/ 10 w 12"/>
                <a:gd name="T13" fmla="*/ 2 h 12"/>
                <a:gd name="T14" fmla="*/ 12 w 12"/>
                <a:gd name="T15" fmla="*/ 2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"/>
                <a:gd name="T25" fmla="*/ 0 h 12"/>
                <a:gd name="T26" fmla="*/ 12 w 12"/>
                <a:gd name="T27" fmla="*/ 12 h 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" h="12">
                  <a:moveTo>
                    <a:pt x="12" y="2"/>
                  </a:moveTo>
                  <a:lnTo>
                    <a:pt x="10" y="2"/>
                  </a:lnTo>
                  <a:lnTo>
                    <a:pt x="6" y="0"/>
                  </a:lnTo>
                  <a:lnTo>
                    <a:pt x="0" y="10"/>
                  </a:lnTo>
                  <a:lnTo>
                    <a:pt x="4" y="12"/>
                  </a:lnTo>
                  <a:lnTo>
                    <a:pt x="12" y="2"/>
                  </a:lnTo>
                  <a:lnTo>
                    <a:pt x="10" y="2"/>
                  </a:lnTo>
                  <a:lnTo>
                    <a:pt x="12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28" name="Freeform 798"/>
            <p:cNvSpPr>
              <a:spLocks/>
            </p:cNvSpPr>
            <p:nvPr/>
          </p:nvSpPr>
          <p:spPr bwMode="auto">
            <a:xfrm>
              <a:off x="3840" y="3198"/>
              <a:ext cx="23" cy="24"/>
            </a:xfrm>
            <a:custGeom>
              <a:avLst/>
              <a:gdLst>
                <a:gd name="T0" fmla="*/ 23 w 23"/>
                <a:gd name="T1" fmla="*/ 16 h 24"/>
                <a:gd name="T2" fmla="*/ 8 w 23"/>
                <a:gd name="T3" fmla="*/ 0 h 24"/>
                <a:gd name="T4" fmla="*/ 0 w 23"/>
                <a:gd name="T5" fmla="*/ 10 h 24"/>
                <a:gd name="T6" fmla="*/ 16 w 23"/>
                <a:gd name="T7" fmla="*/ 24 h 24"/>
                <a:gd name="T8" fmla="*/ 23 w 23"/>
                <a:gd name="T9" fmla="*/ 16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4"/>
                <a:gd name="T17" fmla="*/ 23 w 23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4">
                  <a:moveTo>
                    <a:pt x="23" y="16"/>
                  </a:moveTo>
                  <a:lnTo>
                    <a:pt x="8" y="0"/>
                  </a:lnTo>
                  <a:lnTo>
                    <a:pt x="0" y="10"/>
                  </a:lnTo>
                  <a:lnTo>
                    <a:pt x="16" y="24"/>
                  </a:lnTo>
                  <a:lnTo>
                    <a:pt x="23" y="1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29" name="Freeform 799"/>
            <p:cNvSpPr>
              <a:spLocks/>
            </p:cNvSpPr>
            <p:nvPr/>
          </p:nvSpPr>
          <p:spPr bwMode="auto">
            <a:xfrm>
              <a:off x="3856" y="3214"/>
              <a:ext cx="23" cy="25"/>
            </a:xfrm>
            <a:custGeom>
              <a:avLst/>
              <a:gdLst>
                <a:gd name="T0" fmla="*/ 21 w 23"/>
                <a:gd name="T1" fmla="*/ 15 h 25"/>
                <a:gd name="T2" fmla="*/ 23 w 23"/>
                <a:gd name="T3" fmla="*/ 15 h 25"/>
                <a:gd name="T4" fmla="*/ 7 w 23"/>
                <a:gd name="T5" fmla="*/ 0 h 25"/>
                <a:gd name="T6" fmla="*/ 0 w 23"/>
                <a:gd name="T7" fmla="*/ 8 h 25"/>
                <a:gd name="T8" fmla="*/ 15 w 23"/>
                <a:gd name="T9" fmla="*/ 23 h 25"/>
                <a:gd name="T10" fmla="*/ 15 w 23"/>
                <a:gd name="T11" fmla="*/ 25 h 25"/>
                <a:gd name="T12" fmla="*/ 15 w 23"/>
                <a:gd name="T13" fmla="*/ 23 h 25"/>
                <a:gd name="T14" fmla="*/ 15 w 23"/>
                <a:gd name="T15" fmla="*/ 25 h 25"/>
                <a:gd name="T16" fmla="*/ 21 w 23"/>
                <a:gd name="T17" fmla="*/ 15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"/>
                <a:gd name="T28" fmla="*/ 0 h 25"/>
                <a:gd name="T29" fmla="*/ 23 w 23"/>
                <a:gd name="T30" fmla="*/ 25 h 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" h="25">
                  <a:moveTo>
                    <a:pt x="21" y="15"/>
                  </a:moveTo>
                  <a:lnTo>
                    <a:pt x="23" y="15"/>
                  </a:lnTo>
                  <a:lnTo>
                    <a:pt x="7" y="0"/>
                  </a:lnTo>
                  <a:lnTo>
                    <a:pt x="0" y="8"/>
                  </a:lnTo>
                  <a:lnTo>
                    <a:pt x="15" y="23"/>
                  </a:lnTo>
                  <a:lnTo>
                    <a:pt x="15" y="25"/>
                  </a:lnTo>
                  <a:lnTo>
                    <a:pt x="15" y="23"/>
                  </a:lnTo>
                  <a:lnTo>
                    <a:pt x="15" y="25"/>
                  </a:lnTo>
                  <a:lnTo>
                    <a:pt x="21" y="1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30" name="Freeform 800"/>
            <p:cNvSpPr>
              <a:spLocks/>
            </p:cNvSpPr>
            <p:nvPr/>
          </p:nvSpPr>
          <p:spPr bwMode="auto">
            <a:xfrm>
              <a:off x="3871" y="3229"/>
              <a:ext cx="16" cy="16"/>
            </a:xfrm>
            <a:custGeom>
              <a:avLst/>
              <a:gdLst>
                <a:gd name="T0" fmla="*/ 16 w 16"/>
                <a:gd name="T1" fmla="*/ 6 h 16"/>
                <a:gd name="T2" fmla="*/ 6 w 16"/>
                <a:gd name="T3" fmla="*/ 0 h 16"/>
                <a:gd name="T4" fmla="*/ 0 w 16"/>
                <a:gd name="T5" fmla="*/ 10 h 16"/>
                <a:gd name="T6" fmla="*/ 10 w 16"/>
                <a:gd name="T7" fmla="*/ 16 h 16"/>
                <a:gd name="T8" fmla="*/ 8 w 16"/>
                <a:gd name="T9" fmla="*/ 14 h 16"/>
                <a:gd name="T10" fmla="*/ 16 w 16"/>
                <a:gd name="T11" fmla="*/ 6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16"/>
                <a:gd name="T20" fmla="*/ 16 w 16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16">
                  <a:moveTo>
                    <a:pt x="16" y="6"/>
                  </a:moveTo>
                  <a:lnTo>
                    <a:pt x="6" y="0"/>
                  </a:lnTo>
                  <a:lnTo>
                    <a:pt x="0" y="10"/>
                  </a:lnTo>
                  <a:lnTo>
                    <a:pt x="10" y="16"/>
                  </a:lnTo>
                  <a:lnTo>
                    <a:pt x="8" y="14"/>
                  </a:lnTo>
                  <a:lnTo>
                    <a:pt x="16" y="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31" name="Freeform 801"/>
            <p:cNvSpPr>
              <a:spLocks/>
            </p:cNvSpPr>
            <p:nvPr/>
          </p:nvSpPr>
          <p:spPr bwMode="auto">
            <a:xfrm>
              <a:off x="3879" y="3235"/>
              <a:ext cx="9" cy="12"/>
            </a:xfrm>
            <a:custGeom>
              <a:avLst/>
              <a:gdLst>
                <a:gd name="T0" fmla="*/ 8 w 9"/>
                <a:gd name="T1" fmla="*/ 0 h 12"/>
                <a:gd name="T2" fmla="*/ 9 w 9"/>
                <a:gd name="T3" fmla="*/ 2 h 12"/>
                <a:gd name="T4" fmla="*/ 8 w 9"/>
                <a:gd name="T5" fmla="*/ 0 h 12"/>
                <a:gd name="T6" fmla="*/ 0 w 9"/>
                <a:gd name="T7" fmla="*/ 8 h 12"/>
                <a:gd name="T8" fmla="*/ 2 w 9"/>
                <a:gd name="T9" fmla="*/ 10 h 12"/>
                <a:gd name="T10" fmla="*/ 4 w 9"/>
                <a:gd name="T11" fmla="*/ 12 h 12"/>
                <a:gd name="T12" fmla="*/ 2 w 9"/>
                <a:gd name="T13" fmla="*/ 10 h 12"/>
                <a:gd name="T14" fmla="*/ 4 w 9"/>
                <a:gd name="T15" fmla="*/ 12 h 12"/>
                <a:gd name="T16" fmla="*/ 8 w 9"/>
                <a:gd name="T17" fmla="*/ 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"/>
                <a:gd name="T28" fmla="*/ 0 h 12"/>
                <a:gd name="T29" fmla="*/ 9 w 9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" h="12">
                  <a:moveTo>
                    <a:pt x="8" y="0"/>
                  </a:moveTo>
                  <a:lnTo>
                    <a:pt x="9" y="2"/>
                  </a:lnTo>
                  <a:lnTo>
                    <a:pt x="8" y="0"/>
                  </a:lnTo>
                  <a:lnTo>
                    <a:pt x="0" y="8"/>
                  </a:lnTo>
                  <a:lnTo>
                    <a:pt x="2" y="10"/>
                  </a:lnTo>
                  <a:lnTo>
                    <a:pt x="4" y="12"/>
                  </a:lnTo>
                  <a:lnTo>
                    <a:pt x="2" y="10"/>
                  </a:lnTo>
                  <a:lnTo>
                    <a:pt x="4" y="1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32" name="Freeform 802"/>
            <p:cNvSpPr>
              <a:spLocks/>
            </p:cNvSpPr>
            <p:nvPr/>
          </p:nvSpPr>
          <p:spPr bwMode="auto">
            <a:xfrm>
              <a:off x="3883" y="3235"/>
              <a:ext cx="7" cy="12"/>
            </a:xfrm>
            <a:custGeom>
              <a:avLst/>
              <a:gdLst>
                <a:gd name="T0" fmla="*/ 7 w 7"/>
                <a:gd name="T1" fmla="*/ 2 h 12"/>
                <a:gd name="T2" fmla="*/ 4 w 7"/>
                <a:gd name="T3" fmla="*/ 0 h 12"/>
                <a:gd name="T4" fmla="*/ 0 w 7"/>
                <a:gd name="T5" fmla="*/ 12 h 12"/>
                <a:gd name="T6" fmla="*/ 4 w 7"/>
                <a:gd name="T7" fmla="*/ 12 h 12"/>
                <a:gd name="T8" fmla="*/ 2 w 7"/>
                <a:gd name="T9" fmla="*/ 12 h 12"/>
                <a:gd name="T10" fmla="*/ 7 w 7"/>
                <a:gd name="T11" fmla="*/ 2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12"/>
                <a:gd name="T20" fmla="*/ 7 w 7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12">
                  <a:moveTo>
                    <a:pt x="7" y="2"/>
                  </a:moveTo>
                  <a:lnTo>
                    <a:pt x="4" y="0"/>
                  </a:lnTo>
                  <a:lnTo>
                    <a:pt x="0" y="12"/>
                  </a:lnTo>
                  <a:lnTo>
                    <a:pt x="4" y="12"/>
                  </a:lnTo>
                  <a:lnTo>
                    <a:pt x="2" y="12"/>
                  </a:lnTo>
                  <a:lnTo>
                    <a:pt x="7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33" name="Freeform 803"/>
            <p:cNvSpPr>
              <a:spLocks/>
            </p:cNvSpPr>
            <p:nvPr/>
          </p:nvSpPr>
          <p:spPr bwMode="auto">
            <a:xfrm>
              <a:off x="3885" y="3237"/>
              <a:ext cx="7" cy="12"/>
            </a:xfrm>
            <a:custGeom>
              <a:avLst/>
              <a:gdLst>
                <a:gd name="T0" fmla="*/ 7 w 7"/>
                <a:gd name="T1" fmla="*/ 0 h 12"/>
                <a:gd name="T2" fmla="*/ 5 w 7"/>
                <a:gd name="T3" fmla="*/ 0 h 12"/>
                <a:gd name="T4" fmla="*/ 0 w 7"/>
                <a:gd name="T5" fmla="*/ 10 h 12"/>
                <a:gd name="T6" fmla="*/ 2 w 7"/>
                <a:gd name="T7" fmla="*/ 12 h 12"/>
                <a:gd name="T8" fmla="*/ 7 w 7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12"/>
                <a:gd name="T17" fmla="*/ 7 w 7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12">
                  <a:moveTo>
                    <a:pt x="7" y="0"/>
                  </a:moveTo>
                  <a:lnTo>
                    <a:pt x="5" y="0"/>
                  </a:lnTo>
                  <a:lnTo>
                    <a:pt x="0" y="10"/>
                  </a:lnTo>
                  <a:lnTo>
                    <a:pt x="2" y="12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34" name="Freeform 804"/>
            <p:cNvSpPr>
              <a:spLocks/>
            </p:cNvSpPr>
            <p:nvPr/>
          </p:nvSpPr>
          <p:spPr bwMode="auto">
            <a:xfrm>
              <a:off x="3887" y="3237"/>
              <a:ext cx="7" cy="14"/>
            </a:xfrm>
            <a:custGeom>
              <a:avLst/>
              <a:gdLst>
                <a:gd name="T0" fmla="*/ 5 w 7"/>
                <a:gd name="T1" fmla="*/ 2 h 14"/>
                <a:gd name="T2" fmla="*/ 7 w 7"/>
                <a:gd name="T3" fmla="*/ 2 h 14"/>
                <a:gd name="T4" fmla="*/ 5 w 7"/>
                <a:gd name="T5" fmla="*/ 0 h 14"/>
                <a:gd name="T6" fmla="*/ 0 w 7"/>
                <a:gd name="T7" fmla="*/ 12 h 14"/>
                <a:gd name="T8" fmla="*/ 1 w 7"/>
                <a:gd name="T9" fmla="*/ 12 h 14"/>
                <a:gd name="T10" fmla="*/ 3 w 7"/>
                <a:gd name="T11" fmla="*/ 14 h 14"/>
                <a:gd name="T12" fmla="*/ 1 w 7"/>
                <a:gd name="T13" fmla="*/ 12 h 14"/>
                <a:gd name="T14" fmla="*/ 3 w 7"/>
                <a:gd name="T15" fmla="*/ 12 h 14"/>
                <a:gd name="T16" fmla="*/ 3 w 7"/>
                <a:gd name="T17" fmla="*/ 14 h 14"/>
                <a:gd name="T18" fmla="*/ 5 w 7"/>
                <a:gd name="T19" fmla="*/ 2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4"/>
                <a:gd name="T32" fmla="*/ 7 w 7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4">
                  <a:moveTo>
                    <a:pt x="5" y="2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0" y="12"/>
                  </a:lnTo>
                  <a:lnTo>
                    <a:pt x="1" y="12"/>
                  </a:lnTo>
                  <a:lnTo>
                    <a:pt x="3" y="14"/>
                  </a:lnTo>
                  <a:lnTo>
                    <a:pt x="1" y="12"/>
                  </a:lnTo>
                  <a:lnTo>
                    <a:pt x="3" y="12"/>
                  </a:lnTo>
                  <a:lnTo>
                    <a:pt x="3" y="14"/>
                  </a:lnTo>
                  <a:lnTo>
                    <a:pt x="5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35" name="Freeform 805"/>
            <p:cNvSpPr>
              <a:spLocks/>
            </p:cNvSpPr>
            <p:nvPr/>
          </p:nvSpPr>
          <p:spPr bwMode="auto">
            <a:xfrm>
              <a:off x="3890" y="3239"/>
              <a:ext cx="8" cy="12"/>
            </a:xfrm>
            <a:custGeom>
              <a:avLst/>
              <a:gdLst>
                <a:gd name="T0" fmla="*/ 6 w 8"/>
                <a:gd name="T1" fmla="*/ 0 h 12"/>
                <a:gd name="T2" fmla="*/ 8 w 8"/>
                <a:gd name="T3" fmla="*/ 0 h 12"/>
                <a:gd name="T4" fmla="*/ 2 w 8"/>
                <a:gd name="T5" fmla="*/ 0 h 12"/>
                <a:gd name="T6" fmla="*/ 0 w 8"/>
                <a:gd name="T7" fmla="*/ 12 h 12"/>
                <a:gd name="T8" fmla="*/ 6 w 8"/>
                <a:gd name="T9" fmla="*/ 12 h 12"/>
                <a:gd name="T10" fmla="*/ 6 w 8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12"/>
                <a:gd name="T20" fmla="*/ 8 w 8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12">
                  <a:moveTo>
                    <a:pt x="6" y="0"/>
                  </a:moveTo>
                  <a:lnTo>
                    <a:pt x="8" y="0"/>
                  </a:lnTo>
                  <a:lnTo>
                    <a:pt x="2" y="0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36" name="Rectangle 806"/>
            <p:cNvSpPr>
              <a:spLocks noChangeArrowheads="1"/>
            </p:cNvSpPr>
            <p:nvPr/>
          </p:nvSpPr>
          <p:spPr bwMode="auto">
            <a:xfrm>
              <a:off x="3896" y="3239"/>
              <a:ext cx="4" cy="1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37" name="Rectangle 807"/>
            <p:cNvSpPr>
              <a:spLocks noChangeArrowheads="1"/>
            </p:cNvSpPr>
            <p:nvPr/>
          </p:nvSpPr>
          <p:spPr bwMode="auto">
            <a:xfrm>
              <a:off x="3900" y="3239"/>
              <a:ext cx="2" cy="1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38" name="Freeform 808"/>
            <p:cNvSpPr>
              <a:spLocks/>
            </p:cNvSpPr>
            <p:nvPr/>
          </p:nvSpPr>
          <p:spPr bwMode="auto">
            <a:xfrm>
              <a:off x="3902" y="3239"/>
              <a:ext cx="6" cy="12"/>
            </a:xfrm>
            <a:custGeom>
              <a:avLst/>
              <a:gdLst>
                <a:gd name="T0" fmla="*/ 0 w 6"/>
                <a:gd name="T1" fmla="*/ 0 h 12"/>
                <a:gd name="T2" fmla="*/ 2 w 6"/>
                <a:gd name="T3" fmla="*/ 0 h 12"/>
                <a:gd name="T4" fmla="*/ 0 w 6"/>
                <a:gd name="T5" fmla="*/ 0 h 12"/>
                <a:gd name="T6" fmla="*/ 0 w 6"/>
                <a:gd name="T7" fmla="*/ 12 h 12"/>
                <a:gd name="T8" fmla="*/ 2 w 6"/>
                <a:gd name="T9" fmla="*/ 12 h 12"/>
                <a:gd name="T10" fmla="*/ 6 w 6"/>
                <a:gd name="T11" fmla="*/ 12 h 12"/>
                <a:gd name="T12" fmla="*/ 2 w 6"/>
                <a:gd name="T13" fmla="*/ 12 h 12"/>
                <a:gd name="T14" fmla="*/ 4 w 6"/>
                <a:gd name="T15" fmla="*/ 12 h 12"/>
                <a:gd name="T16" fmla="*/ 6 w 6"/>
                <a:gd name="T17" fmla="*/ 12 h 12"/>
                <a:gd name="T18" fmla="*/ 0 w 6"/>
                <a:gd name="T19" fmla="*/ 0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2"/>
                <a:gd name="T32" fmla="*/ 6 w 6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6" y="12"/>
                  </a:lnTo>
                  <a:lnTo>
                    <a:pt x="2" y="12"/>
                  </a:lnTo>
                  <a:lnTo>
                    <a:pt x="4" y="12"/>
                  </a:lnTo>
                  <a:lnTo>
                    <a:pt x="6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39" name="Freeform 809"/>
            <p:cNvSpPr>
              <a:spLocks/>
            </p:cNvSpPr>
            <p:nvPr/>
          </p:nvSpPr>
          <p:spPr bwMode="auto">
            <a:xfrm>
              <a:off x="3902" y="3237"/>
              <a:ext cx="10" cy="14"/>
            </a:xfrm>
            <a:custGeom>
              <a:avLst/>
              <a:gdLst>
                <a:gd name="T0" fmla="*/ 6 w 10"/>
                <a:gd name="T1" fmla="*/ 0 h 14"/>
                <a:gd name="T2" fmla="*/ 4 w 10"/>
                <a:gd name="T3" fmla="*/ 0 h 14"/>
                <a:gd name="T4" fmla="*/ 0 w 10"/>
                <a:gd name="T5" fmla="*/ 2 h 14"/>
                <a:gd name="T6" fmla="*/ 6 w 10"/>
                <a:gd name="T7" fmla="*/ 14 h 14"/>
                <a:gd name="T8" fmla="*/ 10 w 10"/>
                <a:gd name="T9" fmla="*/ 12 h 14"/>
                <a:gd name="T10" fmla="*/ 8 w 10"/>
                <a:gd name="T11" fmla="*/ 12 h 14"/>
                <a:gd name="T12" fmla="*/ 6 w 10"/>
                <a:gd name="T13" fmla="*/ 0 h 14"/>
                <a:gd name="T14" fmla="*/ 4 w 10"/>
                <a:gd name="T15" fmla="*/ 0 h 14"/>
                <a:gd name="T16" fmla="*/ 6 w 10"/>
                <a:gd name="T17" fmla="*/ 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14"/>
                <a:gd name="T29" fmla="*/ 10 w 10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14">
                  <a:moveTo>
                    <a:pt x="6" y="0"/>
                  </a:moveTo>
                  <a:lnTo>
                    <a:pt x="4" y="0"/>
                  </a:lnTo>
                  <a:lnTo>
                    <a:pt x="0" y="2"/>
                  </a:lnTo>
                  <a:lnTo>
                    <a:pt x="6" y="14"/>
                  </a:lnTo>
                  <a:lnTo>
                    <a:pt x="10" y="12"/>
                  </a:lnTo>
                  <a:lnTo>
                    <a:pt x="8" y="12"/>
                  </a:lnTo>
                  <a:lnTo>
                    <a:pt x="6" y="0"/>
                  </a:lnTo>
                  <a:lnTo>
                    <a:pt x="4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40" name="Freeform 810"/>
            <p:cNvSpPr>
              <a:spLocks/>
            </p:cNvSpPr>
            <p:nvPr/>
          </p:nvSpPr>
          <p:spPr bwMode="auto">
            <a:xfrm>
              <a:off x="3908" y="3237"/>
              <a:ext cx="7" cy="12"/>
            </a:xfrm>
            <a:custGeom>
              <a:avLst/>
              <a:gdLst>
                <a:gd name="T0" fmla="*/ 2 w 7"/>
                <a:gd name="T1" fmla="*/ 0 h 12"/>
                <a:gd name="T2" fmla="*/ 0 w 7"/>
                <a:gd name="T3" fmla="*/ 0 h 12"/>
                <a:gd name="T4" fmla="*/ 2 w 7"/>
                <a:gd name="T5" fmla="*/ 12 h 12"/>
                <a:gd name="T6" fmla="*/ 6 w 7"/>
                <a:gd name="T7" fmla="*/ 12 h 12"/>
                <a:gd name="T8" fmla="*/ 7 w 7"/>
                <a:gd name="T9" fmla="*/ 10 h 12"/>
                <a:gd name="T10" fmla="*/ 6 w 7"/>
                <a:gd name="T11" fmla="*/ 12 h 12"/>
                <a:gd name="T12" fmla="*/ 6 w 7"/>
                <a:gd name="T13" fmla="*/ 10 h 12"/>
                <a:gd name="T14" fmla="*/ 7 w 7"/>
                <a:gd name="T15" fmla="*/ 10 h 12"/>
                <a:gd name="T16" fmla="*/ 2 w 7"/>
                <a:gd name="T17" fmla="*/ 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12"/>
                <a:gd name="T29" fmla="*/ 7 w 7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12">
                  <a:moveTo>
                    <a:pt x="2" y="0"/>
                  </a:moveTo>
                  <a:lnTo>
                    <a:pt x="0" y="0"/>
                  </a:lnTo>
                  <a:lnTo>
                    <a:pt x="2" y="12"/>
                  </a:lnTo>
                  <a:lnTo>
                    <a:pt x="6" y="12"/>
                  </a:lnTo>
                  <a:lnTo>
                    <a:pt x="7" y="10"/>
                  </a:lnTo>
                  <a:lnTo>
                    <a:pt x="6" y="12"/>
                  </a:lnTo>
                  <a:lnTo>
                    <a:pt x="6" y="10"/>
                  </a:lnTo>
                  <a:lnTo>
                    <a:pt x="7" y="1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41" name="Freeform 811"/>
            <p:cNvSpPr>
              <a:spLocks/>
            </p:cNvSpPr>
            <p:nvPr/>
          </p:nvSpPr>
          <p:spPr bwMode="auto">
            <a:xfrm>
              <a:off x="3910" y="3235"/>
              <a:ext cx="9" cy="12"/>
            </a:xfrm>
            <a:custGeom>
              <a:avLst/>
              <a:gdLst>
                <a:gd name="T0" fmla="*/ 2 w 9"/>
                <a:gd name="T1" fmla="*/ 0 h 12"/>
                <a:gd name="T2" fmla="*/ 0 w 9"/>
                <a:gd name="T3" fmla="*/ 2 h 12"/>
                <a:gd name="T4" fmla="*/ 5 w 9"/>
                <a:gd name="T5" fmla="*/ 12 h 12"/>
                <a:gd name="T6" fmla="*/ 7 w 9"/>
                <a:gd name="T7" fmla="*/ 10 h 12"/>
                <a:gd name="T8" fmla="*/ 9 w 9"/>
                <a:gd name="T9" fmla="*/ 10 h 12"/>
                <a:gd name="T10" fmla="*/ 7 w 9"/>
                <a:gd name="T11" fmla="*/ 10 h 12"/>
                <a:gd name="T12" fmla="*/ 9 w 9"/>
                <a:gd name="T13" fmla="*/ 10 h 12"/>
                <a:gd name="T14" fmla="*/ 2 w 9"/>
                <a:gd name="T15" fmla="*/ 0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"/>
                <a:gd name="T25" fmla="*/ 0 h 12"/>
                <a:gd name="T26" fmla="*/ 9 w 9"/>
                <a:gd name="T27" fmla="*/ 12 h 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" h="12">
                  <a:moveTo>
                    <a:pt x="2" y="0"/>
                  </a:moveTo>
                  <a:lnTo>
                    <a:pt x="0" y="2"/>
                  </a:lnTo>
                  <a:lnTo>
                    <a:pt x="5" y="12"/>
                  </a:lnTo>
                  <a:lnTo>
                    <a:pt x="7" y="10"/>
                  </a:lnTo>
                  <a:lnTo>
                    <a:pt x="9" y="10"/>
                  </a:lnTo>
                  <a:lnTo>
                    <a:pt x="7" y="10"/>
                  </a:lnTo>
                  <a:lnTo>
                    <a:pt x="9" y="1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42" name="Freeform 812"/>
            <p:cNvSpPr>
              <a:spLocks/>
            </p:cNvSpPr>
            <p:nvPr/>
          </p:nvSpPr>
          <p:spPr bwMode="auto">
            <a:xfrm>
              <a:off x="3912" y="3229"/>
              <a:ext cx="15" cy="16"/>
            </a:xfrm>
            <a:custGeom>
              <a:avLst/>
              <a:gdLst>
                <a:gd name="T0" fmla="*/ 7 w 15"/>
                <a:gd name="T1" fmla="*/ 0 h 16"/>
                <a:gd name="T2" fmla="*/ 0 w 15"/>
                <a:gd name="T3" fmla="*/ 6 h 16"/>
                <a:gd name="T4" fmla="*/ 7 w 15"/>
                <a:gd name="T5" fmla="*/ 16 h 16"/>
                <a:gd name="T6" fmla="*/ 15 w 15"/>
                <a:gd name="T7" fmla="*/ 10 h 16"/>
                <a:gd name="T8" fmla="*/ 7 w 15"/>
                <a:gd name="T9" fmla="*/ 0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16"/>
                <a:gd name="T17" fmla="*/ 15 w 15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16">
                  <a:moveTo>
                    <a:pt x="7" y="0"/>
                  </a:moveTo>
                  <a:lnTo>
                    <a:pt x="0" y="6"/>
                  </a:lnTo>
                  <a:lnTo>
                    <a:pt x="7" y="16"/>
                  </a:lnTo>
                  <a:lnTo>
                    <a:pt x="15" y="1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43" name="Freeform 813"/>
            <p:cNvSpPr>
              <a:spLocks/>
            </p:cNvSpPr>
            <p:nvPr/>
          </p:nvSpPr>
          <p:spPr bwMode="auto">
            <a:xfrm>
              <a:off x="3919" y="3218"/>
              <a:ext cx="22" cy="21"/>
            </a:xfrm>
            <a:custGeom>
              <a:avLst/>
              <a:gdLst>
                <a:gd name="T0" fmla="*/ 14 w 22"/>
                <a:gd name="T1" fmla="*/ 0 h 21"/>
                <a:gd name="T2" fmla="*/ 0 w 22"/>
                <a:gd name="T3" fmla="*/ 11 h 21"/>
                <a:gd name="T4" fmla="*/ 8 w 22"/>
                <a:gd name="T5" fmla="*/ 21 h 21"/>
                <a:gd name="T6" fmla="*/ 22 w 22"/>
                <a:gd name="T7" fmla="*/ 9 h 21"/>
                <a:gd name="T8" fmla="*/ 14 w 22"/>
                <a:gd name="T9" fmla="*/ 0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"/>
                <a:gd name="T16" fmla="*/ 0 h 21"/>
                <a:gd name="T17" fmla="*/ 22 w 22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" h="21">
                  <a:moveTo>
                    <a:pt x="14" y="0"/>
                  </a:moveTo>
                  <a:lnTo>
                    <a:pt x="0" y="11"/>
                  </a:lnTo>
                  <a:lnTo>
                    <a:pt x="8" y="21"/>
                  </a:lnTo>
                  <a:lnTo>
                    <a:pt x="22" y="9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44" name="Freeform 814"/>
            <p:cNvSpPr>
              <a:spLocks/>
            </p:cNvSpPr>
            <p:nvPr/>
          </p:nvSpPr>
          <p:spPr bwMode="auto">
            <a:xfrm>
              <a:off x="3933" y="3204"/>
              <a:ext cx="23" cy="23"/>
            </a:xfrm>
            <a:custGeom>
              <a:avLst/>
              <a:gdLst>
                <a:gd name="T0" fmla="*/ 15 w 23"/>
                <a:gd name="T1" fmla="*/ 0 h 23"/>
                <a:gd name="T2" fmla="*/ 0 w 23"/>
                <a:gd name="T3" fmla="*/ 14 h 23"/>
                <a:gd name="T4" fmla="*/ 8 w 23"/>
                <a:gd name="T5" fmla="*/ 23 h 23"/>
                <a:gd name="T6" fmla="*/ 23 w 23"/>
                <a:gd name="T7" fmla="*/ 10 h 23"/>
                <a:gd name="T8" fmla="*/ 21 w 23"/>
                <a:gd name="T9" fmla="*/ 10 h 23"/>
                <a:gd name="T10" fmla="*/ 15 w 23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3"/>
                <a:gd name="T20" fmla="*/ 23 w 23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3">
                  <a:moveTo>
                    <a:pt x="15" y="0"/>
                  </a:moveTo>
                  <a:lnTo>
                    <a:pt x="0" y="14"/>
                  </a:lnTo>
                  <a:lnTo>
                    <a:pt x="8" y="23"/>
                  </a:lnTo>
                  <a:lnTo>
                    <a:pt x="23" y="10"/>
                  </a:lnTo>
                  <a:lnTo>
                    <a:pt x="21" y="1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45" name="Freeform 815"/>
            <p:cNvSpPr>
              <a:spLocks/>
            </p:cNvSpPr>
            <p:nvPr/>
          </p:nvSpPr>
          <p:spPr bwMode="auto">
            <a:xfrm>
              <a:off x="3948" y="3200"/>
              <a:ext cx="12" cy="14"/>
            </a:xfrm>
            <a:custGeom>
              <a:avLst/>
              <a:gdLst>
                <a:gd name="T0" fmla="*/ 6 w 12"/>
                <a:gd name="T1" fmla="*/ 0 h 14"/>
                <a:gd name="T2" fmla="*/ 6 w 12"/>
                <a:gd name="T3" fmla="*/ 2 h 14"/>
                <a:gd name="T4" fmla="*/ 0 w 12"/>
                <a:gd name="T5" fmla="*/ 4 h 14"/>
                <a:gd name="T6" fmla="*/ 6 w 12"/>
                <a:gd name="T7" fmla="*/ 14 h 14"/>
                <a:gd name="T8" fmla="*/ 12 w 12"/>
                <a:gd name="T9" fmla="*/ 12 h 14"/>
                <a:gd name="T10" fmla="*/ 6 w 12"/>
                <a:gd name="T11" fmla="*/ 0 h 14"/>
                <a:gd name="T12" fmla="*/ 6 w 12"/>
                <a:gd name="T13" fmla="*/ 2 h 14"/>
                <a:gd name="T14" fmla="*/ 6 w 12"/>
                <a:gd name="T15" fmla="*/ 0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"/>
                <a:gd name="T25" fmla="*/ 0 h 14"/>
                <a:gd name="T26" fmla="*/ 12 w 12"/>
                <a:gd name="T27" fmla="*/ 14 h 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" h="14">
                  <a:moveTo>
                    <a:pt x="6" y="0"/>
                  </a:moveTo>
                  <a:lnTo>
                    <a:pt x="6" y="2"/>
                  </a:lnTo>
                  <a:lnTo>
                    <a:pt x="0" y="4"/>
                  </a:lnTo>
                  <a:lnTo>
                    <a:pt x="6" y="14"/>
                  </a:lnTo>
                  <a:lnTo>
                    <a:pt x="12" y="12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46" name="Freeform 816"/>
            <p:cNvSpPr>
              <a:spLocks/>
            </p:cNvSpPr>
            <p:nvPr/>
          </p:nvSpPr>
          <p:spPr bwMode="auto">
            <a:xfrm>
              <a:off x="3954" y="3198"/>
              <a:ext cx="10" cy="14"/>
            </a:xfrm>
            <a:custGeom>
              <a:avLst/>
              <a:gdLst>
                <a:gd name="T0" fmla="*/ 10 w 10"/>
                <a:gd name="T1" fmla="*/ 12 h 14"/>
                <a:gd name="T2" fmla="*/ 4 w 10"/>
                <a:gd name="T3" fmla="*/ 0 h 14"/>
                <a:gd name="T4" fmla="*/ 0 w 10"/>
                <a:gd name="T5" fmla="*/ 2 h 14"/>
                <a:gd name="T6" fmla="*/ 6 w 10"/>
                <a:gd name="T7" fmla="*/ 14 h 14"/>
                <a:gd name="T8" fmla="*/ 10 w 10"/>
                <a:gd name="T9" fmla="*/ 12 h 14"/>
                <a:gd name="T10" fmla="*/ 4 w 10"/>
                <a:gd name="T11" fmla="*/ 0 h 14"/>
                <a:gd name="T12" fmla="*/ 10 w 10"/>
                <a:gd name="T13" fmla="*/ 12 h 14"/>
                <a:gd name="T14" fmla="*/ 6 w 10"/>
                <a:gd name="T15" fmla="*/ 6 h 14"/>
                <a:gd name="T16" fmla="*/ 4 w 10"/>
                <a:gd name="T17" fmla="*/ 0 h 14"/>
                <a:gd name="T18" fmla="*/ 10 w 10"/>
                <a:gd name="T19" fmla="*/ 12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"/>
                <a:gd name="T31" fmla="*/ 0 h 14"/>
                <a:gd name="T32" fmla="*/ 10 w 10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" h="14">
                  <a:moveTo>
                    <a:pt x="10" y="12"/>
                  </a:moveTo>
                  <a:lnTo>
                    <a:pt x="4" y="0"/>
                  </a:lnTo>
                  <a:lnTo>
                    <a:pt x="0" y="2"/>
                  </a:lnTo>
                  <a:lnTo>
                    <a:pt x="6" y="14"/>
                  </a:lnTo>
                  <a:lnTo>
                    <a:pt x="10" y="12"/>
                  </a:lnTo>
                  <a:lnTo>
                    <a:pt x="4" y="0"/>
                  </a:lnTo>
                  <a:lnTo>
                    <a:pt x="10" y="12"/>
                  </a:lnTo>
                  <a:lnTo>
                    <a:pt x="6" y="6"/>
                  </a:lnTo>
                  <a:lnTo>
                    <a:pt x="4" y="0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47" name="Freeform 817"/>
            <p:cNvSpPr>
              <a:spLocks/>
            </p:cNvSpPr>
            <p:nvPr/>
          </p:nvSpPr>
          <p:spPr bwMode="auto">
            <a:xfrm>
              <a:off x="3954" y="3198"/>
              <a:ext cx="10" cy="14"/>
            </a:xfrm>
            <a:custGeom>
              <a:avLst/>
              <a:gdLst>
                <a:gd name="T0" fmla="*/ 6 w 10"/>
                <a:gd name="T1" fmla="*/ 14 h 14"/>
                <a:gd name="T2" fmla="*/ 10 w 10"/>
                <a:gd name="T3" fmla="*/ 12 h 14"/>
                <a:gd name="T4" fmla="*/ 4 w 10"/>
                <a:gd name="T5" fmla="*/ 0 h 14"/>
                <a:gd name="T6" fmla="*/ 0 w 10"/>
                <a:gd name="T7" fmla="*/ 2 h 14"/>
                <a:gd name="T8" fmla="*/ 0 w 10"/>
                <a:gd name="T9" fmla="*/ 4 h 14"/>
                <a:gd name="T10" fmla="*/ 0 w 10"/>
                <a:gd name="T11" fmla="*/ 2 h 14"/>
                <a:gd name="T12" fmla="*/ 0 w 10"/>
                <a:gd name="T13" fmla="*/ 4 h 14"/>
                <a:gd name="T14" fmla="*/ 6 w 10"/>
                <a:gd name="T15" fmla="*/ 14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"/>
                <a:gd name="T25" fmla="*/ 0 h 14"/>
                <a:gd name="T26" fmla="*/ 10 w 10"/>
                <a:gd name="T27" fmla="*/ 14 h 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" h="14">
                  <a:moveTo>
                    <a:pt x="6" y="14"/>
                  </a:moveTo>
                  <a:lnTo>
                    <a:pt x="10" y="12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4"/>
                  </a:lnTo>
                  <a:lnTo>
                    <a:pt x="6" y="1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48" name="Freeform 818"/>
            <p:cNvSpPr>
              <a:spLocks/>
            </p:cNvSpPr>
            <p:nvPr/>
          </p:nvSpPr>
          <p:spPr bwMode="auto">
            <a:xfrm>
              <a:off x="3948" y="3202"/>
              <a:ext cx="12" cy="12"/>
            </a:xfrm>
            <a:custGeom>
              <a:avLst/>
              <a:gdLst>
                <a:gd name="T0" fmla="*/ 8 w 12"/>
                <a:gd name="T1" fmla="*/ 12 h 12"/>
                <a:gd name="T2" fmla="*/ 6 w 12"/>
                <a:gd name="T3" fmla="*/ 12 h 12"/>
                <a:gd name="T4" fmla="*/ 12 w 12"/>
                <a:gd name="T5" fmla="*/ 10 h 12"/>
                <a:gd name="T6" fmla="*/ 6 w 12"/>
                <a:gd name="T7" fmla="*/ 0 h 12"/>
                <a:gd name="T8" fmla="*/ 0 w 12"/>
                <a:gd name="T9" fmla="*/ 2 h 12"/>
                <a:gd name="T10" fmla="*/ 8 w 12"/>
                <a:gd name="T11" fmla="*/ 12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12"/>
                <a:gd name="T20" fmla="*/ 12 w 12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12">
                  <a:moveTo>
                    <a:pt x="8" y="12"/>
                  </a:moveTo>
                  <a:lnTo>
                    <a:pt x="6" y="12"/>
                  </a:lnTo>
                  <a:lnTo>
                    <a:pt x="12" y="10"/>
                  </a:lnTo>
                  <a:lnTo>
                    <a:pt x="6" y="0"/>
                  </a:lnTo>
                  <a:lnTo>
                    <a:pt x="0" y="2"/>
                  </a:lnTo>
                  <a:lnTo>
                    <a:pt x="8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49" name="Freeform 819"/>
            <p:cNvSpPr>
              <a:spLocks/>
            </p:cNvSpPr>
            <p:nvPr/>
          </p:nvSpPr>
          <p:spPr bwMode="auto">
            <a:xfrm>
              <a:off x="3933" y="3204"/>
              <a:ext cx="23" cy="23"/>
            </a:xfrm>
            <a:custGeom>
              <a:avLst/>
              <a:gdLst>
                <a:gd name="T0" fmla="*/ 8 w 23"/>
                <a:gd name="T1" fmla="*/ 23 h 23"/>
                <a:gd name="T2" fmla="*/ 23 w 23"/>
                <a:gd name="T3" fmla="*/ 10 h 23"/>
                <a:gd name="T4" fmla="*/ 15 w 23"/>
                <a:gd name="T5" fmla="*/ 0 h 23"/>
                <a:gd name="T6" fmla="*/ 0 w 23"/>
                <a:gd name="T7" fmla="*/ 14 h 23"/>
                <a:gd name="T8" fmla="*/ 8 w 23"/>
                <a:gd name="T9" fmla="*/ 23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3"/>
                <a:gd name="T17" fmla="*/ 23 w 23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3">
                  <a:moveTo>
                    <a:pt x="8" y="23"/>
                  </a:moveTo>
                  <a:lnTo>
                    <a:pt x="23" y="10"/>
                  </a:lnTo>
                  <a:lnTo>
                    <a:pt x="15" y="0"/>
                  </a:lnTo>
                  <a:lnTo>
                    <a:pt x="0" y="14"/>
                  </a:lnTo>
                  <a:lnTo>
                    <a:pt x="8" y="2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50" name="Freeform 820"/>
            <p:cNvSpPr>
              <a:spLocks/>
            </p:cNvSpPr>
            <p:nvPr/>
          </p:nvSpPr>
          <p:spPr bwMode="auto">
            <a:xfrm>
              <a:off x="3919" y="3218"/>
              <a:ext cx="22" cy="21"/>
            </a:xfrm>
            <a:custGeom>
              <a:avLst/>
              <a:gdLst>
                <a:gd name="T0" fmla="*/ 8 w 22"/>
                <a:gd name="T1" fmla="*/ 21 h 21"/>
                <a:gd name="T2" fmla="*/ 22 w 22"/>
                <a:gd name="T3" fmla="*/ 9 h 21"/>
                <a:gd name="T4" fmla="*/ 14 w 22"/>
                <a:gd name="T5" fmla="*/ 0 h 21"/>
                <a:gd name="T6" fmla="*/ 0 w 22"/>
                <a:gd name="T7" fmla="*/ 11 h 21"/>
                <a:gd name="T8" fmla="*/ 8 w 22"/>
                <a:gd name="T9" fmla="*/ 21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"/>
                <a:gd name="T16" fmla="*/ 0 h 21"/>
                <a:gd name="T17" fmla="*/ 22 w 22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" h="21">
                  <a:moveTo>
                    <a:pt x="8" y="21"/>
                  </a:moveTo>
                  <a:lnTo>
                    <a:pt x="22" y="9"/>
                  </a:lnTo>
                  <a:lnTo>
                    <a:pt x="14" y="0"/>
                  </a:lnTo>
                  <a:lnTo>
                    <a:pt x="0" y="11"/>
                  </a:lnTo>
                  <a:lnTo>
                    <a:pt x="8" y="2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51" name="Freeform 821"/>
            <p:cNvSpPr>
              <a:spLocks/>
            </p:cNvSpPr>
            <p:nvPr/>
          </p:nvSpPr>
          <p:spPr bwMode="auto">
            <a:xfrm>
              <a:off x="3912" y="3229"/>
              <a:ext cx="15" cy="16"/>
            </a:xfrm>
            <a:custGeom>
              <a:avLst/>
              <a:gdLst>
                <a:gd name="T0" fmla="*/ 5 w 15"/>
                <a:gd name="T1" fmla="*/ 16 h 16"/>
                <a:gd name="T2" fmla="*/ 7 w 15"/>
                <a:gd name="T3" fmla="*/ 16 h 16"/>
                <a:gd name="T4" fmla="*/ 15 w 15"/>
                <a:gd name="T5" fmla="*/ 10 h 16"/>
                <a:gd name="T6" fmla="*/ 7 w 15"/>
                <a:gd name="T7" fmla="*/ 0 h 16"/>
                <a:gd name="T8" fmla="*/ 0 w 15"/>
                <a:gd name="T9" fmla="*/ 6 h 16"/>
                <a:gd name="T10" fmla="*/ 5 w 15"/>
                <a:gd name="T11" fmla="*/ 16 h 16"/>
                <a:gd name="T12" fmla="*/ 7 w 15"/>
                <a:gd name="T13" fmla="*/ 16 h 16"/>
                <a:gd name="T14" fmla="*/ 5 w 15"/>
                <a:gd name="T15" fmla="*/ 16 h 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5"/>
                <a:gd name="T25" fmla="*/ 0 h 16"/>
                <a:gd name="T26" fmla="*/ 15 w 15"/>
                <a:gd name="T27" fmla="*/ 16 h 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5" h="16">
                  <a:moveTo>
                    <a:pt x="5" y="16"/>
                  </a:moveTo>
                  <a:lnTo>
                    <a:pt x="7" y="16"/>
                  </a:lnTo>
                  <a:lnTo>
                    <a:pt x="15" y="10"/>
                  </a:lnTo>
                  <a:lnTo>
                    <a:pt x="7" y="0"/>
                  </a:lnTo>
                  <a:lnTo>
                    <a:pt x="0" y="6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52" name="Freeform 822"/>
            <p:cNvSpPr>
              <a:spLocks/>
            </p:cNvSpPr>
            <p:nvPr/>
          </p:nvSpPr>
          <p:spPr bwMode="auto">
            <a:xfrm>
              <a:off x="3910" y="3235"/>
              <a:ext cx="7" cy="14"/>
            </a:xfrm>
            <a:custGeom>
              <a:avLst/>
              <a:gdLst>
                <a:gd name="T0" fmla="*/ 4 w 7"/>
                <a:gd name="T1" fmla="*/ 14 h 14"/>
                <a:gd name="T2" fmla="*/ 5 w 7"/>
                <a:gd name="T3" fmla="*/ 12 h 14"/>
                <a:gd name="T4" fmla="*/ 7 w 7"/>
                <a:gd name="T5" fmla="*/ 10 h 14"/>
                <a:gd name="T6" fmla="*/ 2 w 7"/>
                <a:gd name="T7" fmla="*/ 0 h 14"/>
                <a:gd name="T8" fmla="*/ 0 w 7"/>
                <a:gd name="T9" fmla="*/ 2 h 14"/>
                <a:gd name="T10" fmla="*/ 4 w 7"/>
                <a:gd name="T11" fmla="*/ 14 h 14"/>
                <a:gd name="T12" fmla="*/ 4 w 7"/>
                <a:gd name="T13" fmla="*/ 12 h 14"/>
                <a:gd name="T14" fmla="*/ 5 w 7"/>
                <a:gd name="T15" fmla="*/ 12 h 14"/>
                <a:gd name="T16" fmla="*/ 4 w 7"/>
                <a:gd name="T17" fmla="*/ 14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14"/>
                <a:gd name="T29" fmla="*/ 7 w 7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14">
                  <a:moveTo>
                    <a:pt x="4" y="14"/>
                  </a:moveTo>
                  <a:lnTo>
                    <a:pt x="5" y="12"/>
                  </a:lnTo>
                  <a:lnTo>
                    <a:pt x="7" y="10"/>
                  </a:lnTo>
                  <a:lnTo>
                    <a:pt x="2" y="0"/>
                  </a:lnTo>
                  <a:lnTo>
                    <a:pt x="0" y="2"/>
                  </a:lnTo>
                  <a:lnTo>
                    <a:pt x="4" y="14"/>
                  </a:lnTo>
                  <a:lnTo>
                    <a:pt x="4" y="12"/>
                  </a:lnTo>
                  <a:lnTo>
                    <a:pt x="5" y="12"/>
                  </a:lnTo>
                  <a:lnTo>
                    <a:pt x="4" y="1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53" name="Freeform 823"/>
            <p:cNvSpPr>
              <a:spLocks/>
            </p:cNvSpPr>
            <p:nvPr/>
          </p:nvSpPr>
          <p:spPr bwMode="auto">
            <a:xfrm>
              <a:off x="3906" y="3237"/>
              <a:ext cx="8" cy="12"/>
            </a:xfrm>
            <a:custGeom>
              <a:avLst/>
              <a:gdLst>
                <a:gd name="T0" fmla="*/ 6 w 8"/>
                <a:gd name="T1" fmla="*/ 12 h 12"/>
                <a:gd name="T2" fmla="*/ 4 w 8"/>
                <a:gd name="T3" fmla="*/ 12 h 12"/>
                <a:gd name="T4" fmla="*/ 8 w 8"/>
                <a:gd name="T5" fmla="*/ 12 h 12"/>
                <a:gd name="T6" fmla="*/ 4 w 8"/>
                <a:gd name="T7" fmla="*/ 0 h 12"/>
                <a:gd name="T8" fmla="*/ 2 w 8"/>
                <a:gd name="T9" fmla="*/ 0 h 12"/>
                <a:gd name="T10" fmla="*/ 0 w 8"/>
                <a:gd name="T11" fmla="*/ 0 h 12"/>
                <a:gd name="T12" fmla="*/ 2 w 8"/>
                <a:gd name="T13" fmla="*/ 0 h 12"/>
                <a:gd name="T14" fmla="*/ 0 w 8"/>
                <a:gd name="T15" fmla="*/ 0 h 12"/>
                <a:gd name="T16" fmla="*/ 6 w 8"/>
                <a:gd name="T17" fmla="*/ 12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12"/>
                <a:gd name="T29" fmla="*/ 8 w 8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12">
                  <a:moveTo>
                    <a:pt x="6" y="12"/>
                  </a:moveTo>
                  <a:lnTo>
                    <a:pt x="4" y="12"/>
                  </a:lnTo>
                  <a:lnTo>
                    <a:pt x="8" y="12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6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54" name="Freeform 824"/>
            <p:cNvSpPr>
              <a:spLocks/>
            </p:cNvSpPr>
            <p:nvPr/>
          </p:nvSpPr>
          <p:spPr bwMode="auto">
            <a:xfrm>
              <a:off x="3902" y="3237"/>
              <a:ext cx="10" cy="14"/>
            </a:xfrm>
            <a:custGeom>
              <a:avLst/>
              <a:gdLst>
                <a:gd name="T0" fmla="*/ 2 w 10"/>
                <a:gd name="T1" fmla="*/ 14 h 14"/>
                <a:gd name="T2" fmla="*/ 6 w 10"/>
                <a:gd name="T3" fmla="*/ 14 h 14"/>
                <a:gd name="T4" fmla="*/ 10 w 10"/>
                <a:gd name="T5" fmla="*/ 12 h 14"/>
                <a:gd name="T6" fmla="*/ 4 w 10"/>
                <a:gd name="T7" fmla="*/ 0 h 14"/>
                <a:gd name="T8" fmla="*/ 0 w 10"/>
                <a:gd name="T9" fmla="*/ 2 h 14"/>
                <a:gd name="T10" fmla="*/ 2 w 10"/>
                <a:gd name="T11" fmla="*/ 2 h 14"/>
                <a:gd name="T12" fmla="*/ 2 w 10"/>
                <a:gd name="T13" fmla="*/ 14 h 14"/>
                <a:gd name="T14" fmla="*/ 4 w 10"/>
                <a:gd name="T15" fmla="*/ 14 h 14"/>
                <a:gd name="T16" fmla="*/ 6 w 10"/>
                <a:gd name="T17" fmla="*/ 14 h 14"/>
                <a:gd name="T18" fmla="*/ 2 w 10"/>
                <a:gd name="T19" fmla="*/ 14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"/>
                <a:gd name="T31" fmla="*/ 0 h 14"/>
                <a:gd name="T32" fmla="*/ 10 w 10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" h="14">
                  <a:moveTo>
                    <a:pt x="2" y="14"/>
                  </a:moveTo>
                  <a:lnTo>
                    <a:pt x="6" y="14"/>
                  </a:lnTo>
                  <a:lnTo>
                    <a:pt x="10" y="12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14"/>
                  </a:lnTo>
                  <a:lnTo>
                    <a:pt x="4" y="14"/>
                  </a:lnTo>
                  <a:lnTo>
                    <a:pt x="6" y="14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55" name="Rectangle 825"/>
            <p:cNvSpPr>
              <a:spLocks noChangeArrowheads="1"/>
            </p:cNvSpPr>
            <p:nvPr/>
          </p:nvSpPr>
          <p:spPr bwMode="auto">
            <a:xfrm>
              <a:off x="3902" y="3239"/>
              <a:ext cx="2" cy="1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56" name="Rectangle 826"/>
            <p:cNvSpPr>
              <a:spLocks noChangeArrowheads="1"/>
            </p:cNvSpPr>
            <p:nvPr/>
          </p:nvSpPr>
          <p:spPr bwMode="auto">
            <a:xfrm>
              <a:off x="3900" y="3239"/>
              <a:ext cx="2" cy="1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57" name="Freeform 827"/>
            <p:cNvSpPr>
              <a:spLocks/>
            </p:cNvSpPr>
            <p:nvPr/>
          </p:nvSpPr>
          <p:spPr bwMode="auto">
            <a:xfrm>
              <a:off x="3896" y="3239"/>
              <a:ext cx="4" cy="12"/>
            </a:xfrm>
            <a:custGeom>
              <a:avLst/>
              <a:gdLst>
                <a:gd name="T0" fmla="*/ 0 w 4"/>
                <a:gd name="T1" fmla="*/ 12 h 12"/>
                <a:gd name="T2" fmla="*/ 4 w 4"/>
                <a:gd name="T3" fmla="*/ 12 h 12"/>
                <a:gd name="T4" fmla="*/ 4 w 4"/>
                <a:gd name="T5" fmla="*/ 0 h 12"/>
                <a:gd name="T6" fmla="*/ 0 w 4"/>
                <a:gd name="T7" fmla="*/ 0 h 12"/>
                <a:gd name="T8" fmla="*/ 2 w 4"/>
                <a:gd name="T9" fmla="*/ 0 h 12"/>
                <a:gd name="T10" fmla="*/ 0 w 4"/>
                <a:gd name="T11" fmla="*/ 12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"/>
                <a:gd name="T19" fmla="*/ 0 h 12"/>
                <a:gd name="T20" fmla="*/ 4 w 4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" h="12">
                  <a:moveTo>
                    <a:pt x="0" y="12"/>
                  </a:moveTo>
                  <a:lnTo>
                    <a:pt x="4" y="12"/>
                  </a:lnTo>
                  <a:lnTo>
                    <a:pt x="4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58" name="Freeform 828"/>
            <p:cNvSpPr>
              <a:spLocks/>
            </p:cNvSpPr>
            <p:nvPr/>
          </p:nvSpPr>
          <p:spPr bwMode="auto">
            <a:xfrm>
              <a:off x="3888" y="3239"/>
              <a:ext cx="10" cy="12"/>
            </a:xfrm>
            <a:custGeom>
              <a:avLst/>
              <a:gdLst>
                <a:gd name="T0" fmla="*/ 0 w 10"/>
                <a:gd name="T1" fmla="*/ 10 h 12"/>
                <a:gd name="T2" fmla="*/ 2 w 10"/>
                <a:gd name="T3" fmla="*/ 12 h 12"/>
                <a:gd name="T4" fmla="*/ 8 w 10"/>
                <a:gd name="T5" fmla="*/ 12 h 12"/>
                <a:gd name="T6" fmla="*/ 10 w 10"/>
                <a:gd name="T7" fmla="*/ 0 h 12"/>
                <a:gd name="T8" fmla="*/ 4 w 10"/>
                <a:gd name="T9" fmla="*/ 0 h 12"/>
                <a:gd name="T10" fmla="*/ 6 w 10"/>
                <a:gd name="T11" fmla="*/ 0 h 12"/>
                <a:gd name="T12" fmla="*/ 0 w 10"/>
                <a:gd name="T13" fmla="*/ 10 h 12"/>
                <a:gd name="T14" fmla="*/ 2 w 10"/>
                <a:gd name="T15" fmla="*/ 10 h 12"/>
                <a:gd name="T16" fmla="*/ 2 w 10"/>
                <a:gd name="T17" fmla="*/ 12 h 12"/>
                <a:gd name="T18" fmla="*/ 0 w 10"/>
                <a:gd name="T19" fmla="*/ 10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"/>
                <a:gd name="T31" fmla="*/ 0 h 12"/>
                <a:gd name="T32" fmla="*/ 10 w 10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" h="12">
                  <a:moveTo>
                    <a:pt x="0" y="10"/>
                  </a:moveTo>
                  <a:lnTo>
                    <a:pt x="2" y="12"/>
                  </a:lnTo>
                  <a:lnTo>
                    <a:pt x="8" y="12"/>
                  </a:lnTo>
                  <a:lnTo>
                    <a:pt x="10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0" y="10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59" name="Freeform 829"/>
            <p:cNvSpPr>
              <a:spLocks/>
            </p:cNvSpPr>
            <p:nvPr/>
          </p:nvSpPr>
          <p:spPr bwMode="auto">
            <a:xfrm>
              <a:off x="3887" y="3237"/>
              <a:ext cx="7" cy="12"/>
            </a:xfrm>
            <a:custGeom>
              <a:avLst/>
              <a:gdLst>
                <a:gd name="T0" fmla="*/ 0 w 7"/>
                <a:gd name="T1" fmla="*/ 12 h 12"/>
                <a:gd name="T2" fmla="*/ 1 w 7"/>
                <a:gd name="T3" fmla="*/ 12 h 12"/>
                <a:gd name="T4" fmla="*/ 7 w 7"/>
                <a:gd name="T5" fmla="*/ 2 h 12"/>
                <a:gd name="T6" fmla="*/ 5 w 7"/>
                <a:gd name="T7" fmla="*/ 0 h 12"/>
                <a:gd name="T8" fmla="*/ 0 w 7"/>
                <a:gd name="T9" fmla="*/ 12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12"/>
                <a:gd name="T17" fmla="*/ 7 w 7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12">
                  <a:moveTo>
                    <a:pt x="0" y="12"/>
                  </a:moveTo>
                  <a:lnTo>
                    <a:pt x="1" y="12"/>
                  </a:lnTo>
                  <a:lnTo>
                    <a:pt x="7" y="2"/>
                  </a:lnTo>
                  <a:lnTo>
                    <a:pt x="5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60" name="Freeform 830"/>
            <p:cNvSpPr>
              <a:spLocks/>
            </p:cNvSpPr>
            <p:nvPr/>
          </p:nvSpPr>
          <p:spPr bwMode="auto">
            <a:xfrm>
              <a:off x="3885" y="3237"/>
              <a:ext cx="7" cy="12"/>
            </a:xfrm>
            <a:custGeom>
              <a:avLst/>
              <a:gdLst>
                <a:gd name="T0" fmla="*/ 2 w 7"/>
                <a:gd name="T1" fmla="*/ 10 h 12"/>
                <a:gd name="T2" fmla="*/ 0 w 7"/>
                <a:gd name="T3" fmla="*/ 10 h 12"/>
                <a:gd name="T4" fmla="*/ 2 w 7"/>
                <a:gd name="T5" fmla="*/ 12 h 12"/>
                <a:gd name="T6" fmla="*/ 7 w 7"/>
                <a:gd name="T7" fmla="*/ 0 h 12"/>
                <a:gd name="T8" fmla="*/ 5 w 7"/>
                <a:gd name="T9" fmla="*/ 0 h 12"/>
                <a:gd name="T10" fmla="*/ 2 w 7"/>
                <a:gd name="T11" fmla="*/ 1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12"/>
                <a:gd name="T20" fmla="*/ 7 w 7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12">
                  <a:moveTo>
                    <a:pt x="2" y="10"/>
                  </a:moveTo>
                  <a:lnTo>
                    <a:pt x="0" y="10"/>
                  </a:lnTo>
                  <a:lnTo>
                    <a:pt x="2" y="12"/>
                  </a:lnTo>
                  <a:lnTo>
                    <a:pt x="7" y="0"/>
                  </a:lnTo>
                  <a:lnTo>
                    <a:pt x="5" y="0"/>
                  </a:lnTo>
                  <a:lnTo>
                    <a:pt x="2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61" name="Freeform 831"/>
            <p:cNvSpPr>
              <a:spLocks/>
            </p:cNvSpPr>
            <p:nvPr/>
          </p:nvSpPr>
          <p:spPr bwMode="auto">
            <a:xfrm>
              <a:off x="3881" y="3235"/>
              <a:ext cx="9" cy="12"/>
            </a:xfrm>
            <a:custGeom>
              <a:avLst/>
              <a:gdLst>
                <a:gd name="T0" fmla="*/ 0 w 9"/>
                <a:gd name="T1" fmla="*/ 10 h 12"/>
                <a:gd name="T2" fmla="*/ 2 w 9"/>
                <a:gd name="T3" fmla="*/ 12 h 12"/>
                <a:gd name="T4" fmla="*/ 6 w 9"/>
                <a:gd name="T5" fmla="*/ 12 h 12"/>
                <a:gd name="T6" fmla="*/ 9 w 9"/>
                <a:gd name="T7" fmla="*/ 2 h 12"/>
                <a:gd name="T8" fmla="*/ 6 w 9"/>
                <a:gd name="T9" fmla="*/ 0 h 12"/>
                <a:gd name="T10" fmla="*/ 7 w 9"/>
                <a:gd name="T11" fmla="*/ 2 h 12"/>
                <a:gd name="T12" fmla="*/ 0 w 9"/>
                <a:gd name="T13" fmla="*/ 10 h 12"/>
                <a:gd name="T14" fmla="*/ 2 w 9"/>
                <a:gd name="T15" fmla="*/ 12 h 12"/>
                <a:gd name="T16" fmla="*/ 0 w 9"/>
                <a:gd name="T17" fmla="*/ 1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"/>
                <a:gd name="T28" fmla="*/ 0 h 12"/>
                <a:gd name="T29" fmla="*/ 9 w 9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" h="12">
                  <a:moveTo>
                    <a:pt x="0" y="10"/>
                  </a:moveTo>
                  <a:lnTo>
                    <a:pt x="2" y="12"/>
                  </a:lnTo>
                  <a:lnTo>
                    <a:pt x="6" y="12"/>
                  </a:lnTo>
                  <a:lnTo>
                    <a:pt x="9" y="2"/>
                  </a:lnTo>
                  <a:lnTo>
                    <a:pt x="6" y="0"/>
                  </a:lnTo>
                  <a:lnTo>
                    <a:pt x="7" y="2"/>
                  </a:lnTo>
                  <a:lnTo>
                    <a:pt x="0" y="10"/>
                  </a:lnTo>
                  <a:lnTo>
                    <a:pt x="2" y="12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62" name="Freeform 832"/>
            <p:cNvSpPr>
              <a:spLocks/>
            </p:cNvSpPr>
            <p:nvPr/>
          </p:nvSpPr>
          <p:spPr bwMode="auto">
            <a:xfrm>
              <a:off x="3879" y="3235"/>
              <a:ext cx="9" cy="10"/>
            </a:xfrm>
            <a:custGeom>
              <a:avLst/>
              <a:gdLst>
                <a:gd name="T0" fmla="*/ 2 w 9"/>
                <a:gd name="T1" fmla="*/ 10 h 10"/>
                <a:gd name="T2" fmla="*/ 0 w 9"/>
                <a:gd name="T3" fmla="*/ 8 h 10"/>
                <a:gd name="T4" fmla="*/ 2 w 9"/>
                <a:gd name="T5" fmla="*/ 10 h 10"/>
                <a:gd name="T6" fmla="*/ 9 w 9"/>
                <a:gd name="T7" fmla="*/ 2 h 10"/>
                <a:gd name="T8" fmla="*/ 8 w 9"/>
                <a:gd name="T9" fmla="*/ 0 h 10"/>
                <a:gd name="T10" fmla="*/ 2 w 9"/>
                <a:gd name="T11" fmla="*/ 10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10"/>
                <a:gd name="T20" fmla="*/ 9 w 9"/>
                <a:gd name="T21" fmla="*/ 10 h 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10">
                  <a:moveTo>
                    <a:pt x="2" y="10"/>
                  </a:moveTo>
                  <a:lnTo>
                    <a:pt x="0" y="8"/>
                  </a:lnTo>
                  <a:lnTo>
                    <a:pt x="2" y="10"/>
                  </a:lnTo>
                  <a:lnTo>
                    <a:pt x="9" y="2"/>
                  </a:lnTo>
                  <a:lnTo>
                    <a:pt x="8" y="0"/>
                  </a:lnTo>
                  <a:lnTo>
                    <a:pt x="2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63" name="Freeform 833"/>
            <p:cNvSpPr>
              <a:spLocks/>
            </p:cNvSpPr>
            <p:nvPr/>
          </p:nvSpPr>
          <p:spPr bwMode="auto">
            <a:xfrm>
              <a:off x="3871" y="3229"/>
              <a:ext cx="16" cy="16"/>
            </a:xfrm>
            <a:custGeom>
              <a:avLst/>
              <a:gdLst>
                <a:gd name="T0" fmla="*/ 0 w 16"/>
                <a:gd name="T1" fmla="*/ 8 h 16"/>
                <a:gd name="T2" fmla="*/ 0 w 16"/>
                <a:gd name="T3" fmla="*/ 10 h 16"/>
                <a:gd name="T4" fmla="*/ 10 w 16"/>
                <a:gd name="T5" fmla="*/ 16 h 16"/>
                <a:gd name="T6" fmla="*/ 16 w 16"/>
                <a:gd name="T7" fmla="*/ 6 h 16"/>
                <a:gd name="T8" fmla="*/ 6 w 16"/>
                <a:gd name="T9" fmla="*/ 0 h 16"/>
                <a:gd name="T10" fmla="*/ 8 w 16"/>
                <a:gd name="T11" fmla="*/ 0 h 16"/>
                <a:gd name="T12" fmla="*/ 0 w 16"/>
                <a:gd name="T13" fmla="*/ 8 h 16"/>
                <a:gd name="T14" fmla="*/ 0 w 16"/>
                <a:gd name="T15" fmla="*/ 10 h 16"/>
                <a:gd name="T16" fmla="*/ 0 w 16"/>
                <a:gd name="T17" fmla="*/ 8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"/>
                <a:gd name="T28" fmla="*/ 0 h 16"/>
                <a:gd name="T29" fmla="*/ 16 w 16"/>
                <a:gd name="T30" fmla="*/ 16 h 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" h="16">
                  <a:moveTo>
                    <a:pt x="0" y="8"/>
                  </a:moveTo>
                  <a:lnTo>
                    <a:pt x="0" y="10"/>
                  </a:lnTo>
                  <a:lnTo>
                    <a:pt x="10" y="16"/>
                  </a:lnTo>
                  <a:lnTo>
                    <a:pt x="16" y="6"/>
                  </a:lnTo>
                  <a:lnTo>
                    <a:pt x="6" y="0"/>
                  </a:lnTo>
                  <a:lnTo>
                    <a:pt x="8" y="0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64" name="Freeform 834"/>
            <p:cNvSpPr>
              <a:spLocks/>
            </p:cNvSpPr>
            <p:nvPr/>
          </p:nvSpPr>
          <p:spPr bwMode="auto">
            <a:xfrm>
              <a:off x="3856" y="3214"/>
              <a:ext cx="23" cy="23"/>
            </a:xfrm>
            <a:custGeom>
              <a:avLst/>
              <a:gdLst>
                <a:gd name="T0" fmla="*/ 0 w 23"/>
                <a:gd name="T1" fmla="*/ 8 h 23"/>
                <a:gd name="T2" fmla="*/ 15 w 23"/>
                <a:gd name="T3" fmla="*/ 23 h 23"/>
                <a:gd name="T4" fmla="*/ 23 w 23"/>
                <a:gd name="T5" fmla="*/ 15 h 23"/>
                <a:gd name="T6" fmla="*/ 7 w 23"/>
                <a:gd name="T7" fmla="*/ 0 h 23"/>
                <a:gd name="T8" fmla="*/ 0 w 23"/>
                <a:gd name="T9" fmla="*/ 8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3"/>
                <a:gd name="T17" fmla="*/ 23 w 23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3">
                  <a:moveTo>
                    <a:pt x="0" y="8"/>
                  </a:moveTo>
                  <a:lnTo>
                    <a:pt x="15" y="23"/>
                  </a:lnTo>
                  <a:lnTo>
                    <a:pt x="23" y="15"/>
                  </a:lnTo>
                  <a:lnTo>
                    <a:pt x="7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65" name="Freeform 835"/>
            <p:cNvSpPr>
              <a:spLocks/>
            </p:cNvSpPr>
            <p:nvPr/>
          </p:nvSpPr>
          <p:spPr bwMode="auto">
            <a:xfrm>
              <a:off x="3840" y="3198"/>
              <a:ext cx="23" cy="24"/>
            </a:xfrm>
            <a:custGeom>
              <a:avLst/>
              <a:gdLst>
                <a:gd name="T0" fmla="*/ 0 w 23"/>
                <a:gd name="T1" fmla="*/ 10 h 24"/>
                <a:gd name="T2" fmla="*/ 16 w 23"/>
                <a:gd name="T3" fmla="*/ 24 h 24"/>
                <a:gd name="T4" fmla="*/ 23 w 23"/>
                <a:gd name="T5" fmla="*/ 16 h 24"/>
                <a:gd name="T6" fmla="*/ 8 w 23"/>
                <a:gd name="T7" fmla="*/ 0 h 24"/>
                <a:gd name="T8" fmla="*/ 6 w 23"/>
                <a:gd name="T9" fmla="*/ 0 h 24"/>
                <a:gd name="T10" fmla="*/ 8 w 23"/>
                <a:gd name="T11" fmla="*/ 0 h 24"/>
                <a:gd name="T12" fmla="*/ 6 w 23"/>
                <a:gd name="T13" fmla="*/ 0 h 24"/>
                <a:gd name="T14" fmla="*/ 0 w 23"/>
                <a:gd name="T15" fmla="*/ 10 h 2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3"/>
                <a:gd name="T25" fmla="*/ 0 h 24"/>
                <a:gd name="T26" fmla="*/ 23 w 23"/>
                <a:gd name="T27" fmla="*/ 24 h 2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3" h="24">
                  <a:moveTo>
                    <a:pt x="0" y="10"/>
                  </a:moveTo>
                  <a:lnTo>
                    <a:pt x="16" y="24"/>
                  </a:lnTo>
                  <a:lnTo>
                    <a:pt x="23" y="16"/>
                  </a:lnTo>
                  <a:lnTo>
                    <a:pt x="8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6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66" name="Freeform 836"/>
            <p:cNvSpPr>
              <a:spLocks/>
            </p:cNvSpPr>
            <p:nvPr/>
          </p:nvSpPr>
          <p:spPr bwMode="auto">
            <a:xfrm>
              <a:off x="3836" y="3194"/>
              <a:ext cx="10" cy="14"/>
            </a:xfrm>
            <a:custGeom>
              <a:avLst/>
              <a:gdLst>
                <a:gd name="T0" fmla="*/ 0 w 10"/>
                <a:gd name="T1" fmla="*/ 12 h 14"/>
                <a:gd name="T2" fmla="*/ 4 w 10"/>
                <a:gd name="T3" fmla="*/ 14 h 14"/>
                <a:gd name="T4" fmla="*/ 10 w 10"/>
                <a:gd name="T5" fmla="*/ 4 h 14"/>
                <a:gd name="T6" fmla="*/ 6 w 10"/>
                <a:gd name="T7" fmla="*/ 2 h 14"/>
                <a:gd name="T8" fmla="*/ 6 w 10"/>
                <a:gd name="T9" fmla="*/ 0 h 14"/>
                <a:gd name="T10" fmla="*/ 6 w 10"/>
                <a:gd name="T11" fmla="*/ 2 h 14"/>
                <a:gd name="T12" fmla="*/ 6 w 10"/>
                <a:gd name="T13" fmla="*/ 0 h 14"/>
                <a:gd name="T14" fmla="*/ 0 w 10"/>
                <a:gd name="T15" fmla="*/ 12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"/>
                <a:gd name="T25" fmla="*/ 0 h 14"/>
                <a:gd name="T26" fmla="*/ 10 w 10"/>
                <a:gd name="T27" fmla="*/ 14 h 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" h="14">
                  <a:moveTo>
                    <a:pt x="0" y="12"/>
                  </a:moveTo>
                  <a:lnTo>
                    <a:pt x="4" y="14"/>
                  </a:lnTo>
                  <a:lnTo>
                    <a:pt x="10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67" name="Freeform 837"/>
            <p:cNvSpPr>
              <a:spLocks/>
            </p:cNvSpPr>
            <p:nvPr/>
          </p:nvSpPr>
          <p:spPr bwMode="auto">
            <a:xfrm>
              <a:off x="3832" y="3192"/>
              <a:ext cx="10" cy="14"/>
            </a:xfrm>
            <a:custGeom>
              <a:avLst/>
              <a:gdLst>
                <a:gd name="T0" fmla="*/ 0 w 10"/>
                <a:gd name="T1" fmla="*/ 12 h 14"/>
                <a:gd name="T2" fmla="*/ 4 w 10"/>
                <a:gd name="T3" fmla="*/ 14 h 14"/>
                <a:gd name="T4" fmla="*/ 10 w 10"/>
                <a:gd name="T5" fmla="*/ 2 h 14"/>
                <a:gd name="T6" fmla="*/ 6 w 10"/>
                <a:gd name="T7" fmla="*/ 0 h 14"/>
                <a:gd name="T8" fmla="*/ 0 w 10"/>
                <a:gd name="T9" fmla="*/ 12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4"/>
                <a:gd name="T17" fmla="*/ 10 w 10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4">
                  <a:moveTo>
                    <a:pt x="0" y="12"/>
                  </a:moveTo>
                  <a:lnTo>
                    <a:pt x="4" y="14"/>
                  </a:lnTo>
                  <a:lnTo>
                    <a:pt x="10" y="2"/>
                  </a:lnTo>
                  <a:lnTo>
                    <a:pt x="6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68" name="Freeform 838"/>
            <p:cNvSpPr>
              <a:spLocks/>
            </p:cNvSpPr>
            <p:nvPr/>
          </p:nvSpPr>
          <p:spPr bwMode="auto">
            <a:xfrm>
              <a:off x="3829" y="3190"/>
              <a:ext cx="9" cy="14"/>
            </a:xfrm>
            <a:custGeom>
              <a:avLst/>
              <a:gdLst>
                <a:gd name="T0" fmla="*/ 2 w 9"/>
                <a:gd name="T1" fmla="*/ 12 h 14"/>
                <a:gd name="T2" fmla="*/ 0 w 9"/>
                <a:gd name="T3" fmla="*/ 12 h 14"/>
                <a:gd name="T4" fmla="*/ 3 w 9"/>
                <a:gd name="T5" fmla="*/ 14 h 14"/>
                <a:gd name="T6" fmla="*/ 9 w 9"/>
                <a:gd name="T7" fmla="*/ 2 h 14"/>
                <a:gd name="T8" fmla="*/ 5 w 9"/>
                <a:gd name="T9" fmla="*/ 0 h 14"/>
                <a:gd name="T10" fmla="*/ 2 w 9"/>
                <a:gd name="T11" fmla="*/ 0 h 14"/>
                <a:gd name="T12" fmla="*/ 5 w 9"/>
                <a:gd name="T13" fmla="*/ 0 h 14"/>
                <a:gd name="T14" fmla="*/ 3 w 9"/>
                <a:gd name="T15" fmla="*/ 0 h 14"/>
                <a:gd name="T16" fmla="*/ 2 w 9"/>
                <a:gd name="T17" fmla="*/ 0 h 14"/>
                <a:gd name="T18" fmla="*/ 2 w 9"/>
                <a:gd name="T19" fmla="*/ 12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"/>
                <a:gd name="T31" fmla="*/ 0 h 14"/>
                <a:gd name="T32" fmla="*/ 9 w 9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" h="14">
                  <a:moveTo>
                    <a:pt x="2" y="12"/>
                  </a:moveTo>
                  <a:lnTo>
                    <a:pt x="0" y="12"/>
                  </a:lnTo>
                  <a:lnTo>
                    <a:pt x="3" y="14"/>
                  </a:lnTo>
                  <a:lnTo>
                    <a:pt x="9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69" name="Freeform 839"/>
            <p:cNvSpPr>
              <a:spLocks/>
            </p:cNvSpPr>
            <p:nvPr/>
          </p:nvSpPr>
          <p:spPr bwMode="auto">
            <a:xfrm>
              <a:off x="3827" y="3190"/>
              <a:ext cx="4" cy="12"/>
            </a:xfrm>
            <a:custGeom>
              <a:avLst/>
              <a:gdLst>
                <a:gd name="T0" fmla="*/ 0 w 4"/>
                <a:gd name="T1" fmla="*/ 12 h 12"/>
                <a:gd name="T2" fmla="*/ 4 w 4"/>
                <a:gd name="T3" fmla="*/ 12 h 12"/>
                <a:gd name="T4" fmla="*/ 4 w 4"/>
                <a:gd name="T5" fmla="*/ 0 h 12"/>
                <a:gd name="T6" fmla="*/ 0 w 4"/>
                <a:gd name="T7" fmla="*/ 0 h 12"/>
                <a:gd name="T8" fmla="*/ 2 w 4"/>
                <a:gd name="T9" fmla="*/ 0 h 12"/>
                <a:gd name="T10" fmla="*/ 0 w 4"/>
                <a:gd name="T11" fmla="*/ 12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"/>
                <a:gd name="T19" fmla="*/ 0 h 12"/>
                <a:gd name="T20" fmla="*/ 4 w 4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" h="12">
                  <a:moveTo>
                    <a:pt x="0" y="12"/>
                  </a:moveTo>
                  <a:lnTo>
                    <a:pt x="4" y="12"/>
                  </a:lnTo>
                  <a:lnTo>
                    <a:pt x="4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70" name="Freeform 840"/>
            <p:cNvSpPr>
              <a:spLocks/>
            </p:cNvSpPr>
            <p:nvPr/>
          </p:nvSpPr>
          <p:spPr bwMode="auto">
            <a:xfrm>
              <a:off x="3821" y="3190"/>
              <a:ext cx="8" cy="12"/>
            </a:xfrm>
            <a:custGeom>
              <a:avLst/>
              <a:gdLst>
                <a:gd name="T0" fmla="*/ 4 w 8"/>
                <a:gd name="T1" fmla="*/ 12 h 12"/>
                <a:gd name="T2" fmla="*/ 2 w 8"/>
                <a:gd name="T3" fmla="*/ 12 h 12"/>
                <a:gd name="T4" fmla="*/ 6 w 8"/>
                <a:gd name="T5" fmla="*/ 12 h 12"/>
                <a:gd name="T6" fmla="*/ 8 w 8"/>
                <a:gd name="T7" fmla="*/ 0 h 12"/>
                <a:gd name="T8" fmla="*/ 4 w 8"/>
                <a:gd name="T9" fmla="*/ 0 h 12"/>
                <a:gd name="T10" fmla="*/ 0 w 8"/>
                <a:gd name="T11" fmla="*/ 0 h 12"/>
                <a:gd name="T12" fmla="*/ 4 w 8"/>
                <a:gd name="T13" fmla="*/ 0 h 12"/>
                <a:gd name="T14" fmla="*/ 2 w 8"/>
                <a:gd name="T15" fmla="*/ 0 h 12"/>
                <a:gd name="T16" fmla="*/ 0 w 8"/>
                <a:gd name="T17" fmla="*/ 0 h 12"/>
                <a:gd name="T18" fmla="*/ 4 w 8"/>
                <a:gd name="T19" fmla="*/ 12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"/>
                <a:gd name="T31" fmla="*/ 0 h 12"/>
                <a:gd name="T32" fmla="*/ 8 w 8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" h="12">
                  <a:moveTo>
                    <a:pt x="4" y="12"/>
                  </a:moveTo>
                  <a:lnTo>
                    <a:pt x="2" y="12"/>
                  </a:lnTo>
                  <a:lnTo>
                    <a:pt x="6" y="12"/>
                  </a:lnTo>
                  <a:lnTo>
                    <a:pt x="8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71" name="Freeform 841"/>
            <p:cNvSpPr>
              <a:spLocks/>
            </p:cNvSpPr>
            <p:nvPr/>
          </p:nvSpPr>
          <p:spPr bwMode="auto">
            <a:xfrm>
              <a:off x="3819" y="3190"/>
              <a:ext cx="6" cy="12"/>
            </a:xfrm>
            <a:custGeom>
              <a:avLst/>
              <a:gdLst>
                <a:gd name="T0" fmla="*/ 2 w 6"/>
                <a:gd name="T1" fmla="*/ 12 h 12"/>
                <a:gd name="T2" fmla="*/ 4 w 6"/>
                <a:gd name="T3" fmla="*/ 12 h 12"/>
                <a:gd name="T4" fmla="*/ 6 w 6"/>
                <a:gd name="T5" fmla="*/ 12 h 12"/>
                <a:gd name="T6" fmla="*/ 2 w 6"/>
                <a:gd name="T7" fmla="*/ 0 h 12"/>
                <a:gd name="T8" fmla="*/ 0 w 6"/>
                <a:gd name="T9" fmla="*/ 0 h 12"/>
                <a:gd name="T10" fmla="*/ 2 w 6"/>
                <a:gd name="T11" fmla="*/ 0 h 12"/>
                <a:gd name="T12" fmla="*/ 2 w 6"/>
                <a:gd name="T13" fmla="*/ 12 h 12"/>
                <a:gd name="T14" fmla="*/ 4 w 6"/>
                <a:gd name="T15" fmla="*/ 12 h 12"/>
                <a:gd name="T16" fmla="*/ 2 w 6"/>
                <a:gd name="T17" fmla="*/ 12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12"/>
                <a:gd name="T29" fmla="*/ 6 w 6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12">
                  <a:moveTo>
                    <a:pt x="2" y="12"/>
                  </a:moveTo>
                  <a:lnTo>
                    <a:pt x="4" y="12"/>
                  </a:lnTo>
                  <a:lnTo>
                    <a:pt x="6" y="12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12"/>
                  </a:lnTo>
                  <a:lnTo>
                    <a:pt x="4" y="12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72" name="Freeform 842"/>
            <p:cNvSpPr>
              <a:spLocks/>
            </p:cNvSpPr>
            <p:nvPr/>
          </p:nvSpPr>
          <p:spPr bwMode="auto">
            <a:xfrm>
              <a:off x="3817" y="3190"/>
              <a:ext cx="4" cy="12"/>
            </a:xfrm>
            <a:custGeom>
              <a:avLst/>
              <a:gdLst>
                <a:gd name="T0" fmla="*/ 4 w 4"/>
                <a:gd name="T1" fmla="*/ 12 h 12"/>
                <a:gd name="T2" fmla="*/ 2 w 4"/>
                <a:gd name="T3" fmla="*/ 12 h 12"/>
                <a:gd name="T4" fmla="*/ 4 w 4"/>
                <a:gd name="T5" fmla="*/ 12 h 12"/>
                <a:gd name="T6" fmla="*/ 4 w 4"/>
                <a:gd name="T7" fmla="*/ 0 h 12"/>
                <a:gd name="T8" fmla="*/ 2 w 4"/>
                <a:gd name="T9" fmla="*/ 0 h 12"/>
                <a:gd name="T10" fmla="*/ 0 w 4"/>
                <a:gd name="T11" fmla="*/ 0 h 12"/>
                <a:gd name="T12" fmla="*/ 2 w 4"/>
                <a:gd name="T13" fmla="*/ 0 h 12"/>
                <a:gd name="T14" fmla="*/ 0 w 4"/>
                <a:gd name="T15" fmla="*/ 0 h 12"/>
                <a:gd name="T16" fmla="*/ 4 w 4"/>
                <a:gd name="T17" fmla="*/ 12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"/>
                <a:gd name="T28" fmla="*/ 0 h 12"/>
                <a:gd name="T29" fmla="*/ 4 w 4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" h="12">
                  <a:moveTo>
                    <a:pt x="4" y="12"/>
                  </a:moveTo>
                  <a:lnTo>
                    <a:pt x="2" y="12"/>
                  </a:lnTo>
                  <a:lnTo>
                    <a:pt x="4" y="12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73" name="Freeform 843"/>
            <p:cNvSpPr>
              <a:spLocks/>
            </p:cNvSpPr>
            <p:nvPr/>
          </p:nvSpPr>
          <p:spPr bwMode="auto">
            <a:xfrm>
              <a:off x="3811" y="3190"/>
              <a:ext cx="10" cy="14"/>
            </a:xfrm>
            <a:custGeom>
              <a:avLst/>
              <a:gdLst>
                <a:gd name="T0" fmla="*/ 6 w 10"/>
                <a:gd name="T1" fmla="*/ 14 h 14"/>
                <a:gd name="T2" fmla="*/ 4 w 10"/>
                <a:gd name="T3" fmla="*/ 14 h 14"/>
                <a:gd name="T4" fmla="*/ 10 w 10"/>
                <a:gd name="T5" fmla="*/ 12 h 14"/>
                <a:gd name="T6" fmla="*/ 6 w 10"/>
                <a:gd name="T7" fmla="*/ 0 h 14"/>
                <a:gd name="T8" fmla="*/ 0 w 10"/>
                <a:gd name="T9" fmla="*/ 2 h 14"/>
                <a:gd name="T10" fmla="*/ 0 w 10"/>
                <a:gd name="T11" fmla="*/ 4 h 14"/>
                <a:gd name="T12" fmla="*/ 0 w 10"/>
                <a:gd name="T13" fmla="*/ 2 h 14"/>
                <a:gd name="T14" fmla="*/ 0 w 10"/>
                <a:gd name="T15" fmla="*/ 4 h 14"/>
                <a:gd name="T16" fmla="*/ 6 w 10"/>
                <a:gd name="T17" fmla="*/ 14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14"/>
                <a:gd name="T29" fmla="*/ 10 w 10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14">
                  <a:moveTo>
                    <a:pt x="6" y="14"/>
                  </a:moveTo>
                  <a:lnTo>
                    <a:pt x="4" y="14"/>
                  </a:lnTo>
                  <a:lnTo>
                    <a:pt x="10" y="12"/>
                  </a:lnTo>
                  <a:lnTo>
                    <a:pt x="6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4"/>
                  </a:lnTo>
                  <a:lnTo>
                    <a:pt x="6" y="1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74" name="Freeform 844"/>
            <p:cNvSpPr>
              <a:spLocks/>
            </p:cNvSpPr>
            <p:nvPr/>
          </p:nvSpPr>
          <p:spPr bwMode="auto">
            <a:xfrm>
              <a:off x="3807" y="3194"/>
              <a:ext cx="10" cy="12"/>
            </a:xfrm>
            <a:custGeom>
              <a:avLst/>
              <a:gdLst>
                <a:gd name="T0" fmla="*/ 6 w 10"/>
                <a:gd name="T1" fmla="*/ 12 h 12"/>
                <a:gd name="T2" fmla="*/ 10 w 10"/>
                <a:gd name="T3" fmla="*/ 10 h 12"/>
                <a:gd name="T4" fmla="*/ 4 w 10"/>
                <a:gd name="T5" fmla="*/ 0 h 12"/>
                <a:gd name="T6" fmla="*/ 0 w 10"/>
                <a:gd name="T7" fmla="*/ 2 h 12"/>
                <a:gd name="T8" fmla="*/ 6 w 10"/>
                <a:gd name="T9" fmla="*/ 12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2"/>
                <a:gd name="T17" fmla="*/ 10 w 10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2">
                  <a:moveTo>
                    <a:pt x="6" y="12"/>
                  </a:moveTo>
                  <a:lnTo>
                    <a:pt x="10" y="10"/>
                  </a:lnTo>
                  <a:lnTo>
                    <a:pt x="4" y="0"/>
                  </a:lnTo>
                  <a:lnTo>
                    <a:pt x="0" y="2"/>
                  </a:lnTo>
                  <a:lnTo>
                    <a:pt x="6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75" name="Freeform 845"/>
            <p:cNvSpPr>
              <a:spLocks/>
            </p:cNvSpPr>
            <p:nvPr/>
          </p:nvSpPr>
          <p:spPr bwMode="auto">
            <a:xfrm>
              <a:off x="3802" y="3196"/>
              <a:ext cx="11" cy="14"/>
            </a:xfrm>
            <a:custGeom>
              <a:avLst/>
              <a:gdLst>
                <a:gd name="T0" fmla="*/ 7 w 11"/>
                <a:gd name="T1" fmla="*/ 12 h 14"/>
                <a:gd name="T2" fmla="*/ 7 w 11"/>
                <a:gd name="T3" fmla="*/ 14 h 14"/>
                <a:gd name="T4" fmla="*/ 11 w 11"/>
                <a:gd name="T5" fmla="*/ 10 h 14"/>
                <a:gd name="T6" fmla="*/ 5 w 11"/>
                <a:gd name="T7" fmla="*/ 0 h 14"/>
                <a:gd name="T8" fmla="*/ 2 w 11"/>
                <a:gd name="T9" fmla="*/ 4 h 14"/>
                <a:gd name="T10" fmla="*/ 0 w 11"/>
                <a:gd name="T11" fmla="*/ 4 h 14"/>
                <a:gd name="T12" fmla="*/ 2 w 11"/>
                <a:gd name="T13" fmla="*/ 4 h 14"/>
                <a:gd name="T14" fmla="*/ 0 w 11"/>
                <a:gd name="T15" fmla="*/ 4 h 14"/>
                <a:gd name="T16" fmla="*/ 7 w 11"/>
                <a:gd name="T17" fmla="*/ 12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"/>
                <a:gd name="T28" fmla="*/ 0 h 14"/>
                <a:gd name="T29" fmla="*/ 11 w 11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" h="14">
                  <a:moveTo>
                    <a:pt x="7" y="12"/>
                  </a:moveTo>
                  <a:lnTo>
                    <a:pt x="7" y="14"/>
                  </a:lnTo>
                  <a:lnTo>
                    <a:pt x="11" y="10"/>
                  </a:lnTo>
                  <a:lnTo>
                    <a:pt x="5" y="0"/>
                  </a:lnTo>
                  <a:lnTo>
                    <a:pt x="2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7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76" name="Freeform 846"/>
            <p:cNvSpPr>
              <a:spLocks/>
            </p:cNvSpPr>
            <p:nvPr/>
          </p:nvSpPr>
          <p:spPr bwMode="auto">
            <a:xfrm>
              <a:off x="3798" y="3200"/>
              <a:ext cx="11" cy="12"/>
            </a:xfrm>
            <a:custGeom>
              <a:avLst/>
              <a:gdLst>
                <a:gd name="T0" fmla="*/ 7 w 11"/>
                <a:gd name="T1" fmla="*/ 12 h 12"/>
                <a:gd name="T2" fmla="*/ 11 w 11"/>
                <a:gd name="T3" fmla="*/ 8 h 12"/>
                <a:gd name="T4" fmla="*/ 4 w 11"/>
                <a:gd name="T5" fmla="*/ 0 h 12"/>
                <a:gd name="T6" fmla="*/ 0 w 11"/>
                <a:gd name="T7" fmla="*/ 4 h 12"/>
                <a:gd name="T8" fmla="*/ 7 w 11"/>
                <a:gd name="T9" fmla="*/ 12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12"/>
                <a:gd name="T17" fmla="*/ 11 w 11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12">
                  <a:moveTo>
                    <a:pt x="7" y="12"/>
                  </a:moveTo>
                  <a:lnTo>
                    <a:pt x="11" y="8"/>
                  </a:lnTo>
                  <a:lnTo>
                    <a:pt x="4" y="0"/>
                  </a:lnTo>
                  <a:lnTo>
                    <a:pt x="0" y="4"/>
                  </a:lnTo>
                  <a:lnTo>
                    <a:pt x="7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77" name="Freeform 847"/>
            <p:cNvSpPr>
              <a:spLocks/>
            </p:cNvSpPr>
            <p:nvPr/>
          </p:nvSpPr>
          <p:spPr bwMode="auto">
            <a:xfrm>
              <a:off x="3788" y="3204"/>
              <a:ext cx="17" cy="18"/>
            </a:xfrm>
            <a:custGeom>
              <a:avLst/>
              <a:gdLst>
                <a:gd name="T0" fmla="*/ 8 w 17"/>
                <a:gd name="T1" fmla="*/ 18 h 18"/>
                <a:gd name="T2" fmla="*/ 17 w 17"/>
                <a:gd name="T3" fmla="*/ 8 h 18"/>
                <a:gd name="T4" fmla="*/ 10 w 17"/>
                <a:gd name="T5" fmla="*/ 0 h 18"/>
                <a:gd name="T6" fmla="*/ 0 w 17"/>
                <a:gd name="T7" fmla="*/ 10 h 18"/>
                <a:gd name="T8" fmla="*/ 8 w 17"/>
                <a:gd name="T9" fmla="*/ 18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8"/>
                <a:gd name="T17" fmla="*/ 17 w 17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8">
                  <a:moveTo>
                    <a:pt x="8" y="18"/>
                  </a:moveTo>
                  <a:lnTo>
                    <a:pt x="17" y="8"/>
                  </a:lnTo>
                  <a:lnTo>
                    <a:pt x="10" y="0"/>
                  </a:lnTo>
                  <a:lnTo>
                    <a:pt x="0" y="10"/>
                  </a:lnTo>
                  <a:lnTo>
                    <a:pt x="8" y="1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78" name="Freeform 848"/>
            <p:cNvSpPr>
              <a:spLocks/>
            </p:cNvSpPr>
            <p:nvPr/>
          </p:nvSpPr>
          <p:spPr bwMode="auto">
            <a:xfrm>
              <a:off x="3771" y="3214"/>
              <a:ext cx="25" cy="27"/>
            </a:xfrm>
            <a:custGeom>
              <a:avLst/>
              <a:gdLst>
                <a:gd name="T0" fmla="*/ 7 w 25"/>
                <a:gd name="T1" fmla="*/ 27 h 27"/>
                <a:gd name="T2" fmla="*/ 25 w 25"/>
                <a:gd name="T3" fmla="*/ 8 h 27"/>
                <a:gd name="T4" fmla="*/ 17 w 25"/>
                <a:gd name="T5" fmla="*/ 0 h 27"/>
                <a:gd name="T6" fmla="*/ 0 w 25"/>
                <a:gd name="T7" fmla="*/ 19 h 27"/>
                <a:gd name="T8" fmla="*/ 7 w 25"/>
                <a:gd name="T9" fmla="*/ 27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7"/>
                <a:gd name="T17" fmla="*/ 25 w 25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7">
                  <a:moveTo>
                    <a:pt x="7" y="27"/>
                  </a:moveTo>
                  <a:lnTo>
                    <a:pt x="25" y="8"/>
                  </a:lnTo>
                  <a:lnTo>
                    <a:pt x="17" y="0"/>
                  </a:lnTo>
                  <a:lnTo>
                    <a:pt x="0" y="19"/>
                  </a:lnTo>
                  <a:lnTo>
                    <a:pt x="7" y="27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79" name="Freeform 849"/>
            <p:cNvSpPr>
              <a:spLocks/>
            </p:cNvSpPr>
            <p:nvPr/>
          </p:nvSpPr>
          <p:spPr bwMode="auto">
            <a:xfrm>
              <a:off x="3761" y="3233"/>
              <a:ext cx="17" cy="18"/>
            </a:xfrm>
            <a:custGeom>
              <a:avLst/>
              <a:gdLst>
                <a:gd name="T0" fmla="*/ 8 w 17"/>
                <a:gd name="T1" fmla="*/ 18 h 18"/>
                <a:gd name="T2" fmla="*/ 8 w 17"/>
                <a:gd name="T3" fmla="*/ 16 h 18"/>
                <a:gd name="T4" fmla="*/ 17 w 17"/>
                <a:gd name="T5" fmla="*/ 8 h 18"/>
                <a:gd name="T6" fmla="*/ 10 w 17"/>
                <a:gd name="T7" fmla="*/ 0 h 18"/>
                <a:gd name="T8" fmla="*/ 0 w 17"/>
                <a:gd name="T9" fmla="*/ 8 h 18"/>
                <a:gd name="T10" fmla="*/ 2 w 17"/>
                <a:gd name="T11" fmla="*/ 6 h 18"/>
                <a:gd name="T12" fmla="*/ 8 w 17"/>
                <a:gd name="T13" fmla="*/ 18 h 18"/>
                <a:gd name="T14" fmla="*/ 8 w 17"/>
                <a:gd name="T15" fmla="*/ 16 h 18"/>
                <a:gd name="T16" fmla="*/ 8 w 17"/>
                <a:gd name="T17" fmla="*/ 18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8"/>
                <a:gd name="T29" fmla="*/ 17 w 17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8">
                  <a:moveTo>
                    <a:pt x="8" y="18"/>
                  </a:moveTo>
                  <a:lnTo>
                    <a:pt x="8" y="16"/>
                  </a:lnTo>
                  <a:lnTo>
                    <a:pt x="17" y="8"/>
                  </a:lnTo>
                  <a:lnTo>
                    <a:pt x="10" y="0"/>
                  </a:lnTo>
                  <a:lnTo>
                    <a:pt x="0" y="8"/>
                  </a:lnTo>
                  <a:lnTo>
                    <a:pt x="2" y="6"/>
                  </a:lnTo>
                  <a:lnTo>
                    <a:pt x="8" y="18"/>
                  </a:lnTo>
                  <a:lnTo>
                    <a:pt x="8" y="16"/>
                  </a:lnTo>
                  <a:lnTo>
                    <a:pt x="8" y="1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80" name="Freeform 850"/>
            <p:cNvSpPr>
              <a:spLocks/>
            </p:cNvSpPr>
            <p:nvPr/>
          </p:nvSpPr>
          <p:spPr bwMode="auto">
            <a:xfrm>
              <a:off x="3759" y="3239"/>
              <a:ext cx="10" cy="14"/>
            </a:xfrm>
            <a:custGeom>
              <a:avLst/>
              <a:gdLst>
                <a:gd name="T0" fmla="*/ 6 w 10"/>
                <a:gd name="T1" fmla="*/ 14 h 14"/>
                <a:gd name="T2" fmla="*/ 10 w 10"/>
                <a:gd name="T3" fmla="*/ 12 h 14"/>
                <a:gd name="T4" fmla="*/ 4 w 10"/>
                <a:gd name="T5" fmla="*/ 0 h 14"/>
                <a:gd name="T6" fmla="*/ 0 w 10"/>
                <a:gd name="T7" fmla="*/ 2 h 14"/>
                <a:gd name="T8" fmla="*/ 6 w 10"/>
                <a:gd name="T9" fmla="*/ 14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4"/>
                <a:gd name="T17" fmla="*/ 10 w 10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4">
                  <a:moveTo>
                    <a:pt x="6" y="14"/>
                  </a:moveTo>
                  <a:lnTo>
                    <a:pt x="10" y="12"/>
                  </a:lnTo>
                  <a:lnTo>
                    <a:pt x="4" y="0"/>
                  </a:lnTo>
                  <a:lnTo>
                    <a:pt x="0" y="2"/>
                  </a:lnTo>
                  <a:lnTo>
                    <a:pt x="6" y="1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81" name="Freeform 851"/>
            <p:cNvSpPr>
              <a:spLocks/>
            </p:cNvSpPr>
            <p:nvPr/>
          </p:nvSpPr>
          <p:spPr bwMode="auto">
            <a:xfrm>
              <a:off x="3755" y="3241"/>
              <a:ext cx="10" cy="14"/>
            </a:xfrm>
            <a:custGeom>
              <a:avLst/>
              <a:gdLst>
                <a:gd name="T0" fmla="*/ 6 w 10"/>
                <a:gd name="T1" fmla="*/ 14 h 14"/>
                <a:gd name="T2" fmla="*/ 10 w 10"/>
                <a:gd name="T3" fmla="*/ 12 h 14"/>
                <a:gd name="T4" fmla="*/ 4 w 10"/>
                <a:gd name="T5" fmla="*/ 0 h 14"/>
                <a:gd name="T6" fmla="*/ 0 w 10"/>
                <a:gd name="T7" fmla="*/ 2 h 14"/>
                <a:gd name="T8" fmla="*/ 6 w 10"/>
                <a:gd name="T9" fmla="*/ 14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4"/>
                <a:gd name="T17" fmla="*/ 10 w 10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4">
                  <a:moveTo>
                    <a:pt x="6" y="14"/>
                  </a:moveTo>
                  <a:lnTo>
                    <a:pt x="10" y="12"/>
                  </a:lnTo>
                  <a:lnTo>
                    <a:pt x="4" y="0"/>
                  </a:lnTo>
                  <a:lnTo>
                    <a:pt x="0" y="2"/>
                  </a:lnTo>
                  <a:lnTo>
                    <a:pt x="6" y="1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82" name="Freeform 852"/>
            <p:cNvSpPr>
              <a:spLocks/>
            </p:cNvSpPr>
            <p:nvPr/>
          </p:nvSpPr>
          <p:spPr bwMode="auto">
            <a:xfrm>
              <a:off x="3753" y="3243"/>
              <a:ext cx="8" cy="14"/>
            </a:xfrm>
            <a:custGeom>
              <a:avLst/>
              <a:gdLst>
                <a:gd name="T0" fmla="*/ 2 w 8"/>
                <a:gd name="T1" fmla="*/ 14 h 14"/>
                <a:gd name="T2" fmla="*/ 6 w 8"/>
                <a:gd name="T3" fmla="*/ 12 h 14"/>
                <a:gd name="T4" fmla="*/ 8 w 8"/>
                <a:gd name="T5" fmla="*/ 12 h 14"/>
                <a:gd name="T6" fmla="*/ 2 w 8"/>
                <a:gd name="T7" fmla="*/ 0 h 14"/>
                <a:gd name="T8" fmla="*/ 0 w 8"/>
                <a:gd name="T9" fmla="*/ 2 h 14"/>
                <a:gd name="T10" fmla="*/ 2 w 8"/>
                <a:gd name="T11" fmla="*/ 2 h 14"/>
                <a:gd name="T12" fmla="*/ 2 w 8"/>
                <a:gd name="T13" fmla="*/ 14 h 14"/>
                <a:gd name="T14" fmla="*/ 4 w 8"/>
                <a:gd name="T15" fmla="*/ 14 h 14"/>
                <a:gd name="T16" fmla="*/ 6 w 8"/>
                <a:gd name="T17" fmla="*/ 12 h 14"/>
                <a:gd name="T18" fmla="*/ 2 w 8"/>
                <a:gd name="T19" fmla="*/ 14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"/>
                <a:gd name="T31" fmla="*/ 0 h 14"/>
                <a:gd name="T32" fmla="*/ 8 w 8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" h="14">
                  <a:moveTo>
                    <a:pt x="2" y="14"/>
                  </a:moveTo>
                  <a:lnTo>
                    <a:pt x="6" y="12"/>
                  </a:lnTo>
                  <a:lnTo>
                    <a:pt x="8" y="12"/>
                  </a:lnTo>
                  <a:lnTo>
                    <a:pt x="2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14"/>
                  </a:lnTo>
                  <a:lnTo>
                    <a:pt x="4" y="14"/>
                  </a:lnTo>
                  <a:lnTo>
                    <a:pt x="6" y="12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83" name="Freeform 853"/>
            <p:cNvSpPr>
              <a:spLocks/>
            </p:cNvSpPr>
            <p:nvPr/>
          </p:nvSpPr>
          <p:spPr bwMode="auto">
            <a:xfrm>
              <a:off x="3751" y="3245"/>
              <a:ext cx="4" cy="12"/>
            </a:xfrm>
            <a:custGeom>
              <a:avLst/>
              <a:gdLst>
                <a:gd name="T0" fmla="*/ 4 w 4"/>
                <a:gd name="T1" fmla="*/ 10 h 12"/>
                <a:gd name="T2" fmla="*/ 2 w 4"/>
                <a:gd name="T3" fmla="*/ 12 h 12"/>
                <a:gd name="T4" fmla="*/ 4 w 4"/>
                <a:gd name="T5" fmla="*/ 12 h 12"/>
                <a:gd name="T6" fmla="*/ 4 w 4"/>
                <a:gd name="T7" fmla="*/ 0 h 12"/>
                <a:gd name="T8" fmla="*/ 2 w 4"/>
                <a:gd name="T9" fmla="*/ 0 h 12"/>
                <a:gd name="T10" fmla="*/ 0 w 4"/>
                <a:gd name="T11" fmla="*/ 0 h 12"/>
                <a:gd name="T12" fmla="*/ 2 w 4"/>
                <a:gd name="T13" fmla="*/ 0 h 12"/>
                <a:gd name="T14" fmla="*/ 0 w 4"/>
                <a:gd name="T15" fmla="*/ 0 h 12"/>
                <a:gd name="T16" fmla="*/ 4 w 4"/>
                <a:gd name="T17" fmla="*/ 1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"/>
                <a:gd name="T28" fmla="*/ 0 h 12"/>
                <a:gd name="T29" fmla="*/ 4 w 4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" h="12">
                  <a:moveTo>
                    <a:pt x="4" y="10"/>
                  </a:moveTo>
                  <a:lnTo>
                    <a:pt x="2" y="12"/>
                  </a:lnTo>
                  <a:lnTo>
                    <a:pt x="4" y="12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4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84" name="Freeform 854"/>
            <p:cNvSpPr>
              <a:spLocks/>
            </p:cNvSpPr>
            <p:nvPr/>
          </p:nvSpPr>
          <p:spPr bwMode="auto">
            <a:xfrm>
              <a:off x="3749" y="3245"/>
              <a:ext cx="6" cy="12"/>
            </a:xfrm>
            <a:custGeom>
              <a:avLst/>
              <a:gdLst>
                <a:gd name="T0" fmla="*/ 0 w 6"/>
                <a:gd name="T1" fmla="*/ 12 h 12"/>
                <a:gd name="T2" fmla="*/ 4 w 6"/>
                <a:gd name="T3" fmla="*/ 12 h 12"/>
                <a:gd name="T4" fmla="*/ 6 w 6"/>
                <a:gd name="T5" fmla="*/ 10 h 12"/>
                <a:gd name="T6" fmla="*/ 2 w 6"/>
                <a:gd name="T7" fmla="*/ 0 h 12"/>
                <a:gd name="T8" fmla="*/ 0 w 6"/>
                <a:gd name="T9" fmla="*/ 0 h 12"/>
                <a:gd name="T10" fmla="*/ 4 w 6"/>
                <a:gd name="T11" fmla="*/ 0 h 12"/>
                <a:gd name="T12" fmla="*/ 0 w 6"/>
                <a:gd name="T13" fmla="*/ 12 h 12"/>
                <a:gd name="T14" fmla="*/ 2 w 6"/>
                <a:gd name="T15" fmla="*/ 12 h 12"/>
                <a:gd name="T16" fmla="*/ 4 w 6"/>
                <a:gd name="T17" fmla="*/ 12 h 12"/>
                <a:gd name="T18" fmla="*/ 0 w 6"/>
                <a:gd name="T19" fmla="*/ 12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2"/>
                <a:gd name="T32" fmla="*/ 6 w 6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2">
                  <a:moveTo>
                    <a:pt x="0" y="12"/>
                  </a:moveTo>
                  <a:lnTo>
                    <a:pt x="4" y="12"/>
                  </a:lnTo>
                  <a:lnTo>
                    <a:pt x="6" y="10"/>
                  </a:lnTo>
                  <a:lnTo>
                    <a:pt x="2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4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85" name="Freeform 855"/>
            <p:cNvSpPr>
              <a:spLocks/>
            </p:cNvSpPr>
            <p:nvPr/>
          </p:nvSpPr>
          <p:spPr bwMode="auto">
            <a:xfrm>
              <a:off x="3748" y="3245"/>
              <a:ext cx="5" cy="12"/>
            </a:xfrm>
            <a:custGeom>
              <a:avLst/>
              <a:gdLst>
                <a:gd name="T0" fmla="*/ 1 w 5"/>
                <a:gd name="T1" fmla="*/ 12 h 12"/>
                <a:gd name="T2" fmla="*/ 0 w 5"/>
                <a:gd name="T3" fmla="*/ 10 h 12"/>
                <a:gd name="T4" fmla="*/ 1 w 5"/>
                <a:gd name="T5" fmla="*/ 12 h 12"/>
                <a:gd name="T6" fmla="*/ 5 w 5"/>
                <a:gd name="T7" fmla="*/ 0 h 12"/>
                <a:gd name="T8" fmla="*/ 3 w 5"/>
                <a:gd name="T9" fmla="*/ 0 h 12"/>
                <a:gd name="T10" fmla="*/ 1 w 5"/>
                <a:gd name="T11" fmla="*/ 0 h 12"/>
                <a:gd name="T12" fmla="*/ 3 w 5"/>
                <a:gd name="T13" fmla="*/ 0 h 12"/>
                <a:gd name="T14" fmla="*/ 1 w 5"/>
                <a:gd name="T15" fmla="*/ 0 h 12"/>
                <a:gd name="T16" fmla="*/ 1 w 5"/>
                <a:gd name="T17" fmla="*/ 12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"/>
                <a:gd name="T28" fmla="*/ 0 h 12"/>
                <a:gd name="T29" fmla="*/ 5 w 5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" h="12">
                  <a:moveTo>
                    <a:pt x="1" y="12"/>
                  </a:moveTo>
                  <a:lnTo>
                    <a:pt x="0" y="10"/>
                  </a:lnTo>
                  <a:lnTo>
                    <a:pt x="1" y="12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1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86" name="Freeform 856"/>
            <p:cNvSpPr>
              <a:spLocks/>
            </p:cNvSpPr>
            <p:nvPr/>
          </p:nvSpPr>
          <p:spPr bwMode="auto">
            <a:xfrm>
              <a:off x="3742" y="3245"/>
              <a:ext cx="7" cy="12"/>
            </a:xfrm>
            <a:custGeom>
              <a:avLst/>
              <a:gdLst>
                <a:gd name="T0" fmla="*/ 0 w 7"/>
                <a:gd name="T1" fmla="*/ 10 h 12"/>
                <a:gd name="T2" fmla="*/ 2 w 7"/>
                <a:gd name="T3" fmla="*/ 12 h 12"/>
                <a:gd name="T4" fmla="*/ 7 w 7"/>
                <a:gd name="T5" fmla="*/ 12 h 12"/>
                <a:gd name="T6" fmla="*/ 7 w 7"/>
                <a:gd name="T7" fmla="*/ 0 h 12"/>
                <a:gd name="T8" fmla="*/ 2 w 7"/>
                <a:gd name="T9" fmla="*/ 0 h 12"/>
                <a:gd name="T10" fmla="*/ 6 w 7"/>
                <a:gd name="T11" fmla="*/ 0 h 12"/>
                <a:gd name="T12" fmla="*/ 0 w 7"/>
                <a:gd name="T13" fmla="*/ 10 h 12"/>
                <a:gd name="T14" fmla="*/ 2 w 7"/>
                <a:gd name="T15" fmla="*/ 12 h 12"/>
                <a:gd name="T16" fmla="*/ 0 w 7"/>
                <a:gd name="T17" fmla="*/ 1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12"/>
                <a:gd name="T29" fmla="*/ 7 w 7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12">
                  <a:moveTo>
                    <a:pt x="0" y="10"/>
                  </a:moveTo>
                  <a:lnTo>
                    <a:pt x="2" y="12"/>
                  </a:lnTo>
                  <a:lnTo>
                    <a:pt x="7" y="12"/>
                  </a:lnTo>
                  <a:lnTo>
                    <a:pt x="7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0" y="10"/>
                  </a:lnTo>
                  <a:lnTo>
                    <a:pt x="2" y="12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87" name="Freeform 857"/>
            <p:cNvSpPr>
              <a:spLocks/>
            </p:cNvSpPr>
            <p:nvPr/>
          </p:nvSpPr>
          <p:spPr bwMode="auto">
            <a:xfrm>
              <a:off x="3740" y="3243"/>
              <a:ext cx="8" cy="12"/>
            </a:xfrm>
            <a:custGeom>
              <a:avLst/>
              <a:gdLst>
                <a:gd name="T0" fmla="*/ 0 w 8"/>
                <a:gd name="T1" fmla="*/ 12 h 12"/>
                <a:gd name="T2" fmla="*/ 2 w 8"/>
                <a:gd name="T3" fmla="*/ 12 h 12"/>
                <a:gd name="T4" fmla="*/ 8 w 8"/>
                <a:gd name="T5" fmla="*/ 2 h 12"/>
                <a:gd name="T6" fmla="*/ 6 w 8"/>
                <a:gd name="T7" fmla="*/ 0 h 12"/>
                <a:gd name="T8" fmla="*/ 0 w 8"/>
                <a:gd name="T9" fmla="*/ 12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2"/>
                <a:gd name="T17" fmla="*/ 8 w 8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2">
                  <a:moveTo>
                    <a:pt x="0" y="12"/>
                  </a:moveTo>
                  <a:lnTo>
                    <a:pt x="2" y="12"/>
                  </a:lnTo>
                  <a:lnTo>
                    <a:pt x="8" y="2"/>
                  </a:lnTo>
                  <a:lnTo>
                    <a:pt x="6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88" name="Freeform 858"/>
            <p:cNvSpPr>
              <a:spLocks/>
            </p:cNvSpPr>
            <p:nvPr/>
          </p:nvSpPr>
          <p:spPr bwMode="auto">
            <a:xfrm>
              <a:off x="3738" y="3243"/>
              <a:ext cx="8" cy="12"/>
            </a:xfrm>
            <a:custGeom>
              <a:avLst/>
              <a:gdLst>
                <a:gd name="T0" fmla="*/ 0 w 8"/>
                <a:gd name="T1" fmla="*/ 10 h 12"/>
                <a:gd name="T2" fmla="*/ 2 w 8"/>
                <a:gd name="T3" fmla="*/ 12 h 12"/>
                <a:gd name="T4" fmla="*/ 8 w 8"/>
                <a:gd name="T5" fmla="*/ 0 h 12"/>
                <a:gd name="T6" fmla="*/ 6 w 8"/>
                <a:gd name="T7" fmla="*/ 0 h 12"/>
                <a:gd name="T8" fmla="*/ 0 w 8"/>
                <a:gd name="T9" fmla="*/ 1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2"/>
                <a:gd name="T17" fmla="*/ 8 w 8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2">
                  <a:moveTo>
                    <a:pt x="0" y="10"/>
                  </a:moveTo>
                  <a:lnTo>
                    <a:pt x="2" y="12"/>
                  </a:lnTo>
                  <a:lnTo>
                    <a:pt x="8" y="0"/>
                  </a:lnTo>
                  <a:lnTo>
                    <a:pt x="6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89" name="Freeform 859"/>
            <p:cNvSpPr>
              <a:spLocks/>
            </p:cNvSpPr>
            <p:nvPr/>
          </p:nvSpPr>
          <p:spPr bwMode="auto">
            <a:xfrm>
              <a:off x="3734" y="3241"/>
              <a:ext cx="10" cy="12"/>
            </a:xfrm>
            <a:custGeom>
              <a:avLst/>
              <a:gdLst>
                <a:gd name="T0" fmla="*/ 0 w 10"/>
                <a:gd name="T1" fmla="*/ 8 h 12"/>
                <a:gd name="T2" fmla="*/ 4 w 10"/>
                <a:gd name="T3" fmla="*/ 12 h 12"/>
                <a:gd name="T4" fmla="*/ 10 w 10"/>
                <a:gd name="T5" fmla="*/ 2 h 12"/>
                <a:gd name="T6" fmla="*/ 6 w 10"/>
                <a:gd name="T7" fmla="*/ 0 h 12"/>
                <a:gd name="T8" fmla="*/ 0 w 10"/>
                <a:gd name="T9" fmla="*/ 8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2"/>
                <a:gd name="T17" fmla="*/ 10 w 10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2">
                  <a:moveTo>
                    <a:pt x="0" y="8"/>
                  </a:moveTo>
                  <a:lnTo>
                    <a:pt x="4" y="12"/>
                  </a:lnTo>
                  <a:lnTo>
                    <a:pt x="10" y="2"/>
                  </a:lnTo>
                  <a:lnTo>
                    <a:pt x="6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90" name="Freeform 860"/>
            <p:cNvSpPr>
              <a:spLocks/>
            </p:cNvSpPr>
            <p:nvPr/>
          </p:nvSpPr>
          <p:spPr bwMode="auto">
            <a:xfrm>
              <a:off x="3728" y="3237"/>
              <a:ext cx="12" cy="12"/>
            </a:xfrm>
            <a:custGeom>
              <a:avLst/>
              <a:gdLst>
                <a:gd name="T0" fmla="*/ 0 w 12"/>
                <a:gd name="T1" fmla="*/ 10 h 12"/>
                <a:gd name="T2" fmla="*/ 2 w 12"/>
                <a:gd name="T3" fmla="*/ 10 h 12"/>
                <a:gd name="T4" fmla="*/ 6 w 12"/>
                <a:gd name="T5" fmla="*/ 12 h 12"/>
                <a:gd name="T6" fmla="*/ 12 w 12"/>
                <a:gd name="T7" fmla="*/ 4 h 12"/>
                <a:gd name="T8" fmla="*/ 8 w 12"/>
                <a:gd name="T9" fmla="*/ 0 h 12"/>
                <a:gd name="T10" fmla="*/ 10 w 12"/>
                <a:gd name="T11" fmla="*/ 0 h 12"/>
                <a:gd name="T12" fmla="*/ 0 w 12"/>
                <a:gd name="T13" fmla="*/ 10 h 12"/>
                <a:gd name="T14" fmla="*/ 2 w 12"/>
                <a:gd name="T15" fmla="*/ 10 h 12"/>
                <a:gd name="T16" fmla="*/ 0 w 12"/>
                <a:gd name="T17" fmla="*/ 1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12"/>
                <a:gd name="T29" fmla="*/ 12 w 12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12">
                  <a:moveTo>
                    <a:pt x="0" y="10"/>
                  </a:moveTo>
                  <a:lnTo>
                    <a:pt x="2" y="10"/>
                  </a:lnTo>
                  <a:lnTo>
                    <a:pt x="6" y="12"/>
                  </a:lnTo>
                  <a:lnTo>
                    <a:pt x="12" y="4"/>
                  </a:lnTo>
                  <a:lnTo>
                    <a:pt x="8" y="0"/>
                  </a:lnTo>
                  <a:lnTo>
                    <a:pt x="10" y="0"/>
                  </a:lnTo>
                  <a:lnTo>
                    <a:pt x="0" y="10"/>
                  </a:lnTo>
                  <a:lnTo>
                    <a:pt x="2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91" name="Freeform 861"/>
            <p:cNvSpPr>
              <a:spLocks/>
            </p:cNvSpPr>
            <p:nvPr/>
          </p:nvSpPr>
          <p:spPr bwMode="auto">
            <a:xfrm>
              <a:off x="3724" y="3233"/>
              <a:ext cx="14" cy="14"/>
            </a:xfrm>
            <a:custGeom>
              <a:avLst/>
              <a:gdLst>
                <a:gd name="T0" fmla="*/ 2 w 14"/>
                <a:gd name="T1" fmla="*/ 10 h 14"/>
                <a:gd name="T2" fmla="*/ 0 w 14"/>
                <a:gd name="T3" fmla="*/ 10 h 14"/>
                <a:gd name="T4" fmla="*/ 4 w 14"/>
                <a:gd name="T5" fmla="*/ 14 h 14"/>
                <a:gd name="T6" fmla="*/ 14 w 14"/>
                <a:gd name="T7" fmla="*/ 4 h 14"/>
                <a:gd name="T8" fmla="*/ 10 w 14"/>
                <a:gd name="T9" fmla="*/ 0 h 14"/>
                <a:gd name="T10" fmla="*/ 8 w 14"/>
                <a:gd name="T11" fmla="*/ 0 h 14"/>
                <a:gd name="T12" fmla="*/ 10 w 14"/>
                <a:gd name="T13" fmla="*/ 0 h 14"/>
                <a:gd name="T14" fmla="*/ 8 w 14"/>
                <a:gd name="T15" fmla="*/ 0 h 14"/>
                <a:gd name="T16" fmla="*/ 2 w 14"/>
                <a:gd name="T17" fmla="*/ 1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14"/>
                <a:gd name="T29" fmla="*/ 14 w 14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14">
                  <a:moveTo>
                    <a:pt x="2" y="10"/>
                  </a:moveTo>
                  <a:lnTo>
                    <a:pt x="0" y="10"/>
                  </a:lnTo>
                  <a:lnTo>
                    <a:pt x="4" y="14"/>
                  </a:lnTo>
                  <a:lnTo>
                    <a:pt x="14" y="4"/>
                  </a:lnTo>
                  <a:lnTo>
                    <a:pt x="10" y="0"/>
                  </a:lnTo>
                  <a:lnTo>
                    <a:pt x="8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2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92" name="Freeform 862"/>
            <p:cNvSpPr>
              <a:spLocks/>
            </p:cNvSpPr>
            <p:nvPr/>
          </p:nvSpPr>
          <p:spPr bwMode="auto">
            <a:xfrm>
              <a:off x="3721" y="3229"/>
              <a:ext cx="11" cy="14"/>
            </a:xfrm>
            <a:custGeom>
              <a:avLst/>
              <a:gdLst>
                <a:gd name="T0" fmla="*/ 0 w 11"/>
                <a:gd name="T1" fmla="*/ 8 h 14"/>
                <a:gd name="T2" fmla="*/ 0 w 11"/>
                <a:gd name="T3" fmla="*/ 10 h 14"/>
                <a:gd name="T4" fmla="*/ 5 w 11"/>
                <a:gd name="T5" fmla="*/ 14 h 14"/>
                <a:gd name="T6" fmla="*/ 11 w 11"/>
                <a:gd name="T7" fmla="*/ 4 h 14"/>
                <a:gd name="T8" fmla="*/ 7 w 11"/>
                <a:gd name="T9" fmla="*/ 0 h 14"/>
                <a:gd name="T10" fmla="*/ 7 w 11"/>
                <a:gd name="T11" fmla="*/ 2 h 14"/>
                <a:gd name="T12" fmla="*/ 0 w 11"/>
                <a:gd name="T13" fmla="*/ 8 h 14"/>
                <a:gd name="T14" fmla="*/ 0 w 11"/>
                <a:gd name="T15" fmla="*/ 10 h 14"/>
                <a:gd name="T16" fmla="*/ 0 w 11"/>
                <a:gd name="T17" fmla="*/ 8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"/>
                <a:gd name="T28" fmla="*/ 0 h 14"/>
                <a:gd name="T29" fmla="*/ 11 w 11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" h="14">
                  <a:moveTo>
                    <a:pt x="0" y="8"/>
                  </a:moveTo>
                  <a:lnTo>
                    <a:pt x="0" y="10"/>
                  </a:lnTo>
                  <a:lnTo>
                    <a:pt x="5" y="14"/>
                  </a:lnTo>
                  <a:lnTo>
                    <a:pt x="11" y="4"/>
                  </a:lnTo>
                  <a:lnTo>
                    <a:pt x="7" y="0"/>
                  </a:lnTo>
                  <a:lnTo>
                    <a:pt x="7" y="2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93" name="Freeform 863"/>
            <p:cNvSpPr>
              <a:spLocks/>
            </p:cNvSpPr>
            <p:nvPr/>
          </p:nvSpPr>
          <p:spPr bwMode="auto">
            <a:xfrm>
              <a:off x="3705" y="3212"/>
              <a:ext cx="23" cy="25"/>
            </a:xfrm>
            <a:custGeom>
              <a:avLst/>
              <a:gdLst>
                <a:gd name="T0" fmla="*/ 0 w 23"/>
                <a:gd name="T1" fmla="*/ 8 h 25"/>
                <a:gd name="T2" fmla="*/ 16 w 23"/>
                <a:gd name="T3" fmla="*/ 25 h 25"/>
                <a:gd name="T4" fmla="*/ 23 w 23"/>
                <a:gd name="T5" fmla="*/ 19 h 25"/>
                <a:gd name="T6" fmla="*/ 10 w 23"/>
                <a:gd name="T7" fmla="*/ 0 h 25"/>
                <a:gd name="T8" fmla="*/ 0 w 23"/>
                <a:gd name="T9" fmla="*/ 8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5"/>
                <a:gd name="T17" fmla="*/ 23 w 23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5">
                  <a:moveTo>
                    <a:pt x="0" y="8"/>
                  </a:moveTo>
                  <a:lnTo>
                    <a:pt x="16" y="25"/>
                  </a:lnTo>
                  <a:lnTo>
                    <a:pt x="23" y="19"/>
                  </a:lnTo>
                  <a:lnTo>
                    <a:pt x="1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94" name="Freeform 864"/>
            <p:cNvSpPr>
              <a:spLocks/>
            </p:cNvSpPr>
            <p:nvPr/>
          </p:nvSpPr>
          <p:spPr bwMode="auto">
            <a:xfrm>
              <a:off x="3690" y="3192"/>
              <a:ext cx="25" cy="28"/>
            </a:xfrm>
            <a:custGeom>
              <a:avLst/>
              <a:gdLst>
                <a:gd name="T0" fmla="*/ 0 w 25"/>
                <a:gd name="T1" fmla="*/ 10 h 28"/>
                <a:gd name="T2" fmla="*/ 15 w 25"/>
                <a:gd name="T3" fmla="*/ 28 h 28"/>
                <a:gd name="T4" fmla="*/ 25 w 25"/>
                <a:gd name="T5" fmla="*/ 20 h 28"/>
                <a:gd name="T6" fmla="*/ 7 w 25"/>
                <a:gd name="T7" fmla="*/ 2 h 28"/>
                <a:gd name="T8" fmla="*/ 7 w 25"/>
                <a:gd name="T9" fmla="*/ 0 h 28"/>
                <a:gd name="T10" fmla="*/ 7 w 25"/>
                <a:gd name="T11" fmla="*/ 2 h 28"/>
                <a:gd name="T12" fmla="*/ 7 w 25"/>
                <a:gd name="T13" fmla="*/ 0 h 28"/>
                <a:gd name="T14" fmla="*/ 0 w 25"/>
                <a:gd name="T15" fmla="*/ 10 h 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5"/>
                <a:gd name="T25" fmla="*/ 0 h 28"/>
                <a:gd name="T26" fmla="*/ 25 w 25"/>
                <a:gd name="T27" fmla="*/ 28 h 2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5" h="28">
                  <a:moveTo>
                    <a:pt x="0" y="10"/>
                  </a:moveTo>
                  <a:lnTo>
                    <a:pt x="15" y="28"/>
                  </a:lnTo>
                  <a:lnTo>
                    <a:pt x="25" y="20"/>
                  </a:lnTo>
                  <a:lnTo>
                    <a:pt x="7" y="2"/>
                  </a:lnTo>
                  <a:lnTo>
                    <a:pt x="7" y="0"/>
                  </a:lnTo>
                  <a:lnTo>
                    <a:pt x="7" y="2"/>
                  </a:lnTo>
                  <a:lnTo>
                    <a:pt x="7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95" name="Freeform 865"/>
            <p:cNvSpPr>
              <a:spLocks/>
            </p:cNvSpPr>
            <p:nvPr/>
          </p:nvSpPr>
          <p:spPr bwMode="auto">
            <a:xfrm>
              <a:off x="3686" y="3190"/>
              <a:ext cx="11" cy="12"/>
            </a:xfrm>
            <a:custGeom>
              <a:avLst/>
              <a:gdLst>
                <a:gd name="T0" fmla="*/ 0 w 11"/>
                <a:gd name="T1" fmla="*/ 10 h 12"/>
                <a:gd name="T2" fmla="*/ 4 w 11"/>
                <a:gd name="T3" fmla="*/ 12 h 12"/>
                <a:gd name="T4" fmla="*/ 11 w 11"/>
                <a:gd name="T5" fmla="*/ 2 h 12"/>
                <a:gd name="T6" fmla="*/ 7 w 11"/>
                <a:gd name="T7" fmla="*/ 0 h 12"/>
                <a:gd name="T8" fmla="*/ 0 w 11"/>
                <a:gd name="T9" fmla="*/ 1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12"/>
                <a:gd name="T17" fmla="*/ 11 w 11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12">
                  <a:moveTo>
                    <a:pt x="0" y="10"/>
                  </a:moveTo>
                  <a:lnTo>
                    <a:pt x="4" y="12"/>
                  </a:lnTo>
                  <a:lnTo>
                    <a:pt x="11" y="2"/>
                  </a:lnTo>
                  <a:lnTo>
                    <a:pt x="7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96" name="Freeform 866"/>
            <p:cNvSpPr>
              <a:spLocks/>
            </p:cNvSpPr>
            <p:nvPr/>
          </p:nvSpPr>
          <p:spPr bwMode="auto">
            <a:xfrm>
              <a:off x="3684" y="3188"/>
              <a:ext cx="9" cy="12"/>
            </a:xfrm>
            <a:custGeom>
              <a:avLst/>
              <a:gdLst>
                <a:gd name="T0" fmla="*/ 6 w 9"/>
                <a:gd name="T1" fmla="*/ 0 h 12"/>
                <a:gd name="T2" fmla="*/ 0 w 9"/>
                <a:gd name="T3" fmla="*/ 10 h 12"/>
                <a:gd name="T4" fmla="*/ 2 w 9"/>
                <a:gd name="T5" fmla="*/ 12 h 12"/>
                <a:gd name="T6" fmla="*/ 9 w 9"/>
                <a:gd name="T7" fmla="*/ 2 h 12"/>
                <a:gd name="T8" fmla="*/ 6 w 9"/>
                <a:gd name="T9" fmla="*/ 0 h 12"/>
                <a:gd name="T10" fmla="*/ 0 w 9"/>
                <a:gd name="T11" fmla="*/ 10 h 12"/>
                <a:gd name="T12" fmla="*/ 6 w 9"/>
                <a:gd name="T13" fmla="*/ 0 h 12"/>
                <a:gd name="T14" fmla="*/ 2 w 9"/>
                <a:gd name="T15" fmla="*/ 4 h 12"/>
                <a:gd name="T16" fmla="*/ 0 w 9"/>
                <a:gd name="T17" fmla="*/ 10 h 12"/>
                <a:gd name="T18" fmla="*/ 6 w 9"/>
                <a:gd name="T19" fmla="*/ 0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"/>
                <a:gd name="T31" fmla="*/ 0 h 12"/>
                <a:gd name="T32" fmla="*/ 9 w 9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" h="12">
                  <a:moveTo>
                    <a:pt x="6" y="0"/>
                  </a:moveTo>
                  <a:lnTo>
                    <a:pt x="0" y="10"/>
                  </a:lnTo>
                  <a:lnTo>
                    <a:pt x="2" y="12"/>
                  </a:lnTo>
                  <a:lnTo>
                    <a:pt x="9" y="2"/>
                  </a:lnTo>
                  <a:lnTo>
                    <a:pt x="6" y="0"/>
                  </a:lnTo>
                  <a:lnTo>
                    <a:pt x="0" y="10"/>
                  </a:lnTo>
                  <a:lnTo>
                    <a:pt x="6" y="0"/>
                  </a:lnTo>
                  <a:lnTo>
                    <a:pt x="2" y="4"/>
                  </a:lnTo>
                  <a:lnTo>
                    <a:pt x="0" y="1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97" name="Freeform 867"/>
            <p:cNvSpPr>
              <a:spLocks/>
            </p:cNvSpPr>
            <p:nvPr/>
          </p:nvSpPr>
          <p:spPr bwMode="auto">
            <a:xfrm>
              <a:off x="3958" y="3196"/>
              <a:ext cx="10" cy="14"/>
            </a:xfrm>
            <a:custGeom>
              <a:avLst/>
              <a:gdLst>
                <a:gd name="T0" fmla="*/ 6 w 10"/>
                <a:gd name="T1" fmla="*/ 0 h 14"/>
                <a:gd name="T2" fmla="*/ 0 w 10"/>
                <a:gd name="T3" fmla="*/ 2 h 14"/>
                <a:gd name="T4" fmla="*/ 4 w 10"/>
                <a:gd name="T5" fmla="*/ 14 h 14"/>
                <a:gd name="T6" fmla="*/ 10 w 10"/>
                <a:gd name="T7" fmla="*/ 12 h 14"/>
                <a:gd name="T8" fmla="*/ 6 w 10"/>
                <a:gd name="T9" fmla="*/ 0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4"/>
                <a:gd name="T17" fmla="*/ 10 w 10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4">
                  <a:moveTo>
                    <a:pt x="6" y="0"/>
                  </a:moveTo>
                  <a:lnTo>
                    <a:pt x="0" y="2"/>
                  </a:lnTo>
                  <a:lnTo>
                    <a:pt x="4" y="14"/>
                  </a:lnTo>
                  <a:lnTo>
                    <a:pt x="10" y="1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98" name="Freeform 868"/>
            <p:cNvSpPr>
              <a:spLocks/>
            </p:cNvSpPr>
            <p:nvPr/>
          </p:nvSpPr>
          <p:spPr bwMode="auto">
            <a:xfrm>
              <a:off x="3964" y="3196"/>
              <a:ext cx="6" cy="12"/>
            </a:xfrm>
            <a:custGeom>
              <a:avLst/>
              <a:gdLst>
                <a:gd name="T0" fmla="*/ 4 w 6"/>
                <a:gd name="T1" fmla="*/ 0 h 12"/>
                <a:gd name="T2" fmla="*/ 2 w 6"/>
                <a:gd name="T3" fmla="*/ 0 h 12"/>
                <a:gd name="T4" fmla="*/ 0 w 6"/>
                <a:gd name="T5" fmla="*/ 0 h 12"/>
                <a:gd name="T6" fmla="*/ 4 w 6"/>
                <a:gd name="T7" fmla="*/ 12 h 12"/>
                <a:gd name="T8" fmla="*/ 6 w 6"/>
                <a:gd name="T9" fmla="*/ 10 h 12"/>
                <a:gd name="T10" fmla="*/ 6 w 6"/>
                <a:gd name="T11" fmla="*/ 12 h 12"/>
                <a:gd name="T12" fmla="*/ 4 w 6"/>
                <a:gd name="T13" fmla="*/ 0 h 12"/>
                <a:gd name="T14" fmla="*/ 2 w 6"/>
                <a:gd name="T15" fmla="*/ 0 h 12"/>
                <a:gd name="T16" fmla="*/ 4 w 6"/>
                <a:gd name="T17" fmla="*/ 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12"/>
                <a:gd name="T29" fmla="*/ 6 w 6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12">
                  <a:moveTo>
                    <a:pt x="4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4" y="12"/>
                  </a:lnTo>
                  <a:lnTo>
                    <a:pt x="6" y="10"/>
                  </a:lnTo>
                  <a:lnTo>
                    <a:pt x="6" y="12"/>
                  </a:lnTo>
                  <a:lnTo>
                    <a:pt x="4" y="0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99" name="Freeform 869"/>
            <p:cNvSpPr>
              <a:spLocks/>
            </p:cNvSpPr>
            <p:nvPr/>
          </p:nvSpPr>
          <p:spPr bwMode="auto">
            <a:xfrm>
              <a:off x="3968" y="3194"/>
              <a:ext cx="5" cy="14"/>
            </a:xfrm>
            <a:custGeom>
              <a:avLst/>
              <a:gdLst>
                <a:gd name="T0" fmla="*/ 5 w 5"/>
                <a:gd name="T1" fmla="*/ 0 h 14"/>
                <a:gd name="T2" fmla="*/ 3 w 5"/>
                <a:gd name="T3" fmla="*/ 0 h 14"/>
                <a:gd name="T4" fmla="*/ 0 w 5"/>
                <a:gd name="T5" fmla="*/ 2 h 14"/>
                <a:gd name="T6" fmla="*/ 2 w 5"/>
                <a:gd name="T7" fmla="*/ 14 h 14"/>
                <a:gd name="T8" fmla="*/ 5 w 5"/>
                <a:gd name="T9" fmla="*/ 12 h 14"/>
                <a:gd name="T10" fmla="*/ 3 w 5"/>
                <a:gd name="T11" fmla="*/ 12 h 14"/>
                <a:gd name="T12" fmla="*/ 5 w 5"/>
                <a:gd name="T13" fmla="*/ 0 h 14"/>
                <a:gd name="T14" fmla="*/ 3 w 5"/>
                <a:gd name="T15" fmla="*/ 0 h 14"/>
                <a:gd name="T16" fmla="*/ 5 w 5"/>
                <a:gd name="T17" fmla="*/ 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"/>
                <a:gd name="T28" fmla="*/ 0 h 14"/>
                <a:gd name="T29" fmla="*/ 5 w 5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" h="14">
                  <a:moveTo>
                    <a:pt x="5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2" y="14"/>
                  </a:lnTo>
                  <a:lnTo>
                    <a:pt x="5" y="12"/>
                  </a:lnTo>
                  <a:lnTo>
                    <a:pt x="3" y="12"/>
                  </a:lnTo>
                  <a:lnTo>
                    <a:pt x="5" y="0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00" name="Freeform 870"/>
            <p:cNvSpPr>
              <a:spLocks/>
            </p:cNvSpPr>
            <p:nvPr/>
          </p:nvSpPr>
          <p:spPr bwMode="auto">
            <a:xfrm>
              <a:off x="3971" y="3194"/>
              <a:ext cx="6" cy="14"/>
            </a:xfrm>
            <a:custGeom>
              <a:avLst/>
              <a:gdLst>
                <a:gd name="T0" fmla="*/ 6 w 6"/>
                <a:gd name="T1" fmla="*/ 2 h 14"/>
                <a:gd name="T2" fmla="*/ 2 w 6"/>
                <a:gd name="T3" fmla="*/ 0 h 14"/>
                <a:gd name="T4" fmla="*/ 0 w 6"/>
                <a:gd name="T5" fmla="*/ 12 h 14"/>
                <a:gd name="T6" fmla="*/ 4 w 6"/>
                <a:gd name="T7" fmla="*/ 14 h 14"/>
                <a:gd name="T8" fmla="*/ 6 w 6"/>
                <a:gd name="T9" fmla="*/ 14 h 14"/>
                <a:gd name="T10" fmla="*/ 4 w 6"/>
                <a:gd name="T11" fmla="*/ 14 h 14"/>
                <a:gd name="T12" fmla="*/ 6 w 6"/>
                <a:gd name="T13" fmla="*/ 14 h 14"/>
                <a:gd name="T14" fmla="*/ 6 w 6"/>
                <a:gd name="T15" fmla="*/ 2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"/>
                <a:gd name="T25" fmla="*/ 0 h 14"/>
                <a:gd name="T26" fmla="*/ 6 w 6"/>
                <a:gd name="T27" fmla="*/ 14 h 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" h="14">
                  <a:moveTo>
                    <a:pt x="6" y="2"/>
                  </a:moveTo>
                  <a:lnTo>
                    <a:pt x="2" y="0"/>
                  </a:lnTo>
                  <a:lnTo>
                    <a:pt x="0" y="12"/>
                  </a:lnTo>
                  <a:lnTo>
                    <a:pt x="4" y="14"/>
                  </a:lnTo>
                  <a:lnTo>
                    <a:pt x="6" y="14"/>
                  </a:lnTo>
                  <a:lnTo>
                    <a:pt x="4" y="14"/>
                  </a:lnTo>
                  <a:lnTo>
                    <a:pt x="6" y="14"/>
                  </a:lnTo>
                  <a:lnTo>
                    <a:pt x="6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01" name="Freeform 871"/>
            <p:cNvSpPr>
              <a:spLocks/>
            </p:cNvSpPr>
            <p:nvPr/>
          </p:nvSpPr>
          <p:spPr bwMode="auto">
            <a:xfrm>
              <a:off x="3977" y="3196"/>
              <a:ext cx="4" cy="12"/>
            </a:xfrm>
            <a:custGeom>
              <a:avLst/>
              <a:gdLst>
                <a:gd name="T0" fmla="*/ 4 w 4"/>
                <a:gd name="T1" fmla="*/ 0 h 12"/>
                <a:gd name="T2" fmla="*/ 0 w 4"/>
                <a:gd name="T3" fmla="*/ 0 h 12"/>
                <a:gd name="T4" fmla="*/ 0 w 4"/>
                <a:gd name="T5" fmla="*/ 12 h 12"/>
                <a:gd name="T6" fmla="*/ 4 w 4"/>
                <a:gd name="T7" fmla="*/ 12 h 12"/>
                <a:gd name="T8" fmla="*/ 2 w 4"/>
                <a:gd name="T9" fmla="*/ 12 h 12"/>
                <a:gd name="T10" fmla="*/ 4 w 4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"/>
                <a:gd name="T19" fmla="*/ 0 h 12"/>
                <a:gd name="T20" fmla="*/ 4 w 4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" h="12">
                  <a:moveTo>
                    <a:pt x="4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4" y="12"/>
                  </a:lnTo>
                  <a:lnTo>
                    <a:pt x="2" y="1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02" name="Freeform 872"/>
            <p:cNvSpPr>
              <a:spLocks/>
            </p:cNvSpPr>
            <p:nvPr/>
          </p:nvSpPr>
          <p:spPr bwMode="auto">
            <a:xfrm>
              <a:off x="3979" y="3196"/>
              <a:ext cx="8" cy="12"/>
            </a:xfrm>
            <a:custGeom>
              <a:avLst/>
              <a:gdLst>
                <a:gd name="T0" fmla="*/ 8 w 8"/>
                <a:gd name="T1" fmla="*/ 0 h 12"/>
                <a:gd name="T2" fmla="*/ 6 w 8"/>
                <a:gd name="T3" fmla="*/ 0 h 12"/>
                <a:gd name="T4" fmla="*/ 2 w 8"/>
                <a:gd name="T5" fmla="*/ 0 h 12"/>
                <a:gd name="T6" fmla="*/ 0 w 8"/>
                <a:gd name="T7" fmla="*/ 12 h 12"/>
                <a:gd name="T8" fmla="*/ 4 w 8"/>
                <a:gd name="T9" fmla="*/ 12 h 12"/>
                <a:gd name="T10" fmla="*/ 2 w 8"/>
                <a:gd name="T11" fmla="*/ 12 h 12"/>
                <a:gd name="T12" fmla="*/ 8 w 8"/>
                <a:gd name="T13" fmla="*/ 0 h 12"/>
                <a:gd name="T14" fmla="*/ 6 w 8"/>
                <a:gd name="T15" fmla="*/ 0 h 12"/>
                <a:gd name="T16" fmla="*/ 8 w 8"/>
                <a:gd name="T17" fmla="*/ 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12"/>
                <a:gd name="T29" fmla="*/ 8 w 8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12">
                  <a:moveTo>
                    <a:pt x="8" y="0"/>
                  </a:moveTo>
                  <a:lnTo>
                    <a:pt x="6" y="0"/>
                  </a:lnTo>
                  <a:lnTo>
                    <a:pt x="2" y="0"/>
                  </a:lnTo>
                  <a:lnTo>
                    <a:pt x="0" y="12"/>
                  </a:lnTo>
                  <a:lnTo>
                    <a:pt x="4" y="12"/>
                  </a:lnTo>
                  <a:lnTo>
                    <a:pt x="2" y="12"/>
                  </a:lnTo>
                  <a:lnTo>
                    <a:pt x="8" y="0"/>
                  </a:lnTo>
                  <a:lnTo>
                    <a:pt x="6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03" name="Freeform 873"/>
            <p:cNvSpPr>
              <a:spLocks/>
            </p:cNvSpPr>
            <p:nvPr/>
          </p:nvSpPr>
          <p:spPr bwMode="auto">
            <a:xfrm>
              <a:off x="3981" y="3196"/>
              <a:ext cx="10" cy="14"/>
            </a:xfrm>
            <a:custGeom>
              <a:avLst/>
              <a:gdLst>
                <a:gd name="T0" fmla="*/ 10 w 10"/>
                <a:gd name="T1" fmla="*/ 4 h 14"/>
                <a:gd name="T2" fmla="*/ 10 w 10"/>
                <a:gd name="T3" fmla="*/ 2 h 14"/>
                <a:gd name="T4" fmla="*/ 6 w 10"/>
                <a:gd name="T5" fmla="*/ 0 h 14"/>
                <a:gd name="T6" fmla="*/ 0 w 10"/>
                <a:gd name="T7" fmla="*/ 12 h 14"/>
                <a:gd name="T8" fmla="*/ 4 w 10"/>
                <a:gd name="T9" fmla="*/ 14 h 14"/>
                <a:gd name="T10" fmla="*/ 10 w 10"/>
                <a:gd name="T11" fmla="*/ 4 h 14"/>
                <a:gd name="T12" fmla="*/ 10 w 10"/>
                <a:gd name="T13" fmla="*/ 2 h 14"/>
                <a:gd name="T14" fmla="*/ 10 w 10"/>
                <a:gd name="T15" fmla="*/ 4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"/>
                <a:gd name="T25" fmla="*/ 0 h 14"/>
                <a:gd name="T26" fmla="*/ 10 w 10"/>
                <a:gd name="T27" fmla="*/ 14 h 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" h="14">
                  <a:moveTo>
                    <a:pt x="10" y="4"/>
                  </a:moveTo>
                  <a:lnTo>
                    <a:pt x="10" y="2"/>
                  </a:lnTo>
                  <a:lnTo>
                    <a:pt x="6" y="0"/>
                  </a:lnTo>
                  <a:lnTo>
                    <a:pt x="0" y="12"/>
                  </a:lnTo>
                  <a:lnTo>
                    <a:pt x="4" y="14"/>
                  </a:lnTo>
                  <a:lnTo>
                    <a:pt x="10" y="4"/>
                  </a:lnTo>
                  <a:lnTo>
                    <a:pt x="10" y="2"/>
                  </a:lnTo>
                  <a:lnTo>
                    <a:pt x="10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04" name="Freeform 874"/>
            <p:cNvSpPr>
              <a:spLocks/>
            </p:cNvSpPr>
            <p:nvPr/>
          </p:nvSpPr>
          <p:spPr bwMode="auto">
            <a:xfrm>
              <a:off x="3985" y="3200"/>
              <a:ext cx="12" cy="12"/>
            </a:xfrm>
            <a:custGeom>
              <a:avLst/>
              <a:gdLst>
                <a:gd name="T0" fmla="*/ 12 w 12"/>
                <a:gd name="T1" fmla="*/ 2 h 12"/>
                <a:gd name="T2" fmla="*/ 6 w 12"/>
                <a:gd name="T3" fmla="*/ 0 h 12"/>
                <a:gd name="T4" fmla="*/ 0 w 12"/>
                <a:gd name="T5" fmla="*/ 10 h 12"/>
                <a:gd name="T6" fmla="*/ 6 w 12"/>
                <a:gd name="T7" fmla="*/ 12 h 12"/>
                <a:gd name="T8" fmla="*/ 4 w 12"/>
                <a:gd name="T9" fmla="*/ 12 h 12"/>
                <a:gd name="T10" fmla="*/ 12 w 12"/>
                <a:gd name="T11" fmla="*/ 2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12"/>
                <a:gd name="T20" fmla="*/ 12 w 12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12">
                  <a:moveTo>
                    <a:pt x="12" y="2"/>
                  </a:moveTo>
                  <a:lnTo>
                    <a:pt x="6" y="0"/>
                  </a:lnTo>
                  <a:lnTo>
                    <a:pt x="0" y="10"/>
                  </a:lnTo>
                  <a:lnTo>
                    <a:pt x="6" y="12"/>
                  </a:lnTo>
                  <a:lnTo>
                    <a:pt x="4" y="12"/>
                  </a:lnTo>
                  <a:lnTo>
                    <a:pt x="12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05" name="Freeform 875"/>
            <p:cNvSpPr>
              <a:spLocks/>
            </p:cNvSpPr>
            <p:nvPr/>
          </p:nvSpPr>
          <p:spPr bwMode="auto">
            <a:xfrm>
              <a:off x="3989" y="3202"/>
              <a:ext cx="17" cy="16"/>
            </a:xfrm>
            <a:custGeom>
              <a:avLst/>
              <a:gdLst>
                <a:gd name="T0" fmla="*/ 17 w 17"/>
                <a:gd name="T1" fmla="*/ 6 h 16"/>
                <a:gd name="T2" fmla="*/ 15 w 17"/>
                <a:gd name="T3" fmla="*/ 6 h 16"/>
                <a:gd name="T4" fmla="*/ 8 w 17"/>
                <a:gd name="T5" fmla="*/ 0 h 16"/>
                <a:gd name="T6" fmla="*/ 0 w 17"/>
                <a:gd name="T7" fmla="*/ 10 h 16"/>
                <a:gd name="T8" fmla="*/ 10 w 17"/>
                <a:gd name="T9" fmla="*/ 16 h 16"/>
                <a:gd name="T10" fmla="*/ 17 w 17"/>
                <a:gd name="T11" fmla="*/ 6 h 16"/>
                <a:gd name="T12" fmla="*/ 15 w 17"/>
                <a:gd name="T13" fmla="*/ 6 h 16"/>
                <a:gd name="T14" fmla="*/ 17 w 17"/>
                <a:gd name="T15" fmla="*/ 6 h 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16"/>
                <a:gd name="T26" fmla="*/ 17 w 17"/>
                <a:gd name="T27" fmla="*/ 16 h 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16">
                  <a:moveTo>
                    <a:pt x="17" y="6"/>
                  </a:moveTo>
                  <a:lnTo>
                    <a:pt x="15" y="6"/>
                  </a:lnTo>
                  <a:lnTo>
                    <a:pt x="8" y="0"/>
                  </a:lnTo>
                  <a:lnTo>
                    <a:pt x="0" y="10"/>
                  </a:lnTo>
                  <a:lnTo>
                    <a:pt x="10" y="16"/>
                  </a:lnTo>
                  <a:lnTo>
                    <a:pt x="17" y="6"/>
                  </a:lnTo>
                  <a:lnTo>
                    <a:pt x="15" y="6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06" name="Freeform 876"/>
            <p:cNvSpPr>
              <a:spLocks/>
            </p:cNvSpPr>
            <p:nvPr/>
          </p:nvSpPr>
          <p:spPr bwMode="auto">
            <a:xfrm>
              <a:off x="3999" y="3208"/>
              <a:ext cx="23" cy="21"/>
            </a:xfrm>
            <a:custGeom>
              <a:avLst/>
              <a:gdLst>
                <a:gd name="T0" fmla="*/ 23 w 23"/>
                <a:gd name="T1" fmla="*/ 14 h 21"/>
                <a:gd name="T2" fmla="*/ 7 w 23"/>
                <a:gd name="T3" fmla="*/ 0 h 21"/>
                <a:gd name="T4" fmla="*/ 0 w 23"/>
                <a:gd name="T5" fmla="*/ 10 h 21"/>
                <a:gd name="T6" fmla="*/ 15 w 23"/>
                <a:gd name="T7" fmla="*/ 21 h 21"/>
                <a:gd name="T8" fmla="*/ 23 w 23"/>
                <a:gd name="T9" fmla="*/ 14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1"/>
                <a:gd name="T17" fmla="*/ 23 w 23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1">
                  <a:moveTo>
                    <a:pt x="23" y="14"/>
                  </a:moveTo>
                  <a:lnTo>
                    <a:pt x="7" y="0"/>
                  </a:lnTo>
                  <a:lnTo>
                    <a:pt x="0" y="10"/>
                  </a:lnTo>
                  <a:lnTo>
                    <a:pt x="15" y="21"/>
                  </a:lnTo>
                  <a:lnTo>
                    <a:pt x="23" y="1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07" name="Freeform 877"/>
            <p:cNvSpPr>
              <a:spLocks/>
            </p:cNvSpPr>
            <p:nvPr/>
          </p:nvSpPr>
          <p:spPr bwMode="auto">
            <a:xfrm>
              <a:off x="4014" y="3222"/>
              <a:ext cx="13" cy="15"/>
            </a:xfrm>
            <a:custGeom>
              <a:avLst/>
              <a:gdLst>
                <a:gd name="T0" fmla="*/ 13 w 13"/>
                <a:gd name="T1" fmla="*/ 5 h 15"/>
                <a:gd name="T2" fmla="*/ 8 w 13"/>
                <a:gd name="T3" fmla="*/ 0 h 15"/>
                <a:gd name="T4" fmla="*/ 0 w 13"/>
                <a:gd name="T5" fmla="*/ 7 h 15"/>
                <a:gd name="T6" fmla="*/ 6 w 13"/>
                <a:gd name="T7" fmla="*/ 13 h 15"/>
                <a:gd name="T8" fmla="*/ 8 w 13"/>
                <a:gd name="T9" fmla="*/ 15 h 15"/>
                <a:gd name="T10" fmla="*/ 6 w 13"/>
                <a:gd name="T11" fmla="*/ 13 h 15"/>
                <a:gd name="T12" fmla="*/ 6 w 13"/>
                <a:gd name="T13" fmla="*/ 15 h 15"/>
                <a:gd name="T14" fmla="*/ 8 w 13"/>
                <a:gd name="T15" fmla="*/ 15 h 15"/>
                <a:gd name="T16" fmla="*/ 13 w 13"/>
                <a:gd name="T17" fmla="*/ 5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15"/>
                <a:gd name="T29" fmla="*/ 13 w 13"/>
                <a:gd name="T30" fmla="*/ 15 h 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15">
                  <a:moveTo>
                    <a:pt x="13" y="5"/>
                  </a:moveTo>
                  <a:lnTo>
                    <a:pt x="8" y="0"/>
                  </a:lnTo>
                  <a:lnTo>
                    <a:pt x="0" y="7"/>
                  </a:lnTo>
                  <a:lnTo>
                    <a:pt x="6" y="13"/>
                  </a:lnTo>
                  <a:lnTo>
                    <a:pt x="8" y="15"/>
                  </a:lnTo>
                  <a:lnTo>
                    <a:pt x="6" y="13"/>
                  </a:lnTo>
                  <a:lnTo>
                    <a:pt x="6" y="15"/>
                  </a:lnTo>
                  <a:lnTo>
                    <a:pt x="8" y="15"/>
                  </a:lnTo>
                  <a:lnTo>
                    <a:pt x="13" y="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08" name="Freeform 878"/>
            <p:cNvSpPr>
              <a:spLocks/>
            </p:cNvSpPr>
            <p:nvPr/>
          </p:nvSpPr>
          <p:spPr bwMode="auto">
            <a:xfrm>
              <a:off x="4022" y="3227"/>
              <a:ext cx="13" cy="14"/>
            </a:xfrm>
            <a:custGeom>
              <a:avLst/>
              <a:gdLst>
                <a:gd name="T0" fmla="*/ 11 w 13"/>
                <a:gd name="T1" fmla="*/ 4 h 14"/>
                <a:gd name="T2" fmla="*/ 13 w 13"/>
                <a:gd name="T3" fmla="*/ 4 h 14"/>
                <a:gd name="T4" fmla="*/ 5 w 13"/>
                <a:gd name="T5" fmla="*/ 0 h 14"/>
                <a:gd name="T6" fmla="*/ 0 w 13"/>
                <a:gd name="T7" fmla="*/ 10 h 14"/>
                <a:gd name="T8" fmla="*/ 7 w 13"/>
                <a:gd name="T9" fmla="*/ 14 h 14"/>
                <a:gd name="T10" fmla="*/ 11 w 13"/>
                <a:gd name="T11" fmla="*/ 4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14"/>
                <a:gd name="T20" fmla="*/ 13 w 13"/>
                <a:gd name="T21" fmla="*/ 14 h 1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14">
                  <a:moveTo>
                    <a:pt x="11" y="4"/>
                  </a:moveTo>
                  <a:lnTo>
                    <a:pt x="13" y="4"/>
                  </a:lnTo>
                  <a:lnTo>
                    <a:pt x="5" y="0"/>
                  </a:lnTo>
                  <a:lnTo>
                    <a:pt x="0" y="10"/>
                  </a:lnTo>
                  <a:lnTo>
                    <a:pt x="7" y="14"/>
                  </a:lnTo>
                  <a:lnTo>
                    <a:pt x="11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09" name="Freeform 879"/>
            <p:cNvSpPr>
              <a:spLocks/>
            </p:cNvSpPr>
            <p:nvPr/>
          </p:nvSpPr>
          <p:spPr bwMode="auto">
            <a:xfrm>
              <a:off x="4029" y="3231"/>
              <a:ext cx="8" cy="14"/>
            </a:xfrm>
            <a:custGeom>
              <a:avLst/>
              <a:gdLst>
                <a:gd name="T0" fmla="*/ 8 w 8"/>
                <a:gd name="T1" fmla="*/ 2 h 14"/>
                <a:gd name="T2" fmla="*/ 4 w 8"/>
                <a:gd name="T3" fmla="*/ 0 h 14"/>
                <a:gd name="T4" fmla="*/ 0 w 8"/>
                <a:gd name="T5" fmla="*/ 10 h 14"/>
                <a:gd name="T6" fmla="*/ 4 w 8"/>
                <a:gd name="T7" fmla="*/ 12 h 14"/>
                <a:gd name="T8" fmla="*/ 6 w 8"/>
                <a:gd name="T9" fmla="*/ 14 h 14"/>
                <a:gd name="T10" fmla="*/ 4 w 8"/>
                <a:gd name="T11" fmla="*/ 12 h 14"/>
                <a:gd name="T12" fmla="*/ 6 w 8"/>
                <a:gd name="T13" fmla="*/ 14 h 14"/>
                <a:gd name="T14" fmla="*/ 8 w 8"/>
                <a:gd name="T15" fmla="*/ 2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"/>
                <a:gd name="T25" fmla="*/ 0 h 14"/>
                <a:gd name="T26" fmla="*/ 8 w 8"/>
                <a:gd name="T27" fmla="*/ 14 h 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" h="14">
                  <a:moveTo>
                    <a:pt x="8" y="2"/>
                  </a:moveTo>
                  <a:lnTo>
                    <a:pt x="4" y="0"/>
                  </a:lnTo>
                  <a:lnTo>
                    <a:pt x="0" y="10"/>
                  </a:lnTo>
                  <a:lnTo>
                    <a:pt x="4" y="12"/>
                  </a:lnTo>
                  <a:lnTo>
                    <a:pt x="6" y="14"/>
                  </a:lnTo>
                  <a:lnTo>
                    <a:pt x="4" y="12"/>
                  </a:lnTo>
                  <a:lnTo>
                    <a:pt x="6" y="14"/>
                  </a:lnTo>
                  <a:lnTo>
                    <a:pt x="8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10" name="Freeform 880"/>
            <p:cNvSpPr>
              <a:spLocks/>
            </p:cNvSpPr>
            <p:nvPr/>
          </p:nvSpPr>
          <p:spPr bwMode="auto">
            <a:xfrm>
              <a:off x="4035" y="3233"/>
              <a:ext cx="6" cy="12"/>
            </a:xfrm>
            <a:custGeom>
              <a:avLst/>
              <a:gdLst>
                <a:gd name="T0" fmla="*/ 6 w 6"/>
                <a:gd name="T1" fmla="*/ 0 h 12"/>
                <a:gd name="T2" fmla="*/ 2 w 6"/>
                <a:gd name="T3" fmla="*/ 0 h 12"/>
                <a:gd name="T4" fmla="*/ 0 w 6"/>
                <a:gd name="T5" fmla="*/ 12 h 12"/>
                <a:gd name="T6" fmla="*/ 4 w 6"/>
                <a:gd name="T7" fmla="*/ 12 h 12"/>
                <a:gd name="T8" fmla="*/ 6 w 6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2"/>
                <a:gd name="T17" fmla="*/ 6 w 6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2">
                  <a:moveTo>
                    <a:pt x="6" y="0"/>
                  </a:moveTo>
                  <a:lnTo>
                    <a:pt x="2" y="0"/>
                  </a:lnTo>
                  <a:lnTo>
                    <a:pt x="0" y="12"/>
                  </a:lnTo>
                  <a:lnTo>
                    <a:pt x="4" y="1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11" name="Freeform 881"/>
            <p:cNvSpPr>
              <a:spLocks/>
            </p:cNvSpPr>
            <p:nvPr/>
          </p:nvSpPr>
          <p:spPr bwMode="auto">
            <a:xfrm>
              <a:off x="4039" y="3233"/>
              <a:ext cx="6" cy="14"/>
            </a:xfrm>
            <a:custGeom>
              <a:avLst/>
              <a:gdLst>
                <a:gd name="T0" fmla="*/ 6 w 6"/>
                <a:gd name="T1" fmla="*/ 2 h 14"/>
                <a:gd name="T2" fmla="*/ 2 w 6"/>
                <a:gd name="T3" fmla="*/ 0 h 14"/>
                <a:gd name="T4" fmla="*/ 0 w 6"/>
                <a:gd name="T5" fmla="*/ 12 h 14"/>
                <a:gd name="T6" fmla="*/ 4 w 6"/>
                <a:gd name="T7" fmla="*/ 14 h 14"/>
                <a:gd name="T8" fmla="*/ 6 w 6"/>
                <a:gd name="T9" fmla="*/ 14 h 14"/>
                <a:gd name="T10" fmla="*/ 4 w 6"/>
                <a:gd name="T11" fmla="*/ 14 h 14"/>
                <a:gd name="T12" fmla="*/ 6 w 6"/>
                <a:gd name="T13" fmla="*/ 14 h 14"/>
                <a:gd name="T14" fmla="*/ 6 w 6"/>
                <a:gd name="T15" fmla="*/ 2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"/>
                <a:gd name="T25" fmla="*/ 0 h 14"/>
                <a:gd name="T26" fmla="*/ 6 w 6"/>
                <a:gd name="T27" fmla="*/ 14 h 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" h="14">
                  <a:moveTo>
                    <a:pt x="6" y="2"/>
                  </a:moveTo>
                  <a:lnTo>
                    <a:pt x="2" y="0"/>
                  </a:lnTo>
                  <a:lnTo>
                    <a:pt x="0" y="12"/>
                  </a:lnTo>
                  <a:lnTo>
                    <a:pt x="4" y="14"/>
                  </a:lnTo>
                  <a:lnTo>
                    <a:pt x="6" y="14"/>
                  </a:lnTo>
                  <a:lnTo>
                    <a:pt x="4" y="14"/>
                  </a:lnTo>
                  <a:lnTo>
                    <a:pt x="6" y="14"/>
                  </a:lnTo>
                  <a:lnTo>
                    <a:pt x="6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12" name="Rectangle 882"/>
            <p:cNvSpPr>
              <a:spLocks noChangeArrowheads="1"/>
            </p:cNvSpPr>
            <p:nvPr/>
          </p:nvSpPr>
          <p:spPr bwMode="auto">
            <a:xfrm>
              <a:off x="4045" y="3235"/>
              <a:ext cx="2" cy="1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13" name="Rectangle 883"/>
            <p:cNvSpPr>
              <a:spLocks noChangeArrowheads="1"/>
            </p:cNvSpPr>
            <p:nvPr/>
          </p:nvSpPr>
          <p:spPr bwMode="auto">
            <a:xfrm>
              <a:off x="4047" y="3235"/>
              <a:ext cx="2" cy="1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14" name="Rectangle 884"/>
            <p:cNvSpPr>
              <a:spLocks noChangeArrowheads="1"/>
            </p:cNvSpPr>
            <p:nvPr/>
          </p:nvSpPr>
          <p:spPr bwMode="auto">
            <a:xfrm>
              <a:off x="4049" y="3235"/>
              <a:ext cx="2" cy="1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15" name="Rectangle 885"/>
            <p:cNvSpPr>
              <a:spLocks noChangeArrowheads="1"/>
            </p:cNvSpPr>
            <p:nvPr/>
          </p:nvSpPr>
          <p:spPr bwMode="auto">
            <a:xfrm>
              <a:off x="4051" y="3235"/>
              <a:ext cx="2" cy="1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16" name="Freeform 886"/>
            <p:cNvSpPr>
              <a:spLocks/>
            </p:cNvSpPr>
            <p:nvPr/>
          </p:nvSpPr>
          <p:spPr bwMode="auto">
            <a:xfrm>
              <a:off x="4053" y="3235"/>
              <a:ext cx="5" cy="12"/>
            </a:xfrm>
            <a:custGeom>
              <a:avLst/>
              <a:gdLst>
                <a:gd name="T0" fmla="*/ 0 w 5"/>
                <a:gd name="T1" fmla="*/ 0 h 12"/>
                <a:gd name="T2" fmla="*/ 3 w 5"/>
                <a:gd name="T3" fmla="*/ 0 h 12"/>
                <a:gd name="T4" fmla="*/ 0 w 5"/>
                <a:gd name="T5" fmla="*/ 0 h 12"/>
                <a:gd name="T6" fmla="*/ 0 w 5"/>
                <a:gd name="T7" fmla="*/ 12 h 12"/>
                <a:gd name="T8" fmla="*/ 3 w 5"/>
                <a:gd name="T9" fmla="*/ 12 h 12"/>
                <a:gd name="T10" fmla="*/ 5 w 5"/>
                <a:gd name="T11" fmla="*/ 10 h 12"/>
                <a:gd name="T12" fmla="*/ 3 w 5"/>
                <a:gd name="T13" fmla="*/ 12 h 12"/>
                <a:gd name="T14" fmla="*/ 5 w 5"/>
                <a:gd name="T15" fmla="*/ 10 h 12"/>
                <a:gd name="T16" fmla="*/ 0 w 5"/>
                <a:gd name="T17" fmla="*/ 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"/>
                <a:gd name="T28" fmla="*/ 0 h 12"/>
                <a:gd name="T29" fmla="*/ 5 w 5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" h="12">
                  <a:moveTo>
                    <a:pt x="0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3" y="12"/>
                  </a:lnTo>
                  <a:lnTo>
                    <a:pt x="5" y="10"/>
                  </a:lnTo>
                  <a:lnTo>
                    <a:pt x="3" y="12"/>
                  </a:lnTo>
                  <a:lnTo>
                    <a:pt x="5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17" name="Freeform 887"/>
            <p:cNvSpPr>
              <a:spLocks/>
            </p:cNvSpPr>
            <p:nvPr/>
          </p:nvSpPr>
          <p:spPr bwMode="auto">
            <a:xfrm>
              <a:off x="4053" y="3233"/>
              <a:ext cx="7" cy="12"/>
            </a:xfrm>
            <a:custGeom>
              <a:avLst/>
              <a:gdLst>
                <a:gd name="T0" fmla="*/ 1 w 7"/>
                <a:gd name="T1" fmla="*/ 0 h 12"/>
                <a:gd name="T2" fmla="*/ 0 w 7"/>
                <a:gd name="T3" fmla="*/ 2 h 12"/>
                <a:gd name="T4" fmla="*/ 5 w 7"/>
                <a:gd name="T5" fmla="*/ 12 h 12"/>
                <a:gd name="T6" fmla="*/ 7 w 7"/>
                <a:gd name="T7" fmla="*/ 12 h 12"/>
                <a:gd name="T8" fmla="*/ 1 w 7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12"/>
                <a:gd name="T17" fmla="*/ 7 w 7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12">
                  <a:moveTo>
                    <a:pt x="1" y="0"/>
                  </a:moveTo>
                  <a:lnTo>
                    <a:pt x="0" y="2"/>
                  </a:lnTo>
                  <a:lnTo>
                    <a:pt x="5" y="12"/>
                  </a:lnTo>
                  <a:lnTo>
                    <a:pt x="7" y="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18" name="Freeform 888"/>
            <p:cNvSpPr>
              <a:spLocks/>
            </p:cNvSpPr>
            <p:nvPr/>
          </p:nvSpPr>
          <p:spPr bwMode="auto">
            <a:xfrm>
              <a:off x="4054" y="3231"/>
              <a:ext cx="10" cy="14"/>
            </a:xfrm>
            <a:custGeom>
              <a:avLst/>
              <a:gdLst>
                <a:gd name="T0" fmla="*/ 6 w 10"/>
                <a:gd name="T1" fmla="*/ 0 h 14"/>
                <a:gd name="T2" fmla="*/ 0 w 10"/>
                <a:gd name="T3" fmla="*/ 2 h 14"/>
                <a:gd name="T4" fmla="*/ 6 w 10"/>
                <a:gd name="T5" fmla="*/ 14 h 14"/>
                <a:gd name="T6" fmla="*/ 10 w 10"/>
                <a:gd name="T7" fmla="*/ 12 h 14"/>
                <a:gd name="T8" fmla="*/ 6 w 10"/>
                <a:gd name="T9" fmla="*/ 0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4"/>
                <a:gd name="T17" fmla="*/ 10 w 10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4">
                  <a:moveTo>
                    <a:pt x="6" y="0"/>
                  </a:moveTo>
                  <a:lnTo>
                    <a:pt x="0" y="2"/>
                  </a:lnTo>
                  <a:lnTo>
                    <a:pt x="6" y="14"/>
                  </a:lnTo>
                  <a:lnTo>
                    <a:pt x="10" y="1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19" name="Freeform 889"/>
            <p:cNvSpPr>
              <a:spLocks/>
            </p:cNvSpPr>
            <p:nvPr/>
          </p:nvSpPr>
          <p:spPr bwMode="auto">
            <a:xfrm>
              <a:off x="4060" y="3229"/>
              <a:ext cx="10" cy="14"/>
            </a:xfrm>
            <a:custGeom>
              <a:avLst/>
              <a:gdLst>
                <a:gd name="T0" fmla="*/ 4 w 10"/>
                <a:gd name="T1" fmla="*/ 2 h 14"/>
                <a:gd name="T2" fmla="*/ 4 w 10"/>
                <a:gd name="T3" fmla="*/ 0 h 14"/>
                <a:gd name="T4" fmla="*/ 0 w 10"/>
                <a:gd name="T5" fmla="*/ 2 h 14"/>
                <a:gd name="T6" fmla="*/ 4 w 10"/>
                <a:gd name="T7" fmla="*/ 14 h 14"/>
                <a:gd name="T8" fmla="*/ 10 w 10"/>
                <a:gd name="T9" fmla="*/ 12 h 14"/>
                <a:gd name="T10" fmla="*/ 4 w 10"/>
                <a:gd name="T11" fmla="*/ 2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4"/>
                <a:gd name="T20" fmla="*/ 10 w 10"/>
                <a:gd name="T21" fmla="*/ 14 h 1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4">
                  <a:moveTo>
                    <a:pt x="4" y="2"/>
                  </a:moveTo>
                  <a:lnTo>
                    <a:pt x="4" y="0"/>
                  </a:lnTo>
                  <a:lnTo>
                    <a:pt x="0" y="2"/>
                  </a:lnTo>
                  <a:lnTo>
                    <a:pt x="4" y="14"/>
                  </a:lnTo>
                  <a:lnTo>
                    <a:pt x="10" y="1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20" name="Freeform 890"/>
            <p:cNvSpPr>
              <a:spLocks/>
            </p:cNvSpPr>
            <p:nvPr/>
          </p:nvSpPr>
          <p:spPr bwMode="auto">
            <a:xfrm>
              <a:off x="4064" y="3220"/>
              <a:ext cx="23" cy="21"/>
            </a:xfrm>
            <a:custGeom>
              <a:avLst/>
              <a:gdLst>
                <a:gd name="T0" fmla="*/ 16 w 23"/>
                <a:gd name="T1" fmla="*/ 0 h 21"/>
                <a:gd name="T2" fmla="*/ 0 w 23"/>
                <a:gd name="T3" fmla="*/ 11 h 21"/>
                <a:gd name="T4" fmla="*/ 6 w 23"/>
                <a:gd name="T5" fmla="*/ 21 h 21"/>
                <a:gd name="T6" fmla="*/ 23 w 23"/>
                <a:gd name="T7" fmla="*/ 9 h 21"/>
                <a:gd name="T8" fmla="*/ 16 w 23"/>
                <a:gd name="T9" fmla="*/ 0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1"/>
                <a:gd name="T17" fmla="*/ 23 w 23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1">
                  <a:moveTo>
                    <a:pt x="16" y="0"/>
                  </a:moveTo>
                  <a:lnTo>
                    <a:pt x="0" y="11"/>
                  </a:lnTo>
                  <a:lnTo>
                    <a:pt x="6" y="21"/>
                  </a:lnTo>
                  <a:lnTo>
                    <a:pt x="23" y="9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21" name="Freeform 891"/>
            <p:cNvSpPr>
              <a:spLocks/>
            </p:cNvSpPr>
            <p:nvPr/>
          </p:nvSpPr>
          <p:spPr bwMode="auto">
            <a:xfrm>
              <a:off x="4080" y="3206"/>
              <a:ext cx="23" cy="23"/>
            </a:xfrm>
            <a:custGeom>
              <a:avLst/>
              <a:gdLst>
                <a:gd name="T0" fmla="*/ 17 w 23"/>
                <a:gd name="T1" fmla="*/ 0 h 23"/>
                <a:gd name="T2" fmla="*/ 17 w 23"/>
                <a:gd name="T3" fmla="*/ 2 h 23"/>
                <a:gd name="T4" fmla="*/ 0 w 23"/>
                <a:gd name="T5" fmla="*/ 14 h 23"/>
                <a:gd name="T6" fmla="*/ 7 w 23"/>
                <a:gd name="T7" fmla="*/ 23 h 23"/>
                <a:gd name="T8" fmla="*/ 23 w 23"/>
                <a:gd name="T9" fmla="*/ 12 h 23"/>
                <a:gd name="T10" fmla="*/ 17 w 23"/>
                <a:gd name="T11" fmla="*/ 0 h 23"/>
                <a:gd name="T12" fmla="*/ 17 w 23"/>
                <a:gd name="T13" fmla="*/ 2 h 23"/>
                <a:gd name="T14" fmla="*/ 17 w 23"/>
                <a:gd name="T15" fmla="*/ 0 h 2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3"/>
                <a:gd name="T25" fmla="*/ 0 h 23"/>
                <a:gd name="T26" fmla="*/ 23 w 23"/>
                <a:gd name="T27" fmla="*/ 23 h 2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3" h="23">
                  <a:moveTo>
                    <a:pt x="17" y="0"/>
                  </a:moveTo>
                  <a:lnTo>
                    <a:pt x="17" y="2"/>
                  </a:lnTo>
                  <a:lnTo>
                    <a:pt x="0" y="14"/>
                  </a:lnTo>
                  <a:lnTo>
                    <a:pt x="7" y="23"/>
                  </a:lnTo>
                  <a:lnTo>
                    <a:pt x="23" y="12"/>
                  </a:lnTo>
                  <a:lnTo>
                    <a:pt x="17" y="0"/>
                  </a:lnTo>
                  <a:lnTo>
                    <a:pt x="17" y="2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22" name="Freeform 892"/>
            <p:cNvSpPr>
              <a:spLocks/>
            </p:cNvSpPr>
            <p:nvPr/>
          </p:nvSpPr>
          <p:spPr bwMode="auto">
            <a:xfrm>
              <a:off x="4097" y="3204"/>
              <a:ext cx="10" cy="14"/>
            </a:xfrm>
            <a:custGeom>
              <a:avLst/>
              <a:gdLst>
                <a:gd name="T0" fmla="*/ 4 w 10"/>
                <a:gd name="T1" fmla="*/ 0 h 14"/>
                <a:gd name="T2" fmla="*/ 0 w 10"/>
                <a:gd name="T3" fmla="*/ 2 h 14"/>
                <a:gd name="T4" fmla="*/ 6 w 10"/>
                <a:gd name="T5" fmla="*/ 14 h 14"/>
                <a:gd name="T6" fmla="*/ 10 w 10"/>
                <a:gd name="T7" fmla="*/ 12 h 14"/>
                <a:gd name="T8" fmla="*/ 4 w 10"/>
                <a:gd name="T9" fmla="*/ 0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4"/>
                <a:gd name="T17" fmla="*/ 10 w 10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4">
                  <a:moveTo>
                    <a:pt x="4" y="0"/>
                  </a:moveTo>
                  <a:lnTo>
                    <a:pt x="0" y="2"/>
                  </a:lnTo>
                  <a:lnTo>
                    <a:pt x="6" y="14"/>
                  </a:lnTo>
                  <a:lnTo>
                    <a:pt x="10" y="1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23" name="Freeform 893"/>
            <p:cNvSpPr>
              <a:spLocks/>
            </p:cNvSpPr>
            <p:nvPr/>
          </p:nvSpPr>
          <p:spPr bwMode="auto">
            <a:xfrm>
              <a:off x="4101" y="3202"/>
              <a:ext cx="9" cy="14"/>
            </a:xfrm>
            <a:custGeom>
              <a:avLst/>
              <a:gdLst>
                <a:gd name="T0" fmla="*/ 6 w 9"/>
                <a:gd name="T1" fmla="*/ 0 h 14"/>
                <a:gd name="T2" fmla="*/ 0 w 9"/>
                <a:gd name="T3" fmla="*/ 2 h 14"/>
                <a:gd name="T4" fmla="*/ 6 w 9"/>
                <a:gd name="T5" fmla="*/ 14 h 14"/>
                <a:gd name="T6" fmla="*/ 9 w 9"/>
                <a:gd name="T7" fmla="*/ 12 h 14"/>
                <a:gd name="T8" fmla="*/ 6 w 9"/>
                <a:gd name="T9" fmla="*/ 0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4"/>
                <a:gd name="T17" fmla="*/ 9 w 9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4">
                  <a:moveTo>
                    <a:pt x="6" y="0"/>
                  </a:moveTo>
                  <a:lnTo>
                    <a:pt x="0" y="2"/>
                  </a:lnTo>
                  <a:lnTo>
                    <a:pt x="6" y="14"/>
                  </a:lnTo>
                  <a:lnTo>
                    <a:pt x="9" y="1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24" name="Freeform 894"/>
            <p:cNvSpPr>
              <a:spLocks/>
            </p:cNvSpPr>
            <p:nvPr/>
          </p:nvSpPr>
          <p:spPr bwMode="auto">
            <a:xfrm>
              <a:off x="4107" y="3200"/>
              <a:ext cx="7" cy="14"/>
            </a:xfrm>
            <a:custGeom>
              <a:avLst/>
              <a:gdLst>
                <a:gd name="T0" fmla="*/ 3 w 7"/>
                <a:gd name="T1" fmla="*/ 0 h 14"/>
                <a:gd name="T2" fmla="*/ 0 w 7"/>
                <a:gd name="T3" fmla="*/ 2 h 14"/>
                <a:gd name="T4" fmla="*/ 3 w 7"/>
                <a:gd name="T5" fmla="*/ 14 h 14"/>
                <a:gd name="T6" fmla="*/ 7 w 7"/>
                <a:gd name="T7" fmla="*/ 12 h 14"/>
                <a:gd name="T8" fmla="*/ 3 w 7"/>
                <a:gd name="T9" fmla="*/ 0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14"/>
                <a:gd name="T17" fmla="*/ 7 w 7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14">
                  <a:moveTo>
                    <a:pt x="3" y="0"/>
                  </a:moveTo>
                  <a:lnTo>
                    <a:pt x="0" y="2"/>
                  </a:lnTo>
                  <a:lnTo>
                    <a:pt x="3" y="14"/>
                  </a:lnTo>
                  <a:lnTo>
                    <a:pt x="7" y="1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25" name="Freeform 895"/>
            <p:cNvSpPr>
              <a:spLocks/>
            </p:cNvSpPr>
            <p:nvPr/>
          </p:nvSpPr>
          <p:spPr bwMode="auto">
            <a:xfrm>
              <a:off x="4110" y="3200"/>
              <a:ext cx="8" cy="12"/>
            </a:xfrm>
            <a:custGeom>
              <a:avLst/>
              <a:gdLst>
                <a:gd name="T0" fmla="*/ 6 w 8"/>
                <a:gd name="T1" fmla="*/ 0 h 12"/>
                <a:gd name="T2" fmla="*/ 4 w 8"/>
                <a:gd name="T3" fmla="*/ 0 h 12"/>
                <a:gd name="T4" fmla="*/ 0 w 8"/>
                <a:gd name="T5" fmla="*/ 0 h 12"/>
                <a:gd name="T6" fmla="*/ 4 w 8"/>
                <a:gd name="T7" fmla="*/ 12 h 12"/>
                <a:gd name="T8" fmla="*/ 8 w 8"/>
                <a:gd name="T9" fmla="*/ 12 h 12"/>
                <a:gd name="T10" fmla="*/ 6 w 8"/>
                <a:gd name="T11" fmla="*/ 12 h 12"/>
                <a:gd name="T12" fmla="*/ 6 w 8"/>
                <a:gd name="T13" fmla="*/ 0 h 12"/>
                <a:gd name="T14" fmla="*/ 4 w 8"/>
                <a:gd name="T15" fmla="*/ 0 h 12"/>
                <a:gd name="T16" fmla="*/ 6 w 8"/>
                <a:gd name="T17" fmla="*/ 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12"/>
                <a:gd name="T29" fmla="*/ 8 w 8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12">
                  <a:moveTo>
                    <a:pt x="6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4" y="12"/>
                  </a:lnTo>
                  <a:lnTo>
                    <a:pt x="8" y="12"/>
                  </a:lnTo>
                  <a:lnTo>
                    <a:pt x="6" y="12"/>
                  </a:lnTo>
                  <a:lnTo>
                    <a:pt x="6" y="0"/>
                  </a:lnTo>
                  <a:lnTo>
                    <a:pt x="4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26" name="Rectangle 896"/>
            <p:cNvSpPr>
              <a:spLocks noChangeArrowheads="1"/>
            </p:cNvSpPr>
            <p:nvPr/>
          </p:nvSpPr>
          <p:spPr bwMode="auto">
            <a:xfrm>
              <a:off x="4116" y="3200"/>
              <a:ext cx="2" cy="1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27" name="Freeform 897"/>
            <p:cNvSpPr>
              <a:spLocks/>
            </p:cNvSpPr>
            <p:nvPr/>
          </p:nvSpPr>
          <p:spPr bwMode="auto">
            <a:xfrm>
              <a:off x="4118" y="3200"/>
              <a:ext cx="4" cy="12"/>
            </a:xfrm>
            <a:custGeom>
              <a:avLst/>
              <a:gdLst>
                <a:gd name="T0" fmla="*/ 0 w 4"/>
                <a:gd name="T1" fmla="*/ 0 h 12"/>
                <a:gd name="T2" fmla="*/ 2 w 4"/>
                <a:gd name="T3" fmla="*/ 0 h 12"/>
                <a:gd name="T4" fmla="*/ 0 w 4"/>
                <a:gd name="T5" fmla="*/ 0 h 12"/>
                <a:gd name="T6" fmla="*/ 0 w 4"/>
                <a:gd name="T7" fmla="*/ 12 h 12"/>
                <a:gd name="T8" fmla="*/ 2 w 4"/>
                <a:gd name="T9" fmla="*/ 12 h 12"/>
                <a:gd name="T10" fmla="*/ 4 w 4"/>
                <a:gd name="T11" fmla="*/ 10 h 12"/>
                <a:gd name="T12" fmla="*/ 2 w 4"/>
                <a:gd name="T13" fmla="*/ 12 h 12"/>
                <a:gd name="T14" fmla="*/ 4 w 4"/>
                <a:gd name="T15" fmla="*/ 12 h 12"/>
                <a:gd name="T16" fmla="*/ 4 w 4"/>
                <a:gd name="T17" fmla="*/ 10 h 12"/>
                <a:gd name="T18" fmla="*/ 0 w 4"/>
                <a:gd name="T19" fmla="*/ 0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"/>
                <a:gd name="T31" fmla="*/ 0 h 12"/>
                <a:gd name="T32" fmla="*/ 4 w 4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" h="1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4" y="10"/>
                  </a:lnTo>
                  <a:lnTo>
                    <a:pt x="2" y="12"/>
                  </a:lnTo>
                  <a:lnTo>
                    <a:pt x="4" y="12"/>
                  </a:lnTo>
                  <a:lnTo>
                    <a:pt x="4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28" name="Freeform 898"/>
            <p:cNvSpPr>
              <a:spLocks/>
            </p:cNvSpPr>
            <p:nvPr/>
          </p:nvSpPr>
          <p:spPr bwMode="auto">
            <a:xfrm>
              <a:off x="4118" y="3198"/>
              <a:ext cx="8" cy="12"/>
            </a:xfrm>
            <a:custGeom>
              <a:avLst/>
              <a:gdLst>
                <a:gd name="T0" fmla="*/ 8 w 8"/>
                <a:gd name="T1" fmla="*/ 0 h 12"/>
                <a:gd name="T2" fmla="*/ 4 w 8"/>
                <a:gd name="T3" fmla="*/ 0 h 12"/>
                <a:gd name="T4" fmla="*/ 0 w 8"/>
                <a:gd name="T5" fmla="*/ 2 h 12"/>
                <a:gd name="T6" fmla="*/ 4 w 8"/>
                <a:gd name="T7" fmla="*/ 12 h 12"/>
                <a:gd name="T8" fmla="*/ 6 w 8"/>
                <a:gd name="T9" fmla="*/ 12 h 12"/>
                <a:gd name="T10" fmla="*/ 2 w 8"/>
                <a:gd name="T11" fmla="*/ 12 h 12"/>
                <a:gd name="T12" fmla="*/ 8 w 8"/>
                <a:gd name="T13" fmla="*/ 0 h 12"/>
                <a:gd name="T14" fmla="*/ 6 w 8"/>
                <a:gd name="T15" fmla="*/ 0 h 12"/>
                <a:gd name="T16" fmla="*/ 4 w 8"/>
                <a:gd name="T17" fmla="*/ 0 h 12"/>
                <a:gd name="T18" fmla="*/ 8 w 8"/>
                <a:gd name="T19" fmla="*/ 0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"/>
                <a:gd name="T31" fmla="*/ 0 h 12"/>
                <a:gd name="T32" fmla="*/ 8 w 8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" h="12">
                  <a:moveTo>
                    <a:pt x="8" y="0"/>
                  </a:moveTo>
                  <a:lnTo>
                    <a:pt x="4" y="0"/>
                  </a:lnTo>
                  <a:lnTo>
                    <a:pt x="0" y="2"/>
                  </a:lnTo>
                  <a:lnTo>
                    <a:pt x="4" y="12"/>
                  </a:lnTo>
                  <a:lnTo>
                    <a:pt x="6" y="12"/>
                  </a:lnTo>
                  <a:lnTo>
                    <a:pt x="2" y="12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29" name="Freeform 899"/>
            <p:cNvSpPr>
              <a:spLocks/>
            </p:cNvSpPr>
            <p:nvPr/>
          </p:nvSpPr>
          <p:spPr bwMode="auto">
            <a:xfrm>
              <a:off x="4120" y="3198"/>
              <a:ext cx="8" cy="14"/>
            </a:xfrm>
            <a:custGeom>
              <a:avLst/>
              <a:gdLst>
                <a:gd name="T0" fmla="*/ 6 w 8"/>
                <a:gd name="T1" fmla="*/ 2 h 14"/>
                <a:gd name="T2" fmla="*/ 8 w 8"/>
                <a:gd name="T3" fmla="*/ 2 h 14"/>
                <a:gd name="T4" fmla="*/ 6 w 8"/>
                <a:gd name="T5" fmla="*/ 0 h 14"/>
                <a:gd name="T6" fmla="*/ 0 w 8"/>
                <a:gd name="T7" fmla="*/ 12 h 14"/>
                <a:gd name="T8" fmla="*/ 2 w 8"/>
                <a:gd name="T9" fmla="*/ 12 h 14"/>
                <a:gd name="T10" fmla="*/ 6 w 8"/>
                <a:gd name="T11" fmla="*/ 14 h 14"/>
                <a:gd name="T12" fmla="*/ 2 w 8"/>
                <a:gd name="T13" fmla="*/ 12 h 14"/>
                <a:gd name="T14" fmla="*/ 4 w 8"/>
                <a:gd name="T15" fmla="*/ 14 h 14"/>
                <a:gd name="T16" fmla="*/ 6 w 8"/>
                <a:gd name="T17" fmla="*/ 14 h 14"/>
                <a:gd name="T18" fmla="*/ 6 w 8"/>
                <a:gd name="T19" fmla="*/ 2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"/>
                <a:gd name="T31" fmla="*/ 0 h 14"/>
                <a:gd name="T32" fmla="*/ 8 w 8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" h="14">
                  <a:moveTo>
                    <a:pt x="6" y="2"/>
                  </a:moveTo>
                  <a:lnTo>
                    <a:pt x="8" y="2"/>
                  </a:lnTo>
                  <a:lnTo>
                    <a:pt x="6" y="0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6" y="14"/>
                  </a:lnTo>
                  <a:lnTo>
                    <a:pt x="2" y="12"/>
                  </a:lnTo>
                  <a:lnTo>
                    <a:pt x="4" y="14"/>
                  </a:lnTo>
                  <a:lnTo>
                    <a:pt x="6" y="14"/>
                  </a:lnTo>
                  <a:lnTo>
                    <a:pt x="6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30" name="Freeform 900"/>
            <p:cNvSpPr>
              <a:spLocks/>
            </p:cNvSpPr>
            <p:nvPr/>
          </p:nvSpPr>
          <p:spPr bwMode="auto">
            <a:xfrm>
              <a:off x="4126" y="3200"/>
              <a:ext cx="6" cy="12"/>
            </a:xfrm>
            <a:custGeom>
              <a:avLst/>
              <a:gdLst>
                <a:gd name="T0" fmla="*/ 6 w 6"/>
                <a:gd name="T1" fmla="*/ 0 h 12"/>
                <a:gd name="T2" fmla="*/ 4 w 6"/>
                <a:gd name="T3" fmla="*/ 0 h 12"/>
                <a:gd name="T4" fmla="*/ 0 w 6"/>
                <a:gd name="T5" fmla="*/ 0 h 12"/>
                <a:gd name="T6" fmla="*/ 0 w 6"/>
                <a:gd name="T7" fmla="*/ 12 h 12"/>
                <a:gd name="T8" fmla="*/ 4 w 6"/>
                <a:gd name="T9" fmla="*/ 12 h 12"/>
                <a:gd name="T10" fmla="*/ 2 w 6"/>
                <a:gd name="T11" fmla="*/ 10 h 12"/>
                <a:gd name="T12" fmla="*/ 6 w 6"/>
                <a:gd name="T13" fmla="*/ 0 h 12"/>
                <a:gd name="T14" fmla="*/ 4 w 6"/>
                <a:gd name="T15" fmla="*/ 0 h 12"/>
                <a:gd name="T16" fmla="*/ 6 w 6"/>
                <a:gd name="T17" fmla="*/ 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12"/>
                <a:gd name="T29" fmla="*/ 6 w 6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12">
                  <a:moveTo>
                    <a:pt x="6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4" y="12"/>
                  </a:lnTo>
                  <a:lnTo>
                    <a:pt x="2" y="10"/>
                  </a:lnTo>
                  <a:lnTo>
                    <a:pt x="6" y="0"/>
                  </a:lnTo>
                  <a:lnTo>
                    <a:pt x="4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31" name="Freeform 901"/>
            <p:cNvSpPr>
              <a:spLocks/>
            </p:cNvSpPr>
            <p:nvPr/>
          </p:nvSpPr>
          <p:spPr bwMode="auto">
            <a:xfrm>
              <a:off x="4128" y="3200"/>
              <a:ext cx="6" cy="12"/>
            </a:xfrm>
            <a:custGeom>
              <a:avLst/>
              <a:gdLst>
                <a:gd name="T0" fmla="*/ 4 w 6"/>
                <a:gd name="T1" fmla="*/ 0 h 12"/>
                <a:gd name="T2" fmla="*/ 6 w 6"/>
                <a:gd name="T3" fmla="*/ 0 h 12"/>
                <a:gd name="T4" fmla="*/ 4 w 6"/>
                <a:gd name="T5" fmla="*/ 0 h 12"/>
                <a:gd name="T6" fmla="*/ 0 w 6"/>
                <a:gd name="T7" fmla="*/ 10 h 12"/>
                <a:gd name="T8" fmla="*/ 2 w 6"/>
                <a:gd name="T9" fmla="*/ 12 h 12"/>
                <a:gd name="T10" fmla="*/ 4 w 6"/>
                <a:gd name="T11" fmla="*/ 12 h 12"/>
                <a:gd name="T12" fmla="*/ 2 w 6"/>
                <a:gd name="T13" fmla="*/ 12 h 12"/>
                <a:gd name="T14" fmla="*/ 4 w 6"/>
                <a:gd name="T15" fmla="*/ 12 h 12"/>
                <a:gd name="T16" fmla="*/ 4 w 6"/>
                <a:gd name="T17" fmla="*/ 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12"/>
                <a:gd name="T29" fmla="*/ 6 w 6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12">
                  <a:moveTo>
                    <a:pt x="4" y="0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0" y="10"/>
                  </a:lnTo>
                  <a:lnTo>
                    <a:pt x="2" y="12"/>
                  </a:lnTo>
                  <a:lnTo>
                    <a:pt x="4" y="12"/>
                  </a:lnTo>
                  <a:lnTo>
                    <a:pt x="2" y="12"/>
                  </a:lnTo>
                  <a:lnTo>
                    <a:pt x="4" y="1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32" name="Freeform 902"/>
            <p:cNvSpPr>
              <a:spLocks/>
            </p:cNvSpPr>
            <p:nvPr/>
          </p:nvSpPr>
          <p:spPr bwMode="auto">
            <a:xfrm>
              <a:off x="4132" y="3200"/>
              <a:ext cx="4" cy="12"/>
            </a:xfrm>
            <a:custGeom>
              <a:avLst/>
              <a:gdLst>
                <a:gd name="T0" fmla="*/ 4 w 4"/>
                <a:gd name="T1" fmla="*/ 0 h 12"/>
                <a:gd name="T2" fmla="*/ 2 w 4"/>
                <a:gd name="T3" fmla="*/ 0 h 12"/>
                <a:gd name="T4" fmla="*/ 0 w 4"/>
                <a:gd name="T5" fmla="*/ 0 h 12"/>
                <a:gd name="T6" fmla="*/ 0 w 4"/>
                <a:gd name="T7" fmla="*/ 12 h 12"/>
                <a:gd name="T8" fmla="*/ 2 w 4"/>
                <a:gd name="T9" fmla="*/ 12 h 12"/>
                <a:gd name="T10" fmla="*/ 0 w 4"/>
                <a:gd name="T11" fmla="*/ 12 h 12"/>
                <a:gd name="T12" fmla="*/ 4 w 4"/>
                <a:gd name="T13" fmla="*/ 0 h 12"/>
                <a:gd name="T14" fmla="*/ 2 w 4"/>
                <a:gd name="T15" fmla="*/ 0 h 12"/>
                <a:gd name="T16" fmla="*/ 4 w 4"/>
                <a:gd name="T17" fmla="*/ 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"/>
                <a:gd name="T28" fmla="*/ 0 h 12"/>
                <a:gd name="T29" fmla="*/ 4 w 4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" h="12">
                  <a:moveTo>
                    <a:pt x="4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0" y="12"/>
                  </a:lnTo>
                  <a:lnTo>
                    <a:pt x="4" y="0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33" name="Freeform 903"/>
            <p:cNvSpPr>
              <a:spLocks/>
            </p:cNvSpPr>
            <p:nvPr/>
          </p:nvSpPr>
          <p:spPr bwMode="auto">
            <a:xfrm>
              <a:off x="4132" y="3200"/>
              <a:ext cx="9" cy="14"/>
            </a:xfrm>
            <a:custGeom>
              <a:avLst/>
              <a:gdLst>
                <a:gd name="T0" fmla="*/ 9 w 9"/>
                <a:gd name="T1" fmla="*/ 2 h 14"/>
                <a:gd name="T2" fmla="*/ 4 w 9"/>
                <a:gd name="T3" fmla="*/ 0 h 14"/>
                <a:gd name="T4" fmla="*/ 0 w 9"/>
                <a:gd name="T5" fmla="*/ 12 h 14"/>
                <a:gd name="T6" fmla="*/ 4 w 9"/>
                <a:gd name="T7" fmla="*/ 14 h 14"/>
                <a:gd name="T8" fmla="*/ 9 w 9"/>
                <a:gd name="T9" fmla="*/ 2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4"/>
                <a:gd name="T17" fmla="*/ 9 w 9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4">
                  <a:moveTo>
                    <a:pt x="9" y="2"/>
                  </a:moveTo>
                  <a:lnTo>
                    <a:pt x="4" y="0"/>
                  </a:lnTo>
                  <a:lnTo>
                    <a:pt x="0" y="12"/>
                  </a:lnTo>
                  <a:lnTo>
                    <a:pt x="4" y="14"/>
                  </a:lnTo>
                  <a:lnTo>
                    <a:pt x="9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34" name="Freeform 904"/>
            <p:cNvSpPr>
              <a:spLocks/>
            </p:cNvSpPr>
            <p:nvPr/>
          </p:nvSpPr>
          <p:spPr bwMode="auto">
            <a:xfrm>
              <a:off x="4136" y="3202"/>
              <a:ext cx="9" cy="14"/>
            </a:xfrm>
            <a:custGeom>
              <a:avLst/>
              <a:gdLst>
                <a:gd name="T0" fmla="*/ 9 w 9"/>
                <a:gd name="T1" fmla="*/ 2 h 14"/>
                <a:gd name="T2" fmla="*/ 5 w 9"/>
                <a:gd name="T3" fmla="*/ 0 h 14"/>
                <a:gd name="T4" fmla="*/ 0 w 9"/>
                <a:gd name="T5" fmla="*/ 12 h 14"/>
                <a:gd name="T6" fmla="*/ 3 w 9"/>
                <a:gd name="T7" fmla="*/ 14 h 14"/>
                <a:gd name="T8" fmla="*/ 9 w 9"/>
                <a:gd name="T9" fmla="*/ 2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4"/>
                <a:gd name="T17" fmla="*/ 9 w 9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4">
                  <a:moveTo>
                    <a:pt x="9" y="2"/>
                  </a:moveTo>
                  <a:lnTo>
                    <a:pt x="5" y="0"/>
                  </a:lnTo>
                  <a:lnTo>
                    <a:pt x="0" y="12"/>
                  </a:lnTo>
                  <a:lnTo>
                    <a:pt x="3" y="14"/>
                  </a:lnTo>
                  <a:lnTo>
                    <a:pt x="9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35" name="Freeform 905"/>
            <p:cNvSpPr>
              <a:spLocks/>
            </p:cNvSpPr>
            <p:nvPr/>
          </p:nvSpPr>
          <p:spPr bwMode="auto">
            <a:xfrm>
              <a:off x="4139" y="3204"/>
              <a:ext cx="14" cy="16"/>
            </a:xfrm>
            <a:custGeom>
              <a:avLst/>
              <a:gdLst>
                <a:gd name="T0" fmla="*/ 14 w 14"/>
                <a:gd name="T1" fmla="*/ 6 h 16"/>
                <a:gd name="T2" fmla="*/ 14 w 14"/>
                <a:gd name="T3" fmla="*/ 4 h 16"/>
                <a:gd name="T4" fmla="*/ 6 w 14"/>
                <a:gd name="T5" fmla="*/ 0 h 16"/>
                <a:gd name="T6" fmla="*/ 0 w 14"/>
                <a:gd name="T7" fmla="*/ 12 h 16"/>
                <a:gd name="T8" fmla="*/ 8 w 14"/>
                <a:gd name="T9" fmla="*/ 16 h 16"/>
                <a:gd name="T10" fmla="*/ 14 w 14"/>
                <a:gd name="T11" fmla="*/ 6 h 16"/>
                <a:gd name="T12" fmla="*/ 14 w 14"/>
                <a:gd name="T13" fmla="*/ 4 h 16"/>
                <a:gd name="T14" fmla="*/ 14 w 14"/>
                <a:gd name="T15" fmla="*/ 6 h 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"/>
                <a:gd name="T25" fmla="*/ 0 h 16"/>
                <a:gd name="T26" fmla="*/ 14 w 14"/>
                <a:gd name="T27" fmla="*/ 16 h 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" h="16">
                  <a:moveTo>
                    <a:pt x="14" y="6"/>
                  </a:moveTo>
                  <a:lnTo>
                    <a:pt x="14" y="4"/>
                  </a:lnTo>
                  <a:lnTo>
                    <a:pt x="6" y="0"/>
                  </a:lnTo>
                  <a:lnTo>
                    <a:pt x="0" y="12"/>
                  </a:lnTo>
                  <a:lnTo>
                    <a:pt x="8" y="16"/>
                  </a:lnTo>
                  <a:lnTo>
                    <a:pt x="14" y="6"/>
                  </a:lnTo>
                  <a:lnTo>
                    <a:pt x="14" y="4"/>
                  </a:lnTo>
                  <a:lnTo>
                    <a:pt x="14" y="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36" name="Freeform 906"/>
            <p:cNvSpPr>
              <a:spLocks/>
            </p:cNvSpPr>
            <p:nvPr/>
          </p:nvSpPr>
          <p:spPr bwMode="auto">
            <a:xfrm>
              <a:off x="4147" y="3210"/>
              <a:ext cx="23" cy="21"/>
            </a:xfrm>
            <a:custGeom>
              <a:avLst/>
              <a:gdLst>
                <a:gd name="T0" fmla="*/ 21 w 23"/>
                <a:gd name="T1" fmla="*/ 10 h 21"/>
                <a:gd name="T2" fmla="*/ 23 w 23"/>
                <a:gd name="T3" fmla="*/ 12 h 21"/>
                <a:gd name="T4" fmla="*/ 6 w 23"/>
                <a:gd name="T5" fmla="*/ 0 h 21"/>
                <a:gd name="T6" fmla="*/ 0 w 23"/>
                <a:gd name="T7" fmla="*/ 10 h 21"/>
                <a:gd name="T8" fmla="*/ 16 w 23"/>
                <a:gd name="T9" fmla="*/ 21 h 21"/>
                <a:gd name="T10" fmla="*/ 18 w 23"/>
                <a:gd name="T11" fmla="*/ 21 h 21"/>
                <a:gd name="T12" fmla="*/ 16 w 23"/>
                <a:gd name="T13" fmla="*/ 21 h 21"/>
                <a:gd name="T14" fmla="*/ 18 w 23"/>
                <a:gd name="T15" fmla="*/ 21 h 21"/>
                <a:gd name="T16" fmla="*/ 21 w 23"/>
                <a:gd name="T17" fmla="*/ 10 h 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"/>
                <a:gd name="T28" fmla="*/ 0 h 21"/>
                <a:gd name="T29" fmla="*/ 23 w 23"/>
                <a:gd name="T30" fmla="*/ 21 h 2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" h="21">
                  <a:moveTo>
                    <a:pt x="21" y="10"/>
                  </a:moveTo>
                  <a:lnTo>
                    <a:pt x="23" y="12"/>
                  </a:lnTo>
                  <a:lnTo>
                    <a:pt x="6" y="0"/>
                  </a:lnTo>
                  <a:lnTo>
                    <a:pt x="0" y="10"/>
                  </a:lnTo>
                  <a:lnTo>
                    <a:pt x="16" y="21"/>
                  </a:lnTo>
                  <a:lnTo>
                    <a:pt x="18" y="21"/>
                  </a:lnTo>
                  <a:lnTo>
                    <a:pt x="16" y="21"/>
                  </a:lnTo>
                  <a:lnTo>
                    <a:pt x="18" y="21"/>
                  </a:lnTo>
                  <a:lnTo>
                    <a:pt x="21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37" name="Freeform 907"/>
            <p:cNvSpPr>
              <a:spLocks/>
            </p:cNvSpPr>
            <p:nvPr/>
          </p:nvSpPr>
          <p:spPr bwMode="auto">
            <a:xfrm>
              <a:off x="4165" y="3220"/>
              <a:ext cx="13" cy="15"/>
            </a:xfrm>
            <a:custGeom>
              <a:avLst/>
              <a:gdLst>
                <a:gd name="T0" fmla="*/ 13 w 13"/>
                <a:gd name="T1" fmla="*/ 5 h 15"/>
                <a:gd name="T2" fmla="*/ 11 w 13"/>
                <a:gd name="T3" fmla="*/ 4 h 15"/>
                <a:gd name="T4" fmla="*/ 3 w 13"/>
                <a:gd name="T5" fmla="*/ 0 h 15"/>
                <a:gd name="T6" fmla="*/ 0 w 13"/>
                <a:gd name="T7" fmla="*/ 11 h 15"/>
                <a:gd name="T8" fmla="*/ 7 w 13"/>
                <a:gd name="T9" fmla="*/ 15 h 15"/>
                <a:gd name="T10" fmla="*/ 5 w 13"/>
                <a:gd name="T11" fmla="*/ 15 h 15"/>
                <a:gd name="T12" fmla="*/ 13 w 13"/>
                <a:gd name="T13" fmla="*/ 5 h 15"/>
                <a:gd name="T14" fmla="*/ 11 w 13"/>
                <a:gd name="T15" fmla="*/ 4 h 15"/>
                <a:gd name="T16" fmla="*/ 13 w 13"/>
                <a:gd name="T17" fmla="*/ 5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15"/>
                <a:gd name="T29" fmla="*/ 13 w 13"/>
                <a:gd name="T30" fmla="*/ 15 h 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15">
                  <a:moveTo>
                    <a:pt x="13" y="5"/>
                  </a:moveTo>
                  <a:lnTo>
                    <a:pt x="11" y="4"/>
                  </a:lnTo>
                  <a:lnTo>
                    <a:pt x="3" y="0"/>
                  </a:lnTo>
                  <a:lnTo>
                    <a:pt x="0" y="11"/>
                  </a:lnTo>
                  <a:lnTo>
                    <a:pt x="7" y="15"/>
                  </a:lnTo>
                  <a:lnTo>
                    <a:pt x="5" y="15"/>
                  </a:lnTo>
                  <a:lnTo>
                    <a:pt x="13" y="5"/>
                  </a:lnTo>
                  <a:lnTo>
                    <a:pt x="11" y="4"/>
                  </a:lnTo>
                  <a:lnTo>
                    <a:pt x="13" y="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38" name="Freeform 908"/>
            <p:cNvSpPr>
              <a:spLocks/>
            </p:cNvSpPr>
            <p:nvPr/>
          </p:nvSpPr>
          <p:spPr bwMode="auto">
            <a:xfrm>
              <a:off x="4170" y="3225"/>
              <a:ext cx="12" cy="14"/>
            </a:xfrm>
            <a:custGeom>
              <a:avLst/>
              <a:gdLst>
                <a:gd name="T0" fmla="*/ 10 w 12"/>
                <a:gd name="T1" fmla="*/ 2 h 14"/>
                <a:gd name="T2" fmla="*/ 12 w 12"/>
                <a:gd name="T3" fmla="*/ 2 h 14"/>
                <a:gd name="T4" fmla="*/ 8 w 12"/>
                <a:gd name="T5" fmla="*/ 0 h 14"/>
                <a:gd name="T6" fmla="*/ 0 w 12"/>
                <a:gd name="T7" fmla="*/ 10 h 14"/>
                <a:gd name="T8" fmla="*/ 4 w 12"/>
                <a:gd name="T9" fmla="*/ 12 h 14"/>
                <a:gd name="T10" fmla="*/ 6 w 12"/>
                <a:gd name="T11" fmla="*/ 14 h 14"/>
                <a:gd name="T12" fmla="*/ 4 w 12"/>
                <a:gd name="T13" fmla="*/ 12 h 14"/>
                <a:gd name="T14" fmla="*/ 6 w 12"/>
                <a:gd name="T15" fmla="*/ 12 h 14"/>
                <a:gd name="T16" fmla="*/ 6 w 12"/>
                <a:gd name="T17" fmla="*/ 14 h 14"/>
                <a:gd name="T18" fmla="*/ 10 w 12"/>
                <a:gd name="T19" fmla="*/ 2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14"/>
                <a:gd name="T32" fmla="*/ 12 w 12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14">
                  <a:moveTo>
                    <a:pt x="10" y="2"/>
                  </a:moveTo>
                  <a:lnTo>
                    <a:pt x="12" y="2"/>
                  </a:lnTo>
                  <a:lnTo>
                    <a:pt x="8" y="0"/>
                  </a:lnTo>
                  <a:lnTo>
                    <a:pt x="0" y="10"/>
                  </a:lnTo>
                  <a:lnTo>
                    <a:pt x="4" y="12"/>
                  </a:lnTo>
                  <a:lnTo>
                    <a:pt x="6" y="14"/>
                  </a:lnTo>
                  <a:lnTo>
                    <a:pt x="4" y="12"/>
                  </a:lnTo>
                  <a:lnTo>
                    <a:pt x="6" y="12"/>
                  </a:lnTo>
                  <a:lnTo>
                    <a:pt x="6" y="14"/>
                  </a:lnTo>
                  <a:lnTo>
                    <a:pt x="10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39" name="Freeform 909"/>
            <p:cNvSpPr>
              <a:spLocks/>
            </p:cNvSpPr>
            <p:nvPr/>
          </p:nvSpPr>
          <p:spPr bwMode="auto">
            <a:xfrm>
              <a:off x="4176" y="3227"/>
              <a:ext cx="10" cy="12"/>
            </a:xfrm>
            <a:custGeom>
              <a:avLst/>
              <a:gdLst>
                <a:gd name="T0" fmla="*/ 10 w 10"/>
                <a:gd name="T1" fmla="*/ 2 h 12"/>
                <a:gd name="T2" fmla="*/ 8 w 10"/>
                <a:gd name="T3" fmla="*/ 0 h 12"/>
                <a:gd name="T4" fmla="*/ 4 w 10"/>
                <a:gd name="T5" fmla="*/ 0 h 12"/>
                <a:gd name="T6" fmla="*/ 0 w 10"/>
                <a:gd name="T7" fmla="*/ 12 h 12"/>
                <a:gd name="T8" fmla="*/ 4 w 10"/>
                <a:gd name="T9" fmla="*/ 12 h 12"/>
                <a:gd name="T10" fmla="*/ 2 w 10"/>
                <a:gd name="T11" fmla="*/ 12 h 12"/>
                <a:gd name="T12" fmla="*/ 10 w 10"/>
                <a:gd name="T13" fmla="*/ 2 h 12"/>
                <a:gd name="T14" fmla="*/ 8 w 10"/>
                <a:gd name="T15" fmla="*/ 0 h 12"/>
                <a:gd name="T16" fmla="*/ 10 w 10"/>
                <a:gd name="T17" fmla="*/ 2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12"/>
                <a:gd name="T29" fmla="*/ 10 w 10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12">
                  <a:moveTo>
                    <a:pt x="10" y="2"/>
                  </a:moveTo>
                  <a:lnTo>
                    <a:pt x="8" y="0"/>
                  </a:lnTo>
                  <a:lnTo>
                    <a:pt x="4" y="0"/>
                  </a:lnTo>
                  <a:lnTo>
                    <a:pt x="0" y="12"/>
                  </a:lnTo>
                  <a:lnTo>
                    <a:pt x="4" y="12"/>
                  </a:lnTo>
                  <a:lnTo>
                    <a:pt x="2" y="12"/>
                  </a:lnTo>
                  <a:lnTo>
                    <a:pt x="10" y="2"/>
                  </a:lnTo>
                  <a:lnTo>
                    <a:pt x="8" y="0"/>
                  </a:lnTo>
                  <a:lnTo>
                    <a:pt x="10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40" name="Freeform 910"/>
            <p:cNvSpPr>
              <a:spLocks/>
            </p:cNvSpPr>
            <p:nvPr/>
          </p:nvSpPr>
          <p:spPr bwMode="auto">
            <a:xfrm>
              <a:off x="4178" y="3229"/>
              <a:ext cx="10" cy="12"/>
            </a:xfrm>
            <a:custGeom>
              <a:avLst/>
              <a:gdLst>
                <a:gd name="T0" fmla="*/ 8 w 10"/>
                <a:gd name="T1" fmla="*/ 0 h 12"/>
                <a:gd name="T2" fmla="*/ 10 w 10"/>
                <a:gd name="T3" fmla="*/ 2 h 12"/>
                <a:gd name="T4" fmla="*/ 8 w 10"/>
                <a:gd name="T5" fmla="*/ 0 h 12"/>
                <a:gd name="T6" fmla="*/ 0 w 10"/>
                <a:gd name="T7" fmla="*/ 10 h 12"/>
                <a:gd name="T8" fmla="*/ 4 w 10"/>
                <a:gd name="T9" fmla="*/ 12 h 12"/>
                <a:gd name="T10" fmla="*/ 6 w 10"/>
                <a:gd name="T11" fmla="*/ 12 h 12"/>
                <a:gd name="T12" fmla="*/ 4 w 10"/>
                <a:gd name="T13" fmla="*/ 12 h 12"/>
                <a:gd name="T14" fmla="*/ 6 w 10"/>
                <a:gd name="T15" fmla="*/ 12 h 12"/>
                <a:gd name="T16" fmla="*/ 8 w 10"/>
                <a:gd name="T17" fmla="*/ 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12"/>
                <a:gd name="T29" fmla="*/ 10 w 10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12">
                  <a:moveTo>
                    <a:pt x="8" y="0"/>
                  </a:moveTo>
                  <a:lnTo>
                    <a:pt x="10" y="2"/>
                  </a:lnTo>
                  <a:lnTo>
                    <a:pt x="8" y="0"/>
                  </a:lnTo>
                  <a:lnTo>
                    <a:pt x="0" y="10"/>
                  </a:lnTo>
                  <a:lnTo>
                    <a:pt x="4" y="12"/>
                  </a:lnTo>
                  <a:lnTo>
                    <a:pt x="6" y="12"/>
                  </a:lnTo>
                  <a:lnTo>
                    <a:pt x="4" y="12"/>
                  </a:lnTo>
                  <a:lnTo>
                    <a:pt x="6" y="1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41" name="Freeform 911"/>
            <p:cNvSpPr>
              <a:spLocks/>
            </p:cNvSpPr>
            <p:nvPr/>
          </p:nvSpPr>
          <p:spPr bwMode="auto">
            <a:xfrm>
              <a:off x="4184" y="3229"/>
              <a:ext cx="6" cy="14"/>
            </a:xfrm>
            <a:custGeom>
              <a:avLst/>
              <a:gdLst>
                <a:gd name="T0" fmla="*/ 4 w 6"/>
                <a:gd name="T1" fmla="*/ 2 h 14"/>
                <a:gd name="T2" fmla="*/ 6 w 6"/>
                <a:gd name="T3" fmla="*/ 2 h 14"/>
                <a:gd name="T4" fmla="*/ 2 w 6"/>
                <a:gd name="T5" fmla="*/ 0 h 14"/>
                <a:gd name="T6" fmla="*/ 0 w 6"/>
                <a:gd name="T7" fmla="*/ 12 h 14"/>
                <a:gd name="T8" fmla="*/ 4 w 6"/>
                <a:gd name="T9" fmla="*/ 14 h 14"/>
                <a:gd name="T10" fmla="*/ 4 w 6"/>
                <a:gd name="T11" fmla="*/ 2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14"/>
                <a:gd name="T20" fmla="*/ 6 w 6"/>
                <a:gd name="T21" fmla="*/ 14 h 1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14">
                  <a:moveTo>
                    <a:pt x="4" y="2"/>
                  </a:moveTo>
                  <a:lnTo>
                    <a:pt x="6" y="2"/>
                  </a:lnTo>
                  <a:lnTo>
                    <a:pt x="2" y="0"/>
                  </a:lnTo>
                  <a:lnTo>
                    <a:pt x="0" y="12"/>
                  </a:lnTo>
                  <a:lnTo>
                    <a:pt x="4" y="14"/>
                  </a:lnTo>
                  <a:lnTo>
                    <a:pt x="4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42" name="Freeform 912"/>
            <p:cNvSpPr>
              <a:spLocks/>
            </p:cNvSpPr>
            <p:nvPr/>
          </p:nvSpPr>
          <p:spPr bwMode="auto">
            <a:xfrm>
              <a:off x="4188" y="3231"/>
              <a:ext cx="5" cy="12"/>
            </a:xfrm>
            <a:custGeom>
              <a:avLst/>
              <a:gdLst>
                <a:gd name="T0" fmla="*/ 5 w 5"/>
                <a:gd name="T1" fmla="*/ 0 h 12"/>
                <a:gd name="T2" fmla="*/ 4 w 5"/>
                <a:gd name="T3" fmla="*/ 0 h 12"/>
                <a:gd name="T4" fmla="*/ 0 w 5"/>
                <a:gd name="T5" fmla="*/ 0 h 12"/>
                <a:gd name="T6" fmla="*/ 0 w 5"/>
                <a:gd name="T7" fmla="*/ 12 h 12"/>
                <a:gd name="T8" fmla="*/ 4 w 5"/>
                <a:gd name="T9" fmla="*/ 12 h 12"/>
                <a:gd name="T10" fmla="*/ 2 w 5"/>
                <a:gd name="T11" fmla="*/ 12 h 12"/>
                <a:gd name="T12" fmla="*/ 5 w 5"/>
                <a:gd name="T13" fmla="*/ 0 h 12"/>
                <a:gd name="T14" fmla="*/ 4 w 5"/>
                <a:gd name="T15" fmla="*/ 0 h 12"/>
                <a:gd name="T16" fmla="*/ 5 w 5"/>
                <a:gd name="T17" fmla="*/ 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"/>
                <a:gd name="T28" fmla="*/ 0 h 12"/>
                <a:gd name="T29" fmla="*/ 5 w 5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" h="12">
                  <a:moveTo>
                    <a:pt x="5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4" y="12"/>
                  </a:lnTo>
                  <a:lnTo>
                    <a:pt x="2" y="12"/>
                  </a:lnTo>
                  <a:lnTo>
                    <a:pt x="5" y="0"/>
                  </a:lnTo>
                  <a:lnTo>
                    <a:pt x="4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43" name="Freeform 913"/>
            <p:cNvSpPr>
              <a:spLocks/>
            </p:cNvSpPr>
            <p:nvPr/>
          </p:nvSpPr>
          <p:spPr bwMode="auto">
            <a:xfrm>
              <a:off x="4190" y="3231"/>
              <a:ext cx="7" cy="12"/>
            </a:xfrm>
            <a:custGeom>
              <a:avLst/>
              <a:gdLst>
                <a:gd name="T0" fmla="*/ 5 w 7"/>
                <a:gd name="T1" fmla="*/ 0 h 12"/>
                <a:gd name="T2" fmla="*/ 7 w 7"/>
                <a:gd name="T3" fmla="*/ 0 h 12"/>
                <a:gd name="T4" fmla="*/ 3 w 7"/>
                <a:gd name="T5" fmla="*/ 0 h 12"/>
                <a:gd name="T6" fmla="*/ 0 w 7"/>
                <a:gd name="T7" fmla="*/ 12 h 12"/>
                <a:gd name="T8" fmla="*/ 3 w 7"/>
                <a:gd name="T9" fmla="*/ 12 h 12"/>
                <a:gd name="T10" fmla="*/ 5 w 7"/>
                <a:gd name="T11" fmla="*/ 12 h 12"/>
                <a:gd name="T12" fmla="*/ 3 w 7"/>
                <a:gd name="T13" fmla="*/ 12 h 12"/>
                <a:gd name="T14" fmla="*/ 5 w 7"/>
                <a:gd name="T15" fmla="*/ 12 h 12"/>
                <a:gd name="T16" fmla="*/ 5 w 7"/>
                <a:gd name="T17" fmla="*/ 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12"/>
                <a:gd name="T29" fmla="*/ 7 w 7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12">
                  <a:moveTo>
                    <a:pt x="5" y="0"/>
                  </a:moveTo>
                  <a:lnTo>
                    <a:pt x="7" y="0"/>
                  </a:lnTo>
                  <a:lnTo>
                    <a:pt x="3" y="0"/>
                  </a:lnTo>
                  <a:lnTo>
                    <a:pt x="0" y="12"/>
                  </a:lnTo>
                  <a:lnTo>
                    <a:pt x="3" y="12"/>
                  </a:lnTo>
                  <a:lnTo>
                    <a:pt x="5" y="12"/>
                  </a:lnTo>
                  <a:lnTo>
                    <a:pt x="3" y="12"/>
                  </a:lnTo>
                  <a:lnTo>
                    <a:pt x="5" y="1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44" name="Freeform 914"/>
            <p:cNvSpPr>
              <a:spLocks/>
            </p:cNvSpPr>
            <p:nvPr/>
          </p:nvSpPr>
          <p:spPr bwMode="auto">
            <a:xfrm>
              <a:off x="4195" y="3231"/>
              <a:ext cx="6" cy="12"/>
            </a:xfrm>
            <a:custGeom>
              <a:avLst/>
              <a:gdLst>
                <a:gd name="T0" fmla="*/ 2 w 6"/>
                <a:gd name="T1" fmla="*/ 0 h 12"/>
                <a:gd name="T2" fmla="*/ 4 w 6"/>
                <a:gd name="T3" fmla="*/ 0 h 12"/>
                <a:gd name="T4" fmla="*/ 0 w 6"/>
                <a:gd name="T5" fmla="*/ 0 h 12"/>
                <a:gd name="T6" fmla="*/ 0 w 6"/>
                <a:gd name="T7" fmla="*/ 12 h 12"/>
                <a:gd name="T8" fmla="*/ 4 w 6"/>
                <a:gd name="T9" fmla="*/ 12 h 12"/>
                <a:gd name="T10" fmla="*/ 6 w 6"/>
                <a:gd name="T11" fmla="*/ 12 h 12"/>
                <a:gd name="T12" fmla="*/ 4 w 6"/>
                <a:gd name="T13" fmla="*/ 12 h 12"/>
                <a:gd name="T14" fmla="*/ 6 w 6"/>
                <a:gd name="T15" fmla="*/ 12 h 12"/>
                <a:gd name="T16" fmla="*/ 2 w 6"/>
                <a:gd name="T17" fmla="*/ 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12"/>
                <a:gd name="T29" fmla="*/ 6 w 6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12">
                  <a:moveTo>
                    <a:pt x="2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4" y="12"/>
                  </a:lnTo>
                  <a:lnTo>
                    <a:pt x="6" y="12"/>
                  </a:lnTo>
                  <a:lnTo>
                    <a:pt x="4" y="12"/>
                  </a:lnTo>
                  <a:lnTo>
                    <a:pt x="6" y="1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45" name="Freeform 915"/>
            <p:cNvSpPr>
              <a:spLocks/>
            </p:cNvSpPr>
            <p:nvPr/>
          </p:nvSpPr>
          <p:spPr bwMode="auto">
            <a:xfrm>
              <a:off x="4197" y="3231"/>
              <a:ext cx="8" cy="12"/>
            </a:xfrm>
            <a:custGeom>
              <a:avLst/>
              <a:gdLst>
                <a:gd name="T0" fmla="*/ 6 w 8"/>
                <a:gd name="T1" fmla="*/ 0 h 12"/>
                <a:gd name="T2" fmla="*/ 4 w 8"/>
                <a:gd name="T3" fmla="*/ 0 h 12"/>
                <a:gd name="T4" fmla="*/ 0 w 8"/>
                <a:gd name="T5" fmla="*/ 0 h 12"/>
                <a:gd name="T6" fmla="*/ 4 w 8"/>
                <a:gd name="T7" fmla="*/ 12 h 12"/>
                <a:gd name="T8" fmla="*/ 8 w 8"/>
                <a:gd name="T9" fmla="*/ 12 h 12"/>
                <a:gd name="T10" fmla="*/ 6 w 8"/>
                <a:gd name="T11" fmla="*/ 12 h 12"/>
                <a:gd name="T12" fmla="*/ 6 w 8"/>
                <a:gd name="T13" fmla="*/ 0 h 12"/>
                <a:gd name="T14" fmla="*/ 4 w 8"/>
                <a:gd name="T15" fmla="*/ 0 h 12"/>
                <a:gd name="T16" fmla="*/ 6 w 8"/>
                <a:gd name="T17" fmla="*/ 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12"/>
                <a:gd name="T29" fmla="*/ 8 w 8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12">
                  <a:moveTo>
                    <a:pt x="6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4" y="12"/>
                  </a:lnTo>
                  <a:lnTo>
                    <a:pt x="8" y="12"/>
                  </a:lnTo>
                  <a:lnTo>
                    <a:pt x="6" y="12"/>
                  </a:lnTo>
                  <a:lnTo>
                    <a:pt x="6" y="0"/>
                  </a:lnTo>
                  <a:lnTo>
                    <a:pt x="4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46" name="Freeform 916"/>
            <p:cNvSpPr>
              <a:spLocks/>
            </p:cNvSpPr>
            <p:nvPr/>
          </p:nvSpPr>
          <p:spPr bwMode="auto">
            <a:xfrm>
              <a:off x="4203" y="3231"/>
              <a:ext cx="4" cy="12"/>
            </a:xfrm>
            <a:custGeom>
              <a:avLst/>
              <a:gdLst>
                <a:gd name="T0" fmla="*/ 4 w 4"/>
                <a:gd name="T1" fmla="*/ 12 h 12"/>
                <a:gd name="T2" fmla="*/ 4 w 4"/>
                <a:gd name="T3" fmla="*/ 0 h 12"/>
                <a:gd name="T4" fmla="*/ 0 w 4"/>
                <a:gd name="T5" fmla="*/ 0 h 12"/>
                <a:gd name="T6" fmla="*/ 0 w 4"/>
                <a:gd name="T7" fmla="*/ 12 h 12"/>
                <a:gd name="T8" fmla="*/ 4 w 4"/>
                <a:gd name="T9" fmla="*/ 12 h 12"/>
                <a:gd name="T10" fmla="*/ 4 w 4"/>
                <a:gd name="T11" fmla="*/ 0 h 12"/>
                <a:gd name="T12" fmla="*/ 4 w 4"/>
                <a:gd name="T13" fmla="*/ 12 h 12"/>
                <a:gd name="T14" fmla="*/ 4 w 4"/>
                <a:gd name="T15" fmla="*/ 6 h 12"/>
                <a:gd name="T16" fmla="*/ 4 w 4"/>
                <a:gd name="T17" fmla="*/ 0 h 12"/>
                <a:gd name="T18" fmla="*/ 4 w 4"/>
                <a:gd name="T19" fmla="*/ 12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"/>
                <a:gd name="T31" fmla="*/ 0 h 12"/>
                <a:gd name="T32" fmla="*/ 4 w 4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" h="12">
                  <a:moveTo>
                    <a:pt x="4" y="12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4" y="12"/>
                  </a:lnTo>
                  <a:lnTo>
                    <a:pt x="4" y="0"/>
                  </a:lnTo>
                  <a:lnTo>
                    <a:pt x="4" y="12"/>
                  </a:lnTo>
                  <a:lnTo>
                    <a:pt x="4" y="6"/>
                  </a:lnTo>
                  <a:lnTo>
                    <a:pt x="4" y="0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47" name="Freeform 917"/>
            <p:cNvSpPr>
              <a:spLocks/>
            </p:cNvSpPr>
            <p:nvPr/>
          </p:nvSpPr>
          <p:spPr bwMode="auto">
            <a:xfrm>
              <a:off x="4201" y="3231"/>
              <a:ext cx="6" cy="12"/>
            </a:xfrm>
            <a:custGeom>
              <a:avLst/>
              <a:gdLst>
                <a:gd name="T0" fmla="*/ 4 w 6"/>
                <a:gd name="T1" fmla="*/ 12 h 12"/>
                <a:gd name="T2" fmla="*/ 2 w 6"/>
                <a:gd name="T3" fmla="*/ 12 h 12"/>
                <a:gd name="T4" fmla="*/ 6 w 6"/>
                <a:gd name="T5" fmla="*/ 12 h 12"/>
                <a:gd name="T6" fmla="*/ 6 w 6"/>
                <a:gd name="T7" fmla="*/ 0 h 12"/>
                <a:gd name="T8" fmla="*/ 2 w 6"/>
                <a:gd name="T9" fmla="*/ 0 h 12"/>
                <a:gd name="T10" fmla="*/ 0 w 6"/>
                <a:gd name="T11" fmla="*/ 0 h 12"/>
                <a:gd name="T12" fmla="*/ 2 w 6"/>
                <a:gd name="T13" fmla="*/ 0 h 12"/>
                <a:gd name="T14" fmla="*/ 0 w 6"/>
                <a:gd name="T15" fmla="*/ 0 h 12"/>
                <a:gd name="T16" fmla="*/ 4 w 6"/>
                <a:gd name="T17" fmla="*/ 12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12"/>
                <a:gd name="T29" fmla="*/ 6 w 6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12">
                  <a:moveTo>
                    <a:pt x="4" y="12"/>
                  </a:moveTo>
                  <a:lnTo>
                    <a:pt x="2" y="12"/>
                  </a:lnTo>
                  <a:lnTo>
                    <a:pt x="6" y="12"/>
                  </a:lnTo>
                  <a:lnTo>
                    <a:pt x="6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48" name="Freeform 918"/>
            <p:cNvSpPr>
              <a:spLocks/>
            </p:cNvSpPr>
            <p:nvPr/>
          </p:nvSpPr>
          <p:spPr bwMode="auto">
            <a:xfrm>
              <a:off x="4197" y="3231"/>
              <a:ext cx="8" cy="12"/>
            </a:xfrm>
            <a:custGeom>
              <a:avLst/>
              <a:gdLst>
                <a:gd name="T0" fmla="*/ 2 w 8"/>
                <a:gd name="T1" fmla="*/ 12 h 12"/>
                <a:gd name="T2" fmla="*/ 4 w 8"/>
                <a:gd name="T3" fmla="*/ 12 h 12"/>
                <a:gd name="T4" fmla="*/ 8 w 8"/>
                <a:gd name="T5" fmla="*/ 12 h 12"/>
                <a:gd name="T6" fmla="*/ 4 w 8"/>
                <a:gd name="T7" fmla="*/ 0 h 12"/>
                <a:gd name="T8" fmla="*/ 0 w 8"/>
                <a:gd name="T9" fmla="*/ 0 h 12"/>
                <a:gd name="T10" fmla="*/ 2 w 8"/>
                <a:gd name="T11" fmla="*/ 0 h 12"/>
                <a:gd name="T12" fmla="*/ 2 w 8"/>
                <a:gd name="T13" fmla="*/ 12 h 12"/>
                <a:gd name="T14" fmla="*/ 4 w 8"/>
                <a:gd name="T15" fmla="*/ 12 h 12"/>
                <a:gd name="T16" fmla="*/ 2 w 8"/>
                <a:gd name="T17" fmla="*/ 12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12"/>
                <a:gd name="T29" fmla="*/ 8 w 8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12">
                  <a:moveTo>
                    <a:pt x="2" y="12"/>
                  </a:moveTo>
                  <a:lnTo>
                    <a:pt x="4" y="12"/>
                  </a:lnTo>
                  <a:lnTo>
                    <a:pt x="8" y="12"/>
                  </a:lnTo>
                  <a:lnTo>
                    <a:pt x="4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12"/>
                  </a:lnTo>
                  <a:lnTo>
                    <a:pt x="4" y="12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49" name="Freeform 919"/>
            <p:cNvSpPr>
              <a:spLocks/>
            </p:cNvSpPr>
            <p:nvPr/>
          </p:nvSpPr>
          <p:spPr bwMode="auto">
            <a:xfrm>
              <a:off x="4193" y="3231"/>
              <a:ext cx="6" cy="12"/>
            </a:xfrm>
            <a:custGeom>
              <a:avLst/>
              <a:gdLst>
                <a:gd name="T0" fmla="*/ 0 w 6"/>
                <a:gd name="T1" fmla="*/ 12 h 12"/>
                <a:gd name="T2" fmla="*/ 2 w 6"/>
                <a:gd name="T3" fmla="*/ 12 h 12"/>
                <a:gd name="T4" fmla="*/ 6 w 6"/>
                <a:gd name="T5" fmla="*/ 12 h 12"/>
                <a:gd name="T6" fmla="*/ 6 w 6"/>
                <a:gd name="T7" fmla="*/ 0 h 12"/>
                <a:gd name="T8" fmla="*/ 2 w 6"/>
                <a:gd name="T9" fmla="*/ 0 h 12"/>
                <a:gd name="T10" fmla="*/ 4 w 6"/>
                <a:gd name="T11" fmla="*/ 0 h 12"/>
                <a:gd name="T12" fmla="*/ 0 w 6"/>
                <a:gd name="T13" fmla="*/ 12 h 12"/>
                <a:gd name="T14" fmla="*/ 2 w 6"/>
                <a:gd name="T15" fmla="*/ 12 h 12"/>
                <a:gd name="T16" fmla="*/ 0 w 6"/>
                <a:gd name="T17" fmla="*/ 12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12"/>
                <a:gd name="T29" fmla="*/ 6 w 6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12">
                  <a:moveTo>
                    <a:pt x="0" y="12"/>
                  </a:moveTo>
                  <a:lnTo>
                    <a:pt x="2" y="12"/>
                  </a:lnTo>
                  <a:lnTo>
                    <a:pt x="6" y="12"/>
                  </a:lnTo>
                  <a:lnTo>
                    <a:pt x="6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50" name="Freeform 920"/>
            <p:cNvSpPr>
              <a:spLocks/>
            </p:cNvSpPr>
            <p:nvPr/>
          </p:nvSpPr>
          <p:spPr bwMode="auto">
            <a:xfrm>
              <a:off x="4190" y="3231"/>
              <a:ext cx="7" cy="12"/>
            </a:xfrm>
            <a:custGeom>
              <a:avLst/>
              <a:gdLst>
                <a:gd name="T0" fmla="*/ 2 w 7"/>
                <a:gd name="T1" fmla="*/ 12 h 12"/>
                <a:gd name="T2" fmla="*/ 0 w 7"/>
                <a:gd name="T3" fmla="*/ 12 h 12"/>
                <a:gd name="T4" fmla="*/ 3 w 7"/>
                <a:gd name="T5" fmla="*/ 12 h 12"/>
                <a:gd name="T6" fmla="*/ 7 w 7"/>
                <a:gd name="T7" fmla="*/ 0 h 12"/>
                <a:gd name="T8" fmla="*/ 3 w 7"/>
                <a:gd name="T9" fmla="*/ 0 h 12"/>
                <a:gd name="T10" fmla="*/ 2 w 7"/>
                <a:gd name="T11" fmla="*/ 0 h 12"/>
                <a:gd name="T12" fmla="*/ 3 w 7"/>
                <a:gd name="T13" fmla="*/ 0 h 12"/>
                <a:gd name="T14" fmla="*/ 2 w 7"/>
                <a:gd name="T15" fmla="*/ 0 h 12"/>
                <a:gd name="T16" fmla="*/ 2 w 7"/>
                <a:gd name="T17" fmla="*/ 12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12"/>
                <a:gd name="T29" fmla="*/ 7 w 7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12">
                  <a:moveTo>
                    <a:pt x="2" y="12"/>
                  </a:moveTo>
                  <a:lnTo>
                    <a:pt x="0" y="12"/>
                  </a:lnTo>
                  <a:lnTo>
                    <a:pt x="3" y="12"/>
                  </a:lnTo>
                  <a:lnTo>
                    <a:pt x="7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51" name="Freeform 921"/>
            <p:cNvSpPr>
              <a:spLocks/>
            </p:cNvSpPr>
            <p:nvPr/>
          </p:nvSpPr>
          <p:spPr bwMode="auto">
            <a:xfrm>
              <a:off x="4188" y="3231"/>
              <a:ext cx="4" cy="12"/>
            </a:xfrm>
            <a:custGeom>
              <a:avLst/>
              <a:gdLst>
                <a:gd name="T0" fmla="*/ 0 w 4"/>
                <a:gd name="T1" fmla="*/ 12 h 12"/>
                <a:gd name="T2" fmla="*/ 4 w 4"/>
                <a:gd name="T3" fmla="*/ 12 h 12"/>
                <a:gd name="T4" fmla="*/ 4 w 4"/>
                <a:gd name="T5" fmla="*/ 0 h 12"/>
                <a:gd name="T6" fmla="*/ 0 w 4"/>
                <a:gd name="T7" fmla="*/ 0 h 12"/>
                <a:gd name="T8" fmla="*/ 2 w 4"/>
                <a:gd name="T9" fmla="*/ 0 h 12"/>
                <a:gd name="T10" fmla="*/ 0 w 4"/>
                <a:gd name="T11" fmla="*/ 12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"/>
                <a:gd name="T19" fmla="*/ 0 h 12"/>
                <a:gd name="T20" fmla="*/ 4 w 4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" h="12">
                  <a:moveTo>
                    <a:pt x="0" y="12"/>
                  </a:moveTo>
                  <a:lnTo>
                    <a:pt x="4" y="12"/>
                  </a:lnTo>
                  <a:lnTo>
                    <a:pt x="4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52" name="Freeform 922"/>
            <p:cNvSpPr>
              <a:spLocks/>
            </p:cNvSpPr>
            <p:nvPr/>
          </p:nvSpPr>
          <p:spPr bwMode="auto">
            <a:xfrm>
              <a:off x="4182" y="3229"/>
              <a:ext cx="8" cy="14"/>
            </a:xfrm>
            <a:custGeom>
              <a:avLst/>
              <a:gdLst>
                <a:gd name="T0" fmla="*/ 0 w 8"/>
                <a:gd name="T1" fmla="*/ 12 h 14"/>
                <a:gd name="T2" fmla="*/ 2 w 8"/>
                <a:gd name="T3" fmla="*/ 12 h 14"/>
                <a:gd name="T4" fmla="*/ 6 w 8"/>
                <a:gd name="T5" fmla="*/ 14 h 14"/>
                <a:gd name="T6" fmla="*/ 8 w 8"/>
                <a:gd name="T7" fmla="*/ 2 h 14"/>
                <a:gd name="T8" fmla="*/ 4 w 8"/>
                <a:gd name="T9" fmla="*/ 0 h 14"/>
                <a:gd name="T10" fmla="*/ 6 w 8"/>
                <a:gd name="T11" fmla="*/ 2 h 14"/>
                <a:gd name="T12" fmla="*/ 0 w 8"/>
                <a:gd name="T13" fmla="*/ 12 h 14"/>
                <a:gd name="T14" fmla="*/ 2 w 8"/>
                <a:gd name="T15" fmla="*/ 12 h 14"/>
                <a:gd name="T16" fmla="*/ 0 w 8"/>
                <a:gd name="T17" fmla="*/ 12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14"/>
                <a:gd name="T29" fmla="*/ 8 w 8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14">
                  <a:moveTo>
                    <a:pt x="0" y="12"/>
                  </a:moveTo>
                  <a:lnTo>
                    <a:pt x="2" y="12"/>
                  </a:lnTo>
                  <a:lnTo>
                    <a:pt x="6" y="14"/>
                  </a:lnTo>
                  <a:lnTo>
                    <a:pt x="8" y="2"/>
                  </a:lnTo>
                  <a:lnTo>
                    <a:pt x="4" y="0"/>
                  </a:lnTo>
                  <a:lnTo>
                    <a:pt x="6" y="2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53" name="Freeform 923"/>
            <p:cNvSpPr>
              <a:spLocks/>
            </p:cNvSpPr>
            <p:nvPr/>
          </p:nvSpPr>
          <p:spPr bwMode="auto">
            <a:xfrm>
              <a:off x="4178" y="3227"/>
              <a:ext cx="10" cy="14"/>
            </a:xfrm>
            <a:custGeom>
              <a:avLst/>
              <a:gdLst>
                <a:gd name="T0" fmla="*/ 2 w 10"/>
                <a:gd name="T1" fmla="*/ 12 h 14"/>
                <a:gd name="T2" fmla="*/ 0 w 10"/>
                <a:gd name="T3" fmla="*/ 12 h 14"/>
                <a:gd name="T4" fmla="*/ 4 w 10"/>
                <a:gd name="T5" fmla="*/ 14 h 14"/>
                <a:gd name="T6" fmla="*/ 10 w 10"/>
                <a:gd name="T7" fmla="*/ 4 h 14"/>
                <a:gd name="T8" fmla="*/ 8 w 10"/>
                <a:gd name="T9" fmla="*/ 2 h 14"/>
                <a:gd name="T10" fmla="*/ 6 w 10"/>
                <a:gd name="T11" fmla="*/ 0 h 14"/>
                <a:gd name="T12" fmla="*/ 8 w 10"/>
                <a:gd name="T13" fmla="*/ 2 h 14"/>
                <a:gd name="T14" fmla="*/ 6 w 10"/>
                <a:gd name="T15" fmla="*/ 0 h 14"/>
                <a:gd name="T16" fmla="*/ 2 w 10"/>
                <a:gd name="T17" fmla="*/ 12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14"/>
                <a:gd name="T29" fmla="*/ 10 w 10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14">
                  <a:moveTo>
                    <a:pt x="2" y="12"/>
                  </a:moveTo>
                  <a:lnTo>
                    <a:pt x="0" y="12"/>
                  </a:lnTo>
                  <a:lnTo>
                    <a:pt x="4" y="14"/>
                  </a:lnTo>
                  <a:lnTo>
                    <a:pt x="10" y="4"/>
                  </a:lnTo>
                  <a:lnTo>
                    <a:pt x="8" y="2"/>
                  </a:lnTo>
                  <a:lnTo>
                    <a:pt x="6" y="0"/>
                  </a:lnTo>
                  <a:lnTo>
                    <a:pt x="8" y="2"/>
                  </a:lnTo>
                  <a:lnTo>
                    <a:pt x="6" y="0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54" name="Freeform 924"/>
            <p:cNvSpPr>
              <a:spLocks/>
            </p:cNvSpPr>
            <p:nvPr/>
          </p:nvSpPr>
          <p:spPr bwMode="auto">
            <a:xfrm>
              <a:off x="4174" y="3227"/>
              <a:ext cx="10" cy="12"/>
            </a:xfrm>
            <a:custGeom>
              <a:avLst/>
              <a:gdLst>
                <a:gd name="T0" fmla="*/ 0 w 10"/>
                <a:gd name="T1" fmla="*/ 10 h 12"/>
                <a:gd name="T2" fmla="*/ 2 w 10"/>
                <a:gd name="T3" fmla="*/ 12 h 12"/>
                <a:gd name="T4" fmla="*/ 6 w 10"/>
                <a:gd name="T5" fmla="*/ 12 h 12"/>
                <a:gd name="T6" fmla="*/ 10 w 10"/>
                <a:gd name="T7" fmla="*/ 0 h 12"/>
                <a:gd name="T8" fmla="*/ 6 w 10"/>
                <a:gd name="T9" fmla="*/ 0 h 12"/>
                <a:gd name="T10" fmla="*/ 8 w 10"/>
                <a:gd name="T11" fmla="*/ 0 h 12"/>
                <a:gd name="T12" fmla="*/ 0 w 10"/>
                <a:gd name="T13" fmla="*/ 10 h 12"/>
                <a:gd name="T14" fmla="*/ 2 w 10"/>
                <a:gd name="T15" fmla="*/ 10 h 12"/>
                <a:gd name="T16" fmla="*/ 2 w 10"/>
                <a:gd name="T17" fmla="*/ 12 h 12"/>
                <a:gd name="T18" fmla="*/ 0 w 10"/>
                <a:gd name="T19" fmla="*/ 10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"/>
                <a:gd name="T31" fmla="*/ 0 h 12"/>
                <a:gd name="T32" fmla="*/ 10 w 10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" h="12">
                  <a:moveTo>
                    <a:pt x="0" y="10"/>
                  </a:moveTo>
                  <a:lnTo>
                    <a:pt x="2" y="12"/>
                  </a:lnTo>
                  <a:lnTo>
                    <a:pt x="6" y="12"/>
                  </a:lnTo>
                  <a:lnTo>
                    <a:pt x="10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0" y="10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55" name="Freeform 925"/>
            <p:cNvSpPr>
              <a:spLocks/>
            </p:cNvSpPr>
            <p:nvPr/>
          </p:nvSpPr>
          <p:spPr bwMode="auto">
            <a:xfrm>
              <a:off x="4170" y="3224"/>
              <a:ext cx="12" cy="13"/>
            </a:xfrm>
            <a:custGeom>
              <a:avLst/>
              <a:gdLst>
                <a:gd name="T0" fmla="*/ 2 w 12"/>
                <a:gd name="T1" fmla="*/ 11 h 13"/>
                <a:gd name="T2" fmla="*/ 0 w 12"/>
                <a:gd name="T3" fmla="*/ 11 h 13"/>
                <a:gd name="T4" fmla="*/ 4 w 12"/>
                <a:gd name="T5" fmla="*/ 13 h 13"/>
                <a:gd name="T6" fmla="*/ 12 w 12"/>
                <a:gd name="T7" fmla="*/ 3 h 13"/>
                <a:gd name="T8" fmla="*/ 8 w 12"/>
                <a:gd name="T9" fmla="*/ 1 h 13"/>
                <a:gd name="T10" fmla="*/ 6 w 12"/>
                <a:gd name="T11" fmla="*/ 0 h 13"/>
                <a:gd name="T12" fmla="*/ 8 w 12"/>
                <a:gd name="T13" fmla="*/ 1 h 13"/>
                <a:gd name="T14" fmla="*/ 6 w 12"/>
                <a:gd name="T15" fmla="*/ 0 h 13"/>
                <a:gd name="T16" fmla="*/ 2 w 12"/>
                <a:gd name="T17" fmla="*/ 11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13"/>
                <a:gd name="T29" fmla="*/ 12 w 12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13">
                  <a:moveTo>
                    <a:pt x="2" y="11"/>
                  </a:moveTo>
                  <a:lnTo>
                    <a:pt x="0" y="11"/>
                  </a:lnTo>
                  <a:lnTo>
                    <a:pt x="4" y="13"/>
                  </a:lnTo>
                  <a:lnTo>
                    <a:pt x="12" y="3"/>
                  </a:lnTo>
                  <a:lnTo>
                    <a:pt x="8" y="1"/>
                  </a:lnTo>
                  <a:lnTo>
                    <a:pt x="6" y="0"/>
                  </a:lnTo>
                  <a:lnTo>
                    <a:pt x="8" y="1"/>
                  </a:lnTo>
                  <a:lnTo>
                    <a:pt x="6" y="0"/>
                  </a:lnTo>
                  <a:lnTo>
                    <a:pt x="2" y="1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56" name="Freeform 926"/>
            <p:cNvSpPr>
              <a:spLocks/>
            </p:cNvSpPr>
            <p:nvPr/>
          </p:nvSpPr>
          <p:spPr bwMode="auto">
            <a:xfrm>
              <a:off x="4163" y="3220"/>
              <a:ext cx="13" cy="15"/>
            </a:xfrm>
            <a:custGeom>
              <a:avLst/>
              <a:gdLst>
                <a:gd name="T0" fmla="*/ 0 w 13"/>
                <a:gd name="T1" fmla="*/ 11 h 15"/>
                <a:gd name="T2" fmla="*/ 2 w 13"/>
                <a:gd name="T3" fmla="*/ 11 h 15"/>
                <a:gd name="T4" fmla="*/ 9 w 13"/>
                <a:gd name="T5" fmla="*/ 15 h 15"/>
                <a:gd name="T6" fmla="*/ 13 w 13"/>
                <a:gd name="T7" fmla="*/ 4 h 15"/>
                <a:gd name="T8" fmla="*/ 5 w 13"/>
                <a:gd name="T9" fmla="*/ 0 h 15"/>
                <a:gd name="T10" fmla="*/ 7 w 13"/>
                <a:gd name="T11" fmla="*/ 2 h 15"/>
                <a:gd name="T12" fmla="*/ 0 w 13"/>
                <a:gd name="T13" fmla="*/ 11 h 15"/>
                <a:gd name="T14" fmla="*/ 2 w 13"/>
                <a:gd name="T15" fmla="*/ 11 h 15"/>
                <a:gd name="T16" fmla="*/ 0 w 13"/>
                <a:gd name="T17" fmla="*/ 11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15"/>
                <a:gd name="T29" fmla="*/ 13 w 13"/>
                <a:gd name="T30" fmla="*/ 15 h 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15">
                  <a:moveTo>
                    <a:pt x="0" y="11"/>
                  </a:moveTo>
                  <a:lnTo>
                    <a:pt x="2" y="11"/>
                  </a:lnTo>
                  <a:lnTo>
                    <a:pt x="9" y="15"/>
                  </a:lnTo>
                  <a:lnTo>
                    <a:pt x="13" y="4"/>
                  </a:lnTo>
                  <a:lnTo>
                    <a:pt x="5" y="0"/>
                  </a:lnTo>
                  <a:lnTo>
                    <a:pt x="7" y="2"/>
                  </a:lnTo>
                  <a:lnTo>
                    <a:pt x="0" y="11"/>
                  </a:lnTo>
                  <a:lnTo>
                    <a:pt x="2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57" name="Freeform 927"/>
            <p:cNvSpPr>
              <a:spLocks/>
            </p:cNvSpPr>
            <p:nvPr/>
          </p:nvSpPr>
          <p:spPr bwMode="auto">
            <a:xfrm>
              <a:off x="4147" y="3208"/>
              <a:ext cx="23" cy="23"/>
            </a:xfrm>
            <a:custGeom>
              <a:avLst/>
              <a:gdLst>
                <a:gd name="T0" fmla="*/ 0 w 23"/>
                <a:gd name="T1" fmla="*/ 12 h 23"/>
                <a:gd name="T2" fmla="*/ 16 w 23"/>
                <a:gd name="T3" fmla="*/ 23 h 23"/>
                <a:gd name="T4" fmla="*/ 23 w 23"/>
                <a:gd name="T5" fmla="*/ 14 h 23"/>
                <a:gd name="T6" fmla="*/ 6 w 23"/>
                <a:gd name="T7" fmla="*/ 2 h 23"/>
                <a:gd name="T8" fmla="*/ 6 w 23"/>
                <a:gd name="T9" fmla="*/ 0 h 23"/>
                <a:gd name="T10" fmla="*/ 6 w 23"/>
                <a:gd name="T11" fmla="*/ 2 h 23"/>
                <a:gd name="T12" fmla="*/ 6 w 23"/>
                <a:gd name="T13" fmla="*/ 0 h 23"/>
                <a:gd name="T14" fmla="*/ 0 w 23"/>
                <a:gd name="T15" fmla="*/ 12 h 2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3"/>
                <a:gd name="T25" fmla="*/ 0 h 23"/>
                <a:gd name="T26" fmla="*/ 23 w 23"/>
                <a:gd name="T27" fmla="*/ 23 h 2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3" h="23">
                  <a:moveTo>
                    <a:pt x="0" y="12"/>
                  </a:moveTo>
                  <a:lnTo>
                    <a:pt x="16" y="23"/>
                  </a:lnTo>
                  <a:lnTo>
                    <a:pt x="23" y="14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58" name="Freeform 928"/>
            <p:cNvSpPr>
              <a:spLocks/>
            </p:cNvSpPr>
            <p:nvPr/>
          </p:nvSpPr>
          <p:spPr bwMode="auto">
            <a:xfrm>
              <a:off x="4139" y="3204"/>
              <a:ext cx="14" cy="16"/>
            </a:xfrm>
            <a:custGeom>
              <a:avLst/>
              <a:gdLst>
                <a:gd name="T0" fmla="*/ 0 w 14"/>
                <a:gd name="T1" fmla="*/ 12 h 16"/>
                <a:gd name="T2" fmla="*/ 8 w 14"/>
                <a:gd name="T3" fmla="*/ 16 h 16"/>
                <a:gd name="T4" fmla="*/ 14 w 14"/>
                <a:gd name="T5" fmla="*/ 4 h 16"/>
                <a:gd name="T6" fmla="*/ 6 w 14"/>
                <a:gd name="T7" fmla="*/ 0 h 16"/>
                <a:gd name="T8" fmla="*/ 0 w 14"/>
                <a:gd name="T9" fmla="*/ 12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16"/>
                <a:gd name="T17" fmla="*/ 14 w 14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16">
                  <a:moveTo>
                    <a:pt x="0" y="12"/>
                  </a:moveTo>
                  <a:lnTo>
                    <a:pt x="8" y="16"/>
                  </a:lnTo>
                  <a:lnTo>
                    <a:pt x="14" y="4"/>
                  </a:lnTo>
                  <a:lnTo>
                    <a:pt x="6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59" name="Freeform 929"/>
            <p:cNvSpPr>
              <a:spLocks/>
            </p:cNvSpPr>
            <p:nvPr/>
          </p:nvSpPr>
          <p:spPr bwMode="auto">
            <a:xfrm>
              <a:off x="4136" y="3202"/>
              <a:ext cx="9" cy="14"/>
            </a:xfrm>
            <a:custGeom>
              <a:avLst/>
              <a:gdLst>
                <a:gd name="T0" fmla="*/ 0 w 9"/>
                <a:gd name="T1" fmla="*/ 12 h 14"/>
                <a:gd name="T2" fmla="*/ 3 w 9"/>
                <a:gd name="T3" fmla="*/ 14 h 14"/>
                <a:gd name="T4" fmla="*/ 9 w 9"/>
                <a:gd name="T5" fmla="*/ 2 h 14"/>
                <a:gd name="T6" fmla="*/ 5 w 9"/>
                <a:gd name="T7" fmla="*/ 0 h 14"/>
                <a:gd name="T8" fmla="*/ 0 w 9"/>
                <a:gd name="T9" fmla="*/ 12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4"/>
                <a:gd name="T17" fmla="*/ 9 w 9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4">
                  <a:moveTo>
                    <a:pt x="0" y="12"/>
                  </a:moveTo>
                  <a:lnTo>
                    <a:pt x="3" y="14"/>
                  </a:lnTo>
                  <a:lnTo>
                    <a:pt x="9" y="2"/>
                  </a:lnTo>
                  <a:lnTo>
                    <a:pt x="5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60" name="Freeform 930"/>
            <p:cNvSpPr>
              <a:spLocks/>
            </p:cNvSpPr>
            <p:nvPr/>
          </p:nvSpPr>
          <p:spPr bwMode="auto">
            <a:xfrm>
              <a:off x="4132" y="3200"/>
              <a:ext cx="9" cy="14"/>
            </a:xfrm>
            <a:custGeom>
              <a:avLst/>
              <a:gdLst>
                <a:gd name="T0" fmla="*/ 2 w 9"/>
                <a:gd name="T1" fmla="*/ 12 h 14"/>
                <a:gd name="T2" fmla="*/ 0 w 9"/>
                <a:gd name="T3" fmla="*/ 12 h 14"/>
                <a:gd name="T4" fmla="*/ 4 w 9"/>
                <a:gd name="T5" fmla="*/ 14 h 14"/>
                <a:gd name="T6" fmla="*/ 9 w 9"/>
                <a:gd name="T7" fmla="*/ 2 h 14"/>
                <a:gd name="T8" fmla="*/ 4 w 9"/>
                <a:gd name="T9" fmla="*/ 0 h 14"/>
                <a:gd name="T10" fmla="*/ 2 w 9"/>
                <a:gd name="T11" fmla="*/ 0 h 14"/>
                <a:gd name="T12" fmla="*/ 4 w 9"/>
                <a:gd name="T13" fmla="*/ 0 h 14"/>
                <a:gd name="T14" fmla="*/ 2 w 9"/>
                <a:gd name="T15" fmla="*/ 0 h 14"/>
                <a:gd name="T16" fmla="*/ 2 w 9"/>
                <a:gd name="T17" fmla="*/ 12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"/>
                <a:gd name="T28" fmla="*/ 0 h 14"/>
                <a:gd name="T29" fmla="*/ 9 w 9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" h="14">
                  <a:moveTo>
                    <a:pt x="2" y="12"/>
                  </a:moveTo>
                  <a:lnTo>
                    <a:pt x="0" y="12"/>
                  </a:lnTo>
                  <a:lnTo>
                    <a:pt x="4" y="14"/>
                  </a:lnTo>
                  <a:lnTo>
                    <a:pt x="9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61" name="Freeform 931"/>
            <p:cNvSpPr>
              <a:spLocks/>
            </p:cNvSpPr>
            <p:nvPr/>
          </p:nvSpPr>
          <p:spPr bwMode="auto">
            <a:xfrm>
              <a:off x="4130" y="3200"/>
              <a:ext cx="4" cy="12"/>
            </a:xfrm>
            <a:custGeom>
              <a:avLst/>
              <a:gdLst>
                <a:gd name="T0" fmla="*/ 0 w 4"/>
                <a:gd name="T1" fmla="*/ 12 h 12"/>
                <a:gd name="T2" fmla="*/ 2 w 4"/>
                <a:gd name="T3" fmla="*/ 12 h 12"/>
                <a:gd name="T4" fmla="*/ 4 w 4"/>
                <a:gd name="T5" fmla="*/ 12 h 12"/>
                <a:gd name="T6" fmla="*/ 4 w 4"/>
                <a:gd name="T7" fmla="*/ 0 h 12"/>
                <a:gd name="T8" fmla="*/ 2 w 4"/>
                <a:gd name="T9" fmla="*/ 0 h 12"/>
                <a:gd name="T10" fmla="*/ 4 w 4"/>
                <a:gd name="T11" fmla="*/ 0 h 12"/>
                <a:gd name="T12" fmla="*/ 0 w 4"/>
                <a:gd name="T13" fmla="*/ 12 h 12"/>
                <a:gd name="T14" fmla="*/ 2 w 4"/>
                <a:gd name="T15" fmla="*/ 12 h 12"/>
                <a:gd name="T16" fmla="*/ 0 w 4"/>
                <a:gd name="T17" fmla="*/ 12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"/>
                <a:gd name="T28" fmla="*/ 0 h 12"/>
                <a:gd name="T29" fmla="*/ 4 w 4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" h="12">
                  <a:moveTo>
                    <a:pt x="0" y="12"/>
                  </a:moveTo>
                  <a:lnTo>
                    <a:pt x="2" y="12"/>
                  </a:lnTo>
                  <a:lnTo>
                    <a:pt x="4" y="12"/>
                  </a:lnTo>
                  <a:lnTo>
                    <a:pt x="4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62" name="Freeform 932"/>
            <p:cNvSpPr>
              <a:spLocks/>
            </p:cNvSpPr>
            <p:nvPr/>
          </p:nvSpPr>
          <p:spPr bwMode="auto">
            <a:xfrm>
              <a:off x="4128" y="3200"/>
              <a:ext cx="6" cy="12"/>
            </a:xfrm>
            <a:custGeom>
              <a:avLst/>
              <a:gdLst>
                <a:gd name="T0" fmla="*/ 2 w 6"/>
                <a:gd name="T1" fmla="*/ 12 h 12"/>
                <a:gd name="T2" fmla="*/ 0 w 6"/>
                <a:gd name="T3" fmla="*/ 10 h 12"/>
                <a:gd name="T4" fmla="*/ 2 w 6"/>
                <a:gd name="T5" fmla="*/ 12 h 12"/>
                <a:gd name="T6" fmla="*/ 6 w 6"/>
                <a:gd name="T7" fmla="*/ 0 h 12"/>
                <a:gd name="T8" fmla="*/ 4 w 6"/>
                <a:gd name="T9" fmla="*/ 0 h 12"/>
                <a:gd name="T10" fmla="*/ 2 w 6"/>
                <a:gd name="T11" fmla="*/ 0 h 12"/>
                <a:gd name="T12" fmla="*/ 4 w 6"/>
                <a:gd name="T13" fmla="*/ 0 h 12"/>
                <a:gd name="T14" fmla="*/ 2 w 6"/>
                <a:gd name="T15" fmla="*/ 0 h 12"/>
                <a:gd name="T16" fmla="*/ 2 w 6"/>
                <a:gd name="T17" fmla="*/ 12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12"/>
                <a:gd name="T29" fmla="*/ 6 w 6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12">
                  <a:moveTo>
                    <a:pt x="2" y="12"/>
                  </a:moveTo>
                  <a:lnTo>
                    <a:pt x="0" y="10"/>
                  </a:lnTo>
                  <a:lnTo>
                    <a:pt x="2" y="12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63" name="Freeform 933"/>
            <p:cNvSpPr>
              <a:spLocks/>
            </p:cNvSpPr>
            <p:nvPr/>
          </p:nvSpPr>
          <p:spPr bwMode="auto">
            <a:xfrm>
              <a:off x="4122" y="3200"/>
              <a:ext cx="8" cy="12"/>
            </a:xfrm>
            <a:custGeom>
              <a:avLst/>
              <a:gdLst>
                <a:gd name="T0" fmla="*/ 0 w 8"/>
                <a:gd name="T1" fmla="*/ 10 h 12"/>
                <a:gd name="T2" fmla="*/ 4 w 8"/>
                <a:gd name="T3" fmla="*/ 12 h 12"/>
                <a:gd name="T4" fmla="*/ 8 w 8"/>
                <a:gd name="T5" fmla="*/ 12 h 12"/>
                <a:gd name="T6" fmla="*/ 8 w 8"/>
                <a:gd name="T7" fmla="*/ 0 h 12"/>
                <a:gd name="T8" fmla="*/ 4 w 8"/>
                <a:gd name="T9" fmla="*/ 0 h 12"/>
                <a:gd name="T10" fmla="*/ 6 w 8"/>
                <a:gd name="T11" fmla="*/ 0 h 12"/>
                <a:gd name="T12" fmla="*/ 0 w 8"/>
                <a:gd name="T13" fmla="*/ 10 h 12"/>
                <a:gd name="T14" fmla="*/ 2 w 8"/>
                <a:gd name="T15" fmla="*/ 12 h 12"/>
                <a:gd name="T16" fmla="*/ 4 w 8"/>
                <a:gd name="T17" fmla="*/ 12 h 12"/>
                <a:gd name="T18" fmla="*/ 0 w 8"/>
                <a:gd name="T19" fmla="*/ 10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"/>
                <a:gd name="T31" fmla="*/ 0 h 12"/>
                <a:gd name="T32" fmla="*/ 8 w 8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" h="12">
                  <a:moveTo>
                    <a:pt x="0" y="10"/>
                  </a:moveTo>
                  <a:lnTo>
                    <a:pt x="4" y="12"/>
                  </a:lnTo>
                  <a:lnTo>
                    <a:pt x="8" y="12"/>
                  </a:lnTo>
                  <a:lnTo>
                    <a:pt x="8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0" y="10"/>
                  </a:lnTo>
                  <a:lnTo>
                    <a:pt x="2" y="12"/>
                  </a:lnTo>
                  <a:lnTo>
                    <a:pt x="4" y="12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64" name="Freeform 934"/>
            <p:cNvSpPr>
              <a:spLocks/>
            </p:cNvSpPr>
            <p:nvPr/>
          </p:nvSpPr>
          <p:spPr bwMode="auto">
            <a:xfrm>
              <a:off x="4120" y="3198"/>
              <a:ext cx="8" cy="12"/>
            </a:xfrm>
            <a:custGeom>
              <a:avLst/>
              <a:gdLst>
                <a:gd name="T0" fmla="*/ 4 w 8"/>
                <a:gd name="T1" fmla="*/ 12 h 12"/>
                <a:gd name="T2" fmla="*/ 0 w 8"/>
                <a:gd name="T3" fmla="*/ 12 h 12"/>
                <a:gd name="T4" fmla="*/ 2 w 8"/>
                <a:gd name="T5" fmla="*/ 12 h 12"/>
                <a:gd name="T6" fmla="*/ 8 w 8"/>
                <a:gd name="T7" fmla="*/ 2 h 12"/>
                <a:gd name="T8" fmla="*/ 6 w 8"/>
                <a:gd name="T9" fmla="*/ 0 h 12"/>
                <a:gd name="T10" fmla="*/ 2 w 8"/>
                <a:gd name="T11" fmla="*/ 0 h 12"/>
                <a:gd name="T12" fmla="*/ 6 w 8"/>
                <a:gd name="T13" fmla="*/ 0 h 12"/>
                <a:gd name="T14" fmla="*/ 4 w 8"/>
                <a:gd name="T15" fmla="*/ 0 h 12"/>
                <a:gd name="T16" fmla="*/ 2 w 8"/>
                <a:gd name="T17" fmla="*/ 0 h 12"/>
                <a:gd name="T18" fmla="*/ 4 w 8"/>
                <a:gd name="T19" fmla="*/ 12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"/>
                <a:gd name="T31" fmla="*/ 0 h 12"/>
                <a:gd name="T32" fmla="*/ 8 w 8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" h="12">
                  <a:moveTo>
                    <a:pt x="4" y="12"/>
                  </a:moveTo>
                  <a:lnTo>
                    <a:pt x="0" y="12"/>
                  </a:lnTo>
                  <a:lnTo>
                    <a:pt x="2" y="12"/>
                  </a:lnTo>
                  <a:lnTo>
                    <a:pt x="8" y="2"/>
                  </a:lnTo>
                  <a:lnTo>
                    <a:pt x="6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65" name="Freeform 935"/>
            <p:cNvSpPr>
              <a:spLocks/>
            </p:cNvSpPr>
            <p:nvPr/>
          </p:nvSpPr>
          <p:spPr bwMode="auto">
            <a:xfrm>
              <a:off x="4118" y="3198"/>
              <a:ext cx="6" cy="14"/>
            </a:xfrm>
            <a:custGeom>
              <a:avLst/>
              <a:gdLst>
                <a:gd name="T0" fmla="*/ 2 w 6"/>
                <a:gd name="T1" fmla="*/ 14 h 14"/>
                <a:gd name="T2" fmla="*/ 4 w 6"/>
                <a:gd name="T3" fmla="*/ 12 h 14"/>
                <a:gd name="T4" fmla="*/ 6 w 6"/>
                <a:gd name="T5" fmla="*/ 12 h 14"/>
                <a:gd name="T6" fmla="*/ 4 w 6"/>
                <a:gd name="T7" fmla="*/ 0 h 14"/>
                <a:gd name="T8" fmla="*/ 0 w 6"/>
                <a:gd name="T9" fmla="*/ 2 h 14"/>
                <a:gd name="T10" fmla="*/ 2 w 6"/>
                <a:gd name="T11" fmla="*/ 2 h 14"/>
                <a:gd name="T12" fmla="*/ 2 w 6"/>
                <a:gd name="T13" fmla="*/ 14 h 14"/>
                <a:gd name="T14" fmla="*/ 4 w 6"/>
                <a:gd name="T15" fmla="*/ 14 h 14"/>
                <a:gd name="T16" fmla="*/ 4 w 6"/>
                <a:gd name="T17" fmla="*/ 12 h 14"/>
                <a:gd name="T18" fmla="*/ 2 w 6"/>
                <a:gd name="T19" fmla="*/ 14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4"/>
                <a:gd name="T32" fmla="*/ 6 w 6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4">
                  <a:moveTo>
                    <a:pt x="2" y="14"/>
                  </a:moveTo>
                  <a:lnTo>
                    <a:pt x="4" y="12"/>
                  </a:lnTo>
                  <a:lnTo>
                    <a:pt x="6" y="12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14"/>
                  </a:lnTo>
                  <a:lnTo>
                    <a:pt x="4" y="14"/>
                  </a:lnTo>
                  <a:lnTo>
                    <a:pt x="4" y="12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66" name="Rectangle 936"/>
            <p:cNvSpPr>
              <a:spLocks noChangeArrowheads="1"/>
            </p:cNvSpPr>
            <p:nvPr/>
          </p:nvSpPr>
          <p:spPr bwMode="auto">
            <a:xfrm>
              <a:off x="4118" y="3200"/>
              <a:ext cx="2" cy="1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67" name="Freeform 937"/>
            <p:cNvSpPr>
              <a:spLocks/>
            </p:cNvSpPr>
            <p:nvPr/>
          </p:nvSpPr>
          <p:spPr bwMode="auto">
            <a:xfrm>
              <a:off x="4114" y="3200"/>
              <a:ext cx="4" cy="12"/>
            </a:xfrm>
            <a:custGeom>
              <a:avLst/>
              <a:gdLst>
                <a:gd name="T0" fmla="*/ 4 w 4"/>
                <a:gd name="T1" fmla="*/ 12 h 12"/>
                <a:gd name="T2" fmla="*/ 2 w 4"/>
                <a:gd name="T3" fmla="*/ 12 h 12"/>
                <a:gd name="T4" fmla="*/ 4 w 4"/>
                <a:gd name="T5" fmla="*/ 12 h 12"/>
                <a:gd name="T6" fmla="*/ 4 w 4"/>
                <a:gd name="T7" fmla="*/ 0 h 12"/>
                <a:gd name="T8" fmla="*/ 2 w 4"/>
                <a:gd name="T9" fmla="*/ 0 h 12"/>
                <a:gd name="T10" fmla="*/ 0 w 4"/>
                <a:gd name="T11" fmla="*/ 0 h 12"/>
                <a:gd name="T12" fmla="*/ 2 w 4"/>
                <a:gd name="T13" fmla="*/ 0 h 12"/>
                <a:gd name="T14" fmla="*/ 0 w 4"/>
                <a:gd name="T15" fmla="*/ 0 h 12"/>
                <a:gd name="T16" fmla="*/ 4 w 4"/>
                <a:gd name="T17" fmla="*/ 12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"/>
                <a:gd name="T28" fmla="*/ 0 h 12"/>
                <a:gd name="T29" fmla="*/ 4 w 4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" h="12">
                  <a:moveTo>
                    <a:pt x="4" y="12"/>
                  </a:moveTo>
                  <a:lnTo>
                    <a:pt x="2" y="12"/>
                  </a:lnTo>
                  <a:lnTo>
                    <a:pt x="4" y="12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68" name="Freeform 938"/>
            <p:cNvSpPr>
              <a:spLocks/>
            </p:cNvSpPr>
            <p:nvPr/>
          </p:nvSpPr>
          <p:spPr bwMode="auto">
            <a:xfrm>
              <a:off x="4110" y="3200"/>
              <a:ext cx="8" cy="12"/>
            </a:xfrm>
            <a:custGeom>
              <a:avLst/>
              <a:gdLst>
                <a:gd name="T0" fmla="*/ 4 w 8"/>
                <a:gd name="T1" fmla="*/ 12 h 12"/>
                <a:gd name="T2" fmla="*/ 8 w 8"/>
                <a:gd name="T3" fmla="*/ 12 h 12"/>
                <a:gd name="T4" fmla="*/ 4 w 8"/>
                <a:gd name="T5" fmla="*/ 0 h 12"/>
                <a:gd name="T6" fmla="*/ 0 w 8"/>
                <a:gd name="T7" fmla="*/ 0 h 12"/>
                <a:gd name="T8" fmla="*/ 4 w 8"/>
                <a:gd name="T9" fmla="*/ 12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2"/>
                <a:gd name="T17" fmla="*/ 8 w 8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2">
                  <a:moveTo>
                    <a:pt x="4" y="12"/>
                  </a:moveTo>
                  <a:lnTo>
                    <a:pt x="8" y="12"/>
                  </a:lnTo>
                  <a:lnTo>
                    <a:pt x="4" y="0"/>
                  </a:lnTo>
                  <a:lnTo>
                    <a:pt x="0" y="0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69" name="Freeform 939"/>
            <p:cNvSpPr>
              <a:spLocks/>
            </p:cNvSpPr>
            <p:nvPr/>
          </p:nvSpPr>
          <p:spPr bwMode="auto">
            <a:xfrm>
              <a:off x="4107" y="3200"/>
              <a:ext cx="7" cy="14"/>
            </a:xfrm>
            <a:custGeom>
              <a:avLst/>
              <a:gdLst>
                <a:gd name="T0" fmla="*/ 3 w 7"/>
                <a:gd name="T1" fmla="*/ 14 h 14"/>
                <a:gd name="T2" fmla="*/ 7 w 7"/>
                <a:gd name="T3" fmla="*/ 12 h 14"/>
                <a:gd name="T4" fmla="*/ 3 w 7"/>
                <a:gd name="T5" fmla="*/ 0 h 14"/>
                <a:gd name="T6" fmla="*/ 0 w 7"/>
                <a:gd name="T7" fmla="*/ 2 h 14"/>
                <a:gd name="T8" fmla="*/ 3 w 7"/>
                <a:gd name="T9" fmla="*/ 14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14"/>
                <a:gd name="T17" fmla="*/ 7 w 7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14">
                  <a:moveTo>
                    <a:pt x="3" y="14"/>
                  </a:moveTo>
                  <a:lnTo>
                    <a:pt x="7" y="12"/>
                  </a:lnTo>
                  <a:lnTo>
                    <a:pt x="3" y="0"/>
                  </a:lnTo>
                  <a:lnTo>
                    <a:pt x="0" y="2"/>
                  </a:lnTo>
                  <a:lnTo>
                    <a:pt x="3" y="1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70" name="Freeform 940"/>
            <p:cNvSpPr>
              <a:spLocks/>
            </p:cNvSpPr>
            <p:nvPr/>
          </p:nvSpPr>
          <p:spPr bwMode="auto">
            <a:xfrm>
              <a:off x="4101" y="3202"/>
              <a:ext cx="9" cy="14"/>
            </a:xfrm>
            <a:custGeom>
              <a:avLst/>
              <a:gdLst>
                <a:gd name="T0" fmla="*/ 6 w 9"/>
                <a:gd name="T1" fmla="*/ 14 h 14"/>
                <a:gd name="T2" fmla="*/ 9 w 9"/>
                <a:gd name="T3" fmla="*/ 12 h 14"/>
                <a:gd name="T4" fmla="*/ 6 w 9"/>
                <a:gd name="T5" fmla="*/ 0 h 14"/>
                <a:gd name="T6" fmla="*/ 0 w 9"/>
                <a:gd name="T7" fmla="*/ 2 h 14"/>
                <a:gd name="T8" fmla="*/ 6 w 9"/>
                <a:gd name="T9" fmla="*/ 14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4"/>
                <a:gd name="T17" fmla="*/ 9 w 9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4">
                  <a:moveTo>
                    <a:pt x="6" y="14"/>
                  </a:moveTo>
                  <a:lnTo>
                    <a:pt x="9" y="12"/>
                  </a:lnTo>
                  <a:lnTo>
                    <a:pt x="6" y="0"/>
                  </a:lnTo>
                  <a:lnTo>
                    <a:pt x="0" y="2"/>
                  </a:lnTo>
                  <a:lnTo>
                    <a:pt x="6" y="1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71" name="Freeform 941"/>
            <p:cNvSpPr>
              <a:spLocks/>
            </p:cNvSpPr>
            <p:nvPr/>
          </p:nvSpPr>
          <p:spPr bwMode="auto">
            <a:xfrm>
              <a:off x="4097" y="3204"/>
              <a:ext cx="10" cy="14"/>
            </a:xfrm>
            <a:custGeom>
              <a:avLst/>
              <a:gdLst>
                <a:gd name="T0" fmla="*/ 6 w 10"/>
                <a:gd name="T1" fmla="*/ 14 h 14"/>
                <a:gd name="T2" fmla="*/ 10 w 10"/>
                <a:gd name="T3" fmla="*/ 12 h 14"/>
                <a:gd name="T4" fmla="*/ 4 w 10"/>
                <a:gd name="T5" fmla="*/ 0 h 14"/>
                <a:gd name="T6" fmla="*/ 0 w 10"/>
                <a:gd name="T7" fmla="*/ 2 h 14"/>
                <a:gd name="T8" fmla="*/ 0 w 10"/>
                <a:gd name="T9" fmla="*/ 4 h 14"/>
                <a:gd name="T10" fmla="*/ 0 w 10"/>
                <a:gd name="T11" fmla="*/ 2 h 14"/>
                <a:gd name="T12" fmla="*/ 0 w 10"/>
                <a:gd name="T13" fmla="*/ 4 h 14"/>
                <a:gd name="T14" fmla="*/ 6 w 10"/>
                <a:gd name="T15" fmla="*/ 14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"/>
                <a:gd name="T25" fmla="*/ 0 h 14"/>
                <a:gd name="T26" fmla="*/ 10 w 10"/>
                <a:gd name="T27" fmla="*/ 14 h 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" h="14">
                  <a:moveTo>
                    <a:pt x="6" y="14"/>
                  </a:moveTo>
                  <a:lnTo>
                    <a:pt x="10" y="12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4"/>
                  </a:lnTo>
                  <a:lnTo>
                    <a:pt x="6" y="1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72" name="Freeform 942"/>
            <p:cNvSpPr>
              <a:spLocks/>
            </p:cNvSpPr>
            <p:nvPr/>
          </p:nvSpPr>
          <p:spPr bwMode="auto">
            <a:xfrm>
              <a:off x="4080" y="3208"/>
              <a:ext cx="23" cy="21"/>
            </a:xfrm>
            <a:custGeom>
              <a:avLst/>
              <a:gdLst>
                <a:gd name="T0" fmla="*/ 7 w 23"/>
                <a:gd name="T1" fmla="*/ 21 h 21"/>
                <a:gd name="T2" fmla="*/ 23 w 23"/>
                <a:gd name="T3" fmla="*/ 10 h 21"/>
                <a:gd name="T4" fmla="*/ 17 w 23"/>
                <a:gd name="T5" fmla="*/ 0 h 21"/>
                <a:gd name="T6" fmla="*/ 0 w 23"/>
                <a:gd name="T7" fmla="*/ 12 h 21"/>
                <a:gd name="T8" fmla="*/ 7 w 23"/>
                <a:gd name="T9" fmla="*/ 21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1"/>
                <a:gd name="T17" fmla="*/ 23 w 23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1">
                  <a:moveTo>
                    <a:pt x="7" y="21"/>
                  </a:moveTo>
                  <a:lnTo>
                    <a:pt x="23" y="10"/>
                  </a:lnTo>
                  <a:lnTo>
                    <a:pt x="17" y="0"/>
                  </a:lnTo>
                  <a:lnTo>
                    <a:pt x="0" y="12"/>
                  </a:lnTo>
                  <a:lnTo>
                    <a:pt x="7" y="2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73" name="Freeform 943"/>
            <p:cNvSpPr>
              <a:spLocks/>
            </p:cNvSpPr>
            <p:nvPr/>
          </p:nvSpPr>
          <p:spPr bwMode="auto">
            <a:xfrm>
              <a:off x="4064" y="3220"/>
              <a:ext cx="23" cy="21"/>
            </a:xfrm>
            <a:custGeom>
              <a:avLst/>
              <a:gdLst>
                <a:gd name="T0" fmla="*/ 6 w 23"/>
                <a:gd name="T1" fmla="*/ 21 h 21"/>
                <a:gd name="T2" fmla="*/ 23 w 23"/>
                <a:gd name="T3" fmla="*/ 9 h 21"/>
                <a:gd name="T4" fmla="*/ 16 w 23"/>
                <a:gd name="T5" fmla="*/ 0 h 21"/>
                <a:gd name="T6" fmla="*/ 0 w 23"/>
                <a:gd name="T7" fmla="*/ 11 h 21"/>
                <a:gd name="T8" fmla="*/ 0 w 23"/>
                <a:gd name="T9" fmla="*/ 9 h 21"/>
                <a:gd name="T10" fmla="*/ 6 w 23"/>
                <a:gd name="T11" fmla="*/ 21 h 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1"/>
                <a:gd name="T20" fmla="*/ 23 w 23"/>
                <a:gd name="T21" fmla="*/ 21 h 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1">
                  <a:moveTo>
                    <a:pt x="6" y="21"/>
                  </a:moveTo>
                  <a:lnTo>
                    <a:pt x="23" y="9"/>
                  </a:lnTo>
                  <a:lnTo>
                    <a:pt x="16" y="0"/>
                  </a:lnTo>
                  <a:lnTo>
                    <a:pt x="0" y="11"/>
                  </a:lnTo>
                  <a:lnTo>
                    <a:pt x="0" y="9"/>
                  </a:lnTo>
                  <a:lnTo>
                    <a:pt x="6" y="2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74" name="Freeform 944"/>
            <p:cNvSpPr>
              <a:spLocks/>
            </p:cNvSpPr>
            <p:nvPr/>
          </p:nvSpPr>
          <p:spPr bwMode="auto">
            <a:xfrm>
              <a:off x="4060" y="3229"/>
              <a:ext cx="10" cy="14"/>
            </a:xfrm>
            <a:custGeom>
              <a:avLst/>
              <a:gdLst>
                <a:gd name="T0" fmla="*/ 4 w 10"/>
                <a:gd name="T1" fmla="*/ 14 h 14"/>
                <a:gd name="T2" fmla="*/ 10 w 10"/>
                <a:gd name="T3" fmla="*/ 12 h 14"/>
                <a:gd name="T4" fmla="*/ 4 w 10"/>
                <a:gd name="T5" fmla="*/ 0 h 14"/>
                <a:gd name="T6" fmla="*/ 0 w 10"/>
                <a:gd name="T7" fmla="*/ 2 h 14"/>
                <a:gd name="T8" fmla="*/ 4 w 10"/>
                <a:gd name="T9" fmla="*/ 14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4"/>
                <a:gd name="T17" fmla="*/ 10 w 10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4">
                  <a:moveTo>
                    <a:pt x="4" y="14"/>
                  </a:moveTo>
                  <a:lnTo>
                    <a:pt x="10" y="12"/>
                  </a:lnTo>
                  <a:lnTo>
                    <a:pt x="4" y="0"/>
                  </a:lnTo>
                  <a:lnTo>
                    <a:pt x="0" y="2"/>
                  </a:lnTo>
                  <a:lnTo>
                    <a:pt x="4" y="1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75" name="Freeform 945"/>
            <p:cNvSpPr>
              <a:spLocks/>
            </p:cNvSpPr>
            <p:nvPr/>
          </p:nvSpPr>
          <p:spPr bwMode="auto">
            <a:xfrm>
              <a:off x="4054" y="3231"/>
              <a:ext cx="10" cy="14"/>
            </a:xfrm>
            <a:custGeom>
              <a:avLst/>
              <a:gdLst>
                <a:gd name="T0" fmla="*/ 6 w 10"/>
                <a:gd name="T1" fmla="*/ 14 h 14"/>
                <a:gd name="T2" fmla="*/ 10 w 10"/>
                <a:gd name="T3" fmla="*/ 12 h 14"/>
                <a:gd name="T4" fmla="*/ 6 w 10"/>
                <a:gd name="T5" fmla="*/ 0 h 14"/>
                <a:gd name="T6" fmla="*/ 0 w 10"/>
                <a:gd name="T7" fmla="*/ 2 h 14"/>
                <a:gd name="T8" fmla="*/ 6 w 10"/>
                <a:gd name="T9" fmla="*/ 14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4"/>
                <a:gd name="T17" fmla="*/ 10 w 10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4">
                  <a:moveTo>
                    <a:pt x="6" y="14"/>
                  </a:moveTo>
                  <a:lnTo>
                    <a:pt x="10" y="12"/>
                  </a:lnTo>
                  <a:lnTo>
                    <a:pt x="6" y="0"/>
                  </a:lnTo>
                  <a:lnTo>
                    <a:pt x="0" y="2"/>
                  </a:lnTo>
                  <a:lnTo>
                    <a:pt x="6" y="1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76" name="Freeform 946"/>
            <p:cNvSpPr>
              <a:spLocks/>
            </p:cNvSpPr>
            <p:nvPr/>
          </p:nvSpPr>
          <p:spPr bwMode="auto">
            <a:xfrm>
              <a:off x="4053" y="3233"/>
              <a:ext cx="7" cy="14"/>
            </a:xfrm>
            <a:custGeom>
              <a:avLst/>
              <a:gdLst>
                <a:gd name="T0" fmla="*/ 3 w 7"/>
                <a:gd name="T1" fmla="*/ 14 h 14"/>
                <a:gd name="T2" fmla="*/ 5 w 7"/>
                <a:gd name="T3" fmla="*/ 12 h 14"/>
                <a:gd name="T4" fmla="*/ 7 w 7"/>
                <a:gd name="T5" fmla="*/ 12 h 14"/>
                <a:gd name="T6" fmla="*/ 1 w 7"/>
                <a:gd name="T7" fmla="*/ 0 h 14"/>
                <a:gd name="T8" fmla="*/ 0 w 7"/>
                <a:gd name="T9" fmla="*/ 2 h 14"/>
                <a:gd name="T10" fmla="*/ 3 w 7"/>
                <a:gd name="T11" fmla="*/ 2 h 14"/>
                <a:gd name="T12" fmla="*/ 3 w 7"/>
                <a:gd name="T13" fmla="*/ 14 h 14"/>
                <a:gd name="T14" fmla="*/ 5 w 7"/>
                <a:gd name="T15" fmla="*/ 12 h 14"/>
                <a:gd name="T16" fmla="*/ 3 w 7"/>
                <a:gd name="T17" fmla="*/ 14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14"/>
                <a:gd name="T29" fmla="*/ 7 w 7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14">
                  <a:moveTo>
                    <a:pt x="3" y="14"/>
                  </a:moveTo>
                  <a:lnTo>
                    <a:pt x="5" y="12"/>
                  </a:lnTo>
                  <a:lnTo>
                    <a:pt x="7" y="12"/>
                  </a:lnTo>
                  <a:lnTo>
                    <a:pt x="1" y="0"/>
                  </a:lnTo>
                  <a:lnTo>
                    <a:pt x="0" y="2"/>
                  </a:lnTo>
                  <a:lnTo>
                    <a:pt x="3" y="2"/>
                  </a:lnTo>
                  <a:lnTo>
                    <a:pt x="3" y="14"/>
                  </a:lnTo>
                  <a:lnTo>
                    <a:pt x="5" y="12"/>
                  </a:lnTo>
                  <a:lnTo>
                    <a:pt x="3" y="1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77" name="Rectangle 947"/>
            <p:cNvSpPr>
              <a:spLocks noChangeArrowheads="1"/>
            </p:cNvSpPr>
            <p:nvPr/>
          </p:nvSpPr>
          <p:spPr bwMode="auto">
            <a:xfrm>
              <a:off x="4053" y="3235"/>
              <a:ext cx="3" cy="1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78" name="Rectangle 948"/>
            <p:cNvSpPr>
              <a:spLocks noChangeArrowheads="1"/>
            </p:cNvSpPr>
            <p:nvPr/>
          </p:nvSpPr>
          <p:spPr bwMode="auto">
            <a:xfrm>
              <a:off x="4051" y="3235"/>
              <a:ext cx="2" cy="1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79" name="Rectangle 949"/>
            <p:cNvSpPr>
              <a:spLocks noChangeArrowheads="1"/>
            </p:cNvSpPr>
            <p:nvPr/>
          </p:nvSpPr>
          <p:spPr bwMode="auto">
            <a:xfrm>
              <a:off x="4049" y="3235"/>
              <a:ext cx="2" cy="1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80" name="Rectangle 950"/>
            <p:cNvSpPr>
              <a:spLocks noChangeArrowheads="1"/>
            </p:cNvSpPr>
            <p:nvPr/>
          </p:nvSpPr>
          <p:spPr bwMode="auto">
            <a:xfrm>
              <a:off x="4047" y="3235"/>
              <a:ext cx="2" cy="1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81" name="Freeform 951"/>
            <p:cNvSpPr>
              <a:spLocks/>
            </p:cNvSpPr>
            <p:nvPr/>
          </p:nvSpPr>
          <p:spPr bwMode="auto">
            <a:xfrm>
              <a:off x="4043" y="3235"/>
              <a:ext cx="4" cy="12"/>
            </a:xfrm>
            <a:custGeom>
              <a:avLst/>
              <a:gdLst>
                <a:gd name="T0" fmla="*/ 0 w 4"/>
                <a:gd name="T1" fmla="*/ 12 h 12"/>
                <a:gd name="T2" fmla="*/ 2 w 4"/>
                <a:gd name="T3" fmla="*/ 12 h 12"/>
                <a:gd name="T4" fmla="*/ 4 w 4"/>
                <a:gd name="T5" fmla="*/ 12 h 12"/>
                <a:gd name="T6" fmla="*/ 4 w 4"/>
                <a:gd name="T7" fmla="*/ 0 h 12"/>
                <a:gd name="T8" fmla="*/ 2 w 4"/>
                <a:gd name="T9" fmla="*/ 0 h 12"/>
                <a:gd name="T10" fmla="*/ 0 w 4"/>
                <a:gd name="T11" fmla="*/ 12 h 12"/>
                <a:gd name="T12" fmla="*/ 2 w 4"/>
                <a:gd name="T13" fmla="*/ 12 h 12"/>
                <a:gd name="T14" fmla="*/ 0 w 4"/>
                <a:gd name="T15" fmla="*/ 12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"/>
                <a:gd name="T25" fmla="*/ 0 h 12"/>
                <a:gd name="T26" fmla="*/ 4 w 4"/>
                <a:gd name="T27" fmla="*/ 12 h 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" h="12">
                  <a:moveTo>
                    <a:pt x="0" y="12"/>
                  </a:moveTo>
                  <a:lnTo>
                    <a:pt x="2" y="12"/>
                  </a:lnTo>
                  <a:lnTo>
                    <a:pt x="4" y="12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82" name="Freeform 952"/>
            <p:cNvSpPr>
              <a:spLocks/>
            </p:cNvSpPr>
            <p:nvPr/>
          </p:nvSpPr>
          <p:spPr bwMode="auto">
            <a:xfrm>
              <a:off x="4039" y="3233"/>
              <a:ext cx="6" cy="14"/>
            </a:xfrm>
            <a:custGeom>
              <a:avLst/>
              <a:gdLst>
                <a:gd name="T0" fmla="*/ 0 w 6"/>
                <a:gd name="T1" fmla="*/ 12 h 14"/>
                <a:gd name="T2" fmla="*/ 4 w 6"/>
                <a:gd name="T3" fmla="*/ 14 h 14"/>
                <a:gd name="T4" fmla="*/ 6 w 6"/>
                <a:gd name="T5" fmla="*/ 2 h 14"/>
                <a:gd name="T6" fmla="*/ 2 w 6"/>
                <a:gd name="T7" fmla="*/ 0 h 14"/>
                <a:gd name="T8" fmla="*/ 0 w 6"/>
                <a:gd name="T9" fmla="*/ 12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4"/>
                <a:gd name="T17" fmla="*/ 6 w 6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4">
                  <a:moveTo>
                    <a:pt x="0" y="12"/>
                  </a:moveTo>
                  <a:lnTo>
                    <a:pt x="4" y="14"/>
                  </a:lnTo>
                  <a:lnTo>
                    <a:pt x="6" y="2"/>
                  </a:lnTo>
                  <a:lnTo>
                    <a:pt x="2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83" name="Freeform 953"/>
            <p:cNvSpPr>
              <a:spLocks/>
            </p:cNvSpPr>
            <p:nvPr/>
          </p:nvSpPr>
          <p:spPr bwMode="auto">
            <a:xfrm>
              <a:off x="4033" y="3233"/>
              <a:ext cx="8" cy="12"/>
            </a:xfrm>
            <a:custGeom>
              <a:avLst/>
              <a:gdLst>
                <a:gd name="T0" fmla="*/ 0 w 8"/>
                <a:gd name="T1" fmla="*/ 10 h 12"/>
                <a:gd name="T2" fmla="*/ 2 w 8"/>
                <a:gd name="T3" fmla="*/ 12 h 12"/>
                <a:gd name="T4" fmla="*/ 6 w 8"/>
                <a:gd name="T5" fmla="*/ 12 h 12"/>
                <a:gd name="T6" fmla="*/ 8 w 8"/>
                <a:gd name="T7" fmla="*/ 0 h 12"/>
                <a:gd name="T8" fmla="*/ 4 w 8"/>
                <a:gd name="T9" fmla="*/ 0 h 12"/>
                <a:gd name="T10" fmla="*/ 0 w 8"/>
                <a:gd name="T11" fmla="*/ 10 h 12"/>
                <a:gd name="T12" fmla="*/ 2 w 8"/>
                <a:gd name="T13" fmla="*/ 12 h 12"/>
                <a:gd name="T14" fmla="*/ 0 w 8"/>
                <a:gd name="T15" fmla="*/ 10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"/>
                <a:gd name="T25" fmla="*/ 0 h 12"/>
                <a:gd name="T26" fmla="*/ 8 w 8"/>
                <a:gd name="T27" fmla="*/ 12 h 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" h="12">
                  <a:moveTo>
                    <a:pt x="0" y="10"/>
                  </a:moveTo>
                  <a:lnTo>
                    <a:pt x="2" y="12"/>
                  </a:lnTo>
                  <a:lnTo>
                    <a:pt x="6" y="12"/>
                  </a:lnTo>
                  <a:lnTo>
                    <a:pt x="8" y="0"/>
                  </a:lnTo>
                  <a:lnTo>
                    <a:pt x="4" y="0"/>
                  </a:lnTo>
                  <a:lnTo>
                    <a:pt x="0" y="10"/>
                  </a:lnTo>
                  <a:lnTo>
                    <a:pt x="2" y="12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84" name="Freeform 954"/>
            <p:cNvSpPr>
              <a:spLocks/>
            </p:cNvSpPr>
            <p:nvPr/>
          </p:nvSpPr>
          <p:spPr bwMode="auto">
            <a:xfrm>
              <a:off x="4029" y="3231"/>
              <a:ext cx="8" cy="12"/>
            </a:xfrm>
            <a:custGeom>
              <a:avLst/>
              <a:gdLst>
                <a:gd name="T0" fmla="*/ 0 w 8"/>
                <a:gd name="T1" fmla="*/ 10 h 12"/>
                <a:gd name="T2" fmla="*/ 4 w 8"/>
                <a:gd name="T3" fmla="*/ 12 h 12"/>
                <a:gd name="T4" fmla="*/ 8 w 8"/>
                <a:gd name="T5" fmla="*/ 2 h 12"/>
                <a:gd name="T6" fmla="*/ 4 w 8"/>
                <a:gd name="T7" fmla="*/ 0 h 12"/>
                <a:gd name="T8" fmla="*/ 6 w 8"/>
                <a:gd name="T9" fmla="*/ 0 h 12"/>
                <a:gd name="T10" fmla="*/ 0 w 8"/>
                <a:gd name="T11" fmla="*/ 1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12"/>
                <a:gd name="T20" fmla="*/ 8 w 8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12">
                  <a:moveTo>
                    <a:pt x="0" y="10"/>
                  </a:moveTo>
                  <a:lnTo>
                    <a:pt x="4" y="12"/>
                  </a:lnTo>
                  <a:lnTo>
                    <a:pt x="8" y="2"/>
                  </a:lnTo>
                  <a:lnTo>
                    <a:pt x="4" y="0"/>
                  </a:lnTo>
                  <a:lnTo>
                    <a:pt x="6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85" name="Freeform 955"/>
            <p:cNvSpPr>
              <a:spLocks/>
            </p:cNvSpPr>
            <p:nvPr/>
          </p:nvSpPr>
          <p:spPr bwMode="auto">
            <a:xfrm>
              <a:off x="4020" y="3227"/>
              <a:ext cx="15" cy="14"/>
            </a:xfrm>
            <a:custGeom>
              <a:avLst/>
              <a:gdLst>
                <a:gd name="T0" fmla="*/ 0 w 15"/>
                <a:gd name="T1" fmla="*/ 8 h 14"/>
                <a:gd name="T2" fmla="*/ 2 w 15"/>
                <a:gd name="T3" fmla="*/ 10 h 14"/>
                <a:gd name="T4" fmla="*/ 9 w 15"/>
                <a:gd name="T5" fmla="*/ 14 h 14"/>
                <a:gd name="T6" fmla="*/ 15 w 15"/>
                <a:gd name="T7" fmla="*/ 4 h 14"/>
                <a:gd name="T8" fmla="*/ 7 w 15"/>
                <a:gd name="T9" fmla="*/ 0 h 14"/>
                <a:gd name="T10" fmla="*/ 0 w 15"/>
                <a:gd name="T11" fmla="*/ 8 h 14"/>
                <a:gd name="T12" fmla="*/ 0 w 15"/>
                <a:gd name="T13" fmla="*/ 10 h 14"/>
                <a:gd name="T14" fmla="*/ 2 w 15"/>
                <a:gd name="T15" fmla="*/ 10 h 14"/>
                <a:gd name="T16" fmla="*/ 0 w 15"/>
                <a:gd name="T17" fmla="*/ 8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4"/>
                <a:gd name="T29" fmla="*/ 15 w 15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4">
                  <a:moveTo>
                    <a:pt x="0" y="8"/>
                  </a:moveTo>
                  <a:lnTo>
                    <a:pt x="2" y="10"/>
                  </a:lnTo>
                  <a:lnTo>
                    <a:pt x="9" y="14"/>
                  </a:lnTo>
                  <a:lnTo>
                    <a:pt x="15" y="4"/>
                  </a:lnTo>
                  <a:lnTo>
                    <a:pt x="7" y="0"/>
                  </a:lnTo>
                  <a:lnTo>
                    <a:pt x="0" y="8"/>
                  </a:lnTo>
                  <a:lnTo>
                    <a:pt x="0" y="10"/>
                  </a:lnTo>
                  <a:lnTo>
                    <a:pt x="2" y="1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86" name="Freeform 956"/>
            <p:cNvSpPr>
              <a:spLocks/>
            </p:cNvSpPr>
            <p:nvPr/>
          </p:nvSpPr>
          <p:spPr bwMode="auto">
            <a:xfrm>
              <a:off x="4014" y="3222"/>
              <a:ext cx="13" cy="13"/>
            </a:xfrm>
            <a:custGeom>
              <a:avLst/>
              <a:gdLst>
                <a:gd name="T0" fmla="*/ 0 w 13"/>
                <a:gd name="T1" fmla="*/ 7 h 13"/>
                <a:gd name="T2" fmla="*/ 6 w 13"/>
                <a:gd name="T3" fmla="*/ 13 h 13"/>
                <a:gd name="T4" fmla="*/ 13 w 13"/>
                <a:gd name="T5" fmla="*/ 5 h 13"/>
                <a:gd name="T6" fmla="*/ 8 w 13"/>
                <a:gd name="T7" fmla="*/ 0 h 13"/>
                <a:gd name="T8" fmla="*/ 0 w 13"/>
                <a:gd name="T9" fmla="*/ 7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3"/>
                <a:gd name="T17" fmla="*/ 13 w 13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3">
                  <a:moveTo>
                    <a:pt x="0" y="7"/>
                  </a:moveTo>
                  <a:lnTo>
                    <a:pt x="6" y="13"/>
                  </a:lnTo>
                  <a:lnTo>
                    <a:pt x="13" y="5"/>
                  </a:lnTo>
                  <a:lnTo>
                    <a:pt x="8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87" name="Freeform 957"/>
            <p:cNvSpPr>
              <a:spLocks/>
            </p:cNvSpPr>
            <p:nvPr/>
          </p:nvSpPr>
          <p:spPr bwMode="auto">
            <a:xfrm>
              <a:off x="3999" y="3208"/>
              <a:ext cx="23" cy="21"/>
            </a:xfrm>
            <a:custGeom>
              <a:avLst/>
              <a:gdLst>
                <a:gd name="T0" fmla="*/ 0 w 23"/>
                <a:gd name="T1" fmla="*/ 10 h 21"/>
                <a:gd name="T2" fmla="*/ 15 w 23"/>
                <a:gd name="T3" fmla="*/ 21 h 21"/>
                <a:gd name="T4" fmla="*/ 23 w 23"/>
                <a:gd name="T5" fmla="*/ 14 h 21"/>
                <a:gd name="T6" fmla="*/ 7 w 23"/>
                <a:gd name="T7" fmla="*/ 0 h 21"/>
                <a:gd name="T8" fmla="*/ 5 w 23"/>
                <a:gd name="T9" fmla="*/ 0 h 21"/>
                <a:gd name="T10" fmla="*/ 7 w 23"/>
                <a:gd name="T11" fmla="*/ 0 h 21"/>
                <a:gd name="T12" fmla="*/ 5 w 23"/>
                <a:gd name="T13" fmla="*/ 0 h 21"/>
                <a:gd name="T14" fmla="*/ 0 w 23"/>
                <a:gd name="T15" fmla="*/ 10 h 2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3"/>
                <a:gd name="T25" fmla="*/ 0 h 21"/>
                <a:gd name="T26" fmla="*/ 23 w 23"/>
                <a:gd name="T27" fmla="*/ 21 h 2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3" h="21">
                  <a:moveTo>
                    <a:pt x="0" y="10"/>
                  </a:moveTo>
                  <a:lnTo>
                    <a:pt x="15" y="21"/>
                  </a:lnTo>
                  <a:lnTo>
                    <a:pt x="23" y="14"/>
                  </a:lnTo>
                  <a:lnTo>
                    <a:pt x="7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88" name="Freeform 958"/>
            <p:cNvSpPr>
              <a:spLocks/>
            </p:cNvSpPr>
            <p:nvPr/>
          </p:nvSpPr>
          <p:spPr bwMode="auto">
            <a:xfrm>
              <a:off x="3989" y="3202"/>
              <a:ext cx="15" cy="16"/>
            </a:xfrm>
            <a:custGeom>
              <a:avLst/>
              <a:gdLst>
                <a:gd name="T0" fmla="*/ 2 w 15"/>
                <a:gd name="T1" fmla="*/ 10 h 16"/>
                <a:gd name="T2" fmla="*/ 0 w 15"/>
                <a:gd name="T3" fmla="*/ 10 h 16"/>
                <a:gd name="T4" fmla="*/ 10 w 15"/>
                <a:gd name="T5" fmla="*/ 16 h 16"/>
                <a:gd name="T6" fmla="*/ 15 w 15"/>
                <a:gd name="T7" fmla="*/ 6 h 16"/>
                <a:gd name="T8" fmla="*/ 8 w 15"/>
                <a:gd name="T9" fmla="*/ 0 h 16"/>
                <a:gd name="T10" fmla="*/ 2 w 15"/>
                <a:gd name="T11" fmla="*/ 10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"/>
                <a:gd name="T19" fmla="*/ 0 h 16"/>
                <a:gd name="T20" fmla="*/ 15 w 15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" h="16">
                  <a:moveTo>
                    <a:pt x="2" y="10"/>
                  </a:moveTo>
                  <a:lnTo>
                    <a:pt x="0" y="10"/>
                  </a:lnTo>
                  <a:lnTo>
                    <a:pt x="10" y="16"/>
                  </a:lnTo>
                  <a:lnTo>
                    <a:pt x="15" y="6"/>
                  </a:lnTo>
                  <a:lnTo>
                    <a:pt x="8" y="0"/>
                  </a:lnTo>
                  <a:lnTo>
                    <a:pt x="2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89" name="Freeform 959"/>
            <p:cNvSpPr>
              <a:spLocks/>
            </p:cNvSpPr>
            <p:nvPr/>
          </p:nvSpPr>
          <p:spPr bwMode="auto">
            <a:xfrm>
              <a:off x="3985" y="3198"/>
              <a:ext cx="12" cy="14"/>
            </a:xfrm>
            <a:custGeom>
              <a:avLst/>
              <a:gdLst>
                <a:gd name="T0" fmla="*/ 0 w 12"/>
                <a:gd name="T1" fmla="*/ 12 h 14"/>
                <a:gd name="T2" fmla="*/ 6 w 12"/>
                <a:gd name="T3" fmla="*/ 14 h 14"/>
                <a:gd name="T4" fmla="*/ 12 w 12"/>
                <a:gd name="T5" fmla="*/ 4 h 14"/>
                <a:gd name="T6" fmla="*/ 6 w 12"/>
                <a:gd name="T7" fmla="*/ 2 h 14"/>
                <a:gd name="T8" fmla="*/ 6 w 12"/>
                <a:gd name="T9" fmla="*/ 0 h 14"/>
                <a:gd name="T10" fmla="*/ 6 w 12"/>
                <a:gd name="T11" fmla="*/ 2 h 14"/>
                <a:gd name="T12" fmla="*/ 6 w 12"/>
                <a:gd name="T13" fmla="*/ 0 h 14"/>
                <a:gd name="T14" fmla="*/ 0 w 12"/>
                <a:gd name="T15" fmla="*/ 12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"/>
                <a:gd name="T25" fmla="*/ 0 h 14"/>
                <a:gd name="T26" fmla="*/ 12 w 12"/>
                <a:gd name="T27" fmla="*/ 14 h 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" h="14">
                  <a:moveTo>
                    <a:pt x="0" y="12"/>
                  </a:moveTo>
                  <a:lnTo>
                    <a:pt x="6" y="14"/>
                  </a:lnTo>
                  <a:lnTo>
                    <a:pt x="12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90" name="Freeform 960"/>
            <p:cNvSpPr>
              <a:spLocks/>
            </p:cNvSpPr>
            <p:nvPr/>
          </p:nvSpPr>
          <p:spPr bwMode="auto">
            <a:xfrm>
              <a:off x="3981" y="3196"/>
              <a:ext cx="10" cy="14"/>
            </a:xfrm>
            <a:custGeom>
              <a:avLst/>
              <a:gdLst>
                <a:gd name="T0" fmla="*/ 2 w 10"/>
                <a:gd name="T1" fmla="*/ 12 h 14"/>
                <a:gd name="T2" fmla="*/ 0 w 10"/>
                <a:gd name="T3" fmla="*/ 12 h 14"/>
                <a:gd name="T4" fmla="*/ 4 w 10"/>
                <a:gd name="T5" fmla="*/ 14 h 14"/>
                <a:gd name="T6" fmla="*/ 10 w 10"/>
                <a:gd name="T7" fmla="*/ 2 h 14"/>
                <a:gd name="T8" fmla="*/ 6 w 10"/>
                <a:gd name="T9" fmla="*/ 0 h 14"/>
                <a:gd name="T10" fmla="*/ 4 w 10"/>
                <a:gd name="T11" fmla="*/ 0 h 14"/>
                <a:gd name="T12" fmla="*/ 6 w 10"/>
                <a:gd name="T13" fmla="*/ 0 h 14"/>
                <a:gd name="T14" fmla="*/ 4 w 10"/>
                <a:gd name="T15" fmla="*/ 0 h 14"/>
                <a:gd name="T16" fmla="*/ 2 w 10"/>
                <a:gd name="T17" fmla="*/ 12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14"/>
                <a:gd name="T29" fmla="*/ 10 w 10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14">
                  <a:moveTo>
                    <a:pt x="2" y="12"/>
                  </a:moveTo>
                  <a:lnTo>
                    <a:pt x="0" y="12"/>
                  </a:lnTo>
                  <a:lnTo>
                    <a:pt x="4" y="14"/>
                  </a:lnTo>
                  <a:lnTo>
                    <a:pt x="10" y="2"/>
                  </a:lnTo>
                  <a:lnTo>
                    <a:pt x="6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91" name="Freeform 961"/>
            <p:cNvSpPr>
              <a:spLocks/>
            </p:cNvSpPr>
            <p:nvPr/>
          </p:nvSpPr>
          <p:spPr bwMode="auto">
            <a:xfrm>
              <a:off x="3979" y="3196"/>
              <a:ext cx="6" cy="12"/>
            </a:xfrm>
            <a:custGeom>
              <a:avLst/>
              <a:gdLst>
                <a:gd name="T0" fmla="*/ 2 w 6"/>
                <a:gd name="T1" fmla="*/ 12 h 12"/>
                <a:gd name="T2" fmla="*/ 0 w 6"/>
                <a:gd name="T3" fmla="*/ 12 h 12"/>
                <a:gd name="T4" fmla="*/ 4 w 6"/>
                <a:gd name="T5" fmla="*/ 12 h 12"/>
                <a:gd name="T6" fmla="*/ 6 w 6"/>
                <a:gd name="T7" fmla="*/ 0 h 12"/>
                <a:gd name="T8" fmla="*/ 2 w 6"/>
                <a:gd name="T9" fmla="*/ 0 h 12"/>
                <a:gd name="T10" fmla="*/ 2 w 6"/>
                <a:gd name="T11" fmla="*/ 12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12"/>
                <a:gd name="T20" fmla="*/ 6 w 6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12">
                  <a:moveTo>
                    <a:pt x="2" y="12"/>
                  </a:moveTo>
                  <a:lnTo>
                    <a:pt x="0" y="12"/>
                  </a:lnTo>
                  <a:lnTo>
                    <a:pt x="4" y="12"/>
                  </a:lnTo>
                  <a:lnTo>
                    <a:pt x="6" y="0"/>
                  </a:lnTo>
                  <a:lnTo>
                    <a:pt x="2" y="0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92" name="Freeform 962"/>
            <p:cNvSpPr>
              <a:spLocks/>
            </p:cNvSpPr>
            <p:nvPr/>
          </p:nvSpPr>
          <p:spPr bwMode="auto">
            <a:xfrm>
              <a:off x="3975" y="3196"/>
              <a:ext cx="6" cy="12"/>
            </a:xfrm>
            <a:custGeom>
              <a:avLst/>
              <a:gdLst>
                <a:gd name="T0" fmla="*/ 0 w 6"/>
                <a:gd name="T1" fmla="*/ 12 h 12"/>
                <a:gd name="T2" fmla="*/ 2 w 6"/>
                <a:gd name="T3" fmla="*/ 12 h 12"/>
                <a:gd name="T4" fmla="*/ 6 w 6"/>
                <a:gd name="T5" fmla="*/ 12 h 12"/>
                <a:gd name="T6" fmla="*/ 6 w 6"/>
                <a:gd name="T7" fmla="*/ 0 h 12"/>
                <a:gd name="T8" fmla="*/ 2 w 6"/>
                <a:gd name="T9" fmla="*/ 0 h 12"/>
                <a:gd name="T10" fmla="*/ 0 w 6"/>
                <a:gd name="T11" fmla="*/ 12 h 12"/>
                <a:gd name="T12" fmla="*/ 2 w 6"/>
                <a:gd name="T13" fmla="*/ 12 h 12"/>
                <a:gd name="T14" fmla="*/ 0 w 6"/>
                <a:gd name="T15" fmla="*/ 12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"/>
                <a:gd name="T25" fmla="*/ 0 h 12"/>
                <a:gd name="T26" fmla="*/ 6 w 6"/>
                <a:gd name="T27" fmla="*/ 12 h 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" h="12">
                  <a:moveTo>
                    <a:pt x="0" y="12"/>
                  </a:moveTo>
                  <a:lnTo>
                    <a:pt x="2" y="12"/>
                  </a:lnTo>
                  <a:lnTo>
                    <a:pt x="6" y="12"/>
                  </a:lnTo>
                  <a:lnTo>
                    <a:pt x="6" y="0"/>
                  </a:lnTo>
                  <a:lnTo>
                    <a:pt x="2" y="0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93" name="Freeform 963"/>
            <p:cNvSpPr>
              <a:spLocks/>
            </p:cNvSpPr>
            <p:nvPr/>
          </p:nvSpPr>
          <p:spPr bwMode="auto">
            <a:xfrm>
              <a:off x="3971" y="3194"/>
              <a:ext cx="6" cy="14"/>
            </a:xfrm>
            <a:custGeom>
              <a:avLst/>
              <a:gdLst>
                <a:gd name="T0" fmla="*/ 2 w 6"/>
                <a:gd name="T1" fmla="*/ 12 h 14"/>
                <a:gd name="T2" fmla="*/ 0 w 6"/>
                <a:gd name="T3" fmla="*/ 12 h 14"/>
                <a:gd name="T4" fmla="*/ 4 w 6"/>
                <a:gd name="T5" fmla="*/ 14 h 14"/>
                <a:gd name="T6" fmla="*/ 6 w 6"/>
                <a:gd name="T7" fmla="*/ 2 h 14"/>
                <a:gd name="T8" fmla="*/ 2 w 6"/>
                <a:gd name="T9" fmla="*/ 0 h 14"/>
                <a:gd name="T10" fmla="*/ 0 w 6"/>
                <a:gd name="T11" fmla="*/ 0 h 14"/>
                <a:gd name="T12" fmla="*/ 2 w 6"/>
                <a:gd name="T13" fmla="*/ 0 h 14"/>
                <a:gd name="T14" fmla="*/ 0 w 6"/>
                <a:gd name="T15" fmla="*/ 0 h 14"/>
                <a:gd name="T16" fmla="*/ 2 w 6"/>
                <a:gd name="T17" fmla="*/ 12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14"/>
                <a:gd name="T29" fmla="*/ 6 w 6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14">
                  <a:moveTo>
                    <a:pt x="2" y="12"/>
                  </a:moveTo>
                  <a:lnTo>
                    <a:pt x="0" y="12"/>
                  </a:lnTo>
                  <a:lnTo>
                    <a:pt x="4" y="14"/>
                  </a:lnTo>
                  <a:lnTo>
                    <a:pt x="6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94" name="Freeform 964"/>
            <p:cNvSpPr>
              <a:spLocks/>
            </p:cNvSpPr>
            <p:nvPr/>
          </p:nvSpPr>
          <p:spPr bwMode="auto">
            <a:xfrm>
              <a:off x="3966" y="3194"/>
              <a:ext cx="7" cy="14"/>
            </a:xfrm>
            <a:custGeom>
              <a:avLst/>
              <a:gdLst>
                <a:gd name="T0" fmla="*/ 4 w 7"/>
                <a:gd name="T1" fmla="*/ 12 h 14"/>
                <a:gd name="T2" fmla="*/ 4 w 7"/>
                <a:gd name="T3" fmla="*/ 14 h 14"/>
                <a:gd name="T4" fmla="*/ 7 w 7"/>
                <a:gd name="T5" fmla="*/ 12 h 14"/>
                <a:gd name="T6" fmla="*/ 5 w 7"/>
                <a:gd name="T7" fmla="*/ 0 h 14"/>
                <a:gd name="T8" fmla="*/ 2 w 7"/>
                <a:gd name="T9" fmla="*/ 2 h 14"/>
                <a:gd name="T10" fmla="*/ 0 w 7"/>
                <a:gd name="T11" fmla="*/ 2 h 14"/>
                <a:gd name="T12" fmla="*/ 2 w 7"/>
                <a:gd name="T13" fmla="*/ 2 h 14"/>
                <a:gd name="T14" fmla="*/ 0 w 7"/>
                <a:gd name="T15" fmla="*/ 2 h 14"/>
                <a:gd name="T16" fmla="*/ 4 w 7"/>
                <a:gd name="T17" fmla="*/ 12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14"/>
                <a:gd name="T29" fmla="*/ 7 w 7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14">
                  <a:moveTo>
                    <a:pt x="4" y="12"/>
                  </a:moveTo>
                  <a:lnTo>
                    <a:pt x="4" y="14"/>
                  </a:lnTo>
                  <a:lnTo>
                    <a:pt x="7" y="12"/>
                  </a:lnTo>
                  <a:lnTo>
                    <a:pt x="5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95" name="Freeform 965"/>
            <p:cNvSpPr>
              <a:spLocks/>
            </p:cNvSpPr>
            <p:nvPr/>
          </p:nvSpPr>
          <p:spPr bwMode="auto">
            <a:xfrm>
              <a:off x="3964" y="3196"/>
              <a:ext cx="6" cy="12"/>
            </a:xfrm>
            <a:custGeom>
              <a:avLst/>
              <a:gdLst>
                <a:gd name="T0" fmla="*/ 4 w 6"/>
                <a:gd name="T1" fmla="*/ 12 h 12"/>
                <a:gd name="T2" fmla="*/ 6 w 6"/>
                <a:gd name="T3" fmla="*/ 10 h 12"/>
                <a:gd name="T4" fmla="*/ 2 w 6"/>
                <a:gd name="T5" fmla="*/ 0 h 12"/>
                <a:gd name="T6" fmla="*/ 0 w 6"/>
                <a:gd name="T7" fmla="*/ 0 h 12"/>
                <a:gd name="T8" fmla="*/ 4 w 6"/>
                <a:gd name="T9" fmla="*/ 12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2"/>
                <a:gd name="T17" fmla="*/ 6 w 6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2">
                  <a:moveTo>
                    <a:pt x="4" y="12"/>
                  </a:moveTo>
                  <a:lnTo>
                    <a:pt x="6" y="10"/>
                  </a:lnTo>
                  <a:lnTo>
                    <a:pt x="2" y="0"/>
                  </a:lnTo>
                  <a:lnTo>
                    <a:pt x="0" y="0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96" name="Freeform 966"/>
            <p:cNvSpPr>
              <a:spLocks/>
            </p:cNvSpPr>
            <p:nvPr/>
          </p:nvSpPr>
          <p:spPr bwMode="auto">
            <a:xfrm>
              <a:off x="3958" y="3196"/>
              <a:ext cx="10" cy="14"/>
            </a:xfrm>
            <a:custGeom>
              <a:avLst/>
              <a:gdLst>
                <a:gd name="T0" fmla="*/ 0 w 10"/>
                <a:gd name="T1" fmla="*/ 2 h 14"/>
                <a:gd name="T2" fmla="*/ 4 w 10"/>
                <a:gd name="T3" fmla="*/ 14 h 14"/>
                <a:gd name="T4" fmla="*/ 10 w 10"/>
                <a:gd name="T5" fmla="*/ 12 h 14"/>
                <a:gd name="T6" fmla="*/ 6 w 10"/>
                <a:gd name="T7" fmla="*/ 0 h 14"/>
                <a:gd name="T8" fmla="*/ 0 w 10"/>
                <a:gd name="T9" fmla="*/ 2 h 14"/>
                <a:gd name="T10" fmla="*/ 4 w 10"/>
                <a:gd name="T11" fmla="*/ 14 h 14"/>
                <a:gd name="T12" fmla="*/ 0 w 10"/>
                <a:gd name="T13" fmla="*/ 2 h 14"/>
                <a:gd name="T14" fmla="*/ 2 w 10"/>
                <a:gd name="T15" fmla="*/ 8 h 14"/>
                <a:gd name="T16" fmla="*/ 4 w 10"/>
                <a:gd name="T17" fmla="*/ 14 h 14"/>
                <a:gd name="T18" fmla="*/ 0 w 10"/>
                <a:gd name="T19" fmla="*/ 2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"/>
                <a:gd name="T31" fmla="*/ 0 h 14"/>
                <a:gd name="T32" fmla="*/ 10 w 10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" h="14">
                  <a:moveTo>
                    <a:pt x="0" y="2"/>
                  </a:moveTo>
                  <a:lnTo>
                    <a:pt x="4" y="14"/>
                  </a:lnTo>
                  <a:lnTo>
                    <a:pt x="10" y="12"/>
                  </a:lnTo>
                  <a:lnTo>
                    <a:pt x="6" y="0"/>
                  </a:lnTo>
                  <a:lnTo>
                    <a:pt x="0" y="2"/>
                  </a:lnTo>
                  <a:lnTo>
                    <a:pt x="4" y="14"/>
                  </a:lnTo>
                  <a:lnTo>
                    <a:pt x="0" y="2"/>
                  </a:lnTo>
                  <a:lnTo>
                    <a:pt x="2" y="8"/>
                  </a:lnTo>
                  <a:lnTo>
                    <a:pt x="4" y="1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97" name="Freeform 967"/>
            <p:cNvSpPr>
              <a:spLocks/>
            </p:cNvSpPr>
            <p:nvPr/>
          </p:nvSpPr>
          <p:spPr bwMode="auto">
            <a:xfrm>
              <a:off x="4205" y="3229"/>
              <a:ext cx="8" cy="12"/>
            </a:xfrm>
            <a:custGeom>
              <a:avLst/>
              <a:gdLst>
                <a:gd name="T0" fmla="*/ 4 w 8"/>
                <a:gd name="T1" fmla="*/ 0 h 12"/>
                <a:gd name="T2" fmla="*/ 0 w 8"/>
                <a:gd name="T3" fmla="*/ 2 h 12"/>
                <a:gd name="T4" fmla="*/ 4 w 8"/>
                <a:gd name="T5" fmla="*/ 12 h 12"/>
                <a:gd name="T6" fmla="*/ 8 w 8"/>
                <a:gd name="T7" fmla="*/ 10 h 12"/>
                <a:gd name="T8" fmla="*/ 8 w 8"/>
                <a:gd name="T9" fmla="*/ 12 h 12"/>
                <a:gd name="T10" fmla="*/ 4 w 8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12"/>
                <a:gd name="T20" fmla="*/ 8 w 8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12">
                  <a:moveTo>
                    <a:pt x="4" y="0"/>
                  </a:moveTo>
                  <a:lnTo>
                    <a:pt x="0" y="2"/>
                  </a:lnTo>
                  <a:lnTo>
                    <a:pt x="4" y="12"/>
                  </a:lnTo>
                  <a:lnTo>
                    <a:pt x="8" y="10"/>
                  </a:lnTo>
                  <a:lnTo>
                    <a:pt x="8" y="1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98" name="Freeform 968"/>
            <p:cNvSpPr>
              <a:spLocks/>
            </p:cNvSpPr>
            <p:nvPr/>
          </p:nvSpPr>
          <p:spPr bwMode="auto">
            <a:xfrm>
              <a:off x="4209" y="3227"/>
              <a:ext cx="10" cy="14"/>
            </a:xfrm>
            <a:custGeom>
              <a:avLst/>
              <a:gdLst>
                <a:gd name="T0" fmla="*/ 4 w 10"/>
                <a:gd name="T1" fmla="*/ 0 h 14"/>
                <a:gd name="T2" fmla="*/ 6 w 10"/>
                <a:gd name="T3" fmla="*/ 0 h 14"/>
                <a:gd name="T4" fmla="*/ 0 w 10"/>
                <a:gd name="T5" fmla="*/ 2 h 14"/>
                <a:gd name="T6" fmla="*/ 4 w 10"/>
                <a:gd name="T7" fmla="*/ 14 h 14"/>
                <a:gd name="T8" fmla="*/ 8 w 10"/>
                <a:gd name="T9" fmla="*/ 12 h 14"/>
                <a:gd name="T10" fmla="*/ 10 w 10"/>
                <a:gd name="T11" fmla="*/ 12 h 14"/>
                <a:gd name="T12" fmla="*/ 8 w 10"/>
                <a:gd name="T13" fmla="*/ 12 h 14"/>
                <a:gd name="T14" fmla="*/ 10 w 10"/>
                <a:gd name="T15" fmla="*/ 12 h 14"/>
                <a:gd name="T16" fmla="*/ 4 w 10"/>
                <a:gd name="T17" fmla="*/ 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14"/>
                <a:gd name="T29" fmla="*/ 10 w 10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14">
                  <a:moveTo>
                    <a:pt x="4" y="0"/>
                  </a:moveTo>
                  <a:lnTo>
                    <a:pt x="6" y="0"/>
                  </a:lnTo>
                  <a:lnTo>
                    <a:pt x="0" y="2"/>
                  </a:lnTo>
                  <a:lnTo>
                    <a:pt x="4" y="14"/>
                  </a:lnTo>
                  <a:lnTo>
                    <a:pt x="8" y="12"/>
                  </a:lnTo>
                  <a:lnTo>
                    <a:pt x="10" y="12"/>
                  </a:lnTo>
                  <a:lnTo>
                    <a:pt x="8" y="12"/>
                  </a:lnTo>
                  <a:lnTo>
                    <a:pt x="10" y="1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99" name="Freeform 969"/>
            <p:cNvSpPr>
              <a:spLocks/>
            </p:cNvSpPr>
            <p:nvPr/>
          </p:nvSpPr>
          <p:spPr bwMode="auto">
            <a:xfrm>
              <a:off x="4213" y="3225"/>
              <a:ext cx="9" cy="14"/>
            </a:xfrm>
            <a:custGeom>
              <a:avLst/>
              <a:gdLst>
                <a:gd name="T0" fmla="*/ 4 w 9"/>
                <a:gd name="T1" fmla="*/ 2 h 14"/>
                <a:gd name="T2" fmla="*/ 4 w 9"/>
                <a:gd name="T3" fmla="*/ 0 h 14"/>
                <a:gd name="T4" fmla="*/ 0 w 9"/>
                <a:gd name="T5" fmla="*/ 2 h 14"/>
                <a:gd name="T6" fmla="*/ 6 w 9"/>
                <a:gd name="T7" fmla="*/ 14 h 14"/>
                <a:gd name="T8" fmla="*/ 9 w 9"/>
                <a:gd name="T9" fmla="*/ 12 h 14"/>
                <a:gd name="T10" fmla="*/ 4 w 9"/>
                <a:gd name="T11" fmla="*/ 2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14"/>
                <a:gd name="T20" fmla="*/ 9 w 9"/>
                <a:gd name="T21" fmla="*/ 14 h 1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14">
                  <a:moveTo>
                    <a:pt x="4" y="2"/>
                  </a:moveTo>
                  <a:lnTo>
                    <a:pt x="4" y="0"/>
                  </a:lnTo>
                  <a:lnTo>
                    <a:pt x="0" y="2"/>
                  </a:lnTo>
                  <a:lnTo>
                    <a:pt x="6" y="14"/>
                  </a:lnTo>
                  <a:lnTo>
                    <a:pt x="9" y="1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00" name="Freeform 970"/>
            <p:cNvSpPr>
              <a:spLocks/>
            </p:cNvSpPr>
            <p:nvPr/>
          </p:nvSpPr>
          <p:spPr bwMode="auto">
            <a:xfrm>
              <a:off x="4217" y="3222"/>
              <a:ext cx="13" cy="15"/>
            </a:xfrm>
            <a:custGeom>
              <a:avLst/>
              <a:gdLst>
                <a:gd name="T0" fmla="*/ 7 w 13"/>
                <a:gd name="T1" fmla="*/ 0 h 15"/>
                <a:gd name="T2" fmla="*/ 0 w 13"/>
                <a:gd name="T3" fmla="*/ 5 h 15"/>
                <a:gd name="T4" fmla="*/ 5 w 13"/>
                <a:gd name="T5" fmla="*/ 15 h 15"/>
                <a:gd name="T6" fmla="*/ 13 w 13"/>
                <a:gd name="T7" fmla="*/ 9 h 15"/>
                <a:gd name="T8" fmla="*/ 7 w 13"/>
                <a:gd name="T9" fmla="*/ 0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5"/>
                <a:gd name="T17" fmla="*/ 13 w 13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5">
                  <a:moveTo>
                    <a:pt x="7" y="0"/>
                  </a:moveTo>
                  <a:lnTo>
                    <a:pt x="0" y="5"/>
                  </a:lnTo>
                  <a:lnTo>
                    <a:pt x="5" y="15"/>
                  </a:lnTo>
                  <a:lnTo>
                    <a:pt x="13" y="9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01" name="Freeform 971"/>
            <p:cNvSpPr>
              <a:spLocks/>
            </p:cNvSpPr>
            <p:nvPr/>
          </p:nvSpPr>
          <p:spPr bwMode="auto">
            <a:xfrm>
              <a:off x="4224" y="3212"/>
              <a:ext cx="22" cy="19"/>
            </a:xfrm>
            <a:custGeom>
              <a:avLst/>
              <a:gdLst>
                <a:gd name="T0" fmla="*/ 18 w 22"/>
                <a:gd name="T1" fmla="*/ 0 h 19"/>
                <a:gd name="T2" fmla="*/ 16 w 22"/>
                <a:gd name="T3" fmla="*/ 0 h 19"/>
                <a:gd name="T4" fmla="*/ 0 w 22"/>
                <a:gd name="T5" fmla="*/ 10 h 19"/>
                <a:gd name="T6" fmla="*/ 6 w 22"/>
                <a:gd name="T7" fmla="*/ 19 h 19"/>
                <a:gd name="T8" fmla="*/ 22 w 22"/>
                <a:gd name="T9" fmla="*/ 10 h 19"/>
                <a:gd name="T10" fmla="*/ 18 w 22"/>
                <a:gd name="T11" fmla="*/ 0 h 19"/>
                <a:gd name="T12" fmla="*/ 16 w 22"/>
                <a:gd name="T13" fmla="*/ 0 h 19"/>
                <a:gd name="T14" fmla="*/ 18 w 22"/>
                <a:gd name="T15" fmla="*/ 0 h 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2"/>
                <a:gd name="T25" fmla="*/ 0 h 19"/>
                <a:gd name="T26" fmla="*/ 22 w 22"/>
                <a:gd name="T27" fmla="*/ 19 h 1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2" h="19">
                  <a:moveTo>
                    <a:pt x="18" y="0"/>
                  </a:moveTo>
                  <a:lnTo>
                    <a:pt x="16" y="0"/>
                  </a:lnTo>
                  <a:lnTo>
                    <a:pt x="0" y="10"/>
                  </a:lnTo>
                  <a:lnTo>
                    <a:pt x="6" y="19"/>
                  </a:lnTo>
                  <a:lnTo>
                    <a:pt x="22" y="1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02" name="Freeform 972"/>
            <p:cNvSpPr>
              <a:spLocks/>
            </p:cNvSpPr>
            <p:nvPr/>
          </p:nvSpPr>
          <p:spPr bwMode="auto">
            <a:xfrm>
              <a:off x="4242" y="3208"/>
              <a:ext cx="13" cy="14"/>
            </a:xfrm>
            <a:custGeom>
              <a:avLst/>
              <a:gdLst>
                <a:gd name="T0" fmla="*/ 7 w 13"/>
                <a:gd name="T1" fmla="*/ 0 h 14"/>
                <a:gd name="T2" fmla="*/ 0 w 13"/>
                <a:gd name="T3" fmla="*/ 4 h 14"/>
                <a:gd name="T4" fmla="*/ 4 w 13"/>
                <a:gd name="T5" fmla="*/ 14 h 14"/>
                <a:gd name="T6" fmla="*/ 13 w 13"/>
                <a:gd name="T7" fmla="*/ 10 h 14"/>
                <a:gd name="T8" fmla="*/ 7 w 13"/>
                <a:gd name="T9" fmla="*/ 0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4"/>
                <a:gd name="T17" fmla="*/ 13 w 13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4">
                  <a:moveTo>
                    <a:pt x="7" y="0"/>
                  </a:moveTo>
                  <a:lnTo>
                    <a:pt x="0" y="4"/>
                  </a:lnTo>
                  <a:lnTo>
                    <a:pt x="4" y="14"/>
                  </a:lnTo>
                  <a:lnTo>
                    <a:pt x="13" y="1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03" name="Freeform 973"/>
            <p:cNvSpPr>
              <a:spLocks/>
            </p:cNvSpPr>
            <p:nvPr/>
          </p:nvSpPr>
          <p:spPr bwMode="auto">
            <a:xfrm>
              <a:off x="4249" y="3206"/>
              <a:ext cx="10" cy="12"/>
            </a:xfrm>
            <a:custGeom>
              <a:avLst/>
              <a:gdLst>
                <a:gd name="T0" fmla="*/ 4 w 10"/>
                <a:gd name="T1" fmla="*/ 0 h 12"/>
                <a:gd name="T2" fmla="*/ 2 w 10"/>
                <a:gd name="T3" fmla="*/ 0 h 12"/>
                <a:gd name="T4" fmla="*/ 0 w 10"/>
                <a:gd name="T5" fmla="*/ 2 h 12"/>
                <a:gd name="T6" fmla="*/ 6 w 10"/>
                <a:gd name="T7" fmla="*/ 12 h 12"/>
                <a:gd name="T8" fmla="*/ 10 w 10"/>
                <a:gd name="T9" fmla="*/ 10 h 12"/>
                <a:gd name="T10" fmla="*/ 8 w 10"/>
                <a:gd name="T11" fmla="*/ 12 h 12"/>
                <a:gd name="T12" fmla="*/ 4 w 10"/>
                <a:gd name="T13" fmla="*/ 0 h 12"/>
                <a:gd name="T14" fmla="*/ 2 w 10"/>
                <a:gd name="T15" fmla="*/ 0 h 12"/>
                <a:gd name="T16" fmla="*/ 4 w 10"/>
                <a:gd name="T17" fmla="*/ 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12"/>
                <a:gd name="T29" fmla="*/ 10 w 10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12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6" y="12"/>
                  </a:lnTo>
                  <a:lnTo>
                    <a:pt x="10" y="10"/>
                  </a:lnTo>
                  <a:lnTo>
                    <a:pt x="8" y="12"/>
                  </a:lnTo>
                  <a:lnTo>
                    <a:pt x="4" y="0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04" name="Freeform 974"/>
            <p:cNvSpPr>
              <a:spLocks/>
            </p:cNvSpPr>
            <p:nvPr/>
          </p:nvSpPr>
          <p:spPr bwMode="auto">
            <a:xfrm>
              <a:off x="4253" y="3204"/>
              <a:ext cx="8" cy="14"/>
            </a:xfrm>
            <a:custGeom>
              <a:avLst/>
              <a:gdLst>
                <a:gd name="T0" fmla="*/ 4 w 8"/>
                <a:gd name="T1" fmla="*/ 0 h 14"/>
                <a:gd name="T2" fmla="*/ 0 w 8"/>
                <a:gd name="T3" fmla="*/ 2 h 14"/>
                <a:gd name="T4" fmla="*/ 4 w 8"/>
                <a:gd name="T5" fmla="*/ 14 h 14"/>
                <a:gd name="T6" fmla="*/ 8 w 8"/>
                <a:gd name="T7" fmla="*/ 12 h 14"/>
                <a:gd name="T8" fmla="*/ 4 w 8"/>
                <a:gd name="T9" fmla="*/ 0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4"/>
                <a:gd name="T17" fmla="*/ 8 w 8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4">
                  <a:moveTo>
                    <a:pt x="4" y="0"/>
                  </a:moveTo>
                  <a:lnTo>
                    <a:pt x="0" y="2"/>
                  </a:lnTo>
                  <a:lnTo>
                    <a:pt x="4" y="14"/>
                  </a:lnTo>
                  <a:lnTo>
                    <a:pt x="8" y="1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05" name="Freeform 975"/>
            <p:cNvSpPr>
              <a:spLocks/>
            </p:cNvSpPr>
            <p:nvPr/>
          </p:nvSpPr>
          <p:spPr bwMode="auto">
            <a:xfrm>
              <a:off x="4257" y="3204"/>
              <a:ext cx="8" cy="12"/>
            </a:xfrm>
            <a:custGeom>
              <a:avLst/>
              <a:gdLst>
                <a:gd name="T0" fmla="*/ 4 w 8"/>
                <a:gd name="T1" fmla="*/ 0 h 12"/>
                <a:gd name="T2" fmla="*/ 0 w 8"/>
                <a:gd name="T3" fmla="*/ 0 h 12"/>
                <a:gd name="T4" fmla="*/ 4 w 8"/>
                <a:gd name="T5" fmla="*/ 12 h 12"/>
                <a:gd name="T6" fmla="*/ 8 w 8"/>
                <a:gd name="T7" fmla="*/ 12 h 12"/>
                <a:gd name="T8" fmla="*/ 4 w 8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2"/>
                <a:gd name="T17" fmla="*/ 8 w 8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2">
                  <a:moveTo>
                    <a:pt x="4" y="0"/>
                  </a:moveTo>
                  <a:lnTo>
                    <a:pt x="0" y="0"/>
                  </a:lnTo>
                  <a:lnTo>
                    <a:pt x="4" y="12"/>
                  </a:lnTo>
                  <a:lnTo>
                    <a:pt x="8" y="1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06" name="Freeform 976"/>
            <p:cNvSpPr>
              <a:spLocks/>
            </p:cNvSpPr>
            <p:nvPr/>
          </p:nvSpPr>
          <p:spPr bwMode="auto">
            <a:xfrm>
              <a:off x="4261" y="3202"/>
              <a:ext cx="8" cy="14"/>
            </a:xfrm>
            <a:custGeom>
              <a:avLst/>
              <a:gdLst>
                <a:gd name="T0" fmla="*/ 6 w 8"/>
                <a:gd name="T1" fmla="*/ 0 h 14"/>
                <a:gd name="T2" fmla="*/ 4 w 8"/>
                <a:gd name="T3" fmla="*/ 0 h 14"/>
                <a:gd name="T4" fmla="*/ 0 w 8"/>
                <a:gd name="T5" fmla="*/ 2 h 14"/>
                <a:gd name="T6" fmla="*/ 4 w 8"/>
                <a:gd name="T7" fmla="*/ 14 h 14"/>
                <a:gd name="T8" fmla="*/ 8 w 8"/>
                <a:gd name="T9" fmla="*/ 12 h 14"/>
                <a:gd name="T10" fmla="*/ 6 w 8"/>
                <a:gd name="T11" fmla="*/ 12 h 14"/>
                <a:gd name="T12" fmla="*/ 6 w 8"/>
                <a:gd name="T13" fmla="*/ 0 h 14"/>
                <a:gd name="T14" fmla="*/ 4 w 8"/>
                <a:gd name="T15" fmla="*/ 0 h 14"/>
                <a:gd name="T16" fmla="*/ 6 w 8"/>
                <a:gd name="T17" fmla="*/ 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14"/>
                <a:gd name="T29" fmla="*/ 8 w 8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14">
                  <a:moveTo>
                    <a:pt x="6" y="0"/>
                  </a:moveTo>
                  <a:lnTo>
                    <a:pt x="4" y="0"/>
                  </a:lnTo>
                  <a:lnTo>
                    <a:pt x="0" y="2"/>
                  </a:lnTo>
                  <a:lnTo>
                    <a:pt x="4" y="14"/>
                  </a:lnTo>
                  <a:lnTo>
                    <a:pt x="8" y="12"/>
                  </a:lnTo>
                  <a:lnTo>
                    <a:pt x="6" y="12"/>
                  </a:lnTo>
                  <a:lnTo>
                    <a:pt x="6" y="0"/>
                  </a:lnTo>
                  <a:lnTo>
                    <a:pt x="4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07" name="Rectangle 977"/>
            <p:cNvSpPr>
              <a:spLocks noChangeArrowheads="1"/>
            </p:cNvSpPr>
            <p:nvPr/>
          </p:nvSpPr>
          <p:spPr bwMode="auto">
            <a:xfrm>
              <a:off x="4267" y="3202"/>
              <a:ext cx="4" cy="1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08" name="Freeform 978"/>
            <p:cNvSpPr>
              <a:spLocks/>
            </p:cNvSpPr>
            <p:nvPr/>
          </p:nvSpPr>
          <p:spPr bwMode="auto">
            <a:xfrm>
              <a:off x="4271" y="3202"/>
              <a:ext cx="6" cy="12"/>
            </a:xfrm>
            <a:custGeom>
              <a:avLst/>
              <a:gdLst>
                <a:gd name="T0" fmla="*/ 6 w 6"/>
                <a:gd name="T1" fmla="*/ 0 h 12"/>
                <a:gd name="T2" fmla="*/ 4 w 6"/>
                <a:gd name="T3" fmla="*/ 0 h 12"/>
                <a:gd name="T4" fmla="*/ 0 w 6"/>
                <a:gd name="T5" fmla="*/ 0 h 12"/>
                <a:gd name="T6" fmla="*/ 0 w 6"/>
                <a:gd name="T7" fmla="*/ 12 h 12"/>
                <a:gd name="T8" fmla="*/ 4 w 6"/>
                <a:gd name="T9" fmla="*/ 12 h 12"/>
                <a:gd name="T10" fmla="*/ 6 w 6"/>
                <a:gd name="T11" fmla="*/ 0 h 12"/>
                <a:gd name="T12" fmla="*/ 4 w 6"/>
                <a:gd name="T13" fmla="*/ 0 h 12"/>
                <a:gd name="T14" fmla="*/ 6 w 6"/>
                <a:gd name="T15" fmla="*/ 0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"/>
                <a:gd name="T25" fmla="*/ 0 h 12"/>
                <a:gd name="T26" fmla="*/ 6 w 6"/>
                <a:gd name="T27" fmla="*/ 12 h 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" h="12">
                  <a:moveTo>
                    <a:pt x="6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4" y="12"/>
                  </a:lnTo>
                  <a:lnTo>
                    <a:pt x="6" y="0"/>
                  </a:lnTo>
                  <a:lnTo>
                    <a:pt x="4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09" name="Freeform 979"/>
            <p:cNvSpPr>
              <a:spLocks/>
            </p:cNvSpPr>
            <p:nvPr/>
          </p:nvSpPr>
          <p:spPr bwMode="auto">
            <a:xfrm>
              <a:off x="4275" y="3202"/>
              <a:ext cx="5" cy="14"/>
            </a:xfrm>
            <a:custGeom>
              <a:avLst/>
              <a:gdLst>
                <a:gd name="T0" fmla="*/ 3 w 5"/>
                <a:gd name="T1" fmla="*/ 2 h 14"/>
                <a:gd name="T2" fmla="*/ 5 w 5"/>
                <a:gd name="T3" fmla="*/ 2 h 14"/>
                <a:gd name="T4" fmla="*/ 2 w 5"/>
                <a:gd name="T5" fmla="*/ 0 h 14"/>
                <a:gd name="T6" fmla="*/ 0 w 5"/>
                <a:gd name="T7" fmla="*/ 12 h 14"/>
                <a:gd name="T8" fmla="*/ 3 w 5"/>
                <a:gd name="T9" fmla="*/ 14 h 14"/>
                <a:gd name="T10" fmla="*/ 3 w 5"/>
                <a:gd name="T11" fmla="*/ 2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14"/>
                <a:gd name="T20" fmla="*/ 5 w 5"/>
                <a:gd name="T21" fmla="*/ 14 h 1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14">
                  <a:moveTo>
                    <a:pt x="3" y="2"/>
                  </a:moveTo>
                  <a:lnTo>
                    <a:pt x="5" y="2"/>
                  </a:lnTo>
                  <a:lnTo>
                    <a:pt x="2" y="0"/>
                  </a:lnTo>
                  <a:lnTo>
                    <a:pt x="0" y="12"/>
                  </a:lnTo>
                  <a:lnTo>
                    <a:pt x="3" y="14"/>
                  </a:lnTo>
                  <a:lnTo>
                    <a:pt x="3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10" name="Freeform 980"/>
            <p:cNvSpPr>
              <a:spLocks/>
            </p:cNvSpPr>
            <p:nvPr/>
          </p:nvSpPr>
          <p:spPr bwMode="auto">
            <a:xfrm>
              <a:off x="4278" y="3204"/>
              <a:ext cx="6" cy="12"/>
            </a:xfrm>
            <a:custGeom>
              <a:avLst/>
              <a:gdLst>
                <a:gd name="T0" fmla="*/ 6 w 6"/>
                <a:gd name="T1" fmla="*/ 0 h 12"/>
                <a:gd name="T2" fmla="*/ 4 w 6"/>
                <a:gd name="T3" fmla="*/ 0 h 12"/>
                <a:gd name="T4" fmla="*/ 0 w 6"/>
                <a:gd name="T5" fmla="*/ 0 h 12"/>
                <a:gd name="T6" fmla="*/ 0 w 6"/>
                <a:gd name="T7" fmla="*/ 12 h 12"/>
                <a:gd name="T8" fmla="*/ 4 w 6"/>
                <a:gd name="T9" fmla="*/ 12 h 12"/>
                <a:gd name="T10" fmla="*/ 2 w 6"/>
                <a:gd name="T11" fmla="*/ 10 h 12"/>
                <a:gd name="T12" fmla="*/ 6 w 6"/>
                <a:gd name="T13" fmla="*/ 0 h 12"/>
                <a:gd name="T14" fmla="*/ 4 w 6"/>
                <a:gd name="T15" fmla="*/ 0 h 12"/>
                <a:gd name="T16" fmla="*/ 6 w 6"/>
                <a:gd name="T17" fmla="*/ 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12"/>
                <a:gd name="T29" fmla="*/ 6 w 6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12">
                  <a:moveTo>
                    <a:pt x="6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4" y="12"/>
                  </a:lnTo>
                  <a:lnTo>
                    <a:pt x="2" y="10"/>
                  </a:lnTo>
                  <a:lnTo>
                    <a:pt x="6" y="0"/>
                  </a:lnTo>
                  <a:lnTo>
                    <a:pt x="4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11" name="Freeform 981"/>
            <p:cNvSpPr>
              <a:spLocks/>
            </p:cNvSpPr>
            <p:nvPr/>
          </p:nvSpPr>
          <p:spPr bwMode="auto">
            <a:xfrm>
              <a:off x="4280" y="3204"/>
              <a:ext cx="6" cy="12"/>
            </a:xfrm>
            <a:custGeom>
              <a:avLst/>
              <a:gdLst>
                <a:gd name="T0" fmla="*/ 4 w 6"/>
                <a:gd name="T1" fmla="*/ 0 h 12"/>
                <a:gd name="T2" fmla="*/ 6 w 6"/>
                <a:gd name="T3" fmla="*/ 0 h 12"/>
                <a:gd name="T4" fmla="*/ 4 w 6"/>
                <a:gd name="T5" fmla="*/ 0 h 12"/>
                <a:gd name="T6" fmla="*/ 0 w 6"/>
                <a:gd name="T7" fmla="*/ 10 h 12"/>
                <a:gd name="T8" fmla="*/ 2 w 6"/>
                <a:gd name="T9" fmla="*/ 12 h 12"/>
                <a:gd name="T10" fmla="*/ 4 w 6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12"/>
                <a:gd name="T20" fmla="*/ 6 w 6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12">
                  <a:moveTo>
                    <a:pt x="4" y="0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0" y="10"/>
                  </a:lnTo>
                  <a:lnTo>
                    <a:pt x="2" y="1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12" name="Freeform 982"/>
            <p:cNvSpPr>
              <a:spLocks/>
            </p:cNvSpPr>
            <p:nvPr/>
          </p:nvSpPr>
          <p:spPr bwMode="auto">
            <a:xfrm>
              <a:off x="4282" y="3204"/>
              <a:ext cx="10" cy="14"/>
            </a:xfrm>
            <a:custGeom>
              <a:avLst/>
              <a:gdLst>
                <a:gd name="T0" fmla="*/ 10 w 10"/>
                <a:gd name="T1" fmla="*/ 2 h 14"/>
                <a:gd name="T2" fmla="*/ 8 w 10"/>
                <a:gd name="T3" fmla="*/ 2 h 14"/>
                <a:gd name="T4" fmla="*/ 2 w 10"/>
                <a:gd name="T5" fmla="*/ 0 h 14"/>
                <a:gd name="T6" fmla="*/ 0 w 10"/>
                <a:gd name="T7" fmla="*/ 12 h 14"/>
                <a:gd name="T8" fmla="*/ 6 w 10"/>
                <a:gd name="T9" fmla="*/ 14 h 14"/>
                <a:gd name="T10" fmla="*/ 4 w 10"/>
                <a:gd name="T11" fmla="*/ 12 h 14"/>
                <a:gd name="T12" fmla="*/ 10 w 10"/>
                <a:gd name="T13" fmla="*/ 2 h 14"/>
                <a:gd name="T14" fmla="*/ 8 w 10"/>
                <a:gd name="T15" fmla="*/ 2 h 14"/>
                <a:gd name="T16" fmla="*/ 10 w 10"/>
                <a:gd name="T17" fmla="*/ 2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14"/>
                <a:gd name="T29" fmla="*/ 10 w 10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14">
                  <a:moveTo>
                    <a:pt x="10" y="2"/>
                  </a:moveTo>
                  <a:lnTo>
                    <a:pt x="8" y="2"/>
                  </a:lnTo>
                  <a:lnTo>
                    <a:pt x="2" y="0"/>
                  </a:lnTo>
                  <a:lnTo>
                    <a:pt x="0" y="12"/>
                  </a:lnTo>
                  <a:lnTo>
                    <a:pt x="6" y="14"/>
                  </a:lnTo>
                  <a:lnTo>
                    <a:pt x="4" y="12"/>
                  </a:lnTo>
                  <a:lnTo>
                    <a:pt x="10" y="2"/>
                  </a:lnTo>
                  <a:lnTo>
                    <a:pt x="8" y="2"/>
                  </a:lnTo>
                  <a:lnTo>
                    <a:pt x="10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13" name="Freeform 983"/>
            <p:cNvSpPr>
              <a:spLocks/>
            </p:cNvSpPr>
            <p:nvPr/>
          </p:nvSpPr>
          <p:spPr bwMode="auto">
            <a:xfrm>
              <a:off x="4286" y="3206"/>
              <a:ext cx="10" cy="12"/>
            </a:xfrm>
            <a:custGeom>
              <a:avLst/>
              <a:gdLst>
                <a:gd name="T0" fmla="*/ 10 w 10"/>
                <a:gd name="T1" fmla="*/ 2 h 12"/>
                <a:gd name="T2" fmla="*/ 6 w 10"/>
                <a:gd name="T3" fmla="*/ 0 h 12"/>
                <a:gd name="T4" fmla="*/ 0 w 10"/>
                <a:gd name="T5" fmla="*/ 10 h 12"/>
                <a:gd name="T6" fmla="*/ 4 w 10"/>
                <a:gd name="T7" fmla="*/ 12 h 12"/>
                <a:gd name="T8" fmla="*/ 10 w 10"/>
                <a:gd name="T9" fmla="*/ 2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2"/>
                <a:gd name="T17" fmla="*/ 10 w 10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2">
                  <a:moveTo>
                    <a:pt x="10" y="2"/>
                  </a:moveTo>
                  <a:lnTo>
                    <a:pt x="6" y="0"/>
                  </a:lnTo>
                  <a:lnTo>
                    <a:pt x="0" y="10"/>
                  </a:lnTo>
                  <a:lnTo>
                    <a:pt x="4" y="12"/>
                  </a:lnTo>
                  <a:lnTo>
                    <a:pt x="10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14" name="Freeform 984"/>
            <p:cNvSpPr>
              <a:spLocks/>
            </p:cNvSpPr>
            <p:nvPr/>
          </p:nvSpPr>
          <p:spPr bwMode="auto">
            <a:xfrm>
              <a:off x="4290" y="3208"/>
              <a:ext cx="21" cy="17"/>
            </a:xfrm>
            <a:custGeom>
              <a:avLst/>
              <a:gdLst>
                <a:gd name="T0" fmla="*/ 21 w 21"/>
                <a:gd name="T1" fmla="*/ 8 h 17"/>
                <a:gd name="T2" fmla="*/ 6 w 21"/>
                <a:gd name="T3" fmla="*/ 0 h 17"/>
                <a:gd name="T4" fmla="*/ 0 w 21"/>
                <a:gd name="T5" fmla="*/ 10 h 17"/>
                <a:gd name="T6" fmla="*/ 15 w 21"/>
                <a:gd name="T7" fmla="*/ 17 h 17"/>
                <a:gd name="T8" fmla="*/ 21 w 21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17"/>
                <a:gd name="T17" fmla="*/ 21 w 21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17">
                  <a:moveTo>
                    <a:pt x="21" y="8"/>
                  </a:moveTo>
                  <a:lnTo>
                    <a:pt x="6" y="0"/>
                  </a:lnTo>
                  <a:lnTo>
                    <a:pt x="0" y="10"/>
                  </a:lnTo>
                  <a:lnTo>
                    <a:pt x="15" y="17"/>
                  </a:lnTo>
                  <a:lnTo>
                    <a:pt x="21" y="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15" name="Freeform 985"/>
            <p:cNvSpPr>
              <a:spLocks/>
            </p:cNvSpPr>
            <p:nvPr/>
          </p:nvSpPr>
          <p:spPr bwMode="auto">
            <a:xfrm>
              <a:off x="4305" y="3216"/>
              <a:ext cx="14" cy="15"/>
            </a:xfrm>
            <a:custGeom>
              <a:avLst/>
              <a:gdLst>
                <a:gd name="T0" fmla="*/ 14 w 14"/>
                <a:gd name="T1" fmla="*/ 4 h 15"/>
                <a:gd name="T2" fmla="*/ 14 w 14"/>
                <a:gd name="T3" fmla="*/ 6 h 15"/>
                <a:gd name="T4" fmla="*/ 6 w 14"/>
                <a:gd name="T5" fmla="*/ 0 h 15"/>
                <a:gd name="T6" fmla="*/ 0 w 14"/>
                <a:gd name="T7" fmla="*/ 9 h 15"/>
                <a:gd name="T8" fmla="*/ 8 w 14"/>
                <a:gd name="T9" fmla="*/ 15 h 15"/>
                <a:gd name="T10" fmla="*/ 14 w 14"/>
                <a:gd name="T11" fmla="*/ 4 h 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"/>
                <a:gd name="T19" fmla="*/ 0 h 15"/>
                <a:gd name="T20" fmla="*/ 14 w 14"/>
                <a:gd name="T21" fmla="*/ 15 h 1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" h="15">
                  <a:moveTo>
                    <a:pt x="14" y="4"/>
                  </a:moveTo>
                  <a:lnTo>
                    <a:pt x="14" y="6"/>
                  </a:lnTo>
                  <a:lnTo>
                    <a:pt x="6" y="0"/>
                  </a:lnTo>
                  <a:lnTo>
                    <a:pt x="0" y="9"/>
                  </a:lnTo>
                  <a:lnTo>
                    <a:pt x="8" y="15"/>
                  </a:lnTo>
                  <a:lnTo>
                    <a:pt x="14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720" name="Group 986"/>
          <p:cNvGrpSpPr>
            <a:grpSpLocks/>
          </p:cNvGrpSpPr>
          <p:nvPr/>
        </p:nvGrpSpPr>
        <p:grpSpPr bwMode="auto">
          <a:xfrm>
            <a:off x="6302375" y="5159375"/>
            <a:ext cx="962025" cy="61913"/>
            <a:chOff x="4205" y="3202"/>
            <a:chExt cx="656" cy="39"/>
          </a:xfrm>
        </p:grpSpPr>
        <p:sp>
          <p:nvSpPr>
            <p:cNvPr id="23512" name="Freeform 987"/>
            <p:cNvSpPr>
              <a:spLocks/>
            </p:cNvSpPr>
            <p:nvPr/>
          </p:nvSpPr>
          <p:spPr bwMode="auto">
            <a:xfrm>
              <a:off x="4313" y="3220"/>
              <a:ext cx="14" cy="15"/>
            </a:xfrm>
            <a:custGeom>
              <a:avLst/>
              <a:gdLst>
                <a:gd name="T0" fmla="*/ 14 w 14"/>
                <a:gd name="T1" fmla="*/ 4 h 15"/>
                <a:gd name="T2" fmla="*/ 6 w 14"/>
                <a:gd name="T3" fmla="*/ 0 h 15"/>
                <a:gd name="T4" fmla="*/ 0 w 14"/>
                <a:gd name="T5" fmla="*/ 11 h 15"/>
                <a:gd name="T6" fmla="*/ 8 w 14"/>
                <a:gd name="T7" fmla="*/ 15 h 15"/>
                <a:gd name="T8" fmla="*/ 10 w 14"/>
                <a:gd name="T9" fmla="*/ 15 h 15"/>
                <a:gd name="T10" fmla="*/ 8 w 14"/>
                <a:gd name="T11" fmla="*/ 15 h 15"/>
                <a:gd name="T12" fmla="*/ 10 w 14"/>
                <a:gd name="T13" fmla="*/ 15 h 15"/>
                <a:gd name="T14" fmla="*/ 14 w 14"/>
                <a:gd name="T15" fmla="*/ 4 h 1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"/>
                <a:gd name="T25" fmla="*/ 0 h 15"/>
                <a:gd name="T26" fmla="*/ 14 w 14"/>
                <a:gd name="T27" fmla="*/ 15 h 1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" h="15">
                  <a:moveTo>
                    <a:pt x="14" y="4"/>
                  </a:moveTo>
                  <a:lnTo>
                    <a:pt x="6" y="0"/>
                  </a:lnTo>
                  <a:lnTo>
                    <a:pt x="0" y="11"/>
                  </a:lnTo>
                  <a:lnTo>
                    <a:pt x="8" y="15"/>
                  </a:lnTo>
                  <a:lnTo>
                    <a:pt x="10" y="15"/>
                  </a:lnTo>
                  <a:lnTo>
                    <a:pt x="8" y="15"/>
                  </a:lnTo>
                  <a:lnTo>
                    <a:pt x="10" y="15"/>
                  </a:lnTo>
                  <a:lnTo>
                    <a:pt x="14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13" name="Freeform 988"/>
            <p:cNvSpPr>
              <a:spLocks/>
            </p:cNvSpPr>
            <p:nvPr/>
          </p:nvSpPr>
          <p:spPr bwMode="auto">
            <a:xfrm>
              <a:off x="4323" y="3224"/>
              <a:ext cx="11" cy="13"/>
            </a:xfrm>
            <a:custGeom>
              <a:avLst/>
              <a:gdLst>
                <a:gd name="T0" fmla="*/ 11 w 11"/>
                <a:gd name="T1" fmla="*/ 1 h 13"/>
                <a:gd name="T2" fmla="*/ 4 w 11"/>
                <a:gd name="T3" fmla="*/ 0 h 13"/>
                <a:gd name="T4" fmla="*/ 0 w 11"/>
                <a:gd name="T5" fmla="*/ 11 h 13"/>
                <a:gd name="T6" fmla="*/ 8 w 11"/>
                <a:gd name="T7" fmla="*/ 13 h 13"/>
                <a:gd name="T8" fmla="*/ 6 w 11"/>
                <a:gd name="T9" fmla="*/ 13 h 13"/>
                <a:gd name="T10" fmla="*/ 11 w 11"/>
                <a:gd name="T11" fmla="*/ 1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"/>
                <a:gd name="T19" fmla="*/ 0 h 13"/>
                <a:gd name="T20" fmla="*/ 11 w 11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" h="13">
                  <a:moveTo>
                    <a:pt x="11" y="1"/>
                  </a:moveTo>
                  <a:lnTo>
                    <a:pt x="4" y="0"/>
                  </a:lnTo>
                  <a:lnTo>
                    <a:pt x="0" y="11"/>
                  </a:lnTo>
                  <a:lnTo>
                    <a:pt x="8" y="13"/>
                  </a:lnTo>
                  <a:lnTo>
                    <a:pt x="6" y="13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14" name="Freeform 989"/>
            <p:cNvSpPr>
              <a:spLocks/>
            </p:cNvSpPr>
            <p:nvPr/>
          </p:nvSpPr>
          <p:spPr bwMode="auto">
            <a:xfrm>
              <a:off x="4329" y="3225"/>
              <a:ext cx="9" cy="14"/>
            </a:xfrm>
            <a:custGeom>
              <a:avLst/>
              <a:gdLst>
                <a:gd name="T0" fmla="*/ 7 w 9"/>
                <a:gd name="T1" fmla="*/ 2 h 14"/>
                <a:gd name="T2" fmla="*/ 9 w 9"/>
                <a:gd name="T3" fmla="*/ 2 h 14"/>
                <a:gd name="T4" fmla="*/ 5 w 9"/>
                <a:gd name="T5" fmla="*/ 0 h 14"/>
                <a:gd name="T6" fmla="*/ 0 w 9"/>
                <a:gd name="T7" fmla="*/ 12 h 14"/>
                <a:gd name="T8" fmla="*/ 3 w 9"/>
                <a:gd name="T9" fmla="*/ 14 h 14"/>
                <a:gd name="T10" fmla="*/ 7 w 9"/>
                <a:gd name="T11" fmla="*/ 14 h 14"/>
                <a:gd name="T12" fmla="*/ 3 w 9"/>
                <a:gd name="T13" fmla="*/ 14 h 14"/>
                <a:gd name="T14" fmla="*/ 5 w 9"/>
                <a:gd name="T15" fmla="*/ 14 h 14"/>
                <a:gd name="T16" fmla="*/ 7 w 9"/>
                <a:gd name="T17" fmla="*/ 14 h 14"/>
                <a:gd name="T18" fmla="*/ 7 w 9"/>
                <a:gd name="T19" fmla="*/ 2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"/>
                <a:gd name="T31" fmla="*/ 0 h 14"/>
                <a:gd name="T32" fmla="*/ 9 w 9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" h="14">
                  <a:moveTo>
                    <a:pt x="7" y="2"/>
                  </a:moveTo>
                  <a:lnTo>
                    <a:pt x="9" y="2"/>
                  </a:lnTo>
                  <a:lnTo>
                    <a:pt x="5" y="0"/>
                  </a:lnTo>
                  <a:lnTo>
                    <a:pt x="0" y="12"/>
                  </a:lnTo>
                  <a:lnTo>
                    <a:pt x="3" y="14"/>
                  </a:lnTo>
                  <a:lnTo>
                    <a:pt x="7" y="14"/>
                  </a:lnTo>
                  <a:lnTo>
                    <a:pt x="3" y="14"/>
                  </a:lnTo>
                  <a:lnTo>
                    <a:pt x="5" y="14"/>
                  </a:lnTo>
                  <a:lnTo>
                    <a:pt x="7" y="14"/>
                  </a:lnTo>
                  <a:lnTo>
                    <a:pt x="7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15" name="Freeform 990"/>
            <p:cNvSpPr>
              <a:spLocks/>
            </p:cNvSpPr>
            <p:nvPr/>
          </p:nvSpPr>
          <p:spPr bwMode="auto">
            <a:xfrm>
              <a:off x="4336" y="3227"/>
              <a:ext cx="6" cy="12"/>
            </a:xfrm>
            <a:custGeom>
              <a:avLst/>
              <a:gdLst>
                <a:gd name="T0" fmla="*/ 6 w 6"/>
                <a:gd name="T1" fmla="*/ 0 h 12"/>
                <a:gd name="T2" fmla="*/ 4 w 6"/>
                <a:gd name="T3" fmla="*/ 0 h 12"/>
                <a:gd name="T4" fmla="*/ 0 w 6"/>
                <a:gd name="T5" fmla="*/ 0 h 12"/>
                <a:gd name="T6" fmla="*/ 0 w 6"/>
                <a:gd name="T7" fmla="*/ 12 h 12"/>
                <a:gd name="T8" fmla="*/ 4 w 6"/>
                <a:gd name="T9" fmla="*/ 12 h 12"/>
                <a:gd name="T10" fmla="*/ 2 w 6"/>
                <a:gd name="T11" fmla="*/ 12 h 12"/>
                <a:gd name="T12" fmla="*/ 6 w 6"/>
                <a:gd name="T13" fmla="*/ 0 h 12"/>
                <a:gd name="T14" fmla="*/ 4 w 6"/>
                <a:gd name="T15" fmla="*/ 0 h 12"/>
                <a:gd name="T16" fmla="*/ 6 w 6"/>
                <a:gd name="T17" fmla="*/ 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12"/>
                <a:gd name="T29" fmla="*/ 6 w 6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12">
                  <a:moveTo>
                    <a:pt x="6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4" y="12"/>
                  </a:lnTo>
                  <a:lnTo>
                    <a:pt x="2" y="12"/>
                  </a:lnTo>
                  <a:lnTo>
                    <a:pt x="6" y="0"/>
                  </a:lnTo>
                  <a:lnTo>
                    <a:pt x="4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16" name="Freeform 991"/>
            <p:cNvSpPr>
              <a:spLocks/>
            </p:cNvSpPr>
            <p:nvPr/>
          </p:nvSpPr>
          <p:spPr bwMode="auto">
            <a:xfrm>
              <a:off x="4338" y="3227"/>
              <a:ext cx="6" cy="14"/>
            </a:xfrm>
            <a:custGeom>
              <a:avLst/>
              <a:gdLst>
                <a:gd name="T0" fmla="*/ 4 w 6"/>
                <a:gd name="T1" fmla="*/ 2 h 14"/>
                <a:gd name="T2" fmla="*/ 6 w 6"/>
                <a:gd name="T3" fmla="*/ 2 h 14"/>
                <a:gd name="T4" fmla="*/ 4 w 6"/>
                <a:gd name="T5" fmla="*/ 0 h 14"/>
                <a:gd name="T6" fmla="*/ 0 w 6"/>
                <a:gd name="T7" fmla="*/ 12 h 14"/>
                <a:gd name="T8" fmla="*/ 2 w 6"/>
                <a:gd name="T9" fmla="*/ 12 h 14"/>
                <a:gd name="T10" fmla="*/ 4 w 6"/>
                <a:gd name="T11" fmla="*/ 14 h 14"/>
                <a:gd name="T12" fmla="*/ 2 w 6"/>
                <a:gd name="T13" fmla="*/ 12 h 14"/>
                <a:gd name="T14" fmla="*/ 4 w 6"/>
                <a:gd name="T15" fmla="*/ 14 h 14"/>
                <a:gd name="T16" fmla="*/ 4 w 6"/>
                <a:gd name="T17" fmla="*/ 2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14"/>
                <a:gd name="T29" fmla="*/ 6 w 6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14">
                  <a:moveTo>
                    <a:pt x="4" y="2"/>
                  </a:moveTo>
                  <a:lnTo>
                    <a:pt x="6" y="2"/>
                  </a:lnTo>
                  <a:lnTo>
                    <a:pt x="4" y="0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4" y="14"/>
                  </a:lnTo>
                  <a:lnTo>
                    <a:pt x="2" y="12"/>
                  </a:lnTo>
                  <a:lnTo>
                    <a:pt x="4" y="14"/>
                  </a:lnTo>
                  <a:lnTo>
                    <a:pt x="4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17" name="Rectangle 992"/>
            <p:cNvSpPr>
              <a:spLocks noChangeArrowheads="1"/>
            </p:cNvSpPr>
            <p:nvPr/>
          </p:nvSpPr>
          <p:spPr bwMode="auto">
            <a:xfrm>
              <a:off x="4342" y="3229"/>
              <a:ext cx="4" cy="1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18" name="Freeform 993"/>
            <p:cNvSpPr>
              <a:spLocks/>
            </p:cNvSpPr>
            <p:nvPr/>
          </p:nvSpPr>
          <p:spPr bwMode="auto">
            <a:xfrm>
              <a:off x="4346" y="3229"/>
              <a:ext cx="6" cy="12"/>
            </a:xfrm>
            <a:custGeom>
              <a:avLst/>
              <a:gdLst>
                <a:gd name="T0" fmla="*/ 2 w 6"/>
                <a:gd name="T1" fmla="*/ 0 h 12"/>
                <a:gd name="T2" fmla="*/ 4 w 6"/>
                <a:gd name="T3" fmla="*/ 0 h 12"/>
                <a:gd name="T4" fmla="*/ 0 w 6"/>
                <a:gd name="T5" fmla="*/ 0 h 12"/>
                <a:gd name="T6" fmla="*/ 0 w 6"/>
                <a:gd name="T7" fmla="*/ 12 h 12"/>
                <a:gd name="T8" fmla="*/ 4 w 6"/>
                <a:gd name="T9" fmla="*/ 12 h 12"/>
                <a:gd name="T10" fmla="*/ 6 w 6"/>
                <a:gd name="T11" fmla="*/ 10 h 12"/>
                <a:gd name="T12" fmla="*/ 4 w 6"/>
                <a:gd name="T13" fmla="*/ 12 h 12"/>
                <a:gd name="T14" fmla="*/ 6 w 6"/>
                <a:gd name="T15" fmla="*/ 12 h 12"/>
                <a:gd name="T16" fmla="*/ 6 w 6"/>
                <a:gd name="T17" fmla="*/ 10 h 12"/>
                <a:gd name="T18" fmla="*/ 2 w 6"/>
                <a:gd name="T19" fmla="*/ 0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2"/>
                <a:gd name="T32" fmla="*/ 6 w 6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2">
                  <a:moveTo>
                    <a:pt x="2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4" y="12"/>
                  </a:lnTo>
                  <a:lnTo>
                    <a:pt x="6" y="10"/>
                  </a:lnTo>
                  <a:lnTo>
                    <a:pt x="4" y="12"/>
                  </a:lnTo>
                  <a:lnTo>
                    <a:pt x="6" y="12"/>
                  </a:lnTo>
                  <a:lnTo>
                    <a:pt x="6" y="1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19" name="Freeform 994"/>
            <p:cNvSpPr>
              <a:spLocks/>
            </p:cNvSpPr>
            <p:nvPr/>
          </p:nvSpPr>
          <p:spPr bwMode="auto">
            <a:xfrm>
              <a:off x="4348" y="3227"/>
              <a:ext cx="8" cy="12"/>
            </a:xfrm>
            <a:custGeom>
              <a:avLst/>
              <a:gdLst>
                <a:gd name="T0" fmla="*/ 4 w 8"/>
                <a:gd name="T1" fmla="*/ 0 h 12"/>
                <a:gd name="T2" fmla="*/ 0 w 8"/>
                <a:gd name="T3" fmla="*/ 2 h 12"/>
                <a:gd name="T4" fmla="*/ 4 w 8"/>
                <a:gd name="T5" fmla="*/ 12 h 12"/>
                <a:gd name="T6" fmla="*/ 8 w 8"/>
                <a:gd name="T7" fmla="*/ 12 h 12"/>
                <a:gd name="T8" fmla="*/ 6 w 8"/>
                <a:gd name="T9" fmla="*/ 12 h 12"/>
                <a:gd name="T10" fmla="*/ 4 w 8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12"/>
                <a:gd name="T20" fmla="*/ 8 w 8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12">
                  <a:moveTo>
                    <a:pt x="4" y="0"/>
                  </a:moveTo>
                  <a:lnTo>
                    <a:pt x="0" y="2"/>
                  </a:lnTo>
                  <a:lnTo>
                    <a:pt x="4" y="12"/>
                  </a:lnTo>
                  <a:lnTo>
                    <a:pt x="8" y="12"/>
                  </a:lnTo>
                  <a:lnTo>
                    <a:pt x="6" y="1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20" name="Freeform 995"/>
            <p:cNvSpPr>
              <a:spLocks/>
            </p:cNvSpPr>
            <p:nvPr/>
          </p:nvSpPr>
          <p:spPr bwMode="auto">
            <a:xfrm>
              <a:off x="4352" y="3227"/>
              <a:ext cx="8" cy="12"/>
            </a:xfrm>
            <a:custGeom>
              <a:avLst/>
              <a:gdLst>
                <a:gd name="T0" fmla="*/ 6 w 8"/>
                <a:gd name="T1" fmla="*/ 0 h 12"/>
                <a:gd name="T2" fmla="*/ 0 w 8"/>
                <a:gd name="T3" fmla="*/ 0 h 12"/>
                <a:gd name="T4" fmla="*/ 2 w 8"/>
                <a:gd name="T5" fmla="*/ 12 h 12"/>
                <a:gd name="T6" fmla="*/ 8 w 8"/>
                <a:gd name="T7" fmla="*/ 12 h 12"/>
                <a:gd name="T8" fmla="*/ 6 w 8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2"/>
                <a:gd name="T17" fmla="*/ 8 w 8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2">
                  <a:moveTo>
                    <a:pt x="6" y="0"/>
                  </a:moveTo>
                  <a:lnTo>
                    <a:pt x="0" y="0"/>
                  </a:lnTo>
                  <a:lnTo>
                    <a:pt x="2" y="12"/>
                  </a:lnTo>
                  <a:lnTo>
                    <a:pt x="8" y="1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21" name="Freeform 996"/>
            <p:cNvSpPr>
              <a:spLocks/>
            </p:cNvSpPr>
            <p:nvPr/>
          </p:nvSpPr>
          <p:spPr bwMode="auto">
            <a:xfrm>
              <a:off x="4358" y="3225"/>
              <a:ext cx="5" cy="14"/>
            </a:xfrm>
            <a:custGeom>
              <a:avLst/>
              <a:gdLst>
                <a:gd name="T0" fmla="*/ 2 w 5"/>
                <a:gd name="T1" fmla="*/ 0 h 14"/>
                <a:gd name="T2" fmla="*/ 3 w 5"/>
                <a:gd name="T3" fmla="*/ 0 h 14"/>
                <a:gd name="T4" fmla="*/ 0 w 5"/>
                <a:gd name="T5" fmla="*/ 2 h 14"/>
                <a:gd name="T6" fmla="*/ 2 w 5"/>
                <a:gd name="T7" fmla="*/ 14 h 14"/>
                <a:gd name="T8" fmla="*/ 5 w 5"/>
                <a:gd name="T9" fmla="*/ 12 h 14"/>
                <a:gd name="T10" fmla="*/ 2 w 5"/>
                <a:gd name="T11" fmla="*/ 0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14"/>
                <a:gd name="T20" fmla="*/ 5 w 5"/>
                <a:gd name="T21" fmla="*/ 14 h 1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14">
                  <a:moveTo>
                    <a:pt x="2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2" y="14"/>
                  </a:lnTo>
                  <a:lnTo>
                    <a:pt x="5" y="1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22" name="Freeform 997"/>
            <p:cNvSpPr>
              <a:spLocks/>
            </p:cNvSpPr>
            <p:nvPr/>
          </p:nvSpPr>
          <p:spPr bwMode="auto">
            <a:xfrm>
              <a:off x="4360" y="3224"/>
              <a:ext cx="11" cy="13"/>
            </a:xfrm>
            <a:custGeom>
              <a:avLst/>
              <a:gdLst>
                <a:gd name="T0" fmla="*/ 5 w 11"/>
                <a:gd name="T1" fmla="*/ 0 h 13"/>
                <a:gd name="T2" fmla="*/ 7 w 11"/>
                <a:gd name="T3" fmla="*/ 0 h 13"/>
                <a:gd name="T4" fmla="*/ 0 w 11"/>
                <a:gd name="T5" fmla="*/ 1 h 13"/>
                <a:gd name="T6" fmla="*/ 3 w 11"/>
                <a:gd name="T7" fmla="*/ 13 h 13"/>
                <a:gd name="T8" fmla="*/ 11 w 11"/>
                <a:gd name="T9" fmla="*/ 11 h 13"/>
                <a:gd name="T10" fmla="*/ 5 w 11"/>
                <a:gd name="T11" fmla="*/ 0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"/>
                <a:gd name="T19" fmla="*/ 0 h 13"/>
                <a:gd name="T20" fmla="*/ 11 w 11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" h="13">
                  <a:moveTo>
                    <a:pt x="5" y="0"/>
                  </a:moveTo>
                  <a:lnTo>
                    <a:pt x="7" y="0"/>
                  </a:lnTo>
                  <a:lnTo>
                    <a:pt x="0" y="1"/>
                  </a:lnTo>
                  <a:lnTo>
                    <a:pt x="3" y="13"/>
                  </a:lnTo>
                  <a:lnTo>
                    <a:pt x="11" y="1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23" name="Freeform 998"/>
            <p:cNvSpPr>
              <a:spLocks/>
            </p:cNvSpPr>
            <p:nvPr/>
          </p:nvSpPr>
          <p:spPr bwMode="auto">
            <a:xfrm>
              <a:off x="4365" y="3216"/>
              <a:ext cx="23" cy="19"/>
            </a:xfrm>
            <a:custGeom>
              <a:avLst/>
              <a:gdLst>
                <a:gd name="T0" fmla="*/ 18 w 23"/>
                <a:gd name="T1" fmla="*/ 0 h 19"/>
                <a:gd name="T2" fmla="*/ 0 w 23"/>
                <a:gd name="T3" fmla="*/ 8 h 19"/>
                <a:gd name="T4" fmla="*/ 6 w 23"/>
                <a:gd name="T5" fmla="*/ 19 h 19"/>
                <a:gd name="T6" fmla="*/ 23 w 23"/>
                <a:gd name="T7" fmla="*/ 11 h 19"/>
                <a:gd name="T8" fmla="*/ 18 w 23"/>
                <a:gd name="T9" fmla="*/ 0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19"/>
                <a:gd name="T17" fmla="*/ 23 w 23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19">
                  <a:moveTo>
                    <a:pt x="18" y="0"/>
                  </a:moveTo>
                  <a:lnTo>
                    <a:pt x="0" y="8"/>
                  </a:lnTo>
                  <a:lnTo>
                    <a:pt x="6" y="19"/>
                  </a:lnTo>
                  <a:lnTo>
                    <a:pt x="23" y="11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24" name="Freeform 999"/>
            <p:cNvSpPr>
              <a:spLocks/>
            </p:cNvSpPr>
            <p:nvPr/>
          </p:nvSpPr>
          <p:spPr bwMode="auto">
            <a:xfrm>
              <a:off x="4383" y="3212"/>
              <a:ext cx="13" cy="15"/>
            </a:xfrm>
            <a:custGeom>
              <a:avLst/>
              <a:gdLst>
                <a:gd name="T0" fmla="*/ 7 w 13"/>
                <a:gd name="T1" fmla="*/ 0 h 15"/>
                <a:gd name="T2" fmla="*/ 0 w 13"/>
                <a:gd name="T3" fmla="*/ 4 h 15"/>
                <a:gd name="T4" fmla="*/ 5 w 13"/>
                <a:gd name="T5" fmla="*/ 15 h 15"/>
                <a:gd name="T6" fmla="*/ 13 w 13"/>
                <a:gd name="T7" fmla="*/ 12 h 15"/>
                <a:gd name="T8" fmla="*/ 11 w 13"/>
                <a:gd name="T9" fmla="*/ 12 h 15"/>
                <a:gd name="T10" fmla="*/ 7 w 13"/>
                <a:gd name="T11" fmla="*/ 0 h 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15"/>
                <a:gd name="T20" fmla="*/ 13 w 13"/>
                <a:gd name="T21" fmla="*/ 15 h 1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15">
                  <a:moveTo>
                    <a:pt x="7" y="0"/>
                  </a:moveTo>
                  <a:lnTo>
                    <a:pt x="0" y="4"/>
                  </a:lnTo>
                  <a:lnTo>
                    <a:pt x="5" y="15"/>
                  </a:lnTo>
                  <a:lnTo>
                    <a:pt x="13" y="12"/>
                  </a:lnTo>
                  <a:lnTo>
                    <a:pt x="11" y="12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25" name="Freeform 1000"/>
            <p:cNvSpPr>
              <a:spLocks/>
            </p:cNvSpPr>
            <p:nvPr/>
          </p:nvSpPr>
          <p:spPr bwMode="auto">
            <a:xfrm>
              <a:off x="4390" y="3208"/>
              <a:ext cx="14" cy="16"/>
            </a:xfrm>
            <a:custGeom>
              <a:avLst/>
              <a:gdLst>
                <a:gd name="T0" fmla="*/ 10 w 14"/>
                <a:gd name="T1" fmla="*/ 0 h 16"/>
                <a:gd name="T2" fmla="*/ 0 w 14"/>
                <a:gd name="T3" fmla="*/ 4 h 16"/>
                <a:gd name="T4" fmla="*/ 4 w 14"/>
                <a:gd name="T5" fmla="*/ 16 h 16"/>
                <a:gd name="T6" fmla="*/ 14 w 14"/>
                <a:gd name="T7" fmla="*/ 12 h 16"/>
                <a:gd name="T8" fmla="*/ 12 w 14"/>
                <a:gd name="T9" fmla="*/ 12 h 16"/>
                <a:gd name="T10" fmla="*/ 10 w 14"/>
                <a:gd name="T11" fmla="*/ 0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"/>
                <a:gd name="T19" fmla="*/ 0 h 16"/>
                <a:gd name="T20" fmla="*/ 14 w 14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" h="16">
                  <a:moveTo>
                    <a:pt x="10" y="0"/>
                  </a:moveTo>
                  <a:lnTo>
                    <a:pt x="0" y="4"/>
                  </a:lnTo>
                  <a:lnTo>
                    <a:pt x="4" y="16"/>
                  </a:lnTo>
                  <a:lnTo>
                    <a:pt x="14" y="12"/>
                  </a:lnTo>
                  <a:lnTo>
                    <a:pt x="12" y="12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26" name="Freeform 1001"/>
            <p:cNvSpPr>
              <a:spLocks/>
            </p:cNvSpPr>
            <p:nvPr/>
          </p:nvSpPr>
          <p:spPr bwMode="auto">
            <a:xfrm>
              <a:off x="4400" y="3208"/>
              <a:ext cx="8" cy="12"/>
            </a:xfrm>
            <a:custGeom>
              <a:avLst/>
              <a:gdLst>
                <a:gd name="T0" fmla="*/ 6 w 8"/>
                <a:gd name="T1" fmla="*/ 0 h 12"/>
                <a:gd name="T2" fmla="*/ 0 w 8"/>
                <a:gd name="T3" fmla="*/ 0 h 12"/>
                <a:gd name="T4" fmla="*/ 2 w 8"/>
                <a:gd name="T5" fmla="*/ 12 h 12"/>
                <a:gd name="T6" fmla="*/ 8 w 8"/>
                <a:gd name="T7" fmla="*/ 12 h 12"/>
                <a:gd name="T8" fmla="*/ 6 w 8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2"/>
                <a:gd name="T17" fmla="*/ 8 w 8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2">
                  <a:moveTo>
                    <a:pt x="6" y="0"/>
                  </a:moveTo>
                  <a:lnTo>
                    <a:pt x="0" y="0"/>
                  </a:lnTo>
                  <a:lnTo>
                    <a:pt x="2" y="12"/>
                  </a:lnTo>
                  <a:lnTo>
                    <a:pt x="8" y="1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27" name="Freeform 1002"/>
            <p:cNvSpPr>
              <a:spLocks/>
            </p:cNvSpPr>
            <p:nvPr/>
          </p:nvSpPr>
          <p:spPr bwMode="auto">
            <a:xfrm>
              <a:off x="4406" y="3206"/>
              <a:ext cx="8" cy="14"/>
            </a:xfrm>
            <a:custGeom>
              <a:avLst/>
              <a:gdLst>
                <a:gd name="T0" fmla="*/ 2 w 8"/>
                <a:gd name="T1" fmla="*/ 0 h 14"/>
                <a:gd name="T2" fmla="*/ 4 w 8"/>
                <a:gd name="T3" fmla="*/ 0 h 14"/>
                <a:gd name="T4" fmla="*/ 0 w 8"/>
                <a:gd name="T5" fmla="*/ 2 h 14"/>
                <a:gd name="T6" fmla="*/ 2 w 8"/>
                <a:gd name="T7" fmla="*/ 14 h 14"/>
                <a:gd name="T8" fmla="*/ 6 w 8"/>
                <a:gd name="T9" fmla="*/ 12 h 14"/>
                <a:gd name="T10" fmla="*/ 8 w 8"/>
                <a:gd name="T11" fmla="*/ 12 h 14"/>
                <a:gd name="T12" fmla="*/ 6 w 8"/>
                <a:gd name="T13" fmla="*/ 12 h 14"/>
                <a:gd name="T14" fmla="*/ 8 w 8"/>
                <a:gd name="T15" fmla="*/ 12 h 14"/>
                <a:gd name="T16" fmla="*/ 2 w 8"/>
                <a:gd name="T17" fmla="*/ 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14"/>
                <a:gd name="T29" fmla="*/ 8 w 8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14">
                  <a:moveTo>
                    <a:pt x="2" y="0"/>
                  </a:moveTo>
                  <a:lnTo>
                    <a:pt x="4" y="0"/>
                  </a:lnTo>
                  <a:lnTo>
                    <a:pt x="0" y="2"/>
                  </a:lnTo>
                  <a:lnTo>
                    <a:pt x="2" y="14"/>
                  </a:lnTo>
                  <a:lnTo>
                    <a:pt x="6" y="12"/>
                  </a:lnTo>
                  <a:lnTo>
                    <a:pt x="8" y="12"/>
                  </a:lnTo>
                  <a:lnTo>
                    <a:pt x="6" y="12"/>
                  </a:lnTo>
                  <a:lnTo>
                    <a:pt x="8" y="1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28" name="Freeform 1003"/>
            <p:cNvSpPr>
              <a:spLocks/>
            </p:cNvSpPr>
            <p:nvPr/>
          </p:nvSpPr>
          <p:spPr bwMode="auto">
            <a:xfrm>
              <a:off x="4408" y="3206"/>
              <a:ext cx="8" cy="12"/>
            </a:xfrm>
            <a:custGeom>
              <a:avLst/>
              <a:gdLst>
                <a:gd name="T0" fmla="*/ 6 w 8"/>
                <a:gd name="T1" fmla="*/ 0 h 12"/>
                <a:gd name="T2" fmla="*/ 2 w 8"/>
                <a:gd name="T3" fmla="*/ 0 h 12"/>
                <a:gd name="T4" fmla="*/ 0 w 8"/>
                <a:gd name="T5" fmla="*/ 0 h 12"/>
                <a:gd name="T6" fmla="*/ 6 w 8"/>
                <a:gd name="T7" fmla="*/ 12 h 12"/>
                <a:gd name="T8" fmla="*/ 8 w 8"/>
                <a:gd name="T9" fmla="*/ 10 h 12"/>
                <a:gd name="T10" fmla="*/ 6 w 8"/>
                <a:gd name="T11" fmla="*/ 12 h 12"/>
                <a:gd name="T12" fmla="*/ 6 w 8"/>
                <a:gd name="T13" fmla="*/ 0 h 12"/>
                <a:gd name="T14" fmla="*/ 4 w 8"/>
                <a:gd name="T15" fmla="*/ 0 h 12"/>
                <a:gd name="T16" fmla="*/ 2 w 8"/>
                <a:gd name="T17" fmla="*/ 0 h 12"/>
                <a:gd name="T18" fmla="*/ 6 w 8"/>
                <a:gd name="T19" fmla="*/ 0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"/>
                <a:gd name="T31" fmla="*/ 0 h 12"/>
                <a:gd name="T32" fmla="*/ 8 w 8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" h="12">
                  <a:moveTo>
                    <a:pt x="6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6" y="12"/>
                  </a:lnTo>
                  <a:lnTo>
                    <a:pt x="8" y="10"/>
                  </a:lnTo>
                  <a:lnTo>
                    <a:pt x="6" y="12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29" name="Rectangle 1004"/>
            <p:cNvSpPr>
              <a:spLocks noChangeArrowheads="1"/>
            </p:cNvSpPr>
            <p:nvPr/>
          </p:nvSpPr>
          <p:spPr bwMode="auto">
            <a:xfrm>
              <a:off x="4414" y="3206"/>
              <a:ext cx="2" cy="1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30" name="Rectangle 1005"/>
            <p:cNvSpPr>
              <a:spLocks noChangeArrowheads="1"/>
            </p:cNvSpPr>
            <p:nvPr/>
          </p:nvSpPr>
          <p:spPr bwMode="auto">
            <a:xfrm>
              <a:off x="4416" y="3206"/>
              <a:ext cx="3" cy="1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31" name="Rectangle 1006"/>
            <p:cNvSpPr>
              <a:spLocks noChangeArrowheads="1"/>
            </p:cNvSpPr>
            <p:nvPr/>
          </p:nvSpPr>
          <p:spPr bwMode="auto">
            <a:xfrm>
              <a:off x="4419" y="3206"/>
              <a:ext cx="4" cy="1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32" name="Rectangle 1007"/>
            <p:cNvSpPr>
              <a:spLocks noChangeArrowheads="1"/>
            </p:cNvSpPr>
            <p:nvPr/>
          </p:nvSpPr>
          <p:spPr bwMode="auto">
            <a:xfrm>
              <a:off x="4423" y="3206"/>
              <a:ext cx="4" cy="1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33" name="Freeform 1008"/>
            <p:cNvSpPr>
              <a:spLocks/>
            </p:cNvSpPr>
            <p:nvPr/>
          </p:nvSpPr>
          <p:spPr bwMode="auto">
            <a:xfrm>
              <a:off x="4427" y="3206"/>
              <a:ext cx="6" cy="12"/>
            </a:xfrm>
            <a:custGeom>
              <a:avLst/>
              <a:gdLst>
                <a:gd name="T0" fmla="*/ 6 w 6"/>
                <a:gd name="T1" fmla="*/ 0 h 12"/>
                <a:gd name="T2" fmla="*/ 4 w 6"/>
                <a:gd name="T3" fmla="*/ 0 h 12"/>
                <a:gd name="T4" fmla="*/ 0 w 6"/>
                <a:gd name="T5" fmla="*/ 0 h 12"/>
                <a:gd name="T6" fmla="*/ 0 w 6"/>
                <a:gd name="T7" fmla="*/ 12 h 12"/>
                <a:gd name="T8" fmla="*/ 4 w 6"/>
                <a:gd name="T9" fmla="*/ 12 h 12"/>
                <a:gd name="T10" fmla="*/ 0 w 6"/>
                <a:gd name="T11" fmla="*/ 10 h 12"/>
                <a:gd name="T12" fmla="*/ 6 w 6"/>
                <a:gd name="T13" fmla="*/ 0 h 12"/>
                <a:gd name="T14" fmla="*/ 4 w 6"/>
                <a:gd name="T15" fmla="*/ 0 h 12"/>
                <a:gd name="T16" fmla="*/ 6 w 6"/>
                <a:gd name="T17" fmla="*/ 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12"/>
                <a:gd name="T29" fmla="*/ 6 w 6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12">
                  <a:moveTo>
                    <a:pt x="6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4" y="12"/>
                  </a:lnTo>
                  <a:lnTo>
                    <a:pt x="0" y="10"/>
                  </a:lnTo>
                  <a:lnTo>
                    <a:pt x="6" y="0"/>
                  </a:lnTo>
                  <a:lnTo>
                    <a:pt x="4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34" name="Freeform 1009"/>
            <p:cNvSpPr>
              <a:spLocks/>
            </p:cNvSpPr>
            <p:nvPr/>
          </p:nvSpPr>
          <p:spPr bwMode="auto">
            <a:xfrm>
              <a:off x="4427" y="3206"/>
              <a:ext cx="8" cy="12"/>
            </a:xfrm>
            <a:custGeom>
              <a:avLst/>
              <a:gdLst>
                <a:gd name="T0" fmla="*/ 6 w 8"/>
                <a:gd name="T1" fmla="*/ 0 h 12"/>
                <a:gd name="T2" fmla="*/ 8 w 8"/>
                <a:gd name="T3" fmla="*/ 0 h 12"/>
                <a:gd name="T4" fmla="*/ 6 w 8"/>
                <a:gd name="T5" fmla="*/ 0 h 12"/>
                <a:gd name="T6" fmla="*/ 0 w 8"/>
                <a:gd name="T7" fmla="*/ 10 h 12"/>
                <a:gd name="T8" fmla="*/ 2 w 8"/>
                <a:gd name="T9" fmla="*/ 12 h 12"/>
                <a:gd name="T10" fmla="*/ 4 w 8"/>
                <a:gd name="T11" fmla="*/ 12 h 12"/>
                <a:gd name="T12" fmla="*/ 2 w 8"/>
                <a:gd name="T13" fmla="*/ 12 h 12"/>
                <a:gd name="T14" fmla="*/ 4 w 8"/>
                <a:gd name="T15" fmla="*/ 12 h 12"/>
                <a:gd name="T16" fmla="*/ 6 w 8"/>
                <a:gd name="T17" fmla="*/ 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12"/>
                <a:gd name="T29" fmla="*/ 8 w 8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12">
                  <a:moveTo>
                    <a:pt x="6" y="0"/>
                  </a:moveTo>
                  <a:lnTo>
                    <a:pt x="8" y="0"/>
                  </a:lnTo>
                  <a:lnTo>
                    <a:pt x="6" y="0"/>
                  </a:lnTo>
                  <a:lnTo>
                    <a:pt x="0" y="10"/>
                  </a:lnTo>
                  <a:lnTo>
                    <a:pt x="2" y="12"/>
                  </a:lnTo>
                  <a:lnTo>
                    <a:pt x="4" y="12"/>
                  </a:lnTo>
                  <a:lnTo>
                    <a:pt x="2" y="12"/>
                  </a:lnTo>
                  <a:lnTo>
                    <a:pt x="4" y="1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35" name="Freeform 1010"/>
            <p:cNvSpPr>
              <a:spLocks/>
            </p:cNvSpPr>
            <p:nvPr/>
          </p:nvSpPr>
          <p:spPr bwMode="auto">
            <a:xfrm>
              <a:off x="4431" y="3206"/>
              <a:ext cx="8" cy="14"/>
            </a:xfrm>
            <a:custGeom>
              <a:avLst/>
              <a:gdLst>
                <a:gd name="T0" fmla="*/ 8 w 8"/>
                <a:gd name="T1" fmla="*/ 2 h 14"/>
                <a:gd name="T2" fmla="*/ 2 w 8"/>
                <a:gd name="T3" fmla="*/ 0 h 14"/>
                <a:gd name="T4" fmla="*/ 0 w 8"/>
                <a:gd name="T5" fmla="*/ 12 h 14"/>
                <a:gd name="T6" fmla="*/ 6 w 8"/>
                <a:gd name="T7" fmla="*/ 14 h 14"/>
                <a:gd name="T8" fmla="*/ 4 w 8"/>
                <a:gd name="T9" fmla="*/ 14 h 14"/>
                <a:gd name="T10" fmla="*/ 8 w 8"/>
                <a:gd name="T11" fmla="*/ 2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14"/>
                <a:gd name="T20" fmla="*/ 8 w 8"/>
                <a:gd name="T21" fmla="*/ 14 h 1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14">
                  <a:moveTo>
                    <a:pt x="8" y="2"/>
                  </a:moveTo>
                  <a:lnTo>
                    <a:pt x="2" y="0"/>
                  </a:lnTo>
                  <a:lnTo>
                    <a:pt x="0" y="12"/>
                  </a:lnTo>
                  <a:lnTo>
                    <a:pt x="6" y="14"/>
                  </a:lnTo>
                  <a:lnTo>
                    <a:pt x="4" y="14"/>
                  </a:lnTo>
                  <a:lnTo>
                    <a:pt x="8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36" name="Freeform 1011"/>
            <p:cNvSpPr>
              <a:spLocks/>
            </p:cNvSpPr>
            <p:nvPr/>
          </p:nvSpPr>
          <p:spPr bwMode="auto">
            <a:xfrm>
              <a:off x="4435" y="3208"/>
              <a:ext cx="13" cy="14"/>
            </a:xfrm>
            <a:custGeom>
              <a:avLst/>
              <a:gdLst>
                <a:gd name="T0" fmla="*/ 13 w 13"/>
                <a:gd name="T1" fmla="*/ 2 h 14"/>
                <a:gd name="T2" fmla="*/ 4 w 13"/>
                <a:gd name="T3" fmla="*/ 0 h 14"/>
                <a:gd name="T4" fmla="*/ 0 w 13"/>
                <a:gd name="T5" fmla="*/ 12 h 14"/>
                <a:gd name="T6" fmla="*/ 9 w 13"/>
                <a:gd name="T7" fmla="*/ 14 h 14"/>
                <a:gd name="T8" fmla="*/ 13 w 13"/>
                <a:gd name="T9" fmla="*/ 2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4"/>
                <a:gd name="T17" fmla="*/ 13 w 13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4">
                  <a:moveTo>
                    <a:pt x="13" y="2"/>
                  </a:moveTo>
                  <a:lnTo>
                    <a:pt x="4" y="0"/>
                  </a:lnTo>
                  <a:lnTo>
                    <a:pt x="0" y="12"/>
                  </a:lnTo>
                  <a:lnTo>
                    <a:pt x="9" y="14"/>
                  </a:lnTo>
                  <a:lnTo>
                    <a:pt x="13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37" name="Freeform 1012"/>
            <p:cNvSpPr>
              <a:spLocks/>
            </p:cNvSpPr>
            <p:nvPr/>
          </p:nvSpPr>
          <p:spPr bwMode="auto">
            <a:xfrm>
              <a:off x="4444" y="3210"/>
              <a:ext cx="14" cy="15"/>
            </a:xfrm>
            <a:custGeom>
              <a:avLst/>
              <a:gdLst>
                <a:gd name="T0" fmla="*/ 14 w 14"/>
                <a:gd name="T1" fmla="*/ 4 h 15"/>
                <a:gd name="T2" fmla="*/ 4 w 14"/>
                <a:gd name="T3" fmla="*/ 0 h 15"/>
                <a:gd name="T4" fmla="*/ 0 w 14"/>
                <a:gd name="T5" fmla="*/ 12 h 15"/>
                <a:gd name="T6" fmla="*/ 8 w 14"/>
                <a:gd name="T7" fmla="*/ 15 h 15"/>
                <a:gd name="T8" fmla="*/ 14 w 14"/>
                <a:gd name="T9" fmla="*/ 4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15"/>
                <a:gd name="T17" fmla="*/ 14 w 14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15">
                  <a:moveTo>
                    <a:pt x="14" y="4"/>
                  </a:moveTo>
                  <a:lnTo>
                    <a:pt x="4" y="0"/>
                  </a:lnTo>
                  <a:lnTo>
                    <a:pt x="0" y="12"/>
                  </a:lnTo>
                  <a:lnTo>
                    <a:pt x="8" y="15"/>
                  </a:lnTo>
                  <a:lnTo>
                    <a:pt x="14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38" name="Freeform 1013"/>
            <p:cNvSpPr>
              <a:spLocks/>
            </p:cNvSpPr>
            <p:nvPr/>
          </p:nvSpPr>
          <p:spPr bwMode="auto">
            <a:xfrm>
              <a:off x="4452" y="3214"/>
              <a:ext cx="21" cy="17"/>
            </a:xfrm>
            <a:custGeom>
              <a:avLst/>
              <a:gdLst>
                <a:gd name="T0" fmla="*/ 21 w 21"/>
                <a:gd name="T1" fmla="*/ 8 h 17"/>
                <a:gd name="T2" fmla="*/ 6 w 21"/>
                <a:gd name="T3" fmla="*/ 0 h 17"/>
                <a:gd name="T4" fmla="*/ 0 w 21"/>
                <a:gd name="T5" fmla="*/ 11 h 17"/>
                <a:gd name="T6" fmla="*/ 16 w 21"/>
                <a:gd name="T7" fmla="*/ 17 h 17"/>
                <a:gd name="T8" fmla="*/ 18 w 21"/>
                <a:gd name="T9" fmla="*/ 17 h 17"/>
                <a:gd name="T10" fmla="*/ 16 w 21"/>
                <a:gd name="T11" fmla="*/ 17 h 17"/>
                <a:gd name="T12" fmla="*/ 18 w 21"/>
                <a:gd name="T13" fmla="*/ 17 h 17"/>
                <a:gd name="T14" fmla="*/ 21 w 21"/>
                <a:gd name="T15" fmla="*/ 8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"/>
                <a:gd name="T25" fmla="*/ 0 h 17"/>
                <a:gd name="T26" fmla="*/ 21 w 21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" h="17">
                  <a:moveTo>
                    <a:pt x="21" y="8"/>
                  </a:moveTo>
                  <a:lnTo>
                    <a:pt x="6" y="0"/>
                  </a:lnTo>
                  <a:lnTo>
                    <a:pt x="0" y="11"/>
                  </a:lnTo>
                  <a:lnTo>
                    <a:pt x="16" y="17"/>
                  </a:lnTo>
                  <a:lnTo>
                    <a:pt x="18" y="17"/>
                  </a:lnTo>
                  <a:lnTo>
                    <a:pt x="16" y="17"/>
                  </a:lnTo>
                  <a:lnTo>
                    <a:pt x="18" y="17"/>
                  </a:lnTo>
                  <a:lnTo>
                    <a:pt x="21" y="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39" name="Freeform 1014"/>
            <p:cNvSpPr>
              <a:spLocks/>
            </p:cNvSpPr>
            <p:nvPr/>
          </p:nvSpPr>
          <p:spPr bwMode="auto">
            <a:xfrm>
              <a:off x="4470" y="3222"/>
              <a:ext cx="7" cy="13"/>
            </a:xfrm>
            <a:custGeom>
              <a:avLst/>
              <a:gdLst>
                <a:gd name="T0" fmla="*/ 7 w 7"/>
                <a:gd name="T1" fmla="*/ 2 h 13"/>
                <a:gd name="T2" fmla="*/ 3 w 7"/>
                <a:gd name="T3" fmla="*/ 0 h 13"/>
                <a:gd name="T4" fmla="*/ 0 w 7"/>
                <a:gd name="T5" fmla="*/ 9 h 13"/>
                <a:gd name="T6" fmla="*/ 3 w 7"/>
                <a:gd name="T7" fmla="*/ 11 h 13"/>
                <a:gd name="T8" fmla="*/ 5 w 7"/>
                <a:gd name="T9" fmla="*/ 13 h 13"/>
                <a:gd name="T10" fmla="*/ 3 w 7"/>
                <a:gd name="T11" fmla="*/ 11 h 13"/>
                <a:gd name="T12" fmla="*/ 3 w 7"/>
                <a:gd name="T13" fmla="*/ 13 h 13"/>
                <a:gd name="T14" fmla="*/ 5 w 7"/>
                <a:gd name="T15" fmla="*/ 13 h 13"/>
                <a:gd name="T16" fmla="*/ 7 w 7"/>
                <a:gd name="T17" fmla="*/ 2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13"/>
                <a:gd name="T29" fmla="*/ 7 w 7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13">
                  <a:moveTo>
                    <a:pt x="7" y="2"/>
                  </a:moveTo>
                  <a:lnTo>
                    <a:pt x="3" y="0"/>
                  </a:lnTo>
                  <a:lnTo>
                    <a:pt x="0" y="9"/>
                  </a:lnTo>
                  <a:lnTo>
                    <a:pt x="3" y="11"/>
                  </a:lnTo>
                  <a:lnTo>
                    <a:pt x="5" y="13"/>
                  </a:lnTo>
                  <a:lnTo>
                    <a:pt x="3" y="11"/>
                  </a:lnTo>
                  <a:lnTo>
                    <a:pt x="3" y="13"/>
                  </a:lnTo>
                  <a:lnTo>
                    <a:pt x="5" y="13"/>
                  </a:lnTo>
                  <a:lnTo>
                    <a:pt x="7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40" name="Freeform 1015"/>
            <p:cNvSpPr>
              <a:spLocks/>
            </p:cNvSpPr>
            <p:nvPr/>
          </p:nvSpPr>
          <p:spPr bwMode="auto">
            <a:xfrm>
              <a:off x="4475" y="3224"/>
              <a:ext cx="8" cy="11"/>
            </a:xfrm>
            <a:custGeom>
              <a:avLst/>
              <a:gdLst>
                <a:gd name="T0" fmla="*/ 8 w 8"/>
                <a:gd name="T1" fmla="*/ 0 h 11"/>
                <a:gd name="T2" fmla="*/ 6 w 8"/>
                <a:gd name="T3" fmla="*/ 0 h 11"/>
                <a:gd name="T4" fmla="*/ 2 w 8"/>
                <a:gd name="T5" fmla="*/ 0 h 11"/>
                <a:gd name="T6" fmla="*/ 0 w 8"/>
                <a:gd name="T7" fmla="*/ 11 h 11"/>
                <a:gd name="T8" fmla="*/ 4 w 8"/>
                <a:gd name="T9" fmla="*/ 11 h 11"/>
                <a:gd name="T10" fmla="*/ 2 w 8"/>
                <a:gd name="T11" fmla="*/ 11 h 11"/>
                <a:gd name="T12" fmla="*/ 8 w 8"/>
                <a:gd name="T13" fmla="*/ 0 h 11"/>
                <a:gd name="T14" fmla="*/ 6 w 8"/>
                <a:gd name="T15" fmla="*/ 0 h 11"/>
                <a:gd name="T16" fmla="*/ 8 w 8"/>
                <a:gd name="T17" fmla="*/ 0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11"/>
                <a:gd name="T29" fmla="*/ 8 w 8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11">
                  <a:moveTo>
                    <a:pt x="8" y="0"/>
                  </a:moveTo>
                  <a:lnTo>
                    <a:pt x="6" y="0"/>
                  </a:lnTo>
                  <a:lnTo>
                    <a:pt x="2" y="0"/>
                  </a:lnTo>
                  <a:lnTo>
                    <a:pt x="0" y="11"/>
                  </a:lnTo>
                  <a:lnTo>
                    <a:pt x="4" y="11"/>
                  </a:lnTo>
                  <a:lnTo>
                    <a:pt x="2" y="11"/>
                  </a:lnTo>
                  <a:lnTo>
                    <a:pt x="8" y="0"/>
                  </a:lnTo>
                  <a:lnTo>
                    <a:pt x="6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41" name="Freeform 1016"/>
            <p:cNvSpPr>
              <a:spLocks/>
            </p:cNvSpPr>
            <p:nvPr/>
          </p:nvSpPr>
          <p:spPr bwMode="auto">
            <a:xfrm>
              <a:off x="4477" y="3224"/>
              <a:ext cx="8" cy="13"/>
            </a:xfrm>
            <a:custGeom>
              <a:avLst/>
              <a:gdLst>
                <a:gd name="T0" fmla="*/ 6 w 8"/>
                <a:gd name="T1" fmla="*/ 1 h 13"/>
                <a:gd name="T2" fmla="*/ 8 w 8"/>
                <a:gd name="T3" fmla="*/ 1 h 13"/>
                <a:gd name="T4" fmla="*/ 6 w 8"/>
                <a:gd name="T5" fmla="*/ 0 h 13"/>
                <a:gd name="T6" fmla="*/ 0 w 8"/>
                <a:gd name="T7" fmla="*/ 11 h 13"/>
                <a:gd name="T8" fmla="*/ 2 w 8"/>
                <a:gd name="T9" fmla="*/ 11 h 13"/>
                <a:gd name="T10" fmla="*/ 6 w 8"/>
                <a:gd name="T11" fmla="*/ 13 h 13"/>
                <a:gd name="T12" fmla="*/ 2 w 8"/>
                <a:gd name="T13" fmla="*/ 11 h 13"/>
                <a:gd name="T14" fmla="*/ 4 w 8"/>
                <a:gd name="T15" fmla="*/ 13 h 13"/>
                <a:gd name="T16" fmla="*/ 6 w 8"/>
                <a:gd name="T17" fmla="*/ 13 h 13"/>
                <a:gd name="T18" fmla="*/ 6 w 8"/>
                <a:gd name="T19" fmla="*/ 1 h 1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"/>
                <a:gd name="T31" fmla="*/ 0 h 13"/>
                <a:gd name="T32" fmla="*/ 8 w 8"/>
                <a:gd name="T33" fmla="*/ 13 h 1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" h="13">
                  <a:moveTo>
                    <a:pt x="6" y="1"/>
                  </a:moveTo>
                  <a:lnTo>
                    <a:pt x="8" y="1"/>
                  </a:lnTo>
                  <a:lnTo>
                    <a:pt x="6" y="0"/>
                  </a:lnTo>
                  <a:lnTo>
                    <a:pt x="0" y="11"/>
                  </a:lnTo>
                  <a:lnTo>
                    <a:pt x="2" y="11"/>
                  </a:lnTo>
                  <a:lnTo>
                    <a:pt x="6" y="13"/>
                  </a:lnTo>
                  <a:lnTo>
                    <a:pt x="2" y="11"/>
                  </a:lnTo>
                  <a:lnTo>
                    <a:pt x="4" y="13"/>
                  </a:lnTo>
                  <a:lnTo>
                    <a:pt x="6" y="13"/>
                  </a:lnTo>
                  <a:lnTo>
                    <a:pt x="6" y="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42" name="Freeform 1017"/>
            <p:cNvSpPr>
              <a:spLocks/>
            </p:cNvSpPr>
            <p:nvPr/>
          </p:nvSpPr>
          <p:spPr bwMode="auto">
            <a:xfrm>
              <a:off x="4483" y="3225"/>
              <a:ext cx="2" cy="12"/>
            </a:xfrm>
            <a:custGeom>
              <a:avLst/>
              <a:gdLst>
                <a:gd name="T0" fmla="*/ 2 w 2"/>
                <a:gd name="T1" fmla="*/ 12 h 12"/>
                <a:gd name="T2" fmla="*/ 2 w 2"/>
                <a:gd name="T3" fmla="*/ 0 h 12"/>
                <a:gd name="T4" fmla="*/ 0 w 2"/>
                <a:gd name="T5" fmla="*/ 0 h 12"/>
                <a:gd name="T6" fmla="*/ 0 w 2"/>
                <a:gd name="T7" fmla="*/ 12 h 12"/>
                <a:gd name="T8" fmla="*/ 2 w 2"/>
                <a:gd name="T9" fmla="*/ 12 h 12"/>
                <a:gd name="T10" fmla="*/ 2 w 2"/>
                <a:gd name="T11" fmla="*/ 0 h 12"/>
                <a:gd name="T12" fmla="*/ 2 w 2"/>
                <a:gd name="T13" fmla="*/ 12 h 12"/>
                <a:gd name="T14" fmla="*/ 2 w 2"/>
                <a:gd name="T15" fmla="*/ 6 h 12"/>
                <a:gd name="T16" fmla="*/ 2 w 2"/>
                <a:gd name="T17" fmla="*/ 0 h 12"/>
                <a:gd name="T18" fmla="*/ 2 w 2"/>
                <a:gd name="T19" fmla="*/ 12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"/>
                <a:gd name="T31" fmla="*/ 0 h 12"/>
                <a:gd name="T32" fmla="*/ 2 w 2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" h="12">
                  <a:moveTo>
                    <a:pt x="2" y="12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2" y="0"/>
                  </a:lnTo>
                  <a:lnTo>
                    <a:pt x="2" y="12"/>
                  </a:lnTo>
                  <a:lnTo>
                    <a:pt x="2" y="6"/>
                  </a:lnTo>
                  <a:lnTo>
                    <a:pt x="2" y="0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43" name="Freeform 1018"/>
            <p:cNvSpPr>
              <a:spLocks/>
            </p:cNvSpPr>
            <p:nvPr/>
          </p:nvSpPr>
          <p:spPr bwMode="auto">
            <a:xfrm>
              <a:off x="4479" y="3225"/>
              <a:ext cx="6" cy="12"/>
            </a:xfrm>
            <a:custGeom>
              <a:avLst/>
              <a:gdLst>
                <a:gd name="T0" fmla="*/ 0 w 6"/>
                <a:gd name="T1" fmla="*/ 10 h 12"/>
                <a:gd name="T2" fmla="*/ 4 w 6"/>
                <a:gd name="T3" fmla="*/ 12 h 12"/>
                <a:gd name="T4" fmla="*/ 6 w 6"/>
                <a:gd name="T5" fmla="*/ 12 h 12"/>
                <a:gd name="T6" fmla="*/ 6 w 6"/>
                <a:gd name="T7" fmla="*/ 0 h 12"/>
                <a:gd name="T8" fmla="*/ 4 w 6"/>
                <a:gd name="T9" fmla="*/ 0 h 12"/>
                <a:gd name="T10" fmla="*/ 6 w 6"/>
                <a:gd name="T11" fmla="*/ 0 h 12"/>
                <a:gd name="T12" fmla="*/ 0 w 6"/>
                <a:gd name="T13" fmla="*/ 10 h 12"/>
                <a:gd name="T14" fmla="*/ 2 w 6"/>
                <a:gd name="T15" fmla="*/ 12 h 12"/>
                <a:gd name="T16" fmla="*/ 4 w 6"/>
                <a:gd name="T17" fmla="*/ 12 h 12"/>
                <a:gd name="T18" fmla="*/ 0 w 6"/>
                <a:gd name="T19" fmla="*/ 10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2"/>
                <a:gd name="T32" fmla="*/ 6 w 6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2">
                  <a:moveTo>
                    <a:pt x="0" y="10"/>
                  </a:moveTo>
                  <a:lnTo>
                    <a:pt x="4" y="12"/>
                  </a:lnTo>
                  <a:lnTo>
                    <a:pt x="6" y="12"/>
                  </a:lnTo>
                  <a:lnTo>
                    <a:pt x="6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0" y="10"/>
                  </a:lnTo>
                  <a:lnTo>
                    <a:pt x="2" y="12"/>
                  </a:lnTo>
                  <a:lnTo>
                    <a:pt x="4" y="12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44" name="Freeform 1019"/>
            <p:cNvSpPr>
              <a:spLocks/>
            </p:cNvSpPr>
            <p:nvPr/>
          </p:nvSpPr>
          <p:spPr bwMode="auto">
            <a:xfrm>
              <a:off x="4477" y="3224"/>
              <a:ext cx="8" cy="11"/>
            </a:xfrm>
            <a:custGeom>
              <a:avLst/>
              <a:gdLst>
                <a:gd name="T0" fmla="*/ 2 w 8"/>
                <a:gd name="T1" fmla="*/ 11 h 11"/>
                <a:gd name="T2" fmla="*/ 0 w 8"/>
                <a:gd name="T3" fmla="*/ 11 h 11"/>
                <a:gd name="T4" fmla="*/ 2 w 8"/>
                <a:gd name="T5" fmla="*/ 11 h 11"/>
                <a:gd name="T6" fmla="*/ 8 w 8"/>
                <a:gd name="T7" fmla="*/ 1 h 11"/>
                <a:gd name="T8" fmla="*/ 6 w 8"/>
                <a:gd name="T9" fmla="*/ 0 h 11"/>
                <a:gd name="T10" fmla="*/ 4 w 8"/>
                <a:gd name="T11" fmla="*/ 0 h 11"/>
                <a:gd name="T12" fmla="*/ 6 w 8"/>
                <a:gd name="T13" fmla="*/ 0 h 11"/>
                <a:gd name="T14" fmla="*/ 4 w 8"/>
                <a:gd name="T15" fmla="*/ 0 h 11"/>
                <a:gd name="T16" fmla="*/ 2 w 8"/>
                <a:gd name="T17" fmla="*/ 11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11"/>
                <a:gd name="T29" fmla="*/ 8 w 8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11">
                  <a:moveTo>
                    <a:pt x="2" y="11"/>
                  </a:moveTo>
                  <a:lnTo>
                    <a:pt x="0" y="11"/>
                  </a:lnTo>
                  <a:lnTo>
                    <a:pt x="2" y="11"/>
                  </a:lnTo>
                  <a:lnTo>
                    <a:pt x="8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1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45" name="Freeform 1020"/>
            <p:cNvSpPr>
              <a:spLocks/>
            </p:cNvSpPr>
            <p:nvPr/>
          </p:nvSpPr>
          <p:spPr bwMode="auto">
            <a:xfrm>
              <a:off x="4473" y="3224"/>
              <a:ext cx="8" cy="11"/>
            </a:xfrm>
            <a:custGeom>
              <a:avLst/>
              <a:gdLst>
                <a:gd name="T0" fmla="*/ 0 w 8"/>
                <a:gd name="T1" fmla="*/ 9 h 11"/>
                <a:gd name="T2" fmla="*/ 2 w 8"/>
                <a:gd name="T3" fmla="*/ 11 h 11"/>
                <a:gd name="T4" fmla="*/ 6 w 8"/>
                <a:gd name="T5" fmla="*/ 11 h 11"/>
                <a:gd name="T6" fmla="*/ 8 w 8"/>
                <a:gd name="T7" fmla="*/ 0 h 11"/>
                <a:gd name="T8" fmla="*/ 4 w 8"/>
                <a:gd name="T9" fmla="*/ 0 h 11"/>
                <a:gd name="T10" fmla="*/ 0 w 8"/>
                <a:gd name="T11" fmla="*/ 9 h 11"/>
                <a:gd name="T12" fmla="*/ 0 w 8"/>
                <a:gd name="T13" fmla="*/ 11 h 11"/>
                <a:gd name="T14" fmla="*/ 2 w 8"/>
                <a:gd name="T15" fmla="*/ 11 h 11"/>
                <a:gd name="T16" fmla="*/ 0 w 8"/>
                <a:gd name="T17" fmla="*/ 9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11"/>
                <a:gd name="T29" fmla="*/ 8 w 8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11">
                  <a:moveTo>
                    <a:pt x="0" y="9"/>
                  </a:moveTo>
                  <a:lnTo>
                    <a:pt x="2" y="11"/>
                  </a:lnTo>
                  <a:lnTo>
                    <a:pt x="6" y="11"/>
                  </a:lnTo>
                  <a:lnTo>
                    <a:pt x="8" y="0"/>
                  </a:lnTo>
                  <a:lnTo>
                    <a:pt x="4" y="0"/>
                  </a:lnTo>
                  <a:lnTo>
                    <a:pt x="0" y="9"/>
                  </a:lnTo>
                  <a:lnTo>
                    <a:pt x="0" y="11"/>
                  </a:lnTo>
                  <a:lnTo>
                    <a:pt x="2" y="11"/>
                  </a:lnTo>
                  <a:lnTo>
                    <a:pt x="0" y="9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46" name="Freeform 1021"/>
            <p:cNvSpPr>
              <a:spLocks/>
            </p:cNvSpPr>
            <p:nvPr/>
          </p:nvSpPr>
          <p:spPr bwMode="auto">
            <a:xfrm>
              <a:off x="4468" y="3222"/>
              <a:ext cx="9" cy="11"/>
            </a:xfrm>
            <a:custGeom>
              <a:avLst/>
              <a:gdLst>
                <a:gd name="T0" fmla="*/ 0 w 9"/>
                <a:gd name="T1" fmla="*/ 9 h 11"/>
                <a:gd name="T2" fmla="*/ 2 w 9"/>
                <a:gd name="T3" fmla="*/ 9 h 11"/>
                <a:gd name="T4" fmla="*/ 5 w 9"/>
                <a:gd name="T5" fmla="*/ 11 h 11"/>
                <a:gd name="T6" fmla="*/ 9 w 9"/>
                <a:gd name="T7" fmla="*/ 2 h 11"/>
                <a:gd name="T8" fmla="*/ 5 w 9"/>
                <a:gd name="T9" fmla="*/ 0 h 11"/>
                <a:gd name="T10" fmla="*/ 0 w 9"/>
                <a:gd name="T11" fmla="*/ 9 h 11"/>
                <a:gd name="T12" fmla="*/ 2 w 9"/>
                <a:gd name="T13" fmla="*/ 9 h 11"/>
                <a:gd name="T14" fmla="*/ 0 w 9"/>
                <a:gd name="T15" fmla="*/ 9 h 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"/>
                <a:gd name="T25" fmla="*/ 0 h 11"/>
                <a:gd name="T26" fmla="*/ 9 w 9"/>
                <a:gd name="T27" fmla="*/ 11 h 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" h="11">
                  <a:moveTo>
                    <a:pt x="0" y="9"/>
                  </a:moveTo>
                  <a:lnTo>
                    <a:pt x="2" y="9"/>
                  </a:lnTo>
                  <a:lnTo>
                    <a:pt x="5" y="11"/>
                  </a:lnTo>
                  <a:lnTo>
                    <a:pt x="9" y="2"/>
                  </a:lnTo>
                  <a:lnTo>
                    <a:pt x="5" y="0"/>
                  </a:lnTo>
                  <a:lnTo>
                    <a:pt x="0" y="9"/>
                  </a:lnTo>
                  <a:lnTo>
                    <a:pt x="2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47" name="Freeform 1022"/>
            <p:cNvSpPr>
              <a:spLocks/>
            </p:cNvSpPr>
            <p:nvPr/>
          </p:nvSpPr>
          <p:spPr bwMode="auto">
            <a:xfrm>
              <a:off x="4452" y="3214"/>
              <a:ext cx="21" cy="17"/>
            </a:xfrm>
            <a:custGeom>
              <a:avLst/>
              <a:gdLst>
                <a:gd name="T0" fmla="*/ 0 w 21"/>
                <a:gd name="T1" fmla="*/ 11 h 17"/>
                <a:gd name="T2" fmla="*/ 16 w 21"/>
                <a:gd name="T3" fmla="*/ 17 h 17"/>
                <a:gd name="T4" fmla="*/ 21 w 21"/>
                <a:gd name="T5" fmla="*/ 8 h 17"/>
                <a:gd name="T6" fmla="*/ 6 w 21"/>
                <a:gd name="T7" fmla="*/ 0 h 17"/>
                <a:gd name="T8" fmla="*/ 0 w 21"/>
                <a:gd name="T9" fmla="*/ 11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17"/>
                <a:gd name="T17" fmla="*/ 21 w 21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17">
                  <a:moveTo>
                    <a:pt x="0" y="11"/>
                  </a:moveTo>
                  <a:lnTo>
                    <a:pt x="16" y="17"/>
                  </a:lnTo>
                  <a:lnTo>
                    <a:pt x="21" y="8"/>
                  </a:lnTo>
                  <a:lnTo>
                    <a:pt x="6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48" name="Freeform 1023"/>
            <p:cNvSpPr>
              <a:spLocks/>
            </p:cNvSpPr>
            <p:nvPr/>
          </p:nvSpPr>
          <p:spPr bwMode="auto">
            <a:xfrm>
              <a:off x="4444" y="3210"/>
              <a:ext cx="14" cy="15"/>
            </a:xfrm>
            <a:custGeom>
              <a:avLst/>
              <a:gdLst>
                <a:gd name="T0" fmla="*/ 0 w 14"/>
                <a:gd name="T1" fmla="*/ 12 h 15"/>
                <a:gd name="T2" fmla="*/ 8 w 14"/>
                <a:gd name="T3" fmla="*/ 15 h 15"/>
                <a:gd name="T4" fmla="*/ 14 w 14"/>
                <a:gd name="T5" fmla="*/ 4 h 15"/>
                <a:gd name="T6" fmla="*/ 4 w 14"/>
                <a:gd name="T7" fmla="*/ 0 h 15"/>
                <a:gd name="T8" fmla="*/ 0 w 14"/>
                <a:gd name="T9" fmla="*/ 12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15"/>
                <a:gd name="T17" fmla="*/ 14 w 14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15">
                  <a:moveTo>
                    <a:pt x="0" y="12"/>
                  </a:moveTo>
                  <a:lnTo>
                    <a:pt x="8" y="15"/>
                  </a:lnTo>
                  <a:lnTo>
                    <a:pt x="14" y="4"/>
                  </a:lnTo>
                  <a:lnTo>
                    <a:pt x="4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49" name="Freeform 0"/>
            <p:cNvSpPr>
              <a:spLocks/>
            </p:cNvSpPr>
            <p:nvPr/>
          </p:nvSpPr>
          <p:spPr bwMode="auto">
            <a:xfrm>
              <a:off x="4435" y="3208"/>
              <a:ext cx="13" cy="14"/>
            </a:xfrm>
            <a:custGeom>
              <a:avLst/>
              <a:gdLst>
                <a:gd name="T0" fmla="*/ 2 w 13"/>
                <a:gd name="T1" fmla="*/ 12 h 14"/>
                <a:gd name="T2" fmla="*/ 0 w 13"/>
                <a:gd name="T3" fmla="*/ 12 h 14"/>
                <a:gd name="T4" fmla="*/ 9 w 13"/>
                <a:gd name="T5" fmla="*/ 14 h 14"/>
                <a:gd name="T6" fmla="*/ 13 w 13"/>
                <a:gd name="T7" fmla="*/ 2 h 14"/>
                <a:gd name="T8" fmla="*/ 4 w 13"/>
                <a:gd name="T9" fmla="*/ 0 h 14"/>
                <a:gd name="T10" fmla="*/ 2 w 13"/>
                <a:gd name="T11" fmla="*/ 12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14"/>
                <a:gd name="T20" fmla="*/ 13 w 13"/>
                <a:gd name="T21" fmla="*/ 14 h 1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14">
                  <a:moveTo>
                    <a:pt x="2" y="12"/>
                  </a:moveTo>
                  <a:lnTo>
                    <a:pt x="0" y="12"/>
                  </a:lnTo>
                  <a:lnTo>
                    <a:pt x="9" y="14"/>
                  </a:lnTo>
                  <a:lnTo>
                    <a:pt x="13" y="2"/>
                  </a:lnTo>
                  <a:lnTo>
                    <a:pt x="4" y="0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50" name="Freeform 1"/>
            <p:cNvSpPr>
              <a:spLocks/>
            </p:cNvSpPr>
            <p:nvPr/>
          </p:nvSpPr>
          <p:spPr bwMode="auto">
            <a:xfrm>
              <a:off x="4429" y="3206"/>
              <a:ext cx="10" cy="14"/>
            </a:xfrm>
            <a:custGeom>
              <a:avLst/>
              <a:gdLst>
                <a:gd name="T0" fmla="*/ 0 w 10"/>
                <a:gd name="T1" fmla="*/ 12 h 14"/>
                <a:gd name="T2" fmla="*/ 2 w 10"/>
                <a:gd name="T3" fmla="*/ 12 h 14"/>
                <a:gd name="T4" fmla="*/ 8 w 10"/>
                <a:gd name="T5" fmla="*/ 14 h 14"/>
                <a:gd name="T6" fmla="*/ 10 w 10"/>
                <a:gd name="T7" fmla="*/ 2 h 14"/>
                <a:gd name="T8" fmla="*/ 4 w 10"/>
                <a:gd name="T9" fmla="*/ 0 h 14"/>
                <a:gd name="T10" fmla="*/ 6 w 10"/>
                <a:gd name="T11" fmla="*/ 0 h 14"/>
                <a:gd name="T12" fmla="*/ 0 w 10"/>
                <a:gd name="T13" fmla="*/ 12 h 14"/>
                <a:gd name="T14" fmla="*/ 2 w 10"/>
                <a:gd name="T15" fmla="*/ 12 h 14"/>
                <a:gd name="T16" fmla="*/ 0 w 10"/>
                <a:gd name="T17" fmla="*/ 12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14"/>
                <a:gd name="T29" fmla="*/ 10 w 10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14">
                  <a:moveTo>
                    <a:pt x="0" y="12"/>
                  </a:moveTo>
                  <a:lnTo>
                    <a:pt x="2" y="12"/>
                  </a:lnTo>
                  <a:lnTo>
                    <a:pt x="8" y="14"/>
                  </a:lnTo>
                  <a:lnTo>
                    <a:pt x="10" y="2"/>
                  </a:lnTo>
                  <a:lnTo>
                    <a:pt x="4" y="0"/>
                  </a:lnTo>
                  <a:lnTo>
                    <a:pt x="6" y="0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51" name="Freeform 2"/>
            <p:cNvSpPr>
              <a:spLocks/>
            </p:cNvSpPr>
            <p:nvPr/>
          </p:nvSpPr>
          <p:spPr bwMode="auto">
            <a:xfrm>
              <a:off x="4427" y="3206"/>
              <a:ext cx="8" cy="12"/>
            </a:xfrm>
            <a:custGeom>
              <a:avLst/>
              <a:gdLst>
                <a:gd name="T0" fmla="*/ 4 w 8"/>
                <a:gd name="T1" fmla="*/ 12 h 12"/>
                <a:gd name="T2" fmla="*/ 0 w 8"/>
                <a:gd name="T3" fmla="*/ 10 h 12"/>
                <a:gd name="T4" fmla="*/ 2 w 8"/>
                <a:gd name="T5" fmla="*/ 12 h 12"/>
                <a:gd name="T6" fmla="*/ 8 w 8"/>
                <a:gd name="T7" fmla="*/ 0 h 12"/>
                <a:gd name="T8" fmla="*/ 6 w 8"/>
                <a:gd name="T9" fmla="*/ 0 h 12"/>
                <a:gd name="T10" fmla="*/ 4 w 8"/>
                <a:gd name="T11" fmla="*/ 0 h 12"/>
                <a:gd name="T12" fmla="*/ 6 w 8"/>
                <a:gd name="T13" fmla="*/ 0 h 12"/>
                <a:gd name="T14" fmla="*/ 4 w 8"/>
                <a:gd name="T15" fmla="*/ 0 h 12"/>
                <a:gd name="T16" fmla="*/ 4 w 8"/>
                <a:gd name="T17" fmla="*/ 12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12"/>
                <a:gd name="T29" fmla="*/ 8 w 8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12">
                  <a:moveTo>
                    <a:pt x="4" y="12"/>
                  </a:moveTo>
                  <a:lnTo>
                    <a:pt x="0" y="10"/>
                  </a:lnTo>
                  <a:lnTo>
                    <a:pt x="2" y="12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56" name="Rectangle 3"/>
            <p:cNvSpPr>
              <a:spLocks noChangeArrowheads="1"/>
            </p:cNvSpPr>
            <p:nvPr/>
          </p:nvSpPr>
          <p:spPr bwMode="auto">
            <a:xfrm>
              <a:off x="4427" y="3206"/>
              <a:ext cx="4" cy="1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57" name="Rectangle 4"/>
            <p:cNvSpPr>
              <a:spLocks noChangeArrowheads="1"/>
            </p:cNvSpPr>
            <p:nvPr/>
          </p:nvSpPr>
          <p:spPr bwMode="auto">
            <a:xfrm>
              <a:off x="4423" y="3206"/>
              <a:ext cx="4" cy="1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58" name="Rectangle 5"/>
            <p:cNvSpPr>
              <a:spLocks noChangeArrowheads="1"/>
            </p:cNvSpPr>
            <p:nvPr/>
          </p:nvSpPr>
          <p:spPr bwMode="auto">
            <a:xfrm>
              <a:off x="4419" y="3206"/>
              <a:ext cx="4" cy="1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59" name="Rectangle 6"/>
            <p:cNvSpPr>
              <a:spLocks noChangeArrowheads="1"/>
            </p:cNvSpPr>
            <p:nvPr/>
          </p:nvSpPr>
          <p:spPr bwMode="auto">
            <a:xfrm>
              <a:off x="4416" y="3206"/>
              <a:ext cx="3" cy="1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60" name="Freeform 7"/>
            <p:cNvSpPr>
              <a:spLocks/>
            </p:cNvSpPr>
            <p:nvPr/>
          </p:nvSpPr>
          <p:spPr bwMode="auto">
            <a:xfrm>
              <a:off x="4410" y="3206"/>
              <a:ext cx="6" cy="12"/>
            </a:xfrm>
            <a:custGeom>
              <a:avLst/>
              <a:gdLst>
                <a:gd name="T0" fmla="*/ 6 w 6"/>
                <a:gd name="T1" fmla="*/ 10 h 12"/>
                <a:gd name="T2" fmla="*/ 4 w 6"/>
                <a:gd name="T3" fmla="*/ 12 h 12"/>
                <a:gd name="T4" fmla="*/ 6 w 6"/>
                <a:gd name="T5" fmla="*/ 12 h 12"/>
                <a:gd name="T6" fmla="*/ 6 w 6"/>
                <a:gd name="T7" fmla="*/ 0 h 12"/>
                <a:gd name="T8" fmla="*/ 4 w 6"/>
                <a:gd name="T9" fmla="*/ 0 h 12"/>
                <a:gd name="T10" fmla="*/ 0 w 6"/>
                <a:gd name="T11" fmla="*/ 0 h 12"/>
                <a:gd name="T12" fmla="*/ 4 w 6"/>
                <a:gd name="T13" fmla="*/ 0 h 12"/>
                <a:gd name="T14" fmla="*/ 2 w 6"/>
                <a:gd name="T15" fmla="*/ 0 h 12"/>
                <a:gd name="T16" fmla="*/ 0 w 6"/>
                <a:gd name="T17" fmla="*/ 0 h 12"/>
                <a:gd name="T18" fmla="*/ 6 w 6"/>
                <a:gd name="T19" fmla="*/ 10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2"/>
                <a:gd name="T32" fmla="*/ 6 w 6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2">
                  <a:moveTo>
                    <a:pt x="6" y="10"/>
                  </a:moveTo>
                  <a:lnTo>
                    <a:pt x="4" y="12"/>
                  </a:lnTo>
                  <a:lnTo>
                    <a:pt x="6" y="12"/>
                  </a:lnTo>
                  <a:lnTo>
                    <a:pt x="6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6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61" name="Freeform 8"/>
            <p:cNvSpPr>
              <a:spLocks/>
            </p:cNvSpPr>
            <p:nvPr/>
          </p:nvSpPr>
          <p:spPr bwMode="auto">
            <a:xfrm>
              <a:off x="4408" y="3206"/>
              <a:ext cx="8" cy="12"/>
            </a:xfrm>
            <a:custGeom>
              <a:avLst/>
              <a:gdLst>
                <a:gd name="T0" fmla="*/ 4 w 8"/>
                <a:gd name="T1" fmla="*/ 12 h 12"/>
                <a:gd name="T2" fmla="*/ 6 w 8"/>
                <a:gd name="T3" fmla="*/ 12 h 12"/>
                <a:gd name="T4" fmla="*/ 8 w 8"/>
                <a:gd name="T5" fmla="*/ 10 h 12"/>
                <a:gd name="T6" fmla="*/ 2 w 8"/>
                <a:gd name="T7" fmla="*/ 0 h 12"/>
                <a:gd name="T8" fmla="*/ 0 w 8"/>
                <a:gd name="T9" fmla="*/ 0 h 12"/>
                <a:gd name="T10" fmla="*/ 2 w 8"/>
                <a:gd name="T11" fmla="*/ 0 h 12"/>
                <a:gd name="T12" fmla="*/ 4 w 8"/>
                <a:gd name="T13" fmla="*/ 12 h 12"/>
                <a:gd name="T14" fmla="*/ 6 w 8"/>
                <a:gd name="T15" fmla="*/ 12 h 12"/>
                <a:gd name="T16" fmla="*/ 4 w 8"/>
                <a:gd name="T17" fmla="*/ 12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12"/>
                <a:gd name="T29" fmla="*/ 8 w 8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12">
                  <a:moveTo>
                    <a:pt x="4" y="12"/>
                  </a:moveTo>
                  <a:lnTo>
                    <a:pt x="6" y="12"/>
                  </a:lnTo>
                  <a:lnTo>
                    <a:pt x="8" y="1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12"/>
                  </a:lnTo>
                  <a:lnTo>
                    <a:pt x="6" y="12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62" name="Freeform 9"/>
            <p:cNvSpPr>
              <a:spLocks/>
            </p:cNvSpPr>
            <p:nvPr/>
          </p:nvSpPr>
          <p:spPr bwMode="auto">
            <a:xfrm>
              <a:off x="4406" y="3206"/>
              <a:ext cx="6" cy="14"/>
            </a:xfrm>
            <a:custGeom>
              <a:avLst/>
              <a:gdLst>
                <a:gd name="T0" fmla="*/ 2 w 6"/>
                <a:gd name="T1" fmla="*/ 14 h 14"/>
                <a:gd name="T2" fmla="*/ 6 w 6"/>
                <a:gd name="T3" fmla="*/ 12 h 14"/>
                <a:gd name="T4" fmla="*/ 4 w 6"/>
                <a:gd name="T5" fmla="*/ 0 h 14"/>
                <a:gd name="T6" fmla="*/ 0 w 6"/>
                <a:gd name="T7" fmla="*/ 2 h 14"/>
                <a:gd name="T8" fmla="*/ 2 w 6"/>
                <a:gd name="T9" fmla="*/ 14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4"/>
                <a:gd name="T17" fmla="*/ 6 w 6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4">
                  <a:moveTo>
                    <a:pt x="2" y="14"/>
                  </a:moveTo>
                  <a:lnTo>
                    <a:pt x="6" y="12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63" name="Freeform 10"/>
            <p:cNvSpPr>
              <a:spLocks/>
            </p:cNvSpPr>
            <p:nvPr/>
          </p:nvSpPr>
          <p:spPr bwMode="auto">
            <a:xfrm>
              <a:off x="4400" y="3208"/>
              <a:ext cx="8" cy="12"/>
            </a:xfrm>
            <a:custGeom>
              <a:avLst/>
              <a:gdLst>
                <a:gd name="T0" fmla="*/ 4 w 8"/>
                <a:gd name="T1" fmla="*/ 12 h 12"/>
                <a:gd name="T2" fmla="*/ 2 w 8"/>
                <a:gd name="T3" fmla="*/ 12 h 12"/>
                <a:gd name="T4" fmla="*/ 8 w 8"/>
                <a:gd name="T5" fmla="*/ 12 h 12"/>
                <a:gd name="T6" fmla="*/ 6 w 8"/>
                <a:gd name="T7" fmla="*/ 0 h 12"/>
                <a:gd name="T8" fmla="*/ 0 w 8"/>
                <a:gd name="T9" fmla="*/ 0 h 12"/>
                <a:gd name="T10" fmla="*/ 4 w 8"/>
                <a:gd name="T11" fmla="*/ 12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12"/>
                <a:gd name="T20" fmla="*/ 8 w 8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12">
                  <a:moveTo>
                    <a:pt x="4" y="12"/>
                  </a:moveTo>
                  <a:lnTo>
                    <a:pt x="2" y="12"/>
                  </a:lnTo>
                  <a:lnTo>
                    <a:pt x="8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64" name="Freeform 11"/>
            <p:cNvSpPr>
              <a:spLocks/>
            </p:cNvSpPr>
            <p:nvPr/>
          </p:nvSpPr>
          <p:spPr bwMode="auto">
            <a:xfrm>
              <a:off x="4390" y="3208"/>
              <a:ext cx="14" cy="16"/>
            </a:xfrm>
            <a:custGeom>
              <a:avLst/>
              <a:gdLst>
                <a:gd name="T0" fmla="*/ 6 w 14"/>
                <a:gd name="T1" fmla="*/ 16 h 16"/>
                <a:gd name="T2" fmla="*/ 4 w 14"/>
                <a:gd name="T3" fmla="*/ 16 h 16"/>
                <a:gd name="T4" fmla="*/ 14 w 14"/>
                <a:gd name="T5" fmla="*/ 12 h 16"/>
                <a:gd name="T6" fmla="*/ 10 w 14"/>
                <a:gd name="T7" fmla="*/ 0 h 16"/>
                <a:gd name="T8" fmla="*/ 0 w 14"/>
                <a:gd name="T9" fmla="*/ 4 h 16"/>
                <a:gd name="T10" fmla="*/ 6 w 14"/>
                <a:gd name="T11" fmla="*/ 16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"/>
                <a:gd name="T19" fmla="*/ 0 h 16"/>
                <a:gd name="T20" fmla="*/ 14 w 14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" h="16">
                  <a:moveTo>
                    <a:pt x="6" y="16"/>
                  </a:moveTo>
                  <a:lnTo>
                    <a:pt x="4" y="16"/>
                  </a:lnTo>
                  <a:lnTo>
                    <a:pt x="14" y="12"/>
                  </a:lnTo>
                  <a:lnTo>
                    <a:pt x="10" y="0"/>
                  </a:lnTo>
                  <a:lnTo>
                    <a:pt x="0" y="4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65" name="Freeform 12"/>
            <p:cNvSpPr>
              <a:spLocks/>
            </p:cNvSpPr>
            <p:nvPr/>
          </p:nvSpPr>
          <p:spPr bwMode="auto">
            <a:xfrm>
              <a:off x="4383" y="3212"/>
              <a:ext cx="13" cy="15"/>
            </a:xfrm>
            <a:custGeom>
              <a:avLst/>
              <a:gdLst>
                <a:gd name="T0" fmla="*/ 5 w 13"/>
                <a:gd name="T1" fmla="*/ 15 h 15"/>
                <a:gd name="T2" fmla="*/ 13 w 13"/>
                <a:gd name="T3" fmla="*/ 12 h 15"/>
                <a:gd name="T4" fmla="*/ 7 w 13"/>
                <a:gd name="T5" fmla="*/ 0 h 15"/>
                <a:gd name="T6" fmla="*/ 0 w 13"/>
                <a:gd name="T7" fmla="*/ 4 h 15"/>
                <a:gd name="T8" fmla="*/ 5 w 13"/>
                <a:gd name="T9" fmla="*/ 15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5"/>
                <a:gd name="T17" fmla="*/ 13 w 13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5">
                  <a:moveTo>
                    <a:pt x="5" y="15"/>
                  </a:moveTo>
                  <a:lnTo>
                    <a:pt x="13" y="12"/>
                  </a:lnTo>
                  <a:lnTo>
                    <a:pt x="7" y="0"/>
                  </a:lnTo>
                  <a:lnTo>
                    <a:pt x="0" y="4"/>
                  </a:lnTo>
                  <a:lnTo>
                    <a:pt x="5" y="1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66" name="Freeform 13"/>
            <p:cNvSpPr>
              <a:spLocks/>
            </p:cNvSpPr>
            <p:nvPr/>
          </p:nvSpPr>
          <p:spPr bwMode="auto">
            <a:xfrm>
              <a:off x="4365" y="3216"/>
              <a:ext cx="23" cy="19"/>
            </a:xfrm>
            <a:custGeom>
              <a:avLst/>
              <a:gdLst>
                <a:gd name="T0" fmla="*/ 6 w 23"/>
                <a:gd name="T1" fmla="*/ 19 h 19"/>
                <a:gd name="T2" fmla="*/ 23 w 23"/>
                <a:gd name="T3" fmla="*/ 11 h 19"/>
                <a:gd name="T4" fmla="*/ 18 w 23"/>
                <a:gd name="T5" fmla="*/ 0 h 19"/>
                <a:gd name="T6" fmla="*/ 0 w 23"/>
                <a:gd name="T7" fmla="*/ 8 h 19"/>
                <a:gd name="T8" fmla="*/ 2 w 23"/>
                <a:gd name="T9" fmla="*/ 8 h 19"/>
                <a:gd name="T10" fmla="*/ 6 w 23"/>
                <a:gd name="T11" fmla="*/ 19 h 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19"/>
                <a:gd name="T20" fmla="*/ 23 w 23"/>
                <a:gd name="T21" fmla="*/ 19 h 1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19">
                  <a:moveTo>
                    <a:pt x="6" y="19"/>
                  </a:moveTo>
                  <a:lnTo>
                    <a:pt x="23" y="11"/>
                  </a:lnTo>
                  <a:lnTo>
                    <a:pt x="18" y="0"/>
                  </a:lnTo>
                  <a:lnTo>
                    <a:pt x="0" y="8"/>
                  </a:lnTo>
                  <a:lnTo>
                    <a:pt x="2" y="8"/>
                  </a:lnTo>
                  <a:lnTo>
                    <a:pt x="6" y="19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67" name="Freeform 14"/>
            <p:cNvSpPr>
              <a:spLocks/>
            </p:cNvSpPr>
            <p:nvPr/>
          </p:nvSpPr>
          <p:spPr bwMode="auto">
            <a:xfrm>
              <a:off x="4360" y="3224"/>
              <a:ext cx="11" cy="13"/>
            </a:xfrm>
            <a:custGeom>
              <a:avLst/>
              <a:gdLst>
                <a:gd name="T0" fmla="*/ 3 w 11"/>
                <a:gd name="T1" fmla="*/ 13 h 13"/>
                <a:gd name="T2" fmla="*/ 11 w 11"/>
                <a:gd name="T3" fmla="*/ 11 h 13"/>
                <a:gd name="T4" fmla="*/ 7 w 11"/>
                <a:gd name="T5" fmla="*/ 0 h 13"/>
                <a:gd name="T6" fmla="*/ 0 w 11"/>
                <a:gd name="T7" fmla="*/ 1 h 13"/>
                <a:gd name="T8" fmla="*/ 1 w 11"/>
                <a:gd name="T9" fmla="*/ 1 h 13"/>
                <a:gd name="T10" fmla="*/ 3 w 11"/>
                <a:gd name="T11" fmla="*/ 13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"/>
                <a:gd name="T19" fmla="*/ 0 h 13"/>
                <a:gd name="T20" fmla="*/ 11 w 11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" h="13">
                  <a:moveTo>
                    <a:pt x="3" y="13"/>
                  </a:moveTo>
                  <a:lnTo>
                    <a:pt x="11" y="11"/>
                  </a:lnTo>
                  <a:lnTo>
                    <a:pt x="7" y="0"/>
                  </a:lnTo>
                  <a:lnTo>
                    <a:pt x="0" y="1"/>
                  </a:lnTo>
                  <a:lnTo>
                    <a:pt x="1" y="1"/>
                  </a:lnTo>
                  <a:lnTo>
                    <a:pt x="3" y="1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68" name="Freeform 15"/>
            <p:cNvSpPr>
              <a:spLocks/>
            </p:cNvSpPr>
            <p:nvPr/>
          </p:nvSpPr>
          <p:spPr bwMode="auto">
            <a:xfrm>
              <a:off x="4358" y="3225"/>
              <a:ext cx="5" cy="14"/>
            </a:xfrm>
            <a:custGeom>
              <a:avLst/>
              <a:gdLst>
                <a:gd name="T0" fmla="*/ 2 w 5"/>
                <a:gd name="T1" fmla="*/ 14 h 14"/>
                <a:gd name="T2" fmla="*/ 5 w 5"/>
                <a:gd name="T3" fmla="*/ 12 h 14"/>
                <a:gd name="T4" fmla="*/ 3 w 5"/>
                <a:gd name="T5" fmla="*/ 0 h 14"/>
                <a:gd name="T6" fmla="*/ 0 w 5"/>
                <a:gd name="T7" fmla="*/ 2 h 14"/>
                <a:gd name="T8" fmla="*/ 2 w 5"/>
                <a:gd name="T9" fmla="*/ 14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14"/>
                <a:gd name="T17" fmla="*/ 5 w 5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14">
                  <a:moveTo>
                    <a:pt x="2" y="14"/>
                  </a:moveTo>
                  <a:lnTo>
                    <a:pt x="5" y="12"/>
                  </a:lnTo>
                  <a:lnTo>
                    <a:pt x="3" y="0"/>
                  </a:lnTo>
                  <a:lnTo>
                    <a:pt x="0" y="2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69" name="Freeform 16"/>
            <p:cNvSpPr>
              <a:spLocks/>
            </p:cNvSpPr>
            <p:nvPr/>
          </p:nvSpPr>
          <p:spPr bwMode="auto">
            <a:xfrm>
              <a:off x="4352" y="3227"/>
              <a:ext cx="8" cy="12"/>
            </a:xfrm>
            <a:custGeom>
              <a:avLst/>
              <a:gdLst>
                <a:gd name="T0" fmla="*/ 4 w 8"/>
                <a:gd name="T1" fmla="*/ 12 h 12"/>
                <a:gd name="T2" fmla="*/ 2 w 8"/>
                <a:gd name="T3" fmla="*/ 12 h 12"/>
                <a:gd name="T4" fmla="*/ 8 w 8"/>
                <a:gd name="T5" fmla="*/ 12 h 12"/>
                <a:gd name="T6" fmla="*/ 6 w 8"/>
                <a:gd name="T7" fmla="*/ 0 h 12"/>
                <a:gd name="T8" fmla="*/ 0 w 8"/>
                <a:gd name="T9" fmla="*/ 0 h 12"/>
                <a:gd name="T10" fmla="*/ 4 w 8"/>
                <a:gd name="T11" fmla="*/ 12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12"/>
                <a:gd name="T20" fmla="*/ 8 w 8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12">
                  <a:moveTo>
                    <a:pt x="4" y="12"/>
                  </a:moveTo>
                  <a:lnTo>
                    <a:pt x="2" y="12"/>
                  </a:lnTo>
                  <a:lnTo>
                    <a:pt x="8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70" name="Freeform 17"/>
            <p:cNvSpPr>
              <a:spLocks/>
            </p:cNvSpPr>
            <p:nvPr/>
          </p:nvSpPr>
          <p:spPr bwMode="auto">
            <a:xfrm>
              <a:off x="4348" y="3227"/>
              <a:ext cx="8" cy="14"/>
            </a:xfrm>
            <a:custGeom>
              <a:avLst/>
              <a:gdLst>
                <a:gd name="T0" fmla="*/ 2 w 8"/>
                <a:gd name="T1" fmla="*/ 14 h 14"/>
                <a:gd name="T2" fmla="*/ 4 w 8"/>
                <a:gd name="T3" fmla="*/ 12 h 14"/>
                <a:gd name="T4" fmla="*/ 8 w 8"/>
                <a:gd name="T5" fmla="*/ 12 h 14"/>
                <a:gd name="T6" fmla="*/ 4 w 8"/>
                <a:gd name="T7" fmla="*/ 0 h 14"/>
                <a:gd name="T8" fmla="*/ 0 w 8"/>
                <a:gd name="T9" fmla="*/ 2 h 14"/>
                <a:gd name="T10" fmla="*/ 2 w 8"/>
                <a:gd name="T11" fmla="*/ 2 h 14"/>
                <a:gd name="T12" fmla="*/ 2 w 8"/>
                <a:gd name="T13" fmla="*/ 14 h 14"/>
                <a:gd name="T14" fmla="*/ 4 w 8"/>
                <a:gd name="T15" fmla="*/ 14 h 14"/>
                <a:gd name="T16" fmla="*/ 4 w 8"/>
                <a:gd name="T17" fmla="*/ 12 h 14"/>
                <a:gd name="T18" fmla="*/ 2 w 8"/>
                <a:gd name="T19" fmla="*/ 14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"/>
                <a:gd name="T31" fmla="*/ 0 h 14"/>
                <a:gd name="T32" fmla="*/ 8 w 8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" h="14">
                  <a:moveTo>
                    <a:pt x="2" y="14"/>
                  </a:moveTo>
                  <a:lnTo>
                    <a:pt x="4" y="12"/>
                  </a:lnTo>
                  <a:lnTo>
                    <a:pt x="8" y="12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14"/>
                  </a:lnTo>
                  <a:lnTo>
                    <a:pt x="4" y="14"/>
                  </a:lnTo>
                  <a:lnTo>
                    <a:pt x="4" y="12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71" name="Rectangle 18"/>
            <p:cNvSpPr>
              <a:spLocks noChangeArrowheads="1"/>
            </p:cNvSpPr>
            <p:nvPr/>
          </p:nvSpPr>
          <p:spPr bwMode="auto">
            <a:xfrm>
              <a:off x="4346" y="3229"/>
              <a:ext cx="4" cy="1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72" name="Freeform 19"/>
            <p:cNvSpPr>
              <a:spLocks/>
            </p:cNvSpPr>
            <p:nvPr/>
          </p:nvSpPr>
          <p:spPr bwMode="auto">
            <a:xfrm>
              <a:off x="4340" y="3229"/>
              <a:ext cx="6" cy="12"/>
            </a:xfrm>
            <a:custGeom>
              <a:avLst/>
              <a:gdLst>
                <a:gd name="T0" fmla="*/ 0 w 6"/>
                <a:gd name="T1" fmla="*/ 10 h 12"/>
                <a:gd name="T2" fmla="*/ 2 w 6"/>
                <a:gd name="T3" fmla="*/ 12 h 12"/>
                <a:gd name="T4" fmla="*/ 6 w 6"/>
                <a:gd name="T5" fmla="*/ 12 h 12"/>
                <a:gd name="T6" fmla="*/ 6 w 6"/>
                <a:gd name="T7" fmla="*/ 0 h 12"/>
                <a:gd name="T8" fmla="*/ 2 w 6"/>
                <a:gd name="T9" fmla="*/ 0 h 12"/>
                <a:gd name="T10" fmla="*/ 4 w 6"/>
                <a:gd name="T11" fmla="*/ 0 h 12"/>
                <a:gd name="T12" fmla="*/ 0 w 6"/>
                <a:gd name="T13" fmla="*/ 10 h 12"/>
                <a:gd name="T14" fmla="*/ 2 w 6"/>
                <a:gd name="T15" fmla="*/ 12 h 12"/>
                <a:gd name="T16" fmla="*/ 0 w 6"/>
                <a:gd name="T17" fmla="*/ 1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12"/>
                <a:gd name="T29" fmla="*/ 6 w 6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12">
                  <a:moveTo>
                    <a:pt x="0" y="10"/>
                  </a:moveTo>
                  <a:lnTo>
                    <a:pt x="2" y="12"/>
                  </a:lnTo>
                  <a:lnTo>
                    <a:pt x="6" y="12"/>
                  </a:lnTo>
                  <a:lnTo>
                    <a:pt x="6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0" y="10"/>
                  </a:lnTo>
                  <a:lnTo>
                    <a:pt x="2" y="12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73" name="Freeform 20"/>
            <p:cNvSpPr>
              <a:spLocks/>
            </p:cNvSpPr>
            <p:nvPr/>
          </p:nvSpPr>
          <p:spPr bwMode="auto">
            <a:xfrm>
              <a:off x="4338" y="3227"/>
              <a:ext cx="6" cy="12"/>
            </a:xfrm>
            <a:custGeom>
              <a:avLst/>
              <a:gdLst>
                <a:gd name="T0" fmla="*/ 2 w 6"/>
                <a:gd name="T1" fmla="*/ 12 h 12"/>
                <a:gd name="T2" fmla="*/ 0 w 6"/>
                <a:gd name="T3" fmla="*/ 12 h 12"/>
                <a:gd name="T4" fmla="*/ 2 w 6"/>
                <a:gd name="T5" fmla="*/ 12 h 12"/>
                <a:gd name="T6" fmla="*/ 6 w 6"/>
                <a:gd name="T7" fmla="*/ 2 h 12"/>
                <a:gd name="T8" fmla="*/ 4 w 6"/>
                <a:gd name="T9" fmla="*/ 0 h 12"/>
                <a:gd name="T10" fmla="*/ 2 w 6"/>
                <a:gd name="T11" fmla="*/ 0 h 12"/>
                <a:gd name="T12" fmla="*/ 4 w 6"/>
                <a:gd name="T13" fmla="*/ 0 h 12"/>
                <a:gd name="T14" fmla="*/ 2 w 6"/>
                <a:gd name="T15" fmla="*/ 0 h 12"/>
                <a:gd name="T16" fmla="*/ 2 w 6"/>
                <a:gd name="T17" fmla="*/ 12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12"/>
                <a:gd name="T29" fmla="*/ 6 w 6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12">
                  <a:moveTo>
                    <a:pt x="2" y="12"/>
                  </a:moveTo>
                  <a:lnTo>
                    <a:pt x="0" y="12"/>
                  </a:lnTo>
                  <a:lnTo>
                    <a:pt x="2" y="12"/>
                  </a:lnTo>
                  <a:lnTo>
                    <a:pt x="6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74" name="Freeform 21"/>
            <p:cNvSpPr>
              <a:spLocks/>
            </p:cNvSpPr>
            <p:nvPr/>
          </p:nvSpPr>
          <p:spPr bwMode="auto">
            <a:xfrm>
              <a:off x="4332" y="3227"/>
              <a:ext cx="8" cy="12"/>
            </a:xfrm>
            <a:custGeom>
              <a:avLst/>
              <a:gdLst>
                <a:gd name="T0" fmla="*/ 0 w 8"/>
                <a:gd name="T1" fmla="*/ 12 h 12"/>
                <a:gd name="T2" fmla="*/ 4 w 8"/>
                <a:gd name="T3" fmla="*/ 12 h 12"/>
                <a:gd name="T4" fmla="*/ 8 w 8"/>
                <a:gd name="T5" fmla="*/ 12 h 12"/>
                <a:gd name="T6" fmla="*/ 8 w 8"/>
                <a:gd name="T7" fmla="*/ 0 h 12"/>
                <a:gd name="T8" fmla="*/ 4 w 8"/>
                <a:gd name="T9" fmla="*/ 0 h 12"/>
                <a:gd name="T10" fmla="*/ 6 w 8"/>
                <a:gd name="T11" fmla="*/ 0 h 12"/>
                <a:gd name="T12" fmla="*/ 0 w 8"/>
                <a:gd name="T13" fmla="*/ 12 h 12"/>
                <a:gd name="T14" fmla="*/ 2 w 8"/>
                <a:gd name="T15" fmla="*/ 12 h 12"/>
                <a:gd name="T16" fmla="*/ 4 w 8"/>
                <a:gd name="T17" fmla="*/ 12 h 12"/>
                <a:gd name="T18" fmla="*/ 0 w 8"/>
                <a:gd name="T19" fmla="*/ 12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"/>
                <a:gd name="T31" fmla="*/ 0 h 12"/>
                <a:gd name="T32" fmla="*/ 8 w 8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" h="12">
                  <a:moveTo>
                    <a:pt x="0" y="12"/>
                  </a:moveTo>
                  <a:lnTo>
                    <a:pt x="4" y="12"/>
                  </a:lnTo>
                  <a:lnTo>
                    <a:pt x="8" y="12"/>
                  </a:lnTo>
                  <a:lnTo>
                    <a:pt x="8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4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75" name="Freeform 22"/>
            <p:cNvSpPr>
              <a:spLocks/>
            </p:cNvSpPr>
            <p:nvPr/>
          </p:nvSpPr>
          <p:spPr bwMode="auto">
            <a:xfrm>
              <a:off x="4329" y="3225"/>
              <a:ext cx="9" cy="14"/>
            </a:xfrm>
            <a:custGeom>
              <a:avLst/>
              <a:gdLst>
                <a:gd name="T0" fmla="*/ 2 w 9"/>
                <a:gd name="T1" fmla="*/ 12 h 14"/>
                <a:gd name="T2" fmla="*/ 0 w 9"/>
                <a:gd name="T3" fmla="*/ 12 h 14"/>
                <a:gd name="T4" fmla="*/ 3 w 9"/>
                <a:gd name="T5" fmla="*/ 14 h 14"/>
                <a:gd name="T6" fmla="*/ 9 w 9"/>
                <a:gd name="T7" fmla="*/ 2 h 14"/>
                <a:gd name="T8" fmla="*/ 5 w 9"/>
                <a:gd name="T9" fmla="*/ 0 h 14"/>
                <a:gd name="T10" fmla="*/ 2 w 9"/>
                <a:gd name="T11" fmla="*/ 12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14"/>
                <a:gd name="T20" fmla="*/ 9 w 9"/>
                <a:gd name="T21" fmla="*/ 14 h 1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14">
                  <a:moveTo>
                    <a:pt x="2" y="12"/>
                  </a:moveTo>
                  <a:lnTo>
                    <a:pt x="0" y="12"/>
                  </a:lnTo>
                  <a:lnTo>
                    <a:pt x="3" y="14"/>
                  </a:lnTo>
                  <a:lnTo>
                    <a:pt x="9" y="2"/>
                  </a:lnTo>
                  <a:lnTo>
                    <a:pt x="5" y="0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76" name="Freeform 23"/>
            <p:cNvSpPr>
              <a:spLocks/>
            </p:cNvSpPr>
            <p:nvPr/>
          </p:nvSpPr>
          <p:spPr bwMode="auto">
            <a:xfrm>
              <a:off x="4321" y="3224"/>
              <a:ext cx="13" cy="13"/>
            </a:xfrm>
            <a:custGeom>
              <a:avLst/>
              <a:gdLst>
                <a:gd name="T0" fmla="*/ 0 w 13"/>
                <a:gd name="T1" fmla="*/ 11 h 13"/>
                <a:gd name="T2" fmla="*/ 2 w 13"/>
                <a:gd name="T3" fmla="*/ 11 h 13"/>
                <a:gd name="T4" fmla="*/ 10 w 13"/>
                <a:gd name="T5" fmla="*/ 13 h 13"/>
                <a:gd name="T6" fmla="*/ 13 w 13"/>
                <a:gd name="T7" fmla="*/ 1 h 13"/>
                <a:gd name="T8" fmla="*/ 6 w 13"/>
                <a:gd name="T9" fmla="*/ 0 h 13"/>
                <a:gd name="T10" fmla="*/ 0 w 13"/>
                <a:gd name="T11" fmla="*/ 11 h 13"/>
                <a:gd name="T12" fmla="*/ 2 w 13"/>
                <a:gd name="T13" fmla="*/ 11 h 13"/>
                <a:gd name="T14" fmla="*/ 0 w 13"/>
                <a:gd name="T15" fmla="*/ 11 h 1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"/>
                <a:gd name="T25" fmla="*/ 0 h 13"/>
                <a:gd name="T26" fmla="*/ 13 w 13"/>
                <a:gd name="T27" fmla="*/ 13 h 1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" h="13">
                  <a:moveTo>
                    <a:pt x="0" y="11"/>
                  </a:moveTo>
                  <a:lnTo>
                    <a:pt x="2" y="11"/>
                  </a:lnTo>
                  <a:lnTo>
                    <a:pt x="10" y="13"/>
                  </a:lnTo>
                  <a:lnTo>
                    <a:pt x="13" y="1"/>
                  </a:lnTo>
                  <a:lnTo>
                    <a:pt x="6" y="0"/>
                  </a:lnTo>
                  <a:lnTo>
                    <a:pt x="0" y="11"/>
                  </a:lnTo>
                  <a:lnTo>
                    <a:pt x="2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77" name="Freeform 24"/>
            <p:cNvSpPr>
              <a:spLocks/>
            </p:cNvSpPr>
            <p:nvPr/>
          </p:nvSpPr>
          <p:spPr bwMode="auto">
            <a:xfrm>
              <a:off x="4313" y="3220"/>
              <a:ext cx="14" cy="15"/>
            </a:xfrm>
            <a:custGeom>
              <a:avLst/>
              <a:gdLst>
                <a:gd name="T0" fmla="*/ 0 w 14"/>
                <a:gd name="T1" fmla="*/ 11 h 15"/>
                <a:gd name="T2" fmla="*/ 8 w 14"/>
                <a:gd name="T3" fmla="*/ 15 h 15"/>
                <a:gd name="T4" fmla="*/ 14 w 14"/>
                <a:gd name="T5" fmla="*/ 4 h 15"/>
                <a:gd name="T6" fmla="*/ 6 w 14"/>
                <a:gd name="T7" fmla="*/ 0 h 15"/>
                <a:gd name="T8" fmla="*/ 6 w 14"/>
                <a:gd name="T9" fmla="*/ 2 h 15"/>
                <a:gd name="T10" fmla="*/ 0 w 14"/>
                <a:gd name="T11" fmla="*/ 11 h 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"/>
                <a:gd name="T19" fmla="*/ 0 h 15"/>
                <a:gd name="T20" fmla="*/ 14 w 14"/>
                <a:gd name="T21" fmla="*/ 15 h 1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" h="15">
                  <a:moveTo>
                    <a:pt x="0" y="11"/>
                  </a:moveTo>
                  <a:lnTo>
                    <a:pt x="8" y="15"/>
                  </a:lnTo>
                  <a:lnTo>
                    <a:pt x="14" y="4"/>
                  </a:lnTo>
                  <a:lnTo>
                    <a:pt x="6" y="0"/>
                  </a:lnTo>
                  <a:lnTo>
                    <a:pt x="6" y="2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78" name="Freeform 25"/>
            <p:cNvSpPr>
              <a:spLocks/>
            </p:cNvSpPr>
            <p:nvPr/>
          </p:nvSpPr>
          <p:spPr bwMode="auto">
            <a:xfrm>
              <a:off x="4305" y="3216"/>
              <a:ext cx="14" cy="15"/>
            </a:xfrm>
            <a:custGeom>
              <a:avLst/>
              <a:gdLst>
                <a:gd name="T0" fmla="*/ 0 w 14"/>
                <a:gd name="T1" fmla="*/ 9 h 15"/>
                <a:gd name="T2" fmla="*/ 8 w 14"/>
                <a:gd name="T3" fmla="*/ 15 h 15"/>
                <a:gd name="T4" fmla="*/ 14 w 14"/>
                <a:gd name="T5" fmla="*/ 6 h 15"/>
                <a:gd name="T6" fmla="*/ 6 w 14"/>
                <a:gd name="T7" fmla="*/ 0 h 15"/>
                <a:gd name="T8" fmla="*/ 0 w 14"/>
                <a:gd name="T9" fmla="*/ 9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15"/>
                <a:gd name="T17" fmla="*/ 14 w 14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15">
                  <a:moveTo>
                    <a:pt x="0" y="9"/>
                  </a:moveTo>
                  <a:lnTo>
                    <a:pt x="8" y="15"/>
                  </a:lnTo>
                  <a:lnTo>
                    <a:pt x="14" y="6"/>
                  </a:lnTo>
                  <a:lnTo>
                    <a:pt x="6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79" name="Freeform 26"/>
            <p:cNvSpPr>
              <a:spLocks/>
            </p:cNvSpPr>
            <p:nvPr/>
          </p:nvSpPr>
          <p:spPr bwMode="auto">
            <a:xfrm>
              <a:off x="4290" y="3208"/>
              <a:ext cx="21" cy="17"/>
            </a:xfrm>
            <a:custGeom>
              <a:avLst/>
              <a:gdLst>
                <a:gd name="T0" fmla="*/ 0 w 21"/>
                <a:gd name="T1" fmla="*/ 10 h 17"/>
                <a:gd name="T2" fmla="*/ 15 w 21"/>
                <a:gd name="T3" fmla="*/ 17 h 17"/>
                <a:gd name="T4" fmla="*/ 21 w 21"/>
                <a:gd name="T5" fmla="*/ 8 h 17"/>
                <a:gd name="T6" fmla="*/ 6 w 21"/>
                <a:gd name="T7" fmla="*/ 0 h 17"/>
                <a:gd name="T8" fmla="*/ 0 w 21"/>
                <a:gd name="T9" fmla="*/ 1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17"/>
                <a:gd name="T17" fmla="*/ 21 w 21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17">
                  <a:moveTo>
                    <a:pt x="0" y="10"/>
                  </a:moveTo>
                  <a:lnTo>
                    <a:pt x="15" y="17"/>
                  </a:lnTo>
                  <a:lnTo>
                    <a:pt x="21" y="8"/>
                  </a:lnTo>
                  <a:lnTo>
                    <a:pt x="6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80" name="Freeform 27"/>
            <p:cNvSpPr>
              <a:spLocks/>
            </p:cNvSpPr>
            <p:nvPr/>
          </p:nvSpPr>
          <p:spPr bwMode="auto">
            <a:xfrm>
              <a:off x="4286" y="3206"/>
              <a:ext cx="10" cy="12"/>
            </a:xfrm>
            <a:custGeom>
              <a:avLst/>
              <a:gdLst>
                <a:gd name="T0" fmla="*/ 2 w 10"/>
                <a:gd name="T1" fmla="*/ 12 h 12"/>
                <a:gd name="T2" fmla="*/ 0 w 10"/>
                <a:gd name="T3" fmla="*/ 10 h 12"/>
                <a:gd name="T4" fmla="*/ 4 w 10"/>
                <a:gd name="T5" fmla="*/ 12 h 12"/>
                <a:gd name="T6" fmla="*/ 10 w 10"/>
                <a:gd name="T7" fmla="*/ 2 h 12"/>
                <a:gd name="T8" fmla="*/ 6 w 10"/>
                <a:gd name="T9" fmla="*/ 0 h 12"/>
                <a:gd name="T10" fmla="*/ 4 w 10"/>
                <a:gd name="T11" fmla="*/ 0 h 12"/>
                <a:gd name="T12" fmla="*/ 6 w 10"/>
                <a:gd name="T13" fmla="*/ 0 h 12"/>
                <a:gd name="T14" fmla="*/ 4 w 10"/>
                <a:gd name="T15" fmla="*/ 0 h 12"/>
                <a:gd name="T16" fmla="*/ 2 w 10"/>
                <a:gd name="T17" fmla="*/ 12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12"/>
                <a:gd name="T29" fmla="*/ 10 w 10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12">
                  <a:moveTo>
                    <a:pt x="2" y="12"/>
                  </a:moveTo>
                  <a:lnTo>
                    <a:pt x="0" y="10"/>
                  </a:lnTo>
                  <a:lnTo>
                    <a:pt x="4" y="12"/>
                  </a:lnTo>
                  <a:lnTo>
                    <a:pt x="10" y="2"/>
                  </a:lnTo>
                  <a:lnTo>
                    <a:pt x="6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81" name="Freeform 28"/>
            <p:cNvSpPr>
              <a:spLocks/>
            </p:cNvSpPr>
            <p:nvPr/>
          </p:nvSpPr>
          <p:spPr bwMode="auto">
            <a:xfrm>
              <a:off x="4282" y="3204"/>
              <a:ext cx="8" cy="14"/>
            </a:xfrm>
            <a:custGeom>
              <a:avLst/>
              <a:gdLst>
                <a:gd name="T0" fmla="*/ 0 w 8"/>
                <a:gd name="T1" fmla="*/ 12 h 14"/>
                <a:gd name="T2" fmla="*/ 6 w 8"/>
                <a:gd name="T3" fmla="*/ 14 h 14"/>
                <a:gd name="T4" fmla="*/ 8 w 8"/>
                <a:gd name="T5" fmla="*/ 2 h 14"/>
                <a:gd name="T6" fmla="*/ 2 w 8"/>
                <a:gd name="T7" fmla="*/ 0 h 14"/>
                <a:gd name="T8" fmla="*/ 4 w 8"/>
                <a:gd name="T9" fmla="*/ 0 h 14"/>
                <a:gd name="T10" fmla="*/ 0 w 8"/>
                <a:gd name="T11" fmla="*/ 12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14"/>
                <a:gd name="T20" fmla="*/ 8 w 8"/>
                <a:gd name="T21" fmla="*/ 14 h 1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14">
                  <a:moveTo>
                    <a:pt x="0" y="12"/>
                  </a:moveTo>
                  <a:lnTo>
                    <a:pt x="6" y="14"/>
                  </a:lnTo>
                  <a:lnTo>
                    <a:pt x="8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82" name="Freeform 29"/>
            <p:cNvSpPr>
              <a:spLocks/>
            </p:cNvSpPr>
            <p:nvPr/>
          </p:nvSpPr>
          <p:spPr bwMode="auto">
            <a:xfrm>
              <a:off x="4280" y="3204"/>
              <a:ext cx="6" cy="12"/>
            </a:xfrm>
            <a:custGeom>
              <a:avLst/>
              <a:gdLst>
                <a:gd name="T0" fmla="*/ 2 w 6"/>
                <a:gd name="T1" fmla="*/ 12 h 12"/>
                <a:gd name="T2" fmla="*/ 0 w 6"/>
                <a:gd name="T3" fmla="*/ 10 h 12"/>
                <a:gd name="T4" fmla="*/ 2 w 6"/>
                <a:gd name="T5" fmla="*/ 12 h 12"/>
                <a:gd name="T6" fmla="*/ 6 w 6"/>
                <a:gd name="T7" fmla="*/ 0 h 12"/>
                <a:gd name="T8" fmla="*/ 4 w 6"/>
                <a:gd name="T9" fmla="*/ 0 h 12"/>
                <a:gd name="T10" fmla="*/ 2 w 6"/>
                <a:gd name="T11" fmla="*/ 0 h 12"/>
                <a:gd name="T12" fmla="*/ 4 w 6"/>
                <a:gd name="T13" fmla="*/ 0 h 12"/>
                <a:gd name="T14" fmla="*/ 2 w 6"/>
                <a:gd name="T15" fmla="*/ 0 h 12"/>
                <a:gd name="T16" fmla="*/ 2 w 6"/>
                <a:gd name="T17" fmla="*/ 12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12"/>
                <a:gd name="T29" fmla="*/ 6 w 6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12">
                  <a:moveTo>
                    <a:pt x="2" y="12"/>
                  </a:moveTo>
                  <a:lnTo>
                    <a:pt x="0" y="10"/>
                  </a:lnTo>
                  <a:lnTo>
                    <a:pt x="2" y="12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83" name="Freeform 30"/>
            <p:cNvSpPr>
              <a:spLocks/>
            </p:cNvSpPr>
            <p:nvPr/>
          </p:nvSpPr>
          <p:spPr bwMode="auto">
            <a:xfrm>
              <a:off x="4278" y="3204"/>
              <a:ext cx="4" cy="12"/>
            </a:xfrm>
            <a:custGeom>
              <a:avLst/>
              <a:gdLst>
                <a:gd name="T0" fmla="*/ 0 w 4"/>
                <a:gd name="T1" fmla="*/ 12 h 12"/>
                <a:gd name="T2" fmla="*/ 4 w 4"/>
                <a:gd name="T3" fmla="*/ 12 h 12"/>
                <a:gd name="T4" fmla="*/ 4 w 4"/>
                <a:gd name="T5" fmla="*/ 0 h 12"/>
                <a:gd name="T6" fmla="*/ 0 w 4"/>
                <a:gd name="T7" fmla="*/ 0 h 12"/>
                <a:gd name="T8" fmla="*/ 2 w 4"/>
                <a:gd name="T9" fmla="*/ 0 h 12"/>
                <a:gd name="T10" fmla="*/ 0 w 4"/>
                <a:gd name="T11" fmla="*/ 12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"/>
                <a:gd name="T19" fmla="*/ 0 h 12"/>
                <a:gd name="T20" fmla="*/ 4 w 4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" h="12">
                  <a:moveTo>
                    <a:pt x="0" y="12"/>
                  </a:moveTo>
                  <a:lnTo>
                    <a:pt x="4" y="12"/>
                  </a:lnTo>
                  <a:lnTo>
                    <a:pt x="4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84" name="Freeform 31"/>
            <p:cNvSpPr>
              <a:spLocks/>
            </p:cNvSpPr>
            <p:nvPr/>
          </p:nvSpPr>
          <p:spPr bwMode="auto">
            <a:xfrm>
              <a:off x="4275" y="3202"/>
              <a:ext cx="5" cy="14"/>
            </a:xfrm>
            <a:custGeom>
              <a:avLst/>
              <a:gdLst>
                <a:gd name="T0" fmla="*/ 0 w 5"/>
                <a:gd name="T1" fmla="*/ 12 h 14"/>
                <a:gd name="T2" fmla="*/ 3 w 5"/>
                <a:gd name="T3" fmla="*/ 14 h 14"/>
                <a:gd name="T4" fmla="*/ 5 w 5"/>
                <a:gd name="T5" fmla="*/ 2 h 14"/>
                <a:gd name="T6" fmla="*/ 2 w 5"/>
                <a:gd name="T7" fmla="*/ 0 h 14"/>
                <a:gd name="T8" fmla="*/ 0 w 5"/>
                <a:gd name="T9" fmla="*/ 0 h 14"/>
                <a:gd name="T10" fmla="*/ 2 w 5"/>
                <a:gd name="T11" fmla="*/ 0 h 14"/>
                <a:gd name="T12" fmla="*/ 0 w 5"/>
                <a:gd name="T13" fmla="*/ 0 h 14"/>
                <a:gd name="T14" fmla="*/ 0 w 5"/>
                <a:gd name="T15" fmla="*/ 12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"/>
                <a:gd name="T25" fmla="*/ 0 h 14"/>
                <a:gd name="T26" fmla="*/ 5 w 5"/>
                <a:gd name="T27" fmla="*/ 14 h 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" h="14">
                  <a:moveTo>
                    <a:pt x="0" y="12"/>
                  </a:moveTo>
                  <a:lnTo>
                    <a:pt x="3" y="14"/>
                  </a:lnTo>
                  <a:lnTo>
                    <a:pt x="5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85" name="Rectangle 32"/>
            <p:cNvSpPr>
              <a:spLocks noChangeArrowheads="1"/>
            </p:cNvSpPr>
            <p:nvPr/>
          </p:nvSpPr>
          <p:spPr bwMode="auto">
            <a:xfrm>
              <a:off x="4271" y="3202"/>
              <a:ext cx="4" cy="1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86" name="Freeform 33"/>
            <p:cNvSpPr>
              <a:spLocks/>
            </p:cNvSpPr>
            <p:nvPr/>
          </p:nvSpPr>
          <p:spPr bwMode="auto">
            <a:xfrm>
              <a:off x="4265" y="3202"/>
              <a:ext cx="6" cy="12"/>
            </a:xfrm>
            <a:custGeom>
              <a:avLst/>
              <a:gdLst>
                <a:gd name="T0" fmla="*/ 4 w 6"/>
                <a:gd name="T1" fmla="*/ 12 h 12"/>
                <a:gd name="T2" fmla="*/ 2 w 6"/>
                <a:gd name="T3" fmla="*/ 12 h 12"/>
                <a:gd name="T4" fmla="*/ 6 w 6"/>
                <a:gd name="T5" fmla="*/ 12 h 12"/>
                <a:gd name="T6" fmla="*/ 6 w 6"/>
                <a:gd name="T7" fmla="*/ 0 h 12"/>
                <a:gd name="T8" fmla="*/ 2 w 6"/>
                <a:gd name="T9" fmla="*/ 0 h 12"/>
                <a:gd name="T10" fmla="*/ 0 w 6"/>
                <a:gd name="T11" fmla="*/ 0 h 12"/>
                <a:gd name="T12" fmla="*/ 2 w 6"/>
                <a:gd name="T13" fmla="*/ 0 h 12"/>
                <a:gd name="T14" fmla="*/ 0 w 6"/>
                <a:gd name="T15" fmla="*/ 0 h 12"/>
                <a:gd name="T16" fmla="*/ 4 w 6"/>
                <a:gd name="T17" fmla="*/ 12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12"/>
                <a:gd name="T29" fmla="*/ 6 w 6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12">
                  <a:moveTo>
                    <a:pt x="4" y="12"/>
                  </a:moveTo>
                  <a:lnTo>
                    <a:pt x="2" y="12"/>
                  </a:lnTo>
                  <a:lnTo>
                    <a:pt x="6" y="12"/>
                  </a:lnTo>
                  <a:lnTo>
                    <a:pt x="6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87" name="Freeform 34"/>
            <p:cNvSpPr>
              <a:spLocks/>
            </p:cNvSpPr>
            <p:nvPr/>
          </p:nvSpPr>
          <p:spPr bwMode="auto">
            <a:xfrm>
              <a:off x="4261" y="3202"/>
              <a:ext cx="8" cy="14"/>
            </a:xfrm>
            <a:custGeom>
              <a:avLst/>
              <a:gdLst>
                <a:gd name="T0" fmla="*/ 4 w 8"/>
                <a:gd name="T1" fmla="*/ 14 h 14"/>
                <a:gd name="T2" fmla="*/ 8 w 8"/>
                <a:gd name="T3" fmla="*/ 12 h 14"/>
                <a:gd name="T4" fmla="*/ 4 w 8"/>
                <a:gd name="T5" fmla="*/ 0 h 14"/>
                <a:gd name="T6" fmla="*/ 0 w 8"/>
                <a:gd name="T7" fmla="*/ 2 h 14"/>
                <a:gd name="T8" fmla="*/ 4 w 8"/>
                <a:gd name="T9" fmla="*/ 14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4"/>
                <a:gd name="T17" fmla="*/ 8 w 8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4">
                  <a:moveTo>
                    <a:pt x="4" y="14"/>
                  </a:moveTo>
                  <a:lnTo>
                    <a:pt x="8" y="12"/>
                  </a:lnTo>
                  <a:lnTo>
                    <a:pt x="4" y="0"/>
                  </a:lnTo>
                  <a:lnTo>
                    <a:pt x="0" y="2"/>
                  </a:lnTo>
                  <a:lnTo>
                    <a:pt x="4" y="1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88" name="Freeform 35"/>
            <p:cNvSpPr>
              <a:spLocks/>
            </p:cNvSpPr>
            <p:nvPr/>
          </p:nvSpPr>
          <p:spPr bwMode="auto">
            <a:xfrm>
              <a:off x="4257" y="3204"/>
              <a:ext cx="8" cy="12"/>
            </a:xfrm>
            <a:custGeom>
              <a:avLst/>
              <a:gdLst>
                <a:gd name="T0" fmla="*/ 4 w 8"/>
                <a:gd name="T1" fmla="*/ 12 h 12"/>
                <a:gd name="T2" fmla="*/ 8 w 8"/>
                <a:gd name="T3" fmla="*/ 12 h 12"/>
                <a:gd name="T4" fmla="*/ 4 w 8"/>
                <a:gd name="T5" fmla="*/ 0 h 12"/>
                <a:gd name="T6" fmla="*/ 0 w 8"/>
                <a:gd name="T7" fmla="*/ 0 h 12"/>
                <a:gd name="T8" fmla="*/ 4 w 8"/>
                <a:gd name="T9" fmla="*/ 12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2"/>
                <a:gd name="T17" fmla="*/ 8 w 8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2">
                  <a:moveTo>
                    <a:pt x="4" y="12"/>
                  </a:moveTo>
                  <a:lnTo>
                    <a:pt x="8" y="12"/>
                  </a:lnTo>
                  <a:lnTo>
                    <a:pt x="4" y="0"/>
                  </a:lnTo>
                  <a:lnTo>
                    <a:pt x="0" y="0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89" name="Freeform 36"/>
            <p:cNvSpPr>
              <a:spLocks/>
            </p:cNvSpPr>
            <p:nvPr/>
          </p:nvSpPr>
          <p:spPr bwMode="auto">
            <a:xfrm>
              <a:off x="4251" y="3204"/>
              <a:ext cx="10" cy="14"/>
            </a:xfrm>
            <a:custGeom>
              <a:avLst/>
              <a:gdLst>
                <a:gd name="T0" fmla="*/ 8 w 10"/>
                <a:gd name="T1" fmla="*/ 12 h 14"/>
                <a:gd name="T2" fmla="*/ 6 w 10"/>
                <a:gd name="T3" fmla="*/ 14 h 14"/>
                <a:gd name="T4" fmla="*/ 10 w 10"/>
                <a:gd name="T5" fmla="*/ 12 h 14"/>
                <a:gd name="T6" fmla="*/ 6 w 10"/>
                <a:gd name="T7" fmla="*/ 0 h 14"/>
                <a:gd name="T8" fmla="*/ 2 w 10"/>
                <a:gd name="T9" fmla="*/ 2 h 14"/>
                <a:gd name="T10" fmla="*/ 0 w 10"/>
                <a:gd name="T11" fmla="*/ 2 h 14"/>
                <a:gd name="T12" fmla="*/ 2 w 10"/>
                <a:gd name="T13" fmla="*/ 2 h 14"/>
                <a:gd name="T14" fmla="*/ 0 w 10"/>
                <a:gd name="T15" fmla="*/ 2 h 14"/>
                <a:gd name="T16" fmla="*/ 8 w 10"/>
                <a:gd name="T17" fmla="*/ 12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14"/>
                <a:gd name="T29" fmla="*/ 10 w 10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14">
                  <a:moveTo>
                    <a:pt x="8" y="12"/>
                  </a:moveTo>
                  <a:lnTo>
                    <a:pt x="6" y="14"/>
                  </a:lnTo>
                  <a:lnTo>
                    <a:pt x="10" y="12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8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90" name="Freeform 37"/>
            <p:cNvSpPr>
              <a:spLocks/>
            </p:cNvSpPr>
            <p:nvPr/>
          </p:nvSpPr>
          <p:spPr bwMode="auto">
            <a:xfrm>
              <a:off x="4249" y="3206"/>
              <a:ext cx="10" cy="12"/>
            </a:xfrm>
            <a:custGeom>
              <a:avLst/>
              <a:gdLst>
                <a:gd name="T0" fmla="*/ 6 w 10"/>
                <a:gd name="T1" fmla="*/ 12 h 12"/>
                <a:gd name="T2" fmla="*/ 10 w 10"/>
                <a:gd name="T3" fmla="*/ 10 h 12"/>
                <a:gd name="T4" fmla="*/ 2 w 10"/>
                <a:gd name="T5" fmla="*/ 0 h 12"/>
                <a:gd name="T6" fmla="*/ 0 w 10"/>
                <a:gd name="T7" fmla="*/ 2 h 12"/>
                <a:gd name="T8" fmla="*/ 6 w 10"/>
                <a:gd name="T9" fmla="*/ 12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2"/>
                <a:gd name="T17" fmla="*/ 10 w 10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2">
                  <a:moveTo>
                    <a:pt x="6" y="12"/>
                  </a:moveTo>
                  <a:lnTo>
                    <a:pt x="10" y="10"/>
                  </a:lnTo>
                  <a:lnTo>
                    <a:pt x="2" y="0"/>
                  </a:lnTo>
                  <a:lnTo>
                    <a:pt x="0" y="2"/>
                  </a:lnTo>
                  <a:lnTo>
                    <a:pt x="6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91" name="Freeform 38"/>
            <p:cNvSpPr>
              <a:spLocks/>
            </p:cNvSpPr>
            <p:nvPr/>
          </p:nvSpPr>
          <p:spPr bwMode="auto">
            <a:xfrm>
              <a:off x="4240" y="3208"/>
              <a:ext cx="15" cy="14"/>
            </a:xfrm>
            <a:custGeom>
              <a:avLst/>
              <a:gdLst>
                <a:gd name="T0" fmla="*/ 6 w 15"/>
                <a:gd name="T1" fmla="*/ 14 h 14"/>
                <a:gd name="T2" fmla="*/ 15 w 15"/>
                <a:gd name="T3" fmla="*/ 10 h 14"/>
                <a:gd name="T4" fmla="*/ 9 w 15"/>
                <a:gd name="T5" fmla="*/ 0 h 14"/>
                <a:gd name="T6" fmla="*/ 2 w 15"/>
                <a:gd name="T7" fmla="*/ 4 h 14"/>
                <a:gd name="T8" fmla="*/ 0 w 15"/>
                <a:gd name="T9" fmla="*/ 4 h 14"/>
                <a:gd name="T10" fmla="*/ 2 w 15"/>
                <a:gd name="T11" fmla="*/ 4 h 14"/>
                <a:gd name="T12" fmla="*/ 0 w 15"/>
                <a:gd name="T13" fmla="*/ 4 h 14"/>
                <a:gd name="T14" fmla="*/ 6 w 15"/>
                <a:gd name="T15" fmla="*/ 14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5"/>
                <a:gd name="T25" fmla="*/ 0 h 14"/>
                <a:gd name="T26" fmla="*/ 15 w 15"/>
                <a:gd name="T27" fmla="*/ 14 h 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5" h="14">
                  <a:moveTo>
                    <a:pt x="6" y="14"/>
                  </a:moveTo>
                  <a:lnTo>
                    <a:pt x="15" y="10"/>
                  </a:lnTo>
                  <a:lnTo>
                    <a:pt x="9" y="0"/>
                  </a:lnTo>
                  <a:lnTo>
                    <a:pt x="2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6" y="1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92" name="Freeform 39"/>
            <p:cNvSpPr>
              <a:spLocks/>
            </p:cNvSpPr>
            <p:nvPr/>
          </p:nvSpPr>
          <p:spPr bwMode="auto">
            <a:xfrm>
              <a:off x="4224" y="3212"/>
              <a:ext cx="22" cy="19"/>
            </a:xfrm>
            <a:custGeom>
              <a:avLst/>
              <a:gdLst>
                <a:gd name="T0" fmla="*/ 6 w 22"/>
                <a:gd name="T1" fmla="*/ 19 h 19"/>
                <a:gd name="T2" fmla="*/ 22 w 22"/>
                <a:gd name="T3" fmla="*/ 10 h 19"/>
                <a:gd name="T4" fmla="*/ 16 w 22"/>
                <a:gd name="T5" fmla="*/ 0 h 19"/>
                <a:gd name="T6" fmla="*/ 0 w 22"/>
                <a:gd name="T7" fmla="*/ 10 h 19"/>
                <a:gd name="T8" fmla="*/ 6 w 22"/>
                <a:gd name="T9" fmla="*/ 19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"/>
                <a:gd name="T16" fmla="*/ 0 h 19"/>
                <a:gd name="T17" fmla="*/ 22 w 22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" h="19">
                  <a:moveTo>
                    <a:pt x="6" y="19"/>
                  </a:moveTo>
                  <a:lnTo>
                    <a:pt x="22" y="10"/>
                  </a:lnTo>
                  <a:lnTo>
                    <a:pt x="16" y="0"/>
                  </a:lnTo>
                  <a:lnTo>
                    <a:pt x="0" y="10"/>
                  </a:lnTo>
                  <a:lnTo>
                    <a:pt x="6" y="19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93" name="Freeform 40"/>
            <p:cNvSpPr>
              <a:spLocks/>
            </p:cNvSpPr>
            <p:nvPr/>
          </p:nvSpPr>
          <p:spPr bwMode="auto">
            <a:xfrm>
              <a:off x="4217" y="3222"/>
              <a:ext cx="13" cy="15"/>
            </a:xfrm>
            <a:custGeom>
              <a:avLst/>
              <a:gdLst>
                <a:gd name="T0" fmla="*/ 5 w 13"/>
                <a:gd name="T1" fmla="*/ 15 h 15"/>
                <a:gd name="T2" fmla="*/ 13 w 13"/>
                <a:gd name="T3" fmla="*/ 9 h 15"/>
                <a:gd name="T4" fmla="*/ 7 w 13"/>
                <a:gd name="T5" fmla="*/ 0 h 15"/>
                <a:gd name="T6" fmla="*/ 0 w 13"/>
                <a:gd name="T7" fmla="*/ 5 h 15"/>
                <a:gd name="T8" fmla="*/ 0 w 13"/>
                <a:gd name="T9" fmla="*/ 3 h 15"/>
                <a:gd name="T10" fmla="*/ 5 w 13"/>
                <a:gd name="T11" fmla="*/ 15 h 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15"/>
                <a:gd name="T20" fmla="*/ 13 w 13"/>
                <a:gd name="T21" fmla="*/ 15 h 1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15">
                  <a:moveTo>
                    <a:pt x="5" y="15"/>
                  </a:moveTo>
                  <a:lnTo>
                    <a:pt x="13" y="9"/>
                  </a:lnTo>
                  <a:lnTo>
                    <a:pt x="7" y="0"/>
                  </a:lnTo>
                  <a:lnTo>
                    <a:pt x="0" y="5"/>
                  </a:lnTo>
                  <a:lnTo>
                    <a:pt x="0" y="3"/>
                  </a:lnTo>
                  <a:lnTo>
                    <a:pt x="5" y="1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94" name="Freeform 41"/>
            <p:cNvSpPr>
              <a:spLocks/>
            </p:cNvSpPr>
            <p:nvPr/>
          </p:nvSpPr>
          <p:spPr bwMode="auto">
            <a:xfrm>
              <a:off x="4213" y="3225"/>
              <a:ext cx="9" cy="14"/>
            </a:xfrm>
            <a:custGeom>
              <a:avLst/>
              <a:gdLst>
                <a:gd name="T0" fmla="*/ 4 w 9"/>
                <a:gd name="T1" fmla="*/ 14 h 14"/>
                <a:gd name="T2" fmla="*/ 6 w 9"/>
                <a:gd name="T3" fmla="*/ 14 h 14"/>
                <a:gd name="T4" fmla="*/ 9 w 9"/>
                <a:gd name="T5" fmla="*/ 12 h 14"/>
                <a:gd name="T6" fmla="*/ 4 w 9"/>
                <a:gd name="T7" fmla="*/ 0 h 14"/>
                <a:gd name="T8" fmla="*/ 0 w 9"/>
                <a:gd name="T9" fmla="*/ 2 h 14"/>
                <a:gd name="T10" fmla="*/ 2 w 9"/>
                <a:gd name="T11" fmla="*/ 2 h 14"/>
                <a:gd name="T12" fmla="*/ 4 w 9"/>
                <a:gd name="T13" fmla="*/ 14 h 14"/>
                <a:gd name="T14" fmla="*/ 6 w 9"/>
                <a:gd name="T15" fmla="*/ 14 h 14"/>
                <a:gd name="T16" fmla="*/ 4 w 9"/>
                <a:gd name="T17" fmla="*/ 14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"/>
                <a:gd name="T28" fmla="*/ 0 h 14"/>
                <a:gd name="T29" fmla="*/ 9 w 9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" h="14">
                  <a:moveTo>
                    <a:pt x="4" y="14"/>
                  </a:moveTo>
                  <a:lnTo>
                    <a:pt x="6" y="14"/>
                  </a:lnTo>
                  <a:lnTo>
                    <a:pt x="9" y="12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4" y="14"/>
                  </a:lnTo>
                  <a:lnTo>
                    <a:pt x="6" y="14"/>
                  </a:lnTo>
                  <a:lnTo>
                    <a:pt x="4" y="1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95" name="Freeform 42"/>
            <p:cNvSpPr>
              <a:spLocks/>
            </p:cNvSpPr>
            <p:nvPr/>
          </p:nvSpPr>
          <p:spPr bwMode="auto">
            <a:xfrm>
              <a:off x="4209" y="3227"/>
              <a:ext cx="8" cy="14"/>
            </a:xfrm>
            <a:custGeom>
              <a:avLst/>
              <a:gdLst>
                <a:gd name="T0" fmla="*/ 4 w 8"/>
                <a:gd name="T1" fmla="*/ 12 h 14"/>
                <a:gd name="T2" fmla="*/ 4 w 8"/>
                <a:gd name="T3" fmla="*/ 14 h 14"/>
                <a:gd name="T4" fmla="*/ 8 w 8"/>
                <a:gd name="T5" fmla="*/ 12 h 14"/>
                <a:gd name="T6" fmla="*/ 6 w 8"/>
                <a:gd name="T7" fmla="*/ 0 h 14"/>
                <a:gd name="T8" fmla="*/ 0 w 8"/>
                <a:gd name="T9" fmla="*/ 2 h 14"/>
                <a:gd name="T10" fmla="*/ 4 w 8"/>
                <a:gd name="T11" fmla="*/ 12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14"/>
                <a:gd name="T20" fmla="*/ 8 w 8"/>
                <a:gd name="T21" fmla="*/ 14 h 1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14">
                  <a:moveTo>
                    <a:pt x="4" y="12"/>
                  </a:moveTo>
                  <a:lnTo>
                    <a:pt x="4" y="14"/>
                  </a:lnTo>
                  <a:lnTo>
                    <a:pt x="8" y="12"/>
                  </a:lnTo>
                  <a:lnTo>
                    <a:pt x="6" y="0"/>
                  </a:lnTo>
                  <a:lnTo>
                    <a:pt x="0" y="2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96" name="Freeform 43"/>
            <p:cNvSpPr>
              <a:spLocks/>
            </p:cNvSpPr>
            <p:nvPr/>
          </p:nvSpPr>
          <p:spPr bwMode="auto">
            <a:xfrm>
              <a:off x="4205" y="3229"/>
              <a:ext cx="8" cy="12"/>
            </a:xfrm>
            <a:custGeom>
              <a:avLst/>
              <a:gdLst>
                <a:gd name="T0" fmla="*/ 0 w 8"/>
                <a:gd name="T1" fmla="*/ 2 h 12"/>
                <a:gd name="T2" fmla="*/ 4 w 8"/>
                <a:gd name="T3" fmla="*/ 12 h 12"/>
                <a:gd name="T4" fmla="*/ 8 w 8"/>
                <a:gd name="T5" fmla="*/ 10 h 12"/>
                <a:gd name="T6" fmla="*/ 4 w 8"/>
                <a:gd name="T7" fmla="*/ 0 h 12"/>
                <a:gd name="T8" fmla="*/ 0 w 8"/>
                <a:gd name="T9" fmla="*/ 2 h 12"/>
                <a:gd name="T10" fmla="*/ 4 w 8"/>
                <a:gd name="T11" fmla="*/ 12 h 12"/>
                <a:gd name="T12" fmla="*/ 0 w 8"/>
                <a:gd name="T13" fmla="*/ 2 h 12"/>
                <a:gd name="T14" fmla="*/ 2 w 8"/>
                <a:gd name="T15" fmla="*/ 8 h 12"/>
                <a:gd name="T16" fmla="*/ 4 w 8"/>
                <a:gd name="T17" fmla="*/ 12 h 12"/>
                <a:gd name="T18" fmla="*/ 0 w 8"/>
                <a:gd name="T19" fmla="*/ 2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"/>
                <a:gd name="T31" fmla="*/ 0 h 12"/>
                <a:gd name="T32" fmla="*/ 8 w 8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" h="12">
                  <a:moveTo>
                    <a:pt x="0" y="2"/>
                  </a:moveTo>
                  <a:lnTo>
                    <a:pt x="4" y="12"/>
                  </a:lnTo>
                  <a:lnTo>
                    <a:pt x="8" y="10"/>
                  </a:lnTo>
                  <a:lnTo>
                    <a:pt x="4" y="0"/>
                  </a:lnTo>
                  <a:lnTo>
                    <a:pt x="0" y="2"/>
                  </a:lnTo>
                  <a:lnTo>
                    <a:pt x="4" y="12"/>
                  </a:lnTo>
                  <a:lnTo>
                    <a:pt x="0" y="2"/>
                  </a:lnTo>
                  <a:lnTo>
                    <a:pt x="2" y="8"/>
                  </a:lnTo>
                  <a:lnTo>
                    <a:pt x="4" y="1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97" name="Freeform 44"/>
            <p:cNvSpPr>
              <a:spLocks/>
            </p:cNvSpPr>
            <p:nvPr/>
          </p:nvSpPr>
          <p:spPr bwMode="auto">
            <a:xfrm>
              <a:off x="4483" y="3225"/>
              <a:ext cx="6" cy="12"/>
            </a:xfrm>
            <a:custGeom>
              <a:avLst/>
              <a:gdLst>
                <a:gd name="T0" fmla="*/ 6 w 6"/>
                <a:gd name="T1" fmla="*/ 0 h 12"/>
                <a:gd name="T2" fmla="*/ 2 w 6"/>
                <a:gd name="T3" fmla="*/ 0 h 12"/>
                <a:gd name="T4" fmla="*/ 0 w 6"/>
                <a:gd name="T5" fmla="*/ 12 h 12"/>
                <a:gd name="T6" fmla="*/ 4 w 6"/>
                <a:gd name="T7" fmla="*/ 12 h 12"/>
                <a:gd name="T8" fmla="*/ 6 w 6"/>
                <a:gd name="T9" fmla="*/ 12 h 12"/>
                <a:gd name="T10" fmla="*/ 4 w 6"/>
                <a:gd name="T11" fmla="*/ 12 h 12"/>
                <a:gd name="T12" fmla="*/ 6 w 6"/>
                <a:gd name="T13" fmla="*/ 12 h 12"/>
                <a:gd name="T14" fmla="*/ 6 w 6"/>
                <a:gd name="T15" fmla="*/ 0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"/>
                <a:gd name="T25" fmla="*/ 0 h 12"/>
                <a:gd name="T26" fmla="*/ 6 w 6"/>
                <a:gd name="T27" fmla="*/ 12 h 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" h="12">
                  <a:moveTo>
                    <a:pt x="6" y="0"/>
                  </a:moveTo>
                  <a:lnTo>
                    <a:pt x="2" y="0"/>
                  </a:lnTo>
                  <a:lnTo>
                    <a:pt x="0" y="12"/>
                  </a:lnTo>
                  <a:lnTo>
                    <a:pt x="4" y="12"/>
                  </a:lnTo>
                  <a:lnTo>
                    <a:pt x="6" y="12"/>
                  </a:lnTo>
                  <a:lnTo>
                    <a:pt x="4" y="12"/>
                  </a:lnTo>
                  <a:lnTo>
                    <a:pt x="6" y="1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98" name="Rectangle 45"/>
            <p:cNvSpPr>
              <a:spLocks noChangeArrowheads="1"/>
            </p:cNvSpPr>
            <p:nvPr/>
          </p:nvSpPr>
          <p:spPr bwMode="auto">
            <a:xfrm>
              <a:off x="4489" y="3225"/>
              <a:ext cx="4" cy="1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99" name="Rectangle 46"/>
            <p:cNvSpPr>
              <a:spLocks noChangeArrowheads="1"/>
            </p:cNvSpPr>
            <p:nvPr/>
          </p:nvSpPr>
          <p:spPr bwMode="auto">
            <a:xfrm>
              <a:off x="4493" y="3225"/>
              <a:ext cx="4" cy="1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00" name="Rectangle 47"/>
            <p:cNvSpPr>
              <a:spLocks noChangeArrowheads="1"/>
            </p:cNvSpPr>
            <p:nvPr/>
          </p:nvSpPr>
          <p:spPr bwMode="auto">
            <a:xfrm>
              <a:off x="4497" y="3225"/>
              <a:ext cx="3" cy="1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01" name="Freeform 48"/>
            <p:cNvSpPr>
              <a:spLocks/>
            </p:cNvSpPr>
            <p:nvPr/>
          </p:nvSpPr>
          <p:spPr bwMode="auto">
            <a:xfrm>
              <a:off x="4500" y="3225"/>
              <a:ext cx="4" cy="12"/>
            </a:xfrm>
            <a:custGeom>
              <a:avLst/>
              <a:gdLst>
                <a:gd name="T0" fmla="*/ 2 w 4"/>
                <a:gd name="T1" fmla="*/ 0 h 12"/>
                <a:gd name="T2" fmla="*/ 4 w 4"/>
                <a:gd name="T3" fmla="*/ 0 h 12"/>
                <a:gd name="T4" fmla="*/ 0 w 4"/>
                <a:gd name="T5" fmla="*/ 0 h 12"/>
                <a:gd name="T6" fmla="*/ 0 w 4"/>
                <a:gd name="T7" fmla="*/ 12 h 12"/>
                <a:gd name="T8" fmla="*/ 4 w 4"/>
                <a:gd name="T9" fmla="*/ 12 h 12"/>
                <a:gd name="T10" fmla="*/ 2 w 4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"/>
                <a:gd name="T19" fmla="*/ 0 h 12"/>
                <a:gd name="T20" fmla="*/ 4 w 4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" h="12">
                  <a:moveTo>
                    <a:pt x="2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4" y="1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02" name="Freeform 49"/>
            <p:cNvSpPr>
              <a:spLocks/>
            </p:cNvSpPr>
            <p:nvPr/>
          </p:nvSpPr>
          <p:spPr bwMode="auto">
            <a:xfrm>
              <a:off x="4502" y="3225"/>
              <a:ext cx="6" cy="12"/>
            </a:xfrm>
            <a:custGeom>
              <a:avLst/>
              <a:gdLst>
                <a:gd name="T0" fmla="*/ 4 w 6"/>
                <a:gd name="T1" fmla="*/ 0 h 12"/>
                <a:gd name="T2" fmla="*/ 0 w 6"/>
                <a:gd name="T3" fmla="*/ 0 h 12"/>
                <a:gd name="T4" fmla="*/ 2 w 6"/>
                <a:gd name="T5" fmla="*/ 12 h 12"/>
                <a:gd name="T6" fmla="*/ 6 w 6"/>
                <a:gd name="T7" fmla="*/ 12 h 12"/>
                <a:gd name="T8" fmla="*/ 4 w 6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2"/>
                <a:gd name="T17" fmla="*/ 6 w 6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2">
                  <a:moveTo>
                    <a:pt x="4" y="0"/>
                  </a:moveTo>
                  <a:lnTo>
                    <a:pt x="0" y="0"/>
                  </a:lnTo>
                  <a:lnTo>
                    <a:pt x="2" y="12"/>
                  </a:lnTo>
                  <a:lnTo>
                    <a:pt x="6" y="1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03" name="Freeform 50"/>
            <p:cNvSpPr>
              <a:spLocks/>
            </p:cNvSpPr>
            <p:nvPr/>
          </p:nvSpPr>
          <p:spPr bwMode="auto">
            <a:xfrm>
              <a:off x="4506" y="3224"/>
              <a:ext cx="8" cy="13"/>
            </a:xfrm>
            <a:custGeom>
              <a:avLst/>
              <a:gdLst>
                <a:gd name="T0" fmla="*/ 4 w 8"/>
                <a:gd name="T1" fmla="*/ 0 h 13"/>
                <a:gd name="T2" fmla="*/ 6 w 8"/>
                <a:gd name="T3" fmla="*/ 0 h 13"/>
                <a:gd name="T4" fmla="*/ 0 w 8"/>
                <a:gd name="T5" fmla="*/ 1 h 13"/>
                <a:gd name="T6" fmla="*/ 2 w 8"/>
                <a:gd name="T7" fmla="*/ 13 h 13"/>
                <a:gd name="T8" fmla="*/ 8 w 8"/>
                <a:gd name="T9" fmla="*/ 11 h 13"/>
                <a:gd name="T10" fmla="*/ 4 w 8"/>
                <a:gd name="T11" fmla="*/ 0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13"/>
                <a:gd name="T20" fmla="*/ 8 w 8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13">
                  <a:moveTo>
                    <a:pt x="4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2" y="13"/>
                  </a:lnTo>
                  <a:lnTo>
                    <a:pt x="8" y="1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04" name="Freeform 51"/>
            <p:cNvSpPr>
              <a:spLocks/>
            </p:cNvSpPr>
            <p:nvPr/>
          </p:nvSpPr>
          <p:spPr bwMode="auto">
            <a:xfrm>
              <a:off x="4510" y="3222"/>
              <a:ext cx="12" cy="13"/>
            </a:xfrm>
            <a:custGeom>
              <a:avLst/>
              <a:gdLst>
                <a:gd name="T0" fmla="*/ 8 w 12"/>
                <a:gd name="T1" fmla="*/ 0 h 13"/>
                <a:gd name="T2" fmla="*/ 0 w 12"/>
                <a:gd name="T3" fmla="*/ 2 h 13"/>
                <a:gd name="T4" fmla="*/ 4 w 12"/>
                <a:gd name="T5" fmla="*/ 13 h 13"/>
                <a:gd name="T6" fmla="*/ 12 w 12"/>
                <a:gd name="T7" fmla="*/ 9 h 13"/>
                <a:gd name="T8" fmla="*/ 8 w 12"/>
                <a:gd name="T9" fmla="*/ 0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3"/>
                <a:gd name="T17" fmla="*/ 12 w 12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3">
                  <a:moveTo>
                    <a:pt x="8" y="0"/>
                  </a:moveTo>
                  <a:lnTo>
                    <a:pt x="0" y="2"/>
                  </a:lnTo>
                  <a:lnTo>
                    <a:pt x="4" y="13"/>
                  </a:lnTo>
                  <a:lnTo>
                    <a:pt x="12" y="9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05" name="Freeform 52"/>
            <p:cNvSpPr>
              <a:spLocks/>
            </p:cNvSpPr>
            <p:nvPr/>
          </p:nvSpPr>
          <p:spPr bwMode="auto">
            <a:xfrm>
              <a:off x="4518" y="3216"/>
              <a:ext cx="21" cy="15"/>
            </a:xfrm>
            <a:custGeom>
              <a:avLst/>
              <a:gdLst>
                <a:gd name="T0" fmla="*/ 15 w 21"/>
                <a:gd name="T1" fmla="*/ 0 h 15"/>
                <a:gd name="T2" fmla="*/ 17 w 21"/>
                <a:gd name="T3" fmla="*/ 0 h 15"/>
                <a:gd name="T4" fmla="*/ 0 w 21"/>
                <a:gd name="T5" fmla="*/ 6 h 15"/>
                <a:gd name="T6" fmla="*/ 4 w 21"/>
                <a:gd name="T7" fmla="*/ 15 h 15"/>
                <a:gd name="T8" fmla="*/ 21 w 21"/>
                <a:gd name="T9" fmla="*/ 9 h 15"/>
                <a:gd name="T10" fmla="*/ 15 w 21"/>
                <a:gd name="T11" fmla="*/ 0 h 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"/>
                <a:gd name="T19" fmla="*/ 0 h 15"/>
                <a:gd name="T20" fmla="*/ 21 w 21"/>
                <a:gd name="T21" fmla="*/ 15 h 1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" h="15">
                  <a:moveTo>
                    <a:pt x="15" y="0"/>
                  </a:moveTo>
                  <a:lnTo>
                    <a:pt x="17" y="0"/>
                  </a:lnTo>
                  <a:lnTo>
                    <a:pt x="0" y="6"/>
                  </a:lnTo>
                  <a:lnTo>
                    <a:pt x="4" y="15"/>
                  </a:lnTo>
                  <a:lnTo>
                    <a:pt x="21" y="9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06" name="Freeform 53"/>
            <p:cNvSpPr>
              <a:spLocks/>
            </p:cNvSpPr>
            <p:nvPr/>
          </p:nvSpPr>
          <p:spPr bwMode="auto">
            <a:xfrm>
              <a:off x="4533" y="3212"/>
              <a:ext cx="16" cy="13"/>
            </a:xfrm>
            <a:custGeom>
              <a:avLst/>
              <a:gdLst>
                <a:gd name="T0" fmla="*/ 12 w 16"/>
                <a:gd name="T1" fmla="*/ 0 h 13"/>
                <a:gd name="T2" fmla="*/ 10 w 16"/>
                <a:gd name="T3" fmla="*/ 0 h 13"/>
                <a:gd name="T4" fmla="*/ 0 w 16"/>
                <a:gd name="T5" fmla="*/ 4 h 13"/>
                <a:gd name="T6" fmla="*/ 6 w 16"/>
                <a:gd name="T7" fmla="*/ 13 h 13"/>
                <a:gd name="T8" fmla="*/ 16 w 16"/>
                <a:gd name="T9" fmla="*/ 10 h 13"/>
                <a:gd name="T10" fmla="*/ 14 w 16"/>
                <a:gd name="T11" fmla="*/ 12 h 13"/>
                <a:gd name="T12" fmla="*/ 12 w 16"/>
                <a:gd name="T13" fmla="*/ 0 h 13"/>
                <a:gd name="T14" fmla="*/ 10 w 16"/>
                <a:gd name="T15" fmla="*/ 0 h 13"/>
                <a:gd name="T16" fmla="*/ 12 w 16"/>
                <a:gd name="T17" fmla="*/ 0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"/>
                <a:gd name="T28" fmla="*/ 0 h 13"/>
                <a:gd name="T29" fmla="*/ 16 w 16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" h="13">
                  <a:moveTo>
                    <a:pt x="12" y="0"/>
                  </a:moveTo>
                  <a:lnTo>
                    <a:pt x="10" y="0"/>
                  </a:lnTo>
                  <a:lnTo>
                    <a:pt x="0" y="4"/>
                  </a:lnTo>
                  <a:lnTo>
                    <a:pt x="6" y="13"/>
                  </a:lnTo>
                  <a:lnTo>
                    <a:pt x="16" y="10"/>
                  </a:lnTo>
                  <a:lnTo>
                    <a:pt x="14" y="12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07" name="Freeform 54"/>
            <p:cNvSpPr>
              <a:spLocks/>
            </p:cNvSpPr>
            <p:nvPr/>
          </p:nvSpPr>
          <p:spPr bwMode="auto">
            <a:xfrm>
              <a:off x="4545" y="3210"/>
              <a:ext cx="6" cy="14"/>
            </a:xfrm>
            <a:custGeom>
              <a:avLst/>
              <a:gdLst>
                <a:gd name="T0" fmla="*/ 4 w 6"/>
                <a:gd name="T1" fmla="*/ 0 h 14"/>
                <a:gd name="T2" fmla="*/ 0 w 6"/>
                <a:gd name="T3" fmla="*/ 2 h 14"/>
                <a:gd name="T4" fmla="*/ 2 w 6"/>
                <a:gd name="T5" fmla="*/ 14 h 14"/>
                <a:gd name="T6" fmla="*/ 6 w 6"/>
                <a:gd name="T7" fmla="*/ 12 h 14"/>
                <a:gd name="T8" fmla="*/ 4 w 6"/>
                <a:gd name="T9" fmla="*/ 0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4"/>
                <a:gd name="T17" fmla="*/ 6 w 6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4">
                  <a:moveTo>
                    <a:pt x="4" y="0"/>
                  </a:moveTo>
                  <a:lnTo>
                    <a:pt x="0" y="2"/>
                  </a:lnTo>
                  <a:lnTo>
                    <a:pt x="2" y="14"/>
                  </a:lnTo>
                  <a:lnTo>
                    <a:pt x="6" y="1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08" name="Freeform 55"/>
            <p:cNvSpPr>
              <a:spLocks/>
            </p:cNvSpPr>
            <p:nvPr/>
          </p:nvSpPr>
          <p:spPr bwMode="auto">
            <a:xfrm>
              <a:off x="4549" y="3210"/>
              <a:ext cx="6" cy="12"/>
            </a:xfrm>
            <a:custGeom>
              <a:avLst/>
              <a:gdLst>
                <a:gd name="T0" fmla="*/ 4 w 6"/>
                <a:gd name="T1" fmla="*/ 0 h 12"/>
                <a:gd name="T2" fmla="*/ 0 w 6"/>
                <a:gd name="T3" fmla="*/ 0 h 12"/>
                <a:gd name="T4" fmla="*/ 2 w 6"/>
                <a:gd name="T5" fmla="*/ 12 h 12"/>
                <a:gd name="T6" fmla="*/ 6 w 6"/>
                <a:gd name="T7" fmla="*/ 12 h 12"/>
                <a:gd name="T8" fmla="*/ 4 w 6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2"/>
                <a:gd name="T17" fmla="*/ 6 w 6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2">
                  <a:moveTo>
                    <a:pt x="4" y="0"/>
                  </a:moveTo>
                  <a:lnTo>
                    <a:pt x="0" y="0"/>
                  </a:lnTo>
                  <a:lnTo>
                    <a:pt x="2" y="12"/>
                  </a:lnTo>
                  <a:lnTo>
                    <a:pt x="6" y="1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09" name="Freeform 56"/>
            <p:cNvSpPr>
              <a:spLocks/>
            </p:cNvSpPr>
            <p:nvPr/>
          </p:nvSpPr>
          <p:spPr bwMode="auto">
            <a:xfrm>
              <a:off x="4553" y="3208"/>
              <a:ext cx="5" cy="14"/>
            </a:xfrm>
            <a:custGeom>
              <a:avLst/>
              <a:gdLst>
                <a:gd name="T0" fmla="*/ 3 w 5"/>
                <a:gd name="T1" fmla="*/ 0 h 14"/>
                <a:gd name="T2" fmla="*/ 0 w 5"/>
                <a:gd name="T3" fmla="*/ 2 h 14"/>
                <a:gd name="T4" fmla="*/ 2 w 5"/>
                <a:gd name="T5" fmla="*/ 14 h 14"/>
                <a:gd name="T6" fmla="*/ 5 w 5"/>
                <a:gd name="T7" fmla="*/ 12 h 14"/>
                <a:gd name="T8" fmla="*/ 3 w 5"/>
                <a:gd name="T9" fmla="*/ 0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14"/>
                <a:gd name="T17" fmla="*/ 5 w 5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14">
                  <a:moveTo>
                    <a:pt x="3" y="0"/>
                  </a:moveTo>
                  <a:lnTo>
                    <a:pt x="0" y="2"/>
                  </a:lnTo>
                  <a:lnTo>
                    <a:pt x="2" y="14"/>
                  </a:lnTo>
                  <a:lnTo>
                    <a:pt x="5" y="1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10" name="Freeform 57"/>
            <p:cNvSpPr>
              <a:spLocks/>
            </p:cNvSpPr>
            <p:nvPr/>
          </p:nvSpPr>
          <p:spPr bwMode="auto">
            <a:xfrm>
              <a:off x="4556" y="3208"/>
              <a:ext cx="6" cy="12"/>
            </a:xfrm>
            <a:custGeom>
              <a:avLst/>
              <a:gdLst>
                <a:gd name="T0" fmla="*/ 6 w 6"/>
                <a:gd name="T1" fmla="*/ 0 h 12"/>
                <a:gd name="T2" fmla="*/ 4 w 6"/>
                <a:gd name="T3" fmla="*/ 0 h 12"/>
                <a:gd name="T4" fmla="*/ 0 w 6"/>
                <a:gd name="T5" fmla="*/ 0 h 12"/>
                <a:gd name="T6" fmla="*/ 2 w 6"/>
                <a:gd name="T7" fmla="*/ 12 h 12"/>
                <a:gd name="T8" fmla="*/ 6 w 6"/>
                <a:gd name="T9" fmla="*/ 12 h 12"/>
                <a:gd name="T10" fmla="*/ 6 w 6"/>
                <a:gd name="T11" fmla="*/ 0 h 12"/>
                <a:gd name="T12" fmla="*/ 4 w 6"/>
                <a:gd name="T13" fmla="*/ 0 h 12"/>
                <a:gd name="T14" fmla="*/ 6 w 6"/>
                <a:gd name="T15" fmla="*/ 0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"/>
                <a:gd name="T25" fmla="*/ 0 h 12"/>
                <a:gd name="T26" fmla="*/ 6 w 6"/>
                <a:gd name="T27" fmla="*/ 12 h 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" h="12">
                  <a:moveTo>
                    <a:pt x="6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2" y="12"/>
                  </a:lnTo>
                  <a:lnTo>
                    <a:pt x="6" y="12"/>
                  </a:lnTo>
                  <a:lnTo>
                    <a:pt x="6" y="0"/>
                  </a:lnTo>
                  <a:lnTo>
                    <a:pt x="4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11" name="Rectangle 58"/>
            <p:cNvSpPr>
              <a:spLocks noChangeArrowheads="1"/>
            </p:cNvSpPr>
            <p:nvPr/>
          </p:nvSpPr>
          <p:spPr bwMode="auto">
            <a:xfrm>
              <a:off x="4562" y="3208"/>
              <a:ext cx="4" cy="1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12" name="Rectangle 59"/>
            <p:cNvSpPr>
              <a:spLocks noChangeArrowheads="1"/>
            </p:cNvSpPr>
            <p:nvPr/>
          </p:nvSpPr>
          <p:spPr bwMode="auto">
            <a:xfrm>
              <a:off x="4566" y="3208"/>
              <a:ext cx="4" cy="1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13" name="Rectangle 60"/>
            <p:cNvSpPr>
              <a:spLocks noChangeArrowheads="1"/>
            </p:cNvSpPr>
            <p:nvPr/>
          </p:nvSpPr>
          <p:spPr bwMode="auto">
            <a:xfrm>
              <a:off x="4570" y="3208"/>
              <a:ext cx="4" cy="1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14" name="Rectangle 61"/>
            <p:cNvSpPr>
              <a:spLocks noChangeArrowheads="1"/>
            </p:cNvSpPr>
            <p:nvPr/>
          </p:nvSpPr>
          <p:spPr bwMode="auto">
            <a:xfrm>
              <a:off x="4574" y="3208"/>
              <a:ext cx="2" cy="1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15" name="Freeform 62"/>
            <p:cNvSpPr>
              <a:spLocks/>
            </p:cNvSpPr>
            <p:nvPr/>
          </p:nvSpPr>
          <p:spPr bwMode="auto">
            <a:xfrm>
              <a:off x="4576" y="3208"/>
              <a:ext cx="4" cy="12"/>
            </a:xfrm>
            <a:custGeom>
              <a:avLst/>
              <a:gdLst>
                <a:gd name="T0" fmla="*/ 4 w 4"/>
                <a:gd name="T1" fmla="*/ 0 h 12"/>
                <a:gd name="T2" fmla="*/ 2 w 4"/>
                <a:gd name="T3" fmla="*/ 0 h 12"/>
                <a:gd name="T4" fmla="*/ 0 w 4"/>
                <a:gd name="T5" fmla="*/ 0 h 12"/>
                <a:gd name="T6" fmla="*/ 0 w 4"/>
                <a:gd name="T7" fmla="*/ 12 h 12"/>
                <a:gd name="T8" fmla="*/ 2 w 4"/>
                <a:gd name="T9" fmla="*/ 12 h 12"/>
                <a:gd name="T10" fmla="*/ 0 w 4"/>
                <a:gd name="T11" fmla="*/ 12 h 12"/>
                <a:gd name="T12" fmla="*/ 4 w 4"/>
                <a:gd name="T13" fmla="*/ 0 h 12"/>
                <a:gd name="T14" fmla="*/ 2 w 4"/>
                <a:gd name="T15" fmla="*/ 0 h 12"/>
                <a:gd name="T16" fmla="*/ 4 w 4"/>
                <a:gd name="T17" fmla="*/ 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"/>
                <a:gd name="T28" fmla="*/ 0 h 12"/>
                <a:gd name="T29" fmla="*/ 4 w 4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" h="12">
                  <a:moveTo>
                    <a:pt x="4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0" y="12"/>
                  </a:lnTo>
                  <a:lnTo>
                    <a:pt x="4" y="0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16" name="Freeform 63"/>
            <p:cNvSpPr>
              <a:spLocks/>
            </p:cNvSpPr>
            <p:nvPr/>
          </p:nvSpPr>
          <p:spPr bwMode="auto">
            <a:xfrm>
              <a:off x="4576" y="3208"/>
              <a:ext cx="7" cy="12"/>
            </a:xfrm>
            <a:custGeom>
              <a:avLst/>
              <a:gdLst>
                <a:gd name="T0" fmla="*/ 7 w 7"/>
                <a:gd name="T1" fmla="*/ 0 h 12"/>
                <a:gd name="T2" fmla="*/ 4 w 7"/>
                <a:gd name="T3" fmla="*/ 0 h 12"/>
                <a:gd name="T4" fmla="*/ 0 w 7"/>
                <a:gd name="T5" fmla="*/ 12 h 12"/>
                <a:gd name="T6" fmla="*/ 4 w 7"/>
                <a:gd name="T7" fmla="*/ 12 h 12"/>
                <a:gd name="T8" fmla="*/ 7 w 7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12"/>
                <a:gd name="T17" fmla="*/ 7 w 7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12">
                  <a:moveTo>
                    <a:pt x="7" y="0"/>
                  </a:moveTo>
                  <a:lnTo>
                    <a:pt x="4" y="0"/>
                  </a:lnTo>
                  <a:lnTo>
                    <a:pt x="0" y="12"/>
                  </a:lnTo>
                  <a:lnTo>
                    <a:pt x="4" y="12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17" name="Freeform 64"/>
            <p:cNvSpPr>
              <a:spLocks/>
            </p:cNvSpPr>
            <p:nvPr/>
          </p:nvSpPr>
          <p:spPr bwMode="auto">
            <a:xfrm>
              <a:off x="4580" y="3208"/>
              <a:ext cx="7" cy="14"/>
            </a:xfrm>
            <a:custGeom>
              <a:avLst/>
              <a:gdLst>
                <a:gd name="T0" fmla="*/ 7 w 7"/>
                <a:gd name="T1" fmla="*/ 2 h 14"/>
                <a:gd name="T2" fmla="*/ 3 w 7"/>
                <a:gd name="T3" fmla="*/ 0 h 14"/>
                <a:gd name="T4" fmla="*/ 0 w 7"/>
                <a:gd name="T5" fmla="*/ 12 h 14"/>
                <a:gd name="T6" fmla="*/ 3 w 7"/>
                <a:gd name="T7" fmla="*/ 14 h 14"/>
                <a:gd name="T8" fmla="*/ 7 w 7"/>
                <a:gd name="T9" fmla="*/ 2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14"/>
                <a:gd name="T17" fmla="*/ 7 w 7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14">
                  <a:moveTo>
                    <a:pt x="7" y="2"/>
                  </a:moveTo>
                  <a:lnTo>
                    <a:pt x="3" y="0"/>
                  </a:lnTo>
                  <a:lnTo>
                    <a:pt x="0" y="12"/>
                  </a:lnTo>
                  <a:lnTo>
                    <a:pt x="3" y="14"/>
                  </a:lnTo>
                  <a:lnTo>
                    <a:pt x="7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18" name="Freeform 65"/>
            <p:cNvSpPr>
              <a:spLocks/>
            </p:cNvSpPr>
            <p:nvPr/>
          </p:nvSpPr>
          <p:spPr bwMode="auto">
            <a:xfrm>
              <a:off x="4583" y="3210"/>
              <a:ext cx="10" cy="14"/>
            </a:xfrm>
            <a:custGeom>
              <a:avLst/>
              <a:gdLst>
                <a:gd name="T0" fmla="*/ 10 w 10"/>
                <a:gd name="T1" fmla="*/ 2 h 14"/>
                <a:gd name="T2" fmla="*/ 4 w 10"/>
                <a:gd name="T3" fmla="*/ 0 h 14"/>
                <a:gd name="T4" fmla="*/ 0 w 10"/>
                <a:gd name="T5" fmla="*/ 12 h 14"/>
                <a:gd name="T6" fmla="*/ 8 w 10"/>
                <a:gd name="T7" fmla="*/ 14 h 14"/>
                <a:gd name="T8" fmla="*/ 10 w 10"/>
                <a:gd name="T9" fmla="*/ 2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4"/>
                <a:gd name="T17" fmla="*/ 10 w 10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4">
                  <a:moveTo>
                    <a:pt x="10" y="2"/>
                  </a:moveTo>
                  <a:lnTo>
                    <a:pt x="4" y="0"/>
                  </a:lnTo>
                  <a:lnTo>
                    <a:pt x="0" y="12"/>
                  </a:lnTo>
                  <a:lnTo>
                    <a:pt x="8" y="14"/>
                  </a:lnTo>
                  <a:lnTo>
                    <a:pt x="10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19" name="Freeform 66"/>
            <p:cNvSpPr>
              <a:spLocks/>
            </p:cNvSpPr>
            <p:nvPr/>
          </p:nvSpPr>
          <p:spPr bwMode="auto">
            <a:xfrm>
              <a:off x="4591" y="3212"/>
              <a:ext cx="10" cy="13"/>
            </a:xfrm>
            <a:custGeom>
              <a:avLst/>
              <a:gdLst>
                <a:gd name="T0" fmla="*/ 10 w 10"/>
                <a:gd name="T1" fmla="*/ 2 h 13"/>
                <a:gd name="T2" fmla="*/ 2 w 10"/>
                <a:gd name="T3" fmla="*/ 0 h 13"/>
                <a:gd name="T4" fmla="*/ 0 w 10"/>
                <a:gd name="T5" fmla="*/ 12 h 13"/>
                <a:gd name="T6" fmla="*/ 6 w 10"/>
                <a:gd name="T7" fmla="*/ 13 h 13"/>
                <a:gd name="T8" fmla="*/ 6 w 10"/>
                <a:gd name="T9" fmla="*/ 12 h 13"/>
                <a:gd name="T10" fmla="*/ 10 w 10"/>
                <a:gd name="T11" fmla="*/ 2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3"/>
                <a:gd name="T20" fmla="*/ 10 w 10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3">
                  <a:moveTo>
                    <a:pt x="10" y="2"/>
                  </a:moveTo>
                  <a:lnTo>
                    <a:pt x="2" y="0"/>
                  </a:lnTo>
                  <a:lnTo>
                    <a:pt x="0" y="12"/>
                  </a:lnTo>
                  <a:lnTo>
                    <a:pt x="6" y="13"/>
                  </a:lnTo>
                  <a:lnTo>
                    <a:pt x="6" y="12"/>
                  </a:lnTo>
                  <a:lnTo>
                    <a:pt x="10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20" name="Freeform 67"/>
            <p:cNvSpPr>
              <a:spLocks/>
            </p:cNvSpPr>
            <p:nvPr/>
          </p:nvSpPr>
          <p:spPr bwMode="auto">
            <a:xfrm>
              <a:off x="4597" y="3214"/>
              <a:ext cx="19" cy="15"/>
            </a:xfrm>
            <a:custGeom>
              <a:avLst/>
              <a:gdLst>
                <a:gd name="T0" fmla="*/ 19 w 19"/>
                <a:gd name="T1" fmla="*/ 4 h 15"/>
                <a:gd name="T2" fmla="*/ 4 w 19"/>
                <a:gd name="T3" fmla="*/ 0 h 15"/>
                <a:gd name="T4" fmla="*/ 0 w 19"/>
                <a:gd name="T5" fmla="*/ 10 h 15"/>
                <a:gd name="T6" fmla="*/ 15 w 19"/>
                <a:gd name="T7" fmla="*/ 15 h 15"/>
                <a:gd name="T8" fmla="*/ 19 w 19"/>
                <a:gd name="T9" fmla="*/ 4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15"/>
                <a:gd name="T17" fmla="*/ 19 w 19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15">
                  <a:moveTo>
                    <a:pt x="19" y="4"/>
                  </a:moveTo>
                  <a:lnTo>
                    <a:pt x="4" y="0"/>
                  </a:lnTo>
                  <a:lnTo>
                    <a:pt x="0" y="10"/>
                  </a:lnTo>
                  <a:lnTo>
                    <a:pt x="15" y="1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21" name="Freeform 68"/>
            <p:cNvSpPr>
              <a:spLocks/>
            </p:cNvSpPr>
            <p:nvPr/>
          </p:nvSpPr>
          <p:spPr bwMode="auto">
            <a:xfrm>
              <a:off x="4612" y="3218"/>
              <a:ext cx="12" cy="15"/>
            </a:xfrm>
            <a:custGeom>
              <a:avLst/>
              <a:gdLst>
                <a:gd name="T0" fmla="*/ 12 w 12"/>
                <a:gd name="T1" fmla="*/ 4 h 15"/>
                <a:gd name="T2" fmla="*/ 4 w 12"/>
                <a:gd name="T3" fmla="*/ 0 h 15"/>
                <a:gd name="T4" fmla="*/ 0 w 12"/>
                <a:gd name="T5" fmla="*/ 11 h 15"/>
                <a:gd name="T6" fmla="*/ 8 w 12"/>
                <a:gd name="T7" fmla="*/ 13 h 15"/>
                <a:gd name="T8" fmla="*/ 8 w 12"/>
                <a:gd name="T9" fmla="*/ 15 h 15"/>
                <a:gd name="T10" fmla="*/ 8 w 12"/>
                <a:gd name="T11" fmla="*/ 13 h 15"/>
                <a:gd name="T12" fmla="*/ 8 w 12"/>
                <a:gd name="T13" fmla="*/ 15 h 15"/>
                <a:gd name="T14" fmla="*/ 12 w 12"/>
                <a:gd name="T15" fmla="*/ 4 h 1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"/>
                <a:gd name="T25" fmla="*/ 0 h 15"/>
                <a:gd name="T26" fmla="*/ 12 w 12"/>
                <a:gd name="T27" fmla="*/ 15 h 1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" h="15">
                  <a:moveTo>
                    <a:pt x="12" y="4"/>
                  </a:moveTo>
                  <a:lnTo>
                    <a:pt x="4" y="0"/>
                  </a:lnTo>
                  <a:lnTo>
                    <a:pt x="0" y="11"/>
                  </a:lnTo>
                  <a:lnTo>
                    <a:pt x="8" y="13"/>
                  </a:lnTo>
                  <a:lnTo>
                    <a:pt x="8" y="15"/>
                  </a:lnTo>
                  <a:lnTo>
                    <a:pt x="8" y="13"/>
                  </a:lnTo>
                  <a:lnTo>
                    <a:pt x="8" y="15"/>
                  </a:lnTo>
                  <a:lnTo>
                    <a:pt x="12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22" name="Freeform 69"/>
            <p:cNvSpPr>
              <a:spLocks/>
            </p:cNvSpPr>
            <p:nvPr/>
          </p:nvSpPr>
          <p:spPr bwMode="auto">
            <a:xfrm>
              <a:off x="4620" y="3222"/>
              <a:ext cx="12" cy="13"/>
            </a:xfrm>
            <a:custGeom>
              <a:avLst/>
              <a:gdLst>
                <a:gd name="T0" fmla="*/ 12 w 12"/>
                <a:gd name="T1" fmla="*/ 2 h 13"/>
                <a:gd name="T2" fmla="*/ 4 w 12"/>
                <a:gd name="T3" fmla="*/ 0 h 13"/>
                <a:gd name="T4" fmla="*/ 0 w 12"/>
                <a:gd name="T5" fmla="*/ 11 h 13"/>
                <a:gd name="T6" fmla="*/ 8 w 12"/>
                <a:gd name="T7" fmla="*/ 13 h 13"/>
                <a:gd name="T8" fmla="*/ 12 w 12"/>
                <a:gd name="T9" fmla="*/ 2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3"/>
                <a:gd name="T17" fmla="*/ 12 w 12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3">
                  <a:moveTo>
                    <a:pt x="12" y="2"/>
                  </a:moveTo>
                  <a:lnTo>
                    <a:pt x="4" y="0"/>
                  </a:lnTo>
                  <a:lnTo>
                    <a:pt x="0" y="11"/>
                  </a:lnTo>
                  <a:lnTo>
                    <a:pt x="8" y="13"/>
                  </a:lnTo>
                  <a:lnTo>
                    <a:pt x="12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23" name="Freeform 70"/>
            <p:cNvSpPr>
              <a:spLocks/>
            </p:cNvSpPr>
            <p:nvPr/>
          </p:nvSpPr>
          <p:spPr bwMode="auto">
            <a:xfrm>
              <a:off x="4628" y="3224"/>
              <a:ext cx="8" cy="11"/>
            </a:xfrm>
            <a:custGeom>
              <a:avLst/>
              <a:gdLst>
                <a:gd name="T0" fmla="*/ 6 w 8"/>
                <a:gd name="T1" fmla="*/ 0 h 11"/>
                <a:gd name="T2" fmla="*/ 8 w 8"/>
                <a:gd name="T3" fmla="*/ 0 h 11"/>
                <a:gd name="T4" fmla="*/ 4 w 8"/>
                <a:gd name="T5" fmla="*/ 0 h 11"/>
                <a:gd name="T6" fmla="*/ 0 w 8"/>
                <a:gd name="T7" fmla="*/ 11 h 11"/>
                <a:gd name="T8" fmla="*/ 4 w 8"/>
                <a:gd name="T9" fmla="*/ 11 h 11"/>
                <a:gd name="T10" fmla="*/ 6 w 8"/>
                <a:gd name="T11" fmla="*/ 11 h 11"/>
                <a:gd name="T12" fmla="*/ 4 w 8"/>
                <a:gd name="T13" fmla="*/ 11 h 11"/>
                <a:gd name="T14" fmla="*/ 6 w 8"/>
                <a:gd name="T15" fmla="*/ 11 h 11"/>
                <a:gd name="T16" fmla="*/ 6 w 8"/>
                <a:gd name="T17" fmla="*/ 0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11"/>
                <a:gd name="T29" fmla="*/ 8 w 8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11">
                  <a:moveTo>
                    <a:pt x="6" y="0"/>
                  </a:moveTo>
                  <a:lnTo>
                    <a:pt x="8" y="0"/>
                  </a:lnTo>
                  <a:lnTo>
                    <a:pt x="4" y="0"/>
                  </a:lnTo>
                  <a:lnTo>
                    <a:pt x="0" y="11"/>
                  </a:lnTo>
                  <a:lnTo>
                    <a:pt x="4" y="11"/>
                  </a:lnTo>
                  <a:lnTo>
                    <a:pt x="6" y="11"/>
                  </a:lnTo>
                  <a:lnTo>
                    <a:pt x="4" y="11"/>
                  </a:lnTo>
                  <a:lnTo>
                    <a:pt x="6" y="1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24" name="Rectangle 71"/>
            <p:cNvSpPr>
              <a:spLocks noChangeArrowheads="1"/>
            </p:cNvSpPr>
            <p:nvPr/>
          </p:nvSpPr>
          <p:spPr bwMode="auto">
            <a:xfrm>
              <a:off x="4634" y="3224"/>
              <a:ext cx="4" cy="1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25" name="Rectangle 72"/>
            <p:cNvSpPr>
              <a:spLocks noChangeArrowheads="1"/>
            </p:cNvSpPr>
            <p:nvPr/>
          </p:nvSpPr>
          <p:spPr bwMode="auto">
            <a:xfrm>
              <a:off x="4638" y="3224"/>
              <a:ext cx="1" cy="1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26" name="Rectangle 73"/>
            <p:cNvSpPr>
              <a:spLocks noChangeArrowheads="1"/>
            </p:cNvSpPr>
            <p:nvPr/>
          </p:nvSpPr>
          <p:spPr bwMode="auto">
            <a:xfrm>
              <a:off x="4639" y="3224"/>
              <a:ext cx="4" cy="1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27" name="Rectangle 74"/>
            <p:cNvSpPr>
              <a:spLocks noChangeArrowheads="1"/>
            </p:cNvSpPr>
            <p:nvPr/>
          </p:nvSpPr>
          <p:spPr bwMode="auto">
            <a:xfrm>
              <a:off x="4643" y="3224"/>
              <a:ext cx="4" cy="1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28" name="Rectangle 75"/>
            <p:cNvSpPr>
              <a:spLocks noChangeArrowheads="1"/>
            </p:cNvSpPr>
            <p:nvPr/>
          </p:nvSpPr>
          <p:spPr bwMode="auto">
            <a:xfrm>
              <a:off x="4647" y="3224"/>
              <a:ext cx="4" cy="1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29" name="Freeform 76"/>
            <p:cNvSpPr>
              <a:spLocks/>
            </p:cNvSpPr>
            <p:nvPr/>
          </p:nvSpPr>
          <p:spPr bwMode="auto">
            <a:xfrm>
              <a:off x="4651" y="3224"/>
              <a:ext cx="4" cy="11"/>
            </a:xfrm>
            <a:custGeom>
              <a:avLst/>
              <a:gdLst>
                <a:gd name="T0" fmla="*/ 2 w 4"/>
                <a:gd name="T1" fmla="*/ 0 h 11"/>
                <a:gd name="T2" fmla="*/ 0 w 4"/>
                <a:gd name="T3" fmla="*/ 0 h 11"/>
                <a:gd name="T4" fmla="*/ 0 w 4"/>
                <a:gd name="T5" fmla="*/ 11 h 11"/>
                <a:gd name="T6" fmla="*/ 2 w 4"/>
                <a:gd name="T7" fmla="*/ 11 h 11"/>
                <a:gd name="T8" fmla="*/ 4 w 4"/>
                <a:gd name="T9" fmla="*/ 11 h 11"/>
                <a:gd name="T10" fmla="*/ 2 w 4"/>
                <a:gd name="T11" fmla="*/ 11 h 11"/>
                <a:gd name="T12" fmla="*/ 4 w 4"/>
                <a:gd name="T13" fmla="*/ 11 h 11"/>
                <a:gd name="T14" fmla="*/ 2 w 4"/>
                <a:gd name="T15" fmla="*/ 0 h 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"/>
                <a:gd name="T25" fmla="*/ 0 h 11"/>
                <a:gd name="T26" fmla="*/ 4 w 4"/>
                <a:gd name="T27" fmla="*/ 11 h 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" h="11">
                  <a:moveTo>
                    <a:pt x="2" y="0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2" y="11"/>
                  </a:lnTo>
                  <a:lnTo>
                    <a:pt x="4" y="11"/>
                  </a:lnTo>
                  <a:lnTo>
                    <a:pt x="2" y="11"/>
                  </a:lnTo>
                  <a:lnTo>
                    <a:pt x="4" y="1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30" name="Freeform 77"/>
            <p:cNvSpPr>
              <a:spLocks/>
            </p:cNvSpPr>
            <p:nvPr/>
          </p:nvSpPr>
          <p:spPr bwMode="auto">
            <a:xfrm>
              <a:off x="4653" y="3224"/>
              <a:ext cx="6" cy="11"/>
            </a:xfrm>
            <a:custGeom>
              <a:avLst/>
              <a:gdLst>
                <a:gd name="T0" fmla="*/ 4 w 6"/>
                <a:gd name="T1" fmla="*/ 0 h 11"/>
                <a:gd name="T2" fmla="*/ 0 w 6"/>
                <a:gd name="T3" fmla="*/ 0 h 11"/>
                <a:gd name="T4" fmla="*/ 2 w 6"/>
                <a:gd name="T5" fmla="*/ 11 h 11"/>
                <a:gd name="T6" fmla="*/ 6 w 6"/>
                <a:gd name="T7" fmla="*/ 11 h 11"/>
                <a:gd name="T8" fmla="*/ 6 w 6"/>
                <a:gd name="T9" fmla="*/ 9 h 11"/>
                <a:gd name="T10" fmla="*/ 6 w 6"/>
                <a:gd name="T11" fmla="*/ 11 h 11"/>
                <a:gd name="T12" fmla="*/ 6 w 6"/>
                <a:gd name="T13" fmla="*/ 9 h 11"/>
                <a:gd name="T14" fmla="*/ 4 w 6"/>
                <a:gd name="T15" fmla="*/ 0 h 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"/>
                <a:gd name="T25" fmla="*/ 0 h 11"/>
                <a:gd name="T26" fmla="*/ 6 w 6"/>
                <a:gd name="T27" fmla="*/ 11 h 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" h="11">
                  <a:moveTo>
                    <a:pt x="4" y="0"/>
                  </a:moveTo>
                  <a:lnTo>
                    <a:pt x="0" y="0"/>
                  </a:lnTo>
                  <a:lnTo>
                    <a:pt x="2" y="11"/>
                  </a:lnTo>
                  <a:lnTo>
                    <a:pt x="6" y="11"/>
                  </a:lnTo>
                  <a:lnTo>
                    <a:pt x="6" y="9"/>
                  </a:lnTo>
                  <a:lnTo>
                    <a:pt x="6" y="11"/>
                  </a:lnTo>
                  <a:lnTo>
                    <a:pt x="6" y="9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31" name="Freeform 78"/>
            <p:cNvSpPr>
              <a:spLocks/>
            </p:cNvSpPr>
            <p:nvPr/>
          </p:nvSpPr>
          <p:spPr bwMode="auto">
            <a:xfrm>
              <a:off x="4657" y="3222"/>
              <a:ext cx="6" cy="11"/>
            </a:xfrm>
            <a:custGeom>
              <a:avLst/>
              <a:gdLst>
                <a:gd name="T0" fmla="*/ 2 w 6"/>
                <a:gd name="T1" fmla="*/ 0 h 11"/>
                <a:gd name="T2" fmla="*/ 0 w 6"/>
                <a:gd name="T3" fmla="*/ 2 h 11"/>
                <a:gd name="T4" fmla="*/ 2 w 6"/>
                <a:gd name="T5" fmla="*/ 11 h 11"/>
                <a:gd name="T6" fmla="*/ 6 w 6"/>
                <a:gd name="T7" fmla="*/ 11 h 11"/>
                <a:gd name="T8" fmla="*/ 2 w 6"/>
                <a:gd name="T9" fmla="*/ 0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1"/>
                <a:gd name="T17" fmla="*/ 6 w 6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1">
                  <a:moveTo>
                    <a:pt x="2" y="0"/>
                  </a:moveTo>
                  <a:lnTo>
                    <a:pt x="0" y="2"/>
                  </a:lnTo>
                  <a:lnTo>
                    <a:pt x="2" y="11"/>
                  </a:lnTo>
                  <a:lnTo>
                    <a:pt x="6" y="1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32" name="Freeform 79"/>
            <p:cNvSpPr>
              <a:spLocks/>
            </p:cNvSpPr>
            <p:nvPr/>
          </p:nvSpPr>
          <p:spPr bwMode="auto">
            <a:xfrm>
              <a:off x="4659" y="3218"/>
              <a:ext cx="19" cy="15"/>
            </a:xfrm>
            <a:custGeom>
              <a:avLst/>
              <a:gdLst>
                <a:gd name="T0" fmla="*/ 15 w 19"/>
                <a:gd name="T1" fmla="*/ 0 h 15"/>
                <a:gd name="T2" fmla="*/ 0 w 19"/>
                <a:gd name="T3" fmla="*/ 4 h 15"/>
                <a:gd name="T4" fmla="*/ 4 w 19"/>
                <a:gd name="T5" fmla="*/ 15 h 15"/>
                <a:gd name="T6" fmla="*/ 19 w 19"/>
                <a:gd name="T7" fmla="*/ 11 h 15"/>
                <a:gd name="T8" fmla="*/ 15 w 19"/>
                <a:gd name="T9" fmla="*/ 0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15"/>
                <a:gd name="T17" fmla="*/ 19 w 19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15">
                  <a:moveTo>
                    <a:pt x="15" y="0"/>
                  </a:moveTo>
                  <a:lnTo>
                    <a:pt x="0" y="4"/>
                  </a:lnTo>
                  <a:lnTo>
                    <a:pt x="4" y="15"/>
                  </a:lnTo>
                  <a:lnTo>
                    <a:pt x="19" y="11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33" name="Freeform 80"/>
            <p:cNvSpPr>
              <a:spLocks/>
            </p:cNvSpPr>
            <p:nvPr/>
          </p:nvSpPr>
          <p:spPr bwMode="auto">
            <a:xfrm>
              <a:off x="4674" y="3214"/>
              <a:ext cx="21" cy="15"/>
            </a:xfrm>
            <a:custGeom>
              <a:avLst/>
              <a:gdLst>
                <a:gd name="T0" fmla="*/ 18 w 21"/>
                <a:gd name="T1" fmla="*/ 0 h 15"/>
                <a:gd name="T2" fmla="*/ 0 w 21"/>
                <a:gd name="T3" fmla="*/ 4 h 15"/>
                <a:gd name="T4" fmla="*/ 4 w 21"/>
                <a:gd name="T5" fmla="*/ 15 h 15"/>
                <a:gd name="T6" fmla="*/ 21 w 21"/>
                <a:gd name="T7" fmla="*/ 11 h 15"/>
                <a:gd name="T8" fmla="*/ 21 w 21"/>
                <a:gd name="T9" fmla="*/ 10 h 15"/>
                <a:gd name="T10" fmla="*/ 21 w 21"/>
                <a:gd name="T11" fmla="*/ 11 h 15"/>
                <a:gd name="T12" fmla="*/ 21 w 21"/>
                <a:gd name="T13" fmla="*/ 10 h 15"/>
                <a:gd name="T14" fmla="*/ 18 w 21"/>
                <a:gd name="T15" fmla="*/ 0 h 1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"/>
                <a:gd name="T25" fmla="*/ 0 h 15"/>
                <a:gd name="T26" fmla="*/ 21 w 21"/>
                <a:gd name="T27" fmla="*/ 15 h 1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" h="15">
                  <a:moveTo>
                    <a:pt x="18" y="0"/>
                  </a:moveTo>
                  <a:lnTo>
                    <a:pt x="0" y="4"/>
                  </a:lnTo>
                  <a:lnTo>
                    <a:pt x="4" y="15"/>
                  </a:lnTo>
                  <a:lnTo>
                    <a:pt x="21" y="11"/>
                  </a:lnTo>
                  <a:lnTo>
                    <a:pt x="21" y="10"/>
                  </a:lnTo>
                  <a:lnTo>
                    <a:pt x="21" y="11"/>
                  </a:lnTo>
                  <a:lnTo>
                    <a:pt x="21" y="1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34" name="Freeform 81"/>
            <p:cNvSpPr>
              <a:spLocks/>
            </p:cNvSpPr>
            <p:nvPr/>
          </p:nvSpPr>
          <p:spPr bwMode="auto">
            <a:xfrm>
              <a:off x="4692" y="3212"/>
              <a:ext cx="7" cy="12"/>
            </a:xfrm>
            <a:custGeom>
              <a:avLst/>
              <a:gdLst>
                <a:gd name="T0" fmla="*/ 3 w 7"/>
                <a:gd name="T1" fmla="*/ 0 h 12"/>
                <a:gd name="T2" fmla="*/ 0 w 7"/>
                <a:gd name="T3" fmla="*/ 2 h 12"/>
                <a:gd name="T4" fmla="*/ 3 w 7"/>
                <a:gd name="T5" fmla="*/ 12 h 12"/>
                <a:gd name="T6" fmla="*/ 7 w 7"/>
                <a:gd name="T7" fmla="*/ 10 h 12"/>
                <a:gd name="T8" fmla="*/ 7 w 7"/>
                <a:gd name="T9" fmla="*/ 12 h 12"/>
                <a:gd name="T10" fmla="*/ 3 w 7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12"/>
                <a:gd name="T20" fmla="*/ 7 w 7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12">
                  <a:moveTo>
                    <a:pt x="3" y="0"/>
                  </a:moveTo>
                  <a:lnTo>
                    <a:pt x="0" y="2"/>
                  </a:lnTo>
                  <a:lnTo>
                    <a:pt x="3" y="12"/>
                  </a:lnTo>
                  <a:lnTo>
                    <a:pt x="7" y="10"/>
                  </a:lnTo>
                  <a:lnTo>
                    <a:pt x="7" y="1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35" name="Freeform 82"/>
            <p:cNvSpPr>
              <a:spLocks/>
            </p:cNvSpPr>
            <p:nvPr/>
          </p:nvSpPr>
          <p:spPr bwMode="auto">
            <a:xfrm>
              <a:off x="4695" y="3210"/>
              <a:ext cx="8" cy="14"/>
            </a:xfrm>
            <a:custGeom>
              <a:avLst/>
              <a:gdLst>
                <a:gd name="T0" fmla="*/ 6 w 8"/>
                <a:gd name="T1" fmla="*/ 0 h 14"/>
                <a:gd name="T2" fmla="*/ 0 w 8"/>
                <a:gd name="T3" fmla="*/ 2 h 14"/>
                <a:gd name="T4" fmla="*/ 4 w 8"/>
                <a:gd name="T5" fmla="*/ 14 h 14"/>
                <a:gd name="T6" fmla="*/ 8 w 8"/>
                <a:gd name="T7" fmla="*/ 12 h 14"/>
                <a:gd name="T8" fmla="*/ 6 w 8"/>
                <a:gd name="T9" fmla="*/ 0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4"/>
                <a:gd name="T17" fmla="*/ 8 w 8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4">
                  <a:moveTo>
                    <a:pt x="6" y="0"/>
                  </a:moveTo>
                  <a:lnTo>
                    <a:pt x="0" y="2"/>
                  </a:lnTo>
                  <a:lnTo>
                    <a:pt x="4" y="14"/>
                  </a:lnTo>
                  <a:lnTo>
                    <a:pt x="8" y="1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36" name="Freeform 83"/>
            <p:cNvSpPr>
              <a:spLocks/>
            </p:cNvSpPr>
            <p:nvPr/>
          </p:nvSpPr>
          <p:spPr bwMode="auto">
            <a:xfrm>
              <a:off x="4701" y="3210"/>
              <a:ext cx="8" cy="12"/>
            </a:xfrm>
            <a:custGeom>
              <a:avLst/>
              <a:gdLst>
                <a:gd name="T0" fmla="*/ 6 w 8"/>
                <a:gd name="T1" fmla="*/ 0 h 12"/>
                <a:gd name="T2" fmla="*/ 4 w 8"/>
                <a:gd name="T3" fmla="*/ 0 h 12"/>
                <a:gd name="T4" fmla="*/ 0 w 8"/>
                <a:gd name="T5" fmla="*/ 0 h 12"/>
                <a:gd name="T6" fmla="*/ 2 w 8"/>
                <a:gd name="T7" fmla="*/ 12 h 12"/>
                <a:gd name="T8" fmla="*/ 8 w 8"/>
                <a:gd name="T9" fmla="*/ 12 h 12"/>
                <a:gd name="T10" fmla="*/ 6 w 8"/>
                <a:gd name="T11" fmla="*/ 12 h 12"/>
                <a:gd name="T12" fmla="*/ 6 w 8"/>
                <a:gd name="T13" fmla="*/ 0 h 12"/>
                <a:gd name="T14" fmla="*/ 4 w 8"/>
                <a:gd name="T15" fmla="*/ 0 h 12"/>
                <a:gd name="T16" fmla="*/ 6 w 8"/>
                <a:gd name="T17" fmla="*/ 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12"/>
                <a:gd name="T29" fmla="*/ 8 w 8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12">
                  <a:moveTo>
                    <a:pt x="6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2" y="12"/>
                  </a:lnTo>
                  <a:lnTo>
                    <a:pt x="8" y="12"/>
                  </a:lnTo>
                  <a:lnTo>
                    <a:pt x="6" y="12"/>
                  </a:lnTo>
                  <a:lnTo>
                    <a:pt x="6" y="0"/>
                  </a:lnTo>
                  <a:lnTo>
                    <a:pt x="4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37" name="Rectangle 84"/>
            <p:cNvSpPr>
              <a:spLocks noChangeArrowheads="1"/>
            </p:cNvSpPr>
            <p:nvPr/>
          </p:nvSpPr>
          <p:spPr bwMode="auto">
            <a:xfrm>
              <a:off x="4707" y="3210"/>
              <a:ext cx="4" cy="1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38" name="Freeform 85"/>
            <p:cNvSpPr>
              <a:spLocks/>
            </p:cNvSpPr>
            <p:nvPr/>
          </p:nvSpPr>
          <p:spPr bwMode="auto">
            <a:xfrm>
              <a:off x="4711" y="3210"/>
              <a:ext cx="6" cy="12"/>
            </a:xfrm>
            <a:custGeom>
              <a:avLst/>
              <a:gdLst>
                <a:gd name="T0" fmla="*/ 4 w 6"/>
                <a:gd name="T1" fmla="*/ 0 h 12"/>
                <a:gd name="T2" fmla="*/ 0 w 6"/>
                <a:gd name="T3" fmla="*/ 0 h 12"/>
                <a:gd name="T4" fmla="*/ 0 w 6"/>
                <a:gd name="T5" fmla="*/ 12 h 12"/>
                <a:gd name="T6" fmla="*/ 4 w 6"/>
                <a:gd name="T7" fmla="*/ 12 h 12"/>
                <a:gd name="T8" fmla="*/ 6 w 6"/>
                <a:gd name="T9" fmla="*/ 12 h 12"/>
                <a:gd name="T10" fmla="*/ 4 w 6"/>
                <a:gd name="T11" fmla="*/ 12 h 12"/>
                <a:gd name="T12" fmla="*/ 6 w 6"/>
                <a:gd name="T13" fmla="*/ 12 h 12"/>
                <a:gd name="T14" fmla="*/ 4 w 6"/>
                <a:gd name="T15" fmla="*/ 0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"/>
                <a:gd name="T25" fmla="*/ 0 h 12"/>
                <a:gd name="T26" fmla="*/ 6 w 6"/>
                <a:gd name="T27" fmla="*/ 12 h 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" h="12">
                  <a:moveTo>
                    <a:pt x="4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4" y="12"/>
                  </a:lnTo>
                  <a:lnTo>
                    <a:pt x="6" y="12"/>
                  </a:lnTo>
                  <a:lnTo>
                    <a:pt x="4" y="12"/>
                  </a:lnTo>
                  <a:lnTo>
                    <a:pt x="6" y="1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39" name="Freeform 86"/>
            <p:cNvSpPr>
              <a:spLocks/>
            </p:cNvSpPr>
            <p:nvPr/>
          </p:nvSpPr>
          <p:spPr bwMode="auto">
            <a:xfrm>
              <a:off x="4715" y="3208"/>
              <a:ext cx="6" cy="14"/>
            </a:xfrm>
            <a:custGeom>
              <a:avLst/>
              <a:gdLst>
                <a:gd name="T0" fmla="*/ 6 w 6"/>
                <a:gd name="T1" fmla="*/ 0 h 14"/>
                <a:gd name="T2" fmla="*/ 4 w 6"/>
                <a:gd name="T3" fmla="*/ 0 h 14"/>
                <a:gd name="T4" fmla="*/ 0 w 6"/>
                <a:gd name="T5" fmla="*/ 2 h 14"/>
                <a:gd name="T6" fmla="*/ 2 w 6"/>
                <a:gd name="T7" fmla="*/ 14 h 14"/>
                <a:gd name="T8" fmla="*/ 6 w 6"/>
                <a:gd name="T9" fmla="*/ 12 h 14"/>
                <a:gd name="T10" fmla="*/ 4 w 6"/>
                <a:gd name="T11" fmla="*/ 12 h 14"/>
                <a:gd name="T12" fmla="*/ 6 w 6"/>
                <a:gd name="T13" fmla="*/ 0 h 14"/>
                <a:gd name="T14" fmla="*/ 4 w 6"/>
                <a:gd name="T15" fmla="*/ 0 h 14"/>
                <a:gd name="T16" fmla="*/ 6 w 6"/>
                <a:gd name="T17" fmla="*/ 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14"/>
                <a:gd name="T29" fmla="*/ 6 w 6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14">
                  <a:moveTo>
                    <a:pt x="6" y="0"/>
                  </a:moveTo>
                  <a:lnTo>
                    <a:pt x="4" y="0"/>
                  </a:lnTo>
                  <a:lnTo>
                    <a:pt x="0" y="2"/>
                  </a:lnTo>
                  <a:lnTo>
                    <a:pt x="2" y="14"/>
                  </a:lnTo>
                  <a:lnTo>
                    <a:pt x="6" y="12"/>
                  </a:lnTo>
                  <a:lnTo>
                    <a:pt x="4" y="12"/>
                  </a:lnTo>
                  <a:lnTo>
                    <a:pt x="6" y="0"/>
                  </a:lnTo>
                  <a:lnTo>
                    <a:pt x="4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40" name="Freeform 87"/>
            <p:cNvSpPr>
              <a:spLocks/>
            </p:cNvSpPr>
            <p:nvPr/>
          </p:nvSpPr>
          <p:spPr bwMode="auto">
            <a:xfrm>
              <a:off x="4719" y="3208"/>
              <a:ext cx="5" cy="14"/>
            </a:xfrm>
            <a:custGeom>
              <a:avLst/>
              <a:gdLst>
                <a:gd name="T0" fmla="*/ 3 w 5"/>
                <a:gd name="T1" fmla="*/ 2 h 14"/>
                <a:gd name="T2" fmla="*/ 5 w 5"/>
                <a:gd name="T3" fmla="*/ 2 h 14"/>
                <a:gd name="T4" fmla="*/ 2 w 5"/>
                <a:gd name="T5" fmla="*/ 0 h 14"/>
                <a:gd name="T6" fmla="*/ 0 w 5"/>
                <a:gd name="T7" fmla="*/ 12 h 14"/>
                <a:gd name="T8" fmla="*/ 3 w 5"/>
                <a:gd name="T9" fmla="*/ 14 h 14"/>
                <a:gd name="T10" fmla="*/ 3 w 5"/>
                <a:gd name="T11" fmla="*/ 2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14"/>
                <a:gd name="T20" fmla="*/ 5 w 5"/>
                <a:gd name="T21" fmla="*/ 14 h 1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14">
                  <a:moveTo>
                    <a:pt x="3" y="2"/>
                  </a:moveTo>
                  <a:lnTo>
                    <a:pt x="5" y="2"/>
                  </a:lnTo>
                  <a:lnTo>
                    <a:pt x="2" y="0"/>
                  </a:lnTo>
                  <a:lnTo>
                    <a:pt x="0" y="12"/>
                  </a:lnTo>
                  <a:lnTo>
                    <a:pt x="3" y="14"/>
                  </a:lnTo>
                  <a:lnTo>
                    <a:pt x="3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41" name="Rectangle 88"/>
            <p:cNvSpPr>
              <a:spLocks noChangeArrowheads="1"/>
            </p:cNvSpPr>
            <p:nvPr/>
          </p:nvSpPr>
          <p:spPr bwMode="auto">
            <a:xfrm>
              <a:off x="4722" y="3210"/>
              <a:ext cx="4" cy="1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42" name="Freeform 89"/>
            <p:cNvSpPr>
              <a:spLocks/>
            </p:cNvSpPr>
            <p:nvPr/>
          </p:nvSpPr>
          <p:spPr bwMode="auto">
            <a:xfrm>
              <a:off x="4726" y="3210"/>
              <a:ext cx="4" cy="12"/>
            </a:xfrm>
            <a:custGeom>
              <a:avLst/>
              <a:gdLst>
                <a:gd name="T0" fmla="*/ 4 w 4"/>
                <a:gd name="T1" fmla="*/ 0 h 12"/>
                <a:gd name="T2" fmla="*/ 2 w 4"/>
                <a:gd name="T3" fmla="*/ 0 h 12"/>
                <a:gd name="T4" fmla="*/ 0 w 4"/>
                <a:gd name="T5" fmla="*/ 0 h 12"/>
                <a:gd name="T6" fmla="*/ 0 w 4"/>
                <a:gd name="T7" fmla="*/ 12 h 12"/>
                <a:gd name="T8" fmla="*/ 2 w 4"/>
                <a:gd name="T9" fmla="*/ 12 h 12"/>
                <a:gd name="T10" fmla="*/ 0 w 4"/>
                <a:gd name="T11" fmla="*/ 12 h 12"/>
                <a:gd name="T12" fmla="*/ 4 w 4"/>
                <a:gd name="T13" fmla="*/ 0 h 12"/>
                <a:gd name="T14" fmla="*/ 2 w 4"/>
                <a:gd name="T15" fmla="*/ 0 h 12"/>
                <a:gd name="T16" fmla="*/ 4 w 4"/>
                <a:gd name="T17" fmla="*/ 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"/>
                <a:gd name="T28" fmla="*/ 0 h 12"/>
                <a:gd name="T29" fmla="*/ 4 w 4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" h="12">
                  <a:moveTo>
                    <a:pt x="4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0" y="12"/>
                  </a:lnTo>
                  <a:lnTo>
                    <a:pt x="4" y="0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43" name="Freeform 90"/>
            <p:cNvSpPr>
              <a:spLocks/>
            </p:cNvSpPr>
            <p:nvPr/>
          </p:nvSpPr>
          <p:spPr bwMode="auto">
            <a:xfrm>
              <a:off x="4726" y="3210"/>
              <a:ext cx="8" cy="12"/>
            </a:xfrm>
            <a:custGeom>
              <a:avLst/>
              <a:gdLst>
                <a:gd name="T0" fmla="*/ 6 w 8"/>
                <a:gd name="T1" fmla="*/ 0 h 12"/>
                <a:gd name="T2" fmla="*/ 8 w 8"/>
                <a:gd name="T3" fmla="*/ 0 h 12"/>
                <a:gd name="T4" fmla="*/ 4 w 8"/>
                <a:gd name="T5" fmla="*/ 0 h 12"/>
                <a:gd name="T6" fmla="*/ 0 w 8"/>
                <a:gd name="T7" fmla="*/ 12 h 12"/>
                <a:gd name="T8" fmla="*/ 4 w 8"/>
                <a:gd name="T9" fmla="*/ 12 h 12"/>
                <a:gd name="T10" fmla="*/ 6 w 8"/>
                <a:gd name="T11" fmla="*/ 12 h 12"/>
                <a:gd name="T12" fmla="*/ 4 w 8"/>
                <a:gd name="T13" fmla="*/ 12 h 12"/>
                <a:gd name="T14" fmla="*/ 6 w 8"/>
                <a:gd name="T15" fmla="*/ 12 h 12"/>
                <a:gd name="T16" fmla="*/ 6 w 8"/>
                <a:gd name="T17" fmla="*/ 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12"/>
                <a:gd name="T29" fmla="*/ 8 w 8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12">
                  <a:moveTo>
                    <a:pt x="6" y="0"/>
                  </a:moveTo>
                  <a:lnTo>
                    <a:pt x="8" y="0"/>
                  </a:lnTo>
                  <a:lnTo>
                    <a:pt x="4" y="0"/>
                  </a:lnTo>
                  <a:lnTo>
                    <a:pt x="0" y="12"/>
                  </a:lnTo>
                  <a:lnTo>
                    <a:pt x="4" y="12"/>
                  </a:lnTo>
                  <a:lnTo>
                    <a:pt x="6" y="12"/>
                  </a:lnTo>
                  <a:lnTo>
                    <a:pt x="4" y="12"/>
                  </a:lnTo>
                  <a:lnTo>
                    <a:pt x="6" y="1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44" name="Freeform 91"/>
            <p:cNvSpPr>
              <a:spLocks/>
            </p:cNvSpPr>
            <p:nvPr/>
          </p:nvSpPr>
          <p:spPr bwMode="auto">
            <a:xfrm>
              <a:off x="4732" y="3210"/>
              <a:ext cx="6" cy="12"/>
            </a:xfrm>
            <a:custGeom>
              <a:avLst/>
              <a:gdLst>
                <a:gd name="T0" fmla="*/ 6 w 6"/>
                <a:gd name="T1" fmla="*/ 0 h 12"/>
                <a:gd name="T2" fmla="*/ 4 w 6"/>
                <a:gd name="T3" fmla="*/ 0 h 12"/>
                <a:gd name="T4" fmla="*/ 0 w 6"/>
                <a:gd name="T5" fmla="*/ 0 h 12"/>
                <a:gd name="T6" fmla="*/ 0 w 6"/>
                <a:gd name="T7" fmla="*/ 12 h 12"/>
                <a:gd name="T8" fmla="*/ 4 w 6"/>
                <a:gd name="T9" fmla="*/ 12 h 12"/>
                <a:gd name="T10" fmla="*/ 6 w 6"/>
                <a:gd name="T11" fmla="*/ 0 h 12"/>
                <a:gd name="T12" fmla="*/ 4 w 6"/>
                <a:gd name="T13" fmla="*/ 0 h 12"/>
                <a:gd name="T14" fmla="*/ 6 w 6"/>
                <a:gd name="T15" fmla="*/ 0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"/>
                <a:gd name="T25" fmla="*/ 0 h 12"/>
                <a:gd name="T26" fmla="*/ 6 w 6"/>
                <a:gd name="T27" fmla="*/ 12 h 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" h="12">
                  <a:moveTo>
                    <a:pt x="6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4" y="12"/>
                  </a:lnTo>
                  <a:lnTo>
                    <a:pt x="6" y="0"/>
                  </a:lnTo>
                  <a:lnTo>
                    <a:pt x="4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45" name="Freeform 92"/>
            <p:cNvSpPr>
              <a:spLocks/>
            </p:cNvSpPr>
            <p:nvPr/>
          </p:nvSpPr>
          <p:spPr bwMode="auto">
            <a:xfrm>
              <a:off x="4736" y="3210"/>
              <a:ext cx="10" cy="14"/>
            </a:xfrm>
            <a:custGeom>
              <a:avLst/>
              <a:gdLst>
                <a:gd name="T0" fmla="*/ 10 w 10"/>
                <a:gd name="T1" fmla="*/ 2 h 14"/>
                <a:gd name="T2" fmla="*/ 2 w 10"/>
                <a:gd name="T3" fmla="*/ 0 h 14"/>
                <a:gd name="T4" fmla="*/ 0 w 10"/>
                <a:gd name="T5" fmla="*/ 12 h 14"/>
                <a:gd name="T6" fmla="*/ 8 w 10"/>
                <a:gd name="T7" fmla="*/ 14 h 14"/>
                <a:gd name="T8" fmla="*/ 6 w 10"/>
                <a:gd name="T9" fmla="*/ 14 h 14"/>
                <a:gd name="T10" fmla="*/ 10 w 10"/>
                <a:gd name="T11" fmla="*/ 2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4"/>
                <a:gd name="T20" fmla="*/ 10 w 10"/>
                <a:gd name="T21" fmla="*/ 14 h 1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4">
                  <a:moveTo>
                    <a:pt x="10" y="2"/>
                  </a:moveTo>
                  <a:lnTo>
                    <a:pt x="2" y="0"/>
                  </a:lnTo>
                  <a:lnTo>
                    <a:pt x="0" y="12"/>
                  </a:lnTo>
                  <a:lnTo>
                    <a:pt x="8" y="14"/>
                  </a:lnTo>
                  <a:lnTo>
                    <a:pt x="6" y="14"/>
                  </a:lnTo>
                  <a:lnTo>
                    <a:pt x="10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46" name="Freeform 93"/>
            <p:cNvSpPr>
              <a:spLocks/>
            </p:cNvSpPr>
            <p:nvPr/>
          </p:nvSpPr>
          <p:spPr bwMode="auto">
            <a:xfrm>
              <a:off x="4742" y="3212"/>
              <a:ext cx="19" cy="15"/>
            </a:xfrm>
            <a:custGeom>
              <a:avLst/>
              <a:gdLst>
                <a:gd name="T0" fmla="*/ 15 w 19"/>
                <a:gd name="T1" fmla="*/ 15 h 15"/>
                <a:gd name="T2" fmla="*/ 19 w 19"/>
                <a:gd name="T3" fmla="*/ 6 h 15"/>
                <a:gd name="T4" fmla="*/ 4 w 19"/>
                <a:gd name="T5" fmla="*/ 0 h 15"/>
                <a:gd name="T6" fmla="*/ 0 w 19"/>
                <a:gd name="T7" fmla="*/ 12 h 15"/>
                <a:gd name="T8" fmla="*/ 15 w 19"/>
                <a:gd name="T9" fmla="*/ 15 h 15"/>
                <a:gd name="T10" fmla="*/ 19 w 19"/>
                <a:gd name="T11" fmla="*/ 6 h 15"/>
                <a:gd name="T12" fmla="*/ 15 w 19"/>
                <a:gd name="T13" fmla="*/ 15 h 15"/>
                <a:gd name="T14" fmla="*/ 17 w 19"/>
                <a:gd name="T15" fmla="*/ 12 h 15"/>
                <a:gd name="T16" fmla="*/ 19 w 19"/>
                <a:gd name="T17" fmla="*/ 6 h 15"/>
                <a:gd name="T18" fmla="*/ 15 w 19"/>
                <a:gd name="T19" fmla="*/ 15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15"/>
                <a:gd name="T32" fmla="*/ 19 w 19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15">
                  <a:moveTo>
                    <a:pt x="15" y="15"/>
                  </a:moveTo>
                  <a:lnTo>
                    <a:pt x="19" y="6"/>
                  </a:lnTo>
                  <a:lnTo>
                    <a:pt x="4" y="0"/>
                  </a:lnTo>
                  <a:lnTo>
                    <a:pt x="0" y="12"/>
                  </a:lnTo>
                  <a:lnTo>
                    <a:pt x="15" y="15"/>
                  </a:lnTo>
                  <a:lnTo>
                    <a:pt x="19" y="6"/>
                  </a:lnTo>
                  <a:lnTo>
                    <a:pt x="15" y="15"/>
                  </a:lnTo>
                  <a:lnTo>
                    <a:pt x="17" y="12"/>
                  </a:lnTo>
                  <a:lnTo>
                    <a:pt x="19" y="6"/>
                  </a:lnTo>
                  <a:lnTo>
                    <a:pt x="15" y="1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47" name="Freeform 94"/>
            <p:cNvSpPr>
              <a:spLocks/>
            </p:cNvSpPr>
            <p:nvPr/>
          </p:nvSpPr>
          <p:spPr bwMode="auto">
            <a:xfrm>
              <a:off x="4742" y="3212"/>
              <a:ext cx="19" cy="15"/>
            </a:xfrm>
            <a:custGeom>
              <a:avLst/>
              <a:gdLst>
                <a:gd name="T0" fmla="*/ 2 w 19"/>
                <a:gd name="T1" fmla="*/ 12 h 15"/>
                <a:gd name="T2" fmla="*/ 0 w 19"/>
                <a:gd name="T3" fmla="*/ 12 h 15"/>
                <a:gd name="T4" fmla="*/ 15 w 19"/>
                <a:gd name="T5" fmla="*/ 15 h 15"/>
                <a:gd name="T6" fmla="*/ 19 w 19"/>
                <a:gd name="T7" fmla="*/ 6 h 15"/>
                <a:gd name="T8" fmla="*/ 4 w 19"/>
                <a:gd name="T9" fmla="*/ 0 h 15"/>
                <a:gd name="T10" fmla="*/ 2 w 19"/>
                <a:gd name="T11" fmla="*/ 12 h 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"/>
                <a:gd name="T19" fmla="*/ 0 h 15"/>
                <a:gd name="T20" fmla="*/ 19 w 19"/>
                <a:gd name="T21" fmla="*/ 15 h 1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" h="15">
                  <a:moveTo>
                    <a:pt x="2" y="12"/>
                  </a:moveTo>
                  <a:lnTo>
                    <a:pt x="0" y="12"/>
                  </a:lnTo>
                  <a:lnTo>
                    <a:pt x="15" y="15"/>
                  </a:lnTo>
                  <a:lnTo>
                    <a:pt x="19" y="6"/>
                  </a:lnTo>
                  <a:lnTo>
                    <a:pt x="4" y="0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48" name="Freeform 95"/>
            <p:cNvSpPr>
              <a:spLocks/>
            </p:cNvSpPr>
            <p:nvPr/>
          </p:nvSpPr>
          <p:spPr bwMode="auto">
            <a:xfrm>
              <a:off x="4736" y="3210"/>
              <a:ext cx="10" cy="14"/>
            </a:xfrm>
            <a:custGeom>
              <a:avLst/>
              <a:gdLst>
                <a:gd name="T0" fmla="*/ 0 w 10"/>
                <a:gd name="T1" fmla="*/ 12 h 14"/>
                <a:gd name="T2" fmla="*/ 8 w 10"/>
                <a:gd name="T3" fmla="*/ 14 h 14"/>
                <a:gd name="T4" fmla="*/ 10 w 10"/>
                <a:gd name="T5" fmla="*/ 2 h 14"/>
                <a:gd name="T6" fmla="*/ 2 w 10"/>
                <a:gd name="T7" fmla="*/ 0 h 14"/>
                <a:gd name="T8" fmla="*/ 0 w 10"/>
                <a:gd name="T9" fmla="*/ 0 h 14"/>
                <a:gd name="T10" fmla="*/ 2 w 10"/>
                <a:gd name="T11" fmla="*/ 0 h 14"/>
                <a:gd name="T12" fmla="*/ 0 w 10"/>
                <a:gd name="T13" fmla="*/ 0 h 14"/>
                <a:gd name="T14" fmla="*/ 0 w 10"/>
                <a:gd name="T15" fmla="*/ 12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"/>
                <a:gd name="T25" fmla="*/ 0 h 14"/>
                <a:gd name="T26" fmla="*/ 10 w 10"/>
                <a:gd name="T27" fmla="*/ 14 h 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" h="14">
                  <a:moveTo>
                    <a:pt x="0" y="12"/>
                  </a:moveTo>
                  <a:lnTo>
                    <a:pt x="8" y="14"/>
                  </a:lnTo>
                  <a:lnTo>
                    <a:pt x="10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49" name="Freeform 96"/>
            <p:cNvSpPr>
              <a:spLocks/>
            </p:cNvSpPr>
            <p:nvPr/>
          </p:nvSpPr>
          <p:spPr bwMode="auto">
            <a:xfrm>
              <a:off x="4730" y="3210"/>
              <a:ext cx="6" cy="12"/>
            </a:xfrm>
            <a:custGeom>
              <a:avLst/>
              <a:gdLst>
                <a:gd name="T0" fmla="*/ 0 w 6"/>
                <a:gd name="T1" fmla="*/ 12 h 12"/>
                <a:gd name="T2" fmla="*/ 2 w 6"/>
                <a:gd name="T3" fmla="*/ 12 h 12"/>
                <a:gd name="T4" fmla="*/ 6 w 6"/>
                <a:gd name="T5" fmla="*/ 12 h 12"/>
                <a:gd name="T6" fmla="*/ 6 w 6"/>
                <a:gd name="T7" fmla="*/ 0 h 12"/>
                <a:gd name="T8" fmla="*/ 2 w 6"/>
                <a:gd name="T9" fmla="*/ 0 h 12"/>
                <a:gd name="T10" fmla="*/ 4 w 6"/>
                <a:gd name="T11" fmla="*/ 0 h 12"/>
                <a:gd name="T12" fmla="*/ 0 w 6"/>
                <a:gd name="T13" fmla="*/ 12 h 12"/>
                <a:gd name="T14" fmla="*/ 2 w 6"/>
                <a:gd name="T15" fmla="*/ 12 h 12"/>
                <a:gd name="T16" fmla="*/ 0 w 6"/>
                <a:gd name="T17" fmla="*/ 12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12"/>
                <a:gd name="T29" fmla="*/ 6 w 6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12">
                  <a:moveTo>
                    <a:pt x="0" y="12"/>
                  </a:moveTo>
                  <a:lnTo>
                    <a:pt x="2" y="12"/>
                  </a:lnTo>
                  <a:lnTo>
                    <a:pt x="6" y="12"/>
                  </a:lnTo>
                  <a:lnTo>
                    <a:pt x="6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50" name="Freeform 97"/>
            <p:cNvSpPr>
              <a:spLocks/>
            </p:cNvSpPr>
            <p:nvPr/>
          </p:nvSpPr>
          <p:spPr bwMode="auto">
            <a:xfrm>
              <a:off x="4726" y="3210"/>
              <a:ext cx="8" cy="12"/>
            </a:xfrm>
            <a:custGeom>
              <a:avLst/>
              <a:gdLst>
                <a:gd name="T0" fmla="*/ 2 w 8"/>
                <a:gd name="T1" fmla="*/ 12 h 12"/>
                <a:gd name="T2" fmla="*/ 0 w 8"/>
                <a:gd name="T3" fmla="*/ 12 h 12"/>
                <a:gd name="T4" fmla="*/ 4 w 8"/>
                <a:gd name="T5" fmla="*/ 12 h 12"/>
                <a:gd name="T6" fmla="*/ 8 w 8"/>
                <a:gd name="T7" fmla="*/ 0 h 12"/>
                <a:gd name="T8" fmla="*/ 4 w 8"/>
                <a:gd name="T9" fmla="*/ 0 h 12"/>
                <a:gd name="T10" fmla="*/ 2 w 8"/>
                <a:gd name="T11" fmla="*/ 0 h 12"/>
                <a:gd name="T12" fmla="*/ 4 w 8"/>
                <a:gd name="T13" fmla="*/ 0 h 12"/>
                <a:gd name="T14" fmla="*/ 2 w 8"/>
                <a:gd name="T15" fmla="*/ 0 h 12"/>
                <a:gd name="T16" fmla="*/ 2 w 8"/>
                <a:gd name="T17" fmla="*/ 12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12"/>
                <a:gd name="T29" fmla="*/ 8 w 8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12">
                  <a:moveTo>
                    <a:pt x="2" y="12"/>
                  </a:moveTo>
                  <a:lnTo>
                    <a:pt x="0" y="12"/>
                  </a:lnTo>
                  <a:lnTo>
                    <a:pt x="4" y="12"/>
                  </a:lnTo>
                  <a:lnTo>
                    <a:pt x="8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51" name="Rectangle 98"/>
            <p:cNvSpPr>
              <a:spLocks noChangeArrowheads="1"/>
            </p:cNvSpPr>
            <p:nvPr/>
          </p:nvSpPr>
          <p:spPr bwMode="auto">
            <a:xfrm>
              <a:off x="4726" y="3210"/>
              <a:ext cx="2" cy="1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52" name="Freeform 99"/>
            <p:cNvSpPr>
              <a:spLocks/>
            </p:cNvSpPr>
            <p:nvPr/>
          </p:nvSpPr>
          <p:spPr bwMode="auto">
            <a:xfrm>
              <a:off x="4722" y="3210"/>
              <a:ext cx="4" cy="12"/>
            </a:xfrm>
            <a:custGeom>
              <a:avLst/>
              <a:gdLst>
                <a:gd name="T0" fmla="*/ 0 w 4"/>
                <a:gd name="T1" fmla="*/ 12 h 12"/>
                <a:gd name="T2" fmla="*/ 4 w 4"/>
                <a:gd name="T3" fmla="*/ 12 h 12"/>
                <a:gd name="T4" fmla="*/ 4 w 4"/>
                <a:gd name="T5" fmla="*/ 0 h 12"/>
                <a:gd name="T6" fmla="*/ 0 w 4"/>
                <a:gd name="T7" fmla="*/ 0 h 12"/>
                <a:gd name="T8" fmla="*/ 2 w 4"/>
                <a:gd name="T9" fmla="*/ 0 h 12"/>
                <a:gd name="T10" fmla="*/ 0 w 4"/>
                <a:gd name="T11" fmla="*/ 12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"/>
                <a:gd name="T19" fmla="*/ 0 h 12"/>
                <a:gd name="T20" fmla="*/ 4 w 4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" h="12">
                  <a:moveTo>
                    <a:pt x="0" y="12"/>
                  </a:moveTo>
                  <a:lnTo>
                    <a:pt x="4" y="12"/>
                  </a:lnTo>
                  <a:lnTo>
                    <a:pt x="4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53" name="Freeform 100"/>
            <p:cNvSpPr>
              <a:spLocks/>
            </p:cNvSpPr>
            <p:nvPr/>
          </p:nvSpPr>
          <p:spPr bwMode="auto">
            <a:xfrm>
              <a:off x="4719" y="3208"/>
              <a:ext cx="5" cy="14"/>
            </a:xfrm>
            <a:custGeom>
              <a:avLst/>
              <a:gdLst>
                <a:gd name="T0" fmla="*/ 2 w 5"/>
                <a:gd name="T1" fmla="*/ 12 h 14"/>
                <a:gd name="T2" fmla="*/ 0 w 5"/>
                <a:gd name="T3" fmla="*/ 12 h 14"/>
                <a:gd name="T4" fmla="*/ 3 w 5"/>
                <a:gd name="T5" fmla="*/ 14 h 14"/>
                <a:gd name="T6" fmla="*/ 5 w 5"/>
                <a:gd name="T7" fmla="*/ 2 h 14"/>
                <a:gd name="T8" fmla="*/ 2 w 5"/>
                <a:gd name="T9" fmla="*/ 0 h 14"/>
                <a:gd name="T10" fmla="*/ 0 w 5"/>
                <a:gd name="T11" fmla="*/ 0 h 14"/>
                <a:gd name="T12" fmla="*/ 2 w 5"/>
                <a:gd name="T13" fmla="*/ 0 h 14"/>
                <a:gd name="T14" fmla="*/ 0 w 5"/>
                <a:gd name="T15" fmla="*/ 0 h 14"/>
                <a:gd name="T16" fmla="*/ 2 w 5"/>
                <a:gd name="T17" fmla="*/ 12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"/>
                <a:gd name="T28" fmla="*/ 0 h 14"/>
                <a:gd name="T29" fmla="*/ 5 w 5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" h="14">
                  <a:moveTo>
                    <a:pt x="2" y="12"/>
                  </a:moveTo>
                  <a:lnTo>
                    <a:pt x="0" y="12"/>
                  </a:lnTo>
                  <a:lnTo>
                    <a:pt x="3" y="14"/>
                  </a:lnTo>
                  <a:lnTo>
                    <a:pt x="5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54" name="Freeform 101"/>
            <p:cNvSpPr>
              <a:spLocks/>
            </p:cNvSpPr>
            <p:nvPr/>
          </p:nvSpPr>
          <p:spPr bwMode="auto">
            <a:xfrm>
              <a:off x="4715" y="3208"/>
              <a:ext cx="6" cy="14"/>
            </a:xfrm>
            <a:custGeom>
              <a:avLst/>
              <a:gdLst>
                <a:gd name="T0" fmla="*/ 0 w 6"/>
                <a:gd name="T1" fmla="*/ 14 h 14"/>
                <a:gd name="T2" fmla="*/ 2 w 6"/>
                <a:gd name="T3" fmla="*/ 14 h 14"/>
                <a:gd name="T4" fmla="*/ 6 w 6"/>
                <a:gd name="T5" fmla="*/ 12 h 14"/>
                <a:gd name="T6" fmla="*/ 4 w 6"/>
                <a:gd name="T7" fmla="*/ 0 h 14"/>
                <a:gd name="T8" fmla="*/ 0 w 6"/>
                <a:gd name="T9" fmla="*/ 2 h 14"/>
                <a:gd name="T10" fmla="*/ 0 w 6"/>
                <a:gd name="T11" fmla="*/ 14 h 14"/>
                <a:gd name="T12" fmla="*/ 2 w 6"/>
                <a:gd name="T13" fmla="*/ 14 h 14"/>
                <a:gd name="T14" fmla="*/ 0 w 6"/>
                <a:gd name="T15" fmla="*/ 14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"/>
                <a:gd name="T25" fmla="*/ 0 h 14"/>
                <a:gd name="T26" fmla="*/ 6 w 6"/>
                <a:gd name="T27" fmla="*/ 14 h 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" h="14">
                  <a:moveTo>
                    <a:pt x="0" y="14"/>
                  </a:moveTo>
                  <a:lnTo>
                    <a:pt x="2" y="14"/>
                  </a:lnTo>
                  <a:lnTo>
                    <a:pt x="6" y="12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14"/>
                  </a:lnTo>
                  <a:lnTo>
                    <a:pt x="2" y="1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55" name="Rectangle 102"/>
            <p:cNvSpPr>
              <a:spLocks noChangeArrowheads="1"/>
            </p:cNvSpPr>
            <p:nvPr/>
          </p:nvSpPr>
          <p:spPr bwMode="auto">
            <a:xfrm>
              <a:off x="4711" y="3210"/>
              <a:ext cx="4" cy="1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56" name="Freeform 103"/>
            <p:cNvSpPr>
              <a:spLocks/>
            </p:cNvSpPr>
            <p:nvPr/>
          </p:nvSpPr>
          <p:spPr bwMode="auto">
            <a:xfrm>
              <a:off x="4705" y="3210"/>
              <a:ext cx="6" cy="12"/>
            </a:xfrm>
            <a:custGeom>
              <a:avLst/>
              <a:gdLst>
                <a:gd name="T0" fmla="*/ 4 w 6"/>
                <a:gd name="T1" fmla="*/ 12 h 12"/>
                <a:gd name="T2" fmla="*/ 2 w 6"/>
                <a:gd name="T3" fmla="*/ 12 h 12"/>
                <a:gd name="T4" fmla="*/ 6 w 6"/>
                <a:gd name="T5" fmla="*/ 12 h 12"/>
                <a:gd name="T6" fmla="*/ 6 w 6"/>
                <a:gd name="T7" fmla="*/ 0 h 12"/>
                <a:gd name="T8" fmla="*/ 2 w 6"/>
                <a:gd name="T9" fmla="*/ 0 h 12"/>
                <a:gd name="T10" fmla="*/ 0 w 6"/>
                <a:gd name="T11" fmla="*/ 0 h 12"/>
                <a:gd name="T12" fmla="*/ 2 w 6"/>
                <a:gd name="T13" fmla="*/ 0 h 12"/>
                <a:gd name="T14" fmla="*/ 0 w 6"/>
                <a:gd name="T15" fmla="*/ 0 h 12"/>
                <a:gd name="T16" fmla="*/ 4 w 6"/>
                <a:gd name="T17" fmla="*/ 12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12"/>
                <a:gd name="T29" fmla="*/ 6 w 6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12">
                  <a:moveTo>
                    <a:pt x="4" y="12"/>
                  </a:moveTo>
                  <a:lnTo>
                    <a:pt x="2" y="12"/>
                  </a:lnTo>
                  <a:lnTo>
                    <a:pt x="6" y="12"/>
                  </a:lnTo>
                  <a:lnTo>
                    <a:pt x="6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57" name="Freeform 104"/>
            <p:cNvSpPr>
              <a:spLocks/>
            </p:cNvSpPr>
            <p:nvPr/>
          </p:nvSpPr>
          <p:spPr bwMode="auto">
            <a:xfrm>
              <a:off x="4701" y="3210"/>
              <a:ext cx="8" cy="12"/>
            </a:xfrm>
            <a:custGeom>
              <a:avLst/>
              <a:gdLst>
                <a:gd name="T0" fmla="*/ 2 w 8"/>
                <a:gd name="T1" fmla="*/ 12 h 12"/>
                <a:gd name="T2" fmla="*/ 8 w 8"/>
                <a:gd name="T3" fmla="*/ 12 h 12"/>
                <a:gd name="T4" fmla="*/ 4 w 8"/>
                <a:gd name="T5" fmla="*/ 0 h 12"/>
                <a:gd name="T6" fmla="*/ 0 w 8"/>
                <a:gd name="T7" fmla="*/ 0 h 12"/>
                <a:gd name="T8" fmla="*/ 2 w 8"/>
                <a:gd name="T9" fmla="*/ 12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2"/>
                <a:gd name="T17" fmla="*/ 8 w 8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2">
                  <a:moveTo>
                    <a:pt x="2" y="12"/>
                  </a:moveTo>
                  <a:lnTo>
                    <a:pt x="8" y="12"/>
                  </a:lnTo>
                  <a:lnTo>
                    <a:pt x="4" y="0"/>
                  </a:lnTo>
                  <a:lnTo>
                    <a:pt x="0" y="0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58" name="Freeform 105"/>
            <p:cNvSpPr>
              <a:spLocks/>
            </p:cNvSpPr>
            <p:nvPr/>
          </p:nvSpPr>
          <p:spPr bwMode="auto">
            <a:xfrm>
              <a:off x="4695" y="3210"/>
              <a:ext cx="8" cy="14"/>
            </a:xfrm>
            <a:custGeom>
              <a:avLst/>
              <a:gdLst>
                <a:gd name="T0" fmla="*/ 4 w 8"/>
                <a:gd name="T1" fmla="*/ 12 h 14"/>
                <a:gd name="T2" fmla="*/ 4 w 8"/>
                <a:gd name="T3" fmla="*/ 14 h 14"/>
                <a:gd name="T4" fmla="*/ 8 w 8"/>
                <a:gd name="T5" fmla="*/ 12 h 14"/>
                <a:gd name="T6" fmla="*/ 6 w 8"/>
                <a:gd name="T7" fmla="*/ 0 h 14"/>
                <a:gd name="T8" fmla="*/ 0 w 8"/>
                <a:gd name="T9" fmla="*/ 2 h 14"/>
                <a:gd name="T10" fmla="*/ 4 w 8"/>
                <a:gd name="T11" fmla="*/ 12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14"/>
                <a:gd name="T20" fmla="*/ 8 w 8"/>
                <a:gd name="T21" fmla="*/ 14 h 1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14">
                  <a:moveTo>
                    <a:pt x="4" y="12"/>
                  </a:moveTo>
                  <a:lnTo>
                    <a:pt x="4" y="14"/>
                  </a:lnTo>
                  <a:lnTo>
                    <a:pt x="8" y="12"/>
                  </a:lnTo>
                  <a:lnTo>
                    <a:pt x="6" y="0"/>
                  </a:lnTo>
                  <a:lnTo>
                    <a:pt x="0" y="2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59" name="Freeform 106"/>
            <p:cNvSpPr>
              <a:spLocks/>
            </p:cNvSpPr>
            <p:nvPr/>
          </p:nvSpPr>
          <p:spPr bwMode="auto">
            <a:xfrm>
              <a:off x="4692" y="3212"/>
              <a:ext cx="7" cy="13"/>
            </a:xfrm>
            <a:custGeom>
              <a:avLst/>
              <a:gdLst>
                <a:gd name="T0" fmla="*/ 3 w 7"/>
                <a:gd name="T1" fmla="*/ 13 h 13"/>
                <a:gd name="T2" fmla="*/ 3 w 7"/>
                <a:gd name="T3" fmla="*/ 12 h 13"/>
                <a:gd name="T4" fmla="*/ 7 w 7"/>
                <a:gd name="T5" fmla="*/ 10 h 13"/>
                <a:gd name="T6" fmla="*/ 3 w 7"/>
                <a:gd name="T7" fmla="*/ 0 h 13"/>
                <a:gd name="T8" fmla="*/ 0 w 7"/>
                <a:gd name="T9" fmla="*/ 2 h 13"/>
                <a:gd name="T10" fmla="*/ 3 w 7"/>
                <a:gd name="T11" fmla="*/ 13 h 13"/>
                <a:gd name="T12" fmla="*/ 3 w 7"/>
                <a:gd name="T13" fmla="*/ 12 h 13"/>
                <a:gd name="T14" fmla="*/ 3 w 7"/>
                <a:gd name="T15" fmla="*/ 13 h 1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"/>
                <a:gd name="T25" fmla="*/ 0 h 13"/>
                <a:gd name="T26" fmla="*/ 7 w 7"/>
                <a:gd name="T27" fmla="*/ 13 h 1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" h="13">
                  <a:moveTo>
                    <a:pt x="3" y="13"/>
                  </a:moveTo>
                  <a:lnTo>
                    <a:pt x="3" y="12"/>
                  </a:lnTo>
                  <a:lnTo>
                    <a:pt x="7" y="10"/>
                  </a:lnTo>
                  <a:lnTo>
                    <a:pt x="3" y="0"/>
                  </a:lnTo>
                  <a:lnTo>
                    <a:pt x="0" y="2"/>
                  </a:lnTo>
                  <a:lnTo>
                    <a:pt x="3" y="13"/>
                  </a:lnTo>
                  <a:lnTo>
                    <a:pt x="3" y="12"/>
                  </a:lnTo>
                  <a:lnTo>
                    <a:pt x="3" y="1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60" name="Freeform 107"/>
            <p:cNvSpPr>
              <a:spLocks/>
            </p:cNvSpPr>
            <p:nvPr/>
          </p:nvSpPr>
          <p:spPr bwMode="auto">
            <a:xfrm>
              <a:off x="4674" y="3214"/>
              <a:ext cx="21" cy="15"/>
            </a:xfrm>
            <a:custGeom>
              <a:avLst/>
              <a:gdLst>
                <a:gd name="T0" fmla="*/ 4 w 21"/>
                <a:gd name="T1" fmla="*/ 15 h 15"/>
                <a:gd name="T2" fmla="*/ 21 w 21"/>
                <a:gd name="T3" fmla="*/ 11 h 15"/>
                <a:gd name="T4" fmla="*/ 18 w 21"/>
                <a:gd name="T5" fmla="*/ 0 h 15"/>
                <a:gd name="T6" fmla="*/ 0 w 21"/>
                <a:gd name="T7" fmla="*/ 4 h 15"/>
                <a:gd name="T8" fmla="*/ 4 w 21"/>
                <a:gd name="T9" fmla="*/ 15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15"/>
                <a:gd name="T17" fmla="*/ 21 w 21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15">
                  <a:moveTo>
                    <a:pt x="4" y="15"/>
                  </a:moveTo>
                  <a:lnTo>
                    <a:pt x="21" y="11"/>
                  </a:lnTo>
                  <a:lnTo>
                    <a:pt x="18" y="0"/>
                  </a:lnTo>
                  <a:lnTo>
                    <a:pt x="0" y="4"/>
                  </a:lnTo>
                  <a:lnTo>
                    <a:pt x="4" y="1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61" name="Freeform 108"/>
            <p:cNvSpPr>
              <a:spLocks/>
            </p:cNvSpPr>
            <p:nvPr/>
          </p:nvSpPr>
          <p:spPr bwMode="auto">
            <a:xfrm>
              <a:off x="4659" y="3218"/>
              <a:ext cx="19" cy="15"/>
            </a:xfrm>
            <a:custGeom>
              <a:avLst/>
              <a:gdLst>
                <a:gd name="T0" fmla="*/ 4 w 19"/>
                <a:gd name="T1" fmla="*/ 15 h 15"/>
                <a:gd name="T2" fmla="*/ 19 w 19"/>
                <a:gd name="T3" fmla="*/ 11 h 15"/>
                <a:gd name="T4" fmla="*/ 15 w 19"/>
                <a:gd name="T5" fmla="*/ 0 h 15"/>
                <a:gd name="T6" fmla="*/ 0 w 19"/>
                <a:gd name="T7" fmla="*/ 4 h 15"/>
                <a:gd name="T8" fmla="*/ 4 w 19"/>
                <a:gd name="T9" fmla="*/ 15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15"/>
                <a:gd name="T17" fmla="*/ 19 w 19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15">
                  <a:moveTo>
                    <a:pt x="4" y="15"/>
                  </a:moveTo>
                  <a:lnTo>
                    <a:pt x="19" y="11"/>
                  </a:lnTo>
                  <a:lnTo>
                    <a:pt x="15" y="0"/>
                  </a:lnTo>
                  <a:lnTo>
                    <a:pt x="0" y="4"/>
                  </a:lnTo>
                  <a:lnTo>
                    <a:pt x="4" y="1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62" name="Freeform 109"/>
            <p:cNvSpPr>
              <a:spLocks/>
            </p:cNvSpPr>
            <p:nvPr/>
          </p:nvSpPr>
          <p:spPr bwMode="auto">
            <a:xfrm>
              <a:off x="4657" y="3222"/>
              <a:ext cx="6" cy="13"/>
            </a:xfrm>
            <a:custGeom>
              <a:avLst/>
              <a:gdLst>
                <a:gd name="T0" fmla="*/ 2 w 6"/>
                <a:gd name="T1" fmla="*/ 13 h 13"/>
                <a:gd name="T2" fmla="*/ 2 w 6"/>
                <a:gd name="T3" fmla="*/ 11 h 13"/>
                <a:gd name="T4" fmla="*/ 6 w 6"/>
                <a:gd name="T5" fmla="*/ 11 h 13"/>
                <a:gd name="T6" fmla="*/ 2 w 6"/>
                <a:gd name="T7" fmla="*/ 0 h 13"/>
                <a:gd name="T8" fmla="*/ 0 w 6"/>
                <a:gd name="T9" fmla="*/ 2 h 13"/>
                <a:gd name="T10" fmla="*/ 2 w 6"/>
                <a:gd name="T11" fmla="*/ 13 h 13"/>
                <a:gd name="T12" fmla="*/ 2 w 6"/>
                <a:gd name="T13" fmla="*/ 11 h 13"/>
                <a:gd name="T14" fmla="*/ 2 w 6"/>
                <a:gd name="T15" fmla="*/ 13 h 1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"/>
                <a:gd name="T25" fmla="*/ 0 h 13"/>
                <a:gd name="T26" fmla="*/ 6 w 6"/>
                <a:gd name="T27" fmla="*/ 13 h 1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" h="13">
                  <a:moveTo>
                    <a:pt x="2" y="13"/>
                  </a:moveTo>
                  <a:lnTo>
                    <a:pt x="2" y="11"/>
                  </a:lnTo>
                  <a:lnTo>
                    <a:pt x="6" y="11"/>
                  </a:lnTo>
                  <a:lnTo>
                    <a:pt x="2" y="0"/>
                  </a:lnTo>
                  <a:lnTo>
                    <a:pt x="0" y="2"/>
                  </a:lnTo>
                  <a:lnTo>
                    <a:pt x="2" y="13"/>
                  </a:lnTo>
                  <a:lnTo>
                    <a:pt x="2" y="11"/>
                  </a:lnTo>
                  <a:lnTo>
                    <a:pt x="2" y="1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63" name="Freeform 110"/>
            <p:cNvSpPr>
              <a:spLocks/>
            </p:cNvSpPr>
            <p:nvPr/>
          </p:nvSpPr>
          <p:spPr bwMode="auto">
            <a:xfrm>
              <a:off x="4653" y="3224"/>
              <a:ext cx="6" cy="11"/>
            </a:xfrm>
            <a:custGeom>
              <a:avLst/>
              <a:gdLst>
                <a:gd name="T0" fmla="*/ 0 w 6"/>
                <a:gd name="T1" fmla="*/ 11 h 11"/>
                <a:gd name="T2" fmla="*/ 2 w 6"/>
                <a:gd name="T3" fmla="*/ 11 h 11"/>
                <a:gd name="T4" fmla="*/ 6 w 6"/>
                <a:gd name="T5" fmla="*/ 11 h 11"/>
                <a:gd name="T6" fmla="*/ 4 w 6"/>
                <a:gd name="T7" fmla="*/ 0 h 11"/>
                <a:gd name="T8" fmla="*/ 0 w 6"/>
                <a:gd name="T9" fmla="*/ 0 h 11"/>
                <a:gd name="T10" fmla="*/ 0 w 6"/>
                <a:gd name="T11" fmla="*/ 11 h 11"/>
                <a:gd name="T12" fmla="*/ 2 w 6"/>
                <a:gd name="T13" fmla="*/ 11 h 11"/>
                <a:gd name="T14" fmla="*/ 0 w 6"/>
                <a:gd name="T15" fmla="*/ 11 h 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"/>
                <a:gd name="T25" fmla="*/ 0 h 11"/>
                <a:gd name="T26" fmla="*/ 6 w 6"/>
                <a:gd name="T27" fmla="*/ 11 h 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" h="11">
                  <a:moveTo>
                    <a:pt x="0" y="11"/>
                  </a:moveTo>
                  <a:lnTo>
                    <a:pt x="2" y="11"/>
                  </a:lnTo>
                  <a:lnTo>
                    <a:pt x="6" y="11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2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64" name="Rectangle 111"/>
            <p:cNvSpPr>
              <a:spLocks noChangeArrowheads="1"/>
            </p:cNvSpPr>
            <p:nvPr/>
          </p:nvSpPr>
          <p:spPr bwMode="auto">
            <a:xfrm>
              <a:off x="4651" y="3224"/>
              <a:ext cx="2" cy="1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65" name="Rectangle 112"/>
            <p:cNvSpPr>
              <a:spLocks noChangeArrowheads="1"/>
            </p:cNvSpPr>
            <p:nvPr/>
          </p:nvSpPr>
          <p:spPr bwMode="auto">
            <a:xfrm>
              <a:off x="4647" y="3224"/>
              <a:ext cx="4" cy="1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66" name="Rectangle 113"/>
            <p:cNvSpPr>
              <a:spLocks noChangeArrowheads="1"/>
            </p:cNvSpPr>
            <p:nvPr/>
          </p:nvSpPr>
          <p:spPr bwMode="auto">
            <a:xfrm>
              <a:off x="4643" y="3224"/>
              <a:ext cx="4" cy="1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67" name="Rectangle 114"/>
            <p:cNvSpPr>
              <a:spLocks noChangeArrowheads="1"/>
            </p:cNvSpPr>
            <p:nvPr/>
          </p:nvSpPr>
          <p:spPr bwMode="auto">
            <a:xfrm>
              <a:off x="4639" y="3224"/>
              <a:ext cx="4" cy="1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68" name="Rectangle 115"/>
            <p:cNvSpPr>
              <a:spLocks noChangeArrowheads="1"/>
            </p:cNvSpPr>
            <p:nvPr/>
          </p:nvSpPr>
          <p:spPr bwMode="auto">
            <a:xfrm>
              <a:off x="4638" y="3224"/>
              <a:ext cx="1" cy="1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69" name="Freeform 116"/>
            <p:cNvSpPr>
              <a:spLocks/>
            </p:cNvSpPr>
            <p:nvPr/>
          </p:nvSpPr>
          <p:spPr bwMode="auto">
            <a:xfrm>
              <a:off x="4632" y="3224"/>
              <a:ext cx="6" cy="11"/>
            </a:xfrm>
            <a:custGeom>
              <a:avLst/>
              <a:gdLst>
                <a:gd name="T0" fmla="*/ 0 w 6"/>
                <a:gd name="T1" fmla="*/ 11 h 11"/>
                <a:gd name="T2" fmla="*/ 2 w 6"/>
                <a:gd name="T3" fmla="*/ 11 h 11"/>
                <a:gd name="T4" fmla="*/ 6 w 6"/>
                <a:gd name="T5" fmla="*/ 11 h 11"/>
                <a:gd name="T6" fmla="*/ 6 w 6"/>
                <a:gd name="T7" fmla="*/ 0 h 11"/>
                <a:gd name="T8" fmla="*/ 2 w 6"/>
                <a:gd name="T9" fmla="*/ 0 h 11"/>
                <a:gd name="T10" fmla="*/ 4 w 6"/>
                <a:gd name="T11" fmla="*/ 0 h 11"/>
                <a:gd name="T12" fmla="*/ 0 w 6"/>
                <a:gd name="T13" fmla="*/ 11 h 11"/>
                <a:gd name="T14" fmla="*/ 2 w 6"/>
                <a:gd name="T15" fmla="*/ 11 h 11"/>
                <a:gd name="T16" fmla="*/ 0 w 6"/>
                <a:gd name="T17" fmla="*/ 11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11"/>
                <a:gd name="T29" fmla="*/ 6 w 6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11">
                  <a:moveTo>
                    <a:pt x="0" y="11"/>
                  </a:moveTo>
                  <a:lnTo>
                    <a:pt x="2" y="11"/>
                  </a:lnTo>
                  <a:lnTo>
                    <a:pt x="6" y="11"/>
                  </a:lnTo>
                  <a:lnTo>
                    <a:pt x="6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0" y="11"/>
                  </a:lnTo>
                  <a:lnTo>
                    <a:pt x="2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70" name="Freeform 117"/>
            <p:cNvSpPr>
              <a:spLocks/>
            </p:cNvSpPr>
            <p:nvPr/>
          </p:nvSpPr>
          <p:spPr bwMode="auto">
            <a:xfrm>
              <a:off x="4628" y="3224"/>
              <a:ext cx="8" cy="11"/>
            </a:xfrm>
            <a:custGeom>
              <a:avLst/>
              <a:gdLst>
                <a:gd name="T0" fmla="*/ 0 w 8"/>
                <a:gd name="T1" fmla="*/ 11 h 11"/>
                <a:gd name="T2" fmla="*/ 4 w 8"/>
                <a:gd name="T3" fmla="*/ 11 h 11"/>
                <a:gd name="T4" fmla="*/ 8 w 8"/>
                <a:gd name="T5" fmla="*/ 0 h 11"/>
                <a:gd name="T6" fmla="*/ 4 w 8"/>
                <a:gd name="T7" fmla="*/ 0 h 11"/>
                <a:gd name="T8" fmla="*/ 0 w 8"/>
                <a:gd name="T9" fmla="*/ 11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1"/>
                <a:gd name="T17" fmla="*/ 8 w 8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1">
                  <a:moveTo>
                    <a:pt x="0" y="11"/>
                  </a:moveTo>
                  <a:lnTo>
                    <a:pt x="4" y="11"/>
                  </a:lnTo>
                  <a:lnTo>
                    <a:pt x="8" y="0"/>
                  </a:lnTo>
                  <a:lnTo>
                    <a:pt x="4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71" name="Freeform 118"/>
            <p:cNvSpPr>
              <a:spLocks/>
            </p:cNvSpPr>
            <p:nvPr/>
          </p:nvSpPr>
          <p:spPr bwMode="auto">
            <a:xfrm>
              <a:off x="4620" y="3222"/>
              <a:ext cx="12" cy="13"/>
            </a:xfrm>
            <a:custGeom>
              <a:avLst/>
              <a:gdLst>
                <a:gd name="T0" fmla="*/ 0 w 12"/>
                <a:gd name="T1" fmla="*/ 9 h 13"/>
                <a:gd name="T2" fmla="*/ 0 w 12"/>
                <a:gd name="T3" fmla="*/ 11 h 13"/>
                <a:gd name="T4" fmla="*/ 8 w 12"/>
                <a:gd name="T5" fmla="*/ 13 h 13"/>
                <a:gd name="T6" fmla="*/ 12 w 12"/>
                <a:gd name="T7" fmla="*/ 2 h 13"/>
                <a:gd name="T8" fmla="*/ 4 w 12"/>
                <a:gd name="T9" fmla="*/ 0 h 13"/>
                <a:gd name="T10" fmla="*/ 0 w 12"/>
                <a:gd name="T11" fmla="*/ 9 h 13"/>
                <a:gd name="T12" fmla="*/ 0 w 12"/>
                <a:gd name="T13" fmla="*/ 11 h 13"/>
                <a:gd name="T14" fmla="*/ 0 w 12"/>
                <a:gd name="T15" fmla="*/ 9 h 1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"/>
                <a:gd name="T25" fmla="*/ 0 h 13"/>
                <a:gd name="T26" fmla="*/ 12 w 12"/>
                <a:gd name="T27" fmla="*/ 13 h 1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" h="13">
                  <a:moveTo>
                    <a:pt x="0" y="9"/>
                  </a:moveTo>
                  <a:lnTo>
                    <a:pt x="0" y="11"/>
                  </a:lnTo>
                  <a:lnTo>
                    <a:pt x="8" y="13"/>
                  </a:lnTo>
                  <a:lnTo>
                    <a:pt x="12" y="2"/>
                  </a:lnTo>
                  <a:lnTo>
                    <a:pt x="4" y="0"/>
                  </a:lnTo>
                  <a:lnTo>
                    <a:pt x="0" y="9"/>
                  </a:lnTo>
                  <a:lnTo>
                    <a:pt x="0" y="11"/>
                  </a:lnTo>
                  <a:lnTo>
                    <a:pt x="0" y="9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72" name="Freeform 119"/>
            <p:cNvSpPr>
              <a:spLocks/>
            </p:cNvSpPr>
            <p:nvPr/>
          </p:nvSpPr>
          <p:spPr bwMode="auto">
            <a:xfrm>
              <a:off x="4612" y="3218"/>
              <a:ext cx="12" cy="13"/>
            </a:xfrm>
            <a:custGeom>
              <a:avLst/>
              <a:gdLst>
                <a:gd name="T0" fmla="*/ 0 w 12"/>
                <a:gd name="T1" fmla="*/ 11 h 13"/>
                <a:gd name="T2" fmla="*/ 8 w 12"/>
                <a:gd name="T3" fmla="*/ 13 h 13"/>
                <a:gd name="T4" fmla="*/ 12 w 12"/>
                <a:gd name="T5" fmla="*/ 4 h 13"/>
                <a:gd name="T6" fmla="*/ 4 w 12"/>
                <a:gd name="T7" fmla="*/ 0 h 13"/>
                <a:gd name="T8" fmla="*/ 0 w 12"/>
                <a:gd name="T9" fmla="*/ 11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3"/>
                <a:gd name="T17" fmla="*/ 12 w 12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3">
                  <a:moveTo>
                    <a:pt x="0" y="11"/>
                  </a:moveTo>
                  <a:lnTo>
                    <a:pt x="8" y="13"/>
                  </a:lnTo>
                  <a:lnTo>
                    <a:pt x="12" y="4"/>
                  </a:lnTo>
                  <a:lnTo>
                    <a:pt x="4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73" name="Freeform 120"/>
            <p:cNvSpPr>
              <a:spLocks/>
            </p:cNvSpPr>
            <p:nvPr/>
          </p:nvSpPr>
          <p:spPr bwMode="auto">
            <a:xfrm>
              <a:off x="4597" y="3214"/>
              <a:ext cx="19" cy="15"/>
            </a:xfrm>
            <a:custGeom>
              <a:avLst/>
              <a:gdLst>
                <a:gd name="T0" fmla="*/ 0 w 19"/>
                <a:gd name="T1" fmla="*/ 11 h 15"/>
                <a:gd name="T2" fmla="*/ 0 w 19"/>
                <a:gd name="T3" fmla="*/ 10 h 15"/>
                <a:gd name="T4" fmla="*/ 15 w 19"/>
                <a:gd name="T5" fmla="*/ 15 h 15"/>
                <a:gd name="T6" fmla="*/ 19 w 19"/>
                <a:gd name="T7" fmla="*/ 4 h 15"/>
                <a:gd name="T8" fmla="*/ 4 w 19"/>
                <a:gd name="T9" fmla="*/ 0 h 15"/>
                <a:gd name="T10" fmla="*/ 0 w 19"/>
                <a:gd name="T11" fmla="*/ 11 h 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"/>
                <a:gd name="T19" fmla="*/ 0 h 15"/>
                <a:gd name="T20" fmla="*/ 19 w 19"/>
                <a:gd name="T21" fmla="*/ 15 h 1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" h="15">
                  <a:moveTo>
                    <a:pt x="0" y="11"/>
                  </a:moveTo>
                  <a:lnTo>
                    <a:pt x="0" y="10"/>
                  </a:lnTo>
                  <a:lnTo>
                    <a:pt x="15" y="15"/>
                  </a:lnTo>
                  <a:lnTo>
                    <a:pt x="19" y="4"/>
                  </a:lnTo>
                  <a:lnTo>
                    <a:pt x="4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74" name="Freeform 121"/>
            <p:cNvSpPr>
              <a:spLocks/>
            </p:cNvSpPr>
            <p:nvPr/>
          </p:nvSpPr>
          <p:spPr bwMode="auto">
            <a:xfrm>
              <a:off x="4591" y="3212"/>
              <a:ext cx="10" cy="13"/>
            </a:xfrm>
            <a:custGeom>
              <a:avLst/>
              <a:gdLst>
                <a:gd name="T0" fmla="*/ 0 w 10"/>
                <a:gd name="T1" fmla="*/ 12 h 13"/>
                <a:gd name="T2" fmla="*/ 6 w 10"/>
                <a:gd name="T3" fmla="*/ 13 h 13"/>
                <a:gd name="T4" fmla="*/ 10 w 10"/>
                <a:gd name="T5" fmla="*/ 2 h 13"/>
                <a:gd name="T6" fmla="*/ 2 w 10"/>
                <a:gd name="T7" fmla="*/ 0 h 13"/>
                <a:gd name="T8" fmla="*/ 0 w 10"/>
                <a:gd name="T9" fmla="*/ 12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3"/>
                <a:gd name="T17" fmla="*/ 10 w 10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3">
                  <a:moveTo>
                    <a:pt x="0" y="12"/>
                  </a:moveTo>
                  <a:lnTo>
                    <a:pt x="6" y="13"/>
                  </a:lnTo>
                  <a:lnTo>
                    <a:pt x="10" y="2"/>
                  </a:lnTo>
                  <a:lnTo>
                    <a:pt x="2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75" name="Freeform 122"/>
            <p:cNvSpPr>
              <a:spLocks/>
            </p:cNvSpPr>
            <p:nvPr/>
          </p:nvSpPr>
          <p:spPr bwMode="auto">
            <a:xfrm>
              <a:off x="4583" y="3210"/>
              <a:ext cx="10" cy="14"/>
            </a:xfrm>
            <a:custGeom>
              <a:avLst/>
              <a:gdLst>
                <a:gd name="T0" fmla="*/ 0 w 10"/>
                <a:gd name="T1" fmla="*/ 12 h 14"/>
                <a:gd name="T2" fmla="*/ 8 w 10"/>
                <a:gd name="T3" fmla="*/ 14 h 14"/>
                <a:gd name="T4" fmla="*/ 10 w 10"/>
                <a:gd name="T5" fmla="*/ 2 h 14"/>
                <a:gd name="T6" fmla="*/ 4 w 10"/>
                <a:gd name="T7" fmla="*/ 0 h 14"/>
                <a:gd name="T8" fmla="*/ 0 w 10"/>
                <a:gd name="T9" fmla="*/ 12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4"/>
                <a:gd name="T17" fmla="*/ 10 w 10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4">
                  <a:moveTo>
                    <a:pt x="0" y="12"/>
                  </a:moveTo>
                  <a:lnTo>
                    <a:pt x="8" y="14"/>
                  </a:lnTo>
                  <a:lnTo>
                    <a:pt x="10" y="2"/>
                  </a:lnTo>
                  <a:lnTo>
                    <a:pt x="4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76" name="Freeform 123"/>
            <p:cNvSpPr>
              <a:spLocks/>
            </p:cNvSpPr>
            <p:nvPr/>
          </p:nvSpPr>
          <p:spPr bwMode="auto">
            <a:xfrm>
              <a:off x="4580" y="3208"/>
              <a:ext cx="7" cy="14"/>
            </a:xfrm>
            <a:custGeom>
              <a:avLst/>
              <a:gdLst>
                <a:gd name="T0" fmla="*/ 0 w 7"/>
                <a:gd name="T1" fmla="*/ 12 h 14"/>
                <a:gd name="T2" fmla="*/ 3 w 7"/>
                <a:gd name="T3" fmla="*/ 14 h 14"/>
                <a:gd name="T4" fmla="*/ 7 w 7"/>
                <a:gd name="T5" fmla="*/ 2 h 14"/>
                <a:gd name="T6" fmla="*/ 3 w 7"/>
                <a:gd name="T7" fmla="*/ 0 h 14"/>
                <a:gd name="T8" fmla="*/ 0 w 7"/>
                <a:gd name="T9" fmla="*/ 12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14"/>
                <a:gd name="T17" fmla="*/ 7 w 7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14">
                  <a:moveTo>
                    <a:pt x="0" y="12"/>
                  </a:moveTo>
                  <a:lnTo>
                    <a:pt x="3" y="14"/>
                  </a:lnTo>
                  <a:lnTo>
                    <a:pt x="7" y="2"/>
                  </a:lnTo>
                  <a:lnTo>
                    <a:pt x="3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77" name="Freeform 124"/>
            <p:cNvSpPr>
              <a:spLocks/>
            </p:cNvSpPr>
            <p:nvPr/>
          </p:nvSpPr>
          <p:spPr bwMode="auto">
            <a:xfrm>
              <a:off x="4576" y="3208"/>
              <a:ext cx="7" cy="12"/>
            </a:xfrm>
            <a:custGeom>
              <a:avLst/>
              <a:gdLst>
                <a:gd name="T0" fmla="*/ 2 w 7"/>
                <a:gd name="T1" fmla="*/ 12 h 12"/>
                <a:gd name="T2" fmla="*/ 0 w 7"/>
                <a:gd name="T3" fmla="*/ 12 h 12"/>
                <a:gd name="T4" fmla="*/ 4 w 7"/>
                <a:gd name="T5" fmla="*/ 12 h 12"/>
                <a:gd name="T6" fmla="*/ 7 w 7"/>
                <a:gd name="T7" fmla="*/ 0 h 12"/>
                <a:gd name="T8" fmla="*/ 4 w 7"/>
                <a:gd name="T9" fmla="*/ 0 h 12"/>
                <a:gd name="T10" fmla="*/ 2 w 7"/>
                <a:gd name="T11" fmla="*/ 0 h 12"/>
                <a:gd name="T12" fmla="*/ 4 w 7"/>
                <a:gd name="T13" fmla="*/ 0 h 12"/>
                <a:gd name="T14" fmla="*/ 2 w 7"/>
                <a:gd name="T15" fmla="*/ 0 h 12"/>
                <a:gd name="T16" fmla="*/ 2 w 7"/>
                <a:gd name="T17" fmla="*/ 12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12"/>
                <a:gd name="T29" fmla="*/ 7 w 7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12">
                  <a:moveTo>
                    <a:pt x="2" y="12"/>
                  </a:moveTo>
                  <a:lnTo>
                    <a:pt x="0" y="12"/>
                  </a:lnTo>
                  <a:lnTo>
                    <a:pt x="4" y="12"/>
                  </a:lnTo>
                  <a:lnTo>
                    <a:pt x="7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78" name="Rectangle 125"/>
            <p:cNvSpPr>
              <a:spLocks noChangeArrowheads="1"/>
            </p:cNvSpPr>
            <p:nvPr/>
          </p:nvSpPr>
          <p:spPr bwMode="auto">
            <a:xfrm>
              <a:off x="4576" y="3208"/>
              <a:ext cx="2" cy="1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79" name="Rectangle 126"/>
            <p:cNvSpPr>
              <a:spLocks noChangeArrowheads="1"/>
            </p:cNvSpPr>
            <p:nvPr/>
          </p:nvSpPr>
          <p:spPr bwMode="auto">
            <a:xfrm>
              <a:off x="4574" y="3208"/>
              <a:ext cx="2" cy="1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80" name="Rectangle 127"/>
            <p:cNvSpPr>
              <a:spLocks noChangeArrowheads="1"/>
            </p:cNvSpPr>
            <p:nvPr/>
          </p:nvSpPr>
          <p:spPr bwMode="auto">
            <a:xfrm>
              <a:off x="4570" y="3208"/>
              <a:ext cx="4" cy="1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81" name="Rectangle 128"/>
            <p:cNvSpPr>
              <a:spLocks noChangeArrowheads="1"/>
            </p:cNvSpPr>
            <p:nvPr/>
          </p:nvSpPr>
          <p:spPr bwMode="auto">
            <a:xfrm>
              <a:off x="4566" y="3208"/>
              <a:ext cx="4" cy="1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82" name="Freeform 129"/>
            <p:cNvSpPr>
              <a:spLocks/>
            </p:cNvSpPr>
            <p:nvPr/>
          </p:nvSpPr>
          <p:spPr bwMode="auto">
            <a:xfrm>
              <a:off x="4560" y="3208"/>
              <a:ext cx="6" cy="12"/>
            </a:xfrm>
            <a:custGeom>
              <a:avLst/>
              <a:gdLst>
                <a:gd name="T0" fmla="*/ 2 w 6"/>
                <a:gd name="T1" fmla="*/ 12 h 12"/>
                <a:gd name="T2" fmla="*/ 6 w 6"/>
                <a:gd name="T3" fmla="*/ 12 h 12"/>
                <a:gd name="T4" fmla="*/ 6 w 6"/>
                <a:gd name="T5" fmla="*/ 0 h 12"/>
                <a:gd name="T6" fmla="*/ 2 w 6"/>
                <a:gd name="T7" fmla="*/ 0 h 12"/>
                <a:gd name="T8" fmla="*/ 0 w 6"/>
                <a:gd name="T9" fmla="*/ 0 h 12"/>
                <a:gd name="T10" fmla="*/ 2 w 6"/>
                <a:gd name="T11" fmla="*/ 0 h 12"/>
                <a:gd name="T12" fmla="*/ 0 w 6"/>
                <a:gd name="T13" fmla="*/ 0 h 12"/>
                <a:gd name="T14" fmla="*/ 2 w 6"/>
                <a:gd name="T15" fmla="*/ 12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"/>
                <a:gd name="T25" fmla="*/ 0 h 12"/>
                <a:gd name="T26" fmla="*/ 6 w 6"/>
                <a:gd name="T27" fmla="*/ 12 h 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" h="12">
                  <a:moveTo>
                    <a:pt x="2" y="12"/>
                  </a:moveTo>
                  <a:lnTo>
                    <a:pt x="6" y="12"/>
                  </a:lnTo>
                  <a:lnTo>
                    <a:pt x="6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83" name="Freeform 130"/>
            <p:cNvSpPr>
              <a:spLocks/>
            </p:cNvSpPr>
            <p:nvPr/>
          </p:nvSpPr>
          <p:spPr bwMode="auto">
            <a:xfrm>
              <a:off x="4556" y="3208"/>
              <a:ext cx="6" cy="12"/>
            </a:xfrm>
            <a:custGeom>
              <a:avLst/>
              <a:gdLst>
                <a:gd name="T0" fmla="*/ 2 w 6"/>
                <a:gd name="T1" fmla="*/ 12 h 12"/>
                <a:gd name="T2" fmla="*/ 6 w 6"/>
                <a:gd name="T3" fmla="*/ 12 h 12"/>
                <a:gd name="T4" fmla="*/ 4 w 6"/>
                <a:gd name="T5" fmla="*/ 0 h 12"/>
                <a:gd name="T6" fmla="*/ 0 w 6"/>
                <a:gd name="T7" fmla="*/ 0 h 12"/>
                <a:gd name="T8" fmla="*/ 2 w 6"/>
                <a:gd name="T9" fmla="*/ 12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2"/>
                <a:gd name="T17" fmla="*/ 6 w 6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2">
                  <a:moveTo>
                    <a:pt x="2" y="12"/>
                  </a:moveTo>
                  <a:lnTo>
                    <a:pt x="6" y="12"/>
                  </a:lnTo>
                  <a:lnTo>
                    <a:pt x="4" y="0"/>
                  </a:lnTo>
                  <a:lnTo>
                    <a:pt x="0" y="0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84" name="Freeform 131"/>
            <p:cNvSpPr>
              <a:spLocks/>
            </p:cNvSpPr>
            <p:nvPr/>
          </p:nvSpPr>
          <p:spPr bwMode="auto">
            <a:xfrm>
              <a:off x="4553" y="3208"/>
              <a:ext cx="5" cy="14"/>
            </a:xfrm>
            <a:custGeom>
              <a:avLst/>
              <a:gdLst>
                <a:gd name="T0" fmla="*/ 2 w 5"/>
                <a:gd name="T1" fmla="*/ 14 h 14"/>
                <a:gd name="T2" fmla="*/ 5 w 5"/>
                <a:gd name="T3" fmla="*/ 12 h 14"/>
                <a:gd name="T4" fmla="*/ 3 w 5"/>
                <a:gd name="T5" fmla="*/ 0 h 14"/>
                <a:gd name="T6" fmla="*/ 0 w 5"/>
                <a:gd name="T7" fmla="*/ 2 h 14"/>
                <a:gd name="T8" fmla="*/ 2 w 5"/>
                <a:gd name="T9" fmla="*/ 14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14"/>
                <a:gd name="T17" fmla="*/ 5 w 5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14">
                  <a:moveTo>
                    <a:pt x="2" y="14"/>
                  </a:moveTo>
                  <a:lnTo>
                    <a:pt x="5" y="12"/>
                  </a:lnTo>
                  <a:lnTo>
                    <a:pt x="3" y="0"/>
                  </a:lnTo>
                  <a:lnTo>
                    <a:pt x="0" y="2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85" name="Freeform 132"/>
            <p:cNvSpPr>
              <a:spLocks/>
            </p:cNvSpPr>
            <p:nvPr/>
          </p:nvSpPr>
          <p:spPr bwMode="auto">
            <a:xfrm>
              <a:off x="4549" y="3210"/>
              <a:ext cx="6" cy="12"/>
            </a:xfrm>
            <a:custGeom>
              <a:avLst/>
              <a:gdLst>
                <a:gd name="T0" fmla="*/ 2 w 6"/>
                <a:gd name="T1" fmla="*/ 12 h 12"/>
                <a:gd name="T2" fmla="*/ 6 w 6"/>
                <a:gd name="T3" fmla="*/ 12 h 12"/>
                <a:gd name="T4" fmla="*/ 4 w 6"/>
                <a:gd name="T5" fmla="*/ 0 h 12"/>
                <a:gd name="T6" fmla="*/ 0 w 6"/>
                <a:gd name="T7" fmla="*/ 0 h 12"/>
                <a:gd name="T8" fmla="*/ 2 w 6"/>
                <a:gd name="T9" fmla="*/ 12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2"/>
                <a:gd name="T17" fmla="*/ 6 w 6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2">
                  <a:moveTo>
                    <a:pt x="2" y="12"/>
                  </a:moveTo>
                  <a:lnTo>
                    <a:pt x="6" y="12"/>
                  </a:lnTo>
                  <a:lnTo>
                    <a:pt x="4" y="0"/>
                  </a:lnTo>
                  <a:lnTo>
                    <a:pt x="0" y="0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86" name="Freeform 133"/>
            <p:cNvSpPr>
              <a:spLocks/>
            </p:cNvSpPr>
            <p:nvPr/>
          </p:nvSpPr>
          <p:spPr bwMode="auto">
            <a:xfrm>
              <a:off x="4543" y="3210"/>
              <a:ext cx="8" cy="14"/>
            </a:xfrm>
            <a:custGeom>
              <a:avLst/>
              <a:gdLst>
                <a:gd name="T0" fmla="*/ 6 w 8"/>
                <a:gd name="T1" fmla="*/ 12 h 14"/>
                <a:gd name="T2" fmla="*/ 4 w 8"/>
                <a:gd name="T3" fmla="*/ 14 h 14"/>
                <a:gd name="T4" fmla="*/ 8 w 8"/>
                <a:gd name="T5" fmla="*/ 12 h 14"/>
                <a:gd name="T6" fmla="*/ 6 w 8"/>
                <a:gd name="T7" fmla="*/ 0 h 14"/>
                <a:gd name="T8" fmla="*/ 2 w 8"/>
                <a:gd name="T9" fmla="*/ 2 h 14"/>
                <a:gd name="T10" fmla="*/ 0 w 8"/>
                <a:gd name="T11" fmla="*/ 2 h 14"/>
                <a:gd name="T12" fmla="*/ 2 w 8"/>
                <a:gd name="T13" fmla="*/ 2 h 14"/>
                <a:gd name="T14" fmla="*/ 0 w 8"/>
                <a:gd name="T15" fmla="*/ 2 h 14"/>
                <a:gd name="T16" fmla="*/ 6 w 8"/>
                <a:gd name="T17" fmla="*/ 12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14"/>
                <a:gd name="T29" fmla="*/ 8 w 8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14">
                  <a:moveTo>
                    <a:pt x="6" y="12"/>
                  </a:moveTo>
                  <a:lnTo>
                    <a:pt x="4" y="14"/>
                  </a:lnTo>
                  <a:lnTo>
                    <a:pt x="8" y="12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6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87" name="Freeform 134"/>
            <p:cNvSpPr>
              <a:spLocks/>
            </p:cNvSpPr>
            <p:nvPr/>
          </p:nvSpPr>
          <p:spPr bwMode="auto">
            <a:xfrm>
              <a:off x="4533" y="3212"/>
              <a:ext cx="16" cy="13"/>
            </a:xfrm>
            <a:custGeom>
              <a:avLst/>
              <a:gdLst>
                <a:gd name="T0" fmla="*/ 6 w 16"/>
                <a:gd name="T1" fmla="*/ 13 h 13"/>
                <a:gd name="T2" fmla="*/ 16 w 16"/>
                <a:gd name="T3" fmla="*/ 10 h 13"/>
                <a:gd name="T4" fmla="*/ 10 w 16"/>
                <a:gd name="T5" fmla="*/ 0 h 13"/>
                <a:gd name="T6" fmla="*/ 0 w 16"/>
                <a:gd name="T7" fmla="*/ 4 h 13"/>
                <a:gd name="T8" fmla="*/ 2 w 16"/>
                <a:gd name="T9" fmla="*/ 4 h 13"/>
                <a:gd name="T10" fmla="*/ 6 w 16"/>
                <a:gd name="T11" fmla="*/ 13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13"/>
                <a:gd name="T20" fmla="*/ 16 w 16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13">
                  <a:moveTo>
                    <a:pt x="6" y="13"/>
                  </a:moveTo>
                  <a:lnTo>
                    <a:pt x="16" y="10"/>
                  </a:lnTo>
                  <a:lnTo>
                    <a:pt x="10" y="0"/>
                  </a:lnTo>
                  <a:lnTo>
                    <a:pt x="0" y="4"/>
                  </a:lnTo>
                  <a:lnTo>
                    <a:pt x="2" y="4"/>
                  </a:lnTo>
                  <a:lnTo>
                    <a:pt x="6" y="1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88" name="Freeform 135"/>
            <p:cNvSpPr>
              <a:spLocks/>
            </p:cNvSpPr>
            <p:nvPr/>
          </p:nvSpPr>
          <p:spPr bwMode="auto">
            <a:xfrm>
              <a:off x="4518" y="3216"/>
              <a:ext cx="21" cy="15"/>
            </a:xfrm>
            <a:custGeom>
              <a:avLst/>
              <a:gdLst>
                <a:gd name="T0" fmla="*/ 4 w 21"/>
                <a:gd name="T1" fmla="*/ 15 h 15"/>
                <a:gd name="T2" fmla="*/ 21 w 21"/>
                <a:gd name="T3" fmla="*/ 9 h 15"/>
                <a:gd name="T4" fmla="*/ 17 w 21"/>
                <a:gd name="T5" fmla="*/ 0 h 15"/>
                <a:gd name="T6" fmla="*/ 0 w 21"/>
                <a:gd name="T7" fmla="*/ 6 h 15"/>
                <a:gd name="T8" fmla="*/ 4 w 21"/>
                <a:gd name="T9" fmla="*/ 15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15"/>
                <a:gd name="T17" fmla="*/ 21 w 21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15">
                  <a:moveTo>
                    <a:pt x="4" y="15"/>
                  </a:moveTo>
                  <a:lnTo>
                    <a:pt x="21" y="9"/>
                  </a:lnTo>
                  <a:lnTo>
                    <a:pt x="17" y="0"/>
                  </a:lnTo>
                  <a:lnTo>
                    <a:pt x="0" y="6"/>
                  </a:lnTo>
                  <a:lnTo>
                    <a:pt x="4" y="1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89" name="Freeform 136"/>
            <p:cNvSpPr>
              <a:spLocks/>
            </p:cNvSpPr>
            <p:nvPr/>
          </p:nvSpPr>
          <p:spPr bwMode="auto">
            <a:xfrm>
              <a:off x="4510" y="3222"/>
              <a:ext cx="12" cy="13"/>
            </a:xfrm>
            <a:custGeom>
              <a:avLst/>
              <a:gdLst>
                <a:gd name="T0" fmla="*/ 4 w 12"/>
                <a:gd name="T1" fmla="*/ 13 h 13"/>
                <a:gd name="T2" fmla="*/ 12 w 12"/>
                <a:gd name="T3" fmla="*/ 9 h 13"/>
                <a:gd name="T4" fmla="*/ 8 w 12"/>
                <a:gd name="T5" fmla="*/ 0 h 13"/>
                <a:gd name="T6" fmla="*/ 0 w 12"/>
                <a:gd name="T7" fmla="*/ 2 h 13"/>
                <a:gd name="T8" fmla="*/ 2 w 12"/>
                <a:gd name="T9" fmla="*/ 2 h 13"/>
                <a:gd name="T10" fmla="*/ 4 w 12"/>
                <a:gd name="T11" fmla="*/ 13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13"/>
                <a:gd name="T20" fmla="*/ 12 w 12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13">
                  <a:moveTo>
                    <a:pt x="4" y="13"/>
                  </a:moveTo>
                  <a:lnTo>
                    <a:pt x="12" y="9"/>
                  </a:lnTo>
                  <a:lnTo>
                    <a:pt x="8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4" y="1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90" name="Freeform 137"/>
            <p:cNvSpPr>
              <a:spLocks/>
            </p:cNvSpPr>
            <p:nvPr/>
          </p:nvSpPr>
          <p:spPr bwMode="auto">
            <a:xfrm>
              <a:off x="4506" y="3224"/>
              <a:ext cx="8" cy="13"/>
            </a:xfrm>
            <a:custGeom>
              <a:avLst/>
              <a:gdLst>
                <a:gd name="T0" fmla="*/ 2 w 8"/>
                <a:gd name="T1" fmla="*/ 13 h 13"/>
                <a:gd name="T2" fmla="*/ 8 w 8"/>
                <a:gd name="T3" fmla="*/ 11 h 13"/>
                <a:gd name="T4" fmla="*/ 6 w 8"/>
                <a:gd name="T5" fmla="*/ 0 h 13"/>
                <a:gd name="T6" fmla="*/ 0 w 8"/>
                <a:gd name="T7" fmla="*/ 1 h 13"/>
                <a:gd name="T8" fmla="*/ 2 w 8"/>
                <a:gd name="T9" fmla="*/ 13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3"/>
                <a:gd name="T17" fmla="*/ 8 w 8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3">
                  <a:moveTo>
                    <a:pt x="2" y="13"/>
                  </a:moveTo>
                  <a:lnTo>
                    <a:pt x="8" y="11"/>
                  </a:lnTo>
                  <a:lnTo>
                    <a:pt x="6" y="0"/>
                  </a:lnTo>
                  <a:lnTo>
                    <a:pt x="0" y="1"/>
                  </a:lnTo>
                  <a:lnTo>
                    <a:pt x="2" y="1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91" name="Freeform 138"/>
            <p:cNvSpPr>
              <a:spLocks/>
            </p:cNvSpPr>
            <p:nvPr/>
          </p:nvSpPr>
          <p:spPr bwMode="auto">
            <a:xfrm>
              <a:off x="4502" y="3225"/>
              <a:ext cx="6" cy="12"/>
            </a:xfrm>
            <a:custGeom>
              <a:avLst/>
              <a:gdLst>
                <a:gd name="T0" fmla="*/ 2 w 6"/>
                <a:gd name="T1" fmla="*/ 12 h 12"/>
                <a:gd name="T2" fmla="*/ 6 w 6"/>
                <a:gd name="T3" fmla="*/ 12 h 12"/>
                <a:gd name="T4" fmla="*/ 4 w 6"/>
                <a:gd name="T5" fmla="*/ 0 h 12"/>
                <a:gd name="T6" fmla="*/ 0 w 6"/>
                <a:gd name="T7" fmla="*/ 0 h 12"/>
                <a:gd name="T8" fmla="*/ 2 w 6"/>
                <a:gd name="T9" fmla="*/ 0 h 12"/>
                <a:gd name="T10" fmla="*/ 2 w 6"/>
                <a:gd name="T11" fmla="*/ 12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12"/>
                <a:gd name="T20" fmla="*/ 6 w 6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12">
                  <a:moveTo>
                    <a:pt x="2" y="12"/>
                  </a:moveTo>
                  <a:lnTo>
                    <a:pt x="6" y="12"/>
                  </a:lnTo>
                  <a:lnTo>
                    <a:pt x="4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92" name="Rectangle 139"/>
            <p:cNvSpPr>
              <a:spLocks noChangeArrowheads="1"/>
            </p:cNvSpPr>
            <p:nvPr/>
          </p:nvSpPr>
          <p:spPr bwMode="auto">
            <a:xfrm>
              <a:off x="4500" y="3225"/>
              <a:ext cx="4" cy="1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93" name="Rectangle 140"/>
            <p:cNvSpPr>
              <a:spLocks noChangeArrowheads="1"/>
            </p:cNvSpPr>
            <p:nvPr/>
          </p:nvSpPr>
          <p:spPr bwMode="auto">
            <a:xfrm>
              <a:off x="4497" y="3225"/>
              <a:ext cx="3" cy="1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94" name="Rectangle 141"/>
            <p:cNvSpPr>
              <a:spLocks noChangeArrowheads="1"/>
            </p:cNvSpPr>
            <p:nvPr/>
          </p:nvSpPr>
          <p:spPr bwMode="auto">
            <a:xfrm>
              <a:off x="4493" y="3225"/>
              <a:ext cx="4" cy="1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95" name="Freeform 142"/>
            <p:cNvSpPr>
              <a:spLocks/>
            </p:cNvSpPr>
            <p:nvPr/>
          </p:nvSpPr>
          <p:spPr bwMode="auto">
            <a:xfrm>
              <a:off x="4487" y="3225"/>
              <a:ext cx="6" cy="12"/>
            </a:xfrm>
            <a:custGeom>
              <a:avLst/>
              <a:gdLst>
                <a:gd name="T0" fmla="*/ 0 w 6"/>
                <a:gd name="T1" fmla="*/ 12 h 12"/>
                <a:gd name="T2" fmla="*/ 2 w 6"/>
                <a:gd name="T3" fmla="*/ 12 h 12"/>
                <a:gd name="T4" fmla="*/ 6 w 6"/>
                <a:gd name="T5" fmla="*/ 12 h 12"/>
                <a:gd name="T6" fmla="*/ 6 w 6"/>
                <a:gd name="T7" fmla="*/ 0 h 12"/>
                <a:gd name="T8" fmla="*/ 2 w 6"/>
                <a:gd name="T9" fmla="*/ 0 h 12"/>
                <a:gd name="T10" fmla="*/ 0 w 6"/>
                <a:gd name="T11" fmla="*/ 12 h 12"/>
                <a:gd name="T12" fmla="*/ 2 w 6"/>
                <a:gd name="T13" fmla="*/ 12 h 12"/>
                <a:gd name="T14" fmla="*/ 0 w 6"/>
                <a:gd name="T15" fmla="*/ 12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"/>
                <a:gd name="T25" fmla="*/ 0 h 12"/>
                <a:gd name="T26" fmla="*/ 6 w 6"/>
                <a:gd name="T27" fmla="*/ 12 h 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" h="12">
                  <a:moveTo>
                    <a:pt x="0" y="12"/>
                  </a:moveTo>
                  <a:lnTo>
                    <a:pt x="2" y="12"/>
                  </a:lnTo>
                  <a:lnTo>
                    <a:pt x="6" y="12"/>
                  </a:lnTo>
                  <a:lnTo>
                    <a:pt x="6" y="0"/>
                  </a:lnTo>
                  <a:lnTo>
                    <a:pt x="2" y="0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96" name="Freeform 143"/>
            <p:cNvSpPr>
              <a:spLocks/>
            </p:cNvSpPr>
            <p:nvPr/>
          </p:nvSpPr>
          <p:spPr bwMode="auto">
            <a:xfrm>
              <a:off x="4483" y="3225"/>
              <a:ext cx="6" cy="12"/>
            </a:xfrm>
            <a:custGeom>
              <a:avLst/>
              <a:gdLst>
                <a:gd name="T0" fmla="*/ 2 w 6"/>
                <a:gd name="T1" fmla="*/ 0 h 12"/>
                <a:gd name="T2" fmla="*/ 0 w 6"/>
                <a:gd name="T3" fmla="*/ 12 h 12"/>
                <a:gd name="T4" fmla="*/ 4 w 6"/>
                <a:gd name="T5" fmla="*/ 12 h 12"/>
                <a:gd name="T6" fmla="*/ 6 w 6"/>
                <a:gd name="T7" fmla="*/ 0 h 12"/>
                <a:gd name="T8" fmla="*/ 2 w 6"/>
                <a:gd name="T9" fmla="*/ 0 h 12"/>
                <a:gd name="T10" fmla="*/ 0 w 6"/>
                <a:gd name="T11" fmla="*/ 12 h 12"/>
                <a:gd name="T12" fmla="*/ 2 w 6"/>
                <a:gd name="T13" fmla="*/ 0 h 12"/>
                <a:gd name="T14" fmla="*/ 2 w 6"/>
                <a:gd name="T15" fmla="*/ 6 h 12"/>
                <a:gd name="T16" fmla="*/ 0 w 6"/>
                <a:gd name="T17" fmla="*/ 12 h 12"/>
                <a:gd name="T18" fmla="*/ 2 w 6"/>
                <a:gd name="T19" fmla="*/ 0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2"/>
                <a:gd name="T32" fmla="*/ 6 w 6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2">
                  <a:moveTo>
                    <a:pt x="2" y="0"/>
                  </a:moveTo>
                  <a:lnTo>
                    <a:pt x="0" y="12"/>
                  </a:lnTo>
                  <a:lnTo>
                    <a:pt x="4" y="12"/>
                  </a:lnTo>
                  <a:lnTo>
                    <a:pt x="6" y="0"/>
                  </a:lnTo>
                  <a:lnTo>
                    <a:pt x="2" y="0"/>
                  </a:lnTo>
                  <a:lnTo>
                    <a:pt x="0" y="12"/>
                  </a:lnTo>
                  <a:lnTo>
                    <a:pt x="2" y="0"/>
                  </a:lnTo>
                  <a:lnTo>
                    <a:pt x="2" y="6"/>
                  </a:lnTo>
                  <a:lnTo>
                    <a:pt x="0" y="1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97" name="Freeform 144"/>
            <p:cNvSpPr>
              <a:spLocks/>
            </p:cNvSpPr>
            <p:nvPr/>
          </p:nvSpPr>
          <p:spPr bwMode="auto">
            <a:xfrm>
              <a:off x="4757" y="3218"/>
              <a:ext cx="12" cy="13"/>
            </a:xfrm>
            <a:custGeom>
              <a:avLst/>
              <a:gdLst>
                <a:gd name="T0" fmla="*/ 12 w 12"/>
                <a:gd name="T1" fmla="*/ 2 h 13"/>
                <a:gd name="T2" fmla="*/ 4 w 12"/>
                <a:gd name="T3" fmla="*/ 0 h 13"/>
                <a:gd name="T4" fmla="*/ 0 w 12"/>
                <a:gd name="T5" fmla="*/ 11 h 13"/>
                <a:gd name="T6" fmla="*/ 8 w 12"/>
                <a:gd name="T7" fmla="*/ 13 h 13"/>
                <a:gd name="T8" fmla="*/ 12 w 12"/>
                <a:gd name="T9" fmla="*/ 2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3"/>
                <a:gd name="T17" fmla="*/ 12 w 12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3">
                  <a:moveTo>
                    <a:pt x="12" y="2"/>
                  </a:moveTo>
                  <a:lnTo>
                    <a:pt x="4" y="0"/>
                  </a:lnTo>
                  <a:lnTo>
                    <a:pt x="0" y="11"/>
                  </a:lnTo>
                  <a:lnTo>
                    <a:pt x="8" y="13"/>
                  </a:lnTo>
                  <a:lnTo>
                    <a:pt x="12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98" name="Freeform 145"/>
            <p:cNvSpPr>
              <a:spLocks/>
            </p:cNvSpPr>
            <p:nvPr/>
          </p:nvSpPr>
          <p:spPr bwMode="auto">
            <a:xfrm>
              <a:off x="4765" y="3220"/>
              <a:ext cx="12" cy="13"/>
            </a:xfrm>
            <a:custGeom>
              <a:avLst/>
              <a:gdLst>
                <a:gd name="T0" fmla="*/ 12 w 12"/>
                <a:gd name="T1" fmla="*/ 2 h 13"/>
                <a:gd name="T2" fmla="*/ 4 w 12"/>
                <a:gd name="T3" fmla="*/ 0 h 13"/>
                <a:gd name="T4" fmla="*/ 0 w 12"/>
                <a:gd name="T5" fmla="*/ 11 h 13"/>
                <a:gd name="T6" fmla="*/ 8 w 12"/>
                <a:gd name="T7" fmla="*/ 13 h 13"/>
                <a:gd name="T8" fmla="*/ 12 w 12"/>
                <a:gd name="T9" fmla="*/ 2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3"/>
                <a:gd name="T17" fmla="*/ 12 w 12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3">
                  <a:moveTo>
                    <a:pt x="12" y="2"/>
                  </a:moveTo>
                  <a:lnTo>
                    <a:pt x="4" y="0"/>
                  </a:lnTo>
                  <a:lnTo>
                    <a:pt x="0" y="11"/>
                  </a:lnTo>
                  <a:lnTo>
                    <a:pt x="8" y="13"/>
                  </a:lnTo>
                  <a:lnTo>
                    <a:pt x="12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99" name="Freeform 146"/>
            <p:cNvSpPr>
              <a:spLocks/>
            </p:cNvSpPr>
            <p:nvPr/>
          </p:nvSpPr>
          <p:spPr bwMode="auto">
            <a:xfrm>
              <a:off x="4773" y="3222"/>
              <a:ext cx="7" cy="11"/>
            </a:xfrm>
            <a:custGeom>
              <a:avLst/>
              <a:gdLst>
                <a:gd name="T0" fmla="*/ 5 w 7"/>
                <a:gd name="T1" fmla="*/ 0 h 11"/>
                <a:gd name="T2" fmla="*/ 7 w 7"/>
                <a:gd name="T3" fmla="*/ 0 h 11"/>
                <a:gd name="T4" fmla="*/ 4 w 7"/>
                <a:gd name="T5" fmla="*/ 0 h 11"/>
                <a:gd name="T6" fmla="*/ 0 w 7"/>
                <a:gd name="T7" fmla="*/ 11 h 11"/>
                <a:gd name="T8" fmla="*/ 4 w 7"/>
                <a:gd name="T9" fmla="*/ 11 h 11"/>
                <a:gd name="T10" fmla="*/ 5 w 7"/>
                <a:gd name="T11" fmla="*/ 11 h 11"/>
                <a:gd name="T12" fmla="*/ 4 w 7"/>
                <a:gd name="T13" fmla="*/ 11 h 11"/>
                <a:gd name="T14" fmla="*/ 5 w 7"/>
                <a:gd name="T15" fmla="*/ 11 h 11"/>
                <a:gd name="T16" fmla="*/ 5 w 7"/>
                <a:gd name="T17" fmla="*/ 0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11"/>
                <a:gd name="T29" fmla="*/ 7 w 7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11">
                  <a:moveTo>
                    <a:pt x="5" y="0"/>
                  </a:moveTo>
                  <a:lnTo>
                    <a:pt x="7" y="0"/>
                  </a:lnTo>
                  <a:lnTo>
                    <a:pt x="4" y="0"/>
                  </a:lnTo>
                  <a:lnTo>
                    <a:pt x="0" y="11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00" name="Freeform 147"/>
            <p:cNvSpPr>
              <a:spLocks/>
            </p:cNvSpPr>
            <p:nvPr/>
          </p:nvSpPr>
          <p:spPr bwMode="auto">
            <a:xfrm>
              <a:off x="4778" y="3222"/>
              <a:ext cx="4" cy="11"/>
            </a:xfrm>
            <a:custGeom>
              <a:avLst/>
              <a:gdLst>
                <a:gd name="T0" fmla="*/ 4 w 4"/>
                <a:gd name="T1" fmla="*/ 0 h 11"/>
                <a:gd name="T2" fmla="*/ 0 w 4"/>
                <a:gd name="T3" fmla="*/ 0 h 11"/>
                <a:gd name="T4" fmla="*/ 0 w 4"/>
                <a:gd name="T5" fmla="*/ 11 h 11"/>
                <a:gd name="T6" fmla="*/ 4 w 4"/>
                <a:gd name="T7" fmla="*/ 11 h 11"/>
                <a:gd name="T8" fmla="*/ 2 w 4"/>
                <a:gd name="T9" fmla="*/ 11 h 11"/>
                <a:gd name="T10" fmla="*/ 4 w 4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"/>
                <a:gd name="T19" fmla="*/ 0 h 11"/>
                <a:gd name="T20" fmla="*/ 4 w 4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" h="11">
                  <a:moveTo>
                    <a:pt x="4" y="0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4" y="11"/>
                  </a:lnTo>
                  <a:lnTo>
                    <a:pt x="2" y="1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01" name="Freeform 148"/>
            <p:cNvSpPr>
              <a:spLocks/>
            </p:cNvSpPr>
            <p:nvPr/>
          </p:nvSpPr>
          <p:spPr bwMode="auto">
            <a:xfrm>
              <a:off x="4780" y="3222"/>
              <a:ext cx="8" cy="13"/>
            </a:xfrm>
            <a:custGeom>
              <a:avLst/>
              <a:gdLst>
                <a:gd name="T0" fmla="*/ 6 w 8"/>
                <a:gd name="T1" fmla="*/ 2 h 13"/>
                <a:gd name="T2" fmla="*/ 8 w 8"/>
                <a:gd name="T3" fmla="*/ 2 h 13"/>
                <a:gd name="T4" fmla="*/ 2 w 8"/>
                <a:gd name="T5" fmla="*/ 0 h 13"/>
                <a:gd name="T6" fmla="*/ 0 w 8"/>
                <a:gd name="T7" fmla="*/ 11 h 13"/>
                <a:gd name="T8" fmla="*/ 6 w 8"/>
                <a:gd name="T9" fmla="*/ 13 h 13"/>
                <a:gd name="T10" fmla="*/ 6 w 8"/>
                <a:gd name="T11" fmla="*/ 2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13"/>
                <a:gd name="T20" fmla="*/ 8 w 8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13">
                  <a:moveTo>
                    <a:pt x="6" y="2"/>
                  </a:moveTo>
                  <a:lnTo>
                    <a:pt x="8" y="2"/>
                  </a:lnTo>
                  <a:lnTo>
                    <a:pt x="2" y="0"/>
                  </a:lnTo>
                  <a:lnTo>
                    <a:pt x="0" y="11"/>
                  </a:lnTo>
                  <a:lnTo>
                    <a:pt x="6" y="13"/>
                  </a:lnTo>
                  <a:lnTo>
                    <a:pt x="6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02" name="Rectangle 149"/>
            <p:cNvSpPr>
              <a:spLocks noChangeArrowheads="1"/>
            </p:cNvSpPr>
            <p:nvPr/>
          </p:nvSpPr>
          <p:spPr bwMode="auto">
            <a:xfrm>
              <a:off x="4786" y="3224"/>
              <a:ext cx="2" cy="1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03" name="Rectangle 150"/>
            <p:cNvSpPr>
              <a:spLocks noChangeArrowheads="1"/>
            </p:cNvSpPr>
            <p:nvPr/>
          </p:nvSpPr>
          <p:spPr bwMode="auto">
            <a:xfrm>
              <a:off x="4788" y="3224"/>
              <a:ext cx="4" cy="1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04" name="Rectangle 151"/>
            <p:cNvSpPr>
              <a:spLocks noChangeArrowheads="1"/>
            </p:cNvSpPr>
            <p:nvPr/>
          </p:nvSpPr>
          <p:spPr bwMode="auto">
            <a:xfrm>
              <a:off x="4792" y="3224"/>
              <a:ext cx="4" cy="1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05" name="Freeform 152"/>
            <p:cNvSpPr>
              <a:spLocks/>
            </p:cNvSpPr>
            <p:nvPr/>
          </p:nvSpPr>
          <p:spPr bwMode="auto">
            <a:xfrm>
              <a:off x="4796" y="3224"/>
              <a:ext cx="4" cy="11"/>
            </a:xfrm>
            <a:custGeom>
              <a:avLst/>
              <a:gdLst>
                <a:gd name="T0" fmla="*/ 2 w 4"/>
                <a:gd name="T1" fmla="*/ 0 h 11"/>
                <a:gd name="T2" fmla="*/ 0 w 4"/>
                <a:gd name="T3" fmla="*/ 0 h 11"/>
                <a:gd name="T4" fmla="*/ 0 w 4"/>
                <a:gd name="T5" fmla="*/ 11 h 11"/>
                <a:gd name="T6" fmla="*/ 2 w 4"/>
                <a:gd name="T7" fmla="*/ 11 h 11"/>
                <a:gd name="T8" fmla="*/ 4 w 4"/>
                <a:gd name="T9" fmla="*/ 11 h 11"/>
                <a:gd name="T10" fmla="*/ 2 w 4"/>
                <a:gd name="T11" fmla="*/ 11 h 11"/>
                <a:gd name="T12" fmla="*/ 4 w 4"/>
                <a:gd name="T13" fmla="*/ 11 h 11"/>
                <a:gd name="T14" fmla="*/ 2 w 4"/>
                <a:gd name="T15" fmla="*/ 0 h 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"/>
                <a:gd name="T25" fmla="*/ 0 h 11"/>
                <a:gd name="T26" fmla="*/ 4 w 4"/>
                <a:gd name="T27" fmla="*/ 11 h 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" h="11">
                  <a:moveTo>
                    <a:pt x="2" y="0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2" y="11"/>
                  </a:lnTo>
                  <a:lnTo>
                    <a:pt x="4" y="11"/>
                  </a:lnTo>
                  <a:lnTo>
                    <a:pt x="2" y="11"/>
                  </a:lnTo>
                  <a:lnTo>
                    <a:pt x="4" y="1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06" name="Freeform 153"/>
            <p:cNvSpPr>
              <a:spLocks/>
            </p:cNvSpPr>
            <p:nvPr/>
          </p:nvSpPr>
          <p:spPr bwMode="auto">
            <a:xfrm>
              <a:off x="4798" y="3222"/>
              <a:ext cx="6" cy="13"/>
            </a:xfrm>
            <a:custGeom>
              <a:avLst/>
              <a:gdLst>
                <a:gd name="T0" fmla="*/ 6 w 6"/>
                <a:gd name="T1" fmla="*/ 0 h 13"/>
                <a:gd name="T2" fmla="*/ 4 w 6"/>
                <a:gd name="T3" fmla="*/ 0 h 13"/>
                <a:gd name="T4" fmla="*/ 0 w 6"/>
                <a:gd name="T5" fmla="*/ 2 h 13"/>
                <a:gd name="T6" fmla="*/ 2 w 6"/>
                <a:gd name="T7" fmla="*/ 13 h 13"/>
                <a:gd name="T8" fmla="*/ 6 w 6"/>
                <a:gd name="T9" fmla="*/ 11 h 13"/>
                <a:gd name="T10" fmla="*/ 6 w 6"/>
                <a:gd name="T11" fmla="*/ 0 h 13"/>
                <a:gd name="T12" fmla="*/ 4 w 6"/>
                <a:gd name="T13" fmla="*/ 0 h 13"/>
                <a:gd name="T14" fmla="*/ 6 w 6"/>
                <a:gd name="T15" fmla="*/ 0 h 1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"/>
                <a:gd name="T25" fmla="*/ 0 h 13"/>
                <a:gd name="T26" fmla="*/ 6 w 6"/>
                <a:gd name="T27" fmla="*/ 13 h 1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" h="13">
                  <a:moveTo>
                    <a:pt x="6" y="0"/>
                  </a:moveTo>
                  <a:lnTo>
                    <a:pt x="4" y="0"/>
                  </a:lnTo>
                  <a:lnTo>
                    <a:pt x="0" y="2"/>
                  </a:lnTo>
                  <a:lnTo>
                    <a:pt x="2" y="13"/>
                  </a:lnTo>
                  <a:lnTo>
                    <a:pt x="6" y="11"/>
                  </a:lnTo>
                  <a:lnTo>
                    <a:pt x="6" y="0"/>
                  </a:lnTo>
                  <a:lnTo>
                    <a:pt x="4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07" name="Freeform 154"/>
            <p:cNvSpPr>
              <a:spLocks/>
            </p:cNvSpPr>
            <p:nvPr/>
          </p:nvSpPr>
          <p:spPr bwMode="auto">
            <a:xfrm>
              <a:off x="4804" y="3222"/>
              <a:ext cx="5" cy="11"/>
            </a:xfrm>
            <a:custGeom>
              <a:avLst/>
              <a:gdLst>
                <a:gd name="T0" fmla="*/ 1 w 5"/>
                <a:gd name="T1" fmla="*/ 0 h 11"/>
                <a:gd name="T2" fmla="*/ 3 w 5"/>
                <a:gd name="T3" fmla="*/ 0 h 11"/>
                <a:gd name="T4" fmla="*/ 0 w 5"/>
                <a:gd name="T5" fmla="*/ 0 h 11"/>
                <a:gd name="T6" fmla="*/ 0 w 5"/>
                <a:gd name="T7" fmla="*/ 11 h 11"/>
                <a:gd name="T8" fmla="*/ 3 w 5"/>
                <a:gd name="T9" fmla="*/ 11 h 11"/>
                <a:gd name="T10" fmla="*/ 5 w 5"/>
                <a:gd name="T11" fmla="*/ 11 h 11"/>
                <a:gd name="T12" fmla="*/ 3 w 5"/>
                <a:gd name="T13" fmla="*/ 11 h 11"/>
                <a:gd name="T14" fmla="*/ 5 w 5"/>
                <a:gd name="T15" fmla="*/ 11 h 11"/>
                <a:gd name="T16" fmla="*/ 1 w 5"/>
                <a:gd name="T17" fmla="*/ 0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"/>
                <a:gd name="T28" fmla="*/ 0 h 11"/>
                <a:gd name="T29" fmla="*/ 5 w 5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" h="11">
                  <a:moveTo>
                    <a:pt x="1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3" y="11"/>
                  </a:lnTo>
                  <a:lnTo>
                    <a:pt x="5" y="11"/>
                  </a:lnTo>
                  <a:lnTo>
                    <a:pt x="3" y="11"/>
                  </a:lnTo>
                  <a:lnTo>
                    <a:pt x="5" y="1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08" name="Freeform 155"/>
            <p:cNvSpPr>
              <a:spLocks/>
            </p:cNvSpPr>
            <p:nvPr/>
          </p:nvSpPr>
          <p:spPr bwMode="auto">
            <a:xfrm>
              <a:off x="4805" y="3220"/>
              <a:ext cx="12" cy="13"/>
            </a:xfrm>
            <a:custGeom>
              <a:avLst/>
              <a:gdLst>
                <a:gd name="T0" fmla="*/ 8 w 12"/>
                <a:gd name="T1" fmla="*/ 0 h 13"/>
                <a:gd name="T2" fmla="*/ 0 w 12"/>
                <a:gd name="T3" fmla="*/ 2 h 13"/>
                <a:gd name="T4" fmla="*/ 4 w 12"/>
                <a:gd name="T5" fmla="*/ 13 h 13"/>
                <a:gd name="T6" fmla="*/ 12 w 12"/>
                <a:gd name="T7" fmla="*/ 11 h 13"/>
                <a:gd name="T8" fmla="*/ 10 w 12"/>
                <a:gd name="T9" fmla="*/ 11 h 13"/>
                <a:gd name="T10" fmla="*/ 8 w 12"/>
                <a:gd name="T11" fmla="*/ 0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13"/>
                <a:gd name="T20" fmla="*/ 12 w 12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13">
                  <a:moveTo>
                    <a:pt x="8" y="0"/>
                  </a:moveTo>
                  <a:lnTo>
                    <a:pt x="0" y="2"/>
                  </a:lnTo>
                  <a:lnTo>
                    <a:pt x="4" y="13"/>
                  </a:lnTo>
                  <a:lnTo>
                    <a:pt x="12" y="11"/>
                  </a:lnTo>
                  <a:lnTo>
                    <a:pt x="10" y="11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09" name="Freeform 156"/>
            <p:cNvSpPr>
              <a:spLocks/>
            </p:cNvSpPr>
            <p:nvPr/>
          </p:nvSpPr>
          <p:spPr bwMode="auto">
            <a:xfrm>
              <a:off x="4813" y="3218"/>
              <a:ext cx="12" cy="13"/>
            </a:xfrm>
            <a:custGeom>
              <a:avLst/>
              <a:gdLst>
                <a:gd name="T0" fmla="*/ 10 w 12"/>
                <a:gd name="T1" fmla="*/ 0 h 13"/>
                <a:gd name="T2" fmla="*/ 0 w 12"/>
                <a:gd name="T3" fmla="*/ 2 h 13"/>
                <a:gd name="T4" fmla="*/ 2 w 12"/>
                <a:gd name="T5" fmla="*/ 13 h 13"/>
                <a:gd name="T6" fmla="*/ 12 w 12"/>
                <a:gd name="T7" fmla="*/ 11 h 13"/>
                <a:gd name="T8" fmla="*/ 10 w 12"/>
                <a:gd name="T9" fmla="*/ 0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3"/>
                <a:gd name="T17" fmla="*/ 12 w 12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3">
                  <a:moveTo>
                    <a:pt x="10" y="0"/>
                  </a:moveTo>
                  <a:lnTo>
                    <a:pt x="0" y="2"/>
                  </a:lnTo>
                  <a:lnTo>
                    <a:pt x="2" y="13"/>
                  </a:lnTo>
                  <a:lnTo>
                    <a:pt x="12" y="1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10" name="Freeform 157"/>
            <p:cNvSpPr>
              <a:spLocks/>
            </p:cNvSpPr>
            <p:nvPr/>
          </p:nvSpPr>
          <p:spPr bwMode="auto">
            <a:xfrm>
              <a:off x="4823" y="3214"/>
              <a:ext cx="17" cy="15"/>
            </a:xfrm>
            <a:custGeom>
              <a:avLst/>
              <a:gdLst>
                <a:gd name="T0" fmla="*/ 13 w 17"/>
                <a:gd name="T1" fmla="*/ 0 h 15"/>
                <a:gd name="T2" fmla="*/ 0 w 17"/>
                <a:gd name="T3" fmla="*/ 4 h 15"/>
                <a:gd name="T4" fmla="*/ 2 w 17"/>
                <a:gd name="T5" fmla="*/ 15 h 15"/>
                <a:gd name="T6" fmla="*/ 17 w 17"/>
                <a:gd name="T7" fmla="*/ 11 h 15"/>
                <a:gd name="T8" fmla="*/ 13 w 17"/>
                <a:gd name="T9" fmla="*/ 0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5"/>
                <a:gd name="T17" fmla="*/ 17 w 17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5">
                  <a:moveTo>
                    <a:pt x="13" y="0"/>
                  </a:moveTo>
                  <a:lnTo>
                    <a:pt x="0" y="4"/>
                  </a:lnTo>
                  <a:lnTo>
                    <a:pt x="2" y="15"/>
                  </a:lnTo>
                  <a:lnTo>
                    <a:pt x="17" y="11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11" name="Freeform 158"/>
            <p:cNvSpPr>
              <a:spLocks/>
            </p:cNvSpPr>
            <p:nvPr/>
          </p:nvSpPr>
          <p:spPr bwMode="auto">
            <a:xfrm>
              <a:off x="4836" y="3212"/>
              <a:ext cx="12" cy="13"/>
            </a:xfrm>
            <a:custGeom>
              <a:avLst/>
              <a:gdLst>
                <a:gd name="T0" fmla="*/ 10 w 12"/>
                <a:gd name="T1" fmla="*/ 0 h 13"/>
                <a:gd name="T2" fmla="*/ 8 w 12"/>
                <a:gd name="T3" fmla="*/ 0 h 13"/>
                <a:gd name="T4" fmla="*/ 0 w 12"/>
                <a:gd name="T5" fmla="*/ 2 h 13"/>
                <a:gd name="T6" fmla="*/ 4 w 12"/>
                <a:gd name="T7" fmla="*/ 13 h 13"/>
                <a:gd name="T8" fmla="*/ 12 w 12"/>
                <a:gd name="T9" fmla="*/ 12 h 13"/>
                <a:gd name="T10" fmla="*/ 10 w 12"/>
                <a:gd name="T11" fmla="*/ 12 h 13"/>
                <a:gd name="T12" fmla="*/ 10 w 12"/>
                <a:gd name="T13" fmla="*/ 0 h 13"/>
                <a:gd name="T14" fmla="*/ 8 w 12"/>
                <a:gd name="T15" fmla="*/ 0 h 13"/>
                <a:gd name="T16" fmla="*/ 10 w 12"/>
                <a:gd name="T17" fmla="*/ 0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13"/>
                <a:gd name="T29" fmla="*/ 12 w 12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13">
                  <a:moveTo>
                    <a:pt x="10" y="0"/>
                  </a:moveTo>
                  <a:lnTo>
                    <a:pt x="8" y="0"/>
                  </a:lnTo>
                  <a:lnTo>
                    <a:pt x="0" y="2"/>
                  </a:lnTo>
                  <a:lnTo>
                    <a:pt x="4" y="13"/>
                  </a:lnTo>
                  <a:lnTo>
                    <a:pt x="12" y="12"/>
                  </a:lnTo>
                  <a:lnTo>
                    <a:pt x="10" y="12"/>
                  </a:lnTo>
                  <a:lnTo>
                    <a:pt x="10" y="0"/>
                  </a:lnTo>
                  <a:lnTo>
                    <a:pt x="8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12" name="Freeform 159"/>
            <p:cNvSpPr>
              <a:spLocks/>
            </p:cNvSpPr>
            <p:nvPr/>
          </p:nvSpPr>
          <p:spPr bwMode="auto">
            <a:xfrm>
              <a:off x="4846" y="3212"/>
              <a:ext cx="6" cy="12"/>
            </a:xfrm>
            <a:custGeom>
              <a:avLst/>
              <a:gdLst>
                <a:gd name="T0" fmla="*/ 2 w 6"/>
                <a:gd name="T1" fmla="*/ 0 h 12"/>
                <a:gd name="T2" fmla="*/ 4 w 6"/>
                <a:gd name="T3" fmla="*/ 0 h 12"/>
                <a:gd name="T4" fmla="*/ 0 w 6"/>
                <a:gd name="T5" fmla="*/ 0 h 12"/>
                <a:gd name="T6" fmla="*/ 0 w 6"/>
                <a:gd name="T7" fmla="*/ 12 h 12"/>
                <a:gd name="T8" fmla="*/ 4 w 6"/>
                <a:gd name="T9" fmla="*/ 12 h 12"/>
                <a:gd name="T10" fmla="*/ 6 w 6"/>
                <a:gd name="T11" fmla="*/ 12 h 12"/>
                <a:gd name="T12" fmla="*/ 4 w 6"/>
                <a:gd name="T13" fmla="*/ 12 h 12"/>
                <a:gd name="T14" fmla="*/ 6 w 6"/>
                <a:gd name="T15" fmla="*/ 12 h 12"/>
                <a:gd name="T16" fmla="*/ 2 w 6"/>
                <a:gd name="T17" fmla="*/ 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12"/>
                <a:gd name="T29" fmla="*/ 6 w 6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12">
                  <a:moveTo>
                    <a:pt x="2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4" y="12"/>
                  </a:lnTo>
                  <a:lnTo>
                    <a:pt x="6" y="12"/>
                  </a:lnTo>
                  <a:lnTo>
                    <a:pt x="4" y="12"/>
                  </a:lnTo>
                  <a:lnTo>
                    <a:pt x="6" y="1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13" name="Freeform 160"/>
            <p:cNvSpPr>
              <a:spLocks/>
            </p:cNvSpPr>
            <p:nvPr/>
          </p:nvSpPr>
          <p:spPr bwMode="auto">
            <a:xfrm>
              <a:off x="4848" y="3212"/>
              <a:ext cx="8" cy="12"/>
            </a:xfrm>
            <a:custGeom>
              <a:avLst/>
              <a:gdLst>
                <a:gd name="T0" fmla="*/ 6 w 8"/>
                <a:gd name="T1" fmla="*/ 0 h 12"/>
                <a:gd name="T2" fmla="*/ 4 w 8"/>
                <a:gd name="T3" fmla="*/ 0 h 12"/>
                <a:gd name="T4" fmla="*/ 0 w 8"/>
                <a:gd name="T5" fmla="*/ 0 h 12"/>
                <a:gd name="T6" fmla="*/ 4 w 8"/>
                <a:gd name="T7" fmla="*/ 12 h 12"/>
                <a:gd name="T8" fmla="*/ 8 w 8"/>
                <a:gd name="T9" fmla="*/ 12 h 12"/>
                <a:gd name="T10" fmla="*/ 6 w 8"/>
                <a:gd name="T11" fmla="*/ 12 h 12"/>
                <a:gd name="T12" fmla="*/ 6 w 8"/>
                <a:gd name="T13" fmla="*/ 0 h 12"/>
                <a:gd name="T14" fmla="*/ 4 w 8"/>
                <a:gd name="T15" fmla="*/ 0 h 12"/>
                <a:gd name="T16" fmla="*/ 6 w 8"/>
                <a:gd name="T17" fmla="*/ 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12"/>
                <a:gd name="T29" fmla="*/ 8 w 8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12">
                  <a:moveTo>
                    <a:pt x="6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4" y="12"/>
                  </a:lnTo>
                  <a:lnTo>
                    <a:pt x="8" y="12"/>
                  </a:lnTo>
                  <a:lnTo>
                    <a:pt x="6" y="12"/>
                  </a:lnTo>
                  <a:lnTo>
                    <a:pt x="6" y="0"/>
                  </a:lnTo>
                  <a:lnTo>
                    <a:pt x="4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14" name="Freeform 161"/>
            <p:cNvSpPr>
              <a:spLocks/>
            </p:cNvSpPr>
            <p:nvPr/>
          </p:nvSpPr>
          <p:spPr bwMode="auto">
            <a:xfrm>
              <a:off x="4854" y="3212"/>
              <a:ext cx="4" cy="12"/>
            </a:xfrm>
            <a:custGeom>
              <a:avLst/>
              <a:gdLst>
                <a:gd name="T0" fmla="*/ 2 w 4"/>
                <a:gd name="T1" fmla="*/ 0 h 12"/>
                <a:gd name="T2" fmla="*/ 0 w 4"/>
                <a:gd name="T3" fmla="*/ 0 h 12"/>
                <a:gd name="T4" fmla="*/ 0 w 4"/>
                <a:gd name="T5" fmla="*/ 12 h 12"/>
                <a:gd name="T6" fmla="*/ 2 w 4"/>
                <a:gd name="T7" fmla="*/ 12 h 12"/>
                <a:gd name="T8" fmla="*/ 4 w 4"/>
                <a:gd name="T9" fmla="*/ 12 h 12"/>
                <a:gd name="T10" fmla="*/ 2 w 4"/>
                <a:gd name="T11" fmla="*/ 12 h 12"/>
                <a:gd name="T12" fmla="*/ 4 w 4"/>
                <a:gd name="T13" fmla="*/ 12 h 12"/>
                <a:gd name="T14" fmla="*/ 2 w 4"/>
                <a:gd name="T15" fmla="*/ 0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"/>
                <a:gd name="T25" fmla="*/ 0 h 12"/>
                <a:gd name="T26" fmla="*/ 4 w 4"/>
                <a:gd name="T27" fmla="*/ 12 h 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" h="12">
                  <a:moveTo>
                    <a:pt x="2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4" y="12"/>
                  </a:lnTo>
                  <a:lnTo>
                    <a:pt x="2" y="12"/>
                  </a:lnTo>
                  <a:lnTo>
                    <a:pt x="4" y="1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15" name="Freeform 162"/>
            <p:cNvSpPr>
              <a:spLocks/>
            </p:cNvSpPr>
            <p:nvPr/>
          </p:nvSpPr>
          <p:spPr bwMode="auto">
            <a:xfrm>
              <a:off x="4856" y="3210"/>
              <a:ext cx="5" cy="14"/>
            </a:xfrm>
            <a:custGeom>
              <a:avLst/>
              <a:gdLst>
                <a:gd name="T0" fmla="*/ 4 w 5"/>
                <a:gd name="T1" fmla="*/ 0 h 14"/>
                <a:gd name="T2" fmla="*/ 0 w 5"/>
                <a:gd name="T3" fmla="*/ 2 h 14"/>
                <a:gd name="T4" fmla="*/ 2 w 5"/>
                <a:gd name="T5" fmla="*/ 14 h 14"/>
                <a:gd name="T6" fmla="*/ 5 w 5"/>
                <a:gd name="T7" fmla="*/ 12 h 14"/>
                <a:gd name="T8" fmla="*/ 4 w 5"/>
                <a:gd name="T9" fmla="*/ 12 h 14"/>
                <a:gd name="T10" fmla="*/ 4 w 5"/>
                <a:gd name="T11" fmla="*/ 0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14"/>
                <a:gd name="T20" fmla="*/ 5 w 5"/>
                <a:gd name="T21" fmla="*/ 14 h 1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14">
                  <a:moveTo>
                    <a:pt x="4" y="0"/>
                  </a:moveTo>
                  <a:lnTo>
                    <a:pt x="0" y="2"/>
                  </a:lnTo>
                  <a:lnTo>
                    <a:pt x="2" y="14"/>
                  </a:lnTo>
                  <a:lnTo>
                    <a:pt x="5" y="12"/>
                  </a:lnTo>
                  <a:lnTo>
                    <a:pt x="4" y="1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721" name="Group 163"/>
          <p:cNvGrpSpPr>
            <a:grpSpLocks/>
          </p:cNvGrpSpPr>
          <p:nvPr/>
        </p:nvGrpSpPr>
        <p:grpSpPr bwMode="auto">
          <a:xfrm>
            <a:off x="2913063" y="5172075"/>
            <a:ext cx="4359275" cy="646113"/>
            <a:chOff x="1892" y="3210"/>
            <a:chExt cx="2975" cy="407"/>
          </a:xfrm>
        </p:grpSpPr>
        <p:sp>
          <p:nvSpPr>
            <p:cNvPr id="23312" name="Rectangle 164"/>
            <p:cNvSpPr>
              <a:spLocks noChangeArrowheads="1"/>
            </p:cNvSpPr>
            <p:nvPr/>
          </p:nvSpPr>
          <p:spPr bwMode="auto">
            <a:xfrm>
              <a:off x="4860" y="3210"/>
              <a:ext cx="3" cy="12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313" name="Freeform 165"/>
            <p:cNvSpPr>
              <a:spLocks/>
            </p:cNvSpPr>
            <p:nvPr/>
          </p:nvSpPr>
          <p:spPr bwMode="auto">
            <a:xfrm>
              <a:off x="4863" y="3210"/>
              <a:ext cx="4" cy="12"/>
            </a:xfrm>
            <a:custGeom>
              <a:avLst/>
              <a:gdLst>
                <a:gd name="T0" fmla="*/ 4 w 4"/>
                <a:gd name="T1" fmla="*/ 12 h 12"/>
                <a:gd name="T2" fmla="*/ 4 w 4"/>
                <a:gd name="T3" fmla="*/ 0 h 12"/>
                <a:gd name="T4" fmla="*/ 0 w 4"/>
                <a:gd name="T5" fmla="*/ 0 h 12"/>
                <a:gd name="T6" fmla="*/ 0 w 4"/>
                <a:gd name="T7" fmla="*/ 12 h 12"/>
                <a:gd name="T8" fmla="*/ 4 w 4"/>
                <a:gd name="T9" fmla="*/ 12 h 12"/>
                <a:gd name="T10" fmla="*/ 4 w 4"/>
                <a:gd name="T11" fmla="*/ 0 h 12"/>
                <a:gd name="T12" fmla="*/ 4 w 4"/>
                <a:gd name="T13" fmla="*/ 12 h 12"/>
                <a:gd name="T14" fmla="*/ 4 w 4"/>
                <a:gd name="T15" fmla="*/ 6 h 12"/>
                <a:gd name="T16" fmla="*/ 4 w 4"/>
                <a:gd name="T17" fmla="*/ 0 h 12"/>
                <a:gd name="T18" fmla="*/ 4 w 4"/>
                <a:gd name="T19" fmla="*/ 12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"/>
                <a:gd name="T31" fmla="*/ 0 h 12"/>
                <a:gd name="T32" fmla="*/ 4 w 4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" h="12">
                  <a:moveTo>
                    <a:pt x="4" y="12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4" y="12"/>
                  </a:lnTo>
                  <a:lnTo>
                    <a:pt x="4" y="0"/>
                  </a:lnTo>
                  <a:lnTo>
                    <a:pt x="4" y="12"/>
                  </a:lnTo>
                  <a:lnTo>
                    <a:pt x="4" y="6"/>
                  </a:lnTo>
                  <a:lnTo>
                    <a:pt x="4" y="0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314" name="Rectangle 166"/>
            <p:cNvSpPr>
              <a:spLocks noChangeArrowheads="1"/>
            </p:cNvSpPr>
            <p:nvPr/>
          </p:nvSpPr>
          <p:spPr bwMode="auto">
            <a:xfrm>
              <a:off x="4863" y="3210"/>
              <a:ext cx="4" cy="12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315" name="Freeform 167"/>
            <p:cNvSpPr>
              <a:spLocks/>
            </p:cNvSpPr>
            <p:nvPr/>
          </p:nvSpPr>
          <p:spPr bwMode="auto">
            <a:xfrm>
              <a:off x="4860" y="3210"/>
              <a:ext cx="3" cy="12"/>
            </a:xfrm>
            <a:custGeom>
              <a:avLst/>
              <a:gdLst>
                <a:gd name="T0" fmla="*/ 1 w 3"/>
                <a:gd name="T1" fmla="*/ 12 h 12"/>
                <a:gd name="T2" fmla="*/ 0 w 3"/>
                <a:gd name="T3" fmla="*/ 12 h 12"/>
                <a:gd name="T4" fmla="*/ 3 w 3"/>
                <a:gd name="T5" fmla="*/ 12 h 12"/>
                <a:gd name="T6" fmla="*/ 3 w 3"/>
                <a:gd name="T7" fmla="*/ 0 h 12"/>
                <a:gd name="T8" fmla="*/ 0 w 3"/>
                <a:gd name="T9" fmla="*/ 0 h 12"/>
                <a:gd name="T10" fmla="*/ 1 w 3"/>
                <a:gd name="T11" fmla="*/ 12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"/>
                <a:gd name="T19" fmla="*/ 0 h 12"/>
                <a:gd name="T20" fmla="*/ 3 w 3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" h="12">
                  <a:moveTo>
                    <a:pt x="1" y="12"/>
                  </a:moveTo>
                  <a:lnTo>
                    <a:pt x="0" y="12"/>
                  </a:lnTo>
                  <a:lnTo>
                    <a:pt x="3" y="12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316" name="Freeform 168"/>
            <p:cNvSpPr>
              <a:spLocks/>
            </p:cNvSpPr>
            <p:nvPr/>
          </p:nvSpPr>
          <p:spPr bwMode="auto">
            <a:xfrm>
              <a:off x="4856" y="3210"/>
              <a:ext cx="5" cy="14"/>
            </a:xfrm>
            <a:custGeom>
              <a:avLst/>
              <a:gdLst>
                <a:gd name="T0" fmla="*/ 0 w 5"/>
                <a:gd name="T1" fmla="*/ 14 h 14"/>
                <a:gd name="T2" fmla="*/ 2 w 5"/>
                <a:gd name="T3" fmla="*/ 14 h 14"/>
                <a:gd name="T4" fmla="*/ 5 w 5"/>
                <a:gd name="T5" fmla="*/ 12 h 14"/>
                <a:gd name="T6" fmla="*/ 4 w 5"/>
                <a:gd name="T7" fmla="*/ 0 h 14"/>
                <a:gd name="T8" fmla="*/ 0 w 5"/>
                <a:gd name="T9" fmla="*/ 2 h 14"/>
                <a:gd name="T10" fmla="*/ 0 w 5"/>
                <a:gd name="T11" fmla="*/ 14 h 14"/>
                <a:gd name="T12" fmla="*/ 2 w 5"/>
                <a:gd name="T13" fmla="*/ 14 h 14"/>
                <a:gd name="T14" fmla="*/ 0 w 5"/>
                <a:gd name="T15" fmla="*/ 14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"/>
                <a:gd name="T25" fmla="*/ 0 h 14"/>
                <a:gd name="T26" fmla="*/ 5 w 5"/>
                <a:gd name="T27" fmla="*/ 14 h 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" h="14">
                  <a:moveTo>
                    <a:pt x="0" y="14"/>
                  </a:moveTo>
                  <a:lnTo>
                    <a:pt x="2" y="14"/>
                  </a:lnTo>
                  <a:lnTo>
                    <a:pt x="5" y="12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14"/>
                  </a:lnTo>
                  <a:lnTo>
                    <a:pt x="2" y="1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317" name="Freeform 169"/>
            <p:cNvSpPr>
              <a:spLocks/>
            </p:cNvSpPr>
            <p:nvPr/>
          </p:nvSpPr>
          <p:spPr bwMode="auto">
            <a:xfrm>
              <a:off x="4852" y="3212"/>
              <a:ext cx="4" cy="12"/>
            </a:xfrm>
            <a:custGeom>
              <a:avLst/>
              <a:gdLst>
                <a:gd name="T0" fmla="*/ 4 w 4"/>
                <a:gd name="T1" fmla="*/ 12 h 12"/>
                <a:gd name="T2" fmla="*/ 2 w 4"/>
                <a:gd name="T3" fmla="*/ 12 h 12"/>
                <a:gd name="T4" fmla="*/ 4 w 4"/>
                <a:gd name="T5" fmla="*/ 12 h 12"/>
                <a:gd name="T6" fmla="*/ 4 w 4"/>
                <a:gd name="T7" fmla="*/ 0 h 12"/>
                <a:gd name="T8" fmla="*/ 2 w 4"/>
                <a:gd name="T9" fmla="*/ 0 h 12"/>
                <a:gd name="T10" fmla="*/ 0 w 4"/>
                <a:gd name="T11" fmla="*/ 0 h 12"/>
                <a:gd name="T12" fmla="*/ 2 w 4"/>
                <a:gd name="T13" fmla="*/ 0 h 12"/>
                <a:gd name="T14" fmla="*/ 0 w 4"/>
                <a:gd name="T15" fmla="*/ 0 h 12"/>
                <a:gd name="T16" fmla="*/ 4 w 4"/>
                <a:gd name="T17" fmla="*/ 12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"/>
                <a:gd name="T28" fmla="*/ 0 h 12"/>
                <a:gd name="T29" fmla="*/ 4 w 4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" h="12">
                  <a:moveTo>
                    <a:pt x="4" y="12"/>
                  </a:moveTo>
                  <a:lnTo>
                    <a:pt x="2" y="12"/>
                  </a:lnTo>
                  <a:lnTo>
                    <a:pt x="4" y="12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318" name="Freeform 170"/>
            <p:cNvSpPr>
              <a:spLocks/>
            </p:cNvSpPr>
            <p:nvPr/>
          </p:nvSpPr>
          <p:spPr bwMode="auto">
            <a:xfrm>
              <a:off x="4848" y="3212"/>
              <a:ext cx="8" cy="12"/>
            </a:xfrm>
            <a:custGeom>
              <a:avLst/>
              <a:gdLst>
                <a:gd name="T0" fmla="*/ 2 w 8"/>
                <a:gd name="T1" fmla="*/ 12 h 12"/>
                <a:gd name="T2" fmla="*/ 4 w 8"/>
                <a:gd name="T3" fmla="*/ 12 h 12"/>
                <a:gd name="T4" fmla="*/ 8 w 8"/>
                <a:gd name="T5" fmla="*/ 12 h 12"/>
                <a:gd name="T6" fmla="*/ 4 w 8"/>
                <a:gd name="T7" fmla="*/ 0 h 12"/>
                <a:gd name="T8" fmla="*/ 0 w 8"/>
                <a:gd name="T9" fmla="*/ 0 h 12"/>
                <a:gd name="T10" fmla="*/ 2 w 8"/>
                <a:gd name="T11" fmla="*/ 0 h 12"/>
                <a:gd name="T12" fmla="*/ 2 w 8"/>
                <a:gd name="T13" fmla="*/ 12 h 12"/>
                <a:gd name="T14" fmla="*/ 4 w 8"/>
                <a:gd name="T15" fmla="*/ 12 h 12"/>
                <a:gd name="T16" fmla="*/ 2 w 8"/>
                <a:gd name="T17" fmla="*/ 12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12"/>
                <a:gd name="T29" fmla="*/ 8 w 8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12">
                  <a:moveTo>
                    <a:pt x="2" y="12"/>
                  </a:moveTo>
                  <a:lnTo>
                    <a:pt x="4" y="12"/>
                  </a:lnTo>
                  <a:lnTo>
                    <a:pt x="8" y="12"/>
                  </a:lnTo>
                  <a:lnTo>
                    <a:pt x="4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12"/>
                  </a:lnTo>
                  <a:lnTo>
                    <a:pt x="4" y="12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319" name="Freeform 171"/>
            <p:cNvSpPr>
              <a:spLocks/>
            </p:cNvSpPr>
            <p:nvPr/>
          </p:nvSpPr>
          <p:spPr bwMode="auto">
            <a:xfrm>
              <a:off x="4844" y="3212"/>
              <a:ext cx="6" cy="12"/>
            </a:xfrm>
            <a:custGeom>
              <a:avLst/>
              <a:gdLst>
                <a:gd name="T0" fmla="*/ 4 w 6"/>
                <a:gd name="T1" fmla="*/ 12 h 12"/>
                <a:gd name="T2" fmla="*/ 2 w 6"/>
                <a:gd name="T3" fmla="*/ 12 h 12"/>
                <a:gd name="T4" fmla="*/ 6 w 6"/>
                <a:gd name="T5" fmla="*/ 12 h 12"/>
                <a:gd name="T6" fmla="*/ 6 w 6"/>
                <a:gd name="T7" fmla="*/ 0 h 12"/>
                <a:gd name="T8" fmla="*/ 2 w 6"/>
                <a:gd name="T9" fmla="*/ 0 h 12"/>
                <a:gd name="T10" fmla="*/ 0 w 6"/>
                <a:gd name="T11" fmla="*/ 0 h 12"/>
                <a:gd name="T12" fmla="*/ 2 w 6"/>
                <a:gd name="T13" fmla="*/ 0 h 12"/>
                <a:gd name="T14" fmla="*/ 0 w 6"/>
                <a:gd name="T15" fmla="*/ 0 h 12"/>
                <a:gd name="T16" fmla="*/ 4 w 6"/>
                <a:gd name="T17" fmla="*/ 12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12"/>
                <a:gd name="T29" fmla="*/ 6 w 6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12">
                  <a:moveTo>
                    <a:pt x="4" y="12"/>
                  </a:moveTo>
                  <a:lnTo>
                    <a:pt x="2" y="12"/>
                  </a:lnTo>
                  <a:lnTo>
                    <a:pt x="6" y="12"/>
                  </a:lnTo>
                  <a:lnTo>
                    <a:pt x="6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320" name="Freeform 172"/>
            <p:cNvSpPr>
              <a:spLocks/>
            </p:cNvSpPr>
            <p:nvPr/>
          </p:nvSpPr>
          <p:spPr bwMode="auto">
            <a:xfrm>
              <a:off x="4836" y="3212"/>
              <a:ext cx="12" cy="13"/>
            </a:xfrm>
            <a:custGeom>
              <a:avLst/>
              <a:gdLst>
                <a:gd name="T0" fmla="*/ 4 w 12"/>
                <a:gd name="T1" fmla="*/ 13 h 13"/>
                <a:gd name="T2" fmla="*/ 12 w 12"/>
                <a:gd name="T3" fmla="*/ 12 h 13"/>
                <a:gd name="T4" fmla="*/ 8 w 12"/>
                <a:gd name="T5" fmla="*/ 0 h 13"/>
                <a:gd name="T6" fmla="*/ 0 w 12"/>
                <a:gd name="T7" fmla="*/ 2 h 13"/>
                <a:gd name="T8" fmla="*/ 4 w 12"/>
                <a:gd name="T9" fmla="*/ 13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3"/>
                <a:gd name="T17" fmla="*/ 12 w 12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3">
                  <a:moveTo>
                    <a:pt x="4" y="13"/>
                  </a:moveTo>
                  <a:lnTo>
                    <a:pt x="12" y="12"/>
                  </a:lnTo>
                  <a:lnTo>
                    <a:pt x="8" y="0"/>
                  </a:lnTo>
                  <a:lnTo>
                    <a:pt x="0" y="2"/>
                  </a:lnTo>
                  <a:lnTo>
                    <a:pt x="4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321" name="Freeform 173"/>
            <p:cNvSpPr>
              <a:spLocks/>
            </p:cNvSpPr>
            <p:nvPr/>
          </p:nvSpPr>
          <p:spPr bwMode="auto">
            <a:xfrm>
              <a:off x="4823" y="3214"/>
              <a:ext cx="17" cy="15"/>
            </a:xfrm>
            <a:custGeom>
              <a:avLst/>
              <a:gdLst>
                <a:gd name="T0" fmla="*/ 2 w 17"/>
                <a:gd name="T1" fmla="*/ 15 h 15"/>
                <a:gd name="T2" fmla="*/ 17 w 17"/>
                <a:gd name="T3" fmla="*/ 11 h 15"/>
                <a:gd name="T4" fmla="*/ 13 w 17"/>
                <a:gd name="T5" fmla="*/ 0 h 15"/>
                <a:gd name="T6" fmla="*/ 0 w 17"/>
                <a:gd name="T7" fmla="*/ 4 h 15"/>
                <a:gd name="T8" fmla="*/ 2 w 17"/>
                <a:gd name="T9" fmla="*/ 15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5"/>
                <a:gd name="T17" fmla="*/ 17 w 17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5">
                  <a:moveTo>
                    <a:pt x="2" y="15"/>
                  </a:moveTo>
                  <a:lnTo>
                    <a:pt x="17" y="11"/>
                  </a:lnTo>
                  <a:lnTo>
                    <a:pt x="13" y="0"/>
                  </a:lnTo>
                  <a:lnTo>
                    <a:pt x="0" y="4"/>
                  </a:lnTo>
                  <a:lnTo>
                    <a:pt x="2" y="1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322" name="Freeform 174"/>
            <p:cNvSpPr>
              <a:spLocks/>
            </p:cNvSpPr>
            <p:nvPr/>
          </p:nvSpPr>
          <p:spPr bwMode="auto">
            <a:xfrm>
              <a:off x="4813" y="3218"/>
              <a:ext cx="12" cy="13"/>
            </a:xfrm>
            <a:custGeom>
              <a:avLst/>
              <a:gdLst>
                <a:gd name="T0" fmla="*/ 4 w 12"/>
                <a:gd name="T1" fmla="*/ 13 h 13"/>
                <a:gd name="T2" fmla="*/ 2 w 12"/>
                <a:gd name="T3" fmla="*/ 13 h 13"/>
                <a:gd name="T4" fmla="*/ 12 w 12"/>
                <a:gd name="T5" fmla="*/ 11 h 13"/>
                <a:gd name="T6" fmla="*/ 10 w 12"/>
                <a:gd name="T7" fmla="*/ 0 h 13"/>
                <a:gd name="T8" fmla="*/ 0 w 12"/>
                <a:gd name="T9" fmla="*/ 2 h 13"/>
                <a:gd name="T10" fmla="*/ 4 w 12"/>
                <a:gd name="T11" fmla="*/ 13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13"/>
                <a:gd name="T20" fmla="*/ 12 w 12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13">
                  <a:moveTo>
                    <a:pt x="4" y="13"/>
                  </a:moveTo>
                  <a:lnTo>
                    <a:pt x="2" y="13"/>
                  </a:lnTo>
                  <a:lnTo>
                    <a:pt x="12" y="11"/>
                  </a:lnTo>
                  <a:lnTo>
                    <a:pt x="10" y="0"/>
                  </a:lnTo>
                  <a:lnTo>
                    <a:pt x="0" y="2"/>
                  </a:lnTo>
                  <a:lnTo>
                    <a:pt x="4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323" name="Freeform 175"/>
            <p:cNvSpPr>
              <a:spLocks/>
            </p:cNvSpPr>
            <p:nvPr/>
          </p:nvSpPr>
          <p:spPr bwMode="auto">
            <a:xfrm>
              <a:off x="4805" y="3220"/>
              <a:ext cx="12" cy="13"/>
            </a:xfrm>
            <a:custGeom>
              <a:avLst/>
              <a:gdLst>
                <a:gd name="T0" fmla="*/ 2 w 12"/>
                <a:gd name="T1" fmla="*/ 13 h 13"/>
                <a:gd name="T2" fmla="*/ 4 w 12"/>
                <a:gd name="T3" fmla="*/ 13 h 13"/>
                <a:gd name="T4" fmla="*/ 12 w 12"/>
                <a:gd name="T5" fmla="*/ 11 h 13"/>
                <a:gd name="T6" fmla="*/ 8 w 12"/>
                <a:gd name="T7" fmla="*/ 0 h 13"/>
                <a:gd name="T8" fmla="*/ 0 w 12"/>
                <a:gd name="T9" fmla="*/ 2 h 13"/>
                <a:gd name="T10" fmla="*/ 2 w 12"/>
                <a:gd name="T11" fmla="*/ 2 h 13"/>
                <a:gd name="T12" fmla="*/ 2 w 12"/>
                <a:gd name="T13" fmla="*/ 13 h 13"/>
                <a:gd name="T14" fmla="*/ 4 w 12"/>
                <a:gd name="T15" fmla="*/ 13 h 13"/>
                <a:gd name="T16" fmla="*/ 2 w 12"/>
                <a:gd name="T17" fmla="*/ 13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13"/>
                <a:gd name="T29" fmla="*/ 12 w 12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13">
                  <a:moveTo>
                    <a:pt x="2" y="13"/>
                  </a:moveTo>
                  <a:lnTo>
                    <a:pt x="4" y="13"/>
                  </a:lnTo>
                  <a:lnTo>
                    <a:pt x="12" y="11"/>
                  </a:lnTo>
                  <a:lnTo>
                    <a:pt x="8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13"/>
                  </a:lnTo>
                  <a:lnTo>
                    <a:pt x="4" y="13"/>
                  </a:lnTo>
                  <a:lnTo>
                    <a:pt x="2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324" name="Freeform 176"/>
            <p:cNvSpPr>
              <a:spLocks/>
            </p:cNvSpPr>
            <p:nvPr/>
          </p:nvSpPr>
          <p:spPr bwMode="auto">
            <a:xfrm>
              <a:off x="4802" y="3222"/>
              <a:ext cx="5" cy="11"/>
            </a:xfrm>
            <a:custGeom>
              <a:avLst/>
              <a:gdLst>
                <a:gd name="T0" fmla="*/ 2 w 5"/>
                <a:gd name="T1" fmla="*/ 11 h 11"/>
                <a:gd name="T2" fmla="*/ 5 w 5"/>
                <a:gd name="T3" fmla="*/ 11 h 11"/>
                <a:gd name="T4" fmla="*/ 5 w 5"/>
                <a:gd name="T5" fmla="*/ 0 h 11"/>
                <a:gd name="T6" fmla="*/ 2 w 5"/>
                <a:gd name="T7" fmla="*/ 0 h 11"/>
                <a:gd name="T8" fmla="*/ 0 w 5"/>
                <a:gd name="T9" fmla="*/ 0 h 11"/>
                <a:gd name="T10" fmla="*/ 2 w 5"/>
                <a:gd name="T11" fmla="*/ 0 h 11"/>
                <a:gd name="T12" fmla="*/ 0 w 5"/>
                <a:gd name="T13" fmla="*/ 0 h 11"/>
                <a:gd name="T14" fmla="*/ 2 w 5"/>
                <a:gd name="T15" fmla="*/ 11 h 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"/>
                <a:gd name="T25" fmla="*/ 0 h 11"/>
                <a:gd name="T26" fmla="*/ 5 w 5"/>
                <a:gd name="T27" fmla="*/ 11 h 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" h="11">
                  <a:moveTo>
                    <a:pt x="2" y="11"/>
                  </a:moveTo>
                  <a:lnTo>
                    <a:pt x="5" y="11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325" name="Freeform 177"/>
            <p:cNvSpPr>
              <a:spLocks/>
            </p:cNvSpPr>
            <p:nvPr/>
          </p:nvSpPr>
          <p:spPr bwMode="auto">
            <a:xfrm>
              <a:off x="4798" y="3222"/>
              <a:ext cx="6" cy="13"/>
            </a:xfrm>
            <a:custGeom>
              <a:avLst/>
              <a:gdLst>
                <a:gd name="T0" fmla="*/ 0 w 6"/>
                <a:gd name="T1" fmla="*/ 13 h 13"/>
                <a:gd name="T2" fmla="*/ 2 w 6"/>
                <a:gd name="T3" fmla="*/ 13 h 13"/>
                <a:gd name="T4" fmla="*/ 6 w 6"/>
                <a:gd name="T5" fmla="*/ 11 h 13"/>
                <a:gd name="T6" fmla="*/ 4 w 6"/>
                <a:gd name="T7" fmla="*/ 0 h 13"/>
                <a:gd name="T8" fmla="*/ 0 w 6"/>
                <a:gd name="T9" fmla="*/ 2 h 13"/>
                <a:gd name="T10" fmla="*/ 0 w 6"/>
                <a:gd name="T11" fmla="*/ 13 h 13"/>
                <a:gd name="T12" fmla="*/ 2 w 6"/>
                <a:gd name="T13" fmla="*/ 13 h 13"/>
                <a:gd name="T14" fmla="*/ 0 w 6"/>
                <a:gd name="T15" fmla="*/ 13 h 1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"/>
                <a:gd name="T25" fmla="*/ 0 h 13"/>
                <a:gd name="T26" fmla="*/ 6 w 6"/>
                <a:gd name="T27" fmla="*/ 13 h 1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" h="13">
                  <a:moveTo>
                    <a:pt x="0" y="13"/>
                  </a:moveTo>
                  <a:lnTo>
                    <a:pt x="2" y="13"/>
                  </a:lnTo>
                  <a:lnTo>
                    <a:pt x="6" y="11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13"/>
                  </a:lnTo>
                  <a:lnTo>
                    <a:pt x="2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326" name="Rectangle 178"/>
            <p:cNvSpPr>
              <a:spLocks noChangeArrowheads="1"/>
            </p:cNvSpPr>
            <p:nvPr/>
          </p:nvSpPr>
          <p:spPr bwMode="auto">
            <a:xfrm>
              <a:off x="4796" y="3224"/>
              <a:ext cx="2" cy="11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327" name="Rectangle 179"/>
            <p:cNvSpPr>
              <a:spLocks noChangeArrowheads="1"/>
            </p:cNvSpPr>
            <p:nvPr/>
          </p:nvSpPr>
          <p:spPr bwMode="auto">
            <a:xfrm>
              <a:off x="4792" y="3224"/>
              <a:ext cx="4" cy="11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328" name="Rectangle 180"/>
            <p:cNvSpPr>
              <a:spLocks noChangeArrowheads="1"/>
            </p:cNvSpPr>
            <p:nvPr/>
          </p:nvSpPr>
          <p:spPr bwMode="auto">
            <a:xfrm>
              <a:off x="4788" y="3224"/>
              <a:ext cx="4" cy="11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329" name="Freeform 181"/>
            <p:cNvSpPr>
              <a:spLocks/>
            </p:cNvSpPr>
            <p:nvPr/>
          </p:nvSpPr>
          <p:spPr bwMode="auto">
            <a:xfrm>
              <a:off x="4786" y="3224"/>
              <a:ext cx="2" cy="11"/>
            </a:xfrm>
            <a:custGeom>
              <a:avLst/>
              <a:gdLst>
                <a:gd name="T0" fmla="*/ 0 w 2"/>
                <a:gd name="T1" fmla="*/ 11 h 11"/>
                <a:gd name="T2" fmla="*/ 2 w 2"/>
                <a:gd name="T3" fmla="*/ 11 h 11"/>
                <a:gd name="T4" fmla="*/ 2 w 2"/>
                <a:gd name="T5" fmla="*/ 0 h 11"/>
                <a:gd name="T6" fmla="*/ 0 w 2"/>
                <a:gd name="T7" fmla="*/ 0 h 11"/>
                <a:gd name="T8" fmla="*/ 2 w 2"/>
                <a:gd name="T9" fmla="*/ 0 h 11"/>
                <a:gd name="T10" fmla="*/ 0 w 2"/>
                <a:gd name="T11" fmla="*/ 11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"/>
                <a:gd name="T19" fmla="*/ 0 h 11"/>
                <a:gd name="T20" fmla="*/ 2 w 2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" h="11">
                  <a:moveTo>
                    <a:pt x="0" y="11"/>
                  </a:moveTo>
                  <a:lnTo>
                    <a:pt x="2" y="11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330" name="Freeform 182"/>
            <p:cNvSpPr>
              <a:spLocks/>
            </p:cNvSpPr>
            <p:nvPr/>
          </p:nvSpPr>
          <p:spPr bwMode="auto">
            <a:xfrm>
              <a:off x="4780" y="3222"/>
              <a:ext cx="8" cy="13"/>
            </a:xfrm>
            <a:custGeom>
              <a:avLst/>
              <a:gdLst>
                <a:gd name="T0" fmla="*/ 2 w 8"/>
                <a:gd name="T1" fmla="*/ 11 h 13"/>
                <a:gd name="T2" fmla="*/ 0 w 8"/>
                <a:gd name="T3" fmla="*/ 11 h 13"/>
                <a:gd name="T4" fmla="*/ 6 w 8"/>
                <a:gd name="T5" fmla="*/ 13 h 13"/>
                <a:gd name="T6" fmla="*/ 8 w 8"/>
                <a:gd name="T7" fmla="*/ 2 h 13"/>
                <a:gd name="T8" fmla="*/ 2 w 8"/>
                <a:gd name="T9" fmla="*/ 0 h 13"/>
                <a:gd name="T10" fmla="*/ 2 w 8"/>
                <a:gd name="T11" fmla="*/ 11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13"/>
                <a:gd name="T20" fmla="*/ 8 w 8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13">
                  <a:moveTo>
                    <a:pt x="2" y="11"/>
                  </a:moveTo>
                  <a:lnTo>
                    <a:pt x="0" y="11"/>
                  </a:lnTo>
                  <a:lnTo>
                    <a:pt x="6" y="13"/>
                  </a:lnTo>
                  <a:lnTo>
                    <a:pt x="8" y="2"/>
                  </a:lnTo>
                  <a:lnTo>
                    <a:pt x="2" y="0"/>
                  </a:lnTo>
                  <a:lnTo>
                    <a:pt x="2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331" name="Freeform 183"/>
            <p:cNvSpPr>
              <a:spLocks/>
            </p:cNvSpPr>
            <p:nvPr/>
          </p:nvSpPr>
          <p:spPr bwMode="auto">
            <a:xfrm>
              <a:off x="4777" y="3222"/>
              <a:ext cx="5" cy="11"/>
            </a:xfrm>
            <a:custGeom>
              <a:avLst/>
              <a:gdLst>
                <a:gd name="T0" fmla="*/ 0 w 5"/>
                <a:gd name="T1" fmla="*/ 11 h 11"/>
                <a:gd name="T2" fmla="*/ 1 w 5"/>
                <a:gd name="T3" fmla="*/ 11 h 11"/>
                <a:gd name="T4" fmla="*/ 5 w 5"/>
                <a:gd name="T5" fmla="*/ 11 h 11"/>
                <a:gd name="T6" fmla="*/ 5 w 5"/>
                <a:gd name="T7" fmla="*/ 0 h 11"/>
                <a:gd name="T8" fmla="*/ 1 w 5"/>
                <a:gd name="T9" fmla="*/ 0 h 11"/>
                <a:gd name="T10" fmla="*/ 3 w 5"/>
                <a:gd name="T11" fmla="*/ 0 h 11"/>
                <a:gd name="T12" fmla="*/ 0 w 5"/>
                <a:gd name="T13" fmla="*/ 11 h 11"/>
                <a:gd name="T14" fmla="*/ 1 w 5"/>
                <a:gd name="T15" fmla="*/ 11 h 11"/>
                <a:gd name="T16" fmla="*/ 0 w 5"/>
                <a:gd name="T17" fmla="*/ 11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"/>
                <a:gd name="T28" fmla="*/ 0 h 11"/>
                <a:gd name="T29" fmla="*/ 5 w 5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" h="11">
                  <a:moveTo>
                    <a:pt x="0" y="11"/>
                  </a:moveTo>
                  <a:lnTo>
                    <a:pt x="1" y="11"/>
                  </a:lnTo>
                  <a:lnTo>
                    <a:pt x="5" y="11"/>
                  </a:lnTo>
                  <a:lnTo>
                    <a:pt x="5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0" y="11"/>
                  </a:lnTo>
                  <a:lnTo>
                    <a:pt x="1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332" name="Freeform 184"/>
            <p:cNvSpPr>
              <a:spLocks/>
            </p:cNvSpPr>
            <p:nvPr/>
          </p:nvSpPr>
          <p:spPr bwMode="auto">
            <a:xfrm>
              <a:off x="4773" y="3222"/>
              <a:ext cx="7" cy="11"/>
            </a:xfrm>
            <a:custGeom>
              <a:avLst/>
              <a:gdLst>
                <a:gd name="T0" fmla="*/ 0 w 7"/>
                <a:gd name="T1" fmla="*/ 11 h 11"/>
                <a:gd name="T2" fmla="*/ 4 w 7"/>
                <a:gd name="T3" fmla="*/ 11 h 11"/>
                <a:gd name="T4" fmla="*/ 7 w 7"/>
                <a:gd name="T5" fmla="*/ 0 h 11"/>
                <a:gd name="T6" fmla="*/ 4 w 7"/>
                <a:gd name="T7" fmla="*/ 0 h 11"/>
                <a:gd name="T8" fmla="*/ 0 w 7"/>
                <a:gd name="T9" fmla="*/ 11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11"/>
                <a:gd name="T17" fmla="*/ 7 w 7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11">
                  <a:moveTo>
                    <a:pt x="0" y="11"/>
                  </a:moveTo>
                  <a:lnTo>
                    <a:pt x="4" y="11"/>
                  </a:lnTo>
                  <a:lnTo>
                    <a:pt x="7" y="0"/>
                  </a:lnTo>
                  <a:lnTo>
                    <a:pt x="4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333" name="Freeform 185"/>
            <p:cNvSpPr>
              <a:spLocks/>
            </p:cNvSpPr>
            <p:nvPr/>
          </p:nvSpPr>
          <p:spPr bwMode="auto">
            <a:xfrm>
              <a:off x="4765" y="3220"/>
              <a:ext cx="12" cy="13"/>
            </a:xfrm>
            <a:custGeom>
              <a:avLst/>
              <a:gdLst>
                <a:gd name="T0" fmla="*/ 0 w 12"/>
                <a:gd name="T1" fmla="*/ 11 h 13"/>
                <a:gd name="T2" fmla="*/ 8 w 12"/>
                <a:gd name="T3" fmla="*/ 13 h 13"/>
                <a:gd name="T4" fmla="*/ 12 w 12"/>
                <a:gd name="T5" fmla="*/ 2 h 13"/>
                <a:gd name="T6" fmla="*/ 4 w 12"/>
                <a:gd name="T7" fmla="*/ 0 h 13"/>
                <a:gd name="T8" fmla="*/ 0 w 12"/>
                <a:gd name="T9" fmla="*/ 11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3"/>
                <a:gd name="T17" fmla="*/ 12 w 12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3">
                  <a:moveTo>
                    <a:pt x="0" y="11"/>
                  </a:moveTo>
                  <a:lnTo>
                    <a:pt x="8" y="13"/>
                  </a:lnTo>
                  <a:lnTo>
                    <a:pt x="12" y="2"/>
                  </a:lnTo>
                  <a:lnTo>
                    <a:pt x="4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334" name="Freeform 186"/>
            <p:cNvSpPr>
              <a:spLocks/>
            </p:cNvSpPr>
            <p:nvPr/>
          </p:nvSpPr>
          <p:spPr bwMode="auto">
            <a:xfrm>
              <a:off x="4757" y="3218"/>
              <a:ext cx="12" cy="13"/>
            </a:xfrm>
            <a:custGeom>
              <a:avLst/>
              <a:gdLst>
                <a:gd name="T0" fmla="*/ 4 w 12"/>
                <a:gd name="T1" fmla="*/ 0 h 13"/>
                <a:gd name="T2" fmla="*/ 0 w 12"/>
                <a:gd name="T3" fmla="*/ 11 h 13"/>
                <a:gd name="T4" fmla="*/ 8 w 12"/>
                <a:gd name="T5" fmla="*/ 13 h 13"/>
                <a:gd name="T6" fmla="*/ 12 w 12"/>
                <a:gd name="T7" fmla="*/ 2 h 13"/>
                <a:gd name="T8" fmla="*/ 4 w 12"/>
                <a:gd name="T9" fmla="*/ 0 h 13"/>
                <a:gd name="T10" fmla="*/ 0 w 12"/>
                <a:gd name="T11" fmla="*/ 11 h 13"/>
                <a:gd name="T12" fmla="*/ 4 w 12"/>
                <a:gd name="T13" fmla="*/ 0 h 13"/>
                <a:gd name="T14" fmla="*/ 2 w 12"/>
                <a:gd name="T15" fmla="*/ 6 h 13"/>
                <a:gd name="T16" fmla="*/ 0 w 12"/>
                <a:gd name="T17" fmla="*/ 11 h 13"/>
                <a:gd name="T18" fmla="*/ 4 w 12"/>
                <a:gd name="T19" fmla="*/ 0 h 1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13"/>
                <a:gd name="T32" fmla="*/ 12 w 12"/>
                <a:gd name="T33" fmla="*/ 13 h 1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13">
                  <a:moveTo>
                    <a:pt x="4" y="0"/>
                  </a:moveTo>
                  <a:lnTo>
                    <a:pt x="0" y="11"/>
                  </a:lnTo>
                  <a:lnTo>
                    <a:pt x="8" y="13"/>
                  </a:lnTo>
                  <a:lnTo>
                    <a:pt x="12" y="2"/>
                  </a:lnTo>
                  <a:lnTo>
                    <a:pt x="4" y="0"/>
                  </a:lnTo>
                  <a:lnTo>
                    <a:pt x="0" y="11"/>
                  </a:lnTo>
                  <a:lnTo>
                    <a:pt x="4" y="0"/>
                  </a:lnTo>
                  <a:lnTo>
                    <a:pt x="2" y="6"/>
                  </a:lnTo>
                  <a:lnTo>
                    <a:pt x="0" y="1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335" name="Line 187"/>
            <p:cNvSpPr>
              <a:spLocks noChangeShapeType="1"/>
            </p:cNvSpPr>
            <p:nvPr/>
          </p:nvSpPr>
          <p:spPr bwMode="auto">
            <a:xfrm flipV="1">
              <a:off x="1892" y="3611"/>
              <a:ext cx="8" cy="6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36" name="Line 188"/>
            <p:cNvSpPr>
              <a:spLocks noChangeShapeType="1"/>
            </p:cNvSpPr>
            <p:nvPr/>
          </p:nvSpPr>
          <p:spPr bwMode="auto">
            <a:xfrm flipV="1">
              <a:off x="1908" y="3603"/>
              <a:ext cx="7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37" name="Line 189"/>
            <p:cNvSpPr>
              <a:spLocks noChangeShapeType="1"/>
            </p:cNvSpPr>
            <p:nvPr/>
          </p:nvSpPr>
          <p:spPr bwMode="auto">
            <a:xfrm flipV="1">
              <a:off x="1923" y="3595"/>
              <a:ext cx="8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38" name="Line 190"/>
            <p:cNvSpPr>
              <a:spLocks noChangeShapeType="1"/>
            </p:cNvSpPr>
            <p:nvPr/>
          </p:nvSpPr>
          <p:spPr bwMode="auto">
            <a:xfrm flipV="1">
              <a:off x="1939" y="3588"/>
              <a:ext cx="7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39" name="Line 191"/>
            <p:cNvSpPr>
              <a:spLocks noChangeShapeType="1"/>
            </p:cNvSpPr>
            <p:nvPr/>
          </p:nvSpPr>
          <p:spPr bwMode="auto">
            <a:xfrm flipV="1">
              <a:off x="1954" y="3580"/>
              <a:ext cx="8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40" name="Line 192"/>
            <p:cNvSpPr>
              <a:spLocks noChangeShapeType="1"/>
            </p:cNvSpPr>
            <p:nvPr/>
          </p:nvSpPr>
          <p:spPr bwMode="auto">
            <a:xfrm flipV="1">
              <a:off x="1969" y="3572"/>
              <a:ext cx="8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41" name="Line 193"/>
            <p:cNvSpPr>
              <a:spLocks noChangeShapeType="1"/>
            </p:cNvSpPr>
            <p:nvPr/>
          </p:nvSpPr>
          <p:spPr bwMode="auto">
            <a:xfrm flipV="1">
              <a:off x="1985" y="3564"/>
              <a:ext cx="8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42" name="Freeform 194"/>
            <p:cNvSpPr>
              <a:spLocks/>
            </p:cNvSpPr>
            <p:nvPr/>
          </p:nvSpPr>
          <p:spPr bwMode="auto">
            <a:xfrm>
              <a:off x="2000" y="3555"/>
              <a:ext cx="8" cy="3"/>
            </a:xfrm>
            <a:custGeom>
              <a:avLst/>
              <a:gdLst>
                <a:gd name="T0" fmla="*/ 0 w 8"/>
                <a:gd name="T1" fmla="*/ 3 h 3"/>
                <a:gd name="T2" fmla="*/ 6 w 8"/>
                <a:gd name="T3" fmla="*/ 1 h 3"/>
                <a:gd name="T4" fmla="*/ 8 w 8"/>
                <a:gd name="T5" fmla="*/ 0 h 3"/>
                <a:gd name="T6" fmla="*/ 0 60000 65536"/>
                <a:gd name="T7" fmla="*/ 0 60000 65536"/>
                <a:gd name="T8" fmla="*/ 0 60000 65536"/>
                <a:gd name="T9" fmla="*/ 0 w 8"/>
                <a:gd name="T10" fmla="*/ 0 h 3"/>
                <a:gd name="T11" fmla="*/ 8 w 8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3">
                  <a:moveTo>
                    <a:pt x="0" y="3"/>
                  </a:moveTo>
                  <a:lnTo>
                    <a:pt x="6" y="1"/>
                  </a:lnTo>
                  <a:lnTo>
                    <a:pt x="8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343" name="Line 195"/>
            <p:cNvSpPr>
              <a:spLocks noChangeShapeType="1"/>
            </p:cNvSpPr>
            <p:nvPr/>
          </p:nvSpPr>
          <p:spPr bwMode="auto">
            <a:xfrm flipV="1">
              <a:off x="2016" y="3549"/>
              <a:ext cx="8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44" name="Line 196"/>
            <p:cNvSpPr>
              <a:spLocks noChangeShapeType="1"/>
            </p:cNvSpPr>
            <p:nvPr/>
          </p:nvSpPr>
          <p:spPr bwMode="auto">
            <a:xfrm flipV="1">
              <a:off x="2031" y="3541"/>
              <a:ext cx="8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45" name="Line 197"/>
            <p:cNvSpPr>
              <a:spLocks noChangeShapeType="1"/>
            </p:cNvSpPr>
            <p:nvPr/>
          </p:nvSpPr>
          <p:spPr bwMode="auto">
            <a:xfrm flipV="1">
              <a:off x="2047" y="3535"/>
              <a:ext cx="7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46" name="Line 198"/>
            <p:cNvSpPr>
              <a:spLocks noChangeShapeType="1"/>
            </p:cNvSpPr>
            <p:nvPr/>
          </p:nvSpPr>
          <p:spPr bwMode="auto">
            <a:xfrm flipV="1">
              <a:off x="2064" y="3527"/>
              <a:ext cx="8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47" name="Line 199"/>
            <p:cNvSpPr>
              <a:spLocks noChangeShapeType="1"/>
            </p:cNvSpPr>
            <p:nvPr/>
          </p:nvSpPr>
          <p:spPr bwMode="auto">
            <a:xfrm flipV="1">
              <a:off x="2080" y="3521"/>
              <a:ext cx="7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48" name="Line 200"/>
            <p:cNvSpPr>
              <a:spLocks noChangeShapeType="1"/>
            </p:cNvSpPr>
            <p:nvPr/>
          </p:nvSpPr>
          <p:spPr bwMode="auto">
            <a:xfrm flipV="1">
              <a:off x="2095" y="3514"/>
              <a:ext cx="8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49" name="Line 201"/>
            <p:cNvSpPr>
              <a:spLocks noChangeShapeType="1"/>
            </p:cNvSpPr>
            <p:nvPr/>
          </p:nvSpPr>
          <p:spPr bwMode="auto">
            <a:xfrm flipV="1">
              <a:off x="2112" y="3508"/>
              <a:ext cx="8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50" name="Line 202"/>
            <p:cNvSpPr>
              <a:spLocks noChangeShapeType="1"/>
            </p:cNvSpPr>
            <p:nvPr/>
          </p:nvSpPr>
          <p:spPr bwMode="auto">
            <a:xfrm flipV="1">
              <a:off x="2128" y="3500"/>
              <a:ext cx="8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51" name="Line 203"/>
            <p:cNvSpPr>
              <a:spLocks noChangeShapeType="1"/>
            </p:cNvSpPr>
            <p:nvPr/>
          </p:nvSpPr>
          <p:spPr bwMode="auto">
            <a:xfrm flipV="1">
              <a:off x="2143" y="3494"/>
              <a:ext cx="8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52" name="Line 204"/>
            <p:cNvSpPr>
              <a:spLocks noChangeShapeType="1"/>
            </p:cNvSpPr>
            <p:nvPr/>
          </p:nvSpPr>
          <p:spPr bwMode="auto">
            <a:xfrm flipV="1">
              <a:off x="2161" y="3488"/>
              <a:ext cx="7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53" name="Line 205"/>
            <p:cNvSpPr>
              <a:spLocks noChangeShapeType="1"/>
            </p:cNvSpPr>
            <p:nvPr/>
          </p:nvSpPr>
          <p:spPr bwMode="auto">
            <a:xfrm flipV="1">
              <a:off x="2176" y="3482"/>
              <a:ext cx="8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54" name="Line 206"/>
            <p:cNvSpPr>
              <a:spLocks noChangeShapeType="1"/>
            </p:cNvSpPr>
            <p:nvPr/>
          </p:nvSpPr>
          <p:spPr bwMode="auto">
            <a:xfrm flipV="1">
              <a:off x="2193" y="3477"/>
              <a:ext cx="8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55" name="Line 207"/>
            <p:cNvSpPr>
              <a:spLocks noChangeShapeType="1"/>
            </p:cNvSpPr>
            <p:nvPr/>
          </p:nvSpPr>
          <p:spPr bwMode="auto">
            <a:xfrm flipV="1">
              <a:off x="2209" y="3471"/>
              <a:ext cx="8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56" name="Line 208"/>
            <p:cNvSpPr>
              <a:spLocks noChangeShapeType="1"/>
            </p:cNvSpPr>
            <p:nvPr/>
          </p:nvSpPr>
          <p:spPr bwMode="auto">
            <a:xfrm flipV="1">
              <a:off x="2224" y="3465"/>
              <a:ext cx="10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57" name="Line 209"/>
            <p:cNvSpPr>
              <a:spLocks noChangeShapeType="1"/>
            </p:cNvSpPr>
            <p:nvPr/>
          </p:nvSpPr>
          <p:spPr bwMode="auto">
            <a:xfrm flipV="1">
              <a:off x="2242" y="3459"/>
              <a:ext cx="7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58" name="Freeform 210"/>
            <p:cNvSpPr>
              <a:spLocks/>
            </p:cNvSpPr>
            <p:nvPr/>
          </p:nvSpPr>
          <p:spPr bwMode="auto">
            <a:xfrm>
              <a:off x="2257" y="3453"/>
              <a:ext cx="10" cy="2"/>
            </a:xfrm>
            <a:custGeom>
              <a:avLst/>
              <a:gdLst>
                <a:gd name="T0" fmla="*/ 0 w 10"/>
                <a:gd name="T1" fmla="*/ 2 h 2"/>
                <a:gd name="T2" fmla="*/ 4 w 10"/>
                <a:gd name="T3" fmla="*/ 2 h 2"/>
                <a:gd name="T4" fmla="*/ 10 w 10"/>
                <a:gd name="T5" fmla="*/ 0 h 2"/>
                <a:gd name="T6" fmla="*/ 0 60000 65536"/>
                <a:gd name="T7" fmla="*/ 0 60000 65536"/>
                <a:gd name="T8" fmla="*/ 0 60000 65536"/>
                <a:gd name="T9" fmla="*/ 0 w 10"/>
                <a:gd name="T10" fmla="*/ 0 h 2"/>
                <a:gd name="T11" fmla="*/ 10 w 10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2">
                  <a:moveTo>
                    <a:pt x="0" y="2"/>
                  </a:moveTo>
                  <a:lnTo>
                    <a:pt x="4" y="2"/>
                  </a:lnTo>
                  <a:lnTo>
                    <a:pt x="1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359" name="Line 211"/>
            <p:cNvSpPr>
              <a:spLocks noChangeShapeType="1"/>
            </p:cNvSpPr>
            <p:nvPr/>
          </p:nvSpPr>
          <p:spPr bwMode="auto">
            <a:xfrm flipV="1">
              <a:off x="2275" y="3447"/>
              <a:ext cx="7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60" name="Line 212"/>
            <p:cNvSpPr>
              <a:spLocks noChangeShapeType="1"/>
            </p:cNvSpPr>
            <p:nvPr/>
          </p:nvSpPr>
          <p:spPr bwMode="auto">
            <a:xfrm flipV="1">
              <a:off x="2292" y="3444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61" name="Line 213"/>
            <p:cNvSpPr>
              <a:spLocks noChangeShapeType="1"/>
            </p:cNvSpPr>
            <p:nvPr/>
          </p:nvSpPr>
          <p:spPr bwMode="auto">
            <a:xfrm flipV="1">
              <a:off x="2307" y="3438"/>
              <a:ext cx="10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62" name="Line 214"/>
            <p:cNvSpPr>
              <a:spLocks noChangeShapeType="1"/>
            </p:cNvSpPr>
            <p:nvPr/>
          </p:nvSpPr>
          <p:spPr bwMode="auto">
            <a:xfrm flipV="1">
              <a:off x="2325" y="3434"/>
              <a:ext cx="7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63" name="Line 215"/>
            <p:cNvSpPr>
              <a:spLocks noChangeShapeType="1"/>
            </p:cNvSpPr>
            <p:nvPr/>
          </p:nvSpPr>
          <p:spPr bwMode="auto">
            <a:xfrm flipV="1">
              <a:off x="2342" y="3428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64" name="Line 216"/>
            <p:cNvSpPr>
              <a:spLocks noChangeShapeType="1"/>
            </p:cNvSpPr>
            <p:nvPr/>
          </p:nvSpPr>
          <p:spPr bwMode="auto">
            <a:xfrm flipV="1">
              <a:off x="2358" y="3424"/>
              <a:ext cx="7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65" name="Line 217"/>
            <p:cNvSpPr>
              <a:spLocks noChangeShapeType="1"/>
            </p:cNvSpPr>
            <p:nvPr/>
          </p:nvSpPr>
          <p:spPr bwMode="auto">
            <a:xfrm flipV="1">
              <a:off x="2375" y="3418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66" name="Freeform 218"/>
            <p:cNvSpPr>
              <a:spLocks/>
            </p:cNvSpPr>
            <p:nvPr/>
          </p:nvSpPr>
          <p:spPr bwMode="auto">
            <a:xfrm>
              <a:off x="2390" y="3414"/>
              <a:ext cx="10" cy="2"/>
            </a:xfrm>
            <a:custGeom>
              <a:avLst/>
              <a:gdLst>
                <a:gd name="T0" fmla="*/ 0 w 10"/>
                <a:gd name="T1" fmla="*/ 2 h 2"/>
                <a:gd name="T2" fmla="*/ 4 w 10"/>
                <a:gd name="T3" fmla="*/ 0 h 2"/>
                <a:gd name="T4" fmla="*/ 10 w 10"/>
                <a:gd name="T5" fmla="*/ 0 h 2"/>
                <a:gd name="T6" fmla="*/ 0 60000 65536"/>
                <a:gd name="T7" fmla="*/ 0 60000 65536"/>
                <a:gd name="T8" fmla="*/ 0 60000 65536"/>
                <a:gd name="T9" fmla="*/ 0 w 10"/>
                <a:gd name="T10" fmla="*/ 0 h 2"/>
                <a:gd name="T11" fmla="*/ 10 w 10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2">
                  <a:moveTo>
                    <a:pt x="0" y="2"/>
                  </a:moveTo>
                  <a:lnTo>
                    <a:pt x="4" y="0"/>
                  </a:lnTo>
                  <a:lnTo>
                    <a:pt x="1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367" name="Line 219"/>
            <p:cNvSpPr>
              <a:spLocks noChangeShapeType="1"/>
            </p:cNvSpPr>
            <p:nvPr/>
          </p:nvSpPr>
          <p:spPr bwMode="auto">
            <a:xfrm flipV="1">
              <a:off x="2408" y="3410"/>
              <a:ext cx="9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68" name="Line 220"/>
            <p:cNvSpPr>
              <a:spLocks noChangeShapeType="1"/>
            </p:cNvSpPr>
            <p:nvPr/>
          </p:nvSpPr>
          <p:spPr bwMode="auto">
            <a:xfrm flipV="1">
              <a:off x="2425" y="3405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69" name="Line 221"/>
            <p:cNvSpPr>
              <a:spLocks noChangeShapeType="1"/>
            </p:cNvSpPr>
            <p:nvPr/>
          </p:nvSpPr>
          <p:spPr bwMode="auto">
            <a:xfrm flipV="1">
              <a:off x="2442" y="3401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70" name="Line 222"/>
            <p:cNvSpPr>
              <a:spLocks noChangeShapeType="1"/>
            </p:cNvSpPr>
            <p:nvPr/>
          </p:nvSpPr>
          <p:spPr bwMode="auto">
            <a:xfrm flipV="1">
              <a:off x="2458" y="3397"/>
              <a:ext cx="10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71" name="Line 223"/>
            <p:cNvSpPr>
              <a:spLocks noChangeShapeType="1"/>
            </p:cNvSpPr>
            <p:nvPr/>
          </p:nvSpPr>
          <p:spPr bwMode="auto">
            <a:xfrm flipV="1">
              <a:off x="2475" y="3393"/>
              <a:ext cx="10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72" name="Line 224"/>
            <p:cNvSpPr>
              <a:spLocks noChangeShapeType="1"/>
            </p:cNvSpPr>
            <p:nvPr/>
          </p:nvSpPr>
          <p:spPr bwMode="auto">
            <a:xfrm flipV="1">
              <a:off x="2493" y="3389"/>
              <a:ext cx="7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73" name="Line 225"/>
            <p:cNvSpPr>
              <a:spLocks noChangeShapeType="1"/>
            </p:cNvSpPr>
            <p:nvPr/>
          </p:nvSpPr>
          <p:spPr bwMode="auto">
            <a:xfrm flipV="1">
              <a:off x="2510" y="3385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74" name="Line 226"/>
            <p:cNvSpPr>
              <a:spLocks noChangeShapeType="1"/>
            </p:cNvSpPr>
            <p:nvPr/>
          </p:nvSpPr>
          <p:spPr bwMode="auto">
            <a:xfrm flipV="1">
              <a:off x="2525" y="3381"/>
              <a:ext cx="10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75" name="Line 227"/>
            <p:cNvSpPr>
              <a:spLocks noChangeShapeType="1"/>
            </p:cNvSpPr>
            <p:nvPr/>
          </p:nvSpPr>
          <p:spPr bwMode="auto">
            <a:xfrm flipV="1">
              <a:off x="2543" y="3377"/>
              <a:ext cx="10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76" name="Line 228"/>
            <p:cNvSpPr>
              <a:spLocks noChangeShapeType="1"/>
            </p:cNvSpPr>
            <p:nvPr/>
          </p:nvSpPr>
          <p:spPr bwMode="auto">
            <a:xfrm flipV="1">
              <a:off x="2560" y="3373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77" name="Line 229"/>
            <p:cNvSpPr>
              <a:spLocks noChangeShapeType="1"/>
            </p:cNvSpPr>
            <p:nvPr/>
          </p:nvSpPr>
          <p:spPr bwMode="auto">
            <a:xfrm>
              <a:off x="2578" y="3371"/>
              <a:ext cx="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78" name="Line 230"/>
            <p:cNvSpPr>
              <a:spLocks noChangeShapeType="1"/>
            </p:cNvSpPr>
            <p:nvPr/>
          </p:nvSpPr>
          <p:spPr bwMode="auto">
            <a:xfrm flipV="1">
              <a:off x="2595" y="3368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79" name="Line 231"/>
            <p:cNvSpPr>
              <a:spLocks noChangeShapeType="1"/>
            </p:cNvSpPr>
            <p:nvPr/>
          </p:nvSpPr>
          <p:spPr bwMode="auto">
            <a:xfrm flipV="1">
              <a:off x="2612" y="3364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80" name="Line 232"/>
            <p:cNvSpPr>
              <a:spLocks noChangeShapeType="1"/>
            </p:cNvSpPr>
            <p:nvPr/>
          </p:nvSpPr>
          <p:spPr bwMode="auto">
            <a:xfrm flipV="1">
              <a:off x="2628" y="3360"/>
              <a:ext cx="9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81" name="Line 233"/>
            <p:cNvSpPr>
              <a:spLocks noChangeShapeType="1"/>
            </p:cNvSpPr>
            <p:nvPr/>
          </p:nvSpPr>
          <p:spPr bwMode="auto">
            <a:xfrm flipV="1">
              <a:off x="2645" y="3356"/>
              <a:ext cx="10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82" name="Line 234"/>
            <p:cNvSpPr>
              <a:spLocks noChangeShapeType="1"/>
            </p:cNvSpPr>
            <p:nvPr/>
          </p:nvSpPr>
          <p:spPr bwMode="auto">
            <a:xfrm>
              <a:off x="2663" y="3354"/>
              <a:ext cx="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83" name="Line 235"/>
            <p:cNvSpPr>
              <a:spLocks noChangeShapeType="1"/>
            </p:cNvSpPr>
            <p:nvPr/>
          </p:nvSpPr>
          <p:spPr bwMode="auto">
            <a:xfrm flipV="1">
              <a:off x="2680" y="3350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84" name="Line 236"/>
            <p:cNvSpPr>
              <a:spLocks noChangeShapeType="1"/>
            </p:cNvSpPr>
            <p:nvPr/>
          </p:nvSpPr>
          <p:spPr bwMode="auto">
            <a:xfrm>
              <a:off x="2697" y="3348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85" name="Line 237"/>
            <p:cNvSpPr>
              <a:spLocks noChangeShapeType="1"/>
            </p:cNvSpPr>
            <p:nvPr/>
          </p:nvSpPr>
          <p:spPr bwMode="auto">
            <a:xfrm flipV="1">
              <a:off x="2715" y="3344"/>
              <a:ext cx="7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86" name="Line 238"/>
            <p:cNvSpPr>
              <a:spLocks noChangeShapeType="1"/>
            </p:cNvSpPr>
            <p:nvPr/>
          </p:nvSpPr>
          <p:spPr bwMode="auto">
            <a:xfrm flipV="1">
              <a:off x="2730" y="3340"/>
              <a:ext cx="10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87" name="Line 239"/>
            <p:cNvSpPr>
              <a:spLocks noChangeShapeType="1"/>
            </p:cNvSpPr>
            <p:nvPr/>
          </p:nvSpPr>
          <p:spPr bwMode="auto">
            <a:xfrm flipV="1">
              <a:off x="2748" y="3338"/>
              <a:ext cx="9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88" name="Line 240"/>
            <p:cNvSpPr>
              <a:spLocks noChangeShapeType="1"/>
            </p:cNvSpPr>
            <p:nvPr/>
          </p:nvSpPr>
          <p:spPr bwMode="auto">
            <a:xfrm flipV="1">
              <a:off x="2765" y="3334"/>
              <a:ext cx="10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89" name="Freeform 241"/>
            <p:cNvSpPr>
              <a:spLocks/>
            </p:cNvSpPr>
            <p:nvPr/>
          </p:nvSpPr>
          <p:spPr bwMode="auto">
            <a:xfrm>
              <a:off x="2782" y="3333"/>
              <a:ext cx="8" cy="1"/>
            </a:xfrm>
            <a:custGeom>
              <a:avLst/>
              <a:gdLst>
                <a:gd name="T0" fmla="*/ 0 w 8"/>
                <a:gd name="T1" fmla="*/ 1 h 1"/>
                <a:gd name="T2" fmla="*/ 6 w 8"/>
                <a:gd name="T3" fmla="*/ 0 h 1"/>
                <a:gd name="T4" fmla="*/ 8 w 8"/>
                <a:gd name="T5" fmla="*/ 0 h 1"/>
                <a:gd name="T6" fmla="*/ 0 60000 65536"/>
                <a:gd name="T7" fmla="*/ 0 60000 65536"/>
                <a:gd name="T8" fmla="*/ 0 60000 65536"/>
                <a:gd name="T9" fmla="*/ 0 w 8"/>
                <a:gd name="T10" fmla="*/ 0 h 1"/>
                <a:gd name="T11" fmla="*/ 8 w 8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1">
                  <a:moveTo>
                    <a:pt x="0" y="1"/>
                  </a:moveTo>
                  <a:lnTo>
                    <a:pt x="6" y="0"/>
                  </a:lnTo>
                  <a:lnTo>
                    <a:pt x="8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390" name="Line 242"/>
            <p:cNvSpPr>
              <a:spLocks noChangeShapeType="1"/>
            </p:cNvSpPr>
            <p:nvPr/>
          </p:nvSpPr>
          <p:spPr bwMode="auto">
            <a:xfrm>
              <a:off x="2800" y="3331"/>
              <a:ext cx="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91" name="Line 243"/>
            <p:cNvSpPr>
              <a:spLocks noChangeShapeType="1"/>
            </p:cNvSpPr>
            <p:nvPr/>
          </p:nvSpPr>
          <p:spPr bwMode="auto">
            <a:xfrm flipV="1">
              <a:off x="2817" y="3327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92" name="Line 244"/>
            <p:cNvSpPr>
              <a:spLocks noChangeShapeType="1"/>
            </p:cNvSpPr>
            <p:nvPr/>
          </p:nvSpPr>
          <p:spPr bwMode="auto">
            <a:xfrm flipV="1">
              <a:off x="2834" y="3325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93" name="Line 245"/>
            <p:cNvSpPr>
              <a:spLocks noChangeShapeType="1"/>
            </p:cNvSpPr>
            <p:nvPr/>
          </p:nvSpPr>
          <p:spPr bwMode="auto">
            <a:xfrm flipV="1">
              <a:off x="2852" y="3323"/>
              <a:ext cx="7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94" name="Line 246"/>
            <p:cNvSpPr>
              <a:spLocks noChangeShapeType="1"/>
            </p:cNvSpPr>
            <p:nvPr/>
          </p:nvSpPr>
          <p:spPr bwMode="auto">
            <a:xfrm>
              <a:off x="2869" y="3321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95" name="Line 247"/>
            <p:cNvSpPr>
              <a:spLocks noChangeShapeType="1"/>
            </p:cNvSpPr>
            <p:nvPr/>
          </p:nvSpPr>
          <p:spPr bwMode="auto">
            <a:xfrm flipV="1">
              <a:off x="2887" y="3317"/>
              <a:ext cx="7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96" name="Line 248"/>
            <p:cNvSpPr>
              <a:spLocks noChangeShapeType="1"/>
            </p:cNvSpPr>
            <p:nvPr/>
          </p:nvSpPr>
          <p:spPr bwMode="auto">
            <a:xfrm flipV="1">
              <a:off x="2902" y="3315"/>
              <a:ext cx="10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97" name="Line 249"/>
            <p:cNvSpPr>
              <a:spLocks noChangeShapeType="1"/>
            </p:cNvSpPr>
            <p:nvPr/>
          </p:nvSpPr>
          <p:spPr bwMode="auto">
            <a:xfrm flipV="1">
              <a:off x="2919" y="3313"/>
              <a:ext cx="10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98" name="Line 250"/>
            <p:cNvSpPr>
              <a:spLocks noChangeShapeType="1"/>
            </p:cNvSpPr>
            <p:nvPr/>
          </p:nvSpPr>
          <p:spPr bwMode="auto">
            <a:xfrm flipV="1">
              <a:off x="2937" y="3311"/>
              <a:ext cx="9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99" name="Line 251"/>
            <p:cNvSpPr>
              <a:spLocks noChangeShapeType="1"/>
            </p:cNvSpPr>
            <p:nvPr/>
          </p:nvSpPr>
          <p:spPr bwMode="auto">
            <a:xfrm>
              <a:off x="2954" y="3309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00" name="Line 252"/>
            <p:cNvSpPr>
              <a:spLocks noChangeShapeType="1"/>
            </p:cNvSpPr>
            <p:nvPr/>
          </p:nvSpPr>
          <p:spPr bwMode="auto">
            <a:xfrm>
              <a:off x="2971" y="3307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01" name="Line 253"/>
            <p:cNvSpPr>
              <a:spLocks noChangeShapeType="1"/>
            </p:cNvSpPr>
            <p:nvPr/>
          </p:nvSpPr>
          <p:spPr bwMode="auto">
            <a:xfrm>
              <a:off x="2989" y="3305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02" name="Line 254"/>
            <p:cNvSpPr>
              <a:spLocks noChangeShapeType="1"/>
            </p:cNvSpPr>
            <p:nvPr/>
          </p:nvSpPr>
          <p:spPr bwMode="auto">
            <a:xfrm>
              <a:off x="3006" y="3303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03" name="Line 255"/>
            <p:cNvSpPr>
              <a:spLocks noChangeShapeType="1"/>
            </p:cNvSpPr>
            <p:nvPr/>
          </p:nvSpPr>
          <p:spPr bwMode="auto">
            <a:xfrm>
              <a:off x="3024" y="3301"/>
              <a:ext cx="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04" name="Freeform 256"/>
            <p:cNvSpPr>
              <a:spLocks/>
            </p:cNvSpPr>
            <p:nvPr/>
          </p:nvSpPr>
          <p:spPr bwMode="auto">
            <a:xfrm>
              <a:off x="3041" y="3298"/>
              <a:ext cx="8" cy="1"/>
            </a:xfrm>
            <a:custGeom>
              <a:avLst/>
              <a:gdLst>
                <a:gd name="T0" fmla="*/ 0 w 8"/>
                <a:gd name="T1" fmla="*/ 1 h 1"/>
                <a:gd name="T2" fmla="*/ 8 w 8"/>
                <a:gd name="T3" fmla="*/ 1 h 1"/>
                <a:gd name="T4" fmla="*/ 8 w 8"/>
                <a:gd name="T5" fmla="*/ 0 h 1"/>
                <a:gd name="T6" fmla="*/ 0 60000 65536"/>
                <a:gd name="T7" fmla="*/ 0 60000 65536"/>
                <a:gd name="T8" fmla="*/ 0 60000 65536"/>
                <a:gd name="T9" fmla="*/ 0 w 8"/>
                <a:gd name="T10" fmla="*/ 0 h 1"/>
                <a:gd name="T11" fmla="*/ 8 w 8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1">
                  <a:moveTo>
                    <a:pt x="0" y="1"/>
                  </a:moveTo>
                  <a:lnTo>
                    <a:pt x="8" y="1"/>
                  </a:lnTo>
                  <a:lnTo>
                    <a:pt x="8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05" name="Line 257"/>
            <p:cNvSpPr>
              <a:spLocks noChangeShapeType="1"/>
            </p:cNvSpPr>
            <p:nvPr/>
          </p:nvSpPr>
          <p:spPr bwMode="auto">
            <a:xfrm>
              <a:off x="3058" y="3298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06" name="Line 258"/>
            <p:cNvSpPr>
              <a:spLocks noChangeShapeType="1"/>
            </p:cNvSpPr>
            <p:nvPr/>
          </p:nvSpPr>
          <p:spPr bwMode="auto">
            <a:xfrm>
              <a:off x="3076" y="3296"/>
              <a:ext cx="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07" name="Line 259"/>
            <p:cNvSpPr>
              <a:spLocks noChangeShapeType="1"/>
            </p:cNvSpPr>
            <p:nvPr/>
          </p:nvSpPr>
          <p:spPr bwMode="auto">
            <a:xfrm>
              <a:off x="3093" y="3294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08" name="Line 260"/>
            <p:cNvSpPr>
              <a:spLocks noChangeShapeType="1"/>
            </p:cNvSpPr>
            <p:nvPr/>
          </p:nvSpPr>
          <p:spPr bwMode="auto">
            <a:xfrm>
              <a:off x="3110" y="3292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09" name="Line 261"/>
            <p:cNvSpPr>
              <a:spLocks noChangeShapeType="1"/>
            </p:cNvSpPr>
            <p:nvPr/>
          </p:nvSpPr>
          <p:spPr bwMode="auto">
            <a:xfrm flipV="1">
              <a:off x="3128" y="3290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10" name="Line 262"/>
            <p:cNvSpPr>
              <a:spLocks noChangeShapeType="1"/>
            </p:cNvSpPr>
            <p:nvPr/>
          </p:nvSpPr>
          <p:spPr bwMode="auto">
            <a:xfrm flipV="1">
              <a:off x="3145" y="3288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11" name="Line 263"/>
            <p:cNvSpPr>
              <a:spLocks noChangeShapeType="1"/>
            </p:cNvSpPr>
            <p:nvPr/>
          </p:nvSpPr>
          <p:spPr bwMode="auto">
            <a:xfrm flipV="1">
              <a:off x="3163" y="3286"/>
              <a:ext cx="7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12" name="Line 264"/>
            <p:cNvSpPr>
              <a:spLocks noChangeShapeType="1"/>
            </p:cNvSpPr>
            <p:nvPr/>
          </p:nvSpPr>
          <p:spPr bwMode="auto">
            <a:xfrm>
              <a:off x="3180" y="3286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13" name="Line 265"/>
            <p:cNvSpPr>
              <a:spLocks noChangeShapeType="1"/>
            </p:cNvSpPr>
            <p:nvPr/>
          </p:nvSpPr>
          <p:spPr bwMode="auto">
            <a:xfrm>
              <a:off x="3197" y="3284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14" name="Line 266"/>
            <p:cNvSpPr>
              <a:spLocks noChangeShapeType="1"/>
            </p:cNvSpPr>
            <p:nvPr/>
          </p:nvSpPr>
          <p:spPr bwMode="auto">
            <a:xfrm flipV="1">
              <a:off x="3215" y="3282"/>
              <a:ext cx="7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15" name="Line 267"/>
            <p:cNvSpPr>
              <a:spLocks noChangeShapeType="1"/>
            </p:cNvSpPr>
            <p:nvPr/>
          </p:nvSpPr>
          <p:spPr bwMode="auto">
            <a:xfrm>
              <a:off x="3232" y="3282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16" name="Line 268"/>
            <p:cNvSpPr>
              <a:spLocks noChangeShapeType="1"/>
            </p:cNvSpPr>
            <p:nvPr/>
          </p:nvSpPr>
          <p:spPr bwMode="auto">
            <a:xfrm>
              <a:off x="3248" y="3280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17" name="Line 269"/>
            <p:cNvSpPr>
              <a:spLocks noChangeShapeType="1"/>
            </p:cNvSpPr>
            <p:nvPr/>
          </p:nvSpPr>
          <p:spPr bwMode="auto">
            <a:xfrm flipV="1">
              <a:off x="3265" y="3278"/>
              <a:ext cx="10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18" name="Line 270"/>
            <p:cNvSpPr>
              <a:spLocks noChangeShapeType="1"/>
            </p:cNvSpPr>
            <p:nvPr/>
          </p:nvSpPr>
          <p:spPr bwMode="auto">
            <a:xfrm flipV="1">
              <a:off x="3282" y="3276"/>
              <a:ext cx="10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19" name="Freeform 271"/>
            <p:cNvSpPr>
              <a:spLocks/>
            </p:cNvSpPr>
            <p:nvPr/>
          </p:nvSpPr>
          <p:spPr bwMode="auto">
            <a:xfrm>
              <a:off x="3300" y="3276"/>
              <a:ext cx="9" cy="1"/>
            </a:xfrm>
            <a:custGeom>
              <a:avLst/>
              <a:gdLst>
                <a:gd name="T0" fmla="*/ 0 w 9"/>
                <a:gd name="T1" fmla="*/ 0 h 1"/>
                <a:gd name="T2" fmla="*/ 2 w 9"/>
                <a:gd name="T3" fmla="*/ 0 h 1"/>
                <a:gd name="T4" fmla="*/ 9 w 9"/>
                <a:gd name="T5" fmla="*/ 0 h 1"/>
                <a:gd name="T6" fmla="*/ 0 60000 65536"/>
                <a:gd name="T7" fmla="*/ 0 60000 65536"/>
                <a:gd name="T8" fmla="*/ 0 60000 65536"/>
                <a:gd name="T9" fmla="*/ 0 w 9"/>
                <a:gd name="T10" fmla="*/ 0 h 1"/>
                <a:gd name="T11" fmla="*/ 9 w 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1">
                  <a:moveTo>
                    <a:pt x="0" y="0"/>
                  </a:moveTo>
                  <a:lnTo>
                    <a:pt x="2" y="0"/>
                  </a:lnTo>
                  <a:lnTo>
                    <a:pt x="9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20" name="Line 272"/>
            <p:cNvSpPr>
              <a:spLocks noChangeShapeType="1"/>
            </p:cNvSpPr>
            <p:nvPr/>
          </p:nvSpPr>
          <p:spPr bwMode="auto">
            <a:xfrm>
              <a:off x="3317" y="3274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21" name="Line 273"/>
            <p:cNvSpPr>
              <a:spLocks noChangeShapeType="1"/>
            </p:cNvSpPr>
            <p:nvPr/>
          </p:nvSpPr>
          <p:spPr bwMode="auto">
            <a:xfrm flipV="1">
              <a:off x="3334" y="3272"/>
              <a:ext cx="10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22" name="Line 274"/>
            <p:cNvSpPr>
              <a:spLocks noChangeShapeType="1"/>
            </p:cNvSpPr>
            <p:nvPr/>
          </p:nvSpPr>
          <p:spPr bwMode="auto">
            <a:xfrm>
              <a:off x="3352" y="3272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23" name="Line 275"/>
            <p:cNvSpPr>
              <a:spLocks noChangeShapeType="1"/>
            </p:cNvSpPr>
            <p:nvPr/>
          </p:nvSpPr>
          <p:spPr bwMode="auto">
            <a:xfrm flipV="1">
              <a:off x="3369" y="3270"/>
              <a:ext cx="10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24" name="Line 276"/>
            <p:cNvSpPr>
              <a:spLocks noChangeShapeType="1"/>
            </p:cNvSpPr>
            <p:nvPr/>
          </p:nvSpPr>
          <p:spPr bwMode="auto">
            <a:xfrm>
              <a:off x="3387" y="3270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25" name="Line 277"/>
            <p:cNvSpPr>
              <a:spLocks noChangeShapeType="1"/>
            </p:cNvSpPr>
            <p:nvPr/>
          </p:nvSpPr>
          <p:spPr bwMode="auto">
            <a:xfrm>
              <a:off x="3404" y="3268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26" name="Line 278"/>
            <p:cNvSpPr>
              <a:spLocks noChangeShapeType="1"/>
            </p:cNvSpPr>
            <p:nvPr/>
          </p:nvSpPr>
          <p:spPr bwMode="auto">
            <a:xfrm flipV="1">
              <a:off x="3421" y="3266"/>
              <a:ext cx="10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27" name="Line 279"/>
            <p:cNvSpPr>
              <a:spLocks noChangeShapeType="1"/>
            </p:cNvSpPr>
            <p:nvPr/>
          </p:nvSpPr>
          <p:spPr bwMode="auto">
            <a:xfrm>
              <a:off x="3439" y="3266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28" name="Line 280"/>
            <p:cNvSpPr>
              <a:spLocks noChangeShapeType="1"/>
            </p:cNvSpPr>
            <p:nvPr/>
          </p:nvSpPr>
          <p:spPr bwMode="auto">
            <a:xfrm>
              <a:off x="3456" y="3264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29" name="Line 281"/>
            <p:cNvSpPr>
              <a:spLocks noChangeShapeType="1"/>
            </p:cNvSpPr>
            <p:nvPr/>
          </p:nvSpPr>
          <p:spPr bwMode="auto">
            <a:xfrm>
              <a:off x="3473" y="3264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30" name="Line 282"/>
            <p:cNvSpPr>
              <a:spLocks noChangeShapeType="1"/>
            </p:cNvSpPr>
            <p:nvPr/>
          </p:nvSpPr>
          <p:spPr bwMode="auto">
            <a:xfrm flipV="1">
              <a:off x="3491" y="3262"/>
              <a:ext cx="9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31" name="Line 283"/>
            <p:cNvSpPr>
              <a:spLocks noChangeShapeType="1"/>
            </p:cNvSpPr>
            <p:nvPr/>
          </p:nvSpPr>
          <p:spPr bwMode="auto">
            <a:xfrm>
              <a:off x="3508" y="3262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32" name="Line 284"/>
            <p:cNvSpPr>
              <a:spLocks noChangeShapeType="1"/>
            </p:cNvSpPr>
            <p:nvPr/>
          </p:nvSpPr>
          <p:spPr bwMode="auto">
            <a:xfrm flipV="1">
              <a:off x="3526" y="3261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33" name="Line 285"/>
            <p:cNvSpPr>
              <a:spLocks noChangeShapeType="1"/>
            </p:cNvSpPr>
            <p:nvPr/>
          </p:nvSpPr>
          <p:spPr bwMode="auto">
            <a:xfrm>
              <a:off x="3543" y="3261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34" name="Freeform 286"/>
            <p:cNvSpPr>
              <a:spLocks/>
            </p:cNvSpPr>
            <p:nvPr/>
          </p:nvSpPr>
          <p:spPr bwMode="auto">
            <a:xfrm>
              <a:off x="3560" y="3259"/>
              <a:ext cx="10" cy="2"/>
            </a:xfrm>
            <a:custGeom>
              <a:avLst/>
              <a:gdLst>
                <a:gd name="T0" fmla="*/ 0 w 10"/>
                <a:gd name="T1" fmla="*/ 2 h 2"/>
                <a:gd name="T2" fmla="*/ 2 w 10"/>
                <a:gd name="T3" fmla="*/ 2 h 2"/>
                <a:gd name="T4" fmla="*/ 10 w 10"/>
                <a:gd name="T5" fmla="*/ 0 h 2"/>
                <a:gd name="T6" fmla="*/ 0 60000 65536"/>
                <a:gd name="T7" fmla="*/ 0 60000 65536"/>
                <a:gd name="T8" fmla="*/ 0 60000 65536"/>
                <a:gd name="T9" fmla="*/ 0 w 10"/>
                <a:gd name="T10" fmla="*/ 0 h 2"/>
                <a:gd name="T11" fmla="*/ 10 w 10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2">
                  <a:moveTo>
                    <a:pt x="0" y="2"/>
                  </a:moveTo>
                  <a:lnTo>
                    <a:pt x="2" y="2"/>
                  </a:lnTo>
                  <a:lnTo>
                    <a:pt x="1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35" name="Line 287"/>
            <p:cNvSpPr>
              <a:spLocks noChangeShapeType="1"/>
            </p:cNvSpPr>
            <p:nvPr/>
          </p:nvSpPr>
          <p:spPr bwMode="auto">
            <a:xfrm>
              <a:off x="3578" y="3259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36" name="Line 288"/>
            <p:cNvSpPr>
              <a:spLocks noChangeShapeType="1"/>
            </p:cNvSpPr>
            <p:nvPr/>
          </p:nvSpPr>
          <p:spPr bwMode="auto">
            <a:xfrm flipV="1">
              <a:off x="3595" y="3257"/>
              <a:ext cx="10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37" name="Line 289"/>
            <p:cNvSpPr>
              <a:spLocks noChangeShapeType="1"/>
            </p:cNvSpPr>
            <p:nvPr/>
          </p:nvSpPr>
          <p:spPr bwMode="auto">
            <a:xfrm>
              <a:off x="3612" y="3257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38" name="Line 290"/>
            <p:cNvSpPr>
              <a:spLocks noChangeShapeType="1"/>
            </p:cNvSpPr>
            <p:nvPr/>
          </p:nvSpPr>
          <p:spPr bwMode="auto">
            <a:xfrm>
              <a:off x="3630" y="3257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39" name="Line 291"/>
            <p:cNvSpPr>
              <a:spLocks noChangeShapeType="1"/>
            </p:cNvSpPr>
            <p:nvPr/>
          </p:nvSpPr>
          <p:spPr bwMode="auto">
            <a:xfrm>
              <a:off x="3647" y="3255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40" name="Line 292"/>
            <p:cNvSpPr>
              <a:spLocks noChangeShapeType="1"/>
            </p:cNvSpPr>
            <p:nvPr/>
          </p:nvSpPr>
          <p:spPr bwMode="auto">
            <a:xfrm>
              <a:off x="3665" y="3255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41" name="Line 293"/>
            <p:cNvSpPr>
              <a:spLocks noChangeShapeType="1"/>
            </p:cNvSpPr>
            <p:nvPr/>
          </p:nvSpPr>
          <p:spPr bwMode="auto">
            <a:xfrm>
              <a:off x="3682" y="3253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42" name="Line 294"/>
            <p:cNvSpPr>
              <a:spLocks noChangeShapeType="1"/>
            </p:cNvSpPr>
            <p:nvPr/>
          </p:nvSpPr>
          <p:spPr bwMode="auto">
            <a:xfrm>
              <a:off x="3699" y="3253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43" name="Line 295"/>
            <p:cNvSpPr>
              <a:spLocks noChangeShapeType="1"/>
            </p:cNvSpPr>
            <p:nvPr/>
          </p:nvSpPr>
          <p:spPr bwMode="auto">
            <a:xfrm>
              <a:off x="3717" y="3253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44" name="Line 296"/>
            <p:cNvSpPr>
              <a:spLocks noChangeShapeType="1"/>
            </p:cNvSpPr>
            <p:nvPr/>
          </p:nvSpPr>
          <p:spPr bwMode="auto">
            <a:xfrm>
              <a:off x="3734" y="3251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45" name="Line 297"/>
            <p:cNvSpPr>
              <a:spLocks noChangeShapeType="1"/>
            </p:cNvSpPr>
            <p:nvPr/>
          </p:nvSpPr>
          <p:spPr bwMode="auto">
            <a:xfrm>
              <a:off x="3751" y="3251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46" name="Line 298"/>
            <p:cNvSpPr>
              <a:spLocks noChangeShapeType="1"/>
            </p:cNvSpPr>
            <p:nvPr/>
          </p:nvSpPr>
          <p:spPr bwMode="auto">
            <a:xfrm>
              <a:off x="3769" y="3251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47" name="Line 299"/>
            <p:cNvSpPr>
              <a:spLocks noChangeShapeType="1"/>
            </p:cNvSpPr>
            <p:nvPr/>
          </p:nvSpPr>
          <p:spPr bwMode="auto">
            <a:xfrm>
              <a:off x="3786" y="3249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48" name="Line 300"/>
            <p:cNvSpPr>
              <a:spLocks noChangeShapeType="1"/>
            </p:cNvSpPr>
            <p:nvPr/>
          </p:nvSpPr>
          <p:spPr bwMode="auto">
            <a:xfrm>
              <a:off x="3804" y="3249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49" name="Freeform 301"/>
            <p:cNvSpPr>
              <a:spLocks/>
            </p:cNvSpPr>
            <p:nvPr/>
          </p:nvSpPr>
          <p:spPr bwMode="auto">
            <a:xfrm>
              <a:off x="3821" y="3249"/>
              <a:ext cx="10" cy="1"/>
            </a:xfrm>
            <a:custGeom>
              <a:avLst/>
              <a:gdLst>
                <a:gd name="T0" fmla="*/ 0 w 10"/>
                <a:gd name="T1" fmla="*/ 0 h 1"/>
                <a:gd name="T2" fmla="*/ 6 w 10"/>
                <a:gd name="T3" fmla="*/ 0 h 1"/>
                <a:gd name="T4" fmla="*/ 10 w 10"/>
                <a:gd name="T5" fmla="*/ 0 h 1"/>
                <a:gd name="T6" fmla="*/ 0 60000 65536"/>
                <a:gd name="T7" fmla="*/ 0 60000 65536"/>
                <a:gd name="T8" fmla="*/ 0 60000 65536"/>
                <a:gd name="T9" fmla="*/ 0 w 10"/>
                <a:gd name="T10" fmla="*/ 0 h 1"/>
                <a:gd name="T11" fmla="*/ 10 w 10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1">
                  <a:moveTo>
                    <a:pt x="0" y="0"/>
                  </a:moveTo>
                  <a:lnTo>
                    <a:pt x="6" y="0"/>
                  </a:lnTo>
                  <a:lnTo>
                    <a:pt x="1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50" name="Line 302"/>
            <p:cNvSpPr>
              <a:spLocks noChangeShapeType="1"/>
            </p:cNvSpPr>
            <p:nvPr/>
          </p:nvSpPr>
          <p:spPr bwMode="auto">
            <a:xfrm>
              <a:off x="3838" y="3247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51" name="Line 303"/>
            <p:cNvSpPr>
              <a:spLocks noChangeShapeType="1"/>
            </p:cNvSpPr>
            <p:nvPr/>
          </p:nvSpPr>
          <p:spPr bwMode="auto">
            <a:xfrm>
              <a:off x="3856" y="3247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52" name="Line 304"/>
            <p:cNvSpPr>
              <a:spLocks noChangeShapeType="1"/>
            </p:cNvSpPr>
            <p:nvPr/>
          </p:nvSpPr>
          <p:spPr bwMode="auto">
            <a:xfrm>
              <a:off x="3873" y="3247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53" name="Line 305"/>
            <p:cNvSpPr>
              <a:spLocks noChangeShapeType="1"/>
            </p:cNvSpPr>
            <p:nvPr/>
          </p:nvSpPr>
          <p:spPr bwMode="auto">
            <a:xfrm>
              <a:off x="3890" y="3245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54" name="Line 306"/>
            <p:cNvSpPr>
              <a:spLocks noChangeShapeType="1"/>
            </p:cNvSpPr>
            <p:nvPr/>
          </p:nvSpPr>
          <p:spPr bwMode="auto">
            <a:xfrm>
              <a:off x="3908" y="3245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55" name="Line 307"/>
            <p:cNvSpPr>
              <a:spLocks noChangeShapeType="1"/>
            </p:cNvSpPr>
            <p:nvPr/>
          </p:nvSpPr>
          <p:spPr bwMode="auto">
            <a:xfrm flipV="1">
              <a:off x="3925" y="3243"/>
              <a:ext cx="10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56" name="Line 308"/>
            <p:cNvSpPr>
              <a:spLocks noChangeShapeType="1"/>
            </p:cNvSpPr>
            <p:nvPr/>
          </p:nvSpPr>
          <p:spPr bwMode="auto">
            <a:xfrm>
              <a:off x="3943" y="3243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57" name="Line 309"/>
            <p:cNvSpPr>
              <a:spLocks noChangeShapeType="1"/>
            </p:cNvSpPr>
            <p:nvPr/>
          </p:nvSpPr>
          <p:spPr bwMode="auto">
            <a:xfrm>
              <a:off x="3960" y="3243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58" name="Line 310"/>
            <p:cNvSpPr>
              <a:spLocks noChangeShapeType="1"/>
            </p:cNvSpPr>
            <p:nvPr/>
          </p:nvSpPr>
          <p:spPr bwMode="auto">
            <a:xfrm>
              <a:off x="3977" y="3243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59" name="Line 311"/>
            <p:cNvSpPr>
              <a:spLocks noChangeShapeType="1"/>
            </p:cNvSpPr>
            <p:nvPr/>
          </p:nvSpPr>
          <p:spPr bwMode="auto">
            <a:xfrm>
              <a:off x="3995" y="3241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60" name="Line 312"/>
            <p:cNvSpPr>
              <a:spLocks noChangeShapeType="1"/>
            </p:cNvSpPr>
            <p:nvPr/>
          </p:nvSpPr>
          <p:spPr bwMode="auto">
            <a:xfrm>
              <a:off x="4012" y="3241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61" name="Line 313"/>
            <p:cNvSpPr>
              <a:spLocks noChangeShapeType="1"/>
            </p:cNvSpPr>
            <p:nvPr/>
          </p:nvSpPr>
          <p:spPr bwMode="auto">
            <a:xfrm>
              <a:off x="4029" y="3241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62" name="Line 314"/>
            <p:cNvSpPr>
              <a:spLocks noChangeShapeType="1"/>
            </p:cNvSpPr>
            <p:nvPr/>
          </p:nvSpPr>
          <p:spPr bwMode="auto">
            <a:xfrm>
              <a:off x="4047" y="3241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63" name="Line 315"/>
            <p:cNvSpPr>
              <a:spLocks noChangeShapeType="1"/>
            </p:cNvSpPr>
            <p:nvPr/>
          </p:nvSpPr>
          <p:spPr bwMode="auto">
            <a:xfrm>
              <a:off x="4064" y="3239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64" name="Freeform 316"/>
            <p:cNvSpPr>
              <a:spLocks/>
            </p:cNvSpPr>
            <p:nvPr/>
          </p:nvSpPr>
          <p:spPr bwMode="auto">
            <a:xfrm>
              <a:off x="4082" y="3239"/>
              <a:ext cx="9" cy="1"/>
            </a:xfrm>
            <a:custGeom>
              <a:avLst/>
              <a:gdLst>
                <a:gd name="T0" fmla="*/ 0 w 9"/>
                <a:gd name="T1" fmla="*/ 0 h 1"/>
                <a:gd name="T2" fmla="*/ 5 w 9"/>
                <a:gd name="T3" fmla="*/ 0 h 1"/>
                <a:gd name="T4" fmla="*/ 9 w 9"/>
                <a:gd name="T5" fmla="*/ 0 h 1"/>
                <a:gd name="T6" fmla="*/ 0 60000 65536"/>
                <a:gd name="T7" fmla="*/ 0 60000 65536"/>
                <a:gd name="T8" fmla="*/ 0 60000 65536"/>
                <a:gd name="T9" fmla="*/ 0 w 9"/>
                <a:gd name="T10" fmla="*/ 0 h 1"/>
                <a:gd name="T11" fmla="*/ 9 w 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1">
                  <a:moveTo>
                    <a:pt x="0" y="0"/>
                  </a:moveTo>
                  <a:lnTo>
                    <a:pt x="5" y="0"/>
                  </a:lnTo>
                  <a:lnTo>
                    <a:pt x="9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65" name="Line 317"/>
            <p:cNvSpPr>
              <a:spLocks noChangeShapeType="1"/>
            </p:cNvSpPr>
            <p:nvPr/>
          </p:nvSpPr>
          <p:spPr bwMode="auto">
            <a:xfrm>
              <a:off x="4099" y="3239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66" name="Line 318"/>
            <p:cNvSpPr>
              <a:spLocks noChangeShapeType="1"/>
            </p:cNvSpPr>
            <p:nvPr/>
          </p:nvSpPr>
          <p:spPr bwMode="auto">
            <a:xfrm>
              <a:off x="4116" y="3239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67" name="Line 319"/>
            <p:cNvSpPr>
              <a:spLocks noChangeShapeType="1"/>
            </p:cNvSpPr>
            <p:nvPr/>
          </p:nvSpPr>
          <p:spPr bwMode="auto">
            <a:xfrm flipV="1">
              <a:off x="4134" y="3237"/>
              <a:ext cx="9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68" name="Line 320"/>
            <p:cNvSpPr>
              <a:spLocks noChangeShapeType="1"/>
            </p:cNvSpPr>
            <p:nvPr/>
          </p:nvSpPr>
          <p:spPr bwMode="auto">
            <a:xfrm>
              <a:off x="4151" y="3237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69" name="Line 321"/>
            <p:cNvSpPr>
              <a:spLocks noChangeShapeType="1"/>
            </p:cNvSpPr>
            <p:nvPr/>
          </p:nvSpPr>
          <p:spPr bwMode="auto">
            <a:xfrm>
              <a:off x="4168" y="3237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70" name="Line 322"/>
            <p:cNvSpPr>
              <a:spLocks noChangeShapeType="1"/>
            </p:cNvSpPr>
            <p:nvPr/>
          </p:nvSpPr>
          <p:spPr bwMode="auto">
            <a:xfrm>
              <a:off x="4186" y="3237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71" name="Line 323"/>
            <p:cNvSpPr>
              <a:spLocks noChangeShapeType="1"/>
            </p:cNvSpPr>
            <p:nvPr/>
          </p:nvSpPr>
          <p:spPr bwMode="auto">
            <a:xfrm>
              <a:off x="4203" y="3237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72" name="Line 324"/>
            <p:cNvSpPr>
              <a:spLocks noChangeShapeType="1"/>
            </p:cNvSpPr>
            <p:nvPr/>
          </p:nvSpPr>
          <p:spPr bwMode="auto">
            <a:xfrm>
              <a:off x="4221" y="3237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73" name="Line 325"/>
            <p:cNvSpPr>
              <a:spLocks noChangeShapeType="1"/>
            </p:cNvSpPr>
            <p:nvPr/>
          </p:nvSpPr>
          <p:spPr bwMode="auto">
            <a:xfrm>
              <a:off x="4238" y="3235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74" name="Line 326"/>
            <p:cNvSpPr>
              <a:spLocks noChangeShapeType="1"/>
            </p:cNvSpPr>
            <p:nvPr/>
          </p:nvSpPr>
          <p:spPr bwMode="auto">
            <a:xfrm>
              <a:off x="4255" y="3235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75" name="Line 327"/>
            <p:cNvSpPr>
              <a:spLocks noChangeShapeType="1"/>
            </p:cNvSpPr>
            <p:nvPr/>
          </p:nvSpPr>
          <p:spPr bwMode="auto">
            <a:xfrm>
              <a:off x="4273" y="3235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76" name="Line 328"/>
            <p:cNvSpPr>
              <a:spLocks noChangeShapeType="1"/>
            </p:cNvSpPr>
            <p:nvPr/>
          </p:nvSpPr>
          <p:spPr bwMode="auto">
            <a:xfrm>
              <a:off x="4290" y="3235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77" name="Line 329"/>
            <p:cNvSpPr>
              <a:spLocks noChangeShapeType="1"/>
            </p:cNvSpPr>
            <p:nvPr/>
          </p:nvSpPr>
          <p:spPr bwMode="auto">
            <a:xfrm>
              <a:off x="4307" y="3235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78" name="Line 330"/>
            <p:cNvSpPr>
              <a:spLocks noChangeShapeType="1"/>
            </p:cNvSpPr>
            <p:nvPr/>
          </p:nvSpPr>
          <p:spPr bwMode="auto">
            <a:xfrm>
              <a:off x="4325" y="3235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79" name="Line 331"/>
            <p:cNvSpPr>
              <a:spLocks noChangeShapeType="1"/>
            </p:cNvSpPr>
            <p:nvPr/>
          </p:nvSpPr>
          <p:spPr bwMode="auto">
            <a:xfrm>
              <a:off x="4342" y="3235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80" name="Line 332"/>
            <p:cNvSpPr>
              <a:spLocks noChangeShapeType="1"/>
            </p:cNvSpPr>
            <p:nvPr/>
          </p:nvSpPr>
          <p:spPr bwMode="auto">
            <a:xfrm flipV="1">
              <a:off x="4360" y="3233"/>
              <a:ext cx="9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81" name="Line 333"/>
            <p:cNvSpPr>
              <a:spLocks noChangeShapeType="1"/>
            </p:cNvSpPr>
            <p:nvPr/>
          </p:nvSpPr>
          <p:spPr bwMode="auto">
            <a:xfrm>
              <a:off x="4377" y="3233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82" name="Line 334"/>
            <p:cNvSpPr>
              <a:spLocks noChangeShapeType="1"/>
            </p:cNvSpPr>
            <p:nvPr/>
          </p:nvSpPr>
          <p:spPr bwMode="auto">
            <a:xfrm>
              <a:off x="4394" y="3233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83" name="Line 335"/>
            <p:cNvSpPr>
              <a:spLocks noChangeShapeType="1"/>
            </p:cNvSpPr>
            <p:nvPr/>
          </p:nvSpPr>
          <p:spPr bwMode="auto">
            <a:xfrm>
              <a:off x="4412" y="3233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84" name="Line 336"/>
            <p:cNvSpPr>
              <a:spLocks noChangeShapeType="1"/>
            </p:cNvSpPr>
            <p:nvPr/>
          </p:nvSpPr>
          <p:spPr bwMode="auto">
            <a:xfrm>
              <a:off x="4429" y="3233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85" name="Line 337"/>
            <p:cNvSpPr>
              <a:spLocks noChangeShapeType="1"/>
            </p:cNvSpPr>
            <p:nvPr/>
          </p:nvSpPr>
          <p:spPr bwMode="auto">
            <a:xfrm>
              <a:off x="4446" y="3233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86" name="Line 338"/>
            <p:cNvSpPr>
              <a:spLocks noChangeShapeType="1"/>
            </p:cNvSpPr>
            <p:nvPr/>
          </p:nvSpPr>
          <p:spPr bwMode="auto">
            <a:xfrm>
              <a:off x="4464" y="3233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87" name="Freeform 339"/>
            <p:cNvSpPr>
              <a:spLocks/>
            </p:cNvSpPr>
            <p:nvPr/>
          </p:nvSpPr>
          <p:spPr bwMode="auto">
            <a:xfrm>
              <a:off x="4481" y="3233"/>
              <a:ext cx="10" cy="1"/>
            </a:xfrm>
            <a:custGeom>
              <a:avLst/>
              <a:gdLst>
                <a:gd name="T0" fmla="*/ 0 w 10"/>
                <a:gd name="T1" fmla="*/ 0 h 1"/>
                <a:gd name="T2" fmla="*/ 2 w 10"/>
                <a:gd name="T3" fmla="*/ 0 h 1"/>
                <a:gd name="T4" fmla="*/ 10 w 10"/>
                <a:gd name="T5" fmla="*/ 0 h 1"/>
                <a:gd name="T6" fmla="*/ 0 60000 65536"/>
                <a:gd name="T7" fmla="*/ 0 60000 65536"/>
                <a:gd name="T8" fmla="*/ 0 60000 65536"/>
                <a:gd name="T9" fmla="*/ 0 w 10"/>
                <a:gd name="T10" fmla="*/ 0 h 1"/>
                <a:gd name="T11" fmla="*/ 10 w 10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1">
                  <a:moveTo>
                    <a:pt x="0" y="0"/>
                  </a:moveTo>
                  <a:lnTo>
                    <a:pt x="2" y="0"/>
                  </a:lnTo>
                  <a:lnTo>
                    <a:pt x="1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88" name="Line 340"/>
            <p:cNvSpPr>
              <a:spLocks noChangeShapeType="1"/>
            </p:cNvSpPr>
            <p:nvPr/>
          </p:nvSpPr>
          <p:spPr bwMode="auto">
            <a:xfrm>
              <a:off x="4499" y="3231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89" name="Line 341"/>
            <p:cNvSpPr>
              <a:spLocks noChangeShapeType="1"/>
            </p:cNvSpPr>
            <p:nvPr/>
          </p:nvSpPr>
          <p:spPr bwMode="auto">
            <a:xfrm>
              <a:off x="4516" y="3231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90" name="Line 342"/>
            <p:cNvSpPr>
              <a:spLocks noChangeShapeType="1"/>
            </p:cNvSpPr>
            <p:nvPr/>
          </p:nvSpPr>
          <p:spPr bwMode="auto">
            <a:xfrm>
              <a:off x="4533" y="3231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91" name="Line 343"/>
            <p:cNvSpPr>
              <a:spLocks noChangeShapeType="1"/>
            </p:cNvSpPr>
            <p:nvPr/>
          </p:nvSpPr>
          <p:spPr bwMode="auto">
            <a:xfrm>
              <a:off x="4551" y="3231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92" name="Line 344"/>
            <p:cNvSpPr>
              <a:spLocks noChangeShapeType="1"/>
            </p:cNvSpPr>
            <p:nvPr/>
          </p:nvSpPr>
          <p:spPr bwMode="auto">
            <a:xfrm>
              <a:off x="4568" y="3231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93" name="Line 345"/>
            <p:cNvSpPr>
              <a:spLocks noChangeShapeType="1"/>
            </p:cNvSpPr>
            <p:nvPr/>
          </p:nvSpPr>
          <p:spPr bwMode="auto">
            <a:xfrm>
              <a:off x="4585" y="3231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94" name="Freeform 346"/>
            <p:cNvSpPr>
              <a:spLocks/>
            </p:cNvSpPr>
            <p:nvPr/>
          </p:nvSpPr>
          <p:spPr bwMode="auto">
            <a:xfrm>
              <a:off x="4603" y="3231"/>
              <a:ext cx="9" cy="1"/>
            </a:xfrm>
            <a:custGeom>
              <a:avLst/>
              <a:gdLst>
                <a:gd name="T0" fmla="*/ 0 w 9"/>
                <a:gd name="T1" fmla="*/ 0 h 1"/>
                <a:gd name="T2" fmla="*/ 7 w 9"/>
                <a:gd name="T3" fmla="*/ 0 h 1"/>
                <a:gd name="T4" fmla="*/ 9 w 9"/>
                <a:gd name="T5" fmla="*/ 0 h 1"/>
                <a:gd name="T6" fmla="*/ 0 60000 65536"/>
                <a:gd name="T7" fmla="*/ 0 60000 65536"/>
                <a:gd name="T8" fmla="*/ 0 60000 65536"/>
                <a:gd name="T9" fmla="*/ 0 w 9"/>
                <a:gd name="T10" fmla="*/ 0 h 1"/>
                <a:gd name="T11" fmla="*/ 9 w 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1">
                  <a:moveTo>
                    <a:pt x="0" y="0"/>
                  </a:moveTo>
                  <a:lnTo>
                    <a:pt x="7" y="0"/>
                  </a:lnTo>
                  <a:lnTo>
                    <a:pt x="9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95" name="Line 347"/>
            <p:cNvSpPr>
              <a:spLocks noChangeShapeType="1"/>
            </p:cNvSpPr>
            <p:nvPr/>
          </p:nvSpPr>
          <p:spPr bwMode="auto">
            <a:xfrm flipV="1">
              <a:off x="4620" y="3229"/>
              <a:ext cx="10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96" name="Line 348"/>
            <p:cNvSpPr>
              <a:spLocks noChangeShapeType="1"/>
            </p:cNvSpPr>
            <p:nvPr/>
          </p:nvSpPr>
          <p:spPr bwMode="auto">
            <a:xfrm>
              <a:off x="4638" y="3229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97" name="Line 349"/>
            <p:cNvSpPr>
              <a:spLocks noChangeShapeType="1"/>
            </p:cNvSpPr>
            <p:nvPr/>
          </p:nvSpPr>
          <p:spPr bwMode="auto">
            <a:xfrm>
              <a:off x="4655" y="3229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98" name="Line 350"/>
            <p:cNvSpPr>
              <a:spLocks noChangeShapeType="1"/>
            </p:cNvSpPr>
            <p:nvPr/>
          </p:nvSpPr>
          <p:spPr bwMode="auto">
            <a:xfrm>
              <a:off x="4672" y="3229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99" name="Line 351"/>
            <p:cNvSpPr>
              <a:spLocks noChangeShapeType="1"/>
            </p:cNvSpPr>
            <p:nvPr/>
          </p:nvSpPr>
          <p:spPr bwMode="auto">
            <a:xfrm>
              <a:off x="4690" y="3229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500" name="Line 352"/>
            <p:cNvSpPr>
              <a:spLocks noChangeShapeType="1"/>
            </p:cNvSpPr>
            <p:nvPr/>
          </p:nvSpPr>
          <p:spPr bwMode="auto">
            <a:xfrm>
              <a:off x="4707" y="3229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501" name="Line 353"/>
            <p:cNvSpPr>
              <a:spLocks noChangeShapeType="1"/>
            </p:cNvSpPr>
            <p:nvPr/>
          </p:nvSpPr>
          <p:spPr bwMode="auto">
            <a:xfrm>
              <a:off x="4724" y="3229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502" name="Freeform 354"/>
            <p:cNvSpPr>
              <a:spLocks/>
            </p:cNvSpPr>
            <p:nvPr/>
          </p:nvSpPr>
          <p:spPr bwMode="auto">
            <a:xfrm>
              <a:off x="4742" y="3229"/>
              <a:ext cx="9" cy="1"/>
            </a:xfrm>
            <a:custGeom>
              <a:avLst/>
              <a:gdLst>
                <a:gd name="T0" fmla="*/ 0 w 9"/>
                <a:gd name="T1" fmla="*/ 0 h 1"/>
                <a:gd name="T2" fmla="*/ 2 w 9"/>
                <a:gd name="T3" fmla="*/ 0 h 1"/>
                <a:gd name="T4" fmla="*/ 9 w 9"/>
                <a:gd name="T5" fmla="*/ 0 h 1"/>
                <a:gd name="T6" fmla="*/ 0 60000 65536"/>
                <a:gd name="T7" fmla="*/ 0 60000 65536"/>
                <a:gd name="T8" fmla="*/ 0 60000 65536"/>
                <a:gd name="T9" fmla="*/ 0 w 9"/>
                <a:gd name="T10" fmla="*/ 0 h 1"/>
                <a:gd name="T11" fmla="*/ 9 w 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1">
                  <a:moveTo>
                    <a:pt x="0" y="0"/>
                  </a:moveTo>
                  <a:lnTo>
                    <a:pt x="2" y="0"/>
                  </a:lnTo>
                  <a:lnTo>
                    <a:pt x="9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03" name="Line 355"/>
            <p:cNvSpPr>
              <a:spLocks noChangeShapeType="1"/>
            </p:cNvSpPr>
            <p:nvPr/>
          </p:nvSpPr>
          <p:spPr bwMode="auto">
            <a:xfrm>
              <a:off x="4759" y="3229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504" name="Line 356"/>
            <p:cNvSpPr>
              <a:spLocks noChangeShapeType="1"/>
            </p:cNvSpPr>
            <p:nvPr/>
          </p:nvSpPr>
          <p:spPr bwMode="auto">
            <a:xfrm>
              <a:off x="4777" y="3227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505" name="Line 357"/>
            <p:cNvSpPr>
              <a:spLocks noChangeShapeType="1"/>
            </p:cNvSpPr>
            <p:nvPr/>
          </p:nvSpPr>
          <p:spPr bwMode="auto">
            <a:xfrm>
              <a:off x="4794" y="3227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506" name="Line 358"/>
            <p:cNvSpPr>
              <a:spLocks noChangeShapeType="1"/>
            </p:cNvSpPr>
            <p:nvPr/>
          </p:nvSpPr>
          <p:spPr bwMode="auto">
            <a:xfrm>
              <a:off x="4811" y="3227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507" name="Line 359"/>
            <p:cNvSpPr>
              <a:spLocks noChangeShapeType="1"/>
            </p:cNvSpPr>
            <p:nvPr/>
          </p:nvSpPr>
          <p:spPr bwMode="auto">
            <a:xfrm>
              <a:off x="4829" y="3227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508" name="Line 360"/>
            <p:cNvSpPr>
              <a:spLocks noChangeShapeType="1"/>
            </p:cNvSpPr>
            <p:nvPr/>
          </p:nvSpPr>
          <p:spPr bwMode="auto">
            <a:xfrm>
              <a:off x="4846" y="3227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509" name="Freeform 361"/>
            <p:cNvSpPr>
              <a:spLocks/>
            </p:cNvSpPr>
            <p:nvPr/>
          </p:nvSpPr>
          <p:spPr bwMode="auto">
            <a:xfrm>
              <a:off x="4861" y="3227"/>
              <a:ext cx="6" cy="1"/>
            </a:xfrm>
            <a:custGeom>
              <a:avLst/>
              <a:gdLst>
                <a:gd name="T0" fmla="*/ 2 w 6"/>
                <a:gd name="T1" fmla="*/ 0 h 1"/>
                <a:gd name="T2" fmla="*/ 6 w 6"/>
                <a:gd name="T3" fmla="*/ 0 h 1"/>
                <a:gd name="T4" fmla="*/ 0 w 6"/>
                <a:gd name="T5" fmla="*/ 0 h 1"/>
                <a:gd name="T6" fmla="*/ 0 60000 65536"/>
                <a:gd name="T7" fmla="*/ 0 60000 65536"/>
                <a:gd name="T8" fmla="*/ 0 60000 65536"/>
                <a:gd name="T9" fmla="*/ 0 w 6"/>
                <a:gd name="T10" fmla="*/ 0 h 1"/>
                <a:gd name="T11" fmla="*/ 6 w 6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">
                  <a:moveTo>
                    <a:pt x="2" y="0"/>
                  </a:move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10" name="Line 362"/>
            <p:cNvSpPr>
              <a:spLocks noChangeShapeType="1"/>
            </p:cNvSpPr>
            <p:nvPr/>
          </p:nvSpPr>
          <p:spPr bwMode="auto">
            <a:xfrm flipH="1">
              <a:off x="4844" y="3227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511" name="Line 363"/>
            <p:cNvSpPr>
              <a:spLocks noChangeShapeType="1"/>
            </p:cNvSpPr>
            <p:nvPr/>
          </p:nvSpPr>
          <p:spPr bwMode="auto">
            <a:xfrm flipH="1">
              <a:off x="4827" y="3227"/>
              <a:ext cx="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2722" name="Group 364"/>
          <p:cNvGrpSpPr>
            <a:grpSpLocks/>
          </p:cNvGrpSpPr>
          <p:nvPr/>
        </p:nvGrpSpPr>
        <p:grpSpPr bwMode="auto">
          <a:xfrm>
            <a:off x="2913063" y="4565650"/>
            <a:ext cx="4286250" cy="1252538"/>
            <a:chOff x="1892" y="2828"/>
            <a:chExt cx="2925" cy="789"/>
          </a:xfrm>
        </p:grpSpPr>
        <p:sp>
          <p:nvSpPr>
            <p:cNvPr id="23112" name="Line 365"/>
            <p:cNvSpPr>
              <a:spLocks noChangeShapeType="1"/>
            </p:cNvSpPr>
            <p:nvPr/>
          </p:nvSpPr>
          <p:spPr bwMode="auto">
            <a:xfrm flipH="1">
              <a:off x="4809" y="3227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13" name="Line 366"/>
            <p:cNvSpPr>
              <a:spLocks noChangeShapeType="1"/>
            </p:cNvSpPr>
            <p:nvPr/>
          </p:nvSpPr>
          <p:spPr bwMode="auto">
            <a:xfrm flipH="1">
              <a:off x="4792" y="3227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14" name="Line 367"/>
            <p:cNvSpPr>
              <a:spLocks noChangeShapeType="1"/>
            </p:cNvSpPr>
            <p:nvPr/>
          </p:nvSpPr>
          <p:spPr bwMode="auto">
            <a:xfrm flipH="1">
              <a:off x="4775" y="3227"/>
              <a:ext cx="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15" name="Line 368"/>
            <p:cNvSpPr>
              <a:spLocks noChangeShapeType="1"/>
            </p:cNvSpPr>
            <p:nvPr/>
          </p:nvSpPr>
          <p:spPr bwMode="auto">
            <a:xfrm flipH="1">
              <a:off x="4757" y="3229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16" name="Freeform 369"/>
            <p:cNvSpPr>
              <a:spLocks/>
            </p:cNvSpPr>
            <p:nvPr/>
          </p:nvSpPr>
          <p:spPr bwMode="auto">
            <a:xfrm>
              <a:off x="4740" y="3229"/>
              <a:ext cx="8" cy="1"/>
            </a:xfrm>
            <a:custGeom>
              <a:avLst/>
              <a:gdLst>
                <a:gd name="T0" fmla="*/ 8 w 8"/>
                <a:gd name="T1" fmla="*/ 0 h 1"/>
                <a:gd name="T2" fmla="*/ 4 w 8"/>
                <a:gd name="T3" fmla="*/ 0 h 1"/>
                <a:gd name="T4" fmla="*/ 0 w 8"/>
                <a:gd name="T5" fmla="*/ 0 h 1"/>
                <a:gd name="T6" fmla="*/ 0 60000 65536"/>
                <a:gd name="T7" fmla="*/ 0 60000 65536"/>
                <a:gd name="T8" fmla="*/ 0 60000 65536"/>
                <a:gd name="T9" fmla="*/ 0 w 8"/>
                <a:gd name="T10" fmla="*/ 0 h 1"/>
                <a:gd name="T11" fmla="*/ 8 w 8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1">
                  <a:moveTo>
                    <a:pt x="8" y="0"/>
                  </a:moveTo>
                  <a:lnTo>
                    <a:pt x="4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17" name="Line 370"/>
            <p:cNvSpPr>
              <a:spLocks noChangeShapeType="1"/>
            </p:cNvSpPr>
            <p:nvPr/>
          </p:nvSpPr>
          <p:spPr bwMode="auto">
            <a:xfrm flipH="1">
              <a:off x="4722" y="3229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18" name="Line 371"/>
            <p:cNvSpPr>
              <a:spLocks noChangeShapeType="1"/>
            </p:cNvSpPr>
            <p:nvPr/>
          </p:nvSpPr>
          <p:spPr bwMode="auto">
            <a:xfrm flipH="1">
              <a:off x="4705" y="3229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19" name="Line 372"/>
            <p:cNvSpPr>
              <a:spLocks noChangeShapeType="1"/>
            </p:cNvSpPr>
            <p:nvPr/>
          </p:nvSpPr>
          <p:spPr bwMode="auto">
            <a:xfrm flipH="1">
              <a:off x="4688" y="3229"/>
              <a:ext cx="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20" name="Line 373"/>
            <p:cNvSpPr>
              <a:spLocks noChangeShapeType="1"/>
            </p:cNvSpPr>
            <p:nvPr/>
          </p:nvSpPr>
          <p:spPr bwMode="auto">
            <a:xfrm flipH="1">
              <a:off x="4670" y="3229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21" name="Line 374"/>
            <p:cNvSpPr>
              <a:spLocks noChangeShapeType="1"/>
            </p:cNvSpPr>
            <p:nvPr/>
          </p:nvSpPr>
          <p:spPr bwMode="auto">
            <a:xfrm flipH="1">
              <a:off x="4653" y="3229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22" name="Line 375"/>
            <p:cNvSpPr>
              <a:spLocks noChangeShapeType="1"/>
            </p:cNvSpPr>
            <p:nvPr/>
          </p:nvSpPr>
          <p:spPr bwMode="auto">
            <a:xfrm flipH="1">
              <a:off x="4636" y="3229"/>
              <a:ext cx="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23" name="Line 376"/>
            <p:cNvSpPr>
              <a:spLocks noChangeShapeType="1"/>
            </p:cNvSpPr>
            <p:nvPr/>
          </p:nvSpPr>
          <p:spPr bwMode="auto">
            <a:xfrm flipH="1">
              <a:off x="4618" y="3229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24" name="Line 377"/>
            <p:cNvSpPr>
              <a:spLocks noChangeShapeType="1"/>
            </p:cNvSpPr>
            <p:nvPr/>
          </p:nvSpPr>
          <p:spPr bwMode="auto">
            <a:xfrm flipH="1">
              <a:off x="4601" y="3231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25" name="Line 378"/>
            <p:cNvSpPr>
              <a:spLocks noChangeShapeType="1"/>
            </p:cNvSpPr>
            <p:nvPr/>
          </p:nvSpPr>
          <p:spPr bwMode="auto">
            <a:xfrm flipH="1">
              <a:off x="4583" y="3231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26" name="Line 379"/>
            <p:cNvSpPr>
              <a:spLocks noChangeShapeType="1"/>
            </p:cNvSpPr>
            <p:nvPr/>
          </p:nvSpPr>
          <p:spPr bwMode="auto">
            <a:xfrm flipH="1">
              <a:off x="4566" y="3231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27" name="Line 380"/>
            <p:cNvSpPr>
              <a:spLocks noChangeShapeType="1"/>
            </p:cNvSpPr>
            <p:nvPr/>
          </p:nvSpPr>
          <p:spPr bwMode="auto">
            <a:xfrm flipH="1">
              <a:off x="4549" y="3231"/>
              <a:ext cx="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28" name="Line 381"/>
            <p:cNvSpPr>
              <a:spLocks noChangeShapeType="1"/>
            </p:cNvSpPr>
            <p:nvPr/>
          </p:nvSpPr>
          <p:spPr bwMode="auto">
            <a:xfrm flipH="1">
              <a:off x="4531" y="3231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29" name="Line 382"/>
            <p:cNvSpPr>
              <a:spLocks noChangeShapeType="1"/>
            </p:cNvSpPr>
            <p:nvPr/>
          </p:nvSpPr>
          <p:spPr bwMode="auto">
            <a:xfrm flipH="1">
              <a:off x="4514" y="3231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30" name="Line 383"/>
            <p:cNvSpPr>
              <a:spLocks noChangeShapeType="1"/>
            </p:cNvSpPr>
            <p:nvPr/>
          </p:nvSpPr>
          <p:spPr bwMode="auto">
            <a:xfrm flipH="1">
              <a:off x="4497" y="3231"/>
              <a:ext cx="7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31" name="Freeform 384"/>
            <p:cNvSpPr>
              <a:spLocks/>
            </p:cNvSpPr>
            <p:nvPr/>
          </p:nvSpPr>
          <p:spPr bwMode="auto">
            <a:xfrm>
              <a:off x="4479" y="3233"/>
              <a:ext cx="8" cy="1"/>
            </a:xfrm>
            <a:custGeom>
              <a:avLst/>
              <a:gdLst>
                <a:gd name="T0" fmla="*/ 8 w 8"/>
                <a:gd name="T1" fmla="*/ 0 h 1"/>
                <a:gd name="T2" fmla="*/ 4 w 8"/>
                <a:gd name="T3" fmla="*/ 0 h 1"/>
                <a:gd name="T4" fmla="*/ 0 w 8"/>
                <a:gd name="T5" fmla="*/ 0 h 1"/>
                <a:gd name="T6" fmla="*/ 0 60000 65536"/>
                <a:gd name="T7" fmla="*/ 0 60000 65536"/>
                <a:gd name="T8" fmla="*/ 0 60000 65536"/>
                <a:gd name="T9" fmla="*/ 0 w 8"/>
                <a:gd name="T10" fmla="*/ 0 h 1"/>
                <a:gd name="T11" fmla="*/ 8 w 8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1">
                  <a:moveTo>
                    <a:pt x="8" y="0"/>
                  </a:moveTo>
                  <a:lnTo>
                    <a:pt x="4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32" name="Line 385"/>
            <p:cNvSpPr>
              <a:spLocks noChangeShapeType="1"/>
            </p:cNvSpPr>
            <p:nvPr/>
          </p:nvSpPr>
          <p:spPr bwMode="auto">
            <a:xfrm flipH="1">
              <a:off x="4462" y="3233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33" name="Line 386"/>
            <p:cNvSpPr>
              <a:spLocks noChangeShapeType="1"/>
            </p:cNvSpPr>
            <p:nvPr/>
          </p:nvSpPr>
          <p:spPr bwMode="auto">
            <a:xfrm flipH="1">
              <a:off x="4444" y="3233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34" name="Line 387"/>
            <p:cNvSpPr>
              <a:spLocks noChangeShapeType="1"/>
            </p:cNvSpPr>
            <p:nvPr/>
          </p:nvSpPr>
          <p:spPr bwMode="auto">
            <a:xfrm flipH="1">
              <a:off x="4427" y="3233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35" name="Line 388"/>
            <p:cNvSpPr>
              <a:spLocks noChangeShapeType="1"/>
            </p:cNvSpPr>
            <p:nvPr/>
          </p:nvSpPr>
          <p:spPr bwMode="auto">
            <a:xfrm flipH="1">
              <a:off x="4410" y="3233"/>
              <a:ext cx="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36" name="Line 389"/>
            <p:cNvSpPr>
              <a:spLocks noChangeShapeType="1"/>
            </p:cNvSpPr>
            <p:nvPr/>
          </p:nvSpPr>
          <p:spPr bwMode="auto">
            <a:xfrm flipH="1">
              <a:off x="4392" y="3233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37" name="Line 390"/>
            <p:cNvSpPr>
              <a:spLocks noChangeShapeType="1"/>
            </p:cNvSpPr>
            <p:nvPr/>
          </p:nvSpPr>
          <p:spPr bwMode="auto">
            <a:xfrm flipH="1">
              <a:off x="4375" y="3233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38" name="Line 391"/>
            <p:cNvSpPr>
              <a:spLocks noChangeShapeType="1"/>
            </p:cNvSpPr>
            <p:nvPr/>
          </p:nvSpPr>
          <p:spPr bwMode="auto">
            <a:xfrm flipH="1">
              <a:off x="4358" y="3233"/>
              <a:ext cx="7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39" name="Line 392"/>
            <p:cNvSpPr>
              <a:spLocks noChangeShapeType="1"/>
            </p:cNvSpPr>
            <p:nvPr/>
          </p:nvSpPr>
          <p:spPr bwMode="auto">
            <a:xfrm flipH="1">
              <a:off x="4340" y="3235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40" name="Line 393"/>
            <p:cNvSpPr>
              <a:spLocks noChangeShapeType="1"/>
            </p:cNvSpPr>
            <p:nvPr/>
          </p:nvSpPr>
          <p:spPr bwMode="auto">
            <a:xfrm flipH="1">
              <a:off x="4323" y="3235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41" name="Line 394"/>
            <p:cNvSpPr>
              <a:spLocks noChangeShapeType="1"/>
            </p:cNvSpPr>
            <p:nvPr/>
          </p:nvSpPr>
          <p:spPr bwMode="auto">
            <a:xfrm flipH="1">
              <a:off x="4305" y="3235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42" name="Line 395"/>
            <p:cNvSpPr>
              <a:spLocks noChangeShapeType="1"/>
            </p:cNvSpPr>
            <p:nvPr/>
          </p:nvSpPr>
          <p:spPr bwMode="auto">
            <a:xfrm flipH="1">
              <a:off x="4288" y="3235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43" name="Line 396"/>
            <p:cNvSpPr>
              <a:spLocks noChangeShapeType="1"/>
            </p:cNvSpPr>
            <p:nvPr/>
          </p:nvSpPr>
          <p:spPr bwMode="auto">
            <a:xfrm flipH="1">
              <a:off x="4271" y="3235"/>
              <a:ext cx="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44" name="Line 397"/>
            <p:cNvSpPr>
              <a:spLocks noChangeShapeType="1"/>
            </p:cNvSpPr>
            <p:nvPr/>
          </p:nvSpPr>
          <p:spPr bwMode="auto">
            <a:xfrm flipH="1">
              <a:off x="4253" y="3235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45" name="Line 398"/>
            <p:cNvSpPr>
              <a:spLocks noChangeShapeType="1"/>
            </p:cNvSpPr>
            <p:nvPr/>
          </p:nvSpPr>
          <p:spPr bwMode="auto">
            <a:xfrm flipH="1">
              <a:off x="4236" y="3235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46" name="Line 399"/>
            <p:cNvSpPr>
              <a:spLocks noChangeShapeType="1"/>
            </p:cNvSpPr>
            <p:nvPr/>
          </p:nvSpPr>
          <p:spPr bwMode="auto">
            <a:xfrm flipH="1">
              <a:off x="4219" y="3237"/>
              <a:ext cx="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47" name="Line 400"/>
            <p:cNvSpPr>
              <a:spLocks noChangeShapeType="1"/>
            </p:cNvSpPr>
            <p:nvPr/>
          </p:nvSpPr>
          <p:spPr bwMode="auto">
            <a:xfrm flipH="1">
              <a:off x="4201" y="3237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48" name="Line 401"/>
            <p:cNvSpPr>
              <a:spLocks noChangeShapeType="1"/>
            </p:cNvSpPr>
            <p:nvPr/>
          </p:nvSpPr>
          <p:spPr bwMode="auto">
            <a:xfrm flipH="1">
              <a:off x="4184" y="3237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49" name="Line 402"/>
            <p:cNvSpPr>
              <a:spLocks noChangeShapeType="1"/>
            </p:cNvSpPr>
            <p:nvPr/>
          </p:nvSpPr>
          <p:spPr bwMode="auto">
            <a:xfrm flipH="1">
              <a:off x="4166" y="3237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50" name="Line 403"/>
            <p:cNvSpPr>
              <a:spLocks noChangeShapeType="1"/>
            </p:cNvSpPr>
            <p:nvPr/>
          </p:nvSpPr>
          <p:spPr bwMode="auto">
            <a:xfrm flipH="1">
              <a:off x="4149" y="3237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51" name="Line 404"/>
            <p:cNvSpPr>
              <a:spLocks noChangeShapeType="1"/>
            </p:cNvSpPr>
            <p:nvPr/>
          </p:nvSpPr>
          <p:spPr bwMode="auto">
            <a:xfrm flipH="1">
              <a:off x="4132" y="3237"/>
              <a:ext cx="7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52" name="Line 405"/>
            <p:cNvSpPr>
              <a:spLocks noChangeShapeType="1"/>
            </p:cNvSpPr>
            <p:nvPr/>
          </p:nvSpPr>
          <p:spPr bwMode="auto">
            <a:xfrm flipH="1">
              <a:off x="4114" y="3239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53" name="Line 406"/>
            <p:cNvSpPr>
              <a:spLocks noChangeShapeType="1"/>
            </p:cNvSpPr>
            <p:nvPr/>
          </p:nvSpPr>
          <p:spPr bwMode="auto">
            <a:xfrm flipH="1">
              <a:off x="4097" y="3239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54" name="Line 407"/>
            <p:cNvSpPr>
              <a:spLocks noChangeShapeType="1"/>
            </p:cNvSpPr>
            <p:nvPr/>
          </p:nvSpPr>
          <p:spPr bwMode="auto">
            <a:xfrm flipH="1">
              <a:off x="4080" y="3239"/>
              <a:ext cx="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55" name="Line 408"/>
            <p:cNvSpPr>
              <a:spLocks noChangeShapeType="1"/>
            </p:cNvSpPr>
            <p:nvPr/>
          </p:nvSpPr>
          <p:spPr bwMode="auto">
            <a:xfrm flipH="1">
              <a:off x="4062" y="3239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56" name="Line 409"/>
            <p:cNvSpPr>
              <a:spLocks noChangeShapeType="1"/>
            </p:cNvSpPr>
            <p:nvPr/>
          </p:nvSpPr>
          <p:spPr bwMode="auto">
            <a:xfrm flipH="1">
              <a:off x="4045" y="3241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57" name="Line 410"/>
            <p:cNvSpPr>
              <a:spLocks noChangeShapeType="1"/>
            </p:cNvSpPr>
            <p:nvPr/>
          </p:nvSpPr>
          <p:spPr bwMode="auto">
            <a:xfrm flipH="1">
              <a:off x="4027" y="3241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58" name="Line 411"/>
            <p:cNvSpPr>
              <a:spLocks noChangeShapeType="1"/>
            </p:cNvSpPr>
            <p:nvPr/>
          </p:nvSpPr>
          <p:spPr bwMode="auto">
            <a:xfrm flipH="1">
              <a:off x="4010" y="3241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59" name="Line 412"/>
            <p:cNvSpPr>
              <a:spLocks noChangeShapeType="1"/>
            </p:cNvSpPr>
            <p:nvPr/>
          </p:nvSpPr>
          <p:spPr bwMode="auto">
            <a:xfrm flipH="1">
              <a:off x="3993" y="3241"/>
              <a:ext cx="7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60" name="Line 413"/>
            <p:cNvSpPr>
              <a:spLocks noChangeShapeType="1"/>
            </p:cNvSpPr>
            <p:nvPr/>
          </p:nvSpPr>
          <p:spPr bwMode="auto">
            <a:xfrm flipH="1">
              <a:off x="3975" y="3243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61" name="Line 414"/>
            <p:cNvSpPr>
              <a:spLocks noChangeShapeType="1"/>
            </p:cNvSpPr>
            <p:nvPr/>
          </p:nvSpPr>
          <p:spPr bwMode="auto">
            <a:xfrm flipH="1">
              <a:off x="3958" y="3243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62" name="Line 415"/>
            <p:cNvSpPr>
              <a:spLocks noChangeShapeType="1"/>
            </p:cNvSpPr>
            <p:nvPr/>
          </p:nvSpPr>
          <p:spPr bwMode="auto">
            <a:xfrm flipH="1">
              <a:off x="3941" y="3243"/>
              <a:ext cx="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63" name="Line 416"/>
            <p:cNvSpPr>
              <a:spLocks noChangeShapeType="1"/>
            </p:cNvSpPr>
            <p:nvPr/>
          </p:nvSpPr>
          <p:spPr bwMode="auto">
            <a:xfrm flipH="1">
              <a:off x="3923" y="3245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64" name="Line 417"/>
            <p:cNvSpPr>
              <a:spLocks noChangeShapeType="1"/>
            </p:cNvSpPr>
            <p:nvPr/>
          </p:nvSpPr>
          <p:spPr bwMode="auto">
            <a:xfrm flipH="1">
              <a:off x="3906" y="3245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65" name="Line 418"/>
            <p:cNvSpPr>
              <a:spLocks noChangeShapeType="1"/>
            </p:cNvSpPr>
            <p:nvPr/>
          </p:nvSpPr>
          <p:spPr bwMode="auto">
            <a:xfrm flipH="1">
              <a:off x="3888" y="3245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66" name="Line 419"/>
            <p:cNvSpPr>
              <a:spLocks noChangeShapeType="1"/>
            </p:cNvSpPr>
            <p:nvPr/>
          </p:nvSpPr>
          <p:spPr bwMode="auto">
            <a:xfrm flipH="1">
              <a:off x="3871" y="3247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67" name="Line 420"/>
            <p:cNvSpPr>
              <a:spLocks noChangeShapeType="1"/>
            </p:cNvSpPr>
            <p:nvPr/>
          </p:nvSpPr>
          <p:spPr bwMode="auto">
            <a:xfrm flipH="1">
              <a:off x="3854" y="3247"/>
              <a:ext cx="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68" name="Line 421"/>
            <p:cNvSpPr>
              <a:spLocks noChangeShapeType="1"/>
            </p:cNvSpPr>
            <p:nvPr/>
          </p:nvSpPr>
          <p:spPr bwMode="auto">
            <a:xfrm flipH="1">
              <a:off x="3836" y="3247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69" name="Line 422"/>
            <p:cNvSpPr>
              <a:spLocks noChangeShapeType="1"/>
            </p:cNvSpPr>
            <p:nvPr/>
          </p:nvSpPr>
          <p:spPr bwMode="auto">
            <a:xfrm flipH="1">
              <a:off x="3819" y="3249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70" name="Line 423"/>
            <p:cNvSpPr>
              <a:spLocks noChangeShapeType="1"/>
            </p:cNvSpPr>
            <p:nvPr/>
          </p:nvSpPr>
          <p:spPr bwMode="auto">
            <a:xfrm flipH="1">
              <a:off x="3802" y="3249"/>
              <a:ext cx="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71" name="Line 424"/>
            <p:cNvSpPr>
              <a:spLocks noChangeShapeType="1"/>
            </p:cNvSpPr>
            <p:nvPr/>
          </p:nvSpPr>
          <p:spPr bwMode="auto">
            <a:xfrm flipH="1">
              <a:off x="3784" y="3249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72" name="Line 425"/>
            <p:cNvSpPr>
              <a:spLocks noChangeShapeType="1"/>
            </p:cNvSpPr>
            <p:nvPr/>
          </p:nvSpPr>
          <p:spPr bwMode="auto">
            <a:xfrm flipH="1">
              <a:off x="3767" y="3251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73" name="Line 426"/>
            <p:cNvSpPr>
              <a:spLocks noChangeShapeType="1"/>
            </p:cNvSpPr>
            <p:nvPr/>
          </p:nvSpPr>
          <p:spPr bwMode="auto">
            <a:xfrm flipH="1">
              <a:off x="3749" y="3251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74" name="Line 427"/>
            <p:cNvSpPr>
              <a:spLocks noChangeShapeType="1"/>
            </p:cNvSpPr>
            <p:nvPr/>
          </p:nvSpPr>
          <p:spPr bwMode="auto">
            <a:xfrm flipH="1">
              <a:off x="3732" y="3251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75" name="Line 428"/>
            <p:cNvSpPr>
              <a:spLocks noChangeShapeType="1"/>
            </p:cNvSpPr>
            <p:nvPr/>
          </p:nvSpPr>
          <p:spPr bwMode="auto">
            <a:xfrm flipH="1">
              <a:off x="3715" y="3253"/>
              <a:ext cx="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76" name="Line 429"/>
            <p:cNvSpPr>
              <a:spLocks noChangeShapeType="1"/>
            </p:cNvSpPr>
            <p:nvPr/>
          </p:nvSpPr>
          <p:spPr bwMode="auto">
            <a:xfrm flipH="1">
              <a:off x="3697" y="3253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77" name="Line 430"/>
            <p:cNvSpPr>
              <a:spLocks noChangeShapeType="1"/>
            </p:cNvSpPr>
            <p:nvPr/>
          </p:nvSpPr>
          <p:spPr bwMode="auto">
            <a:xfrm flipH="1">
              <a:off x="3680" y="3253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78" name="Line 431"/>
            <p:cNvSpPr>
              <a:spLocks noChangeShapeType="1"/>
            </p:cNvSpPr>
            <p:nvPr/>
          </p:nvSpPr>
          <p:spPr bwMode="auto">
            <a:xfrm flipH="1">
              <a:off x="3663" y="3255"/>
              <a:ext cx="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79" name="Line 432"/>
            <p:cNvSpPr>
              <a:spLocks noChangeShapeType="1"/>
            </p:cNvSpPr>
            <p:nvPr/>
          </p:nvSpPr>
          <p:spPr bwMode="auto">
            <a:xfrm flipH="1">
              <a:off x="3645" y="3255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80" name="Line 433"/>
            <p:cNvSpPr>
              <a:spLocks noChangeShapeType="1"/>
            </p:cNvSpPr>
            <p:nvPr/>
          </p:nvSpPr>
          <p:spPr bwMode="auto">
            <a:xfrm flipH="1">
              <a:off x="3628" y="3257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81" name="Line 434"/>
            <p:cNvSpPr>
              <a:spLocks noChangeShapeType="1"/>
            </p:cNvSpPr>
            <p:nvPr/>
          </p:nvSpPr>
          <p:spPr bwMode="auto">
            <a:xfrm flipH="1">
              <a:off x="3610" y="3257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82" name="Line 435"/>
            <p:cNvSpPr>
              <a:spLocks noChangeShapeType="1"/>
            </p:cNvSpPr>
            <p:nvPr/>
          </p:nvSpPr>
          <p:spPr bwMode="auto">
            <a:xfrm flipH="1">
              <a:off x="3593" y="3259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83" name="Line 436"/>
            <p:cNvSpPr>
              <a:spLocks noChangeShapeType="1"/>
            </p:cNvSpPr>
            <p:nvPr/>
          </p:nvSpPr>
          <p:spPr bwMode="auto">
            <a:xfrm flipH="1">
              <a:off x="3576" y="3259"/>
              <a:ext cx="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84" name="Freeform 437"/>
            <p:cNvSpPr>
              <a:spLocks/>
            </p:cNvSpPr>
            <p:nvPr/>
          </p:nvSpPr>
          <p:spPr bwMode="auto">
            <a:xfrm>
              <a:off x="3558" y="3259"/>
              <a:ext cx="10" cy="2"/>
            </a:xfrm>
            <a:custGeom>
              <a:avLst/>
              <a:gdLst>
                <a:gd name="T0" fmla="*/ 10 w 10"/>
                <a:gd name="T1" fmla="*/ 0 h 2"/>
                <a:gd name="T2" fmla="*/ 4 w 10"/>
                <a:gd name="T3" fmla="*/ 2 h 2"/>
                <a:gd name="T4" fmla="*/ 0 w 10"/>
                <a:gd name="T5" fmla="*/ 2 h 2"/>
                <a:gd name="T6" fmla="*/ 0 60000 65536"/>
                <a:gd name="T7" fmla="*/ 0 60000 65536"/>
                <a:gd name="T8" fmla="*/ 0 60000 65536"/>
                <a:gd name="T9" fmla="*/ 0 w 10"/>
                <a:gd name="T10" fmla="*/ 0 h 2"/>
                <a:gd name="T11" fmla="*/ 10 w 10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2">
                  <a:moveTo>
                    <a:pt x="10" y="0"/>
                  </a:moveTo>
                  <a:lnTo>
                    <a:pt x="4" y="2"/>
                  </a:lnTo>
                  <a:lnTo>
                    <a:pt x="0" y="2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85" name="Line 438"/>
            <p:cNvSpPr>
              <a:spLocks noChangeShapeType="1"/>
            </p:cNvSpPr>
            <p:nvPr/>
          </p:nvSpPr>
          <p:spPr bwMode="auto">
            <a:xfrm flipH="1">
              <a:off x="3541" y="3261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86" name="Line 439"/>
            <p:cNvSpPr>
              <a:spLocks noChangeShapeType="1"/>
            </p:cNvSpPr>
            <p:nvPr/>
          </p:nvSpPr>
          <p:spPr bwMode="auto">
            <a:xfrm flipH="1">
              <a:off x="3524" y="3261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87" name="Line 440"/>
            <p:cNvSpPr>
              <a:spLocks noChangeShapeType="1"/>
            </p:cNvSpPr>
            <p:nvPr/>
          </p:nvSpPr>
          <p:spPr bwMode="auto">
            <a:xfrm flipH="1">
              <a:off x="3506" y="3262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88" name="Line 441"/>
            <p:cNvSpPr>
              <a:spLocks noChangeShapeType="1"/>
            </p:cNvSpPr>
            <p:nvPr/>
          </p:nvSpPr>
          <p:spPr bwMode="auto">
            <a:xfrm flipH="1">
              <a:off x="3489" y="3262"/>
              <a:ext cx="9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89" name="Line 442"/>
            <p:cNvSpPr>
              <a:spLocks noChangeShapeType="1"/>
            </p:cNvSpPr>
            <p:nvPr/>
          </p:nvSpPr>
          <p:spPr bwMode="auto">
            <a:xfrm flipH="1">
              <a:off x="3471" y="3264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90" name="Line 443"/>
            <p:cNvSpPr>
              <a:spLocks noChangeShapeType="1"/>
            </p:cNvSpPr>
            <p:nvPr/>
          </p:nvSpPr>
          <p:spPr bwMode="auto">
            <a:xfrm flipH="1">
              <a:off x="3454" y="3264"/>
              <a:ext cx="10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91" name="Line 444"/>
            <p:cNvSpPr>
              <a:spLocks noChangeShapeType="1"/>
            </p:cNvSpPr>
            <p:nvPr/>
          </p:nvSpPr>
          <p:spPr bwMode="auto">
            <a:xfrm flipH="1">
              <a:off x="3437" y="3266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92" name="Line 445"/>
            <p:cNvSpPr>
              <a:spLocks noChangeShapeType="1"/>
            </p:cNvSpPr>
            <p:nvPr/>
          </p:nvSpPr>
          <p:spPr bwMode="auto">
            <a:xfrm flipH="1">
              <a:off x="3419" y="3266"/>
              <a:ext cx="10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93" name="Line 446"/>
            <p:cNvSpPr>
              <a:spLocks noChangeShapeType="1"/>
            </p:cNvSpPr>
            <p:nvPr/>
          </p:nvSpPr>
          <p:spPr bwMode="auto">
            <a:xfrm flipH="1">
              <a:off x="3402" y="3268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94" name="Line 447"/>
            <p:cNvSpPr>
              <a:spLocks noChangeShapeType="1"/>
            </p:cNvSpPr>
            <p:nvPr/>
          </p:nvSpPr>
          <p:spPr bwMode="auto">
            <a:xfrm flipH="1">
              <a:off x="3385" y="3270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95" name="Line 448"/>
            <p:cNvSpPr>
              <a:spLocks noChangeShapeType="1"/>
            </p:cNvSpPr>
            <p:nvPr/>
          </p:nvSpPr>
          <p:spPr bwMode="auto">
            <a:xfrm flipH="1">
              <a:off x="3367" y="3270"/>
              <a:ext cx="10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96" name="Line 449"/>
            <p:cNvSpPr>
              <a:spLocks noChangeShapeType="1"/>
            </p:cNvSpPr>
            <p:nvPr/>
          </p:nvSpPr>
          <p:spPr bwMode="auto">
            <a:xfrm flipH="1">
              <a:off x="3350" y="3272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97" name="Line 450"/>
            <p:cNvSpPr>
              <a:spLocks noChangeShapeType="1"/>
            </p:cNvSpPr>
            <p:nvPr/>
          </p:nvSpPr>
          <p:spPr bwMode="auto">
            <a:xfrm flipH="1">
              <a:off x="3332" y="3274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98" name="Line 451"/>
            <p:cNvSpPr>
              <a:spLocks noChangeShapeType="1"/>
            </p:cNvSpPr>
            <p:nvPr/>
          </p:nvSpPr>
          <p:spPr bwMode="auto">
            <a:xfrm flipH="1">
              <a:off x="3315" y="3274"/>
              <a:ext cx="10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99" name="Freeform 452"/>
            <p:cNvSpPr>
              <a:spLocks/>
            </p:cNvSpPr>
            <p:nvPr/>
          </p:nvSpPr>
          <p:spPr bwMode="auto">
            <a:xfrm>
              <a:off x="3298" y="3276"/>
              <a:ext cx="9" cy="1"/>
            </a:xfrm>
            <a:custGeom>
              <a:avLst/>
              <a:gdLst>
                <a:gd name="T0" fmla="*/ 9 w 9"/>
                <a:gd name="T1" fmla="*/ 0 h 1"/>
                <a:gd name="T2" fmla="*/ 4 w 9"/>
                <a:gd name="T3" fmla="*/ 0 h 1"/>
                <a:gd name="T4" fmla="*/ 0 w 9"/>
                <a:gd name="T5" fmla="*/ 0 h 1"/>
                <a:gd name="T6" fmla="*/ 0 60000 65536"/>
                <a:gd name="T7" fmla="*/ 0 60000 65536"/>
                <a:gd name="T8" fmla="*/ 0 60000 65536"/>
                <a:gd name="T9" fmla="*/ 0 w 9"/>
                <a:gd name="T10" fmla="*/ 0 h 1"/>
                <a:gd name="T11" fmla="*/ 9 w 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1">
                  <a:moveTo>
                    <a:pt x="9" y="0"/>
                  </a:moveTo>
                  <a:lnTo>
                    <a:pt x="4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00" name="Line 453"/>
            <p:cNvSpPr>
              <a:spLocks noChangeShapeType="1"/>
            </p:cNvSpPr>
            <p:nvPr/>
          </p:nvSpPr>
          <p:spPr bwMode="auto">
            <a:xfrm flipH="1">
              <a:off x="3280" y="3278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01" name="Line 454"/>
            <p:cNvSpPr>
              <a:spLocks noChangeShapeType="1"/>
            </p:cNvSpPr>
            <p:nvPr/>
          </p:nvSpPr>
          <p:spPr bwMode="auto">
            <a:xfrm flipH="1">
              <a:off x="3263" y="3278"/>
              <a:ext cx="10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02" name="Line 455"/>
            <p:cNvSpPr>
              <a:spLocks noChangeShapeType="1"/>
            </p:cNvSpPr>
            <p:nvPr/>
          </p:nvSpPr>
          <p:spPr bwMode="auto">
            <a:xfrm flipH="1">
              <a:off x="3246" y="3280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03" name="Line 456"/>
            <p:cNvSpPr>
              <a:spLocks noChangeShapeType="1"/>
            </p:cNvSpPr>
            <p:nvPr/>
          </p:nvSpPr>
          <p:spPr bwMode="auto">
            <a:xfrm flipH="1">
              <a:off x="3228" y="3282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04" name="Line 457"/>
            <p:cNvSpPr>
              <a:spLocks noChangeShapeType="1"/>
            </p:cNvSpPr>
            <p:nvPr/>
          </p:nvSpPr>
          <p:spPr bwMode="auto">
            <a:xfrm flipH="1">
              <a:off x="3211" y="3282"/>
              <a:ext cx="9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05" name="Line 458"/>
            <p:cNvSpPr>
              <a:spLocks noChangeShapeType="1"/>
            </p:cNvSpPr>
            <p:nvPr/>
          </p:nvSpPr>
          <p:spPr bwMode="auto">
            <a:xfrm flipH="1">
              <a:off x="3193" y="3284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06" name="Freeform 459"/>
            <p:cNvSpPr>
              <a:spLocks/>
            </p:cNvSpPr>
            <p:nvPr/>
          </p:nvSpPr>
          <p:spPr bwMode="auto">
            <a:xfrm>
              <a:off x="3176" y="3286"/>
              <a:ext cx="10" cy="1"/>
            </a:xfrm>
            <a:custGeom>
              <a:avLst/>
              <a:gdLst>
                <a:gd name="T0" fmla="*/ 10 w 10"/>
                <a:gd name="T1" fmla="*/ 0 h 1"/>
                <a:gd name="T2" fmla="*/ 2 w 10"/>
                <a:gd name="T3" fmla="*/ 0 h 1"/>
                <a:gd name="T4" fmla="*/ 0 w 10"/>
                <a:gd name="T5" fmla="*/ 0 h 1"/>
                <a:gd name="T6" fmla="*/ 0 60000 65536"/>
                <a:gd name="T7" fmla="*/ 0 60000 65536"/>
                <a:gd name="T8" fmla="*/ 0 60000 65536"/>
                <a:gd name="T9" fmla="*/ 0 w 10"/>
                <a:gd name="T10" fmla="*/ 0 h 1"/>
                <a:gd name="T11" fmla="*/ 10 w 10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1">
                  <a:moveTo>
                    <a:pt x="10" y="0"/>
                  </a:move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07" name="Line 460"/>
            <p:cNvSpPr>
              <a:spLocks noChangeShapeType="1"/>
            </p:cNvSpPr>
            <p:nvPr/>
          </p:nvSpPr>
          <p:spPr bwMode="auto">
            <a:xfrm flipH="1">
              <a:off x="3159" y="3288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08" name="Line 461"/>
            <p:cNvSpPr>
              <a:spLocks noChangeShapeType="1"/>
            </p:cNvSpPr>
            <p:nvPr/>
          </p:nvSpPr>
          <p:spPr bwMode="auto">
            <a:xfrm flipH="1">
              <a:off x="3141" y="3288"/>
              <a:ext cx="10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09" name="Line 462"/>
            <p:cNvSpPr>
              <a:spLocks noChangeShapeType="1"/>
            </p:cNvSpPr>
            <p:nvPr/>
          </p:nvSpPr>
          <p:spPr bwMode="auto">
            <a:xfrm flipH="1">
              <a:off x="3126" y="3290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10" name="Line 463"/>
            <p:cNvSpPr>
              <a:spLocks noChangeShapeType="1"/>
            </p:cNvSpPr>
            <p:nvPr/>
          </p:nvSpPr>
          <p:spPr bwMode="auto">
            <a:xfrm flipH="1">
              <a:off x="3109" y="3292"/>
              <a:ext cx="7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11" name="Line 464"/>
            <p:cNvSpPr>
              <a:spLocks noChangeShapeType="1"/>
            </p:cNvSpPr>
            <p:nvPr/>
          </p:nvSpPr>
          <p:spPr bwMode="auto">
            <a:xfrm flipH="1">
              <a:off x="3091" y="3294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12" name="Line 465"/>
            <p:cNvSpPr>
              <a:spLocks noChangeShapeType="1"/>
            </p:cNvSpPr>
            <p:nvPr/>
          </p:nvSpPr>
          <p:spPr bwMode="auto">
            <a:xfrm flipH="1">
              <a:off x="3074" y="3296"/>
              <a:ext cx="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13" name="Line 466"/>
            <p:cNvSpPr>
              <a:spLocks noChangeShapeType="1"/>
            </p:cNvSpPr>
            <p:nvPr/>
          </p:nvSpPr>
          <p:spPr bwMode="auto">
            <a:xfrm flipH="1">
              <a:off x="3056" y="3298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14" name="Line 467"/>
            <p:cNvSpPr>
              <a:spLocks noChangeShapeType="1"/>
            </p:cNvSpPr>
            <p:nvPr/>
          </p:nvSpPr>
          <p:spPr bwMode="auto">
            <a:xfrm flipH="1">
              <a:off x="3039" y="3299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15" name="Line 468"/>
            <p:cNvSpPr>
              <a:spLocks noChangeShapeType="1"/>
            </p:cNvSpPr>
            <p:nvPr/>
          </p:nvSpPr>
          <p:spPr bwMode="auto">
            <a:xfrm flipH="1">
              <a:off x="3022" y="3301"/>
              <a:ext cx="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16" name="Line 469"/>
            <p:cNvSpPr>
              <a:spLocks noChangeShapeType="1"/>
            </p:cNvSpPr>
            <p:nvPr/>
          </p:nvSpPr>
          <p:spPr bwMode="auto">
            <a:xfrm flipH="1">
              <a:off x="3004" y="3303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17" name="Line 470"/>
            <p:cNvSpPr>
              <a:spLocks noChangeShapeType="1"/>
            </p:cNvSpPr>
            <p:nvPr/>
          </p:nvSpPr>
          <p:spPr bwMode="auto">
            <a:xfrm flipH="1">
              <a:off x="2987" y="3305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18" name="Line 471"/>
            <p:cNvSpPr>
              <a:spLocks noChangeShapeType="1"/>
            </p:cNvSpPr>
            <p:nvPr/>
          </p:nvSpPr>
          <p:spPr bwMode="auto">
            <a:xfrm flipH="1">
              <a:off x="2970" y="3307"/>
              <a:ext cx="7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19" name="Line 472"/>
            <p:cNvSpPr>
              <a:spLocks noChangeShapeType="1"/>
            </p:cNvSpPr>
            <p:nvPr/>
          </p:nvSpPr>
          <p:spPr bwMode="auto">
            <a:xfrm flipH="1">
              <a:off x="2952" y="3309"/>
              <a:ext cx="10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20" name="Line 473"/>
            <p:cNvSpPr>
              <a:spLocks noChangeShapeType="1"/>
            </p:cNvSpPr>
            <p:nvPr/>
          </p:nvSpPr>
          <p:spPr bwMode="auto">
            <a:xfrm flipH="1">
              <a:off x="2935" y="3311"/>
              <a:ext cx="9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21" name="Line 474"/>
            <p:cNvSpPr>
              <a:spLocks noChangeShapeType="1"/>
            </p:cNvSpPr>
            <p:nvPr/>
          </p:nvSpPr>
          <p:spPr bwMode="auto">
            <a:xfrm flipH="1">
              <a:off x="2917" y="3313"/>
              <a:ext cx="10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22" name="Line 475"/>
            <p:cNvSpPr>
              <a:spLocks noChangeShapeType="1"/>
            </p:cNvSpPr>
            <p:nvPr/>
          </p:nvSpPr>
          <p:spPr bwMode="auto">
            <a:xfrm flipH="1">
              <a:off x="2900" y="3315"/>
              <a:ext cx="10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23" name="Line 476"/>
            <p:cNvSpPr>
              <a:spLocks noChangeShapeType="1"/>
            </p:cNvSpPr>
            <p:nvPr/>
          </p:nvSpPr>
          <p:spPr bwMode="auto">
            <a:xfrm flipH="1">
              <a:off x="2883" y="3319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24" name="Line 477"/>
            <p:cNvSpPr>
              <a:spLocks noChangeShapeType="1"/>
            </p:cNvSpPr>
            <p:nvPr/>
          </p:nvSpPr>
          <p:spPr bwMode="auto">
            <a:xfrm flipH="1">
              <a:off x="2865" y="3321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25" name="Line 478"/>
            <p:cNvSpPr>
              <a:spLocks noChangeShapeType="1"/>
            </p:cNvSpPr>
            <p:nvPr/>
          </p:nvSpPr>
          <p:spPr bwMode="auto">
            <a:xfrm flipH="1">
              <a:off x="2850" y="3323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26" name="Line 479"/>
            <p:cNvSpPr>
              <a:spLocks noChangeShapeType="1"/>
            </p:cNvSpPr>
            <p:nvPr/>
          </p:nvSpPr>
          <p:spPr bwMode="auto">
            <a:xfrm flipH="1">
              <a:off x="2832" y="3325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27" name="Line 480"/>
            <p:cNvSpPr>
              <a:spLocks noChangeShapeType="1"/>
            </p:cNvSpPr>
            <p:nvPr/>
          </p:nvSpPr>
          <p:spPr bwMode="auto">
            <a:xfrm flipH="1">
              <a:off x="2815" y="3329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28" name="Line 481"/>
            <p:cNvSpPr>
              <a:spLocks noChangeShapeType="1"/>
            </p:cNvSpPr>
            <p:nvPr/>
          </p:nvSpPr>
          <p:spPr bwMode="auto">
            <a:xfrm flipH="1">
              <a:off x="2798" y="3331"/>
              <a:ext cx="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29" name="Line 482"/>
            <p:cNvSpPr>
              <a:spLocks noChangeShapeType="1"/>
            </p:cNvSpPr>
            <p:nvPr/>
          </p:nvSpPr>
          <p:spPr bwMode="auto">
            <a:xfrm flipH="1">
              <a:off x="2780" y="3333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30" name="Line 483"/>
            <p:cNvSpPr>
              <a:spLocks noChangeShapeType="1"/>
            </p:cNvSpPr>
            <p:nvPr/>
          </p:nvSpPr>
          <p:spPr bwMode="auto">
            <a:xfrm flipH="1">
              <a:off x="2763" y="3336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31" name="Line 484"/>
            <p:cNvSpPr>
              <a:spLocks noChangeShapeType="1"/>
            </p:cNvSpPr>
            <p:nvPr/>
          </p:nvSpPr>
          <p:spPr bwMode="auto">
            <a:xfrm flipH="1">
              <a:off x="2746" y="3338"/>
              <a:ext cx="9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32" name="Line 485"/>
            <p:cNvSpPr>
              <a:spLocks noChangeShapeType="1"/>
            </p:cNvSpPr>
            <p:nvPr/>
          </p:nvSpPr>
          <p:spPr bwMode="auto">
            <a:xfrm flipH="1">
              <a:off x="2728" y="3342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33" name="Line 486"/>
            <p:cNvSpPr>
              <a:spLocks noChangeShapeType="1"/>
            </p:cNvSpPr>
            <p:nvPr/>
          </p:nvSpPr>
          <p:spPr bwMode="auto">
            <a:xfrm flipH="1">
              <a:off x="2711" y="3344"/>
              <a:ext cx="9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34" name="Line 487"/>
            <p:cNvSpPr>
              <a:spLocks noChangeShapeType="1"/>
            </p:cNvSpPr>
            <p:nvPr/>
          </p:nvSpPr>
          <p:spPr bwMode="auto">
            <a:xfrm flipH="1">
              <a:off x="2695" y="3348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35" name="Line 488"/>
            <p:cNvSpPr>
              <a:spLocks noChangeShapeType="1"/>
            </p:cNvSpPr>
            <p:nvPr/>
          </p:nvSpPr>
          <p:spPr bwMode="auto">
            <a:xfrm flipH="1">
              <a:off x="2678" y="3350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36" name="Line 489"/>
            <p:cNvSpPr>
              <a:spLocks noChangeShapeType="1"/>
            </p:cNvSpPr>
            <p:nvPr/>
          </p:nvSpPr>
          <p:spPr bwMode="auto">
            <a:xfrm flipH="1">
              <a:off x="2661" y="3354"/>
              <a:ext cx="7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37" name="Line 490"/>
            <p:cNvSpPr>
              <a:spLocks noChangeShapeType="1"/>
            </p:cNvSpPr>
            <p:nvPr/>
          </p:nvSpPr>
          <p:spPr bwMode="auto">
            <a:xfrm flipH="1">
              <a:off x="2643" y="3358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38" name="Line 491"/>
            <p:cNvSpPr>
              <a:spLocks noChangeShapeType="1"/>
            </p:cNvSpPr>
            <p:nvPr/>
          </p:nvSpPr>
          <p:spPr bwMode="auto">
            <a:xfrm flipH="1">
              <a:off x="2626" y="3360"/>
              <a:ext cx="10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39" name="Line 492"/>
            <p:cNvSpPr>
              <a:spLocks noChangeShapeType="1"/>
            </p:cNvSpPr>
            <p:nvPr/>
          </p:nvSpPr>
          <p:spPr bwMode="auto">
            <a:xfrm flipH="1">
              <a:off x="2609" y="3364"/>
              <a:ext cx="9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40" name="Line 493"/>
            <p:cNvSpPr>
              <a:spLocks noChangeShapeType="1"/>
            </p:cNvSpPr>
            <p:nvPr/>
          </p:nvSpPr>
          <p:spPr bwMode="auto">
            <a:xfrm flipH="1">
              <a:off x="2593" y="3368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41" name="Line 494"/>
            <p:cNvSpPr>
              <a:spLocks noChangeShapeType="1"/>
            </p:cNvSpPr>
            <p:nvPr/>
          </p:nvSpPr>
          <p:spPr bwMode="auto">
            <a:xfrm flipH="1">
              <a:off x="2576" y="3371"/>
              <a:ext cx="7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42" name="Line 495"/>
            <p:cNvSpPr>
              <a:spLocks noChangeShapeType="1"/>
            </p:cNvSpPr>
            <p:nvPr/>
          </p:nvSpPr>
          <p:spPr bwMode="auto">
            <a:xfrm flipH="1">
              <a:off x="2558" y="3375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43" name="Line 496"/>
            <p:cNvSpPr>
              <a:spLocks noChangeShapeType="1"/>
            </p:cNvSpPr>
            <p:nvPr/>
          </p:nvSpPr>
          <p:spPr bwMode="auto">
            <a:xfrm flipH="1">
              <a:off x="2541" y="3377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44" name="Line 497"/>
            <p:cNvSpPr>
              <a:spLocks noChangeShapeType="1"/>
            </p:cNvSpPr>
            <p:nvPr/>
          </p:nvSpPr>
          <p:spPr bwMode="auto">
            <a:xfrm flipH="1">
              <a:off x="2524" y="3381"/>
              <a:ext cx="9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45" name="Line 498"/>
            <p:cNvSpPr>
              <a:spLocks noChangeShapeType="1"/>
            </p:cNvSpPr>
            <p:nvPr/>
          </p:nvSpPr>
          <p:spPr bwMode="auto">
            <a:xfrm flipH="1">
              <a:off x="2506" y="3385"/>
              <a:ext cx="10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46" name="Line 499"/>
            <p:cNvSpPr>
              <a:spLocks noChangeShapeType="1"/>
            </p:cNvSpPr>
            <p:nvPr/>
          </p:nvSpPr>
          <p:spPr bwMode="auto">
            <a:xfrm flipH="1">
              <a:off x="2491" y="3389"/>
              <a:ext cx="7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47" name="Line 500"/>
            <p:cNvSpPr>
              <a:spLocks noChangeShapeType="1"/>
            </p:cNvSpPr>
            <p:nvPr/>
          </p:nvSpPr>
          <p:spPr bwMode="auto">
            <a:xfrm flipH="1">
              <a:off x="2473" y="3393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48" name="Line 501"/>
            <p:cNvSpPr>
              <a:spLocks noChangeShapeType="1"/>
            </p:cNvSpPr>
            <p:nvPr/>
          </p:nvSpPr>
          <p:spPr bwMode="auto">
            <a:xfrm flipH="1">
              <a:off x="2456" y="3397"/>
              <a:ext cx="10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49" name="Line 502"/>
            <p:cNvSpPr>
              <a:spLocks noChangeShapeType="1"/>
            </p:cNvSpPr>
            <p:nvPr/>
          </p:nvSpPr>
          <p:spPr bwMode="auto">
            <a:xfrm flipH="1">
              <a:off x="2439" y="3403"/>
              <a:ext cx="9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50" name="Line 503"/>
            <p:cNvSpPr>
              <a:spLocks noChangeShapeType="1"/>
            </p:cNvSpPr>
            <p:nvPr/>
          </p:nvSpPr>
          <p:spPr bwMode="auto">
            <a:xfrm flipH="1">
              <a:off x="2423" y="3407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51" name="Line 504"/>
            <p:cNvSpPr>
              <a:spLocks noChangeShapeType="1"/>
            </p:cNvSpPr>
            <p:nvPr/>
          </p:nvSpPr>
          <p:spPr bwMode="auto">
            <a:xfrm flipH="1">
              <a:off x="2406" y="3410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52" name="Freeform 505"/>
            <p:cNvSpPr>
              <a:spLocks/>
            </p:cNvSpPr>
            <p:nvPr/>
          </p:nvSpPr>
          <p:spPr bwMode="auto">
            <a:xfrm>
              <a:off x="2388" y="3414"/>
              <a:ext cx="10" cy="2"/>
            </a:xfrm>
            <a:custGeom>
              <a:avLst/>
              <a:gdLst>
                <a:gd name="T0" fmla="*/ 10 w 10"/>
                <a:gd name="T1" fmla="*/ 0 h 2"/>
                <a:gd name="T2" fmla="*/ 6 w 10"/>
                <a:gd name="T3" fmla="*/ 0 h 2"/>
                <a:gd name="T4" fmla="*/ 0 w 10"/>
                <a:gd name="T5" fmla="*/ 2 h 2"/>
                <a:gd name="T6" fmla="*/ 0 60000 65536"/>
                <a:gd name="T7" fmla="*/ 0 60000 65536"/>
                <a:gd name="T8" fmla="*/ 0 60000 65536"/>
                <a:gd name="T9" fmla="*/ 0 w 10"/>
                <a:gd name="T10" fmla="*/ 0 h 2"/>
                <a:gd name="T11" fmla="*/ 10 w 10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2">
                  <a:moveTo>
                    <a:pt x="10" y="0"/>
                  </a:moveTo>
                  <a:lnTo>
                    <a:pt x="6" y="0"/>
                  </a:lnTo>
                  <a:lnTo>
                    <a:pt x="0" y="2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3" name="Line 506"/>
            <p:cNvSpPr>
              <a:spLocks noChangeShapeType="1"/>
            </p:cNvSpPr>
            <p:nvPr/>
          </p:nvSpPr>
          <p:spPr bwMode="auto">
            <a:xfrm flipH="1">
              <a:off x="2373" y="3418"/>
              <a:ext cx="8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54" name="Line 507"/>
            <p:cNvSpPr>
              <a:spLocks noChangeShapeType="1"/>
            </p:cNvSpPr>
            <p:nvPr/>
          </p:nvSpPr>
          <p:spPr bwMode="auto">
            <a:xfrm flipH="1">
              <a:off x="2356" y="3424"/>
              <a:ext cx="7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55" name="Line 508"/>
            <p:cNvSpPr>
              <a:spLocks noChangeShapeType="1"/>
            </p:cNvSpPr>
            <p:nvPr/>
          </p:nvSpPr>
          <p:spPr bwMode="auto">
            <a:xfrm flipH="1">
              <a:off x="2338" y="3428"/>
              <a:ext cx="10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56" name="Line 509"/>
            <p:cNvSpPr>
              <a:spLocks noChangeShapeType="1"/>
            </p:cNvSpPr>
            <p:nvPr/>
          </p:nvSpPr>
          <p:spPr bwMode="auto">
            <a:xfrm flipH="1">
              <a:off x="2323" y="3434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57" name="Line 510"/>
            <p:cNvSpPr>
              <a:spLocks noChangeShapeType="1"/>
            </p:cNvSpPr>
            <p:nvPr/>
          </p:nvSpPr>
          <p:spPr bwMode="auto">
            <a:xfrm flipH="1">
              <a:off x="2305" y="3440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58" name="Line 511"/>
            <p:cNvSpPr>
              <a:spLocks noChangeShapeType="1"/>
            </p:cNvSpPr>
            <p:nvPr/>
          </p:nvSpPr>
          <p:spPr bwMode="auto">
            <a:xfrm flipH="1">
              <a:off x="2288" y="3444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59" name="Line 512"/>
            <p:cNvSpPr>
              <a:spLocks noChangeShapeType="1"/>
            </p:cNvSpPr>
            <p:nvPr/>
          </p:nvSpPr>
          <p:spPr bwMode="auto">
            <a:xfrm flipH="1">
              <a:off x="2273" y="3449"/>
              <a:ext cx="7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60" name="Freeform 513"/>
            <p:cNvSpPr>
              <a:spLocks/>
            </p:cNvSpPr>
            <p:nvPr/>
          </p:nvSpPr>
          <p:spPr bwMode="auto">
            <a:xfrm>
              <a:off x="2255" y="3453"/>
              <a:ext cx="10" cy="4"/>
            </a:xfrm>
            <a:custGeom>
              <a:avLst/>
              <a:gdLst>
                <a:gd name="T0" fmla="*/ 10 w 10"/>
                <a:gd name="T1" fmla="*/ 0 h 4"/>
                <a:gd name="T2" fmla="*/ 6 w 10"/>
                <a:gd name="T3" fmla="*/ 2 h 4"/>
                <a:gd name="T4" fmla="*/ 0 w 10"/>
                <a:gd name="T5" fmla="*/ 4 h 4"/>
                <a:gd name="T6" fmla="*/ 0 60000 65536"/>
                <a:gd name="T7" fmla="*/ 0 60000 65536"/>
                <a:gd name="T8" fmla="*/ 0 60000 65536"/>
                <a:gd name="T9" fmla="*/ 0 w 10"/>
                <a:gd name="T10" fmla="*/ 0 h 4"/>
                <a:gd name="T11" fmla="*/ 10 w 10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4">
                  <a:moveTo>
                    <a:pt x="10" y="0"/>
                  </a:moveTo>
                  <a:lnTo>
                    <a:pt x="6" y="2"/>
                  </a:lnTo>
                  <a:lnTo>
                    <a:pt x="0" y="4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61" name="Line 514"/>
            <p:cNvSpPr>
              <a:spLocks noChangeShapeType="1"/>
            </p:cNvSpPr>
            <p:nvPr/>
          </p:nvSpPr>
          <p:spPr bwMode="auto">
            <a:xfrm flipH="1">
              <a:off x="2240" y="3459"/>
              <a:ext cx="7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62" name="Line 515"/>
            <p:cNvSpPr>
              <a:spLocks noChangeShapeType="1"/>
            </p:cNvSpPr>
            <p:nvPr/>
          </p:nvSpPr>
          <p:spPr bwMode="auto">
            <a:xfrm flipH="1">
              <a:off x="2222" y="3465"/>
              <a:ext cx="10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63" name="Line 516"/>
            <p:cNvSpPr>
              <a:spLocks noChangeShapeType="1"/>
            </p:cNvSpPr>
            <p:nvPr/>
          </p:nvSpPr>
          <p:spPr bwMode="auto">
            <a:xfrm flipH="1">
              <a:off x="2207" y="3471"/>
              <a:ext cx="8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64" name="Line 517"/>
            <p:cNvSpPr>
              <a:spLocks noChangeShapeType="1"/>
            </p:cNvSpPr>
            <p:nvPr/>
          </p:nvSpPr>
          <p:spPr bwMode="auto">
            <a:xfrm flipH="1">
              <a:off x="2190" y="3479"/>
              <a:ext cx="9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65" name="Line 518"/>
            <p:cNvSpPr>
              <a:spLocks noChangeShapeType="1"/>
            </p:cNvSpPr>
            <p:nvPr/>
          </p:nvSpPr>
          <p:spPr bwMode="auto">
            <a:xfrm flipH="1">
              <a:off x="2174" y="3484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66" name="Line 519"/>
            <p:cNvSpPr>
              <a:spLocks noChangeShapeType="1"/>
            </p:cNvSpPr>
            <p:nvPr/>
          </p:nvSpPr>
          <p:spPr bwMode="auto">
            <a:xfrm flipH="1">
              <a:off x="2159" y="3490"/>
              <a:ext cx="7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67" name="Line 520"/>
            <p:cNvSpPr>
              <a:spLocks noChangeShapeType="1"/>
            </p:cNvSpPr>
            <p:nvPr/>
          </p:nvSpPr>
          <p:spPr bwMode="auto">
            <a:xfrm flipH="1">
              <a:off x="2141" y="3496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68" name="Line 521"/>
            <p:cNvSpPr>
              <a:spLocks noChangeShapeType="1"/>
            </p:cNvSpPr>
            <p:nvPr/>
          </p:nvSpPr>
          <p:spPr bwMode="auto">
            <a:xfrm flipH="1">
              <a:off x="2126" y="3502"/>
              <a:ext cx="8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69" name="Line 522"/>
            <p:cNvSpPr>
              <a:spLocks noChangeShapeType="1"/>
            </p:cNvSpPr>
            <p:nvPr/>
          </p:nvSpPr>
          <p:spPr bwMode="auto">
            <a:xfrm flipH="1">
              <a:off x="2108" y="3508"/>
              <a:ext cx="10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70" name="Line 523"/>
            <p:cNvSpPr>
              <a:spLocks noChangeShapeType="1"/>
            </p:cNvSpPr>
            <p:nvPr/>
          </p:nvSpPr>
          <p:spPr bwMode="auto">
            <a:xfrm flipH="1">
              <a:off x="2093" y="3516"/>
              <a:ext cx="8" cy="3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71" name="Line 524"/>
            <p:cNvSpPr>
              <a:spLocks noChangeShapeType="1"/>
            </p:cNvSpPr>
            <p:nvPr/>
          </p:nvSpPr>
          <p:spPr bwMode="auto">
            <a:xfrm flipH="1">
              <a:off x="2078" y="3521"/>
              <a:ext cx="7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72" name="Line 525"/>
            <p:cNvSpPr>
              <a:spLocks noChangeShapeType="1"/>
            </p:cNvSpPr>
            <p:nvPr/>
          </p:nvSpPr>
          <p:spPr bwMode="auto">
            <a:xfrm flipH="1">
              <a:off x="2062" y="3529"/>
              <a:ext cx="8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73" name="Line 526"/>
            <p:cNvSpPr>
              <a:spLocks noChangeShapeType="1"/>
            </p:cNvSpPr>
            <p:nvPr/>
          </p:nvSpPr>
          <p:spPr bwMode="auto">
            <a:xfrm flipH="1">
              <a:off x="2045" y="3535"/>
              <a:ext cx="8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74" name="Line 527"/>
            <p:cNvSpPr>
              <a:spLocks noChangeShapeType="1"/>
            </p:cNvSpPr>
            <p:nvPr/>
          </p:nvSpPr>
          <p:spPr bwMode="auto">
            <a:xfrm flipH="1">
              <a:off x="2029" y="3543"/>
              <a:ext cx="8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75" name="Line 528"/>
            <p:cNvSpPr>
              <a:spLocks noChangeShapeType="1"/>
            </p:cNvSpPr>
            <p:nvPr/>
          </p:nvSpPr>
          <p:spPr bwMode="auto">
            <a:xfrm flipH="1">
              <a:off x="2014" y="3549"/>
              <a:ext cx="8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76" name="Line 529"/>
            <p:cNvSpPr>
              <a:spLocks noChangeShapeType="1"/>
            </p:cNvSpPr>
            <p:nvPr/>
          </p:nvSpPr>
          <p:spPr bwMode="auto">
            <a:xfrm flipH="1">
              <a:off x="1998" y="3556"/>
              <a:ext cx="8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77" name="Line 530"/>
            <p:cNvSpPr>
              <a:spLocks noChangeShapeType="1"/>
            </p:cNvSpPr>
            <p:nvPr/>
          </p:nvSpPr>
          <p:spPr bwMode="auto">
            <a:xfrm flipH="1">
              <a:off x="1983" y="3564"/>
              <a:ext cx="8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78" name="Line 531"/>
            <p:cNvSpPr>
              <a:spLocks noChangeShapeType="1"/>
            </p:cNvSpPr>
            <p:nvPr/>
          </p:nvSpPr>
          <p:spPr bwMode="auto">
            <a:xfrm flipH="1">
              <a:off x="1968" y="3572"/>
              <a:ext cx="7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79" name="Line 532"/>
            <p:cNvSpPr>
              <a:spLocks noChangeShapeType="1"/>
            </p:cNvSpPr>
            <p:nvPr/>
          </p:nvSpPr>
          <p:spPr bwMode="auto">
            <a:xfrm flipH="1">
              <a:off x="1952" y="3580"/>
              <a:ext cx="8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80" name="Line 533"/>
            <p:cNvSpPr>
              <a:spLocks noChangeShapeType="1"/>
            </p:cNvSpPr>
            <p:nvPr/>
          </p:nvSpPr>
          <p:spPr bwMode="auto">
            <a:xfrm flipH="1">
              <a:off x="1937" y="3590"/>
              <a:ext cx="7" cy="3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81" name="Line 534"/>
            <p:cNvSpPr>
              <a:spLocks noChangeShapeType="1"/>
            </p:cNvSpPr>
            <p:nvPr/>
          </p:nvSpPr>
          <p:spPr bwMode="auto">
            <a:xfrm flipH="1">
              <a:off x="1921" y="3597"/>
              <a:ext cx="8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82" name="Line 535"/>
            <p:cNvSpPr>
              <a:spLocks noChangeShapeType="1"/>
            </p:cNvSpPr>
            <p:nvPr/>
          </p:nvSpPr>
          <p:spPr bwMode="auto">
            <a:xfrm flipH="1">
              <a:off x="1906" y="3605"/>
              <a:ext cx="8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83" name="Line 536"/>
            <p:cNvSpPr>
              <a:spLocks noChangeShapeType="1"/>
            </p:cNvSpPr>
            <p:nvPr/>
          </p:nvSpPr>
          <p:spPr bwMode="auto">
            <a:xfrm flipH="1">
              <a:off x="1892" y="3613"/>
              <a:ext cx="6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84" name="Line 537"/>
            <p:cNvSpPr>
              <a:spLocks noChangeShapeType="1"/>
            </p:cNvSpPr>
            <p:nvPr/>
          </p:nvSpPr>
          <p:spPr bwMode="auto">
            <a:xfrm>
              <a:off x="1892" y="2828"/>
              <a:ext cx="8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85" name="Line 538"/>
            <p:cNvSpPr>
              <a:spLocks noChangeShapeType="1"/>
            </p:cNvSpPr>
            <p:nvPr/>
          </p:nvSpPr>
          <p:spPr bwMode="auto">
            <a:xfrm>
              <a:off x="1908" y="2836"/>
              <a:ext cx="7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86" name="Line 539"/>
            <p:cNvSpPr>
              <a:spLocks noChangeShapeType="1"/>
            </p:cNvSpPr>
            <p:nvPr/>
          </p:nvSpPr>
          <p:spPr bwMode="auto">
            <a:xfrm>
              <a:off x="1923" y="2844"/>
              <a:ext cx="8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87" name="Line 540"/>
            <p:cNvSpPr>
              <a:spLocks noChangeShapeType="1"/>
            </p:cNvSpPr>
            <p:nvPr/>
          </p:nvSpPr>
          <p:spPr bwMode="auto">
            <a:xfrm>
              <a:off x="1939" y="2852"/>
              <a:ext cx="7" cy="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88" name="Line 541"/>
            <p:cNvSpPr>
              <a:spLocks noChangeShapeType="1"/>
            </p:cNvSpPr>
            <p:nvPr/>
          </p:nvSpPr>
          <p:spPr bwMode="auto">
            <a:xfrm>
              <a:off x="1954" y="2861"/>
              <a:ext cx="8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89" name="Line 542"/>
            <p:cNvSpPr>
              <a:spLocks noChangeShapeType="1"/>
            </p:cNvSpPr>
            <p:nvPr/>
          </p:nvSpPr>
          <p:spPr bwMode="auto">
            <a:xfrm>
              <a:off x="1969" y="2869"/>
              <a:ext cx="8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90" name="Line 543"/>
            <p:cNvSpPr>
              <a:spLocks noChangeShapeType="1"/>
            </p:cNvSpPr>
            <p:nvPr/>
          </p:nvSpPr>
          <p:spPr bwMode="auto">
            <a:xfrm>
              <a:off x="1985" y="2877"/>
              <a:ext cx="8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91" name="Freeform 544"/>
            <p:cNvSpPr>
              <a:spLocks/>
            </p:cNvSpPr>
            <p:nvPr/>
          </p:nvSpPr>
          <p:spPr bwMode="auto">
            <a:xfrm>
              <a:off x="2000" y="2885"/>
              <a:ext cx="8" cy="4"/>
            </a:xfrm>
            <a:custGeom>
              <a:avLst/>
              <a:gdLst>
                <a:gd name="T0" fmla="*/ 0 w 8"/>
                <a:gd name="T1" fmla="*/ 0 h 4"/>
                <a:gd name="T2" fmla="*/ 6 w 8"/>
                <a:gd name="T3" fmla="*/ 4 h 4"/>
                <a:gd name="T4" fmla="*/ 8 w 8"/>
                <a:gd name="T5" fmla="*/ 4 h 4"/>
                <a:gd name="T6" fmla="*/ 0 60000 65536"/>
                <a:gd name="T7" fmla="*/ 0 60000 65536"/>
                <a:gd name="T8" fmla="*/ 0 60000 65536"/>
                <a:gd name="T9" fmla="*/ 0 w 8"/>
                <a:gd name="T10" fmla="*/ 0 h 4"/>
                <a:gd name="T11" fmla="*/ 8 w 8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4">
                  <a:moveTo>
                    <a:pt x="0" y="0"/>
                  </a:moveTo>
                  <a:lnTo>
                    <a:pt x="6" y="4"/>
                  </a:lnTo>
                  <a:lnTo>
                    <a:pt x="8" y="4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92" name="Line 545"/>
            <p:cNvSpPr>
              <a:spLocks noChangeShapeType="1"/>
            </p:cNvSpPr>
            <p:nvPr/>
          </p:nvSpPr>
          <p:spPr bwMode="auto">
            <a:xfrm>
              <a:off x="2016" y="2892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93" name="Line 546"/>
            <p:cNvSpPr>
              <a:spLocks noChangeShapeType="1"/>
            </p:cNvSpPr>
            <p:nvPr/>
          </p:nvSpPr>
          <p:spPr bwMode="auto">
            <a:xfrm>
              <a:off x="2031" y="2898"/>
              <a:ext cx="8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94" name="Line 547"/>
            <p:cNvSpPr>
              <a:spLocks noChangeShapeType="1"/>
            </p:cNvSpPr>
            <p:nvPr/>
          </p:nvSpPr>
          <p:spPr bwMode="auto">
            <a:xfrm>
              <a:off x="2049" y="2906"/>
              <a:ext cx="7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95" name="Line 548"/>
            <p:cNvSpPr>
              <a:spLocks noChangeShapeType="1"/>
            </p:cNvSpPr>
            <p:nvPr/>
          </p:nvSpPr>
          <p:spPr bwMode="auto">
            <a:xfrm>
              <a:off x="2064" y="2912"/>
              <a:ext cx="8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96" name="Line 549"/>
            <p:cNvSpPr>
              <a:spLocks noChangeShapeType="1"/>
            </p:cNvSpPr>
            <p:nvPr/>
          </p:nvSpPr>
          <p:spPr bwMode="auto">
            <a:xfrm>
              <a:off x="2080" y="2920"/>
              <a:ext cx="7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97" name="Line 550"/>
            <p:cNvSpPr>
              <a:spLocks noChangeShapeType="1"/>
            </p:cNvSpPr>
            <p:nvPr/>
          </p:nvSpPr>
          <p:spPr bwMode="auto">
            <a:xfrm>
              <a:off x="2095" y="2926"/>
              <a:ext cx="10" cy="3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98" name="Line 551"/>
            <p:cNvSpPr>
              <a:spLocks noChangeShapeType="1"/>
            </p:cNvSpPr>
            <p:nvPr/>
          </p:nvSpPr>
          <p:spPr bwMode="auto">
            <a:xfrm>
              <a:off x="2112" y="2933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99" name="Line 552"/>
            <p:cNvSpPr>
              <a:spLocks noChangeShapeType="1"/>
            </p:cNvSpPr>
            <p:nvPr/>
          </p:nvSpPr>
          <p:spPr bwMode="auto">
            <a:xfrm>
              <a:off x="2128" y="2939"/>
              <a:ext cx="8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00" name="Line 553"/>
            <p:cNvSpPr>
              <a:spLocks noChangeShapeType="1"/>
            </p:cNvSpPr>
            <p:nvPr/>
          </p:nvSpPr>
          <p:spPr bwMode="auto">
            <a:xfrm>
              <a:off x="2143" y="2945"/>
              <a:ext cx="10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01" name="Line 554"/>
            <p:cNvSpPr>
              <a:spLocks noChangeShapeType="1"/>
            </p:cNvSpPr>
            <p:nvPr/>
          </p:nvSpPr>
          <p:spPr bwMode="auto">
            <a:xfrm>
              <a:off x="2161" y="2953"/>
              <a:ext cx="7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02" name="Line 555"/>
            <p:cNvSpPr>
              <a:spLocks noChangeShapeType="1"/>
            </p:cNvSpPr>
            <p:nvPr/>
          </p:nvSpPr>
          <p:spPr bwMode="auto">
            <a:xfrm>
              <a:off x="2176" y="2959"/>
              <a:ext cx="10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03" name="Line 556"/>
            <p:cNvSpPr>
              <a:spLocks noChangeShapeType="1"/>
            </p:cNvSpPr>
            <p:nvPr/>
          </p:nvSpPr>
          <p:spPr bwMode="auto">
            <a:xfrm>
              <a:off x="2193" y="2965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04" name="Line 557"/>
            <p:cNvSpPr>
              <a:spLocks noChangeShapeType="1"/>
            </p:cNvSpPr>
            <p:nvPr/>
          </p:nvSpPr>
          <p:spPr bwMode="auto">
            <a:xfrm>
              <a:off x="2209" y="2970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05" name="Line 558"/>
            <p:cNvSpPr>
              <a:spLocks noChangeShapeType="1"/>
            </p:cNvSpPr>
            <p:nvPr/>
          </p:nvSpPr>
          <p:spPr bwMode="auto">
            <a:xfrm>
              <a:off x="2226" y="2976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06" name="Line 559"/>
            <p:cNvSpPr>
              <a:spLocks noChangeShapeType="1"/>
            </p:cNvSpPr>
            <p:nvPr/>
          </p:nvSpPr>
          <p:spPr bwMode="auto">
            <a:xfrm>
              <a:off x="2242" y="2982"/>
              <a:ext cx="7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07" name="Freeform 560"/>
            <p:cNvSpPr>
              <a:spLocks/>
            </p:cNvSpPr>
            <p:nvPr/>
          </p:nvSpPr>
          <p:spPr bwMode="auto">
            <a:xfrm>
              <a:off x="2259" y="2988"/>
              <a:ext cx="8" cy="2"/>
            </a:xfrm>
            <a:custGeom>
              <a:avLst/>
              <a:gdLst>
                <a:gd name="T0" fmla="*/ 0 w 8"/>
                <a:gd name="T1" fmla="*/ 0 h 2"/>
                <a:gd name="T2" fmla="*/ 2 w 8"/>
                <a:gd name="T3" fmla="*/ 0 h 2"/>
                <a:gd name="T4" fmla="*/ 8 w 8"/>
                <a:gd name="T5" fmla="*/ 2 h 2"/>
                <a:gd name="T6" fmla="*/ 0 60000 65536"/>
                <a:gd name="T7" fmla="*/ 0 60000 65536"/>
                <a:gd name="T8" fmla="*/ 0 60000 65536"/>
                <a:gd name="T9" fmla="*/ 0 w 8"/>
                <a:gd name="T10" fmla="*/ 0 h 2"/>
                <a:gd name="T11" fmla="*/ 8 w 8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2">
                  <a:moveTo>
                    <a:pt x="0" y="0"/>
                  </a:moveTo>
                  <a:lnTo>
                    <a:pt x="2" y="0"/>
                  </a:lnTo>
                  <a:lnTo>
                    <a:pt x="8" y="2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308" name="Line 561"/>
            <p:cNvSpPr>
              <a:spLocks noChangeShapeType="1"/>
            </p:cNvSpPr>
            <p:nvPr/>
          </p:nvSpPr>
          <p:spPr bwMode="auto">
            <a:xfrm>
              <a:off x="2275" y="2994"/>
              <a:ext cx="9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09" name="Line 562"/>
            <p:cNvSpPr>
              <a:spLocks noChangeShapeType="1"/>
            </p:cNvSpPr>
            <p:nvPr/>
          </p:nvSpPr>
          <p:spPr bwMode="auto">
            <a:xfrm>
              <a:off x="2292" y="2998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10" name="Line 563"/>
            <p:cNvSpPr>
              <a:spLocks noChangeShapeType="1"/>
            </p:cNvSpPr>
            <p:nvPr/>
          </p:nvSpPr>
          <p:spPr bwMode="auto">
            <a:xfrm>
              <a:off x="2307" y="3003"/>
              <a:ext cx="10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11" name="Line 564"/>
            <p:cNvSpPr>
              <a:spLocks noChangeShapeType="1"/>
            </p:cNvSpPr>
            <p:nvPr/>
          </p:nvSpPr>
          <p:spPr bwMode="auto">
            <a:xfrm>
              <a:off x="2325" y="3007"/>
              <a:ext cx="7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2723" name="Group 565"/>
          <p:cNvGrpSpPr>
            <a:grpSpLocks/>
          </p:cNvGrpSpPr>
          <p:nvPr/>
        </p:nvGrpSpPr>
        <p:grpSpPr bwMode="auto">
          <a:xfrm>
            <a:off x="3571875" y="4859338"/>
            <a:ext cx="3700463" cy="323850"/>
            <a:chOff x="2342" y="3013"/>
            <a:chExt cx="2525" cy="204"/>
          </a:xfrm>
        </p:grpSpPr>
        <p:sp>
          <p:nvSpPr>
            <p:cNvPr id="22912" name="Line 566"/>
            <p:cNvSpPr>
              <a:spLocks noChangeShapeType="1"/>
            </p:cNvSpPr>
            <p:nvPr/>
          </p:nvSpPr>
          <p:spPr bwMode="auto">
            <a:xfrm>
              <a:off x="2342" y="3013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13" name="Line 567"/>
            <p:cNvSpPr>
              <a:spLocks noChangeShapeType="1"/>
            </p:cNvSpPr>
            <p:nvPr/>
          </p:nvSpPr>
          <p:spPr bwMode="auto">
            <a:xfrm>
              <a:off x="2358" y="3017"/>
              <a:ext cx="9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14" name="Line 568"/>
            <p:cNvSpPr>
              <a:spLocks noChangeShapeType="1"/>
            </p:cNvSpPr>
            <p:nvPr/>
          </p:nvSpPr>
          <p:spPr bwMode="auto">
            <a:xfrm>
              <a:off x="2375" y="3023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15" name="Freeform 569"/>
            <p:cNvSpPr>
              <a:spLocks/>
            </p:cNvSpPr>
            <p:nvPr/>
          </p:nvSpPr>
          <p:spPr bwMode="auto">
            <a:xfrm>
              <a:off x="2392" y="3029"/>
              <a:ext cx="8" cy="2"/>
            </a:xfrm>
            <a:custGeom>
              <a:avLst/>
              <a:gdLst>
                <a:gd name="T0" fmla="*/ 0 w 8"/>
                <a:gd name="T1" fmla="*/ 0 h 2"/>
                <a:gd name="T2" fmla="*/ 2 w 8"/>
                <a:gd name="T3" fmla="*/ 0 h 2"/>
                <a:gd name="T4" fmla="*/ 8 w 8"/>
                <a:gd name="T5" fmla="*/ 2 h 2"/>
                <a:gd name="T6" fmla="*/ 0 60000 65536"/>
                <a:gd name="T7" fmla="*/ 0 60000 65536"/>
                <a:gd name="T8" fmla="*/ 0 60000 65536"/>
                <a:gd name="T9" fmla="*/ 0 w 8"/>
                <a:gd name="T10" fmla="*/ 0 h 2"/>
                <a:gd name="T11" fmla="*/ 8 w 8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2">
                  <a:moveTo>
                    <a:pt x="0" y="0"/>
                  </a:moveTo>
                  <a:lnTo>
                    <a:pt x="2" y="0"/>
                  </a:lnTo>
                  <a:lnTo>
                    <a:pt x="8" y="2"/>
                  </a:lnTo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16" name="Line 570"/>
            <p:cNvSpPr>
              <a:spLocks noChangeShapeType="1"/>
            </p:cNvSpPr>
            <p:nvPr/>
          </p:nvSpPr>
          <p:spPr bwMode="auto">
            <a:xfrm>
              <a:off x="2408" y="3033"/>
              <a:ext cx="9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17" name="Line 571"/>
            <p:cNvSpPr>
              <a:spLocks noChangeShapeType="1"/>
            </p:cNvSpPr>
            <p:nvPr/>
          </p:nvSpPr>
          <p:spPr bwMode="auto">
            <a:xfrm>
              <a:off x="2425" y="3037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18" name="Line 572"/>
            <p:cNvSpPr>
              <a:spLocks noChangeShapeType="1"/>
            </p:cNvSpPr>
            <p:nvPr/>
          </p:nvSpPr>
          <p:spPr bwMode="auto">
            <a:xfrm>
              <a:off x="2442" y="3040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19" name="Line 573"/>
            <p:cNvSpPr>
              <a:spLocks noChangeShapeType="1"/>
            </p:cNvSpPr>
            <p:nvPr/>
          </p:nvSpPr>
          <p:spPr bwMode="auto">
            <a:xfrm>
              <a:off x="2460" y="3044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20" name="Line 574"/>
            <p:cNvSpPr>
              <a:spLocks noChangeShapeType="1"/>
            </p:cNvSpPr>
            <p:nvPr/>
          </p:nvSpPr>
          <p:spPr bwMode="auto">
            <a:xfrm>
              <a:off x="2475" y="3048"/>
              <a:ext cx="10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21" name="Line 575"/>
            <p:cNvSpPr>
              <a:spLocks noChangeShapeType="1"/>
            </p:cNvSpPr>
            <p:nvPr/>
          </p:nvSpPr>
          <p:spPr bwMode="auto">
            <a:xfrm>
              <a:off x="2493" y="3052"/>
              <a:ext cx="7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22" name="Line 576"/>
            <p:cNvSpPr>
              <a:spLocks noChangeShapeType="1"/>
            </p:cNvSpPr>
            <p:nvPr/>
          </p:nvSpPr>
          <p:spPr bwMode="auto">
            <a:xfrm>
              <a:off x="2510" y="3056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23" name="Line 577"/>
            <p:cNvSpPr>
              <a:spLocks noChangeShapeType="1"/>
            </p:cNvSpPr>
            <p:nvPr/>
          </p:nvSpPr>
          <p:spPr bwMode="auto">
            <a:xfrm>
              <a:off x="2527" y="3060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24" name="Line 578"/>
            <p:cNvSpPr>
              <a:spLocks noChangeShapeType="1"/>
            </p:cNvSpPr>
            <p:nvPr/>
          </p:nvSpPr>
          <p:spPr bwMode="auto">
            <a:xfrm>
              <a:off x="2543" y="3064"/>
              <a:ext cx="10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25" name="Line 579"/>
            <p:cNvSpPr>
              <a:spLocks noChangeShapeType="1"/>
            </p:cNvSpPr>
            <p:nvPr/>
          </p:nvSpPr>
          <p:spPr bwMode="auto">
            <a:xfrm>
              <a:off x="2560" y="3068"/>
              <a:ext cx="10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26" name="Line 580"/>
            <p:cNvSpPr>
              <a:spLocks noChangeShapeType="1"/>
            </p:cNvSpPr>
            <p:nvPr/>
          </p:nvSpPr>
          <p:spPr bwMode="auto">
            <a:xfrm>
              <a:off x="2578" y="3072"/>
              <a:ext cx="7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27" name="Line 581"/>
            <p:cNvSpPr>
              <a:spLocks noChangeShapeType="1"/>
            </p:cNvSpPr>
            <p:nvPr/>
          </p:nvSpPr>
          <p:spPr bwMode="auto">
            <a:xfrm>
              <a:off x="2595" y="3076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28" name="Line 582"/>
            <p:cNvSpPr>
              <a:spLocks noChangeShapeType="1"/>
            </p:cNvSpPr>
            <p:nvPr/>
          </p:nvSpPr>
          <p:spPr bwMode="auto">
            <a:xfrm>
              <a:off x="2612" y="3077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29" name="Line 583"/>
            <p:cNvSpPr>
              <a:spLocks noChangeShapeType="1"/>
            </p:cNvSpPr>
            <p:nvPr/>
          </p:nvSpPr>
          <p:spPr bwMode="auto">
            <a:xfrm>
              <a:off x="2630" y="3081"/>
              <a:ext cx="7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30" name="Line 584"/>
            <p:cNvSpPr>
              <a:spLocks noChangeShapeType="1"/>
            </p:cNvSpPr>
            <p:nvPr/>
          </p:nvSpPr>
          <p:spPr bwMode="auto">
            <a:xfrm>
              <a:off x="2645" y="3085"/>
              <a:ext cx="10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31" name="Line 585"/>
            <p:cNvSpPr>
              <a:spLocks noChangeShapeType="1"/>
            </p:cNvSpPr>
            <p:nvPr/>
          </p:nvSpPr>
          <p:spPr bwMode="auto">
            <a:xfrm>
              <a:off x="2663" y="3089"/>
              <a:ext cx="9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32" name="Line 586"/>
            <p:cNvSpPr>
              <a:spLocks noChangeShapeType="1"/>
            </p:cNvSpPr>
            <p:nvPr/>
          </p:nvSpPr>
          <p:spPr bwMode="auto">
            <a:xfrm>
              <a:off x="2680" y="3091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33" name="Line 587"/>
            <p:cNvSpPr>
              <a:spLocks noChangeShapeType="1"/>
            </p:cNvSpPr>
            <p:nvPr/>
          </p:nvSpPr>
          <p:spPr bwMode="auto">
            <a:xfrm>
              <a:off x="2697" y="3095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34" name="Line 588"/>
            <p:cNvSpPr>
              <a:spLocks noChangeShapeType="1"/>
            </p:cNvSpPr>
            <p:nvPr/>
          </p:nvSpPr>
          <p:spPr bwMode="auto">
            <a:xfrm>
              <a:off x="2715" y="3097"/>
              <a:ext cx="7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35" name="Line 589"/>
            <p:cNvSpPr>
              <a:spLocks noChangeShapeType="1"/>
            </p:cNvSpPr>
            <p:nvPr/>
          </p:nvSpPr>
          <p:spPr bwMode="auto">
            <a:xfrm>
              <a:off x="2732" y="3101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36" name="Line 590"/>
            <p:cNvSpPr>
              <a:spLocks noChangeShapeType="1"/>
            </p:cNvSpPr>
            <p:nvPr/>
          </p:nvSpPr>
          <p:spPr bwMode="auto">
            <a:xfrm>
              <a:off x="2749" y="3105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37" name="Line 591"/>
            <p:cNvSpPr>
              <a:spLocks noChangeShapeType="1"/>
            </p:cNvSpPr>
            <p:nvPr/>
          </p:nvSpPr>
          <p:spPr bwMode="auto">
            <a:xfrm>
              <a:off x="2765" y="3107"/>
              <a:ext cx="10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38" name="Freeform 592"/>
            <p:cNvSpPr>
              <a:spLocks/>
            </p:cNvSpPr>
            <p:nvPr/>
          </p:nvSpPr>
          <p:spPr bwMode="auto">
            <a:xfrm>
              <a:off x="2782" y="3111"/>
              <a:ext cx="10" cy="1"/>
            </a:xfrm>
            <a:custGeom>
              <a:avLst/>
              <a:gdLst>
                <a:gd name="T0" fmla="*/ 0 w 10"/>
                <a:gd name="T1" fmla="*/ 0 h 1"/>
                <a:gd name="T2" fmla="*/ 6 w 10"/>
                <a:gd name="T3" fmla="*/ 0 h 1"/>
                <a:gd name="T4" fmla="*/ 10 w 10"/>
                <a:gd name="T5" fmla="*/ 0 h 1"/>
                <a:gd name="T6" fmla="*/ 0 60000 65536"/>
                <a:gd name="T7" fmla="*/ 0 60000 65536"/>
                <a:gd name="T8" fmla="*/ 0 60000 65536"/>
                <a:gd name="T9" fmla="*/ 0 w 10"/>
                <a:gd name="T10" fmla="*/ 0 h 1"/>
                <a:gd name="T11" fmla="*/ 10 w 10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1">
                  <a:moveTo>
                    <a:pt x="0" y="0"/>
                  </a:moveTo>
                  <a:lnTo>
                    <a:pt x="6" y="0"/>
                  </a:lnTo>
                  <a:lnTo>
                    <a:pt x="10" y="0"/>
                  </a:lnTo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39" name="Line 593"/>
            <p:cNvSpPr>
              <a:spLocks noChangeShapeType="1"/>
            </p:cNvSpPr>
            <p:nvPr/>
          </p:nvSpPr>
          <p:spPr bwMode="auto">
            <a:xfrm>
              <a:off x="2800" y="3113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40" name="Line 594"/>
            <p:cNvSpPr>
              <a:spLocks noChangeShapeType="1"/>
            </p:cNvSpPr>
            <p:nvPr/>
          </p:nvSpPr>
          <p:spPr bwMode="auto">
            <a:xfrm>
              <a:off x="2817" y="3114"/>
              <a:ext cx="10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41" name="Line 595"/>
            <p:cNvSpPr>
              <a:spLocks noChangeShapeType="1"/>
            </p:cNvSpPr>
            <p:nvPr/>
          </p:nvSpPr>
          <p:spPr bwMode="auto">
            <a:xfrm>
              <a:off x="2834" y="3118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42" name="Line 596"/>
            <p:cNvSpPr>
              <a:spLocks noChangeShapeType="1"/>
            </p:cNvSpPr>
            <p:nvPr/>
          </p:nvSpPr>
          <p:spPr bwMode="auto">
            <a:xfrm>
              <a:off x="2852" y="3120"/>
              <a:ext cx="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43" name="Line 597"/>
            <p:cNvSpPr>
              <a:spLocks noChangeShapeType="1"/>
            </p:cNvSpPr>
            <p:nvPr/>
          </p:nvSpPr>
          <p:spPr bwMode="auto">
            <a:xfrm>
              <a:off x="2869" y="3122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44" name="Line 598"/>
            <p:cNvSpPr>
              <a:spLocks noChangeShapeType="1"/>
            </p:cNvSpPr>
            <p:nvPr/>
          </p:nvSpPr>
          <p:spPr bwMode="auto">
            <a:xfrm>
              <a:off x="2887" y="3124"/>
              <a:ext cx="7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45" name="Line 599"/>
            <p:cNvSpPr>
              <a:spLocks noChangeShapeType="1"/>
            </p:cNvSpPr>
            <p:nvPr/>
          </p:nvSpPr>
          <p:spPr bwMode="auto">
            <a:xfrm>
              <a:off x="2904" y="3126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46" name="Line 600"/>
            <p:cNvSpPr>
              <a:spLocks noChangeShapeType="1"/>
            </p:cNvSpPr>
            <p:nvPr/>
          </p:nvSpPr>
          <p:spPr bwMode="auto">
            <a:xfrm>
              <a:off x="2921" y="3130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47" name="Line 601"/>
            <p:cNvSpPr>
              <a:spLocks noChangeShapeType="1"/>
            </p:cNvSpPr>
            <p:nvPr/>
          </p:nvSpPr>
          <p:spPr bwMode="auto">
            <a:xfrm>
              <a:off x="2939" y="3132"/>
              <a:ext cx="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48" name="Line 602"/>
            <p:cNvSpPr>
              <a:spLocks noChangeShapeType="1"/>
            </p:cNvSpPr>
            <p:nvPr/>
          </p:nvSpPr>
          <p:spPr bwMode="auto">
            <a:xfrm>
              <a:off x="2954" y="3134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49" name="Line 603"/>
            <p:cNvSpPr>
              <a:spLocks noChangeShapeType="1"/>
            </p:cNvSpPr>
            <p:nvPr/>
          </p:nvSpPr>
          <p:spPr bwMode="auto">
            <a:xfrm>
              <a:off x="2971" y="3136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50" name="Line 604"/>
            <p:cNvSpPr>
              <a:spLocks noChangeShapeType="1"/>
            </p:cNvSpPr>
            <p:nvPr/>
          </p:nvSpPr>
          <p:spPr bwMode="auto">
            <a:xfrm>
              <a:off x="2989" y="3138"/>
              <a:ext cx="9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51" name="Line 605"/>
            <p:cNvSpPr>
              <a:spLocks noChangeShapeType="1"/>
            </p:cNvSpPr>
            <p:nvPr/>
          </p:nvSpPr>
          <p:spPr bwMode="auto">
            <a:xfrm>
              <a:off x="3006" y="3140"/>
              <a:ext cx="10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52" name="Line 606"/>
            <p:cNvSpPr>
              <a:spLocks noChangeShapeType="1"/>
            </p:cNvSpPr>
            <p:nvPr/>
          </p:nvSpPr>
          <p:spPr bwMode="auto">
            <a:xfrm>
              <a:off x="3024" y="3142"/>
              <a:ext cx="9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53" name="Freeform 607"/>
            <p:cNvSpPr>
              <a:spLocks/>
            </p:cNvSpPr>
            <p:nvPr/>
          </p:nvSpPr>
          <p:spPr bwMode="auto">
            <a:xfrm>
              <a:off x="3041" y="3144"/>
              <a:ext cx="10" cy="2"/>
            </a:xfrm>
            <a:custGeom>
              <a:avLst/>
              <a:gdLst>
                <a:gd name="T0" fmla="*/ 0 w 10"/>
                <a:gd name="T1" fmla="*/ 0 h 2"/>
                <a:gd name="T2" fmla="*/ 8 w 10"/>
                <a:gd name="T3" fmla="*/ 2 h 2"/>
                <a:gd name="T4" fmla="*/ 10 w 10"/>
                <a:gd name="T5" fmla="*/ 2 h 2"/>
                <a:gd name="T6" fmla="*/ 0 60000 65536"/>
                <a:gd name="T7" fmla="*/ 0 60000 65536"/>
                <a:gd name="T8" fmla="*/ 0 60000 65536"/>
                <a:gd name="T9" fmla="*/ 0 w 10"/>
                <a:gd name="T10" fmla="*/ 0 h 2"/>
                <a:gd name="T11" fmla="*/ 10 w 10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2">
                  <a:moveTo>
                    <a:pt x="0" y="0"/>
                  </a:moveTo>
                  <a:lnTo>
                    <a:pt x="8" y="2"/>
                  </a:lnTo>
                  <a:lnTo>
                    <a:pt x="10" y="2"/>
                  </a:lnTo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54" name="Line 608"/>
            <p:cNvSpPr>
              <a:spLocks noChangeShapeType="1"/>
            </p:cNvSpPr>
            <p:nvPr/>
          </p:nvSpPr>
          <p:spPr bwMode="auto">
            <a:xfrm>
              <a:off x="3058" y="3146"/>
              <a:ext cx="10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55" name="Line 609"/>
            <p:cNvSpPr>
              <a:spLocks noChangeShapeType="1"/>
            </p:cNvSpPr>
            <p:nvPr/>
          </p:nvSpPr>
          <p:spPr bwMode="auto">
            <a:xfrm>
              <a:off x="3076" y="3148"/>
              <a:ext cx="9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56" name="Line 610"/>
            <p:cNvSpPr>
              <a:spLocks noChangeShapeType="1"/>
            </p:cNvSpPr>
            <p:nvPr/>
          </p:nvSpPr>
          <p:spPr bwMode="auto">
            <a:xfrm>
              <a:off x="3093" y="3150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57" name="Line 611"/>
            <p:cNvSpPr>
              <a:spLocks noChangeShapeType="1"/>
            </p:cNvSpPr>
            <p:nvPr/>
          </p:nvSpPr>
          <p:spPr bwMode="auto">
            <a:xfrm>
              <a:off x="3110" y="3151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58" name="Line 612"/>
            <p:cNvSpPr>
              <a:spLocks noChangeShapeType="1"/>
            </p:cNvSpPr>
            <p:nvPr/>
          </p:nvSpPr>
          <p:spPr bwMode="auto">
            <a:xfrm>
              <a:off x="3128" y="3153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59" name="Line 613"/>
            <p:cNvSpPr>
              <a:spLocks noChangeShapeType="1"/>
            </p:cNvSpPr>
            <p:nvPr/>
          </p:nvSpPr>
          <p:spPr bwMode="auto">
            <a:xfrm>
              <a:off x="3145" y="3155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60" name="Line 614"/>
            <p:cNvSpPr>
              <a:spLocks noChangeShapeType="1"/>
            </p:cNvSpPr>
            <p:nvPr/>
          </p:nvSpPr>
          <p:spPr bwMode="auto">
            <a:xfrm>
              <a:off x="3163" y="3155"/>
              <a:ext cx="7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61" name="Line 615"/>
            <p:cNvSpPr>
              <a:spLocks noChangeShapeType="1"/>
            </p:cNvSpPr>
            <p:nvPr/>
          </p:nvSpPr>
          <p:spPr bwMode="auto">
            <a:xfrm>
              <a:off x="3180" y="3157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62" name="Line 616"/>
            <p:cNvSpPr>
              <a:spLocks noChangeShapeType="1"/>
            </p:cNvSpPr>
            <p:nvPr/>
          </p:nvSpPr>
          <p:spPr bwMode="auto">
            <a:xfrm>
              <a:off x="3197" y="3159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63" name="Line 617"/>
            <p:cNvSpPr>
              <a:spLocks noChangeShapeType="1"/>
            </p:cNvSpPr>
            <p:nvPr/>
          </p:nvSpPr>
          <p:spPr bwMode="auto">
            <a:xfrm>
              <a:off x="3215" y="3161"/>
              <a:ext cx="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64" name="Line 618"/>
            <p:cNvSpPr>
              <a:spLocks noChangeShapeType="1"/>
            </p:cNvSpPr>
            <p:nvPr/>
          </p:nvSpPr>
          <p:spPr bwMode="auto">
            <a:xfrm>
              <a:off x="3232" y="3161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65" name="Line 619"/>
            <p:cNvSpPr>
              <a:spLocks noChangeShapeType="1"/>
            </p:cNvSpPr>
            <p:nvPr/>
          </p:nvSpPr>
          <p:spPr bwMode="auto">
            <a:xfrm>
              <a:off x="3249" y="3163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66" name="Line 620"/>
            <p:cNvSpPr>
              <a:spLocks noChangeShapeType="1"/>
            </p:cNvSpPr>
            <p:nvPr/>
          </p:nvSpPr>
          <p:spPr bwMode="auto">
            <a:xfrm>
              <a:off x="3267" y="3165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67" name="Line 621"/>
            <p:cNvSpPr>
              <a:spLocks noChangeShapeType="1"/>
            </p:cNvSpPr>
            <p:nvPr/>
          </p:nvSpPr>
          <p:spPr bwMode="auto">
            <a:xfrm>
              <a:off x="3284" y="3165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68" name="Line 622"/>
            <p:cNvSpPr>
              <a:spLocks noChangeShapeType="1"/>
            </p:cNvSpPr>
            <p:nvPr/>
          </p:nvSpPr>
          <p:spPr bwMode="auto">
            <a:xfrm>
              <a:off x="3302" y="3167"/>
              <a:ext cx="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69" name="Line 623"/>
            <p:cNvSpPr>
              <a:spLocks noChangeShapeType="1"/>
            </p:cNvSpPr>
            <p:nvPr/>
          </p:nvSpPr>
          <p:spPr bwMode="auto">
            <a:xfrm>
              <a:off x="3319" y="3169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70" name="Line 624"/>
            <p:cNvSpPr>
              <a:spLocks noChangeShapeType="1"/>
            </p:cNvSpPr>
            <p:nvPr/>
          </p:nvSpPr>
          <p:spPr bwMode="auto">
            <a:xfrm>
              <a:off x="3336" y="3169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71" name="Line 625"/>
            <p:cNvSpPr>
              <a:spLocks noChangeShapeType="1"/>
            </p:cNvSpPr>
            <p:nvPr/>
          </p:nvSpPr>
          <p:spPr bwMode="auto">
            <a:xfrm>
              <a:off x="3354" y="3171"/>
              <a:ext cx="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72" name="Line 626"/>
            <p:cNvSpPr>
              <a:spLocks noChangeShapeType="1"/>
            </p:cNvSpPr>
            <p:nvPr/>
          </p:nvSpPr>
          <p:spPr bwMode="auto">
            <a:xfrm>
              <a:off x="3371" y="3173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73" name="Line 627"/>
            <p:cNvSpPr>
              <a:spLocks noChangeShapeType="1"/>
            </p:cNvSpPr>
            <p:nvPr/>
          </p:nvSpPr>
          <p:spPr bwMode="auto">
            <a:xfrm>
              <a:off x="3388" y="3173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74" name="Line 628"/>
            <p:cNvSpPr>
              <a:spLocks noChangeShapeType="1"/>
            </p:cNvSpPr>
            <p:nvPr/>
          </p:nvSpPr>
          <p:spPr bwMode="auto">
            <a:xfrm>
              <a:off x="3406" y="3175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75" name="Line 629"/>
            <p:cNvSpPr>
              <a:spLocks noChangeShapeType="1"/>
            </p:cNvSpPr>
            <p:nvPr/>
          </p:nvSpPr>
          <p:spPr bwMode="auto">
            <a:xfrm>
              <a:off x="3423" y="3177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76" name="Line 630"/>
            <p:cNvSpPr>
              <a:spLocks noChangeShapeType="1"/>
            </p:cNvSpPr>
            <p:nvPr/>
          </p:nvSpPr>
          <p:spPr bwMode="auto">
            <a:xfrm>
              <a:off x="3439" y="3177"/>
              <a:ext cx="9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77" name="Line 631"/>
            <p:cNvSpPr>
              <a:spLocks noChangeShapeType="1"/>
            </p:cNvSpPr>
            <p:nvPr/>
          </p:nvSpPr>
          <p:spPr bwMode="auto">
            <a:xfrm>
              <a:off x="3456" y="3179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78" name="Line 632"/>
            <p:cNvSpPr>
              <a:spLocks noChangeShapeType="1"/>
            </p:cNvSpPr>
            <p:nvPr/>
          </p:nvSpPr>
          <p:spPr bwMode="auto">
            <a:xfrm>
              <a:off x="3473" y="3179"/>
              <a:ext cx="10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79" name="Line 633"/>
            <p:cNvSpPr>
              <a:spLocks noChangeShapeType="1"/>
            </p:cNvSpPr>
            <p:nvPr/>
          </p:nvSpPr>
          <p:spPr bwMode="auto">
            <a:xfrm>
              <a:off x="3491" y="3181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80" name="Line 634"/>
            <p:cNvSpPr>
              <a:spLocks noChangeShapeType="1"/>
            </p:cNvSpPr>
            <p:nvPr/>
          </p:nvSpPr>
          <p:spPr bwMode="auto">
            <a:xfrm>
              <a:off x="3508" y="3181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81" name="Line 635"/>
            <p:cNvSpPr>
              <a:spLocks noChangeShapeType="1"/>
            </p:cNvSpPr>
            <p:nvPr/>
          </p:nvSpPr>
          <p:spPr bwMode="auto">
            <a:xfrm>
              <a:off x="3526" y="3183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82" name="Line 636"/>
            <p:cNvSpPr>
              <a:spLocks noChangeShapeType="1"/>
            </p:cNvSpPr>
            <p:nvPr/>
          </p:nvSpPr>
          <p:spPr bwMode="auto">
            <a:xfrm>
              <a:off x="3543" y="3183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83" name="Freeform 637"/>
            <p:cNvSpPr>
              <a:spLocks/>
            </p:cNvSpPr>
            <p:nvPr/>
          </p:nvSpPr>
          <p:spPr bwMode="auto">
            <a:xfrm>
              <a:off x="3560" y="3185"/>
              <a:ext cx="10" cy="1"/>
            </a:xfrm>
            <a:custGeom>
              <a:avLst/>
              <a:gdLst>
                <a:gd name="T0" fmla="*/ 0 w 10"/>
                <a:gd name="T1" fmla="*/ 0 h 1"/>
                <a:gd name="T2" fmla="*/ 2 w 10"/>
                <a:gd name="T3" fmla="*/ 0 h 1"/>
                <a:gd name="T4" fmla="*/ 10 w 10"/>
                <a:gd name="T5" fmla="*/ 0 h 1"/>
                <a:gd name="T6" fmla="*/ 0 60000 65536"/>
                <a:gd name="T7" fmla="*/ 0 60000 65536"/>
                <a:gd name="T8" fmla="*/ 0 60000 65536"/>
                <a:gd name="T9" fmla="*/ 0 w 10"/>
                <a:gd name="T10" fmla="*/ 0 h 1"/>
                <a:gd name="T11" fmla="*/ 10 w 10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1">
                  <a:moveTo>
                    <a:pt x="0" y="0"/>
                  </a:moveTo>
                  <a:lnTo>
                    <a:pt x="2" y="0"/>
                  </a:lnTo>
                  <a:lnTo>
                    <a:pt x="10" y="0"/>
                  </a:lnTo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84" name="Line 638"/>
            <p:cNvSpPr>
              <a:spLocks noChangeShapeType="1"/>
            </p:cNvSpPr>
            <p:nvPr/>
          </p:nvSpPr>
          <p:spPr bwMode="auto">
            <a:xfrm>
              <a:off x="3578" y="3185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85" name="Line 639"/>
            <p:cNvSpPr>
              <a:spLocks noChangeShapeType="1"/>
            </p:cNvSpPr>
            <p:nvPr/>
          </p:nvSpPr>
          <p:spPr bwMode="auto">
            <a:xfrm>
              <a:off x="3595" y="3187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86" name="Line 640"/>
            <p:cNvSpPr>
              <a:spLocks noChangeShapeType="1"/>
            </p:cNvSpPr>
            <p:nvPr/>
          </p:nvSpPr>
          <p:spPr bwMode="auto">
            <a:xfrm>
              <a:off x="3612" y="3187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87" name="Line 641"/>
            <p:cNvSpPr>
              <a:spLocks noChangeShapeType="1"/>
            </p:cNvSpPr>
            <p:nvPr/>
          </p:nvSpPr>
          <p:spPr bwMode="auto">
            <a:xfrm>
              <a:off x="3630" y="3187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88" name="Line 642"/>
            <p:cNvSpPr>
              <a:spLocks noChangeShapeType="1"/>
            </p:cNvSpPr>
            <p:nvPr/>
          </p:nvSpPr>
          <p:spPr bwMode="auto">
            <a:xfrm>
              <a:off x="3647" y="3188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89" name="Line 643"/>
            <p:cNvSpPr>
              <a:spLocks noChangeShapeType="1"/>
            </p:cNvSpPr>
            <p:nvPr/>
          </p:nvSpPr>
          <p:spPr bwMode="auto">
            <a:xfrm>
              <a:off x="3665" y="3188"/>
              <a:ext cx="9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90" name="Line 644"/>
            <p:cNvSpPr>
              <a:spLocks noChangeShapeType="1"/>
            </p:cNvSpPr>
            <p:nvPr/>
          </p:nvSpPr>
          <p:spPr bwMode="auto">
            <a:xfrm>
              <a:off x="3682" y="3190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91" name="Line 645"/>
            <p:cNvSpPr>
              <a:spLocks noChangeShapeType="1"/>
            </p:cNvSpPr>
            <p:nvPr/>
          </p:nvSpPr>
          <p:spPr bwMode="auto">
            <a:xfrm>
              <a:off x="3699" y="3190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92" name="Line 646"/>
            <p:cNvSpPr>
              <a:spLocks noChangeShapeType="1"/>
            </p:cNvSpPr>
            <p:nvPr/>
          </p:nvSpPr>
          <p:spPr bwMode="auto">
            <a:xfrm>
              <a:off x="3717" y="3192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93" name="Line 647"/>
            <p:cNvSpPr>
              <a:spLocks noChangeShapeType="1"/>
            </p:cNvSpPr>
            <p:nvPr/>
          </p:nvSpPr>
          <p:spPr bwMode="auto">
            <a:xfrm>
              <a:off x="3734" y="3192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94" name="Line 648"/>
            <p:cNvSpPr>
              <a:spLocks noChangeShapeType="1"/>
            </p:cNvSpPr>
            <p:nvPr/>
          </p:nvSpPr>
          <p:spPr bwMode="auto">
            <a:xfrm>
              <a:off x="3751" y="3192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95" name="Line 649"/>
            <p:cNvSpPr>
              <a:spLocks noChangeShapeType="1"/>
            </p:cNvSpPr>
            <p:nvPr/>
          </p:nvSpPr>
          <p:spPr bwMode="auto">
            <a:xfrm>
              <a:off x="3769" y="3194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96" name="Line 650"/>
            <p:cNvSpPr>
              <a:spLocks noChangeShapeType="1"/>
            </p:cNvSpPr>
            <p:nvPr/>
          </p:nvSpPr>
          <p:spPr bwMode="auto">
            <a:xfrm>
              <a:off x="3786" y="3194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97" name="Line 651"/>
            <p:cNvSpPr>
              <a:spLocks noChangeShapeType="1"/>
            </p:cNvSpPr>
            <p:nvPr/>
          </p:nvSpPr>
          <p:spPr bwMode="auto">
            <a:xfrm>
              <a:off x="3804" y="3194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98" name="Freeform 652"/>
            <p:cNvSpPr>
              <a:spLocks/>
            </p:cNvSpPr>
            <p:nvPr/>
          </p:nvSpPr>
          <p:spPr bwMode="auto">
            <a:xfrm>
              <a:off x="3821" y="3196"/>
              <a:ext cx="10" cy="1"/>
            </a:xfrm>
            <a:custGeom>
              <a:avLst/>
              <a:gdLst>
                <a:gd name="T0" fmla="*/ 0 w 10"/>
                <a:gd name="T1" fmla="*/ 0 h 1"/>
                <a:gd name="T2" fmla="*/ 6 w 10"/>
                <a:gd name="T3" fmla="*/ 0 h 1"/>
                <a:gd name="T4" fmla="*/ 10 w 10"/>
                <a:gd name="T5" fmla="*/ 0 h 1"/>
                <a:gd name="T6" fmla="*/ 0 60000 65536"/>
                <a:gd name="T7" fmla="*/ 0 60000 65536"/>
                <a:gd name="T8" fmla="*/ 0 60000 65536"/>
                <a:gd name="T9" fmla="*/ 0 w 10"/>
                <a:gd name="T10" fmla="*/ 0 h 1"/>
                <a:gd name="T11" fmla="*/ 10 w 10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1">
                  <a:moveTo>
                    <a:pt x="0" y="0"/>
                  </a:moveTo>
                  <a:lnTo>
                    <a:pt x="6" y="0"/>
                  </a:lnTo>
                  <a:lnTo>
                    <a:pt x="10" y="0"/>
                  </a:lnTo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99" name="Line 653"/>
            <p:cNvSpPr>
              <a:spLocks noChangeShapeType="1"/>
            </p:cNvSpPr>
            <p:nvPr/>
          </p:nvSpPr>
          <p:spPr bwMode="auto">
            <a:xfrm>
              <a:off x="3838" y="3196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00" name="Line 654"/>
            <p:cNvSpPr>
              <a:spLocks noChangeShapeType="1"/>
            </p:cNvSpPr>
            <p:nvPr/>
          </p:nvSpPr>
          <p:spPr bwMode="auto">
            <a:xfrm>
              <a:off x="3856" y="3196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01" name="Line 655"/>
            <p:cNvSpPr>
              <a:spLocks noChangeShapeType="1"/>
            </p:cNvSpPr>
            <p:nvPr/>
          </p:nvSpPr>
          <p:spPr bwMode="auto">
            <a:xfrm>
              <a:off x="3873" y="3198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02" name="Line 656"/>
            <p:cNvSpPr>
              <a:spLocks noChangeShapeType="1"/>
            </p:cNvSpPr>
            <p:nvPr/>
          </p:nvSpPr>
          <p:spPr bwMode="auto">
            <a:xfrm>
              <a:off x="3890" y="3198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03" name="Line 657"/>
            <p:cNvSpPr>
              <a:spLocks noChangeShapeType="1"/>
            </p:cNvSpPr>
            <p:nvPr/>
          </p:nvSpPr>
          <p:spPr bwMode="auto">
            <a:xfrm>
              <a:off x="3908" y="3198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04" name="Line 658"/>
            <p:cNvSpPr>
              <a:spLocks noChangeShapeType="1"/>
            </p:cNvSpPr>
            <p:nvPr/>
          </p:nvSpPr>
          <p:spPr bwMode="auto">
            <a:xfrm>
              <a:off x="3925" y="3200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05" name="Line 659"/>
            <p:cNvSpPr>
              <a:spLocks noChangeShapeType="1"/>
            </p:cNvSpPr>
            <p:nvPr/>
          </p:nvSpPr>
          <p:spPr bwMode="auto">
            <a:xfrm>
              <a:off x="3943" y="3200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06" name="Line 660"/>
            <p:cNvSpPr>
              <a:spLocks noChangeShapeType="1"/>
            </p:cNvSpPr>
            <p:nvPr/>
          </p:nvSpPr>
          <p:spPr bwMode="auto">
            <a:xfrm>
              <a:off x="3960" y="3200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07" name="Line 661"/>
            <p:cNvSpPr>
              <a:spLocks noChangeShapeType="1"/>
            </p:cNvSpPr>
            <p:nvPr/>
          </p:nvSpPr>
          <p:spPr bwMode="auto">
            <a:xfrm>
              <a:off x="3977" y="3202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08" name="Line 662"/>
            <p:cNvSpPr>
              <a:spLocks noChangeShapeType="1"/>
            </p:cNvSpPr>
            <p:nvPr/>
          </p:nvSpPr>
          <p:spPr bwMode="auto">
            <a:xfrm>
              <a:off x="3995" y="3202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09" name="Line 663"/>
            <p:cNvSpPr>
              <a:spLocks noChangeShapeType="1"/>
            </p:cNvSpPr>
            <p:nvPr/>
          </p:nvSpPr>
          <p:spPr bwMode="auto">
            <a:xfrm>
              <a:off x="4012" y="3202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10" name="Line 664"/>
            <p:cNvSpPr>
              <a:spLocks noChangeShapeType="1"/>
            </p:cNvSpPr>
            <p:nvPr/>
          </p:nvSpPr>
          <p:spPr bwMode="auto">
            <a:xfrm>
              <a:off x="4029" y="3202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11" name="Line 665"/>
            <p:cNvSpPr>
              <a:spLocks noChangeShapeType="1"/>
            </p:cNvSpPr>
            <p:nvPr/>
          </p:nvSpPr>
          <p:spPr bwMode="auto">
            <a:xfrm>
              <a:off x="4047" y="3204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12" name="Line 666"/>
            <p:cNvSpPr>
              <a:spLocks noChangeShapeType="1"/>
            </p:cNvSpPr>
            <p:nvPr/>
          </p:nvSpPr>
          <p:spPr bwMode="auto">
            <a:xfrm>
              <a:off x="4064" y="3204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13" name="Freeform 667"/>
            <p:cNvSpPr>
              <a:spLocks/>
            </p:cNvSpPr>
            <p:nvPr/>
          </p:nvSpPr>
          <p:spPr bwMode="auto">
            <a:xfrm>
              <a:off x="4082" y="3204"/>
              <a:ext cx="9" cy="1"/>
            </a:xfrm>
            <a:custGeom>
              <a:avLst/>
              <a:gdLst>
                <a:gd name="T0" fmla="*/ 0 w 9"/>
                <a:gd name="T1" fmla="*/ 0 h 1"/>
                <a:gd name="T2" fmla="*/ 5 w 9"/>
                <a:gd name="T3" fmla="*/ 0 h 1"/>
                <a:gd name="T4" fmla="*/ 9 w 9"/>
                <a:gd name="T5" fmla="*/ 0 h 1"/>
                <a:gd name="T6" fmla="*/ 0 60000 65536"/>
                <a:gd name="T7" fmla="*/ 0 60000 65536"/>
                <a:gd name="T8" fmla="*/ 0 60000 65536"/>
                <a:gd name="T9" fmla="*/ 0 w 9"/>
                <a:gd name="T10" fmla="*/ 0 h 1"/>
                <a:gd name="T11" fmla="*/ 9 w 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1">
                  <a:moveTo>
                    <a:pt x="0" y="0"/>
                  </a:moveTo>
                  <a:lnTo>
                    <a:pt x="5" y="0"/>
                  </a:lnTo>
                  <a:lnTo>
                    <a:pt x="9" y="0"/>
                  </a:lnTo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14" name="Line 668"/>
            <p:cNvSpPr>
              <a:spLocks noChangeShapeType="1"/>
            </p:cNvSpPr>
            <p:nvPr/>
          </p:nvSpPr>
          <p:spPr bwMode="auto">
            <a:xfrm>
              <a:off x="4099" y="3204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15" name="Line 669"/>
            <p:cNvSpPr>
              <a:spLocks noChangeShapeType="1"/>
            </p:cNvSpPr>
            <p:nvPr/>
          </p:nvSpPr>
          <p:spPr bwMode="auto">
            <a:xfrm>
              <a:off x="4116" y="3206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16" name="Line 670"/>
            <p:cNvSpPr>
              <a:spLocks noChangeShapeType="1"/>
            </p:cNvSpPr>
            <p:nvPr/>
          </p:nvSpPr>
          <p:spPr bwMode="auto">
            <a:xfrm>
              <a:off x="4134" y="3206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17" name="Line 671"/>
            <p:cNvSpPr>
              <a:spLocks noChangeShapeType="1"/>
            </p:cNvSpPr>
            <p:nvPr/>
          </p:nvSpPr>
          <p:spPr bwMode="auto">
            <a:xfrm>
              <a:off x="4151" y="3206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18" name="Line 672"/>
            <p:cNvSpPr>
              <a:spLocks noChangeShapeType="1"/>
            </p:cNvSpPr>
            <p:nvPr/>
          </p:nvSpPr>
          <p:spPr bwMode="auto">
            <a:xfrm>
              <a:off x="4168" y="3206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19" name="Line 673"/>
            <p:cNvSpPr>
              <a:spLocks noChangeShapeType="1"/>
            </p:cNvSpPr>
            <p:nvPr/>
          </p:nvSpPr>
          <p:spPr bwMode="auto">
            <a:xfrm>
              <a:off x="4186" y="3206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20" name="Line 674"/>
            <p:cNvSpPr>
              <a:spLocks noChangeShapeType="1"/>
            </p:cNvSpPr>
            <p:nvPr/>
          </p:nvSpPr>
          <p:spPr bwMode="auto">
            <a:xfrm>
              <a:off x="4203" y="3208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21" name="Line 675"/>
            <p:cNvSpPr>
              <a:spLocks noChangeShapeType="1"/>
            </p:cNvSpPr>
            <p:nvPr/>
          </p:nvSpPr>
          <p:spPr bwMode="auto">
            <a:xfrm>
              <a:off x="4221" y="3208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22" name="Line 676"/>
            <p:cNvSpPr>
              <a:spLocks noChangeShapeType="1"/>
            </p:cNvSpPr>
            <p:nvPr/>
          </p:nvSpPr>
          <p:spPr bwMode="auto">
            <a:xfrm>
              <a:off x="4238" y="3208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23" name="Line 677"/>
            <p:cNvSpPr>
              <a:spLocks noChangeShapeType="1"/>
            </p:cNvSpPr>
            <p:nvPr/>
          </p:nvSpPr>
          <p:spPr bwMode="auto">
            <a:xfrm>
              <a:off x="4255" y="3208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24" name="Line 678"/>
            <p:cNvSpPr>
              <a:spLocks noChangeShapeType="1"/>
            </p:cNvSpPr>
            <p:nvPr/>
          </p:nvSpPr>
          <p:spPr bwMode="auto">
            <a:xfrm>
              <a:off x="4273" y="3208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25" name="Line 679"/>
            <p:cNvSpPr>
              <a:spLocks noChangeShapeType="1"/>
            </p:cNvSpPr>
            <p:nvPr/>
          </p:nvSpPr>
          <p:spPr bwMode="auto">
            <a:xfrm>
              <a:off x="4290" y="3208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26" name="Line 680"/>
            <p:cNvSpPr>
              <a:spLocks noChangeShapeType="1"/>
            </p:cNvSpPr>
            <p:nvPr/>
          </p:nvSpPr>
          <p:spPr bwMode="auto">
            <a:xfrm>
              <a:off x="4307" y="3208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27" name="Line 681"/>
            <p:cNvSpPr>
              <a:spLocks noChangeShapeType="1"/>
            </p:cNvSpPr>
            <p:nvPr/>
          </p:nvSpPr>
          <p:spPr bwMode="auto">
            <a:xfrm>
              <a:off x="4325" y="3208"/>
              <a:ext cx="9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28" name="Line 682"/>
            <p:cNvSpPr>
              <a:spLocks noChangeShapeType="1"/>
            </p:cNvSpPr>
            <p:nvPr/>
          </p:nvSpPr>
          <p:spPr bwMode="auto">
            <a:xfrm>
              <a:off x="4342" y="3210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29" name="Line 683"/>
            <p:cNvSpPr>
              <a:spLocks noChangeShapeType="1"/>
            </p:cNvSpPr>
            <p:nvPr/>
          </p:nvSpPr>
          <p:spPr bwMode="auto">
            <a:xfrm>
              <a:off x="4360" y="3210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30" name="Line 684"/>
            <p:cNvSpPr>
              <a:spLocks noChangeShapeType="1"/>
            </p:cNvSpPr>
            <p:nvPr/>
          </p:nvSpPr>
          <p:spPr bwMode="auto">
            <a:xfrm>
              <a:off x="4377" y="3210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31" name="Line 685"/>
            <p:cNvSpPr>
              <a:spLocks noChangeShapeType="1"/>
            </p:cNvSpPr>
            <p:nvPr/>
          </p:nvSpPr>
          <p:spPr bwMode="auto">
            <a:xfrm>
              <a:off x="4394" y="3210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32" name="Line 686"/>
            <p:cNvSpPr>
              <a:spLocks noChangeShapeType="1"/>
            </p:cNvSpPr>
            <p:nvPr/>
          </p:nvSpPr>
          <p:spPr bwMode="auto">
            <a:xfrm>
              <a:off x="4412" y="3210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33" name="Line 687"/>
            <p:cNvSpPr>
              <a:spLocks noChangeShapeType="1"/>
            </p:cNvSpPr>
            <p:nvPr/>
          </p:nvSpPr>
          <p:spPr bwMode="auto">
            <a:xfrm>
              <a:off x="4429" y="3210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34" name="Line 688"/>
            <p:cNvSpPr>
              <a:spLocks noChangeShapeType="1"/>
            </p:cNvSpPr>
            <p:nvPr/>
          </p:nvSpPr>
          <p:spPr bwMode="auto">
            <a:xfrm>
              <a:off x="4446" y="3210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35" name="Line 689"/>
            <p:cNvSpPr>
              <a:spLocks noChangeShapeType="1"/>
            </p:cNvSpPr>
            <p:nvPr/>
          </p:nvSpPr>
          <p:spPr bwMode="auto">
            <a:xfrm>
              <a:off x="4464" y="3212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36" name="Freeform 690"/>
            <p:cNvSpPr>
              <a:spLocks/>
            </p:cNvSpPr>
            <p:nvPr/>
          </p:nvSpPr>
          <p:spPr bwMode="auto">
            <a:xfrm>
              <a:off x="4481" y="3212"/>
              <a:ext cx="10" cy="1"/>
            </a:xfrm>
            <a:custGeom>
              <a:avLst/>
              <a:gdLst>
                <a:gd name="T0" fmla="*/ 0 w 10"/>
                <a:gd name="T1" fmla="*/ 0 h 1"/>
                <a:gd name="T2" fmla="*/ 2 w 10"/>
                <a:gd name="T3" fmla="*/ 0 h 1"/>
                <a:gd name="T4" fmla="*/ 10 w 10"/>
                <a:gd name="T5" fmla="*/ 0 h 1"/>
                <a:gd name="T6" fmla="*/ 0 60000 65536"/>
                <a:gd name="T7" fmla="*/ 0 60000 65536"/>
                <a:gd name="T8" fmla="*/ 0 60000 65536"/>
                <a:gd name="T9" fmla="*/ 0 w 10"/>
                <a:gd name="T10" fmla="*/ 0 h 1"/>
                <a:gd name="T11" fmla="*/ 10 w 10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1">
                  <a:moveTo>
                    <a:pt x="0" y="0"/>
                  </a:moveTo>
                  <a:lnTo>
                    <a:pt x="2" y="0"/>
                  </a:lnTo>
                  <a:lnTo>
                    <a:pt x="10" y="0"/>
                  </a:lnTo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37" name="Line 691"/>
            <p:cNvSpPr>
              <a:spLocks noChangeShapeType="1"/>
            </p:cNvSpPr>
            <p:nvPr/>
          </p:nvSpPr>
          <p:spPr bwMode="auto">
            <a:xfrm>
              <a:off x="4499" y="3212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38" name="Line 692"/>
            <p:cNvSpPr>
              <a:spLocks noChangeShapeType="1"/>
            </p:cNvSpPr>
            <p:nvPr/>
          </p:nvSpPr>
          <p:spPr bwMode="auto">
            <a:xfrm>
              <a:off x="4516" y="3212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39" name="Line 693"/>
            <p:cNvSpPr>
              <a:spLocks noChangeShapeType="1"/>
            </p:cNvSpPr>
            <p:nvPr/>
          </p:nvSpPr>
          <p:spPr bwMode="auto">
            <a:xfrm>
              <a:off x="4533" y="3212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40" name="Line 694"/>
            <p:cNvSpPr>
              <a:spLocks noChangeShapeType="1"/>
            </p:cNvSpPr>
            <p:nvPr/>
          </p:nvSpPr>
          <p:spPr bwMode="auto">
            <a:xfrm>
              <a:off x="4551" y="3212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41" name="Line 695"/>
            <p:cNvSpPr>
              <a:spLocks noChangeShapeType="1"/>
            </p:cNvSpPr>
            <p:nvPr/>
          </p:nvSpPr>
          <p:spPr bwMode="auto">
            <a:xfrm>
              <a:off x="4568" y="3212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42" name="Line 696"/>
            <p:cNvSpPr>
              <a:spLocks noChangeShapeType="1"/>
            </p:cNvSpPr>
            <p:nvPr/>
          </p:nvSpPr>
          <p:spPr bwMode="auto">
            <a:xfrm>
              <a:off x="4585" y="3212"/>
              <a:ext cx="10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43" name="Freeform 697"/>
            <p:cNvSpPr>
              <a:spLocks/>
            </p:cNvSpPr>
            <p:nvPr/>
          </p:nvSpPr>
          <p:spPr bwMode="auto">
            <a:xfrm>
              <a:off x="4603" y="3214"/>
              <a:ext cx="9" cy="1"/>
            </a:xfrm>
            <a:custGeom>
              <a:avLst/>
              <a:gdLst>
                <a:gd name="T0" fmla="*/ 0 w 9"/>
                <a:gd name="T1" fmla="*/ 0 h 1"/>
                <a:gd name="T2" fmla="*/ 7 w 9"/>
                <a:gd name="T3" fmla="*/ 0 h 1"/>
                <a:gd name="T4" fmla="*/ 9 w 9"/>
                <a:gd name="T5" fmla="*/ 0 h 1"/>
                <a:gd name="T6" fmla="*/ 0 60000 65536"/>
                <a:gd name="T7" fmla="*/ 0 60000 65536"/>
                <a:gd name="T8" fmla="*/ 0 60000 65536"/>
                <a:gd name="T9" fmla="*/ 0 w 9"/>
                <a:gd name="T10" fmla="*/ 0 h 1"/>
                <a:gd name="T11" fmla="*/ 9 w 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1">
                  <a:moveTo>
                    <a:pt x="0" y="0"/>
                  </a:moveTo>
                  <a:lnTo>
                    <a:pt x="7" y="0"/>
                  </a:lnTo>
                  <a:lnTo>
                    <a:pt x="9" y="0"/>
                  </a:lnTo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44" name="Line 698"/>
            <p:cNvSpPr>
              <a:spLocks noChangeShapeType="1"/>
            </p:cNvSpPr>
            <p:nvPr/>
          </p:nvSpPr>
          <p:spPr bwMode="auto">
            <a:xfrm>
              <a:off x="4620" y="3214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45" name="Line 699"/>
            <p:cNvSpPr>
              <a:spLocks noChangeShapeType="1"/>
            </p:cNvSpPr>
            <p:nvPr/>
          </p:nvSpPr>
          <p:spPr bwMode="auto">
            <a:xfrm>
              <a:off x="4638" y="3214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46" name="Line 700"/>
            <p:cNvSpPr>
              <a:spLocks noChangeShapeType="1"/>
            </p:cNvSpPr>
            <p:nvPr/>
          </p:nvSpPr>
          <p:spPr bwMode="auto">
            <a:xfrm>
              <a:off x="4655" y="3214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47" name="Line 701"/>
            <p:cNvSpPr>
              <a:spLocks noChangeShapeType="1"/>
            </p:cNvSpPr>
            <p:nvPr/>
          </p:nvSpPr>
          <p:spPr bwMode="auto">
            <a:xfrm>
              <a:off x="4672" y="3214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48" name="Line 702"/>
            <p:cNvSpPr>
              <a:spLocks noChangeShapeType="1"/>
            </p:cNvSpPr>
            <p:nvPr/>
          </p:nvSpPr>
          <p:spPr bwMode="auto">
            <a:xfrm>
              <a:off x="4690" y="3214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49" name="Line 703"/>
            <p:cNvSpPr>
              <a:spLocks noChangeShapeType="1"/>
            </p:cNvSpPr>
            <p:nvPr/>
          </p:nvSpPr>
          <p:spPr bwMode="auto">
            <a:xfrm>
              <a:off x="4707" y="3214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50" name="Line 704"/>
            <p:cNvSpPr>
              <a:spLocks noChangeShapeType="1"/>
            </p:cNvSpPr>
            <p:nvPr/>
          </p:nvSpPr>
          <p:spPr bwMode="auto">
            <a:xfrm>
              <a:off x="4724" y="3216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51" name="Freeform 705"/>
            <p:cNvSpPr>
              <a:spLocks/>
            </p:cNvSpPr>
            <p:nvPr/>
          </p:nvSpPr>
          <p:spPr bwMode="auto">
            <a:xfrm>
              <a:off x="4742" y="3216"/>
              <a:ext cx="9" cy="1"/>
            </a:xfrm>
            <a:custGeom>
              <a:avLst/>
              <a:gdLst>
                <a:gd name="T0" fmla="*/ 0 w 9"/>
                <a:gd name="T1" fmla="*/ 0 h 1"/>
                <a:gd name="T2" fmla="*/ 2 w 9"/>
                <a:gd name="T3" fmla="*/ 0 h 1"/>
                <a:gd name="T4" fmla="*/ 9 w 9"/>
                <a:gd name="T5" fmla="*/ 0 h 1"/>
                <a:gd name="T6" fmla="*/ 0 60000 65536"/>
                <a:gd name="T7" fmla="*/ 0 60000 65536"/>
                <a:gd name="T8" fmla="*/ 0 60000 65536"/>
                <a:gd name="T9" fmla="*/ 0 w 9"/>
                <a:gd name="T10" fmla="*/ 0 h 1"/>
                <a:gd name="T11" fmla="*/ 9 w 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1">
                  <a:moveTo>
                    <a:pt x="0" y="0"/>
                  </a:moveTo>
                  <a:lnTo>
                    <a:pt x="2" y="0"/>
                  </a:lnTo>
                  <a:lnTo>
                    <a:pt x="9" y="0"/>
                  </a:lnTo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52" name="Line 706"/>
            <p:cNvSpPr>
              <a:spLocks noChangeShapeType="1"/>
            </p:cNvSpPr>
            <p:nvPr/>
          </p:nvSpPr>
          <p:spPr bwMode="auto">
            <a:xfrm>
              <a:off x="4759" y="3216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53" name="Line 707"/>
            <p:cNvSpPr>
              <a:spLocks noChangeShapeType="1"/>
            </p:cNvSpPr>
            <p:nvPr/>
          </p:nvSpPr>
          <p:spPr bwMode="auto">
            <a:xfrm>
              <a:off x="4777" y="3216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54" name="Line 708"/>
            <p:cNvSpPr>
              <a:spLocks noChangeShapeType="1"/>
            </p:cNvSpPr>
            <p:nvPr/>
          </p:nvSpPr>
          <p:spPr bwMode="auto">
            <a:xfrm>
              <a:off x="4794" y="3216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55" name="Line 709"/>
            <p:cNvSpPr>
              <a:spLocks noChangeShapeType="1"/>
            </p:cNvSpPr>
            <p:nvPr/>
          </p:nvSpPr>
          <p:spPr bwMode="auto">
            <a:xfrm>
              <a:off x="4811" y="3216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56" name="Line 710"/>
            <p:cNvSpPr>
              <a:spLocks noChangeShapeType="1"/>
            </p:cNvSpPr>
            <p:nvPr/>
          </p:nvSpPr>
          <p:spPr bwMode="auto">
            <a:xfrm>
              <a:off x="4829" y="3216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57" name="Line 711"/>
            <p:cNvSpPr>
              <a:spLocks noChangeShapeType="1"/>
            </p:cNvSpPr>
            <p:nvPr/>
          </p:nvSpPr>
          <p:spPr bwMode="auto">
            <a:xfrm>
              <a:off x="4846" y="3216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58" name="Freeform 712"/>
            <p:cNvSpPr>
              <a:spLocks/>
            </p:cNvSpPr>
            <p:nvPr/>
          </p:nvSpPr>
          <p:spPr bwMode="auto">
            <a:xfrm>
              <a:off x="4861" y="3216"/>
              <a:ext cx="6" cy="1"/>
            </a:xfrm>
            <a:custGeom>
              <a:avLst/>
              <a:gdLst>
                <a:gd name="T0" fmla="*/ 2 w 6"/>
                <a:gd name="T1" fmla="*/ 0 h 1"/>
                <a:gd name="T2" fmla="*/ 6 w 6"/>
                <a:gd name="T3" fmla="*/ 0 h 1"/>
                <a:gd name="T4" fmla="*/ 0 w 6"/>
                <a:gd name="T5" fmla="*/ 0 h 1"/>
                <a:gd name="T6" fmla="*/ 0 60000 65536"/>
                <a:gd name="T7" fmla="*/ 0 60000 65536"/>
                <a:gd name="T8" fmla="*/ 0 60000 65536"/>
                <a:gd name="T9" fmla="*/ 0 w 6"/>
                <a:gd name="T10" fmla="*/ 0 h 1"/>
                <a:gd name="T11" fmla="*/ 6 w 6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">
                  <a:moveTo>
                    <a:pt x="2" y="0"/>
                  </a:move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59" name="Line 713"/>
            <p:cNvSpPr>
              <a:spLocks noChangeShapeType="1"/>
            </p:cNvSpPr>
            <p:nvPr/>
          </p:nvSpPr>
          <p:spPr bwMode="auto">
            <a:xfrm flipH="1">
              <a:off x="4844" y="3216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60" name="Line 714"/>
            <p:cNvSpPr>
              <a:spLocks noChangeShapeType="1"/>
            </p:cNvSpPr>
            <p:nvPr/>
          </p:nvSpPr>
          <p:spPr bwMode="auto">
            <a:xfrm flipH="1">
              <a:off x="4827" y="3216"/>
              <a:ext cx="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61" name="Line 715"/>
            <p:cNvSpPr>
              <a:spLocks noChangeShapeType="1"/>
            </p:cNvSpPr>
            <p:nvPr/>
          </p:nvSpPr>
          <p:spPr bwMode="auto">
            <a:xfrm flipH="1">
              <a:off x="4809" y="3216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62" name="Line 716"/>
            <p:cNvSpPr>
              <a:spLocks noChangeShapeType="1"/>
            </p:cNvSpPr>
            <p:nvPr/>
          </p:nvSpPr>
          <p:spPr bwMode="auto">
            <a:xfrm flipH="1">
              <a:off x="4792" y="3216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63" name="Line 717"/>
            <p:cNvSpPr>
              <a:spLocks noChangeShapeType="1"/>
            </p:cNvSpPr>
            <p:nvPr/>
          </p:nvSpPr>
          <p:spPr bwMode="auto">
            <a:xfrm flipH="1">
              <a:off x="4775" y="3216"/>
              <a:ext cx="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64" name="Line 718"/>
            <p:cNvSpPr>
              <a:spLocks noChangeShapeType="1"/>
            </p:cNvSpPr>
            <p:nvPr/>
          </p:nvSpPr>
          <p:spPr bwMode="auto">
            <a:xfrm flipH="1">
              <a:off x="4757" y="3216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65" name="Freeform 719"/>
            <p:cNvSpPr>
              <a:spLocks/>
            </p:cNvSpPr>
            <p:nvPr/>
          </p:nvSpPr>
          <p:spPr bwMode="auto">
            <a:xfrm>
              <a:off x="4740" y="3216"/>
              <a:ext cx="8" cy="1"/>
            </a:xfrm>
            <a:custGeom>
              <a:avLst/>
              <a:gdLst>
                <a:gd name="T0" fmla="*/ 8 w 8"/>
                <a:gd name="T1" fmla="*/ 0 h 1"/>
                <a:gd name="T2" fmla="*/ 4 w 8"/>
                <a:gd name="T3" fmla="*/ 0 h 1"/>
                <a:gd name="T4" fmla="*/ 0 w 8"/>
                <a:gd name="T5" fmla="*/ 0 h 1"/>
                <a:gd name="T6" fmla="*/ 0 60000 65536"/>
                <a:gd name="T7" fmla="*/ 0 60000 65536"/>
                <a:gd name="T8" fmla="*/ 0 60000 65536"/>
                <a:gd name="T9" fmla="*/ 0 w 8"/>
                <a:gd name="T10" fmla="*/ 0 h 1"/>
                <a:gd name="T11" fmla="*/ 8 w 8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1">
                  <a:moveTo>
                    <a:pt x="8" y="0"/>
                  </a:moveTo>
                  <a:lnTo>
                    <a:pt x="4" y="0"/>
                  </a:lnTo>
                  <a:lnTo>
                    <a:pt x="0" y="0"/>
                  </a:lnTo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66" name="Line 720"/>
            <p:cNvSpPr>
              <a:spLocks noChangeShapeType="1"/>
            </p:cNvSpPr>
            <p:nvPr/>
          </p:nvSpPr>
          <p:spPr bwMode="auto">
            <a:xfrm flipH="1" flipV="1">
              <a:off x="4722" y="3214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67" name="Line 721"/>
            <p:cNvSpPr>
              <a:spLocks noChangeShapeType="1"/>
            </p:cNvSpPr>
            <p:nvPr/>
          </p:nvSpPr>
          <p:spPr bwMode="auto">
            <a:xfrm flipH="1">
              <a:off x="4705" y="3214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68" name="Line 722"/>
            <p:cNvSpPr>
              <a:spLocks noChangeShapeType="1"/>
            </p:cNvSpPr>
            <p:nvPr/>
          </p:nvSpPr>
          <p:spPr bwMode="auto">
            <a:xfrm flipH="1">
              <a:off x="4688" y="3214"/>
              <a:ext cx="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69" name="Line 723"/>
            <p:cNvSpPr>
              <a:spLocks noChangeShapeType="1"/>
            </p:cNvSpPr>
            <p:nvPr/>
          </p:nvSpPr>
          <p:spPr bwMode="auto">
            <a:xfrm flipH="1">
              <a:off x="4670" y="3214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70" name="Line 724"/>
            <p:cNvSpPr>
              <a:spLocks noChangeShapeType="1"/>
            </p:cNvSpPr>
            <p:nvPr/>
          </p:nvSpPr>
          <p:spPr bwMode="auto">
            <a:xfrm flipH="1">
              <a:off x="4653" y="3214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71" name="Line 725"/>
            <p:cNvSpPr>
              <a:spLocks noChangeShapeType="1"/>
            </p:cNvSpPr>
            <p:nvPr/>
          </p:nvSpPr>
          <p:spPr bwMode="auto">
            <a:xfrm flipH="1">
              <a:off x="4636" y="3214"/>
              <a:ext cx="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72" name="Line 726"/>
            <p:cNvSpPr>
              <a:spLocks noChangeShapeType="1"/>
            </p:cNvSpPr>
            <p:nvPr/>
          </p:nvSpPr>
          <p:spPr bwMode="auto">
            <a:xfrm flipH="1">
              <a:off x="4618" y="3214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73" name="Line 727"/>
            <p:cNvSpPr>
              <a:spLocks noChangeShapeType="1"/>
            </p:cNvSpPr>
            <p:nvPr/>
          </p:nvSpPr>
          <p:spPr bwMode="auto">
            <a:xfrm flipH="1">
              <a:off x="4601" y="3214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74" name="Line 728"/>
            <p:cNvSpPr>
              <a:spLocks noChangeShapeType="1"/>
            </p:cNvSpPr>
            <p:nvPr/>
          </p:nvSpPr>
          <p:spPr bwMode="auto">
            <a:xfrm flipH="1" flipV="1">
              <a:off x="4583" y="3212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75" name="Line 729"/>
            <p:cNvSpPr>
              <a:spLocks noChangeShapeType="1"/>
            </p:cNvSpPr>
            <p:nvPr/>
          </p:nvSpPr>
          <p:spPr bwMode="auto">
            <a:xfrm flipH="1">
              <a:off x="4566" y="3212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76" name="Line 730"/>
            <p:cNvSpPr>
              <a:spLocks noChangeShapeType="1"/>
            </p:cNvSpPr>
            <p:nvPr/>
          </p:nvSpPr>
          <p:spPr bwMode="auto">
            <a:xfrm flipH="1">
              <a:off x="4549" y="3212"/>
              <a:ext cx="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77" name="Line 731"/>
            <p:cNvSpPr>
              <a:spLocks noChangeShapeType="1"/>
            </p:cNvSpPr>
            <p:nvPr/>
          </p:nvSpPr>
          <p:spPr bwMode="auto">
            <a:xfrm flipH="1">
              <a:off x="4531" y="3212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78" name="Line 732"/>
            <p:cNvSpPr>
              <a:spLocks noChangeShapeType="1"/>
            </p:cNvSpPr>
            <p:nvPr/>
          </p:nvSpPr>
          <p:spPr bwMode="auto">
            <a:xfrm flipH="1">
              <a:off x="4514" y="3212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79" name="Line 733"/>
            <p:cNvSpPr>
              <a:spLocks noChangeShapeType="1"/>
            </p:cNvSpPr>
            <p:nvPr/>
          </p:nvSpPr>
          <p:spPr bwMode="auto">
            <a:xfrm flipH="1">
              <a:off x="4497" y="3212"/>
              <a:ext cx="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80" name="Freeform 734"/>
            <p:cNvSpPr>
              <a:spLocks/>
            </p:cNvSpPr>
            <p:nvPr/>
          </p:nvSpPr>
          <p:spPr bwMode="auto">
            <a:xfrm>
              <a:off x="4479" y="3212"/>
              <a:ext cx="8" cy="1"/>
            </a:xfrm>
            <a:custGeom>
              <a:avLst/>
              <a:gdLst>
                <a:gd name="T0" fmla="*/ 8 w 8"/>
                <a:gd name="T1" fmla="*/ 0 h 1"/>
                <a:gd name="T2" fmla="*/ 4 w 8"/>
                <a:gd name="T3" fmla="*/ 0 h 1"/>
                <a:gd name="T4" fmla="*/ 0 w 8"/>
                <a:gd name="T5" fmla="*/ 0 h 1"/>
                <a:gd name="T6" fmla="*/ 0 60000 65536"/>
                <a:gd name="T7" fmla="*/ 0 60000 65536"/>
                <a:gd name="T8" fmla="*/ 0 60000 65536"/>
                <a:gd name="T9" fmla="*/ 0 w 8"/>
                <a:gd name="T10" fmla="*/ 0 h 1"/>
                <a:gd name="T11" fmla="*/ 8 w 8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1">
                  <a:moveTo>
                    <a:pt x="8" y="0"/>
                  </a:moveTo>
                  <a:lnTo>
                    <a:pt x="4" y="0"/>
                  </a:lnTo>
                  <a:lnTo>
                    <a:pt x="0" y="0"/>
                  </a:lnTo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81" name="Line 735"/>
            <p:cNvSpPr>
              <a:spLocks noChangeShapeType="1"/>
            </p:cNvSpPr>
            <p:nvPr/>
          </p:nvSpPr>
          <p:spPr bwMode="auto">
            <a:xfrm flipH="1" flipV="1">
              <a:off x="4462" y="3210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82" name="Line 736"/>
            <p:cNvSpPr>
              <a:spLocks noChangeShapeType="1"/>
            </p:cNvSpPr>
            <p:nvPr/>
          </p:nvSpPr>
          <p:spPr bwMode="auto">
            <a:xfrm flipH="1">
              <a:off x="4444" y="3210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83" name="Line 737"/>
            <p:cNvSpPr>
              <a:spLocks noChangeShapeType="1"/>
            </p:cNvSpPr>
            <p:nvPr/>
          </p:nvSpPr>
          <p:spPr bwMode="auto">
            <a:xfrm flipH="1">
              <a:off x="4427" y="3210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84" name="Line 738"/>
            <p:cNvSpPr>
              <a:spLocks noChangeShapeType="1"/>
            </p:cNvSpPr>
            <p:nvPr/>
          </p:nvSpPr>
          <p:spPr bwMode="auto">
            <a:xfrm flipH="1">
              <a:off x="4410" y="3210"/>
              <a:ext cx="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85" name="Line 739"/>
            <p:cNvSpPr>
              <a:spLocks noChangeShapeType="1"/>
            </p:cNvSpPr>
            <p:nvPr/>
          </p:nvSpPr>
          <p:spPr bwMode="auto">
            <a:xfrm flipH="1">
              <a:off x="4392" y="3210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86" name="Line 740"/>
            <p:cNvSpPr>
              <a:spLocks noChangeShapeType="1"/>
            </p:cNvSpPr>
            <p:nvPr/>
          </p:nvSpPr>
          <p:spPr bwMode="auto">
            <a:xfrm flipH="1">
              <a:off x="4375" y="3210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87" name="Line 741"/>
            <p:cNvSpPr>
              <a:spLocks noChangeShapeType="1"/>
            </p:cNvSpPr>
            <p:nvPr/>
          </p:nvSpPr>
          <p:spPr bwMode="auto">
            <a:xfrm flipH="1">
              <a:off x="4358" y="3210"/>
              <a:ext cx="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88" name="Line 742"/>
            <p:cNvSpPr>
              <a:spLocks noChangeShapeType="1"/>
            </p:cNvSpPr>
            <p:nvPr/>
          </p:nvSpPr>
          <p:spPr bwMode="auto">
            <a:xfrm flipH="1">
              <a:off x="4340" y="3210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89" name="Line 743"/>
            <p:cNvSpPr>
              <a:spLocks noChangeShapeType="1"/>
            </p:cNvSpPr>
            <p:nvPr/>
          </p:nvSpPr>
          <p:spPr bwMode="auto">
            <a:xfrm flipH="1" flipV="1">
              <a:off x="4323" y="3208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90" name="Line 744"/>
            <p:cNvSpPr>
              <a:spLocks noChangeShapeType="1"/>
            </p:cNvSpPr>
            <p:nvPr/>
          </p:nvSpPr>
          <p:spPr bwMode="auto">
            <a:xfrm flipH="1">
              <a:off x="4305" y="3208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91" name="Line 745"/>
            <p:cNvSpPr>
              <a:spLocks noChangeShapeType="1"/>
            </p:cNvSpPr>
            <p:nvPr/>
          </p:nvSpPr>
          <p:spPr bwMode="auto">
            <a:xfrm flipH="1">
              <a:off x="4288" y="3208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92" name="Line 746"/>
            <p:cNvSpPr>
              <a:spLocks noChangeShapeType="1"/>
            </p:cNvSpPr>
            <p:nvPr/>
          </p:nvSpPr>
          <p:spPr bwMode="auto">
            <a:xfrm flipH="1">
              <a:off x="4271" y="3208"/>
              <a:ext cx="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93" name="Line 747"/>
            <p:cNvSpPr>
              <a:spLocks noChangeShapeType="1"/>
            </p:cNvSpPr>
            <p:nvPr/>
          </p:nvSpPr>
          <p:spPr bwMode="auto">
            <a:xfrm flipH="1">
              <a:off x="4253" y="3208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94" name="Line 748"/>
            <p:cNvSpPr>
              <a:spLocks noChangeShapeType="1"/>
            </p:cNvSpPr>
            <p:nvPr/>
          </p:nvSpPr>
          <p:spPr bwMode="auto">
            <a:xfrm flipH="1">
              <a:off x="4236" y="3208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95" name="Line 749"/>
            <p:cNvSpPr>
              <a:spLocks noChangeShapeType="1"/>
            </p:cNvSpPr>
            <p:nvPr/>
          </p:nvSpPr>
          <p:spPr bwMode="auto">
            <a:xfrm flipH="1">
              <a:off x="4219" y="3208"/>
              <a:ext cx="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96" name="Line 750"/>
            <p:cNvSpPr>
              <a:spLocks noChangeShapeType="1"/>
            </p:cNvSpPr>
            <p:nvPr/>
          </p:nvSpPr>
          <p:spPr bwMode="auto">
            <a:xfrm flipH="1" flipV="1">
              <a:off x="4201" y="3206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97" name="Line 751"/>
            <p:cNvSpPr>
              <a:spLocks noChangeShapeType="1"/>
            </p:cNvSpPr>
            <p:nvPr/>
          </p:nvSpPr>
          <p:spPr bwMode="auto">
            <a:xfrm flipH="1">
              <a:off x="4184" y="3206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98" name="Line 752"/>
            <p:cNvSpPr>
              <a:spLocks noChangeShapeType="1"/>
            </p:cNvSpPr>
            <p:nvPr/>
          </p:nvSpPr>
          <p:spPr bwMode="auto">
            <a:xfrm flipH="1">
              <a:off x="4166" y="3206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99" name="Line 753"/>
            <p:cNvSpPr>
              <a:spLocks noChangeShapeType="1"/>
            </p:cNvSpPr>
            <p:nvPr/>
          </p:nvSpPr>
          <p:spPr bwMode="auto">
            <a:xfrm flipH="1">
              <a:off x="4149" y="3206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00" name="Line 754"/>
            <p:cNvSpPr>
              <a:spLocks noChangeShapeType="1"/>
            </p:cNvSpPr>
            <p:nvPr/>
          </p:nvSpPr>
          <p:spPr bwMode="auto">
            <a:xfrm flipH="1">
              <a:off x="4132" y="3206"/>
              <a:ext cx="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01" name="Line 755"/>
            <p:cNvSpPr>
              <a:spLocks noChangeShapeType="1"/>
            </p:cNvSpPr>
            <p:nvPr/>
          </p:nvSpPr>
          <p:spPr bwMode="auto">
            <a:xfrm flipH="1" flipV="1">
              <a:off x="4114" y="3204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02" name="Line 756"/>
            <p:cNvSpPr>
              <a:spLocks noChangeShapeType="1"/>
            </p:cNvSpPr>
            <p:nvPr/>
          </p:nvSpPr>
          <p:spPr bwMode="auto">
            <a:xfrm flipH="1">
              <a:off x="4097" y="3204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03" name="Line 757"/>
            <p:cNvSpPr>
              <a:spLocks noChangeShapeType="1"/>
            </p:cNvSpPr>
            <p:nvPr/>
          </p:nvSpPr>
          <p:spPr bwMode="auto">
            <a:xfrm flipH="1">
              <a:off x="4080" y="3204"/>
              <a:ext cx="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04" name="Line 758"/>
            <p:cNvSpPr>
              <a:spLocks noChangeShapeType="1"/>
            </p:cNvSpPr>
            <p:nvPr/>
          </p:nvSpPr>
          <p:spPr bwMode="auto">
            <a:xfrm flipH="1">
              <a:off x="4062" y="3204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05" name="Line 759"/>
            <p:cNvSpPr>
              <a:spLocks noChangeShapeType="1"/>
            </p:cNvSpPr>
            <p:nvPr/>
          </p:nvSpPr>
          <p:spPr bwMode="auto">
            <a:xfrm flipH="1">
              <a:off x="4045" y="3204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06" name="Line 760"/>
            <p:cNvSpPr>
              <a:spLocks noChangeShapeType="1"/>
            </p:cNvSpPr>
            <p:nvPr/>
          </p:nvSpPr>
          <p:spPr bwMode="auto">
            <a:xfrm flipH="1">
              <a:off x="4027" y="3202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07" name="Line 761"/>
            <p:cNvSpPr>
              <a:spLocks noChangeShapeType="1"/>
            </p:cNvSpPr>
            <p:nvPr/>
          </p:nvSpPr>
          <p:spPr bwMode="auto">
            <a:xfrm flipH="1">
              <a:off x="4010" y="3202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08" name="Line 762"/>
            <p:cNvSpPr>
              <a:spLocks noChangeShapeType="1"/>
            </p:cNvSpPr>
            <p:nvPr/>
          </p:nvSpPr>
          <p:spPr bwMode="auto">
            <a:xfrm flipH="1">
              <a:off x="3993" y="3202"/>
              <a:ext cx="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09" name="Line 763"/>
            <p:cNvSpPr>
              <a:spLocks noChangeShapeType="1"/>
            </p:cNvSpPr>
            <p:nvPr/>
          </p:nvSpPr>
          <p:spPr bwMode="auto">
            <a:xfrm flipH="1" flipV="1">
              <a:off x="3975" y="3200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10" name="Line 764"/>
            <p:cNvSpPr>
              <a:spLocks noChangeShapeType="1"/>
            </p:cNvSpPr>
            <p:nvPr/>
          </p:nvSpPr>
          <p:spPr bwMode="auto">
            <a:xfrm flipH="1">
              <a:off x="3958" y="3200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11" name="Line 765"/>
            <p:cNvSpPr>
              <a:spLocks noChangeShapeType="1"/>
            </p:cNvSpPr>
            <p:nvPr/>
          </p:nvSpPr>
          <p:spPr bwMode="auto">
            <a:xfrm flipH="1">
              <a:off x="3941" y="3200"/>
              <a:ext cx="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2724" name="Line 766"/>
          <p:cNvSpPr>
            <a:spLocks noChangeShapeType="1"/>
          </p:cNvSpPr>
          <p:nvPr/>
        </p:nvSpPr>
        <p:spPr bwMode="auto">
          <a:xfrm flipH="1">
            <a:off x="5889625" y="5156200"/>
            <a:ext cx="11113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25" name="Line 767"/>
          <p:cNvSpPr>
            <a:spLocks noChangeShapeType="1"/>
          </p:cNvSpPr>
          <p:nvPr/>
        </p:nvSpPr>
        <p:spPr bwMode="auto">
          <a:xfrm flipH="1">
            <a:off x="5864225" y="5153025"/>
            <a:ext cx="12700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26" name="Line 768"/>
          <p:cNvSpPr>
            <a:spLocks noChangeShapeType="1"/>
          </p:cNvSpPr>
          <p:nvPr/>
        </p:nvSpPr>
        <p:spPr bwMode="auto">
          <a:xfrm flipH="1">
            <a:off x="5838825" y="5153025"/>
            <a:ext cx="11113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27" name="Line 769"/>
          <p:cNvSpPr>
            <a:spLocks noChangeShapeType="1"/>
          </p:cNvSpPr>
          <p:nvPr/>
        </p:nvSpPr>
        <p:spPr bwMode="auto">
          <a:xfrm flipH="1">
            <a:off x="5813425" y="5153025"/>
            <a:ext cx="11113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28" name="Line 770"/>
          <p:cNvSpPr>
            <a:spLocks noChangeShapeType="1"/>
          </p:cNvSpPr>
          <p:nvPr/>
        </p:nvSpPr>
        <p:spPr bwMode="auto">
          <a:xfrm flipH="1">
            <a:off x="5788025" y="5149850"/>
            <a:ext cx="11113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29" name="Line 771"/>
          <p:cNvSpPr>
            <a:spLocks noChangeShapeType="1"/>
          </p:cNvSpPr>
          <p:nvPr/>
        </p:nvSpPr>
        <p:spPr bwMode="auto">
          <a:xfrm flipH="1">
            <a:off x="5762625" y="5149850"/>
            <a:ext cx="11113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30" name="Line 772"/>
          <p:cNvSpPr>
            <a:spLocks noChangeShapeType="1"/>
          </p:cNvSpPr>
          <p:nvPr/>
        </p:nvSpPr>
        <p:spPr bwMode="auto">
          <a:xfrm flipH="1" flipV="1">
            <a:off x="5737225" y="5146675"/>
            <a:ext cx="11113" cy="31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31" name="Line 773"/>
          <p:cNvSpPr>
            <a:spLocks noChangeShapeType="1"/>
          </p:cNvSpPr>
          <p:nvPr/>
        </p:nvSpPr>
        <p:spPr bwMode="auto">
          <a:xfrm flipH="1">
            <a:off x="5711825" y="5146675"/>
            <a:ext cx="11113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32" name="Line 774"/>
          <p:cNvSpPr>
            <a:spLocks noChangeShapeType="1"/>
          </p:cNvSpPr>
          <p:nvPr/>
        </p:nvSpPr>
        <p:spPr bwMode="auto">
          <a:xfrm flipH="1">
            <a:off x="5686425" y="5146675"/>
            <a:ext cx="11113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33" name="Line 775"/>
          <p:cNvSpPr>
            <a:spLocks noChangeShapeType="1"/>
          </p:cNvSpPr>
          <p:nvPr/>
        </p:nvSpPr>
        <p:spPr bwMode="auto">
          <a:xfrm flipH="1">
            <a:off x="5661025" y="5146675"/>
            <a:ext cx="11113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34" name="Line 776"/>
          <p:cNvSpPr>
            <a:spLocks noChangeShapeType="1"/>
          </p:cNvSpPr>
          <p:nvPr/>
        </p:nvSpPr>
        <p:spPr bwMode="auto">
          <a:xfrm flipH="1">
            <a:off x="5634038" y="5143500"/>
            <a:ext cx="12700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35" name="Line 777"/>
          <p:cNvSpPr>
            <a:spLocks noChangeShapeType="1"/>
          </p:cNvSpPr>
          <p:nvPr/>
        </p:nvSpPr>
        <p:spPr bwMode="auto">
          <a:xfrm flipH="1">
            <a:off x="5610225" y="5143500"/>
            <a:ext cx="11113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36" name="Line 778"/>
          <p:cNvSpPr>
            <a:spLocks noChangeShapeType="1"/>
          </p:cNvSpPr>
          <p:nvPr/>
        </p:nvSpPr>
        <p:spPr bwMode="auto">
          <a:xfrm flipH="1">
            <a:off x="5584825" y="5143500"/>
            <a:ext cx="9525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37" name="Line 779"/>
          <p:cNvSpPr>
            <a:spLocks noChangeShapeType="1"/>
          </p:cNvSpPr>
          <p:nvPr/>
        </p:nvSpPr>
        <p:spPr bwMode="auto">
          <a:xfrm flipH="1">
            <a:off x="5557838" y="5140325"/>
            <a:ext cx="12700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38" name="Line 780"/>
          <p:cNvSpPr>
            <a:spLocks noChangeShapeType="1"/>
          </p:cNvSpPr>
          <p:nvPr/>
        </p:nvSpPr>
        <p:spPr bwMode="auto">
          <a:xfrm flipH="1">
            <a:off x="5534025" y="5140325"/>
            <a:ext cx="11113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39" name="Line 781"/>
          <p:cNvSpPr>
            <a:spLocks noChangeShapeType="1"/>
          </p:cNvSpPr>
          <p:nvPr/>
        </p:nvSpPr>
        <p:spPr bwMode="auto">
          <a:xfrm flipH="1">
            <a:off x="5508625" y="5137150"/>
            <a:ext cx="9525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40" name="Line 782"/>
          <p:cNvSpPr>
            <a:spLocks noChangeShapeType="1"/>
          </p:cNvSpPr>
          <p:nvPr/>
        </p:nvSpPr>
        <p:spPr bwMode="auto">
          <a:xfrm flipH="1">
            <a:off x="5481638" y="5137150"/>
            <a:ext cx="12700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41" name="Line 783"/>
          <p:cNvSpPr>
            <a:spLocks noChangeShapeType="1"/>
          </p:cNvSpPr>
          <p:nvPr/>
        </p:nvSpPr>
        <p:spPr bwMode="auto">
          <a:xfrm flipH="1" flipV="1">
            <a:off x="5457825" y="5135563"/>
            <a:ext cx="11113" cy="1587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42" name="Line 784"/>
          <p:cNvSpPr>
            <a:spLocks noChangeShapeType="1"/>
          </p:cNvSpPr>
          <p:nvPr/>
        </p:nvSpPr>
        <p:spPr bwMode="auto">
          <a:xfrm flipH="1">
            <a:off x="5430838" y="5135563"/>
            <a:ext cx="11112" cy="1587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43" name="Line 785"/>
          <p:cNvSpPr>
            <a:spLocks noChangeShapeType="1"/>
          </p:cNvSpPr>
          <p:nvPr/>
        </p:nvSpPr>
        <p:spPr bwMode="auto">
          <a:xfrm flipH="1" flipV="1">
            <a:off x="5405438" y="5132388"/>
            <a:ext cx="12700" cy="31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44" name="Line 786"/>
          <p:cNvSpPr>
            <a:spLocks noChangeShapeType="1"/>
          </p:cNvSpPr>
          <p:nvPr/>
        </p:nvSpPr>
        <p:spPr bwMode="auto">
          <a:xfrm flipH="1">
            <a:off x="5381625" y="5132388"/>
            <a:ext cx="9525" cy="1587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45" name="Freeform 787"/>
          <p:cNvSpPr>
            <a:spLocks/>
          </p:cNvSpPr>
          <p:nvPr/>
        </p:nvSpPr>
        <p:spPr bwMode="auto">
          <a:xfrm>
            <a:off x="5354638" y="5132388"/>
            <a:ext cx="11112" cy="1587"/>
          </a:xfrm>
          <a:custGeom>
            <a:avLst/>
            <a:gdLst>
              <a:gd name="T0" fmla="*/ 8 w 8"/>
              <a:gd name="T1" fmla="*/ 0 h 1587"/>
              <a:gd name="T2" fmla="*/ 4 w 8"/>
              <a:gd name="T3" fmla="*/ 0 h 1587"/>
              <a:gd name="T4" fmla="*/ 0 w 8"/>
              <a:gd name="T5" fmla="*/ 0 h 1587"/>
              <a:gd name="T6" fmla="*/ 0 60000 65536"/>
              <a:gd name="T7" fmla="*/ 0 60000 65536"/>
              <a:gd name="T8" fmla="*/ 0 60000 65536"/>
              <a:gd name="T9" fmla="*/ 0 w 8"/>
              <a:gd name="T10" fmla="*/ 0 h 1587"/>
              <a:gd name="T11" fmla="*/ 8 w 8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" h="1587">
                <a:moveTo>
                  <a:pt x="8" y="0"/>
                </a:moveTo>
                <a:lnTo>
                  <a:pt x="4" y="0"/>
                </a:lnTo>
                <a:lnTo>
                  <a:pt x="0" y="0"/>
                </a:lnTo>
              </a:path>
            </a:pathLst>
          </a:custGeom>
          <a:solidFill>
            <a:schemeClr val="tx1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746" name="Line 788"/>
          <p:cNvSpPr>
            <a:spLocks noChangeShapeType="1"/>
          </p:cNvSpPr>
          <p:nvPr/>
        </p:nvSpPr>
        <p:spPr bwMode="auto">
          <a:xfrm flipH="1">
            <a:off x="5329238" y="5129213"/>
            <a:ext cx="12700" cy="1587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47" name="Line 789"/>
          <p:cNvSpPr>
            <a:spLocks noChangeShapeType="1"/>
          </p:cNvSpPr>
          <p:nvPr/>
        </p:nvSpPr>
        <p:spPr bwMode="auto">
          <a:xfrm flipH="1">
            <a:off x="5305425" y="5129213"/>
            <a:ext cx="9525" cy="1587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48" name="Line 790"/>
          <p:cNvSpPr>
            <a:spLocks noChangeShapeType="1"/>
          </p:cNvSpPr>
          <p:nvPr/>
        </p:nvSpPr>
        <p:spPr bwMode="auto">
          <a:xfrm flipH="1">
            <a:off x="5278438" y="5126038"/>
            <a:ext cx="11112" cy="1587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49" name="Line 791"/>
          <p:cNvSpPr>
            <a:spLocks noChangeShapeType="1"/>
          </p:cNvSpPr>
          <p:nvPr/>
        </p:nvSpPr>
        <p:spPr bwMode="auto">
          <a:xfrm flipH="1">
            <a:off x="5253038" y="5126038"/>
            <a:ext cx="12700" cy="1587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50" name="Line 792"/>
          <p:cNvSpPr>
            <a:spLocks noChangeShapeType="1"/>
          </p:cNvSpPr>
          <p:nvPr/>
        </p:nvSpPr>
        <p:spPr bwMode="auto">
          <a:xfrm flipH="1">
            <a:off x="5227638" y="5122863"/>
            <a:ext cx="11112" cy="1587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51" name="Line 793"/>
          <p:cNvSpPr>
            <a:spLocks noChangeShapeType="1"/>
          </p:cNvSpPr>
          <p:nvPr/>
        </p:nvSpPr>
        <p:spPr bwMode="auto">
          <a:xfrm flipH="1">
            <a:off x="5202238" y="5122863"/>
            <a:ext cx="11112" cy="1587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52" name="Line 794"/>
          <p:cNvSpPr>
            <a:spLocks noChangeShapeType="1"/>
          </p:cNvSpPr>
          <p:nvPr/>
        </p:nvSpPr>
        <p:spPr bwMode="auto">
          <a:xfrm flipH="1">
            <a:off x="5176838" y="5119688"/>
            <a:ext cx="11112" cy="1587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53" name="Line 795"/>
          <p:cNvSpPr>
            <a:spLocks noChangeShapeType="1"/>
          </p:cNvSpPr>
          <p:nvPr/>
        </p:nvSpPr>
        <p:spPr bwMode="auto">
          <a:xfrm flipH="1">
            <a:off x="5151438" y="5119688"/>
            <a:ext cx="11112" cy="1587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54" name="Line 796"/>
          <p:cNvSpPr>
            <a:spLocks noChangeShapeType="1"/>
          </p:cNvSpPr>
          <p:nvPr/>
        </p:nvSpPr>
        <p:spPr bwMode="auto">
          <a:xfrm flipH="1">
            <a:off x="5126038" y="5116513"/>
            <a:ext cx="11112" cy="1587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55" name="Line 797"/>
          <p:cNvSpPr>
            <a:spLocks noChangeShapeType="1"/>
          </p:cNvSpPr>
          <p:nvPr/>
        </p:nvSpPr>
        <p:spPr bwMode="auto">
          <a:xfrm flipH="1" flipV="1">
            <a:off x="5100638" y="5113338"/>
            <a:ext cx="11112" cy="31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56" name="Line 798"/>
          <p:cNvSpPr>
            <a:spLocks noChangeShapeType="1"/>
          </p:cNvSpPr>
          <p:nvPr/>
        </p:nvSpPr>
        <p:spPr bwMode="auto">
          <a:xfrm flipH="1">
            <a:off x="5075238" y="5113338"/>
            <a:ext cx="11112" cy="1587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57" name="Line 799"/>
          <p:cNvSpPr>
            <a:spLocks noChangeShapeType="1"/>
          </p:cNvSpPr>
          <p:nvPr/>
        </p:nvSpPr>
        <p:spPr bwMode="auto">
          <a:xfrm flipH="1">
            <a:off x="5049838" y="5110163"/>
            <a:ext cx="11112" cy="1587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58" name="Line 800"/>
          <p:cNvSpPr>
            <a:spLocks noChangeShapeType="1"/>
          </p:cNvSpPr>
          <p:nvPr/>
        </p:nvSpPr>
        <p:spPr bwMode="auto">
          <a:xfrm flipH="1" flipV="1">
            <a:off x="5022850" y="5106988"/>
            <a:ext cx="12700" cy="31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59" name="Line 801"/>
          <p:cNvSpPr>
            <a:spLocks noChangeShapeType="1"/>
          </p:cNvSpPr>
          <p:nvPr/>
        </p:nvSpPr>
        <p:spPr bwMode="auto">
          <a:xfrm flipH="1">
            <a:off x="4999038" y="5106988"/>
            <a:ext cx="11112" cy="1587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60" name="Freeform 802"/>
          <p:cNvSpPr>
            <a:spLocks/>
          </p:cNvSpPr>
          <p:nvPr/>
        </p:nvSpPr>
        <p:spPr bwMode="auto">
          <a:xfrm>
            <a:off x="4973638" y="5103813"/>
            <a:ext cx="12700" cy="1587"/>
          </a:xfrm>
          <a:custGeom>
            <a:avLst/>
            <a:gdLst>
              <a:gd name="T0" fmla="*/ 9 w 9"/>
              <a:gd name="T1" fmla="*/ 0 h 1587"/>
              <a:gd name="T2" fmla="*/ 4 w 9"/>
              <a:gd name="T3" fmla="*/ 0 h 1587"/>
              <a:gd name="T4" fmla="*/ 0 w 9"/>
              <a:gd name="T5" fmla="*/ 0 h 1587"/>
              <a:gd name="T6" fmla="*/ 0 60000 65536"/>
              <a:gd name="T7" fmla="*/ 0 60000 65536"/>
              <a:gd name="T8" fmla="*/ 0 60000 65536"/>
              <a:gd name="T9" fmla="*/ 0 w 9"/>
              <a:gd name="T10" fmla="*/ 0 h 1587"/>
              <a:gd name="T11" fmla="*/ 9 w 9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" h="1587">
                <a:moveTo>
                  <a:pt x="9" y="0"/>
                </a:moveTo>
                <a:lnTo>
                  <a:pt x="4" y="0"/>
                </a:lnTo>
                <a:lnTo>
                  <a:pt x="0" y="0"/>
                </a:lnTo>
              </a:path>
            </a:pathLst>
          </a:custGeom>
          <a:solidFill>
            <a:schemeClr val="tx1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761" name="Line 803"/>
          <p:cNvSpPr>
            <a:spLocks noChangeShapeType="1"/>
          </p:cNvSpPr>
          <p:nvPr/>
        </p:nvSpPr>
        <p:spPr bwMode="auto">
          <a:xfrm flipH="1" flipV="1">
            <a:off x="4946650" y="5100638"/>
            <a:ext cx="15875" cy="31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62" name="Line 804"/>
          <p:cNvSpPr>
            <a:spLocks noChangeShapeType="1"/>
          </p:cNvSpPr>
          <p:nvPr/>
        </p:nvSpPr>
        <p:spPr bwMode="auto">
          <a:xfrm flipH="1">
            <a:off x="4922838" y="5100638"/>
            <a:ext cx="14287" cy="1587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63" name="Line 805"/>
          <p:cNvSpPr>
            <a:spLocks noChangeShapeType="1"/>
          </p:cNvSpPr>
          <p:nvPr/>
        </p:nvSpPr>
        <p:spPr bwMode="auto">
          <a:xfrm flipH="1">
            <a:off x="4897438" y="5097463"/>
            <a:ext cx="12700" cy="1587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64" name="Line 806"/>
          <p:cNvSpPr>
            <a:spLocks noChangeShapeType="1"/>
          </p:cNvSpPr>
          <p:nvPr/>
        </p:nvSpPr>
        <p:spPr bwMode="auto">
          <a:xfrm flipH="1" flipV="1">
            <a:off x="4870450" y="5094288"/>
            <a:ext cx="15875" cy="31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65" name="Line 807"/>
          <p:cNvSpPr>
            <a:spLocks noChangeShapeType="1"/>
          </p:cNvSpPr>
          <p:nvPr/>
        </p:nvSpPr>
        <p:spPr bwMode="auto">
          <a:xfrm flipH="1">
            <a:off x="4846638" y="5094288"/>
            <a:ext cx="12700" cy="1587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66" name="Line 808"/>
          <p:cNvSpPr>
            <a:spLocks noChangeShapeType="1"/>
          </p:cNvSpPr>
          <p:nvPr/>
        </p:nvSpPr>
        <p:spPr bwMode="auto">
          <a:xfrm flipH="1">
            <a:off x="4819650" y="5091113"/>
            <a:ext cx="14288" cy="1587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67" name="Freeform 809"/>
          <p:cNvSpPr>
            <a:spLocks/>
          </p:cNvSpPr>
          <p:nvPr/>
        </p:nvSpPr>
        <p:spPr bwMode="auto">
          <a:xfrm>
            <a:off x="4794250" y="5087938"/>
            <a:ext cx="15875" cy="3175"/>
          </a:xfrm>
          <a:custGeom>
            <a:avLst/>
            <a:gdLst>
              <a:gd name="T0" fmla="*/ 10 w 10"/>
              <a:gd name="T1" fmla="*/ 2 h 2"/>
              <a:gd name="T2" fmla="*/ 2 w 10"/>
              <a:gd name="T3" fmla="*/ 0 h 2"/>
              <a:gd name="T4" fmla="*/ 0 w 10"/>
              <a:gd name="T5" fmla="*/ 0 h 2"/>
              <a:gd name="T6" fmla="*/ 0 60000 65536"/>
              <a:gd name="T7" fmla="*/ 0 60000 65536"/>
              <a:gd name="T8" fmla="*/ 0 60000 65536"/>
              <a:gd name="T9" fmla="*/ 0 w 10"/>
              <a:gd name="T10" fmla="*/ 0 h 2"/>
              <a:gd name="T11" fmla="*/ 10 w 10"/>
              <a:gd name="T12" fmla="*/ 2 h 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" h="2">
                <a:moveTo>
                  <a:pt x="10" y="2"/>
                </a:moveTo>
                <a:lnTo>
                  <a:pt x="2" y="0"/>
                </a:lnTo>
                <a:lnTo>
                  <a:pt x="0" y="0"/>
                </a:lnTo>
              </a:path>
            </a:pathLst>
          </a:custGeom>
          <a:solidFill>
            <a:schemeClr val="tx1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768" name="Line 810"/>
          <p:cNvSpPr>
            <a:spLocks noChangeShapeType="1"/>
          </p:cNvSpPr>
          <p:nvPr/>
        </p:nvSpPr>
        <p:spPr bwMode="auto">
          <a:xfrm flipH="1" flipV="1">
            <a:off x="4770438" y="5084763"/>
            <a:ext cx="12700" cy="31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69" name="Line 811"/>
          <p:cNvSpPr>
            <a:spLocks noChangeShapeType="1"/>
          </p:cNvSpPr>
          <p:nvPr/>
        </p:nvSpPr>
        <p:spPr bwMode="auto">
          <a:xfrm flipH="1" flipV="1">
            <a:off x="4743450" y="5081588"/>
            <a:ext cx="14288" cy="31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70" name="Line 812"/>
          <p:cNvSpPr>
            <a:spLocks noChangeShapeType="1"/>
          </p:cNvSpPr>
          <p:nvPr/>
        </p:nvSpPr>
        <p:spPr bwMode="auto">
          <a:xfrm flipH="1">
            <a:off x="4718050" y="5081588"/>
            <a:ext cx="15875" cy="1587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71" name="Line 813"/>
          <p:cNvSpPr>
            <a:spLocks noChangeShapeType="1"/>
          </p:cNvSpPr>
          <p:nvPr/>
        </p:nvSpPr>
        <p:spPr bwMode="auto">
          <a:xfrm flipH="1">
            <a:off x="4694238" y="5078413"/>
            <a:ext cx="12700" cy="1587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72" name="Line 814"/>
          <p:cNvSpPr>
            <a:spLocks noChangeShapeType="1"/>
          </p:cNvSpPr>
          <p:nvPr/>
        </p:nvSpPr>
        <p:spPr bwMode="auto">
          <a:xfrm flipH="1">
            <a:off x="4667250" y="5076825"/>
            <a:ext cx="14288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73" name="Line 815"/>
          <p:cNvSpPr>
            <a:spLocks noChangeShapeType="1"/>
          </p:cNvSpPr>
          <p:nvPr/>
        </p:nvSpPr>
        <p:spPr bwMode="auto">
          <a:xfrm flipH="1">
            <a:off x="4641850" y="5073650"/>
            <a:ext cx="14288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74" name="Line 816"/>
          <p:cNvSpPr>
            <a:spLocks noChangeShapeType="1"/>
          </p:cNvSpPr>
          <p:nvPr/>
        </p:nvSpPr>
        <p:spPr bwMode="auto">
          <a:xfrm flipH="1" flipV="1">
            <a:off x="4616450" y="5070475"/>
            <a:ext cx="14288" cy="31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75" name="Line 817"/>
          <p:cNvSpPr>
            <a:spLocks noChangeShapeType="1"/>
          </p:cNvSpPr>
          <p:nvPr/>
        </p:nvSpPr>
        <p:spPr bwMode="auto">
          <a:xfrm flipH="1" flipV="1">
            <a:off x="4594225" y="5067300"/>
            <a:ext cx="11113" cy="31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76" name="Line 818"/>
          <p:cNvSpPr>
            <a:spLocks noChangeShapeType="1"/>
          </p:cNvSpPr>
          <p:nvPr/>
        </p:nvSpPr>
        <p:spPr bwMode="auto">
          <a:xfrm flipH="1" flipV="1">
            <a:off x="4568825" y="5064125"/>
            <a:ext cx="11113" cy="31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77" name="Line 819"/>
          <p:cNvSpPr>
            <a:spLocks noChangeShapeType="1"/>
          </p:cNvSpPr>
          <p:nvPr/>
        </p:nvSpPr>
        <p:spPr bwMode="auto">
          <a:xfrm flipH="1">
            <a:off x="4543425" y="5060950"/>
            <a:ext cx="11113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78" name="Line 820"/>
          <p:cNvSpPr>
            <a:spLocks noChangeShapeType="1"/>
          </p:cNvSpPr>
          <p:nvPr/>
        </p:nvSpPr>
        <p:spPr bwMode="auto">
          <a:xfrm flipH="1">
            <a:off x="4518025" y="5057775"/>
            <a:ext cx="11113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79" name="Line 821"/>
          <p:cNvSpPr>
            <a:spLocks noChangeShapeType="1"/>
          </p:cNvSpPr>
          <p:nvPr/>
        </p:nvSpPr>
        <p:spPr bwMode="auto">
          <a:xfrm flipH="1">
            <a:off x="4492625" y="5054600"/>
            <a:ext cx="11113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80" name="Line 822"/>
          <p:cNvSpPr>
            <a:spLocks noChangeShapeType="1"/>
          </p:cNvSpPr>
          <p:nvPr/>
        </p:nvSpPr>
        <p:spPr bwMode="auto">
          <a:xfrm flipH="1">
            <a:off x="4467225" y="5051425"/>
            <a:ext cx="11113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81" name="Line 823"/>
          <p:cNvSpPr>
            <a:spLocks noChangeShapeType="1"/>
          </p:cNvSpPr>
          <p:nvPr/>
        </p:nvSpPr>
        <p:spPr bwMode="auto">
          <a:xfrm flipH="1">
            <a:off x="4441825" y="5048250"/>
            <a:ext cx="9525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82" name="Line 824"/>
          <p:cNvSpPr>
            <a:spLocks noChangeShapeType="1"/>
          </p:cNvSpPr>
          <p:nvPr/>
        </p:nvSpPr>
        <p:spPr bwMode="auto">
          <a:xfrm flipH="1" flipV="1">
            <a:off x="4414838" y="5041900"/>
            <a:ext cx="12700" cy="31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83" name="Line 825"/>
          <p:cNvSpPr>
            <a:spLocks noChangeShapeType="1"/>
          </p:cNvSpPr>
          <p:nvPr/>
        </p:nvSpPr>
        <p:spPr bwMode="auto">
          <a:xfrm flipH="1" flipV="1">
            <a:off x="4391025" y="5038725"/>
            <a:ext cx="14288" cy="31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84" name="Line 826"/>
          <p:cNvSpPr>
            <a:spLocks noChangeShapeType="1"/>
          </p:cNvSpPr>
          <p:nvPr/>
        </p:nvSpPr>
        <p:spPr bwMode="auto">
          <a:xfrm flipH="1" flipV="1">
            <a:off x="4365625" y="5035550"/>
            <a:ext cx="12700" cy="31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85" name="Line 827"/>
          <p:cNvSpPr>
            <a:spLocks noChangeShapeType="1"/>
          </p:cNvSpPr>
          <p:nvPr/>
        </p:nvSpPr>
        <p:spPr bwMode="auto">
          <a:xfrm flipH="1">
            <a:off x="4338638" y="5032375"/>
            <a:ext cx="14287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86" name="Line 828"/>
          <p:cNvSpPr>
            <a:spLocks noChangeShapeType="1"/>
          </p:cNvSpPr>
          <p:nvPr/>
        </p:nvSpPr>
        <p:spPr bwMode="auto">
          <a:xfrm flipH="1">
            <a:off x="4314825" y="5029200"/>
            <a:ext cx="14288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87" name="Line 829"/>
          <p:cNvSpPr>
            <a:spLocks noChangeShapeType="1"/>
          </p:cNvSpPr>
          <p:nvPr/>
        </p:nvSpPr>
        <p:spPr bwMode="auto">
          <a:xfrm flipH="1" flipV="1">
            <a:off x="4289425" y="5022850"/>
            <a:ext cx="12700" cy="31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88" name="Line 830"/>
          <p:cNvSpPr>
            <a:spLocks noChangeShapeType="1"/>
          </p:cNvSpPr>
          <p:nvPr/>
        </p:nvSpPr>
        <p:spPr bwMode="auto">
          <a:xfrm flipH="1" flipV="1">
            <a:off x="4262438" y="5019675"/>
            <a:ext cx="14287" cy="31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89" name="Line 831"/>
          <p:cNvSpPr>
            <a:spLocks noChangeShapeType="1"/>
          </p:cNvSpPr>
          <p:nvPr/>
        </p:nvSpPr>
        <p:spPr bwMode="auto">
          <a:xfrm flipH="1">
            <a:off x="4240213" y="5018088"/>
            <a:ext cx="11112" cy="1587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90" name="Line 832"/>
          <p:cNvSpPr>
            <a:spLocks noChangeShapeType="1"/>
          </p:cNvSpPr>
          <p:nvPr/>
        </p:nvSpPr>
        <p:spPr bwMode="auto">
          <a:xfrm flipH="1" flipV="1">
            <a:off x="4214813" y="5011738"/>
            <a:ext cx="11112" cy="31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91" name="Line 833"/>
          <p:cNvSpPr>
            <a:spLocks noChangeShapeType="1"/>
          </p:cNvSpPr>
          <p:nvPr/>
        </p:nvSpPr>
        <p:spPr bwMode="auto">
          <a:xfrm flipH="1" flipV="1">
            <a:off x="4189413" y="5008563"/>
            <a:ext cx="11112" cy="31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92" name="Line 834"/>
          <p:cNvSpPr>
            <a:spLocks noChangeShapeType="1"/>
          </p:cNvSpPr>
          <p:nvPr/>
        </p:nvSpPr>
        <p:spPr bwMode="auto">
          <a:xfrm flipH="1" flipV="1">
            <a:off x="4164013" y="5002213"/>
            <a:ext cx="11112" cy="31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93" name="Line 835"/>
          <p:cNvSpPr>
            <a:spLocks noChangeShapeType="1"/>
          </p:cNvSpPr>
          <p:nvPr/>
        </p:nvSpPr>
        <p:spPr bwMode="auto">
          <a:xfrm flipH="1" flipV="1">
            <a:off x="4138613" y="4999038"/>
            <a:ext cx="11112" cy="31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94" name="Line 836"/>
          <p:cNvSpPr>
            <a:spLocks noChangeShapeType="1"/>
          </p:cNvSpPr>
          <p:nvPr/>
        </p:nvSpPr>
        <p:spPr bwMode="auto">
          <a:xfrm flipH="1" flipV="1">
            <a:off x="4113213" y="4992688"/>
            <a:ext cx="12700" cy="31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95" name="Line 837"/>
          <p:cNvSpPr>
            <a:spLocks noChangeShapeType="1"/>
          </p:cNvSpPr>
          <p:nvPr/>
        </p:nvSpPr>
        <p:spPr bwMode="auto">
          <a:xfrm flipH="1">
            <a:off x="4086225" y="4989513"/>
            <a:ext cx="15875" cy="1587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96" name="Line 838"/>
          <p:cNvSpPr>
            <a:spLocks noChangeShapeType="1"/>
          </p:cNvSpPr>
          <p:nvPr/>
        </p:nvSpPr>
        <p:spPr bwMode="auto">
          <a:xfrm flipH="1" flipV="1">
            <a:off x="4062413" y="4983163"/>
            <a:ext cx="14287" cy="31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97" name="Line 839"/>
          <p:cNvSpPr>
            <a:spLocks noChangeShapeType="1"/>
          </p:cNvSpPr>
          <p:nvPr/>
        </p:nvSpPr>
        <p:spPr bwMode="auto">
          <a:xfrm flipH="1">
            <a:off x="4040188" y="4979988"/>
            <a:ext cx="9525" cy="1587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98" name="Line 840"/>
          <p:cNvSpPr>
            <a:spLocks noChangeShapeType="1"/>
          </p:cNvSpPr>
          <p:nvPr/>
        </p:nvSpPr>
        <p:spPr bwMode="auto">
          <a:xfrm flipH="1" flipV="1">
            <a:off x="4013200" y="4973638"/>
            <a:ext cx="12700" cy="31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99" name="Line 841"/>
          <p:cNvSpPr>
            <a:spLocks noChangeShapeType="1"/>
          </p:cNvSpPr>
          <p:nvPr/>
        </p:nvSpPr>
        <p:spPr bwMode="auto">
          <a:xfrm flipH="1" flipV="1">
            <a:off x="3989388" y="4967288"/>
            <a:ext cx="11112" cy="31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800" name="Line 842"/>
          <p:cNvSpPr>
            <a:spLocks noChangeShapeType="1"/>
          </p:cNvSpPr>
          <p:nvPr/>
        </p:nvSpPr>
        <p:spPr bwMode="auto">
          <a:xfrm flipH="1" flipV="1">
            <a:off x="3963988" y="4960938"/>
            <a:ext cx="12700" cy="31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801" name="Line 843"/>
          <p:cNvSpPr>
            <a:spLocks noChangeShapeType="1"/>
          </p:cNvSpPr>
          <p:nvPr/>
        </p:nvSpPr>
        <p:spPr bwMode="auto">
          <a:xfrm flipH="1" flipV="1">
            <a:off x="3937000" y="4956175"/>
            <a:ext cx="15875" cy="31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802" name="Line 844"/>
          <p:cNvSpPr>
            <a:spLocks noChangeShapeType="1"/>
          </p:cNvSpPr>
          <p:nvPr/>
        </p:nvSpPr>
        <p:spPr bwMode="auto">
          <a:xfrm flipH="1" flipV="1">
            <a:off x="3913188" y="4949825"/>
            <a:ext cx="12700" cy="31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803" name="Line 845"/>
          <p:cNvSpPr>
            <a:spLocks noChangeShapeType="1"/>
          </p:cNvSpPr>
          <p:nvPr/>
        </p:nvSpPr>
        <p:spPr bwMode="auto">
          <a:xfrm flipH="1" flipV="1">
            <a:off x="3889375" y="4946650"/>
            <a:ext cx="11113" cy="31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804" name="Line 846"/>
          <p:cNvSpPr>
            <a:spLocks noChangeShapeType="1"/>
          </p:cNvSpPr>
          <p:nvPr/>
        </p:nvSpPr>
        <p:spPr bwMode="auto">
          <a:xfrm flipH="1" flipV="1">
            <a:off x="3863975" y="4940300"/>
            <a:ext cx="12700" cy="31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805" name="Line 847"/>
          <p:cNvSpPr>
            <a:spLocks noChangeShapeType="1"/>
          </p:cNvSpPr>
          <p:nvPr/>
        </p:nvSpPr>
        <p:spPr bwMode="auto">
          <a:xfrm flipH="1" flipV="1">
            <a:off x="3838575" y="4933950"/>
            <a:ext cx="11113" cy="31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806" name="Line 848"/>
          <p:cNvSpPr>
            <a:spLocks noChangeShapeType="1"/>
          </p:cNvSpPr>
          <p:nvPr/>
        </p:nvSpPr>
        <p:spPr bwMode="auto">
          <a:xfrm flipH="1" flipV="1">
            <a:off x="3813175" y="4927600"/>
            <a:ext cx="14288" cy="31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807" name="Line 849"/>
          <p:cNvSpPr>
            <a:spLocks noChangeShapeType="1"/>
          </p:cNvSpPr>
          <p:nvPr/>
        </p:nvSpPr>
        <p:spPr bwMode="auto">
          <a:xfrm flipH="1" flipV="1">
            <a:off x="3790950" y="4921250"/>
            <a:ext cx="9525" cy="31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808" name="Line 850"/>
          <p:cNvSpPr>
            <a:spLocks noChangeShapeType="1"/>
          </p:cNvSpPr>
          <p:nvPr/>
        </p:nvSpPr>
        <p:spPr bwMode="auto">
          <a:xfrm flipH="1" flipV="1">
            <a:off x="3763963" y="4914900"/>
            <a:ext cx="12700" cy="31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809" name="Line 851"/>
          <p:cNvSpPr>
            <a:spLocks noChangeShapeType="1"/>
          </p:cNvSpPr>
          <p:nvPr/>
        </p:nvSpPr>
        <p:spPr bwMode="auto">
          <a:xfrm flipH="1" flipV="1">
            <a:off x="3740150" y="4908550"/>
            <a:ext cx="11113" cy="31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810" name="Line 852"/>
          <p:cNvSpPr>
            <a:spLocks noChangeShapeType="1"/>
          </p:cNvSpPr>
          <p:nvPr/>
        </p:nvSpPr>
        <p:spPr bwMode="auto">
          <a:xfrm flipH="1" flipV="1">
            <a:off x="3714750" y="4902200"/>
            <a:ext cx="12700" cy="31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811" name="Line 853"/>
          <p:cNvSpPr>
            <a:spLocks noChangeShapeType="1"/>
          </p:cNvSpPr>
          <p:nvPr/>
        </p:nvSpPr>
        <p:spPr bwMode="auto">
          <a:xfrm flipH="1" flipV="1">
            <a:off x="3690938" y="4894263"/>
            <a:ext cx="12700" cy="63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812" name="Line 854"/>
          <p:cNvSpPr>
            <a:spLocks noChangeShapeType="1"/>
          </p:cNvSpPr>
          <p:nvPr/>
        </p:nvSpPr>
        <p:spPr bwMode="auto">
          <a:xfrm flipH="1" flipV="1">
            <a:off x="3667125" y="4887913"/>
            <a:ext cx="11113" cy="31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813" name="Freeform 855"/>
          <p:cNvSpPr>
            <a:spLocks/>
          </p:cNvSpPr>
          <p:nvPr/>
        </p:nvSpPr>
        <p:spPr bwMode="auto">
          <a:xfrm>
            <a:off x="3640138" y="4881563"/>
            <a:ext cx="11112" cy="3175"/>
          </a:xfrm>
          <a:custGeom>
            <a:avLst/>
            <a:gdLst>
              <a:gd name="T0" fmla="*/ 8 w 8"/>
              <a:gd name="T1" fmla="*/ 2 h 2"/>
              <a:gd name="T2" fmla="*/ 6 w 8"/>
              <a:gd name="T3" fmla="*/ 2 h 2"/>
              <a:gd name="T4" fmla="*/ 0 w 8"/>
              <a:gd name="T5" fmla="*/ 0 h 2"/>
              <a:gd name="T6" fmla="*/ 0 60000 65536"/>
              <a:gd name="T7" fmla="*/ 0 60000 65536"/>
              <a:gd name="T8" fmla="*/ 0 60000 65536"/>
              <a:gd name="T9" fmla="*/ 0 w 8"/>
              <a:gd name="T10" fmla="*/ 0 h 2"/>
              <a:gd name="T11" fmla="*/ 8 w 8"/>
              <a:gd name="T12" fmla="*/ 2 h 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" h="2">
                <a:moveTo>
                  <a:pt x="8" y="2"/>
                </a:moveTo>
                <a:lnTo>
                  <a:pt x="6" y="2"/>
                </a:lnTo>
                <a:lnTo>
                  <a:pt x="0" y="0"/>
                </a:lnTo>
              </a:path>
            </a:pathLst>
          </a:custGeom>
          <a:solidFill>
            <a:schemeClr val="tx1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814" name="Line 856"/>
          <p:cNvSpPr>
            <a:spLocks noChangeShapeType="1"/>
          </p:cNvSpPr>
          <p:nvPr/>
        </p:nvSpPr>
        <p:spPr bwMode="auto">
          <a:xfrm flipH="1" flipV="1">
            <a:off x="3614738" y="4875213"/>
            <a:ext cx="14287" cy="31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815" name="Line 857"/>
          <p:cNvSpPr>
            <a:spLocks noChangeShapeType="1"/>
          </p:cNvSpPr>
          <p:nvPr/>
        </p:nvSpPr>
        <p:spPr bwMode="auto">
          <a:xfrm flipH="1" flipV="1">
            <a:off x="3592513" y="4865688"/>
            <a:ext cx="11112" cy="31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816" name="Line 858"/>
          <p:cNvSpPr>
            <a:spLocks noChangeShapeType="1"/>
          </p:cNvSpPr>
          <p:nvPr/>
        </p:nvSpPr>
        <p:spPr bwMode="auto">
          <a:xfrm flipH="1" flipV="1">
            <a:off x="3567113" y="4856163"/>
            <a:ext cx="11112" cy="63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817" name="Line 859"/>
          <p:cNvSpPr>
            <a:spLocks noChangeShapeType="1"/>
          </p:cNvSpPr>
          <p:nvPr/>
        </p:nvSpPr>
        <p:spPr bwMode="auto">
          <a:xfrm flipH="1" flipV="1">
            <a:off x="3544888" y="4849813"/>
            <a:ext cx="11112" cy="31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818" name="Line 860"/>
          <p:cNvSpPr>
            <a:spLocks noChangeShapeType="1"/>
          </p:cNvSpPr>
          <p:nvPr/>
        </p:nvSpPr>
        <p:spPr bwMode="auto">
          <a:xfrm flipH="1" flipV="1">
            <a:off x="3517900" y="4841875"/>
            <a:ext cx="12700" cy="4763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819" name="Line 861"/>
          <p:cNvSpPr>
            <a:spLocks noChangeShapeType="1"/>
          </p:cNvSpPr>
          <p:nvPr/>
        </p:nvSpPr>
        <p:spPr bwMode="auto">
          <a:xfrm flipH="1" flipV="1">
            <a:off x="3494088" y="4835525"/>
            <a:ext cx="14287" cy="31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820" name="Line 862"/>
          <p:cNvSpPr>
            <a:spLocks noChangeShapeType="1"/>
          </p:cNvSpPr>
          <p:nvPr/>
        </p:nvSpPr>
        <p:spPr bwMode="auto">
          <a:xfrm flipH="1" flipV="1">
            <a:off x="3471863" y="4826000"/>
            <a:ext cx="9525" cy="31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821" name="Freeform 863"/>
          <p:cNvSpPr>
            <a:spLocks/>
          </p:cNvSpPr>
          <p:nvPr/>
        </p:nvSpPr>
        <p:spPr bwMode="auto">
          <a:xfrm>
            <a:off x="3444875" y="4816475"/>
            <a:ext cx="12700" cy="6350"/>
          </a:xfrm>
          <a:custGeom>
            <a:avLst/>
            <a:gdLst>
              <a:gd name="T0" fmla="*/ 8 w 8"/>
              <a:gd name="T1" fmla="*/ 4 h 4"/>
              <a:gd name="T2" fmla="*/ 6 w 8"/>
              <a:gd name="T3" fmla="*/ 2 h 4"/>
              <a:gd name="T4" fmla="*/ 0 w 8"/>
              <a:gd name="T5" fmla="*/ 0 h 4"/>
              <a:gd name="T6" fmla="*/ 0 60000 65536"/>
              <a:gd name="T7" fmla="*/ 0 60000 65536"/>
              <a:gd name="T8" fmla="*/ 0 60000 65536"/>
              <a:gd name="T9" fmla="*/ 0 w 8"/>
              <a:gd name="T10" fmla="*/ 0 h 4"/>
              <a:gd name="T11" fmla="*/ 8 w 8"/>
              <a:gd name="T12" fmla="*/ 4 h 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" h="4">
                <a:moveTo>
                  <a:pt x="8" y="4"/>
                </a:moveTo>
                <a:lnTo>
                  <a:pt x="6" y="2"/>
                </a:lnTo>
                <a:lnTo>
                  <a:pt x="0" y="0"/>
                </a:lnTo>
              </a:path>
            </a:pathLst>
          </a:custGeom>
          <a:solidFill>
            <a:schemeClr val="tx1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822" name="Line 864"/>
          <p:cNvSpPr>
            <a:spLocks noChangeShapeType="1"/>
          </p:cNvSpPr>
          <p:nvPr/>
        </p:nvSpPr>
        <p:spPr bwMode="auto">
          <a:xfrm flipH="1" flipV="1">
            <a:off x="3422650" y="4806950"/>
            <a:ext cx="11113" cy="63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823" name="Line 865"/>
          <p:cNvSpPr>
            <a:spLocks noChangeShapeType="1"/>
          </p:cNvSpPr>
          <p:nvPr/>
        </p:nvSpPr>
        <p:spPr bwMode="auto">
          <a:xfrm flipH="1" flipV="1">
            <a:off x="3397250" y="4797425"/>
            <a:ext cx="11113" cy="63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824" name="Line 866"/>
          <p:cNvSpPr>
            <a:spLocks noChangeShapeType="1"/>
          </p:cNvSpPr>
          <p:nvPr/>
        </p:nvSpPr>
        <p:spPr bwMode="auto">
          <a:xfrm flipH="1" flipV="1">
            <a:off x="3375025" y="4787900"/>
            <a:ext cx="11113" cy="63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825" name="Line 867"/>
          <p:cNvSpPr>
            <a:spLocks noChangeShapeType="1"/>
          </p:cNvSpPr>
          <p:nvPr/>
        </p:nvSpPr>
        <p:spPr bwMode="auto">
          <a:xfrm flipH="1" flipV="1">
            <a:off x="3349625" y="4779963"/>
            <a:ext cx="11113" cy="4762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826" name="Line 868"/>
          <p:cNvSpPr>
            <a:spLocks noChangeShapeType="1"/>
          </p:cNvSpPr>
          <p:nvPr/>
        </p:nvSpPr>
        <p:spPr bwMode="auto">
          <a:xfrm flipH="1" flipV="1">
            <a:off x="3325813" y="4770438"/>
            <a:ext cx="12700" cy="63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827" name="Line 869"/>
          <p:cNvSpPr>
            <a:spLocks noChangeShapeType="1"/>
          </p:cNvSpPr>
          <p:nvPr/>
        </p:nvSpPr>
        <p:spPr bwMode="auto">
          <a:xfrm flipH="1" flipV="1">
            <a:off x="3302000" y="4760913"/>
            <a:ext cx="12700" cy="63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828" name="Line 870"/>
          <p:cNvSpPr>
            <a:spLocks noChangeShapeType="1"/>
          </p:cNvSpPr>
          <p:nvPr/>
        </p:nvSpPr>
        <p:spPr bwMode="auto">
          <a:xfrm flipH="1" flipV="1">
            <a:off x="3278188" y="4751388"/>
            <a:ext cx="11112" cy="31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829" name="Line 871"/>
          <p:cNvSpPr>
            <a:spLocks noChangeShapeType="1"/>
          </p:cNvSpPr>
          <p:nvPr/>
        </p:nvSpPr>
        <p:spPr bwMode="auto">
          <a:xfrm flipH="1" flipV="1">
            <a:off x="3255963" y="4741863"/>
            <a:ext cx="11112" cy="31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830" name="Line 872"/>
          <p:cNvSpPr>
            <a:spLocks noChangeShapeType="1"/>
          </p:cNvSpPr>
          <p:nvPr/>
        </p:nvSpPr>
        <p:spPr bwMode="auto">
          <a:xfrm flipH="1" flipV="1">
            <a:off x="3228975" y="4729163"/>
            <a:ext cx="12700" cy="63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831" name="Line 873"/>
          <p:cNvSpPr>
            <a:spLocks noChangeShapeType="1"/>
          </p:cNvSpPr>
          <p:nvPr/>
        </p:nvSpPr>
        <p:spPr bwMode="auto">
          <a:xfrm flipH="1" flipV="1">
            <a:off x="3208338" y="4721225"/>
            <a:ext cx="11112" cy="31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832" name="Line 874"/>
          <p:cNvSpPr>
            <a:spLocks noChangeShapeType="1"/>
          </p:cNvSpPr>
          <p:nvPr/>
        </p:nvSpPr>
        <p:spPr bwMode="auto">
          <a:xfrm flipH="1" flipV="1">
            <a:off x="3186113" y="4708525"/>
            <a:ext cx="9525" cy="63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833" name="Line 875"/>
          <p:cNvSpPr>
            <a:spLocks noChangeShapeType="1"/>
          </p:cNvSpPr>
          <p:nvPr/>
        </p:nvSpPr>
        <p:spPr bwMode="auto">
          <a:xfrm flipH="1" flipV="1">
            <a:off x="3159125" y="4699000"/>
            <a:ext cx="12700" cy="31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834" name="Line 876"/>
          <p:cNvSpPr>
            <a:spLocks noChangeShapeType="1"/>
          </p:cNvSpPr>
          <p:nvPr/>
        </p:nvSpPr>
        <p:spPr bwMode="auto">
          <a:xfrm flipH="1" flipV="1">
            <a:off x="3136900" y="4686300"/>
            <a:ext cx="12700" cy="63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835" name="Line 877"/>
          <p:cNvSpPr>
            <a:spLocks noChangeShapeType="1"/>
          </p:cNvSpPr>
          <p:nvPr/>
        </p:nvSpPr>
        <p:spPr bwMode="auto">
          <a:xfrm flipH="1" flipV="1">
            <a:off x="3114675" y="4676775"/>
            <a:ext cx="11113" cy="31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836" name="Line 878"/>
          <p:cNvSpPr>
            <a:spLocks noChangeShapeType="1"/>
          </p:cNvSpPr>
          <p:nvPr/>
        </p:nvSpPr>
        <p:spPr bwMode="auto">
          <a:xfrm flipH="1" flipV="1">
            <a:off x="3089275" y="4665663"/>
            <a:ext cx="14288" cy="4762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837" name="Line 879"/>
          <p:cNvSpPr>
            <a:spLocks noChangeShapeType="1"/>
          </p:cNvSpPr>
          <p:nvPr/>
        </p:nvSpPr>
        <p:spPr bwMode="auto">
          <a:xfrm flipH="1" flipV="1">
            <a:off x="3067050" y="4652963"/>
            <a:ext cx="9525" cy="63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838" name="Line 880"/>
          <p:cNvSpPr>
            <a:spLocks noChangeShapeType="1"/>
          </p:cNvSpPr>
          <p:nvPr/>
        </p:nvSpPr>
        <p:spPr bwMode="auto">
          <a:xfrm flipH="1" flipV="1">
            <a:off x="3043238" y="4640263"/>
            <a:ext cx="12700" cy="63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839" name="Line 881"/>
          <p:cNvSpPr>
            <a:spLocks noChangeShapeType="1"/>
          </p:cNvSpPr>
          <p:nvPr/>
        </p:nvSpPr>
        <p:spPr bwMode="auto">
          <a:xfrm flipH="1" flipV="1">
            <a:off x="3021013" y="4627563"/>
            <a:ext cx="11112" cy="63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840" name="Line 882"/>
          <p:cNvSpPr>
            <a:spLocks noChangeShapeType="1"/>
          </p:cNvSpPr>
          <p:nvPr/>
        </p:nvSpPr>
        <p:spPr bwMode="auto">
          <a:xfrm flipH="1" flipV="1">
            <a:off x="2998788" y="4614863"/>
            <a:ext cx="11112" cy="63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841" name="Line 883"/>
          <p:cNvSpPr>
            <a:spLocks noChangeShapeType="1"/>
          </p:cNvSpPr>
          <p:nvPr/>
        </p:nvSpPr>
        <p:spPr bwMode="auto">
          <a:xfrm flipH="1" flipV="1">
            <a:off x="2976563" y="4603750"/>
            <a:ext cx="9525" cy="4763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graphicFrame>
        <p:nvGraphicFramePr>
          <p:cNvPr id="22530" name="Object 22"/>
          <p:cNvGraphicFramePr>
            <a:graphicFrameLocks noChangeAspect="1"/>
          </p:cNvGraphicFramePr>
          <p:nvPr/>
        </p:nvGraphicFramePr>
        <p:xfrm>
          <a:off x="1457325" y="4786313"/>
          <a:ext cx="1025525" cy="89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42" name="Equation" r:id="rId4" imgW="965160" imgH="838080" progId="Equation.3">
                  <p:embed/>
                </p:oleObj>
              </mc:Choice>
              <mc:Fallback>
                <p:oleObj name="Equation" r:id="rId4" imgW="965160" imgH="838080" progId="Equation.3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-10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7325" y="4786313"/>
                        <a:ext cx="1025525" cy="892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 useBgFill="1">
        <p:nvSpPr>
          <p:cNvPr id="22842" name="Rectangle 885"/>
          <p:cNvSpPr>
            <a:spLocks noChangeArrowheads="1"/>
          </p:cNvSpPr>
          <p:nvPr/>
        </p:nvSpPr>
        <p:spPr bwMode="auto">
          <a:xfrm>
            <a:off x="2884488" y="4419600"/>
            <a:ext cx="139700" cy="152400"/>
          </a:xfrm>
          <a:prstGeom prst="rect">
            <a:avLst/>
          </a:prstGeom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843" name="Line 886"/>
          <p:cNvSpPr>
            <a:spLocks noChangeShapeType="1"/>
          </p:cNvSpPr>
          <p:nvPr/>
        </p:nvSpPr>
        <p:spPr bwMode="auto">
          <a:xfrm>
            <a:off x="2693988" y="4565650"/>
            <a:ext cx="4578350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844" name="Line 887"/>
          <p:cNvSpPr>
            <a:spLocks noChangeShapeType="1"/>
          </p:cNvSpPr>
          <p:nvPr/>
        </p:nvSpPr>
        <p:spPr bwMode="auto">
          <a:xfrm flipV="1">
            <a:off x="2909888" y="4565650"/>
            <a:ext cx="1587" cy="317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845" name="Freeform 888"/>
          <p:cNvSpPr>
            <a:spLocks/>
          </p:cNvSpPr>
          <p:nvPr/>
        </p:nvSpPr>
        <p:spPr bwMode="auto">
          <a:xfrm>
            <a:off x="2906713" y="4575175"/>
            <a:ext cx="23812" cy="31750"/>
          </a:xfrm>
          <a:custGeom>
            <a:avLst/>
            <a:gdLst>
              <a:gd name="T0" fmla="*/ 16 w 16"/>
              <a:gd name="T1" fmla="*/ 18 h 20"/>
              <a:gd name="T2" fmla="*/ 12 w 16"/>
              <a:gd name="T3" fmla="*/ 0 h 20"/>
              <a:gd name="T4" fmla="*/ 0 w 16"/>
              <a:gd name="T5" fmla="*/ 2 h 20"/>
              <a:gd name="T6" fmla="*/ 4 w 16"/>
              <a:gd name="T7" fmla="*/ 20 h 20"/>
              <a:gd name="T8" fmla="*/ 16 w 16"/>
              <a:gd name="T9" fmla="*/ 18 h 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"/>
              <a:gd name="T16" fmla="*/ 0 h 20"/>
              <a:gd name="T17" fmla="*/ 16 w 16"/>
              <a:gd name="T18" fmla="*/ 20 h 2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" h="20">
                <a:moveTo>
                  <a:pt x="16" y="18"/>
                </a:moveTo>
                <a:lnTo>
                  <a:pt x="12" y="0"/>
                </a:lnTo>
                <a:lnTo>
                  <a:pt x="0" y="2"/>
                </a:lnTo>
                <a:lnTo>
                  <a:pt x="4" y="20"/>
                </a:lnTo>
                <a:lnTo>
                  <a:pt x="16" y="18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846" name="Line 889"/>
          <p:cNvSpPr>
            <a:spLocks noChangeShapeType="1"/>
          </p:cNvSpPr>
          <p:nvPr/>
        </p:nvSpPr>
        <p:spPr bwMode="auto">
          <a:xfrm flipH="1" flipV="1">
            <a:off x="2952750" y="4591050"/>
            <a:ext cx="11113" cy="63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847" name="Line 890"/>
          <p:cNvSpPr>
            <a:spLocks noChangeShapeType="1"/>
          </p:cNvSpPr>
          <p:nvPr/>
        </p:nvSpPr>
        <p:spPr bwMode="auto">
          <a:xfrm flipH="1" flipV="1">
            <a:off x="2930525" y="4578350"/>
            <a:ext cx="12700" cy="63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848" name="Line 891"/>
          <p:cNvSpPr>
            <a:spLocks noChangeShapeType="1"/>
          </p:cNvSpPr>
          <p:nvPr/>
        </p:nvSpPr>
        <p:spPr bwMode="auto">
          <a:xfrm flipH="1" flipV="1">
            <a:off x="2913063" y="4565650"/>
            <a:ext cx="6350" cy="31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849" name="Rectangle 892"/>
          <p:cNvSpPr>
            <a:spLocks noChangeArrowheads="1"/>
          </p:cNvSpPr>
          <p:nvPr/>
        </p:nvSpPr>
        <p:spPr bwMode="auto">
          <a:xfrm>
            <a:off x="549275" y="3929063"/>
            <a:ext cx="253365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US" sz="1800">
                <a:latin typeface="+mn-lt"/>
              </a:rPr>
              <a:t>Voltage induced by a single charge</a:t>
            </a:r>
            <a:r>
              <a:rPr lang="en-US" sz="2000" i="1">
                <a:latin typeface="+mn-lt"/>
              </a:rPr>
              <a:t> q:</a:t>
            </a:r>
            <a:endParaRPr lang="en-US" sz="4000">
              <a:latin typeface="+mn-lt"/>
            </a:endParaRPr>
          </a:p>
        </p:txBody>
      </p:sp>
      <p:sp>
        <p:nvSpPr>
          <p:cNvPr id="22850" name="AutoShape 893"/>
          <p:cNvSpPr>
            <a:spLocks/>
          </p:cNvSpPr>
          <p:nvPr/>
        </p:nvSpPr>
        <p:spPr bwMode="auto">
          <a:xfrm>
            <a:off x="6189663" y="4556125"/>
            <a:ext cx="844550" cy="409575"/>
          </a:xfrm>
          <a:prstGeom prst="callout2">
            <a:avLst>
              <a:gd name="adj1" fmla="val 27907"/>
              <a:gd name="adj2" fmla="val -8333"/>
              <a:gd name="adj3" fmla="val 27907"/>
              <a:gd name="adj4" fmla="val -43231"/>
              <a:gd name="adj5" fmla="val 127130"/>
              <a:gd name="adj6" fmla="val -168750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endParaRPr lang="en-GB" sz="2000" i="1">
              <a:latin typeface="Times New Roman" pitchFamily="18" charset="0"/>
            </a:endParaRPr>
          </a:p>
        </p:txBody>
      </p:sp>
      <p:graphicFrame>
        <p:nvGraphicFramePr>
          <p:cNvPr id="22531" name="Object 23"/>
          <p:cNvGraphicFramePr>
            <a:graphicFrameLocks noChangeAspect="1"/>
          </p:cNvGraphicFramePr>
          <p:nvPr/>
        </p:nvGraphicFramePr>
        <p:xfrm>
          <a:off x="6157913" y="4170363"/>
          <a:ext cx="838200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43" name="Equation" r:id="rId6" imgW="406080" imgH="355320" progId="Equation.3">
                  <p:embed/>
                </p:oleObj>
              </mc:Choice>
              <mc:Fallback>
                <p:oleObj name="Equation" r:id="rId6" imgW="406080" imgH="355320" progId="Equation.3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lum bright="-10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7913" y="4170363"/>
                        <a:ext cx="838200" cy="733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851" name="Freeform 967"/>
          <p:cNvSpPr>
            <a:spLocks/>
          </p:cNvSpPr>
          <p:nvPr/>
        </p:nvSpPr>
        <p:spPr bwMode="auto">
          <a:xfrm>
            <a:off x="4852988" y="2009775"/>
            <a:ext cx="280987" cy="14288"/>
          </a:xfrm>
          <a:custGeom>
            <a:avLst/>
            <a:gdLst>
              <a:gd name="T0" fmla="*/ 280 w 280"/>
              <a:gd name="T1" fmla="*/ 6 h 14"/>
              <a:gd name="T2" fmla="*/ 280 w 280"/>
              <a:gd name="T3" fmla="*/ 0 h 14"/>
              <a:gd name="T4" fmla="*/ 0 w 280"/>
              <a:gd name="T5" fmla="*/ 0 h 14"/>
              <a:gd name="T6" fmla="*/ 0 w 280"/>
              <a:gd name="T7" fmla="*/ 14 h 14"/>
              <a:gd name="T8" fmla="*/ 280 w 280"/>
              <a:gd name="T9" fmla="*/ 14 h 14"/>
              <a:gd name="T10" fmla="*/ 280 w 280"/>
              <a:gd name="T11" fmla="*/ 6 h 1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80"/>
              <a:gd name="T19" fmla="*/ 0 h 14"/>
              <a:gd name="T20" fmla="*/ 280 w 280"/>
              <a:gd name="T21" fmla="*/ 14 h 1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80" h="14">
                <a:moveTo>
                  <a:pt x="280" y="6"/>
                </a:moveTo>
                <a:lnTo>
                  <a:pt x="280" y="0"/>
                </a:lnTo>
                <a:lnTo>
                  <a:pt x="0" y="0"/>
                </a:lnTo>
                <a:lnTo>
                  <a:pt x="0" y="14"/>
                </a:lnTo>
                <a:lnTo>
                  <a:pt x="280" y="14"/>
                </a:lnTo>
                <a:lnTo>
                  <a:pt x="280" y="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852" name="Freeform 968"/>
          <p:cNvSpPr>
            <a:spLocks/>
          </p:cNvSpPr>
          <p:nvPr/>
        </p:nvSpPr>
        <p:spPr bwMode="auto">
          <a:xfrm>
            <a:off x="4852988" y="1965325"/>
            <a:ext cx="280987" cy="15875"/>
          </a:xfrm>
          <a:custGeom>
            <a:avLst/>
            <a:gdLst>
              <a:gd name="T0" fmla="*/ 280 w 280"/>
              <a:gd name="T1" fmla="*/ 8 h 16"/>
              <a:gd name="T2" fmla="*/ 280 w 280"/>
              <a:gd name="T3" fmla="*/ 0 h 16"/>
              <a:gd name="T4" fmla="*/ 0 w 280"/>
              <a:gd name="T5" fmla="*/ 0 h 16"/>
              <a:gd name="T6" fmla="*/ 0 w 280"/>
              <a:gd name="T7" fmla="*/ 16 h 16"/>
              <a:gd name="T8" fmla="*/ 280 w 280"/>
              <a:gd name="T9" fmla="*/ 16 h 16"/>
              <a:gd name="T10" fmla="*/ 280 w 280"/>
              <a:gd name="T11" fmla="*/ 8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80"/>
              <a:gd name="T19" fmla="*/ 0 h 16"/>
              <a:gd name="T20" fmla="*/ 280 w 280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80" h="16">
                <a:moveTo>
                  <a:pt x="280" y="8"/>
                </a:moveTo>
                <a:lnTo>
                  <a:pt x="280" y="0"/>
                </a:lnTo>
                <a:lnTo>
                  <a:pt x="0" y="0"/>
                </a:lnTo>
                <a:lnTo>
                  <a:pt x="0" y="16"/>
                </a:lnTo>
                <a:lnTo>
                  <a:pt x="280" y="16"/>
                </a:lnTo>
                <a:lnTo>
                  <a:pt x="280" y="8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853" name="Freeform 969"/>
          <p:cNvSpPr>
            <a:spLocks/>
          </p:cNvSpPr>
          <p:nvPr/>
        </p:nvSpPr>
        <p:spPr bwMode="auto">
          <a:xfrm>
            <a:off x="4994275" y="1354138"/>
            <a:ext cx="865188" cy="447675"/>
          </a:xfrm>
          <a:custGeom>
            <a:avLst/>
            <a:gdLst>
              <a:gd name="T0" fmla="*/ 0 w 870"/>
              <a:gd name="T1" fmla="*/ 0 h 415"/>
              <a:gd name="T2" fmla="*/ 870 w 870"/>
              <a:gd name="T3" fmla="*/ 0 h 415"/>
              <a:gd name="T4" fmla="*/ 870 w 870"/>
              <a:gd name="T5" fmla="*/ 415 h 415"/>
              <a:gd name="T6" fmla="*/ 0 60000 65536"/>
              <a:gd name="T7" fmla="*/ 0 60000 65536"/>
              <a:gd name="T8" fmla="*/ 0 60000 65536"/>
              <a:gd name="T9" fmla="*/ 0 w 870"/>
              <a:gd name="T10" fmla="*/ 0 h 415"/>
              <a:gd name="T11" fmla="*/ 870 w 870"/>
              <a:gd name="T12" fmla="*/ 415 h 41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70" h="415">
                <a:moveTo>
                  <a:pt x="0" y="0"/>
                </a:moveTo>
                <a:lnTo>
                  <a:pt x="870" y="0"/>
                </a:lnTo>
                <a:lnTo>
                  <a:pt x="870" y="415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854" name="Freeform 970"/>
          <p:cNvSpPr>
            <a:spLocks/>
          </p:cNvSpPr>
          <p:nvPr/>
        </p:nvSpPr>
        <p:spPr bwMode="auto">
          <a:xfrm>
            <a:off x="4994275" y="2274888"/>
            <a:ext cx="865188" cy="449262"/>
          </a:xfrm>
          <a:custGeom>
            <a:avLst/>
            <a:gdLst>
              <a:gd name="T0" fmla="*/ 870 w 870"/>
              <a:gd name="T1" fmla="*/ 0 h 417"/>
              <a:gd name="T2" fmla="*/ 870 w 870"/>
              <a:gd name="T3" fmla="*/ 417 h 417"/>
              <a:gd name="T4" fmla="*/ 0 w 870"/>
              <a:gd name="T5" fmla="*/ 417 h 417"/>
              <a:gd name="T6" fmla="*/ 0 60000 65536"/>
              <a:gd name="T7" fmla="*/ 0 60000 65536"/>
              <a:gd name="T8" fmla="*/ 0 60000 65536"/>
              <a:gd name="T9" fmla="*/ 0 w 870"/>
              <a:gd name="T10" fmla="*/ 0 h 417"/>
              <a:gd name="T11" fmla="*/ 870 w 870"/>
              <a:gd name="T12" fmla="*/ 417 h 41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70" h="417">
                <a:moveTo>
                  <a:pt x="870" y="0"/>
                </a:moveTo>
                <a:lnTo>
                  <a:pt x="870" y="417"/>
                </a:lnTo>
                <a:lnTo>
                  <a:pt x="0" y="417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855" name="Line 971"/>
          <p:cNvSpPr>
            <a:spLocks noChangeShapeType="1"/>
          </p:cNvSpPr>
          <p:nvPr/>
        </p:nvSpPr>
        <p:spPr bwMode="auto">
          <a:xfrm>
            <a:off x="4994275" y="2016125"/>
            <a:ext cx="1588" cy="7080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856" name="Line 972"/>
          <p:cNvSpPr>
            <a:spLocks noChangeShapeType="1"/>
          </p:cNvSpPr>
          <p:nvPr/>
        </p:nvSpPr>
        <p:spPr bwMode="auto">
          <a:xfrm>
            <a:off x="4994275" y="1354138"/>
            <a:ext cx="1588" cy="6334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857" name="Line 973"/>
          <p:cNvSpPr>
            <a:spLocks noChangeShapeType="1"/>
          </p:cNvSpPr>
          <p:nvPr/>
        </p:nvSpPr>
        <p:spPr bwMode="auto">
          <a:xfrm>
            <a:off x="5459413" y="2482850"/>
            <a:ext cx="1587" cy="2413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858" name="Freeform 974"/>
          <p:cNvSpPr>
            <a:spLocks/>
          </p:cNvSpPr>
          <p:nvPr/>
        </p:nvSpPr>
        <p:spPr bwMode="auto">
          <a:xfrm>
            <a:off x="5441950" y="2706688"/>
            <a:ext cx="36513" cy="36512"/>
          </a:xfrm>
          <a:custGeom>
            <a:avLst/>
            <a:gdLst>
              <a:gd name="T0" fmla="*/ 37 w 37"/>
              <a:gd name="T1" fmla="*/ 16 h 34"/>
              <a:gd name="T2" fmla="*/ 35 w 37"/>
              <a:gd name="T3" fmla="*/ 20 h 34"/>
              <a:gd name="T4" fmla="*/ 35 w 37"/>
              <a:gd name="T5" fmla="*/ 24 h 34"/>
              <a:gd name="T6" fmla="*/ 33 w 37"/>
              <a:gd name="T7" fmla="*/ 28 h 34"/>
              <a:gd name="T8" fmla="*/ 29 w 37"/>
              <a:gd name="T9" fmla="*/ 30 h 34"/>
              <a:gd name="T10" fmla="*/ 24 w 37"/>
              <a:gd name="T11" fmla="*/ 32 h 34"/>
              <a:gd name="T12" fmla="*/ 20 w 37"/>
              <a:gd name="T13" fmla="*/ 34 h 34"/>
              <a:gd name="T14" fmla="*/ 16 w 37"/>
              <a:gd name="T15" fmla="*/ 34 h 34"/>
              <a:gd name="T16" fmla="*/ 11 w 37"/>
              <a:gd name="T17" fmla="*/ 32 h 34"/>
              <a:gd name="T18" fmla="*/ 9 w 37"/>
              <a:gd name="T19" fmla="*/ 30 h 34"/>
              <a:gd name="T20" fmla="*/ 7 w 37"/>
              <a:gd name="T21" fmla="*/ 28 h 34"/>
              <a:gd name="T22" fmla="*/ 3 w 37"/>
              <a:gd name="T23" fmla="*/ 26 h 34"/>
              <a:gd name="T24" fmla="*/ 0 w 37"/>
              <a:gd name="T25" fmla="*/ 24 h 34"/>
              <a:gd name="T26" fmla="*/ 0 w 37"/>
              <a:gd name="T27" fmla="*/ 20 h 34"/>
              <a:gd name="T28" fmla="*/ 0 w 37"/>
              <a:gd name="T29" fmla="*/ 16 h 34"/>
              <a:gd name="T30" fmla="*/ 0 w 37"/>
              <a:gd name="T31" fmla="*/ 12 h 34"/>
              <a:gd name="T32" fmla="*/ 3 w 37"/>
              <a:gd name="T33" fmla="*/ 10 h 34"/>
              <a:gd name="T34" fmla="*/ 3 w 37"/>
              <a:gd name="T35" fmla="*/ 6 h 34"/>
              <a:gd name="T36" fmla="*/ 5 w 37"/>
              <a:gd name="T37" fmla="*/ 4 h 34"/>
              <a:gd name="T38" fmla="*/ 7 w 37"/>
              <a:gd name="T39" fmla="*/ 2 h 34"/>
              <a:gd name="T40" fmla="*/ 11 w 37"/>
              <a:gd name="T41" fmla="*/ 2 h 34"/>
              <a:gd name="T42" fmla="*/ 13 w 37"/>
              <a:gd name="T43" fmla="*/ 0 h 34"/>
              <a:gd name="T44" fmla="*/ 18 w 37"/>
              <a:gd name="T45" fmla="*/ 0 h 34"/>
              <a:gd name="T46" fmla="*/ 22 w 37"/>
              <a:gd name="T47" fmla="*/ 0 h 34"/>
              <a:gd name="T48" fmla="*/ 24 w 37"/>
              <a:gd name="T49" fmla="*/ 2 h 34"/>
              <a:gd name="T50" fmla="*/ 29 w 37"/>
              <a:gd name="T51" fmla="*/ 2 h 34"/>
              <a:gd name="T52" fmla="*/ 31 w 37"/>
              <a:gd name="T53" fmla="*/ 4 h 34"/>
              <a:gd name="T54" fmla="*/ 33 w 37"/>
              <a:gd name="T55" fmla="*/ 6 h 34"/>
              <a:gd name="T56" fmla="*/ 35 w 37"/>
              <a:gd name="T57" fmla="*/ 8 h 34"/>
              <a:gd name="T58" fmla="*/ 35 w 37"/>
              <a:gd name="T59" fmla="*/ 12 h 34"/>
              <a:gd name="T60" fmla="*/ 37 w 37"/>
              <a:gd name="T61" fmla="*/ 14 h 34"/>
              <a:gd name="T62" fmla="*/ 18 w 37"/>
              <a:gd name="T63" fmla="*/ 16 h 3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37"/>
              <a:gd name="T97" fmla="*/ 0 h 34"/>
              <a:gd name="T98" fmla="*/ 37 w 37"/>
              <a:gd name="T99" fmla="*/ 34 h 34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37" h="34">
                <a:moveTo>
                  <a:pt x="18" y="16"/>
                </a:moveTo>
                <a:lnTo>
                  <a:pt x="37" y="16"/>
                </a:lnTo>
                <a:lnTo>
                  <a:pt x="37" y="18"/>
                </a:lnTo>
                <a:lnTo>
                  <a:pt x="35" y="20"/>
                </a:lnTo>
                <a:lnTo>
                  <a:pt x="35" y="22"/>
                </a:lnTo>
                <a:lnTo>
                  <a:pt x="35" y="24"/>
                </a:lnTo>
                <a:lnTo>
                  <a:pt x="33" y="26"/>
                </a:lnTo>
                <a:lnTo>
                  <a:pt x="33" y="28"/>
                </a:lnTo>
                <a:lnTo>
                  <a:pt x="31" y="28"/>
                </a:lnTo>
                <a:lnTo>
                  <a:pt x="29" y="30"/>
                </a:lnTo>
                <a:lnTo>
                  <a:pt x="27" y="32"/>
                </a:lnTo>
                <a:lnTo>
                  <a:pt x="24" y="32"/>
                </a:lnTo>
                <a:lnTo>
                  <a:pt x="22" y="32"/>
                </a:lnTo>
                <a:lnTo>
                  <a:pt x="20" y="34"/>
                </a:lnTo>
                <a:lnTo>
                  <a:pt x="18" y="34"/>
                </a:lnTo>
                <a:lnTo>
                  <a:pt x="16" y="34"/>
                </a:lnTo>
                <a:lnTo>
                  <a:pt x="13" y="32"/>
                </a:lnTo>
                <a:lnTo>
                  <a:pt x="11" y="32"/>
                </a:lnTo>
                <a:lnTo>
                  <a:pt x="9" y="32"/>
                </a:lnTo>
                <a:lnTo>
                  <a:pt x="9" y="30"/>
                </a:lnTo>
                <a:lnTo>
                  <a:pt x="7" y="30"/>
                </a:lnTo>
                <a:lnTo>
                  <a:pt x="7" y="28"/>
                </a:lnTo>
                <a:lnTo>
                  <a:pt x="5" y="28"/>
                </a:lnTo>
                <a:lnTo>
                  <a:pt x="3" y="26"/>
                </a:lnTo>
                <a:lnTo>
                  <a:pt x="3" y="24"/>
                </a:lnTo>
                <a:lnTo>
                  <a:pt x="0" y="24"/>
                </a:lnTo>
                <a:lnTo>
                  <a:pt x="0" y="22"/>
                </a:lnTo>
                <a:lnTo>
                  <a:pt x="0" y="20"/>
                </a:lnTo>
                <a:lnTo>
                  <a:pt x="0" y="18"/>
                </a:lnTo>
                <a:lnTo>
                  <a:pt x="0" y="16"/>
                </a:lnTo>
                <a:lnTo>
                  <a:pt x="0" y="14"/>
                </a:lnTo>
                <a:lnTo>
                  <a:pt x="0" y="12"/>
                </a:lnTo>
                <a:lnTo>
                  <a:pt x="0" y="10"/>
                </a:lnTo>
                <a:lnTo>
                  <a:pt x="3" y="10"/>
                </a:lnTo>
                <a:lnTo>
                  <a:pt x="3" y="8"/>
                </a:lnTo>
                <a:lnTo>
                  <a:pt x="3" y="6"/>
                </a:lnTo>
                <a:lnTo>
                  <a:pt x="5" y="6"/>
                </a:lnTo>
                <a:lnTo>
                  <a:pt x="5" y="4"/>
                </a:lnTo>
                <a:lnTo>
                  <a:pt x="7" y="4"/>
                </a:lnTo>
                <a:lnTo>
                  <a:pt x="7" y="2"/>
                </a:lnTo>
                <a:lnTo>
                  <a:pt x="9" y="2"/>
                </a:lnTo>
                <a:lnTo>
                  <a:pt x="11" y="2"/>
                </a:lnTo>
                <a:lnTo>
                  <a:pt x="11" y="0"/>
                </a:lnTo>
                <a:lnTo>
                  <a:pt x="13" y="0"/>
                </a:lnTo>
                <a:lnTo>
                  <a:pt x="16" y="0"/>
                </a:lnTo>
                <a:lnTo>
                  <a:pt x="18" y="0"/>
                </a:lnTo>
                <a:lnTo>
                  <a:pt x="20" y="0"/>
                </a:lnTo>
                <a:lnTo>
                  <a:pt x="22" y="0"/>
                </a:lnTo>
                <a:lnTo>
                  <a:pt x="24" y="0"/>
                </a:lnTo>
                <a:lnTo>
                  <a:pt x="24" y="2"/>
                </a:lnTo>
                <a:lnTo>
                  <a:pt x="27" y="2"/>
                </a:lnTo>
                <a:lnTo>
                  <a:pt x="29" y="2"/>
                </a:lnTo>
                <a:lnTo>
                  <a:pt x="29" y="4"/>
                </a:lnTo>
                <a:lnTo>
                  <a:pt x="31" y="4"/>
                </a:lnTo>
                <a:lnTo>
                  <a:pt x="31" y="6"/>
                </a:lnTo>
                <a:lnTo>
                  <a:pt x="33" y="6"/>
                </a:lnTo>
                <a:lnTo>
                  <a:pt x="33" y="8"/>
                </a:lnTo>
                <a:lnTo>
                  <a:pt x="35" y="8"/>
                </a:lnTo>
                <a:lnTo>
                  <a:pt x="35" y="10"/>
                </a:lnTo>
                <a:lnTo>
                  <a:pt x="35" y="12"/>
                </a:lnTo>
                <a:lnTo>
                  <a:pt x="35" y="14"/>
                </a:lnTo>
                <a:lnTo>
                  <a:pt x="37" y="14"/>
                </a:lnTo>
                <a:lnTo>
                  <a:pt x="37" y="16"/>
                </a:lnTo>
                <a:lnTo>
                  <a:pt x="18" y="16"/>
                </a:lnTo>
                <a:close/>
              </a:path>
            </a:pathLst>
          </a:custGeom>
          <a:solidFill>
            <a:srgbClr val="0000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859" name="Freeform 975"/>
          <p:cNvSpPr>
            <a:spLocks/>
          </p:cNvSpPr>
          <p:nvPr/>
        </p:nvSpPr>
        <p:spPr bwMode="auto">
          <a:xfrm>
            <a:off x="5441950" y="1335088"/>
            <a:ext cx="36513" cy="36512"/>
          </a:xfrm>
          <a:custGeom>
            <a:avLst/>
            <a:gdLst>
              <a:gd name="T0" fmla="*/ 37 w 37"/>
              <a:gd name="T1" fmla="*/ 18 h 34"/>
              <a:gd name="T2" fmla="*/ 35 w 37"/>
              <a:gd name="T3" fmla="*/ 16 h 34"/>
              <a:gd name="T4" fmla="*/ 35 w 37"/>
              <a:gd name="T5" fmla="*/ 12 h 34"/>
              <a:gd name="T6" fmla="*/ 33 w 37"/>
              <a:gd name="T7" fmla="*/ 10 h 34"/>
              <a:gd name="T8" fmla="*/ 31 w 37"/>
              <a:gd name="T9" fmla="*/ 6 h 34"/>
              <a:gd name="T10" fmla="*/ 29 w 37"/>
              <a:gd name="T11" fmla="*/ 4 h 34"/>
              <a:gd name="T12" fmla="*/ 24 w 37"/>
              <a:gd name="T13" fmla="*/ 2 h 34"/>
              <a:gd name="T14" fmla="*/ 20 w 37"/>
              <a:gd name="T15" fmla="*/ 2 h 34"/>
              <a:gd name="T16" fmla="*/ 18 w 37"/>
              <a:gd name="T17" fmla="*/ 0 h 34"/>
              <a:gd name="T18" fmla="*/ 16 w 37"/>
              <a:gd name="T19" fmla="*/ 2 h 34"/>
              <a:gd name="T20" fmla="*/ 11 w 37"/>
              <a:gd name="T21" fmla="*/ 2 h 34"/>
              <a:gd name="T22" fmla="*/ 9 w 37"/>
              <a:gd name="T23" fmla="*/ 4 h 34"/>
              <a:gd name="T24" fmla="*/ 7 w 37"/>
              <a:gd name="T25" fmla="*/ 6 h 34"/>
              <a:gd name="T26" fmla="*/ 5 w 37"/>
              <a:gd name="T27" fmla="*/ 8 h 34"/>
              <a:gd name="T28" fmla="*/ 3 w 37"/>
              <a:gd name="T29" fmla="*/ 10 h 34"/>
              <a:gd name="T30" fmla="*/ 0 w 37"/>
              <a:gd name="T31" fmla="*/ 14 h 34"/>
              <a:gd name="T32" fmla="*/ 0 w 37"/>
              <a:gd name="T33" fmla="*/ 18 h 34"/>
              <a:gd name="T34" fmla="*/ 0 w 37"/>
              <a:gd name="T35" fmla="*/ 22 h 34"/>
              <a:gd name="T36" fmla="*/ 3 w 37"/>
              <a:gd name="T37" fmla="*/ 24 h 34"/>
              <a:gd name="T38" fmla="*/ 3 w 37"/>
              <a:gd name="T39" fmla="*/ 28 h 34"/>
              <a:gd name="T40" fmla="*/ 5 w 37"/>
              <a:gd name="T41" fmla="*/ 30 h 34"/>
              <a:gd name="T42" fmla="*/ 7 w 37"/>
              <a:gd name="T43" fmla="*/ 32 h 34"/>
              <a:gd name="T44" fmla="*/ 11 w 37"/>
              <a:gd name="T45" fmla="*/ 32 h 34"/>
              <a:gd name="T46" fmla="*/ 13 w 37"/>
              <a:gd name="T47" fmla="*/ 34 h 34"/>
              <a:gd name="T48" fmla="*/ 18 w 37"/>
              <a:gd name="T49" fmla="*/ 34 h 34"/>
              <a:gd name="T50" fmla="*/ 22 w 37"/>
              <a:gd name="T51" fmla="*/ 34 h 34"/>
              <a:gd name="T52" fmla="*/ 27 w 37"/>
              <a:gd name="T53" fmla="*/ 32 h 34"/>
              <a:gd name="T54" fmla="*/ 29 w 37"/>
              <a:gd name="T55" fmla="*/ 30 h 34"/>
              <a:gd name="T56" fmla="*/ 31 w 37"/>
              <a:gd name="T57" fmla="*/ 28 h 34"/>
              <a:gd name="T58" fmla="*/ 33 w 37"/>
              <a:gd name="T59" fmla="*/ 26 h 34"/>
              <a:gd name="T60" fmla="*/ 35 w 37"/>
              <a:gd name="T61" fmla="*/ 24 h 34"/>
              <a:gd name="T62" fmla="*/ 35 w 37"/>
              <a:gd name="T63" fmla="*/ 20 h 34"/>
              <a:gd name="T64" fmla="*/ 37 w 37"/>
              <a:gd name="T65" fmla="*/ 18 h 3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37"/>
              <a:gd name="T100" fmla="*/ 0 h 34"/>
              <a:gd name="T101" fmla="*/ 37 w 37"/>
              <a:gd name="T102" fmla="*/ 34 h 3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37" h="34">
                <a:moveTo>
                  <a:pt x="18" y="18"/>
                </a:moveTo>
                <a:lnTo>
                  <a:pt x="37" y="18"/>
                </a:lnTo>
                <a:lnTo>
                  <a:pt x="37" y="16"/>
                </a:lnTo>
                <a:lnTo>
                  <a:pt x="35" y="16"/>
                </a:lnTo>
                <a:lnTo>
                  <a:pt x="35" y="14"/>
                </a:lnTo>
                <a:lnTo>
                  <a:pt x="35" y="12"/>
                </a:lnTo>
                <a:lnTo>
                  <a:pt x="35" y="10"/>
                </a:lnTo>
                <a:lnTo>
                  <a:pt x="33" y="10"/>
                </a:lnTo>
                <a:lnTo>
                  <a:pt x="33" y="8"/>
                </a:lnTo>
                <a:lnTo>
                  <a:pt x="31" y="6"/>
                </a:lnTo>
                <a:lnTo>
                  <a:pt x="31" y="4"/>
                </a:lnTo>
                <a:lnTo>
                  <a:pt x="29" y="4"/>
                </a:lnTo>
                <a:lnTo>
                  <a:pt x="27" y="2"/>
                </a:lnTo>
                <a:lnTo>
                  <a:pt x="24" y="2"/>
                </a:lnTo>
                <a:lnTo>
                  <a:pt x="22" y="2"/>
                </a:lnTo>
                <a:lnTo>
                  <a:pt x="20" y="2"/>
                </a:lnTo>
                <a:lnTo>
                  <a:pt x="20" y="0"/>
                </a:lnTo>
                <a:lnTo>
                  <a:pt x="18" y="0"/>
                </a:lnTo>
                <a:lnTo>
                  <a:pt x="16" y="0"/>
                </a:lnTo>
                <a:lnTo>
                  <a:pt x="16" y="2"/>
                </a:lnTo>
                <a:lnTo>
                  <a:pt x="13" y="2"/>
                </a:lnTo>
                <a:lnTo>
                  <a:pt x="11" y="2"/>
                </a:lnTo>
                <a:lnTo>
                  <a:pt x="9" y="2"/>
                </a:lnTo>
                <a:lnTo>
                  <a:pt x="9" y="4"/>
                </a:lnTo>
                <a:lnTo>
                  <a:pt x="7" y="4"/>
                </a:lnTo>
                <a:lnTo>
                  <a:pt x="7" y="6"/>
                </a:lnTo>
                <a:lnTo>
                  <a:pt x="5" y="6"/>
                </a:lnTo>
                <a:lnTo>
                  <a:pt x="5" y="8"/>
                </a:lnTo>
                <a:lnTo>
                  <a:pt x="3" y="8"/>
                </a:lnTo>
                <a:lnTo>
                  <a:pt x="3" y="10"/>
                </a:lnTo>
                <a:lnTo>
                  <a:pt x="0" y="12"/>
                </a:lnTo>
                <a:lnTo>
                  <a:pt x="0" y="14"/>
                </a:lnTo>
                <a:lnTo>
                  <a:pt x="0" y="16"/>
                </a:lnTo>
                <a:lnTo>
                  <a:pt x="0" y="18"/>
                </a:lnTo>
                <a:lnTo>
                  <a:pt x="0" y="20"/>
                </a:lnTo>
                <a:lnTo>
                  <a:pt x="0" y="22"/>
                </a:lnTo>
                <a:lnTo>
                  <a:pt x="0" y="24"/>
                </a:lnTo>
                <a:lnTo>
                  <a:pt x="3" y="24"/>
                </a:lnTo>
                <a:lnTo>
                  <a:pt x="3" y="26"/>
                </a:lnTo>
                <a:lnTo>
                  <a:pt x="3" y="28"/>
                </a:lnTo>
                <a:lnTo>
                  <a:pt x="5" y="28"/>
                </a:lnTo>
                <a:lnTo>
                  <a:pt x="5" y="30"/>
                </a:lnTo>
                <a:lnTo>
                  <a:pt x="7" y="30"/>
                </a:lnTo>
                <a:lnTo>
                  <a:pt x="7" y="32"/>
                </a:lnTo>
                <a:lnTo>
                  <a:pt x="9" y="32"/>
                </a:lnTo>
                <a:lnTo>
                  <a:pt x="11" y="32"/>
                </a:lnTo>
                <a:lnTo>
                  <a:pt x="11" y="34"/>
                </a:lnTo>
                <a:lnTo>
                  <a:pt x="13" y="34"/>
                </a:lnTo>
                <a:lnTo>
                  <a:pt x="16" y="34"/>
                </a:lnTo>
                <a:lnTo>
                  <a:pt x="18" y="34"/>
                </a:lnTo>
                <a:lnTo>
                  <a:pt x="20" y="34"/>
                </a:lnTo>
                <a:lnTo>
                  <a:pt x="22" y="34"/>
                </a:lnTo>
                <a:lnTo>
                  <a:pt x="24" y="34"/>
                </a:lnTo>
                <a:lnTo>
                  <a:pt x="27" y="32"/>
                </a:lnTo>
                <a:lnTo>
                  <a:pt x="29" y="32"/>
                </a:lnTo>
                <a:lnTo>
                  <a:pt x="29" y="30"/>
                </a:lnTo>
                <a:lnTo>
                  <a:pt x="31" y="30"/>
                </a:lnTo>
                <a:lnTo>
                  <a:pt x="31" y="28"/>
                </a:lnTo>
                <a:lnTo>
                  <a:pt x="33" y="28"/>
                </a:lnTo>
                <a:lnTo>
                  <a:pt x="33" y="26"/>
                </a:lnTo>
                <a:lnTo>
                  <a:pt x="35" y="26"/>
                </a:lnTo>
                <a:lnTo>
                  <a:pt x="35" y="24"/>
                </a:lnTo>
                <a:lnTo>
                  <a:pt x="35" y="22"/>
                </a:lnTo>
                <a:lnTo>
                  <a:pt x="35" y="20"/>
                </a:lnTo>
                <a:lnTo>
                  <a:pt x="37" y="20"/>
                </a:lnTo>
                <a:lnTo>
                  <a:pt x="37" y="18"/>
                </a:lnTo>
                <a:lnTo>
                  <a:pt x="18" y="18"/>
                </a:lnTo>
                <a:close/>
              </a:path>
            </a:pathLst>
          </a:custGeom>
          <a:solidFill>
            <a:srgbClr val="0000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860" name="Line 976"/>
          <p:cNvSpPr>
            <a:spLocks noChangeShapeType="1"/>
          </p:cNvSpPr>
          <p:nvPr/>
        </p:nvSpPr>
        <p:spPr bwMode="auto">
          <a:xfrm>
            <a:off x="5459413" y="1354138"/>
            <a:ext cx="1587" cy="2587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861" name="Freeform 977"/>
          <p:cNvSpPr>
            <a:spLocks/>
          </p:cNvSpPr>
          <p:nvPr/>
        </p:nvSpPr>
        <p:spPr bwMode="auto">
          <a:xfrm>
            <a:off x="5375275" y="1612900"/>
            <a:ext cx="85725" cy="174625"/>
          </a:xfrm>
          <a:custGeom>
            <a:avLst/>
            <a:gdLst>
              <a:gd name="T0" fmla="*/ 83 w 87"/>
              <a:gd name="T1" fmla="*/ 162 h 162"/>
              <a:gd name="T2" fmla="*/ 74 w 87"/>
              <a:gd name="T3" fmla="*/ 160 h 162"/>
              <a:gd name="T4" fmla="*/ 65 w 87"/>
              <a:gd name="T5" fmla="*/ 160 h 162"/>
              <a:gd name="T6" fmla="*/ 57 w 87"/>
              <a:gd name="T7" fmla="*/ 156 h 162"/>
              <a:gd name="T8" fmla="*/ 50 w 87"/>
              <a:gd name="T9" fmla="*/ 154 h 162"/>
              <a:gd name="T10" fmla="*/ 41 w 87"/>
              <a:gd name="T11" fmla="*/ 150 h 162"/>
              <a:gd name="T12" fmla="*/ 35 w 87"/>
              <a:gd name="T13" fmla="*/ 145 h 162"/>
              <a:gd name="T14" fmla="*/ 28 w 87"/>
              <a:gd name="T15" fmla="*/ 141 h 162"/>
              <a:gd name="T16" fmla="*/ 24 w 87"/>
              <a:gd name="T17" fmla="*/ 135 h 162"/>
              <a:gd name="T18" fmla="*/ 17 w 87"/>
              <a:gd name="T19" fmla="*/ 129 h 162"/>
              <a:gd name="T20" fmla="*/ 13 w 87"/>
              <a:gd name="T21" fmla="*/ 123 h 162"/>
              <a:gd name="T22" fmla="*/ 9 w 87"/>
              <a:gd name="T23" fmla="*/ 115 h 162"/>
              <a:gd name="T24" fmla="*/ 6 w 87"/>
              <a:gd name="T25" fmla="*/ 109 h 162"/>
              <a:gd name="T26" fmla="*/ 2 w 87"/>
              <a:gd name="T27" fmla="*/ 101 h 162"/>
              <a:gd name="T28" fmla="*/ 2 w 87"/>
              <a:gd name="T29" fmla="*/ 93 h 162"/>
              <a:gd name="T30" fmla="*/ 0 w 87"/>
              <a:gd name="T31" fmla="*/ 85 h 162"/>
              <a:gd name="T32" fmla="*/ 0 w 87"/>
              <a:gd name="T33" fmla="*/ 77 h 162"/>
              <a:gd name="T34" fmla="*/ 2 w 87"/>
              <a:gd name="T35" fmla="*/ 69 h 162"/>
              <a:gd name="T36" fmla="*/ 2 w 87"/>
              <a:gd name="T37" fmla="*/ 60 h 162"/>
              <a:gd name="T38" fmla="*/ 6 w 87"/>
              <a:gd name="T39" fmla="*/ 52 h 162"/>
              <a:gd name="T40" fmla="*/ 9 w 87"/>
              <a:gd name="T41" fmla="*/ 46 h 162"/>
              <a:gd name="T42" fmla="*/ 13 w 87"/>
              <a:gd name="T43" fmla="*/ 38 h 162"/>
              <a:gd name="T44" fmla="*/ 17 w 87"/>
              <a:gd name="T45" fmla="*/ 32 h 162"/>
              <a:gd name="T46" fmla="*/ 24 w 87"/>
              <a:gd name="T47" fmla="*/ 26 h 162"/>
              <a:gd name="T48" fmla="*/ 28 w 87"/>
              <a:gd name="T49" fmla="*/ 20 h 162"/>
              <a:gd name="T50" fmla="*/ 35 w 87"/>
              <a:gd name="T51" fmla="*/ 16 h 162"/>
              <a:gd name="T52" fmla="*/ 41 w 87"/>
              <a:gd name="T53" fmla="*/ 12 h 162"/>
              <a:gd name="T54" fmla="*/ 50 w 87"/>
              <a:gd name="T55" fmla="*/ 8 h 162"/>
              <a:gd name="T56" fmla="*/ 57 w 87"/>
              <a:gd name="T57" fmla="*/ 6 h 162"/>
              <a:gd name="T58" fmla="*/ 65 w 87"/>
              <a:gd name="T59" fmla="*/ 2 h 162"/>
              <a:gd name="T60" fmla="*/ 74 w 87"/>
              <a:gd name="T61" fmla="*/ 2 h 162"/>
              <a:gd name="T62" fmla="*/ 83 w 87"/>
              <a:gd name="T63" fmla="*/ 0 h 16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87"/>
              <a:gd name="T97" fmla="*/ 0 h 162"/>
              <a:gd name="T98" fmla="*/ 87 w 87"/>
              <a:gd name="T99" fmla="*/ 162 h 162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87" h="162">
                <a:moveTo>
                  <a:pt x="87" y="162"/>
                </a:moveTo>
                <a:lnTo>
                  <a:pt x="83" y="162"/>
                </a:lnTo>
                <a:lnTo>
                  <a:pt x="78" y="162"/>
                </a:lnTo>
                <a:lnTo>
                  <a:pt x="74" y="160"/>
                </a:lnTo>
                <a:lnTo>
                  <a:pt x="70" y="160"/>
                </a:lnTo>
                <a:lnTo>
                  <a:pt x="65" y="160"/>
                </a:lnTo>
                <a:lnTo>
                  <a:pt x="61" y="158"/>
                </a:lnTo>
                <a:lnTo>
                  <a:pt x="57" y="156"/>
                </a:lnTo>
                <a:lnTo>
                  <a:pt x="54" y="156"/>
                </a:lnTo>
                <a:lnTo>
                  <a:pt x="50" y="154"/>
                </a:lnTo>
                <a:lnTo>
                  <a:pt x="46" y="152"/>
                </a:lnTo>
                <a:lnTo>
                  <a:pt x="41" y="150"/>
                </a:lnTo>
                <a:lnTo>
                  <a:pt x="39" y="147"/>
                </a:lnTo>
                <a:lnTo>
                  <a:pt x="35" y="145"/>
                </a:lnTo>
                <a:lnTo>
                  <a:pt x="33" y="143"/>
                </a:lnTo>
                <a:lnTo>
                  <a:pt x="28" y="141"/>
                </a:lnTo>
                <a:lnTo>
                  <a:pt x="26" y="137"/>
                </a:lnTo>
                <a:lnTo>
                  <a:pt x="24" y="135"/>
                </a:lnTo>
                <a:lnTo>
                  <a:pt x="20" y="131"/>
                </a:lnTo>
                <a:lnTo>
                  <a:pt x="17" y="129"/>
                </a:lnTo>
                <a:lnTo>
                  <a:pt x="15" y="125"/>
                </a:lnTo>
                <a:lnTo>
                  <a:pt x="13" y="123"/>
                </a:lnTo>
                <a:lnTo>
                  <a:pt x="11" y="119"/>
                </a:lnTo>
                <a:lnTo>
                  <a:pt x="9" y="115"/>
                </a:lnTo>
                <a:lnTo>
                  <a:pt x="6" y="111"/>
                </a:lnTo>
                <a:lnTo>
                  <a:pt x="6" y="109"/>
                </a:lnTo>
                <a:lnTo>
                  <a:pt x="4" y="105"/>
                </a:lnTo>
                <a:lnTo>
                  <a:pt x="2" y="101"/>
                </a:lnTo>
                <a:lnTo>
                  <a:pt x="2" y="97"/>
                </a:lnTo>
                <a:lnTo>
                  <a:pt x="2" y="93"/>
                </a:lnTo>
                <a:lnTo>
                  <a:pt x="0" y="89"/>
                </a:lnTo>
                <a:lnTo>
                  <a:pt x="0" y="85"/>
                </a:lnTo>
                <a:lnTo>
                  <a:pt x="0" y="81"/>
                </a:lnTo>
                <a:lnTo>
                  <a:pt x="0" y="77"/>
                </a:lnTo>
                <a:lnTo>
                  <a:pt x="0" y="73"/>
                </a:lnTo>
                <a:lnTo>
                  <a:pt x="2" y="69"/>
                </a:lnTo>
                <a:lnTo>
                  <a:pt x="2" y="65"/>
                </a:lnTo>
                <a:lnTo>
                  <a:pt x="2" y="60"/>
                </a:lnTo>
                <a:lnTo>
                  <a:pt x="4" y="56"/>
                </a:lnTo>
                <a:lnTo>
                  <a:pt x="6" y="52"/>
                </a:lnTo>
                <a:lnTo>
                  <a:pt x="6" y="48"/>
                </a:lnTo>
                <a:lnTo>
                  <a:pt x="9" y="46"/>
                </a:lnTo>
                <a:lnTo>
                  <a:pt x="11" y="42"/>
                </a:lnTo>
                <a:lnTo>
                  <a:pt x="13" y="38"/>
                </a:lnTo>
                <a:lnTo>
                  <a:pt x="15" y="36"/>
                </a:lnTo>
                <a:lnTo>
                  <a:pt x="17" y="32"/>
                </a:lnTo>
                <a:lnTo>
                  <a:pt x="20" y="30"/>
                </a:lnTo>
                <a:lnTo>
                  <a:pt x="24" y="26"/>
                </a:lnTo>
                <a:lnTo>
                  <a:pt x="26" y="24"/>
                </a:lnTo>
                <a:lnTo>
                  <a:pt x="28" y="20"/>
                </a:lnTo>
                <a:lnTo>
                  <a:pt x="33" y="18"/>
                </a:lnTo>
                <a:lnTo>
                  <a:pt x="35" y="16"/>
                </a:lnTo>
                <a:lnTo>
                  <a:pt x="39" y="14"/>
                </a:lnTo>
                <a:lnTo>
                  <a:pt x="41" y="12"/>
                </a:lnTo>
                <a:lnTo>
                  <a:pt x="46" y="10"/>
                </a:lnTo>
                <a:lnTo>
                  <a:pt x="50" y="8"/>
                </a:lnTo>
                <a:lnTo>
                  <a:pt x="54" y="6"/>
                </a:lnTo>
                <a:lnTo>
                  <a:pt x="57" y="6"/>
                </a:lnTo>
                <a:lnTo>
                  <a:pt x="61" y="4"/>
                </a:lnTo>
                <a:lnTo>
                  <a:pt x="65" y="2"/>
                </a:lnTo>
                <a:lnTo>
                  <a:pt x="70" y="2"/>
                </a:lnTo>
                <a:lnTo>
                  <a:pt x="74" y="2"/>
                </a:lnTo>
                <a:lnTo>
                  <a:pt x="78" y="0"/>
                </a:lnTo>
                <a:lnTo>
                  <a:pt x="83" y="0"/>
                </a:lnTo>
                <a:lnTo>
                  <a:pt x="87" y="0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862" name="Freeform 978"/>
          <p:cNvSpPr>
            <a:spLocks/>
          </p:cNvSpPr>
          <p:nvPr/>
        </p:nvSpPr>
        <p:spPr bwMode="auto">
          <a:xfrm>
            <a:off x="5375275" y="1787525"/>
            <a:ext cx="85725" cy="174625"/>
          </a:xfrm>
          <a:custGeom>
            <a:avLst/>
            <a:gdLst>
              <a:gd name="T0" fmla="*/ 83 w 87"/>
              <a:gd name="T1" fmla="*/ 0 h 162"/>
              <a:gd name="T2" fmla="*/ 74 w 87"/>
              <a:gd name="T3" fmla="*/ 0 h 162"/>
              <a:gd name="T4" fmla="*/ 65 w 87"/>
              <a:gd name="T5" fmla="*/ 2 h 162"/>
              <a:gd name="T6" fmla="*/ 57 w 87"/>
              <a:gd name="T7" fmla="*/ 4 h 162"/>
              <a:gd name="T8" fmla="*/ 50 w 87"/>
              <a:gd name="T9" fmla="*/ 8 h 162"/>
              <a:gd name="T10" fmla="*/ 41 w 87"/>
              <a:gd name="T11" fmla="*/ 12 h 162"/>
              <a:gd name="T12" fmla="*/ 35 w 87"/>
              <a:gd name="T13" fmla="*/ 16 h 162"/>
              <a:gd name="T14" fmla="*/ 28 w 87"/>
              <a:gd name="T15" fmla="*/ 20 h 162"/>
              <a:gd name="T16" fmla="*/ 24 w 87"/>
              <a:gd name="T17" fmla="*/ 26 h 162"/>
              <a:gd name="T18" fmla="*/ 17 w 87"/>
              <a:gd name="T19" fmla="*/ 32 h 162"/>
              <a:gd name="T20" fmla="*/ 13 w 87"/>
              <a:gd name="T21" fmla="*/ 38 h 162"/>
              <a:gd name="T22" fmla="*/ 9 w 87"/>
              <a:gd name="T23" fmla="*/ 46 h 162"/>
              <a:gd name="T24" fmla="*/ 6 w 87"/>
              <a:gd name="T25" fmla="*/ 52 h 162"/>
              <a:gd name="T26" fmla="*/ 2 w 87"/>
              <a:gd name="T27" fmla="*/ 60 h 162"/>
              <a:gd name="T28" fmla="*/ 2 w 87"/>
              <a:gd name="T29" fmla="*/ 68 h 162"/>
              <a:gd name="T30" fmla="*/ 0 w 87"/>
              <a:gd name="T31" fmla="*/ 77 h 162"/>
              <a:gd name="T32" fmla="*/ 0 w 87"/>
              <a:gd name="T33" fmla="*/ 85 h 162"/>
              <a:gd name="T34" fmla="*/ 2 w 87"/>
              <a:gd name="T35" fmla="*/ 93 h 162"/>
              <a:gd name="T36" fmla="*/ 2 w 87"/>
              <a:gd name="T37" fmla="*/ 101 h 162"/>
              <a:gd name="T38" fmla="*/ 6 w 87"/>
              <a:gd name="T39" fmla="*/ 107 h 162"/>
              <a:gd name="T40" fmla="*/ 9 w 87"/>
              <a:gd name="T41" fmla="*/ 115 h 162"/>
              <a:gd name="T42" fmla="*/ 13 w 87"/>
              <a:gd name="T43" fmla="*/ 121 h 162"/>
              <a:gd name="T44" fmla="*/ 17 w 87"/>
              <a:gd name="T45" fmla="*/ 129 h 162"/>
              <a:gd name="T46" fmla="*/ 24 w 87"/>
              <a:gd name="T47" fmla="*/ 135 h 162"/>
              <a:gd name="T48" fmla="*/ 28 w 87"/>
              <a:gd name="T49" fmla="*/ 139 h 162"/>
              <a:gd name="T50" fmla="*/ 35 w 87"/>
              <a:gd name="T51" fmla="*/ 145 h 162"/>
              <a:gd name="T52" fmla="*/ 41 w 87"/>
              <a:gd name="T53" fmla="*/ 149 h 162"/>
              <a:gd name="T54" fmla="*/ 50 w 87"/>
              <a:gd name="T55" fmla="*/ 153 h 162"/>
              <a:gd name="T56" fmla="*/ 57 w 87"/>
              <a:gd name="T57" fmla="*/ 156 h 162"/>
              <a:gd name="T58" fmla="*/ 65 w 87"/>
              <a:gd name="T59" fmla="*/ 158 h 162"/>
              <a:gd name="T60" fmla="*/ 74 w 87"/>
              <a:gd name="T61" fmla="*/ 160 h 162"/>
              <a:gd name="T62" fmla="*/ 83 w 87"/>
              <a:gd name="T63" fmla="*/ 162 h 16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87"/>
              <a:gd name="T97" fmla="*/ 0 h 162"/>
              <a:gd name="T98" fmla="*/ 87 w 87"/>
              <a:gd name="T99" fmla="*/ 162 h 162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87" h="162">
                <a:moveTo>
                  <a:pt x="87" y="0"/>
                </a:moveTo>
                <a:lnTo>
                  <a:pt x="83" y="0"/>
                </a:lnTo>
                <a:lnTo>
                  <a:pt x="78" y="0"/>
                </a:lnTo>
                <a:lnTo>
                  <a:pt x="74" y="0"/>
                </a:lnTo>
                <a:lnTo>
                  <a:pt x="70" y="2"/>
                </a:lnTo>
                <a:lnTo>
                  <a:pt x="65" y="2"/>
                </a:lnTo>
                <a:lnTo>
                  <a:pt x="61" y="4"/>
                </a:lnTo>
                <a:lnTo>
                  <a:pt x="57" y="4"/>
                </a:lnTo>
                <a:lnTo>
                  <a:pt x="54" y="6"/>
                </a:lnTo>
                <a:lnTo>
                  <a:pt x="50" y="8"/>
                </a:lnTo>
                <a:lnTo>
                  <a:pt x="46" y="10"/>
                </a:lnTo>
                <a:lnTo>
                  <a:pt x="41" y="12"/>
                </a:lnTo>
                <a:lnTo>
                  <a:pt x="39" y="14"/>
                </a:lnTo>
                <a:lnTo>
                  <a:pt x="35" y="16"/>
                </a:lnTo>
                <a:lnTo>
                  <a:pt x="33" y="18"/>
                </a:lnTo>
                <a:lnTo>
                  <a:pt x="28" y="20"/>
                </a:lnTo>
                <a:lnTo>
                  <a:pt x="26" y="24"/>
                </a:lnTo>
                <a:lnTo>
                  <a:pt x="24" y="26"/>
                </a:lnTo>
                <a:lnTo>
                  <a:pt x="20" y="28"/>
                </a:lnTo>
                <a:lnTo>
                  <a:pt x="17" y="32"/>
                </a:lnTo>
                <a:lnTo>
                  <a:pt x="15" y="36"/>
                </a:lnTo>
                <a:lnTo>
                  <a:pt x="13" y="38"/>
                </a:lnTo>
                <a:lnTo>
                  <a:pt x="11" y="42"/>
                </a:lnTo>
                <a:lnTo>
                  <a:pt x="9" y="46"/>
                </a:lnTo>
                <a:lnTo>
                  <a:pt x="6" y="48"/>
                </a:lnTo>
                <a:lnTo>
                  <a:pt x="6" y="52"/>
                </a:lnTo>
                <a:lnTo>
                  <a:pt x="4" y="56"/>
                </a:lnTo>
                <a:lnTo>
                  <a:pt x="2" y="60"/>
                </a:lnTo>
                <a:lnTo>
                  <a:pt x="2" y="64"/>
                </a:lnTo>
                <a:lnTo>
                  <a:pt x="2" y="68"/>
                </a:lnTo>
                <a:lnTo>
                  <a:pt x="0" y="73"/>
                </a:lnTo>
                <a:lnTo>
                  <a:pt x="0" y="77"/>
                </a:lnTo>
                <a:lnTo>
                  <a:pt x="0" y="81"/>
                </a:lnTo>
                <a:lnTo>
                  <a:pt x="0" y="85"/>
                </a:lnTo>
                <a:lnTo>
                  <a:pt x="0" y="89"/>
                </a:lnTo>
                <a:lnTo>
                  <a:pt x="2" y="93"/>
                </a:lnTo>
                <a:lnTo>
                  <a:pt x="2" y="97"/>
                </a:lnTo>
                <a:lnTo>
                  <a:pt x="2" y="101"/>
                </a:lnTo>
                <a:lnTo>
                  <a:pt x="4" y="105"/>
                </a:lnTo>
                <a:lnTo>
                  <a:pt x="6" y="107"/>
                </a:lnTo>
                <a:lnTo>
                  <a:pt x="6" y="111"/>
                </a:lnTo>
                <a:lnTo>
                  <a:pt x="9" y="115"/>
                </a:lnTo>
                <a:lnTo>
                  <a:pt x="11" y="119"/>
                </a:lnTo>
                <a:lnTo>
                  <a:pt x="13" y="121"/>
                </a:lnTo>
                <a:lnTo>
                  <a:pt x="15" y="125"/>
                </a:lnTo>
                <a:lnTo>
                  <a:pt x="17" y="129"/>
                </a:lnTo>
                <a:lnTo>
                  <a:pt x="20" y="131"/>
                </a:lnTo>
                <a:lnTo>
                  <a:pt x="24" y="135"/>
                </a:lnTo>
                <a:lnTo>
                  <a:pt x="26" y="137"/>
                </a:lnTo>
                <a:lnTo>
                  <a:pt x="28" y="139"/>
                </a:lnTo>
                <a:lnTo>
                  <a:pt x="33" y="143"/>
                </a:lnTo>
                <a:lnTo>
                  <a:pt x="35" y="145"/>
                </a:lnTo>
                <a:lnTo>
                  <a:pt x="39" y="147"/>
                </a:lnTo>
                <a:lnTo>
                  <a:pt x="41" y="149"/>
                </a:lnTo>
                <a:lnTo>
                  <a:pt x="46" y="151"/>
                </a:lnTo>
                <a:lnTo>
                  <a:pt x="50" y="153"/>
                </a:lnTo>
                <a:lnTo>
                  <a:pt x="54" y="156"/>
                </a:lnTo>
                <a:lnTo>
                  <a:pt x="57" y="156"/>
                </a:lnTo>
                <a:lnTo>
                  <a:pt x="61" y="158"/>
                </a:lnTo>
                <a:lnTo>
                  <a:pt x="65" y="158"/>
                </a:lnTo>
                <a:lnTo>
                  <a:pt x="70" y="160"/>
                </a:lnTo>
                <a:lnTo>
                  <a:pt x="74" y="160"/>
                </a:lnTo>
                <a:lnTo>
                  <a:pt x="78" y="160"/>
                </a:lnTo>
                <a:lnTo>
                  <a:pt x="83" y="162"/>
                </a:lnTo>
                <a:lnTo>
                  <a:pt x="87" y="162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863" name="Freeform 979"/>
          <p:cNvSpPr>
            <a:spLocks/>
          </p:cNvSpPr>
          <p:nvPr/>
        </p:nvSpPr>
        <p:spPr bwMode="auto">
          <a:xfrm>
            <a:off x="5375275" y="1962150"/>
            <a:ext cx="85725" cy="171450"/>
          </a:xfrm>
          <a:custGeom>
            <a:avLst/>
            <a:gdLst>
              <a:gd name="T0" fmla="*/ 83 w 87"/>
              <a:gd name="T1" fmla="*/ 159 h 159"/>
              <a:gd name="T2" fmla="*/ 74 w 87"/>
              <a:gd name="T3" fmla="*/ 159 h 159"/>
              <a:gd name="T4" fmla="*/ 65 w 87"/>
              <a:gd name="T5" fmla="*/ 157 h 159"/>
              <a:gd name="T6" fmla="*/ 57 w 87"/>
              <a:gd name="T7" fmla="*/ 155 h 159"/>
              <a:gd name="T8" fmla="*/ 50 w 87"/>
              <a:gd name="T9" fmla="*/ 153 h 159"/>
              <a:gd name="T10" fmla="*/ 41 w 87"/>
              <a:gd name="T11" fmla="*/ 149 h 159"/>
              <a:gd name="T12" fmla="*/ 35 w 87"/>
              <a:gd name="T13" fmla="*/ 145 h 159"/>
              <a:gd name="T14" fmla="*/ 28 w 87"/>
              <a:gd name="T15" fmla="*/ 139 h 159"/>
              <a:gd name="T16" fmla="*/ 24 w 87"/>
              <a:gd name="T17" fmla="*/ 133 h 159"/>
              <a:gd name="T18" fmla="*/ 17 w 87"/>
              <a:gd name="T19" fmla="*/ 127 h 159"/>
              <a:gd name="T20" fmla="*/ 13 w 87"/>
              <a:gd name="T21" fmla="*/ 121 h 159"/>
              <a:gd name="T22" fmla="*/ 9 w 87"/>
              <a:gd name="T23" fmla="*/ 115 h 159"/>
              <a:gd name="T24" fmla="*/ 6 w 87"/>
              <a:gd name="T25" fmla="*/ 107 h 159"/>
              <a:gd name="T26" fmla="*/ 2 w 87"/>
              <a:gd name="T27" fmla="*/ 101 h 159"/>
              <a:gd name="T28" fmla="*/ 2 w 87"/>
              <a:gd name="T29" fmla="*/ 93 h 159"/>
              <a:gd name="T30" fmla="*/ 0 w 87"/>
              <a:gd name="T31" fmla="*/ 85 h 159"/>
              <a:gd name="T32" fmla="*/ 0 w 87"/>
              <a:gd name="T33" fmla="*/ 76 h 159"/>
              <a:gd name="T34" fmla="*/ 2 w 87"/>
              <a:gd name="T35" fmla="*/ 68 h 159"/>
              <a:gd name="T36" fmla="*/ 2 w 87"/>
              <a:gd name="T37" fmla="*/ 60 h 159"/>
              <a:gd name="T38" fmla="*/ 6 w 87"/>
              <a:gd name="T39" fmla="*/ 52 h 159"/>
              <a:gd name="T40" fmla="*/ 9 w 87"/>
              <a:gd name="T41" fmla="*/ 44 h 159"/>
              <a:gd name="T42" fmla="*/ 13 w 87"/>
              <a:gd name="T43" fmla="*/ 38 h 159"/>
              <a:gd name="T44" fmla="*/ 17 w 87"/>
              <a:gd name="T45" fmla="*/ 32 h 159"/>
              <a:gd name="T46" fmla="*/ 24 w 87"/>
              <a:gd name="T47" fmla="*/ 26 h 159"/>
              <a:gd name="T48" fmla="*/ 28 w 87"/>
              <a:gd name="T49" fmla="*/ 20 h 159"/>
              <a:gd name="T50" fmla="*/ 35 w 87"/>
              <a:gd name="T51" fmla="*/ 16 h 159"/>
              <a:gd name="T52" fmla="*/ 41 w 87"/>
              <a:gd name="T53" fmla="*/ 10 h 159"/>
              <a:gd name="T54" fmla="*/ 50 w 87"/>
              <a:gd name="T55" fmla="*/ 8 h 159"/>
              <a:gd name="T56" fmla="*/ 57 w 87"/>
              <a:gd name="T57" fmla="*/ 4 h 159"/>
              <a:gd name="T58" fmla="*/ 65 w 87"/>
              <a:gd name="T59" fmla="*/ 2 h 159"/>
              <a:gd name="T60" fmla="*/ 74 w 87"/>
              <a:gd name="T61" fmla="*/ 0 h 159"/>
              <a:gd name="T62" fmla="*/ 83 w 87"/>
              <a:gd name="T63" fmla="*/ 0 h 15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87"/>
              <a:gd name="T97" fmla="*/ 0 h 159"/>
              <a:gd name="T98" fmla="*/ 87 w 87"/>
              <a:gd name="T99" fmla="*/ 159 h 159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87" h="159">
                <a:moveTo>
                  <a:pt x="87" y="159"/>
                </a:moveTo>
                <a:lnTo>
                  <a:pt x="83" y="159"/>
                </a:lnTo>
                <a:lnTo>
                  <a:pt x="78" y="159"/>
                </a:lnTo>
                <a:lnTo>
                  <a:pt x="74" y="159"/>
                </a:lnTo>
                <a:lnTo>
                  <a:pt x="70" y="159"/>
                </a:lnTo>
                <a:lnTo>
                  <a:pt x="65" y="157"/>
                </a:lnTo>
                <a:lnTo>
                  <a:pt x="61" y="157"/>
                </a:lnTo>
                <a:lnTo>
                  <a:pt x="57" y="155"/>
                </a:lnTo>
                <a:lnTo>
                  <a:pt x="54" y="153"/>
                </a:lnTo>
                <a:lnTo>
                  <a:pt x="50" y="153"/>
                </a:lnTo>
                <a:lnTo>
                  <a:pt x="46" y="151"/>
                </a:lnTo>
                <a:lnTo>
                  <a:pt x="41" y="149"/>
                </a:lnTo>
                <a:lnTo>
                  <a:pt x="39" y="147"/>
                </a:lnTo>
                <a:lnTo>
                  <a:pt x="35" y="145"/>
                </a:lnTo>
                <a:lnTo>
                  <a:pt x="33" y="141"/>
                </a:lnTo>
                <a:lnTo>
                  <a:pt x="28" y="139"/>
                </a:lnTo>
                <a:lnTo>
                  <a:pt x="26" y="137"/>
                </a:lnTo>
                <a:lnTo>
                  <a:pt x="24" y="133"/>
                </a:lnTo>
                <a:lnTo>
                  <a:pt x="20" y="131"/>
                </a:lnTo>
                <a:lnTo>
                  <a:pt x="17" y="127"/>
                </a:lnTo>
                <a:lnTo>
                  <a:pt x="15" y="125"/>
                </a:lnTo>
                <a:lnTo>
                  <a:pt x="13" y="121"/>
                </a:lnTo>
                <a:lnTo>
                  <a:pt x="11" y="119"/>
                </a:lnTo>
                <a:lnTo>
                  <a:pt x="9" y="115"/>
                </a:lnTo>
                <a:lnTo>
                  <a:pt x="6" y="111"/>
                </a:lnTo>
                <a:lnTo>
                  <a:pt x="6" y="107"/>
                </a:lnTo>
                <a:lnTo>
                  <a:pt x="4" y="103"/>
                </a:lnTo>
                <a:lnTo>
                  <a:pt x="2" y="101"/>
                </a:lnTo>
                <a:lnTo>
                  <a:pt x="2" y="97"/>
                </a:lnTo>
                <a:lnTo>
                  <a:pt x="2" y="93"/>
                </a:lnTo>
                <a:lnTo>
                  <a:pt x="0" y="89"/>
                </a:lnTo>
                <a:lnTo>
                  <a:pt x="0" y="85"/>
                </a:lnTo>
                <a:lnTo>
                  <a:pt x="0" y="81"/>
                </a:lnTo>
                <a:lnTo>
                  <a:pt x="0" y="76"/>
                </a:lnTo>
                <a:lnTo>
                  <a:pt x="0" y="72"/>
                </a:lnTo>
                <a:lnTo>
                  <a:pt x="2" y="68"/>
                </a:lnTo>
                <a:lnTo>
                  <a:pt x="2" y="64"/>
                </a:lnTo>
                <a:lnTo>
                  <a:pt x="2" y="60"/>
                </a:lnTo>
                <a:lnTo>
                  <a:pt x="4" y="56"/>
                </a:lnTo>
                <a:lnTo>
                  <a:pt x="6" y="52"/>
                </a:lnTo>
                <a:lnTo>
                  <a:pt x="6" y="48"/>
                </a:lnTo>
                <a:lnTo>
                  <a:pt x="9" y="44"/>
                </a:lnTo>
                <a:lnTo>
                  <a:pt x="11" y="42"/>
                </a:lnTo>
                <a:lnTo>
                  <a:pt x="13" y="38"/>
                </a:lnTo>
                <a:lnTo>
                  <a:pt x="15" y="34"/>
                </a:lnTo>
                <a:lnTo>
                  <a:pt x="17" y="32"/>
                </a:lnTo>
                <a:lnTo>
                  <a:pt x="20" y="28"/>
                </a:lnTo>
                <a:lnTo>
                  <a:pt x="24" y="26"/>
                </a:lnTo>
                <a:lnTo>
                  <a:pt x="26" y="22"/>
                </a:lnTo>
                <a:lnTo>
                  <a:pt x="28" y="20"/>
                </a:lnTo>
                <a:lnTo>
                  <a:pt x="33" y="18"/>
                </a:lnTo>
                <a:lnTo>
                  <a:pt x="35" y="16"/>
                </a:lnTo>
                <a:lnTo>
                  <a:pt x="39" y="14"/>
                </a:lnTo>
                <a:lnTo>
                  <a:pt x="41" y="10"/>
                </a:lnTo>
                <a:lnTo>
                  <a:pt x="46" y="10"/>
                </a:lnTo>
                <a:lnTo>
                  <a:pt x="50" y="8"/>
                </a:lnTo>
                <a:lnTo>
                  <a:pt x="54" y="6"/>
                </a:lnTo>
                <a:lnTo>
                  <a:pt x="57" y="4"/>
                </a:lnTo>
                <a:lnTo>
                  <a:pt x="61" y="2"/>
                </a:lnTo>
                <a:lnTo>
                  <a:pt x="65" y="2"/>
                </a:lnTo>
                <a:lnTo>
                  <a:pt x="70" y="2"/>
                </a:lnTo>
                <a:lnTo>
                  <a:pt x="74" y="0"/>
                </a:lnTo>
                <a:lnTo>
                  <a:pt x="78" y="0"/>
                </a:lnTo>
                <a:lnTo>
                  <a:pt x="83" y="0"/>
                </a:lnTo>
                <a:lnTo>
                  <a:pt x="87" y="0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864" name="Freeform 980"/>
          <p:cNvSpPr>
            <a:spLocks/>
          </p:cNvSpPr>
          <p:nvPr/>
        </p:nvSpPr>
        <p:spPr bwMode="auto">
          <a:xfrm>
            <a:off x="5375275" y="2133600"/>
            <a:ext cx="85725" cy="174625"/>
          </a:xfrm>
          <a:custGeom>
            <a:avLst/>
            <a:gdLst>
              <a:gd name="T0" fmla="*/ 83 w 87"/>
              <a:gd name="T1" fmla="*/ 2 h 162"/>
              <a:gd name="T2" fmla="*/ 74 w 87"/>
              <a:gd name="T3" fmla="*/ 2 h 162"/>
              <a:gd name="T4" fmla="*/ 65 w 87"/>
              <a:gd name="T5" fmla="*/ 5 h 162"/>
              <a:gd name="T6" fmla="*/ 57 w 87"/>
              <a:gd name="T7" fmla="*/ 7 h 162"/>
              <a:gd name="T8" fmla="*/ 50 w 87"/>
              <a:gd name="T9" fmla="*/ 9 h 162"/>
              <a:gd name="T10" fmla="*/ 41 w 87"/>
              <a:gd name="T11" fmla="*/ 13 h 162"/>
              <a:gd name="T12" fmla="*/ 35 w 87"/>
              <a:gd name="T13" fmla="*/ 17 h 162"/>
              <a:gd name="T14" fmla="*/ 28 w 87"/>
              <a:gd name="T15" fmla="*/ 23 h 162"/>
              <a:gd name="T16" fmla="*/ 24 w 87"/>
              <a:gd name="T17" fmla="*/ 29 h 162"/>
              <a:gd name="T18" fmla="*/ 17 w 87"/>
              <a:gd name="T19" fmla="*/ 35 h 162"/>
              <a:gd name="T20" fmla="*/ 13 w 87"/>
              <a:gd name="T21" fmla="*/ 41 h 162"/>
              <a:gd name="T22" fmla="*/ 9 w 87"/>
              <a:gd name="T23" fmla="*/ 47 h 162"/>
              <a:gd name="T24" fmla="*/ 6 w 87"/>
              <a:gd name="T25" fmla="*/ 55 h 162"/>
              <a:gd name="T26" fmla="*/ 2 w 87"/>
              <a:gd name="T27" fmla="*/ 61 h 162"/>
              <a:gd name="T28" fmla="*/ 2 w 87"/>
              <a:gd name="T29" fmla="*/ 69 h 162"/>
              <a:gd name="T30" fmla="*/ 0 w 87"/>
              <a:gd name="T31" fmla="*/ 77 h 162"/>
              <a:gd name="T32" fmla="*/ 0 w 87"/>
              <a:gd name="T33" fmla="*/ 85 h 162"/>
              <a:gd name="T34" fmla="*/ 2 w 87"/>
              <a:gd name="T35" fmla="*/ 94 h 162"/>
              <a:gd name="T36" fmla="*/ 2 w 87"/>
              <a:gd name="T37" fmla="*/ 102 h 162"/>
              <a:gd name="T38" fmla="*/ 6 w 87"/>
              <a:gd name="T39" fmla="*/ 110 h 162"/>
              <a:gd name="T40" fmla="*/ 9 w 87"/>
              <a:gd name="T41" fmla="*/ 118 h 162"/>
              <a:gd name="T42" fmla="*/ 13 w 87"/>
              <a:gd name="T43" fmla="*/ 124 h 162"/>
              <a:gd name="T44" fmla="*/ 17 w 87"/>
              <a:gd name="T45" fmla="*/ 130 h 162"/>
              <a:gd name="T46" fmla="*/ 24 w 87"/>
              <a:gd name="T47" fmla="*/ 136 h 162"/>
              <a:gd name="T48" fmla="*/ 28 w 87"/>
              <a:gd name="T49" fmla="*/ 142 h 162"/>
              <a:gd name="T50" fmla="*/ 35 w 87"/>
              <a:gd name="T51" fmla="*/ 146 h 162"/>
              <a:gd name="T52" fmla="*/ 41 w 87"/>
              <a:gd name="T53" fmla="*/ 152 h 162"/>
              <a:gd name="T54" fmla="*/ 50 w 87"/>
              <a:gd name="T55" fmla="*/ 154 h 162"/>
              <a:gd name="T56" fmla="*/ 57 w 87"/>
              <a:gd name="T57" fmla="*/ 158 h 162"/>
              <a:gd name="T58" fmla="*/ 65 w 87"/>
              <a:gd name="T59" fmla="*/ 160 h 162"/>
              <a:gd name="T60" fmla="*/ 74 w 87"/>
              <a:gd name="T61" fmla="*/ 162 h 162"/>
              <a:gd name="T62" fmla="*/ 83 w 87"/>
              <a:gd name="T63" fmla="*/ 162 h 16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87"/>
              <a:gd name="T97" fmla="*/ 0 h 162"/>
              <a:gd name="T98" fmla="*/ 87 w 87"/>
              <a:gd name="T99" fmla="*/ 162 h 162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87" h="162">
                <a:moveTo>
                  <a:pt x="87" y="0"/>
                </a:moveTo>
                <a:lnTo>
                  <a:pt x="83" y="2"/>
                </a:lnTo>
                <a:lnTo>
                  <a:pt x="78" y="2"/>
                </a:lnTo>
                <a:lnTo>
                  <a:pt x="74" y="2"/>
                </a:lnTo>
                <a:lnTo>
                  <a:pt x="70" y="2"/>
                </a:lnTo>
                <a:lnTo>
                  <a:pt x="65" y="5"/>
                </a:lnTo>
                <a:lnTo>
                  <a:pt x="61" y="5"/>
                </a:lnTo>
                <a:lnTo>
                  <a:pt x="57" y="7"/>
                </a:lnTo>
                <a:lnTo>
                  <a:pt x="54" y="9"/>
                </a:lnTo>
                <a:lnTo>
                  <a:pt x="50" y="9"/>
                </a:lnTo>
                <a:lnTo>
                  <a:pt x="46" y="11"/>
                </a:lnTo>
                <a:lnTo>
                  <a:pt x="41" y="13"/>
                </a:lnTo>
                <a:lnTo>
                  <a:pt x="39" y="15"/>
                </a:lnTo>
                <a:lnTo>
                  <a:pt x="35" y="17"/>
                </a:lnTo>
                <a:lnTo>
                  <a:pt x="33" y="21"/>
                </a:lnTo>
                <a:lnTo>
                  <a:pt x="28" y="23"/>
                </a:lnTo>
                <a:lnTo>
                  <a:pt x="26" y="25"/>
                </a:lnTo>
                <a:lnTo>
                  <a:pt x="24" y="29"/>
                </a:lnTo>
                <a:lnTo>
                  <a:pt x="20" y="31"/>
                </a:lnTo>
                <a:lnTo>
                  <a:pt x="17" y="35"/>
                </a:lnTo>
                <a:lnTo>
                  <a:pt x="15" y="37"/>
                </a:lnTo>
                <a:lnTo>
                  <a:pt x="13" y="41"/>
                </a:lnTo>
                <a:lnTo>
                  <a:pt x="11" y="43"/>
                </a:lnTo>
                <a:lnTo>
                  <a:pt x="9" y="47"/>
                </a:lnTo>
                <a:lnTo>
                  <a:pt x="6" y="51"/>
                </a:lnTo>
                <a:lnTo>
                  <a:pt x="6" y="55"/>
                </a:lnTo>
                <a:lnTo>
                  <a:pt x="4" y="59"/>
                </a:lnTo>
                <a:lnTo>
                  <a:pt x="2" y="61"/>
                </a:lnTo>
                <a:lnTo>
                  <a:pt x="2" y="65"/>
                </a:lnTo>
                <a:lnTo>
                  <a:pt x="2" y="69"/>
                </a:lnTo>
                <a:lnTo>
                  <a:pt x="0" y="73"/>
                </a:lnTo>
                <a:lnTo>
                  <a:pt x="0" y="77"/>
                </a:lnTo>
                <a:lnTo>
                  <a:pt x="0" y="81"/>
                </a:lnTo>
                <a:lnTo>
                  <a:pt x="0" y="85"/>
                </a:lnTo>
                <a:lnTo>
                  <a:pt x="0" y="90"/>
                </a:lnTo>
                <a:lnTo>
                  <a:pt x="2" y="94"/>
                </a:lnTo>
                <a:lnTo>
                  <a:pt x="2" y="98"/>
                </a:lnTo>
                <a:lnTo>
                  <a:pt x="2" y="102"/>
                </a:lnTo>
                <a:lnTo>
                  <a:pt x="4" y="106"/>
                </a:lnTo>
                <a:lnTo>
                  <a:pt x="6" y="110"/>
                </a:lnTo>
                <a:lnTo>
                  <a:pt x="6" y="114"/>
                </a:lnTo>
                <a:lnTo>
                  <a:pt x="9" y="118"/>
                </a:lnTo>
                <a:lnTo>
                  <a:pt x="11" y="120"/>
                </a:lnTo>
                <a:lnTo>
                  <a:pt x="13" y="124"/>
                </a:lnTo>
                <a:lnTo>
                  <a:pt x="15" y="128"/>
                </a:lnTo>
                <a:lnTo>
                  <a:pt x="17" y="130"/>
                </a:lnTo>
                <a:lnTo>
                  <a:pt x="20" y="134"/>
                </a:lnTo>
                <a:lnTo>
                  <a:pt x="24" y="136"/>
                </a:lnTo>
                <a:lnTo>
                  <a:pt x="26" y="140"/>
                </a:lnTo>
                <a:lnTo>
                  <a:pt x="28" y="142"/>
                </a:lnTo>
                <a:lnTo>
                  <a:pt x="33" y="144"/>
                </a:lnTo>
                <a:lnTo>
                  <a:pt x="35" y="146"/>
                </a:lnTo>
                <a:lnTo>
                  <a:pt x="39" y="148"/>
                </a:lnTo>
                <a:lnTo>
                  <a:pt x="41" y="152"/>
                </a:lnTo>
                <a:lnTo>
                  <a:pt x="46" y="152"/>
                </a:lnTo>
                <a:lnTo>
                  <a:pt x="50" y="154"/>
                </a:lnTo>
                <a:lnTo>
                  <a:pt x="54" y="156"/>
                </a:lnTo>
                <a:lnTo>
                  <a:pt x="57" y="158"/>
                </a:lnTo>
                <a:lnTo>
                  <a:pt x="61" y="158"/>
                </a:lnTo>
                <a:lnTo>
                  <a:pt x="65" y="160"/>
                </a:lnTo>
                <a:lnTo>
                  <a:pt x="70" y="160"/>
                </a:lnTo>
                <a:lnTo>
                  <a:pt x="74" y="162"/>
                </a:lnTo>
                <a:lnTo>
                  <a:pt x="78" y="162"/>
                </a:lnTo>
                <a:lnTo>
                  <a:pt x="83" y="162"/>
                </a:lnTo>
                <a:lnTo>
                  <a:pt x="87" y="162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865" name="Freeform 981"/>
          <p:cNvSpPr>
            <a:spLocks/>
          </p:cNvSpPr>
          <p:nvPr/>
        </p:nvSpPr>
        <p:spPr bwMode="auto">
          <a:xfrm>
            <a:off x="5375275" y="2308225"/>
            <a:ext cx="85725" cy="174625"/>
          </a:xfrm>
          <a:custGeom>
            <a:avLst/>
            <a:gdLst>
              <a:gd name="T0" fmla="*/ 83 w 87"/>
              <a:gd name="T1" fmla="*/ 162 h 162"/>
              <a:gd name="T2" fmla="*/ 74 w 87"/>
              <a:gd name="T3" fmla="*/ 162 h 162"/>
              <a:gd name="T4" fmla="*/ 65 w 87"/>
              <a:gd name="T5" fmla="*/ 160 h 162"/>
              <a:gd name="T6" fmla="*/ 57 w 87"/>
              <a:gd name="T7" fmla="*/ 158 h 162"/>
              <a:gd name="T8" fmla="*/ 50 w 87"/>
              <a:gd name="T9" fmla="*/ 154 h 162"/>
              <a:gd name="T10" fmla="*/ 41 w 87"/>
              <a:gd name="T11" fmla="*/ 150 h 162"/>
              <a:gd name="T12" fmla="*/ 35 w 87"/>
              <a:gd name="T13" fmla="*/ 146 h 162"/>
              <a:gd name="T14" fmla="*/ 28 w 87"/>
              <a:gd name="T15" fmla="*/ 142 h 162"/>
              <a:gd name="T16" fmla="*/ 24 w 87"/>
              <a:gd name="T17" fmla="*/ 136 h 162"/>
              <a:gd name="T18" fmla="*/ 17 w 87"/>
              <a:gd name="T19" fmla="*/ 130 h 162"/>
              <a:gd name="T20" fmla="*/ 13 w 87"/>
              <a:gd name="T21" fmla="*/ 124 h 162"/>
              <a:gd name="T22" fmla="*/ 9 w 87"/>
              <a:gd name="T23" fmla="*/ 116 h 162"/>
              <a:gd name="T24" fmla="*/ 6 w 87"/>
              <a:gd name="T25" fmla="*/ 110 h 162"/>
              <a:gd name="T26" fmla="*/ 2 w 87"/>
              <a:gd name="T27" fmla="*/ 102 h 162"/>
              <a:gd name="T28" fmla="*/ 2 w 87"/>
              <a:gd name="T29" fmla="*/ 93 h 162"/>
              <a:gd name="T30" fmla="*/ 0 w 87"/>
              <a:gd name="T31" fmla="*/ 85 h 162"/>
              <a:gd name="T32" fmla="*/ 0 w 87"/>
              <a:gd name="T33" fmla="*/ 77 h 162"/>
              <a:gd name="T34" fmla="*/ 2 w 87"/>
              <a:gd name="T35" fmla="*/ 69 h 162"/>
              <a:gd name="T36" fmla="*/ 2 w 87"/>
              <a:gd name="T37" fmla="*/ 61 h 162"/>
              <a:gd name="T38" fmla="*/ 6 w 87"/>
              <a:gd name="T39" fmla="*/ 53 h 162"/>
              <a:gd name="T40" fmla="*/ 9 w 87"/>
              <a:gd name="T41" fmla="*/ 47 h 162"/>
              <a:gd name="T42" fmla="*/ 13 w 87"/>
              <a:gd name="T43" fmla="*/ 41 h 162"/>
              <a:gd name="T44" fmla="*/ 17 w 87"/>
              <a:gd name="T45" fmla="*/ 33 h 162"/>
              <a:gd name="T46" fmla="*/ 24 w 87"/>
              <a:gd name="T47" fmla="*/ 27 h 162"/>
              <a:gd name="T48" fmla="*/ 28 w 87"/>
              <a:gd name="T49" fmla="*/ 23 h 162"/>
              <a:gd name="T50" fmla="*/ 35 w 87"/>
              <a:gd name="T51" fmla="*/ 17 h 162"/>
              <a:gd name="T52" fmla="*/ 41 w 87"/>
              <a:gd name="T53" fmla="*/ 13 h 162"/>
              <a:gd name="T54" fmla="*/ 50 w 87"/>
              <a:gd name="T55" fmla="*/ 8 h 162"/>
              <a:gd name="T56" fmla="*/ 57 w 87"/>
              <a:gd name="T57" fmla="*/ 6 h 162"/>
              <a:gd name="T58" fmla="*/ 65 w 87"/>
              <a:gd name="T59" fmla="*/ 4 h 162"/>
              <a:gd name="T60" fmla="*/ 74 w 87"/>
              <a:gd name="T61" fmla="*/ 2 h 162"/>
              <a:gd name="T62" fmla="*/ 83 w 87"/>
              <a:gd name="T63" fmla="*/ 0 h 16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87"/>
              <a:gd name="T97" fmla="*/ 0 h 162"/>
              <a:gd name="T98" fmla="*/ 87 w 87"/>
              <a:gd name="T99" fmla="*/ 162 h 162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87" h="162">
                <a:moveTo>
                  <a:pt x="87" y="162"/>
                </a:moveTo>
                <a:lnTo>
                  <a:pt x="83" y="162"/>
                </a:lnTo>
                <a:lnTo>
                  <a:pt x="78" y="162"/>
                </a:lnTo>
                <a:lnTo>
                  <a:pt x="74" y="162"/>
                </a:lnTo>
                <a:lnTo>
                  <a:pt x="70" y="160"/>
                </a:lnTo>
                <a:lnTo>
                  <a:pt x="65" y="160"/>
                </a:lnTo>
                <a:lnTo>
                  <a:pt x="61" y="158"/>
                </a:lnTo>
                <a:lnTo>
                  <a:pt x="57" y="158"/>
                </a:lnTo>
                <a:lnTo>
                  <a:pt x="54" y="156"/>
                </a:lnTo>
                <a:lnTo>
                  <a:pt x="50" y="154"/>
                </a:lnTo>
                <a:lnTo>
                  <a:pt x="46" y="152"/>
                </a:lnTo>
                <a:lnTo>
                  <a:pt x="41" y="150"/>
                </a:lnTo>
                <a:lnTo>
                  <a:pt x="39" y="148"/>
                </a:lnTo>
                <a:lnTo>
                  <a:pt x="35" y="146"/>
                </a:lnTo>
                <a:lnTo>
                  <a:pt x="33" y="144"/>
                </a:lnTo>
                <a:lnTo>
                  <a:pt x="28" y="142"/>
                </a:lnTo>
                <a:lnTo>
                  <a:pt x="26" y="138"/>
                </a:lnTo>
                <a:lnTo>
                  <a:pt x="24" y="136"/>
                </a:lnTo>
                <a:lnTo>
                  <a:pt x="20" y="134"/>
                </a:lnTo>
                <a:lnTo>
                  <a:pt x="17" y="130"/>
                </a:lnTo>
                <a:lnTo>
                  <a:pt x="15" y="126"/>
                </a:lnTo>
                <a:lnTo>
                  <a:pt x="13" y="124"/>
                </a:lnTo>
                <a:lnTo>
                  <a:pt x="11" y="120"/>
                </a:lnTo>
                <a:lnTo>
                  <a:pt x="9" y="116"/>
                </a:lnTo>
                <a:lnTo>
                  <a:pt x="6" y="114"/>
                </a:lnTo>
                <a:lnTo>
                  <a:pt x="6" y="110"/>
                </a:lnTo>
                <a:lnTo>
                  <a:pt x="4" y="106"/>
                </a:lnTo>
                <a:lnTo>
                  <a:pt x="2" y="102"/>
                </a:lnTo>
                <a:lnTo>
                  <a:pt x="2" y="98"/>
                </a:lnTo>
                <a:lnTo>
                  <a:pt x="2" y="93"/>
                </a:lnTo>
                <a:lnTo>
                  <a:pt x="0" y="89"/>
                </a:lnTo>
                <a:lnTo>
                  <a:pt x="0" y="85"/>
                </a:lnTo>
                <a:lnTo>
                  <a:pt x="0" y="81"/>
                </a:lnTo>
                <a:lnTo>
                  <a:pt x="0" y="77"/>
                </a:lnTo>
                <a:lnTo>
                  <a:pt x="0" y="73"/>
                </a:lnTo>
                <a:lnTo>
                  <a:pt x="2" y="69"/>
                </a:lnTo>
                <a:lnTo>
                  <a:pt x="2" y="65"/>
                </a:lnTo>
                <a:lnTo>
                  <a:pt x="2" y="61"/>
                </a:lnTo>
                <a:lnTo>
                  <a:pt x="4" y="57"/>
                </a:lnTo>
                <a:lnTo>
                  <a:pt x="6" y="53"/>
                </a:lnTo>
                <a:lnTo>
                  <a:pt x="6" y="51"/>
                </a:lnTo>
                <a:lnTo>
                  <a:pt x="9" y="47"/>
                </a:lnTo>
                <a:lnTo>
                  <a:pt x="11" y="43"/>
                </a:lnTo>
                <a:lnTo>
                  <a:pt x="13" y="41"/>
                </a:lnTo>
                <a:lnTo>
                  <a:pt x="15" y="37"/>
                </a:lnTo>
                <a:lnTo>
                  <a:pt x="17" y="33"/>
                </a:lnTo>
                <a:lnTo>
                  <a:pt x="20" y="31"/>
                </a:lnTo>
                <a:lnTo>
                  <a:pt x="24" y="27"/>
                </a:lnTo>
                <a:lnTo>
                  <a:pt x="26" y="25"/>
                </a:lnTo>
                <a:lnTo>
                  <a:pt x="28" y="23"/>
                </a:lnTo>
                <a:lnTo>
                  <a:pt x="33" y="19"/>
                </a:lnTo>
                <a:lnTo>
                  <a:pt x="35" y="17"/>
                </a:lnTo>
                <a:lnTo>
                  <a:pt x="39" y="15"/>
                </a:lnTo>
                <a:lnTo>
                  <a:pt x="41" y="13"/>
                </a:lnTo>
                <a:lnTo>
                  <a:pt x="46" y="11"/>
                </a:lnTo>
                <a:lnTo>
                  <a:pt x="50" y="8"/>
                </a:lnTo>
                <a:lnTo>
                  <a:pt x="54" y="6"/>
                </a:lnTo>
                <a:lnTo>
                  <a:pt x="57" y="6"/>
                </a:lnTo>
                <a:lnTo>
                  <a:pt x="61" y="4"/>
                </a:lnTo>
                <a:lnTo>
                  <a:pt x="65" y="4"/>
                </a:lnTo>
                <a:lnTo>
                  <a:pt x="70" y="2"/>
                </a:lnTo>
                <a:lnTo>
                  <a:pt x="74" y="2"/>
                </a:lnTo>
                <a:lnTo>
                  <a:pt x="78" y="0"/>
                </a:lnTo>
                <a:lnTo>
                  <a:pt x="83" y="0"/>
                </a:lnTo>
                <a:lnTo>
                  <a:pt x="87" y="0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866" name="Rectangle 982"/>
          <p:cNvSpPr>
            <a:spLocks noChangeArrowheads="1"/>
          </p:cNvSpPr>
          <p:nvPr/>
        </p:nvSpPr>
        <p:spPr bwMode="auto">
          <a:xfrm>
            <a:off x="5846763" y="2855913"/>
            <a:ext cx="139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800" i="1">
                <a:latin typeface="Times New Roman" pitchFamily="18" charset="0"/>
              </a:rPr>
              <a:t>R</a:t>
            </a:r>
            <a:endParaRPr lang="en-US" sz="1800">
              <a:latin typeface="Times New Roman" pitchFamily="18" charset="0"/>
            </a:endParaRPr>
          </a:p>
        </p:txBody>
      </p:sp>
      <p:sp>
        <p:nvSpPr>
          <p:cNvPr id="22867" name="Rectangle 983"/>
          <p:cNvSpPr>
            <a:spLocks noChangeArrowheads="1"/>
          </p:cNvSpPr>
          <p:nvPr/>
        </p:nvSpPr>
        <p:spPr bwMode="auto">
          <a:xfrm>
            <a:off x="4125913" y="2855913"/>
            <a:ext cx="34945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900" i="1">
                <a:latin typeface="Times New Roman" pitchFamily="18" charset="0"/>
              </a:rPr>
              <a:t>R/</a:t>
            </a:r>
            <a:r>
              <a:rPr lang="en-US" sz="1900" i="1">
                <a:latin typeface="Symbol" pitchFamily="18" charset="2"/>
              </a:rPr>
              <a:t>b</a:t>
            </a:r>
            <a:endParaRPr lang="en-US" sz="3200">
              <a:latin typeface="Times New Roman" pitchFamily="18" charset="0"/>
            </a:endParaRPr>
          </a:p>
        </p:txBody>
      </p:sp>
      <p:sp>
        <p:nvSpPr>
          <p:cNvPr id="22868" name="Rectangle 984"/>
          <p:cNvSpPr>
            <a:spLocks noChangeArrowheads="1"/>
          </p:cNvSpPr>
          <p:nvPr/>
        </p:nvSpPr>
        <p:spPr bwMode="auto">
          <a:xfrm>
            <a:off x="5226050" y="3579813"/>
            <a:ext cx="50475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600">
                <a:latin typeface="+mn-lt"/>
              </a:rPr>
              <a:t>Cavity</a:t>
            </a:r>
          </a:p>
        </p:txBody>
      </p:sp>
      <p:sp>
        <p:nvSpPr>
          <p:cNvPr id="22869" name="Freeform 987"/>
          <p:cNvSpPr>
            <a:spLocks/>
          </p:cNvSpPr>
          <p:nvPr/>
        </p:nvSpPr>
        <p:spPr bwMode="auto">
          <a:xfrm>
            <a:off x="4975225" y="1335088"/>
            <a:ext cx="36513" cy="36512"/>
          </a:xfrm>
          <a:custGeom>
            <a:avLst/>
            <a:gdLst>
              <a:gd name="T0" fmla="*/ 20 w 37"/>
              <a:gd name="T1" fmla="*/ 34 h 34"/>
              <a:gd name="T2" fmla="*/ 24 w 37"/>
              <a:gd name="T3" fmla="*/ 34 h 34"/>
              <a:gd name="T4" fmla="*/ 27 w 37"/>
              <a:gd name="T5" fmla="*/ 32 h 34"/>
              <a:gd name="T6" fmla="*/ 31 w 37"/>
              <a:gd name="T7" fmla="*/ 32 h 34"/>
              <a:gd name="T8" fmla="*/ 33 w 37"/>
              <a:gd name="T9" fmla="*/ 30 h 34"/>
              <a:gd name="T10" fmla="*/ 35 w 37"/>
              <a:gd name="T11" fmla="*/ 28 h 34"/>
              <a:gd name="T12" fmla="*/ 35 w 37"/>
              <a:gd name="T13" fmla="*/ 24 h 34"/>
              <a:gd name="T14" fmla="*/ 37 w 37"/>
              <a:gd name="T15" fmla="*/ 22 h 34"/>
              <a:gd name="T16" fmla="*/ 37 w 37"/>
              <a:gd name="T17" fmla="*/ 18 h 34"/>
              <a:gd name="T18" fmla="*/ 37 w 37"/>
              <a:gd name="T19" fmla="*/ 14 h 34"/>
              <a:gd name="T20" fmla="*/ 35 w 37"/>
              <a:gd name="T21" fmla="*/ 12 h 34"/>
              <a:gd name="T22" fmla="*/ 35 w 37"/>
              <a:gd name="T23" fmla="*/ 8 h 34"/>
              <a:gd name="T24" fmla="*/ 33 w 37"/>
              <a:gd name="T25" fmla="*/ 6 h 34"/>
              <a:gd name="T26" fmla="*/ 31 w 37"/>
              <a:gd name="T27" fmla="*/ 4 h 34"/>
              <a:gd name="T28" fmla="*/ 29 w 37"/>
              <a:gd name="T29" fmla="*/ 2 h 34"/>
              <a:gd name="T30" fmla="*/ 24 w 37"/>
              <a:gd name="T31" fmla="*/ 2 h 34"/>
              <a:gd name="T32" fmla="*/ 22 w 37"/>
              <a:gd name="T33" fmla="*/ 0 h 34"/>
              <a:gd name="T34" fmla="*/ 18 w 37"/>
              <a:gd name="T35" fmla="*/ 0 h 34"/>
              <a:gd name="T36" fmla="*/ 13 w 37"/>
              <a:gd name="T37" fmla="*/ 2 h 34"/>
              <a:gd name="T38" fmla="*/ 9 w 37"/>
              <a:gd name="T39" fmla="*/ 4 h 34"/>
              <a:gd name="T40" fmla="*/ 7 w 37"/>
              <a:gd name="T41" fmla="*/ 6 h 34"/>
              <a:gd name="T42" fmla="*/ 5 w 37"/>
              <a:gd name="T43" fmla="*/ 8 h 34"/>
              <a:gd name="T44" fmla="*/ 3 w 37"/>
              <a:gd name="T45" fmla="*/ 10 h 34"/>
              <a:gd name="T46" fmla="*/ 3 w 37"/>
              <a:gd name="T47" fmla="*/ 14 h 34"/>
              <a:gd name="T48" fmla="*/ 0 w 37"/>
              <a:gd name="T49" fmla="*/ 16 h 34"/>
              <a:gd name="T50" fmla="*/ 0 w 37"/>
              <a:gd name="T51" fmla="*/ 20 h 34"/>
              <a:gd name="T52" fmla="*/ 3 w 37"/>
              <a:gd name="T53" fmla="*/ 22 h 34"/>
              <a:gd name="T54" fmla="*/ 3 w 37"/>
              <a:gd name="T55" fmla="*/ 26 h 34"/>
              <a:gd name="T56" fmla="*/ 7 w 37"/>
              <a:gd name="T57" fmla="*/ 30 h 34"/>
              <a:gd name="T58" fmla="*/ 11 w 37"/>
              <a:gd name="T59" fmla="*/ 32 h 34"/>
              <a:gd name="T60" fmla="*/ 13 w 37"/>
              <a:gd name="T61" fmla="*/ 34 h 34"/>
              <a:gd name="T62" fmla="*/ 18 w 37"/>
              <a:gd name="T63" fmla="*/ 34 h 34"/>
              <a:gd name="T64" fmla="*/ 20 w 37"/>
              <a:gd name="T65" fmla="*/ 18 h 3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37"/>
              <a:gd name="T100" fmla="*/ 0 h 34"/>
              <a:gd name="T101" fmla="*/ 37 w 37"/>
              <a:gd name="T102" fmla="*/ 34 h 3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37" h="34">
                <a:moveTo>
                  <a:pt x="20" y="18"/>
                </a:moveTo>
                <a:lnTo>
                  <a:pt x="20" y="34"/>
                </a:lnTo>
                <a:lnTo>
                  <a:pt x="22" y="34"/>
                </a:lnTo>
                <a:lnTo>
                  <a:pt x="24" y="34"/>
                </a:lnTo>
                <a:lnTo>
                  <a:pt x="27" y="34"/>
                </a:lnTo>
                <a:lnTo>
                  <a:pt x="27" y="32"/>
                </a:lnTo>
                <a:lnTo>
                  <a:pt x="29" y="32"/>
                </a:lnTo>
                <a:lnTo>
                  <a:pt x="31" y="32"/>
                </a:lnTo>
                <a:lnTo>
                  <a:pt x="31" y="30"/>
                </a:lnTo>
                <a:lnTo>
                  <a:pt x="33" y="30"/>
                </a:lnTo>
                <a:lnTo>
                  <a:pt x="33" y="28"/>
                </a:lnTo>
                <a:lnTo>
                  <a:pt x="35" y="28"/>
                </a:lnTo>
                <a:lnTo>
                  <a:pt x="35" y="26"/>
                </a:lnTo>
                <a:lnTo>
                  <a:pt x="35" y="24"/>
                </a:lnTo>
                <a:lnTo>
                  <a:pt x="37" y="24"/>
                </a:lnTo>
                <a:lnTo>
                  <a:pt x="37" y="22"/>
                </a:lnTo>
                <a:lnTo>
                  <a:pt x="37" y="20"/>
                </a:lnTo>
                <a:lnTo>
                  <a:pt x="37" y="18"/>
                </a:lnTo>
                <a:lnTo>
                  <a:pt x="37" y="16"/>
                </a:lnTo>
                <a:lnTo>
                  <a:pt x="37" y="14"/>
                </a:lnTo>
                <a:lnTo>
                  <a:pt x="37" y="12"/>
                </a:lnTo>
                <a:lnTo>
                  <a:pt x="35" y="12"/>
                </a:lnTo>
                <a:lnTo>
                  <a:pt x="35" y="10"/>
                </a:lnTo>
                <a:lnTo>
                  <a:pt x="35" y="8"/>
                </a:lnTo>
                <a:lnTo>
                  <a:pt x="33" y="8"/>
                </a:lnTo>
                <a:lnTo>
                  <a:pt x="33" y="6"/>
                </a:lnTo>
                <a:lnTo>
                  <a:pt x="31" y="6"/>
                </a:lnTo>
                <a:lnTo>
                  <a:pt x="31" y="4"/>
                </a:lnTo>
                <a:lnTo>
                  <a:pt x="29" y="4"/>
                </a:lnTo>
                <a:lnTo>
                  <a:pt x="29" y="2"/>
                </a:lnTo>
                <a:lnTo>
                  <a:pt x="27" y="2"/>
                </a:lnTo>
                <a:lnTo>
                  <a:pt x="24" y="2"/>
                </a:lnTo>
                <a:lnTo>
                  <a:pt x="22" y="2"/>
                </a:lnTo>
                <a:lnTo>
                  <a:pt x="22" y="0"/>
                </a:lnTo>
                <a:lnTo>
                  <a:pt x="20" y="0"/>
                </a:lnTo>
                <a:lnTo>
                  <a:pt x="18" y="0"/>
                </a:lnTo>
                <a:lnTo>
                  <a:pt x="16" y="2"/>
                </a:lnTo>
                <a:lnTo>
                  <a:pt x="13" y="2"/>
                </a:lnTo>
                <a:lnTo>
                  <a:pt x="11" y="2"/>
                </a:lnTo>
                <a:lnTo>
                  <a:pt x="9" y="4"/>
                </a:lnTo>
                <a:lnTo>
                  <a:pt x="7" y="4"/>
                </a:lnTo>
                <a:lnTo>
                  <a:pt x="7" y="6"/>
                </a:lnTo>
                <a:lnTo>
                  <a:pt x="5" y="6"/>
                </a:lnTo>
                <a:lnTo>
                  <a:pt x="5" y="8"/>
                </a:lnTo>
                <a:lnTo>
                  <a:pt x="3" y="8"/>
                </a:lnTo>
                <a:lnTo>
                  <a:pt x="3" y="10"/>
                </a:lnTo>
                <a:lnTo>
                  <a:pt x="3" y="12"/>
                </a:lnTo>
                <a:lnTo>
                  <a:pt x="3" y="14"/>
                </a:lnTo>
                <a:lnTo>
                  <a:pt x="0" y="14"/>
                </a:lnTo>
                <a:lnTo>
                  <a:pt x="0" y="16"/>
                </a:lnTo>
                <a:lnTo>
                  <a:pt x="0" y="18"/>
                </a:lnTo>
                <a:lnTo>
                  <a:pt x="0" y="20"/>
                </a:lnTo>
                <a:lnTo>
                  <a:pt x="0" y="22"/>
                </a:lnTo>
                <a:lnTo>
                  <a:pt x="3" y="22"/>
                </a:lnTo>
                <a:lnTo>
                  <a:pt x="3" y="24"/>
                </a:lnTo>
                <a:lnTo>
                  <a:pt x="3" y="26"/>
                </a:lnTo>
                <a:lnTo>
                  <a:pt x="5" y="28"/>
                </a:lnTo>
                <a:lnTo>
                  <a:pt x="7" y="30"/>
                </a:lnTo>
                <a:lnTo>
                  <a:pt x="9" y="32"/>
                </a:lnTo>
                <a:lnTo>
                  <a:pt x="11" y="32"/>
                </a:lnTo>
                <a:lnTo>
                  <a:pt x="11" y="34"/>
                </a:lnTo>
                <a:lnTo>
                  <a:pt x="13" y="34"/>
                </a:lnTo>
                <a:lnTo>
                  <a:pt x="16" y="34"/>
                </a:lnTo>
                <a:lnTo>
                  <a:pt x="18" y="34"/>
                </a:lnTo>
                <a:lnTo>
                  <a:pt x="20" y="34"/>
                </a:lnTo>
                <a:lnTo>
                  <a:pt x="20" y="18"/>
                </a:lnTo>
                <a:close/>
              </a:path>
            </a:pathLst>
          </a:custGeom>
          <a:solidFill>
            <a:srgbClr val="0000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870" name="Freeform 989"/>
          <p:cNvSpPr>
            <a:spLocks/>
          </p:cNvSpPr>
          <p:nvPr/>
        </p:nvSpPr>
        <p:spPr bwMode="auto">
          <a:xfrm>
            <a:off x="4975225" y="2706688"/>
            <a:ext cx="36513" cy="36512"/>
          </a:xfrm>
          <a:custGeom>
            <a:avLst/>
            <a:gdLst>
              <a:gd name="T0" fmla="*/ 20 w 37"/>
              <a:gd name="T1" fmla="*/ 16 h 34"/>
              <a:gd name="T2" fmla="*/ 20 w 37"/>
              <a:gd name="T3" fmla="*/ 34 h 34"/>
              <a:gd name="T4" fmla="*/ 22 w 37"/>
              <a:gd name="T5" fmla="*/ 34 h 34"/>
              <a:gd name="T6" fmla="*/ 24 w 37"/>
              <a:gd name="T7" fmla="*/ 32 h 34"/>
              <a:gd name="T8" fmla="*/ 27 w 37"/>
              <a:gd name="T9" fmla="*/ 32 h 34"/>
              <a:gd name="T10" fmla="*/ 29 w 37"/>
              <a:gd name="T11" fmla="*/ 32 h 34"/>
              <a:gd name="T12" fmla="*/ 29 w 37"/>
              <a:gd name="T13" fmla="*/ 30 h 34"/>
              <a:gd name="T14" fmla="*/ 31 w 37"/>
              <a:gd name="T15" fmla="*/ 30 h 34"/>
              <a:gd name="T16" fmla="*/ 31 w 37"/>
              <a:gd name="T17" fmla="*/ 28 h 34"/>
              <a:gd name="T18" fmla="*/ 33 w 37"/>
              <a:gd name="T19" fmla="*/ 28 h 34"/>
              <a:gd name="T20" fmla="*/ 33 w 37"/>
              <a:gd name="T21" fmla="*/ 26 h 34"/>
              <a:gd name="T22" fmla="*/ 35 w 37"/>
              <a:gd name="T23" fmla="*/ 26 h 34"/>
              <a:gd name="T24" fmla="*/ 35 w 37"/>
              <a:gd name="T25" fmla="*/ 24 h 34"/>
              <a:gd name="T26" fmla="*/ 37 w 37"/>
              <a:gd name="T27" fmla="*/ 22 h 34"/>
              <a:gd name="T28" fmla="*/ 37 w 37"/>
              <a:gd name="T29" fmla="*/ 20 h 34"/>
              <a:gd name="T30" fmla="*/ 37 w 37"/>
              <a:gd name="T31" fmla="*/ 18 h 34"/>
              <a:gd name="T32" fmla="*/ 37 w 37"/>
              <a:gd name="T33" fmla="*/ 16 h 34"/>
              <a:gd name="T34" fmla="*/ 37 w 37"/>
              <a:gd name="T35" fmla="*/ 14 h 34"/>
              <a:gd name="T36" fmla="*/ 37 w 37"/>
              <a:gd name="T37" fmla="*/ 12 h 34"/>
              <a:gd name="T38" fmla="*/ 37 w 37"/>
              <a:gd name="T39" fmla="*/ 10 h 34"/>
              <a:gd name="T40" fmla="*/ 35 w 37"/>
              <a:gd name="T41" fmla="*/ 10 h 34"/>
              <a:gd name="T42" fmla="*/ 35 w 37"/>
              <a:gd name="T43" fmla="*/ 8 h 34"/>
              <a:gd name="T44" fmla="*/ 33 w 37"/>
              <a:gd name="T45" fmla="*/ 6 h 34"/>
              <a:gd name="T46" fmla="*/ 33 w 37"/>
              <a:gd name="T47" fmla="*/ 4 h 34"/>
              <a:gd name="T48" fmla="*/ 31 w 37"/>
              <a:gd name="T49" fmla="*/ 4 h 34"/>
              <a:gd name="T50" fmla="*/ 29 w 37"/>
              <a:gd name="T51" fmla="*/ 2 h 34"/>
              <a:gd name="T52" fmla="*/ 27 w 37"/>
              <a:gd name="T53" fmla="*/ 2 h 34"/>
              <a:gd name="T54" fmla="*/ 27 w 37"/>
              <a:gd name="T55" fmla="*/ 0 h 34"/>
              <a:gd name="T56" fmla="*/ 24 w 37"/>
              <a:gd name="T57" fmla="*/ 0 h 34"/>
              <a:gd name="T58" fmla="*/ 22 w 37"/>
              <a:gd name="T59" fmla="*/ 0 h 34"/>
              <a:gd name="T60" fmla="*/ 20 w 37"/>
              <a:gd name="T61" fmla="*/ 0 h 34"/>
              <a:gd name="T62" fmla="*/ 18 w 37"/>
              <a:gd name="T63" fmla="*/ 0 h 34"/>
              <a:gd name="T64" fmla="*/ 16 w 37"/>
              <a:gd name="T65" fmla="*/ 0 h 34"/>
              <a:gd name="T66" fmla="*/ 13 w 37"/>
              <a:gd name="T67" fmla="*/ 0 h 34"/>
              <a:gd name="T68" fmla="*/ 11 w 37"/>
              <a:gd name="T69" fmla="*/ 2 h 34"/>
              <a:gd name="T70" fmla="*/ 9 w 37"/>
              <a:gd name="T71" fmla="*/ 2 h 34"/>
              <a:gd name="T72" fmla="*/ 9 w 37"/>
              <a:gd name="T73" fmla="*/ 4 h 34"/>
              <a:gd name="T74" fmla="*/ 7 w 37"/>
              <a:gd name="T75" fmla="*/ 4 h 34"/>
              <a:gd name="T76" fmla="*/ 5 w 37"/>
              <a:gd name="T77" fmla="*/ 6 h 34"/>
              <a:gd name="T78" fmla="*/ 5 w 37"/>
              <a:gd name="T79" fmla="*/ 8 h 34"/>
              <a:gd name="T80" fmla="*/ 3 w 37"/>
              <a:gd name="T81" fmla="*/ 8 h 34"/>
              <a:gd name="T82" fmla="*/ 3 w 37"/>
              <a:gd name="T83" fmla="*/ 10 h 34"/>
              <a:gd name="T84" fmla="*/ 3 w 37"/>
              <a:gd name="T85" fmla="*/ 12 h 34"/>
              <a:gd name="T86" fmla="*/ 0 w 37"/>
              <a:gd name="T87" fmla="*/ 14 h 34"/>
              <a:gd name="T88" fmla="*/ 0 w 37"/>
              <a:gd name="T89" fmla="*/ 16 h 34"/>
              <a:gd name="T90" fmla="*/ 0 w 37"/>
              <a:gd name="T91" fmla="*/ 18 h 34"/>
              <a:gd name="T92" fmla="*/ 0 w 37"/>
              <a:gd name="T93" fmla="*/ 20 h 34"/>
              <a:gd name="T94" fmla="*/ 3 w 37"/>
              <a:gd name="T95" fmla="*/ 20 h 34"/>
              <a:gd name="T96" fmla="*/ 3 w 37"/>
              <a:gd name="T97" fmla="*/ 22 h 34"/>
              <a:gd name="T98" fmla="*/ 3 w 37"/>
              <a:gd name="T99" fmla="*/ 24 h 34"/>
              <a:gd name="T100" fmla="*/ 3 w 37"/>
              <a:gd name="T101" fmla="*/ 26 h 34"/>
              <a:gd name="T102" fmla="*/ 5 w 37"/>
              <a:gd name="T103" fmla="*/ 26 h 34"/>
              <a:gd name="T104" fmla="*/ 5 w 37"/>
              <a:gd name="T105" fmla="*/ 28 h 34"/>
              <a:gd name="T106" fmla="*/ 7 w 37"/>
              <a:gd name="T107" fmla="*/ 28 h 34"/>
              <a:gd name="T108" fmla="*/ 7 w 37"/>
              <a:gd name="T109" fmla="*/ 30 h 34"/>
              <a:gd name="T110" fmla="*/ 9 w 37"/>
              <a:gd name="T111" fmla="*/ 30 h 34"/>
              <a:gd name="T112" fmla="*/ 11 w 37"/>
              <a:gd name="T113" fmla="*/ 32 h 34"/>
              <a:gd name="T114" fmla="*/ 13 w 37"/>
              <a:gd name="T115" fmla="*/ 32 h 34"/>
              <a:gd name="T116" fmla="*/ 16 w 37"/>
              <a:gd name="T117" fmla="*/ 32 h 34"/>
              <a:gd name="T118" fmla="*/ 16 w 37"/>
              <a:gd name="T119" fmla="*/ 34 h 34"/>
              <a:gd name="T120" fmla="*/ 18 w 37"/>
              <a:gd name="T121" fmla="*/ 34 h 34"/>
              <a:gd name="T122" fmla="*/ 20 w 37"/>
              <a:gd name="T123" fmla="*/ 34 h 34"/>
              <a:gd name="T124" fmla="*/ 20 w 37"/>
              <a:gd name="T125" fmla="*/ 16 h 3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37"/>
              <a:gd name="T190" fmla="*/ 0 h 34"/>
              <a:gd name="T191" fmla="*/ 37 w 37"/>
              <a:gd name="T192" fmla="*/ 34 h 3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37" h="34">
                <a:moveTo>
                  <a:pt x="20" y="16"/>
                </a:moveTo>
                <a:lnTo>
                  <a:pt x="20" y="34"/>
                </a:lnTo>
                <a:lnTo>
                  <a:pt x="22" y="34"/>
                </a:lnTo>
                <a:lnTo>
                  <a:pt x="24" y="32"/>
                </a:lnTo>
                <a:lnTo>
                  <a:pt x="27" y="32"/>
                </a:lnTo>
                <a:lnTo>
                  <a:pt x="29" y="32"/>
                </a:lnTo>
                <a:lnTo>
                  <a:pt x="29" y="30"/>
                </a:lnTo>
                <a:lnTo>
                  <a:pt x="31" y="30"/>
                </a:lnTo>
                <a:lnTo>
                  <a:pt x="31" y="28"/>
                </a:lnTo>
                <a:lnTo>
                  <a:pt x="33" y="28"/>
                </a:lnTo>
                <a:lnTo>
                  <a:pt x="33" y="26"/>
                </a:lnTo>
                <a:lnTo>
                  <a:pt x="35" y="26"/>
                </a:lnTo>
                <a:lnTo>
                  <a:pt x="35" y="24"/>
                </a:lnTo>
                <a:lnTo>
                  <a:pt x="37" y="22"/>
                </a:lnTo>
                <a:lnTo>
                  <a:pt x="37" y="20"/>
                </a:lnTo>
                <a:lnTo>
                  <a:pt x="37" y="18"/>
                </a:lnTo>
                <a:lnTo>
                  <a:pt x="37" y="16"/>
                </a:lnTo>
                <a:lnTo>
                  <a:pt x="37" y="14"/>
                </a:lnTo>
                <a:lnTo>
                  <a:pt x="37" y="12"/>
                </a:lnTo>
                <a:lnTo>
                  <a:pt x="37" y="10"/>
                </a:lnTo>
                <a:lnTo>
                  <a:pt x="35" y="10"/>
                </a:lnTo>
                <a:lnTo>
                  <a:pt x="35" y="8"/>
                </a:lnTo>
                <a:lnTo>
                  <a:pt x="33" y="6"/>
                </a:lnTo>
                <a:lnTo>
                  <a:pt x="33" y="4"/>
                </a:lnTo>
                <a:lnTo>
                  <a:pt x="31" y="4"/>
                </a:lnTo>
                <a:lnTo>
                  <a:pt x="29" y="2"/>
                </a:lnTo>
                <a:lnTo>
                  <a:pt x="27" y="2"/>
                </a:lnTo>
                <a:lnTo>
                  <a:pt x="27" y="0"/>
                </a:lnTo>
                <a:lnTo>
                  <a:pt x="24" y="0"/>
                </a:lnTo>
                <a:lnTo>
                  <a:pt x="22" y="0"/>
                </a:lnTo>
                <a:lnTo>
                  <a:pt x="20" y="0"/>
                </a:lnTo>
                <a:lnTo>
                  <a:pt x="18" y="0"/>
                </a:lnTo>
                <a:lnTo>
                  <a:pt x="16" y="0"/>
                </a:lnTo>
                <a:lnTo>
                  <a:pt x="13" y="0"/>
                </a:lnTo>
                <a:lnTo>
                  <a:pt x="11" y="2"/>
                </a:lnTo>
                <a:lnTo>
                  <a:pt x="9" y="2"/>
                </a:lnTo>
                <a:lnTo>
                  <a:pt x="9" y="4"/>
                </a:lnTo>
                <a:lnTo>
                  <a:pt x="7" y="4"/>
                </a:lnTo>
                <a:lnTo>
                  <a:pt x="5" y="6"/>
                </a:lnTo>
                <a:lnTo>
                  <a:pt x="5" y="8"/>
                </a:lnTo>
                <a:lnTo>
                  <a:pt x="3" y="8"/>
                </a:lnTo>
                <a:lnTo>
                  <a:pt x="3" y="10"/>
                </a:lnTo>
                <a:lnTo>
                  <a:pt x="3" y="12"/>
                </a:lnTo>
                <a:lnTo>
                  <a:pt x="0" y="14"/>
                </a:lnTo>
                <a:lnTo>
                  <a:pt x="0" y="16"/>
                </a:lnTo>
                <a:lnTo>
                  <a:pt x="0" y="18"/>
                </a:lnTo>
                <a:lnTo>
                  <a:pt x="0" y="20"/>
                </a:lnTo>
                <a:lnTo>
                  <a:pt x="3" y="20"/>
                </a:lnTo>
                <a:lnTo>
                  <a:pt x="3" y="22"/>
                </a:lnTo>
                <a:lnTo>
                  <a:pt x="3" y="24"/>
                </a:lnTo>
                <a:lnTo>
                  <a:pt x="3" y="26"/>
                </a:lnTo>
                <a:lnTo>
                  <a:pt x="5" y="26"/>
                </a:lnTo>
                <a:lnTo>
                  <a:pt x="5" y="28"/>
                </a:lnTo>
                <a:lnTo>
                  <a:pt x="7" y="28"/>
                </a:lnTo>
                <a:lnTo>
                  <a:pt x="7" y="30"/>
                </a:lnTo>
                <a:lnTo>
                  <a:pt x="9" y="30"/>
                </a:lnTo>
                <a:lnTo>
                  <a:pt x="11" y="32"/>
                </a:lnTo>
                <a:lnTo>
                  <a:pt x="13" y="32"/>
                </a:lnTo>
                <a:lnTo>
                  <a:pt x="16" y="32"/>
                </a:lnTo>
                <a:lnTo>
                  <a:pt x="16" y="34"/>
                </a:lnTo>
                <a:lnTo>
                  <a:pt x="18" y="34"/>
                </a:lnTo>
                <a:lnTo>
                  <a:pt x="20" y="34"/>
                </a:lnTo>
                <a:lnTo>
                  <a:pt x="20" y="16"/>
                </a:lnTo>
                <a:close/>
              </a:path>
            </a:pathLst>
          </a:custGeom>
          <a:solidFill>
            <a:srgbClr val="0000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871" name="Freeform 991"/>
          <p:cNvSpPr>
            <a:spLocks/>
          </p:cNvSpPr>
          <p:nvPr/>
        </p:nvSpPr>
        <p:spPr bwMode="auto">
          <a:xfrm>
            <a:off x="6989763" y="1812925"/>
            <a:ext cx="277812" cy="279400"/>
          </a:xfrm>
          <a:custGeom>
            <a:avLst/>
            <a:gdLst>
              <a:gd name="T0" fmla="*/ 126 w 279"/>
              <a:gd name="T1" fmla="*/ 2 h 259"/>
              <a:gd name="T2" fmla="*/ 105 w 279"/>
              <a:gd name="T3" fmla="*/ 4 h 259"/>
              <a:gd name="T4" fmla="*/ 85 w 279"/>
              <a:gd name="T5" fmla="*/ 10 h 259"/>
              <a:gd name="T6" fmla="*/ 68 w 279"/>
              <a:gd name="T7" fmla="*/ 18 h 259"/>
              <a:gd name="T8" fmla="*/ 50 w 279"/>
              <a:gd name="T9" fmla="*/ 30 h 259"/>
              <a:gd name="T10" fmla="*/ 37 w 279"/>
              <a:gd name="T11" fmla="*/ 42 h 259"/>
              <a:gd name="T12" fmla="*/ 24 w 279"/>
              <a:gd name="T13" fmla="*/ 57 h 259"/>
              <a:gd name="T14" fmla="*/ 13 w 279"/>
              <a:gd name="T15" fmla="*/ 75 h 259"/>
              <a:gd name="T16" fmla="*/ 7 w 279"/>
              <a:gd name="T17" fmla="*/ 91 h 259"/>
              <a:gd name="T18" fmla="*/ 2 w 279"/>
              <a:gd name="T19" fmla="*/ 111 h 259"/>
              <a:gd name="T20" fmla="*/ 0 w 279"/>
              <a:gd name="T21" fmla="*/ 129 h 259"/>
              <a:gd name="T22" fmla="*/ 2 w 279"/>
              <a:gd name="T23" fmla="*/ 150 h 259"/>
              <a:gd name="T24" fmla="*/ 7 w 279"/>
              <a:gd name="T25" fmla="*/ 168 h 259"/>
              <a:gd name="T26" fmla="*/ 13 w 279"/>
              <a:gd name="T27" fmla="*/ 186 h 259"/>
              <a:gd name="T28" fmla="*/ 24 w 279"/>
              <a:gd name="T29" fmla="*/ 202 h 259"/>
              <a:gd name="T30" fmla="*/ 37 w 279"/>
              <a:gd name="T31" fmla="*/ 217 h 259"/>
              <a:gd name="T32" fmla="*/ 50 w 279"/>
              <a:gd name="T33" fmla="*/ 231 h 259"/>
              <a:gd name="T34" fmla="*/ 68 w 279"/>
              <a:gd name="T35" fmla="*/ 241 h 259"/>
              <a:gd name="T36" fmla="*/ 85 w 279"/>
              <a:gd name="T37" fmla="*/ 249 h 259"/>
              <a:gd name="T38" fmla="*/ 105 w 279"/>
              <a:gd name="T39" fmla="*/ 255 h 259"/>
              <a:gd name="T40" fmla="*/ 126 w 279"/>
              <a:gd name="T41" fmla="*/ 259 h 259"/>
              <a:gd name="T42" fmla="*/ 146 w 279"/>
              <a:gd name="T43" fmla="*/ 259 h 259"/>
              <a:gd name="T44" fmla="*/ 168 w 279"/>
              <a:gd name="T45" fmla="*/ 257 h 259"/>
              <a:gd name="T46" fmla="*/ 187 w 279"/>
              <a:gd name="T47" fmla="*/ 251 h 259"/>
              <a:gd name="T48" fmla="*/ 207 w 279"/>
              <a:gd name="T49" fmla="*/ 245 h 259"/>
              <a:gd name="T50" fmla="*/ 222 w 279"/>
              <a:gd name="T51" fmla="*/ 235 h 259"/>
              <a:gd name="T52" fmla="*/ 237 w 279"/>
              <a:gd name="T53" fmla="*/ 223 h 259"/>
              <a:gd name="T54" fmla="*/ 250 w 279"/>
              <a:gd name="T55" fmla="*/ 208 h 259"/>
              <a:gd name="T56" fmla="*/ 261 w 279"/>
              <a:gd name="T57" fmla="*/ 192 h 259"/>
              <a:gd name="T58" fmla="*/ 270 w 279"/>
              <a:gd name="T59" fmla="*/ 174 h 259"/>
              <a:gd name="T60" fmla="*/ 276 w 279"/>
              <a:gd name="T61" fmla="*/ 156 h 259"/>
              <a:gd name="T62" fmla="*/ 279 w 279"/>
              <a:gd name="T63" fmla="*/ 138 h 259"/>
              <a:gd name="T64" fmla="*/ 279 w 279"/>
              <a:gd name="T65" fmla="*/ 117 h 259"/>
              <a:gd name="T66" fmla="*/ 274 w 279"/>
              <a:gd name="T67" fmla="*/ 97 h 259"/>
              <a:gd name="T68" fmla="*/ 268 w 279"/>
              <a:gd name="T69" fmla="*/ 79 h 259"/>
              <a:gd name="T70" fmla="*/ 259 w 279"/>
              <a:gd name="T71" fmla="*/ 63 h 259"/>
              <a:gd name="T72" fmla="*/ 248 w 279"/>
              <a:gd name="T73" fmla="*/ 49 h 259"/>
              <a:gd name="T74" fmla="*/ 233 w 279"/>
              <a:gd name="T75" fmla="*/ 34 h 259"/>
              <a:gd name="T76" fmla="*/ 218 w 279"/>
              <a:gd name="T77" fmla="*/ 22 h 259"/>
              <a:gd name="T78" fmla="*/ 200 w 279"/>
              <a:gd name="T79" fmla="*/ 14 h 259"/>
              <a:gd name="T80" fmla="*/ 181 w 279"/>
              <a:gd name="T81" fmla="*/ 6 h 259"/>
              <a:gd name="T82" fmla="*/ 161 w 279"/>
              <a:gd name="T83" fmla="*/ 2 h 259"/>
              <a:gd name="T84" fmla="*/ 139 w 279"/>
              <a:gd name="T85" fmla="*/ 0 h 25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279"/>
              <a:gd name="T130" fmla="*/ 0 h 259"/>
              <a:gd name="T131" fmla="*/ 279 w 279"/>
              <a:gd name="T132" fmla="*/ 259 h 259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279" h="259">
                <a:moveTo>
                  <a:pt x="139" y="0"/>
                </a:moveTo>
                <a:lnTo>
                  <a:pt x="133" y="0"/>
                </a:lnTo>
                <a:lnTo>
                  <a:pt x="126" y="2"/>
                </a:lnTo>
                <a:lnTo>
                  <a:pt x="118" y="2"/>
                </a:lnTo>
                <a:lnTo>
                  <a:pt x="111" y="2"/>
                </a:lnTo>
                <a:lnTo>
                  <a:pt x="105" y="4"/>
                </a:lnTo>
                <a:lnTo>
                  <a:pt x="98" y="6"/>
                </a:lnTo>
                <a:lnTo>
                  <a:pt x="92" y="8"/>
                </a:lnTo>
                <a:lnTo>
                  <a:pt x="85" y="10"/>
                </a:lnTo>
                <a:lnTo>
                  <a:pt x="78" y="14"/>
                </a:lnTo>
                <a:lnTo>
                  <a:pt x="74" y="16"/>
                </a:lnTo>
                <a:lnTo>
                  <a:pt x="68" y="18"/>
                </a:lnTo>
                <a:lnTo>
                  <a:pt x="61" y="22"/>
                </a:lnTo>
                <a:lnTo>
                  <a:pt x="57" y="26"/>
                </a:lnTo>
                <a:lnTo>
                  <a:pt x="50" y="30"/>
                </a:lnTo>
                <a:lnTo>
                  <a:pt x="46" y="34"/>
                </a:lnTo>
                <a:lnTo>
                  <a:pt x="41" y="38"/>
                </a:lnTo>
                <a:lnTo>
                  <a:pt x="37" y="42"/>
                </a:lnTo>
                <a:lnTo>
                  <a:pt x="33" y="49"/>
                </a:lnTo>
                <a:lnTo>
                  <a:pt x="28" y="53"/>
                </a:lnTo>
                <a:lnTo>
                  <a:pt x="24" y="57"/>
                </a:lnTo>
                <a:lnTo>
                  <a:pt x="20" y="63"/>
                </a:lnTo>
                <a:lnTo>
                  <a:pt x="18" y="69"/>
                </a:lnTo>
                <a:lnTo>
                  <a:pt x="13" y="75"/>
                </a:lnTo>
                <a:lnTo>
                  <a:pt x="11" y="79"/>
                </a:lnTo>
                <a:lnTo>
                  <a:pt x="9" y="85"/>
                </a:lnTo>
                <a:lnTo>
                  <a:pt x="7" y="91"/>
                </a:lnTo>
                <a:lnTo>
                  <a:pt x="4" y="97"/>
                </a:lnTo>
                <a:lnTo>
                  <a:pt x="2" y="103"/>
                </a:lnTo>
                <a:lnTo>
                  <a:pt x="2" y="111"/>
                </a:lnTo>
                <a:lnTo>
                  <a:pt x="0" y="117"/>
                </a:lnTo>
                <a:lnTo>
                  <a:pt x="0" y="123"/>
                </a:lnTo>
                <a:lnTo>
                  <a:pt x="0" y="129"/>
                </a:lnTo>
                <a:lnTo>
                  <a:pt x="0" y="138"/>
                </a:lnTo>
                <a:lnTo>
                  <a:pt x="0" y="144"/>
                </a:lnTo>
                <a:lnTo>
                  <a:pt x="2" y="150"/>
                </a:lnTo>
                <a:lnTo>
                  <a:pt x="2" y="156"/>
                </a:lnTo>
                <a:lnTo>
                  <a:pt x="4" y="162"/>
                </a:lnTo>
                <a:lnTo>
                  <a:pt x="7" y="168"/>
                </a:lnTo>
                <a:lnTo>
                  <a:pt x="9" y="174"/>
                </a:lnTo>
                <a:lnTo>
                  <a:pt x="11" y="180"/>
                </a:lnTo>
                <a:lnTo>
                  <a:pt x="13" y="186"/>
                </a:lnTo>
                <a:lnTo>
                  <a:pt x="18" y="192"/>
                </a:lnTo>
                <a:lnTo>
                  <a:pt x="20" y="196"/>
                </a:lnTo>
                <a:lnTo>
                  <a:pt x="24" y="202"/>
                </a:lnTo>
                <a:lnTo>
                  <a:pt x="28" y="208"/>
                </a:lnTo>
                <a:lnTo>
                  <a:pt x="33" y="212"/>
                </a:lnTo>
                <a:lnTo>
                  <a:pt x="37" y="217"/>
                </a:lnTo>
                <a:lnTo>
                  <a:pt x="41" y="223"/>
                </a:lnTo>
                <a:lnTo>
                  <a:pt x="46" y="227"/>
                </a:lnTo>
                <a:lnTo>
                  <a:pt x="50" y="231"/>
                </a:lnTo>
                <a:lnTo>
                  <a:pt x="57" y="235"/>
                </a:lnTo>
                <a:lnTo>
                  <a:pt x="61" y="237"/>
                </a:lnTo>
                <a:lnTo>
                  <a:pt x="68" y="241"/>
                </a:lnTo>
                <a:lnTo>
                  <a:pt x="74" y="245"/>
                </a:lnTo>
                <a:lnTo>
                  <a:pt x="78" y="247"/>
                </a:lnTo>
                <a:lnTo>
                  <a:pt x="85" y="249"/>
                </a:lnTo>
                <a:lnTo>
                  <a:pt x="92" y="251"/>
                </a:lnTo>
                <a:lnTo>
                  <a:pt x="98" y="253"/>
                </a:lnTo>
                <a:lnTo>
                  <a:pt x="105" y="255"/>
                </a:lnTo>
                <a:lnTo>
                  <a:pt x="111" y="257"/>
                </a:lnTo>
                <a:lnTo>
                  <a:pt x="118" y="259"/>
                </a:lnTo>
                <a:lnTo>
                  <a:pt x="126" y="259"/>
                </a:lnTo>
                <a:lnTo>
                  <a:pt x="133" y="259"/>
                </a:lnTo>
                <a:lnTo>
                  <a:pt x="139" y="259"/>
                </a:lnTo>
                <a:lnTo>
                  <a:pt x="146" y="259"/>
                </a:lnTo>
                <a:lnTo>
                  <a:pt x="155" y="259"/>
                </a:lnTo>
                <a:lnTo>
                  <a:pt x="161" y="259"/>
                </a:lnTo>
                <a:lnTo>
                  <a:pt x="168" y="257"/>
                </a:lnTo>
                <a:lnTo>
                  <a:pt x="174" y="255"/>
                </a:lnTo>
                <a:lnTo>
                  <a:pt x="181" y="253"/>
                </a:lnTo>
                <a:lnTo>
                  <a:pt x="187" y="251"/>
                </a:lnTo>
                <a:lnTo>
                  <a:pt x="194" y="249"/>
                </a:lnTo>
                <a:lnTo>
                  <a:pt x="200" y="247"/>
                </a:lnTo>
                <a:lnTo>
                  <a:pt x="207" y="245"/>
                </a:lnTo>
                <a:lnTo>
                  <a:pt x="211" y="241"/>
                </a:lnTo>
                <a:lnTo>
                  <a:pt x="218" y="237"/>
                </a:lnTo>
                <a:lnTo>
                  <a:pt x="222" y="235"/>
                </a:lnTo>
                <a:lnTo>
                  <a:pt x="229" y="231"/>
                </a:lnTo>
                <a:lnTo>
                  <a:pt x="233" y="227"/>
                </a:lnTo>
                <a:lnTo>
                  <a:pt x="237" y="223"/>
                </a:lnTo>
                <a:lnTo>
                  <a:pt x="244" y="217"/>
                </a:lnTo>
                <a:lnTo>
                  <a:pt x="248" y="212"/>
                </a:lnTo>
                <a:lnTo>
                  <a:pt x="250" y="208"/>
                </a:lnTo>
                <a:lnTo>
                  <a:pt x="255" y="202"/>
                </a:lnTo>
                <a:lnTo>
                  <a:pt x="259" y="196"/>
                </a:lnTo>
                <a:lnTo>
                  <a:pt x="261" y="192"/>
                </a:lnTo>
                <a:lnTo>
                  <a:pt x="266" y="186"/>
                </a:lnTo>
                <a:lnTo>
                  <a:pt x="268" y="180"/>
                </a:lnTo>
                <a:lnTo>
                  <a:pt x="270" y="174"/>
                </a:lnTo>
                <a:lnTo>
                  <a:pt x="272" y="168"/>
                </a:lnTo>
                <a:lnTo>
                  <a:pt x="274" y="162"/>
                </a:lnTo>
                <a:lnTo>
                  <a:pt x="276" y="156"/>
                </a:lnTo>
                <a:lnTo>
                  <a:pt x="276" y="150"/>
                </a:lnTo>
                <a:lnTo>
                  <a:pt x="279" y="144"/>
                </a:lnTo>
                <a:lnTo>
                  <a:pt x="279" y="138"/>
                </a:lnTo>
                <a:lnTo>
                  <a:pt x="279" y="129"/>
                </a:lnTo>
                <a:lnTo>
                  <a:pt x="279" y="123"/>
                </a:lnTo>
                <a:lnTo>
                  <a:pt x="279" y="117"/>
                </a:lnTo>
                <a:lnTo>
                  <a:pt x="276" y="111"/>
                </a:lnTo>
                <a:lnTo>
                  <a:pt x="276" y="103"/>
                </a:lnTo>
                <a:lnTo>
                  <a:pt x="274" y="97"/>
                </a:lnTo>
                <a:lnTo>
                  <a:pt x="272" y="91"/>
                </a:lnTo>
                <a:lnTo>
                  <a:pt x="270" y="85"/>
                </a:lnTo>
                <a:lnTo>
                  <a:pt x="268" y="79"/>
                </a:lnTo>
                <a:lnTo>
                  <a:pt x="266" y="75"/>
                </a:lnTo>
                <a:lnTo>
                  <a:pt x="261" y="69"/>
                </a:lnTo>
                <a:lnTo>
                  <a:pt x="259" y="63"/>
                </a:lnTo>
                <a:lnTo>
                  <a:pt x="255" y="57"/>
                </a:lnTo>
                <a:lnTo>
                  <a:pt x="250" y="53"/>
                </a:lnTo>
                <a:lnTo>
                  <a:pt x="248" y="49"/>
                </a:lnTo>
                <a:lnTo>
                  <a:pt x="244" y="42"/>
                </a:lnTo>
                <a:lnTo>
                  <a:pt x="237" y="38"/>
                </a:lnTo>
                <a:lnTo>
                  <a:pt x="233" y="34"/>
                </a:lnTo>
                <a:lnTo>
                  <a:pt x="229" y="30"/>
                </a:lnTo>
                <a:lnTo>
                  <a:pt x="222" y="26"/>
                </a:lnTo>
                <a:lnTo>
                  <a:pt x="218" y="22"/>
                </a:lnTo>
                <a:lnTo>
                  <a:pt x="211" y="18"/>
                </a:lnTo>
                <a:lnTo>
                  <a:pt x="207" y="16"/>
                </a:lnTo>
                <a:lnTo>
                  <a:pt x="200" y="14"/>
                </a:lnTo>
                <a:lnTo>
                  <a:pt x="194" y="10"/>
                </a:lnTo>
                <a:lnTo>
                  <a:pt x="187" y="8"/>
                </a:lnTo>
                <a:lnTo>
                  <a:pt x="181" y="6"/>
                </a:lnTo>
                <a:lnTo>
                  <a:pt x="174" y="4"/>
                </a:lnTo>
                <a:lnTo>
                  <a:pt x="168" y="2"/>
                </a:lnTo>
                <a:lnTo>
                  <a:pt x="161" y="2"/>
                </a:lnTo>
                <a:lnTo>
                  <a:pt x="155" y="2"/>
                </a:lnTo>
                <a:lnTo>
                  <a:pt x="146" y="0"/>
                </a:lnTo>
                <a:lnTo>
                  <a:pt x="139" y="0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872" name="Freeform 992"/>
          <p:cNvSpPr>
            <a:spLocks/>
          </p:cNvSpPr>
          <p:nvPr/>
        </p:nvSpPr>
        <p:spPr bwMode="auto">
          <a:xfrm>
            <a:off x="6989763" y="1941513"/>
            <a:ext cx="277812" cy="279400"/>
          </a:xfrm>
          <a:custGeom>
            <a:avLst/>
            <a:gdLst>
              <a:gd name="T0" fmla="*/ 126 w 279"/>
              <a:gd name="T1" fmla="*/ 2 h 259"/>
              <a:gd name="T2" fmla="*/ 105 w 279"/>
              <a:gd name="T3" fmla="*/ 4 h 259"/>
              <a:gd name="T4" fmla="*/ 85 w 279"/>
              <a:gd name="T5" fmla="*/ 10 h 259"/>
              <a:gd name="T6" fmla="*/ 68 w 279"/>
              <a:gd name="T7" fmla="*/ 21 h 259"/>
              <a:gd name="T8" fmla="*/ 50 w 279"/>
              <a:gd name="T9" fmla="*/ 31 h 259"/>
              <a:gd name="T10" fmla="*/ 37 w 279"/>
              <a:gd name="T11" fmla="*/ 43 h 259"/>
              <a:gd name="T12" fmla="*/ 24 w 279"/>
              <a:gd name="T13" fmla="*/ 59 h 259"/>
              <a:gd name="T14" fmla="*/ 13 w 279"/>
              <a:gd name="T15" fmla="*/ 75 h 259"/>
              <a:gd name="T16" fmla="*/ 7 w 279"/>
              <a:gd name="T17" fmla="*/ 91 h 259"/>
              <a:gd name="T18" fmla="*/ 2 w 279"/>
              <a:gd name="T19" fmla="*/ 112 h 259"/>
              <a:gd name="T20" fmla="*/ 0 w 279"/>
              <a:gd name="T21" fmla="*/ 130 h 259"/>
              <a:gd name="T22" fmla="*/ 2 w 279"/>
              <a:gd name="T23" fmla="*/ 150 h 259"/>
              <a:gd name="T24" fmla="*/ 7 w 279"/>
              <a:gd name="T25" fmla="*/ 168 h 259"/>
              <a:gd name="T26" fmla="*/ 13 w 279"/>
              <a:gd name="T27" fmla="*/ 187 h 259"/>
              <a:gd name="T28" fmla="*/ 24 w 279"/>
              <a:gd name="T29" fmla="*/ 203 h 259"/>
              <a:gd name="T30" fmla="*/ 37 w 279"/>
              <a:gd name="T31" fmla="*/ 217 h 259"/>
              <a:gd name="T32" fmla="*/ 50 w 279"/>
              <a:gd name="T33" fmla="*/ 231 h 259"/>
              <a:gd name="T34" fmla="*/ 68 w 279"/>
              <a:gd name="T35" fmla="*/ 241 h 259"/>
              <a:gd name="T36" fmla="*/ 85 w 279"/>
              <a:gd name="T37" fmla="*/ 249 h 259"/>
              <a:gd name="T38" fmla="*/ 105 w 279"/>
              <a:gd name="T39" fmla="*/ 255 h 259"/>
              <a:gd name="T40" fmla="*/ 126 w 279"/>
              <a:gd name="T41" fmla="*/ 259 h 259"/>
              <a:gd name="T42" fmla="*/ 146 w 279"/>
              <a:gd name="T43" fmla="*/ 259 h 259"/>
              <a:gd name="T44" fmla="*/ 168 w 279"/>
              <a:gd name="T45" fmla="*/ 257 h 259"/>
              <a:gd name="T46" fmla="*/ 187 w 279"/>
              <a:gd name="T47" fmla="*/ 253 h 259"/>
              <a:gd name="T48" fmla="*/ 207 w 279"/>
              <a:gd name="T49" fmla="*/ 245 h 259"/>
              <a:gd name="T50" fmla="*/ 222 w 279"/>
              <a:gd name="T51" fmla="*/ 235 h 259"/>
              <a:gd name="T52" fmla="*/ 237 w 279"/>
              <a:gd name="T53" fmla="*/ 223 h 259"/>
              <a:gd name="T54" fmla="*/ 250 w 279"/>
              <a:gd name="T55" fmla="*/ 209 h 259"/>
              <a:gd name="T56" fmla="*/ 261 w 279"/>
              <a:gd name="T57" fmla="*/ 193 h 259"/>
              <a:gd name="T58" fmla="*/ 270 w 279"/>
              <a:gd name="T59" fmla="*/ 174 h 259"/>
              <a:gd name="T60" fmla="*/ 276 w 279"/>
              <a:gd name="T61" fmla="*/ 156 h 259"/>
              <a:gd name="T62" fmla="*/ 279 w 279"/>
              <a:gd name="T63" fmla="*/ 138 h 259"/>
              <a:gd name="T64" fmla="*/ 279 w 279"/>
              <a:gd name="T65" fmla="*/ 118 h 259"/>
              <a:gd name="T66" fmla="*/ 274 w 279"/>
              <a:gd name="T67" fmla="*/ 98 h 259"/>
              <a:gd name="T68" fmla="*/ 268 w 279"/>
              <a:gd name="T69" fmla="*/ 79 h 259"/>
              <a:gd name="T70" fmla="*/ 259 w 279"/>
              <a:gd name="T71" fmla="*/ 63 h 259"/>
              <a:gd name="T72" fmla="*/ 248 w 279"/>
              <a:gd name="T73" fmla="*/ 49 h 259"/>
              <a:gd name="T74" fmla="*/ 233 w 279"/>
              <a:gd name="T75" fmla="*/ 35 h 259"/>
              <a:gd name="T76" fmla="*/ 218 w 279"/>
              <a:gd name="T77" fmla="*/ 23 h 259"/>
              <a:gd name="T78" fmla="*/ 200 w 279"/>
              <a:gd name="T79" fmla="*/ 15 h 259"/>
              <a:gd name="T80" fmla="*/ 181 w 279"/>
              <a:gd name="T81" fmla="*/ 6 h 259"/>
              <a:gd name="T82" fmla="*/ 161 w 279"/>
              <a:gd name="T83" fmla="*/ 2 h 259"/>
              <a:gd name="T84" fmla="*/ 139 w 279"/>
              <a:gd name="T85" fmla="*/ 0 h 25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279"/>
              <a:gd name="T130" fmla="*/ 0 h 259"/>
              <a:gd name="T131" fmla="*/ 279 w 279"/>
              <a:gd name="T132" fmla="*/ 259 h 259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279" h="259">
                <a:moveTo>
                  <a:pt x="139" y="0"/>
                </a:moveTo>
                <a:lnTo>
                  <a:pt x="133" y="0"/>
                </a:lnTo>
                <a:lnTo>
                  <a:pt x="126" y="2"/>
                </a:lnTo>
                <a:lnTo>
                  <a:pt x="118" y="2"/>
                </a:lnTo>
                <a:lnTo>
                  <a:pt x="111" y="4"/>
                </a:lnTo>
                <a:lnTo>
                  <a:pt x="105" y="4"/>
                </a:lnTo>
                <a:lnTo>
                  <a:pt x="98" y="6"/>
                </a:lnTo>
                <a:lnTo>
                  <a:pt x="92" y="8"/>
                </a:lnTo>
                <a:lnTo>
                  <a:pt x="85" y="10"/>
                </a:lnTo>
                <a:lnTo>
                  <a:pt x="78" y="15"/>
                </a:lnTo>
                <a:lnTo>
                  <a:pt x="74" y="17"/>
                </a:lnTo>
                <a:lnTo>
                  <a:pt x="68" y="21"/>
                </a:lnTo>
                <a:lnTo>
                  <a:pt x="61" y="23"/>
                </a:lnTo>
                <a:lnTo>
                  <a:pt x="57" y="27"/>
                </a:lnTo>
                <a:lnTo>
                  <a:pt x="50" y="31"/>
                </a:lnTo>
                <a:lnTo>
                  <a:pt x="46" y="35"/>
                </a:lnTo>
                <a:lnTo>
                  <a:pt x="41" y="39"/>
                </a:lnTo>
                <a:lnTo>
                  <a:pt x="37" y="43"/>
                </a:lnTo>
                <a:lnTo>
                  <a:pt x="33" y="49"/>
                </a:lnTo>
                <a:lnTo>
                  <a:pt x="28" y="53"/>
                </a:lnTo>
                <a:lnTo>
                  <a:pt x="24" y="59"/>
                </a:lnTo>
                <a:lnTo>
                  <a:pt x="20" y="63"/>
                </a:lnTo>
                <a:lnTo>
                  <a:pt x="18" y="69"/>
                </a:lnTo>
                <a:lnTo>
                  <a:pt x="13" y="75"/>
                </a:lnTo>
                <a:lnTo>
                  <a:pt x="11" y="79"/>
                </a:lnTo>
                <a:lnTo>
                  <a:pt x="9" y="85"/>
                </a:lnTo>
                <a:lnTo>
                  <a:pt x="7" y="91"/>
                </a:lnTo>
                <a:lnTo>
                  <a:pt x="4" y="98"/>
                </a:lnTo>
                <a:lnTo>
                  <a:pt x="2" y="104"/>
                </a:lnTo>
                <a:lnTo>
                  <a:pt x="2" y="112"/>
                </a:lnTo>
                <a:lnTo>
                  <a:pt x="0" y="118"/>
                </a:lnTo>
                <a:lnTo>
                  <a:pt x="0" y="124"/>
                </a:lnTo>
                <a:lnTo>
                  <a:pt x="0" y="130"/>
                </a:lnTo>
                <a:lnTo>
                  <a:pt x="0" y="138"/>
                </a:lnTo>
                <a:lnTo>
                  <a:pt x="0" y="144"/>
                </a:lnTo>
                <a:lnTo>
                  <a:pt x="2" y="150"/>
                </a:lnTo>
                <a:lnTo>
                  <a:pt x="2" y="156"/>
                </a:lnTo>
                <a:lnTo>
                  <a:pt x="4" y="162"/>
                </a:lnTo>
                <a:lnTo>
                  <a:pt x="7" y="168"/>
                </a:lnTo>
                <a:lnTo>
                  <a:pt x="9" y="174"/>
                </a:lnTo>
                <a:lnTo>
                  <a:pt x="11" y="180"/>
                </a:lnTo>
                <a:lnTo>
                  <a:pt x="13" y="187"/>
                </a:lnTo>
                <a:lnTo>
                  <a:pt x="18" y="193"/>
                </a:lnTo>
                <a:lnTo>
                  <a:pt x="20" y="199"/>
                </a:lnTo>
                <a:lnTo>
                  <a:pt x="24" y="203"/>
                </a:lnTo>
                <a:lnTo>
                  <a:pt x="28" y="209"/>
                </a:lnTo>
                <a:lnTo>
                  <a:pt x="33" y="213"/>
                </a:lnTo>
                <a:lnTo>
                  <a:pt x="37" y="217"/>
                </a:lnTo>
                <a:lnTo>
                  <a:pt x="41" y="223"/>
                </a:lnTo>
                <a:lnTo>
                  <a:pt x="46" y="227"/>
                </a:lnTo>
                <a:lnTo>
                  <a:pt x="50" y="231"/>
                </a:lnTo>
                <a:lnTo>
                  <a:pt x="57" y="235"/>
                </a:lnTo>
                <a:lnTo>
                  <a:pt x="61" y="237"/>
                </a:lnTo>
                <a:lnTo>
                  <a:pt x="68" y="241"/>
                </a:lnTo>
                <a:lnTo>
                  <a:pt x="74" y="245"/>
                </a:lnTo>
                <a:lnTo>
                  <a:pt x="78" y="247"/>
                </a:lnTo>
                <a:lnTo>
                  <a:pt x="85" y="249"/>
                </a:lnTo>
                <a:lnTo>
                  <a:pt x="92" y="253"/>
                </a:lnTo>
                <a:lnTo>
                  <a:pt x="98" y="255"/>
                </a:lnTo>
                <a:lnTo>
                  <a:pt x="105" y="255"/>
                </a:lnTo>
                <a:lnTo>
                  <a:pt x="111" y="257"/>
                </a:lnTo>
                <a:lnTo>
                  <a:pt x="118" y="259"/>
                </a:lnTo>
                <a:lnTo>
                  <a:pt x="126" y="259"/>
                </a:lnTo>
                <a:lnTo>
                  <a:pt x="133" y="259"/>
                </a:lnTo>
                <a:lnTo>
                  <a:pt x="139" y="259"/>
                </a:lnTo>
                <a:lnTo>
                  <a:pt x="146" y="259"/>
                </a:lnTo>
                <a:lnTo>
                  <a:pt x="155" y="259"/>
                </a:lnTo>
                <a:lnTo>
                  <a:pt x="161" y="259"/>
                </a:lnTo>
                <a:lnTo>
                  <a:pt x="168" y="257"/>
                </a:lnTo>
                <a:lnTo>
                  <a:pt x="174" y="255"/>
                </a:lnTo>
                <a:lnTo>
                  <a:pt x="181" y="255"/>
                </a:lnTo>
                <a:lnTo>
                  <a:pt x="187" y="253"/>
                </a:lnTo>
                <a:lnTo>
                  <a:pt x="194" y="249"/>
                </a:lnTo>
                <a:lnTo>
                  <a:pt x="200" y="247"/>
                </a:lnTo>
                <a:lnTo>
                  <a:pt x="207" y="245"/>
                </a:lnTo>
                <a:lnTo>
                  <a:pt x="211" y="241"/>
                </a:lnTo>
                <a:lnTo>
                  <a:pt x="218" y="237"/>
                </a:lnTo>
                <a:lnTo>
                  <a:pt x="222" y="235"/>
                </a:lnTo>
                <a:lnTo>
                  <a:pt x="229" y="231"/>
                </a:lnTo>
                <a:lnTo>
                  <a:pt x="233" y="227"/>
                </a:lnTo>
                <a:lnTo>
                  <a:pt x="237" y="223"/>
                </a:lnTo>
                <a:lnTo>
                  <a:pt x="244" y="217"/>
                </a:lnTo>
                <a:lnTo>
                  <a:pt x="248" y="213"/>
                </a:lnTo>
                <a:lnTo>
                  <a:pt x="250" y="209"/>
                </a:lnTo>
                <a:lnTo>
                  <a:pt x="255" y="203"/>
                </a:lnTo>
                <a:lnTo>
                  <a:pt x="259" y="199"/>
                </a:lnTo>
                <a:lnTo>
                  <a:pt x="261" y="193"/>
                </a:lnTo>
                <a:lnTo>
                  <a:pt x="266" y="187"/>
                </a:lnTo>
                <a:lnTo>
                  <a:pt x="268" y="180"/>
                </a:lnTo>
                <a:lnTo>
                  <a:pt x="270" y="174"/>
                </a:lnTo>
                <a:lnTo>
                  <a:pt x="272" y="168"/>
                </a:lnTo>
                <a:lnTo>
                  <a:pt x="274" y="162"/>
                </a:lnTo>
                <a:lnTo>
                  <a:pt x="276" y="156"/>
                </a:lnTo>
                <a:lnTo>
                  <a:pt x="276" y="150"/>
                </a:lnTo>
                <a:lnTo>
                  <a:pt x="279" y="144"/>
                </a:lnTo>
                <a:lnTo>
                  <a:pt x="279" y="138"/>
                </a:lnTo>
                <a:lnTo>
                  <a:pt x="279" y="130"/>
                </a:lnTo>
                <a:lnTo>
                  <a:pt x="279" y="124"/>
                </a:lnTo>
                <a:lnTo>
                  <a:pt x="279" y="118"/>
                </a:lnTo>
                <a:lnTo>
                  <a:pt x="276" y="112"/>
                </a:lnTo>
                <a:lnTo>
                  <a:pt x="276" y="104"/>
                </a:lnTo>
                <a:lnTo>
                  <a:pt x="274" y="98"/>
                </a:lnTo>
                <a:lnTo>
                  <a:pt x="272" y="91"/>
                </a:lnTo>
                <a:lnTo>
                  <a:pt x="270" y="85"/>
                </a:lnTo>
                <a:lnTo>
                  <a:pt x="268" y="79"/>
                </a:lnTo>
                <a:lnTo>
                  <a:pt x="266" y="75"/>
                </a:lnTo>
                <a:lnTo>
                  <a:pt x="261" y="69"/>
                </a:lnTo>
                <a:lnTo>
                  <a:pt x="259" y="63"/>
                </a:lnTo>
                <a:lnTo>
                  <a:pt x="255" y="59"/>
                </a:lnTo>
                <a:lnTo>
                  <a:pt x="250" y="53"/>
                </a:lnTo>
                <a:lnTo>
                  <a:pt x="248" y="49"/>
                </a:lnTo>
                <a:lnTo>
                  <a:pt x="244" y="43"/>
                </a:lnTo>
                <a:lnTo>
                  <a:pt x="237" y="39"/>
                </a:lnTo>
                <a:lnTo>
                  <a:pt x="233" y="35"/>
                </a:lnTo>
                <a:lnTo>
                  <a:pt x="229" y="31"/>
                </a:lnTo>
                <a:lnTo>
                  <a:pt x="222" y="27"/>
                </a:lnTo>
                <a:lnTo>
                  <a:pt x="218" y="23"/>
                </a:lnTo>
                <a:lnTo>
                  <a:pt x="211" y="21"/>
                </a:lnTo>
                <a:lnTo>
                  <a:pt x="207" y="17"/>
                </a:lnTo>
                <a:lnTo>
                  <a:pt x="200" y="15"/>
                </a:lnTo>
                <a:lnTo>
                  <a:pt x="194" y="10"/>
                </a:lnTo>
                <a:lnTo>
                  <a:pt x="187" y="8"/>
                </a:lnTo>
                <a:lnTo>
                  <a:pt x="181" y="6"/>
                </a:lnTo>
                <a:lnTo>
                  <a:pt x="174" y="4"/>
                </a:lnTo>
                <a:lnTo>
                  <a:pt x="168" y="4"/>
                </a:lnTo>
                <a:lnTo>
                  <a:pt x="161" y="2"/>
                </a:lnTo>
                <a:lnTo>
                  <a:pt x="155" y="2"/>
                </a:lnTo>
                <a:lnTo>
                  <a:pt x="146" y="0"/>
                </a:lnTo>
                <a:lnTo>
                  <a:pt x="139" y="0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873" name="Freeform 993"/>
          <p:cNvSpPr>
            <a:spLocks/>
          </p:cNvSpPr>
          <p:nvPr/>
        </p:nvSpPr>
        <p:spPr bwMode="auto">
          <a:xfrm>
            <a:off x="5840413" y="1335088"/>
            <a:ext cx="36512" cy="36512"/>
          </a:xfrm>
          <a:custGeom>
            <a:avLst/>
            <a:gdLst>
              <a:gd name="T0" fmla="*/ 19 w 37"/>
              <a:gd name="T1" fmla="*/ 0 h 34"/>
              <a:gd name="T2" fmla="*/ 15 w 37"/>
              <a:gd name="T3" fmla="*/ 2 h 34"/>
              <a:gd name="T4" fmla="*/ 11 w 37"/>
              <a:gd name="T5" fmla="*/ 2 h 34"/>
              <a:gd name="T6" fmla="*/ 6 w 37"/>
              <a:gd name="T7" fmla="*/ 4 h 34"/>
              <a:gd name="T8" fmla="*/ 4 w 37"/>
              <a:gd name="T9" fmla="*/ 6 h 34"/>
              <a:gd name="T10" fmla="*/ 2 w 37"/>
              <a:gd name="T11" fmla="*/ 8 h 34"/>
              <a:gd name="T12" fmla="*/ 2 w 37"/>
              <a:gd name="T13" fmla="*/ 12 h 34"/>
              <a:gd name="T14" fmla="*/ 0 w 37"/>
              <a:gd name="T15" fmla="*/ 14 h 34"/>
              <a:gd name="T16" fmla="*/ 0 w 37"/>
              <a:gd name="T17" fmla="*/ 18 h 34"/>
              <a:gd name="T18" fmla="*/ 0 w 37"/>
              <a:gd name="T19" fmla="*/ 22 h 34"/>
              <a:gd name="T20" fmla="*/ 2 w 37"/>
              <a:gd name="T21" fmla="*/ 24 h 34"/>
              <a:gd name="T22" fmla="*/ 4 w 37"/>
              <a:gd name="T23" fmla="*/ 28 h 34"/>
              <a:gd name="T24" fmla="*/ 8 w 37"/>
              <a:gd name="T25" fmla="*/ 32 h 34"/>
              <a:gd name="T26" fmla="*/ 11 w 37"/>
              <a:gd name="T27" fmla="*/ 34 h 34"/>
              <a:gd name="T28" fmla="*/ 15 w 37"/>
              <a:gd name="T29" fmla="*/ 34 h 34"/>
              <a:gd name="T30" fmla="*/ 19 w 37"/>
              <a:gd name="T31" fmla="*/ 34 h 34"/>
              <a:gd name="T32" fmla="*/ 24 w 37"/>
              <a:gd name="T33" fmla="*/ 34 h 34"/>
              <a:gd name="T34" fmla="*/ 26 w 37"/>
              <a:gd name="T35" fmla="*/ 32 h 34"/>
              <a:gd name="T36" fmla="*/ 30 w 37"/>
              <a:gd name="T37" fmla="*/ 32 h 34"/>
              <a:gd name="T38" fmla="*/ 32 w 37"/>
              <a:gd name="T39" fmla="*/ 30 h 34"/>
              <a:gd name="T40" fmla="*/ 35 w 37"/>
              <a:gd name="T41" fmla="*/ 28 h 34"/>
              <a:gd name="T42" fmla="*/ 35 w 37"/>
              <a:gd name="T43" fmla="*/ 24 h 34"/>
              <a:gd name="T44" fmla="*/ 37 w 37"/>
              <a:gd name="T45" fmla="*/ 22 h 34"/>
              <a:gd name="T46" fmla="*/ 37 w 37"/>
              <a:gd name="T47" fmla="*/ 18 h 34"/>
              <a:gd name="T48" fmla="*/ 37 w 37"/>
              <a:gd name="T49" fmla="*/ 14 h 34"/>
              <a:gd name="T50" fmla="*/ 35 w 37"/>
              <a:gd name="T51" fmla="*/ 12 h 34"/>
              <a:gd name="T52" fmla="*/ 35 w 37"/>
              <a:gd name="T53" fmla="*/ 8 h 34"/>
              <a:gd name="T54" fmla="*/ 32 w 37"/>
              <a:gd name="T55" fmla="*/ 6 h 34"/>
              <a:gd name="T56" fmla="*/ 30 w 37"/>
              <a:gd name="T57" fmla="*/ 4 h 34"/>
              <a:gd name="T58" fmla="*/ 28 w 37"/>
              <a:gd name="T59" fmla="*/ 2 h 34"/>
              <a:gd name="T60" fmla="*/ 24 w 37"/>
              <a:gd name="T61" fmla="*/ 2 h 34"/>
              <a:gd name="T62" fmla="*/ 22 w 37"/>
              <a:gd name="T63" fmla="*/ 0 h 34"/>
              <a:gd name="T64" fmla="*/ 19 w 37"/>
              <a:gd name="T65" fmla="*/ 18 h 3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37"/>
              <a:gd name="T100" fmla="*/ 0 h 34"/>
              <a:gd name="T101" fmla="*/ 37 w 37"/>
              <a:gd name="T102" fmla="*/ 34 h 3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37" h="34">
                <a:moveTo>
                  <a:pt x="19" y="18"/>
                </a:moveTo>
                <a:lnTo>
                  <a:pt x="19" y="0"/>
                </a:lnTo>
                <a:lnTo>
                  <a:pt x="17" y="0"/>
                </a:lnTo>
                <a:lnTo>
                  <a:pt x="15" y="2"/>
                </a:lnTo>
                <a:lnTo>
                  <a:pt x="13" y="2"/>
                </a:lnTo>
                <a:lnTo>
                  <a:pt x="11" y="2"/>
                </a:lnTo>
                <a:lnTo>
                  <a:pt x="8" y="4"/>
                </a:lnTo>
                <a:lnTo>
                  <a:pt x="6" y="4"/>
                </a:lnTo>
                <a:lnTo>
                  <a:pt x="6" y="6"/>
                </a:lnTo>
                <a:lnTo>
                  <a:pt x="4" y="6"/>
                </a:lnTo>
                <a:lnTo>
                  <a:pt x="4" y="8"/>
                </a:lnTo>
                <a:lnTo>
                  <a:pt x="2" y="8"/>
                </a:lnTo>
                <a:lnTo>
                  <a:pt x="2" y="10"/>
                </a:lnTo>
                <a:lnTo>
                  <a:pt x="2" y="12"/>
                </a:lnTo>
                <a:lnTo>
                  <a:pt x="2" y="14"/>
                </a:lnTo>
                <a:lnTo>
                  <a:pt x="0" y="14"/>
                </a:lnTo>
                <a:lnTo>
                  <a:pt x="0" y="16"/>
                </a:lnTo>
                <a:lnTo>
                  <a:pt x="0" y="18"/>
                </a:lnTo>
                <a:lnTo>
                  <a:pt x="0" y="20"/>
                </a:lnTo>
                <a:lnTo>
                  <a:pt x="0" y="22"/>
                </a:lnTo>
                <a:lnTo>
                  <a:pt x="2" y="22"/>
                </a:lnTo>
                <a:lnTo>
                  <a:pt x="2" y="24"/>
                </a:lnTo>
                <a:lnTo>
                  <a:pt x="2" y="26"/>
                </a:lnTo>
                <a:lnTo>
                  <a:pt x="4" y="28"/>
                </a:lnTo>
                <a:lnTo>
                  <a:pt x="6" y="30"/>
                </a:lnTo>
                <a:lnTo>
                  <a:pt x="8" y="32"/>
                </a:lnTo>
                <a:lnTo>
                  <a:pt x="11" y="32"/>
                </a:lnTo>
                <a:lnTo>
                  <a:pt x="11" y="34"/>
                </a:lnTo>
                <a:lnTo>
                  <a:pt x="13" y="34"/>
                </a:lnTo>
                <a:lnTo>
                  <a:pt x="15" y="34"/>
                </a:lnTo>
                <a:lnTo>
                  <a:pt x="17" y="34"/>
                </a:lnTo>
                <a:lnTo>
                  <a:pt x="19" y="34"/>
                </a:lnTo>
                <a:lnTo>
                  <a:pt x="22" y="34"/>
                </a:lnTo>
                <a:lnTo>
                  <a:pt x="24" y="34"/>
                </a:lnTo>
                <a:lnTo>
                  <a:pt x="26" y="34"/>
                </a:lnTo>
                <a:lnTo>
                  <a:pt x="26" y="32"/>
                </a:lnTo>
                <a:lnTo>
                  <a:pt x="28" y="32"/>
                </a:lnTo>
                <a:lnTo>
                  <a:pt x="30" y="32"/>
                </a:lnTo>
                <a:lnTo>
                  <a:pt x="30" y="30"/>
                </a:lnTo>
                <a:lnTo>
                  <a:pt x="32" y="30"/>
                </a:lnTo>
                <a:lnTo>
                  <a:pt x="32" y="28"/>
                </a:lnTo>
                <a:lnTo>
                  <a:pt x="35" y="28"/>
                </a:lnTo>
                <a:lnTo>
                  <a:pt x="35" y="26"/>
                </a:lnTo>
                <a:lnTo>
                  <a:pt x="35" y="24"/>
                </a:lnTo>
                <a:lnTo>
                  <a:pt x="37" y="24"/>
                </a:lnTo>
                <a:lnTo>
                  <a:pt x="37" y="22"/>
                </a:lnTo>
                <a:lnTo>
                  <a:pt x="37" y="20"/>
                </a:lnTo>
                <a:lnTo>
                  <a:pt x="37" y="18"/>
                </a:lnTo>
                <a:lnTo>
                  <a:pt x="37" y="16"/>
                </a:lnTo>
                <a:lnTo>
                  <a:pt x="37" y="14"/>
                </a:lnTo>
                <a:lnTo>
                  <a:pt x="37" y="12"/>
                </a:lnTo>
                <a:lnTo>
                  <a:pt x="35" y="12"/>
                </a:lnTo>
                <a:lnTo>
                  <a:pt x="35" y="10"/>
                </a:lnTo>
                <a:lnTo>
                  <a:pt x="35" y="8"/>
                </a:lnTo>
                <a:lnTo>
                  <a:pt x="32" y="8"/>
                </a:lnTo>
                <a:lnTo>
                  <a:pt x="32" y="6"/>
                </a:lnTo>
                <a:lnTo>
                  <a:pt x="30" y="6"/>
                </a:lnTo>
                <a:lnTo>
                  <a:pt x="30" y="4"/>
                </a:lnTo>
                <a:lnTo>
                  <a:pt x="28" y="4"/>
                </a:lnTo>
                <a:lnTo>
                  <a:pt x="28" y="2"/>
                </a:lnTo>
                <a:lnTo>
                  <a:pt x="26" y="2"/>
                </a:lnTo>
                <a:lnTo>
                  <a:pt x="24" y="2"/>
                </a:lnTo>
                <a:lnTo>
                  <a:pt x="22" y="2"/>
                </a:lnTo>
                <a:lnTo>
                  <a:pt x="22" y="0"/>
                </a:lnTo>
                <a:lnTo>
                  <a:pt x="19" y="0"/>
                </a:lnTo>
                <a:lnTo>
                  <a:pt x="19" y="18"/>
                </a:lnTo>
                <a:close/>
              </a:path>
            </a:pathLst>
          </a:custGeom>
          <a:solidFill>
            <a:srgbClr val="0000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874" name="Freeform 994"/>
          <p:cNvSpPr>
            <a:spLocks/>
          </p:cNvSpPr>
          <p:nvPr/>
        </p:nvSpPr>
        <p:spPr bwMode="auto">
          <a:xfrm>
            <a:off x="5859463" y="1354138"/>
            <a:ext cx="1268412" cy="458787"/>
          </a:xfrm>
          <a:custGeom>
            <a:avLst/>
            <a:gdLst>
              <a:gd name="T0" fmla="*/ 0 w 1275"/>
              <a:gd name="T1" fmla="*/ 0 h 425"/>
              <a:gd name="T2" fmla="*/ 1275 w 1275"/>
              <a:gd name="T3" fmla="*/ 0 h 425"/>
              <a:gd name="T4" fmla="*/ 1275 w 1275"/>
              <a:gd name="T5" fmla="*/ 425 h 425"/>
              <a:gd name="T6" fmla="*/ 0 60000 65536"/>
              <a:gd name="T7" fmla="*/ 0 60000 65536"/>
              <a:gd name="T8" fmla="*/ 0 60000 65536"/>
              <a:gd name="T9" fmla="*/ 0 w 1275"/>
              <a:gd name="T10" fmla="*/ 0 h 425"/>
              <a:gd name="T11" fmla="*/ 1275 w 1275"/>
              <a:gd name="T12" fmla="*/ 425 h 42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75" h="425">
                <a:moveTo>
                  <a:pt x="0" y="0"/>
                </a:moveTo>
                <a:lnTo>
                  <a:pt x="1275" y="0"/>
                </a:lnTo>
                <a:lnTo>
                  <a:pt x="1275" y="425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875" name="Freeform 995"/>
          <p:cNvSpPr>
            <a:spLocks/>
          </p:cNvSpPr>
          <p:nvPr/>
        </p:nvSpPr>
        <p:spPr bwMode="auto">
          <a:xfrm>
            <a:off x="5840413" y="2706688"/>
            <a:ext cx="36512" cy="36512"/>
          </a:xfrm>
          <a:custGeom>
            <a:avLst/>
            <a:gdLst>
              <a:gd name="T0" fmla="*/ 19 w 37"/>
              <a:gd name="T1" fmla="*/ 16 h 34"/>
              <a:gd name="T2" fmla="*/ 19 w 37"/>
              <a:gd name="T3" fmla="*/ 0 h 34"/>
              <a:gd name="T4" fmla="*/ 17 w 37"/>
              <a:gd name="T5" fmla="*/ 0 h 34"/>
              <a:gd name="T6" fmla="*/ 15 w 37"/>
              <a:gd name="T7" fmla="*/ 0 h 34"/>
              <a:gd name="T8" fmla="*/ 13 w 37"/>
              <a:gd name="T9" fmla="*/ 0 h 34"/>
              <a:gd name="T10" fmla="*/ 11 w 37"/>
              <a:gd name="T11" fmla="*/ 2 h 34"/>
              <a:gd name="T12" fmla="*/ 8 w 37"/>
              <a:gd name="T13" fmla="*/ 2 h 34"/>
              <a:gd name="T14" fmla="*/ 8 w 37"/>
              <a:gd name="T15" fmla="*/ 4 h 34"/>
              <a:gd name="T16" fmla="*/ 6 w 37"/>
              <a:gd name="T17" fmla="*/ 4 h 34"/>
              <a:gd name="T18" fmla="*/ 4 w 37"/>
              <a:gd name="T19" fmla="*/ 6 h 34"/>
              <a:gd name="T20" fmla="*/ 4 w 37"/>
              <a:gd name="T21" fmla="*/ 8 h 34"/>
              <a:gd name="T22" fmla="*/ 2 w 37"/>
              <a:gd name="T23" fmla="*/ 8 h 34"/>
              <a:gd name="T24" fmla="*/ 2 w 37"/>
              <a:gd name="T25" fmla="*/ 10 h 34"/>
              <a:gd name="T26" fmla="*/ 2 w 37"/>
              <a:gd name="T27" fmla="*/ 12 h 34"/>
              <a:gd name="T28" fmla="*/ 0 w 37"/>
              <a:gd name="T29" fmla="*/ 14 h 34"/>
              <a:gd name="T30" fmla="*/ 0 w 37"/>
              <a:gd name="T31" fmla="*/ 16 h 34"/>
              <a:gd name="T32" fmla="*/ 0 w 37"/>
              <a:gd name="T33" fmla="*/ 18 h 34"/>
              <a:gd name="T34" fmla="*/ 0 w 37"/>
              <a:gd name="T35" fmla="*/ 20 h 34"/>
              <a:gd name="T36" fmla="*/ 2 w 37"/>
              <a:gd name="T37" fmla="*/ 20 h 34"/>
              <a:gd name="T38" fmla="*/ 2 w 37"/>
              <a:gd name="T39" fmla="*/ 22 h 34"/>
              <a:gd name="T40" fmla="*/ 2 w 37"/>
              <a:gd name="T41" fmla="*/ 24 h 34"/>
              <a:gd name="T42" fmla="*/ 2 w 37"/>
              <a:gd name="T43" fmla="*/ 26 h 34"/>
              <a:gd name="T44" fmla="*/ 4 w 37"/>
              <a:gd name="T45" fmla="*/ 26 h 34"/>
              <a:gd name="T46" fmla="*/ 4 w 37"/>
              <a:gd name="T47" fmla="*/ 28 h 34"/>
              <a:gd name="T48" fmla="*/ 6 w 37"/>
              <a:gd name="T49" fmla="*/ 28 h 34"/>
              <a:gd name="T50" fmla="*/ 6 w 37"/>
              <a:gd name="T51" fmla="*/ 30 h 34"/>
              <a:gd name="T52" fmla="*/ 8 w 37"/>
              <a:gd name="T53" fmla="*/ 30 h 34"/>
              <a:gd name="T54" fmla="*/ 11 w 37"/>
              <a:gd name="T55" fmla="*/ 32 h 34"/>
              <a:gd name="T56" fmla="*/ 13 w 37"/>
              <a:gd name="T57" fmla="*/ 32 h 34"/>
              <a:gd name="T58" fmla="*/ 15 w 37"/>
              <a:gd name="T59" fmla="*/ 32 h 34"/>
              <a:gd name="T60" fmla="*/ 15 w 37"/>
              <a:gd name="T61" fmla="*/ 34 h 34"/>
              <a:gd name="T62" fmla="*/ 17 w 37"/>
              <a:gd name="T63" fmla="*/ 34 h 34"/>
              <a:gd name="T64" fmla="*/ 19 w 37"/>
              <a:gd name="T65" fmla="*/ 34 h 34"/>
              <a:gd name="T66" fmla="*/ 22 w 37"/>
              <a:gd name="T67" fmla="*/ 34 h 34"/>
              <a:gd name="T68" fmla="*/ 24 w 37"/>
              <a:gd name="T69" fmla="*/ 32 h 34"/>
              <a:gd name="T70" fmla="*/ 26 w 37"/>
              <a:gd name="T71" fmla="*/ 32 h 34"/>
              <a:gd name="T72" fmla="*/ 28 w 37"/>
              <a:gd name="T73" fmla="*/ 32 h 34"/>
              <a:gd name="T74" fmla="*/ 28 w 37"/>
              <a:gd name="T75" fmla="*/ 30 h 34"/>
              <a:gd name="T76" fmla="*/ 30 w 37"/>
              <a:gd name="T77" fmla="*/ 30 h 34"/>
              <a:gd name="T78" fmla="*/ 30 w 37"/>
              <a:gd name="T79" fmla="*/ 28 h 34"/>
              <a:gd name="T80" fmla="*/ 32 w 37"/>
              <a:gd name="T81" fmla="*/ 28 h 34"/>
              <a:gd name="T82" fmla="*/ 32 w 37"/>
              <a:gd name="T83" fmla="*/ 26 h 34"/>
              <a:gd name="T84" fmla="*/ 35 w 37"/>
              <a:gd name="T85" fmla="*/ 26 h 34"/>
              <a:gd name="T86" fmla="*/ 35 w 37"/>
              <a:gd name="T87" fmla="*/ 24 h 34"/>
              <a:gd name="T88" fmla="*/ 37 w 37"/>
              <a:gd name="T89" fmla="*/ 22 h 34"/>
              <a:gd name="T90" fmla="*/ 37 w 37"/>
              <a:gd name="T91" fmla="*/ 20 h 34"/>
              <a:gd name="T92" fmla="*/ 37 w 37"/>
              <a:gd name="T93" fmla="*/ 18 h 34"/>
              <a:gd name="T94" fmla="*/ 37 w 37"/>
              <a:gd name="T95" fmla="*/ 16 h 34"/>
              <a:gd name="T96" fmla="*/ 37 w 37"/>
              <a:gd name="T97" fmla="*/ 14 h 34"/>
              <a:gd name="T98" fmla="*/ 37 w 37"/>
              <a:gd name="T99" fmla="*/ 12 h 34"/>
              <a:gd name="T100" fmla="*/ 37 w 37"/>
              <a:gd name="T101" fmla="*/ 10 h 34"/>
              <a:gd name="T102" fmla="*/ 35 w 37"/>
              <a:gd name="T103" fmla="*/ 10 h 34"/>
              <a:gd name="T104" fmla="*/ 35 w 37"/>
              <a:gd name="T105" fmla="*/ 8 h 34"/>
              <a:gd name="T106" fmla="*/ 32 w 37"/>
              <a:gd name="T107" fmla="*/ 6 h 34"/>
              <a:gd name="T108" fmla="*/ 32 w 37"/>
              <a:gd name="T109" fmla="*/ 4 h 34"/>
              <a:gd name="T110" fmla="*/ 30 w 37"/>
              <a:gd name="T111" fmla="*/ 4 h 34"/>
              <a:gd name="T112" fmla="*/ 28 w 37"/>
              <a:gd name="T113" fmla="*/ 2 h 34"/>
              <a:gd name="T114" fmla="*/ 26 w 37"/>
              <a:gd name="T115" fmla="*/ 2 h 34"/>
              <a:gd name="T116" fmla="*/ 26 w 37"/>
              <a:gd name="T117" fmla="*/ 0 h 34"/>
              <a:gd name="T118" fmla="*/ 24 w 37"/>
              <a:gd name="T119" fmla="*/ 0 h 34"/>
              <a:gd name="T120" fmla="*/ 22 w 37"/>
              <a:gd name="T121" fmla="*/ 0 h 34"/>
              <a:gd name="T122" fmla="*/ 19 w 37"/>
              <a:gd name="T123" fmla="*/ 0 h 34"/>
              <a:gd name="T124" fmla="*/ 19 w 37"/>
              <a:gd name="T125" fmla="*/ 16 h 3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37"/>
              <a:gd name="T190" fmla="*/ 0 h 34"/>
              <a:gd name="T191" fmla="*/ 37 w 37"/>
              <a:gd name="T192" fmla="*/ 34 h 3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37" h="34">
                <a:moveTo>
                  <a:pt x="19" y="16"/>
                </a:moveTo>
                <a:lnTo>
                  <a:pt x="19" y="0"/>
                </a:lnTo>
                <a:lnTo>
                  <a:pt x="17" y="0"/>
                </a:lnTo>
                <a:lnTo>
                  <a:pt x="15" y="0"/>
                </a:lnTo>
                <a:lnTo>
                  <a:pt x="13" y="0"/>
                </a:lnTo>
                <a:lnTo>
                  <a:pt x="11" y="2"/>
                </a:lnTo>
                <a:lnTo>
                  <a:pt x="8" y="2"/>
                </a:lnTo>
                <a:lnTo>
                  <a:pt x="8" y="4"/>
                </a:lnTo>
                <a:lnTo>
                  <a:pt x="6" y="4"/>
                </a:lnTo>
                <a:lnTo>
                  <a:pt x="4" y="6"/>
                </a:lnTo>
                <a:lnTo>
                  <a:pt x="4" y="8"/>
                </a:lnTo>
                <a:lnTo>
                  <a:pt x="2" y="8"/>
                </a:lnTo>
                <a:lnTo>
                  <a:pt x="2" y="10"/>
                </a:lnTo>
                <a:lnTo>
                  <a:pt x="2" y="12"/>
                </a:lnTo>
                <a:lnTo>
                  <a:pt x="0" y="14"/>
                </a:lnTo>
                <a:lnTo>
                  <a:pt x="0" y="16"/>
                </a:lnTo>
                <a:lnTo>
                  <a:pt x="0" y="18"/>
                </a:lnTo>
                <a:lnTo>
                  <a:pt x="0" y="20"/>
                </a:lnTo>
                <a:lnTo>
                  <a:pt x="2" y="20"/>
                </a:lnTo>
                <a:lnTo>
                  <a:pt x="2" y="22"/>
                </a:lnTo>
                <a:lnTo>
                  <a:pt x="2" y="24"/>
                </a:lnTo>
                <a:lnTo>
                  <a:pt x="2" y="26"/>
                </a:lnTo>
                <a:lnTo>
                  <a:pt x="4" y="26"/>
                </a:lnTo>
                <a:lnTo>
                  <a:pt x="4" y="28"/>
                </a:lnTo>
                <a:lnTo>
                  <a:pt x="6" y="28"/>
                </a:lnTo>
                <a:lnTo>
                  <a:pt x="6" y="30"/>
                </a:lnTo>
                <a:lnTo>
                  <a:pt x="8" y="30"/>
                </a:lnTo>
                <a:lnTo>
                  <a:pt x="11" y="32"/>
                </a:lnTo>
                <a:lnTo>
                  <a:pt x="13" y="32"/>
                </a:lnTo>
                <a:lnTo>
                  <a:pt x="15" y="32"/>
                </a:lnTo>
                <a:lnTo>
                  <a:pt x="15" y="34"/>
                </a:lnTo>
                <a:lnTo>
                  <a:pt x="17" y="34"/>
                </a:lnTo>
                <a:lnTo>
                  <a:pt x="19" y="34"/>
                </a:lnTo>
                <a:lnTo>
                  <a:pt x="22" y="34"/>
                </a:lnTo>
                <a:lnTo>
                  <a:pt x="24" y="32"/>
                </a:lnTo>
                <a:lnTo>
                  <a:pt x="26" y="32"/>
                </a:lnTo>
                <a:lnTo>
                  <a:pt x="28" y="32"/>
                </a:lnTo>
                <a:lnTo>
                  <a:pt x="28" y="30"/>
                </a:lnTo>
                <a:lnTo>
                  <a:pt x="30" y="30"/>
                </a:lnTo>
                <a:lnTo>
                  <a:pt x="30" y="28"/>
                </a:lnTo>
                <a:lnTo>
                  <a:pt x="32" y="28"/>
                </a:lnTo>
                <a:lnTo>
                  <a:pt x="32" y="26"/>
                </a:lnTo>
                <a:lnTo>
                  <a:pt x="35" y="26"/>
                </a:lnTo>
                <a:lnTo>
                  <a:pt x="35" y="24"/>
                </a:lnTo>
                <a:lnTo>
                  <a:pt x="37" y="22"/>
                </a:lnTo>
                <a:lnTo>
                  <a:pt x="37" y="20"/>
                </a:lnTo>
                <a:lnTo>
                  <a:pt x="37" y="18"/>
                </a:lnTo>
                <a:lnTo>
                  <a:pt x="37" y="16"/>
                </a:lnTo>
                <a:lnTo>
                  <a:pt x="37" y="14"/>
                </a:lnTo>
                <a:lnTo>
                  <a:pt x="37" y="12"/>
                </a:lnTo>
                <a:lnTo>
                  <a:pt x="37" y="10"/>
                </a:lnTo>
                <a:lnTo>
                  <a:pt x="35" y="10"/>
                </a:lnTo>
                <a:lnTo>
                  <a:pt x="35" y="8"/>
                </a:lnTo>
                <a:lnTo>
                  <a:pt x="32" y="6"/>
                </a:lnTo>
                <a:lnTo>
                  <a:pt x="32" y="4"/>
                </a:lnTo>
                <a:lnTo>
                  <a:pt x="30" y="4"/>
                </a:lnTo>
                <a:lnTo>
                  <a:pt x="28" y="2"/>
                </a:lnTo>
                <a:lnTo>
                  <a:pt x="26" y="2"/>
                </a:lnTo>
                <a:lnTo>
                  <a:pt x="26" y="0"/>
                </a:lnTo>
                <a:lnTo>
                  <a:pt x="24" y="0"/>
                </a:lnTo>
                <a:lnTo>
                  <a:pt x="22" y="0"/>
                </a:lnTo>
                <a:lnTo>
                  <a:pt x="19" y="0"/>
                </a:lnTo>
                <a:lnTo>
                  <a:pt x="19" y="16"/>
                </a:lnTo>
                <a:close/>
              </a:path>
            </a:pathLst>
          </a:custGeom>
          <a:solidFill>
            <a:srgbClr val="0000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876" name="Freeform 996"/>
          <p:cNvSpPr>
            <a:spLocks/>
          </p:cNvSpPr>
          <p:nvPr/>
        </p:nvSpPr>
        <p:spPr bwMode="auto">
          <a:xfrm>
            <a:off x="5859463" y="2220913"/>
            <a:ext cx="1268412" cy="503237"/>
          </a:xfrm>
          <a:custGeom>
            <a:avLst/>
            <a:gdLst>
              <a:gd name="T0" fmla="*/ 0 w 1275"/>
              <a:gd name="T1" fmla="*/ 468 h 468"/>
              <a:gd name="T2" fmla="*/ 1275 w 1275"/>
              <a:gd name="T3" fmla="*/ 468 h 468"/>
              <a:gd name="T4" fmla="*/ 1275 w 1275"/>
              <a:gd name="T5" fmla="*/ 0 h 468"/>
              <a:gd name="T6" fmla="*/ 0 60000 65536"/>
              <a:gd name="T7" fmla="*/ 0 60000 65536"/>
              <a:gd name="T8" fmla="*/ 0 60000 65536"/>
              <a:gd name="T9" fmla="*/ 0 w 1275"/>
              <a:gd name="T10" fmla="*/ 0 h 468"/>
              <a:gd name="T11" fmla="*/ 1275 w 1275"/>
              <a:gd name="T12" fmla="*/ 468 h 4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75" h="468">
                <a:moveTo>
                  <a:pt x="0" y="468"/>
                </a:moveTo>
                <a:lnTo>
                  <a:pt x="1275" y="468"/>
                </a:lnTo>
                <a:lnTo>
                  <a:pt x="1275" y="0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877" name="Rectangle 997"/>
          <p:cNvSpPr>
            <a:spLocks noChangeArrowheads="1"/>
          </p:cNvSpPr>
          <p:nvPr/>
        </p:nvSpPr>
        <p:spPr bwMode="auto">
          <a:xfrm>
            <a:off x="7421563" y="1976438"/>
            <a:ext cx="47609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600">
                <a:latin typeface="+mn-lt"/>
              </a:rPr>
              <a:t>Beam</a:t>
            </a:r>
          </a:p>
        </p:txBody>
      </p:sp>
      <p:sp>
        <p:nvSpPr>
          <p:cNvPr id="22878" name="Freeform 1002"/>
          <p:cNvSpPr>
            <a:spLocks/>
          </p:cNvSpPr>
          <p:nvPr/>
        </p:nvSpPr>
        <p:spPr bwMode="auto">
          <a:xfrm>
            <a:off x="6532563" y="1203325"/>
            <a:ext cx="377825" cy="11113"/>
          </a:xfrm>
          <a:custGeom>
            <a:avLst/>
            <a:gdLst>
              <a:gd name="T0" fmla="*/ 0 w 381"/>
              <a:gd name="T1" fmla="*/ 6 h 10"/>
              <a:gd name="T2" fmla="*/ 0 w 381"/>
              <a:gd name="T3" fmla="*/ 10 h 10"/>
              <a:gd name="T4" fmla="*/ 381 w 381"/>
              <a:gd name="T5" fmla="*/ 10 h 10"/>
              <a:gd name="T6" fmla="*/ 381 w 381"/>
              <a:gd name="T7" fmla="*/ 0 h 10"/>
              <a:gd name="T8" fmla="*/ 0 w 381"/>
              <a:gd name="T9" fmla="*/ 0 h 10"/>
              <a:gd name="T10" fmla="*/ 0 w 381"/>
              <a:gd name="T11" fmla="*/ 6 h 1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81"/>
              <a:gd name="T19" fmla="*/ 0 h 10"/>
              <a:gd name="T20" fmla="*/ 381 w 381"/>
              <a:gd name="T21" fmla="*/ 10 h 1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81" h="10">
                <a:moveTo>
                  <a:pt x="0" y="6"/>
                </a:moveTo>
                <a:lnTo>
                  <a:pt x="0" y="10"/>
                </a:lnTo>
                <a:lnTo>
                  <a:pt x="381" y="10"/>
                </a:lnTo>
                <a:lnTo>
                  <a:pt x="381" y="0"/>
                </a:lnTo>
                <a:lnTo>
                  <a:pt x="0" y="0"/>
                </a:lnTo>
                <a:lnTo>
                  <a:pt x="0" y="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879" name="Freeform 1003"/>
          <p:cNvSpPr>
            <a:spLocks/>
          </p:cNvSpPr>
          <p:nvPr/>
        </p:nvSpPr>
        <p:spPr bwMode="auto">
          <a:xfrm>
            <a:off x="6521450" y="1206500"/>
            <a:ext cx="46038" cy="33338"/>
          </a:xfrm>
          <a:custGeom>
            <a:avLst/>
            <a:gdLst>
              <a:gd name="T0" fmla="*/ 0 w 46"/>
              <a:gd name="T1" fmla="*/ 0 h 32"/>
              <a:gd name="T2" fmla="*/ 0 w 46"/>
              <a:gd name="T3" fmla="*/ 8 h 32"/>
              <a:gd name="T4" fmla="*/ 41 w 46"/>
              <a:gd name="T5" fmla="*/ 32 h 32"/>
              <a:gd name="T6" fmla="*/ 46 w 46"/>
              <a:gd name="T7" fmla="*/ 24 h 32"/>
              <a:gd name="T8" fmla="*/ 7 w 46"/>
              <a:gd name="T9" fmla="*/ 0 h 32"/>
              <a:gd name="T10" fmla="*/ 7 w 46"/>
              <a:gd name="T11" fmla="*/ 8 h 32"/>
              <a:gd name="T12" fmla="*/ 0 w 46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6"/>
              <a:gd name="T22" fmla="*/ 0 h 32"/>
              <a:gd name="T23" fmla="*/ 46 w 46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6" h="32">
                <a:moveTo>
                  <a:pt x="0" y="0"/>
                </a:moveTo>
                <a:lnTo>
                  <a:pt x="0" y="8"/>
                </a:lnTo>
                <a:lnTo>
                  <a:pt x="41" y="32"/>
                </a:lnTo>
                <a:lnTo>
                  <a:pt x="46" y="24"/>
                </a:lnTo>
                <a:lnTo>
                  <a:pt x="7" y="0"/>
                </a:lnTo>
                <a:lnTo>
                  <a:pt x="7" y="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880" name="Freeform 1004"/>
          <p:cNvSpPr>
            <a:spLocks/>
          </p:cNvSpPr>
          <p:nvPr/>
        </p:nvSpPr>
        <p:spPr bwMode="auto">
          <a:xfrm>
            <a:off x="6521450" y="1206500"/>
            <a:ext cx="3175" cy="7938"/>
          </a:xfrm>
          <a:custGeom>
            <a:avLst/>
            <a:gdLst>
              <a:gd name="T0" fmla="*/ 0 w 2"/>
              <a:gd name="T1" fmla="*/ 0 h 8"/>
              <a:gd name="T2" fmla="*/ 2 w 2"/>
              <a:gd name="T3" fmla="*/ 4 h 8"/>
              <a:gd name="T4" fmla="*/ 0 w 2"/>
              <a:gd name="T5" fmla="*/ 8 h 8"/>
              <a:gd name="T6" fmla="*/ 0 w 2"/>
              <a:gd name="T7" fmla="*/ 0 h 8"/>
              <a:gd name="T8" fmla="*/ 0 60000 65536"/>
              <a:gd name="T9" fmla="*/ 0 60000 65536"/>
              <a:gd name="T10" fmla="*/ 0 60000 65536"/>
              <a:gd name="T11" fmla="*/ 0 60000 65536"/>
              <a:gd name="T12" fmla="*/ 0 w 2"/>
              <a:gd name="T13" fmla="*/ 0 h 8"/>
              <a:gd name="T14" fmla="*/ 2 w 2"/>
              <a:gd name="T15" fmla="*/ 8 h 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" h="8">
                <a:moveTo>
                  <a:pt x="0" y="0"/>
                </a:moveTo>
                <a:lnTo>
                  <a:pt x="2" y="4"/>
                </a:lnTo>
                <a:lnTo>
                  <a:pt x="0" y="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881" name="Freeform 1005"/>
          <p:cNvSpPr>
            <a:spLocks/>
          </p:cNvSpPr>
          <p:nvPr/>
        </p:nvSpPr>
        <p:spPr bwMode="auto">
          <a:xfrm>
            <a:off x="6521450" y="1179513"/>
            <a:ext cx="46038" cy="34925"/>
          </a:xfrm>
          <a:custGeom>
            <a:avLst/>
            <a:gdLst>
              <a:gd name="T0" fmla="*/ 44 w 46"/>
              <a:gd name="T1" fmla="*/ 4 h 32"/>
              <a:gd name="T2" fmla="*/ 41 w 46"/>
              <a:gd name="T3" fmla="*/ 0 h 32"/>
              <a:gd name="T4" fmla="*/ 0 w 46"/>
              <a:gd name="T5" fmla="*/ 24 h 32"/>
              <a:gd name="T6" fmla="*/ 7 w 46"/>
              <a:gd name="T7" fmla="*/ 32 h 32"/>
              <a:gd name="T8" fmla="*/ 46 w 46"/>
              <a:gd name="T9" fmla="*/ 6 h 32"/>
              <a:gd name="T10" fmla="*/ 44 w 46"/>
              <a:gd name="T11" fmla="*/ 4 h 3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6"/>
              <a:gd name="T19" fmla="*/ 0 h 32"/>
              <a:gd name="T20" fmla="*/ 46 w 46"/>
              <a:gd name="T21" fmla="*/ 32 h 3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6" h="32">
                <a:moveTo>
                  <a:pt x="44" y="4"/>
                </a:moveTo>
                <a:lnTo>
                  <a:pt x="41" y="0"/>
                </a:lnTo>
                <a:lnTo>
                  <a:pt x="0" y="24"/>
                </a:lnTo>
                <a:lnTo>
                  <a:pt x="7" y="32"/>
                </a:lnTo>
                <a:lnTo>
                  <a:pt x="46" y="6"/>
                </a:lnTo>
                <a:lnTo>
                  <a:pt x="44" y="4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882" name="Rectangle 1007"/>
          <p:cNvSpPr>
            <a:spLocks noChangeArrowheads="1"/>
          </p:cNvSpPr>
          <p:nvPr/>
        </p:nvSpPr>
        <p:spPr bwMode="auto">
          <a:xfrm>
            <a:off x="5789613" y="1801813"/>
            <a:ext cx="139700" cy="4730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883" name="Freeform 1008"/>
          <p:cNvSpPr>
            <a:spLocks/>
          </p:cNvSpPr>
          <p:nvPr/>
        </p:nvSpPr>
        <p:spPr bwMode="auto">
          <a:xfrm>
            <a:off x="5856288" y="1354138"/>
            <a:ext cx="6350" cy="447675"/>
          </a:xfrm>
          <a:custGeom>
            <a:avLst/>
            <a:gdLst>
              <a:gd name="T0" fmla="*/ 4 w 7"/>
              <a:gd name="T1" fmla="*/ 0 h 415"/>
              <a:gd name="T2" fmla="*/ 0 w 7"/>
              <a:gd name="T3" fmla="*/ 0 h 415"/>
              <a:gd name="T4" fmla="*/ 0 w 7"/>
              <a:gd name="T5" fmla="*/ 415 h 415"/>
              <a:gd name="T6" fmla="*/ 7 w 7"/>
              <a:gd name="T7" fmla="*/ 415 h 415"/>
              <a:gd name="T8" fmla="*/ 7 w 7"/>
              <a:gd name="T9" fmla="*/ 0 h 415"/>
              <a:gd name="T10" fmla="*/ 4 w 7"/>
              <a:gd name="T11" fmla="*/ 0 h 41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"/>
              <a:gd name="T19" fmla="*/ 0 h 415"/>
              <a:gd name="T20" fmla="*/ 7 w 7"/>
              <a:gd name="T21" fmla="*/ 415 h 41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" h="415">
                <a:moveTo>
                  <a:pt x="4" y="0"/>
                </a:moveTo>
                <a:lnTo>
                  <a:pt x="0" y="0"/>
                </a:lnTo>
                <a:lnTo>
                  <a:pt x="0" y="415"/>
                </a:lnTo>
                <a:lnTo>
                  <a:pt x="7" y="415"/>
                </a:lnTo>
                <a:lnTo>
                  <a:pt x="7" y="0"/>
                </a:lnTo>
                <a:lnTo>
                  <a:pt x="4" y="0"/>
                </a:lnTo>
                <a:close/>
              </a:path>
            </a:pathLst>
          </a:custGeom>
          <a:solidFill>
            <a:srgbClr val="0000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884" name="Freeform 1009"/>
          <p:cNvSpPr>
            <a:spLocks/>
          </p:cNvSpPr>
          <p:nvPr/>
        </p:nvSpPr>
        <p:spPr bwMode="auto">
          <a:xfrm>
            <a:off x="5856288" y="2274888"/>
            <a:ext cx="6350" cy="449262"/>
          </a:xfrm>
          <a:custGeom>
            <a:avLst/>
            <a:gdLst>
              <a:gd name="T0" fmla="*/ 4 w 7"/>
              <a:gd name="T1" fmla="*/ 417 h 417"/>
              <a:gd name="T2" fmla="*/ 7 w 7"/>
              <a:gd name="T3" fmla="*/ 417 h 417"/>
              <a:gd name="T4" fmla="*/ 7 w 7"/>
              <a:gd name="T5" fmla="*/ 0 h 417"/>
              <a:gd name="T6" fmla="*/ 0 w 7"/>
              <a:gd name="T7" fmla="*/ 0 h 417"/>
              <a:gd name="T8" fmla="*/ 0 w 7"/>
              <a:gd name="T9" fmla="*/ 417 h 417"/>
              <a:gd name="T10" fmla="*/ 4 w 7"/>
              <a:gd name="T11" fmla="*/ 417 h 41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"/>
              <a:gd name="T19" fmla="*/ 0 h 417"/>
              <a:gd name="T20" fmla="*/ 7 w 7"/>
              <a:gd name="T21" fmla="*/ 417 h 41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" h="417">
                <a:moveTo>
                  <a:pt x="4" y="417"/>
                </a:moveTo>
                <a:lnTo>
                  <a:pt x="7" y="417"/>
                </a:lnTo>
                <a:lnTo>
                  <a:pt x="7" y="0"/>
                </a:lnTo>
                <a:lnTo>
                  <a:pt x="0" y="0"/>
                </a:lnTo>
                <a:lnTo>
                  <a:pt x="0" y="417"/>
                </a:lnTo>
                <a:lnTo>
                  <a:pt x="4" y="417"/>
                </a:lnTo>
                <a:close/>
              </a:path>
            </a:pathLst>
          </a:custGeom>
          <a:solidFill>
            <a:srgbClr val="0000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885" name="Rectangle 1010"/>
          <p:cNvSpPr>
            <a:spLocks noChangeArrowheads="1"/>
          </p:cNvSpPr>
          <p:nvPr/>
        </p:nvSpPr>
        <p:spPr bwMode="auto">
          <a:xfrm>
            <a:off x="4219575" y="1811338"/>
            <a:ext cx="138113" cy="4730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886" name="Freeform 1011"/>
          <p:cNvSpPr>
            <a:spLocks/>
          </p:cNvSpPr>
          <p:nvPr/>
        </p:nvSpPr>
        <p:spPr bwMode="auto">
          <a:xfrm>
            <a:off x="4284663" y="1363663"/>
            <a:ext cx="6350" cy="447675"/>
          </a:xfrm>
          <a:custGeom>
            <a:avLst/>
            <a:gdLst>
              <a:gd name="T0" fmla="*/ 4 w 6"/>
              <a:gd name="T1" fmla="*/ 0 h 415"/>
              <a:gd name="T2" fmla="*/ 0 w 6"/>
              <a:gd name="T3" fmla="*/ 0 h 415"/>
              <a:gd name="T4" fmla="*/ 0 w 6"/>
              <a:gd name="T5" fmla="*/ 415 h 415"/>
              <a:gd name="T6" fmla="*/ 6 w 6"/>
              <a:gd name="T7" fmla="*/ 415 h 415"/>
              <a:gd name="T8" fmla="*/ 6 w 6"/>
              <a:gd name="T9" fmla="*/ 0 h 415"/>
              <a:gd name="T10" fmla="*/ 4 w 6"/>
              <a:gd name="T11" fmla="*/ 0 h 41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"/>
              <a:gd name="T19" fmla="*/ 0 h 415"/>
              <a:gd name="T20" fmla="*/ 6 w 6"/>
              <a:gd name="T21" fmla="*/ 415 h 41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" h="415">
                <a:moveTo>
                  <a:pt x="4" y="0"/>
                </a:moveTo>
                <a:lnTo>
                  <a:pt x="0" y="0"/>
                </a:lnTo>
                <a:lnTo>
                  <a:pt x="0" y="415"/>
                </a:lnTo>
                <a:lnTo>
                  <a:pt x="6" y="415"/>
                </a:lnTo>
                <a:lnTo>
                  <a:pt x="6" y="0"/>
                </a:lnTo>
                <a:lnTo>
                  <a:pt x="4" y="0"/>
                </a:lnTo>
                <a:close/>
              </a:path>
            </a:pathLst>
          </a:custGeom>
          <a:solidFill>
            <a:srgbClr val="0000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887" name="Freeform 1013"/>
          <p:cNvSpPr>
            <a:spLocks/>
          </p:cNvSpPr>
          <p:nvPr/>
        </p:nvSpPr>
        <p:spPr bwMode="auto">
          <a:xfrm>
            <a:off x="4284663" y="2284413"/>
            <a:ext cx="6350" cy="449262"/>
          </a:xfrm>
          <a:custGeom>
            <a:avLst/>
            <a:gdLst>
              <a:gd name="T0" fmla="*/ 4 w 6"/>
              <a:gd name="T1" fmla="*/ 417 h 417"/>
              <a:gd name="T2" fmla="*/ 6 w 6"/>
              <a:gd name="T3" fmla="*/ 417 h 417"/>
              <a:gd name="T4" fmla="*/ 6 w 6"/>
              <a:gd name="T5" fmla="*/ 0 h 417"/>
              <a:gd name="T6" fmla="*/ 0 w 6"/>
              <a:gd name="T7" fmla="*/ 0 h 417"/>
              <a:gd name="T8" fmla="*/ 0 w 6"/>
              <a:gd name="T9" fmla="*/ 417 h 417"/>
              <a:gd name="T10" fmla="*/ 4 w 6"/>
              <a:gd name="T11" fmla="*/ 417 h 41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"/>
              <a:gd name="T19" fmla="*/ 0 h 417"/>
              <a:gd name="T20" fmla="*/ 6 w 6"/>
              <a:gd name="T21" fmla="*/ 417 h 41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" h="417">
                <a:moveTo>
                  <a:pt x="4" y="417"/>
                </a:moveTo>
                <a:lnTo>
                  <a:pt x="6" y="417"/>
                </a:lnTo>
                <a:lnTo>
                  <a:pt x="6" y="0"/>
                </a:lnTo>
                <a:lnTo>
                  <a:pt x="0" y="0"/>
                </a:lnTo>
                <a:lnTo>
                  <a:pt x="0" y="417"/>
                </a:lnTo>
                <a:lnTo>
                  <a:pt x="4" y="417"/>
                </a:lnTo>
                <a:close/>
              </a:path>
            </a:pathLst>
          </a:custGeom>
          <a:solidFill>
            <a:srgbClr val="0000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888" name="Rectangle 1015"/>
          <p:cNvSpPr>
            <a:spLocks noChangeArrowheads="1"/>
          </p:cNvSpPr>
          <p:nvPr/>
        </p:nvSpPr>
        <p:spPr bwMode="auto">
          <a:xfrm>
            <a:off x="4770438" y="3294063"/>
            <a:ext cx="12700" cy="1111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889" name="Freeform 1016"/>
          <p:cNvSpPr>
            <a:spLocks/>
          </p:cNvSpPr>
          <p:nvPr/>
        </p:nvSpPr>
        <p:spPr bwMode="auto">
          <a:xfrm>
            <a:off x="4770438" y="3305175"/>
            <a:ext cx="38100" cy="53975"/>
          </a:xfrm>
          <a:custGeom>
            <a:avLst/>
            <a:gdLst>
              <a:gd name="T0" fmla="*/ 39 w 39"/>
              <a:gd name="T1" fmla="*/ 40 h 51"/>
              <a:gd name="T2" fmla="*/ 37 w 39"/>
              <a:gd name="T3" fmla="*/ 38 h 51"/>
              <a:gd name="T4" fmla="*/ 35 w 39"/>
              <a:gd name="T5" fmla="*/ 38 h 51"/>
              <a:gd name="T6" fmla="*/ 33 w 39"/>
              <a:gd name="T7" fmla="*/ 36 h 51"/>
              <a:gd name="T8" fmla="*/ 31 w 39"/>
              <a:gd name="T9" fmla="*/ 34 h 51"/>
              <a:gd name="T10" fmla="*/ 28 w 39"/>
              <a:gd name="T11" fmla="*/ 34 h 51"/>
              <a:gd name="T12" fmla="*/ 26 w 39"/>
              <a:gd name="T13" fmla="*/ 32 h 51"/>
              <a:gd name="T14" fmla="*/ 24 w 39"/>
              <a:gd name="T15" fmla="*/ 30 h 51"/>
              <a:gd name="T16" fmla="*/ 22 w 39"/>
              <a:gd name="T17" fmla="*/ 28 h 51"/>
              <a:gd name="T18" fmla="*/ 22 w 39"/>
              <a:gd name="T19" fmla="*/ 26 h 51"/>
              <a:gd name="T20" fmla="*/ 20 w 39"/>
              <a:gd name="T21" fmla="*/ 24 h 51"/>
              <a:gd name="T22" fmla="*/ 20 w 39"/>
              <a:gd name="T23" fmla="*/ 22 h 51"/>
              <a:gd name="T24" fmla="*/ 18 w 39"/>
              <a:gd name="T25" fmla="*/ 22 h 51"/>
              <a:gd name="T26" fmla="*/ 18 w 39"/>
              <a:gd name="T27" fmla="*/ 20 h 51"/>
              <a:gd name="T28" fmla="*/ 18 w 39"/>
              <a:gd name="T29" fmla="*/ 18 h 51"/>
              <a:gd name="T30" fmla="*/ 18 w 39"/>
              <a:gd name="T31" fmla="*/ 16 h 51"/>
              <a:gd name="T32" fmla="*/ 15 w 39"/>
              <a:gd name="T33" fmla="*/ 16 h 51"/>
              <a:gd name="T34" fmla="*/ 15 w 39"/>
              <a:gd name="T35" fmla="*/ 14 h 51"/>
              <a:gd name="T36" fmla="*/ 15 w 39"/>
              <a:gd name="T37" fmla="*/ 12 h 51"/>
              <a:gd name="T38" fmla="*/ 15 w 39"/>
              <a:gd name="T39" fmla="*/ 10 h 51"/>
              <a:gd name="T40" fmla="*/ 15 w 39"/>
              <a:gd name="T41" fmla="*/ 8 h 51"/>
              <a:gd name="T42" fmla="*/ 13 w 39"/>
              <a:gd name="T43" fmla="*/ 6 h 51"/>
              <a:gd name="T44" fmla="*/ 13 w 39"/>
              <a:gd name="T45" fmla="*/ 4 h 51"/>
              <a:gd name="T46" fmla="*/ 13 w 39"/>
              <a:gd name="T47" fmla="*/ 2 h 51"/>
              <a:gd name="T48" fmla="*/ 13 w 39"/>
              <a:gd name="T49" fmla="*/ 0 h 51"/>
              <a:gd name="T50" fmla="*/ 0 w 39"/>
              <a:gd name="T51" fmla="*/ 0 h 51"/>
              <a:gd name="T52" fmla="*/ 0 w 39"/>
              <a:gd name="T53" fmla="*/ 2 h 51"/>
              <a:gd name="T54" fmla="*/ 0 w 39"/>
              <a:gd name="T55" fmla="*/ 4 h 51"/>
              <a:gd name="T56" fmla="*/ 0 w 39"/>
              <a:gd name="T57" fmla="*/ 6 h 51"/>
              <a:gd name="T58" fmla="*/ 2 w 39"/>
              <a:gd name="T59" fmla="*/ 8 h 51"/>
              <a:gd name="T60" fmla="*/ 2 w 39"/>
              <a:gd name="T61" fmla="*/ 10 h 51"/>
              <a:gd name="T62" fmla="*/ 2 w 39"/>
              <a:gd name="T63" fmla="*/ 12 h 51"/>
              <a:gd name="T64" fmla="*/ 2 w 39"/>
              <a:gd name="T65" fmla="*/ 14 h 51"/>
              <a:gd name="T66" fmla="*/ 2 w 39"/>
              <a:gd name="T67" fmla="*/ 16 h 51"/>
              <a:gd name="T68" fmla="*/ 5 w 39"/>
              <a:gd name="T69" fmla="*/ 18 h 51"/>
              <a:gd name="T70" fmla="*/ 5 w 39"/>
              <a:gd name="T71" fmla="*/ 20 h 51"/>
              <a:gd name="T72" fmla="*/ 5 w 39"/>
              <a:gd name="T73" fmla="*/ 22 h 51"/>
              <a:gd name="T74" fmla="*/ 5 w 39"/>
              <a:gd name="T75" fmla="*/ 24 h 51"/>
              <a:gd name="T76" fmla="*/ 7 w 39"/>
              <a:gd name="T77" fmla="*/ 26 h 51"/>
              <a:gd name="T78" fmla="*/ 7 w 39"/>
              <a:gd name="T79" fmla="*/ 28 h 51"/>
              <a:gd name="T80" fmla="*/ 9 w 39"/>
              <a:gd name="T81" fmla="*/ 30 h 51"/>
              <a:gd name="T82" fmla="*/ 9 w 39"/>
              <a:gd name="T83" fmla="*/ 32 h 51"/>
              <a:gd name="T84" fmla="*/ 11 w 39"/>
              <a:gd name="T85" fmla="*/ 32 h 51"/>
              <a:gd name="T86" fmla="*/ 11 w 39"/>
              <a:gd name="T87" fmla="*/ 34 h 51"/>
              <a:gd name="T88" fmla="*/ 13 w 39"/>
              <a:gd name="T89" fmla="*/ 36 h 51"/>
              <a:gd name="T90" fmla="*/ 13 w 39"/>
              <a:gd name="T91" fmla="*/ 38 h 51"/>
              <a:gd name="T92" fmla="*/ 15 w 39"/>
              <a:gd name="T93" fmla="*/ 38 h 51"/>
              <a:gd name="T94" fmla="*/ 18 w 39"/>
              <a:gd name="T95" fmla="*/ 40 h 51"/>
              <a:gd name="T96" fmla="*/ 18 w 39"/>
              <a:gd name="T97" fmla="*/ 42 h 51"/>
              <a:gd name="T98" fmla="*/ 20 w 39"/>
              <a:gd name="T99" fmla="*/ 42 h 51"/>
              <a:gd name="T100" fmla="*/ 22 w 39"/>
              <a:gd name="T101" fmla="*/ 45 h 51"/>
              <a:gd name="T102" fmla="*/ 24 w 39"/>
              <a:gd name="T103" fmla="*/ 45 h 51"/>
              <a:gd name="T104" fmla="*/ 24 w 39"/>
              <a:gd name="T105" fmla="*/ 47 h 51"/>
              <a:gd name="T106" fmla="*/ 26 w 39"/>
              <a:gd name="T107" fmla="*/ 47 h 51"/>
              <a:gd name="T108" fmla="*/ 28 w 39"/>
              <a:gd name="T109" fmla="*/ 49 h 51"/>
              <a:gd name="T110" fmla="*/ 31 w 39"/>
              <a:gd name="T111" fmla="*/ 49 h 51"/>
              <a:gd name="T112" fmla="*/ 33 w 39"/>
              <a:gd name="T113" fmla="*/ 51 h 51"/>
              <a:gd name="T114" fmla="*/ 35 w 39"/>
              <a:gd name="T115" fmla="*/ 51 h 51"/>
              <a:gd name="T116" fmla="*/ 39 w 39"/>
              <a:gd name="T117" fmla="*/ 40 h 51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39"/>
              <a:gd name="T178" fmla="*/ 0 h 51"/>
              <a:gd name="T179" fmla="*/ 39 w 39"/>
              <a:gd name="T180" fmla="*/ 51 h 51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39" h="51">
                <a:moveTo>
                  <a:pt x="39" y="40"/>
                </a:moveTo>
                <a:lnTo>
                  <a:pt x="37" y="38"/>
                </a:lnTo>
                <a:lnTo>
                  <a:pt x="35" y="38"/>
                </a:lnTo>
                <a:lnTo>
                  <a:pt x="33" y="36"/>
                </a:lnTo>
                <a:lnTo>
                  <a:pt x="31" y="34"/>
                </a:lnTo>
                <a:lnTo>
                  <a:pt x="28" y="34"/>
                </a:lnTo>
                <a:lnTo>
                  <a:pt x="26" y="32"/>
                </a:lnTo>
                <a:lnTo>
                  <a:pt x="24" y="30"/>
                </a:lnTo>
                <a:lnTo>
                  <a:pt x="22" y="28"/>
                </a:lnTo>
                <a:lnTo>
                  <a:pt x="22" y="26"/>
                </a:lnTo>
                <a:lnTo>
                  <a:pt x="20" y="24"/>
                </a:lnTo>
                <a:lnTo>
                  <a:pt x="20" y="22"/>
                </a:lnTo>
                <a:lnTo>
                  <a:pt x="18" y="22"/>
                </a:lnTo>
                <a:lnTo>
                  <a:pt x="18" y="20"/>
                </a:lnTo>
                <a:lnTo>
                  <a:pt x="18" y="18"/>
                </a:lnTo>
                <a:lnTo>
                  <a:pt x="18" y="16"/>
                </a:lnTo>
                <a:lnTo>
                  <a:pt x="15" y="16"/>
                </a:lnTo>
                <a:lnTo>
                  <a:pt x="15" y="14"/>
                </a:lnTo>
                <a:lnTo>
                  <a:pt x="15" y="12"/>
                </a:lnTo>
                <a:lnTo>
                  <a:pt x="15" y="10"/>
                </a:lnTo>
                <a:lnTo>
                  <a:pt x="15" y="8"/>
                </a:lnTo>
                <a:lnTo>
                  <a:pt x="13" y="6"/>
                </a:lnTo>
                <a:lnTo>
                  <a:pt x="13" y="4"/>
                </a:lnTo>
                <a:lnTo>
                  <a:pt x="13" y="2"/>
                </a:lnTo>
                <a:lnTo>
                  <a:pt x="13" y="0"/>
                </a:lnTo>
                <a:lnTo>
                  <a:pt x="0" y="0"/>
                </a:lnTo>
                <a:lnTo>
                  <a:pt x="0" y="2"/>
                </a:lnTo>
                <a:lnTo>
                  <a:pt x="0" y="4"/>
                </a:lnTo>
                <a:lnTo>
                  <a:pt x="0" y="6"/>
                </a:lnTo>
                <a:lnTo>
                  <a:pt x="2" y="8"/>
                </a:lnTo>
                <a:lnTo>
                  <a:pt x="2" y="10"/>
                </a:lnTo>
                <a:lnTo>
                  <a:pt x="2" y="12"/>
                </a:lnTo>
                <a:lnTo>
                  <a:pt x="2" y="14"/>
                </a:lnTo>
                <a:lnTo>
                  <a:pt x="2" y="16"/>
                </a:lnTo>
                <a:lnTo>
                  <a:pt x="5" y="18"/>
                </a:lnTo>
                <a:lnTo>
                  <a:pt x="5" y="20"/>
                </a:lnTo>
                <a:lnTo>
                  <a:pt x="5" y="22"/>
                </a:lnTo>
                <a:lnTo>
                  <a:pt x="5" y="24"/>
                </a:lnTo>
                <a:lnTo>
                  <a:pt x="7" y="26"/>
                </a:lnTo>
                <a:lnTo>
                  <a:pt x="7" y="28"/>
                </a:lnTo>
                <a:lnTo>
                  <a:pt x="9" y="30"/>
                </a:lnTo>
                <a:lnTo>
                  <a:pt x="9" y="32"/>
                </a:lnTo>
                <a:lnTo>
                  <a:pt x="11" y="32"/>
                </a:lnTo>
                <a:lnTo>
                  <a:pt x="11" y="34"/>
                </a:lnTo>
                <a:lnTo>
                  <a:pt x="13" y="36"/>
                </a:lnTo>
                <a:lnTo>
                  <a:pt x="13" y="38"/>
                </a:lnTo>
                <a:lnTo>
                  <a:pt x="15" y="38"/>
                </a:lnTo>
                <a:lnTo>
                  <a:pt x="18" y="40"/>
                </a:lnTo>
                <a:lnTo>
                  <a:pt x="18" y="42"/>
                </a:lnTo>
                <a:lnTo>
                  <a:pt x="20" y="42"/>
                </a:lnTo>
                <a:lnTo>
                  <a:pt x="22" y="45"/>
                </a:lnTo>
                <a:lnTo>
                  <a:pt x="24" y="45"/>
                </a:lnTo>
                <a:lnTo>
                  <a:pt x="24" y="47"/>
                </a:lnTo>
                <a:lnTo>
                  <a:pt x="26" y="47"/>
                </a:lnTo>
                <a:lnTo>
                  <a:pt x="28" y="49"/>
                </a:lnTo>
                <a:lnTo>
                  <a:pt x="31" y="49"/>
                </a:lnTo>
                <a:lnTo>
                  <a:pt x="33" y="51"/>
                </a:lnTo>
                <a:lnTo>
                  <a:pt x="35" y="51"/>
                </a:lnTo>
                <a:lnTo>
                  <a:pt x="39" y="4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890" name="Freeform 1017"/>
          <p:cNvSpPr>
            <a:spLocks/>
          </p:cNvSpPr>
          <p:nvPr/>
        </p:nvSpPr>
        <p:spPr bwMode="auto">
          <a:xfrm>
            <a:off x="4805363" y="3348038"/>
            <a:ext cx="133350" cy="25400"/>
          </a:xfrm>
          <a:custGeom>
            <a:avLst/>
            <a:gdLst>
              <a:gd name="T0" fmla="*/ 128 w 135"/>
              <a:gd name="T1" fmla="*/ 11 h 23"/>
              <a:gd name="T2" fmla="*/ 115 w 135"/>
              <a:gd name="T3" fmla="*/ 11 h 23"/>
              <a:gd name="T4" fmla="*/ 104 w 135"/>
              <a:gd name="T5" fmla="*/ 11 h 23"/>
              <a:gd name="T6" fmla="*/ 94 w 135"/>
              <a:gd name="T7" fmla="*/ 11 h 23"/>
              <a:gd name="T8" fmla="*/ 83 w 135"/>
              <a:gd name="T9" fmla="*/ 9 h 23"/>
              <a:gd name="T10" fmla="*/ 72 w 135"/>
              <a:gd name="T11" fmla="*/ 9 h 23"/>
              <a:gd name="T12" fmla="*/ 63 w 135"/>
              <a:gd name="T13" fmla="*/ 9 h 23"/>
              <a:gd name="T14" fmla="*/ 54 w 135"/>
              <a:gd name="T15" fmla="*/ 9 h 23"/>
              <a:gd name="T16" fmla="*/ 46 w 135"/>
              <a:gd name="T17" fmla="*/ 7 h 23"/>
              <a:gd name="T18" fmla="*/ 39 w 135"/>
              <a:gd name="T19" fmla="*/ 7 h 23"/>
              <a:gd name="T20" fmla="*/ 33 w 135"/>
              <a:gd name="T21" fmla="*/ 7 h 23"/>
              <a:gd name="T22" fmla="*/ 26 w 135"/>
              <a:gd name="T23" fmla="*/ 5 h 23"/>
              <a:gd name="T24" fmla="*/ 20 w 135"/>
              <a:gd name="T25" fmla="*/ 5 h 23"/>
              <a:gd name="T26" fmla="*/ 15 w 135"/>
              <a:gd name="T27" fmla="*/ 2 h 23"/>
              <a:gd name="T28" fmla="*/ 11 w 135"/>
              <a:gd name="T29" fmla="*/ 0 h 23"/>
              <a:gd name="T30" fmla="*/ 7 w 135"/>
              <a:gd name="T31" fmla="*/ 0 h 23"/>
              <a:gd name="T32" fmla="*/ 0 w 135"/>
              <a:gd name="T33" fmla="*/ 11 h 23"/>
              <a:gd name="T34" fmla="*/ 4 w 135"/>
              <a:gd name="T35" fmla="*/ 13 h 23"/>
              <a:gd name="T36" fmla="*/ 9 w 135"/>
              <a:gd name="T37" fmla="*/ 15 h 23"/>
              <a:gd name="T38" fmla="*/ 15 w 135"/>
              <a:gd name="T39" fmla="*/ 15 h 23"/>
              <a:gd name="T40" fmla="*/ 20 w 135"/>
              <a:gd name="T41" fmla="*/ 17 h 23"/>
              <a:gd name="T42" fmla="*/ 26 w 135"/>
              <a:gd name="T43" fmla="*/ 17 h 23"/>
              <a:gd name="T44" fmla="*/ 35 w 135"/>
              <a:gd name="T45" fmla="*/ 19 h 23"/>
              <a:gd name="T46" fmla="*/ 41 w 135"/>
              <a:gd name="T47" fmla="*/ 19 h 23"/>
              <a:gd name="T48" fmla="*/ 50 w 135"/>
              <a:gd name="T49" fmla="*/ 19 h 23"/>
              <a:gd name="T50" fmla="*/ 59 w 135"/>
              <a:gd name="T51" fmla="*/ 21 h 23"/>
              <a:gd name="T52" fmla="*/ 67 w 135"/>
              <a:gd name="T53" fmla="*/ 21 h 23"/>
              <a:gd name="T54" fmla="*/ 76 w 135"/>
              <a:gd name="T55" fmla="*/ 21 h 23"/>
              <a:gd name="T56" fmla="*/ 87 w 135"/>
              <a:gd name="T57" fmla="*/ 23 h 23"/>
              <a:gd name="T58" fmla="*/ 98 w 135"/>
              <a:gd name="T59" fmla="*/ 23 h 23"/>
              <a:gd name="T60" fmla="*/ 109 w 135"/>
              <a:gd name="T61" fmla="*/ 23 h 23"/>
              <a:gd name="T62" fmla="*/ 122 w 135"/>
              <a:gd name="T63" fmla="*/ 23 h 23"/>
              <a:gd name="T64" fmla="*/ 135 w 135"/>
              <a:gd name="T65" fmla="*/ 23 h 2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35"/>
              <a:gd name="T100" fmla="*/ 0 h 23"/>
              <a:gd name="T101" fmla="*/ 135 w 135"/>
              <a:gd name="T102" fmla="*/ 23 h 23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35" h="23">
                <a:moveTo>
                  <a:pt x="135" y="11"/>
                </a:moveTo>
                <a:lnTo>
                  <a:pt x="128" y="11"/>
                </a:lnTo>
                <a:lnTo>
                  <a:pt x="122" y="11"/>
                </a:lnTo>
                <a:lnTo>
                  <a:pt x="115" y="11"/>
                </a:lnTo>
                <a:lnTo>
                  <a:pt x="111" y="11"/>
                </a:lnTo>
                <a:lnTo>
                  <a:pt x="104" y="11"/>
                </a:lnTo>
                <a:lnTo>
                  <a:pt x="98" y="11"/>
                </a:lnTo>
                <a:lnTo>
                  <a:pt x="94" y="11"/>
                </a:lnTo>
                <a:lnTo>
                  <a:pt x="87" y="11"/>
                </a:lnTo>
                <a:lnTo>
                  <a:pt x="83" y="9"/>
                </a:lnTo>
                <a:lnTo>
                  <a:pt x="78" y="9"/>
                </a:lnTo>
                <a:lnTo>
                  <a:pt x="72" y="9"/>
                </a:lnTo>
                <a:lnTo>
                  <a:pt x="67" y="9"/>
                </a:lnTo>
                <a:lnTo>
                  <a:pt x="63" y="9"/>
                </a:lnTo>
                <a:lnTo>
                  <a:pt x="59" y="9"/>
                </a:lnTo>
                <a:lnTo>
                  <a:pt x="54" y="9"/>
                </a:lnTo>
                <a:lnTo>
                  <a:pt x="50" y="9"/>
                </a:lnTo>
                <a:lnTo>
                  <a:pt x="46" y="7"/>
                </a:lnTo>
                <a:lnTo>
                  <a:pt x="44" y="7"/>
                </a:lnTo>
                <a:lnTo>
                  <a:pt x="39" y="7"/>
                </a:lnTo>
                <a:lnTo>
                  <a:pt x="35" y="7"/>
                </a:lnTo>
                <a:lnTo>
                  <a:pt x="33" y="7"/>
                </a:lnTo>
                <a:lnTo>
                  <a:pt x="28" y="5"/>
                </a:lnTo>
                <a:lnTo>
                  <a:pt x="26" y="5"/>
                </a:lnTo>
                <a:lnTo>
                  <a:pt x="22" y="5"/>
                </a:lnTo>
                <a:lnTo>
                  <a:pt x="20" y="5"/>
                </a:lnTo>
                <a:lnTo>
                  <a:pt x="17" y="2"/>
                </a:lnTo>
                <a:lnTo>
                  <a:pt x="15" y="2"/>
                </a:lnTo>
                <a:lnTo>
                  <a:pt x="13" y="2"/>
                </a:lnTo>
                <a:lnTo>
                  <a:pt x="11" y="0"/>
                </a:lnTo>
                <a:lnTo>
                  <a:pt x="9" y="0"/>
                </a:lnTo>
                <a:lnTo>
                  <a:pt x="7" y="0"/>
                </a:lnTo>
                <a:lnTo>
                  <a:pt x="4" y="0"/>
                </a:lnTo>
                <a:lnTo>
                  <a:pt x="0" y="11"/>
                </a:lnTo>
                <a:lnTo>
                  <a:pt x="2" y="13"/>
                </a:lnTo>
                <a:lnTo>
                  <a:pt x="4" y="13"/>
                </a:lnTo>
                <a:lnTo>
                  <a:pt x="7" y="13"/>
                </a:lnTo>
                <a:lnTo>
                  <a:pt x="9" y="15"/>
                </a:lnTo>
                <a:lnTo>
                  <a:pt x="11" y="15"/>
                </a:lnTo>
                <a:lnTo>
                  <a:pt x="15" y="15"/>
                </a:lnTo>
                <a:lnTo>
                  <a:pt x="17" y="15"/>
                </a:lnTo>
                <a:lnTo>
                  <a:pt x="20" y="17"/>
                </a:lnTo>
                <a:lnTo>
                  <a:pt x="24" y="17"/>
                </a:lnTo>
                <a:lnTo>
                  <a:pt x="26" y="17"/>
                </a:lnTo>
                <a:lnTo>
                  <a:pt x="30" y="17"/>
                </a:lnTo>
                <a:lnTo>
                  <a:pt x="35" y="19"/>
                </a:lnTo>
                <a:lnTo>
                  <a:pt x="37" y="19"/>
                </a:lnTo>
                <a:lnTo>
                  <a:pt x="41" y="19"/>
                </a:lnTo>
                <a:lnTo>
                  <a:pt x="46" y="19"/>
                </a:lnTo>
                <a:lnTo>
                  <a:pt x="50" y="19"/>
                </a:lnTo>
                <a:lnTo>
                  <a:pt x="54" y="21"/>
                </a:lnTo>
                <a:lnTo>
                  <a:pt x="59" y="21"/>
                </a:lnTo>
                <a:lnTo>
                  <a:pt x="63" y="21"/>
                </a:lnTo>
                <a:lnTo>
                  <a:pt x="67" y="21"/>
                </a:lnTo>
                <a:lnTo>
                  <a:pt x="72" y="21"/>
                </a:lnTo>
                <a:lnTo>
                  <a:pt x="76" y="21"/>
                </a:lnTo>
                <a:lnTo>
                  <a:pt x="83" y="21"/>
                </a:lnTo>
                <a:lnTo>
                  <a:pt x="87" y="23"/>
                </a:lnTo>
                <a:lnTo>
                  <a:pt x="94" y="23"/>
                </a:lnTo>
                <a:lnTo>
                  <a:pt x="98" y="23"/>
                </a:lnTo>
                <a:lnTo>
                  <a:pt x="104" y="23"/>
                </a:lnTo>
                <a:lnTo>
                  <a:pt x="109" y="23"/>
                </a:lnTo>
                <a:lnTo>
                  <a:pt x="115" y="23"/>
                </a:lnTo>
                <a:lnTo>
                  <a:pt x="122" y="23"/>
                </a:lnTo>
                <a:lnTo>
                  <a:pt x="128" y="23"/>
                </a:lnTo>
                <a:lnTo>
                  <a:pt x="135" y="23"/>
                </a:lnTo>
                <a:lnTo>
                  <a:pt x="135" y="11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891" name="Freeform 1018"/>
          <p:cNvSpPr>
            <a:spLocks/>
          </p:cNvSpPr>
          <p:nvPr/>
        </p:nvSpPr>
        <p:spPr bwMode="auto">
          <a:xfrm>
            <a:off x="4938713" y="3359150"/>
            <a:ext cx="260350" cy="17463"/>
          </a:xfrm>
          <a:custGeom>
            <a:avLst/>
            <a:gdLst>
              <a:gd name="T0" fmla="*/ 259 w 261"/>
              <a:gd name="T1" fmla="*/ 4 h 16"/>
              <a:gd name="T2" fmla="*/ 250 w 261"/>
              <a:gd name="T3" fmla="*/ 2 h 16"/>
              <a:gd name="T4" fmla="*/ 241 w 261"/>
              <a:gd name="T5" fmla="*/ 2 h 16"/>
              <a:gd name="T6" fmla="*/ 231 w 261"/>
              <a:gd name="T7" fmla="*/ 2 h 16"/>
              <a:gd name="T8" fmla="*/ 220 w 261"/>
              <a:gd name="T9" fmla="*/ 2 h 16"/>
              <a:gd name="T10" fmla="*/ 207 w 261"/>
              <a:gd name="T11" fmla="*/ 2 h 16"/>
              <a:gd name="T12" fmla="*/ 191 w 261"/>
              <a:gd name="T13" fmla="*/ 2 h 16"/>
              <a:gd name="T14" fmla="*/ 176 w 261"/>
              <a:gd name="T15" fmla="*/ 0 h 16"/>
              <a:gd name="T16" fmla="*/ 161 w 261"/>
              <a:gd name="T17" fmla="*/ 0 h 16"/>
              <a:gd name="T18" fmla="*/ 144 w 261"/>
              <a:gd name="T19" fmla="*/ 0 h 16"/>
              <a:gd name="T20" fmla="*/ 124 w 261"/>
              <a:gd name="T21" fmla="*/ 0 h 16"/>
              <a:gd name="T22" fmla="*/ 104 w 261"/>
              <a:gd name="T23" fmla="*/ 0 h 16"/>
              <a:gd name="T24" fmla="*/ 83 w 261"/>
              <a:gd name="T25" fmla="*/ 0 h 16"/>
              <a:gd name="T26" fmla="*/ 61 w 261"/>
              <a:gd name="T27" fmla="*/ 0 h 16"/>
              <a:gd name="T28" fmla="*/ 37 w 261"/>
              <a:gd name="T29" fmla="*/ 0 h 16"/>
              <a:gd name="T30" fmla="*/ 13 w 261"/>
              <a:gd name="T31" fmla="*/ 0 h 16"/>
              <a:gd name="T32" fmla="*/ 0 w 261"/>
              <a:gd name="T33" fmla="*/ 12 h 16"/>
              <a:gd name="T34" fmla="*/ 24 w 261"/>
              <a:gd name="T35" fmla="*/ 12 h 16"/>
              <a:gd name="T36" fmla="*/ 48 w 261"/>
              <a:gd name="T37" fmla="*/ 12 h 16"/>
              <a:gd name="T38" fmla="*/ 72 w 261"/>
              <a:gd name="T39" fmla="*/ 12 h 16"/>
              <a:gd name="T40" fmla="*/ 93 w 261"/>
              <a:gd name="T41" fmla="*/ 12 h 16"/>
              <a:gd name="T42" fmla="*/ 113 w 261"/>
              <a:gd name="T43" fmla="*/ 12 h 16"/>
              <a:gd name="T44" fmla="*/ 133 w 261"/>
              <a:gd name="T45" fmla="*/ 12 h 16"/>
              <a:gd name="T46" fmla="*/ 152 w 261"/>
              <a:gd name="T47" fmla="*/ 12 h 16"/>
              <a:gd name="T48" fmla="*/ 167 w 261"/>
              <a:gd name="T49" fmla="*/ 12 h 16"/>
              <a:gd name="T50" fmla="*/ 185 w 261"/>
              <a:gd name="T51" fmla="*/ 12 h 16"/>
              <a:gd name="T52" fmla="*/ 198 w 261"/>
              <a:gd name="T53" fmla="*/ 14 h 16"/>
              <a:gd name="T54" fmla="*/ 211 w 261"/>
              <a:gd name="T55" fmla="*/ 14 h 16"/>
              <a:gd name="T56" fmla="*/ 224 w 261"/>
              <a:gd name="T57" fmla="*/ 14 h 16"/>
              <a:gd name="T58" fmla="*/ 235 w 261"/>
              <a:gd name="T59" fmla="*/ 14 h 16"/>
              <a:gd name="T60" fmla="*/ 246 w 261"/>
              <a:gd name="T61" fmla="*/ 14 h 16"/>
              <a:gd name="T62" fmla="*/ 252 w 261"/>
              <a:gd name="T63" fmla="*/ 14 h 16"/>
              <a:gd name="T64" fmla="*/ 261 w 261"/>
              <a:gd name="T65" fmla="*/ 16 h 1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61"/>
              <a:gd name="T100" fmla="*/ 0 h 16"/>
              <a:gd name="T101" fmla="*/ 261 w 261"/>
              <a:gd name="T102" fmla="*/ 16 h 1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61" h="16">
                <a:moveTo>
                  <a:pt x="261" y="4"/>
                </a:moveTo>
                <a:lnTo>
                  <a:pt x="259" y="4"/>
                </a:lnTo>
                <a:lnTo>
                  <a:pt x="254" y="2"/>
                </a:lnTo>
                <a:lnTo>
                  <a:pt x="250" y="2"/>
                </a:lnTo>
                <a:lnTo>
                  <a:pt x="246" y="2"/>
                </a:lnTo>
                <a:lnTo>
                  <a:pt x="241" y="2"/>
                </a:lnTo>
                <a:lnTo>
                  <a:pt x="235" y="2"/>
                </a:lnTo>
                <a:lnTo>
                  <a:pt x="231" y="2"/>
                </a:lnTo>
                <a:lnTo>
                  <a:pt x="224" y="2"/>
                </a:lnTo>
                <a:lnTo>
                  <a:pt x="220" y="2"/>
                </a:lnTo>
                <a:lnTo>
                  <a:pt x="213" y="2"/>
                </a:lnTo>
                <a:lnTo>
                  <a:pt x="207" y="2"/>
                </a:lnTo>
                <a:lnTo>
                  <a:pt x="198" y="2"/>
                </a:lnTo>
                <a:lnTo>
                  <a:pt x="191" y="2"/>
                </a:lnTo>
                <a:lnTo>
                  <a:pt x="185" y="0"/>
                </a:lnTo>
                <a:lnTo>
                  <a:pt x="176" y="0"/>
                </a:lnTo>
                <a:lnTo>
                  <a:pt x="167" y="0"/>
                </a:lnTo>
                <a:lnTo>
                  <a:pt x="161" y="0"/>
                </a:lnTo>
                <a:lnTo>
                  <a:pt x="152" y="0"/>
                </a:lnTo>
                <a:lnTo>
                  <a:pt x="144" y="0"/>
                </a:lnTo>
                <a:lnTo>
                  <a:pt x="133" y="0"/>
                </a:lnTo>
                <a:lnTo>
                  <a:pt x="124" y="0"/>
                </a:lnTo>
                <a:lnTo>
                  <a:pt x="113" y="0"/>
                </a:lnTo>
                <a:lnTo>
                  <a:pt x="104" y="0"/>
                </a:lnTo>
                <a:lnTo>
                  <a:pt x="93" y="0"/>
                </a:lnTo>
                <a:lnTo>
                  <a:pt x="83" y="0"/>
                </a:lnTo>
                <a:lnTo>
                  <a:pt x="72" y="0"/>
                </a:lnTo>
                <a:lnTo>
                  <a:pt x="61" y="0"/>
                </a:lnTo>
                <a:lnTo>
                  <a:pt x="48" y="0"/>
                </a:lnTo>
                <a:lnTo>
                  <a:pt x="37" y="0"/>
                </a:lnTo>
                <a:lnTo>
                  <a:pt x="24" y="0"/>
                </a:lnTo>
                <a:lnTo>
                  <a:pt x="13" y="0"/>
                </a:lnTo>
                <a:lnTo>
                  <a:pt x="0" y="0"/>
                </a:lnTo>
                <a:lnTo>
                  <a:pt x="0" y="12"/>
                </a:lnTo>
                <a:lnTo>
                  <a:pt x="13" y="12"/>
                </a:lnTo>
                <a:lnTo>
                  <a:pt x="24" y="12"/>
                </a:lnTo>
                <a:lnTo>
                  <a:pt x="37" y="12"/>
                </a:lnTo>
                <a:lnTo>
                  <a:pt x="48" y="12"/>
                </a:lnTo>
                <a:lnTo>
                  <a:pt x="61" y="12"/>
                </a:lnTo>
                <a:lnTo>
                  <a:pt x="72" y="12"/>
                </a:lnTo>
                <a:lnTo>
                  <a:pt x="83" y="12"/>
                </a:lnTo>
                <a:lnTo>
                  <a:pt x="93" y="12"/>
                </a:lnTo>
                <a:lnTo>
                  <a:pt x="104" y="12"/>
                </a:lnTo>
                <a:lnTo>
                  <a:pt x="113" y="12"/>
                </a:lnTo>
                <a:lnTo>
                  <a:pt x="124" y="12"/>
                </a:lnTo>
                <a:lnTo>
                  <a:pt x="133" y="12"/>
                </a:lnTo>
                <a:lnTo>
                  <a:pt x="144" y="12"/>
                </a:lnTo>
                <a:lnTo>
                  <a:pt x="152" y="12"/>
                </a:lnTo>
                <a:lnTo>
                  <a:pt x="161" y="12"/>
                </a:lnTo>
                <a:lnTo>
                  <a:pt x="167" y="12"/>
                </a:lnTo>
                <a:lnTo>
                  <a:pt x="176" y="12"/>
                </a:lnTo>
                <a:lnTo>
                  <a:pt x="185" y="12"/>
                </a:lnTo>
                <a:lnTo>
                  <a:pt x="191" y="14"/>
                </a:lnTo>
                <a:lnTo>
                  <a:pt x="198" y="14"/>
                </a:lnTo>
                <a:lnTo>
                  <a:pt x="204" y="14"/>
                </a:lnTo>
                <a:lnTo>
                  <a:pt x="211" y="14"/>
                </a:lnTo>
                <a:lnTo>
                  <a:pt x="217" y="14"/>
                </a:lnTo>
                <a:lnTo>
                  <a:pt x="224" y="14"/>
                </a:lnTo>
                <a:lnTo>
                  <a:pt x="231" y="14"/>
                </a:lnTo>
                <a:lnTo>
                  <a:pt x="235" y="14"/>
                </a:lnTo>
                <a:lnTo>
                  <a:pt x="239" y="14"/>
                </a:lnTo>
                <a:lnTo>
                  <a:pt x="246" y="14"/>
                </a:lnTo>
                <a:lnTo>
                  <a:pt x="250" y="14"/>
                </a:lnTo>
                <a:lnTo>
                  <a:pt x="252" y="14"/>
                </a:lnTo>
                <a:lnTo>
                  <a:pt x="257" y="16"/>
                </a:lnTo>
                <a:lnTo>
                  <a:pt x="261" y="16"/>
                </a:lnTo>
                <a:lnTo>
                  <a:pt x="261" y="4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892" name="Freeform 1019"/>
          <p:cNvSpPr>
            <a:spLocks/>
          </p:cNvSpPr>
          <p:nvPr/>
        </p:nvSpPr>
        <p:spPr bwMode="auto">
          <a:xfrm>
            <a:off x="5199063" y="3363913"/>
            <a:ext cx="131762" cy="34925"/>
          </a:xfrm>
          <a:custGeom>
            <a:avLst/>
            <a:gdLst>
              <a:gd name="T0" fmla="*/ 131 w 133"/>
              <a:gd name="T1" fmla="*/ 18 h 32"/>
              <a:gd name="T2" fmla="*/ 124 w 133"/>
              <a:gd name="T3" fmla="*/ 18 h 32"/>
              <a:gd name="T4" fmla="*/ 118 w 133"/>
              <a:gd name="T5" fmla="*/ 16 h 32"/>
              <a:gd name="T6" fmla="*/ 111 w 133"/>
              <a:gd name="T7" fmla="*/ 14 h 32"/>
              <a:gd name="T8" fmla="*/ 102 w 133"/>
              <a:gd name="T9" fmla="*/ 12 h 32"/>
              <a:gd name="T10" fmla="*/ 96 w 133"/>
              <a:gd name="T11" fmla="*/ 10 h 32"/>
              <a:gd name="T12" fmla="*/ 89 w 133"/>
              <a:gd name="T13" fmla="*/ 10 h 32"/>
              <a:gd name="T14" fmla="*/ 81 w 133"/>
              <a:gd name="T15" fmla="*/ 8 h 32"/>
              <a:gd name="T16" fmla="*/ 72 w 133"/>
              <a:gd name="T17" fmla="*/ 6 h 32"/>
              <a:gd name="T18" fmla="*/ 63 w 133"/>
              <a:gd name="T19" fmla="*/ 6 h 32"/>
              <a:gd name="T20" fmla="*/ 54 w 133"/>
              <a:gd name="T21" fmla="*/ 4 h 32"/>
              <a:gd name="T22" fmla="*/ 46 w 133"/>
              <a:gd name="T23" fmla="*/ 4 h 32"/>
              <a:gd name="T24" fmla="*/ 37 w 133"/>
              <a:gd name="T25" fmla="*/ 2 h 32"/>
              <a:gd name="T26" fmla="*/ 26 w 133"/>
              <a:gd name="T27" fmla="*/ 2 h 32"/>
              <a:gd name="T28" fmla="*/ 15 w 133"/>
              <a:gd name="T29" fmla="*/ 0 h 32"/>
              <a:gd name="T30" fmla="*/ 7 w 133"/>
              <a:gd name="T31" fmla="*/ 0 h 32"/>
              <a:gd name="T32" fmla="*/ 0 w 133"/>
              <a:gd name="T33" fmla="*/ 12 h 32"/>
              <a:gd name="T34" fmla="*/ 11 w 133"/>
              <a:gd name="T35" fmla="*/ 12 h 32"/>
              <a:gd name="T36" fmla="*/ 20 w 133"/>
              <a:gd name="T37" fmla="*/ 12 h 32"/>
              <a:gd name="T38" fmla="*/ 30 w 133"/>
              <a:gd name="T39" fmla="*/ 14 h 32"/>
              <a:gd name="T40" fmla="*/ 39 w 133"/>
              <a:gd name="T41" fmla="*/ 14 h 32"/>
              <a:gd name="T42" fmla="*/ 48 w 133"/>
              <a:gd name="T43" fmla="*/ 16 h 32"/>
              <a:gd name="T44" fmla="*/ 57 w 133"/>
              <a:gd name="T45" fmla="*/ 16 h 32"/>
              <a:gd name="T46" fmla="*/ 65 w 133"/>
              <a:gd name="T47" fmla="*/ 18 h 32"/>
              <a:gd name="T48" fmla="*/ 74 w 133"/>
              <a:gd name="T49" fmla="*/ 20 h 32"/>
              <a:gd name="T50" fmla="*/ 83 w 133"/>
              <a:gd name="T51" fmla="*/ 20 h 32"/>
              <a:gd name="T52" fmla="*/ 89 w 133"/>
              <a:gd name="T53" fmla="*/ 22 h 32"/>
              <a:gd name="T54" fmla="*/ 96 w 133"/>
              <a:gd name="T55" fmla="*/ 24 h 32"/>
              <a:gd name="T56" fmla="*/ 104 w 133"/>
              <a:gd name="T57" fmla="*/ 24 h 32"/>
              <a:gd name="T58" fmla="*/ 111 w 133"/>
              <a:gd name="T59" fmla="*/ 26 h 32"/>
              <a:gd name="T60" fmla="*/ 118 w 133"/>
              <a:gd name="T61" fmla="*/ 28 h 32"/>
              <a:gd name="T62" fmla="*/ 122 w 133"/>
              <a:gd name="T63" fmla="*/ 30 h 32"/>
              <a:gd name="T64" fmla="*/ 128 w 133"/>
              <a:gd name="T65" fmla="*/ 32 h 3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33"/>
              <a:gd name="T100" fmla="*/ 0 h 32"/>
              <a:gd name="T101" fmla="*/ 133 w 133"/>
              <a:gd name="T102" fmla="*/ 32 h 3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33" h="32">
                <a:moveTo>
                  <a:pt x="133" y="20"/>
                </a:moveTo>
                <a:lnTo>
                  <a:pt x="131" y="18"/>
                </a:lnTo>
                <a:lnTo>
                  <a:pt x="126" y="18"/>
                </a:lnTo>
                <a:lnTo>
                  <a:pt x="124" y="18"/>
                </a:lnTo>
                <a:lnTo>
                  <a:pt x="120" y="16"/>
                </a:lnTo>
                <a:lnTo>
                  <a:pt x="118" y="16"/>
                </a:lnTo>
                <a:lnTo>
                  <a:pt x="113" y="14"/>
                </a:lnTo>
                <a:lnTo>
                  <a:pt x="111" y="14"/>
                </a:lnTo>
                <a:lnTo>
                  <a:pt x="107" y="14"/>
                </a:lnTo>
                <a:lnTo>
                  <a:pt x="102" y="12"/>
                </a:lnTo>
                <a:lnTo>
                  <a:pt x="100" y="12"/>
                </a:lnTo>
                <a:lnTo>
                  <a:pt x="96" y="10"/>
                </a:lnTo>
                <a:lnTo>
                  <a:pt x="91" y="10"/>
                </a:lnTo>
                <a:lnTo>
                  <a:pt x="89" y="10"/>
                </a:lnTo>
                <a:lnTo>
                  <a:pt x="85" y="8"/>
                </a:lnTo>
                <a:lnTo>
                  <a:pt x="81" y="8"/>
                </a:lnTo>
                <a:lnTo>
                  <a:pt x="76" y="8"/>
                </a:lnTo>
                <a:lnTo>
                  <a:pt x="72" y="6"/>
                </a:lnTo>
                <a:lnTo>
                  <a:pt x="67" y="6"/>
                </a:lnTo>
                <a:lnTo>
                  <a:pt x="63" y="6"/>
                </a:lnTo>
                <a:lnTo>
                  <a:pt x="59" y="6"/>
                </a:lnTo>
                <a:lnTo>
                  <a:pt x="54" y="4"/>
                </a:lnTo>
                <a:lnTo>
                  <a:pt x="50" y="4"/>
                </a:lnTo>
                <a:lnTo>
                  <a:pt x="46" y="4"/>
                </a:lnTo>
                <a:lnTo>
                  <a:pt x="41" y="2"/>
                </a:lnTo>
                <a:lnTo>
                  <a:pt x="37" y="2"/>
                </a:lnTo>
                <a:lnTo>
                  <a:pt x="30" y="2"/>
                </a:lnTo>
                <a:lnTo>
                  <a:pt x="26" y="2"/>
                </a:lnTo>
                <a:lnTo>
                  <a:pt x="22" y="2"/>
                </a:lnTo>
                <a:lnTo>
                  <a:pt x="15" y="0"/>
                </a:lnTo>
                <a:lnTo>
                  <a:pt x="11" y="0"/>
                </a:lnTo>
                <a:lnTo>
                  <a:pt x="7" y="0"/>
                </a:lnTo>
                <a:lnTo>
                  <a:pt x="0" y="0"/>
                </a:lnTo>
                <a:lnTo>
                  <a:pt x="0" y="12"/>
                </a:lnTo>
                <a:lnTo>
                  <a:pt x="4" y="12"/>
                </a:lnTo>
                <a:lnTo>
                  <a:pt x="11" y="12"/>
                </a:lnTo>
                <a:lnTo>
                  <a:pt x="15" y="12"/>
                </a:lnTo>
                <a:lnTo>
                  <a:pt x="20" y="12"/>
                </a:lnTo>
                <a:lnTo>
                  <a:pt x="24" y="14"/>
                </a:lnTo>
                <a:lnTo>
                  <a:pt x="30" y="14"/>
                </a:lnTo>
                <a:lnTo>
                  <a:pt x="35" y="14"/>
                </a:lnTo>
                <a:lnTo>
                  <a:pt x="39" y="14"/>
                </a:lnTo>
                <a:lnTo>
                  <a:pt x="44" y="16"/>
                </a:lnTo>
                <a:lnTo>
                  <a:pt x="48" y="16"/>
                </a:lnTo>
                <a:lnTo>
                  <a:pt x="52" y="16"/>
                </a:lnTo>
                <a:lnTo>
                  <a:pt x="57" y="16"/>
                </a:lnTo>
                <a:lnTo>
                  <a:pt x="61" y="18"/>
                </a:lnTo>
                <a:lnTo>
                  <a:pt x="65" y="18"/>
                </a:lnTo>
                <a:lnTo>
                  <a:pt x="70" y="18"/>
                </a:lnTo>
                <a:lnTo>
                  <a:pt x="74" y="20"/>
                </a:lnTo>
                <a:lnTo>
                  <a:pt x="78" y="20"/>
                </a:lnTo>
                <a:lnTo>
                  <a:pt x="83" y="20"/>
                </a:lnTo>
                <a:lnTo>
                  <a:pt x="85" y="22"/>
                </a:lnTo>
                <a:lnTo>
                  <a:pt x="89" y="22"/>
                </a:lnTo>
                <a:lnTo>
                  <a:pt x="94" y="22"/>
                </a:lnTo>
                <a:lnTo>
                  <a:pt x="96" y="24"/>
                </a:lnTo>
                <a:lnTo>
                  <a:pt x="100" y="24"/>
                </a:lnTo>
                <a:lnTo>
                  <a:pt x="104" y="24"/>
                </a:lnTo>
                <a:lnTo>
                  <a:pt x="107" y="26"/>
                </a:lnTo>
                <a:lnTo>
                  <a:pt x="111" y="26"/>
                </a:lnTo>
                <a:lnTo>
                  <a:pt x="113" y="26"/>
                </a:lnTo>
                <a:lnTo>
                  <a:pt x="118" y="28"/>
                </a:lnTo>
                <a:lnTo>
                  <a:pt x="120" y="28"/>
                </a:lnTo>
                <a:lnTo>
                  <a:pt x="122" y="30"/>
                </a:lnTo>
                <a:lnTo>
                  <a:pt x="126" y="30"/>
                </a:lnTo>
                <a:lnTo>
                  <a:pt x="128" y="32"/>
                </a:lnTo>
                <a:lnTo>
                  <a:pt x="133" y="2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893" name="Freeform 1020"/>
          <p:cNvSpPr>
            <a:spLocks/>
          </p:cNvSpPr>
          <p:nvPr/>
        </p:nvSpPr>
        <p:spPr bwMode="auto">
          <a:xfrm>
            <a:off x="5324475" y="3386138"/>
            <a:ext cx="92075" cy="63500"/>
          </a:xfrm>
          <a:custGeom>
            <a:avLst/>
            <a:gdLst>
              <a:gd name="T0" fmla="*/ 90 w 90"/>
              <a:gd name="T1" fmla="*/ 46 h 59"/>
              <a:gd name="T2" fmla="*/ 83 w 90"/>
              <a:gd name="T3" fmla="*/ 42 h 59"/>
              <a:gd name="T4" fmla="*/ 79 w 90"/>
              <a:gd name="T5" fmla="*/ 38 h 59"/>
              <a:gd name="T6" fmla="*/ 74 w 90"/>
              <a:gd name="T7" fmla="*/ 34 h 59"/>
              <a:gd name="T8" fmla="*/ 70 w 90"/>
              <a:gd name="T9" fmla="*/ 30 h 59"/>
              <a:gd name="T10" fmla="*/ 63 w 90"/>
              <a:gd name="T11" fmla="*/ 28 h 59"/>
              <a:gd name="T12" fmla="*/ 59 w 90"/>
              <a:gd name="T13" fmla="*/ 24 h 59"/>
              <a:gd name="T14" fmla="*/ 55 w 90"/>
              <a:gd name="T15" fmla="*/ 22 h 59"/>
              <a:gd name="T16" fmla="*/ 48 w 90"/>
              <a:gd name="T17" fmla="*/ 18 h 59"/>
              <a:gd name="T18" fmla="*/ 44 w 90"/>
              <a:gd name="T19" fmla="*/ 16 h 59"/>
              <a:gd name="T20" fmla="*/ 40 w 90"/>
              <a:gd name="T21" fmla="*/ 14 h 59"/>
              <a:gd name="T22" fmla="*/ 33 w 90"/>
              <a:gd name="T23" fmla="*/ 10 h 59"/>
              <a:gd name="T24" fmla="*/ 26 w 90"/>
              <a:gd name="T25" fmla="*/ 8 h 59"/>
              <a:gd name="T26" fmla="*/ 22 w 90"/>
              <a:gd name="T27" fmla="*/ 6 h 59"/>
              <a:gd name="T28" fmla="*/ 16 w 90"/>
              <a:gd name="T29" fmla="*/ 4 h 59"/>
              <a:gd name="T30" fmla="*/ 11 w 90"/>
              <a:gd name="T31" fmla="*/ 2 h 59"/>
              <a:gd name="T32" fmla="*/ 5 w 90"/>
              <a:gd name="T33" fmla="*/ 0 h 59"/>
              <a:gd name="T34" fmla="*/ 3 w 90"/>
              <a:gd name="T35" fmla="*/ 12 h 59"/>
              <a:gd name="T36" fmla="*/ 9 w 90"/>
              <a:gd name="T37" fmla="*/ 14 h 59"/>
              <a:gd name="T38" fmla="*/ 13 w 90"/>
              <a:gd name="T39" fmla="*/ 16 h 59"/>
              <a:gd name="T40" fmla="*/ 20 w 90"/>
              <a:gd name="T41" fmla="*/ 18 h 59"/>
              <a:gd name="T42" fmla="*/ 24 w 90"/>
              <a:gd name="T43" fmla="*/ 20 h 59"/>
              <a:gd name="T44" fmla="*/ 31 w 90"/>
              <a:gd name="T45" fmla="*/ 22 h 59"/>
              <a:gd name="T46" fmla="*/ 35 w 90"/>
              <a:gd name="T47" fmla="*/ 24 h 59"/>
              <a:gd name="T48" fmla="*/ 40 w 90"/>
              <a:gd name="T49" fmla="*/ 28 h 59"/>
              <a:gd name="T50" fmla="*/ 46 w 90"/>
              <a:gd name="T51" fmla="*/ 30 h 59"/>
              <a:gd name="T52" fmla="*/ 50 w 90"/>
              <a:gd name="T53" fmla="*/ 32 h 59"/>
              <a:gd name="T54" fmla="*/ 55 w 90"/>
              <a:gd name="T55" fmla="*/ 36 h 59"/>
              <a:gd name="T56" fmla="*/ 59 w 90"/>
              <a:gd name="T57" fmla="*/ 38 h 59"/>
              <a:gd name="T58" fmla="*/ 63 w 90"/>
              <a:gd name="T59" fmla="*/ 42 h 59"/>
              <a:gd name="T60" fmla="*/ 68 w 90"/>
              <a:gd name="T61" fmla="*/ 46 h 59"/>
              <a:gd name="T62" fmla="*/ 72 w 90"/>
              <a:gd name="T63" fmla="*/ 48 h 59"/>
              <a:gd name="T64" fmla="*/ 77 w 90"/>
              <a:gd name="T65" fmla="*/ 53 h 59"/>
              <a:gd name="T66" fmla="*/ 90 w 90"/>
              <a:gd name="T67" fmla="*/ 55 h 59"/>
              <a:gd name="T68" fmla="*/ 85 w 90"/>
              <a:gd name="T69" fmla="*/ 59 h 59"/>
              <a:gd name="T70" fmla="*/ 79 w 90"/>
              <a:gd name="T71" fmla="*/ 46 h 5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90"/>
              <a:gd name="T109" fmla="*/ 0 h 59"/>
              <a:gd name="T110" fmla="*/ 90 w 90"/>
              <a:gd name="T111" fmla="*/ 59 h 59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90" h="59">
                <a:moveTo>
                  <a:pt x="79" y="46"/>
                </a:moveTo>
                <a:lnTo>
                  <a:pt x="90" y="46"/>
                </a:lnTo>
                <a:lnTo>
                  <a:pt x="85" y="44"/>
                </a:lnTo>
                <a:lnTo>
                  <a:pt x="83" y="42"/>
                </a:lnTo>
                <a:lnTo>
                  <a:pt x="81" y="40"/>
                </a:lnTo>
                <a:lnTo>
                  <a:pt x="79" y="38"/>
                </a:lnTo>
                <a:lnTo>
                  <a:pt x="77" y="36"/>
                </a:lnTo>
                <a:lnTo>
                  <a:pt x="74" y="34"/>
                </a:lnTo>
                <a:lnTo>
                  <a:pt x="72" y="32"/>
                </a:lnTo>
                <a:lnTo>
                  <a:pt x="70" y="30"/>
                </a:lnTo>
                <a:lnTo>
                  <a:pt x="68" y="30"/>
                </a:lnTo>
                <a:lnTo>
                  <a:pt x="63" y="28"/>
                </a:lnTo>
                <a:lnTo>
                  <a:pt x="61" y="26"/>
                </a:lnTo>
                <a:lnTo>
                  <a:pt x="59" y="24"/>
                </a:lnTo>
                <a:lnTo>
                  <a:pt x="57" y="22"/>
                </a:lnTo>
                <a:lnTo>
                  <a:pt x="55" y="22"/>
                </a:lnTo>
                <a:lnTo>
                  <a:pt x="53" y="20"/>
                </a:lnTo>
                <a:lnTo>
                  <a:pt x="48" y="18"/>
                </a:lnTo>
                <a:lnTo>
                  <a:pt x="46" y="18"/>
                </a:lnTo>
                <a:lnTo>
                  <a:pt x="44" y="16"/>
                </a:lnTo>
                <a:lnTo>
                  <a:pt x="42" y="14"/>
                </a:lnTo>
                <a:lnTo>
                  <a:pt x="40" y="14"/>
                </a:lnTo>
                <a:lnTo>
                  <a:pt x="35" y="12"/>
                </a:lnTo>
                <a:lnTo>
                  <a:pt x="33" y="10"/>
                </a:lnTo>
                <a:lnTo>
                  <a:pt x="31" y="10"/>
                </a:lnTo>
                <a:lnTo>
                  <a:pt x="26" y="8"/>
                </a:lnTo>
                <a:lnTo>
                  <a:pt x="24" y="6"/>
                </a:lnTo>
                <a:lnTo>
                  <a:pt x="22" y="6"/>
                </a:lnTo>
                <a:lnTo>
                  <a:pt x="20" y="4"/>
                </a:lnTo>
                <a:lnTo>
                  <a:pt x="16" y="4"/>
                </a:lnTo>
                <a:lnTo>
                  <a:pt x="13" y="2"/>
                </a:lnTo>
                <a:lnTo>
                  <a:pt x="11" y="2"/>
                </a:lnTo>
                <a:lnTo>
                  <a:pt x="7" y="0"/>
                </a:lnTo>
                <a:lnTo>
                  <a:pt x="5" y="0"/>
                </a:lnTo>
                <a:lnTo>
                  <a:pt x="0" y="12"/>
                </a:lnTo>
                <a:lnTo>
                  <a:pt x="3" y="12"/>
                </a:lnTo>
                <a:lnTo>
                  <a:pt x="7" y="12"/>
                </a:lnTo>
                <a:lnTo>
                  <a:pt x="9" y="14"/>
                </a:lnTo>
                <a:lnTo>
                  <a:pt x="11" y="14"/>
                </a:lnTo>
                <a:lnTo>
                  <a:pt x="13" y="16"/>
                </a:lnTo>
                <a:lnTo>
                  <a:pt x="18" y="16"/>
                </a:lnTo>
                <a:lnTo>
                  <a:pt x="20" y="18"/>
                </a:lnTo>
                <a:lnTo>
                  <a:pt x="22" y="18"/>
                </a:lnTo>
                <a:lnTo>
                  <a:pt x="24" y="20"/>
                </a:lnTo>
                <a:lnTo>
                  <a:pt x="26" y="22"/>
                </a:lnTo>
                <a:lnTo>
                  <a:pt x="31" y="22"/>
                </a:lnTo>
                <a:lnTo>
                  <a:pt x="33" y="24"/>
                </a:lnTo>
                <a:lnTo>
                  <a:pt x="35" y="24"/>
                </a:lnTo>
                <a:lnTo>
                  <a:pt x="37" y="26"/>
                </a:lnTo>
                <a:lnTo>
                  <a:pt x="40" y="28"/>
                </a:lnTo>
                <a:lnTo>
                  <a:pt x="42" y="28"/>
                </a:lnTo>
                <a:lnTo>
                  <a:pt x="46" y="30"/>
                </a:lnTo>
                <a:lnTo>
                  <a:pt x="48" y="32"/>
                </a:lnTo>
                <a:lnTo>
                  <a:pt x="50" y="32"/>
                </a:lnTo>
                <a:lnTo>
                  <a:pt x="53" y="34"/>
                </a:lnTo>
                <a:lnTo>
                  <a:pt x="55" y="36"/>
                </a:lnTo>
                <a:lnTo>
                  <a:pt x="57" y="38"/>
                </a:lnTo>
                <a:lnTo>
                  <a:pt x="59" y="38"/>
                </a:lnTo>
                <a:lnTo>
                  <a:pt x="61" y="40"/>
                </a:lnTo>
                <a:lnTo>
                  <a:pt x="63" y="42"/>
                </a:lnTo>
                <a:lnTo>
                  <a:pt x="66" y="44"/>
                </a:lnTo>
                <a:lnTo>
                  <a:pt x="68" y="46"/>
                </a:lnTo>
                <a:lnTo>
                  <a:pt x="70" y="48"/>
                </a:lnTo>
                <a:lnTo>
                  <a:pt x="72" y="48"/>
                </a:lnTo>
                <a:lnTo>
                  <a:pt x="74" y="50"/>
                </a:lnTo>
                <a:lnTo>
                  <a:pt x="77" y="53"/>
                </a:lnTo>
                <a:lnTo>
                  <a:pt x="79" y="55"/>
                </a:lnTo>
                <a:lnTo>
                  <a:pt x="90" y="55"/>
                </a:lnTo>
                <a:lnTo>
                  <a:pt x="79" y="55"/>
                </a:lnTo>
                <a:lnTo>
                  <a:pt x="85" y="59"/>
                </a:lnTo>
                <a:lnTo>
                  <a:pt x="90" y="55"/>
                </a:lnTo>
                <a:lnTo>
                  <a:pt x="79" y="4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894" name="Freeform 1021"/>
          <p:cNvSpPr>
            <a:spLocks/>
          </p:cNvSpPr>
          <p:nvPr/>
        </p:nvSpPr>
        <p:spPr bwMode="auto">
          <a:xfrm>
            <a:off x="5403850" y="3376613"/>
            <a:ext cx="117475" cy="68262"/>
          </a:xfrm>
          <a:custGeom>
            <a:avLst/>
            <a:gdLst>
              <a:gd name="T0" fmla="*/ 111 w 117"/>
              <a:gd name="T1" fmla="*/ 2 h 63"/>
              <a:gd name="T2" fmla="*/ 100 w 117"/>
              <a:gd name="T3" fmla="*/ 4 h 63"/>
              <a:gd name="T4" fmla="*/ 91 w 117"/>
              <a:gd name="T5" fmla="*/ 6 h 63"/>
              <a:gd name="T6" fmla="*/ 82 w 117"/>
              <a:gd name="T7" fmla="*/ 8 h 63"/>
              <a:gd name="T8" fmla="*/ 76 w 117"/>
              <a:gd name="T9" fmla="*/ 10 h 63"/>
              <a:gd name="T10" fmla="*/ 67 w 117"/>
              <a:gd name="T11" fmla="*/ 14 h 63"/>
              <a:gd name="T12" fmla="*/ 58 w 117"/>
              <a:gd name="T13" fmla="*/ 16 h 63"/>
              <a:gd name="T14" fmla="*/ 52 w 117"/>
              <a:gd name="T15" fmla="*/ 20 h 63"/>
              <a:gd name="T16" fmla="*/ 45 w 117"/>
              <a:gd name="T17" fmla="*/ 24 h 63"/>
              <a:gd name="T18" fmla="*/ 37 w 117"/>
              <a:gd name="T19" fmla="*/ 26 h 63"/>
              <a:gd name="T20" fmla="*/ 30 w 117"/>
              <a:gd name="T21" fmla="*/ 30 h 63"/>
              <a:gd name="T22" fmla="*/ 26 w 117"/>
              <a:gd name="T23" fmla="*/ 34 h 63"/>
              <a:gd name="T24" fmla="*/ 19 w 117"/>
              <a:gd name="T25" fmla="*/ 38 h 63"/>
              <a:gd name="T26" fmla="*/ 13 w 117"/>
              <a:gd name="T27" fmla="*/ 42 h 63"/>
              <a:gd name="T28" fmla="*/ 8 w 117"/>
              <a:gd name="T29" fmla="*/ 46 h 63"/>
              <a:gd name="T30" fmla="*/ 2 w 117"/>
              <a:gd name="T31" fmla="*/ 52 h 63"/>
              <a:gd name="T32" fmla="*/ 11 w 117"/>
              <a:gd name="T33" fmla="*/ 63 h 63"/>
              <a:gd name="T34" fmla="*/ 15 w 117"/>
              <a:gd name="T35" fmla="*/ 58 h 63"/>
              <a:gd name="T36" fmla="*/ 19 w 117"/>
              <a:gd name="T37" fmla="*/ 54 h 63"/>
              <a:gd name="T38" fmla="*/ 24 w 117"/>
              <a:gd name="T39" fmla="*/ 50 h 63"/>
              <a:gd name="T40" fmla="*/ 30 w 117"/>
              <a:gd name="T41" fmla="*/ 46 h 63"/>
              <a:gd name="T42" fmla="*/ 35 w 117"/>
              <a:gd name="T43" fmla="*/ 42 h 63"/>
              <a:gd name="T44" fmla="*/ 41 w 117"/>
              <a:gd name="T45" fmla="*/ 38 h 63"/>
              <a:gd name="T46" fmla="*/ 48 w 117"/>
              <a:gd name="T47" fmla="*/ 36 h 63"/>
              <a:gd name="T48" fmla="*/ 54 w 117"/>
              <a:gd name="T49" fmla="*/ 32 h 63"/>
              <a:gd name="T50" fmla="*/ 61 w 117"/>
              <a:gd name="T51" fmla="*/ 30 h 63"/>
              <a:gd name="T52" fmla="*/ 67 w 117"/>
              <a:gd name="T53" fmla="*/ 26 h 63"/>
              <a:gd name="T54" fmla="*/ 76 w 117"/>
              <a:gd name="T55" fmla="*/ 24 h 63"/>
              <a:gd name="T56" fmla="*/ 82 w 117"/>
              <a:gd name="T57" fmla="*/ 20 h 63"/>
              <a:gd name="T58" fmla="*/ 91 w 117"/>
              <a:gd name="T59" fmla="*/ 18 h 63"/>
              <a:gd name="T60" fmla="*/ 100 w 117"/>
              <a:gd name="T61" fmla="*/ 16 h 63"/>
              <a:gd name="T62" fmla="*/ 109 w 117"/>
              <a:gd name="T63" fmla="*/ 14 h 63"/>
              <a:gd name="T64" fmla="*/ 117 w 117"/>
              <a:gd name="T65" fmla="*/ 12 h 6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17"/>
              <a:gd name="T100" fmla="*/ 0 h 63"/>
              <a:gd name="T101" fmla="*/ 117 w 117"/>
              <a:gd name="T102" fmla="*/ 63 h 63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17" h="63">
                <a:moveTo>
                  <a:pt x="115" y="0"/>
                </a:moveTo>
                <a:lnTo>
                  <a:pt x="111" y="2"/>
                </a:lnTo>
                <a:lnTo>
                  <a:pt x="104" y="2"/>
                </a:lnTo>
                <a:lnTo>
                  <a:pt x="100" y="4"/>
                </a:lnTo>
                <a:lnTo>
                  <a:pt x="95" y="4"/>
                </a:lnTo>
                <a:lnTo>
                  <a:pt x="91" y="6"/>
                </a:lnTo>
                <a:lnTo>
                  <a:pt x="87" y="6"/>
                </a:lnTo>
                <a:lnTo>
                  <a:pt x="82" y="8"/>
                </a:lnTo>
                <a:lnTo>
                  <a:pt x="78" y="10"/>
                </a:lnTo>
                <a:lnTo>
                  <a:pt x="76" y="10"/>
                </a:lnTo>
                <a:lnTo>
                  <a:pt x="72" y="12"/>
                </a:lnTo>
                <a:lnTo>
                  <a:pt x="67" y="14"/>
                </a:lnTo>
                <a:lnTo>
                  <a:pt x="63" y="16"/>
                </a:lnTo>
                <a:lnTo>
                  <a:pt x="58" y="16"/>
                </a:lnTo>
                <a:lnTo>
                  <a:pt x="56" y="18"/>
                </a:lnTo>
                <a:lnTo>
                  <a:pt x="52" y="20"/>
                </a:lnTo>
                <a:lnTo>
                  <a:pt x="48" y="22"/>
                </a:lnTo>
                <a:lnTo>
                  <a:pt x="45" y="24"/>
                </a:lnTo>
                <a:lnTo>
                  <a:pt x="41" y="26"/>
                </a:lnTo>
                <a:lnTo>
                  <a:pt x="37" y="26"/>
                </a:lnTo>
                <a:lnTo>
                  <a:pt x="35" y="28"/>
                </a:lnTo>
                <a:lnTo>
                  <a:pt x="30" y="30"/>
                </a:lnTo>
                <a:lnTo>
                  <a:pt x="28" y="32"/>
                </a:lnTo>
                <a:lnTo>
                  <a:pt x="26" y="34"/>
                </a:lnTo>
                <a:lnTo>
                  <a:pt x="21" y="36"/>
                </a:lnTo>
                <a:lnTo>
                  <a:pt x="19" y="38"/>
                </a:lnTo>
                <a:lnTo>
                  <a:pt x="15" y="40"/>
                </a:lnTo>
                <a:lnTo>
                  <a:pt x="13" y="42"/>
                </a:lnTo>
                <a:lnTo>
                  <a:pt x="11" y="44"/>
                </a:lnTo>
                <a:lnTo>
                  <a:pt x="8" y="46"/>
                </a:lnTo>
                <a:lnTo>
                  <a:pt x="6" y="50"/>
                </a:lnTo>
                <a:lnTo>
                  <a:pt x="2" y="52"/>
                </a:lnTo>
                <a:lnTo>
                  <a:pt x="0" y="54"/>
                </a:lnTo>
                <a:lnTo>
                  <a:pt x="11" y="63"/>
                </a:lnTo>
                <a:lnTo>
                  <a:pt x="13" y="61"/>
                </a:lnTo>
                <a:lnTo>
                  <a:pt x="15" y="58"/>
                </a:lnTo>
                <a:lnTo>
                  <a:pt x="17" y="56"/>
                </a:lnTo>
                <a:lnTo>
                  <a:pt x="19" y="54"/>
                </a:lnTo>
                <a:lnTo>
                  <a:pt x="21" y="52"/>
                </a:lnTo>
                <a:lnTo>
                  <a:pt x="24" y="50"/>
                </a:lnTo>
                <a:lnTo>
                  <a:pt x="26" y="48"/>
                </a:lnTo>
                <a:lnTo>
                  <a:pt x="30" y="46"/>
                </a:lnTo>
                <a:lnTo>
                  <a:pt x="32" y="44"/>
                </a:lnTo>
                <a:lnTo>
                  <a:pt x="35" y="42"/>
                </a:lnTo>
                <a:lnTo>
                  <a:pt x="39" y="40"/>
                </a:lnTo>
                <a:lnTo>
                  <a:pt x="41" y="38"/>
                </a:lnTo>
                <a:lnTo>
                  <a:pt x="43" y="38"/>
                </a:lnTo>
                <a:lnTo>
                  <a:pt x="48" y="36"/>
                </a:lnTo>
                <a:lnTo>
                  <a:pt x="50" y="34"/>
                </a:lnTo>
                <a:lnTo>
                  <a:pt x="54" y="32"/>
                </a:lnTo>
                <a:lnTo>
                  <a:pt x="56" y="30"/>
                </a:lnTo>
                <a:lnTo>
                  <a:pt x="61" y="30"/>
                </a:lnTo>
                <a:lnTo>
                  <a:pt x="65" y="28"/>
                </a:lnTo>
                <a:lnTo>
                  <a:pt x="67" y="26"/>
                </a:lnTo>
                <a:lnTo>
                  <a:pt x="72" y="24"/>
                </a:lnTo>
                <a:lnTo>
                  <a:pt x="76" y="24"/>
                </a:lnTo>
                <a:lnTo>
                  <a:pt x="80" y="22"/>
                </a:lnTo>
                <a:lnTo>
                  <a:pt x="82" y="20"/>
                </a:lnTo>
                <a:lnTo>
                  <a:pt x="87" y="20"/>
                </a:lnTo>
                <a:lnTo>
                  <a:pt x="91" y="18"/>
                </a:lnTo>
                <a:lnTo>
                  <a:pt x="95" y="18"/>
                </a:lnTo>
                <a:lnTo>
                  <a:pt x="100" y="16"/>
                </a:lnTo>
                <a:lnTo>
                  <a:pt x="104" y="14"/>
                </a:lnTo>
                <a:lnTo>
                  <a:pt x="109" y="14"/>
                </a:lnTo>
                <a:lnTo>
                  <a:pt x="113" y="12"/>
                </a:lnTo>
                <a:lnTo>
                  <a:pt x="117" y="12"/>
                </a:lnTo>
                <a:lnTo>
                  <a:pt x="115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895" name="Freeform 1022"/>
          <p:cNvSpPr>
            <a:spLocks/>
          </p:cNvSpPr>
          <p:nvPr/>
        </p:nvSpPr>
        <p:spPr bwMode="auto">
          <a:xfrm>
            <a:off x="5518150" y="3359150"/>
            <a:ext cx="244475" cy="30163"/>
          </a:xfrm>
          <a:custGeom>
            <a:avLst/>
            <a:gdLst>
              <a:gd name="T0" fmla="*/ 235 w 246"/>
              <a:gd name="T1" fmla="*/ 0 h 28"/>
              <a:gd name="T2" fmla="*/ 215 w 246"/>
              <a:gd name="T3" fmla="*/ 0 h 28"/>
              <a:gd name="T4" fmla="*/ 196 w 246"/>
              <a:gd name="T5" fmla="*/ 0 h 28"/>
              <a:gd name="T6" fmla="*/ 176 w 246"/>
              <a:gd name="T7" fmla="*/ 0 h 28"/>
              <a:gd name="T8" fmla="*/ 157 w 246"/>
              <a:gd name="T9" fmla="*/ 2 h 28"/>
              <a:gd name="T10" fmla="*/ 139 w 246"/>
              <a:gd name="T11" fmla="*/ 2 h 28"/>
              <a:gd name="T12" fmla="*/ 124 w 246"/>
              <a:gd name="T13" fmla="*/ 2 h 28"/>
              <a:gd name="T14" fmla="*/ 107 w 246"/>
              <a:gd name="T15" fmla="*/ 4 h 28"/>
              <a:gd name="T16" fmla="*/ 91 w 246"/>
              <a:gd name="T17" fmla="*/ 4 h 28"/>
              <a:gd name="T18" fmla="*/ 76 w 246"/>
              <a:gd name="T19" fmla="*/ 6 h 28"/>
              <a:gd name="T20" fmla="*/ 63 w 246"/>
              <a:gd name="T21" fmla="*/ 6 h 28"/>
              <a:gd name="T22" fmla="*/ 50 w 246"/>
              <a:gd name="T23" fmla="*/ 8 h 28"/>
              <a:gd name="T24" fmla="*/ 37 w 246"/>
              <a:gd name="T25" fmla="*/ 10 h 28"/>
              <a:gd name="T26" fmla="*/ 26 w 246"/>
              <a:gd name="T27" fmla="*/ 12 h 28"/>
              <a:gd name="T28" fmla="*/ 15 w 246"/>
              <a:gd name="T29" fmla="*/ 14 h 28"/>
              <a:gd name="T30" fmla="*/ 4 w 246"/>
              <a:gd name="T31" fmla="*/ 16 h 28"/>
              <a:gd name="T32" fmla="*/ 2 w 246"/>
              <a:gd name="T33" fmla="*/ 28 h 28"/>
              <a:gd name="T34" fmla="*/ 13 w 246"/>
              <a:gd name="T35" fmla="*/ 26 h 28"/>
              <a:gd name="T36" fmla="*/ 22 w 246"/>
              <a:gd name="T37" fmla="*/ 24 h 28"/>
              <a:gd name="T38" fmla="*/ 33 w 246"/>
              <a:gd name="T39" fmla="*/ 22 h 28"/>
              <a:gd name="T40" fmla="*/ 46 w 246"/>
              <a:gd name="T41" fmla="*/ 20 h 28"/>
              <a:gd name="T42" fmla="*/ 59 w 246"/>
              <a:gd name="T43" fmla="*/ 20 h 28"/>
              <a:gd name="T44" fmla="*/ 72 w 246"/>
              <a:gd name="T45" fmla="*/ 18 h 28"/>
              <a:gd name="T46" fmla="*/ 85 w 246"/>
              <a:gd name="T47" fmla="*/ 16 h 28"/>
              <a:gd name="T48" fmla="*/ 100 w 246"/>
              <a:gd name="T49" fmla="*/ 16 h 28"/>
              <a:gd name="T50" fmla="*/ 115 w 246"/>
              <a:gd name="T51" fmla="*/ 14 h 28"/>
              <a:gd name="T52" fmla="*/ 133 w 246"/>
              <a:gd name="T53" fmla="*/ 14 h 28"/>
              <a:gd name="T54" fmla="*/ 150 w 246"/>
              <a:gd name="T55" fmla="*/ 14 h 28"/>
              <a:gd name="T56" fmla="*/ 168 w 246"/>
              <a:gd name="T57" fmla="*/ 12 h 28"/>
              <a:gd name="T58" fmla="*/ 185 w 246"/>
              <a:gd name="T59" fmla="*/ 12 h 28"/>
              <a:gd name="T60" fmla="*/ 205 w 246"/>
              <a:gd name="T61" fmla="*/ 12 h 28"/>
              <a:gd name="T62" fmla="*/ 224 w 246"/>
              <a:gd name="T63" fmla="*/ 12 h 28"/>
              <a:gd name="T64" fmla="*/ 246 w 246"/>
              <a:gd name="T65" fmla="*/ 12 h 2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46"/>
              <a:gd name="T100" fmla="*/ 0 h 28"/>
              <a:gd name="T101" fmla="*/ 246 w 246"/>
              <a:gd name="T102" fmla="*/ 28 h 28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46" h="28">
                <a:moveTo>
                  <a:pt x="246" y="0"/>
                </a:moveTo>
                <a:lnTo>
                  <a:pt x="235" y="0"/>
                </a:lnTo>
                <a:lnTo>
                  <a:pt x="224" y="0"/>
                </a:lnTo>
                <a:lnTo>
                  <a:pt x="215" y="0"/>
                </a:lnTo>
                <a:lnTo>
                  <a:pt x="205" y="0"/>
                </a:lnTo>
                <a:lnTo>
                  <a:pt x="196" y="0"/>
                </a:lnTo>
                <a:lnTo>
                  <a:pt x="185" y="0"/>
                </a:lnTo>
                <a:lnTo>
                  <a:pt x="176" y="0"/>
                </a:lnTo>
                <a:lnTo>
                  <a:pt x="168" y="0"/>
                </a:lnTo>
                <a:lnTo>
                  <a:pt x="157" y="2"/>
                </a:lnTo>
                <a:lnTo>
                  <a:pt x="148" y="2"/>
                </a:lnTo>
                <a:lnTo>
                  <a:pt x="139" y="2"/>
                </a:lnTo>
                <a:lnTo>
                  <a:pt x="131" y="2"/>
                </a:lnTo>
                <a:lnTo>
                  <a:pt x="124" y="2"/>
                </a:lnTo>
                <a:lnTo>
                  <a:pt x="115" y="2"/>
                </a:lnTo>
                <a:lnTo>
                  <a:pt x="107" y="4"/>
                </a:lnTo>
                <a:lnTo>
                  <a:pt x="100" y="4"/>
                </a:lnTo>
                <a:lnTo>
                  <a:pt x="91" y="4"/>
                </a:lnTo>
                <a:lnTo>
                  <a:pt x="85" y="4"/>
                </a:lnTo>
                <a:lnTo>
                  <a:pt x="76" y="6"/>
                </a:lnTo>
                <a:lnTo>
                  <a:pt x="70" y="6"/>
                </a:lnTo>
                <a:lnTo>
                  <a:pt x="63" y="6"/>
                </a:lnTo>
                <a:lnTo>
                  <a:pt x="57" y="8"/>
                </a:lnTo>
                <a:lnTo>
                  <a:pt x="50" y="8"/>
                </a:lnTo>
                <a:lnTo>
                  <a:pt x="44" y="8"/>
                </a:lnTo>
                <a:lnTo>
                  <a:pt x="37" y="10"/>
                </a:lnTo>
                <a:lnTo>
                  <a:pt x="30" y="10"/>
                </a:lnTo>
                <a:lnTo>
                  <a:pt x="26" y="12"/>
                </a:lnTo>
                <a:lnTo>
                  <a:pt x="20" y="12"/>
                </a:lnTo>
                <a:lnTo>
                  <a:pt x="15" y="14"/>
                </a:lnTo>
                <a:lnTo>
                  <a:pt x="9" y="14"/>
                </a:lnTo>
                <a:lnTo>
                  <a:pt x="4" y="16"/>
                </a:lnTo>
                <a:lnTo>
                  <a:pt x="0" y="16"/>
                </a:lnTo>
                <a:lnTo>
                  <a:pt x="2" y="28"/>
                </a:lnTo>
                <a:lnTo>
                  <a:pt x="7" y="26"/>
                </a:lnTo>
                <a:lnTo>
                  <a:pt x="13" y="26"/>
                </a:lnTo>
                <a:lnTo>
                  <a:pt x="17" y="24"/>
                </a:lnTo>
                <a:lnTo>
                  <a:pt x="22" y="24"/>
                </a:lnTo>
                <a:lnTo>
                  <a:pt x="28" y="24"/>
                </a:lnTo>
                <a:lnTo>
                  <a:pt x="33" y="22"/>
                </a:lnTo>
                <a:lnTo>
                  <a:pt x="39" y="22"/>
                </a:lnTo>
                <a:lnTo>
                  <a:pt x="46" y="20"/>
                </a:lnTo>
                <a:lnTo>
                  <a:pt x="52" y="20"/>
                </a:lnTo>
                <a:lnTo>
                  <a:pt x="59" y="20"/>
                </a:lnTo>
                <a:lnTo>
                  <a:pt x="65" y="18"/>
                </a:lnTo>
                <a:lnTo>
                  <a:pt x="72" y="18"/>
                </a:lnTo>
                <a:lnTo>
                  <a:pt x="78" y="18"/>
                </a:lnTo>
                <a:lnTo>
                  <a:pt x="85" y="16"/>
                </a:lnTo>
                <a:lnTo>
                  <a:pt x="94" y="16"/>
                </a:lnTo>
                <a:lnTo>
                  <a:pt x="100" y="16"/>
                </a:lnTo>
                <a:lnTo>
                  <a:pt x="109" y="16"/>
                </a:lnTo>
                <a:lnTo>
                  <a:pt x="115" y="14"/>
                </a:lnTo>
                <a:lnTo>
                  <a:pt x="124" y="14"/>
                </a:lnTo>
                <a:lnTo>
                  <a:pt x="133" y="14"/>
                </a:lnTo>
                <a:lnTo>
                  <a:pt x="141" y="14"/>
                </a:lnTo>
                <a:lnTo>
                  <a:pt x="150" y="14"/>
                </a:lnTo>
                <a:lnTo>
                  <a:pt x="159" y="14"/>
                </a:lnTo>
                <a:lnTo>
                  <a:pt x="168" y="12"/>
                </a:lnTo>
                <a:lnTo>
                  <a:pt x="176" y="12"/>
                </a:lnTo>
                <a:lnTo>
                  <a:pt x="185" y="12"/>
                </a:lnTo>
                <a:lnTo>
                  <a:pt x="196" y="12"/>
                </a:lnTo>
                <a:lnTo>
                  <a:pt x="205" y="12"/>
                </a:lnTo>
                <a:lnTo>
                  <a:pt x="215" y="12"/>
                </a:lnTo>
                <a:lnTo>
                  <a:pt x="224" y="12"/>
                </a:lnTo>
                <a:lnTo>
                  <a:pt x="235" y="12"/>
                </a:lnTo>
                <a:lnTo>
                  <a:pt x="246" y="12"/>
                </a:lnTo>
                <a:lnTo>
                  <a:pt x="246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896" name="Freeform 1023"/>
          <p:cNvSpPr>
            <a:spLocks/>
          </p:cNvSpPr>
          <p:nvPr/>
        </p:nvSpPr>
        <p:spPr bwMode="auto">
          <a:xfrm>
            <a:off x="5762625" y="3357563"/>
            <a:ext cx="182563" cy="15875"/>
          </a:xfrm>
          <a:custGeom>
            <a:avLst/>
            <a:gdLst>
              <a:gd name="T0" fmla="*/ 180 w 183"/>
              <a:gd name="T1" fmla="*/ 0 h 14"/>
              <a:gd name="T2" fmla="*/ 176 w 183"/>
              <a:gd name="T3" fmla="*/ 0 h 14"/>
              <a:gd name="T4" fmla="*/ 172 w 183"/>
              <a:gd name="T5" fmla="*/ 0 h 14"/>
              <a:gd name="T6" fmla="*/ 165 w 183"/>
              <a:gd name="T7" fmla="*/ 2 h 14"/>
              <a:gd name="T8" fmla="*/ 157 w 183"/>
              <a:gd name="T9" fmla="*/ 2 h 14"/>
              <a:gd name="T10" fmla="*/ 148 w 183"/>
              <a:gd name="T11" fmla="*/ 2 h 14"/>
              <a:gd name="T12" fmla="*/ 139 w 183"/>
              <a:gd name="T13" fmla="*/ 2 h 14"/>
              <a:gd name="T14" fmla="*/ 128 w 183"/>
              <a:gd name="T15" fmla="*/ 2 h 14"/>
              <a:gd name="T16" fmla="*/ 117 w 183"/>
              <a:gd name="T17" fmla="*/ 2 h 14"/>
              <a:gd name="T18" fmla="*/ 104 w 183"/>
              <a:gd name="T19" fmla="*/ 2 h 14"/>
              <a:gd name="T20" fmla="*/ 91 w 183"/>
              <a:gd name="T21" fmla="*/ 2 h 14"/>
              <a:gd name="T22" fmla="*/ 76 w 183"/>
              <a:gd name="T23" fmla="*/ 2 h 14"/>
              <a:gd name="T24" fmla="*/ 61 w 183"/>
              <a:gd name="T25" fmla="*/ 2 h 14"/>
              <a:gd name="T26" fmla="*/ 46 w 183"/>
              <a:gd name="T27" fmla="*/ 2 h 14"/>
              <a:gd name="T28" fmla="*/ 28 w 183"/>
              <a:gd name="T29" fmla="*/ 2 h 14"/>
              <a:gd name="T30" fmla="*/ 9 w 183"/>
              <a:gd name="T31" fmla="*/ 2 h 14"/>
              <a:gd name="T32" fmla="*/ 0 w 183"/>
              <a:gd name="T33" fmla="*/ 14 h 14"/>
              <a:gd name="T34" fmla="*/ 19 w 183"/>
              <a:gd name="T35" fmla="*/ 14 h 14"/>
              <a:gd name="T36" fmla="*/ 37 w 183"/>
              <a:gd name="T37" fmla="*/ 14 h 14"/>
              <a:gd name="T38" fmla="*/ 54 w 183"/>
              <a:gd name="T39" fmla="*/ 14 h 14"/>
              <a:gd name="T40" fmla="*/ 70 w 183"/>
              <a:gd name="T41" fmla="*/ 14 h 14"/>
              <a:gd name="T42" fmla="*/ 85 w 183"/>
              <a:gd name="T43" fmla="*/ 14 h 14"/>
              <a:gd name="T44" fmla="*/ 98 w 183"/>
              <a:gd name="T45" fmla="*/ 14 h 14"/>
              <a:gd name="T46" fmla="*/ 111 w 183"/>
              <a:gd name="T47" fmla="*/ 14 h 14"/>
              <a:gd name="T48" fmla="*/ 122 w 183"/>
              <a:gd name="T49" fmla="*/ 14 h 14"/>
              <a:gd name="T50" fmla="*/ 135 w 183"/>
              <a:gd name="T51" fmla="*/ 14 h 14"/>
              <a:gd name="T52" fmla="*/ 144 w 183"/>
              <a:gd name="T53" fmla="*/ 14 h 14"/>
              <a:gd name="T54" fmla="*/ 152 w 183"/>
              <a:gd name="T55" fmla="*/ 14 h 14"/>
              <a:gd name="T56" fmla="*/ 161 w 183"/>
              <a:gd name="T57" fmla="*/ 14 h 14"/>
              <a:gd name="T58" fmla="*/ 167 w 183"/>
              <a:gd name="T59" fmla="*/ 12 h 14"/>
              <a:gd name="T60" fmla="*/ 174 w 183"/>
              <a:gd name="T61" fmla="*/ 12 h 14"/>
              <a:gd name="T62" fmla="*/ 178 w 183"/>
              <a:gd name="T63" fmla="*/ 12 h 14"/>
              <a:gd name="T64" fmla="*/ 183 w 183"/>
              <a:gd name="T65" fmla="*/ 0 h 1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83"/>
              <a:gd name="T100" fmla="*/ 0 h 14"/>
              <a:gd name="T101" fmla="*/ 183 w 183"/>
              <a:gd name="T102" fmla="*/ 14 h 1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83" h="14">
                <a:moveTo>
                  <a:pt x="183" y="0"/>
                </a:moveTo>
                <a:lnTo>
                  <a:pt x="180" y="0"/>
                </a:lnTo>
                <a:lnTo>
                  <a:pt x="178" y="0"/>
                </a:lnTo>
                <a:lnTo>
                  <a:pt x="176" y="0"/>
                </a:lnTo>
                <a:lnTo>
                  <a:pt x="174" y="0"/>
                </a:lnTo>
                <a:lnTo>
                  <a:pt x="172" y="0"/>
                </a:lnTo>
                <a:lnTo>
                  <a:pt x="167" y="0"/>
                </a:lnTo>
                <a:lnTo>
                  <a:pt x="165" y="2"/>
                </a:lnTo>
                <a:lnTo>
                  <a:pt x="161" y="2"/>
                </a:lnTo>
                <a:lnTo>
                  <a:pt x="157" y="2"/>
                </a:lnTo>
                <a:lnTo>
                  <a:pt x="152" y="2"/>
                </a:lnTo>
                <a:lnTo>
                  <a:pt x="148" y="2"/>
                </a:lnTo>
                <a:lnTo>
                  <a:pt x="144" y="2"/>
                </a:lnTo>
                <a:lnTo>
                  <a:pt x="139" y="2"/>
                </a:lnTo>
                <a:lnTo>
                  <a:pt x="135" y="2"/>
                </a:lnTo>
                <a:lnTo>
                  <a:pt x="128" y="2"/>
                </a:lnTo>
                <a:lnTo>
                  <a:pt x="122" y="2"/>
                </a:lnTo>
                <a:lnTo>
                  <a:pt x="117" y="2"/>
                </a:lnTo>
                <a:lnTo>
                  <a:pt x="111" y="2"/>
                </a:lnTo>
                <a:lnTo>
                  <a:pt x="104" y="2"/>
                </a:lnTo>
                <a:lnTo>
                  <a:pt x="98" y="2"/>
                </a:lnTo>
                <a:lnTo>
                  <a:pt x="91" y="2"/>
                </a:lnTo>
                <a:lnTo>
                  <a:pt x="85" y="2"/>
                </a:lnTo>
                <a:lnTo>
                  <a:pt x="76" y="2"/>
                </a:lnTo>
                <a:lnTo>
                  <a:pt x="70" y="2"/>
                </a:lnTo>
                <a:lnTo>
                  <a:pt x="61" y="2"/>
                </a:lnTo>
                <a:lnTo>
                  <a:pt x="54" y="2"/>
                </a:lnTo>
                <a:lnTo>
                  <a:pt x="46" y="2"/>
                </a:lnTo>
                <a:lnTo>
                  <a:pt x="37" y="2"/>
                </a:lnTo>
                <a:lnTo>
                  <a:pt x="28" y="2"/>
                </a:lnTo>
                <a:lnTo>
                  <a:pt x="19" y="2"/>
                </a:lnTo>
                <a:lnTo>
                  <a:pt x="9" y="2"/>
                </a:lnTo>
                <a:lnTo>
                  <a:pt x="0" y="2"/>
                </a:lnTo>
                <a:lnTo>
                  <a:pt x="0" y="14"/>
                </a:lnTo>
                <a:lnTo>
                  <a:pt x="9" y="14"/>
                </a:lnTo>
                <a:lnTo>
                  <a:pt x="19" y="14"/>
                </a:lnTo>
                <a:lnTo>
                  <a:pt x="28" y="14"/>
                </a:lnTo>
                <a:lnTo>
                  <a:pt x="37" y="14"/>
                </a:lnTo>
                <a:lnTo>
                  <a:pt x="46" y="14"/>
                </a:lnTo>
                <a:lnTo>
                  <a:pt x="54" y="14"/>
                </a:lnTo>
                <a:lnTo>
                  <a:pt x="61" y="14"/>
                </a:lnTo>
                <a:lnTo>
                  <a:pt x="70" y="14"/>
                </a:lnTo>
                <a:lnTo>
                  <a:pt x="76" y="14"/>
                </a:lnTo>
                <a:lnTo>
                  <a:pt x="85" y="14"/>
                </a:lnTo>
                <a:lnTo>
                  <a:pt x="91" y="14"/>
                </a:lnTo>
                <a:lnTo>
                  <a:pt x="98" y="14"/>
                </a:lnTo>
                <a:lnTo>
                  <a:pt x="104" y="14"/>
                </a:lnTo>
                <a:lnTo>
                  <a:pt x="111" y="14"/>
                </a:lnTo>
                <a:lnTo>
                  <a:pt x="117" y="14"/>
                </a:lnTo>
                <a:lnTo>
                  <a:pt x="122" y="14"/>
                </a:lnTo>
                <a:lnTo>
                  <a:pt x="128" y="14"/>
                </a:lnTo>
                <a:lnTo>
                  <a:pt x="135" y="14"/>
                </a:lnTo>
                <a:lnTo>
                  <a:pt x="139" y="14"/>
                </a:lnTo>
                <a:lnTo>
                  <a:pt x="144" y="14"/>
                </a:lnTo>
                <a:lnTo>
                  <a:pt x="148" y="14"/>
                </a:lnTo>
                <a:lnTo>
                  <a:pt x="152" y="14"/>
                </a:lnTo>
                <a:lnTo>
                  <a:pt x="157" y="14"/>
                </a:lnTo>
                <a:lnTo>
                  <a:pt x="161" y="14"/>
                </a:lnTo>
                <a:lnTo>
                  <a:pt x="165" y="14"/>
                </a:lnTo>
                <a:lnTo>
                  <a:pt x="167" y="12"/>
                </a:lnTo>
                <a:lnTo>
                  <a:pt x="172" y="12"/>
                </a:lnTo>
                <a:lnTo>
                  <a:pt x="174" y="12"/>
                </a:lnTo>
                <a:lnTo>
                  <a:pt x="176" y="12"/>
                </a:lnTo>
                <a:lnTo>
                  <a:pt x="178" y="12"/>
                </a:lnTo>
                <a:lnTo>
                  <a:pt x="183" y="12"/>
                </a:lnTo>
                <a:lnTo>
                  <a:pt x="183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897" name="Freeform 0"/>
          <p:cNvSpPr>
            <a:spLocks/>
          </p:cNvSpPr>
          <p:nvPr/>
        </p:nvSpPr>
        <p:spPr bwMode="auto">
          <a:xfrm>
            <a:off x="5945188" y="3343275"/>
            <a:ext cx="77787" cy="26988"/>
          </a:xfrm>
          <a:custGeom>
            <a:avLst/>
            <a:gdLst>
              <a:gd name="T0" fmla="*/ 71 w 78"/>
              <a:gd name="T1" fmla="*/ 0 h 25"/>
              <a:gd name="T2" fmla="*/ 69 w 78"/>
              <a:gd name="T3" fmla="*/ 2 h 25"/>
              <a:gd name="T4" fmla="*/ 67 w 78"/>
              <a:gd name="T5" fmla="*/ 2 h 25"/>
              <a:gd name="T6" fmla="*/ 65 w 78"/>
              <a:gd name="T7" fmla="*/ 2 h 25"/>
              <a:gd name="T8" fmla="*/ 65 w 78"/>
              <a:gd name="T9" fmla="*/ 4 h 25"/>
              <a:gd name="T10" fmla="*/ 63 w 78"/>
              <a:gd name="T11" fmla="*/ 4 h 25"/>
              <a:gd name="T12" fmla="*/ 61 w 78"/>
              <a:gd name="T13" fmla="*/ 4 h 25"/>
              <a:gd name="T14" fmla="*/ 58 w 78"/>
              <a:gd name="T15" fmla="*/ 4 h 25"/>
              <a:gd name="T16" fmla="*/ 56 w 78"/>
              <a:gd name="T17" fmla="*/ 6 h 25"/>
              <a:gd name="T18" fmla="*/ 54 w 78"/>
              <a:gd name="T19" fmla="*/ 6 h 25"/>
              <a:gd name="T20" fmla="*/ 52 w 78"/>
              <a:gd name="T21" fmla="*/ 6 h 25"/>
              <a:gd name="T22" fmla="*/ 50 w 78"/>
              <a:gd name="T23" fmla="*/ 9 h 25"/>
              <a:gd name="T24" fmla="*/ 48 w 78"/>
              <a:gd name="T25" fmla="*/ 9 h 25"/>
              <a:gd name="T26" fmla="*/ 45 w 78"/>
              <a:gd name="T27" fmla="*/ 9 h 25"/>
              <a:gd name="T28" fmla="*/ 43 w 78"/>
              <a:gd name="T29" fmla="*/ 9 h 25"/>
              <a:gd name="T30" fmla="*/ 41 w 78"/>
              <a:gd name="T31" fmla="*/ 9 h 25"/>
              <a:gd name="T32" fmla="*/ 37 w 78"/>
              <a:gd name="T33" fmla="*/ 11 h 25"/>
              <a:gd name="T34" fmla="*/ 34 w 78"/>
              <a:gd name="T35" fmla="*/ 11 h 25"/>
              <a:gd name="T36" fmla="*/ 32 w 78"/>
              <a:gd name="T37" fmla="*/ 11 h 25"/>
              <a:gd name="T38" fmla="*/ 30 w 78"/>
              <a:gd name="T39" fmla="*/ 11 h 25"/>
              <a:gd name="T40" fmla="*/ 28 w 78"/>
              <a:gd name="T41" fmla="*/ 11 h 25"/>
              <a:gd name="T42" fmla="*/ 24 w 78"/>
              <a:gd name="T43" fmla="*/ 11 h 25"/>
              <a:gd name="T44" fmla="*/ 21 w 78"/>
              <a:gd name="T45" fmla="*/ 13 h 25"/>
              <a:gd name="T46" fmla="*/ 19 w 78"/>
              <a:gd name="T47" fmla="*/ 13 h 25"/>
              <a:gd name="T48" fmla="*/ 15 w 78"/>
              <a:gd name="T49" fmla="*/ 13 h 25"/>
              <a:gd name="T50" fmla="*/ 13 w 78"/>
              <a:gd name="T51" fmla="*/ 13 h 25"/>
              <a:gd name="T52" fmla="*/ 11 w 78"/>
              <a:gd name="T53" fmla="*/ 13 h 25"/>
              <a:gd name="T54" fmla="*/ 6 w 78"/>
              <a:gd name="T55" fmla="*/ 13 h 25"/>
              <a:gd name="T56" fmla="*/ 4 w 78"/>
              <a:gd name="T57" fmla="*/ 13 h 25"/>
              <a:gd name="T58" fmla="*/ 0 w 78"/>
              <a:gd name="T59" fmla="*/ 13 h 25"/>
              <a:gd name="T60" fmla="*/ 0 w 78"/>
              <a:gd name="T61" fmla="*/ 25 h 25"/>
              <a:gd name="T62" fmla="*/ 4 w 78"/>
              <a:gd name="T63" fmla="*/ 25 h 25"/>
              <a:gd name="T64" fmla="*/ 6 w 78"/>
              <a:gd name="T65" fmla="*/ 25 h 25"/>
              <a:gd name="T66" fmla="*/ 11 w 78"/>
              <a:gd name="T67" fmla="*/ 25 h 25"/>
              <a:gd name="T68" fmla="*/ 13 w 78"/>
              <a:gd name="T69" fmla="*/ 25 h 25"/>
              <a:gd name="T70" fmla="*/ 17 w 78"/>
              <a:gd name="T71" fmla="*/ 25 h 25"/>
              <a:gd name="T72" fmla="*/ 19 w 78"/>
              <a:gd name="T73" fmla="*/ 25 h 25"/>
              <a:gd name="T74" fmla="*/ 24 w 78"/>
              <a:gd name="T75" fmla="*/ 23 h 25"/>
              <a:gd name="T76" fmla="*/ 26 w 78"/>
              <a:gd name="T77" fmla="*/ 23 h 25"/>
              <a:gd name="T78" fmla="*/ 28 w 78"/>
              <a:gd name="T79" fmla="*/ 23 h 25"/>
              <a:gd name="T80" fmla="*/ 32 w 78"/>
              <a:gd name="T81" fmla="*/ 23 h 25"/>
              <a:gd name="T82" fmla="*/ 34 w 78"/>
              <a:gd name="T83" fmla="*/ 23 h 25"/>
              <a:gd name="T84" fmla="*/ 37 w 78"/>
              <a:gd name="T85" fmla="*/ 23 h 25"/>
              <a:gd name="T86" fmla="*/ 39 w 78"/>
              <a:gd name="T87" fmla="*/ 21 h 25"/>
              <a:gd name="T88" fmla="*/ 41 w 78"/>
              <a:gd name="T89" fmla="*/ 21 h 25"/>
              <a:gd name="T90" fmla="*/ 45 w 78"/>
              <a:gd name="T91" fmla="*/ 21 h 25"/>
              <a:gd name="T92" fmla="*/ 48 w 78"/>
              <a:gd name="T93" fmla="*/ 21 h 25"/>
              <a:gd name="T94" fmla="*/ 50 w 78"/>
              <a:gd name="T95" fmla="*/ 21 h 25"/>
              <a:gd name="T96" fmla="*/ 52 w 78"/>
              <a:gd name="T97" fmla="*/ 19 h 25"/>
              <a:gd name="T98" fmla="*/ 54 w 78"/>
              <a:gd name="T99" fmla="*/ 19 h 25"/>
              <a:gd name="T100" fmla="*/ 56 w 78"/>
              <a:gd name="T101" fmla="*/ 19 h 25"/>
              <a:gd name="T102" fmla="*/ 58 w 78"/>
              <a:gd name="T103" fmla="*/ 19 h 25"/>
              <a:gd name="T104" fmla="*/ 61 w 78"/>
              <a:gd name="T105" fmla="*/ 17 h 25"/>
              <a:gd name="T106" fmla="*/ 63 w 78"/>
              <a:gd name="T107" fmla="*/ 17 h 25"/>
              <a:gd name="T108" fmla="*/ 65 w 78"/>
              <a:gd name="T109" fmla="*/ 17 h 25"/>
              <a:gd name="T110" fmla="*/ 67 w 78"/>
              <a:gd name="T111" fmla="*/ 17 h 25"/>
              <a:gd name="T112" fmla="*/ 69 w 78"/>
              <a:gd name="T113" fmla="*/ 15 h 25"/>
              <a:gd name="T114" fmla="*/ 71 w 78"/>
              <a:gd name="T115" fmla="*/ 15 h 25"/>
              <a:gd name="T116" fmla="*/ 74 w 78"/>
              <a:gd name="T117" fmla="*/ 13 h 25"/>
              <a:gd name="T118" fmla="*/ 76 w 78"/>
              <a:gd name="T119" fmla="*/ 13 h 25"/>
              <a:gd name="T120" fmla="*/ 78 w 78"/>
              <a:gd name="T121" fmla="*/ 11 h 25"/>
              <a:gd name="T122" fmla="*/ 71 w 78"/>
              <a:gd name="T123" fmla="*/ 0 h 25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78"/>
              <a:gd name="T187" fmla="*/ 0 h 25"/>
              <a:gd name="T188" fmla="*/ 78 w 78"/>
              <a:gd name="T189" fmla="*/ 25 h 25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78" h="25">
                <a:moveTo>
                  <a:pt x="71" y="0"/>
                </a:moveTo>
                <a:lnTo>
                  <a:pt x="69" y="2"/>
                </a:lnTo>
                <a:lnTo>
                  <a:pt x="67" y="2"/>
                </a:lnTo>
                <a:lnTo>
                  <a:pt x="65" y="2"/>
                </a:lnTo>
                <a:lnTo>
                  <a:pt x="65" y="4"/>
                </a:lnTo>
                <a:lnTo>
                  <a:pt x="63" y="4"/>
                </a:lnTo>
                <a:lnTo>
                  <a:pt x="61" y="4"/>
                </a:lnTo>
                <a:lnTo>
                  <a:pt x="58" y="4"/>
                </a:lnTo>
                <a:lnTo>
                  <a:pt x="56" y="6"/>
                </a:lnTo>
                <a:lnTo>
                  <a:pt x="54" y="6"/>
                </a:lnTo>
                <a:lnTo>
                  <a:pt x="52" y="6"/>
                </a:lnTo>
                <a:lnTo>
                  <a:pt x="50" y="9"/>
                </a:lnTo>
                <a:lnTo>
                  <a:pt x="48" y="9"/>
                </a:lnTo>
                <a:lnTo>
                  <a:pt x="45" y="9"/>
                </a:lnTo>
                <a:lnTo>
                  <a:pt x="43" y="9"/>
                </a:lnTo>
                <a:lnTo>
                  <a:pt x="41" y="9"/>
                </a:lnTo>
                <a:lnTo>
                  <a:pt x="37" y="11"/>
                </a:lnTo>
                <a:lnTo>
                  <a:pt x="34" y="11"/>
                </a:lnTo>
                <a:lnTo>
                  <a:pt x="32" y="11"/>
                </a:lnTo>
                <a:lnTo>
                  <a:pt x="30" y="11"/>
                </a:lnTo>
                <a:lnTo>
                  <a:pt x="28" y="11"/>
                </a:lnTo>
                <a:lnTo>
                  <a:pt x="24" y="11"/>
                </a:lnTo>
                <a:lnTo>
                  <a:pt x="21" y="13"/>
                </a:lnTo>
                <a:lnTo>
                  <a:pt x="19" y="13"/>
                </a:lnTo>
                <a:lnTo>
                  <a:pt x="15" y="13"/>
                </a:lnTo>
                <a:lnTo>
                  <a:pt x="13" y="13"/>
                </a:lnTo>
                <a:lnTo>
                  <a:pt x="11" y="13"/>
                </a:lnTo>
                <a:lnTo>
                  <a:pt x="6" y="13"/>
                </a:lnTo>
                <a:lnTo>
                  <a:pt x="4" y="13"/>
                </a:lnTo>
                <a:lnTo>
                  <a:pt x="0" y="13"/>
                </a:lnTo>
                <a:lnTo>
                  <a:pt x="0" y="25"/>
                </a:lnTo>
                <a:lnTo>
                  <a:pt x="4" y="25"/>
                </a:lnTo>
                <a:lnTo>
                  <a:pt x="6" y="25"/>
                </a:lnTo>
                <a:lnTo>
                  <a:pt x="11" y="25"/>
                </a:lnTo>
                <a:lnTo>
                  <a:pt x="13" y="25"/>
                </a:lnTo>
                <a:lnTo>
                  <a:pt x="17" y="25"/>
                </a:lnTo>
                <a:lnTo>
                  <a:pt x="19" y="25"/>
                </a:lnTo>
                <a:lnTo>
                  <a:pt x="24" y="23"/>
                </a:lnTo>
                <a:lnTo>
                  <a:pt x="26" y="23"/>
                </a:lnTo>
                <a:lnTo>
                  <a:pt x="28" y="23"/>
                </a:lnTo>
                <a:lnTo>
                  <a:pt x="32" y="23"/>
                </a:lnTo>
                <a:lnTo>
                  <a:pt x="34" y="23"/>
                </a:lnTo>
                <a:lnTo>
                  <a:pt x="37" y="23"/>
                </a:lnTo>
                <a:lnTo>
                  <a:pt x="39" y="21"/>
                </a:lnTo>
                <a:lnTo>
                  <a:pt x="41" y="21"/>
                </a:lnTo>
                <a:lnTo>
                  <a:pt x="45" y="21"/>
                </a:lnTo>
                <a:lnTo>
                  <a:pt x="48" y="21"/>
                </a:lnTo>
                <a:lnTo>
                  <a:pt x="50" y="21"/>
                </a:lnTo>
                <a:lnTo>
                  <a:pt x="52" y="19"/>
                </a:lnTo>
                <a:lnTo>
                  <a:pt x="54" y="19"/>
                </a:lnTo>
                <a:lnTo>
                  <a:pt x="56" y="19"/>
                </a:lnTo>
                <a:lnTo>
                  <a:pt x="58" y="19"/>
                </a:lnTo>
                <a:lnTo>
                  <a:pt x="61" y="17"/>
                </a:lnTo>
                <a:lnTo>
                  <a:pt x="63" y="17"/>
                </a:lnTo>
                <a:lnTo>
                  <a:pt x="65" y="17"/>
                </a:lnTo>
                <a:lnTo>
                  <a:pt x="67" y="17"/>
                </a:lnTo>
                <a:lnTo>
                  <a:pt x="69" y="15"/>
                </a:lnTo>
                <a:lnTo>
                  <a:pt x="71" y="15"/>
                </a:lnTo>
                <a:lnTo>
                  <a:pt x="74" y="13"/>
                </a:lnTo>
                <a:lnTo>
                  <a:pt x="76" y="13"/>
                </a:lnTo>
                <a:lnTo>
                  <a:pt x="78" y="11"/>
                </a:lnTo>
                <a:lnTo>
                  <a:pt x="71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898" name="Freeform 1"/>
          <p:cNvSpPr>
            <a:spLocks/>
          </p:cNvSpPr>
          <p:nvPr/>
        </p:nvSpPr>
        <p:spPr bwMode="auto">
          <a:xfrm>
            <a:off x="6016625" y="3305175"/>
            <a:ext cx="31750" cy="50800"/>
          </a:xfrm>
          <a:custGeom>
            <a:avLst/>
            <a:gdLst>
              <a:gd name="T0" fmla="*/ 20 w 33"/>
              <a:gd name="T1" fmla="*/ 0 h 47"/>
              <a:gd name="T2" fmla="*/ 20 w 33"/>
              <a:gd name="T3" fmla="*/ 2 h 47"/>
              <a:gd name="T4" fmla="*/ 20 w 33"/>
              <a:gd name="T5" fmla="*/ 4 h 47"/>
              <a:gd name="T6" fmla="*/ 18 w 33"/>
              <a:gd name="T7" fmla="*/ 6 h 47"/>
              <a:gd name="T8" fmla="*/ 18 w 33"/>
              <a:gd name="T9" fmla="*/ 8 h 47"/>
              <a:gd name="T10" fmla="*/ 18 w 33"/>
              <a:gd name="T11" fmla="*/ 10 h 47"/>
              <a:gd name="T12" fmla="*/ 18 w 33"/>
              <a:gd name="T13" fmla="*/ 12 h 47"/>
              <a:gd name="T14" fmla="*/ 18 w 33"/>
              <a:gd name="T15" fmla="*/ 14 h 47"/>
              <a:gd name="T16" fmla="*/ 18 w 33"/>
              <a:gd name="T17" fmla="*/ 16 h 47"/>
              <a:gd name="T18" fmla="*/ 18 w 33"/>
              <a:gd name="T19" fmla="*/ 18 h 47"/>
              <a:gd name="T20" fmla="*/ 16 w 33"/>
              <a:gd name="T21" fmla="*/ 18 h 47"/>
              <a:gd name="T22" fmla="*/ 16 w 33"/>
              <a:gd name="T23" fmla="*/ 20 h 47"/>
              <a:gd name="T24" fmla="*/ 16 w 33"/>
              <a:gd name="T25" fmla="*/ 22 h 47"/>
              <a:gd name="T26" fmla="*/ 14 w 33"/>
              <a:gd name="T27" fmla="*/ 24 h 47"/>
              <a:gd name="T28" fmla="*/ 14 w 33"/>
              <a:gd name="T29" fmla="*/ 26 h 47"/>
              <a:gd name="T30" fmla="*/ 11 w 33"/>
              <a:gd name="T31" fmla="*/ 28 h 47"/>
              <a:gd name="T32" fmla="*/ 11 w 33"/>
              <a:gd name="T33" fmla="*/ 30 h 47"/>
              <a:gd name="T34" fmla="*/ 9 w 33"/>
              <a:gd name="T35" fmla="*/ 30 h 47"/>
              <a:gd name="T36" fmla="*/ 7 w 33"/>
              <a:gd name="T37" fmla="*/ 32 h 47"/>
              <a:gd name="T38" fmla="*/ 5 w 33"/>
              <a:gd name="T39" fmla="*/ 34 h 47"/>
              <a:gd name="T40" fmla="*/ 3 w 33"/>
              <a:gd name="T41" fmla="*/ 34 h 47"/>
              <a:gd name="T42" fmla="*/ 3 w 33"/>
              <a:gd name="T43" fmla="*/ 36 h 47"/>
              <a:gd name="T44" fmla="*/ 0 w 33"/>
              <a:gd name="T45" fmla="*/ 36 h 47"/>
              <a:gd name="T46" fmla="*/ 7 w 33"/>
              <a:gd name="T47" fmla="*/ 47 h 47"/>
              <a:gd name="T48" fmla="*/ 9 w 33"/>
              <a:gd name="T49" fmla="*/ 47 h 47"/>
              <a:gd name="T50" fmla="*/ 9 w 33"/>
              <a:gd name="T51" fmla="*/ 45 h 47"/>
              <a:gd name="T52" fmla="*/ 11 w 33"/>
              <a:gd name="T53" fmla="*/ 45 h 47"/>
              <a:gd name="T54" fmla="*/ 14 w 33"/>
              <a:gd name="T55" fmla="*/ 45 h 47"/>
              <a:gd name="T56" fmla="*/ 14 w 33"/>
              <a:gd name="T57" fmla="*/ 42 h 47"/>
              <a:gd name="T58" fmla="*/ 16 w 33"/>
              <a:gd name="T59" fmla="*/ 42 h 47"/>
              <a:gd name="T60" fmla="*/ 18 w 33"/>
              <a:gd name="T61" fmla="*/ 40 h 47"/>
              <a:gd name="T62" fmla="*/ 18 w 33"/>
              <a:gd name="T63" fmla="*/ 38 h 47"/>
              <a:gd name="T64" fmla="*/ 20 w 33"/>
              <a:gd name="T65" fmla="*/ 38 h 47"/>
              <a:gd name="T66" fmla="*/ 20 w 33"/>
              <a:gd name="T67" fmla="*/ 36 h 47"/>
              <a:gd name="T68" fmla="*/ 22 w 33"/>
              <a:gd name="T69" fmla="*/ 36 h 47"/>
              <a:gd name="T70" fmla="*/ 22 w 33"/>
              <a:gd name="T71" fmla="*/ 34 h 47"/>
              <a:gd name="T72" fmla="*/ 24 w 33"/>
              <a:gd name="T73" fmla="*/ 32 h 47"/>
              <a:gd name="T74" fmla="*/ 24 w 33"/>
              <a:gd name="T75" fmla="*/ 30 h 47"/>
              <a:gd name="T76" fmla="*/ 27 w 33"/>
              <a:gd name="T77" fmla="*/ 28 h 47"/>
              <a:gd name="T78" fmla="*/ 27 w 33"/>
              <a:gd name="T79" fmla="*/ 26 h 47"/>
              <a:gd name="T80" fmla="*/ 29 w 33"/>
              <a:gd name="T81" fmla="*/ 24 h 47"/>
              <a:gd name="T82" fmla="*/ 29 w 33"/>
              <a:gd name="T83" fmla="*/ 22 h 47"/>
              <a:gd name="T84" fmla="*/ 29 w 33"/>
              <a:gd name="T85" fmla="*/ 20 h 47"/>
              <a:gd name="T86" fmla="*/ 29 w 33"/>
              <a:gd name="T87" fmla="*/ 18 h 47"/>
              <a:gd name="T88" fmla="*/ 31 w 33"/>
              <a:gd name="T89" fmla="*/ 16 h 47"/>
              <a:gd name="T90" fmla="*/ 31 w 33"/>
              <a:gd name="T91" fmla="*/ 14 h 47"/>
              <a:gd name="T92" fmla="*/ 31 w 33"/>
              <a:gd name="T93" fmla="*/ 12 h 47"/>
              <a:gd name="T94" fmla="*/ 31 w 33"/>
              <a:gd name="T95" fmla="*/ 10 h 47"/>
              <a:gd name="T96" fmla="*/ 31 w 33"/>
              <a:gd name="T97" fmla="*/ 8 h 47"/>
              <a:gd name="T98" fmla="*/ 31 w 33"/>
              <a:gd name="T99" fmla="*/ 6 h 47"/>
              <a:gd name="T100" fmla="*/ 33 w 33"/>
              <a:gd name="T101" fmla="*/ 4 h 47"/>
              <a:gd name="T102" fmla="*/ 33 w 33"/>
              <a:gd name="T103" fmla="*/ 2 h 47"/>
              <a:gd name="T104" fmla="*/ 33 w 33"/>
              <a:gd name="T105" fmla="*/ 0 h 47"/>
              <a:gd name="T106" fmla="*/ 20 w 33"/>
              <a:gd name="T107" fmla="*/ 0 h 47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33"/>
              <a:gd name="T163" fmla="*/ 0 h 47"/>
              <a:gd name="T164" fmla="*/ 33 w 33"/>
              <a:gd name="T165" fmla="*/ 47 h 47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33" h="47">
                <a:moveTo>
                  <a:pt x="20" y="0"/>
                </a:moveTo>
                <a:lnTo>
                  <a:pt x="20" y="2"/>
                </a:lnTo>
                <a:lnTo>
                  <a:pt x="20" y="4"/>
                </a:lnTo>
                <a:lnTo>
                  <a:pt x="18" y="6"/>
                </a:lnTo>
                <a:lnTo>
                  <a:pt x="18" y="8"/>
                </a:lnTo>
                <a:lnTo>
                  <a:pt x="18" y="10"/>
                </a:lnTo>
                <a:lnTo>
                  <a:pt x="18" y="12"/>
                </a:lnTo>
                <a:lnTo>
                  <a:pt x="18" y="14"/>
                </a:lnTo>
                <a:lnTo>
                  <a:pt x="18" y="16"/>
                </a:lnTo>
                <a:lnTo>
                  <a:pt x="18" y="18"/>
                </a:lnTo>
                <a:lnTo>
                  <a:pt x="16" y="18"/>
                </a:lnTo>
                <a:lnTo>
                  <a:pt x="16" y="20"/>
                </a:lnTo>
                <a:lnTo>
                  <a:pt x="16" y="22"/>
                </a:lnTo>
                <a:lnTo>
                  <a:pt x="14" y="24"/>
                </a:lnTo>
                <a:lnTo>
                  <a:pt x="14" y="26"/>
                </a:lnTo>
                <a:lnTo>
                  <a:pt x="11" y="28"/>
                </a:lnTo>
                <a:lnTo>
                  <a:pt x="11" y="30"/>
                </a:lnTo>
                <a:lnTo>
                  <a:pt x="9" y="30"/>
                </a:lnTo>
                <a:lnTo>
                  <a:pt x="7" y="32"/>
                </a:lnTo>
                <a:lnTo>
                  <a:pt x="5" y="34"/>
                </a:lnTo>
                <a:lnTo>
                  <a:pt x="3" y="34"/>
                </a:lnTo>
                <a:lnTo>
                  <a:pt x="3" y="36"/>
                </a:lnTo>
                <a:lnTo>
                  <a:pt x="0" y="36"/>
                </a:lnTo>
                <a:lnTo>
                  <a:pt x="7" y="47"/>
                </a:lnTo>
                <a:lnTo>
                  <a:pt x="9" y="47"/>
                </a:lnTo>
                <a:lnTo>
                  <a:pt x="9" y="45"/>
                </a:lnTo>
                <a:lnTo>
                  <a:pt x="11" y="45"/>
                </a:lnTo>
                <a:lnTo>
                  <a:pt x="14" y="45"/>
                </a:lnTo>
                <a:lnTo>
                  <a:pt x="14" y="42"/>
                </a:lnTo>
                <a:lnTo>
                  <a:pt x="16" y="42"/>
                </a:lnTo>
                <a:lnTo>
                  <a:pt x="18" y="40"/>
                </a:lnTo>
                <a:lnTo>
                  <a:pt x="18" y="38"/>
                </a:lnTo>
                <a:lnTo>
                  <a:pt x="20" y="38"/>
                </a:lnTo>
                <a:lnTo>
                  <a:pt x="20" y="36"/>
                </a:lnTo>
                <a:lnTo>
                  <a:pt x="22" y="36"/>
                </a:lnTo>
                <a:lnTo>
                  <a:pt x="22" y="34"/>
                </a:lnTo>
                <a:lnTo>
                  <a:pt x="24" y="32"/>
                </a:lnTo>
                <a:lnTo>
                  <a:pt x="24" y="30"/>
                </a:lnTo>
                <a:lnTo>
                  <a:pt x="27" y="28"/>
                </a:lnTo>
                <a:lnTo>
                  <a:pt x="27" y="26"/>
                </a:lnTo>
                <a:lnTo>
                  <a:pt x="29" y="24"/>
                </a:lnTo>
                <a:lnTo>
                  <a:pt x="29" y="22"/>
                </a:lnTo>
                <a:lnTo>
                  <a:pt x="29" y="20"/>
                </a:lnTo>
                <a:lnTo>
                  <a:pt x="29" y="18"/>
                </a:lnTo>
                <a:lnTo>
                  <a:pt x="31" y="16"/>
                </a:lnTo>
                <a:lnTo>
                  <a:pt x="31" y="14"/>
                </a:lnTo>
                <a:lnTo>
                  <a:pt x="31" y="12"/>
                </a:lnTo>
                <a:lnTo>
                  <a:pt x="31" y="10"/>
                </a:lnTo>
                <a:lnTo>
                  <a:pt x="31" y="8"/>
                </a:lnTo>
                <a:lnTo>
                  <a:pt x="31" y="6"/>
                </a:lnTo>
                <a:lnTo>
                  <a:pt x="33" y="4"/>
                </a:lnTo>
                <a:lnTo>
                  <a:pt x="33" y="2"/>
                </a:lnTo>
                <a:lnTo>
                  <a:pt x="33" y="0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899" name="Freeform 2"/>
          <p:cNvSpPr>
            <a:spLocks/>
          </p:cNvSpPr>
          <p:nvPr/>
        </p:nvSpPr>
        <p:spPr bwMode="auto">
          <a:xfrm>
            <a:off x="6035675" y="3294063"/>
            <a:ext cx="12700" cy="11112"/>
          </a:xfrm>
          <a:custGeom>
            <a:avLst/>
            <a:gdLst>
              <a:gd name="T0" fmla="*/ 7 w 13"/>
              <a:gd name="T1" fmla="*/ 0 h 10"/>
              <a:gd name="T2" fmla="*/ 0 w 13"/>
              <a:gd name="T3" fmla="*/ 0 h 10"/>
              <a:gd name="T4" fmla="*/ 0 w 13"/>
              <a:gd name="T5" fmla="*/ 10 h 10"/>
              <a:gd name="T6" fmla="*/ 13 w 13"/>
              <a:gd name="T7" fmla="*/ 10 h 10"/>
              <a:gd name="T8" fmla="*/ 13 w 13"/>
              <a:gd name="T9" fmla="*/ 0 h 10"/>
              <a:gd name="T10" fmla="*/ 7 w 13"/>
              <a:gd name="T11" fmla="*/ 0 h 1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3"/>
              <a:gd name="T19" fmla="*/ 0 h 10"/>
              <a:gd name="T20" fmla="*/ 13 w 13"/>
              <a:gd name="T21" fmla="*/ 10 h 1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3" h="10">
                <a:moveTo>
                  <a:pt x="7" y="0"/>
                </a:moveTo>
                <a:lnTo>
                  <a:pt x="0" y="0"/>
                </a:lnTo>
                <a:lnTo>
                  <a:pt x="0" y="10"/>
                </a:lnTo>
                <a:lnTo>
                  <a:pt x="13" y="10"/>
                </a:lnTo>
                <a:lnTo>
                  <a:pt x="13" y="0"/>
                </a:lnTo>
                <a:lnTo>
                  <a:pt x="7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900" name="Rectangle 5"/>
          <p:cNvSpPr>
            <a:spLocks noChangeArrowheads="1"/>
          </p:cNvSpPr>
          <p:nvPr/>
        </p:nvSpPr>
        <p:spPr bwMode="auto">
          <a:xfrm>
            <a:off x="6800850" y="3321050"/>
            <a:ext cx="100989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700" i="1">
                <a:latin typeface="Times New Roman" pitchFamily="18" charset="0"/>
              </a:rPr>
              <a:t>C=Q/(R</a:t>
            </a:r>
            <a:r>
              <a:rPr lang="en-US" sz="1700" i="1">
                <a:latin typeface="Symbol" pitchFamily="18" charset="2"/>
              </a:rPr>
              <a:t>w</a:t>
            </a:r>
            <a:r>
              <a:rPr lang="en-US" sz="1700" i="1" baseline="-25000">
                <a:latin typeface="Times New Roman" pitchFamily="18" charset="0"/>
              </a:rPr>
              <a:t>0</a:t>
            </a:r>
            <a:r>
              <a:rPr lang="en-US" sz="1700" i="1">
                <a:latin typeface="Times New Roman" pitchFamily="18" charset="0"/>
              </a:rPr>
              <a:t>)</a:t>
            </a:r>
            <a:endParaRPr lang="en-US" sz="2800">
              <a:latin typeface="Times New Roman" pitchFamily="18" charset="0"/>
            </a:endParaRPr>
          </a:p>
        </p:txBody>
      </p:sp>
      <p:sp>
        <p:nvSpPr>
          <p:cNvPr id="22901" name="Rectangle 6"/>
          <p:cNvSpPr>
            <a:spLocks noChangeArrowheads="1"/>
          </p:cNvSpPr>
          <p:nvPr/>
        </p:nvSpPr>
        <p:spPr bwMode="auto">
          <a:xfrm>
            <a:off x="5276850" y="947738"/>
            <a:ext cx="96821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800" i="1" dirty="0">
                <a:latin typeface="+mn-lt"/>
              </a:rPr>
              <a:t>V</a:t>
            </a:r>
            <a:r>
              <a:rPr lang="en-US" sz="1600" dirty="0">
                <a:latin typeface="+mn-lt"/>
              </a:rPr>
              <a:t> (induced)</a:t>
            </a:r>
            <a:endParaRPr lang="en-US" sz="1800" dirty="0">
              <a:latin typeface="+mn-lt"/>
            </a:endParaRPr>
          </a:p>
        </p:txBody>
      </p:sp>
      <p:sp>
        <p:nvSpPr>
          <p:cNvPr id="22902" name="Rectangle 7"/>
          <p:cNvSpPr>
            <a:spLocks noChangeArrowheads="1"/>
          </p:cNvSpPr>
          <p:nvPr/>
        </p:nvSpPr>
        <p:spPr bwMode="auto">
          <a:xfrm>
            <a:off x="6635750" y="800100"/>
            <a:ext cx="1698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800" i="1">
                <a:latin typeface="Times New Roman" pitchFamily="18" charset="0"/>
              </a:rPr>
              <a:t>I</a:t>
            </a:r>
            <a:r>
              <a:rPr lang="en-US" sz="1800" i="1" baseline="-25000">
                <a:latin typeface="Times New Roman" pitchFamily="18" charset="0"/>
              </a:rPr>
              <a:t>B</a:t>
            </a:r>
            <a:endParaRPr lang="en-US" sz="1800">
              <a:latin typeface="Times New Roman" pitchFamily="18" charset="0"/>
            </a:endParaRPr>
          </a:p>
        </p:txBody>
      </p:sp>
      <p:sp>
        <p:nvSpPr>
          <p:cNvPr id="22903" name="Rectangle 8"/>
          <p:cNvSpPr>
            <a:spLocks noChangeArrowheads="1"/>
          </p:cNvSpPr>
          <p:nvPr/>
        </p:nvSpPr>
        <p:spPr bwMode="auto">
          <a:xfrm>
            <a:off x="6800850" y="2906713"/>
            <a:ext cx="98584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700" i="1">
                <a:latin typeface="Times New Roman" pitchFamily="18" charset="0"/>
              </a:rPr>
              <a:t>L=R/(Q</a:t>
            </a:r>
            <a:r>
              <a:rPr lang="en-US" sz="1700" i="1">
                <a:latin typeface="Symbol" pitchFamily="18" charset="2"/>
              </a:rPr>
              <a:t>w</a:t>
            </a:r>
            <a:r>
              <a:rPr lang="en-US" sz="1700" i="1" baseline="-25000">
                <a:latin typeface="Times New Roman" pitchFamily="18" charset="0"/>
              </a:rPr>
              <a:t>0</a:t>
            </a:r>
            <a:r>
              <a:rPr lang="en-US" sz="1700" i="1">
                <a:latin typeface="Times New Roman" pitchFamily="18" charset="0"/>
              </a:rPr>
              <a:t>)</a:t>
            </a:r>
            <a:endParaRPr lang="en-US" sz="2800">
              <a:latin typeface="Times New Roman" pitchFamily="18" charset="0"/>
            </a:endParaRPr>
          </a:p>
        </p:txBody>
      </p:sp>
      <p:sp>
        <p:nvSpPr>
          <p:cNvPr id="22904" name="Rectangle 9"/>
          <p:cNvSpPr>
            <a:spLocks noChangeArrowheads="1"/>
          </p:cNvSpPr>
          <p:nvPr/>
        </p:nvSpPr>
        <p:spPr bwMode="auto">
          <a:xfrm>
            <a:off x="5416550" y="2855913"/>
            <a:ext cx="1270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800" i="1">
                <a:latin typeface="Times New Roman" pitchFamily="18" charset="0"/>
              </a:rPr>
              <a:t>L</a:t>
            </a:r>
            <a:endParaRPr lang="en-US" sz="1800">
              <a:latin typeface="Times New Roman" pitchFamily="18" charset="0"/>
            </a:endParaRPr>
          </a:p>
        </p:txBody>
      </p:sp>
      <p:sp>
        <p:nvSpPr>
          <p:cNvPr id="22905" name="Rectangle 10"/>
          <p:cNvSpPr>
            <a:spLocks noChangeArrowheads="1"/>
          </p:cNvSpPr>
          <p:nvPr/>
        </p:nvSpPr>
        <p:spPr bwMode="auto">
          <a:xfrm>
            <a:off x="4938713" y="2855913"/>
            <a:ext cx="1524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800" i="1">
                <a:latin typeface="Times New Roman" pitchFamily="18" charset="0"/>
              </a:rPr>
              <a:t>C</a:t>
            </a:r>
            <a:endParaRPr lang="en-US" sz="1800">
              <a:latin typeface="Times New Roman" pitchFamily="18" charset="0"/>
            </a:endParaRPr>
          </a:p>
        </p:txBody>
      </p:sp>
      <p:sp>
        <p:nvSpPr>
          <p:cNvPr id="22906" name="Line 11"/>
          <p:cNvSpPr>
            <a:spLocks noChangeShapeType="1"/>
          </p:cNvSpPr>
          <p:nvPr/>
        </p:nvSpPr>
        <p:spPr bwMode="auto">
          <a:xfrm>
            <a:off x="4287838" y="1358900"/>
            <a:ext cx="70326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2907" name="Line 13"/>
          <p:cNvSpPr>
            <a:spLocks noChangeShapeType="1"/>
          </p:cNvSpPr>
          <p:nvPr/>
        </p:nvSpPr>
        <p:spPr bwMode="auto">
          <a:xfrm>
            <a:off x="4284663" y="2727325"/>
            <a:ext cx="70326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2908" name="Rectangle 14"/>
          <p:cNvSpPr>
            <a:spLocks noChangeArrowheads="1"/>
          </p:cNvSpPr>
          <p:nvPr/>
        </p:nvSpPr>
        <p:spPr bwMode="auto">
          <a:xfrm>
            <a:off x="561975" y="2743200"/>
            <a:ext cx="2673350" cy="643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en-US" sz="1800">
                <a:latin typeface="+mn-lt"/>
              </a:rPr>
              <a:t>Energy deposited by a single charge </a:t>
            </a:r>
            <a:r>
              <a:rPr lang="en-US" sz="2000" i="1">
                <a:latin typeface="+mn-lt"/>
              </a:rPr>
              <a:t>q</a:t>
            </a:r>
            <a:r>
              <a:rPr lang="en-US" sz="1800">
                <a:latin typeface="+mn-lt"/>
              </a:rPr>
              <a:t>:</a:t>
            </a:r>
            <a:endParaRPr lang="en-US" sz="4000">
              <a:latin typeface="+mn-lt"/>
            </a:endParaRPr>
          </a:p>
        </p:txBody>
      </p:sp>
      <p:graphicFrame>
        <p:nvGraphicFramePr>
          <p:cNvPr id="22532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526949"/>
              </p:ext>
            </p:extLst>
          </p:nvPr>
        </p:nvGraphicFramePr>
        <p:xfrm>
          <a:off x="1625600" y="3113087"/>
          <a:ext cx="703263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44" name="Equation" r:id="rId8" imgW="825480" imgH="419040" progId="Equation.3">
                  <p:embed/>
                </p:oleObj>
              </mc:Choice>
              <mc:Fallback>
                <p:oleObj name="Equation" r:id="rId8" imgW="825480" imgH="419040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lum bright="-10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5600" y="3113087"/>
                        <a:ext cx="703263" cy="384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3" name="Object 17"/>
          <p:cNvGraphicFramePr>
            <a:graphicFrameLocks noChangeAspect="1"/>
          </p:cNvGraphicFramePr>
          <p:nvPr/>
        </p:nvGraphicFramePr>
        <p:xfrm>
          <a:off x="600075" y="1066800"/>
          <a:ext cx="2811463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45" name="Equation" r:id="rId10" imgW="3149280" imgH="939600" progId="Equation.3">
                  <p:embed/>
                </p:oleObj>
              </mc:Choice>
              <mc:Fallback>
                <p:oleObj name="Equation" r:id="rId10" imgW="3149280" imgH="939600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lum bright="-10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0075" y="1066800"/>
                        <a:ext cx="2811463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909" name="Line 18"/>
          <p:cNvSpPr>
            <a:spLocks noChangeShapeType="1"/>
          </p:cNvSpPr>
          <p:nvPr/>
        </p:nvSpPr>
        <p:spPr bwMode="auto">
          <a:xfrm>
            <a:off x="3376613" y="1752600"/>
            <a:ext cx="1336675" cy="228600"/>
          </a:xfrm>
          <a:prstGeom prst="line">
            <a:avLst/>
          </a:prstGeom>
          <a:noFill/>
          <a:ln w="12700">
            <a:solidFill>
              <a:srgbClr val="FF0066"/>
            </a:solidFill>
            <a:prstDash val="sysDot"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2910" name="Oval 19"/>
          <p:cNvSpPr>
            <a:spLocks noChangeArrowheads="1"/>
          </p:cNvSpPr>
          <p:nvPr/>
        </p:nvSpPr>
        <p:spPr bwMode="auto">
          <a:xfrm>
            <a:off x="3644900" y="1001713"/>
            <a:ext cx="2801938" cy="2152650"/>
          </a:xfrm>
          <a:prstGeom prst="ellipse">
            <a:avLst/>
          </a:prstGeom>
          <a:noFill/>
          <a:ln w="127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911" name="Text Box 20"/>
          <p:cNvSpPr txBox="1">
            <a:spLocks noChangeArrowheads="1"/>
          </p:cNvSpPr>
          <p:nvPr/>
        </p:nvSpPr>
        <p:spPr bwMode="auto">
          <a:xfrm>
            <a:off x="5905500" y="554038"/>
            <a:ext cx="273703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+mn-lt"/>
              </a:rPr>
              <a:t>Impedance seen by the beam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04A747-DAF7-4486-B50A-4BF81B676706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6789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Summary: relations </a:t>
            </a:r>
            <a:r>
              <a:rPr lang="en-US" i="1" dirty="0" err="1" smtClean="0">
                <a:latin typeface="Times New Roman" pitchFamily="18" charset="0"/>
              </a:rPr>
              <a:t>V</a:t>
            </a:r>
            <a:r>
              <a:rPr lang="en-US" i="1" baseline="-25000" dirty="0" err="1" smtClean="0">
                <a:latin typeface="Times New Roman" pitchFamily="18" charset="0"/>
              </a:rPr>
              <a:t>gap</a:t>
            </a:r>
            <a:r>
              <a:rPr lang="en-US" i="1" dirty="0" smtClean="0">
                <a:latin typeface="Times New Roman" pitchFamily="18" charset="0"/>
              </a:rPr>
              <a:t>, W, </a:t>
            </a:r>
            <a:r>
              <a:rPr lang="en-US" i="1" dirty="0" err="1" smtClean="0">
                <a:latin typeface="Times New Roman" pitchFamily="18" charset="0"/>
              </a:rPr>
              <a:t>P</a:t>
            </a:r>
            <a:r>
              <a:rPr lang="en-US" i="1" baseline="-25000" dirty="0" err="1" smtClean="0">
                <a:latin typeface="Times New Roman" pitchFamily="18" charset="0"/>
              </a:rPr>
              <a:t>loss</a:t>
            </a:r>
            <a:r>
              <a:rPr lang="en-US" dirty="0" smtClean="0"/>
              <a:t> </a:t>
            </a:r>
          </a:p>
        </p:txBody>
      </p:sp>
      <p:sp>
        <p:nvSpPr>
          <p:cNvPr id="23560" name="Oval 13"/>
          <p:cNvSpPr>
            <a:spLocks noChangeArrowheads="1"/>
          </p:cNvSpPr>
          <p:nvPr/>
        </p:nvSpPr>
        <p:spPr bwMode="auto">
          <a:xfrm>
            <a:off x="223838" y="4203700"/>
            <a:ext cx="2921000" cy="1256821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1" name="Oval 12"/>
          <p:cNvSpPr>
            <a:spLocks noChangeArrowheads="1"/>
          </p:cNvSpPr>
          <p:nvPr/>
        </p:nvSpPr>
        <p:spPr bwMode="auto">
          <a:xfrm>
            <a:off x="5497513" y="4333875"/>
            <a:ext cx="3302000" cy="129054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2" name="Oval 11"/>
          <p:cNvSpPr>
            <a:spLocks noChangeArrowheads="1"/>
          </p:cNvSpPr>
          <p:nvPr/>
        </p:nvSpPr>
        <p:spPr bwMode="auto">
          <a:xfrm>
            <a:off x="3421063" y="1190445"/>
            <a:ext cx="1993900" cy="104379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4" name="Rectangle 4"/>
          <p:cNvSpPr>
            <a:spLocks noChangeArrowheads="1"/>
          </p:cNvSpPr>
          <p:nvPr/>
        </p:nvSpPr>
        <p:spPr bwMode="auto">
          <a:xfrm>
            <a:off x="620713" y="4511675"/>
            <a:ext cx="25336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US" sz="1800">
                <a:latin typeface="+mn-lt"/>
              </a:rPr>
              <a:t>Energy stored inside the cavity</a:t>
            </a:r>
            <a:endParaRPr lang="en-US" sz="4000">
              <a:latin typeface="+mn-lt"/>
            </a:endParaRPr>
          </a:p>
        </p:txBody>
      </p:sp>
      <p:sp>
        <p:nvSpPr>
          <p:cNvPr id="23565" name="Rectangle 5"/>
          <p:cNvSpPr>
            <a:spLocks noChangeArrowheads="1"/>
          </p:cNvSpPr>
          <p:nvPr/>
        </p:nvSpPr>
        <p:spPr bwMode="auto">
          <a:xfrm>
            <a:off x="5940425" y="4614863"/>
            <a:ext cx="25336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US" sz="1800">
                <a:latin typeface="+mn-lt"/>
              </a:rPr>
              <a:t>Power lost in the cavity walls</a:t>
            </a:r>
            <a:endParaRPr lang="en-US" sz="4000">
              <a:latin typeface="+mn-lt"/>
            </a:endParaRPr>
          </a:p>
        </p:txBody>
      </p:sp>
      <p:sp>
        <p:nvSpPr>
          <p:cNvPr id="23566" name="Rectangle 6"/>
          <p:cNvSpPr>
            <a:spLocks noChangeArrowheads="1"/>
          </p:cNvSpPr>
          <p:nvPr/>
        </p:nvSpPr>
        <p:spPr bwMode="auto">
          <a:xfrm>
            <a:off x="3752790" y="1298336"/>
            <a:ext cx="15827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US" sz="1800" dirty="0">
                <a:latin typeface="+mn-lt"/>
              </a:rPr>
              <a:t>gap voltage</a:t>
            </a:r>
            <a:endParaRPr lang="en-US" sz="4000" dirty="0">
              <a:latin typeface="+mn-lt"/>
            </a:endParaRPr>
          </a:p>
        </p:txBody>
      </p:sp>
      <p:graphicFrame>
        <p:nvGraphicFramePr>
          <p:cNvPr id="23554" name="Object 7"/>
          <p:cNvGraphicFramePr>
            <a:graphicFrameLocks noChangeAspect="1"/>
          </p:cNvGraphicFramePr>
          <p:nvPr/>
        </p:nvGraphicFramePr>
        <p:xfrm>
          <a:off x="5895975" y="2532063"/>
          <a:ext cx="1676400" cy="946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66" name="Equation" r:id="rId4" imgW="1676160" imgH="952200" progId="Equation.3">
                  <p:embed/>
                </p:oleObj>
              </mc:Choice>
              <mc:Fallback>
                <p:oleObj name="Equation" r:id="rId4" imgW="1676160" imgH="9522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-10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5975" y="2532063"/>
                        <a:ext cx="1676400" cy="946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5" name="Object 8"/>
          <p:cNvGraphicFramePr>
            <a:graphicFrameLocks noChangeAspect="1"/>
          </p:cNvGraphicFramePr>
          <p:nvPr/>
        </p:nvGraphicFramePr>
        <p:xfrm>
          <a:off x="3913188" y="5207000"/>
          <a:ext cx="984250" cy="72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67" name="Equation" r:id="rId6" imgW="1180800" imgH="799920" progId="Equation.3">
                  <p:embed/>
                </p:oleObj>
              </mc:Choice>
              <mc:Fallback>
                <p:oleObj name="Equation" r:id="rId6" imgW="1180800" imgH="79992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lum bright="-10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3188" y="5207000"/>
                        <a:ext cx="984250" cy="727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6" name="Object 9"/>
          <p:cNvGraphicFramePr>
            <a:graphicFrameLocks noChangeAspect="1"/>
          </p:cNvGraphicFramePr>
          <p:nvPr/>
        </p:nvGraphicFramePr>
        <p:xfrm>
          <a:off x="1084263" y="2160588"/>
          <a:ext cx="1201737" cy="820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68" name="Equation" r:id="rId8" imgW="1396800" imgH="952200" progId="Equation.3">
                  <p:embed/>
                </p:oleObj>
              </mc:Choice>
              <mc:Fallback>
                <p:oleObj name="Equation" r:id="rId8" imgW="1396800" imgH="9522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lum bright="-10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4263" y="2160588"/>
                        <a:ext cx="1201737" cy="8207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7" name="Object 10"/>
          <p:cNvGraphicFramePr>
            <a:graphicFrameLocks noChangeAspect="1"/>
          </p:cNvGraphicFramePr>
          <p:nvPr/>
        </p:nvGraphicFramePr>
        <p:xfrm>
          <a:off x="963613" y="3022600"/>
          <a:ext cx="2209800" cy="839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69" name="Equation" r:id="rId10" imgW="2476440" imgH="939600" progId="Equation.3">
                  <p:embed/>
                </p:oleObj>
              </mc:Choice>
              <mc:Fallback>
                <p:oleObj name="Equation" r:id="rId10" imgW="2476440" imgH="9396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lum bright="-10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3613" y="3022600"/>
                        <a:ext cx="2209800" cy="839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/>
          <p:cNvSpPr/>
          <p:nvPr/>
        </p:nvSpPr>
        <p:spPr>
          <a:xfrm>
            <a:off x="6697961" y="4830901"/>
            <a:ext cx="102419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00" i="1" spc="-100" dirty="0" err="1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+mj-ea"/>
                <a:cs typeface="+mj-cs"/>
              </a:rPr>
              <a:t>P</a:t>
            </a:r>
            <a:r>
              <a:rPr lang="en-US" sz="4200" i="1" spc="-100" baseline="-25000" dirty="0" err="1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+mj-ea"/>
                <a:cs typeface="+mj-cs"/>
              </a:rPr>
              <a:t>loss</a:t>
            </a:r>
            <a:endParaRPr lang="en-GB" dirty="0"/>
          </a:p>
        </p:txBody>
      </p:sp>
      <p:sp>
        <p:nvSpPr>
          <p:cNvPr id="17" name="Rectangle 16"/>
          <p:cNvSpPr/>
          <p:nvPr/>
        </p:nvSpPr>
        <p:spPr>
          <a:xfrm>
            <a:off x="3932088" y="1397588"/>
            <a:ext cx="101348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00" i="1" spc="-100" dirty="0" err="1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+mj-ea"/>
                <a:cs typeface="+mj-cs"/>
              </a:rPr>
              <a:t>V</a:t>
            </a:r>
            <a:r>
              <a:rPr lang="en-US" sz="4200" i="1" spc="-100" baseline="-25000" dirty="0" err="1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+mj-ea"/>
                <a:cs typeface="+mj-cs"/>
              </a:rPr>
              <a:t>gap</a:t>
            </a:r>
            <a:endParaRPr lang="en-GB" dirty="0"/>
          </a:p>
        </p:txBody>
      </p:sp>
      <p:sp>
        <p:nvSpPr>
          <p:cNvPr id="18" name="Rectangle 17"/>
          <p:cNvSpPr/>
          <p:nvPr/>
        </p:nvSpPr>
        <p:spPr>
          <a:xfrm>
            <a:off x="1374810" y="4736010"/>
            <a:ext cx="62068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00" i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+mj-ea"/>
                <a:cs typeface="+mj-cs"/>
              </a:rPr>
              <a:t>W</a:t>
            </a:r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357158" y="1285860"/>
            <a:ext cx="1106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i="1" dirty="0" smtClean="0">
                <a:latin typeface="+mn-lt"/>
              </a:rPr>
              <a:t>R</a:t>
            </a:r>
            <a:r>
              <a:rPr lang="en-GB" sz="1800" b="1" dirty="0" smtClean="0">
                <a:latin typeface="+mn-lt"/>
              </a:rPr>
              <a:t>-upon-</a:t>
            </a:r>
            <a:r>
              <a:rPr lang="en-GB" sz="1800" b="1" i="1" dirty="0" smtClean="0">
                <a:latin typeface="+mn-lt"/>
              </a:rPr>
              <a:t>Q</a:t>
            </a:r>
            <a:endParaRPr lang="en-GB" sz="1800" b="1" i="1" dirty="0"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500826" y="2000240"/>
            <a:ext cx="184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dirty="0" smtClean="0">
                <a:latin typeface="+mn-lt"/>
              </a:rPr>
              <a:t>Shunt impedance</a:t>
            </a:r>
            <a:endParaRPr lang="en-GB" sz="1800" b="1" dirty="0"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000496" y="5929330"/>
            <a:ext cx="957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i="1" dirty="0" smtClean="0">
                <a:latin typeface="+mn-lt"/>
              </a:rPr>
              <a:t>Q</a:t>
            </a:r>
            <a:r>
              <a:rPr lang="en-GB" sz="1800" b="1" dirty="0" smtClean="0">
                <a:latin typeface="+mn-lt"/>
              </a:rPr>
              <a:t> factor</a:t>
            </a:r>
            <a:endParaRPr lang="en-GB" sz="1800" b="1" dirty="0">
              <a:latin typeface="+mn-lt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04A747-DAF7-4486-B50A-4BF81B676706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6789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Beam loading – RF to beam efficiency</a:t>
            </a:r>
          </a:p>
        </p:txBody>
      </p:sp>
      <p:sp>
        <p:nvSpPr>
          <p:cNvPr id="24584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0" y="956602"/>
            <a:ext cx="8229600" cy="5233180"/>
          </a:xfrm>
        </p:spPr>
        <p:txBody>
          <a:bodyPr>
            <a:noAutofit/>
          </a:bodyPr>
          <a:lstStyle/>
          <a:p>
            <a:pPr eaLnBrk="1" hangingPunct="1"/>
            <a:r>
              <a:rPr lang="en-US" sz="2400" dirty="0" smtClean="0"/>
              <a:t>The beam current “loads” the generator, in the equivalent circuit this appears as a resistance in parallel to the shunt impedance.</a:t>
            </a:r>
          </a:p>
          <a:p>
            <a:pPr eaLnBrk="1" hangingPunct="1"/>
            <a:r>
              <a:rPr lang="en-US" sz="2400" dirty="0" smtClean="0"/>
              <a:t>If the generator is matched to the unloaded cavity, beam loading will cause the accelerating voltage to decrease.</a:t>
            </a:r>
          </a:p>
          <a:p>
            <a:pPr eaLnBrk="1" hangingPunct="1">
              <a:lnSpc>
                <a:spcPct val="180000"/>
              </a:lnSpc>
            </a:pPr>
            <a:r>
              <a:rPr lang="en-US" sz="2400" dirty="0" smtClean="0"/>
              <a:t>The power absorbed by the beam is                              , the power loss                      .</a:t>
            </a:r>
          </a:p>
          <a:p>
            <a:pPr eaLnBrk="1" hangingPunct="1">
              <a:lnSpc>
                <a:spcPct val="120000"/>
              </a:lnSpc>
            </a:pPr>
            <a:r>
              <a:rPr lang="en-US" sz="2400" dirty="0" smtClean="0"/>
              <a:t>For high efficiency, beam loading shall be high. </a:t>
            </a:r>
            <a:br>
              <a:rPr lang="en-US" sz="2400" dirty="0" smtClean="0"/>
            </a:br>
            <a:endParaRPr lang="en-US" sz="900" dirty="0" smtClean="0"/>
          </a:p>
          <a:p>
            <a:pPr eaLnBrk="1" hangingPunct="1">
              <a:lnSpc>
                <a:spcPct val="120000"/>
              </a:lnSpc>
            </a:pPr>
            <a:r>
              <a:rPr lang="en-US" sz="2400" dirty="0" smtClean="0"/>
              <a:t>The RF to beam efficiency is                                      .</a:t>
            </a:r>
          </a:p>
        </p:txBody>
      </p:sp>
      <p:graphicFrame>
        <p:nvGraphicFramePr>
          <p:cNvPr id="2457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802921"/>
              </p:ext>
            </p:extLst>
          </p:nvPr>
        </p:nvGraphicFramePr>
        <p:xfrm>
          <a:off x="5408493" y="3041157"/>
          <a:ext cx="1898650" cy="712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40" name="Equation" r:id="rId4" imgW="1892160" imgH="723600" progId="Equation.3">
                  <p:embed/>
                </p:oleObj>
              </mc:Choice>
              <mc:Fallback>
                <p:oleObj name="Equation" r:id="rId4" imgW="1892160" imgH="723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-10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08493" y="3041157"/>
                        <a:ext cx="1898650" cy="7127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79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0654166"/>
              </p:ext>
            </p:extLst>
          </p:nvPr>
        </p:nvGraphicFramePr>
        <p:xfrm>
          <a:off x="2346476" y="3529854"/>
          <a:ext cx="1244600" cy="931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41" name="Equation" r:id="rId6" imgW="1244520" imgH="939600" progId="Equation.3">
                  <p:embed/>
                </p:oleObj>
              </mc:Choice>
              <mc:Fallback>
                <p:oleObj name="Equation" r:id="rId6" imgW="1244520" imgH="9396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lum bright="-10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6476" y="3529854"/>
                        <a:ext cx="1244600" cy="9318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0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0133398"/>
              </p:ext>
            </p:extLst>
          </p:nvPr>
        </p:nvGraphicFramePr>
        <p:xfrm>
          <a:off x="4518685" y="4890790"/>
          <a:ext cx="2247900" cy="1265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42" name="Equation" r:id="rId8" imgW="2247840" imgH="1257120" progId="Equation.3">
                  <p:embed/>
                </p:oleObj>
              </mc:Choice>
              <mc:Fallback>
                <p:oleObj name="Equation" r:id="rId8" imgW="2247840" imgH="125712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lum bright="-10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8685" y="4890790"/>
                        <a:ext cx="2247900" cy="1265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04A747-DAF7-4486-B50A-4BF81B676706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Beam Loading – allows efficiency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4619848" y="1495623"/>
            <a:ext cx="32158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baseline="0" dirty="0" smtClean="0">
                <a:latin typeface="+mn-lt"/>
              </a:rPr>
              <a:t>full beam loading – optimum efficiency</a:t>
            </a:r>
          </a:p>
        </p:txBody>
      </p:sp>
      <p:sp>
        <p:nvSpPr>
          <p:cNvPr id="8" name="Down Arrow 7"/>
          <p:cNvSpPr/>
          <p:nvPr/>
        </p:nvSpPr>
        <p:spPr bwMode="auto">
          <a:xfrm>
            <a:off x="6140936" y="1854796"/>
            <a:ext cx="173705" cy="212144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48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35696" y="1495622"/>
            <a:ext cx="23535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baseline="0" dirty="0" smtClean="0">
                <a:latin typeface="+mn-lt"/>
              </a:rPr>
              <a:t>choice for CLIC main beam</a:t>
            </a:r>
          </a:p>
        </p:txBody>
      </p:sp>
      <p:sp>
        <p:nvSpPr>
          <p:cNvPr id="10" name="Down Arrow 9"/>
          <p:cNvSpPr/>
          <p:nvPr/>
        </p:nvSpPr>
        <p:spPr bwMode="auto">
          <a:xfrm>
            <a:off x="2715032" y="1803984"/>
            <a:ext cx="173705" cy="212144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48" charset="-128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248584" y="2047764"/>
            <a:ext cx="6305727" cy="3986685"/>
            <a:chOff x="1248584" y="2047764"/>
            <a:chExt cx="6305727" cy="3986685"/>
          </a:xfrm>
        </p:grpSpPr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584" y="2066940"/>
              <a:ext cx="6305727" cy="39675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6256" y="2047764"/>
              <a:ext cx="293321" cy="33769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TextBox 13"/>
          <p:cNvSpPr txBox="1"/>
          <p:nvPr/>
        </p:nvSpPr>
        <p:spPr>
          <a:xfrm>
            <a:off x="4716016" y="2204864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aseline="0" dirty="0" smtClean="0">
                <a:latin typeface="+mn-lt"/>
              </a:rPr>
              <a:t>eta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16016" y="3495491"/>
            <a:ext cx="10102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aseline="0" dirty="0" smtClean="0">
                <a:latin typeface="+mn-lt"/>
              </a:rPr>
              <a:t>acceleration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795703-93D4-4BEB-9CE9-B9DD4D45F1FC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49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Lorentz force</a:t>
            </a:r>
            <a:endParaRPr lang="en-GB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795703-93D4-4BEB-9CE9-B9DD4D45F1F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11"/>
              <p:cNvSpPr>
                <a:spLocks noGrp="1"/>
              </p:cNvSpPr>
              <p:nvPr>
                <p:ph sz="quarter" idx="13"/>
              </p:nvPr>
            </p:nvSpPr>
            <p:spPr/>
            <p:txBody>
              <a:bodyPr>
                <a:normAutofit fontScale="70000" lnSpcReduction="20000"/>
              </a:bodyPr>
              <a:lstStyle/>
              <a:p>
                <a:pPr>
                  <a:lnSpc>
                    <a:spcPct val="120000"/>
                  </a:lnSpc>
                  <a:spcBef>
                    <a:spcPts val="1800"/>
                  </a:spcBef>
                </a:pPr>
                <a:r>
                  <a:rPr lang="en-GB" dirty="0"/>
                  <a:t>A charged particle moving with velocity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GB" i="1">
                            <a:latin typeface="Cambria Math"/>
                          </a:rPr>
                        </m:ctrlPr>
                      </m:accPr>
                      <m:e>
                        <m:r>
                          <a:rPr lang="en-GB" i="1">
                            <a:latin typeface="Cambria Math"/>
                          </a:rPr>
                          <m:t>𝑣</m:t>
                        </m:r>
                      </m:e>
                    </m:acc>
                    <m:r>
                      <a:rPr lang="en-GB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GB" i="1">
                            <a:latin typeface="Cambria Math"/>
                          </a:rPr>
                        </m:ctrlPr>
                      </m:fPr>
                      <m:num>
                        <m:acc>
                          <m:accPr>
                            <m:chr m:val="⃗"/>
                            <m:ctrlPr>
                              <a:rPr lang="en-GB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GB" i="1">
                                <a:latin typeface="Cambria Math"/>
                              </a:rPr>
                              <m:t>𝑝</m:t>
                            </m:r>
                          </m:e>
                        </m:acc>
                      </m:num>
                      <m:den>
                        <m:r>
                          <a:rPr lang="en-GB" i="1">
                            <a:latin typeface="Cambria Math"/>
                          </a:rPr>
                          <m:t>𝑚</m:t>
                        </m:r>
                        <m:r>
                          <a:rPr lang="en-GB" i="1">
                            <a:latin typeface="Cambria Math"/>
                          </a:rPr>
                          <m:t> </m:t>
                        </m:r>
                        <m:r>
                          <a:rPr lang="en-GB" i="1">
                            <a:latin typeface="Cambria Math"/>
                            <a:ea typeface="Cambria Math"/>
                          </a:rPr>
                          <m:t>𝛾</m:t>
                        </m:r>
                      </m:den>
                    </m:f>
                  </m:oMath>
                </a14:m>
                <a:r>
                  <a:rPr lang="en-GB" dirty="0"/>
                  <a:t> through an electromagnetic field experiences a force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i="1">
                            <a:latin typeface="Cambria Math"/>
                          </a:rPr>
                        </m:ctrlPr>
                      </m:fPr>
                      <m:num>
                        <m:r>
                          <a:rPr lang="en-GB" i="1">
                            <a:latin typeface="Cambria Math"/>
                          </a:rPr>
                          <m:t>𝑑</m:t>
                        </m:r>
                        <m:acc>
                          <m:accPr>
                            <m:chr m:val="⃗"/>
                            <m:ctrlPr>
                              <a:rPr lang="en-GB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GB" i="1">
                                <a:latin typeface="Cambria Math"/>
                              </a:rPr>
                              <m:t>𝑝</m:t>
                            </m:r>
                          </m:e>
                        </m:acc>
                      </m:num>
                      <m:den>
                        <m:r>
                          <a:rPr lang="en-GB" i="1">
                            <a:latin typeface="Cambria Math"/>
                          </a:rPr>
                          <m:t>𝑑𝑡</m:t>
                        </m:r>
                      </m:den>
                    </m:f>
                    <m:r>
                      <a:rPr lang="en-GB" i="1">
                        <a:latin typeface="Cambria Math"/>
                      </a:rPr>
                      <m:t>=</m:t>
                    </m:r>
                    <m:r>
                      <a:rPr lang="en-GB" i="1">
                        <a:latin typeface="Cambria Math"/>
                      </a:rPr>
                      <m:t>𝑞</m:t>
                    </m:r>
                    <m:d>
                      <m:dPr>
                        <m:ctrlPr>
                          <a:rPr lang="en-GB" i="1">
                            <a:latin typeface="Cambria Math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GB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GB" i="1">
                                <a:latin typeface="Cambria Math"/>
                              </a:rPr>
                              <m:t>𝐸</m:t>
                            </m:r>
                          </m:e>
                        </m:acc>
                        <m:r>
                          <a:rPr lang="en-GB" i="1">
                            <a:latin typeface="Cambria Math"/>
                          </a:rPr>
                          <m:t>+</m:t>
                        </m:r>
                        <m:acc>
                          <m:accPr>
                            <m:chr m:val="⃗"/>
                            <m:ctrlPr>
                              <a:rPr lang="en-GB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GB" i="1">
                                <a:latin typeface="Cambria Math"/>
                              </a:rPr>
                              <m:t>𝑣</m:t>
                            </m:r>
                          </m:e>
                        </m:acc>
                        <m:r>
                          <a:rPr lang="en-GB" i="1">
                            <a:latin typeface="Cambria Math"/>
                            <a:ea typeface="Cambria Math"/>
                          </a:rPr>
                          <m:t>×</m:t>
                        </m:r>
                        <m:acc>
                          <m:accPr>
                            <m:chr m:val="⃗"/>
                            <m:ctrlPr>
                              <a:rPr lang="en-GB" i="1">
                                <a:latin typeface="Cambria Math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en-GB" i="1">
                                <a:latin typeface="Cambria Math"/>
                                <a:ea typeface="Cambria Math"/>
                              </a:rPr>
                              <m:t>𝐵</m:t>
                            </m:r>
                          </m:e>
                        </m:acc>
                      </m:e>
                    </m:d>
                  </m:oMath>
                </a14:m>
                <a:r>
                  <a:rPr lang="en-GB" dirty="0"/>
                  <a:t>.</a:t>
                </a:r>
              </a:p>
              <a:p>
                <a:pPr>
                  <a:lnSpc>
                    <a:spcPct val="120000"/>
                  </a:lnSpc>
                  <a:spcBef>
                    <a:spcPts val="1800"/>
                  </a:spcBef>
                </a:pPr>
                <a:r>
                  <a:rPr lang="en-GB" dirty="0"/>
                  <a:t>The total energy of this particle is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/>
                      </a:rPr>
                      <m:t>𝑊</m:t>
                    </m:r>
                    <m:r>
                      <a:rPr lang="en-GB" i="1"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GB" i="1">
                            <a:latin typeface="Cambria Math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GB" i="1">
                                <a:latin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GB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latin typeface="Cambria Math"/>
                                  </a:rPr>
                                  <m:t>𝑚</m:t>
                                </m:r>
                                <m:sSup>
                                  <m:sSupPr>
                                    <m:ctrlPr>
                                      <a:rPr lang="en-GB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i="1"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p>
                                    <m:r>
                                      <a:rPr lang="en-GB" i="1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</m:e>
                          <m:sup>
                            <m:r>
                              <a:rPr lang="en-GB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GB" i="1">
                            <a:latin typeface="Cambria Math"/>
                          </a:rPr>
                          <m:t>+</m:t>
                        </m:r>
                        <m:sSup>
                          <m:sSupPr>
                            <m:ctrlPr>
                              <a:rPr lang="en-GB" i="1">
                                <a:latin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GB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latin typeface="Cambria Math"/>
                                  </a:rPr>
                                  <m:t>𝑝𝑐</m:t>
                                </m:r>
                              </m:e>
                            </m:d>
                          </m:e>
                          <m:sup>
                            <m:r>
                              <a:rPr lang="en-GB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GB" i="1">
                        <a:latin typeface="Cambria Math"/>
                      </a:rPr>
                      <m:t>=</m:t>
                    </m:r>
                    <m:r>
                      <a:rPr lang="en-GB" i="1">
                        <a:latin typeface="Cambria Math"/>
                        <a:ea typeface="Cambria Math"/>
                      </a:rPr>
                      <m:t>𝛾</m:t>
                    </m:r>
                    <m:r>
                      <a:rPr lang="en-GB" i="1">
                        <a:latin typeface="Cambria Math"/>
                        <a:ea typeface="Cambria Math"/>
                      </a:rPr>
                      <m:t> </m:t>
                    </m:r>
                    <m:r>
                      <a:rPr lang="en-GB" i="1">
                        <a:latin typeface="Cambria Math"/>
                        <a:ea typeface="Cambria Math"/>
                      </a:rPr>
                      <m:t>𝑚</m:t>
                    </m:r>
                    <m:sSup>
                      <m:sSupPr>
                        <m:ctrlPr>
                          <a:rPr lang="en-GB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/>
                            <a:ea typeface="Cambria Math"/>
                          </a:rPr>
                          <m:t>𝑐</m:t>
                        </m:r>
                      </m:e>
                      <m:sup>
                        <m:r>
                          <a:rPr lang="en-GB" i="1"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dirty="0"/>
                  <a:t>, the kinetic energy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/>
                          </a:rPr>
                          <m:t>𝑊</m:t>
                        </m:r>
                      </m:e>
                      <m:sub>
                        <m:r>
                          <a:rPr lang="en-GB" i="1">
                            <a:latin typeface="Cambria Math"/>
                          </a:rPr>
                          <m:t>𝑘𝑖𝑛</m:t>
                        </m:r>
                      </m:sub>
                    </m:sSub>
                    <m:r>
                      <a:rPr lang="en-GB" i="1">
                        <a:latin typeface="Cambria Math"/>
                      </a:rPr>
                      <m:t>=</m:t>
                    </m:r>
                    <m:r>
                      <a:rPr lang="en-GB" i="1">
                        <a:latin typeface="Cambria Math"/>
                      </a:rPr>
                      <m:t>𝑚</m:t>
                    </m:r>
                    <m:sSup>
                      <m:sSupPr>
                        <m:ctrlPr>
                          <a:rPr lang="en-GB" i="1">
                            <a:latin typeface="Cambria Math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/>
                          </a:rPr>
                          <m:t>𝑐</m:t>
                        </m:r>
                      </m:e>
                      <m:sup>
                        <m:r>
                          <a:rPr lang="en-GB" i="1">
                            <a:latin typeface="Cambria Math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GB" i="1">
                            <a:latin typeface="Cambria Math"/>
                          </a:rPr>
                        </m:ctrlPr>
                      </m:dPr>
                      <m:e>
                        <m:r>
                          <a:rPr lang="en-GB" i="1">
                            <a:latin typeface="Cambria Math"/>
                            <a:ea typeface="Cambria Math"/>
                          </a:rPr>
                          <m:t>𝛾</m:t>
                        </m:r>
                        <m:r>
                          <a:rPr lang="en-GB" i="1">
                            <a:latin typeface="Cambria Math"/>
                            <a:ea typeface="Cambria Math"/>
                          </a:rPr>
                          <m:t>−1</m:t>
                        </m:r>
                      </m:e>
                    </m:d>
                  </m:oMath>
                </a14:m>
                <a:r>
                  <a:rPr lang="en-GB" dirty="0"/>
                  <a:t>.</a:t>
                </a:r>
              </a:p>
              <a:p>
                <a:pPr>
                  <a:lnSpc>
                    <a:spcPct val="120000"/>
                  </a:lnSpc>
                  <a:spcBef>
                    <a:spcPts val="1800"/>
                  </a:spcBef>
                </a:pPr>
                <a:r>
                  <a:rPr lang="en-GB" dirty="0"/>
                  <a:t>The role of acceleration is to increase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/>
                      </a:rPr>
                      <m:t>𝑊</m:t>
                    </m:r>
                  </m:oMath>
                </a14:m>
                <a:r>
                  <a:rPr lang="en-GB" dirty="0"/>
                  <a:t>.</a:t>
                </a:r>
              </a:p>
              <a:p>
                <a:pPr>
                  <a:lnSpc>
                    <a:spcPct val="120000"/>
                  </a:lnSpc>
                  <a:spcBef>
                    <a:spcPts val="1800"/>
                  </a:spcBef>
                </a:pPr>
                <a:r>
                  <a:rPr lang="en-GB" dirty="0"/>
                  <a:t>Change of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/>
                      </a:rPr>
                      <m:t>𝑊</m:t>
                    </m:r>
                  </m:oMath>
                </a14:m>
                <a:r>
                  <a:rPr lang="en-GB" dirty="0"/>
                  <a:t> (by differentiation):</a:t>
                </a:r>
              </a:p>
              <a:p>
                <a:pPr marL="68580" indent="0">
                  <a:lnSpc>
                    <a:spcPct val="120000"/>
                  </a:lnSpc>
                  <a:spcBef>
                    <a:spcPts val="18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/>
                        </a:rPr>
                        <m:t>𝑊𝑑𝑊</m:t>
                      </m:r>
                      <m:r>
                        <a:rPr lang="en-GB" i="1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GB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GB" i="1">
                              <a:latin typeface="Cambria Math"/>
                            </a:rPr>
                            <m:t>𝑐</m:t>
                          </m:r>
                        </m:e>
                        <m:sup>
                          <m:r>
                            <a:rPr lang="en-GB" i="1">
                              <a:latin typeface="Cambria Math"/>
                            </a:rPr>
                            <m:t>2</m:t>
                          </m:r>
                        </m:sup>
                      </m:sSup>
                      <m:acc>
                        <m:accPr>
                          <m:chr m:val="⃗"/>
                          <m:ctrlPr>
                            <a:rPr lang="en-GB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GB" i="1">
                              <a:latin typeface="Cambria Math"/>
                            </a:rPr>
                            <m:t>𝑝</m:t>
                          </m:r>
                        </m:e>
                      </m:acc>
                      <m:r>
                        <a:rPr lang="en-GB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GB" i="1">
                          <a:latin typeface="Cambria Math"/>
                          <a:ea typeface="Cambria Math"/>
                        </a:rPr>
                        <m:t>𝑑</m:t>
                      </m:r>
                      <m:acc>
                        <m:accPr>
                          <m:chr m:val="⃗"/>
                          <m:ctrlPr>
                            <a:rPr lang="en-GB" i="1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𝑝</m:t>
                          </m:r>
                        </m:e>
                      </m:acc>
                      <m:r>
                        <a:rPr lang="en-GB" i="1">
                          <a:latin typeface="Cambria Math"/>
                        </a:rPr>
                        <m:t>=</m:t>
                      </m:r>
                      <m:r>
                        <a:rPr lang="en-GB" i="1">
                          <a:latin typeface="Cambria Math"/>
                        </a:rPr>
                        <m:t>𝑞</m:t>
                      </m:r>
                      <m:sSup>
                        <m:sSupPr>
                          <m:ctrlPr>
                            <a:rPr lang="en-GB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GB" i="1">
                              <a:latin typeface="Cambria Math"/>
                            </a:rPr>
                            <m:t>𝑐</m:t>
                          </m:r>
                        </m:e>
                        <m:sup>
                          <m:r>
                            <a:rPr lang="en-GB" i="1">
                              <a:latin typeface="Cambria Math"/>
                            </a:rPr>
                            <m:t>2</m:t>
                          </m:r>
                        </m:sup>
                      </m:sSup>
                      <m:acc>
                        <m:accPr>
                          <m:chr m:val="⃗"/>
                          <m:ctrlPr>
                            <a:rPr lang="en-GB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GB" i="1">
                              <a:latin typeface="Cambria Math"/>
                            </a:rPr>
                            <m:t>𝑝</m:t>
                          </m:r>
                        </m:e>
                      </m:acc>
                      <m:r>
                        <a:rPr lang="en-GB" i="1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en-GB" i="1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GB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GB" i="1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a:rPr lang="en-GB" i="1">
                              <a:latin typeface="Cambria Math"/>
                            </a:rPr>
                            <m:t>+</m:t>
                          </m:r>
                          <m:acc>
                            <m:accPr>
                              <m:chr m:val="⃗"/>
                              <m:ctrlPr>
                                <a:rPr lang="en-GB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GB" i="1">
                                  <a:latin typeface="Cambria Math"/>
                                </a:rPr>
                                <m:t>𝑣</m:t>
                              </m:r>
                            </m:e>
                          </m:acc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×</m:t>
                          </m:r>
                          <m:acc>
                            <m:accPr>
                              <m:chr m:val="⃗"/>
                              <m:ctrlPr>
                                <a:rPr lang="en-GB" i="1">
                                  <a:latin typeface="Cambria Math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GB" i="1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e>
                          </m:acc>
                        </m:e>
                      </m:d>
                      <m:r>
                        <a:rPr lang="en-GB" i="1">
                          <a:latin typeface="Cambria Math"/>
                          <a:ea typeface="Cambria Math"/>
                        </a:rPr>
                        <m:t>𝑑𝑡</m:t>
                      </m:r>
                      <m:r>
                        <a:rPr lang="en-GB" i="1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GB" i="1">
                          <a:latin typeface="Cambria Math"/>
                        </a:rPr>
                        <m:t>𝑞</m:t>
                      </m:r>
                      <m:sSup>
                        <m:sSupPr>
                          <m:ctrlPr>
                            <a:rPr lang="en-GB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GB" i="1">
                              <a:latin typeface="Cambria Math"/>
                            </a:rPr>
                            <m:t>𝑐</m:t>
                          </m:r>
                        </m:e>
                        <m:sup>
                          <m:r>
                            <a:rPr lang="en-GB" i="1">
                              <a:latin typeface="Cambria Math"/>
                            </a:rPr>
                            <m:t>2</m:t>
                          </m:r>
                        </m:sup>
                      </m:sSup>
                      <m:acc>
                        <m:accPr>
                          <m:chr m:val="⃗"/>
                          <m:ctrlPr>
                            <a:rPr lang="en-GB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GB" i="1">
                              <a:latin typeface="Cambria Math"/>
                            </a:rPr>
                            <m:t>𝑝</m:t>
                          </m:r>
                        </m:e>
                      </m:acc>
                      <m:r>
                        <a:rPr lang="en-GB" i="1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GB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GB" i="1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GB" i="1">
                          <a:latin typeface="Cambria Math"/>
                        </a:rPr>
                        <m:t>𝑑𝑡</m:t>
                      </m:r>
                    </m:oMath>
                  </m:oMathPara>
                </a14:m>
                <a:endParaRPr lang="en-GB" dirty="0"/>
              </a:p>
              <a:p>
                <a:pPr marL="68580" indent="0">
                  <a:lnSpc>
                    <a:spcPct val="120000"/>
                  </a:lnSpc>
                  <a:spcBef>
                    <a:spcPts val="18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/>
                        </a:rPr>
                        <m:t>𝑑𝑊</m:t>
                      </m:r>
                      <m:r>
                        <a:rPr lang="en-GB" i="1">
                          <a:latin typeface="Cambria Math"/>
                        </a:rPr>
                        <m:t>=</m:t>
                      </m:r>
                      <m:r>
                        <a:rPr lang="en-GB" i="1">
                          <a:latin typeface="Cambria Math"/>
                        </a:rPr>
                        <m:t>𝑞</m:t>
                      </m:r>
                      <m:acc>
                        <m:accPr>
                          <m:chr m:val="⃗"/>
                          <m:ctrlPr>
                            <a:rPr lang="en-GB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GB" i="1">
                              <a:latin typeface="Cambria Math"/>
                            </a:rPr>
                            <m:t>𝑣</m:t>
                          </m:r>
                        </m:e>
                      </m:acc>
                      <m:r>
                        <a:rPr lang="en-GB" i="1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GB" i="1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</m:acc>
                      <m:r>
                        <a:rPr lang="en-GB" i="1">
                          <a:latin typeface="Cambria Math"/>
                        </a:rPr>
                        <m:t>𝑑𝑡</m:t>
                      </m:r>
                    </m:oMath>
                  </m:oMathPara>
                </a14:m>
                <a:endParaRPr lang="en-GB" dirty="0" smtClean="0"/>
              </a:p>
              <a:p>
                <a:pPr marL="68580" indent="0">
                  <a:lnSpc>
                    <a:spcPct val="120000"/>
                  </a:lnSpc>
                  <a:spcBef>
                    <a:spcPts val="1800"/>
                  </a:spcBef>
                  <a:buNone/>
                </a:pPr>
                <a:r>
                  <a:rPr lang="en-GB" dirty="0" smtClean="0"/>
                  <a:t>Note: </a:t>
                </a:r>
                <a:r>
                  <a:rPr lang="en-GB" b="1" dirty="0" smtClean="0"/>
                  <a:t>Only the electric field can change the particle energy!</a:t>
                </a:r>
                <a:endParaRPr lang="en-GB" b="1" dirty="0"/>
              </a:p>
            </p:txBody>
          </p:sp>
        </mc:Choice>
        <mc:Fallback xmlns="">
          <p:sp>
            <p:nvSpPr>
              <p:cNvPr id="12" name="Content Placeholder 1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blipFill rotWithShape="1">
                <a:blip r:embed="rId2"/>
                <a:stretch>
                  <a:fillRect l="-764" r="-4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2495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1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6789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Characterizing cavities</a:t>
            </a:r>
          </a:p>
        </p:txBody>
      </p:sp>
      <p:sp>
        <p:nvSpPr>
          <p:cNvPr id="25614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0" y="948907"/>
            <a:ext cx="8229600" cy="5172732"/>
          </a:xfrm>
        </p:spPr>
        <p:txBody>
          <a:bodyPr>
            <a:noAutofit/>
          </a:bodyPr>
          <a:lstStyle/>
          <a:p>
            <a:pPr eaLnBrk="1" hangingPunct="1"/>
            <a:r>
              <a:rPr lang="en-US" sz="1800" dirty="0" smtClean="0"/>
              <a:t>Resonance frequency</a:t>
            </a:r>
          </a:p>
          <a:p>
            <a:pPr eaLnBrk="1" hangingPunct="1">
              <a:lnSpc>
                <a:spcPct val="280000"/>
              </a:lnSpc>
            </a:pPr>
            <a:r>
              <a:rPr lang="en-US" sz="1800" dirty="0" smtClean="0"/>
              <a:t>Transit time factor</a:t>
            </a:r>
          </a:p>
          <a:p>
            <a:pPr lvl="1" eaLnBrk="1" hangingPunct="1">
              <a:lnSpc>
                <a:spcPct val="70000"/>
              </a:lnSpc>
              <a:buFontTx/>
              <a:buNone/>
            </a:pPr>
            <a:r>
              <a:rPr lang="en-US" sz="1400" dirty="0" smtClean="0"/>
              <a:t>field varies while particle is traversing the gap</a:t>
            </a:r>
          </a:p>
          <a:p>
            <a:pPr eaLnBrk="1" hangingPunct="1">
              <a:lnSpc>
                <a:spcPct val="390000"/>
              </a:lnSpc>
            </a:pPr>
            <a:r>
              <a:rPr lang="en-US" sz="1800" dirty="0" smtClean="0"/>
              <a:t>Shunt impedance</a:t>
            </a:r>
          </a:p>
          <a:p>
            <a:pPr lvl="1" eaLnBrk="1" hangingPunct="1">
              <a:lnSpc>
                <a:spcPct val="0"/>
              </a:lnSpc>
              <a:buFontTx/>
              <a:buNone/>
            </a:pPr>
            <a:r>
              <a:rPr lang="en-US" sz="1400" dirty="0" smtClean="0"/>
              <a:t>gap voltage – power relation</a:t>
            </a:r>
          </a:p>
          <a:p>
            <a:pPr eaLnBrk="1" hangingPunct="1">
              <a:lnSpc>
                <a:spcPct val="260000"/>
              </a:lnSpc>
            </a:pPr>
            <a:r>
              <a:rPr lang="en-US" sz="1800" i="1" dirty="0" smtClean="0"/>
              <a:t> </a:t>
            </a:r>
            <a:r>
              <a:rPr lang="en-US" sz="1800" i="1" dirty="0" smtClean="0">
                <a:latin typeface="Times New Roman" pitchFamily="18" charset="0"/>
              </a:rPr>
              <a:t>Q</a:t>
            </a:r>
            <a:r>
              <a:rPr lang="en-US" sz="1800" dirty="0" smtClean="0"/>
              <a:t> factor</a:t>
            </a:r>
          </a:p>
          <a:p>
            <a:pPr eaLnBrk="1" hangingPunct="1">
              <a:lnSpc>
                <a:spcPct val="240000"/>
              </a:lnSpc>
            </a:pPr>
            <a:r>
              <a:rPr lang="en-US" sz="1800" i="1" dirty="0" smtClean="0"/>
              <a:t> </a:t>
            </a:r>
            <a:r>
              <a:rPr lang="en-US" sz="1800" i="1" dirty="0" smtClean="0">
                <a:latin typeface="Times New Roman" pitchFamily="18" charset="0"/>
              </a:rPr>
              <a:t>R/Q</a:t>
            </a:r>
          </a:p>
          <a:p>
            <a:pPr lvl="1" eaLnBrk="1" hangingPunct="1">
              <a:lnSpc>
                <a:spcPct val="50000"/>
              </a:lnSpc>
              <a:buFontTx/>
              <a:buNone/>
            </a:pPr>
            <a:r>
              <a:rPr lang="en-US" sz="1400" dirty="0" smtClean="0"/>
              <a:t>independent of losses – only geometry!</a:t>
            </a:r>
          </a:p>
          <a:p>
            <a:pPr lvl="1" eaLnBrk="1" hangingPunct="1">
              <a:lnSpc>
                <a:spcPct val="50000"/>
              </a:lnSpc>
              <a:buFontTx/>
              <a:buNone/>
            </a:pPr>
            <a:endParaRPr lang="en-US" sz="1800" dirty="0" smtClean="0"/>
          </a:p>
          <a:p>
            <a:pPr lvl="1" eaLnBrk="1" hangingPunct="1">
              <a:lnSpc>
                <a:spcPct val="50000"/>
              </a:lnSpc>
              <a:buFontTx/>
              <a:buNone/>
            </a:pPr>
            <a:endParaRPr lang="en-US" sz="1800" dirty="0" smtClean="0"/>
          </a:p>
          <a:p>
            <a:pPr eaLnBrk="1" hangingPunct="1">
              <a:lnSpc>
                <a:spcPct val="240000"/>
              </a:lnSpc>
            </a:pPr>
            <a:r>
              <a:rPr lang="en-US" sz="1800" dirty="0" smtClean="0"/>
              <a:t> loss factor</a:t>
            </a:r>
          </a:p>
        </p:txBody>
      </p:sp>
      <p:graphicFrame>
        <p:nvGraphicFramePr>
          <p:cNvPr id="25602" name="Object 6"/>
          <p:cNvGraphicFramePr>
            <a:graphicFrameLocks noChangeAspect="1"/>
          </p:cNvGraphicFramePr>
          <p:nvPr/>
        </p:nvGraphicFramePr>
        <p:xfrm>
          <a:off x="4416425" y="3098800"/>
          <a:ext cx="2065338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79" name="Equation" r:id="rId4" imgW="2298600" imgH="533160" progId="Equation.3">
                  <p:embed/>
                </p:oleObj>
              </mc:Choice>
              <mc:Fallback>
                <p:oleObj name="Equation" r:id="rId4" imgW="2298600" imgH="53316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-10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6425" y="3098800"/>
                        <a:ext cx="2065338" cy="479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3" name="Object 7"/>
          <p:cNvGraphicFramePr>
            <a:graphicFrameLocks noChangeAspect="1"/>
          </p:cNvGraphicFramePr>
          <p:nvPr/>
        </p:nvGraphicFramePr>
        <p:xfrm>
          <a:off x="4621213" y="3889375"/>
          <a:ext cx="1374775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80" name="Equation" r:id="rId6" imgW="1650960" imgH="380880" progId="Equation.3">
                  <p:embed/>
                </p:oleObj>
              </mc:Choice>
              <mc:Fallback>
                <p:oleObj name="Equation" r:id="rId6" imgW="1650960" imgH="38088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lum bright="-10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1213" y="3889375"/>
                        <a:ext cx="1374775" cy="346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4" name="Object 8"/>
          <p:cNvGraphicFramePr>
            <a:graphicFrameLocks noChangeAspect="1"/>
          </p:cNvGraphicFramePr>
          <p:nvPr/>
        </p:nvGraphicFramePr>
        <p:xfrm>
          <a:off x="4567238" y="4498975"/>
          <a:ext cx="1812925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81" name="Equation" r:id="rId8" imgW="2108160" imgH="952200" progId="Equation.3">
                  <p:embed/>
                </p:oleObj>
              </mc:Choice>
              <mc:Fallback>
                <p:oleObj name="Equation" r:id="rId8" imgW="2108160" imgH="9522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lum bright="-10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7238" y="4498975"/>
                        <a:ext cx="1812925" cy="819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5" name="Object 10"/>
          <p:cNvGraphicFramePr>
            <a:graphicFrameLocks/>
          </p:cNvGraphicFramePr>
          <p:nvPr/>
        </p:nvGraphicFramePr>
        <p:xfrm>
          <a:off x="4970463" y="825500"/>
          <a:ext cx="1196975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82" name="Equation" r:id="rId10" imgW="723600" imgH="393480" progId="Equation.3">
                  <p:embed/>
                </p:oleObj>
              </mc:Choice>
              <mc:Fallback>
                <p:oleObj name="Equation" r:id="rId10" imgW="723600" imgH="393480" progId="Equation.3">
                  <p:embed/>
                  <p:pic>
                    <p:nvPicPr>
                      <p:cNvPr id="0" name="Object 10"/>
                      <p:cNvPicPr>
                        <a:picLocks noChangeArrowheads="1"/>
                      </p:cNvPicPr>
                      <p:nvPr/>
                    </p:nvPicPr>
                    <p:blipFill>
                      <a:blip r:embed="rId11">
                        <a:lum bright="-10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0463" y="825500"/>
                        <a:ext cx="1196975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6" name="Object 11"/>
          <p:cNvGraphicFramePr>
            <a:graphicFrameLocks noChangeAspect="1"/>
          </p:cNvGraphicFramePr>
          <p:nvPr/>
        </p:nvGraphicFramePr>
        <p:xfrm>
          <a:off x="4206875" y="5635625"/>
          <a:ext cx="2208213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83" name="Equation" r:id="rId12" imgW="2476440" imgH="939600" progId="Equation.3">
                  <p:embed/>
                </p:oleObj>
              </mc:Choice>
              <mc:Fallback>
                <p:oleObj name="Equation" r:id="rId12" imgW="2476440" imgH="93960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lum bright="-10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6875" y="5635625"/>
                        <a:ext cx="2208213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15" name="Rectangle 12"/>
          <p:cNvSpPr>
            <a:spLocks noChangeArrowheads="1"/>
          </p:cNvSpPr>
          <p:nvPr/>
        </p:nvSpPr>
        <p:spPr bwMode="auto">
          <a:xfrm>
            <a:off x="6662738" y="2370138"/>
            <a:ext cx="2286000" cy="4108450"/>
          </a:xfrm>
          <a:prstGeom prst="rect">
            <a:avLst/>
          </a:prstGeom>
          <a:solidFill>
            <a:srgbClr val="0000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6" name="Text Box 13"/>
          <p:cNvSpPr txBox="1">
            <a:spLocks noChangeArrowheads="1"/>
          </p:cNvSpPr>
          <p:nvPr/>
        </p:nvSpPr>
        <p:spPr bwMode="auto">
          <a:xfrm>
            <a:off x="6963314" y="2589213"/>
            <a:ext cx="16494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  <a:latin typeface="+mn-lt"/>
              </a:rPr>
              <a:t>Linac definition</a:t>
            </a:r>
          </a:p>
        </p:txBody>
      </p:sp>
      <p:graphicFrame>
        <p:nvGraphicFramePr>
          <p:cNvPr id="25607" name="Object 14"/>
          <p:cNvGraphicFramePr>
            <a:graphicFrameLocks noChangeAspect="1"/>
          </p:cNvGraphicFramePr>
          <p:nvPr/>
        </p:nvGraphicFramePr>
        <p:xfrm>
          <a:off x="6767513" y="3098800"/>
          <a:ext cx="1919287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84" name="Equation" r:id="rId14" imgW="2133360" imgH="533160" progId="Equation.3">
                  <p:embed/>
                </p:oleObj>
              </mc:Choice>
              <mc:Fallback>
                <p:oleObj name="Equation" r:id="rId14" imgW="2133360" imgH="53316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67513" y="3098800"/>
                        <a:ext cx="1919287" cy="479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8" name="Object 15"/>
          <p:cNvGraphicFramePr>
            <a:graphicFrameLocks noChangeAspect="1"/>
          </p:cNvGraphicFramePr>
          <p:nvPr/>
        </p:nvGraphicFramePr>
        <p:xfrm>
          <a:off x="7156450" y="4484688"/>
          <a:ext cx="1136650" cy="817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85" name="Equation" r:id="rId16" imgW="1320480" imgH="952200" progId="Equation.3">
                  <p:embed/>
                </p:oleObj>
              </mc:Choice>
              <mc:Fallback>
                <p:oleObj name="Equation" r:id="rId16" imgW="1320480" imgH="952200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56450" y="4484688"/>
                        <a:ext cx="1136650" cy="8175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9" name="Object 16"/>
          <p:cNvGraphicFramePr>
            <a:graphicFrameLocks noChangeAspect="1"/>
          </p:cNvGraphicFramePr>
          <p:nvPr/>
        </p:nvGraphicFramePr>
        <p:xfrm>
          <a:off x="6704013" y="5635625"/>
          <a:ext cx="22098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86" name="Equation" r:id="rId18" imgW="2476440" imgH="939600" progId="Equation.3">
                  <p:embed/>
                </p:oleObj>
              </mc:Choice>
              <mc:Fallback>
                <p:oleObj name="Equation" r:id="rId18" imgW="2476440" imgH="939600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4013" y="5635625"/>
                        <a:ext cx="2209800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17" name="Text Box 18"/>
          <p:cNvSpPr txBox="1">
            <a:spLocks noChangeArrowheads="1"/>
          </p:cNvSpPr>
          <p:nvPr/>
        </p:nvSpPr>
        <p:spPr bwMode="auto">
          <a:xfrm>
            <a:off x="4652124" y="2587209"/>
            <a:ext cx="156805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latin typeface="+mn-lt"/>
              </a:rPr>
              <a:t>Circuit definition</a:t>
            </a:r>
          </a:p>
        </p:txBody>
      </p:sp>
      <p:graphicFrame>
        <p:nvGraphicFramePr>
          <p:cNvPr id="25610" name="Object 19"/>
          <p:cNvGraphicFramePr>
            <a:graphicFrameLocks noChangeAspect="1"/>
          </p:cNvGraphicFramePr>
          <p:nvPr/>
        </p:nvGraphicFramePr>
        <p:xfrm>
          <a:off x="5000625" y="1482725"/>
          <a:ext cx="971550" cy="1120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87" name="Equation" r:id="rId20" imgW="1244520" imgH="1434960" progId="Equation.3">
                  <p:embed/>
                </p:oleObj>
              </mc:Choice>
              <mc:Fallback>
                <p:oleObj name="Equation" r:id="rId20" imgW="1244520" imgH="1434960" progId="Equation.3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lum bright="-10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625" y="1482725"/>
                        <a:ext cx="971550" cy="1120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04A747-DAF7-4486-B50A-4BF81B676706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 Pillbox:</a:t>
            </a:r>
          </a:p>
        </p:txBody>
      </p:sp>
      <p:graphicFrame>
        <p:nvGraphicFramePr>
          <p:cNvPr id="26626" name="Object 1027"/>
          <p:cNvGraphicFramePr>
            <a:graphicFrameLocks noChangeAspect="1"/>
          </p:cNvGraphicFramePr>
          <p:nvPr/>
        </p:nvGraphicFramePr>
        <p:xfrm>
          <a:off x="2649538" y="1360488"/>
          <a:ext cx="1771650" cy="627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44" name="Equation" r:id="rId4" imgW="1765080" imgH="622080" progId="Equation.3">
                  <p:embed/>
                </p:oleObj>
              </mc:Choice>
              <mc:Fallback>
                <p:oleObj name="Equation" r:id="rId4" imgW="1765080" imgH="622080" progId="Equation.3">
                  <p:embed/>
                  <p:pic>
                    <p:nvPicPr>
                      <p:cNvPr id="0" name="Object 10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-10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9538" y="1360488"/>
                        <a:ext cx="1771650" cy="6270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27" name="Object 1028"/>
          <p:cNvGraphicFramePr>
            <a:graphicFrameLocks noChangeAspect="1"/>
          </p:cNvGraphicFramePr>
          <p:nvPr/>
        </p:nvGraphicFramePr>
        <p:xfrm>
          <a:off x="2720975" y="3519488"/>
          <a:ext cx="3790950" cy="104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45" name="Equation" r:id="rId6" imgW="3797280" imgH="1041120" progId="Equation.3">
                  <p:embed/>
                </p:oleObj>
              </mc:Choice>
              <mc:Fallback>
                <p:oleObj name="Equation" r:id="rId6" imgW="3797280" imgH="1041120" progId="Equation.3">
                  <p:embed/>
                  <p:pic>
                    <p:nvPicPr>
                      <p:cNvPr id="0" name="Object 10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lum bright="-10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0975" y="3519488"/>
                        <a:ext cx="3790950" cy="1041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28" name="Object 1029"/>
          <p:cNvGraphicFramePr>
            <a:graphicFrameLocks noChangeAspect="1"/>
          </p:cNvGraphicFramePr>
          <p:nvPr/>
        </p:nvGraphicFramePr>
        <p:xfrm>
          <a:off x="2759075" y="2379663"/>
          <a:ext cx="2222500" cy="103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46" name="Equation" r:id="rId8" imgW="2222280" imgH="1028520" progId="Equation.3">
                  <p:embed/>
                </p:oleObj>
              </mc:Choice>
              <mc:Fallback>
                <p:oleObj name="Equation" r:id="rId8" imgW="2222280" imgH="1028520" progId="Equation.3">
                  <p:embed/>
                  <p:pic>
                    <p:nvPicPr>
                      <p:cNvPr id="0" name="Object 10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lum bright="-10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9075" y="2379663"/>
                        <a:ext cx="2222500" cy="1035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29" name="Object 1030"/>
          <p:cNvGraphicFramePr>
            <a:graphicFrameLocks noChangeAspect="1"/>
          </p:cNvGraphicFramePr>
          <p:nvPr/>
        </p:nvGraphicFramePr>
        <p:xfrm>
          <a:off x="6464300" y="2036763"/>
          <a:ext cx="1928813" cy="760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47" name="Equation" r:id="rId10" imgW="2120760" imgH="838080" progId="Equation.3">
                  <p:embed/>
                </p:oleObj>
              </mc:Choice>
              <mc:Fallback>
                <p:oleObj name="Equation" r:id="rId10" imgW="2120760" imgH="838080" progId="Equation.3">
                  <p:embed/>
                  <p:pic>
                    <p:nvPicPr>
                      <p:cNvPr id="0" name="Object 10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lum bright="-10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4300" y="2036763"/>
                        <a:ext cx="1928813" cy="760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30" name="Object 1033"/>
          <p:cNvGraphicFramePr>
            <a:graphicFrameLocks noChangeAspect="1"/>
          </p:cNvGraphicFramePr>
          <p:nvPr/>
        </p:nvGraphicFramePr>
        <p:xfrm>
          <a:off x="6459538" y="1497013"/>
          <a:ext cx="1425575" cy="344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48" name="Equation" r:id="rId12" imgW="1574640" imgH="380880" progId="Equation.3">
                  <p:embed/>
                </p:oleObj>
              </mc:Choice>
              <mc:Fallback>
                <p:oleObj name="Equation" r:id="rId12" imgW="1574640" imgH="380880" progId="Equation.3">
                  <p:embed/>
                  <p:pic>
                    <p:nvPicPr>
                      <p:cNvPr id="0" name="Object 10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lum bright="-10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59538" y="1497013"/>
                        <a:ext cx="1425575" cy="3444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31" name="Object 1034"/>
          <p:cNvGraphicFramePr>
            <a:graphicFrameLocks noChangeAspect="1"/>
          </p:cNvGraphicFramePr>
          <p:nvPr/>
        </p:nvGraphicFramePr>
        <p:xfrm>
          <a:off x="6443663" y="2840038"/>
          <a:ext cx="2020887" cy="382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49" name="Equation" r:id="rId14" imgW="2209680" imgH="419040" progId="Equation.3">
                  <p:embed/>
                </p:oleObj>
              </mc:Choice>
              <mc:Fallback>
                <p:oleObj name="Equation" r:id="rId14" imgW="2209680" imgH="419040" progId="Equation.3">
                  <p:embed/>
                  <p:pic>
                    <p:nvPicPr>
                      <p:cNvPr id="0" name="Object 10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lum bright="-10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3663" y="2840038"/>
                        <a:ext cx="2020887" cy="382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795703-93D4-4BEB-9CE9-B9DD4D45F1FC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Pillbox: dipole mode</a:t>
            </a:r>
            <a:endParaRPr lang="en-GB" dirty="0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490669" y="6019800"/>
            <a:ext cx="40957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dirty="0">
                <a:latin typeface="+mn-lt"/>
              </a:rPr>
              <a:t>electric field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4641850" y="6019800"/>
            <a:ext cx="3940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+mn-lt"/>
              </a:rPr>
              <a:t>magnetic field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7215206" y="857232"/>
            <a:ext cx="16523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latin typeface="+mn-lt"/>
              </a:rPr>
              <a:t>(only </a:t>
            </a:r>
            <a:r>
              <a:rPr lang="en-US" sz="1600" dirty="0" smtClean="0">
                <a:latin typeface="+mn-lt"/>
              </a:rPr>
              <a:t>1/4 </a:t>
            </a:r>
            <a:r>
              <a:rPr lang="en-US" sz="1600" dirty="0">
                <a:latin typeface="+mn-lt"/>
              </a:rPr>
              <a:t>shown)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5667394" y="849295"/>
            <a:ext cx="13436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 smtClean="0">
                <a:latin typeface="+mn-lt"/>
              </a:rPr>
              <a:t>TM</a:t>
            </a:r>
            <a:r>
              <a:rPr lang="en-US" sz="1800" baseline="-25000" dirty="0" smtClean="0">
                <a:latin typeface="+mn-lt"/>
              </a:rPr>
              <a:t>110</a:t>
            </a:r>
            <a:r>
              <a:rPr lang="en-US" sz="1800" dirty="0" smtClean="0">
                <a:latin typeface="+mn-lt"/>
              </a:rPr>
              <a:t>-mode</a:t>
            </a:r>
            <a:endParaRPr lang="en-US" sz="1800" dirty="0">
              <a:latin typeface="+mn-lt"/>
            </a:endParaRPr>
          </a:p>
        </p:txBody>
      </p:sp>
      <p:pic>
        <p:nvPicPr>
          <p:cNvPr id="13" name="Picture 12" descr="pill0r-E1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71670" y="1366856"/>
            <a:ext cx="2295525" cy="4705350"/>
          </a:xfrm>
          <a:prstGeom prst="rect">
            <a:avLst/>
          </a:prstGeom>
        </p:spPr>
      </p:pic>
      <p:pic>
        <p:nvPicPr>
          <p:cNvPr id="14" name="Picture 13" descr="pill0r-H1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008" y="1366856"/>
            <a:ext cx="2295525" cy="470535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795703-93D4-4BEB-9CE9-B9DD4D45F1FC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2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Panofsky-Wenzel theorem</a:t>
            </a:r>
          </a:p>
        </p:txBody>
      </p:sp>
      <p:graphicFrame>
        <p:nvGraphicFramePr>
          <p:cNvPr id="27650" name="Object 4"/>
          <p:cNvGraphicFramePr>
            <a:graphicFrameLocks noChangeAspect="1"/>
          </p:cNvGraphicFramePr>
          <p:nvPr/>
        </p:nvGraphicFramePr>
        <p:xfrm>
          <a:off x="3360738" y="2160588"/>
          <a:ext cx="1719262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03" name="Equation" r:id="rId4" imgW="1688760" imgH="723600" progId="Equation.3">
                  <p:embed/>
                </p:oleObj>
              </mc:Choice>
              <mc:Fallback>
                <p:oleObj name="Equation" r:id="rId4" imgW="1688760" imgH="723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-10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0738" y="2160588"/>
                        <a:ext cx="1719262" cy="73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4" name="Text Box 5"/>
          <p:cNvSpPr txBox="1">
            <a:spLocks noChangeArrowheads="1"/>
          </p:cNvSpPr>
          <p:nvPr/>
        </p:nvSpPr>
        <p:spPr bwMode="auto">
          <a:xfrm>
            <a:off x="735013" y="914400"/>
            <a:ext cx="689451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latin typeface="+mn-lt"/>
              </a:rPr>
              <a:t>For particles moving virtually at </a:t>
            </a:r>
            <a:r>
              <a:rPr lang="en-US" sz="2000" i="1" dirty="0">
                <a:latin typeface="+mn-lt"/>
              </a:rPr>
              <a:t>v=c</a:t>
            </a:r>
            <a:r>
              <a:rPr lang="en-US" sz="2000" dirty="0">
                <a:latin typeface="+mn-lt"/>
              </a:rPr>
              <a:t>, the integrated transverse force (kick) can be determined from the transverse variation of the integrated longitudinal force!</a:t>
            </a:r>
          </a:p>
        </p:txBody>
      </p:sp>
      <p:sp>
        <p:nvSpPr>
          <p:cNvPr id="27655" name="Text Box 6"/>
          <p:cNvSpPr txBox="1">
            <a:spLocks noChangeArrowheads="1"/>
          </p:cNvSpPr>
          <p:nvPr/>
        </p:nvSpPr>
        <p:spPr bwMode="auto">
          <a:xfrm>
            <a:off x="492125" y="5791200"/>
            <a:ext cx="8229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dirty="0">
                <a:latin typeface="Times New Roman" pitchFamily="18" charset="0"/>
              </a:rPr>
              <a:t>W.K.H. Panofsky, W.A. Wenzel: “Some Considerations Concerning the Transverse Deflection of Charged Particles in Radio-Frequency Fields”, RSI </a:t>
            </a:r>
            <a:r>
              <a:rPr lang="en-US" sz="1400" b="1" dirty="0">
                <a:latin typeface="Times New Roman" pitchFamily="18" charset="0"/>
              </a:rPr>
              <a:t>27</a:t>
            </a:r>
            <a:r>
              <a:rPr lang="en-US" sz="1400" dirty="0">
                <a:latin typeface="Times New Roman" pitchFamily="18" charset="0"/>
              </a:rPr>
              <a:t>, 1957]</a:t>
            </a:r>
            <a:endParaRPr lang="en-US" sz="2400" dirty="0">
              <a:latin typeface="Times New Roman" pitchFamily="18" charset="0"/>
            </a:endParaRPr>
          </a:p>
        </p:txBody>
      </p:sp>
      <p:sp>
        <p:nvSpPr>
          <p:cNvPr id="27656" name="Text Box 7"/>
          <p:cNvSpPr txBox="1">
            <a:spLocks noChangeArrowheads="1"/>
          </p:cNvSpPr>
          <p:nvPr/>
        </p:nvSpPr>
        <p:spPr bwMode="auto">
          <a:xfrm>
            <a:off x="831850" y="3251200"/>
            <a:ext cx="6892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latin typeface="+mn-lt"/>
              </a:rPr>
              <a:t>Pure TE modes: No net transverse force !</a:t>
            </a:r>
          </a:p>
        </p:txBody>
      </p:sp>
      <p:sp>
        <p:nvSpPr>
          <p:cNvPr id="27657" name="Text Box 8"/>
          <p:cNvSpPr txBox="1">
            <a:spLocks noChangeArrowheads="1"/>
          </p:cNvSpPr>
          <p:nvPr/>
        </p:nvSpPr>
        <p:spPr bwMode="auto">
          <a:xfrm>
            <a:off x="854075" y="3930650"/>
            <a:ext cx="689292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latin typeface="+mn-lt"/>
              </a:rPr>
              <a:t>Transverse modes are characterized by</a:t>
            </a:r>
          </a:p>
          <a:p>
            <a:pPr>
              <a:buFontTx/>
              <a:buChar char="•"/>
            </a:pPr>
            <a:r>
              <a:rPr lang="en-US" sz="2000" dirty="0">
                <a:latin typeface="+mn-lt"/>
              </a:rPr>
              <a:t> the transverse impedance in </a:t>
            </a:r>
            <a:r>
              <a:rPr lang="el-GR" sz="2000" b="1" i="1" dirty="0" smtClean="0">
                <a:latin typeface="+mn-lt"/>
              </a:rPr>
              <a:t>ω</a:t>
            </a:r>
            <a:r>
              <a:rPr lang="en-US" sz="2000" dirty="0" smtClean="0">
                <a:latin typeface="+mn-lt"/>
              </a:rPr>
              <a:t>-domain</a:t>
            </a:r>
            <a:endParaRPr lang="en-US" sz="2000" dirty="0">
              <a:latin typeface="+mn-lt"/>
            </a:endParaRPr>
          </a:p>
          <a:p>
            <a:pPr>
              <a:buFontTx/>
              <a:buChar char="•"/>
            </a:pPr>
            <a:r>
              <a:rPr lang="en-US" sz="2000" dirty="0">
                <a:latin typeface="+mn-lt"/>
              </a:rPr>
              <a:t> the transverse loss factor (kick factor) in </a:t>
            </a:r>
            <a:r>
              <a:rPr lang="en-US" sz="2000" b="1" i="1" dirty="0">
                <a:latin typeface="+mn-lt"/>
              </a:rPr>
              <a:t>t</a:t>
            </a:r>
            <a:r>
              <a:rPr lang="en-US" sz="2000" dirty="0">
                <a:latin typeface="+mn-lt"/>
              </a:rPr>
              <a:t>-domain !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795703-93D4-4BEB-9CE9-B9DD4D45F1FC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Rectangle 2"/>
          <p:cNvSpPr>
            <a:spLocks noGrp="1" noChangeArrowheads="1"/>
          </p:cNvSpPr>
          <p:nvPr>
            <p:ph type="title"/>
          </p:nvPr>
        </p:nvSpPr>
        <p:spPr>
          <a:xfrm>
            <a:off x="239151" y="98792"/>
            <a:ext cx="8229600" cy="787473"/>
          </a:xfrm>
        </p:spPr>
        <p:txBody>
          <a:bodyPr/>
          <a:lstStyle/>
          <a:p>
            <a:pPr eaLnBrk="1" hangingPunct="1"/>
            <a:r>
              <a:rPr lang="en-US" dirty="0" smtClean="0"/>
              <a:t>CERN/PS 80 MHz cavity (for LHC)</a:t>
            </a:r>
          </a:p>
        </p:txBody>
      </p:sp>
      <p:pic>
        <p:nvPicPr>
          <p:cNvPr id="49157" name="Picture 4" descr="cav80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3138" y="838200"/>
            <a:ext cx="3727450" cy="2768600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158" name="Picture 5" descr="80MHzsketch"/>
          <p:cNvPicPr>
            <a:picLocks noChangeAspect="1" noChangeArrowheads="1"/>
          </p:cNvPicPr>
          <p:nvPr/>
        </p:nvPicPr>
        <p:blipFill>
          <a:blip r:embed="rId4" cstate="print"/>
          <a:srcRect l="5547" t="2740" b="15068"/>
          <a:stretch>
            <a:fillRect/>
          </a:stretch>
        </p:blipFill>
        <p:spPr bwMode="auto">
          <a:xfrm>
            <a:off x="422275" y="838200"/>
            <a:ext cx="3937000" cy="559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9" name="Picture 6" descr="coupl80-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3138" y="3643313"/>
            <a:ext cx="3727450" cy="2768600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9160" name="Text Box 7"/>
          <p:cNvSpPr txBox="1">
            <a:spLocks noChangeArrowheads="1"/>
          </p:cNvSpPr>
          <p:nvPr/>
        </p:nvSpPr>
        <p:spPr bwMode="auto">
          <a:xfrm>
            <a:off x="5598453" y="5759548"/>
            <a:ext cx="234410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  <a:latin typeface="+mn-lt"/>
              </a:rPr>
              <a:t>inductive (loop) coupling, </a:t>
            </a:r>
            <a:r>
              <a:rPr lang="en-US" sz="1600" dirty="0" smtClean="0">
                <a:solidFill>
                  <a:srgbClr val="FFFF00"/>
                </a:solidFill>
                <a:latin typeface="+mn-lt"/>
              </a:rPr>
              <a:t/>
            </a:r>
            <a:br>
              <a:rPr lang="en-US" sz="1600" dirty="0" smtClean="0">
                <a:solidFill>
                  <a:srgbClr val="FFFF00"/>
                </a:solidFill>
                <a:latin typeface="+mn-lt"/>
              </a:rPr>
            </a:br>
            <a:r>
              <a:rPr lang="en-US" sz="1600" dirty="0" smtClean="0">
                <a:solidFill>
                  <a:srgbClr val="FFFF00"/>
                </a:solidFill>
                <a:latin typeface="+mn-lt"/>
              </a:rPr>
              <a:t>low </a:t>
            </a:r>
            <a:r>
              <a:rPr lang="en-US" sz="1600" dirty="0">
                <a:solidFill>
                  <a:srgbClr val="FFFF00"/>
                </a:solidFill>
                <a:latin typeface="+mn-lt"/>
              </a:rPr>
              <a:t>self-inductance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795703-93D4-4BEB-9CE9-B9DD4D45F1FC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8" name="Rectangle 2"/>
          <p:cNvSpPr>
            <a:spLocks noGrp="1" noChangeArrowheads="1"/>
          </p:cNvSpPr>
          <p:nvPr>
            <p:ph type="title"/>
          </p:nvPr>
        </p:nvSpPr>
        <p:spPr>
          <a:xfrm>
            <a:off x="120770" y="104954"/>
            <a:ext cx="1777880" cy="1676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 smtClean="0">
                <a:latin typeface="+mn-lt"/>
              </a:rPr>
              <a:t>Higher order modes</a:t>
            </a:r>
          </a:p>
        </p:txBody>
      </p:sp>
      <p:sp>
        <p:nvSpPr>
          <p:cNvPr id="28677" name="Text Box 4"/>
          <p:cNvSpPr txBox="1">
            <a:spLocks noChangeArrowheads="1"/>
          </p:cNvSpPr>
          <p:nvPr/>
        </p:nvSpPr>
        <p:spPr bwMode="auto">
          <a:xfrm>
            <a:off x="352425" y="1676400"/>
            <a:ext cx="1704975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>
                <a:latin typeface="+mn-lt"/>
              </a:rPr>
              <a:t>Example shown:</a:t>
            </a:r>
          </a:p>
          <a:p>
            <a:r>
              <a:rPr lang="en-US" sz="1600" dirty="0">
                <a:latin typeface="+mn-lt"/>
              </a:rPr>
              <a:t>80 MHz cavity PS for LHC.</a:t>
            </a:r>
          </a:p>
          <a:p>
            <a:pPr>
              <a:lnSpc>
                <a:spcPct val="140000"/>
              </a:lnSpc>
            </a:pPr>
            <a:r>
              <a:rPr lang="en-US" sz="1600" dirty="0">
                <a:latin typeface="+mn-lt"/>
              </a:rPr>
              <a:t>Color-coded:</a:t>
            </a:r>
          </a:p>
        </p:txBody>
      </p:sp>
      <p:pic>
        <p:nvPicPr>
          <p:cNvPr id="28679" name="Picture 3" descr="Mode_summar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4592" y="268862"/>
            <a:ext cx="6751637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8674" name="Object 0"/>
          <p:cNvGraphicFramePr>
            <a:graphicFrameLocks noChangeAspect="1"/>
          </p:cNvGraphicFramePr>
          <p:nvPr/>
        </p:nvGraphicFramePr>
        <p:xfrm>
          <a:off x="990600" y="2895600"/>
          <a:ext cx="3175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27" name="Equation" r:id="rId5" imgW="317160" imgH="457200" progId="Equation.3">
                  <p:embed/>
                </p:oleObj>
              </mc:Choice>
              <mc:Fallback>
                <p:oleObj name="Equation" r:id="rId5" imgW="317160" imgH="457200" progId="Equation.3">
                  <p:embed/>
                  <p:pic>
                    <p:nvPicPr>
                      <p:cNvPr id="0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lum bright="-10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2895600"/>
                        <a:ext cx="317500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680" name="Picture 7" descr="colorcodi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0375" y="4405313"/>
            <a:ext cx="1306513" cy="205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795703-93D4-4BEB-9CE9-B9DD4D45F1FC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Higher order modes</a:t>
            </a:r>
          </a:p>
        </p:txBody>
      </p:sp>
      <p:sp>
        <p:nvSpPr>
          <p:cNvPr id="46085" name="Freeform 3"/>
          <p:cNvSpPr>
            <a:spLocks/>
          </p:cNvSpPr>
          <p:nvPr/>
        </p:nvSpPr>
        <p:spPr bwMode="auto">
          <a:xfrm>
            <a:off x="4795838" y="2887663"/>
            <a:ext cx="15875" cy="288925"/>
          </a:xfrm>
          <a:custGeom>
            <a:avLst/>
            <a:gdLst>
              <a:gd name="T0" fmla="*/ 5 w 10"/>
              <a:gd name="T1" fmla="*/ 182 h 182"/>
              <a:gd name="T2" fmla="*/ 10 w 10"/>
              <a:gd name="T3" fmla="*/ 182 h 182"/>
              <a:gd name="T4" fmla="*/ 10 w 10"/>
              <a:gd name="T5" fmla="*/ 0 h 182"/>
              <a:gd name="T6" fmla="*/ 0 w 10"/>
              <a:gd name="T7" fmla="*/ 0 h 182"/>
              <a:gd name="T8" fmla="*/ 0 w 10"/>
              <a:gd name="T9" fmla="*/ 182 h 182"/>
              <a:gd name="T10" fmla="*/ 5 w 10"/>
              <a:gd name="T11" fmla="*/ 182 h 18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"/>
              <a:gd name="T19" fmla="*/ 0 h 182"/>
              <a:gd name="T20" fmla="*/ 10 w 10"/>
              <a:gd name="T21" fmla="*/ 182 h 18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" h="182">
                <a:moveTo>
                  <a:pt x="5" y="182"/>
                </a:moveTo>
                <a:lnTo>
                  <a:pt x="10" y="182"/>
                </a:lnTo>
                <a:lnTo>
                  <a:pt x="10" y="0"/>
                </a:lnTo>
                <a:lnTo>
                  <a:pt x="0" y="0"/>
                </a:lnTo>
                <a:lnTo>
                  <a:pt x="0" y="182"/>
                </a:lnTo>
                <a:lnTo>
                  <a:pt x="5" y="182"/>
                </a:lnTo>
                <a:close/>
              </a:path>
            </a:pathLst>
          </a:cu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86" name="Freeform 4"/>
          <p:cNvSpPr>
            <a:spLocks/>
          </p:cNvSpPr>
          <p:nvPr/>
        </p:nvSpPr>
        <p:spPr bwMode="auto">
          <a:xfrm>
            <a:off x="4822825" y="2887663"/>
            <a:ext cx="19050" cy="288925"/>
          </a:xfrm>
          <a:custGeom>
            <a:avLst/>
            <a:gdLst>
              <a:gd name="T0" fmla="*/ 5 w 12"/>
              <a:gd name="T1" fmla="*/ 182 h 182"/>
              <a:gd name="T2" fmla="*/ 12 w 12"/>
              <a:gd name="T3" fmla="*/ 182 h 182"/>
              <a:gd name="T4" fmla="*/ 12 w 12"/>
              <a:gd name="T5" fmla="*/ 0 h 182"/>
              <a:gd name="T6" fmla="*/ 0 w 12"/>
              <a:gd name="T7" fmla="*/ 0 h 182"/>
              <a:gd name="T8" fmla="*/ 0 w 12"/>
              <a:gd name="T9" fmla="*/ 182 h 182"/>
              <a:gd name="T10" fmla="*/ 5 w 12"/>
              <a:gd name="T11" fmla="*/ 182 h 18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"/>
              <a:gd name="T19" fmla="*/ 0 h 182"/>
              <a:gd name="T20" fmla="*/ 12 w 12"/>
              <a:gd name="T21" fmla="*/ 182 h 18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" h="182">
                <a:moveTo>
                  <a:pt x="5" y="182"/>
                </a:moveTo>
                <a:lnTo>
                  <a:pt x="12" y="182"/>
                </a:lnTo>
                <a:lnTo>
                  <a:pt x="12" y="0"/>
                </a:lnTo>
                <a:lnTo>
                  <a:pt x="0" y="0"/>
                </a:lnTo>
                <a:lnTo>
                  <a:pt x="0" y="182"/>
                </a:lnTo>
                <a:lnTo>
                  <a:pt x="5" y="182"/>
                </a:lnTo>
                <a:close/>
              </a:path>
            </a:pathLst>
          </a:cu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87" name="Freeform 5"/>
          <p:cNvSpPr>
            <a:spLocks/>
          </p:cNvSpPr>
          <p:nvPr/>
        </p:nvSpPr>
        <p:spPr bwMode="auto">
          <a:xfrm>
            <a:off x="5424488" y="3032125"/>
            <a:ext cx="19050" cy="892175"/>
          </a:xfrm>
          <a:custGeom>
            <a:avLst/>
            <a:gdLst>
              <a:gd name="T0" fmla="*/ 7 w 12"/>
              <a:gd name="T1" fmla="*/ 562 h 562"/>
              <a:gd name="T2" fmla="*/ 12 w 12"/>
              <a:gd name="T3" fmla="*/ 562 h 562"/>
              <a:gd name="T4" fmla="*/ 12 w 12"/>
              <a:gd name="T5" fmla="*/ 0 h 562"/>
              <a:gd name="T6" fmla="*/ 0 w 12"/>
              <a:gd name="T7" fmla="*/ 0 h 562"/>
              <a:gd name="T8" fmla="*/ 0 w 12"/>
              <a:gd name="T9" fmla="*/ 562 h 562"/>
              <a:gd name="T10" fmla="*/ 7 w 12"/>
              <a:gd name="T11" fmla="*/ 562 h 56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"/>
              <a:gd name="T19" fmla="*/ 0 h 562"/>
              <a:gd name="T20" fmla="*/ 12 w 12"/>
              <a:gd name="T21" fmla="*/ 562 h 56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" h="562">
                <a:moveTo>
                  <a:pt x="7" y="562"/>
                </a:moveTo>
                <a:lnTo>
                  <a:pt x="12" y="562"/>
                </a:lnTo>
                <a:lnTo>
                  <a:pt x="12" y="0"/>
                </a:lnTo>
                <a:lnTo>
                  <a:pt x="0" y="0"/>
                </a:lnTo>
                <a:lnTo>
                  <a:pt x="0" y="562"/>
                </a:lnTo>
                <a:lnTo>
                  <a:pt x="7" y="56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88" name="Freeform 6"/>
          <p:cNvSpPr>
            <a:spLocks/>
          </p:cNvSpPr>
          <p:nvPr/>
        </p:nvSpPr>
        <p:spPr bwMode="auto">
          <a:xfrm>
            <a:off x="4119563" y="3914775"/>
            <a:ext cx="436562" cy="17463"/>
          </a:xfrm>
          <a:custGeom>
            <a:avLst/>
            <a:gdLst>
              <a:gd name="T0" fmla="*/ 0 w 275"/>
              <a:gd name="T1" fmla="*/ 6 h 11"/>
              <a:gd name="T2" fmla="*/ 6 w 275"/>
              <a:gd name="T3" fmla="*/ 11 h 11"/>
              <a:gd name="T4" fmla="*/ 275 w 275"/>
              <a:gd name="T5" fmla="*/ 11 h 11"/>
              <a:gd name="T6" fmla="*/ 275 w 275"/>
              <a:gd name="T7" fmla="*/ 0 h 11"/>
              <a:gd name="T8" fmla="*/ 6 w 275"/>
              <a:gd name="T9" fmla="*/ 0 h 11"/>
              <a:gd name="T10" fmla="*/ 11 w 275"/>
              <a:gd name="T11" fmla="*/ 6 h 11"/>
              <a:gd name="T12" fmla="*/ 0 w 275"/>
              <a:gd name="T13" fmla="*/ 6 h 11"/>
              <a:gd name="T14" fmla="*/ 0 w 275"/>
              <a:gd name="T15" fmla="*/ 11 h 11"/>
              <a:gd name="T16" fmla="*/ 6 w 275"/>
              <a:gd name="T17" fmla="*/ 11 h 11"/>
              <a:gd name="T18" fmla="*/ 0 w 275"/>
              <a:gd name="T19" fmla="*/ 6 h 1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75"/>
              <a:gd name="T31" fmla="*/ 0 h 11"/>
              <a:gd name="T32" fmla="*/ 275 w 275"/>
              <a:gd name="T33" fmla="*/ 11 h 11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75" h="11">
                <a:moveTo>
                  <a:pt x="0" y="6"/>
                </a:moveTo>
                <a:lnTo>
                  <a:pt x="6" y="11"/>
                </a:lnTo>
                <a:lnTo>
                  <a:pt x="275" y="11"/>
                </a:lnTo>
                <a:lnTo>
                  <a:pt x="275" y="0"/>
                </a:lnTo>
                <a:lnTo>
                  <a:pt x="6" y="0"/>
                </a:lnTo>
                <a:lnTo>
                  <a:pt x="11" y="6"/>
                </a:lnTo>
                <a:lnTo>
                  <a:pt x="0" y="6"/>
                </a:lnTo>
                <a:lnTo>
                  <a:pt x="0" y="11"/>
                </a:lnTo>
                <a:lnTo>
                  <a:pt x="6" y="11"/>
                </a:lnTo>
                <a:lnTo>
                  <a:pt x="0" y="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89" name="Freeform 7"/>
          <p:cNvSpPr>
            <a:spLocks/>
          </p:cNvSpPr>
          <p:nvPr/>
        </p:nvSpPr>
        <p:spPr bwMode="auto">
          <a:xfrm>
            <a:off x="4119563" y="3032125"/>
            <a:ext cx="17462" cy="892175"/>
          </a:xfrm>
          <a:custGeom>
            <a:avLst/>
            <a:gdLst>
              <a:gd name="T0" fmla="*/ 6 w 11"/>
              <a:gd name="T1" fmla="*/ 0 h 562"/>
              <a:gd name="T2" fmla="*/ 0 w 11"/>
              <a:gd name="T3" fmla="*/ 0 h 562"/>
              <a:gd name="T4" fmla="*/ 0 w 11"/>
              <a:gd name="T5" fmla="*/ 562 h 562"/>
              <a:gd name="T6" fmla="*/ 11 w 11"/>
              <a:gd name="T7" fmla="*/ 562 h 562"/>
              <a:gd name="T8" fmla="*/ 11 w 11"/>
              <a:gd name="T9" fmla="*/ 0 h 562"/>
              <a:gd name="T10" fmla="*/ 6 w 11"/>
              <a:gd name="T11" fmla="*/ 0 h 56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1"/>
              <a:gd name="T19" fmla="*/ 0 h 562"/>
              <a:gd name="T20" fmla="*/ 11 w 11"/>
              <a:gd name="T21" fmla="*/ 562 h 56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1" h="562">
                <a:moveTo>
                  <a:pt x="6" y="0"/>
                </a:moveTo>
                <a:lnTo>
                  <a:pt x="0" y="0"/>
                </a:lnTo>
                <a:lnTo>
                  <a:pt x="0" y="562"/>
                </a:lnTo>
                <a:lnTo>
                  <a:pt x="11" y="562"/>
                </a:lnTo>
                <a:lnTo>
                  <a:pt x="11" y="0"/>
                </a:lnTo>
                <a:lnTo>
                  <a:pt x="6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90" name="Freeform 8"/>
          <p:cNvSpPr>
            <a:spLocks/>
          </p:cNvSpPr>
          <p:nvPr/>
        </p:nvSpPr>
        <p:spPr bwMode="auto">
          <a:xfrm>
            <a:off x="4090988" y="2992438"/>
            <a:ext cx="74612" cy="79375"/>
          </a:xfrm>
          <a:custGeom>
            <a:avLst/>
            <a:gdLst>
              <a:gd name="T0" fmla="*/ 24 w 47"/>
              <a:gd name="T1" fmla="*/ 0 h 50"/>
              <a:gd name="T2" fmla="*/ 21 w 47"/>
              <a:gd name="T3" fmla="*/ 0 h 50"/>
              <a:gd name="T4" fmla="*/ 18 w 47"/>
              <a:gd name="T5" fmla="*/ 0 h 50"/>
              <a:gd name="T6" fmla="*/ 16 w 47"/>
              <a:gd name="T7" fmla="*/ 1 h 50"/>
              <a:gd name="T8" fmla="*/ 13 w 47"/>
              <a:gd name="T9" fmla="*/ 3 h 50"/>
              <a:gd name="T10" fmla="*/ 12 w 47"/>
              <a:gd name="T11" fmla="*/ 4 h 50"/>
              <a:gd name="T12" fmla="*/ 9 w 47"/>
              <a:gd name="T13" fmla="*/ 5 h 50"/>
              <a:gd name="T14" fmla="*/ 8 w 47"/>
              <a:gd name="T15" fmla="*/ 7 h 50"/>
              <a:gd name="T16" fmla="*/ 7 w 47"/>
              <a:gd name="T17" fmla="*/ 8 h 50"/>
              <a:gd name="T18" fmla="*/ 4 w 47"/>
              <a:gd name="T19" fmla="*/ 11 h 50"/>
              <a:gd name="T20" fmla="*/ 3 w 47"/>
              <a:gd name="T21" fmla="*/ 12 h 50"/>
              <a:gd name="T22" fmla="*/ 1 w 47"/>
              <a:gd name="T23" fmla="*/ 15 h 50"/>
              <a:gd name="T24" fmla="*/ 1 w 47"/>
              <a:gd name="T25" fmla="*/ 18 h 50"/>
              <a:gd name="T26" fmla="*/ 0 w 47"/>
              <a:gd name="T27" fmla="*/ 21 h 50"/>
              <a:gd name="T28" fmla="*/ 0 w 47"/>
              <a:gd name="T29" fmla="*/ 24 h 50"/>
              <a:gd name="T30" fmla="*/ 0 w 47"/>
              <a:gd name="T31" fmla="*/ 26 h 50"/>
              <a:gd name="T32" fmla="*/ 0 w 47"/>
              <a:gd name="T33" fmla="*/ 29 h 50"/>
              <a:gd name="T34" fmla="*/ 0 w 47"/>
              <a:gd name="T35" fmla="*/ 32 h 50"/>
              <a:gd name="T36" fmla="*/ 1 w 47"/>
              <a:gd name="T37" fmla="*/ 33 h 50"/>
              <a:gd name="T38" fmla="*/ 3 w 47"/>
              <a:gd name="T39" fmla="*/ 36 h 50"/>
              <a:gd name="T40" fmla="*/ 4 w 47"/>
              <a:gd name="T41" fmla="*/ 38 h 50"/>
              <a:gd name="T42" fmla="*/ 5 w 47"/>
              <a:gd name="T43" fmla="*/ 40 h 50"/>
              <a:gd name="T44" fmla="*/ 7 w 47"/>
              <a:gd name="T45" fmla="*/ 43 h 50"/>
              <a:gd name="T46" fmla="*/ 8 w 47"/>
              <a:gd name="T47" fmla="*/ 45 h 50"/>
              <a:gd name="T48" fmla="*/ 10 w 47"/>
              <a:gd name="T49" fmla="*/ 46 h 50"/>
              <a:gd name="T50" fmla="*/ 12 w 47"/>
              <a:gd name="T51" fmla="*/ 47 h 50"/>
              <a:gd name="T52" fmla="*/ 14 w 47"/>
              <a:gd name="T53" fmla="*/ 49 h 50"/>
              <a:gd name="T54" fmla="*/ 17 w 47"/>
              <a:gd name="T55" fmla="*/ 49 h 50"/>
              <a:gd name="T56" fmla="*/ 20 w 47"/>
              <a:gd name="T57" fmla="*/ 50 h 50"/>
              <a:gd name="T58" fmla="*/ 22 w 47"/>
              <a:gd name="T59" fmla="*/ 50 h 50"/>
              <a:gd name="T60" fmla="*/ 25 w 47"/>
              <a:gd name="T61" fmla="*/ 50 h 50"/>
              <a:gd name="T62" fmla="*/ 27 w 47"/>
              <a:gd name="T63" fmla="*/ 50 h 50"/>
              <a:gd name="T64" fmla="*/ 29 w 47"/>
              <a:gd name="T65" fmla="*/ 49 h 50"/>
              <a:gd name="T66" fmla="*/ 31 w 47"/>
              <a:gd name="T67" fmla="*/ 49 h 50"/>
              <a:gd name="T68" fmla="*/ 34 w 47"/>
              <a:gd name="T69" fmla="*/ 47 h 50"/>
              <a:gd name="T70" fmla="*/ 37 w 47"/>
              <a:gd name="T71" fmla="*/ 46 h 50"/>
              <a:gd name="T72" fmla="*/ 39 w 47"/>
              <a:gd name="T73" fmla="*/ 43 h 50"/>
              <a:gd name="T74" fmla="*/ 41 w 47"/>
              <a:gd name="T75" fmla="*/ 42 h 50"/>
              <a:gd name="T76" fmla="*/ 43 w 47"/>
              <a:gd name="T77" fmla="*/ 39 h 50"/>
              <a:gd name="T78" fmla="*/ 45 w 47"/>
              <a:gd name="T79" fmla="*/ 38 h 50"/>
              <a:gd name="T80" fmla="*/ 46 w 47"/>
              <a:gd name="T81" fmla="*/ 35 h 50"/>
              <a:gd name="T82" fmla="*/ 46 w 47"/>
              <a:gd name="T83" fmla="*/ 32 h 50"/>
              <a:gd name="T84" fmla="*/ 47 w 47"/>
              <a:gd name="T85" fmla="*/ 29 h 50"/>
              <a:gd name="T86" fmla="*/ 47 w 47"/>
              <a:gd name="T87" fmla="*/ 26 h 50"/>
              <a:gd name="T88" fmla="*/ 47 w 47"/>
              <a:gd name="T89" fmla="*/ 24 h 50"/>
              <a:gd name="T90" fmla="*/ 47 w 47"/>
              <a:gd name="T91" fmla="*/ 21 h 50"/>
              <a:gd name="T92" fmla="*/ 46 w 47"/>
              <a:gd name="T93" fmla="*/ 19 h 50"/>
              <a:gd name="T94" fmla="*/ 46 w 47"/>
              <a:gd name="T95" fmla="*/ 17 h 50"/>
              <a:gd name="T96" fmla="*/ 45 w 47"/>
              <a:gd name="T97" fmla="*/ 14 h 50"/>
              <a:gd name="T98" fmla="*/ 43 w 47"/>
              <a:gd name="T99" fmla="*/ 12 h 50"/>
              <a:gd name="T100" fmla="*/ 42 w 47"/>
              <a:gd name="T101" fmla="*/ 10 h 50"/>
              <a:gd name="T102" fmla="*/ 41 w 47"/>
              <a:gd name="T103" fmla="*/ 7 h 50"/>
              <a:gd name="T104" fmla="*/ 38 w 47"/>
              <a:gd name="T105" fmla="*/ 5 h 50"/>
              <a:gd name="T106" fmla="*/ 35 w 47"/>
              <a:gd name="T107" fmla="*/ 4 h 50"/>
              <a:gd name="T108" fmla="*/ 33 w 47"/>
              <a:gd name="T109" fmla="*/ 1 h 50"/>
              <a:gd name="T110" fmla="*/ 30 w 47"/>
              <a:gd name="T111" fmla="*/ 1 h 50"/>
              <a:gd name="T112" fmla="*/ 29 w 47"/>
              <a:gd name="T113" fmla="*/ 0 h 50"/>
              <a:gd name="T114" fmla="*/ 26 w 47"/>
              <a:gd name="T115" fmla="*/ 0 h 50"/>
              <a:gd name="T116" fmla="*/ 24 w 47"/>
              <a:gd name="T117" fmla="*/ 0 h 5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47"/>
              <a:gd name="T178" fmla="*/ 0 h 50"/>
              <a:gd name="T179" fmla="*/ 47 w 47"/>
              <a:gd name="T180" fmla="*/ 50 h 5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47" h="50">
                <a:moveTo>
                  <a:pt x="24" y="25"/>
                </a:moveTo>
                <a:lnTo>
                  <a:pt x="24" y="0"/>
                </a:lnTo>
                <a:lnTo>
                  <a:pt x="22" y="0"/>
                </a:lnTo>
                <a:lnTo>
                  <a:pt x="21" y="0"/>
                </a:lnTo>
                <a:lnTo>
                  <a:pt x="20" y="0"/>
                </a:lnTo>
                <a:lnTo>
                  <a:pt x="18" y="0"/>
                </a:lnTo>
                <a:lnTo>
                  <a:pt x="17" y="1"/>
                </a:lnTo>
                <a:lnTo>
                  <a:pt x="16" y="1"/>
                </a:lnTo>
                <a:lnTo>
                  <a:pt x="14" y="1"/>
                </a:lnTo>
                <a:lnTo>
                  <a:pt x="13" y="3"/>
                </a:lnTo>
                <a:lnTo>
                  <a:pt x="12" y="3"/>
                </a:lnTo>
                <a:lnTo>
                  <a:pt x="12" y="4"/>
                </a:lnTo>
                <a:lnTo>
                  <a:pt x="10" y="4"/>
                </a:lnTo>
                <a:lnTo>
                  <a:pt x="9" y="5"/>
                </a:lnTo>
                <a:lnTo>
                  <a:pt x="8" y="5"/>
                </a:lnTo>
                <a:lnTo>
                  <a:pt x="8" y="7"/>
                </a:lnTo>
                <a:lnTo>
                  <a:pt x="7" y="7"/>
                </a:lnTo>
                <a:lnTo>
                  <a:pt x="7" y="8"/>
                </a:lnTo>
                <a:lnTo>
                  <a:pt x="5" y="10"/>
                </a:lnTo>
                <a:lnTo>
                  <a:pt x="4" y="11"/>
                </a:lnTo>
                <a:lnTo>
                  <a:pt x="4" y="12"/>
                </a:lnTo>
                <a:lnTo>
                  <a:pt x="3" y="12"/>
                </a:lnTo>
                <a:lnTo>
                  <a:pt x="3" y="14"/>
                </a:lnTo>
                <a:lnTo>
                  <a:pt x="1" y="15"/>
                </a:lnTo>
                <a:lnTo>
                  <a:pt x="1" y="17"/>
                </a:lnTo>
                <a:lnTo>
                  <a:pt x="1" y="18"/>
                </a:lnTo>
                <a:lnTo>
                  <a:pt x="0" y="19"/>
                </a:lnTo>
                <a:lnTo>
                  <a:pt x="0" y="21"/>
                </a:lnTo>
                <a:lnTo>
                  <a:pt x="0" y="22"/>
                </a:lnTo>
                <a:lnTo>
                  <a:pt x="0" y="24"/>
                </a:lnTo>
                <a:lnTo>
                  <a:pt x="0" y="25"/>
                </a:lnTo>
                <a:lnTo>
                  <a:pt x="0" y="26"/>
                </a:lnTo>
                <a:lnTo>
                  <a:pt x="0" y="28"/>
                </a:lnTo>
                <a:lnTo>
                  <a:pt x="0" y="29"/>
                </a:lnTo>
                <a:lnTo>
                  <a:pt x="0" y="31"/>
                </a:lnTo>
                <a:lnTo>
                  <a:pt x="0" y="32"/>
                </a:lnTo>
                <a:lnTo>
                  <a:pt x="1" y="32"/>
                </a:lnTo>
                <a:lnTo>
                  <a:pt x="1" y="33"/>
                </a:lnTo>
                <a:lnTo>
                  <a:pt x="1" y="35"/>
                </a:lnTo>
                <a:lnTo>
                  <a:pt x="3" y="36"/>
                </a:lnTo>
                <a:lnTo>
                  <a:pt x="3" y="38"/>
                </a:lnTo>
                <a:lnTo>
                  <a:pt x="4" y="38"/>
                </a:lnTo>
                <a:lnTo>
                  <a:pt x="4" y="39"/>
                </a:lnTo>
                <a:lnTo>
                  <a:pt x="5" y="40"/>
                </a:lnTo>
                <a:lnTo>
                  <a:pt x="7" y="42"/>
                </a:lnTo>
                <a:lnTo>
                  <a:pt x="7" y="43"/>
                </a:lnTo>
                <a:lnTo>
                  <a:pt x="8" y="43"/>
                </a:lnTo>
                <a:lnTo>
                  <a:pt x="8" y="45"/>
                </a:lnTo>
                <a:lnTo>
                  <a:pt x="9" y="45"/>
                </a:lnTo>
                <a:lnTo>
                  <a:pt x="10" y="46"/>
                </a:lnTo>
                <a:lnTo>
                  <a:pt x="12" y="46"/>
                </a:lnTo>
                <a:lnTo>
                  <a:pt x="12" y="47"/>
                </a:lnTo>
                <a:lnTo>
                  <a:pt x="13" y="47"/>
                </a:lnTo>
                <a:lnTo>
                  <a:pt x="14" y="49"/>
                </a:lnTo>
                <a:lnTo>
                  <a:pt x="16" y="49"/>
                </a:lnTo>
                <a:lnTo>
                  <a:pt x="17" y="49"/>
                </a:lnTo>
                <a:lnTo>
                  <a:pt x="18" y="50"/>
                </a:lnTo>
                <a:lnTo>
                  <a:pt x="20" y="50"/>
                </a:lnTo>
                <a:lnTo>
                  <a:pt x="21" y="50"/>
                </a:lnTo>
                <a:lnTo>
                  <a:pt x="22" y="50"/>
                </a:lnTo>
                <a:lnTo>
                  <a:pt x="24" y="50"/>
                </a:lnTo>
                <a:lnTo>
                  <a:pt x="25" y="50"/>
                </a:lnTo>
                <a:lnTo>
                  <a:pt x="26" y="50"/>
                </a:lnTo>
                <a:lnTo>
                  <a:pt x="27" y="50"/>
                </a:lnTo>
                <a:lnTo>
                  <a:pt x="29" y="50"/>
                </a:lnTo>
                <a:lnTo>
                  <a:pt x="29" y="49"/>
                </a:lnTo>
                <a:lnTo>
                  <a:pt x="30" y="49"/>
                </a:lnTo>
                <a:lnTo>
                  <a:pt x="31" y="49"/>
                </a:lnTo>
                <a:lnTo>
                  <a:pt x="33" y="49"/>
                </a:lnTo>
                <a:lnTo>
                  <a:pt x="34" y="47"/>
                </a:lnTo>
                <a:lnTo>
                  <a:pt x="35" y="46"/>
                </a:lnTo>
                <a:lnTo>
                  <a:pt x="37" y="46"/>
                </a:lnTo>
                <a:lnTo>
                  <a:pt x="38" y="45"/>
                </a:lnTo>
                <a:lnTo>
                  <a:pt x="39" y="43"/>
                </a:lnTo>
                <a:lnTo>
                  <a:pt x="41" y="43"/>
                </a:lnTo>
                <a:lnTo>
                  <a:pt x="41" y="42"/>
                </a:lnTo>
                <a:lnTo>
                  <a:pt x="42" y="40"/>
                </a:lnTo>
                <a:lnTo>
                  <a:pt x="43" y="39"/>
                </a:lnTo>
                <a:lnTo>
                  <a:pt x="43" y="38"/>
                </a:lnTo>
                <a:lnTo>
                  <a:pt x="45" y="38"/>
                </a:lnTo>
                <a:lnTo>
                  <a:pt x="45" y="36"/>
                </a:lnTo>
                <a:lnTo>
                  <a:pt x="46" y="35"/>
                </a:lnTo>
                <a:lnTo>
                  <a:pt x="46" y="33"/>
                </a:lnTo>
                <a:lnTo>
                  <a:pt x="46" y="32"/>
                </a:lnTo>
                <a:lnTo>
                  <a:pt x="47" y="31"/>
                </a:lnTo>
                <a:lnTo>
                  <a:pt x="47" y="29"/>
                </a:lnTo>
                <a:lnTo>
                  <a:pt x="47" y="28"/>
                </a:lnTo>
                <a:lnTo>
                  <a:pt x="47" y="26"/>
                </a:lnTo>
                <a:lnTo>
                  <a:pt x="47" y="25"/>
                </a:lnTo>
                <a:lnTo>
                  <a:pt x="47" y="24"/>
                </a:lnTo>
                <a:lnTo>
                  <a:pt x="47" y="22"/>
                </a:lnTo>
                <a:lnTo>
                  <a:pt x="47" y="21"/>
                </a:lnTo>
                <a:lnTo>
                  <a:pt x="47" y="19"/>
                </a:lnTo>
                <a:lnTo>
                  <a:pt x="46" y="19"/>
                </a:lnTo>
                <a:lnTo>
                  <a:pt x="46" y="18"/>
                </a:lnTo>
                <a:lnTo>
                  <a:pt x="46" y="17"/>
                </a:lnTo>
                <a:lnTo>
                  <a:pt x="46" y="15"/>
                </a:lnTo>
                <a:lnTo>
                  <a:pt x="45" y="14"/>
                </a:lnTo>
                <a:lnTo>
                  <a:pt x="45" y="12"/>
                </a:lnTo>
                <a:lnTo>
                  <a:pt x="43" y="12"/>
                </a:lnTo>
                <a:lnTo>
                  <a:pt x="43" y="11"/>
                </a:lnTo>
                <a:lnTo>
                  <a:pt x="42" y="10"/>
                </a:lnTo>
                <a:lnTo>
                  <a:pt x="41" y="8"/>
                </a:lnTo>
                <a:lnTo>
                  <a:pt x="41" y="7"/>
                </a:lnTo>
                <a:lnTo>
                  <a:pt x="39" y="7"/>
                </a:lnTo>
                <a:lnTo>
                  <a:pt x="38" y="5"/>
                </a:lnTo>
                <a:lnTo>
                  <a:pt x="37" y="4"/>
                </a:lnTo>
                <a:lnTo>
                  <a:pt x="35" y="4"/>
                </a:lnTo>
                <a:lnTo>
                  <a:pt x="34" y="3"/>
                </a:lnTo>
                <a:lnTo>
                  <a:pt x="33" y="1"/>
                </a:lnTo>
                <a:lnTo>
                  <a:pt x="31" y="1"/>
                </a:lnTo>
                <a:lnTo>
                  <a:pt x="30" y="1"/>
                </a:lnTo>
                <a:lnTo>
                  <a:pt x="29" y="1"/>
                </a:lnTo>
                <a:lnTo>
                  <a:pt x="29" y="0"/>
                </a:lnTo>
                <a:lnTo>
                  <a:pt x="27" y="0"/>
                </a:lnTo>
                <a:lnTo>
                  <a:pt x="26" y="0"/>
                </a:lnTo>
                <a:lnTo>
                  <a:pt x="25" y="0"/>
                </a:lnTo>
                <a:lnTo>
                  <a:pt x="24" y="0"/>
                </a:lnTo>
                <a:lnTo>
                  <a:pt x="24" y="25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91" name="Freeform 9"/>
          <p:cNvSpPr>
            <a:spLocks/>
          </p:cNvSpPr>
          <p:nvPr/>
        </p:nvSpPr>
        <p:spPr bwMode="auto">
          <a:xfrm>
            <a:off x="4129088" y="3022600"/>
            <a:ext cx="674687" cy="20638"/>
          </a:xfrm>
          <a:custGeom>
            <a:avLst/>
            <a:gdLst>
              <a:gd name="T0" fmla="*/ 425 w 425"/>
              <a:gd name="T1" fmla="*/ 6 h 13"/>
              <a:gd name="T2" fmla="*/ 425 w 425"/>
              <a:gd name="T3" fmla="*/ 0 h 13"/>
              <a:gd name="T4" fmla="*/ 0 w 425"/>
              <a:gd name="T5" fmla="*/ 0 h 13"/>
              <a:gd name="T6" fmla="*/ 0 w 425"/>
              <a:gd name="T7" fmla="*/ 13 h 13"/>
              <a:gd name="T8" fmla="*/ 425 w 425"/>
              <a:gd name="T9" fmla="*/ 13 h 13"/>
              <a:gd name="T10" fmla="*/ 425 w 425"/>
              <a:gd name="T11" fmla="*/ 6 h 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25"/>
              <a:gd name="T19" fmla="*/ 0 h 13"/>
              <a:gd name="T20" fmla="*/ 425 w 425"/>
              <a:gd name="T21" fmla="*/ 13 h 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25" h="13">
                <a:moveTo>
                  <a:pt x="425" y="6"/>
                </a:moveTo>
                <a:lnTo>
                  <a:pt x="425" y="0"/>
                </a:lnTo>
                <a:lnTo>
                  <a:pt x="0" y="0"/>
                </a:lnTo>
                <a:lnTo>
                  <a:pt x="0" y="13"/>
                </a:lnTo>
                <a:lnTo>
                  <a:pt x="425" y="13"/>
                </a:lnTo>
                <a:lnTo>
                  <a:pt x="425" y="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92" name="Freeform 10"/>
          <p:cNvSpPr>
            <a:spLocks/>
          </p:cNvSpPr>
          <p:nvPr/>
        </p:nvSpPr>
        <p:spPr bwMode="auto">
          <a:xfrm>
            <a:off x="5397500" y="2992438"/>
            <a:ext cx="74613" cy="79375"/>
          </a:xfrm>
          <a:custGeom>
            <a:avLst/>
            <a:gdLst>
              <a:gd name="T0" fmla="*/ 24 w 47"/>
              <a:gd name="T1" fmla="*/ 50 h 50"/>
              <a:gd name="T2" fmla="*/ 27 w 47"/>
              <a:gd name="T3" fmla="*/ 50 h 50"/>
              <a:gd name="T4" fmla="*/ 29 w 47"/>
              <a:gd name="T5" fmla="*/ 49 h 50"/>
              <a:gd name="T6" fmla="*/ 32 w 47"/>
              <a:gd name="T7" fmla="*/ 49 h 50"/>
              <a:gd name="T8" fmla="*/ 33 w 47"/>
              <a:gd name="T9" fmla="*/ 47 h 50"/>
              <a:gd name="T10" fmla="*/ 36 w 47"/>
              <a:gd name="T11" fmla="*/ 46 h 50"/>
              <a:gd name="T12" fmla="*/ 37 w 47"/>
              <a:gd name="T13" fmla="*/ 45 h 50"/>
              <a:gd name="T14" fmla="*/ 40 w 47"/>
              <a:gd name="T15" fmla="*/ 43 h 50"/>
              <a:gd name="T16" fmla="*/ 42 w 47"/>
              <a:gd name="T17" fmla="*/ 40 h 50"/>
              <a:gd name="T18" fmla="*/ 44 w 47"/>
              <a:gd name="T19" fmla="*/ 38 h 50"/>
              <a:gd name="T20" fmla="*/ 45 w 47"/>
              <a:gd name="T21" fmla="*/ 35 h 50"/>
              <a:gd name="T22" fmla="*/ 46 w 47"/>
              <a:gd name="T23" fmla="*/ 32 h 50"/>
              <a:gd name="T24" fmla="*/ 46 w 47"/>
              <a:gd name="T25" fmla="*/ 29 h 50"/>
              <a:gd name="T26" fmla="*/ 47 w 47"/>
              <a:gd name="T27" fmla="*/ 26 h 50"/>
              <a:gd name="T28" fmla="*/ 47 w 47"/>
              <a:gd name="T29" fmla="*/ 24 h 50"/>
              <a:gd name="T30" fmla="*/ 46 w 47"/>
              <a:gd name="T31" fmla="*/ 21 h 50"/>
              <a:gd name="T32" fmla="*/ 46 w 47"/>
              <a:gd name="T33" fmla="*/ 18 h 50"/>
              <a:gd name="T34" fmla="*/ 45 w 47"/>
              <a:gd name="T35" fmla="*/ 15 h 50"/>
              <a:gd name="T36" fmla="*/ 44 w 47"/>
              <a:gd name="T37" fmla="*/ 12 h 50"/>
              <a:gd name="T38" fmla="*/ 42 w 47"/>
              <a:gd name="T39" fmla="*/ 10 h 50"/>
              <a:gd name="T40" fmla="*/ 41 w 47"/>
              <a:gd name="T41" fmla="*/ 8 h 50"/>
              <a:gd name="T42" fmla="*/ 38 w 47"/>
              <a:gd name="T43" fmla="*/ 5 h 50"/>
              <a:gd name="T44" fmla="*/ 37 w 47"/>
              <a:gd name="T45" fmla="*/ 4 h 50"/>
              <a:gd name="T46" fmla="*/ 34 w 47"/>
              <a:gd name="T47" fmla="*/ 3 h 50"/>
              <a:gd name="T48" fmla="*/ 33 w 47"/>
              <a:gd name="T49" fmla="*/ 1 h 50"/>
              <a:gd name="T50" fmla="*/ 30 w 47"/>
              <a:gd name="T51" fmla="*/ 1 h 50"/>
              <a:gd name="T52" fmla="*/ 28 w 47"/>
              <a:gd name="T53" fmla="*/ 0 h 50"/>
              <a:gd name="T54" fmla="*/ 25 w 47"/>
              <a:gd name="T55" fmla="*/ 0 h 50"/>
              <a:gd name="T56" fmla="*/ 23 w 47"/>
              <a:gd name="T57" fmla="*/ 0 h 50"/>
              <a:gd name="T58" fmla="*/ 20 w 47"/>
              <a:gd name="T59" fmla="*/ 0 h 50"/>
              <a:gd name="T60" fmla="*/ 17 w 47"/>
              <a:gd name="T61" fmla="*/ 1 h 50"/>
              <a:gd name="T62" fmla="*/ 15 w 47"/>
              <a:gd name="T63" fmla="*/ 1 h 50"/>
              <a:gd name="T64" fmla="*/ 12 w 47"/>
              <a:gd name="T65" fmla="*/ 3 h 50"/>
              <a:gd name="T66" fmla="*/ 10 w 47"/>
              <a:gd name="T67" fmla="*/ 5 h 50"/>
              <a:gd name="T68" fmla="*/ 7 w 47"/>
              <a:gd name="T69" fmla="*/ 7 h 50"/>
              <a:gd name="T70" fmla="*/ 6 w 47"/>
              <a:gd name="T71" fmla="*/ 10 h 50"/>
              <a:gd name="T72" fmla="*/ 4 w 47"/>
              <a:gd name="T73" fmla="*/ 11 h 50"/>
              <a:gd name="T74" fmla="*/ 2 w 47"/>
              <a:gd name="T75" fmla="*/ 14 h 50"/>
              <a:gd name="T76" fmla="*/ 2 w 47"/>
              <a:gd name="T77" fmla="*/ 17 h 50"/>
              <a:gd name="T78" fmla="*/ 0 w 47"/>
              <a:gd name="T79" fmla="*/ 19 h 50"/>
              <a:gd name="T80" fmla="*/ 0 w 47"/>
              <a:gd name="T81" fmla="*/ 22 h 50"/>
              <a:gd name="T82" fmla="*/ 0 w 47"/>
              <a:gd name="T83" fmla="*/ 25 h 50"/>
              <a:gd name="T84" fmla="*/ 0 w 47"/>
              <a:gd name="T85" fmla="*/ 28 h 50"/>
              <a:gd name="T86" fmla="*/ 0 w 47"/>
              <a:gd name="T87" fmla="*/ 31 h 50"/>
              <a:gd name="T88" fmla="*/ 2 w 47"/>
              <a:gd name="T89" fmla="*/ 33 h 50"/>
              <a:gd name="T90" fmla="*/ 2 w 47"/>
              <a:gd name="T91" fmla="*/ 36 h 50"/>
              <a:gd name="T92" fmla="*/ 4 w 47"/>
              <a:gd name="T93" fmla="*/ 39 h 50"/>
              <a:gd name="T94" fmla="*/ 6 w 47"/>
              <a:gd name="T95" fmla="*/ 42 h 50"/>
              <a:gd name="T96" fmla="*/ 8 w 47"/>
              <a:gd name="T97" fmla="*/ 45 h 50"/>
              <a:gd name="T98" fmla="*/ 11 w 47"/>
              <a:gd name="T99" fmla="*/ 46 h 50"/>
              <a:gd name="T100" fmla="*/ 13 w 47"/>
              <a:gd name="T101" fmla="*/ 47 h 50"/>
              <a:gd name="T102" fmla="*/ 16 w 47"/>
              <a:gd name="T103" fmla="*/ 49 h 50"/>
              <a:gd name="T104" fmla="*/ 19 w 47"/>
              <a:gd name="T105" fmla="*/ 50 h 50"/>
              <a:gd name="T106" fmla="*/ 21 w 47"/>
              <a:gd name="T107" fmla="*/ 50 h 50"/>
              <a:gd name="T108" fmla="*/ 24 w 47"/>
              <a:gd name="T109" fmla="*/ 50 h 5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47"/>
              <a:gd name="T166" fmla="*/ 0 h 50"/>
              <a:gd name="T167" fmla="*/ 47 w 47"/>
              <a:gd name="T168" fmla="*/ 50 h 50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47" h="50">
                <a:moveTo>
                  <a:pt x="24" y="25"/>
                </a:moveTo>
                <a:lnTo>
                  <a:pt x="24" y="50"/>
                </a:lnTo>
                <a:lnTo>
                  <a:pt x="25" y="50"/>
                </a:lnTo>
                <a:lnTo>
                  <a:pt x="27" y="50"/>
                </a:lnTo>
                <a:lnTo>
                  <a:pt x="28" y="50"/>
                </a:lnTo>
                <a:lnTo>
                  <a:pt x="29" y="49"/>
                </a:lnTo>
                <a:lnTo>
                  <a:pt x="30" y="49"/>
                </a:lnTo>
                <a:lnTo>
                  <a:pt x="32" y="49"/>
                </a:lnTo>
                <a:lnTo>
                  <a:pt x="33" y="49"/>
                </a:lnTo>
                <a:lnTo>
                  <a:pt x="33" y="47"/>
                </a:lnTo>
                <a:lnTo>
                  <a:pt x="34" y="47"/>
                </a:lnTo>
                <a:lnTo>
                  <a:pt x="36" y="46"/>
                </a:lnTo>
                <a:lnTo>
                  <a:pt x="37" y="46"/>
                </a:lnTo>
                <a:lnTo>
                  <a:pt x="37" y="45"/>
                </a:lnTo>
                <a:lnTo>
                  <a:pt x="38" y="45"/>
                </a:lnTo>
                <a:lnTo>
                  <a:pt x="40" y="43"/>
                </a:lnTo>
                <a:lnTo>
                  <a:pt x="41" y="42"/>
                </a:lnTo>
                <a:lnTo>
                  <a:pt x="42" y="40"/>
                </a:lnTo>
                <a:lnTo>
                  <a:pt x="42" y="39"/>
                </a:lnTo>
                <a:lnTo>
                  <a:pt x="44" y="38"/>
                </a:lnTo>
                <a:lnTo>
                  <a:pt x="45" y="36"/>
                </a:lnTo>
                <a:lnTo>
                  <a:pt x="45" y="35"/>
                </a:lnTo>
                <a:lnTo>
                  <a:pt x="45" y="33"/>
                </a:lnTo>
                <a:lnTo>
                  <a:pt x="46" y="32"/>
                </a:lnTo>
                <a:lnTo>
                  <a:pt x="46" y="31"/>
                </a:lnTo>
                <a:lnTo>
                  <a:pt x="46" y="29"/>
                </a:lnTo>
                <a:lnTo>
                  <a:pt x="46" y="28"/>
                </a:lnTo>
                <a:lnTo>
                  <a:pt x="47" y="26"/>
                </a:lnTo>
                <a:lnTo>
                  <a:pt x="47" y="25"/>
                </a:lnTo>
                <a:lnTo>
                  <a:pt x="47" y="24"/>
                </a:lnTo>
                <a:lnTo>
                  <a:pt x="46" y="22"/>
                </a:lnTo>
                <a:lnTo>
                  <a:pt x="46" y="21"/>
                </a:lnTo>
                <a:lnTo>
                  <a:pt x="46" y="19"/>
                </a:lnTo>
                <a:lnTo>
                  <a:pt x="46" y="18"/>
                </a:lnTo>
                <a:lnTo>
                  <a:pt x="45" y="17"/>
                </a:lnTo>
                <a:lnTo>
                  <a:pt x="45" y="15"/>
                </a:lnTo>
                <a:lnTo>
                  <a:pt x="45" y="14"/>
                </a:lnTo>
                <a:lnTo>
                  <a:pt x="44" y="12"/>
                </a:lnTo>
                <a:lnTo>
                  <a:pt x="42" y="11"/>
                </a:lnTo>
                <a:lnTo>
                  <a:pt x="42" y="10"/>
                </a:lnTo>
                <a:lnTo>
                  <a:pt x="41" y="10"/>
                </a:lnTo>
                <a:lnTo>
                  <a:pt x="41" y="8"/>
                </a:lnTo>
                <a:lnTo>
                  <a:pt x="40" y="7"/>
                </a:lnTo>
                <a:lnTo>
                  <a:pt x="38" y="5"/>
                </a:lnTo>
                <a:lnTo>
                  <a:pt x="37" y="5"/>
                </a:lnTo>
                <a:lnTo>
                  <a:pt x="37" y="4"/>
                </a:lnTo>
                <a:lnTo>
                  <a:pt x="36" y="4"/>
                </a:lnTo>
                <a:lnTo>
                  <a:pt x="34" y="3"/>
                </a:lnTo>
                <a:lnTo>
                  <a:pt x="33" y="3"/>
                </a:lnTo>
                <a:lnTo>
                  <a:pt x="33" y="1"/>
                </a:lnTo>
                <a:lnTo>
                  <a:pt x="32" y="1"/>
                </a:lnTo>
                <a:lnTo>
                  <a:pt x="30" y="1"/>
                </a:lnTo>
                <a:lnTo>
                  <a:pt x="29" y="1"/>
                </a:lnTo>
                <a:lnTo>
                  <a:pt x="28" y="0"/>
                </a:lnTo>
                <a:lnTo>
                  <a:pt x="27" y="0"/>
                </a:lnTo>
                <a:lnTo>
                  <a:pt x="25" y="0"/>
                </a:lnTo>
                <a:lnTo>
                  <a:pt x="24" y="0"/>
                </a:lnTo>
                <a:lnTo>
                  <a:pt x="23" y="0"/>
                </a:lnTo>
                <a:lnTo>
                  <a:pt x="21" y="0"/>
                </a:lnTo>
                <a:lnTo>
                  <a:pt x="20" y="0"/>
                </a:lnTo>
                <a:lnTo>
                  <a:pt x="19" y="0"/>
                </a:lnTo>
                <a:lnTo>
                  <a:pt x="17" y="1"/>
                </a:lnTo>
                <a:lnTo>
                  <a:pt x="16" y="1"/>
                </a:lnTo>
                <a:lnTo>
                  <a:pt x="15" y="1"/>
                </a:lnTo>
                <a:lnTo>
                  <a:pt x="13" y="3"/>
                </a:lnTo>
                <a:lnTo>
                  <a:pt x="12" y="3"/>
                </a:lnTo>
                <a:lnTo>
                  <a:pt x="11" y="4"/>
                </a:lnTo>
                <a:lnTo>
                  <a:pt x="10" y="5"/>
                </a:lnTo>
                <a:lnTo>
                  <a:pt x="8" y="5"/>
                </a:lnTo>
                <a:lnTo>
                  <a:pt x="7" y="7"/>
                </a:lnTo>
                <a:lnTo>
                  <a:pt x="6" y="8"/>
                </a:lnTo>
                <a:lnTo>
                  <a:pt x="6" y="10"/>
                </a:lnTo>
                <a:lnTo>
                  <a:pt x="4" y="10"/>
                </a:lnTo>
                <a:lnTo>
                  <a:pt x="4" y="11"/>
                </a:lnTo>
                <a:lnTo>
                  <a:pt x="3" y="12"/>
                </a:lnTo>
                <a:lnTo>
                  <a:pt x="2" y="14"/>
                </a:lnTo>
                <a:lnTo>
                  <a:pt x="2" y="15"/>
                </a:lnTo>
                <a:lnTo>
                  <a:pt x="2" y="17"/>
                </a:lnTo>
                <a:lnTo>
                  <a:pt x="0" y="18"/>
                </a:lnTo>
                <a:lnTo>
                  <a:pt x="0" y="19"/>
                </a:lnTo>
                <a:lnTo>
                  <a:pt x="0" y="21"/>
                </a:lnTo>
                <a:lnTo>
                  <a:pt x="0" y="22"/>
                </a:lnTo>
                <a:lnTo>
                  <a:pt x="0" y="24"/>
                </a:lnTo>
                <a:lnTo>
                  <a:pt x="0" y="25"/>
                </a:lnTo>
                <a:lnTo>
                  <a:pt x="0" y="26"/>
                </a:lnTo>
                <a:lnTo>
                  <a:pt x="0" y="28"/>
                </a:lnTo>
                <a:lnTo>
                  <a:pt x="0" y="29"/>
                </a:lnTo>
                <a:lnTo>
                  <a:pt x="0" y="31"/>
                </a:lnTo>
                <a:lnTo>
                  <a:pt x="0" y="32"/>
                </a:lnTo>
                <a:lnTo>
                  <a:pt x="2" y="33"/>
                </a:lnTo>
                <a:lnTo>
                  <a:pt x="2" y="35"/>
                </a:lnTo>
                <a:lnTo>
                  <a:pt x="2" y="36"/>
                </a:lnTo>
                <a:lnTo>
                  <a:pt x="3" y="38"/>
                </a:lnTo>
                <a:lnTo>
                  <a:pt x="4" y="39"/>
                </a:lnTo>
                <a:lnTo>
                  <a:pt x="4" y="40"/>
                </a:lnTo>
                <a:lnTo>
                  <a:pt x="6" y="42"/>
                </a:lnTo>
                <a:lnTo>
                  <a:pt x="7" y="43"/>
                </a:lnTo>
                <a:lnTo>
                  <a:pt x="8" y="45"/>
                </a:lnTo>
                <a:lnTo>
                  <a:pt x="10" y="45"/>
                </a:lnTo>
                <a:lnTo>
                  <a:pt x="11" y="46"/>
                </a:lnTo>
                <a:lnTo>
                  <a:pt x="12" y="47"/>
                </a:lnTo>
                <a:lnTo>
                  <a:pt x="13" y="47"/>
                </a:lnTo>
                <a:lnTo>
                  <a:pt x="15" y="49"/>
                </a:lnTo>
                <a:lnTo>
                  <a:pt x="16" y="49"/>
                </a:lnTo>
                <a:lnTo>
                  <a:pt x="17" y="49"/>
                </a:lnTo>
                <a:lnTo>
                  <a:pt x="19" y="50"/>
                </a:lnTo>
                <a:lnTo>
                  <a:pt x="20" y="50"/>
                </a:lnTo>
                <a:lnTo>
                  <a:pt x="21" y="50"/>
                </a:lnTo>
                <a:lnTo>
                  <a:pt x="23" y="50"/>
                </a:lnTo>
                <a:lnTo>
                  <a:pt x="24" y="50"/>
                </a:lnTo>
                <a:lnTo>
                  <a:pt x="24" y="25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93" name="Freeform 11"/>
          <p:cNvSpPr>
            <a:spLocks/>
          </p:cNvSpPr>
          <p:nvPr/>
        </p:nvSpPr>
        <p:spPr bwMode="auto">
          <a:xfrm>
            <a:off x="4830763" y="3022600"/>
            <a:ext cx="604837" cy="20638"/>
          </a:xfrm>
          <a:custGeom>
            <a:avLst/>
            <a:gdLst>
              <a:gd name="T0" fmla="*/ 0 w 381"/>
              <a:gd name="T1" fmla="*/ 6 h 13"/>
              <a:gd name="T2" fmla="*/ 0 w 381"/>
              <a:gd name="T3" fmla="*/ 13 h 13"/>
              <a:gd name="T4" fmla="*/ 381 w 381"/>
              <a:gd name="T5" fmla="*/ 13 h 13"/>
              <a:gd name="T6" fmla="*/ 381 w 381"/>
              <a:gd name="T7" fmla="*/ 0 h 13"/>
              <a:gd name="T8" fmla="*/ 0 w 381"/>
              <a:gd name="T9" fmla="*/ 0 h 13"/>
              <a:gd name="T10" fmla="*/ 0 w 381"/>
              <a:gd name="T11" fmla="*/ 6 h 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81"/>
              <a:gd name="T19" fmla="*/ 0 h 13"/>
              <a:gd name="T20" fmla="*/ 381 w 381"/>
              <a:gd name="T21" fmla="*/ 13 h 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81" h="13">
                <a:moveTo>
                  <a:pt x="0" y="6"/>
                </a:moveTo>
                <a:lnTo>
                  <a:pt x="0" y="13"/>
                </a:lnTo>
                <a:lnTo>
                  <a:pt x="381" y="13"/>
                </a:lnTo>
                <a:lnTo>
                  <a:pt x="381" y="0"/>
                </a:lnTo>
                <a:lnTo>
                  <a:pt x="0" y="0"/>
                </a:lnTo>
                <a:lnTo>
                  <a:pt x="0" y="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94" name="Freeform 12"/>
          <p:cNvSpPr>
            <a:spLocks/>
          </p:cNvSpPr>
          <p:nvPr/>
        </p:nvSpPr>
        <p:spPr bwMode="auto">
          <a:xfrm>
            <a:off x="4090988" y="3471863"/>
            <a:ext cx="74612" cy="82550"/>
          </a:xfrm>
          <a:custGeom>
            <a:avLst/>
            <a:gdLst>
              <a:gd name="T0" fmla="*/ 24 w 47"/>
              <a:gd name="T1" fmla="*/ 0 h 52"/>
              <a:gd name="T2" fmla="*/ 21 w 47"/>
              <a:gd name="T3" fmla="*/ 1 h 52"/>
              <a:gd name="T4" fmla="*/ 18 w 47"/>
              <a:gd name="T5" fmla="*/ 1 h 52"/>
              <a:gd name="T6" fmla="*/ 16 w 47"/>
              <a:gd name="T7" fmla="*/ 2 h 52"/>
              <a:gd name="T8" fmla="*/ 13 w 47"/>
              <a:gd name="T9" fmla="*/ 2 h 52"/>
              <a:gd name="T10" fmla="*/ 10 w 47"/>
              <a:gd name="T11" fmla="*/ 5 h 52"/>
              <a:gd name="T12" fmla="*/ 8 w 47"/>
              <a:gd name="T13" fmla="*/ 7 h 52"/>
              <a:gd name="T14" fmla="*/ 5 w 47"/>
              <a:gd name="T15" fmla="*/ 9 h 52"/>
              <a:gd name="T16" fmla="*/ 4 w 47"/>
              <a:gd name="T17" fmla="*/ 11 h 52"/>
              <a:gd name="T18" fmla="*/ 3 w 47"/>
              <a:gd name="T19" fmla="*/ 14 h 52"/>
              <a:gd name="T20" fmla="*/ 1 w 47"/>
              <a:gd name="T21" fmla="*/ 16 h 52"/>
              <a:gd name="T22" fmla="*/ 0 w 47"/>
              <a:gd name="T23" fmla="*/ 19 h 52"/>
              <a:gd name="T24" fmla="*/ 0 w 47"/>
              <a:gd name="T25" fmla="*/ 22 h 52"/>
              <a:gd name="T26" fmla="*/ 0 w 47"/>
              <a:gd name="T27" fmla="*/ 25 h 52"/>
              <a:gd name="T28" fmla="*/ 0 w 47"/>
              <a:gd name="T29" fmla="*/ 28 h 52"/>
              <a:gd name="T30" fmla="*/ 0 w 47"/>
              <a:gd name="T31" fmla="*/ 31 h 52"/>
              <a:gd name="T32" fmla="*/ 1 w 47"/>
              <a:gd name="T33" fmla="*/ 33 h 52"/>
              <a:gd name="T34" fmla="*/ 1 w 47"/>
              <a:gd name="T35" fmla="*/ 36 h 52"/>
              <a:gd name="T36" fmla="*/ 3 w 47"/>
              <a:gd name="T37" fmla="*/ 38 h 52"/>
              <a:gd name="T38" fmla="*/ 4 w 47"/>
              <a:gd name="T39" fmla="*/ 40 h 52"/>
              <a:gd name="T40" fmla="*/ 5 w 47"/>
              <a:gd name="T41" fmla="*/ 42 h 52"/>
              <a:gd name="T42" fmla="*/ 8 w 47"/>
              <a:gd name="T43" fmla="*/ 45 h 52"/>
              <a:gd name="T44" fmla="*/ 10 w 47"/>
              <a:gd name="T45" fmla="*/ 46 h 52"/>
              <a:gd name="T46" fmla="*/ 13 w 47"/>
              <a:gd name="T47" fmla="*/ 49 h 52"/>
              <a:gd name="T48" fmla="*/ 16 w 47"/>
              <a:gd name="T49" fmla="*/ 49 h 52"/>
              <a:gd name="T50" fmla="*/ 18 w 47"/>
              <a:gd name="T51" fmla="*/ 50 h 52"/>
              <a:gd name="T52" fmla="*/ 21 w 47"/>
              <a:gd name="T53" fmla="*/ 50 h 52"/>
              <a:gd name="T54" fmla="*/ 24 w 47"/>
              <a:gd name="T55" fmla="*/ 52 h 52"/>
              <a:gd name="T56" fmla="*/ 26 w 47"/>
              <a:gd name="T57" fmla="*/ 50 h 52"/>
              <a:gd name="T58" fmla="*/ 29 w 47"/>
              <a:gd name="T59" fmla="*/ 50 h 52"/>
              <a:gd name="T60" fmla="*/ 31 w 47"/>
              <a:gd name="T61" fmla="*/ 49 h 52"/>
              <a:gd name="T62" fmla="*/ 34 w 47"/>
              <a:gd name="T63" fmla="*/ 49 h 52"/>
              <a:gd name="T64" fmla="*/ 35 w 47"/>
              <a:gd name="T65" fmla="*/ 47 h 52"/>
              <a:gd name="T66" fmla="*/ 38 w 47"/>
              <a:gd name="T67" fmla="*/ 46 h 52"/>
              <a:gd name="T68" fmla="*/ 39 w 47"/>
              <a:gd name="T69" fmla="*/ 45 h 52"/>
              <a:gd name="T70" fmla="*/ 42 w 47"/>
              <a:gd name="T71" fmla="*/ 42 h 52"/>
              <a:gd name="T72" fmla="*/ 43 w 47"/>
              <a:gd name="T73" fmla="*/ 40 h 52"/>
              <a:gd name="T74" fmla="*/ 45 w 47"/>
              <a:gd name="T75" fmla="*/ 38 h 52"/>
              <a:gd name="T76" fmla="*/ 46 w 47"/>
              <a:gd name="T77" fmla="*/ 36 h 52"/>
              <a:gd name="T78" fmla="*/ 46 w 47"/>
              <a:gd name="T79" fmla="*/ 33 h 52"/>
              <a:gd name="T80" fmla="*/ 47 w 47"/>
              <a:gd name="T81" fmla="*/ 31 h 52"/>
              <a:gd name="T82" fmla="*/ 47 w 47"/>
              <a:gd name="T83" fmla="*/ 28 h 52"/>
              <a:gd name="T84" fmla="*/ 47 w 47"/>
              <a:gd name="T85" fmla="*/ 25 h 52"/>
              <a:gd name="T86" fmla="*/ 47 w 47"/>
              <a:gd name="T87" fmla="*/ 22 h 52"/>
              <a:gd name="T88" fmla="*/ 46 w 47"/>
              <a:gd name="T89" fmla="*/ 19 h 52"/>
              <a:gd name="T90" fmla="*/ 46 w 47"/>
              <a:gd name="T91" fmla="*/ 16 h 52"/>
              <a:gd name="T92" fmla="*/ 45 w 47"/>
              <a:gd name="T93" fmla="*/ 14 h 52"/>
              <a:gd name="T94" fmla="*/ 43 w 47"/>
              <a:gd name="T95" fmla="*/ 11 h 52"/>
              <a:gd name="T96" fmla="*/ 42 w 47"/>
              <a:gd name="T97" fmla="*/ 9 h 52"/>
              <a:gd name="T98" fmla="*/ 39 w 47"/>
              <a:gd name="T99" fmla="*/ 7 h 52"/>
              <a:gd name="T100" fmla="*/ 38 w 47"/>
              <a:gd name="T101" fmla="*/ 5 h 52"/>
              <a:gd name="T102" fmla="*/ 35 w 47"/>
              <a:gd name="T103" fmla="*/ 4 h 52"/>
              <a:gd name="T104" fmla="*/ 34 w 47"/>
              <a:gd name="T105" fmla="*/ 2 h 52"/>
              <a:gd name="T106" fmla="*/ 31 w 47"/>
              <a:gd name="T107" fmla="*/ 2 h 52"/>
              <a:gd name="T108" fmla="*/ 29 w 47"/>
              <a:gd name="T109" fmla="*/ 1 h 52"/>
              <a:gd name="T110" fmla="*/ 26 w 47"/>
              <a:gd name="T111" fmla="*/ 1 h 52"/>
              <a:gd name="T112" fmla="*/ 24 w 47"/>
              <a:gd name="T113" fmla="*/ 0 h 52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47"/>
              <a:gd name="T172" fmla="*/ 0 h 52"/>
              <a:gd name="T173" fmla="*/ 47 w 47"/>
              <a:gd name="T174" fmla="*/ 52 h 52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47" h="52">
                <a:moveTo>
                  <a:pt x="24" y="26"/>
                </a:moveTo>
                <a:lnTo>
                  <a:pt x="24" y="0"/>
                </a:lnTo>
                <a:lnTo>
                  <a:pt x="22" y="1"/>
                </a:lnTo>
                <a:lnTo>
                  <a:pt x="21" y="1"/>
                </a:lnTo>
                <a:lnTo>
                  <a:pt x="20" y="1"/>
                </a:lnTo>
                <a:lnTo>
                  <a:pt x="18" y="1"/>
                </a:lnTo>
                <a:lnTo>
                  <a:pt x="17" y="1"/>
                </a:lnTo>
                <a:lnTo>
                  <a:pt x="16" y="2"/>
                </a:lnTo>
                <a:lnTo>
                  <a:pt x="14" y="2"/>
                </a:lnTo>
                <a:lnTo>
                  <a:pt x="13" y="2"/>
                </a:lnTo>
                <a:lnTo>
                  <a:pt x="12" y="4"/>
                </a:lnTo>
                <a:lnTo>
                  <a:pt x="10" y="5"/>
                </a:lnTo>
                <a:lnTo>
                  <a:pt x="9" y="5"/>
                </a:lnTo>
                <a:lnTo>
                  <a:pt x="8" y="7"/>
                </a:lnTo>
                <a:lnTo>
                  <a:pt x="7" y="8"/>
                </a:lnTo>
                <a:lnTo>
                  <a:pt x="5" y="9"/>
                </a:lnTo>
                <a:lnTo>
                  <a:pt x="5" y="11"/>
                </a:lnTo>
                <a:lnTo>
                  <a:pt x="4" y="11"/>
                </a:lnTo>
                <a:lnTo>
                  <a:pt x="4" y="12"/>
                </a:lnTo>
                <a:lnTo>
                  <a:pt x="3" y="14"/>
                </a:lnTo>
                <a:lnTo>
                  <a:pt x="3" y="15"/>
                </a:lnTo>
                <a:lnTo>
                  <a:pt x="1" y="16"/>
                </a:lnTo>
                <a:lnTo>
                  <a:pt x="1" y="18"/>
                </a:lnTo>
                <a:lnTo>
                  <a:pt x="0" y="19"/>
                </a:lnTo>
                <a:lnTo>
                  <a:pt x="0" y="21"/>
                </a:lnTo>
                <a:lnTo>
                  <a:pt x="0" y="22"/>
                </a:lnTo>
                <a:lnTo>
                  <a:pt x="0" y="24"/>
                </a:lnTo>
                <a:lnTo>
                  <a:pt x="0" y="25"/>
                </a:lnTo>
                <a:lnTo>
                  <a:pt x="0" y="26"/>
                </a:lnTo>
                <a:lnTo>
                  <a:pt x="0" y="28"/>
                </a:lnTo>
                <a:lnTo>
                  <a:pt x="0" y="29"/>
                </a:lnTo>
                <a:lnTo>
                  <a:pt x="0" y="31"/>
                </a:lnTo>
                <a:lnTo>
                  <a:pt x="0" y="32"/>
                </a:lnTo>
                <a:lnTo>
                  <a:pt x="1" y="33"/>
                </a:lnTo>
                <a:lnTo>
                  <a:pt x="1" y="35"/>
                </a:lnTo>
                <a:lnTo>
                  <a:pt x="1" y="36"/>
                </a:lnTo>
                <a:lnTo>
                  <a:pt x="3" y="36"/>
                </a:lnTo>
                <a:lnTo>
                  <a:pt x="3" y="38"/>
                </a:lnTo>
                <a:lnTo>
                  <a:pt x="4" y="39"/>
                </a:lnTo>
                <a:lnTo>
                  <a:pt x="4" y="40"/>
                </a:lnTo>
                <a:lnTo>
                  <a:pt x="5" y="40"/>
                </a:lnTo>
                <a:lnTo>
                  <a:pt x="5" y="42"/>
                </a:lnTo>
                <a:lnTo>
                  <a:pt x="7" y="43"/>
                </a:lnTo>
                <a:lnTo>
                  <a:pt x="8" y="45"/>
                </a:lnTo>
                <a:lnTo>
                  <a:pt x="9" y="46"/>
                </a:lnTo>
                <a:lnTo>
                  <a:pt x="10" y="46"/>
                </a:lnTo>
                <a:lnTo>
                  <a:pt x="12" y="47"/>
                </a:lnTo>
                <a:lnTo>
                  <a:pt x="13" y="49"/>
                </a:lnTo>
                <a:lnTo>
                  <a:pt x="14" y="49"/>
                </a:lnTo>
                <a:lnTo>
                  <a:pt x="16" y="49"/>
                </a:lnTo>
                <a:lnTo>
                  <a:pt x="17" y="50"/>
                </a:lnTo>
                <a:lnTo>
                  <a:pt x="18" y="50"/>
                </a:lnTo>
                <a:lnTo>
                  <a:pt x="20" y="50"/>
                </a:lnTo>
                <a:lnTo>
                  <a:pt x="21" y="50"/>
                </a:lnTo>
                <a:lnTo>
                  <a:pt x="22" y="50"/>
                </a:lnTo>
                <a:lnTo>
                  <a:pt x="24" y="52"/>
                </a:lnTo>
                <a:lnTo>
                  <a:pt x="25" y="50"/>
                </a:lnTo>
                <a:lnTo>
                  <a:pt x="26" y="50"/>
                </a:lnTo>
                <a:lnTo>
                  <a:pt x="27" y="50"/>
                </a:lnTo>
                <a:lnTo>
                  <a:pt x="29" y="50"/>
                </a:lnTo>
                <a:lnTo>
                  <a:pt x="30" y="50"/>
                </a:lnTo>
                <a:lnTo>
                  <a:pt x="31" y="49"/>
                </a:lnTo>
                <a:lnTo>
                  <a:pt x="33" y="49"/>
                </a:lnTo>
                <a:lnTo>
                  <a:pt x="34" y="49"/>
                </a:lnTo>
                <a:lnTo>
                  <a:pt x="34" y="47"/>
                </a:lnTo>
                <a:lnTo>
                  <a:pt x="35" y="47"/>
                </a:lnTo>
                <a:lnTo>
                  <a:pt x="37" y="46"/>
                </a:lnTo>
                <a:lnTo>
                  <a:pt x="38" y="46"/>
                </a:lnTo>
                <a:lnTo>
                  <a:pt x="38" y="45"/>
                </a:lnTo>
                <a:lnTo>
                  <a:pt x="39" y="45"/>
                </a:lnTo>
                <a:lnTo>
                  <a:pt x="41" y="43"/>
                </a:lnTo>
                <a:lnTo>
                  <a:pt x="42" y="42"/>
                </a:lnTo>
                <a:lnTo>
                  <a:pt x="42" y="40"/>
                </a:lnTo>
                <a:lnTo>
                  <a:pt x="43" y="40"/>
                </a:lnTo>
                <a:lnTo>
                  <a:pt x="43" y="39"/>
                </a:lnTo>
                <a:lnTo>
                  <a:pt x="45" y="38"/>
                </a:lnTo>
                <a:lnTo>
                  <a:pt x="45" y="36"/>
                </a:lnTo>
                <a:lnTo>
                  <a:pt x="46" y="36"/>
                </a:lnTo>
                <a:lnTo>
                  <a:pt x="46" y="35"/>
                </a:lnTo>
                <a:lnTo>
                  <a:pt x="46" y="33"/>
                </a:lnTo>
                <a:lnTo>
                  <a:pt x="46" y="32"/>
                </a:lnTo>
                <a:lnTo>
                  <a:pt x="47" y="31"/>
                </a:lnTo>
                <a:lnTo>
                  <a:pt x="47" y="29"/>
                </a:lnTo>
                <a:lnTo>
                  <a:pt x="47" y="28"/>
                </a:lnTo>
                <a:lnTo>
                  <a:pt x="47" y="26"/>
                </a:lnTo>
                <a:lnTo>
                  <a:pt x="47" y="25"/>
                </a:lnTo>
                <a:lnTo>
                  <a:pt x="47" y="24"/>
                </a:lnTo>
                <a:lnTo>
                  <a:pt x="47" y="22"/>
                </a:lnTo>
                <a:lnTo>
                  <a:pt x="47" y="21"/>
                </a:lnTo>
                <a:lnTo>
                  <a:pt x="46" y="19"/>
                </a:lnTo>
                <a:lnTo>
                  <a:pt x="46" y="18"/>
                </a:lnTo>
                <a:lnTo>
                  <a:pt x="46" y="16"/>
                </a:lnTo>
                <a:lnTo>
                  <a:pt x="45" y="15"/>
                </a:lnTo>
                <a:lnTo>
                  <a:pt x="45" y="14"/>
                </a:lnTo>
                <a:lnTo>
                  <a:pt x="43" y="12"/>
                </a:lnTo>
                <a:lnTo>
                  <a:pt x="43" y="11"/>
                </a:lnTo>
                <a:lnTo>
                  <a:pt x="42" y="11"/>
                </a:lnTo>
                <a:lnTo>
                  <a:pt x="42" y="9"/>
                </a:lnTo>
                <a:lnTo>
                  <a:pt x="41" y="8"/>
                </a:lnTo>
                <a:lnTo>
                  <a:pt x="39" y="7"/>
                </a:lnTo>
                <a:lnTo>
                  <a:pt x="38" y="7"/>
                </a:lnTo>
                <a:lnTo>
                  <a:pt x="38" y="5"/>
                </a:lnTo>
                <a:lnTo>
                  <a:pt x="37" y="5"/>
                </a:lnTo>
                <a:lnTo>
                  <a:pt x="35" y="4"/>
                </a:lnTo>
                <a:lnTo>
                  <a:pt x="34" y="4"/>
                </a:lnTo>
                <a:lnTo>
                  <a:pt x="34" y="2"/>
                </a:lnTo>
                <a:lnTo>
                  <a:pt x="33" y="2"/>
                </a:lnTo>
                <a:lnTo>
                  <a:pt x="31" y="2"/>
                </a:lnTo>
                <a:lnTo>
                  <a:pt x="30" y="1"/>
                </a:lnTo>
                <a:lnTo>
                  <a:pt x="29" y="1"/>
                </a:lnTo>
                <a:lnTo>
                  <a:pt x="27" y="1"/>
                </a:lnTo>
                <a:lnTo>
                  <a:pt x="26" y="1"/>
                </a:lnTo>
                <a:lnTo>
                  <a:pt x="25" y="1"/>
                </a:lnTo>
                <a:lnTo>
                  <a:pt x="24" y="0"/>
                </a:lnTo>
                <a:lnTo>
                  <a:pt x="24" y="2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95" name="Freeform 13"/>
          <p:cNvSpPr>
            <a:spLocks/>
          </p:cNvSpPr>
          <p:nvPr/>
        </p:nvSpPr>
        <p:spPr bwMode="auto">
          <a:xfrm>
            <a:off x="4129088" y="3502025"/>
            <a:ext cx="230187" cy="20638"/>
          </a:xfrm>
          <a:custGeom>
            <a:avLst/>
            <a:gdLst>
              <a:gd name="T0" fmla="*/ 145 w 145"/>
              <a:gd name="T1" fmla="*/ 7 h 13"/>
              <a:gd name="T2" fmla="*/ 145 w 145"/>
              <a:gd name="T3" fmla="*/ 0 h 13"/>
              <a:gd name="T4" fmla="*/ 0 w 145"/>
              <a:gd name="T5" fmla="*/ 0 h 13"/>
              <a:gd name="T6" fmla="*/ 0 w 145"/>
              <a:gd name="T7" fmla="*/ 13 h 13"/>
              <a:gd name="T8" fmla="*/ 145 w 145"/>
              <a:gd name="T9" fmla="*/ 13 h 13"/>
              <a:gd name="T10" fmla="*/ 145 w 145"/>
              <a:gd name="T11" fmla="*/ 7 h 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5"/>
              <a:gd name="T19" fmla="*/ 0 h 13"/>
              <a:gd name="T20" fmla="*/ 145 w 145"/>
              <a:gd name="T21" fmla="*/ 13 h 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5" h="13">
                <a:moveTo>
                  <a:pt x="145" y="7"/>
                </a:moveTo>
                <a:lnTo>
                  <a:pt x="145" y="0"/>
                </a:lnTo>
                <a:lnTo>
                  <a:pt x="0" y="0"/>
                </a:lnTo>
                <a:lnTo>
                  <a:pt x="0" y="13"/>
                </a:lnTo>
                <a:lnTo>
                  <a:pt x="145" y="13"/>
                </a:lnTo>
                <a:lnTo>
                  <a:pt x="145" y="7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96" name="Freeform 14"/>
          <p:cNvSpPr>
            <a:spLocks/>
          </p:cNvSpPr>
          <p:nvPr/>
        </p:nvSpPr>
        <p:spPr bwMode="auto">
          <a:xfrm>
            <a:off x="5397500" y="3471863"/>
            <a:ext cx="74613" cy="82550"/>
          </a:xfrm>
          <a:custGeom>
            <a:avLst/>
            <a:gdLst>
              <a:gd name="T0" fmla="*/ 24 w 47"/>
              <a:gd name="T1" fmla="*/ 52 h 52"/>
              <a:gd name="T2" fmla="*/ 25 w 47"/>
              <a:gd name="T3" fmla="*/ 50 h 52"/>
              <a:gd name="T4" fmla="*/ 28 w 47"/>
              <a:gd name="T5" fmla="*/ 50 h 52"/>
              <a:gd name="T6" fmla="*/ 30 w 47"/>
              <a:gd name="T7" fmla="*/ 50 h 52"/>
              <a:gd name="T8" fmla="*/ 33 w 47"/>
              <a:gd name="T9" fmla="*/ 49 h 52"/>
              <a:gd name="T10" fmla="*/ 36 w 47"/>
              <a:gd name="T11" fmla="*/ 47 h 52"/>
              <a:gd name="T12" fmla="*/ 38 w 47"/>
              <a:gd name="T13" fmla="*/ 45 h 52"/>
              <a:gd name="T14" fmla="*/ 40 w 47"/>
              <a:gd name="T15" fmla="*/ 43 h 52"/>
              <a:gd name="T16" fmla="*/ 41 w 47"/>
              <a:gd name="T17" fmla="*/ 42 h 52"/>
              <a:gd name="T18" fmla="*/ 44 w 47"/>
              <a:gd name="T19" fmla="*/ 39 h 52"/>
              <a:gd name="T20" fmla="*/ 45 w 47"/>
              <a:gd name="T21" fmla="*/ 36 h 52"/>
              <a:gd name="T22" fmla="*/ 46 w 47"/>
              <a:gd name="T23" fmla="*/ 33 h 52"/>
              <a:gd name="T24" fmla="*/ 46 w 47"/>
              <a:gd name="T25" fmla="*/ 31 h 52"/>
              <a:gd name="T26" fmla="*/ 46 w 47"/>
              <a:gd name="T27" fmla="*/ 28 h 52"/>
              <a:gd name="T28" fmla="*/ 47 w 47"/>
              <a:gd name="T29" fmla="*/ 25 h 52"/>
              <a:gd name="T30" fmla="*/ 46 w 47"/>
              <a:gd name="T31" fmla="*/ 22 h 52"/>
              <a:gd name="T32" fmla="*/ 46 w 47"/>
              <a:gd name="T33" fmla="*/ 19 h 52"/>
              <a:gd name="T34" fmla="*/ 45 w 47"/>
              <a:gd name="T35" fmla="*/ 16 h 52"/>
              <a:gd name="T36" fmla="*/ 44 w 47"/>
              <a:gd name="T37" fmla="*/ 14 h 52"/>
              <a:gd name="T38" fmla="*/ 44 w 47"/>
              <a:gd name="T39" fmla="*/ 11 h 52"/>
              <a:gd name="T40" fmla="*/ 41 w 47"/>
              <a:gd name="T41" fmla="*/ 9 h 52"/>
              <a:gd name="T42" fmla="*/ 40 w 47"/>
              <a:gd name="T43" fmla="*/ 8 h 52"/>
              <a:gd name="T44" fmla="*/ 38 w 47"/>
              <a:gd name="T45" fmla="*/ 7 h 52"/>
              <a:gd name="T46" fmla="*/ 36 w 47"/>
              <a:gd name="T47" fmla="*/ 4 h 52"/>
              <a:gd name="T48" fmla="*/ 33 w 47"/>
              <a:gd name="T49" fmla="*/ 2 h 52"/>
              <a:gd name="T50" fmla="*/ 30 w 47"/>
              <a:gd name="T51" fmla="*/ 1 h 52"/>
              <a:gd name="T52" fmla="*/ 28 w 47"/>
              <a:gd name="T53" fmla="*/ 1 h 52"/>
              <a:gd name="T54" fmla="*/ 25 w 47"/>
              <a:gd name="T55" fmla="*/ 1 h 52"/>
              <a:gd name="T56" fmla="*/ 23 w 47"/>
              <a:gd name="T57" fmla="*/ 1 h 52"/>
              <a:gd name="T58" fmla="*/ 20 w 47"/>
              <a:gd name="T59" fmla="*/ 1 h 52"/>
              <a:gd name="T60" fmla="*/ 17 w 47"/>
              <a:gd name="T61" fmla="*/ 1 h 52"/>
              <a:gd name="T62" fmla="*/ 15 w 47"/>
              <a:gd name="T63" fmla="*/ 2 h 52"/>
              <a:gd name="T64" fmla="*/ 12 w 47"/>
              <a:gd name="T65" fmla="*/ 4 h 52"/>
              <a:gd name="T66" fmla="*/ 11 w 47"/>
              <a:gd name="T67" fmla="*/ 5 h 52"/>
              <a:gd name="T68" fmla="*/ 8 w 47"/>
              <a:gd name="T69" fmla="*/ 7 h 52"/>
              <a:gd name="T70" fmla="*/ 7 w 47"/>
              <a:gd name="T71" fmla="*/ 8 h 52"/>
              <a:gd name="T72" fmla="*/ 6 w 47"/>
              <a:gd name="T73" fmla="*/ 9 h 52"/>
              <a:gd name="T74" fmla="*/ 3 w 47"/>
              <a:gd name="T75" fmla="*/ 12 h 52"/>
              <a:gd name="T76" fmla="*/ 2 w 47"/>
              <a:gd name="T77" fmla="*/ 15 h 52"/>
              <a:gd name="T78" fmla="*/ 0 w 47"/>
              <a:gd name="T79" fmla="*/ 18 h 52"/>
              <a:gd name="T80" fmla="*/ 0 w 47"/>
              <a:gd name="T81" fmla="*/ 21 h 52"/>
              <a:gd name="T82" fmla="*/ 0 w 47"/>
              <a:gd name="T83" fmla="*/ 24 h 52"/>
              <a:gd name="T84" fmla="*/ 0 w 47"/>
              <a:gd name="T85" fmla="*/ 26 h 52"/>
              <a:gd name="T86" fmla="*/ 0 w 47"/>
              <a:gd name="T87" fmla="*/ 29 h 52"/>
              <a:gd name="T88" fmla="*/ 0 w 47"/>
              <a:gd name="T89" fmla="*/ 32 h 52"/>
              <a:gd name="T90" fmla="*/ 2 w 47"/>
              <a:gd name="T91" fmla="*/ 35 h 52"/>
              <a:gd name="T92" fmla="*/ 3 w 47"/>
              <a:gd name="T93" fmla="*/ 38 h 52"/>
              <a:gd name="T94" fmla="*/ 4 w 47"/>
              <a:gd name="T95" fmla="*/ 40 h 52"/>
              <a:gd name="T96" fmla="*/ 6 w 47"/>
              <a:gd name="T97" fmla="*/ 43 h 52"/>
              <a:gd name="T98" fmla="*/ 7 w 47"/>
              <a:gd name="T99" fmla="*/ 45 h 52"/>
              <a:gd name="T100" fmla="*/ 10 w 47"/>
              <a:gd name="T101" fmla="*/ 46 h 52"/>
              <a:gd name="T102" fmla="*/ 12 w 47"/>
              <a:gd name="T103" fmla="*/ 47 h 52"/>
              <a:gd name="T104" fmla="*/ 15 w 47"/>
              <a:gd name="T105" fmla="*/ 49 h 52"/>
              <a:gd name="T106" fmla="*/ 17 w 47"/>
              <a:gd name="T107" fmla="*/ 50 h 52"/>
              <a:gd name="T108" fmla="*/ 20 w 47"/>
              <a:gd name="T109" fmla="*/ 50 h 52"/>
              <a:gd name="T110" fmla="*/ 23 w 47"/>
              <a:gd name="T111" fmla="*/ 50 h 52"/>
              <a:gd name="T112" fmla="*/ 24 w 47"/>
              <a:gd name="T113" fmla="*/ 26 h 52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47"/>
              <a:gd name="T172" fmla="*/ 0 h 52"/>
              <a:gd name="T173" fmla="*/ 47 w 47"/>
              <a:gd name="T174" fmla="*/ 52 h 52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47" h="52">
                <a:moveTo>
                  <a:pt x="24" y="26"/>
                </a:moveTo>
                <a:lnTo>
                  <a:pt x="24" y="52"/>
                </a:lnTo>
                <a:lnTo>
                  <a:pt x="24" y="50"/>
                </a:lnTo>
                <a:lnTo>
                  <a:pt x="25" y="50"/>
                </a:lnTo>
                <a:lnTo>
                  <a:pt x="27" y="50"/>
                </a:lnTo>
                <a:lnTo>
                  <a:pt x="28" y="50"/>
                </a:lnTo>
                <a:lnTo>
                  <a:pt x="29" y="50"/>
                </a:lnTo>
                <a:lnTo>
                  <a:pt x="30" y="50"/>
                </a:lnTo>
                <a:lnTo>
                  <a:pt x="32" y="49"/>
                </a:lnTo>
                <a:lnTo>
                  <a:pt x="33" y="49"/>
                </a:lnTo>
                <a:lnTo>
                  <a:pt x="34" y="47"/>
                </a:lnTo>
                <a:lnTo>
                  <a:pt x="36" y="47"/>
                </a:lnTo>
                <a:lnTo>
                  <a:pt x="37" y="46"/>
                </a:lnTo>
                <a:lnTo>
                  <a:pt x="38" y="45"/>
                </a:lnTo>
                <a:lnTo>
                  <a:pt x="40" y="45"/>
                </a:lnTo>
                <a:lnTo>
                  <a:pt x="40" y="43"/>
                </a:lnTo>
                <a:lnTo>
                  <a:pt x="41" y="43"/>
                </a:lnTo>
                <a:lnTo>
                  <a:pt x="41" y="42"/>
                </a:lnTo>
                <a:lnTo>
                  <a:pt x="42" y="40"/>
                </a:lnTo>
                <a:lnTo>
                  <a:pt x="44" y="39"/>
                </a:lnTo>
                <a:lnTo>
                  <a:pt x="44" y="38"/>
                </a:lnTo>
                <a:lnTo>
                  <a:pt x="45" y="36"/>
                </a:lnTo>
                <a:lnTo>
                  <a:pt x="45" y="35"/>
                </a:lnTo>
                <a:lnTo>
                  <a:pt x="46" y="33"/>
                </a:lnTo>
                <a:lnTo>
                  <a:pt x="46" y="32"/>
                </a:lnTo>
                <a:lnTo>
                  <a:pt x="46" y="31"/>
                </a:lnTo>
                <a:lnTo>
                  <a:pt x="46" y="29"/>
                </a:lnTo>
                <a:lnTo>
                  <a:pt x="46" y="28"/>
                </a:lnTo>
                <a:lnTo>
                  <a:pt x="47" y="26"/>
                </a:lnTo>
                <a:lnTo>
                  <a:pt x="47" y="25"/>
                </a:lnTo>
                <a:lnTo>
                  <a:pt x="46" y="24"/>
                </a:lnTo>
                <a:lnTo>
                  <a:pt x="46" y="22"/>
                </a:lnTo>
                <a:lnTo>
                  <a:pt x="46" y="21"/>
                </a:lnTo>
                <a:lnTo>
                  <a:pt x="46" y="19"/>
                </a:lnTo>
                <a:lnTo>
                  <a:pt x="46" y="18"/>
                </a:lnTo>
                <a:lnTo>
                  <a:pt x="45" y="16"/>
                </a:lnTo>
                <a:lnTo>
                  <a:pt x="45" y="15"/>
                </a:lnTo>
                <a:lnTo>
                  <a:pt x="44" y="14"/>
                </a:lnTo>
                <a:lnTo>
                  <a:pt x="44" y="12"/>
                </a:lnTo>
                <a:lnTo>
                  <a:pt x="44" y="11"/>
                </a:lnTo>
                <a:lnTo>
                  <a:pt x="42" y="11"/>
                </a:lnTo>
                <a:lnTo>
                  <a:pt x="41" y="9"/>
                </a:lnTo>
                <a:lnTo>
                  <a:pt x="41" y="8"/>
                </a:lnTo>
                <a:lnTo>
                  <a:pt x="40" y="8"/>
                </a:lnTo>
                <a:lnTo>
                  <a:pt x="40" y="7"/>
                </a:lnTo>
                <a:lnTo>
                  <a:pt x="38" y="7"/>
                </a:lnTo>
                <a:lnTo>
                  <a:pt x="37" y="5"/>
                </a:lnTo>
                <a:lnTo>
                  <a:pt x="36" y="4"/>
                </a:lnTo>
                <a:lnTo>
                  <a:pt x="34" y="4"/>
                </a:lnTo>
                <a:lnTo>
                  <a:pt x="33" y="2"/>
                </a:lnTo>
                <a:lnTo>
                  <a:pt x="32" y="2"/>
                </a:lnTo>
                <a:lnTo>
                  <a:pt x="30" y="1"/>
                </a:lnTo>
                <a:lnTo>
                  <a:pt x="29" y="1"/>
                </a:lnTo>
                <a:lnTo>
                  <a:pt x="28" y="1"/>
                </a:lnTo>
                <a:lnTo>
                  <a:pt x="27" y="1"/>
                </a:lnTo>
                <a:lnTo>
                  <a:pt x="25" y="1"/>
                </a:lnTo>
                <a:lnTo>
                  <a:pt x="24" y="0"/>
                </a:lnTo>
                <a:lnTo>
                  <a:pt x="23" y="1"/>
                </a:lnTo>
                <a:lnTo>
                  <a:pt x="21" y="1"/>
                </a:lnTo>
                <a:lnTo>
                  <a:pt x="20" y="1"/>
                </a:lnTo>
                <a:lnTo>
                  <a:pt x="19" y="1"/>
                </a:lnTo>
                <a:lnTo>
                  <a:pt x="17" y="1"/>
                </a:lnTo>
                <a:lnTo>
                  <a:pt x="16" y="1"/>
                </a:lnTo>
                <a:lnTo>
                  <a:pt x="15" y="2"/>
                </a:lnTo>
                <a:lnTo>
                  <a:pt x="13" y="2"/>
                </a:lnTo>
                <a:lnTo>
                  <a:pt x="12" y="4"/>
                </a:lnTo>
                <a:lnTo>
                  <a:pt x="11" y="4"/>
                </a:lnTo>
                <a:lnTo>
                  <a:pt x="11" y="5"/>
                </a:lnTo>
                <a:lnTo>
                  <a:pt x="10" y="5"/>
                </a:lnTo>
                <a:lnTo>
                  <a:pt x="8" y="7"/>
                </a:lnTo>
                <a:lnTo>
                  <a:pt x="7" y="7"/>
                </a:lnTo>
                <a:lnTo>
                  <a:pt x="7" y="8"/>
                </a:lnTo>
                <a:lnTo>
                  <a:pt x="6" y="8"/>
                </a:lnTo>
                <a:lnTo>
                  <a:pt x="6" y="9"/>
                </a:lnTo>
                <a:lnTo>
                  <a:pt x="4" y="11"/>
                </a:lnTo>
                <a:lnTo>
                  <a:pt x="3" y="12"/>
                </a:lnTo>
                <a:lnTo>
                  <a:pt x="3" y="14"/>
                </a:lnTo>
                <a:lnTo>
                  <a:pt x="2" y="15"/>
                </a:lnTo>
                <a:lnTo>
                  <a:pt x="2" y="16"/>
                </a:lnTo>
                <a:lnTo>
                  <a:pt x="0" y="18"/>
                </a:lnTo>
                <a:lnTo>
                  <a:pt x="0" y="19"/>
                </a:lnTo>
                <a:lnTo>
                  <a:pt x="0" y="21"/>
                </a:lnTo>
                <a:lnTo>
                  <a:pt x="0" y="22"/>
                </a:lnTo>
                <a:lnTo>
                  <a:pt x="0" y="24"/>
                </a:lnTo>
                <a:lnTo>
                  <a:pt x="0" y="25"/>
                </a:lnTo>
                <a:lnTo>
                  <a:pt x="0" y="26"/>
                </a:lnTo>
                <a:lnTo>
                  <a:pt x="0" y="28"/>
                </a:lnTo>
                <a:lnTo>
                  <a:pt x="0" y="29"/>
                </a:lnTo>
                <a:lnTo>
                  <a:pt x="0" y="31"/>
                </a:lnTo>
                <a:lnTo>
                  <a:pt x="0" y="32"/>
                </a:lnTo>
                <a:lnTo>
                  <a:pt x="0" y="33"/>
                </a:lnTo>
                <a:lnTo>
                  <a:pt x="2" y="35"/>
                </a:lnTo>
                <a:lnTo>
                  <a:pt x="2" y="36"/>
                </a:lnTo>
                <a:lnTo>
                  <a:pt x="3" y="38"/>
                </a:lnTo>
                <a:lnTo>
                  <a:pt x="3" y="39"/>
                </a:lnTo>
                <a:lnTo>
                  <a:pt x="4" y="40"/>
                </a:lnTo>
                <a:lnTo>
                  <a:pt x="6" y="42"/>
                </a:lnTo>
                <a:lnTo>
                  <a:pt x="6" y="43"/>
                </a:lnTo>
                <a:lnTo>
                  <a:pt x="7" y="43"/>
                </a:lnTo>
                <a:lnTo>
                  <a:pt x="7" y="45"/>
                </a:lnTo>
                <a:lnTo>
                  <a:pt x="8" y="45"/>
                </a:lnTo>
                <a:lnTo>
                  <a:pt x="10" y="46"/>
                </a:lnTo>
                <a:lnTo>
                  <a:pt x="11" y="47"/>
                </a:lnTo>
                <a:lnTo>
                  <a:pt x="12" y="47"/>
                </a:lnTo>
                <a:lnTo>
                  <a:pt x="13" y="49"/>
                </a:lnTo>
                <a:lnTo>
                  <a:pt x="15" y="49"/>
                </a:lnTo>
                <a:lnTo>
                  <a:pt x="16" y="50"/>
                </a:lnTo>
                <a:lnTo>
                  <a:pt x="17" y="50"/>
                </a:lnTo>
                <a:lnTo>
                  <a:pt x="19" y="50"/>
                </a:lnTo>
                <a:lnTo>
                  <a:pt x="20" y="50"/>
                </a:lnTo>
                <a:lnTo>
                  <a:pt x="21" y="50"/>
                </a:lnTo>
                <a:lnTo>
                  <a:pt x="23" y="50"/>
                </a:lnTo>
                <a:lnTo>
                  <a:pt x="24" y="52"/>
                </a:lnTo>
                <a:lnTo>
                  <a:pt x="24" y="2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97" name="Freeform 15"/>
          <p:cNvSpPr>
            <a:spLocks/>
          </p:cNvSpPr>
          <p:nvPr/>
        </p:nvSpPr>
        <p:spPr bwMode="auto">
          <a:xfrm>
            <a:off x="5187950" y="3502025"/>
            <a:ext cx="247650" cy="20638"/>
          </a:xfrm>
          <a:custGeom>
            <a:avLst/>
            <a:gdLst>
              <a:gd name="T0" fmla="*/ 0 w 156"/>
              <a:gd name="T1" fmla="*/ 6 h 13"/>
              <a:gd name="T2" fmla="*/ 0 w 156"/>
              <a:gd name="T3" fmla="*/ 13 h 13"/>
              <a:gd name="T4" fmla="*/ 156 w 156"/>
              <a:gd name="T5" fmla="*/ 13 h 13"/>
              <a:gd name="T6" fmla="*/ 156 w 156"/>
              <a:gd name="T7" fmla="*/ 0 h 13"/>
              <a:gd name="T8" fmla="*/ 0 w 156"/>
              <a:gd name="T9" fmla="*/ 0 h 13"/>
              <a:gd name="T10" fmla="*/ 0 w 156"/>
              <a:gd name="T11" fmla="*/ 6 h 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56"/>
              <a:gd name="T19" fmla="*/ 0 h 13"/>
              <a:gd name="T20" fmla="*/ 156 w 156"/>
              <a:gd name="T21" fmla="*/ 13 h 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56" h="13">
                <a:moveTo>
                  <a:pt x="0" y="6"/>
                </a:moveTo>
                <a:lnTo>
                  <a:pt x="0" y="13"/>
                </a:lnTo>
                <a:lnTo>
                  <a:pt x="156" y="13"/>
                </a:lnTo>
                <a:lnTo>
                  <a:pt x="156" y="0"/>
                </a:lnTo>
                <a:lnTo>
                  <a:pt x="0" y="0"/>
                </a:lnTo>
                <a:lnTo>
                  <a:pt x="0" y="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98" name="Freeform 16"/>
          <p:cNvSpPr>
            <a:spLocks/>
          </p:cNvSpPr>
          <p:nvPr/>
        </p:nvSpPr>
        <p:spPr bwMode="auto">
          <a:xfrm>
            <a:off x="5013325" y="3416300"/>
            <a:ext cx="92075" cy="96838"/>
          </a:xfrm>
          <a:custGeom>
            <a:avLst/>
            <a:gdLst>
              <a:gd name="T0" fmla="*/ 55 w 58"/>
              <a:gd name="T1" fmla="*/ 0 h 61"/>
              <a:gd name="T2" fmla="*/ 50 w 58"/>
              <a:gd name="T3" fmla="*/ 1 h 61"/>
              <a:gd name="T4" fmla="*/ 43 w 58"/>
              <a:gd name="T5" fmla="*/ 2 h 61"/>
              <a:gd name="T6" fmla="*/ 38 w 58"/>
              <a:gd name="T7" fmla="*/ 4 h 61"/>
              <a:gd name="T8" fmla="*/ 33 w 58"/>
              <a:gd name="T9" fmla="*/ 7 h 61"/>
              <a:gd name="T10" fmla="*/ 29 w 58"/>
              <a:gd name="T11" fmla="*/ 9 h 61"/>
              <a:gd name="T12" fmla="*/ 24 w 58"/>
              <a:gd name="T13" fmla="*/ 12 h 61"/>
              <a:gd name="T14" fmla="*/ 20 w 58"/>
              <a:gd name="T15" fmla="*/ 16 h 61"/>
              <a:gd name="T16" fmla="*/ 16 w 58"/>
              <a:gd name="T17" fmla="*/ 21 h 61"/>
              <a:gd name="T18" fmla="*/ 12 w 58"/>
              <a:gd name="T19" fmla="*/ 25 h 61"/>
              <a:gd name="T20" fmla="*/ 9 w 58"/>
              <a:gd name="T21" fmla="*/ 30 h 61"/>
              <a:gd name="T22" fmla="*/ 7 w 58"/>
              <a:gd name="T23" fmla="*/ 35 h 61"/>
              <a:gd name="T24" fmla="*/ 4 w 58"/>
              <a:gd name="T25" fmla="*/ 40 h 61"/>
              <a:gd name="T26" fmla="*/ 3 w 58"/>
              <a:gd name="T27" fmla="*/ 46 h 61"/>
              <a:gd name="T28" fmla="*/ 1 w 58"/>
              <a:gd name="T29" fmla="*/ 53 h 61"/>
              <a:gd name="T30" fmla="*/ 0 w 58"/>
              <a:gd name="T31" fmla="*/ 59 h 61"/>
              <a:gd name="T32" fmla="*/ 12 w 58"/>
              <a:gd name="T33" fmla="*/ 61 h 61"/>
              <a:gd name="T34" fmla="*/ 12 w 58"/>
              <a:gd name="T35" fmla="*/ 57 h 61"/>
              <a:gd name="T36" fmla="*/ 12 w 58"/>
              <a:gd name="T37" fmla="*/ 51 h 61"/>
              <a:gd name="T38" fmla="*/ 13 w 58"/>
              <a:gd name="T39" fmla="*/ 47 h 61"/>
              <a:gd name="T40" fmla="*/ 15 w 58"/>
              <a:gd name="T41" fmla="*/ 43 h 61"/>
              <a:gd name="T42" fmla="*/ 17 w 58"/>
              <a:gd name="T43" fmla="*/ 37 h 61"/>
              <a:gd name="T44" fmla="*/ 20 w 58"/>
              <a:gd name="T45" fmla="*/ 33 h 61"/>
              <a:gd name="T46" fmla="*/ 22 w 58"/>
              <a:gd name="T47" fmla="*/ 30 h 61"/>
              <a:gd name="T48" fmla="*/ 25 w 58"/>
              <a:gd name="T49" fmla="*/ 26 h 61"/>
              <a:gd name="T50" fmla="*/ 29 w 58"/>
              <a:gd name="T51" fmla="*/ 23 h 61"/>
              <a:gd name="T52" fmla="*/ 32 w 58"/>
              <a:gd name="T53" fmla="*/ 21 h 61"/>
              <a:gd name="T54" fmla="*/ 36 w 58"/>
              <a:gd name="T55" fmla="*/ 18 h 61"/>
              <a:gd name="T56" fmla="*/ 39 w 58"/>
              <a:gd name="T57" fmla="*/ 16 h 61"/>
              <a:gd name="T58" fmla="*/ 45 w 58"/>
              <a:gd name="T59" fmla="*/ 14 h 61"/>
              <a:gd name="T60" fmla="*/ 49 w 58"/>
              <a:gd name="T61" fmla="*/ 12 h 61"/>
              <a:gd name="T62" fmla="*/ 54 w 58"/>
              <a:gd name="T63" fmla="*/ 12 h 61"/>
              <a:gd name="T64" fmla="*/ 58 w 58"/>
              <a:gd name="T65" fmla="*/ 12 h 6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8"/>
              <a:gd name="T100" fmla="*/ 0 h 61"/>
              <a:gd name="T101" fmla="*/ 58 w 58"/>
              <a:gd name="T102" fmla="*/ 61 h 6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8" h="61">
                <a:moveTo>
                  <a:pt x="58" y="0"/>
                </a:moveTo>
                <a:lnTo>
                  <a:pt x="55" y="0"/>
                </a:lnTo>
                <a:lnTo>
                  <a:pt x="53" y="1"/>
                </a:lnTo>
                <a:lnTo>
                  <a:pt x="50" y="1"/>
                </a:lnTo>
                <a:lnTo>
                  <a:pt x="47" y="1"/>
                </a:lnTo>
                <a:lnTo>
                  <a:pt x="43" y="2"/>
                </a:lnTo>
                <a:lnTo>
                  <a:pt x="41" y="2"/>
                </a:lnTo>
                <a:lnTo>
                  <a:pt x="38" y="4"/>
                </a:lnTo>
                <a:lnTo>
                  <a:pt x="36" y="5"/>
                </a:lnTo>
                <a:lnTo>
                  <a:pt x="33" y="7"/>
                </a:lnTo>
                <a:lnTo>
                  <a:pt x="30" y="8"/>
                </a:lnTo>
                <a:lnTo>
                  <a:pt x="29" y="9"/>
                </a:lnTo>
                <a:lnTo>
                  <a:pt x="26" y="11"/>
                </a:lnTo>
                <a:lnTo>
                  <a:pt x="24" y="12"/>
                </a:lnTo>
                <a:lnTo>
                  <a:pt x="21" y="14"/>
                </a:lnTo>
                <a:lnTo>
                  <a:pt x="20" y="16"/>
                </a:lnTo>
                <a:lnTo>
                  <a:pt x="17" y="18"/>
                </a:lnTo>
                <a:lnTo>
                  <a:pt x="16" y="21"/>
                </a:lnTo>
                <a:lnTo>
                  <a:pt x="13" y="22"/>
                </a:lnTo>
                <a:lnTo>
                  <a:pt x="12" y="25"/>
                </a:lnTo>
                <a:lnTo>
                  <a:pt x="11" y="28"/>
                </a:lnTo>
                <a:lnTo>
                  <a:pt x="9" y="30"/>
                </a:lnTo>
                <a:lnTo>
                  <a:pt x="8" y="32"/>
                </a:lnTo>
                <a:lnTo>
                  <a:pt x="7" y="35"/>
                </a:lnTo>
                <a:lnTo>
                  <a:pt x="5" y="37"/>
                </a:lnTo>
                <a:lnTo>
                  <a:pt x="4" y="40"/>
                </a:lnTo>
                <a:lnTo>
                  <a:pt x="3" y="43"/>
                </a:lnTo>
                <a:lnTo>
                  <a:pt x="3" y="46"/>
                </a:lnTo>
                <a:lnTo>
                  <a:pt x="1" y="50"/>
                </a:lnTo>
                <a:lnTo>
                  <a:pt x="1" y="53"/>
                </a:lnTo>
                <a:lnTo>
                  <a:pt x="0" y="56"/>
                </a:lnTo>
                <a:lnTo>
                  <a:pt x="0" y="59"/>
                </a:lnTo>
                <a:lnTo>
                  <a:pt x="0" y="61"/>
                </a:lnTo>
                <a:lnTo>
                  <a:pt x="12" y="61"/>
                </a:lnTo>
                <a:lnTo>
                  <a:pt x="12" y="60"/>
                </a:lnTo>
                <a:lnTo>
                  <a:pt x="12" y="57"/>
                </a:lnTo>
                <a:lnTo>
                  <a:pt x="12" y="54"/>
                </a:lnTo>
                <a:lnTo>
                  <a:pt x="12" y="51"/>
                </a:lnTo>
                <a:lnTo>
                  <a:pt x="13" y="50"/>
                </a:lnTo>
                <a:lnTo>
                  <a:pt x="13" y="47"/>
                </a:lnTo>
                <a:lnTo>
                  <a:pt x="15" y="44"/>
                </a:lnTo>
                <a:lnTo>
                  <a:pt x="15" y="43"/>
                </a:lnTo>
                <a:lnTo>
                  <a:pt x="16" y="40"/>
                </a:lnTo>
                <a:lnTo>
                  <a:pt x="17" y="37"/>
                </a:lnTo>
                <a:lnTo>
                  <a:pt x="19" y="36"/>
                </a:lnTo>
                <a:lnTo>
                  <a:pt x="20" y="33"/>
                </a:lnTo>
                <a:lnTo>
                  <a:pt x="21" y="32"/>
                </a:lnTo>
                <a:lnTo>
                  <a:pt x="22" y="30"/>
                </a:lnTo>
                <a:lnTo>
                  <a:pt x="24" y="28"/>
                </a:lnTo>
                <a:lnTo>
                  <a:pt x="25" y="26"/>
                </a:lnTo>
                <a:lnTo>
                  <a:pt x="26" y="25"/>
                </a:lnTo>
                <a:lnTo>
                  <a:pt x="29" y="23"/>
                </a:lnTo>
                <a:lnTo>
                  <a:pt x="30" y="22"/>
                </a:lnTo>
                <a:lnTo>
                  <a:pt x="32" y="21"/>
                </a:lnTo>
                <a:lnTo>
                  <a:pt x="34" y="19"/>
                </a:lnTo>
                <a:lnTo>
                  <a:pt x="36" y="18"/>
                </a:lnTo>
                <a:lnTo>
                  <a:pt x="38" y="16"/>
                </a:lnTo>
                <a:lnTo>
                  <a:pt x="39" y="16"/>
                </a:lnTo>
                <a:lnTo>
                  <a:pt x="42" y="15"/>
                </a:lnTo>
                <a:lnTo>
                  <a:pt x="45" y="14"/>
                </a:lnTo>
                <a:lnTo>
                  <a:pt x="46" y="14"/>
                </a:lnTo>
                <a:lnTo>
                  <a:pt x="49" y="12"/>
                </a:lnTo>
                <a:lnTo>
                  <a:pt x="51" y="12"/>
                </a:lnTo>
                <a:lnTo>
                  <a:pt x="54" y="12"/>
                </a:lnTo>
                <a:lnTo>
                  <a:pt x="56" y="12"/>
                </a:lnTo>
                <a:lnTo>
                  <a:pt x="58" y="12"/>
                </a:lnTo>
                <a:lnTo>
                  <a:pt x="58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99" name="Freeform 17"/>
          <p:cNvSpPr>
            <a:spLocks/>
          </p:cNvSpPr>
          <p:nvPr/>
        </p:nvSpPr>
        <p:spPr bwMode="auto">
          <a:xfrm>
            <a:off x="5105400" y="3416300"/>
            <a:ext cx="90488" cy="96838"/>
          </a:xfrm>
          <a:custGeom>
            <a:avLst/>
            <a:gdLst>
              <a:gd name="T0" fmla="*/ 57 w 57"/>
              <a:gd name="T1" fmla="*/ 59 h 61"/>
              <a:gd name="T2" fmla="*/ 57 w 57"/>
              <a:gd name="T3" fmla="*/ 53 h 61"/>
              <a:gd name="T4" fmla="*/ 56 w 57"/>
              <a:gd name="T5" fmla="*/ 46 h 61"/>
              <a:gd name="T6" fmla="*/ 55 w 57"/>
              <a:gd name="T7" fmla="*/ 40 h 61"/>
              <a:gd name="T8" fmla="*/ 52 w 57"/>
              <a:gd name="T9" fmla="*/ 35 h 61"/>
              <a:gd name="T10" fmla="*/ 50 w 57"/>
              <a:gd name="T11" fmla="*/ 30 h 61"/>
              <a:gd name="T12" fmla="*/ 47 w 57"/>
              <a:gd name="T13" fmla="*/ 25 h 61"/>
              <a:gd name="T14" fmla="*/ 43 w 57"/>
              <a:gd name="T15" fmla="*/ 21 h 61"/>
              <a:gd name="T16" fmla="*/ 39 w 57"/>
              <a:gd name="T17" fmla="*/ 16 h 61"/>
              <a:gd name="T18" fmla="*/ 35 w 57"/>
              <a:gd name="T19" fmla="*/ 12 h 61"/>
              <a:gd name="T20" fmla="*/ 30 w 57"/>
              <a:gd name="T21" fmla="*/ 9 h 61"/>
              <a:gd name="T22" fmla="*/ 25 w 57"/>
              <a:gd name="T23" fmla="*/ 7 h 61"/>
              <a:gd name="T24" fmla="*/ 21 w 57"/>
              <a:gd name="T25" fmla="*/ 4 h 61"/>
              <a:gd name="T26" fmla="*/ 14 w 57"/>
              <a:gd name="T27" fmla="*/ 2 h 61"/>
              <a:gd name="T28" fmla="*/ 9 w 57"/>
              <a:gd name="T29" fmla="*/ 1 h 61"/>
              <a:gd name="T30" fmla="*/ 4 w 57"/>
              <a:gd name="T31" fmla="*/ 0 h 61"/>
              <a:gd name="T32" fmla="*/ 0 w 57"/>
              <a:gd name="T33" fmla="*/ 12 h 61"/>
              <a:gd name="T34" fmla="*/ 5 w 57"/>
              <a:gd name="T35" fmla="*/ 12 h 61"/>
              <a:gd name="T36" fmla="*/ 10 w 57"/>
              <a:gd name="T37" fmla="*/ 12 h 61"/>
              <a:gd name="T38" fmla="*/ 14 w 57"/>
              <a:gd name="T39" fmla="*/ 14 h 61"/>
              <a:gd name="T40" fmla="*/ 18 w 57"/>
              <a:gd name="T41" fmla="*/ 16 h 61"/>
              <a:gd name="T42" fmla="*/ 22 w 57"/>
              <a:gd name="T43" fmla="*/ 18 h 61"/>
              <a:gd name="T44" fmla="*/ 26 w 57"/>
              <a:gd name="T45" fmla="*/ 21 h 61"/>
              <a:gd name="T46" fmla="*/ 30 w 57"/>
              <a:gd name="T47" fmla="*/ 23 h 61"/>
              <a:gd name="T48" fmla="*/ 34 w 57"/>
              <a:gd name="T49" fmla="*/ 26 h 61"/>
              <a:gd name="T50" fmla="*/ 36 w 57"/>
              <a:gd name="T51" fmla="*/ 30 h 61"/>
              <a:gd name="T52" fmla="*/ 39 w 57"/>
              <a:gd name="T53" fmla="*/ 33 h 61"/>
              <a:gd name="T54" fmla="*/ 42 w 57"/>
              <a:gd name="T55" fmla="*/ 37 h 61"/>
              <a:gd name="T56" fmla="*/ 43 w 57"/>
              <a:gd name="T57" fmla="*/ 43 h 61"/>
              <a:gd name="T58" fmla="*/ 44 w 57"/>
              <a:gd name="T59" fmla="*/ 47 h 61"/>
              <a:gd name="T60" fmla="*/ 46 w 57"/>
              <a:gd name="T61" fmla="*/ 51 h 61"/>
              <a:gd name="T62" fmla="*/ 47 w 57"/>
              <a:gd name="T63" fmla="*/ 57 h 61"/>
              <a:gd name="T64" fmla="*/ 47 w 57"/>
              <a:gd name="T65" fmla="*/ 61 h 6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7"/>
              <a:gd name="T100" fmla="*/ 0 h 61"/>
              <a:gd name="T101" fmla="*/ 57 w 57"/>
              <a:gd name="T102" fmla="*/ 61 h 6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7" h="61">
                <a:moveTo>
                  <a:pt x="57" y="61"/>
                </a:moveTo>
                <a:lnTo>
                  <a:pt x="57" y="59"/>
                </a:lnTo>
                <a:lnTo>
                  <a:pt x="57" y="56"/>
                </a:lnTo>
                <a:lnTo>
                  <a:pt x="57" y="53"/>
                </a:lnTo>
                <a:lnTo>
                  <a:pt x="57" y="50"/>
                </a:lnTo>
                <a:lnTo>
                  <a:pt x="56" y="46"/>
                </a:lnTo>
                <a:lnTo>
                  <a:pt x="55" y="43"/>
                </a:lnTo>
                <a:lnTo>
                  <a:pt x="55" y="40"/>
                </a:lnTo>
                <a:lnTo>
                  <a:pt x="53" y="37"/>
                </a:lnTo>
                <a:lnTo>
                  <a:pt x="52" y="35"/>
                </a:lnTo>
                <a:lnTo>
                  <a:pt x="51" y="32"/>
                </a:lnTo>
                <a:lnTo>
                  <a:pt x="50" y="30"/>
                </a:lnTo>
                <a:lnTo>
                  <a:pt x="48" y="28"/>
                </a:lnTo>
                <a:lnTo>
                  <a:pt x="47" y="25"/>
                </a:lnTo>
                <a:lnTo>
                  <a:pt x="44" y="22"/>
                </a:lnTo>
                <a:lnTo>
                  <a:pt x="43" y="21"/>
                </a:lnTo>
                <a:lnTo>
                  <a:pt x="42" y="18"/>
                </a:lnTo>
                <a:lnTo>
                  <a:pt x="39" y="16"/>
                </a:lnTo>
                <a:lnTo>
                  <a:pt x="36" y="14"/>
                </a:lnTo>
                <a:lnTo>
                  <a:pt x="35" y="12"/>
                </a:lnTo>
                <a:lnTo>
                  <a:pt x="33" y="11"/>
                </a:lnTo>
                <a:lnTo>
                  <a:pt x="30" y="9"/>
                </a:lnTo>
                <a:lnTo>
                  <a:pt x="27" y="8"/>
                </a:lnTo>
                <a:lnTo>
                  <a:pt x="25" y="7"/>
                </a:lnTo>
                <a:lnTo>
                  <a:pt x="23" y="5"/>
                </a:lnTo>
                <a:lnTo>
                  <a:pt x="21" y="4"/>
                </a:lnTo>
                <a:lnTo>
                  <a:pt x="17" y="2"/>
                </a:lnTo>
                <a:lnTo>
                  <a:pt x="14" y="2"/>
                </a:lnTo>
                <a:lnTo>
                  <a:pt x="12" y="1"/>
                </a:lnTo>
                <a:lnTo>
                  <a:pt x="9" y="1"/>
                </a:lnTo>
                <a:lnTo>
                  <a:pt x="6" y="1"/>
                </a:lnTo>
                <a:lnTo>
                  <a:pt x="4" y="0"/>
                </a:lnTo>
                <a:lnTo>
                  <a:pt x="0" y="0"/>
                </a:lnTo>
                <a:lnTo>
                  <a:pt x="0" y="12"/>
                </a:lnTo>
                <a:lnTo>
                  <a:pt x="2" y="12"/>
                </a:lnTo>
                <a:lnTo>
                  <a:pt x="5" y="12"/>
                </a:lnTo>
                <a:lnTo>
                  <a:pt x="8" y="12"/>
                </a:lnTo>
                <a:lnTo>
                  <a:pt x="10" y="12"/>
                </a:lnTo>
                <a:lnTo>
                  <a:pt x="12" y="14"/>
                </a:lnTo>
                <a:lnTo>
                  <a:pt x="14" y="14"/>
                </a:lnTo>
                <a:lnTo>
                  <a:pt x="17" y="15"/>
                </a:lnTo>
                <a:lnTo>
                  <a:pt x="18" y="16"/>
                </a:lnTo>
                <a:lnTo>
                  <a:pt x="21" y="16"/>
                </a:lnTo>
                <a:lnTo>
                  <a:pt x="22" y="18"/>
                </a:lnTo>
                <a:lnTo>
                  <a:pt x="25" y="19"/>
                </a:lnTo>
                <a:lnTo>
                  <a:pt x="26" y="21"/>
                </a:lnTo>
                <a:lnTo>
                  <a:pt x="29" y="22"/>
                </a:lnTo>
                <a:lnTo>
                  <a:pt x="30" y="23"/>
                </a:lnTo>
                <a:lnTo>
                  <a:pt x="31" y="25"/>
                </a:lnTo>
                <a:lnTo>
                  <a:pt x="34" y="26"/>
                </a:lnTo>
                <a:lnTo>
                  <a:pt x="35" y="28"/>
                </a:lnTo>
                <a:lnTo>
                  <a:pt x="36" y="30"/>
                </a:lnTo>
                <a:lnTo>
                  <a:pt x="38" y="32"/>
                </a:lnTo>
                <a:lnTo>
                  <a:pt x="39" y="33"/>
                </a:lnTo>
                <a:lnTo>
                  <a:pt x="40" y="36"/>
                </a:lnTo>
                <a:lnTo>
                  <a:pt x="42" y="37"/>
                </a:lnTo>
                <a:lnTo>
                  <a:pt x="43" y="40"/>
                </a:lnTo>
                <a:lnTo>
                  <a:pt x="43" y="43"/>
                </a:lnTo>
                <a:lnTo>
                  <a:pt x="44" y="44"/>
                </a:lnTo>
                <a:lnTo>
                  <a:pt x="44" y="47"/>
                </a:lnTo>
                <a:lnTo>
                  <a:pt x="46" y="50"/>
                </a:lnTo>
                <a:lnTo>
                  <a:pt x="46" y="51"/>
                </a:lnTo>
                <a:lnTo>
                  <a:pt x="47" y="54"/>
                </a:lnTo>
                <a:lnTo>
                  <a:pt x="47" y="57"/>
                </a:lnTo>
                <a:lnTo>
                  <a:pt x="47" y="60"/>
                </a:lnTo>
                <a:lnTo>
                  <a:pt x="47" y="61"/>
                </a:lnTo>
                <a:lnTo>
                  <a:pt x="57" y="61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00" name="Freeform 18"/>
          <p:cNvSpPr>
            <a:spLocks/>
          </p:cNvSpPr>
          <p:nvPr/>
        </p:nvSpPr>
        <p:spPr bwMode="auto">
          <a:xfrm>
            <a:off x="4940300" y="3416300"/>
            <a:ext cx="92075" cy="96838"/>
          </a:xfrm>
          <a:custGeom>
            <a:avLst/>
            <a:gdLst>
              <a:gd name="T0" fmla="*/ 2 w 58"/>
              <a:gd name="T1" fmla="*/ 12 h 61"/>
              <a:gd name="T2" fmla="*/ 7 w 58"/>
              <a:gd name="T3" fmla="*/ 12 h 61"/>
              <a:gd name="T4" fmla="*/ 11 w 58"/>
              <a:gd name="T5" fmla="*/ 14 h 61"/>
              <a:gd name="T6" fmla="*/ 16 w 58"/>
              <a:gd name="T7" fmla="*/ 15 h 61"/>
              <a:gd name="T8" fmla="*/ 20 w 58"/>
              <a:gd name="T9" fmla="*/ 16 h 61"/>
              <a:gd name="T10" fmla="*/ 24 w 58"/>
              <a:gd name="T11" fmla="*/ 19 h 61"/>
              <a:gd name="T12" fmla="*/ 28 w 58"/>
              <a:gd name="T13" fmla="*/ 22 h 61"/>
              <a:gd name="T14" fmla="*/ 32 w 58"/>
              <a:gd name="T15" fmla="*/ 25 h 61"/>
              <a:gd name="T16" fmla="*/ 34 w 58"/>
              <a:gd name="T17" fmla="*/ 28 h 61"/>
              <a:gd name="T18" fmla="*/ 37 w 58"/>
              <a:gd name="T19" fmla="*/ 32 h 61"/>
              <a:gd name="T20" fmla="*/ 40 w 58"/>
              <a:gd name="T21" fmla="*/ 36 h 61"/>
              <a:gd name="T22" fmla="*/ 42 w 58"/>
              <a:gd name="T23" fmla="*/ 40 h 61"/>
              <a:gd name="T24" fmla="*/ 44 w 58"/>
              <a:gd name="T25" fmla="*/ 44 h 61"/>
              <a:gd name="T26" fmla="*/ 45 w 58"/>
              <a:gd name="T27" fmla="*/ 50 h 61"/>
              <a:gd name="T28" fmla="*/ 46 w 58"/>
              <a:gd name="T29" fmla="*/ 54 h 61"/>
              <a:gd name="T30" fmla="*/ 46 w 58"/>
              <a:gd name="T31" fmla="*/ 60 h 61"/>
              <a:gd name="T32" fmla="*/ 58 w 58"/>
              <a:gd name="T33" fmla="*/ 61 h 61"/>
              <a:gd name="T34" fmla="*/ 57 w 58"/>
              <a:gd name="T35" fmla="*/ 56 h 61"/>
              <a:gd name="T36" fmla="*/ 57 w 58"/>
              <a:gd name="T37" fmla="*/ 50 h 61"/>
              <a:gd name="T38" fmla="*/ 55 w 58"/>
              <a:gd name="T39" fmla="*/ 43 h 61"/>
              <a:gd name="T40" fmla="*/ 53 w 58"/>
              <a:gd name="T41" fmla="*/ 37 h 61"/>
              <a:gd name="T42" fmla="*/ 50 w 58"/>
              <a:gd name="T43" fmla="*/ 32 h 61"/>
              <a:gd name="T44" fmla="*/ 47 w 58"/>
              <a:gd name="T45" fmla="*/ 28 h 61"/>
              <a:gd name="T46" fmla="*/ 45 w 58"/>
              <a:gd name="T47" fmla="*/ 22 h 61"/>
              <a:gd name="T48" fmla="*/ 41 w 58"/>
              <a:gd name="T49" fmla="*/ 18 h 61"/>
              <a:gd name="T50" fmla="*/ 37 w 58"/>
              <a:gd name="T51" fmla="*/ 14 h 61"/>
              <a:gd name="T52" fmla="*/ 32 w 58"/>
              <a:gd name="T53" fmla="*/ 11 h 61"/>
              <a:gd name="T54" fmla="*/ 28 w 58"/>
              <a:gd name="T55" fmla="*/ 8 h 61"/>
              <a:gd name="T56" fmla="*/ 23 w 58"/>
              <a:gd name="T57" fmla="*/ 5 h 61"/>
              <a:gd name="T58" fmla="*/ 17 w 58"/>
              <a:gd name="T59" fmla="*/ 2 h 61"/>
              <a:gd name="T60" fmla="*/ 11 w 58"/>
              <a:gd name="T61" fmla="*/ 1 h 61"/>
              <a:gd name="T62" fmla="*/ 6 w 58"/>
              <a:gd name="T63" fmla="*/ 1 h 61"/>
              <a:gd name="T64" fmla="*/ 0 w 58"/>
              <a:gd name="T65" fmla="*/ 0 h 6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8"/>
              <a:gd name="T100" fmla="*/ 0 h 61"/>
              <a:gd name="T101" fmla="*/ 58 w 58"/>
              <a:gd name="T102" fmla="*/ 61 h 6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8" h="61">
                <a:moveTo>
                  <a:pt x="0" y="12"/>
                </a:moveTo>
                <a:lnTo>
                  <a:pt x="2" y="12"/>
                </a:lnTo>
                <a:lnTo>
                  <a:pt x="4" y="12"/>
                </a:lnTo>
                <a:lnTo>
                  <a:pt x="7" y="12"/>
                </a:lnTo>
                <a:lnTo>
                  <a:pt x="10" y="12"/>
                </a:lnTo>
                <a:lnTo>
                  <a:pt x="11" y="14"/>
                </a:lnTo>
                <a:lnTo>
                  <a:pt x="13" y="14"/>
                </a:lnTo>
                <a:lnTo>
                  <a:pt x="16" y="15"/>
                </a:lnTo>
                <a:lnTo>
                  <a:pt x="17" y="16"/>
                </a:lnTo>
                <a:lnTo>
                  <a:pt x="20" y="16"/>
                </a:lnTo>
                <a:lnTo>
                  <a:pt x="23" y="18"/>
                </a:lnTo>
                <a:lnTo>
                  <a:pt x="24" y="19"/>
                </a:lnTo>
                <a:lnTo>
                  <a:pt x="25" y="21"/>
                </a:lnTo>
                <a:lnTo>
                  <a:pt x="28" y="22"/>
                </a:lnTo>
                <a:lnTo>
                  <a:pt x="29" y="23"/>
                </a:lnTo>
                <a:lnTo>
                  <a:pt x="32" y="25"/>
                </a:lnTo>
                <a:lnTo>
                  <a:pt x="33" y="26"/>
                </a:lnTo>
                <a:lnTo>
                  <a:pt x="34" y="28"/>
                </a:lnTo>
                <a:lnTo>
                  <a:pt x="36" y="30"/>
                </a:lnTo>
                <a:lnTo>
                  <a:pt x="37" y="32"/>
                </a:lnTo>
                <a:lnTo>
                  <a:pt x="38" y="33"/>
                </a:lnTo>
                <a:lnTo>
                  <a:pt x="40" y="36"/>
                </a:lnTo>
                <a:lnTo>
                  <a:pt x="41" y="37"/>
                </a:lnTo>
                <a:lnTo>
                  <a:pt x="42" y="40"/>
                </a:lnTo>
                <a:lnTo>
                  <a:pt x="42" y="43"/>
                </a:lnTo>
                <a:lnTo>
                  <a:pt x="44" y="44"/>
                </a:lnTo>
                <a:lnTo>
                  <a:pt x="45" y="47"/>
                </a:lnTo>
                <a:lnTo>
                  <a:pt x="45" y="50"/>
                </a:lnTo>
                <a:lnTo>
                  <a:pt x="46" y="51"/>
                </a:lnTo>
                <a:lnTo>
                  <a:pt x="46" y="54"/>
                </a:lnTo>
                <a:lnTo>
                  <a:pt x="46" y="57"/>
                </a:lnTo>
                <a:lnTo>
                  <a:pt x="46" y="60"/>
                </a:lnTo>
                <a:lnTo>
                  <a:pt x="46" y="61"/>
                </a:lnTo>
                <a:lnTo>
                  <a:pt x="58" y="61"/>
                </a:lnTo>
                <a:lnTo>
                  <a:pt x="58" y="59"/>
                </a:lnTo>
                <a:lnTo>
                  <a:pt x="57" y="56"/>
                </a:lnTo>
                <a:lnTo>
                  <a:pt x="57" y="53"/>
                </a:lnTo>
                <a:lnTo>
                  <a:pt x="57" y="50"/>
                </a:lnTo>
                <a:lnTo>
                  <a:pt x="55" y="46"/>
                </a:lnTo>
                <a:lnTo>
                  <a:pt x="55" y="43"/>
                </a:lnTo>
                <a:lnTo>
                  <a:pt x="54" y="40"/>
                </a:lnTo>
                <a:lnTo>
                  <a:pt x="53" y="37"/>
                </a:lnTo>
                <a:lnTo>
                  <a:pt x="51" y="35"/>
                </a:lnTo>
                <a:lnTo>
                  <a:pt x="50" y="32"/>
                </a:lnTo>
                <a:lnTo>
                  <a:pt x="49" y="30"/>
                </a:lnTo>
                <a:lnTo>
                  <a:pt x="47" y="28"/>
                </a:lnTo>
                <a:lnTo>
                  <a:pt x="46" y="25"/>
                </a:lnTo>
                <a:lnTo>
                  <a:pt x="45" y="22"/>
                </a:lnTo>
                <a:lnTo>
                  <a:pt x="42" y="21"/>
                </a:lnTo>
                <a:lnTo>
                  <a:pt x="41" y="18"/>
                </a:lnTo>
                <a:lnTo>
                  <a:pt x="38" y="16"/>
                </a:lnTo>
                <a:lnTo>
                  <a:pt x="37" y="14"/>
                </a:lnTo>
                <a:lnTo>
                  <a:pt x="34" y="12"/>
                </a:lnTo>
                <a:lnTo>
                  <a:pt x="32" y="11"/>
                </a:lnTo>
                <a:lnTo>
                  <a:pt x="29" y="9"/>
                </a:lnTo>
                <a:lnTo>
                  <a:pt x="28" y="8"/>
                </a:lnTo>
                <a:lnTo>
                  <a:pt x="25" y="7"/>
                </a:lnTo>
                <a:lnTo>
                  <a:pt x="23" y="5"/>
                </a:lnTo>
                <a:lnTo>
                  <a:pt x="20" y="4"/>
                </a:lnTo>
                <a:lnTo>
                  <a:pt x="17" y="2"/>
                </a:lnTo>
                <a:lnTo>
                  <a:pt x="15" y="2"/>
                </a:lnTo>
                <a:lnTo>
                  <a:pt x="11" y="1"/>
                </a:lnTo>
                <a:lnTo>
                  <a:pt x="8" y="1"/>
                </a:lnTo>
                <a:lnTo>
                  <a:pt x="6" y="1"/>
                </a:lnTo>
                <a:lnTo>
                  <a:pt x="3" y="0"/>
                </a:lnTo>
                <a:lnTo>
                  <a:pt x="0" y="0"/>
                </a:lnTo>
                <a:lnTo>
                  <a:pt x="0" y="1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01" name="Freeform 19"/>
          <p:cNvSpPr>
            <a:spLocks/>
          </p:cNvSpPr>
          <p:nvPr/>
        </p:nvSpPr>
        <p:spPr bwMode="auto">
          <a:xfrm>
            <a:off x="4846638" y="3416300"/>
            <a:ext cx="93662" cy="96838"/>
          </a:xfrm>
          <a:custGeom>
            <a:avLst/>
            <a:gdLst>
              <a:gd name="T0" fmla="*/ 12 w 59"/>
              <a:gd name="T1" fmla="*/ 60 h 61"/>
              <a:gd name="T2" fmla="*/ 12 w 59"/>
              <a:gd name="T3" fmla="*/ 54 h 61"/>
              <a:gd name="T4" fmla="*/ 14 w 59"/>
              <a:gd name="T5" fmla="*/ 50 h 61"/>
              <a:gd name="T6" fmla="*/ 15 w 59"/>
              <a:gd name="T7" fmla="*/ 44 h 61"/>
              <a:gd name="T8" fmla="*/ 16 w 59"/>
              <a:gd name="T9" fmla="*/ 40 h 61"/>
              <a:gd name="T10" fmla="*/ 19 w 59"/>
              <a:gd name="T11" fmla="*/ 36 h 61"/>
              <a:gd name="T12" fmla="*/ 21 w 59"/>
              <a:gd name="T13" fmla="*/ 32 h 61"/>
              <a:gd name="T14" fmla="*/ 24 w 59"/>
              <a:gd name="T15" fmla="*/ 28 h 61"/>
              <a:gd name="T16" fmla="*/ 28 w 59"/>
              <a:gd name="T17" fmla="*/ 25 h 61"/>
              <a:gd name="T18" fmla="*/ 31 w 59"/>
              <a:gd name="T19" fmla="*/ 22 h 61"/>
              <a:gd name="T20" fmla="*/ 35 w 59"/>
              <a:gd name="T21" fmla="*/ 19 h 61"/>
              <a:gd name="T22" fmla="*/ 38 w 59"/>
              <a:gd name="T23" fmla="*/ 16 h 61"/>
              <a:gd name="T24" fmla="*/ 42 w 59"/>
              <a:gd name="T25" fmla="*/ 15 h 61"/>
              <a:gd name="T26" fmla="*/ 48 w 59"/>
              <a:gd name="T27" fmla="*/ 14 h 61"/>
              <a:gd name="T28" fmla="*/ 52 w 59"/>
              <a:gd name="T29" fmla="*/ 12 h 61"/>
              <a:gd name="T30" fmla="*/ 57 w 59"/>
              <a:gd name="T31" fmla="*/ 12 h 61"/>
              <a:gd name="T32" fmla="*/ 59 w 59"/>
              <a:gd name="T33" fmla="*/ 0 h 61"/>
              <a:gd name="T34" fmla="*/ 53 w 59"/>
              <a:gd name="T35" fmla="*/ 1 h 61"/>
              <a:gd name="T36" fmla="*/ 48 w 59"/>
              <a:gd name="T37" fmla="*/ 1 h 61"/>
              <a:gd name="T38" fmla="*/ 41 w 59"/>
              <a:gd name="T39" fmla="*/ 2 h 61"/>
              <a:gd name="T40" fmla="*/ 36 w 59"/>
              <a:gd name="T41" fmla="*/ 5 h 61"/>
              <a:gd name="T42" fmla="*/ 32 w 59"/>
              <a:gd name="T43" fmla="*/ 8 h 61"/>
              <a:gd name="T44" fmla="*/ 27 w 59"/>
              <a:gd name="T45" fmla="*/ 11 h 61"/>
              <a:gd name="T46" fmla="*/ 23 w 59"/>
              <a:gd name="T47" fmla="*/ 14 h 61"/>
              <a:gd name="T48" fmla="*/ 17 w 59"/>
              <a:gd name="T49" fmla="*/ 18 h 61"/>
              <a:gd name="T50" fmla="*/ 15 w 59"/>
              <a:gd name="T51" fmla="*/ 22 h 61"/>
              <a:gd name="T52" fmla="*/ 11 w 59"/>
              <a:gd name="T53" fmla="*/ 28 h 61"/>
              <a:gd name="T54" fmla="*/ 8 w 59"/>
              <a:gd name="T55" fmla="*/ 32 h 61"/>
              <a:gd name="T56" fmla="*/ 6 w 59"/>
              <a:gd name="T57" fmla="*/ 37 h 61"/>
              <a:gd name="T58" fmla="*/ 3 w 59"/>
              <a:gd name="T59" fmla="*/ 43 h 61"/>
              <a:gd name="T60" fmla="*/ 2 w 59"/>
              <a:gd name="T61" fmla="*/ 50 h 61"/>
              <a:gd name="T62" fmla="*/ 2 w 59"/>
              <a:gd name="T63" fmla="*/ 56 h 61"/>
              <a:gd name="T64" fmla="*/ 0 w 59"/>
              <a:gd name="T65" fmla="*/ 61 h 6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9"/>
              <a:gd name="T100" fmla="*/ 0 h 61"/>
              <a:gd name="T101" fmla="*/ 59 w 59"/>
              <a:gd name="T102" fmla="*/ 61 h 6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9" h="61">
                <a:moveTo>
                  <a:pt x="12" y="61"/>
                </a:moveTo>
                <a:lnTo>
                  <a:pt x="12" y="60"/>
                </a:lnTo>
                <a:lnTo>
                  <a:pt x="12" y="57"/>
                </a:lnTo>
                <a:lnTo>
                  <a:pt x="12" y="54"/>
                </a:lnTo>
                <a:lnTo>
                  <a:pt x="14" y="51"/>
                </a:lnTo>
                <a:lnTo>
                  <a:pt x="14" y="50"/>
                </a:lnTo>
                <a:lnTo>
                  <a:pt x="14" y="47"/>
                </a:lnTo>
                <a:lnTo>
                  <a:pt x="15" y="44"/>
                </a:lnTo>
                <a:lnTo>
                  <a:pt x="16" y="43"/>
                </a:lnTo>
                <a:lnTo>
                  <a:pt x="16" y="40"/>
                </a:lnTo>
                <a:lnTo>
                  <a:pt x="17" y="37"/>
                </a:lnTo>
                <a:lnTo>
                  <a:pt x="19" y="36"/>
                </a:lnTo>
                <a:lnTo>
                  <a:pt x="20" y="33"/>
                </a:lnTo>
                <a:lnTo>
                  <a:pt x="21" y="32"/>
                </a:lnTo>
                <a:lnTo>
                  <a:pt x="23" y="30"/>
                </a:lnTo>
                <a:lnTo>
                  <a:pt x="24" y="28"/>
                </a:lnTo>
                <a:lnTo>
                  <a:pt x="25" y="26"/>
                </a:lnTo>
                <a:lnTo>
                  <a:pt x="28" y="25"/>
                </a:lnTo>
                <a:lnTo>
                  <a:pt x="29" y="23"/>
                </a:lnTo>
                <a:lnTo>
                  <a:pt x="31" y="22"/>
                </a:lnTo>
                <a:lnTo>
                  <a:pt x="33" y="21"/>
                </a:lnTo>
                <a:lnTo>
                  <a:pt x="35" y="19"/>
                </a:lnTo>
                <a:lnTo>
                  <a:pt x="37" y="18"/>
                </a:lnTo>
                <a:lnTo>
                  <a:pt x="38" y="16"/>
                </a:lnTo>
                <a:lnTo>
                  <a:pt x="41" y="16"/>
                </a:lnTo>
                <a:lnTo>
                  <a:pt x="42" y="15"/>
                </a:lnTo>
                <a:lnTo>
                  <a:pt x="45" y="14"/>
                </a:lnTo>
                <a:lnTo>
                  <a:pt x="48" y="14"/>
                </a:lnTo>
                <a:lnTo>
                  <a:pt x="49" y="12"/>
                </a:lnTo>
                <a:lnTo>
                  <a:pt x="52" y="12"/>
                </a:lnTo>
                <a:lnTo>
                  <a:pt x="54" y="12"/>
                </a:lnTo>
                <a:lnTo>
                  <a:pt x="57" y="12"/>
                </a:lnTo>
                <a:lnTo>
                  <a:pt x="59" y="12"/>
                </a:lnTo>
                <a:lnTo>
                  <a:pt x="59" y="0"/>
                </a:lnTo>
                <a:lnTo>
                  <a:pt x="55" y="0"/>
                </a:lnTo>
                <a:lnTo>
                  <a:pt x="53" y="1"/>
                </a:lnTo>
                <a:lnTo>
                  <a:pt x="50" y="1"/>
                </a:lnTo>
                <a:lnTo>
                  <a:pt x="48" y="1"/>
                </a:lnTo>
                <a:lnTo>
                  <a:pt x="45" y="2"/>
                </a:lnTo>
                <a:lnTo>
                  <a:pt x="41" y="2"/>
                </a:lnTo>
                <a:lnTo>
                  <a:pt x="38" y="4"/>
                </a:lnTo>
                <a:lnTo>
                  <a:pt x="36" y="5"/>
                </a:lnTo>
                <a:lnTo>
                  <a:pt x="33" y="7"/>
                </a:lnTo>
                <a:lnTo>
                  <a:pt x="32" y="8"/>
                </a:lnTo>
                <a:lnTo>
                  <a:pt x="29" y="9"/>
                </a:lnTo>
                <a:lnTo>
                  <a:pt x="27" y="11"/>
                </a:lnTo>
                <a:lnTo>
                  <a:pt x="24" y="12"/>
                </a:lnTo>
                <a:lnTo>
                  <a:pt x="23" y="14"/>
                </a:lnTo>
                <a:lnTo>
                  <a:pt x="20" y="16"/>
                </a:lnTo>
                <a:lnTo>
                  <a:pt x="17" y="18"/>
                </a:lnTo>
                <a:lnTo>
                  <a:pt x="16" y="21"/>
                </a:lnTo>
                <a:lnTo>
                  <a:pt x="15" y="22"/>
                </a:lnTo>
                <a:lnTo>
                  <a:pt x="12" y="25"/>
                </a:lnTo>
                <a:lnTo>
                  <a:pt x="11" y="28"/>
                </a:lnTo>
                <a:lnTo>
                  <a:pt x="10" y="30"/>
                </a:lnTo>
                <a:lnTo>
                  <a:pt x="8" y="32"/>
                </a:lnTo>
                <a:lnTo>
                  <a:pt x="7" y="35"/>
                </a:lnTo>
                <a:lnTo>
                  <a:pt x="6" y="37"/>
                </a:lnTo>
                <a:lnTo>
                  <a:pt x="4" y="40"/>
                </a:lnTo>
                <a:lnTo>
                  <a:pt x="3" y="43"/>
                </a:lnTo>
                <a:lnTo>
                  <a:pt x="3" y="46"/>
                </a:lnTo>
                <a:lnTo>
                  <a:pt x="2" y="50"/>
                </a:lnTo>
                <a:lnTo>
                  <a:pt x="2" y="53"/>
                </a:lnTo>
                <a:lnTo>
                  <a:pt x="2" y="56"/>
                </a:lnTo>
                <a:lnTo>
                  <a:pt x="0" y="59"/>
                </a:lnTo>
                <a:lnTo>
                  <a:pt x="0" y="61"/>
                </a:lnTo>
                <a:lnTo>
                  <a:pt x="12" y="61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02" name="Freeform 20"/>
          <p:cNvSpPr>
            <a:spLocks/>
          </p:cNvSpPr>
          <p:nvPr/>
        </p:nvSpPr>
        <p:spPr bwMode="auto">
          <a:xfrm>
            <a:off x="4683125" y="3416300"/>
            <a:ext cx="92075" cy="96838"/>
          </a:xfrm>
          <a:custGeom>
            <a:avLst/>
            <a:gdLst>
              <a:gd name="T0" fmla="*/ 54 w 58"/>
              <a:gd name="T1" fmla="*/ 0 h 61"/>
              <a:gd name="T2" fmla="*/ 48 w 58"/>
              <a:gd name="T3" fmla="*/ 1 h 61"/>
              <a:gd name="T4" fmla="*/ 43 w 58"/>
              <a:gd name="T5" fmla="*/ 2 h 61"/>
              <a:gd name="T6" fmla="*/ 38 w 58"/>
              <a:gd name="T7" fmla="*/ 4 h 61"/>
              <a:gd name="T8" fmla="*/ 33 w 58"/>
              <a:gd name="T9" fmla="*/ 7 h 61"/>
              <a:gd name="T10" fmla="*/ 28 w 58"/>
              <a:gd name="T11" fmla="*/ 9 h 61"/>
              <a:gd name="T12" fmla="*/ 22 w 58"/>
              <a:gd name="T13" fmla="*/ 12 h 61"/>
              <a:gd name="T14" fmla="*/ 18 w 58"/>
              <a:gd name="T15" fmla="*/ 16 h 61"/>
              <a:gd name="T16" fmla="*/ 14 w 58"/>
              <a:gd name="T17" fmla="*/ 21 h 61"/>
              <a:gd name="T18" fmla="*/ 11 w 58"/>
              <a:gd name="T19" fmla="*/ 25 h 61"/>
              <a:gd name="T20" fmla="*/ 8 w 58"/>
              <a:gd name="T21" fmla="*/ 30 h 61"/>
              <a:gd name="T22" fmla="*/ 5 w 58"/>
              <a:gd name="T23" fmla="*/ 35 h 61"/>
              <a:gd name="T24" fmla="*/ 3 w 58"/>
              <a:gd name="T25" fmla="*/ 40 h 61"/>
              <a:gd name="T26" fmla="*/ 1 w 58"/>
              <a:gd name="T27" fmla="*/ 46 h 61"/>
              <a:gd name="T28" fmla="*/ 0 w 58"/>
              <a:gd name="T29" fmla="*/ 53 h 61"/>
              <a:gd name="T30" fmla="*/ 0 w 58"/>
              <a:gd name="T31" fmla="*/ 59 h 61"/>
              <a:gd name="T32" fmla="*/ 11 w 58"/>
              <a:gd name="T33" fmla="*/ 61 h 61"/>
              <a:gd name="T34" fmla="*/ 11 w 58"/>
              <a:gd name="T35" fmla="*/ 57 h 61"/>
              <a:gd name="T36" fmla="*/ 12 w 58"/>
              <a:gd name="T37" fmla="*/ 51 h 61"/>
              <a:gd name="T38" fmla="*/ 13 w 58"/>
              <a:gd name="T39" fmla="*/ 47 h 61"/>
              <a:gd name="T40" fmla="*/ 14 w 58"/>
              <a:gd name="T41" fmla="*/ 43 h 61"/>
              <a:gd name="T42" fmla="*/ 16 w 58"/>
              <a:gd name="T43" fmla="*/ 37 h 61"/>
              <a:gd name="T44" fmla="*/ 18 w 58"/>
              <a:gd name="T45" fmla="*/ 33 h 61"/>
              <a:gd name="T46" fmla="*/ 21 w 58"/>
              <a:gd name="T47" fmla="*/ 30 h 61"/>
              <a:gd name="T48" fmla="*/ 24 w 58"/>
              <a:gd name="T49" fmla="*/ 26 h 61"/>
              <a:gd name="T50" fmla="*/ 28 w 58"/>
              <a:gd name="T51" fmla="*/ 23 h 61"/>
              <a:gd name="T52" fmla="*/ 31 w 58"/>
              <a:gd name="T53" fmla="*/ 21 h 61"/>
              <a:gd name="T54" fmla="*/ 35 w 58"/>
              <a:gd name="T55" fmla="*/ 18 h 61"/>
              <a:gd name="T56" fmla="*/ 39 w 58"/>
              <a:gd name="T57" fmla="*/ 16 h 61"/>
              <a:gd name="T58" fmla="*/ 43 w 58"/>
              <a:gd name="T59" fmla="*/ 14 h 61"/>
              <a:gd name="T60" fmla="*/ 48 w 58"/>
              <a:gd name="T61" fmla="*/ 12 h 61"/>
              <a:gd name="T62" fmla="*/ 52 w 58"/>
              <a:gd name="T63" fmla="*/ 12 h 61"/>
              <a:gd name="T64" fmla="*/ 58 w 58"/>
              <a:gd name="T65" fmla="*/ 12 h 6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8"/>
              <a:gd name="T100" fmla="*/ 0 h 61"/>
              <a:gd name="T101" fmla="*/ 58 w 58"/>
              <a:gd name="T102" fmla="*/ 61 h 6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8" h="61">
                <a:moveTo>
                  <a:pt x="58" y="0"/>
                </a:moveTo>
                <a:lnTo>
                  <a:pt x="54" y="0"/>
                </a:lnTo>
                <a:lnTo>
                  <a:pt x="51" y="1"/>
                </a:lnTo>
                <a:lnTo>
                  <a:pt x="48" y="1"/>
                </a:lnTo>
                <a:lnTo>
                  <a:pt x="46" y="1"/>
                </a:lnTo>
                <a:lnTo>
                  <a:pt x="43" y="2"/>
                </a:lnTo>
                <a:lnTo>
                  <a:pt x="41" y="2"/>
                </a:lnTo>
                <a:lnTo>
                  <a:pt x="38" y="4"/>
                </a:lnTo>
                <a:lnTo>
                  <a:pt x="35" y="5"/>
                </a:lnTo>
                <a:lnTo>
                  <a:pt x="33" y="7"/>
                </a:lnTo>
                <a:lnTo>
                  <a:pt x="30" y="8"/>
                </a:lnTo>
                <a:lnTo>
                  <a:pt x="28" y="9"/>
                </a:lnTo>
                <a:lnTo>
                  <a:pt x="25" y="11"/>
                </a:lnTo>
                <a:lnTo>
                  <a:pt x="22" y="12"/>
                </a:lnTo>
                <a:lnTo>
                  <a:pt x="21" y="14"/>
                </a:lnTo>
                <a:lnTo>
                  <a:pt x="18" y="16"/>
                </a:lnTo>
                <a:lnTo>
                  <a:pt x="17" y="18"/>
                </a:lnTo>
                <a:lnTo>
                  <a:pt x="14" y="21"/>
                </a:lnTo>
                <a:lnTo>
                  <a:pt x="13" y="22"/>
                </a:lnTo>
                <a:lnTo>
                  <a:pt x="11" y="25"/>
                </a:lnTo>
                <a:lnTo>
                  <a:pt x="9" y="28"/>
                </a:lnTo>
                <a:lnTo>
                  <a:pt x="8" y="30"/>
                </a:lnTo>
                <a:lnTo>
                  <a:pt x="7" y="32"/>
                </a:lnTo>
                <a:lnTo>
                  <a:pt x="5" y="35"/>
                </a:lnTo>
                <a:lnTo>
                  <a:pt x="4" y="37"/>
                </a:lnTo>
                <a:lnTo>
                  <a:pt x="3" y="40"/>
                </a:lnTo>
                <a:lnTo>
                  <a:pt x="3" y="43"/>
                </a:lnTo>
                <a:lnTo>
                  <a:pt x="1" y="46"/>
                </a:lnTo>
                <a:lnTo>
                  <a:pt x="1" y="50"/>
                </a:lnTo>
                <a:lnTo>
                  <a:pt x="0" y="53"/>
                </a:lnTo>
                <a:lnTo>
                  <a:pt x="0" y="56"/>
                </a:lnTo>
                <a:lnTo>
                  <a:pt x="0" y="59"/>
                </a:lnTo>
                <a:lnTo>
                  <a:pt x="0" y="61"/>
                </a:lnTo>
                <a:lnTo>
                  <a:pt x="11" y="61"/>
                </a:lnTo>
                <a:lnTo>
                  <a:pt x="11" y="60"/>
                </a:lnTo>
                <a:lnTo>
                  <a:pt x="11" y="57"/>
                </a:lnTo>
                <a:lnTo>
                  <a:pt x="11" y="54"/>
                </a:lnTo>
                <a:lnTo>
                  <a:pt x="12" y="51"/>
                </a:lnTo>
                <a:lnTo>
                  <a:pt x="12" y="50"/>
                </a:lnTo>
                <a:lnTo>
                  <a:pt x="13" y="47"/>
                </a:lnTo>
                <a:lnTo>
                  <a:pt x="13" y="44"/>
                </a:lnTo>
                <a:lnTo>
                  <a:pt x="14" y="43"/>
                </a:lnTo>
                <a:lnTo>
                  <a:pt x="16" y="40"/>
                </a:lnTo>
                <a:lnTo>
                  <a:pt x="16" y="37"/>
                </a:lnTo>
                <a:lnTo>
                  <a:pt x="17" y="36"/>
                </a:lnTo>
                <a:lnTo>
                  <a:pt x="18" y="33"/>
                </a:lnTo>
                <a:lnTo>
                  <a:pt x="20" y="32"/>
                </a:lnTo>
                <a:lnTo>
                  <a:pt x="21" y="30"/>
                </a:lnTo>
                <a:lnTo>
                  <a:pt x="22" y="28"/>
                </a:lnTo>
                <a:lnTo>
                  <a:pt x="24" y="26"/>
                </a:lnTo>
                <a:lnTo>
                  <a:pt x="26" y="25"/>
                </a:lnTo>
                <a:lnTo>
                  <a:pt x="28" y="23"/>
                </a:lnTo>
                <a:lnTo>
                  <a:pt x="29" y="22"/>
                </a:lnTo>
                <a:lnTo>
                  <a:pt x="31" y="21"/>
                </a:lnTo>
                <a:lnTo>
                  <a:pt x="33" y="19"/>
                </a:lnTo>
                <a:lnTo>
                  <a:pt x="35" y="18"/>
                </a:lnTo>
                <a:lnTo>
                  <a:pt x="37" y="16"/>
                </a:lnTo>
                <a:lnTo>
                  <a:pt x="39" y="16"/>
                </a:lnTo>
                <a:lnTo>
                  <a:pt x="41" y="15"/>
                </a:lnTo>
                <a:lnTo>
                  <a:pt x="43" y="14"/>
                </a:lnTo>
                <a:lnTo>
                  <a:pt x="46" y="14"/>
                </a:lnTo>
                <a:lnTo>
                  <a:pt x="48" y="12"/>
                </a:lnTo>
                <a:lnTo>
                  <a:pt x="50" y="12"/>
                </a:lnTo>
                <a:lnTo>
                  <a:pt x="52" y="12"/>
                </a:lnTo>
                <a:lnTo>
                  <a:pt x="55" y="12"/>
                </a:lnTo>
                <a:lnTo>
                  <a:pt x="58" y="12"/>
                </a:lnTo>
                <a:lnTo>
                  <a:pt x="58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03" name="Freeform 21"/>
          <p:cNvSpPr>
            <a:spLocks/>
          </p:cNvSpPr>
          <p:nvPr/>
        </p:nvSpPr>
        <p:spPr bwMode="auto">
          <a:xfrm>
            <a:off x="4775200" y="3416300"/>
            <a:ext cx="90488" cy="96838"/>
          </a:xfrm>
          <a:custGeom>
            <a:avLst/>
            <a:gdLst>
              <a:gd name="T0" fmla="*/ 57 w 57"/>
              <a:gd name="T1" fmla="*/ 59 h 61"/>
              <a:gd name="T2" fmla="*/ 56 w 57"/>
              <a:gd name="T3" fmla="*/ 53 h 61"/>
              <a:gd name="T4" fmla="*/ 55 w 57"/>
              <a:gd name="T5" fmla="*/ 46 h 61"/>
              <a:gd name="T6" fmla="*/ 53 w 57"/>
              <a:gd name="T7" fmla="*/ 40 h 61"/>
              <a:gd name="T8" fmla="*/ 51 w 57"/>
              <a:gd name="T9" fmla="*/ 35 h 61"/>
              <a:gd name="T10" fmla="*/ 48 w 57"/>
              <a:gd name="T11" fmla="*/ 30 h 61"/>
              <a:gd name="T12" fmla="*/ 45 w 57"/>
              <a:gd name="T13" fmla="*/ 25 h 61"/>
              <a:gd name="T14" fmla="*/ 42 w 57"/>
              <a:gd name="T15" fmla="*/ 21 h 61"/>
              <a:gd name="T16" fmla="*/ 38 w 57"/>
              <a:gd name="T17" fmla="*/ 16 h 61"/>
              <a:gd name="T18" fmla="*/ 34 w 57"/>
              <a:gd name="T19" fmla="*/ 12 h 61"/>
              <a:gd name="T20" fmla="*/ 30 w 57"/>
              <a:gd name="T21" fmla="*/ 9 h 61"/>
              <a:gd name="T22" fmla="*/ 25 w 57"/>
              <a:gd name="T23" fmla="*/ 7 h 61"/>
              <a:gd name="T24" fmla="*/ 19 w 57"/>
              <a:gd name="T25" fmla="*/ 4 h 61"/>
              <a:gd name="T26" fmla="*/ 14 w 57"/>
              <a:gd name="T27" fmla="*/ 2 h 61"/>
              <a:gd name="T28" fmla="*/ 8 w 57"/>
              <a:gd name="T29" fmla="*/ 1 h 61"/>
              <a:gd name="T30" fmla="*/ 2 w 57"/>
              <a:gd name="T31" fmla="*/ 0 h 61"/>
              <a:gd name="T32" fmla="*/ 0 w 57"/>
              <a:gd name="T33" fmla="*/ 12 h 61"/>
              <a:gd name="T34" fmla="*/ 4 w 57"/>
              <a:gd name="T35" fmla="*/ 12 h 61"/>
              <a:gd name="T36" fmla="*/ 9 w 57"/>
              <a:gd name="T37" fmla="*/ 12 h 61"/>
              <a:gd name="T38" fmla="*/ 13 w 57"/>
              <a:gd name="T39" fmla="*/ 14 h 61"/>
              <a:gd name="T40" fmla="*/ 18 w 57"/>
              <a:gd name="T41" fmla="*/ 16 h 61"/>
              <a:gd name="T42" fmla="*/ 22 w 57"/>
              <a:gd name="T43" fmla="*/ 18 h 61"/>
              <a:gd name="T44" fmla="*/ 26 w 57"/>
              <a:gd name="T45" fmla="*/ 21 h 61"/>
              <a:gd name="T46" fmla="*/ 28 w 57"/>
              <a:gd name="T47" fmla="*/ 23 h 61"/>
              <a:gd name="T48" fmla="*/ 32 w 57"/>
              <a:gd name="T49" fmla="*/ 26 h 61"/>
              <a:gd name="T50" fmla="*/ 35 w 57"/>
              <a:gd name="T51" fmla="*/ 30 h 61"/>
              <a:gd name="T52" fmla="*/ 38 w 57"/>
              <a:gd name="T53" fmla="*/ 33 h 61"/>
              <a:gd name="T54" fmla="*/ 40 w 57"/>
              <a:gd name="T55" fmla="*/ 37 h 61"/>
              <a:gd name="T56" fmla="*/ 43 w 57"/>
              <a:gd name="T57" fmla="*/ 43 h 61"/>
              <a:gd name="T58" fmla="*/ 44 w 57"/>
              <a:gd name="T59" fmla="*/ 47 h 61"/>
              <a:gd name="T60" fmla="*/ 45 w 57"/>
              <a:gd name="T61" fmla="*/ 51 h 61"/>
              <a:gd name="T62" fmla="*/ 45 w 57"/>
              <a:gd name="T63" fmla="*/ 57 h 61"/>
              <a:gd name="T64" fmla="*/ 45 w 57"/>
              <a:gd name="T65" fmla="*/ 61 h 6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7"/>
              <a:gd name="T100" fmla="*/ 0 h 61"/>
              <a:gd name="T101" fmla="*/ 57 w 57"/>
              <a:gd name="T102" fmla="*/ 61 h 6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7" h="61">
                <a:moveTo>
                  <a:pt x="57" y="61"/>
                </a:moveTo>
                <a:lnTo>
                  <a:pt x="57" y="59"/>
                </a:lnTo>
                <a:lnTo>
                  <a:pt x="57" y="56"/>
                </a:lnTo>
                <a:lnTo>
                  <a:pt x="56" y="53"/>
                </a:lnTo>
                <a:lnTo>
                  <a:pt x="56" y="50"/>
                </a:lnTo>
                <a:lnTo>
                  <a:pt x="55" y="46"/>
                </a:lnTo>
                <a:lnTo>
                  <a:pt x="55" y="43"/>
                </a:lnTo>
                <a:lnTo>
                  <a:pt x="53" y="40"/>
                </a:lnTo>
                <a:lnTo>
                  <a:pt x="52" y="37"/>
                </a:lnTo>
                <a:lnTo>
                  <a:pt x="51" y="35"/>
                </a:lnTo>
                <a:lnTo>
                  <a:pt x="49" y="32"/>
                </a:lnTo>
                <a:lnTo>
                  <a:pt x="48" y="30"/>
                </a:lnTo>
                <a:lnTo>
                  <a:pt x="47" y="28"/>
                </a:lnTo>
                <a:lnTo>
                  <a:pt x="45" y="25"/>
                </a:lnTo>
                <a:lnTo>
                  <a:pt x="44" y="22"/>
                </a:lnTo>
                <a:lnTo>
                  <a:pt x="42" y="21"/>
                </a:lnTo>
                <a:lnTo>
                  <a:pt x="40" y="18"/>
                </a:lnTo>
                <a:lnTo>
                  <a:pt x="38" y="16"/>
                </a:lnTo>
                <a:lnTo>
                  <a:pt x="36" y="14"/>
                </a:lnTo>
                <a:lnTo>
                  <a:pt x="34" y="12"/>
                </a:lnTo>
                <a:lnTo>
                  <a:pt x="31" y="11"/>
                </a:lnTo>
                <a:lnTo>
                  <a:pt x="30" y="9"/>
                </a:lnTo>
                <a:lnTo>
                  <a:pt x="27" y="8"/>
                </a:lnTo>
                <a:lnTo>
                  <a:pt x="25" y="7"/>
                </a:lnTo>
                <a:lnTo>
                  <a:pt x="22" y="5"/>
                </a:lnTo>
                <a:lnTo>
                  <a:pt x="19" y="4"/>
                </a:lnTo>
                <a:lnTo>
                  <a:pt x="17" y="2"/>
                </a:lnTo>
                <a:lnTo>
                  <a:pt x="14" y="2"/>
                </a:lnTo>
                <a:lnTo>
                  <a:pt x="11" y="1"/>
                </a:lnTo>
                <a:lnTo>
                  <a:pt x="8" y="1"/>
                </a:lnTo>
                <a:lnTo>
                  <a:pt x="5" y="1"/>
                </a:lnTo>
                <a:lnTo>
                  <a:pt x="2" y="0"/>
                </a:lnTo>
                <a:lnTo>
                  <a:pt x="0" y="0"/>
                </a:lnTo>
                <a:lnTo>
                  <a:pt x="0" y="12"/>
                </a:lnTo>
                <a:lnTo>
                  <a:pt x="2" y="12"/>
                </a:lnTo>
                <a:lnTo>
                  <a:pt x="4" y="12"/>
                </a:lnTo>
                <a:lnTo>
                  <a:pt x="6" y="12"/>
                </a:lnTo>
                <a:lnTo>
                  <a:pt x="9" y="12"/>
                </a:lnTo>
                <a:lnTo>
                  <a:pt x="11" y="14"/>
                </a:lnTo>
                <a:lnTo>
                  <a:pt x="13" y="14"/>
                </a:lnTo>
                <a:lnTo>
                  <a:pt x="15" y="15"/>
                </a:lnTo>
                <a:lnTo>
                  <a:pt x="18" y="16"/>
                </a:lnTo>
                <a:lnTo>
                  <a:pt x="19" y="16"/>
                </a:lnTo>
                <a:lnTo>
                  <a:pt x="22" y="18"/>
                </a:lnTo>
                <a:lnTo>
                  <a:pt x="23" y="19"/>
                </a:lnTo>
                <a:lnTo>
                  <a:pt x="26" y="21"/>
                </a:lnTo>
                <a:lnTo>
                  <a:pt x="27" y="22"/>
                </a:lnTo>
                <a:lnTo>
                  <a:pt x="28" y="23"/>
                </a:lnTo>
                <a:lnTo>
                  <a:pt x="31" y="25"/>
                </a:lnTo>
                <a:lnTo>
                  <a:pt x="32" y="26"/>
                </a:lnTo>
                <a:lnTo>
                  <a:pt x="34" y="28"/>
                </a:lnTo>
                <a:lnTo>
                  <a:pt x="35" y="30"/>
                </a:lnTo>
                <a:lnTo>
                  <a:pt x="36" y="32"/>
                </a:lnTo>
                <a:lnTo>
                  <a:pt x="38" y="33"/>
                </a:lnTo>
                <a:lnTo>
                  <a:pt x="39" y="36"/>
                </a:lnTo>
                <a:lnTo>
                  <a:pt x="40" y="37"/>
                </a:lnTo>
                <a:lnTo>
                  <a:pt x="42" y="40"/>
                </a:lnTo>
                <a:lnTo>
                  <a:pt x="43" y="43"/>
                </a:lnTo>
                <a:lnTo>
                  <a:pt x="43" y="44"/>
                </a:lnTo>
                <a:lnTo>
                  <a:pt x="44" y="47"/>
                </a:lnTo>
                <a:lnTo>
                  <a:pt x="44" y="50"/>
                </a:lnTo>
                <a:lnTo>
                  <a:pt x="45" y="51"/>
                </a:lnTo>
                <a:lnTo>
                  <a:pt x="45" y="54"/>
                </a:lnTo>
                <a:lnTo>
                  <a:pt x="45" y="57"/>
                </a:lnTo>
                <a:lnTo>
                  <a:pt x="45" y="60"/>
                </a:lnTo>
                <a:lnTo>
                  <a:pt x="45" y="61"/>
                </a:lnTo>
                <a:lnTo>
                  <a:pt x="57" y="61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04" name="Freeform 22"/>
          <p:cNvSpPr>
            <a:spLocks/>
          </p:cNvSpPr>
          <p:nvPr/>
        </p:nvSpPr>
        <p:spPr bwMode="auto">
          <a:xfrm>
            <a:off x="4608513" y="3416300"/>
            <a:ext cx="92075" cy="96838"/>
          </a:xfrm>
          <a:custGeom>
            <a:avLst/>
            <a:gdLst>
              <a:gd name="T0" fmla="*/ 3 w 58"/>
              <a:gd name="T1" fmla="*/ 12 h 61"/>
              <a:gd name="T2" fmla="*/ 6 w 58"/>
              <a:gd name="T3" fmla="*/ 12 h 61"/>
              <a:gd name="T4" fmla="*/ 12 w 58"/>
              <a:gd name="T5" fmla="*/ 14 h 61"/>
              <a:gd name="T6" fmla="*/ 16 w 58"/>
              <a:gd name="T7" fmla="*/ 15 h 61"/>
              <a:gd name="T8" fmla="*/ 20 w 58"/>
              <a:gd name="T9" fmla="*/ 16 h 61"/>
              <a:gd name="T10" fmla="*/ 24 w 58"/>
              <a:gd name="T11" fmla="*/ 19 h 61"/>
              <a:gd name="T12" fmla="*/ 27 w 58"/>
              <a:gd name="T13" fmla="*/ 22 h 61"/>
              <a:gd name="T14" fmla="*/ 31 w 58"/>
              <a:gd name="T15" fmla="*/ 25 h 61"/>
              <a:gd name="T16" fmla="*/ 34 w 58"/>
              <a:gd name="T17" fmla="*/ 28 h 61"/>
              <a:gd name="T18" fmla="*/ 38 w 58"/>
              <a:gd name="T19" fmla="*/ 32 h 61"/>
              <a:gd name="T20" fmla="*/ 39 w 58"/>
              <a:gd name="T21" fmla="*/ 36 h 61"/>
              <a:gd name="T22" fmla="*/ 42 w 58"/>
              <a:gd name="T23" fmla="*/ 40 h 61"/>
              <a:gd name="T24" fmla="*/ 43 w 58"/>
              <a:gd name="T25" fmla="*/ 44 h 61"/>
              <a:gd name="T26" fmla="*/ 44 w 58"/>
              <a:gd name="T27" fmla="*/ 50 h 61"/>
              <a:gd name="T28" fmla="*/ 46 w 58"/>
              <a:gd name="T29" fmla="*/ 54 h 61"/>
              <a:gd name="T30" fmla="*/ 47 w 58"/>
              <a:gd name="T31" fmla="*/ 60 h 61"/>
              <a:gd name="T32" fmla="*/ 58 w 58"/>
              <a:gd name="T33" fmla="*/ 61 h 61"/>
              <a:gd name="T34" fmla="*/ 58 w 58"/>
              <a:gd name="T35" fmla="*/ 56 h 61"/>
              <a:gd name="T36" fmla="*/ 56 w 58"/>
              <a:gd name="T37" fmla="*/ 50 h 61"/>
              <a:gd name="T38" fmla="*/ 55 w 58"/>
              <a:gd name="T39" fmla="*/ 43 h 61"/>
              <a:gd name="T40" fmla="*/ 54 w 58"/>
              <a:gd name="T41" fmla="*/ 37 h 61"/>
              <a:gd name="T42" fmla="*/ 51 w 58"/>
              <a:gd name="T43" fmla="*/ 32 h 61"/>
              <a:gd name="T44" fmla="*/ 47 w 58"/>
              <a:gd name="T45" fmla="*/ 28 h 61"/>
              <a:gd name="T46" fmla="*/ 44 w 58"/>
              <a:gd name="T47" fmla="*/ 22 h 61"/>
              <a:gd name="T48" fmla="*/ 41 w 58"/>
              <a:gd name="T49" fmla="*/ 18 h 61"/>
              <a:gd name="T50" fmla="*/ 37 w 58"/>
              <a:gd name="T51" fmla="*/ 14 h 61"/>
              <a:gd name="T52" fmla="*/ 33 w 58"/>
              <a:gd name="T53" fmla="*/ 11 h 61"/>
              <a:gd name="T54" fmla="*/ 27 w 58"/>
              <a:gd name="T55" fmla="*/ 8 h 61"/>
              <a:gd name="T56" fmla="*/ 22 w 58"/>
              <a:gd name="T57" fmla="*/ 5 h 61"/>
              <a:gd name="T58" fmla="*/ 17 w 58"/>
              <a:gd name="T59" fmla="*/ 2 h 61"/>
              <a:gd name="T60" fmla="*/ 12 w 58"/>
              <a:gd name="T61" fmla="*/ 1 h 61"/>
              <a:gd name="T62" fmla="*/ 5 w 58"/>
              <a:gd name="T63" fmla="*/ 1 h 61"/>
              <a:gd name="T64" fmla="*/ 0 w 58"/>
              <a:gd name="T65" fmla="*/ 0 h 6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8"/>
              <a:gd name="T100" fmla="*/ 0 h 61"/>
              <a:gd name="T101" fmla="*/ 58 w 58"/>
              <a:gd name="T102" fmla="*/ 61 h 6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8" h="61">
                <a:moveTo>
                  <a:pt x="0" y="12"/>
                </a:moveTo>
                <a:lnTo>
                  <a:pt x="3" y="12"/>
                </a:lnTo>
                <a:lnTo>
                  <a:pt x="5" y="12"/>
                </a:lnTo>
                <a:lnTo>
                  <a:pt x="6" y="12"/>
                </a:lnTo>
                <a:lnTo>
                  <a:pt x="9" y="12"/>
                </a:lnTo>
                <a:lnTo>
                  <a:pt x="12" y="14"/>
                </a:lnTo>
                <a:lnTo>
                  <a:pt x="13" y="14"/>
                </a:lnTo>
                <a:lnTo>
                  <a:pt x="16" y="15"/>
                </a:lnTo>
                <a:lnTo>
                  <a:pt x="18" y="16"/>
                </a:lnTo>
                <a:lnTo>
                  <a:pt x="20" y="16"/>
                </a:lnTo>
                <a:lnTo>
                  <a:pt x="22" y="18"/>
                </a:lnTo>
                <a:lnTo>
                  <a:pt x="24" y="19"/>
                </a:lnTo>
                <a:lnTo>
                  <a:pt x="26" y="21"/>
                </a:lnTo>
                <a:lnTo>
                  <a:pt x="27" y="22"/>
                </a:lnTo>
                <a:lnTo>
                  <a:pt x="30" y="23"/>
                </a:lnTo>
                <a:lnTo>
                  <a:pt x="31" y="25"/>
                </a:lnTo>
                <a:lnTo>
                  <a:pt x="33" y="26"/>
                </a:lnTo>
                <a:lnTo>
                  <a:pt x="34" y="28"/>
                </a:lnTo>
                <a:lnTo>
                  <a:pt x="35" y="30"/>
                </a:lnTo>
                <a:lnTo>
                  <a:pt x="38" y="32"/>
                </a:lnTo>
                <a:lnTo>
                  <a:pt x="38" y="33"/>
                </a:lnTo>
                <a:lnTo>
                  <a:pt x="39" y="36"/>
                </a:lnTo>
                <a:lnTo>
                  <a:pt x="41" y="37"/>
                </a:lnTo>
                <a:lnTo>
                  <a:pt x="42" y="40"/>
                </a:lnTo>
                <a:lnTo>
                  <a:pt x="43" y="43"/>
                </a:lnTo>
                <a:lnTo>
                  <a:pt x="43" y="44"/>
                </a:lnTo>
                <a:lnTo>
                  <a:pt x="44" y="47"/>
                </a:lnTo>
                <a:lnTo>
                  <a:pt x="44" y="50"/>
                </a:lnTo>
                <a:lnTo>
                  <a:pt x="46" y="51"/>
                </a:lnTo>
                <a:lnTo>
                  <a:pt x="46" y="54"/>
                </a:lnTo>
                <a:lnTo>
                  <a:pt x="46" y="57"/>
                </a:lnTo>
                <a:lnTo>
                  <a:pt x="47" y="60"/>
                </a:lnTo>
                <a:lnTo>
                  <a:pt x="47" y="61"/>
                </a:lnTo>
                <a:lnTo>
                  <a:pt x="58" y="61"/>
                </a:lnTo>
                <a:lnTo>
                  <a:pt x="58" y="59"/>
                </a:lnTo>
                <a:lnTo>
                  <a:pt x="58" y="56"/>
                </a:lnTo>
                <a:lnTo>
                  <a:pt x="56" y="53"/>
                </a:lnTo>
                <a:lnTo>
                  <a:pt x="56" y="50"/>
                </a:lnTo>
                <a:lnTo>
                  <a:pt x="56" y="46"/>
                </a:lnTo>
                <a:lnTo>
                  <a:pt x="55" y="43"/>
                </a:lnTo>
                <a:lnTo>
                  <a:pt x="54" y="40"/>
                </a:lnTo>
                <a:lnTo>
                  <a:pt x="54" y="37"/>
                </a:lnTo>
                <a:lnTo>
                  <a:pt x="52" y="35"/>
                </a:lnTo>
                <a:lnTo>
                  <a:pt x="51" y="32"/>
                </a:lnTo>
                <a:lnTo>
                  <a:pt x="50" y="30"/>
                </a:lnTo>
                <a:lnTo>
                  <a:pt x="47" y="28"/>
                </a:lnTo>
                <a:lnTo>
                  <a:pt x="46" y="25"/>
                </a:lnTo>
                <a:lnTo>
                  <a:pt x="44" y="22"/>
                </a:lnTo>
                <a:lnTo>
                  <a:pt x="43" y="21"/>
                </a:lnTo>
                <a:lnTo>
                  <a:pt x="41" y="18"/>
                </a:lnTo>
                <a:lnTo>
                  <a:pt x="39" y="16"/>
                </a:lnTo>
                <a:lnTo>
                  <a:pt x="37" y="14"/>
                </a:lnTo>
                <a:lnTo>
                  <a:pt x="34" y="12"/>
                </a:lnTo>
                <a:lnTo>
                  <a:pt x="33" y="11"/>
                </a:lnTo>
                <a:lnTo>
                  <a:pt x="30" y="9"/>
                </a:lnTo>
                <a:lnTo>
                  <a:pt x="27" y="8"/>
                </a:lnTo>
                <a:lnTo>
                  <a:pt x="25" y="7"/>
                </a:lnTo>
                <a:lnTo>
                  <a:pt x="22" y="5"/>
                </a:lnTo>
                <a:lnTo>
                  <a:pt x="20" y="4"/>
                </a:lnTo>
                <a:lnTo>
                  <a:pt x="17" y="2"/>
                </a:lnTo>
                <a:lnTo>
                  <a:pt x="14" y="2"/>
                </a:lnTo>
                <a:lnTo>
                  <a:pt x="12" y="1"/>
                </a:lnTo>
                <a:lnTo>
                  <a:pt x="9" y="1"/>
                </a:lnTo>
                <a:lnTo>
                  <a:pt x="5" y="1"/>
                </a:lnTo>
                <a:lnTo>
                  <a:pt x="3" y="0"/>
                </a:lnTo>
                <a:lnTo>
                  <a:pt x="0" y="0"/>
                </a:lnTo>
                <a:lnTo>
                  <a:pt x="0" y="1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05" name="Freeform 23"/>
          <p:cNvSpPr>
            <a:spLocks/>
          </p:cNvSpPr>
          <p:nvPr/>
        </p:nvSpPr>
        <p:spPr bwMode="auto">
          <a:xfrm>
            <a:off x="4516438" y="3416300"/>
            <a:ext cx="92075" cy="96838"/>
          </a:xfrm>
          <a:custGeom>
            <a:avLst/>
            <a:gdLst>
              <a:gd name="T0" fmla="*/ 11 w 58"/>
              <a:gd name="T1" fmla="*/ 60 h 61"/>
              <a:gd name="T2" fmla="*/ 12 w 58"/>
              <a:gd name="T3" fmla="*/ 54 h 61"/>
              <a:gd name="T4" fmla="*/ 12 w 58"/>
              <a:gd name="T5" fmla="*/ 50 h 61"/>
              <a:gd name="T6" fmla="*/ 13 w 58"/>
              <a:gd name="T7" fmla="*/ 44 h 61"/>
              <a:gd name="T8" fmla="*/ 16 w 58"/>
              <a:gd name="T9" fmla="*/ 40 h 61"/>
              <a:gd name="T10" fmla="*/ 17 w 58"/>
              <a:gd name="T11" fmla="*/ 36 h 61"/>
              <a:gd name="T12" fmla="*/ 20 w 58"/>
              <a:gd name="T13" fmla="*/ 32 h 61"/>
              <a:gd name="T14" fmla="*/ 23 w 58"/>
              <a:gd name="T15" fmla="*/ 28 h 61"/>
              <a:gd name="T16" fmla="*/ 27 w 58"/>
              <a:gd name="T17" fmla="*/ 25 h 61"/>
              <a:gd name="T18" fmla="*/ 30 w 58"/>
              <a:gd name="T19" fmla="*/ 22 h 61"/>
              <a:gd name="T20" fmla="*/ 33 w 58"/>
              <a:gd name="T21" fmla="*/ 19 h 61"/>
              <a:gd name="T22" fmla="*/ 37 w 58"/>
              <a:gd name="T23" fmla="*/ 16 h 61"/>
              <a:gd name="T24" fmla="*/ 42 w 58"/>
              <a:gd name="T25" fmla="*/ 15 h 61"/>
              <a:gd name="T26" fmla="*/ 46 w 58"/>
              <a:gd name="T27" fmla="*/ 14 h 61"/>
              <a:gd name="T28" fmla="*/ 50 w 58"/>
              <a:gd name="T29" fmla="*/ 12 h 61"/>
              <a:gd name="T30" fmla="*/ 55 w 58"/>
              <a:gd name="T31" fmla="*/ 12 h 61"/>
              <a:gd name="T32" fmla="*/ 58 w 58"/>
              <a:gd name="T33" fmla="*/ 0 h 61"/>
              <a:gd name="T34" fmla="*/ 51 w 58"/>
              <a:gd name="T35" fmla="*/ 1 h 61"/>
              <a:gd name="T36" fmla="*/ 46 w 58"/>
              <a:gd name="T37" fmla="*/ 1 h 61"/>
              <a:gd name="T38" fmla="*/ 41 w 58"/>
              <a:gd name="T39" fmla="*/ 2 h 61"/>
              <a:gd name="T40" fmla="*/ 36 w 58"/>
              <a:gd name="T41" fmla="*/ 5 h 61"/>
              <a:gd name="T42" fmla="*/ 30 w 58"/>
              <a:gd name="T43" fmla="*/ 8 h 61"/>
              <a:gd name="T44" fmla="*/ 25 w 58"/>
              <a:gd name="T45" fmla="*/ 11 h 61"/>
              <a:gd name="T46" fmla="*/ 21 w 58"/>
              <a:gd name="T47" fmla="*/ 14 h 61"/>
              <a:gd name="T48" fmla="*/ 17 w 58"/>
              <a:gd name="T49" fmla="*/ 18 h 61"/>
              <a:gd name="T50" fmla="*/ 13 w 58"/>
              <a:gd name="T51" fmla="*/ 22 h 61"/>
              <a:gd name="T52" fmla="*/ 10 w 58"/>
              <a:gd name="T53" fmla="*/ 28 h 61"/>
              <a:gd name="T54" fmla="*/ 7 w 58"/>
              <a:gd name="T55" fmla="*/ 32 h 61"/>
              <a:gd name="T56" fmla="*/ 4 w 58"/>
              <a:gd name="T57" fmla="*/ 37 h 61"/>
              <a:gd name="T58" fmla="*/ 3 w 58"/>
              <a:gd name="T59" fmla="*/ 43 h 61"/>
              <a:gd name="T60" fmla="*/ 2 w 58"/>
              <a:gd name="T61" fmla="*/ 50 h 61"/>
              <a:gd name="T62" fmla="*/ 0 w 58"/>
              <a:gd name="T63" fmla="*/ 56 h 61"/>
              <a:gd name="T64" fmla="*/ 0 w 58"/>
              <a:gd name="T65" fmla="*/ 61 h 6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8"/>
              <a:gd name="T100" fmla="*/ 0 h 61"/>
              <a:gd name="T101" fmla="*/ 58 w 58"/>
              <a:gd name="T102" fmla="*/ 61 h 6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8" h="61">
                <a:moveTo>
                  <a:pt x="11" y="61"/>
                </a:moveTo>
                <a:lnTo>
                  <a:pt x="11" y="60"/>
                </a:lnTo>
                <a:lnTo>
                  <a:pt x="11" y="57"/>
                </a:lnTo>
                <a:lnTo>
                  <a:pt x="12" y="54"/>
                </a:lnTo>
                <a:lnTo>
                  <a:pt x="12" y="51"/>
                </a:lnTo>
                <a:lnTo>
                  <a:pt x="12" y="50"/>
                </a:lnTo>
                <a:lnTo>
                  <a:pt x="13" y="47"/>
                </a:lnTo>
                <a:lnTo>
                  <a:pt x="13" y="44"/>
                </a:lnTo>
                <a:lnTo>
                  <a:pt x="15" y="43"/>
                </a:lnTo>
                <a:lnTo>
                  <a:pt x="16" y="40"/>
                </a:lnTo>
                <a:lnTo>
                  <a:pt x="16" y="37"/>
                </a:lnTo>
                <a:lnTo>
                  <a:pt x="17" y="36"/>
                </a:lnTo>
                <a:lnTo>
                  <a:pt x="19" y="33"/>
                </a:lnTo>
                <a:lnTo>
                  <a:pt x="20" y="32"/>
                </a:lnTo>
                <a:lnTo>
                  <a:pt x="21" y="30"/>
                </a:lnTo>
                <a:lnTo>
                  <a:pt x="23" y="28"/>
                </a:lnTo>
                <a:lnTo>
                  <a:pt x="25" y="26"/>
                </a:lnTo>
                <a:lnTo>
                  <a:pt x="27" y="25"/>
                </a:lnTo>
                <a:lnTo>
                  <a:pt x="28" y="23"/>
                </a:lnTo>
                <a:lnTo>
                  <a:pt x="30" y="22"/>
                </a:lnTo>
                <a:lnTo>
                  <a:pt x="32" y="21"/>
                </a:lnTo>
                <a:lnTo>
                  <a:pt x="33" y="19"/>
                </a:lnTo>
                <a:lnTo>
                  <a:pt x="36" y="18"/>
                </a:lnTo>
                <a:lnTo>
                  <a:pt x="37" y="16"/>
                </a:lnTo>
                <a:lnTo>
                  <a:pt x="40" y="16"/>
                </a:lnTo>
                <a:lnTo>
                  <a:pt x="42" y="15"/>
                </a:lnTo>
                <a:lnTo>
                  <a:pt x="44" y="14"/>
                </a:lnTo>
                <a:lnTo>
                  <a:pt x="46" y="14"/>
                </a:lnTo>
                <a:lnTo>
                  <a:pt x="49" y="12"/>
                </a:lnTo>
                <a:lnTo>
                  <a:pt x="50" y="12"/>
                </a:lnTo>
                <a:lnTo>
                  <a:pt x="53" y="12"/>
                </a:lnTo>
                <a:lnTo>
                  <a:pt x="55" y="12"/>
                </a:lnTo>
                <a:lnTo>
                  <a:pt x="58" y="12"/>
                </a:lnTo>
                <a:lnTo>
                  <a:pt x="58" y="0"/>
                </a:lnTo>
                <a:lnTo>
                  <a:pt x="55" y="0"/>
                </a:lnTo>
                <a:lnTo>
                  <a:pt x="51" y="1"/>
                </a:lnTo>
                <a:lnTo>
                  <a:pt x="49" y="1"/>
                </a:lnTo>
                <a:lnTo>
                  <a:pt x="46" y="1"/>
                </a:lnTo>
                <a:lnTo>
                  <a:pt x="44" y="2"/>
                </a:lnTo>
                <a:lnTo>
                  <a:pt x="41" y="2"/>
                </a:lnTo>
                <a:lnTo>
                  <a:pt x="38" y="4"/>
                </a:lnTo>
                <a:lnTo>
                  <a:pt x="36" y="5"/>
                </a:lnTo>
                <a:lnTo>
                  <a:pt x="33" y="7"/>
                </a:lnTo>
                <a:lnTo>
                  <a:pt x="30" y="8"/>
                </a:lnTo>
                <a:lnTo>
                  <a:pt x="28" y="9"/>
                </a:lnTo>
                <a:lnTo>
                  <a:pt x="25" y="11"/>
                </a:lnTo>
                <a:lnTo>
                  <a:pt x="24" y="12"/>
                </a:lnTo>
                <a:lnTo>
                  <a:pt x="21" y="14"/>
                </a:lnTo>
                <a:lnTo>
                  <a:pt x="19" y="16"/>
                </a:lnTo>
                <a:lnTo>
                  <a:pt x="17" y="18"/>
                </a:lnTo>
                <a:lnTo>
                  <a:pt x="15" y="21"/>
                </a:lnTo>
                <a:lnTo>
                  <a:pt x="13" y="22"/>
                </a:lnTo>
                <a:lnTo>
                  <a:pt x="12" y="25"/>
                </a:lnTo>
                <a:lnTo>
                  <a:pt x="10" y="28"/>
                </a:lnTo>
                <a:lnTo>
                  <a:pt x="8" y="30"/>
                </a:lnTo>
                <a:lnTo>
                  <a:pt x="7" y="32"/>
                </a:lnTo>
                <a:lnTo>
                  <a:pt x="6" y="35"/>
                </a:lnTo>
                <a:lnTo>
                  <a:pt x="4" y="37"/>
                </a:lnTo>
                <a:lnTo>
                  <a:pt x="3" y="40"/>
                </a:lnTo>
                <a:lnTo>
                  <a:pt x="3" y="43"/>
                </a:lnTo>
                <a:lnTo>
                  <a:pt x="2" y="46"/>
                </a:lnTo>
                <a:lnTo>
                  <a:pt x="2" y="50"/>
                </a:lnTo>
                <a:lnTo>
                  <a:pt x="0" y="53"/>
                </a:lnTo>
                <a:lnTo>
                  <a:pt x="0" y="56"/>
                </a:lnTo>
                <a:lnTo>
                  <a:pt x="0" y="59"/>
                </a:lnTo>
                <a:lnTo>
                  <a:pt x="0" y="61"/>
                </a:lnTo>
                <a:lnTo>
                  <a:pt x="11" y="61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06" name="Freeform 24"/>
          <p:cNvSpPr>
            <a:spLocks/>
          </p:cNvSpPr>
          <p:nvPr/>
        </p:nvSpPr>
        <p:spPr bwMode="auto">
          <a:xfrm>
            <a:off x="4351338" y="3416300"/>
            <a:ext cx="90487" cy="96838"/>
          </a:xfrm>
          <a:custGeom>
            <a:avLst/>
            <a:gdLst>
              <a:gd name="T0" fmla="*/ 55 w 57"/>
              <a:gd name="T1" fmla="*/ 0 h 61"/>
              <a:gd name="T2" fmla="*/ 48 w 57"/>
              <a:gd name="T3" fmla="*/ 1 h 61"/>
              <a:gd name="T4" fmla="*/ 43 w 57"/>
              <a:gd name="T5" fmla="*/ 2 h 61"/>
              <a:gd name="T6" fmla="*/ 38 w 57"/>
              <a:gd name="T7" fmla="*/ 4 h 61"/>
              <a:gd name="T8" fmla="*/ 32 w 57"/>
              <a:gd name="T9" fmla="*/ 7 h 61"/>
              <a:gd name="T10" fmla="*/ 27 w 57"/>
              <a:gd name="T11" fmla="*/ 9 h 61"/>
              <a:gd name="T12" fmla="*/ 23 w 57"/>
              <a:gd name="T13" fmla="*/ 12 h 61"/>
              <a:gd name="T14" fmla="*/ 18 w 57"/>
              <a:gd name="T15" fmla="*/ 16 h 61"/>
              <a:gd name="T16" fmla="*/ 14 w 57"/>
              <a:gd name="T17" fmla="*/ 21 h 61"/>
              <a:gd name="T18" fmla="*/ 11 w 57"/>
              <a:gd name="T19" fmla="*/ 25 h 61"/>
              <a:gd name="T20" fmla="*/ 7 w 57"/>
              <a:gd name="T21" fmla="*/ 30 h 61"/>
              <a:gd name="T22" fmla="*/ 5 w 57"/>
              <a:gd name="T23" fmla="*/ 35 h 61"/>
              <a:gd name="T24" fmla="*/ 4 w 57"/>
              <a:gd name="T25" fmla="*/ 40 h 61"/>
              <a:gd name="T26" fmla="*/ 1 w 57"/>
              <a:gd name="T27" fmla="*/ 46 h 61"/>
              <a:gd name="T28" fmla="*/ 0 w 57"/>
              <a:gd name="T29" fmla="*/ 53 h 61"/>
              <a:gd name="T30" fmla="*/ 0 w 57"/>
              <a:gd name="T31" fmla="*/ 59 h 61"/>
              <a:gd name="T32" fmla="*/ 10 w 57"/>
              <a:gd name="T33" fmla="*/ 61 h 61"/>
              <a:gd name="T34" fmla="*/ 11 w 57"/>
              <a:gd name="T35" fmla="*/ 57 h 61"/>
              <a:gd name="T36" fmla="*/ 11 w 57"/>
              <a:gd name="T37" fmla="*/ 51 h 61"/>
              <a:gd name="T38" fmla="*/ 13 w 57"/>
              <a:gd name="T39" fmla="*/ 47 h 61"/>
              <a:gd name="T40" fmla="*/ 14 w 57"/>
              <a:gd name="T41" fmla="*/ 43 h 61"/>
              <a:gd name="T42" fmla="*/ 17 w 57"/>
              <a:gd name="T43" fmla="*/ 37 h 61"/>
              <a:gd name="T44" fmla="*/ 18 w 57"/>
              <a:gd name="T45" fmla="*/ 33 h 61"/>
              <a:gd name="T46" fmla="*/ 22 w 57"/>
              <a:gd name="T47" fmla="*/ 30 h 61"/>
              <a:gd name="T48" fmla="*/ 24 w 57"/>
              <a:gd name="T49" fmla="*/ 26 h 61"/>
              <a:gd name="T50" fmla="*/ 27 w 57"/>
              <a:gd name="T51" fmla="*/ 23 h 61"/>
              <a:gd name="T52" fmla="*/ 31 w 57"/>
              <a:gd name="T53" fmla="*/ 21 h 61"/>
              <a:gd name="T54" fmla="*/ 35 w 57"/>
              <a:gd name="T55" fmla="*/ 18 h 61"/>
              <a:gd name="T56" fmla="*/ 39 w 57"/>
              <a:gd name="T57" fmla="*/ 16 h 61"/>
              <a:gd name="T58" fmla="*/ 43 w 57"/>
              <a:gd name="T59" fmla="*/ 14 h 61"/>
              <a:gd name="T60" fmla="*/ 48 w 57"/>
              <a:gd name="T61" fmla="*/ 12 h 61"/>
              <a:gd name="T62" fmla="*/ 52 w 57"/>
              <a:gd name="T63" fmla="*/ 12 h 61"/>
              <a:gd name="T64" fmla="*/ 57 w 57"/>
              <a:gd name="T65" fmla="*/ 12 h 6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7"/>
              <a:gd name="T100" fmla="*/ 0 h 61"/>
              <a:gd name="T101" fmla="*/ 57 w 57"/>
              <a:gd name="T102" fmla="*/ 61 h 6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7" h="61">
                <a:moveTo>
                  <a:pt x="57" y="0"/>
                </a:moveTo>
                <a:lnTo>
                  <a:pt x="55" y="0"/>
                </a:lnTo>
                <a:lnTo>
                  <a:pt x="52" y="1"/>
                </a:lnTo>
                <a:lnTo>
                  <a:pt x="48" y="1"/>
                </a:lnTo>
                <a:lnTo>
                  <a:pt x="45" y="1"/>
                </a:lnTo>
                <a:lnTo>
                  <a:pt x="43" y="2"/>
                </a:lnTo>
                <a:lnTo>
                  <a:pt x="40" y="2"/>
                </a:lnTo>
                <a:lnTo>
                  <a:pt x="38" y="4"/>
                </a:lnTo>
                <a:lnTo>
                  <a:pt x="35" y="5"/>
                </a:lnTo>
                <a:lnTo>
                  <a:pt x="32" y="7"/>
                </a:lnTo>
                <a:lnTo>
                  <a:pt x="30" y="8"/>
                </a:lnTo>
                <a:lnTo>
                  <a:pt x="27" y="9"/>
                </a:lnTo>
                <a:lnTo>
                  <a:pt x="24" y="11"/>
                </a:lnTo>
                <a:lnTo>
                  <a:pt x="23" y="12"/>
                </a:lnTo>
                <a:lnTo>
                  <a:pt x="21" y="14"/>
                </a:lnTo>
                <a:lnTo>
                  <a:pt x="18" y="16"/>
                </a:lnTo>
                <a:lnTo>
                  <a:pt x="17" y="18"/>
                </a:lnTo>
                <a:lnTo>
                  <a:pt x="14" y="21"/>
                </a:lnTo>
                <a:lnTo>
                  <a:pt x="13" y="22"/>
                </a:lnTo>
                <a:lnTo>
                  <a:pt x="11" y="25"/>
                </a:lnTo>
                <a:lnTo>
                  <a:pt x="9" y="28"/>
                </a:lnTo>
                <a:lnTo>
                  <a:pt x="7" y="30"/>
                </a:lnTo>
                <a:lnTo>
                  <a:pt x="6" y="32"/>
                </a:lnTo>
                <a:lnTo>
                  <a:pt x="5" y="35"/>
                </a:lnTo>
                <a:lnTo>
                  <a:pt x="4" y="37"/>
                </a:lnTo>
                <a:lnTo>
                  <a:pt x="4" y="40"/>
                </a:lnTo>
                <a:lnTo>
                  <a:pt x="2" y="43"/>
                </a:lnTo>
                <a:lnTo>
                  <a:pt x="1" y="46"/>
                </a:lnTo>
                <a:lnTo>
                  <a:pt x="1" y="50"/>
                </a:lnTo>
                <a:lnTo>
                  <a:pt x="0" y="53"/>
                </a:lnTo>
                <a:lnTo>
                  <a:pt x="0" y="56"/>
                </a:lnTo>
                <a:lnTo>
                  <a:pt x="0" y="59"/>
                </a:lnTo>
                <a:lnTo>
                  <a:pt x="0" y="61"/>
                </a:lnTo>
                <a:lnTo>
                  <a:pt x="10" y="61"/>
                </a:lnTo>
                <a:lnTo>
                  <a:pt x="10" y="60"/>
                </a:lnTo>
                <a:lnTo>
                  <a:pt x="11" y="57"/>
                </a:lnTo>
                <a:lnTo>
                  <a:pt x="11" y="54"/>
                </a:lnTo>
                <a:lnTo>
                  <a:pt x="11" y="51"/>
                </a:lnTo>
                <a:lnTo>
                  <a:pt x="11" y="50"/>
                </a:lnTo>
                <a:lnTo>
                  <a:pt x="13" y="47"/>
                </a:lnTo>
                <a:lnTo>
                  <a:pt x="14" y="44"/>
                </a:lnTo>
                <a:lnTo>
                  <a:pt x="14" y="43"/>
                </a:lnTo>
                <a:lnTo>
                  <a:pt x="15" y="40"/>
                </a:lnTo>
                <a:lnTo>
                  <a:pt x="17" y="37"/>
                </a:lnTo>
                <a:lnTo>
                  <a:pt x="18" y="36"/>
                </a:lnTo>
                <a:lnTo>
                  <a:pt x="18" y="33"/>
                </a:lnTo>
                <a:lnTo>
                  <a:pt x="19" y="32"/>
                </a:lnTo>
                <a:lnTo>
                  <a:pt x="22" y="30"/>
                </a:lnTo>
                <a:lnTo>
                  <a:pt x="23" y="28"/>
                </a:lnTo>
                <a:lnTo>
                  <a:pt x="24" y="26"/>
                </a:lnTo>
                <a:lnTo>
                  <a:pt x="26" y="25"/>
                </a:lnTo>
                <a:lnTo>
                  <a:pt x="27" y="23"/>
                </a:lnTo>
                <a:lnTo>
                  <a:pt x="30" y="22"/>
                </a:lnTo>
                <a:lnTo>
                  <a:pt x="31" y="21"/>
                </a:lnTo>
                <a:lnTo>
                  <a:pt x="34" y="19"/>
                </a:lnTo>
                <a:lnTo>
                  <a:pt x="35" y="18"/>
                </a:lnTo>
                <a:lnTo>
                  <a:pt x="38" y="16"/>
                </a:lnTo>
                <a:lnTo>
                  <a:pt x="39" y="16"/>
                </a:lnTo>
                <a:lnTo>
                  <a:pt x="42" y="15"/>
                </a:lnTo>
                <a:lnTo>
                  <a:pt x="43" y="14"/>
                </a:lnTo>
                <a:lnTo>
                  <a:pt x="45" y="14"/>
                </a:lnTo>
                <a:lnTo>
                  <a:pt x="48" y="12"/>
                </a:lnTo>
                <a:lnTo>
                  <a:pt x="51" y="12"/>
                </a:lnTo>
                <a:lnTo>
                  <a:pt x="52" y="12"/>
                </a:lnTo>
                <a:lnTo>
                  <a:pt x="55" y="12"/>
                </a:lnTo>
                <a:lnTo>
                  <a:pt x="57" y="12"/>
                </a:lnTo>
                <a:lnTo>
                  <a:pt x="57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07" name="Freeform 25"/>
          <p:cNvSpPr>
            <a:spLocks/>
          </p:cNvSpPr>
          <p:nvPr/>
        </p:nvSpPr>
        <p:spPr bwMode="auto">
          <a:xfrm>
            <a:off x="4441825" y="3416300"/>
            <a:ext cx="92075" cy="96838"/>
          </a:xfrm>
          <a:custGeom>
            <a:avLst/>
            <a:gdLst>
              <a:gd name="T0" fmla="*/ 58 w 58"/>
              <a:gd name="T1" fmla="*/ 59 h 61"/>
              <a:gd name="T2" fmla="*/ 58 w 58"/>
              <a:gd name="T3" fmla="*/ 53 h 61"/>
              <a:gd name="T4" fmla="*/ 57 w 58"/>
              <a:gd name="T5" fmla="*/ 46 h 61"/>
              <a:gd name="T6" fmla="*/ 54 w 58"/>
              <a:gd name="T7" fmla="*/ 40 h 61"/>
              <a:gd name="T8" fmla="*/ 53 w 58"/>
              <a:gd name="T9" fmla="*/ 35 h 61"/>
              <a:gd name="T10" fmla="*/ 50 w 58"/>
              <a:gd name="T11" fmla="*/ 30 h 61"/>
              <a:gd name="T12" fmla="*/ 46 w 58"/>
              <a:gd name="T13" fmla="*/ 25 h 61"/>
              <a:gd name="T14" fmla="*/ 43 w 58"/>
              <a:gd name="T15" fmla="*/ 21 h 61"/>
              <a:gd name="T16" fmla="*/ 39 w 58"/>
              <a:gd name="T17" fmla="*/ 16 h 61"/>
              <a:gd name="T18" fmla="*/ 34 w 58"/>
              <a:gd name="T19" fmla="*/ 12 h 61"/>
              <a:gd name="T20" fmla="*/ 30 w 58"/>
              <a:gd name="T21" fmla="*/ 9 h 61"/>
              <a:gd name="T22" fmla="*/ 25 w 58"/>
              <a:gd name="T23" fmla="*/ 7 h 61"/>
              <a:gd name="T24" fmla="*/ 20 w 58"/>
              <a:gd name="T25" fmla="*/ 4 h 61"/>
              <a:gd name="T26" fmla="*/ 15 w 58"/>
              <a:gd name="T27" fmla="*/ 2 h 61"/>
              <a:gd name="T28" fmla="*/ 9 w 58"/>
              <a:gd name="T29" fmla="*/ 1 h 61"/>
              <a:gd name="T30" fmla="*/ 3 w 58"/>
              <a:gd name="T31" fmla="*/ 0 h 61"/>
              <a:gd name="T32" fmla="*/ 0 w 58"/>
              <a:gd name="T33" fmla="*/ 12 h 61"/>
              <a:gd name="T34" fmla="*/ 5 w 58"/>
              <a:gd name="T35" fmla="*/ 12 h 61"/>
              <a:gd name="T36" fmla="*/ 9 w 58"/>
              <a:gd name="T37" fmla="*/ 12 h 61"/>
              <a:gd name="T38" fmla="*/ 15 w 58"/>
              <a:gd name="T39" fmla="*/ 14 h 61"/>
              <a:gd name="T40" fmla="*/ 19 w 58"/>
              <a:gd name="T41" fmla="*/ 16 h 61"/>
              <a:gd name="T42" fmla="*/ 22 w 58"/>
              <a:gd name="T43" fmla="*/ 18 h 61"/>
              <a:gd name="T44" fmla="*/ 26 w 58"/>
              <a:gd name="T45" fmla="*/ 21 h 61"/>
              <a:gd name="T46" fmla="*/ 30 w 58"/>
              <a:gd name="T47" fmla="*/ 23 h 61"/>
              <a:gd name="T48" fmla="*/ 33 w 58"/>
              <a:gd name="T49" fmla="*/ 26 h 61"/>
              <a:gd name="T50" fmla="*/ 37 w 58"/>
              <a:gd name="T51" fmla="*/ 30 h 61"/>
              <a:gd name="T52" fmla="*/ 39 w 58"/>
              <a:gd name="T53" fmla="*/ 33 h 61"/>
              <a:gd name="T54" fmla="*/ 41 w 58"/>
              <a:gd name="T55" fmla="*/ 37 h 61"/>
              <a:gd name="T56" fmla="*/ 43 w 58"/>
              <a:gd name="T57" fmla="*/ 43 h 61"/>
              <a:gd name="T58" fmla="*/ 45 w 58"/>
              <a:gd name="T59" fmla="*/ 47 h 61"/>
              <a:gd name="T60" fmla="*/ 46 w 58"/>
              <a:gd name="T61" fmla="*/ 51 h 61"/>
              <a:gd name="T62" fmla="*/ 47 w 58"/>
              <a:gd name="T63" fmla="*/ 57 h 61"/>
              <a:gd name="T64" fmla="*/ 47 w 58"/>
              <a:gd name="T65" fmla="*/ 61 h 6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8"/>
              <a:gd name="T100" fmla="*/ 0 h 61"/>
              <a:gd name="T101" fmla="*/ 58 w 58"/>
              <a:gd name="T102" fmla="*/ 61 h 6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8" h="61">
                <a:moveTo>
                  <a:pt x="58" y="61"/>
                </a:moveTo>
                <a:lnTo>
                  <a:pt x="58" y="59"/>
                </a:lnTo>
                <a:lnTo>
                  <a:pt x="58" y="56"/>
                </a:lnTo>
                <a:lnTo>
                  <a:pt x="58" y="53"/>
                </a:lnTo>
                <a:lnTo>
                  <a:pt x="57" y="50"/>
                </a:lnTo>
                <a:lnTo>
                  <a:pt x="57" y="46"/>
                </a:lnTo>
                <a:lnTo>
                  <a:pt x="55" y="43"/>
                </a:lnTo>
                <a:lnTo>
                  <a:pt x="54" y="40"/>
                </a:lnTo>
                <a:lnTo>
                  <a:pt x="54" y="37"/>
                </a:lnTo>
                <a:lnTo>
                  <a:pt x="53" y="35"/>
                </a:lnTo>
                <a:lnTo>
                  <a:pt x="51" y="32"/>
                </a:lnTo>
                <a:lnTo>
                  <a:pt x="50" y="30"/>
                </a:lnTo>
                <a:lnTo>
                  <a:pt x="49" y="28"/>
                </a:lnTo>
                <a:lnTo>
                  <a:pt x="46" y="25"/>
                </a:lnTo>
                <a:lnTo>
                  <a:pt x="45" y="22"/>
                </a:lnTo>
                <a:lnTo>
                  <a:pt x="43" y="21"/>
                </a:lnTo>
                <a:lnTo>
                  <a:pt x="41" y="18"/>
                </a:lnTo>
                <a:lnTo>
                  <a:pt x="39" y="16"/>
                </a:lnTo>
                <a:lnTo>
                  <a:pt x="37" y="14"/>
                </a:lnTo>
                <a:lnTo>
                  <a:pt x="34" y="12"/>
                </a:lnTo>
                <a:lnTo>
                  <a:pt x="33" y="11"/>
                </a:lnTo>
                <a:lnTo>
                  <a:pt x="30" y="9"/>
                </a:lnTo>
                <a:lnTo>
                  <a:pt x="28" y="8"/>
                </a:lnTo>
                <a:lnTo>
                  <a:pt x="25" y="7"/>
                </a:lnTo>
                <a:lnTo>
                  <a:pt x="22" y="5"/>
                </a:lnTo>
                <a:lnTo>
                  <a:pt x="20" y="4"/>
                </a:lnTo>
                <a:lnTo>
                  <a:pt x="17" y="2"/>
                </a:lnTo>
                <a:lnTo>
                  <a:pt x="15" y="2"/>
                </a:lnTo>
                <a:lnTo>
                  <a:pt x="12" y="1"/>
                </a:lnTo>
                <a:lnTo>
                  <a:pt x="9" y="1"/>
                </a:lnTo>
                <a:lnTo>
                  <a:pt x="7" y="1"/>
                </a:lnTo>
                <a:lnTo>
                  <a:pt x="3" y="0"/>
                </a:lnTo>
                <a:lnTo>
                  <a:pt x="0" y="0"/>
                </a:lnTo>
                <a:lnTo>
                  <a:pt x="0" y="12"/>
                </a:lnTo>
                <a:lnTo>
                  <a:pt x="3" y="12"/>
                </a:lnTo>
                <a:lnTo>
                  <a:pt x="5" y="12"/>
                </a:lnTo>
                <a:lnTo>
                  <a:pt x="7" y="12"/>
                </a:lnTo>
                <a:lnTo>
                  <a:pt x="9" y="12"/>
                </a:lnTo>
                <a:lnTo>
                  <a:pt x="12" y="14"/>
                </a:lnTo>
                <a:lnTo>
                  <a:pt x="15" y="14"/>
                </a:lnTo>
                <a:lnTo>
                  <a:pt x="16" y="15"/>
                </a:lnTo>
                <a:lnTo>
                  <a:pt x="19" y="16"/>
                </a:lnTo>
                <a:lnTo>
                  <a:pt x="21" y="16"/>
                </a:lnTo>
                <a:lnTo>
                  <a:pt x="22" y="18"/>
                </a:lnTo>
                <a:lnTo>
                  <a:pt x="25" y="19"/>
                </a:lnTo>
                <a:lnTo>
                  <a:pt x="26" y="21"/>
                </a:lnTo>
                <a:lnTo>
                  <a:pt x="28" y="22"/>
                </a:lnTo>
                <a:lnTo>
                  <a:pt x="30" y="23"/>
                </a:lnTo>
                <a:lnTo>
                  <a:pt x="32" y="25"/>
                </a:lnTo>
                <a:lnTo>
                  <a:pt x="33" y="26"/>
                </a:lnTo>
                <a:lnTo>
                  <a:pt x="34" y="28"/>
                </a:lnTo>
                <a:lnTo>
                  <a:pt x="37" y="30"/>
                </a:lnTo>
                <a:lnTo>
                  <a:pt x="38" y="32"/>
                </a:lnTo>
                <a:lnTo>
                  <a:pt x="39" y="33"/>
                </a:lnTo>
                <a:lnTo>
                  <a:pt x="41" y="36"/>
                </a:lnTo>
                <a:lnTo>
                  <a:pt x="41" y="37"/>
                </a:lnTo>
                <a:lnTo>
                  <a:pt x="42" y="40"/>
                </a:lnTo>
                <a:lnTo>
                  <a:pt x="43" y="43"/>
                </a:lnTo>
                <a:lnTo>
                  <a:pt x="45" y="44"/>
                </a:lnTo>
                <a:lnTo>
                  <a:pt x="45" y="47"/>
                </a:lnTo>
                <a:lnTo>
                  <a:pt x="46" y="50"/>
                </a:lnTo>
                <a:lnTo>
                  <a:pt x="46" y="51"/>
                </a:lnTo>
                <a:lnTo>
                  <a:pt x="46" y="54"/>
                </a:lnTo>
                <a:lnTo>
                  <a:pt x="47" y="57"/>
                </a:lnTo>
                <a:lnTo>
                  <a:pt x="47" y="60"/>
                </a:lnTo>
                <a:lnTo>
                  <a:pt x="47" y="61"/>
                </a:lnTo>
                <a:lnTo>
                  <a:pt x="58" y="61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08" name="Freeform 26"/>
          <p:cNvSpPr>
            <a:spLocks/>
          </p:cNvSpPr>
          <p:nvPr/>
        </p:nvSpPr>
        <p:spPr bwMode="auto">
          <a:xfrm>
            <a:off x="5424488" y="2287588"/>
            <a:ext cx="19050" cy="744537"/>
          </a:xfrm>
          <a:custGeom>
            <a:avLst/>
            <a:gdLst>
              <a:gd name="T0" fmla="*/ 7 w 12"/>
              <a:gd name="T1" fmla="*/ 0 h 469"/>
              <a:gd name="T2" fmla="*/ 0 w 12"/>
              <a:gd name="T3" fmla="*/ 0 h 469"/>
              <a:gd name="T4" fmla="*/ 0 w 12"/>
              <a:gd name="T5" fmla="*/ 469 h 469"/>
              <a:gd name="T6" fmla="*/ 12 w 12"/>
              <a:gd name="T7" fmla="*/ 469 h 469"/>
              <a:gd name="T8" fmla="*/ 12 w 12"/>
              <a:gd name="T9" fmla="*/ 0 h 469"/>
              <a:gd name="T10" fmla="*/ 7 w 12"/>
              <a:gd name="T11" fmla="*/ 0 h 46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"/>
              <a:gd name="T19" fmla="*/ 0 h 469"/>
              <a:gd name="T20" fmla="*/ 12 w 12"/>
              <a:gd name="T21" fmla="*/ 469 h 46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" h="469">
                <a:moveTo>
                  <a:pt x="7" y="0"/>
                </a:moveTo>
                <a:lnTo>
                  <a:pt x="0" y="0"/>
                </a:lnTo>
                <a:lnTo>
                  <a:pt x="0" y="469"/>
                </a:lnTo>
                <a:lnTo>
                  <a:pt x="12" y="469"/>
                </a:lnTo>
                <a:lnTo>
                  <a:pt x="12" y="0"/>
                </a:lnTo>
                <a:lnTo>
                  <a:pt x="7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09" name="Freeform 27"/>
          <p:cNvSpPr>
            <a:spLocks/>
          </p:cNvSpPr>
          <p:nvPr/>
        </p:nvSpPr>
        <p:spPr bwMode="auto">
          <a:xfrm>
            <a:off x="4119563" y="2287588"/>
            <a:ext cx="17462" cy="744537"/>
          </a:xfrm>
          <a:custGeom>
            <a:avLst/>
            <a:gdLst>
              <a:gd name="T0" fmla="*/ 6 w 11"/>
              <a:gd name="T1" fmla="*/ 0 h 469"/>
              <a:gd name="T2" fmla="*/ 0 w 11"/>
              <a:gd name="T3" fmla="*/ 0 h 469"/>
              <a:gd name="T4" fmla="*/ 0 w 11"/>
              <a:gd name="T5" fmla="*/ 469 h 469"/>
              <a:gd name="T6" fmla="*/ 11 w 11"/>
              <a:gd name="T7" fmla="*/ 469 h 469"/>
              <a:gd name="T8" fmla="*/ 11 w 11"/>
              <a:gd name="T9" fmla="*/ 0 h 469"/>
              <a:gd name="T10" fmla="*/ 6 w 11"/>
              <a:gd name="T11" fmla="*/ 0 h 46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1"/>
              <a:gd name="T19" fmla="*/ 0 h 469"/>
              <a:gd name="T20" fmla="*/ 11 w 11"/>
              <a:gd name="T21" fmla="*/ 469 h 46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1" h="469">
                <a:moveTo>
                  <a:pt x="6" y="0"/>
                </a:moveTo>
                <a:lnTo>
                  <a:pt x="0" y="0"/>
                </a:lnTo>
                <a:lnTo>
                  <a:pt x="0" y="469"/>
                </a:lnTo>
                <a:lnTo>
                  <a:pt x="11" y="469"/>
                </a:lnTo>
                <a:lnTo>
                  <a:pt x="11" y="0"/>
                </a:lnTo>
                <a:lnTo>
                  <a:pt x="6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10" name="Freeform 28"/>
          <p:cNvSpPr>
            <a:spLocks/>
          </p:cNvSpPr>
          <p:nvPr/>
        </p:nvSpPr>
        <p:spPr bwMode="auto">
          <a:xfrm>
            <a:off x="4864100" y="5557838"/>
            <a:ext cx="141288" cy="153987"/>
          </a:xfrm>
          <a:custGeom>
            <a:avLst/>
            <a:gdLst>
              <a:gd name="T0" fmla="*/ 4 w 89"/>
              <a:gd name="T1" fmla="*/ 13 h 97"/>
              <a:gd name="T2" fmla="*/ 12 w 89"/>
              <a:gd name="T3" fmla="*/ 13 h 97"/>
              <a:gd name="T4" fmla="*/ 20 w 89"/>
              <a:gd name="T5" fmla="*/ 16 h 97"/>
              <a:gd name="T6" fmla="*/ 27 w 89"/>
              <a:gd name="T7" fmla="*/ 17 h 97"/>
              <a:gd name="T8" fmla="*/ 34 w 89"/>
              <a:gd name="T9" fmla="*/ 21 h 97"/>
              <a:gd name="T10" fmla="*/ 41 w 89"/>
              <a:gd name="T11" fmla="*/ 24 h 97"/>
              <a:gd name="T12" fmla="*/ 47 w 89"/>
              <a:gd name="T13" fmla="*/ 30 h 97"/>
              <a:gd name="T14" fmla="*/ 52 w 89"/>
              <a:gd name="T15" fmla="*/ 34 h 97"/>
              <a:gd name="T16" fmla="*/ 58 w 89"/>
              <a:gd name="T17" fmla="*/ 39 h 97"/>
              <a:gd name="T18" fmla="*/ 63 w 89"/>
              <a:gd name="T19" fmla="*/ 46 h 97"/>
              <a:gd name="T20" fmla="*/ 67 w 89"/>
              <a:gd name="T21" fmla="*/ 53 h 97"/>
              <a:gd name="T22" fmla="*/ 71 w 89"/>
              <a:gd name="T23" fmla="*/ 60 h 97"/>
              <a:gd name="T24" fmla="*/ 73 w 89"/>
              <a:gd name="T25" fmla="*/ 67 h 97"/>
              <a:gd name="T26" fmla="*/ 76 w 89"/>
              <a:gd name="T27" fmla="*/ 76 h 97"/>
              <a:gd name="T28" fmla="*/ 77 w 89"/>
              <a:gd name="T29" fmla="*/ 83 h 97"/>
              <a:gd name="T30" fmla="*/ 78 w 89"/>
              <a:gd name="T31" fmla="*/ 91 h 97"/>
              <a:gd name="T32" fmla="*/ 89 w 89"/>
              <a:gd name="T33" fmla="*/ 97 h 97"/>
              <a:gd name="T34" fmla="*/ 89 w 89"/>
              <a:gd name="T35" fmla="*/ 87 h 97"/>
              <a:gd name="T36" fmla="*/ 88 w 89"/>
              <a:gd name="T37" fmla="*/ 77 h 97"/>
              <a:gd name="T38" fmla="*/ 85 w 89"/>
              <a:gd name="T39" fmla="*/ 67 h 97"/>
              <a:gd name="T40" fmla="*/ 82 w 89"/>
              <a:gd name="T41" fmla="*/ 59 h 97"/>
              <a:gd name="T42" fmla="*/ 78 w 89"/>
              <a:gd name="T43" fmla="*/ 51 h 97"/>
              <a:gd name="T44" fmla="*/ 75 w 89"/>
              <a:gd name="T45" fmla="*/ 42 h 97"/>
              <a:gd name="T46" fmla="*/ 69 w 89"/>
              <a:gd name="T47" fmla="*/ 35 h 97"/>
              <a:gd name="T48" fmla="*/ 63 w 89"/>
              <a:gd name="T49" fmla="*/ 28 h 97"/>
              <a:gd name="T50" fmla="*/ 56 w 89"/>
              <a:gd name="T51" fmla="*/ 23 h 97"/>
              <a:gd name="T52" fmla="*/ 50 w 89"/>
              <a:gd name="T53" fmla="*/ 17 h 97"/>
              <a:gd name="T54" fmla="*/ 43 w 89"/>
              <a:gd name="T55" fmla="*/ 13 h 97"/>
              <a:gd name="T56" fmla="*/ 35 w 89"/>
              <a:gd name="T57" fmla="*/ 8 h 97"/>
              <a:gd name="T58" fmla="*/ 26 w 89"/>
              <a:gd name="T59" fmla="*/ 4 h 97"/>
              <a:gd name="T60" fmla="*/ 18 w 89"/>
              <a:gd name="T61" fmla="*/ 3 h 97"/>
              <a:gd name="T62" fmla="*/ 9 w 89"/>
              <a:gd name="T63" fmla="*/ 1 h 97"/>
              <a:gd name="T64" fmla="*/ 0 w 89"/>
              <a:gd name="T65" fmla="*/ 0 h 9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9"/>
              <a:gd name="T100" fmla="*/ 0 h 97"/>
              <a:gd name="T101" fmla="*/ 89 w 89"/>
              <a:gd name="T102" fmla="*/ 97 h 9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9" h="97">
                <a:moveTo>
                  <a:pt x="0" y="13"/>
                </a:moveTo>
                <a:lnTo>
                  <a:pt x="4" y="13"/>
                </a:lnTo>
                <a:lnTo>
                  <a:pt x="8" y="13"/>
                </a:lnTo>
                <a:lnTo>
                  <a:pt x="12" y="13"/>
                </a:lnTo>
                <a:lnTo>
                  <a:pt x="16" y="14"/>
                </a:lnTo>
                <a:lnTo>
                  <a:pt x="20" y="16"/>
                </a:lnTo>
                <a:lnTo>
                  <a:pt x="24" y="16"/>
                </a:lnTo>
                <a:lnTo>
                  <a:pt x="27" y="17"/>
                </a:lnTo>
                <a:lnTo>
                  <a:pt x="30" y="18"/>
                </a:lnTo>
                <a:lnTo>
                  <a:pt x="34" y="21"/>
                </a:lnTo>
                <a:lnTo>
                  <a:pt x="38" y="23"/>
                </a:lnTo>
                <a:lnTo>
                  <a:pt x="41" y="24"/>
                </a:lnTo>
                <a:lnTo>
                  <a:pt x="44" y="27"/>
                </a:lnTo>
                <a:lnTo>
                  <a:pt x="47" y="30"/>
                </a:lnTo>
                <a:lnTo>
                  <a:pt x="50" y="31"/>
                </a:lnTo>
                <a:lnTo>
                  <a:pt x="52" y="34"/>
                </a:lnTo>
                <a:lnTo>
                  <a:pt x="55" y="37"/>
                </a:lnTo>
                <a:lnTo>
                  <a:pt x="58" y="39"/>
                </a:lnTo>
                <a:lnTo>
                  <a:pt x="60" y="44"/>
                </a:lnTo>
                <a:lnTo>
                  <a:pt x="63" y="46"/>
                </a:lnTo>
                <a:lnTo>
                  <a:pt x="65" y="49"/>
                </a:lnTo>
                <a:lnTo>
                  <a:pt x="67" y="53"/>
                </a:lnTo>
                <a:lnTo>
                  <a:pt x="69" y="56"/>
                </a:lnTo>
                <a:lnTo>
                  <a:pt x="71" y="60"/>
                </a:lnTo>
                <a:lnTo>
                  <a:pt x="72" y="63"/>
                </a:lnTo>
                <a:lnTo>
                  <a:pt x="73" y="67"/>
                </a:lnTo>
                <a:lnTo>
                  <a:pt x="75" y="72"/>
                </a:lnTo>
                <a:lnTo>
                  <a:pt x="76" y="76"/>
                </a:lnTo>
                <a:lnTo>
                  <a:pt x="77" y="80"/>
                </a:lnTo>
                <a:lnTo>
                  <a:pt x="77" y="83"/>
                </a:lnTo>
                <a:lnTo>
                  <a:pt x="78" y="87"/>
                </a:lnTo>
                <a:lnTo>
                  <a:pt x="78" y="91"/>
                </a:lnTo>
                <a:lnTo>
                  <a:pt x="78" y="97"/>
                </a:lnTo>
                <a:lnTo>
                  <a:pt x="89" y="97"/>
                </a:lnTo>
                <a:lnTo>
                  <a:pt x="89" y="91"/>
                </a:lnTo>
                <a:lnTo>
                  <a:pt x="89" y="87"/>
                </a:lnTo>
                <a:lnTo>
                  <a:pt x="89" y="82"/>
                </a:lnTo>
                <a:lnTo>
                  <a:pt x="88" y="77"/>
                </a:lnTo>
                <a:lnTo>
                  <a:pt x="86" y="73"/>
                </a:lnTo>
                <a:lnTo>
                  <a:pt x="85" y="67"/>
                </a:lnTo>
                <a:lnTo>
                  <a:pt x="84" y="63"/>
                </a:lnTo>
                <a:lnTo>
                  <a:pt x="82" y="59"/>
                </a:lnTo>
                <a:lnTo>
                  <a:pt x="81" y="55"/>
                </a:lnTo>
                <a:lnTo>
                  <a:pt x="78" y="51"/>
                </a:lnTo>
                <a:lnTo>
                  <a:pt x="76" y="46"/>
                </a:lnTo>
                <a:lnTo>
                  <a:pt x="75" y="42"/>
                </a:lnTo>
                <a:lnTo>
                  <a:pt x="72" y="39"/>
                </a:lnTo>
                <a:lnTo>
                  <a:pt x="69" y="35"/>
                </a:lnTo>
                <a:lnTo>
                  <a:pt x="67" y="32"/>
                </a:lnTo>
                <a:lnTo>
                  <a:pt x="63" y="28"/>
                </a:lnTo>
                <a:lnTo>
                  <a:pt x="60" y="25"/>
                </a:lnTo>
                <a:lnTo>
                  <a:pt x="56" y="23"/>
                </a:lnTo>
                <a:lnTo>
                  <a:pt x="54" y="20"/>
                </a:lnTo>
                <a:lnTo>
                  <a:pt x="50" y="17"/>
                </a:lnTo>
                <a:lnTo>
                  <a:pt x="46" y="14"/>
                </a:lnTo>
                <a:lnTo>
                  <a:pt x="43" y="13"/>
                </a:lnTo>
                <a:lnTo>
                  <a:pt x="39" y="10"/>
                </a:lnTo>
                <a:lnTo>
                  <a:pt x="35" y="8"/>
                </a:lnTo>
                <a:lnTo>
                  <a:pt x="31" y="6"/>
                </a:lnTo>
                <a:lnTo>
                  <a:pt x="26" y="4"/>
                </a:lnTo>
                <a:lnTo>
                  <a:pt x="22" y="3"/>
                </a:lnTo>
                <a:lnTo>
                  <a:pt x="18" y="3"/>
                </a:lnTo>
                <a:lnTo>
                  <a:pt x="13" y="1"/>
                </a:lnTo>
                <a:lnTo>
                  <a:pt x="9" y="1"/>
                </a:lnTo>
                <a:lnTo>
                  <a:pt x="5" y="0"/>
                </a:lnTo>
                <a:lnTo>
                  <a:pt x="0" y="0"/>
                </a:lnTo>
                <a:lnTo>
                  <a:pt x="0" y="13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11" name="Freeform 29"/>
          <p:cNvSpPr>
            <a:spLocks/>
          </p:cNvSpPr>
          <p:nvPr/>
        </p:nvSpPr>
        <p:spPr bwMode="auto">
          <a:xfrm>
            <a:off x="4722813" y="5557838"/>
            <a:ext cx="141287" cy="153987"/>
          </a:xfrm>
          <a:custGeom>
            <a:avLst/>
            <a:gdLst>
              <a:gd name="T0" fmla="*/ 10 w 89"/>
              <a:gd name="T1" fmla="*/ 91 h 97"/>
              <a:gd name="T2" fmla="*/ 12 w 89"/>
              <a:gd name="T3" fmla="*/ 83 h 97"/>
              <a:gd name="T4" fmla="*/ 13 w 89"/>
              <a:gd name="T5" fmla="*/ 76 h 97"/>
              <a:gd name="T6" fmla="*/ 16 w 89"/>
              <a:gd name="T7" fmla="*/ 67 h 97"/>
              <a:gd name="T8" fmla="*/ 18 w 89"/>
              <a:gd name="T9" fmla="*/ 60 h 97"/>
              <a:gd name="T10" fmla="*/ 22 w 89"/>
              <a:gd name="T11" fmla="*/ 53 h 97"/>
              <a:gd name="T12" fmla="*/ 26 w 89"/>
              <a:gd name="T13" fmla="*/ 46 h 97"/>
              <a:gd name="T14" fmla="*/ 31 w 89"/>
              <a:gd name="T15" fmla="*/ 39 h 97"/>
              <a:gd name="T16" fmla="*/ 37 w 89"/>
              <a:gd name="T17" fmla="*/ 34 h 97"/>
              <a:gd name="T18" fmla="*/ 42 w 89"/>
              <a:gd name="T19" fmla="*/ 30 h 97"/>
              <a:gd name="T20" fmla="*/ 48 w 89"/>
              <a:gd name="T21" fmla="*/ 24 h 97"/>
              <a:gd name="T22" fmla="*/ 55 w 89"/>
              <a:gd name="T23" fmla="*/ 21 h 97"/>
              <a:gd name="T24" fmla="*/ 61 w 89"/>
              <a:gd name="T25" fmla="*/ 17 h 97"/>
              <a:gd name="T26" fmla="*/ 69 w 89"/>
              <a:gd name="T27" fmla="*/ 16 h 97"/>
              <a:gd name="T28" fmla="*/ 77 w 89"/>
              <a:gd name="T29" fmla="*/ 13 h 97"/>
              <a:gd name="T30" fmla="*/ 85 w 89"/>
              <a:gd name="T31" fmla="*/ 13 h 97"/>
              <a:gd name="T32" fmla="*/ 89 w 89"/>
              <a:gd name="T33" fmla="*/ 0 h 97"/>
              <a:gd name="T34" fmla="*/ 80 w 89"/>
              <a:gd name="T35" fmla="*/ 1 h 97"/>
              <a:gd name="T36" fmla="*/ 71 w 89"/>
              <a:gd name="T37" fmla="*/ 3 h 97"/>
              <a:gd name="T38" fmla="*/ 63 w 89"/>
              <a:gd name="T39" fmla="*/ 4 h 97"/>
              <a:gd name="T40" fmla="*/ 55 w 89"/>
              <a:gd name="T41" fmla="*/ 8 h 97"/>
              <a:gd name="T42" fmla="*/ 47 w 89"/>
              <a:gd name="T43" fmla="*/ 13 h 97"/>
              <a:gd name="T44" fmla="*/ 39 w 89"/>
              <a:gd name="T45" fmla="*/ 17 h 97"/>
              <a:gd name="T46" fmla="*/ 33 w 89"/>
              <a:gd name="T47" fmla="*/ 23 h 97"/>
              <a:gd name="T48" fmla="*/ 26 w 89"/>
              <a:gd name="T49" fmla="*/ 28 h 97"/>
              <a:gd name="T50" fmla="*/ 20 w 89"/>
              <a:gd name="T51" fmla="*/ 35 h 97"/>
              <a:gd name="T52" fmla="*/ 14 w 89"/>
              <a:gd name="T53" fmla="*/ 42 h 97"/>
              <a:gd name="T54" fmla="*/ 10 w 89"/>
              <a:gd name="T55" fmla="*/ 51 h 97"/>
              <a:gd name="T56" fmla="*/ 6 w 89"/>
              <a:gd name="T57" fmla="*/ 59 h 97"/>
              <a:gd name="T58" fmla="*/ 4 w 89"/>
              <a:gd name="T59" fmla="*/ 67 h 97"/>
              <a:gd name="T60" fmla="*/ 1 w 89"/>
              <a:gd name="T61" fmla="*/ 77 h 97"/>
              <a:gd name="T62" fmla="*/ 0 w 89"/>
              <a:gd name="T63" fmla="*/ 87 h 97"/>
              <a:gd name="T64" fmla="*/ 0 w 89"/>
              <a:gd name="T65" fmla="*/ 97 h 9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9"/>
              <a:gd name="T100" fmla="*/ 0 h 97"/>
              <a:gd name="T101" fmla="*/ 89 w 89"/>
              <a:gd name="T102" fmla="*/ 97 h 9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9" h="97">
                <a:moveTo>
                  <a:pt x="10" y="97"/>
                </a:moveTo>
                <a:lnTo>
                  <a:pt x="10" y="91"/>
                </a:lnTo>
                <a:lnTo>
                  <a:pt x="10" y="87"/>
                </a:lnTo>
                <a:lnTo>
                  <a:pt x="12" y="83"/>
                </a:lnTo>
                <a:lnTo>
                  <a:pt x="12" y="80"/>
                </a:lnTo>
                <a:lnTo>
                  <a:pt x="13" y="76"/>
                </a:lnTo>
                <a:lnTo>
                  <a:pt x="14" y="72"/>
                </a:lnTo>
                <a:lnTo>
                  <a:pt x="16" y="67"/>
                </a:lnTo>
                <a:lnTo>
                  <a:pt x="17" y="63"/>
                </a:lnTo>
                <a:lnTo>
                  <a:pt x="18" y="60"/>
                </a:lnTo>
                <a:lnTo>
                  <a:pt x="20" y="56"/>
                </a:lnTo>
                <a:lnTo>
                  <a:pt x="22" y="53"/>
                </a:lnTo>
                <a:lnTo>
                  <a:pt x="23" y="49"/>
                </a:lnTo>
                <a:lnTo>
                  <a:pt x="26" y="46"/>
                </a:lnTo>
                <a:lnTo>
                  <a:pt x="29" y="44"/>
                </a:lnTo>
                <a:lnTo>
                  <a:pt x="31" y="39"/>
                </a:lnTo>
                <a:lnTo>
                  <a:pt x="34" y="37"/>
                </a:lnTo>
                <a:lnTo>
                  <a:pt x="37" y="34"/>
                </a:lnTo>
                <a:lnTo>
                  <a:pt x="39" y="31"/>
                </a:lnTo>
                <a:lnTo>
                  <a:pt x="42" y="30"/>
                </a:lnTo>
                <a:lnTo>
                  <a:pt x="46" y="27"/>
                </a:lnTo>
                <a:lnTo>
                  <a:pt x="48" y="24"/>
                </a:lnTo>
                <a:lnTo>
                  <a:pt x="52" y="23"/>
                </a:lnTo>
                <a:lnTo>
                  <a:pt x="55" y="21"/>
                </a:lnTo>
                <a:lnTo>
                  <a:pt x="59" y="18"/>
                </a:lnTo>
                <a:lnTo>
                  <a:pt x="61" y="17"/>
                </a:lnTo>
                <a:lnTo>
                  <a:pt x="65" y="16"/>
                </a:lnTo>
                <a:lnTo>
                  <a:pt x="69" y="16"/>
                </a:lnTo>
                <a:lnTo>
                  <a:pt x="73" y="14"/>
                </a:lnTo>
                <a:lnTo>
                  <a:pt x="77" y="13"/>
                </a:lnTo>
                <a:lnTo>
                  <a:pt x="81" y="13"/>
                </a:lnTo>
                <a:lnTo>
                  <a:pt x="85" y="13"/>
                </a:lnTo>
                <a:lnTo>
                  <a:pt x="89" y="13"/>
                </a:lnTo>
                <a:lnTo>
                  <a:pt x="89" y="0"/>
                </a:lnTo>
                <a:lnTo>
                  <a:pt x="85" y="0"/>
                </a:lnTo>
                <a:lnTo>
                  <a:pt x="80" y="1"/>
                </a:lnTo>
                <a:lnTo>
                  <a:pt x="76" y="1"/>
                </a:lnTo>
                <a:lnTo>
                  <a:pt x="71" y="3"/>
                </a:lnTo>
                <a:lnTo>
                  <a:pt x="67" y="3"/>
                </a:lnTo>
                <a:lnTo>
                  <a:pt x="63" y="4"/>
                </a:lnTo>
                <a:lnTo>
                  <a:pt x="59" y="6"/>
                </a:lnTo>
                <a:lnTo>
                  <a:pt x="55" y="8"/>
                </a:lnTo>
                <a:lnTo>
                  <a:pt x="50" y="10"/>
                </a:lnTo>
                <a:lnTo>
                  <a:pt x="47" y="13"/>
                </a:lnTo>
                <a:lnTo>
                  <a:pt x="43" y="14"/>
                </a:lnTo>
                <a:lnTo>
                  <a:pt x="39" y="17"/>
                </a:lnTo>
                <a:lnTo>
                  <a:pt x="35" y="20"/>
                </a:lnTo>
                <a:lnTo>
                  <a:pt x="33" y="23"/>
                </a:lnTo>
                <a:lnTo>
                  <a:pt x="29" y="25"/>
                </a:lnTo>
                <a:lnTo>
                  <a:pt x="26" y="28"/>
                </a:lnTo>
                <a:lnTo>
                  <a:pt x="23" y="32"/>
                </a:lnTo>
                <a:lnTo>
                  <a:pt x="20" y="35"/>
                </a:lnTo>
                <a:lnTo>
                  <a:pt x="17" y="39"/>
                </a:lnTo>
                <a:lnTo>
                  <a:pt x="14" y="42"/>
                </a:lnTo>
                <a:lnTo>
                  <a:pt x="13" y="46"/>
                </a:lnTo>
                <a:lnTo>
                  <a:pt x="10" y="51"/>
                </a:lnTo>
                <a:lnTo>
                  <a:pt x="8" y="55"/>
                </a:lnTo>
                <a:lnTo>
                  <a:pt x="6" y="59"/>
                </a:lnTo>
                <a:lnTo>
                  <a:pt x="5" y="63"/>
                </a:lnTo>
                <a:lnTo>
                  <a:pt x="4" y="67"/>
                </a:lnTo>
                <a:lnTo>
                  <a:pt x="3" y="73"/>
                </a:lnTo>
                <a:lnTo>
                  <a:pt x="1" y="77"/>
                </a:lnTo>
                <a:lnTo>
                  <a:pt x="1" y="82"/>
                </a:lnTo>
                <a:lnTo>
                  <a:pt x="0" y="87"/>
                </a:lnTo>
                <a:lnTo>
                  <a:pt x="0" y="91"/>
                </a:lnTo>
                <a:lnTo>
                  <a:pt x="0" y="97"/>
                </a:lnTo>
                <a:lnTo>
                  <a:pt x="10" y="97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12" name="Freeform 30"/>
          <p:cNvSpPr>
            <a:spLocks/>
          </p:cNvSpPr>
          <p:nvPr/>
        </p:nvSpPr>
        <p:spPr bwMode="auto">
          <a:xfrm>
            <a:off x="4722813" y="5711825"/>
            <a:ext cx="141287" cy="150813"/>
          </a:xfrm>
          <a:custGeom>
            <a:avLst/>
            <a:gdLst>
              <a:gd name="T0" fmla="*/ 85 w 89"/>
              <a:gd name="T1" fmla="*/ 83 h 95"/>
              <a:gd name="T2" fmla="*/ 77 w 89"/>
              <a:gd name="T3" fmla="*/ 83 h 95"/>
              <a:gd name="T4" fmla="*/ 69 w 89"/>
              <a:gd name="T5" fmla="*/ 81 h 95"/>
              <a:gd name="T6" fmla="*/ 61 w 89"/>
              <a:gd name="T7" fmla="*/ 79 h 95"/>
              <a:gd name="T8" fmla="*/ 55 w 89"/>
              <a:gd name="T9" fmla="*/ 76 h 95"/>
              <a:gd name="T10" fmla="*/ 48 w 89"/>
              <a:gd name="T11" fmla="*/ 72 h 95"/>
              <a:gd name="T12" fmla="*/ 42 w 89"/>
              <a:gd name="T13" fmla="*/ 67 h 95"/>
              <a:gd name="T14" fmla="*/ 37 w 89"/>
              <a:gd name="T15" fmla="*/ 62 h 95"/>
              <a:gd name="T16" fmla="*/ 31 w 89"/>
              <a:gd name="T17" fmla="*/ 56 h 95"/>
              <a:gd name="T18" fmla="*/ 26 w 89"/>
              <a:gd name="T19" fmla="*/ 49 h 95"/>
              <a:gd name="T20" fmla="*/ 22 w 89"/>
              <a:gd name="T21" fmla="*/ 43 h 95"/>
              <a:gd name="T22" fmla="*/ 18 w 89"/>
              <a:gd name="T23" fmla="*/ 36 h 95"/>
              <a:gd name="T24" fmla="*/ 16 w 89"/>
              <a:gd name="T25" fmla="*/ 28 h 95"/>
              <a:gd name="T26" fmla="*/ 13 w 89"/>
              <a:gd name="T27" fmla="*/ 21 h 95"/>
              <a:gd name="T28" fmla="*/ 12 w 89"/>
              <a:gd name="T29" fmla="*/ 13 h 95"/>
              <a:gd name="T30" fmla="*/ 10 w 89"/>
              <a:gd name="T31" fmla="*/ 4 h 95"/>
              <a:gd name="T32" fmla="*/ 0 w 89"/>
              <a:gd name="T33" fmla="*/ 0 h 95"/>
              <a:gd name="T34" fmla="*/ 0 w 89"/>
              <a:gd name="T35" fmla="*/ 10 h 95"/>
              <a:gd name="T36" fmla="*/ 1 w 89"/>
              <a:gd name="T37" fmla="*/ 18 h 95"/>
              <a:gd name="T38" fmla="*/ 4 w 89"/>
              <a:gd name="T39" fmla="*/ 28 h 95"/>
              <a:gd name="T40" fmla="*/ 6 w 89"/>
              <a:gd name="T41" fmla="*/ 36 h 95"/>
              <a:gd name="T42" fmla="*/ 10 w 89"/>
              <a:gd name="T43" fmla="*/ 45 h 95"/>
              <a:gd name="T44" fmla="*/ 14 w 89"/>
              <a:gd name="T45" fmla="*/ 53 h 95"/>
              <a:gd name="T46" fmla="*/ 20 w 89"/>
              <a:gd name="T47" fmla="*/ 60 h 95"/>
              <a:gd name="T48" fmla="*/ 26 w 89"/>
              <a:gd name="T49" fmla="*/ 67 h 95"/>
              <a:gd name="T50" fmla="*/ 33 w 89"/>
              <a:gd name="T51" fmla="*/ 73 h 95"/>
              <a:gd name="T52" fmla="*/ 39 w 89"/>
              <a:gd name="T53" fmla="*/ 79 h 95"/>
              <a:gd name="T54" fmla="*/ 47 w 89"/>
              <a:gd name="T55" fmla="*/ 84 h 95"/>
              <a:gd name="T56" fmla="*/ 55 w 89"/>
              <a:gd name="T57" fmla="*/ 88 h 95"/>
              <a:gd name="T58" fmla="*/ 63 w 89"/>
              <a:gd name="T59" fmla="*/ 91 h 95"/>
              <a:gd name="T60" fmla="*/ 71 w 89"/>
              <a:gd name="T61" fmla="*/ 94 h 95"/>
              <a:gd name="T62" fmla="*/ 80 w 89"/>
              <a:gd name="T63" fmla="*/ 95 h 95"/>
              <a:gd name="T64" fmla="*/ 89 w 89"/>
              <a:gd name="T65" fmla="*/ 95 h 9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9"/>
              <a:gd name="T100" fmla="*/ 0 h 95"/>
              <a:gd name="T101" fmla="*/ 89 w 89"/>
              <a:gd name="T102" fmla="*/ 95 h 9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9" h="95">
                <a:moveTo>
                  <a:pt x="89" y="84"/>
                </a:moveTo>
                <a:lnTo>
                  <a:pt x="85" y="83"/>
                </a:lnTo>
                <a:lnTo>
                  <a:pt x="81" y="83"/>
                </a:lnTo>
                <a:lnTo>
                  <a:pt x="77" y="83"/>
                </a:lnTo>
                <a:lnTo>
                  <a:pt x="73" y="81"/>
                </a:lnTo>
                <a:lnTo>
                  <a:pt x="69" y="81"/>
                </a:lnTo>
                <a:lnTo>
                  <a:pt x="65" y="80"/>
                </a:lnTo>
                <a:lnTo>
                  <a:pt x="61" y="79"/>
                </a:lnTo>
                <a:lnTo>
                  <a:pt x="59" y="77"/>
                </a:lnTo>
                <a:lnTo>
                  <a:pt x="55" y="76"/>
                </a:lnTo>
                <a:lnTo>
                  <a:pt x="52" y="73"/>
                </a:lnTo>
                <a:lnTo>
                  <a:pt x="48" y="72"/>
                </a:lnTo>
                <a:lnTo>
                  <a:pt x="46" y="69"/>
                </a:lnTo>
                <a:lnTo>
                  <a:pt x="42" y="67"/>
                </a:lnTo>
                <a:lnTo>
                  <a:pt x="39" y="65"/>
                </a:lnTo>
                <a:lnTo>
                  <a:pt x="37" y="62"/>
                </a:lnTo>
                <a:lnTo>
                  <a:pt x="34" y="59"/>
                </a:lnTo>
                <a:lnTo>
                  <a:pt x="31" y="56"/>
                </a:lnTo>
                <a:lnTo>
                  <a:pt x="29" y="53"/>
                </a:lnTo>
                <a:lnTo>
                  <a:pt x="26" y="49"/>
                </a:lnTo>
                <a:lnTo>
                  <a:pt x="23" y="46"/>
                </a:lnTo>
                <a:lnTo>
                  <a:pt x="22" y="43"/>
                </a:lnTo>
                <a:lnTo>
                  <a:pt x="20" y="39"/>
                </a:lnTo>
                <a:lnTo>
                  <a:pt x="18" y="36"/>
                </a:lnTo>
                <a:lnTo>
                  <a:pt x="17" y="32"/>
                </a:lnTo>
                <a:lnTo>
                  <a:pt x="16" y="28"/>
                </a:lnTo>
                <a:lnTo>
                  <a:pt x="14" y="24"/>
                </a:lnTo>
                <a:lnTo>
                  <a:pt x="13" y="21"/>
                </a:lnTo>
                <a:lnTo>
                  <a:pt x="12" y="17"/>
                </a:lnTo>
                <a:lnTo>
                  <a:pt x="12" y="13"/>
                </a:lnTo>
                <a:lnTo>
                  <a:pt x="10" y="8"/>
                </a:lnTo>
                <a:lnTo>
                  <a:pt x="10" y="4"/>
                </a:lnTo>
                <a:lnTo>
                  <a:pt x="10" y="0"/>
                </a:lnTo>
                <a:lnTo>
                  <a:pt x="0" y="0"/>
                </a:lnTo>
                <a:lnTo>
                  <a:pt x="0" y="4"/>
                </a:lnTo>
                <a:lnTo>
                  <a:pt x="0" y="10"/>
                </a:lnTo>
                <a:lnTo>
                  <a:pt x="1" y="14"/>
                </a:lnTo>
                <a:lnTo>
                  <a:pt x="1" y="18"/>
                </a:lnTo>
                <a:lnTo>
                  <a:pt x="3" y="24"/>
                </a:lnTo>
                <a:lnTo>
                  <a:pt x="4" y="28"/>
                </a:lnTo>
                <a:lnTo>
                  <a:pt x="5" y="32"/>
                </a:lnTo>
                <a:lnTo>
                  <a:pt x="6" y="36"/>
                </a:lnTo>
                <a:lnTo>
                  <a:pt x="8" y="41"/>
                </a:lnTo>
                <a:lnTo>
                  <a:pt x="10" y="45"/>
                </a:lnTo>
                <a:lnTo>
                  <a:pt x="13" y="49"/>
                </a:lnTo>
                <a:lnTo>
                  <a:pt x="14" y="53"/>
                </a:lnTo>
                <a:lnTo>
                  <a:pt x="17" y="56"/>
                </a:lnTo>
                <a:lnTo>
                  <a:pt x="20" y="60"/>
                </a:lnTo>
                <a:lnTo>
                  <a:pt x="23" y="63"/>
                </a:lnTo>
                <a:lnTo>
                  <a:pt x="26" y="67"/>
                </a:lnTo>
                <a:lnTo>
                  <a:pt x="29" y="70"/>
                </a:lnTo>
                <a:lnTo>
                  <a:pt x="33" y="73"/>
                </a:lnTo>
                <a:lnTo>
                  <a:pt x="35" y="76"/>
                </a:lnTo>
                <a:lnTo>
                  <a:pt x="39" y="79"/>
                </a:lnTo>
                <a:lnTo>
                  <a:pt x="43" y="81"/>
                </a:lnTo>
                <a:lnTo>
                  <a:pt x="47" y="84"/>
                </a:lnTo>
                <a:lnTo>
                  <a:pt x="50" y="86"/>
                </a:lnTo>
                <a:lnTo>
                  <a:pt x="55" y="88"/>
                </a:lnTo>
                <a:lnTo>
                  <a:pt x="59" y="90"/>
                </a:lnTo>
                <a:lnTo>
                  <a:pt x="63" y="91"/>
                </a:lnTo>
                <a:lnTo>
                  <a:pt x="67" y="93"/>
                </a:lnTo>
                <a:lnTo>
                  <a:pt x="71" y="94"/>
                </a:lnTo>
                <a:lnTo>
                  <a:pt x="76" y="94"/>
                </a:lnTo>
                <a:lnTo>
                  <a:pt x="80" y="95"/>
                </a:lnTo>
                <a:lnTo>
                  <a:pt x="85" y="95"/>
                </a:lnTo>
                <a:lnTo>
                  <a:pt x="89" y="95"/>
                </a:lnTo>
                <a:lnTo>
                  <a:pt x="89" y="84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13" name="Freeform 31"/>
          <p:cNvSpPr>
            <a:spLocks/>
          </p:cNvSpPr>
          <p:nvPr/>
        </p:nvSpPr>
        <p:spPr bwMode="auto">
          <a:xfrm>
            <a:off x="4864100" y="5711825"/>
            <a:ext cx="141288" cy="150813"/>
          </a:xfrm>
          <a:custGeom>
            <a:avLst/>
            <a:gdLst>
              <a:gd name="T0" fmla="*/ 78 w 89"/>
              <a:gd name="T1" fmla="*/ 4 h 95"/>
              <a:gd name="T2" fmla="*/ 77 w 89"/>
              <a:gd name="T3" fmla="*/ 13 h 95"/>
              <a:gd name="T4" fmla="*/ 76 w 89"/>
              <a:gd name="T5" fmla="*/ 21 h 95"/>
              <a:gd name="T6" fmla="*/ 73 w 89"/>
              <a:gd name="T7" fmla="*/ 28 h 95"/>
              <a:gd name="T8" fmla="*/ 71 w 89"/>
              <a:gd name="T9" fmla="*/ 36 h 95"/>
              <a:gd name="T10" fmla="*/ 67 w 89"/>
              <a:gd name="T11" fmla="*/ 43 h 95"/>
              <a:gd name="T12" fmla="*/ 63 w 89"/>
              <a:gd name="T13" fmla="*/ 49 h 95"/>
              <a:gd name="T14" fmla="*/ 58 w 89"/>
              <a:gd name="T15" fmla="*/ 56 h 95"/>
              <a:gd name="T16" fmla="*/ 52 w 89"/>
              <a:gd name="T17" fmla="*/ 62 h 95"/>
              <a:gd name="T18" fmla="*/ 47 w 89"/>
              <a:gd name="T19" fmla="*/ 67 h 95"/>
              <a:gd name="T20" fmla="*/ 41 w 89"/>
              <a:gd name="T21" fmla="*/ 72 h 95"/>
              <a:gd name="T22" fmla="*/ 34 w 89"/>
              <a:gd name="T23" fmla="*/ 76 h 95"/>
              <a:gd name="T24" fmla="*/ 27 w 89"/>
              <a:gd name="T25" fmla="*/ 79 h 95"/>
              <a:gd name="T26" fmla="*/ 20 w 89"/>
              <a:gd name="T27" fmla="*/ 81 h 95"/>
              <a:gd name="T28" fmla="*/ 12 w 89"/>
              <a:gd name="T29" fmla="*/ 83 h 95"/>
              <a:gd name="T30" fmla="*/ 4 w 89"/>
              <a:gd name="T31" fmla="*/ 83 h 95"/>
              <a:gd name="T32" fmla="*/ 0 w 89"/>
              <a:gd name="T33" fmla="*/ 95 h 95"/>
              <a:gd name="T34" fmla="*/ 9 w 89"/>
              <a:gd name="T35" fmla="*/ 95 h 95"/>
              <a:gd name="T36" fmla="*/ 18 w 89"/>
              <a:gd name="T37" fmla="*/ 94 h 95"/>
              <a:gd name="T38" fmla="*/ 26 w 89"/>
              <a:gd name="T39" fmla="*/ 91 h 95"/>
              <a:gd name="T40" fmla="*/ 35 w 89"/>
              <a:gd name="T41" fmla="*/ 88 h 95"/>
              <a:gd name="T42" fmla="*/ 43 w 89"/>
              <a:gd name="T43" fmla="*/ 84 h 95"/>
              <a:gd name="T44" fmla="*/ 50 w 89"/>
              <a:gd name="T45" fmla="*/ 79 h 95"/>
              <a:gd name="T46" fmla="*/ 56 w 89"/>
              <a:gd name="T47" fmla="*/ 73 h 95"/>
              <a:gd name="T48" fmla="*/ 63 w 89"/>
              <a:gd name="T49" fmla="*/ 67 h 95"/>
              <a:gd name="T50" fmla="*/ 69 w 89"/>
              <a:gd name="T51" fmla="*/ 60 h 95"/>
              <a:gd name="T52" fmla="*/ 75 w 89"/>
              <a:gd name="T53" fmla="*/ 53 h 95"/>
              <a:gd name="T54" fmla="*/ 78 w 89"/>
              <a:gd name="T55" fmla="*/ 45 h 95"/>
              <a:gd name="T56" fmla="*/ 82 w 89"/>
              <a:gd name="T57" fmla="*/ 36 h 95"/>
              <a:gd name="T58" fmla="*/ 85 w 89"/>
              <a:gd name="T59" fmla="*/ 28 h 95"/>
              <a:gd name="T60" fmla="*/ 88 w 89"/>
              <a:gd name="T61" fmla="*/ 18 h 95"/>
              <a:gd name="T62" fmla="*/ 89 w 89"/>
              <a:gd name="T63" fmla="*/ 10 h 95"/>
              <a:gd name="T64" fmla="*/ 89 w 89"/>
              <a:gd name="T65" fmla="*/ 0 h 9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9"/>
              <a:gd name="T100" fmla="*/ 0 h 95"/>
              <a:gd name="T101" fmla="*/ 89 w 89"/>
              <a:gd name="T102" fmla="*/ 95 h 9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9" h="95">
                <a:moveTo>
                  <a:pt x="78" y="0"/>
                </a:moveTo>
                <a:lnTo>
                  <a:pt x="78" y="4"/>
                </a:lnTo>
                <a:lnTo>
                  <a:pt x="78" y="8"/>
                </a:lnTo>
                <a:lnTo>
                  <a:pt x="77" y="13"/>
                </a:lnTo>
                <a:lnTo>
                  <a:pt x="77" y="17"/>
                </a:lnTo>
                <a:lnTo>
                  <a:pt x="76" y="21"/>
                </a:lnTo>
                <a:lnTo>
                  <a:pt x="75" y="24"/>
                </a:lnTo>
                <a:lnTo>
                  <a:pt x="73" y="28"/>
                </a:lnTo>
                <a:lnTo>
                  <a:pt x="72" y="32"/>
                </a:lnTo>
                <a:lnTo>
                  <a:pt x="71" y="36"/>
                </a:lnTo>
                <a:lnTo>
                  <a:pt x="69" y="39"/>
                </a:lnTo>
                <a:lnTo>
                  <a:pt x="67" y="43"/>
                </a:lnTo>
                <a:lnTo>
                  <a:pt x="65" y="46"/>
                </a:lnTo>
                <a:lnTo>
                  <a:pt x="63" y="49"/>
                </a:lnTo>
                <a:lnTo>
                  <a:pt x="60" y="53"/>
                </a:lnTo>
                <a:lnTo>
                  <a:pt x="58" y="56"/>
                </a:lnTo>
                <a:lnTo>
                  <a:pt x="55" y="59"/>
                </a:lnTo>
                <a:lnTo>
                  <a:pt x="52" y="62"/>
                </a:lnTo>
                <a:lnTo>
                  <a:pt x="50" y="65"/>
                </a:lnTo>
                <a:lnTo>
                  <a:pt x="47" y="67"/>
                </a:lnTo>
                <a:lnTo>
                  <a:pt x="44" y="69"/>
                </a:lnTo>
                <a:lnTo>
                  <a:pt x="41" y="72"/>
                </a:lnTo>
                <a:lnTo>
                  <a:pt x="38" y="73"/>
                </a:lnTo>
                <a:lnTo>
                  <a:pt x="34" y="76"/>
                </a:lnTo>
                <a:lnTo>
                  <a:pt x="30" y="77"/>
                </a:lnTo>
                <a:lnTo>
                  <a:pt x="27" y="79"/>
                </a:lnTo>
                <a:lnTo>
                  <a:pt x="24" y="80"/>
                </a:lnTo>
                <a:lnTo>
                  <a:pt x="20" y="81"/>
                </a:lnTo>
                <a:lnTo>
                  <a:pt x="16" y="81"/>
                </a:lnTo>
                <a:lnTo>
                  <a:pt x="12" y="83"/>
                </a:lnTo>
                <a:lnTo>
                  <a:pt x="8" y="83"/>
                </a:lnTo>
                <a:lnTo>
                  <a:pt x="4" y="83"/>
                </a:lnTo>
                <a:lnTo>
                  <a:pt x="0" y="84"/>
                </a:lnTo>
                <a:lnTo>
                  <a:pt x="0" y="95"/>
                </a:lnTo>
                <a:lnTo>
                  <a:pt x="5" y="95"/>
                </a:lnTo>
                <a:lnTo>
                  <a:pt x="9" y="95"/>
                </a:lnTo>
                <a:lnTo>
                  <a:pt x="13" y="94"/>
                </a:lnTo>
                <a:lnTo>
                  <a:pt x="18" y="94"/>
                </a:lnTo>
                <a:lnTo>
                  <a:pt x="22" y="93"/>
                </a:lnTo>
                <a:lnTo>
                  <a:pt x="26" y="91"/>
                </a:lnTo>
                <a:lnTo>
                  <a:pt x="31" y="90"/>
                </a:lnTo>
                <a:lnTo>
                  <a:pt x="35" y="88"/>
                </a:lnTo>
                <a:lnTo>
                  <a:pt x="39" y="86"/>
                </a:lnTo>
                <a:lnTo>
                  <a:pt x="43" y="84"/>
                </a:lnTo>
                <a:lnTo>
                  <a:pt x="46" y="81"/>
                </a:lnTo>
                <a:lnTo>
                  <a:pt x="50" y="79"/>
                </a:lnTo>
                <a:lnTo>
                  <a:pt x="54" y="76"/>
                </a:lnTo>
                <a:lnTo>
                  <a:pt x="56" y="73"/>
                </a:lnTo>
                <a:lnTo>
                  <a:pt x="60" y="70"/>
                </a:lnTo>
                <a:lnTo>
                  <a:pt x="63" y="67"/>
                </a:lnTo>
                <a:lnTo>
                  <a:pt x="67" y="63"/>
                </a:lnTo>
                <a:lnTo>
                  <a:pt x="69" y="60"/>
                </a:lnTo>
                <a:lnTo>
                  <a:pt x="72" y="56"/>
                </a:lnTo>
                <a:lnTo>
                  <a:pt x="75" y="53"/>
                </a:lnTo>
                <a:lnTo>
                  <a:pt x="76" y="49"/>
                </a:lnTo>
                <a:lnTo>
                  <a:pt x="78" y="45"/>
                </a:lnTo>
                <a:lnTo>
                  <a:pt x="81" y="41"/>
                </a:lnTo>
                <a:lnTo>
                  <a:pt x="82" y="36"/>
                </a:lnTo>
                <a:lnTo>
                  <a:pt x="84" y="32"/>
                </a:lnTo>
                <a:lnTo>
                  <a:pt x="85" y="28"/>
                </a:lnTo>
                <a:lnTo>
                  <a:pt x="86" y="24"/>
                </a:lnTo>
                <a:lnTo>
                  <a:pt x="88" y="18"/>
                </a:lnTo>
                <a:lnTo>
                  <a:pt x="89" y="14"/>
                </a:lnTo>
                <a:lnTo>
                  <a:pt x="89" y="10"/>
                </a:lnTo>
                <a:lnTo>
                  <a:pt x="89" y="4"/>
                </a:lnTo>
                <a:lnTo>
                  <a:pt x="89" y="0"/>
                </a:lnTo>
                <a:lnTo>
                  <a:pt x="78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14" name="Freeform 32"/>
          <p:cNvSpPr>
            <a:spLocks/>
          </p:cNvSpPr>
          <p:nvPr/>
        </p:nvSpPr>
        <p:spPr bwMode="auto">
          <a:xfrm>
            <a:off x="4741863" y="5557838"/>
            <a:ext cx="141287" cy="153987"/>
          </a:xfrm>
          <a:custGeom>
            <a:avLst/>
            <a:gdLst>
              <a:gd name="T0" fmla="*/ 4 w 89"/>
              <a:gd name="T1" fmla="*/ 13 h 97"/>
              <a:gd name="T2" fmla="*/ 11 w 89"/>
              <a:gd name="T3" fmla="*/ 13 h 97"/>
              <a:gd name="T4" fmla="*/ 19 w 89"/>
              <a:gd name="T5" fmla="*/ 16 h 97"/>
              <a:gd name="T6" fmla="*/ 27 w 89"/>
              <a:gd name="T7" fmla="*/ 17 h 97"/>
              <a:gd name="T8" fmla="*/ 34 w 89"/>
              <a:gd name="T9" fmla="*/ 21 h 97"/>
              <a:gd name="T10" fmla="*/ 40 w 89"/>
              <a:gd name="T11" fmla="*/ 24 h 97"/>
              <a:gd name="T12" fmla="*/ 47 w 89"/>
              <a:gd name="T13" fmla="*/ 30 h 97"/>
              <a:gd name="T14" fmla="*/ 52 w 89"/>
              <a:gd name="T15" fmla="*/ 34 h 97"/>
              <a:gd name="T16" fmla="*/ 57 w 89"/>
              <a:gd name="T17" fmla="*/ 39 h 97"/>
              <a:gd name="T18" fmla="*/ 63 w 89"/>
              <a:gd name="T19" fmla="*/ 46 h 97"/>
              <a:gd name="T20" fmla="*/ 66 w 89"/>
              <a:gd name="T21" fmla="*/ 53 h 97"/>
              <a:gd name="T22" fmla="*/ 70 w 89"/>
              <a:gd name="T23" fmla="*/ 60 h 97"/>
              <a:gd name="T24" fmla="*/ 73 w 89"/>
              <a:gd name="T25" fmla="*/ 67 h 97"/>
              <a:gd name="T26" fmla="*/ 76 w 89"/>
              <a:gd name="T27" fmla="*/ 76 h 97"/>
              <a:gd name="T28" fmla="*/ 77 w 89"/>
              <a:gd name="T29" fmla="*/ 83 h 97"/>
              <a:gd name="T30" fmla="*/ 78 w 89"/>
              <a:gd name="T31" fmla="*/ 91 h 97"/>
              <a:gd name="T32" fmla="*/ 89 w 89"/>
              <a:gd name="T33" fmla="*/ 97 h 97"/>
              <a:gd name="T34" fmla="*/ 89 w 89"/>
              <a:gd name="T35" fmla="*/ 87 h 97"/>
              <a:gd name="T36" fmla="*/ 87 w 89"/>
              <a:gd name="T37" fmla="*/ 77 h 97"/>
              <a:gd name="T38" fmla="*/ 85 w 89"/>
              <a:gd name="T39" fmla="*/ 67 h 97"/>
              <a:gd name="T40" fmla="*/ 82 w 89"/>
              <a:gd name="T41" fmla="*/ 59 h 97"/>
              <a:gd name="T42" fmla="*/ 78 w 89"/>
              <a:gd name="T43" fmla="*/ 51 h 97"/>
              <a:gd name="T44" fmla="*/ 74 w 89"/>
              <a:gd name="T45" fmla="*/ 42 h 97"/>
              <a:gd name="T46" fmla="*/ 69 w 89"/>
              <a:gd name="T47" fmla="*/ 35 h 97"/>
              <a:gd name="T48" fmla="*/ 63 w 89"/>
              <a:gd name="T49" fmla="*/ 28 h 97"/>
              <a:gd name="T50" fmla="*/ 56 w 89"/>
              <a:gd name="T51" fmla="*/ 23 h 97"/>
              <a:gd name="T52" fmla="*/ 49 w 89"/>
              <a:gd name="T53" fmla="*/ 17 h 97"/>
              <a:gd name="T54" fmla="*/ 42 w 89"/>
              <a:gd name="T55" fmla="*/ 13 h 97"/>
              <a:gd name="T56" fmla="*/ 35 w 89"/>
              <a:gd name="T57" fmla="*/ 8 h 97"/>
              <a:gd name="T58" fmla="*/ 26 w 89"/>
              <a:gd name="T59" fmla="*/ 4 h 97"/>
              <a:gd name="T60" fmla="*/ 18 w 89"/>
              <a:gd name="T61" fmla="*/ 3 h 97"/>
              <a:gd name="T62" fmla="*/ 9 w 89"/>
              <a:gd name="T63" fmla="*/ 1 h 97"/>
              <a:gd name="T64" fmla="*/ 0 w 89"/>
              <a:gd name="T65" fmla="*/ 0 h 9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9"/>
              <a:gd name="T100" fmla="*/ 0 h 97"/>
              <a:gd name="T101" fmla="*/ 89 w 89"/>
              <a:gd name="T102" fmla="*/ 97 h 9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9" h="97">
                <a:moveTo>
                  <a:pt x="0" y="13"/>
                </a:moveTo>
                <a:lnTo>
                  <a:pt x="4" y="13"/>
                </a:lnTo>
                <a:lnTo>
                  <a:pt x="8" y="13"/>
                </a:lnTo>
                <a:lnTo>
                  <a:pt x="11" y="13"/>
                </a:lnTo>
                <a:lnTo>
                  <a:pt x="15" y="14"/>
                </a:lnTo>
                <a:lnTo>
                  <a:pt x="19" y="16"/>
                </a:lnTo>
                <a:lnTo>
                  <a:pt x="23" y="16"/>
                </a:lnTo>
                <a:lnTo>
                  <a:pt x="27" y="17"/>
                </a:lnTo>
                <a:lnTo>
                  <a:pt x="30" y="18"/>
                </a:lnTo>
                <a:lnTo>
                  <a:pt x="34" y="21"/>
                </a:lnTo>
                <a:lnTo>
                  <a:pt x="36" y="23"/>
                </a:lnTo>
                <a:lnTo>
                  <a:pt x="40" y="24"/>
                </a:lnTo>
                <a:lnTo>
                  <a:pt x="43" y="27"/>
                </a:lnTo>
                <a:lnTo>
                  <a:pt x="47" y="30"/>
                </a:lnTo>
                <a:lnTo>
                  <a:pt x="49" y="31"/>
                </a:lnTo>
                <a:lnTo>
                  <a:pt x="52" y="34"/>
                </a:lnTo>
                <a:lnTo>
                  <a:pt x="55" y="37"/>
                </a:lnTo>
                <a:lnTo>
                  <a:pt x="57" y="39"/>
                </a:lnTo>
                <a:lnTo>
                  <a:pt x="60" y="44"/>
                </a:lnTo>
                <a:lnTo>
                  <a:pt x="63" y="46"/>
                </a:lnTo>
                <a:lnTo>
                  <a:pt x="65" y="49"/>
                </a:lnTo>
                <a:lnTo>
                  <a:pt x="66" y="53"/>
                </a:lnTo>
                <a:lnTo>
                  <a:pt x="69" y="56"/>
                </a:lnTo>
                <a:lnTo>
                  <a:pt x="70" y="60"/>
                </a:lnTo>
                <a:lnTo>
                  <a:pt x="72" y="63"/>
                </a:lnTo>
                <a:lnTo>
                  <a:pt x="73" y="67"/>
                </a:lnTo>
                <a:lnTo>
                  <a:pt x="74" y="72"/>
                </a:lnTo>
                <a:lnTo>
                  <a:pt x="76" y="76"/>
                </a:lnTo>
                <a:lnTo>
                  <a:pt x="77" y="80"/>
                </a:lnTo>
                <a:lnTo>
                  <a:pt x="77" y="83"/>
                </a:lnTo>
                <a:lnTo>
                  <a:pt x="78" y="87"/>
                </a:lnTo>
                <a:lnTo>
                  <a:pt x="78" y="91"/>
                </a:lnTo>
                <a:lnTo>
                  <a:pt x="78" y="97"/>
                </a:lnTo>
                <a:lnTo>
                  <a:pt x="89" y="97"/>
                </a:lnTo>
                <a:lnTo>
                  <a:pt x="89" y="91"/>
                </a:lnTo>
                <a:lnTo>
                  <a:pt x="89" y="87"/>
                </a:lnTo>
                <a:lnTo>
                  <a:pt x="87" y="82"/>
                </a:lnTo>
                <a:lnTo>
                  <a:pt x="87" y="77"/>
                </a:lnTo>
                <a:lnTo>
                  <a:pt x="86" y="73"/>
                </a:lnTo>
                <a:lnTo>
                  <a:pt x="85" y="67"/>
                </a:lnTo>
                <a:lnTo>
                  <a:pt x="83" y="63"/>
                </a:lnTo>
                <a:lnTo>
                  <a:pt x="82" y="59"/>
                </a:lnTo>
                <a:lnTo>
                  <a:pt x="81" y="55"/>
                </a:lnTo>
                <a:lnTo>
                  <a:pt x="78" y="51"/>
                </a:lnTo>
                <a:lnTo>
                  <a:pt x="76" y="46"/>
                </a:lnTo>
                <a:lnTo>
                  <a:pt x="74" y="42"/>
                </a:lnTo>
                <a:lnTo>
                  <a:pt x="72" y="39"/>
                </a:lnTo>
                <a:lnTo>
                  <a:pt x="69" y="35"/>
                </a:lnTo>
                <a:lnTo>
                  <a:pt x="65" y="32"/>
                </a:lnTo>
                <a:lnTo>
                  <a:pt x="63" y="28"/>
                </a:lnTo>
                <a:lnTo>
                  <a:pt x="60" y="25"/>
                </a:lnTo>
                <a:lnTo>
                  <a:pt x="56" y="23"/>
                </a:lnTo>
                <a:lnTo>
                  <a:pt x="53" y="20"/>
                </a:lnTo>
                <a:lnTo>
                  <a:pt x="49" y="17"/>
                </a:lnTo>
                <a:lnTo>
                  <a:pt x="46" y="14"/>
                </a:lnTo>
                <a:lnTo>
                  <a:pt x="42" y="13"/>
                </a:lnTo>
                <a:lnTo>
                  <a:pt x="39" y="10"/>
                </a:lnTo>
                <a:lnTo>
                  <a:pt x="35" y="8"/>
                </a:lnTo>
                <a:lnTo>
                  <a:pt x="30" y="6"/>
                </a:lnTo>
                <a:lnTo>
                  <a:pt x="26" y="4"/>
                </a:lnTo>
                <a:lnTo>
                  <a:pt x="22" y="3"/>
                </a:lnTo>
                <a:lnTo>
                  <a:pt x="18" y="3"/>
                </a:lnTo>
                <a:lnTo>
                  <a:pt x="13" y="1"/>
                </a:lnTo>
                <a:lnTo>
                  <a:pt x="9" y="1"/>
                </a:lnTo>
                <a:lnTo>
                  <a:pt x="4" y="0"/>
                </a:lnTo>
                <a:lnTo>
                  <a:pt x="0" y="0"/>
                </a:lnTo>
                <a:lnTo>
                  <a:pt x="0" y="13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15" name="Freeform 33"/>
          <p:cNvSpPr>
            <a:spLocks/>
          </p:cNvSpPr>
          <p:nvPr/>
        </p:nvSpPr>
        <p:spPr bwMode="auto">
          <a:xfrm>
            <a:off x="4600575" y="5557838"/>
            <a:ext cx="141288" cy="153987"/>
          </a:xfrm>
          <a:custGeom>
            <a:avLst/>
            <a:gdLst>
              <a:gd name="T0" fmla="*/ 10 w 89"/>
              <a:gd name="T1" fmla="*/ 91 h 97"/>
              <a:gd name="T2" fmla="*/ 11 w 89"/>
              <a:gd name="T3" fmla="*/ 83 h 97"/>
              <a:gd name="T4" fmla="*/ 13 w 89"/>
              <a:gd name="T5" fmla="*/ 76 h 97"/>
              <a:gd name="T6" fmla="*/ 15 w 89"/>
              <a:gd name="T7" fmla="*/ 67 h 97"/>
              <a:gd name="T8" fmla="*/ 18 w 89"/>
              <a:gd name="T9" fmla="*/ 60 h 97"/>
              <a:gd name="T10" fmla="*/ 22 w 89"/>
              <a:gd name="T11" fmla="*/ 53 h 97"/>
              <a:gd name="T12" fmla="*/ 26 w 89"/>
              <a:gd name="T13" fmla="*/ 46 h 97"/>
              <a:gd name="T14" fmla="*/ 31 w 89"/>
              <a:gd name="T15" fmla="*/ 39 h 97"/>
              <a:gd name="T16" fmla="*/ 36 w 89"/>
              <a:gd name="T17" fmla="*/ 34 h 97"/>
              <a:gd name="T18" fmla="*/ 42 w 89"/>
              <a:gd name="T19" fmla="*/ 30 h 97"/>
              <a:gd name="T20" fmla="*/ 48 w 89"/>
              <a:gd name="T21" fmla="*/ 24 h 97"/>
              <a:gd name="T22" fmla="*/ 55 w 89"/>
              <a:gd name="T23" fmla="*/ 21 h 97"/>
              <a:gd name="T24" fmla="*/ 61 w 89"/>
              <a:gd name="T25" fmla="*/ 17 h 97"/>
              <a:gd name="T26" fmla="*/ 69 w 89"/>
              <a:gd name="T27" fmla="*/ 16 h 97"/>
              <a:gd name="T28" fmla="*/ 77 w 89"/>
              <a:gd name="T29" fmla="*/ 13 h 97"/>
              <a:gd name="T30" fmla="*/ 85 w 89"/>
              <a:gd name="T31" fmla="*/ 13 h 97"/>
              <a:gd name="T32" fmla="*/ 89 w 89"/>
              <a:gd name="T33" fmla="*/ 0 h 97"/>
              <a:gd name="T34" fmla="*/ 80 w 89"/>
              <a:gd name="T35" fmla="*/ 1 h 97"/>
              <a:gd name="T36" fmla="*/ 70 w 89"/>
              <a:gd name="T37" fmla="*/ 3 h 97"/>
              <a:gd name="T38" fmla="*/ 63 w 89"/>
              <a:gd name="T39" fmla="*/ 4 h 97"/>
              <a:gd name="T40" fmla="*/ 53 w 89"/>
              <a:gd name="T41" fmla="*/ 8 h 97"/>
              <a:gd name="T42" fmla="*/ 46 w 89"/>
              <a:gd name="T43" fmla="*/ 13 h 97"/>
              <a:gd name="T44" fmla="*/ 39 w 89"/>
              <a:gd name="T45" fmla="*/ 17 h 97"/>
              <a:gd name="T46" fmla="*/ 32 w 89"/>
              <a:gd name="T47" fmla="*/ 23 h 97"/>
              <a:gd name="T48" fmla="*/ 26 w 89"/>
              <a:gd name="T49" fmla="*/ 28 h 97"/>
              <a:gd name="T50" fmla="*/ 19 w 89"/>
              <a:gd name="T51" fmla="*/ 35 h 97"/>
              <a:gd name="T52" fmla="*/ 14 w 89"/>
              <a:gd name="T53" fmla="*/ 42 h 97"/>
              <a:gd name="T54" fmla="*/ 10 w 89"/>
              <a:gd name="T55" fmla="*/ 51 h 97"/>
              <a:gd name="T56" fmla="*/ 6 w 89"/>
              <a:gd name="T57" fmla="*/ 59 h 97"/>
              <a:gd name="T58" fmla="*/ 4 w 89"/>
              <a:gd name="T59" fmla="*/ 67 h 97"/>
              <a:gd name="T60" fmla="*/ 1 w 89"/>
              <a:gd name="T61" fmla="*/ 77 h 97"/>
              <a:gd name="T62" fmla="*/ 0 w 89"/>
              <a:gd name="T63" fmla="*/ 87 h 97"/>
              <a:gd name="T64" fmla="*/ 0 w 89"/>
              <a:gd name="T65" fmla="*/ 97 h 9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9"/>
              <a:gd name="T100" fmla="*/ 0 h 97"/>
              <a:gd name="T101" fmla="*/ 89 w 89"/>
              <a:gd name="T102" fmla="*/ 97 h 9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9" h="97">
                <a:moveTo>
                  <a:pt x="10" y="97"/>
                </a:moveTo>
                <a:lnTo>
                  <a:pt x="10" y="91"/>
                </a:lnTo>
                <a:lnTo>
                  <a:pt x="10" y="87"/>
                </a:lnTo>
                <a:lnTo>
                  <a:pt x="11" y="83"/>
                </a:lnTo>
                <a:lnTo>
                  <a:pt x="11" y="80"/>
                </a:lnTo>
                <a:lnTo>
                  <a:pt x="13" y="76"/>
                </a:lnTo>
                <a:lnTo>
                  <a:pt x="14" y="72"/>
                </a:lnTo>
                <a:lnTo>
                  <a:pt x="15" y="67"/>
                </a:lnTo>
                <a:lnTo>
                  <a:pt x="17" y="63"/>
                </a:lnTo>
                <a:lnTo>
                  <a:pt x="18" y="60"/>
                </a:lnTo>
                <a:lnTo>
                  <a:pt x="19" y="56"/>
                </a:lnTo>
                <a:lnTo>
                  <a:pt x="22" y="53"/>
                </a:lnTo>
                <a:lnTo>
                  <a:pt x="23" y="49"/>
                </a:lnTo>
                <a:lnTo>
                  <a:pt x="26" y="46"/>
                </a:lnTo>
                <a:lnTo>
                  <a:pt x="29" y="44"/>
                </a:lnTo>
                <a:lnTo>
                  <a:pt x="31" y="39"/>
                </a:lnTo>
                <a:lnTo>
                  <a:pt x="34" y="37"/>
                </a:lnTo>
                <a:lnTo>
                  <a:pt x="36" y="34"/>
                </a:lnTo>
                <a:lnTo>
                  <a:pt x="39" y="31"/>
                </a:lnTo>
                <a:lnTo>
                  <a:pt x="42" y="30"/>
                </a:lnTo>
                <a:lnTo>
                  <a:pt x="46" y="27"/>
                </a:lnTo>
                <a:lnTo>
                  <a:pt x="48" y="24"/>
                </a:lnTo>
                <a:lnTo>
                  <a:pt x="51" y="23"/>
                </a:lnTo>
                <a:lnTo>
                  <a:pt x="55" y="21"/>
                </a:lnTo>
                <a:lnTo>
                  <a:pt x="59" y="18"/>
                </a:lnTo>
                <a:lnTo>
                  <a:pt x="61" y="17"/>
                </a:lnTo>
                <a:lnTo>
                  <a:pt x="65" y="16"/>
                </a:lnTo>
                <a:lnTo>
                  <a:pt x="69" y="16"/>
                </a:lnTo>
                <a:lnTo>
                  <a:pt x="73" y="14"/>
                </a:lnTo>
                <a:lnTo>
                  <a:pt x="77" y="13"/>
                </a:lnTo>
                <a:lnTo>
                  <a:pt x="81" y="13"/>
                </a:lnTo>
                <a:lnTo>
                  <a:pt x="85" y="13"/>
                </a:lnTo>
                <a:lnTo>
                  <a:pt x="89" y="13"/>
                </a:lnTo>
                <a:lnTo>
                  <a:pt x="89" y="0"/>
                </a:lnTo>
                <a:lnTo>
                  <a:pt x="83" y="0"/>
                </a:lnTo>
                <a:lnTo>
                  <a:pt x="80" y="1"/>
                </a:lnTo>
                <a:lnTo>
                  <a:pt x="76" y="1"/>
                </a:lnTo>
                <a:lnTo>
                  <a:pt x="70" y="3"/>
                </a:lnTo>
                <a:lnTo>
                  <a:pt x="66" y="3"/>
                </a:lnTo>
                <a:lnTo>
                  <a:pt x="63" y="4"/>
                </a:lnTo>
                <a:lnTo>
                  <a:pt x="59" y="6"/>
                </a:lnTo>
                <a:lnTo>
                  <a:pt x="53" y="8"/>
                </a:lnTo>
                <a:lnTo>
                  <a:pt x="49" y="10"/>
                </a:lnTo>
                <a:lnTo>
                  <a:pt x="46" y="13"/>
                </a:lnTo>
                <a:lnTo>
                  <a:pt x="43" y="14"/>
                </a:lnTo>
                <a:lnTo>
                  <a:pt x="39" y="17"/>
                </a:lnTo>
                <a:lnTo>
                  <a:pt x="35" y="20"/>
                </a:lnTo>
                <a:lnTo>
                  <a:pt x="32" y="23"/>
                </a:lnTo>
                <a:lnTo>
                  <a:pt x="29" y="25"/>
                </a:lnTo>
                <a:lnTo>
                  <a:pt x="26" y="28"/>
                </a:lnTo>
                <a:lnTo>
                  <a:pt x="22" y="32"/>
                </a:lnTo>
                <a:lnTo>
                  <a:pt x="19" y="35"/>
                </a:lnTo>
                <a:lnTo>
                  <a:pt x="17" y="39"/>
                </a:lnTo>
                <a:lnTo>
                  <a:pt x="14" y="42"/>
                </a:lnTo>
                <a:lnTo>
                  <a:pt x="13" y="46"/>
                </a:lnTo>
                <a:lnTo>
                  <a:pt x="10" y="51"/>
                </a:lnTo>
                <a:lnTo>
                  <a:pt x="8" y="55"/>
                </a:lnTo>
                <a:lnTo>
                  <a:pt x="6" y="59"/>
                </a:lnTo>
                <a:lnTo>
                  <a:pt x="5" y="63"/>
                </a:lnTo>
                <a:lnTo>
                  <a:pt x="4" y="67"/>
                </a:lnTo>
                <a:lnTo>
                  <a:pt x="2" y="73"/>
                </a:lnTo>
                <a:lnTo>
                  <a:pt x="1" y="77"/>
                </a:lnTo>
                <a:lnTo>
                  <a:pt x="0" y="82"/>
                </a:lnTo>
                <a:lnTo>
                  <a:pt x="0" y="87"/>
                </a:lnTo>
                <a:lnTo>
                  <a:pt x="0" y="91"/>
                </a:lnTo>
                <a:lnTo>
                  <a:pt x="0" y="97"/>
                </a:lnTo>
                <a:lnTo>
                  <a:pt x="10" y="97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16" name="Freeform 34"/>
          <p:cNvSpPr>
            <a:spLocks/>
          </p:cNvSpPr>
          <p:nvPr/>
        </p:nvSpPr>
        <p:spPr bwMode="auto">
          <a:xfrm>
            <a:off x="4600575" y="5711825"/>
            <a:ext cx="141288" cy="150813"/>
          </a:xfrm>
          <a:custGeom>
            <a:avLst/>
            <a:gdLst>
              <a:gd name="T0" fmla="*/ 85 w 89"/>
              <a:gd name="T1" fmla="*/ 83 h 95"/>
              <a:gd name="T2" fmla="*/ 77 w 89"/>
              <a:gd name="T3" fmla="*/ 83 h 95"/>
              <a:gd name="T4" fmla="*/ 69 w 89"/>
              <a:gd name="T5" fmla="*/ 81 h 95"/>
              <a:gd name="T6" fmla="*/ 61 w 89"/>
              <a:gd name="T7" fmla="*/ 79 h 95"/>
              <a:gd name="T8" fmla="*/ 55 w 89"/>
              <a:gd name="T9" fmla="*/ 76 h 95"/>
              <a:gd name="T10" fmla="*/ 48 w 89"/>
              <a:gd name="T11" fmla="*/ 72 h 95"/>
              <a:gd name="T12" fmla="*/ 42 w 89"/>
              <a:gd name="T13" fmla="*/ 67 h 95"/>
              <a:gd name="T14" fmla="*/ 36 w 89"/>
              <a:gd name="T15" fmla="*/ 62 h 95"/>
              <a:gd name="T16" fmla="*/ 31 w 89"/>
              <a:gd name="T17" fmla="*/ 56 h 95"/>
              <a:gd name="T18" fmla="*/ 26 w 89"/>
              <a:gd name="T19" fmla="*/ 49 h 95"/>
              <a:gd name="T20" fmla="*/ 22 w 89"/>
              <a:gd name="T21" fmla="*/ 43 h 95"/>
              <a:gd name="T22" fmla="*/ 18 w 89"/>
              <a:gd name="T23" fmla="*/ 36 h 95"/>
              <a:gd name="T24" fmla="*/ 15 w 89"/>
              <a:gd name="T25" fmla="*/ 28 h 95"/>
              <a:gd name="T26" fmla="*/ 13 w 89"/>
              <a:gd name="T27" fmla="*/ 21 h 95"/>
              <a:gd name="T28" fmla="*/ 11 w 89"/>
              <a:gd name="T29" fmla="*/ 13 h 95"/>
              <a:gd name="T30" fmla="*/ 10 w 89"/>
              <a:gd name="T31" fmla="*/ 4 h 95"/>
              <a:gd name="T32" fmla="*/ 0 w 89"/>
              <a:gd name="T33" fmla="*/ 0 h 95"/>
              <a:gd name="T34" fmla="*/ 0 w 89"/>
              <a:gd name="T35" fmla="*/ 10 h 95"/>
              <a:gd name="T36" fmla="*/ 1 w 89"/>
              <a:gd name="T37" fmla="*/ 18 h 95"/>
              <a:gd name="T38" fmla="*/ 4 w 89"/>
              <a:gd name="T39" fmla="*/ 28 h 95"/>
              <a:gd name="T40" fmla="*/ 6 w 89"/>
              <a:gd name="T41" fmla="*/ 36 h 95"/>
              <a:gd name="T42" fmla="*/ 10 w 89"/>
              <a:gd name="T43" fmla="*/ 45 h 95"/>
              <a:gd name="T44" fmla="*/ 14 w 89"/>
              <a:gd name="T45" fmla="*/ 53 h 95"/>
              <a:gd name="T46" fmla="*/ 19 w 89"/>
              <a:gd name="T47" fmla="*/ 60 h 95"/>
              <a:gd name="T48" fmla="*/ 26 w 89"/>
              <a:gd name="T49" fmla="*/ 67 h 95"/>
              <a:gd name="T50" fmla="*/ 32 w 89"/>
              <a:gd name="T51" fmla="*/ 73 h 95"/>
              <a:gd name="T52" fmla="*/ 39 w 89"/>
              <a:gd name="T53" fmla="*/ 79 h 95"/>
              <a:gd name="T54" fmla="*/ 46 w 89"/>
              <a:gd name="T55" fmla="*/ 84 h 95"/>
              <a:gd name="T56" fmla="*/ 53 w 89"/>
              <a:gd name="T57" fmla="*/ 88 h 95"/>
              <a:gd name="T58" fmla="*/ 63 w 89"/>
              <a:gd name="T59" fmla="*/ 91 h 95"/>
              <a:gd name="T60" fmla="*/ 70 w 89"/>
              <a:gd name="T61" fmla="*/ 94 h 95"/>
              <a:gd name="T62" fmla="*/ 80 w 89"/>
              <a:gd name="T63" fmla="*/ 95 h 95"/>
              <a:gd name="T64" fmla="*/ 89 w 89"/>
              <a:gd name="T65" fmla="*/ 95 h 9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9"/>
              <a:gd name="T100" fmla="*/ 0 h 95"/>
              <a:gd name="T101" fmla="*/ 89 w 89"/>
              <a:gd name="T102" fmla="*/ 95 h 9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9" h="95">
                <a:moveTo>
                  <a:pt x="89" y="84"/>
                </a:moveTo>
                <a:lnTo>
                  <a:pt x="85" y="83"/>
                </a:lnTo>
                <a:lnTo>
                  <a:pt x="81" y="83"/>
                </a:lnTo>
                <a:lnTo>
                  <a:pt x="77" y="83"/>
                </a:lnTo>
                <a:lnTo>
                  <a:pt x="73" y="81"/>
                </a:lnTo>
                <a:lnTo>
                  <a:pt x="69" y="81"/>
                </a:lnTo>
                <a:lnTo>
                  <a:pt x="65" y="80"/>
                </a:lnTo>
                <a:lnTo>
                  <a:pt x="61" y="79"/>
                </a:lnTo>
                <a:lnTo>
                  <a:pt x="59" y="77"/>
                </a:lnTo>
                <a:lnTo>
                  <a:pt x="55" y="76"/>
                </a:lnTo>
                <a:lnTo>
                  <a:pt x="51" y="73"/>
                </a:lnTo>
                <a:lnTo>
                  <a:pt x="48" y="72"/>
                </a:lnTo>
                <a:lnTo>
                  <a:pt x="46" y="69"/>
                </a:lnTo>
                <a:lnTo>
                  <a:pt x="42" y="67"/>
                </a:lnTo>
                <a:lnTo>
                  <a:pt x="39" y="65"/>
                </a:lnTo>
                <a:lnTo>
                  <a:pt x="36" y="62"/>
                </a:lnTo>
                <a:lnTo>
                  <a:pt x="34" y="59"/>
                </a:lnTo>
                <a:lnTo>
                  <a:pt x="31" y="56"/>
                </a:lnTo>
                <a:lnTo>
                  <a:pt x="29" y="53"/>
                </a:lnTo>
                <a:lnTo>
                  <a:pt x="26" y="49"/>
                </a:lnTo>
                <a:lnTo>
                  <a:pt x="23" y="46"/>
                </a:lnTo>
                <a:lnTo>
                  <a:pt x="22" y="43"/>
                </a:lnTo>
                <a:lnTo>
                  <a:pt x="19" y="39"/>
                </a:lnTo>
                <a:lnTo>
                  <a:pt x="18" y="36"/>
                </a:lnTo>
                <a:lnTo>
                  <a:pt x="17" y="32"/>
                </a:lnTo>
                <a:lnTo>
                  <a:pt x="15" y="28"/>
                </a:lnTo>
                <a:lnTo>
                  <a:pt x="14" y="24"/>
                </a:lnTo>
                <a:lnTo>
                  <a:pt x="13" y="21"/>
                </a:lnTo>
                <a:lnTo>
                  <a:pt x="11" y="17"/>
                </a:lnTo>
                <a:lnTo>
                  <a:pt x="11" y="13"/>
                </a:lnTo>
                <a:lnTo>
                  <a:pt x="10" y="8"/>
                </a:lnTo>
                <a:lnTo>
                  <a:pt x="10" y="4"/>
                </a:lnTo>
                <a:lnTo>
                  <a:pt x="10" y="0"/>
                </a:lnTo>
                <a:lnTo>
                  <a:pt x="0" y="0"/>
                </a:lnTo>
                <a:lnTo>
                  <a:pt x="0" y="4"/>
                </a:lnTo>
                <a:lnTo>
                  <a:pt x="0" y="10"/>
                </a:lnTo>
                <a:lnTo>
                  <a:pt x="0" y="14"/>
                </a:lnTo>
                <a:lnTo>
                  <a:pt x="1" y="18"/>
                </a:lnTo>
                <a:lnTo>
                  <a:pt x="2" y="24"/>
                </a:lnTo>
                <a:lnTo>
                  <a:pt x="4" y="28"/>
                </a:lnTo>
                <a:lnTo>
                  <a:pt x="5" y="32"/>
                </a:lnTo>
                <a:lnTo>
                  <a:pt x="6" y="36"/>
                </a:lnTo>
                <a:lnTo>
                  <a:pt x="8" y="41"/>
                </a:lnTo>
                <a:lnTo>
                  <a:pt x="10" y="45"/>
                </a:lnTo>
                <a:lnTo>
                  <a:pt x="13" y="49"/>
                </a:lnTo>
                <a:lnTo>
                  <a:pt x="14" y="53"/>
                </a:lnTo>
                <a:lnTo>
                  <a:pt x="17" y="56"/>
                </a:lnTo>
                <a:lnTo>
                  <a:pt x="19" y="60"/>
                </a:lnTo>
                <a:lnTo>
                  <a:pt x="22" y="63"/>
                </a:lnTo>
                <a:lnTo>
                  <a:pt x="26" y="67"/>
                </a:lnTo>
                <a:lnTo>
                  <a:pt x="29" y="70"/>
                </a:lnTo>
                <a:lnTo>
                  <a:pt x="32" y="73"/>
                </a:lnTo>
                <a:lnTo>
                  <a:pt x="35" y="76"/>
                </a:lnTo>
                <a:lnTo>
                  <a:pt x="39" y="79"/>
                </a:lnTo>
                <a:lnTo>
                  <a:pt x="43" y="81"/>
                </a:lnTo>
                <a:lnTo>
                  <a:pt x="46" y="84"/>
                </a:lnTo>
                <a:lnTo>
                  <a:pt x="49" y="86"/>
                </a:lnTo>
                <a:lnTo>
                  <a:pt x="53" y="88"/>
                </a:lnTo>
                <a:lnTo>
                  <a:pt x="59" y="90"/>
                </a:lnTo>
                <a:lnTo>
                  <a:pt x="63" y="91"/>
                </a:lnTo>
                <a:lnTo>
                  <a:pt x="66" y="93"/>
                </a:lnTo>
                <a:lnTo>
                  <a:pt x="70" y="94"/>
                </a:lnTo>
                <a:lnTo>
                  <a:pt x="76" y="94"/>
                </a:lnTo>
                <a:lnTo>
                  <a:pt x="80" y="95"/>
                </a:lnTo>
                <a:lnTo>
                  <a:pt x="83" y="95"/>
                </a:lnTo>
                <a:lnTo>
                  <a:pt x="89" y="95"/>
                </a:lnTo>
                <a:lnTo>
                  <a:pt x="89" y="84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17" name="Freeform 35"/>
          <p:cNvSpPr>
            <a:spLocks/>
          </p:cNvSpPr>
          <p:nvPr/>
        </p:nvSpPr>
        <p:spPr bwMode="auto">
          <a:xfrm>
            <a:off x="4741863" y="5711825"/>
            <a:ext cx="141287" cy="150813"/>
          </a:xfrm>
          <a:custGeom>
            <a:avLst/>
            <a:gdLst>
              <a:gd name="T0" fmla="*/ 78 w 89"/>
              <a:gd name="T1" fmla="*/ 4 h 95"/>
              <a:gd name="T2" fmla="*/ 77 w 89"/>
              <a:gd name="T3" fmla="*/ 13 h 95"/>
              <a:gd name="T4" fmla="*/ 76 w 89"/>
              <a:gd name="T5" fmla="*/ 21 h 95"/>
              <a:gd name="T6" fmla="*/ 73 w 89"/>
              <a:gd name="T7" fmla="*/ 28 h 95"/>
              <a:gd name="T8" fmla="*/ 70 w 89"/>
              <a:gd name="T9" fmla="*/ 36 h 95"/>
              <a:gd name="T10" fmla="*/ 66 w 89"/>
              <a:gd name="T11" fmla="*/ 43 h 95"/>
              <a:gd name="T12" fmla="*/ 63 w 89"/>
              <a:gd name="T13" fmla="*/ 49 h 95"/>
              <a:gd name="T14" fmla="*/ 57 w 89"/>
              <a:gd name="T15" fmla="*/ 56 h 95"/>
              <a:gd name="T16" fmla="*/ 52 w 89"/>
              <a:gd name="T17" fmla="*/ 62 h 95"/>
              <a:gd name="T18" fmla="*/ 47 w 89"/>
              <a:gd name="T19" fmla="*/ 67 h 95"/>
              <a:gd name="T20" fmla="*/ 40 w 89"/>
              <a:gd name="T21" fmla="*/ 72 h 95"/>
              <a:gd name="T22" fmla="*/ 34 w 89"/>
              <a:gd name="T23" fmla="*/ 76 h 95"/>
              <a:gd name="T24" fmla="*/ 27 w 89"/>
              <a:gd name="T25" fmla="*/ 79 h 95"/>
              <a:gd name="T26" fmla="*/ 19 w 89"/>
              <a:gd name="T27" fmla="*/ 81 h 95"/>
              <a:gd name="T28" fmla="*/ 11 w 89"/>
              <a:gd name="T29" fmla="*/ 83 h 95"/>
              <a:gd name="T30" fmla="*/ 4 w 89"/>
              <a:gd name="T31" fmla="*/ 83 h 95"/>
              <a:gd name="T32" fmla="*/ 0 w 89"/>
              <a:gd name="T33" fmla="*/ 95 h 95"/>
              <a:gd name="T34" fmla="*/ 9 w 89"/>
              <a:gd name="T35" fmla="*/ 95 h 95"/>
              <a:gd name="T36" fmla="*/ 18 w 89"/>
              <a:gd name="T37" fmla="*/ 94 h 95"/>
              <a:gd name="T38" fmla="*/ 26 w 89"/>
              <a:gd name="T39" fmla="*/ 91 h 95"/>
              <a:gd name="T40" fmla="*/ 35 w 89"/>
              <a:gd name="T41" fmla="*/ 88 h 95"/>
              <a:gd name="T42" fmla="*/ 42 w 89"/>
              <a:gd name="T43" fmla="*/ 84 h 95"/>
              <a:gd name="T44" fmla="*/ 49 w 89"/>
              <a:gd name="T45" fmla="*/ 79 h 95"/>
              <a:gd name="T46" fmla="*/ 56 w 89"/>
              <a:gd name="T47" fmla="*/ 73 h 95"/>
              <a:gd name="T48" fmla="*/ 63 w 89"/>
              <a:gd name="T49" fmla="*/ 67 h 95"/>
              <a:gd name="T50" fmla="*/ 69 w 89"/>
              <a:gd name="T51" fmla="*/ 60 h 95"/>
              <a:gd name="T52" fmla="*/ 74 w 89"/>
              <a:gd name="T53" fmla="*/ 53 h 95"/>
              <a:gd name="T54" fmla="*/ 78 w 89"/>
              <a:gd name="T55" fmla="*/ 45 h 95"/>
              <a:gd name="T56" fmla="*/ 82 w 89"/>
              <a:gd name="T57" fmla="*/ 36 h 95"/>
              <a:gd name="T58" fmla="*/ 85 w 89"/>
              <a:gd name="T59" fmla="*/ 28 h 95"/>
              <a:gd name="T60" fmla="*/ 87 w 89"/>
              <a:gd name="T61" fmla="*/ 18 h 95"/>
              <a:gd name="T62" fmla="*/ 89 w 89"/>
              <a:gd name="T63" fmla="*/ 10 h 95"/>
              <a:gd name="T64" fmla="*/ 89 w 89"/>
              <a:gd name="T65" fmla="*/ 0 h 9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9"/>
              <a:gd name="T100" fmla="*/ 0 h 95"/>
              <a:gd name="T101" fmla="*/ 89 w 89"/>
              <a:gd name="T102" fmla="*/ 95 h 9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9" h="95">
                <a:moveTo>
                  <a:pt x="78" y="0"/>
                </a:moveTo>
                <a:lnTo>
                  <a:pt x="78" y="4"/>
                </a:lnTo>
                <a:lnTo>
                  <a:pt x="78" y="8"/>
                </a:lnTo>
                <a:lnTo>
                  <a:pt x="77" y="13"/>
                </a:lnTo>
                <a:lnTo>
                  <a:pt x="77" y="17"/>
                </a:lnTo>
                <a:lnTo>
                  <a:pt x="76" y="21"/>
                </a:lnTo>
                <a:lnTo>
                  <a:pt x="74" y="24"/>
                </a:lnTo>
                <a:lnTo>
                  <a:pt x="73" y="28"/>
                </a:lnTo>
                <a:lnTo>
                  <a:pt x="72" y="32"/>
                </a:lnTo>
                <a:lnTo>
                  <a:pt x="70" y="36"/>
                </a:lnTo>
                <a:lnTo>
                  <a:pt x="69" y="39"/>
                </a:lnTo>
                <a:lnTo>
                  <a:pt x="66" y="43"/>
                </a:lnTo>
                <a:lnTo>
                  <a:pt x="65" y="46"/>
                </a:lnTo>
                <a:lnTo>
                  <a:pt x="63" y="49"/>
                </a:lnTo>
                <a:lnTo>
                  <a:pt x="60" y="53"/>
                </a:lnTo>
                <a:lnTo>
                  <a:pt x="57" y="56"/>
                </a:lnTo>
                <a:lnTo>
                  <a:pt x="55" y="59"/>
                </a:lnTo>
                <a:lnTo>
                  <a:pt x="52" y="62"/>
                </a:lnTo>
                <a:lnTo>
                  <a:pt x="49" y="65"/>
                </a:lnTo>
                <a:lnTo>
                  <a:pt x="47" y="67"/>
                </a:lnTo>
                <a:lnTo>
                  <a:pt x="43" y="69"/>
                </a:lnTo>
                <a:lnTo>
                  <a:pt x="40" y="72"/>
                </a:lnTo>
                <a:lnTo>
                  <a:pt x="36" y="73"/>
                </a:lnTo>
                <a:lnTo>
                  <a:pt x="34" y="76"/>
                </a:lnTo>
                <a:lnTo>
                  <a:pt x="30" y="77"/>
                </a:lnTo>
                <a:lnTo>
                  <a:pt x="27" y="79"/>
                </a:lnTo>
                <a:lnTo>
                  <a:pt x="23" y="80"/>
                </a:lnTo>
                <a:lnTo>
                  <a:pt x="19" y="81"/>
                </a:lnTo>
                <a:lnTo>
                  <a:pt x="15" y="81"/>
                </a:lnTo>
                <a:lnTo>
                  <a:pt x="11" y="83"/>
                </a:lnTo>
                <a:lnTo>
                  <a:pt x="8" y="83"/>
                </a:lnTo>
                <a:lnTo>
                  <a:pt x="4" y="83"/>
                </a:lnTo>
                <a:lnTo>
                  <a:pt x="0" y="84"/>
                </a:lnTo>
                <a:lnTo>
                  <a:pt x="0" y="95"/>
                </a:lnTo>
                <a:lnTo>
                  <a:pt x="4" y="95"/>
                </a:lnTo>
                <a:lnTo>
                  <a:pt x="9" y="95"/>
                </a:lnTo>
                <a:lnTo>
                  <a:pt x="13" y="94"/>
                </a:lnTo>
                <a:lnTo>
                  <a:pt x="18" y="94"/>
                </a:lnTo>
                <a:lnTo>
                  <a:pt x="22" y="93"/>
                </a:lnTo>
                <a:lnTo>
                  <a:pt x="26" y="91"/>
                </a:lnTo>
                <a:lnTo>
                  <a:pt x="30" y="90"/>
                </a:lnTo>
                <a:lnTo>
                  <a:pt x="35" y="88"/>
                </a:lnTo>
                <a:lnTo>
                  <a:pt x="39" y="86"/>
                </a:lnTo>
                <a:lnTo>
                  <a:pt x="42" y="84"/>
                </a:lnTo>
                <a:lnTo>
                  <a:pt x="46" y="81"/>
                </a:lnTo>
                <a:lnTo>
                  <a:pt x="49" y="79"/>
                </a:lnTo>
                <a:lnTo>
                  <a:pt x="53" y="76"/>
                </a:lnTo>
                <a:lnTo>
                  <a:pt x="56" y="73"/>
                </a:lnTo>
                <a:lnTo>
                  <a:pt x="60" y="70"/>
                </a:lnTo>
                <a:lnTo>
                  <a:pt x="63" y="67"/>
                </a:lnTo>
                <a:lnTo>
                  <a:pt x="65" y="63"/>
                </a:lnTo>
                <a:lnTo>
                  <a:pt x="69" y="60"/>
                </a:lnTo>
                <a:lnTo>
                  <a:pt x="72" y="56"/>
                </a:lnTo>
                <a:lnTo>
                  <a:pt x="74" y="53"/>
                </a:lnTo>
                <a:lnTo>
                  <a:pt x="76" y="49"/>
                </a:lnTo>
                <a:lnTo>
                  <a:pt x="78" y="45"/>
                </a:lnTo>
                <a:lnTo>
                  <a:pt x="81" y="41"/>
                </a:lnTo>
                <a:lnTo>
                  <a:pt x="82" y="36"/>
                </a:lnTo>
                <a:lnTo>
                  <a:pt x="83" y="32"/>
                </a:lnTo>
                <a:lnTo>
                  <a:pt x="85" y="28"/>
                </a:lnTo>
                <a:lnTo>
                  <a:pt x="86" y="24"/>
                </a:lnTo>
                <a:lnTo>
                  <a:pt x="87" y="18"/>
                </a:lnTo>
                <a:lnTo>
                  <a:pt x="87" y="14"/>
                </a:lnTo>
                <a:lnTo>
                  <a:pt x="89" y="10"/>
                </a:lnTo>
                <a:lnTo>
                  <a:pt x="89" y="4"/>
                </a:lnTo>
                <a:lnTo>
                  <a:pt x="89" y="0"/>
                </a:lnTo>
                <a:lnTo>
                  <a:pt x="78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18" name="Freeform 36"/>
          <p:cNvSpPr>
            <a:spLocks/>
          </p:cNvSpPr>
          <p:nvPr/>
        </p:nvSpPr>
        <p:spPr bwMode="auto">
          <a:xfrm>
            <a:off x="5424488" y="5072063"/>
            <a:ext cx="19050" cy="649287"/>
          </a:xfrm>
          <a:custGeom>
            <a:avLst/>
            <a:gdLst>
              <a:gd name="T0" fmla="*/ 7 w 12"/>
              <a:gd name="T1" fmla="*/ 409 h 409"/>
              <a:gd name="T2" fmla="*/ 12 w 12"/>
              <a:gd name="T3" fmla="*/ 403 h 409"/>
              <a:gd name="T4" fmla="*/ 12 w 12"/>
              <a:gd name="T5" fmla="*/ 0 h 409"/>
              <a:gd name="T6" fmla="*/ 0 w 12"/>
              <a:gd name="T7" fmla="*/ 0 h 409"/>
              <a:gd name="T8" fmla="*/ 0 w 12"/>
              <a:gd name="T9" fmla="*/ 403 h 409"/>
              <a:gd name="T10" fmla="*/ 7 w 12"/>
              <a:gd name="T11" fmla="*/ 396 h 409"/>
              <a:gd name="T12" fmla="*/ 7 w 12"/>
              <a:gd name="T13" fmla="*/ 409 h 409"/>
              <a:gd name="T14" fmla="*/ 12 w 12"/>
              <a:gd name="T15" fmla="*/ 409 h 409"/>
              <a:gd name="T16" fmla="*/ 12 w 12"/>
              <a:gd name="T17" fmla="*/ 403 h 409"/>
              <a:gd name="T18" fmla="*/ 7 w 12"/>
              <a:gd name="T19" fmla="*/ 409 h 40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2"/>
              <a:gd name="T31" fmla="*/ 0 h 409"/>
              <a:gd name="T32" fmla="*/ 12 w 12"/>
              <a:gd name="T33" fmla="*/ 409 h 409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2" h="409">
                <a:moveTo>
                  <a:pt x="7" y="409"/>
                </a:moveTo>
                <a:lnTo>
                  <a:pt x="12" y="403"/>
                </a:lnTo>
                <a:lnTo>
                  <a:pt x="12" y="0"/>
                </a:lnTo>
                <a:lnTo>
                  <a:pt x="0" y="0"/>
                </a:lnTo>
                <a:lnTo>
                  <a:pt x="0" y="403"/>
                </a:lnTo>
                <a:lnTo>
                  <a:pt x="7" y="396"/>
                </a:lnTo>
                <a:lnTo>
                  <a:pt x="7" y="409"/>
                </a:lnTo>
                <a:lnTo>
                  <a:pt x="12" y="409"/>
                </a:lnTo>
                <a:lnTo>
                  <a:pt x="12" y="403"/>
                </a:lnTo>
                <a:lnTo>
                  <a:pt x="7" y="409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19" name="Freeform 37"/>
          <p:cNvSpPr>
            <a:spLocks/>
          </p:cNvSpPr>
          <p:nvPr/>
        </p:nvSpPr>
        <p:spPr bwMode="auto">
          <a:xfrm>
            <a:off x="4997450" y="5700713"/>
            <a:ext cx="438150" cy="20637"/>
          </a:xfrm>
          <a:custGeom>
            <a:avLst/>
            <a:gdLst>
              <a:gd name="T0" fmla="*/ 0 w 276"/>
              <a:gd name="T1" fmla="*/ 7 h 13"/>
              <a:gd name="T2" fmla="*/ 0 w 276"/>
              <a:gd name="T3" fmla="*/ 13 h 13"/>
              <a:gd name="T4" fmla="*/ 276 w 276"/>
              <a:gd name="T5" fmla="*/ 13 h 13"/>
              <a:gd name="T6" fmla="*/ 276 w 276"/>
              <a:gd name="T7" fmla="*/ 0 h 13"/>
              <a:gd name="T8" fmla="*/ 0 w 276"/>
              <a:gd name="T9" fmla="*/ 0 h 13"/>
              <a:gd name="T10" fmla="*/ 0 w 276"/>
              <a:gd name="T11" fmla="*/ 7 h 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76"/>
              <a:gd name="T19" fmla="*/ 0 h 13"/>
              <a:gd name="T20" fmla="*/ 276 w 276"/>
              <a:gd name="T21" fmla="*/ 13 h 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76" h="13">
                <a:moveTo>
                  <a:pt x="0" y="7"/>
                </a:moveTo>
                <a:lnTo>
                  <a:pt x="0" y="13"/>
                </a:lnTo>
                <a:lnTo>
                  <a:pt x="276" y="13"/>
                </a:lnTo>
                <a:lnTo>
                  <a:pt x="276" y="0"/>
                </a:lnTo>
                <a:lnTo>
                  <a:pt x="0" y="0"/>
                </a:lnTo>
                <a:lnTo>
                  <a:pt x="0" y="7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20" name="Freeform 38"/>
          <p:cNvSpPr>
            <a:spLocks/>
          </p:cNvSpPr>
          <p:nvPr/>
        </p:nvSpPr>
        <p:spPr bwMode="auto">
          <a:xfrm>
            <a:off x="4119563" y="5072063"/>
            <a:ext cx="17462" cy="649287"/>
          </a:xfrm>
          <a:custGeom>
            <a:avLst/>
            <a:gdLst>
              <a:gd name="T0" fmla="*/ 6 w 11"/>
              <a:gd name="T1" fmla="*/ 396 h 409"/>
              <a:gd name="T2" fmla="*/ 11 w 11"/>
              <a:gd name="T3" fmla="*/ 403 h 409"/>
              <a:gd name="T4" fmla="*/ 11 w 11"/>
              <a:gd name="T5" fmla="*/ 0 h 409"/>
              <a:gd name="T6" fmla="*/ 0 w 11"/>
              <a:gd name="T7" fmla="*/ 0 h 409"/>
              <a:gd name="T8" fmla="*/ 0 w 11"/>
              <a:gd name="T9" fmla="*/ 403 h 409"/>
              <a:gd name="T10" fmla="*/ 6 w 11"/>
              <a:gd name="T11" fmla="*/ 409 h 409"/>
              <a:gd name="T12" fmla="*/ 0 w 11"/>
              <a:gd name="T13" fmla="*/ 403 h 409"/>
              <a:gd name="T14" fmla="*/ 0 w 11"/>
              <a:gd name="T15" fmla="*/ 409 h 409"/>
              <a:gd name="T16" fmla="*/ 6 w 11"/>
              <a:gd name="T17" fmla="*/ 409 h 409"/>
              <a:gd name="T18" fmla="*/ 6 w 11"/>
              <a:gd name="T19" fmla="*/ 396 h 40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1"/>
              <a:gd name="T31" fmla="*/ 0 h 409"/>
              <a:gd name="T32" fmla="*/ 11 w 11"/>
              <a:gd name="T33" fmla="*/ 409 h 409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1" h="409">
                <a:moveTo>
                  <a:pt x="6" y="396"/>
                </a:moveTo>
                <a:lnTo>
                  <a:pt x="11" y="403"/>
                </a:lnTo>
                <a:lnTo>
                  <a:pt x="11" y="0"/>
                </a:lnTo>
                <a:lnTo>
                  <a:pt x="0" y="0"/>
                </a:lnTo>
                <a:lnTo>
                  <a:pt x="0" y="403"/>
                </a:lnTo>
                <a:lnTo>
                  <a:pt x="6" y="409"/>
                </a:lnTo>
                <a:lnTo>
                  <a:pt x="0" y="403"/>
                </a:lnTo>
                <a:lnTo>
                  <a:pt x="0" y="409"/>
                </a:lnTo>
                <a:lnTo>
                  <a:pt x="6" y="409"/>
                </a:lnTo>
                <a:lnTo>
                  <a:pt x="6" y="39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21" name="Freeform 39"/>
          <p:cNvSpPr>
            <a:spLocks/>
          </p:cNvSpPr>
          <p:nvPr/>
        </p:nvSpPr>
        <p:spPr bwMode="auto">
          <a:xfrm>
            <a:off x="4129088" y="5700713"/>
            <a:ext cx="479425" cy="20637"/>
          </a:xfrm>
          <a:custGeom>
            <a:avLst/>
            <a:gdLst>
              <a:gd name="T0" fmla="*/ 302 w 302"/>
              <a:gd name="T1" fmla="*/ 7 h 13"/>
              <a:gd name="T2" fmla="*/ 302 w 302"/>
              <a:gd name="T3" fmla="*/ 0 h 13"/>
              <a:gd name="T4" fmla="*/ 0 w 302"/>
              <a:gd name="T5" fmla="*/ 0 h 13"/>
              <a:gd name="T6" fmla="*/ 0 w 302"/>
              <a:gd name="T7" fmla="*/ 13 h 13"/>
              <a:gd name="T8" fmla="*/ 302 w 302"/>
              <a:gd name="T9" fmla="*/ 13 h 13"/>
              <a:gd name="T10" fmla="*/ 302 w 302"/>
              <a:gd name="T11" fmla="*/ 7 h 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02"/>
              <a:gd name="T19" fmla="*/ 0 h 13"/>
              <a:gd name="T20" fmla="*/ 302 w 302"/>
              <a:gd name="T21" fmla="*/ 13 h 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02" h="13">
                <a:moveTo>
                  <a:pt x="302" y="7"/>
                </a:moveTo>
                <a:lnTo>
                  <a:pt x="302" y="0"/>
                </a:lnTo>
                <a:lnTo>
                  <a:pt x="0" y="0"/>
                </a:lnTo>
                <a:lnTo>
                  <a:pt x="0" y="13"/>
                </a:lnTo>
                <a:lnTo>
                  <a:pt x="302" y="13"/>
                </a:lnTo>
                <a:lnTo>
                  <a:pt x="302" y="7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22" name="Freeform 40"/>
          <p:cNvSpPr>
            <a:spLocks/>
          </p:cNvSpPr>
          <p:nvPr/>
        </p:nvSpPr>
        <p:spPr bwMode="auto">
          <a:xfrm>
            <a:off x="4548188" y="3852863"/>
            <a:ext cx="15875" cy="150812"/>
          </a:xfrm>
          <a:custGeom>
            <a:avLst/>
            <a:gdLst>
              <a:gd name="T0" fmla="*/ 5 w 10"/>
              <a:gd name="T1" fmla="*/ 84 h 95"/>
              <a:gd name="T2" fmla="*/ 10 w 10"/>
              <a:gd name="T3" fmla="*/ 90 h 95"/>
              <a:gd name="T4" fmla="*/ 10 w 10"/>
              <a:gd name="T5" fmla="*/ 0 h 95"/>
              <a:gd name="T6" fmla="*/ 0 w 10"/>
              <a:gd name="T7" fmla="*/ 0 h 95"/>
              <a:gd name="T8" fmla="*/ 0 w 10"/>
              <a:gd name="T9" fmla="*/ 90 h 95"/>
              <a:gd name="T10" fmla="*/ 5 w 10"/>
              <a:gd name="T11" fmla="*/ 95 h 95"/>
              <a:gd name="T12" fmla="*/ 0 w 10"/>
              <a:gd name="T13" fmla="*/ 90 h 95"/>
              <a:gd name="T14" fmla="*/ 0 w 10"/>
              <a:gd name="T15" fmla="*/ 95 h 95"/>
              <a:gd name="T16" fmla="*/ 5 w 10"/>
              <a:gd name="T17" fmla="*/ 95 h 95"/>
              <a:gd name="T18" fmla="*/ 5 w 10"/>
              <a:gd name="T19" fmla="*/ 84 h 9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0"/>
              <a:gd name="T31" fmla="*/ 0 h 95"/>
              <a:gd name="T32" fmla="*/ 10 w 10"/>
              <a:gd name="T33" fmla="*/ 95 h 95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0" h="95">
                <a:moveTo>
                  <a:pt x="5" y="84"/>
                </a:moveTo>
                <a:lnTo>
                  <a:pt x="10" y="90"/>
                </a:lnTo>
                <a:lnTo>
                  <a:pt x="10" y="0"/>
                </a:lnTo>
                <a:lnTo>
                  <a:pt x="0" y="0"/>
                </a:lnTo>
                <a:lnTo>
                  <a:pt x="0" y="90"/>
                </a:lnTo>
                <a:lnTo>
                  <a:pt x="5" y="95"/>
                </a:lnTo>
                <a:lnTo>
                  <a:pt x="0" y="90"/>
                </a:lnTo>
                <a:lnTo>
                  <a:pt x="0" y="95"/>
                </a:lnTo>
                <a:lnTo>
                  <a:pt x="5" y="95"/>
                </a:lnTo>
                <a:lnTo>
                  <a:pt x="5" y="84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23" name="Freeform 41"/>
          <p:cNvSpPr>
            <a:spLocks/>
          </p:cNvSpPr>
          <p:nvPr/>
        </p:nvSpPr>
        <p:spPr bwMode="auto">
          <a:xfrm>
            <a:off x="4556125" y="3986213"/>
            <a:ext cx="458788" cy="17462"/>
          </a:xfrm>
          <a:custGeom>
            <a:avLst/>
            <a:gdLst>
              <a:gd name="T0" fmla="*/ 279 w 289"/>
              <a:gd name="T1" fmla="*/ 6 h 11"/>
              <a:gd name="T2" fmla="*/ 284 w 289"/>
              <a:gd name="T3" fmla="*/ 0 h 11"/>
              <a:gd name="T4" fmla="*/ 0 w 289"/>
              <a:gd name="T5" fmla="*/ 0 h 11"/>
              <a:gd name="T6" fmla="*/ 0 w 289"/>
              <a:gd name="T7" fmla="*/ 11 h 11"/>
              <a:gd name="T8" fmla="*/ 284 w 289"/>
              <a:gd name="T9" fmla="*/ 11 h 11"/>
              <a:gd name="T10" fmla="*/ 289 w 289"/>
              <a:gd name="T11" fmla="*/ 6 h 11"/>
              <a:gd name="T12" fmla="*/ 284 w 289"/>
              <a:gd name="T13" fmla="*/ 11 h 11"/>
              <a:gd name="T14" fmla="*/ 289 w 289"/>
              <a:gd name="T15" fmla="*/ 11 h 11"/>
              <a:gd name="T16" fmla="*/ 289 w 289"/>
              <a:gd name="T17" fmla="*/ 6 h 11"/>
              <a:gd name="T18" fmla="*/ 279 w 289"/>
              <a:gd name="T19" fmla="*/ 6 h 1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89"/>
              <a:gd name="T31" fmla="*/ 0 h 11"/>
              <a:gd name="T32" fmla="*/ 289 w 289"/>
              <a:gd name="T33" fmla="*/ 11 h 11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89" h="11">
                <a:moveTo>
                  <a:pt x="279" y="6"/>
                </a:moveTo>
                <a:lnTo>
                  <a:pt x="284" y="0"/>
                </a:lnTo>
                <a:lnTo>
                  <a:pt x="0" y="0"/>
                </a:lnTo>
                <a:lnTo>
                  <a:pt x="0" y="11"/>
                </a:lnTo>
                <a:lnTo>
                  <a:pt x="284" y="11"/>
                </a:lnTo>
                <a:lnTo>
                  <a:pt x="289" y="6"/>
                </a:lnTo>
                <a:lnTo>
                  <a:pt x="284" y="11"/>
                </a:lnTo>
                <a:lnTo>
                  <a:pt x="289" y="11"/>
                </a:lnTo>
                <a:lnTo>
                  <a:pt x="289" y="6"/>
                </a:lnTo>
                <a:lnTo>
                  <a:pt x="279" y="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24" name="Freeform 42"/>
          <p:cNvSpPr>
            <a:spLocks/>
          </p:cNvSpPr>
          <p:nvPr/>
        </p:nvSpPr>
        <p:spPr bwMode="auto">
          <a:xfrm>
            <a:off x="4999038" y="3843338"/>
            <a:ext cx="15875" cy="152400"/>
          </a:xfrm>
          <a:custGeom>
            <a:avLst/>
            <a:gdLst>
              <a:gd name="T0" fmla="*/ 5 w 10"/>
              <a:gd name="T1" fmla="*/ 11 h 96"/>
              <a:gd name="T2" fmla="*/ 0 w 10"/>
              <a:gd name="T3" fmla="*/ 6 h 96"/>
              <a:gd name="T4" fmla="*/ 0 w 10"/>
              <a:gd name="T5" fmla="*/ 96 h 96"/>
              <a:gd name="T6" fmla="*/ 10 w 10"/>
              <a:gd name="T7" fmla="*/ 96 h 96"/>
              <a:gd name="T8" fmla="*/ 10 w 10"/>
              <a:gd name="T9" fmla="*/ 6 h 96"/>
              <a:gd name="T10" fmla="*/ 5 w 10"/>
              <a:gd name="T11" fmla="*/ 0 h 96"/>
              <a:gd name="T12" fmla="*/ 10 w 10"/>
              <a:gd name="T13" fmla="*/ 6 h 96"/>
              <a:gd name="T14" fmla="*/ 10 w 10"/>
              <a:gd name="T15" fmla="*/ 0 h 96"/>
              <a:gd name="T16" fmla="*/ 5 w 10"/>
              <a:gd name="T17" fmla="*/ 0 h 96"/>
              <a:gd name="T18" fmla="*/ 5 w 10"/>
              <a:gd name="T19" fmla="*/ 11 h 9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0"/>
              <a:gd name="T31" fmla="*/ 0 h 96"/>
              <a:gd name="T32" fmla="*/ 10 w 10"/>
              <a:gd name="T33" fmla="*/ 96 h 9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0" h="96">
                <a:moveTo>
                  <a:pt x="5" y="11"/>
                </a:moveTo>
                <a:lnTo>
                  <a:pt x="0" y="6"/>
                </a:lnTo>
                <a:lnTo>
                  <a:pt x="0" y="96"/>
                </a:lnTo>
                <a:lnTo>
                  <a:pt x="10" y="96"/>
                </a:lnTo>
                <a:lnTo>
                  <a:pt x="10" y="6"/>
                </a:lnTo>
                <a:lnTo>
                  <a:pt x="5" y="0"/>
                </a:lnTo>
                <a:lnTo>
                  <a:pt x="10" y="6"/>
                </a:lnTo>
                <a:lnTo>
                  <a:pt x="10" y="0"/>
                </a:lnTo>
                <a:lnTo>
                  <a:pt x="5" y="0"/>
                </a:lnTo>
                <a:lnTo>
                  <a:pt x="5" y="11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25" name="Freeform 43"/>
          <p:cNvSpPr>
            <a:spLocks/>
          </p:cNvSpPr>
          <p:nvPr/>
        </p:nvSpPr>
        <p:spPr bwMode="auto">
          <a:xfrm>
            <a:off x="4548188" y="3843338"/>
            <a:ext cx="458787" cy="17462"/>
          </a:xfrm>
          <a:custGeom>
            <a:avLst/>
            <a:gdLst>
              <a:gd name="T0" fmla="*/ 10 w 289"/>
              <a:gd name="T1" fmla="*/ 6 h 11"/>
              <a:gd name="T2" fmla="*/ 5 w 289"/>
              <a:gd name="T3" fmla="*/ 11 h 11"/>
              <a:gd name="T4" fmla="*/ 289 w 289"/>
              <a:gd name="T5" fmla="*/ 11 h 11"/>
              <a:gd name="T6" fmla="*/ 289 w 289"/>
              <a:gd name="T7" fmla="*/ 0 h 11"/>
              <a:gd name="T8" fmla="*/ 5 w 289"/>
              <a:gd name="T9" fmla="*/ 0 h 11"/>
              <a:gd name="T10" fmla="*/ 0 w 289"/>
              <a:gd name="T11" fmla="*/ 6 h 11"/>
              <a:gd name="T12" fmla="*/ 5 w 289"/>
              <a:gd name="T13" fmla="*/ 0 h 11"/>
              <a:gd name="T14" fmla="*/ 0 w 289"/>
              <a:gd name="T15" fmla="*/ 0 h 11"/>
              <a:gd name="T16" fmla="*/ 0 w 289"/>
              <a:gd name="T17" fmla="*/ 6 h 11"/>
              <a:gd name="T18" fmla="*/ 10 w 289"/>
              <a:gd name="T19" fmla="*/ 6 h 1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89"/>
              <a:gd name="T31" fmla="*/ 0 h 11"/>
              <a:gd name="T32" fmla="*/ 289 w 289"/>
              <a:gd name="T33" fmla="*/ 11 h 11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89" h="11">
                <a:moveTo>
                  <a:pt x="10" y="6"/>
                </a:moveTo>
                <a:lnTo>
                  <a:pt x="5" y="11"/>
                </a:lnTo>
                <a:lnTo>
                  <a:pt x="289" y="11"/>
                </a:lnTo>
                <a:lnTo>
                  <a:pt x="289" y="0"/>
                </a:lnTo>
                <a:lnTo>
                  <a:pt x="5" y="0"/>
                </a:lnTo>
                <a:lnTo>
                  <a:pt x="0" y="6"/>
                </a:lnTo>
                <a:lnTo>
                  <a:pt x="5" y="0"/>
                </a:lnTo>
                <a:lnTo>
                  <a:pt x="0" y="0"/>
                </a:lnTo>
                <a:lnTo>
                  <a:pt x="0" y="6"/>
                </a:lnTo>
                <a:lnTo>
                  <a:pt x="10" y="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26" name="Freeform 44"/>
          <p:cNvSpPr>
            <a:spLocks/>
          </p:cNvSpPr>
          <p:nvPr/>
        </p:nvSpPr>
        <p:spPr bwMode="auto">
          <a:xfrm>
            <a:off x="5397500" y="3883025"/>
            <a:ext cx="74613" cy="80963"/>
          </a:xfrm>
          <a:custGeom>
            <a:avLst/>
            <a:gdLst>
              <a:gd name="T0" fmla="*/ 24 w 47"/>
              <a:gd name="T1" fmla="*/ 51 h 51"/>
              <a:gd name="T2" fmla="*/ 27 w 47"/>
              <a:gd name="T3" fmla="*/ 51 h 51"/>
              <a:gd name="T4" fmla="*/ 29 w 47"/>
              <a:gd name="T5" fmla="*/ 50 h 51"/>
              <a:gd name="T6" fmla="*/ 32 w 47"/>
              <a:gd name="T7" fmla="*/ 50 h 51"/>
              <a:gd name="T8" fmla="*/ 33 w 47"/>
              <a:gd name="T9" fmla="*/ 48 h 51"/>
              <a:gd name="T10" fmla="*/ 36 w 47"/>
              <a:gd name="T11" fmla="*/ 47 h 51"/>
              <a:gd name="T12" fmla="*/ 37 w 47"/>
              <a:gd name="T13" fmla="*/ 45 h 51"/>
              <a:gd name="T14" fmla="*/ 40 w 47"/>
              <a:gd name="T15" fmla="*/ 44 h 51"/>
              <a:gd name="T16" fmla="*/ 41 w 47"/>
              <a:gd name="T17" fmla="*/ 41 h 51"/>
              <a:gd name="T18" fmla="*/ 42 w 47"/>
              <a:gd name="T19" fmla="*/ 40 h 51"/>
              <a:gd name="T20" fmla="*/ 45 w 47"/>
              <a:gd name="T21" fmla="*/ 37 h 51"/>
              <a:gd name="T22" fmla="*/ 45 w 47"/>
              <a:gd name="T23" fmla="*/ 34 h 51"/>
              <a:gd name="T24" fmla="*/ 46 w 47"/>
              <a:gd name="T25" fmla="*/ 31 h 51"/>
              <a:gd name="T26" fmla="*/ 46 w 47"/>
              <a:gd name="T27" fmla="*/ 29 h 51"/>
              <a:gd name="T28" fmla="*/ 47 w 47"/>
              <a:gd name="T29" fmla="*/ 26 h 51"/>
              <a:gd name="T30" fmla="*/ 46 w 47"/>
              <a:gd name="T31" fmla="*/ 23 h 51"/>
              <a:gd name="T32" fmla="*/ 46 w 47"/>
              <a:gd name="T33" fmla="*/ 20 h 51"/>
              <a:gd name="T34" fmla="*/ 45 w 47"/>
              <a:gd name="T35" fmla="*/ 17 h 51"/>
              <a:gd name="T36" fmla="*/ 45 w 47"/>
              <a:gd name="T37" fmla="*/ 14 h 51"/>
              <a:gd name="T38" fmla="*/ 42 w 47"/>
              <a:gd name="T39" fmla="*/ 12 h 51"/>
              <a:gd name="T40" fmla="*/ 41 w 47"/>
              <a:gd name="T41" fmla="*/ 10 h 51"/>
              <a:gd name="T42" fmla="*/ 40 w 47"/>
              <a:gd name="T43" fmla="*/ 7 h 51"/>
              <a:gd name="T44" fmla="*/ 37 w 47"/>
              <a:gd name="T45" fmla="*/ 6 h 51"/>
              <a:gd name="T46" fmla="*/ 36 w 47"/>
              <a:gd name="T47" fmla="*/ 5 h 51"/>
              <a:gd name="T48" fmla="*/ 33 w 47"/>
              <a:gd name="T49" fmla="*/ 3 h 51"/>
              <a:gd name="T50" fmla="*/ 32 w 47"/>
              <a:gd name="T51" fmla="*/ 2 h 51"/>
              <a:gd name="T52" fmla="*/ 29 w 47"/>
              <a:gd name="T53" fmla="*/ 2 h 51"/>
              <a:gd name="T54" fmla="*/ 27 w 47"/>
              <a:gd name="T55" fmla="*/ 0 h 51"/>
              <a:gd name="T56" fmla="*/ 24 w 47"/>
              <a:gd name="T57" fmla="*/ 0 h 51"/>
              <a:gd name="T58" fmla="*/ 21 w 47"/>
              <a:gd name="T59" fmla="*/ 0 h 51"/>
              <a:gd name="T60" fmla="*/ 19 w 47"/>
              <a:gd name="T61" fmla="*/ 0 h 51"/>
              <a:gd name="T62" fmla="*/ 16 w 47"/>
              <a:gd name="T63" fmla="*/ 2 h 51"/>
              <a:gd name="T64" fmla="*/ 13 w 47"/>
              <a:gd name="T65" fmla="*/ 3 h 51"/>
              <a:gd name="T66" fmla="*/ 11 w 47"/>
              <a:gd name="T67" fmla="*/ 5 h 51"/>
              <a:gd name="T68" fmla="*/ 8 w 47"/>
              <a:gd name="T69" fmla="*/ 6 h 51"/>
              <a:gd name="T70" fmla="*/ 6 w 47"/>
              <a:gd name="T71" fmla="*/ 9 h 51"/>
              <a:gd name="T72" fmla="*/ 4 w 47"/>
              <a:gd name="T73" fmla="*/ 10 h 51"/>
              <a:gd name="T74" fmla="*/ 3 w 47"/>
              <a:gd name="T75" fmla="*/ 13 h 51"/>
              <a:gd name="T76" fmla="*/ 2 w 47"/>
              <a:gd name="T77" fmla="*/ 16 h 51"/>
              <a:gd name="T78" fmla="*/ 0 w 47"/>
              <a:gd name="T79" fmla="*/ 19 h 51"/>
              <a:gd name="T80" fmla="*/ 0 w 47"/>
              <a:gd name="T81" fmla="*/ 21 h 51"/>
              <a:gd name="T82" fmla="*/ 0 w 47"/>
              <a:gd name="T83" fmla="*/ 24 h 51"/>
              <a:gd name="T84" fmla="*/ 0 w 47"/>
              <a:gd name="T85" fmla="*/ 27 h 51"/>
              <a:gd name="T86" fmla="*/ 0 w 47"/>
              <a:gd name="T87" fmla="*/ 30 h 51"/>
              <a:gd name="T88" fmla="*/ 0 w 47"/>
              <a:gd name="T89" fmla="*/ 33 h 51"/>
              <a:gd name="T90" fmla="*/ 2 w 47"/>
              <a:gd name="T91" fmla="*/ 36 h 51"/>
              <a:gd name="T92" fmla="*/ 3 w 47"/>
              <a:gd name="T93" fmla="*/ 38 h 51"/>
              <a:gd name="T94" fmla="*/ 4 w 47"/>
              <a:gd name="T95" fmla="*/ 41 h 51"/>
              <a:gd name="T96" fmla="*/ 6 w 47"/>
              <a:gd name="T97" fmla="*/ 43 h 51"/>
              <a:gd name="T98" fmla="*/ 8 w 47"/>
              <a:gd name="T99" fmla="*/ 45 h 51"/>
              <a:gd name="T100" fmla="*/ 11 w 47"/>
              <a:gd name="T101" fmla="*/ 47 h 51"/>
              <a:gd name="T102" fmla="*/ 13 w 47"/>
              <a:gd name="T103" fmla="*/ 48 h 51"/>
              <a:gd name="T104" fmla="*/ 16 w 47"/>
              <a:gd name="T105" fmla="*/ 50 h 51"/>
              <a:gd name="T106" fmla="*/ 19 w 47"/>
              <a:gd name="T107" fmla="*/ 51 h 51"/>
              <a:gd name="T108" fmla="*/ 21 w 47"/>
              <a:gd name="T109" fmla="*/ 51 h 51"/>
              <a:gd name="T110" fmla="*/ 24 w 47"/>
              <a:gd name="T111" fmla="*/ 51 h 51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47"/>
              <a:gd name="T169" fmla="*/ 0 h 51"/>
              <a:gd name="T170" fmla="*/ 47 w 47"/>
              <a:gd name="T171" fmla="*/ 51 h 51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47" h="51">
                <a:moveTo>
                  <a:pt x="24" y="26"/>
                </a:moveTo>
                <a:lnTo>
                  <a:pt x="24" y="51"/>
                </a:lnTo>
                <a:lnTo>
                  <a:pt x="25" y="51"/>
                </a:lnTo>
                <a:lnTo>
                  <a:pt x="27" y="51"/>
                </a:lnTo>
                <a:lnTo>
                  <a:pt x="28" y="51"/>
                </a:lnTo>
                <a:lnTo>
                  <a:pt x="29" y="50"/>
                </a:lnTo>
                <a:lnTo>
                  <a:pt x="30" y="50"/>
                </a:lnTo>
                <a:lnTo>
                  <a:pt x="32" y="50"/>
                </a:lnTo>
                <a:lnTo>
                  <a:pt x="33" y="50"/>
                </a:lnTo>
                <a:lnTo>
                  <a:pt x="33" y="48"/>
                </a:lnTo>
                <a:lnTo>
                  <a:pt x="34" y="48"/>
                </a:lnTo>
                <a:lnTo>
                  <a:pt x="36" y="47"/>
                </a:lnTo>
                <a:lnTo>
                  <a:pt x="37" y="47"/>
                </a:lnTo>
                <a:lnTo>
                  <a:pt x="37" y="45"/>
                </a:lnTo>
                <a:lnTo>
                  <a:pt x="38" y="45"/>
                </a:lnTo>
                <a:lnTo>
                  <a:pt x="40" y="44"/>
                </a:lnTo>
                <a:lnTo>
                  <a:pt x="41" y="43"/>
                </a:lnTo>
                <a:lnTo>
                  <a:pt x="41" y="41"/>
                </a:lnTo>
                <a:lnTo>
                  <a:pt x="42" y="41"/>
                </a:lnTo>
                <a:lnTo>
                  <a:pt x="42" y="40"/>
                </a:lnTo>
                <a:lnTo>
                  <a:pt x="44" y="38"/>
                </a:lnTo>
                <a:lnTo>
                  <a:pt x="45" y="37"/>
                </a:lnTo>
                <a:lnTo>
                  <a:pt x="45" y="36"/>
                </a:lnTo>
                <a:lnTo>
                  <a:pt x="45" y="34"/>
                </a:lnTo>
                <a:lnTo>
                  <a:pt x="46" y="33"/>
                </a:lnTo>
                <a:lnTo>
                  <a:pt x="46" y="31"/>
                </a:lnTo>
                <a:lnTo>
                  <a:pt x="46" y="30"/>
                </a:lnTo>
                <a:lnTo>
                  <a:pt x="46" y="29"/>
                </a:lnTo>
                <a:lnTo>
                  <a:pt x="47" y="27"/>
                </a:lnTo>
                <a:lnTo>
                  <a:pt x="47" y="26"/>
                </a:lnTo>
                <a:lnTo>
                  <a:pt x="47" y="24"/>
                </a:lnTo>
                <a:lnTo>
                  <a:pt x="46" y="23"/>
                </a:lnTo>
                <a:lnTo>
                  <a:pt x="46" y="21"/>
                </a:lnTo>
                <a:lnTo>
                  <a:pt x="46" y="20"/>
                </a:lnTo>
                <a:lnTo>
                  <a:pt x="46" y="19"/>
                </a:lnTo>
                <a:lnTo>
                  <a:pt x="45" y="17"/>
                </a:lnTo>
                <a:lnTo>
                  <a:pt x="45" y="16"/>
                </a:lnTo>
                <a:lnTo>
                  <a:pt x="45" y="14"/>
                </a:lnTo>
                <a:lnTo>
                  <a:pt x="44" y="13"/>
                </a:lnTo>
                <a:lnTo>
                  <a:pt x="42" y="12"/>
                </a:lnTo>
                <a:lnTo>
                  <a:pt x="42" y="10"/>
                </a:lnTo>
                <a:lnTo>
                  <a:pt x="41" y="10"/>
                </a:lnTo>
                <a:lnTo>
                  <a:pt x="41" y="9"/>
                </a:lnTo>
                <a:lnTo>
                  <a:pt x="40" y="7"/>
                </a:lnTo>
                <a:lnTo>
                  <a:pt x="38" y="6"/>
                </a:lnTo>
                <a:lnTo>
                  <a:pt x="37" y="6"/>
                </a:lnTo>
                <a:lnTo>
                  <a:pt x="37" y="5"/>
                </a:lnTo>
                <a:lnTo>
                  <a:pt x="36" y="5"/>
                </a:lnTo>
                <a:lnTo>
                  <a:pt x="34" y="3"/>
                </a:lnTo>
                <a:lnTo>
                  <a:pt x="33" y="3"/>
                </a:lnTo>
                <a:lnTo>
                  <a:pt x="33" y="2"/>
                </a:lnTo>
                <a:lnTo>
                  <a:pt x="32" y="2"/>
                </a:lnTo>
                <a:lnTo>
                  <a:pt x="30" y="2"/>
                </a:lnTo>
                <a:lnTo>
                  <a:pt x="29" y="2"/>
                </a:lnTo>
                <a:lnTo>
                  <a:pt x="28" y="0"/>
                </a:lnTo>
                <a:lnTo>
                  <a:pt x="27" y="0"/>
                </a:lnTo>
                <a:lnTo>
                  <a:pt x="25" y="0"/>
                </a:lnTo>
                <a:lnTo>
                  <a:pt x="24" y="0"/>
                </a:lnTo>
                <a:lnTo>
                  <a:pt x="23" y="0"/>
                </a:lnTo>
                <a:lnTo>
                  <a:pt x="21" y="0"/>
                </a:lnTo>
                <a:lnTo>
                  <a:pt x="20" y="0"/>
                </a:lnTo>
                <a:lnTo>
                  <a:pt x="19" y="0"/>
                </a:lnTo>
                <a:lnTo>
                  <a:pt x="17" y="2"/>
                </a:lnTo>
                <a:lnTo>
                  <a:pt x="16" y="2"/>
                </a:lnTo>
                <a:lnTo>
                  <a:pt x="15" y="2"/>
                </a:lnTo>
                <a:lnTo>
                  <a:pt x="13" y="3"/>
                </a:lnTo>
                <a:lnTo>
                  <a:pt x="12" y="3"/>
                </a:lnTo>
                <a:lnTo>
                  <a:pt x="11" y="5"/>
                </a:lnTo>
                <a:lnTo>
                  <a:pt x="10" y="6"/>
                </a:lnTo>
                <a:lnTo>
                  <a:pt x="8" y="6"/>
                </a:lnTo>
                <a:lnTo>
                  <a:pt x="7" y="7"/>
                </a:lnTo>
                <a:lnTo>
                  <a:pt x="6" y="9"/>
                </a:lnTo>
                <a:lnTo>
                  <a:pt x="6" y="10"/>
                </a:lnTo>
                <a:lnTo>
                  <a:pt x="4" y="10"/>
                </a:lnTo>
                <a:lnTo>
                  <a:pt x="4" y="12"/>
                </a:lnTo>
                <a:lnTo>
                  <a:pt x="3" y="13"/>
                </a:lnTo>
                <a:lnTo>
                  <a:pt x="2" y="14"/>
                </a:lnTo>
                <a:lnTo>
                  <a:pt x="2" y="16"/>
                </a:lnTo>
                <a:lnTo>
                  <a:pt x="2" y="17"/>
                </a:lnTo>
                <a:lnTo>
                  <a:pt x="0" y="19"/>
                </a:lnTo>
                <a:lnTo>
                  <a:pt x="0" y="20"/>
                </a:lnTo>
                <a:lnTo>
                  <a:pt x="0" y="21"/>
                </a:lnTo>
                <a:lnTo>
                  <a:pt x="0" y="23"/>
                </a:lnTo>
                <a:lnTo>
                  <a:pt x="0" y="24"/>
                </a:lnTo>
                <a:lnTo>
                  <a:pt x="0" y="26"/>
                </a:lnTo>
                <a:lnTo>
                  <a:pt x="0" y="27"/>
                </a:lnTo>
                <a:lnTo>
                  <a:pt x="0" y="29"/>
                </a:lnTo>
                <a:lnTo>
                  <a:pt x="0" y="30"/>
                </a:lnTo>
                <a:lnTo>
                  <a:pt x="0" y="31"/>
                </a:lnTo>
                <a:lnTo>
                  <a:pt x="0" y="33"/>
                </a:lnTo>
                <a:lnTo>
                  <a:pt x="2" y="34"/>
                </a:lnTo>
                <a:lnTo>
                  <a:pt x="2" y="36"/>
                </a:lnTo>
                <a:lnTo>
                  <a:pt x="2" y="37"/>
                </a:lnTo>
                <a:lnTo>
                  <a:pt x="3" y="38"/>
                </a:lnTo>
                <a:lnTo>
                  <a:pt x="4" y="40"/>
                </a:lnTo>
                <a:lnTo>
                  <a:pt x="4" y="41"/>
                </a:lnTo>
                <a:lnTo>
                  <a:pt x="6" y="41"/>
                </a:lnTo>
                <a:lnTo>
                  <a:pt x="6" y="43"/>
                </a:lnTo>
                <a:lnTo>
                  <a:pt x="7" y="44"/>
                </a:lnTo>
                <a:lnTo>
                  <a:pt x="8" y="45"/>
                </a:lnTo>
                <a:lnTo>
                  <a:pt x="10" y="45"/>
                </a:lnTo>
                <a:lnTo>
                  <a:pt x="11" y="47"/>
                </a:lnTo>
                <a:lnTo>
                  <a:pt x="12" y="48"/>
                </a:lnTo>
                <a:lnTo>
                  <a:pt x="13" y="48"/>
                </a:lnTo>
                <a:lnTo>
                  <a:pt x="15" y="50"/>
                </a:lnTo>
                <a:lnTo>
                  <a:pt x="16" y="50"/>
                </a:lnTo>
                <a:lnTo>
                  <a:pt x="17" y="50"/>
                </a:lnTo>
                <a:lnTo>
                  <a:pt x="19" y="51"/>
                </a:lnTo>
                <a:lnTo>
                  <a:pt x="20" y="51"/>
                </a:lnTo>
                <a:lnTo>
                  <a:pt x="21" y="51"/>
                </a:lnTo>
                <a:lnTo>
                  <a:pt x="23" y="51"/>
                </a:lnTo>
                <a:lnTo>
                  <a:pt x="24" y="51"/>
                </a:lnTo>
                <a:lnTo>
                  <a:pt x="24" y="2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27" name="Freeform 45"/>
          <p:cNvSpPr>
            <a:spLocks/>
          </p:cNvSpPr>
          <p:nvPr/>
        </p:nvSpPr>
        <p:spPr bwMode="auto">
          <a:xfrm>
            <a:off x="5006975" y="3913188"/>
            <a:ext cx="428625" cy="19050"/>
          </a:xfrm>
          <a:custGeom>
            <a:avLst/>
            <a:gdLst>
              <a:gd name="T0" fmla="*/ 0 w 270"/>
              <a:gd name="T1" fmla="*/ 7 h 12"/>
              <a:gd name="T2" fmla="*/ 0 w 270"/>
              <a:gd name="T3" fmla="*/ 12 h 12"/>
              <a:gd name="T4" fmla="*/ 270 w 270"/>
              <a:gd name="T5" fmla="*/ 12 h 12"/>
              <a:gd name="T6" fmla="*/ 270 w 270"/>
              <a:gd name="T7" fmla="*/ 0 h 12"/>
              <a:gd name="T8" fmla="*/ 0 w 270"/>
              <a:gd name="T9" fmla="*/ 0 h 12"/>
              <a:gd name="T10" fmla="*/ 0 w 270"/>
              <a:gd name="T11" fmla="*/ 7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70"/>
              <a:gd name="T19" fmla="*/ 0 h 12"/>
              <a:gd name="T20" fmla="*/ 270 w 270"/>
              <a:gd name="T21" fmla="*/ 12 h 1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70" h="12">
                <a:moveTo>
                  <a:pt x="0" y="7"/>
                </a:moveTo>
                <a:lnTo>
                  <a:pt x="0" y="12"/>
                </a:lnTo>
                <a:lnTo>
                  <a:pt x="270" y="12"/>
                </a:lnTo>
                <a:lnTo>
                  <a:pt x="270" y="0"/>
                </a:lnTo>
                <a:lnTo>
                  <a:pt x="0" y="0"/>
                </a:lnTo>
                <a:lnTo>
                  <a:pt x="0" y="7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28" name="Freeform 46"/>
          <p:cNvSpPr>
            <a:spLocks/>
          </p:cNvSpPr>
          <p:nvPr/>
        </p:nvSpPr>
        <p:spPr bwMode="auto">
          <a:xfrm>
            <a:off x="4090988" y="3883025"/>
            <a:ext cx="74612" cy="80963"/>
          </a:xfrm>
          <a:custGeom>
            <a:avLst/>
            <a:gdLst>
              <a:gd name="T0" fmla="*/ 24 w 47"/>
              <a:gd name="T1" fmla="*/ 0 h 51"/>
              <a:gd name="T2" fmla="*/ 21 w 47"/>
              <a:gd name="T3" fmla="*/ 0 h 51"/>
              <a:gd name="T4" fmla="*/ 18 w 47"/>
              <a:gd name="T5" fmla="*/ 0 h 51"/>
              <a:gd name="T6" fmla="*/ 16 w 47"/>
              <a:gd name="T7" fmla="*/ 2 h 51"/>
              <a:gd name="T8" fmla="*/ 13 w 47"/>
              <a:gd name="T9" fmla="*/ 3 h 51"/>
              <a:gd name="T10" fmla="*/ 12 w 47"/>
              <a:gd name="T11" fmla="*/ 5 h 51"/>
              <a:gd name="T12" fmla="*/ 9 w 47"/>
              <a:gd name="T13" fmla="*/ 6 h 51"/>
              <a:gd name="T14" fmla="*/ 8 w 47"/>
              <a:gd name="T15" fmla="*/ 7 h 51"/>
              <a:gd name="T16" fmla="*/ 7 w 47"/>
              <a:gd name="T17" fmla="*/ 9 h 51"/>
              <a:gd name="T18" fmla="*/ 4 w 47"/>
              <a:gd name="T19" fmla="*/ 12 h 51"/>
              <a:gd name="T20" fmla="*/ 3 w 47"/>
              <a:gd name="T21" fmla="*/ 13 h 51"/>
              <a:gd name="T22" fmla="*/ 1 w 47"/>
              <a:gd name="T23" fmla="*/ 16 h 51"/>
              <a:gd name="T24" fmla="*/ 1 w 47"/>
              <a:gd name="T25" fmla="*/ 19 h 51"/>
              <a:gd name="T26" fmla="*/ 0 w 47"/>
              <a:gd name="T27" fmla="*/ 20 h 51"/>
              <a:gd name="T28" fmla="*/ 0 w 47"/>
              <a:gd name="T29" fmla="*/ 23 h 51"/>
              <a:gd name="T30" fmla="*/ 0 w 47"/>
              <a:gd name="T31" fmla="*/ 26 h 51"/>
              <a:gd name="T32" fmla="*/ 0 w 47"/>
              <a:gd name="T33" fmla="*/ 29 h 51"/>
              <a:gd name="T34" fmla="*/ 0 w 47"/>
              <a:gd name="T35" fmla="*/ 31 h 51"/>
              <a:gd name="T36" fmla="*/ 1 w 47"/>
              <a:gd name="T37" fmla="*/ 34 h 51"/>
              <a:gd name="T38" fmla="*/ 3 w 47"/>
              <a:gd name="T39" fmla="*/ 37 h 51"/>
              <a:gd name="T40" fmla="*/ 4 w 47"/>
              <a:gd name="T41" fmla="*/ 38 h 51"/>
              <a:gd name="T42" fmla="*/ 5 w 47"/>
              <a:gd name="T43" fmla="*/ 41 h 51"/>
              <a:gd name="T44" fmla="*/ 7 w 47"/>
              <a:gd name="T45" fmla="*/ 44 h 51"/>
              <a:gd name="T46" fmla="*/ 8 w 47"/>
              <a:gd name="T47" fmla="*/ 45 h 51"/>
              <a:gd name="T48" fmla="*/ 10 w 47"/>
              <a:gd name="T49" fmla="*/ 47 h 51"/>
              <a:gd name="T50" fmla="*/ 12 w 47"/>
              <a:gd name="T51" fmla="*/ 48 h 51"/>
              <a:gd name="T52" fmla="*/ 14 w 47"/>
              <a:gd name="T53" fmla="*/ 50 h 51"/>
              <a:gd name="T54" fmla="*/ 17 w 47"/>
              <a:gd name="T55" fmla="*/ 50 h 51"/>
              <a:gd name="T56" fmla="*/ 20 w 47"/>
              <a:gd name="T57" fmla="*/ 51 h 51"/>
              <a:gd name="T58" fmla="*/ 22 w 47"/>
              <a:gd name="T59" fmla="*/ 51 h 51"/>
              <a:gd name="T60" fmla="*/ 25 w 47"/>
              <a:gd name="T61" fmla="*/ 51 h 51"/>
              <a:gd name="T62" fmla="*/ 27 w 47"/>
              <a:gd name="T63" fmla="*/ 51 h 51"/>
              <a:gd name="T64" fmla="*/ 29 w 47"/>
              <a:gd name="T65" fmla="*/ 50 h 51"/>
              <a:gd name="T66" fmla="*/ 31 w 47"/>
              <a:gd name="T67" fmla="*/ 50 h 51"/>
              <a:gd name="T68" fmla="*/ 34 w 47"/>
              <a:gd name="T69" fmla="*/ 48 h 51"/>
              <a:gd name="T70" fmla="*/ 37 w 47"/>
              <a:gd name="T71" fmla="*/ 47 h 51"/>
              <a:gd name="T72" fmla="*/ 39 w 47"/>
              <a:gd name="T73" fmla="*/ 44 h 51"/>
              <a:gd name="T74" fmla="*/ 41 w 47"/>
              <a:gd name="T75" fmla="*/ 43 h 51"/>
              <a:gd name="T76" fmla="*/ 43 w 47"/>
              <a:gd name="T77" fmla="*/ 40 h 51"/>
              <a:gd name="T78" fmla="*/ 45 w 47"/>
              <a:gd name="T79" fmla="*/ 38 h 51"/>
              <a:gd name="T80" fmla="*/ 46 w 47"/>
              <a:gd name="T81" fmla="*/ 36 h 51"/>
              <a:gd name="T82" fmla="*/ 46 w 47"/>
              <a:gd name="T83" fmla="*/ 33 h 51"/>
              <a:gd name="T84" fmla="*/ 47 w 47"/>
              <a:gd name="T85" fmla="*/ 31 h 51"/>
              <a:gd name="T86" fmla="*/ 47 w 47"/>
              <a:gd name="T87" fmla="*/ 29 h 51"/>
              <a:gd name="T88" fmla="*/ 47 w 47"/>
              <a:gd name="T89" fmla="*/ 26 h 51"/>
              <a:gd name="T90" fmla="*/ 47 w 47"/>
              <a:gd name="T91" fmla="*/ 23 h 51"/>
              <a:gd name="T92" fmla="*/ 47 w 47"/>
              <a:gd name="T93" fmla="*/ 20 h 51"/>
              <a:gd name="T94" fmla="*/ 46 w 47"/>
              <a:gd name="T95" fmla="*/ 17 h 51"/>
              <a:gd name="T96" fmla="*/ 45 w 47"/>
              <a:gd name="T97" fmla="*/ 14 h 51"/>
              <a:gd name="T98" fmla="*/ 43 w 47"/>
              <a:gd name="T99" fmla="*/ 13 h 51"/>
              <a:gd name="T100" fmla="*/ 42 w 47"/>
              <a:gd name="T101" fmla="*/ 10 h 51"/>
              <a:gd name="T102" fmla="*/ 41 w 47"/>
              <a:gd name="T103" fmla="*/ 7 h 51"/>
              <a:gd name="T104" fmla="*/ 38 w 47"/>
              <a:gd name="T105" fmla="*/ 6 h 51"/>
              <a:gd name="T106" fmla="*/ 35 w 47"/>
              <a:gd name="T107" fmla="*/ 5 h 51"/>
              <a:gd name="T108" fmla="*/ 33 w 47"/>
              <a:gd name="T109" fmla="*/ 2 h 51"/>
              <a:gd name="T110" fmla="*/ 30 w 47"/>
              <a:gd name="T111" fmla="*/ 2 h 51"/>
              <a:gd name="T112" fmla="*/ 29 w 47"/>
              <a:gd name="T113" fmla="*/ 0 h 51"/>
              <a:gd name="T114" fmla="*/ 26 w 47"/>
              <a:gd name="T115" fmla="*/ 0 h 51"/>
              <a:gd name="T116" fmla="*/ 24 w 47"/>
              <a:gd name="T117" fmla="*/ 0 h 51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47"/>
              <a:gd name="T178" fmla="*/ 0 h 51"/>
              <a:gd name="T179" fmla="*/ 47 w 47"/>
              <a:gd name="T180" fmla="*/ 51 h 51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47" h="51">
                <a:moveTo>
                  <a:pt x="24" y="26"/>
                </a:moveTo>
                <a:lnTo>
                  <a:pt x="24" y="0"/>
                </a:lnTo>
                <a:lnTo>
                  <a:pt x="22" y="0"/>
                </a:lnTo>
                <a:lnTo>
                  <a:pt x="21" y="0"/>
                </a:lnTo>
                <a:lnTo>
                  <a:pt x="20" y="0"/>
                </a:lnTo>
                <a:lnTo>
                  <a:pt x="18" y="0"/>
                </a:lnTo>
                <a:lnTo>
                  <a:pt x="17" y="2"/>
                </a:lnTo>
                <a:lnTo>
                  <a:pt x="16" y="2"/>
                </a:lnTo>
                <a:lnTo>
                  <a:pt x="14" y="2"/>
                </a:lnTo>
                <a:lnTo>
                  <a:pt x="13" y="3"/>
                </a:lnTo>
                <a:lnTo>
                  <a:pt x="12" y="3"/>
                </a:lnTo>
                <a:lnTo>
                  <a:pt x="12" y="5"/>
                </a:lnTo>
                <a:lnTo>
                  <a:pt x="10" y="5"/>
                </a:lnTo>
                <a:lnTo>
                  <a:pt x="9" y="6"/>
                </a:lnTo>
                <a:lnTo>
                  <a:pt x="8" y="6"/>
                </a:lnTo>
                <a:lnTo>
                  <a:pt x="8" y="7"/>
                </a:lnTo>
                <a:lnTo>
                  <a:pt x="7" y="7"/>
                </a:lnTo>
                <a:lnTo>
                  <a:pt x="7" y="9"/>
                </a:lnTo>
                <a:lnTo>
                  <a:pt x="5" y="10"/>
                </a:lnTo>
                <a:lnTo>
                  <a:pt x="4" y="12"/>
                </a:lnTo>
                <a:lnTo>
                  <a:pt x="4" y="13"/>
                </a:lnTo>
                <a:lnTo>
                  <a:pt x="3" y="13"/>
                </a:lnTo>
                <a:lnTo>
                  <a:pt x="3" y="14"/>
                </a:lnTo>
                <a:lnTo>
                  <a:pt x="1" y="16"/>
                </a:lnTo>
                <a:lnTo>
                  <a:pt x="1" y="17"/>
                </a:lnTo>
                <a:lnTo>
                  <a:pt x="1" y="19"/>
                </a:lnTo>
                <a:lnTo>
                  <a:pt x="0" y="19"/>
                </a:lnTo>
                <a:lnTo>
                  <a:pt x="0" y="20"/>
                </a:lnTo>
                <a:lnTo>
                  <a:pt x="0" y="21"/>
                </a:lnTo>
                <a:lnTo>
                  <a:pt x="0" y="23"/>
                </a:lnTo>
                <a:lnTo>
                  <a:pt x="0" y="24"/>
                </a:lnTo>
                <a:lnTo>
                  <a:pt x="0" y="26"/>
                </a:lnTo>
                <a:lnTo>
                  <a:pt x="0" y="27"/>
                </a:lnTo>
                <a:lnTo>
                  <a:pt x="0" y="29"/>
                </a:lnTo>
                <a:lnTo>
                  <a:pt x="0" y="30"/>
                </a:lnTo>
                <a:lnTo>
                  <a:pt x="0" y="31"/>
                </a:lnTo>
                <a:lnTo>
                  <a:pt x="1" y="33"/>
                </a:lnTo>
                <a:lnTo>
                  <a:pt x="1" y="34"/>
                </a:lnTo>
                <a:lnTo>
                  <a:pt x="1" y="36"/>
                </a:lnTo>
                <a:lnTo>
                  <a:pt x="3" y="37"/>
                </a:lnTo>
                <a:lnTo>
                  <a:pt x="3" y="38"/>
                </a:lnTo>
                <a:lnTo>
                  <a:pt x="4" y="38"/>
                </a:lnTo>
                <a:lnTo>
                  <a:pt x="4" y="40"/>
                </a:lnTo>
                <a:lnTo>
                  <a:pt x="5" y="41"/>
                </a:lnTo>
                <a:lnTo>
                  <a:pt x="7" y="43"/>
                </a:lnTo>
                <a:lnTo>
                  <a:pt x="7" y="44"/>
                </a:lnTo>
                <a:lnTo>
                  <a:pt x="8" y="44"/>
                </a:lnTo>
                <a:lnTo>
                  <a:pt x="8" y="45"/>
                </a:lnTo>
                <a:lnTo>
                  <a:pt x="9" y="45"/>
                </a:lnTo>
                <a:lnTo>
                  <a:pt x="10" y="47"/>
                </a:lnTo>
                <a:lnTo>
                  <a:pt x="12" y="47"/>
                </a:lnTo>
                <a:lnTo>
                  <a:pt x="12" y="48"/>
                </a:lnTo>
                <a:lnTo>
                  <a:pt x="13" y="48"/>
                </a:lnTo>
                <a:lnTo>
                  <a:pt x="14" y="50"/>
                </a:lnTo>
                <a:lnTo>
                  <a:pt x="16" y="50"/>
                </a:lnTo>
                <a:lnTo>
                  <a:pt x="17" y="50"/>
                </a:lnTo>
                <a:lnTo>
                  <a:pt x="18" y="51"/>
                </a:lnTo>
                <a:lnTo>
                  <a:pt x="20" y="51"/>
                </a:lnTo>
                <a:lnTo>
                  <a:pt x="21" y="51"/>
                </a:lnTo>
                <a:lnTo>
                  <a:pt x="22" y="51"/>
                </a:lnTo>
                <a:lnTo>
                  <a:pt x="24" y="51"/>
                </a:lnTo>
                <a:lnTo>
                  <a:pt x="25" y="51"/>
                </a:lnTo>
                <a:lnTo>
                  <a:pt x="26" y="51"/>
                </a:lnTo>
                <a:lnTo>
                  <a:pt x="27" y="51"/>
                </a:lnTo>
                <a:lnTo>
                  <a:pt x="29" y="51"/>
                </a:lnTo>
                <a:lnTo>
                  <a:pt x="29" y="50"/>
                </a:lnTo>
                <a:lnTo>
                  <a:pt x="30" y="50"/>
                </a:lnTo>
                <a:lnTo>
                  <a:pt x="31" y="50"/>
                </a:lnTo>
                <a:lnTo>
                  <a:pt x="33" y="50"/>
                </a:lnTo>
                <a:lnTo>
                  <a:pt x="34" y="48"/>
                </a:lnTo>
                <a:lnTo>
                  <a:pt x="35" y="47"/>
                </a:lnTo>
                <a:lnTo>
                  <a:pt x="37" y="47"/>
                </a:lnTo>
                <a:lnTo>
                  <a:pt x="38" y="45"/>
                </a:lnTo>
                <a:lnTo>
                  <a:pt x="39" y="44"/>
                </a:lnTo>
                <a:lnTo>
                  <a:pt x="41" y="44"/>
                </a:lnTo>
                <a:lnTo>
                  <a:pt x="41" y="43"/>
                </a:lnTo>
                <a:lnTo>
                  <a:pt x="42" y="41"/>
                </a:lnTo>
                <a:lnTo>
                  <a:pt x="43" y="40"/>
                </a:lnTo>
                <a:lnTo>
                  <a:pt x="43" y="38"/>
                </a:lnTo>
                <a:lnTo>
                  <a:pt x="45" y="38"/>
                </a:lnTo>
                <a:lnTo>
                  <a:pt x="45" y="37"/>
                </a:lnTo>
                <a:lnTo>
                  <a:pt x="46" y="36"/>
                </a:lnTo>
                <a:lnTo>
                  <a:pt x="46" y="34"/>
                </a:lnTo>
                <a:lnTo>
                  <a:pt x="46" y="33"/>
                </a:lnTo>
                <a:lnTo>
                  <a:pt x="46" y="31"/>
                </a:lnTo>
                <a:lnTo>
                  <a:pt x="47" y="31"/>
                </a:lnTo>
                <a:lnTo>
                  <a:pt x="47" y="30"/>
                </a:lnTo>
                <a:lnTo>
                  <a:pt x="47" y="29"/>
                </a:lnTo>
                <a:lnTo>
                  <a:pt x="47" y="27"/>
                </a:lnTo>
                <a:lnTo>
                  <a:pt x="47" y="26"/>
                </a:lnTo>
                <a:lnTo>
                  <a:pt x="47" y="24"/>
                </a:lnTo>
                <a:lnTo>
                  <a:pt x="47" y="23"/>
                </a:lnTo>
                <a:lnTo>
                  <a:pt x="47" y="21"/>
                </a:lnTo>
                <a:lnTo>
                  <a:pt x="47" y="20"/>
                </a:lnTo>
                <a:lnTo>
                  <a:pt x="46" y="19"/>
                </a:lnTo>
                <a:lnTo>
                  <a:pt x="46" y="17"/>
                </a:lnTo>
                <a:lnTo>
                  <a:pt x="46" y="16"/>
                </a:lnTo>
                <a:lnTo>
                  <a:pt x="45" y="14"/>
                </a:lnTo>
                <a:lnTo>
                  <a:pt x="45" y="13"/>
                </a:lnTo>
                <a:lnTo>
                  <a:pt x="43" y="13"/>
                </a:lnTo>
                <a:lnTo>
                  <a:pt x="43" y="12"/>
                </a:lnTo>
                <a:lnTo>
                  <a:pt x="42" y="10"/>
                </a:lnTo>
                <a:lnTo>
                  <a:pt x="41" y="9"/>
                </a:lnTo>
                <a:lnTo>
                  <a:pt x="41" y="7"/>
                </a:lnTo>
                <a:lnTo>
                  <a:pt x="39" y="7"/>
                </a:lnTo>
                <a:lnTo>
                  <a:pt x="38" y="6"/>
                </a:lnTo>
                <a:lnTo>
                  <a:pt x="37" y="5"/>
                </a:lnTo>
                <a:lnTo>
                  <a:pt x="35" y="5"/>
                </a:lnTo>
                <a:lnTo>
                  <a:pt x="34" y="3"/>
                </a:lnTo>
                <a:lnTo>
                  <a:pt x="33" y="2"/>
                </a:lnTo>
                <a:lnTo>
                  <a:pt x="31" y="2"/>
                </a:lnTo>
                <a:lnTo>
                  <a:pt x="30" y="2"/>
                </a:lnTo>
                <a:lnTo>
                  <a:pt x="29" y="2"/>
                </a:lnTo>
                <a:lnTo>
                  <a:pt x="29" y="0"/>
                </a:lnTo>
                <a:lnTo>
                  <a:pt x="27" y="0"/>
                </a:lnTo>
                <a:lnTo>
                  <a:pt x="26" y="0"/>
                </a:lnTo>
                <a:lnTo>
                  <a:pt x="25" y="0"/>
                </a:lnTo>
                <a:lnTo>
                  <a:pt x="24" y="0"/>
                </a:lnTo>
                <a:lnTo>
                  <a:pt x="24" y="2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29" name="Freeform 47"/>
          <p:cNvSpPr>
            <a:spLocks/>
          </p:cNvSpPr>
          <p:nvPr/>
        </p:nvSpPr>
        <p:spPr bwMode="auto">
          <a:xfrm>
            <a:off x="4129088" y="3913188"/>
            <a:ext cx="427037" cy="19050"/>
          </a:xfrm>
          <a:custGeom>
            <a:avLst/>
            <a:gdLst>
              <a:gd name="T0" fmla="*/ 269 w 269"/>
              <a:gd name="T1" fmla="*/ 7 h 12"/>
              <a:gd name="T2" fmla="*/ 269 w 269"/>
              <a:gd name="T3" fmla="*/ 0 h 12"/>
              <a:gd name="T4" fmla="*/ 0 w 269"/>
              <a:gd name="T5" fmla="*/ 0 h 12"/>
              <a:gd name="T6" fmla="*/ 0 w 269"/>
              <a:gd name="T7" fmla="*/ 12 h 12"/>
              <a:gd name="T8" fmla="*/ 269 w 269"/>
              <a:gd name="T9" fmla="*/ 12 h 12"/>
              <a:gd name="T10" fmla="*/ 269 w 269"/>
              <a:gd name="T11" fmla="*/ 7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69"/>
              <a:gd name="T19" fmla="*/ 0 h 12"/>
              <a:gd name="T20" fmla="*/ 269 w 269"/>
              <a:gd name="T21" fmla="*/ 12 h 1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69" h="12">
                <a:moveTo>
                  <a:pt x="269" y="7"/>
                </a:moveTo>
                <a:lnTo>
                  <a:pt x="269" y="0"/>
                </a:lnTo>
                <a:lnTo>
                  <a:pt x="0" y="0"/>
                </a:lnTo>
                <a:lnTo>
                  <a:pt x="0" y="12"/>
                </a:lnTo>
                <a:lnTo>
                  <a:pt x="269" y="12"/>
                </a:lnTo>
                <a:lnTo>
                  <a:pt x="269" y="7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30" name="Freeform 48"/>
          <p:cNvSpPr>
            <a:spLocks/>
          </p:cNvSpPr>
          <p:nvPr/>
        </p:nvSpPr>
        <p:spPr bwMode="auto">
          <a:xfrm>
            <a:off x="4548188" y="2216150"/>
            <a:ext cx="15875" cy="153988"/>
          </a:xfrm>
          <a:custGeom>
            <a:avLst/>
            <a:gdLst>
              <a:gd name="T0" fmla="*/ 5 w 10"/>
              <a:gd name="T1" fmla="*/ 84 h 97"/>
              <a:gd name="T2" fmla="*/ 10 w 10"/>
              <a:gd name="T3" fmla="*/ 90 h 97"/>
              <a:gd name="T4" fmla="*/ 10 w 10"/>
              <a:gd name="T5" fmla="*/ 0 h 97"/>
              <a:gd name="T6" fmla="*/ 0 w 10"/>
              <a:gd name="T7" fmla="*/ 0 h 97"/>
              <a:gd name="T8" fmla="*/ 0 w 10"/>
              <a:gd name="T9" fmla="*/ 90 h 97"/>
              <a:gd name="T10" fmla="*/ 5 w 10"/>
              <a:gd name="T11" fmla="*/ 97 h 97"/>
              <a:gd name="T12" fmla="*/ 0 w 10"/>
              <a:gd name="T13" fmla="*/ 90 h 97"/>
              <a:gd name="T14" fmla="*/ 0 w 10"/>
              <a:gd name="T15" fmla="*/ 97 h 97"/>
              <a:gd name="T16" fmla="*/ 5 w 10"/>
              <a:gd name="T17" fmla="*/ 97 h 97"/>
              <a:gd name="T18" fmla="*/ 5 w 10"/>
              <a:gd name="T19" fmla="*/ 84 h 9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0"/>
              <a:gd name="T31" fmla="*/ 0 h 97"/>
              <a:gd name="T32" fmla="*/ 10 w 10"/>
              <a:gd name="T33" fmla="*/ 97 h 97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0" h="97">
                <a:moveTo>
                  <a:pt x="5" y="84"/>
                </a:moveTo>
                <a:lnTo>
                  <a:pt x="10" y="90"/>
                </a:lnTo>
                <a:lnTo>
                  <a:pt x="10" y="0"/>
                </a:lnTo>
                <a:lnTo>
                  <a:pt x="0" y="0"/>
                </a:lnTo>
                <a:lnTo>
                  <a:pt x="0" y="90"/>
                </a:lnTo>
                <a:lnTo>
                  <a:pt x="5" y="97"/>
                </a:lnTo>
                <a:lnTo>
                  <a:pt x="0" y="90"/>
                </a:lnTo>
                <a:lnTo>
                  <a:pt x="0" y="97"/>
                </a:lnTo>
                <a:lnTo>
                  <a:pt x="5" y="97"/>
                </a:lnTo>
                <a:lnTo>
                  <a:pt x="5" y="84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31" name="Freeform 49"/>
          <p:cNvSpPr>
            <a:spLocks/>
          </p:cNvSpPr>
          <p:nvPr/>
        </p:nvSpPr>
        <p:spPr bwMode="auto">
          <a:xfrm>
            <a:off x="4556125" y="2349500"/>
            <a:ext cx="458788" cy="20638"/>
          </a:xfrm>
          <a:custGeom>
            <a:avLst/>
            <a:gdLst>
              <a:gd name="T0" fmla="*/ 279 w 289"/>
              <a:gd name="T1" fmla="*/ 6 h 13"/>
              <a:gd name="T2" fmla="*/ 284 w 289"/>
              <a:gd name="T3" fmla="*/ 0 h 13"/>
              <a:gd name="T4" fmla="*/ 0 w 289"/>
              <a:gd name="T5" fmla="*/ 0 h 13"/>
              <a:gd name="T6" fmla="*/ 0 w 289"/>
              <a:gd name="T7" fmla="*/ 13 h 13"/>
              <a:gd name="T8" fmla="*/ 284 w 289"/>
              <a:gd name="T9" fmla="*/ 13 h 13"/>
              <a:gd name="T10" fmla="*/ 289 w 289"/>
              <a:gd name="T11" fmla="*/ 6 h 13"/>
              <a:gd name="T12" fmla="*/ 284 w 289"/>
              <a:gd name="T13" fmla="*/ 13 h 13"/>
              <a:gd name="T14" fmla="*/ 289 w 289"/>
              <a:gd name="T15" fmla="*/ 13 h 13"/>
              <a:gd name="T16" fmla="*/ 289 w 289"/>
              <a:gd name="T17" fmla="*/ 6 h 13"/>
              <a:gd name="T18" fmla="*/ 279 w 289"/>
              <a:gd name="T19" fmla="*/ 6 h 1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89"/>
              <a:gd name="T31" fmla="*/ 0 h 13"/>
              <a:gd name="T32" fmla="*/ 289 w 289"/>
              <a:gd name="T33" fmla="*/ 13 h 13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89" h="13">
                <a:moveTo>
                  <a:pt x="279" y="6"/>
                </a:moveTo>
                <a:lnTo>
                  <a:pt x="284" y="0"/>
                </a:lnTo>
                <a:lnTo>
                  <a:pt x="0" y="0"/>
                </a:lnTo>
                <a:lnTo>
                  <a:pt x="0" y="13"/>
                </a:lnTo>
                <a:lnTo>
                  <a:pt x="284" y="13"/>
                </a:lnTo>
                <a:lnTo>
                  <a:pt x="289" y="6"/>
                </a:lnTo>
                <a:lnTo>
                  <a:pt x="284" y="13"/>
                </a:lnTo>
                <a:lnTo>
                  <a:pt x="289" y="13"/>
                </a:lnTo>
                <a:lnTo>
                  <a:pt x="289" y="6"/>
                </a:lnTo>
                <a:lnTo>
                  <a:pt x="279" y="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32" name="Freeform 50"/>
          <p:cNvSpPr>
            <a:spLocks/>
          </p:cNvSpPr>
          <p:nvPr/>
        </p:nvSpPr>
        <p:spPr bwMode="auto">
          <a:xfrm>
            <a:off x="4999038" y="2206625"/>
            <a:ext cx="15875" cy="152400"/>
          </a:xfrm>
          <a:custGeom>
            <a:avLst/>
            <a:gdLst>
              <a:gd name="T0" fmla="*/ 5 w 10"/>
              <a:gd name="T1" fmla="*/ 12 h 96"/>
              <a:gd name="T2" fmla="*/ 0 w 10"/>
              <a:gd name="T3" fmla="*/ 6 h 96"/>
              <a:gd name="T4" fmla="*/ 0 w 10"/>
              <a:gd name="T5" fmla="*/ 96 h 96"/>
              <a:gd name="T6" fmla="*/ 10 w 10"/>
              <a:gd name="T7" fmla="*/ 96 h 96"/>
              <a:gd name="T8" fmla="*/ 10 w 10"/>
              <a:gd name="T9" fmla="*/ 6 h 96"/>
              <a:gd name="T10" fmla="*/ 5 w 10"/>
              <a:gd name="T11" fmla="*/ 0 h 96"/>
              <a:gd name="T12" fmla="*/ 10 w 10"/>
              <a:gd name="T13" fmla="*/ 6 h 96"/>
              <a:gd name="T14" fmla="*/ 10 w 10"/>
              <a:gd name="T15" fmla="*/ 0 h 96"/>
              <a:gd name="T16" fmla="*/ 5 w 10"/>
              <a:gd name="T17" fmla="*/ 0 h 96"/>
              <a:gd name="T18" fmla="*/ 5 w 10"/>
              <a:gd name="T19" fmla="*/ 12 h 9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0"/>
              <a:gd name="T31" fmla="*/ 0 h 96"/>
              <a:gd name="T32" fmla="*/ 10 w 10"/>
              <a:gd name="T33" fmla="*/ 96 h 9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0" h="96">
                <a:moveTo>
                  <a:pt x="5" y="12"/>
                </a:moveTo>
                <a:lnTo>
                  <a:pt x="0" y="6"/>
                </a:lnTo>
                <a:lnTo>
                  <a:pt x="0" y="96"/>
                </a:lnTo>
                <a:lnTo>
                  <a:pt x="10" y="96"/>
                </a:lnTo>
                <a:lnTo>
                  <a:pt x="10" y="6"/>
                </a:lnTo>
                <a:lnTo>
                  <a:pt x="5" y="0"/>
                </a:lnTo>
                <a:lnTo>
                  <a:pt x="10" y="6"/>
                </a:lnTo>
                <a:lnTo>
                  <a:pt x="10" y="0"/>
                </a:lnTo>
                <a:lnTo>
                  <a:pt x="5" y="0"/>
                </a:lnTo>
                <a:lnTo>
                  <a:pt x="5" y="1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33" name="Freeform 51"/>
          <p:cNvSpPr>
            <a:spLocks/>
          </p:cNvSpPr>
          <p:nvPr/>
        </p:nvSpPr>
        <p:spPr bwMode="auto">
          <a:xfrm>
            <a:off x="4548188" y="2206625"/>
            <a:ext cx="458787" cy="19050"/>
          </a:xfrm>
          <a:custGeom>
            <a:avLst/>
            <a:gdLst>
              <a:gd name="T0" fmla="*/ 10 w 289"/>
              <a:gd name="T1" fmla="*/ 6 h 12"/>
              <a:gd name="T2" fmla="*/ 5 w 289"/>
              <a:gd name="T3" fmla="*/ 12 h 12"/>
              <a:gd name="T4" fmla="*/ 289 w 289"/>
              <a:gd name="T5" fmla="*/ 12 h 12"/>
              <a:gd name="T6" fmla="*/ 289 w 289"/>
              <a:gd name="T7" fmla="*/ 0 h 12"/>
              <a:gd name="T8" fmla="*/ 5 w 289"/>
              <a:gd name="T9" fmla="*/ 0 h 12"/>
              <a:gd name="T10" fmla="*/ 0 w 289"/>
              <a:gd name="T11" fmla="*/ 6 h 12"/>
              <a:gd name="T12" fmla="*/ 5 w 289"/>
              <a:gd name="T13" fmla="*/ 0 h 12"/>
              <a:gd name="T14" fmla="*/ 0 w 289"/>
              <a:gd name="T15" fmla="*/ 0 h 12"/>
              <a:gd name="T16" fmla="*/ 0 w 289"/>
              <a:gd name="T17" fmla="*/ 6 h 12"/>
              <a:gd name="T18" fmla="*/ 10 w 289"/>
              <a:gd name="T19" fmla="*/ 6 h 1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89"/>
              <a:gd name="T31" fmla="*/ 0 h 12"/>
              <a:gd name="T32" fmla="*/ 289 w 289"/>
              <a:gd name="T33" fmla="*/ 12 h 1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89" h="12">
                <a:moveTo>
                  <a:pt x="10" y="6"/>
                </a:moveTo>
                <a:lnTo>
                  <a:pt x="5" y="12"/>
                </a:lnTo>
                <a:lnTo>
                  <a:pt x="289" y="12"/>
                </a:lnTo>
                <a:lnTo>
                  <a:pt x="289" y="0"/>
                </a:lnTo>
                <a:lnTo>
                  <a:pt x="5" y="0"/>
                </a:lnTo>
                <a:lnTo>
                  <a:pt x="0" y="6"/>
                </a:lnTo>
                <a:lnTo>
                  <a:pt x="5" y="0"/>
                </a:lnTo>
                <a:lnTo>
                  <a:pt x="0" y="0"/>
                </a:lnTo>
                <a:lnTo>
                  <a:pt x="0" y="6"/>
                </a:lnTo>
                <a:lnTo>
                  <a:pt x="10" y="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34" name="Freeform 52"/>
          <p:cNvSpPr>
            <a:spLocks/>
          </p:cNvSpPr>
          <p:nvPr/>
        </p:nvSpPr>
        <p:spPr bwMode="auto">
          <a:xfrm>
            <a:off x="5006975" y="2278063"/>
            <a:ext cx="428625" cy="19050"/>
          </a:xfrm>
          <a:custGeom>
            <a:avLst/>
            <a:gdLst>
              <a:gd name="T0" fmla="*/ 270 w 270"/>
              <a:gd name="T1" fmla="*/ 6 h 12"/>
              <a:gd name="T2" fmla="*/ 270 w 270"/>
              <a:gd name="T3" fmla="*/ 0 h 12"/>
              <a:gd name="T4" fmla="*/ 0 w 270"/>
              <a:gd name="T5" fmla="*/ 0 h 12"/>
              <a:gd name="T6" fmla="*/ 0 w 270"/>
              <a:gd name="T7" fmla="*/ 12 h 12"/>
              <a:gd name="T8" fmla="*/ 270 w 270"/>
              <a:gd name="T9" fmla="*/ 12 h 12"/>
              <a:gd name="T10" fmla="*/ 270 w 270"/>
              <a:gd name="T11" fmla="*/ 6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70"/>
              <a:gd name="T19" fmla="*/ 0 h 12"/>
              <a:gd name="T20" fmla="*/ 270 w 270"/>
              <a:gd name="T21" fmla="*/ 12 h 1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70" h="12">
                <a:moveTo>
                  <a:pt x="270" y="6"/>
                </a:moveTo>
                <a:lnTo>
                  <a:pt x="270" y="0"/>
                </a:lnTo>
                <a:lnTo>
                  <a:pt x="0" y="0"/>
                </a:lnTo>
                <a:lnTo>
                  <a:pt x="0" y="12"/>
                </a:lnTo>
                <a:lnTo>
                  <a:pt x="270" y="12"/>
                </a:lnTo>
                <a:lnTo>
                  <a:pt x="270" y="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35" name="Freeform 53"/>
          <p:cNvSpPr>
            <a:spLocks/>
          </p:cNvSpPr>
          <p:nvPr/>
        </p:nvSpPr>
        <p:spPr bwMode="auto">
          <a:xfrm>
            <a:off x="4129088" y="2278063"/>
            <a:ext cx="427037" cy="19050"/>
          </a:xfrm>
          <a:custGeom>
            <a:avLst/>
            <a:gdLst>
              <a:gd name="T0" fmla="*/ 0 w 269"/>
              <a:gd name="T1" fmla="*/ 6 h 12"/>
              <a:gd name="T2" fmla="*/ 0 w 269"/>
              <a:gd name="T3" fmla="*/ 12 h 12"/>
              <a:gd name="T4" fmla="*/ 269 w 269"/>
              <a:gd name="T5" fmla="*/ 12 h 12"/>
              <a:gd name="T6" fmla="*/ 269 w 269"/>
              <a:gd name="T7" fmla="*/ 0 h 12"/>
              <a:gd name="T8" fmla="*/ 0 w 269"/>
              <a:gd name="T9" fmla="*/ 0 h 12"/>
              <a:gd name="T10" fmla="*/ 0 w 269"/>
              <a:gd name="T11" fmla="*/ 6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69"/>
              <a:gd name="T19" fmla="*/ 0 h 12"/>
              <a:gd name="T20" fmla="*/ 269 w 269"/>
              <a:gd name="T21" fmla="*/ 12 h 1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69" h="12">
                <a:moveTo>
                  <a:pt x="0" y="6"/>
                </a:moveTo>
                <a:lnTo>
                  <a:pt x="0" y="12"/>
                </a:lnTo>
                <a:lnTo>
                  <a:pt x="269" y="12"/>
                </a:lnTo>
                <a:lnTo>
                  <a:pt x="269" y="0"/>
                </a:lnTo>
                <a:lnTo>
                  <a:pt x="0" y="0"/>
                </a:lnTo>
                <a:lnTo>
                  <a:pt x="0" y="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36" name="Freeform 54"/>
          <p:cNvSpPr>
            <a:spLocks/>
          </p:cNvSpPr>
          <p:nvPr/>
        </p:nvSpPr>
        <p:spPr bwMode="auto">
          <a:xfrm>
            <a:off x="6540500" y="2887663"/>
            <a:ext cx="19050" cy="288925"/>
          </a:xfrm>
          <a:custGeom>
            <a:avLst/>
            <a:gdLst>
              <a:gd name="T0" fmla="*/ 6 w 12"/>
              <a:gd name="T1" fmla="*/ 182 h 182"/>
              <a:gd name="T2" fmla="*/ 12 w 12"/>
              <a:gd name="T3" fmla="*/ 182 h 182"/>
              <a:gd name="T4" fmla="*/ 12 w 12"/>
              <a:gd name="T5" fmla="*/ 0 h 182"/>
              <a:gd name="T6" fmla="*/ 0 w 12"/>
              <a:gd name="T7" fmla="*/ 0 h 182"/>
              <a:gd name="T8" fmla="*/ 0 w 12"/>
              <a:gd name="T9" fmla="*/ 182 h 182"/>
              <a:gd name="T10" fmla="*/ 6 w 12"/>
              <a:gd name="T11" fmla="*/ 182 h 18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"/>
              <a:gd name="T19" fmla="*/ 0 h 182"/>
              <a:gd name="T20" fmla="*/ 12 w 12"/>
              <a:gd name="T21" fmla="*/ 182 h 18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" h="182">
                <a:moveTo>
                  <a:pt x="6" y="182"/>
                </a:moveTo>
                <a:lnTo>
                  <a:pt x="12" y="182"/>
                </a:lnTo>
                <a:lnTo>
                  <a:pt x="12" y="0"/>
                </a:lnTo>
                <a:lnTo>
                  <a:pt x="0" y="0"/>
                </a:lnTo>
                <a:lnTo>
                  <a:pt x="0" y="182"/>
                </a:lnTo>
                <a:lnTo>
                  <a:pt x="6" y="18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37" name="Freeform 55"/>
          <p:cNvSpPr>
            <a:spLocks/>
          </p:cNvSpPr>
          <p:nvPr/>
        </p:nvSpPr>
        <p:spPr bwMode="auto">
          <a:xfrm>
            <a:off x="6570663" y="2887663"/>
            <a:ext cx="15875" cy="288925"/>
          </a:xfrm>
          <a:custGeom>
            <a:avLst/>
            <a:gdLst>
              <a:gd name="T0" fmla="*/ 5 w 10"/>
              <a:gd name="T1" fmla="*/ 182 h 182"/>
              <a:gd name="T2" fmla="*/ 10 w 10"/>
              <a:gd name="T3" fmla="*/ 182 h 182"/>
              <a:gd name="T4" fmla="*/ 10 w 10"/>
              <a:gd name="T5" fmla="*/ 0 h 182"/>
              <a:gd name="T6" fmla="*/ 0 w 10"/>
              <a:gd name="T7" fmla="*/ 0 h 182"/>
              <a:gd name="T8" fmla="*/ 0 w 10"/>
              <a:gd name="T9" fmla="*/ 182 h 182"/>
              <a:gd name="T10" fmla="*/ 5 w 10"/>
              <a:gd name="T11" fmla="*/ 182 h 18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"/>
              <a:gd name="T19" fmla="*/ 0 h 182"/>
              <a:gd name="T20" fmla="*/ 10 w 10"/>
              <a:gd name="T21" fmla="*/ 182 h 18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" h="182">
                <a:moveTo>
                  <a:pt x="5" y="182"/>
                </a:moveTo>
                <a:lnTo>
                  <a:pt x="10" y="182"/>
                </a:lnTo>
                <a:lnTo>
                  <a:pt x="10" y="0"/>
                </a:lnTo>
                <a:lnTo>
                  <a:pt x="0" y="0"/>
                </a:lnTo>
                <a:lnTo>
                  <a:pt x="0" y="182"/>
                </a:lnTo>
                <a:lnTo>
                  <a:pt x="5" y="18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38" name="Freeform 56"/>
          <p:cNvSpPr>
            <a:spLocks/>
          </p:cNvSpPr>
          <p:nvPr/>
        </p:nvSpPr>
        <p:spPr bwMode="auto">
          <a:xfrm>
            <a:off x="7172325" y="3032125"/>
            <a:ext cx="17463" cy="892175"/>
          </a:xfrm>
          <a:custGeom>
            <a:avLst/>
            <a:gdLst>
              <a:gd name="T0" fmla="*/ 5 w 11"/>
              <a:gd name="T1" fmla="*/ 562 h 562"/>
              <a:gd name="T2" fmla="*/ 11 w 11"/>
              <a:gd name="T3" fmla="*/ 562 h 562"/>
              <a:gd name="T4" fmla="*/ 11 w 11"/>
              <a:gd name="T5" fmla="*/ 0 h 562"/>
              <a:gd name="T6" fmla="*/ 0 w 11"/>
              <a:gd name="T7" fmla="*/ 0 h 562"/>
              <a:gd name="T8" fmla="*/ 0 w 11"/>
              <a:gd name="T9" fmla="*/ 562 h 562"/>
              <a:gd name="T10" fmla="*/ 5 w 11"/>
              <a:gd name="T11" fmla="*/ 562 h 56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1"/>
              <a:gd name="T19" fmla="*/ 0 h 562"/>
              <a:gd name="T20" fmla="*/ 11 w 11"/>
              <a:gd name="T21" fmla="*/ 562 h 56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1" h="562">
                <a:moveTo>
                  <a:pt x="5" y="562"/>
                </a:moveTo>
                <a:lnTo>
                  <a:pt x="11" y="562"/>
                </a:lnTo>
                <a:lnTo>
                  <a:pt x="11" y="0"/>
                </a:lnTo>
                <a:lnTo>
                  <a:pt x="0" y="0"/>
                </a:lnTo>
                <a:lnTo>
                  <a:pt x="0" y="562"/>
                </a:lnTo>
                <a:lnTo>
                  <a:pt x="5" y="56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39" name="Freeform 57"/>
          <p:cNvSpPr>
            <a:spLocks/>
          </p:cNvSpPr>
          <p:nvPr/>
        </p:nvSpPr>
        <p:spPr bwMode="auto">
          <a:xfrm>
            <a:off x="5865813" y="3914775"/>
            <a:ext cx="436562" cy="17463"/>
          </a:xfrm>
          <a:custGeom>
            <a:avLst/>
            <a:gdLst>
              <a:gd name="T0" fmla="*/ 0 w 275"/>
              <a:gd name="T1" fmla="*/ 6 h 11"/>
              <a:gd name="T2" fmla="*/ 5 w 275"/>
              <a:gd name="T3" fmla="*/ 11 h 11"/>
              <a:gd name="T4" fmla="*/ 275 w 275"/>
              <a:gd name="T5" fmla="*/ 11 h 11"/>
              <a:gd name="T6" fmla="*/ 275 w 275"/>
              <a:gd name="T7" fmla="*/ 0 h 11"/>
              <a:gd name="T8" fmla="*/ 5 w 275"/>
              <a:gd name="T9" fmla="*/ 0 h 11"/>
              <a:gd name="T10" fmla="*/ 12 w 275"/>
              <a:gd name="T11" fmla="*/ 6 h 11"/>
              <a:gd name="T12" fmla="*/ 0 w 275"/>
              <a:gd name="T13" fmla="*/ 6 h 11"/>
              <a:gd name="T14" fmla="*/ 0 w 275"/>
              <a:gd name="T15" fmla="*/ 11 h 11"/>
              <a:gd name="T16" fmla="*/ 5 w 275"/>
              <a:gd name="T17" fmla="*/ 11 h 11"/>
              <a:gd name="T18" fmla="*/ 0 w 275"/>
              <a:gd name="T19" fmla="*/ 6 h 1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75"/>
              <a:gd name="T31" fmla="*/ 0 h 11"/>
              <a:gd name="T32" fmla="*/ 275 w 275"/>
              <a:gd name="T33" fmla="*/ 11 h 11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75" h="11">
                <a:moveTo>
                  <a:pt x="0" y="6"/>
                </a:moveTo>
                <a:lnTo>
                  <a:pt x="5" y="11"/>
                </a:lnTo>
                <a:lnTo>
                  <a:pt x="275" y="11"/>
                </a:lnTo>
                <a:lnTo>
                  <a:pt x="275" y="0"/>
                </a:lnTo>
                <a:lnTo>
                  <a:pt x="5" y="0"/>
                </a:lnTo>
                <a:lnTo>
                  <a:pt x="12" y="6"/>
                </a:lnTo>
                <a:lnTo>
                  <a:pt x="0" y="6"/>
                </a:lnTo>
                <a:lnTo>
                  <a:pt x="0" y="11"/>
                </a:lnTo>
                <a:lnTo>
                  <a:pt x="5" y="11"/>
                </a:lnTo>
                <a:lnTo>
                  <a:pt x="0" y="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40" name="Freeform 58"/>
          <p:cNvSpPr>
            <a:spLocks/>
          </p:cNvSpPr>
          <p:nvPr/>
        </p:nvSpPr>
        <p:spPr bwMode="auto">
          <a:xfrm>
            <a:off x="5865813" y="3032125"/>
            <a:ext cx="19050" cy="892175"/>
          </a:xfrm>
          <a:custGeom>
            <a:avLst/>
            <a:gdLst>
              <a:gd name="T0" fmla="*/ 5 w 12"/>
              <a:gd name="T1" fmla="*/ 0 h 562"/>
              <a:gd name="T2" fmla="*/ 0 w 12"/>
              <a:gd name="T3" fmla="*/ 0 h 562"/>
              <a:gd name="T4" fmla="*/ 0 w 12"/>
              <a:gd name="T5" fmla="*/ 562 h 562"/>
              <a:gd name="T6" fmla="*/ 12 w 12"/>
              <a:gd name="T7" fmla="*/ 562 h 562"/>
              <a:gd name="T8" fmla="*/ 12 w 12"/>
              <a:gd name="T9" fmla="*/ 0 h 562"/>
              <a:gd name="T10" fmla="*/ 5 w 12"/>
              <a:gd name="T11" fmla="*/ 0 h 56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"/>
              <a:gd name="T19" fmla="*/ 0 h 562"/>
              <a:gd name="T20" fmla="*/ 12 w 12"/>
              <a:gd name="T21" fmla="*/ 562 h 56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" h="562">
                <a:moveTo>
                  <a:pt x="5" y="0"/>
                </a:moveTo>
                <a:lnTo>
                  <a:pt x="0" y="0"/>
                </a:lnTo>
                <a:lnTo>
                  <a:pt x="0" y="562"/>
                </a:lnTo>
                <a:lnTo>
                  <a:pt x="12" y="562"/>
                </a:lnTo>
                <a:lnTo>
                  <a:pt x="12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41" name="Freeform 59"/>
          <p:cNvSpPr>
            <a:spLocks/>
          </p:cNvSpPr>
          <p:nvPr/>
        </p:nvSpPr>
        <p:spPr bwMode="auto">
          <a:xfrm>
            <a:off x="5837238" y="2992438"/>
            <a:ext cx="74612" cy="79375"/>
          </a:xfrm>
          <a:custGeom>
            <a:avLst/>
            <a:gdLst>
              <a:gd name="T0" fmla="*/ 23 w 47"/>
              <a:gd name="T1" fmla="*/ 0 h 50"/>
              <a:gd name="T2" fmla="*/ 20 w 47"/>
              <a:gd name="T3" fmla="*/ 0 h 50"/>
              <a:gd name="T4" fmla="*/ 18 w 47"/>
              <a:gd name="T5" fmla="*/ 1 h 50"/>
              <a:gd name="T6" fmla="*/ 15 w 47"/>
              <a:gd name="T7" fmla="*/ 1 h 50"/>
              <a:gd name="T8" fmla="*/ 14 w 47"/>
              <a:gd name="T9" fmla="*/ 3 h 50"/>
              <a:gd name="T10" fmla="*/ 11 w 47"/>
              <a:gd name="T11" fmla="*/ 4 h 50"/>
              <a:gd name="T12" fmla="*/ 10 w 47"/>
              <a:gd name="T13" fmla="*/ 5 h 50"/>
              <a:gd name="T14" fmla="*/ 7 w 47"/>
              <a:gd name="T15" fmla="*/ 7 h 50"/>
              <a:gd name="T16" fmla="*/ 5 w 47"/>
              <a:gd name="T17" fmla="*/ 10 h 50"/>
              <a:gd name="T18" fmla="*/ 3 w 47"/>
              <a:gd name="T19" fmla="*/ 12 h 50"/>
              <a:gd name="T20" fmla="*/ 2 w 47"/>
              <a:gd name="T21" fmla="*/ 15 h 50"/>
              <a:gd name="T22" fmla="*/ 1 w 47"/>
              <a:gd name="T23" fmla="*/ 18 h 50"/>
              <a:gd name="T24" fmla="*/ 1 w 47"/>
              <a:gd name="T25" fmla="*/ 21 h 50"/>
              <a:gd name="T26" fmla="*/ 0 w 47"/>
              <a:gd name="T27" fmla="*/ 24 h 50"/>
              <a:gd name="T28" fmla="*/ 0 w 47"/>
              <a:gd name="T29" fmla="*/ 26 h 50"/>
              <a:gd name="T30" fmla="*/ 1 w 47"/>
              <a:gd name="T31" fmla="*/ 29 h 50"/>
              <a:gd name="T32" fmla="*/ 1 w 47"/>
              <a:gd name="T33" fmla="*/ 32 h 50"/>
              <a:gd name="T34" fmla="*/ 2 w 47"/>
              <a:gd name="T35" fmla="*/ 35 h 50"/>
              <a:gd name="T36" fmla="*/ 3 w 47"/>
              <a:gd name="T37" fmla="*/ 38 h 50"/>
              <a:gd name="T38" fmla="*/ 5 w 47"/>
              <a:gd name="T39" fmla="*/ 40 h 50"/>
              <a:gd name="T40" fmla="*/ 7 w 47"/>
              <a:gd name="T41" fmla="*/ 43 h 50"/>
              <a:gd name="T42" fmla="*/ 10 w 47"/>
              <a:gd name="T43" fmla="*/ 45 h 50"/>
              <a:gd name="T44" fmla="*/ 11 w 47"/>
              <a:gd name="T45" fmla="*/ 46 h 50"/>
              <a:gd name="T46" fmla="*/ 14 w 47"/>
              <a:gd name="T47" fmla="*/ 47 h 50"/>
              <a:gd name="T48" fmla="*/ 15 w 47"/>
              <a:gd name="T49" fmla="*/ 49 h 50"/>
              <a:gd name="T50" fmla="*/ 18 w 47"/>
              <a:gd name="T51" fmla="*/ 49 h 50"/>
              <a:gd name="T52" fmla="*/ 20 w 47"/>
              <a:gd name="T53" fmla="*/ 50 h 50"/>
              <a:gd name="T54" fmla="*/ 23 w 47"/>
              <a:gd name="T55" fmla="*/ 50 h 50"/>
              <a:gd name="T56" fmla="*/ 26 w 47"/>
              <a:gd name="T57" fmla="*/ 50 h 50"/>
              <a:gd name="T58" fmla="*/ 28 w 47"/>
              <a:gd name="T59" fmla="*/ 50 h 50"/>
              <a:gd name="T60" fmla="*/ 31 w 47"/>
              <a:gd name="T61" fmla="*/ 49 h 50"/>
              <a:gd name="T62" fmla="*/ 34 w 47"/>
              <a:gd name="T63" fmla="*/ 47 h 50"/>
              <a:gd name="T64" fmla="*/ 36 w 47"/>
              <a:gd name="T65" fmla="*/ 46 h 50"/>
              <a:gd name="T66" fmla="*/ 39 w 47"/>
              <a:gd name="T67" fmla="*/ 45 h 50"/>
              <a:gd name="T68" fmla="*/ 40 w 47"/>
              <a:gd name="T69" fmla="*/ 43 h 50"/>
              <a:gd name="T70" fmla="*/ 41 w 47"/>
              <a:gd name="T71" fmla="*/ 40 h 50"/>
              <a:gd name="T72" fmla="*/ 43 w 47"/>
              <a:gd name="T73" fmla="*/ 39 h 50"/>
              <a:gd name="T74" fmla="*/ 45 w 47"/>
              <a:gd name="T75" fmla="*/ 36 h 50"/>
              <a:gd name="T76" fmla="*/ 45 w 47"/>
              <a:gd name="T77" fmla="*/ 33 h 50"/>
              <a:gd name="T78" fmla="*/ 47 w 47"/>
              <a:gd name="T79" fmla="*/ 31 h 50"/>
              <a:gd name="T80" fmla="*/ 47 w 47"/>
              <a:gd name="T81" fmla="*/ 28 h 50"/>
              <a:gd name="T82" fmla="*/ 47 w 47"/>
              <a:gd name="T83" fmla="*/ 25 h 50"/>
              <a:gd name="T84" fmla="*/ 47 w 47"/>
              <a:gd name="T85" fmla="*/ 22 h 50"/>
              <a:gd name="T86" fmla="*/ 47 w 47"/>
              <a:gd name="T87" fmla="*/ 19 h 50"/>
              <a:gd name="T88" fmla="*/ 45 w 47"/>
              <a:gd name="T89" fmla="*/ 17 h 50"/>
              <a:gd name="T90" fmla="*/ 45 w 47"/>
              <a:gd name="T91" fmla="*/ 14 h 50"/>
              <a:gd name="T92" fmla="*/ 43 w 47"/>
              <a:gd name="T93" fmla="*/ 11 h 50"/>
              <a:gd name="T94" fmla="*/ 41 w 47"/>
              <a:gd name="T95" fmla="*/ 10 h 50"/>
              <a:gd name="T96" fmla="*/ 40 w 47"/>
              <a:gd name="T97" fmla="*/ 7 h 50"/>
              <a:gd name="T98" fmla="*/ 39 w 47"/>
              <a:gd name="T99" fmla="*/ 5 h 50"/>
              <a:gd name="T100" fmla="*/ 36 w 47"/>
              <a:gd name="T101" fmla="*/ 4 h 50"/>
              <a:gd name="T102" fmla="*/ 34 w 47"/>
              <a:gd name="T103" fmla="*/ 3 h 50"/>
              <a:gd name="T104" fmla="*/ 31 w 47"/>
              <a:gd name="T105" fmla="*/ 1 h 50"/>
              <a:gd name="T106" fmla="*/ 28 w 47"/>
              <a:gd name="T107" fmla="*/ 0 h 50"/>
              <a:gd name="T108" fmla="*/ 26 w 47"/>
              <a:gd name="T109" fmla="*/ 0 h 50"/>
              <a:gd name="T110" fmla="*/ 23 w 47"/>
              <a:gd name="T111" fmla="*/ 0 h 5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47"/>
              <a:gd name="T169" fmla="*/ 0 h 50"/>
              <a:gd name="T170" fmla="*/ 47 w 47"/>
              <a:gd name="T171" fmla="*/ 50 h 50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47" h="50">
                <a:moveTo>
                  <a:pt x="23" y="25"/>
                </a:moveTo>
                <a:lnTo>
                  <a:pt x="23" y="0"/>
                </a:lnTo>
                <a:lnTo>
                  <a:pt x="22" y="0"/>
                </a:lnTo>
                <a:lnTo>
                  <a:pt x="20" y="0"/>
                </a:lnTo>
                <a:lnTo>
                  <a:pt x="19" y="0"/>
                </a:lnTo>
                <a:lnTo>
                  <a:pt x="18" y="1"/>
                </a:lnTo>
                <a:lnTo>
                  <a:pt x="17" y="1"/>
                </a:lnTo>
                <a:lnTo>
                  <a:pt x="15" y="1"/>
                </a:lnTo>
                <a:lnTo>
                  <a:pt x="14" y="1"/>
                </a:lnTo>
                <a:lnTo>
                  <a:pt x="14" y="3"/>
                </a:lnTo>
                <a:lnTo>
                  <a:pt x="13" y="3"/>
                </a:lnTo>
                <a:lnTo>
                  <a:pt x="11" y="4"/>
                </a:lnTo>
                <a:lnTo>
                  <a:pt x="10" y="4"/>
                </a:lnTo>
                <a:lnTo>
                  <a:pt x="10" y="5"/>
                </a:lnTo>
                <a:lnTo>
                  <a:pt x="9" y="5"/>
                </a:lnTo>
                <a:lnTo>
                  <a:pt x="7" y="7"/>
                </a:lnTo>
                <a:lnTo>
                  <a:pt x="6" y="8"/>
                </a:lnTo>
                <a:lnTo>
                  <a:pt x="5" y="10"/>
                </a:lnTo>
                <a:lnTo>
                  <a:pt x="3" y="11"/>
                </a:lnTo>
                <a:lnTo>
                  <a:pt x="3" y="12"/>
                </a:lnTo>
                <a:lnTo>
                  <a:pt x="2" y="14"/>
                </a:lnTo>
                <a:lnTo>
                  <a:pt x="2" y="15"/>
                </a:lnTo>
                <a:lnTo>
                  <a:pt x="1" y="17"/>
                </a:lnTo>
                <a:lnTo>
                  <a:pt x="1" y="18"/>
                </a:lnTo>
                <a:lnTo>
                  <a:pt x="1" y="19"/>
                </a:lnTo>
                <a:lnTo>
                  <a:pt x="1" y="21"/>
                </a:lnTo>
                <a:lnTo>
                  <a:pt x="0" y="22"/>
                </a:lnTo>
                <a:lnTo>
                  <a:pt x="0" y="24"/>
                </a:lnTo>
                <a:lnTo>
                  <a:pt x="0" y="25"/>
                </a:lnTo>
                <a:lnTo>
                  <a:pt x="0" y="26"/>
                </a:lnTo>
                <a:lnTo>
                  <a:pt x="0" y="28"/>
                </a:lnTo>
                <a:lnTo>
                  <a:pt x="1" y="29"/>
                </a:lnTo>
                <a:lnTo>
                  <a:pt x="1" y="31"/>
                </a:lnTo>
                <a:lnTo>
                  <a:pt x="1" y="32"/>
                </a:lnTo>
                <a:lnTo>
                  <a:pt x="1" y="33"/>
                </a:lnTo>
                <a:lnTo>
                  <a:pt x="2" y="35"/>
                </a:lnTo>
                <a:lnTo>
                  <a:pt x="2" y="36"/>
                </a:lnTo>
                <a:lnTo>
                  <a:pt x="3" y="38"/>
                </a:lnTo>
                <a:lnTo>
                  <a:pt x="3" y="39"/>
                </a:lnTo>
                <a:lnTo>
                  <a:pt x="5" y="40"/>
                </a:lnTo>
                <a:lnTo>
                  <a:pt x="6" y="42"/>
                </a:lnTo>
                <a:lnTo>
                  <a:pt x="7" y="43"/>
                </a:lnTo>
                <a:lnTo>
                  <a:pt x="9" y="45"/>
                </a:lnTo>
                <a:lnTo>
                  <a:pt x="10" y="45"/>
                </a:lnTo>
                <a:lnTo>
                  <a:pt x="10" y="46"/>
                </a:lnTo>
                <a:lnTo>
                  <a:pt x="11" y="46"/>
                </a:lnTo>
                <a:lnTo>
                  <a:pt x="13" y="47"/>
                </a:lnTo>
                <a:lnTo>
                  <a:pt x="14" y="47"/>
                </a:lnTo>
                <a:lnTo>
                  <a:pt x="14" y="49"/>
                </a:lnTo>
                <a:lnTo>
                  <a:pt x="15" y="49"/>
                </a:lnTo>
                <a:lnTo>
                  <a:pt x="17" y="49"/>
                </a:lnTo>
                <a:lnTo>
                  <a:pt x="18" y="49"/>
                </a:lnTo>
                <a:lnTo>
                  <a:pt x="19" y="50"/>
                </a:lnTo>
                <a:lnTo>
                  <a:pt x="20" y="50"/>
                </a:lnTo>
                <a:lnTo>
                  <a:pt x="22" y="50"/>
                </a:lnTo>
                <a:lnTo>
                  <a:pt x="23" y="50"/>
                </a:lnTo>
                <a:lnTo>
                  <a:pt x="24" y="50"/>
                </a:lnTo>
                <a:lnTo>
                  <a:pt x="26" y="50"/>
                </a:lnTo>
                <a:lnTo>
                  <a:pt x="27" y="50"/>
                </a:lnTo>
                <a:lnTo>
                  <a:pt x="28" y="50"/>
                </a:lnTo>
                <a:lnTo>
                  <a:pt x="30" y="49"/>
                </a:lnTo>
                <a:lnTo>
                  <a:pt x="31" y="49"/>
                </a:lnTo>
                <a:lnTo>
                  <a:pt x="32" y="49"/>
                </a:lnTo>
                <a:lnTo>
                  <a:pt x="34" y="47"/>
                </a:lnTo>
                <a:lnTo>
                  <a:pt x="35" y="47"/>
                </a:lnTo>
                <a:lnTo>
                  <a:pt x="36" y="46"/>
                </a:lnTo>
                <a:lnTo>
                  <a:pt x="37" y="45"/>
                </a:lnTo>
                <a:lnTo>
                  <a:pt x="39" y="45"/>
                </a:lnTo>
                <a:lnTo>
                  <a:pt x="39" y="43"/>
                </a:lnTo>
                <a:lnTo>
                  <a:pt x="40" y="43"/>
                </a:lnTo>
                <a:lnTo>
                  <a:pt x="41" y="42"/>
                </a:lnTo>
                <a:lnTo>
                  <a:pt x="41" y="40"/>
                </a:lnTo>
                <a:lnTo>
                  <a:pt x="43" y="40"/>
                </a:lnTo>
                <a:lnTo>
                  <a:pt x="43" y="39"/>
                </a:lnTo>
                <a:lnTo>
                  <a:pt x="44" y="38"/>
                </a:lnTo>
                <a:lnTo>
                  <a:pt x="45" y="36"/>
                </a:lnTo>
                <a:lnTo>
                  <a:pt x="45" y="35"/>
                </a:lnTo>
                <a:lnTo>
                  <a:pt x="45" y="33"/>
                </a:lnTo>
                <a:lnTo>
                  <a:pt x="47" y="32"/>
                </a:lnTo>
                <a:lnTo>
                  <a:pt x="47" y="31"/>
                </a:lnTo>
                <a:lnTo>
                  <a:pt x="47" y="29"/>
                </a:lnTo>
                <a:lnTo>
                  <a:pt x="47" y="28"/>
                </a:lnTo>
                <a:lnTo>
                  <a:pt x="47" y="26"/>
                </a:lnTo>
                <a:lnTo>
                  <a:pt x="47" y="25"/>
                </a:lnTo>
                <a:lnTo>
                  <a:pt x="47" y="24"/>
                </a:lnTo>
                <a:lnTo>
                  <a:pt x="47" y="22"/>
                </a:lnTo>
                <a:lnTo>
                  <a:pt x="47" y="21"/>
                </a:lnTo>
                <a:lnTo>
                  <a:pt x="47" y="19"/>
                </a:lnTo>
                <a:lnTo>
                  <a:pt x="47" y="18"/>
                </a:lnTo>
                <a:lnTo>
                  <a:pt x="45" y="17"/>
                </a:lnTo>
                <a:lnTo>
                  <a:pt x="45" y="15"/>
                </a:lnTo>
                <a:lnTo>
                  <a:pt x="45" y="14"/>
                </a:lnTo>
                <a:lnTo>
                  <a:pt x="44" y="12"/>
                </a:lnTo>
                <a:lnTo>
                  <a:pt x="43" y="11"/>
                </a:lnTo>
                <a:lnTo>
                  <a:pt x="43" y="10"/>
                </a:lnTo>
                <a:lnTo>
                  <a:pt x="41" y="10"/>
                </a:lnTo>
                <a:lnTo>
                  <a:pt x="41" y="8"/>
                </a:lnTo>
                <a:lnTo>
                  <a:pt x="40" y="7"/>
                </a:lnTo>
                <a:lnTo>
                  <a:pt x="39" y="7"/>
                </a:lnTo>
                <a:lnTo>
                  <a:pt x="39" y="5"/>
                </a:lnTo>
                <a:lnTo>
                  <a:pt x="37" y="5"/>
                </a:lnTo>
                <a:lnTo>
                  <a:pt x="36" y="4"/>
                </a:lnTo>
                <a:lnTo>
                  <a:pt x="35" y="3"/>
                </a:lnTo>
                <a:lnTo>
                  <a:pt x="34" y="3"/>
                </a:lnTo>
                <a:lnTo>
                  <a:pt x="32" y="1"/>
                </a:lnTo>
                <a:lnTo>
                  <a:pt x="31" y="1"/>
                </a:lnTo>
                <a:lnTo>
                  <a:pt x="30" y="1"/>
                </a:lnTo>
                <a:lnTo>
                  <a:pt x="28" y="0"/>
                </a:lnTo>
                <a:lnTo>
                  <a:pt x="27" y="0"/>
                </a:lnTo>
                <a:lnTo>
                  <a:pt x="26" y="0"/>
                </a:lnTo>
                <a:lnTo>
                  <a:pt x="24" y="0"/>
                </a:lnTo>
                <a:lnTo>
                  <a:pt x="23" y="0"/>
                </a:lnTo>
                <a:lnTo>
                  <a:pt x="23" y="25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42" name="Freeform 60"/>
          <p:cNvSpPr>
            <a:spLocks/>
          </p:cNvSpPr>
          <p:nvPr/>
        </p:nvSpPr>
        <p:spPr bwMode="auto">
          <a:xfrm>
            <a:off x="5873750" y="3022600"/>
            <a:ext cx="676275" cy="20638"/>
          </a:xfrm>
          <a:custGeom>
            <a:avLst/>
            <a:gdLst>
              <a:gd name="T0" fmla="*/ 426 w 426"/>
              <a:gd name="T1" fmla="*/ 6 h 13"/>
              <a:gd name="T2" fmla="*/ 426 w 426"/>
              <a:gd name="T3" fmla="*/ 0 h 13"/>
              <a:gd name="T4" fmla="*/ 0 w 426"/>
              <a:gd name="T5" fmla="*/ 0 h 13"/>
              <a:gd name="T6" fmla="*/ 0 w 426"/>
              <a:gd name="T7" fmla="*/ 13 h 13"/>
              <a:gd name="T8" fmla="*/ 426 w 426"/>
              <a:gd name="T9" fmla="*/ 13 h 13"/>
              <a:gd name="T10" fmla="*/ 426 w 426"/>
              <a:gd name="T11" fmla="*/ 6 h 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26"/>
              <a:gd name="T19" fmla="*/ 0 h 13"/>
              <a:gd name="T20" fmla="*/ 426 w 426"/>
              <a:gd name="T21" fmla="*/ 13 h 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26" h="13">
                <a:moveTo>
                  <a:pt x="426" y="6"/>
                </a:moveTo>
                <a:lnTo>
                  <a:pt x="426" y="0"/>
                </a:lnTo>
                <a:lnTo>
                  <a:pt x="0" y="0"/>
                </a:lnTo>
                <a:lnTo>
                  <a:pt x="0" y="13"/>
                </a:lnTo>
                <a:lnTo>
                  <a:pt x="426" y="13"/>
                </a:lnTo>
                <a:lnTo>
                  <a:pt x="426" y="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43" name="Freeform 61"/>
          <p:cNvSpPr>
            <a:spLocks/>
          </p:cNvSpPr>
          <p:nvPr/>
        </p:nvSpPr>
        <p:spPr bwMode="auto">
          <a:xfrm>
            <a:off x="7143750" y="2992438"/>
            <a:ext cx="74613" cy="79375"/>
          </a:xfrm>
          <a:custGeom>
            <a:avLst/>
            <a:gdLst>
              <a:gd name="T0" fmla="*/ 23 w 47"/>
              <a:gd name="T1" fmla="*/ 50 h 50"/>
              <a:gd name="T2" fmla="*/ 26 w 47"/>
              <a:gd name="T3" fmla="*/ 50 h 50"/>
              <a:gd name="T4" fmla="*/ 29 w 47"/>
              <a:gd name="T5" fmla="*/ 50 h 50"/>
              <a:gd name="T6" fmla="*/ 30 w 47"/>
              <a:gd name="T7" fmla="*/ 49 h 50"/>
              <a:gd name="T8" fmla="*/ 33 w 47"/>
              <a:gd name="T9" fmla="*/ 49 h 50"/>
              <a:gd name="T10" fmla="*/ 35 w 47"/>
              <a:gd name="T11" fmla="*/ 47 h 50"/>
              <a:gd name="T12" fmla="*/ 37 w 47"/>
              <a:gd name="T13" fmla="*/ 46 h 50"/>
              <a:gd name="T14" fmla="*/ 39 w 47"/>
              <a:gd name="T15" fmla="*/ 43 h 50"/>
              <a:gd name="T16" fmla="*/ 40 w 47"/>
              <a:gd name="T17" fmla="*/ 42 h 50"/>
              <a:gd name="T18" fmla="*/ 42 w 47"/>
              <a:gd name="T19" fmla="*/ 40 h 50"/>
              <a:gd name="T20" fmla="*/ 43 w 47"/>
              <a:gd name="T21" fmla="*/ 38 h 50"/>
              <a:gd name="T22" fmla="*/ 44 w 47"/>
              <a:gd name="T23" fmla="*/ 36 h 50"/>
              <a:gd name="T24" fmla="*/ 46 w 47"/>
              <a:gd name="T25" fmla="*/ 33 h 50"/>
              <a:gd name="T26" fmla="*/ 47 w 47"/>
              <a:gd name="T27" fmla="*/ 31 h 50"/>
              <a:gd name="T28" fmla="*/ 47 w 47"/>
              <a:gd name="T29" fmla="*/ 28 h 50"/>
              <a:gd name="T30" fmla="*/ 47 w 47"/>
              <a:gd name="T31" fmla="*/ 25 h 50"/>
              <a:gd name="T32" fmla="*/ 47 w 47"/>
              <a:gd name="T33" fmla="*/ 22 h 50"/>
              <a:gd name="T34" fmla="*/ 47 w 47"/>
              <a:gd name="T35" fmla="*/ 19 h 50"/>
              <a:gd name="T36" fmla="*/ 46 w 47"/>
              <a:gd name="T37" fmla="*/ 18 h 50"/>
              <a:gd name="T38" fmla="*/ 46 w 47"/>
              <a:gd name="T39" fmla="*/ 15 h 50"/>
              <a:gd name="T40" fmla="*/ 44 w 47"/>
              <a:gd name="T41" fmla="*/ 12 h 50"/>
              <a:gd name="T42" fmla="*/ 43 w 47"/>
              <a:gd name="T43" fmla="*/ 11 h 50"/>
              <a:gd name="T44" fmla="*/ 40 w 47"/>
              <a:gd name="T45" fmla="*/ 8 h 50"/>
              <a:gd name="T46" fmla="*/ 39 w 47"/>
              <a:gd name="T47" fmla="*/ 7 h 50"/>
              <a:gd name="T48" fmla="*/ 37 w 47"/>
              <a:gd name="T49" fmla="*/ 4 h 50"/>
              <a:gd name="T50" fmla="*/ 35 w 47"/>
              <a:gd name="T51" fmla="*/ 3 h 50"/>
              <a:gd name="T52" fmla="*/ 33 w 47"/>
              <a:gd name="T53" fmla="*/ 1 h 50"/>
              <a:gd name="T54" fmla="*/ 30 w 47"/>
              <a:gd name="T55" fmla="*/ 1 h 50"/>
              <a:gd name="T56" fmla="*/ 29 w 47"/>
              <a:gd name="T57" fmla="*/ 0 h 50"/>
              <a:gd name="T58" fmla="*/ 26 w 47"/>
              <a:gd name="T59" fmla="*/ 0 h 50"/>
              <a:gd name="T60" fmla="*/ 23 w 47"/>
              <a:gd name="T61" fmla="*/ 0 h 50"/>
              <a:gd name="T62" fmla="*/ 21 w 47"/>
              <a:gd name="T63" fmla="*/ 0 h 50"/>
              <a:gd name="T64" fmla="*/ 18 w 47"/>
              <a:gd name="T65" fmla="*/ 0 h 50"/>
              <a:gd name="T66" fmla="*/ 17 w 47"/>
              <a:gd name="T67" fmla="*/ 1 h 50"/>
              <a:gd name="T68" fmla="*/ 14 w 47"/>
              <a:gd name="T69" fmla="*/ 1 h 50"/>
              <a:gd name="T70" fmla="*/ 12 w 47"/>
              <a:gd name="T71" fmla="*/ 3 h 50"/>
              <a:gd name="T72" fmla="*/ 10 w 47"/>
              <a:gd name="T73" fmla="*/ 4 h 50"/>
              <a:gd name="T74" fmla="*/ 8 w 47"/>
              <a:gd name="T75" fmla="*/ 7 h 50"/>
              <a:gd name="T76" fmla="*/ 6 w 47"/>
              <a:gd name="T77" fmla="*/ 8 h 50"/>
              <a:gd name="T78" fmla="*/ 4 w 47"/>
              <a:gd name="T79" fmla="*/ 11 h 50"/>
              <a:gd name="T80" fmla="*/ 2 w 47"/>
              <a:gd name="T81" fmla="*/ 12 h 50"/>
              <a:gd name="T82" fmla="*/ 1 w 47"/>
              <a:gd name="T83" fmla="*/ 15 h 50"/>
              <a:gd name="T84" fmla="*/ 1 w 47"/>
              <a:gd name="T85" fmla="*/ 18 h 50"/>
              <a:gd name="T86" fmla="*/ 0 w 47"/>
              <a:gd name="T87" fmla="*/ 19 h 50"/>
              <a:gd name="T88" fmla="*/ 0 w 47"/>
              <a:gd name="T89" fmla="*/ 22 h 50"/>
              <a:gd name="T90" fmla="*/ 0 w 47"/>
              <a:gd name="T91" fmla="*/ 25 h 50"/>
              <a:gd name="T92" fmla="*/ 0 w 47"/>
              <a:gd name="T93" fmla="*/ 28 h 50"/>
              <a:gd name="T94" fmla="*/ 0 w 47"/>
              <a:gd name="T95" fmla="*/ 31 h 50"/>
              <a:gd name="T96" fmla="*/ 1 w 47"/>
              <a:gd name="T97" fmla="*/ 33 h 50"/>
              <a:gd name="T98" fmla="*/ 2 w 47"/>
              <a:gd name="T99" fmla="*/ 36 h 50"/>
              <a:gd name="T100" fmla="*/ 4 w 47"/>
              <a:gd name="T101" fmla="*/ 38 h 50"/>
              <a:gd name="T102" fmla="*/ 5 w 47"/>
              <a:gd name="T103" fmla="*/ 40 h 50"/>
              <a:gd name="T104" fmla="*/ 6 w 47"/>
              <a:gd name="T105" fmla="*/ 42 h 50"/>
              <a:gd name="T106" fmla="*/ 8 w 47"/>
              <a:gd name="T107" fmla="*/ 43 h 50"/>
              <a:gd name="T108" fmla="*/ 10 w 47"/>
              <a:gd name="T109" fmla="*/ 46 h 50"/>
              <a:gd name="T110" fmla="*/ 12 w 47"/>
              <a:gd name="T111" fmla="*/ 47 h 50"/>
              <a:gd name="T112" fmla="*/ 14 w 47"/>
              <a:gd name="T113" fmla="*/ 49 h 50"/>
              <a:gd name="T114" fmla="*/ 17 w 47"/>
              <a:gd name="T115" fmla="*/ 49 h 50"/>
              <a:gd name="T116" fmla="*/ 18 w 47"/>
              <a:gd name="T117" fmla="*/ 50 h 50"/>
              <a:gd name="T118" fmla="*/ 21 w 47"/>
              <a:gd name="T119" fmla="*/ 50 h 50"/>
              <a:gd name="T120" fmla="*/ 23 w 47"/>
              <a:gd name="T121" fmla="*/ 50 h 5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47"/>
              <a:gd name="T184" fmla="*/ 0 h 50"/>
              <a:gd name="T185" fmla="*/ 47 w 47"/>
              <a:gd name="T186" fmla="*/ 50 h 50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47" h="50">
                <a:moveTo>
                  <a:pt x="23" y="25"/>
                </a:moveTo>
                <a:lnTo>
                  <a:pt x="23" y="50"/>
                </a:lnTo>
                <a:lnTo>
                  <a:pt x="25" y="50"/>
                </a:lnTo>
                <a:lnTo>
                  <a:pt x="26" y="50"/>
                </a:lnTo>
                <a:lnTo>
                  <a:pt x="27" y="50"/>
                </a:lnTo>
                <a:lnTo>
                  <a:pt x="29" y="50"/>
                </a:lnTo>
                <a:lnTo>
                  <a:pt x="29" y="49"/>
                </a:lnTo>
                <a:lnTo>
                  <a:pt x="30" y="49"/>
                </a:lnTo>
                <a:lnTo>
                  <a:pt x="31" y="49"/>
                </a:lnTo>
                <a:lnTo>
                  <a:pt x="33" y="49"/>
                </a:lnTo>
                <a:lnTo>
                  <a:pt x="34" y="47"/>
                </a:lnTo>
                <a:lnTo>
                  <a:pt x="35" y="47"/>
                </a:lnTo>
                <a:lnTo>
                  <a:pt x="35" y="46"/>
                </a:lnTo>
                <a:lnTo>
                  <a:pt x="37" y="46"/>
                </a:lnTo>
                <a:lnTo>
                  <a:pt x="38" y="45"/>
                </a:lnTo>
                <a:lnTo>
                  <a:pt x="39" y="43"/>
                </a:lnTo>
                <a:lnTo>
                  <a:pt x="40" y="43"/>
                </a:lnTo>
                <a:lnTo>
                  <a:pt x="40" y="42"/>
                </a:lnTo>
                <a:lnTo>
                  <a:pt x="42" y="42"/>
                </a:lnTo>
                <a:lnTo>
                  <a:pt x="42" y="40"/>
                </a:lnTo>
                <a:lnTo>
                  <a:pt x="43" y="39"/>
                </a:lnTo>
                <a:lnTo>
                  <a:pt x="43" y="38"/>
                </a:lnTo>
                <a:lnTo>
                  <a:pt x="44" y="38"/>
                </a:lnTo>
                <a:lnTo>
                  <a:pt x="44" y="36"/>
                </a:lnTo>
                <a:lnTo>
                  <a:pt x="46" y="35"/>
                </a:lnTo>
                <a:lnTo>
                  <a:pt x="46" y="33"/>
                </a:lnTo>
                <a:lnTo>
                  <a:pt x="46" y="32"/>
                </a:lnTo>
                <a:lnTo>
                  <a:pt x="47" y="31"/>
                </a:lnTo>
                <a:lnTo>
                  <a:pt x="47" y="29"/>
                </a:lnTo>
                <a:lnTo>
                  <a:pt x="47" y="28"/>
                </a:lnTo>
                <a:lnTo>
                  <a:pt x="47" y="26"/>
                </a:lnTo>
                <a:lnTo>
                  <a:pt x="47" y="25"/>
                </a:lnTo>
                <a:lnTo>
                  <a:pt x="47" y="24"/>
                </a:lnTo>
                <a:lnTo>
                  <a:pt x="47" y="22"/>
                </a:lnTo>
                <a:lnTo>
                  <a:pt x="47" y="21"/>
                </a:lnTo>
                <a:lnTo>
                  <a:pt x="47" y="19"/>
                </a:lnTo>
                <a:lnTo>
                  <a:pt x="46" y="19"/>
                </a:lnTo>
                <a:lnTo>
                  <a:pt x="46" y="18"/>
                </a:lnTo>
                <a:lnTo>
                  <a:pt x="46" y="17"/>
                </a:lnTo>
                <a:lnTo>
                  <a:pt x="46" y="15"/>
                </a:lnTo>
                <a:lnTo>
                  <a:pt x="44" y="14"/>
                </a:lnTo>
                <a:lnTo>
                  <a:pt x="44" y="12"/>
                </a:lnTo>
                <a:lnTo>
                  <a:pt x="43" y="12"/>
                </a:lnTo>
                <a:lnTo>
                  <a:pt x="43" y="11"/>
                </a:lnTo>
                <a:lnTo>
                  <a:pt x="42" y="10"/>
                </a:lnTo>
                <a:lnTo>
                  <a:pt x="40" y="8"/>
                </a:lnTo>
                <a:lnTo>
                  <a:pt x="40" y="7"/>
                </a:lnTo>
                <a:lnTo>
                  <a:pt x="39" y="7"/>
                </a:lnTo>
                <a:lnTo>
                  <a:pt x="38" y="5"/>
                </a:lnTo>
                <a:lnTo>
                  <a:pt x="37" y="4"/>
                </a:lnTo>
                <a:lnTo>
                  <a:pt x="35" y="4"/>
                </a:lnTo>
                <a:lnTo>
                  <a:pt x="35" y="3"/>
                </a:lnTo>
                <a:lnTo>
                  <a:pt x="34" y="3"/>
                </a:lnTo>
                <a:lnTo>
                  <a:pt x="33" y="1"/>
                </a:lnTo>
                <a:lnTo>
                  <a:pt x="31" y="1"/>
                </a:lnTo>
                <a:lnTo>
                  <a:pt x="30" y="1"/>
                </a:lnTo>
                <a:lnTo>
                  <a:pt x="29" y="1"/>
                </a:lnTo>
                <a:lnTo>
                  <a:pt x="29" y="0"/>
                </a:lnTo>
                <a:lnTo>
                  <a:pt x="27" y="0"/>
                </a:lnTo>
                <a:lnTo>
                  <a:pt x="26" y="0"/>
                </a:lnTo>
                <a:lnTo>
                  <a:pt x="25" y="0"/>
                </a:lnTo>
                <a:lnTo>
                  <a:pt x="23" y="0"/>
                </a:lnTo>
                <a:lnTo>
                  <a:pt x="22" y="0"/>
                </a:lnTo>
                <a:lnTo>
                  <a:pt x="21" y="0"/>
                </a:lnTo>
                <a:lnTo>
                  <a:pt x="20" y="0"/>
                </a:lnTo>
                <a:lnTo>
                  <a:pt x="18" y="0"/>
                </a:lnTo>
                <a:lnTo>
                  <a:pt x="18" y="1"/>
                </a:lnTo>
                <a:lnTo>
                  <a:pt x="17" y="1"/>
                </a:lnTo>
                <a:lnTo>
                  <a:pt x="16" y="1"/>
                </a:lnTo>
                <a:lnTo>
                  <a:pt x="14" y="1"/>
                </a:lnTo>
                <a:lnTo>
                  <a:pt x="13" y="3"/>
                </a:lnTo>
                <a:lnTo>
                  <a:pt x="12" y="3"/>
                </a:lnTo>
                <a:lnTo>
                  <a:pt x="12" y="4"/>
                </a:lnTo>
                <a:lnTo>
                  <a:pt x="10" y="4"/>
                </a:lnTo>
                <a:lnTo>
                  <a:pt x="9" y="5"/>
                </a:lnTo>
                <a:lnTo>
                  <a:pt x="8" y="7"/>
                </a:lnTo>
                <a:lnTo>
                  <a:pt x="6" y="7"/>
                </a:lnTo>
                <a:lnTo>
                  <a:pt x="6" y="8"/>
                </a:lnTo>
                <a:lnTo>
                  <a:pt x="5" y="10"/>
                </a:lnTo>
                <a:lnTo>
                  <a:pt x="4" y="11"/>
                </a:lnTo>
                <a:lnTo>
                  <a:pt x="4" y="12"/>
                </a:lnTo>
                <a:lnTo>
                  <a:pt x="2" y="12"/>
                </a:lnTo>
                <a:lnTo>
                  <a:pt x="2" y="14"/>
                </a:lnTo>
                <a:lnTo>
                  <a:pt x="1" y="15"/>
                </a:lnTo>
                <a:lnTo>
                  <a:pt x="1" y="17"/>
                </a:lnTo>
                <a:lnTo>
                  <a:pt x="1" y="18"/>
                </a:lnTo>
                <a:lnTo>
                  <a:pt x="1" y="19"/>
                </a:lnTo>
                <a:lnTo>
                  <a:pt x="0" y="19"/>
                </a:lnTo>
                <a:lnTo>
                  <a:pt x="0" y="21"/>
                </a:lnTo>
                <a:lnTo>
                  <a:pt x="0" y="22"/>
                </a:lnTo>
                <a:lnTo>
                  <a:pt x="0" y="24"/>
                </a:lnTo>
                <a:lnTo>
                  <a:pt x="0" y="25"/>
                </a:lnTo>
                <a:lnTo>
                  <a:pt x="0" y="26"/>
                </a:lnTo>
                <a:lnTo>
                  <a:pt x="0" y="28"/>
                </a:lnTo>
                <a:lnTo>
                  <a:pt x="0" y="29"/>
                </a:lnTo>
                <a:lnTo>
                  <a:pt x="0" y="31"/>
                </a:lnTo>
                <a:lnTo>
                  <a:pt x="1" y="32"/>
                </a:lnTo>
                <a:lnTo>
                  <a:pt x="1" y="33"/>
                </a:lnTo>
                <a:lnTo>
                  <a:pt x="1" y="35"/>
                </a:lnTo>
                <a:lnTo>
                  <a:pt x="2" y="36"/>
                </a:lnTo>
                <a:lnTo>
                  <a:pt x="2" y="38"/>
                </a:lnTo>
                <a:lnTo>
                  <a:pt x="4" y="38"/>
                </a:lnTo>
                <a:lnTo>
                  <a:pt x="4" y="39"/>
                </a:lnTo>
                <a:lnTo>
                  <a:pt x="5" y="40"/>
                </a:lnTo>
                <a:lnTo>
                  <a:pt x="5" y="42"/>
                </a:lnTo>
                <a:lnTo>
                  <a:pt x="6" y="42"/>
                </a:lnTo>
                <a:lnTo>
                  <a:pt x="6" y="43"/>
                </a:lnTo>
                <a:lnTo>
                  <a:pt x="8" y="43"/>
                </a:lnTo>
                <a:lnTo>
                  <a:pt x="9" y="45"/>
                </a:lnTo>
                <a:lnTo>
                  <a:pt x="10" y="46"/>
                </a:lnTo>
                <a:lnTo>
                  <a:pt x="12" y="46"/>
                </a:lnTo>
                <a:lnTo>
                  <a:pt x="12" y="47"/>
                </a:lnTo>
                <a:lnTo>
                  <a:pt x="13" y="47"/>
                </a:lnTo>
                <a:lnTo>
                  <a:pt x="14" y="49"/>
                </a:lnTo>
                <a:lnTo>
                  <a:pt x="16" y="49"/>
                </a:lnTo>
                <a:lnTo>
                  <a:pt x="17" y="49"/>
                </a:lnTo>
                <a:lnTo>
                  <a:pt x="18" y="49"/>
                </a:lnTo>
                <a:lnTo>
                  <a:pt x="18" y="50"/>
                </a:lnTo>
                <a:lnTo>
                  <a:pt x="20" y="50"/>
                </a:lnTo>
                <a:lnTo>
                  <a:pt x="21" y="50"/>
                </a:lnTo>
                <a:lnTo>
                  <a:pt x="22" y="50"/>
                </a:lnTo>
                <a:lnTo>
                  <a:pt x="23" y="50"/>
                </a:lnTo>
                <a:lnTo>
                  <a:pt x="23" y="25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44" name="Freeform 62"/>
          <p:cNvSpPr>
            <a:spLocks/>
          </p:cNvSpPr>
          <p:nvPr/>
        </p:nvSpPr>
        <p:spPr bwMode="auto">
          <a:xfrm>
            <a:off x="6578600" y="3022600"/>
            <a:ext cx="601663" cy="20638"/>
          </a:xfrm>
          <a:custGeom>
            <a:avLst/>
            <a:gdLst>
              <a:gd name="T0" fmla="*/ 0 w 379"/>
              <a:gd name="T1" fmla="*/ 6 h 13"/>
              <a:gd name="T2" fmla="*/ 0 w 379"/>
              <a:gd name="T3" fmla="*/ 13 h 13"/>
              <a:gd name="T4" fmla="*/ 379 w 379"/>
              <a:gd name="T5" fmla="*/ 13 h 13"/>
              <a:gd name="T6" fmla="*/ 379 w 379"/>
              <a:gd name="T7" fmla="*/ 0 h 13"/>
              <a:gd name="T8" fmla="*/ 0 w 379"/>
              <a:gd name="T9" fmla="*/ 0 h 13"/>
              <a:gd name="T10" fmla="*/ 0 w 379"/>
              <a:gd name="T11" fmla="*/ 6 h 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79"/>
              <a:gd name="T19" fmla="*/ 0 h 13"/>
              <a:gd name="T20" fmla="*/ 379 w 379"/>
              <a:gd name="T21" fmla="*/ 13 h 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79" h="13">
                <a:moveTo>
                  <a:pt x="0" y="6"/>
                </a:moveTo>
                <a:lnTo>
                  <a:pt x="0" y="13"/>
                </a:lnTo>
                <a:lnTo>
                  <a:pt x="379" y="13"/>
                </a:lnTo>
                <a:lnTo>
                  <a:pt x="379" y="0"/>
                </a:lnTo>
                <a:lnTo>
                  <a:pt x="0" y="0"/>
                </a:lnTo>
                <a:lnTo>
                  <a:pt x="0" y="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45" name="Freeform 63"/>
          <p:cNvSpPr>
            <a:spLocks/>
          </p:cNvSpPr>
          <p:nvPr/>
        </p:nvSpPr>
        <p:spPr bwMode="auto">
          <a:xfrm>
            <a:off x="5837238" y="3471863"/>
            <a:ext cx="74612" cy="82550"/>
          </a:xfrm>
          <a:custGeom>
            <a:avLst/>
            <a:gdLst>
              <a:gd name="T0" fmla="*/ 23 w 47"/>
              <a:gd name="T1" fmla="*/ 0 h 52"/>
              <a:gd name="T2" fmla="*/ 20 w 47"/>
              <a:gd name="T3" fmla="*/ 1 h 52"/>
              <a:gd name="T4" fmla="*/ 18 w 47"/>
              <a:gd name="T5" fmla="*/ 1 h 52"/>
              <a:gd name="T6" fmla="*/ 15 w 47"/>
              <a:gd name="T7" fmla="*/ 2 h 52"/>
              <a:gd name="T8" fmla="*/ 13 w 47"/>
              <a:gd name="T9" fmla="*/ 4 h 52"/>
              <a:gd name="T10" fmla="*/ 10 w 47"/>
              <a:gd name="T11" fmla="*/ 5 h 52"/>
              <a:gd name="T12" fmla="*/ 7 w 47"/>
              <a:gd name="T13" fmla="*/ 7 h 52"/>
              <a:gd name="T14" fmla="*/ 6 w 47"/>
              <a:gd name="T15" fmla="*/ 8 h 52"/>
              <a:gd name="T16" fmla="*/ 5 w 47"/>
              <a:gd name="T17" fmla="*/ 11 h 52"/>
              <a:gd name="T18" fmla="*/ 3 w 47"/>
              <a:gd name="T19" fmla="*/ 12 h 52"/>
              <a:gd name="T20" fmla="*/ 2 w 47"/>
              <a:gd name="T21" fmla="*/ 15 h 52"/>
              <a:gd name="T22" fmla="*/ 1 w 47"/>
              <a:gd name="T23" fmla="*/ 16 h 52"/>
              <a:gd name="T24" fmla="*/ 1 w 47"/>
              <a:gd name="T25" fmla="*/ 19 h 52"/>
              <a:gd name="T26" fmla="*/ 1 w 47"/>
              <a:gd name="T27" fmla="*/ 22 h 52"/>
              <a:gd name="T28" fmla="*/ 0 w 47"/>
              <a:gd name="T29" fmla="*/ 25 h 52"/>
              <a:gd name="T30" fmla="*/ 0 w 47"/>
              <a:gd name="T31" fmla="*/ 28 h 52"/>
              <a:gd name="T32" fmla="*/ 1 w 47"/>
              <a:gd name="T33" fmla="*/ 31 h 52"/>
              <a:gd name="T34" fmla="*/ 1 w 47"/>
              <a:gd name="T35" fmla="*/ 33 h 52"/>
              <a:gd name="T36" fmla="*/ 2 w 47"/>
              <a:gd name="T37" fmla="*/ 36 h 52"/>
              <a:gd name="T38" fmla="*/ 3 w 47"/>
              <a:gd name="T39" fmla="*/ 39 h 52"/>
              <a:gd name="T40" fmla="*/ 5 w 47"/>
              <a:gd name="T41" fmla="*/ 40 h 52"/>
              <a:gd name="T42" fmla="*/ 6 w 47"/>
              <a:gd name="T43" fmla="*/ 43 h 52"/>
              <a:gd name="T44" fmla="*/ 7 w 47"/>
              <a:gd name="T45" fmla="*/ 45 h 52"/>
              <a:gd name="T46" fmla="*/ 10 w 47"/>
              <a:gd name="T47" fmla="*/ 46 h 52"/>
              <a:gd name="T48" fmla="*/ 13 w 47"/>
              <a:gd name="T49" fmla="*/ 47 h 52"/>
              <a:gd name="T50" fmla="*/ 15 w 47"/>
              <a:gd name="T51" fmla="*/ 49 h 52"/>
              <a:gd name="T52" fmla="*/ 18 w 47"/>
              <a:gd name="T53" fmla="*/ 50 h 52"/>
              <a:gd name="T54" fmla="*/ 20 w 47"/>
              <a:gd name="T55" fmla="*/ 50 h 52"/>
              <a:gd name="T56" fmla="*/ 23 w 47"/>
              <a:gd name="T57" fmla="*/ 52 h 52"/>
              <a:gd name="T58" fmla="*/ 26 w 47"/>
              <a:gd name="T59" fmla="*/ 50 h 52"/>
              <a:gd name="T60" fmla="*/ 28 w 47"/>
              <a:gd name="T61" fmla="*/ 50 h 52"/>
              <a:gd name="T62" fmla="*/ 31 w 47"/>
              <a:gd name="T63" fmla="*/ 50 h 52"/>
              <a:gd name="T64" fmla="*/ 34 w 47"/>
              <a:gd name="T65" fmla="*/ 49 h 52"/>
              <a:gd name="T66" fmla="*/ 36 w 47"/>
              <a:gd name="T67" fmla="*/ 47 h 52"/>
              <a:gd name="T68" fmla="*/ 37 w 47"/>
              <a:gd name="T69" fmla="*/ 46 h 52"/>
              <a:gd name="T70" fmla="*/ 40 w 47"/>
              <a:gd name="T71" fmla="*/ 43 h 52"/>
              <a:gd name="T72" fmla="*/ 41 w 47"/>
              <a:gd name="T73" fmla="*/ 42 h 52"/>
              <a:gd name="T74" fmla="*/ 44 w 47"/>
              <a:gd name="T75" fmla="*/ 39 h 52"/>
              <a:gd name="T76" fmla="*/ 45 w 47"/>
              <a:gd name="T77" fmla="*/ 36 h 52"/>
              <a:gd name="T78" fmla="*/ 47 w 47"/>
              <a:gd name="T79" fmla="*/ 33 h 52"/>
              <a:gd name="T80" fmla="*/ 47 w 47"/>
              <a:gd name="T81" fmla="*/ 31 h 52"/>
              <a:gd name="T82" fmla="*/ 47 w 47"/>
              <a:gd name="T83" fmla="*/ 28 h 52"/>
              <a:gd name="T84" fmla="*/ 47 w 47"/>
              <a:gd name="T85" fmla="*/ 25 h 52"/>
              <a:gd name="T86" fmla="*/ 47 w 47"/>
              <a:gd name="T87" fmla="*/ 22 h 52"/>
              <a:gd name="T88" fmla="*/ 47 w 47"/>
              <a:gd name="T89" fmla="*/ 19 h 52"/>
              <a:gd name="T90" fmla="*/ 45 w 47"/>
              <a:gd name="T91" fmla="*/ 16 h 52"/>
              <a:gd name="T92" fmla="*/ 44 w 47"/>
              <a:gd name="T93" fmla="*/ 14 h 52"/>
              <a:gd name="T94" fmla="*/ 43 w 47"/>
              <a:gd name="T95" fmla="*/ 11 h 52"/>
              <a:gd name="T96" fmla="*/ 41 w 47"/>
              <a:gd name="T97" fmla="*/ 8 h 52"/>
              <a:gd name="T98" fmla="*/ 39 w 47"/>
              <a:gd name="T99" fmla="*/ 7 h 52"/>
              <a:gd name="T100" fmla="*/ 36 w 47"/>
              <a:gd name="T101" fmla="*/ 5 h 52"/>
              <a:gd name="T102" fmla="*/ 35 w 47"/>
              <a:gd name="T103" fmla="*/ 4 h 52"/>
              <a:gd name="T104" fmla="*/ 32 w 47"/>
              <a:gd name="T105" fmla="*/ 2 h 52"/>
              <a:gd name="T106" fmla="*/ 30 w 47"/>
              <a:gd name="T107" fmla="*/ 1 h 52"/>
              <a:gd name="T108" fmla="*/ 27 w 47"/>
              <a:gd name="T109" fmla="*/ 1 h 52"/>
              <a:gd name="T110" fmla="*/ 24 w 47"/>
              <a:gd name="T111" fmla="*/ 1 h 52"/>
              <a:gd name="T112" fmla="*/ 23 w 47"/>
              <a:gd name="T113" fmla="*/ 26 h 52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47"/>
              <a:gd name="T172" fmla="*/ 0 h 52"/>
              <a:gd name="T173" fmla="*/ 47 w 47"/>
              <a:gd name="T174" fmla="*/ 52 h 52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47" h="52">
                <a:moveTo>
                  <a:pt x="23" y="26"/>
                </a:moveTo>
                <a:lnTo>
                  <a:pt x="23" y="0"/>
                </a:lnTo>
                <a:lnTo>
                  <a:pt x="22" y="1"/>
                </a:lnTo>
                <a:lnTo>
                  <a:pt x="20" y="1"/>
                </a:lnTo>
                <a:lnTo>
                  <a:pt x="19" y="1"/>
                </a:lnTo>
                <a:lnTo>
                  <a:pt x="18" y="1"/>
                </a:lnTo>
                <a:lnTo>
                  <a:pt x="17" y="1"/>
                </a:lnTo>
                <a:lnTo>
                  <a:pt x="15" y="2"/>
                </a:lnTo>
                <a:lnTo>
                  <a:pt x="14" y="2"/>
                </a:lnTo>
                <a:lnTo>
                  <a:pt x="13" y="4"/>
                </a:lnTo>
                <a:lnTo>
                  <a:pt x="11" y="4"/>
                </a:lnTo>
                <a:lnTo>
                  <a:pt x="10" y="5"/>
                </a:lnTo>
                <a:lnTo>
                  <a:pt x="9" y="7"/>
                </a:lnTo>
                <a:lnTo>
                  <a:pt x="7" y="7"/>
                </a:lnTo>
                <a:lnTo>
                  <a:pt x="7" y="8"/>
                </a:lnTo>
                <a:lnTo>
                  <a:pt x="6" y="8"/>
                </a:lnTo>
                <a:lnTo>
                  <a:pt x="5" y="9"/>
                </a:lnTo>
                <a:lnTo>
                  <a:pt x="5" y="11"/>
                </a:lnTo>
                <a:lnTo>
                  <a:pt x="3" y="11"/>
                </a:lnTo>
                <a:lnTo>
                  <a:pt x="3" y="12"/>
                </a:lnTo>
                <a:lnTo>
                  <a:pt x="3" y="14"/>
                </a:lnTo>
                <a:lnTo>
                  <a:pt x="2" y="15"/>
                </a:lnTo>
                <a:lnTo>
                  <a:pt x="2" y="16"/>
                </a:lnTo>
                <a:lnTo>
                  <a:pt x="1" y="16"/>
                </a:lnTo>
                <a:lnTo>
                  <a:pt x="1" y="18"/>
                </a:lnTo>
                <a:lnTo>
                  <a:pt x="1" y="19"/>
                </a:lnTo>
                <a:lnTo>
                  <a:pt x="1" y="21"/>
                </a:lnTo>
                <a:lnTo>
                  <a:pt x="1" y="22"/>
                </a:lnTo>
                <a:lnTo>
                  <a:pt x="0" y="24"/>
                </a:lnTo>
                <a:lnTo>
                  <a:pt x="0" y="25"/>
                </a:lnTo>
                <a:lnTo>
                  <a:pt x="0" y="26"/>
                </a:lnTo>
                <a:lnTo>
                  <a:pt x="0" y="28"/>
                </a:lnTo>
                <a:lnTo>
                  <a:pt x="1" y="29"/>
                </a:lnTo>
                <a:lnTo>
                  <a:pt x="1" y="31"/>
                </a:lnTo>
                <a:lnTo>
                  <a:pt x="1" y="32"/>
                </a:lnTo>
                <a:lnTo>
                  <a:pt x="1" y="33"/>
                </a:lnTo>
                <a:lnTo>
                  <a:pt x="1" y="35"/>
                </a:lnTo>
                <a:lnTo>
                  <a:pt x="2" y="36"/>
                </a:lnTo>
                <a:lnTo>
                  <a:pt x="3" y="38"/>
                </a:lnTo>
                <a:lnTo>
                  <a:pt x="3" y="39"/>
                </a:lnTo>
                <a:lnTo>
                  <a:pt x="3" y="40"/>
                </a:lnTo>
                <a:lnTo>
                  <a:pt x="5" y="40"/>
                </a:lnTo>
                <a:lnTo>
                  <a:pt x="5" y="42"/>
                </a:lnTo>
                <a:lnTo>
                  <a:pt x="6" y="43"/>
                </a:lnTo>
                <a:lnTo>
                  <a:pt x="7" y="43"/>
                </a:lnTo>
                <a:lnTo>
                  <a:pt x="7" y="45"/>
                </a:lnTo>
                <a:lnTo>
                  <a:pt x="9" y="45"/>
                </a:lnTo>
                <a:lnTo>
                  <a:pt x="10" y="46"/>
                </a:lnTo>
                <a:lnTo>
                  <a:pt x="11" y="47"/>
                </a:lnTo>
                <a:lnTo>
                  <a:pt x="13" y="47"/>
                </a:lnTo>
                <a:lnTo>
                  <a:pt x="14" y="49"/>
                </a:lnTo>
                <a:lnTo>
                  <a:pt x="15" y="49"/>
                </a:lnTo>
                <a:lnTo>
                  <a:pt x="17" y="50"/>
                </a:lnTo>
                <a:lnTo>
                  <a:pt x="18" y="50"/>
                </a:lnTo>
                <a:lnTo>
                  <a:pt x="19" y="50"/>
                </a:lnTo>
                <a:lnTo>
                  <a:pt x="20" y="50"/>
                </a:lnTo>
                <a:lnTo>
                  <a:pt x="22" y="50"/>
                </a:lnTo>
                <a:lnTo>
                  <a:pt x="23" y="52"/>
                </a:lnTo>
                <a:lnTo>
                  <a:pt x="24" y="50"/>
                </a:lnTo>
                <a:lnTo>
                  <a:pt x="26" y="50"/>
                </a:lnTo>
                <a:lnTo>
                  <a:pt x="27" y="50"/>
                </a:lnTo>
                <a:lnTo>
                  <a:pt x="28" y="50"/>
                </a:lnTo>
                <a:lnTo>
                  <a:pt x="30" y="50"/>
                </a:lnTo>
                <a:lnTo>
                  <a:pt x="31" y="50"/>
                </a:lnTo>
                <a:lnTo>
                  <a:pt x="32" y="49"/>
                </a:lnTo>
                <a:lnTo>
                  <a:pt x="34" y="49"/>
                </a:lnTo>
                <a:lnTo>
                  <a:pt x="35" y="47"/>
                </a:lnTo>
                <a:lnTo>
                  <a:pt x="36" y="47"/>
                </a:lnTo>
                <a:lnTo>
                  <a:pt x="36" y="46"/>
                </a:lnTo>
                <a:lnTo>
                  <a:pt x="37" y="46"/>
                </a:lnTo>
                <a:lnTo>
                  <a:pt x="39" y="45"/>
                </a:lnTo>
                <a:lnTo>
                  <a:pt x="40" y="43"/>
                </a:lnTo>
                <a:lnTo>
                  <a:pt x="41" y="43"/>
                </a:lnTo>
                <a:lnTo>
                  <a:pt x="41" y="42"/>
                </a:lnTo>
                <a:lnTo>
                  <a:pt x="43" y="40"/>
                </a:lnTo>
                <a:lnTo>
                  <a:pt x="44" y="39"/>
                </a:lnTo>
                <a:lnTo>
                  <a:pt x="44" y="38"/>
                </a:lnTo>
                <a:lnTo>
                  <a:pt x="45" y="36"/>
                </a:lnTo>
                <a:lnTo>
                  <a:pt x="45" y="35"/>
                </a:lnTo>
                <a:lnTo>
                  <a:pt x="47" y="33"/>
                </a:lnTo>
                <a:lnTo>
                  <a:pt x="47" y="32"/>
                </a:lnTo>
                <a:lnTo>
                  <a:pt x="47" y="31"/>
                </a:lnTo>
                <a:lnTo>
                  <a:pt x="47" y="29"/>
                </a:lnTo>
                <a:lnTo>
                  <a:pt x="47" y="28"/>
                </a:lnTo>
                <a:lnTo>
                  <a:pt x="47" y="26"/>
                </a:lnTo>
                <a:lnTo>
                  <a:pt x="47" y="25"/>
                </a:lnTo>
                <a:lnTo>
                  <a:pt x="47" y="24"/>
                </a:lnTo>
                <a:lnTo>
                  <a:pt x="47" y="22"/>
                </a:lnTo>
                <a:lnTo>
                  <a:pt x="47" y="21"/>
                </a:lnTo>
                <a:lnTo>
                  <a:pt x="47" y="19"/>
                </a:lnTo>
                <a:lnTo>
                  <a:pt x="47" y="18"/>
                </a:lnTo>
                <a:lnTo>
                  <a:pt x="45" y="16"/>
                </a:lnTo>
                <a:lnTo>
                  <a:pt x="45" y="15"/>
                </a:lnTo>
                <a:lnTo>
                  <a:pt x="44" y="14"/>
                </a:lnTo>
                <a:lnTo>
                  <a:pt x="44" y="12"/>
                </a:lnTo>
                <a:lnTo>
                  <a:pt x="43" y="11"/>
                </a:lnTo>
                <a:lnTo>
                  <a:pt x="41" y="9"/>
                </a:lnTo>
                <a:lnTo>
                  <a:pt x="41" y="8"/>
                </a:lnTo>
                <a:lnTo>
                  <a:pt x="40" y="8"/>
                </a:lnTo>
                <a:lnTo>
                  <a:pt x="39" y="7"/>
                </a:lnTo>
                <a:lnTo>
                  <a:pt x="37" y="5"/>
                </a:lnTo>
                <a:lnTo>
                  <a:pt x="36" y="5"/>
                </a:lnTo>
                <a:lnTo>
                  <a:pt x="36" y="4"/>
                </a:lnTo>
                <a:lnTo>
                  <a:pt x="35" y="4"/>
                </a:lnTo>
                <a:lnTo>
                  <a:pt x="34" y="2"/>
                </a:lnTo>
                <a:lnTo>
                  <a:pt x="32" y="2"/>
                </a:lnTo>
                <a:lnTo>
                  <a:pt x="31" y="1"/>
                </a:lnTo>
                <a:lnTo>
                  <a:pt x="30" y="1"/>
                </a:lnTo>
                <a:lnTo>
                  <a:pt x="28" y="1"/>
                </a:lnTo>
                <a:lnTo>
                  <a:pt x="27" y="1"/>
                </a:lnTo>
                <a:lnTo>
                  <a:pt x="26" y="1"/>
                </a:lnTo>
                <a:lnTo>
                  <a:pt x="24" y="1"/>
                </a:lnTo>
                <a:lnTo>
                  <a:pt x="23" y="0"/>
                </a:lnTo>
                <a:lnTo>
                  <a:pt x="23" y="2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46" name="Freeform 64"/>
          <p:cNvSpPr>
            <a:spLocks/>
          </p:cNvSpPr>
          <p:nvPr/>
        </p:nvSpPr>
        <p:spPr bwMode="auto">
          <a:xfrm>
            <a:off x="5873750" y="3502025"/>
            <a:ext cx="233363" cy="20638"/>
          </a:xfrm>
          <a:custGeom>
            <a:avLst/>
            <a:gdLst>
              <a:gd name="T0" fmla="*/ 147 w 147"/>
              <a:gd name="T1" fmla="*/ 7 h 13"/>
              <a:gd name="T2" fmla="*/ 147 w 147"/>
              <a:gd name="T3" fmla="*/ 0 h 13"/>
              <a:gd name="T4" fmla="*/ 0 w 147"/>
              <a:gd name="T5" fmla="*/ 0 h 13"/>
              <a:gd name="T6" fmla="*/ 0 w 147"/>
              <a:gd name="T7" fmla="*/ 13 h 13"/>
              <a:gd name="T8" fmla="*/ 147 w 147"/>
              <a:gd name="T9" fmla="*/ 13 h 13"/>
              <a:gd name="T10" fmla="*/ 147 w 147"/>
              <a:gd name="T11" fmla="*/ 7 h 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7"/>
              <a:gd name="T19" fmla="*/ 0 h 13"/>
              <a:gd name="T20" fmla="*/ 147 w 147"/>
              <a:gd name="T21" fmla="*/ 13 h 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7" h="13">
                <a:moveTo>
                  <a:pt x="147" y="7"/>
                </a:moveTo>
                <a:lnTo>
                  <a:pt x="147" y="0"/>
                </a:lnTo>
                <a:lnTo>
                  <a:pt x="0" y="0"/>
                </a:lnTo>
                <a:lnTo>
                  <a:pt x="0" y="13"/>
                </a:lnTo>
                <a:lnTo>
                  <a:pt x="147" y="13"/>
                </a:lnTo>
                <a:lnTo>
                  <a:pt x="147" y="7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47" name="Freeform 65"/>
          <p:cNvSpPr>
            <a:spLocks/>
          </p:cNvSpPr>
          <p:nvPr/>
        </p:nvSpPr>
        <p:spPr bwMode="auto">
          <a:xfrm>
            <a:off x="7143750" y="3471863"/>
            <a:ext cx="74613" cy="82550"/>
          </a:xfrm>
          <a:custGeom>
            <a:avLst/>
            <a:gdLst>
              <a:gd name="T0" fmla="*/ 23 w 47"/>
              <a:gd name="T1" fmla="*/ 52 h 52"/>
              <a:gd name="T2" fmla="*/ 26 w 47"/>
              <a:gd name="T3" fmla="*/ 50 h 52"/>
              <a:gd name="T4" fmla="*/ 29 w 47"/>
              <a:gd name="T5" fmla="*/ 50 h 52"/>
              <a:gd name="T6" fmla="*/ 31 w 47"/>
              <a:gd name="T7" fmla="*/ 49 h 52"/>
              <a:gd name="T8" fmla="*/ 34 w 47"/>
              <a:gd name="T9" fmla="*/ 49 h 52"/>
              <a:gd name="T10" fmla="*/ 37 w 47"/>
              <a:gd name="T11" fmla="*/ 46 h 52"/>
              <a:gd name="T12" fmla="*/ 38 w 47"/>
              <a:gd name="T13" fmla="*/ 45 h 52"/>
              <a:gd name="T14" fmla="*/ 40 w 47"/>
              <a:gd name="T15" fmla="*/ 43 h 52"/>
              <a:gd name="T16" fmla="*/ 42 w 47"/>
              <a:gd name="T17" fmla="*/ 40 h 52"/>
              <a:gd name="T18" fmla="*/ 43 w 47"/>
              <a:gd name="T19" fmla="*/ 39 h 52"/>
              <a:gd name="T20" fmla="*/ 44 w 47"/>
              <a:gd name="T21" fmla="*/ 36 h 52"/>
              <a:gd name="T22" fmla="*/ 46 w 47"/>
              <a:gd name="T23" fmla="*/ 35 h 52"/>
              <a:gd name="T24" fmla="*/ 46 w 47"/>
              <a:gd name="T25" fmla="*/ 32 h 52"/>
              <a:gd name="T26" fmla="*/ 47 w 47"/>
              <a:gd name="T27" fmla="*/ 29 h 52"/>
              <a:gd name="T28" fmla="*/ 47 w 47"/>
              <a:gd name="T29" fmla="*/ 26 h 52"/>
              <a:gd name="T30" fmla="*/ 47 w 47"/>
              <a:gd name="T31" fmla="*/ 24 h 52"/>
              <a:gd name="T32" fmla="*/ 47 w 47"/>
              <a:gd name="T33" fmla="*/ 21 h 52"/>
              <a:gd name="T34" fmla="*/ 46 w 47"/>
              <a:gd name="T35" fmla="*/ 18 h 52"/>
              <a:gd name="T36" fmla="*/ 44 w 47"/>
              <a:gd name="T37" fmla="*/ 15 h 52"/>
              <a:gd name="T38" fmla="*/ 43 w 47"/>
              <a:gd name="T39" fmla="*/ 12 h 52"/>
              <a:gd name="T40" fmla="*/ 42 w 47"/>
              <a:gd name="T41" fmla="*/ 11 h 52"/>
              <a:gd name="T42" fmla="*/ 40 w 47"/>
              <a:gd name="T43" fmla="*/ 8 h 52"/>
              <a:gd name="T44" fmla="*/ 38 w 47"/>
              <a:gd name="T45" fmla="*/ 7 h 52"/>
              <a:gd name="T46" fmla="*/ 37 w 47"/>
              <a:gd name="T47" fmla="*/ 5 h 52"/>
              <a:gd name="T48" fmla="*/ 34 w 47"/>
              <a:gd name="T49" fmla="*/ 2 h 52"/>
              <a:gd name="T50" fmla="*/ 31 w 47"/>
              <a:gd name="T51" fmla="*/ 2 h 52"/>
              <a:gd name="T52" fmla="*/ 29 w 47"/>
              <a:gd name="T53" fmla="*/ 1 h 52"/>
              <a:gd name="T54" fmla="*/ 26 w 47"/>
              <a:gd name="T55" fmla="*/ 1 h 52"/>
              <a:gd name="T56" fmla="*/ 23 w 47"/>
              <a:gd name="T57" fmla="*/ 0 h 52"/>
              <a:gd name="T58" fmla="*/ 21 w 47"/>
              <a:gd name="T59" fmla="*/ 1 h 52"/>
              <a:gd name="T60" fmla="*/ 18 w 47"/>
              <a:gd name="T61" fmla="*/ 1 h 52"/>
              <a:gd name="T62" fmla="*/ 16 w 47"/>
              <a:gd name="T63" fmla="*/ 2 h 52"/>
              <a:gd name="T64" fmla="*/ 13 w 47"/>
              <a:gd name="T65" fmla="*/ 2 h 52"/>
              <a:gd name="T66" fmla="*/ 10 w 47"/>
              <a:gd name="T67" fmla="*/ 5 h 52"/>
              <a:gd name="T68" fmla="*/ 9 w 47"/>
              <a:gd name="T69" fmla="*/ 7 h 52"/>
              <a:gd name="T70" fmla="*/ 6 w 47"/>
              <a:gd name="T71" fmla="*/ 8 h 52"/>
              <a:gd name="T72" fmla="*/ 5 w 47"/>
              <a:gd name="T73" fmla="*/ 11 h 52"/>
              <a:gd name="T74" fmla="*/ 4 w 47"/>
              <a:gd name="T75" fmla="*/ 12 h 52"/>
              <a:gd name="T76" fmla="*/ 2 w 47"/>
              <a:gd name="T77" fmla="*/ 15 h 52"/>
              <a:gd name="T78" fmla="*/ 1 w 47"/>
              <a:gd name="T79" fmla="*/ 16 h 52"/>
              <a:gd name="T80" fmla="*/ 1 w 47"/>
              <a:gd name="T81" fmla="*/ 19 h 52"/>
              <a:gd name="T82" fmla="*/ 0 w 47"/>
              <a:gd name="T83" fmla="*/ 22 h 52"/>
              <a:gd name="T84" fmla="*/ 0 w 47"/>
              <a:gd name="T85" fmla="*/ 25 h 52"/>
              <a:gd name="T86" fmla="*/ 0 w 47"/>
              <a:gd name="T87" fmla="*/ 28 h 52"/>
              <a:gd name="T88" fmla="*/ 0 w 47"/>
              <a:gd name="T89" fmla="*/ 31 h 52"/>
              <a:gd name="T90" fmla="*/ 1 w 47"/>
              <a:gd name="T91" fmla="*/ 33 h 52"/>
              <a:gd name="T92" fmla="*/ 2 w 47"/>
              <a:gd name="T93" fmla="*/ 36 h 52"/>
              <a:gd name="T94" fmla="*/ 4 w 47"/>
              <a:gd name="T95" fmla="*/ 39 h 52"/>
              <a:gd name="T96" fmla="*/ 5 w 47"/>
              <a:gd name="T97" fmla="*/ 40 h 52"/>
              <a:gd name="T98" fmla="*/ 6 w 47"/>
              <a:gd name="T99" fmla="*/ 43 h 52"/>
              <a:gd name="T100" fmla="*/ 9 w 47"/>
              <a:gd name="T101" fmla="*/ 45 h 52"/>
              <a:gd name="T102" fmla="*/ 10 w 47"/>
              <a:gd name="T103" fmla="*/ 46 h 52"/>
              <a:gd name="T104" fmla="*/ 13 w 47"/>
              <a:gd name="T105" fmla="*/ 49 h 52"/>
              <a:gd name="T106" fmla="*/ 16 w 47"/>
              <a:gd name="T107" fmla="*/ 49 h 52"/>
              <a:gd name="T108" fmla="*/ 18 w 47"/>
              <a:gd name="T109" fmla="*/ 50 h 52"/>
              <a:gd name="T110" fmla="*/ 21 w 47"/>
              <a:gd name="T111" fmla="*/ 50 h 52"/>
              <a:gd name="T112" fmla="*/ 23 w 47"/>
              <a:gd name="T113" fmla="*/ 52 h 52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47"/>
              <a:gd name="T172" fmla="*/ 0 h 52"/>
              <a:gd name="T173" fmla="*/ 47 w 47"/>
              <a:gd name="T174" fmla="*/ 52 h 52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47" h="52">
                <a:moveTo>
                  <a:pt x="23" y="26"/>
                </a:moveTo>
                <a:lnTo>
                  <a:pt x="23" y="52"/>
                </a:lnTo>
                <a:lnTo>
                  <a:pt x="25" y="50"/>
                </a:lnTo>
                <a:lnTo>
                  <a:pt x="26" y="50"/>
                </a:lnTo>
                <a:lnTo>
                  <a:pt x="27" y="50"/>
                </a:lnTo>
                <a:lnTo>
                  <a:pt x="29" y="50"/>
                </a:lnTo>
                <a:lnTo>
                  <a:pt x="30" y="50"/>
                </a:lnTo>
                <a:lnTo>
                  <a:pt x="31" y="49"/>
                </a:lnTo>
                <a:lnTo>
                  <a:pt x="33" y="49"/>
                </a:lnTo>
                <a:lnTo>
                  <a:pt x="34" y="49"/>
                </a:lnTo>
                <a:lnTo>
                  <a:pt x="35" y="47"/>
                </a:lnTo>
                <a:lnTo>
                  <a:pt x="37" y="46"/>
                </a:lnTo>
                <a:lnTo>
                  <a:pt x="38" y="46"/>
                </a:lnTo>
                <a:lnTo>
                  <a:pt x="38" y="45"/>
                </a:lnTo>
                <a:lnTo>
                  <a:pt x="39" y="45"/>
                </a:lnTo>
                <a:lnTo>
                  <a:pt x="40" y="43"/>
                </a:lnTo>
                <a:lnTo>
                  <a:pt x="42" y="42"/>
                </a:lnTo>
                <a:lnTo>
                  <a:pt x="42" y="40"/>
                </a:lnTo>
                <a:lnTo>
                  <a:pt x="43" y="40"/>
                </a:lnTo>
                <a:lnTo>
                  <a:pt x="43" y="39"/>
                </a:lnTo>
                <a:lnTo>
                  <a:pt x="44" y="38"/>
                </a:lnTo>
                <a:lnTo>
                  <a:pt x="44" y="36"/>
                </a:lnTo>
                <a:lnTo>
                  <a:pt x="46" y="36"/>
                </a:lnTo>
                <a:lnTo>
                  <a:pt x="46" y="35"/>
                </a:lnTo>
                <a:lnTo>
                  <a:pt x="46" y="33"/>
                </a:lnTo>
                <a:lnTo>
                  <a:pt x="46" y="32"/>
                </a:lnTo>
                <a:lnTo>
                  <a:pt x="47" y="31"/>
                </a:lnTo>
                <a:lnTo>
                  <a:pt x="47" y="29"/>
                </a:lnTo>
                <a:lnTo>
                  <a:pt x="47" y="28"/>
                </a:lnTo>
                <a:lnTo>
                  <a:pt x="47" y="26"/>
                </a:lnTo>
                <a:lnTo>
                  <a:pt x="47" y="25"/>
                </a:lnTo>
                <a:lnTo>
                  <a:pt x="47" y="24"/>
                </a:lnTo>
                <a:lnTo>
                  <a:pt x="47" y="22"/>
                </a:lnTo>
                <a:lnTo>
                  <a:pt x="47" y="21"/>
                </a:lnTo>
                <a:lnTo>
                  <a:pt x="46" y="19"/>
                </a:lnTo>
                <a:lnTo>
                  <a:pt x="46" y="18"/>
                </a:lnTo>
                <a:lnTo>
                  <a:pt x="46" y="16"/>
                </a:lnTo>
                <a:lnTo>
                  <a:pt x="44" y="15"/>
                </a:lnTo>
                <a:lnTo>
                  <a:pt x="44" y="14"/>
                </a:lnTo>
                <a:lnTo>
                  <a:pt x="43" y="12"/>
                </a:lnTo>
                <a:lnTo>
                  <a:pt x="43" y="11"/>
                </a:lnTo>
                <a:lnTo>
                  <a:pt x="42" y="11"/>
                </a:lnTo>
                <a:lnTo>
                  <a:pt x="42" y="9"/>
                </a:lnTo>
                <a:lnTo>
                  <a:pt x="40" y="8"/>
                </a:lnTo>
                <a:lnTo>
                  <a:pt x="39" y="7"/>
                </a:lnTo>
                <a:lnTo>
                  <a:pt x="38" y="7"/>
                </a:lnTo>
                <a:lnTo>
                  <a:pt x="38" y="5"/>
                </a:lnTo>
                <a:lnTo>
                  <a:pt x="37" y="5"/>
                </a:lnTo>
                <a:lnTo>
                  <a:pt x="35" y="4"/>
                </a:lnTo>
                <a:lnTo>
                  <a:pt x="34" y="2"/>
                </a:lnTo>
                <a:lnTo>
                  <a:pt x="33" y="2"/>
                </a:lnTo>
                <a:lnTo>
                  <a:pt x="31" y="2"/>
                </a:lnTo>
                <a:lnTo>
                  <a:pt x="30" y="1"/>
                </a:lnTo>
                <a:lnTo>
                  <a:pt x="29" y="1"/>
                </a:lnTo>
                <a:lnTo>
                  <a:pt x="27" y="1"/>
                </a:lnTo>
                <a:lnTo>
                  <a:pt x="26" y="1"/>
                </a:lnTo>
                <a:lnTo>
                  <a:pt x="25" y="1"/>
                </a:lnTo>
                <a:lnTo>
                  <a:pt x="23" y="0"/>
                </a:lnTo>
                <a:lnTo>
                  <a:pt x="22" y="1"/>
                </a:lnTo>
                <a:lnTo>
                  <a:pt x="21" y="1"/>
                </a:lnTo>
                <a:lnTo>
                  <a:pt x="20" y="1"/>
                </a:lnTo>
                <a:lnTo>
                  <a:pt x="18" y="1"/>
                </a:lnTo>
                <a:lnTo>
                  <a:pt x="17" y="1"/>
                </a:lnTo>
                <a:lnTo>
                  <a:pt x="16" y="2"/>
                </a:lnTo>
                <a:lnTo>
                  <a:pt x="14" y="2"/>
                </a:lnTo>
                <a:lnTo>
                  <a:pt x="13" y="2"/>
                </a:lnTo>
                <a:lnTo>
                  <a:pt x="12" y="4"/>
                </a:lnTo>
                <a:lnTo>
                  <a:pt x="10" y="5"/>
                </a:lnTo>
                <a:lnTo>
                  <a:pt x="9" y="5"/>
                </a:lnTo>
                <a:lnTo>
                  <a:pt x="9" y="7"/>
                </a:lnTo>
                <a:lnTo>
                  <a:pt x="8" y="7"/>
                </a:lnTo>
                <a:lnTo>
                  <a:pt x="6" y="8"/>
                </a:lnTo>
                <a:lnTo>
                  <a:pt x="5" y="9"/>
                </a:lnTo>
                <a:lnTo>
                  <a:pt x="5" y="11"/>
                </a:lnTo>
                <a:lnTo>
                  <a:pt x="4" y="11"/>
                </a:lnTo>
                <a:lnTo>
                  <a:pt x="4" y="12"/>
                </a:lnTo>
                <a:lnTo>
                  <a:pt x="2" y="14"/>
                </a:lnTo>
                <a:lnTo>
                  <a:pt x="2" y="15"/>
                </a:lnTo>
                <a:lnTo>
                  <a:pt x="1" y="15"/>
                </a:lnTo>
                <a:lnTo>
                  <a:pt x="1" y="16"/>
                </a:lnTo>
                <a:lnTo>
                  <a:pt x="1" y="18"/>
                </a:lnTo>
                <a:lnTo>
                  <a:pt x="1" y="19"/>
                </a:lnTo>
                <a:lnTo>
                  <a:pt x="0" y="21"/>
                </a:lnTo>
                <a:lnTo>
                  <a:pt x="0" y="22"/>
                </a:lnTo>
                <a:lnTo>
                  <a:pt x="0" y="24"/>
                </a:lnTo>
                <a:lnTo>
                  <a:pt x="0" y="25"/>
                </a:lnTo>
                <a:lnTo>
                  <a:pt x="0" y="26"/>
                </a:lnTo>
                <a:lnTo>
                  <a:pt x="0" y="28"/>
                </a:lnTo>
                <a:lnTo>
                  <a:pt x="0" y="29"/>
                </a:lnTo>
                <a:lnTo>
                  <a:pt x="0" y="31"/>
                </a:lnTo>
                <a:lnTo>
                  <a:pt x="1" y="32"/>
                </a:lnTo>
                <a:lnTo>
                  <a:pt x="1" y="33"/>
                </a:lnTo>
                <a:lnTo>
                  <a:pt x="1" y="35"/>
                </a:lnTo>
                <a:lnTo>
                  <a:pt x="2" y="36"/>
                </a:lnTo>
                <a:lnTo>
                  <a:pt x="2" y="38"/>
                </a:lnTo>
                <a:lnTo>
                  <a:pt x="4" y="39"/>
                </a:lnTo>
                <a:lnTo>
                  <a:pt x="4" y="40"/>
                </a:lnTo>
                <a:lnTo>
                  <a:pt x="5" y="40"/>
                </a:lnTo>
                <a:lnTo>
                  <a:pt x="5" y="42"/>
                </a:lnTo>
                <a:lnTo>
                  <a:pt x="6" y="43"/>
                </a:lnTo>
                <a:lnTo>
                  <a:pt x="8" y="45"/>
                </a:lnTo>
                <a:lnTo>
                  <a:pt x="9" y="45"/>
                </a:lnTo>
                <a:lnTo>
                  <a:pt x="9" y="46"/>
                </a:lnTo>
                <a:lnTo>
                  <a:pt x="10" y="46"/>
                </a:lnTo>
                <a:lnTo>
                  <a:pt x="12" y="47"/>
                </a:lnTo>
                <a:lnTo>
                  <a:pt x="13" y="49"/>
                </a:lnTo>
                <a:lnTo>
                  <a:pt x="14" y="49"/>
                </a:lnTo>
                <a:lnTo>
                  <a:pt x="16" y="49"/>
                </a:lnTo>
                <a:lnTo>
                  <a:pt x="17" y="50"/>
                </a:lnTo>
                <a:lnTo>
                  <a:pt x="18" y="50"/>
                </a:lnTo>
                <a:lnTo>
                  <a:pt x="20" y="50"/>
                </a:lnTo>
                <a:lnTo>
                  <a:pt x="21" y="50"/>
                </a:lnTo>
                <a:lnTo>
                  <a:pt x="22" y="50"/>
                </a:lnTo>
                <a:lnTo>
                  <a:pt x="23" y="52"/>
                </a:lnTo>
                <a:lnTo>
                  <a:pt x="23" y="2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48" name="Freeform 66"/>
          <p:cNvSpPr>
            <a:spLocks/>
          </p:cNvSpPr>
          <p:nvPr/>
        </p:nvSpPr>
        <p:spPr bwMode="auto">
          <a:xfrm>
            <a:off x="6935788" y="3502025"/>
            <a:ext cx="244475" cy="20638"/>
          </a:xfrm>
          <a:custGeom>
            <a:avLst/>
            <a:gdLst>
              <a:gd name="T0" fmla="*/ 0 w 154"/>
              <a:gd name="T1" fmla="*/ 6 h 13"/>
              <a:gd name="T2" fmla="*/ 0 w 154"/>
              <a:gd name="T3" fmla="*/ 13 h 13"/>
              <a:gd name="T4" fmla="*/ 154 w 154"/>
              <a:gd name="T5" fmla="*/ 13 h 13"/>
              <a:gd name="T6" fmla="*/ 154 w 154"/>
              <a:gd name="T7" fmla="*/ 0 h 13"/>
              <a:gd name="T8" fmla="*/ 0 w 154"/>
              <a:gd name="T9" fmla="*/ 0 h 13"/>
              <a:gd name="T10" fmla="*/ 0 w 154"/>
              <a:gd name="T11" fmla="*/ 6 h 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54"/>
              <a:gd name="T19" fmla="*/ 0 h 13"/>
              <a:gd name="T20" fmla="*/ 154 w 154"/>
              <a:gd name="T21" fmla="*/ 13 h 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54" h="13">
                <a:moveTo>
                  <a:pt x="0" y="6"/>
                </a:moveTo>
                <a:lnTo>
                  <a:pt x="0" y="13"/>
                </a:lnTo>
                <a:lnTo>
                  <a:pt x="154" y="13"/>
                </a:lnTo>
                <a:lnTo>
                  <a:pt x="154" y="0"/>
                </a:lnTo>
                <a:lnTo>
                  <a:pt x="0" y="0"/>
                </a:lnTo>
                <a:lnTo>
                  <a:pt x="0" y="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49" name="Freeform 67"/>
          <p:cNvSpPr>
            <a:spLocks/>
          </p:cNvSpPr>
          <p:nvPr/>
        </p:nvSpPr>
        <p:spPr bwMode="auto">
          <a:xfrm>
            <a:off x="6761163" y="3416300"/>
            <a:ext cx="92075" cy="96838"/>
          </a:xfrm>
          <a:custGeom>
            <a:avLst/>
            <a:gdLst>
              <a:gd name="T0" fmla="*/ 55 w 58"/>
              <a:gd name="T1" fmla="*/ 0 h 61"/>
              <a:gd name="T2" fmla="*/ 48 w 58"/>
              <a:gd name="T3" fmla="*/ 1 h 61"/>
              <a:gd name="T4" fmla="*/ 43 w 58"/>
              <a:gd name="T5" fmla="*/ 2 h 61"/>
              <a:gd name="T6" fmla="*/ 38 w 58"/>
              <a:gd name="T7" fmla="*/ 4 h 61"/>
              <a:gd name="T8" fmla="*/ 33 w 58"/>
              <a:gd name="T9" fmla="*/ 7 h 61"/>
              <a:gd name="T10" fmla="*/ 28 w 58"/>
              <a:gd name="T11" fmla="*/ 9 h 61"/>
              <a:gd name="T12" fmla="*/ 22 w 58"/>
              <a:gd name="T13" fmla="*/ 12 h 61"/>
              <a:gd name="T14" fmla="*/ 18 w 58"/>
              <a:gd name="T15" fmla="*/ 16 h 61"/>
              <a:gd name="T16" fmla="*/ 14 w 58"/>
              <a:gd name="T17" fmla="*/ 21 h 61"/>
              <a:gd name="T18" fmla="*/ 10 w 58"/>
              <a:gd name="T19" fmla="*/ 25 h 61"/>
              <a:gd name="T20" fmla="*/ 8 w 58"/>
              <a:gd name="T21" fmla="*/ 30 h 61"/>
              <a:gd name="T22" fmla="*/ 5 w 58"/>
              <a:gd name="T23" fmla="*/ 35 h 61"/>
              <a:gd name="T24" fmla="*/ 3 w 58"/>
              <a:gd name="T25" fmla="*/ 40 h 61"/>
              <a:gd name="T26" fmla="*/ 1 w 58"/>
              <a:gd name="T27" fmla="*/ 46 h 61"/>
              <a:gd name="T28" fmla="*/ 0 w 58"/>
              <a:gd name="T29" fmla="*/ 53 h 61"/>
              <a:gd name="T30" fmla="*/ 0 w 58"/>
              <a:gd name="T31" fmla="*/ 59 h 61"/>
              <a:gd name="T32" fmla="*/ 10 w 58"/>
              <a:gd name="T33" fmla="*/ 61 h 61"/>
              <a:gd name="T34" fmla="*/ 10 w 58"/>
              <a:gd name="T35" fmla="*/ 57 h 61"/>
              <a:gd name="T36" fmla="*/ 12 w 58"/>
              <a:gd name="T37" fmla="*/ 51 h 61"/>
              <a:gd name="T38" fmla="*/ 13 w 58"/>
              <a:gd name="T39" fmla="*/ 47 h 61"/>
              <a:gd name="T40" fmla="*/ 14 w 58"/>
              <a:gd name="T41" fmla="*/ 43 h 61"/>
              <a:gd name="T42" fmla="*/ 16 w 58"/>
              <a:gd name="T43" fmla="*/ 37 h 61"/>
              <a:gd name="T44" fmla="*/ 18 w 58"/>
              <a:gd name="T45" fmla="*/ 33 h 61"/>
              <a:gd name="T46" fmla="*/ 21 w 58"/>
              <a:gd name="T47" fmla="*/ 30 h 61"/>
              <a:gd name="T48" fmla="*/ 25 w 58"/>
              <a:gd name="T49" fmla="*/ 26 h 61"/>
              <a:gd name="T50" fmla="*/ 28 w 58"/>
              <a:gd name="T51" fmla="*/ 23 h 61"/>
              <a:gd name="T52" fmla="*/ 31 w 58"/>
              <a:gd name="T53" fmla="*/ 21 h 61"/>
              <a:gd name="T54" fmla="*/ 35 w 58"/>
              <a:gd name="T55" fmla="*/ 18 h 61"/>
              <a:gd name="T56" fmla="*/ 39 w 58"/>
              <a:gd name="T57" fmla="*/ 16 h 61"/>
              <a:gd name="T58" fmla="*/ 43 w 58"/>
              <a:gd name="T59" fmla="*/ 14 h 61"/>
              <a:gd name="T60" fmla="*/ 48 w 58"/>
              <a:gd name="T61" fmla="*/ 12 h 61"/>
              <a:gd name="T62" fmla="*/ 52 w 58"/>
              <a:gd name="T63" fmla="*/ 12 h 61"/>
              <a:gd name="T64" fmla="*/ 58 w 58"/>
              <a:gd name="T65" fmla="*/ 12 h 6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8"/>
              <a:gd name="T100" fmla="*/ 0 h 61"/>
              <a:gd name="T101" fmla="*/ 58 w 58"/>
              <a:gd name="T102" fmla="*/ 61 h 6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8" h="61">
                <a:moveTo>
                  <a:pt x="58" y="0"/>
                </a:moveTo>
                <a:lnTo>
                  <a:pt x="55" y="0"/>
                </a:lnTo>
                <a:lnTo>
                  <a:pt x="51" y="1"/>
                </a:lnTo>
                <a:lnTo>
                  <a:pt x="48" y="1"/>
                </a:lnTo>
                <a:lnTo>
                  <a:pt x="46" y="1"/>
                </a:lnTo>
                <a:lnTo>
                  <a:pt x="43" y="2"/>
                </a:lnTo>
                <a:lnTo>
                  <a:pt x="41" y="2"/>
                </a:lnTo>
                <a:lnTo>
                  <a:pt x="38" y="4"/>
                </a:lnTo>
                <a:lnTo>
                  <a:pt x="35" y="5"/>
                </a:lnTo>
                <a:lnTo>
                  <a:pt x="33" y="7"/>
                </a:lnTo>
                <a:lnTo>
                  <a:pt x="30" y="8"/>
                </a:lnTo>
                <a:lnTo>
                  <a:pt x="28" y="9"/>
                </a:lnTo>
                <a:lnTo>
                  <a:pt x="25" y="11"/>
                </a:lnTo>
                <a:lnTo>
                  <a:pt x="22" y="12"/>
                </a:lnTo>
                <a:lnTo>
                  <a:pt x="21" y="14"/>
                </a:lnTo>
                <a:lnTo>
                  <a:pt x="18" y="16"/>
                </a:lnTo>
                <a:lnTo>
                  <a:pt x="17" y="18"/>
                </a:lnTo>
                <a:lnTo>
                  <a:pt x="14" y="21"/>
                </a:lnTo>
                <a:lnTo>
                  <a:pt x="13" y="22"/>
                </a:lnTo>
                <a:lnTo>
                  <a:pt x="10" y="25"/>
                </a:lnTo>
                <a:lnTo>
                  <a:pt x="9" y="28"/>
                </a:lnTo>
                <a:lnTo>
                  <a:pt x="8" y="30"/>
                </a:lnTo>
                <a:lnTo>
                  <a:pt x="7" y="32"/>
                </a:lnTo>
                <a:lnTo>
                  <a:pt x="5" y="35"/>
                </a:lnTo>
                <a:lnTo>
                  <a:pt x="4" y="37"/>
                </a:lnTo>
                <a:lnTo>
                  <a:pt x="3" y="40"/>
                </a:lnTo>
                <a:lnTo>
                  <a:pt x="3" y="43"/>
                </a:lnTo>
                <a:lnTo>
                  <a:pt x="1" y="46"/>
                </a:lnTo>
                <a:lnTo>
                  <a:pt x="1" y="50"/>
                </a:lnTo>
                <a:lnTo>
                  <a:pt x="0" y="53"/>
                </a:lnTo>
                <a:lnTo>
                  <a:pt x="0" y="56"/>
                </a:lnTo>
                <a:lnTo>
                  <a:pt x="0" y="59"/>
                </a:lnTo>
                <a:lnTo>
                  <a:pt x="0" y="61"/>
                </a:lnTo>
                <a:lnTo>
                  <a:pt x="10" y="61"/>
                </a:lnTo>
                <a:lnTo>
                  <a:pt x="10" y="60"/>
                </a:lnTo>
                <a:lnTo>
                  <a:pt x="10" y="57"/>
                </a:lnTo>
                <a:lnTo>
                  <a:pt x="10" y="54"/>
                </a:lnTo>
                <a:lnTo>
                  <a:pt x="12" y="51"/>
                </a:lnTo>
                <a:lnTo>
                  <a:pt x="12" y="50"/>
                </a:lnTo>
                <a:lnTo>
                  <a:pt x="13" y="47"/>
                </a:lnTo>
                <a:lnTo>
                  <a:pt x="13" y="44"/>
                </a:lnTo>
                <a:lnTo>
                  <a:pt x="14" y="43"/>
                </a:lnTo>
                <a:lnTo>
                  <a:pt x="16" y="40"/>
                </a:lnTo>
                <a:lnTo>
                  <a:pt x="16" y="37"/>
                </a:lnTo>
                <a:lnTo>
                  <a:pt x="17" y="36"/>
                </a:lnTo>
                <a:lnTo>
                  <a:pt x="18" y="33"/>
                </a:lnTo>
                <a:lnTo>
                  <a:pt x="20" y="32"/>
                </a:lnTo>
                <a:lnTo>
                  <a:pt x="21" y="30"/>
                </a:lnTo>
                <a:lnTo>
                  <a:pt x="22" y="28"/>
                </a:lnTo>
                <a:lnTo>
                  <a:pt x="25" y="26"/>
                </a:lnTo>
                <a:lnTo>
                  <a:pt x="26" y="25"/>
                </a:lnTo>
                <a:lnTo>
                  <a:pt x="28" y="23"/>
                </a:lnTo>
                <a:lnTo>
                  <a:pt x="29" y="22"/>
                </a:lnTo>
                <a:lnTo>
                  <a:pt x="31" y="21"/>
                </a:lnTo>
                <a:lnTo>
                  <a:pt x="33" y="19"/>
                </a:lnTo>
                <a:lnTo>
                  <a:pt x="35" y="18"/>
                </a:lnTo>
                <a:lnTo>
                  <a:pt x="37" y="16"/>
                </a:lnTo>
                <a:lnTo>
                  <a:pt x="39" y="16"/>
                </a:lnTo>
                <a:lnTo>
                  <a:pt x="42" y="15"/>
                </a:lnTo>
                <a:lnTo>
                  <a:pt x="43" y="14"/>
                </a:lnTo>
                <a:lnTo>
                  <a:pt x="46" y="14"/>
                </a:lnTo>
                <a:lnTo>
                  <a:pt x="48" y="12"/>
                </a:lnTo>
                <a:lnTo>
                  <a:pt x="50" y="12"/>
                </a:lnTo>
                <a:lnTo>
                  <a:pt x="52" y="12"/>
                </a:lnTo>
                <a:lnTo>
                  <a:pt x="55" y="12"/>
                </a:lnTo>
                <a:lnTo>
                  <a:pt x="58" y="12"/>
                </a:lnTo>
                <a:lnTo>
                  <a:pt x="58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50" name="Freeform 68"/>
          <p:cNvSpPr>
            <a:spLocks/>
          </p:cNvSpPr>
          <p:nvPr/>
        </p:nvSpPr>
        <p:spPr bwMode="auto">
          <a:xfrm>
            <a:off x="6853238" y="3416300"/>
            <a:ext cx="90487" cy="96838"/>
          </a:xfrm>
          <a:custGeom>
            <a:avLst/>
            <a:gdLst>
              <a:gd name="T0" fmla="*/ 57 w 57"/>
              <a:gd name="T1" fmla="*/ 59 h 61"/>
              <a:gd name="T2" fmla="*/ 56 w 57"/>
              <a:gd name="T3" fmla="*/ 53 h 61"/>
              <a:gd name="T4" fmla="*/ 56 w 57"/>
              <a:gd name="T5" fmla="*/ 46 h 61"/>
              <a:gd name="T6" fmla="*/ 53 w 57"/>
              <a:gd name="T7" fmla="*/ 40 h 61"/>
              <a:gd name="T8" fmla="*/ 52 w 57"/>
              <a:gd name="T9" fmla="*/ 35 h 61"/>
              <a:gd name="T10" fmla="*/ 48 w 57"/>
              <a:gd name="T11" fmla="*/ 30 h 61"/>
              <a:gd name="T12" fmla="*/ 45 w 57"/>
              <a:gd name="T13" fmla="*/ 25 h 61"/>
              <a:gd name="T14" fmla="*/ 42 w 57"/>
              <a:gd name="T15" fmla="*/ 21 h 61"/>
              <a:gd name="T16" fmla="*/ 38 w 57"/>
              <a:gd name="T17" fmla="*/ 16 h 61"/>
              <a:gd name="T18" fmla="*/ 34 w 57"/>
              <a:gd name="T19" fmla="*/ 12 h 61"/>
              <a:gd name="T20" fmla="*/ 30 w 57"/>
              <a:gd name="T21" fmla="*/ 9 h 61"/>
              <a:gd name="T22" fmla="*/ 24 w 57"/>
              <a:gd name="T23" fmla="*/ 7 h 61"/>
              <a:gd name="T24" fmla="*/ 19 w 57"/>
              <a:gd name="T25" fmla="*/ 4 h 61"/>
              <a:gd name="T26" fmla="*/ 14 w 57"/>
              <a:gd name="T27" fmla="*/ 2 h 61"/>
              <a:gd name="T28" fmla="*/ 7 w 57"/>
              <a:gd name="T29" fmla="*/ 1 h 61"/>
              <a:gd name="T30" fmla="*/ 2 w 57"/>
              <a:gd name="T31" fmla="*/ 0 h 61"/>
              <a:gd name="T32" fmla="*/ 0 w 57"/>
              <a:gd name="T33" fmla="*/ 12 h 61"/>
              <a:gd name="T34" fmla="*/ 4 w 57"/>
              <a:gd name="T35" fmla="*/ 12 h 61"/>
              <a:gd name="T36" fmla="*/ 9 w 57"/>
              <a:gd name="T37" fmla="*/ 12 h 61"/>
              <a:gd name="T38" fmla="*/ 13 w 57"/>
              <a:gd name="T39" fmla="*/ 14 h 61"/>
              <a:gd name="T40" fmla="*/ 18 w 57"/>
              <a:gd name="T41" fmla="*/ 16 h 61"/>
              <a:gd name="T42" fmla="*/ 22 w 57"/>
              <a:gd name="T43" fmla="*/ 18 h 61"/>
              <a:gd name="T44" fmla="*/ 26 w 57"/>
              <a:gd name="T45" fmla="*/ 21 h 61"/>
              <a:gd name="T46" fmla="*/ 28 w 57"/>
              <a:gd name="T47" fmla="*/ 23 h 61"/>
              <a:gd name="T48" fmla="*/ 32 w 57"/>
              <a:gd name="T49" fmla="*/ 26 h 61"/>
              <a:gd name="T50" fmla="*/ 35 w 57"/>
              <a:gd name="T51" fmla="*/ 30 h 61"/>
              <a:gd name="T52" fmla="*/ 38 w 57"/>
              <a:gd name="T53" fmla="*/ 33 h 61"/>
              <a:gd name="T54" fmla="*/ 40 w 57"/>
              <a:gd name="T55" fmla="*/ 37 h 61"/>
              <a:gd name="T56" fmla="*/ 43 w 57"/>
              <a:gd name="T57" fmla="*/ 43 h 61"/>
              <a:gd name="T58" fmla="*/ 44 w 57"/>
              <a:gd name="T59" fmla="*/ 47 h 61"/>
              <a:gd name="T60" fmla="*/ 45 w 57"/>
              <a:gd name="T61" fmla="*/ 51 h 61"/>
              <a:gd name="T62" fmla="*/ 45 w 57"/>
              <a:gd name="T63" fmla="*/ 57 h 61"/>
              <a:gd name="T64" fmla="*/ 47 w 57"/>
              <a:gd name="T65" fmla="*/ 61 h 6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7"/>
              <a:gd name="T100" fmla="*/ 0 h 61"/>
              <a:gd name="T101" fmla="*/ 57 w 57"/>
              <a:gd name="T102" fmla="*/ 61 h 6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7" h="61">
                <a:moveTo>
                  <a:pt x="57" y="61"/>
                </a:moveTo>
                <a:lnTo>
                  <a:pt x="57" y="59"/>
                </a:lnTo>
                <a:lnTo>
                  <a:pt x="57" y="56"/>
                </a:lnTo>
                <a:lnTo>
                  <a:pt x="56" y="53"/>
                </a:lnTo>
                <a:lnTo>
                  <a:pt x="56" y="50"/>
                </a:lnTo>
                <a:lnTo>
                  <a:pt x="56" y="46"/>
                </a:lnTo>
                <a:lnTo>
                  <a:pt x="55" y="43"/>
                </a:lnTo>
                <a:lnTo>
                  <a:pt x="53" y="40"/>
                </a:lnTo>
                <a:lnTo>
                  <a:pt x="52" y="37"/>
                </a:lnTo>
                <a:lnTo>
                  <a:pt x="52" y="35"/>
                </a:lnTo>
                <a:lnTo>
                  <a:pt x="51" y="32"/>
                </a:lnTo>
                <a:lnTo>
                  <a:pt x="48" y="30"/>
                </a:lnTo>
                <a:lnTo>
                  <a:pt x="47" y="28"/>
                </a:lnTo>
                <a:lnTo>
                  <a:pt x="45" y="25"/>
                </a:lnTo>
                <a:lnTo>
                  <a:pt x="44" y="22"/>
                </a:lnTo>
                <a:lnTo>
                  <a:pt x="42" y="21"/>
                </a:lnTo>
                <a:lnTo>
                  <a:pt x="40" y="18"/>
                </a:lnTo>
                <a:lnTo>
                  <a:pt x="38" y="16"/>
                </a:lnTo>
                <a:lnTo>
                  <a:pt x="36" y="14"/>
                </a:lnTo>
                <a:lnTo>
                  <a:pt x="34" y="12"/>
                </a:lnTo>
                <a:lnTo>
                  <a:pt x="31" y="11"/>
                </a:lnTo>
                <a:lnTo>
                  <a:pt x="30" y="9"/>
                </a:lnTo>
                <a:lnTo>
                  <a:pt x="27" y="8"/>
                </a:lnTo>
                <a:lnTo>
                  <a:pt x="24" y="7"/>
                </a:lnTo>
                <a:lnTo>
                  <a:pt x="22" y="5"/>
                </a:lnTo>
                <a:lnTo>
                  <a:pt x="19" y="4"/>
                </a:lnTo>
                <a:lnTo>
                  <a:pt x="17" y="2"/>
                </a:lnTo>
                <a:lnTo>
                  <a:pt x="14" y="2"/>
                </a:lnTo>
                <a:lnTo>
                  <a:pt x="11" y="1"/>
                </a:lnTo>
                <a:lnTo>
                  <a:pt x="7" y="1"/>
                </a:lnTo>
                <a:lnTo>
                  <a:pt x="5" y="1"/>
                </a:lnTo>
                <a:lnTo>
                  <a:pt x="2" y="0"/>
                </a:lnTo>
                <a:lnTo>
                  <a:pt x="0" y="0"/>
                </a:lnTo>
                <a:lnTo>
                  <a:pt x="0" y="12"/>
                </a:lnTo>
                <a:lnTo>
                  <a:pt x="2" y="12"/>
                </a:lnTo>
                <a:lnTo>
                  <a:pt x="4" y="12"/>
                </a:lnTo>
                <a:lnTo>
                  <a:pt x="6" y="12"/>
                </a:lnTo>
                <a:lnTo>
                  <a:pt x="9" y="12"/>
                </a:lnTo>
                <a:lnTo>
                  <a:pt x="11" y="14"/>
                </a:lnTo>
                <a:lnTo>
                  <a:pt x="13" y="14"/>
                </a:lnTo>
                <a:lnTo>
                  <a:pt x="15" y="15"/>
                </a:lnTo>
                <a:lnTo>
                  <a:pt x="18" y="16"/>
                </a:lnTo>
                <a:lnTo>
                  <a:pt x="19" y="16"/>
                </a:lnTo>
                <a:lnTo>
                  <a:pt x="22" y="18"/>
                </a:lnTo>
                <a:lnTo>
                  <a:pt x="23" y="19"/>
                </a:lnTo>
                <a:lnTo>
                  <a:pt x="26" y="21"/>
                </a:lnTo>
                <a:lnTo>
                  <a:pt x="27" y="22"/>
                </a:lnTo>
                <a:lnTo>
                  <a:pt x="28" y="23"/>
                </a:lnTo>
                <a:lnTo>
                  <a:pt x="31" y="25"/>
                </a:lnTo>
                <a:lnTo>
                  <a:pt x="32" y="26"/>
                </a:lnTo>
                <a:lnTo>
                  <a:pt x="34" y="28"/>
                </a:lnTo>
                <a:lnTo>
                  <a:pt x="35" y="30"/>
                </a:lnTo>
                <a:lnTo>
                  <a:pt x="36" y="32"/>
                </a:lnTo>
                <a:lnTo>
                  <a:pt x="38" y="33"/>
                </a:lnTo>
                <a:lnTo>
                  <a:pt x="39" y="36"/>
                </a:lnTo>
                <a:lnTo>
                  <a:pt x="40" y="37"/>
                </a:lnTo>
                <a:lnTo>
                  <a:pt x="42" y="40"/>
                </a:lnTo>
                <a:lnTo>
                  <a:pt x="43" y="43"/>
                </a:lnTo>
                <a:lnTo>
                  <a:pt x="43" y="44"/>
                </a:lnTo>
                <a:lnTo>
                  <a:pt x="44" y="47"/>
                </a:lnTo>
                <a:lnTo>
                  <a:pt x="44" y="50"/>
                </a:lnTo>
                <a:lnTo>
                  <a:pt x="45" y="51"/>
                </a:lnTo>
                <a:lnTo>
                  <a:pt x="45" y="54"/>
                </a:lnTo>
                <a:lnTo>
                  <a:pt x="45" y="57"/>
                </a:lnTo>
                <a:lnTo>
                  <a:pt x="45" y="60"/>
                </a:lnTo>
                <a:lnTo>
                  <a:pt x="47" y="61"/>
                </a:lnTo>
                <a:lnTo>
                  <a:pt x="57" y="61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51" name="Freeform 69"/>
          <p:cNvSpPr>
            <a:spLocks/>
          </p:cNvSpPr>
          <p:nvPr/>
        </p:nvSpPr>
        <p:spPr bwMode="auto">
          <a:xfrm>
            <a:off x="6686550" y="3416300"/>
            <a:ext cx="90488" cy="96838"/>
          </a:xfrm>
          <a:custGeom>
            <a:avLst/>
            <a:gdLst>
              <a:gd name="T0" fmla="*/ 3 w 57"/>
              <a:gd name="T1" fmla="*/ 12 h 61"/>
              <a:gd name="T2" fmla="*/ 6 w 57"/>
              <a:gd name="T3" fmla="*/ 12 h 61"/>
              <a:gd name="T4" fmla="*/ 12 w 57"/>
              <a:gd name="T5" fmla="*/ 14 h 61"/>
              <a:gd name="T6" fmla="*/ 16 w 57"/>
              <a:gd name="T7" fmla="*/ 15 h 61"/>
              <a:gd name="T8" fmla="*/ 20 w 57"/>
              <a:gd name="T9" fmla="*/ 16 h 61"/>
              <a:gd name="T10" fmla="*/ 23 w 57"/>
              <a:gd name="T11" fmla="*/ 19 h 61"/>
              <a:gd name="T12" fmla="*/ 27 w 57"/>
              <a:gd name="T13" fmla="*/ 22 h 61"/>
              <a:gd name="T14" fmla="*/ 31 w 57"/>
              <a:gd name="T15" fmla="*/ 25 h 61"/>
              <a:gd name="T16" fmla="*/ 34 w 57"/>
              <a:gd name="T17" fmla="*/ 28 h 61"/>
              <a:gd name="T18" fmla="*/ 38 w 57"/>
              <a:gd name="T19" fmla="*/ 32 h 61"/>
              <a:gd name="T20" fmla="*/ 40 w 57"/>
              <a:gd name="T21" fmla="*/ 36 h 61"/>
              <a:gd name="T22" fmla="*/ 42 w 57"/>
              <a:gd name="T23" fmla="*/ 40 h 61"/>
              <a:gd name="T24" fmla="*/ 44 w 57"/>
              <a:gd name="T25" fmla="*/ 44 h 61"/>
              <a:gd name="T26" fmla="*/ 46 w 57"/>
              <a:gd name="T27" fmla="*/ 50 h 61"/>
              <a:gd name="T28" fmla="*/ 46 w 57"/>
              <a:gd name="T29" fmla="*/ 54 h 61"/>
              <a:gd name="T30" fmla="*/ 47 w 57"/>
              <a:gd name="T31" fmla="*/ 60 h 61"/>
              <a:gd name="T32" fmla="*/ 57 w 57"/>
              <a:gd name="T33" fmla="*/ 61 h 61"/>
              <a:gd name="T34" fmla="*/ 57 w 57"/>
              <a:gd name="T35" fmla="*/ 56 h 61"/>
              <a:gd name="T36" fmla="*/ 56 w 57"/>
              <a:gd name="T37" fmla="*/ 50 h 61"/>
              <a:gd name="T38" fmla="*/ 55 w 57"/>
              <a:gd name="T39" fmla="*/ 43 h 61"/>
              <a:gd name="T40" fmla="*/ 54 w 57"/>
              <a:gd name="T41" fmla="*/ 37 h 61"/>
              <a:gd name="T42" fmla="*/ 51 w 57"/>
              <a:gd name="T43" fmla="*/ 32 h 61"/>
              <a:gd name="T44" fmla="*/ 48 w 57"/>
              <a:gd name="T45" fmla="*/ 28 h 61"/>
              <a:gd name="T46" fmla="*/ 44 w 57"/>
              <a:gd name="T47" fmla="*/ 22 h 61"/>
              <a:gd name="T48" fmla="*/ 40 w 57"/>
              <a:gd name="T49" fmla="*/ 18 h 61"/>
              <a:gd name="T50" fmla="*/ 37 w 57"/>
              <a:gd name="T51" fmla="*/ 14 h 61"/>
              <a:gd name="T52" fmla="*/ 33 w 57"/>
              <a:gd name="T53" fmla="*/ 11 h 61"/>
              <a:gd name="T54" fmla="*/ 27 w 57"/>
              <a:gd name="T55" fmla="*/ 8 h 61"/>
              <a:gd name="T56" fmla="*/ 22 w 57"/>
              <a:gd name="T57" fmla="*/ 5 h 61"/>
              <a:gd name="T58" fmla="*/ 17 w 57"/>
              <a:gd name="T59" fmla="*/ 2 h 61"/>
              <a:gd name="T60" fmla="*/ 12 w 57"/>
              <a:gd name="T61" fmla="*/ 1 h 61"/>
              <a:gd name="T62" fmla="*/ 5 w 57"/>
              <a:gd name="T63" fmla="*/ 1 h 61"/>
              <a:gd name="T64" fmla="*/ 0 w 57"/>
              <a:gd name="T65" fmla="*/ 0 h 6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7"/>
              <a:gd name="T100" fmla="*/ 0 h 61"/>
              <a:gd name="T101" fmla="*/ 57 w 57"/>
              <a:gd name="T102" fmla="*/ 61 h 6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7" h="61">
                <a:moveTo>
                  <a:pt x="0" y="12"/>
                </a:moveTo>
                <a:lnTo>
                  <a:pt x="3" y="12"/>
                </a:lnTo>
                <a:lnTo>
                  <a:pt x="5" y="12"/>
                </a:lnTo>
                <a:lnTo>
                  <a:pt x="6" y="12"/>
                </a:lnTo>
                <a:lnTo>
                  <a:pt x="9" y="12"/>
                </a:lnTo>
                <a:lnTo>
                  <a:pt x="12" y="14"/>
                </a:lnTo>
                <a:lnTo>
                  <a:pt x="14" y="14"/>
                </a:lnTo>
                <a:lnTo>
                  <a:pt x="16" y="15"/>
                </a:lnTo>
                <a:lnTo>
                  <a:pt x="18" y="16"/>
                </a:lnTo>
                <a:lnTo>
                  <a:pt x="20" y="16"/>
                </a:lnTo>
                <a:lnTo>
                  <a:pt x="22" y="18"/>
                </a:lnTo>
                <a:lnTo>
                  <a:pt x="23" y="19"/>
                </a:lnTo>
                <a:lnTo>
                  <a:pt x="26" y="21"/>
                </a:lnTo>
                <a:lnTo>
                  <a:pt x="27" y="22"/>
                </a:lnTo>
                <a:lnTo>
                  <a:pt x="30" y="23"/>
                </a:lnTo>
                <a:lnTo>
                  <a:pt x="31" y="25"/>
                </a:lnTo>
                <a:lnTo>
                  <a:pt x="33" y="26"/>
                </a:lnTo>
                <a:lnTo>
                  <a:pt x="34" y="28"/>
                </a:lnTo>
                <a:lnTo>
                  <a:pt x="37" y="30"/>
                </a:lnTo>
                <a:lnTo>
                  <a:pt x="38" y="32"/>
                </a:lnTo>
                <a:lnTo>
                  <a:pt x="39" y="33"/>
                </a:lnTo>
                <a:lnTo>
                  <a:pt x="40" y="36"/>
                </a:lnTo>
                <a:lnTo>
                  <a:pt x="40" y="37"/>
                </a:lnTo>
                <a:lnTo>
                  <a:pt x="42" y="40"/>
                </a:lnTo>
                <a:lnTo>
                  <a:pt x="43" y="43"/>
                </a:lnTo>
                <a:lnTo>
                  <a:pt x="44" y="44"/>
                </a:lnTo>
                <a:lnTo>
                  <a:pt x="44" y="47"/>
                </a:lnTo>
                <a:lnTo>
                  <a:pt x="46" y="50"/>
                </a:lnTo>
                <a:lnTo>
                  <a:pt x="46" y="51"/>
                </a:lnTo>
                <a:lnTo>
                  <a:pt x="46" y="54"/>
                </a:lnTo>
                <a:lnTo>
                  <a:pt x="47" y="57"/>
                </a:lnTo>
                <a:lnTo>
                  <a:pt x="47" y="60"/>
                </a:lnTo>
                <a:lnTo>
                  <a:pt x="47" y="61"/>
                </a:lnTo>
                <a:lnTo>
                  <a:pt x="57" y="61"/>
                </a:lnTo>
                <a:lnTo>
                  <a:pt x="57" y="59"/>
                </a:lnTo>
                <a:lnTo>
                  <a:pt x="57" y="56"/>
                </a:lnTo>
                <a:lnTo>
                  <a:pt x="57" y="53"/>
                </a:lnTo>
                <a:lnTo>
                  <a:pt x="56" y="50"/>
                </a:lnTo>
                <a:lnTo>
                  <a:pt x="56" y="46"/>
                </a:lnTo>
                <a:lnTo>
                  <a:pt x="55" y="43"/>
                </a:lnTo>
                <a:lnTo>
                  <a:pt x="54" y="40"/>
                </a:lnTo>
                <a:lnTo>
                  <a:pt x="54" y="37"/>
                </a:lnTo>
                <a:lnTo>
                  <a:pt x="52" y="35"/>
                </a:lnTo>
                <a:lnTo>
                  <a:pt x="51" y="32"/>
                </a:lnTo>
                <a:lnTo>
                  <a:pt x="50" y="30"/>
                </a:lnTo>
                <a:lnTo>
                  <a:pt x="48" y="28"/>
                </a:lnTo>
                <a:lnTo>
                  <a:pt x="46" y="25"/>
                </a:lnTo>
                <a:lnTo>
                  <a:pt x="44" y="22"/>
                </a:lnTo>
                <a:lnTo>
                  <a:pt x="43" y="21"/>
                </a:lnTo>
                <a:lnTo>
                  <a:pt x="40" y="18"/>
                </a:lnTo>
                <a:lnTo>
                  <a:pt x="39" y="16"/>
                </a:lnTo>
                <a:lnTo>
                  <a:pt x="37" y="14"/>
                </a:lnTo>
                <a:lnTo>
                  <a:pt x="34" y="12"/>
                </a:lnTo>
                <a:lnTo>
                  <a:pt x="33" y="11"/>
                </a:lnTo>
                <a:lnTo>
                  <a:pt x="30" y="9"/>
                </a:lnTo>
                <a:lnTo>
                  <a:pt x="27" y="8"/>
                </a:lnTo>
                <a:lnTo>
                  <a:pt x="25" y="7"/>
                </a:lnTo>
                <a:lnTo>
                  <a:pt x="22" y="5"/>
                </a:lnTo>
                <a:lnTo>
                  <a:pt x="20" y="4"/>
                </a:lnTo>
                <a:lnTo>
                  <a:pt x="17" y="2"/>
                </a:lnTo>
                <a:lnTo>
                  <a:pt x="14" y="2"/>
                </a:lnTo>
                <a:lnTo>
                  <a:pt x="12" y="1"/>
                </a:lnTo>
                <a:lnTo>
                  <a:pt x="9" y="1"/>
                </a:lnTo>
                <a:lnTo>
                  <a:pt x="5" y="1"/>
                </a:lnTo>
                <a:lnTo>
                  <a:pt x="3" y="0"/>
                </a:lnTo>
                <a:lnTo>
                  <a:pt x="0" y="0"/>
                </a:lnTo>
                <a:lnTo>
                  <a:pt x="0" y="1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52" name="Freeform 70"/>
          <p:cNvSpPr>
            <a:spLocks/>
          </p:cNvSpPr>
          <p:nvPr/>
        </p:nvSpPr>
        <p:spPr bwMode="auto">
          <a:xfrm>
            <a:off x="6594475" y="3416300"/>
            <a:ext cx="92075" cy="96838"/>
          </a:xfrm>
          <a:custGeom>
            <a:avLst/>
            <a:gdLst>
              <a:gd name="T0" fmla="*/ 11 w 58"/>
              <a:gd name="T1" fmla="*/ 60 h 61"/>
              <a:gd name="T2" fmla="*/ 12 w 58"/>
              <a:gd name="T3" fmla="*/ 54 h 61"/>
              <a:gd name="T4" fmla="*/ 12 w 58"/>
              <a:gd name="T5" fmla="*/ 50 h 61"/>
              <a:gd name="T6" fmla="*/ 13 w 58"/>
              <a:gd name="T7" fmla="*/ 44 h 61"/>
              <a:gd name="T8" fmla="*/ 16 w 58"/>
              <a:gd name="T9" fmla="*/ 40 h 61"/>
              <a:gd name="T10" fmla="*/ 17 w 58"/>
              <a:gd name="T11" fmla="*/ 36 h 61"/>
              <a:gd name="T12" fmla="*/ 20 w 58"/>
              <a:gd name="T13" fmla="*/ 32 h 61"/>
              <a:gd name="T14" fmla="*/ 24 w 58"/>
              <a:gd name="T15" fmla="*/ 28 h 61"/>
              <a:gd name="T16" fmla="*/ 26 w 58"/>
              <a:gd name="T17" fmla="*/ 25 h 61"/>
              <a:gd name="T18" fmla="*/ 30 w 58"/>
              <a:gd name="T19" fmla="*/ 22 h 61"/>
              <a:gd name="T20" fmla="*/ 33 w 58"/>
              <a:gd name="T21" fmla="*/ 19 h 61"/>
              <a:gd name="T22" fmla="*/ 38 w 58"/>
              <a:gd name="T23" fmla="*/ 16 h 61"/>
              <a:gd name="T24" fmla="*/ 42 w 58"/>
              <a:gd name="T25" fmla="*/ 15 h 61"/>
              <a:gd name="T26" fmla="*/ 46 w 58"/>
              <a:gd name="T27" fmla="*/ 14 h 61"/>
              <a:gd name="T28" fmla="*/ 51 w 58"/>
              <a:gd name="T29" fmla="*/ 12 h 61"/>
              <a:gd name="T30" fmla="*/ 55 w 58"/>
              <a:gd name="T31" fmla="*/ 12 h 61"/>
              <a:gd name="T32" fmla="*/ 58 w 58"/>
              <a:gd name="T33" fmla="*/ 0 h 61"/>
              <a:gd name="T34" fmla="*/ 51 w 58"/>
              <a:gd name="T35" fmla="*/ 1 h 61"/>
              <a:gd name="T36" fmla="*/ 46 w 58"/>
              <a:gd name="T37" fmla="*/ 1 h 61"/>
              <a:gd name="T38" fmla="*/ 41 w 58"/>
              <a:gd name="T39" fmla="*/ 2 h 61"/>
              <a:gd name="T40" fmla="*/ 36 w 58"/>
              <a:gd name="T41" fmla="*/ 5 h 61"/>
              <a:gd name="T42" fmla="*/ 30 w 58"/>
              <a:gd name="T43" fmla="*/ 8 h 61"/>
              <a:gd name="T44" fmla="*/ 25 w 58"/>
              <a:gd name="T45" fmla="*/ 11 h 61"/>
              <a:gd name="T46" fmla="*/ 21 w 58"/>
              <a:gd name="T47" fmla="*/ 14 h 61"/>
              <a:gd name="T48" fmla="*/ 17 w 58"/>
              <a:gd name="T49" fmla="*/ 18 h 61"/>
              <a:gd name="T50" fmla="*/ 13 w 58"/>
              <a:gd name="T51" fmla="*/ 22 h 61"/>
              <a:gd name="T52" fmla="*/ 9 w 58"/>
              <a:gd name="T53" fmla="*/ 28 h 61"/>
              <a:gd name="T54" fmla="*/ 7 w 58"/>
              <a:gd name="T55" fmla="*/ 32 h 61"/>
              <a:gd name="T56" fmla="*/ 4 w 58"/>
              <a:gd name="T57" fmla="*/ 37 h 61"/>
              <a:gd name="T58" fmla="*/ 3 w 58"/>
              <a:gd name="T59" fmla="*/ 43 h 61"/>
              <a:gd name="T60" fmla="*/ 2 w 58"/>
              <a:gd name="T61" fmla="*/ 50 h 61"/>
              <a:gd name="T62" fmla="*/ 0 w 58"/>
              <a:gd name="T63" fmla="*/ 56 h 61"/>
              <a:gd name="T64" fmla="*/ 0 w 58"/>
              <a:gd name="T65" fmla="*/ 61 h 6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8"/>
              <a:gd name="T100" fmla="*/ 0 h 61"/>
              <a:gd name="T101" fmla="*/ 58 w 58"/>
              <a:gd name="T102" fmla="*/ 61 h 6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8" h="61">
                <a:moveTo>
                  <a:pt x="11" y="61"/>
                </a:moveTo>
                <a:lnTo>
                  <a:pt x="11" y="60"/>
                </a:lnTo>
                <a:lnTo>
                  <a:pt x="11" y="57"/>
                </a:lnTo>
                <a:lnTo>
                  <a:pt x="12" y="54"/>
                </a:lnTo>
                <a:lnTo>
                  <a:pt x="12" y="51"/>
                </a:lnTo>
                <a:lnTo>
                  <a:pt x="12" y="50"/>
                </a:lnTo>
                <a:lnTo>
                  <a:pt x="13" y="47"/>
                </a:lnTo>
                <a:lnTo>
                  <a:pt x="13" y="44"/>
                </a:lnTo>
                <a:lnTo>
                  <a:pt x="15" y="43"/>
                </a:lnTo>
                <a:lnTo>
                  <a:pt x="16" y="40"/>
                </a:lnTo>
                <a:lnTo>
                  <a:pt x="17" y="37"/>
                </a:lnTo>
                <a:lnTo>
                  <a:pt x="17" y="36"/>
                </a:lnTo>
                <a:lnTo>
                  <a:pt x="19" y="33"/>
                </a:lnTo>
                <a:lnTo>
                  <a:pt x="20" y="32"/>
                </a:lnTo>
                <a:lnTo>
                  <a:pt x="21" y="30"/>
                </a:lnTo>
                <a:lnTo>
                  <a:pt x="24" y="28"/>
                </a:lnTo>
                <a:lnTo>
                  <a:pt x="25" y="26"/>
                </a:lnTo>
                <a:lnTo>
                  <a:pt x="26" y="25"/>
                </a:lnTo>
                <a:lnTo>
                  <a:pt x="28" y="23"/>
                </a:lnTo>
                <a:lnTo>
                  <a:pt x="30" y="22"/>
                </a:lnTo>
                <a:lnTo>
                  <a:pt x="32" y="21"/>
                </a:lnTo>
                <a:lnTo>
                  <a:pt x="33" y="19"/>
                </a:lnTo>
                <a:lnTo>
                  <a:pt x="36" y="18"/>
                </a:lnTo>
                <a:lnTo>
                  <a:pt x="38" y="16"/>
                </a:lnTo>
                <a:lnTo>
                  <a:pt x="40" y="16"/>
                </a:lnTo>
                <a:lnTo>
                  <a:pt x="42" y="15"/>
                </a:lnTo>
                <a:lnTo>
                  <a:pt x="44" y="14"/>
                </a:lnTo>
                <a:lnTo>
                  <a:pt x="46" y="14"/>
                </a:lnTo>
                <a:lnTo>
                  <a:pt x="49" y="12"/>
                </a:lnTo>
                <a:lnTo>
                  <a:pt x="51" y="12"/>
                </a:lnTo>
                <a:lnTo>
                  <a:pt x="53" y="12"/>
                </a:lnTo>
                <a:lnTo>
                  <a:pt x="55" y="12"/>
                </a:lnTo>
                <a:lnTo>
                  <a:pt x="58" y="12"/>
                </a:lnTo>
                <a:lnTo>
                  <a:pt x="58" y="0"/>
                </a:lnTo>
                <a:lnTo>
                  <a:pt x="55" y="0"/>
                </a:lnTo>
                <a:lnTo>
                  <a:pt x="51" y="1"/>
                </a:lnTo>
                <a:lnTo>
                  <a:pt x="49" y="1"/>
                </a:lnTo>
                <a:lnTo>
                  <a:pt x="46" y="1"/>
                </a:lnTo>
                <a:lnTo>
                  <a:pt x="44" y="2"/>
                </a:lnTo>
                <a:lnTo>
                  <a:pt x="41" y="2"/>
                </a:lnTo>
                <a:lnTo>
                  <a:pt x="38" y="4"/>
                </a:lnTo>
                <a:lnTo>
                  <a:pt x="36" y="5"/>
                </a:lnTo>
                <a:lnTo>
                  <a:pt x="33" y="7"/>
                </a:lnTo>
                <a:lnTo>
                  <a:pt x="30" y="8"/>
                </a:lnTo>
                <a:lnTo>
                  <a:pt x="28" y="9"/>
                </a:lnTo>
                <a:lnTo>
                  <a:pt x="25" y="11"/>
                </a:lnTo>
                <a:lnTo>
                  <a:pt x="24" y="12"/>
                </a:lnTo>
                <a:lnTo>
                  <a:pt x="21" y="14"/>
                </a:lnTo>
                <a:lnTo>
                  <a:pt x="19" y="16"/>
                </a:lnTo>
                <a:lnTo>
                  <a:pt x="17" y="18"/>
                </a:lnTo>
                <a:lnTo>
                  <a:pt x="15" y="21"/>
                </a:lnTo>
                <a:lnTo>
                  <a:pt x="13" y="22"/>
                </a:lnTo>
                <a:lnTo>
                  <a:pt x="12" y="25"/>
                </a:lnTo>
                <a:lnTo>
                  <a:pt x="9" y="28"/>
                </a:lnTo>
                <a:lnTo>
                  <a:pt x="8" y="30"/>
                </a:lnTo>
                <a:lnTo>
                  <a:pt x="7" y="32"/>
                </a:lnTo>
                <a:lnTo>
                  <a:pt x="6" y="35"/>
                </a:lnTo>
                <a:lnTo>
                  <a:pt x="4" y="37"/>
                </a:lnTo>
                <a:lnTo>
                  <a:pt x="4" y="40"/>
                </a:lnTo>
                <a:lnTo>
                  <a:pt x="3" y="43"/>
                </a:lnTo>
                <a:lnTo>
                  <a:pt x="2" y="46"/>
                </a:lnTo>
                <a:lnTo>
                  <a:pt x="2" y="50"/>
                </a:lnTo>
                <a:lnTo>
                  <a:pt x="0" y="53"/>
                </a:lnTo>
                <a:lnTo>
                  <a:pt x="0" y="56"/>
                </a:lnTo>
                <a:lnTo>
                  <a:pt x="0" y="59"/>
                </a:lnTo>
                <a:lnTo>
                  <a:pt x="0" y="61"/>
                </a:lnTo>
                <a:lnTo>
                  <a:pt x="11" y="61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53" name="Freeform 71"/>
          <p:cNvSpPr>
            <a:spLocks/>
          </p:cNvSpPr>
          <p:nvPr/>
        </p:nvSpPr>
        <p:spPr bwMode="auto">
          <a:xfrm>
            <a:off x="6429375" y="3416300"/>
            <a:ext cx="90488" cy="96838"/>
          </a:xfrm>
          <a:custGeom>
            <a:avLst/>
            <a:gdLst>
              <a:gd name="T0" fmla="*/ 55 w 57"/>
              <a:gd name="T1" fmla="*/ 0 h 61"/>
              <a:gd name="T2" fmla="*/ 48 w 57"/>
              <a:gd name="T3" fmla="*/ 1 h 61"/>
              <a:gd name="T4" fmla="*/ 43 w 57"/>
              <a:gd name="T5" fmla="*/ 2 h 61"/>
              <a:gd name="T6" fmla="*/ 38 w 57"/>
              <a:gd name="T7" fmla="*/ 4 h 61"/>
              <a:gd name="T8" fmla="*/ 32 w 57"/>
              <a:gd name="T9" fmla="*/ 7 h 61"/>
              <a:gd name="T10" fmla="*/ 27 w 57"/>
              <a:gd name="T11" fmla="*/ 9 h 61"/>
              <a:gd name="T12" fmla="*/ 23 w 57"/>
              <a:gd name="T13" fmla="*/ 12 h 61"/>
              <a:gd name="T14" fmla="*/ 19 w 57"/>
              <a:gd name="T15" fmla="*/ 16 h 61"/>
              <a:gd name="T16" fmla="*/ 15 w 57"/>
              <a:gd name="T17" fmla="*/ 21 h 61"/>
              <a:gd name="T18" fmla="*/ 11 w 57"/>
              <a:gd name="T19" fmla="*/ 25 h 61"/>
              <a:gd name="T20" fmla="*/ 7 w 57"/>
              <a:gd name="T21" fmla="*/ 30 h 61"/>
              <a:gd name="T22" fmla="*/ 5 w 57"/>
              <a:gd name="T23" fmla="*/ 35 h 61"/>
              <a:gd name="T24" fmla="*/ 4 w 57"/>
              <a:gd name="T25" fmla="*/ 40 h 61"/>
              <a:gd name="T26" fmla="*/ 1 w 57"/>
              <a:gd name="T27" fmla="*/ 46 h 61"/>
              <a:gd name="T28" fmla="*/ 1 w 57"/>
              <a:gd name="T29" fmla="*/ 53 h 61"/>
              <a:gd name="T30" fmla="*/ 0 w 57"/>
              <a:gd name="T31" fmla="*/ 59 h 61"/>
              <a:gd name="T32" fmla="*/ 10 w 57"/>
              <a:gd name="T33" fmla="*/ 61 h 61"/>
              <a:gd name="T34" fmla="*/ 11 w 57"/>
              <a:gd name="T35" fmla="*/ 57 h 61"/>
              <a:gd name="T36" fmla="*/ 11 w 57"/>
              <a:gd name="T37" fmla="*/ 51 h 61"/>
              <a:gd name="T38" fmla="*/ 13 w 57"/>
              <a:gd name="T39" fmla="*/ 47 h 61"/>
              <a:gd name="T40" fmla="*/ 14 w 57"/>
              <a:gd name="T41" fmla="*/ 43 h 61"/>
              <a:gd name="T42" fmla="*/ 17 w 57"/>
              <a:gd name="T43" fmla="*/ 37 h 61"/>
              <a:gd name="T44" fmla="*/ 19 w 57"/>
              <a:gd name="T45" fmla="*/ 33 h 61"/>
              <a:gd name="T46" fmla="*/ 22 w 57"/>
              <a:gd name="T47" fmla="*/ 30 h 61"/>
              <a:gd name="T48" fmla="*/ 24 w 57"/>
              <a:gd name="T49" fmla="*/ 26 h 61"/>
              <a:gd name="T50" fmla="*/ 27 w 57"/>
              <a:gd name="T51" fmla="*/ 23 h 61"/>
              <a:gd name="T52" fmla="*/ 31 w 57"/>
              <a:gd name="T53" fmla="*/ 21 h 61"/>
              <a:gd name="T54" fmla="*/ 35 w 57"/>
              <a:gd name="T55" fmla="*/ 18 h 61"/>
              <a:gd name="T56" fmla="*/ 39 w 57"/>
              <a:gd name="T57" fmla="*/ 16 h 61"/>
              <a:gd name="T58" fmla="*/ 44 w 57"/>
              <a:gd name="T59" fmla="*/ 14 h 61"/>
              <a:gd name="T60" fmla="*/ 48 w 57"/>
              <a:gd name="T61" fmla="*/ 12 h 61"/>
              <a:gd name="T62" fmla="*/ 52 w 57"/>
              <a:gd name="T63" fmla="*/ 12 h 61"/>
              <a:gd name="T64" fmla="*/ 57 w 57"/>
              <a:gd name="T65" fmla="*/ 12 h 6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7"/>
              <a:gd name="T100" fmla="*/ 0 h 61"/>
              <a:gd name="T101" fmla="*/ 57 w 57"/>
              <a:gd name="T102" fmla="*/ 61 h 6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7" h="61">
                <a:moveTo>
                  <a:pt x="57" y="0"/>
                </a:moveTo>
                <a:lnTo>
                  <a:pt x="55" y="0"/>
                </a:lnTo>
                <a:lnTo>
                  <a:pt x="52" y="1"/>
                </a:lnTo>
                <a:lnTo>
                  <a:pt x="48" y="1"/>
                </a:lnTo>
                <a:lnTo>
                  <a:pt x="45" y="1"/>
                </a:lnTo>
                <a:lnTo>
                  <a:pt x="43" y="2"/>
                </a:lnTo>
                <a:lnTo>
                  <a:pt x="40" y="2"/>
                </a:lnTo>
                <a:lnTo>
                  <a:pt x="38" y="4"/>
                </a:lnTo>
                <a:lnTo>
                  <a:pt x="35" y="5"/>
                </a:lnTo>
                <a:lnTo>
                  <a:pt x="32" y="7"/>
                </a:lnTo>
                <a:lnTo>
                  <a:pt x="30" y="8"/>
                </a:lnTo>
                <a:lnTo>
                  <a:pt x="27" y="9"/>
                </a:lnTo>
                <a:lnTo>
                  <a:pt x="26" y="11"/>
                </a:lnTo>
                <a:lnTo>
                  <a:pt x="23" y="12"/>
                </a:lnTo>
                <a:lnTo>
                  <a:pt x="21" y="14"/>
                </a:lnTo>
                <a:lnTo>
                  <a:pt x="19" y="16"/>
                </a:lnTo>
                <a:lnTo>
                  <a:pt x="17" y="18"/>
                </a:lnTo>
                <a:lnTo>
                  <a:pt x="15" y="21"/>
                </a:lnTo>
                <a:lnTo>
                  <a:pt x="13" y="22"/>
                </a:lnTo>
                <a:lnTo>
                  <a:pt x="11" y="25"/>
                </a:lnTo>
                <a:lnTo>
                  <a:pt x="10" y="28"/>
                </a:lnTo>
                <a:lnTo>
                  <a:pt x="7" y="30"/>
                </a:lnTo>
                <a:lnTo>
                  <a:pt x="6" y="32"/>
                </a:lnTo>
                <a:lnTo>
                  <a:pt x="5" y="35"/>
                </a:lnTo>
                <a:lnTo>
                  <a:pt x="5" y="37"/>
                </a:lnTo>
                <a:lnTo>
                  <a:pt x="4" y="40"/>
                </a:lnTo>
                <a:lnTo>
                  <a:pt x="2" y="43"/>
                </a:lnTo>
                <a:lnTo>
                  <a:pt x="1" y="46"/>
                </a:lnTo>
                <a:lnTo>
                  <a:pt x="1" y="50"/>
                </a:lnTo>
                <a:lnTo>
                  <a:pt x="1" y="53"/>
                </a:lnTo>
                <a:lnTo>
                  <a:pt x="0" y="56"/>
                </a:lnTo>
                <a:lnTo>
                  <a:pt x="0" y="59"/>
                </a:lnTo>
                <a:lnTo>
                  <a:pt x="0" y="61"/>
                </a:lnTo>
                <a:lnTo>
                  <a:pt x="10" y="61"/>
                </a:lnTo>
                <a:lnTo>
                  <a:pt x="10" y="60"/>
                </a:lnTo>
                <a:lnTo>
                  <a:pt x="11" y="57"/>
                </a:lnTo>
                <a:lnTo>
                  <a:pt x="11" y="54"/>
                </a:lnTo>
                <a:lnTo>
                  <a:pt x="11" y="51"/>
                </a:lnTo>
                <a:lnTo>
                  <a:pt x="13" y="50"/>
                </a:lnTo>
                <a:lnTo>
                  <a:pt x="13" y="47"/>
                </a:lnTo>
                <a:lnTo>
                  <a:pt x="14" y="44"/>
                </a:lnTo>
                <a:lnTo>
                  <a:pt x="14" y="43"/>
                </a:lnTo>
                <a:lnTo>
                  <a:pt x="15" y="40"/>
                </a:lnTo>
                <a:lnTo>
                  <a:pt x="17" y="37"/>
                </a:lnTo>
                <a:lnTo>
                  <a:pt x="18" y="36"/>
                </a:lnTo>
                <a:lnTo>
                  <a:pt x="19" y="33"/>
                </a:lnTo>
                <a:lnTo>
                  <a:pt x="21" y="32"/>
                </a:lnTo>
                <a:lnTo>
                  <a:pt x="22" y="30"/>
                </a:lnTo>
                <a:lnTo>
                  <a:pt x="23" y="28"/>
                </a:lnTo>
                <a:lnTo>
                  <a:pt x="24" y="26"/>
                </a:lnTo>
                <a:lnTo>
                  <a:pt x="26" y="25"/>
                </a:lnTo>
                <a:lnTo>
                  <a:pt x="27" y="23"/>
                </a:lnTo>
                <a:lnTo>
                  <a:pt x="30" y="22"/>
                </a:lnTo>
                <a:lnTo>
                  <a:pt x="31" y="21"/>
                </a:lnTo>
                <a:lnTo>
                  <a:pt x="34" y="19"/>
                </a:lnTo>
                <a:lnTo>
                  <a:pt x="35" y="18"/>
                </a:lnTo>
                <a:lnTo>
                  <a:pt x="38" y="16"/>
                </a:lnTo>
                <a:lnTo>
                  <a:pt x="39" y="16"/>
                </a:lnTo>
                <a:lnTo>
                  <a:pt x="41" y="15"/>
                </a:lnTo>
                <a:lnTo>
                  <a:pt x="44" y="14"/>
                </a:lnTo>
                <a:lnTo>
                  <a:pt x="45" y="14"/>
                </a:lnTo>
                <a:lnTo>
                  <a:pt x="48" y="12"/>
                </a:lnTo>
                <a:lnTo>
                  <a:pt x="51" y="12"/>
                </a:lnTo>
                <a:lnTo>
                  <a:pt x="52" y="12"/>
                </a:lnTo>
                <a:lnTo>
                  <a:pt x="55" y="12"/>
                </a:lnTo>
                <a:lnTo>
                  <a:pt x="57" y="12"/>
                </a:lnTo>
                <a:lnTo>
                  <a:pt x="57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54" name="Freeform 72"/>
          <p:cNvSpPr>
            <a:spLocks/>
          </p:cNvSpPr>
          <p:nvPr/>
        </p:nvSpPr>
        <p:spPr bwMode="auto">
          <a:xfrm>
            <a:off x="6519863" y="3416300"/>
            <a:ext cx="92075" cy="96838"/>
          </a:xfrm>
          <a:custGeom>
            <a:avLst/>
            <a:gdLst>
              <a:gd name="T0" fmla="*/ 58 w 58"/>
              <a:gd name="T1" fmla="*/ 59 h 61"/>
              <a:gd name="T2" fmla="*/ 58 w 58"/>
              <a:gd name="T3" fmla="*/ 53 h 61"/>
              <a:gd name="T4" fmla="*/ 56 w 58"/>
              <a:gd name="T5" fmla="*/ 46 h 61"/>
              <a:gd name="T6" fmla="*/ 55 w 58"/>
              <a:gd name="T7" fmla="*/ 40 h 61"/>
              <a:gd name="T8" fmla="*/ 53 w 58"/>
              <a:gd name="T9" fmla="*/ 35 h 61"/>
              <a:gd name="T10" fmla="*/ 50 w 58"/>
              <a:gd name="T11" fmla="*/ 30 h 61"/>
              <a:gd name="T12" fmla="*/ 46 w 58"/>
              <a:gd name="T13" fmla="*/ 25 h 61"/>
              <a:gd name="T14" fmla="*/ 43 w 58"/>
              <a:gd name="T15" fmla="*/ 21 h 61"/>
              <a:gd name="T16" fmla="*/ 39 w 58"/>
              <a:gd name="T17" fmla="*/ 16 h 61"/>
              <a:gd name="T18" fmla="*/ 36 w 58"/>
              <a:gd name="T19" fmla="*/ 12 h 61"/>
              <a:gd name="T20" fmla="*/ 30 w 58"/>
              <a:gd name="T21" fmla="*/ 9 h 61"/>
              <a:gd name="T22" fmla="*/ 25 w 58"/>
              <a:gd name="T23" fmla="*/ 7 h 61"/>
              <a:gd name="T24" fmla="*/ 20 w 58"/>
              <a:gd name="T25" fmla="*/ 4 h 61"/>
              <a:gd name="T26" fmla="*/ 15 w 58"/>
              <a:gd name="T27" fmla="*/ 2 h 61"/>
              <a:gd name="T28" fmla="*/ 9 w 58"/>
              <a:gd name="T29" fmla="*/ 1 h 61"/>
              <a:gd name="T30" fmla="*/ 3 w 58"/>
              <a:gd name="T31" fmla="*/ 0 h 61"/>
              <a:gd name="T32" fmla="*/ 0 w 58"/>
              <a:gd name="T33" fmla="*/ 12 h 61"/>
              <a:gd name="T34" fmla="*/ 5 w 58"/>
              <a:gd name="T35" fmla="*/ 12 h 61"/>
              <a:gd name="T36" fmla="*/ 9 w 58"/>
              <a:gd name="T37" fmla="*/ 12 h 61"/>
              <a:gd name="T38" fmla="*/ 15 w 58"/>
              <a:gd name="T39" fmla="*/ 14 h 61"/>
              <a:gd name="T40" fmla="*/ 19 w 58"/>
              <a:gd name="T41" fmla="*/ 16 h 61"/>
              <a:gd name="T42" fmla="*/ 22 w 58"/>
              <a:gd name="T43" fmla="*/ 18 h 61"/>
              <a:gd name="T44" fmla="*/ 26 w 58"/>
              <a:gd name="T45" fmla="*/ 21 h 61"/>
              <a:gd name="T46" fmla="*/ 30 w 58"/>
              <a:gd name="T47" fmla="*/ 23 h 61"/>
              <a:gd name="T48" fmla="*/ 33 w 58"/>
              <a:gd name="T49" fmla="*/ 26 h 61"/>
              <a:gd name="T50" fmla="*/ 37 w 58"/>
              <a:gd name="T51" fmla="*/ 30 h 61"/>
              <a:gd name="T52" fmla="*/ 39 w 58"/>
              <a:gd name="T53" fmla="*/ 33 h 61"/>
              <a:gd name="T54" fmla="*/ 42 w 58"/>
              <a:gd name="T55" fmla="*/ 37 h 61"/>
              <a:gd name="T56" fmla="*/ 43 w 58"/>
              <a:gd name="T57" fmla="*/ 43 h 61"/>
              <a:gd name="T58" fmla="*/ 45 w 58"/>
              <a:gd name="T59" fmla="*/ 47 h 61"/>
              <a:gd name="T60" fmla="*/ 46 w 58"/>
              <a:gd name="T61" fmla="*/ 51 h 61"/>
              <a:gd name="T62" fmla="*/ 47 w 58"/>
              <a:gd name="T63" fmla="*/ 57 h 61"/>
              <a:gd name="T64" fmla="*/ 47 w 58"/>
              <a:gd name="T65" fmla="*/ 61 h 6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8"/>
              <a:gd name="T100" fmla="*/ 0 h 61"/>
              <a:gd name="T101" fmla="*/ 58 w 58"/>
              <a:gd name="T102" fmla="*/ 61 h 6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8" h="61">
                <a:moveTo>
                  <a:pt x="58" y="61"/>
                </a:moveTo>
                <a:lnTo>
                  <a:pt x="58" y="59"/>
                </a:lnTo>
                <a:lnTo>
                  <a:pt x="58" y="56"/>
                </a:lnTo>
                <a:lnTo>
                  <a:pt x="58" y="53"/>
                </a:lnTo>
                <a:lnTo>
                  <a:pt x="56" y="50"/>
                </a:lnTo>
                <a:lnTo>
                  <a:pt x="56" y="46"/>
                </a:lnTo>
                <a:lnTo>
                  <a:pt x="55" y="43"/>
                </a:lnTo>
                <a:lnTo>
                  <a:pt x="55" y="40"/>
                </a:lnTo>
                <a:lnTo>
                  <a:pt x="54" y="37"/>
                </a:lnTo>
                <a:lnTo>
                  <a:pt x="53" y="35"/>
                </a:lnTo>
                <a:lnTo>
                  <a:pt x="51" y="32"/>
                </a:lnTo>
                <a:lnTo>
                  <a:pt x="50" y="30"/>
                </a:lnTo>
                <a:lnTo>
                  <a:pt x="49" y="28"/>
                </a:lnTo>
                <a:lnTo>
                  <a:pt x="46" y="25"/>
                </a:lnTo>
                <a:lnTo>
                  <a:pt x="45" y="22"/>
                </a:lnTo>
                <a:lnTo>
                  <a:pt x="43" y="21"/>
                </a:lnTo>
                <a:lnTo>
                  <a:pt x="41" y="18"/>
                </a:lnTo>
                <a:lnTo>
                  <a:pt x="39" y="16"/>
                </a:lnTo>
                <a:lnTo>
                  <a:pt x="37" y="14"/>
                </a:lnTo>
                <a:lnTo>
                  <a:pt x="36" y="12"/>
                </a:lnTo>
                <a:lnTo>
                  <a:pt x="33" y="11"/>
                </a:lnTo>
                <a:lnTo>
                  <a:pt x="30" y="9"/>
                </a:lnTo>
                <a:lnTo>
                  <a:pt x="28" y="8"/>
                </a:lnTo>
                <a:lnTo>
                  <a:pt x="25" y="7"/>
                </a:lnTo>
                <a:lnTo>
                  <a:pt x="22" y="5"/>
                </a:lnTo>
                <a:lnTo>
                  <a:pt x="20" y="4"/>
                </a:lnTo>
                <a:lnTo>
                  <a:pt x="17" y="2"/>
                </a:lnTo>
                <a:lnTo>
                  <a:pt x="15" y="2"/>
                </a:lnTo>
                <a:lnTo>
                  <a:pt x="12" y="1"/>
                </a:lnTo>
                <a:lnTo>
                  <a:pt x="9" y="1"/>
                </a:lnTo>
                <a:lnTo>
                  <a:pt x="7" y="1"/>
                </a:lnTo>
                <a:lnTo>
                  <a:pt x="3" y="0"/>
                </a:lnTo>
                <a:lnTo>
                  <a:pt x="0" y="0"/>
                </a:lnTo>
                <a:lnTo>
                  <a:pt x="0" y="12"/>
                </a:lnTo>
                <a:lnTo>
                  <a:pt x="3" y="12"/>
                </a:lnTo>
                <a:lnTo>
                  <a:pt x="5" y="12"/>
                </a:lnTo>
                <a:lnTo>
                  <a:pt x="8" y="12"/>
                </a:lnTo>
                <a:lnTo>
                  <a:pt x="9" y="12"/>
                </a:lnTo>
                <a:lnTo>
                  <a:pt x="12" y="14"/>
                </a:lnTo>
                <a:lnTo>
                  <a:pt x="15" y="14"/>
                </a:lnTo>
                <a:lnTo>
                  <a:pt x="16" y="15"/>
                </a:lnTo>
                <a:lnTo>
                  <a:pt x="19" y="16"/>
                </a:lnTo>
                <a:lnTo>
                  <a:pt x="21" y="16"/>
                </a:lnTo>
                <a:lnTo>
                  <a:pt x="22" y="18"/>
                </a:lnTo>
                <a:lnTo>
                  <a:pt x="25" y="19"/>
                </a:lnTo>
                <a:lnTo>
                  <a:pt x="26" y="21"/>
                </a:lnTo>
                <a:lnTo>
                  <a:pt x="28" y="22"/>
                </a:lnTo>
                <a:lnTo>
                  <a:pt x="30" y="23"/>
                </a:lnTo>
                <a:lnTo>
                  <a:pt x="32" y="25"/>
                </a:lnTo>
                <a:lnTo>
                  <a:pt x="33" y="26"/>
                </a:lnTo>
                <a:lnTo>
                  <a:pt x="36" y="28"/>
                </a:lnTo>
                <a:lnTo>
                  <a:pt x="37" y="30"/>
                </a:lnTo>
                <a:lnTo>
                  <a:pt x="38" y="32"/>
                </a:lnTo>
                <a:lnTo>
                  <a:pt x="39" y="33"/>
                </a:lnTo>
                <a:lnTo>
                  <a:pt x="41" y="36"/>
                </a:lnTo>
                <a:lnTo>
                  <a:pt x="42" y="37"/>
                </a:lnTo>
                <a:lnTo>
                  <a:pt x="42" y="40"/>
                </a:lnTo>
                <a:lnTo>
                  <a:pt x="43" y="43"/>
                </a:lnTo>
                <a:lnTo>
                  <a:pt x="45" y="44"/>
                </a:lnTo>
                <a:lnTo>
                  <a:pt x="45" y="47"/>
                </a:lnTo>
                <a:lnTo>
                  <a:pt x="46" y="50"/>
                </a:lnTo>
                <a:lnTo>
                  <a:pt x="46" y="51"/>
                </a:lnTo>
                <a:lnTo>
                  <a:pt x="46" y="54"/>
                </a:lnTo>
                <a:lnTo>
                  <a:pt x="47" y="57"/>
                </a:lnTo>
                <a:lnTo>
                  <a:pt x="47" y="60"/>
                </a:lnTo>
                <a:lnTo>
                  <a:pt x="47" y="61"/>
                </a:lnTo>
                <a:lnTo>
                  <a:pt x="58" y="61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55" name="Freeform 73"/>
          <p:cNvSpPr>
            <a:spLocks/>
          </p:cNvSpPr>
          <p:nvPr/>
        </p:nvSpPr>
        <p:spPr bwMode="auto">
          <a:xfrm>
            <a:off x="6353175" y="3416300"/>
            <a:ext cx="92075" cy="96838"/>
          </a:xfrm>
          <a:custGeom>
            <a:avLst/>
            <a:gdLst>
              <a:gd name="T0" fmla="*/ 3 w 58"/>
              <a:gd name="T1" fmla="*/ 12 h 61"/>
              <a:gd name="T2" fmla="*/ 8 w 58"/>
              <a:gd name="T3" fmla="*/ 12 h 61"/>
              <a:gd name="T4" fmla="*/ 12 w 58"/>
              <a:gd name="T5" fmla="*/ 14 h 61"/>
              <a:gd name="T6" fmla="*/ 17 w 58"/>
              <a:gd name="T7" fmla="*/ 15 h 61"/>
              <a:gd name="T8" fmla="*/ 21 w 58"/>
              <a:gd name="T9" fmla="*/ 16 h 61"/>
              <a:gd name="T10" fmla="*/ 25 w 58"/>
              <a:gd name="T11" fmla="*/ 19 h 61"/>
              <a:gd name="T12" fmla="*/ 29 w 58"/>
              <a:gd name="T13" fmla="*/ 22 h 61"/>
              <a:gd name="T14" fmla="*/ 32 w 58"/>
              <a:gd name="T15" fmla="*/ 25 h 61"/>
              <a:gd name="T16" fmla="*/ 36 w 58"/>
              <a:gd name="T17" fmla="*/ 28 h 61"/>
              <a:gd name="T18" fmla="*/ 38 w 58"/>
              <a:gd name="T19" fmla="*/ 32 h 61"/>
              <a:gd name="T20" fmla="*/ 41 w 58"/>
              <a:gd name="T21" fmla="*/ 36 h 61"/>
              <a:gd name="T22" fmla="*/ 44 w 58"/>
              <a:gd name="T23" fmla="*/ 40 h 61"/>
              <a:gd name="T24" fmla="*/ 45 w 58"/>
              <a:gd name="T25" fmla="*/ 44 h 61"/>
              <a:gd name="T26" fmla="*/ 46 w 58"/>
              <a:gd name="T27" fmla="*/ 50 h 61"/>
              <a:gd name="T28" fmla="*/ 48 w 58"/>
              <a:gd name="T29" fmla="*/ 54 h 61"/>
              <a:gd name="T30" fmla="*/ 48 w 58"/>
              <a:gd name="T31" fmla="*/ 60 h 61"/>
              <a:gd name="T32" fmla="*/ 58 w 58"/>
              <a:gd name="T33" fmla="*/ 61 h 61"/>
              <a:gd name="T34" fmla="*/ 58 w 58"/>
              <a:gd name="T35" fmla="*/ 56 h 61"/>
              <a:gd name="T36" fmla="*/ 58 w 58"/>
              <a:gd name="T37" fmla="*/ 50 h 61"/>
              <a:gd name="T38" fmla="*/ 55 w 58"/>
              <a:gd name="T39" fmla="*/ 43 h 61"/>
              <a:gd name="T40" fmla="*/ 54 w 58"/>
              <a:gd name="T41" fmla="*/ 37 h 61"/>
              <a:gd name="T42" fmla="*/ 52 w 58"/>
              <a:gd name="T43" fmla="*/ 32 h 61"/>
              <a:gd name="T44" fmla="*/ 49 w 58"/>
              <a:gd name="T45" fmla="*/ 28 h 61"/>
              <a:gd name="T46" fmla="*/ 45 w 58"/>
              <a:gd name="T47" fmla="*/ 22 h 61"/>
              <a:gd name="T48" fmla="*/ 41 w 58"/>
              <a:gd name="T49" fmla="*/ 18 h 61"/>
              <a:gd name="T50" fmla="*/ 37 w 58"/>
              <a:gd name="T51" fmla="*/ 14 h 61"/>
              <a:gd name="T52" fmla="*/ 33 w 58"/>
              <a:gd name="T53" fmla="*/ 11 h 61"/>
              <a:gd name="T54" fmla="*/ 28 w 58"/>
              <a:gd name="T55" fmla="*/ 8 h 61"/>
              <a:gd name="T56" fmla="*/ 23 w 58"/>
              <a:gd name="T57" fmla="*/ 5 h 61"/>
              <a:gd name="T58" fmla="*/ 17 w 58"/>
              <a:gd name="T59" fmla="*/ 2 h 61"/>
              <a:gd name="T60" fmla="*/ 12 w 58"/>
              <a:gd name="T61" fmla="*/ 1 h 61"/>
              <a:gd name="T62" fmla="*/ 7 w 58"/>
              <a:gd name="T63" fmla="*/ 1 h 61"/>
              <a:gd name="T64" fmla="*/ 0 w 58"/>
              <a:gd name="T65" fmla="*/ 0 h 6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8"/>
              <a:gd name="T100" fmla="*/ 0 h 61"/>
              <a:gd name="T101" fmla="*/ 58 w 58"/>
              <a:gd name="T102" fmla="*/ 61 h 6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8" h="61">
                <a:moveTo>
                  <a:pt x="0" y="12"/>
                </a:moveTo>
                <a:lnTo>
                  <a:pt x="3" y="12"/>
                </a:lnTo>
                <a:lnTo>
                  <a:pt x="6" y="12"/>
                </a:lnTo>
                <a:lnTo>
                  <a:pt x="8" y="12"/>
                </a:lnTo>
                <a:lnTo>
                  <a:pt x="11" y="12"/>
                </a:lnTo>
                <a:lnTo>
                  <a:pt x="12" y="14"/>
                </a:lnTo>
                <a:lnTo>
                  <a:pt x="15" y="14"/>
                </a:lnTo>
                <a:lnTo>
                  <a:pt x="17" y="15"/>
                </a:lnTo>
                <a:lnTo>
                  <a:pt x="19" y="16"/>
                </a:lnTo>
                <a:lnTo>
                  <a:pt x="21" y="16"/>
                </a:lnTo>
                <a:lnTo>
                  <a:pt x="23" y="18"/>
                </a:lnTo>
                <a:lnTo>
                  <a:pt x="25" y="19"/>
                </a:lnTo>
                <a:lnTo>
                  <a:pt x="27" y="21"/>
                </a:lnTo>
                <a:lnTo>
                  <a:pt x="29" y="22"/>
                </a:lnTo>
                <a:lnTo>
                  <a:pt x="31" y="23"/>
                </a:lnTo>
                <a:lnTo>
                  <a:pt x="32" y="25"/>
                </a:lnTo>
                <a:lnTo>
                  <a:pt x="35" y="26"/>
                </a:lnTo>
                <a:lnTo>
                  <a:pt x="36" y="28"/>
                </a:lnTo>
                <a:lnTo>
                  <a:pt x="37" y="30"/>
                </a:lnTo>
                <a:lnTo>
                  <a:pt x="38" y="32"/>
                </a:lnTo>
                <a:lnTo>
                  <a:pt x="40" y="33"/>
                </a:lnTo>
                <a:lnTo>
                  <a:pt x="41" y="36"/>
                </a:lnTo>
                <a:lnTo>
                  <a:pt x="42" y="37"/>
                </a:lnTo>
                <a:lnTo>
                  <a:pt x="44" y="40"/>
                </a:lnTo>
                <a:lnTo>
                  <a:pt x="44" y="43"/>
                </a:lnTo>
                <a:lnTo>
                  <a:pt x="45" y="44"/>
                </a:lnTo>
                <a:lnTo>
                  <a:pt x="45" y="47"/>
                </a:lnTo>
                <a:lnTo>
                  <a:pt x="46" y="50"/>
                </a:lnTo>
                <a:lnTo>
                  <a:pt x="46" y="51"/>
                </a:lnTo>
                <a:lnTo>
                  <a:pt x="48" y="54"/>
                </a:lnTo>
                <a:lnTo>
                  <a:pt x="48" y="57"/>
                </a:lnTo>
                <a:lnTo>
                  <a:pt x="48" y="60"/>
                </a:lnTo>
                <a:lnTo>
                  <a:pt x="48" y="61"/>
                </a:lnTo>
                <a:lnTo>
                  <a:pt x="58" y="61"/>
                </a:lnTo>
                <a:lnTo>
                  <a:pt x="58" y="59"/>
                </a:lnTo>
                <a:lnTo>
                  <a:pt x="58" y="56"/>
                </a:lnTo>
                <a:lnTo>
                  <a:pt x="58" y="53"/>
                </a:lnTo>
                <a:lnTo>
                  <a:pt x="58" y="50"/>
                </a:lnTo>
                <a:lnTo>
                  <a:pt x="57" y="46"/>
                </a:lnTo>
                <a:lnTo>
                  <a:pt x="55" y="43"/>
                </a:lnTo>
                <a:lnTo>
                  <a:pt x="55" y="40"/>
                </a:lnTo>
                <a:lnTo>
                  <a:pt x="54" y="37"/>
                </a:lnTo>
                <a:lnTo>
                  <a:pt x="53" y="35"/>
                </a:lnTo>
                <a:lnTo>
                  <a:pt x="52" y="32"/>
                </a:lnTo>
                <a:lnTo>
                  <a:pt x="50" y="30"/>
                </a:lnTo>
                <a:lnTo>
                  <a:pt x="49" y="28"/>
                </a:lnTo>
                <a:lnTo>
                  <a:pt x="48" y="25"/>
                </a:lnTo>
                <a:lnTo>
                  <a:pt x="45" y="22"/>
                </a:lnTo>
                <a:lnTo>
                  <a:pt x="44" y="21"/>
                </a:lnTo>
                <a:lnTo>
                  <a:pt x="41" y="18"/>
                </a:lnTo>
                <a:lnTo>
                  <a:pt x="40" y="16"/>
                </a:lnTo>
                <a:lnTo>
                  <a:pt x="37" y="14"/>
                </a:lnTo>
                <a:lnTo>
                  <a:pt x="36" y="12"/>
                </a:lnTo>
                <a:lnTo>
                  <a:pt x="33" y="11"/>
                </a:lnTo>
                <a:lnTo>
                  <a:pt x="31" y="9"/>
                </a:lnTo>
                <a:lnTo>
                  <a:pt x="28" y="8"/>
                </a:lnTo>
                <a:lnTo>
                  <a:pt x="25" y="7"/>
                </a:lnTo>
                <a:lnTo>
                  <a:pt x="23" y="5"/>
                </a:lnTo>
                <a:lnTo>
                  <a:pt x="20" y="4"/>
                </a:lnTo>
                <a:lnTo>
                  <a:pt x="17" y="2"/>
                </a:lnTo>
                <a:lnTo>
                  <a:pt x="15" y="2"/>
                </a:lnTo>
                <a:lnTo>
                  <a:pt x="12" y="1"/>
                </a:lnTo>
                <a:lnTo>
                  <a:pt x="10" y="1"/>
                </a:lnTo>
                <a:lnTo>
                  <a:pt x="7" y="1"/>
                </a:lnTo>
                <a:lnTo>
                  <a:pt x="4" y="0"/>
                </a:lnTo>
                <a:lnTo>
                  <a:pt x="0" y="0"/>
                </a:lnTo>
                <a:lnTo>
                  <a:pt x="0" y="1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56" name="Freeform 74"/>
          <p:cNvSpPr>
            <a:spLocks/>
          </p:cNvSpPr>
          <p:nvPr/>
        </p:nvSpPr>
        <p:spPr bwMode="auto">
          <a:xfrm>
            <a:off x="6262688" y="3416300"/>
            <a:ext cx="90487" cy="96838"/>
          </a:xfrm>
          <a:custGeom>
            <a:avLst/>
            <a:gdLst>
              <a:gd name="T0" fmla="*/ 12 w 57"/>
              <a:gd name="T1" fmla="*/ 60 h 61"/>
              <a:gd name="T2" fmla="*/ 12 w 57"/>
              <a:gd name="T3" fmla="*/ 54 h 61"/>
              <a:gd name="T4" fmla="*/ 13 w 57"/>
              <a:gd name="T5" fmla="*/ 50 h 61"/>
              <a:gd name="T6" fmla="*/ 14 w 57"/>
              <a:gd name="T7" fmla="*/ 44 h 61"/>
              <a:gd name="T8" fmla="*/ 16 w 57"/>
              <a:gd name="T9" fmla="*/ 40 h 61"/>
              <a:gd name="T10" fmla="*/ 18 w 57"/>
              <a:gd name="T11" fmla="*/ 36 h 61"/>
              <a:gd name="T12" fmla="*/ 21 w 57"/>
              <a:gd name="T13" fmla="*/ 32 h 61"/>
              <a:gd name="T14" fmla="*/ 23 w 57"/>
              <a:gd name="T15" fmla="*/ 28 h 61"/>
              <a:gd name="T16" fmla="*/ 26 w 57"/>
              <a:gd name="T17" fmla="*/ 25 h 61"/>
              <a:gd name="T18" fmla="*/ 30 w 57"/>
              <a:gd name="T19" fmla="*/ 22 h 61"/>
              <a:gd name="T20" fmla="*/ 34 w 57"/>
              <a:gd name="T21" fmla="*/ 19 h 61"/>
              <a:gd name="T22" fmla="*/ 38 w 57"/>
              <a:gd name="T23" fmla="*/ 16 h 61"/>
              <a:gd name="T24" fmla="*/ 42 w 57"/>
              <a:gd name="T25" fmla="*/ 15 h 61"/>
              <a:gd name="T26" fmla="*/ 46 w 57"/>
              <a:gd name="T27" fmla="*/ 14 h 61"/>
              <a:gd name="T28" fmla="*/ 51 w 57"/>
              <a:gd name="T29" fmla="*/ 12 h 61"/>
              <a:gd name="T30" fmla="*/ 55 w 57"/>
              <a:gd name="T31" fmla="*/ 12 h 61"/>
              <a:gd name="T32" fmla="*/ 57 w 57"/>
              <a:gd name="T33" fmla="*/ 0 h 61"/>
              <a:gd name="T34" fmla="*/ 52 w 57"/>
              <a:gd name="T35" fmla="*/ 1 h 61"/>
              <a:gd name="T36" fmla="*/ 46 w 57"/>
              <a:gd name="T37" fmla="*/ 1 h 61"/>
              <a:gd name="T38" fmla="*/ 40 w 57"/>
              <a:gd name="T39" fmla="*/ 2 h 61"/>
              <a:gd name="T40" fmla="*/ 35 w 57"/>
              <a:gd name="T41" fmla="*/ 5 h 61"/>
              <a:gd name="T42" fmla="*/ 30 w 57"/>
              <a:gd name="T43" fmla="*/ 8 h 61"/>
              <a:gd name="T44" fmla="*/ 26 w 57"/>
              <a:gd name="T45" fmla="*/ 11 h 61"/>
              <a:gd name="T46" fmla="*/ 21 w 57"/>
              <a:gd name="T47" fmla="*/ 14 h 61"/>
              <a:gd name="T48" fmla="*/ 17 w 57"/>
              <a:gd name="T49" fmla="*/ 18 h 61"/>
              <a:gd name="T50" fmla="*/ 13 w 57"/>
              <a:gd name="T51" fmla="*/ 22 h 61"/>
              <a:gd name="T52" fmla="*/ 10 w 57"/>
              <a:gd name="T53" fmla="*/ 28 h 61"/>
              <a:gd name="T54" fmla="*/ 8 w 57"/>
              <a:gd name="T55" fmla="*/ 32 h 61"/>
              <a:gd name="T56" fmla="*/ 5 w 57"/>
              <a:gd name="T57" fmla="*/ 37 h 61"/>
              <a:gd name="T58" fmla="*/ 2 w 57"/>
              <a:gd name="T59" fmla="*/ 43 h 61"/>
              <a:gd name="T60" fmla="*/ 1 w 57"/>
              <a:gd name="T61" fmla="*/ 50 h 61"/>
              <a:gd name="T62" fmla="*/ 0 w 57"/>
              <a:gd name="T63" fmla="*/ 56 h 61"/>
              <a:gd name="T64" fmla="*/ 0 w 57"/>
              <a:gd name="T65" fmla="*/ 61 h 6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7"/>
              <a:gd name="T100" fmla="*/ 0 h 61"/>
              <a:gd name="T101" fmla="*/ 57 w 57"/>
              <a:gd name="T102" fmla="*/ 61 h 6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7" h="61">
                <a:moveTo>
                  <a:pt x="12" y="61"/>
                </a:moveTo>
                <a:lnTo>
                  <a:pt x="12" y="60"/>
                </a:lnTo>
                <a:lnTo>
                  <a:pt x="12" y="57"/>
                </a:lnTo>
                <a:lnTo>
                  <a:pt x="12" y="54"/>
                </a:lnTo>
                <a:lnTo>
                  <a:pt x="12" y="51"/>
                </a:lnTo>
                <a:lnTo>
                  <a:pt x="13" y="50"/>
                </a:lnTo>
                <a:lnTo>
                  <a:pt x="13" y="47"/>
                </a:lnTo>
                <a:lnTo>
                  <a:pt x="14" y="44"/>
                </a:lnTo>
                <a:lnTo>
                  <a:pt x="14" y="43"/>
                </a:lnTo>
                <a:lnTo>
                  <a:pt x="16" y="40"/>
                </a:lnTo>
                <a:lnTo>
                  <a:pt x="17" y="37"/>
                </a:lnTo>
                <a:lnTo>
                  <a:pt x="18" y="36"/>
                </a:lnTo>
                <a:lnTo>
                  <a:pt x="20" y="33"/>
                </a:lnTo>
                <a:lnTo>
                  <a:pt x="21" y="32"/>
                </a:lnTo>
                <a:lnTo>
                  <a:pt x="22" y="30"/>
                </a:lnTo>
                <a:lnTo>
                  <a:pt x="23" y="28"/>
                </a:lnTo>
                <a:lnTo>
                  <a:pt x="25" y="26"/>
                </a:lnTo>
                <a:lnTo>
                  <a:pt x="26" y="25"/>
                </a:lnTo>
                <a:lnTo>
                  <a:pt x="29" y="23"/>
                </a:lnTo>
                <a:lnTo>
                  <a:pt x="30" y="22"/>
                </a:lnTo>
                <a:lnTo>
                  <a:pt x="31" y="21"/>
                </a:lnTo>
                <a:lnTo>
                  <a:pt x="34" y="19"/>
                </a:lnTo>
                <a:lnTo>
                  <a:pt x="35" y="18"/>
                </a:lnTo>
                <a:lnTo>
                  <a:pt x="38" y="16"/>
                </a:lnTo>
                <a:lnTo>
                  <a:pt x="39" y="16"/>
                </a:lnTo>
                <a:lnTo>
                  <a:pt x="42" y="15"/>
                </a:lnTo>
                <a:lnTo>
                  <a:pt x="44" y="14"/>
                </a:lnTo>
                <a:lnTo>
                  <a:pt x="46" y="14"/>
                </a:lnTo>
                <a:lnTo>
                  <a:pt x="48" y="12"/>
                </a:lnTo>
                <a:lnTo>
                  <a:pt x="51" y="12"/>
                </a:lnTo>
                <a:lnTo>
                  <a:pt x="54" y="12"/>
                </a:lnTo>
                <a:lnTo>
                  <a:pt x="55" y="12"/>
                </a:lnTo>
                <a:lnTo>
                  <a:pt x="57" y="12"/>
                </a:lnTo>
                <a:lnTo>
                  <a:pt x="57" y="0"/>
                </a:lnTo>
                <a:lnTo>
                  <a:pt x="55" y="0"/>
                </a:lnTo>
                <a:lnTo>
                  <a:pt x="52" y="1"/>
                </a:lnTo>
                <a:lnTo>
                  <a:pt x="50" y="1"/>
                </a:lnTo>
                <a:lnTo>
                  <a:pt x="46" y="1"/>
                </a:lnTo>
                <a:lnTo>
                  <a:pt x="43" y="2"/>
                </a:lnTo>
                <a:lnTo>
                  <a:pt x="40" y="2"/>
                </a:lnTo>
                <a:lnTo>
                  <a:pt x="38" y="4"/>
                </a:lnTo>
                <a:lnTo>
                  <a:pt x="35" y="5"/>
                </a:lnTo>
                <a:lnTo>
                  <a:pt x="33" y="7"/>
                </a:lnTo>
                <a:lnTo>
                  <a:pt x="30" y="8"/>
                </a:lnTo>
                <a:lnTo>
                  <a:pt x="27" y="9"/>
                </a:lnTo>
                <a:lnTo>
                  <a:pt x="26" y="11"/>
                </a:lnTo>
                <a:lnTo>
                  <a:pt x="23" y="12"/>
                </a:lnTo>
                <a:lnTo>
                  <a:pt x="21" y="14"/>
                </a:lnTo>
                <a:lnTo>
                  <a:pt x="20" y="16"/>
                </a:lnTo>
                <a:lnTo>
                  <a:pt x="17" y="18"/>
                </a:lnTo>
                <a:lnTo>
                  <a:pt x="16" y="21"/>
                </a:lnTo>
                <a:lnTo>
                  <a:pt x="13" y="22"/>
                </a:lnTo>
                <a:lnTo>
                  <a:pt x="12" y="25"/>
                </a:lnTo>
                <a:lnTo>
                  <a:pt x="10" y="28"/>
                </a:lnTo>
                <a:lnTo>
                  <a:pt x="9" y="30"/>
                </a:lnTo>
                <a:lnTo>
                  <a:pt x="8" y="32"/>
                </a:lnTo>
                <a:lnTo>
                  <a:pt x="6" y="35"/>
                </a:lnTo>
                <a:lnTo>
                  <a:pt x="5" y="37"/>
                </a:lnTo>
                <a:lnTo>
                  <a:pt x="4" y="40"/>
                </a:lnTo>
                <a:lnTo>
                  <a:pt x="2" y="43"/>
                </a:lnTo>
                <a:lnTo>
                  <a:pt x="2" y="46"/>
                </a:lnTo>
                <a:lnTo>
                  <a:pt x="1" y="50"/>
                </a:lnTo>
                <a:lnTo>
                  <a:pt x="1" y="53"/>
                </a:lnTo>
                <a:lnTo>
                  <a:pt x="0" y="56"/>
                </a:lnTo>
                <a:lnTo>
                  <a:pt x="0" y="59"/>
                </a:lnTo>
                <a:lnTo>
                  <a:pt x="0" y="61"/>
                </a:lnTo>
                <a:lnTo>
                  <a:pt x="12" y="61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57" name="Freeform 75"/>
          <p:cNvSpPr>
            <a:spLocks/>
          </p:cNvSpPr>
          <p:nvPr/>
        </p:nvSpPr>
        <p:spPr bwMode="auto">
          <a:xfrm>
            <a:off x="6096000" y="3416300"/>
            <a:ext cx="92075" cy="96838"/>
          </a:xfrm>
          <a:custGeom>
            <a:avLst/>
            <a:gdLst>
              <a:gd name="T0" fmla="*/ 55 w 58"/>
              <a:gd name="T1" fmla="*/ 0 h 61"/>
              <a:gd name="T2" fmla="*/ 50 w 58"/>
              <a:gd name="T3" fmla="*/ 1 h 61"/>
              <a:gd name="T4" fmla="*/ 43 w 58"/>
              <a:gd name="T5" fmla="*/ 2 h 61"/>
              <a:gd name="T6" fmla="*/ 38 w 58"/>
              <a:gd name="T7" fmla="*/ 4 h 61"/>
              <a:gd name="T8" fmla="*/ 33 w 58"/>
              <a:gd name="T9" fmla="*/ 7 h 61"/>
              <a:gd name="T10" fmla="*/ 29 w 58"/>
              <a:gd name="T11" fmla="*/ 9 h 61"/>
              <a:gd name="T12" fmla="*/ 24 w 58"/>
              <a:gd name="T13" fmla="*/ 12 h 61"/>
              <a:gd name="T14" fmla="*/ 20 w 58"/>
              <a:gd name="T15" fmla="*/ 16 h 61"/>
              <a:gd name="T16" fmla="*/ 16 w 58"/>
              <a:gd name="T17" fmla="*/ 21 h 61"/>
              <a:gd name="T18" fmla="*/ 12 w 58"/>
              <a:gd name="T19" fmla="*/ 25 h 61"/>
              <a:gd name="T20" fmla="*/ 9 w 58"/>
              <a:gd name="T21" fmla="*/ 30 h 61"/>
              <a:gd name="T22" fmla="*/ 7 w 58"/>
              <a:gd name="T23" fmla="*/ 35 h 61"/>
              <a:gd name="T24" fmla="*/ 4 w 58"/>
              <a:gd name="T25" fmla="*/ 40 h 61"/>
              <a:gd name="T26" fmla="*/ 3 w 58"/>
              <a:gd name="T27" fmla="*/ 46 h 61"/>
              <a:gd name="T28" fmla="*/ 1 w 58"/>
              <a:gd name="T29" fmla="*/ 53 h 61"/>
              <a:gd name="T30" fmla="*/ 0 w 58"/>
              <a:gd name="T31" fmla="*/ 59 h 61"/>
              <a:gd name="T32" fmla="*/ 12 w 58"/>
              <a:gd name="T33" fmla="*/ 61 h 61"/>
              <a:gd name="T34" fmla="*/ 12 w 58"/>
              <a:gd name="T35" fmla="*/ 57 h 61"/>
              <a:gd name="T36" fmla="*/ 12 w 58"/>
              <a:gd name="T37" fmla="*/ 51 h 61"/>
              <a:gd name="T38" fmla="*/ 13 w 58"/>
              <a:gd name="T39" fmla="*/ 47 h 61"/>
              <a:gd name="T40" fmla="*/ 16 w 58"/>
              <a:gd name="T41" fmla="*/ 43 h 61"/>
              <a:gd name="T42" fmla="*/ 17 w 58"/>
              <a:gd name="T43" fmla="*/ 37 h 61"/>
              <a:gd name="T44" fmla="*/ 20 w 58"/>
              <a:gd name="T45" fmla="*/ 33 h 61"/>
              <a:gd name="T46" fmla="*/ 22 w 58"/>
              <a:gd name="T47" fmla="*/ 30 h 61"/>
              <a:gd name="T48" fmla="*/ 25 w 58"/>
              <a:gd name="T49" fmla="*/ 26 h 61"/>
              <a:gd name="T50" fmla="*/ 29 w 58"/>
              <a:gd name="T51" fmla="*/ 23 h 61"/>
              <a:gd name="T52" fmla="*/ 33 w 58"/>
              <a:gd name="T53" fmla="*/ 21 h 61"/>
              <a:gd name="T54" fmla="*/ 36 w 58"/>
              <a:gd name="T55" fmla="*/ 18 h 61"/>
              <a:gd name="T56" fmla="*/ 41 w 58"/>
              <a:gd name="T57" fmla="*/ 16 h 61"/>
              <a:gd name="T58" fmla="*/ 45 w 58"/>
              <a:gd name="T59" fmla="*/ 14 h 61"/>
              <a:gd name="T60" fmla="*/ 49 w 58"/>
              <a:gd name="T61" fmla="*/ 12 h 61"/>
              <a:gd name="T62" fmla="*/ 54 w 58"/>
              <a:gd name="T63" fmla="*/ 12 h 61"/>
              <a:gd name="T64" fmla="*/ 58 w 58"/>
              <a:gd name="T65" fmla="*/ 12 h 6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8"/>
              <a:gd name="T100" fmla="*/ 0 h 61"/>
              <a:gd name="T101" fmla="*/ 58 w 58"/>
              <a:gd name="T102" fmla="*/ 61 h 6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8" h="61">
                <a:moveTo>
                  <a:pt x="58" y="0"/>
                </a:moveTo>
                <a:lnTo>
                  <a:pt x="55" y="0"/>
                </a:lnTo>
                <a:lnTo>
                  <a:pt x="53" y="1"/>
                </a:lnTo>
                <a:lnTo>
                  <a:pt x="50" y="1"/>
                </a:lnTo>
                <a:lnTo>
                  <a:pt x="47" y="1"/>
                </a:lnTo>
                <a:lnTo>
                  <a:pt x="43" y="2"/>
                </a:lnTo>
                <a:lnTo>
                  <a:pt x="41" y="2"/>
                </a:lnTo>
                <a:lnTo>
                  <a:pt x="38" y="4"/>
                </a:lnTo>
                <a:lnTo>
                  <a:pt x="36" y="5"/>
                </a:lnTo>
                <a:lnTo>
                  <a:pt x="33" y="7"/>
                </a:lnTo>
                <a:lnTo>
                  <a:pt x="30" y="8"/>
                </a:lnTo>
                <a:lnTo>
                  <a:pt x="29" y="9"/>
                </a:lnTo>
                <a:lnTo>
                  <a:pt x="26" y="11"/>
                </a:lnTo>
                <a:lnTo>
                  <a:pt x="24" y="12"/>
                </a:lnTo>
                <a:lnTo>
                  <a:pt x="21" y="14"/>
                </a:lnTo>
                <a:lnTo>
                  <a:pt x="20" y="16"/>
                </a:lnTo>
                <a:lnTo>
                  <a:pt x="17" y="18"/>
                </a:lnTo>
                <a:lnTo>
                  <a:pt x="16" y="21"/>
                </a:lnTo>
                <a:lnTo>
                  <a:pt x="13" y="22"/>
                </a:lnTo>
                <a:lnTo>
                  <a:pt x="12" y="25"/>
                </a:lnTo>
                <a:lnTo>
                  <a:pt x="11" y="28"/>
                </a:lnTo>
                <a:lnTo>
                  <a:pt x="9" y="30"/>
                </a:lnTo>
                <a:lnTo>
                  <a:pt x="8" y="32"/>
                </a:lnTo>
                <a:lnTo>
                  <a:pt x="7" y="35"/>
                </a:lnTo>
                <a:lnTo>
                  <a:pt x="5" y="37"/>
                </a:lnTo>
                <a:lnTo>
                  <a:pt x="4" y="40"/>
                </a:lnTo>
                <a:lnTo>
                  <a:pt x="3" y="43"/>
                </a:lnTo>
                <a:lnTo>
                  <a:pt x="3" y="46"/>
                </a:lnTo>
                <a:lnTo>
                  <a:pt x="1" y="50"/>
                </a:lnTo>
                <a:lnTo>
                  <a:pt x="1" y="53"/>
                </a:lnTo>
                <a:lnTo>
                  <a:pt x="1" y="56"/>
                </a:lnTo>
                <a:lnTo>
                  <a:pt x="0" y="59"/>
                </a:lnTo>
                <a:lnTo>
                  <a:pt x="0" y="61"/>
                </a:lnTo>
                <a:lnTo>
                  <a:pt x="12" y="61"/>
                </a:lnTo>
                <a:lnTo>
                  <a:pt x="12" y="60"/>
                </a:lnTo>
                <a:lnTo>
                  <a:pt x="12" y="57"/>
                </a:lnTo>
                <a:lnTo>
                  <a:pt x="12" y="54"/>
                </a:lnTo>
                <a:lnTo>
                  <a:pt x="12" y="51"/>
                </a:lnTo>
                <a:lnTo>
                  <a:pt x="13" y="50"/>
                </a:lnTo>
                <a:lnTo>
                  <a:pt x="13" y="47"/>
                </a:lnTo>
                <a:lnTo>
                  <a:pt x="15" y="44"/>
                </a:lnTo>
                <a:lnTo>
                  <a:pt x="16" y="43"/>
                </a:lnTo>
                <a:lnTo>
                  <a:pt x="16" y="40"/>
                </a:lnTo>
                <a:lnTo>
                  <a:pt x="17" y="37"/>
                </a:lnTo>
                <a:lnTo>
                  <a:pt x="18" y="36"/>
                </a:lnTo>
                <a:lnTo>
                  <a:pt x="20" y="33"/>
                </a:lnTo>
                <a:lnTo>
                  <a:pt x="21" y="32"/>
                </a:lnTo>
                <a:lnTo>
                  <a:pt x="22" y="30"/>
                </a:lnTo>
                <a:lnTo>
                  <a:pt x="24" y="28"/>
                </a:lnTo>
                <a:lnTo>
                  <a:pt x="25" y="26"/>
                </a:lnTo>
                <a:lnTo>
                  <a:pt x="26" y="25"/>
                </a:lnTo>
                <a:lnTo>
                  <a:pt x="29" y="23"/>
                </a:lnTo>
                <a:lnTo>
                  <a:pt x="30" y="22"/>
                </a:lnTo>
                <a:lnTo>
                  <a:pt x="33" y="21"/>
                </a:lnTo>
                <a:lnTo>
                  <a:pt x="34" y="19"/>
                </a:lnTo>
                <a:lnTo>
                  <a:pt x="36" y="18"/>
                </a:lnTo>
                <a:lnTo>
                  <a:pt x="38" y="16"/>
                </a:lnTo>
                <a:lnTo>
                  <a:pt x="41" y="16"/>
                </a:lnTo>
                <a:lnTo>
                  <a:pt x="42" y="15"/>
                </a:lnTo>
                <a:lnTo>
                  <a:pt x="45" y="14"/>
                </a:lnTo>
                <a:lnTo>
                  <a:pt x="47" y="14"/>
                </a:lnTo>
                <a:lnTo>
                  <a:pt x="49" y="12"/>
                </a:lnTo>
                <a:lnTo>
                  <a:pt x="51" y="12"/>
                </a:lnTo>
                <a:lnTo>
                  <a:pt x="54" y="12"/>
                </a:lnTo>
                <a:lnTo>
                  <a:pt x="56" y="12"/>
                </a:lnTo>
                <a:lnTo>
                  <a:pt x="58" y="12"/>
                </a:lnTo>
                <a:lnTo>
                  <a:pt x="58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58" name="Freeform 76"/>
          <p:cNvSpPr>
            <a:spLocks/>
          </p:cNvSpPr>
          <p:nvPr/>
        </p:nvSpPr>
        <p:spPr bwMode="auto">
          <a:xfrm>
            <a:off x="6188075" y="3416300"/>
            <a:ext cx="93663" cy="96838"/>
          </a:xfrm>
          <a:custGeom>
            <a:avLst/>
            <a:gdLst>
              <a:gd name="T0" fmla="*/ 59 w 59"/>
              <a:gd name="T1" fmla="*/ 59 h 61"/>
              <a:gd name="T2" fmla="*/ 57 w 59"/>
              <a:gd name="T3" fmla="*/ 53 h 61"/>
              <a:gd name="T4" fmla="*/ 56 w 59"/>
              <a:gd name="T5" fmla="*/ 46 h 61"/>
              <a:gd name="T6" fmla="*/ 55 w 59"/>
              <a:gd name="T7" fmla="*/ 40 h 61"/>
              <a:gd name="T8" fmla="*/ 52 w 59"/>
              <a:gd name="T9" fmla="*/ 35 h 61"/>
              <a:gd name="T10" fmla="*/ 49 w 59"/>
              <a:gd name="T11" fmla="*/ 30 h 61"/>
              <a:gd name="T12" fmla="*/ 47 w 59"/>
              <a:gd name="T13" fmla="*/ 25 h 61"/>
              <a:gd name="T14" fmla="*/ 43 w 59"/>
              <a:gd name="T15" fmla="*/ 21 h 61"/>
              <a:gd name="T16" fmla="*/ 39 w 59"/>
              <a:gd name="T17" fmla="*/ 16 h 61"/>
              <a:gd name="T18" fmla="*/ 35 w 59"/>
              <a:gd name="T19" fmla="*/ 12 h 61"/>
              <a:gd name="T20" fmla="*/ 30 w 59"/>
              <a:gd name="T21" fmla="*/ 9 h 61"/>
              <a:gd name="T22" fmla="*/ 26 w 59"/>
              <a:gd name="T23" fmla="*/ 7 h 61"/>
              <a:gd name="T24" fmla="*/ 21 w 59"/>
              <a:gd name="T25" fmla="*/ 4 h 61"/>
              <a:gd name="T26" fmla="*/ 14 w 59"/>
              <a:gd name="T27" fmla="*/ 2 h 61"/>
              <a:gd name="T28" fmla="*/ 9 w 59"/>
              <a:gd name="T29" fmla="*/ 1 h 61"/>
              <a:gd name="T30" fmla="*/ 4 w 59"/>
              <a:gd name="T31" fmla="*/ 0 h 61"/>
              <a:gd name="T32" fmla="*/ 0 w 59"/>
              <a:gd name="T33" fmla="*/ 12 h 61"/>
              <a:gd name="T34" fmla="*/ 5 w 59"/>
              <a:gd name="T35" fmla="*/ 12 h 61"/>
              <a:gd name="T36" fmla="*/ 10 w 59"/>
              <a:gd name="T37" fmla="*/ 12 h 61"/>
              <a:gd name="T38" fmla="*/ 14 w 59"/>
              <a:gd name="T39" fmla="*/ 14 h 61"/>
              <a:gd name="T40" fmla="*/ 18 w 59"/>
              <a:gd name="T41" fmla="*/ 16 h 61"/>
              <a:gd name="T42" fmla="*/ 22 w 59"/>
              <a:gd name="T43" fmla="*/ 18 h 61"/>
              <a:gd name="T44" fmla="*/ 26 w 59"/>
              <a:gd name="T45" fmla="*/ 21 h 61"/>
              <a:gd name="T46" fmla="*/ 30 w 59"/>
              <a:gd name="T47" fmla="*/ 23 h 61"/>
              <a:gd name="T48" fmla="*/ 34 w 59"/>
              <a:gd name="T49" fmla="*/ 26 h 61"/>
              <a:gd name="T50" fmla="*/ 36 w 59"/>
              <a:gd name="T51" fmla="*/ 30 h 61"/>
              <a:gd name="T52" fmla="*/ 39 w 59"/>
              <a:gd name="T53" fmla="*/ 33 h 61"/>
              <a:gd name="T54" fmla="*/ 42 w 59"/>
              <a:gd name="T55" fmla="*/ 37 h 61"/>
              <a:gd name="T56" fmla="*/ 43 w 59"/>
              <a:gd name="T57" fmla="*/ 43 h 61"/>
              <a:gd name="T58" fmla="*/ 46 w 59"/>
              <a:gd name="T59" fmla="*/ 47 h 61"/>
              <a:gd name="T60" fmla="*/ 46 w 59"/>
              <a:gd name="T61" fmla="*/ 51 h 61"/>
              <a:gd name="T62" fmla="*/ 47 w 59"/>
              <a:gd name="T63" fmla="*/ 57 h 61"/>
              <a:gd name="T64" fmla="*/ 47 w 59"/>
              <a:gd name="T65" fmla="*/ 61 h 6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9"/>
              <a:gd name="T100" fmla="*/ 0 h 61"/>
              <a:gd name="T101" fmla="*/ 59 w 59"/>
              <a:gd name="T102" fmla="*/ 61 h 6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9" h="61">
                <a:moveTo>
                  <a:pt x="59" y="61"/>
                </a:moveTo>
                <a:lnTo>
                  <a:pt x="59" y="59"/>
                </a:lnTo>
                <a:lnTo>
                  <a:pt x="57" y="56"/>
                </a:lnTo>
                <a:lnTo>
                  <a:pt x="57" y="53"/>
                </a:lnTo>
                <a:lnTo>
                  <a:pt x="57" y="50"/>
                </a:lnTo>
                <a:lnTo>
                  <a:pt x="56" y="46"/>
                </a:lnTo>
                <a:lnTo>
                  <a:pt x="56" y="43"/>
                </a:lnTo>
                <a:lnTo>
                  <a:pt x="55" y="40"/>
                </a:lnTo>
                <a:lnTo>
                  <a:pt x="53" y="37"/>
                </a:lnTo>
                <a:lnTo>
                  <a:pt x="52" y="35"/>
                </a:lnTo>
                <a:lnTo>
                  <a:pt x="51" y="32"/>
                </a:lnTo>
                <a:lnTo>
                  <a:pt x="49" y="30"/>
                </a:lnTo>
                <a:lnTo>
                  <a:pt x="48" y="28"/>
                </a:lnTo>
                <a:lnTo>
                  <a:pt x="47" y="25"/>
                </a:lnTo>
                <a:lnTo>
                  <a:pt x="44" y="22"/>
                </a:lnTo>
                <a:lnTo>
                  <a:pt x="43" y="21"/>
                </a:lnTo>
                <a:lnTo>
                  <a:pt x="42" y="18"/>
                </a:lnTo>
                <a:lnTo>
                  <a:pt x="39" y="16"/>
                </a:lnTo>
                <a:lnTo>
                  <a:pt x="38" y="14"/>
                </a:lnTo>
                <a:lnTo>
                  <a:pt x="35" y="12"/>
                </a:lnTo>
                <a:lnTo>
                  <a:pt x="32" y="11"/>
                </a:lnTo>
                <a:lnTo>
                  <a:pt x="30" y="9"/>
                </a:lnTo>
                <a:lnTo>
                  <a:pt x="27" y="8"/>
                </a:lnTo>
                <a:lnTo>
                  <a:pt x="26" y="7"/>
                </a:lnTo>
                <a:lnTo>
                  <a:pt x="23" y="5"/>
                </a:lnTo>
                <a:lnTo>
                  <a:pt x="21" y="4"/>
                </a:lnTo>
                <a:lnTo>
                  <a:pt x="18" y="2"/>
                </a:lnTo>
                <a:lnTo>
                  <a:pt x="14" y="2"/>
                </a:lnTo>
                <a:lnTo>
                  <a:pt x="12" y="1"/>
                </a:lnTo>
                <a:lnTo>
                  <a:pt x="9" y="1"/>
                </a:lnTo>
                <a:lnTo>
                  <a:pt x="6" y="1"/>
                </a:lnTo>
                <a:lnTo>
                  <a:pt x="4" y="0"/>
                </a:lnTo>
                <a:lnTo>
                  <a:pt x="0" y="0"/>
                </a:lnTo>
                <a:lnTo>
                  <a:pt x="0" y="12"/>
                </a:lnTo>
                <a:lnTo>
                  <a:pt x="2" y="12"/>
                </a:lnTo>
                <a:lnTo>
                  <a:pt x="5" y="12"/>
                </a:lnTo>
                <a:lnTo>
                  <a:pt x="8" y="12"/>
                </a:lnTo>
                <a:lnTo>
                  <a:pt x="10" y="12"/>
                </a:lnTo>
                <a:lnTo>
                  <a:pt x="12" y="14"/>
                </a:lnTo>
                <a:lnTo>
                  <a:pt x="14" y="14"/>
                </a:lnTo>
                <a:lnTo>
                  <a:pt x="17" y="15"/>
                </a:lnTo>
                <a:lnTo>
                  <a:pt x="18" y="16"/>
                </a:lnTo>
                <a:lnTo>
                  <a:pt x="21" y="16"/>
                </a:lnTo>
                <a:lnTo>
                  <a:pt x="22" y="18"/>
                </a:lnTo>
                <a:lnTo>
                  <a:pt x="25" y="19"/>
                </a:lnTo>
                <a:lnTo>
                  <a:pt x="26" y="21"/>
                </a:lnTo>
                <a:lnTo>
                  <a:pt x="29" y="22"/>
                </a:lnTo>
                <a:lnTo>
                  <a:pt x="30" y="23"/>
                </a:lnTo>
                <a:lnTo>
                  <a:pt x="31" y="25"/>
                </a:lnTo>
                <a:lnTo>
                  <a:pt x="34" y="26"/>
                </a:lnTo>
                <a:lnTo>
                  <a:pt x="35" y="28"/>
                </a:lnTo>
                <a:lnTo>
                  <a:pt x="36" y="30"/>
                </a:lnTo>
                <a:lnTo>
                  <a:pt x="38" y="32"/>
                </a:lnTo>
                <a:lnTo>
                  <a:pt x="39" y="33"/>
                </a:lnTo>
                <a:lnTo>
                  <a:pt x="40" y="36"/>
                </a:lnTo>
                <a:lnTo>
                  <a:pt x="42" y="37"/>
                </a:lnTo>
                <a:lnTo>
                  <a:pt x="43" y="40"/>
                </a:lnTo>
                <a:lnTo>
                  <a:pt x="43" y="43"/>
                </a:lnTo>
                <a:lnTo>
                  <a:pt x="44" y="44"/>
                </a:lnTo>
                <a:lnTo>
                  <a:pt x="46" y="47"/>
                </a:lnTo>
                <a:lnTo>
                  <a:pt x="46" y="50"/>
                </a:lnTo>
                <a:lnTo>
                  <a:pt x="46" y="51"/>
                </a:lnTo>
                <a:lnTo>
                  <a:pt x="47" y="54"/>
                </a:lnTo>
                <a:lnTo>
                  <a:pt x="47" y="57"/>
                </a:lnTo>
                <a:lnTo>
                  <a:pt x="47" y="60"/>
                </a:lnTo>
                <a:lnTo>
                  <a:pt x="47" y="61"/>
                </a:lnTo>
                <a:lnTo>
                  <a:pt x="59" y="61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59" name="Freeform 77"/>
          <p:cNvSpPr>
            <a:spLocks/>
          </p:cNvSpPr>
          <p:nvPr/>
        </p:nvSpPr>
        <p:spPr bwMode="auto">
          <a:xfrm>
            <a:off x="7172325" y="2287588"/>
            <a:ext cx="17463" cy="744537"/>
          </a:xfrm>
          <a:custGeom>
            <a:avLst/>
            <a:gdLst>
              <a:gd name="T0" fmla="*/ 5 w 11"/>
              <a:gd name="T1" fmla="*/ 0 h 469"/>
              <a:gd name="T2" fmla="*/ 0 w 11"/>
              <a:gd name="T3" fmla="*/ 0 h 469"/>
              <a:gd name="T4" fmla="*/ 0 w 11"/>
              <a:gd name="T5" fmla="*/ 469 h 469"/>
              <a:gd name="T6" fmla="*/ 11 w 11"/>
              <a:gd name="T7" fmla="*/ 469 h 469"/>
              <a:gd name="T8" fmla="*/ 11 w 11"/>
              <a:gd name="T9" fmla="*/ 0 h 469"/>
              <a:gd name="T10" fmla="*/ 5 w 11"/>
              <a:gd name="T11" fmla="*/ 0 h 46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1"/>
              <a:gd name="T19" fmla="*/ 0 h 469"/>
              <a:gd name="T20" fmla="*/ 11 w 11"/>
              <a:gd name="T21" fmla="*/ 469 h 46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1" h="469">
                <a:moveTo>
                  <a:pt x="5" y="0"/>
                </a:moveTo>
                <a:lnTo>
                  <a:pt x="0" y="0"/>
                </a:lnTo>
                <a:lnTo>
                  <a:pt x="0" y="469"/>
                </a:lnTo>
                <a:lnTo>
                  <a:pt x="11" y="469"/>
                </a:lnTo>
                <a:lnTo>
                  <a:pt x="11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60" name="Freeform 78"/>
          <p:cNvSpPr>
            <a:spLocks/>
          </p:cNvSpPr>
          <p:nvPr/>
        </p:nvSpPr>
        <p:spPr bwMode="auto">
          <a:xfrm>
            <a:off x="5865813" y="2287588"/>
            <a:ext cx="19050" cy="744537"/>
          </a:xfrm>
          <a:custGeom>
            <a:avLst/>
            <a:gdLst>
              <a:gd name="T0" fmla="*/ 5 w 12"/>
              <a:gd name="T1" fmla="*/ 0 h 469"/>
              <a:gd name="T2" fmla="*/ 0 w 12"/>
              <a:gd name="T3" fmla="*/ 0 h 469"/>
              <a:gd name="T4" fmla="*/ 0 w 12"/>
              <a:gd name="T5" fmla="*/ 469 h 469"/>
              <a:gd name="T6" fmla="*/ 12 w 12"/>
              <a:gd name="T7" fmla="*/ 469 h 469"/>
              <a:gd name="T8" fmla="*/ 12 w 12"/>
              <a:gd name="T9" fmla="*/ 0 h 469"/>
              <a:gd name="T10" fmla="*/ 5 w 12"/>
              <a:gd name="T11" fmla="*/ 0 h 46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"/>
              <a:gd name="T19" fmla="*/ 0 h 469"/>
              <a:gd name="T20" fmla="*/ 12 w 12"/>
              <a:gd name="T21" fmla="*/ 469 h 46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" h="469">
                <a:moveTo>
                  <a:pt x="5" y="0"/>
                </a:moveTo>
                <a:lnTo>
                  <a:pt x="0" y="0"/>
                </a:lnTo>
                <a:lnTo>
                  <a:pt x="0" y="469"/>
                </a:lnTo>
                <a:lnTo>
                  <a:pt x="12" y="469"/>
                </a:lnTo>
                <a:lnTo>
                  <a:pt x="12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61" name="Freeform 79"/>
          <p:cNvSpPr>
            <a:spLocks/>
          </p:cNvSpPr>
          <p:nvPr/>
        </p:nvSpPr>
        <p:spPr bwMode="auto">
          <a:xfrm>
            <a:off x="6294438" y="3852863"/>
            <a:ext cx="17462" cy="150812"/>
          </a:xfrm>
          <a:custGeom>
            <a:avLst/>
            <a:gdLst>
              <a:gd name="T0" fmla="*/ 5 w 11"/>
              <a:gd name="T1" fmla="*/ 84 h 95"/>
              <a:gd name="T2" fmla="*/ 11 w 11"/>
              <a:gd name="T3" fmla="*/ 90 h 95"/>
              <a:gd name="T4" fmla="*/ 11 w 11"/>
              <a:gd name="T5" fmla="*/ 0 h 95"/>
              <a:gd name="T6" fmla="*/ 0 w 11"/>
              <a:gd name="T7" fmla="*/ 0 h 95"/>
              <a:gd name="T8" fmla="*/ 0 w 11"/>
              <a:gd name="T9" fmla="*/ 90 h 95"/>
              <a:gd name="T10" fmla="*/ 5 w 11"/>
              <a:gd name="T11" fmla="*/ 95 h 95"/>
              <a:gd name="T12" fmla="*/ 0 w 11"/>
              <a:gd name="T13" fmla="*/ 90 h 95"/>
              <a:gd name="T14" fmla="*/ 0 w 11"/>
              <a:gd name="T15" fmla="*/ 95 h 95"/>
              <a:gd name="T16" fmla="*/ 5 w 11"/>
              <a:gd name="T17" fmla="*/ 95 h 95"/>
              <a:gd name="T18" fmla="*/ 5 w 11"/>
              <a:gd name="T19" fmla="*/ 84 h 9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1"/>
              <a:gd name="T31" fmla="*/ 0 h 95"/>
              <a:gd name="T32" fmla="*/ 11 w 11"/>
              <a:gd name="T33" fmla="*/ 95 h 95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1" h="95">
                <a:moveTo>
                  <a:pt x="5" y="84"/>
                </a:moveTo>
                <a:lnTo>
                  <a:pt x="11" y="90"/>
                </a:lnTo>
                <a:lnTo>
                  <a:pt x="11" y="0"/>
                </a:lnTo>
                <a:lnTo>
                  <a:pt x="0" y="0"/>
                </a:lnTo>
                <a:lnTo>
                  <a:pt x="0" y="90"/>
                </a:lnTo>
                <a:lnTo>
                  <a:pt x="5" y="95"/>
                </a:lnTo>
                <a:lnTo>
                  <a:pt x="0" y="90"/>
                </a:lnTo>
                <a:lnTo>
                  <a:pt x="0" y="95"/>
                </a:lnTo>
                <a:lnTo>
                  <a:pt x="5" y="95"/>
                </a:lnTo>
                <a:lnTo>
                  <a:pt x="5" y="84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62" name="Freeform 80"/>
          <p:cNvSpPr>
            <a:spLocks/>
          </p:cNvSpPr>
          <p:nvPr/>
        </p:nvSpPr>
        <p:spPr bwMode="auto">
          <a:xfrm>
            <a:off x="6302375" y="3986213"/>
            <a:ext cx="460375" cy="17462"/>
          </a:xfrm>
          <a:custGeom>
            <a:avLst/>
            <a:gdLst>
              <a:gd name="T0" fmla="*/ 279 w 290"/>
              <a:gd name="T1" fmla="*/ 6 h 11"/>
              <a:gd name="T2" fmla="*/ 285 w 290"/>
              <a:gd name="T3" fmla="*/ 0 h 11"/>
              <a:gd name="T4" fmla="*/ 0 w 290"/>
              <a:gd name="T5" fmla="*/ 0 h 11"/>
              <a:gd name="T6" fmla="*/ 0 w 290"/>
              <a:gd name="T7" fmla="*/ 11 h 11"/>
              <a:gd name="T8" fmla="*/ 285 w 290"/>
              <a:gd name="T9" fmla="*/ 11 h 11"/>
              <a:gd name="T10" fmla="*/ 290 w 290"/>
              <a:gd name="T11" fmla="*/ 6 h 11"/>
              <a:gd name="T12" fmla="*/ 285 w 290"/>
              <a:gd name="T13" fmla="*/ 11 h 11"/>
              <a:gd name="T14" fmla="*/ 290 w 290"/>
              <a:gd name="T15" fmla="*/ 11 h 11"/>
              <a:gd name="T16" fmla="*/ 290 w 290"/>
              <a:gd name="T17" fmla="*/ 6 h 11"/>
              <a:gd name="T18" fmla="*/ 279 w 290"/>
              <a:gd name="T19" fmla="*/ 6 h 1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90"/>
              <a:gd name="T31" fmla="*/ 0 h 11"/>
              <a:gd name="T32" fmla="*/ 290 w 290"/>
              <a:gd name="T33" fmla="*/ 11 h 11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90" h="11">
                <a:moveTo>
                  <a:pt x="279" y="6"/>
                </a:moveTo>
                <a:lnTo>
                  <a:pt x="285" y="0"/>
                </a:lnTo>
                <a:lnTo>
                  <a:pt x="0" y="0"/>
                </a:lnTo>
                <a:lnTo>
                  <a:pt x="0" y="11"/>
                </a:lnTo>
                <a:lnTo>
                  <a:pt x="285" y="11"/>
                </a:lnTo>
                <a:lnTo>
                  <a:pt x="290" y="6"/>
                </a:lnTo>
                <a:lnTo>
                  <a:pt x="285" y="11"/>
                </a:lnTo>
                <a:lnTo>
                  <a:pt x="290" y="11"/>
                </a:lnTo>
                <a:lnTo>
                  <a:pt x="290" y="6"/>
                </a:lnTo>
                <a:lnTo>
                  <a:pt x="279" y="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63" name="Freeform 81"/>
          <p:cNvSpPr>
            <a:spLocks/>
          </p:cNvSpPr>
          <p:nvPr/>
        </p:nvSpPr>
        <p:spPr bwMode="auto">
          <a:xfrm>
            <a:off x="6745288" y="3843338"/>
            <a:ext cx="17462" cy="152400"/>
          </a:xfrm>
          <a:custGeom>
            <a:avLst/>
            <a:gdLst>
              <a:gd name="T0" fmla="*/ 6 w 11"/>
              <a:gd name="T1" fmla="*/ 11 h 96"/>
              <a:gd name="T2" fmla="*/ 0 w 11"/>
              <a:gd name="T3" fmla="*/ 6 h 96"/>
              <a:gd name="T4" fmla="*/ 0 w 11"/>
              <a:gd name="T5" fmla="*/ 96 h 96"/>
              <a:gd name="T6" fmla="*/ 11 w 11"/>
              <a:gd name="T7" fmla="*/ 96 h 96"/>
              <a:gd name="T8" fmla="*/ 11 w 11"/>
              <a:gd name="T9" fmla="*/ 6 h 96"/>
              <a:gd name="T10" fmla="*/ 6 w 11"/>
              <a:gd name="T11" fmla="*/ 0 h 96"/>
              <a:gd name="T12" fmla="*/ 11 w 11"/>
              <a:gd name="T13" fmla="*/ 6 h 96"/>
              <a:gd name="T14" fmla="*/ 11 w 11"/>
              <a:gd name="T15" fmla="*/ 0 h 96"/>
              <a:gd name="T16" fmla="*/ 6 w 11"/>
              <a:gd name="T17" fmla="*/ 0 h 96"/>
              <a:gd name="T18" fmla="*/ 6 w 11"/>
              <a:gd name="T19" fmla="*/ 11 h 9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1"/>
              <a:gd name="T31" fmla="*/ 0 h 96"/>
              <a:gd name="T32" fmla="*/ 11 w 11"/>
              <a:gd name="T33" fmla="*/ 96 h 9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1" h="96">
                <a:moveTo>
                  <a:pt x="6" y="11"/>
                </a:moveTo>
                <a:lnTo>
                  <a:pt x="0" y="6"/>
                </a:lnTo>
                <a:lnTo>
                  <a:pt x="0" y="96"/>
                </a:lnTo>
                <a:lnTo>
                  <a:pt x="11" y="96"/>
                </a:lnTo>
                <a:lnTo>
                  <a:pt x="11" y="6"/>
                </a:lnTo>
                <a:lnTo>
                  <a:pt x="6" y="0"/>
                </a:lnTo>
                <a:lnTo>
                  <a:pt x="11" y="6"/>
                </a:lnTo>
                <a:lnTo>
                  <a:pt x="11" y="0"/>
                </a:lnTo>
                <a:lnTo>
                  <a:pt x="6" y="0"/>
                </a:lnTo>
                <a:lnTo>
                  <a:pt x="6" y="11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64" name="Freeform 82"/>
          <p:cNvSpPr>
            <a:spLocks/>
          </p:cNvSpPr>
          <p:nvPr/>
        </p:nvSpPr>
        <p:spPr bwMode="auto">
          <a:xfrm>
            <a:off x="6294438" y="3843338"/>
            <a:ext cx="460375" cy="17462"/>
          </a:xfrm>
          <a:custGeom>
            <a:avLst/>
            <a:gdLst>
              <a:gd name="T0" fmla="*/ 11 w 290"/>
              <a:gd name="T1" fmla="*/ 6 h 11"/>
              <a:gd name="T2" fmla="*/ 5 w 290"/>
              <a:gd name="T3" fmla="*/ 11 h 11"/>
              <a:gd name="T4" fmla="*/ 290 w 290"/>
              <a:gd name="T5" fmla="*/ 11 h 11"/>
              <a:gd name="T6" fmla="*/ 290 w 290"/>
              <a:gd name="T7" fmla="*/ 0 h 11"/>
              <a:gd name="T8" fmla="*/ 5 w 290"/>
              <a:gd name="T9" fmla="*/ 0 h 11"/>
              <a:gd name="T10" fmla="*/ 0 w 290"/>
              <a:gd name="T11" fmla="*/ 6 h 11"/>
              <a:gd name="T12" fmla="*/ 5 w 290"/>
              <a:gd name="T13" fmla="*/ 0 h 11"/>
              <a:gd name="T14" fmla="*/ 0 w 290"/>
              <a:gd name="T15" fmla="*/ 0 h 11"/>
              <a:gd name="T16" fmla="*/ 0 w 290"/>
              <a:gd name="T17" fmla="*/ 6 h 11"/>
              <a:gd name="T18" fmla="*/ 11 w 290"/>
              <a:gd name="T19" fmla="*/ 6 h 1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90"/>
              <a:gd name="T31" fmla="*/ 0 h 11"/>
              <a:gd name="T32" fmla="*/ 290 w 290"/>
              <a:gd name="T33" fmla="*/ 11 h 11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90" h="11">
                <a:moveTo>
                  <a:pt x="11" y="6"/>
                </a:moveTo>
                <a:lnTo>
                  <a:pt x="5" y="11"/>
                </a:lnTo>
                <a:lnTo>
                  <a:pt x="290" y="11"/>
                </a:lnTo>
                <a:lnTo>
                  <a:pt x="290" y="0"/>
                </a:lnTo>
                <a:lnTo>
                  <a:pt x="5" y="0"/>
                </a:lnTo>
                <a:lnTo>
                  <a:pt x="0" y="6"/>
                </a:lnTo>
                <a:lnTo>
                  <a:pt x="5" y="0"/>
                </a:lnTo>
                <a:lnTo>
                  <a:pt x="0" y="0"/>
                </a:lnTo>
                <a:lnTo>
                  <a:pt x="0" y="6"/>
                </a:lnTo>
                <a:lnTo>
                  <a:pt x="11" y="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65" name="Freeform 83"/>
          <p:cNvSpPr>
            <a:spLocks/>
          </p:cNvSpPr>
          <p:nvPr/>
        </p:nvSpPr>
        <p:spPr bwMode="auto">
          <a:xfrm>
            <a:off x="7143750" y="3883025"/>
            <a:ext cx="74613" cy="80963"/>
          </a:xfrm>
          <a:custGeom>
            <a:avLst/>
            <a:gdLst>
              <a:gd name="T0" fmla="*/ 23 w 47"/>
              <a:gd name="T1" fmla="*/ 51 h 51"/>
              <a:gd name="T2" fmla="*/ 26 w 47"/>
              <a:gd name="T3" fmla="*/ 51 h 51"/>
              <a:gd name="T4" fmla="*/ 29 w 47"/>
              <a:gd name="T5" fmla="*/ 51 h 51"/>
              <a:gd name="T6" fmla="*/ 30 w 47"/>
              <a:gd name="T7" fmla="*/ 50 h 51"/>
              <a:gd name="T8" fmla="*/ 33 w 47"/>
              <a:gd name="T9" fmla="*/ 50 h 51"/>
              <a:gd name="T10" fmla="*/ 35 w 47"/>
              <a:gd name="T11" fmla="*/ 48 h 51"/>
              <a:gd name="T12" fmla="*/ 37 w 47"/>
              <a:gd name="T13" fmla="*/ 47 h 51"/>
              <a:gd name="T14" fmla="*/ 39 w 47"/>
              <a:gd name="T15" fmla="*/ 44 h 51"/>
              <a:gd name="T16" fmla="*/ 40 w 47"/>
              <a:gd name="T17" fmla="*/ 43 h 51"/>
              <a:gd name="T18" fmla="*/ 43 w 47"/>
              <a:gd name="T19" fmla="*/ 40 h 51"/>
              <a:gd name="T20" fmla="*/ 44 w 47"/>
              <a:gd name="T21" fmla="*/ 38 h 51"/>
              <a:gd name="T22" fmla="*/ 46 w 47"/>
              <a:gd name="T23" fmla="*/ 36 h 51"/>
              <a:gd name="T24" fmla="*/ 46 w 47"/>
              <a:gd name="T25" fmla="*/ 33 h 51"/>
              <a:gd name="T26" fmla="*/ 47 w 47"/>
              <a:gd name="T27" fmla="*/ 31 h 51"/>
              <a:gd name="T28" fmla="*/ 47 w 47"/>
              <a:gd name="T29" fmla="*/ 29 h 51"/>
              <a:gd name="T30" fmla="*/ 47 w 47"/>
              <a:gd name="T31" fmla="*/ 26 h 51"/>
              <a:gd name="T32" fmla="*/ 47 w 47"/>
              <a:gd name="T33" fmla="*/ 23 h 51"/>
              <a:gd name="T34" fmla="*/ 47 w 47"/>
              <a:gd name="T35" fmla="*/ 20 h 51"/>
              <a:gd name="T36" fmla="*/ 46 w 47"/>
              <a:gd name="T37" fmla="*/ 17 h 51"/>
              <a:gd name="T38" fmla="*/ 44 w 47"/>
              <a:gd name="T39" fmla="*/ 14 h 51"/>
              <a:gd name="T40" fmla="*/ 43 w 47"/>
              <a:gd name="T41" fmla="*/ 13 h 51"/>
              <a:gd name="T42" fmla="*/ 42 w 47"/>
              <a:gd name="T43" fmla="*/ 10 h 51"/>
              <a:gd name="T44" fmla="*/ 40 w 47"/>
              <a:gd name="T45" fmla="*/ 7 h 51"/>
              <a:gd name="T46" fmla="*/ 38 w 47"/>
              <a:gd name="T47" fmla="*/ 6 h 51"/>
              <a:gd name="T48" fmla="*/ 35 w 47"/>
              <a:gd name="T49" fmla="*/ 5 h 51"/>
              <a:gd name="T50" fmla="*/ 34 w 47"/>
              <a:gd name="T51" fmla="*/ 3 h 51"/>
              <a:gd name="T52" fmla="*/ 31 w 47"/>
              <a:gd name="T53" fmla="*/ 2 h 51"/>
              <a:gd name="T54" fmla="*/ 29 w 47"/>
              <a:gd name="T55" fmla="*/ 2 h 51"/>
              <a:gd name="T56" fmla="*/ 27 w 47"/>
              <a:gd name="T57" fmla="*/ 0 h 51"/>
              <a:gd name="T58" fmla="*/ 25 w 47"/>
              <a:gd name="T59" fmla="*/ 0 h 51"/>
              <a:gd name="T60" fmla="*/ 22 w 47"/>
              <a:gd name="T61" fmla="*/ 0 h 51"/>
              <a:gd name="T62" fmla="*/ 20 w 47"/>
              <a:gd name="T63" fmla="*/ 0 h 51"/>
              <a:gd name="T64" fmla="*/ 18 w 47"/>
              <a:gd name="T65" fmla="*/ 2 h 51"/>
              <a:gd name="T66" fmla="*/ 16 w 47"/>
              <a:gd name="T67" fmla="*/ 2 h 51"/>
              <a:gd name="T68" fmla="*/ 13 w 47"/>
              <a:gd name="T69" fmla="*/ 3 h 51"/>
              <a:gd name="T70" fmla="*/ 12 w 47"/>
              <a:gd name="T71" fmla="*/ 5 h 51"/>
              <a:gd name="T72" fmla="*/ 9 w 47"/>
              <a:gd name="T73" fmla="*/ 6 h 51"/>
              <a:gd name="T74" fmla="*/ 6 w 47"/>
              <a:gd name="T75" fmla="*/ 7 h 51"/>
              <a:gd name="T76" fmla="*/ 5 w 47"/>
              <a:gd name="T77" fmla="*/ 10 h 51"/>
              <a:gd name="T78" fmla="*/ 4 w 47"/>
              <a:gd name="T79" fmla="*/ 13 h 51"/>
              <a:gd name="T80" fmla="*/ 2 w 47"/>
              <a:gd name="T81" fmla="*/ 14 h 51"/>
              <a:gd name="T82" fmla="*/ 1 w 47"/>
              <a:gd name="T83" fmla="*/ 17 h 51"/>
              <a:gd name="T84" fmla="*/ 0 w 47"/>
              <a:gd name="T85" fmla="*/ 20 h 51"/>
              <a:gd name="T86" fmla="*/ 0 w 47"/>
              <a:gd name="T87" fmla="*/ 23 h 51"/>
              <a:gd name="T88" fmla="*/ 0 w 47"/>
              <a:gd name="T89" fmla="*/ 26 h 51"/>
              <a:gd name="T90" fmla="*/ 0 w 47"/>
              <a:gd name="T91" fmla="*/ 29 h 51"/>
              <a:gd name="T92" fmla="*/ 0 w 47"/>
              <a:gd name="T93" fmla="*/ 31 h 51"/>
              <a:gd name="T94" fmla="*/ 1 w 47"/>
              <a:gd name="T95" fmla="*/ 33 h 51"/>
              <a:gd name="T96" fmla="*/ 1 w 47"/>
              <a:gd name="T97" fmla="*/ 36 h 51"/>
              <a:gd name="T98" fmla="*/ 2 w 47"/>
              <a:gd name="T99" fmla="*/ 38 h 51"/>
              <a:gd name="T100" fmla="*/ 4 w 47"/>
              <a:gd name="T101" fmla="*/ 40 h 51"/>
              <a:gd name="T102" fmla="*/ 6 w 47"/>
              <a:gd name="T103" fmla="*/ 43 h 51"/>
              <a:gd name="T104" fmla="*/ 8 w 47"/>
              <a:gd name="T105" fmla="*/ 44 h 51"/>
              <a:gd name="T106" fmla="*/ 10 w 47"/>
              <a:gd name="T107" fmla="*/ 47 h 51"/>
              <a:gd name="T108" fmla="*/ 12 w 47"/>
              <a:gd name="T109" fmla="*/ 48 h 51"/>
              <a:gd name="T110" fmla="*/ 14 w 47"/>
              <a:gd name="T111" fmla="*/ 50 h 51"/>
              <a:gd name="T112" fmla="*/ 17 w 47"/>
              <a:gd name="T113" fmla="*/ 50 h 51"/>
              <a:gd name="T114" fmla="*/ 18 w 47"/>
              <a:gd name="T115" fmla="*/ 51 h 51"/>
              <a:gd name="T116" fmla="*/ 21 w 47"/>
              <a:gd name="T117" fmla="*/ 51 h 51"/>
              <a:gd name="T118" fmla="*/ 23 w 47"/>
              <a:gd name="T119" fmla="*/ 51 h 5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47"/>
              <a:gd name="T181" fmla="*/ 0 h 51"/>
              <a:gd name="T182" fmla="*/ 47 w 47"/>
              <a:gd name="T183" fmla="*/ 51 h 51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47" h="51">
                <a:moveTo>
                  <a:pt x="23" y="26"/>
                </a:moveTo>
                <a:lnTo>
                  <a:pt x="23" y="51"/>
                </a:lnTo>
                <a:lnTo>
                  <a:pt x="25" y="51"/>
                </a:lnTo>
                <a:lnTo>
                  <a:pt x="26" y="51"/>
                </a:lnTo>
                <a:lnTo>
                  <a:pt x="27" y="51"/>
                </a:lnTo>
                <a:lnTo>
                  <a:pt x="29" y="51"/>
                </a:lnTo>
                <a:lnTo>
                  <a:pt x="29" y="50"/>
                </a:lnTo>
                <a:lnTo>
                  <a:pt x="30" y="50"/>
                </a:lnTo>
                <a:lnTo>
                  <a:pt x="31" y="50"/>
                </a:lnTo>
                <a:lnTo>
                  <a:pt x="33" y="50"/>
                </a:lnTo>
                <a:lnTo>
                  <a:pt x="34" y="48"/>
                </a:lnTo>
                <a:lnTo>
                  <a:pt x="35" y="48"/>
                </a:lnTo>
                <a:lnTo>
                  <a:pt x="35" y="47"/>
                </a:lnTo>
                <a:lnTo>
                  <a:pt x="37" y="47"/>
                </a:lnTo>
                <a:lnTo>
                  <a:pt x="38" y="45"/>
                </a:lnTo>
                <a:lnTo>
                  <a:pt x="39" y="44"/>
                </a:lnTo>
                <a:lnTo>
                  <a:pt x="40" y="44"/>
                </a:lnTo>
                <a:lnTo>
                  <a:pt x="40" y="43"/>
                </a:lnTo>
                <a:lnTo>
                  <a:pt x="42" y="41"/>
                </a:lnTo>
                <a:lnTo>
                  <a:pt x="43" y="40"/>
                </a:lnTo>
                <a:lnTo>
                  <a:pt x="43" y="38"/>
                </a:lnTo>
                <a:lnTo>
                  <a:pt x="44" y="38"/>
                </a:lnTo>
                <a:lnTo>
                  <a:pt x="44" y="37"/>
                </a:lnTo>
                <a:lnTo>
                  <a:pt x="46" y="36"/>
                </a:lnTo>
                <a:lnTo>
                  <a:pt x="46" y="34"/>
                </a:lnTo>
                <a:lnTo>
                  <a:pt x="46" y="33"/>
                </a:lnTo>
                <a:lnTo>
                  <a:pt x="46" y="31"/>
                </a:lnTo>
                <a:lnTo>
                  <a:pt x="47" y="31"/>
                </a:lnTo>
                <a:lnTo>
                  <a:pt x="47" y="30"/>
                </a:lnTo>
                <a:lnTo>
                  <a:pt x="47" y="29"/>
                </a:lnTo>
                <a:lnTo>
                  <a:pt x="47" y="27"/>
                </a:lnTo>
                <a:lnTo>
                  <a:pt x="47" y="26"/>
                </a:lnTo>
                <a:lnTo>
                  <a:pt x="47" y="24"/>
                </a:lnTo>
                <a:lnTo>
                  <a:pt x="47" y="23"/>
                </a:lnTo>
                <a:lnTo>
                  <a:pt x="47" y="21"/>
                </a:lnTo>
                <a:lnTo>
                  <a:pt x="47" y="20"/>
                </a:lnTo>
                <a:lnTo>
                  <a:pt x="46" y="19"/>
                </a:lnTo>
                <a:lnTo>
                  <a:pt x="46" y="17"/>
                </a:lnTo>
                <a:lnTo>
                  <a:pt x="46" y="16"/>
                </a:lnTo>
                <a:lnTo>
                  <a:pt x="44" y="14"/>
                </a:lnTo>
                <a:lnTo>
                  <a:pt x="44" y="13"/>
                </a:lnTo>
                <a:lnTo>
                  <a:pt x="43" y="13"/>
                </a:lnTo>
                <a:lnTo>
                  <a:pt x="43" y="12"/>
                </a:lnTo>
                <a:lnTo>
                  <a:pt x="42" y="10"/>
                </a:lnTo>
                <a:lnTo>
                  <a:pt x="40" y="9"/>
                </a:lnTo>
                <a:lnTo>
                  <a:pt x="40" y="7"/>
                </a:lnTo>
                <a:lnTo>
                  <a:pt x="39" y="7"/>
                </a:lnTo>
                <a:lnTo>
                  <a:pt x="38" y="6"/>
                </a:lnTo>
                <a:lnTo>
                  <a:pt x="37" y="5"/>
                </a:lnTo>
                <a:lnTo>
                  <a:pt x="35" y="5"/>
                </a:lnTo>
                <a:lnTo>
                  <a:pt x="35" y="3"/>
                </a:lnTo>
                <a:lnTo>
                  <a:pt x="34" y="3"/>
                </a:lnTo>
                <a:lnTo>
                  <a:pt x="33" y="2"/>
                </a:lnTo>
                <a:lnTo>
                  <a:pt x="31" y="2"/>
                </a:lnTo>
                <a:lnTo>
                  <a:pt x="30" y="2"/>
                </a:lnTo>
                <a:lnTo>
                  <a:pt x="29" y="2"/>
                </a:lnTo>
                <a:lnTo>
                  <a:pt x="29" y="0"/>
                </a:lnTo>
                <a:lnTo>
                  <a:pt x="27" y="0"/>
                </a:lnTo>
                <a:lnTo>
                  <a:pt x="26" y="0"/>
                </a:lnTo>
                <a:lnTo>
                  <a:pt x="25" y="0"/>
                </a:lnTo>
                <a:lnTo>
                  <a:pt x="23" y="0"/>
                </a:lnTo>
                <a:lnTo>
                  <a:pt x="22" y="0"/>
                </a:lnTo>
                <a:lnTo>
                  <a:pt x="21" y="0"/>
                </a:lnTo>
                <a:lnTo>
                  <a:pt x="20" y="0"/>
                </a:lnTo>
                <a:lnTo>
                  <a:pt x="18" y="0"/>
                </a:lnTo>
                <a:lnTo>
                  <a:pt x="18" y="2"/>
                </a:lnTo>
                <a:lnTo>
                  <a:pt x="17" y="2"/>
                </a:lnTo>
                <a:lnTo>
                  <a:pt x="16" y="2"/>
                </a:lnTo>
                <a:lnTo>
                  <a:pt x="14" y="2"/>
                </a:lnTo>
                <a:lnTo>
                  <a:pt x="13" y="3"/>
                </a:lnTo>
                <a:lnTo>
                  <a:pt x="12" y="3"/>
                </a:lnTo>
                <a:lnTo>
                  <a:pt x="12" y="5"/>
                </a:lnTo>
                <a:lnTo>
                  <a:pt x="10" y="5"/>
                </a:lnTo>
                <a:lnTo>
                  <a:pt x="9" y="6"/>
                </a:lnTo>
                <a:lnTo>
                  <a:pt x="8" y="7"/>
                </a:lnTo>
                <a:lnTo>
                  <a:pt x="6" y="7"/>
                </a:lnTo>
                <a:lnTo>
                  <a:pt x="6" y="9"/>
                </a:lnTo>
                <a:lnTo>
                  <a:pt x="5" y="10"/>
                </a:lnTo>
                <a:lnTo>
                  <a:pt x="4" y="12"/>
                </a:lnTo>
                <a:lnTo>
                  <a:pt x="4" y="13"/>
                </a:lnTo>
                <a:lnTo>
                  <a:pt x="2" y="13"/>
                </a:lnTo>
                <a:lnTo>
                  <a:pt x="2" y="14"/>
                </a:lnTo>
                <a:lnTo>
                  <a:pt x="1" y="16"/>
                </a:lnTo>
                <a:lnTo>
                  <a:pt x="1" y="17"/>
                </a:lnTo>
                <a:lnTo>
                  <a:pt x="1" y="19"/>
                </a:lnTo>
                <a:lnTo>
                  <a:pt x="0" y="20"/>
                </a:lnTo>
                <a:lnTo>
                  <a:pt x="0" y="21"/>
                </a:lnTo>
                <a:lnTo>
                  <a:pt x="0" y="23"/>
                </a:lnTo>
                <a:lnTo>
                  <a:pt x="0" y="24"/>
                </a:lnTo>
                <a:lnTo>
                  <a:pt x="0" y="26"/>
                </a:lnTo>
                <a:lnTo>
                  <a:pt x="0" y="27"/>
                </a:lnTo>
                <a:lnTo>
                  <a:pt x="0" y="29"/>
                </a:lnTo>
                <a:lnTo>
                  <a:pt x="0" y="30"/>
                </a:lnTo>
                <a:lnTo>
                  <a:pt x="0" y="31"/>
                </a:lnTo>
                <a:lnTo>
                  <a:pt x="1" y="31"/>
                </a:lnTo>
                <a:lnTo>
                  <a:pt x="1" y="33"/>
                </a:lnTo>
                <a:lnTo>
                  <a:pt x="1" y="34"/>
                </a:lnTo>
                <a:lnTo>
                  <a:pt x="1" y="36"/>
                </a:lnTo>
                <a:lnTo>
                  <a:pt x="2" y="37"/>
                </a:lnTo>
                <a:lnTo>
                  <a:pt x="2" y="38"/>
                </a:lnTo>
                <a:lnTo>
                  <a:pt x="4" y="38"/>
                </a:lnTo>
                <a:lnTo>
                  <a:pt x="4" y="40"/>
                </a:lnTo>
                <a:lnTo>
                  <a:pt x="5" y="41"/>
                </a:lnTo>
                <a:lnTo>
                  <a:pt x="6" y="43"/>
                </a:lnTo>
                <a:lnTo>
                  <a:pt x="6" y="44"/>
                </a:lnTo>
                <a:lnTo>
                  <a:pt x="8" y="44"/>
                </a:lnTo>
                <a:lnTo>
                  <a:pt x="9" y="45"/>
                </a:lnTo>
                <a:lnTo>
                  <a:pt x="10" y="47"/>
                </a:lnTo>
                <a:lnTo>
                  <a:pt x="12" y="47"/>
                </a:lnTo>
                <a:lnTo>
                  <a:pt x="12" y="48"/>
                </a:lnTo>
                <a:lnTo>
                  <a:pt x="13" y="48"/>
                </a:lnTo>
                <a:lnTo>
                  <a:pt x="14" y="50"/>
                </a:lnTo>
                <a:lnTo>
                  <a:pt x="16" y="50"/>
                </a:lnTo>
                <a:lnTo>
                  <a:pt x="17" y="50"/>
                </a:lnTo>
                <a:lnTo>
                  <a:pt x="18" y="50"/>
                </a:lnTo>
                <a:lnTo>
                  <a:pt x="18" y="51"/>
                </a:lnTo>
                <a:lnTo>
                  <a:pt x="20" y="51"/>
                </a:lnTo>
                <a:lnTo>
                  <a:pt x="21" y="51"/>
                </a:lnTo>
                <a:lnTo>
                  <a:pt x="22" y="51"/>
                </a:lnTo>
                <a:lnTo>
                  <a:pt x="23" y="51"/>
                </a:lnTo>
                <a:lnTo>
                  <a:pt x="23" y="2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66" name="Freeform 84"/>
          <p:cNvSpPr>
            <a:spLocks/>
          </p:cNvSpPr>
          <p:nvPr/>
        </p:nvSpPr>
        <p:spPr bwMode="auto">
          <a:xfrm>
            <a:off x="6754813" y="3913188"/>
            <a:ext cx="425450" cy="19050"/>
          </a:xfrm>
          <a:custGeom>
            <a:avLst/>
            <a:gdLst>
              <a:gd name="T0" fmla="*/ 0 w 268"/>
              <a:gd name="T1" fmla="*/ 7 h 12"/>
              <a:gd name="T2" fmla="*/ 0 w 268"/>
              <a:gd name="T3" fmla="*/ 12 h 12"/>
              <a:gd name="T4" fmla="*/ 268 w 268"/>
              <a:gd name="T5" fmla="*/ 12 h 12"/>
              <a:gd name="T6" fmla="*/ 268 w 268"/>
              <a:gd name="T7" fmla="*/ 0 h 12"/>
              <a:gd name="T8" fmla="*/ 0 w 268"/>
              <a:gd name="T9" fmla="*/ 0 h 12"/>
              <a:gd name="T10" fmla="*/ 0 w 268"/>
              <a:gd name="T11" fmla="*/ 7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68"/>
              <a:gd name="T19" fmla="*/ 0 h 12"/>
              <a:gd name="T20" fmla="*/ 268 w 268"/>
              <a:gd name="T21" fmla="*/ 12 h 1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68" h="12">
                <a:moveTo>
                  <a:pt x="0" y="7"/>
                </a:moveTo>
                <a:lnTo>
                  <a:pt x="0" y="12"/>
                </a:lnTo>
                <a:lnTo>
                  <a:pt x="268" y="12"/>
                </a:lnTo>
                <a:lnTo>
                  <a:pt x="268" y="0"/>
                </a:lnTo>
                <a:lnTo>
                  <a:pt x="0" y="0"/>
                </a:lnTo>
                <a:lnTo>
                  <a:pt x="0" y="7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67" name="Freeform 85"/>
          <p:cNvSpPr>
            <a:spLocks/>
          </p:cNvSpPr>
          <p:nvPr/>
        </p:nvSpPr>
        <p:spPr bwMode="auto">
          <a:xfrm>
            <a:off x="5837238" y="3883025"/>
            <a:ext cx="74612" cy="80963"/>
          </a:xfrm>
          <a:custGeom>
            <a:avLst/>
            <a:gdLst>
              <a:gd name="T0" fmla="*/ 23 w 47"/>
              <a:gd name="T1" fmla="*/ 0 h 51"/>
              <a:gd name="T2" fmla="*/ 20 w 47"/>
              <a:gd name="T3" fmla="*/ 0 h 51"/>
              <a:gd name="T4" fmla="*/ 18 w 47"/>
              <a:gd name="T5" fmla="*/ 2 h 51"/>
              <a:gd name="T6" fmla="*/ 15 w 47"/>
              <a:gd name="T7" fmla="*/ 2 h 51"/>
              <a:gd name="T8" fmla="*/ 14 w 47"/>
              <a:gd name="T9" fmla="*/ 3 h 51"/>
              <a:gd name="T10" fmla="*/ 11 w 47"/>
              <a:gd name="T11" fmla="*/ 5 h 51"/>
              <a:gd name="T12" fmla="*/ 10 w 47"/>
              <a:gd name="T13" fmla="*/ 6 h 51"/>
              <a:gd name="T14" fmla="*/ 7 w 47"/>
              <a:gd name="T15" fmla="*/ 7 h 51"/>
              <a:gd name="T16" fmla="*/ 5 w 47"/>
              <a:gd name="T17" fmla="*/ 10 h 51"/>
              <a:gd name="T18" fmla="*/ 3 w 47"/>
              <a:gd name="T19" fmla="*/ 13 h 51"/>
              <a:gd name="T20" fmla="*/ 2 w 47"/>
              <a:gd name="T21" fmla="*/ 16 h 51"/>
              <a:gd name="T22" fmla="*/ 1 w 47"/>
              <a:gd name="T23" fmla="*/ 19 h 51"/>
              <a:gd name="T24" fmla="*/ 1 w 47"/>
              <a:gd name="T25" fmla="*/ 21 h 51"/>
              <a:gd name="T26" fmla="*/ 0 w 47"/>
              <a:gd name="T27" fmla="*/ 24 h 51"/>
              <a:gd name="T28" fmla="*/ 0 w 47"/>
              <a:gd name="T29" fmla="*/ 27 h 51"/>
              <a:gd name="T30" fmla="*/ 1 w 47"/>
              <a:gd name="T31" fmla="*/ 30 h 51"/>
              <a:gd name="T32" fmla="*/ 1 w 47"/>
              <a:gd name="T33" fmla="*/ 33 h 51"/>
              <a:gd name="T34" fmla="*/ 2 w 47"/>
              <a:gd name="T35" fmla="*/ 36 h 51"/>
              <a:gd name="T36" fmla="*/ 3 w 47"/>
              <a:gd name="T37" fmla="*/ 38 h 51"/>
              <a:gd name="T38" fmla="*/ 5 w 47"/>
              <a:gd name="T39" fmla="*/ 41 h 51"/>
              <a:gd name="T40" fmla="*/ 7 w 47"/>
              <a:gd name="T41" fmla="*/ 44 h 51"/>
              <a:gd name="T42" fmla="*/ 10 w 47"/>
              <a:gd name="T43" fmla="*/ 45 h 51"/>
              <a:gd name="T44" fmla="*/ 11 w 47"/>
              <a:gd name="T45" fmla="*/ 47 h 51"/>
              <a:gd name="T46" fmla="*/ 14 w 47"/>
              <a:gd name="T47" fmla="*/ 48 h 51"/>
              <a:gd name="T48" fmla="*/ 15 w 47"/>
              <a:gd name="T49" fmla="*/ 50 h 51"/>
              <a:gd name="T50" fmla="*/ 18 w 47"/>
              <a:gd name="T51" fmla="*/ 50 h 51"/>
              <a:gd name="T52" fmla="*/ 20 w 47"/>
              <a:gd name="T53" fmla="*/ 51 h 51"/>
              <a:gd name="T54" fmla="*/ 23 w 47"/>
              <a:gd name="T55" fmla="*/ 51 h 51"/>
              <a:gd name="T56" fmla="*/ 26 w 47"/>
              <a:gd name="T57" fmla="*/ 51 h 51"/>
              <a:gd name="T58" fmla="*/ 28 w 47"/>
              <a:gd name="T59" fmla="*/ 51 h 51"/>
              <a:gd name="T60" fmla="*/ 31 w 47"/>
              <a:gd name="T61" fmla="*/ 50 h 51"/>
              <a:gd name="T62" fmla="*/ 34 w 47"/>
              <a:gd name="T63" fmla="*/ 48 h 51"/>
              <a:gd name="T64" fmla="*/ 36 w 47"/>
              <a:gd name="T65" fmla="*/ 47 h 51"/>
              <a:gd name="T66" fmla="*/ 39 w 47"/>
              <a:gd name="T67" fmla="*/ 45 h 51"/>
              <a:gd name="T68" fmla="*/ 40 w 47"/>
              <a:gd name="T69" fmla="*/ 44 h 51"/>
              <a:gd name="T70" fmla="*/ 41 w 47"/>
              <a:gd name="T71" fmla="*/ 41 h 51"/>
              <a:gd name="T72" fmla="*/ 43 w 47"/>
              <a:gd name="T73" fmla="*/ 40 h 51"/>
              <a:gd name="T74" fmla="*/ 45 w 47"/>
              <a:gd name="T75" fmla="*/ 37 h 51"/>
              <a:gd name="T76" fmla="*/ 45 w 47"/>
              <a:gd name="T77" fmla="*/ 34 h 51"/>
              <a:gd name="T78" fmla="*/ 47 w 47"/>
              <a:gd name="T79" fmla="*/ 31 h 51"/>
              <a:gd name="T80" fmla="*/ 47 w 47"/>
              <a:gd name="T81" fmla="*/ 29 h 51"/>
              <a:gd name="T82" fmla="*/ 47 w 47"/>
              <a:gd name="T83" fmla="*/ 26 h 51"/>
              <a:gd name="T84" fmla="*/ 47 w 47"/>
              <a:gd name="T85" fmla="*/ 23 h 51"/>
              <a:gd name="T86" fmla="*/ 47 w 47"/>
              <a:gd name="T87" fmla="*/ 20 h 51"/>
              <a:gd name="T88" fmla="*/ 45 w 47"/>
              <a:gd name="T89" fmla="*/ 17 h 51"/>
              <a:gd name="T90" fmla="*/ 45 w 47"/>
              <a:gd name="T91" fmla="*/ 14 h 51"/>
              <a:gd name="T92" fmla="*/ 43 w 47"/>
              <a:gd name="T93" fmla="*/ 12 h 51"/>
              <a:gd name="T94" fmla="*/ 41 w 47"/>
              <a:gd name="T95" fmla="*/ 10 h 51"/>
              <a:gd name="T96" fmla="*/ 40 w 47"/>
              <a:gd name="T97" fmla="*/ 7 h 51"/>
              <a:gd name="T98" fmla="*/ 39 w 47"/>
              <a:gd name="T99" fmla="*/ 6 h 51"/>
              <a:gd name="T100" fmla="*/ 36 w 47"/>
              <a:gd name="T101" fmla="*/ 5 h 51"/>
              <a:gd name="T102" fmla="*/ 34 w 47"/>
              <a:gd name="T103" fmla="*/ 3 h 51"/>
              <a:gd name="T104" fmla="*/ 31 w 47"/>
              <a:gd name="T105" fmla="*/ 2 h 51"/>
              <a:gd name="T106" fmla="*/ 28 w 47"/>
              <a:gd name="T107" fmla="*/ 0 h 51"/>
              <a:gd name="T108" fmla="*/ 26 w 47"/>
              <a:gd name="T109" fmla="*/ 0 h 51"/>
              <a:gd name="T110" fmla="*/ 23 w 47"/>
              <a:gd name="T111" fmla="*/ 0 h 51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47"/>
              <a:gd name="T169" fmla="*/ 0 h 51"/>
              <a:gd name="T170" fmla="*/ 47 w 47"/>
              <a:gd name="T171" fmla="*/ 51 h 51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47" h="51">
                <a:moveTo>
                  <a:pt x="23" y="26"/>
                </a:moveTo>
                <a:lnTo>
                  <a:pt x="23" y="0"/>
                </a:lnTo>
                <a:lnTo>
                  <a:pt x="22" y="0"/>
                </a:lnTo>
                <a:lnTo>
                  <a:pt x="20" y="0"/>
                </a:lnTo>
                <a:lnTo>
                  <a:pt x="19" y="0"/>
                </a:lnTo>
                <a:lnTo>
                  <a:pt x="18" y="2"/>
                </a:lnTo>
                <a:lnTo>
                  <a:pt x="17" y="2"/>
                </a:lnTo>
                <a:lnTo>
                  <a:pt x="15" y="2"/>
                </a:lnTo>
                <a:lnTo>
                  <a:pt x="14" y="2"/>
                </a:lnTo>
                <a:lnTo>
                  <a:pt x="14" y="3"/>
                </a:lnTo>
                <a:lnTo>
                  <a:pt x="13" y="3"/>
                </a:lnTo>
                <a:lnTo>
                  <a:pt x="11" y="5"/>
                </a:lnTo>
                <a:lnTo>
                  <a:pt x="10" y="5"/>
                </a:lnTo>
                <a:lnTo>
                  <a:pt x="10" y="6"/>
                </a:lnTo>
                <a:lnTo>
                  <a:pt x="9" y="6"/>
                </a:lnTo>
                <a:lnTo>
                  <a:pt x="7" y="7"/>
                </a:lnTo>
                <a:lnTo>
                  <a:pt x="6" y="9"/>
                </a:lnTo>
                <a:lnTo>
                  <a:pt x="5" y="10"/>
                </a:lnTo>
                <a:lnTo>
                  <a:pt x="3" y="12"/>
                </a:lnTo>
                <a:lnTo>
                  <a:pt x="3" y="13"/>
                </a:lnTo>
                <a:lnTo>
                  <a:pt x="2" y="14"/>
                </a:lnTo>
                <a:lnTo>
                  <a:pt x="2" y="16"/>
                </a:lnTo>
                <a:lnTo>
                  <a:pt x="1" y="17"/>
                </a:lnTo>
                <a:lnTo>
                  <a:pt x="1" y="19"/>
                </a:lnTo>
                <a:lnTo>
                  <a:pt x="1" y="20"/>
                </a:lnTo>
                <a:lnTo>
                  <a:pt x="1" y="21"/>
                </a:lnTo>
                <a:lnTo>
                  <a:pt x="0" y="23"/>
                </a:lnTo>
                <a:lnTo>
                  <a:pt x="0" y="24"/>
                </a:lnTo>
                <a:lnTo>
                  <a:pt x="0" y="26"/>
                </a:lnTo>
                <a:lnTo>
                  <a:pt x="0" y="27"/>
                </a:lnTo>
                <a:lnTo>
                  <a:pt x="0" y="29"/>
                </a:lnTo>
                <a:lnTo>
                  <a:pt x="1" y="30"/>
                </a:lnTo>
                <a:lnTo>
                  <a:pt x="1" y="31"/>
                </a:lnTo>
                <a:lnTo>
                  <a:pt x="1" y="33"/>
                </a:lnTo>
                <a:lnTo>
                  <a:pt x="1" y="34"/>
                </a:lnTo>
                <a:lnTo>
                  <a:pt x="2" y="36"/>
                </a:lnTo>
                <a:lnTo>
                  <a:pt x="2" y="37"/>
                </a:lnTo>
                <a:lnTo>
                  <a:pt x="3" y="38"/>
                </a:lnTo>
                <a:lnTo>
                  <a:pt x="3" y="40"/>
                </a:lnTo>
                <a:lnTo>
                  <a:pt x="5" y="41"/>
                </a:lnTo>
                <a:lnTo>
                  <a:pt x="6" y="43"/>
                </a:lnTo>
                <a:lnTo>
                  <a:pt x="7" y="44"/>
                </a:lnTo>
                <a:lnTo>
                  <a:pt x="9" y="45"/>
                </a:lnTo>
                <a:lnTo>
                  <a:pt x="10" y="45"/>
                </a:lnTo>
                <a:lnTo>
                  <a:pt x="10" y="47"/>
                </a:lnTo>
                <a:lnTo>
                  <a:pt x="11" y="47"/>
                </a:lnTo>
                <a:lnTo>
                  <a:pt x="13" y="48"/>
                </a:lnTo>
                <a:lnTo>
                  <a:pt x="14" y="48"/>
                </a:lnTo>
                <a:lnTo>
                  <a:pt x="14" y="50"/>
                </a:lnTo>
                <a:lnTo>
                  <a:pt x="15" y="50"/>
                </a:lnTo>
                <a:lnTo>
                  <a:pt x="17" y="50"/>
                </a:lnTo>
                <a:lnTo>
                  <a:pt x="18" y="50"/>
                </a:lnTo>
                <a:lnTo>
                  <a:pt x="19" y="51"/>
                </a:lnTo>
                <a:lnTo>
                  <a:pt x="20" y="51"/>
                </a:lnTo>
                <a:lnTo>
                  <a:pt x="22" y="51"/>
                </a:lnTo>
                <a:lnTo>
                  <a:pt x="23" y="51"/>
                </a:lnTo>
                <a:lnTo>
                  <a:pt x="24" y="51"/>
                </a:lnTo>
                <a:lnTo>
                  <a:pt x="26" y="51"/>
                </a:lnTo>
                <a:lnTo>
                  <a:pt x="27" y="51"/>
                </a:lnTo>
                <a:lnTo>
                  <a:pt x="28" y="51"/>
                </a:lnTo>
                <a:lnTo>
                  <a:pt x="30" y="50"/>
                </a:lnTo>
                <a:lnTo>
                  <a:pt x="31" y="50"/>
                </a:lnTo>
                <a:lnTo>
                  <a:pt x="32" y="50"/>
                </a:lnTo>
                <a:lnTo>
                  <a:pt x="34" y="48"/>
                </a:lnTo>
                <a:lnTo>
                  <a:pt x="35" y="48"/>
                </a:lnTo>
                <a:lnTo>
                  <a:pt x="36" y="47"/>
                </a:lnTo>
                <a:lnTo>
                  <a:pt x="37" y="45"/>
                </a:lnTo>
                <a:lnTo>
                  <a:pt x="39" y="45"/>
                </a:lnTo>
                <a:lnTo>
                  <a:pt x="39" y="44"/>
                </a:lnTo>
                <a:lnTo>
                  <a:pt x="40" y="44"/>
                </a:lnTo>
                <a:lnTo>
                  <a:pt x="41" y="43"/>
                </a:lnTo>
                <a:lnTo>
                  <a:pt x="41" y="41"/>
                </a:lnTo>
                <a:lnTo>
                  <a:pt x="43" y="41"/>
                </a:lnTo>
                <a:lnTo>
                  <a:pt x="43" y="40"/>
                </a:lnTo>
                <a:lnTo>
                  <a:pt x="44" y="38"/>
                </a:lnTo>
                <a:lnTo>
                  <a:pt x="45" y="37"/>
                </a:lnTo>
                <a:lnTo>
                  <a:pt x="45" y="36"/>
                </a:lnTo>
                <a:lnTo>
                  <a:pt x="45" y="34"/>
                </a:lnTo>
                <a:lnTo>
                  <a:pt x="47" y="33"/>
                </a:lnTo>
                <a:lnTo>
                  <a:pt x="47" y="31"/>
                </a:lnTo>
                <a:lnTo>
                  <a:pt x="47" y="30"/>
                </a:lnTo>
                <a:lnTo>
                  <a:pt x="47" y="29"/>
                </a:lnTo>
                <a:lnTo>
                  <a:pt x="47" y="27"/>
                </a:lnTo>
                <a:lnTo>
                  <a:pt x="47" y="26"/>
                </a:lnTo>
                <a:lnTo>
                  <a:pt x="47" y="24"/>
                </a:lnTo>
                <a:lnTo>
                  <a:pt x="47" y="23"/>
                </a:lnTo>
                <a:lnTo>
                  <a:pt x="47" y="21"/>
                </a:lnTo>
                <a:lnTo>
                  <a:pt x="47" y="20"/>
                </a:lnTo>
                <a:lnTo>
                  <a:pt x="47" y="19"/>
                </a:lnTo>
                <a:lnTo>
                  <a:pt x="45" y="17"/>
                </a:lnTo>
                <a:lnTo>
                  <a:pt x="45" y="16"/>
                </a:lnTo>
                <a:lnTo>
                  <a:pt x="45" y="14"/>
                </a:lnTo>
                <a:lnTo>
                  <a:pt x="44" y="13"/>
                </a:lnTo>
                <a:lnTo>
                  <a:pt x="43" y="12"/>
                </a:lnTo>
                <a:lnTo>
                  <a:pt x="43" y="10"/>
                </a:lnTo>
                <a:lnTo>
                  <a:pt x="41" y="10"/>
                </a:lnTo>
                <a:lnTo>
                  <a:pt x="41" y="9"/>
                </a:lnTo>
                <a:lnTo>
                  <a:pt x="40" y="7"/>
                </a:lnTo>
                <a:lnTo>
                  <a:pt x="39" y="7"/>
                </a:lnTo>
                <a:lnTo>
                  <a:pt x="39" y="6"/>
                </a:lnTo>
                <a:lnTo>
                  <a:pt x="37" y="6"/>
                </a:lnTo>
                <a:lnTo>
                  <a:pt x="36" y="5"/>
                </a:lnTo>
                <a:lnTo>
                  <a:pt x="35" y="3"/>
                </a:lnTo>
                <a:lnTo>
                  <a:pt x="34" y="3"/>
                </a:lnTo>
                <a:lnTo>
                  <a:pt x="32" y="2"/>
                </a:lnTo>
                <a:lnTo>
                  <a:pt x="31" y="2"/>
                </a:lnTo>
                <a:lnTo>
                  <a:pt x="30" y="2"/>
                </a:lnTo>
                <a:lnTo>
                  <a:pt x="28" y="0"/>
                </a:lnTo>
                <a:lnTo>
                  <a:pt x="27" y="0"/>
                </a:lnTo>
                <a:lnTo>
                  <a:pt x="26" y="0"/>
                </a:lnTo>
                <a:lnTo>
                  <a:pt x="24" y="0"/>
                </a:lnTo>
                <a:lnTo>
                  <a:pt x="23" y="0"/>
                </a:lnTo>
                <a:lnTo>
                  <a:pt x="23" y="2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68" name="Freeform 86"/>
          <p:cNvSpPr>
            <a:spLocks/>
          </p:cNvSpPr>
          <p:nvPr/>
        </p:nvSpPr>
        <p:spPr bwMode="auto">
          <a:xfrm>
            <a:off x="5873750" y="3913188"/>
            <a:ext cx="428625" cy="19050"/>
          </a:xfrm>
          <a:custGeom>
            <a:avLst/>
            <a:gdLst>
              <a:gd name="T0" fmla="*/ 270 w 270"/>
              <a:gd name="T1" fmla="*/ 7 h 12"/>
              <a:gd name="T2" fmla="*/ 270 w 270"/>
              <a:gd name="T3" fmla="*/ 0 h 12"/>
              <a:gd name="T4" fmla="*/ 0 w 270"/>
              <a:gd name="T5" fmla="*/ 0 h 12"/>
              <a:gd name="T6" fmla="*/ 0 w 270"/>
              <a:gd name="T7" fmla="*/ 12 h 12"/>
              <a:gd name="T8" fmla="*/ 270 w 270"/>
              <a:gd name="T9" fmla="*/ 12 h 12"/>
              <a:gd name="T10" fmla="*/ 270 w 270"/>
              <a:gd name="T11" fmla="*/ 7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70"/>
              <a:gd name="T19" fmla="*/ 0 h 12"/>
              <a:gd name="T20" fmla="*/ 270 w 270"/>
              <a:gd name="T21" fmla="*/ 12 h 1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70" h="12">
                <a:moveTo>
                  <a:pt x="270" y="7"/>
                </a:moveTo>
                <a:lnTo>
                  <a:pt x="270" y="0"/>
                </a:lnTo>
                <a:lnTo>
                  <a:pt x="0" y="0"/>
                </a:lnTo>
                <a:lnTo>
                  <a:pt x="0" y="12"/>
                </a:lnTo>
                <a:lnTo>
                  <a:pt x="270" y="12"/>
                </a:lnTo>
                <a:lnTo>
                  <a:pt x="270" y="7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69" name="Freeform 87"/>
          <p:cNvSpPr>
            <a:spLocks/>
          </p:cNvSpPr>
          <p:nvPr/>
        </p:nvSpPr>
        <p:spPr bwMode="auto">
          <a:xfrm>
            <a:off x="6294438" y="2216150"/>
            <a:ext cx="17462" cy="153988"/>
          </a:xfrm>
          <a:custGeom>
            <a:avLst/>
            <a:gdLst>
              <a:gd name="T0" fmla="*/ 5 w 11"/>
              <a:gd name="T1" fmla="*/ 84 h 97"/>
              <a:gd name="T2" fmla="*/ 11 w 11"/>
              <a:gd name="T3" fmla="*/ 90 h 97"/>
              <a:gd name="T4" fmla="*/ 11 w 11"/>
              <a:gd name="T5" fmla="*/ 0 h 97"/>
              <a:gd name="T6" fmla="*/ 0 w 11"/>
              <a:gd name="T7" fmla="*/ 0 h 97"/>
              <a:gd name="T8" fmla="*/ 0 w 11"/>
              <a:gd name="T9" fmla="*/ 90 h 97"/>
              <a:gd name="T10" fmla="*/ 5 w 11"/>
              <a:gd name="T11" fmla="*/ 97 h 97"/>
              <a:gd name="T12" fmla="*/ 0 w 11"/>
              <a:gd name="T13" fmla="*/ 90 h 97"/>
              <a:gd name="T14" fmla="*/ 0 w 11"/>
              <a:gd name="T15" fmla="*/ 97 h 97"/>
              <a:gd name="T16" fmla="*/ 5 w 11"/>
              <a:gd name="T17" fmla="*/ 97 h 97"/>
              <a:gd name="T18" fmla="*/ 5 w 11"/>
              <a:gd name="T19" fmla="*/ 84 h 9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1"/>
              <a:gd name="T31" fmla="*/ 0 h 97"/>
              <a:gd name="T32" fmla="*/ 11 w 11"/>
              <a:gd name="T33" fmla="*/ 97 h 97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1" h="97">
                <a:moveTo>
                  <a:pt x="5" y="84"/>
                </a:moveTo>
                <a:lnTo>
                  <a:pt x="11" y="90"/>
                </a:lnTo>
                <a:lnTo>
                  <a:pt x="11" y="0"/>
                </a:lnTo>
                <a:lnTo>
                  <a:pt x="0" y="0"/>
                </a:lnTo>
                <a:lnTo>
                  <a:pt x="0" y="90"/>
                </a:lnTo>
                <a:lnTo>
                  <a:pt x="5" y="97"/>
                </a:lnTo>
                <a:lnTo>
                  <a:pt x="0" y="90"/>
                </a:lnTo>
                <a:lnTo>
                  <a:pt x="0" y="97"/>
                </a:lnTo>
                <a:lnTo>
                  <a:pt x="5" y="97"/>
                </a:lnTo>
                <a:lnTo>
                  <a:pt x="5" y="84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70" name="Freeform 88"/>
          <p:cNvSpPr>
            <a:spLocks/>
          </p:cNvSpPr>
          <p:nvPr/>
        </p:nvSpPr>
        <p:spPr bwMode="auto">
          <a:xfrm>
            <a:off x="6302375" y="2349500"/>
            <a:ext cx="460375" cy="20638"/>
          </a:xfrm>
          <a:custGeom>
            <a:avLst/>
            <a:gdLst>
              <a:gd name="T0" fmla="*/ 279 w 290"/>
              <a:gd name="T1" fmla="*/ 6 h 13"/>
              <a:gd name="T2" fmla="*/ 285 w 290"/>
              <a:gd name="T3" fmla="*/ 0 h 13"/>
              <a:gd name="T4" fmla="*/ 0 w 290"/>
              <a:gd name="T5" fmla="*/ 0 h 13"/>
              <a:gd name="T6" fmla="*/ 0 w 290"/>
              <a:gd name="T7" fmla="*/ 13 h 13"/>
              <a:gd name="T8" fmla="*/ 285 w 290"/>
              <a:gd name="T9" fmla="*/ 13 h 13"/>
              <a:gd name="T10" fmla="*/ 290 w 290"/>
              <a:gd name="T11" fmla="*/ 6 h 13"/>
              <a:gd name="T12" fmla="*/ 285 w 290"/>
              <a:gd name="T13" fmla="*/ 13 h 13"/>
              <a:gd name="T14" fmla="*/ 290 w 290"/>
              <a:gd name="T15" fmla="*/ 13 h 13"/>
              <a:gd name="T16" fmla="*/ 290 w 290"/>
              <a:gd name="T17" fmla="*/ 6 h 13"/>
              <a:gd name="T18" fmla="*/ 279 w 290"/>
              <a:gd name="T19" fmla="*/ 6 h 1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90"/>
              <a:gd name="T31" fmla="*/ 0 h 13"/>
              <a:gd name="T32" fmla="*/ 290 w 290"/>
              <a:gd name="T33" fmla="*/ 13 h 13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90" h="13">
                <a:moveTo>
                  <a:pt x="279" y="6"/>
                </a:moveTo>
                <a:lnTo>
                  <a:pt x="285" y="0"/>
                </a:lnTo>
                <a:lnTo>
                  <a:pt x="0" y="0"/>
                </a:lnTo>
                <a:lnTo>
                  <a:pt x="0" y="13"/>
                </a:lnTo>
                <a:lnTo>
                  <a:pt x="285" y="13"/>
                </a:lnTo>
                <a:lnTo>
                  <a:pt x="290" y="6"/>
                </a:lnTo>
                <a:lnTo>
                  <a:pt x="285" y="13"/>
                </a:lnTo>
                <a:lnTo>
                  <a:pt x="290" y="13"/>
                </a:lnTo>
                <a:lnTo>
                  <a:pt x="290" y="6"/>
                </a:lnTo>
                <a:lnTo>
                  <a:pt x="279" y="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71" name="Freeform 89"/>
          <p:cNvSpPr>
            <a:spLocks/>
          </p:cNvSpPr>
          <p:nvPr/>
        </p:nvSpPr>
        <p:spPr bwMode="auto">
          <a:xfrm>
            <a:off x="6745288" y="2206625"/>
            <a:ext cx="17462" cy="152400"/>
          </a:xfrm>
          <a:custGeom>
            <a:avLst/>
            <a:gdLst>
              <a:gd name="T0" fmla="*/ 6 w 11"/>
              <a:gd name="T1" fmla="*/ 12 h 96"/>
              <a:gd name="T2" fmla="*/ 0 w 11"/>
              <a:gd name="T3" fmla="*/ 6 h 96"/>
              <a:gd name="T4" fmla="*/ 0 w 11"/>
              <a:gd name="T5" fmla="*/ 96 h 96"/>
              <a:gd name="T6" fmla="*/ 11 w 11"/>
              <a:gd name="T7" fmla="*/ 96 h 96"/>
              <a:gd name="T8" fmla="*/ 11 w 11"/>
              <a:gd name="T9" fmla="*/ 6 h 96"/>
              <a:gd name="T10" fmla="*/ 6 w 11"/>
              <a:gd name="T11" fmla="*/ 0 h 96"/>
              <a:gd name="T12" fmla="*/ 11 w 11"/>
              <a:gd name="T13" fmla="*/ 6 h 96"/>
              <a:gd name="T14" fmla="*/ 11 w 11"/>
              <a:gd name="T15" fmla="*/ 0 h 96"/>
              <a:gd name="T16" fmla="*/ 6 w 11"/>
              <a:gd name="T17" fmla="*/ 0 h 96"/>
              <a:gd name="T18" fmla="*/ 6 w 11"/>
              <a:gd name="T19" fmla="*/ 12 h 9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1"/>
              <a:gd name="T31" fmla="*/ 0 h 96"/>
              <a:gd name="T32" fmla="*/ 11 w 11"/>
              <a:gd name="T33" fmla="*/ 96 h 9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1" h="96">
                <a:moveTo>
                  <a:pt x="6" y="12"/>
                </a:moveTo>
                <a:lnTo>
                  <a:pt x="0" y="6"/>
                </a:lnTo>
                <a:lnTo>
                  <a:pt x="0" y="96"/>
                </a:lnTo>
                <a:lnTo>
                  <a:pt x="11" y="96"/>
                </a:lnTo>
                <a:lnTo>
                  <a:pt x="11" y="6"/>
                </a:lnTo>
                <a:lnTo>
                  <a:pt x="6" y="0"/>
                </a:lnTo>
                <a:lnTo>
                  <a:pt x="11" y="6"/>
                </a:lnTo>
                <a:lnTo>
                  <a:pt x="11" y="0"/>
                </a:lnTo>
                <a:lnTo>
                  <a:pt x="6" y="0"/>
                </a:lnTo>
                <a:lnTo>
                  <a:pt x="6" y="1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72" name="Freeform 90"/>
          <p:cNvSpPr>
            <a:spLocks/>
          </p:cNvSpPr>
          <p:nvPr/>
        </p:nvSpPr>
        <p:spPr bwMode="auto">
          <a:xfrm>
            <a:off x="6294438" y="2206625"/>
            <a:ext cx="460375" cy="19050"/>
          </a:xfrm>
          <a:custGeom>
            <a:avLst/>
            <a:gdLst>
              <a:gd name="T0" fmla="*/ 11 w 290"/>
              <a:gd name="T1" fmla="*/ 6 h 12"/>
              <a:gd name="T2" fmla="*/ 5 w 290"/>
              <a:gd name="T3" fmla="*/ 12 h 12"/>
              <a:gd name="T4" fmla="*/ 290 w 290"/>
              <a:gd name="T5" fmla="*/ 12 h 12"/>
              <a:gd name="T6" fmla="*/ 290 w 290"/>
              <a:gd name="T7" fmla="*/ 0 h 12"/>
              <a:gd name="T8" fmla="*/ 5 w 290"/>
              <a:gd name="T9" fmla="*/ 0 h 12"/>
              <a:gd name="T10" fmla="*/ 0 w 290"/>
              <a:gd name="T11" fmla="*/ 6 h 12"/>
              <a:gd name="T12" fmla="*/ 5 w 290"/>
              <a:gd name="T13" fmla="*/ 0 h 12"/>
              <a:gd name="T14" fmla="*/ 0 w 290"/>
              <a:gd name="T15" fmla="*/ 0 h 12"/>
              <a:gd name="T16" fmla="*/ 0 w 290"/>
              <a:gd name="T17" fmla="*/ 6 h 12"/>
              <a:gd name="T18" fmla="*/ 11 w 290"/>
              <a:gd name="T19" fmla="*/ 6 h 1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90"/>
              <a:gd name="T31" fmla="*/ 0 h 12"/>
              <a:gd name="T32" fmla="*/ 290 w 290"/>
              <a:gd name="T33" fmla="*/ 12 h 1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90" h="12">
                <a:moveTo>
                  <a:pt x="11" y="6"/>
                </a:moveTo>
                <a:lnTo>
                  <a:pt x="5" y="12"/>
                </a:lnTo>
                <a:lnTo>
                  <a:pt x="290" y="12"/>
                </a:lnTo>
                <a:lnTo>
                  <a:pt x="290" y="0"/>
                </a:lnTo>
                <a:lnTo>
                  <a:pt x="5" y="0"/>
                </a:lnTo>
                <a:lnTo>
                  <a:pt x="0" y="6"/>
                </a:lnTo>
                <a:lnTo>
                  <a:pt x="5" y="0"/>
                </a:lnTo>
                <a:lnTo>
                  <a:pt x="0" y="0"/>
                </a:lnTo>
                <a:lnTo>
                  <a:pt x="0" y="6"/>
                </a:lnTo>
                <a:lnTo>
                  <a:pt x="11" y="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73" name="Freeform 91"/>
          <p:cNvSpPr>
            <a:spLocks/>
          </p:cNvSpPr>
          <p:nvPr/>
        </p:nvSpPr>
        <p:spPr bwMode="auto">
          <a:xfrm>
            <a:off x="6754813" y="2278063"/>
            <a:ext cx="425450" cy="19050"/>
          </a:xfrm>
          <a:custGeom>
            <a:avLst/>
            <a:gdLst>
              <a:gd name="T0" fmla="*/ 268 w 268"/>
              <a:gd name="T1" fmla="*/ 6 h 12"/>
              <a:gd name="T2" fmla="*/ 268 w 268"/>
              <a:gd name="T3" fmla="*/ 0 h 12"/>
              <a:gd name="T4" fmla="*/ 0 w 268"/>
              <a:gd name="T5" fmla="*/ 0 h 12"/>
              <a:gd name="T6" fmla="*/ 0 w 268"/>
              <a:gd name="T7" fmla="*/ 12 h 12"/>
              <a:gd name="T8" fmla="*/ 268 w 268"/>
              <a:gd name="T9" fmla="*/ 12 h 12"/>
              <a:gd name="T10" fmla="*/ 268 w 268"/>
              <a:gd name="T11" fmla="*/ 6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68"/>
              <a:gd name="T19" fmla="*/ 0 h 12"/>
              <a:gd name="T20" fmla="*/ 268 w 268"/>
              <a:gd name="T21" fmla="*/ 12 h 1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68" h="12">
                <a:moveTo>
                  <a:pt x="268" y="6"/>
                </a:moveTo>
                <a:lnTo>
                  <a:pt x="268" y="0"/>
                </a:lnTo>
                <a:lnTo>
                  <a:pt x="0" y="0"/>
                </a:lnTo>
                <a:lnTo>
                  <a:pt x="0" y="12"/>
                </a:lnTo>
                <a:lnTo>
                  <a:pt x="268" y="12"/>
                </a:lnTo>
                <a:lnTo>
                  <a:pt x="268" y="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74" name="Freeform 92"/>
          <p:cNvSpPr>
            <a:spLocks/>
          </p:cNvSpPr>
          <p:nvPr/>
        </p:nvSpPr>
        <p:spPr bwMode="auto">
          <a:xfrm>
            <a:off x="5873750" y="2278063"/>
            <a:ext cx="428625" cy="19050"/>
          </a:xfrm>
          <a:custGeom>
            <a:avLst/>
            <a:gdLst>
              <a:gd name="T0" fmla="*/ 0 w 270"/>
              <a:gd name="T1" fmla="*/ 6 h 12"/>
              <a:gd name="T2" fmla="*/ 0 w 270"/>
              <a:gd name="T3" fmla="*/ 12 h 12"/>
              <a:gd name="T4" fmla="*/ 270 w 270"/>
              <a:gd name="T5" fmla="*/ 12 h 12"/>
              <a:gd name="T6" fmla="*/ 270 w 270"/>
              <a:gd name="T7" fmla="*/ 0 h 12"/>
              <a:gd name="T8" fmla="*/ 0 w 270"/>
              <a:gd name="T9" fmla="*/ 0 h 12"/>
              <a:gd name="T10" fmla="*/ 0 w 270"/>
              <a:gd name="T11" fmla="*/ 6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70"/>
              <a:gd name="T19" fmla="*/ 0 h 12"/>
              <a:gd name="T20" fmla="*/ 270 w 270"/>
              <a:gd name="T21" fmla="*/ 12 h 1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70" h="12">
                <a:moveTo>
                  <a:pt x="0" y="6"/>
                </a:moveTo>
                <a:lnTo>
                  <a:pt x="0" y="12"/>
                </a:lnTo>
                <a:lnTo>
                  <a:pt x="270" y="12"/>
                </a:lnTo>
                <a:lnTo>
                  <a:pt x="270" y="0"/>
                </a:lnTo>
                <a:lnTo>
                  <a:pt x="0" y="0"/>
                </a:lnTo>
                <a:lnTo>
                  <a:pt x="0" y="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75" name="Freeform 93"/>
          <p:cNvSpPr>
            <a:spLocks/>
          </p:cNvSpPr>
          <p:nvPr/>
        </p:nvSpPr>
        <p:spPr bwMode="auto">
          <a:xfrm>
            <a:off x="3109913" y="2887663"/>
            <a:ext cx="19050" cy="288925"/>
          </a:xfrm>
          <a:custGeom>
            <a:avLst/>
            <a:gdLst>
              <a:gd name="T0" fmla="*/ 7 w 12"/>
              <a:gd name="T1" fmla="*/ 182 h 182"/>
              <a:gd name="T2" fmla="*/ 12 w 12"/>
              <a:gd name="T3" fmla="*/ 182 h 182"/>
              <a:gd name="T4" fmla="*/ 12 w 12"/>
              <a:gd name="T5" fmla="*/ 0 h 182"/>
              <a:gd name="T6" fmla="*/ 0 w 12"/>
              <a:gd name="T7" fmla="*/ 0 h 182"/>
              <a:gd name="T8" fmla="*/ 0 w 12"/>
              <a:gd name="T9" fmla="*/ 182 h 182"/>
              <a:gd name="T10" fmla="*/ 7 w 12"/>
              <a:gd name="T11" fmla="*/ 182 h 18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"/>
              <a:gd name="T19" fmla="*/ 0 h 182"/>
              <a:gd name="T20" fmla="*/ 12 w 12"/>
              <a:gd name="T21" fmla="*/ 182 h 18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" h="182">
                <a:moveTo>
                  <a:pt x="7" y="182"/>
                </a:moveTo>
                <a:lnTo>
                  <a:pt x="12" y="182"/>
                </a:lnTo>
                <a:lnTo>
                  <a:pt x="12" y="0"/>
                </a:lnTo>
                <a:lnTo>
                  <a:pt x="0" y="0"/>
                </a:lnTo>
                <a:lnTo>
                  <a:pt x="0" y="182"/>
                </a:lnTo>
                <a:lnTo>
                  <a:pt x="7" y="182"/>
                </a:lnTo>
                <a:close/>
              </a:path>
            </a:pathLst>
          </a:cu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76" name="Freeform 94"/>
          <p:cNvSpPr>
            <a:spLocks/>
          </p:cNvSpPr>
          <p:nvPr/>
        </p:nvSpPr>
        <p:spPr bwMode="auto">
          <a:xfrm>
            <a:off x="3138488" y="2887663"/>
            <a:ext cx="17462" cy="288925"/>
          </a:xfrm>
          <a:custGeom>
            <a:avLst/>
            <a:gdLst>
              <a:gd name="T0" fmla="*/ 6 w 11"/>
              <a:gd name="T1" fmla="*/ 182 h 182"/>
              <a:gd name="T2" fmla="*/ 11 w 11"/>
              <a:gd name="T3" fmla="*/ 182 h 182"/>
              <a:gd name="T4" fmla="*/ 11 w 11"/>
              <a:gd name="T5" fmla="*/ 0 h 182"/>
              <a:gd name="T6" fmla="*/ 0 w 11"/>
              <a:gd name="T7" fmla="*/ 0 h 182"/>
              <a:gd name="T8" fmla="*/ 0 w 11"/>
              <a:gd name="T9" fmla="*/ 182 h 182"/>
              <a:gd name="T10" fmla="*/ 6 w 11"/>
              <a:gd name="T11" fmla="*/ 182 h 18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1"/>
              <a:gd name="T19" fmla="*/ 0 h 182"/>
              <a:gd name="T20" fmla="*/ 11 w 11"/>
              <a:gd name="T21" fmla="*/ 182 h 18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1" h="182">
                <a:moveTo>
                  <a:pt x="6" y="182"/>
                </a:moveTo>
                <a:lnTo>
                  <a:pt x="11" y="182"/>
                </a:lnTo>
                <a:lnTo>
                  <a:pt x="11" y="0"/>
                </a:lnTo>
                <a:lnTo>
                  <a:pt x="0" y="0"/>
                </a:lnTo>
                <a:lnTo>
                  <a:pt x="0" y="182"/>
                </a:lnTo>
                <a:lnTo>
                  <a:pt x="6" y="182"/>
                </a:lnTo>
                <a:close/>
              </a:path>
            </a:pathLst>
          </a:cu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77" name="Freeform 95"/>
          <p:cNvSpPr>
            <a:spLocks/>
          </p:cNvSpPr>
          <p:nvPr/>
        </p:nvSpPr>
        <p:spPr bwMode="auto">
          <a:xfrm>
            <a:off x="3741738" y="3032125"/>
            <a:ext cx="17462" cy="892175"/>
          </a:xfrm>
          <a:custGeom>
            <a:avLst/>
            <a:gdLst>
              <a:gd name="T0" fmla="*/ 5 w 11"/>
              <a:gd name="T1" fmla="*/ 562 h 562"/>
              <a:gd name="T2" fmla="*/ 11 w 11"/>
              <a:gd name="T3" fmla="*/ 562 h 562"/>
              <a:gd name="T4" fmla="*/ 11 w 11"/>
              <a:gd name="T5" fmla="*/ 0 h 562"/>
              <a:gd name="T6" fmla="*/ 0 w 11"/>
              <a:gd name="T7" fmla="*/ 0 h 562"/>
              <a:gd name="T8" fmla="*/ 0 w 11"/>
              <a:gd name="T9" fmla="*/ 562 h 562"/>
              <a:gd name="T10" fmla="*/ 5 w 11"/>
              <a:gd name="T11" fmla="*/ 562 h 56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1"/>
              <a:gd name="T19" fmla="*/ 0 h 562"/>
              <a:gd name="T20" fmla="*/ 11 w 11"/>
              <a:gd name="T21" fmla="*/ 562 h 56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1" h="562">
                <a:moveTo>
                  <a:pt x="5" y="562"/>
                </a:moveTo>
                <a:lnTo>
                  <a:pt x="11" y="562"/>
                </a:lnTo>
                <a:lnTo>
                  <a:pt x="11" y="0"/>
                </a:lnTo>
                <a:lnTo>
                  <a:pt x="0" y="0"/>
                </a:lnTo>
                <a:lnTo>
                  <a:pt x="0" y="562"/>
                </a:lnTo>
                <a:lnTo>
                  <a:pt x="5" y="56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78" name="Freeform 96"/>
          <p:cNvSpPr>
            <a:spLocks/>
          </p:cNvSpPr>
          <p:nvPr/>
        </p:nvSpPr>
        <p:spPr bwMode="auto">
          <a:xfrm>
            <a:off x="2435225" y="3914775"/>
            <a:ext cx="438150" cy="17463"/>
          </a:xfrm>
          <a:custGeom>
            <a:avLst/>
            <a:gdLst>
              <a:gd name="T0" fmla="*/ 0 w 276"/>
              <a:gd name="T1" fmla="*/ 6 h 11"/>
              <a:gd name="T2" fmla="*/ 6 w 276"/>
              <a:gd name="T3" fmla="*/ 11 h 11"/>
              <a:gd name="T4" fmla="*/ 276 w 276"/>
              <a:gd name="T5" fmla="*/ 11 h 11"/>
              <a:gd name="T6" fmla="*/ 276 w 276"/>
              <a:gd name="T7" fmla="*/ 0 h 11"/>
              <a:gd name="T8" fmla="*/ 6 w 276"/>
              <a:gd name="T9" fmla="*/ 0 h 11"/>
              <a:gd name="T10" fmla="*/ 12 w 276"/>
              <a:gd name="T11" fmla="*/ 6 h 11"/>
              <a:gd name="T12" fmla="*/ 0 w 276"/>
              <a:gd name="T13" fmla="*/ 6 h 11"/>
              <a:gd name="T14" fmla="*/ 0 w 276"/>
              <a:gd name="T15" fmla="*/ 11 h 11"/>
              <a:gd name="T16" fmla="*/ 6 w 276"/>
              <a:gd name="T17" fmla="*/ 11 h 11"/>
              <a:gd name="T18" fmla="*/ 0 w 276"/>
              <a:gd name="T19" fmla="*/ 6 h 1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76"/>
              <a:gd name="T31" fmla="*/ 0 h 11"/>
              <a:gd name="T32" fmla="*/ 276 w 276"/>
              <a:gd name="T33" fmla="*/ 11 h 11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76" h="11">
                <a:moveTo>
                  <a:pt x="0" y="6"/>
                </a:moveTo>
                <a:lnTo>
                  <a:pt x="6" y="11"/>
                </a:lnTo>
                <a:lnTo>
                  <a:pt x="276" y="11"/>
                </a:lnTo>
                <a:lnTo>
                  <a:pt x="276" y="0"/>
                </a:lnTo>
                <a:lnTo>
                  <a:pt x="6" y="0"/>
                </a:lnTo>
                <a:lnTo>
                  <a:pt x="12" y="6"/>
                </a:lnTo>
                <a:lnTo>
                  <a:pt x="0" y="6"/>
                </a:lnTo>
                <a:lnTo>
                  <a:pt x="0" y="11"/>
                </a:lnTo>
                <a:lnTo>
                  <a:pt x="6" y="11"/>
                </a:lnTo>
                <a:lnTo>
                  <a:pt x="0" y="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79" name="Freeform 97"/>
          <p:cNvSpPr>
            <a:spLocks/>
          </p:cNvSpPr>
          <p:nvPr/>
        </p:nvSpPr>
        <p:spPr bwMode="auto">
          <a:xfrm>
            <a:off x="2435225" y="3032125"/>
            <a:ext cx="19050" cy="892175"/>
          </a:xfrm>
          <a:custGeom>
            <a:avLst/>
            <a:gdLst>
              <a:gd name="T0" fmla="*/ 6 w 12"/>
              <a:gd name="T1" fmla="*/ 0 h 562"/>
              <a:gd name="T2" fmla="*/ 0 w 12"/>
              <a:gd name="T3" fmla="*/ 0 h 562"/>
              <a:gd name="T4" fmla="*/ 0 w 12"/>
              <a:gd name="T5" fmla="*/ 562 h 562"/>
              <a:gd name="T6" fmla="*/ 12 w 12"/>
              <a:gd name="T7" fmla="*/ 562 h 562"/>
              <a:gd name="T8" fmla="*/ 12 w 12"/>
              <a:gd name="T9" fmla="*/ 0 h 562"/>
              <a:gd name="T10" fmla="*/ 6 w 12"/>
              <a:gd name="T11" fmla="*/ 0 h 56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"/>
              <a:gd name="T19" fmla="*/ 0 h 562"/>
              <a:gd name="T20" fmla="*/ 12 w 12"/>
              <a:gd name="T21" fmla="*/ 562 h 56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" h="562">
                <a:moveTo>
                  <a:pt x="6" y="0"/>
                </a:moveTo>
                <a:lnTo>
                  <a:pt x="0" y="0"/>
                </a:lnTo>
                <a:lnTo>
                  <a:pt x="0" y="562"/>
                </a:lnTo>
                <a:lnTo>
                  <a:pt x="12" y="562"/>
                </a:lnTo>
                <a:lnTo>
                  <a:pt x="12" y="0"/>
                </a:lnTo>
                <a:lnTo>
                  <a:pt x="6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80" name="Freeform 98"/>
          <p:cNvSpPr>
            <a:spLocks/>
          </p:cNvSpPr>
          <p:nvPr/>
        </p:nvSpPr>
        <p:spPr bwMode="auto">
          <a:xfrm>
            <a:off x="2408238" y="2992438"/>
            <a:ext cx="74612" cy="79375"/>
          </a:xfrm>
          <a:custGeom>
            <a:avLst/>
            <a:gdLst>
              <a:gd name="T0" fmla="*/ 23 w 47"/>
              <a:gd name="T1" fmla="*/ 0 h 50"/>
              <a:gd name="T2" fmla="*/ 21 w 47"/>
              <a:gd name="T3" fmla="*/ 0 h 50"/>
              <a:gd name="T4" fmla="*/ 18 w 47"/>
              <a:gd name="T5" fmla="*/ 0 h 50"/>
              <a:gd name="T6" fmla="*/ 15 w 47"/>
              <a:gd name="T7" fmla="*/ 1 h 50"/>
              <a:gd name="T8" fmla="*/ 13 w 47"/>
              <a:gd name="T9" fmla="*/ 3 h 50"/>
              <a:gd name="T10" fmla="*/ 10 w 47"/>
              <a:gd name="T11" fmla="*/ 4 h 50"/>
              <a:gd name="T12" fmla="*/ 9 w 47"/>
              <a:gd name="T13" fmla="*/ 5 h 50"/>
              <a:gd name="T14" fmla="*/ 6 w 47"/>
              <a:gd name="T15" fmla="*/ 7 h 50"/>
              <a:gd name="T16" fmla="*/ 5 w 47"/>
              <a:gd name="T17" fmla="*/ 10 h 50"/>
              <a:gd name="T18" fmla="*/ 4 w 47"/>
              <a:gd name="T19" fmla="*/ 11 h 50"/>
              <a:gd name="T20" fmla="*/ 1 w 47"/>
              <a:gd name="T21" fmla="*/ 14 h 50"/>
              <a:gd name="T22" fmla="*/ 1 w 47"/>
              <a:gd name="T23" fmla="*/ 17 h 50"/>
              <a:gd name="T24" fmla="*/ 0 w 47"/>
              <a:gd name="T25" fmla="*/ 19 h 50"/>
              <a:gd name="T26" fmla="*/ 0 w 47"/>
              <a:gd name="T27" fmla="*/ 22 h 50"/>
              <a:gd name="T28" fmla="*/ 0 w 47"/>
              <a:gd name="T29" fmla="*/ 25 h 50"/>
              <a:gd name="T30" fmla="*/ 0 w 47"/>
              <a:gd name="T31" fmla="*/ 28 h 50"/>
              <a:gd name="T32" fmla="*/ 0 w 47"/>
              <a:gd name="T33" fmla="*/ 31 h 50"/>
              <a:gd name="T34" fmla="*/ 1 w 47"/>
              <a:gd name="T35" fmla="*/ 33 h 50"/>
              <a:gd name="T36" fmla="*/ 1 w 47"/>
              <a:gd name="T37" fmla="*/ 36 h 50"/>
              <a:gd name="T38" fmla="*/ 4 w 47"/>
              <a:gd name="T39" fmla="*/ 39 h 50"/>
              <a:gd name="T40" fmla="*/ 5 w 47"/>
              <a:gd name="T41" fmla="*/ 40 h 50"/>
              <a:gd name="T42" fmla="*/ 6 w 47"/>
              <a:gd name="T43" fmla="*/ 43 h 50"/>
              <a:gd name="T44" fmla="*/ 9 w 47"/>
              <a:gd name="T45" fmla="*/ 45 h 50"/>
              <a:gd name="T46" fmla="*/ 10 w 47"/>
              <a:gd name="T47" fmla="*/ 46 h 50"/>
              <a:gd name="T48" fmla="*/ 13 w 47"/>
              <a:gd name="T49" fmla="*/ 47 h 50"/>
              <a:gd name="T50" fmla="*/ 15 w 47"/>
              <a:gd name="T51" fmla="*/ 49 h 50"/>
              <a:gd name="T52" fmla="*/ 18 w 47"/>
              <a:gd name="T53" fmla="*/ 50 h 50"/>
              <a:gd name="T54" fmla="*/ 21 w 47"/>
              <a:gd name="T55" fmla="*/ 50 h 50"/>
              <a:gd name="T56" fmla="*/ 23 w 47"/>
              <a:gd name="T57" fmla="*/ 50 h 50"/>
              <a:gd name="T58" fmla="*/ 26 w 47"/>
              <a:gd name="T59" fmla="*/ 50 h 50"/>
              <a:gd name="T60" fmla="*/ 29 w 47"/>
              <a:gd name="T61" fmla="*/ 49 h 50"/>
              <a:gd name="T62" fmla="*/ 31 w 47"/>
              <a:gd name="T63" fmla="*/ 49 h 50"/>
              <a:gd name="T64" fmla="*/ 32 w 47"/>
              <a:gd name="T65" fmla="*/ 47 h 50"/>
              <a:gd name="T66" fmla="*/ 35 w 47"/>
              <a:gd name="T67" fmla="*/ 46 h 50"/>
              <a:gd name="T68" fmla="*/ 36 w 47"/>
              <a:gd name="T69" fmla="*/ 45 h 50"/>
              <a:gd name="T70" fmla="*/ 39 w 47"/>
              <a:gd name="T71" fmla="*/ 43 h 50"/>
              <a:gd name="T72" fmla="*/ 40 w 47"/>
              <a:gd name="T73" fmla="*/ 40 h 50"/>
              <a:gd name="T74" fmla="*/ 42 w 47"/>
              <a:gd name="T75" fmla="*/ 39 h 50"/>
              <a:gd name="T76" fmla="*/ 44 w 47"/>
              <a:gd name="T77" fmla="*/ 36 h 50"/>
              <a:gd name="T78" fmla="*/ 44 w 47"/>
              <a:gd name="T79" fmla="*/ 33 h 50"/>
              <a:gd name="T80" fmla="*/ 46 w 47"/>
              <a:gd name="T81" fmla="*/ 31 h 50"/>
              <a:gd name="T82" fmla="*/ 46 w 47"/>
              <a:gd name="T83" fmla="*/ 28 h 50"/>
              <a:gd name="T84" fmla="*/ 47 w 47"/>
              <a:gd name="T85" fmla="*/ 25 h 50"/>
              <a:gd name="T86" fmla="*/ 46 w 47"/>
              <a:gd name="T87" fmla="*/ 22 h 50"/>
              <a:gd name="T88" fmla="*/ 46 w 47"/>
              <a:gd name="T89" fmla="*/ 19 h 50"/>
              <a:gd name="T90" fmla="*/ 44 w 47"/>
              <a:gd name="T91" fmla="*/ 17 h 50"/>
              <a:gd name="T92" fmla="*/ 44 w 47"/>
              <a:gd name="T93" fmla="*/ 14 h 50"/>
              <a:gd name="T94" fmla="*/ 42 w 47"/>
              <a:gd name="T95" fmla="*/ 11 h 50"/>
              <a:gd name="T96" fmla="*/ 40 w 47"/>
              <a:gd name="T97" fmla="*/ 10 h 50"/>
              <a:gd name="T98" fmla="*/ 39 w 47"/>
              <a:gd name="T99" fmla="*/ 7 h 50"/>
              <a:gd name="T100" fmla="*/ 36 w 47"/>
              <a:gd name="T101" fmla="*/ 5 h 50"/>
              <a:gd name="T102" fmla="*/ 35 w 47"/>
              <a:gd name="T103" fmla="*/ 4 h 50"/>
              <a:gd name="T104" fmla="*/ 32 w 47"/>
              <a:gd name="T105" fmla="*/ 3 h 50"/>
              <a:gd name="T106" fmla="*/ 31 w 47"/>
              <a:gd name="T107" fmla="*/ 1 h 50"/>
              <a:gd name="T108" fmla="*/ 29 w 47"/>
              <a:gd name="T109" fmla="*/ 1 h 50"/>
              <a:gd name="T110" fmla="*/ 26 w 47"/>
              <a:gd name="T111" fmla="*/ 0 h 50"/>
              <a:gd name="T112" fmla="*/ 23 w 47"/>
              <a:gd name="T113" fmla="*/ 0 h 5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47"/>
              <a:gd name="T172" fmla="*/ 0 h 50"/>
              <a:gd name="T173" fmla="*/ 47 w 47"/>
              <a:gd name="T174" fmla="*/ 50 h 5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47" h="50">
                <a:moveTo>
                  <a:pt x="23" y="25"/>
                </a:moveTo>
                <a:lnTo>
                  <a:pt x="23" y="0"/>
                </a:lnTo>
                <a:lnTo>
                  <a:pt x="22" y="0"/>
                </a:lnTo>
                <a:lnTo>
                  <a:pt x="21" y="0"/>
                </a:lnTo>
                <a:lnTo>
                  <a:pt x="19" y="0"/>
                </a:lnTo>
                <a:lnTo>
                  <a:pt x="18" y="0"/>
                </a:lnTo>
                <a:lnTo>
                  <a:pt x="17" y="1"/>
                </a:lnTo>
                <a:lnTo>
                  <a:pt x="15" y="1"/>
                </a:lnTo>
                <a:lnTo>
                  <a:pt x="14" y="1"/>
                </a:lnTo>
                <a:lnTo>
                  <a:pt x="13" y="3"/>
                </a:lnTo>
                <a:lnTo>
                  <a:pt x="12" y="3"/>
                </a:lnTo>
                <a:lnTo>
                  <a:pt x="10" y="4"/>
                </a:lnTo>
                <a:lnTo>
                  <a:pt x="9" y="4"/>
                </a:lnTo>
                <a:lnTo>
                  <a:pt x="9" y="5"/>
                </a:lnTo>
                <a:lnTo>
                  <a:pt x="8" y="5"/>
                </a:lnTo>
                <a:lnTo>
                  <a:pt x="6" y="7"/>
                </a:lnTo>
                <a:lnTo>
                  <a:pt x="5" y="8"/>
                </a:lnTo>
                <a:lnTo>
                  <a:pt x="5" y="10"/>
                </a:lnTo>
                <a:lnTo>
                  <a:pt x="4" y="10"/>
                </a:lnTo>
                <a:lnTo>
                  <a:pt x="4" y="11"/>
                </a:lnTo>
                <a:lnTo>
                  <a:pt x="2" y="12"/>
                </a:lnTo>
                <a:lnTo>
                  <a:pt x="1" y="14"/>
                </a:lnTo>
                <a:lnTo>
                  <a:pt x="1" y="15"/>
                </a:lnTo>
                <a:lnTo>
                  <a:pt x="1" y="17"/>
                </a:lnTo>
                <a:lnTo>
                  <a:pt x="0" y="18"/>
                </a:lnTo>
                <a:lnTo>
                  <a:pt x="0" y="19"/>
                </a:lnTo>
                <a:lnTo>
                  <a:pt x="0" y="21"/>
                </a:lnTo>
                <a:lnTo>
                  <a:pt x="0" y="22"/>
                </a:lnTo>
                <a:lnTo>
                  <a:pt x="0" y="24"/>
                </a:lnTo>
                <a:lnTo>
                  <a:pt x="0" y="25"/>
                </a:lnTo>
                <a:lnTo>
                  <a:pt x="0" y="26"/>
                </a:lnTo>
                <a:lnTo>
                  <a:pt x="0" y="28"/>
                </a:lnTo>
                <a:lnTo>
                  <a:pt x="0" y="29"/>
                </a:lnTo>
                <a:lnTo>
                  <a:pt x="0" y="31"/>
                </a:lnTo>
                <a:lnTo>
                  <a:pt x="0" y="32"/>
                </a:lnTo>
                <a:lnTo>
                  <a:pt x="1" y="33"/>
                </a:lnTo>
                <a:lnTo>
                  <a:pt x="1" y="35"/>
                </a:lnTo>
                <a:lnTo>
                  <a:pt x="1" y="36"/>
                </a:lnTo>
                <a:lnTo>
                  <a:pt x="2" y="38"/>
                </a:lnTo>
                <a:lnTo>
                  <a:pt x="4" y="39"/>
                </a:lnTo>
                <a:lnTo>
                  <a:pt x="4" y="40"/>
                </a:lnTo>
                <a:lnTo>
                  <a:pt x="5" y="40"/>
                </a:lnTo>
                <a:lnTo>
                  <a:pt x="5" y="42"/>
                </a:lnTo>
                <a:lnTo>
                  <a:pt x="6" y="43"/>
                </a:lnTo>
                <a:lnTo>
                  <a:pt x="8" y="45"/>
                </a:lnTo>
                <a:lnTo>
                  <a:pt x="9" y="45"/>
                </a:lnTo>
                <a:lnTo>
                  <a:pt x="9" y="46"/>
                </a:lnTo>
                <a:lnTo>
                  <a:pt x="10" y="46"/>
                </a:lnTo>
                <a:lnTo>
                  <a:pt x="12" y="47"/>
                </a:lnTo>
                <a:lnTo>
                  <a:pt x="13" y="47"/>
                </a:lnTo>
                <a:lnTo>
                  <a:pt x="14" y="49"/>
                </a:lnTo>
                <a:lnTo>
                  <a:pt x="15" y="49"/>
                </a:lnTo>
                <a:lnTo>
                  <a:pt x="17" y="49"/>
                </a:lnTo>
                <a:lnTo>
                  <a:pt x="18" y="50"/>
                </a:lnTo>
                <a:lnTo>
                  <a:pt x="19" y="50"/>
                </a:lnTo>
                <a:lnTo>
                  <a:pt x="21" y="50"/>
                </a:lnTo>
                <a:lnTo>
                  <a:pt x="22" y="50"/>
                </a:lnTo>
                <a:lnTo>
                  <a:pt x="23" y="50"/>
                </a:lnTo>
                <a:lnTo>
                  <a:pt x="25" y="50"/>
                </a:lnTo>
                <a:lnTo>
                  <a:pt x="26" y="50"/>
                </a:lnTo>
                <a:lnTo>
                  <a:pt x="27" y="50"/>
                </a:lnTo>
                <a:lnTo>
                  <a:pt x="29" y="49"/>
                </a:lnTo>
                <a:lnTo>
                  <a:pt x="30" y="49"/>
                </a:lnTo>
                <a:lnTo>
                  <a:pt x="31" y="49"/>
                </a:lnTo>
                <a:lnTo>
                  <a:pt x="32" y="49"/>
                </a:lnTo>
                <a:lnTo>
                  <a:pt x="32" y="47"/>
                </a:lnTo>
                <a:lnTo>
                  <a:pt x="34" y="47"/>
                </a:lnTo>
                <a:lnTo>
                  <a:pt x="35" y="46"/>
                </a:lnTo>
                <a:lnTo>
                  <a:pt x="36" y="46"/>
                </a:lnTo>
                <a:lnTo>
                  <a:pt x="36" y="45"/>
                </a:lnTo>
                <a:lnTo>
                  <a:pt x="38" y="45"/>
                </a:lnTo>
                <a:lnTo>
                  <a:pt x="39" y="43"/>
                </a:lnTo>
                <a:lnTo>
                  <a:pt x="40" y="42"/>
                </a:lnTo>
                <a:lnTo>
                  <a:pt x="40" y="40"/>
                </a:lnTo>
                <a:lnTo>
                  <a:pt x="42" y="40"/>
                </a:lnTo>
                <a:lnTo>
                  <a:pt x="42" y="39"/>
                </a:lnTo>
                <a:lnTo>
                  <a:pt x="43" y="38"/>
                </a:lnTo>
                <a:lnTo>
                  <a:pt x="44" y="36"/>
                </a:lnTo>
                <a:lnTo>
                  <a:pt x="44" y="35"/>
                </a:lnTo>
                <a:lnTo>
                  <a:pt x="44" y="33"/>
                </a:lnTo>
                <a:lnTo>
                  <a:pt x="46" y="32"/>
                </a:lnTo>
                <a:lnTo>
                  <a:pt x="46" y="31"/>
                </a:lnTo>
                <a:lnTo>
                  <a:pt x="46" y="29"/>
                </a:lnTo>
                <a:lnTo>
                  <a:pt x="46" y="28"/>
                </a:lnTo>
                <a:lnTo>
                  <a:pt x="47" y="26"/>
                </a:lnTo>
                <a:lnTo>
                  <a:pt x="47" y="25"/>
                </a:lnTo>
                <a:lnTo>
                  <a:pt x="47" y="24"/>
                </a:lnTo>
                <a:lnTo>
                  <a:pt x="46" y="22"/>
                </a:lnTo>
                <a:lnTo>
                  <a:pt x="46" y="21"/>
                </a:lnTo>
                <a:lnTo>
                  <a:pt x="46" y="19"/>
                </a:lnTo>
                <a:lnTo>
                  <a:pt x="46" y="18"/>
                </a:lnTo>
                <a:lnTo>
                  <a:pt x="44" y="17"/>
                </a:lnTo>
                <a:lnTo>
                  <a:pt x="44" y="15"/>
                </a:lnTo>
                <a:lnTo>
                  <a:pt x="44" y="14"/>
                </a:lnTo>
                <a:lnTo>
                  <a:pt x="43" y="12"/>
                </a:lnTo>
                <a:lnTo>
                  <a:pt x="42" y="11"/>
                </a:lnTo>
                <a:lnTo>
                  <a:pt x="42" y="10"/>
                </a:lnTo>
                <a:lnTo>
                  <a:pt x="40" y="10"/>
                </a:lnTo>
                <a:lnTo>
                  <a:pt x="40" y="8"/>
                </a:lnTo>
                <a:lnTo>
                  <a:pt x="39" y="7"/>
                </a:lnTo>
                <a:lnTo>
                  <a:pt x="38" y="5"/>
                </a:lnTo>
                <a:lnTo>
                  <a:pt x="36" y="5"/>
                </a:lnTo>
                <a:lnTo>
                  <a:pt x="36" y="4"/>
                </a:lnTo>
                <a:lnTo>
                  <a:pt x="35" y="4"/>
                </a:lnTo>
                <a:lnTo>
                  <a:pt x="34" y="3"/>
                </a:lnTo>
                <a:lnTo>
                  <a:pt x="32" y="3"/>
                </a:lnTo>
                <a:lnTo>
                  <a:pt x="32" y="1"/>
                </a:lnTo>
                <a:lnTo>
                  <a:pt x="31" y="1"/>
                </a:lnTo>
                <a:lnTo>
                  <a:pt x="30" y="1"/>
                </a:lnTo>
                <a:lnTo>
                  <a:pt x="29" y="1"/>
                </a:lnTo>
                <a:lnTo>
                  <a:pt x="27" y="0"/>
                </a:lnTo>
                <a:lnTo>
                  <a:pt x="26" y="0"/>
                </a:lnTo>
                <a:lnTo>
                  <a:pt x="25" y="0"/>
                </a:lnTo>
                <a:lnTo>
                  <a:pt x="23" y="0"/>
                </a:lnTo>
                <a:lnTo>
                  <a:pt x="23" y="25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81" name="Freeform 99"/>
          <p:cNvSpPr>
            <a:spLocks/>
          </p:cNvSpPr>
          <p:nvPr/>
        </p:nvSpPr>
        <p:spPr bwMode="auto">
          <a:xfrm>
            <a:off x="2444750" y="3022600"/>
            <a:ext cx="676275" cy="20638"/>
          </a:xfrm>
          <a:custGeom>
            <a:avLst/>
            <a:gdLst>
              <a:gd name="T0" fmla="*/ 426 w 426"/>
              <a:gd name="T1" fmla="*/ 6 h 13"/>
              <a:gd name="T2" fmla="*/ 426 w 426"/>
              <a:gd name="T3" fmla="*/ 0 h 13"/>
              <a:gd name="T4" fmla="*/ 0 w 426"/>
              <a:gd name="T5" fmla="*/ 0 h 13"/>
              <a:gd name="T6" fmla="*/ 0 w 426"/>
              <a:gd name="T7" fmla="*/ 13 h 13"/>
              <a:gd name="T8" fmla="*/ 426 w 426"/>
              <a:gd name="T9" fmla="*/ 13 h 13"/>
              <a:gd name="T10" fmla="*/ 426 w 426"/>
              <a:gd name="T11" fmla="*/ 6 h 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26"/>
              <a:gd name="T19" fmla="*/ 0 h 13"/>
              <a:gd name="T20" fmla="*/ 426 w 426"/>
              <a:gd name="T21" fmla="*/ 13 h 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26" h="13">
                <a:moveTo>
                  <a:pt x="426" y="6"/>
                </a:moveTo>
                <a:lnTo>
                  <a:pt x="426" y="0"/>
                </a:lnTo>
                <a:lnTo>
                  <a:pt x="0" y="0"/>
                </a:lnTo>
                <a:lnTo>
                  <a:pt x="0" y="13"/>
                </a:lnTo>
                <a:lnTo>
                  <a:pt x="426" y="13"/>
                </a:lnTo>
                <a:lnTo>
                  <a:pt x="426" y="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82" name="Freeform 100"/>
          <p:cNvSpPr>
            <a:spLocks/>
          </p:cNvSpPr>
          <p:nvPr/>
        </p:nvSpPr>
        <p:spPr bwMode="auto">
          <a:xfrm>
            <a:off x="3713163" y="2992438"/>
            <a:ext cx="74612" cy="79375"/>
          </a:xfrm>
          <a:custGeom>
            <a:avLst/>
            <a:gdLst>
              <a:gd name="T0" fmla="*/ 23 w 47"/>
              <a:gd name="T1" fmla="*/ 50 h 50"/>
              <a:gd name="T2" fmla="*/ 26 w 47"/>
              <a:gd name="T3" fmla="*/ 50 h 50"/>
              <a:gd name="T4" fmla="*/ 29 w 47"/>
              <a:gd name="T5" fmla="*/ 50 h 50"/>
              <a:gd name="T6" fmla="*/ 31 w 47"/>
              <a:gd name="T7" fmla="*/ 49 h 50"/>
              <a:gd name="T8" fmla="*/ 34 w 47"/>
              <a:gd name="T9" fmla="*/ 47 h 50"/>
              <a:gd name="T10" fmla="*/ 35 w 47"/>
              <a:gd name="T11" fmla="*/ 46 h 50"/>
              <a:gd name="T12" fmla="*/ 38 w 47"/>
              <a:gd name="T13" fmla="*/ 45 h 50"/>
              <a:gd name="T14" fmla="*/ 39 w 47"/>
              <a:gd name="T15" fmla="*/ 43 h 50"/>
              <a:gd name="T16" fmla="*/ 40 w 47"/>
              <a:gd name="T17" fmla="*/ 42 h 50"/>
              <a:gd name="T18" fmla="*/ 43 w 47"/>
              <a:gd name="T19" fmla="*/ 40 h 50"/>
              <a:gd name="T20" fmla="*/ 44 w 47"/>
              <a:gd name="T21" fmla="*/ 38 h 50"/>
              <a:gd name="T22" fmla="*/ 46 w 47"/>
              <a:gd name="T23" fmla="*/ 35 h 50"/>
              <a:gd name="T24" fmla="*/ 46 w 47"/>
              <a:gd name="T25" fmla="*/ 32 h 50"/>
              <a:gd name="T26" fmla="*/ 47 w 47"/>
              <a:gd name="T27" fmla="*/ 31 h 50"/>
              <a:gd name="T28" fmla="*/ 47 w 47"/>
              <a:gd name="T29" fmla="*/ 28 h 50"/>
              <a:gd name="T30" fmla="*/ 47 w 47"/>
              <a:gd name="T31" fmla="*/ 25 h 50"/>
              <a:gd name="T32" fmla="*/ 47 w 47"/>
              <a:gd name="T33" fmla="*/ 22 h 50"/>
              <a:gd name="T34" fmla="*/ 47 w 47"/>
              <a:gd name="T35" fmla="*/ 19 h 50"/>
              <a:gd name="T36" fmla="*/ 46 w 47"/>
              <a:gd name="T37" fmla="*/ 17 h 50"/>
              <a:gd name="T38" fmla="*/ 44 w 47"/>
              <a:gd name="T39" fmla="*/ 14 h 50"/>
              <a:gd name="T40" fmla="*/ 43 w 47"/>
              <a:gd name="T41" fmla="*/ 11 h 50"/>
              <a:gd name="T42" fmla="*/ 42 w 47"/>
              <a:gd name="T43" fmla="*/ 10 h 50"/>
              <a:gd name="T44" fmla="*/ 40 w 47"/>
              <a:gd name="T45" fmla="*/ 7 h 50"/>
              <a:gd name="T46" fmla="*/ 39 w 47"/>
              <a:gd name="T47" fmla="*/ 5 h 50"/>
              <a:gd name="T48" fmla="*/ 36 w 47"/>
              <a:gd name="T49" fmla="*/ 4 h 50"/>
              <a:gd name="T50" fmla="*/ 35 w 47"/>
              <a:gd name="T51" fmla="*/ 3 h 50"/>
              <a:gd name="T52" fmla="*/ 32 w 47"/>
              <a:gd name="T53" fmla="*/ 1 h 50"/>
              <a:gd name="T54" fmla="*/ 30 w 47"/>
              <a:gd name="T55" fmla="*/ 1 h 50"/>
              <a:gd name="T56" fmla="*/ 27 w 47"/>
              <a:gd name="T57" fmla="*/ 0 h 50"/>
              <a:gd name="T58" fmla="*/ 25 w 47"/>
              <a:gd name="T59" fmla="*/ 0 h 50"/>
              <a:gd name="T60" fmla="*/ 22 w 47"/>
              <a:gd name="T61" fmla="*/ 0 h 50"/>
              <a:gd name="T62" fmla="*/ 19 w 47"/>
              <a:gd name="T63" fmla="*/ 0 h 50"/>
              <a:gd name="T64" fmla="*/ 17 w 47"/>
              <a:gd name="T65" fmla="*/ 1 h 50"/>
              <a:gd name="T66" fmla="*/ 14 w 47"/>
              <a:gd name="T67" fmla="*/ 1 h 50"/>
              <a:gd name="T68" fmla="*/ 12 w 47"/>
              <a:gd name="T69" fmla="*/ 4 h 50"/>
              <a:gd name="T70" fmla="*/ 9 w 47"/>
              <a:gd name="T71" fmla="*/ 5 h 50"/>
              <a:gd name="T72" fmla="*/ 6 w 47"/>
              <a:gd name="T73" fmla="*/ 7 h 50"/>
              <a:gd name="T74" fmla="*/ 5 w 47"/>
              <a:gd name="T75" fmla="*/ 10 h 50"/>
              <a:gd name="T76" fmla="*/ 4 w 47"/>
              <a:gd name="T77" fmla="*/ 12 h 50"/>
              <a:gd name="T78" fmla="*/ 2 w 47"/>
              <a:gd name="T79" fmla="*/ 14 h 50"/>
              <a:gd name="T80" fmla="*/ 1 w 47"/>
              <a:gd name="T81" fmla="*/ 17 h 50"/>
              <a:gd name="T82" fmla="*/ 1 w 47"/>
              <a:gd name="T83" fmla="*/ 19 h 50"/>
              <a:gd name="T84" fmla="*/ 0 w 47"/>
              <a:gd name="T85" fmla="*/ 22 h 50"/>
              <a:gd name="T86" fmla="*/ 0 w 47"/>
              <a:gd name="T87" fmla="*/ 25 h 50"/>
              <a:gd name="T88" fmla="*/ 0 w 47"/>
              <a:gd name="T89" fmla="*/ 28 h 50"/>
              <a:gd name="T90" fmla="*/ 1 w 47"/>
              <a:gd name="T91" fmla="*/ 31 h 50"/>
              <a:gd name="T92" fmla="*/ 1 w 47"/>
              <a:gd name="T93" fmla="*/ 33 h 50"/>
              <a:gd name="T94" fmla="*/ 2 w 47"/>
              <a:gd name="T95" fmla="*/ 36 h 50"/>
              <a:gd name="T96" fmla="*/ 4 w 47"/>
              <a:gd name="T97" fmla="*/ 38 h 50"/>
              <a:gd name="T98" fmla="*/ 5 w 47"/>
              <a:gd name="T99" fmla="*/ 40 h 50"/>
              <a:gd name="T100" fmla="*/ 6 w 47"/>
              <a:gd name="T101" fmla="*/ 42 h 50"/>
              <a:gd name="T102" fmla="*/ 8 w 47"/>
              <a:gd name="T103" fmla="*/ 43 h 50"/>
              <a:gd name="T104" fmla="*/ 10 w 47"/>
              <a:gd name="T105" fmla="*/ 46 h 50"/>
              <a:gd name="T106" fmla="*/ 13 w 47"/>
              <a:gd name="T107" fmla="*/ 47 h 50"/>
              <a:gd name="T108" fmla="*/ 15 w 47"/>
              <a:gd name="T109" fmla="*/ 49 h 50"/>
              <a:gd name="T110" fmla="*/ 18 w 47"/>
              <a:gd name="T111" fmla="*/ 49 h 50"/>
              <a:gd name="T112" fmla="*/ 21 w 47"/>
              <a:gd name="T113" fmla="*/ 50 h 50"/>
              <a:gd name="T114" fmla="*/ 23 w 47"/>
              <a:gd name="T115" fmla="*/ 50 h 50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47"/>
              <a:gd name="T175" fmla="*/ 0 h 50"/>
              <a:gd name="T176" fmla="*/ 47 w 47"/>
              <a:gd name="T177" fmla="*/ 50 h 50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47" h="50">
                <a:moveTo>
                  <a:pt x="23" y="25"/>
                </a:moveTo>
                <a:lnTo>
                  <a:pt x="23" y="50"/>
                </a:lnTo>
                <a:lnTo>
                  <a:pt x="25" y="50"/>
                </a:lnTo>
                <a:lnTo>
                  <a:pt x="26" y="50"/>
                </a:lnTo>
                <a:lnTo>
                  <a:pt x="27" y="50"/>
                </a:lnTo>
                <a:lnTo>
                  <a:pt x="29" y="50"/>
                </a:lnTo>
                <a:lnTo>
                  <a:pt x="30" y="49"/>
                </a:lnTo>
                <a:lnTo>
                  <a:pt x="31" y="49"/>
                </a:lnTo>
                <a:lnTo>
                  <a:pt x="32" y="49"/>
                </a:lnTo>
                <a:lnTo>
                  <a:pt x="34" y="47"/>
                </a:lnTo>
                <a:lnTo>
                  <a:pt x="35" y="47"/>
                </a:lnTo>
                <a:lnTo>
                  <a:pt x="35" y="46"/>
                </a:lnTo>
                <a:lnTo>
                  <a:pt x="36" y="46"/>
                </a:lnTo>
                <a:lnTo>
                  <a:pt x="38" y="45"/>
                </a:lnTo>
                <a:lnTo>
                  <a:pt x="39" y="45"/>
                </a:lnTo>
                <a:lnTo>
                  <a:pt x="39" y="43"/>
                </a:lnTo>
                <a:lnTo>
                  <a:pt x="40" y="43"/>
                </a:lnTo>
                <a:lnTo>
                  <a:pt x="40" y="42"/>
                </a:lnTo>
                <a:lnTo>
                  <a:pt x="42" y="42"/>
                </a:lnTo>
                <a:lnTo>
                  <a:pt x="43" y="40"/>
                </a:lnTo>
                <a:lnTo>
                  <a:pt x="43" y="39"/>
                </a:lnTo>
                <a:lnTo>
                  <a:pt x="44" y="38"/>
                </a:lnTo>
                <a:lnTo>
                  <a:pt x="44" y="36"/>
                </a:lnTo>
                <a:lnTo>
                  <a:pt x="46" y="35"/>
                </a:lnTo>
                <a:lnTo>
                  <a:pt x="46" y="33"/>
                </a:lnTo>
                <a:lnTo>
                  <a:pt x="46" y="32"/>
                </a:lnTo>
                <a:lnTo>
                  <a:pt x="47" y="32"/>
                </a:lnTo>
                <a:lnTo>
                  <a:pt x="47" y="31"/>
                </a:lnTo>
                <a:lnTo>
                  <a:pt x="47" y="29"/>
                </a:lnTo>
                <a:lnTo>
                  <a:pt x="47" y="28"/>
                </a:lnTo>
                <a:lnTo>
                  <a:pt x="47" y="26"/>
                </a:lnTo>
                <a:lnTo>
                  <a:pt x="47" y="25"/>
                </a:lnTo>
                <a:lnTo>
                  <a:pt x="47" y="24"/>
                </a:lnTo>
                <a:lnTo>
                  <a:pt x="47" y="22"/>
                </a:lnTo>
                <a:lnTo>
                  <a:pt x="47" y="21"/>
                </a:lnTo>
                <a:lnTo>
                  <a:pt x="47" y="19"/>
                </a:lnTo>
                <a:lnTo>
                  <a:pt x="46" y="18"/>
                </a:lnTo>
                <a:lnTo>
                  <a:pt x="46" y="17"/>
                </a:lnTo>
                <a:lnTo>
                  <a:pt x="46" y="15"/>
                </a:lnTo>
                <a:lnTo>
                  <a:pt x="44" y="14"/>
                </a:lnTo>
                <a:lnTo>
                  <a:pt x="44" y="12"/>
                </a:lnTo>
                <a:lnTo>
                  <a:pt x="43" y="11"/>
                </a:lnTo>
                <a:lnTo>
                  <a:pt x="43" y="10"/>
                </a:lnTo>
                <a:lnTo>
                  <a:pt x="42" y="10"/>
                </a:lnTo>
                <a:lnTo>
                  <a:pt x="40" y="8"/>
                </a:lnTo>
                <a:lnTo>
                  <a:pt x="40" y="7"/>
                </a:lnTo>
                <a:lnTo>
                  <a:pt x="39" y="7"/>
                </a:lnTo>
                <a:lnTo>
                  <a:pt x="39" y="5"/>
                </a:lnTo>
                <a:lnTo>
                  <a:pt x="38" y="5"/>
                </a:lnTo>
                <a:lnTo>
                  <a:pt x="36" y="4"/>
                </a:lnTo>
                <a:lnTo>
                  <a:pt x="35" y="4"/>
                </a:lnTo>
                <a:lnTo>
                  <a:pt x="35" y="3"/>
                </a:lnTo>
                <a:lnTo>
                  <a:pt x="34" y="3"/>
                </a:lnTo>
                <a:lnTo>
                  <a:pt x="32" y="1"/>
                </a:lnTo>
                <a:lnTo>
                  <a:pt x="31" y="1"/>
                </a:lnTo>
                <a:lnTo>
                  <a:pt x="30" y="1"/>
                </a:lnTo>
                <a:lnTo>
                  <a:pt x="29" y="0"/>
                </a:lnTo>
                <a:lnTo>
                  <a:pt x="27" y="0"/>
                </a:lnTo>
                <a:lnTo>
                  <a:pt x="26" y="0"/>
                </a:lnTo>
                <a:lnTo>
                  <a:pt x="25" y="0"/>
                </a:lnTo>
                <a:lnTo>
                  <a:pt x="23" y="0"/>
                </a:lnTo>
                <a:lnTo>
                  <a:pt x="22" y="0"/>
                </a:lnTo>
                <a:lnTo>
                  <a:pt x="21" y="0"/>
                </a:lnTo>
                <a:lnTo>
                  <a:pt x="19" y="0"/>
                </a:lnTo>
                <a:lnTo>
                  <a:pt x="18" y="1"/>
                </a:lnTo>
                <a:lnTo>
                  <a:pt x="17" y="1"/>
                </a:lnTo>
                <a:lnTo>
                  <a:pt x="15" y="1"/>
                </a:lnTo>
                <a:lnTo>
                  <a:pt x="14" y="1"/>
                </a:lnTo>
                <a:lnTo>
                  <a:pt x="13" y="3"/>
                </a:lnTo>
                <a:lnTo>
                  <a:pt x="12" y="4"/>
                </a:lnTo>
                <a:lnTo>
                  <a:pt x="10" y="4"/>
                </a:lnTo>
                <a:lnTo>
                  <a:pt x="9" y="5"/>
                </a:lnTo>
                <a:lnTo>
                  <a:pt x="8" y="7"/>
                </a:lnTo>
                <a:lnTo>
                  <a:pt x="6" y="7"/>
                </a:lnTo>
                <a:lnTo>
                  <a:pt x="6" y="8"/>
                </a:lnTo>
                <a:lnTo>
                  <a:pt x="5" y="10"/>
                </a:lnTo>
                <a:lnTo>
                  <a:pt x="4" y="11"/>
                </a:lnTo>
                <a:lnTo>
                  <a:pt x="4" y="12"/>
                </a:lnTo>
                <a:lnTo>
                  <a:pt x="2" y="12"/>
                </a:lnTo>
                <a:lnTo>
                  <a:pt x="2" y="14"/>
                </a:lnTo>
                <a:lnTo>
                  <a:pt x="2" y="15"/>
                </a:lnTo>
                <a:lnTo>
                  <a:pt x="1" y="17"/>
                </a:lnTo>
                <a:lnTo>
                  <a:pt x="1" y="18"/>
                </a:lnTo>
                <a:lnTo>
                  <a:pt x="1" y="19"/>
                </a:lnTo>
                <a:lnTo>
                  <a:pt x="0" y="21"/>
                </a:lnTo>
                <a:lnTo>
                  <a:pt x="0" y="22"/>
                </a:lnTo>
                <a:lnTo>
                  <a:pt x="0" y="24"/>
                </a:lnTo>
                <a:lnTo>
                  <a:pt x="0" y="25"/>
                </a:lnTo>
                <a:lnTo>
                  <a:pt x="0" y="26"/>
                </a:lnTo>
                <a:lnTo>
                  <a:pt x="0" y="28"/>
                </a:lnTo>
                <a:lnTo>
                  <a:pt x="0" y="29"/>
                </a:lnTo>
                <a:lnTo>
                  <a:pt x="1" y="31"/>
                </a:lnTo>
                <a:lnTo>
                  <a:pt x="1" y="32"/>
                </a:lnTo>
                <a:lnTo>
                  <a:pt x="1" y="33"/>
                </a:lnTo>
                <a:lnTo>
                  <a:pt x="2" y="35"/>
                </a:lnTo>
                <a:lnTo>
                  <a:pt x="2" y="36"/>
                </a:lnTo>
                <a:lnTo>
                  <a:pt x="2" y="38"/>
                </a:lnTo>
                <a:lnTo>
                  <a:pt x="4" y="38"/>
                </a:lnTo>
                <a:lnTo>
                  <a:pt x="4" y="39"/>
                </a:lnTo>
                <a:lnTo>
                  <a:pt x="5" y="40"/>
                </a:lnTo>
                <a:lnTo>
                  <a:pt x="5" y="42"/>
                </a:lnTo>
                <a:lnTo>
                  <a:pt x="6" y="42"/>
                </a:lnTo>
                <a:lnTo>
                  <a:pt x="6" y="43"/>
                </a:lnTo>
                <a:lnTo>
                  <a:pt x="8" y="43"/>
                </a:lnTo>
                <a:lnTo>
                  <a:pt x="9" y="45"/>
                </a:lnTo>
                <a:lnTo>
                  <a:pt x="10" y="46"/>
                </a:lnTo>
                <a:lnTo>
                  <a:pt x="12" y="46"/>
                </a:lnTo>
                <a:lnTo>
                  <a:pt x="13" y="47"/>
                </a:lnTo>
                <a:lnTo>
                  <a:pt x="14" y="49"/>
                </a:lnTo>
                <a:lnTo>
                  <a:pt x="15" y="49"/>
                </a:lnTo>
                <a:lnTo>
                  <a:pt x="17" y="49"/>
                </a:lnTo>
                <a:lnTo>
                  <a:pt x="18" y="49"/>
                </a:lnTo>
                <a:lnTo>
                  <a:pt x="19" y="50"/>
                </a:lnTo>
                <a:lnTo>
                  <a:pt x="21" y="50"/>
                </a:lnTo>
                <a:lnTo>
                  <a:pt x="22" y="50"/>
                </a:lnTo>
                <a:lnTo>
                  <a:pt x="23" y="50"/>
                </a:lnTo>
                <a:lnTo>
                  <a:pt x="23" y="25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83" name="Freeform 101"/>
          <p:cNvSpPr>
            <a:spLocks/>
          </p:cNvSpPr>
          <p:nvPr/>
        </p:nvSpPr>
        <p:spPr bwMode="auto">
          <a:xfrm>
            <a:off x="3148013" y="3022600"/>
            <a:ext cx="601662" cy="20638"/>
          </a:xfrm>
          <a:custGeom>
            <a:avLst/>
            <a:gdLst>
              <a:gd name="T0" fmla="*/ 0 w 379"/>
              <a:gd name="T1" fmla="*/ 6 h 13"/>
              <a:gd name="T2" fmla="*/ 0 w 379"/>
              <a:gd name="T3" fmla="*/ 13 h 13"/>
              <a:gd name="T4" fmla="*/ 379 w 379"/>
              <a:gd name="T5" fmla="*/ 13 h 13"/>
              <a:gd name="T6" fmla="*/ 379 w 379"/>
              <a:gd name="T7" fmla="*/ 0 h 13"/>
              <a:gd name="T8" fmla="*/ 0 w 379"/>
              <a:gd name="T9" fmla="*/ 0 h 13"/>
              <a:gd name="T10" fmla="*/ 0 w 379"/>
              <a:gd name="T11" fmla="*/ 6 h 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79"/>
              <a:gd name="T19" fmla="*/ 0 h 13"/>
              <a:gd name="T20" fmla="*/ 379 w 379"/>
              <a:gd name="T21" fmla="*/ 13 h 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79" h="13">
                <a:moveTo>
                  <a:pt x="0" y="6"/>
                </a:moveTo>
                <a:lnTo>
                  <a:pt x="0" y="13"/>
                </a:lnTo>
                <a:lnTo>
                  <a:pt x="379" y="13"/>
                </a:lnTo>
                <a:lnTo>
                  <a:pt x="379" y="0"/>
                </a:lnTo>
                <a:lnTo>
                  <a:pt x="0" y="0"/>
                </a:lnTo>
                <a:lnTo>
                  <a:pt x="0" y="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84" name="Freeform 102"/>
          <p:cNvSpPr>
            <a:spLocks/>
          </p:cNvSpPr>
          <p:nvPr/>
        </p:nvSpPr>
        <p:spPr bwMode="auto">
          <a:xfrm>
            <a:off x="2408238" y="3471863"/>
            <a:ext cx="74612" cy="82550"/>
          </a:xfrm>
          <a:custGeom>
            <a:avLst/>
            <a:gdLst>
              <a:gd name="T0" fmla="*/ 23 w 47"/>
              <a:gd name="T1" fmla="*/ 0 h 52"/>
              <a:gd name="T2" fmla="*/ 21 w 47"/>
              <a:gd name="T3" fmla="*/ 1 h 52"/>
              <a:gd name="T4" fmla="*/ 18 w 47"/>
              <a:gd name="T5" fmla="*/ 1 h 52"/>
              <a:gd name="T6" fmla="*/ 15 w 47"/>
              <a:gd name="T7" fmla="*/ 1 h 52"/>
              <a:gd name="T8" fmla="*/ 13 w 47"/>
              <a:gd name="T9" fmla="*/ 2 h 52"/>
              <a:gd name="T10" fmla="*/ 10 w 47"/>
              <a:gd name="T11" fmla="*/ 4 h 52"/>
              <a:gd name="T12" fmla="*/ 8 w 47"/>
              <a:gd name="T13" fmla="*/ 7 h 52"/>
              <a:gd name="T14" fmla="*/ 6 w 47"/>
              <a:gd name="T15" fmla="*/ 8 h 52"/>
              <a:gd name="T16" fmla="*/ 5 w 47"/>
              <a:gd name="T17" fmla="*/ 9 h 52"/>
              <a:gd name="T18" fmla="*/ 2 w 47"/>
              <a:gd name="T19" fmla="*/ 12 h 52"/>
              <a:gd name="T20" fmla="*/ 1 w 47"/>
              <a:gd name="T21" fmla="*/ 15 h 52"/>
              <a:gd name="T22" fmla="*/ 0 w 47"/>
              <a:gd name="T23" fmla="*/ 18 h 52"/>
              <a:gd name="T24" fmla="*/ 0 w 47"/>
              <a:gd name="T25" fmla="*/ 21 h 52"/>
              <a:gd name="T26" fmla="*/ 0 w 47"/>
              <a:gd name="T27" fmla="*/ 24 h 52"/>
              <a:gd name="T28" fmla="*/ 0 w 47"/>
              <a:gd name="T29" fmla="*/ 26 h 52"/>
              <a:gd name="T30" fmla="*/ 0 w 47"/>
              <a:gd name="T31" fmla="*/ 29 h 52"/>
              <a:gd name="T32" fmla="*/ 0 w 47"/>
              <a:gd name="T33" fmla="*/ 32 h 52"/>
              <a:gd name="T34" fmla="*/ 1 w 47"/>
              <a:gd name="T35" fmla="*/ 35 h 52"/>
              <a:gd name="T36" fmla="*/ 2 w 47"/>
              <a:gd name="T37" fmla="*/ 38 h 52"/>
              <a:gd name="T38" fmla="*/ 4 w 47"/>
              <a:gd name="T39" fmla="*/ 40 h 52"/>
              <a:gd name="T40" fmla="*/ 5 w 47"/>
              <a:gd name="T41" fmla="*/ 43 h 52"/>
              <a:gd name="T42" fmla="*/ 6 w 47"/>
              <a:gd name="T43" fmla="*/ 45 h 52"/>
              <a:gd name="T44" fmla="*/ 9 w 47"/>
              <a:gd name="T45" fmla="*/ 46 h 52"/>
              <a:gd name="T46" fmla="*/ 12 w 47"/>
              <a:gd name="T47" fmla="*/ 47 h 52"/>
              <a:gd name="T48" fmla="*/ 14 w 47"/>
              <a:gd name="T49" fmla="*/ 49 h 52"/>
              <a:gd name="T50" fmla="*/ 17 w 47"/>
              <a:gd name="T51" fmla="*/ 50 h 52"/>
              <a:gd name="T52" fmla="*/ 19 w 47"/>
              <a:gd name="T53" fmla="*/ 50 h 52"/>
              <a:gd name="T54" fmla="*/ 22 w 47"/>
              <a:gd name="T55" fmla="*/ 50 h 52"/>
              <a:gd name="T56" fmla="*/ 23 w 47"/>
              <a:gd name="T57" fmla="*/ 50 h 52"/>
              <a:gd name="T58" fmla="*/ 26 w 47"/>
              <a:gd name="T59" fmla="*/ 50 h 52"/>
              <a:gd name="T60" fmla="*/ 29 w 47"/>
              <a:gd name="T61" fmla="*/ 50 h 52"/>
              <a:gd name="T62" fmla="*/ 31 w 47"/>
              <a:gd name="T63" fmla="*/ 49 h 52"/>
              <a:gd name="T64" fmla="*/ 34 w 47"/>
              <a:gd name="T65" fmla="*/ 47 h 52"/>
              <a:gd name="T66" fmla="*/ 36 w 47"/>
              <a:gd name="T67" fmla="*/ 46 h 52"/>
              <a:gd name="T68" fmla="*/ 39 w 47"/>
              <a:gd name="T69" fmla="*/ 45 h 52"/>
              <a:gd name="T70" fmla="*/ 40 w 47"/>
              <a:gd name="T71" fmla="*/ 43 h 52"/>
              <a:gd name="T72" fmla="*/ 42 w 47"/>
              <a:gd name="T73" fmla="*/ 40 h 52"/>
              <a:gd name="T74" fmla="*/ 43 w 47"/>
              <a:gd name="T75" fmla="*/ 38 h 52"/>
              <a:gd name="T76" fmla="*/ 44 w 47"/>
              <a:gd name="T77" fmla="*/ 35 h 52"/>
              <a:gd name="T78" fmla="*/ 46 w 47"/>
              <a:gd name="T79" fmla="*/ 32 h 52"/>
              <a:gd name="T80" fmla="*/ 46 w 47"/>
              <a:gd name="T81" fmla="*/ 29 h 52"/>
              <a:gd name="T82" fmla="*/ 47 w 47"/>
              <a:gd name="T83" fmla="*/ 26 h 52"/>
              <a:gd name="T84" fmla="*/ 46 w 47"/>
              <a:gd name="T85" fmla="*/ 24 h 52"/>
              <a:gd name="T86" fmla="*/ 46 w 47"/>
              <a:gd name="T87" fmla="*/ 21 h 52"/>
              <a:gd name="T88" fmla="*/ 46 w 47"/>
              <a:gd name="T89" fmla="*/ 18 h 52"/>
              <a:gd name="T90" fmla="*/ 44 w 47"/>
              <a:gd name="T91" fmla="*/ 15 h 52"/>
              <a:gd name="T92" fmla="*/ 43 w 47"/>
              <a:gd name="T93" fmla="*/ 12 h 52"/>
              <a:gd name="T94" fmla="*/ 40 w 47"/>
              <a:gd name="T95" fmla="*/ 9 h 52"/>
              <a:gd name="T96" fmla="*/ 39 w 47"/>
              <a:gd name="T97" fmla="*/ 8 h 52"/>
              <a:gd name="T98" fmla="*/ 38 w 47"/>
              <a:gd name="T99" fmla="*/ 7 h 52"/>
              <a:gd name="T100" fmla="*/ 35 w 47"/>
              <a:gd name="T101" fmla="*/ 4 h 52"/>
              <a:gd name="T102" fmla="*/ 32 w 47"/>
              <a:gd name="T103" fmla="*/ 2 h 52"/>
              <a:gd name="T104" fmla="*/ 30 w 47"/>
              <a:gd name="T105" fmla="*/ 1 h 52"/>
              <a:gd name="T106" fmla="*/ 27 w 47"/>
              <a:gd name="T107" fmla="*/ 1 h 52"/>
              <a:gd name="T108" fmla="*/ 25 w 47"/>
              <a:gd name="T109" fmla="*/ 1 h 52"/>
              <a:gd name="T110" fmla="*/ 23 w 47"/>
              <a:gd name="T111" fmla="*/ 0 h 52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47"/>
              <a:gd name="T169" fmla="*/ 0 h 52"/>
              <a:gd name="T170" fmla="*/ 47 w 47"/>
              <a:gd name="T171" fmla="*/ 52 h 52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47" h="52">
                <a:moveTo>
                  <a:pt x="23" y="26"/>
                </a:moveTo>
                <a:lnTo>
                  <a:pt x="23" y="0"/>
                </a:lnTo>
                <a:lnTo>
                  <a:pt x="22" y="1"/>
                </a:lnTo>
                <a:lnTo>
                  <a:pt x="21" y="1"/>
                </a:lnTo>
                <a:lnTo>
                  <a:pt x="19" y="1"/>
                </a:lnTo>
                <a:lnTo>
                  <a:pt x="18" y="1"/>
                </a:lnTo>
                <a:lnTo>
                  <a:pt x="17" y="1"/>
                </a:lnTo>
                <a:lnTo>
                  <a:pt x="15" y="1"/>
                </a:lnTo>
                <a:lnTo>
                  <a:pt x="14" y="2"/>
                </a:lnTo>
                <a:lnTo>
                  <a:pt x="13" y="2"/>
                </a:lnTo>
                <a:lnTo>
                  <a:pt x="12" y="4"/>
                </a:lnTo>
                <a:lnTo>
                  <a:pt x="10" y="4"/>
                </a:lnTo>
                <a:lnTo>
                  <a:pt x="9" y="5"/>
                </a:lnTo>
                <a:lnTo>
                  <a:pt x="8" y="7"/>
                </a:lnTo>
                <a:lnTo>
                  <a:pt x="6" y="7"/>
                </a:lnTo>
                <a:lnTo>
                  <a:pt x="6" y="8"/>
                </a:lnTo>
                <a:lnTo>
                  <a:pt x="5" y="8"/>
                </a:lnTo>
                <a:lnTo>
                  <a:pt x="5" y="9"/>
                </a:lnTo>
                <a:lnTo>
                  <a:pt x="4" y="11"/>
                </a:lnTo>
                <a:lnTo>
                  <a:pt x="2" y="12"/>
                </a:lnTo>
                <a:lnTo>
                  <a:pt x="2" y="14"/>
                </a:lnTo>
                <a:lnTo>
                  <a:pt x="1" y="15"/>
                </a:lnTo>
                <a:lnTo>
                  <a:pt x="1" y="16"/>
                </a:lnTo>
                <a:lnTo>
                  <a:pt x="0" y="18"/>
                </a:lnTo>
                <a:lnTo>
                  <a:pt x="0" y="19"/>
                </a:lnTo>
                <a:lnTo>
                  <a:pt x="0" y="21"/>
                </a:lnTo>
                <a:lnTo>
                  <a:pt x="0" y="22"/>
                </a:lnTo>
                <a:lnTo>
                  <a:pt x="0" y="24"/>
                </a:lnTo>
                <a:lnTo>
                  <a:pt x="0" y="25"/>
                </a:lnTo>
                <a:lnTo>
                  <a:pt x="0" y="26"/>
                </a:lnTo>
                <a:lnTo>
                  <a:pt x="0" y="28"/>
                </a:lnTo>
                <a:lnTo>
                  <a:pt x="0" y="29"/>
                </a:lnTo>
                <a:lnTo>
                  <a:pt x="0" y="31"/>
                </a:lnTo>
                <a:lnTo>
                  <a:pt x="0" y="32"/>
                </a:lnTo>
                <a:lnTo>
                  <a:pt x="0" y="33"/>
                </a:lnTo>
                <a:lnTo>
                  <a:pt x="1" y="35"/>
                </a:lnTo>
                <a:lnTo>
                  <a:pt x="1" y="36"/>
                </a:lnTo>
                <a:lnTo>
                  <a:pt x="2" y="38"/>
                </a:lnTo>
                <a:lnTo>
                  <a:pt x="2" y="39"/>
                </a:lnTo>
                <a:lnTo>
                  <a:pt x="4" y="40"/>
                </a:lnTo>
                <a:lnTo>
                  <a:pt x="5" y="42"/>
                </a:lnTo>
                <a:lnTo>
                  <a:pt x="5" y="43"/>
                </a:lnTo>
                <a:lnTo>
                  <a:pt x="6" y="43"/>
                </a:lnTo>
                <a:lnTo>
                  <a:pt x="6" y="45"/>
                </a:lnTo>
                <a:lnTo>
                  <a:pt x="8" y="45"/>
                </a:lnTo>
                <a:lnTo>
                  <a:pt x="9" y="46"/>
                </a:lnTo>
                <a:lnTo>
                  <a:pt x="10" y="47"/>
                </a:lnTo>
                <a:lnTo>
                  <a:pt x="12" y="47"/>
                </a:lnTo>
                <a:lnTo>
                  <a:pt x="13" y="49"/>
                </a:lnTo>
                <a:lnTo>
                  <a:pt x="14" y="49"/>
                </a:lnTo>
                <a:lnTo>
                  <a:pt x="15" y="50"/>
                </a:lnTo>
                <a:lnTo>
                  <a:pt x="17" y="50"/>
                </a:lnTo>
                <a:lnTo>
                  <a:pt x="18" y="50"/>
                </a:lnTo>
                <a:lnTo>
                  <a:pt x="19" y="50"/>
                </a:lnTo>
                <a:lnTo>
                  <a:pt x="21" y="50"/>
                </a:lnTo>
                <a:lnTo>
                  <a:pt x="22" y="50"/>
                </a:lnTo>
                <a:lnTo>
                  <a:pt x="23" y="52"/>
                </a:lnTo>
                <a:lnTo>
                  <a:pt x="23" y="50"/>
                </a:lnTo>
                <a:lnTo>
                  <a:pt x="25" y="50"/>
                </a:lnTo>
                <a:lnTo>
                  <a:pt x="26" y="50"/>
                </a:lnTo>
                <a:lnTo>
                  <a:pt x="27" y="50"/>
                </a:lnTo>
                <a:lnTo>
                  <a:pt x="29" y="50"/>
                </a:lnTo>
                <a:lnTo>
                  <a:pt x="30" y="50"/>
                </a:lnTo>
                <a:lnTo>
                  <a:pt x="31" y="49"/>
                </a:lnTo>
                <a:lnTo>
                  <a:pt x="32" y="49"/>
                </a:lnTo>
                <a:lnTo>
                  <a:pt x="34" y="47"/>
                </a:lnTo>
                <a:lnTo>
                  <a:pt x="35" y="47"/>
                </a:lnTo>
                <a:lnTo>
                  <a:pt x="36" y="46"/>
                </a:lnTo>
                <a:lnTo>
                  <a:pt x="38" y="45"/>
                </a:lnTo>
                <a:lnTo>
                  <a:pt x="39" y="45"/>
                </a:lnTo>
                <a:lnTo>
                  <a:pt x="39" y="43"/>
                </a:lnTo>
                <a:lnTo>
                  <a:pt x="40" y="43"/>
                </a:lnTo>
                <a:lnTo>
                  <a:pt x="40" y="42"/>
                </a:lnTo>
                <a:lnTo>
                  <a:pt x="42" y="40"/>
                </a:lnTo>
                <a:lnTo>
                  <a:pt x="43" y="39"/>
                </a:lnTo>
                <a:lnTo>
                  <a:pt x="43" y="38"/>
                </a:lnTo>
                <a:lnTo>
                  <a:pt x="44" y="36"/>
                </a:lnTo>
                <a:lnTo>
                  <a:pt x="44" y="35"/>
                </a:lnTo>
                <a:lnTo>
                  <a:pt x="46" y="33"/>
                </a:lnTo>
                <a:lnTo>
                  <a:pt x="46" y="32"/>
                </a:lnTo>
                <a:lnTo>
                  <a:pt x="46" y="31"/>
                </a:lnTo>
                <a:lnTo>
                  <a:pt x="46" y="29"/>
                </a:lnTo>
                <a:lnTo>
                  <a:pt x="46" y="28"/>
                </a:lnTo>
                <a:lnTo>
                  <a:pt x="47" y="26"/>
                </a:lnTo>
                <a:lnTo>
                  <a:pt x="47" y="25"/>
                </a:lnTo>
                <a:lnTo>
                  <a:pt x="46" y="24"/>
                </a:lnTo>
                <a:lnTo>
                  <a:pt x="46" y="22"/>
                </a:lnTo>
                <a:lnTo>
                  <a:pt x="46" y="21"/>
                </a:lnTo>
                <a:lnTo>
                  <a:pt x="46" y="19"/>
                </a:lnTo>
                <a:lnTo>
                  <a:pt x="46" y="18"/>
                </a:lnTo>
                <a:lnTo>
                  <a:pt x="44" y="16"/>
                </a:lnTo>
                <a:lnTo>
                  <a:pt x="44" y="15"/>
                </a:lnTo>
                <a:lnTo>
                  <a:pt x="43" y="14"/>
                </a:lnTo>
                <a:lnTo>
                  <a:pt x="43" y="12"/>
                </a:lnTo>
                <a:lnTo>
                  <a:pt x="42" y="11"/>
                </a:lnTo>
                <a:lnTo>
                  <a:pt x="40" y="9"/>
                </a:lnTo>
                <a:lnTo>
                  <a:pt x="40" y="8"/>
                </a:lnTo>
                <a:lnTo>
                  <a:pt x="39" y="8"/>
                </a:lnTo>
                <a:lnTo>
                  <a:pt x="39" y="7"/>
                </a:lnTo>
                <a:lnTo>
                  <a:pt x="38" y="7"/>
                </a:lnTo>
                <a:lnTo>
                  <a:pt x="36" y="5"/>
                </a:lnTo>
                <a:lnTo>
                  <a:pt x="35" y="4"/>
                </a:lnTo>
                <a:lnTo>
                  <a:pt x="34" y="4"/>
                </a:lnTo>
                <a:lnTo>
                  <a:pt x="32" y="2"/>
                </a:lnTo>
                <a:lnTo>
                  <a:pt x="31" y="2"/>
                </a:lnTo>
                <a:lnTo>
                  <a:pt x="30" y="1"/>
                </a:lnTo>
                <a:lnTo>
                  <a:pt x="29" y="1"/>
                </a:lnTo>
                <a:lnTo>
                  <a:pt x="27" y="1"/>
                </a:lnTo>
                <a:lnTo>
                  <a:pt x="26" y="1"/>
                </a:lnTo>
                <a:lnTo>
                  <a:pt x="25" y="1"/>
                </a:lnTo>
                <a:lnTo>
                  <a:pt x="23" y="1"/>
                </a:lnTo>
                <a:lnTo>
                  <a:pt x="23" y="0"/>
                </a:lnTo>
                <a:lnTo>
                  <a:pt x="23" y="2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85" name="Freeform 103"/>
          <p:cNvSpPr>
            <a:spLocks/>
          </p:cNvSpPr>
          <p:nvPr/>
        </p:nvSpPr>
        <p:spPr bwMode="auto">
          <a:xfrm>
            <a:off x="2444750" y="3502025"/>
            <a:ext cx="231775" cy="20638"/>
          </a:xfrm>
          <a:custGeom>
            <a:avLst/>
            <a:gdLst>
              <a:gd name="T0" fmla="*/ 146 w 146"/>
              <a:gd name="T1" fmla="*/ 7 h 13"/>
              <a:gd name="T2" fmla="*/ 146 w 146"/>
              <a:gd name="T3" fmla="*/ 0 h 13"/>
              <a:gd name="T4" fmla="*/ 0 w 146"/>
              <a:gd name="T5" fmla="*/ 0 h 13"/>
              <a:gd name="T6" fmla="*/ 0 w 146"/>
              <a:gd name="T7" fmla="*/ 13 h 13"/>
              <a:gd name="T8" fmla="*/ 146 w 146"/>
              <a:gd name="T9" fmla="*/ 13 h 13"/>
              <a:gd name="T10" fmla="*/ 146 w 146"/>
              <a:gd name="T11" fmla="*/ 7 h 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6"/>
              <a:gd name="T19" fmla="*/ 0 h 13"/>
              <a:gd name="T20" fmla="*/ 146 w 146"/>
              <a:gd name="T21" fmla="*/ 13 h 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6" h="13">
                <a:moveTo>
                  <a:pt x="146" y="7"/>
                </a:moveTo>
                <a:lnTo>
                  <a:pt x="146" y="0"/>
                </a:lnTo>
                <a:lnTo>
                  <a:pt x="0" y="0"/>
                </a:lnTo>
                <a:lnTo>
                  <a:pt x="0" y="13"/>
                </a:lnTo>
                <a:lnTo>
                  <a:pt x="146" y="13"/>
                </a:lnTo>
                <a:lnTo>
                  <a:pt x="146" y="7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86" name="Freeform 104"/>
          <p:cNvSpPr>
            <a:spLocks/>
          </p:cNvSpPr>
          <p:nvPr/>
        </p:nvSpPr>
        <p:spPr bwMode="auto">
          <a:xfrm>
            <a:off x="3713163" y="3471863"/>
            <a:ext cx="74612" cy="82550"/>
          </a:xfrm>
          <a:custGeom>
            <a:avLst/>
            <a:gdLst>
              <a:gd name="T0" fmla="*/ 23 w 47"/>
              <a:gd name="T1" fmla="*/ 52 h 52"/>
              <a:gd name="T2" fmla="*/ 26 w 47"/>
              <a:gd name="T3" fmla="*/ 50 h 52"/>
              <a:gd name="T4" fmla="*/ 29 w 47"/>
              <a:gd name="T5" fmla="*/ 50 h 52"/>
              <a:gd name="T6" fmla="*/ 31 w 47"/>
              <a:gd name="T7" fmla="*/ 49 h 52"/>
              <a:gd name="T8" fmla="*/ 34 w 47"/>
              <a:gd name="T9" fmla="*/ 49 h 52"/>
              <a:gd name="T10" fmla="*/ 36 w 47"/>
              <a:gd name="T11" fmla="*/ 46 h 52"/>
              <a:gd name="T12" fmla="*/ 39 w 47"/>
              <a:gd name="T13" fmla="*/ 45 h 52"/>
              <a:gd name="T14" fmla="*/ 42 w 47"/>
              <a:gd name="T15" fmla="*/ 42 h 52"/>
              <a:gd name="T16" fmla="*/ 44 w 47"/>
              <a:gd name="T17" fmla="*/ 39 h 52"/>
              <a:gd name="T18" fmla="*/ 44 w 47"/>
              <a:gd name="T19" fmla="*/ 36 h 52"/>
              <a:gd name="T20" fmla="*/ 46 w 47"/>
              <a:gd name="T21" fmla="*/ 35 h 52"/>
              <a:gd name="T22" fmla="*/ 47 w 47"/>
              <a:gd name="T23" fmla="*/ 32 h 52"/>
              <a:gd name="T24" fmla="*/ 47 w 47"/>
              <a:gd name="T25" fmla="*/ 29 h 52"/>
              <a:gd name="T26" fmla="*/ 47 w 47"/>
              <a:gd name="T27" fmla="*/ 26 h 52"/>
              <a:gd name="T28" fmla="*/ 47 w 47"/>
              <a:gd name="T29" fmla="*/ 24 h 52"/>
              <a:gd name="T30" fmla="*/ 47 w 47"/>
              <a:gd name="T31" fmla="*/ 21 h 52"/>
              <a:gd name="T32" fmla="*/ 46 w 47"/>
              <a:gd name="T33" fmla="*/ 18 h 52"/>
              <a:gd name="T34" fmla="*/ 44 w 47"/>
              <a:gd name="T35" fmla="*/ 15 h 52"/>
              <a:gd name="T36" fmla="*/ 44 w 47"/>
              <a:gd name="T37" fmla="*/ 12 h 52"/>
              <a:gd name="T38" fmla="*/ 42 w 47"/>
              <a:gd name="T39" fmla="*/ 9 h 52"/>
              <a:gd name="T40" fmla="*/ 39 w 47"/>
              <a:gd name="T41" fmla="*/ 7 h 52"/>
              <a:gd name="T42" fmla="*/ 36 w 47"/>
              <a:gd name="T43" fmla="*/ 5 h 52"/>
              <a:gd name="T44" fmla="*/ 34 w 47"/>
              <a:gd name="T45" fmla="*/ 2 h 52"/>
              <a:gd name="T46" fmla="*/ 31 w 47"/>
              <a:gd name="T47" fmla="*/ 2 h 52"/>
              <a:gd name="T48" fmla="*/ 30 w 47"/>
              <a:gd name="T49" fmla="*/ 1 h 52"/>
              <a:gd name="T50" fmla="*/ 27 w 47"/>
              <a:gd name="T51" fmla="*/ 1 h 52"/>
              <a:gd name="T52" fmla="*/ 25 w 47"/>
              <a:gd name="T53" fmla="*/ 1 h 52"/>
              <a:gd name="T54" fmla="*/ 22 w 47"/>
              <a:gd name="T55" fmla="*/ 1 h 52"/>
              <a:gd name="T56" fmla="*/ 19 w 47"/>
              <a:gd name="T57" fmla="*/ 1 h 52"/>
              <a:gd name="T58" fmla="*/ 17 w 47"/>
              <a:gd name="T59" fmla="*/ 1 h 52"/>
              <a:gd name="T60" fmla="*/ 14 w 47"/>
              <a:gd name="T61" fmla="*/ 2 h 52"/>
              <a:gd name="T62" fmla="*/ 13 w 47"/>
              <a:gd name="T63" fmla="*/ 4 h 52"/>
              <a:gd name="T64" fmla="*/ 10 w 47"/>
              <a:gd name="T65" fmla="*/ 5 h 52"/>
              <a:gd name="T66" fmla="*/ 9 w 47"/>
              <a:gd name="T67" fmla="*/ 7 h 52"/>
              <a:gd name="T68" fmla="*/ 6 w 47"/>
              <a:gd name="T69" fmla="*/ 8 h 52"/>
              <a:gd name="T70" fmla="*/ 5 w 47"/>
              <a:gd name="T71" fmla="*/ 11 h 52"/>
              <a:gd name="T72" fmla="*/ 4 w 47"/>
              <a:gd name="T73" fmla="*/ 12 h 52"/>
              <a:gd name="T74" fmla="*/ 2 w 47"/>
              <a:gd name="T75" fmla="*/ 15 h 52"/>
              <a:gd name="T76" fmla="*/ 1 w 47"/>
              <a:gd name="T77" fmla="*/ 18 h 52"/>
              <a:gd name="T78" fmla="*/ 1 w 47"/>
              <a:gd name="T79" fmla="*/ 21 h 52"/>
              <a:gd name="T80" fmla="*/ 0 w 47"/>
              <a:gd name="T81" fmla="*/ 24 h 52"/>
              <a:gd name="T82" fmla="*/ 0 w 47"/>
              <a:gd name="T83" fmla="*/ 26 h 52"/>
              <a:gd name="T84" fmla="*/ 0 w 47"/>
              <a:gd name="T85" fmla="*/ 29 h 52"/>
              <a:gd name="T86" fmla="*/ 1 w 47"/>
              <a:gd name="T87" fmla="*/ 32 h 52"/>
              <a:gd name="T88" fmla="*/ 1 w 47"/>
              <a:gd name="T89" fmla="*/ 35 h 52"/>
              <a:gd name="T90" fmla="*/ 2 w 47"/>
              <a:gd name="T91" fmla="*/ 36 h 52"/>
              <a:gd name="T92" fmla="*/ 4 w 47"/>
              <a:gd name="T93" fmla="*/ 39 h 52"/>
              <a:gd name="T94" fmla="*/ 5 w 47"/>
              <a:gd name="T95" fmla="*/ 40 h 52"/>
              <a:gd name="T96" fmla="*/ 6 w 47"/>
              <a:gd name="T97" fmla="*/ 43 h 52"/>
              <a:gd name="T98" fmla="*/ 9 w 47"/>
              <a:gd name="T99" fmla="*/ 45 h 52"/>
              <a:gd name="T100" fmla="*/ 10 w 47"/>
              <a:gd name="T101" fmla="*/ 46 h 52"/>
              <a:gd name="T102" fmla="*/ 13 w 47"/>
              <a:gd name="T103" fmla="*/ 47 h 52"/>
              <a:gd name="T104" fmla="*/ 14 w 47"/>
              <a:gd name="T105" fmla="*/ 49 h 52"/>
              <a:gd name="T106" fmla="*/ 17 w 47"/>
              <a:gd name="T107" fmla="*/ 50 h 52"/>
              <a:gd name="T108" fmla="*/ 19 w 47"/>
              <a:gd name="T109" fmla="*/ 50 h 52"/>
              <a:gd name="T110" fmla="*/ 22 w 47"/>
              <a:gd name="T111" fmla="*/ 50 h 52"/>
              <a:gd name="T112" fmla="*/ 23 w 47"/>
              <a:gd name="T113" fmla="*/ 26 h 52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47"/>
              <a:gd name="T172" fmla="*/ 0 h 52"/>
              <a:gd name="T173" fmla="*/ 47 w 47"/>
              <a:gd name="T174" fmla="*/ 52 h 52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47" h="52">
                <a:moveTo>
                  <a:pt x="23" y="26"/>
                </a:moveTo>
                <a:lnTo>
                  <a:pt x="23" y="52"/>
                </a:lnTo>
                <a:lnTo>
                  <a:pt x="25" y="50"/>
                </a:lnTo>
                <a:lnTo>
                  <a:pt x="26" y="50"/>
                </a:lnTo>
                <a:lnTo>
                  <a:pt x="27" y="50"/>
                </a:lnTo>
                <a:lnTo>
                  <a:pt x="29" y="50"/>
                </a:lnTo>
                <a:lnTo>
                  <a:pt x="30" y="50"/>
                </a:lnTo>
                <a:lnTo>
                  <a:pt x="31" y="49"/>
                </a:lnTo>
                <a:lnTo>
                  <a:pt x="32" y="49"/>
                </a:lnTo>
                <a:lnTo>
                  <a:pt x="34" y="49"/>
                </a:lnTo>
                <a:lnTo>
                  <a:pt x="35" y="47"/>
                </a:lnTo>
                <a:lnTo>
                  <a:pt x="36" y="46"/>
                </a:lnTo>
                <a:lnTo>
                  <a:pt x="38" y="46"/>
                </a:lnTo>
                <a:lnTo>
                  <a:pt x="39" y="45"/>
                </a:lnTo>
                <a:lnTo>
                  <a:pt x="40" y="43"/>
                </a:lnTo>
                <a:lnTo>
                  <a:pt x="42" y="42"/>
                </a:lnTo>
                <a:lnTo>
                  <a:pt x="43" y="40"/>
                </a:lnTo>
                <a:lnTo>
                  <a:pt x="44" y="39"/>
                </a:lnTo>
                <a:lnTo>
                  <a:pt x="44" y="38"/>
                </a:lnTo>
                <a:lnTo>
                  <a:pt x="44" y="36"/>
                </a:lnTo>
                <a:lnTo>
                  <a:pt x="46" y="36"/>
                </a:lnTo>
                <a:lnTo>
                  <a:pt x="46" y="35"/>
                </a:lnTo>
                <a:lnTo>
                  <a:pt x="46" y="33"/>
                </a:lnTo>
                <a:lnTo>
                  <a:pt x="47" y="32"/>
                </a:lnTo>
                <a:lnTo>
                  <a:pt x="47" y="31"/>
                </a:lnTo>
                <a:lnTo>
                  <a:pt x="47" y="29"/>
                </a:lnTo>
                <a:lnTo>
                  <a:pt x="47" y="28"/>
                </a:lnTo>
                <a:lnTo>
                  <a:pt x="47" y="26"/>
                </a:lnTo>
                <a:lnTo>
                  <a:pt x="47" y="25"/>
                </a:lnTo>
                <a:lnTo>
                  <a:pt x="47" y="24"/>
                </a:lnTo>
                <a:lnTo>
                  <a:pt x="47" y="22"/>
                </a:lnTo>
                <a:lnTo>
                  <a:pt x="47" y="21"/>
                </a:lnTo>
                <a:lnTo>
                  <a:pt x="47" y="19"/>
                </a:lnTo>
                <a:lnTo>
                  <a:pt x="46" y="18"/>
                </a:lnTo>
                <a:lnTo>
                  <a:pt x="46" y="16"/>
                </a:lnTo>
                <a:lnTo>
                  <a:pt x="44" y="15"/>
                </a:lnTo>
                <a:lnTo>
                  <a:pt x="44" y="14"/>
                </a:lnTo>
                <a:lnTo>
                  <a:pt x="44" y="12"/>
                </a:lnTo>
                <a:lnTo>
                  <a:pt x="43" y="11"/>
                </a:lnTo>
                <a:lnTo>
                  <a:pt x="42" y="9"/>
                </a:lnTo>
                <a:lnTo>
                  <a:pt x="40" y="8"/>
                </a:lnTo>
                <a:lnTo>
                  <a:pt x="39" y="7"/>
                </a:lnTo>
                <a:lnTo>
                  <a:pt x="38" y="5"/>
                </a:lnTo>
                <a:lnTo>
                  <a:pt x="36" y="5"/>
                </a:lnTo>
                <a:lnTo>
                  <a:pt x="35" y="4"/>
                </a:lnTo>
                <a:lnTo>
                  <a:pt x="34" y="2"/>
                </a:lnTo>
                <a:lnTo>
                  <a:pt x="32" y="2"/>
                </a:lnTo>
                <a:lnTo>
                  <a:pt x="31" y="2"/>
                </a:lnTo>
                <a:lnTo>
                  <a:pt x="31" y="1"/>
                </a:lnTo>
                <a:lnTo>
                  <a:pt x="30" y="1"/>
                </a:lnTo>
                <a:lnTo>
                  <a:pt x="29" y="1"/>
                </a:lnTo>
                <a:lnTo>
                  <a:pt x="27" y="1"/>
                </a:lnTo>
                <a:lnTo>
                  <a:pt x="26" y="1"/>
                </a:lnTo>
                <a:lnTo>
                  <a:pt x="25" y="1"/>
                </a:lnTo>
                <a:lnTo>
                  <a:pt x="23" y="0"/>
                </a:lnTo>
                <a:lnTo>
                  <a:pt x="22" y="1"/>
                </a:lnTo>
                <a:lnTo>
                  <a:pt x="21" y="1"/>
                </a:lnTo>
                <a:lnTo>
                  <a:pt x="19" y="1"/>
                </a:lnTo>
                <a:lnTo>
                  <a:pt x="18" y="1"/>
                </a:lnTo>
                <a:lnTo>
                  <a:pt x="17" y="1"/>
                </a:lnTo>
                <a:lnTo>
                  <a:pt x="15" y="2"/>
                </a:lnTo>
                <a:lnTo>
                  <a:pt x="14" y="2"/>
                </a:lnTo>
                <a:lnTo>
                  <a:pt x="13" y="2"/>
                </a:lnTo>
                <a:lnTo>
                  <a:pt x="13" y="4"/>
                </a:lnTo>
                <a:lnTo>
                  <a:pt x="12" y="4"/>
                </a:lnTo>
                <a:lnTo>
                  <a:pt x="10" y="5"/>
                </a:lnTo>
                <a:lnTo>
                  <a:pt x="9" y="5"/>
                </a:lnTo>
                <a:lnTo>
                  <a:pt x="9" y="7"/>
                </a:lnTo>
                <a:lnTo>
                  <a:pt x="8" y="7"/>
                </a:lnTo>
                <a:lnTo>
                  <a:pt x="6" y="8"/>
                </a:lnTo>
                <a:lnTo>
                  <a:pt x="5" y="9"/>
                </a:lnTo>
                <a:lnTo>
                  <a:pt x="5" y="11"/>
                </a:lnTo>
                <a:lnTo>
                  <a:pt x="4" y="11"/>
                </a:lnTo>
                <a:lnTo>
                  <a:pt x="4" y="12"/>
                </a:lnTo>
                <a:lnTo>
                  <a:pt x="2" y="14"/>
                </a:lnTo>
                <a:lnTo>
                  <a:pt x="2" y="15"/>
                </a:lnTo>
                <a:lnTo>
                  <a:pt x="1" y="16"/>
                </a:lnTo>
                <a:lnTo>
                  <a:pt x="1" y="18"/>
                </a:lnTo>
                <a:lnTo>
                  <a:pt x="1" y="19"/>
                </a:lnTo>
                <a:lnTo>
                  <a:pt x="1" y="21"/>
                </a:lnTo>
                <a:lnTo>
                  <a:pt x="0" y="22"/>
                </a:lnTo>
                <a:lnTo>
                  <a:pt x="0" y="24"/>
                </a:lnTo>
                <a:lnTo>
                  <a:pt x="0" y="25"/>
                </a:lnTo>
                <a:lnTo>
                  <a:pt x="0" y="26"/>
                </a:lnTo>
                <a:lnTo>
                  <a:pt x="0" y="28"/>
                </a:lnTo>
                <a:lnTo>
                  <a:pt x="0" y="29"/>
                </a:lnTo>
                <a:lnTo>
                  <a:pt x="1" y="31"/>
                </a:lnTo>
                <a:lnTo>
                  <a:pt x="1" y="32"/>
                </a:lnTo>
                <a:lnTo>
                  <a:pt x="1" y="33"/>
                </a:lnTo>
                <a:lnTo>
                  <a:pt x="1" y="35"/>
                </a:lnTo>
                <a:lnTo>
                  <a:pt x="2" y="35"/>
                </a:lnTo>
                <a:lnTo>
                  <a:pt x="2" y="36"/>
                </a:lnTo>
                <a:lnTo>
                  <a:pt x="2" y="38"/>
                </a:lnTo>
                <a:lnTo>
                  <a:pt x="4" y="39"/>
                </a:lnTo>
                <a:lnTo>
                  <a:pt x="4" y="40"/>
                </a:lnTo>
                <a:lnTo>
                  <a:pt x="5" y="40"/>
                </a:lnTo>
                <a:lnTo>
                  <a:pt x="5" y="42"/>
                </a:lnTo>
                <a:lnTo>
                  <a:pt x="6" y="43"/>
                </a:lnTo>
                <a:lnTo>
                  <a:pt x="8" y="45"/>
                </a:lnTo>
                <a:lnTo>
                  <a:pt x="9" y="45"/>
                </a:lnTo>
                <a:lnTo>
                  <a:pt x="9" y="46"/>
                </a:lnTo>
                <a:lnTo>
                  <a:pt x="10" y="46"/>
                </a:lnTo>
                <a:lnTo>
                  <a:pt x="12" y="47"/>
                </a:lnTo>
                <a:lnTo>
                  <a:pt x="13" y="47"/>
                </a:lnTo>
                <a:lnTo>
                  <a:pt x="13" y="49"/>
                </a:lnTo>
                <a:lnTo>
                  <a:pt x="14" y="49"/>
                </a:lnTo>
                <a:lnTo>
                  <a:pt x="15" y="49"/>
                </a:lnTo>
                <a:lnTo>
                  <a:pt x="17" y="50"/>
                </a:lnTo>
                <a:lnTo>
                  <a:pt x="18" y="50"/>
                </a:lnTo>
                <a:lnTo>
                  <a:pt x="19" y="50"/>
                </a:lnTo>
                <a:lnTo>
                  <a:pt x="21" y="50"/>
                </a:lnTo>
                <a:lnTo>
                  <a:pt x="22" y="50"/>
                </a:lnTo>
                <a:lnTo>
                  <a:pt x="23" y="52"/>
                </a:lnTo>
                <a:lnTo>
                  <a:pt x="23" y="2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87" name="Freeform 105"/>
          <p:cNvSpPr>
            <a:spLocks/>
          </p:cNvSpPr>
          <p:nvPr/>
        </p:nvSpPr>
        <p:spPr bwMode="auto">
          <a:xfrm>
            <a:off x="3505200" y="3502025"/>
            <a:ext cx="244475" cy="20638"/>
          </a:xfrm>
          <a:custGeom>
            <a:avLst/>
            <a:gdLst>
              <a:gd name="T0" fmla="*/ 0 w 154"/>
              <a:gd name="T1" fmla="*/ 6 h 13"/>
              <a:gd name="T2" fmla="*/ 0 w 154"/>
              <a:gd name="T3" fmla="*/ 13 h 13"/>
              <a:gd name="T4" fmla="*/ 154 w 154"/>
              <a:gd name="T5" fmla="*/ 13 h 13"/>
              <a:gd name="T6" fmla="*/ 154 w 154"/>
              <a:gd name="T7" fmla="*/ 0 h 13"/>
              <a:gd name="T8" fmla="*/ 0 w 154"/>
              <a:gd name="T9" fmla="*/ 0 h 13"/>
              <a:gd name="T10" fmla="*/ 0 w 154"/>
              <a:gd name="T11" fmla="*/ 6 h 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54"/>
              <a:gd name="T19" fmla="*/ 0 h 13"/>
              <a:gd name="T20" fmla="*/ 154 w 154"/>
              <a:gd name="T21" fmla="*/ 13 h 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54" h="13">
                <a:moveTo>
                  <a:pt x="0" y="6"/>
                </a:moveTo>
                <a:lnTo>
                  <a:pt x="0" y="13"/>
                </a:lnTo>
                <a:lnTo>
                  <a:pt x="154" y="13"/>
                </a:lnTo>
                <a:lnTo>
                  <a:pt x="154" y="0"/>
                </a:lnTo>
                <a:lnTo>
                  <a:pt x="0" y="0"/>
                </a:lnTo>
                <a:lnTo>
                  <a:pt x="0" y="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88" name="Freeform 106"/>
          <p:cNvSpPr>
            <a:spLocks/>
          </p:cNvSpPr>
          <p:nvPr/>
        </p:nvSpPr>
        <p:spPr bwMode="auto">
          <a:xfrm>
            <a:off x="3330575" y="3416300"/>
            <a:ext cx="92075" cy="96838"/>
          </a:xfrm>
          <a:custGeom>
            <a:avLst/>
            <a:gdLst>
              <a:gd name="T0" fmla="*/ 55 w 58"/>
              <a:gd name="T1" fmla="*/ 0 h 61"/>
              <a:gd name="T2" fmla="*/ 48 w 58"/>
              <a:gd name="T3" fmla="*/ 1 h 61"/>
              <a:gd name="T4" fmla="*/ 43 w 58"/>
              <a:gd name="T5" fmla="*/ 2 h 61"/>
              <a:gd name="T6" fmla="*/ 38 w 58"/>
              <a:gd name="T7" fmla="*/ 4 h 61"/>
              <a:gd name="T8" fmla="*/ 33 w 58"/>
              <a:gd name="T9" fmla="*/ 7 h 61"/>
              <a:gd name="T10" fmla="*/ 27 w 58"/>
              <a:gd name="T11" fmla="*/ 9 h 61"/>
              <a:gd name="T12" fmla="*/ 23 w 58"/>
              <a:gd name="T13" fmla="*/ 12 h 61"/>
              <a:gd name="T14" fmla="*/ 18 w 58"/>
              <a:gd name="T15" fmla="*/ 16 h 61"/>
              <a:gd name="T16" fmla="*/ 14 w 58"/>
              <a:gd name="T17" fmla="*/ 21 h 61"/>
              <a:gd name="T18" fmla="*/ 12 w 58"/>
              <a:gd name="T19" fmla="*/ 25 h 61"/>
              <a:gd name="T20" fmla="*/ 8 w 58"/>
              <a:gd name="T21" fmla="*/ 30 h 61"/>
              <a:gd name="T22" fmla="*/ 5 w 58"/>
              <a:gd name="T23" fmla="*/ 35 h 61"/>
              <a:gd name="T24" fmla="*/ 4 w 58"/>
              <a:gd name="T25" fmla="*/ 40 h 61"/>
              <a:gd name="T26" fmla="*/ 1 w 58"/>
              <a:gd name="T27" fmla="*/ 46 h 61"/>
              <a:gd name="T28" fmla="*/ 0 w 58"/>
              <a:gd name="T29" fmla="*/ 53 h 61"/>
              <a:gd name="T30" fmla="*/ 0 w 58"/>
              <a:gd name="T31" fmla="*/ 59 h 61"/>
              <a:gd name="T32" fmla="*/ 10 w 58"/>
              <a:gd name="T33" fmla="*/ 61 h 61"/>
              <a:gd name="T34" fmla="*/ 10 w 58"/>
              <a:gd name="T35" fmla="*/ 57 h 61"/>
              <a:gd name="T36" fmla="*/ 12 w 58"/>
              <a:gd name="T37" fmla="*/ 51 h 61"/>
              <a:gd name="T38" fmla="*/ 13 w 58"/>
              <a:gd name="T39" fmla="*/ 47 h 61"/>
              <a:gd name="T40" fmla="*/ 14 w 58"/>
              <a:gd name="T41" fmla="*/ 43 h 61"/>
              <a:gd name="T42" fmla="*/ 17 w 58"/>
              <a:gd name="T43" fmla="*/ 37 h 61"/>
              <a:gd name="T44" fmla="*/ 18 w 58"/>
              <a:gd name="T45" fmla="*/ 33 h 61"/>
              <a:gd name="T46" fmla="*/ 21 w 58"/>
              <a:gd name="T47" fmla="*/ 30 h 61"/>
              <a:gd name="T48" fmla="*/ 25 w 58"/>
              <a:gd name="T49" fmla="*/ 26 h 61"/>
              <a:gd name="T50" fmla="*/ 27 w 58"/>
              <a:gd name="T51" fmla="*/ 23 h 61"/>
              <a:gd name="T52" fmla="*/ 31 w 58"/>
              <a:gd name="T53" fmla="*/ 21 h 61"/>
              <a:gd name="T54" fmla="*/ 35 w 58"/>
              <a:gd name="T55" fmla="*/ 18 h 61"/>
              <a:gd name="T56" fmla="*/ 39 w 58"/>
              <a:gd name="T57" fmla="*/ 16 h 61"/>
              <a:gd name="T58" fmla="*/ 43 w 58"/>
              <a:gd name="T59" fmla="*/ 14 h 61"/>
              <a:gd name="T60" fmla="*/ 48 w 58"/>
              <a:gd name="T61" fmla="*/ 12 h 61"/>
              <a:gd name="T62" fmla="*/ 52 w 58"/>
              <a:gd name="T63" fmla="*/ 12 h 61"/>
              <a:gd name="T64" fmla="*/ 58 w 58"/>
              <a:gd name="T65" fmla="*/ 12 h 6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8"/>
              <a:gd name="T100" fmla="*/ 0 h 61"/>
              <a:gd name="T101" fmla="*/ 58 w 58"/>
              <a:gd name="T102" fmla="*/ 61 h 6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8" h="61">
                <a:moveTo>
                  <a:pt x="58" y="0"/>
                </a:moveTo>
                <a:lnTo>
                  <a:pt x="55" y="0"/>
                </a:lnTo>
                <a:lnTo>
                  <a:pt x="51" y="1"/>
                </a:lnTo>
                <a:lnTo>
                  <a:pt x="48" y="1"/>
                </a:lnTo>
                <a:lnTo>
                  <a:pt x="46" y="1"/>
                </a:lnTo>
                <a:lnTo>
                  <a:pt x="43" y="2"/>
                </a:lnTo>
                <a:lnTo>
                  <a:pt x="41" y="2"/>
                </a:lnTo>
                <a:lnTo>
                  <a:pt x="38" y="4"/>
                </a:lnTo>
                <a:lnTo>
                  <a:pt x="35" y="5"/>
                </a:lnTo>
                <a:lnTo>
                  <a:pt x="33" y="7"/>
                </a:lnTo>
                <a:lnTo>
                  <a:pt x="30" y="8"/>
                </a:lnTo>
                <a:lnTo>
                  <a:pt x="27" y="9"/>
                </a:lnTo>
                <a:lnTo>
                  <a:pt x="25" y="11"/>
                </a:lnTo>
                <a:lnTo>
                  <a:pt x="23" y="12"/>
                </a:lnTo>
                <a:lnTo>
                  <a:pt x="21" y="14"/>
                </a:lnTo>
                <a:lnTo>
                  <a:pt x="18" y="16"/>
                </a:lnTo>
                <a:lnTo>
                  <a:pt x="17" y="18"/>
                </a:lnTo>
                <a:lnTo>
                  <a:pt x="14" y="21"/>
                </a:lnTo>
                <a:lnTo>
                  <a:pt x="13" y="22"/>
                </a:lnTo>
                <a:lnTo>
                  <a:pt x="12" y="25"/>
                </a:lnTo>
                <a:lnTo>
                  <a:pt x="9" y="28"/>
                </a:lnTo>
                <a:lnTo>
                  <a:pt x="8" y="30"/>
                </a:lnTo>
                <a:lnTo>
                  <a:pt x="6" y="32"/>
                </a:lnTo>
                <a:lnTo>
                  <a:pt x="5" y="35"/>
                </a:lnTo>
                <a:lnTo>
                  <a:pt x="4" y="37"/>
                </a:lnTo>
                <a:lnTo>
                  <a:pt x="4" y="40"/>
                </a:lnTo>
                <a:lnTo>
                  <a:pt x="3" y="43"/>
                </a:lnTo>
                <a:lnTo>
                  <a:pt x="1" y="46"/>
                </a:lnTo>
                <a:lnTo>
                  <a:pt x="1" y="50"/>
                </a:lnTo>
                <a:lnTo>
                  <a:pt x="0" y="53"/>
                </a:lnTo>
                <a:lnTo>
                  <a:pt x="0" y="56"/>
                </a:lnTo>
                <a:lnTo>
                  <a:pt x="0" y="59"/>
                </a:lnTo>
                <a:lnTo>
                  <a:pt x="0" y="61"/>
                </a:lnTo>
                <a:lnTo>
                  <a:pt x="10" y="61"/>
                </a:lnTo>
                <a:lnTo>
                  <a:pt x="10" y="60"/>
                </a:lnTo>
                <a:lnTo>
                  <a:pt x="10" y="57"/>
                </a:lnTo>
                <a:lnTo>
                  <a:pt x="12" y="54"/>
                </a:lnTo>
                <a:lnTo>
                  <a:pt x="12" y="51"/>
                </a:lnTo>
                <a:lnTo>
                  <a:pt x="12" y="50"/>
                </a:lnTo>
                <a:lnTo>
                  <a:pt x="13" y="47"/>
                </a:lnTo>
                <a:lnTo>
                  <a:pt x="13" y="44"/>
                </a:lnTo>
                <a:lnTo>
                  <a:pt x="14" y="43"/>
                </a:lnTo>
                <a:lnTo>
                  <a:pt x="16" y="40"/>
                </a:lnTo>
                <a:lnTo>
                  <a:pt x="17" y="37"/>
                </a:lnTo>
                <a:lnTo>
                  <a:pt x="17" y="36"/>
                </a:lnTo>
                <a:lnTo>
                  <a:pt x="18" y="33"/>
                </a:lnTo>
                <a:lnTo>
                  <a:pt x="20" y="32"/>
                </a:lnTo>
                <a:lnTo>
                  <a:pt x="21" y="30"/>
                </a:lnTo>
                <a:lnTo>
                  <a:pt x="23" y="28"/>
                </a:lnTo>
                <a:lnTo>
                  <a:pt x="25" y="26"/>
                </a:lnTo>
                <a:lnTo>
                  <a:pt x="26" y="25"/>
                </a:lnTo>
                <a:lnTo>
                  <a:pt x="27" y="23"/>
                </a:lnTo>
                <a:lnTo>
                  <a:pt x="30" y="22"/>
                </a:lnTo>
                <a:lnTo>
                  <a:pt x="31" y="21"/>
                </a:lnTo>
                <a:lnTo>
                  <a:pt x="33" y="19"/>
                </a:lnTo>
                <a:lnTo>
                  <a:pt x="35" y="18"/>
                </a:lnTo>
                <a:lnTo>
                  <a:pt x="38" y="16"/>
                </a:lnTo>
                <a:lnTo>
                  <a:pt x="39" y="16"/>
                </a:lnTo>
                <a:lnTo>
                  <a:pt x="42" y="15"/>
                </a:lnTo>
                <a:lnTo>
                  <a:pt x="43" y="14"/>
                </a:lnTo>
                <a:lnTo>
                  <a:pt x="46" y="14"/>
                </a:lnTo>
                <a:lnTo>
                  <a:pt x="48" y="12"/>
                </a:lnTo>
                <a:lnTo>
                  <a:pt x="51" y="12"/>
                </a:lnTo>
                <a:lnTo>
                  <a:pt x="52" y="12"/>
                </a:lnTo>
                <a:lnTo>
                  <a:pt x="55" y="12"/>
                </a:lnTo>
                <a:lnTo>
                  <a:pt x="58" y="12"/>
                </a:lnTo>
                <a:lnTo>
                  <a:pt x="58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89" name="Freeform 107"/>
          <p:cNvSpPr>
            <a:spLocks/>
          </p:cNvSpPr>
          <p:nvPr/>
        </p:nvSpPr>
        <p:spPr bwMode="auto">
          <a:xfrm>
            <a:off x="3422650" y="3416300"/>
            <a:ext cx="90488" cy="96838"/>
          </a:xfrm>
          <a:custGeom>
            <a:avLst/>
            <a:gdLst>
              <a:gd name="T0" fmla="*/ 57 w 57"/>
              <a:gd name="T1" fmla="*/ 59 h 61"/>
              <a:gd name="T2" fmla="*/ 57 w 57"/>
              <a:gd name="T3" fmla="*/ 53 h 61"/>
              <a:gd name="T4" fmla="*/ 56 w 57"/>
              <a:gd name="T5" fmla="*/ 46 h 61"/>
              <a:gd name="T6" fmla="*/ 53 w 57"/>
              <a:gd name="T7" fmla="*/ 40 h 61"/>
              <a:gd name="T8" fmla="*/ 52 w 57"/>
              <a:gd name="T9" fmla="*/ 35 h 61"/>
              <a:gd name="T10" fmla="*/ 49 w 57"/>
              <a:gd name="T11" fmla="*/ 30 h 61"/>
              <a:gd name="T12" fmla="*/ 45 w 57"/>
              <a:gd name="T13" fmla="*/ 25 h 61"/>
              <a:gd name="T14" fmla="*/ 43 w 57"/>
              <a:gd name="T15" fmla="*/ 21 h 61"/>
              <a:gd name="T16" fmla="*/ 39 w 57"/>
              <a:gd name="T17" fmla="*/ 16 h 61"/>
              <a:gd name="T18" fmla="*/ 34 w 57"/>
              <a:gd name="T19" fmla="*/ 12 h 61"/>
              <a:gd name="T20" fmla="*/ 30 w 57"/>
              <a:gd name="T21" fmla="*/ 9 h 61"/>
              <a:gd name="T22" fmla="*/ 24 w 57"/>
              <a:gd name="T23" fmla="*/ 7 h 61"/>
              <a:gd name="T24" fmla="*/ 19 w 57"/>
              <a:gd name="T25" fmla="*/ 4 h 61"/>
              <a:gd name="T26" fmla="*/ 14 w 57"/>
              <a:gd name="T27" fmla="*/ 2 h 61"/>
              <a:gd name="T28" fmla="*/ 9 w 57"/>
              <a:gd name="T29" fmla="*/ 1 h 61"/>
              <a:gd name="T30" fmla="*/ 2 w 57"/>
              <a:gd name="T31" fmla="*/ 0 h 61"/>
              <a:gd name="T32" fmla="*/ 0 w 57"/>
              <a:gd name="T33" fmla="*/ 12 h 61"/>
              <a:gd name="T34" fmla="*/ 5 w 57"/>
              <a:gd name="T35" fmla="*/ 12 h 61"/>
              <a:gd name="T36" fmla="*/ 9 w 57"/>
              <a:gd name="T37" fmla="*/ 12 h 61"/>
              <a:gd name="T38" fmla="*/ 14 w 57"/>
              <a:gd name="T39" fmla="*/ 14 h 61"/>
              <a:gd name="T40" fmla="*/ 18 w 57"/>
              <a:gd name="T41" fmla="*/ 16 h 61"/>
              <a:gd name="T42" fmla="*/ 22 w 57"/>
              <a:gd name="T43" fmla="*/ 18 h 61"/>
              <a:gd name="T44" fmla="*/ 26 w 57"/>
              <a:gd name="T45" fmla="*/ 21 h 61"/>
              <a:gd name="T46" fmla="*/ 30 w 57"/>
              <a:gd name="T47" fmla="*/ 23 h 61"/>
              <a:gd name="T48" fmla="*/ 32 w 57"/>
              <a:gd name="T49" fmla="*/ 26 h 61"/>
              <a:gd name="T50" fmla="*/ 36 w 57"/>
              <a:gd name="T51" fmla="*/ 30 h 61"/>
              <a:gd name="T52" fmla="*/ 39 w 57"/>
              <a:gd name="T53" fmla="*/ 33 h 61"/>
              <a:gd name="T54" fmla="*/ 40 w 57"/>
              <a:gd name="T55" fmla="*/ 37 h 61"/>
              <a:gd name="T56" fmla="*/ 43 w 57"/>
              <a:gd name="T57" fmla="*/ 43 h 61"/>
              <a:gd name="T58" fmla="*/ 44 w 57"/>
              <a:gd name="T59" fmla="*/ 47 h 61"/>
              <a:gd name="T60" fmla="*/ 45 w 57"/>
              <a:gd name="T61" fmla="*/ 51 h 61"/>
              <a:gd name="T62" fmla="*/ 47 w 57"/>
              <a:gd name="T63" fmla="*/ 57 h 61"/>
              <a:gd name="T64" fmla="*/ 47 w 57"/>
              <a:gd name="T65" fmla="*/ 61 h 6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7"/>
              <a:gd name="T100" fmla="*/ 0 h 61"/>
              <a:gd name="T101" fmla="*/ 57 w 57"/>
              <a:gd name="T102" fmla="*/ 61 h 6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7" h="61">
                <a:moveTo>
                  <a:pt x="57" y="61"/>
                </a:moveTo>
                <a:lnTo>
                  <a:pt x="57" y="59"/>
                </a:lnTo>
                <a:lnTo>
                  <a:pt x="57" y="56"/>
                </a:lnTo>
                <a:lnTo>
                  <a:pt x="57" y="53"/>
                </a:lnTo>
                <a:lnTo>
                  <a:pt x="56" y="50"/>
                </a:lnTo>
                <a:lnTo>
                  <a:pt x="56" y="46"/>
                </a:lnTo>
                <a:lnTo>
                  <a:pt x="54" y="43"/>
                </a:lnTo>
                <a:lnTo>
                  <a:pt x="53" y="40"/>
                </a:lnTo>
                <a:lnTo>
                  <a:pt x="53" y="37"/>
                </a:lnTo>
                <a:lnTo>
                  <a:pt x="52" y="35"/>
                </a:lnTo>
                <a:lnTo>
                  <a:pt x="51" y="32"/>
                </a:lnTo>
                <a:lnTo>
                  <a:pt x="49" y="30"/>
                </a:lnTo>
                <a:lnTo>
                  <a:pt x="48" y="28"/>
                </a:lnTo>
                <a:lnTo>
                  <a:pt x="45" y="25"/>
                </a:lnTo>
                <a:lnTo>
                  <a:pt x="44" y="22"/>
                </a:lnTo>
                <a:lnTo>
                  <a:pt x="43" y="21"/>
                </a:lnTo>
                <a:lnTo>
                  <a:pt x="40" y="18"/>
                </a:lnTo>
                <a:lnTo>
                  <a:pt x="39" y="16"/>
                </a:lnTo>
                <a:lnTo>
                  <a:pt x="36" y="14"/>
                </a:lnTo>
                <a:lnTo>
                  <a:pt x="34" y="12"/>
                </a:lnTo>
                <a:lnTo>
                  <a:pt x="32" y="11"/>
                </a:lnTo>
                <a:lnTo>
                  <a:pt x="30" y="9"/>
                </a:lnTo>
                <a:lnTo>
                  <a:pt x="27" y="8"/>
                </a:lnTo>
                <a:lnTo>
                  <a:pt x="24" y="7"/>
                </a:lnTo>
                <a:lnTo>
                  <a:pt x="22" y="5"/>
                </a:lnTo>
                <a:lnTo>
                  <a:pt x="19" y="4"/>
                </a:lnTo>
                <a:lnTo>
                  <a:pt x="17" y="2"/>
                </a:lnTo>
                <a:lnTo>
                  <a:pt x="14" y="2"/>
                </a:lnTo>
                <a:lnTo>
                  <a:pt x="11" y="1"/>
                </a:lnTo>
                <a:lnTo>
                  <a:pt x="9" y="1"/>
                </a:lnTo>
                <a:lnTo>
                  <a:pt x="5" y="1"/>
                </a:lnTo>
                <a:lnTo>
                  <a:pt x="2" y="0"/>
                </a:lnTo>
                <a:lnTo>
                  <a:pt x="0" y="0"/>
                </a:lnTo>
                <a:lnTo>
                  <a:pt x="0" y="12"/>
                </a:lnTo>
                <a:lnTo>
                  <a:pt x="2" y="12"/>
                </a:lnTo>
                <a:lnTo>
                  <a:pt x="5" y="12"/>
                </a:lnTo>
                <a:lnTo>
                  <a:pt x="6" y="12"/>
                </a:lnTo>
                <a:lnTo>
                  <a:pt x="9" y="12"/>
                </a:lnTo>
                <a:lnTo>
                  <a:pt x="11" y="14"/>
                </a:lnTo>
                <a:lnTo>
                  <a:pt x="14" y="14"/>
                </a:lnTo>
                <a:lnTo>
                  <a:pt x="15" y="15"/>
                </a:lnTo>
                <a:lnTo>
                  <a:pt x="18" y="16"/>
                </a:lnTo>
                <a:lnTo>
                  <a:pt x="19" y="16"/>
                </a:lnTo>
                <a:lnTo>
                  <a:pt x="22" y="18"/>
                </a:lnTo>
                <a:lnTo>
                  <a:pt x="23" y="19"/>
                </a:lnTo>
                <a:lnTo>
                  <a:pt x="26" y="21"/>
                </a:lnTo>
                <a:lnTo>
                  <a:pt x="27" y="22"/>
                </a:lnTo>
                <a:lnTo>
                  <a:pt x="30" y="23"/>
                </a:lnTo>
                <a:lnTo>
                  <a:pt x="31" y="25"/>
                </a:lnTo>
                <a:lnTo>
                  <a:pt x="32" y="26"/>
                </a:lnTo>
                <a:lnTo>
                  <a:pt x="34" y="28"/>
                </a:lnTo>
                <a:lnTo>
                  <a:pt x="36" y="30"/>
                </a:lnTo>
                <a:lnTo>
                  <a:pt x="37" y="32"/>
                </a:lnTo>
                <a:lnTo>
                  <a:pt x="39" y="33"/>
                </a:lnTo>
                <a:lnTo>
                  <a:pt x="40" y="36"/>
                </a:lnTo>
                <a:lnTo>
                  <a:pt x="40" y="37"/>
                </a:lnTo>
                <a:lnTo>
                  <a:pt x="41" y="40"/>
                </a:lnTo>
                <a:lnTo>
                  <a:pt x="43" y="43"/>
                </a:lnTo>
                <a:lnTo>
                  <a:pt x="44" y="44"/>
                </a:lnTo>
                <a:lnTo>
                  <a:pt x="44" y="47"/>
                </a:lnTo>
                <a:lnTo>
                  <a:pt x="45" y="50"/>
                </a:lnTo>
                <a:lnTo>
                  <a:pt x="45" y="51"/>
                </a:lnTo>
                <a:lnTo>
                  <a:pt x="45" y="54"/>
                </a:lnTo>
                <a:lnTo>
                  <a:pt x="47" y="57"/>
                </a:lnTo>
                <a:lnTo>
                  <a:pt x="47" y="60"/>
                </a:lnTo>
                <a:lnTo>
                  <a:pt x="47" y="61"/>
                </a:lnTo>
                <a:lnTo>
                  <a:pt x="57" y="61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90" name="Freeform 108"/>
          <p:cNvSpPr>
            <a:spLocks/>
          </p:cNvSpPr>
          <p:nvPr/>
        </p:nvSpPr>
        <p:spPr bwMode="auto">
          <a:xfrm>
            <a:off x="3255963" y="3416300"/>
            <a:ext cx="90487" cy="96838"/>
          </a:xfrm>
          <a:custGeom>
            <a:avLst/>
            <a:gdLst>
              <a:gd name="T0" fmla="*/ 2 w 57"/>
              <a:gd name="T1" fmla="*/ 12 h 61"/>
              <a:gd name="T2" fmla="*/ 8 w 57"/>
              <a:gd name="T3" fmla="*/ 12 h 61"/>
              <a:gd name="T4" fmla="*/ 12 w 57"/>
              <a:gd name="T5" fmla="*/ 14 h 61"/>
              <a:gd name="T6" fmla="*/ 16 w 57"/>
              <a:gd name="T7" fmla="*/ 15 h 61"/>
              <a:gd name="T8" fmla="*/ 21 w 57"/>
              <a:gd name="T9" fmla="*/ 16 h 61"/>
              <a:gd name="T10" fmla="*/ 25 w 57"/>
              <a:gd name="T11" fmla="*/ 19 h 61"/>
              <a:gd name="T12" fmla="*/ 27 w 57"/>
              <a:gd name="T13" fmla="*/ 22 h 61"/>
              <a:gd name="T14" fmla="*/ 31 w 57"/>
              <a:gd name="T15" fmla="*/ 25 h 61"/>
              <a:gd name="T16" fmla="*/ 35 w 57"/>
              <a:gd name="T17" fmla="*/ 28 h 61"/>
              <a:gd name="T18" fmla="*/ 38 w 57"/>
              <a:gd name="T19" fmla="*/ 32 h 61"/>
              <a:gd name="T20" fmla="*/ 40 w 57"/>
              <a:gd name="T21" fmla="*/ 36 h 61"/>
              <a:gd name="T22" fmla="*/ 42 w 57"/>
              <a:gd name="T23" fmla="*/ 40 h 61"/>
              <a:gd name="T24" fmla="*/ 44 w 57"/>
              <a:gd name="T25" fmla="*/ 44 h 61"/>
              <a:gd name="T26" fmla="*/ 46 w 57"/>
              <a:gd name="T27" fmla="*/ 50 h 61"/>
              <a:gd name="T28" fmla="*/ 46 w 57"/>
              <a:gd name="T29" fmla="*/ 54 h 61"/>
              <a:gd name="T30" fmla="*/ 47 w 57"/>
              <a:gd name="T31" fmla="*/ 60 h 61"/>
              <a:gd name="T32" fmla="*/ 57 w 57"/>
              <a:gd name="T33" fmla="*/ 61 h 61"/>
              <a:gd name="T34" fmla="*/ 57 w 57"/>
              <a:gd name="T35" fmla="*/ 56 h 61"/>
              <a:gd name="T36" fmla="*/ 56 w 57"/>
              <a:gd name="T37" fmla="*/ 50 h 61"/>
              <a:gd name="T38" fmla="*/ 55 w 57"/>
              <a:gd name="T39" fmla="*/ 43 h 61"/>
              <a:gd name="T40" fmla="*/ 53 w 57"/>
              <a:gd name="T41" fmla="*/ 37 h 61"/>
              <a:gd name="T42" fmla="*/ 51 w 57"/>
              <a:gd name="T43" fmla="*/ 32 h 61"/>
              <a:gd name="T44" fmla="*/ 48 w 57"/>
              <a:gd name="T45" fmla="*/ 28 h 61"/>
              <a:gd name="T46" fmla="*/ 44 w 57"/>
              <a:gd name="T47" fmla="*/ 22 h 61"/>
              <a:gd name="T48" fmla="*/ 40 w 57"/>
              <a:gd name="T49" fmla="*/ 18 h 61"/>
              <a:gd name="T50" fmla="*/ 36 w 57"/>
              <a:gd name="T51" fmla="*/ 14 h 61"/>
              <a:gd name="T52" fmla="*/ 33 w 57"/>
              <a:gd name="T53" fmla="*/ 11 h 61"/>
              <a:gd name="T54" fmla="*/ 27 w 57"/>
              <a:gd name="T55" fmla="*/ 8 h 61"/>
              <a:gd name="T56" fmla="*/ 22 w 57"/>
              <a:gd name="T57" fmla="*/ 5 h 61"/>
              <a:gd name="T58" fmla="*/ 17 w 57"/>
              <a:gd name="T59" fmla="*/ 2 h 61"/>
              <a:gd name="T60" fmla="*/ 12 w 57"/>
              <a:gd name="T61" fmla="*/ 1 h 61"/>
              <a:gd name="T62" fmla="*/ 6 w 57"/>
              <a:gd name="T63" fmla="*/ 1 h 61"/>
              <a:gd name="T64" fmla="*/ 0 w 57"/>
              <a:gd name="T65" fmla="*/ 0 h 6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7"/>
              <a:gd name="T100" fmla="*/ 0 h 61"/>
              <a:gd name="T101" fmla="*/ 57 w 57"/>
              <a:gd name="T102" fmla="*/ 61 h 6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7" h="61">
                <a:moveTo>
                  <a:pt x="0" y="12"/>
                </a:moveTo>
                <a:lnTo>
                  <a:pt x="2" y="12"/>
                </a:lnTo>
                <a:lnTo>
                  <a:pt x="5" y="12"/>
                </a:lnTo>
                <a:lnTo>
                  <a:pt x="8" y="12"/>
                </a:lnTo>
                <a:lnTo>
                  <a:pt x="9" y="12"/>
                </a:lnTo>
                <a:lnTo>
                  <a:pt x="12" y="14"/>
                </a:lnTo>
                <a:lnTo>
                  <a:pt x="14" y="14"/>
                </a:lnTo>
                <a:lnTo>
                  <a:pt x="16" y="15"/>
                </a:lnTo>
                <a:lnTo>
                  <a:pt x="18" y="16"/>
                </a:lnTo>
                <a:lnTo>
                  <a:pt x="21" y="16"/>
                </a:lnTo>
                <a:lnTo>
                  <a:pt x="22" y="18"/>
                </a:lnTo>
                <a:lnTo>
                  <a:pt x="25" y="19"/>
                </a:lnTo>
                <a:lnTo>
                  <a:pt x="26" y="21"/>
                </a:lnTo>
                <a:lnTo>
                  <a:pt x="27" y="22"/>
                </a:lnTo>
                <a:lnTo>
                  <a:pt x="30" y="23"/>
                </a:lnTo>
                <a:lnTo>
                  <a:pt x="31" y="25"/>
                </a:lnTo>
                <a:lnTo>
                  <a:pt x="33" y="26"/>
                </a:lnTo>
                <a:lnTo>
                  <a:pt x="35" y="28"/>
                </a:lnTo>
                <a:lnTo>
                  <a:pt x="36" y="30"/>
                </a:lnTo>
                <a:lnTo>
                  <a:pt x="38" y="32"/>
                </a:lnTo>
                <a:lnTo>
                  <a:pt x="39" y="33"/>
                </a:lnTo>
                <a:lnTo>
                  <a:pt x="40" y="36"/>
                </a:lnTo>
                <a:lnTo>
                  <a:pt x="42" y="37"/>
                </a:lnTo>
                <a:lnTo>
                  <a:pt x="42" y="40"/>
                </a:lnTo>
                <a:lnTo>
                  <a:pt x="43" y="43"/>
                </a:lnTo>
                <a:lnTo>
                  <a:pt x="44" y="44"/>
                </a:lnTo>
                <a:lnTo>
                  <a:pt x="44" y="47"/>
                </a:lnTo>
                <a:lnTo>
                  <a:pt x="46" y="50"/>
                </a:lnTo>
                <a:lnTo>
                  <a:pt x="46" y="51"/>
                </a:lnTo>
                <a:lnTo>
                  <a:pt x="46" y="54"/>
                </a:lnTo>
                <a:lnTo>
                  <a:pt x="47" y="57"/>
                </a:lnTo>
                <a:lnTo>
                  <a:pt x="47" y="60"/>
                </a:lnTo>
                <a:lnTo>
                  <a:pt x="47" y="61"/>
                </a:lnTo>
                <a:lnTo>
                  <a:pt x="57" y="61"/>
                </a:lnTo>
                <a:lnTo>
                  <a:pt x="57" y="59"/>
                </a:lnTo>
                <a:lnTo>
                  <a:pt x="57" y="56"/>
                </a:lnTo>
                <a:lnTo>
                  <a:pt x="57" y="53"/>
                </a:lnTo>
                <a:lnTo>
                  <a:pt x="56" y="50"/>
                </a:lnTo>
                <a:lnTo>
                  <a:pt x="56" y="46"/>
                </a:lnTo>
                <a:lnTo>
                  <a:pt x="55" y="43"/>
                </a:lnTo>
                <a:lnTo>
                  <a:pt x="55" y="40"/>
                </a:lnTo>
                <a:lnTo>
                  <a:pt x="53" y="37"/>
                </a:lnTo>
                <a:lnTo>
                  <a:pt x="52" y="35"/>
                </a:lnTo>
                <a:lnTo>
                  <a:pt x="51" y="32"/>
                </a:lnTo>
                <a:lnTo>
                  <a:pt x="50" y="30"/>
                </a:lnTo>
                <a:lnTo>
                  <a:pt x="48" y="28"/>
                </a:lnTo>
                <a:lnTo>
                  <a:pt x="46" y="25"/>
                </a:lnTo>
                <a:lnTo>
                  <a:pt x="44" y="22"/>
                </a:lnTo>
                <a:lnTo>
                  <a:pt x="43" y="21"/>
                </a:lnTo>
                <a:lnTo>
                  <a:pt x="40" y="18"/>
                </a:lnTo>
                <a:lnTo>
                  <a:pt x="39" y="16"/>
                </a:lnTo>
                <a:lnTo>
                  <a:pt x="36" y="14"/>
                </a:lnTo>
                <a:lnTo>
                  <a:pt x="35" y="12"/>
                </a:lnTo>
                <a:lnTo>
                  <a:pt x="33" y="11"/>
                </a:lnTo>
                <a:lnTo>
                  <a:pt x="30" y="9"/>
                </a:lnTo>
                <a:lnTo>
                  <a:pt x="27" y="8"/>
                </a:lnTo>
                <a:lnTo>
                  <a:pt x="25" y="7"/>
                </a:lnTo>
                <a:lnTo>
                  <a:pt x="22" y="5"/>
                </a:lnTo>
                <a:lnTo>
                  <a:pt x="19" y="4"/>
                </a:lnTo>
                <a:lnTo>
                  <a:pt x="17" y="2"/>
                </a:lnTo>
                <a:lnTo>
                  <a:pt x="14" y="2"/>
                </a:lnTo>
                <a:lnTo>
                  <a:pt x="12" y="1"/>
                </a:lnTo>
                <a:lnTo>
                  <a:pt x="9" y="1"/>
                </a:lnTo>
                <a:lnTo>
                  <a:pt x="6" y="1"/>
                </a:lnTo>
                <a:lnTo>
                  <a:pt x="2" y="0"/>
                </a:lnTo>
                <a:lnTo>
                  <a:pt x="0" y="0"/>
                </a:lnTo>
                <a:lnTo>
                  <a:pt x="0" y="1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91" name="Freeform 109"/>
          <p:cNvSpPr>
            <a:spLocks/>
          </p:cNvSpPr>
          <p:nvPr/>
        </p:nvSpPr>
        <p:spPr bwMode="auto">
          <a:xfrm>
            <a:off x="3163888" y="3416300"/>
            <a:ext cx="92075" cy="96838"/>
          </a:xfrm>
          <a:custGeom>
            <a:avLst/>
            <a:gdLst>
              <a:gd name="T0" fmla="*/ 11 w 58"/>
              <a:gd name="T1" fmla="*/ 60 h 61"/>
              <a:gd name="T2" fmla="*/ 12 w 58"/>
              <a:gd name="T3" fmla="*/ 54 h 61"/>
              <a:gd name="T4" fmla="*/ 13 w 58"/>
              <a:gd name="T5" fmla="*/ 50 h 61"/>
              <a:gd name="T6" fmla="*/ 15 w 58"/>
              <a:gd name="T7" fmla="*/ 44 h 61"/>
              <a:gd name="T8" fmla="*/ 16 w 58"/>
              <a:gd name="T9" fmla="*/ 40 h 61"/>
              <a:gd name="T10" fmla="*/ 19 w 58"/>
              <a:gd name="T11" fmla="*/ 36 h 61"/>
              <a:gd name="T12" fmla="*/ 21 w 58"/>
              <a:gd name="T13" fmla="*/ 32 h 61"/>
              <a:gd name="T14" fmla="*/ 24 w 58"/>
              <a:gd name="T15" fmla="*/ 28 h 61"/>
              <a:gd name="T16" fmla="*/ 26 w 58"/>
              <a:gd name="T17" fmla="*/ 25 h 61"/>
              <a:gd name="T18" fmla="*/ 30 w 58"/>
              <a:gd name="T19" fmla="*/ 22 h 61"/>
              <a:gd name="T20" fmla="*/ 34 w 58"/>
              <a:gd name="T21" fmla="*/ 19 h 61"/>
              <a:gd name="T22" fmla="*/ 38 w 58"/>
              <a:gd name="T23" fmla="*/ 16 h 61"/>
              <a:gd name="T24" fmla="*/ 42 w 58"/>
              <a:gd name="T25" fmla="*/ 15 h 61"/>
              <a:gd name="T26" fmla="*/ 46 w 58"/>
              <a:gd name="T27" fmla="*/ 14 h 61"/>
              <a:gd name="T28" fmla="*/ 51 w 58"/>
              <a:gd name="T29" fmla="*/ 12 h 61"/>
              <a:gd name="T30" fmla="*/ 55 w 58"/>
              <a:gd name="T31" fmla="*/ 12 h 61"/>
              <a:gd name="T32" fmla="*/ 58 w 58"/>
              <a:gd name="T33" fmla="*/ 0 h 61"/>
              <a:gd name="T34" fmla="*/ 53 w 58"/>
              <a:gd name="T35" fmla="*/ 1 h 61"/>
              <a:gd name="T36" fmla="*/ 46 w 58"/>
              <a:gd name="T37" fmla="*/ 1 h 61"/>
              <a:gd name="T38" fmla="*/ 41 w 58"/>
              <a:gd name="T39" fmla="*/ 2 h 61"/>
              <a:gd name="T40" fmla="*/ 36 w 58"/>
              <a:gd name="T41" fmla="*/ 5 h 61"/>
              <a:gd name="T42" fmla="*/ 30 w 58"/>
              <a:gd name="T43" fmla="*/ 8 h 61"/>
              <a:gd name="T44" fmla="*/ 25 w 58"/>
              <a:gd name="T45" fmla="*/ 11 h 61"/>
              <a:gd name="T46" fmla="*/ 21 w 58"/>
              <a:gd name="T47" fmla="*/ 14 h 61"/>
              <a:gd name="T48" fmla="*/ 17 w 58"/>
              <a:gd name="T49" fmla="*/ 18 h 61"/>
              <a:gd name="T50" fmla="*/ 13 w 58"/>
              <a:gd name="T51" fmla="*/ 22 h 61"/>
              <a:gd name="T52" fmla="*/ 11 w 58"/>
              <a:gd name="T53" fmla="*/ 28 h 61"/>
              <a:gd name="T54" fmla="*/ 7 w 58"/>
              <a:gd name="T55" fmla="*/ 32 h 61"/>
              <a:gd name="T56" fmla="*/ 5 w 58"/>
              <a:gd name="T57" fmla="*/ 37 h 61"/>
              <a:gd name="T58" fmla="*/ 3 w 58"/>
              <a:gd name="T59" fmla="*/ 43 h 61"/>
              <a:gd name="T60" fmla="*/ 2 w 58"/>
              <a:gd name="T61" fmla="*/ 50 h 61"/>
              <a:gd name="T62" fmla="*/ 0 w 58"/>
              <a:gd name="T63" fmla="*/ 56 h 61"/>
              <a:gd name="T64" fmla="*/ 0 w 58"/>
              <a:gd name="T65" fmla="*/ 61 h 6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8"/>
              <a:gd name="T100" fmla="*/ 0 h 61"/>
              <a:gd name="T101" fmla="*/ 58 w 58"/>
              <a:gd name="T102" fmla="*/ 61 h 6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8" h="61">
                <a:moveTo>
                  <a:pt x="11" y="61"/>
                </a:moveTo>
                <a:lnTo>
                  <a:pt x="11" y="60"/>
                </a:lnTo>
                <a:lnTo>
                  <a:pt x="12" y="57"/>
                </a:lnTo>
                <a:lnTo>
                  <a:pt x="12" y="54"/>
                </a:lnTo>
                <a:lnTo>
                  <a:pt x="12" y="51"/>
                </a:lnTo>
                <a:lnTo>
                  <a:pt x="13" y="50"/>
                </a:lnTo>
                <a:lnTo>
                  <a:pt x="13" y="47"/>
                </a:lnTo>
                <a:lnTo>
                  <a:pt x="15" y="44"/>
                </a:lnTo>
                <a:lnTo>
                  <a:pt x="15" y="43"/>
                </a:lnTo>
                <a:lnTo>
                  <a:pt x="16" y="40"/>
                </a:lnTo>
                <a:lnTo>
                  <a:pt x="17" y="37"/>
                </a:lnTo>
                <a:lnTo>
                  <a:pt x="19" y="36"/>
                </a:lnTo>
                <a:lnTo>
                  <a:pt x="20" y="33"/>
                </a:lnTo>
                <a:lnTo>
                  <a:pt x="21" y="32"/>
                </a:lnTo>
                <a:lnTo>
                  <a:pt x="22" y="30"/>
                </a:lnTo>
                <a:lnTo>
                  <a:pt x="24" y="28"/>
                </a:lnTo>
                <a:lnTo>
                  <a:pt x="25" y="26"/>
                </a:lnTo>
                <a:lnTo>
                  <a:pt x="26" y="25"/>
                </a:lnTo>
                <a:lnTo>
                  <a:pt x="28" y="23"/>
                </a:lnTo>
                <a:lnTo>
                  <a:pt x="30" y="22"/>
                </a:lnTo>
                <a:lnTo>
                  <a:pt x="32" y="21"/>
                </a:lnTo>
                <a:lnTo>
                  <a:pt x="34" y="19"/>
                </a:lnTo>
                <a:lnTo>
                  <a:pt x="36" y="18"/>
                </a:lnTo>
                <a:lnTo>
                  <a:pt x="38" y="16"/>
                </a:lnTo>
                <a:lnTo>
                  <a:pt x="39" y="16"/>
                </a:lnTo>
                <a:lnTo>
                  <a:pt x="42" y="15"/>
                </a:lnTo>
                <a:lnTo>
                  <a:pt x="45" y="14"/>
                </a:lnTo>
                <a:lnTo>
                  <a:pt x="46" y="14"/>
                </a:lnTo>
                <a:lnTo>
                  <a:pt x="49" y="12"/>
                </a:lnTo>
                <a:lnTo>
                  <a:pt x="51" y="12"/>
                </a:lnTo>
                <a:lnTo>
                  <a:pt x="53" y="12"/>
                </a:lnTo>
                <a:lnTo>
                  <a:pt x="55" y="12"/>
                </a:lnTo>
                <a:lnTo>
                  <a:pt x="58" y="12"/>
                </a:lnTo>
                <a:lnTo>
                  <a:pt x="58" y="0"/>
                </a:lnTo>
                <a:lnTo>
                  <a:pt x="55" y="0"/>
                </a:lnTo>
                <a:lnTo>
                  <a:pt x="53" y="1"/>
                </a:lnTo>
                <a:lnTo>
                  <a:pt x="49" y="1"/>
                </a:lnTo>
                <a:lnTo>
                  <a:pt x="46" y="1"/>
                </a:lnTo>
                <a:lnTo>
                  <a:pt x="43" y="2"/>
                </a:lnTo>
                <a:lnTo>
                  <a:pt x="41" y="2"/>
                </a:lnTo>
                <a:lnTo>
                  <a:pt x="38" y="4"/>
                </a:lnTo>
                <a:lnTo>
                  <a:pt x="36" y="5"/>
                </a:lnTo>
                <a:lnTo>
                  <a:pt x="33" y="7"/>
                </a:lnTo>
                <a:lnTo>
                  <a:pt x="30" y="8"/>
                </a:lnTo>
                <a:lnTo>
                  <a:pt x="28" y="9"/>
                </a:lnTo>
                <a:lnTo>
                  <a:pt x="25" y="11"/>
                </a:lnTo>
                <a:lnTo>
                  <a:pt x="24" y="12"/>
                </a:lnTo>
                <a:lnTo>
                  <a:pt x="21" y="14"/>
                </a:lnTo>
                <a:lnTo>
                  <a:pt x="19" y="16"/>
                </a:lnTo>
                <a:lnTo>
                  <a:pt x="17" y="18"/>
                </a:lnTo>
                <a:lnTo>
                  <a:pt x="16" y="21"/>
                </a:lnTo>
                <a:lnTo>
                  <a:pt x="13" y="22"/>
                </a:lnTo>
                <a:lnTo>
                  <a:pt x="12" y="25"/>
                </a:lnTo>
                <a:lnTo>
                  <a:pt x="11" y="28"/>
                </a:lnTo>
                <a:lnTo>
                  <a:pt x="8" y="30"/>
                </a:lnTo>
                <a:lnTo>
                  <a:pt x="7" y="32"/>
                </a:lnTo>
                <a:lnTo>
                  <a:pt x="5" y="35"/>
                </a:lnTo>
                <a:lnTo>
                  <a:pt x="5" y="37"/>
                </a:lnTo>
                <a:lnTo>
                  <a:pt x="4" y="40"/>
                </a:lnTo>
                <a:lnTo>
                  <a:pt x="3" y="43"/>
                </a:lnTo>
                <a:lnTo>
                  <a:pt x="2" y="46"/>
                </a:lnTo>
                <a:lnTo>
                  <a:pt x="2" y="50"/>
                </a:lnTo>
                <a:lnTo>
                  <a:pt x="2" y="53"/>
                </a:lnTo>
                <a:lnTo>
                  <a:pt x="0" y="56"/>
                </a:lnTo>
                <a:lnTo>
                  <a:pt x="0" y="59"/>
                </a:lnTo>
                <a:lnTo>
                  <a:pt x="0" y="61"/>
                </a:lnTo>
                <a:lnTo>
                  <a:pt x="11" y="61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92" name="Freeform 110"/>
          <p:cNvSpPr>
            <a:spLocks/>
          </p:cNvSpPr>
          <p:nvPr/>
        </p:nvSpPr>
        <p:spPr bwMode="auto">
          <a:xfrm>
            <a:off x="2997200" y="3416300"/>
            <a:ext cx="92075" cy="96838"/>
          </a:xfrm>
          <a:custGeom>
            <a:avLst/>
            <a:gdLst>
              <a:gd name="T0" fmla="*/ 55 w 58"/>
              <a:gd name="T1" fmla="*/ 0 h 61"/>
              <a:gd name="T2" fmla="*/ 50 w 58"/>
              <a:gd name="T3" fmla="*/ 1 h 61"/>
              <a:gd name="T4" fmla="*/ 44 w 58"/>
              <a:gd name="T5" fmla="*/ 2 h 61"/>
              <a:gd name="T6" fmla="*/ 38 w 58"/>
              <a:gd name="T7" fmla="*/ 4 h 61"/>
              <a:gd name="T8" fmla="*/ 33 w 58"/>
              <a:gd name="T9" fmla="*/ 7 h 61"/>
              <a:gd name="T10" fmla="*/ 28 w 58"/>
              <a:gd name="T11" fmla="*/ 9 h 61"/>
              <a:gd name="T12" fmla="*/ 24 w 58"/>
              <a:gd name="T13" fmla="*/ 12 h 61"/>
              <a:gd name="T14" fmla="*/ 20 w 58"/>
              <a:gd name="T15" fmla="*/ 16 h 61"/>
              <a:gd name="T16" fmla="*/ 16 w 58"/>
              <a:gd name="T17" fmla="*/ 21 h 61"/>
              <a:gd name="T18" fmla="*/ 12 w 58"/>
              <a:gd name="T19" fmla="*/ 25 h 61"/>
              <a:gd name="T20" fmla="*/ 10 w 58"/>
              <a:gd name="T21" fmla="*/ 30 h 61"/>
              <a:gd name="T22" fmla="*/ 7 w 58"/>
              <a:gd name="T23" fmla="*/ 35 h 61"/>
              <a:gd name="T24" fmla="*/ 4 w 58"/>
              <a:gd name="T25" fmla="*/ 40 h 61"/>
              <a:gd name="T26" fmla="*/ 3 w 58"/>
              <a:gd name="T27" fmla="*/ 46 h 61"/>
              <a:gd name="T28" fmla="*/ 2 w 58"/>
              <a:gd name="T29" fmla="*/ 53 h 61"/>
              <a:gd name="T30" fmla="*/ 0 w 58"/>
              <a:gd name="T31" fmla="*/ 59 h 61"/>
              <a:gd name="T32" fmla="*/ 12 w 58"/>
              <a:gd name="T33" fmla="*/ 61 h 61"/>
              <a:gd name="T34" fmla="*/ 12 w 58"/>
              <a:gd name="T35" fmla="*/ 57 h 61"/>
              <a:gd name="T36" fmla="*/ 12 w 58"/>
              <a:gd name="T37" fmla="*/ 51 h 61"/>
              <a:gd name="T38" fmla="*/ 14 w 58"/>
              <a:gd name="T39" fmla="*/ 47 h 61"/>
              <a:gd name="T40" fmla="*/ 15 w 58"/>
              <a:gd name="T41" fmla="*/ 43 h 61"/>
              <a:gd name="T42" fmla="*/ 18 w 58"/>
              <a:gd name="T43" fmla="*/ 37 h 61"/>
              <a:gd name="T44" fmla="*/ 20 w 58"/>
              <a:gd name="T45" fmla="*/ 33 h 61"/>
              <a:gd name="T46" fmla="*/ 23 w 58"/>
              <a:gd name="T47" fmla="*/ 30 h 61"/>
              <a:gd name="T48" fmla="*/ 25 w 58"/>
              <a:gd name="T49" fmla="*/ 26 h 61"/>
              <a:gd name="T50" fmla="*/ 29 w 58"/>
              <a:gd name="T51" fmla="*/ 23 h 61"/>
              <a:gd name="T52" fmla="*/ 32 w 58"/>
              <a:gd name="T53" fmla="*/ 21 h 61"/>
              <a:gd name="T54" fmla="*/ 36 w 58"/>
              <a:gd name="T55" fmla="*/ 18 h 61"/>
              <a:gd name="T56" fmla="*/ 40 w 58"/>
              <a:gd name="T57" fmla="*/ 16 h 61"/>
              <a:gd name="T58" fmla="*/ 45 w 58"/>
              <a:gd name="T59" fmla="*/ 14 h 61"/>
              <a:gd name="T60" fmla="*/ 49 w 58"/>
              <a:gd name="T61" fmla="*/ 12 h 61"/>
              <a:gd name="T62" fmla="*/ 54 w 58"/>
              <a:gd name="T63" fmla="*/ 12 h 61"/>
              <a:gd name="T64" fmla="*/ 58 w 58"/>
              <a:gd name="T65" fmla="*/ 12 h 6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8"/>
              <a:gd name="T100" fmla="*/ 0 h 61"/>
              <a:gd name="T101" fmla="*/ 58 w 58"/>
              <a:gd name="T102" fmla="*/ 61 h 6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8" h="61">
                <a:moveTo>
                  <a:pt x="58" y="0"/>
                </a:moveTo>
                <a:lnTo>
                  <a:pt x="55" y="0"/>
                </a:lnTo>
                <a:lnTo>
                  <a:pt x="53" y="1"/>
                </a:lnTo>
                <a:lnTo>
                  <a:pt x="50" y="1"/>
                </a:lnTo>
                <a:lnTo>
                  <a:pt x="46" y="1"/>
                </a:lnTo>
                <a:lnTo>
                  <a:pt x="44" y="2"/>
                </a:lnTo>
                <a:lnTo>
                  <a:pt x="41" y="2"/>
                </a:lnTo>
                <a:lnTo>
                  <a:pt x="38" y="4"/>
                </a:lnTo>
                <a:lnTo>
                  <a:pt x="36" y="5"/>
                </a:lnTo>
                <a:lnTo>
                  <a:pt x="33" y="7"/>
                </a:lnTo>
                <a:lnTo>
                  <a:pt x="31" y="8"/>
                </a:lnTo>
                <a:lnTo>
                  <a:pt x="28" y="9"/>
                </a:lnTo>
                <a:lnTo>
                  <a:pt x="27" y="11"/>
                </a:lnTo>
                <a:lnTo>
                  <a:pt x="24" y="12"/>
                </a:lnTo>
                <a:lnTo>
                  <a:pt x="21" y="14"/>
                </a:lnTo>
                <a:lnTo>
                  <a:pt x="20" y="16"/>
                </a:lnTo>
                <a:lnTo>
                  <a:pt x="18" y="18"/>
                </a:lnTo>
                <a:lnTo>
                  <a:pt x="16" y="21"/>
                </a:lnTo>
                <a:lnTo>
                  <a:pt x="14" y="22"/>
                </a:lnTo>
                <a:lnTo>
                  <a:pt x="12" y="25"/>
                </a:lnTo>
                <a:lnTo>
                  <a:pt x="11" y="28"/>
                </a:lnTo>
                <a:lnTo>
                  <a:pt x="10" y="30"/>
                </a:lnTo>
                <a:lnTo>
                  <a:pt x="8" y="32"/>
                </a:lnTo>
                <a:lnTo>
                  <a:pt x="7" y="35"/>
                </a:lnTo>
                <a:lnTo>
                  <a:pt x="6" y="37"/>
                </a:lnTo>
                <a:lnTo>
                  <a:pt x="4" y="40"/>
                </a:lnTo>
                <a:lnTo>
                  <a:pt x="3" y="43"/>
                </a:lnTo>
                <a:lnTo>
                  <a:pt x="3" y="46"/>
                </a:lnTo>
                <a:lnTo>
                  <a:pt x="2" y="50"/>
                </a:lnTo>
                <a:lnTo>
                  <a:pt x="2" y="53"/>
                </a:lnTo>
                <a:lnTo>
                  <a:pt x="0" y="56"/>
                </a:lnTo>
                <a:lnTo>
                  <a:pt x="0" y="59"/>
                </a:lnTo>
                <a:lnTo>
                  <a:pt x="0" y="61"/>
                </a:lnTo>
                <a:lnTo>
                  <a:pt x="12" y="61"/>
                </a:lnTo>
                <a:lnTo>
                  <a:pt x="12" y="60"/>
                </a:lnTo>
                <a:lnTo>
                  <a:pt x="12" y="57"/>
                </a:lnTo>
                <a:lnTo>
                  <a:pt x="12" y="54"/>
                </a:lnTo>
                <a:lnTo>
                  <a:pt x="12" y="51"/>
                </a:lnTo>
                <a:lnTo>
                  <a:pt x="14" y="50"/>
                </a:lnTo>
                <a:lnTo>
                  <a:pt x="14" y="47"/>
                </a:lnTo>
                <a:lnTo>
                  <a:pt x="15" y="44"/>
                </a:lnTo>
                <a:lnTo>
                  <a:pt x="15" y="43"/>
                </a:lnTo>
                <a:lnTo>
                  <a:pt x="16" y="40"/>
                </a:lnTo>
                <a:lnTo>
                  <a:pt x="18" y="37"/>
                </a:lnTo>
                <a:lnTo>
                  <a:pt x="19" y="36"/>
                </a:lnTo>
                <a:lnTo>
                  <a:pt x="20" y="33"/>
                </a:lnTo>
                <a:lnTo>
                  <a:pt x="21" y="32"/>
                </a:lnTo>
                <a:lnTo>
                  <a:pt x="23" y="30"/>
                </a:lnTo>
                <a:lnTo>
                  <a:pt x="24" y="28"/>
                </a:lnTo>
                <a:lnTo>
                  <a:pt x="25" y="26"/>
                </a:lnTo>
                <a:lnTo>
                  <a:pt x="27" y="25"/>
                </a:lnTo>
                <a:lnTo>
                  <a:pt x="29" y="23"/>
                </a:lnTo>
                <a:lnTo>
                  <a:pt x="31" y="22"/>
                </a:lnTo>
                <a:lnTo>
                  <a:pt x="32" y="21"/>
                </a:lnTo>
                <a:lnTo>
                  <a:pt x="35" y="19"/>
                </a:lnTo>
                <a:lnTo>
                  <a:pt x="36" y="18"/>
                </a:lnTo>
                <a:lnTo>
                  <a:pt x="38" y="16"/>
                </a:lnTo>
                <a:lnTo>
                  <a:pt x="40" y="16"/>
                </a:lnTo>
                <a:lnTo>
                  <a:pt x="42" y="15"/>
                </a:lnTo>
                <a:lnTo>
                  <a:pt x="45" y="14"/>
                </a:lnTo>
                <a:lnTo>
                  <a:pt x="46" y="14"/>
                </a:lnTo>
                <a:lnTo>
                  <a:pt x="49" y="12"/>
                </a:lnTo>
                <a:lnTo>
                  <a:pt x="52" y="12"/>
                </a:lnTo>
                <a:lnTo>
                  <a:pt x="54" y="12"/>
                </a:lnTo>
                <a:lnTo>
                  <a:pt x="55" y="12"/>
                </a:lnTo>
                <a:lnTo>
                  <a:pt x="58" y="12"/>
                </a:lnTo>
                <a:lnTo>
                  <a:pt x="58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93" name="Freeform 111"/>
          <p:cNvSpPr>
            <a:spLocks/>
          </p:cNvSpPr>
          <p:nvPr/>
        </p:nvSpPr>
        <p:spPr bwMode="auto">
          <a:xfrm>
            <a:off x="3089275" y="3416300"/>
            <a:ext cx="92075" cy="96838"/>
          </a:xfrm>
          <a:custGeom>
            <a:avLst/>
            <a:gdLst>
              <a:gd name="T0" fmla="*/ 58 w 58"/>
              <a:gd name="T1" fmla="*/ 59 h 61"/>
              <a:gd name="T2" fmla="*/ 58 w 58"/>
              <a:gd name="T3" fmla="*/ 53 h 61"/>
              <a:gd name="T4" fmla="*/ 56 w 58"/>
              <a:gd name="T5" fmla="*/ 46 h 61"/>
              <a:gd name="T6" fmla="*/ 55 w 58"/>
              <a:gd name="T7" fmla="*/ 40 h 61"/>
              <a:gd name="T8" fmla="*/ 52 w 58"/>
              <a:gd name="T9" fmla="*/ 35 h 61"/>
              <a:gd name="T10" fmla="*/ 50 w 58"/>
              <a:gd name="T11" fmla="*/ 30 h 61"/>
              <a:gd name="T12" fmla="*/ 47 w 58"/>
              <a:gd name="T13" fmla="*/ 25 h 61"/>
              <a:gd name="T14" fmla="*/ 43 w 58"/>
              <a:gd name="T15" fmla="*/ 21 h 61"/>
              <a:gd name="T16" fmla="*/ 39 w 58"/>
              <a:gd name="T17" fmla="*/ 16 h 61"/>
              <a:gd name="T18" fmla="*/ 35 w 58"/>
              <a:gd name="T19" fmla="*/ 12 h 61"/>
              <a:gd name="T20" fmla="*/ 30 w 58"/>
              <a:gd name="T21" fmla="*/ 9 h 61"/>
              <a:gd name="T22" fmla="*/ 25 w 58"/>
              <a:gd name="T23" fmla="*/ 7 h 61"/>
              <a:gd name="T24" fmla="*/ 20 w 58"/>
              <a:gd name="T25" fmla="*/ 4 h 61"/>
              <a:gd name="T26" fmla="*/ 14 w 58"/>
              <a:gd name="T27" fmla="*/ 2 h 61"/>
              <a:gd name="T28" fmla="*/ 9 w 58"/>
              <a:gd name="T29" fmla="*/ 1 h 61"/>
              <a:gd name="T30" fmla="*/ 4 w 58"/>
              <a:gd name="T31" fmla="*/ 0 h 61"/>
              <a:gd name="T32" fmla="*/ 0 w 58"/>
              <a:gd name="T33" fmla="*/ 12 h 61"/>
              <a:gd name="T34" fmla="*/ 5 w 58"/>
              <a:gd name="T35" fmla="*/ 12 h 61"/>
              <a:gd name="T36" fmla="*/ 9 w 58"/>
              <a:gd name="T37" fmla="*/ 12 h 61"/>
              <a:gd name="T38" fmla="*/ 14 w 58"/>
              <a:gd name="T39" fmla="*/ 14 h 61"/>
              <a:gd name="T40" fmla="*/ 18 w 58"/>
              <a:gd name="T41" fmla="*/ 16 h 61"/>
              <a:gd name="T42" fmla="*/ 22 w 58"/>
              <a:gd name="T43" fmla="*/ 18 h 61"/>
              <a:gd name="T44" fmla="*/ 26 w 58"/>
              <a:gd name="T45" fmla="*/ 21 h 61"/>
              <a:gd name="T46" fmla="*/ 30 w 58"/>
              <a:gd name="T47" fmla="*/ 23 h 61"/>
              <a:gd name="T48" fmla="*/ 34 w 58"/>
              <a:gd name="T49" fmla="*/ 26 h 61"/>
              <a:gd name="T50" fmla="*/ 37 w 58"/>
              <a:gd name="T51" fmla="*/ 30 h 61"/>
              <a:gd name="T52" fmla="*/ 39 w 58"/>
              <a:gd name="T53" fmla="*/ 33 h 61"/>
              <a:gd name="T54" fmla="*/ 42 w 58"/>
              <a:gd name="T55" fmla="*/ 37 h 61"/>
              <a:gd name="T56" fmla="*/ 43 w 58"/>
              <a:gd name="T57" fmla="*/ 43 h 61"/>
              <a:gd name="T58" fmla="*/ 45 w 58"/>
              <a:gd name="T59" fmla="*/ 47 h 61"/>
              <a:gd name="T60" fmla="*/ 46 w 58"/>
              <a:gd name="T61" fmla="*/ 51 h 61"/>
              <a:gd name="T62" fmla="*/ 47 w 58"/>
              <a:gd name="T63" fmla="*/ 57 h 61"/>
              <a:gd name="T64" fmla="*/ 47 w 58"/>
              <a:gd name="T65" fmla="*/ 61 h 6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8"/>
              <a:gd name="T100" fmla="*/ 0 h 61"/>
              <a:gd name="T101" fmla="*/ 58 w 58"/>
              <a:gd name="T102" fmla="*/ 61 h 6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8" h="61">
                <a:moveTo>
                  <a:pt x="58" y="61"/>
                </a:moveTo>
                <a:lnTo>
                  <a:pt x="58" y="59"/>
                </a:lnTo>
                <a:lnTo>
                  <a:pt x="58" y="56"/>
                </a:lnTo>
                <a:lnTo>
                  <a:pt x="58" y="53"/>
                </a:lnTo>
                <a:lnTo>
                  <a:pt x="58" y="50"/>
                </a:lnTo>
                <a:lnTo>
                  <a:pt x="56" y="46"/>
                </a:lnTo>
                <a:lnTo>
                  <a:pt x="55" y="43"/>
                </a:lnTo>
                <a:lnTo>
                  <a:pt x="55" y="40"/>
                </a:lnTo>
                <a:lnTo>
                  <a:pt x="54" y="37"/>
                </a:lnTo>
                <a:lnTo>
                  <a:pt x="52" y="35"/>
                </a:lnTo>
                <a:lnTo>
                  <a:pt x="51" y="32"/>
                </a:lnTo>
                <a:lnTo>
                  <a:pt x="50" y="30"/>
                </a:lnTo>
                <a:lnTo>
                  <a:pt x="49" y="28"/>
                </a:lnTo>
                <a:lnTo>
                  <a:pt x="47" y="25"/>
                </a:lnTo>
                <a:lnTo>
                  <a:pt x="45" y="22"/>
                </a:lnTo>
                <a:lnTo>
                  <a:pt x="43" y="21"/>
                </a:lnTo>
                <a:lnTo>
                  <a:pt x="41" y="18"/>
                </a:lnTo>
                <a:lnTo>
                  <a:pt x="39" y="16"/>
                </a:lnTo>
                <a:lnTo>
                  <a:pt x="37" y="14"/>
                </a:lnTo>
                <a:lnTo>
                  <a:pt x="35" y="12"/>
                </a:lnTo>
                <a:lnTo>
                  <a:pt x="33" y="11"/>
                </a:lnTo>
                <a:lnTo>
                  <a:pt x="30" y="9"/>
                </a:lnTo>
                <a:lnTo>
                  <a:pt x="28" y="8"/>
                </a:lnTo>
                <a:lnTo>
                  <a:pt x="25" y="7"/>
                </a:lnTo>
                <a:lnTo>
                  <a:pt x="22" y="5"/>
                </a:lnTo>
                <a:lnTo>
                  <a:pt x="20" y="4"/>
                </a:lnTo>
                <a:lnTo>
                  <a:pt x="17" y="2"/>
                </a:lnTo>
                <a:lnTo>
                  <a:pt x="14" y="2"/>
                </a:lnTo>
                <a:lnTo>
                  <a:pt x="12" y="1"/>
                </a:lnTo>
                <a:lnTo>
                  <a:pt x="9" y="1"/>
                </a:lnTo>
                <a:lnTo>
                  <a:pt x="7" y="1"/>
                </a:lnTo>
                <a:lnTo>
                  <a:pt x="4" y="0"/>
                </a:lnTo>
                <a:lnTo>
                  <a:pt x="0" y="0"/>
                </a:lnTo>
                <a:lnTo>
                  <a:pt x="0" y="12"/>
                </a:lnTo>
                <a:lnTo>
                  <a:pt x="3" y="12"/>
                </a:lnTo>
                <a:lnTo>
                  <a:pt x="5" y="12"/>
                </a:lnTo>
                <a:lnTo>
                  <a:pt x="8" y="12"/>
                </a:lnTo>
                <a:lnTo>
                  <a:pt x="9" y="12"/>
                </a:lnTo>
                <a:lnTo>
                  <a:pt x="12" y="14"/>
                </a:lnTo>
                <a:lnTo>
                  <a:pt x="14" y="14"/>
                </a:lnTo>
                <a:lnTo>
                  <a:pt x="17" y="15"/>
                </a:lnTo>
                <a:lnTo>
                  <a:pt x="18" y="16"/>
                </a:lnTo>
                <a:lnTo>
                  <a:pt x="21" y="16"/>
                </a:lnTo>
                <a:lnTo>
                  <a:pt x="22" y="18"/>
                </a:lnTo>
                <a:lnTo>
                  <a:pt x="25" y="19"/>
                </a:lnTo>
                <a:lnTo>
                  <a:pt x="26" y="21"/>
                </a:lnTo>
                <a:lnTo>
                  <a:pt x="29" y="22"/>
                </a:lnTo>
                <a:lnTo>
                  <a:pt x="30" y="23"/>
                </a:lnTo>
                <a:lnTo>
                  <a:pt x="31" y="25"/>
                </a:lnTo>
                <a:lnTo>
                  <a:pt x="34" y="26"/>
                </a:lnTo>
                <a:lnTo>
                  <a:pt x="35" y="28"/>
                </a:lnTo>
                <a:lnTo>
                  <a:pt x="37" y="30"/>
                </a:lnTo>
                <a:lnTo>
                  <a:pt x="38" y="32"/>
                </a:lnTo>
                <a:lnTo>
                  <a:pt x="39" y="33"/>
                </a:lnTo>
                <a:lnTo>
                  <a:pt x="41" y="36"/>
                </a:lnTo>
                <a:lnTo>
                  <a:pt x="42" y="37"/>
                </a:lnTo>
                <a:lnTo>
                  <a:pt x="43" y="40"/>
                </a:lnTo>
                <a:lnTo>
                  <a:pt x="43" y="43"/>
                </a:lnTo>
                <a:lnTo>
                  <a:pt x="45" y="44"/>
                </a:lnTo>
                <a:lnTo>
                  <a:pt x="45" y="47"/>
                </a:lnTo>
                <a:lnTo>
                  <a:pt x="46" y="50"/>
                </a:lnTo>
                <a:lnTo>
                  <a:pt x="46" y="51"/>
                </a:lnTo>
                <a:lnTo>
                  <a:pt x="47" y="54"/>
                </a:lnTo>
                <a:lnTo>
                  <a:pt x="47" y="57"/>
                </a:lnTo>
                <a:lnTo>
                  <a:pt x="47" y="60"/>
                </a:lnTo>
                <a:lnTo>
                  <a:pt x="47" y="61"/>
                </a:lnTo>
                <a:lnTo>
                  <a:pt x="58" y="61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94" name="Freeform 112"/>
          <p:cNvSpPr>
            <a:spLocks/>
          </p:cNvSpPr>
          <p:nvPr/>
        </p:nvSpPr>
        <p:spPr bwMode="auto">
          <a:xfrm>
            <a:off x="2922588" y="3416300"/>
            <a:ext cx="93662" cy="96838"/>
          </a:xfrm>
          <a:custGeom>
            <a:avLst/>
            <a:gdLst>
              <a:gd name="T0" fmla="*/ 3 w 59"/>
              <a:gd name="T1" fmla="*/ 12 h 61"/>
              <a:gd name="T2" fmla="*/ 8 w 59"/>
              <a:gd name="T3" fmla="*/ 12 h 61"/>
              <a:gd name="T4" fmla="*/ 12 w 59"/>
              <a:gd name="T5" fmla="*/ 14 h 61"/>
              <a:gd name="T6" fmla="*/ 17 w 59"/>
              <a:gd name="T7" fmla="*/ 15 h 61"/>
              <a:gd name="T8" fmla="*/ 21 w 59"/>
              <a:gd name="T9" fmla="*/ 16 h 61"/>
              <a:gd name="T10" fmla="*/ 25 w 59"/>
              <a:gd name="T11" fmla="*/ 19 h 61"/>
              <a:gd name="T12" fmla="*/ 29 w 59"/>
              <a:gd name="T13" fmla="*/ 22 h 61"/>
              <a:gd name="T14" fmla="*/ 32 w 59"/>
              <a:gd name="T15" fmla="*/ 25 h 61"/>
              <a:gd name="T16" fmla="*/ 36 w 59"/>
              <a:gd name="T17" fmla="*/ 28 h 61"/>
              <a:gd name="T18" fmla="*/ 38 w 59"/>
              <a:gd name="T19" fmla="*/ 32 h 61"/>
              <a:gd name="T20" fmla="*/ 41 w 59"/>
              <a:gd name="T21" fmla="*/ 36 h 61"/>
              <a:gd name="T22" fmla="*/ 44 w 59"/>
              <a:gd name="T23" fmla="*/ 40 h 61"/>
              <a:gd name="T24" fmla="*/ 45 w 59"/>
              <a:gd name="T25" fmla="*/ 44 h 61"/>
              <a:gd name="T26" fmla="*/ 46 w 59"/>
              <a:gd name="T27" fmla="*/ 50 h 61"/>
              <a:gd name="T28" fmla="*/ 47 w 59"/>
              <a:gd name="T29" fmla="*/ 54 h 61"/>
              <a:gd name="T30" fmla="*/ 47 w 59"/>
              <a:gd name="T31" fmla="*/ 60 h 61"/>
              <a:gd name="T32" fmla="*/ 59 w 59"/>
              <a:gd name="T33" fmla="*/ 61 h 61"/>
              <a:gd name="T34" fmla="*/ 58 w 59"/>
              <a:gd name="T35" fmla="*/ 56 h 61"/>
              <a:gd name="T36" fmla="*/ 58 w 59"/>
              <a:gd name="T37" fmla="*/ 50 h 61"/>
              <a:gd name="T38" fmla="*/ 57 w 59"/>
              <a:gd name="T39" fmla="*/ 43 h 61"/>
              <a:gd name="T40" fmla="*/ 54 w 59"/>
              <a:gd name="T41" fmla="*/ 37 h 61"/>
              <a:gd name="T42" fmla="*/ 51 w 59"/>
              <a:gd name="T43" fmla="*/ 32 h 61"/>
              <a:gd name="T44" fmla="*/ 49 w 59"/>
              <a:gd name="T45" fmla="*/ 28 h 61"/>
              <a:gd name="T46" fmla="*/ 45 w 59"/>
              <a:gd name="T47" fmla="*/ 22 h 61"/>
              <a:gd name="T48" fmla="*/ 42 w 59"/>
              <a:gd name="T49" fmla="*/ 18 h 61"/>
              <a:gd name="T50" fmla="*/ 38 w 59"/>
              <a:gd name="T51" fmla="*/ 14 h 61"/>
              <a:gd name="T52" fmla="*/ 33 w 59"/>
              <a:gd name="T53" fmla="*/ 11 h 61"/>
              <a:gd name="T54" fmla="*/ 28 w 59"/>
              <a:gd name="T55" fmla="*/ 8 h 61"/>
              <a:gd name="T56" fmla="*/ 24 w 59"/>
              <a:gd name="T57" fmla="*/ 5 h 61"/>
              <a:gd name="T58" fmla="*/ 19 w 59"/>
              <a:gd name="T59" fmla="*/ 2 h 61"/>
              <a:gd name="T60" fmla="*/ 12 w 59"/>
              <a:gd name="T61" fmla="*/ 1 h 61"/>
              <a:gd name="T62" fmla="*/ 7 w 59"/>
              <a:gd name="T63" fmla="*/ 1 h 61"/>
              <a:gd name="T64" fmla="*/ 0 w 59"/>
              <a:gd name="T65" fmla="*/ 0 h 6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9"/>
              <a:gd name="T100" fmla="*/ 0 h 61"/>
              <a:gd name="T101" fmla="*/ 59 w 59"/>
              <a:gd name="T102" fmla="*/ 61 h 6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9" h="61">
                <a:moveTo>
                  <a:pt x="0" y="12"/>
                </a:moveTo>
                <a:lnTo>
                  <a:pt x="3" y="12"/>
                </a:lnTo>
                <a:lnTo>
                  <a:pt x="6" y="12"/>
                </a:lnTo>
                <a:lnTo>
                  <a:pt x="8" y="12"/>
                </a:lnTo>
                <a:lnTo>
                  <a:pt x="11" y="12"/>
                </a:lnTo>
                <a:lnTo>
                  <a:pt x="12" y="14"/>
                </a:lnTo>
                <a:lnTo>
                  <a:pt x="15" y="14"/>
                </a:lnTo>
                <a:lnTo>
                  <a:pt x="17" y="15"/>
                </a:lnTo>
                <a:lnTo>
                  <a:pt x="19" y="16"/>
                </a:lnTo>
                <a:lnTo>
                  <a:pt x="21" y="16"/>
                </a:lnTo>
                <a:lnTo>
                  <a:pt x="23" y="18"/>
                </a:lnTo>
                <a:lnTo>
                  <a:pt x="25" y="19"/>
                </a:lnTo>
                <a:lnTo>
                  <a:pt x="27" y="21"/>
                </a:lnTo>
                <a:lnTo>
                  <a:pt x="29" y="22"/>
                </a:lnTo>
                <a:lnTo>
                  <a:pt x="30" y="23"/>
                </a:lnTo>
                <a:lnTo>
                  <a:pt x="32" y="25"/>
                </a:lnTo>
                <a:lnTo>
                  <a:pt x="34" y="26"/>
                </a:lnTo>
                <a:lnTo>
                  <a:pt x="36" y="28"/>
                </a:lnTo>
                <a:lnTo>
                  <a:pt x="37" y="30"/>
                </a:lnTo>
                <a:lnTo>
                  <a:pt x="38" y="32"/>
                </a:lnTo>
                <a:lnTo>
                  <a:pt x="40" y="33"/>
                </a:lnTo>
                <a:lnTo>
                  <a:pt x="41" y="36"/>
                </a:lnTo>
                <a:lnTo>
                  <a:pt x="42" y="37"/>
                </a:lnTo>
                <a:lnTo>
                  <a:pt x="44" y="40"/>
                </a:lnTo>
                <a:lnTo>
                  <a:pt x="44" y="43"/>
                </a:lnTo>
                <a:lnTo>
                  <a:pt x="45" y="44"/>
                </a:lnTo>
                <a:lnTo>
                  <a:pt x="46" y="47"/>
                </a:lnTo>
                <a:lnTo>
                  <a:pt x="46" y="50"/>
                </a:lnTo>
                <a:lnTo>
                  <a:pt x="46" y="51"/>
                </a:lnTo>
                <a:lnTo>
                  <a:pt x="47" y="54"/>
                </a:lnTo>
                <a:lnTo>
                  <a:pt x="47" y="57"/>
                </a:lnTo>
                <a:lnTo>
                  <a:pt x="47" y="60"/>
                </a:lnTo>
                <a:lnTo>
                  <a:pt x="47" y="61"/>
                </a:lnTo>
                <a:lnTo>
                  <a:pt x="59" y="61"/>
                </a:lnTo>
                <a:lnTo>
                  <a:pt x="59" y="59"/>
                </a:lnTo>
                <a:lnTo>
                  <a:pt x="58" y="56"/>
                </a:lnTo>
                <a:lnTo>
                  <a:pt x="58" y="53"/>
                </a:lnTo>
                <a:lnTo>
                  <a:pt x="58" y="50"/>
                </a:lnTo>
                <a:lnTo>
                  <a:pt x="57" y="46"/>
                </a:lnTo>
                <a:lnTo>
                  <a:pt x="57" y="43"/>
                </a:lnTo>
                <a:lnTo>
                  <a:pt x="55" y="40"/>
                </a:lnTo>
                <a:lnTo>
                  <a:pt x="54" y="37"/>
                </a:lnTo>
                <a:lnTo>
                  <a:pt x="53" y="35"/>
                </a:lnTo>
                <a:lnTo>
                  <a:pt x="51" y="32"/>
                </a:lnTo>
                <a:lnTo>
                  <a:pt x="50" y="30"/>
                </a:lnTo>
                <a:lnTo>
                  <a:pt x="49" y="28"/>
                </a:lnTo>
                <a:lnTo>
                  <a:pt x="47" y="25"/>
                </a:lnTo>
                <a:lnTo>
                  <a:pt x="45" y="22"/>
                </a:lnTo>
                <a:lnTo>
                  <a:pt x="44" y="21"/>
                </a:lnTo>
                <a:lnTo>
                  <a:pt x="42" y="18"/>
                </a:lnTo>
                <a:lnTo>
                  <a:pt x="40" y="16"/>
                </a:lnTo>
                <a:lnTo>
                  <a:pt x="38" y="14"/>
                </a:lnTo>
                <a:lnTo>
                  <a:pt x="36" y="12"/>
                </a:lnTo>
                <a:lnTo>
                  <a:pt x="33" y="11"/>
                </a:lnTo>
                <a:lnTo>
                  <a:pt x="30" y="9"/>
                </a:lnTo>
                <a:lnTo>
                  <a:pt x="28" y="8"/>
                </a:lnTo>
                <a:lnTo>
                  <a:pt x="27" y="7"/>
                </a:lnTo>
                <a:lnTo>
                  <a:pt x="24" y="5"/>
                </a:lnTo>
                <a:lnTo>
                  <a:pt x="21" y="4"/>
                </a:lnTo>
                <a:lnTo>
                  <a:pt x="19" y="2"/>
                </a:lnTo>
                <a:lnTo>
                  <a:pt x="15" y="2"/>
                </a:lnTo>
                <a:lnTo>
                  <a:pt x="12" y="1"/>
                </a:lnTo>
                <a:lnTo>
                  <a:pt x="10" y="1"/>
                </a:lnTo>
                <a:lnTo>
                  <a:pt x="7" y="1"/>
                </a:lnTo>
                <a:lnTo>
                  <a:pt x="4" y="0"/>
                </a:lnTo>
                <a:lnTo>
                  <a:pt x="0" y="0"/>
                </a:lnTo>
                <a:lnTo>
                  <a:pt x="0" y="1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95" name="Freeform 113"/>
          <p:cNvSpPr>
            <a:spLocks/>
          </p:cNvSpPr>
          <p:nvPr/>
        </p:nvSpPr>
        <p:spPr bwMode="auto">
          <a:xfrm>
            <a:off x="2832100" y="3416300"/>
            <a:ext cx="90488" cy="96838"/>
          </a:xfrm>
          <a:custGeom>
            <a:avLst/>
            <a:gdLst>
              <a:gd name="T0" fmla="*/ 12 w 57"/>
              <a:gd name="T1" fmla="*/ 60 h 61"/>
              <a:gd name="T2" fmla="*/ 12 w 57"/>
              <a:gd name="T3" fmla="*/ 54 h 61"/>
              <a:gd name="T4" fmla="*/ 13 w 57"/>
              <a:gd name="T5" fmla="*/ 50 h 61"/>
              <a:gd name="T6" fmla="*/ 14 w 57"/>
              <a:gd name="T7" fmla="*/ 44 h 61"/>
              <a:gd name="T8" fmla="*/ 15 w 57"/>
              <a:gd name="T9" fmla="*/ 40 h 61"/>
              <a:gd name="T10" fmla="*/ 18 w 57"/>
              <a:gd name="T11" fmla="*/ 36 h 61"/>
              <a:gd name="T12" fmla="*/ 21 w 57"/>
              <a:gd name="T13" fmla="*/ 32 h 61"/>
              <a:gd name="T14" fmla="*/ 23 w 57"/>
              <a:gd name="T15" fmla="*/ 28 h 61"/>
              <a:gd name="T16" fmla="*/ 26 w 57"/>
              <a:gd name="T17" fmla="*/ 25 h 61"/>
              <a:gd name="T18" fmla="*/ 30 w 57"/>
              <a:gd name="T19" fmla="*/ 22 h 61"/>
              <a:gd name="T20" fmla="*/ 34 w 57"/>
              <a:gd name="T21" fmla="*/ 19 h 61"/>
              <a:gd name="T22" fmla="*/ 38 w 57"/>
              <a:gd name="T23" fmla="*/ 16 h 61"/>
              <a:gd name="T24" fmla="*/ 42 w 57"/>
              <a:gd name="T25" fmla="*/ 15 h 61"/>
              <a:gd name="T26" fmla="*/ 47 w 57"/>
              <a:gd name="T27" fmla="*/ 14 h 61"/>
              <a:gd name="T28" fmla="*/ 51 w 57"/>
              <a:gd name="T29" fmla="*/ 12 h 61"/>
              <a:gd name="T30" fmla="*/ 56 w 57"/>
              <a:gd name="T31" fmla="*/ 12 h 61"/>
              <a:gd name="T32" fmla="*/ 57 w 57"/>
              <a:gd name="T33" fmla="*/ 0 h 61"/>
              <a:gd name="T34" fmla="*/ 52 w 57"/>
              <a:gd name="T35" fmla="*/ 1 h 61"/>
              <a:gd name="T36" fmla="*/ 47 w 57"/>
              <a:gd name="T37" fmla="*/ 1 h 61"/>
              <a:gd name="T38" fmla="*/ 40 w 57"/>
              <a:gd name="T39" fmla="*/ 2 h 61"/>
              <a:gd name="T40" fmla="*/ 35 w 57"/>
              <a:gd name="T41" fmla="*/ 5 h 61"/>
              <a:gd name="T42" fmla="*/ 30 w 57"/>
              <a:gd name="T43" fmla="*/ 8 h 61"/>
              <a:gd name="T44" fmla="*/ 26 w 57"/>
              <a:gd name="T45" fmla="*/ 11 h 61"/>
              <a:gd name="T46" fmla="*/ 21 w 57"/>
              <a:gd name="T47" fmla="*/ 14 h 61"/>
              <a:gd name="T48" fmla="*/ 17 w 57"/>
              <a:gd name="T49" fmla="*/ 18 h 61"/>
              <a:gd name="T50" fmla="*/ 13 w 57"/>
              <a:gd name="T51" fmla="*/ 22 h 61"/>
              <a:gd name="T52" fmla="*/ 10 w 57"/>
              <a:gd name="T53" fmla="*/ 28 h 61"/>
              <a:gd name="T54" fmla="*/ 8 w 57"/>
              <a:gd name="T55" fmla="*/ 32 h 61"/>
              <a:gd name="T56" fmla="*/ 5 w 57"/>
              <a:gd name="T57" fmla="*/ 37 h 61"/>
              <a:gd name="T58" fmla="*/ 2 w 57"/>
              <a:gd name="T59" fmla="*/ 43 h 61"/>
              <a:gd name="T60" fmla="*/ 1 w 57"/>
              <a:gd name="T61" fmla="*/ 50 h 61"/>
              <a:gd name="T62" fmla="*/ 1 w 57"/>
              <a:gd name="T63" fmla="*/ 56 h 61"/>
              <a:gd name="T64" fmla="*/ 0 w 57"/>
              <a:gd name="T65" fmla="*/ 61 h 6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7"/>
              <a:gd name="T100" fmla="*/ 0 h 61"/>
              <a:gd name="T101" fmla="*/ 57 w 57"/>
              <a:gd name="T102" fmla="*/ 61 h 6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7" h="61">
                <a:moveTo>
                  <a:pt x="12" y="61"/>
                </a:moveTo>
                <a:lnTo>
                  <a:pt x="12" y="60"/>
                </a:lnTo>
                <a:lnTo>
                  <a:pt x="12" y="57"/>
                </a:lnTo>
                <a:lnTo>
                  <a:pt x="12" y="54"/>
                </a:lnTo>
                <a:lnTo>
                  <a:pt x="12" y="51"/>
                </a:lnTo>
                <a:lnTo>
                  <a:pt x="13" y="50"/>
                </a:lnTo>
                <a:lnTo>
                  <a:pt x="13" y="47"/>
                </a:lnTo>
                <a:lnTo>
                  <a:pt x="14" y="44"/>
                </a:lnTo>
                <a:lnTo>
                  <a:pt x="15" y="43"/>
                </a:lnTo>
                <a:lnTo>
                  <a:pt x="15" y="40"/>
                </a:lnTo>
                <a:lnTo>
                  <a:pt x="17" y="37"/>
                </a:lnTo>
                <a:lnTo>
                  <a:pt x="18" y="36"/>
                </a:lnTo>
                <a:lnTo>
                  <a:pt x="19" y="33"/>
                </a:lnTo>
                <a:lnTo>
                  <a:pt x="21" y="32"/>
                </a:lnTo>
                <a:lnTo>
                  <a:pt x="22" y="30"/>
                </a:lnTo>
                <a:lnTo>
                  <a:pt x="23" y="28"/>
                </a:lnTo>
                <a:lnTo>
                  <a:pt x="25" y="26"/>
                </a:lnTo>
                <a:lnTo>
                  <a:pt x="26" y="25"/>
                </a:lnTo>
                <a:lnTo>
                  <a:pt x="29" y="23"/>
                </a:lnTo>
                <a:lnTo>
                  <a:pt x="30" y="22"/>
                </a:lnTo>
                <a:lnTo>
                  <a:pt x="32" y="21"/>
                </a:lnTo>
                <a:lnTo>
                  <a:pt x="34" y="19"/>
                </a:lnTo>
                <a:lnTo>
                  <a:pt x="35" y="18"/>
                </a:lnTo>
                <a:lnTo>
                  <a:pt x="38" y="16"/>
                </a:lnTo>
                <a:lnTo>
                  <a:pt x="40" y="16"/>
                </a:lnTo>
                <a:lnTo>
                  <a:pt x="42" y="15"/>
                </a:lnTo>
                <a:lnTo>
                  <a:pt x="44" y="14"/>
                </a:lnTo>
                <a:lnTo>
                  <a:pt x="47" y="14"/>
                </a:lnTo>
                <a:lnTo>
                  <a:pt x="48" y="12"/>
                </a:lnTo>
                <a:lnTo>
                  <a:pt x="51" y="12"/>
                </a:lnTo>
                <a:lnTo>
                  <a:pt x="53" y="12"/>
                </a:lnTo>
                <a:lnTo>
                  <a:pt x="56" y="12"/>
                </a:lnTo>
                <a:lnTo>
                  <a:pt x="57" y="12"/>
                </a:lnTo>
                <a:lnTo>
                  <a:pt x="57" y="0"/>
                </a:lnTo>
                <a:lnTo>
                  <a:pt x="55" y="0"/>
                </a:lnTo>
                <a:lnTo>
                  <a:pt x="52" y="1"/>
                </a:lnTo>
                <a:lnTo>
                  <a:pt x="50" y="1"/>
                </a:lnTo>
                <a:lnTo>
                  <a:pt x="47" y="1"/>
                </a:lnTo>
                <a:lnTo>
                  <a:pt x="43" y="2"/>
                </a:lnTo>
                <a:lnTo>
                  <a:pt x="40" y="2"/>
                </a:lnTo>
                <a:lnTo>
                  <a:pt x="38" y="4"/>
                </a:lnTo>
                <a:lnTo>
                  <a:pt x="35" y="5"/>
                </a:lnTo>
                <a:lnTo>
                  <a:pt x="32" y="7"/>
                </a:lnTo>
                <a:lnTo>
                  <a:pt x="30" y="8"/>
                </a:lnTo>
                <a:lnTo>
                  <a:pt x="29" y="9"/>
                </a:lnTo>
                <a:lnTo>
                  <a:pt x="26" y="11"/>
                </a:lnTo>
                <a:lnTo>
                  <a:pt x="23" y="12"/>
                </a:lnTo>
                <a:lnTo>
                  <a:pt x="21" y="14"/>
                </a:lnTo>
                <a:lnTo>
                  <a:pt x="19" y="16"/>
                </a:lnTo>
                <a:lnTo>
                  <a:pt x="17" y="18"/>
                </a:lnTo>
                <a:lnTo>
                  <a:pt x="15" y="21"/>
                </a:lnTo>
                <a:lnTo>
                  <a:pt x="13" y="22"/>
                </a:lnTo>
                <a:lnTo>
                  <a:pt x="12" y="25"/>
                </a:lnTo>
                <a:lnTo>
                  <a:pt x="10" y="28"/>
                </a:lnTo>
                <a:lnTo>
                  <a:pt x="9" y="30"/>
                </a:lnTo>
                <a:lnTo>
                  <a:pt x="8" y="32"/>
                </a:lnTo>
                <a:lnTo>
                  <a:pt x="6" y="35"/>
                </a:lnTo>
                <a:lnTo>
                  <a:pt x="5" y="37"/>
                </a:lnTo>
                <a:lnTo>
                  <a:pt x="4" y="40"/>
                </a:lnTo>
                <a:lnTo>
                  <a:pt x="2" y="43"/>
                </a:lnTo>
                <a:lnTo>
                  <a:pt x="2" y="46"/>
                </a:lnTo>
                <a:lnTo>
                  <a:pt x="1" y="50"/>
                </a:lnTo>
                <a:lnTo>
                  <a:pt x="1" y="53"/>
                </a:lnTo>
                <a:lnTo>
                  <a:pt x="1" y="56"/>
                </a:lnTo>
                <a:lnTo>
                  <a:pt x="0" y="59"/>
                </a:lnTo>
                <a:lnTo>
                  <a:pt x="0" y="61"/>
                </a:lnTo>
                <a:lnTo>
                  <a:pt x="12" y="61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96" name="Freeform 114"/>
          <p:cNvSpPr>
            <a:spLocks/>
          </p:cNvSpPr>
          <p:nvPr/>
        </p:nvSpPr>
        <p:spPr bwMode="auto">
          <a:xfrm>
            <a:off x="2667000" y="3416300"/>
            <a:ext cx="92075" cy="96838"/>
          </a:xfrm>
          <a:custGeom>
            <a:avLst/>
            <a:gdLst>
              <a:gd name="T0" fmla="*/ 54 w 58"/>
              <a:gd name="T1" fmla="*/ 0 h 61"/>
              <a:gd name="T2" fmla="*/ 49 w 58"/>
              <a:gd name="T3" fmla="*/ 1 h 61"/>
              <a:gd name="T4" fmla="*/ 44 w 58"/>
              <a:gd name="T5" fmla="*/ 2 h 61"/>
              <a:gd name="T6" fmla="*/ 38 w 58"/>
              <a:gd name="T7" fmla="*/ 4 h 61"/>
              <a:gd name="T8" fmla="*/ 33 w 58"/>
              <a:gd name="T9" fmla="*/ 7 h 61"/>
              <a:gd name="T10" fmla="*/ 28 w 58"/>
              <a:gd name="T11" fmla="*/ 9 h 61"/>
              <a:gd name="T12" fmla="*/ 23 w 58"/>
              <a:gd name="T13" fmla="*/ 12 h 61"/>
              <a:gd name="T14" fmla="*/ 19 w 58"/>
              <a:gd name="T15" fmla="*/ 16 h 61"/>
              <a:gd name="T16" fmla="*/ 15 w 58"/>
              <a:gd name="T17" fmla="*/ 21 h 61"/>
              <a:gd name="T18" fmla="*/ 11 w 58"/>
              <a:gd name="T19" fmla="*/ 25 h 61"/>
              <a:gd name="T20" fmla="*/ 8 w 58"/>
              <a:gd name="T21" fmla="*/ 30 h 61"/>
              <a:gd name="T22" fmla="*/ 6 w 58"/>
              <a:gd name="T23" fmla="*/ 35 h 61"/>
              <a:gd name="T24" fmla="*/ 3 w 58"/>
              <a:gd name="T25" fmla="*/ 40 h 61"/>
              <a:gd name="T26" fmla="*/ 2 w 58"/>
              <a:gd name="T27" fmla="*/ 46 h 61"/>
              <a:gd name="T28" fmla="*/ 0 w 58"/>
              <a:gd name="T29" fmla="*/ 53 h 61"/>
              <a:gd name="T30" fmla="*/ 0 w 58"/>
              <a:gd name="T31" fmla="*/ 59 h 61"/>
              <a:gd name="T32" fmla="*/ 11 w 58"/>
              <a:gd name="T33" fmla="*/ 61 h 61"/>
              <a:gd name="T34" fmla="*/ 11 w 58"/>
              <a:gd name="T35" fmla="*/ 57 h 61"/>
              <a:gd name="T36" fmla="*/ 12 w 58"/>
              <a:gd name="T37" fmla="*/ 51 h 61"/>
              <a:gd name="T38" fmla="*/ 13 w 58"/>
              <a:gd name="T39" fmla="*/ 47 h 61"/>
              <a:gd name="T40" fmla="*/ 15 w 58"/>
              <a:gd name="T41" fmla="*/ 43 h 61"/>
              <a:gd name="T42" fmla="*/ 16 w 58"/>
              <a:gd name="T43" fmla="*/ 37 h 61"/>
              <a:gd name="T44" fmla="*/ 19 w 58"/>
              <a:gd name="T45" fmla="*/ 33 h 61"/>
              <a:gd name="T46" fmla="*/ 21 w 58"/>
              <a:gd name="T47" fmla="*/ 30 h 61"/>
              <a:gd name="T48" fmla="*/ 24 w 58"/>
              <a:gd name="T49" fmla="*/ 26 h 61"/>
              <a:gd name="T50" fmla="*/ 28 w 58"/>
              <a:gd name="T51" fmla="*/ 23 h 61"/>
              <a:gd name="T52" fmla="*/ 32 w 58"/>
              <a:gd name="T53" fmla="*/ 21 h 61"/>
              <a:gd name="T54" fmla="*/ 36 w 58"/>
              <a:gd name="T55" fmla="*/ 18 h 61"/>
              <a:gd name="T56" fmla="*/ 40 w 58"/>
              <a:gd name="T57" fmla="*/ 16 h 61"/>
              <a:gd name="T58" fmla="*/ 44 w 58"/>
              <a:gd name="T59" fmla="*/ 14 h 61"/>
              <a:gd name="T60" fmla="*/ 47 w 58"/>
              <a:gd name="T61" fmla="*/ 12 h 61"/>
              <a:gd name="T62" fmla="*/ 53 w 58"/>
              <a:gd name="T63" fmla="*/ 12 h 61"/>
              <a:gd name="T64" fmla="*/ 58 w 58"/>
              <a:gd name="T65" fmla="*/ 12 h 6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8"/>
              <a:gd name="T100" fmla="*/ 0 h 61"/>
              <a:gd name="T101" fmla="*/ 58 w 58"/>
              <a:gd name="T102" fmla="*/ 61 h 6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8" h="61">
                <a:moveTo>
                  <a:pt x="58" y="0"/>
                </a:moveTo>
                <a:lnTo>
                  <a:pt x="54" y="0"/>
                </a:lnTo>
                <a:lnTo>
                  <a:pt x="51" y="1"/>
                </a:lnTo>
                <a:lnTo>
                  <a:pt x="49" y="1"/>
                </a:lnTo>
                <a:lnTo>
                  <a:pt x="46" y="1"/>
                </a:lnTo>
                <a:lnTo>
                  <a:pt x="44" y="2"/>
                </a:lnTo>
                <a:lnTo>
                  <a:pt x="41" y="2"/>
                </a:lnTo>
                <a:lnTo>
                  <a:pt x="38" y="4"/>
                </a:lnTo>
                <a:lnTo>
                  <a:pt x="36" y="5"/>
                </a:lnTo>
                <a:lnTo>
                  <a:pt x="33" y="7"/>
                </a:lnTo>
                <a:lnTo>
                  <a:pt x="30" y="8"/>
                </a:lnTo>
                <a:lnTo>
                  <a:pt x="28" y="9"/>
                </a:lnTo>
                <a:lnTo>
                  <a:pt x="25" y="11"/>
                </a:lnTo>
                <a:lnTo>
                  <a:pt x="23" y="12"/>
                </a:lnTo>
                <a:lnTo>
                  <a:pt x="21" y="14"/>
                </a:lnTo>
                <a:lnTo>
                  <a:pt x="19" y="16"/>
                </a:lnTo>
                <a:lnTo>
                  <a:pt x="16" y="18"/>
                </a:lnTo>
                <a:lnTo>
                  <a:pt x="15" y="21"/>
                </a:lnTo>
                <a:lnTo>
                  <a:pt x="13" y="22"/>
                </a:lnTo>
                <a:lnTo>
                  <a:pt x="11" y="25"/>
                </a:lnTo>
                <a:lnTo>
                  <a:pt x="10" y="28"/>
                </a:lnTo>
                <a:lnTo>
                  <a:pt x="8" y="30"/>
                </a:lnTo>
                <a:lnTo>
                  <a:pt x="7" y="32"/>
                </a:lnTo>
                <a:lnTo>
                  <a:pt x="6" y="35"/>
                </a:lnTo>
                <a:lnTo>
                  <a:pt x="4" y="37"/>
                </a:lnTo>
                <a:lnTo>
                  <a:pt x="3" y="40"/>
                </a:lnTo>
                <a:lnTo>
                  <a:pt x="3" y="43"/>
                </a:lnTo>
                <a:lnTo>
                  <a:pt x="2" y="46"/>
                </a:lnTo>
                <a:lnTo>
                  <a:pt x="0" y="50"/>
                </a:lnTo>
                <a:lnTo>
                  <a:pt x="0" y="53"/>
                </a:lnTo>
                <a:lnTo>
                  <a:pt x="0" y="56"/>
                </a:lnTo>
                <a:lnTo>
                  <a:pt x="0" y="59"/>
                </a:lnTo>
                <a:lnTo>
                  <a:pt x="0" y="61"/>
                </a:lnTo>
                <a:lnTo>
                  <a:pt x="11" y="61"/>
                </a:lnTo>
                <a:lnTo>
                  <a:pt x="11" y="60"/>
                </a:lnTo>
                <a:lnTo>
                  <a:pt x="11" y="57"/>
                </a:lnTo>
                <a:lnTo>
                  <a:pt x="11" y="54"/>
                </a:lnTo>
                <a:lnTo>
                  <a:pt x="12" y="51"/>
                </a:lnTo>
                <a:lnTo>
                  <a:pt x="12" y="50"/>
                </a:lnTo>
                <a:lnTo>
                  <a:pt x="13" y="47"/>
                </a:lnTo>
                <a:lnTo>
                  <a:pt x="13" y="44"/>
                </a:lnTo>
                <a:lnTo>
                  <a:pt x="15" y="43"/>
                </a:lnTo>
                <a:lnTo>
                  <a:pt x="15" y="40"/>
                </a:lnTo>
                <a:lnTo>
                  <a:pt x="16" y="37"/>
                </a:lnTo>
                <a:lnTo>
                  <a:pt x="17" y="36"/>
                </a:lnTo>
                <a:lnTo>
                  <a:pt x="19" y="33"/>
                </a:lnTo>
                <a:lnTo>
                  <a:pt x="20" y="32"/>
                </a:lnTo>
                <a:lnTo>
                  <a:pt x="21" y="30"/>
                </a:lnTo>
                <a:lnTo>
                  <a:pt x="23" y="28"/>
                </a:lnTo>
                <a:lnTo>
                  <a:pt x="24" y="26"/>
                </a:lnTo>
                <a:lnTo>
                  <a:pt x="27" y="25"/>
                </a:lnTo>
                <a:lnTo>
                  <a:pt x="28" y="23"/>
                </a:lnTo>
                <a:lnTo>
                  <a:pt x="29" y="22"/>
                </a:lnTo>
                <a:lnTo>
                  <a:pt x="32" y="21"/>
                </a:lnTo>
                <a:lnTo>
                  <a:pt x="33" y="19"/>
                </a:lnTo>
                <a:lnTo>
                  <a:pt x="36" y="18"/>
                </a:lnTo>
                <a:lnTo>
                  <a:pt x="37" y="16"/>
                </a:lnTo>
                <a:lnTo>
                  <a:pt x="40" y="16"/>
                </a:lnTo>
                <a:lnTo>
                  <a:pt x="41" y="15"/>
                </a:lnTo>
                <a:lnTo>
                  <a:pt x="44" y="14"/>
                </a:lnTo>
                <a:lnTo>
                  <a:pt x="46" y="14"/>
                </a:lnTo>
                <a:lnTo>
                  <a:pt x="47" y="12"/>
                </a:lnTo>
                <a:lnTo>
                  <a:pt x="50" y="12"/>
                </a:lnTo>
                <a:lnTo>
                  <a:pt x="53" y="12"/>
                </a:lnTo>
                <a:lnTo>
                  <a:pt x="55" y="12"/>
                </a:lnTo>
                <a:lnTo>
                  <a:pt x="58" y="12"/>
                </a:lnTo>
                <a:lnTo>
                  <a:pt x="58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97" name="Freeform 115"/>
          <p:cNvSpPr>
            <a:spLocks/>
          </p:cNvSpPr>
          <p:nvPr/>
        </p:nvSpPr>
        <p:spPr bwMode="auto">
          <a:xfrm>
            <a:off x="2759075" y="3416300"/>
            <a:ext cx="92075" cy="96838"/>
          </a:xfrm>
          <a:custGeom>
            <a:avLst/>
            <a:gdLst>
              <a:gd name="T0" fmla="*/ 58 w 58"/>
              <a:gd name="T1" fmla="*/ 59 h 61"/>
              <a:gd name="T2" fmla="*/ 56 w 58"/>
              <a:gd name="T3" fmla="*/ 53 h 61"/>
              <a:gd name="T4" fmla="*/ 55 w 58"/>
              <a:gd name="T5" fmla="*/ 46 h 61"/>
              <a:gd name="T6" fmla="*/ 54 w 58"/>
              <a:gd name="T7" fmla="*/ 40 h 61"/>
              <a:gd name="T8" fmla="*/ 51 w 58"/>
              <a:gd name="T9" fmla="*/ 35 h 61"/>
              <a:gd name="T10" fmla="*/ 48 w 58"/>
              <a:gd name="T11" fmla="*/ 30 h 61"/>
              <a:gd name="T12" fmla="*/ 46 w 58"/>
              <a:gd name="T13" fmla="*/ 25 h 61"/>
              <a:gd name="T14" fmla="*/ 42 w 58"/>
              <a:gd name="T15" fmla="*/ 21 h 61"/>
              <a:gd name="T16" fmla="*/ 38 w 58"/>
              <a:gd name="T17" fmla="*/ 16 h 61"/>
              <a:gd name="T18" fmla="*/ 34 w 58"/>
              <a:gd name="T19" fmla="*/ 12 h 61"/>
              <a:gd name="T20" fmla="*/ 30 w 58"/>
              <a:gd name="T21" fmla="*/ 9 h 61"/>
              <a:gd name="T22" fmla="*/ 25 w 58"/>
              <a:gd name="T23" fmla="*/ 7 h 61"/>
              <a:gd name="T24" fmla="*/ 20 w 58"/>
              <a:gd name="T25" fmla="*/ 4 h 61"/>
              <a:gd name="T26" fmla="*/ 14 w 58"/>
              <a:gd name="T27" fmla="*/ 2 h 61"/>
              <a:gd name="T28" fmla="*/ 8 w 58"/>
              <a:gd name="T29" fmla="*/ 1 h 61"/>
              <a:gd name="T30" fmla="*/ 3 w 58"/>
              <a:gd name="T31" fmla="*/ 0 h 61"/>
              <a:gd name="T32" fmla="*/ 0 w 58"/>
              <a:gd name="T33" fmla="*/ 12 h 61"/>
              <a:gd name="T34" fmla="*/ 4 w 58"/>
              <a:gd name="T35" fmla="*/ 12 h 61"/>
              <a:gd name="T36" fmla="*/ 9 w 58"/>
              <a:gd name="T37" fmla="*/ 12 h 61"/>
              <a:gd name="T38" fmla="*/ 13 w 58"/>
              <a:gd name="T39" fmla="*/ 14 h 61"/>
              <a:gd name="T40" fmla="*/ 18 w 58"/>
              <a:gd name="T41" fmla="*/ 16 h 61"/>
              <a:gd name="T42" fmla="*/ 22 w 58"/>
              <a:gd name="T43" fmla="*/ 18 h 61"/>
              <a:gd name="T44" fmla="*/ 26 w 58"/>
              <a:gd name="T45" fmla="*/ 21 h 61"/>
              <a:gd name="T46" fmla="*/ 29 w 58"/>
              <a:gd name="T47" fmla="*/ 23 h 61"/>
              <a:gd name="T48" fmla="*/ 33 w 58"/>
              <a:gd name="T49" fmla="*/ 26 h 61"/>
              <a:gd name="T50" fmla="*/ 35 w 58"/>
              <a:gd name="T51" fmla="*/ 30 h 61"/>
              <a:gd name="T52" fmla="*/ 38 w 58"/>
              <a:gd name="T53" fmla="*/ 33 h 61"/>
              <a:gd name="T54" fmla="*/ 41 w 58"/>
              <a:gd name="T55" fmla="*/ 37 h 61"/>
              <a:gd name="T56" fmla="*/ 43 w 58"/>
              <a:gd name="T57" fmla="*/ 43 h 61"/>
              <a:gd name="T58" fmla="*/ 44 w 58"/>
              <a:gd name="T59" fmla="*/ 47 h 61"/>
              <a:gd name="T60" fmla="*/ 46 w 58"/>
              <a:gd name="T61" fmla="*/ 51 h 61"/>
              <a:gd name="T62" fmla="*/ 46 w 58"/>
              <a:gd name="T63" fmla="*/ 57 h 61"/>
              <a:gd name="T64" fmla="*/ 46 w 58"/>
              <a:gd name="T65" fmla="*/ 61 h 6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8"/>
              <a:gd name="T100" fmla="*/ 0 h 61"/>
              <a:gd name="T101" fmla="*/ 58 w 58"/>
              <a:gd name="T102" fmla="*/ 61 h 6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8" h="61">
                <a:moveTo>
                  <a:pt x="58" y="61"/>
                </a:moveTo>
                <a:lnTo>
                  <a:pt x="58" y="59"/>
                </a:lnTo>
                <a:lnTo>
                  <a:pt x="58" y="56"/>
                </a:lnTo>
                <a:lnTo>
                  <a:pt x="56" y="53"/>
                </a:lnTo>
                <a:lnTo>
                  <a:pt x="56" y="50"/>
                </a:lnTo>
                <a:lnTo>
                  <a:pt x="55" y="46"/>
                </a:lnTo>
                <a:lnTo>
                  <a:pt x="55" y="43"/>
                </a:lnTo>
                <a:lnTo>
                  <a:pt x="54" y="40"/>
                </a:lnTo>
                <a:lnTo>
                  <a:pt x="52" y="37"/>
                </a:lnTo>
                <a:lnTo>
                  <a:pt x="51" y="35"/>
                </a:lnTo>
                <a:lnTo>
                  <a:pt x="50" y="32"/>
                </a:lnTo>
                <a:lnTo>
                  <a:pt x="48" y="30"/>
                </a:lnTo>
                <a:lnTo>
                  <a:pt x="47" y="28"/>
                </a:lnTo>
                <a:lnTo>
                  <a:pt x="46" y="25"/>
                </a:lnTo>
                <a:lnTo>
                  <a:pt x="44" y="22"/>
                </a:lnTo>
                <a:lnTo>
                  <a:pt x="42" y="21"/>
                </a:lnTo>
                <a:lnTo>
                  <a:pt x="41" y="18"/>
                </a:lnTo>
                <a:lnTo>
                  <a:pt x="38" y="16"/>
                </a:lnTo>
                <a:lnTo>
                  <a:pt x="37" y="14"/>
                </a:lnTo>
                <a:lnTo>
                  <a:pt x="34" y="12"/>
                </a:lnTo>
                <a:lnTo>
                  <a:pt x="31" y="11"/>
                </a:lnTo>
                <a:lnTo>
                  <a:pt x="30" y="9"/>
                </a:lnTo>
                <a:lnTo>
                  <a:pt x="27" y="8"/>
                </a:lnTo>
                <a:lnTo>
                  <a:pt x="25" y="7"/>
                </a:lnTo>
                <a:lnTo>
                  <a:pt x="22" y="5"/>
                </a:lnTo>
                <a:lnTo>
                  <a:pt x="20" y="4"/>
                </a:lnTo>
                <a:lnTo>
                  <a:pt x="17" y="2"/>
                </a:lnTo>
                <a:lnTo>
                  <a:pt x="14" y="2"/>
                </a:lnTo>
                <a:lnTo>
                  <a:pt x="12" y="1"/>
                </a:lnTo>
                <a:lnTo>
                  <a:pt x="8" y="1"/>
                </a:lnTo>
                <a:lnTo>
                  <a:pt x="5" y="1"/>
                </a:lnTo>
                <a:lnTo>
                  <a:pt x="3" y="0"/>
                </a:lnTo>
                <a:lnTo>
                  <a:pt x="0" y="0"/>
                </a:lnTo>
                <a:lnTo>
                  <a:pt x="0" y="12"/>
                </a:lnTo>
                <a:lnTo>
                  <a:pt x="3" y="12"/>
                </a:lnTo>
                <a:lnTo>
                  <a:pt x="4" y="12"/>
                </a:lnTo>
                <a:lnTo>
                  <a:pt x="7" y="12"/>
                </a:lnTo>
                <a:lnTo>
                  <a:pt x="9" y="12"/>
                </a:lnTo>
                <a:lnTo>
                  <a:pt x="12" y="14"/>
                </a:lnTo>
                <a:lnTo>
                  <a:pt x="13" y="14"/>
                </a:lnTo>
                <a:lnTo>
                  <a:pt x="16" y="15"/>
                </a:lnTo>
                <a:lnTo>
                  <a:pt x="18" y="16"/>
                </a:lnTo>
                <a:lnTo>
                  <a:pt x="20" y="16"/>
                </a:lnTo>
                <a:lnTo>
                  <a:pt x="22" y="18"/>
                </a:lnTo>
                <a:lnTo>
                  <a:pt x="24" y="19"/>
                </a:lnTo>
                <a:lnTo>
                  <a:pt x="26" y="21"/>
                </a:lnTo>
                <a:lnTo>
                  <a:pt x="27" y="22"/>
                </a:lnTo>
                <a:lnTo>
                  <a:pt x="29" y="23"/>
                </a:lnTo>
                <a:lnTo>
                  <a:pt x="31" y="25"/>
                </a:lnTo>
                <a:lnTo>
                  <a:pt x="33" y="26"/>
                </a:lnTo>
                <a:lnTo>
                  <a:pt x="34" y="28"/>
                </a:lnTo>
                <a:lnTo>
                  <a:pt x="35" y="30"/>
                </a:lnTo>
                <a:lnTo>
                  <a:pt x="37" y="32"/>
                </a:lnTo>
                <a:lnTo>
                  <a:pt x="38" y="33"/>
                </a:lnTo>
                <a:lnTo>
                  <a:pt x="39" y="36"/>
                </a:lnTo>
                <a:lnTo>
                  <a:pt x="41" y="37"/>
                </a:lnTo>
                <a:lnTo>
                  <a:pt x="42" y="40"/>
                </a:lnTo>
                <a:lnTo>
                  <a:pt x="43" y="43"/>
                </a:lnTo>
                <a:lnTo>
                  <a:pt x="43" y="44"/>
                </a:lnTo>
                <a:lnTo>
                  <a:pt x="44" y="47"/>
                </a:lnTo>
                <a:lnTo>
                  <a:pt x="44" y="50"/>
                </a:lnTo>
                <a:lnTo>
                  <a:pt x="46" y="51"/>
                </a:lnTo>
                <a:lnTo>
                  <a:pt x="46" y="54"/>
                </a:lnTo>
                <a:lnTo>
                  <a:pt x="46" y="57"/>
                </a:lnTo>
                <a:lnTo>
                  <a:pt x="46" y="60"/>
                </a:lnTo>
                <a:lnTo>
                  <a:pt x="46" y="61"/>
                </a:lnTo>
                <a:lnTo>
                  <a:pt x="58" y="61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98" name="Freeform 116"/>
          <p:cNvSpPr>
            <a:spLocks/>
          </p:cNvSpPr>
          <p:nvPr/>
        </p:nvSpPr>
        <p:spPr bwMode="auto">
          <a:xfrm>
            <a:off x="3741738" y="2287588"/>
            <a:ext cx="17462" cy="744537"/>
          </a:xfrm>
          <a:custGeom>
            <a:avLst/>
            <a:gdLst>
              <a:gd name="T0" fmla="*/ 5 w 11"/>
              <a:gd name="T1" fmla="*/ 0 h 469"/>
              <a:gd name="T2" fmla="*/ 0 w 11"/>
              <a:gd name="T3" fmla="*/ 0 h 469"/>
              <a:gd name="T4" fmla="*/ 0 w 11"/>
              <a:gd name="T5" fmla="*/ 469 h 469"/>
              <a:gd name="T6" fmla="*/ 11 w 11"/>
              <a:gd name="T7" fmla="*/ 469 h 469"/>
              <a:gd name="T8" fmla="*/ 11 w 11"/>
              <a:gd name="T9" fmla="*/ 0 h 469"/>
              <a:gd name="T10" fmla="*/ 5 w 11"/>
              <a:gd name="T11" fmla="*/ 0 h 46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1"/>
              <a:gd name="T19" fmla="*/ 0 h 469"/>
              <a:gd name="T20" fmla="*/ 11 w 11"/>
              <a:gd name="T21" fmla="*/ 469 h 46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1" h="469">
                <a:moveTo>
                  <a:pt x="5" y="0"/>
                </a:moveTo>
                <a:lnTo>
                  <a:pt x="0" y="0"/>
                </a:lnTo>
                <a:lnTo>
                  <a:pt x="0" y="469"/>
                </a:lnTo>
                <a:lnTo>
                  <a:pt x="11" y="469"/>
                </a:lnTo>
                <a:lnTo>
                  <a:pt x="11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99" name="Freeform 117"/>
          <p:cNvSpPr>
            <a:spLocks/>
          </p:cNvSpPr>
          <p:nvPr/>
        </p:nvSpPr>
        <p:spPr bwMode="auto">
          <a:xfrm>
            <a:off x="2435225" y="2287588"/>
            <a:ext cx="19050" cy="744537"/>
          </a:xfrm>
          <a:custGeom>
            <a:avLst/>
            <a:gdLst>
              <a:gd name="T0" fmla="*/ 6 w 12"/>
              <a:gd name="T1" fmla="*/ 0 h 469"/>
              <a:gd name="T2" fmla="*/ 0 w 12"/>
              <a:gd name="T3" fmla="*/ 0 h 469"/>
              <a:gd name="T4" fmla="*/ 0 w 12"/>
              <a:gd name="T5" fmla="*/ 469 h 469"/>
              <a:gd name="T6" fmla="*/ 12 w 12"/>
              <a:gd name="T7" fmla="*/ 469 h 469"/>
              <a:gd name="T8" fmla="*/ 12 w 12"/>
              <a:gd name="T9" fmla="*/ 0 h 469"/>
              <a:gd name="T10" fmla="*/ 6 w 12"/>
              <a:gd name="T11" fmla="*/ 0 h 46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"/>
              <a:gd name="T19" fmla="*/ 0 h 469"/>
              <a:gd name="T20" fmla="*/ 12 w 12"/>
              <a:gd name="T21" fmla="*/ 469 h 46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" h="469">
                <a:moveTo>
                  <a:pt x="6" y="0"/>
                </a:moveTo>
                <a:lnTo>
                  <a:pt x="0" y="0"/>
                </a:lnTo>
                <a:lnTo>
                  <a:pt x="0" y="469"/>
                </a:lnTo>
                <a:lnTo>
                  <a:pt x="12" y="469"/>
                </a:lnTo>
                <a:lnTo>
                  <a:pt x="12" y="0"/>
                </a:lnTo>
                <a:lnTo>
                  <a:pt x="6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00" name="Freeform 118"/>
          <p:cNvSpPr>
            <a:spLocks/>
          </p:cNvSpPr>
          <p:nvPr/>
        </p:nvSpPr>
        <p:spPr bwMode="auto">
          <a:xfrm>
            <a:off x="2862263" y="3852863"/>
            <a:ext cx="19050" cy="150812"/>
          </a:xfrm>
          <a:custGeom>
            <a:avLst/>
            <a:gdLst>
              <a:gd name="T0" fmla="*/ 7 w 12"/>
              <a:gd name="T1" fmla="*/ 84 h 95"/>
              <a:gd name="T2" fmla="*/ 12 w 12"/>
              <a:gd name="T3" fmla="*/ 90 h 95"/>
              <a:gd name="T4" fmla="*/ 12 w 12"/>
              <a:gd name="T5" fmla="*/ 0 h 95"/>
              <a:gd name="T6" fmla="*/ 0 w 12"/>
              <a:gd name="T7" fmla="*/ 0 h 95"/>
              <a:gd name="T8" fmla="*/ 0 w 12"/>
              <a:gd name="T9" fmla="*/ 90 h 95"/>
              <a:gd name="T10" fmla="*/ 7 w 12"/>
              <a:gd name="T11" fmla="*/ 95 h 95"/>
              <a:gd name="T12" fmla="*/ 0 w 12"/>
              <a:gd name="T13" fmla="*/ 90 h 95"/>
              <a:gd name="T14" fmla="*/ 0 w 12"/>
              <a:gd name="T15" fmla="*/ 95 h 95"/>
              <a:gd name="T16" fmla="*/ 7 w 12"/>
              <a:gd name="T17" fmla="*/ 95 h 95"/>
              <a:gd name="T18" fmla="*/ 7 w 12"/>
              <a:gd name="T19" fmla="*/ 84 h 9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2"/>
              <a:gd name="T31" fmla="*/ 0 h 95"/>
              <a:gd name="T32" fmla="*/ 12 w 12"/>
              <a:gd name="T33" fmla="*/ 95 h 95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2" h="95">
                <a:moveTo>
                  <a:pt x="7" y="84"/>
                </a:moveTo>
                <a:lnTo>
                  <a:pt x="12" y="90"/>
                </a:lnTo>
                <a:lnTo>
                  <a:pt x="12" y="0"/>
                </a:lnTo>
                <a:lnTo>
                  <a:pt x="0" y="0"/>
                </a:lnTo>
                <a:lnTo>
                  <a:pt x="0" y="90"/>
                </a:lnTo>
                <a:lnTo>
                  <a:pt x="7" y="95"/>
                </a:lnTo>
                <a:lnTo>
                  <a:pt x="0" y="90"/>
                </a:lnTo>
                <a:lnTo>
                  <a:pt x="0" y="95"/>
                </a:lnTo>
                <a:lnTo>
                  <a:pt x="7" y="95"/>
                </a:lnTo>
                <a:lnTo>
                  <a:pt x="7" y="84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01" name="Freeform 119"/>
          <p:cNvSpPr>
            <a:spLocks/>
          </p:cNvSpPr>
          <p:nvPr/>
        </p:nvSpPr>
        <p:spPr bwMode="auto">
          <a:xfrm>
            <a:off x="2873375" y="3986213"/>
            <a:ext cx="458788" cy="17462"/>
          </a:xfrm>
          <a:custGeom>
            <a:avLst/>
            <a:gdLst>
              <a:gd name="T0" fmla="*/ 279 w 289"/>
              <a:gd name="T1" fmla="*/ 6 h 11"/>
              <a:gd name="T2" fmla="*/ 284 w 289"/>
              <a:gd name="T3" fmla="*/ 0 h 11"/>
              <a:gd name="T4" fmla="*/ 0 w 289"/>
              <a:gd name="T5" fmla="*/ 0 h 11"/>
              <a:gd name="T6" fmla="*/ 0 w 289"/>
              <a:gd name="T7" fmla="*/ 11 h 11"/>
              <a:gd name="T8" fmla="*/ 284 w 289"/>
              <a:gd name="T9" fmla="*/ 11 h 11"/>
              <a:gd name="T10" fmla="*/ 289 w 289"/>
              <a:gd name="T11" fmla="*/ 6 h 11"/>
              <a:gd name="T12" fmla="*/ 284 w 289"/>
              <a:gd name="T13" fmla="*/ 11 h 11"/>
              <a:gd name="T14" fmla="*/ 289 w 289"/>
              <a:gd name="T15" fmla="*/ 11 h 11"/>
              <a:gd name="T16" fmla="*/ 289 w 289"/>
              <a:gd name="T17" fmla="*/ 6 h 11"/>
              <a:gd name="T18" fmla="*/ 279 w 289"/>
              <a:gd name="T19" fmla="*/ 6 h 1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89"/>
              <a:gd name="T31" fmla="*/ 0 h 11"/>
              <a:gd name="T32" fmla="*/ 289 w 289"/>
              <a:gd name="T33" fmla="*/ 11 h 11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89" h="11">
                <a:moveTo>
                  <a:pt x="279" y="6"/>
                </a:moveTo>
                <a:lnTo>
                  <a:pt x="284" y="0"/>
                </a:lnTo>
                <a:lnTo>
                  <a:pt x="0" y="0"/>
                </a:lnTo>
                <a:lnTo>
                  <a:pt x="0" y="11"/>
                </a:lnTo>
                <a:lnTo>
                  <a:pt x="284" y="11"/>
                </a:lnTo>
                <a:lnTo>
                  <a:pt x="289" y="6"/>
                </a:lnTo>
                <a:lnTo>
                  <a:pt x="284" y="11"/>
                </a:lnTo>
                <a:lnTo>
                  <a:pt x="289" y="11"/>
                </a:lnTo>
                <a:lnTo>
                  <a:pt x="289" y="6"/>
                </a:lnTo>
                <a:lnTo>
                  <a:pt x="279" y="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02" name="Freeform 120"/>
          <p:cNvSpPr>
            <a:spLocks/>
          </p:cNvSpPr>
          <p:nvPr/>
        </p:nvSpPr>
        <p:spPr bwMode="auto">
          <a:xfrm>
            <a:off x="3316288" y="3843338"/>
            <a:ext cx="15875" cy="152400"/>
          </a:xfrm>
          <a:custGeom>
            <a:avLst/>
            <a:gdLst>
              <a:gd name="T0" fmla="*/ 5 w 10"/>
              <a:gd name="T1" fmla="*/ 11 h 96"/>
              <a:gd name="T2" fmla="*/ 0 w 10"/>
              <a:gd name="T3" fmla="*/ 6 h 96"/>
              <a:gd name="T4" fmla="*/ 0 w 10"/>
              <a:gd name="T5" fmla="*/ 96 h 96"/>
              <a:gd name="T6" fmla="*/ 10 w 10"/>
              <a:gd name="T7" fmla="*/ 96 h 96"/>
              <a:gd name="T8" fmla="*/ 10 w 10"/>
              <a:gd name="T9" fmla="*/ 6 h 96"/>
              <a:gd name="T10" fmla="*/ 5 w 10"/>
              <a:gd name="T11" fmla="*/ 0 h 96"/>
              <a:gd name="T12" fmla="*/ 10 w 10"/>
              <a:gd name="T13" fmla="*/ 6 h 96"/>
              <a:gd name="T14" fmla="*/ 10 w 10"/>
              <a:gd name="T15" fmla="*/ 0 h 96"/>
              <a:gd name="T16" fmla="*/ 5 w 10"/>
              <a:gd name="T17" fmla="*/ 0 h 96"/>
              <a:gd name="T18" fmla="*/ 5 w 10"/>
              <a:gd name="T19" fmla="*/ 11 h 9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0"/>
              <a:gd name="T31" fmla="*/ 0 h 96"/>
              <a:gd name="T32" fmla="*/ 10 w 10"/>
              <a:gd name="T33" fmla="*/ 96 h 9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0" h="96">
                <a:moveTo>
                  <a:pt x="5" y="11"/>
                </a:moveTo>
                <a:lnTo>
                  <a:pt x="0" y="6"/>
                </a:lnTo>
                <a:lnTo>
                  <a:pt x="0" y="96"/>
                </a:lnTo>
                <a:lnTo>
                  <a:pt x="10" y="96"/>
                </a:lnTo>
                <a:lnTo>
                  <a:pt x="10" y="6"/>
                </a:lnTo>
                <a:lnTo>
                  <a:pt x="5" y="0"/>
                </a:lnTo>
                <a:lnTo>
                  <a:pt x="10" y="6"/>
                </a:lnTo>
                <a:lnTo>
                  <a:pt x="10" y="0"/>
                </a:lnTo>
                <a:lnTo>
                  <a:pt x="5" y="0"/>
                </a:lnTo>
                <a:lnTo>
                  <a:pt x="5" y="11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03" name="Freeform 121"/>
          <p:cNvSpPr>
            <a:spLocks/>
          </p:cNvSpPr>
          <p:nvPr/>
        </p:nvSpPr>
        <p:spPr bwMode="auto">
          <a:xfrm>
            <a:off x="2862263" y="3843338"/>
            <a:ext cx="461962" cy="17462"/>
          </a:xfrm>
          <a:custGeom>
            <a:avLst/>
            <a:gdLst>
              <a:gd name="T0" fmla="*/ 12 w 291"/>
              <a:gd name="T1" fmla="*/ 6 h 11"/>
              <a:gd name="T2" fmla="*/ 7 w 291"/>
              <a:gd name="T3" fmla="*/ 11 h 11"/>
              <a:gd name="T4" fmla="*/ 291 w 291"/>
              <a:gd name="T5" fmla="*/ 11 h 11"/>
              <a:gd name="T6" fmla="*/ 291 w 291"/>
              <a:gd name="T7" fmla="*/ 0 h 11"/>
              <a:gd name="T8" fmla="*/ 7 w 291"/>
              <a:gd name="T9" fmla="*/ 0 h 11"/>
              <a:gd name="T10" fmla="*/ 0 w 291"/>
              <a:gd name="T11" fmla="*/ 6 h 11"/>
              <a:gd name="T12" fmla="*/ 7 w 291"/>
              <a:gd name="T13" fmla="*/ 0 h 11"/>
              <a:gd name="T14" fmla="*/ 0 w 291"/>
              <a:gd name="T15" fmla="*/ 0 h 11"/>
              <a:gd name="T16" fmla="*/ 0 w 291"/>
              <a:gd name="T17" fmla="*/ 6 h 11"/>
              <a:gd name="T18" fmla="*/ 12 w 291"/>
              <a:gd name="T19" fmla="*/ 6 h 1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91"/>
              <a:gd name="T31" fmla="*/ 0 h 11"/>
              <a:gd name="T32" fmla="*/ 291 w 291"/>
              <a:gd name="T33" fmla="*/ 11 h 11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91" h="11">
                <a:moveTo>
                  <a:pt x="12" y="6"/>
                </a:moveTo>
                <a:lnTo>
                  <a:pt x="7" y="11"/>
                </a:lnTo>
                <a:lnTo>
                  <a:pt x="291" y="11"/>
                </a:lnTo>
                <a:lnTo>
                  <a:pt x="291" y="0"/>
                </a:lnTo>
                <a:lnTo>
                  <a:pt x="7" y="0"/>
                </a:lnTo>
                <a:lnTo>
                  <a:pt x="0" y="6"/>
                </a:lnTo>
                <a:lnTo>
                  <a:pt x="7" y="0"/>
                </a:lnTo>
                <a:lnTo>
                  <a:pt x="0" y="0"/>
                </a:lnTo>
                <a:lnTo>
                  <a:pt x="0" y="6"/>
                </a:lnTo>
                <a:lnTo>
                  <a:pt x="12" y="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04" name="Freeform 122"/>
          <p:cNvSpPr>
            <a:spLocks/>
          </p:cNvSpPr>
          <p:nvPr/>
        </p:nvSpPr>
        <p:spPr bwMode="auto">
          <a:xfrm>
            <a:off x="3713163" y="3883025"/>
            <a:ext cx="74612" cy="80963"/>
          </a:xfrm>
          <a:custGeom>
            <a:avLst/>
            <a:gdLst>
              <a:gd name="T0" fmla="*/ 23 w 47"/>
              <a:gd name="T1" fmla="*/ 51 h 51"/>
              <a:gd name="T2" fmla="*/ 26 w 47"/>
              <a:gd name="T3" fmla="*/ 51 h 51"/>
              <a:gd name="T4" fmla="*/ 29 w 47"/>
              <a:gd name="T5" fmla="*/ 51 h 51"/>
              <a:gd name="T6" fmla="*/ 31 w 47"/>
              <a:gd name="T7" fmla="*/ 50 h 51"/>
              <a:gd name="T8" fmla="*/ 34 w 47"/>
              <a:gd name="T9" fmla="*/ 48 h 51"/>
              <a:gd name="T10" fmla="*/ 35 w 47"/>
              <a:gd name="T11" fmla="*/ 47 h 51"/>
              <a:gd name="T12" fmla="*/ 38 w 47"/>
              <a:gd name="T13" fmla="*/ 45 h 51"/>
              <a:gd name="T14" fmla="*/ 39 w 47"/>
              <a:gd name="T15" fmla="*/ 44 h 51"/>
              <a:gd name="T16" fmla="*/ 40 w 47"/>
              <a:gd name="T17" fmla="*/ 43 h 51"/>
              <a:gd name="T18" fmla="*/ 43 w 47"/>
              <a:gd name="T19" fmla="*/ 41 h 51"/>
              <a:gd name="T20" fmla="*/ 44 w 47"/>
              <a:gd name="T21" fmla="*/ 38 h 51"/>
              <a:gd name="T22" fmla="*/ 46 w 47"/>
              <a:gd name="T23" fmla="*/ 36 h 51"/>
              <a:gd name="T24" fmla="*/ 46 w 47"/>
              <a:gd name="T25" fmla="*/ 33 h 51"/>
              <a:gd name="T26" fmla="*/ 47 w 47"/>
              <a:gd name="T27" fmla="*/ 30 h 51"/>
              <a:gd name="T28" fmla="*/ 47 w 47"/>
              <a:gd name="T29" fmla="*/ 27 h 51"/>
              <a:gd name="T30" fmla="*/ 47 w 47"/>
              <a:gd name="T31" fmla="*/ 24 h 51"/>
              <a:gd name="T32" fmla="*/ 47 w 47"/>
              <a:gd name="T33" fmla="*/ 21 h 51"/>
              <a:gd name="T34" fmla="*/ 47 w 47"/>
              <a:gd name="T35" fmla="*/ 19 h 51"/>
              <a:gd name="T36" fmla="*/ 46 w 47"/>
              <a:gd name="T37" fmla="*/ 17 h 51"/>
              <a:gd name="T38" fmla="*/ 44 w 47"/>
              <a:gd name="T39" fmla="*/ 14 h 51"/>
              <a:gd name="T40" fmla="*/ 43 w 47"/>
              <a:gd name="T41" fmla="*/ 12 h 51"/>
              <a:gd name="T42" fmla="*/ 42 w 47"/>
              <a:gd name="T43" fmla="*/ 10 h 51"/>
              <a:gd name="T44" fmla="*/ 40 w 47"/>
              <a:gd name="T45" fmla="*/ 7 h 51"/>
              <a:gd name="T46" fmla="*/ 39 w 47"/>
              <a:gd name="T47" fmla="*/ 6 h 51"/>
              <a:gd name="T48" fmla="*/ 36 w 47"/>
              <a:gd name="T49" fmla="*/ 5 h 51"/>
              <a:gd name="T50" fmla="*/ 35 w 47"/>
              <a:gd name="T51" fmla="*/ 3 h 51"/>
              <a:gd name="T52" fmla="*/ 32 w 47"/>
              <a:gd name="T53" fmla="*/ 2 h 51"/>
              <a:gd name="T54" fmla="*/ 30 w 47"/>
              <a:gd name="T55" fmla="*/ 2 h 51"/>
              <a:gd name="T56" fmla="*/ 27 w 47"/>
              <a:gd name="T57" fmla="*/ 0 h 51"/>
              <a:gd name="T58" fmla="*/ 25 w 47"/>
              <a:gd name="T59" fmla="*/ 0 h 51"/>
              <a:gd name="T60" fmla="*/ 22 w 47"/>
              <a:gd name="T61" fmla="*/ 0 h 51"/>
              <a:gd name="T62" fmla="*/ 19 w 47"/>
              <a:gd name="T63" fmla="*/ 0 h 51"/>
              <a:gd name="T64" fmla="*/ 17 w 47"/>
              <a:gd name="T65" fmla="*/ 2 h 51"/>
              <a:gd name="T66" fmla="*/ 14 w 47"/>
              <a:gd name="T67" fmla="*/ 2 h 51"/>
              <a:gd name="T68" fmla="*/ 12 w 47"/>
              <a:gd name="T69" fmla="*/ 5 h 51"/>
              <a:gd name="T70" fmla="*/ 9 w 47"/>
              <a:gd name="T71" fmla="*/ 6 h 51"/>
              <a:gd name="T72" fmla="*/ 6 w 47"/>
              <a:gd name="T73" fmla="*/ 7 h 51"/>
              <a:gd name="T74" fmla="*/ 5 w 47"/>
              <a:gd name="T75" fmla="*/ 10 h 51"/>
              <a:gd name="T76" fmla="*/ 4 w 47"/>
              <a:gd name="T77" fmla="*/ 13 h 51"/>
              <a:gd name="T78" fmla="*/ 2 w 47"/>
              <a:gd name="T79" fmla="*/ 14 h 51"/>
              <a:gd name="T80" fmla="*/ 1 w 47"/>
              <a:gd name="T81" fmla="*/ 17 h 51"/>
              <a:gd name="T82" fmla="*/ 1 w 47"/>
              <a:gd name="T83" fmla="*/ 20 h 51"/>
              <a:gd name="T84" fmla="*/ 0 w 47"/>
              <a:gd name="T85" fmla="*/ 23 h 51"/>
              <a:gd name="T86" fmla="*/ 0 w 47"/>
              <a:gd name="T87" fmla="*/ 26 h 51"/>
              <a:gd name="T88" fmla="*/ 0 w 47"/>
              <a:gd name="T89" fmla="*/ 29 h 51"/>
              <a:gd name="T90" fmla="*/ 1 w 47"/>
              <a:gd name="T91" fmla="*/ 31 h 51"/>
              <a:gd name="T92" fmla="*/ 1 w 47"/>
              <a:gd name="T93" fmla="*/ 34 h 51"/>
              <a:gd name="T94" fmla="*/ 2 w 47"/>
              <a:gd name="T95" fmla="*/ 37 h 51"/>
              <a:gd name="T96" fmla="*/ 4 w 47"/>
              <a:gd name="T97" fmla="*/ 38 h 51"/>
              <a:gd name="T98" fmla="*/ 5 w 47"/>
              <a:gd name="T99" fmla="*/ 41 h 51"/>
              <a:gd name="T100" fmla="*/ 6 w 47"/>
              <a:gd name="T101" fmla="*/ 44 h 51"/>
              <a:gd name="T102" fmla="*/ 9 w 47"/>
              <a:gd name="T103" fmla="*/ 45 h 51"/>
              <a:gd name="T104" fmla="*/ 12 w 47"/>
              <a:gd name="T105" fmla="*/ 47 h 51"/>
              <a:gd name="T106" fmla="*/ 14 w 47"/>
              <a:gd name="T107" fmla="*/ 50 h 51"/>
              <a:gd name="T108" fmla="*/ 17 w 47"/>
              <a:gd name="T109" fmla="*/ 50 h 51"/>
              <a:gd name="T110" fmla="*/ 19 w 47"/>
              <a:gd name="T111" fmla="*/ 51 h 51"/>
              <a:gd name="T112" fmla="*/ 22 w 47"/>
              <a:gd name="T113" fmla="*/ 51 h 51"/>
              <a:gd name="T114" fmla="*/ 23 w 47"/>
              <a:gd name="T115" fmla="*/ 26 h 5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47"/>
              <a:gd name="T175" fmla="*/ 0 h 51"/>
              <a:gd name="T176" fmla="*/ 47 w 47"/>
              <a:gd name="T177" fmla="*/ 51 h 5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47" h="51">
                <a:moveTo>
                  <a:pt x="23" y="26"/>
                </a:moveTo>
                <a:lnTo>
                  <a:pt x="23" y="51"/>
                </a:lnTo>
                <a:lnTo>
                  <a:pt x="25" y="51"/>
                </a:lnTo>
                <a:lnTo>
                  <a:pt x="26" y="51"/>
                </a:lnTo>
                <a:lnTo>
                  <a:pt x="27" y="51"/>
                </a:lnTo>
                <a:lnTo>
                  <a:pt x="29" y="51"/>
                </a:lnTo>
                <a:lnTo>
                  <a:pt x="30" y="50"/>
                </a:lnTo>
                <a:lnTo>
                  <a:pt x="31" y="50"/>
                </a:lnTo>
                <a:lnTo>
                  <a:pt x="32" y="50"/>
                </a:lnTo>
                <a:lnTo>
                  <a:pt x="34" y="48"/>
                </a:lnTo>
                <a:lnTo>
                  <a:pt x="35" y="48"/>
                </a:lnTo>
                <a:lnTo>
                  <a:pt x="35" y="47"/>
                </a:lnTo>
                <a:lnTo>
                  <a:pt x="36" y="47"/>
                </a:lnTo>
                <a:lnTo>
                  <a:pt x="38" y="45"/>
                </a:lnTo>
                <a:lnTo>
                  <a:pt x="39" y="45"/>
                </a:lnTo>
                <a:lnTo>
                  <a:pt x="39" y="44"/>
                </a:lnTo>
                <a:lnTo>
                  <a:pt x="40" y="44"/>
                </a:lnTo>
                <a:lnTo>
                  <a:pt x="40" y="43"/>
                </a:lnTo>
                <a:lnTo>
                  <a:pt x="42" y="41"/>
                </a:lnTo>
                <a:lnTo>
                  <a:pt x="43" y="41"/>
                </a:lnTo>
                <a:lnTo>
                  <a:pt x="43" y="40"/>
                </a:lnTo>
                <a:lnTo>
                  <a:pt x="44" y="38"/>
                </a:lnTo>
                <a:lnTo>
                  <a:pt x="44" y="37"/>
                </a:lnTo>
                <a:lnTo>
                  <a:pt x="46" y="36"/>
                </a:lnTo>
                <a:lnTo>
                  <a:pt x="46" y="34"/>
                </a:lnTo>
                <a:lnTo>
                  <a:pt x="46" y="33"/>
                </a:lnTo>
                <a:lnTo>
                  <a:pt x="47" y="31"/>
                </a:lnTo>
                <a:lnTo>
                  <a:pt x="47" y="30"/>
                </a:lnTo>
                <a:lnTo>
                  <a:pt x="47" y="29"/>
                </a:lnTo>
                <a:lnTo>
                  <a:pt x="47" y="27"/>
                </a:lnTo>
                <a:lnTo>
                  <a:pt x="47" y="26"/>
                </a:lnTo>
                <a:lnTo>
                  <a:pt x="47" y="24"/>
                </a:lnTo>
                <a:lnTo>
                  <a:pt x="47" y="23"/>
                </a:lnTo>
                <a:lnTo>
                  <a:pt x="47" y="21"/>
                </a:lnTo>
                <a:lnTo>
                  <a:pt x="47" y="20"/>
                </a:lnTo>
                <a:lnTo>
                  <a:pt x="47" y="19"/>
                </a:lnTo>
                <a:lnTo>
                  <a:pt x="46" y="19"/>
                </a:lnTo>
                <a:lnTo>
                  <a:pt x="46" y="17"/>
                </a:lnTo>
                <a:lnTo>
                  <a:pt x="46" y="16"/>
                </a:lnTo>
                <a:lnTo>
                  <a:pt x="44" y="14"/>
                </a:lnTo>
                <a:lnTo>
                  <a:pt x="44" y="13"/>
                </a:lnTo>
                <a:lnTo>
                  <a:pt x="43" y="12"/>
                </a:lnTo>
                <a:lnTo>
                  <a:pt x="43" y="10"/>
                </a:lnTo>
                <a:lnTo>
                  <a:pt x="42" y="10"/>
                </a:lnTo>
                <a:lnTo>
                  <a:pt x="40" y="9"/>
                </a:lnTo>
                <a:lnTo>
                  <a:pt x="40" y="7"/>
                </a:lnTo>
                <a:lnTo>
                  <a:pt x="39" y="7"/>
                </a:lnTo>
                <a:lnTo>
                  <a:pt x="39" y="6"/>
                </a:lnTo>
                <a:lnTo>
                  <a:pt x="38" y="6"/>
                </a:lnTo>
                <a:lnTo>
                  <a:pt x="36" y="5"/>
                </a:lnTo>
                <a:lnTo>
                  <a:pt x="35" y="5"/>
                </a:lnTo>
                <a:lnTo>
                  <a:pt x="35" y="3"/>
                </a:lnTo>
                <a:lnTo>
                  <a:pt x="34" y="3"/>
                </a:lnTo>
                <a:lnTo>
                  <a:pt x="32" y="2"/>
                </a:lnTo>
                <a:lnTo>
                  <a:pt x="31" y="2"/>
                </a:lnTo>
                <a:lnTo>
                  <a:pt x="30" y="2"/>
                </a:lnTo>
                <a:lnTo>
                  <a:pt x="29" y="0"/>
                </a:lnTo>
                <a:lnTo>
                  <a:pt x="27" y="0"/>
                </a:lnTo>
                <a:lnTo>
                  <a:pt x="26" y="0"/>
                </a:lnTo>
                <a:lnTo>
                  <a:pt x="25" y="0"/>
                </a:lnTo>
                <a:lnTo>
                  <a:pt x="23" y="0"/>
                </a:lnTo>
                <a:lnTo>
                  <a:pt x="22" y="0"/>
                </a:lnTo>
                <a:lnTo>
                  <a:pt x="21" y="0"/>
                </a:lnTo>
                <a:lnTo>
                  <a:pt x="19" y="0"/>
                </a:lnTo>
                <a:lnTo>
                  <a:pt x="18" y="2"/>
                </a:lnTo>
                <a:lnTo>
                  <a:pt x="17" y="2"/>
                </a:lnTo>
                <a:lnTo>
                  <a:pt x="15" y="2"/>
                </a:lnTo>
                <a:lnTo>
                  <a:pt x="14" y="2"/>
                </a:lnTo>
                <a:lnTo>
                  <a:pt x="13" y="3"/>
                </a:lnTo>
                <a:lnTo>
                  <a:pt x="12" y="5"/>
                </a:lnTo>
                <a:lnTo>
                  <a:pt x="10" y="5"/>
                </a:lnTo>
                <a:lnTo>
                  <a:pt x="9" y="6"/>
                </a:lnTo>
                <a:lnTo>
                  <a:pt x="8" y="7"/>
                </a:lnTo>
                <a:lnTo>
                  <a:pt x="6" y="7"/>
                </a:lnTo>
                <a:lnTo>
                  <a:pt x="6" y="9"/>
                </a:lnTo>
                <a:lnTo>
                  <a:pt x="5" y="10"/>
                </a:lnTo>
                <a:lnTo>
                  <a:pt x="4" y="12"/>
                </a:lnTo>
                <a:lnTo>
                  <a:pt x="4" y="13"/>
                </a:lnTo>
                <a:lnTo>
                  <a:pt x="2" y="13"/>
                </a:lnTo>
                <a:lnTo>
                  <a:pt x="2" y="14"/>
                </a:lnTo>
                <a:lnTo>
                  <a:pt x="2" y="16"/>
                </a:lnTo>
                <a:lnTo>
                  <a:pt x="1" y="17"/>
                </a:lnTo>
                <a:lnTo>
                  <a:pt x="1" y="19"/>
                </a:lnTo>
                <a:lnTo>
                  <a:pt x="1" y="20"/>
                </a:lnTo>
                <a:lnTo>
                  <a:pt x="0" y="21"/>
                </a:lnTo>
                <a:lnTo>
                  <a:pt x="0" y="23"/>
                </a:lnTo>
                <a:lnTo>
                  <a:pt x="0" y="24"/>
                </a:lnTo>
                <a:lnTo>
                  <a:pt x="0" y="26"/>
                </a:lnTo>
                <a:lnTo>
                  <a:pt x="0" y="27"/>
                </a:lnTo>
                <a:lnTo>
                  <a:pt x="0" y="29"/>
                </a:lnTo>
                <a:lnTo>
                  <a:pt x="0" y="30"/>
                </a:lnTo>
                <a:lnTo>
                  <a:pt x="1" y="31"/>
                </a:lnTo>
                <a:lnTo>
                  <a:pt x="1" y="33"/>
                </a:lnTo>
                <a:lnTo>
                  <a:pt x="1" y="34"/>
                </a:lnTo>
                <a:lnTo>
                  <a:pt x="2" y="36"/>
                </a:lnTo>
                <a:lnTo>
                  <a:pt x="2" y="37"/>
                </a:lnTo>
                <a:lnTo>
                  <a:pt x="2" y="38"/>
                </a:lnTo>
                <a:lnTo>
                  <a:pt x="4" y="38"/>
                </a:lnTo>
                <a:lnTo>
                  <a:pt x="4" y="40"/>
                </a:lnTo>
                <a:lnTo>
                  <a:pt x="5" y="41"/>
                </a:lnTo>
                <a:lnTo>
                  <a:pt x="6" y="43"/>
                </a:lnTo>
                <a:lnTo>
                  <a:pt x="6" y="44"/>
                </a:lnTo>
                <a:lnTo>
                  <a:pt x="8" y="44"/>
                </a:lnTo>
                <a:lnTo>
                  <a:pt x="9" y="45"/>
                </a:lnTo>
                <a:lnTo>
                  <a:pt x="10" y="47"/>
                </a:lnTo>
                <a:lnTo>
                  <a:pt x="12" y="47"/>
                </a:lnTo>
                <a:lnTo>
                  <a:pt x="13" y="48"/>
                </a:lnTo>
                <a:lnTo>
                  <a:pt x="14" y="50"/>
                </a:lnTo>
                <a:lnTo>
                  <a:pt x="15" y="50"/>
                </a:lnTo>
                <a:lnTo>
                  <a:pt x="17" y="50"/>
                </a:lnTo>
                <a:lnTo>
                  <a:pt x="18" y="50"/>
                </a:lnTo>
                <a:lnTo>
                  <a:pt x="19" y="51"/>
                </a:lnTo>
                <a:lnTo>
                  <a:pt x="21" y="51"/>
                </a:lnTo>
                <a:lnTo>
                  <a:pt x="22" y="51"/>
                </a:lnTo>
                <a:lnTo>
                  <a:pt x="23" y="51"/>
                </a:lnTo>
                <a:lnTo>
                  <a:pt x="23" y="2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05" name="Freeform 123"/>
          <p:cNvSpPr>
            <a:spLocks/>
          </p:cNvSpPr>
          <p:nvPr/>
        </p:nvSpPr>
        <p:spPr bwMode="auto">
          <a:xfrm>
            <a:off x="3324225" y="3913188"/>
            <a:ext cx="425450" cy="19050"/>
          </a:xfrm>
          <a:custGeom>
            <a:avLst/>
            <a:gdLst>
              <a:gd name="T0" fmla="*/ 0 w 268"/>
              <a:gd name="T1" fmla="*/ 7 h 12"/>
              <a:gd name="T2" fmla="*/ 0 w 268"/>
              <a:gd name="T3" fmla="*/ 12 h 12"/>
              <a:gd name="T4" fmla="*/ 268 w 268"/>
              <a:gd name="T5" fmla="*/ 12 h 12"/>
              <a:gd name="T6" fmla="*/ 268 w 268"/>
              <a:gd name="T7" fmla="*/ 0 h 12"/>
              <a:gd name="T8" fmla="*/ 0 w 268"/>
              <a:gd name="T9" fmla="*/ 0 h 12"/>
              <a:gd name="T10" fmla="*/ 0 w 268"/>
              <a:gd name="T11" fmla="*/ 7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68"/>
              <a:gd name="T19" fmla="*/ 0 h 12"/>
              <a:gd name="T20" fmla="*/ 268 w 268"/>
              <a:gd name="T21" fmla="*/ 12 h 1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68" h="12">
                <a:moveTo>
                  <a:pt x="0" y="7"/>
                </a:moveTo>
                <a:lnTo>
                  <a:pt x="0" y="12"/>
                </a:lnTo>
                <a:lnTo>
                  <a:pt x="268" y="12"/>
                </a:lnTo>
                <a:lnTo>
                  <a:pt x="268" y="0"/>
                </a:lnTo>
                <a:lnTo>
                  <a:pt x="0" y="0"/>
                </a:lnTo>
                <a:lnTo>
                  <a:pt x="0" y="7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06" name="Freeform 124"/>
          <p:cNvSpPr>
            <a:spLocks/>
          </p:cNvSpPr>
          <p:nvPr/>
        </p:nvSpPr>
        <p:spPr bwMode="auto">
          <a:xfrm>
            <a:off x="2408238" y="3883025"/>
            <a:ext cx="74612" cy="80963"/>
          </a:xfrm>
          <a:custGeom>
            <a:avLst/>
            <a:gdLst>
              <a:gd name="T0" fmla="*/ 23 w 47"/>
              <a:gd name="T1" fmla="*/ 0 h 51"/>
              <a:gd name="T2" fmla="*/ 21 w 47"/>
              <a:gd name="T3" fmla="*/ 0 h 51"/>
              <a:gd name="T4" fmla="*/ 18 w 47"/>
              <a:gd name="T5" fmla="*/ 0 h 51"/>
              <a:gd name="T6" fmla="*/ 15 w 47"/>
              <a:gd name="T7" fmla="*/ 2 h 51"/>
              <a:gd name="T8" fmla="*/ 13 w 47"/>
              <a:gd name="T9" fmla="*/ 3 h 51"/>
              <a:gd name="T10" fmla="*/ 10 w 47"/>
              <a:gd name="T11" fmla="*/ 5 h 51"/>
              <a:gd name="T12" fmla="*/ 9 w 47"/>
              <a:gd name="T13" fmla="*/ 6 h 51"/>
              <a:gd name="T14" fmla="*/ 6 w 47"/>
              <a:gd name="T15" fmla="*/ 7 h 51"/>
              <a:gd name="T16" fmla="*/ 5 w 47"/>
              <a:gd name="T17" fmla="*/ 10 h 51"/>
              <a:gd name="T18" fmla="*/ 4 w 47"/>
              <a:gd name="T19" fmla="*/ 12 h 51"/>
              <a:gd name="T20" fmla="*/ 1 w 47"/>
              <a:gd name="T21" fmla="*/ 14 h 51"/>
              <a:gd name="T22" fmla="*/ 1 w 47"/>
              <a:gd name="T23" fmla="*/ 17 h 51"/>
              <a:gd name="T24" fmla="*/ 0 w 47"/>
              <a:gd name="T25" fmla="*/ 20 h 51"/>
              <a:gd name="T26" fmla="*/ 0 w 47"/>
              <a:gd name="T27" fmla="*/ 23 h 51"/>
              <a:gd name="T28" fmla="*/ 0 w 47"/>
              <a:gd name="T29" fmla="*/ 26 h 51"/>
              <a:gd name="T30" fmla="*/ 0 w 47"/>
              <a:gd name="T31" fmla="*/ 29 h 51"/>
              <a:gd name="T32" fmla="*/ 0 w 47"/>
              <a:gd name="T33" fmla="*/ 31 h 51"/>
              <a:gd name="T34" fmla="*/ 1 w 47"/>
              <a:gd name="T35" fmla="*/ 34 h 51"/>
              <a:gd name="T36" fmla="*/ 1 w 47"/>
              <a:gd name="T37" fmla="*/ 37 h 51"/>
              <a:gd name="T38" fmla="*/ 4 w 47"/>
              <a:gd name="T39" fmla="*/ 40 h 51"/>
              <a:gd name="T40" fmla="*/ 5 w 47"/>
              <a:gd name="T41" fmla="*/ 41 h 51"/>
              <a:gd name="T42" fmla="*/ 6 w 47"/>
              <a:gd name="T43" fmla="*/ 44 h 51"/>
              <a:gd name="T44" fmla="*/ 9 w 47"/>
              <a:gd name="T45" fmla="*/ 45 h 51"/>
              <a:gd name="T46" fmla="*/ 10 w 47"/>
              <a:gd name="T47" fmla="*/ 47 h 51"/>
              <a:gd name="T48" fmla="*/ 13 w 47"/>
              <a:gd name="T49" fmla="*/ 48 h 51"/>
              <a:gd name="T50" fmla="*/ 15 w 47"/>
              <a:gd name="T51" fmla="*/ 50 h 51"/>
              <a:gd name="T52" fmla="*/ 18 w 47"/>
              <a:gd name="T53" fmla="*/ 51 h 51"/>
              <a:gd name="T54" fmla="*/ 21 w 47"/>
              <a:gd name="T55" fmla="*/ 51 h 51"/>
              <a:gd name="T56" fmla="*/ 23 w 47"/>
              <a:gd name="T57" fmla="*/ 51 h 51"/>
              <a:gd name="T58" fmla="*/ 26 w 47"/>
              <a:gd name="T59" fmla="*/ 51 h 51"/>
              <a:gd name="T60" fmla="*/ 29 w 47"/>
              <a:gd name="T61" fmla="*/ 50 h 51"/>
              <a:gd name="T62" fmla="*/ 31 w 47"/>
              <a:gd name="T63" fmla="*/ 50 h 51"/>
              <a:gd name="T64" fmla="*/ 32 w 47"/>
              <a:gd name="T65" fmla="*/ 48 h 51"/>
              <a:gd name="T66" fmla="*/ 35 w 47"/>
              <a:gd name="T67" fmla="*/ 47 h 51"/>
              <a:gd name="T68" fmla="*/ 36 w 47"/>
              <a:gd name="T69" fmla="*/ 45 h 51"/>
              <a:gd name="T70" fmla="*/ 39 w 47"/>
              <a:gd name="T71" fmla="*/ 44 h 51"/>
              <a:gd name="T72" fmla="*/ 40 w 47"/>
              <a:gd name="T73" fmla="*/ 41 h 51"/>
              <a:gd name="T74" fmla="*/ 42 w 47"/>
              <a:gd name="T75" fmla="*/ 40 h 51"/>
              <a:gd name="T76" fmla="*/ 44 w 47"/>
              <a:gd name="T77" fmla="*/ 37 h 51"/>
              <a:gd name="T78" fmla="*/ 44 w 47"/>
              <a:gd name="T79" fmla="*/ 34 h 51"/>
              <a:gd name="T80" fmla="*/ 46 w 47"/>
              <a:gd name="T81" fmla="*/ 31 h 51"/>
              <a:gd name="T82" fmla="*/ 46 w 47"/>
              <a:gd name="T83" fmla="*/ 29 h 51"/>
              <a:gd name="T84" fmla="*/ 47 w 47"/>
              <a:gd name="T85" fmla="*/ 26 h 51"/>
              <a:gd name="T86" fmla="*/ 46 w 47"/>
              <a:gd name="T87" fmla="*/ 23 h 51"/>
              <a:gd name="T88" fmla="*/ 46 w 47"/>
              <a:gd name="T89" fmla="*/ 20 h 51"/>
              <a:gd name="T90" fmla="*/ 44 w 47"/>
              <a:gd name="T91" fmla="*/ 17 h 51"/>
              <a:gd name="T92" fmla="*/ 44 w 47"/>
              <a:gd name="T93" fmla="*/ 14 h 51"/>
              <a:gd name="T94" fmla="*/ 42 w 47"/>
              <a:gd name="T95" fmla="*/ 12 h 51"/>
              <a:gd name="T96" fmla="*/ 40 w 47"/>
              <a:gd name="T97" fmla="*/ 10 h 51"/>
              <a:gd name="T98" fmla="*/ 39 w 47"/>
              <a:gd name="T99" fmla="*/ 7 h 51"/>
              <a:gd name="T100" fmla="*/ 36 w 47"/>
              <a:gd name="T101" fmla="*/ 6 h 51"/>
              <a:gd name="T102" fmla="*/ 35 w 47"/>
              <a:gd name="T103" fmla="*/ 5 h 51"/>
              <a:gd name="T104" fmla="*/ 32 w 47"/>
              <a:gd name="T105" fmla="*/ 3 h 51"/>
              <a:gd name="T106" fmla="*/ 31 w 47"/>
              <a:gd name="T107" fmla="*/ 2 h 51"/>
              <a:gd name="T108" fmla="*/ 29 w 47"/>
              <a:gd name="T109" fmla="*/ 2 h 51"/>
              <a:gd name="T110" fmla="*/ 26 w 47"/>
              <a:gd name="T111" fmla="*/ 0 h 51"/>
              <a:gd name="T112" fmla="*/ 23 w 47"/>
              <a:gd name="T113" fmla="*/ 0 h 5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47"/>
              <a:gd name="T172" fmla="*/ 0 h 51"/>
              <a:gd name="T173" fmla="*/ 47 w 47"/>
              <a:gd name="T174" fmla="*/ 51 h 5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47" h="51">
                <a:moveTo>
                  <a:pt x="23" y="26"/>
                </a:moveTo>
                <a:lnTo>
                  <a:pt x="23" y="0"/>
                </a:lnTo>
                <a:lnTo>
                  <a:pt x="22" y="0"/>
                </a:lnTo>
                <a:lnTo>
                  <a:pt x="21" y="0"/>
                </a:lnTo>
                <a:lnTo>
                  <a:pt x="19" y="0"/>
                </a:lnTo>
                <a:lnTo>
                  <a:pt x="18" y="0"/>
                </a:lnTo>
                <a:lnTo>
                  <a:pt x="17" y="2"/>
                </a:lnTo>
                <a:lnTo>
                  <a:pt x="15" y="2"/>
                </a:lnTo>
                <a:lnTo>
                  <a:pt x="14" y="2"/>
                </a:lnTo>
                <a:lnTo>
                  <a:pt x="13" y="3"/>
                </a:lnTo>
                <a:lnTo>
                  <a:pt x="12" y="3"/>
                </a:lnTo>
                <a:lnTo>
                  <a:pt x="10" y="5"/>
                </a:lnTo>
                <a:lnTo>
                  <a:pt x="9" y="5"/>
                </a:lnTo>
                <a:lnTo>
                  <a:pt x="9" y="6"/>
                </a:lnTo>
                <a:lnTo>
                  <a:pt x="8" y="6"/>
                </a:lnTo>
                <a:lnTo>
                  <a:pt x="6" y="7"/>
                </a:lnTo>
                <a:lnTo>
                  <a:pt x="5" y="9"/>
                </a:lnTo>
                <a:lnTo>
                  <a:pt x="5" y="10"/>
                </a:lnTo>
                <a:lnTo>
                  <a:pt x="4" y="10"/>
                </a:lnTo>
                <a:lnTo>
                  <a:pt x="4" y="12"/>
                </a:lnTo>
                <a:lnTo>
                  <a:pt x="2" y="13"/>
                </a:lnTo>
                <a:lnTo>
                  <a:pt x="1" y="14"/>
                </a:lnTo>
                <a:lnTo>
                  <a:pt x="1" y="16"/>
                </a:lnTo>
                <a:lnTo>
                  <a:pt x="1" y="17"/>
                </a:lnTo>
                <a:lnTo>
                  <a:pt x="0" y="19"/>
                </a:lnTo>
                <a:lnTo>
                  <a:pt x="0" y="20"/>
                </a:lnTo>
                <a:lnTo>
                  <a:pt x="0" y="21"/>
                </a:lnTo>
                <a:lnTo>
                  <a:pt x="0" y="23"/>
                </a:lnTo>
                <a:lnTo>
                  <a:pt x="0" y="24"/>
                </a:lnTo>
                <a:lnTo>
                  <a:pt x="0" y="26"/>
                </a:lnTo>
                <a:lnTo>
                  <a:pt x="0" y="27"/>
                </a:lnTo>
                <a:lnTo>
                  <a:pt x="0" y="29"/>
                </a:lnTo>
                <a:lnTo>
                  <a:pt x="0" y="30"/>
                </a:lnTo>
                <a:lnTo>
                  <a:pt x="0" y="31"/>
                </a:lnTo>
                <a:lnTo>
                  <a:pt x="0" y="33"/>
                </a:lnTo>
                <a:lnTo>
                  <a:pt x="1" y="34"/>
                </a:lnTo>
                <a:lnTo>
                  <a:pt x="1" y="36"/>
                </a:lnTo>
                <a:lnTo>
                  <a:pt x="1" y="37"/>
                </a:lnTo>
                <a:lnTo>
                  <a:pt x="2" y="38"/>
                </a:lnTo>
                <a:lnTo>
                  <a:pt x="4" y="40"/>
                </a:lnTo>
                <a:lnTo>
                  <a:pt x="4" y="41"/>
                </a:lnTo>
                <a:lnTo>
                  <a:pt x="5" y="41"/>
                </a:lnTo>
                <a:lnTo>
                  <a:pt x="5" y="43"/>
                </a:lnTo>
                <a:lnTo>
                  <a:pt x="6" y="44"/>
                </a:lnTo>
                <a:lnTo>
                  <a:pt x="8" y="45"/>
                </a:lnTo>
                <a:lnTo>
                  <a:pt x="9" y="45"/>
                </a:lnTo>
                <a:lnTo>
                  <a:pt x="9" y="47"/>
                </a:lnTo>
                <a:lnTo>
                  <a:pt x="10" y="47"/>
                </a:lnTo>
                <a:lnTo>
                  <a:pt x="12" y="48"/>
                </a:lnTo>
                <a:lnTo>
                  <a:pt x="13" y="48"/>
                </a:lnTo>
                <a:lnTo>
                  <a:pt x="14" y="50"/>
                </a:lnTo>
                <a:lnTo>
                  <a:pt x="15" y="50"/>
                </a:lnTo>
                <a:lnTo>
                  <a:pt x="17" y="50"/>
                </a:lnTo>
                <a:lnTo>
                  <a:pt x="18" y="51"/>
                </a:lnTo>
                <a:lnTo>
                  <a:pt x="19" y="51"/>
                </a:lnTo>
                <a:lnTo>
                  <a:pt x="21" y="51"/>
                </a:lnTo>
                <a:lnTo>
                  <a:pt x="22" y="51"/>
                </a:lnTo>
                <a:lnTo>
                  <a:pt x="23" y="51"/>
                </a:lnTo>
                <a:lnTo>
                  <a:pt x="25" y="51"/>
                </a:lnTo>
                <a:lnTo>
                  <a:pt x="26" y="51"/>
                </a:lnTo>
                <a:lnTo>
                  <a:pt x="27" y="51"/>
                </a:lnTo>
                <a:lnTo>
                  <a:pt x="29" y="50"/>
                </a:lnTo>
                <a:lnTo>
                  <a:pt x="30" y="50"/>
                </a:lnTo>
                <a:lnTo>
                  <a:pt x="31" y="50"/>
                </a:lnTo>
                <a:lnTo>
                  <a:pt x="32" y="50"/>
                </a:lnTo>
                <a:lnTo>
                  <a:pt x="32" y="48"/>
                </a:lnTo>
                <a:lnTo>
                  <a:pt x="34" y="48"/>
                </a:lnTo>
                <a:lnTo>
                  <a:pt x="35" y="47"/>
                </a:lnTo>
                <a:lnTo>
                  <a:pt x="36" y="47"/>
                </a:lnTo>
                <a:lnTo>
                  <a:pt x="36" y="45"/>
                </a:lnTo>
                <a:lnTo>
                  <a:pt x="38" y="45"/>
                </a:lnTo>
                <a:lnTo>
                  <a:pt x="39" y="44"/>
                </a:lnTo>
                <a:lnTo>
                  <a:pt x="40" y="43"/>
                </a:lnTo>
                <a:lnTo>
                  <a:pt x="40" y="41"/>
                </a:lnTo>
                <a:lnTo>
                  <a:pt x="42" y="41"/>
                </a:lnTo>
                <a:lnTo>
                  <a:pt x="42" y="40"/>
                </a:lnTo>
                <a:lnTo>
                  <a:pt x="43" y="38"/>
                </a:lnTo>
                <a:lnTo>
                  <a:pt x="44" y="37"/>
                </a:lnTo>
                <a:lnTo>
                  <a:pt x="44" y="36"/>
                </a:lnTo>
                <a:lnTo>
                  <a:pt x="44" y="34"/>
                </a:lnTo>
                <a:lnTo>
                  <a:pt x="46" y="33"/>
                </a:lnTo>
                <a:lnTo>
                  <a:pt x="46" y="31"/>
                </a:lnTo>
                <a:lnTo>
                  <a:pt x="46" y="30"/>
                </a:lnTo>
                <a:lnTo>
                  <a:pt x="46" y="29"/>
                </a:lnTo>
                <a:lnTo>
                  <a:pt x="47" y="27"/>
                </a:lnTo>
                <a:lnTo>
                  <a:pt x="47" y="26"/>
                </a:lnTo>
                <a:lnTo>
                  <a:pt x="47" y="24"/>
                </a:lnTo>
                <a:lnTo>
                  <a:pt x="46" y="23"/>
                </a:lnTo>
                <a:lnTo>
                  <a:pt x="46" y="21"/>
                </a:lnTo>
                <a:lnTo>
                  <a:pt x="46" y="20"/>
                </a:lnTo>
                <a:lnTo>
                  <a:pt x="46" y="19"/>
                </a:lnTo>
                <a:lnTo>
                  <a:pt x="44" y="17"/>
                </a:lnTo>
                <a:lnTo>
                  <a:pt x="44" y="16"/>
                </a:lnTo>
                <a:lnTo>
                  <a:pt x="44" y="14"/>
                </a:lnTo>
                <a:lnTo>
                  <a:pt x="43" y="13"/>
                </a:lnTo>
                <a:lnTo>
                  <a:pt x="42" y="12"/>
                </a:lnTo>
                <a:lnTo>
                  <a:pt x="42" y="10"/>
                </a:lnTo>
                <a:lnTo>
                  <a:pt x="40" y="10"/>
                </a:lnTo>
                <a:lnTo>
                  <a:pt x="40" y="9"/>
                </a:lnTo>
                <a:lnTo>
                  <a:pt x="39" y="7"/>
                </a:lnTo>
                <a:lnTo>
                  <a:pt x="38" y="6"/>
                </a:lnTo>
                <a:lnTo>
                  <a:pt x="36" y="6"/>
                </a:lnTo>
                <a:lnTo>
                  <a:pt x="36" y="5"/>
                </a:lnTo>
                <a:lnTo>
                  <a:pt x="35" y="5"/>
                </a:lnTo>
                <a:lnTo>
                  <a:pt x="34" y="3"/>
                </a:lnTo>
                <a:lnTo>
                  <a:pt x="32" y="3"/>
                </a:lnTo>
                <a:lnTo>
                  <a:pt x="32" y="2"/>
                </a:lnTo>
                <a:lnTo>
                  <a:pt x="31" y="2"/>
                </a:lnTo>
                <a:lnTo>
                  <a:pt x="30" y="2"/>
                </a:lnTo>
                <a:lnTo>
                  <a:pt x="29" y="2"/>
                </a:lnTo>
                <a:lnTo>
                  <a:pt x="27" y="0"/>
                </a:lnTo>
                <a:lnTo>
                  <a:pt x="26" y="0"/>
                </a:lnTo>
                <a:lnTo>
                  <a:pt x="25" y="0"/>
                </a:lnTo>
                <a:lnTo>
                  <a:pt x="23" y="0"/>
                </a:lnTo>
                <a:lnTo>
                  <a:pt x="23" y="2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07" name="Freeform 125"/>
          <p:cNvSpPr>
            <a:spLocks/>
          </p:cNvSpPr>
          <p:nvPr/>
        </p:nvSpPr>
        <p:spPr bwMode="auto">
          <a:xfrm>
            <a:off x="2444750" y="3913188"/>
            <a:ext cx="428625" cy="19050"/>
          </a:xfrm>
          <a:custGeom>
            <a:avLst/>
            <a:gdLst>
              <a:gd name="T0" fmla="*/ 270 w 270"/>
              <a:gd name="T1" fmla="*/ 7 h 12"/>
              <a:gd name="T2" fmla="*/ 270 w 270"/>
              <a:gd name="T3" fmla="*/ 0 h 12"/>
              <a:gd name="T4" fmla="*/ 0 w 270"/>
              <a:gd name="T5" fmla="*/ 0 h 12"/>
              <a:gd name="T6" fmla="*/ 0 w 270"/>
              <a:gd name="T7" fmla="*/ 12 h 12"/>
              <a:gd name="T8" fmla="*/ 270 w 270"/>
              <a:gd name="T9" fmla="*/ 12 h 12"/>
              <a:gd name="T10" fmla="*/ 270 w 270"/>
              <a:gd name="T11" fmla="*/ 7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70"/>
              <a:gd name="T19" fmla="*/ 0 h 12"/>
              <a:gd name="T20" fmla="*/ 270 w 270"/>
              <a:gd name="T21" fmla="*/ 12 h 1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70" h="12">
                <a:moveTo>
                  <a:pt x="270" y="7"/>
                </a:moveTo>
                <a:lnTo>
                  <a:pt x="270" y="0"/>
                </a:lnTo>
                <a:lnTo>
                  <a:pt x="0" y="0"/>
                </a:lnTo>
                <a:lnTo>
                  <a:pt x="0" y="12"/>
                </a:lnTo>
                <a:lnTo>
                  <a:pt x="270" y="12"/>
                </a:lnTo>
                <a:lnTo>
                  <a:pt x="270" y="7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08" name="Freeform 126"/>
          <p:cNvSpPr>
            <a:spLocks/>
          </p:cNvSpPr>
          <p:nvPr/>
        </p:nvSpPr>
        <p:spPr bwMode="auto">
          <a:xfrm>
            <a:off x="2862263" y="2216150"/>
            <a:ext cx="19050" cy="153988"/>
          </a:xfrm>
          <a:custGeom>
            <a:avLst/>
            <a:gdLst>
              <a:gd name="T0" fmla="*/ 7 w 12"/>
              <a:gd name="T1" fmla="*/ 84 h 97"/>
              <a:gd name="T2" fmla="*/ 12 w 12"/>
              <a:gd name="T3" fmla="*/ 90 h 97"/>
              <a:gd name="T4" fmla="*/ 12 w 12"/>
              <a:gd name="T5" fmla="*/ 0 h 97"/>
              <a:gd name="T6" fmla="*/ 0 w 12"/>
              <a:gd name="T7" fmla="*/ 0 h 97"/>
              <a:gd name="T8" fmla="*/ 0 w 12"/>
              <a:gd name="T9" fmla="*/ 90 h 97"/>
              <a:gd name="T10" fmla="*/ 7 w 12"/>
              <a:gd name="T11" fmla="*/ 97 h 97"/>
              <a:gd name="T12" fmla="*/ 0 w 12"/>
              <a:gd name="T13" fmla="*/ 90 h 97"/>
              <a:gd name="T14" fmla="*/ 0 w 12"/>
              <a:gd name="T15" fmla="*/ 97 h 97"/>
              <a:gd name="T16" fmla="*/ 7 w 12"/>
              <a:gd name="T17" fmla="*/ 97 h 97"/>
              <a:gd name="T18" fmla="*/ 7 w 12"/>
              <a:gd name="T19" fmla="*/ 84 h 9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2"/>
              <a:gd name="T31" fmla="*/ 0 h 97"/>
              <a:gd name="T32" fmla="*/ 12 w 12"/>
              <a:gd name="T33" fmla="*/ 97 h 97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2" h="97">
                <a:moveTo>
                  <a:pt x="7" y="84"/>
                </a:moveTo>
                <a:lnTo>
                  <a:pt x="12" y="90"/>
                </a:lnTo>
                <a:lnTo>
                  <a:pt x="12" y="0"/>
                </a:lnTo>
                <a:lnTo>
                  <a:pt x="0" y="0"/>
                </a:lnTo>
                <a:lnTo>
                  <a:pt x="0" y="90"/>
                </a:lnTo>
                <a:lnTo>
                  <a:pt x="7" y="97"/>
                </a:lnTo>
                <a:lnTo>
                  <a:pt x="0" y="90"/>
                </a:lnTo>
                <a:lnTo>
                  <a:pt x="0" y="97"/>
                </a:lnTo>
                <a:lnTo>
                  <a:pt x="7" y="97"/>
                </a:lnTo>
                <a:lnTo>
                  <a:pt x="7" y="84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09" name="Freeform 127"/>
          <p:cNvSpPr>
            <a:spLocks/>
          </p:cNvSpPr>
          <p:nvPr/>
        </p:nvSpPr>
        <p:spPr bwMode="auto">
          <a:xfrm>
            <a:off x="2873375" y="2349500"/>
            <a:ext cx="458788" cy="20638"/>
          </a:xfrm>
          <a:custGeom>
            <a:avLst/>
            <a:gdLst>
              <a:gd name="T0" fmla="*/ 279 w 289"/>
              <a:gd name="T1" fmla="*/ 6 h 13"/>
              <a:gd name="T2" fmla="*/ 284 w 289"/>
              <a:gd name="T3" fmla="*/ 0 h 13"/>
              <a:gd name="T4" fmla="*/ 0 w 289"/>
              <a:gd name="T5" fmla="*/ 0 h 13"/>
              <a:gd name="T6" fmla="*/ 0 w 289"/>
              <a:gd name="T7" fmla="*/ 13 h 13"/>
              <a:gd name="T8" fmla="*/ 284 w 289"/>
              <a:gd name="T9" fmla="*/ 13 h 13"/>
              <a:gd name="T10" fmla="*/ 289 w 289"/>
              <a:gd name="T11" fmla="*/ 6 h 13"/>
              <a:gd name="T12" fmla="*/ 284 w 289"/>
              <a:gd name="T13" fmla="*/ 13 h 13"/>
              <a:gd name="T14" fmla="*/ 289 w 289"/>
              <a:gd name="T15" fmla="*/ 13 h 13"/>
              <a:gd name="T16" fmla="*/ 289 w 289"/>
              <a:gd name="T17" fmla="*/ 6 h 13"/>
              <a:gd name="T18" fmla="*/ 279 w 289"/>
              <a:gd name="T19" fmla="*/ 6 h 1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89"/>
              <a:gd name="T31" fmla="*/ 0 h 13"/>
              <a:gd name="T32" fmla="*/ 289 w 289"/>
              <a:gd name="T33" fmla="*/ 13 h 13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89" h="13">
                <a:moveTo>
                  <a:pt x="279" y="6"/>
                </a:moveTo>
                <a:lnTo>
                  <a:pt x="284" y="0"/>
                </a:lnTo>
                <a:lnTo>
                  <a:pt x="0" y="0"/>
                </a:lnTo>
                <a:lnTo>
                  <a:pt x="0" y="13"/>
                </a:lnTo>
                <a:lnTo>
                  <a:pt x="284" y="13"/>
                </a:lnTo>
                <a:lnTo>
                  <a:pt x="289" y="6"/>
                </a:lnTo>
                <a:lnTo>
                  <a:pt x="284" y="13"/>
                </a:lnTo>
                <a:lnTo>
                  <a:pt x="289" y="13"/>
                </a:lnTo>
                <a:lnTo>
                  <a:pt x="289" y="6"/>
                </a:lnTo>
                <a:lnTo>
                  <a:pt x="279" y="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10" name="Freeform 128"/>
          <p:cNvSpPr>
            <a:spLocks/>
          </p:cNvSpPr>
          <p:nvPr/>
        </p:nvSpPr>
        <p:spPr bwMode="auto">
          <a:xfrm>
            <a:off x="3316288" y="2206625"/>
            <a:ext cx="15875" cy="152400"/>
          </a:xfrm>
          <a:custGeom>
            <a:avLst/>
            <a:gdLst>
              <a:gd name="T0" fmla="*/ 5 w 10"/>
              <a:gd name="T1" fmla="*/ 12 h 96"/>
              <a:gd name="T2" fmla="*/ 0 w 10"/>
              <a:gd name="T3" fmla="*/ 6 h 96"/>
              <a:gd name="T4" fmla="*/ 0 w 10"/>
              <a:gd name="T5" fmla="*/ 96 h 96"/>
              <a:gd name="T6" fmla="*/ 10 w 10"/>
              <a:gd name="T7" fmla="*/ 96 h 96"/>
              <a:gd name="T8" fmla="*/ 10 w 10"/>
              <a:gd name="T9" fmla="*/ 6 h 96"/>
              <a:gd name="T10" fmla="*/ 5 w 10"/>
              <a:gd name="T11" fmla="*/ 0 h 96"/>
              <a:gd name="T12" fmla="*/ 10 w 10"/>
              <a:gd name="T13" fmla="*/ 6 h 96"/>
              <a:gd name="T14" fmla="*/ 10 w 10"/>
              <a:gd name="T15" fmla="*/ 0 h 96"/>
              <a:gd name="T16" fmla="*/ 5 w 10"/>
              <a:gd name="T17" fmla="*/ 0 h 96"/>
              <a:gd name="T18" fmla="*/ 5 w 10"/>
              <a:gd name="T19" fmla="*/ 12 h 9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0"/>
              <a:gd name="T31" fmla="*/ 0 h 96"/>
              <a:gd name="T32" fmla="*/ 10 w 10"/>
              <a:gd name="T33" fmla="*/ 96 h 9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0" h="96">
                <a:moveTo>
                  <a:pt x="5" y="12"/>
                </a:moveTo>
                <a:lnTo>
                  <a:pt x="0" y="6"/>
                </a:lnTo>
                <a:lnTo>
                  <a:pt x="0" y="96"/>
                </a:lnTo>
                <a:lnTo>
                  <a:pt x="10" y="96"/>
                </a:lnTo>
                <a:lnTo>
                  <a:pt x="10" y="6"/>
                </a:lnTo>
                <a:lnTo>
                  <a:pt x="5" y="0"/>
                </a:lnTo>
                <a:lnTo>
                  <a:pt x="10" y="6"/>
                </a:lnTo>
                <a:lnTo>
                  <a:pt x="10" y="0"/>
                </a:lnTo>
                <a:lnTo>
                  <a:pt x="5" y="0"/>
                </a:lnTo>
                <a:lnTo>
                  <a:pt x="5" y="1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11" name="Freeform 129"/>
          <p:cNvSpPr>
            <a:spLocks/>
          </p:cNvSpPr>
          <p:nvPr/>
        </p:nvSpPr>
        <p:spPr bwMode="auto">
          <a:xfrm>
            <a:off x="2862263" y="2206625"/>
            <a:ext cx="461962" cy="19050"/>
          </a:xfrm>
          <a:custGeom>
            <a:avLst/>
            <a:gdLst>
              <a:gd name="T0" fmla="*/ 12 w 291"/>
              <a:gd name="T1" fmla="*/ 6 h 12"/>
              <a:gd name="T2" fmla="*/ 7 w 291"/>
              <a:gd name="T3" fmla="*/ 12 h 12"/>
              <a:gd name="T4" fmla="*/ 291 w 291"/>
              <a:gd name="T5" fmla="*/ 12 h 12"/>
              <a:gd name="T6" fmla="*/ 291 w 291"/>
              <a:gd name="T7" fmla="*/ 0 h 12"/>
              <a:gd name="T8" fmla="*/ 7 w 291"/>
              <a:gd name="T9" fmla="*/ 0 h 12"/>
              <a:gd name="T10" fmla="*/ 0 w 291"/>
              <a:gd name="T11" fmla="*/ 6 h 12"/>
              <a:gd name="T12" fmla="*/ 7 w 291"/>
              <a:gd name="T13" fmla="*/ 0 h 12"/>
              <a:gd name="T14" fmla="*/ 0 w 291"/>
              <a:gd name="T15" fmla="*/ 0 h 12"/>
              <a:gd name="T16" fmla="*/ 0 w 291"/>
              <a:gd name="T17" fmla="*/ 6 h 12"/>
              <a:gd name="T18" fmla="*/ 12 w 291"/>
              <a:gd name="T19" fmla="*/ 6 h 1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91"/>
              <a:gd name="T31" fmla="*/ 0 h 12"/>
              <a:gd name="T32" fmla="*/ 291 w 291"/>
              <a:gd name="T33" fmla="*/ 12 h 1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91" h="12">
                <a:moveTo>
                  <a:pt x="12" y="6"/>
                </a:moveTo>
                <a:lnTo>
                  <a:pt x="7" y="12"/>
                </a:lnTo>
                <a:lnTo>
                  <a:pt x="291" y="12"/>
                </a:lnTo>
                <a:lnTo>
                  <a:pt x="291" y="0"/>
                </a:lnTo>
                <a:lnTo>
                  <a:pt x="7" y="0"/>
                </a:lnTo>
                <a:lnTo>
                  <a:pt x="0" y="6"/>
                </a:lnTo>
                <a:lnTo>
                  <a:pt x="7" y="0"/>
                </a:lnTo>
                <a:lnTo>
                  <a:pt x="0" y="0"/>
                </a:lnTo>
                <a:lnTo>
                  <a:pt x="0" y="6"/>
                </a:lnTo>
                <a:lnTo>
                  <a:pt x="12" y="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12" name="Freeform 130"/>
          <p:cNvSpPr>
            <a:spLocks/>
          </p:cNvSpPr>
          <p:nvPr/>
        </p:nvSpPr>
        <p:spPr bwMode="auto">
          <a:xfrm>
            <a:off x="3324225" y="2278063"/>
            <a:ext cx="425450" cy="19050"/>
          </a:xfrm>
          <a:custGeom>
            <a:avLst/>
            <a:gdLst>
              <a:gd name="T0" fmla="*/ 268 w 268"/>
              <a:gd name="T1" fmla="*/ 6 h 12"/>
              <a:gd name="T2" fmla="*/ 268 w 268"/>
              <a:gd name="T3" fmla="*/ 0 h 12"/>
              <a:gd name="T4" fmla="*/ 0 w 268"/>
              <a:gd name="T5" fmla="*/ 0 h 12"/>
              <a:gd name="T6" fmla="*/ 0 w 268"/>
              <a:gd name="T7" fmla="*/ 12 h 12"/>
              <a:gd name="T8" fmla="*/ 268 w 268"/>
              <a:gd name="T9" fmla="*/ 12 h 12"/>
              <a:gd name="T10" fmla="*/ 268 w 268"/>
              <a:gd name="T11" fmla="*/ 6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68"/>
              <a:gd name="T19" fmla="*/ 0 h 12"/>
              <a:gd name="T20" fmla="*/ 268 w 268"/>
              <a:gd name="T21" fmla="*/ 12 h 1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68" h="12">
                <a:moveTo>
                  <a:pt x="268" y="6"/>
                </a:moveTo>
                <a:lnTo>
                  <a:pt x="268" y="0"/>
                </a:lnTo>
                <a:lnTo>
                  <a:pt x="0" y="0"/>
                </a:lnTo>
                <a:lnTo>
                  <a:pt x="0" y="12"/>
                </a:lnTo>
                <a:lnTo>
                  <a:pt x="268" y="12"/>
                </a:lnTo>
                <a:lnTo>
                  <a:pt x="268" y="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13" name="Freeform 131"/>
          <p:cNvSpPr>
            <a:spLocks/>
          </p:cNvSpPr>
          <p:nvPr/>
        </p:nvSpPr>
        <p:spPr bwMode="auto">
          <a:xfrm>
            <a:off x="2444750" y="2278063"/>
            <a:ext cx="428625" cy="19050"/>
          </a:xfrm>
          <a:custGeom>
            <a:avLst/>
            <a:gdLst>
              <a:gd name="T0" fmla="*/ 0 w 270"/>
              <a:gd name="T1" fmla="*/ 6 h 12"/>
              <a:gd name="T2" fmla="*/ 0 w 270"/>
              <a:gd name="T3" fmla="*/ 12 h 12"/>
              <a:gd name="T4" fmla="*/ 270 w 270"/>
              <a:gd name="T5" fmla="*/ 12 h 12"/>
              <a:gd name="T6" fmla="*/ 270 w 270"/>
              <a:gd name="T7" fmla="*/ 0 h 12"/>
              <a:gd name="T8" fmla="*/ 0 w 270"/>
              <a:gd name="T9" fmla="*/ 0 h 12"/>
              <a:gd name="T10" fmla="*/ 0 w 270"/>
              <a:gd name="T11" fmla="*/ 6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70"/>
              <a:gd name="T19" fmla="*/ 0 h 12"/>
              <a:gd name="T20" fmla="*/ 270 w 270"/>
              <a:gd name="T21" fmla="*/ 12 h 1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70" h="12">
                <a:moveTo>
                  <a:pt x="0" y="6"/>
                </a:moveTo>
                <a:lnTo>
                  <a:pt x="0" y="12"/>
                </a:lnTo>
                <a:lnTo>
                  <a:pt x="270" y="12"/>
                </a:lnTo>
                <a:lnTo>
                  <a:pt x="270" y="0"/>
                </a:lnTo>
                <a:lnTo>
                  <a:pt x="0" y="0"/>
                </a:lnTo>
                <a:lnTo>
                  <a:pt x="0" y="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14" name="Freeform 132"/>
          <p:cNvSpPr>
            <a:spLocks/>
          </p:cNvSpPr>
          <p:nvPr/>
        </p:nvSpPr>
        <p:spPr bwMode="auto">
          <a:xfrm>
            <a:off x="2444750" y="4554538"/>
            <a:ext cx="231775" cy="20637"/>
          </a:xfrm>
          <a:custGeom>
            <a:avLst/>
            <a:gdLst>
              <a:gd name="T0" fmla="*/ 146 w 146"/>
              <a:gd name="T1" fmla="*/ 6 h 13"/>
              <a:gd name="T2" fmla="*/ 146 w 146"/>
              <a:gd name="T3" fmla="*/ 0 h 13"/>
              <a:gd name="T4" fmla="*/ 0 w 146"/>
              <a:gd name="T5" fmla="*/ 0 h 13"/>
              <a:gd name="T6" fmla="*/ 0 w 146"/>
              <a:gd name="T7" fmla="*/ 13 h 13"/>
              <a:gd name="T8" fmla="*/ 146 w 146"/>
              <a:gd name="T9" fmla="*/ 13 h 13"/>
              <a:gd name="T10" fmla="*/ 146 w 146"/>
              <a:gd name="T11" fmla="*/ 6 h 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6"/>
              <a:gd name="T19" fmla="*/ 0 h 13"/>
              <a:gd name="T20" fmla="*/ 146 w 146"/>
              <a:gd name="T21" fmla="*/ 13 h 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6" h="13">
                <a:moveTo>
                  <a:pt x="146" y="6"/>
                </a:moveTo>
                <a:lnTo>
                  <a:pt x="146" y="0"/>
                </a:lnTo>
                <a:lnTo>
                  <a:pt x="0" y="0"/>
                </a:lnTo>
                <a:lnTo>
                  <a:pt x="0" y="13"/>
                </a:lnTo>
                <a:lnTo>
                  <a:pt x="146" y="13"/>
                </a:lnTo>
                <a:lnTo>
                  <a:pt x="146" y="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15" name="Freeform 133"/>
          <p:cNvSpPr>
            <a:spLocks/>
          </p:cNvSpPr>
          <p:nvPr/>
        </p:nvSpPr>
        <p:spPr bwMode="auto">
          <a:xfrm>
            <a:off x="3505200" y="4554538"/>
            <a:ext cx="244475" cy="20637"/>
          </a:xfrm>
          <a:custGeom>
            <a:avLst/>
            <a:gdLst>
              <a:gd name="T0" fmla="*/ 0 w 154"/>
              <a:gd name="T1" fmla="*/ 6 h 13"/>
              <a:gd name="T2" fmla="*/ 0 w 154"/>
              <a:gd name="T3" fmla="*/ 13 h 13"/>
              <a:gd name="T4" fmla="*/ 154 w 154"/>
              <a:gd name="T5" fmla="*/ 13 h 13"/>
              <a:gd name="T6" fmla="*/ 154 w 154"/>
              <a:gd name="T7" fmla="*/ 0 h 13"/>
              <a:gd name="T8" fmla="*/ 0 w 154"/>
              <a:gd name="T9" fmla="*/ 0 h 13"/>
              <a:gd name="T10" fmla="*/ 0 w 154"/>
              <a:gd name="T11" fmla="*/ 6 h 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54"/>
              <a:gd name="T19" fmla="*/ 0 h 13"/>
              <a:gd name="T20" fmla="*/ 154 w 154"/>
              <a:gd name="T21" fmla="*/ 13 h 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54" h="13">
                <a:moveTo>
                  <a:pt x="0" y="6"/>
                </a:moveTo>
                <a:lnTo>
                  <a:pt x="0" y="13"/>
                </a:lnTo>
                <a:lnTo>
                  <a:pt x="154" y="13"/>
                </a:lnTo>
                <a:lnTo>
                  <a:pt x="154" y="0"/>
                </a:lnTo>
                <a:lnTo>
                  <a:pt x="0" y="0"/>
                </a:lnTo>
                <a:lnTo>
                  <a:pt x="0" y="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16" name="Freeform 134"/>
          <p:cNvSpPr>
            <a:spLocks/>
          </p:cNvSpPr>
          <p:nvPr/>
        </p:nvSpPr>
        <p:spPr bwMode="auto">
          <a:xfrm>
            <a:off x="3330575" y="4560888"/>
            <a:ext cx="92075" cy="101600"/>
          </a:xfrm>
          <a:custGeom>
            <a:avLst/>
            <a:gdLst>
              <a:gd name="T0" fmla="*/ 55 w 58"/>
              <a:gd name="T1" fmla="*/ 51 h 64"/>
              <a:gd name="T2" fmla="*/ 51 w 58"/>
              <a:gd name="T3" fmla="*/ 49 h 64"/>
              <a:gd name="T4" fmla="*/ 46 w 58"/>
              <a:gd name="T5" fmla="*/ 49 h 64"/>
              <a:gd name="T6" fmla="*/ 42 w 58"/>
              <a:gd name="T7" fmla="*/ 48 h 64"/>
              <a:gd name="T8" fmla="*/ 38 w 58"/>
              <a:gd name="T9" fmla="*/ 45 h 64"/>
              <a:gd name="T10" fmla="*/ 34 w 58"/>
              <a:gd name="T11" fmla="*/ 44 h 64"/>
              <a:gd name="T12" fmla="*/ 30 w 58"/>
              <a:gd name="T13" fmla="*/ 41 h 64"/>
              <a:gd name="T14" fmla="*/ 26 w 58"/>
              <a:gd name="T15" fmla="*/ 38 h 64"/>
              <a:gd name="T16" fmla="*/ 23 w 58"/>
              <a:gd name="T17" fmla="*/ 34 h 64"/>
              <a:gd name="T18" fmla="*/ 21 w 58"/>
              <a:gd name="T19" fmla="*/ 31 h 64"/>
              <a:gd name="T20" fmla="*/ 18 w 58"/>
              <a:gd name="T21" fmla="*/ 27 h 64"/>
              <a:gd name="T22" fmla="*/ 16 w 58"/>
              <a:gd name="T23" fmla="*/ 23 h 64"/>
              <a:gd name="T24" fmla="*/ 14 w 58"/>
              <a:gd name="T25" fmla="*/ 19 h 64"/>
              <a:gd name="T26" fmla="*/ 13 w 58"/>
              <a:gd name="T27" fmla="*/ 13 h 64"/>
              <a:gd name="T28" fmla="*/ 12 w 58"/>
              <a:gd name="T29" fmla="*/ 9 h 64"/>
              <a:gd name="T30" fmla="*/ 12 w 58"/>
              <a:gd name="T31" fmla="*/ 3 h 64"/>
              <a:gd name="T32" fmla="*/ 0 w 58"/>
              <a:gd name="T33" fmla="*/ 0 h 64"/>
              <a:gd name="T34" fmla="*/ 0 w 58"/>
              <a:gd name="T35" fmla="*/ 7 h 64"/>
              <a:gd name="T36" fmla="*/ 0 w 58"/>
              <a:gd name="T37" fmla="*/ 13 h 64"/>
              <a:gd name="T38" fmla="*/ 3 w 58"/>
              <a:gd name="T39" fmla="*/ 20 h 64"/>
              <a:gd name="T40" fmla="*/ 4 w 58"/>
              <a:gd name="T41" fmla="*/ 26 h 64"/>
              <a:gd name="T42" fmla="*/ 6 w 58"/>
              <a:gd name="T43" fmla="*/ 31 h 64"/>
              <a:gd name="T44" fmla="*/ 9 w 58"/>
              <a:gd name="T45" fmla="*/ 35 h 64"/>
              <a:gd name="T46" fmla="*/ 13 w 58"/>
              <a:gd name="T47" fmla="*/ 41 h 64"/>
              <a:gd name="T48" fmla="*/ 17 w 58"/>
              <a:gd name="T49" fmla="*/ 45 h 64"/>
              <a:gd name="T50" fmla="*/ 21 w 58"/>
              <a:gd name="T51" fmla="*/ 49 h 64"/>
              <a:gd name="T52" fmla="*/ 25 w 58"/>
              <a:gd name="T53" fmla="*/ 52 h 64"/>
              <a:gd name="T54" fmla="*/ 30 w 58"/>
              <a:gd name="T55" fmla="*/ 55 h 64"/>
              <a:gd name="T56" fmla="*/ 35 w 58"/>
              <a:gd name="T57" fmla="*/ 58 h 64"/>
              <a:gd name="T58" fmla="*/ 41 w 58"/>
              <a:gd name="T59" fmla="*/ 61 h 64"/>
              <a:gd name="T60" fmla="*/ 46 w 58"/>
              <a:gd name="T61" fmla="*/ 62 h 64"/>
              <a:gd name="T62" fmla="*/ 51 w 58"/>
              <a:gd name="T63" fmla="*/ 64 h 64"/>
              <a:gd name="T64" fmla="*/ 58 w 58"/>
              <a:gd name="T65" fmla="*/ 64 h 6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8"/>
              <a:gd name="T100" fmla="*/ 0 h 64"/>
              <a:gd name="T101" fmla="*/ 58 w 58"/>
              <a:gd name="T102" fmla="*/ 64 h 6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8" h="64">
                <a:moveTo>
                  <a:pt x="58" y="51"/>
                </a:moveTo>
                <a:lnTo>
                  <a:pt x="55" y="51"/>
                </a:lnTo>
                <a:lnTo>
                  <a:pt x="52" y="51"/>
                </a:lnTo>
                <a:lnTo>
                  <a:pt x="51" y="49"/>
                </a:lnTo>
                <a:lnTo>
                  <a:pt x="48" y="49"/>
                </a:lnTo>
                <a:lnTo>
                  <a:pt x="46" y="49"/>
                </a:lnTo>
                <a:lnTo>
                  <a:pt x="43" y="48"/>
                </a:lnTo>
                <a:lnTo>
                  <a:pt x="42" y="48"/>
                </a:lnTo>
                <a:lnTo>
                  <a:pt x="39" y="47"/>
                </a:lnTo>
                <a:lnTo>
                  <a:pt x="38" y="45"/>
                </a:lnTo>
                <a:lnTo>
                  <a:pt x="35" y="45"/>
                </a:lnTo>
                <a:lnTo>
                  <a:pt x="34" y="44"/>
                </a:lnTo>
                <a:lnTo>
                  <a:pt x="31" y="42"/>
                </a:lnTo>
                <a:lnTo>
                  <a:pt x="30" y="41"/>
                </a:lnTo>
                <a:lnTo>
                  <a:pt x="27" y="40"/>
                </a:lnTo>
                <a:lnTo>
                  <a:pt x="26" y="38"/>
                </a:lnTo>
                <a:lnTo>
                  <a:pt x="25" y="35"/>
                </a:lnTo>
                <a:lnTo>
                  <a:pt x="23" y="34"/>
                </a:lnTo>
                <a:lnTo>
                  <a:pt x="22" y="33"/>
                </a:lnTo>
                <a:lnTo>
                  <a:pt x="21" y="31"/>
                </a:lnTo>
                <a:lnTo>
                  <a:pt x="20" y="28"/>
                </a:lnTo>
                <a:lnTo>
                  <a:pt x="18" y="27"/>
                </a:lnTo>
                <a:lnTo>
                  <a:pt x="17" y="24"/>
                </a:lnTo>
                <a:lnTo>
                  <a:pt x="16" y="23"/>
                </a:lnTo>
                <a:lnTo>
                  <a:pt x="14" y="20"/>
                </a:lnTo>
                <a:lnTo>
                  <a:pt x="14" y="19"/>
                </a:lnTo>
                <a:lnTo>
                  <a:pt x="13" y="16"/>
                </a:lnTo>
                <a:lnTo>
                  <a:pt x="13" y="13"/>
                </a:lnTo>
                <a:lnTo>
                  <a:pt x="12" y="12"/>
                </a:lnTo>
                <a:lnTo>
                  <a:pt x="12" y="9"/>
                </a:lnTo>
                <a:lnTo>
                  <a:pt x="12" y="6"/>
                </a:lnTo>
                <a:lnTo>
                  <a:pt x="12" y="3"/>
                </a:lnTo>
                <a:lnTo>
                  <a:pt x="12" y="0"/>
                </a:lnTo>
                <a:lnTo>
                  <a:pt x="0" y="0"/>
                </a:lnTo>
                <a:lnTo>
                  <a:pt x="0" y="5"/>
                </a:lnTo>
                <a:lnTo>
                  <a:pt x="0" y="7"/>
                </a:lnTo>
                <a:lnTo>
                  <a:pt x="0" y="10"/>
                </a:lnTo>
                <a:lnTo>
                  <a:pt x="0" y="13"/>
                </a:lnTo>
                <a:lnTo>
                  <a:pt x="1" y="17"/>
                </a:lnTo>
                <a:lnTo>
                  <a:pt x="3" y="20"/>
                </a:lnTo>
                <a:lnTo>
                  <a:pt x="3" y="23"/>
                </a:lnTo>
                <a:lnTo>
                  <a:pt x="4" y="26"/>
                </a:lnTo>
                <a:lnTo>
                  <a:pt x="5" y="28"/>
                </a:lnTo>
                <a:lnTo>
                  <a:pt x="6" y="31"/>
                </a:lnTo>
                <a:lnTo>
                  <a:pt x="8" y="33"/>
                </a:lnTo>
                <a:lnTo>
                  <a:pt x="9" y="35"/>
                </a:lnTo>
                <a:lnTo>
                  <a:pt x="10" y="38"/>
                </a:lnTo>
                <a:lnTo>
                  <a:pt x="13" y="41"/>
                </a:lnTo>
                <a:lnTo>
                  <a:pt x="14" y="42"/>
                </a:lnTo>
                <a:lnTo>
                  <a:pt x="17" y="45"/>
                </a:lnTo>
                <a:lnTo>
                  <a:pt x="18" y="47"/>
                </a:lnTo>
                <a:lnTo>
                  <a:pt x="21" y="49"/>
                </a:lnTo>
                <a:lnTo>
                  <a:pt x="22" y="51"/>
                </a:lnTo>
                <a:lnTo>
                  <a:pt x="25" y="52"/>
                </a:lnTo>
                <a:lnTo>
                  <a:pt x="27" y="54"/>
                </a:lnTo>
                <a:lnTo>
                  <a:pt x="30" y="55"/>
                </a:lnTo>
                <a:lnTo>
                  <a:pt x="33" y="57"/>
                </a:lnTo>
                <a:lnTo>
                  <a:pt x="35" y="58"/>
                </a:lnTo>
                <a:lnTo>
                  <a:pt x="38" y="59"/>
                </a:lnTo>
                <a:lnTo>
                  <a:pt x="41" y="61"/>
                </a:lnTo>
                <a:lnTo>
                  <a:pt x="43" y="61"/>
                </a:lnTo>
                <a:lnTo>
                  <a:pt x="46" y="62"/>
                </a:lnTo>
                <a:lnTo>
                  <a:pt x="48" y="62"/>
                </a:lnTo>
                <a:lnTo>
                  <a:pt x="51" y="64"/>
                </a:lnTo>
                <a:lnTo>
                  <a:pt x="55" y="64"/>
                </a:lnTo>
                <a:lnTo>
                  <a:pt x="58" y="64"/>
                </a:lnTo>
                <a:lnTo>
                  <a:pt x="58" y="51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17" name="Freeform 135"/>
          <p:cNvSpPr>
            <a:spLocks/>
          </p:cNvSpPr>
          <p:nvPr/>
        </p:nvSpPr>
        <p:spPr bwMode="auto">
          <a:xfrm>
            <a:off x="3422650" y="4560888"/>
            <a:ext cx="90488" cy="101600"/>
          </a:xfrm>
          <a:custGeom>
            <a:avLst/>
            <a:gdLst>
              <a:gd name="T0" fmla="*/ 45 w 57"/>
              <a:gd name="T1" fmla="*/ 3 h 64"/>
              <a:gd name="T2" fmla="*/ 45 w 57"/>
              <a:gd name="T3" fmla="*/ 9 h 64"/>
              <a:gd name="T4" fmla="*/ 44 w 57"/>
              <a:gd name="T5" fmla="*/ 13 h 64"/>
              <a:gd name="T6" fmla="*/ 43 w 57"/>
              <a:gd name="T7" fmla="*/ 19 h 64"/>
              <a:gd name="T8" fmla="*/ 41 w 57"/>
              <a:gd name="T9" fmla="*/ 23 h 64"/>
              <a:gd name="T10" fmla="*/ 39 w 57"/>
              <a:gd name="T11" fmla="*/ 27 h 64"/>
              <a:gd name="T12" fmla="*/ 36 w 57"/>
              <a:gd name="T13" fmla="*/ 31 h 64"/>
              <a:gd name="T14" fmla="*/ 34 w 57"/>
              <a:gd name="T15" fmla="*/ 34 h 64"/>
              <a:gd name="T16" fmla="*/ 31 w 57"/>
              <a:gd name="T17" fmla="*/ 38 h 64"/>
              <a:gd name="T18" fmla="*/ 27 w 57"/>
              <a:gd name="T19" fmla="*/ 41 h 64"/>
              <a:gd name="T20" fmla="*/ 23 w 57"/>
              <a:gd name="T21" fmla="*/ 44 h 64"/>
              <a:gd name="T22" fmla="*/ 19 w 57"/>
              <a:gd name="T23" fmla="*/ 45 h 64"/>
              <a:gd name="T24" fmla="*/ 15 w 57"/>
              <a:gd name="T25" fmla="*/ 48 h 64"/>
              <a:gd name="T26" fmla="*/ 11 w 57"/>
              <a:gd name="T27" fmla="*/ 49 h 64"/>
              <a:gd name="T28" fmla="*/ 6 w 57"/>
              <a:gd name="T29" fmla="*/ 49 h 64"/>
              <a:gd name="T30" fmla="*/ 2 w 57"/>
              <a:gd name="T31" fmla="*/ 51 h 64"/>
              <a:gd name="T32" fmla="*/ 0 w 57"/>
              <a:gd name="T33" fmla="*/ 64 h 64"/>
              <a:gd name="T34" fmla="*/ 5 w 57"/>
              <a:gd name="T35" fmla="*/ 64 h 64"/>
              <a:gd name="T36" fmla="*/ 11 w 57"/>
              <a:gd name="T37" fmla="*/ 62 h 64"/>
              <a:gd name="T38" fmla="*/ 17 w 57"/>
              <a:gd name="T39" fmla="*/ 61 h 64"/>
              <a:gd name="T40" fmla="*/ 22 w 57"/>
              <a:gd name="T41" fmla="*/ 58 h 64"/>
              <a:gd name="T42" fmla="*/ 27 w 57"/>
              <a:gd name="T43" fmla="*/ 55 h 64"/>
              <a:gd name="T44" fmla="*/ 32 w 57"/>
              <a:gd name="T45" fmla="*/ 52 h 64"/>
              <a:gd name="T46" fmla="*/ 36 w 57"/>
              <a:gd name="T47" fmla="*/ 49 h 64"/>
              <a:gd name="T48" fmla="*/ 40 w 57"/>
              <a:gd name="T49" fmla="*/ 45 h 64"/>
              <a:gd name="T50" fmla="*/ 44 w 57"/>
              <a:gd name="T51" fmla="*/ 41 h 64"/>
              <a:gd name="T52" fmla="*/ 48 w 57"/>
              <a:gd name="T53" fmla="*/ 35 h 64"/>
              <a:gd name="T54" fmla="*/ 51 w 57"/>
              <a:gd name="T55" fmla="*/ 31 h 64"/>
              <a:gd name="T56" fmla="*/ 53 w 57"/>
              <a:gd name="T57" fmla="*/ 26 h 64"/>
              <a:gd name="T58" fmla="*/ 54 w 57"/>
              <a:gd name="T59" fmla="*/ 20 h 64"/>
              <a:gd name="T60" fmla="*/ 56 w 57"/>
              <a:gd name="T61" fmla="*/ 13 h 64"/>
              <a:gd name="T62" fmla="*/ 57 w 57"/>
              <a:gd name="T63" fmla="*/ 7 h 64"/>
              <a:gd name="T64" fmla="*/ 57 w 57"/>
              <a:gd name="T65" fmla="*/ 0 h 6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7"/>
              <a:gd name="T100" fmla="*/ 0 h 64"/>
              <a:gd name="T101" fmla="*/ 57 w 57"/>
              <a:gd name="T102" fmla="*/ 64 h 6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7" h="64">
                <a:moveTo>
                  <a:pt x="45" y="0"/>
                </a:moveTo>
                <a:lnTo>
                  <a:pt x="45" y="3"/>
                </a:lnTo>
                <a:lnTo>
                  <a:pt x="45" y="6"/>
                </a:lnTo>
                <a:lnTo>
                  <a:pt x="45" y="9"/>
                </a:lnTo>
                <a:lnTo>
                  <a:pt x="45" y="12"/>
                </a:lnTo>
                <a:lnTo>
                  <a:pt x="44" y="13"/>
                </a:lnTo>
                <a:lnTo>
                  <a:pt x="44" y="16"/>
                </a:lnTo>
                <a:lnTo>
                  <a:pt x="43" y="19"/>
                </a:lnTo>
                <a:lnTo>
                  <a:pt x="43" y="20"/>
                </a:lnTo>
                <a:lnTo>
                  <a:pt x="41" y="23"/>
                </a:lnTo>
                <a:lnTo>
                  <a:pt x="40" y="24"/>
                </a:lnTo>
                <a:lnTo>
                  <a:pt x="39" y="27"/>
                </a:lnTo>
                <a:lnTo>
                  <a:pt x="37" y="28"/>
                </a:lnTo>
                <a:lnTo>
                  <a:pt x="36" y="31"/>
                </a:lnTo>
                <a:lnTo>
                  <a:pt x="35" y="33"/>
                </a:lnTo>
                <a:lnTo>
                  <a:pt x="34" y="34"/>
                </a:lnTo>
                <a:lnTo>
                  <a:pt x="32" y="35"/>
                </a:lnTo>
                <a:lnTo>
                  <a:pt x="31" y="38"/>
                </a:lnTo>
                <a:lnTo>
                  <a:pt x="28" y="40"/>
                </a:lnTo>
                <a:lnTo>
                  <a:pt x="27" y="41"/>
                </a:lnTo>
                <a:lnTo>
                  <a:pt x="26" y="42"/>
                </a:lnTo>
                <a:lnTo>
                  <a:pt x="23" y="44"/>
                </a:lnTo>
                <a:lnTo>
                  <a:pt x="22" y="45"/>
                </a:lnTo>
                <a:lnTo>
                  <a:pt x="19" y="45"/>
                </a:lnTo>
                <a:lnTo>
                  <a:pt x="18" y="47"/>
                </a:lnTo>
                <a:lnTo>
                  <a:pt x="15" y="48"/>
                </a:lnTo>
                <a:lnTo>
                  <a:pt x="13" y="48"/>
                </a:lnTo>
                <a:lnTo>
                  <a:pt x="11" y="49"/>
                </a:lnTo>
                <a:lnTo>
                  <a:pt x="9" y="49"/>
                </a:lnTo>
                <a:lnTo>
                  <a:pt x="6" y="49"/>
                </a:lnTo>
                <a:lnTo>
                  <a:pt x="5" y="51"/>
                </a:lnTo>
                <a:lnTo>
                  <a:pt x="2" y="51"/>
                </a:lnTo>
                <a:lnTo>
                  <a:pt x="0" y="51"/>
                </a:lnTo>
                <a:lnTo>
                  <a:pt x="0" y="64"/>
                </a:lnTo>
                <a:lnTo>
                  <a:pt x="2" y="64"/>
                </a:lnTo>
                <a:lnTo>
                  <a:pt x="5" y="64"/>
                </a:lnTo>
                <a:lnTo>
                  <a:pt x="9" y="62"/>
                </a:lnTo>
                <a:lnTo>
                  <a:pt x="11" y="62"/>
                </a:lnTo>
                <a:lnTo>
                  <a:pt x="14" y="61"/>
                </a:lnTo>
                <a:lnTo>
                  <a:pt x="17" y="61"/>
                </a:lnTo>
                <a:lnTo>
                  <a:pt x="19" y="59"/>
                </a:lnTo>
                <a:lnTo>
                  <a:pt x="22" y="58"/>
                </a:lnTo>
                <a:lnTo>
                  <a:pt x="24" y="57"/>
                </a:lnTo>
                <a:lnTo>
                  <a:pt x="27" y="55"/>
                </a:lnTo>
                <a:lnTo>
                  <a:pt x="30" y="54"/>
                </a:lnTo>
                <a:lnTo>
                  <a:pt x="32" y="52"/>
                </a:lnTo>
                <a:lnTo>
                  <a:pt x="35" y="51"/>
                </a:lnTo>
                <a:lnTo>
                  <a:pt x="36" y="49"/>
                </a:lnTo>
                <a:lnTo>
                  <a:pt x="39" y="47"/>
                </a:lnTo>
                <a:lnTo>
                  <a:pt x="40" y="45"/>
                </a:lnTo>
                <a:lnTo>
                  <a:pt x="43" y="42"/>
                </a:lnTo>
                <a:lnTo>
                  <a:pt x="44" y="41"/>
                </a:lnTo>
                <a:lnTo>
                  <a:pt x="47" y="38"/>
                </a:lnTo>
                <a:lnTo>
                  <a:pt x="48" y="35"/>
                </a:lnTo>
                <a:lnTo>
                  <a:pt x="49" y="33"/>
                </a:lnTo>
                <a:lnTo>
                  <a:pt x="51" y="31"/>
                </a:lnTo>
                <a:lnTo>
                  <a:pt x="52" y="28"/>
                </a:lnTo>
                <a:lnTo>
                  <a:pt x="53" y="26"/>
                </a:lnTo>
                <a:lnTo>
                  <a:pt x="54" y="23"/>
                </a:lnTo>
                <a:lnTo>
                  <a:pt x="54" y="20"/>
                </a:lnTo>
                <a:lnTo>
                  <a:pt x="56" y="17"/>
                </a:lnTo>
                <a:lnTo>
                  <a:pt x="56" y="13"/>
                </a:lnTo>
                <a:lnTo>
                  <a:pt x="57" y="10"/>
                </a:lnTo>
                <a:lnTo>
                  <a:pt x="57" y="7"/>
                </a:lnTo>
                <a:lnTo>
                  <a:pt x="57" y="5"/>
                </a:lnTo>
                <a:lnTo>
                  <a:pt x="57" y="0"/>
                </a:lnTo>
                <a:lnTo>
                  <a:pt x="45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18" name="Freeform 136"/>
          <p:cNvSpPr>
            <a:spLocks/>
          </p:cNvSpPr>
          <p:nvPr/>
        </p:nvSpPr>
        <p:spPr bwMode="auto">
          <a:xfrm>
            <a:off x="3255963" y="4560888"/>
            <a:ext cx="93662" cy="101600"/>
          </a:xfrm>
          <a:custGeom>
            <a:avLst/>
            <a:gdLst>
              <a:gd name="T0" fmla="*/ 2 w 59"/>
              <a:gd name="T1" fmla="*/ 64 h 64"/>
              <a:gd name="T2" fmla="*/ 9 w 59"/>
              <a:gd name="T3" fmla="*/ 62 h 64"/>
              <a:gd name="T4" fmla="*/ 14 w 59"/>
              <a:gd name="T5" fmla="*/ 61 h 64"/>
              <a:gd name="T6" fmla="*/ 19 w 59"/>
              <a:gd name="T7" fmla="*/ 59 h 64"/>
              <a:gd name="T8" fmla="*/ 25 w 59"/>
              <a:gd name="T9" fmla="*/ 57 h 64"/>
              <a:gd name="T10" fmla="*/ 30 w 59"/>
              <a:gd name="T11" fmla="*/ 54 h 64"/>
              <a:gd name="T12" fmla="*/ 35 w 59"/>
              <a:gd name="T13" fmla="*/ 51 h 64"/>
              <a:gd name="T14" fmla="*/ 39 w 59"/>
              <a:gd name="T15" fmla="*/ 47 h 64"/>
              <a:gd name="T16" fmla="*/ 43 w 59"/>
              <a:gd name="T17" fmla="*/ 42 h 64"/>
              <a:gd name="T18" fmla="*/ 47 w 59"/>
              <a:gd name="T19" fmla="*/ 38 h 64"/>
              <a:gd name="T20" fmla="*/ 50 w 59"/>
              <a:gd name="T21" fmla="*/ 33 h 64"/>
              <a:gd name="T22" fmla="*/ 52 w 59"/>
              <a:gd name="T23" fmla="*/ 28 h 64"/>
              <a:gd name="T24" fmla="*/ 55 w 59"/>
              <a:gd name="T25" fmla="*/ 23 h 64"/>
              <a:gd name="T26" fmla="*/ 56 w 59"/>
              <a:gd name="T27" fmla="*/ 17 h 64"/>
              <a:gd name="T28" fmla="*/ 57 w 59"/>
              <a:gd name="T29" fmla="*/ 10 h 64"/>
              <a:gd name="T30" fmla="*/ 57 w 59"/>
              <a:gd name="T31" fmla="*/ 5 h 64"/>
              <a:gd name="T32" fmla="*/ 47 w 59"/>
              <a:gd name="T33" fmla="*/ 0 h 64"/>
              <a:gd name="T34" fmla="*/ 46 w 59"/>
              <a:gd name="T35" fmla="*/ 6 h 64"/>
              <a:gd name="T36" fmla="*/ 46 w 59"/>
              <a:gd name="T37" fmla="*/ 12 h 64"/>
              <a:gd name="T38" fmla="*/ 44 w 59"/>
              <a:gd name="T39" fmla="*/ 16 h 64"/>
              <a:gd name="T40" fmla="*/ 43 w 59"/>
              <a:gd name="T41" fmla="*/ 20 h 64"/>
              <a:gd name="T42" fmla="*/ 40 w 59"/>
              <a:gd name="T43" fmla="*/ 24 h 64"/>
              <a:gd name="T44" fmla="*/ 38 w 59"/>
              <a:gd name="T45" fmla="*/ 28 h 64"/>
              <a:gd name="T46" fmla="*/ 35 w 59"/>
              <a:gd name="T47" fmla="*/ 33 h 64"/>
              <a:gd name="T48" fmla="*/ 33 w 59"/>
              <a:gd name="T49" fmla="*/ 35 h 64"/>
              <a:gd name="T50" fmla="*/ 30 w 59"/>
              <a:gd name="T51" fmla="*/ 40 h 64"/>
              <a:gd name="T52" fmla="*/ 26 w 59"/>
              <a:gd name="T53" fmla="*/ 42 h 64"/>
              <a:gd name="T54" fmla="*/ 22 w 59"/>
              <a:gd name="T55" fmla="*/ 45 h 64"/>
              <a:gd name="T56" fmla="*/ 18 w 59"/>
              <a:gd name="T57" fmla="*/ 47 h 64"/>
              <a:gd name="T58" fmla="*/ 14 w 59"/>
              <a:gd name="T59" fmla="*/ 48 h 64"/>
              <a:gd name="T60" fmla="*/ 9 w 59"/>
              <a:gd name="T61" fmla="*/ 49 h 64"/>
              <a:gd name="T62" fmla="*/ 5 w 59"/>
              <a:gd name="T63" fmla="*/ 51 h 64"/>
              <a:gd name="T64" fmla="*/ 0 w 59"/>
              <a:gd name="T65" fmla="*/ 51 h 6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9"/>
              <a:gd name="T100" fmla="*/ 0 h 64"/>
              <a:gd name="T101" fmla="*/ 59 w 59"/>
              <a:gd name="T102" fmla="*/ 64 h 6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9" h="64">
                <a:moveTo>
                  <a:pt x="0" y="64"/>
                </a:moveTo>
                <a:lnTo>
                  <a:pt x="2" y="64"/>
                </a:lnTo>
                <a:lnTo>
                  <a:pt x="6" y="64"/>
                </a:lnTo>
                <a:lnTo>
                  <a:pt x="9" y="62"/>
                </a:lnTo>
                <a:lnTo>
                  <a:pt x="12" y="62"/>
                </a:lnTo>
                <a:lnTo>
                  <a:pt x="14" y="61"/>
                </a:lnTo>
                <a:lnTo>
                  <a:pt x="17" y="61"/>
                </a:lnTo>
                <a:lnTo>
                  <a:pt x="19" y="59"/>
                </a:lnTo>
                <a:lnTo>
                  <a:pt x="22" y="58"/>
                </a:lnTo>
                <a:lnTo>
                  <a:pt x="25" y="57"/>
                </a:lnTo>
                <a:lnTo>
                  <a:pt x="27" y="55"/>
                </a:lnTo>
                <a:lnTo>
                  <a:pt x="30" y="54"/>
                </a:lnTo>
                <a:lnTo>
                  <a:pt x="33" y="52"/>
                </a:lnTo>
                <a:lnTo>
                  <a:pt x="35" y="51"/>
                </a:lnTo>
                <a:lnTo>
                  <a:pt x="36" y="49"/>
                </a:lnTo>
                <a:lnTo>
                  <a:pt x="39" y="47"/>
                </a:lnTo>
                <a:lnTo>
                  <a:pt x="42" y="45"/>
                </a:lnTo>
                <a:lnTo>
                  <a:pt x="43" y="42"/>
                </a:lnTo>
                <a:lnTo>
                  <a:pt x="44" y="41"/>
                </a:lnTo>
                <a:lnTo>
                  <a:pt x="47" y="38"/>
                </a:lnTo>
                <a:lnTo>
                  <a:pt x="48" y="35"/>
                </a:lnTo>
                <a:lnTo>
                  <a:pt x="50" y="33"/>
                </a:lnTo>
                <a:lnTo>
                  <a:pt x="51" y="31"/>
                </a:lnTo>
                <a:lnTo>
                  <a:pt x="52" y="28"/>
                </a:lnTo>
                <a:lnTo>
                  <a:pt x="53" y="26"/>
                </a:lnTo>
                <a:lnTo>
                  <a:pt x="55" y="23"/>
                </a:lnTo>
                <a:lnTo>
                  <a:pt x="56" y="20"/>
                </a:lnTo>
                <a:lnTo>
                  <a:pt x="56" y="17"/>
                </a:lnTo>
                <a:lnTo>
                  <a:pt x="57" y="13"/>
                </a:lnTo>
                <a:lnTo>
                  <a:pt x="57" y="10"/>
                </a:lnTo>
                <a:lnTo>
                  <a:pt x="57" y="7"/>
                </a:lnTo>
                <a:lnTo>
                  <a:pt x="57" y="5"/>
                </a:lnTo>
                <a:lnTo>
                  <a:pt x="59" y="0"/>
                </a:lnTo>
                <a:lnTo>
                  <a:pt x="47" y="0"/>
                </a:lnTo>
                <a:lnTo>
                  <a:pt x="47" y="3"/>
                </a:lnTo>
                <a:lnTo>
                  <a:pt x="46" y="6"/>
                </a:lnTo>
                <a:lnTo>
                  <a:pt x="46" y="9"/>
                </a:lnTo>
                <a:lnTo>
                  <a:pt x="46" y="12"/>
                </a:lnTo>
                <a:lnTo>
                  <a:pt x="44" y="13"/>
                </a:lnTo>
                <a:lnTo>
                  <a:pt x="44" y="16"/>
                </a:lnTo>
                <a:lnTo>
                  <a:pt x="43" y="19"/>
                </a:lnTo>
                <a:lnTo>
                  <a:pt x="43" y="20"/>
                </a:lnTo>
                <a:lnTo>
                  <a:pt x="42" y="23"/>
                </a:lnTo>
                <a:lnTo>
                  <a:pt x="40" y="24"/>
                </a:lnTo>
                <a:lnTo>
                  <a:pt x="39" y="27"/>
                </a:lnTo>
                <a:lnTo>
                  <a:pt x="38" y="28"/>
                </a:lnTo>
                <a:lnTo>
                  <a:pt x="38" y="31"/>
                </a:lnTo>
                <a:lnTo>
                  <a:pt x="35" y="33"/>
                </a:lnTo>
                <a:lnTo>
                  <a:pt x="34" y="34"/>
                </a:lnTo>
                <a:lnTo>
                  <a:pt x="33" y="35"/>
                </a:lnTo>
                <a:lnTo>
                  <a:pt x="31" y="38"/>
                </a:lnTo>
                <a:lnTo>
                  <a:pt x="30" y="40"/>
                </a:lnTo>
                <a:lnTo>
                  <a:pt x="27" y="41"/>
                </a:lnTo>
                <a:lnTo>
                  <a:pt x="26" y="42"/>
                </a:lnTo>
                <a:lnTo>
                  <a:pt x="23" y="44"/>
                </a:lnTo>
                <a:lnTo>
                  <a:pt x="22" y="45"/>
                </a:lnTo>
                <a:lnTo>
                  <a:pt x="19" y="45"/>
                </a:lnTo>
                <a:lnTo>
                  <a:pt x="18" y="47"/>
                </a:lnTo>
                <a:lnTo>
                  <a:pt x="16" y="48"/>
                </a:lnTo>
                <a:lnTo>
                  <a:pt x="14" y="48"/>
                </a:lnTo>
                <a:lnTo>
                  <a:pt x="12" y="49"/>
                </a:lnTo>
                <a:lnTo>
                  <a:pt x="9" y="49"/>
                </a:lnTo>
                <a:lnTo>
                  <a:pt x="8" y="49"/>
                </a:lnTo>
                <a:lnTo>
                  <a:pt x="5" y="51"/>
                </a:lnTo>
                <a:lnTo>
                  <a:pt x="2" y="51"/>
                </a:lnTo>
                <a:lnTo>
                  <a:pt x="0" y="51"/>
                </a:lnTo>
                <a:lnTo>
                  <a:pt x="0" y="64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19" name="Freeform 137"/>
          <p:cNvSpPr>
            <a:spLocks/>
          </p:cNvSpPr>
          <p:nvPr/>
        </p:nvSpPr>
        <p:spPr bwMode="auto">
          <a:xfrm>
            <a:off x="3163888" y="4560888"/>
            <a:ext cx="92075" cy="101600"/>
          </a:xfrm>
          <a:custGeom>
            <a:avLst/>
            <a:gdLst>
              <a:gd name="T0" fmla="*/ 0 w 58"/>
              <a:gd name="T1" fmla="*/ 5 h 64"/>
              <a:gd name="T2" fmla="*/ 0 w 58"/>
              <a:gd name="T3" fmla="*/ 10 h 64"/>
              <a:gd name="T4" fmla="*/ 2 w 58"/>
              <a:gd name="T5" fmla="*/ 17 h 64"/>
              <a:gd name="T6" fmla="*/ 3 w 58"/>
              <a:gd name="T7" fmla="*/ 23 h 64"/>
              <a:gd name="T8" fmla="*/ 5 w 58"/>
              <a:gd name="T9" fmla="*/ 28 h 64"/>
              <a:gd name="T10" fmla="*/ 8 w 58"/>
              <a:gd name="T11" fmla="*/ 33 h 64"/>
              <a:gd name="T12" fmla="*/ 12 w 58"/>
              <a:gd name="T13" fmla="*/ 38 h 64"/>
              <a:gd name="T14" fmla="*/ 15 w 58"/>
              <a:gd name="T15" fmla="*/ 42 h 64"/>
              <a:gd name="T16" fmla="*/ 19 w 58"/>
              <a:gd name="T17" fmla="*/ 47 h 64"/>
              <a:gd name="T18" fmla="*/ 24 w 58"/>
              <a:gd name="T19" fmla="*/ 51 h 64"/>
              <a:gd name="T20" fmla="*/ 28 w 58"/>
              <a:gd name="T21" fmla="*/ 54 h 64"/>
              <a:gd name="T22" fmla="*/ 33 w 58"/>
              <a:gd name="T23" fmla="*/ 57 h 64"/>
              <a:gd name="T24" fmla="*/ 38 w 58"/>
              <a:gd name="T25" fmla="*/ 59 h 64"/>
              <a:gd name="T26" fmla="*/ 43 w 58"/>
              <a:gd name="T27" fmla="*/ 61 h 64"/>
              <a:gd name="T28" fmla="*/ 49 w 58"/>
              <a:gd name="T29" fmla="*/ 62 h 64"/>
              <a:gd name="T30" fmla="*/ 55 w 58"/>
              <a:gd name="T31" fmla="*/ 64 h 64"/>
              <a:gd name="T32" fmla="*/ 58 w 58"/>
              <a:gd name="T33" fmla="*/ 51 h 64"/>
              <a:gd name="T34" fmla="*/ 54 w 58"/>
              <a:gd name="T35" fmla="*/ 51 h 64"/>
              <a:gd name="T36" fmla="*/ 49 w 58"/>
              <a:gd name="T37" fmla="*/ 49 h 64"/>
              <a:gd name="T38" fmla="*/ 45 w 58"/>
              <a:gd name="T39" fmla="*/ 48 h 64"/>
              <a:gd name="T40" fmla="*/ 39 w 58"/>
              <a:gd name="T41" fmla="*/ 47 h 64"/>
              <a:gd name="T42" fmla="*/ 36 w 58"/>
              <a:gd name="T43" fmla="*/ 45 h 64"/>
              <a:gd name="T44" fmla="*/ 32 w 58"/>
              <a:gd name="T45" fmla="*/ 42 h 64"/>
              <a:gd name="T46" fmla="*/ 29 w 58"/>
              <a:gd name="T47" fmla="*/ 40 h 64"/>
              <a:gd name="T48" fmla="*/ 25 w 58"/>
              <a:gd name="T49" fmla="*/ 35 h 64"/>
              <a:gd name="T50" fmla="*/ 22 w 58"/>
              <a:gd name="T51" fmla="*/ 33 h 64"/>
              <a:gd name="T52" fmla="*/ 20 w 58"/>
              <a:gd name="T53" fmla="*/ 28 h 64"/>
              <a:gd name="T54" fmla="*/ 17 w 58"/>
              <a:gd name="T55" fmla="*/ 24 h 64"/>
              <a:gd name="T56" fmla="*/ 15 w 58"/>
              <a:gd name="T57" fmla="*/ 20 h 64"/>
              <a:gd name="T58" fmla="*/ 13 w 58"/>
              <a:gd name="T59" fmla="*/ 16 h 64"/>
              <a:gd name="T60" fmla="*/ 12 w 58"/>
              <a:gd name="T61" fmla="*/ 12 h 64"/>
              <a:gd name="T62" fmla="*/ 12 w 58"/>
              <a:gd name="T63" fmla="*/ 6 h 64"/>
              <a:gd name="T64" fmla="*/ 12 w 58"/>
              <a:gd name="T65" fmla="*/ 0 h 6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8"/>
              <a:gd name="T100" fmla="*/ 0 h 64"/>
              <a:gd name="T101" fmla="*/ 58 w 58"/>
              <a:gd name="T102" fmla="*/ 64 h 6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8" h="64">
                <a:moveTo>
                  <a:pt x="0" y="0"/>
                </a:moveTo>
                <a:lnTo>
                  <a:pt x="0" y="5"/>
                </a:lnTo>
                <a:lnTo>
                  <a:pt x="0" y="7"/>
                </a:lnTo>
                <a:lnTo>
                  <a:pt x="0" y="10"/>
                </a:lnTo>
                <a:lnTo>
                  <a:pt x="2" y="13"/>
                </a:lnTo>
                <a:lnTo>
                  <a:pt x="2" y="17"/>
                </a:lnTo>
                <a:lnTo>
                  <a:pt x="3" y="20"/>
                </a:lnTo>
                <a:lnTo>
                  <a:pt x="3" y="23"/>
                </a:lnTo>
                <a:lnTo>
                  <a:pt x="4" y="26"/>
                </a:lnTo>
                <a:lnTo>
                  <a:pt x="5" y="28"/>
                </a:lnTo>
                <a:lnTo>
                  <a:pt x="7" y="31"/>
                </a:lnTo>
                <a:lnTo>
                  <a:pt x="8" y="33"/>
                </a:lnTo>
                <a:lnTo>
                  <a:pt x="9" y="35"/>
                </a:lnTo>
                <a:lnTo>
                  <a:pt x="12" y="38"/>
                </a:lnTo>
                <a:lnTo>
                  <a:pt x="13" y="41"/>
                </a:lnTo>
                <a:lnTo>
                  <a:pt x="15" y="42"/>
                </a:lnTo>
                <a:lnTo>
                  <a:pt x="17" y="45"/>
                </a:lnTo>
                <a:lnTo>
                  <a:pt x="19" y="47"/>
                </a:lnTo>
                <a:lnTo>
                  <a:pt x="21" y="49"/>
                </a:lnTo>
                <a:lnTo>
                  <a:pt x="24" y="51"/>
                </a:lnTo>
                <a:lnTo>
                  <a:pt x="25" y="52"/>
                </a:lnTo>
                <a:lnTo>
                  <a:pt x="28" y="54"/>
                </a:lnTo>
                <a:lnTo>
                  <a:pt x="30" y="55"/>
                </a:lnTo>
                <a:lnTo>
                  <a:pt x="33" y="57"/>
                </a:lnTo>
                <a:lnTo>
                  <a:pt x="36" y="58"/>
                </a:lnTo>
                <a:lnTo>
                  <a:pt x="38" y="59"/>
                </a:lnTo>
                <a:lnTo>
                  <a:pt x="41" y="61"/>
                </a:lnTo>
                <a:lnTo>
                  <a:pt x="43" y="61"/>
                </a:lnTo>
                <a:lnTo>
                  <a:pt x="46" y="62"/>
                </a:lnTo>
                <a:lnTo>
                  <a:pt x="49" y="62"/>
                </a:lnTo>
                <a:lnTo>
                  <a:pt x="53" y="64"/>
                </a:lnTo>
                <a:lnTo>
                  <a:pt x="55" y="64"/>
                </a:lnTo>
                <a:lnTo>
                  <a:pt x="58" y="64"/>
                </a:lnTo>
                <a:lnTo>
                  <a:pt x="58" y="51"/>
                </a:lnTo>
                <a:lnTo>
                  <a:pt x="55" y="51"/>
                </a:lnTo>
                <a:lnTo>
                  <a:pt x="54" y="51"/>
                </a:lnTo>
                <a:lnTo>
                  <a:pt x="51" y="49"/>
                </a:lnTo>
                <a:lnTo>
                  <a:pt x="49" y="49"/>
                </a:lnTo>
                <a:lnTo>
                  <a:pt x="46" y="49"/>
                </a:lnTo>
                <a:lnTo>
                  <a:pt x="45" y="48"/>
                </a:lnTo>
                <a:lnTo>
                  <a:pt x="42" y="48"/>
                </a:lnTo>
                <a:lnTo>
                  <a:pt x="39" y="47"/>
                </a:lnTo>
                <a:lnTo>
                  <a:pt x="38" y="45"/>
                </a:lnTo>
                <a:lnTo>
                  <a:pt x="36" y="45"/>
                </a:lnTo>
                <a:lnTo>
                  <a:pt x="34" y="44"/>
                </a:lnTo>
                <a:lnTo>
                  <a:pt x="32" y="42"/>
                </a:lnTo>
                <a:lnTo>
                  <a:pt x="30" y="41"/>
                </a:lnTo>
                <a:lnTo>
                  <a:pt x="29" y="40"/>
                </a:lnTo>
                <a:lnTo>
                  <a:pt x="26" y="38"/>
                </a:lnTo>
                <a:lnTo>
                  <a:pt x="25" y="35"/>
                </a:lnTo>
                <a:lnTo>
                  <a:pt x="24" y="34"/>
                </a:lnTo>
                <a:lnTo>
                  <a:pt x="22" y="33"/>
                </a:lnTo>
                <a:lnTo>
                  <a:pt x="21" y="31"/>
                </a:lnTo>
                <a:lnTo>
                  <a:pt x="20" y="28"/>
                </a:lnTo>
                <a:lnTo>
                  <a:pt x="19" y="27"/>
                </a:lnTo>
                <a:lnTo>
                  <a:pt x="17" y="24"/>
                </a:lnTo>
                <a:lnTo>
                  <a:pt x="16" y="23"/>
                </a:lnTo>
                <a:lnTo>
                  <a:pt x="15" y="20"/>
                </a:lnTo>
                <a:lnTo>
                  <a:pt x="15" y="19"/>
                </a:lnTo>
                <a:lnTo>
                  <a:pt x="13" y="16"/>
                </a:lnTo>
                <a:lnTo>
                  <a:pt x="13" y="13"/>
                </a:lnTo>
                <a:lnTo>
                  <a:pt x="12" y="12"/>
                </a:lnTo>
                <a:lnTo>
                  <a:pt x="12" y="9"/>
                </a:lnTo>
                <a:lnTo>
                  <a:pt x="12" y="6"/>
                </a:lnTo>
                <a:lnTo>
                  <a:pt x="12" y="3"/>
                </a:lnTo>
                <a:lnTo>
                  <a:pt x="12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20" name="Freeform 138"/>
          <p:cNvSpPr>
            <a:spLocks/>
          </p:cNvSpPr>
          <p:nvPr/>
        </p:nvSpPr>
        <p:spPr bwMode="auto">
          <a:xfrm>
            <a:off x="2997200" y="4560888"/>
            <a:ext cx="92075" cy="101600"/>
          </a:xfrm>
          <a:custGeom>
            <a:avLst/>
            <a:gdLst>
              <a:gd name="T0" fmla="*/ 55 w 58"/>
              <a:gd name="T1" fmla="*/ 51 h 64"/>
              <a:gd name="T2" fmla="*/ 52 w 58"/>
              <a:gd name="T3" fmla="*/ 49 h 64"/>
              <a:gd name="T4" fmla="*/ 46 w 58"/>
              <a:gd name="T5" fmla="*/ 49 h 64"/>
              <a:gd name="T6" fmla="*/ 42 w 58"/>
              <a:gd name="T7" fmla="*/ 48 h 64"/>
              <a:gd name="T8" fmla="*/ 38 w 58"/>
              <a:gd name="T9" fmla="*/ 45 h 64"/>
              <a:gd name="T10" fmla="*/ 35 w 58"/>
              <a:gd name="T11" fmla="*/ 44 h 64"/>
              <a:gd name="T12" fmla="*/ 31 w 58"/>
              <a:gd name="T13" fmla="*/ 41 h 64"/>
              <a:gd name="T14" fmla="*/ 28 w 58"/>
              <a:gd name="T15" fmla="*/ 38 h 64"/>
              <a:gd name="T16" fmla="*/ 24 w 58"/>
              <a:gd name="T17" fmla="*/ 34 h 64"/>
              <a:gd name="T18" fmla="*/ 21 w 58"/>
              <a:gd name="T19" fmla="*/ 31 h 64"/>
              <a:gd name="T20" fmla="*/ 19 w 58"/>
              <a:gd name="T21" fmla="*/ 27 h 64"/>
              <a:gd name="T22" fmla="*/ 16 w 58"/>
              <a:gd name="T23" fmla="*/ 23 h 64"/>
              <a:gd name="T24" fmla="*/ 15 w 58"/>
              <a:gd name="T25" fmla="*/ 19 h 64"/>
              <a:gd name="T26" fmla="*/ 14 w 58"/>
              <a:gd name="T27" fmla="*/ 13 h 64"/>
              <a:gd name="T28" fmla="*/ 12 w 58"/>
              <a:gd name="T29" fmla="*/ 9 h 64"/>
              <a:gd name="T30" fmla="*/ 12 w 58"/>
              <a:gd name="T31" fmla="*/ 3 h 64"/>
              <a:gd name="T32" fmla="*/ 0 w 58"/>
              <a:gd name="T33" fmla="*/ 0 h 64"/>
              <a:gd name="T34" fmla="*/ 0 w 58"/>
              <a:gd name="T35" fmla="*/ 7 h 64"/>
              <a:gd name="T36" fmla="*/ 2 w 58"/>
              <a:gd name="T37" fmla="*/ 13 h 64"/>
              <a:gd name="T38" fmla="*/ 3 w 58"/>
              <a:gd name="T39" fmla="*/ 20 h 64"/>
              <a:gd name="T40" fmla="*/ 4 w 58"/>
              <a:gd name="T41" fmla="*/ 26 h 64"/>
              <a:gd name="T42" fmla="*/ 7 w 58"/>
              <a:gd name="T43" fmla="*/ 31 h 64"/>
              <a:gd name="T44" fmla="*/ 10 w 58"/>
              <a:gd name="T45" fmla="*/ 35 h 64"/>
              <a:gd name="T46" fmla="*/ 14 w 58"/>
              <a:gd name="T47" fmla="*/ 41 h 64"/>
              <a:gd name="T48" fmla="*/ 18 w 58"/>
              <a:gd name="T49" fmla="*/ 45 h 64"/>
              <a:gd name="T50" fmla="*/ 21 w 58"/>
              <a:gd name="T51" fmla="*/ 49 h 64"/>
              <a:gd name="T52" fmla="*/ 27 w 58"/>
              <a:gd name="T53" fmla="*/ 52 h 64"/>
              <a:gd name="T54" fmla="*/ 31 w 58"/>
              <a:gd name="T55" fmla="*/ 55 h 64"/>
              <a:gd name="T56" fmla="*/ 36 w 58"/>
              <a:gd name="T57" fmla="*/ 58 h 64"/>
              <a:gd name="T58" fmla="*/ 41 w 58"/>
              <a:gd name="T59" fmla="*/ 61 h 64"/>
              <a:gd name="T60" fmla="*/ 46 w 58"/>
              <a:gd name="T61" fmla="*/ 62 h 64"/>
              <a:gd name="T62" fmla="*/ 53 w 58"/>
              <a:gd name="T63" fmla="*/ 64 h 64"/>
              <a:gd name="T64" fmla="*/ 58 w 58"/>
              <a:gd name="T65" fmla="*/ 64 h 6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8"/>
              <a:gd name="T100" fmla="*/ 0 h 64"/>
              <a:gd name="T101" fmla="*/ 58 w 58"/>
              <a:gd name="T102" fmla="*/ 64 h 6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8" h="64">
                <a:moveTo>
                  <a:pt x="58" y="51"/>
                </a:moveTo>
                <a:lnTo>
                  <a:pt x="55" y="51"/>
                </a:lnTo>
                <a:lnTo>
                  <a:pt x="54" y="51"/>
                </a:lnTo>
                <a:lnTo>
                  <a:pt x="52" y="49"/>
                </a:lnTo>
                <a:lnTo>
                  <a:pt x="49" y="49"/>
                </a:lnTo>
                <a:lnTo>
                  <a:pt x="46" y="49"/>
                </a:lnTo>
                <a:lnTo>
                  <a:pt x="45" y="48"/>
                </a:lnTo>
                <a:lnTo>
                  <a:pt x="42" y="48"/>
                </a:lnTo>
                <a:lnTo>
                  <a:pt x="41" y="47"/>
                </a:lnTo>
                <a:lnTo>
                  <a:pt x="38" y="45"/>
                </a:lnTo>
                <a:lnTo>
                  <a:pt x="36" y="45"/>
                </a:lnTo>
                <a:lnTo>
                  <a:pt x="35" y="44"/>
                </a:lnTo>
                <a:lnTo>
                  <a:pt x="33" y="42"/>
                </a:lnTo>
                <a:lnTo>
                  <a:pt x="31" y="41"/>
                </a:lnTo>
                <a:lnTo>
                  <a:pt x="29" y="40"/>
                </a:lnTo>
                <a:lnTo>
                  <a:pt x="28" y="38"/>
                </a:lnTo>
                <a:lnTo>
                  <a:pt x="25" y="35"/>
                </a:lnTo>
                <a:lnTo>
                  <a:pt x="24" y="34"/>
                </a:lnTo>
                <a:lnTo>
                  <a:pt x="23" y="33"/>
                </a:lnTo>
                <a:lnTo>
                  <a:pt x="21" y="31"/>
                </a:lnTo>
                <a:lnTo>
                  <a:pt x="20" y="28"/>
                </a:lnTo>
                <a:lnTo>
                  <a:pt x="19" y="27"/>
                </a:lnTo>
                <a:lnTo>
                  <a:pt x="18" y="24"/>
                </a:lnTo>
                <a:lnTo>
                  <a:pt x="16" y="23"/>
                </a:lnTo>
                <a:lnTo>
                  <a:pt x="16" y="20"/>
                </a:lnTo>
                <a:lnTo>
                  <a:pt x="15" y="19"/>
                </a:lnTo>
                <a:lnTo>
                  <a:pt x="14" y="16"/>
                </a:lnTo>
                <a:lnTo>
                  <a:pt x="14" y="13"/>
                </a:lnTo>
                <a:lnTo>
                  <a:pt x="14" y="12"/>
                </a:lnTo>
                <a:lnTo>
                  <a:pt x="12" y="9"/>
                </a:lnTo>
                <a:lnTo>
                  <a:pt x="12" y="6"/>
                </a:lnTo>
                <a:lnTo>
                  <a:pt x="12" y="3"/>
                </a:lnTo>
                <a:lnTo>
                  <a:pt x="12" y="0"/>
                </a:lnTo>
                <a:lnTo>
                  <a:pt x="0" y="0"/>
                </a:lnTo>
                <a:lnTo>
                  <a:pt x="0" y="5"/>
                </a:lnTo>
                <a:lnTo>
                  <a:pt x="0" y="7"/>
                </a:lnTo>
                <a:lnTo>
                  <a:pt x="0" y="10"/>
                </a:lnTo>
                <a:lnTo>
                  <a:pt x="2" y="13"/>
                </a:lnTo>
                <a:lnTo>
                  <a:pt x="2" y="17"/>
                </a:lnTo>
                <a:lnTo>
                  <a:pt x="3" y="20"/>
                </a:lnTo>
                <a:lnTo>
                  <a:pt x="4" y="23"/>
                </a:lnTo>
                <a:lnTo>
                  <a:pt x="4" y="26"/>
                </a:lnTo>
                <a:lnTo>
                  <a:pt x="6" y="28"/>
                </a:lnTo>
                <a:lnTo>
                  <a:pt x="7" y="31"/>
                </a:lnTo>
                <a:lnTo>
                  <a:pt x="8" y="33"/>
                </a:lnTo>
                <a:lnTo>
                  <a:pt x="10" y="35"/>
                </a:lnTo>
                <a:lnTo>
                  <a:pt x="12" y="38"/>
                </a:lnTo>
                <a:lnTo>
                  <a:pt x="14" y="41"/>
                </a:lnTo>
                <a:lnTo>
                  <a:pt x="15" y="42"/>
                </a:lnTo>
                <a:lnTo>
                  <a:pt x="18" y="45"/>
                </a:lnTo>
                <a:lnTo>
                  <a:pt x="19" y="47"/>
                </a:lnTo>
                <a:lnTo>
                  <a:pt x="21" y="49"/>
                </a:lnTo>
                <a:lnTo>
                  <a:pt x="24" y="51"/>
                </a:lnTo>
                <a:lnTo>
                  <a:pt x="27" y="52"/>
                </a:lnTo>
                <a:lnTo>
                  <a:pt x="28" y="54"/>
                </a:lnTo>
                <a:lnTo>
                  <a:pt x="31" y="55"/>
                </a:lnTo>
                <a:lnTo>
                  <a:pt x="33" y="57"/>
                </a:lnTo>
                <a:lnTo>
                  <a:pt x="36" y="58"/>
                </a:lnTo>
                <a:lnTo>
                  <a:pt x="38" y="59"/>
                </a:lnTo>
                <a:lnTo>
                  <a:pt x="41" y="61"/>
                </a:lnTo>
                <a:lnTo>
                  <a:pt x="44" y="61"/>
                </a:lnTo>
                <a:lnTo>
                  <a:pt x="46" y="62"/>
                </a:lnTo>
                <a:lnTo>
                  <a:pt x="50" y="62"/>
                </a:lnTo>
                <a:lnTo>
                  <a:pt x="53" y="64"/>
                </a:lnTo>
                <a:lnTo>
                  <a:pt x="55" y="64"/>
                </a:lnTo>
                <a:lnTo>
                  <a:pt x="58" y="64"/>
                </a:lnTo>
                <a:lnTo>
                  <a:pt x="58" y="51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21" name="Freeform 139"/>
          <p:cNvSpPr>
            <a:spLocks/>
          </p:cNvSpPr>
          <p:nvPr/>
        </p:nvSpPr>
        <p:spPr bwMode="auto">
          <a:xfrm>
            <a:off x="3089275" y="4560888"/>
            <a:ext cx="93663" cy="101600"/>
          </a:xfrm>
          <a:custGeom>
            <a:avLst/>
            <a:gdLst>
              <a:gd name="T0" fmla="*/ 47 w 59"/>
              <a:gd name="T1" fmla="*/ 3 h 64"/>
              <a:gd name="T2" fmla="*/ 46 w 59"/>
              <a:gd name="T3" fmla="*/ 9 h 64"/>
              <a:gd name="T4" fmla="*/ 46 w 59"/>
              <a:gd name="T5" fmla="*/ 13 h 64"/>
              <a:gd name="T6" fmla="*/ 45 w 59"/>
              <a:gd name="T7" fmla="*/ 19 h 64"/>
              <a:gd name="T8" fmla="*/ 42 w 59"/>
              <a:gd name="T9" fmla="*/ 23 h 64"/>
              <a:gd name="T10" fmla="*/ 41 w 59"/>
              <a:gd name="T11" fmla="*/ 27 h 64"/>
              <a:gd name="T12" fmla="*/ 38 w 59"/>
              <a:gd name="T13" fmla="*/ 31 h 64"/>
              <a:gd name="T14" fmla="*/ 35 w 59"/>
              <a:gd name="T15" fmla="*/ 34 h 64"/>
              <a:gd name="T16" fmla="*/ 31 w 59"/>
              <a:gd name="T17" fmla="*/ 38 h 64"/>
              <a:gd name="T18" fmla="*/ 28 w 59"/>
              <a:gd name="T19" fmla="*/ 41 h 64"/>
              <a:gd name="T20" fmla="*/ 25 w 59"/>
              <a:gd name="T21" fmla="*/ 44 h 64"/>
              <a:gd name="T22" fmla="*/ 21 w 59"/>
              <a:gd name="T23" fmla="*/ 45 h 64"/>
              <a:gd name="T24" fmla="*/ 16 w 59"/>
              <a:gd name="T25" fmla="*/ 48 h 64"/>
              <a:gd name="T26" fmla="*/ 12 w 59"/>
              <a:gd name="T27" fmla="*/ 49 h 64"/>
              <a:gd name="T28" fmla="*/ 8 w 59"/>
              <a:gd name="T29" fmla="*/ 49 h 64"/>
              <a:gd name="T30" fmla="*/ 3 w 59"/>
              <a:gd name="T31" fmla="*/ 51 h 64"/>
              <a:gd name="T32" fmla="*/ 0 w 59"/>
              <a:gd name="T33" fmla="*/ 64 h 64"/>
              <a:gd name="T34" fmla="*/ 7 w 59"/>
              <a:gd name="T35" fmla="*/ 64 h 64"/>
              <a:gd name="T36" fmla="*/ 12 w 59"/>
              <a:gd name="T37" fmla="*/ 62 h 64"/>
              <a:gd name="T38" fmla="*/ 17 w 59"/>
              <a:gd name="T39" fmla="*/ 61 h 64"/>
              <a:gd name="T40" fmla="*/ 24 w 59"/>
              <a:gd name="T41" fmla="*/ 58 h 64"/>
              <a:gd name="T42" fmla="*/ 28 w 59"/>
              <a:gd name="T43" fmla="*/ 55 h 64"/>
              <a:gd name="T44" fmla="*/ 33 w 59"/>
              <a:gd name="T45" fmla="*/ 52 h 64"/>
              <a:gd name="T46" fmla="*/ 38 w 59"/>
              <a:gd name="T47" fmla="*/ 49 h 64"/>
              <a:gd name="T48" fmla="*/ 42 w 59"/>
              <a:gd name="T49" fmla="*/ 45 h 64"/>
              <a:gd name="T50" fmla="*/ 46 w 59"/>
              <a:gd name="T51" fmla="*/ 41 h 64"/>
              <a:gd name="T52" fmla="*/ 49 w 59"/>
              <a:gd name="T53" fmla="*/ 35 h 64"/>
              <a:gd name="T54" fmla="*/ 51 w 59"/>
              <a:gd name="T55" fmla="*/ 31 h 64"/>
              <a:gd name="T56" fmla="*/ 54 w 59"/>
              <a:gd name="T57" fmla="*/ 26 h 64"/>
              <a:gd name="T58" fmla="*/ 56 w 59"/>
              <a:gd name="T59" fmla="*/ 20 h 64"/>
              <a:gd name="T60" fmla="*/ 58 w 59"/>
              <a:gd name="T61" fmla="*/ 13 h 64"/>
              <a:gd name="T62" fmla="*/ 58 w 59"/>
              <a:gd name="T63" fmla="*/ 7 h 64"/>
              <a:gd name="T64" fmla="*/ 59 w 59"/>
              <a:gd name="T65" fmla="*/ 0 h 6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9"/>
              <a:gd name="T100" fmla="*/ 0 h 64"/>
              <a:gd name="T101" fmla="*/ 59 w 59"/>
              <a:gd name="T102" fmla="*/ 64 h 6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9" h="64">
                <a:moveTo>
                  <a:pt x="47" y="0"/>
                </a:moveTo>
                <a:lnTo>
                  <a:pt x="47" y="3"/>
                </a:lnTo>
                <a:lnTo>
                  <a:pt x="47" y="6"/>
                </a:lnTo>
                <a:lnTo>
                  <a:pt x="46" y="9"/>
                </a:lnTo>
                <a:lnTo>
                  <a:pt x="46" y="12"/>
                </a:lnTo>
                <a:lnTo>
                  <a:pt x="46" y="13"/>
                </a:lnTo>
                <a:lnTo>
                  <a:pt x="45" y="16"/>
                </a:lnTo>
                <a:lnTo>
                  <a:pt x="45" y="19"/>
                </a:lnTo>
                <a:lnTo>
                  <a:pt x="43" y="20"/>
                </a:lnTo>
                <a:lnTo>
                  <a:pt x="42" y="23"/>
                </a:lnTo>
                <a:lnTo>
                  <a:pt x="41" y="24"/>
                </a:lnTo>
                <a:lnTo>
                  <a:pt x="41" y="27"/>
                </a:lnTo>
                <a:lnTo>
                  <a:pt x="39" y="28"/>
                </a:lnTo>
                <a:lnTo>
                  <a:pt x="38" y="31"/>
                </a:lnTo>
                <a:lnTo>
                  <a:pt x="37" y="33"/>
                </a:lnTo>
                <a:lnTo>
                  <a:pt x="35" y="34"/>
                </a:lnTo>
                <a:lnTo>
                  <a:pt x="33" y="35"/>
                </a:lnTo>
                <a:lnTo>
                  <a:pt x="31" y="38"/>
                </a:lnTo>
                <a:lnTo>
                  <a:pt x="30" y="40"/>
                </a:lnTo>
                <a:lnTo>
                  <a:pt x="28" y="41"/>
                </a:lnTo>
                <a:lnTo>
                  <a:pt x="26" y="42"/>
                </a:lnTo>
                <a:lnTo>
                  <a:pt x="25" y="44"/>
                </a:lnTo>
                <a:lnTo>
                  <a:pt x="22" y="45"/>
                </a:lnTo>
                <a:lnTo>
                  <a:pt x="21" y="45"/>
                </a:lnTo>
                <a:lnTo>
                  <a:pt x="18" y="47"/>
                </a:lnTo>
                <a:lnTo>
                  <a:pt x="16" y="48"/>
                </a:lnTo>
                <a:lnTo>
                  <a:pt x="14" y="48"/>
                </a:lnTo>
                <a:lnTo>
                  <a:pt x="12" y="49"/>
                </a:lnTo>
                <a:lnTo>
                  <a:pt x="9" y="49"/>
                </a:lnTo>
                <a:lnTo>
                  <a:pt x="8" y="49"/>
                </a:lnTo>
                <a:lnTo>
                  <a:pt x="5" y="51"/>
                </a:lnTo>
                <a:lnTo>
                  <a:pt x="3" y="51"/>
                </a:lnTo>
                <a:lnTo>
                  <a:pt x="0" y="51"/>
                </a:lnTo>
                <a:lnTo>
                  <a:pt x="0" y="64"/>
                </a:lnTo>
                <a:lnTo>
                  <a:pt x="4" y="64"/>
                </a:lnTo>
                <a:lnTo>
                  <a:pt x="7" y="64"/>
                </a:lnTo>
                <a:lnTo>
                  <a:pt x="9" y="62"/>
                </a:lnTo>
                <a:lnTo>
                  <a:pt x="12" y="62"/>
                </a:lnTo>
                <a:lnTo>
                  <a:pt x="14" y="61"/>
                </a:lnTo>
                <a:lnTo>
                  <a:pt x="17" y="61"/>
                </a:lnTo>
                <a:lnTo>
                  <a:pt x="21" y="59"/>
                </a:lnTo>
                <a:lnTo>
                  <a:pt x="24" y="58"/>
                </a:lnTo>
                <a:lnTo>
                  <a:pt x="26" y="57"/>
                </a:lnTo>
                <a:lnTo>
                  <a:pt x="28" y="55"/>
                </a:lnTo>
                <a:lnTo>
                  <a:pt x="30" y="54"/>
                </a:lnTo>
                <a:lnTo>
                  <a:pt x="33" y="52"/>
                </a:lnTo>
                <a:lnTo>
                  <a:pt x="35" y="51"/>
                </a:lnTo>
                <a:lnTo>
                  <a:pt x="38" y="49"/>
                </a:lnTo>
                <a:lnTo>
                  <a:pt x="39" y="47"/>
                </a:lnTo>
                <a:lnTo>
                  <a:pt x="42" y="45"/>
                </a:lnTo>
                <a:lnTo>
                  <a:pt x="43" y="42"/>
                </a:lnTo>
                <a:lnTo>
                  <a:pt x="46" y="41"/>
                </a:lnTo>
                <a:lnTo>
                  <a:pt x="47" y="38"/>
                </a:lnTo>
                <a:lnTo>
                  <a:pt x="49" y="35"/>
                </a:lnTo>
                <a:lnTo>
                  <a:pt x="50" y="33"/>
                </a:lnTo>
                <a:lnTo>
                  <a:pt x="51" y="31"/>
                </a:lnTo>
                <a:lnTo>
                  <a:pt x="52" y="28"/>
                </a:lnTo>
                <a:lnTo>
                  <a:pt x="54" y="26"/>
                </a:lnTo>
                <a:lnTo>
                  <a:pt x="55" y="23"/>
                </a:lnTo>
                <a:lnTo>
                  <a:pt x="56" y="20"/>
                </a:lnTo>
                <a:lnTo>
                  <a:pt x="56" y="17"/>
                </a:lnTo>
                <a:lnTo>
                  <a:pt x="58" y="13"/>
                </a:lnTo>
                <a:lnTo>
                  <a:pt x="58" y="10"/>
                </a:lnTo>
                <a:lnTo>
                  <a:pt x="58" y="7"/>
                </a:lnTo>
                <a:lnTo>
                  <a:pt x="59" y="5"/>
                </a:lnTo>
                <a:lnTo>
                  <a:pt x="59" y="0"/>
                </a:lnTo>
                <a:lnTo>
                  <a:pt x="47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22" name="Freeform 140"/>
          <p:cNvSpPr>
            <a:spLocks/>
          </p:cNvSpPr>
          <p:nvPr/>
        </p:nvSpPr>
        <p:spPr bwMode="auto">
          <a:xfrm>
            <a:off x="2922588" y="4560888"/>
            <a:ext cx="93662" cy="101600"/>
          </a:xfrm>
          <a:custGeom>
            <a:avLst/>
            <a:gdLst>
              <a:gd name="T0" fmla="*/ 4 w 59"/>
              <a:gd name="T1" fmla="*/ 64 h 64"/>
              <a:gd name="T2" fmla="*/ 10 w 59"/>
              <a:gd name="T3" fmla="*/ 62 h 64"/>
              <a:gd name="T4" fmla="*/ 16 w 59"/>
              <a:gd name="T5" fmla="*/ 61 h 64"/>
              <a:gd name="T6" fmla="*/ 21 w 59"/>
              <a:gd name="T7" fmla="*/ 59 h 64"/>
              <a:gd name="T8" fmla="*/ 27 w 59"/>
              <a:gd name="T9" fmla="*/ 57 h 64"/>
              <a:gd name="T10" fmla="*/ 30 w 59"/>
              <a:gd name="T11" fmla="*/ 54 h 64"/>
              <a:gd name="T12" fmla="*/ 36 w 59"/>
              <a:gd name="T13" fmla="*/ 51 h 64"/>
              <a:gd name="T14" fmla="*/ 40 w 59"/>
              <a:gd name="T15" fmla="*/ 47 h 64"/>
              <a:gd name="T16" fmla="*/ 44 w 59"/>
              <a:gd name="T17" fmla="*/ 42 h 64"/>
              <a:gd name="T18" fmla="*/ 47 w 59"/>
              <a:gd name="T19" fmla="*/ 38 h 64"/>
              <a:gd name="T20" fmla="*/ 50 w 59"/>
              <a:gd name="T21" fmla="*/ 33 h 64"/>
              <a:gd name="T22" fmla="*/ 53 w 59"/>
              <a:gd name="T23" fmla="*/ 28 h 64"/>
              <a:gd name="T24" fmla="*/ 55 w 59"/>
              <a:gd name="T25" fmla="*/ 23 h 64"/>
              <a:gd name="T26" fmla="*/ 57 w 59"/>
              <a:gd name="T27" fmla="*/ 17 h 64"/>
              <a:gd name="T28" fmla="*/ 58 w 59"/>
              <a:gd name="T29" fmla="*/ 10 h 64"/>
              <a:gd name="T30" fmla="*/ 59 w 59"/>
              <a:gd name="T31" fmla="*/ 5 h 64"/>
              <a:gd name="T32" fmla="*/ 47 w 59"/>
              <a:gd name="T33" fmla="*/ 0 h 64"/>
              <a:gd name="T34" fmla="*/ 47 w 59"/>
              <a:gd name="T35" fmla="*/ 6 h 64"/>
              <a:gd name="T36" fmla="*/ 46 w 59"/>
              <a:gd name="T37" fmla="*/ 12 h 64"/>
              <a:gd name="T38" fmla="*/ 45 w 59"/>
              <a:gd name="T39" fmla="*/ 16 h 64"/>
              <a:gd name="T40" fmla="*/ 44 w 59"/>
              <a:gd name="T41" fmla="*/ 20 h 64"/>
              <a:gd name="T42" fmla="*/ 42 w 59"/>
              <a:gd name="T43" fmla="*/ 24 h 64"/>
              <a:gd name="T44" fmla="*/ 40 w 59"/>
              <a:gd name="T45" fmla="*/ 28 h 64"/>
              <a:gd name="T46" fmla="*/ 37 w 59"/>
              <a:gd name="T47" fmla="*/ 33 h 64"/>
              <a:gd name="T48" fmla="*/ 33 w 59"/>
              <a:gd name="T49" fmla="*/ 35 h 64"/>
              <a:gd name="T50" fmla="*/ 30 w 59"/>
              <a:gd name="T51" fmla="*/ 40 h 64"/>
              <a:gd name="T52" fmla="*/ 27 w 59"/>
              <a:gd name="T53" fmla="*/ 42 h 64"/>
              <a:gd name="T54" fmla="*/ 23 w 59"/>
              <a:gd name="T55" fmla="*/ 45 h 64"/>
              <a:gd name="T56" fmla="*/ 19 w 59"/>
              <a:gd name="T57" fmla="*/ 47 h 64"/>
              <a:gd name="T58" fmla="*/ 15 w 59"/>
              <a:gd name="T59" fmla="*/ 48 h 64"/>
              <a:gd name="T60" fmla="*/ 11 w 59"/>
              <a:gd name="T61" fmla="*/ 49 h 64"/>
              <a:gd name="T62" fmla="*/ 6 w 59"/>
              <a:gd name="T63" fmla="*/ 51 h 64"/>
              <a:gd name="T64" fmla="*/ 0 w 59"/>
              <a:gd name="T65" fmla="*/ 51 h 6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9"/>
              <a:gd name="T100" fmla="*/ 0 h 64"/>
              <a:gd name="T101" fmla="*/ 59 w 59"/>
              <a:gd name="T102" fmla="*/ 64 h 6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9" h="64">
                <a:moveTo>
                  <a:pt x="0" y="64"/>
                </a:moveTo>
                <a:lnTo>
                  <a:pt x="4" y="64"/>
                </a:lnTo>
                <a:lnTo>
                  <a:pt x="7" y="64"/>
                </a:lnTo>
                <a:lnTo>
                  <a:pt x="10" y="62"/>
                </a:lnTo>
                <a:lnTo>
                  <a:pt x="12" y="62"/>
                </a:lnTo>
                <a:lnTo>
                  <a:pt x="16" y="61"/>
                </a:lnTo>
                <a:lnTo>
                  <a:pt x="19" y="61"/>
                </a:lnTo>
                <a:lnTo>
                  <a:pt x="21" y="59"/>
                </a:lnTo>
                <a:lnTo>
                  <a:pt x="24" y="58"/>
                </a:lnTo>
                <a:lnTo>
                  <a:pt x="27" y="57"/>
                </a:lnTo>
                <a:lnTo>
                  <a:pt x="29" y="55"/>
                </a:lnTo>
                <a:lnTo>
                  <a:pt x="30" y="54"/>
                </a:lnTo>
                <a:lnTo>
                  <a:pt x="33" y="52"/>
                </a:lnTo>
                <a:lnTo>
                  <a:pt x="36" y="51"/>
                </a:lnTo>
                <a:lnTo>
                  <a:pt x="38" y="49"/>
                </a:lnTo>
                <a:lnTo>
                  <a:pt x="40" y="47"/>
                </a:lnTo>
                <a:lnTo>
                  <a:pt x="42" y="45"/>
                </a:lnTo>
                <a:lnTo>
                  <a:pt x="44" y="42"/>
                </a:lnTo>
                <a:lnTo>
                  <a:pt x="46" y="41"/>
                </a:lnTo>
                <a:lnTo>
                  <a:pt x="47" y="38"/>
                </a:lnTo>
                <a:lnTo>
                  <a:pt x="49" y="35"/>
                </a:lnTo>
                <a:lnTo>
                  <a:pt x="50" y="33"/>
                </a:lnTo>
                <a:lnTo>
                  <a:pt x="53" y="31"/>
                </a:lnTo>
                <a:lnTo>
                  <a:pt x="53" y="28"/>
                </a:lnTo>
                <a:lnTo>
                  <a:pt x="54" y="26"/>
                </a:lnTo>
                <a:lnTo>
                  <a:pt x="55" y="23"/>
                </a:lnTo>
                <a:lnTo>
                  <a:pt x="57" y="20"/>
                </a:lnTo>
                <a:lnTo>
                  <a:pt x="57" y="17"/>
                </a:lnTo>
                <a:lnTo>
                  <a:pt x="58" y="13"/>
                </a:lnTo>
                <a:lnTo>
                  <a:pt x="58" y="10"/>
                </a:lnTo>
                <a:lnTo>
                  <a:pt x="59" y="7"/>
                </a:lnTo>
                <a:lnTo>
                  <a:pt x="59" y="5"/>
                </a:lnTo>
                <a:lnTo>
                  <a:pt x="59" y="0"/>
                </a:lnTo>
                <a:lnTo>
                  <a:pt x="47" y="0"/>
                </a:lnTo>
                <a:lnTo>
                  <a:pt x="47" y="3"/>
                </a:lnTo>
                <a:lnTo>
                  <a:pt x="47" y="6"/>
                </a:lnTo>
                <a:lnTo>
                  <a:pt x="46" y="9"/>
                </a:lnTo>
                <a:lnTo>
                  <a:pt x="46" y="12"/>
                </a:lnTo>
                <a:lnTo>
                  <a:pt x="46" y="13"/>
                </a:lnTo>
                <a:lnTo>
                  <a:pt x="45" y="16"/>
                </a:lnTo>
                <a:lnTo>
                  <a:pt x="45" y="19"/>
                </a:lnTo>
                <a:lnTo>
                  <a:pt x="44" y="20"/>
                </a:lnTo>
                <a:lnTo>
                  <a:pt x="42" y="23"/>
                </a:lnTo>
                <a:lnTo>
                  <a:pt x="42" y="24"/>
                </a:lnTo>
                <a:lnTo>
                  <a:pt x="41" y="27"/>
                </a:lnTo>
                <a:lnTo>
                  <a:pt x="40" y="28"/>
                </a:lnTo>
                <a:lnTo>
                  <a:pt x="38" y="31"/>
                </a:lnTo>
                <a:lnTo>
                  <a:pt x="37" y="33"/>
                </a:lnTo>
                <a:lnTo>
                  <a:pt x="36" y="34"/>
                </a:lnTo>
                <a:lnTo>
                  <a:pt x="33" y="35"/>
                </a:lnTo>
                <a:lnTo>
                  <a:pt x="32" y="38"/>
                </a:lnTo>
                <a:lnTo>
                  <a:pt x="30" y="40"/>
                </a:lnTo>
                <a:lnTo>
                  <a:pt x="29" y="41"/>
                </a:lnTo>
                <a:lnTo>
                  <a:pt x="27" y="42"/>
                </a:lnTo>
                <a:lnTo>
                  <a:pt x="25" y="44"/>
                </a:lnTo>
                <a:lnTo>
                  <a:pt x="23" y="45"/>
                </a:lnTo>
                <a:lnTo>
                  <a:pt x="21" y="45"/>
                </a:lnTo>
                <a:lnTo>
                  <a:pt x="19" y="47"/>
                </a:lnTo>
                <a:lnTo>
                  <a:pt x="17" y="48"/>
                </a:lnTo>
                <a:lnTo>
                  <a:pt x="15" y="48"/>
                </a:lnTo>
                <a:lnTo>
                  <a:pt x="12" y="49"/>
                </a:lnTo>
                <a:lnTo>
                  <a:pt x="11" y="49"/>
                </a:lnTo>
                <a:lnTo>
                  <a:pt x="8" y="49"/>
                </a:lnTo>
                <a:lnTo>
                  <a:pt x="6" y="51"/>
                </a:lnTo>
                <a:lnTo>
                  <a:pt x="3" y="51"/>
                </a:lnTo>
                <a:lnTo>
                  <a:pt x="0" y="51"/>
                </a:lnTo>
                <a:lnTo>
                  <a:pt x="0" y="64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23" name="Freeform 141"/>
          <p:cNvSpPr>
            <a:spLocks/>
          </p:cNvSpPr>
          <p:nvPr/>
        </p:nvSpPr>
        <p:spPr bwMode="auto">
          <a:xfrm>
            <a:off x="2832100" y="4560888"/>
            <a:ext cx="90488" cy="101600"/>
          </a:xfrm>
          <a:custGeom>
            <a:avLst/>
            <a:gdLst>
              <a:gd name="T0" fmla="*/ 0 w 57"/>
              <a:gd name="T1" fmla="*/ 5 h 64"/>
              <a:gd name="T2" fmla="*/ 1 w 57"/>
              <a:gd name="T3" fmla="*/ 10 h 64"/>
              <a:gd name="T4" fmla="*/ 1 w 57"/>
              <a:gd name="T5" fmla="*/ 17 h 64"/>
              <a:gd name="T6" fmla="*/ 4 w 57"/>
              <a:gd name="T7" fmla="*/ 23 h 64"/>
              <a:gd name="T8" fmla="*/ 5 w 57"/>
              <a:gd name="T9" fmla="*/ 28 h 64"/>
              <a:gd name="T10" fmla="*/ 9 w 57"/>
              <a:gd name="T11" fmla="*/ 33 h 64"/>
              <a:gd name="T12" fmla="*/ 12 w 57"/>
              <a:gd name="T13" fmla="*/ 38 h 64"/>
              <a:gd name="T14" fmla="*/ 15 w 57"/>
              <a:gd name="T15" fmla="*/ 42 h 64"/>
              <a:gd name="T16" fmla="*/ 19 w 57"/>
              <a:gd name="T17" fmla="*/ 47 h 64"/>
              <a:gd name="T18" fmla="*/ 23 w 57"/>
              <a:gd name="T19" fmla="*/ 51 h 64"/>
              <a:gd name="T20" fmla="*/ 27 w 57"/>
              <a:gd name="T21" fmla="*/ 54 h 64"/>
              <a:gd name="T22" fmla="*/ 32 w 57"/>
              <a:gd name="T23" fmla="*/ 57 h 64"/>
              <a:gd name="T24" fmla="*/ 38 w 57"/>
              <a:gd name="T25" fmla="*/ 59 h 64"/>
              <a:gd name="T26" fmla="*/ 43 w 57"/>
              <a:gd name="T27" fmla="*/ 61 h 64"/>
              <a:gd name="T28" fmla="*/ 50 w 57"/>
              <a:gd name="T29" fmla="*/ 62 h 64"/>
              <a:gd name="T30" fmla="*/ 55 w 57"/>
              <a:gd name="T31" fmla="*/ 64 h 64"/>
              <a:gd name="T32" fmla="*/ 57 w 57"/>
              <a:gd name="T33" fmla="*/ 51 h 64"/>
              <a:gd name="T34" fmla="*/ 53 w 57"/>
              <a:gd name="T35" fmla="*/ 51 h 64"/>
              <a:gd name="T36" fmla="*/ 48 w 57"/>
              <a:gd name="T37" fmla="*/ 49 h 64"/>
              <a:gd name="T38" fmla="*/ 44 w 57"/>
              <a:gd name="T39" fmla="*/ 48 h 64"/>
              <a:gd name="T40" fmla="*/ 40 w 57"/>
              <a:gd name="T41" fmla="*/ 47 h 64"/>
              <a:gd name="T42" fmla="*/ 36 w 57"/>
              <a:gd name="T43" fmla="*/ 45 h 64"/>
              <a:gd name="T44" fmla="*/ 32 w 57"/>
              <a:gd name="T45" fmla="*/ 42 h 64"/>
              <a:gd name="T46" fmla="*/ 29 w 57"/>
              <a:gd name="T47" fmla="*/ 40 h 64"/>
              <a:gd name="T48" fmla="*/ 25 w 57"/>
              <a:gd name="T49" fmla="*/ 35 h 64"/>
              <a:gd name="T50" fmla="*/ 22 w 57"/>
              <a:gd name="T51" fmla="*/ 33 h 64"/>
              <a:gd name="T52" fmla="*/ 19 w 57"/>
              <a:gd name="T53" fmla="*/ 28 h 64"/>
              <a:gd name="T54" fmla="*/ 17 w 57"/>
              <a:gd name="T55" fmla="*/ 24 h 64"/>
              <a:gd name="T56" fmla="*/ 15 w 57"/>
              <a:gd name="T57" fmla="*/ 20 h 64"/>
              <a:gd name="T58" fmla="*/ 14 w 57"/>
              <a:gd name="T59" fmla="*/ 16 h 64"/>
              <a:gd name="T60" fmla="*/ 13 w 57"/>
              <a:gd name="T61" fmla="*/ 12 h 64"/>
              <a:gd name="T62" fmla="*/ 12 w 57"/>
              <a:gd name="T63" fmla="*/ 6 h 64"/>
              <a:gd name="T64" fmla="*/ 12 w 57"/>
              <a:gd name="T65" fmla="*/ 0 h 6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7"/>
              <a:gd name="T100" fmla="*/ 0 h 64"/>
              <a:gd name="T101" fmla="*/ 57 w 57"/>
              <a:gd name="T102" fmla="*/ 64 h 6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7" h="64">
                <a:moveTo>
                  <a:pt x="0" y="0"/>
                </a:moveTo>
                <a:lnTo>
                  <a:pt x="0" y="5"/>
                </a:lnTo>
                <a:lnTo>
                  <a:pt x="0" y="7"/>
                </a:lnTo>
                <a:lnTo>
                  <a:pt x="1" y="10"/>
                </a:lnTo>
                <a:lnTo>
                  <a:pt x="1" y="13"/>
                </a:lnTo>
                <a:lnTo>
                  <a:pt x="1" y="17"/>
                </a:lnTo>
                <a:lnTo>
                  <a:pt x="2" y="20"/>
                </a:lnTo>
                <a:lnTo>
                  <a:pt x="4" y="23"/>
                </a:lnTo>
                <a:lnTo>
                  <a:pt x="5" y="26"/>
                </a:lnTo>
                <a:lnTo>
                  <a:pt x="5" y="28"/>
                </a:lnTo>
                <a:lnTo>
                  <a:pt x="6" y="31"/>
                </a:lnTo>
                <a:lnTo>
                  <a:pt x="9" y="33"/>
                </a:lnTo>
                <a:lnTo>
                  <a:pt x="10" y="35"/>
                </a:lnTo>
                <a:lnTo>
                  <a:pt x="12" y="38"/>
                </a:lnTo>
                <a:lnTo>
                  <a:pt x="13" y="41"/>
                </a:lnTo>
                <a:lnTo>
                  <a:pt x="15" y="42"/>
                </a:lnTo>
                <a:lnTo>
                  <a:pt x="17" y="45"/>
                </a:lnTo>
                <a:lnTo>
                  <a:pt x="19" y="47"/>
                </a:lnTo>
                <a:lnTo>
                  <a:pt x="21" y="49"/>
                </a:lnTo>
                <a:lnTo>
                  <a:pt x="23" y="51"/>
                </a:lnTo>
                <a:lnTo>
                  <a:pt x="26" y="52"/>
                </a:lnTo>
                <a:lnTo>
                  <a:pt x="27" y="54"/>
                </a:lnTo>
                <a:lnTo>
                  <a:pt x="30" y="55"/>
                </a:lnTo>
                <a:lnTo>
                  <a:pt x="32" y="57"/>
                </a:lnTo>
                <a:lnTo>
                  <a:pt x="35" y="58"/>
                </a:lnTo>
                <a:lnTo>
                  <a:pt x="38" y="59"/>
                </a:lnTo>
                <a:lnTo>
                  <a:pt x="40" y="61"/>
                </a:lnTo>
                <a:lnTo>
                  <a:pt x="43" y="61"/>
                </a:lnTo>
                <a:lnTo>
                  <a:pt x="47" y="62"/>
                </a:lnTo>
                <a:lnTo>
                  <a:pt x="50" y="62"/>
                </a:lnTo>
                <a:lnTo>
                  <a:pt x="52" y="64"/>
                </a:lnTo>
                <a:lnTo>
                  <a:pt x="55" y="64"/>
                </a:lnTo>
                <a:lnTo>
                  <a:pt x="57" y="64"/>
                </a:lnTo>
                <a:lnTo>
                  <a:pt x="57" y="51"/>
                </a:lnTo>
                <a:lnTo>
                  <a:pt x="56" y="51"/>
                </a:lnTo>
                <a:lnTo>
                  <a:pt x="53" y="51"/>
                </a:lnTo>
                <a:lnTo>
                  <a:pt x="51" y="49"/>
                </a:lnTo>
                <a:lnTo>
                  <a:pt x="48" y="49"/>
                </a:lnTo>
                <a:lnTo>
                  <a:pt x="47" y="49"/>
                </a:lnTo>
                <a:lnTo>
                  <a:pt x="44" y="48"/>
                </a:lnTo>
                <a:lnTo>
                  <a:pt x="42" y="48"/>
                </a:lnTo>
                <a:lnTo>
                  <a:pt x="40" y="47"/>
                </a:lnTo>
                <a:lnTo>
                  <a:pt x="38" y="45"/>
                </a:lnTo>
                <a:lnTo>
                  <a:pt x="36" y="45"/>
                </a:lnTo>
                <a:lnTo>
                  <a:pt x="34" y="44"/>
                </a:lnTo>
                <a:lnTo>
                  <a:pt x="32" y="42"/>
                </a:lnTo>
                <a:lnTo>
                  <a:pt x="30" y="41"/>
                </a:lnTo>
                <a:lnTo>
                  <a:pt x="29" y="40"/>
                </a:lnTo>
                <a:lnTo>
                  <a:pt x="27" y="38"/>
                </a:lnTo>
                <a:lnTo>
                  <a:pt x="25" y="35"/>
                </a:lnTo>
                <a:lnTo>
                  <a:pt x="23" y="34"/>
                </a:lnTo>
                <a:lnTo>
                  <a:pt x="22" y="33"/>
                </a:lnTo>
                <a:lnTo>
                  <a:pt x="21" y="31"/>
                </a:lnTo>
                <a:lnTo>
                  <a:pt x="19" y="28"/>
                </a:lnTo>
                <a:lnTo>
                  <a:pt x="18" y="27"/>
                </a:lnTo>
                <a:lnTo>
                  <a:pt x="17" y="24"/>
                </a:lnTo>
                <a:lnTo>
                  <a:pt x="17" y="23"/>
                </a:lnTo>
                <a:lnTo>
                  <a:pt x="15" y="20"/>
                </a:lnTo>
                <a:lnTo>
                  <a:pt x="14" y="19"/>
                </a:lnTo>
                <a:lnTo>
                  <a:pt x="14" y="16"/>
                </a:lnTo>
                <a:lnTo>
                  <a:pt x="13" y="13"/>
                </a:lnTo>
                <a:lnTo>
                  <a:pt x="13" y="12"/>
                </a:lnTo>
                <a:lnTo>
                  <a:pt x="12" y="9"/>
                </a:lnTo>
                <a:lnTo>
                  <a:pt x="12" y="6"/>
                </a:lnTo>
                <a:lnTo>
                  <a:pt x="12" y="3"/>
                </a:lnTo>
                <a:lnTo>
                  <a:pt x="12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24" name="Freeform 142"/>
          <p:cNvSpPr>
            <a:spLocks/>
          </p:cNvSpPr>
          <p:nvPr/>
        </p:nvSpPr>
        <p:spPr bwMode="auto">
          <a:xfrm>
            <a:off x="2665413" y="4560888"/>
            <a:ext cx="93662" cy="101600"/>
          </a:xfrm>
          <a:custGeom>
            <a:avLst/>
            <a:gdLst>
              <a:gd name="T0" fmla="*/ 56 w 59"/>
              <a:gd name="T1" fmla="*/ 51 h 64"/>
              <a:gd name="T2" fmla="*/ 51 w 59"/>
              <a:gd name="T3" fmla="*/ 49 h 64"/>
              <a:gd name="T4" fmla="*/ 47 w 59"/>
              <a:gd name="T5" fmla="*/ 49 h 64"/>
              <a:gd name="T6" fmla="*/ 42 w 59"/>
              <a:gd name="T7" fmla="*/ 48 h 64"/>
              <a:gd name="T8" fmla="*/ 38 w 59"/>
              <a:gd name="T9" fmla="*/ 45 h 64"/>
              <a:gd name="T10" fmla="*/ 34 w 59"/>
              <a:gd name="T11" fmla="*/ 44 h 64"/>
              <a:gd name="T12" fmla="*/ 30 w 59"/>
              <a:gd name="T13" fmla="*/ 41 h 64"/>
              <a:gd name="T14" fmla="*/ 28 w 59"/>
              <a:gd name="T15" fmla="*/ 38 h 64"/>
              <a:gd name="T16" fmla="*/ 24 w 59"/>
              <a:gd name="T17" fmla="*/ 34 h 64"/>
              <a:gd name="T18" fmla="*/ 21 w 59"/>
              <a:gd name="T19" fmla="*/ 31 h 64"/>
              <a:gd name="T20" fmla="*/ 18 w 59"/>
              <a:gd name="T21" fmla="*/ 27 h 64"/>
              <a:gd name="T22" fmla="*/ 17 w 59"/>
              <a:gd name="T23" fmla="*/ 23 h 64"/>
              <a:gd name="T24" fmla="*/ 14 w 59"/>
              <a:gd name="T25" fmla="*/ 19 h 64"/>
              <a:gd name="T26" fmla="*/ 13 w 59"/>
              <a:gd name="T27" fmla="*/ 13 h 64"/>
              <a:gd name="T28" fmla="*/ 13 w 59"/>
              <a:gd name="T29" fmla="*/ 9 h 64"/>
              <a:gd name="T30" fmla="*/ 12 w 59"/>
              <a:gd name="T31" fmla="*/ 3 h 64"/>
              <a:gd name="T32" fmla="*/ 0 w 59"/>
              <a:gd name="T33" fmla="*/ 0 h 64"/>
              <a:gd name="T34" fmla="*/ 0 w 59"/>
              <a:gd name="T35" fmla="*/ 7 h 64"/>
              <a:gd name="T36" fmla="*/ 1 w 59"/>
              <a:gd name="T37" fmla="*/ 13 h 64"/>
              <a:gd name="T38" fmla="*/ 3 w 59"/>
              <a:gd name="T39" fmla="*/ 20 h 64"/>
              <a:gd name="T40" fmla="*/ 5 w 59"/>
              <a:gd name="T41" fmla="*/ 26 h 64"/>
              <a:gd name="T42" fmla="*/ 8 w 59"/>
              <a:gd name="T43" fmla="*/ 31 h 64"/>
              <a:gd name="T44" fmla="*/ 11 w 59"/>
              <a:gd name="T45" fmla="*/ 35 h 64"/>
              <a:gd name="T46" fmla="*/ 13 w 59"/>
              <a:gd name="T47" fmla="*/ 41 h 64"/>
              <a:gd name="T48" fmla="*/ 17 w 59"/>
              <a:gd name="T49" fmla="*/ 45 h 64"/>
              <a:gd name="T50" fmla="*/ 21 w 59"/>
              <a:gd name="T51" fmla="*/ 49 h 64"/>
              <a:gd name="T52" fmla="*/ 26 w 59"/>
              <a:gd name="T53" fmla="*/ 52 h 64"/>
              <a:gd name="T54" fmla="*/ 31 w 59"/>
              <a:gd name="T55" fmla="*/ 55 h 64"/>
              <a:gd name="T56" fmla="*/ 35 w 59"/>
              <a:gd name="T57" fmla="*/ 58 h 64"/>
              <a:gd name="T58" fmla="*/ 41 w 59"/>
              <a:gd name="T59" fmla="*/ 61 h 64"/>
              <a:gd name="T60" fmla="*/ 47 w 59"/>
              <a:gd name="T61" fmla="*/ 62 h 64"/>
              <a:gd name="T62" fmla="*/ 52 w 59"/>
              <a:gd name="T63" fmla="*/ 64 h 64"/>
              <a:gd name="T64" fmla="*/ 59 w 59"/>
              <a:gd name="T65" fmla="*/ 64 h 6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9"/>
              <a:gd name="T100" fmla="*/ 0 h 64"/>
              <a:gd name="T101" fmla="*/ 59 w 59"/>
              <a:gd name="T102" fmla="*/ 64 h 6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9" h="64">
                <a:moveTo>
                  <a:pt x="59" y="51"/>
                </a:moveTo>
                <a:lnTo>
                  <a:pt x="56" y="51"/>
                </a:lnTo>
                <a:lnTo>
                  <a:pt x="54" y="51"/>
                </a:lnTo>
                <a:lnTo>
                  <a:pt x="51" y="49"/>
                </a:lnTo>
                <a:lnTo>
                  <a:pt x="50" y="49"/>
                </a:lnTo>
                <a:lnTo>
                  <a:pt x="47" y="49"/>
                </a:lnTo>
                <a:lnTo>
                  <a:pt x="45" y="48"/>
                </a:lnTo>
                <a:lnTo>
                  <a:pt x="42" y="48"/>
                </a:lnTo>
                <a:lnTo>
                  <a:pt x="41" y="47"/>
                </a:lnTo>
                <a:lnTo>
                  <a:pt x="38" y="45"/>
                </a:lnTo>
                <a:lnTo>
                  <a:pt x="37" y="45"/>
                </a:lnTo>
                <a:lnTo>
                  <a:pt x="34" y="44"/>
                </a:lnTo>
                <a:lnTo>
                  <a:pt x="33" y="42"/>
                </a:lnTo>
                <a:lnTo>
                  <a:pt x="30" y="41"/>
                </a:lnTo>
                <a:lnTo>
                  <a:pt x="29" y="40"/>
                </a:lnTo>
                <a:lnTo>
                  <a:pt x="28" y="38"/>
                </a:lnTo>
                <a:lnTo>
                  <a:pt x="26" y="35"/>
                </a:lnTo>
                <a:lnTo>
                  <a:pt x="24" y="34"/>
                </a:lnTo>
                <a:lnTo>
                  <a:pt x="22" y="33"/>
                </a:lnTo>
                <a:lnTo>
                  <a:pt x="21" y="31"/>
                </a:lnTo>
                <a:lnTo>
                  <a:pt x="20" y="28"/>
                </a:lnTo>
                <a:lnTo>
                  <a:pt x="18" y="27"/>
                </a:lnTo>
                <a:lnTo>
                  <a:pt x="18" y="24"/>
                </a:lnTo>
                <a:lnTo>
                  <a:pt x="17" y="23"/>
                </a:lnTo>
                <a:lnTo>
                  <a:pt x="16" y="20"/>
                </a:lnTo>
                <a:lnTo>
                  <a:pt x="14" y="19"/>
                </a:lnTo>
                <a:lnTo>
                  <a:pt x="14" y="16"/>
                </a:lnTo>
                <a:lnTo>
                  <a:pt x="13" y="13"/>
                </a:lnTo>
                <a:lnTo>
                  <a:pt x="13" y="12"/>
                </a:lnTo>
                <a:lnTo>
                  <a:pt x="13" y="9"/>
                </a:lnTo>
                <a:lnTo>
                  <a:pt x="12" y="6"/>
                </a:lnTo>
                <a:lnTo>
                  <a:pt x="12" y="3"/>
                </a:lnTo>
                <a:lnTo>
                  <a:pt x="12" y="0"/>
                </a:lnTo>
                <a:lnTo>
                  <a:pt x="0" y="0"/>
                </a:lnTo>
                <a:lnTo>
                  <a:pt x="0" y="5"/>
                </a:lnTo>
                <a:lnTo>
                  <a:pt x="0" y="7"/>
                </a:lnTo>
                <a:lnTo>
                  <a:pt x="1" y="10"/>
                </a:lnTo>
                <a:lnTo>
                  <a:pt x="1" y="13"/>
                </a:lnTo>
                <a:lnTo>
                  <a:pt x="3" y="17"/>
                </a:lnTo>
                <a:lnTo>
                  <a:pt x="3" y="20"/>
                </a:lnTo>
                <a:lnTo>
                  <a:pt x="4" y="23"/>
                </a:lnTo>
                <a:lnTo>
                  <a:pt x="5" y="26"/>
                </a:lnTo>
                <a:lnTo>
                  <a:pt x="7" y="28"/>
                </a:lnTo>
                <a:lnTo>
                  <a:pt x="8" y="31"/>
                </a:lnTo>
                <a:lnTo>
                  <a:pt x="9" y="33"/>
                </a:lnTo>
                <a:lnTo>
                  <a:pt x="11" y="35"/>
                </a:lnTo>
                <a:lnTo>
                  <a:pt x="12" y="38"/>
                </a:lnTo>
                <a:lnTo>
                  <a:pt x="13" y="41"/>
                </a:lnTo>
                <a:lnTo>
                  <a:pt x="16" y="42"/>
                </a:lnTo>
                <a:lnTo>
                  <a:pt x="17" y="45"/>
                </a:lnTo>
                <a:lnTo>
                  <a:pt x="20" y="47"/>
                </a:lnTo>
                <a:lnTo>
                  <a:pt x="21" y="49"/>
                </a:lnTo>
                <a:lnTo>
                  <a:pt x="24" y="51"/>
                </a:lnTo>
                <a:lnTo>
                  <a:pt x="26" y="52"/>
                </a:lnTo>
                <a:lnTo>
                  <a:pt x="29" y="54"/>
                </a:lnTo>
                <a:lnTo>
                  <a:pt x="31" y="55"/>
                </a:lnTo>
                <a:lnTo>
                  <a:pt x="33" y="57"/>
                </a:lnTo>
                <a:lnTo>
                  <a:pt x="35" y="58"/>
                </a:lnTo>
                <a:lnTo>
                  <a:pt x="38" y="59"/>
                </a:lnTo>
                <a:lnTo>
                  <a:pt x="41" y="61"/>
                </a:lnTo>
                <a:lnTo>
                  <a:pt x="45" y="61"/>
                </a:lnTo>
                <a:lnTo>
                  <a:pt x="47" y="62"/>
                </a:lnTo>
                <a:lnTo>
                  <a:pt x="50" y="62"/>
                </a:lnTo>
                <a:lnTo>
                  <a:pt x="52" y="64"/>
                </a:lnTo>
                <a:lnTo>
                  <a:pt x="55" y="64"/>
                </a:lnTo>
                <a:lnTo>
                  <a:pt x="59" y="64"/>
                </a:lnTo>
                <a:lnTo>
                  <a:pt x="59" y="51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25" name="Freeform 143"/>
          <p:cNvSpPr>
            <a:spLocks/>
          </p:cNvSpPr>
          <p:nvPr/>
        </p:nvSpPr>
        <p:spPr bwMode="auto">
          <a:xfrm>
            <a:off x="2759075" y="4560888"/>
            <a:ext cx="92075" cy="101600"/>
          </a:xfrm>
          <a:custGeom>
            <a:avLst/>
            <a:gdLst>
              <a:gd name="T0" fmla="*/ 46 w 58"/>
              <a:gd name="T1" fmla="*/ 3 h 64"/>
              <a:gd name="T2" fmla="*/ 46 w 58"/>
              <a:gd name="T3" fmla="*/ 9 h 64"/>
              <a:gd name="T4" fmla="*/ 44 w 58"/>
              <a:gd name="T5" fmla="*/ 13 h 64"/>
              <a:gd name="T6" fmla="*/ 43 w 58"/>
              <a:gd name="T7" fmla="*/ 19 h 64"/>
              <a:gd name="T8" fmla="*/ 42 w 58"/>
              <a:gd name="T9" fmla="*/ 23 h 64"/>
              <a:gd name="T10" fmla="*/ 39 w 58"/>
              <a:gd name="T11" fmla="*/ 27 h 64"/>
              <a:gd name="T12" fmla="*/ 37 w 58"/>
              <a:gd name="T13" fmla="*/ 31 h 64"/>
              <a:gd name="T14" fmla="*/ 34 w 58"/>
              <a:gd name="T15" fmla="*/ 34 h 64"/>
              <a:gd name="T16" fmla="*/ 30 w 58"/>
              <a:gd name="T17" fmla="*/ 38 h 64"/>
              <a:gd name="T18" fmla="*/ 27 w 58"/>
              <a:gd name="T19" fmla="*/ 41 h 64"/>
              <a:gd name="T20" fmla="*/ 24 w 58"/>
              <a:gd name="T21" fmla="*/ 44 h 64"/>
              <a:gd name="T22" fmla="*/ 20 w 58"/>
              <a:gd name="T23" fmla="*/ 45 h 64"/>
              <a:gd name="T24" fmla="*/ 16 w 58"/>
              <a:gd name="T25" fmla="*/ 48 h 64"/>
              <a:gd name="T26" fmla="*/ 10 w 58"/>
              <a:gd name="T27" fmla="*/ 49 h 64"/>
              <a:gd name="T28" fmla="*/ 7 w 58"/>
              <a:gd name="T29" fmla="*/ 49 h 64"/>
              <a:gd name="T30" fmla="*/ 1 w 58"/>
              <a:gd name="T31" fmla="*/ 51 h 64"/>
              <a:gd name="T32" fmla="*/ 0 w 58"/>
              <a:gd name="T33" fmla="*/ 64 h 64"/>
              <a:gd name="T34" fmla="*/ 5 w 58"/>
              <a:gd name="T35" fmla="*/ 64 h 64"/>
              <a:gd name="T36" fmla="*/ 12 w 58"/>
              <a:gd name="T37" fmla="*/ 62 h 64"/>
              <a:gd name="T38" fmla="*/ 17 w 58"/>
              <a:gd name="T39" fmla="*/ 61 h 64"/>
              <a:gd name="T40" fmla="*/ 22 w 58"/>
              <a:gd name="T41" fmla="*/ 58 h 64"/>
              <a:gd name="T42" fmla="*/ 27 w 58"/>
              <a:gd name="T43" fmla="*/ 55 h 64"/>
              <a:gd name="T44" fmla="*/ 31 w 58"/>
              <a:gd name="T45" fmla="*/ 52 h 64"/>
              <a:gd name="T46" fmla="*/ 37 w 58"/>
              <a:gd name="T47" fmla="*/ 49 h 64"/>
              <a:gd name="T48" fmla="*/ 41 w 58"/>
              <a:gd name="T49" fmla="*/ 45 h 64"/>
              <a:gd name="T50" fmla="*/ 44 w 58"/>
              <a:gd name="T51" fmla="*/ 41 h 64"/>
              <a:gd name="T52" fmla="*/ 47 w 58"/>
              <a:gd name="T53" fmla="*/ 35 h 64"/>
              <a:gd name="T54" fmla="*/ 51 w 58"/>
              <a:gd name="T55" fmla="*/ 31 h 64"/>
              <a:gd name="T56" fmla="*/ 54 w 58"/>
              <a:gd name="T57" fmla="*/ 26 h 64"/>
              <a:gd name="T58" fmla="*/ 55 w 58"/>
              <a:gd name="T59" fmla="*/ 20 h 64"/>
              <a:gd name="T60" fmla="*/ 56 w 58"/>
              <a:gd name="T61" fmla="*/ 13 h 64"/>
              <a:gd name="T62" fmla="*/ 58 w 58"/>
              <a:gd name="T63" fmla="*/ 7 h 64"/>
              <a:gd name="T64" fmla="*/ 58 w 58"/>
              <a:gd name="T65" fmla="*/ 0 h 6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8"/>
              <a:gd name="T100" fmla="*/ 0 h 64"/>
              <a:gd name="T101" fmla="*/ 58 w 58"/>
              <a:gd name="T102" fmla="*/ 64 h 6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8" h="64">
                <a:moveTo>
                  <a:pt x="46" y="0"/>
                </a:moveTo>
                <a:lnTo>
                  <a:pt x="46" y="3"/>
                </a:lnTo>
                <a:lnTo>
                  <a:pt x="46" y="6"/>
                </a:lnTo>
                <a:lnTo>
                  <a:pt x="46" y="9"/>
                </a:lnTo>
                <a:lnTo>
                  <a:pt x="44" y="12"/>
                </a:lnTo>
                <a:lnTo>
                  <a:pt x="44" y="13"/>
                </a:lnTo>
                <a:lnTo>
                  <a:pt x="43" y="16"/>
                </a:lnTo>
                <a:lnTo>
                  <a:pt x="43" y="19"/>
                </a:lnTo>
                <a:lnTo>
                  <a:pt x="42" y="20"/>
                </a:lnTo>
                <a:lnTo>
                  <a:pt x="42" y="23"/>
                </a:lnTo>
                <a:lnTo>
                  <a:pt x="41" y="24"/>
                </a:lnTo>
                <a:lnTo>
                  <a:pt x="39" y="27"/>
                </a:lnTo>
                <a:lnTo>
                  <a:pt x="38" y="28"/>
                </a:lnTo>
                <a:lnTo>
                  <a:pt x="37" y="31"/>
                </a:lnTo>
                <a:lnTo>
                  <a:pt x="35" y="33"/>
                </a:lnTo>
                <a:lnTo>
                  <a:pt x="34" y="34"/>
                </a:lnTo>
                <a:lnTo>
                  <a:pt x="33" y="35"/>
                </a:lnTo>
                <a:lnTo>
                  <a:pt x="30" y="38"/>
                </a:lnTo>
                <a:lnTo>
                  <a:pt x="29" y="40"/>
                </a:lnTo>
                <a:lnTo>
                  <a:pt x="27" y="41"/>
                </a:lnTo>
                <a:lnTo>
                  <a:pt x="25" y="42"/>
                </a:lnTo>
                <a:lnTo>
                  <a:pt x="24" y="44"/>
                </a:lnTo>
                <a:lnTo>
                  <a:pt x="22" y="45"/>
                </a:lnTo>
                <a:lnTo>
                  <a:pt x="20" y="45"/>
                </a:lnTo>
                <a:lnTo>
                  <a:pt x="17" y="47"/>
                </a:lnTo>
                <a:lnTo>
                  <a:pt x="16" y="48"/>
                </a:lnTo>
                <a:lnTo>
                  <a:pt x="13" y="48"/>
                </a:lnTo>
                <a:lnTo>
                  <a:pt x="10" y="49"/>
                </a:lnTo>
                <a:lnTo>
                  <a:pt x="9" y="49"/>
                </a:lnTo>
                <a:lnTo>
                  <a:pt x="7" y="49"/>
                </a:lnTo>
                <a:lnTo>
                  <a:pt x="4" y="51"/>
                </a:lnTo>
                <a:lnTo>
                  <a:pt x="1" y="51"/>
                </a:lnTo>
                <a:lnTo>
                  <a:pt x="0" y="51"/>
                </a:lnTo>
                <a:lnTo>
                  <a:pt x="0" y="64"/>
                </a:lnTo>
                <a:lnTo>
                  <a:pt x="3" y="64"/>
                </a:lnTo>
                <a:lnTo>
                  <a:pt x="5" y="64"/>
                </a:lnTo>
                <a:lnTo>
                  <a:pt x="8" y="62"/>
                </a:lnTo>
                <a:lnTo>
                  <a:pt x="12" y="62"/>
                </a:lnTo>
                <a:lnTo>
                  <a:pt x="14" y="61"/>
                </a:lnTo>
                <a:lnTo>
                  <a:pt x="17" y="61"/>
                </a:lnTo>
                <a:lnTo>
                  <a:pt x="20" y="59"/>
                </a:lnTo>
                <a:lnTo>
                  <a:pt x="22" y="58"/>
                </a:lnTo>
                <a:lnTo>
                  <a:pt x="25" y="57"/>
                </a:lnTo>
                <a:lnTo>
                  <a:pt x="27" y="55"/>
                </a:lnTo>
                <a:lnTo>
                  <a:pt x="30" y="54"/>
                </a:lnTo>
                <a:lnTo>
                  <a:pt x="31" y="52"/>
                </a:lnTo>
                <a:lnTo>
                  <a:pt x="34" y="51"/>
                </a:lnTo>
                <a:lnTo>
                  <a:pt x="37" y="49"/>
                </a:lnTo>
                <a:lnTo>
                  <a:pt x="38" y="47"/>
                </a:lnTo>
                <a:lnTo>
                  <a:pt x="41" y="45"/>
                </a:lnTo>
                <a:lnTo>
                  <a:pt x="42" y="42"/>
                </a:lnTo>
                <a:lnTo>
                  <a:pt x="44" y="41"/>
                </a:lnTo>
                <a:lnTo>
                  <a:pt x="46" y="38"/>
                </a:lnTo>
                <a:lnTo>
                  <a:pt x="47" y="35"/>
                </a:lnTo>
                <a:lnTo>
                  <a:pt x="50" y="33"/>
                </a:lnTo>
                <a:lnTo>
                  <a:pt x="51" y="31"/>
                </a:lnTo>
                <a:lnTo>
                  <a:pt x="52" y="28"/>
                </a:lnTo>
                <a:lnTo>
                  <a:pt x="54" y="26"/>
                </a:lnTo>
                <a:lnTo>
                  <a:pt x="54" y="23"/>
                </a:lnTo>
                <a:lnTo>
                  <a:pt x="55" y="20"/>
                </a:lnTo>
                <a:lnTo>
                  <a:pt x="56" y="17"/>
                </a:lnTo>
                <a:lnTo>
                  <a:pt x="56" y="13"/>
                </a:lnTo>
                <a:lnTo>
                  <a:pt x="58" y="10"/>
                </a:lnTo>
                <a:lnTo>
                  <a:pt x="58" y="7"/>
                </a:lnTo>
                <a:lnTo>
                  <a:pt x="58" y="5"/>
                </a:lnTo>
                <a:lnTo>
                  <a:pt x="58" y="0"/>
                </a:lnTo>
                <a:lnTo>
                  <a:pt x="46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26" name="Freeform 144"/>
          <p:cNvSpPr>
            <a:spLocks/>
          </p:cNvSpPr>
          <p:nvPr/>
        </p:nvSpPr>
        <p:spPr bwMode="auto">
          <a:xfrm>
            <a:off x="4129088" y="4554538"/>
            <a:ext cx="230187" cy="20637"/>
          </a:xfrm>
          <a:custGeom>
            <a:avLst/>
            <a:gdLst>
              <a:gd name="T0" fmla="*/ 145 w 145"/>
              <a:gd name="T1" fmla="*/ 6 h 13"/>
              <a:gd name="T2" fmla="*/ 145 w 145"/>
              <a:gd name="T3" fmla="*/ 0 h 13"/>
              <a:gd name="T4" fmla="*/ 0 w 145"/>
              <a:gd name="T5" fmla="*/ 0 h 13"/>
              <a:gd name="T6" fmla="*/ 0 w 145"/>
              <a:gd name="T7" fmla="*/ 13 h 13"/>
              <a:gd name="T8" fmla="*/ 145 w 145"/>
              <a:gd name="T9" fmla="*/ 13 h 13"/>
              <a:gd name="T10" fmla="*/ 145 w 145"/>
              <a:gd name="T11" fmla="*/ 6 h 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5"/>
              <a:gd name="T19" fmla="*/ 0 h 13"/>
              <a:gd name="T20" fmla="*/ 145 w 145"/>
              <a:gd name="T21" fmla="*/ 13 h 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5" h="13">
                <a:moveTo>
                  <a:pt x="145" y="6"/>
                </a:moveTo>
                <a:lnTo>
                  <a:pt x="145" y="0"/>
                </a:lnTo>
                <a:lnTo>
                  <a:pt x="0" y="0"/>
                </a:lnTo>
                <a:lnTo>
                  <a:pt x="0" y="13"/>
                </a:lnTo>
                <a:lnTo>
                  <a:pt x="145" y="13"/>
                </a:lnTo>
                <a:lnTo>
                  <a:pt x="145" y="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27" name="Freeform 145"/>
          <p:cNvSpPr>
            <a:spLocks/>
          </p:cNvSpPr>
          <p:nvPr/>
        </p:nvSpPr>
        <p:spPr bwMode="auto">
          <a:xfrm>
            <a:off x="5187950" y="4554538"/>
            <a:ext cx="247650" cy="20637"/>
          </a:xfrm>
          <a:custGeom>
            <a:avLst/>
            <a:gdLst>
              <a:gd name="T0" fmla="*/ 0 w 156"/>
              <a:gd name="T1" fmla="*/ 6 h 13"/>
              <a:gd name="T2" fmla="*/ 0 w 156"/>
              <a:gd name="T3" fmla="*/ 13 h 13"/>
              <a:gd name="T4" fmla="*/ 156 w 156"/>
              <a:gd name="T5" fmla="*/ 13 h 13"/>
              <a:gd name="T6" fmla="*/ 156 w 156"/>
              <a:gd name="T7" fmla="*/ 0 h 13"/>
              <a:gd name="T8" fmla="*/ 0 w 156"/>
              <a:gd name="T9" fmla="*/ 0 h 13"/>
              <a:gd name="T10" fmla="*/ 0 w 156"/>
              <a:gd name="T11" fmla="*/ 6 h 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56"/>
              <a:gd name="T19" fmla="*/ 0 h 13"/>
              <a:gd name="T20" fmla="*/ 156 w 156"/>
              <a:gd name="T21" fmla="*/ 13 h 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56" h="13">
                <a:moveTo>
                  <a:pt x="0" y="6"/>
                </a:moveTo>
                <a:lnTo>
                  <a:pt x="0" y="13"/>
                </a:lnTo>
                <a:lnTo>
                  <a:pt x="156" y="13"/>
                </a:lnTo>
                <a:lnTo>
                  <a:pt x="156" y="0"/>
                </a:lnTo>
                <a:lnTo>
                  <a:pt x="0" y="0"/>
                </a:lnTo>
                <a:lnTo>
                  <a:pt x="0" y="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28" name="Freeform 146"/>
          <p:cNvSpPr>
            <a:spLocks/>
          </p:cNvSpPr>
          <p:nvPr/>
        </p:nvSpPr>
        <p:spPr bwMode="auto">
          <a:xfrm>
            <a:off x="5013325" y="4560888"/>
            <a:ext cx="92075" cy="101600"/>
          </a:xfrm>
          <a:custGeom>
            <a:avLst/>
            <a:gdLst>
              <a:gd name="T0" fmla="*/ 56 w 58"/>
              <a:gd name="T1" fmla="*/ 51 h 64"/>
              <a:gd name="T2" fmla="*/ 51 w 58"/>
              <a:gd name="T3" fmla="*/ 49 h 64"/>
              <a:gd name="T4" fmla="*/ 47 w 58"/>
              <a:gd name="T5" fmla="*/ 49 h 64"/>
              <a:gd name="T6" fmla="*/ 42 w 58"/>
              <a:gd name="T7" fmla="*/ 48 h 64"/>
              <a:gd name="T8" fmla="*/ 38 w 58"/>
              <a:gd name="T9" fmla="*/ 45 h 64"/>
              <a:gd name="T10" fmla="*/ 34 w 58"/>
              <a:gd name="T11" fmla="*/ 44 h 64"/>
              <a:gd name="T12" fmla="*/ 30 w 58"/>
              <a:gd name="T13" fmla="*/ 41 h 64"/>
              <a:gd name="T14" fmla="*/ 28 w 58"/>
              <a:gd name="T15" fmla="*/ 38 h 64"/>
              <a:gd name="T16" fmla="*/ 24 w 58"/>
              <a:gd name="T17" fmla="*/ 34 h 64"/>
              <a:gd name="T18" fmla="*/ 21 w 58"/>
              <a:gd name="T19" fmla="*/ 31 h 64"/>
              <a:gd name="T20" fmla="*/ 19 w 58"/>
              <a:gd name="T21" fmla="*/ 27 h 64"/>
              <a:gd name="T22" fmla="*/ 16 w 58"/>
              <a:gd name="T23" fmla="*/ 23 h 64"/>
              <a:gd name="T24" fmla="*/ 15 w 58"/>
              <a:gd name="T25" fmla="*/ 19 h 64"/>
              <a:gd name="T26" fmla="*/ 13 w 58"/>
              <a:gd name="T27" fmla="*/ 13 h 64"/>
              <a:gd name="T28" fmla="*/ 12 w 58"/>
              <a:gd name="T29" fmla="*/ 9 h 64"/>
              <a:gd name="T30" fmla="*/ 12 w 58"/>
              <a:gd name="T31" fmla="*/ 3 h 64"/>
              <a:gd name="T32" fmla="*/ 0 w 58"/>
              <a:gd name="T33" fmla="*/ 0 h 64"/>
              <a:gd name="T34" fmla="*/ 0 w 58"/>
              <a:gd name="T35" fmla="*/ 7 h 64"/>
              <a:gd name="T36" fmla="*/ 1 w 58"/>
              <a:gd name="T37" fmla="*/ 13 h 64"/>
              <a:gd name="T38" fmla="*/ 3 w 58"/>
              <a:gd name="T39" fmla="*/ 20 h 64"/>
              <a:gd name="T40" fmla="*/ 4 w 58"/>
              <a:gd name="T41" fmla="*/ 26 h 64"/>
              <a:gd name="T42" fmla="*/ 7 w 58"/>
              <a:gd name="T43" fmla="*/ 31 h 64"/>
              <a:gd name="T44" fmla="*/ 11 w 58"/>
              <a:gd name="T45" fmla="*/ 35 h 64"/>
              <a:gd name="T46" fmla="*/ 13 w 58"/>
              <a:gd name="T47" fmla="*/ 41 h 64"/>
              <a:gd name="T48" fmla="*/ 17 w 58"/>
              <a:gd name="T49" fmla="*/ 45 h 64"/>
              <a:gd name="T50" fmla="*/ 21 w 58"/>
              <a:gd name="T51" fmla="*/ 49 h 64"/>
              <a:gd name="T52" fmla="*/ 26 w 58"/>
              <a:gd name="T53" fmla="*/ 52 h 64"/>
              <a:gd name="T54" fmla="*/ 30 w 58"/>
              <a:gd name="T55" fmla="*/ 55 h 64"/>
              <a:gd name="T56" fmla="*/ 36 w 58"/>
              <a:gd name="T57" fmla="*/ 58 h 64"/>
              <a:gd name="T58" fmla="*/ 41 w 58"/>
              <a:gd name="T59" fmla="*/ 61 h 64"/>
              <a:gd name="T60" fmla="*/ 46 w 58"/>
              <a:gd name="T61" fmla="*/ 62 h 64"/>
              <a:gd name="T62" fmla="*/ 53 w 58"/>
              <a:gd name="T63" fmla="*/ 64 h 64"/>
              <a:gd name="T64" fmla="*/ 58 w 58"/>
              <a:gd name="T65" fmla="*/ 64 h 6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8"/>
              <a:gd name="T100" fmla="*/ 0 h 64"/>
              <a:gd name="T101" fmla="*/ 58 w 58"/>
              <a:gd name="T102" fmla="*/ 64 h 6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8" h="64">
                <a:moveTo>
                  <a:pt x="58" y="51"/>
                </a:moveTo>
                <a:lnTo>
                  <a:pt x="56" y="51"/>
                </a:lnTo>
                <a:lnTo>
                  <a:pt x="54" y="51"/>
                </a:lnTo>
                <a:lnTo>
                  <a:pt x="51" y="49"/>
                </a:lnTo>
                <a:lnTo>
                  <a:pt x="49" y="49"/>
                </a:lnTo>
                <a:lnTo>
                  <a:pt x="47" y="49"/>
                </a:lnTo>
                <a:lnTo>
                  <a:pt x="45" y="48"/>
                </a:lnTo>
                <a:lnTo>
                  <a:pt x="42" y="48"/>
                </a:lnTo>
                <a:lnTo>
                  <a:pt x="41" y="47"/>
                </a:lnTo>
                <a:lnTo>
                  <a:pt x="38" y="45"/>
                </a:lnTo>
                <a:lnTo>
                  <a:pt x="37" y="45"/>
                </a:lnTo>
                <a:lnTo>
                  <a:pt x="34" y="44"/>
                </a:lnTo>
                <a:lnTo>
                  <a:pt x="33" y="42"/>
                </a:lnTo>
                <a:lnTo>
                  <a:pt x="30" y="41"/>
                </a:lnTo>
                <a:lnTo>
                  <a:pt x="29" y="40"/>
                </a:lnTo>
                <a:lnTo>
                  <a:pt x="28" y="38"/>
                </a:lnTo>
                <a:lnTo>
                  <a:pt x="25" y="35"/>
                </a:lnTo>
                <a:lnTo>
                  <a:pt x="24" y="34"/>
                </a:lnTo>
                <a:lnTo>
                  <a:pt x="22" y="33"/>
                </a:lnTo>
                <a:lnTo>
                  <a:pt x="21" y="31"/>
                </a:lnTo>
                <a:lnTo>
                  <a:pt x="20" y="28"/>
                </a:lnTo>
                <a:lnTo>
                  <a:pt x="19" y="27"/>
                </a:lnTo>
                <a:lnTo>
                  <a:pt x="17" y="24"/>
                </a:lnTo>
                <a:lnTo>
                  <a:pt x="16" y="23"/>
                </a:lnTo>
                <a:lnTo>
                  <a:pt x="16" y="20"/>
                </a:lnTo>
                <a:lnTo>
                  <a:pt x="15" y="19"/>
                </a:lnTo>
                <a:lnTo>
                  <a:pt x="15" y="16"/>
                </a:lnTo>
                <a:lnTo>
                  <a:pt x="13" y="13"/>
                </a:lnTo>
                <a:lnTo>
                  <a:pt x="13" y="12"/>
                </a:lnTo>
                <a:lnTo>
                  <a:pt x="12" y="9"/>
                </a:lnTo>
                <a:lnTo>
                  <a:pt x="12" y="6"/>
                </a:lnTo>
                <a:lnTo>
                  <a:pt x="12" y="3"/>
                </a:lnTo>
                <a:lnTo>
                  <a:pt x="12" y="0"/>
                </a:lnTo>
                <a:lnTo>
                  <a:pt x="0" y="0"/>
                </a:lnTo>
                <a:lnTo>
                  <a:pt x="0" y="5"/>
                </a:lnTo>
                <a:lnTo>
                  <a:pt x="0" y="7"/>
                </a:lnTo>
                <a:lnTo>
                  <a:pt x="0" y="10"/>
                </a:lnTo>
                <a:lnTo>
                  <a:pt x="1" y="13"/>
                </a:lnTo>
                <a:lnTo>
                  <a:pt x="1" y="17"/>
                </a:lnTo>
                <a:lnTo>
                  <a:pt x="3" y="20"/>
                </a:lnTo>
                <a:lnTo>
                  <a:pt x="4" y="23"/>
                </a:lnTo>
                <a:lnTo>
                  <a:pt x="4" y="26"/>
                </a:lnTo>
                <a:lnTo>
                  <a:pt x="5" y="28"/>
                </a:lnTo>
                <a:lnTo>
                  <a:pt x="7" y="31"/>
                </a:lnTo>
                <a:lnTo>
                  <a:pt x="8" y="33"/>
                </a:lnTo>
                <a:lnTo>
                  <a:pt x="11" y="35"/>
                </a:lnTo>
                <a:lnTo>
                  <a:pt x="12" y="38"/>
                </a:lnTo>
                <a:lnTo>
                  <a:pt x="13" y="41"/>
                </a:lnTo>
                <a:lnTo>
                  <a:pt x="16" y="42"/>
                </a:lnTo>
                <a:lnTo>
                  <a:pt x="17" y="45"/>
                </a:lnTo>
                <a:lnTo>
                  <a:pt x="20" y="47"/>
                </a:lnTo>
                <a:lnTo>
                  <a:pt x="21" y="49"/>
                </a:lnTo>
                <a:lnTo>
                  <a:pt x="24" y="51"/>
                </a:lnTo>
                <a:lnTo>
                  <a:pt x="26" y="52"/>
                </a:lnTo>
                <a:lnTo>
                  <a:pt x="28" y="54"/>
                </a:lnTo>
                <a:lnTo>
                  <a:pt x="30" y="55"/>
                </a:lnTo>
                <a:lnTo>
                  <a:pt x="33" y="57"/>
                </a:lnTo>
                <a:lnTo>
                  <a:pt x="36" y="58"/>
                </a:lnTo>
                <a:lnTo>
                  <a:pt x="38" y="59"/>
                </a:lnTo>
                <a:lnTo>
                  <a:pt x="41" y="61"/>
                </a:lnTo>
                <a:lnTo>
                  <a:pt x="43" y="61"/>
                </a:lnTo>
                <a:lnTo>
                  <a:pt x="46" y="62"/>
                </a:lnTo>
                <a:lnTo>
                  <a:pt x="50" y="62"/>
                </a:lnTo>
                <a:lnTo>
                  <a:pt x="53" y="64"/>
                </a:lnTo>
                <a:lnTo>
                  <a:pt x="55" y="64"/>
                </a:lnTo>
                <a:lnTo>
                  <a:pt x="58" y="64"/>
                </a:lnTo>
                <a:lnTo>
                  <a:pt x="58" y="51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29" name="Freeform 147"/>
          <p:cNvSpPr>
            <a:spLocks/>
          </p:cNvSpPr>
          <p:nvPr/>
        </p:nvSpPr>
        <p:spPr bwMode="auto">
          <a:xfrm>
            <a:off x="5105400" y="4560888"/>
            <a:ext cx="93663" cy="101600"/>
          </a:xfrm>
          <a:custGeom>
            <a:avLst/>
            <a:gdLst>
              <a:gd name="T0" fmla="*/ 47 w 59"/>
              <a:gd name="T1" fmla="*/ 3 h 64"/>
              <a:gd name="T2" fmla="*/ 46 w 59"/>
              <a:gd name="T3" fmla="*/ 9 h 64"/>
              <a:gd name="T4" fmla="*/ 46 w 59"/>
              <a:gd name="T5" fmla="*/ 13 h 64"/>
              <a:gd name="T6" fmla="*/ 44 w 59"/>
              <a:gd name="T7" fmla="*/ 19 h 64"/>
              <a:gd name="T8" fmla="*/ 42 w 59"/>
              <a:gd name="T9" fmla="*/ 23 h 64"/>
              <a:gd name="T10" fmla="*/ 40 w 59"/>
              <a:gd name="T11" fmla="*/ 27 h 64"/>
              <a:gd name="T12" fmla="*/ 38 w 59"/>
              <a:gd name="T13" fmla="*/ 31 h 64"/>
              <a:gd name="T14" fmla="*/ 35 w 59"/>
              <a:gd name="T15" fmla="*/ 34 h 64"/>
              <a:gd name="T16" fmla="*/ 31 w 59"/>
              <a:gd name="T17" fmla="*/ 38 h 64"/>
              <a:gd name="T18" fmla="*/ 29 w 59"/>
              <a:gd name="T19" fmla="*/ 41 h 64"/>
              <a:gd name="T20" fmla="*/ 25 w 59"/>
              <a:gd name="T21" fmla="*/ 44 h 64"/>
              <a:gd name="T22" fmla="*/ 21 w 59"/>
              <a:gd name="T23" fmla="*/ 45 h 64"/>
              <a:gd name="T24" fmla="*/ 17 w 59"/>
              <a:gd name="T25" fmla="*/ 48 h 64"/>
              <a:gd name="T26" fmla="*/ 12 w 59"/>
              <a:gd name="T27" fmla="*/ 49 h 64"/>
              <a:gd name="T28" fmla="*/ 8 w 59"/>
              <a:gd name="T29" fmla="*/ 49 h 64"/>
              <a:gd name="T30" fmla="*/ 2 w 59"/>
              <a:gd name="T31" fmla="*/ 51 h 64"/>
              <a:gd name="T32" fmla="*/ 0 w 59"/>
              <a:gd name="T33" fmla="*/ 64 h 64"/>
              <a:gd name="T34" fmla="*/ 6 w 59"/>
              <a:gd name="T35" fmla="*/ 64 h 64"/>
              <a:gd name="T36" fmla="*/ 12 w 59"/>
              <a:gd name="T37" fmla="*/ 62 h 64"/>
              <a:gd name="T38" fmla="*/ 18 w 59"/>
              <a:gd name="T39" fmla="*/ 61 h 64"/>
              <a:gd name="T40" fmla="*/ 23 w 59"/>
              <a:gd name="T41" fmla="*/ 58 h 64"/>
              <a:gd name="T42" fmla="*/ 29 w 59"/>
              <a:gd name="T43" fmla="*/ 55 h 64"/>
              <a:gd name="T44" fmla="*/ 33 w 59"/>
              <a:gd name="T45" fmla="*/ 52 h 64"/>
              <a:gd name="T46" fmla="*/ 38 w 59"/>
              <a:gd name="T47" fmla="*/ 49 h 64"/>
              <a:gd name="T48" fmla="*/ 42 w 59"/>
              <a:gd name="T49" fmla="*/ 45 h 64"/>
              <a:gd name="T50" fmla="*/ 46 w 59"/>
              <a:gd name="T51" fmla="*/ 41 h 64"/>
              <a:gd name="T52" fmla="*/ 48 w 59"/>
              <a:gd name="T53" fmla="*/ 35 h 64"/>
              <a:gd name="T54" fmla="*/ 51 w 59"/>
              <a:gd name="T55" fmla="*/ 31 h 64"/>
              <a:gd name="T56" fmla="*/ 53 w 59"/>
              <a:gd name="T57" fmla="*/ 26 h 64"/>
              <a:gd name="T58" fmla="*/ 56 w 59"/>
              <a:gd name="T59" fmla="*/ 20 h 64"/>
              <a:gd name="T60" fmla="*/ 57 w 59"/>
              <a:gd name="T61" fmla="*/ 13 h 64"/>
              <a:gd name="T62" fmla="*/ 59 w 59"/>
              <a:gd name="T63" fmla="*/ 7 h 64"/>
              <a:gd name="T64" fmla="*/ 59 w 59"/>
              <a:gd name="T65" fmla="*/ 0 h 6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9"/>
              <a:gd name="T100" fmla="*/ 0 h 64"/>
              <a:gd name="T101" fmla="*/ 59 w 59"/>
              <a:gd name="T102" fmla="*/ 64 h 6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9" h="64">
                <a:moveTo>
                  <a:pt x="47" y="0"/>
                </a:moveTo>
                <a:lnTo>
                  <a:pt x="47" y="3"/>
                </a:lnTo>
                <a:lnTo>
                  <a:pt x="47" y="6"/>
                </a:lnTo>
                <a:lnTo>
                  <a:pt x="46" y="9"/>
                </a:lnTo>
                <a:lnTo>
                  <a:pt x="46" y="12"/>
                </a:lnTo>
                <a:lnTo>
                  <a:pt x="46" y="13"/>
                </a:lnTo>
                <a:lnTo>
                  <a:pt x="44" y="16"/>
                </a:lnTo>
                <a:lnTo>
                  <a:pt x="44" y="19"/>
                </a:lnTo>
                <a:lnTo>
                  <a:pt x="43" y="20"/>
                </a:lnTo>
                <a:lnTo>
                  <a:pt x="42" y="23"/>
                </a:lnTo>
                <a:lnTo>
                  <a:pt x="42" y="24"/>
                </a:lnTo>
                <a:lnTo>
                  <a:pt x="40" y="27"/>
                </a:lnTo>
                <a:lnTo>
                  <a:pt x="39" y="28"/>
                </a:lnTo>
                <a:lnTo>
                  <a:pt x="38" y="31"/>
                </a:lnTo>
                <a:lnTo>
                  <a:pt x="36" y="33"/>
                </a:lnTo>
                <a:lnTo>
                  <a:pt x="35" y="34"/>
                </a:lnTo>
                <a:lnTo>
                  <a:pt x="33" y="35"/>
                </a:lnTo>
                <a:lnTo>
                  <a:pt x="31" y="38"/>
                </a:lnTo>
                <a:lnTo>
                  <a:pt x="30" y="40"/>
                </a:lnTo>
                <a:lnTo>
                  <a:pt x="29" y="41"/>
                </a:lnTo>
                <a:lnTo>
                  <a:pt x="26" y="42"/>
                </a:lnTo>
                <a:lnTo>
                  <a:pt x="25" y="44"/>
                </a:lnTo>
                <a:lnTo>
                  <a:pt x="22" y="45"/>
                </a:lnTo>
                <a:lnTo>
                  <a:pt x="21" y="45"/>
                </a:lnTo>
                <a:lnTo>
                  <a:pt x="18" y="47"/>
                </a:lnTo>
                <a:lnTo>
                  <a:pt x="17" y="48"/>
                </a:lnTo>
                <a:lnTo>
                  <a:pt x="14" y="48"/>
                </a:lnTo>
                <a:lnTo>
                  <a:pt x="12" y="49"/>
                </a:lnTo>
                <a:lnTo>
                  <a:pt x="10" y="49"/>
                </a:lnTo>
                <a:lnTo>
                  <a:pt x="8" y="49"/>
                </a:lnTo>
                <a:lnTo>
                  <a:pt x="5" y="51"/>
                </a:lnTo>
                <a:lnTo>
                  <a:pt x="2" y="51"/>
                </a:lnTo>
                <a:lnTo>
                  <a:pt x="0" y="51"/>
                </a:lnTo>
                <a:lnTo>
                  <a:pt x="0" y="64"/>
                </a:lnTo>
                <a:lnTo>
                  <a:pt x="4" y="64"/>
                </a:lnTo>
                <a:lnTo>
                  <a:pt x="6" y="64"/>
                </a:lnTo>
                <a:lnTo>
                  <a:pt x="9" y="62"/>
                </a:lnTo>
                <a:lnTo>
                  <a:pt x="12" y="62"/>
                </a:lnTo>
                <a:lnTo>
                  <a:pt x="14" y="61"/>
                </a:lnTo>
                <a:lnTo>
                  <a:pt x="18" y="61"/>
                </a:lnTo>
                <a:lnTo>
                  <a:pt x="21" y="59"/>
                </a:lnTo>
                <a:lnTo>
                  <a:pt x="23" y="58"/>
                </a:lnTo>
                <a:lnTo>
                  <a:pt x="26" y="57"/>
                </a:lnTo>
                <a:lnTo>
                  <a:pt x="29" y="55"/>
                </a:lnTo>
                <a:lnTo>
                  <a:pt x="30" y="54"/>
                </a:lnTo>
                <a:lnTo>
                  <a:pt x="33" y="52"/>
                </a:lnTo>
                <a:lnTo>
                  <a:pt x="35" y="51"/>
                </a:lnTo>
                <a:lnTo>
                  <a:pt x="38" y="49"/>
                </a:lnTo>
                <a:lnTo>
                  <a:pt x="39" y="47"/>
                </a:lnTo>
                <a:lnTo>
                  <a:pt x="42" y="45"/>
                </a:lnTo>
                <a:lnTo>
                  <a:pt x="43" y="42"/>
                </a:lnTo>
                <a:lnTo>
                  <a:pt x="46" y="41"/>
                </a:lnTo>
                <a:lnTo>
                  <a:pt x="47" y="38"/>
                </a:lnTo>
                <a:lnTo>
                  <a:pt x="48" y="35"/>
                </a:lnTo>
                <a:lnTo>
                  <a:pt x="50" y="33"/>
                </a:lnTo>
                <a:lnTo>
                  <a:pt x="51" y="31"/>
                </a:lnTo>
                <a:lnTo>
                  <a:pt x="52" y="28"/>
                </a:lnTo>
                <a:lnTo>
                  <a:pt x="53" y="26"/>
                </a:lnTo>
                <a:lnTo>
                  <a:pt x="55" y="23"/>
                </a:lnTo>
                <a:lnTo>
                  <a:pt x="56" y="20"/>
                </a:lnTo>
                <a:lnTo>
                  <a:pt x="56" y="17"/>
                </a:lnTo>
                <a:lnTo>
                  <a:pt x="57" y="13"/>
                </a:lnTo>
                <a:lnTo>
                  <a:pt x="57" y="10"/>
                </a:lnTo>
                <a:lnTo>
                  <a:pt x="59" y="7"/>
                </a:lnTo>
                <a:lnTo>
                  <a:pt x="59" y="5"/>
                </a:lnTo>
                <a:lnTo>
                  <a:pt x="59" y="0"/>
                </a:lnTo>
                <a:lnTo>
                  <a:pt x="47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30" name="Freeform 148"/>
          <p:cNvSpPr>
            <a:spLocks/>
          </p:cNvSpPr>
          <p:nvPr/>
        </p:nvSpPr>
        <p:spPr bwMode="auto">
          <a:xfrm>
            <a:off x="4940300" y="4560888"/>
            <a:ext cx="92075" cy="101600"/>
          </a:xfrm>
          <a:custGeom>
            <a:avLst/>
            <a:gdLst>
              <a:gd name="T0" fmla="*/ 3 w 58"/>
              <a:gd name="T1" fmla="*/ 64 h 64"/>
              <a:gd name="T2" fmla="*/ 8 w 58"/>
              <a:gd name="T3" fmla="*/ 62 h 64"/>
              <a:gd name="T4" fmla="*/ 15 w 58"/>
              <a:gd name="T5" fmla="*/ 61 h 64"/>
              <a:gd name="T6" fmla="*/ 20 w 58"/>
              <a:gd name="T7" fmla="*/ 59 h 64"/>
              <a:gd name="T8" fmla="*/ 25 w 58"/>
              <a:gd name="T9" fmla="*/ 57 h 64"/>
              <a:gd name="T10" fmla="*/ 30 w 58"/>
              <a:gd name="T11" fmla="*/ 54 h 64"/>
              <a:gd name="T12" fmla="*/ 34 w 58"/>
              <a:gd name="T13" fmla="*/ 51 h 64"/>
              <a:gd name="T14" fmla="*/ 38 w 58"/>
              <a:gd name="T15" fmla="*/ 47 h 64"/>
              <a:gd name="T16" fmla="*/ 42 w 58"/>
              <a:gd name="T17" fmla="*/ 42 h 64"/>
              <a:gd name="T18" fmla="*/ 46 w 58"/>
              <a:gd name="T19" fmla="*/ 38 h 64"/>
              <a:gd name="T20" fmla="*/ 49 w 58"/>
              <a:gd name="T21" fmla="*/ 33 h 64"/>
              <a:gd name="T22" fmla="*/ 53 w 58"/>
              <a:gd name="T23" fmla="*/ 28 h 64"/>
              <a:gd name="T24" fmla="*/ 54 w 58"/>
              <a:gd name="T25" fmla="*/ 23 h 64"/>
              <a:gd name="T26" fmla="*/ 57 w 58"/>
              <a:gd name="T27" fmla="*/ 17 h 64"/>
              <a:gd name="T28" fmla="*/ 57 w 58"/>
              <a:gd name="T29" fmla="*/ 10 h 64"/>
              <a:gd name="T30" fmla="*/ 58 w 58"/>
              <a:gd name="T31" fmla="*/ 5 h 64"/>
              <a:gd name="T32" fmla="*/ 46 w 58"/>
              <a:gd name="T33" fmla="*/ 0 h 64"/>
              <a:gd name="T34" fmla="*/ 46 w 58"/>
              <a:gd name="T35" fmla="*/ 6 h 64"/>
              <a:gd name="T36" fmla="*/ 45 w 58"/>
              <a:gd name="T37" fmla="*/ 12 h 64"/>
              <a:gd name="T38" fmla="*/ 44 w 58"/>
              <a:gd name="T39" fmla="*/ 16 h 64"/>
              <a:gd name="T40" fmla="*/ 42 w 58"/>
              <a:gd name="T41" fmla="*/ 20 h 64"/>
              <a:gd name="T42" fmla="*/ 41 w 58"/>
              <a:gd name="T43" fmla="*/ 24 h 64"/>
              <a:gd name="T44" fmla="*/ 38 w 58"/>
              <a:gd name="T45" fmla="*/ 28 h 64"/>
              <a:gd name="T46" fmla="*/ 36 w 58"/>
              <a:gd name="T47" fmla="*/ 33 h 64"/>
              <a:gd name="T48" fmla="*/ 33 w 58"/>
              <a:gd name="T49" fmla="*/ 35 h 64"/>
              <a:gd name="T50" fmla="*/ 29 w 58"/>
              <a:gd name="T51" fmla="*/ 40 h 64"/>
              <a:gd name="T52" fmla="*/ 25 w 58"/>
              <a:gd name="T53" fmla="*/ 42 h 64"/>
              <a:gd name="T54" fmla="*/ 21 w 58"/>
              <a:gd name="T55" fmla="*/ 45 h 64"/>
              <a:gd name="T56" fmla="*/ 17 w 58"/>
              <a:gd name="T57" fmla="*/ 47 h 64"/>
              <a:gd name="T58" fmla="*/ 13 w 58"/>
              <a:gd name="T59" fmla="*/ 48 h 64"/>
              <a:gd name="T60" fmla="*/ 10 w 58"/>
              <a:gd name="T61" fmla="*/ 49 h 64"/>
              <a:gd name="T62" fmla="*/ 4 w 58"/>
              <a:gd name="T63" fmla="*/ 51 h 64"/>
              <a:gd name="T64" fmla="*/ 0 w 58"/>
              <a:gd name="T65" fmla="*/ 51 h 6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8"/>
              <a:gd name="T100" fmla="*/ 0 h 64"/>
              <a:gd name="T101" fmla="*/ 58 w 58"/>
              <a:gd name="T102" fmla="*/ 64 h 6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8" h="64">
                <a:moveTo>
                  <a:pt x="0" y="64"/>
                </a:moveTo>
                <a:lnTo>
                  <a:pt x="3" y="64"/>
                </a:lnTo>
                <a:lnTo>
                  <a:pt x="6" y="64"/>
                </a:lnTo>
                <a:lnTo>
                  <a:pt x="8" y="62"/>
                </a:lnTo>
                <a:lnTo>
                  <a:pt x="11" y="62"/>
                </a:lnTo>
                <a:lnTo>
                  <a:pt x="15" y="61"/>
                </a:lnTo>
                <a:lnTo>
                  <a:pt x="17" y="61"/>
                </a:lnTo>
                <a:lnTo>
                  <a:pt x="20" y="59"/>
                </a:lnTo>
                <a:lnTo>
                  <a:pt x="23" y="58"/>
                </a:lnTo>
                <a:lnTo>
                  <a:pt x="25" y="57"/>
                </a:lnTo>
                <a:lnTo>
                  <a:pt x="28" y="55"/>
                </a:lnTo>
                <a:lnTo>
                  <a:pt x="30" y="54"/>
                </a:lnTo>
                <a:lnTo>
                  <a:pt x="32" y="52"/>
                </a:lnTo>
                <a:lnTo>
                  <a:pt x="34" y="51"/>
                </a:lnTo>
                <a:lnTo>
                  <a:pt x="37" y="49"/>
                </a:lnTo>
                <a:lnTo>
                  <a:pt x="38" y="47"/>
                </a:lnTo>
                <a:lnTo>
                  <a:pt x="41" y="45"/>
                </a:lnTo>
                <a:lnTo>
                  <a:pt x="42" y="42"/>
                </a:lnTo>
                <a:lnTo>
                  <a:pt x="45" y="41"/>
                </a:lnTo>
                <a:lnTo>
                  <a:pt x="46" y="38"/>
                </a:lnTo>
                <a:lnTo>
                  <a:pt x="47" y="35"/>
                </a:lnTo>
                <a:lnTo>
                  <a:pt x="49" y="33"/>
                </a:lnTo>
                <a:lnTo>
                  <a:pt x="51" y="31"/>
                </a:lnTo>
                <a:lnTo>
                  <a:pt x="53" y="28"/>
                </a:lnTo>
                <a:lnTo>
                  <a:pt x="53" y="26"/>
                </a:lnTo>
                <a:lnTo>
                  <a:pt x="54" y="23"/>
                </a:lnTo>
                <a:lnTo>
                  <a:pt x="55" y="20"/>
                </a:lnTo>
                <a:lnTo>
                  <a:pt x="57" y="17"/>
                </a:lnTo>
                <a:lnTo>
                  <a:pt x="57" y="13"/>
                </a:lnTo>
                <a:lnTo>
                  <a:pt x="57" y="10"/>
                </a:lnTo>
                <a:lnTo>
                  <a:pt x="58" y="7"/>
                </a:lnTo>
                <a:lnTo>
                  <a:pt x="58" y="5"/>
                </a:lnTo>
                <a:lnTo>
                  <a:pt x="58" y="0"/>
                </a:lnTo>
                <a:lnTo>
                  <a:pt x="46" y="0"/>
                </a:lnTo>
                <a:lnTo>
                  <a:pt x="46" y="3"/>
                </a:lnTo>
                <a:lnTo>
                  <a:pt x="46" y="6"/>
                </a:lnTo>
                <a:lnTo>
                  <a:pt x="46" y="9"/>
                </a:lnTo>
                <a:lnTo>
                  <a:pt x="45" y="12"/>
                </a:lnTo>
                <a:lnTo>
                  <a:pt x="45" y="13"/>
                </a:lnTo>
                <a:lnTo>
                  <a:pt x="44" y="16"/>
                </a:lnTo>
                <a:lnTo>
                  <a:pt x="44" y="19"/>
                </a:lnTo>
                <a:lnTo>
                  <a:pt x="42" y="20"/>
                </a:lnTo>
                <a:lnTo>
                  <a:pt x="41" y="23"/>
                </a:lnTo>
                <a:lnTo>
                  <a:pt x="41" y="24"/>
                </a:lnTo>
                <a:lnTo>
                  <a:pt x="40" y="27"/>
                </a:lnTo>
                <a:lnTo>
                  <a:pt x="38" y="28"/>
                </a:lnTo>
                <a:lnTo>
                  <a:pt x="37" y="31"/>
                </a:lnTo>
                <a:lnTo>
                  <a:pt x="36" y="33"/>
                </a:lnTo>
                <a:lnTo>
                  <a:pt x="34" y="34"/>
                </a:lnTo>
                <a:lnTo>
                  <a:pt x="33" y="35"/>
                </a:lnTo>
                <a:lnTo>
                  <a:pt x="30" y="38"/>
                </a:lnTo>
                <a:lnTo>
                  <a:pt x="29" y="40"/>
                </a:lnTo>
                <a:lnTo>
                  <a:pt x="28" y="41"/>
                </a:lnTo>
                <a:lnTo>
                  <a:pt x="25" y="42"/>
                </a:lnTo>
                <a:lnTo>
                  <a:pt x="24" y="44"/>
                </a:lnTo>
                <a:lnTo>
                  <a:pt x="21" y="45"/>
                </a:lnTo>
                <a:lnTo>
                  <a:pt x="20" y="45"/>
                </a:lnTo>
                <a:lnTo>
                  <a:pt x="17" y="47"/>
                </a:lnTo>
                <a:lnTo>
                  <a:pt x="16" y="48"/>
                </a:lnTo>
                <a:lnTo>
                  <a:pt x="13" y="48"/>
                </a:lnTo>
                <a:lnTo>
                  <a:pt x="11" y="49"/>
                </a:lnTo>
                <a:lnTo>
                  <a:pt x="10" y="49"/>
                </a:lnTo>
                <a:lnTo>
                  <a:pt x="7" y="49"/>
                </a:lnTo>
                <a:lnTo>
                  <a:pt x="4" y="51"/>
                </a:lnTo>
                <a:lnTo>
                  <a:pt x="2" y="51"/>
                </a:lnTo>
                <a:lnTo>
                  <a:pt x="0" y="51"/>
                </a:lnTo>
                <a:lnTo>
                  <a:pt x="0" y="64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31" name="Freeform 149"/>
          <p:cNvSpPr>
            <a:spLocks/>
          </p:cNvSpPr>
          <p:nvPr/>
        </p:nvSpPr>
        <p:spPr bwMode="auto">
          <a:xfrm>
            <a:off x="4846638" y="4560888"/>
            <a:ext cx="93662" cy="101600"/>
          </a:xfrm>
          <a:custGeom>
            <a:avLst/>
            <a:gdLst>
              <a:gd name="T0" fmla="*/ 0 w 59"/>
              <a:gd name="T1" fmla="*/ 5 h 64"/>
              <a:gd name="T2" fmla="*/ 2 w 59"/>
              <a:gd name="T3" fmla="*/ 10 h 64"/>
              <a:gd name="T4" fmla="*/ 3 w 59"/>
              <a:gd name="T5" fmla="*/ 17 h 64"/>
              <a:gd name="T6" fmla="*/ 4 w 59"/>
              <a:gd name="T7" fmla="*/ 23 h 64"/>
              <a:gd name="T8" fmla="*/ 7 w 59"/>
              <a:gd name="T9" fmla="*/ 28 h 64"/>
              <a:gd name="T10" fmla="*/ 10 w 59"/>
              <a:gd name="T11" fmla="*/ 33 h 64"/>
              <a:gd name="T12" fmla="*/ 12 w 59"/>
              <a:gd name="T13" fmla="*/ 38 h 64"/>
              <a:gd name="T14" fmla="*/ 16 w 59"/>
              <a:gd name="T15" fmla="*/ 42 h 64"/>
              <a:gd name="T16" fmla="*/ 20 w 59"/>
              <a:gd name="T17" fmla="*/ 47 h 64"/>
              <a:gd name="T18" fmla="*/ 24 w 59"/>
              <a:gd name="T19" fmla="*/ 51 h 64"/>
              <a:gd name="T20" fmla="*/ 29 w 59"/>
              <a:gd name="T21" fmla="*/ 54 h 64"/>
              <a:gd name="T22" fmla="*/ 33 w 59"/>
              <a:gd name="T23" fmla="*/ 57 h 64"/>
              <a:gd name="T24" fmla="*/ 38 w 59"/>
              <a:gd name="T25" fmla="*/ 59 h 64"/>
              <a:gd name="T26" fmla="*/ 44 w 59"/>
              <a:gd name="T27" fmla="*/ 61 h 64"/>
              <a:gd name="T28" fmla="*/ 50 w 59"/>
              <a:gd name="T29" fmla="*/ 62 h 64"/>
              <a:gd name="T30" fmla="*/ 55 w 59"/>
              <a:gd name="T31" fmla="*/ 64 h 64"/>
              <a:gd name="T32" fmla="*/ 59 w 59"/>
              <a:gd name="T33" fmla="*/ 51 h 64"/>
              <a:gd name="T34" fmla="*/ 54 w 59"/>
              <a:gd name="T35" fmla="*/ 51 h 64"/>
              <a:gd name="T36" fmla="*/ 49 w 59"/>
              <a:gd name="T37" fmla="*/ 49 h 64"/>
              <a:gd name="T38" fmla="*/ 45 w 59"/>
              <a:gd name="T39" fmla="*/ 48 h 64"/>
              <a:gd name="T40" fmla="*/ 41 w 59"/>
              <a:gd name="T41" fmla="*/ 47 h 64"/>
              <a:gd name="T42" fmla="*/ 37 w 59"/>
              <a:gd name="T43" fmla="*/ 45 h 64"/>
              <a:gd name="T44" fmla="*/ 33 w 59"/>
              <a:gd name="T45" fmla="*/ 42 h 64"/>
              <a:gd name="T46" fmla="*/ 29 w 59"/>
              <a:gd name="T47" fmla="*/ 40 h 64"/>
              <a:gd name="T48" fmla="*/ 27 w 59"/>
              <a:gd name="T49" fmla="*/ 35 h 64"/>
              <a:gd name="T50" fmla="*/ 23 w 59"/>
              <a:gd name="T51" fmla="*/ 33 h 64"/>
              <a:gd name="T52" fmla="*/ 20 w 59"/>
              <a:gd name="T53" fmla="*/ 28 h 64"/>
              <a:gd name="T54" fmla="*/ 17 w 59"/>
              <a:gd name="T55" fmla="*/ 24 h 64"/>
              <a:gd name="T56" fmla="*/ 16 w 59"/>
              <a:gd name="T57" fmla="*/ 20 h 64"/>
              <a:gd name="T58" fmla="*/ 15 w 59"/>
              <a:gd name="T59" fmla="*/ 16 h 64"/>
              <a:gd name="T60" fmla="*/ 14 w 59"/>
              <a:gd name="T61" fmla="*/ 12 h 64"/>
              <a:gd name="T62" fmla="*/ 12 w 59"/>
              <a:gd name="T63" fmla="*/ 6 h 64"/>
              <a:gd name="T64" fmla="*/ 12 w 59"/>
              <a:gd name="T65" fmla="*/ 0 h 6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9"/>
              <a:gd name="T100" fmla="*/ 0 h 64"/>
              <a:gd name="T101" fmla="*/ 59 w 59"/>
              <a:gd name="T102" fmla="*/ 64 h 6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9" h="64">
                <a:moveTo>
                  <a:pt x="0" y="0"/>
                </a:moveTo>
                <a:lnTo>
                  <a:pt x="0" y="5"/>
                </a:lnTo>
                <a:lnTo>
                  <a:pt x="0" y="7"/>
                </a:lnTo>
                <a:lnTo>
                  <a:pt x="2" y="10"/>
                </a:lnTo>
                <a:lnTo>
                  <a:pt x="2" y="13"/>
                </a:lnTo>
                <a:lnTo>
                  <a:pt x="3" y="17"/>
                </a:lnTo>
                <a:lnTo>
                  <a:pt x="3" y="20"/>
                </a:lnTo>
                <a:lnTo>
                  <a:pt x="4" y="23"/>
                </a:lnTo>
                <a:lnTo>
                  <a:pt x="6" y="26"/>
                </a:lnTo>
                <a:lnTo>
                  <a:pt x="7" y="28"/>
                </a:lnTo>
                <a:lnTo>
                  <a:pt x="8" y="31"/>
                </a:lnTo>
                <a:lnTo>
                  <a:pt x="10" y="33"/>
                </a:lnTo>
                <a:lnTo>
                  <a:pt x="11" y="35"/>
                </a:lnTo>
                <a:lnTo>
                  <a:pt x="12" y="38"/>
                </a:lnTo>
                <a:lnTo>
                  <a:pt x="14" y="41"/>
                </a:lnTo>
                <a:lnTo>
                  <a:pt x="16" y="42"/>
                </a:lnTo>
                <a:lnTo>
                  <a:pt x="17" y="45"/>
                </a:lnTo>
                <a:lnTo>
                  <a:pt x="20" y="47"/>
                </a:lnTo>
                <a:lnTo>
                  <a:pt x="21" y="49"/>
                </a:lnTo>
                <a:lnTo>
                  <a:pt x="24" y="51"/>
                </a:lnTo>
                <a:lnTo>
                  <a:pt x="27" y="52"/>
                </a:lnTo>
                <a:lnTo>
                  <a:pt x="29" y="54"/>
                </a:lnTo>
                <a:lnTo>
                  <a:pt x="31" y="55"/>
                </a:lnTo>
                <a:lnTo>
                  <a:pt x="33" y="57"/>
                </a:lnTo>
                <a:lnTo>
                  <a:pt x="36" y="58"/>
                </a:lnTo>
                <a:lnTo>
                  <a:pt x="38" y="59"/>
                </a:lnTo>
                <a:lnTo>
                  <a:pt x="41" y="61"/>
                </a:lnTo>
                <a:lnTo>
                  <a:pt x="44" y="61"/>
                </a:lnTo>
                <a:lnTo>
                  <a:pt x="48" y="62"/>
                </a:lnTo>
                <a:lnTo>
                  <a:pt x="50" y="62"/>
                </a:lnTo>
                <a:lnTo>
                  <a:pt x="53" y="64"/>
                </a:lnTo>
                <a:lnTo>
                  <a:pt x="55" y="64"/>
                </a:lnTo>
                <a:lnTo>
                  <a:pt x="59" y="64"/>
                </a:lnTo>
                <a:lnTo>
                  <a:pt x="59" y="51"/>
                </a:lnTo>
                <a:lnTo>
                  <a:pt x="57" y="51"/>
                </a:lnTo>
                <a:lnTo>
                  <a:pt x="54" y="51"/>
                </a:lnTo>
                <a:lnTo>
                  <a:pt x="52" y="49"/>
                </a:lnTo>
                <a:lnTo>
                  <a:pt x="49" y="49"/>
                </a:lnTo>
                <a:lnTo>
                  <a:pt x="48" y="49"/>
                </a:lnTo>
                <a:lnTo>
                  <a:pt x="45" y="48"/>
                </a:lnTo>
                <a:lnTo>
                  <a:pt x="42" y="48"/>
                </a:lnTo>
                <a:lnTo>
                  <a:pt x="41" y="47"/>
                </a:lnTo>
                <a:lnTo>
                  <a:pt x="38" y="45"/>
                </a:lnTo>
                <a:lnTo>
                  <a:pt x="37" y="45"/>
                </a:lnTo>
                <a:lnTo>
                  <a:pt x="35" y="44"/>
                </a:lnTo>
                <a:lnTo>
                  <a:pt x="33" y="42"/>
                </a:lnTo>
                <a:lnTo>
                  <a:pt x="31" y="41"/>
                </a:lnTo>
                <a:lnTo>
                  <a:pt x="29" y="40"/>
                </a:lnTo>
                <a:lnTo>
                  <a:pt x="28" y="38"/>
                </a:lnTo>
                <a:lnTo>
                  <a:pt x="27" y="35"/>
                </a:lnTo>
                <a:lnTo>
                  <a:pt x="24" y="34"/>
                </a:lnTo>
                <a:lnTo>
                  <a:pt x="23" y="33"/>
                </a:lnTo>
                <a:lnTo>
                  <a:pt x="21" y="31"/>
                </a:lnTo>
                <a:lnTo>
                  <a:pt x="20" y="28"/>
                </a:lnTo>
                <a:lnTo>
                  <a:pt x="19" y="27"/>
                </a:lnTo>
                <a:lnTo>
                  <a:pt x="17" y="24"/>
                </a:lnTo>
                <a:lnTo>
                  <a:pt x="17" y="23"/>
                </a:lnTo>
                <a:lnTo>
                  <a:pt x="16" y="20"/>
                </a:lnTo>
                <a:lnTo>
                  <a:pt x="15" y="19"/>
                </a:lnTo>
                <a:lnTo>
                  <a:pt x="15" y="16"/>
                </a:lnTo>
                <a:lnTo>
                  <a:pt x="14" y="13"/>
                </a:lnTo>
                <a:lnTo>
                  <a:pt x="14" y="12"/>
                </a:lnTo>
                <a:lnTo>
                  <a:pt x="14" y="9"/>
                </a:lnTo>
                <a:lnTo>
                  <a:pt x="12" y="6"/>
                </a:lnTo>
                <a:lnTo>
                  <a:pt x="12" y="3"/>
                </a:lnTo>
                <a:lnTo>
                  <a:pt x="12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32" name="Freeform 150"/>
          <p:cNvSpPr>
            <a:spLocks/>
          </p:cNvSpPr>
          <p:nvPr/>
        </p:nvSpPr>
        <p:spPr bwMode="auto">
          <a:xfrm>
            <a:off x="4681538" y="4560888"/>
            <a:ext cx="93662" cy="101600"/>
          </a:xfrm>
          <a:custGeom>
            <a:avLst/>
            <a:gdLst>
              <a:gd name="T0" fmla="*/ 56 w 59"/>
              <a:gd name="T1" fmla="*/ 51 h 64"/>
              <a:gd name="T2" fmla="*/ 51 w 59"/>
              <a:gd name="T3" fmla="*/ 49 h 64"/>
              <a:gd name="T4" fmla="*/ 47 w 59"/>
              <a:gd name="T5" fmla="*/ 49 h 64"/>
              <a:gd name="T6" fmla="*/ 43 w 59"/>
              <a:gd name="T7" fmla="*/ 48 h 64"/>
              <a:gd name="T8" fmla="*/ 38 w 59"/>
              <a:gd name="T9" fmla="*/ 45 h 64"/>
              <a:gd name="T10" fmla="*/ 34 w 59"/>
              <a:gd name="T11" fmla="*/ 44 h 64"/>
              <a:gd name="T12" fmla="*/ 31 w 59"/>
              <a:gd name="T13" fmla="*/ 41 h 64"/>
              <a:gd name="T14" fmla="*/ 27 w 59"/>
              <a:gd name="T15" fmla="*/ 38 h 64"/>
              <a:gd name="T16" fmla="*/ 25 w 59"/>
              <a:gd name="T17" fmla="*/ 34 h 64"/>
              <a:gd name="T18" fmla="*/ 21 w 59"/>
              <a:gd name="T19" fmla="*/ 31 h 64"/>
              <a:gd name="T20" fmla="*/ 18 w 59"/>
              <a:gd name="T21" fmla="*/ 27 h 64"/>
              <a:gd name="T22" fmla="*/ 17 w 59"/>
              <a:gd name="T23" fmla="*/ 23 h 64"/>
              <a:gd name="T24" fmla="*/ 14 w 59"/>
              <a:gd name="T25" fmla="*/ 19 h 64"/>
              <a:gd name="T26" fmla="*/ 13 w 59"/>
              <a:gd name="T27" fmla="*/ 13 h 64"/>
              <a:gd name="T28" fmla="*/ 13 w 59"/>
              <a:gd name="T29" fmla="*/ 9 h 64"/>
              <a:gd name="T30" fmla="*/ 12 w 59"/>
              <a:gd name="T31" fmla="*/ 3 h 64"/>
              <a:gd name="T32" fmla="*/ 0 w 59"/>
              <a:gd name="T33" fmla="*/ 0 h 64"/>
              <a:gd name="T34" fmla="*/ 1 w 59"/>
              <a:gd name="T35" fmla="*/ 7 h 64"/>
              <a:gd name="T36" fmla="*/ 1 w 59"/>
              <a:gd name="T37" fmla="*/ 13 h 64"/>
              <a:gd name="T38" fmla="*/ 2 w 59"/>
              <a:gd name="T39" fmla="*/ 20 h 64"/>
              <a:gd name="T40" fmla="*/ 5 w 59"/>
              <a:gd name="T41" fmla="*/ 26 h 64"/>
              <a:gd name="T42" fmla="*/ 8 w 59"/>
              <a:gd name="T43" fmla="*/ 31 h 64"/>
              <a:gd name="T44" fmla="*/ 10 w 59"/>
              <a:gd name="T45" fmla="*/ 35 h 64"/>
              <a:gd name="T46" fmla="*/ 13 w 59"/>
              <a:gd name="T47" fmla="*/ 41 h 64"/>
              <a:gd name="T48" fmla="*/ 17 w 59"/>
              <a:gd name="T49" fmla="*/ 45 h 64"/>
              <a:gd name="T50" fmla="*/ 21 w 59"/>
              <a:gd name="T51" fmla="*/ 49 h 64"/>
              <a:gd name="T52" fmla="*/ 26 w 59"/>
              <a:gd name="T53" fmla="*/ 52 h 64"/>
              <a:gd name="T54" fmla="*/ 31 w 59"/>
              <a:gd name="T55" fmla="*/ 55 h 64"/>
              <a:gd name="T56" fmla="*/ 35 w 59"/>
              <a:gd name="T57" fmla="*/ 58 h 64"/>
              <a:gd name="T58" fmla="*/ 42 w 59"/>
              <a:gd name="T59" fmla="*/ 61 h 64"/>
              <a:gd name="T60" fmla="*/ 47 w 59"/>
              <a:gd name="T61" fmla="*/ 62 h 64"/>
              <a:gd name="T62" fmla="*/ 52 w 59"/>
              <a:gd name="T63" fmla="*/ 64 h 64"/>
              <a:gd name="T64" fmla="*/ 59 w 59"/>
              <a:gd name="T65" fmla="*/ 64 h 6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9"/>
              <a:gd name="T100" fmla="*/ 0 h 64"/>
              <a:gd name="T101" fmla="*/ 59 w 59"/>
              <a:gd name="T102" fmla="*/ 64 h 6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9" h="64">
                <a:moveTo>
                  <a:pt x="59" y="51"/>
                </a:moveTo>
                <a:lnTo>
                  <a:pt x="56" y="51"/>
                </a:lnTo>
                <a:lnTo>
                  <a:pt x="53" y="51"/>
                </a:lnTo>
                <a:lnTo>
                  <a:pt x="51" y="49"/>
                </a:lnTo>
                <a:lnTo>
                  <a:pt x="49" y="49"/>
                </a:lnTo>
                <a:lnTo>
                  <a:pt x="47" y="49"/>
                </a:lnTo>
                <a:lnTo>
                  <a:pt x="44" y="48"/>
                </a:lnTo>
                <a:lnTo>
                  <a:pt x="43" y="48"/>
                </a:lnTo>
                <a:lnTo>
                  <a:pt x="40" y="47"/>
                </a:lnTo>
                <a:lnTo>
                  <a:pt x="38" y="45"/>
                </a:lnTo>
                <a:lnTo>
                  <a:pt x="36" y="45"/>
                </a:lnTo>
                <a:lnTo>
                  <a:pt x="34" y="44"/>
                </a:lnTo>
                <a:lnTo>
                  <a:pt x="32" y="42"/>
                </a:lnTo>
                <a:lnTo>
                  <a:pt x="31" y="41"/>
                </a:lnTo>
                <a:lnTo>
                  <a:pt x="29" y="40"/>
                </a:lnTo>
                <a:lnTo>
                  <a:pt x="27" y="38"/>
                </a:lnTo>
                <a:lnTo>
                  <a:pt x="26" y="35"/>
                </a:lnTo>
                <a:lnTo>
                  <a:pt x="25" y="34"/>
                </a:lnTo>
                <a:lnTo>
                  <a:pt x="22" y="33"/>
                </a:lnTo>
                <a:lnTo>
                  <a:pt x="21" y="31"/>
                </a:lnTo>
                <a:lnTo>
                  <a:pt x="19" y="28"/>
                </a:lnTo>
                <a:lnTo>
                  <a:pt x="18" y="27"/>
                </a:lnTo>
                <a:lnTo>
                  <a:pt x="18" y="24"/>
                </a:lnTo>
                <a:lnTo>
                  <a:pt x="17" y="23"/>
                </a:lnTo>
                <a:lnTo>
                  <a:pt x="15" y="20"/>
                </a:lnTo>
                <a:lnTo>
                  <a:pt x="14" y="19"/>
                </a:lnTo>
                <a:lnTo>
                  <a:pt x="14" y="16"/>
                </a:lnTo>
                <a:lnTo>
                  <a:pt x="13" y="13"/>
                </a:lnTo>
                <a:lnTo>
                  <a:pt x="13" y="12"/>
                </a:lnTo>
                <a:lnTo>
                  <a:pt x="13" y="9"/>
                </a:lnTo>
                <a:lnTo>
                  <a:pt x="12" y="6"/>
                </a:lnTo>
                <a:lnTo>
                  <a:pt x="12" y="3"/>
                </a:lnTo>
                <a:lnTo>
                  <a:pt x="12" y="0"/>
                </a:lnTo>
                <a:lnTo>
                  <a:pt x="0" y="0"/>
                </a:lnTo>
                <a:lnTo>
                  <a:pt x="0" y="5"/>
                </a:lnTo>
                <a:lnTo>
                  <a:pt x="1" y="7"/>
                </a:lnTo>
                <a:lnTo>
                  <a:pt x="1" y="10"/>
                </a:lnTo>
                <a:lnTo>
                  <a:pt x="1" y="13"/>
                </a:lnTo>
                <a:lnTo>
                  <a:pt x="2" y="17"/>
                </a:lnTo>
                <a:lnTo>
                  <a:pt x="2" y="20"/>
                </a:lnTo>
                <a:lnTo>
                  <a:pt x="4" y="23"/>
                </a:lnTo>
                <a:lnTo>
                  <a:pt x="5" y="26"/>
                </a:lnTo>
                <a:lnTo>
                  <a:pt x="6" y="28"/>
                </a:lnTo>
                <a:lnTo>
                  <a:pt x="8" y="31"/>
                </a:lnTo>
                <a:lnTo>
                  <a:pt x="9" y="33"/>
                </a:lnTo>
                <a:lnTo>
                  <a:pt x="10" y="35"/>
                </a:lnTo>
                <a:lnTo>
                  <a:pt x="12" y="38"/>
                </a:lnTo>
                <a:lnTo>
                  <a:pt x="13" y="41"/>
                </a:lnTo>
                <a:lnTo>
                  <a:pt x="15" y="42"/>
                </a:lnTo>
                <a:lnTo>
                  <a:pt x="17" y="45"/>
                </a:lnTo>
                <a:lnTo>
                  <a:pt x="19" y="47"/>
                </a:lnTo>
                <a:lnTo>
                  <a:pt x="21" y="49"/>
                </a:lnTo>
                <a:lnTo>
                  <a:pt x="23" y="51"/>
                </a:lnTo>
                <a:lnTo>
                  <a:pt x="26" y="52"/>
                </a:lnTo>
                <a:lnTo>
                  <a:pt x="29" y="54"/>
                </a:lnTo>
                <a:lnTo>
                  <a:pt x="31" y="55"/>
                </a:lnTo>
                <a:lnTo>
                  <a:pt x="32" y="57"/>
                </a:lnTo>
                <a:lnTo>
                  <a:pt x="35" y="58"/>
                </a:lnTo>
                <a:lnTo>
                  <a:pt x="38" y="59"/>
                </a:lnTo>
                <a:lnTo>
                  <a:pt x="42" y="61"/>
                </a:lnTo>
                <a:lnTo>
                  <a:pt x="44" y="61"/>
                </a:lnTo>
                <a:lnTo>
                  <a:pt x="47" y="62"/>
                </a:lnTo>
                <a:lnTo>
                  <a:pt x="49" y="62"/>
                </a:lnTo>
                <a:lnTo>
                  <a:pt x="52" y="64"/>
                </a:lnTo>
                <a:lnTo>
                  <a:pt x="55" y="64"/>
                </a:lnTo>
                <a:lnTo>
                  <a:pt x="59" y="64"/>
                </a:lnTo>
                <a:lnTo>
                  <a:pt x="59" y="51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33" name="Freeform 151"/>
          <p:cNvSpPr>
            <a:spLocks/>
          </p:cNvSpPr>
          <p:nvPr/>
        </p:nvSpPr>
        <p:spPr bwMode="auto">
          <a:xfrm>
            <a:off x="4775200" y="4560888"/>
            <a:ext cx="90488" cy="101600"/>
          </a:xfrm>
          <a:custGeom>
            <a:avLst/>
            <a:gdLst>
              <a:gd name="T0" fmla="*/ 45 w 57"/>
              <a:gd name="T1" fmla="*/ 3 h 64"/>
              <a:gd name="T2" fmla="*/ 45 w 57"/>
              <a:gd name="T3" fmla="*/ 9 h 64"/>
              <a:gd name="T4" fmla="*/ 44 w 57"/>
              <a:gd name="T5" fmla="*/ 13 h 64"/>
              <a:gd name="T6" fmla="*/ 43 w 57"/>
              <a:gd name="T7" fmla="*/ 19 h 64"/>
              <a:gd name="T8" fmla="*/ 42 w 57"/>
              <a:gd name="T9" fmla="*/ 23 h 64"/>
              <a:gd name="T10" fmla="*/ 39 w 57"/>
              <a:gd name="T11" fmla="*/ 27 h 64"/>
              <a:gd name="T12" fmla="*/ 36 w 57"/>
              <a:gd name="T13" fmla="*/ 31 h 64"/>
              <a:gd name="T14" fmla="*/ 34 w 57"/>
              <a:gd name="T15" fmla="*/ 34 h 64"/>
              <a:gd name="T16" fmla="*/ 31 w 57"/>
              <a:gd name="T17" fmla="*/ 38 h 64"/>
              <a:gd name="T18" fmla="*/ 27 w 57"/>
              <a:gd name="T19" fmla="*/ 41 h 64"/>
              <a:gd name="T20" fmla="*/ 23 w 57"/>
              <a:gd name="T21" fmla="*/ 44 h 64"/>
              <a:gd name="T22" fmla="*/ 19 w 57"/>
              <a:gd name="T23" fmla="*/ 45 h 64"/>
              <a:gd name="T24" fmla="*/ 15 w 57"/>
              <a:gd name="T25" fmla="*/ 48 h 64"/>
              <a:gd name="T26" fmla="*/ 11 w 57"/>
              <a:gd name="T27" fmla="*/ 49 h 64"/>
              <a:gd name="T28" fmla="*/ 6 w 57"/>
              <a:gd name="T29" fmla="*/ 49 h 64"/>
              <a:gd name="T30" fmla="*/ 2 w 57"/>
              <a:gd name="T31" fmla="*/ 51 h 64"/>
              <a:gd name="T32" fmla="*/ 0 w 57"/>
              <a:gd name="T33" fmla="*/ 64 h 64"/>
              <a:gd name="T34" fmla="*/ 5 w 57"/>
              <a:gd name="T35" fmla="*/ 64 h 64"/>
              <a:gd name="T36" fmla="*/ 11 w 57"/>
              <a:gd name="T37" fmla="*/ 62 h 64"/>
              <a:gd name="T38" fmla="*/ 17 w 57"/>
              <a:gd name="T39" fmla="*/ 61 h 64"/>
              <a:gd name="T40" fmla="*/ 22 w 57"/>
              <a:gd name="T41" fmla="*/ 58 h 64"/>
              <a:gd name="T42" fmla="*/ 27 w 57"/>
              <a:gd name="T43" fmla="*/ 55 h 64"/>
              <a:gd name="T44" fmla="*/ 32 w 57"/>
              <a:gd name="T45" fmla="*/ 52 h 64"/>
              <a:gd name="T46" fmla="*/ 36 w 57"/>
              <a:gd name="T47" fmla="*/ 49 h 64"/>
              <a:gd name="T48" fmla="*/ 40 w 57"/>
              <a:gd name="T49" fmla="*/ 45 h 64"/>
              <a:gd name="T50" fmla="*/ 44 w 57"/>
              <a:gd name="T51" fmla="*/ 41 h 64"/>
              <a:gd name="T52" fmla="*/ 48 w 57"/>
              <a:gd name="T53" fmla="*/ 35 h 64"/>
              <a:gd name="T54" fmla="*/ 51 w 57"/>
              <a:gd name="T55" fmla="*/ 31 h 64"/>
              <a:gd name="T56" fmla="*/ 53 w 57"/>
              <a:gd name="T57" fmla="*/ 26 h 64"/>
              <a:gd name="T58" fmla="*/ 55 w 57"/>
              <a:gd name="T59" fmla="*/ 20 h 64"/>
              <a:gd name="T60" fmla="*/ 56 w 57"/>
              <a:gd name="T61" fmla="*/ 13 h 64"/>
              <a:gd name="T62" fmla="*/ 57 w 57"/>
              <a:gd name="T63" fmla="*/ 7 h 64"/>
              <a:gd name="T64" fmla="*/ 57 w 57"/>
              <a:gd name="T65" fmla="*/ 0 h 6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7"/>
              <a:gd name="T100" fmla="*/ 0 h 64"/>
              <a:gd name="T101" fmla="*/ 57 w 57"/>
              <a:gd name="T102" fmla="*/ 64 h 6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7" h="64">
                <a:moveTo>
                  <a:pt x="45" y="0"/>
                </a:moveTo>
                <a:lnTo>
                  <a:pt x="45" y="3"/>
                </a:lnTo>
                <a:lnTo>
                  <a:pt x="45" y="6"/>
                </a:lnTo>
                <a:lnTo>
                  <a:pt x="45" y="9"/>
                </a:lnTo>
                <a:lnTo>
                  <a:pt x="44" y="12"/>
                </a:lnTo>
                <a:lnTo>
                  <a:pt x="44" y="13"/>
                </a:lnTo>
                <a:lnTo>
                  <a:pt x="44" y="16"/>
                </a:lnTo>
                <a:lnTo>
                  <a:pt x="43" y="19"/>
                </a:lnTo>
                <a:lnTo>
                  <a:pt x="42" y="20"/>
                </a:lnTo>
                <a:lnTo>
                  <a:pt x="42" y="23"/>
                </a:lnTo>
                <a:lnTo>
                  <a:pt x="40" y="24"/>
                </a:lnTo>
                <a:lnTo>
                  <a:pt x="39" y="27"/>
                </a:lnTo>
                <a:lnTo>
                  <a:pt x="38" y="28"/>
                </a:lnTo>
                <a:lnTo>
                  <a:pt x="36" y="31"/>
                </a:lnTo>
                <a:lnTo>
                  <a:pt x="35" y="33"/>
                </a:lnTo>
                <a:lnTo>
                  <a:pt x="34" y="34"/>
                </a:lnTo>
                <a:lnTo>
                  <a:pt x="32" y="35"/>
                </a:lnTo>
                <a:lnTo>
                  <a:pt x="31" y="38"/>
                </a:lnTo>
                <a:lnTo>
                  <a:pt x="28" y="40"/>
                </a:lnTo>
                <a:lnTo>
                  <a:pt x="27" y="41"/>
                </a:lnTo>
                <a:lnTo>
                  <a:pt x="25" y="42"/>
                </a:lnTo>
                <a:lnTo>
                  <a:pt x="23" y="44"/>
                </a:lnTo>
                <a:lnTo>
                  <a:pt x="22" y="45"/>
                </a:lnTo>
                <a:lnTo>
                  <a:pt x="19" y="45"/>
                </a:lnTo>
                <a:lnTo>
                  <a:pt x="17" y="47"/>
                </a:lnTo>
                <a:lnTo>
                  <a:pt x="15" y="48"/>
                </a:lnTo>
                <a:lnTo>
                  <a:pt x="13" y="48"/>
                </a:lnTo>
                <a:lnTo>
                  <a:pt x="11" y="49"/>
                </a:lnTo>
                <a:lnTo>
                  <a:pt x="9" y="49"/>
                </a:lnTo>
                <a:lnTo>
                  <a:pt x="6" y="49"/>
                </a:lnTo>
                <a:lnTo>
                  <a:pt x="4" y="51"/>
                </a:lnTo>
                <a:lnTo>
                  <a:pt x="2" y="51"/>
                </a:lnTo>
                <a:lnTo>
                  <a:pt x="0" y="51"/>
                </a:lnTo>
                <a:lnTo>
                  <a:pt x="0" y="64"/>
                </a:lnTo>
                <a:lnTo>
                  <a:pt x="2" y="64"/>
                </a:lnTo>
                <a:lnTo>
                  <a:pt x="5" y="64"/>
                </a:lnTo>
                <a:lnTo>
                  <a:pt x="8" y="62"/>
                </a:lnTo>
                <a:lnTo>
                  <a:pt x="11" y="62"/>
                </a:lnTo>
                <a:lnTo>
                  <a:pt x="14" y="61"/>
                </a:lnTo>
                <a:lnTo>
                  <a:pt x="17" y="61"/>
                </a:lnTo>
                <a:lnTo>
                  <a:pt x="19" y="59"/>
                </a:lnTo>
                <a:lnTo>
                  <a:pt x="22" y="58"/>
                </a:lnTo>
                <a:lnTo>
                  <a:pt x="25" y="57"/>
                </a:lnTo>
                <a:lnTo>
                  <a:pt x="27" y="55"/>
                </a:lnTo>
                <a:lnTo>
                  <a:pt x="30" y="54"/>
                </a:lnTo>
                <a:lnTo>
                  <a:pt x="32" y="52"/>
                </a:lnTo>
                <a:lnTo>
                  <a:pt x="34" y="51"/>
                </a:lnTo>
                <a:lnTo>
                  <a:pt x="36" y="49"/>
                </a:lnTo>
                <a:lnTo>
                  <a:pt x="39" y="47"/>
                </a:lnTo>
                <a:lnTo>
                  <a:pt x="40" y="45"/>
                </a:lnTo>
                <a:lnTo>
                  <a:pt x="43" y="42"/>
                </a:lnTo>
                <a:lnTo>
                  <a:pt x="44" y="41"/>
                </a:lnTo>
                <a:lnTo>
                  <a:pt x="45" y="38"/>
                </a:lnTo>
                <a:lnTo>
                  <a:pt x="48" y="35"/>
                </a:lnTo>
                <a:lnTo>
                  <a:pt x="49" y="33"/>
                </a:lnTo>
                <a:lnTo>
                  <a:pt x="51" y="31"/>
                </a:lnTo>
                <a:lnTo>
                  <a:pt x="52" y="28"/>
                </a:lnTo>
                <a:lnTo>
                  <a:pt x="53" y="26"/>
                </a:lnTo>
                <a:lnTo>
                  <a:pt x="53" y="23"/>
                </a:lnTo>
                <a:lnTo>
                  <a:pt x="55" y="20"/>
                </a:lnTo>
                <a:lnTo>
                  <a:pt x="56" y="17"/>
                </a:lnTo>
                <a:lnTo>
                  <a:pt x="56" y="13"/>
                </a:lnTo>
                <a:lnTo>
                  <a:pt x="57" y="10"/>
                </a:lnTo>
                <a:lnTo>
                  <a:pt x="57" y="7"/>
                </a:lnTo>
                <a:lnTo>
                  <a:pt x="57" y="5"/>
                </a:lnTo>
                <a:lnTo>
                  <a:pt x="57" y="0"/>
                </a:lnTo>
                <a:lnTo>
                  <a:pt x="45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34" name="Freeform 152"/>
          <p:cNvSpPr>
            <a:spLocks/>
          </p:cNvSpPr>
          <p:nvPr/>
        </p:nvSpPr>
        <p:spPr bwMode="auto">
          <a:xfrm>
            <a:off x="4608513" y="4560888"/>
            <a:ext cx="92075" cy="101600"/>
          </a:xfrm>
          <a:custGeom>
            <a:avLst/>
            <a:gdLst>
              <a:gd name="T0" fmla="*/ 3 w 58"/>
              <a:gd name="T1" fmla="*/ 64 h 64"/>
              <a:gd name="T2" fmla="*/ 9 w 58"/>
              <a:gd name="T3" fmla="*/ 62 h 64"/>
              <a:gd name="T4" fmla="*/ 14 w 58"/>
              <a:gd name="T5" fmla="*/ 61 h 64"/>
              <a:gd name="T6" fmla="*/ 20 w 58"/>
              <a:gd name="T7" fmla="*/ 59 h 64"/>
              <a:gd name="T8" fmla="*/ 25 w 58"/>
              <a:gd name="T9" fmla="*/ 57 h 64"/>
              <a:gd name="T10" fmla="*/ 30 w 58"/>
              <a:gd name="T11" fmla="*/ 54 h 64"/>
              <a:gd name="T12" fmla="*/ 34 w 58"/>
              <a:gd name="T13" fmla="*/ 51 h 64"/>
              <a:gd name="T14" fmla="*/ 39 w 58"/>
              <a:gd name="T15" fmla="*/ 47 h 64"/>
              <a:gd name="T16" fmla="*/ 43 w 58"/>
              <a:gd name="T17" fmla="*/ 42 h 64"/>
              <a:gd name="T18" fmla="*/ 46 w 58"/>
              <a:gd name="T19" fmla="*/ 38 h 64"/>
              <a:gd name="T20" fmla="*/ 50 w 58"/>
              <a:gd name="T21" fmla="*/ 33 h 64"/>
              <a:gd name="T22" fmla="*/ 52 w 58"/>
              <a:gd name="T23" fmla="*/ 28 h 64"/>
              <a:gd name="T24" fmla="*/ 55 w 58"/>
              <a:gd name="T25" fmla="*/ 23 h 64"/>
              <a:gd name="T26" fmla="*/ 56 w 58"/>
              <a:gd name="T27" fmla="*/ 17 h 64"/>
              <a:gd name="T28" fmla="*/ 58 w 58"/>
              <a:gd name="T29" fmla="*/ 10 h 64"/>
              <a:gd name="T30" fmla="*/ 58 w 58"/>
              <a:gd name="T31" fmla="*/ 5 h 64"/>
              <a:gd name="T32" fmla="*/ 46 w 58"/>
              <a:gd name="T33" fmla="*/ 0 h 64"/>
              <a:gd name="T34" fmla="*/ 46 w 58"/>
              <a:gd name="T35" fmla="*/ 6 h 64"/>
              <a:gd name="T36" fmla="*/ 46 w 58"/>
              <a:gd name="T37" fmla="*/ 12 h 64"/>
              <a:gd name="T38" fmla="*/ 44 w 58"/>
              <a:gd name="T39" fmla="*/ 16 h 64"/>
              <a:gd name="T40" fmla="*/ 43 w 58"/>
              <a:gd name="T41" fmla="*/ 20 h 64"/>
              <a:gd name="T42" fmla="*/ 41 w 58"/>
              <a:gd name="T43" fmla="*/ 24 h 64"/>
              <a:gd name="T44" fmla="*/ 38 w 58"/>
              <a:gd name="T45" fmla="*/ 28 h 64"/>
              <a:gd name="T46" fmla="*/ 35 w 58"/>
              <a:gd name="T47" fmla="*/ 33 h 64"/>
              <a:gd name="T48" fmla="*/ 33 w 58"/>
              <a:gd name="T49" fmla="*/ 35 h 64"/>
              <a:gd name="T50" fmla="*/ 29 w 58"/>
              <a:gd name="T51" fmla="*/ 40 h 64"/>
              <a:gd name="T52" fmla="*/ 26 w 58"/>
              <a:gd name="T53" fmla="*/ 42 h 64"/>
              <a:gd name="T54" fmla="*/ 22 w 58"/>
              <a:gd name="T55" fmla="*/ 45 h 64"/>
              <a:gd name="T56" fmla="*/ 18 w 58"/>
              <a:gd name="T57" fmla="*/ 47 h 64"/>
              <a:gd name="T58" fmla="*/ 13 w 58"/>
              <a:gd name="T59" fmla="*/ 48 h 64"/>
              <a:gd name="T60" fmla="*/ 9 w 58"/>
              <a:gd name="T61" fmla="*/ 49 h 64"/>
              <a:gd name="T62" fmla="*/ 5 w 58"/>
              <a:gd name="T63" fmla="*/ 51 h 64"/>
              <a:gd name="T64" fmla="*/ 0 w 58"/>
              <a:gd name="T65" fmla="*/ 51 h 6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8"/>
              <a:gd name="T100" fmla="*/ 0 h 64"/>
              <a:gd name="T101" fmla="*/ 58 w 58"/>
              <a:gd name="T102" fmla="*/ 64 h 6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8" h="64">
                <a:moveTo>
                  <a:pt x="0" y="64"/>
                </a:moveTo>
                <a:lnTo>
                  <a:pt x="3" y="64"/>
                </a:lnTo>
                <a:lnTo>
                  <a:pt x="5" y="64"/>
                </a:lnTo>
                <a:lnTo>
                  <a:pt x="9" y="62"/>
                </a:lnTo>
                <a:lnTo>
                  <a:pt x="12" y="62"/>
                </a:lnTo>
                <a:lnTo>
                  <a:pt x="14" y="61"/>
                </a:lnTo>
                <a:lnTo>
                  <a:pt x="17" y="61"/>
                </a:lnTo>
                <a:lnTo>
                  <a:pt x="20" y="59"/>
                </a:lnTo>
                <a:lnTo>
                  <a:pt x="22" y="58"/>
                </a:lnTo>
                <a:lnTo>
                  <a:pt x="25" y="57"/>
                </a:lnTo>
                <a:lnTo>
                  <a:pt x="27" y="55"/>
                </a:lnTo>
                <a:lnTo>
                  <a:pt x="30" y="54"/>
                </a:lnTo>
                <a:lnTo>
                  <a:pt x="33" y="52"/>
                </a:lnTo>
                <a:lnTo>
                  <a:pt x="34" y="51"/>
                </a:lnTo>
                <a:lnTo>
                  <a:pt x="37" y="49"/>
                </a:lnTo>
                <a:lnTo>
                  <a:pt x="39" y="47"/>
                </a:lnTo>
                <a:lnTo>
                  <a:pt x="41" y="45"/>
                </a:lnTo>
                <a:lnTo>
                  <a:pt x="43" y="42"/>
                </a:lnTo>
                <a:lnTo>
                  <a:pt x="44" y="41"/>
                </a:lnTo>
                <a:lnTo>
                  <a:pt x="46" y="38"/>
                </a:lnTo>
                <a:lnTo>
                  <a:pt x="48" y="35"/>
                </a:lnTo>
                <a:lnTo>
                  <a:pt x="50" y="33"/>
                </a:lnTo>
                <a:lnTo>
                  <a:pt x="51" y="31"/>
                </a:lnTo>
                <a:lnTo>
                  <a:pt x="52" y="28"/>
                </a:lnTo>
                <a:lnTo>
                  <a:pt x="54" y="26"/>
                </a:lnTo>
                <a:lnTo>
                  <a:pt x="55" y="23"/>
                </a:lnTo>
                <a:lnTo>
                  <a:pt x="55" y="20"/>
                </a:lnTo>
                <a:lnTo>
                  <a:pt x="56" y="17"/>
                </a:lnTo>
                <a:lnTo>
                  <a:pt x="56" y="13"/>
                </a:lnTo>
                <a:lnTo>
                  <a:pt x="58" y="10"/>
                </a:lnTo>
                <a:lnTo>
                  <a:pt x="58" y="7"/>
                </a:lnTo>
                <a:lnTo>
                  <a:pt x="58" y="5"/>
                </a:lnTo>
                <a:lnTo>
                  <a:pt x="58" y="0"/>
                </a:lnTo>
                <a:lnTo>
                  <a:pt x="46" y="0"/>
                </a:lnTo>
                <a:lnTo>
                  <a:pt x="46" y="3"/>
                </a:lnTo>
                <a:lnTo>
                  <a:pt x="46" y="6"/>
                </a:lnTo>
                <a:lnTo>
                  <a:pt x="46" y="9"/>
                </a:lnTo>
                <a:lnTo>
                  <a:pt x="46" y="12"/>
                </a:lnTo>
                <a:lnTo>
                  <a:pt x="44" y="13"/>
                </a:lnTo>
                <a:lnTo>
                  <a:pt x="44" y="16"/>
                </a:lnTo>
                <a:lnTo>
                  <a:pt x="43" y="19"/>
                </a:lnTo>
                <a:lnTo>
                  <a:pt x="43" y="20"/>
                </a:lnTo>
                <a:lnTo>
                  <a:pt x="42" y="23"/>
                </a:lnTo>
                <a:lnTo>
                  <a:pt x="41" y="24"/>
                </a:lnTo>
                <a:lnTo>
                  <a:pt x="39" y="27"/>
                </a:lnTo>
                <a:lnTo>
                  <a:pt x="38" y="28"/>
                </a:lnTo>
                <a:lnTo>
                  <a:pt x="37" y="31"/>
                </a:lnTo>
                <a:lnTo>
                  <a:pt x="35" y="33"/>
                </a:lnTo>
                <a:lnTo>
                  <a:pt x="34" y="34"/>
                </a:lnTo>
                <a:lnTo>
                  <a:pt x="33" y="35"/>
                </a:lnTo>
                <a:lnTo>
                  <a:pt x="31" y="38"/>
                </a:lnTo>
                <a:lnTo>
                  <a:pt x="29" y="40"/>
                </a:lnTo>
                <a:lnTo>
                  <a:pt x="27" y="41"/>
                </a:lnTo>
                <a:lnTo>
                  <a:pt x="26" y="42"/>
                </a:lnTo>
                <a:lnTo>
                  <a:pt x="24" y="44"/>
                </a:lnTo>
                <a:lnTo>
                  <a:pt x="22" y="45"/>
                </a:lnTo>
                <a:lnTo>
                  <a:pt x="20" y="45"/>
                </a:lnTo>
                <a:lnTo>
                  <a:pt x="18" y="47"/>
                </a:lnTo>
                <a:lnTo>
                  <a:pt x="16" y="48"/>
                </a:lnTo>
                <a:lnTo>
                  <a:pt x="13" y="48"/>
                </a:lnTo>
                <a:lnTo>
                  <a:pt x="12" y="49"/>
                </a:lnTo>
                <a:lnTo>
                  <a:pt x="9" y="49"/>
                </a:lnTo>
                <a:lnTo>
                  <a:pt x="6" y="49"/>
                </a:lnTo>
                <a:lnTo>
                  <a:pt x="5" y="51"/>
                </a:lnTo>
                <a:lnTo>
                  <a:pt x="3" y="51"/>
                </a:lnTo>
                <a:lnTo>
                  <a:pt x="0" y="51"/>
                </a:lnTo>
                <a:lnTo>
                  <a:pt x="0" y="64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35" name="Freeform 153"/>
          <p:cNvSpPr>
            <a:spLocks/>
          </p:cNvSpPr>
          <p:nvPr/>
        </p:nvSpPr>
        <p:spPr bwMode="auto">
          <a:xfrm>
            <a:off x="4514850" y="4560888"/>
            <a:ext cx="93663" cy="101600"/>
          </a:xfrm>
          <a:custGeom>
            <a:avLst/>
            <a:gdLst>
              <a:gd name="T0" fmla="*/ 1 w 59"/>
              <a:gd name="T1" fmla="*/ 5 h 64"/>
              <a:gd name="T2" fmla="*/ 1 w 59"/>
              <a:gd name="T3" fmla="*/ 10 h 64"/>
              <a:gd name="T4" fmla="*/ 3 w 59"/>
              <a:gd name="T5" fmla="*/ 17 h 64"/>
              <a:gd name="T6" fmla="*/ 4 w 59"/>
              <a:gd name="T7" fmla="*/ 23 h 64"/>
              <a:gd name="T8" fmla="*/ 7 w 59"/>
              <a:gd name="T9" fmla="*/ 28 h 64"/>
              <a:gd name="T10" fmla="*/ 9 w 59"/>
              <a:gd name="T11" fmla="*/ 33 h 64"/>
              <a:gd name="T12" fmla="*/ 12 w 59"/>
              <a:gd name="T13" fmla="*/ 38 h 64"/>
              <a:gd name="T14" fmla="*/ 16 w 59"/>
              <a:gd name="T15" fmla="*/ 42 h 64"/>
              <a:gd name="T16" fmla="*/ 20 w 59"/>
              <a:gd name="T17" fmla="*/ 47 h 64"/>
              <a:gd name="T18" fmla="*/ 24 w 59"/>
              <a:gd name="T19" fmla="*/ 51 h 64"/>
              <a:gd name="T20" fmla="*/ 29 w 59"/>
              <a:gd name="T21" fmla="*/ 54 h 64"/>
              <a:gd name="T22" fmla="*/ 34 w 59"/>
              <a:gd name="T23" fmla="*/ 57 h 64"/>
              <a:gd name="T24" fmla="*/ 39 w 59"/>
              <a:gd name="T25" fmla="*/ 59 h 64"/>
              <a:gd name="T26" fmla="*/ 45 w 59"/>
              <a:gd name="T27" fmla="*/ 61 h 64"/>
              <a:gd name="T28" fmla="*/ 50 w 59"/>
              <a:gd name="T29" fmla="*/ 62 h 64"/>
              <a:gd name="T30" fmla="*/ 56 w 59"/>
              <a:gd name="T31" fmla="*/ 64 h 64"/>
              <a:gd name="T32" fmla="*/ 59 w 59"/>
              <a:gd name="T33" fmla="*/ 51 h 64"/>
              <a:gd name="T34" fmla="*/ 54 w 59"/>
              <a:gd name="T35" fmla="*/ 51 h 64"/>
              <a:gd name="T36" fmla="*/ 50 w 59"/>
              <a:gd name="T37" fmla="*/ 49 h 64"/>
              <a:gd name="T38" fmla="*/ 45 w 59"/>
              <a:gd name="T39" fmla="*/ 48 h 64"/>
              <a:gd name="T40" fmla="*/ 41 w 59"/>
              <a:gd name="T41" fmla="*/ 47 h 64"/>
              <a:gd name="T42" fmla="*/ 37 w 59"/>
              <a:gd name="T43" fmla="*/ 45 h 64"/>
              <a:gd name="T44" fmla="*/ 33 w 59"/>
              <a:gd name="T45" fmla="*/ 42 h 64"/>
              <a:gd name="T46" fmla="*/ 29 w 59"/>
              <a:gd name="T47" fmla="*/ 40 h 64"/>
              <a:gd name="T48" fmla="*/ 26 w 59"/>
              <a:gd name="T49" fmla="*/ 35 h 64"/>
              <a:gd name="T50" fmla="*/ 24 w 59"/>
              <a:gd name="T51" fmla="*/ 33 h 64"/>
              <a:gd name="T52" fmla="*/ 21 w 59"/>
              <a:gd name="T53" fmla="*/ 28 h 64"/>
              <a:gd name="T54" fmla="*/ 18 w 59"/>
              <a:gd name="T55" fmla="*/ 24 h 64"/>
              <a:gd name="T56" fmla="*/ 16 w 59"/>
              <a:gd name="T57" fmla="*/ 20 h 64"/>
              <a:gd name="T58" fmla="*/ 14 w 59"/>
              <a:gd name="T59" fmla="*/ 16 h 64"/>
              <a:gd name="T60" fmla="*/ 13 w 59"/>
              <a:gd name="T61" fmla="*/ 12 h 64"/>
              <a:gd name="T62" fmla="*/ 13 w 59"/>
              <a:gd name="T63" fmla="*/ 6 h 64"/>
              <a:gd name="T64" fmla="*/ 12 w 59"/>
              <a:gd name="T65" fmla="*/ 0 h 6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9"/>
              <a:gd name="T100" fmla="*/ 0 h 64"/>
              <a:gd name="T101" fmla="*/ 59 w 59"/>
              <a:gd name="T102" fmla="*/ 64 h 6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9" h="64">
                <a:moveTo>
                  <a:pt x="0" y="0"/>
                </a:moveTo>
                <a:lnTo>
                  <a:pt x="1" y="5"/>
                </a:lnTo>
                <a:lnTo>
                  <a:pt x="1" y="7"/>
                </a:lnTo>
                <a:lnTo>
                  <a:pt x="1" y="10"/>
                </a:lnTo>
                <a:lnTo>
                  <a:pt x="1" y="13"/>
                </a:lnTo>
                <a:lnTo>
                  <a:pt x="3" y="17"/>
                </a:lnTo>
                <a:lnTo>
                  <a:pt x="3" y="20"/>
                </a:lnTo>
                <a:lnTo>
                  <a:pt x="4" y="23"/>
                </a:lnTo>
                <a:lnTo>
                  <a:pt x="5" y="26"/>
                </a:lnTo>
                <a:lnTo>
                  <a:pt x="7" y="28"/>
                </a:lnTo>
                <a:lnTo>
                  <a:pt x="8" y="31"/>
                </a:lnTo>
                <a:lnTo>
                  <a:pt x="9" y="33"/>
                </a:lnTo>
                <a:lnTo>
                  <a:pt x="11" y="35"/>
                </a:lnTo>
                <a:lnTo>
                  <a:pt x="12" y="38"/>
                </a:lnTo>
                <a:lnTo>
                  <a:pt x="14" y="41"/>
                </a:lnTo>
                <a:lnTo>
                  <a:pt x="16" y="42"/>
                </a:lnTo>
                <a:lnTo>
                  <a:pt x="18" y="45"/>
                </a:lnTo>
                <a:lnTo>
                  <a:pt x="20" y="47"/>
                </a:lnTo>
                <a:lnTo>
                  <a:pt x="22" y="49"/>
                </a:lnTo>
                <a:lnTo>
                  <a:pt x="24" y="51"/>
                </a:lnTo>
                <a:lnTo>
                  <a:pt x="26" y="52"/>
                </a:lnTo>
                <a:lnTo>
                  <a:pt x="29" y="54"/>
                </a:lnTo>
                <a:lnTo>
                  <a:pt x="31" y="55"/>
                </a:lnTo>
                <a:lnTo>
                  <a:pt x="34" y="57"/>
                </a:lnTo>
                <a:lnTo>
                  <a:pt x="37" y="58"/>
                </a:lnTo>
                <a:lnTo>
                  <a:pt x="39" y="59"/>
                </a:lnTo>
                <a:lnTo>
                  <a:pt x="42" y="61"/>
                </a:lnTo>
                <a:lnTo>
                  <a:pt x="45" y="61"/>
                </a:lnTo>
                <a:lnTo>
                  <a:pt x="47" y="62"/>
                </a:lnTo>
                <a:lnTo>
                  <a:pt x="50" y="62"/>
                </a:lnTo>
                <a:lnTo>
                  <a:pt x="52" y="64"/>
                </a:lnTo>
                <a:lnTo>
                  <a:pt x="56" y="64"/>
                </a:lnTo>
                <a:lnTo>
                  <a:pt x="59" y="64"/>
                </a:lnTo>
                <a:lnTo>
                  <a:pt x="59" y="51"/>
                </a:lnTo>
                <a:lnTo>
                  <a:pt x="56" y="51"/>
                </a:lnTo>
                <a:lnTo>
                  <a:pt x="54" y="51"/>
                </a:lnTo>
                <a:lnTo>
                  <a:pt x="51" y="49"/>
                </a:lnTo>
                <a:lnTo>
                  <a:pt x="50" y="49"/>
                </a:lnTo>
                <a:lnTo>
                  <a:pt x="47" y="49"/>
                </a:lnTo>
                <a:lnTo>
                  <a:pt x="45" y="48"/>
                </a:lnTo>
                <a:lnTo>
                  <a:pt x="43" y="48"/>
                </a:lnTo>
                <a:lnTo>
                  <a:pt x="41" y="47"/>
                </a:lnTo>
                <a:lnTo>
                  <a:pt x="39" y="45"/>
                </a:lnTo>
                <a:lnTo>
                  <a:pt x="37" y="45"/>
                </a:lnTo>
                <a:lnTo>
                  <a:pt x="35" y="44"/>
                </a:lnTo>
                <a:lnTo>
                  <a:pt x="33" y="42"/>
                </a:lnTo>
                <a:lnTo>
                  <a:pt x="31" y="41"/>
                </a:lnTo>
                <a:lnTo>
                  <a:pt x="29" y="40"/>
                </a:lnTo>
                <a:lnTo>
                  <a:pt x="28" y="38"/>
                </a:lnTo>
                <a:lnTo>
                  <a:pt x="26" y="35"/>
                </a:lnTo>
                <a:lnTo>
                  <a:pt x="25" y="34"/>
                </a:lnTo>
                <a:lnTo>
                  <a:pt x="24" y="33"/>
                </a:lnTo>
                <a:lnTo>
                  <a:pt x="22" y="31"/>
                </a:lnTo>
                <a:lnTo>
                  <a:pt x="21" y="28"/>
                </a:lnTo>
                <a:lnTo>
                  <a:pt x="20" y="27"/>
                </a:lnTo>
                <a:lnTo>
                  <a:pt x="18" y="24"/>
                </a:lnTo>
                <a:lnTo>
                  <a:pt x="17" y="23"/>
                </a:lnTo>
                <a:lnTo>
                  <a:pt x="16" y="20"/>
                </a:lnTo>
                <a:lnTo>
                  <a:pt x="16" y="19"/>
                </a:lnTo>
                <a:lnTo>
                  <a:pt x="14" y="16"/>
                </a:lnTo>
                <a:lnTo>
                  <a:pt x="14" y="13"/>
                </a:lnTo>
                <a:lnTo>
                  <a:pt x="13" y="12"/>
                </a:lnTo>
                <a:lnTo>
                  <a:pt x="13" y="9"/>
                </a:lnTo>
                <a:lnTo>
                  <a:pt x="13" y="6"/>
                </a:lnTo>
                <a:lnTo>
                  <a:pt x="13" y="3"/>
                </a:lnTo>
                <a:lnTo>
                  <a:pt x="12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36" name="Freeform 154"/>
          <p:cNvSpPr>
            <a:spLocks/>
          </p:cNvSpPr>
          <p:nvPr/>
        </p:nvSpPr>
        <p:spPr bwMode="auto">
          <a:xfrm>
            <a:off x="4351338" y="4560888"/>
            <a:ext cx="90487" cy="101600"/>
          </a:xfrm>
          <a:custGeom>
            <a:avLst/>
            <a:gdLst>
              <a:gd name="T0" fmla="*/ 55 w 57"/>
              <a:gd name="T1" fmla="*/ 51 h 64"/>
              <a:gd name="T2" fmla="*/ 51 w 57"/>
              <a:gd name="T3" fmla="*/ 49 h 64"/>
              <a:gd name="T4" fmla="*/ 45 w 57"/>
              <a:gd name="T5" fmla="*/ 49 h 64"/>
              <a:gd name="T6" fmla="*/ 42 w 57"/>
              <a:gd name="T7" fmla="*/ 48 h 64"/>
              <a:gd name="T8" fmla="*/ 38 w 57"/>
              <a:gd name="T9" fmla="*/ 45 h 64"/>
              <a:gd name="T10" fmla="*/ 34 w 57"/>
              <a:gd name="T11" fmla="*/ 44 h 64"/>
              <a:gd name="T12" fmla="*/ 30 w 57"/>
              <a:gd name="T13" fmla="*/ 41 h 64"/>
              <a:gd name="T14" fmla="*/ 26 w 57"/>
              <a:gd name="T15" fmla="*/ 38 h 64"/>
              <a:gd name="T16" fmla="*/ 23 w 57"/>
              <a:gd name="T17" fmla="*/ 34 h 64"/>
              <a:gd name="T18" fmla="*/ 21 w 57"/>
              <a:gd name="T19" fmla="*/ 31 h 64"/>
              <a:gd name="T20" fmla="*/ 18 w 57"/>
              <a:gd name="T21" fmla="*/ 27 h 64"/>
              <a:gd name="T22" fmla="*/ 15 w 57"/>
              <a:gd name="T23" fmla="*/ 23 h 64"/>
              <a:gd name="T24" fmla="*/ 14 w 57"/>
              <a:gd name="T25" fmla="*/ 19 h 64"/>
              <a:gd name="T26" fmla="*/ 13 w 57"/>
              <a:gd name="T27" fmla="*/ 13 h 64"/>
              <a:gd name="T28" fmla="*/ 11 w 57"/>
              <a:gd name="T29" fmla="*/ 9 h 64"/>
              <a:gd name="T30" fmla="*/ 11 w 57"/>
              <a:gd name="T31" fmla="*/ 3 h 64"/>
              <a:gd name="T32" fmla="*/ 0 w 57"/>
              <a:gd name="T33" fmla="*/ 0 h 64"/>
              <a:gd name="T34" fmla="*/ 0 w 57"/>
              <a:gd name="T35" fmla="*/ 7 h 64"/>
              <a:gd name="T36" fmla="*/ 1 w 57"/>
              <a:gd name="T37" fmla="*/ 13 h 64"/>
              <a:gd name="T38" fmla="*/ 2 w 57"/>
              <a:gd name="T39" fmla="*/ 20 h 64"/>
              <a:gd name="T40" fmla="*/ 4 w 57"/>
              <a:gd name="T41" fmla="*/ 26 h 64"/>
              <a:gd name="T42" fmla="*/ 6 w 57"/>
              <a:gd name="T43" fmla="*/ 31 h 64"/>
              <a:gd name="T44" fmla="*/ 9 w 57"/>
              <a:gd name="T45" fmla="*/ 35 h 64"/>
              <a:gd name="T46" fmla="*/ 13 w 57"/>
              <a:gd name="T47" fmla="*/ 41 h 64"/>
              <a:gd name="T48" fmla="*/ 17 w 57"/>
              <a:gd name="T49" fmla="*/ 45 h 64"/>
              <a:gd name="T50" fmla="*/ 21 w 57"/>
              <a:gd name="T51" fmla="*/ 49 h 64"/>
              <a:gd name="T52" fmla="*/ 24 w 57"/>
              <a:gd name="T53" fmla="*/ 52 h 64"/>
              <a:gd name="T54" fmla="*/ 30 w 57"/>
              <a:gd name="T55" fmla="*/ 55 h 64"/>
              <a:gd name="T56" fmla="*/ 35 w 57"/>
              <a:gd name="T57" fmla="*/ 58 h 64"/>
              <a:gd name="T58" fmla="*/ 40 w 57"/>
              <a:gd name="T59" fmla="*/ 61 h 64"/>
              <a:gd name="T60" fmla="*/ 45 w 57"/>
              <a:gd name="T61" fmla="*/ 62 h 64"/>
              <a:gd name="T62" fmla="*/ 52 w 57"/>
              <a:gd name="T63" fmla="*/ 64 h 64"/>
              <a:gd name="T64" fmla="*/ 57 w 57"/>
              <a:gd name="T65" fmla="*/ 64 h 6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7"/>
              <a:gd name="T100" fmla="*/ 0 h 64"/>
              <a:gd name="T101" fmla="*/ 57 w 57"/>
              <a:gd name="T102" fmla="*/ 64 h 6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7" h="64">
                <a:moveTo>
                  <a:pt x="57" y="51"/>
                </a:moveTo>
                <a:lnTo>
                  <a:pt x="55" y="51"/>
                </a:lnTo>
                <a:lnTo>
                  <a:pt x="52" y="51"/>
                </a:lnTo>
                <a:lnTo>
                  <a:pt x="51" y="49"/>
                </a:lnTo>
                <a:lnTo>
                  <a:pt x="48" y="49"/>
                </a:lnTo>
                <a:lnTo>
                  <a:pt x="45" y="49"/>
                </a:lnTo>
                <a:lnTo>
                  <a:pt x="44" y="48"/>
                </a:lnTo>
                <a:lnTo>
                  <a:pt x="42" y="48"/>
                </a:lnTo>
                <a:lnTo>
                  <a:pt x="39" y="47"/>
                </a:lnTo>
                <a:lnTo>
                  <a:pt x="38" y="45"/>
                </a:lnTo>
                <a:lnTo>
                  <a:pt x="35" y="45"/>
                </a:lnTo>
                <a:lnTo>
                  <a:pt x="34" y="44"/>
                </a:lnTo>
                <a:lnTo>
                  <a:pt x="31" y="42"/>
                </a:lnTo>
                <a:lnTo>
                  <a:pt x="30" y="41"/>
                </a:lnTo>
                <a:lnTo>
                  <a:pt x="28" y="40"/>
                </a:lnTo>
                <a:lnTo>
                  <a:pt x="26" y="38"/>
                </a:lnTo>
                <a:lnTo>
                  <a:pt x="24" y="35"/>
                </a:lnTo>
                <a:lnTo>
                  <a:pt x="23" y="34"/>
                </a:lnTo>
                <a:lnTo>
                  <a:pt x="22" y="33"/>
                </a:lnTo>
                <a:lnTo>
                  <a:pt x="21" y="31"/>
                </a:lnTo>
                <a:lnTo>
                  <a:pt x="19" y="28"/>
                </a:lnTo>
                <a:lnTo>
                  <a:pt x="18" y="27"/>
                </a:lnTo>
                <a:lnTo>
                  <a:pt x="17" y="24"/>
                </a:lnTo>
                <a:lnTo>
                  <a:pt x="15" y="23"/>
                </a:lnTo>
                <a:lnTo>
                  <a:pt x="14" y="20"/>
                </a:lnTo>
                <a:lnTo>
                  <a:pt x="14" y="19"/>
                </a:lnTo>
                <a:lnTo>
                  <a:pt x="13" y="16"/>
                </a:lnTo>
                <a:lnTo>
                  <a:pt x="13" y="13"/>
                </a:lnTo>
                <a:lnTo>
                  <a:pt x="11" y="12"/>
                </a:lnTo>
                <a:lnTo>
                  <a:pt x="11" y="9"/>
                </a:lnTo>
                <a:lnTo>
                  <a:pt x="11" y="6"/>
                </a:lnTo>
                <a:lnTo>
                  <a:pt x="11" y="3"/>
                </a:lnTo>
                <a:lnTo>
                  <a:pt x="11" y="0"/>
                </a:lnTo>
                <a:lnTo>
                  <a:pt x="0" y="0"/>
                </a:lnTo>
                <a:lnTo>
                  <a:pt x="0" y="5"/>
                </a:lnTo>
                <a:lnTo>
                  <a:pt x="0" y="7"/>
                </a:lnTo>
                <a:lnTo>
                  <a:pt x="0" y="10"/>
                </a:lnTo>
                <a:lnTo>
                  <a:pt x="1" y="13"/>
                </a:lnTo>
                <a:lnTo>
                  <a:pt x="1" y="17"/>
                </a:lnTo>
                <a:lnTo>
                  <a:pt x="2" y="20"/>
                </a:lnTo>
                <a:lnTo>
                  <a:pt x="2" y="23"/>
                </a:lnTo>
                <a:lnTo>
                  <a:pt x="4" y="26"/>
                </a:lnTo>
                <a:lnTo>
                  <a:pt x="5" y="28"/>
                </a:lnTo>
                <a:lnTo>
                  <a:pt x="6" y="31"/>
                </a:lnTo>
                <a:lnTo>
                  <a:pt x="7" y="33"/>
                </a:lnTo>
                <a:lnTo>
                  <a:pt x="9" y="35"/>
                </a:lnTo>
                <a:lnTo>
                  <a:pt x="11" y="38"/>
                </a:lnTo>
                <a:lnTo>
                  <a:pt x="13" y="41"/>
                </a:lnTo>
                <a:lnTo>
                  <a:pt x="14" y="42"/>
                </a:lnTo>
                <a:lnTo>
                  <a:pt x="17" y="45"/>
                </a:lnTo>
                <a:lnTo>
                  <a:pt x="18" y="47"/>
                </a:lnTo>
                <a:lnTo>
                  <a:pt x="21" y="49"/>
                </a:lnTo>
                <a:lnTo>
                  <a:pt x="23" y="51"/>
                </a:lnTo>
                <a:lnTo>
                  <a:pt x="24" y="52"/>
                </a:lnTo>
                <a:lnTo>
                  <a:pt x="27" y="54"/>
                </a:lnTo>
                <a:lnTo>
                  <a:pt x="30" y="55"/>
                </a:lnTo>
                <a:lnTo>
                  <a:pt x="32" y="57"/>
                </a:lnTo>
                <a:lnTo>
                  <a:pt x="35" y="58"/>
                </a:lnTo>
                <a:lnTo>
                  <a:pt x="38" y="59"/>
                </a:lnTo>
                <a:lnTo>
                  <a:pt x="40" y="61"/>
                </a:lnTo>
                <a:lnTo>
                  <a:pt x="43" y="61"/>
                </a:lnTo>
                <a:lnTo>
                  <a:pt x="45" y="62"/>
                </a:lnTo>
                <a:lnTo>
                  <a:pt x="48" y="62"/>
                </a:lnTo>
                <a:lnTo>
                  <a:pt x="52" y="64"/>
                </a:lnTo>
                <a:lnTo>
                  <a:pt x="55" y="64"/>
                </a:lnTo>
                <a:lnTo>
                  <a:pt x="57" y="64"/>
                </a:lnTo>
                <a:lnTo>
                  <a:pt x="57" y="51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37" name="Freeform 155"/>
          <p:cNvSpPr>
            <a:spLocks/>
          </p:cNvSpPr>
          <p:nvPr/>
        </p:nvSpPr>
        <p:spPr bwMode="auto">
          <a:xfrm>
            <a:off x="4441825" y="4560888"/>
            <a:ext cx="92075" cy="101600"/>
          </a:xfrm>
          <a:custGeom>
            <a:avLst/>
            <a:gdLst>
              <a:gd name="T0" fmla="*/ 46 w 58"/>
              <a:gd name="T1" fmla="*/ 3 h 64"/>
              <a:gd name="T2" fmla="*/ 46 w 58"/>
              <a:gd name="T3" fmla="*/ 9 h 64"/>
              <a:gd name="T4" fmla="*/ 45 w 58"/>
              <a:gd name="T5" fmla="*/ 13 h 64"/>
              <a:gd name="T6" fmla="*/ 43 w 58"/>
              <a:gd name="T7" fmla="*/ 19 h 64"/>
              <a:gd name="T8" fmla="*/ 42 w 58"/>
              <a:gd name="T9" fmla="*/ 23 h 64"/>
              <a:gd name="T10" fmla="*/ 39 w 58"/>
              <a:gd name="T11" fmla="*/ 27 h 64"/>
              <a:gd name="T12" fmla="*/ 37 w 58"/>
              <a:gd name="T13" fmla="*/ 31 h 64"/>
              <a:gd name="T14" fmla="*/ 34 w 58"/>
              <a:gd name="T15" fmla="*/ 34 h 64"/>
              <a:gd name="T16" fmla="*/ 32 w 58"/>
              <a:gd name="T17" fmla="*/ 38 h 64"/>
              <a:gd name="T18" fmla="*/ 28 w 58"/>
              <a:gd name="T19" fmla="*/ 41 h 64"/>
              <a:gd name="T20" fmla="*/ 24 w 58"/>
              <a:gd name="T21" fmla="*/ 44 h 64"/>
              <a:gd name="T22" fmla="*/ 20 w 58"/>
              <a:gd name="T23" fmla="*/ 45 h 64"/>
              <a:gd name="T24" fmla="*/ 16 w 58"/>
              <a:gd name="T25" fmla="*/ 48 h 64"/>
              <a:gd name="T26" fmla="*/ 12 w 58"/>
              <a:gd name="T27" fmla="*/ 49 h 64"/>
              <a:gd name="T28" fmla="*/ 7 w 58"/>
              <a:gd name="T29" fmla="*/ 49 h 64"/>
              <a:gd name="T30" fmla="*/ 3 w 58"/>
              <a:gd name="T31" fmla="*/ 51 h 64"/>
              <a:gd name="T32" fmla="*/ 0 w 58"/>
              <a:gd name="T33" fmla="*/ 64 h 64"/>
              <a:gd name="T34" fmla="*/ 7 w 58"/>
              <a:gd name="T35" fmla="*/ 64 h 64"/>
              <a:gd name="T36" fmla="*/ 12 w 58"/>
              <a:gd name="T37" fmla="*/ 62 h 64"/>
              <a:gd name="T38" fmla="*/ 17 w 58"/>
              <a:gd name="T39" fmla="*/ 61 h 64"/>
              <a:gd name="T40" fmla="*/ 22 w 58"/>
              <a:gd name="T41" fmla="*/ 58 h 64"/>
              <a:gd name="T42" fmla="*/ 28 w 58"/>
              <a:gd name="T43" fmla="*/ 55 h 64"/>
              <a:gd name="T44" fmla="*/ 33 w 58"/>
              <a:gd name="T45" fmla="*/ 52 h 64"/>
              <a:gd name="T46" fmla="*/ 37 w 58"/>
              <a:gd name="T47" fmla="*/ 49 h 64"/>
              <a:gd name="T48" fmla="*/ 41 w 58"/>
              <a:gd name="T49" fmla="*/ 45 h 64"/>
              <a:gd name="T50" fmla="*/ 45 w 58"/>
              <a:gd name="T51" fmla="*/ 41 h 64"/>
              <a:gd name="T52" fmla="*/ 49 w 58"/>
              <a:gd name="T53" fmla="*/ 35 h 64"/>
              <a:gd name="T54" fmla="*/ 51 w 58"/>
              <a:gd name="T55" fmla="*/ 31 h 64"/>
              <a:gd name="T56" fmla="*/ 54 w 58"/>
              <a:gd name="T57" fmla="*/ 26 h 64"/>
              <a:gd name="T58" fmla="*/ 55 w 58"/>
              <a:gd name="T59" fmla="*/ 20 h 64"/>
              <a:gd name="T60" fmla="*/ 58 w 58"/>
              <a:gd name="T61" fmla="*/ 13 h 64"/>
              <a:gd name="T62" fmla="*/ 58 w 58"/>
              <a:gd name="T63" fmla="*/ 7 h 64"/>
              <a:gd name="T64" fmla="*/ 58 w 58"/>
              <a:gd name="T65" fmla="*/ 0 h 6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8"/>
              <a:gd name="T100" fmla="*/ 0 h 64"/>
              <a:gd name="T101" fmla="*/ 58 w 58"/>
              <a:gd name="T102" fmla="*/ 64 h 6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8" h="64">
                <a:moveTo>
                  <a:pt x="46" y="0"/>
                </a:moveTo>
                <a:lnTo>
                  <a:pt x="46" y="3"/>
                </a:lnTo>
                <a:lnTo>
                  <a:pt x="46" y="6"/>
                </a:lnTo>
                <a:lnTo>
                  <a:pt x="46" y="9"/>
                </a:lnTo>
                <a:lnTo>
                  <a:pt x="46" y="12"/>
                </a:lnTo>
                <a:lnTo>
                  <a:pt x="45" y="13"/>
                </a:lnTo>
                <a:lnTo>
                  <a:pt x="45" y="16"/>
                </a:lnTo>
                <a:lnTo>
                  <a:pt x="43" y="19"/>
                </a:lnTo>
                <a:lnTo>
                  <a:pt x="43" y="20"/>
                </a:lnTo>
                <a:lnTo>
                  <a:pt x="42" y="23"/>
                </a:lnTo>
                <a:lnTo>
                  <a:pt x="41" y="24"/>
                </a:lnTo>
                <a:lnTo>
                  <a:pt x="39" y="27"/>
                </a:lnTo>
                <a:lnTo>
                  <a:pt x="38" y="28"/>
                </a:lnTo>
                <a:lnTo>
                  <a:pt x="37" y="31"/>
                </a:lnTo>
                <a:lnTo>
                  <a:pt x="36" y="33"/>
                </a:lnTo>
                <a:lnTo>
                  <a:pt x="34" y="34"/>
                </a:lnTo>
                <a:lnTo>
                  <a:pt x="33" y="35"/>
                </a:lnTo>
                <a:lnTo>
                  <a:pt x="32" y="38"/>
                </a:lnTo>
                <a:lnTo>
                  <a:pt x="30" y="40"/>
                </a:lnTo>
                <a:lnTo>
                  <a:pt x="28" y="41"/>
                </a:lnTo>
                <a:lnTo>
                  <a:pt x="26" y="42"/>
                </a:lnTo>
                <a:lnTo>
                  <a:pt x="24" y="44"/>
                </a:lnTo>
                <a:lnTo>
                  <a:pt x="22" y="45"/>
                </a:lnTo>
                <a:lnTo>
                  <a:pt x="20" y="45"/>
                </a:lnTo>
                <a:lnTo>
                  <a:pt x="19" y="47"/>
                </a:lnTo>
                <a:lnTo>
                  <a:pt x="16" y="48"/>
                </a:lnTo>
                <a:lnTo>
                  <a:pt x="15" y="48"/>
                </a:lnTo>
                <a:lnTo>
                  <a:pt x="12" y="49"/>
                </a:lnTo>
                <a:lnTo>
                  <a:pt x="9" y="49"/>
                </a:lnTo>
                <a:lnTo>
                  <a:pt x="7" y="49"/>
                </a:lnTo>
                <a:lnTo>
                  <a:pt x="5" y="51"/>
                </a:lnTo>
                <a:lnTo>
                  <a:pt x="3" y="51"/>
                </a:lnTo>
                <a:lnTo>
                  <a:pt x="0" y="51"/>
                </a:lnTo>
                <a:lnTo>
                  <a:pt x="0" y="64"/>
                </a:lnTo>
                <a:lnTo>
                  <a:pt x="3" y="64"/>
                </a:lnTo>
                <a:lnTo>
                  <a:pt x="7" y="64"/>
                </a:lnTo>
                <a:lnTo>
                  <a:pt x="9" y="62"/>
                </a:lnTo>
                <a:lnTo>
                  <a:pt x="12" y="62"/>
                </a:lnTo>
                <a:lnTo>
                  <a:pt x="15" y="61"/>
                </a:lnTo>
                <a:lnTo>
                  <a:pt x="17" y="61"/>
                </a:lnTo>
                <a:lnTo>
                  <a:pt x="20" y="59"/>
                </a:lnTo>
                <a:lnTo>
                  <a:pt x="22" y="58"/>
                </a:lnTo>
                <a:lnTo>
                  <a:pt x="25" y="57"/>
                </a:lnTo>
                <a:lnTo>
                  <a:pt x="28" y="55"/>
                </a:lnTo>
                <a:lnTo>
                  <a:pt x="30" y="54"/>
                </a:lnTo>
                <a:lnTo>
                  <a:pt x="33" y="52"/>
                </a:lnTo>
                <a:lnTo>
                  <a:pt x="36" y="51"/>
                </a:lnTo>
                <a:lnTo>
                  <a:pt x="37" y="49"/>
                </a:lnTo>
                <a:lnTo>
                  <a:pt x="39" y="47"/>
                </a:lnTo>
                <a:lnTo>
                  <a:pt x="41" y="45"/>
                </a:lnTo>
                <a:lnTo>
                  <a:pt x="43" y="42"/>
                </a:lnTo>
                <a:lnTo>
                  <a:pt x="45" y="41"/>
                </a:lnTo>
                <a:lnTo>
                  <a:pt x="47" y="38"/>
                </a:lnTo>
                <a:lnTo>
                  <a:pt x="49" y="35"/>
                </a:lnTo>
                <a:lnTo>
                  <a:pt x="50" y="33"/>
                </a:lnTo>
                <a:lnTo>
                  <a:pt x="51" y="31"/>
                </a:lnTo>
                <a:lnTo>
                  <a:pt x="53" y="28"/>
                </a:lnTo>
                <a:lnTo>
                  <a:pt x="54" y="26"/>
                </a:lnTo>
                <a:lnTo>
                  <a:pt x="55" y="23"/>
                </a:lnTo>
                <a:lnTo>
                  <a:pt x="55" y="20"/>
                </a:lnTo>
                <a:lnTo>
                  <a:pt x="57" y="17"/>
                </a:lnTo>
                <a:lnTo>
                  <a:pt x="58" y="13"/>
                </a:lnTo>
                <a:lnTo>
                  <a:pt x="58" y="10"/>
                </a:lnTo>
                <a:lnTo>
                  <a:pt x="58" y="7"/>
                </a:lnTo>
                <a:lnTo>
                  <a:pt x="58" y="5"/>
                </a:lnTo>
                <a:lnTo>
                  <a:pt x="58" y="0"/>
                </a:lnTo>
                <a:lnTo>
                  <a:pt x="46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38" name="Freeform 156"/>
          <p:cNvSpPr>
            <a:spLocks/>
          </p:cNvSpPr>
          <p:nvPr/>
        </p:nvSpPr>
        <p:spPr bwMode="auto">
          <a:xfrm>
            <a:off x="5873750" y="4554538"/>
            <a:ext cx="233363" cy="20637"/>
          </a:xfrm>
          <a:custGeom>
            <a:avLst/>
            <a:gdLst>
              <a:gd name="T0" fmla="*/ 147 w 147"/>
              <a:gd name="T1" fmla="*/ 6 h 13"/>
              <a:gd name="T2" fmla="*/ 147 w 147"/>
              <a:gd name="T3" fmla="*/ 0 h 13"/>
              <a:gd name="T4" fmla="*/ 0 w 147"/>
              <a:gd name="T5" fmla="*/ 0 h 13"/>
              <a:gd name="T6" fmla="*/ 0 w 147"/>
              <a:gd name="T7" fmla="*/ 13 h 13"/>
              <a:gd name="T8" fmla="*/ 147 w 147"/>
              <a:gd name="T9" fmla="*/ 13 h 13"/>
              <a:gd name="T10" fmla="*/ 147 w 147"/>
              <a:gd name="T11" fmla="*/ 6 h 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7"/>
              <a:gd name="T19" fmla="*/ 0 h 13"/>
              <a:gd name="T20" fmla="*/ 147 w 147"/>
              <a:gd name="T21" fmla="*/ 13 h 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7" h="13">
                <a:moveTo>
                  <a:pt x="147" y="6"/>
                </a:moveTo>
                <a:lnTo>
                  <a:pt x="147" y="0"/>
                </a:lnTo>
                <a:lnTo>
                  <a:pt x="0" y="0"/>
                </a:lnTo>
                <a:lnTo>
                  <a:pt x="0" y="13"/>
                </a:lnTo>
                <a:lnTo>
                  <a:pt x="147" y="13"/>
                </a:lnTo>
                <a:lnTo>
                  <a:pt x="147" y="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39" name="Freeform 157"/>
          <p:cNvSpPr>
            <a:spLocks/>
          </p:cNvSpPr>
          <p:nvPr/>
        </p:nvSpPr>
        <p:spPr bwMode="auto">
          <a:xfrm>
            <a:off x="6935788" y="4554538"/>
            <a:ext cx="244475" cy="20637"/>
          </a:xfrm>
          <a:custGeom>
            <a:avLst/>
            <a:gdLst>
              <a:gd name="T0" fmla="*/ 0 w 154"/>
              <a:gd name="T1" fmla="*/ 6 h 13"/>
              <a:gd name="T2" fmla="*/ 0 w 154"/>
              <a:gd name="T3" fmla="*/ 13 h 13"/>
              <a:gd name="T4" fmla="*/ 154 w 154"/>
              <a:gd name="T5" fmla="*/ 13 h 13"/>
              <a:gd name="T6" fmla="*/ 154 w 154"/>
              <a:gd name="T7" fmla="*/ 0 h 13"/>
              <a:gd name="T8" fmla="*/ 0 w 154"/>
              <a:gd name="T9" fmla="*/ 0 h 13"/>
              <a:gd name="T10" fmla="*/ 0 w 154"/>
              <a:gd name="T11" fmla="*/ 6 h 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54"/>
              <a:gd name="T19" fmla="*/ 0 h 13"/>
              <a:gd name="T20" fmla="*/ 154 w 154"/>
              <a:gd name="T21" fmla="*/ 13 h 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54" h="13">
                <a:moveTo>
                  <a:pt x="0" y="6"/>
                </a:moveTo>
                <a:lnTo>
                  <a:pt x="0" y="13"/>
                </a:lnTo>
                <a:lnTo>
                  <a:pt x="154" y="13"/>
                </a:lnTo>
                <a:lnTo>
                  <a:pt x="154" y="0"/>
                </a:lnTo>
                <a:lnTo>
                  <a:pt x="0" y="0"/>
                </a:lnTo>
                <a:lnTo>
                  <a:pt x="0" y="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40" name="Freeform 158"/>
          <p:cNvSpPr>
            <a:spLocks/>
          </p:cNvSpPr>
          <p:nvPr/>
        </p:nvSpPr>
        <p:spPr bwMode="auto">
          <a:xfrm>
            <a:off x="6759575" y="4560888"/>
            <a:ext cx="93663" cy="101600"/>
          </a:xfrm>
          <a:custGeom>
            <a:avLst/>
            <a:gdLst>
              <a:gd name="T0" fmla="*/ 56 w 59"/>
              <a:gd name="T1" fmla="*/ 51 h 64"/>
              <a:gd name="T2" fmla="*/ 51 w 59"/>
              <a:gd name="T3" fmla="*/ 49 h 64"/>
              <a:gd name="T4" fmla="*/ 47 w 59"/>
              <a:gd name="T5" fmla="*/ 49 h 64"/>
              <a:gd name="T6" fmla="*/ 43 w 59"/>
              <a:gd name="T7" fmla="*/ 48 h 64"/>
              <a:gd name="T8" fmla="*/ 38 w 59"/>
              <a:gd name="T9" fmla="*/ 45 h 64"/>
              <a:gd name="T10" fmla="*/ 34 w 59"/>
              <a:gd name="T11" fmla="*/ 44 h 64"/>
              <a:gd name="T12" fmla="*/ 31 w 59"/>
              <a:gd name="T13" fmla="*/ 41 h 64"/>
              <a:gd name="T14" fmla="*/ 27 w 59"/>
              <a:gd name="T15" fmla="*/ 38 h 64"/>
              <a:gd name="T16" fmla="*/ 25 w 59"/>
              <a:gd name="T17" fmla="*/ 34 h 64"/>
              <a:gd name="T18" fmla="*/ 21 w 59"/>
              <a:gd name="T19" fmla="*/ 31 h 64"/>
              <a:gd name="T20" fmla="*/ 19 w 59"/>
              <a:gd name="T21" fmla="*/ 27 h 64"/>
              <a:gd name="T22" fmla="*/ 17 w 59"/>
              <a:gd name="T23" fmla="*/ 23 h 64"/>
              <a:gd name="T24" fmla="*/ 15 w 59"/>
              <a:gd name="T25" fmla="*/ 19 h 64"/>
              <a:gd name="T26" fmla="*/ 13 w 59"/>
              <a:gd name="T27" fmla="*/ 13 h 64"/>
              <a:gd name="T28" fmla="*/ 13 w 59"/>
              <a:gd name="T29" fmla="*/ 9 h 64"/>
              <a:gd name="T30" fmla="*/ 11 w 59"/>
              <a:gd name="T31" fmla="*/ 3 h 64"/>
              <a:gd name="T32" fmla="*/ 0 w 59"/>
              <a:gd name="T33" fmla="*/ 0 h 64"/>
              <a:gd name="T34" fmla="*/ 1 w 59"/>
              <a:gd name="T35" fmla="*/ 7 h 64"/>
              <a:gd name="T36" fmla="*/ 1 w 59"/>
              <a:gd name="T37" fmla="*/ 13 h 64"/>
              <a:gd name="T38" fmla="*/ 2 w 59"/>
              <a:gd name="T39" fmla="*/ 20 h 64"/>
              <a:gd name="T40" fmla="*/ 5 w 59"/>
              <a:gd name="T41" fmla="*/ 26 h 64"/>
              <a:gd name="T42" fmla="*/ 8 w 59"/>
              <a:gd name="T43" fmla="*/ 31 h 64"/>
              <a:gd name="T44" fmla="*/ 10 w 59"/>
              <a:gd name="T45" fmla="*/ 35 h 64"/>
              <a:gd name="T46" fmla="*/ 14 w 59"/>
              <a:gd name="T47" fmla="*/ 41 h 64"/>
              <a:gd name="T48" fmla="*/ 17 w 59"/>
              <a:gd name="T49" fmla="*/ 45 h 64"/>
              <a:gd name="T50" fmla="*/ 22 w 59"/>
              <a:gd name="T51" fmla="*/ 49 h 64"/>
              <a:gd name="T52" fmla="*/ 26 w 59"/>
              <a:gd name="T53" fmla="*/ 52 h 64"/>
              <a:gd name="T54" fmla="*/ 31 w 59"/>
              <a:gd name="T55" fmla="*/ 55 h 64"/>
              <a:gd name="T56" fmla="*/ 36 w 59"/>
              <a:gd name="T57" fmla="*/ 58 h 64"/>
              <a:gd name="T58" fmla="*/ 42 w 59"/>
              <a:gd name="T59" fmla="*/ 61 h 64"/>
              <a:gd name="T60" fmla="*/ 47 w 59"/>
              <a:gd name="T61" fmla="*/ 62 h 64"/>
              <a:gd name="T62" fmla="*/ 52 w 59"/>
              <a:gd name="T63" fmla="*/ 64 h 64"/>
              <a:gd name="T64" fmla="*/ 59 w 59"/>
              <a:gd name="T65" fmla="*/ 64 h 6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9"/>
              <a:gd name="T100" fmla="*/ 0 h 64"/>
              <a:gd name="T101" fmla="*/ 59 w 59"/>
              <a:gd name="T102" fmla="*/ 64 h 6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9" h="64">
                <a:moveTo>
                  <a:pt x="59" y="51"/>
                </a:moveTo>
                <a:lnTo>
                  <a:pt x="56" y="51"/>
                </a:lnTo>
                <a:lnTo>
                  <a:pt x="53" y="51"/>
                </a:lnTo>
                <a:lnTo>
                  <a:pt x="51" y="49"/>
                </a:lnTo>
                <a:lnTo>
                  <a:pt x="49" y="49"/>
                </a:lnTo>
                <a:lnTo>
                  <a:pt x="47" y="49"/>
                </a:lnTo>
                <a:lnTo>
                  <a:pt x="44" y="48"/>
                </a:lnTo>
                <a:lnTo>
                  <a:pt x="43" y="48"/>
                </a:lnTo>
                <a:lnTo>
                  <a:pt x="40" y="47"/>
                </a:lnTo>
                <a:lnTo>
                  <a:pt x="38" y="45"/>
                </a:lnTo>
                <a:lnTo>
                  <a:pt x="36" y="45"/>
                </a:lnTo>
                <a:lnTo>
                  <a:pt x="34" y="44"/>
                </a:lnTo>
                <a:lnTo>
                  <a:pt x="32" y="42"/>
                </a:lnTo>
                <a:lnTo>
                  <a:pt x="31" y="41"/>
                </a:lnTo>
                <a:lnTo>
                  <a:pt x="29" y="40"/>
                </a:lnTo>
                <a:lnTo>
                  <a:pt x="27" y="38"/>
                </a:lnTo>
                <a:lnTo>
                  <a:pt x="26" y="35"/>
                </a:lnTo>
                <a:lnTo>
                  <a:pt x="25" y="34"/>
                </a:lnTo>
                <a:lnTo>
                  <a:pt x="22" y="33"/>
                </a:lnTo>
                <a:lnTo>
                  <a:pt x="21" y="31"/>
                </a:lnTo>
                <a:lnTo>
                  <a:pt x="19" y="28"/>
                </a:lnTo>
                <a:lnTo>
                  <a:pt x="19" y="27"/>
                </a:lnTo>
                <a:lnTo>
                  <a:pt x="18" y="24"/>
                </a:lnTo>
                <a:lnTo>
                  <a:pt x="17" y="23"/>
                </a:lnTo>
                <a:lnTo>
                  <a:pt x="15" y="20"/>
                </a:lnTo>
                <a:lnTo>
                  <a:pt x="15" y="19"/>
                </a:lnTo>
                <a:lnTo>
                  <a:pt x="14" y="16"/>
                </a:lnTo>
                <a:lnTo>
                  <a:pt x="13" y="13"/>
                </a:lnTo>
                <a:lnTo>
                  <a:pt x="13" y="12"/>
                </a:lnTo>
                <a:lnTo>
                  <a:pt x="13" y="9"/>
                </a:lnTo>
                <a:lnTo>
                  <a:pt x="13" y="6"/>
                </a:lnTo>
                <a:lnTo>
                  <a:pt x="11" y="3"/>
                </a:lnTo>
                <a:lnTo>
                  <a:pt x="11" y="0"/>
                </a:lnTo>
                <a:lnTo>
                  <a:pt x="0" y="0"/>
                </a:lnTo>
                <a:lnTo>
                  <a:pt x="0" y="5"/>
                </a:lnTo>
                <a:lnTo>
                  <a:pt x="1" y="7"/>
                </a:lnTo>
                <a:lnTo>
                  <a:pt x="1" y="10"/>
                </a:lnTo>
                <a:lnTo>
                  <a:pt x="1" y="13"/>
                </a:lnTo>
                <a:lnTo>
                  <a:pt x="2" y="17"/>
                </a:lnTo>
                <a:lnTo>
                  <a:pt x="2" y="20"/>
                </a:lnTo>
                <a:lnTo>
                  <a:pt x="4" y="23"/>
                </a:lnTo>
                <a:lnTo>
                  <a:pt x="5" y="26"/>
                </a:lnTo>
                <a:lnTo>
                  <a:pt x="6" y="28"/>
                </a:lnTo>
                <a:lnTo>
                  <a:pt x="8" y="31"/>
                </a:lnTo>
                <a:lnTo>
                  <a:pt x="9" y="33"/>
                </a:lnTo>
                <a:lnTo>
                  <a:pt x="10" y="35"/>
                </a:lnTo>
                <a:lnTo>
                  <a:pt x="11" y="38"/>
                </a:lnTo>
                <a:lnTo>
                  <a:pt x="14" y="41"/>
                </a:lnTo>
                <a:lnTo>
                  <a:pt x="15" y="42"/>
                </a:lnTo>
                <a:lnTo>
                  <a:pt x="17" y="45"/>
                </a:lnTo>
                <a:lnTo>
                  <a:pt x="19" y="47"/>
                </a:lnTo>
                <a:lnTo>
                  <a:pt x="22" y="49"/>
                </a:lnTo>
                <a:lnTo>
                  <a:pt x="23" y="51"/>
                </a:lnTo>
                <a:lnTo>
                  <a:pt x="26" y="52"/>
                </a:lnTo>
                <a:lnTo>
                  <a:pt x="29" y="54"/>
                </a:lnTo>
                <a:lnTo>
                  <a:pt x="31" y="55"/>
                </a:lnTo>
                <a:lnTo>
                  <a:pt x="34" y="57"/>
                </a:lnTo>
                <a:lnTo>
                  <a:pt x="36" y="58"/>
                </a:lnTo>
                <a:lnTo>
                  <a:pt x="39" y="59"/>
                </a:lnTo>
                <a:lnTo>
                  <a:pt x="42" y="61"/>
                </a:lnTo>
                <a:lnTo>
                  <a:pt x="44" y="61"/>
                </a:lnTo>
                <a:lnTo>
                  <a:pt x="47" y="62"/>
                </a:lnTo>
                <a:lnTo>
                  <a:pt x="49" y="62"/>
                </a:lnTo>
                <a:lnTo>
                  <a:pt x="52" y="64"/>
                </a:lnTo>
                <a:lnTo>
                  <a:pt x="56" y="64"/>
                </a:lnTo>
                <a:lnTo>
                  <a:pt x="59" y="64"/>
                </a:lnTo>
                <a:lnTo>
                  <a:pt x="59" y="51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41" name="Freeform 159"/>
          <p:cNvSpPr>
            <a:spLocks/>
          </p:cNvSpPr>
          <p:nvPr/>
        </p:nvSpPr>
        <p:spPr bwMode="auto">
          <a:xfrm>
            <a:off x="6853238" y="4560888"/>
            <a:ext cx="90487" cy="101600"/>
          </a:xfrm>
          <a:custGeom>
            <a:avLst/>
            <a:gdLst>
              <a:gd name="T0" fmla="*/ 45 w 57"/>
              <a:gd name="T1" fmla="*/ 3 h 64"/>
              <a:gd name="T2" fmla="*/ 45 w 57"/>
              <a:gd name="T3" fmla="*/ 9 h 64"/>
              <a:gd name="T4" fmla="*/ 44 w 57"/>
              <a:gd name="T5" fmla="*/ 13 h 64"/>
              <a:gd name="T6" fmla="*/ 43 w 57"/>
              <a:gd name="T7" fmla="*/ 19 h 64"/>
              <a:gd name="T8" fmla="*/ 42 w 57"/>
              <a:gd name="T9" fmla="*/ 23 h 64"/>
              <a:gd name="T10" fmla="*/ 39 w 57"/>
              <a:gd name="T11" fmla="*/ 27 h 64"/>
              <a:gd name="T12" fmla="*/ 36 w 57"/>
              <a:gd name="T13" fmla="*/ 31 h 64"/>
              <a:gd name="T14" fmla="*/ 34 w 57"/>
              <a:gd name="T15" fmla="*/ 34 h 64"/>
              <a:gd name="T16" fmla="*/ 31 w 57"/>
              <a:gd name="T17" fmla="*/ 38 h 64"/>
              <a:gd name="T18" fmla="*/ 27 w 57"/>
              <a:gd name="T19" fmla="*/ 41 h 64"/>
              <a:gd name="T20" fmla="*/ 23 w 57"/>
              <a:gd name="T21" fmla="*/ 44 h 64"/>
              <a:gd name="T22" fmla="*/ 19 w 57"/>
              <a:gd name="T23" fmla="*/ 45 h 64"/>
              <a:gd name="T24" fmla="*/ 15 w 57"/>
              <a:gd name="T25" fmla="*/ 48 h 64"/>
              <a:gd name="T26" fmla="*/ 11 w 57"/>
              <a:gd name="T27" fmla="*/ 49 h 64"/>
              <a:gd name="T28" fmla="*/ 6 w 57"/>
              <a:gd name="T29" fmla="*/ 49 h 64"/>
              <a:gd name="T30" fmla="*/ 2 w 57"/>
              <a:gd name="T31" fmla="*/ 51 h 64"/>
              <a:gd name="T32" fmla="*/ 0 w 57"/>
              <a:gd name="T33" fmla="*/ 64 h 64"/>
              <a:gd name="T34" fmla="*/ 5 w 57"/>
              <a:gd name="T35" fmla="*/ 64 h 64"/>
              <a:gd name="T36" fmla="*/ 11 w 57"/>
              <a:gd name="T37" fmla="*/ 62 h 64"/>
              <a:gd name="T38" fmla="*/ 17 w 57"/>
              <a:gd name="T39" fmla="*/ 61 h 64"/>
              <a:gd name="T40" fmla="*/ 22 w 57"/>
              <a:gd name="T41" fmla="*/ 58 h 64"/>
              <a:gd name="T42" fmla="*/ 27 w 57"/>
              <a:gd name="T43" fmla="*/ 55 h 64"/>
              <a:gd name="T44" fmla="*/ 32 w 57"/>
              <a:gd name="T45" fmla="*/ 52 h 64"/>
              <a:gd name="T46" fmla="*/ 36 w 57"/>
              <a:gd name="T47" fmla="*/ 49 h 64"/>
              <a:gd name="T48" fmla="*/ 40 w 57"/>
              <a:gd name="T49" fmla="*/ 45 h 64"/>
              <a:gd name="T50" fmla="*/ 44 w 57"/>
              <a:gd name="T51" fmla="*/ 41 h 64"/>
              <a:gd name="T52" fmla="*/ 48 w 57"/>
              <a:gd name="T53" fmla="*/ 35 h 64"/>
              <a:gd name="T54" fmla="*/ 51 w 57"/>
              <a:gd name="T55" fmla="*/ 31 h 64"/>
              <a:gd name="T56" fmla="*/ 53 w 57"/>
              <a:gd name="T57" fmla="*/ 26 h 64"/>
              <a:gd name="T58" fmla="*/ 55 w 57"/>
              <a:gd name="T59" fmla="*/ 20 h 64"/>
              <a:gd name="T60" fmla="*/ 56 w 57"/>
              <a:gd name="T61" fmla="*/ 13 h 64"/>
              <a:gd name="T62" fmla="*/ 57 w 57"/>
              <a:gd name="T63" fmla="*/ 7 h 64"/>
              <a:gd name="T64" fmla="*/ 57 w 57"/>
              <a:gd name="T65" fmla="*/ 0 h 6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7"/>
              <a:gd name="T100" fmla="*/ 0 h 64"/>
              <a:gd name="T101" fmla="*/ 57 w 57"/>
              <a:gd name="T102" fmla="*/ 64 h 6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7" h="64">
                <a:moveTo>
                  <a:pt x="45" y="0"/>
                </a:moveTo>
                <a:lnTo>
                  <a:pt x="45" y="3"/>
                </a:lnTo>
                <a:lnTo>
                  <a:pt x="45" y="6"/>
                </a:lnTo>
                <a:lnTo>
                  <a:pt x="45" y="9"/>
                </a:lnTo>
                <a:lnTo>
                  <a:pt x="44" y="12"/>
                </a:lnTo>
                <a:lnTo>
                  <a:pt x="44" y="13"/>
                </a:lnTo>
                <a:lnTo>
                  <a:pt x="44" y="16"/>
                </a:lnTo>
                <a:lnTo>
                  <a:pt x="43" y="19"/>
                </a:lnTo>
                <a:lnTo>
                  <a:pt x="42" y="20"/>
                </a:lnTo>
                <a:lnTo>
                  <a:pt x="42" y="23"/>
                </a:lnTo>
                <a:lnTo>
                  <a:pt x="40" y="24"/>
                </a:lnTo>
                <a:lnTo>
                  <a:pt x="39" y="27"/>
                </a:lnTo>
                <a:lnTo>
                  <a:pt x="38" y="28"/>
                </a:lnTo>
                <a:lnTo>
                  <a:pt x="36" y="31"/>
                </a:lnTo>
                <a:lnTo>
                  <a:pt x="35" y="33"/>
                </a:lnTo>
                <a:lnTo>
                  <a:pt x="34" y="34"/>
                </a:lnTo>
                <a:lnTo>
                  <a:pt x="32" y="35"/>
                </a:lnTo>
                <a:lnTo>
                  <a:pt x="31" y="38"/>
                </a:lnTo>
                <a:lnTo>
                  <a:pt x="28" y="40"/>
                </a:lnTo>
                <a:lnTo>
                  <a:pt x="27" y="41"/>
                </a:lnTo>
                <a:lnTo>
                  <a:pt x="26" y="42"/>
                </a:lnTo>
                <a:lnTo>
                  <a:pt x="23" y="44"/>
                </a:lnTo>
                <a:lnTo>
                  <a:pt x="22" y="45"/>
                </a:lnTo>
                <a:lnTo>
                  <a:pt x="19" y="45"/>
                </a:lnTo>
                <a:lnTo>
                  <a:pt x="18" y="47"/>
                </a:lnTo>
                <a:lnTo>
                  <a:pt x="15" y="48"/>
                </a:lnTo>
                <a:lnTo>
                  <a:pt x="13" y="48"/>
                </a:lnTo>
                <a:lnTo>
                  <a:pt x="11" y="49"/>
                </a:lnTo>
                <a:lnTo>
                  <a:pt x="9" y="49"/>
                </a:lnTo>
                <a:lnTo>
                  <a:pt x="6" y="49"/>
                </a:lnTo>
                <a:lnTo>
                  <a:pt x="4" y="51"/>
                </a:lnTo>
                <a:lnTo>
                  <a:pt x="2" y="51"/>
                </a:lnTo>
                <a:lnTo>
                  <a:pt x="0" y="51"/>
                </a:lnTo>
                <a:lnTo>
                  <a:pt x="0" y="64"/>
                </a:lnTo>
                <a:lnTo>
                  <a:pt x="2" y="64"/>
                </a:lnTo>
                <a:lnTo>
                  <a:pt x="5" y="64"/>
                </a:lnTo>
                <a:lnTo>
                  <a:pt x="9" y="62"/>
                </a:lnTo>
                <a:lnTo>
                  <a:pt x="11" y="62"/>
                </a:lnTo>
                <a:lnTo>
                  <a:pt x="14" y="61"/>
                </a:lnTo>
                <a:lnTo>
                  <a:pt x="17" y="61"/>
                </a:lnTo>
                <a:lnTo>
                  <a:pt x="19" y="59"/>
                </a:lnTo>
                <a:lnTo>
                  <a:pt x="22" y="58"/>
                </a:lnTo>
                <a:lnTo>
                  <a:pt x="24" y="57"/>
                </a:lnTo>
                <a:lnTo>
                  <a:pt x="27" y="55"/>
                </a:lnTo>
                <a:lnTo>
                  <a:pt x="30" y="54"/>
                </a:lnTo>
                <a:lnTo>
                  <a:pt x="32" y="52"/>
                </a:lnTo>
                <a:lnTo>
                  <a:pt x="34" y="51"/>
                </a:lnTo>
                <a:lnTo>
                  <a:pt x="36" y="49"/>
                </a:lnTo>
                <a:lnTo>
                  <a:pt x="39" y="47"/>
                </a:lnTo>
                <a:lnTo>
                  <a:pt x="40" y="45"/>
                </a:lnTo>
                <a:lnTo>
                  <a:pt x="43" y="42"/>
                </a:lnTo>
                <a:lnTo>
                  <a:pt x="44" y="41"/>
                </a:lnTo>
                <a:lnTo>
                  <a:pt x="45" y="38"/>
                </a:lnTo>
                <a:lnTo>
                  <a:pt x="48" y="35"/>
                </a:lnTo>
                <a:lnTo>
                  <a:pt x="49" y="33"/>
                </a:lnTo>
                <a:lnTo>
                  <a:pt x="51" y="31"/>
                </a:lnTo>
                <a:lnTo>
                  <a:pt x="52" y="28"/>
                </a:lnTo>
                <a:lnTo>
                  <a:pt x="53" y="26"/>
                </a:lnTo>
                <a:lnTo>
                  <a:pt x="55" y="23"/>
                </a:lnTo>
                <a:lnTo>
                  <a:pt x="55" y="20"/>
                </a:lnTo>
                <a:lnTo>
                  <a:pt x="56" y="17"/>
                </a:lnTo>
                <a:lnTo>
                  <a:pt x="56" y="13"/>
                </a:lnTo>
                <a:lnTo>
                  <a:pt x="57" y="10"/>
                </a:lnTo>
                <a:lnTo>
                  <a:pt x="57" y="7"/>
                </a:lnTo>
                <a:lnTo>
                  <a:pt x="57" y="5"/>
                </a:lnTo>
                <a:lnTo>
                  <a:pt x="57" y="0"/>
                </a:lnTo>
                <a:lnTo>
                  <a:pt x="45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42" name="Freeform 160"/>
          <p:cNvSpPr>
            <a:spLocks/>
          </p:cNvSpPr>
          <p:nvPr/>
        </p:nvSpPr>
        <p:spPr bwMode="auto">
          <a:xfrm>
            <a:off x="6686550" y="4560888"/>
            <a:ext cx="90488" cy="101600"/>
          </a:xfrm>
          <a:custGeom>
            <a:avLst/>
            <a:gdLst>
              <a:gd name="T0" fmla="*/ 3 w 57"/>
              <a:gd name="T1" fmla="*/ 64 h 64"/>
              <a:gd name="T2" fmla="*/ 9 w 57"/>
              <a:gd name="T3" fmla="*/ 62 h 64"/>
              <a:gd name="T4" fmla="*/ 14 w 57"/>
              <a:gd name="T5" fmla="*/ 61 h 64"/>
              <a:gd name="T6" fmla="*/ 20 w 57"/>
              <a:gd name="T7" fmla="*/ 59 h 64"/>
              <a:gd name="T8" fmla="*/ 25 w 57"/>
              <a:gd name="T9" fmla="*/ 57 h 64"/>
              <a:gd name="T10" fmla="*/ 30 w 57"/>
              <a:gd name="T11" fmla="*/ 54 h 64"/>
              <a:gd name="T12" fmla="*/ 35 w 57"/>
              <a:gd name="T13" fmla="*/ 51 h 64"/>
              <a:gd name="T14" fmla="*/ 39 w 57"/>
              <a:gd name="T15" fmla="*/ 47 h 64"/>
              <a:gd name="T16" fmla="*/ 43 w 57"/>
              <a:gd name="T17" fmla="*/ 42 h 64"/>
              <a:gd name="T18" fmla="*/ 47 w 57"/>
              <a:gd name="T19" fmla="*/ 38 h 64"/>
              <a:gd name="T20" fmla="*/ 50 w 57"/>
              <a:gd name="T21" fmla="*/ 33 h 64"/>
              <a:gd name="T22" fmla="*/ 52 w 57"/>
              <a:gd name="T23" fmla="*/ 28 h 64"/>
              <a:gd name="T24" fmla="*/ 55 w 57"/>
              <a:gd name="T25" fmla="*/ 23 h 64"/>
              <a:gd name="T26" fmla="*/ 56 w 57"/>
              <a:gd name="T27" fmla="*/ 17 h 64"/>
              <a:gd name="T28" fmla="*/ 57 w 57"/>
              <a:gd name="T29" fmla="*/ 10 h 64"/>
              <a:gd name="T30" fmla="*/ 57 w 57"/>
              <a:gd name="T31" fmla="*/ 5 h 64"/>
              <a:gd name="T32" fmla="*/ 46 w 57"/>
              <a:gd name="T33" fmla="*/ 0 h 64"/>
              <a:gd name="T34" fmla="*/ 46 w 57"/>
              <a:gd name="T35" fmla="*/ 6 h 64"/>
              <a:gd name="T36" fmla="*/ 46 w 57"/>
              <a:gd name="T37" fmla="*/ 12 h 64"/>
              <a:gd name="T38" fmla="*/ 44 w 57"/>
              <a:gd name="T39" fmla="*/ 16 h 64"/>
              <a:gd name="T40" fmla="*/ 43 w 57"/>
              <a:gd name="T41" fmla="*/ 20 h 64"/>
              <a:gd name="T42" fmla="*/ 40 w 57"/>
              <a:gd name="T43" fmla="*/ 24 h 64"/>
              <a:gd name="T44" fmla="*/ 38 w 57"/>
              <a:gd name="T45" fmla="*/ 28 h 64"/>
              <a:gd name="T46" fmla="*/ 35 w 57"/>
              <a:gd name="T47" fmla="*/ 33 h 64"/>
              <a:gd name="T48" fmla="*/ 33 w 57"/>
              <a:gd name="T49" fmla="*/ 35 h 64"/>
              <a:gd name="T50" fmla="*/ 29 w 57"/>
              <a:gd name="T51" fmla="*/ 40 h 64"/>
              <a:gd name="T52" fmla="*/ 26 w 57"/>
              <a:gd name="T53" fmla="*/ 42 h 64"/>
              <a:gd name="T54" fmla="*/ 22 w 57"/>
              <a:gd name="T55" fmla="*/ 45 h 64"/>
              <a:gd name="T56" fmla="*/ 18 w 57"/>
              <a:gd name="T57" fmla="*/ 47 h 64"/>
              <a:gd name="T58" fmla="*/ 13 w 57"/>
              <a:gd name="T59" fmla="*/ 48 h 64"/>
              <a:gd name="T60" fmla="*/ 9 w 57"/>
              <a:gd name="T61" fmla="*/ 49 h 64"/>
              <a:gd name="T62" fmla="*/ 5 w 57"/>
              <a:gd name="T63" fmla="*/ 51 h 64"/>
              <a:gd name="T64" fmla="*/ 0 w 57"/>
              <a:gd name="T65" fmla="*/ 51 h 6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7"/>
              <a:gd name="T100" fmla="*/ 0 h 64"/>
              <a:gd name="T101" fmla="*/ 57 w 57"/>
              <a:gd name="T102" fmla="*/ 64 h 6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7" h="64">
                <a:moveTo>
                  <a:pt x="0" y="64"/>
                </a:moveTo>
                <a:lnTo>
                  <a:pt x="3" y="64"/>
                </a:lnTo>
                <a:lnTo>
                  <a:pt x="5" y="64"/>
                </a:lnTo>
                <a:lnTo>
                  <a:pt x="9" y="62"/>
                </a:lnTo>
                <a:lnTo>
                  <a:pt x="12" y="62"/>
                </a:lnTo>
                <a:lnTo>
                  <a:pt x="14" y="61"/>
                </a:lnTo>
                <a:lnTo>
                  <a:pt x="17" y="61"/>
                </a:lnTo>
                <a:lnTo>
                  <a:pt x="20" y="59"/>
                </a:lnTo>
                <a:lnTo>
                  <a:pt x="22" y="58"/>
                </a:lnTo>
                <a:lnTo>
                  <a:pt x="25" y="57"/>
                </a:lnTo>
                <a:lnTo>
                  <a:pt x="27" y="55"/>
                </a:lnTo>
                <a:lnTo>
                  <a:pt x="30" y="54"/>
                </a:lnTo>
                <a:lnTo>
                  <a:pt x="33" y="52"/>
                </a:lnTo>
                <a:lnTo>
                  <a:pt x="35" y="51"/>
                </a:lnTo>
                <a:lnTo>
                  <a:pt x="37" y="49"/>
                </a:lnTo>
                <a:lnTo>
                  <a:pt x="39" y="47"/>
                </a:lnTo>
                <a:lnTo>
                  <a:pt x="40" y="45"/>
                </a:lnTo>
                <a:lnTo>
                  <a:pt x="43" y="42"/>
                </a:lnTo>
                <a:lnTo>
                  <a:pt x="44" y="41"/>
                </a:lnTo>
                <a:lnTo>
                  <a:pt x="47" y="38"/>
                </a:lnTo>
                <a:lnTo>
                  <a:pt x="48" y="35"/>
                </a:lnTo>
                <a:lnTo>
                  <a:pt x="50" y="33"/>
                </a:lnTo>
                <a:lnTo>
                  <a:pt x="51" y="31"/>
                </a:lnTo>
                <a:lnTo>
                  <a:pt x="52" y="28"/>
                </a:lnTo>
                <a:lnTo>
                  <a:pt x="54" y="26"/>
                </a:lnTo>
                <a:lnTo>
                  <a:pt x="55" y="23"/>
                </a:lnTo>
                <a:lnTo>
                  <a:pt x="55" y="20"/>
                </a:lnTo>
                <a:lnTo>
                  <a:pt x="56" y="17"/>
                </a:lnTo>
                <a:lnTo>
                  <a:pt x="56" y="13"/>
                </a:lnTo>
                <a:lnTo>
                  <a:pt x="57" y="10"/>
                </a:lnTo>
                <a:lnTo>
                  <a:pt x="57" y="7"/>
                </a:lnTo>
                <a:lnTo>
                  <a:pt x="57" y="5"/>
                </a:lnTo>
                <a:lnTo>
                  <a:pt x="57" y="0"/>
                </a:lnTo>
                <a:lnTo>
                  <a:pt x="46" y="0"/>
                </a:lnTo>
                <a:lnTo>
                  <a:pt x="46" y="3"/>
                </a:lnTo>
                <a:lnTo>
                  <a:pt x="46" y="6"/>
                </a:lnTo>
                <a:lnTo>
                  <a:pt x="46" y="9"/>
                </a:lnTo>
                <a:lnTo>
                  <a:pt x="46" y="12"/>
                </a:lnTo>
                <a:lnTo>
                  <a:pt x="44" y="13"/>
                </a:lnTo>
                <a:lnTo>
                  <a:pt x="44" y="16"/>
                </a:lnTo>
                <a:lnTo>
                  <a:pt x="43" y="19"/>
                </a:lnTo>
                <a:lnTo>
                  <a:pt x="43" y="20"/>
                </a:lnTo>
                <a:lnTo>
                  <a:pt x="42" y="23"/>
                </a:lnTo>
                <a:lnTo>
                  <a:pt x="40" y="24"/>
                </a:lnTo>
                <a:lnTo>
                  <a:pt x="39" y="27"/>
                </a:lnTo>
                <a:lnTo>
                  <a:pt x="38" y="28"/>
                </a:lnTo>
                <a:lnTo>
                  <a:pt x="37" y="31"/>
                </a:lnTo>
                <a:lnTo>
                  <a:pt x="35" y="33"/>
                </a:lnTo>
                <a:lnTo>
                  <a:pt x="34" y="34"/>
                </a:lnTo>
                <a:lnTo>
                  <a:pt x="33" y="35"/>
                </a:lnTo>
                <a:lnTo>
                  <a:pt x="31" y="38"/>
                </a:lnTo>
                <a:lnTo>
                  <a:pt x="29" y="40"/>
                </a:lnTo>
                <a:lnTo>
                  <a:pt x="27" y="41"/>
                </a:lnTo>
                <a:lnTo>
                  <a:pt x="26" y="42"/>
                </a:lnTo>
                <a:lnTo>
                  <a:pt x="23" y="44"/>
                </a:lnTo>
                <a:lnTo>
                  <a:pt x="22" y="45"/>
                </a:lnTo>
                <a:lnTo>
                  <a:pt x="20" y="45"/>
                </a:lnTo>
                <a:lnTo>
                  <a:pt x="18" y="47"/>
                </a:lnTo>
                <a:lnTo>
                  <a:pt x="16" y="48"/>
                </a:lnTo>
                <a:lnTo>
                  <a:pt x="13" y="48"/>
                </a:lnTo>
                <a:lnTo>
                  <a:pt x="12" y="49"/>
                </a:lnTo>
                <a:lnTo>
                  <a:pt x="9" y="49"/>
                </a:lnTo>
                <a:lnTo>
                  <a:pt x="6" y="49"/>
                </a:lnTo>
                <a:lnTo>
                  <a:pt x="5" y="51"/>
                </a:lnTo>
                <a:lnTo>
                  <a:pt x="3" y="51"/>
                </a:lnTo>
                <a:lnTo>
                  <a:pt x="0" y="51"/>
                </a:lnTo>
                <a:lnTo>
                  <a:pt x="0" y="64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43" name="Freeform 161"/>
          <p:cNvSpPr>
            <a:spLocks/>
          </p:cNvSpPr>
          <p:nvPr/>
        </p:nvSpPr>
        <p:spPr bwMode="auto">
          <a:xfrm>
            <a:off x="6594475" y="4560888"/>
            <a:ext cx="92075" cy="101600"/>
          </a:xfrm>
          <a:custGeom>
            <a:avLst/>
            <a:gdLst>
              <a:gd name="T0" fmla="*/ 0 w 58"/>
              <a:gd name="T1" fmla="*/ 5 h 64"/>
              <a:gd name="T2" fmla="*/ 0 w 58"/>
              <a:gd name="T3" fmla="*/ 10 h 64"/>
              <a:gd name="T4" fmla="*/ 2 w 58"/>
              <a:gd name="T5" fmla="*/ 17 h 64"/>
              <a:gd name="T6" fmla="*/ 3 w 58"/>
              <a:gd name="T7" fmla="*/ 23 h 64"/>
              <a:gd name="T8" fmla="*/ 6 w 58"/>
              <a:gd name="T9" fmla="*/ 28 h 64"/>
              <a:gd name="T10" fmla="*/ 8 w 58"/>
              <a:gd name="T11" fmla="*/ 33 h 64"/>
              <a:gd name="T12" fmla="*/ 11 w 58"/>
              <a:gd name="T13" fmla="*/ 38 h 64"/>
              <a:gd name="T14" fmla="*/ 15 w 58"/>
              <a:gd name="T15" fmla="*/ 42 h 64"/>
              <a:gd name="T16" fmla="*/ 19 w 58"/>
              <a:gd name="T17" fmla="*/ 47 h 64"/>
              <a:gd name="T18" fmla="*/ 23 w 58"/>
              <a:gd name="T19" fmla="*/ 51 h 64"/>
              <a:gd name="T20" fmla="*/ 28 w 58"/>
              <a:gd name="T21" fmla="*/ 54 h 64"/>
              <a:gd name="T22" fmla="*/ 33 w 58"/>
              <a:gd name="T23" fmla="*/ 57 h 64"/>
              <a:gd name="T24" fmla="*/ 38 w 58"/>
              <a:gd name="T25" fmla="*/ 59 h 64"/>
              <a:gd name="T26" fmla="*/ 44 w 58"/>
              <a:gd name="T27" fmla="*/ 61 h 64"/>
              <a:gd name="T28" fmla="*/ 49 w 58"/>
              <a:gd name="T29" fmla="*/ 62 h 64"/>
              <a:gd name="T30" fmla="*/ 55 w 58"/>
              <a:gd name="T31" fmla="*/ 64 h 64"/>
              <a:gd name="T32" fmla="*/ 58 w 58"/>
              <a:gd name="T33" fmla="*/ 51 h 64"/>
              <a:gd name="T34" fmla="*/ 53 w 58"/>
              <a:gd name="T35" fmla="*/ 51 h 64"/>
              <a:gd name="T36" fmla="*/ 49 w 58"/>
              <a:gd name="T37" fmla="*/ 49 h 64"/>
              <a:gd name="T38" fmla="*/ 44 w 58"/>
              <a:gd name="T39" fmla="*/ 48 h 64"/>
              <a:gd name="T40" fmla="*/ 40 w 58"/>
              <a:gd name="T41" fmla="*/ 47 h 64"/>
              <a:gd name="T42" fmla="*/ 36 w 58"/>
              <a:gd name="T43" fmla="*/ 45 h 64"/>
              <a:gd name="T44" fmla="*/ 32 w 58"/>
              <a:gd name="T45" fmla="*/ 42 h 64"/>
              <a:gd name="T46" fmla="*/ 28 w 58"/>
              <a:gd name="T47" fmla="*/ 40 h 64"/>
              <a:gd name="T48" fmla="*/ 25 w 58"/>
              <a:gd name="T49" fmla="*/ 35 h 64"/>
              <a:gd name="T50" fmla="*/ 23 w 58"/>
              <a:gd name="T51" fmla="*/ 33 h 64"/>
              <a:gd name="T52" fmla="*/ 20 w 58"/>
              <a:gd name="T53" fmla="*/ 28 h 64"/>
              <a:gd name="T54" fmla="*/ 17 w 58"/>
              <a:gd name="T55" fmla="*/ 24 h 64"/>
              <a:gd name="T56" fmla="*/ 15 w 58"/>
              <a:gd name="T57" fmla="*/ 20 h 64"/>
              <a:gd name="T58" fmla="*/ 13 w 58"/>
              <a:gd name="T59" fmla="*/ 16 h 64"/>
              <a:gd name="T60" fmla="*/ 12 w 58"/>
              <a:gd name="T61" fmla="*/ 12 h 64"/>
              <a:gd name="T62" fmla="*/ 12 w 58"/>
              <a:gd name="T63" fmla="*/ 6 h 64"/>
              <a:gd name="T64" fmla="*/ 12 w 58"/>
              <a:gd name="T65" fmla="*/ 0 h 6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8"/>
              <a:gd name="T100" fmla="*/ 0 h 64"/>
              <a:gd name="T101" fmla="*/ 58 w 58"/>
              <a:gd name="T102" fmla="*/ 64 h 6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8" h="64">
                <a:moveTo>
                  <a:pt x="0" y="0"/>
                </a:moveTo>
                <a:lnTo>
                  <a:pt x="0" y="5"/>
                </a:lnTo>
                <a:lnTo>
                  <a:pt x="0" y="7"/>
                </a:lnTo>
                <a:lnTo>
                  <a:pt x="0" y="10"/>
                </a:lnTo>
                <a:lnTo>
                  <a:pt x="0" y="13"/>
                </a:lnTo>
                <a:lnTo>
                  <a:pt x="2" y="17"/>
                </a:lnTo>
                <a:lnTo>
                  <a:pt x="3" y="20"/>
                </a:lnTo>
                <a:lnTo>
                  <a:pt x="3" y="23"/>
                </a:lnTo>
                <a:lnTo>
                  <a:pt x="4" y="26"/>
                </a:lnTo>
                <a:lnTo>
                  <a:pt x="6" y="28"/>
                </a:lnTo>
                <a:lnTo>
                  <a:pt x="7" y="31"/>
                </a:lnTo>
                <a:lnTo>
                  <a:pt x="8" y="33"/>
                </a:lnTo>
                <a:lnTo>
                  <a:pt x="9" y="35"/>
                </a:lnTo>
                <a:lnTo>
                  <a:pt x="11" y="38"/>
                </a:lnTo>
                <a:lnTo>
                  <a:pt x="13" y="41"/>
                </a:lnTo>
                <a:lnTo>
                  <a:pt x="15" y="42"/>
                </a:lnTo>
                <a:lnTo>
                  <a:pt x="17" y="45"/>
                </a:lnTo>
                <a:lnTo>
                  <a:pt x="19" y="47"/>
                </a:lnTo>
                <a:lnTo>
                  <a:pt x="21" y="49"/>
                </a:lnTo>
                <a:lnTo>
                  <a:pt x="23" y="51"/>
                </a:lnTo>
                <a:lnTo>
                  <a:pt x="25" y="52"/>
                </a:lnTo>
                <a:lnTo>
                  <a:pt x="28" y="54"/>
                </a:lnTo>
                <a:lnTo>
                  <a:pt x="30" y="55"/>
                </a:lnTo>
                <a:lnTo>
                  <a:pt x="33" y="57"/>
                </a:lnTo>
                <a:lnTo>
                  <a:pt x="36" y="58"/>
                </a:lnTo>
                <a:lnTo>
                  <a:pt x="38" y="59"/>
                </a:lnTo>
                <a:lnTo>
                  <a:pt x="41" y="61"/>
                </a:lnTo>
                <a:lnTo>
                  <a:pt x="44" y="61"/>
                </a:lnTo>
                <a:lnTo>
                  <a:pt x="46" y="62"/>
                </a:lnTo>
                <a:lnTo>
                  <a:pt x="49" y="62"/>
                </a:lnTo>
                <a:lnTo>
                  <a:pt x="51" y="64"/>
                </a:lnTo>
                <a:lnTo>
                  <a:pt x="55" y="64"/>
                </a:lnTo>
                <a:lnTo>
                  <a:pt x="58" y="64"/>
                </a:lnTo>
                <a:lnTo>
                  <a:pt x="58" y="51"/>
                </a:lnTo>
                <a:lnTo>
                  <a:pt x="55" y="51"/>
                </a:lnTo>
                <a:lnTo>
                  <a:pt x="53" y="51"/>
                </a:lnTo>
                <a:lnTo>
                  <a:pt x="51" y="49"/>
                </a:lnTo>
                <a:lnTo>
                  <a:pt x="49" y="49"/>
                </a:lnTo>
                <a:lnTo>
                  <a:pt x="46" y="49"/>
                </a:lnTo>
                <a:lnTo>
                  <a:pt x="44" y="48"/>
                </a:lnTo>
                <a:lnTo>
                  <a:pt x="42" y="48"/>
                </a:lnTo>
                <a:lnTo>
                  <a:pt x="40" y="47"/>
                </a:lnTo>
                <a:lnTo>
                  <a:pt x="38" y="45"/>
                </a:lnTo>
                <a:lnTo>
                  <a:pt x="36" y="45"/>
                </a:lnTo>
                <a:lnTo>
                  <a:pt x="34" y="44"/>
                </a:lnTo>
                <a:lnTo>
                  <a:pt x="32" y="42"/>
                </a:lnTo>
                <a:lnTo>
                  <a:pt x="30" y="41"/>
                </a:lnTo>
                <a:lnTo>
                  <a:pt x="28" y="40"/>
                </a:lnTo>
                <a:lnTo>
                  <a:pt x="26" y="38"/>
                </a:lnTo>
                <a:lnTo>
                  <a:pt x="25" y="35"/>
                </a:lnTo>
                <a:lnTo>
                  <a:pt x="24" y="34"/>
                </a:lnTo>
                <a:lnTo>
                  <a:pt x="23" y="33"/>
                </a:lnTo>
                <a:lnTo>
                  <a:pt x="21" y="31"/>
                </a:lnTo>
                <a:lnTo>
                  <a:pt x="20" y="28"/>
                </a:lnTo>
                <a:lnTo>
                  <a:pt x="19" y="27"/>
                </a:lnTo>
                <a:lnTo>
                  <a:pt x="17" y="24"/>
                </a:lnTo>
                <a:lnTo>
                  <a:pt x="16" y="23"/>
                </a:lnTo>
                <a:lnTo>
                  <a:pt x="15" y="20"/>
                </a:lnTo>
                <a:lnTo>
                  <a:pt x="15" y="19"/>
                </a:lnTo>
                <a:lnTo>
                  <a:pt x="13" y="16"/>
                </a:lnTo>
                <a:lnTo>
                  <a:pt x="13" y="13"/>
                </a:lnTo>
                <a:lnTo>
                  <a:pt x="12" y="12"/>
                </a:lnTo>
                <a:lnTo>
                  <a:pt x="12" y="9"/>
                </a:lnTo>
                <a:lnTo>
                  <a:pt x="12" y="6"/>
                </a:lnTo>
                <a:lnTo>
                  <a:pt x="12" y="3"/>
                </a:lnTo>
                <a:lnTo>
                  <a:pt x="12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44" name="Freeform 162"/>
          <p:cNvSpPr>
            <a:spLocks/>
          </p:cNvSpPr>
          <p:nvPr/>
        </p:nvSpPr>
        <p:spPr bwMode="auto">
          <a:xfrm>
            <a:off x="6429375" y="4560888"/>
            <a:ext cx="90488" cy="101600"/>
          </a:xfrm>
          <a:custGeom>
            <a:avLst/>
            <a:gdLst>
              <a:gd name="T0" fmla="*/ 55 w 57"/>
              <a:gd name="T1" fmla="*/ 51 h 64"/>
              <a:gd name="T2" fmla="*/ 51 w 57"/>
              <a:gd name="T3" fmla="*/ 49 h 64"/>
              <a:gd name="T4" fmla="*/ 45 w 57"/>
              <a:gd name="T5" fmla="*/ 49 h 64"/>
              <a:gd name="T6" fmla="*/ 41 w 57"/>
              <a:gd name="T7" fmla="*/ 48 h 64"/>
              <a:gd name="T8" fmla="*/ 38 w 57"/>
              <a:gd name="T9" fmla="*/ 45 h 64"/>
              <a:gd name="T10" fmla="*/ 34 w 57"/>
              <a:gd name="T11" fmla="*/ 44 h 64"/>
              <a:gd name="T12" fmla="*/ 30 w 57"/>
              <a:gd name="T13" fmla="*/ 41 h 64"/>
              <a:gd name="T14" fmla="*/ 26 w 57"/>
              <a:gd name="T15" fmla="*/ 38 h 64"/>
              <a:gd name="T16" fmla="*/ 23 w 57"/>
              <a:gd name="T17" fmla="*/ 34 h 64"/>
              <a:gd name="T18" fmla="*/ 21 w 57"/>
              <a:gd name="T19" fmla="*/ 31 h 64"/>
              <a:gd name="T20" fmla="*/ 18 w 57"/>
              <a:gd name="T21" fmla="*/ 27 h 64"/>
              <a:gd name="T22" fmla="*/ 15 w 57"/>
              <a:gd name="T23" fmla="*/ 23 h 64"/>
              <a:gd name="T24" fmla="*/ 14 w 57"/>
              <a:gd name="T25" fmla="*/ 19 h 64"/>
              <a:gd name="T26" fmla="*/ 13 w 57"/>
              <a:gd name="T27" fmla="*/ 13 h 64"/>
              <a:gd name="T28" fmla="*/ 11 w 57"/>
              <a:gd name="T29" fmla="*/ 9 h 64"/>
              <a:gd name="T30" fmla="*/ 11 w 57"/>
              <a:gd name="T31" fmla="*/ 3 h 64"/>
              <a:gd name="T32" fmla="*/ 0 w 57"/>
              <a:gd name="T33" fmla="*/ 0 h 64"/>
              <a:gd name="T34" fmla="*/ 0 w 57"/>
              <a:gd name="T35" fmla="*/ 7 h 64"/>
              <a:gd name="T36" fmla="*/ 1 w 57"/>
              <a:gd name="T37" fmla="*/ 13 h 64"/>
              <a:gd name="T38" fmla="*/ 2 w 57"/>
              <a:gd name="T39" fmla="*/ 20 h 64"/>
              <a:gd name="T40" fmla="*/ 4 w 57"/>
              <a:gd name="T41" fmla="*/ 26 h 64"/>
              <a:gd name="T42" fmla="*/ 6 w 57"/>
              <a:gd name="T43" fmla="*/ 31 h 64"/>
              <a:gd name="T44" fmla="*/ 9 w 57"/>
              <a:gd name="T45" fmla="*/ 35 h 64"/>
              <a:gd name="T46" fmla="*/ 13 w 57"/>
              <a:gd name="T47" fmla="*/ 41 h 64"/>
              <a:gd name="T48" fmla="*/ 17 w 57"/>
              <a:gd name="T49" fmla="*/ 45 h 64"/>
              <a:gd name="T50" fmla="*/ 21 w 57"/>
              <a:gd name="T51" fmla="*/ 49 h 64"/>
              <a:gd name="T52" fmla="*/ 24 w 57"/>
              <a:gd name="T53" fmla="*/ 52 h 64"/>
              <a:gd name="T54" fmla="*/ 30 w 57"/>
              <a:gd name="T55" fmla="*/ 55 h 64"/>
              <a:gd name="T56" fmla="*/ 35 w 57"/>
              <a:gd name="T57" fmla="*/ 58 h 64"/>
              <a:gd name="T58" fmla="*/ 40 w 57"/>
              <a:gd name="T59" fmla="*/ 61 h 64"/>
              <a:gd name="T60" fmla="*/ 45 w 57"/>
              <a:gd name="T61" fmla="*/ 62 h 64"/>
              <a:gd name="T62" fmla="*/ 52 w 57"/>
              <a:gd name="T63" fmla="*/ 64 h 64"/>
              <a:gd name="T64" fmla="*/ 57 w 57"/>
              <a:gd name="T65" fmla="*/ 64 h 6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7"/>
              <a:gd name="T100" fmla="*/ 0 h 64"/>
              <a:gd name="T101" fmla="*/ 57 w 57"/>
              <a:gd name="T102" fmla="*/ 64 h 6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7" h="64">
                <a:moveTo>
                  <a:pt x="57" y="51"/>
                </a:moveTo>
                <a:lnTo>
                  <a:pt x="55" y="51"/>
                </a:lnTo>
                <a:lnTo>
                  <a:pt x="53" y="51"/>
                </a:lnTo>
                <a:lnTo>
                  <a:pt x="51" y="49"/>
                </a:lnTo>
                <a:lnTo>
                  <a:pt x="48" y="49"/>
                </a:lnTo>
                <a:lnTo>
                  <a:pt x="45" y="49"/>
                </a:lnTo>
                <a:lnTo>
                  <a:pt x="44" y="48"/>
                </a:lnTo>
                <a:lnTo>
                  <a:pt x="41" y="48"/>
                </a:lnTo>
                <a:lnTo>
                  <a:pt x="39" y="47"/>
                </a:lnTo>
                <a:lnTo>
                  <a:pt x="38" y="45"/>
                </a:lnTo>
                <a:lnTo>
                  <a:pt x="35" y="45"/>
                </a:lnTo>
                <a:lnTo>
                  <a:pt x="34" y="44"/>
                </a:lnTo>
                <a:lnTo>
                  <a:pt x="31" y="42"/>
                </a:lnTo>
                <a:lnTo>
                  <a:pt x="30" y="41"/>
                </a:lnTo>
                <a:lnTo>
                  <a:pt x="28" y="40"/>
                </a:lnTo>
                <a:lnTo>
                  <a:pt x="26" y="38"/>
                </a:lnTo>
                <a:lnTo>
                  <a:pt x="24" y="35"/>
                </a:lnTo>
                <a:lnTo>
                  <a:pt x="23" y="34"/>
                </a:lnTo>
                <a:lnTo>
                  <a:pt x="22" y="33"/>
                </a:lnTo>
                <a:lnTo>
                  <a:pt x="21" y="31"/>
                </a:lnTo>
                <a:lnTo>
                  <a:pt x="19" y="28"/>
                </a:lnTo>
                <a:lnTo>
                  <a:pt x="18" y="27"/>
                </a:lnTo>
                <a:lnTo>
                  <a:pt x="17" y="24"/>
                </a:lnTo>
                <a:lnTo>
                  <a:pt x="15" y="23"/>
                </a:lnTo>
                <a:lnTo>
                  <a:pt x="15" y="20"/>
                </a:lnTo>
                <a:lnTo>
                  <a:pt x="14" y="19"/>
                </a:lnTo>
                <a:lnTo>
                  <a:pt x="13" y="16"/>
                </a:lnTo>
                <a:lnTo>
                  <a:pt x="13" y="13"/>
                </a:lnTo>
                <a:lnTo>
                  <a:pt x="11" y="12"/>
                </a:lnTo>
                <a:lnTo>
                  <a:pt x="11" y="9"/>
                </a:lnTo>
                <a:lnTo>
                  <a:pt x="11" y="6"/>
                </a:lnTo>
                <a:lnTo>
                  <a:pt x="11" y="3"/>
                </a:lnTo>
                <a:lnTo>
                  <a:pt x="11" y="0"/>
                </a:lnTo>
                <a:lnTo>
                  <a:pt x="0" y="0"/>
                </a:lnTo>
                <a:lnTo>
                  <a:pt x="0" y="5"/>
                </a:lnTo>
                <a:lnTo>
                  <a:pt x="0" y="7"/>
                </a:lnTo>
                <a:lnTo>
                  <a:pt x="0" y="10"/>
                </a:lnTo>
                <a:lnTo>
                  <a:pt x="1" y="13"/>
                </a:lnTo>
                <a:lnTo>
                  <a:pt x="1" y="17"/>
                </a:lnTo>
                <a:lnTo>
                  <a:pt x="2" y="20"/>
                </a:lnTo>
                <a:lnTo>
                  <a:pt x="2" y="23"/>
                </a:lnTo>
                <a:lnTo>
                  <a:pt x="4" y="26"/>
                </a:lnTo>
                <a:lnTo>
                  <a:pt x="5" y="28"/>
                </a:lnTo>
                <a:lnTo>
                  <a:pt x="6" y="31"/>
                </a:lnTo>
                <a:lnTo>
                  <a:pt x="7" y="33"/>
                </a:lnTo>
                <a:lnTo>
                  <a:pt x="9" y="35"/>
                </a:lnTo>
                <a:lnTo>
                  <a:pt x="11" y="38"/>
                </a:lnTo>
                <a:lnTo>
                  <a:pt x="13" y="41"/>
                </a:lnTo>
                <a:lnTo>
                  <a:pt x="14" y="42"/>
                </a:lnTo>
                <a:lnTo>
                  <a:pt x="17" y="45"/>
                </a:lnTo>
                <a:lnTo>
                  <a:pt x="18" y="47"/>
                </a:lnTo>
                <a:lnTo>
                  <a:pt x="21" y="49"/>
                </a:lnTo>
                <a:lnTo>
                  <a:pt x="23" y="51"/>
                </a:lnTo>
                <a:lnTo>
                  <a:pt x="24" y="52"/>
                </a:lnTo>
                <a:lnTo>
                  <a:pt x="27" y="54"/>
                </a:lnTo>
                <a:lnTo>
                  <a:pt x="30" y="55"/>
                </a:lnTo>
                <a:lnTo>
                  <a:pt x="32" y="57"/>
                </a:lnTo>
                <a:lnTo>
                  <a:pt x="35" y="58"/>
                </a:lnTo>
                <a:lnTo>
                  <a:pt x="38" y="59"/>
                </a:lnTo>
                <a:lnTo>
                  <a:pt x="40" y="61"/>
                </a:lnTo>
                <a:lnTo>
                  <a:pt x="43" y="61"/>
                </a:lnTo>
                <a:lnTo>
                  <a:pt x="45" y="62"/>
                </a:lnTo>
                <a:lnTo>
                  <a:pt x="48" y="62"/>
                </a:lnTo>
                <a:lnTo>
                  <a:pt x="52" y="64"/>
                </a:lnTo>
                <a:lnTo>
                  <a:pt x="55" y="64"/>
                </a:lnTo>
                <a:lnTo>
                  <a:pt x="57" y="64"/>
                </a:lnTo>
                <a:lnTo>
                  <a:pt x="57" y="51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45" name="Freeform 163"/>
          <p:cNvSpPr>
            <a:spLocks/>
          </p:cNvSpPr>
          <p:nvPr/>
        </p:nvSpPr>
        <p:spPr bwMode="auto">
          <a:xfrm>
            <a:off x="6519863" y="4560888"/>
            <a:ext cx="93662" cy="101600"/>
          </a:xfrm>
          <a:custGeom>
            <a:avLst/>
            <a:gdLst>
              <a:gd name="T0" fmla="*/ 47 w 59"/>
              <a:gd name="T1" fmla="*/ 3 h 64"/>
              <a:gd name="T2" fmla="*/ 46 w 59"/>
              <a:gd name="T3" fmla="*/ 9 h 64"/>
              <a:gd name="T4" fmla="*/ 45 w 59"/>
              <a:gd name="T5" fmla="*/ 13 h 64"/>
              <a:gd name="T6" fmla="*/ 43 w 59"/>
              <a:gd name="T7" fmla="*/ 19 h 64"/>
              <a:gd name="T8" fmla="*/ 42 w 59"/>
              <a:gd name="T9" fmla="*/ 23 h 64"/>
              <a:gd name="T10" fmla="*/ 39 w 59"/>
              <a:gd name="T11" fmla="*/ 27 h 64"/>
              <a:gd name="T12" fmla="*/ 38 w 59"/>
              <a:gd name="T13" fmla="*/ 31 h 64"/>
              <a:gd name="T14" fmla="*/ 34 w 59"/>
              <a:gd name="T15" fmla="*/ 34 h 64"/>
              <a:gd name="T16" fmla="*/ 32 w 59"/>
              <a:gd name="T17" fmla="*/ 38 h 64"/>
              <a:gd name="T18" fmla="*/ 28 w 59"/>
              <a:gd name="T19" fmla="*/ 41 h 64"/>
              <a:gd name="T20" fmla="*/ 24 w 59"/>
              <a:gd name="T21" fmla="*/ 44 h 64"/>
              <a:gd name="T22" fmla="*/ 20 w 59"/>
              <a:gd name="T23" fmla="*/ 45 h 64"/>
              <a:gd name="T24" fmla="*/ 16 w 59"/>
              <a:gd name="T25" fmla="*/ 48 h 64"/>
              <a:gd name="T26" fmla="*/ 12 w 59"/>
              <a:gd name="T27" fmla="*/ 49 h 64"/>
              <a:gd name="T28" fmla="*/ 8 w 59"/>
              <a:gd name="T29" fmla="*/ 49 h 64"/>
              <a:gd name="T30" fmla="*/ 3 w 59"/>
              <a:gd name="T31" fmla="*/ 51 h 64"/>
              <a:gd name="T32" fmla="*/ 0 w 59"/>
              <a:gd name="T33" fmla="*/ 64 h 64"/>
              <a:gd name="T34" fmla="*/ 7 w 59"/>
              <a:gd name="T35" fmla="*/ 64 h 64"/>
              <a:gd name="T36" fmla="*/ 12 w 59"/>
              <a:gd name="T37" fmla="*/ 62 h 64"/>
              <a:gd name="T38" fmla="*/ 17 w 59"/>
              <a:gd name="T39" fmla="*/ 61 h 64"/>
              <a:gd name="T40" fmla="*/ 22 w 59"/>
              <a:gd name="T41" fmla="*/ 58 h 64"/>
              <a:gd name="T42" fmla="*/ 28 w 59"/>
              <a:gd name="T43" fmla="*/ 55 h 64"/>
              <a:gd name="T44" fmla="*/ 33 w 59"/>
              <a:gd name="T45" fmla="*/ 52 h 64"/>
              <a:gd name="T46" fmla="*/ 37 w 59"/>
              <a:gd name="T47" fmla="*/ 49 h 64"/>
              <a:gd name="T48" fmla="*/ 42 w 59"/>
              <a:gd name="T49" fmla="*/ 45 h 64"/>
              <a:gd name="T50" fmla="*/ 45 w 59"/>
              <a:gd name="T51" fmla="*/ 41 h 64"/>
              <a:gd name="T52" fmla="*/ 49 w 59"/>
              <a:gd name="T53" fmla="*/ 35 h 64"/>
              <a:gd name="T54" fmla="*/ 51 w 59"/>
              <a:gd name="T55" fmla="*/ 31 h 64"/>
              <a:gd name="T56" fmla="*/ 54 w 59"/>
              <a:gd name="T57" fmla="*/ 26 h 64"/>
              <a:gd name="T58" fmla="*/ 56 w 59"/>
              <a:gd name="T59" fmla="*/ 20 h 64"/>
              <a:gd name="T60" fmla="*/ 58 w 59"/>
              <a:gd name="T61" fmla="*/ 13 h 64"/>
              <a:gd name="T62" fmla="*/ 58 w 59"/>
              <a:gd name="T63" fmla="*/ 7 h 64"/>
              <a:gd name="T64" fmla="*/ 59 w 59"/>
              <a:gd name="T65" fmla="*/ 0 h 6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9"/>
              <a:gd name="T100" fmla="*/ 0 h 64"/>
              <a:gd name="T101" fmla="*/ 59 w 59"/>
              <a:gd name="T102" fmla="*/ 64 h 6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9" h="64">
                <a:moveTo>
                  <a:pt x="47" y="0"/>
                </a:moveTo>
                <a:lnTo>
                  <a:pt x="47" y="3"/>
                </a:lnTo>
                <a:lnTo>
                  <a:pt x="46" y="6"/>
                </a:lnTo>
                <a:lnTo>
                  <a:pt x="46" y="9"/>
                </a:lnTo>
                <a:lnTo>
                  <a:pt x="46" y="12"/>
                </a:lnTo>
                <a:lnTo>
                  <a:pt x="45" y="13"/>
                </a:lnTo>
                <a:lnTo>
                  <a:pt x="45" y="16"/>
                </a:lnTo>
                <a:lnTo>
                  <a:pt x="43" y="19"/>
                </a:lnTo>
                <a:lnTo>
                  <a:pt x="43" y="20"/>
                </a:lnTo>
                <a:lnTo>
                  <a:pt x="42" y="23"/>
                </a:lnTo>
                <a:lnTo>
                  <a:pt x="41" y="24"/>
                </a:lnTo>
                <a:lnTo>
                  <a:pt x="39" y="27"/>
                </a:lnTo>
                <a:lnTo>
                  <a:pt x="38" y="28"/>
                </a:lnTo>
                <a:lnTo>
                  <a:pt x="38" y="31"/>
                </a:lnTo>
                <a:lnTo>
                  <a:pt x="36" y="33"/>
                </a:lnTo>
                <a:lnTo>
                  <a:pt x="34" y="34"/>
                </a:lnTo>
                <a:lnTo>
                  <a:pt x="33" y="35"/>
                </a:lnTo>
                <a:lnTo>
                  <a:pt x="32" y="38"/>
                </a:lnTo>
                <a:lnTo>
                  <a:pt x="30" y="40"/>
                </a:lnTo>
                <a:lnTo>
                  <a:pt x="28" y="41"/>
                </a:lnTo>
                <a:lnTo>
                  <a:pt x="26" y="42"/>
                </a:lnTo>
                <a:lnTo>
                  <a:pt x="24" y="44"/>
                </a:lnTo>
                <a:lnTo>
                  <a:pt x="22" y="45"/>
                </a:lnTo>
                <a:lnTo>
                  <a:pt x="20" y="45"/>
                </a:lnTo>
                <a:lnTo>
                  <a:pt x="19" y="47"/>
                </a:lnTo>
                <a:lnTo>
                  <a:pt x="16" y="48"/>
                </a:lnTo>
                <a:lnTo>
                  <a:pt x="15" y="48"/>
                </a:lnTo>
                <a:lnTo>
                  <a:pt x="12" y="49"/>
                </a:lnTo>
                <a:lnTo>
                  <a:pt x="9" y="49"/>
                </a:lnTo>
                <a:lnTo>
                  <a:pt x="8" y="49"/>
                </a:lnTo>
                <a:lnTo>
                  <a:pt x="5" y="51"/>
                </a:lnTo>
                <a:lnTo>
                  <a:pt x="3" y="51"/>
                </a:lnTo>
                <a:lnTo>
                  <a:pt x="0" y="51"/>
                </a:lnTo>
                <a:lnTo>
                  <a:pt x="0" y="64"/>
                </a:lnTo>
                <a:lnTo>
                  <a:pt x="3" y="64"/>
                </a:lnTo>
                <a:lnTo>
                  <a:pt x="7" y="64"/>
                </a:lnTo>
                <a:lnTo>
                  <a:pt x="9" y="62"/>
                </a:lnTo>
                <a:lnTo>
                  <a:pt x="12" y="62"/>
                </a:lnTo>
                <a:lnTo>
                  <a:pt x="15" y="61"/>
                </a:lnTo>
                <a:lnTo>
                  <a:pt x="17" y="61"/>
                </a:lnTo>
                <a:lnTo>
                  <a:pt x="20" y="59"/>
                </a:lnTo>
                <a:lnTo>
                  <a:pt x="22" y="58"/>
                </a:lnTo>
                <a:lnTo>
                  <a:pt x="25" y="57"/>
                </a:lnTo>
                <a:lnTo>
                  <a:pt x="28" y="55"/>
                </a:lnTo>
                <a:lnTo>
                  <a:pt x="30" y="54"/>
                </a:lnTo>
                <a:lnTo>
                  <a:pt x="33" y="52"/>
                </a:lnTo>
                <a:lnTo>
                  <a:pt x="36" y="51"/>
                </a:lnTo>
                <a:lnTo>
                  <a:pt x="37" y="49"/>
                </a:lnTo>
                <a:lnTo>
                  <a:pt x="39" y="47"/>
                </a:lnTo>
                <a:lnTo>
                  <a:pt x="42" y="45"/>
                </a:lnTo>
                <a:lnTo>
                  <a:pt x="43" y="42"/>
                </a:lnTo>
                <a:lnTo>
                  <a:pt x="45" y="41"/>
                </a:lnTo>
                <a:lnTo>
                  <a:pt x="47" y="38"/>
                </a:lnTo>
                <a:lnTo>
                  <a:pt x="49" y="35"/>
                </a:lnTo>
                <a:lnTo>
                  <a:pt x="50" y="33"/>
                </a:lnTo>
                <a:lnTo>
                  <a:pt x="51" y="31"/>
                </a:lnTo>
                <a:lnTo>
                  <a:pt x="53" y="28"/>
                </a:lnTo>
                <a:lnTo>
                  <a:pt x="54" y="26"/>
                </a:lnTo>
                <a:lnTo>
                  <a:pt x="55" y="23"/>
                </a:lnTo>
                <a:lnTo>
                  <a:pt x="56" y="20"/>
                </a:lnTo>
                <a:lnTo>
                  <a:pt x="56" y="17"/>
                </a:lnTo>
                <a:lnTo>
                  <a:pt x="58" y="13"/>
                </a:lnTo>
                <a:lnTo>
                  <a:pt x="58" y="10"/>
                </a:lnTo>
                <a:lnTo>
                  <a:pt x="58" y="7"/>
                </a:lnTo>
                <a:lnTo>
                  <a:pt x="58" y="5"/>
                </a:lnTo>
                <a:lnTo>
                  <a:pt x="59" y="0"/>
                </a:lnTo>
                <a:lnTo>
                  <a:pt x="47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46" name="Freeform 164"/>
          <p:cNvSpPr>
            <a:spLocks/>
          </p:cNvSpPr>
          <p:nvPr/>
        </p:nvSpPr>
        <p:spPr bwMode="auto">
          <a:xfrm>
            <a:off x="6353175" y="4560888"/>
            <a:ext cx="93663" cy="101600"/>
          </a:xfrm>
          <a:custGeom>
            <a:avLst/>
            <a:gdLst>
              <a:gd name="T0" fmla="*/ 4 w 59"/>
              <a:gd name="T1" fmla="*/ 64 h 64"/>
              <a:gd name="T2" fmla="*/ 10 w 59"/>
              <a:gd name="T3" fmla="*/ 62 h 64"/>
              <a:gd name="T4" fmla="*/ 15 w 59"/>
              <a:gd name="T5" fmla="*/ 61 h 64"/>
              <a:gd name="T6" fmla="*/ 21 w 59"/>
              <a:gd name="T7" fmla="*/ 59 h 64"/>
              <a:gd name="T8" fmla="*/ 27 w 59"/>
              <a:gd name="T9" fmla="*/ 57 h 64"/>
              <a:gd name="T10" fmla="*/ 31 w 59"/>
              <a:gd name="T11" fmla="*/ 54 h 64"/>
              <a:gd name="T12" fmla="*/ 36 w 59"/>
              <a:gd name="T13" fmla="*/ 51 h 64"/>
              <a:gd name="T14" fmla="*/ 40 w 59"/>
              <a:gd name="T15" fmla="*/ 47 h 64"/>
              <a:gd name="T16" fmla="*/ 44 w 59"/>
              <a:gd name="T17" fmla="*/ 42 h 64"/>
              <a:gd name="T18" fmla="*/ 48 w 59"/>
              <a:gd name="T19" fmla="*/ 38 h 64"/>
              <a:gd name="T20" fmla="*/ 50 w 59"/>
              <a:gd name="T21" fmla="*/ 33 h 64"/>
              <a:gd name="T22" fmla="*/ 53 w 59"/>
              <a:gd name="T23" fmla="*/ 28 h 64"/>
              <a:gd name="T24" fmla="*/ 55 w 59"/>
              <a:gd name="T25" fmla="*/ 23 h 64"/>
              <a:gd name="T26" fmla="*/ 57 w 59"/>
              <a:gd name="T27" fmla="*/ 17 h 64"/>
              <a:gd name="T28" fmla="*/ 58 w 59"/>
              <a:gd name="T29" fmla="*/ 10 h 64"/>
              <a:gd name="T30" fmla="*/ 59 w 59"/>
              <a:gd name="T31" fmla="*/ 5 h 64"/>
              <a:gd name="T32" fmla="*/ 48 w 59"/>
              <a:gd name="T33" fmla="*/ 0 h 64"/>
              <a:gd name="T34" fmla="*/ 48 w 59"/>
              <a:gd name="T35" fmla="*/ 6 h 64"/>
              <a:gd name="T36" fmla="*/ 46 w 59"/>
              <a:gd name="T37" fmla="*/ 12 h 64"/>
              <a:gd name="T38" fmla="*/ 45 w 59"/>
              <a:gd name="T39" fmla="*/ 16 h 64"/>
              <a:gd name="T40" fmla="*/ 44 w 59"/>
              <a:gd name="T41" fmla="*/ 20 h 64"/>
              <a:gd name="T42" fmla="*/ 41 w 59"/>
              <a:gd name="T43" fmla="*/ 24 h 64"/>
              <a:gd name="T44" fmla="*/ 40 w 59"/>
              <a:gd name="T45" fmla="*/ 28 h 64"/>
              <a:gd name="T46" fmla="*/ 37 w 59"/>
              <a:gd name="T47" fmla="*/ 33 h 64"/>
              <a:gd name="T48" fmla="*/ 33 w 59"/>
              <a:gd name="T49" fmla="*/ 35 h 64"/>
              <a:gd name="T50" fmla="*/ 31 w 59"/>
              <a:gd name="T51" fmla="*/ 40 h 64"/>
              <a:gd name="T52" fmla="*/ 27 w 59"/>
              <a:gd name="T53" fmla="*/ 42 h 64"/>
              <a:gd name="T54" fmla="*/ 23 w 59"/>
              <a:gd name="T55" fmla="*/ 45 h 64"/>
              <a:gd name="T56" fmla="*/ 19 w 59"/>
              <a:gd name="T57" fmla="*/ 47 h 64"/>
              <a:gd name="T58" fmla="*/ 15 w 59"/>
              <a:gd name="T59" fmla="*/ 48 h 64"/>
              <a:gd name="T60" fmla="*/ 10 w 59"/>
              <a:gd name="T61" fmla="*/ 49 h 64"/>
              <a:gd name="T62" fmla="*/ 6 w 59"/>
              <a:gd name="T63" fmla="*/ 51 h 64"/>
              <a:gd name="T64" fmla="*/ 0 w 59"/>
              <a:gd name="T65" fmla="*/ 51 h 6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9"/>
              <a:gd name="T100" fmla="*/ 0 h 64"/>
              <a:gd name="T101" fmla="*/ 59 w 59"/>
              <a:gd name="T102" fmla="*/ 64 h 6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9" h="64">
                <a:moveTo>
                  <a:pt x="0" y="64"/>
                </a:moveTo>
                <a:lnTo>
                  <a:pt x="4" y="64"/>
                </a:lnTo>
                <a:lnTo>
                  <a:pt x="7" y="64"/>
                </a:lnTo>
                <a:lnTo>
                  <a:pt x="10" y="62"/>
                </a:lnTo>
                <a:lnTo>
                  <a:pt x="12" y="62"/>
                </a:lnTo>
                <a:lnTo>
                  <a:pt x="15" y="61"/>
                </a:lnTo>
                <a:lnTo>
                  <a:pt x="17" y="61"/>
                </a:lnTo>
                <a:lnTo>
                  <a:pt x="21" y="59"/>
                </a:lnTo>
                <a:lnTo>
                  <a:pt x="24" y="58"/>
                </a:lnTo>
                <a:lnTo>
                  <a:pt x="27" y="57"/>
                </a:lnTo>
                <a:lnTo>
                  <a:pt x="28" y="55"/>
                </a:lnTo>
                <a:lnTo>
                  <a:pt x="31" y="54"/>
                </a:lnTo>
                <a:lnTo>
                  <a:pt x="33" y="52"/>
                </a:lnTo>
                <a:lnTo>
                  <a:pt x="36" y="51"/>
                </a:lnTo>
                <a:lnTo>
                  <a:pt x="38" y="49"/>
                </a:lnTo>
                <a:lnTo>
                  <a:pt x="40" y="47"/>
                </a:lnTo>
                <a:lnTo>
                  <a:pt x="42" y="45"/>
                </a:lnTo>
                <a:lnTo>
                  <a:pt x="44" y="42"/>
                </a:lnTo>
                <a:lnTo>
                  <a:pt x="46" y="41"/>
                </a:lnTo>
                <a:lnTo>
                  <a:pt x="48" y="38"/>
                </a:lnTo>
                <a:lnTo>
                  <a:pt x="49" y="35"/>
                </a:lnTo>
                <a:lnTo>
                  <a:pt x="50" y="33"/>
                </a:lnTo>
                <a:lnTo>
                  <a:pt x="52" y="31"/>
                </a:lnTo>
                <a:lnTo>
                  <a:pt x="53" y="28"/>
                </a:lnTo>
                <a:lnTo>
                  <a:pt x="54" y="26"/>
                </a:lnTo>
                <a:lnTo>
                  <a:pt x="55" y="23"/>
                </a:lnTo>
                <a:lnTo>
                  <a:pt x="57" y="20"/>
                </a:lnTo>
                <a:lnTo>
                  <a:pt x="57" y="17"/>
                </a:lnTo>
                <a:lnTo>
                  <a:pt x="58" y="13"/>
                </a:lnTo>
                <a:lnTo>
                  <a:pt x="58" y="10"/>
                </a:lnTo>
                <a:lnTo>
                  <a:pt x="58" y="7"/>
                </a:lnTo>
                <a:lnTo>
                  <a:pt x="59" y="5"/>
                </a:lnTo>
                <a:lnTo>
                  <a:pt x="59" y="0"/>
                </a:lnTo>
                <a:lnTo>
                  <a:pt x="48" y="0"/>
                </a:lnTo>
                <a:lnTo>
                  <a:pt x="48" y="3"/>
                </a:lnTo>
                <a:lnTo>
                  <a:pt x="48" y="6"/>
                </a:lnTo>
                <a:lnTo>
                  <a:pt x="46" y="9"/>
                </a:lnTo>
                <a:lnTo>
                  <a:pt x="46" y="12"/>
                </a:lnTo>
                <a:lnTo>
                  <a:pt x="46" y="13"/>
                </a:lnTo>
                <a:lnTo>
                  <a:pt x="45" y="16"/>
                </a:lnTo>
                <a:lnTo>
                  <a:pt x="45" y="19"/>
                </a:lnTo>
                <a:lnTo>
                  <a:pt x="44" y="20"/>
                </a:lnTo>
                <a:lnTo>
                  <a:pt x="42" y="23"/>
                </a:lnTo>
                <a:lnTo>
                  <a:pt x="41" y="24"/>
                </a:lnTo>
                <a:lnTo>
                  <a:pt x="41" y="27"/>
                </a:lnTo>
                <a:lnTo>
                  <a:pt x="40" y="28"/>
                </a:lnTo>
                <a:lnTo>
                  <a:pt x="38" y="31"/>
                </a:lnTo>
                <a:lnTo>
                  <a:pt x="37" y="33"/>
                </a:lnTo>
                <a:lnTo>
                  <a:pt x="36" y="34"/>
                </a:lnTo>
                <a:lnTo>
                  <a:pt x="33" y="35"/>
                </a:lnTo>
                <a:lnTo>
                  <a:pt x="32" y="38"/>
                </a:lnTo>
                <a:lnTo>
                  <a:pt x="31" y="40"/>
                </a:lnTo>
                <a:lnTo>
                  <a:pt x="28" y="41"/>
                </a:lnTo>
                <a:lnTo>
                  <a:pt x="27" y="42"/>
                </a:lnTo>
                <a:lnTo>
                  <a:pt x="25" y="44"/>
                </a:lnTo>
                <a:lnTo>
                  <a:pt x="23" y="45"/>
                </a:lnTo>
                <a:lnTo>
                  <a:pt x="21" y="45"/>
                </a:lnTo>
                <a:lnTo>
                  <a:pt x="19" y="47"/>
                </a:lnTo>
                <a:lnTo>
                  <a:pt x="16" y="48"/>
                </a:lnTo>
                <a:lnTo>
                  <a:pt x="15" y="48"/>
                </a:lnTo>
                <a:lnTo>
                  <a:pt x="12" y="49"/>
                </a:lnTo>
                <a:lnTo>
                  <a:pt x="10" y="49"/>
                </a:lnTo>
                <a:lnTo>
                  <a:pt x="8" y="49"/>
                </a:lnTo>
                <a:lnTo>
                  <a:pt x="6" y="51"/>
                </a:lnTo>
                <a:lnTo>
                  <a:pt x="3" y="51"/>
                </a:lnTo>
                <a:lnTo>
                  <a:pt x="0" y="51"/>
                </a:lnTo>
                <a:lnTo>
                  <a:pt x="0" y="64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47" name="Freeform 165"/>
          <p:cNvSpPr>
            <a:spLocks/>
          </p:cNvSpPr>
          <p:nvPr/>
        </p:nvSpPr>
        <p:spPr bwMode="auto">
          <a:xfrm>
            <a:off x="6262688" y="4560888"/>
            <a:ext cx="90487" cy="101600"/>
          </a:xfrm>
          <a:custGeom>
            <a:avLst/>
            <a:gdLst>
              <a:gd name="T0" fmla="*/ 0 w 57"/>
              <a:gd name="T1" fmla="*/ 5 h 64"/>
              <a:gd name="T2" fmla="*/ 0 w 57"/>
              <a:gd name="T3" fmla="*/ 10 h 64"/>
              <a:gd name="T4" fmla="*/ 1 w 57"/>
              <a:gd name="T5" fmla="*/ 17 h 64"/>
              <a:gd name="T6" fmla="*/ 4 w 57"/>
              <a:gd name="T7" fmla="*/ 23 h 64"/>
              <a:gd name="T8" fmla="*/ 5 w 57"/>
              <a:gd name="T9" fmla="*/ 28 h 64"/>
              <a:gd name="T10" fmla="*/ 8 w 57"/>
              <a:gd name="T11" fmla="*/ 33 h 64"/>
              <a:gd name="T12" fmla="*/ 12 w 57"/>
              <a:gd name="T13" fmla="*/ 38 h 64"/>
              <a:gd name="T14" fmla="*/ 14 w 57"/>
              <a:gd name="T15" fmla="*/ 42 h 64"/>
              <a:gd name="T16" fmla="*/ 18 w 57"/>
              <a:gd name="T17" fmla="*/ 47 h 64"/>
              <a:gd name="T18" fmla="*/ 23 w 57"/>
              <a:gd name="T19" fmla="*/ 51 h 64"/>
              <a:gd name="T20" fmla="*/ 27 w 57"/>
              <a:gd name="T21" fmla="*/ 54 h 64"/>
              <a:gd name="T22" fmla="*/ 33 w 57"/>
              <a:gd name="T23" fmla="*/ 57 h 64"/>
              <a:gd name="T24" fmla="*/ 38 w 57"/>
              <a:gd name="T25" fmla="*/ 59 h 64"/>
              <a:gd name="T26" fmla="*/ 43 w 57"/>
              <a:gd name="T27" fmla="*/ 61 h 64"/>
              <a:gd name="T28" fmla="*/ 50 w 57"/>
              <a:gd name="T29" fmla="*/ 62 h 64"/>
              <a:gd name="T30" fmla="*/ 55 w 57"/>
              <a:gd name="T31" fmla="*/ 64 h 64"/>
              <a:gd name="T32" fmla="*/ 57 w 57"/>
              <a:gd name="T33" fmla="*/ 51 h 64"/>
              <a:gd name="T34" fmla="*/ 54 w 57"/>
              <a:gd name="T35" fmla="*/ 51 h 64"/>
              <a:gd name="T36" fmla="*/ 48 w 57"/>
              <a:gd name="T37" fmla="*/ 49 h 64"/>
              <a:gd name="T38" fmla="*/ 44 w 57"/>
              <a:gd name="T39" fmla="*/ 48 h 64"/>
              <a:gd name="T40" fmla="*/ 40 w 57"/>
              <a:gd name="T41" fmla="*/ 47 h 64"/>
              <a:gd name="T42" fmla="*/ 35 w 57"/>
              <a:gd name="T43" fmla="*/ 45 h 64"/>
              <a:gd name="T44" fmla="*/ 33 w 57"/>
              <a:gd name="T45" fmla="*/ 42 h 64"/>
              <a:gd name="T46" fmla="*/ 29 w 57"/>
              <a:gd name="T47" fmla="*/ 40 h 64"/>
              <a:gd name="T48" fmla="*/ 25 w 57"/>
              <a:gd name="T49" fmla="*/ 35 h 64"/>
              <a:gd name="T50" fmla="*/ 22 w 57"/>
              <a:gd name="T51" fmla="*/ 33 h 64"/>
              <a:gd name="T52" fmla="*/ 20 w 57"/>
              <a:gd name="T53" fmla="*/ 28 h 64"/>
              <a:gd name="T54" fmla="*/ 17 w 57"/>
              <a:gd name="T55" fmla="*/ 24 h 64"/>
              <a:gd name="T56" fmla="*/ 16 w 57"/>
              <a:gd name="T57" fmla="*/ 20 h 64"/>
              <a:gd name="T58" fmla="*/ 13 w 57"/>
              <a:gd name="T59" fmla="*/ 16 h 64"/>
              <a:gd name="T60" fmla="*/ 13 w 57"/>
              <a:gd name="T61" fmla="*/ 12 h 64"/>
              <a:gd name="T62" fmla="*/ 12 w 57"/>
              <a:gd name="T63" fmla="*/ 6 h 64"/>
              <a:gd name="T64" fmla="*/ 12 w 57"/>
              <a:gd name="T65" fmla="*/ 0 h 6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7"/>
              <a:gd name="T100" fmla="*/ 0 h 64"/>
              <a:gd name="T101" fmla="*/ 57 w 57"/>
              <a:gd name="T102" fmla="*/ 64 h 6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7" h="64">
                <a:moveTo>
                  <a:pt x="0" y="0"/>
                </a:moveTo>
                <a:lnTo>
                  <a:pt x="0" y="5"/>
                </a:lnTo>
                <a:lnTo>
                  <a:pt x="0" y="7"/>
                </a:lnTo>
                <a:lnTo>
                  <a:pt x="0" y="10"/>
                </a:lnTo>
                <a:lnTo>
                  <a:pt x="1" y="13"/>
                </a:lnTo>
                <a:lnTo>
                  <a:pt x="1" y="17"/>
                </a:lnTo>
                <a:lnTo>
                  <a:pt x="2" y="20"/>
                </a:lnTo>
                <a:lnTo>
                  <a:pt x="4" y="23"/>
                </a:lnTo>
                <a:lnTo>
                  <a:pt x="4" y="26"/>
                </a:lnTo>
                <a:lnTo>
                  <a:pt x="5" y="28"/>
                </a:lnTo>
                <a:lnTo>
                  <a:pt x="6" y="31"/>
                </a:lnTo>
                <a:lnTo>
                  <a:pt x="8" y="33"/>
                </a:lnTo>
                <a:lnTo>
                  <a:pt x="9" y="35"/>
                </a:lnTo>
                <a:lnTo>
                  <a:pt x="12" y="38"/>
                </a:lnTo>
                <a:lnTo>
                  <a:pt x="13" y="41"/>
                </a:lnTo>
                <a:lnTo>
                  <a:pt x="14" y="42"/>
                </a:lnTo>
                <a:lnTo>
                  <a:pt x="17" y="45"/>
                </a:lnTo>
                <a:lnTo>
                  <a:pt x="18" y="47"/>
                </a:lnTo>
                <a:lnTo>
                  <a:pt x="21" y="49"/>
                </a:lnTo>
                <a:lnTo>
                  <a:pt x="23" y="51"/>
                </a:lnTo>
                <a:lnTo>
                  <a:pt x="26" y="52"/>
                </a:lnTo>
                <a:lnTo>
                  <a:pt x="27" y="54"/>
                </a:lnTo>
                <a:lnTo>
                  <a:pt x="30" y="55"/>
                </a:lnTo>
                <a:lnTo>
                  <a:pt x="33" y="57"/>
                </a:lnTo>
                <a:lnTo>
                  <a:pt x="35" y="58"/>
                </a:lnTo>
                <a:lnTo>
                  <a:pt x="38" y="59"/>
                </a:lnTo>
                <a:lnTo>
                  <a:pt x="40" y="61"/>
                </a:lnTo>
                <a:lnTo>
                  <a:pt x="43" y="61"/>
                </a:lnTo>
                <a:lnTo>
                  <a:pt x="46" y="62"/>
                </a:lnTo>
                <a:lnTo>
                  <a:pt x="50" y="62"/>
                </a:lnTo>
                <a:lnTo>
                  <a:pt x="52" y="64"/>
                </a:lnTo>
                <a:lnTo>
                  <a:pt x="55" y="64"/>
                </a:lnTo>
                <a:lnTo>
                  <a:pt x="57" y="64"/>
                </a:lnTo>
                <a:lnTo>
                  <a:pt x="57" y="51"/>
                </a:lnTo>
                <a:lnTo>
                  <a:pt x="55" y="51"/>
                </a:lnTo>
                <a:lnTo>
                  <a:pt x="54" y="51"/>
                </a:lnTo>
                <a:lnTo>
                  <a:pt x="51" y="49"/>
                </a:lnTo>
                <a:lnTo>
                  <a:pt x="48" y="49"/>
                </a:lnTo>
                <a:lnTo>
                  <a:pt x="46" y="49"/>
                </a:lnTo>
                <a:lnTo>
                  <a:pt x="44" y="48"/>
                </a:lnTo>
                <a:lnTo>
                  <a:pt x="42" y="48"/>
                </a:lnTo>
                <a:lnTo>
                  <a:pt x="40" y="47"/>
                </a:lnTo>
                <a:lnTo>
                  <a:pt x="38" y="45"/>
                </a:lnTo>
                <a:lnTo>
                  <a:pt x="35" y="45"/>
                </a:lnTo>
                <a:lnTo>
                  <a:pt x="34" y="44"/>
                </a:lnTo>
                <a:lnTo>
                  <a:pt x="33" y="42"/>
                </a:lnTo>
                <a:lnTo>
                  <a:pt x="30" y="41"/>
                </a:lnTo>
                <a:lnTo>
                  <a:pt x="29" y="40"/>
                </a:lnTo>
                <a:lnTo>
                  <a:pt x="27" y="38"/>
                </a:lnTo>
                <a:lnTo>
                  <a:pt x="25" y="35"/>
                </a:lnTo>
                <a:lnTo>
                  <a:pt x="23" y="34"/>
                </a:lnTo>
                <a:lnTo>
                  <a:pt x="22" y="33"/>
                </a:lnTo>
                <a:lnTo>
                  <a:pt x="21" y="31"/>
                </a:lnTo>
                <a:lnTo>
                  <a:pt x="20" y="28"/>
                </a:lnTo>
                <a:lnTo>
                  <a:pt x="18" y="27"/>
                </a:lnTo>
                <a:lnTo>
                  <a:pt x="17" y="24"/>
                </a:lnTo>
                <a:lnTo>
                  <a:pt x="16" y="23"/>
                </a:lnTo>
                <a:lnTo>
                  <a:pt x="16" y="20"/>
                </a:lnTo>
                <a:lnTo>
                  <a:pt x="14" y="19"/>
                </a:lnTo>
                <a:lnTo>
                  <a:pt x="13" y="16"/>
                </a:lnTo>
                <a:lnTo>
                  <a:pt x="13" y="13"/>
                </a:lnTo>
                <a:lnTo>
                  <a:pt x="13" y="12"/>
                </a:lnTo>
                <a:lnTo>
                  <a:pt x="12" y="9"/>
                </a:lnTo>
                <a:lnTo>
                  <a:pt x="12" y="6"/>
                </a:lnTo>
                <a:lnTo>
                  <a:pt x="12" y="3"/>
                </a:lnTo>
                <a:lnTo>
                  <a:pt x="12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48" name="Freeform 166"/>
          <p:cNvSpPr>
            <a:spLocks/>
          </p:cNvSpPr>
          <p:nvPr/>
        </p:nvSpPr>
        <p:spPr bwMode="auto">
          <a:xfrm>
            <a:off x="6096000" y="4560888"/>
            <a:ext cx="92075" cy="101600"/>
          </a:xfrm>
          <a:custGeom>
            <a:avLst/>
            <a:gdLst>
              <a:gd name="T0" fmla="*/ 56 w 58"/>
              <a:gd name="T1" fmla="*/ 51 h 64"/>
              <a:gd name="T2" fmla="*/ 51 w 58"/>
              <a:gd name="T3" fmla="*/ 49 h 64"/>
              <a:gd name="T4" fmla="*/ 47 w 58"/>
              <a:gd name="T5" fmla="*/ 49 h 64"/>
              <a:gd name="T6" fmla="*/ 42 w 58"/>
              <a:gd name="T7" fmla="*/ 48 h 64"/>
              <a:gd name="T8" fmla="*/ 38 w 58"/>
              <a:gd name="T9" fmla="*/ 45 h 64"/>
              <a:gd name="T10" fmla="*/ 34 w 58"/>
              <a:gd name="T11" fmla="*/ 44 h 64"/>
              <a:gd name="T12" fmla="*/ 30 w 58"/>
              <a:gd name="T13" fmla="*/ 41 h 64"/>
              <a:gd name="T14" fmla="*/ 28 w 58"/>
              <a:gd name="T15" fmla="*/ 38 h 64"/>
              <a:gd name="T16" fmla="*/ 24 w 58"/>
              <a:gd name="T17" fmla="*/ 34 h 64"/>
              <a:gd name="T18" fmla="*/ 21 w 58"/>
              <a:gd name="T19" fmla="*/ 31 h 64"/>
              <a:gd name="T20" fmla="*/ 18 w 58"/>
              <a:gd name="T21" fmla="*/ 27 h 64"/>
              <a:gd name="T22" fmla="*/ 17 w 58"/>
              <a:gd name="T23" fmla="*/ 23 h 64"/>
              <a:gd name="T24" fmla="*/ 15 w 58"/>
              <a:gd name="T25" fmla="*/ 19 h 64"/>
              <a:gd name="T26" fmla="*/ 13 w 58"/>
              <a:gd name="T27" fmla="*/ 13 h 64"/>
              <a:gd name="T28" fmla="*/ 12 w 58"/>
              <a:gd name="T29" fmla="*/ 9 h 64"/>
              <a:gd name="T30" fmla="*/ 12 w 58"/>
              <a:gd name="T31" fmla="*/ 3 h 64"/>
              <a:gd name="T32" fmla="*/ 0 w 58"/>
              <a:gd name="T33" fmla="*/ 0 h 64"/>
              <a:gd name="T34" fmla="*/ 0 w 58"/>
              <a:gd name="T35" fmla="*/ 7 h 64"/>
              <a:gd name="T36" fmla="*/ 1 w 58"/>
              <a:gd name="T37" fmla="*/ 13 h 64"/>
              <a:gd name="T38" fmla="*/ 3 w 58"/>
              <a:gd name="T39" fmla="*/ 20 h 64"/>
              <a:gd name="T40" fmla="*/ 5 w 58"/>
              <a:gd name="T41" fmla="*/ 26 h 64"/>
              <a:gd name="T42" fmla="*/ 7 w 58"/>
              <a:gd name="T43" fmla="*/ 31 h 64"/>
              <a:gd name="T44" fmla="*/ 11 w 58"/>
              <a:gd name="T45" fmla="*/ 35 h 64"/>
              <a:gd name="T46" fmla="*/ 13 w 58"/>
              <a:gd name="T47" fmla="*/ 41 h 64"/>
              <a:gd name="T48" fmla="*/ 17 w 58"/>
              <a:gd name="T49" fmla="*/ 45 h 64"/>
              <a:gd name="T50" fmla="*/ 21 w 58"/>
              <a:gd name="T51" fmla="*/ 49 h 64"/>
              <a:gd name="T52" fmla="*/ 26 w 58"/>
              <a:gd name="T53" fmla="*/ 52 h 64"/>
              <a:gd name="T54" fmla="*/ 30 w 58"/>
              <a:gd name="T55" fmla="*/ 55 h 64"/>
              <a:gd name="T56" fmla="*/ 36 w 58"/>
              <a:gd name="T57" fmla="*/ 58 h 64"/>
              <a:gd name="T58" fmla="*/ 41 w 58"/>
              <a:gd name="T59" fmla="*/ 61 h 64"/>
              <a:gd name="T60" fmla="*/ 47 w 58"/>
              <a:gd name="T61" fmla="*/ 62 h 64"/>
              <a:gd name="T62" fmla="*/ 53 w 58"/>
              <a:gd name="T63" fmla="*/ 64 h 64"/>
              <a:gd name="T64" fmla="*/ 58 w 58"/>
              <a:gd name="T65" fmla="*/ 64 h 6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8"/>
              <a:gd name="T100" fmla="*/ 0 h 64"/>
              <a:gd name="T101" fmla="*/ 58 w 58"/>
              <a:gd name="T102" fmla="*/ 64 h 6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8" h="64">
                <a:moveTo>
                  <a:pt x="58" y="51"/>
                </a:moveTo>
                <a:lnTo>
                  <a:pt x="56" y="51"/>
                </a:lnTo>
                <a:lnTo>
                  <a:pt x="54" y="51"/>
                </a:lnTo>
                <a:lnTo>
                  <a:pt x="51" y="49"/>
                </a:lnTo>
                <a:lnTo>
                  <a:pt x="49" y="49"/>
                </a:lnTo>
                <a:lnTo>
                  <a:pt x="47" y="49"/>
                </a:lnTo>
                <a:lnTo>
                  <a:pt x="45" y="48"/>
                </a:lnTo>
                <a:lnTo>
                  <a:pt x="42" y="48"/>
                </a:lnTo>
                <a:lnTo>
                  <a:pt x="41" y="47"/>
                </a:lnTo>
                <a:lnTo>
                  <a:pt x="38" y="45"/>
                </a:lnTo>
                <a:lnTo>
                  <a:pt x="37" y="45"/>
                </a:lnTo>
                <a:lnTo>
                  <a:pt x="34" y="44"/>
                </a:lnTo>
                <a:lnTo>
                  <a:pt x="33" y="42"/>
                </a:lnTo>
                <a:lnTo>
                  <a:pt x="30" y="41"/>
                </a:lnTo>
                <a:lnTo>
                  <a:pt x="29" y="40"/>
                </a:lnTo>
                <a:lnTo>
                  <a:pt x="28" y="38"/>
                </a:lnTo>
                <a:lnTo>
                  <a:pt x="25" y="35"/>
                </a:lnTo>
                <a:lnTo>
                  <a:pt x="24" y="34"/>
                </a:lnTo>
                <a:lnTo>
                  <a:pt x="22" y="33"/>
                </a:lnTo>
                <a:lnTo>
                  <a:pt x="21" y="31"/>
                </a:lnTo>
                <a:lnTo>
                  <a:pt x="20" y="28"/>
                </a:lnTo>
                <a:lnTo>
                  <a:pt x="18" y="27"/>
                </a:lnTo>
                <a:lnTo>
                  <a:pt x="17" y="24"/>
                </a:lnTo>
                <a:lnTo>
                  <a:pt x="17" y="23"/>
                </a:lnTo>
                <a:lnTo>
                  <a:pt x="16" y="20"/>
                </a:lnTo>
                <a:lnTo>
                  <a:pt x="15" y="19"/>
                </a:lnTo>
                <a:lnTo>
                  <a:pt x="15" y="16"/>
                </a:lnTo>
                <a:lnTo>
                  <a:pt x="13" y="13"/>
                </a:lnTo>
                <a:lnTo>
                  <a:pt x="13" y="12"/>
                </a:lnTo>
                <a:lnTo>
                  <a:pt x="12" y="9"/>
                </a:lnTo>
                <a:lnTo>
                  <a:pt x="12" y="6"/>
                </a:lnTo>
                <a:lnTo>
                  <a:pt x="12" y="3"/>
                </a:lnTo>
                <a:lnTo>
                  <a:pt x="12" y="0"/>
                </a:lnTo>
                <a:lnTo>
                  <a:pt x="0" y="0"/>
                </a:lnTo>
                <a:lnTo>
                  <a:pt x="0" y="5"/>
                </a:lnTo>
                <a:lnTo>
                  <a:pt x="0" y="7"/>
                </a:lnTo>
                <a:lnTo>
                  <a:pt x="1" y="10"/>
                </a:lnTo>
                <a:lnTo>
                  <a:pt x="1" y="13"/>
                </a:lnTo>
                <a:lnTo>
                  <a:pt x="1" y="17"/>
                </a:lnTo>
                <a:lnTo>
                  <a:pt x="3" y="20"/>
                </a:lnTo>
                <a:lnTo>
                  <a:pt x="4" y="23"/>
                </a:lnTo>
                <a:lnTo>
                  <a:pt x="5" y="26"/>
                </a:lnTo>
                <a:lnTo>
                  <a:pt x="5" y="28"/>
                </a:lnTo>
                <a:lnTo>
                  <a:pt x="7" y="31"/>
                </a:lnTo>
                <a:lnTo>
                  <a:pt x="9" y="33"/>
                </a:lnTo>
                <a:lnTo>
                  <a:pt x="11" y="35"/>
                </a:lnTo>
                <a:lnTo>
                  <a:pt x="12" y="38"/>
                </a:lnTo>
                <a:lnTo>
                  <a:pt x="13" y="41"/>
                </a:lnTo>
                <a:lnTo>
                  <a:pt x="16" y="42"/>
                </a:lnTo>
                <a:lnTo>
                  <a:pt x="17" y="45"/>
                </a:lnTo>
                <a:lnTo>
                  <a:pt x="20" y="47"/>
                </a:lnTo>
                <a:lnTo>
                  <a:pt x="21" y="49"/>
                </a:lnTo>
                <a:lnTo>
                  <a:pt x="24" y="51"/>
                </a:lnTo>
                <a:lnTo>
                  <a:pt x="26" y="52"/>
                </a:lnTo>
                <a:lnTo>
                  <a:pt x="28" y="54"/>
                </a:lnTo>
                <a:lnTo>
                  <a:pt x="30" y="55"/>
                </a:lnTo>
                <a:lnTo>
                  <a:pt x="33" y="57"/>
                </a:lnTo>
                <a:lnTo>
                  <a:pt x="36" y="58"/>
                </a:lnTo>
                <a:lnTo>
                  <a:pt x="38" y="59"/>
                </a:lnTo>
                <a:lnTo>
                  <a:pt x="41" y="61"/>
                </a:lnTo>
                <a:lnTo>
                  <a:pt x="43" y="61"/>
                </a:lnTo>
                <a:lnTo>
                  <a:pt x="47" y="62"/>
                </a:lnTo>
                <a:lnTo>
                  <a:pt x="50" y="62"/>
                </a:lnTo>
                <a:lnTo>
                  <a:pt x="53" y="64"/>
                </a:lnTo>
                <a:lnTo>
                  <a:pt x="55" y="64"/>
                </a:lnTo>
                <a:lnTo>
                  <a:pt x="58" y="64"/>
                </a:lnTo>
                <a:lnTo>
                  <a:pt x="58" y="51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49" name="Freeform 167"/>
          <p:cNvSpPr>
            <a:spLocks/>
          </p:cNvSpPr>
          <p:nvPr/>
        </p:nvSpPr>
        <p:spPr bwMode="auto">
          <a:xfrm>
            <a:off x="6188075" y="4560888"/>
            <a:ext cx="93663" cy="101600"/>
          </a:xfrm>
          <a:custGeom>
            <a:avLst/>
            <a:gdLst>
              <a:gd name="T0" fmla="*/ 47 w 59"/>
              <a:gd name="T1" fmla="*/ 3 h 64"/>
              <a:gd name="T2" fmla="*/ 46 w 59"/>
              <a:gd name="T3" fmla="*/ 9 h 64"/>
              <a:gd name="T4" fmla="*/ 46 w 59"/>
              <a:gd name="T5" fmla="*/ 13 h 64"/>
              <a:gd name="T6" fmla="*/ 44 w 59"/>
              <a:gd name="T7" fmla="*/ 19 h 64"/>
              <a:gd name="T8" fmla="*/ 42 w 59"/>
              <a:gd name="T9" fmla="*/ 23 h 64"/>
              <a:gd name="T10" fmla="*/ 40 w 59"/>
              <a:gd name="T11" fmla="*/ 27 h 64"/>
              <a:gd name="T12" fmla="*/ 38 w 59"/>
              <a:gd name="T13" fmla="*/ 31 h 64"/>
              <a:gd name="T14" fmla="*/ 35 w 59"/>
              <a:gd name="T15" fmla="*/ 34 h 64"/>
              <a:gd name="T16" fmla="*/ 31 w 59"/>
              <a:gd name="T17" fmla="*/ 38 h 64"/>
              <a:gd name="T18" fmla="*/ 29 w 59"/>
              <a:gd name="T19" fmla="*/ 41 h 64"/>
              <a:gd name="T20" fmla="*/ 25 w 59"/>
              <a:gd name="T21" fmla="*/ 44 h 64"/>
              <a:gd name="T22" fmla="*/ 21 w 59"/>
              <a:gd name="T23" fmla="*/ 45 h 64"/>
              <a:gd name="T24" fmla="*/ 17 w 59"/>
              <a:gd name="T25" fmla="*/ 48 h 64"/>
              <a:gd name="T26" fmla="*/ 12 w 59"/>
              <a:gd name="T27" fmla="*/ 49 h 64"/>
              <a:gd name="T28" fmla="*/ 8 w 59"/>
              <a:gd name="T29" fmla="*/ 49 h 64"/>
              <a:gd name="T30" fmla="*/ 2 w 59"/>
              <a:gd name="T31" fmla="*/ 51 h 64"/>
              <a:gd name="T32" fmla="*/ 0 w 59"/>
              <a:gd name="T33" fmla="*/ 64 h 64"/>
              <a:gd name="T34" fmla="*/ 6 w 59"/>
              <a:gd name="T35" fmla="*/ 64 h 64"/>
              <a:gd name="T36" fmla="*/ 12 w 59"/>
              <a:gd name="T37" fmla="*/ 62 h 64"/>
              <a:gd name="T38" fmla="*/ 18 w 59"/>
              <a:gd name="T39" fmla="*/ 61 h 64"/>
              <a:gd name="T40" fmla="*/ 23 w 59"/>
              <a:gd name="T41" fmla="*/ 58 h 64"/>
              <a:gd name="T42" fmla="*/ 29 w 59"/>
              <a:gd name="T43" fmla="*/ 55 h 64"/>
              <a:gd name="T44" fmla="*/ 32 w 59"/>
              <a:gd name="T45" fmla="*/ 52 h 64"/>
              <a:gd name="T46" fmla="*/ 38 w 59"/>
              <a:gd name="T47" fmla="*/ 49 h 64"/>
              <a:gd name="T48" fmla="*/ 42 w 59"/>
              <a:gd name="T49" fmla="*/ 45 h 64"/>
              <a:gd name="T50" fmla="*/ 46 w 59"/>
              <a:gd name="T51" fmla="*/ 41 h 64"/>
              <a:gd name="T52" fmla="*/ 48 w 59"/>
              <a:gd name="T53" fmla="*/ 35 h 64"/>
              <a:gd name="T54" fmla="*/ 52 w 59"/>
              <a:gd name="T55" fmla="*/ 31 h 64"/>
              <a:gd name="T56" fmla="*/ 53 w 59"/>
              <a:gd name="T57" fmla="*/ 26 h 64"/>
              <a:gd name="T58" fmla="*/ 56 w 59"/>
              <a:gd name="T59" fmla="*/ 20 h 64"/>
              <a:gd name="T60" fmla="*/ 57 w 59"/>
              <a:gd name="T61" fmla="*/ 13 h 64"/>
              <a:gd name="T62" fmla="*/ 59 w 59"/>
              <a:gd name="T63" fmla="*/ 7 h 64"/>
              <a:gd name="T64" fmla="*/ 59 w 59"/>
              <a:gd name="T65" fmla="*/ 0 h 6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9"/>
              <a:gd name="T100" fmla="*/ 0 h 64"/>
              <a:gd name="T101" fmla="*/ 59 w 59"/>
              <a:gd name="T102" fmla="*/ 64 h 6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9" h="64">
                <a:moveTo>
                  <a:pt x="47" y="0"/>
                </a:moveTo>
                <a:lnTo>
                  <a:pt x="47" y="3"/>
                </a:lnTo>
                <a:lnTo>
                  <a:pt x="47" y="6"/>
                </a:lnTo>
                <a:lnTo>
                  <a:pt x="46" y="9"/>
                </a:lnTo>
                <a:lnTo>
                  <a:pt x="46" y="12"/>
                </a:lnTo>
                <a:lnTo>
                  <a:pt x="46" y="13"/>
                </a:lnTo>
                <a:lnTo>
                  <a:pt x="44" y="16"/>
                </a:lnTo>
                <a:lnTo>
                  <a:pt x="44" y="19"/>
                </a:lnTo>
                <a:lnTo>
                  <a:pt x="43" y="20"/>
                </a:lnTo>
                <a:lnTo>
                  <a:pt x="42" y="23"/>
                </a:lnTo>
                <a:lnTo>
                  <a:pt x="42" y="24"/>
                </a:lnTo>
                <a:lnTo>
                  <a:pt x="40" y="27"/>
                </a:lnTo>
                <a:lnTo>
                  <a:pt x="39" y="28"/>
                </a:lnTo>
                <a:lnTo>
                  <a:pt x="38" y="31"/>
                </a:lnTo>
                <a:lnTo>
                  <a:pt x="36" y="33"/>
                </a:lnTo>
                <a:lnTo>
                  <a:pt x="35" y="34"/>
                </a:lnTo>
                <a:lnTo>
                  <a:pt x="32" y="35"/>
                </a:lnTo>
                <a:lnTo>
                  <a:pt x="31" y="38"/>
                </a:lnTo>
                <a:lnTo>
                  <a:pt x="30" y="40"/>
                </a:lnTo>
                <a:lnTo>
                  <a:pt x="29" y="41"/>
                </a:lnTo>
                <a:lnTo>
                  <a:pt x="26" y="42"/>
                </a:lnTo>
                <a:lnTo>
                  <a:pt x="25" y="44"/>
                </a:lnTo>
                <a:lnTo>
                  <a:pt x="22" y="45"/>
                </a:lnTo>
                <a:lnTo>
                  <a:pt x="21" y="45"/>
                </a:lnTo>
                <a:lnTo>
                  <a:pt x="18" y="47"/>
                </a:lnTo>
                <a:lnTo>
                  <a:pt x="17" y="48"/>
                </a:lnTo>
                <a:lnTo>
                  <a:pt x="14" y="48"/>
                </a:lnTo>
                <a:lnTo>
                  <a:pt x="12" y="49"/>
                </a:lnTo>
                <a:lnTo>
                  <a:pt x="10" y="49"/>
                </a:lnTo>
                <a:lnTo>
                  <a:pt x="8" y="49"/>
                </a:lnTo>
                <a:lnTo>
                  <a:pt x="5" y="51"/>
                </a:lnTo>
                <a:lnTo>
                  <a:pt x="2" y="51"/>
                </a:lnTo>
                <a:lnTo>
                  <a:pt x="0" y="51"/>
                </a:lnTo>
                <a:lnTo>
                  <a:pt x="0" y="64"/>
                </a:lnTo>
                <a:lnTo>
                  <a:pt x="4" y="64"/>
                </a:lnTo>
                <a:lnTo>
                  <a:pt x="6" y="64"/>
                </a:lnTo>
                <a:lnTo>
                  <a:pt x="9" y="62"/>
                </a:lnTo>
                <a:lnTo>
                  <a:pt x="12" y="62"/>
                </a:lnTo>
                <a:lnTo>
                  <a:pt x="15" y="61"/>
                </a:lnTo>
                <a:lnTo>
                  <a:pt x="18" y="61"/>
                </a:lnTo>
                <a:lnTo>
                  <a:pt x="21" y="59"/>
                </a:lnTo>
                <a:lnTo>
                  <a:pt x="23" y="58"/>
                </a:lnTo>
                <a:lnTo>
                  <a:pt x="26" y="57"/>
                </a:lnTo>
                <a:lnTo>
                  <a:pt x="29" y="55"/>
                </a:lnTo>
                <a:lnTo>
                  <a:pt x="30" y="54"/>
                </a:lnTo>
                <a:lnTo>
                  <a:pt x="32" y="52"/>
                </a:lnTo>
                <a:lnTo>
                  <a:pt x="35" y="51"/>
                </a:lnTo>
                <a:lnTo>
                  <a:pt x="38" y="49"/>
                </a:lnTo>
                <a:lnTo>
                  <a:pt x="39" y="47"/>
                </a:lnTo>
                <a:lnTo>
                  <a:pt x="42" y="45"/>
                </a:lnTo>
                <a:lnTo>
                  <a:pt x="43" y="42"/>
                </a:lnTo>
                <a:lnTo>
                  <a:pt x="46" y="41"/>
                </a:lnTo>
                <a:lnTo>
                  <a:pt x="47" y="38"/>
                </a:lnTo>
                <a:lnTo>
                  <a:pt x="48" y="35"/>
                </a:lnTo>
                <a:lnTo>
                  <a:pt x="49" y="33"/>
                </a:lnTo>
                <a:lnTo>
                  <a:pt x="52" y="31"/>
                </a:lnTo>
                <a:lnTo>
                  <a:pt x="52" y="28"/>
                </a:lnTo>
                <a:lnTo>
                  <a:pt x="53" y="26"/>
                </a:lnTo>
                <a:lnTo>
                  <a:pt x="55" y="23"/>
                </a:lnTo>
                <a:lnTo>
                  <a:pt x="56" y="20"/>
                </a:lnTo>
                <a:lnTo>
                  <a:pt x="56" y="17"/>
                </a:lnTo>
                <a:lnTo>
                  <a:pt x="57" y="13"/>
                </a:lnTo>
                <a:lnTo>
                  <a:pt x="57" y="10"/>
                </a:lnTo>
                <a:lnTo>
                  <a:pt x="59" y="7"/>
                </a:lnTo>
                <a:lnTo>
                  <a:pt x="59" y="5"/>
                </a:lnTo>
                <a:lnTo>
                  <a:pt x="59" y="0"/>
                </a:lnTo>
                <a:lnTo>
                  <a:pt x="47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50" name="Freeform 168"/>
          <p:cNvSpPr>
            <a:spLocks/>
          </p:cNvSpPr>
          <p:nvPr/>
        </p:nvSpPr>
        <p:spPr bwMode="auto">
          <a:xfrm>
            <a:off x="4129088" y="5062538"/>
            <a:ext cx="230187" cy="20637"/>
          </a:xfrm>
          <a:custGeom>
            <a:avLst/>
            <a:gdLst>
              <a:gd name="T0" fmla="*/ 145 w 145"/>
              <a:gd name="T1" fmla="*/ 6 h 13"/>
              <a:gd name="T2" fmla="*/ 145 w 145"/>
              <a:gd name="T3" fmla="*/ 0 h 13"/>
              <a:gd name="T4" fmla="*/ 0 w 145"/>
              <a:gd name="T5" fmla="*/ 0 h 13"/>
              <a:gd name="T6" fmla="*/ 0 w 145"/>
              <a:gd name="T7" fmla="*/ 13 h 13"/>
              <a:gd name="T8" fmla="*/ 145 w 145"/>
              <a:gd name="T9" fmla="*/ 13 h 13"/>
              <a:gd name="T10" fmla="*/ 145 w 145"/>
              <a:gd name="T11" fmla="*/ 6 h 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5"/>
              <a:gd name="T19" fmla="*/ 0 h 13"/>
              <a:gd name="T20" fmla="*/ 145 w 145"/>
              <a:gd name="T21" fmla="*/ 13 h 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5" h="13">
                <a:moveTo>
                  <a:pt x="145" y="6"/>
                </a:moveTo>
                <a:lnTo>
                  <a:pt x="145" y="0"/>
                </a:lnTo>
                <a:lnTo>
                  <a:pt x="0" y="0"/>
                </a:lnTo>
                <a:lnTo>
                  <a:pt x="0" y="13"/>
                </a:lnTo>
                <a:lnTo>
                  <a:pt x="145" y="13"/>
                </a:lnTo>
                <a:lnTo>
                  <a:pt x="145" y="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51" name="Freeform 169"/>
          <p:cNvSpPr>
            <a:spLocks/>
          </p:cNvSpPr>
          <p:nvPr/>
        </p:nvSpPr>
        <p:spPr bwMode="auto">
          <a:xfrm>
            <a:off x="5187950" y="5062538"/>
            <a:ext cx="247650" cy="20637"/>
          </a:xfrm>
          <a:custGeom>
            <a:avLst/>
            <a:gdLst>
              <a:gd name="T0" fmla="*/ 0 w 156"/>
              <a:gd name="T1" fmla="*/ 6 h 13"/>
              <a:gd name="T2" fmla="*/ 0 w 156"/>
              <a:gd name="T3" fmla="*/ 13 h 13"/>
              <a:gd name="T4" fmla="*/ 156 w 156"/>
              <a:gd name="T5" fmla="*/ 13 h 13"/>
              <a:gd name="T6" fmla="*/ 156 w 156"/>
              <a:gd name="T7" fmla="*/ 0 h 13"/>
              <a:gd name="T8" fmla="*/ 0 w 156"/>
              <a:gd name="T9" fmla="*/ 0 h 13"/>
              <a:gd name="T10" fmla="*/ 0 w 156"/>
              <a:gd name="T11" fmla="*/ 6 h 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56"/>
              <a:gd name="T19" fmla="*/ 0 h 13"/>
              <a:gd name="T20" fmla="*/ 156 w 156"/>
              <a:gd name="T21" fmla="*/ 13 h 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56" h="13">
                <a:moveTo>
                  <a:pt x="0" y="6"/>
                </a:moveTo>
                <a:lnTo>
                  <a:pt x="0" y="13"/>
                </a:lnTo>
                <a:lnTo>
                  <a:pt x="156" y="13"/>
                </a:lnTo>
                <a:lnTo>
                  <a:pt x="156" y="0"/>
                </a:lnTo>
                <a:lnTo>
                  <a:pt x="0" y="0"/>
                </a:lnTo>
                <a:lnTo>
                  <a:pt x="0" y="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52" name="Freeform 170"/>
          <p:cNvSpPr>
            <a:spLocks/>
          </p:cNvSpPr>
          <p:nvPr/>
        </p:nvSpPr>
        <p:spPr bwMode="auto">
          <a:xfrm>
            <a:off x="5013325" y="4976813"/>
            <a:ext cx="92075" cy="96837"/>
          </a:xfrm>
          <a:custGeom>
            <a:avLst/>
            <a:gdLst>
              <a:gd name="T0" fmla="*/ 55 w 58"/>
              <a:gd name="T1" fmla="*/ 0 h 61"/>
              <a:gd name="T2" fmla="*/ 50 w 58"/>
              <a:gd name="T3" fmla="*/ 1 h 61"/>
              <a:gd name="T4" fmla="*/ 43 w 58"/>
              <a:gd name="T5" fmla="*/ 2 h 61"/>
              <a:gd name="T6" fmla="*/ 38 w 58"/>
              <a:gd name="T7" fmla="*/ 4 h 61"/>
              <a:gd name="T8" fmla="*/ 33 w 58"/>
              <a:gd name="T9" fmla="*/ 7 h 61"/>
              <a:gd name="T10" fmla="*/ 29 w 58"/>
              <a:gd name="T11" fmla="*/ 9 h 61"/>
              <a:gd name="T12" fmla="*/ 24 w 58"/>
              <a:gd name="T13" fmla="*/ 12 h 61"/>
              <a:gd name="T14" fmla="*/ 20 w 58"/>
              <a:gd name="T15" fmla="*/ 16 h 61"/>
              <a:gd name="T16" fmla="*/ 16 w 58"/>
              <a:gd name="T17" fmla="*/ 21 h 61"/>
              <a:gd name="T18" fmla="*/ 12 w 58"/>
              <a:gd name="T19" fmla="*/ 25 h 61"/>
              <a:gd name="T20" fmla="*/ 9 w 58"/>
              <a:gd name="T21" fmla="*/ 29 h 61"/>
              <a:gd name="T22" fmla="*/ 7 w 58"/>
              <a:gd name="T23" fmla="*/ 35 h 61"/>
              <a:gd name="T24" fmla="*/ 4 w 58"/>
              <a:gd name="T25" fmla="*/ 40 h 61"/>
              <a:gd name="T26" fmla="*/ 3 w 58"/>
              <a:gd name="T27" fmla="*/ 46 h 61"/>
              <a:gd name="T28" fmla="*/ 1 w 58"/>
              <a:gd name="T29" fmla="*/ 53 h 61"/>
              <a:gd name="T30" fmla="*/ 0 w 58"/>
              <a:gd name="T31" fmla="*/ 59 h 61"/>
              <a:gd name="T32" fmla="*/ 12 w 58"/>
              <a:gd name="T33" fmla="*/ 61 h 61"/>
              <a:gd name="T34" fmla="*/ 12 w 58"/>
              <a:gd name="T35" fmla="*/ 57 h 61"/>
              <a:gd name="T36" fmla="*/ 12 w 58"/>
              <a:gd name="T37" fmla="*/ 52 h 61"/>
              <a:gd name="T38" fmla="*/ 13 w 58"/>
              <a:gd name="T39" fmla="*/ 47 h 61"/>
              <a:gd name="T40" fmla="*/ 15 w 58"/>
              <a:gd name="T41" fmla="*/ 42 h 61"/>
              <a:gd name="T42" fmla="*/ 17 w 58"/>
              <a:gd name="T43" fmla="*/ 37 h 61"/>
              <a:gd name="T44" fmla="*/ 20 w 58"/>
              <a:gd name="T45" fmla="*/ 33 h 61"/>
              <a:gd name="T46" fmla="*/ 22 w 58"/>
              <a:gd name="T47" fmla="*/ 30 h 61"/>
              <a:gd name="T48" fmla="*/ 25 w 58"/>
              <a:gd name="T49" fmla="*/ 26 h 61"/>
              <a:gd name="T50" fmla="*/ 29 w 58"/>
              <a:gd name="T51" fmla="*/ 23 h 61"/>
              <a:gd name="T52" fmla="*/ 32 w 58"/>
              <a:gd name="T53" fmla="*/ 21 h 61"/>
              <a:gd name="T54" fmla="*/ 36 w 58"/>
              <a:gd name="T55" fmla="*/ 18 h 61"/>
              <a:gd name="T56" fmla="*/ 39 w 58"/>
              <a:gd name="T57" fmla="*/ 15 h 61"/>
              <a:gd name="T58" fmla="*/ 45 w 58"/>
              <a:gd name="T59" fmla="*/ 14 h 61"/>
              <a:gd name="T60" fmla="*/ 49 w 58"/>
              <a:gd name="T61" fmla="*/ 12 h 61"/>
              <a:gd name="T62" fmla="*/ 54 w 58"/>
              <a:gd name="T63" fmla="*/ 12 h 61"/>
              <a:gd name="T64" fmla="*/ 58 w 58"/>
              <a:gd name="T65" fmla="*/ 12 h 6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8"/>
              <a:gd name="T100" fmla="*/ 0 h 61"/>
              <a:gd name="T101" fmla="*/ 58 w 58"/>
              <a:gd name="T102" fmla="*/ 61 h 6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8" h="61">
                <a:moveTo>
                  <a:pt x="58" y="0"/>
                </a:moveTo>
                <a:lnTo>
                  <a:pt x="55" y="0"/>
                </a:lnTo>
                <a:lnTo>
                  <a:pt x="53" y="0"/>
                </a:lnTo>
                <a:lnTo>
                  <a:pt x="50" y="1"/>
                </a:lnTo>
                <a:lnTo>
                  <a:pt x="47" y="1"/>
                </a:lnTo>
                <a:lnTo>
                  <a:pt x="43" y="2"/>
                </a:lnTo>
                <a:lnTo>
                  <a:pt x="41" y="2"/>
                </a:lnTo>
                <a:lnTo>
                  <a:pt x="38" y="4"/>
                </a:lnTo>
                <a:lnTo>
                  <a:pt x="36" y="5"/>
                </a:lnTo>
                <a:lnTo>
                  <a:pt x="33" y="7"/>
                </a:lnTo>
                <a:lnTo>
                  <a:pt x="30" y="8"/>
                </a:lnTo>
                <a:lnTo>
                  <a:pt x="29" y="9"/>
                </a:lnTo>
                <a:lnTo>
                  <a:pt x="26" y="11"/>
                </a:lnTo>
                <a:lnTo>
                  <a:pt x="24" y="12"/>
                </a:lnTo>
                <a:lnTo>
                  <a:pt x="21" y="14"/>
                </a:lnTo>
                <a:lnTo>
                  <a:pt x="20" y="16"/>
                </a:lnTo>
                <a:lnTo>
                  <a:pt x="17" y="18"/>
                </a:lnTo>
                <a:lnTo>
                  <a:pt x="16" y="21"/>
                </a:lnTo>
                <a:lnTo>
                  <a:pt x="13" y="22"/>
                </a:lnTo>
                <a:lnTo>
                  <a:pt x="12" y="25"/>
                </a:lnTo>
                <a:lnTo>
                  <a:pt x="11" y="28"/>
                </a:lnTo>
                <a:lnTo>
                  <a:pt x="9" y="29"/>
                </a:lnTo>
                <a:lnTo>
                  <a:pt x="8" y="32"/>
                </a:lnTo>
                <a:lnTo>
                  <a:pt x="7" y="35"/>
                </a:lnTo>
                <a:lnTo>
                  <a:pt x="5" y="37"/>
                </a:lnTo>
                <a:lnTo>
                  <a:pt x="4" y="40"/>
                </a:lnTo>
                <a:lnTo>
                  <a:pt x="3" y="43"/>
                </a:lnTo>
                <a:lnTo>
                  <a:pt x="3" y="46"/>
                </a:lnTo>
                <a:lnTo>
                  <a:pt x="1" y="49"/>
                </a:lnTo>
                <a:lnTo>
                  <a:pt x="1" y="53"/>
                </a:lnTo>
                <a:lnTo>
                  <a:pt x="0" y="56"/>
                </a:lnTo>
                <a:lnTo>
                  <a:pt x="0" y="59"/>
                </a:lnTo>
                <a:lnTo>
                  <a:pt x="0" y="61"/>
                </a:lnTo>
                <a:lnTo>
                  <a:pt x="12" y="61"/>
                </a:lnTo>
                <a:lnTo>
                  <a:pt x="12" y="59"/>
                </a:lnTo>
                <a:lnTo>
                  <a:pt x="12" y="57"/>
                </a:lnTo>
                <a:lnTo>
                  <a:pt x="12" y="54"/>
                </a:lnTo>
                <a:lnTo>
                  <a:pt x="12" y="52"/>
                </a:lnTo>
                <a:lnTo>
                  <a:pt x="13" y="49"/>
                </a:lnTo>
                <a:lnTo>
                  <a:pt x="13" y="47"/>
                </a:lnTo>
                <a:lnTo>
                  <a:pt x="15" y="44"/>
                </a:lnTo>
                <a:lnTo>
                  <a:pt x="15" y="42"/>
                </a:lnTo>
                <a:lnTo>
                  <a:pt x="16" y="40"/>
                </a:lnTo>
                <a:lnTo>
                  <a:pt x="17" y="37"/>
                </a:lnTo>
                <a:lnTo>
                  <a:pt x="19" y="36"/>
                </a:lnTo>
                <a:lnTo>
                  <a:pt x="20" y="33"/>
                </a:lnTo>
                <a:lnTo>
                  <a:pt x="21" y="32"/>
                </a:lnTo>
                <a:lnTo>
                  <a:pt x="22" y="30"/>
                </a:lnTo>
                <a:lnTo>
                  <a:pt x="24" y="28"/>
                </a:lnTo>
                <a:lnTo>
                  <a:pt x="25" y="26"/>
                </a:lnTo>
                <a:lnTo>
                  <a:pt x="26" y="25"/>
                </a:lnTo>
                <a:lnTo>
                  <a:pt x="29" y="23"/>
                </a:lnTo>
                <a:lnTo>
                  <a:pt x="30" y="22"/>
                </a:lnTo>
                <a:lnTo>
                  <a:pt x="32" y="21"/>
                </a:lnTo>
                <a:lnTo>
                  <a:pt x="34" y="19"/>
                </a:lnTo>
                <a:lnTo>
                  <a:pt x="36" y="18"/>
                </a:lnTo>
                <a:lnTo>
                  <a:pt x="38" y="16"/>
                </a:lnTo>
                <a:lnTo>
                  <a:pt x="39" y="15"/>
                </a:lnTo>
                <a:lnTo>
                  <a:pt x="42" y="15"/>
                </a:lnTo>
                <a:lnTo>
                  <a:pt x="45" y="14"/>
                </a:lnTo>
                <a:lnTo>
                  <a:pt x="46" y="14"/>
                </a:lnTo>
                <a:lnTo>
                  <a:pt x="49" y="12"/>
                </a:lnTo>
                <a:lnTo>
                  <a:pt x="51" y="12"/>
                </a:lnTo>
                <a:lnTo>
                  <a:pt x="54" y="12"/>
                </a:lnTo>
                <a:lnTo>
                  <a:pt x="56" y="12"/>
                </a:lnTo>
                <a:lnTo>
                  <a:pt x="58" y="12"/>
                </a:lnTo>
                <a:lnTo>
                  <a:pt x="58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53" name="Freeform 171"/>
          <p:cNvSpPr>
            <a:spLocks/>
          </p:cNvSpPr>
          <p:nvPr/>
        </p:nvSpPr>
        <p:spPr bwMode="auto">
          <a:xfrm>
            <a:off x="5105400" y="4976813"/>
            <a:ext cx="90488" cy="96837"/>
          </a:xfrm>
          <a:custGeom>
            <a:avLst/>
            <a:gdLst>
              <a:gd name="T0" fmla="*/ 57 w 57"/>
              <a:gd name="T1" fmla="*/ 59 h 61"/>
              <a:gd name="T2" fmla="*/ 57 w 57"/>
              <a:gd name="T3" fmla="*/ 53 h 61"/>
              <a:gd name="T4" fmla="*/ 56 w 57"/>
              <a:gd name="T5" fmla="*/ 46 h 61"/>
              <a:gd name="T6" fmla="*/ 55 w 57"/>
              <a:gd name="T7" fmla="*/ 40 h 61"/>
              <a:gd name="T8" fmla="*/ 52 w 57"/>
              <a:gd name="T9" fmla="*/ 35 h 61"/>
              <a:gd name="T10" fmla="*/ 50 w 57"/>
              <a:gd name="T11" fmla="*/ 29 h 61"/>
              <a:gd name="T12" fmla="*/ 47 w 57"/>
              <a:gd name="T13" fmla="*/ 25 h 61"/>
              <a:gd name="T14" fmla="*/ 43 w 57"/>
              <a:gd name="T15" fmla="*/ 21 h 61"/>
              <a:gd name="T16" fmla="*/ 39 w 57"/>
              <a:gd name="T17" fmla="*/ 16 h 61"/>
              <a:gd name="T18" fmla="*/ 35 w 57"/>
              <a:gd name="T19" fmla="*/ 12 h 61"/>
              <a:gd name="T20" fmla="*/ 30 w 57"/>
              <a:gd name="T21" fmla="*/ 9 h 61"/>
              <a:gd name="T22" fmla="*/ 25 w 57"/>
              <a:gd name="T23" fmla="*/ 7 h 61"/>
              <a:gd name="T24" fmla="*/ 21 w 57"/>
              <a:gd name="T25" fmla="*/ 4 h 61"/>
              <a:gd name="T26" fmla="*/ 14 w 57"/>
              <a:gd name="T27" fmla="*/ 2 h 61"/>
              <a:gd name="T28" fmla="*/ 9 w 57"/>
              <a:gd name="T29" fmla="*/ 1 h 61"/>
              <a:gd name="T30" fmla="*/ 4 w 57"/>
              <a:gd name="T31" fmla="*/ 0 h 61"/>
              <a:gd name="T32" fmla="*/ 0 w 57"/>
              <a:gd name="T33" fmla="*/ 12 h 61"/>
              <a:gd name="T34" fmla="*/ 5 w 57"/>
              <a:gd name="T35" fmla="*/ 12 h 61"/>
              <a:gd name="T36" fmla="*/ 10 w 57"/>
              <a:gd name="T37" fmla="*/ 12 h 61"/>
              <a:gd name="T38" fmla="*/ 14 w 57"/>
              <a:gd name="T39" fmla="*/ 14 h 61"/>
              <a:gd name="T40" fmla="*/ 18 w 57"/>
              <a:gd name="T41" fmla="*/ 15 h 61"/>
              <a:gd name="T42" fmla="*/ 22 w 57"/>
              <a:gd name="T43" fmla="*/ 18 h 61"/>
              <a:gd name="T44" fmla="*/ 26 w 57"/>
              <a:gd name="T45" fmla="*/ 21 h 61"/>
              <a:gd name="T46" fmla="*/ 30 w 57"/>
              <a:gd name="T47" fmla="*/ 23 h 61"/>
              <a:gd name="T48" fmla="*/ 34 w 57"/>
              <a:gd name="T49" fmla="*/ 26 h 61"/>
              <a:gd name="T50" fmla="*/ 36 w 57"/>
              <a:gd name="T51" fmla="*/ 30 h 61"/>
              <a:gd name="T52" fmla="*/ 39 w 57"/>
              <a:gd name="T53" fmla="*/ 33 h 61"/>
              <a:gd name="T54" fmla="*/ 42 w 57"/>
              <a:gd name="T55" fmla="*/ 37 h 61"/>
              <a:gd name="T56" fmla="*/ 43 w 57"/>
              <a:gd name="T57" fmla="*/ 42 h 61"/>
              <a:gd name="T58" fmla="*/ 44 w 57"/>
              <a:gd name="T59" fmla="*/ 47 h 61"/>
              <a:gd name="T60" fmla="*/ 46 w 57"/>
              <a:gd name="T61" fmla="*/ 52 h 61"/>
              <a:gd name="T62" fmla="*/ 47 w 57"/>
              <a:gd name="T63" fmla="*/ 57 h 61"/>
              <a:gd name="T64" fmla="*/ 47 w 57"/>
              <a:gd name="T65" fmla="*/ 61 h 6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7"/>
              <a:gd name="T100" fmla="*/ 0 h 61"/>
              <a:gd name="T101" fmla="*/ 57 w 57"/>
              <a:gd name="T102" fmla="*/ 61 h 6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7" h="61">
                <a:moveTo>
                  <a:pt x="57" y="61"/>
                </a:moveTo>
                <a:lnTo>
                  <a:pt x="57" y="59"/>
                </a:lnTo>
                <a:lnTo>
                  <a:pt x="57" y="56"/>
                </a:lnTo>
                <a:lnTo>
                  <a:pt x="57" y="53"/>
                </a:lnTo>
                <a:lnTo>
                  <a:pt x="57" y="49"/>
                </a:lnTo>
                <a:lnTo>
                  <a:pt x="56" y="46"/>
                </a:lnTo>
                <a:lnTo>
                  <a:pt x="55" y="43"/>
                </a:lnTo>
                <a:lnTo>
                  <a:pt x="55" y="40"/>
                </a:lnTo>
                <a:lnTo>
                  <a:pt x="53" y="37"/>
                </a:lnTo>
                <a:lnTo>
                  <a:pt x="52" y="35"/>
                </a:lnTo>
                <a:lnTo>
                  <a:pt x="51" y="32"/>
                </a:lnTo>
                <a:lnTo>
                  <a:pt x="50" y="29"/>
                </a:lnTo>
                <a:lnTo>
                  <a:pt x="48" y="28"/>
                </a:lnTo>
                <a:lnTo>
                  <a:pt x="47" y="25"/>
                </a:lnTo>
                <a:lnTo>
                  <a:pt x="44" y="22"/>
                </a:lnTo>
                <a:lnTo>
                  <a:pt x="43" y="21"/>
                </a:lnTo>
                <a:lnTo>
                  <a:pt x="42" y="18"/>
                </a:lnTo>
                <a:lnTo>
                  <a:pt x="39" y="16"/>
                </a:lnTo>
                <a:lnTo>
                  <a:pt x="36" y="14"/>
                </a:lnTo>
                <a:lnTo>
                  <a:pt x="35" y="12"/>
                </a:lnTo>
                <a:lnTo>
                  <a:pt x="33" y="11"/>
                </a:lnTo>
                <a:lnTo>
                  <a:pt x="30" y="9"/>
                </a:lnTo>
                <a:lnTo>
                  <a:pt x="27" y="8"/>
                </a:lnTo>
                <a:lnTo>
                  <a:pt x="25" y="7"/>
                </a:lnTo>
                <a:lnTo>
                  <a:pt x="23" y="5"/>
                </a:lnTo>
                <a:lnTo>
                  <a:pt x="21" y="4"/>
                </a:lnTo>
                <a:lnTo>
                  <a:pt x="17" y="2"/>
                </a:lnTo>
                <a:lnTo>
                  <a:pt x="14" y="2"/>
                </a:lnTo>
                <a:lnTo>
                  <a:pt x="12" y="1"/>
                </a:lnTo>
                <a:lnTo>
                  <a:pt x="9" y="1"/>
                </a:lnTo>
                <a:lnTo>
                  <a:pt x="6" y="0"/>
                </a:lnTo>
                <a:lnTo>
                  <a:pt x="4" y="0"/>
                </a:lnTo>
                <a:lnTo>
                  <a:pt x="0" y="0"/>
                </a:lnTo>
                <a:lnTo>
                  <a:pt x="0" y="12"/>
                </a:lnTo>
                <a:lnTo>
                  <a:pt x="2" y="12"/>
                </a:lnTo>
                <a:lnTo>
                  <a:pt x="5" y="12"/>
                </a:lnTo>
                <a:lnTo>
                  <a:pt x="8" y="12"/>
                </a:lnTo>
                <a:lnTo>
                  <a:pt x="10" y="12"/>
                </a:lnTo>
                <a:lnTo>
                  <a:pt x="12" y="14"/>
                </a:lnTo>
                <a:lnTo>
                  <a:pt x="14" y="14"/>
                </a:lnTo>
                <a:lnTo>
                  <a:pt x="17" y="15"/>
                </a:lnTo>
                <a:lnTo>
                  <a:pt x="18" y="15"/>
                </a:lnTo>
                <a:lnTo>
                  <a:pt x="21" y="16"/>
                </a:lnTo>
                <a:lnTo>
                  <a:pt x="22" y="18"/>
                </a:lnTo>
                <a:lnTo>
                  <a:pt x="25" y="19"/>
                </a:lnTo>
                <a:lnTo>
                  <a:pt x="26" y="21"/>
                </a:lnTo>
                <a:lnTo>
                  <a:pt x="29" y="22"/>
                </a:lnTo>
                <a:lnTo>
                  <a:pt x="30" y="23"/>
                </a:lnTo>
                <a:lnTo>
                  <a:pt x="31" y="25"/>
                </a:lnTo>
                <a:lnTo>
                  <a:pt x="34" y="26"/>
                </a:lnTo>
                <a:lnTo>
                  <a:pt x="35" y="28"/>
                </a:lnTo>
                <a:lnTo>
                  <a:pt x="36" y="30"/>
                </a:lnTo>
                <a:lnTo>
                  <a:pt x="38" y="32"/>
                </a:lnTo>
                <a:lnTo>
                  <a:pt x="39" y="33"/>
                </a:lnTo>
                <a:lnTo>
                  <a:pt x="40" y="36"/>
                </a:lnTo>
                <a:lnTo>
                  <a:pt x="42" y="37"/>
                </a:lnTo>
                <a:lnTo>
                  <a:pt x="43" y="40"/>
                </a:lnTo>
                <a:lnTo>
                  <a:pt x="43" y="42"/>
                </a:lnTo>
                <a:lnTo>
                  <a:pt x="44" y="44"/>
                </a:lnTo>
                <a:lnTo>
                  <a:pt x="44" y="47"/>
                </a:lnTo>
                <a:lnTo>
                  <a:pt x="46" y="49"/>
                </a:lnTo>
                <a:lnTo>
                  <a:pt x="46" y="52"/>
                </a:lnTo>
                <a:lnTo>
                  <a:pt x="47" y="54"/>
                </a:lnTo>
                <a:lnTo>
                  <a:pt x="47" y="57"/>
                </a:lnTo>
                <a:lnTo>
                  <a:pt x="47" y="59"/>
                </a:lnTo>
                <a:lnTo>
                  <a:pt x="47" y="61"/>
                </a:lnTo>
                <a:lnTo>
                  <a:pt x="57" y="61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54" name="Freeform 172"/>
          <p:cNvSpPr>
            <a:spLocks/>
          </p:cNvSpPr>
          <p:nvPr/>
        </p:nvSpPr>
        <p:spPr bwMode="auto">
          <a:xfrm>
            <a:off x="4940300" y="4976813"/>
            <a:ext cx="92075" cy="96837"/>
          </a:xfrm>
          <a:custGeom>
            <a:avLst/>
            <a:gdLst>
              <a:gd name="T0" fmla="*/ 2 w 58"/>
              <a:gd name="T1" fmla="*/ 12 h 61"/>
              <a:gd name="T2" fmla="*/ 7 w 58"/>
              <a:gd name="T3" fmla="*/ 12 h 61"/>
              <a:gd name="T4" fmla="*/ 11 w 58"/>
              <a:gd name="T5" fmla="*/ 14 h 61"/>
              <a:gd name="T6" fmla="*/ 16 w 58"/>
              <a:gd name="T7" fmla="*/ 15 h 61"/>
              <a:gd name="T8" fmla="*/ 20 w 58"/>
              <a:gd name="T9" fmla="*/ 16 h 61"/>
              <a:gd name="T10" fmla="*/ 24 w 58"/>
              <a:gd name="T11" fmla="*/ 19 h 61"/>
              <a:gd name="T12" fmla="*/ 28 w 58"/>
              <a:gd name="T13" fmla="*/ 22 h 61"/>
              <a:gd name="T14" fmla="*/ 32 w 58"/>
              <a:gd name="T15" fmla="*/ 25 h 61"/>
              <a:gd name="T16" fmla="*/ 34 w 58"/>
              <a:gd name="T17" fmla="*/ 28 h 61"/>
              <a:gd name="T18" fmla="*/ 37 w 58"/>
              <a:gd name="T19" fmla="*/ 32 h 61"/>
              <a:gd name="T20" fmla="*/ 40 w 58"/>
              <a:gd name="T21" fmla="*/ 36 h 61"/>
              <a:gd name="T22" fmla="*/ 42 w 58"/>
              <a:gd name="T23" fmla="*/ 40 h 61"/>
              <a:gd name="T24" fmla="*/ 44 w 58"/>
              <a:gd name="T25" fmla="*/ 44 h 61"/>
              <a:gd name="T26" fmla="*/ 45 w 58"/>
              <a:gd name="T27" fmla="*/ 49 h 61"/>
              <a:gd name="T28" fmla="*/ 46 w 58"/>
              <a:gd name="T29" fmla="*/ 54 h 61"/>
              <a:gd name="T30" fmla="*/ 46 w 58"/>
              <a:gd name="T31" fmla="*/ 59 h 61"/>
              <a:gd name="T32" fmla="*/ 58 w 58"/>
              <a:gd name="T33" fmla="*/ 61 h 61"/>
              <a:gd name="T34" fmla="*/ 57 w 58"/>
              <a:gd name="T35" fmla="*/ 56 h 61"/>
              <a:gd name="T36" fmla="*/ 57 w 58"/>
              <a:gd name="T37" fmla="*/ 49 h 61"/>
              <a:gd name="T38" fmla="*/ 55 w 58"/>
              <a:gd name="T39" fmla="*/ 43 h 61"/>
              <a:gd name="T40" fmla="*/ 53 w 58"/>
              <a:gd name="T41" fmla="*/ 37 h 61"/>
              <a:gd name="T42" fmla="*/ 50 w 58"/>
              <a:gd name="T43" fmla="*/ 32 h 61"/>
              <a:gd name="T44" fmla="*/ 47 w 58"/>
              <a:gd name="T45" fmla="*/ 28 h 61"/>
              <a:gd name="T46" fmla="*/ 45 w 58"/>
              <a:gd name="T47" fmla="*/ 22 h 61"/>
              <a:gd name="T48" fmla="*/ 41 w 58"/>
              <a:gd name="T49" fmla="*/ 18 h 61"/>
              <a:gd name="T50" fmla="*/ 37 w 58"/>
              <a:gd name="T51" fmla="*/ 14 h 61"/>
              <a:gd name="T52" fmla="*/ 32 w 58"/>
              <a:gd name="T53" fmla="*/ 11 h 61"/>
              <a:gd name="T54" fmla="*/ 28 w 58"/>
              <a:gd name="T55" fmla="*/ 8 h 61"/>
              <a:gd name="T56" fmla="*/ 23 w 58"/>
              <a:gd name="T57" fmla="*/ 5 h 61"/>
              <a:gd name="T58" fmla="*/ 17 w 58"/>
              <a:gd name="T59" fmla="*/ 2 h 61"/>
              <a:gd name="T60" fmla="*/ 11 w 58"/>
              <a:gd name="T61" fmla="*/ 1 h 61"/>
              <a:gd name="T62" fmla="*/ 6 w 58"/>
              <a:gd name="T63" fmla="*/ 0 h 61"/>
              <a:gd name="T64" fmla="*/ 0 w 58"/>
              <a:gd name="T65" fmla="*/ 0 h 6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8"/>
              <a:gd name="T100" fmla="*/ 0 h 61"/>
              <a:gd name="T101" fmla="*/ 58 w 58"/>
              <a:gd name="T102" fmla="*/ 61 h 6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8" h="61">
                <a:moveTo>
                  <a:pt x="0" y="12"/>
                </a:moveTo>
                <a:lnTo>
                  <a:pt x="2" y="12"/>
                </a:lnTo>
                <a:lnTo>
                  <a:pt x="4" y="12"/>
                </a:lnTo>
                <a:lnTo>
                  <a:pt x="7" y="12"/>
                </a:lnTo>
                <a:lnTo>
                  <a:pt x="10" y="12"/>
                </a:lnTo>
                <a:lnTo>
                  <a:pt x="11" y="14"/>
                </a:lnTo>
                <a:lnTo>
                  <a:pt x="13" y="14"/>
                </a:lnTo>
                <a:lnTo>
                  <a:pt x="16" y="15"/>
                </a:lnTo>
                <a:lnTo>
                  <a:pt x="17" y="15"/>
                </a:lnTo>
                <a:lnTo>
                  <a:pt x="20" y="16"/>
                </a:lnTo>
                <a:lnTo>
                  <a:pt x="23" y="18"/>
                </a:lnTo>
                <a:lnTo>
                  <a:pt x="24" y="19"/>
                </a:lnTo>
                <a:lnTo>
                  <a:pt x="25" y="21"/>
                </a:lnTo>
                <a:lnTo>
                  <a:pt x="28" y="22"/>
                </a:lnTo>
                <a:lnTo>
                  <a:pt x="29" y="23"/>
                </a:lnTo>
                <a:lnTo>
                  <a:pt x="32" y="25"/>
                </a:lnTo>
                <a:lnTo>
                  <a:pt x="33" y="26"/>
                </a:lnTo>
                <a:lnTo>
                  <a:pt x="34" y="28"/>
                </a:lnTo>
                <a:lnTo>
                  <a:pt x="36" y="30"/>
                </a:lnTo>
                <a:lnTo>
                  <a:pt x="37" y="32"/>
                </a:lnTo>
                <a:lnTo>
                  <a:pt x="38" y="33"/>
                </a:lnTo>
                <a:lnTo>
                  <a:pt x="40" y="36"/>
                </a:lnTo>
                <a:lnTo>
                  <a:pt x="41" y="37"/>
                </a:lnTo>
                <a:lnTo>
                  <a:pt x="42" y="40"/>
                </a:lnTo>
                <a:lnTo>
                  <a:pt x="42" y="42"/>
                </a:lnTo>
                <a:lnTo>
                  <a:pt x="44" y="44"/>
                </a:lnTo>
                <a:lnTo>
                  <a:pt x="45" y="47"/>
                </a:lnTo>
                <a:lnTo>
                  <a:pt x="45" y="49"/>
                </a:lnTo>
                <a:lnTo>
                  <a:pt x="46" y="52"/>
                </a:lnTo>
                <a:lnTo>
                  <a:pt x="46" y="54"/>
                </a:lnTo>
                <a:lnTo>
                  <a:pt x="46" y="57"/>
                </a:lnTo>
                <a:lnTo>
                  <a:pt x="46" y="59"/>
                </a:lnTo>
                <a:lnTo>
                  <a:pt x="46" y="61"/>
                </a:lnTo>
                <a:lnTo>
                  <a:pt x="58" y="61"/>
                </a:lnTo>
                <a:lnTo>
                  <a:pt x="58" y="59"/>
                </a:lnTo>
                <a:lnTo>
                  <a:pt x="57" y="56"/>
                </a:lnTo>
                <a:lnTo>
                  <a:pt x="57" y="53"/>
                </a:lnTo>
                <a:lnTo>
                  <a:pt x="57" y="49"/>
                </a:lnTo>
                <a:lnTo>
                  <a:pt x="55" y="46"/>
                </a:lnTo>
                <a:lnTo>
                  <a:pt x="55" y="43"/>
                </a:lnTo>
                <a:lnTo>
                  <a:pt x="54" y="40"/>
                </a:lnTo>
                <a:lnTo>
                  <a:pt x="53" y="37"/>
                </a:lnTo>
                <a:lnTo>
                  <a:pt x="51" y="35"/>
                </a:lnTo>
                <a:lnTo>
                  <a:pt x="50" y="32"/>
                </a:lnTo>
                <a:lnTo>
                  <a:pt x="49" y="29"/>
                </a:lnTo>
                <a:lnTo>
                  <a:pt x="47" y="28"/>
                </a:lnTo>
                <a:lnTo>
                  <a:pt x="46" y="25"/>
                </a:lnTo>
                <a:lnTo>
                  <a:pt x="45" y="22"/>
                </a:lnTo>
                <a:lnTo>
                  <a:pt x="42" y="21"/>
                </a:lnTo>
                <a:lnTo>
                  <a:pt x="41" y="18"/>
                </a:lnTo>
                <a:lnTo>
                  <a:pt x="38" y="16"/>
                </a:lnTo>
                <a:lnTo>
                  <a:pt x="37" y="14"/>
                </a:lnTo>
                <a:lnTo>
                  <a:pt x="34" y="12"/>
                </a:lnTo>
                <a:lnTo>
                  <a:pt x="32" y="11"/>
                </a:lnTo>
                <a:lnTo>
                  <a:pt x="29" y="9"/>
                </a:lnTo>
                <a:lnTo>
                  <a:pt x="28" y="8"/>
                </a:lnTo>
                <a:lnTo>
                  <a:pt x="25" y="7"/>
                </a:lnTo>
                <a:lnTo>
                  <a:pt x="23" y="5"/>
                </a:lnTo>
                <a:lnTo>
                  <a:pt x="20" y="4"/>
                </a:lnTo>
                <a:lnTo>
                  <a:pt x="17" y="2"/>
                </a:lnTo>
                <a:lnTo>
                  <a:pt x="15" y="2"/>
                </a:lnTo>
                <a:lnTo>
                  <a:pt x="11" y="1"/>
                </a:lnTo>
                <a:lnTo>
                  <a:pt x="8" y="1"/>
                </a:lnTo>
                <a:lnTo>
                  <a:pt x="6" y="0"/>
                </a:lnTo>
                <a:lnTo>
                  <a:pt x="3" y="0"/>
                </a:lnTo>
                <a:lnTo>
                  <a:pt x="0" y="0"/>
                </a:lnTo>
                <a:lnTo>
                  <a:pt x="0" y="1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55" name="Freeform 173"/>
          <p:cNvSpPr>
            <a:spLocks/>
          </p:cNvSpPr>
          <p:nvPr/>
        </p:nvSpPr>
        <p:spPr bwMode="auto">
          <a:xfrm>
            <a:off x="4846638" y="4976813"/>
            <a:ext cx="93662" cy="96837"/>
          </a:xfrm>
          <a:custGeom>
            <a:avLst/>
            <a:gdLst>
              <a:gd name="T0" fmla="*/ 12 w 59"/>
              <a:gd name="T1" fmla="*/ 59 h 61"/>
              <a:gd name="T2" fmla="*/ 12 w 59"/>
              <a:gd name="T3" fmla="*/ 54 h 61"/>
              <a:gd name="T4" fmla="*/ 14 w 59"/>
              <a:gd name="T5" fmla="*/ 49 h 61"/>
              <a:gd name="T6" fmla="*/ 15 w 59"/>
              <a:gd name="T7" fmla="*/ 44 h 61"/>
              <a:gd name="T8" fmla="*/ 16 w 59"/>
              <a:gd name="T9" fmla="*/ 40 h 61"/>
              <a:gd name="T10" fmla="*/ 19 w 59"/>
              <a:gd name="T11" fmla="*/ 36 h 61"/>
              <a:gd name="T12" fmla="*/ 21 w 59"/>
              <a:gd name="T13" fmla="*/ 32 h 61"/>
              <a:gd name="T14" fmla="*/ 24 w 59"/>
              <a:gd name="T15" fmla="*/ 28 h 61"/>
              <a:gd name="T16" fmla="*/ 28 w 59"/>
              <a:gd name="T17" fmla="*/ 25 h 61"/>
              <a:gd name="T18" fmla="*/ 31 w 59"/>
              <a:gd name="T19" fmla="*/ 22 h 61"/>
              <a:gd name="T20" fmla="*/ 35 w 59"/>
              <a:gd name="T21" fmla="*/ 19 h 61"/>
              <a:gd name="T22" fmla="*/ 38 w 59"/>
              <a:gd name="T23" fmla="*/ 16 h 61"/>
              <a:gd name="T24" fmla="*/ 42 w 59"/>
              <a:gd name="T25" fmla="*/ 15 h 61"/>
              <a:gd name="T26" fmla="*/ 48 w 59"/>
              <a:gd name="T27" fmla="*/ 14 h 61"/>
              <a:gd name="T28" fmla="*/ 52 w 59"/>
              <a:gd name="T29" fmla="*/ 12 h 61"/>
              <a:gd name="T30" fmla="*/ 57 w 59"/>
              <a:gd name="T31" fmla="*/ 12 h 61"/>
              <a:gd name="T32" fmla="*/ 59 w 59"/>
              <a:gd name="T33" fmla="*/ 0 h 61"/>
              <a:gd name="T34" fmla="*/ 53 w 59"/>
              <a:gd name="T35" fmla="*/ 0 h 61"/>
              <a:gd name="T36" fmla="*/ 48 w 59"/>
              <a:gd name="T37" fmla="*/ 1 h 61"/>
              <a:gd name="T38" fmla="*/ 41 w 59"/>
              <a:gd name="T39" fmla="*/ 2 h 61"/>
              <a:gd name="T40" fmla="*/ 36 w 59"/>
              <a:gd name="T41" fmla="*/ 5 h 61"/>
              <a:gd name="T42" fmla="*/ 32 w 59"/>
              <a:gd name="T43" fmla="*/ 8 h 61"/>
              <a:gd name="T44" fmla="*/ 27 w 59"/>
              <a:gd name="T45" fmla="*/ 11 h 61"/>
              <a:gd name="T46" fmla="*/ 23 w 59"/>
              <a:gd name="T47" fmla="*/ 14 h 61"/>
              <a:gd name="T48" fmla="*/ 17 w 59"/>
              <a:gd name="T49" fmla="*/ 18 h 61"/>
              <a:gd name="T50" fmla="*/ 15 w 59"/>
              <a:gd name="T51" fmla="*/ 22 h 61"/>
              <a:gd name="T52" fmla="*/ 11 w 59"/>
              <a:gd name="T53" fmla="*/ 28 h 61"/>
              <a:gd name="T54" fmla="*/ 8 w 59"/>
              <a:gd name="T55" fmla="*/ 32 h 61"/>
              <a:gd name="T56" fmla="*/ 6 w 59"/>
              <a:gd name="T57" fmla="*/ 37 h 61"/>
              <a:gd name="T58" fmla="*/ 3 w 59"/>
              <a:gd name="T59" fmla="*/ 43 h 61"/>
              <a:gd name="T60" fmla="*/ 2 w 59"/>
              <a:gd name="T61" fmla="*/ 49 h 61"/>
              <a:gd name="T62" fmla="*/ 2 w 59"/>
              <a:gd name="T63" fmla="*/ 56 h 61"/>
              <a:gd name="T64" fmla="*/ 0 w 59"/>
              <a:gd name="T65" fmla="*/ 61 h 6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9"/>
              <a:gd name="T100" fmla="*/ 0 h 61"/>
              <a:gd name="T101" fmla="*/ 59 w 59"/>
              <a:gd name="T102" fmla="*/ 61 h 6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9" h="61">
                <a:moveTo>
                  <a:pt x="12" y="61"/>
                </a:moveTo>
                <a:lnTo>
                  <a:pt x="12" y="59"/>
                </a:lnTo>
                <a:lnTo>
                  <a:pt x="12" y="57"/>
                </a:lnTo>
                <a:lnTo>
                  <a:pt x="12" y="54"/>
                </a:lnTo>
                <a:lnTo>
                  <a:pt x="14" y="52"/>
                </a:lnTo>
                <a:lnTo>
                  <a:pt x="14" y="49"/>
                </a:lnTo>
                <a:lnTo>
                  <a:pt x="14" y="47"/>
                </a:lnTo>
                <a:lnTo>
                  <a:pt x="15" y="44"/>
                </a:lnTo>
                <a:lnTo>
                  <a:pt x="16" y="42"/>
                </a:lnTo>
                <a:lnTo>
                  <a:pt x="16" y="40"/>
                </a:lnTo>
                <a:lnTo>
                  <a:pt x="17" y="37"/>
                </a:lnTo>
                <a:lnTo>
                  <a:pt x="19" y="36"/>
                </a:lnTo>
                <a:lnTo>
                  <a:pt x="20" y="33"/>
                </a:lnTo>
                <a:lnTo>
                  <a:pt x="21" y="32"/>
                </a:lnTo>
                <a:lnTo>
                  <a:pt x="23" y="30"/>
                </a:lnTo>
                <a:lnTo>
                  <a:pt x="24" y="28"/>
                </a:lnTo>
                <a:lnTo>
                  <a:pt x="25" y="26"/>
                </a:lnTo>
                <a:lnTo>
                  <a:pt x="28" y="25"/>
                </a:lnTo>
                <a:lnTo>
                  <a:pt x="29" y="23"/>
                </a:lnTo>
                <a:lnTo>
                  <a:pt x="31" y="22"/>
                </a:lnTo>
                <a:lnTo>
                  <a:pt x="33" y="21"/>
                </a:lnTo>
                <a:lnTo>
                  <a:pt x="35" y="19"/>
                </a:lnTo>
                <a:lnTo>
                  <a:pt x="37" y="18"/>
                </a:lnTo>
                <a:lnTo>
                  <a:pt x="38" y="16"/>
                </a:lnTo>
                <a:lnTo>
                  <a:pt x="41" y="15"/>
                </a:lnTo>
                <a:lnTo>
                  <a:pt x="42" y="15"/>
                </a:lnTo>
                <a:lnTo>
                  <a:pt x="45" y="14"/>
                </a:lnTo>
                <a:lnTo>
                  <a:pt x="48" y="14"/>
                </a:lnTo>
                <a:lnTo>
                  <a:pt x="49" y="12"/>
                </a:lnTo>
                <a:lnTo>
                  <a:pt x="52" y="12"/>
                </a:lnTo>
                <a:lnTo>
                  <a:pt x="54" y="12"/>
                </a:lnTo>
                <a:lnTo>
                  <a:pt x="57" y="12"/>
                </a:lnTo>
                <a:lnTo>
                  <a:pt x="59" y="12"/>
                </a:lnTo>
                <a:lnTo>
                  <a:pt x="59" y="0"/>
                </a:lnTo>
                <a:lnTo>
                  <a:pt x="55" y="0"/>
                </a:lnTo>
                <a:lnTo>
                  <a:pt x="53" y="0"/>
                </a:lnTo>
                <a:lnTo>
                  <a:pt x="50" y="1"/>
                </a:lnTo>
                <a:lnTo>
                  <a:pt x="48" y="1"/>
                </a:lnTo>
                <a:lnTo>
                  <a:pt x="45" y="2"/>
                </a:lnTo>
                <a:lnTo>
                  <a:pt x="41" y="2"/>
                </a:lnTo>
                <a:lnTo>
                  <a:pt x="38" y="4"/>
                </a:lnTo>
                <a:lnTo>
                  <a:pt x="36" y="5"/>
                </a:lnTo>
                <a:lnTo>
                  <a:pt x="33" y="7"/>
                </a:lnTo>
                <a:lnTo>
                  <a:pt x="32" y="8"/>
                </a:lnTo>
                <a:lnTo>
                  <a:pt x="29" y="9"/>
                </a:lnTo>
                <a:lnTo>
                  <a:pt x="27" y="11"/>
                </a:lnTo>
                <a:lnTo>
                  <a:pt x="24" y="12"/>
                </a:lnTo>
                <a:lnTo>
                  <a:pt x="23" y="14"/>
                </a:lnTo>
                <a:lnTo>
                  <a:pt x="20" y="16"/>
                </a:lnTo>
                <a:lnTo>
                  <a:pt x="17" y="18"/>
                </a:lnTo>
                <a:lnTo>
                  <a:pt x="16" y="21"/>
                </a:lnTo>
                <a:lnTo>
                  <a:pt x="15" y="22"/>
                </a:lnTo>
                <a:lnTo>
                  <a:pt x="12" y="25"/>
                </a:lnTo>
                <a:lnTo>
                  <a:pt x="11" y="28"/>
                </a:lnTo>
                <a:lnTo>
                  <a:pt x="10" y="29"/>
                </a:lnTo>
                <a:lnTo>
                  <a:pt x="8" y="32"/>
                </a:lnTo>
                <a:lnTo>
                  <a:pt x="7" y="35"/>
                </a:lnTo>
                <a:lnTo>
                  <a:pt x="6" y="37"/>
                </a:lnTo>
                <a:lnTo>
                  <a:pt x="4" y="40"/>
                </a:lnTo>
                <a:lnTo>
                  <a:pt x="3" y="43"/>
                </a:lnTo>
                <a:lnTo>
                  <a:pt x="3" y="46"/>
                </a:lnTo>
                <a:lnTo>
                  <a:pt x="2" y="49"/>
                </a:lnTo>
                <a:lnTo>
                  <a:pt x="2" y="53"/>
                </a:lnTo>
                <a:lnTo>
                  <a:pt x="2" y="56"/>
                </a:lnTo>
                <a:lnTo>
                  <a:pt x="0" y="59"/>
                </a:lnTo>
                <a:lnTo>
                  <a:pt x="0" y="61"/>
                </a:lnTo>
                <a:lnTo>
                  <a:pt x="12" y="61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56" name="Freeform 174"/>
          <p:cNvSpPr>
            <a:spLocks/>
          </p:cNvSpPr>
          <p:nvPr/>
        </p:nvSpPr>
        <p:spPr bwMode="auto">
          <a:xfrm>
            <a:off x="4683125" y="4976813"/>
            <a:ext cx="92075" cy="96837"/>
          </a:xfrm>
          <a:custGeom>
            <a:avLst/>
            <a:gdLst>
              <a:gd name="T0" fmla="*/ 54 w 58"/>
              <a:gd name="T1" fmla="*/ 0 h 61"/>
              <a:gd name="T2" fmla="*/ 48 w 58"/>
              <a:gd name="T3" fmla="*/ 1 h 61"/>
              <a:gd name="T4" fmla="*/ 43 w 58"/>
              <a:gd name="T5" fmla="*/ 2 h 61"/>
              <a:gd name="T6" fmla="*/ 38 w 58"/>
              <a:gd name="T7" fmla="*/ 4 h 61"/>
              <a:gd name="T8" fmla="*/ 33 w 58"/>
              <a:gd name="T9" fmla="*/ 7 h 61"/>
              <a:gd name="T10" fmla="*/ 28 w 58"/>
              <a:gd name="T11" fmla="*/ 9 h 61"/>
              <a:gd name="T12" fmla="*/ 22 w 58"/>
              <a:gd name="T13" fmla="*/ 12 h 61"/>
              <a:gd name="T14" fmla="*/ 18 w 58"/>
              <a:gd name="T15" fmla="*/ 16 h 61"/>
              <a:gd name="T16" fmla="*/ 14 w 58"/>
              <a:gd name="T17" fmla="*/ 21 h 61"/>
              <a:gd name="T18" fmla="*/ 11 w 58"/>
              <a:gd name="T19" fmla="*/ 25 h 61"/>
              <a:gd name="T20" fmla="*/ 8 w 58"/>
              <a:gd name="T21" fmla="*/ 29 h 61"/>
              <a:gd name="T22" fmla="*/ 5 w 58"/>
              <a:gd name="T23" fmla="*/ 35 h 61"/>
              <a:gd name="T24" fmla="*/ 3 w 58"/>
              <a:gd name="T25" fmla="*/ 40 h 61"/>
              <a:gd name="T26" fmla="*/ 1 w 58"/>
              <a:gd name="T27" fmla="*/ 46 h 61"/>
              <a:gd name="T28" fmla="*/ 0 w 58"/>
              <a:gd name="T29" fmla="*/ 53 h 61"/>
              <a:gd name="T30" fmla="*/ 0 w 58"/>
              <a:gd name="T31" fmla="*/ 59 h 61"/>
              <a:gd name="T32" fmla="*/ 11 w 58"/>
              <a:gd name="T33" fmla="*/ 61 h 61"/>
              <a:gd name="T34" fmla="*/ 11 w 58"/>
              <a:gd name="T35" fmla="*/ 57 h 61"/>
              <a:gd name="T36" fmla="*/ 12 w 58"/>
              <a:gd name="T37" fmla="*/ 52 h 61"/>
              <a:gd name="T38" fmla="*/ 13 w 58"/>
              <a:gd name="T39" fmla="*/ 47 h 61"/>
              <a:gd name="T40" fmla="*/ 14 w 58"/>
              <a:gd name="T41" fmla="*/ 42 h 61"/>
              <a:gd name="T42" fmla="*/ 16 w 58"/>
              <a:gd name="T43" fmla="*/ 37 h 61"/>
              <a:gd name="T44" fmla="*/ 18 w 58"/>
              <a:gd name="T45" fmla="*/ 33 h 61"/>
              <a:gd name="T46" fmla="*/ 21 w 58"/>
              <a:gd name="T47" fmla="*/ 30 h 61"/>
              <a:gd name="T48" fmla="*/ 24 w 58"/>
              <a:gd name="T49" fmla="*/ 26 h 61"/>
              <a:gd name="T50" fmla="*/ 28 w 58"/>
              <a:gd name="T51" fmla="*/ 23 h 61"/>
              <a:gd name="T52" fmla="*/ 31 w 58"/>
              <a:gd name="T53" fmla="*/ 21 h 61"/>
              <a:gd name="T54" fmla="*/ 35 w 58"/>
              <a:gd name="T55" fmla="*/ 18 h 61"/>
              <a:gd name="T56" fmla="*/ 39 w 58"/>
              <a:gd name="T57" fmla="*/ 15 h 61"/>
              <a:gd name="T58" fmla="*/ 43 w 58"/>
              <a:gd name="T59" fmla="*/ 14 h 61"/>
              <a:gd name="T60" fmla="*/ 48 w 58"/>
              <a:gd name="T61" fmla="*/ 12 h 61"/>
              <a:gd name="T62" fmla="*/ 52 w 58"/>
              <a:gd name="T63" fmla="*/ 12 h 61"/>
              <a:gd name="T64" fmla="*/ 58 w 58"/>
              <a:gd name="T65" fmla="*/ 12 h 6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8"/>
              <a:gd name="T100" fmla="*/ 0 h 61"/>
              <a:gd name="T101" fmla="*/ 58 w 58"/>
              <a:gd name="T102" fmla="*/ 61 h 6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8" h="61">
                <a:moveTo>
                  <a:pt x="58" y="0"/>
                </a:moveTo>
                <a:lnTo>
                  <a:pt x="54" y="0"/>
                </a:lnTo>
                <a:lnTo>
                  <a:pt x="51" y="0"/>
                </a:lnTo>
                <a:lnTo>
                  <a:pt x="48" y="1"/>
                </a:lnTo>
                <a:lnTo>
                  <a:pt x="46" y="1"/>
                </a:lnTo>
                <a:lnTo>
                  <a:pt x="43" y="2"/>
                </a:lnTo>
                <a:lnTo>
                  <a:pt x="41" y="2"/>
                </a:lnTo>
                <a:lnTo>
                  <a:pt x="38" y="4"/>
                </a:lnTo>
                <a:lnTo>
                  <a:pt x="35" y="5"/>
                </a:lnTo>
                <a:lnTo>
                  <a:pt x="33" y="7"/>
                </a:lnTo>
                <a:lnTo>
                  <a:pt x="30" y="8"/>
                </a:lnTo>
                <a:lnTo>
                  <a:pt x="28" y="9"/>
                </a:lnTo>
                <a:lnTo>
                  <a:pt x="25" y="11"/>
                </a:lnTo>
                <a:lnTo>
                  <a:pt x="22" y="12"/>
                </a:lnTo>
                <a:lnTo>
                  <a:pt x="21" y="14"/>
                </a:lnTo>
                <a:lnTo>
                  <a:pt x="18" y="16"/>
                </a:lnTo>
                <a:lnTo>
                  <a:pt x="17" y="18"/>
                </a:lnTo>
                <a:lnTo>
                  <a:pt x="14" y="21"/>
                </a:lnTo>
                <a:lnTo>
                  <a:pt x="13" y="22"/>
                </a:lnTo>
                <a:lnTo>
                  <a:pt x="11" y="25"/>
                </a:lnTo>
                <a:lnTo>
                  <a:pt x="9" y="28"/>
                </a:lnTo>
                <a:lnTo>
                  <a:pt x="8" y="29"/>
                </a:lnTo>
                <a:lnTo>
                  <a:pt x="7" y="32"/>
                </a:lnTo>
                <a:lnTo>
                  <a:pt x="5" y="35"/>
                </a:lnTo>
                <a:lnTo>
                  <a:pt x="4" y="37"/>
                </a:lnTo>
                <a:lnTo>
                  <a:pt x="3" y="40"/>
                </a:lnTo>
                <a:lnTo>
                  <a:pt x="3" y="43"/>
                </a:lnTo>
                <a:lnTo>
                  <a:pt x="1" y="46"/>
                </a:lnTo>
                <a:lnTo>
                  <a:pt x="1" y="49"/>
                </a:lnTo>
                <a:lnTo>
                  <a:pt x="0" y="53"/>
                </a:lnTo>
                <a:lnTo>
                  <a:pt x="0" y="56"/>
                </a:lnTo>
                <a:lnTo>
                  <a:pt x="0" y="59"/>
                </a:lnTo>
                <a:lnTo>
                  <a:pt x="0" y="61"/>
                </a:lnTo>
                <a:lnTo>
                  <a:pt x="11" y="61"/>
                </a:lnTo>
                <a:lnTo>
                  <a:pt x="11" y="59"/>
                </a:lnTo>
                <a:lnTo>
                  <a:pt x="11" y="57"/>
                </a:lnTo>
                <a:lnTo>
                  <a:pt x="11" y="54"/>
                </a:lnTo>
                <a:lnTo>
                  <a:pt x="12" y="52"/>
                </a:lnTo>
                <a:lnTo>
                  <a:pt x="12" y="49"/>
                </a:lnTo>
                <a:lnTo>
                  <a:pt x="13" y="47"/>
                </a:lnTo>
                <a:lnTo>
                  <a:pt x="13" y="44"/>
                </a:lnTo>
                <a:lnTo>
                  <a:pt x="14" y="42"/>
                </a:lnTo>
                <a:lnTo>
                  <a:pt x="16" y="40"/>
                </a:lnTo>
                <a:lnTo>
                  <a:pt x="16" y="37"/>
                </a:lnTo>
                <a:lnTo>
                  <a:pt x="17" y="36"/>
                </a:lnTo>
                <a:lnTo>
                  <a:pt x="18" y="33"/>
                </a:lnTo>
                <a:lnTo>
                  <a:pt x="20" y="32"/>
                </a:lnTo>
                <a:lnTo>
                  <a:pt x="21" y="30"/>
                </a:lnTo>
                <a:lnTo>
                  <a:pt x="22" y="28"/>
                </a:lnTo>
                <a:lnTo>
                  <a:pt x="24" y="26"/>
                </a:lnTo>
                <a:lnTo>
                  <a:pt x="26" y="25"/>
                </a:lnTo>
                <a:lnTo>
                  <a:pt x="28" y="23"/>
                </a:lnTo>
                <a:lnTo>
                  <a:pt x="29" y="22"/>
                </a:lnTo>
                <a:lnTo>
                  <a:pt x="31" y="21"/>
                </a:lnTo>
                <a:lnTo>
                  <a:pt x="33" y="19"/>
                </a:lnTo>
                <a:lnTo>
                  <a:pt x="35" y="18"/>
                </a:lnTo>
                <a:lnTo>
                  <a:pt x="37" y="16"/>
                </a:lnTo>
                <a:lnTo>
                  <a:pt x="39" y="15"/>
                </a:lnTo>
                <a:lnTo>
                  <a:pt x="41" y="15"/>
                </a:lnTo>
                <a:lnTo>
                  <a:pt x="43" y="14"/>
                </a:lnTo>
                <a:lnTo>
                  <a:pt x="46" y="14"/>
                </a:lnTo>
                <a:lnTo>
                  <a:pt x="48" y="12"/>
                </a:lnTo>
                <a:lnTo>
                  <a:pt x="50" y="12"/>
                </a:lnTo>
                <a:lnTo>
                  <a:pt x="52" y="12"/>
                </a:lnTo>
                <a:lnTo>
                  <a:pt x="55" y="12"/>
                </a:lnTo>
                <a:lnTo>
                  <a:pt x="58" y="12"/>
                </a:lnTo>
                <a:lnTo>
                  <a:pt x="58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57" name="Freeform 175"/>
          <p:cNvSpPr>
            <a:spLocks/>
          </p:cNvSpPr>
          <p:nvPr/>
        </p:nvSpPr>
        <p:spPr bwMode="auto">
          <a:xfrm>
            <a:off x="4775200" y="4976813"/>
            <a:ext cx="90488" cy="96837"/>
          </a:xfrm>
          <a:custGeom>
            <a:avLst/>
            <a:gdLst>
              <a:gd name="T0" fmla="*/ 57 w 57"/>
              <a:gd name="T1" fmla="*/ 59 h 61"/>
              <a:gd name="T2" fmla="*/ 56 w 57"/>
              <a:gd name="T3" fmla="*/ 53 h 61"/>
              <a:gd name="T4" fmla="*/ 55 w 57"/>
              <a:gd name="T5" fmla="*/ 46 h 61"/>
              <a:gd name="T6" fmla="*/ 53 w 57"/>
              <a:gd name="T7" fmla="*/ 40 h 61"/>
              <a:gd name="T8" fmla="*/ 51 w 57"/>
              <a:gd name="T9" fmla="*/ 35 h 61"/>
              <a:gd name="T10" fmla="*/ 48 w 57"/>
              <a:gd name="T11" fmla="*/ 29 h 61"/>
              <a:gd name="T12" fmla="*/ 45 w 57"/>
              <a:gd name="T13" fmla="*/ 25 h 61"/>
              <a:gd name="T14" fmla="*/ 42 w 57"/>
              <a:gd name="T15" fmla="*/ 21 h 61"/>
              <a:gd name="T16" fmla="*/ 38 w 57"/>
              <a:gd name="T17" fmla="*/ 16 h 61"/>
              <a:gd name="T18" fmla="*/ 34 w 57"/>
              <a:gd name="T19" fmla="*/ 12 h 61"/>
              <a:gd name="T20" fmla="*/ 30 w 57"/>
              <a:gd name="T21" fmla="*/ 9 h 61"/>
              <a:gd name="T22" fmla="*/ 25 w 57"/>
              <a:gd name="T23" fmla="*/ 7 h 61"/>
              <a:gd name="T24" fmla="*/ 19 w 57"/>
              <a:gd name="T25" fmla="*/ 4 h 61"/>
              <a:gd name="T26" fmla="*/ 14 w 57"/>
              <a:gd name="T27" fmla="*/ 2 h 61"/>
              <a:gd name="T28" fmla="*/ 8 w 57"/>
              <a:gd name="T29" fmla="*/ 1 h 61"/>
              <a:gd name="T30" fmla="*/ 2 w 57"/>
              <a:gd name="T31" fmla="*/ 0 h 61"/>
              <a:gd name="T32" fmla="*/ 0 w 57"/>
              <a:gd name="T33" fmla="*/ 12 h 61"/>
              <a:gd name="T34" fmla="*/ 4 w 57"/>
              <a:gd name="T35" fmla="*/ 12 h 61"/>
              <a:gd name="T36" fmla="*/ 9 w 57"/>
              <a:gd name="T37" fmla="*/ 12 h 61"/>
              <a:gd name="T38" fmla="*/ 13 w 57"/>
              <a:gd name="T39" fmla="*/ 14 h 61"/>
              <a:gd name="T40" fmla="*/ 18 w 57"/>
              <a:gd name="T41" fmla="*/ 15 h 61"/>
              <a:gd name="T42" fmla="*/ 22 w 57"/>
              <a:gd name="T43" fmla="*/ 18 h 61"/>
              <a:gd name="T44" fmla="*/ 26 w 57"/>
              <a:gd name="T45" fmla="*/ 21 h 61"/>
              <a:gd name="T46" fmla="*/ 28 w 57"/>
              <a:gd name="T47" fmla="*/ 23 h 61"/>
              <a:gd name="T48" fmla="*/ 32 w 57"/>
              <a:gd name="T49" fmla="*/ 26 h 61"/>
              <a:gd name="T50" fmla="*/ 35 w 57"/>
              <a:gd name="T51" fmla="*/ 30 h 61"/>
              <a:gd name="T52" fmla="*/ 38 w 57"/>
              <a:gd name="T53" fmla="*/ 33 h 61"/>
              <a:gd name="T54" fmla="*/ 40 w 57"/>
              <a:gd name="T55" fmla="*/ 37 h 61"/>
              <a:gd name="T56" fmla="*/ 43 w 57"/>
              <a:gd name="T57" fmla="*/ 42 h 61"/>
              <a:gd name="T58" fmla="*/ 44 w 57"/>
              <a:gd name="T59" fmla="*/ 47 h 61"/>
              <a:gd name="T60" fmla="*/ 45 w 57"/>
              <a:gd name="T61" fmla="*/ 52 h 61"/>
              <a:gd name="T62" fmla="*/ 45 w 57"/>
              <a:gd name="T63" fmla="*/ 57 h 61"/>
              <a:gd name="T64" fmla="*/ 45 w 57"/>
              <a:gd name="T65" fmla="*/ 61 h 6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7"/>
              <a:gd name="T100" fmla="*/ 0 h 61"/>
              <a:gd name="T101" fmla="*/ 57 w 57"/>
              <a:gd name="T102" fmla="*/ 61 h 6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7" h="61">
                <a:moveTo>
                  <a:pt x="57" y="61"/>
                </a:moveTo>
                <a:lnTo>
                  <a:pt x="57" y="59"/>
                </a:lnTo>
                <a:lnTo>
                  <a:pt x="57" y="56"/>
                </a:lnTo>
                <a:lnTo>
                  <a:pt x="56" y="53"/>
                </a:lnTo>
                <a:lnTo>
                  <a:pt x="56" y="49"/>
                </a:lnTo>
                <a:lnTo>
                  <a:pt x="55" y="46"/>
                </a:lnTo>
                <a:lnTo>
                  <a:pt x="55" y="43"/>
                </a:lnTo>
                <a:lnTo>
                  <a:pt x="53" y="40"/>
                </a:lnTo>
                <a:lnTo>
                  <a:pt x="52" y="37"/>
                </a:lnTo>
                <a:lnTo>
                  <a:pt x="51" y="35"/>
                </a:lnTo>
                <a:lnTo>
                  <a:pt x="49" y="32"/>
                </a:lnTo>
                <a:lnTo>
                  <a:pt x="48" y="29"/>
                </a:lnTo>
                <a:lnTo>
                  <a:pt x="47" y="28"/>
                </a:lnTo>
                <a:lnTo>
                  <a:pt x="45" y="25"/>
                </a:lnTo>
                <a:lnTo>
                  <a:pt x="44" y="22"/>
                </a:lnTo>
                <a:lnTo>
                  <a:pt x="42" y="21"/>
                </a:lnTo>
                <a:lnTo>
                  <a:pt x="40" y="18"/>
                </a:lnTo>
                <a:lnTo>
                  <a:pt x="38" y="16"/>
                </a:lnTo>
                <a:lnTo>
                  <a:pt x="36" y="14"/>
                </a:lnTo>
                <a:lnTo>
                  <a:pt x="34" y="12"/>
                </a:lnTo>
                <a:lnTo>
                  <a:pt x="31" y="11"/>
                </a:lnTo>
                <a:lnTo>
                  <a:pt x="30" y="9"/>
                </a:lnTo>
                <a:lnTo>
                  <a:pt x="27" y="8"/>
                </a:lnTo>
                <a:lnTo>
                  <a:pt x="25" y="7"/>
                </a:lnTo>
                <a:lnTo>
                  <a:pt x="22" y="5"/>
                </a:lnTo>
                <a:lnTo>
                  <a:pt x="19" y="4"/>
                </a:lnTo>
                <a:lnTo>
                  <a:pt x="17" y="2"/>
                </a:lnTo>
                <a:lnTo>
                  <a:pt x="14" y="2"/>
                </a:lnTo>
                <a:lnTo>
                  <a:pt x="11" y="1"/>
                </a:lnTo>
                <a:lnTo>
                  <a:pt x="8" y="1"/>
                </a:lnTo>
                <a:lnTo>
                  <a:pt x="5" y="0"/>
                </a:lnTo>
                <a:lnTo>
                  <a:pt x="2" y="0"/>
                </a:lnTo>
                <a:lnTo>
                  <a:pt x="0" y="0"/>
                </a:lnTo>
                <a:lnTo>
                  <a:pt x="0" y="12"/>
                </a:lnTo>
                <a:lnTo>
                  <a:pt x="2" y="12"/>
                </a:lnTo>
                <a:lnTo>
                  <a:pt x="4" y="12"/>
                </a:lnTo>
                <a:lnTo>
                  <a:pt x="6" y="12"/>
                </a:lnTo>
                <a:lnTo>
                  <a:pt x="9" y="12"/>
                </a:lnTo>
                <a:lnTo>
                  <a:pt x="11" y="14"/>
                </a:lnTo>
                <a:lnTo>
                  <a:pt x="13" y="14"/>
                </a:lnTo>
                <a:lnTo>
                  <a:pt x="15" y="15"/>
                </a:lnTo>
                <a:lnTo>
                  <a:pt x="18" y="15"/>
                </a:lnTo>
                <a:lnTo>
                  <a:pt x="19" y="16"/>
                </a:lnTo>
                <a:lnTo>
                  <a:pt x="22" y="18"/>
                </a:lnTo>
                <a:lnTo>
                  <a:pt x="23" y="19"/>
                </a:lnTo>
                <a:lnTo>
                  <a:pt x="26" y="21"/>
                </a:lnTo>
                <a:lnTo>
                  <a:pt x="27" y="22"/>
                </a:lnTo>
                <a:lnTo>
                  <a:pt x="28" y="23"/>
                </a:lnTo>
                <a:lnTo>
                  <a:pt x="31" y="25"/>
                </a:lnTo>
                <a:lnTo>
                  <a:pt x="32" y="26"/>
                </a:lnTo>
                <a:lnTo>
                  <a:pt x="34" y="28"/>
                </a:lnTo>
                <a:lnTo>
                  <a:pt x="35" y="30"/>
                </a:lnTo>
                <a:lnTo>
                  <a:pt x="36" y="32"/>
                </a:lnTo>
                <a:lnTo>
                  <a:pt x="38" y="33"/>
                </a:lnTo>
                <a:lnTo>
                  <a:pt x="39" y="36"/>
                </a:lnTo>
                <a:lnTo>
                  <a:pt x="40" y="37"/>
                </a:lnTo>
                <a:lnTo>
                  <a:pt x="42" y="40"/>
                </a:lnTo>
                <a:lnTo>
                  <a:pt x="43" y="42"/>
                </a:lnTo>
                <a:lnTo>
                  <a:pt x="43" y="44"/>
                </a:lnTo>
                <a:lnTo>
                  <a:pt x="44" y="47"/>
                </a:lnTo>
                <a:lnTo>
                  <a:pt x="44" y="49"/>
                </a:lnTo>
                <a:lnTo>
                  <a:pt x="45" y="52"/>
                </a:lnTo>
                <a:lnTo>
                  <a:pt x="45" y="54"/>
                </a:lnTo>
                <a:lnTo>
                  <a:pt x="45" y="57"/>
                </a:lnTo>
                <a:lnTo>
                  <a:pt x="45" y="59"/>
                </a:lnTo>
                <a:lnTo>
                  <a:pt x="45" y="61"/>
                </a:lnTo>
                <a:lnTo>
                  <a:pt x="57" y="61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58" name="Freeform 176"/>
          <p:cNvSpPr>
            <a:spLocks/>
          </p:cNvSpPr>
          <p:nvPr/>
        </p:nvSpPr>
        <p:spPr bwMode="auto">
          <a:xfrm>
            <a:off x="4608513" y="4976813"/>
            <a:ext cx="92075" cy="96837"/>
          </a:xfrm>
          <a:custGeom>
            <a:avLst/>
            <a:gdLst>
              <a:gd name="T0" fmla="*/ 3 w 58"/>
              <a:gd name="T1" fmla="*/ 12 h 61"/>
              <a:gd name="T2" fmla="*/ 6 w 58"/>
              <a:gd name="T3" fmla="*/ 12 h 61"/>
              <a:gd name="T4" fmla="*/ 12 w 58"/>
              <a:gd name="T5" fmla="*/ 14 h 61"/>
              <a:gd name="T6" fmla="*/ 16 w 58"/>
              <a:gd name="T7" fmla="*/ 15 h 61"/>
              <a:gd name="T8" fmla="*/ 20 w 58"/>
              <a:gd name="T9" fmla="*/ 16 h 61"/>
              <a:gd name="T10" fmla="*/ 24 w 58"/>
              <a:gd name="T11" fmla="*/ 19 h 61"/>
              <a:gd name="T12" fmla="*/ 27 w 58"/>
              <a:gd name="T13" fmla="*/ 22 h 61"/>
              <a:gd name="T14" fmla="*/ 31 w 58"/>
              <a:gd name="T15" fmla="*/ 25 h 61"/>
              <a:gd name="T16" fmla="*/ 34 w 58"/>
              <a:gd name="T17" fmla="*/ 28 h 61"/>
              <a:gd name="T18" fmla="*/ 38 w 58"/>
              <a:gd name="T19" fmla="*/ 32 h 61"/>
              <a:gd name="T20" fmla="*/ 39 w 58"/>
              <a:gd name="T21" fmla="*/ 36 h 61"/>
              <a:gd name="T22" fmla="*/ 42 w 58"/>
              <a:gd name="T23" fmla="*/ 40 h 61"/>
              <a:gd name="T24" fmla="*/ 43 w 58"/>
              <a:gd name="T25" fmla="*/ 44 h 61"/>
              <a:gd name="T26" fmla="*/ 44 w 58"/>
              <a:gd name="T27" fmla="*/ 49 h 61"/>
              <a:gd name="T28" fmla="*/ 46 w 58"/>
              <a:gd name="T29" fmla="*/ 54 h 61"/>
              <a:gd name="T30" fmla="*/ 47 w 58"/>
              <a:gd name="T31" fmla="*/ 59 h 61"/>
              <a:gd name="T32" fmla="*/ 58 w 58"/>
              <a:gd name="T33" fmla="*/ 61 h 61"/>
              <a:gd name="T34" fmla="*/ 58 w 58"/>
              <a:gd name="T35" fmla="*/ 56 h 61"/>
              <a:gd name="T36" fmla="*/ 56 w 58"/>
              <a:gd name="T37" fmla="*/ 49 h 61"/>
              <a:gd name="T38" fmla="*/ 55 w 58"/>
              <a:gd name="T39" fmla="*/ 43 h 61"/>
              <a:gd name="T40" fmla="*/ 54 w 58"/>
              <a:gd name="T41" fmla="*/ 37 h 61"/>
              <a:gd name="T42" fmla="*/ 51 w 58"/>
              <a:gd name="T43" fmla="*/ 32 h 61"/>
              <a:gd name="T44" fmla="*/ 47 w 58"/>
              <a:gd name="T45" fmla="*/ 28 h 61"/>
              <a:gd name="T46" fmla="*/ 44 w 58"/>
              <a:gd name="T47" fmla="*/ 22 h 61"/>
              <a:gd name="T48" fmla="*/ 41 w 58"/>
              <a:gd name="T49" fmla="*/ 18 h 61"/>
              <a:gd name="T50" fmla="*/ 37 w 58"/>
              <a:gd name="T51" fmla="*/ 14 h 61"/>
              <a:gd name="T52" fmla="*/ 33 w 58"/>
              <a:gd name="T53" fmla="*/ 11 h 61"/>
              <a:gd name="T54" fmla="*/ 27 w 58"/>
              <a:gd name="T55" fmla="*/ 8 h 61"/>
              <a:gd name="T56" fmla="*/ 22 w 58"/>
              <a:gd name="T57" fmla="*/ 5 h 61"/>
              <a:gd name="T58" fmla="*/ 17 w 58"/>
              <a:gd name="T59" fmla="*/ 2 h 61"/>
              <a:gd name="T60" fmla="*/ 12 w 58"/>
              <a:gd name="T61" fmla="*/ 1 h 61"/>
              <a:gd name="T62" fmla="*/ 5 w 58"/>
              <a:gd name="T63" fmla="*/ 0 h 61"/>
              <a:gd name="T64" fmla="*/ 0 w 58"/>
              <a:gd name="T65" fmla="*/ 0 h 6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8"/>
              <a:gd name="T100" fmla="*/ 0 h 61"/>
              <a:gd name="T101" fmla="*/ 58 w 58"/>
              <a:gd name="T102" fmla="*/ 61 h 6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8" h="61">
                <a:moveTo>
                  <a:pt x="0" y="12"/>
                </a:moveTo>
                <a:lnTo>
                  <a:pt x="3" y="12"/>
                </a:lnTo>
                <a:lnTo>
                  <a:pt x="5" y="12"/>
                </a:lnTo>
                <a:lnTo>
                  <a:pt x="6" y="12"/>
                </a:lnTo>
                <a:lnTo>
                  <a:pt x="9" y="12"/>
                </a:lnTo>
                <a:lnTo>
                  <a:pt x="12" y="14"/>
                </a:lnTo>
                <a:lnTo>
                  <a:pt x="13" y="14"/>
                </a:lnTo>
                <a:lnTo>
                  <a:pt x="16" y="15"/>
                </a:lnTo>
                <a:lnTo>
                  <a:pt x="18" y="15"/>
                </a:lnTo>
                <a:lnTo>
                  <a:pt x="20" y="16"/>
                </a:lnTo>
                <a:lnTo>
                  <a:pt x="22" y="18"/>
                </a:lnTo>
                <a:lnTo>
                  <a:pt x="24" y="19"/>
                </a:lnTo>
                <a:lnTo>
                  <a:pt x="26" y="21"/>
                </a:lnTo>
                <a:lnTo>
                  <a:pt x="27" y="22"/>
                </a:lnTo>
                <a:lnTo>
                  <a:pt x="30" y="23"/>
                </a:lnTo>
                <a:lnTo>
                  <a:pt x="31" y="25"/>
                </a:lnTo>
                <a:lnTo>
                  <a:pt x="33" y="26"/>
                </a:lnTo>
                <a:lnTo>
                  <a:pt x="34" y="28"/>
                </a:lnTo>
                <a:lnTo>
                  <a:pt x="35" y="30"/>
                </a:lnTo>
                <a:lnTo>
                  <a:pt x="38" y="32"/>
                </a:lnTo>
                <a:lnTo>
                  <a:pt x="38" y="33"/>
                </a:lnTo>
                <a:lnTo>
                  <a:pt x="39" y="36"/>
                </a:lnTo>
                <a:lnTo>
                  <a:pt x="41" y="37"/>
                </a:lnTo>
                <a:lnTo>
                  <a:pt x="42" y="40"/>
                </a:lnTo>
                <a:lnTo>
                  <a:pt x="43" y="42"/>
                </a:lnTo>
                <a:lnTo>
                  <a:pt x="43" y="44"/>
                </a:lnTo>
                <a:lnTo>
                  <a:pt x="44" y="47"/>
                </a:lnTo>
                <a:lnTo>
                  <a:pt x="44" y="49"/>
                </a:lnTo>
                <a:lnTo>
                  <a:pt x="46" y="52"/>
                </a:lnTo>
                <a:lnTo>
                  <a:pt x="46" y="54"/>
                </a:lnTo>
                <a:lnTo>
                  <a:pt x="46" y="57"/>
                </a:lnTo>
                <a:lnTo>
                  <a:pt x="47" y="59"/>
                </a:lnTo>
                <a:lnTo>
                  <a:pt x="47" y="61"/>
                </a:lnTo>
                <a:lnTo>
                  <a:pt x="58" y="61"/>
                </a:lnTo>
                <a:lnTo>
                  <a:pt x="58" y="59"/>
                </a:lnTo>
                <a:lnTo>
                  <a:pt x="58" y="56"/>
                </a:lnTo>
                <a:lnTo>
                  <a:pt x="56" y="53"/>
                </a:lnTo>
                <a:lnTo>
                  <a:pt x="56" y="49"/>
                </a:lnTo>
                <a:lnTo>
                  <a:pt x="56" y="46"/>
                </a:lnTo>
                <a:lnTo>
                  <a:pt x="55" y="43"/>
                </a:lnTo>
                <a:lnTo>
                  <a:pt x="54" y="40"/>
                </a:lnTo>
                <a:lnTo>
                  <a:pt x="54" y="37"/>
                </a:lnTo>
                <a:lnTo>
                  <a:pt x="52" y="35"/>
                </a:lnTo>
                <a:lnTo>
                  <a:pt x="51" y="32"/>
                </a:lnTo>
                <a:lnTo>
                  <a:pt x="50" y="29"/>
                </a:lnTo>
                <a:lnTo>
                  <a:pt x="47" y="28"/>
                </a:lnTo>
                <a:lnTo>
                  <a:pt x="46" y="25"/>
                </a:lnTo>
                <a:lnTo>
                  <a:pt x="44" y="22"/>
                </a:lnTo>
                <a:lnTo>
                  <a:pt x="43" y="21"/>
                </a:lnTo>
                <a:lnTo>
                  <a:pt x="41" y="18"/>
                </a:lnTo>
                <a:lnTo>
                  <a:pt x="39" y="16"/>
                </a:lnTo>
                <a:lnTo>
                  <a:pt x="37" y="14"/>
                </a:lnTo>
                <a:lnTo>
                  <a:pt x="34" y="12"/>
                </a:lnTo>
                <a:lnTo>
                  <a:pt x="33" y="11"/>
                </a:lnTo>
                <a:lnTo>
                  <a:pt x="30" y="9"/>
                </a:lnTo>
                <a:lnTo>
                  <a:pt x="27" y="8"/>
                </a:lnTo>
                <a:lnTo>
                  <a:pt x="25" y="7"/>
                </a:lnTo>
                <a:lnTo>
                  <a:pt x="22" y="5"/>
                </a:lnTo>
                <a:lnTo>
                  <a:pt x="20" y="4"/>
                </a:lnTo>
                <a:lnTo>
                  <a:pt x="17" y="2"/>
                </a:lnTo>
                <a:lnTo>
                  <a:pt x="14" y="2"/>
                </a:lnTo>
                <a:lnTo>
                  <a:pt x="12" y="1"/>
                </a:lnTo>
                <a:lnTo>
                  <a:pt x="9" y="1"/>
                </a:lnTo>
                <a:lnTo>
                  <a:pt x="5" y="0"/>
                </a:lnTo>
                <a:lnTo>
                  <a:pt x="3" y="0"/>
                </a:lnTo>
                <a:lnTo>
                  <a:pt x="0" y="0"/>
                </a:lnTo>
                <a:lnTo>
                  <a:pt x="0" y="1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59" name="Freeform 177"/>
          <p:cNvSpPr>
            <a:spLocks/>
          </p:cNvSpPr>
          <p:nvPr/>
        </p:nvSpPr>
        <p:spPr bwMode="auto">
          <a:xfrm>
            <a:off x="4516438" y="4976813"/>
            <a:ext cx="92075" cy="96837"/>
          </a:xfrm>
          <a:custGeom>
            <a:avLst/>
            <a:gdLst>
              <a:gd name="T0" fmla="*/ 11 w 58"/>
              <a:gd name="T1" fmla="*/ 59 h 61"/>
              <a:gd name="T2" fmla="*/ 12 w 58"/>
              <a:gd name="T3" fmla="*/ 54 h 61"/>
              <a:gd name="T4" fmla="*/ 12 w 58"/>
              <a:gd name="T5" fmla="*/ 49 h 61"/>
              <a:gd name="T6" fmla="*/ 13 w 58"/>
              <a:gd name="T7" fmla="*/ 44 h 61"/>
              <a:gd name="T8" fmla="*/ 16 w 58"/>
              <a:gd name="T9" fmla="*/ 40 h 61"/>
              <a:gd name="T10" fmla="*/ 17 w 58"/>
              <a:gd name="T11" fmla="*/ 36 h 61"/>
              <a:gd name="T12" fmla="*/ 20 w 58"/>
              <a:gd name="T13" fmla="*/ 32 h 61"/>
              <a:gd name="T14" fmla="*/ 23 w 58"/>
              <a:gd name="T15" fmla="*/ 28 h 61"/>
              <a:gd name="T16" fmla="*/ 27 w 58"/>
              <a:gd name="T17" fmla="*/ 25 h 61"/>
              <a:gd name="T18" fmla="*/ 30 w 58"/>
              <a:gd name="T19" fmla="*/ 22 h 61"/>
              <a:gd name="T20" fmla="*/ 33 w 58"/>
              <a:gd name="T21" fmla="*/ 19 h 61"/>
              <a:gd name="T22" fmla="*/ 37 w 58"/>
              <a:gd name="T23" fmla="*/ 16 h 61"/>
              <a:gd name="T24" fmla="*/ 42 w 58"/>
              <a:gd name="T25" fmla="*/ 15 h 61"/>
              <a:gd name="T26" fmla="*/ 46 w 58"/>
              <a:gd name="T27" fmla="*/ 14 h 61"/>
              <a:gd name="T28" fmla="*/ 50 w 58"/>
              <a:gd name="T29" fmla="*/ 12 h 61"/>
              <a:gd name="T30" fmla="*/ 55 w 58"/>
              <a:gd name="T31" fmla="*/ 12 h 61"/>
              <a:gd name="T32" fmla="*/ 58 w 58"/>
              <a:gd name="T33" fmla="*/ 0 h 61"/>
              <a:gd name="T34" fmla="*/ 51 w 58"/>
              <a:gd name="T35" fmla="*/ 0 h 61"/>
              <a:gd name="T36" fmla="*/ 46 w 58"/>
              <a:gd name="T37" fmla="*/ 1 h 61"/>
              <a:gd name="T38" fmla="*/ 41 w 58"/>
              <a:gd name="T39" fmla="*/ 2 h 61"/>
              <a:gd name="T40" fmla="*/ 36 w 58"/>
              <a:gd name="T41" fmla="*/ 5 h 61"/>
              <a:gd name="T42" fmla="*/ 30 w 58"/>
              <a:gd name="T43" fmla="*/ 8 h 61"/>
              <a:gd name="T44" fmla="*/ 25 w 58"/>
              <a:gd name="T45" fmla="*/ 11 h 61"/>
              <a:gd name="T46" fmla="*/ 21 w 58"/>
              <a:gd name="T47" fmla="*/ 14 h 61"/>
              <a:gd name="T48" fmla="*/ 17 w 58"/>
              <a:gd name="T49" fmla="*/ 18 h 61"/>
              <a:gd name="T50" fmla="*/ 13 w 58"/>
              <a:gd name="T51" fmla="*/ 22 h 61"/>
              <a:gd name="T52" fmla="*/ 10 w 58"/>
              <a:gd name="T53" fmla="*/ 28 h 61"/>
              <a:gd name="T54" fmla="*/ 7 w 58"/>
              <a:gd name="T55" fmla="*/ 32 h 61"/>
              <a:gd name="T56" fmla="*/ 4 w 58"/>
              <a:gd name="T57" fmla="*/ 37 h 61"/>
              <a:gd name="T58" fmla="*/ 3 w 58"/>
              <a:gd name="T59" fmla="*/ 43 h 61"/>
              <a:gd name="T60" fmla="*/ 2 w 58"/>
              <a:gd name="T61" fmla="*/ 49 h 61"/>
              <a:gd name="T62" fmla="*/ 0 w 58"/>
              <a:gd name="T63" fmla="*/ 56 h 61"/>
              <a:gd name="T64" fmla="*/ 0 w 58"/>
              <a:gd name="T65" fmla="*/ 61 h 6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8"/>
              <a:gd name="T100" fmla="*/ 0 h 61"/>
              <a:gd name="T101" fmla="*/ 58 w 58"/>
              <a:gd name="T102" fmla="*/ 61 h 6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8" h="61">
                <a:moveTo>
                  <a:pt x="11" y="61"/>
                </a:moveTo>
                <a:lnTo>
                  <a:pt x="11" y="59"/>
                </a:lnTo>
                <a:lnTo>
                  <a:pt x="11" y="57"/>
                </a:lnTo>
                <a:lnTo>
                  <a:pt x="12" y="54"/>
                </a:lnTo>
                <a:lnTo>
                  <a:pt x="12" y="52"/>
                </a:lnTo>
                <a:lnTo>
                  <a:pt x="12" y="49"/>
                </a:lnTo>
                <a:lnTo>
                  <a:pt x="13" y="47"/>
                </a:lnTo>
                <a:lnTo>
                  <a:pt x="13" y="44"/>
                </a:lnTo>
                <a:lnTo>
                  <a:pt x="15" y="42"/>
                </a:lnTo>
                <a:lnTo>
                  <a:pt x="16" y="40"/>
                </a:lnTo>
                <a:lnTo>
                  <a:pt x="16" y="37"/>
                </a:lnTo>
                <a:lnTo>
                  <a:pt x="17" y="36"/>
                </a:lnTo>
                <a:lnTo>
                  <a:pt x="19" y="33"/>
                </a:lnTo>
                <a:lnTo>
                  <a:pt x="20" y="32"/>
                </a:lnTo>
                <a:lnTo>
                  <a:pt x="21" y="30"/>
                </a:lnTo>
                <a:lnTo>
                  <a:pt x="23" y="28"/>
                </a:lnTo>
                <a:lnTo>
                  <a:pt x="25" y="26"/>
                </a:lnTo>
                <a:lnTo>
                  <a:pt x="27" y="25"/>
                </a:lnTo>
                <a:lnTo>
                  <a:pt x="28" y="23"/>
                </a:lnTo>
                <a:lnTo>
                  <a:pt x="30" y="22"/>
                </a:lnTo>
                <a:lnTo>
                  <a:pt x="32" y="21"/>
                </a:lnTo>
                <a:lnTo>
                  <a:pt x="33" y="19"/>
                </a:lnTo>
                <a:lnTo>
                  <a:pt x="36" y="18"/>
                </a:lnTo>
                <a:lnTo>
                  <a:pt x="37" y="16"/>
                </a:lnTo>
                <a:lnTo>
                  <a:pt x="40" y="15"/>
                </a:lnTo>
                <a:lnTo>
                  <a:pt x="42" y="15"/>
                </a:lnTo>
                <a:lnTo>
                  <a:pt x="44" y="14"/>
                </a:lnTo>
                <a:lnTo>
                  <a:pt x="46" y="14"/>
                </a:lnTo>
                <a:lnTo>
                  <a:pt x="49" y="12"/>
                </a:lnTo>
                <a:lnTo>
                  <a:pt x="50" y="12"/>
                </a:lnTo>
                <a:lnTo>
                  <a:pt x="53" y="12"/>
                </a:lnTo>
                <a:lnTo>
                  <a:pt x="55" y="12"/>
                </a:lnTo>
                <a:lnTo>
                  <a:pt x="58" y="12"/>
                </a:lnTo>
                <a:lnTo>
                  <a:pt x="58" y="0"/>
                </a:lnTo>
                <a:lnTo>
                  <a:pt x="55" y="0"/>
                </a:lnTo>
                <a:lnTo>
                  <a:pt x="51" y="0"/>
                </a:lnTo>
                <a:lnTo>
                  <a:pt x="49" y="1"/>
                </a:lnTo>
                <a:lnTo>
                  <a:pt x="46" y="1"/>
                </a:lnTo>
                <a:lnTo>
                  <a:pt x="44" y="2"/>
                </a:lnTo>
                <a:lnTo>
                  <a:pt x="41" y="2"/>
                </a:lnTo>
                <a:lnTo>
                  <a:pt x="38" y="4"/>
                </a:lnTo>
                <a:lnTo>
                  <a:pt x="36" y="5"/>
                </a:lnTo>
                <a:lnTo>
                  <a:pt x="33" y="7"/>
                </a:lnTo>
                <a:lnTo>
                  <a:pt x="30" y="8"/>
                </a:lnTo>
                <a:lnTo>
                  <a:pt x="28" y="9"/>
                </a:lnTo>
                <a:lnTo>
                  <a:pt x="25" y="11"/>
                </a:lnTo>
                <a:lnTo>
                  <a:pt x="24" y="12"/>
                </a:lnTo>
                <a:lnTo>
                  <a:pt x="21" y="14"/>
                </a:lnTo>
                <a:lnTo>
                  <a:pt x="19" y="16"/>
                </a:lnTo>
                <a:lnTo>
                  <a:pt x="17" y="18"/>
                </a:lnTo>
                <a:lnTo>
                  <a:pt x="15" y="21"/>
                </a:lnTo>
                <a:lnTo>
                  <a:pt x="13" y="22"/>
                </a:lnTo>
                <a:lnTo>
                  <a:pt x="12" y="25"/>
                </a:lnTo>
                <a:lnTo>
                  <a:pt x="10" y="28"/>
                </a:lnTo>
                <a:lnTo>
                  <a:pt x="8" y="29"/>
                </a:lnTo>
                <a:lnTo>
                  <a:pt x="7" y="32"/>
                </a:lnTo>
                <a:lnTo>
                  <a:pt x="6" y="35"/>
                </a:lnTo>
                <a:lnTo>
                  <a:pt x="4" y="37"/>
                </a:lnTo>
                <a:lnTo>
                  <a:pt x="3" y="40"/>
                </a:lnTo>
                <a:lnTo>
                  <a:pt x="3" y="43"/>
                </a:lnTo>
                <a:lnTo>
                  <a:pt x="2" y="46"/>
                </a:lnTo>
                <a:lnTo>
                  <a:pt x="2" y="49"/>
                </a:lnTo>
                <a:lnTo>
                  <a:pt x="0" y="53"/>
                </a:lnTo>
                <a:lnTo>
                  <a:pt x="0" y="56"/>
                </a:lnTo>
                <a:lnTo>
                  <a:pt x="0" y="59"/>
                </a:lnTo>
                <a:lnTo>
                  <a:pt x="0" y="61"/>
                </a:lnTo>
                <a:lnTo>
                  <a:pt x="11" y="61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60" name="Freeform 178"/>
          <p:cNvSpPr>
            <a:spLocks/>
          </p:cNvSpPr>
          <p:nvPr/>
        </p:nvSpPr>
        <p:spPr bwMode="auto">
          <a:xfrm>
            <a:off x="4351338" y="4976813"/>
            <a:ext cx="90487" cy="96837"/>
          </a:xfrm>
          <a:custGeom>
            <a:avLst/>
            <a:gdLst>
              <a:gd name="T0" fmla="*/ 55 w 57"/>
              <a:gd name="T1" fmla="*/ 0 h 61"/>
              <a:gd name="T2" fmla="*/ 48 w 57"/>
              <a:gd name="T3" fmla="*/ 1 h 61"/>
              <a:gd name="T4" fmla="*/ 43 w 57"/>
              <a:gd name="T5" fmla="*/ 2 h 61"/>
              <a:gd name="T6" fmla="*/ 38 w 57"/>
              <a:gd name="T7" fmla="*/ 4 h 61"/>
              <a:gd name="T8" fmla="*/ 32 w 57"/>
              <a:gd name="T9" fmla="*/ 7 h 61"/>
              <a:gd name="T10" fmla="*/ 27 w 57"/>
              <a:gd name="T11" fmla="*/ 9 h 61"/>
              <a:gd name="T12" fmla="*/ 23 w 57"/>
              <a:gd name="T13" fmla="*/ 12 h 61"/>
              <a:gd name="T14" fmla="*/ 18 w 57"/>
              <a:gd name="T15" fmla="*/ 16 h 61"/>
              <a:gd name="T16" fmla="*/ 14 w 57"/>
              <a:gd name="T17" fmla="*/ 21 h 61"/>
              <a:gd name="T18" fmla="*/ 11 w 57"/>
              <a:gd name="T19" fmla="*/ 25 h 61"/>
              <a:gd name="T20" fmla="*/ 7 w 57"/>
              <a:gd name="T21" fmla="*/ 29 h 61"/>
              <a:gd name="T22" fmla="*/ 5 w 57"/>
              <a:gd name="T23" fmla="*/ 35 h 61"/>
              <a:gd name="T24" fmla="*/ 4 w 57"/>
              <a:gd name="T25" fmla="*/ 40 h 61"/>
              <a:gd name="T26" fmla="*/ 1 w 57"/>
              <a:gd name="T27" fmla="*/ 46 h 61"/>
              <a:gd name="T28" fmla="*/ 0 w 57"/>
              <a:gd name="T29" fmla="*/ 53 h 61"/>
              <a:gd name="T30" fmla="*/ 0 w 57"/>
              <a:gd name="T31" fmla="*/ 59 h 61"/>
              <a:gd name="T32" fmla="*/ 10 w 57"/>
              <a:gd name="T33" fmla="*/ 61 h 61"/>
              <a:gd name="T34" fmla="*/ 11 w 57"/>
              <a:gd name="T35" fmla="*/ 57 h 61"/>
              <a:gd name="T36" fmla="*/ 11 w 57"/>
              <a:gd name="T37" fmla="*/ 52 h 61"/>
              <a:gd name="T38" fmla="*/ 13 w 57"/>
              <a:gd name="T39" fmla="*/ 47 h 61"/>
              <a:gd name="T40" fmla="*/ 14 w 57"/>
              <a:gd name="T41" fmla="*/ 42 h 61"/>
              <a:gd name="T42" fmla="*/ 17 w 57"/>
              <a:gd name="T43" fmla="*/ 37 h 61"/>
              <a:gd name="T44" fmla="*/ 18 w 57"/>
              <a:gd name="T45" fmla="*/ 33 h 61"/>
              <a:gd name="T46" fmla="*/ 22 w 57"/>
              <a:gd name="T47" fmla="*/ 30 h 61"/>
              <a:gd name="T48" fmla="*/ 24 w 57"/>
              <a:gd name="T49" fmla="*/ 26 h 61"/>
              <a:gd name="T50" fmla="*/ 27 w 57"/>
              <a:gd name="T51" fmla="*/ 23 h 61"/>
              <a:gd name="T52" fmla="*/ 31 w 57"/>
              <a:gd name="T53" fmla="*/ 21 h 61"/>
              <a:gd name="T54" fmla="*/ 35 w 57"/>
              <a:gd name="T55" fmla="*/ 18 h 61"/>
              <a:gd name="T56" fmla="*/ 39 w 57"/>
              <a:gd name="T57" fmla="*/ 15 h 61"/>
              <a:gd name="T58" fmla="*/ 43 w 57"/>
              <a:gd name="T59" fmla="*/ 14 h 61"/>
              <a:gd name="T60" fmla="*/ 48 w 57"/>
              <a:gd name="T61" fmla="*/ 12 h 61"/>
              <a:gd name="T62" fmla="*/ 52 w 57"/>
              <a:gd name="T63" fmla="*/ 12 h 61"/>
              <a:gd name="T64" fmla="*/ 57 w 57"/>
              <a:gd name="T65" fmla="*/ 12 h 6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7"/>
              <a:gd name="T100" fmla="*/ 0 h 61"/>
              <a:gd name="T101" fmla="*/ 57 w 57"/>
              <a:gd name="T102" fmla="*/ 61 h 6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7" h="61">
                <a:moveTo>
                  <a:pt x="57" y="0"/>
                </a:moveTo>
                <a:lnTo>
                  <a:pt x="55" y="0"/>
                </a:lnTo>
                <a:lnTo>
                  <a:pt x="52" y="0"/>
                </a:lnTo>
                <a:lnTo>
                  <a:pt x="48" y="1"/>
                </a:lnTo>
                <a:lnTo>
                  <a:pt x="45" y="1"/>
                </a:lnTo>
                <a:lnTo>
                  <a:pt x="43" y="2"/>
                </a:lnTo>
                <a:lnTo>
                  <a:pt x="40" y="2"/>
                </a:lnTo>
                <a:lnTo>
                  <a:pt x="38" y="4"/>
                </a:lnTo>
                <a:lnTo>
                  <a:pt x="35" y="5"/>
                </a:lnTo>
                <a:lnTo>
                  <a:pt x="32" y="7"/>
                </a:lnTo>
                <a:lnTo>
                  <a:pt x="30" y="8"/>
                </a:lnTo>
                <a:lnTo>
                  <a:pt x="27" y="9"/>
                </a:lnTo>
                <a:lnTo>
                  <a:pt x="24" y="11"/>
                </a:lnTo>
                <a:lnTo>
                  <a:pt x="23" y="12"/>
                </a:lnTo>
                <a:lnTo>
                  <a:pt x="21" y="14"/>
                </a:lnTo>
                <a:lnTo>
                  <a:pt x="18" y="16"/>
                </a:lnTo>
                <a:lnTo>
                  <a:pt x="17" y="18"/>
                </a:lnTo>
                <a:lnTo>
                  <a:pt x="14" y="21"/>
                </a:lnTo>
                <a:lnTo>
                  <a:pt x="13" y="22"/>
                </a:lnTo>
                <a:lnTo>
                  <a:pt x="11" y="25"/>
                </a:lnTo>
                <a:lnTo>
                  <a:pt x="9" y="28"/>
                </a:lnTo>
                <a:lnTo>
                  <a:pt x="7" y="29"/>
                </a:lnTo>
                <a:lnTo>
                  <a:pt x="6" y="32"/>
                </a:lnTo>
                <a:lnTo>
                  <a:pt x="5" y="35"/>
                </a:lnTo>
                <a:lnTo>
                  <a:pt x="4" y="37"/>
                </a:lnTo>
                <a:lnTo>
                  <a:pt x="4" y="40"/>
                </a:lnTo>
                <a:lnTo>
                  <a:pt x="2" y="43"/>
                </a:lnTo>
                <a:lnTo>
                  <a:pt x="1" y="46"/>
                </a:lnTo>
                <a:lnTo>
                  <a:pt x="1" y="49"/>
                </a:lnTo>
                <a:lnTo>
                  <a:pt x="0" y="53"/>
                </a:lnTo>
                <a:lnTo>
                  <a:pt x="0" y="56"/>
                </a:lnTo>
                <a:lnTo>
                  <a:pt x="0" y="59"/>
                </a:lnTo>
                <a:lnTo>
                  <a:pt x="0" y="61"/>
                </a:lnTo>
                <a:lnTo>
                  <a:pt x="10" y="61"/>
                </a:lnTo>
                <a:lnTo>
                  <a:pt x="10" y="59"/>
                </a:lnTo>
                <a:lnTo>
                  <a:pt x="11" y="57"/>
                </a:lnTo>
                <a:lnTo>
                  <a:pt x="11" y="54"/>
                </a:lnTo>
                <a:lnTo>
                  <a:pt x="11" y="52"/>
                </a:lnTo>
                <a:lnTo>
                  <a:pt x="11" y="49"/>
                </a:lnTo>
                <a:lnTo>
                  <a:pt x="13" y="47"/>
                </a:lnTo>
                <a:lnTo>
                  <a:pt x="14" y="44"/>
                </a:lnTo>
                <a:lnTo>
                  <a:pt x="14" y="42"/>
                </a:lnTo>
                <a:lnTo>
                  <a:pt x="15" y="40"/>
                </a:lnTo>
                <a:lnTo>
                  <a:pt x="17" y="37"/>
                </a:lnTo>
                <a:lnTo>
                  <a:pt x="18" y="36"/>
                </a:lnTo>
                <a:lnTo>
                  <a:pt x="18" y="33"/>
                </a:lnTo>
                <a:lnTo>
                  <a:pt x="19" y="32"/>
                </a:lnTo>
                <a:lnTo>
                  <a:pt x="22" y="30"/>
                </a:lnTo>
                <a:lnTo>
                  <a:pt x="23" y="28"/>
                </a:lnTo>
                <a:lnTo>
                  <a:pt x="24" y="26"/>
                </a:lnTo>
                <a:lnTo>
                  <a:pt x="26" y="25"/>
                </a:lnTo>
                <a:lnTo>
                  <a:pt x="27" y="23"/>
                </a:lnTo>
                <a:lnTo>
                  <a:pt x="30" y="22"/>
                </a:lnTo>
                <a:lnTo>
                  <a:pt x="31" y="21"/>
                </a:lnTo>
                <a:lnTo>
                  <a:pt x="34" y="19"/>
                </a:lnTo>
                <a:lnTo>
                  <a:pt x="35" y="18"/>
                </a:lnTo>
                <a:lnTo>
                  <a:pt x="38" y="16"/>
                </a:lnTo>
                <a:lnTo>
                  <a:pt x="39" y="15"/>
                </a:lnTo>
                <a:lnTo>
                  <a:pt x="42" y="15"/>
                </a:lnTo>
                <a:lnTo>
                  <a:pt x="43" y="14"/>
                </a:lnTo>
                <a:lnTo>
                  <a:pt x="45" y="14"/>
                </a:lnTo>
                <a:lnTo>
                  <a:pt x="48" y="12"/>
                </a:lnTo>
                <a:lnTo>
                  <a:pt x="51" y="12"/>
                </a:lnTo>
                <a:lnTo>
                  <a:pt x="52" y="12"/>
                </a:lnTo>
                <a:lnTo>
                  <a:pt x="55" y="12"/>
                </a:lnTo>
                <a:lnTo>
                  <a:pt x="57" y="12"/>
                </a:lnTo>
                <a:lnTo>
                  <a:pt x="57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61" name="Freeform 179"/>
          <p:cNvSpPr>
            <a:spLocks/>
          </p:cNvSpPr>
          <p:nvPr/>
        </p:nvSpPr>
        <p:spPr bwMode="auto">
          <a:xfrm>
            <a:off x="4441825" y="4976813"/>
            <a:ext cx="92075" cy="96837"/>
          </a:xfrm>
          <a:custGeom>
            <a:avLst/>
            <a:gdLst>
              <a:gd name="T0" fmla="*/ 58 w 58"/>
              <a:gd name="T1" fmla="*/ 59 h 61"/>
              <a:gd name="T2" fmla="*/ 58 w 58"/>
              <a:gd name="T3" fmla="*/ 53 h 61"/>
              <a:gd name="T4" fmla="*/ 57 w 58"/>
              <a:gd name="T5" fmla="*/ 46 h 61"/>
              <a:gd name="T6" fmla="*/ 54 w 58"/>
              <a:gd name="T7" fmla="*/ 40 h 61"/>
              <a:gd name="T8" fmla="*/ 53 w 58"/>
              <a:gd name="T9" fmla="*/ 35 h 61"/>
              <a:gd name="T10" fmla="*/ 50 w 58"/>
              <a:gd name="T11" fmla="*/ 29 h 61"/>
              <a:gd name="T12" fmla="*/ 46 w 58"/>
              <a:gd name="T13" fmla="*/ 25 h 61"/>
              <a:gd name="T14" fmla="*/ 43 w 58"/>
              <a:gd name="T15" fmla="*/ 21 h 61"/>
              <a:gd name="T16" fmla="*/ 39 w 58"/>
              <a:gd name="T17" fmla="*/ 16 h 61"/>
              <a:gd name="T18" fmla="*/ 34 w 58"/>
              <a:gd name="T19" fmla="*/ 12 h 61"/>
              <a:gd name="T20" fmla="*/ 30 w 58"/>
              <a:gd name="T21" fmla="*/ 9 h 61"/>
              <a:gd name="T22" fmla="*/ 25 w 58"/>
              <a:gd name="T23" fmla="*/ 7 h 61"/>
              <a:gd name="T24" fmla="*/ 20 w 58"/>
              <a:gd name="T25" fmla="*/ 4 h 61"/>
              <a:gd name="T26" fmla="*/ 15 w 58"/>
              <a:gd name="T27" fmla="*/ 2 h 61"/>
              <a:gd name="T28" fmla="*/ 9 w 58"/>
              <a:gd name="T29" fmla="*/ 1 h 61"/>
              <a:gd name="T30" fmla="*/ 3 w 58"/>
              <a:gd name="T31" fmla="*/ 0 h 61"/>
              <a:gd name="T32" fmla="*/ 0 w 58"/>
              <a:gd name="T33" fmla="*/ 12 h 61"/>
              <a:gd name="T34" fmla="*/ 5 w 58"/>
              <a:gd name="T35" fmla="*/ 12 h 61"/>
              <a:gd name="T36" fmla="*/ 9 w 58"/>
              <a:gd name="T37" fmla="*/ 12 h 61"/>
              <a:gd name="T38" fmla="*/ 15 w 58"/>
              <a:gd name="T39" fmla="*/ 14 h 61"/>
              <a:gd name="T40" fmla="*/ 19 w 58"/>
              <a:gd name="T41" fmla="*/ 15 h 61"/>
              <a:gd name="T42" fmla="*/ 22 w 58"/>
              <a:gd name="T43" fmla="*/ 18 h 61"/>
              <a:gd name="T44" fmla="*/ 26 w 58"/>
              <a:gd name="T45" fmla="*/ 21 h 61"/>
              <a:gd name="T46" fmla="*/ 30 w 58"/>
              <a:gd name="T47" fmla="*/ 23 h 61"/>
              <a:gd name="T48" fmla="*/ 33 w 58"/>
              <a:gd name="T49" fmla="*/ 26 h 61"/>
              <a:gd name="T50" fmla="*/ 37 w 58"/>
              <a:gd name="T51" fmla="*/ 30 h 61"/>
              <a:gd name="T52" fmla="*/ 39 w 58"/>
              <a:gd name="T53" fmla="*/ 33 h 61"/>
              <a:gd name="T54" fmla="*/ 41 w 58"/>
              <a:gd name="T55" fmla="*/ 37 h 61"/>
              <a:gd name="T56" fmla="*/ 43 w 58"/>
              <a:gd name="T57" fmla="*/ 42 h 61"/>
              <a:gd name="T58" fmla="*/ 45 w 58"/>
              <a:gd name="T59" fmla="*/ 47 h 61"/>
              <a:gd name="T60" fmla="*/ 46 w 58"/>
              <a:gd name="T61" fmla="*/ 52 h 61"/>
              <a:gd name="T62" fmla="*/ 47 w 58"/>
              <a:gd name="T63" fmla="*/ 57 h 61"/>
              <a:gd name="T64" fmla="*/ 47 w 58"/>
              <a:gd name="T65" fmla="*/ 61 h 6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8"/>
              <a:gd name="T100" fmla="*/ 0 h 61"/>
              <a:gd name="T101" fmla="*/ 58 w 58"/>
              <a:gd name="T102" fmla="*/ 61 h 6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8" h="61">
                <a:moveTo>
                  <a:pt x="58" y="61"/>
                </a:moveTo>
                <a:lnTo>
                  <a:pt x="58" y="59"/>
                </a:lnTo>
                <a:lnTo>
                  <a:pt x="58" y="56"/>
                </a:lnTo>
                <a:lnTo>
                  <a:pt x="58" y="53"/>
                </a:lnTo>
                <a:lnTo>
                  <a:pt x="57" y="49"/>
                </a:lnTo>
                <a:lnTo>
                  <a:pt x="57" y="46"/>
                </a:lnTo>
                <a:lnTo>
                  <a:pt x="55" y="43"/>
                </a:lnTo>
                <a:lnTo>
                  <a:pt x="54" y="40"/>
                </a:lnTo>
                <a:lnTo>
                  <a:pt x="54" y="37"/>
                </a:lnTo>
                <a:lnTo>
                  <a:pt x="53" y="35"/>
                </a:lnTo>
                <a:lnTo>
                  <a:pt x="51" y="32"/>
                </a:lnTo>
                <a:lnTo>
                  <a:pt x="50" y="29"/>
                </a:lnTo>
                <a:lnTo>
                  <a:pt x="49" y="28"/>
                </a:lnTo>
                <a:lnTo>
                  <a:pt x="46" y="25"/>
                </a:lnTo>
                <a:lnTo>
                  <a:pt x="45" y="22"/>
                </a:lnTo>
                <a:lnTo>
                  <a:pt x="43" y="21"/>
                </a:lnTo>
                <a:lnTo>
                  <a:pt x="41" y="18"/>
                </a:lnTo>
                <a:lnTo>
                  <a:pt x="39" y="16"/>
                </a:lnTo>
                <a:lnTo>
                  <a:pt x="37" y="14"/>
                </a:lnTo>
                <a:lnTo>
                  <a:pt x="34" y="12"/>
                </a:lnTo>
                <a:lnTo>
                  <a:pt x="33" y="11"/>
                </a:lnTo>
                <a:lnTo>
                  <a:pt x="30" y="9"/>
                </a:lnTo>
                <a:lnTo>
                  <a:pt x="28" y="8"/>
                </a:lnTo>
                <a:lnTo>
                  <a:pt x="25" y="7"/>
                </a:lnTo>
                <a:lnTo>
                  <a:pt x="22" y="5"/>
                </a:lnTo>
                <a:lnTo>
                  <a:pt x="20" y="4"/>
                </a:lnTo>
                <a:lnTo>
                  <a:pt x="17" y="2"/>
                </a:lnTo>
                <a:lnTo>
                  <a:pt x="15" y="2"/>
                </a:lnTo>
                <a:lnTo>
                  <a:pt x="12" y="1"/>
                </a:lnTo>
                <a:lnTo>
                  <a:pt x="9" y="1"/>
                </a:lnTo>
                <a:lnTo>
                  <a:pt x="7" y="0"/>
                </a:lnTo>
                <a:lnTo>
                  <a:pt x="3" y="0"/>
                </a:lnTo>
                <a:lnTo>
                  <a:pt x="0" y="0"/>
                </a:lnTo>
                <a:lnTo>
                  <a:pt x="0" y="12"/>
                </a:lnTo>
                <a:lnTo>
                  <a:pt x="3" y="12"/>
                </a:lnTo>
                <a:lnTo>
                  <a:pt x="5" y="12"/>
                </a:lnTo>
                <a:lnTo>
                  <a:pt x="7" y="12"/>
                </a:lnTo>
                <a:lnTo>
                  <a:pt x="9" y="12"/>
                </a:lnTo>
                <a:lnTo>
                  <a:pt x="12" y="14"/>
                </a:lnTo>
                <a:lnTo>
                  <a:pt x="15" y="14"/>
                </a:lnTo>
                <a:lnTo>
                  <a:pt x="16" y="15"/>
                </a:lnTo>
                <a:lnTo>
                  <a:pt x="19" y="15"/>
                </a:lnTo>
                <a:lnTo>
                  <a:pt x="21" y="16"/>
                </a:lnTo>
                <a:lnTo>
                  <a:pt x="22" y="18"/>
                </a:lnTo>
                <a:lnTo>
                  <a:pt x="25" y="19"/>
                </a:lnTo>
                <a:lnTo>
                  <a:pt x="26" y="21"/>
                </a:lnTo>
                <a:lnTo>
                  <a:pt x="28" y="22"/>
                </a:lnTo>
                <a:lnTo>
                  <a:pt x="30" y="23"/>
                </a:lnTo>
                <a:lnTo>
                  <a:pt x="32" y="25"/>
                </a:lnTo>
                <a:lnTo>
                  <a:pt x="33" y="26"/>
                </a:lnTo>
                <a:lnTo>
                  <a:pt x="34" y="28"/>
                </a:lnTo>
                <a:lnTo>
                  <a:pt x="37" y="30"/>
                </a:lnTo>
                <a:lnTo>
                  <a:pt x="38" y="32"/>
                </a:lnTo>
                <a:lnTo>
                  <a:pt x="39" y="33"/>
                </a:lnTo>
                <a:lnTo>
                  <a:pt x="41" y="36"/>
                </a:lnTo>
                <a:lnTo>
                  <a:pt x="41" y="37"/>
                </a:lnTo>
                <a:lnTo>
                  <a:pt x="42" y="40"/>
                </a:lnTo>
                <a:lnTo>
                  <a:pt x="43" y="42"/>
                </a:lnTo>
                <a:lnTo>
                  <a:pt x="45" y="44"/>
                </a:lnTo>
                <a:lnTo>
                  <a:pt x="45" y="47"/>
                </a:lnTo>
                <a:lnTo>
                  <a:pt x="46" y="49"/>
                </a:lnTo>
                <a:lnTo>
                  <a:pt x="46" y="52"/>
                </a:lnTo>
                <a:lnTo>
                  <a:pt x="46" y="54"/>
                </a:lnTo>
                <a:lnTo>
                  <a:pt x="47" y="57"/>
                </a:lnTo>
                <a:lnTo>
                  <a:pt x="47" y="59"/>
                </a:lnTo>
                <a:lnTo>
                  <a:pt x="47" y="61"/>
                </a:lnTo>
                <a:lnTo>
                  <a:pt x="58" y="61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62" name="Freeform 180"/>
          <p:cNvSpPr>
            <a:spLocks/>
          </p:cNvSpPr>
          <p:nvPr/>
        </p:nvSpPr>
        <p:spPr bwMode="auto">
          <a:xfrm>
            <a:off x="2444750" y="4708525"/>
            <a:ext cx="4735513" cy="80963"/>
          </a:xfrm>
          <a:custGeom>
            <a:avLst/>
            <a:gdLst>
              <a:gd name="T0" fmla="*/ 2983 w 2983"/>
              <a:gd name="T1" fmla="*/ 25 h 51"/>
              <a:gd name="T2" fmla="*/ 2983 w 2983"/>
              <a:gd name="T3" fmla="*/ 0 h 51"/>
              <a:gd name="T4" fmla="*/ 0 w 2983"/>
              <a:gd name="T5" fmla="*/ 0 h 51"/>
              <a:gd name="T6" fmla="*/ 0 w 2983"/>
              <a:gd name="T7" fmla="*/ 51 h 51"/>
              <a:gd name="T8" fmla="*/ 2983 w 2983"/>
              <a:gd name="T9" fmla="*/ 51 h 51"/>
              <a:gd name="T10" fmla="*/ 2983 w 2983"/>
              <a:gd name="T11" fmla="*/ 25 h 5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983"/>
              <a:gd name="T19" fmla="*/ 0 h 51"/>
              <a:gd name="T20" fmla="*/ 2983 w 2983"/>
              <a:gd name="T21" fmla="*/ 51 h 5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983" h="51">
                <a:moveTo>
                  <a:pt x="2983" y="25"/>
                </a:moveTo>
                <a:lnTo>
                  <a:pt x="2983" y="0"/>
                </a:lnTo>
                <a:lnTo>
                  <a:pt x="0" y="0"/>
                </a:lnTo>
                <a:lnTo>
                  <a:pt x="0" y="51"/>
                </a:lnTo>
                <a:lnTo>
                  <a:pt x="2983" y="51"/>
                </a:lnTo>
                <a:lnTo>
                  <a:pt x="2983" y="25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63" name="Freeform 181"/>
          <p:cNvSpPr>
            <a:spLocks/>
          </p:cNvSpPr>
          <p:nvPr/>
        </p:nvSpPr>
        <p:spPr bwMode="auto">
          <a:xfrm>
            <a:off x="2444750" y="4841875"/>
            <a:ext cx="4735513" cy="80963"/>
          </a:xfrm>
          <a:custGeom>
            <a:avLst/>
            <a:gdLst>
              <a:gd name="T0" fmla="*/ 2983 w 2983"/>
              <a:gd name="T1" fmla="*/ 26 h 51"/>
              <a:gd name="T2" fmla="*/ 2983 w 2983"/>
              <a:gd name="T3" fmla="*/ 0 h 51"/>
              <a:gd name="T4" fmla="*/ 0 w 2983"/>
              <a:gd name="T5" fmla="*/ 0 h 51"/>
              <a:gd name="T6" fmla="*/ 0 w 2983"/>
              <a:gd name="T7" fmla="*/ 51 h 51"/>
              <a:gd name="T8" fmla="*/ 2983 w 2983"/>
              <a:gd name="T9" fmla="*/ 51 h 51"/>
              <a:gd name="T10" fmla="*/ 2983 w 2983"/>
              <a:gd name="T11" fmla="*/ 26 h 5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983"/>
              <a:gd name="T19" fmla="*/ 0 h 51"/>
              <a:gd name="T20" fmla="*/ 2983 w 2983"/>
              <a:gd name="T21" fmla="*/ 51 h 5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983" h="51">
                <a:moveTo>
                  <a:pt x="2983" y="26"/>
                </a:moveTo>
                <a:lnTo>
                  <a:pt x="2983" y="0"/>
                </a:lnTo>
                <a:lnTo>
                  <a:pt x="0" y="0"/>
                </a:lnTo>
                <a:lnTo>
                  <a:pt x="0" y="51"/>
                </a:lnTo>
                <a:lnTo>
                  <a:pt x="2983" y="51"/>
                </a:lnTo>
                <a:lnTo>
                  <a:pt x="2983" y="2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64" name="Freeform 182"/>
          <p:cNvSpPr>
            <a:spLocks/>
          </p:cNvSpPr>
          <p:nvPr/>
        </p:nvSpPr>
        <p:spPr bwMode="auto">
          <a:xfrm>
            <a:off x="2435225" y="3914775"/>
            <a:ext cx="19050" cy="649288"/>
          </a:xfrm>
          <a:custGeom>
            <a:avLst/>
            <a:gdLst>
              <a:gd name="T0" fmla="*/ 6 w 12"/>
              <a:gd name="T1" fmla="*/ 0 h 409"/>
              <a:gd name="T2" fmla="*/ 0 w 12"/>
              <a:gd name="T3" fmla="*/ 0 h 409"/>
              <a:gd name="T4" fmla="*/ 0 w 12"/>
              <a:gd name="T5" fmla="*/ 409 h 409"/>
              <a:gd name="T6" fmla="*/ 12 w 12"/>
              <a:gd name="T7" fmla="*/ 409 h 409"/>
              <a:gd name="T8" fmla="*/ 12 w 12"/>
              <a:gd name="T9" fmla="*/ 0 h 409"/>
              <a:gd name="T10" fmla="*/ 6 w 12"/>
              <a:gd name="T11" fmla="*/ 0 h 40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"/>
              <a:gd name="T19" fmla="*/ 0 h 409"/>
              <a:gd name="T20" fmla="*/ 12 w 12"/>
              <a:gd name="T21" fmla="*/ 409 h 40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" h="409">
                <a:moveTo>
                  <a:pt x="6" y="0"/>
                </a:moveTo>
                <a:lnTo>
                  <a:pt x="0" y="0"/>
                </a:lnTo>
                <a:lnTo>
                  <a:pt x="0" y="409"/>
                </a:lnTo>
                <a:lnTo>
                  <a:pt x="12" y="409"/>
                </a:lnTo>
                <a:lnTo>
                  <a:pt x="12" y="0"/>
                </a:lnTo>
                <a:lnTo>
                  <a:pt x="6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65" name="Freeform 183"/>
          <p:cNvSpPr>
            <a:spLocks/>
          </p:cNvSpPr>
          <p:nvPr/>
        </p:nvSpPr>
        <p:spPr bwMode="auto">
          <a:xfrm>
            <a:off x="3741738" y="3914775"/>
            <a:ext cx="19050" cy="649288"/>
          </a:xfrm>
          <a:custGeom>
            <a:avLst/>
            <a:gdLst>
              <a:gd name="T0" fmla="*/ 5 w 12"/>
              <a:gd name="T1" fmla="*/ 0 h 409"/>
              <a:gd name="T2" fmla="*/ 0 w 12"/>
              <a:gd name="T3" fmla="*/ 0 h 409"/>
              <a:gd name="T4" fmla="*/ 0 w 12"/>
              <a:gd name="T5" fmla="*/ 409 h 409"/>
              <a:gd name="T6" fmla="*/ 12 w 12"/>
              <a:gd name="T7" fmla="*/ 409 h 409"/>
              <a:gd name="T8" fmla="*/ 12 w 12"/>
              <a:gd name="T9" fmla="*/ 0 h 409"/>
              <a:gd name="T10" fmla="*/ 5 w 12"/>
              <a:gd name="T11" fmla="*/ 0 h 40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"/>
              <a:gd name="T19" fmla="*/ 0 h 409"/>
              <a:gd name="T20" fmla="*/ 12 w 12"/>
              <a:gd name="T21" fmla="*/ 409 h 40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" h="409">
                <a:moveTo>
                  <a:pt x="5" y="0"/>
                </a:moveTo>
                <a:lnTo>
                  <a:pt x="0" y="0"/>
                </a:lnTo>
                <a:lnTo>
                  <a:pt x="0" y="409"/>
                </a:lnTo>
                <a:lnTo>
                  <a:pt x="12" y="409"/>
                </a:lnTo>
                <a:lnTo>
                  <a:pt x="12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66" name="Freeform 184"/>
          <p:cNvSpPr>
            <a:spLocks/>
          </p:cNvSpPr>
          <p:nvPr/>
        </p:nvSpPr>
        <p:spPr bwMode="auto">
          <a:xfrm>
            <a:off x="4117975" y="3914775"/>
            <a:ext cx="19050" cy="649288"/>
          </a:xfrm>
          <a:custGeom>
            <a:avLst/>
            <a:gdLst>
              <a:gd name="T0" fmla="*/ 7 w 12"/>
              <a:gd name="T1" fmla="*/ 0 h 409"/>
              <a:gd name="T2" fmla="*/ 0 w 12"/>
              <a:gd name="T3" fmla="*/ 0 h 409"/>
              <a:gd name="T4" fmla="*/ 0 w 12"/>
              <a:gd name="T5" fmla="*/ 409 h 409"/>
              <a:gd name="T6" fmla="*/ 12 w 12"/>
              <a:gd name="T7" fmla="*/ 409 h 409"/>
              <a:gd name="T8" fmla="*/ 12 w 12"/>
              <a:gd name="T9" fmla="*/ 0 h 409"/>
              <a:gd name="T10" fmla="*/ 7 w 12"/>
              <a:gd name="T11" fmla="*/ 0 h 40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"/>
              <a:gd name="T19" fmla="*/ 0 h 409"/>
              <a:gd name="T20" fmla="*/ 12 w 12"/>
              <a:gd name="T21" fmla="*/ 409 h 40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" h="409">
                <a:moveTo>
                  <a:pt x="7" y="0"/>
                </a:moveTo>
                <a:lnTo>
                  <a:pt x="0" y="0"/>
                </a:lnTo>
                <a:lnTo>
                  <a:pt x="0" y="409"/>
                </a:lnTo>
                <a:lnTo>
                  <a:pt x="12" y="409"/>
                </a:lnTo>
                <a:lnTo>
                  <a:pt x="12" y="0"/>
                </a:lnTo>
                <a:lnTo>
                  <a:pt x="7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67" name="Freeform 185"/>
          <p:cNvSpPr>
            <a:spLocks/>
          </p:cNvSpPr>
          <p:nvPr/>
        </p:nvSpPr>
        <p:spPr bwMode="auto">
          <a:xfrm>
            <a:off x="5424488" y="3914775"/>
            <a:ext cx="19050" cy="649288"/>
          </a:xfrm>
          <a:custGeom>
            <a:avLst/>
            <a:gdLst>
              <a:gd name="T0" fmla="*/ 7 w 12"/>
              <a:gd name="T1" fmla="*/ 0 h 409"/>
              <a:gd name="T2" fmla="*/ 0 w 12"/>
              <a:gd name="T3" fmla="*/ 0 h 409"/>
              <a:gd name="T4" fmla="*/ 0 w 12"/>
              <a:gd name="T5" fmla="*/ 409 h 409"/>
              <a:gd name="T6" fmla="*/ 12 w 12"/>
              <a:gd name="T7" fmla="*/ 409 h 409"/>
              <a:gd name="T8" fmla="*/ 12 w 12"/>
              <a:gd name="T9" fmla="*/ 0 h 409"/>
              <a:gd name="T10" fmla="*/ 7 w 12"/>
              <a:gd name="T11" fmla="*/ 0 h 40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"/>
              <a:gd name="T19" fmla="*/ 0 h 409"/>
              <a:gd name="T20" fmla="*/ 12 w 12"/>
              <a:gd name="T21" fmla="*/ 409 h 40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" h="409">
                <a:moveTo>
                  <a:pt x="7" y="0"/>
                </a:moveTo>
                <a:lnTo>
                  <a:pt x="0" y="0"/>
                </a:lnTo>
                <a:lnTo>
                  <a:pt x="0" y="409"/>
                </a:lnTo>
                <a:lnTo>
                  <a:pt x="12" y="409"/>
                </a:lnTo>
                <a:lnTo>
                  <a:pt x="12" y="0"/>
                </a:lnTo>
                <a:lnTo>
                  <a:pt x="7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68" name="Freeform 186"/>
          <p:cNvSpPr>
            <a:spLocks/>
          </p:cNvSpPr>
          <p:nvPr/>
        </p:nvSpPr>
        <p:spPr bwMode="auto">
          <a:xfrm>
            <a:off x="5865813" y="3914775"/>
            <a:ext cx="19050" cy="649288"/>
          </a:xfrm>
          <a:custGeom>
            <a:avLst/>
            <a:gdLst>
              <a:gd name="T0" fmla="*/ 5 w 12"/>
              <a:gd name="T1" fmla="*/ 0 h 409"/>
              <a:gd name="T2" fmla="*/ 0 w 12"/>
              <a:gd name="T3" fmla="*/ 0 h 409"/>
              <a:gd name="T4" fmla="*/ 0 w 12"/>
              <a:gd name="T5" fmla="*/ 409 h 409"/>
              <a:gd name="T6" fmla="*/ 12 w 12"/>
              <a:gd name="T7" fmla="*/ 409 h 409"/>
              <a:gd name="T8" fmla="*/ 12 w 12"/>
              <a:gd name="T9" fmla="*/ 0 h 409"/>
              <a:gd name="T10" fmla="*/ 5 w 12"/>
              <a:gd name="T11" fmla="*/ 0 h 40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"/>
              <a:gd name="T19" fmla="*/ 0 h 409"/>
              <a:gd name="T20" fmla="*/ 12 w 12"/>
              <a:gd name="T21" fmla="*/ 409 h 40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" h="409">
                <a:moveTo>
                  <a:pt x="5" y="0"/>
                </a:moveTo>
                <a:lnTo>
                  <a:pt x="0" y="0"/>
                </a:lnTo>
                <a:lnTo>
                  <a:pt x="0" y="409"/>
                </a:lnTo>
                <a:lnTo>
                  <a:pt x="12" y="409"/>
                </a:lnTo>
                <a:lnTo>
                  <a:pt x="12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69" name="Freeform 187"/>
          <p:cNvSpPr>
            <a:spLocks/>
          </p:cNvSpPr>
          <p:nvPr/>
        </p:nvSpPr>
        <p:spPr bwMode="auto">
          <a:xfrm>
            <a:off x="7170738" y="3914775"/>
            <a:ext cx="19050" cy="649288"/>
          </a:xfrm>
          <a:custGeom>
            <a:avLst/>
            <a:gdLst>
              <a:gd name="T0" fmla="*/ 6 w 12"/>
              <a:gd name="T1" fmla="*/ 409 h 409"/>
              <a:gd name="T2" fmla="*/ 12 w 12"/>
              <a:gd name="T3" fmla="*/ 409 h 409"/>
              <a:gd name="T4" fmla="*/ 12 w 12"/>
              <a:gd name="T5" fmla="*/ 0 h 409"/>
              <a:gd name="T6" fmla="*/ 0 w 12"/>
              <a:gd name="T7" fmla="*/ 0 h 409"/>
              <a:gd name="T8" fmla="*/ 0 w 12"/>
              <a:gd name="T9" fmla="*/ 409 h 409"/>
              <a:gd name="T10" fmla="*/ 6 w 12"/>
              <a:gd name="T11" fmla="*/ 409 h 40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"/>
              <a:gd name="T19" fmla="*/ 0 h 409"/>
              <a:gd name="T20" fmla="*/ 12 w 12"/>
              <a:gd name="T21" fmla="*/ 409 h 40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" h="409">
                <a:moveTo>
                  <a:pt x="6" y="409"/>
                </a:moveTo>
                <a:lnTo>
                  <a:pt x="12" y="409"/>
                </a:lnTo>
                <a:lnTo>
                  <a:pt x="12" y="0"/>
                </a:lnTo>
                <a:lnTo>
                  <a:pt x="0" y="0"/>
                </a:lnTo>
                <a:lnTo>
                  <a:pt x="0" y="409"/>
                </a:lnTo>
                <a:lnTo>
                  <a:pt x="6" y="409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70" name="Text Box 188"/>
          <p:cNvSpPr txBox="1">
            <a:spLocks noChangeArrowheads="1"/>
          </p:cNvSpPr>
          <p:nvPr/>
        </p:nvSpPr>
        <p:spPr bwMode="auto">
          <a:xfrm>
            <a:off x="5654675" y="5280025"/>
            <a:ext cx="5334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i="1">
                <a:latin typeface="Times New Roman" pitchFamily="18" charset="0"/>
              </a:rPr>
              <a:t>I</a:t>
            </a:r>
            <a:r>
              <a:rPr lang="en-US" sz="2400" i="1" baseline="-25000">
                <a:latin typeface="Times New Roman" pitchFamily="18" charset="0"/>
              </a:rPr>
              <a:t>B</a:t>
            </a:r>
            <a:endParaRPr lang="en-US" sz="2400" i="1">
              <a:latin typeface="Times New Roman" pitchFamily="18" charset="0"/>
            </a:endParaRPr>
          </a:p>
        </p:txBody>
      </p:sp>
      <p:sp>
        <p:nvSpPr>
          <p:cNvPr id="46271" name="Text Box 189"/>
          <p:cNvSpPr txBox="1">
            <a:spLocks noChangeArrowheads="1"/>
          </p:cNvSpPr>
          <p:nvPr/>
        </p:nvSpPr>
        <p:spPr bwMode="auto">
          <a:xfrm>
            <a:off x="5867400" y="2444750"/>
            <a:ext cx="13335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i="1">
                <a:latin typeface="Times New Roman" pitchFamily="18" charset="0"/>
              </a:rPr>
              <a:t>R</a:t>
            </a:r>
            <a:r>
              <a:rPr lang="en-US" sz="2400" i="1" baseline="-25000">
                <a:latin typeface="Times New Roman" pitchFamily="18" charset="0"/>
              </a:rPr>
              <a:t>3</a:t>
            </a:r>
            <a:r>
              <a:rPr lang="en-US" sz="2400" i="1">
                <a:latin typeface="Times New Roman" pitchFamily="18" charset="0"/>
              </a:rPr>
              <a:t>, Q</a:t>
            </a:r>
            <a:r>
              <a:rPr lang="en-US" sz="2400" i="1" baseline="-25000">
                <a:latin typeface="Times New Roman" pitchFamily="18" charset="0"/>
              </a:rPr>
              <a:t>3</a:t>
            </a:r>
            <a:r>
              <a:rPr lang="en-US" sz="2400" i="1">
                <a:latin typeface="Times New Roman" pitchFamily="18" charset="0"/>
              </a:rPr>
              <a:t>,</a:t>
            </a:r>
            <a:r>
              <a:rPr lang="en-US" sz="2400" i="1">
                <a:latin typeface="Symbol" pitchFamily="18" charset="2"/>
              </a:rPr>
              <a:t>w</a:t>
            </a:r>
            <a:r>
              <a:rPr lang="en-US" sz="2400" i="1" baseline="-25000">
                <a:latin typeface="Times New Roman" pitchFamily="18" charset="0"/>
              </a:rPr>
              <a:t>3</a:t>
            </a:r>
          </a:p>
        </p:txBody>
      </p:sp>
      <p:sp>
        <p:nvSpPr>
          <p:cNvPr id="46272" name="Text Box 190"/>
          <p:cNvSpPr txBox="1">
            <a:spLocks noChangeArrowheads="1"/>
          </p:cNvSpPr>
          <p:nvPr/>
        </p:nvSpPr>
        <p:spPr bwMode="auto">
          <a:xfrm>
            <a:off x="4130675" y="2436813"/>
            <a:ext cx="13335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i="1">
                <a:latin typeface="Times New Roman" pitchFamily="18" charset="0"/>
              </a:rPr>
              <a:t>R</a:t>
            </a:r>
            <a:r>
              <a:rPr lang="en-US" sz="2400" i="1" baseline="-25000">
                <a:latin typeface="Times New Roman" pitchFamily="18" charset="0"/>
              </a:rPr>
              <a:t>2</a:t>
            </a:r>
            <a:r>
              <a:rPr lang="en-US" sz="2400" i="1">
                <a:latin typeface="Times New Roman" pitchFamily="18" charset="0"/>
              </a:rPr>
              <a:t>, Q</a:t>
            </a:r>
            <a:r>
              <a:rPr lang="en-US" sz="2400" i="1" baseline="-25000">
                <a:latin typeface="Times New Roman" pitchFamily="18" charset="0"/>
              </a:rPr>
              <a:t>2</a:t>
            </a:r>
            <a:r>
              <a:rPr lang="en-US" sz="2400" i="1">
                <a:latin typeface="Times New Roman" pitchFamily="18" charset="0"/>
              </a:rPr>
              <a:t>,</a:t>
            </a:r>
            <a:r>
              <a:rPr lang="en-US" sz="2400" i="1">
                <a:latin typeface="Symbol" pitchFamily="18" charset="2"/>
              </a:rPr>
              <a:t>w</a:t>
            </a:r>
            <a:r>
              <a:rPr lang="en-US" sz="2400" i="1" baseline="-25000">
                <a:latin typeface="Times New Roman" pitchFamily="18" charset="0"/>
              </a:rPr>
              <a:t>2</a:t>
            </a:r>
          </a:p>
        </p:txBody>
      </p:sp>
      <p:sp>
        <p:nvSpPr>
          <p:cNvPr id="46273" name="Text Box 191"/>
          <p:cNvSpPr txBox="1">
            <a:spLocks noChangeArrowheads="1"/>
          </p:cNvSpPr>
          <p:nvPr/>
        </p:nvSpPr>
        <p:spPr bwMode="auto">
          <a:xfrm>
            <a:off x="2454275" y="2436813"/>
            <a:ext cx="13335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i="1">
                <a:latin typeface="Times New Roman" pitchFamily="18" charset="0"/>
              </a:rPr>
              <a:t>R</a:t>
            </a:r>
            <a:r>
              <a:rPr lang="en-US" sz="2400" i="1" baseline="-25000">
                <a:latin typeface="Times New Roman" pitchFamily="18" charset="0"/>
              </a:rPr>
              <a:t>1</a:t>
            </a:r>
            <a:r>
              <a:rPr lang="en-US" sz="2400" i="1">
                <a:latin typeface="Times New Roman" pitchFamily="18" charset="0"/>
              </a:rPr>
              <a:t>, Q</a:t>
            </a:r>
            <a:r>
              <a:rPr lang="en-US" sz="2400" i="1" baseline="-25000">
                <a:latin typeface="Times New Roman" pitchFamily="18" charset="0"/>
              </a:rPr>
              <a:t>1</a:t>
            </a:r>
            <a:r>
              <a:rPr lang="en-US" sz="2400" i="1">
                <a:latin typeface="Times New Roman" pitchFamily="18" charset="0"/>
              </a:rPr>
              <a:t>,</a:t>
            </a:r>
            <a:r>
              <a:rPr lang="en-US" sz="2400" i="1">
                <a:latin typeface="Symbol" pitchFamily="18" charset="2"/>
              </a:rPr>
              <a:t>w</a:t>
            </a:r>
            <a:r>
              <a:rPr lang="en-US" sz="2400" i="1" baseline="-25000">
                <a:latin typeface="Times New Roman" pitchFamily="18" charset="0"/>
              </a:rPr>
              <a:t>1</a:t>
            </a:r>
          </a:p>
        </p:txBody>
      </p:sp>
      <p:sp>
        <p:nvSpPr>
          <p:cNvPr id="46274" name="Text Box 192"/>
          <p:cNvSpPr txBox="1">
            <a:spLocks noChangeArrowheads="1"/>
          </p:cNvSpPr>
          <p:nvPr/>
        </p:nvSpPr>
        <p:spPr bwMode="auto">
          <a:xfrm>
            <a:off x="7635875" y="3070225"/>
            <a:ext cx="762000" cy="5794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200" i="1">
                <a:latin typeface="Times New Roman" pitchFamily="18" charset="0"/>
              </a:rPr>
              <a:t>...</a:t>
            </a:r>
          </a:p>
        </p:txBody>
      </p:sp>
      <p:sp>
        <p:nvSpPr>
          <p:cNvPr id="46275" name="Text Box 193"/>
          <p:cNvSpPr txBox="1">
            <a:spLocks noChangeArrowheads="1"/>
          </p:cNvSpPr>
          <p:nvPr/>
        </p:nvSpPr>
        <p:spPr bwMode="auto">
          <a:xfrm>
            <a:off x="1616075" y="3070225"/>
            <a:ext cx="762000" cy="5794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200" i="1">
                <a:latin typeface="Times New Roman" pitchFamily="18" charset="0"/>
              </a:rPr>
              <a:t>...</a:t>
            </a:r>
          </a:p>
        </p:txBody>
      </p:sp>
      <p:sp>
        <p:nvSpPr>
          <p:cNvPr id="46276" name="Text Box 194"/>
          <p:cNvSpPr txBox="1">
            <a:spLocks noChangeArrowheads="1"/>
          </p:cNvSpPr>
          <p:nvPr/>
        </p:nvSpPr>
        <p:spPr bwMode="auto">
          <a:xfrm>
            <a:off x="473075" y="1470025"/>
            <a:ext cx="27432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i="1" dirty="0">
                <a:latin typeface="+mn-lt"/>
              </a:rPr>
              <a:t>external dampers</a:t>
            </a:r>
            <a:endParaRPr lang="en-US" sz="2000" i="1" dirty="0">
              <a:latin typeface="+mn-lt"/>
            </a:endParaRPr>
          </a:p>
        </p:txBody>
      </p:sp>
      <p:sp>
        <p:nvSpPr>
          <p:cNvPr id="46277" name="Line 195"/>
          <p:cNvSpPr>
            <a:spLocks noChangeShapeType="1"/>
          </p:cNvSpPr>
          <p:nvPr/>
        </p:nvSpPr>
        <p:spPr bwMode="auto">
          <a:xfrm>
            <a:off x="3902075" y="1927225"/>
            <a:ext cx="91440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6278" name="Line 196"/>
          <p:cNvSpPr>
            <a:spLocks noChangeShapeType="1"/>
          </p:cNvSpPr>
          <p:nvPr/>
        </p:nvSpPr>
        <p:spPr bwMode="auto">
          <a:xfrm flipH="1">
            <a:off x="3216275" y="1927225"/>
            <a:ext cx="68580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6279" name="Line 197"/>
          <p:cNvSpPr>
            <a:spLocks noChangeShapeType="1"/>
          </p:cNvSpPr>
          <p:nvPr/>
        </p:nvSpPr>
        <p:spPr bwMode="auto">
          <a:xfrm>
            <a:off x="3902075" y="1927225"/>
            <a:ext cx="236220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6280" name="Line 198"/>
          <p:cNvSpPr>
            <a:spLocks noChangeShapeType="1"/>
          </p:cNvSpPr>
          <p:nvPr/>
        </p:nvSpPr>
        <p:spPr bwMode="auto">
          <a:xfrm flipH="1" flipV="1">
            <a:off x="3292475" y="1774825"/>
            <a:ext cx="6096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6281" name="Text Box 199"/>
          <p:cNvSpPr txBox="1">
            <a:spLocks noChangeArrowheads="1"/>
          </p:cNvSpPr>
          <p:nvPr/>
        </p:nvSpPr>
        <p:spPr bwMode="auto">
          <a:xfrm>
            <a:off x="2835275" y="4060825"/>
            <a:ext cx="482600" cy="519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800" i="1">
                <a:latin typeface="Times New Roman" pitchFamily="18" charset="0"/>
              </a:rPr>
              <a:t>n</a:t>
            </a:r>
            <a:r>
              <a:rPr lang="en-US" sz="2800" i="1" baseline="-25000">
                <a:latin typeface="Times New Roman" pitchFamily="18" charset="0"/>
              </a:rPr>
              <a:t>1</a:t>
            </a:r>
            <a:endParaRPr lang="en-US" sz="2800" i="1">
              <a:latin typeface="Times New Roman" pitchFamily="18" charset="0"/>
            </a:endParaRPr>
          </a:p>
        </p:txBody>
      </p:sp>
      <p:sp>
        <p:nvSpPr>
          <p:cNvPr id="46282" name="Text Box 200"/>
          <p:cNvSpPr txBox="1">
            <a:spLocks noChangeArrowheads="1"/>
          </p:cNvSpPr>
          <p:nvPr/>
        </p:nvSpPr>
        <p:spPr bwMode="auto">
          <a:xfrm>
            <a:off x="6264275" y="4060825"/>
            <a:ext cx="482600" cy="519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800" i="1">
                <a:latin typeface="Times New Roman" pitchFamily="18" charset="0"/>
              </a:rPr>
              <a:t>n</a:t>
            </a:r>
            <a:r>
              <a:rPr lang="en-US" sz="2800" i="1" baseline="-25000">
                <a:latin typeface="Times New Roman" pitchFamily="18" charset="0"/>
              </a:rPr>
              <a:t>3</a:t>
            </a:r>
            <a:endParaRPr lang="en-US" sz="2800" i="1">
              <a:latin typeface="Times New Roman" pitchFamily="18" charset="0"/>
            </a:endParaRPr>
          </a:p>
        </p:txBody>
      </p:sp>
      <p:sp>
        <p:nvSpPr>
          <p:cNvPr id="46283" name="Text Box 201"/>
          <p:cNvSpPr txBox="1">
            <a:spLocks noChangeArrowheads="1"/>
          </p:cNvSpPr>
          <p:nvPr/>
        </p:nvSpPr>
        <p:spPr bwMode="auto">
          <a:xfrm>
            <a:off x="4511675" y="4060825"/>
            <a:ext cx="482600" cy="519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800" i="1">
                <a:latin typeface="Times New Roman" pitchFamily="18" charset="0"/>
              </a:rPr>
              <a:t>n</a:t>
            </a:r>
            <a:r>
              <a:rPr lang="en-US" sz="2800" i="1" baseline="-25000">
                <a:latin typeface="Times New Roman" pitchFamily="18" charset="0"/>
              </a:rPr>
              <a:t>2</a:t>
            </a:r>
            <a:endParaRPr lang="en-US" sz="2800" i="1">
              <a:latin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795703-93D4-4BEB-9CE9-B9DD4D45F1FC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2"/>
          <p:cNvSpPr>
            <a:spLocks noGrp="1" noChangeArrowheads="1"/>
          </p:cNvSpPr>
          <p:nvPr>
            <p:ph type="title"/>
          </p:nvPr>
        </p:nvSpPr>
        <p:spPr>
          <a:xfrm>
            <a:off x="288388" y="152400"/>
            <a:ext cx="8567224" cy="787637"/>
          </a:xfrm>
        </p:spPr>
        <p:txBody>
          <a:bodyPr>
            <a:noAutofit/>
          </a:bodyPr>
          <a:lstStyle/>
          <a:p>
            <a:pPr eaLnBrk="1" hangingPunct="1"/>
            <a:r>
              <a:rPr lang="en-US" sz="3800" dirty="0" smtClean="0"/>
              <a:t>Higher order modes (measured spectrum)</a:t>
            </a:r>
          </a:p>
        </p:txBody>
      </p:sp>
      <p:pic>
        <p:nvPicPr>
          <p:cNvPr id="47109" name="Picture 3" descr="measured mode spectr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975" y="1287463"/>
            <a:ext cx="8305800" cy="477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0" name="Text Box 4"/>
          <p:cNvSpPr txBox="1">
            <a:spLocks noChangeArrowheads="1"/>
          </p:cNvSpPr>
          <p:nvPr/>
        </p:nvSpPr>
        <p:spPr bwMode="auto">
          <a:xfrm>
            <a:off x="511175" y="1519238"/>
            <a:ext cx="2152650" cy="396875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i="1">
                <a:solidFill>
                  <a:srgbClr val="FFFF00"/>
                </a:solidFill>
                <a:latin typeface="Comic Sans MS" pitchFamily="66" charset="0"/>
              </a:rPr>
              <a:t>without dampers</a:t>
            </a:r>
          </a:p>
        </p:txBody>
      </p:sp>
      <p:sp>
        <p:nvSpPr>
          <p:cNvPr id="47111" name="Text Box 5"/>
          <p:cNvSpPr txBox="1">
            <a:spLocks noChangeArrowheads="1"/>
          </p:cNvSpPr>
          <p:nvPr/>
        </p:nvSpPr>
        <p:spPr bwMode="auto">
          <a:xfrm>
            <a:off x="663575" y="3957638"/>
            <a:ext cx="1768475" cy="396875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i="1">
                <a:solidFill>
                  <a:srgbClr val="FFFF00"/>
                </a:solidFill>
                <a:latin typeface="Comic Sans MS" pitchFamily="66" charset="0"/>
              </a:rPr>
              <a:t>with dampers</a:t>
            </a:r>
            <a:endParaRPr lang="en-US" sz="2000" i="1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795703-93D4-4BEB-9CE9-B9DD4D45F1FC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More examples of cavities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09F624-0A0A-47BD-ACFF-D29C722547BB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1"/>
            <a:ext cx="8229600" cy="71024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 smtClean="0"/>
              <a:t>PS 19 MHz cavity (prototype, photo: 1966)</a:t>
            </a:r>
          </a:p>
        </p:txBody>
      </p:sp>
      <p:pic>
        <p:nvPicPr>
          <p:cNvPr id="51205" name="Picture 3" descr="19MHzP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2075" y="871538"/>
            <a:ext cx="5438775" cy="5486400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795703-93D4-4BEB-9CE9-B9DD4D45F1FC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Maxwell’s equations (in vacuum)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795703-93D4-4BEB-9CE9-B9DD4D45F1F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11"/>
              <p:cNvSpPr>
                <a:spLocks noGrp="1"/>
              </p:cNvSpPr>
              <p:nvPr>
                <p:ph sz="quarter" idx="13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GB" sz="2400" i="1" smtClean="0">
                              <a:latin typeface="Cambria Math"/>
                              <a:ea typeface="Cambria Math"/>
                            </a:rPr>
                          </m:ctrlPr>
                        </m:mPr>
                        <m:mr>
                          <m:e>
                            <m:r>
                              <a:rPr lang="en-GB" sz="2400" i="1">
                                <a:latin typeface="Cambria Math"/>
                                <a:ea typeface="Cambria Math"/>
                              </a:rPr>
                              <m:t>𝛻</m:t>
                            </m:r>
                            <m:r>
                              <a:rPr lang="en-GB" sz="2400" i="1">
                                <a:latin typeface="Cambria Math"/>
                                <a:ea typeface="Cambria Math"/>
                              </a:rPr>
                              <m:t>×</m:t>
                            </m:r>
                            <m:acc>
                              <m:accPr>
                                <m:chr m:val="⃗"/>
                                <m:ctrlPr>
                                  <a:rPr lang="en-GB" sz="2400" i="1">
                                    <a:latin typeface="Cambria Math"/>
                                    <a:ea typeface="Cambria Math"/>
                                  </a:rPr>
                                </m:ctrlPr>
                              </m:accPr>
                              <m:e>
                                <m:r>
                                  <a:rPr lang="en-GB" sz="2400" i="1">
                                    <a:latin typeface="Cambria Math"/>
                                    <a:ea typeface="Cambria Math"/>
                                  </a:rPr>
                                  <m:t>𝐵</m:t>
                                </m:r>
                              </m:e>
                            </m:acc>
                            <m:r>
                              <a:rPr lang="en-GB" sz="2400" i="1">
                                <a:latin typeface="Cambria Math"/>
                                <a:ea typeface="Cambria Math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GB" sz="2400" i="1">
                                    <a:latin typeface="Cambria Math"/>
                                    <a:ea typeface="Cambria Math"/>
                                  </a:rPr>
                                </m:ctrlPr>
                              </m:fPr>
                              <m:num>
                                <m:r>
                                  <a:rPr lang="en-GB" sz="2400" i="1">
                                    <a:latin typeface="Cambria Math"/>
                                    <a:ea typeface="Cambria Math"/>
                                  </a:rPr>
                                  <m:t>1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en-GB" sz="2400" i="1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2400" i="1">
                                        <a:latin typeface="Cambria Math"/>
                                        <a:ea typeface="Cambria Math"/>
                                      </a:rPr>
                                      <m:t>𝑐</m:t>
                                    </m:r>
                                  </m:e>
                                  <m:sup>
                                    <m:r>
                                      <a:rPr lang="en-GB" sz="2400" i="1">
                                        <a:latin typeface="Cambria Math"/>
                                        <a:ea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  <m:f>
                              <m:fPr>
                                <m:ctrlPr>
                                  <a:rPr lang="en-GB" sz="2400" i="1">
                                    <a:latin typeface="Cambria Math"/>
                                    <a:ea typeface="Cambria Math"/>
                                  </a:rPr>
                                </m:ctrlPr>
                              </m:fPr>
                              <m:num>
                                <m:r>
                                  <a:rPr lang="en-GB" sz="2400" i="1">
                                    <a:latin typeface="Cambria Math"/>
                                    <a:ea typeface="Cambria Math"/>
                                  </a:rPr>
                                  <m:t>𝜕</m:t>
                                </m:r>
                              </m:num>
                              <m:den>
                                <m:r>
                                  <a:rPr lang="en-GB" sz="2400" i="1">
                                    <a:latin typeface="Cambria Math"/>
                                    <a:ea typeface="Cambria Math"/>
                                  </a:rPr>
                                  <m:t>𝜕</m:t>
                                </m:r>
                                <m:r>
                                  <a:rPr lang="en-GB" sz="2400" i="1">
                                    <a:latin typeface="Cambria Math"/>
                                    <a:ea typeface="Cambria Math"/>
                                  </a:rPr>
                                  <m:t>𝑡</m:t>
                                </m:r>
                              </m:den>
                            </m:f>
                            <m:acc>
                              <m:accPr>
                                <m:chr m:val="⃗"/>
                                <m:ctrlPr>
                                  <a:rPr lang="en-GB" sz="2400" i="1">
                                    <a:latin typeface="Cambria Math"/>
                                    <a:ea typeface="Cambria Math"/>
                                  </a:rPr>
                                </m:ctrlPr>
                              </m:accPr>
                              <m:e>
                                <m:r>
                                  <a:rPr lang="en-GB" sz="2400" i="1">
                                    <a:latin typeface="Cambria Math"/>
                                    <a:ea typeface="Cambria Math"/>
                                  </a:rPr>
                                  <m:t>𝐸</m:t>
                                </m:r>
                              </m:e>
                            </m:acc>
                            <m:r>
                              <a:rPr lang="en-GB" sz="2400" i="1">
                                <a:latin typeface="Cambria Math"/>
                                <a:ea typeface="Cambria Math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n-GB" sz="2400" i="1"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GB" sz="2400" i="1">
                                    <a:latin typeface="Cambria Math"/>
                                    <a:ea typeface="Cambria Math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GB" sz="2400" i="1">
                                    <a:latin typeface="Cambria Math"/>
                                    <a:ea typeface="Cambria Math"/>
                                  </a:rPr>
                                  <m:t>0</m:t>
                                </m:r>
                              </m:sub>
                            </m:sSub>
                            <m:acc>
                              <m:accPr>
                                <m:chr m:val="⃗"/>
                                <m:ctrlPr>
                                  <a:rPr lang="en-GB" sz="2400" i="1">
                                    <a:latin typeface="Cambria Math"/>
                                    <a:ea typeface="Cambria Math"/>
                                  </a:rPr>
                                </m:ctrlPr>
                              </m:accPr>
                              <m:e>
                                <m:r>
                                  <a:rPr lang="en-GB" sz="2400" i="1">
                                    <a:latin typeface="Cambria Math"/>
                                    <a:ea typeface="Cambria Math"/>
                                  </a:rPr>
                                  <m:t>𝐽</m:t>
                                </m:r>
                              </m:e>
                            </m:acc>
                          </m:e>
                          <m:e>
                            <m:r>
                              <a:rPr lang="en-GB" sz="2400" i="1">
                                <a:latin typeface="Cambria Math"/>
                                <a:ea typeface="Cambria Math"/>
                              </a:rPr>
                              <m:t>𝛻</m:t>
                            </m:r>
                            <m:r>
                              <a:rPr lang="en-GB" sz="2400" i="1">
                                <a:latin typeface="Cambria Math"/>
                                <a:ea typeface="Cambria Math"/>
                              </a:rPr>
                              <m:t>∙</m:t>
                            </m:r>
                            <m:acc>
                              <m:accPr>
                                <m:chr m:val="⃗"/>
                                <m:ctrlPr>
                                  <a:rPr lang="en-GB" sz="2400" i="1">
                                    <a:latin typeface="Cambria Math"/>
                                    <a:ea typeface="Cambria Math"/>
                                  </a:rPr>
                                </m:ctrlPr>
                              </m:accPr>
                              <m:e>
                                <m:r>
                                  <a:rPr lang="en-GB" sz="2400" i="1">
                                    <a:latin typeface="Cambria Math"/>
                                    <a:ea typeface="Cambria Math"/>
                                  </a:rPr>
                                  <m:t>𝐵</m:t>
                                </m:r>
                              </m:e>
                            </m:acc>
                            <m:r>
                              <m:rPr>
                                <m:brk m:alnAt="7"/>
                              </m:rPr>
                              <a:rPr lang="en-GB" sz="2400" i="1">
                                <a:latin typeface="Cambria Math"/>
                                <a:ea typeface="Cambria Math"/>
                              </a:rPr>
                              <m:t>=</m:t>
                            </m:r>
                            <m:r>
                              <a:rPr lang="en-GB" sz="2400" i="1">
                                <a:latin typeface="Cambria Math"/>
                                <a:ea typeface="Cambria Math"/>
                              </a:rPr>
                              <m:t>0</m:t>
                            </m:r>
                          </m:e>
                        </m:mr>
                        <m:mr>
                          <m:e>
                            <m:r>
                              <a:rPr lang="en-GB" sz="2400" i="1">
                                <a:latin typeface="Cambria Math"/>
                                <a:ea typeface="Cambria Math"/>
                              </a:rPr>
                              <m:t>𝛻</m:t>
                            </m:r>
                            <m:r>
                              <a:rPr lang="en-GB" sz="2400" i="1">
                                <a:latin typeface="Cambria Math"/>
                                <a:ea typeface="Cambria Math"/>
                              </a:rPr>
                              <m:t>×</m:t>
                            </m:r>
                            <m:acc>
                              <m:accPr>
                                <m:chr m:val="⃗"/>
                                <m:ctrlPr>
                                  <a:rPr lang="en-GB" sz="2400" i="1">
                                    <a:latin typeface="Cambria Math"/>
                                    <a:ea typeface="Cambria Math"/>
                                  </a:rPr>
                                </m:ctrlPr>
                              </m:accPr>
                              <m:e>
                                <m:r>
                                  <a:rPr lang="en-GB" sz="2400" i="1">
                                    <a:latin typeface="Cambria Math"/>
                                    <a:ea typeface="Cambria Math"/>
                                  </a:rPr>
                                  <m:t>𝐸</m:t>
                                </m:r>
                              </m:e>
                            </m:acc>
                            <m:r>
                              <a:rPr lang="en-GB" sz="2400" i="1">
                                <a:latin typeface="Cambria Math"/>
                                <a:ea typeface="Cambria Math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GB" sz="2400" i="1">
                                    <a:latin typeface="Cambria Math"/>
                                    <a:ea typeface="Cambria Math"/>
                                  </a:rPr>
                                </m:ctrlPr>
                              </m:fPr>
                              <m:num>
                                <m:r>
                                  <a:rPr lang="en-GB" sz="2400" i="1">
                                    <a:latin typeface="Cambria Math"/>
                                    <a:ea typeface="Cambria Math"/>
                                  </a:rPr>
                                  <m:t>𝜕</m:t>
                                </m:r>
                              </m:num>
                              <m:den>
                                <m:r>
                                  <a:rPr lang="en-GB" sz="2400" i="1">
                                    <a:latin typeface="Cambria Math"/>
                                    <a:ea typeface="Cambria Math"/>
                                  </a:rPr>
                                  <m:t>𝜕</m:t>
                                </m:r>
                                <m:r>
                                  <a:rPr lang="en-GB" sz="2400" i="1">
                                    <a:latin typeface="Cambria Math"/>
                                    <a:ea typeface="Cambria Math"/>
                                  </a:rPr>
                                  <m:t>𝑡</m:t>
                                </m:r>
                              </m:den>
                            </m:f>
                            <m:acc>
                              <m:accPr>
                                <m:chr m:val="⃗"/>
                                <m:ctrlPr>
                                  <a:rPr lang="en-GB" sz="2400" i="1">
                                    <a:latin typeface="Cambria Math"/>
                                    <a:ea typeface="Cambria Math"/>
                                  </a:rPr>
                                </m:ctrlPr>
                              </m:accPr>
                              <m:e>
                                <m:r>
                                  <a:rPr lang="en-GB" sz="2400" i="1">
                                    <a:latin typeface="Cambria Math"/>
                                    <a:ea typeface="Cambria Math"/>
                                  </a:rPr>
                                  <m:t>𝐵</m:t>
                                </m:r>
                              </m:e>
                            </m:acc>
                            <m:r>
                              <a:rPr lang="en-GB" sz="2400" i="1">
                                <a:latin typeface="Cambria Math"/>
                                <a:ea typeface="Cambria Math"/>
                              </a:rPr>
                              <m:t>=0</m:t>
                            </m:r>
                          </m:e>
                          <m:e>
                            <m:r>
                              <a:rPr lang="en-GB" sz="2400" i="1">
                                <a:latin typeface="Cambria Math"/>
                                <a:ea typeface="Cambria Math"/>
                              </a:rPr>
                              <m:t>𝛻</m:t>
                            </m:r>
                            <m:r>
                              <a:rPr lang="en-GB" sz="2400" i="1">
                                <a:latin typeface="Cambria Math"/>
                                <a:ea typeface="Cambria Math"/>
                              </a:rPr>
                              <m:t>∙</m:t>
                            </m:r>
                            <m:acc>
                              <m:accPr>
                                <m:chr m:val="⃗"/>
                                <m:ctrlPr>
                                  <a:rPr lang="en-GB" sz="2400" i="1">
                                    <a:latin typeface="Cambria Math"/>
                                    <a:ea typeface="Cambria Math"/>
                                  </a:rPr>
                                </m:ctrlPr>
                              </m:accPr>
                              <m:e>
                                <m:r>
                                  <a:rPr lang="en-GB" sz="2400" i="1">
                                    <a:latin typeface="Cambria Math"/>
                                    <a:ea typeface="Cambria Math"/>
                                  </a:rPr>
                                  <m:t>𝐸</m:t>
                                </m:r>
                              </m:e>
                            </m:acc>
                            <m:r>
                              <m:rPr>
                                <m:brk m:alnAt="7"/>
                              </m:rPr>
                              <a:rPr lang="en-GB" sz="2400" i="1">
                                <a:latin typeface="Cambria Math"/>
                                <a:ea typeface="Cambria Math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n-GB" sz="2400" i="1"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GB" sz="2400" i="1">
                                    <a:latin typeface="Cambria Math"/>
                                    <a:ea typeface="Cambria Math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GB" sz="2400" i="1">
                                    <a:latin typeface="Cambria Math"/>
                                    <a:ea typeface="Cambria Math"/>
                                  </a:rPr>
                                  <m:t>0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en-GB" sz="2400" i="1">
                                    <a:latin typeface="Cambria Math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GB" sz="2400" i="1">
                                    <a:latin typeface="Cambria Math"/>
                                    <a:ea typeface="Cambria Math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GB" sz="2400" i="1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m:rPr>
                                <m:brk m:alnAt="7"/>
                              </m:rPr>
                              <a:rPr lang="en-GB" sz="2400" i="1">
                                <a:latin typeface="Cambria Math"/>
                                <a:ea typeface="Cambria Math"/>
                              </a:rPr>
                              <m:t>𝜌</m:t>
                            </m:r>
                          </m:e>
                        </m:mr>
                      </m:m>
                    </m:oMath>
                  </m:oMathPara>
                </a14:m>
                <a:endParaRPr lang="en-GB" sz="2400" dirty="0" smtClean="0"/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GB" sz="2400" dirty="0" smtClean="0"/>
                  <a:t>Why not DC?</a:t>
                </a:r>
              </a:p>
              <a:p>
                <a:pPr marL="800100" lvl="2" indent="0">
                  <a:buNone/>
                </a:pPr>
                <a:r>
                  <a:rPr lang="en-US" sz="1600" dirty="0"/>
                  <a:t>DC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1600" i="1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n-GB" sz="1600" i="1">
                            <a:latin typeface="Cambria Math"/>
                            <a:ea typeface="Cambria Math"/>
                          </a:rPr>
                          <m:t>𝜕</m:t>
                        </m:r>
                      </m:num>
                      <m:den>
                        <m:r>
                          <a:rPr lang="en-GB" sz="1600" i="1">
                            <a:latin typeface="Cambria Math"/>
                            <a:ea typeface="Cambria Math"/>
                          </a:rPr>
                          <m:t>𝜕</m:t>
                        </m:r>
                        <m:r>
                          <a:rPr lang="en-GB" sz="1600" i="1">
                            <a:latin typeface="Cambria Math"/>
                            <a:ea typeface="Cambria Math"/>
                          </a:rPr>
                          <m:t>𝑡</m:t>
                        </m:r>
                      </m:den>
                    </m:f>
                    <m:r>
                      <a:rPr lang="en-GB" sz="1600" i="1">
                        <a:latin typeface="Cambria Math"/>
                        <a:ea typeface="Cambria Math"/>
                      </a:rPr>
                      <m:t>≡0</m:t>
                    </m:r>
                  </m:oMath>
                </a14:m>
                <a:r>
                  <a:rPr lang="en-US" sz="1600" dirty="0"/>
                  <a:t>): </a:t>
                </a:r>
                <a14:m>
                  <m:oMath xmlns:m="http://schemas.openxmlformats.org/officeDocument/2006/math">
                    <m:r>
                      <a:rPr lang="en-GB" sz="1600" i="1">
                        <a:latin typeface="Cambria Math"/>
                        <a:ea typeface="Cambria Math"/>
                      </a:rPr>
                      <m:t>𝛻</m:t>
                    </m:r>
                    <m:r>
                      <a:rPr lang="en-GB" sz="1600" i="1">
                        <a:latin typeface="Cambria Math"/>
                        <a:ea typeface="Cambria Math"/>
                      </a:rPr>
                      <m:t>×</m:t>
                    </m:r>
                    <m:acc>
                      <m:accPr>
                        <m:chr m:val="⃗"/>
                        <m:ctrlPr>
                          <a:rPr lang="en-GB" sz="1600" i="1">
                            <a:latin typeface="Cambria Math"/>
                            <a:ea typeface="Cambria Math"/>
                          </a:rPr>
                        </m:ctrlPr>
                      </m:accPr>
                      <m:e>
                        <m:r>
                          <a:rPr lang="en-GB" sz="1600" i="1">
                            <a:latin typeface="Cambria Math"/>
                            <a:ea typeface="Cambria Math"/>
                          </a:rPr>
                          <m:t>𝐸</m:t>
                        </m:r>
                      </m:e>
                    </m:acc>
                    <m:r>
                      <a:rPr lang="en-GB" sz="1600" i="1">
                        <a:latin typeface="Cambria Math"/>
                        <a:ea typeface="Cambria Math"/>
                      </a:rPr>
                      <m:t>=0</m:t>
                    </m:r>
                  </m:oMath>
                </a14:m>
                <a:r>
                  <a:rPr lang="en-US" sz="1600" dirty="0"/>
                  <a:t>, which is solved by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600" i="1">
                            <a:latin typeface="Cambria Math"/>
                          </a:rPr>
                        </m:ctrlPr>
                      </m:accPr>
                      <m:e>
                        <m:r>
                          <a:rPr lang="en-GB" sz="1600" i="1">
                            <a:latin typeface="Cambria Math"/>
                          </a:rPr>
                          <m:t>𝐸</m:t>
                        </m:r>
                      </m:e>
                    </m:acc>
                    <m:r>
                      <a:rPr lang="en-GB" sz="1600" i="1">
                        <a:latin typeface="Cambria Math"/>
                      </a:rPr>
                      <m:t>=−</m:t>
                    </m:r>
                    <m:r>
                      <a:rPr lang="en-GB" sz="1600" i="1">
                        <a:latin typeface="Cambria Math"/>
                        <a:ea typeface="Cambria Math"/>
                      </a:rPr>
                      <m:t>𝛻</m:t>
                    </m:r>
                    <m:r>
                      <m:rPr>
                        <m:sty m:val="p"/>
                      </m:rPr>
                      <a:rPr lang="el-GR" sz="1600" i="1">
                        <a:latin typeface="Cambria Math"/>
                        <a:ea typeface="Cambria Math"/>
                      </a:rPr>
                      <m:t>Φ</m:t>
                    </m:r>
                  </m:oMath>
                </a14:m>
                <a:endParaRPr lang="en-US" sz="1600" dirty="0"/>
              </a:p>
              <a:p>
                <a:pPr marL="800100" lvl="2" indent="0">
                  <a:buNone/>
                </a:pPr>
                <a:r>
                  <a:rPr lang="en-GB" sz="1600" dirty="0" smtClean="0"/>
                  <a:t>Limit: </a:t>
                </a:r>
                <a:r>
                  <a:rPr lang="en-US" sz="1600" dirty="0"/>
                  <a:t>If you want to gain 1 MeV, you need a potential of 1 MV</a:t>
                </a:r>
                <a:r>
                  <a:rPr lang="en-US" sz="1600" dirty="0" smtClean="0"/>
                  <a:t>!</a:t>
                </a:r>
                <a:br>
                  <a:rPr lang="en-US" sz="1600" dirty="0" smtClean="0"/>
                </a:br>
                <a:endParaRPr lang="en-US" sz="1600" dirty="0" smtClean="0"/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400" dirty="0" smtClean="0"/>
                  <a:t>Circular machine: DC acceleration impossible since </a:t>
                </a:r>
                <a14:m>
                  <m:oMath xmlns:m="http://schemas.openxmlformats.org/officeDocument/2006/math">
                    <m:nary>
                      <m:naryPr>
                        <m:chr m:val="∮"/>
                        <m:limLoc m:val="undOvr"/>
                        <m:subHide m:val="on"/>
                        <m:supHide m:val="on"/>
                        <m:ctrlPr>
                          <a:rPr lang="en-US" sz="2400" i="1">
                            <a:latin typeface="Cambria Math"/>
                          </a:rPr>
                        </m:ctrlPr>
                      </m:naryPr>
                      <m:sub/>
                      <m:sup/>
                      <m:e>
                        <m:acc>
                          <m:accPr>
                            <m:chr m:val="⃗"/>
                            <m:ctrlPr>
                              <a:rPr lang="en-US" sz="2400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GB" sz="2400" i="1">
                                <a:latin typeface="Cambria Math"/>
                              </a:rPr>
                              <m:t>𝐸</m:t>
                            </m:r>
                          </m:e>
                        </m:acc>
                        <m:r>
                          <m:rPr>
                            <m:brk/>
                          </m:rPr>
                          <a:rPr lang="en-US" sz="2400" i="1">
                            <a:latin typeface="Cambria Math"/>
                            <a:ea typeface="Cambria Math"/>
                          </a:rPr>
                          <m:t>∙</m:t>
                        </m:r>
                        <m:r>
                          <m:rPr>
                            <m:nor/>
                            <m:brk/>
                          </m:rPr>
                          <a:rPr lang="en-GB" sz="2400">
                            <a:latin typeface="Cambria Math"/>
                            <a:ea typeface="Cambria Math"/>
                          </a:rPr>
                          <m:t>d</m:t>
                        </m:r>
                        <m:acc>
                          <m:accPr>
                            <m:chr m:val="⃗"/>
                            <m:ctrlPr>
                              <a:rPr lang="en-GB" sz="2400" i="1">
                                <a:latin typeface="Cambria Math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en-GB" sz="2400" i="1">
                                <a:latin typeface="Cambria Math"/>
                                <a:ea typeface="Cambria Math"/>
                              </a:rPr>
                              <m:t>𝑠</m:t>
                            </m:r>
                          </m:e>
                        </m:acc>
                        <m:r>
                          <m:rPr>
                            <m:brk/>
                          </m:rPr>
                          <a:rPr lang="en-GB" sz="2400" i="1">
                            <a:latin typeface="Cambria Math"/>
                          </a:rPr>
                          <m:t>=</m:t>
                        </m:r>
                        <m:r>
                          <a:rPr lang="en-GB" sz="2400" i="1">
                            <a:latin typeface="Cambria Math"/>
                          </a:rPr>
                          <m:t>0</m:t>
                        </m:r>
                      </m:e>
                    </m:nary>
                  </m:oMath>
                </a14:m>
                <a:r>
                  <a:rPr lang="en-US" sz="2400" dirty="0" smtClean="0"/>
                  <a:t> </a:t>
                </a:r>
              </a:p>
              <a:p>
                <a:pPr marL="800100" lvl="2" indent="0">
                  <a:buNone/>
                </a:pPr>
                <a:r>
                  <a:rPr lang="en-US" sz="1600" dirty="0" smtClean="0"/>
                  <a:t>With time-varying fields: </a:t>
                </a:r>
              </a:p>
              <a:p>
                <a:pPr marL="8001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mPr>
                        <m:mr>
                          <m:e>
                            <m:r>
                              <a:rPr lang="en-GB" sz="2000" i="1">
                                <a:latin typeface="Cambria Math"/>
                                <a:ea typeface="Cambria Math"/>
                              </a:rPr>
                              <m:t>𝛻</m:t>
                            </m:r>
                            <m:r>
                              <a:rPr lang="en-GB" sz="2000" i="1">
                                <a:latin typeface="Cambria Math"/>
                                <a:ea typeface="Cambria Math"/>
                              </a:rPr>
                              <m:t>×</m:t>
                            </m:r>
                            <m:acc>
                              <m:accPr>
                                <m:chr m:val="⃗"/>
                                <m:ctrlPr>
                                  <a:rPr lang="en-GB" sz="2000" i="1">
                                    <a:latin typeface="Cambria Math"/>
                                    <a:ea typeface="Cambria Math"/>
                                  </a:rPr>
                                </m:ctrlPr>
                              </m:accPr>
                              <m:e>
                                <m:r>
                                  <a:rPr lang="en-GB" sz="2000" i="1">
                                    <a:latin typeface="Cambria Math"/>
                                    <a:ea typeface="Cambria Math"/>
                                  </a:rPr>
                                  <m:t>𝐸</m:t>
                                </m:r>
                              </m:e>
                            </m:acc>
                            <m:r>
                              <a:rPr lang="en-GB" sz="2000" i="1">
                                <a:latin typeface="Cambria Math"/>
                                <a:ea typeface="Cambria Math"/>
                              </a:rPr>
                              <m:t>=−</m:t>
                            </m:r>
                            <m:f>
                              <m:fPr>
                                <m:ctrlPr>
                                  <a:rPr lang="en-GB" sz="2000" i="1">
                                    <a:latin typeface="Cambria Math"/>
                                    <a:ea typeface="Cambria Math"/>
                                  </a:rPr>
                                </m:ctrlPr>
                              </m:fPr>
                              <m:num>
                                <m:r>
                                  <a:rPr lang="en-GB" sz="2000" i="1">
                                    <a:latin typeface="Cambria Math"/>
                                    <a:ea typeface="Cambria Math"/>
                                  </a:rPr>
                                  <m:t>𝜕</m:t>
                                </m:r>
                              </m:num>
                              <m:den>
                                <m:r>
                                  <a:rPr lang="en-GB" sz="2000" i="1">
                                    <a:latin typeface="Cambria Math"/>
                                    <a:ea typeface="Cambria Math"/>
                                  </a:rPr>
                                  <m:t>𝜕</m:t>
                                </m:r>
                                <m:r>
                                  <a:rPr lang="en-GB" sz="2000" i="1">
                                    <a:latin typeface="Cambria Math"/>
                                    <a:ea typeface="Cambria Math"/>
                                  </a:rPr>
                                  <m:t>𝑡</m:t>
                                </m:r>
                              </m:den>
                            </m:f>
                            <m:acc>
                              <m:accPr>
                                <m:chr m:val="⃗"/>
                                <m:ctrlPr>
                                  <a:rPr lang="en-GB" sz="2000" i="1">
                                    <a:latin typeface="Cambria Math"/>
                                    <a:ea typeface="Cambria Math"/>
                                  </a:rPr>
                                </m:ctrlPr>
                              </m:accPr>
                              <m:e>
                                <m:r>
                                  <a:rPr lang="en-GB" sz="2000" i="1">
                                    <a:latin typeface="Cambria Math"/>
                                    <a:ea typeface="Cambria Math"/>
                                  </a:rPr>
                                  <m:t>𝐵</m:t>
                                </m:r>
                              </m:e>
                            </m:acc>
                            <m:r>
                              <a:rPr lang="en-GB" sz="2000" b="0" i="1" smtClean="0">
                                <a:latin typeface="Cambria Math"/>
                                <a:ea typeface="Cambria Math"/>
                              </a:rPr>
                              <m:t>,</m:t>
                            </m:r>
                          </m:e>
                          <m:e>
                            <m:nary>
                              <m:naryPr>
                                <m:chr m:val="∮"/>
                                <m:limLoc m:val="undOvr"/>
                                <m:subHide m:val="on"/>
                                <m:supHide m:val="on"/>
                                <m:ctrlPr>
                                  <a:rPr lang="en-US" sz="2000" i="1">
                                    <a:latin typeface="Cambria Math"/>
                                  </a:rPr>
                                </m:ctrlPr>
                              </m:naryPr>
                              <m:sub/>
                              <m:sup/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sz="2000" i="1">
                                        <a:latin typeface="Cambria Math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GB" sz="2000" i="1">
                                        <a:latin typeface="Cambria Math"/>
                                      </a:rPr>
                                      <m:t>𝐸</m:t>
                                    </m:r>
                                  </m:e>
                                </m:acc>
                                <m:r>
                                  <m:rPr>
                                    <m:brk/>
                                  </m:rPr>
                                  <a:rPr lang="en-US" sz="2000" i="1">
                                    <a:latin typeface="Cambria Math"/>
                                    <a:ea typeface="Cambria Math"/>
                                  </a:rPr>
                                  <m:t>∙</m:t>
                                </m:r>
                                <m:r>
                                  <m:rPr>
                                    <m:nor/>
                                    <m:brk/>
                                  </m:rPr>
                                  <a:rPr lang="en-GB" sz="2000">
                                    <a:latin typeface="Cambria Math"/>
                                    <a:ea typeface="Cambria Math"/>
                                  </a:rPr>
                                  <m:t>d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en-GB" sz="2000" i="1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GB" sz="2000" i="1">
                                        <a:latin typeface="Cambria Math"/>
                                        <a:ea typeface="Cambria Math"/>
                                      </a:rPr>
                                      <m:t>𝑠</m:t>
                                    </m:r>
                                  </m:e>
                                </m:acc>
                                <m:r>
                                  <m:rPr>
                                    <m:brk/>
                                  </m:rPr>
                                  <a:rPr lang="en-GB" sz="2000" i="1">
                                    <a:latin typeface="Cambria Math"/>
                                  </a:rPr>
                                  <m:t>=</m:t>
                                </m:r>
                                <m:r>
                                  <a:rPr lang="en-GB" sz="2000" i="1">
                                    <a:latin typeface="Cambria Math"/>
                                  </a:rPr>
                                  <m:t>−</m:t>
                                </m:r>
                                <m:nary>
                                  <m:naryPr>
                                    <m:chr m:val="∬"/>
                                    <m:limLoc m:val="undOvr"/>
                                    <m:subHide m:val="on"/>
                                    <m:supHide m:val="on"/>
                                    <m:ctrlPr>
                                      <a:rPr lang="en-GB" sz="2000" i="1">
                                        <a:latin typeface="Cambria Math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f>
                                      <m:fPr>
                                        <m:ctrlPr>
                                          <a:rPr lang="en-GB" sz="2000" i="1">
                                            <a:latin typeface="Cambria Math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GB" sz="2000" i="1">
                                            <a:latin typeface="Cambria Math"/>
                                            <a:ea typeface="Cambria Math"/>
                                          </a:rPr>
                                          <m:t>𝜕</m:t>
                                        </m:r>
                                        <m:acc>
                                          <m:accPr>
                                            <m:chr m:val="⃗"/>
                                            <m:ctrlPr>
                                              <a:rPr lang="en-GB" sz="2000" i="1">
                                                <a:latin typeface="Cambria Math"/>
                                                <a:ea typeface="Cambria Math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GB" sz="2000" i="1">
                                                <a:latin typeface="Cambria Math"/>
                                                <a:ea typeface="Cambria Math"/>
                                              </a:rPr>
                                              <m:t>𝐵</m:t>
                                            </m:r>
                                          </m:e>
                                        </m:acc>
                                      </m:num>
                                      <m:den>
                                        <m:r>
                                          <a:rPr lang="en-GB" sz="2000" i="1">
                                            <a:latin typeface="Cambria Math"/>
                                            <a:ea typeface="Cambria Math"/>
                                          </a:rPr>
                                          <m:t>𝜕</m:t>
                                        </m:r>
                                        <m:r>
                                          <a:rPr lang="en-GB" sz="2000" i="1">
                                            <a:latin typeface="Cambria Math"/>
                                            <a:ea typeface="Cambria Math"/>
                                          </a:rPr>
                                          <m:t>𝑡</m:t>
                                        </m:r>
                                      </m:den>
                                    </m:f>
                                    <m:r>
                                      <a:rPr lang="en-GB" sz="2000" i="1">
                                        <a:latin typeface="Cambria Math"/>
                                        <a:ea typeface="Cambria Math"/>
                                      </a:rPr>
                                      <m:t>∙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GB" sz="2000">
                                        <a:latin typeface="Cambria Math"/>
                                        <a:ea typeface="Cambria Math"/>
                                      </a:rPr>
                                      <m:t>d</m:t>
                                    </m:r>
                                    <m:acc>
                                      <m:accPr>
                                        <m:chr m:val="⃗"/>
                                        <m:ctrlPr>
                                          <a:rPr lang="en-GB" sz="2000" i="1"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GB" sz="2000" i="1">
                                            <a:latin typeface="Cambria Math"/>
                                            <a:ea typeface="Cambria Math"/>
                                          </a:rPr>
                                          <m:t>𝐴</m:t>
                                        </m:r>
                                      </m:e>
                                    </m:acc>
                                  </m:e>
                                </m:nary>
                              </m:e>
                            </m:nary>
                            <m:r>
                              <a:rPr lang="en-GB" sz="2000" b="0" i="1" smtClean="0">
                                <a:latin typeface="Cambria Math"/>
                                <a:ea typeface="Cambria Math"/>
                              </a:rPr>
                              <m:t>.</m:t>
                            </m:r>
                          </m:e>
                        </m:mr>
                      </m:m>
                    </m:oMath>
                  </m:oMathPara>
                </a14:m>
                <a:endParaRPr lang="en-US" sz="2000" dirty="0"/>
              </a:p>
              <a:p>
                <a:endParaRPr lang="en-GB" sz="2400" dirty="0" smtClean="0"/>
              </a:p>
              <a:p>
                <a:endParaRPr lang="en-GB" sz="2400" dirty="0"/>
              </a:p>
              <a:p>
                <a:endParaRPr lang="en-GB" sz="2400" dirty="0" smtClean="0"/>
              </a:p>
              <a:p>
                <a:endParaRPr lang="en-GB" sz="2400" dirty="0"/>
              </a:p>
              <a:p>
                <a:endParaRPr lang="en-GB" sz="2400" dirty="0" smtClean="0"/>
              </a:p>
              <a:p>
                <a:endParaRPr lang="en-GB" sz="2400" dirty="0"/>
              </a:p>
            </p:txBody>
          </p:sp>
        </mc:Choice>
        <mc:Fallback xmlns="">
          <p:sp>
            <p:nvSpPr>
              <p:cNvPr id="12" name="Content Placeholder 1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blipFill rotWithShape="1">
                <a:blip r:embed="rId3"/>
                <a:stretch>
                  <a:fillRect l="-10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Left-Right Arrow 23"/>
          <p:cNvSpPr/>
          <p:nvPr/>
        </p:nvSpPr>
        <p:spPr>
          <a:xfrm rot="19672586">
            <a:off x="2300322" y="2680063"/>
            <a:ext cx="1126502" cy="281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292299" y="980301"/>
            <a:ext cx="1818146" cy="2702011"/>
            <a:chOff x="7292299" y="980301"/>
            <a:chExt cx="1818146" cy="2702011"/>
          </a:xfrm>
        </p:grpSpPr>
        <p:pic>
          <p:nvPicPr>
            <p:cNvPr id="187394" name="Picture 2" descr="http://upload.wikimedia.org/wikipedia/commons/6/6b/Daresbury_Laboratory_tower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2" r="15441" b="20675"/>
            <a:stretch/>
          </p:blipFill>
          <p:spPr bwMode="auto">
            <a:xfrm>
              <a:off x="7339914" y="980301"/>
              <a:ext cx="1655805" cy="2702011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 bwMode="auto">
            <a:xfrm>
              <a:off x="7292299" y="3035981"/>
              <a:ext cx="1818146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r>
                <a:rPr lang="en-GB" sz="1200" dirty="0" smtClean="0">
                  <a:solidFill>
                    <a:srgbClr val="FFFF00"/>
                  </a:solidFill>
                  <a:latin typeface="+mn-lt"/>
                </a:rPr>
                <a:t>World’s highest energy Van-de-</a:t>
              </a:r>
              <a:r>
                <a:rPr lang="en-GB" sz="1200" dirty="0" err="1" smtClean="0">
                  <a:solidFill>
                    <a:srgbClr val="FFFF00"/>
                  </a:solidFill>
                  <a:latin typeface="+mn-lt"/>
                </a:rPr>
                <a:t>Graaff</a:t>
              </a:r>
              <a:r>
                <a:rPr lang="en-GB" sz="1200" dirty="0" smtClean="0">
                  <a:solidFill>
                    <a:srgbClr val="FFFF00"/>
                  </a:solidFill>
                  <a:latin typeface="+mn-lt"/>
                </a:rPr>
                <a:t> Generator on </a:t>
              </a:r>
              <a:r>
                <a:rPr lang="en-GB" sz="1200" dirty="0" err="1" smtClean="0">
                  <a:solidFill>
                    <a:srgbClr val="FFFF00"/>
                  </a:solidFill>
                  <a:latin typeface="+mn-lt"/>
                </a:rPr>
                <a:t>Daresbury</a:t>
              </a:r>
              <a:r>
                <a:rPr lang="en-GB" sz="1200" dirty="0" smtClean="0">
                  <a:solidFill>
                    <a:srgbClr val="FFFF00"/>
                  </a:solidFill>
                  <a:latin typeface="+mn-lt"/>
                </a:rPr>
                <a:t> Lab campus</a:t>
              </a:r>
              <a:endParaRPr lang="en-GB" sz="1200" dirty="0">
                <a:solidFill>
                  <a:srgbClr val="FFFF00"/>
                </a:solidFill>
                <a:latin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6789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Examples of cavities</a:t>
            </a:r>
          </a:p>
        </p:txBody>
      </p:sp>
      <p:pic>
        <p:nvPicPr>
          <p:cNvPr id="52229" name="Picture 4" descr="PEP-II"/>
          <p:cNvPicPr>
            <a:picLocks noChangeAspect="1" noChangeArrowheads="1"/>
          </p:cNvPicPr>
          <p:nvPr/>
        </p:nvPicPr>
        <p:blipFill>
          <a:blip r:embed="rId3" cstate="print"/>
          <a:srcRect l="2777" t="12631" b="15790"/>
          <a:stretch>
            <a:fillRect/>
          </a:stretch>
        </p:blipFill>
        <p:spPr bwMode="auto">
          <a:xfrm>
            <a:off x="914400" y="863600"/>
            <a:ext cx="2462213" cy="2590800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2230" name="Text Box 5"/>
          <p:cNvSpPr txBox="1">
            <a:spLocks noChangeArrowheads="1"/>
          </p:cNvSpPr>
          <p:nvPr/>
        </p:nvSpPr>
        <p:spPr bwMode="auto">
          <a:xfrm>
            <a:off x="633413" y="3595688"/>
            <a:ext cx="3024187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>
                <a:latin typeface="+mn-lt"/>
              </a:rPr>
              <a:t>PEP II cavity</a:t>
            </a:r>
          </a:p>
          <a:p>
            <a:pPr algn="ctr"/>
            <a:r>
              <a:rPr lang="en-US" sz="1600">
                <a:latin typeface="+mn-lt"/>
              </a:rPr>
              <a:t>476 MHz, single cell,</a:t>
            </a:r>
          </a:p>
          <a:p>
            <a:pPr algn="ctr"/>
            <a:r>
              <a:rPr lang="en-US" sz="1600">
                <a:latin typeface="+mn-lt"/>
              </a:rPr>
              <a:t>1 MV gap with 150 kW, </a:t>
            </a:r>
          </a:p>
          <a:p>
            <a:pPr algn="ctr"/>
            <a:r>
              <a:rPr lang="en-US" sz="1600">
                <a:latin typeface="+mn-lt"/>
              </a:rPr>
              <a:t>strong HOM damping,</a:t>
            </a:r>
          </a:p>
        </p:txBody>
      </p:sp>
      <p:pic>
        <p:nvPicPr>
          <p:cNvPr id="52231" name="Picture 7" descr="lepspher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68738" y="863600"/>
            <a:ext cx="3516312" cy="2592388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2232" name="Text Box 8"/>
          <p:cNvSpPr txBox="1">
            <a:spLocks noChangeArrowheads="1"/>
          </p:cNvSpPr>
          <p:nvPr/>
        </p:nvSpPr>
        <p:spPr bwMode="auto">
          <a:xfrm>
            <a:off x="3795713" y="3595688"/>
            <a:ext cx="4129087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latin typeface="+mn-lt"/>
              </a:rPr>
              <a:t>LEP normal-conducting Cu RF cavities,</a:t>
            </a:r>
          </a:p>
          <a:p>
            <a:r>
              <a:rPr lang="en-US" sz="1600">
                <a:latin typeface="+mn-lt"/>
              </a:rPr>
              <a:t>350 MHz. 5 cell standing wave + spherical cavity for energy storage, 3 MV</a:t>
            </a:r>
          </a:p>
        </p:txBody>
      </p:sp>
      <p:pic>
        <p:nvPicPr>
          <p:cNvPr id="52233" name="Picture 9"/>
          <p:cNvPicPr>
            <a:picLocks noChangeAspect="1" noChangeArrowheads="1"/>
          </p:cNvPicPr>
          <p:nvPr/>
        </p:nvPicPr>
        <p:blipFill>
          <a:blip r:embed="rId5" cstate="print"/>
          <a:srcRect t="4016"/>
          <a:stretch>
            <a:fillRect/>
          </a:stretch>
        </p:blipFill>
        <p:spPr bwMode="auto">
          <a:xfrm>
            <a:off x="3819525" y="4643438"/>
            <a:ext cx="4629150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04A747-DAF7-4486-B50A-4BF81B676706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60" name="Rectangle 19"/>
          <p:cNvSpPr>
            <a:spLocks noGrp="1" noChangeArrowheads="1"/>
          </p:cNvSpPr>
          <p:nvPr>
            <p:ph type="title"/>
          </p:nvPr>
        </p:nvSpPr>
        <p:spPr>
          <a:xfrm>
            <a:off x="581025" y="254390"/>
            <a:ext cx="8001000" cy="457200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CERN/PS 40 MHz cavity (for LHC)</a:t>
            </a:r>
          </a:p>
        </p:txBody>
      </p:sp>
      <p:pic>
        <p:nvPicPr>
          <p:cNvPr id="53252" name="Picture 7" descr="40MHzsketc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4813" y="838200"/>
            <a:ext cx="2840037" cy="532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9" descr="coupler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68663" y="822325"/>
            <a:ext cx="3343275" cy="2628900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254" name="Picture 10" descr="hollo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0250" y="3463925"/>
            <a:ext cx="3341688" cy="2708275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3255" name="Text Box 11"/>
          <p:cNvSpPr txBox="1">
            <a:spLocks noChangeArrowheads="1"/>
          </p:cNvSpPr>
          <p:nvPr/>
        </p:nvSpPr>
        <p:spPr bwMode="auto">
          <a:xfrm>
            <a:off x="6681788" y="838200"/>
            <a:ext cx="190023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>
                <a:latin typeface="+mn-lt"/>
              </a:rPr>
              <a:t>example for capacitive coupling</a:t>
            </a:r>
          </a:p>
        </p:txBody>
      </p:sp>
      <p:pic>
        <p:nvPicPr>
          <p:cNvPr id="53256" name="Picture 15" descr="capacoupl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681788" y="2133600"/>
            <a:ext cx="2109787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7" name="Text Box 16"/>
          <p:cNvSpPr txBox="1">
            <a:spLocks noChangeArrowheads="1"/>
          </p:cNvSpPr>
          <p:nvPr/>
        </p:nvSpPr>
        <p:spPr bwMode="auto">
          <a:xfrm>
            <a:off x="8074025" y="3570288"/>
            <a:ext cx="66524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+mn-lt"/>
              </a:rPr>
              <a:t>cavity</a:t>
            </a:r>
          </a:p>
        </p:txBody>
      </p:sp>
      <p:sp>
        <p:nvSpPr>
          <p:cNvPr id="53258" name="Text Box 17"/>
          <p:cNvSpPr txBox="1">
            <a:spLocks noChangeArrowheads="1"/>
          </p:cNvSpPr>
          <p:nvPr/>
        </p:nvSpPr>
        <p:spPr bwMode="auto">
          <a:xfrm>
            <a:off x="6681788" y="1752600"/>
            <a:ext cx="104374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latin typeface="+mn-lt"/>
              </a:rPr>
              <a:t>coupling </a:t>
            </a:r>
            <a:r>
              <a:rPr lang="en-US" sz="1600" i="1" dirty="0">
                <a:latin typeface="+mn-lt"/>
              </a:rPr>
              <a:t>C</a:t>
            </a:r>
          </a:p>
        </p:txBody>
      </p:sp>
      <p:sp>
        <p:nvSpPr>
          <p:cNvPr id="53259" name="Line 18"/>
          <p:cNvSpPr>
            <a:spLocks noChangeShapeType="1"/>
          </p:cNvSpPr>
          <p:nvPr/>
        </p:nvSpPr>
        <p:spPr bwMode="auto">
          <a:xfrm>
            <a:off x="7315200" y="2057400"/>
            <a:ext cx="280988" cy="304800"/>
          </a:xfrm>
          <a:prstGeom prst="line">
            <a:avLst/>
          </a:prstGeom>
          <a:noFill/>
          <a:ln w="127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04A747-DAF7-4486-B50A-4BF81B676706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RF power sources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09F624-0A0A-47BD-ACFF-D29C722547BB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6789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RF Power sources</a:t>
            </a:r>
          </a:p>
        </p:txBody>
      </p:sp>
      <p:graphicFrame>
        <p:nvGraphicFramePr>
          <p:cNvPr id="29698" name="Object 18"/>
          <p:cNvGraphicFramePr>
            <a:graphicFrameLocks noGrp="1" noChangeAspect="1"/>
          </p:cNvGraphicFramePr>
          <p:nvPr>
            <p:ph idx="4294967295"/>
          </p:nvPr>
        </p:nvGraphicFramePr>
        <p:xfrm>
          <a:off x="7237413" y="2500313"/>
          <a:ext cx="1617662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54" name="Equation" r:id="rId5" imgW="1307880" imgH="419040" progId="Equation.3">
                  <p:embed/>
                </p:oleObj>
              </mc:Choice>
              <mc:Fallback>
                <p:oleObj name="Equation" r:id="rId5" imgW="1307880" imgH="419040" progId="Equation.3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lum bright="-10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7413" y="2500313"/>
                        <a:ext cx="1617662" cy="517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2" name="Text Box 5"/>
          <p:cNvSpPr txBox="1">
            <a:spLocks noChangeArrowheads="1"/>
          </p:cNvSpPr>
          <p:nvPr/>
        </p:nvSpPr>
        <p:spPr bwMode="auto">
          <a:xfrm>
            <a:off x="3711575" y="1384300"/>
            <a:ext cx="5178425" cy="85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>
                <a:latin typeface="+mn-lt"/>
              </a:rPr>
              <a:t>Thales TH1801, Multi-Beam Klystron (MBK), 1.3 GHz, </a:t>
            </a:r>
            <a:r>
              <a:rPr lang="en-US" sz="1600" dirty="0" smtClean="0">
                <a:latin typeface="+mn-lt"/>
              </a:rPr>
              <a:t/>
            </a:r>
            <a:br>
              <a:rPr lang="en-US" sz="1600" dirty="0" smtClean="0">
                <a:latin typeface="+mn-lt"/>
              </a:rPr>
            </a:br>
            <a:r>
              <a:rPr lang="en-US" sz="1600" dirty="0" smtClean="0">
                <a:latin typeface="+mn-lt"/>
              </a:rPr>
              <a:t>117 </a:t>
            </a:r>
            <a:r>
              <a:rPr lang="en-US" sz="1600" dirty="0">
                <a:latin typeface="+mn-lt"/>
              </a:rPr>
              <a:t>kV. </a:t>
            </a:r>
            <a:r>
              <a:rPr lang="en-US" sz="1600" dirty="0" smtClean="0">
                <a:latin typeface="+mn-lt"/>
              </a:rPr>
              <a:t>   Achieved</a:t>
            </a:r>
            <a:r>
              <a:rPr lang="en-US" sz="1600" dirty="0">
                <a:latin typeface="+mn-lt"/>
              </a:rPr>
              <a:t>: </a:t>
            </a:r>
          </a:p>
          <a:p>
            <a:r>
              <a:rPr lang="en-US" sz="1600" dirty="0">
                <a:latin typeface="+mn-lt"/>
              </a:rPr>
              <a:t>48 dB gain, 10 MW peak, 150 kW average, </a:t>
            </a:r>
            <a:r>
              <a:rPr lang="el-GR" sz="1800" i="1" dirty="0" smtClean="0">
                <a:latin typeface="+mn-lt"/>
              </a:rPr>
              <a:t>η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>
                <a:latin typeface="+mn-lt"/>
              </a:rPr>
              <a:t>= 65 %</a:t>
            </a:r>
          </a:p>
        </p:txBody>
      </p:sp>
      <p:pic>
        <p:nvPicPr>
          <p:cNvPr id="29703" name="Picture 9" descr="tetrode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11650" y="3560763"/>
            <a:ext cx="440055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4" name="Text Box 10"/>
          <p:cNvSpPr txBox="1">
            <a:spLocks noChangeArrowheads="1"/>
          </p:cNvSpPr>
          <p:nvPr/>
        </p:nvSpPr>
        <p:spPr bwMode="auto">
          <a:xfrm>
            <a:off x="439738" y="912813"/>
            <a:ext cx="30845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>
                <a:latin typeface="+mn-lt"/>
              </a:rPr>
              <a:t>&gt; 200 MHz: Klystrons</a:t>
            </a:r>
          </a:p>
        </p:txBody>
      </p:sp>
      <p:sp>
        <p:nvSpPr>
          <p:cNvPr id="29705" name="Text Box 11"/>
          <p:cNvSpPr txBox="1">
            <a:spLocks noChangeArrowheads="1"/>
          </p:cNvSpPr>
          <p:nvPr/>
        </p:nvSpPr>
        <p:spPr bwMode="auto">
          <a:xfrm>
            <a:off x="4324350" y="6054725"/>
            <a:ext cx="47164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>
                <a:latin typeface="+mn-lt"/>
              </a:rPr>
              <a:t>  </a:t>
            </a:r>
            <a:r>
              <a:rPr lang="en-US" sz="1600" dirty="0" err="1">
                <a:latin typeface="+mn-lt"/>
              </a:rPr>
              <a:t>Tetrode</a:t>
            </a:r>
            <a:r>
              <a:rPr lang="en-US" sz="1600" dirty="0">
                <a:latin typeface="+mn-lt"/>
              </a:rPr>
              <a:t>             </a:t>
            </a:r>
            <a:r>
              <a:rPr lang="en-US" sz="1600" dirty="0" smtClean="0">
                <a:latin typeface="+mn-lt"/>
              </a:rPr>
              <a:t>           </a:t>
            </a:r>
            <a:r>
              <a:rPr lang="en-US" sz="1600" dirty="0">
                <a:latin typeface="+mn-lt"/>
              </a:rPr>
              <a:t>IOT              </a:t>
            </a:r>
            <a:r>
              <a:rPr lang="en-US" sz="1600" dirty="0" smtClean="0">
                <a:latin typeface="+mn-lt"/>
              </a:rPr>
              <a:t>     </a:t>
            </a:r>
            <a:r>
              <a:rPr lang="en-US" sz="1600" dirty="0">
                <a:latin typeface="+mn-lt"/>
              </a:rPr>
              <a:t>UHF </a:t>
            </a:r>
            <a:r>
              <a:rPr lang="en-US" sz="1600" dirty="0" err="1" smtClean="0">
                <a:latin typeface="+mn-lt"/>
              </a:rPr>
              <a:t>Diacrode</a:t>
            </a:r>
            <a:r>
              <a:rPr lang="en-US" sz="1600" dirty="0" smtClean="0">
                <a:latin typeface="+mn-lt"/>
              </a:rPr>
              <a:t>®</a:t>
            </a:r>
            <a:endParaRPr lang="en-US" sz="1600" dirty="0">
              <a:latin typeface="+mn-lt"/>
            </a:endParaRPr>
          </a:p>
        </p:txBody>
      </p:sp>
      <p:sp>
        <p:nvSpPr>
          <p:cNvPr id="29706" name="Text Box 12"/>
          <p:cNvSpPr txBox="1">
            <a:spLocks noChangeArrowheads="1"/>
          </p:cNvSpPr>
          <p:nvPr/>
        </p:nvSpPr>
        <p:spPr bwMode="auto">
          <a:xfrm>
            <a:off x="4560888" y="3170238"/>
            <a:ext cx="30845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latin typeface="+mn-lt"/>
              </a:rPr>
              <a:t>&lt; 1000 MHz: grid tubes</a:t>
            </a:r>
          </a:p>
        </p:txBody>
      </p:sp>
      <p:sp>
        <p:nvSpPr>
          <p:cNvPr id="29707" name="Text Box 13"/>
          <p:cNvSpPr txBox="1">
            <a:spLocks noChangeArrowheads="1"/>
          </p:cNvSpPr>
          <p:nvPr/>
        </p:nvSpPr>
        <p:spPr bwMode="auto">
          <a:xfrm>
            <a:off x="330200" y="6146800"/>
            <a:ext cx="3632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dirty="0">
                <a:latin typeface="+mn-lt"/>
              </a:rPr>
              <a:t>pictures from http://www.thales-electrondevices.com</a:t>
            </a:r>
          </a:p>
        </p:txBody>
      </p:sp>
      <p:pic>
        <p:nvPicPr>
          <p:cNvPr id="29708" name="Picture 16" descr="1801 coté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6075" y="1341438"/>
            <a:ext cx="3275013" cy="4630737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709" name="Text Box 17"/>
          <p:cNvSpPr txBox="1">
            <a:spLocks noChangeArrowheads="1"/>
          </p:cNvSpPr>
          <p:nvPr/>
        </p:nvSpPr>
        <p:spPr bwMode="auto">
          <a:xfrm>
            <a:off x="6557451" y="2600192"/>
            <a:ext cx="68800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dirty="0" smtClean="0">
                <a:latin typeface="+mn-lt"/>
              </a:rPr>
              <a:t>48 dB</a:t>
            </a:r>
            <a:r>
              <a:rPr lang="en-GB" sz="1400" dirty="0">
                <a:latin typeface="+mn-lt"/>
              </a:rPr>
              <a:t>: </a:t>
            </a:r>
          </a:p>
        </p:txBody>
      </p:sp>
      <p:sp>
        <p:nvSpPr>
          <p:cNvPr id="29710" name="Rectangle 20"/>
          <p:cNvSpPr>
            <a:spLocks noChangeArrowheads="1"/>
          </p:cNvSpPr>
          <p:nvPr/>
        </p:nvSpPr>
        <p:spPr bwMode="auto">
          <a:xfrm>
            <a:off x="6103145" y="2476500"/>
            <a:ext cx="2807494" cy="5945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050"/>
          </a:p>
        </p:txBody>
      </p:sp>
      <p:grpSp>
        <p:nvGrpSpPr>
          <p:cNvPr id="16" name="Group 111"/>
          <p:cNvGrpSpPr>
            <a:grpSpLocks/>
          </p:cNvGrpSpPr>
          <p:nvPr/>
        </p:nvGrpSpPr>
        <p:grpSpPr bwMode="auto">
          <a:xfrm rot="10800000">
            <a:off x="-6377629" y="2476501"/>
            <a:ext cx="5810249" cy="2281238"/>
            <a:chOff x="1423" y="4891"/>
            <a:chExt cx="3660" cy="1437"/>
          </a:xfrm>
        </p:grpSpPr>
        <p:grpSp>
          <p:nvGrpSpPr>
            <p:cNvPr id="18" name="Group 110"/>
            <p:cNvGrpSpPr>
              <a:grpSpLocks/>
            </p:cNvGrpSpPr>
            <p:nvPr/>
          </p:nvGrpSpPr>
          <p:grpSpPr bwMode="auto">
            <a:xfrm>
              <a:off x="1423" y="4891"/>
              <a:ext cx="3660" cy="1393"/>
              <a:chOff x="1287" y="5267"/>
              <a:chExt cx="3660" cy="1393"/>
            </a:xfrm>
          </p:grpSpPr>
          <p:pic>
            <p:nvPicPr>
              <p:cNvPr id="25" name="Picture 27" descr="TH 2178 coupe droite detoure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2487" y="4200"/>
                <a:ext cx="1260" cy="36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Text Box 17"/>
              <p:cNvSpPr txBox="1">
                <a:spLocks noChangeArrowheads="1"/>
              </p:cNvSpPr>
              <p:nvPr/>
            </p:nvSpPr>
            <p:spPr bwMode="auto">
              <a:xfrm rot="10800000">
                <a:off x="4405" y="5314"/>
                <a:ext cx="29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3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3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3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3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3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fr-FR" sz="1200" dirty="0">
                    <a:solidFill>
                      <a:srgbClr val="204C52"/>
                    </a:solidFill>
                    <a:latin typeface="Eurostile" pitchFamily="34" charset="0"/>
                  </a:rPr>
                  <a:t>Gun</a:t>
                </a:r>
              </a:p>
            </p:txBody>
          </p:sp>
          <p:sp>
            <p:nvSpPr>
              <p:cNvPr id="20" name="Text Box 18"/>
              <p:cNvSpPr txBox="1">
                <a:spLocks noChangeArrowheads="1"/>
              </p:cNvSpPr>
              <p:nvPr/>
            </p:nvSpPr>
            <p:spPr bwMode="auto">
              <a:xfrm rot="10800000">
                <a:off x="3814" y="5267"/>
                <a:ext cx="376" cy="2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3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3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3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3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3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l" eaLnBrk="1" hangingPunct="1">
                  <a:lnSpc>
                    <a:spcPct val="90000"/>
                  </a:lnSpc>
                </a:pPr>
                <a:r>
                  <a:rPr lang="fr-FR" sz="1200" dirty="0">
                    <a:solidFill>
                      <a:srgbClr val="204C52"/>
                    </a:solidFill>
                    <a:latin typeface="Eurostile" pitchFamily="34" charset="0"/>
                  </a:rPr>
                  <a:t>Input </a:t>
                </a:r>
              </a:p>
              <a:p>
                <a:pPr algn="l" eaLnBrk="1" hangingPunct="1">
                  <a:lnSpc>
                    <a:spcPct val="90000"/>
                  </a:lnSpc>
                </a:pPr>
                <a:r>
                  <a:rPr lang="fr-FR" sz="1200" dirty="0" err="1">
                    <a:solidFill>
                      <a:srgbClr val="204C52"/>
                    </a:solidFill>
                    <a:latin typeface="Eurostile" pitchFamily="34" charset="0"/>
                  </a:rPr>
                  <a:t>Cavity</a:t>
                </a:r>
                <a:endParaRPr lang="fr-FR" sz="1200" dirty="0">
                  <a:solidFill>
                    <a:srgbClr val="204C52"/>
                  </a:solidFill>
                  <a:latin typeface="Eurostile" pitchFamily="34" charset="0"/>
                </a:endParaRPr>
              </a:p>
            </p:txBody>
          </p:sp>
          <p:sp>
            <p:nvSpPr>
              <p:cNvPr id="21" name="Text Box 19"/>
              <p:cNvSpPr txBox="1">
                <a:spLocks noChangeArrowheads="1"/>
              </p:cNvSpPr>
              <p:nvPr/>
            </p:nvSpPr>
            <p:spPr bwMode="auto">
              <a:xfrm rot="10800000">
                <a:off x="1677" y="5531"/>
                <a:ext cx="515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3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3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3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3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3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fr-FR" sz="1200" dirty="0" err="1">
                    <a:solidFill>
                      <a:srgbClr val="204C52"/>
                    </a:solidFill>
                    <a:latin typeface="Eurostile" pitchFamily="34" charset="0"/>
                  </a:rPr>
                  <a:t>Collector</a:t>
                </a:r>
                <a:endParaRPr lang="fr-FR" sz="1200" dirty="0">
                  <a:solidFill>
                    <a:srgbClr val="204C52"/>
                  </a:solidFill>
                  <a:latin typeface="Eurostile" pitchFamily="34" charset="0"/>
                </a:endParaRPr>
              </a:p>
            </p:txBody>
          </p:sp>
          <p:sp>
            <p:nvSpPr>
              <p:cNvPr id="22" name="Text Box 20"/>
              <p:cNvSpPr txBox="1">
                <a:spLocks noChangeArrowheads="1"/>
              </p:cNvSpPr>
              <p:nvPr/>
            </p:nvSpPr>
            <p:spPr bwMode="auto">
              <a:xfrm rot="10800000">
                <a:off x="2669" y="5323"/>
                <a:ext cx="448" cy="2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3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3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3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3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3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l" eaLnBrk="1" hangingPunct="1">
                  <a:lnSpc>
                    <a:spcPct val="80000"/>
                  </a:lnSpc>
                </a:pPr>
                <a:r>
                  <a:rPr lang="fr-FR" sz="1200" dirty="0">
                    <a:solidFill>
                      <a:srgbClr val="204C52"/>
                    </a:solidFill>
                    <a:latin typeface="Eurostile" pitchFamily="34" charset="0"/>
                  </a:rPr>
                  <a:t>Output </a:t>
                </a:r>
              </a:p>
              <a:p>
                <a:pPr algn="l" eaLnBrk="1" hangingPunct="1">
                  <a:lnSpc>
                    <a:spcPct val="80000"/>
                  </a:lnSpc>
                </a:pPr>
                <a:r>
                  <a:rPr lang="fr-FR" sz="1200" dirty="0" err="1">
                    <a:solidFill>
                      <a:srgbClr val="204C52"/>
                    </a:solidFill>
                    <a:latin typeface="Eurostile" pitchFamily="34" charset="0"/>
                  </a:rPr>
                  <a:t>Cavity</a:t>
                </a:r>
                <a:endParaRPr lang="fr-FR" sz="1200" dirty="0">
                  <a:solidFill>
                    <a:srgbClr val="204C52"/>
                  </a:solidFill>
                  <a:latin typeface="Eurostile" pitchFamily="34" charset="0"/>
                </a:endParaRPr>
              </a:p>
            </p:txBody>
          </p:sp>
          <p:sp>
            <p:nvSpPr>
              <p:cNvPr id="23" name="Text Box 22"/>
              <p:cNvSpPr txBox="1">
                <a:spLocks noChangeArrowheads="1"/>
              </p:cNvSpPr>
              <p:nvPr/>
            </p:nvSpPr>
            <p:spPr bwMode="auto">
              <a:xfrm rot="10800000">
                <a:off x="3208" y="5358"/>
                <a:ext cx="46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3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3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3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3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3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fr-FR" sz="1200" dirty="0" err="1">
                    <a:solidFill>
                      <a:srgbClr val="204C52"/>
                    </a:solidFill>
                    <a:latin typeface="Eurostile" pitchFamily="34" charset="0"/>
                  </a:rPr>
                  <a:t>Magnet</a:t>
                </a:r>
                <a:endParaRPr lang="fr-FR" sz="1200" dirty="0">
                  <a:solidFill>
                    <a:srgbClr val="204C52"/>
                  </a:solidFill>
                  <a:latin typeface="Eurostile" pitchFamily="34" charset="0"/>
                </a:endParaRPr>
              </a:p>
            </p:txBody>
          </p:sp>
          <p:sp>
            <p:nvSpPr>
              <p:cNvPr id="24" name="Text Box 23"/>
              <p:cNvSpPr txBox="1">
                <a:spLocks noChangeArrowheads="1"/>
              </p:cNvSpPr>
              <p:nvPr/>
            </p:nvSpPr>
            <p:spPr bwMode="auto">
              <a:xfrm rot="10800000">
                <a:off x="2045" y="6462"/>
                <a:ext cx="483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3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3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3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3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3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fr-FR" sz="1200" dirty="0" err="1">
                    <a:solidFill>
                      <a:srgbClr val="204C52"/>
                    </a:solidFill>
                    <a:latin typeface="Eurostile" pitchFamily="34" charset="0"/>
                  </a:rPr>
                  <a:t>Window</a:t>
                </a:r>
                <a:endParaRPr lang="fr-FR" sz="1200" dirty="0">
                  <a:solidFill>
                    <a:srgbClr val="204C52"/>
                  </a:solidFill>
                  <a:latin typeface="Eurostile" pitchFamily="34" charset="0"/>
                </a:endParaRPr>
              </a:p>
            </p:txBody>
          </p:sp>
        </p:grpSp>
        <p:sp>
          <p:nvSpPr>
            <p:cNvPr id="17" name="Text Box 21"/>
            <p:cNvSpPr txBox="1">
              <a:spLocks noChangeArrowheads="1"/>
            </p:cNvSpPr>
            <p:nvPr/>
          </p:nvSpPr>
          <p:spPr bwMode="auto">
            <a:xfrm rot="10800000">
              <a:off x="3448" y="6040"/>
              <a:ext cx="72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3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3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3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3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3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/>
              <a:r>
                <a:rPr lang="fr-FR" sz="1200" dirty="0" err="1">
                  <a:solidFill>
                    <a:srgbClr val="204C52"/>
                  </a:solidFill>
                  <a:latin typeface="Eurostile" pitchFamily="34" charset="0"/>
                </a:rPr>
                <a:t>Intermediate</a:t>
              </a:r>
              <a:r>
                <a:rPr lang="fr-FR" sz="1200" dirty="0">
                  <a:solidFill>
                    <a:srgbClr val="204C52"/>
                  </a:solidFill>
                  <a:latin typeface="Eurostile" pitchFamily="34" charset="0"/>
                </a:rPr>
                <a:t> </a:t>
              </a:r>
            </a:p>
            <a:p>
              <a:pPr algn="l" eaLnBrk="1" hangingPunct="1"/>
              <a:r>
                <a:rPr lang="fr-FR" sz="1200" dirty="0" err="1">
                  <a:solidFill>
                    <a:srgbClr val="204C52"/>
                  </a:solidFill>
                  <a:latin typeface="Eurostile" pitchFamily="34" charset="0"/>
                </a:rPr>
                <a:t>cavities</a:t>
              </a:r>
              <a:endParaRPr lang="fr-FR" sz="1200" dirty="0">
                <a:solidFill>
                  <a:srgbClr val="204C52"/>
                </a:solidFill>
                <a:latin typeface="Eurostile" pitchFamily="34" charset="0"/>
              </a:endParaRPr>
            </a:p>
          </p:txBody>
        </p:sp>
      </p:grpSp>
      <p:pic>
        <p:nvPicPr>
          <p:cNvPr id="26" name="Picture 123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17147" y="4741179"/>
            <a:ext cx="1152573" cy="73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108"/>
          <p:cNvGrpSpPr>
            <a:grpSpLocks/>
          </p:cNvGrpSpPr>
          <p:nvPr/>
        </p:nvGrpSpPr>
        <p:grpSpPr bwMode="auto">
          <a:xfrm>
            <a:off x="-4959993" y="4813300"/>
            <a:ext cx="2455332" cy="1015006"/>
            <a:chOff x="2498" y="1390"/>
            <a:chExt cx="1321" cy="587"/>
          </a:xfrm>
        </p:grpSpPr>
        <p:pic>
          <p:nvPicPr>
            <p:cNvPr id="28" name="TH2178.avi">
              <a:hlinkClick r:id="" action="ppaction://ole?verb=0"/>
            </p:cNvPr>
            <p:cNvPicPr>
              <a:picLocks noRot="1" noChangeAspect="1" noChangeArrowheads="1"/>
            </p:cNvPicPr>
            <p:nvPr>
              <a:videoFile r:link="rId2"/>
            </p:nvPr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8" y="1406"/>
              <a:ext cx="1321" cy="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Text Box 30"/>
            <p:cNvSpPr txBox="1">
              <a:spLocks noChangeArrowheads="1"/>
            </p:cNvSpPr>
            <p:nvPr/>
          </p:nvSpPr>
          <p:spPr bwMode="auto">
            <a:xfrm>
              <a:off x="2540" y="1390"/>
              <a:ext cx="113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rIns="18000">
              <a:spAutoFit/>
            </a:bodyPr>
            <a:lstStyle>
              <a:lvl1pPr eaLnBrk="0" hangingPunct="0">
                <a:defRPr sz="13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3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3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3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3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fr-FR" sz="1000" b="1" dirty="0" err="1">
                  <a:solidFill>
                    <a:srgbClr val="204C52"/>
                  </a:solidFill>
                  <a:latin typeface="Eurostile" pitchFamily="34" charset="0"/>
                  <a:cs typeface="Times New Roman" pitchFamily="18" charset="0"/>
                </a:rPr>
                <a:t>electrons</a:t>
              </a:r>
              <a:r>
                <a:rPr lang="fr-FR" sz="1000" b="1" dirty="0">
                  <a:solidFill>
                    <a:srgbClr val="204C52"/>
                  </a:solidFill>
                  <a:latin typeface="Eurostile" pitchFamily="34" charset="0"/>
                  <a:cs typeface="Times New Roman" pitchFamily="18" charset="0"/>
                </a:rPr>
                <a:t> </a:t>
              </a:r>
              <a:r>
                <a:rPr lang="fr-FR" sz="1000" b="1" dirty="0" err="1">
                  <a:solidFill>
                    <a:srgbClr val="204C52"/>
                  </a:solidFill>
                  <a:latin typeface="Eurostile" pitchFamily="34" charset="0"/>
                  <a:cs typeface="Times New Roman" pitchFamily="18" charset="0"/>
                </a:rPr>
                <a:t>bunching</a:t>
              </a:r>
              <a:endParaRPr lang="fr-FR" sz="1000" b="1" dirty="0">
                <a:solidFill>
                  <a:srgbClr val="204C52"/>
                </a:solidFill>
                <a:latin typeface="Eurostile" pitchFamily="34" charset="0"/>
                <a:cs typeface="Times New Roman" pitchFamily="18" charset="0"/>
              </a:endParaRPr>
            </a:p>
          </p:txBody>
        </p:sp>
      </p:grp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04A747-DAF7-4486-B50A-4BF81B676706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5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6789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smtClean="0"/>
              <a:t>RF power sources</a:t>
            </a:r>
          </a:p>
        </p:txBody>
      </p:sp>
      <p:graphicFrame>
        <p:nvGraphicFramePr>
          <p:cNvPr id="30722" name="Object 5"/>
          <p:cNvGraphicFramePr>
            <a:graphicFrameLocks noGrp="1" noChangeAspect="1"/>
          </p:cNvGraphicFramePr>
          <p:nvPr>
            <p:ph idx="4294967295"/>
          </p:nvPr>
        </p:nvGraphicFramePr>
        <p:xfrm>
          <a:off x="1057275" y="938213"/>
          <a:ext cx="6980238" cy="543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5" name="Worksheet" r:id="rId5" imgW="7334417" imgH="5715214" progId="Excel.Sheet.8">
                  <p:embed/>
                </p:oleObj>
              </mc:Choice>
              <mc:Fallback>
                <p:oleObj name="Worksheet" r:id="rId5" imgW="7334417" imgH="5715214" progId="Excel.Sheet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7275" y="938213"/>
                        <a:ext cx="6980238" cy="5438775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04A747-DAF7-4486-B50A-4BF81B676706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Rectangle 2"/>
          <p:cNvSpPr>
            <a:spLocks noGrp="1" noChangeArrowheads="1"/>
          </p:cNvSpPr>
          <p:nvPr>
            <p:ph type="title"/>
          </p:nvPr>
        </p:nvSpPr>
        <p:spPr>
          <a:xfrm>
            <a:off x="181155" y="152400"/>
            <a:ext cx="8781690" cy="606725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 smtClean="0"/>
              <a:t>Example of a </a:t>
            </a:r>
            <a:r>
              <a:rPr lang="en-US" sz="3200" dirty="0" err="1" smtClean="0"/>
              <a:t>tetrode</a:t>
            </a:r>
            <a:r>
              <a:rPr lang="en-US" sz="3200" dirty="0" smtClean="0"/>
              <a:t> amplifier (80 MHz, CERN/PS)</a:t>
            </a:r>
          </a:p>
        </p:txBody>
      </p:sp>
      <p:pic>
        <p:nvPicPr>
          <p:cNvPr id="55301" name="Picture 4" descr="80MHzampl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1688" y="1136650"/>
            <a:ext cx="3608387" cy="5270500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5302" name="AutoShape 6"/>
          <p:cNvSpPr>
            <a:spLocks/>
          </p:cNvSpPr>
          <p:nvPr/>
        </p:nvSpPr>
        <p:spPr bwMode="auto">
          <a:xfrm>
            <a:off x="4667250" y="1985963"/>
            <a:ext cx="3690938" cy="566737"/>
          </a:xfrm>
          <a:prstGeom prst="borderCallout2">
            <a:avLst>
              <a:gd name="adj1" fmla="val 20167"/>
              <a:gd name="adj2" fmla="val -2065"/>
              <a:gd name="adj3" fmla="val 20167"/>
              <a:gd name="adj4" fmla="val -6796"/>
              <a:gd name="adj5" fmla="val 250981"/>
              <a:gd name="adj6" fmla="val -65593"/>
            </a:avLst>
          </a:prstGeom>
          <a:noFill/>
          <a:ln w="9525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400" dirty="0">
                <a:latin typeface="+mn-lt"/>
              </a:rPr>
              <a:t>22 kV DC anode voltage feed-through with </a:t>
            </a:r>
            <a:r>
              <a:rPr lang="el-GR" sz="1600" i="1" dirty="0" smtClean="0">
                <a:latin typeface="+mn-lt"/>
              </a:rPr>
              <a:t>λ</a:t>
            </a:r>
            <a:r>
              <a:rPr lang="en-US" sz="1400" dirty="0" smtClean="0">
                <a:latin typeface="+mn-lt"/>
              </a:rPr>
              <a:t>/4 </a:t>
            </a:r>
            <a:r>
              <a:rPr lang="en-US" sz="1400" dirty="0">
                <a:latin typeface="+mn-lt"/>
              </a:rPr>
              <a:t>stub</a:t>
            </a:r>
          </a:p>
        </p:txBody>
      </p:sp>
      <p:sp>
        <p:nvSpPr>
          <p:cNvPr id="55303" name="AutoShape 7"/>
          <p:cNvSpPr>
            <a:spLocks/>
          </p:cNvSpPr>
          <p:nvPr/>
        </p:nvSpPr>
        <p:spPr bwMode="auto">
          <a:xfrm>
            <a:off x="4819650" y="1389063"/>
            <a:ext cx="3563938" cy="395287"/>
          </a:xfrm>
          <a:prstGeom prst="borderCallout2">
            <a:avLst>
              <a:gd name="adj1" fmla="val 28917"/>
              <a:gd name="adj2" fmla="val -2139"/>
              <a:gd name="adj3" fmla="val 28917"/>
              <a:gd name="adj4" fmla="val -23296"/>
              <a:gd name="adj5" fmla="val 158634"/>
              <a:gd name="adj6" fmla="val -45301"/>
            </a:avLst>
          </a:prstGeom>
          <a:noFill/>
          <a:ln w="9525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400" dirty="0">
                <a:latin typeface="+mn-lt"/>
              </a:rPr>
              <a:t>18 </a:t>
            </a:r>
            <a:r>
              <a:rPr lang="el-GR" sz="1600" dirty="0" smtClean="0">
                <a:latin typeface="+mn-lt"/>
              </a:rPr>
              <a:t>Ω</a:t>
            </a:r>
            <a:r>
              <a:rPr lang="en-US" sz="1400" dirty="0" smtClean="0">
                <a:latin typeface="+mn-lt"/>
              </a:rPr>
              <a:t> </a:t>
            </a:r>
            <a:r>
              <a:rPr lang="en-US" sz="1400" dirty="0">
                <a:latin typeface="+mn-lt"/>
              </a:rPr>
              <a:t>coaxial output (towards cavity)</a:t>
            </a:r>
          </a:p>
        </p:txBody>
      </p:sp>
      <p:pic>
        <p:nvPicPr>
          <p:cNvPr id="55304" name="Picture 10" descr="cav80-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19688" y="3486150"/>
            <a:ext cx="3727450" cy="2768600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5305" name="AutoShape 12"/>
          <p:cNvSpPr>
            <a:spLocks/>
          </p:cNvSpPr>
          <p:nvPr/>
        </p:nvSpPr>
        <p:spPr bwMode="auto">
          <a:xfrm>
            <a:off x="1016000" y="6021388"/>
            <a:ext cx="2786063" cy="354012"/>
          </a:xfrm>
          <a:prstGeom prst="borderCallout3">
            <a:avLst>
              <a:gd name="adj1" fmla="val 32287"/>
              <a:gd name="adj2" fmla="val 102736"/>
              <a:gd name="adj3" fmla="val 32287"/>
              <a:gd name="adj4" fmla="val 103477"/>
              <a:gd name="adj5" fmla="val -43500"/>
              <a:gd name="adj6" fmla="val 103477"/>
              <a:gd name="adj7" fmla="val -119731"/>
              <a:gd name="adj8" fmla="val 60741"/>
            </a:avLst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400" dirty="0">
                <a:solidFill>
                  <a:srgbClr val="FFFF00"/>
                </a:solidFill>
                <a:latin typeface="+mn-lt"/>
              </a:rPr>
              <a:t>coaxial input matching circuit</a:t>
            </a:r>
          </a:p>
        </p:txBody>
      </p:sp>
      <p:sp>
        <p:nvSpPr>
          <p:cNvPr id="55306" name="AutoShape 15"/>
          <p:cNvSpPr>
            <a:spLocks/>
          </p:cNvSpPr>
          <p:nvPr/>
        </p:nvSpPr>
        <p:spPr bwMode="auto">
          <a:xfrm>
            <a:off x="4640263" y="2720975"/>
            <a:ext cx="3282950" cy="387350"/>
          </a:xfrm>
          <a:prstGeom prst="borderCallout3">
            <a:avLst>
              <a:gd name="adj1" fmla="val 29509"/>
              <a:gd name="adj2" fmla="val 102319"/>
              <a:gd name="adj3" fmla="val 29509"/>
              <a:gd name="adj4" fmla="val 106236"/>
              <a:gd name="adj5" fmla="val 135245"/>
              <a:gd name="adj6" fmla="val 106236"/>
              <a:gd name="adj7" fmla="val 654509"/>
              <a:gd name="adj8" fmla="val 79593"/>
            </a:avLst>
          </a:prstGeom>
          <a:noFill/>
          <a:ln w="9525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US" sz="1400">
                <a:latin typeface="+mn-lt"/>
              </a:rPr>
              <a:t>tetrode cooling water feed-throughs</a:t>
            </a:r>
          </a:p>
        </p:txBody>
      </p:sp>
      <p:sp>
        <p:nvSpPr>
          <p:cNvPr id="55307" name="Text Box 16"/>
          <p:cNvSpPr txBox="1">
            <a:spLocks noChangeArrowheads="1"/>
          </p:cNvSpPr>
          <p:nvPr/>
        </p:nvSpPr>
        <p:spPr bwMode="auto">
          <a:xfrm>
            <a:off x="4537075" y="906463"/>
            <a:ext cx="39814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>
                <a:latin typeface="+mn-lt"/>
              </a:rPr>
              <a:t>400 kW, with fast RF feedback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04A747-DAF7-4486-B50A-4BF81B676706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Many gaps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09F624-0A0A-47BD-ACFF-D29C722547BB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What do you gain with many gaps?</a:t>
            </a:r>
          </a:p>
        </p:txBody>
      </p:sp>
      <p:graphicFrame>
        <p:nvGraphicFramePr>
          <p:cNvPr id="31746" name="Object 3"/>
          <p:cNvGraphicFramePr>
            <a:graphicFrameLocks noChangeAspect="1"/>
          </p:cNvGraphicFramePr>
          <p:nvPr/>
        </p:nvGraphicFramePr>
        <p:xfrm>
          <a:off x="5513388" y="3844925"/>
          <a:ext cx="3295650" cy="76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05" name="Equation" r:id="rId4" imgW="3288960" imgH="761760" progId="Equation.3">
                  <p:embed/>
                </p:oleObj>
              </mc:Choice>
              <mc:Fallback>
                <p:oleObj name="Equation" r:id="rId4" imgW="3288960" imgH="76176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-10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13388" y="3844925"/>
                        <a:ext cx="3295650" cy="768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52" name="Rectangle 5"/>
          <p:cNvSpPr>
            <a:spLocks noChangeArrowheads="1"/>
          </p:cNvSpPr>
          <p:nvPr/>
        </p:nvSpPr>
        <p:spPr bwMode="auto">
          <a:xfrm>
            <a:off x="346075" y="950913"/>
            <a:ext cx="8389938" cy="272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6075" indent="-346075">
              <a:lnSpc>
                <a:spcPct val="120000"/>
              </a:lnSpc>
              <a:buFontTx/>
              <a:buChar char="•"/>
            </a:pPr>
            <a:r>
              <a:rPr lang="en-US" sz="2400" dirty="0">
                <a:latin typeface="+mn-lt"/>
              </a:rPr>
              <a:t>The </a:t>
            </a:r>
            <a:r>
              <a:rPr lang="en-US" sz="2400" i="1" dirty="0">
                <a:latin typeface="+mn-lt"/>
              </a:rPr>
              <a:t>R/Q</a:t>
            </a:r>
            <a:r>
              <a:rPr lang="en-US" sz="2400" dirty="0">
                <a:latin typeface="+mn-lt"/>
              </a:rPr>
              <a:t> of a single gap cavity is limited to some 100</a:t>
            </a:r>
            <a:r>
              <a:rPr lang="en-US" sz="2000" dirty="0">
                <a:latin typeface="+mn-lt"/>
              </a:rPr>
              <a:t> </a:t>
            </a:r>
            <a:r>
              <a:rPr lang="en-US" sz="2400" dirty="0">
                <a:latin typeface="+mn-lt"/>
              </a:rPr>
              <a:t>Ω</a:t>
            </a:r>
            <a:r>
              <a:rPr lang="en-US" sz="2400" dirty="0" smtClean="0">
                <a:latin typeface="+mn-lt"/>
              </a:rPr>
              <a:t>.</a:t>
            </a:r>
            <a:r>
              <a:rPr lang="en-US" sz="2400" dirty="0">
                <a:latin typeface="+mn-lt"/>
              </a:rPr>
              <a:t/>
            </a:r>
            <a:br>
              <a:rPr lang="en-US" sz="2400" dirty="0">
                <a:latin typeface="+mn-lt"/>
              </a:rPr>
            </a:br>
            <a:r>
              <a:rPr lang="en-US" sz="2400" dirty="0">
                <a:latin typeface="+mn-lt"/>
              </a:rPr>
              <a:t>Now consider to distribute the available power to </a:t>
            </a:r>
            <a:r>
              <a:rPr lang="en-US" sz="2400" i="1" dirty="0">
                <a:latin typeface="+mn-lt"/>
              </a:rPr>
              <a:t>n</a:t>
            </a:r>
            <a:r>
              <a:rPr lang="en-US" sz="2400" dirty="0">
                <a:latin typeface="+mn-lt"/>
              </a:rPr>
              <a:t> identical cavities: each will receive </a:t>
            </a:r>
            <a:r>
              <a:rPr lang="en-US" sz="2400" i="1" dirty="0" err="1">
                <a:latin typeface="+mn-lt"/>
              </a:rPr>
              <a:t>P/n</a:t>
            </a:r>
            <a:r>
              <a:rPr lang="en-US" sz="2400" dirty="0">
                <a:latin typeface="+mn-lt"/>
              </a:rPr>
              <a:t>, thus produce an accelerating voltage </a:t>
            </a:r>
            <a:r>
              <a:rPr lang="en-US" sz="2400" dirty="0" smtClean="0">
                <a:latin typeface="+mn-lt"/>
              </a:rPr>
              <a:t>of                 </a:t>
            </a:r>
            <a:r>
              <a:rPr lang="en-US" sz="2400" dirty="0">
                <a:latin typeface="+mn-lt"/>
              </a:rPr>
              <a:t>.</a:t>
            </a:r>
            <a:br>
              <a:rPr lang="en-US" sz="2400" dirty="0">
                <a:latin typeface="+mn-lt"/>
              </a:rPr>
            </a:br>
            <a:r>
              <a:rPr lang="en-US" sz="2400" dirty="0">
                <a:latin typeface="+mn-lt"/>
              </a:rPr>
              <a:t>The total accelerating voltage thus increased, equivalent to a total equivalent shunt impedance of </a:t>
            </a:r>
            <a:r>
              <a:rPr lang="en-US" sz="2400" dirty="0" smtClean="0">
                <a:latin typeface="+mn-lt"/>
              </a:rPr>
              <a:t>      </a:t>
            </a:r>
            <a:r>
              <a:rPr lang="en-US" sz="2400" dirty="0">
                <a:latin typeface="+mn-lt"/>
              </a:rPr>
              <a:t>. </a:t>
            </a:r>
          </a:p>
        </p:txBody>
      </p:sp>
      <p:graphicFrame>
        <p:nvGraphicFramePr>
          <p:cNvPr id="31747" name="Object 6"/>
          <p:cNvGraphicFramePr>
            <a:graphicFrameLocks noChangeAspect="1"/>
          </p:cNvGraphicFramePr>
          <p:nvPr/>
        </p:nvGraphicFramePr>
        <p:xfrm>
          <a:off x="2010361" y="2359025"/>
          <a:ext cx="1131888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06" name="Equation" r:id="rId6" imgW="1130040" imgH="406080" progId="Equation.3">
                  <p:embed/>
                </p:oleObj>
              </mc:Choice>
              <mc:Fallback>
                <p:oleObj name="Equation" r:id="rId6" imgW="1130040" imgH="40608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lum bright="-10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0361" y="2359025"/>
                        <a:ext cx="1131888" cy="409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48" name="Object 7"/>
          <p:cNvGraphicFramePr>
            <a:graphicFrameLocks noChangeAspect="1"/>
          </p:cNvGraphicFramePr>
          <p:nvPr/>
        </p:nvGraphicFramePr>
        <p:xfrm>
          <a:off x="5360768" y="3278188"/>
          <a:ext cx="382588" cy="28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07" name="Equation" r:id="rId8" imgW="380880" imgH="279360" progId="Equation.3">
                  <p:embed/>
                </p:oleObj>
              </mc:Choice>
              <mc:Fallback>
                <p:oleObj name="Equation" r:id="rId8" imgW="380880" imgH="27936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lum bright="-10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0768" y="3278188"/>
                        <a:ext cx="382588" cy="282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53" name="Rectangle 9"/>
          <p:cNvSpPr>
            <a:spLocks noChangeArrowheads="1"/>
          </p:cNvSpPr>
          <p:nvPr/>
        </p:nvSpPr>
        <p:spPr bwMode="auto">
          <a:xfrm>
            <a:off x="915988" y="5097463"/>
            <a:ext cx="269875" cy="1428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54" name="Freeform 10"/>
          <p:cNvSpPr>
            <a:spLocks/>
          </p:cNvSpPr>
          <p:nvPr/>
        </p:nvSpPr>
        <p:spPr bwMode="auto">
          <a:xfrm>
            <a:off x="1185863" y="5021263"/>
            <a:ext cx="69850" cy="90487"/>
          </a:xfrm>
          <a:custGeom>
            <a:avLst/>
            <a:gdLst>
              <a:gd name="T0" fmla="*/ 35 w 44"/>
              <a:gd name="T1" fmla="*/ 3 h 57"/>
              <a:gd name="T2" fmla="*/ 34 w 44"/>
              <a:gd name="T3" fmla="*/ 8 h 57"/>
              <a:gd name="T4" fmla="*/ 34 w 44"/>
              <a:gd name="T5" fmla="*/ 12 h 57"/>
              <a:gd name="T6" fmla="*/ 32 w 44"/>
              <a:gd name="T7" fmla="*/ 17 h 57"/>
              <a:gd name="T8" fmla="*/ 31 w 44"/>
              <a:gd name="T9" fmla="*/ 21 h 57"/>
              <a:gd name="T10" fmla="*/ 30 w 44"/>
              <a:gd name="T11" fmla="*/ 25 h 57"/>
              <a:gd name="T12" fmla="*/ 28 w 44"/>
              <a:gd name="T13" fmla="*/ 28 h 57"/>
              <a:gd name="T14" fmla="*/ 25 w 44"/>
              <a:gd name="T15" fmla="*/ 33 h 57"/>
              <a:gd name="T16" fmla="*/ 24 w 44"/>
              <a:gd name="T17" fmla="*/ 36 h 57"/>
              <a:gd name="T18" fmla="*/ 21 w 44"/>
              <a:gd name="T19" fmla="*/ 39 h 57"/>
              <a:gd name="T20" fmla="*/ 18 w 44"/>
              <a:gd name="T21" fmla="*/ 40 h 57"/>
              <a:gd name="T22" fmla="*/ 15 w 44"/>
              <a:gd name="T23" fmla="*/ 43 h 57"/>
              <a:gd name="T24" fmla="*/ 12 w 44"/>
              <a:gd name="T25" fmla="*/ 45 h 57"/>
              <a:gd name="T26" fmla="*/ 8 w 44"/>
              <a:gd name="T27" fmla="*/ 46 h 57"/>
              <a:gd name="T28" fmla="*/ 5 w 44"/>
              <a:gd name="T29" fmla="*/ 46 h 57"/>
              <a:gd name="T30" fmla="*/ 2 w 44"/>
              <a:gd name="T31" fmla="*/ 48 h 57"/>
              <a:gd name="T32" fmla="*/ 0 w 44"/>
              <a:gd name="T33" fmla="*/ 57 h 57"/>
              <a:gd name="T34" fmla="*/ 5 w 44"/>
              <a:gd name="T35" fmla="*/ 57 h 57"/>
              <a:gd name="T36" fmla="*/ 9 w 44"/>
              <a:gd name="T37" fmla="*/ 55 h 57"/>
              <a:gd name="T38" fmla="*/ 13 w 44"/>
              <a:gd name="T39" fmla="*/ 54 h 57"/>
              <a:gd name="T40" fmla="*/ 18 w 44"/>
              <a:gd name="T41" fmla="*/ 52 h 57"/>
              <a:gd name="T42" fmla="*/ 21 w 44"/>
              <a:gd name="T43" fmla="*/ 49 h 57"/>
              <a:gd name="T44" fmla="*/ 25 w 44"/>
              <a:gd name="T45" fmla="*/ 46 h 57"/>
              <a:gd name="T46" fmla="*/ 28 w 44"/>
              <a:gd name="T47" fmla="*/ 43 h 57"/>
              <a:gd name="T48" fmla="*/ 31 w 44"/>
              <a:gd name="T49" fmla="*/ 39 h 57"/>
              <a:gd name="T50" fmla="*/ 34 w 44"/>
              <a:gd name="T51" fmla="*/ 36 h 57"/>
              <a:gd name="T52" fmla="*/ 37 w 44"/>
              <a:gd name="T53" fmla="*/ 31 h 57"/>
              <a:gd name="T54" fmla="*/ 38 w 44"/>
              <a:gd name="T55" fmla="*/ 27 h 57"/>
              <a:gd name="T56" fmla="*/ 40 w 44"/>
              <a:gd name="T57" fmla="*/ 23 h 57"/>
              <a:gd name="T58" fmla="*/ 41 w 44"/>
              <a:gd name="T59" fmla="*/ 17 h 57"/>
              <a:gd name="T60" fmla="*/ 43 w 44"/>
              <a:gd name="T61" fmla="*/ 12 h 57"/>
              <a:gd name="T62" fmla="*/ 44 w 44"/>
              <a:gd name="T63" fmla="*/ 6 h 57"/>
              <a:gd name="T64" fmla="*/ 44 w 44"/>
              <a:gd name="T65" fmla="*/ 0 h 5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44"/>
              <a:gd name="T100" fmla="*/ 0 h 57"/>
              <a:gd name="T101" fmla="*/ 44 w 44"/>
              <a:gd name="T102" fmla="*/ 57 h 5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44" h="57">
                <a:moveTo>
                  <a:pt x="35" y="0"/>
                </a:moveTo>
                <a:lnTo>
                  <a:pt x="35" y="3"/>
                </a:lnTo>
                <a:lnTo>
                  <a:pt x="35" y="6"/>
                </a:lnTo>
                <a:lnTo>
                  <a:pt x="34" y="8"/>
                </a:lnTo>
                <a:lnTo>
                  <a:pt x="34" y="11"/>
                </a:lnTo>
                <a:lnTo>
                  <a:pt x="34" y="12"/>
                </a:lnTo>
                <a:lnTo>
                  <a:pt x="34" y="15"/>
                </a:lnTo>
                <a:lnTo>
                  <a:pt x="32" y="17"/>
                </a:lnTo>
                <a:lnTo>
                  <a:pt x="32" y="20"/>
                </a:lnTo>
                <a:lnTo>
                  <a:pt x="31" y="21"/>
                </a:lnTo>
                <a:lnTo>
                  <a:pt x="31" y="24"/>
                </a:lnTo>
                <a:lnTo>
                  <a:pt x="30" y="25"/>
                </a:lnTo>
                <a:lnTo>
                  <a:pt x="28" y="27"/>
                </a:lnTo>
                <a:lnTo>
                  <a:pt x="28" y="28"/>
                </a:lnTo>
                <a:lnTo>
                  <a:pt x="27" y="31"/>
                </a:lnTo>
                <a:lnTo>
                  <a:pt x="25" y="33"/>
                </a:lnTo>
                <a:lnTo>
                  <a:pt x="24" y="34"/>
                </a:lnTo>
                <a:lnTo>
                  <a:pt x="24" y="36"/>
                </a:lnTo>
                <a:lnTo>
                  <a:pt x="22" y="37"/>
                </a:lnTo>
                <a:lnTo>
                  <a:pt x="21" y="39"/>
                </a:lnTo>
                <a:lnTo>
                  <a:pt x="19" y="40"/>
                </a:lnTo>
                <a:lnTo>
                  <a:pt x="18" y="40"/>
                </a:lnTo>
                <a:lnTo>
                  <a:pt x="16" y="42"/>
                </a:lnTo>
                <a:lnTo>
                  <a:pt x="15" y="43"/>
                </a:lnTo>
                <a:lnTo>
                  <a:pt x="13" y="43"/>
                </a:lnTo>
                <a:lnTo>
                  <a:pt x="12" y="45"/>
                </a:lnTo>
                <a:lnTo>
                  <a:pt x="10" y="45"/>
                </a:lnTo>
                <a:lnTo>
                  <a:pt x="8" y="46"/>
                </a:lnTo>
                <a:lnTo>
                  <a:pt x="6" y="46"/>
                </a:lnTo>
                <a:lnTo>
                  <a:pt x="5" y="46"/>
                </a:lnTo>
                <a:lnTo>
                  <a:pt x="3" y="48"/>
                </a:lnTo>
                <a:lnTo>
                  <a:pt x="2" y="48"/>
                </a:lnTo>
                <a:lnTo>
                  <a:pt x="0" y="48"/>
                </a:lnTo>
                <a:lnTo>
                  <a:pt x="0" y="57"/>
                </a:lnTo>
                <a:lnTo>
                  <a:pt x="2" y="57"/>
                </a:lnTo>
                <a:lnTo>
                  <a:pt x="5" y="57"/>
                </a:lnTo>
                <a:lnTo>
                  <a:pt x="6" y="55"/>
                </a:lnTo>
                <a:lnTo>
                  <a:pt x="9" y="55"/>
                </a:lnTo>
                <a:lnTo>
                  <a:pt x="10" y="55"/>
                </a:lnTo>
                <a:lnTo>
                  <a:pt x="13" y="54"/>
                </a:lnTo>
                <a:lnTo>
                  <a:pt x="15" y="52"/>
                </a:lnTo>
                <a:lnTo>
                  <a:pt x="18" y="52"/>
                </a:lnTo>
                <a:lnTo>
                  <a:pt x="19" y="51"/>
                </a:lnTo>
                <a:lnTo>
                  <a:pt x="21" y="49"/>
                </a:lnTo>
                <a:lnTo>
                  <a:pt x="24" y="48"/>
                </a:lnTo>
                <a:lnTo>
                  <a:pt x="25" y="46"/>
                </a:lnTo>
                <a:lnTo>
                  <a:pt x="27" y="45"/>
                </a:lnTo>
                <a:lnTo>
                  <a:pt x="28" y="43"/>
                </a:lnTo>
                <a:lnTo>
                  <a:pt x="30" y="42"/>
                </a:lnTo>
                <a:lnTo>
                  <a:pt x="31" y="39"/>
                </a:lnTo>
                <a:lnTo>
                  <a:pt x="32" y="37"/>
                </a:lnTo>
                <a:lnTo>
                  <a:pt x="34" y="36"/>
                </a:lnTo>
                <a:lnTo>
                  <a:pt x="35" y="33"/>
                </a:lnTo>
                <a:lnTo>
                  <a:pt x="37" y="31"/>
                </a:lnTo>
                <a:lnTo>
                  <a:pt x="38" y="28"/>
                </a:lnTo>
                <a:lnTo>
                  <a:pt x="38" y="27"/>
                </a:lnTo>
                <a:lnTo>
                  <a:pt x="40" y="24"/>
                </a:lnTo>
                <a:lnTo>
                  <a:pt x="40" y="23"/>
                </a:lnTo>
                <a:lnTo>
                  <a:pt x="41" y="20"/>
                </a:lnTo>
                <a:lnTo>
                  <a:pt x="41" y="17"/>
                </a:lnTo>
                <a:lnTo>
                  <a:pt x="43" y="14"/>
                </a:lnTo>
                <a:lnTo>
                  <a:pt x="43" y="12"/>
                </a:lnTo>
                <a:lnTo>
                  <a:pt x="43" y="9"/>
                </a:lnTo>
                <a:lnTo>
                  <a:pt x="44" y="6"/>
                </a:lnTo>
                <a:lnTo>
                  <a:pt x="44" y="3"/>
                </a:lnTo>
                <a:lnTo>
                  <a:pt x="44" y="0"/>
                </a:lnTo>
                <a:lnTo>
                  <a:pt x="35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55" name="Freeform 11"/>
          <p:cNvSpPr>
            <a:spLocks/>
          </p:cNvSpPr>
          <p:nvPr/>
        </p:nvSpPr>
        <p:spPr bwMode="auto">
          <a:xfrm>
            <a:off x="1216025" y="4946650"/>
            <a:ext cx="39688" cy="74613"/>
          </a:xfrm>
          <a:custGeom>
            <a:avLst/>
            <a:gdLst>
              <a:gd name="T0" fmla="*/ 0 w 25"/>
              <a:gd name="T1" fmla="*/ 7 h 47"/>
              <a:gd name="T2" fmla="*/ 2 w 25"/>
              <a:gd name="T3" fmla="*/ 10 h 47"/>
              <a:gd name="T4" fmla="*/ 3 w 25"/>
              <a:gd name="T5" fmla="*/ 12 h 47"/>
              <a:gd name="T6" fmla="*/ 6 w 25"/>
              <a:gd name="T7" fmla="*/ 15 h 47"/>
              <a:gd name="T8" fmla="*/ 8 w 25"/>
              <a:gd name="T9" fmla="*/ 16 h 47"/>
              <a:gd name="T10" fmla="*/ 9 w 25"/>
              <a:gd name="T11" fmla="*/ 19 h 47"/>
              <a:gd name="T12" fmla="*/ 11 w 25"/>
              <a:gd name="T13" fmla="*/ 22 h 47"/>
              <a:gd name="T14" fmla="*/ 12 w 25"/>
              <a:gd name="T15" fmla="*/ 25 h 47"/>
              <a:gd name="T16" fmla="*/ 12 w 25"/>
              <a:gd name="T17" fmla="*/ 28 h 47"/>
              <a:gd name="T18" fmla="*/ 13 w 25"/>
              <a:gd name="T19" fmla="*/ 31 h 47"/>
              <a:gd name="T20" fmla="*/ 15 w 25"/>
              <a:gd name="T21" fmla="*/ 34 h 47"/>
              <a:gd name="T22" fmla="*/ 15 w 25"/>
              <a:gd name="T23" fmla="*/ 37 h 47"/>
              <a:gd name="T24" fmla="*/ 15 w 25"/>
              <a:gd name="T25" fmla="*/ 40 h 47"/>
              <a:gd name="T26" fmla="*/ 16 w 25"/>
              <a:gd name="T27" fmla="*/ 43 h 47"/>
              <a:gd name="T28" fmla="*/ 16 w 25"/>
              <a:gd name="T29" fmla="*/ 46 h 47"/>
              <a:gd name="T30" fmla="*/ 25 w 25"/>
              <a:gd name="T31" fmla="*/ 47 h 47"/>
              <a:gd name="T32" fmla="*/ 25 w 25"/>
              <a:gd name="T33" fmla="*/ 44 h 47"/>
              <a:gd name="T34" fmla="*/ 25 w 25"/>
              <a:gd name="T35" fmla="*/ 41 h 47"/>
              <a:gd name="T36" fmla="*/ 24 w 25"/>
              <a:gd name="T37" fmla="*/ 37 h 47"/>
              <a:gd name="T38" fmla="*/ 24 w 25"/>
              <a:gd name="T39" fmla="*/ 34 h 47"/>
              <a:gd name="T40" fmla="*/ 22 w 25"/>
              <a:gd name="T41" fmla="*/ 31 h 47"/>
              <a:gd name="T42" fmla="*/ 22 w 25"/>
              <a:gd name="T43" fmla="*/ 28 h 47"/>
              <a:gd name="T44" fmla="*/ 21 w 25"/>
              <a:gd name="T45" fmla="*/ 25 h 47"/>
              <a:gd name="T46" fmla="*/ 19 w 25"/>
              <a:gd name="T47" fmla="*/ 22 h 47"/>
              <a:gd name="T48" fmla="*/ 18 w 25"/>
              <a:gd name="T49" fmla="*/ 19 h 47"/>
              <a:gd name="T50" fmla="*/ 16 w 25"/>
              <a:gd name="T51" fmla="*/ 16 h 47"/>
              <a:gd name="T52" fmla="*/ 15 w 25"/>
              <a:gd name="T53" fmla="*/ 13 h 47"/>
              <a:gd name="T54" fmla="*/ 13 w 25"/>
              <a:gd name="T55" fmla="*/ 10 h 47"/>
              <a:gd name="T56" fmla="*/ 12 w 25"/>
              <a:gd name="T57" fmla="*/ 9 h 47"/>
              <a:gd name="T58" fmla="*/ 11 w 25"/>
              <a:gd name="T59" fmla="*/ 6 h 47"/>
              <a:gd name="T60" fmla="*/ 8 w 25"/>
              <a:gd name="T61" fmla="*/ 3 h 47"/>
              <a:gd name="T62" fmla="*/ 5 w 25"/>
              <a:gd name="T63" fmla="*/ 0 h 47"/>
              <a:gd name="T64" fmla="*/ 5 w 25"/>
              <a:gd name="T65" fmla="*/ 0 h 4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5"/>
              <a:gd name="T100" fmla="*/ 0 h 47"/>
              <a:gd name="T101" fmla="*/ 25 w 25"/>
              <a:gd name="T102" fmla="*/ 47 h 4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5" h="47">
                <a:moveTo>
                  <a:pt x="2" y="9"/>
                </a:moveTo>
                <a:lnTo>
                  <a:pt x="0" y="7"/>
                </a:lnTo>
                <a:lnTo>
                  <a:pt x="0" y="9"/>
                </a:lnTo>
                <a:lnTo>
                  <a:pt x="2" y="10"/>
                </a:lnTo>
                <a:lnTo>
                  <a:pt x="3" y="10"/>
                </a:lnTo>
                <a:lnTo>
                  <a:pt x="3" y="12"/>
                </a:lnTo>
                <a:lnTo>
                  <a:pt x="5" y="13"/>
                </a:lnTo>
                <a:lnTo>
                  <a:pt x="6" y="15"/>
                </a:lnTo>
                <a:lnTo>
                  <a:pt x="6" y="16"/>
                </a:lnTo>
                <a:lnTo>
                  <a:pt x="8" y="16"/>
                </a:lnTo>
                <a:lnTo>
                  <a:pt x="8" y="18"/>
                </a:lnTo>
                <a:lnTo>
                  <a:pt x="9" y="19"/>
                </a:lnTo>
                <a:lnTo>
                  <a:pt x="9" y="21"/>
                </a:lnTo>
                <a:lnTo>
                  <a:pt x="11" y="22"/>
                </a:lnTo>
                <a:lnTo>
                  <a:pt x="11" y="24"/>
                </a:lnTo>
                <a:lnTo>
                  <a:pt x="12" y="25"/>
                </a:lnTo>
                <a:lnTo>
                  <a:pt x="12" y="27"/>
                </a:lnTo>
                <a:lnTo>
                  <a:pt x="12" y="28"/>
                </a:lnTo>
                <a:lnTo>
                  <a:pt x="13" y="30"/>
                </a:lnTo>
                <a:lnTo>
                  <a:pt x="13" y="31"/>
                </a:lnTo>
                <a:lnTo>
                  <a:pt x="13" y="32"/>
                </a:lnTo>
                <a:lnTo>
                  <a:pt x="15" y="34"/>
                </a:lnTo>
                <a:lnTo>
                  <a:pt x="15" y="35"/>
                </a:lnTo>
                <a:lnTo>
                  <a:pt x="15" y="37"/>
                </a:lnTo>
                <a:lnTo>
                  <a:pt x="15" y="38"/>
                </a:lnTo>
                <a:lnTo>
                  <a:pt x="15" y="40"/>
                </a:lnTo>
                <a:lnTo>
                  <a:pt x="16" y="41"/>
                </a:lnTo>
                <a:lnTo>
                  <a:pt x="16" y="43"/>
                </a:lnTo>
                <a:lnTo>
                  <a:pt x="16" y="44"/>
                </a:lnTo>
                <a:lnTo>
                  <a:pt x="16" y="46"/>
                </a:lnTo>
                <a:lnTo>
                  <a:pt x="16" y="47"/>
                </a:lnTo>
                <a:lnTo>
                  <a:pt x="25" y="47"/>
                </a:lnTo>
                <a:lnTo>
                  <a:pt x="25" y="46"/>
                </a:lnTo>
                <a:lnTo>
                  <a:pt x="25" y="44"/>
                </a:lnTo>
                <a:lnTo>
                  <a:pt x="25" y="43"/>
                </a:lnTo>
                <a:lnTo>
                  <a:pt x="25" y="41"/>
                </a:lnTo>
                <a:lnTo>
                  <a:pt x="24" y="40"/>
                </a:lnTo>
                <a:lnTo>
                  <a:pt x="24" y="37"/>
                </a:lnTo>
                <a:lnTo>
                  <a:pt x="24" y="35"/>
                </a:lnTo>
                <a:lnTo>
                  <a:pt x="24" y="34"/>
                </a:lnTo>
                <a:lnTo>
                  <a:pt x="24" y="32"/>
                </a:lnTo>
                <a:lnTo>
                  <a:pt x="22" y="31"/>
                </a:lnTo>
                <a:lnTo>
                  <a:pt x="22" y="30"/>
                </a:lnTo>
                <a:lnTo>
                  <a:pt x="22" y="28"/>
                </a:lnTo>
                <a:lnTo>
                  <a:pt x="21" y="27"/>
                </a:lnTo>
                <a:lnTo>
                  <a:pt x="21" y="25"/>
                </a:lnTo>
                <a:lnTo>
                  <a:pt x="21" y="24"/>
                </a:lnTo>
                <a:lnTo>
                  <a:pt x="19" y="22"/>
                </a:lnTo>
                <a:lnTo>
                  <a:pt x="19" y="21"/>
                </a:lnTo>
                <a:lnTo>
                  <a:pt x="18" y="19"/>
                </a:lnTo>
                <a:lnTo>
                  <a:pt x="18" y="18"/>
                </a:lnTo>
                <a:lnTo>
                  <a:pt x="16" y="16"/>
                </a:lnTo>
                <a:lnTo>
                  <a:pt x="16" y="15"/>
                </a:lnTo>
                <a:lnTo>
                  <a:pt x="15" y="13"/>
                </a:lnTo>
                <a:lnTo>
                  <a:pt x="15" y="12"/>
                </a:lnTo>
                <a:lnTo>
                  <a:pt x="13" y="10"/>
                </a:lnTo>
                <a:lnTo>
                  <a:pt x="13" y="9"/>
                </a:lnTo>
                <a:lnTo>
                  <a:pt x="12" y="9"/>
                </a:lnTo>
                <a:lnTo>
                  <a:pt x="11" y="7"/>
                </a:lnTo>
                <a:lnTo>
                  <a:pt x="11" y="6"/>
                </a:lnTo>
                <a:lnTo>
                  <a:pt x="9" y="4"/>
                </a:lnTo>
                <a:lnTo>
                  <a:pt x="8" y="3"/>
                </a:lnTo>
                <a:lnTo>
                  <a:pt x="6" y="1"/>
                </a:lnTo>
                <a:lnTo>
                  <a:pt x="5" y="0"/>
                </a:lnTo>
                <a:lnTo>
                  <a:pt x="6" y="1"/>
                </a:lnTo>
                <a:lnTo>
                  <a:pt x="5" y="0"/>
                </a:lnTo>
                <a:lnTo>
                  <a:pt x="2" y="9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56" name="Freeform 12"/>
          <p:cNvSpPr>
            <a:spLocks/>
          </p:cNvSpPr>
          <p:nvPr/>
        </p:nvSpPr>
        <p:spPr bwMode="auto">
          <a:xfrm>
            <a:off x="1006475" y="4672013"/>
            <a:ext cx="217488" cy="288925"/>
          </a:xfrm>
          <a:custGeom>
            <a:avLst/>
            <a:gdLst>
              <a:gd name="T0" fmla="*/ 0 w 137"/>
              <a:gd name="T1" fmla="*/ 7 h 182"/>
              <a:gd name="T2" fmla="*/ 2 w 137"/>
              <a:gd name="T3" fmla="*/ 20 h 182"/>
              <a:gd name="T4" fmla="*/ 3 w 137"/>
              <a:gd name="T5" fmla="*/ 35 h 182"/>
              <a:gd name="T6" fmla="*/ 8 w 137"/>
              <a:gd name="T7" fmla="*/ 49 h 182"/>
              <a:gd name="T8" fmla="*/ 12 w 137"/>
              <a:gd name="T9" fmla="*/ 63 h 182"/>
              <a:gd name="T10" fmla="*/ 18 w 137"/>
              <a:gd name="T11" fmla="*/ 77 h 182"/>
              <a:gd name="T12" fmla="*/ 25 w 137"/>
              <a:gd name="T13" fmla="*/ 89 h 182"/>
              <a:gd name="T14" fmla="*/ 32 w 137"/>
              <a:gd name="T15" fmla="*/ 102 h 182"/>
              <a:gd name="T16" fmla="*/ 41 w 137"/>
              <a:gd name="T17" fmla="*/ 114 h 182"/>
              <a:gd name="T18" fmla="*/ 50 w 137"/>
              <a:gd name="T19" fmla="*/ 126 h 182"/>
              <a:gd name="T20" fmla="*/ 62 w 137"/>
              <a:gd name="T21" fmla="*/ 136 h 182"/>
              <a:gd name="T22" fmla="*/ 72 w 137"/>
              <a:gd name="T23" fmla="*/ 146 h 182"/>
              <a:gd name="T24" fmla="*/ 85 w 137"/>
              <a:gd name="T25" fmla="*/ 155 h 182"/>
              <a:gd name="T26" fmla="*/ 98 w 137"/>
              <a:gd name="T27" fmla="*/ 164 h 182"/>
              <a:gd name="T28" fmla="*/ 112 w 137"/>
              <a:gd name="T29" fmla="*/ 171 h 182"/>
              <a:gd name="T30" fmla="*/ 126 w 137"/>
              <a:gd name="T31" fmla="*/ 179 h 182"/>
              <a:gd name="T32" fmla="*/ 137 w 137"/>
              <a:gd name="T33" fmla="*/ 173 h 182"/>
              <a:gd name="T34" fmla="*/ 122 w 137"/>
              <a:gd name="T35" fmla="*/ 167 h 182"/>
              <a:gd name="T36" fmla="*/ 109 w 137"/>
              <a:gd name="T37" fmla="*/ 160 h 182"/>
              <a:gd name="T38" fmla="*/ 96 w 137"/>
              <a:gd name="T39" fmla="*/ 152 h 182"/>
              <a:gd name="T40" fmla="*/ 84 w 137"/>
              <a:gd name="T41" fmla="*/ 143 h 182"/>
              <a:gd name="T42" fmla="*/ 72 w 137"/>
              <a:gd name="T43" fmla="*/ 134 h 182"/>
              <a:gd name="T44" fmla="*/ 62 w 137"/>
              <a:gd name="T45" fmla="*/ 124 h 182"/>
              <a:gd name="T46" fmla="*/ 53 w 137"/>
              <a:gd name="T47" fmla="*/ 114 h 182"/>
              <a:gd name="T48" fmla="*/ 44 w 137"/>
              <a:gd name="T49" fmla="*/ 102 h 182"/>
              <a:gd name="T50" fmla="*/ 35 w 137"/>
              <a:gd name="T51" fmla="*/ 90 h 182"/>
              <a:gd name="T52" fmla="*/ 28 w 137"/>
              <a:gd name="T53" fmla="*/ 78 h 182"/>
              <a:gd name="T54" fmla="*/ 22 w 137"/>
              <a:gd name="T55" fmla="*/ 66 h 182"/>
              <a:gd name="T56" fmla="*/ 18 w 137"/>
              <a:gd name="T57" fmla="*/ 53 h 182"/>
              <a:gd name="T58" fmla="*/ 13 w 137"/>
              <a:gd name="T59" fmla="*/ 40 h 182"/>
              <a:gd name="T60" fmla="*/ 10 w 137"/>
              <a:gd name="T61" fmla="*/ 26 h 182"/>
              <a:gd name="T62" fmla="*/ 9 w 137"/>
              <a:gd name="T63" fmla="*/ 13 h 182"/>
              <a:gd name="T64" fmla="*/ 9 w 137"/>
              <a:gd name="T65" fmla="*/ 0 h 18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37"/>
              <a:gd name="T100" fmla="*/ 0 h 182"/>
              <a:gd name="T101" fmla="*/ 137 w 137"/>
              <a:gd name="T102" fmla="*/ 182 h 18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37" h="182">
                <a:moveTo>
                  <a:pt x="0" y="0"/>
                </a:moveTo>
                <a:lnTo>
                  <a:pt x="0" y="7"/>
                </a:lnTo>
                <a:lnTo>
                  <a:pt x="0" y="15"/>
                </a:lnTo>
                <a:lnTo>
                  <a:pt x="2" y="20"/>
                </a:lnTo>
                <a:lnTo>
                  <a:pt x="2" y="28"/>
                </a:lnTo>
                <a:lnTo>
                  <a:pt x="3" y="35"/>
                </a:lnTo>
                <a:lnTo>
                  <a:pt x="6" y="43"/>
                </a:lnTo>
                <a:lnTo>
                  <a:pt x="8" y="49"/>
                </a:lnTo>
                <a:lnTo>
                  <a:pt x="9" y="56"/>
                </a:lnTo>
                <a:lnTo>
                  <a:pt x="12" y="63"/>
                </a:lnTo>
                <a:lnTo>
                  <a:pt x="15" y="69"/>
                </a:lnTo>
                <a:lnTo>
                  <a:pt x="18" y="77"/>
                </a:lnTo>
                <a:lnTo>
                  <a:pt x="21" y="83"/>
                </a:lnTo>
                <a:lnTo>
                  <a:pt x="25" y="89"/>
                </a:lnTo>
                <a:lnTo>
                  <a:pt x="28" y="96"/>
                </a:lnTo>
                <a:lnTo>
                  <a:pt x="32" y="102"/>
                </a:lnTo>
                <a:lnTo>
                  <a:pt x="37" y="108"/>
                </a:lnTo>
                <a:lnTo>
                  <a:pt x="41" y="114"/>
                </a:lnTo>
                <a:lnTo>
                  <a:pt x="46" y="120"/>
                </a:lnTo>
                <a:lnTo>
                  <a:pt x="50" y="126"/>
                </a:lnTo>
                <a:lnTo>
                  <a:pt x="56" y="130"/>
                </a:lnTo>
                <a:lnTo>
                  <a:pt x="62" y="136"/>
                </a:lnTo>
                <a:lnTo>
                  <a:pt x="66" y="140"/>
                </a:lnTo>
                <a:lnTo>
                  <a:pt x="72" y="146"/>
                </a:lnTo>
                <a:lnTo>
                  <a:pt x="78" y="151"/>
                </a:lnTo>
                <a:lnTo>
                  <a:pt x="85" y="155"/>
                </a:lnTo>
                <a:lnTo>
                  <a:pt x="91" y="160"/>
                </a:lnTo>
                <a:lnTo>
                  <a:pt x="98" y="164"/>
                </a:lnTo>
                <a:lnTo>
                  <a:pt x="104" y="168"/>
                </a:lnTo>
                <a:lnTo>
                  <a:pt x="112" y="171"/>
                </a:lnTo>
                <a:lnTo>
                  <a:pt x="119" y="176"/>
                </a:lnTo>
                <a:lnTo>
                  <a:pt x="126" y="179"/>
                </a:lnTo>
                <a:lnTo>
                  <a:pt x="134" y="182"/>
                </a:lnTo>
                <a:lnTo>
                  <a:pt x="137" y="173"/>
                </a:lnTo>
                <a:lnTo>
                  <a:pt x="129" y="170"/>
                </a:lnTo>
                <a:lnTo>
                  <a:pt x="122" y="167"/>
                </a:lnTo>
                <a:lnTo>
                  <a:pt x="116" y="164"/>
                </a:lnTo>
                <a:lnTo>
                  <a:pt x="109" y="160"/>
                </a:lnTo>
                <a:lnTo>
                  <a:pt x="103" y="157"/>
                </a:lnTo>
                <a:lnTo>
                  <a:pt x="96" y="152"/>
                </a:lnTo>
                <a:lnTo>
                  <a:pt x="90" y="148"/>
                </a:lnTo>
                <a:lnTo>
                  <a:pt x="84" y="143"/>
                </a:lnTo>
                <a:lnTo>
                  <a:pt x="78" y="139"/>
                </a:lnTo>
                <a:lnTo>
                  <a:pt x="72" y="134"/>
                </a:lnTo>
                <a:lnTo>
                  <a:pt x="68" y="129"/>
                </a:lnTo>
                <a:lnTo>
                  <a:pt x="62" y="124"/>
                </a:lnTo>
                <a:lnTo>
                  <a:pt x="57" y="120"/>
                </a:lnTo>
                <a:lnTo>
                  <a:pt x="53" y="114"/>
                </a:lnTo>
                <a:lnTo>
                  <a:pt x="49" y="108"/>
                </a:lnTo>
                <a:lnTo>
                  <a:pt x="44" y="102"/>
                </a:lnTo>
                <a:lnTo>
                  <a:pt x="40" y="96"/>
                </a:lnTo>
                <a:lnTo>
                  <a:pt x="35" y="90"/>
                </a:lnTo>
                <a:lnTo>
                  <a:pt x="32" y="84"/>
                </a:lnTo>
                <a:lnTo>
                  <a:pt x="28" y="78"/>
                </a:lnTo>
                <a:lnTo>
                  <a:pt x="25" y="72"/>
                </a:lnTo>
                <a:lnTo>
                  <a:pt x="22" y="66"/>
                </a:lnTo>
                <a:lnTo>
                  <a:pt x="21" y="60"/>
                </a:lnTo>
                <a:lnTo>
                  <a:pt x="18" y="53"/>
                </a:lnTo>
                <a:lnTo>
                  <a:pt x="16" y="47"/>
                </a:lnTo>
                <a:lnTo>
                  <a:pt x="13" y="40"/>
                </a:lnTo>
                <a:lnTo>
                  <a:pt x="12" y="34"/>
                </a:lnTo>
                <a:lnTo>
                  <a:pt x="10" y="26"/>
                </a:lnTo>
                <a:lnTo>
                  <a:pt x="10" y="20"/>
                </a:lnTo>
                <a:lnTo>
                  <a:pt x="9" y="13"/>
                </a:lnTo>
                <a:lnTo>
                  <a:pt x="9" y="7"/>
                </a:lnTo>
                <a:lnTo>
                  <a:pt x="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57" name="Freeform 13"/>
          <p:cNvSpPr>
            <a:spLocks/>
          </p:cNvSpPr>
          <p:nvPr/>
        </p:nvSpPr>
        <p:spPr bwMode="auto">
          <a:xfrm>
            <a:off x="1006475" y="4354513"/>
            <a:ext cx="363538" cy="317500"/>
          </a:xfrm>
          <a:custGeom>
            <a:avLst/>
            <a:gdLst>
              <a:gd name="T0" fmla="*/ 217 w 229"/>
              <a:gd name="T1" fmla="*/ 0 h 200"/>
              <a:gd name="T2" fmla="*/ 194 w 229"/>
              <a:gd name="T3" fmla="*/ 3 h 200"/>
              <a:gd name="T4" fmla="*/ 172 w 229"/>
              <a:gd name="T5" fmla="*/ 6 h 200"/>
              <a:gd name="T6" fmla="*/ 151 w 229"/>
              <a:gd name="T7" fmla="*/ 12 h 200"/>
              <a:gd name="T8" fmla="*/ 131 w 229"/>
              <a:gd name="T9" fmla="*/ 19 h 200"/>
              <a:gd name="T10" fmla="*/ 110 w 229"/>
              <a:gd name="T11" fmla="*/ 28 h 200"/>
              <a:gd name="T12" fmla="*/ 93 w 229"/>
              <a:gd name="T13" fmla="*/ 40 h 200"/>
              <a:gd name="T14" fmla="*/ 75 w 229"/>
              <a:gd name="T15" fmla="*/ 52 h 200"/>
              <a:gd name="T16" fmla="*/ 60 w 229"/>
              <a:gd name="T17" fmla="*/ 65 h 200"/>
              <a:gd name="T18" fmla="*/ 46 w 229"/>
              <a:gd name="T19" fmla="*/ 80 h 200"/>
              <a:gd name="T20" fmla="*/ 34 w 229"/>
              <a:gd name="T21" fmla="*/ 96 h 200"/>
              <a:gd name="T22" fmla="*/ 22 w 229"/>
              <a:gd name="T23" fmla="*/ 112 h 200"/>
              <a:gd name="T24" fmla="*/ 13 w 229"/>
              <a:gd name="T25" fmla="*/ 130 h 200"/>
              <a:gd name="T26" fmla="*/ 8 w 229"/>
              <a:gd name="T27" fmla="*/ 149 h 200"/>
              <a:gd name="T28" fmla="*/ 3 w 229"/>
              <a:gd name="T29" fmla="*/ 169 h 200"/>
              <a:gd name="T30" fmla="*/ 0 w 229"/>
              <a:gd name="T31" fmla="*/ 189 h 200"/>
              <a:gd name="T32" fmla="*/ 9 w 229"/>
              <a:gd name="T33" fmla="*/ 200 h 200"/>
              <a:gd name="T34" fmla="*/ 10 w 229"/>
              <a:gd name="T35" fmla="*/ 180 h 200"/>
              <a:gd name="T36" fmla="*/ 13 w 229"/>
              <a:gd name="T37" fmla="*/ 161 h 200"/>
              <a:gd name="T38" fmla="*/ 19 w 229"/>
              <a:gd name="T39" fmla="*/ 143 h 200"/>
              <a:gd name="T40" fmla="*/ 27 w 229"/>
              <a:gd name="T41" fmla="*/ 126 h 200"/>
              <a:gd name="T42" fmla="*/ 35 w 229"/>
              <a:gd name="T43" fmla="*/ 109 h 200"/>
              <a:gd name="T44" fmla="*/ 46 w 229"/>
              <a:gd name="T45" fmla="*/ 93 h 200"/>
              <a:gd name="T46" fmla="*/ 59 w 229"/>
              <a:gd name="T47" fmla="*/ 78 h 200"/>
              <a:gd name="T48" fmla="*/ 74 w 229"/>
              <a:gd name="T49" fmla="*/ 65 h 200"/>
              <a:gd name="T50" fmla="*/ 88 w 229"/>
              <a:gd name="T51" fmla="*/ 53 h 200"/>
              <a:gd name="T52" fmla="*/ 106 w 229"/>
              <a:gd name="T53" fmla="*/ 41 h 200"/>
              <a:gd name="T54" fmla="*/ 123 w 229"/>
              <a:gd name="T55" fmla="*/ 32 h 200"/>
              <a:gd name="T56" fmla="*/ 143 w 229"/>
              <a:gd name="T57" fmla="*/ 24 h 200"/>
              <a:gd name="T58" fmla="*/ 163 w 229"/>
              <a:gd name="T59" fmla="*/ 18 h 200"/>
              <a:gd name="T60" fmla="*/ 185 w 229"/>
              <a:gd name="T61" fmla="*/ 13 h 200"/>
              <a:gd name="T62" fmla="*/ 207 w 229"/>
              <a:gd name="T63" fmla="*/ 10 h 200"/>
              <a:gd name="T64" fmla="*/ 229 w 229"/>
              <a:gd name="T65" fmla="*/ 9 h 20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29"/>
              <a:gd name="T100" fmla="*/ 0 h 200"/>
              <a:gd name="T101" fmla="*/ 229 w 229"/>
              <a:gd name="T102" fmla="*/ 200 h 20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29" h="200">
                <a:moveTo>
                  <a:pt x="229" y="0"/>
                </a:moveTo>
                <a:lnTo>
                  <a:pt x="217" y="0"/>
                </a:lnTo>
                <a:lnTo>
                  <a:pt x="206" y="1"/>
                </a:lnTo>
                <a:lnTo>
                  <a:pt x="194" y="3"/>
                </a:lnTo>
                <a:lnTo>
                  <a:pt x="184" y="4"/>
                </a:lnTo>
                <a:lnTo>
                  <a:pt x="172" y="6"/>
                </a:lnTo>
                <a:lnTo>
                  <a:pt x="162" y="9"/>
                </a:lnTo>
                <a:lnTo>
                  <a:pt x="151" y="12"/>
                </a:lnTo>
                <a:lnTo>
                  <a:pt x="140" y="16"/>
                </a:lnTo>
                <a:lnTo>
                  <a:pt x="131" y="19"/>
                </a:lnTo>
                <a:lnTo>
                  <a:pt x="121" y="24"/>
                </a:lnTo>
                <a:lnTo>
                  <a:pt x="110" y="28"/>
                </a:lnTo>
                <a:lnTo>
                  <a:pt x="101" y="34"/>
                </a:lnTo>
                <a:lnTo>
                  <a:pt x="93" y="40"/>
                </a:lnTo>
                <a:lnTo>
                  <a:pt x="84" y="46"/>
                </a:lnTo>
                <a:lnTo>
                  <a:pt x="75" y="52"/>
                </a:lnTo>
                <a:lnTo>
                  <a:pt x="68" y="58"/>
                </a:lnTo>
                <a:lnTo>
                  <a:pt x="60" y="65"/>
                </a:lnTo>
                <a:lnTo>
                  <a:pt x="53" y="72"/>
                </a:lnTo>
                <a:lnTo>
                  <a:pt x="46" y="80"/>
                </a:lnTo>
                <a:lnTo>
                  <a:pt x="40" y="87"/>
                </a:lnTo>
                <a:lnTo>
                  <a:pt x="34" y="96"/>
                </a:lnTo>
                <a:lnTo>
                  <a:pt x="28" y="103"/>
                </a:lnTo>
                <a:lnTo>
                  <a:pt x="22" y="112"/>
                </a:lnTo>
                <a:lnTo>
                  <a:pt x="18" y="121"/>
                </a:lnTo>
                <a:lnTo>
                  <a:pt x="13" y="130"/>
                </a:lnTo>
                <a:lnTo>
                  <a:pt x="10" y="141"/>
                </a:lnTo>
                <a:lnTo>
                  <a:pt x="8" y="149"/>
                </a:lnTo>
                <a:lnTo>
                  <a:pt x="5" y="160"/>
                </a:lnTo>
                <a:lnTo>
                  <a:pt x="3" y="169"/>
                </a:lnTo>
                <a:lnTo>
                  <a:pt x="2" y="179"/>
                </a:lnTo>
                <a:lnTo>
                  <a:pt x="0" y="189"/>
                </a:lnTo>
                <a:lnTo>
                  <a:pt x="0" y="200"/>
                </a:lnTo>
                <a:lnTo>
                  <a:pt x="9" y="200"/>
                </a:lnTo>
                <a:lnTo>
                  <a:pt x="9" y="189"/>
                </a:lnTo>
                <a:lnTo>
                  <a:pt x="10" y="180"/>
                </a:lnTo>
                <a:lnTo>
                  <a:pt x="12" y="170"/>
                </a:lnTo>
                <a:lnTo>
                  <a:pt x="13" y="161"/>
                </a:lnTo>
                <a:lnTo>
                  <a:pt x="15" y="152"/>
                </a:lnTo>
                <a:lnTo>
                  <a:pt x="19" y="143"/>
                </a:lnTo>
                <a:lnTo>
                  <a:pt x="22" y="135"/>
                </a:lnTo>
                <a:lnTo>
                  <a:pt x="27" y="126"/>
                </a:lnTo>
                <a:lnTo>
                  <a:pt x="31" y="117"/>
                </a:lnTo>
                <a:lnTo>
                  <a:pt x="35" y="109"/>
                </a:lnTo>
                <a:lnTo>
                  <a:pt x="40" y="101"/>
                </a:lnTo>
                <a:lnTo>
                  <a:pt x="46" y="93"/>
                </a:lnTo>
                <a:lnTo>
                  <a:pt x="53" y="86"/>
                </a:lnTo>
                <a:lnTo>
                  <a:pt x="59" y="78"/>
                </a:lnTo>
                <a:lnTo>
                  <a:pt x="66" y="71"/>
                </a:lnTo>
                <a:lnTo>
                  <a:pt x="74" y="65"/>
                </a:lnTo>
                <a:lnTo>
                  <a:pt x="81" y="59"/>
                </a:lnTo>
                <a:lnTo>
                  <a:pt x="88" y="53"/>
                </a:lnTo>
                <a:lnTo>
                  <a:pt x="97" y="47"/>
                </a:lnTo>
                <a:lnTo>
                  <a:pt x="106" y="41"/>
                </a:lnTo>
                <a:lnTo>
                  <a:pt x="115" y="37"/>
                </a:lnTo>
                <a:lnTo>
                  <a:pt x="123" y="32"/>
                </a:lnTo>
                <a:lnTo>
                  <a:pt x="134" y="28"/>
                </a:lnTo>
                <a:lnTo>
                  <a:pt x="143" y="24"/>
                </a:lnTo>
                <a:lnTo>
                  <a:pt x="153" y="21"/>
                </a:lnTo>
                <a:lnTo>
                  <a:pt x="163" y="18"/>
                </a:lnTo>
                <a:lnTo>
                  <a:pt x="173" y="15"/>
                </a:lnTo>
                <a:lnTo>
                  <a:pt x="185" y="13"/>
                </a:lnTo>
                <a:lnTo>
                  <a:pt x="195" y="10"/>
                </a:lnTo>
                <a:lnTo>
                  <a:pt x="207" y="10"/>
                </a:lnTo>
                <a:lnTo>
                  <a:pt x="217" y="9"/>
                </a:lnTo>
                <a:lnTo>
                  <a:pt x="229" y="9"/>
                </a:lnTo>
                <a:lnTo>
                  <a:pt x="229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58" name="Freeform 14"/>
          <p:cNvSpPr>
            <a:spLocks/>
          </p:cNvSpPr>
          <p:nvPr/>
        </p:nvSpPr>
        <p:spPr bwMode="auto">
          <a:xfrm>
            <a:off x="1370013" y="4354513"/>
            <a:ext cx="363537" cy="317500"/>
          </a:xfrm>
          <a:custGeom>
            <a:avLst/>
            <a:gdLst>
              <a:gd name="T0" fmla="*/ 229 w 229"/>
              <a:gd name="T1" fmla="*/ 189 h 200"/>
              <a:gd name="T2" fmla="*/ 226 w 229"/>
              <a:gd name="T3" fmla="*/ 169 h 200"/>
              <a:gd name="T4" fmla="*/ 222 w 229"/>
              <a:gd name="T5" fmla="*/ 149 h 200"/>
              <a:gd name="T6" fmla="*/ 216 w 229"/>
              <a:gd name="T7" fmla="*/ 130 h 200"/>
              <a:gd name="T8" fmla="*/ 207 w 229"/>
              <a:gd name="T9" fmla="*/ 112 h 200"/>
              <a:gd name="T10" fmla="*/ 195 w 229"/>
              <a:gd name="T11" fmla="*/ 96 h 200"/>
              <a:gd name="T12" fmla="*/ 183 w 229"/>
              <a:gd name="T13" fmla="*/ 80 h 200"/>
              <a:gd name="T14" fmla="*/ 169 w 229"/>
              <a:gd name="T15" fmla="*/ 65 h 200"/>
              <a:gd name="T16" fmla="*/ 154 w 229"/>
              <a:gd name="T17" fmla="*/ 52 h 200"/>
              <a:gd name="T18" fmla="*/ 137 w 229"/>
              <a:gd name="T19" fmla="*/ 40 h 200"/>
              <a:gd name="T20" fmla="*/ 119 w 229"/>
              <a:gd name="T21" fmla="*/ 28 h 200"/>
              <a:gd name="T22" fmla="*/ 98 w 229"/>
              <a:gd name="T23" fmla="*/ 19 h 200"/>
              <a:gd name="T24" fmla="*/ 78 w 229"/>
              <a:gd name="T25" fmla="*/ 12 h 200"/>
              <a:gd name="T26" fmla="*/ 57 w 229"/>
              <a:gd name="T27" fmla="*/ 6 h 200"/>
              <a:gd name="T28" fmla="*/ 35 w 229"/>
              <a:gd name="T29" fmla="*/ 3 h 200"/>
              <a:gd name="T30" fmla="*/ 12 w 229"/>
              <a:gd name="T31" fmla="*/ 0 h 200"/>
              <a:gd name="T32" fmla="*/ 0 w 229"/>
              <a:gd name="T33" fmla="*/ 9 h 200"/>
              <a:gd name="T34" fmla="*/ 22 w 229"/>
              <a:gd name="T35" fmla="*/ 10 h 200"/>
              <a:gd name="T36" fmla="*/ 44 w 229"/>
              <a:gd name="T37" fmla="*/ 13 h 200"/>
              <a:gd name="T38" fmla="*/ 66 w 229"/>
              <a:gd name="T39" fmla="*/ 18 h 200"/>
              <a:gd name="T40" fmla="*/ 87 w 229"/>
              <a:gd name="T41" fmla="*/ 24 h 200"/>
              <a:gd name="T42" fmla="*/ 106 w 229"/>
              <a:gd name="T43" fmla="*/ 32 h 200"/>
              <a:gd name="T44" fmla="*/ 123 w 229"/>
              <a:gd name="T45" fmla="*/ 41 h 200"/>
              <a:gd name="T46" fmla="*/ 141 w 229"/>
              <a:gd name="T47" fmla="*/ 53 h 200"/>
              <a:gd name="T48" fmla="*/ 156 w 229"/>
              <a:gd name="T49" fmla="*/ 65 h 200"/>
              <a:gd name="T50" fmla="*/ 170 w 229"/>
              <a:gd name="T51" fmla="*/ 78 h 200"/>
              <a:gd name="T52" fmla="*/ 183 w 229"/>
              <a:gd name="T53" fmla="*/ 93 h 200"/>
              <a:gd name="T54" fmla="*/ 194 w 229"/>
              <a:gd name="T55" fmla="*/ 109 h 200"/>
              <a:gd name="T56" fmla="*/ 203 w 229"/>
              <a:gd name="T57" fmla="*/ 126 h 200"/>
              <a:gd name="T58" fmla="*/ 210 w 229"/>
              <a:gd name="T59" fmla="*/ 143 h 200"/>
              <a:gd name="T60" fmla="*/ 216 w 229"/>
              <a:gd name="T61" fmla="*/ 161 h 200"/>
              <a:gd name="T62" fmla="*/ 219 w 229"/>
              <a:gd name="T63" fmla="*/ 180 h 200"/>
              <a:gd name="T64" fmla="*/ 220 w 229"/>
              <a:gd name="T65" fmla="*/ 200 h 20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29"/>
              <a:gd name="T100" fmla="*/ 0 h 200"/>
              <a:gd name="T101" fmla="*/ 229 w 229"/>
              <a:gd name="T102" fmla="*/ 200 h 20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29" h="200">
                <a:moveTo>
                  <a:pt x="229" y="200"/>
                </a:moveTo>
                <a:lnTo>
                  <a:pt x="229" y="189"/>
                </a:lnTo>
                <a:lnTo>
                  <a:pt x="228" y="179"/>
                </a:lnTo>
                <a:lnTo>
                  <a:pt x="226" y="169"/>
                </a:lnTo>
                <a:lnTo>
                  <a:pt x="225" y="160"/>
                </a:lnTo>
                <a:lnTo>
                  <a:pt x="222" y="149"/>
                </a:lnTo>
                <a:lnTo>
                  <a:pt x="219" y="141"/>
                </a:lnTo>
                <a:lnTo>
                  <a:pt x="216" y="130"/>
                </a:lnTo>
                <a:lnTo>
                  <a:pt x="211" y="121"/>
                </a:lnTo>
                <a:lnTo>
                  <a:pt x="207" y="112"/>
                </a:lnTo>
                <a:lnTo>
                  <a:pt x="201" y="103"/>
                </a:lnTo>
                <a:lnTo>
                  <a:pt x="195" y="96"/>
                </a:lnTo>
                <a:lnTo>
                  <a:pt x="189" y="87"/>
                </a:lnTo>
                <a:lnTo>
                  <a:pt x="183" y="80"/>
                </a:lnTo>
                <a:lnTo>
                  <a:pt x="176" y="72"/>
                </a:lnTo>
                <a:lnTo>
                  <a:pt x="169" y="65"/>
                </a:lnTo>
                <a:lnTo>
                  <a:pt x="161" y="58"/>
                </a:lnTo>
                <a:lnTo>
                  <a:pt x="154" y="52"/>
                </a:lnTo>
                <a:lnTo>
                  <a:pt x="145" y="46"/>
                </a:lnTo>
                <a:lnTo>
                  <a:pt x="137" y="40"/>
                </a:lnTo>
                <a:lnTo>
                  <a:pt x="128" y="34"/>
                </a:lnTo>
                <a:lnTo>
                  <a:pt x="119" y="28"/>
                </a:lnTo>
                <a:lnTo>
                  <a:pt x="109" y="24"/>
                </a:lnTo>
                <a:lnTo>
                  <a:pt x="98" y="19"/>
                </a:lnTo>
                <a:lnTo>
                  <a:pt x="90" y="16"/>
                </a:lnTo>
                <a:lnTo>
                  <a:pt x="78" y="12"/>
                </a:lnTo>
                <a:lnTo>
                  <a:pt x="68" y="9"/>
                </a:lnTo>
                <a:lnTo>
                  <a:pt x="57" y="6"/>
                </a:lnTo>
                <a:lnTo>
                  <a:pt x="46" y="4"/>
                </a:lnTo>
                <a:lnTo>
                  <a:pt x="35" y="3"/>
                </a:lnTo>
                <a:lnTo>
                  <a:pt x="24" y="1"/>
                </a:lnTo>
                <a:lnTo>
                  <a:pt x="12" y="0"/>
                </a:lnTo>
                <a:lnTo>
                  <a:pt x="0" y="0"/>
                </a:lnTo>
                <a:lnTo>
                  <a:pt x="0" y="9"/>
                </a:lnTo>
                <a:lnTo>
                  <a:pt x="12" y="9"/>
                </a:lnTo>
                <a:lnTo>
                  <a:pt x="22" y="10"/>
                </a:lnTo>
                <a:lnTo>
                  <a:pt x="34" y="10"/>
                </a:lnTo>
                <a:lnTo>
                  <a:pt x="44" y="13"/>
                </a:lnTo>
                <a:lnTo>
                  <a:pt x="56" y="15"/>
                </a:lnTo>
                <a:lnTo>
                  <a:pt x="66" y="18"/>
                </a:lnTo>
                <a:lnTo>
                  <a:pt x="76" y="21"/>
                </a:lnTo>
                <a:lnTo>
                  <a:pt x="87" y="24"/>
                </a:lnTo>
                <a:lnTo>
                  <a:pt x="95" y="28"/>
                </a:lnTo>
                <a:lnTo>
                  <a:pt x="106" y="32"/>
                </a:lnTo>
                <a:lnTo>
                  <a:pt x="115" y="37"/>
                </a:lnTo>
                <a:lnTo>
                  <a:pt x="123" y="41"/>
                </a:lnTo>
                <a:lnTo>
                  <a:pt x="132" y="47"/>
                </a:lnTo>
                <a:lnTo>
                  <a:pt x="141" y="53"/>
                </a:lnTo>
                <a:lnTo>
                  <a:pt x="148" y="59"/>
                </a:lnTo>
                <a:lnTo>
                  <a:pt x="156" y="65"/>
                </a:lnTo>
                <a:lnTo>
                  <a:pt x="163" y="71"/>
                </a:lnTo>
                <a:lnTo>
                  <a:pt x="170" y="78"/>
                </a:lnTo>
                <a:lnTo>
                  <a:pt x="176" y="86"/>
                </a:lnTo>
                <a:lnTo>
                  <a:pt x="183" y="93"/>
                </a:lnTo>
                <a:lnTo>
                  <a:pt x="189" y="101"/>
                </a:lnTo>
                <a:lnTo>
                  <a:pt x="194" y="109"/>
                </a:lnTo>
                <a:lnTo>
                  <a:pt x="198" y="117"/>
                </a:lnTo>
                <a:lnTo>
                  <a:pt x="203" y="126"/>
                </a:lnTo>
                <a:lnTo>
                  <a:pt x="207" y="135"/>
                </a:lnTo>
                <a:lnTo>
                  <a:pt x="210" y="143"/>
                </a:lnTo>
                <a:lnTo>
                  <a:pt x="214" y="152"/>
                </a:lnTo>
                <a:lnTo>
                  <a:pt x="216" y="161"/>
                </a:lnTo>
                <a:lnTo>
                  <a:pt x="217" y="170"/>
                </a:lnTo>
                <a:lnTo>
                  <a:pt x="219" y="180"/>
                </a:lnTo>
                <a:lnTo>
                  <a:pt x="220" y="189"/>
                </a:lnTo>
                <a:lnTo>
                  <a:pt x="220" y="200"/>
                </a:lnTo>
                <a:lnTo>
                  <a:pt x="229" y="20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59" name="Freeform 15"/>
          <p:cNvSpPr>
            <a:spLocks/>
          </p:cNvSpPr>
          <p:nvPr/>
        </p:nvSpPr>
        <p:spPr bwMode="auto">
          <a:xfrm>
            <a:off x="1517650" y="4672013"/>
            <a:ext cx="215900" cy="288925"/>
          </a:xfrm>
          <a:custGeom>
            <a:avLst/>
            <a:gdLst>
              <a:gd name="T0" fmla="*/ 10 w 136"/>
              <a:gd name="T1" fmla="*/ 179 h 182"/>
              <a:gd name="T2" fmla="*/ 24 w 136"/>
              <a:gd name="T3" fmla="*/ 170 h 182"/>
              <a:gd name="T4" fmla="*/ 38 w 136"/>
              <a:gd name="T5" fmla="*/ 163 h 182"/>
              <a:gd name="T6" fmla="*/ 51 w 136"/>
              <a:gd name="T7" fmla="*/ 154 h 182"/>
              <a:gd name="T8" fmla="*/ 64 w 136"/>
              <a:gd name="T9" fmla="*/ 143 h 182"/>
              <a:gd name="T10" fmla="*/ 74 w 136"/>
              <a:gd name="T11" fmla="*/ 134 h 182"/>
              <a:gd name="T12" fmla="*/ 86 w 136"/>
              <a:gd name="T13" fmla="*/ 123 h 182"/>
              <a:gd name="T14" fmla="*/ 95 w 136"/>
              <a:gd name="T15" fmla="*/ 112 h 182"/>
              <a:gd name="T16" fmla="*/ 104 w 136"/>
              <a:gd name="T17" fmla="*/ 100 h 182"/>
              <a:gd name="T18" fmla="*/ 111 w 136"/>
              <a:gd name="T19" fmla="*/ 89 h 182"/>
              <a:gd name="T20" fmla="*/ 118 w 136"/>
              <a:gd name="T21" fmla="*/ 75 h 182"/>
              <a:gd name="T22" fmla="*/ 124 w 136"/>
              <a:gd name="T23" fmla="*/ 62 h 182"/>
              <a:gd name="T24" fmla="*/ 129 w 136"/>
              <a:gd name="T25" fmla="*/ 49 h 182"/>
              <a:gd name="T26" fmla="*/ 133 w 136"/>
              <a:gd name="T27" fmla="*/ 35 h 182"/>
              <a:gd name="T28" fmla="*/ 135 w 136"/>
              <a:gd name="T29" fmla="*/ 22 h 182"/>
              <a:gd name="T30" fmla="*/ 136 w 136"/>
              <a:gd name="T31" fmla="*/ 7 h 182"/>
              <a:gd name="T32" fmla="*/ 127 w 136"/>
              <a:gd name="T33" fmla="*/ 0 h 182"/>
              <a:gd name="T34" fmla="*/ 127 w 136"/>
              <a:gd name="T35" fmla="*/ 13 h 182"/>
              <a:gd name="T36" fmla="*/ 126 w 136"/>
              <a:gd name="T37" fmla="*/ 26 h 182"/>
              <a:gd name="T38" fmla="*/ 123 w 136"/>
              <a:gd name="T39" fmla="*/ 40 h 182"/>
              <a:gd name="T40" fmla="*/ 118 w 136"/>
              <a:gd name="T41" fmla="*/ 53 h 182"/>
              <a:gd name="T42" fmla="*/ 114 w 136"/>
              <a:gd name="T43" fmla="*/ 65 h 182"/>
              <a:gd name="T44" fmla="*/ 108 w 136"/>
              <a:gd name="T45" fmla="*/ 78 h 182"/>
              <a:gd name="T46" fmla="*/ 101 w 136"/>
              <a:gd name="T47" fmla="*/ 90 h 182"/>
              <a:gd name="T48" fmla="*/ 92 w 136"/>
              <a:gd name="T49" fmla="*/ 100 h 182"/>
              <a:gd name="T50" fmla="*/ 83 w 136"/>
              <a:gd name="T51" fmla="*/ 112 h 182"/>
              <a:gd name="T52" fmla="*/ 74 w 136"/>
              <a:gd name="T53" fmla="*/ 123 h 182"/>
              <a:gd name="T54" fmla="*/ 64 w 136"/>
              <a:gd name="T55" fmla="*/ 133 h 182"/>
              <a:gd name="T56" fmla="*/ 52 w 136"/>
              <a:gd name="T57" fmla="*/ 142 h 182"/>
              <a:gd name="T58" fmla="*/ 41 w 136"/>
              <a:gd name="T59" fmla="*/ 151 h 182"/>
              <a:gd name="T60" fmla="*/ 27 w 136"/>
              <a:gd name="T61" fmla="*/ 160 h 182"/>
              <a:gd name="T62" fmla="*/ 14 w 136"/>
              <a:gd name="T63" fmla="*/ 167 h 182"/>
              <a:gd name="T64" fmla="*/ 0 w 136"/>
              <a:gd name="T65" fmla="*/ 174 h 18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36"/>
              <a:gd name="T100" fmla="*/ 0 h 182"/>
              <a:gd name="T101" fmla="*/ 136 w 136"/>
              <a:gd name="T102" fmla="*/ 182 h 18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36" h="182">
                <a:moveTo>
                  <a:pt x="2" y="182"/>
                </a:moveTo>
                <a:lnTo>
                  <a:pt x="10" y="179"/>
                </a:lnTo>
                <a:lnTo>
                  <a:pt x="17" y="174"/>
                </a:lnTo>
                <a:lnTo>
                  <a:pt x="24" y="170"/>
                </a:lnTo>
                <a:lnTo>
                  <a:pt x="32" y="167"/>
                </a:lnTo>
                <a:lnTo>
                  <a:pt x="38" y="163"/>
                </a:lnTo>
                <a:lnTo>
                  <a:pt x="45" y="158"/>
                </a:lnTo>
                <a:lnTo>
                  <a:pt x="51" y="154"/>
                </a:lnTo>
                <a:lnTo>
                  <a:pt x="58" y="149"/>
                </a:lnTo>
                <a:lnTo>
                  <a:pt x="64" y="143"/>
                </a:lnTo>
                <a:lnTo>
                  <a:pt x="70" y="139"/>
                </a:lnTo>
                <a:lnTo>
                  <a:pt x="74" y="134"/>
                </a:lnTo>
                <a:lnTo>
                  <a:pt x="80" y="129"/>
                </a:lnTo>
                <a:lnTo>
                  <a:pt x="86" y="123"/>
                </a:lnTo>
                <a:lnTo>
                  <a:pt x="90" y="118"/>
                </a:lnTo>
                <a:lnTo>
                  <a:pt x="95" y="112"/>
                </a:lnTo>
                <a:lnTo>
                  <a:pt x="99" y="106"/>
                </a:lnTo>
                <a:lnTo>
                  <a:pt x="104" y="100"/>
                </a:lnTo>
                <a:lnTo>
                  <a:pt x="108" y="94"/>
                </a:lnTo>
                <a:lnTo>
                  <a:pt x="111" y="89"/>
                </a:lnTo>
                <a:lnTo>
                  <a:pt x="115" y="83"/>
                </a:lnTo>
                <a:lnTo>
                  <a:pt x="118" y="75"/>
                </a:lnTo>
                <a:lnTo>
                  <a:pt x="121" y="69"/>
                </a:lnTo>
                <a:lnTo>
                  <a:pt x="124" y="62"/>
                </a:lnTo>
                <a:lnTo>
                  <a:pt x="127" y="56"/>
                </a:lnTo>
                <a:lnTo>
                  <a:pt x="129" y="49"/>
                </a:lnTo>
                <a:lnTo>
                  <a:pt x="130" y="43"/>
                </a:lnTo>
                <a:lnTo>
                  <a:pt x="133" y="35"/>
                </a:lnTo>
                <a:lnTo>
                  <a:pt x="135" y="28"/>
                </a:lnTo>
                <a:lnTo>
                  <a:pt x="135" y="22"/>
                </a:lnTo>
                <a:lnTo>
                  <a:pt x="136" y="15"/>
                </a:lnTo>
                <a:lnTo>
                  <a:pt x="136" y="7"/>
                </a:lnTo>
                <a:lnTo>
                  <a:pt x="136" y="0"/>
                </a:lnTo>
                <a:lnTo>
                  <a:pt x="127" y="0"/>
                </a:lnTo>
                <a:lnTo>
                  <a:pt x="127" y="7"/>
                </a:lnTo>
                <a:lnTo>
                  <a:pt x="127" y="13"/>
                </a:lnTo>
                <a:lnTo>
                  <a:pt x="126" y="20"/>
                </a:lnTo>
                <a:lnTo>
                  <a:pt x="126" y="26"/>
                </a:lnTo>
                <a:lnTo>
                  <a:pt x="124" y="34"/>
                </a:lnTo>
                <a:lnTo>
                  <a:pt x="123" y="40"/>
                </a:lnTo>
                <a:lnTo>
                  <a:pt x="120" y="47"/>
                </a:lnTo>
                <a:lnTo>
                  <a:pt x="118" y="53"/>
                </a:lnTo>
                <a:lnTo>
                  <a:pt x="115" y="59"/>
                </a:lnTo>
                <a:lnTo>
                  <a:pt x="114" y="65"/>
                </a:lnTo>
                <a:lnTo>
                  <a:pt x="111" y="72"/>
                </a:lnTo>
                <a:lnTo>
                  <a:pt x="108" y="78"/>
                </a:lnTo>
                <a:lnTo>
                  <a:pt x="104" y="84"/>
                </a:lnTo>
                <a:lnTo>
                  <a:pt x="101" y="90"/>
                </a:lnTo>
                <a:lnTo>
                  <a:pt x="96" y="96"/>
                </a:lnTo>
                <a:lnTo>
                  <a:pt x="92" y="100"/>
                </a:lnTo>
                <a:lnTo>
                  <a:pt x="88" y="106"/>
                </a:lnTo>
                <a:lnTo>
                  <a:pt x="83" y="112"/>
                </a:lnTo>
                <a:lnTo>
                  <a:pt x="79" y="117"/>
                </a:lnTo>
                <a:lnTo>
                  <a:pt x="74" y="123"/>
                </a:lnTo>
                <a:lnTo>
                  <a:pt x="68" y="127"/>
                </a:lnTo>
                <a:lnTo>
                  <a:pt x="64" y="133"/>
                </a:lnTo>
                <a:lnTo>
                  <a:pt x="58" y="137"/>
                </a:lnTo>
                <a:lnTo>
                  <a:pt x="52" y="142"/>
                </a:lnTo>
                <a:lnTo>
                  <a:pt x="46" y="146"/>
                </a:lnTo>
                <a:lnTo>
                  <a:pt x="41" y="151"/>
                </a:lnTo>
                <a:lnTo>
                  <a:pt x="33" y="155"/>
                </a:lnTo>
                <a:lnTo>
                  <a:pt x="27" y="160"/>
                </a:lnTo>
                <a:lnTo>
                  <a:pt x="20" y="163"/>
                </a:lnTo>
                <a:lnTo>
                  <a:pt x="14" y="167"/>
                </a:lnTo>
                <a:lnTo>
                  <a:pt x="7" y="170"/>
                </a:lnTo>
                <a:lnTo>
                  <a:pt x="0" y="174"/>
                </a:lnTo>
                <a:lnTo>
                  <a:pt x="2" y="18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60" name="Freeform 16"/>
          <p:cNvSpPr>
            <a:spLocks/>
          </p:cNvSpPr>
          <p:nvPr/>
        </p:nvSpPr>
        <p:spPr bwMode="auto">
          <a:xfrm>
            <a:off x="1484313" y="4948238"/>
            <a:ext cx="36512" cy="73025"/>
          </a:xfrm>
          <a:custGeom>
            <a:avLst/>
            <a:gdLst>
              <a:gd name="T0" fmla="*/ 9 w 23"/>
              <a:gd name="T1" fmla="*/ 46 h 46"/>
              <a:gd name="T2" fmla="*/ 9 w 23"/>
              <a:gd name="T3" fmla="*/ 45 h 46"/>
              <a:gd name="T4" fmla="*/ 9 w 23"/>
              <a:gd name="T5" fmla="*/ 43 h 46"/>
              <a:gd name="T6" fmla="*/ 9 w 23"/>
              <a:gd name="T7" fmla="*/ 42 h 46"/>
              <a:gd name="T8" fmla="*/ 10 w 23"/>
              <a:gd name="T9" fmla="*/ 40 h 46"/>
              <a:gd name="T10" fmla="*/ 10 w 23"/>
              <a:gd name="T11" fmla="*/ 39 h 46"/>
              <a:gd name="T12" fmla="*/ 10 w 23"/>
              <a:gd name="T13" fmla="*/ 37 h 46"/>
              <a:gd name="T14" fmla="*/ 10 w 23"/>
              <a:gd name="T15" fmla="*/ 36 h 46"/>
              <a:gd name="T16" fmla="*/ 10 w 23"/>
              <a:gd name="T17" fmla="*/ 34 h 46"/>
              <a:gd name="T18" fmla="*/ 10 w 23"/>
              <a:gd name="T19" fmla="*/ 33 h 46"/>
              <a:gd name="T20" fmla="*/ 10 w 23"/>
              <a:gd name="T21" fmla="*/ 31 h 46"/>
              <a:gd name="T22" fmla="*/ 12 w 23"/>
              <a:gd name="T23" fmla="*/ 30 h 46"/>
              <a:gd name="T24" fmla="*/ 12 w 23"/>
              <a:gd name="T25" fmla="*/ 29 h 46"/>
              <a:gd name="T26" fmla="*/ 12 w 23"/>
              <a:gd name="T27" fmla="*/ 27 h 46"/>
              <a:gd name="T28" fmla="*/ 12 w 23"/>
              <a:gd name="T29" fmla="*/ 26 h 46"/>
              <a:gd name="T30" fmla="*/ 13 w 23"/>
              <a:gd name="T31" fmla="*/ 24 h 46"/>
              <a:gd name="T32" fmla="*/ 13 w 23"/>
              <a:gd name="T33" fmla="*/ 23 h 46"/>
              <a:gd name="T34" fmla="*/ 13 w 23"/>
              <a:gd name="T35" fmla="*/ 21 h 46"/>
              <a:gd name="T36" fmla="*/ 15 w 23"/>
              <a:gd name="T37" fmla="*/ 20 h 46"/>
              <a:gd name="T38" fmla="*/ 15 w 23"/>
              <a:gd name="T39" fmla="*/ 18 h 46"/>
              <a:gd name="T40" fmla="*/ 15 w 23"/>
              <a:gd name="T41" fmla="*/ 17 h 46"/>
              <a:gd name="T42" fmla="*/ 16 w 23"/>
              <a:gd name="T43" fmla="*/ 17 h 46"/>
              <a:gd name="T44" fmla="*/ 16 w 23"/>
              <a:gd name="T45" fmla="*/ 15 h 46"/>
              <a:gd name="T46" fmla="*/ 18 w 23"/>
              <a:gd name="T47" fmla="*/ 14 h 46"/>
              <a:gd name="T48" fmla="*/ 19 w 23"/>
              <a:gd name="T49" fmla="*/ 12 h 46"/>
              <a:gd name="T50" fmla="*/ 19 w 23"/>
              <a:gd name="T51" fmla="*/ 11 h 46"/>
              <a:gd name="T52" fmla="*/ 21 w 23"/>
              <a:gd name="T53" fmla="*/ 11 h 46"/>
              <a:gd name="T54" fmla="*/ 21 w 23"/>
              <a:gd name="T55" fmla="*/ 9 h 46"/>
              <a:gd name="T56" fmla="*/ 22 w 23"/>
              <a:gd name="T57" fmla="*/ 9 h 46"/>
              <a:gd name="T58" fmla="*/ 23 w 23"/>
              <a:gd name="T59" fmla="*/ 8 h 46"/>
              <a:gd name="T60" fmla="*/ 21 w 23"/>
              <a:gd name="T61" fmla="*/ 0 h 46"/>
              <a:gd name="T62" fmla="*/ 19 w 23"/>
              <a:gd name="T63" fmla="*/ 0 h 46"/>
              <a:gd name="T64" fmla="*/ 18 w 23"/>
              <a:gd name="T65" fmla="*/ 2 h 46"/>
              <a:gd name="T66" fmla="*/ 16 w 23"/>
              <a:gd name="T67" fmla="*/ 2 h 46"/>
              <a:gd name="T68" fmla="*/ 15 w 23"/>
              <a:gd name="T69" fmla="*/ 3 h 46"/>
              <a:gd name="T70" fmla="*/ 13 w 23"/>
              <a:gd name="T71" fmla="*/ 5 h 46"/>
              <a:gd name="T72" fmla="*/ 12 w 23"/>
              <a:gd name="T73" fmla="*/ 6 h 46"/>
              <a:gd name="T74" fmla="*/ 10 w 23"/>
              <a:gd name="T75" fmla="*/ 8 h 46"/>
              <a:gd name="T76" fmla="*/ 10 w 23"/>
              <a:gd name="T77" fmla="*/ 9 h 46"/>
              <a:gd name="T78" fmla="*/ 9 w 23"/>
              <a:gd name="T79" fmla="*/ 11 h 46"/>
              <a:gd name="T80" fmla="*/ 9 w 23"/>
              <a:gd name="T81" fmla="*/ 12 h 46"/>
              <a:gd name="T82" fmla="*/ 7 w 23"/>
              <a:gd name="T83" fmla="*/ 14 h 46"/>
              <a:gd name="T84" fmla="*/ 7 w 23"/>
              <a:gd name="T85" fmla="*/ 15 h 46"/>
              <a:gd name="T86" fmla="*/ 6 w 23"/>
              <a:gd name="T87" fmla="*/ 17 h 46"/>
              <a:gd name="T88" fmla="*/ 6 w 23"/>
              <a:gd name="T89" fmla="*/ 18 h 46"/>
              <a:gd name="T90" fmla="*/ 4 w 23"/>
              <a:gd name="T91" fmla="*/ 20 h 46"/>
              <a:gd name="T92" fmla="*/ 4 w 23"/>
              <a:gd name="T93" fmla="*/ 21 h 46"/>
              <a:gd name="T94" fmla="*/ 4 w 23"/>
              <a:gd name="T95" fmla="*/ 23 h 46"/>
              <a:gd name="T96" fmla="*/ 3 w 23"/>
              <a:gd name="T97" fmla="*/ 24 h 46"/>
              <a:gd name="T98" fmla="*/ 3 w 23"/>
              <a:gd name="T99" fmla="*/ 26 h 46"/>
              <a:gd name="T100" fmla="*/ 3 w 23"/>
              <a:gd name="T101" fmla="*/ 29 h 46"/>
              <a:gd name="T102" fmla="*/ 1 w 23"/>
              <a:gd name="T103" fmla="*/ 30 h 46"/>
              <a:gd name="T104" fmla="*/ 1 w 23"/>
              <a:gd name="T105" fmla="*/ 31 h 46"/>
              <a:gd name="T106" fmla="*/ 1 w 23"/>
              <a:gd name="T107" fmla="*/ 33 h 46"/>
              <a:gd name="T108" fmla="*/ 1 w 23"/>
              <a:gd name="T109" fmla="*/ 34 h 46"/>
              <a:gd name="T110" fmla="*/ 1 w 23"/>
              <a:gd name="T111" fmla="*/ 36 h 46"/>
              <a:gd name="T112" fmla="*/ 1 w 23"/>
              <a:gd name="T113" fmla="*/ 39 h 46"/>
              <a:gd name="T114" fmla="*/ 1 w 23"/>
              <a:gd name="T115" fmla="*/ 40 h 46"/>
              <a:gd name="T116" fmla="*/ 0 w 23"/>
              <a:gd name="T117" fmla="*/ 42 h 46"/>
              <a:gd name="T118" fmla="*/ 0 w 23"/>
              <a:gd name="T119" fmla="*/ 43 h 46"/>
              <a:gd name="T120" fmla="*/ 0 w 23"/>
              <a:gd name="T121" fmla="*/ 45 h 46"/>
              <a:gd name="T122" fmla="*/ 0 w 23"/>
              <a:gd name="T123" fmla="*/ 46 h 46"/>
              <a:gd name="T124" fmla="*/ 9 w 23"/>
              <a:gd name="T125" fmla="*/ 46 h 4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3"/>
              <a:gd name="T190" fmla="*/ 0 h 46"/>
              <a:gd name="T191" fmla="*/ 23 w 23"/>
              <a:gd name="T192" fmla="*/ 46 h 4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3" h="46">
                <a:moveTo>
                  <a:pt x="9" y="46"/>
                </a:moveTo>
                <a:lnTo>
                  <a:pt x="9" y="45"/>
                </a:lnTo>
                <a:lnTo>
                  <a:pt x="9" y="43"/>
                </a:lnTo>
                <a:lnTo>
                  <a:pt x="9" y="42"/>
                </a:lnTo>
                <a:lnTo>
                  <a:pt x="10" y="40"/>
                </a:lnTo>
                <a:lnTo>
                  <a:pt x="10" y="39"/>
                </a:lnTo>
                <a:lnTo>
                  <a:pt x="10" y="37"/>
                </a:lnTo>
                <a:lnTo>
                  <a:pt x="10" y="36"/>
                </a:lnTo>
                <a:lnTo>
                  <a:pt x="10" y="34"/>
                </a:lnTo>
                <a:lnTo>
                  <a:pt x="10" y="33"/>
                </a:lnTo>
                <a:lnTo>
                  <a:pt x="10" y="31"/>
                </a:lnTo>
                <a:lnTo>
                  <a:pt x="12" y="30"/>
                </a:lnTo>
                <a:lnTo>
                  <a:pt x="12" y="29"/>
                </a:lnTo>
                <a:lnTo>
                  <a:pt x="12" y="27"/>
                </a:lnTo>
                <a:lnTo>
                  <a:pt x="12" y="26"/>
                </a:lnTo>
                <a:lnTo>
                  <a:pt x="13" y="24"/>
                </a:lnTo>
                <a:lnTo>
                  <a:pt x="13" y="23"/>
                </a:lnTo>
                <a:lnTo>
                  <a:pt x="13" y="21"/>
                </a:lnTo>
                <a:lnTo>
                  <a:pt x="15" y="20"/>
                </a:lnTo>
                <a:lnTo>
                  <a:pt x="15" y="18"/>
                </a:lnTo>
                <a:lnTo>
                  <a:pt x="15" y="17"/>
                </a:lnTo>
                <a:lnTo>
                  <a:pt x="16" y="17"/>
                </a:lnTo>
                <a:lnTo>
                  <a:pt x="16" y="15"/>
                </a:lnTo>
                <a:lnTo>
                  <a:pt x="18" y="14"/>
                </a:lnTo>
                <a:lnTo>
                  <a:pt x="19" y="12"/>
                </a:lnTo>
                <a:lnTo>
                  <a:pt x="19" y="11"/>
                </a:lnTo>
                <a:lnTo>
                  <a:pt x="21" y="11"/>
                </a:lnTo>
                <a:lnTo>
                  <a:pt x="21" y="9"/>
                </a:lnTo>
                <a:lnTo>
                  <a:pt x="22" y="9"/>
                </a:lnTo>
                <a:lnTo>
                  <a:pt x="23" y="8"/>
                </a:lnTo>
                <a:lnTo>
                  <a:pt x="21" y="0"/>
                </a:lnTo>
                <a:lnTo>
                  <a:pt x="19" y="0"/>
                </a:lnTo>
                <a:lnTo>
                  <a:pt x="18" y="2"/>
                </a:lnTo>
                <a:lnTo>
                  <a:pt x="16" y="2"/>
                </a:lnTo>
                <a:lnTo>
                  <a:pt x="15" y="3"/>
                </a:lnTo>
                <a:lnTo>
                  <a:pt x="13" y="5"/>
                </a:lnTo>
                <a:lnTo>
                  <a:pt x="12" y="6"/>
                </a:lnTo>
                <a:lnTo>
                  <a:pt x="10" y="8"/>
                </a:lnTo>
                <a:lnTo>
                  <a:pt x="10" y="9"/>
                </a:lnTo>
                <a:lnTo>
                  <a:pt x="9" y="11"/>
                </a:lnTo>
                <a:lnTo>
                  <a:pt x="9" y="12"/>
                </a:lnTo>
                <a:lnTo>
                  <a:pt x="7" y="14"/>
                </a:lnTo>
                <a:lnTo>
                  <a:pt x="7" y="15"/>
                </a:lnTo>
                <a:lnTo>
                  <a:pt x="6" y="17"/>
                </a:lnTo>
                <a:lnTo>
                  <a:pt x="6" y="18"/>
                </a:lnTo>
                <a:lnTo>
                  <a:pt x="4" y="20"/>
                </a:lnTo>
                <a:lnTo>
                  <a:pt x="4" y="21"/>
                </a:lnTo>
                <a:lnTo>
                  <a:pt x="4" y="23"/>
                </a:lnTo>
                <a:lnTo>
                  <a:pt x="3" y="24"/>
                </a:lnTo>
                <a:lnTo>
                  <a:pt x="3" y="26"/>
                </a:lnTo>
                <a:lnTo>
                  <a:pt x="3" y="29"/>
                </a:lnTo>
                <a:lnTo>
                  <a:pt x="1" y="30"/>
                </a:lnTo>
                <a:lnTo>
                  <a:pt x="1" y="31"/>
                </a:lnTo>
                <a:lnTo>
                  <a:pt x="1" y="33"/>
                </a:lnTo>
                <a:lnTo>
                  <a:pt x="1" y="34"/>
                </a:lnTo>
                <a:lnTo>
                  <a:pt x="1" y="36"/>
                </a:lnTo>
                <a:lnTo>
                  <a:pt x="1" y="39"/>
                </a:lnTo>
                <a:lnTo>
                  <a:pt x="1" y="40"/>
                </a:lnTo>
                <a:lnTo>
                  <a:pt x="0" y="42"/>
                </a:lnTo>
                <a:lnTo>
                  <a:pt x="0" y="43"/>
                </a:lnTo>
                <a:lnTo>
                  <a:pt x="0" y="45"/>
                </a:lnTo>
                <a:lnTo>
                  <a:pt x="0" y="46"/>
                </a:lnTo>
                <a:lnTo>
                  <a:pt x="9" y="4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61" name="Freeform 17"/>
          <p:cNvSpPr>
            <a:spLocks/>
          </p:cNvSpPr>
          <p:nvPr/>
        </p:nvSpPr>
        <p:spPr bwMode="auto">
          <a:xfrm>
            <a:off x="1484313" y="5021263"/>
            <a:ext cx="69850" cy="90487"/>
          </a:xfrm>
          <a:custGeom>
            <a:avLst/>
            <a:gdLst>
              <a:gd name="T0" fmla="*/ 43 w 44"/>
              <a:gd name="T1" fmla="*/ 48 h 57"/>
              <a:gd name="T2" fmla="*/ 40 w 44"/>
              <a:gd name="T3" fmla="*/ 46 h 57"/>
              <a:gd name="T4" fmla="*/ 37 w 44"/>
              <a:gd name="T5" fmla="*/ 46 h 57"/>
              <a:gd name="T6" fmla="*/ 32 w 44"/>
              <a:gd name="T7" fmla="*/ 45 h 57"/>
              <a:gd name="T8" fmla="*/ 29 w 44"/>
              <a:gd name="T9" fmla="*/ 43 h 57"/>
              <a:gd name="T10" fmla="*/ 26 w 44"/>
              <a:gd name="T11" fmla="*/ 40 h 57"/>
              <a:gd name="T12" fmla="*/ 23 w 44"/>
              <a:gd name="T13" fmla="*/ 39 h 57"/>
              <a:gd name="T14" fmla="*/ 22 w 44"/>
              <a:gd name="T15" fmla="*/ 36 h 57"/>
              <a:gd name="T16" fmla="*/ 19 w 44"/>
              <a:gd name="T17" fmla="*/ 33 h 57"/>
              <a:gd name="T18" fmla="*/ 16 w 44"/>
              <a:gd name="T19" fmla="*/ 28 h 57"/>
              <a:gd name="T20" fmla="*/ 15 w 44"/>
              <a:gd name="T21" fmla="*/ 25 h 57"/>
              <a:gd name="T22" fmla="*/ 13 w 44"/>
              <a:gd name="T23" fmla="*/ 21 h 57"/>
              <a:gd name="T24" fmla="*/ 12 w 44"/>
              <a:gd name="T25" fmla="*/ 17 h 57"/>
              <a:gd name="T26" fmla="*/ 10 w 44"/>
              <a:gd name="T27" fmla="*/ 12 h 57"/>
              <a:gd name="T28" fmla="*/ 10 w 44"/>
              <a:gd name="T29" fmla="*/ 8 h 57"/>
              <a:gd name="T30" fmla="*/ 9 w 44"/>
              <a:gd name="T31" fmla="*/ 3 h 57"/>
              <a:gd name="T32" fmla="*/ 0 w 44"/>
              <a:gd name="T33" fmla="*/ 0 h 57"/>
              <a:gd name="T34" fmla="*/ 1 w 44"/>
              <a:gd name="T35" fmla="*/ 6 h 57"/>
              <a:gd name="T36" fmla="*/ 1 w 44"/>
              <a:gd name="T37" fmla="*/ 12 h 57"/>
              <a:gd name="T38" fmla="*/ 3 w 44"/>
              <a:gd name="T39" fmla="*/ 17 h 57"/>
              <a:gd name="T40" fmla="*/ 4 w 44"/>
              <a:gd name="T41" fmla="*/ 23 h 57"/>
              <a:gd name="T42" fmla="*/ 6 w 44"/>
              <a:gd name="T43" fmla="*/ 27 h 57"/>
              <a:gd name="T44" fmla="*/ 7 w 44"/>
              <a:gd name="T45" fmla="*/ 31 h 57"/>
              <a:gd name="T46" fmla="*/ 10 w 44"/>
              <a:gd name="T47" fmla="*/ 36 h 57"/>
              <a:gd name="T48" fmla="*/ 13 w 44"/>
              <a:gd name="T49" fmla="*/ 40 h 57"/>
              <a:gd name="T50" fmla="*/ 16 w 44"/>
              <a:gd name="T51" fmla="*/ 43 h 57"/>
              <a:gd name="T52" fmla="*/ 19 w 44"/>
              <a:gd name="T53" fmla="*/ 46 h 57"/>
              <a:gd name="T54" fmla="*/ 23 w 44"/>
              <a:gd name="T55" fmla="*/ 49 h 57"/>
              <a:gd name="T56" fmla="*/ 28 w 44"/>
              <a:gd name="T57" fmla="*/ 52 h 57"/>
              <a:gd name="T58" fmla="*/ 31 w 44"/>
              <a:gd name="T59" fmla="*/ 54 h 57"/>
              <a:gd name="T60" fmla="*/ 35 w 44"/>
              <a:gd name="T61" fmla="*/ 55 h 57"/>
              <a:gd name="T62" fmla="*/ 40 w 44"/>
              <a:gd name="T63" fmla="*/ 57 h 57"/>
              <a:gd name="T64" fmla="*/ 44 w 44"/>
              <a:gd name="T65" fmla="*/ 57 h 5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44"/>
              <a:gd name="T100" fmla="*/ 0 h 57"/>
              <a:gd name="T101" fmla="*/ 44 w 44"/>
              <a:gd name="T102" fmla="*/ 57 h 5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44" h="57">
                <a:moveTo>
                  <a:pt x="44" y="48"/>
                </a:moveTo>
                <a:lnTo>
                  <a:pt x="43" y="48"/>
                </a:lnTo>
                <a:lnTo>
                  <a:pt x="41" y="48"/>
                </a:lnTo>
                <a:lnTo>
                  <a:pt x="40" y="46"/>
                </a:lnTo>
                <a:lnTo>
                  <a:pt x="38" y="46"/>
                </a:lnTo>
                <a:lnTo>
                  <a:pt x="37" y="46"/>
                </a:lnTo>
                <a:lnTo>
                  <a:pt x="35" y="45"/>
                </a:lnTo>
                <a:lnTo>
                  <a:pt x="32" y="45"/>
                </a:lnTo>
                <a:lnTo>
                  <a:pt x="31" y="43"/>
                </a:lnTo>
                <a:lnTo>
                  <a:pt x="29" y="43"/>
                </a:lnTo>
                <a:lnTo>
                  <a:pt x="28" y="42"/>
                </a:lnTo>
                <a:lnTo>
                  <a:pt x="26" y="40"/>
                </a:lnTo>
                <a:lnTo>
                  <a:pt x="25" y="40"/>
                </a:lnTo>
                <a:lnTo>
                  <a:pt x="23" y="39"/>
                </a:lnTo>
                <a:lnTo>
                  <a:pt x="22" y="37"/>
                </a:lnTo>
                <a:lnTo>
                  <a:pt x="22" y="36"/>
                </a:lnTo>
                <a:lnTo>
                  <a:pt x="21" y="34"/>
                </a:lnTo>
                <a:lnTo>
                  <a:pt x="19" y="33"/>
                </a:lnTo>
                <a:lnTo>
                  <a:pt x="18" y="31"/>
                </a:lnTo>
                <a:lnTo>
                  <a:pt x="16" y="28"/>
                </a:lnTo>
                <a:lnTo>
                  <a:pt x="16" y="27"/>
                </a:lnTo>
                <a:lnTo>
                  <a:pt x="15" y="25"/>
                </a:lnTo>
                <a:lnTo>
                  <a:pt x="13" y="24"/>
                </a:lnTo>
                <a:lnTo>
                  <a:pt x="13" y="21"/>
                </a:lnTo>
                <a:lnTo>
                  <a:pt x="12" y="20"/>
                </a:lnTo>
                <a:lnTo>
                  <a:pt x="12" y="17"/>
                </a:lnTo>
                <a:lnTo>
                  <a:pt x="10" y="15"/>
                </a:lnTo>
                <a:lnTo>
                  <a:pt x="10" y="12"/>
                </a:lnTo>
                <a:lnTo>
                  <a:pt x="10" y="11"/>
                </a:lnTo>
                <a:lnTo>
                  <a:pt x="10" y="8"/>
                </a:lnTo>
                <a:lnTo>
                  <a:pt x="9" y="6"/>
                </a:lnTo>
                <a:lnTo>
                  <a:pt x="9" y="3"/>
                </a:lnTo>
                <a:lnTo>
                  <a:pt x="9" y="0"/>
                </a:lnTo>
                <a:lnTo>
                  <a:pt x="0" y="0"/>
                </a:lnTo>
                <a:lnTo>
                  <a:pt x="0" y="3"/>
                </a:lnTo>
                <a:lnTo>
                  <a:pt x="1" y="6"/>
                </a:lnTo>
                <a:lnTo>
                  <a:pt x="1" y="9"/>
                </a:lnTo>
                <a:lnTo>
                  <a:pt x="1" y="12"/>
                </a:lnTo>
                <a:lnTo>
                  <a:pt x="1" y="14"/>
                </a:lnTo>
                <a:lnTo>
                  <a:pt x="3" y="17"/>
                </a:lnTo>
                <a:lnTo>
                  <a:pt x="3" y="20"/>
                </a:lnTo>
                <a:lnTo>
                  <a:pt x="4" y="23"/>
                </a:lnTo>
                <a:lnTo>
                  <a:pt x="4" y="24"/>
                </a:lnTo>
                <a:lnTo>
                  <a:pt x="6" y="27"/>
                </a:lnTo>
                <a:lnTo>
                  <a:pt x="7" y="28"/>
                </a:lnTo>
                <a:lnTo>
                  <a:pt x="7" y="31"/>
                </a:lnTo>
                <a:lnTo>
                  <a:pt x="9" y="33"/>
                </a:lnTo>
                <a:lnTo>
                  <a:pt x="10" y="36"/>
                </a:lnTo>
                <a:lnTo>
                  <a:pt x="12" y="37"/>
                </a:lnTo>
                <a:lnTo>
                  <a:pt x="13" y="40"/>
                </a:lnTo>
                <a:lnTo>
                  <a:pt x="15" y="42"/>
                </a:lnTo>
                <a:lnTo>
                  <a:pt x="16" y="43"/>
                </a:lnTo>
                <a:lnTo>
                  <a:pt x="18" y="45"/>
                </a:lnTo>
                <a:lnTo>
                  <a:pt x="19" y="46"/>
                </a:lnTo>
                <a:lnTo>
                  <a:pt x="22" y="48"/>
                </a:lnTo>
                <a:lnTo>
                  <a:pt x="23" y="49"/>
                </a:lnTo>
                <a:lnTo>
                  <a:pt x="25" y="51"/>
                </a:lnTo>
                <a:lnTo>
                  <a:pt x="28" y="52"/>
                </a:lnTo>
                <a:lnTo>
                  <a:pt x="29" y="52"/>
                </a:lnTo>
                <a:lnTo>
                  <a:pt x="31" y="54"/>
                </a:lnTo>
                <a:lnTo>
                  <a:pt x="34" y="55"/>
                </a:lnTo>
                <a:lnTo>
                  <a:pt x="35" y="55"/>
                </a:lnTo>
                <a:lnTo>
                  <a:pt x="38" y="55"/>
                </a:lnTo>
                <a:lnTo>
                  <a:pt x="40" y="57"/>
                </a:lnTo>
                <a:lnTo>
                  <a:pt x="43" y="57"/>
                </a:lnTo>
                <a:lnTo>
                  <a:pt x="44" y="57"/>
                </a:lnTo>
                <a:lnTo>
                  <a:pt x="44" y="48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62" name="Freeform 18"/>
          <p:cNvSpPr>
            <a:spLocks/>
          </p:cNvSpPr>
          <p:nvPr/>
        </p:nvSpPr>
        <p:spPr bwMode="auto">
          <a:xfrm>
            <a:off x="1554163" y="5097463"/>
            <a:ext cx="273050" cy="14287"/>
          </a:xfrm>
          <a:custGeom>
            <a:avLst/>
            <a:gdLst>
              <a:gd name="T0" fmla="*/ 172 w 172"/>
              <a:gd name="T1" fmla="*/ 4 h 9"/>
              <a:gd name="T2" fmla="*/ 172 w 172"/>
              <a:gd name="T3" fmla="*/ 0 h 9"/>
              <a:gd name="T4" fmla="*/ 0 w 172"/>
              <a:gd name="T5" fmla="*/ 0 h 9"/>
              <a:gd name="T6" fmla="*/ 0 w 172"/>
              <a:gd name="T7" fmla="*/ 9 h 9"/>
              <a:gd name="T8" fmla="*/ 172 w 172"/>
              <a:gd name="T9" fmla="*/ 9 h 9"/>
              <a:gd name="T10" fmla="*/ 172 w 172"/>
              <a:gd name="T11" fmla="*/ 4 h 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2"/>
              <a:gd name="T19" fmla="*/ 0 h 9"/>
              <a:gd name="T20" fmla="*/ 172 w 172"/>
              <a:gd name="T21" fmla="*/ 9 h 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2" h="9">
                <a:moveTo>
                  <a:pt x="172" y="4"/>
                </a:moveTo>
                <a:lnTo>
                  <a:pt x="172" y="0"/>
                </a:lnTo>
                <a:lnTo>
                  <a:pt x="0" y="0"/>
                </a:lnTo>
                <a:lnTo>
                  <a:pt x="0" y="9"/>
                </a:lnTo>
                <a:lnTo>
                  <a:pt x="172" y="9"/>
                </a:lnTo>
                <a:lnTo>
                  <a:pt x="172" y="4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63" name="Rectangle 19"/>
          <p:cNvSpPr>
            <a:spLocks noChangeArrowheads="1"/>
          </p:cNvSpPr>
          <p:nvPr/>
        </p:nvSpPr>
        <p:spPr bwMode="auto">
          <a:xfrm>
            <a:off x="1555750" y="5268913"/>
            <a:ext cx="271463" cy="1428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64" name="Freeform 20"/>
          <p:cNvSpPr>
            <a:spLocks/>
          </p:cNvSpPr>
          <p:nvPr/>
        </p:nvSpPr>
        <p:spPr bwMode="auto">
          <a:xfrm>
            <a:off x="1485900" y="5268913"/>
            <a:ext cx="69850" cy="88900"/>
          </a:xfrm>
          <a:custGeom>
            <a:avLst/>
            <a:gdLst>
              <a:gd name="T0" fmla="*/ 9 w 44"/>
              <a:gd name="T1" fmla="*/ 53 h 56"/>
              <a:gd name="T2" fmla="*/ 9 w 44"/>
              <a:gd name="T3" fmla="*/ 49 h 56"/>
              <a:gd name="T4" fmla="*/ 11 w 44"/>
              <a:gd name="T5" fmla="*/ 44 h 56"/>
              <a:gd name="T6" fmla="*/ 11 w 44"/>
              <a:gd name="T7" fmla="*/ 40 h 56"/>
              <a:gd name="T8" fmla="*/ 12 w 44"/>
              <a:gd name="T9" fmla="*/ 35 h 56"/>
              <a:gd name="T10" fmla="*/ 14 w 44"/>
              <a:gd name="T11" fmla="*/ 31 h 56"/>
              <a:gd name="T12" fmla="*/ 17 w 44"/>
              <a:gd name="T13" fmla="*/ 28 h 56"/>
              <a:gd name="T14" fmla="*/ 18 w 44"/>
              <a:gd name="T15" fmla="*/ 23 h 56"/>
              <a:gd name="T16" fmla="*/ 21 w 44"/>
              <a:gd name="T17" fmla="*/ 20 h 56"/>
              <a:gd name="T18" fmla="*/ 24 w 44"/>
              <a:gd name="T19" fmla="*/ 18 h 56"/>
              <a:gd name="T20" fmla="*/ 27 w 44"/>
              <a:gd name="T21" fmla="*/ 16 h 56"/>
              <a:gd name="T22" fmla="*/ 30 w 44"/>
              <a:gd name="T23" fmla="*/ 13 h 56"/>
              <a:gd name="T24" fmla="*/ 33 w 44"/>
              <a:gd name="T25" fmla="*/ 12 h 56"/>
              <a:gd name="T26" fmla="*/ 36 w 44"/>
              <a:gd name="T27" fmla="*/ 10 h 56"/>
              <a:gd name="T28" fmla="*/ 39 w 44"/>
              <a:gd name="T29" fmla="*/ 10 h 56"/>
              <a:gd name="T30" fmla="*/ 43 w 44"/>
              <a:gd name="T31" fmla="*/ 9 h 56"/>
              <a:gd name="T32" fmla="*/ 44 w 44"/>
              <a:gd name="T33" fmla="*/ 0 h 56"/>
              <a:gd name="T34" fmla="*/ 40 w 44"/>
              <a:gd name="T35" fmla="*/ 0 h 56"/>
              <a:gd name="T36" fmla="*/ 36 w 44"/>
              <a:gd name="T37" fmla="*/ 1 h 56"/>
              <a:gd name="T38" fmla="*/ 31 w 44"/>
              <a:gd name="T39" fmla="*/ 3 h 56"/>
              <a:gd name="T40" fmla="*/ 27 w 44"/>
              <a:gd name="T41" fmla="*/ 4 h 56"/>
              <a:gd name="T42" fmla="*/ 22 w 44"/>
              <a:gd name="T43" fmla="*/ 7 h 56"/>
              <a:gd name="T44" fmla="*/ 20 w 44"/>
              <a:gd name="T45" fmla="*/ 10 h 56"/>
              <a:gd name="T46" fmla="*/ 17 w 44"/>
              <a:gd name="T47" fmla="*/ 13 h 56"/>
              <a:gd name="T48" fmla="*/ 12 w 44"/>
              <a:gd name="T49" fmla="*/ 16 h 56"/>
              <a:gd name="T50" fmla="*/ 9 w 44"/>
              <a:gd name="T51" fmla="*/ 20 h 56"/>
              <a:gd name="T52" fmla="*/ 8 w 44"/>
              <a:gd name="T53" fmla="*/ 25 h 56"/>
              <a:gd name="T54" fmla="*/ 5 w 44"/>
              <a:gd name="T55" fmla="*/ 29 h 56"/>
              <a:gd name="T56" fmla="*/ 3 w 44"/>
              <a:gd name="T57" fmla="*/ 34 h 56"/>
              <a:gd name="T58" fmla="*/ 2 w 44"/>
              <a:gd name="T59" fmla="*/ 40 h 56"/>
              <a:gd name="T60" fmla="*/ 0 w 44"/>
              <a:gd name="T61" fmla="*/ 44 h 56"/>
              <a:gd name="T62" fmla="*/ 0 w 44"/>
              <a:gd name="T63" fmla="*/ 50 h 56"/>
              <a:gd name="T64" fmla="*/ 0 w 44"/>
              <a:gd name="T65" fmla="*/ 56 h 5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44"/>
              <a:gd name="T100" fmla="*/ 0 h 56"/>
              <a:gd name="T101" fmla="*/ 44 w 44"/>
              <a:gd name="T102" fmla="*/ 56 h 5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44" h="56">
                <a:moveTo>
                  <a:pt x="9" y="56"/>
                </a:moveTo>
                <a:lnTo>
                  <a:pt x="9" y="53"/>
                </a:lnTo>
                <a:lnTo>
                  <a:pt x="9" y="50"/>
                </a:lnTo>
                <a:lnTo>
                  <a:pt x="9" y="49"/>
                </a:lnTo>
                <a:lnTo>
                  <a:pt x="9" y="46"/>
                </a:lnTo>
                <a:lnTo>
                  <a:pt x="11" y="44"/>
                </a:lnTo>
                <a:lnTo>
                  <a:pt x="11" y="41"/>
                </a:lnTo>
                <a:lnTo>
                  <a:pt x="11" y="40"/>
                </a:lnTo>
                <a:lnTo>
                  <a:pt x="12" y="37"/>
                </a:lnTo>
                <a:lnTo>
                  <a:pt x="12" y="35"/>
                </a:lnTo>
                <a:lnTo>
                  <a:pt x="14" y="32"/>
                </a:lnTo>
                <a:lnTo>
                  <a:pt x="14" y="31"/>
                </a:lnTo>
                <a:lnTo>
                  <a:pt x="15" y="29"/>
                </a:lnTo>
                <a:lnTo>
                  <a:pt x="17" y="28"/>
                </a:lnTo>
                <a:lnTo>
                  <a:pt x="18" y="25"/>
                </a:lnTo>
                <a:lnTo>
                  <a:pt x="18" y="23"/>
                </a:lnTo>
                <a:lnTo>
                  <a:pt x="20" y="22"/>
                </a:lnTo>
                <a:lnTo>
                  <a:pt x="21" y="20"/>
                </a:lnTo>
                <a:lnTo>
                  <a:pt x="22" y="19"/>
                </a:lnTo>
                <a:lnTo>
                  <a:pt x="24" y="18"/>
                </a:lnTo>
                <a:lnTo>
                  <a:pt x="25" y="16"/>
                </a:lnTo>
                <a:lnTo>
                  <a:pt x="27" y="16"/>
                </a:lnTo>
                <a:lnTo>
                  <a:pt x="28" y="15"/>
                </a:lnTo>
                <a:lnTo>
                  <a:pt x="30" y="13"/>
                </a:lnTo>
                <a:lnTo>
                  <a:pt x="31" y="13"/>
                </a:lnTo>
                <a:lnTo>
                  <a:pt x="33" y="12"/>
                </a:lnTo>
                <a:lnTo>
                  <a:pt x="34" y="12"/>
                </a:lnTo>
                <a:lnTo>
                  <a:pt x="36" y="10"/>
                </a:lnTo>
                <a:lnTo>
                  <a:pt x="37" y="10"/>
                </a:lnTo>
                <a:lnTo>
                  <a:pt x="39" y="10"/>
                </a:lnTo>
                <a:lnTo>
                  <a:pt x="42" y="9"/>
                </a:lnTo>
                <a:lnTo>
                  <a:pt x="43" y="9"/>
                </a:lnTo>
                <a:lnTo>
                  <a:pt x="44" y="9"/>
                </a:lnTo>
                <a:lnTo>
                  <a:pt x="44" y="0"/>
                </a:lnTo>
                <a:lnTo>
                  <a:pt x="42" y="0"/>
                </a:lnTo>
                <a:lnTo>
                  <a:pt x="40" y="0"/>
                </a:lnTo>
                <a:lnTo>
                  <a:pt x="37" y="1"/>
                </a:lnTo>
                <a:lnTo>
                  <a:pt x="36" y="1"/>
                </a:lnTo>
                <a:lnTo>
                  <a:pt x="33" y="1"/>
                </a:lnTo>
                <a:lnTo>
                  <a:pt x="31" y="3"/>
                </a:lnTo>
                <a:lnTo>
                  <a:pt x="28" y="4"/>
                </a:lnTo>
                <a:lnTo>
                  <a:pt x="27" y="4"/>
                </a:lnTo>
                <a:lnTo>
                  <a:pt x="25" y="6"/>
                </a:lnTo>
                <a:lnTo>
                  <a:pt x="22" y="7"/>
                </a:lnTo>
                <a:lnTo>
                  <a:pt x="21" y="9"/>
                </a:lnTo>
                <a:lnTo>
                  <a:pt x="20" y="10"/>
                </a:lnTo>
                <a:lnTo>
                  <a:pt x="18" y="12"/>
                </a:lnTo>
                <a:lnTo>
                  <a:pt x="17" y="13"/>
                </a:lnTo>
                <a:lnTo>
                  <a:pt x="14" y="15"/>
                </a:lnTo>
                <a:lnTo>
                  <a:pt x="12" y="16"/>
                </a:lnTo>
                <a:lnTo>
                  <a:pt x="11" y="19"/>
                </a:lnTo>
                <a:lnTo>
                  <a:pt x="9" y="20"/>
                </a:lnTo>
                <a:lnTo>
                  <a:pt x="9" y="23"/>
                </a:lnTo>
                <a:lnTo>
                  <a:pt x="8" y="25"/>
                </a:lnTo>
                <a:lnTo>
                  <a:pt x="6" y="28"/>
                </a:lnTo>
                <a:lnTo>
                  <a:pt x="5" y="29"/>
                </a:lnTo>
                <a:lnTo>
                  <a:pt x="5" y="32"/>
                </a:lnTo>
                <a:lnTo>
                  <a:pt x="3" y="34"/>
                </a:lnTo>
                <a:lnTo>
                  <a:pt x="3" y="37"/>
                </a:lnTo>
                <a:lnTo>
                  <a:pt x="2" y="40"/>
                </a:lnTo>
                <a:lnTo>
                  <a:pt x="2" y="43"/>
                </a:lnTo>
                <a:lnTo>
                  <a:pt x="0" y="44"/>
                </a:lnTo>
                <a:lnTo>
                  <a:pt x="0" y="47"/>
                </a:lnTo>
                <a:lnTo>
                  <a:pt x="0" y="50"/>
                </a:lnTo>
                <a:lnTo>
                  <a:pt x="0" y="53"/>
                </a:lnTo>
                <a:lnTo>
                  <a:pt x="0" y="56"/>
                </a:lnTo>
                <a:lnTo>
                  <a:pt x="9" y="5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65" name="Freeform 21"/>
          <p:cNvSpPr>
            <a:spLocks/>
          </p:cNvSpPr>
          <p:nvPr/>
        </p:nvSpPr>
        <p:spPr bwMode="auto">
          <a:xfrm>
            <a:off x="1485900" y="5357813"/>
            <a:ext cx="39688" cy="74612"/>
          </a:xfrm>
          <a:custGeom>
            <a:avLst/>
            <a:gdLst>
              <a:gd name="T0" fmla="*/ 25 w 25"/>
              <a:gd name="T1" fmla="*/ 40 h 47"/>
              <a:gd name="T2" fmla="*/ 22 w 25"/>
              <a:gd name="T3" fmla="*/ 37 h 47"/>
              <a:gd name="T4" fmla="*/ 21 w 25"/>
              <a:gd name="T5" fmla="*/ 34 h 47"/>
              <a:gd name="T6" fmla="*/ 20 w 25"/>
              <a:gd name="T7" fmla="*/ 33 h 47"/>
              <a:gd name="T8" fmla="*/ 17 w 25"/>
              <a:gd name="T9" fmla="*/ 30 h 47"/>
              <a:gd name="T10" fmla="*/ 15 w 25"/>
              <a:gd name="T11" fmla="*/ 27 h 47"/>
              <a:gd name="T12" fmla="*/ 14 w 25"/>
              <a:gd name="T13" fmla="*/ 24 h 47"/>
              <a:gd name="T14" fmla="*/ 12 w 25"/>
              <a:gd name="T15" fmla="*/ 21 h 47"/>
              <a:gd name="T16" fmla="*/ 12 w 25"/>
              <a:gd name="T17" fmla="*/ 18 h 47"/>
              <a:gd name="T18" fmla="*/ 11 w 25"/>
              <a:gd name="T19" fmla="*/ 15 h 47"/>
              <a:gd name="T20" fmla="*/ 11 w 25"/>
              <a:gd name="T21" fmla="*/ 12 h 47"/>
              <a:gd name="T22" fmla="*/ 9 w 25"/>
              <a:gd name="T23" fmla="*/ 9 h 47"/>
              <a:gd name="T24" fmla="*/ 9 w 25"/>
              <a:gd name="T25" fmla="*/ 6 h 47"/>
              <a:gd name="T26" fmla="*/ 9 w 25"/>
              <a:gd name="T27" fmla="*/ 3 h 47"/>
              <a:gd name="T28" fmla="*/ 9 w 25"/>
              <a:gd name="T29" fmla="*/ 0 h 47"/>
              <a:gd name="T30" fmla="*/ 0 w 25"/>
              <a:gd name="T31" fmla="*/ 1 h 47"/>
              <a:gd name="T32" fmla="*/ 0 w 25"/>
              <a:gd name="T33" fmla="*/ 4 h 47"/>
              <a:gd name="T34" fmla="*/ 0 w 25"/>
              <a:gd name="T35" fmla="*/ 7 h 47"/>
              <a:gd name="T36" fmla="*/ 0 w 25"/>
              <a:gd name="T37" fmla="*/ 12 h 47"/>
              <a:gd name="T38" fmla="*/ 2 w 25"/>
              <a:gd name="T39" fmla="*/ 15 h 47"/>
              <a:gd name="T40" fmla="*/ 2 w 25"/>
              <a:gd name="T41" fmla="*/ 18 h 47"/>
              <a:gd name="T42" fmla="*/ 3 w 25"/>
              <a:gd name="T43" fmla="*/ 21 h 47"/>
              <a:gd name="T44" fmla="*/ 5 w 25"/>
              <a:gd name="T45" fmla="*/ 24 h 47"/>
              <a:gd name="T46" fmla="*/ 6 w 25"/>
              <a:gd name="T47" fmla="*/ 27 h 47"/>
              <a:gd name="T48" fmla="*/ 8 w 25"/>
              <a:gd name="T49" fmla="*/ 30 h 47"/>
              <a:gd name="T50" fmla="*/ 9 w 25"/>
              <a:gd name="T51" fmla="*/ 33 h 47"/>
              <a:gd name="T52" fmla="*/ 11 w 25"/>
              <a:gd name="T53" fmla="*/ 36 h 47"/>
              <a:gd name="T54" fmla="*/ 12 w 25"/>
              <a:gd name="T55" fmla="*/ 38 h 47"/>
              <a:gd name="T56" fmla="*/ 15 w 25"/>
              <a:gd name="T57" fmla="*/ 41 h 47"/>
              <a:gd name="T58" fmla="*/ 17 w 25"/>
              <a:gd name="T59" fmla="*/ 44 h 47"/>
              <a:gd name="T60" fmla="*/ 20 w 25"/>
              <a:gd name="T61" fmla="*/ 46 h 47"/>
              <a:gd name="T62" fmla="*/ 20 w 25"/>
              <a:gd name="T63" fmla="*/ 46 h 47"/>
              <a:gd name="T64" fmla="*/ 24 w 25"/>
              <a:gd name="T65" fmla="*/ 38 h 4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5"/>
              <a:gd name="T100" fmla="*/ 0 h 47"/>
              <a:gd name="T101" fmla="*/ 25 w 25"/>
              <a:gd name="T102" fmla="*/ 47 h 4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5" h="47">
                <a:moveTo>
                  <a:pt x="24" y="38"/>
                </a:moveTo>
                <a:lnTo>
                  <a:pt x="25" y="40"/>
                </a:lnTo>
                <a:lnTo>
                  <a:pt x="24" y="38"/>
                </a:lnTo>
                <a:lnTo>
                  <a:pt x="22" y="37"/>
                </a:lnTo>
                <a:lnTo>
                  <a:pt x="21" y="36"/>
                </a:lnTo>
                <a:lnTo>
                  <a:pt x="21" y="34"/>
                </a:lnTo>
                <a:lnTo>
                  <a:pt x="20" y="34"/>
                </a:lnTo>
                <a:lnTo>
                  <a:pt x="20" y="33"/>
                </a:lnTo>
                <a:lnTo>
                  <a:pt x="18" y="31"/>
                </a:lnTo>
                <a:lnTo>
                  <a:pt x="17" y="30"/>
                </a:lnTo>
                <a:lnTo>
                  <a:pt x="17" y="28"/>
                </a:lnTo>
                <a:lnTo>
                  <a:pt x="15" y="27"/>
                </a:lnTo>
                <a:lnTo>
                  <a:pt x="15" y="25"/>
                </a:lnTo>
                <a:lnTo>
                  <a:pt x="14" y="24"/>
                </a:lnTo>
                <a:lnTo>
                  <a:pt x="14" y="22"/>
                </a:lnTo>
                <a:lnTo>
                  <a:pt x="12" y="21"/>
                </a:lnTo>
                <a:lnTo>
                  <a:pt x="12" y="19"/>
                </a:lnTo>
                <a:lnTo>
                  <a:pt x="12" y="18"/>
                </a:lnTo>
                <a:lnTo>
                  <a:pt x="11" y="16"/>
                </a:lnTo>
                <a:lnTo>
                  <a:pt x="11" y="15"/>
                </a:lnTo>
                <a:lnTo>
                  <a:pt x="11" y="13"/>
                </a:lnTo>
                <a:lnTo>
                  <a:pt x="11" y="12"/>
                </a:lnTo>
                <a:lnTo>
                  <a:pt x="9" y="10"/>
                </a:lnTo>
                <a:lnTo>
                  <a:pt x="9" y="9"/>
                </a:lnTo>
                <a:lnTo>
                  <a:pt x="9" y="7"/>
                </a:lnTo>
                <a:lnTo>
                  <a:pt x="9" y="6"/>
                </a:lnTo>
                <a:lnTo>
                  <a:pt x="9" y="4"/>
                </a:lnTo>
                <a:lnTo>
                  <a:pt x="9" y="3"/>
                </a:lnTo>
                <a:lnTo>
                  <a:pt x="9" y="1"/>
                </a:lnTo>
                <a:lnTo>
                  <a:pt x="9" y="0"/>
                </a:lnTo>
                <a:lnTo>
                  <a:pt x="0" y="0"/>
                </a:lnTo>
                <a:lnTo>
                  <a:pt x="0" y="1"/>
                </a:lnTo>
                <a:lnTo>
                  <a:pt x="0" y="3"/>
                </a:lnTo>
                <a:lnTo>
                  <a:pt x="0" y="4"/>
                </a:lnTo>
                <a:lnTo>
                  <a:pt x="0" y="6"/>
                </a:lnTo>
                <a:lnTo>
                  <a:pt x="0" y="7"/>
                </a:lnTo>
                <a:lnTo>
                  <a:pt x="0" y="9"/>
                </a:lnTo>
                <a:lnTo>
                  <a:pt x="0" y="12"/>
                </a:lnTo>
                <a:lnTo>
                  <a:pt x="2" y="13"/>
                </a:lnTo>
                <a:lnTo>
                  <a:pt x="2" y="15"/>
                </a:lnTo>
                <a:lnTo>
                  <a:pt x="2" y="16"/>
                </a:lnTo>
                <a:lnTo>
                  <a:pt x="2" y="18"/>
                </a:lnTo>
                <a:lnTo>
                  <a:pt x="3" y="19"/>
                </a:lnTo>
                <a:lnTo>
                  <a:pt x="3" y="21"/>
                </a:lnTo>
                <a:lnTo>
                  <a:pt x="3" y="22"/>
                </a:lnTo>
                <a:lnTo>
                  <a:pt x="5" y="24"/>
                </a:lnTo>
                <a:lnTo>
                  <a:pt x="5" y="25"/>
                </a:lnTo>
                <a:lnTo>
                  <a:pt x="6" y="27"/>
                </a:lnTo>
                <a:lnTo>
                  <a:pt x="6" y="28"/>
                </a:lnTo>
                <a:lnTo>
                  <a:pt x="8" y="30"/>
                </a:lnTo>
                <a:lnTo>
                  <a:pt x="8" y="31"/>
                </a:lnTo>
                <a:lnTo>
                  <a:pt x="9" y="33"/>
                </a:lnTo>
                <a:lnTo>
                  <a:pt x="9" y="34"/>
                </a:lnTo>
                <a:lnTo>
                  <a:pt x="11" y="36"/>
                </a:lnTo>
                <a:lnTo>
                  <a:pt x="11" y="37"/>
                </a:lnTo>
                <a:lnTo>
                  <a:pt x="12" y="38"/>
                </a:lnTo>
                <a:lnTo>
                  <a:pt x="14" y="40"/>
                </a:lnTo>
                <a:lnTo>
                  <a:pt x="15" y="41"/>
                </a:lnTo>
                <a:lnTo>
                  <a:pt x="15" y="43"/>
                </a:lnTo>
                <a:lnTo>
                  <a:pt x="17" y="44"/>
                </a:lnTo>
                <a:lnTo>
                  <a:pt x="18" y="44"/>
                </a:lnTo>
                <a:lnTo>
                  <a:pt x="20" y="46"/>
                </a:lnTo>
                <a:lnTo>
                  <a:pt x="21" y="47"/>
                </a:lnTo>
                <a:lnTo>
                  <a:pt x="20" y="46"/>
                </a:lnTo>
                <a:lnTo>
                  <a:pt x="21" y="47"/>
                </a:lnTo>
                <a:lnTo>
                  <a:pt x="24" y="38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66" name="Freeform 22"/>
          <p:cNvSpPr>
            <a:spLocks/>
          </p:cNvSpPr>
          <p:nvPr/>
        </p:nvSpPr>
        <p:spPr bwMode="auto">
          <a:xfrm>
            <a:off x="1519238" y="5418138"/>
            <a:ext cx="215900" cy="290512"/>
          </a:xfrm>
          <a:custGeom>
            <a:avLst/>
            <a:gdLst>
              <a:gd name="T0" fmla="*/ 136 w 136"/>
              <a:gd name="T1" fmla="*/ 175 h 183"/>
              <a:gd name="T2" fmla="*/ 135 w 136"/>
              <a:gd name="T3" fmla="*/ 162 h 183"/>
              <a:gd name="T4" fmla="*/ 132 w 136"/>
              <a:gd name="T5" fmla="*/ 147 h 183"/>
              <a:gd name="T6" fmla="*/ 129 w 136"/>
              <a:gd name="T7" fmla="*/ 132 h 183"/>
              <a:gd name="T8" fmla="*/ 125 w 136"/>
              <a:gd name="T9" fmla="*/ 119 h 183"/>
              <a:gd name="T10" fmla="*/ 119 w 136"/>
              <a:gd name="T11" fmla="*/ 106 h 183"/>
              <a:gd name="T12" fmla="*/ 111 w 136"/>
              <a:gd name="T13" fmla="*/ 94 h 183"/>
              <a:gd name="T14" fmla="*/ 104 w 136"/>
              <a:gd name="T15" fmla="*/ 80 h 183"/>
              <a:gd name="T16" fmla="*/ 95 w 136"/>
              <a:gd name="T17" fmla="*/ 69 h 183"/>
              <a:gd name="T18" fmla="*/ 85 w 136"/>
              <a:gd name="T19" fmla="*/ 57 h 183"/>
              <a:gd name="T20" fmla="*/ 75 w 136"/>
              <a:gd name="T21" fmla="*/ 46 h 183"/>
              <a:gd name="T22" fmla="*/ 63 w 136"/>
              <a:gd name="T23" fmla="*/ 36 h 183"/>
              <a:gd name="T24" fmla="*/ 51 w 136"/>
              <a:gd name="T25" fmla="*/ 27 h 183"/>
              <a:gd name="T26" fmla="*/ 38 w 136"/>
              <a:gd name="T27" fmla="*/ 18 h 183"/>
              <a:gd name="T28" fmla="*/ 25 w 136"/>
              <a:gd name="T29" fmla="*/ 11 h 183"/>
              <a:gd name="T30" fmla="*/ 10 w 136"/>
              <a:gd name="T31" fmla="*/ 3 h 183"/>
              <a:gd name="T32" fmla="*/ 0 w 136"/>
              <a:gd name="T33" fmla="*/ 9 h 183"/>
              <a:gd name="T34" fmla="*/ 13 w 136"/>
              <a:gd name="T35" fmla="*/ 15 h 183"/>
              <a:gd name="T36" fmla="*/ 26 w 136"/>
              <a:gd name="T37" fmla="*/ 23 h 183"/>
              <a:gd name="T38" fmla="*/ 40 w 136"/>
              <a:gd name="T39" fmla="*/ 30 h 183"/>
              <a:gd name="T40" fmla="*/ 51 w 136"/>
              <a:gd name="T41" fmla="*/ 39 h 183"/>
              <a:gd name="T42" fmla="*/ 63 w 136"/>
              <a:gd name="T43" fmla="*/ 48 h 183"/>
              <a:gd name="T44" fmla="*/ 73 w 136"/>
              <a:gd name="T45" fmla="*/ 58 h 183"/>
              <a:gd name="T46" fmla="*/ 84 w 136"/>
              <a:gd name="T47" fmla="*/ 69 h 183"/>
              <a:gd name="T48" fmla="*/ 92 w 136"/>
              <a:gd name="T49" fmla="*/ 80 h 183"/>
              <a:gd name="T50" fmla="*/ 100 w 136"/>
              <a:gd name="T51" fmla="*/ 92 h 183"/>
              <a:gd name="T52" fmla="*/ 107 w 136"/>
              <a:gd name="T53" fmla="*/ 104 h 183"/>
              <a:gd name="T54" fmla="*/ 113 w 136"/>
              <a:gd name="T55" fmla="*/ 116 h 183"/>
              <a:gd name="T56" fmla="*/ 119 w 136"/>
              <a:gd name="T57" fmla="*/ 129 h 183"/>
              <a:gd name="T58" fmla="*/ 122 w 136"/>
              <a:gd name="T59" fmla="*/ 143 h 183"/>
              <a:gd name="T60" fmla="*/ 125 w 136"/>
              <a:gd name="T61" fmla="*/ 156 h 183"/>
              <a:gd name="T62" fmla="*/ 126 w 136"/>
              <a:gd name="T63" fmla="*/ 169 h 183"/>
              <a:gd name="T64" fmla="*/ 128 w 136"/>
              <a:gd name="T65" fmla="*/ 183 h 18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36"/>
              <a:gd name="T100" fmla="*/ 0 h 183"/>
              <a:gd name="T101" fmla="*/ 136 w 136"/>
              <a:gd name="T102" fmla="*/ 183 h 183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36" h="183">
                <a:moveTo>
                  <a:pt x="136" y="183"/>
                </a:moveTo>
                <a:lnTo>
                  <a:pt x="136" y="175"/>
                </a:lnTo>
                <a:lnTo>
                  <a:pt x="135" y="168"/>
                </a:lnTo>
                <a:lnTo>
                  <a:pt x="135" y="162"/>
                </a:lnTo>
                <a:lnTo>
                  <a:pt x="134" y="154"/>
                </a:lnTo>
                <a:lnTo>
                  <a:pt x="132" y="147"/>
                </a:lnTo>
                <a:lnTo>
                  <a:pt x="131" y="140"/>
                </a:lnTo>
                <a:lnTo>
                  <a:pt x="129" y="132"/>
                </a:lnTo>
                <a:lnTo>
                  <a:pt x="126" y="126"/>
                </a:lnTo>
                <a:lnTo>
                  <a:pt x="125" y="119"/>
                </a:lnTo>
                <a:lnTo>
                  <a:pt x="122" y="113"/>
                </a:lnTo>
                <a:lnTo>
                  <a:pt x="119" y="106"/>
                </a:lnTo>
                <a:lnTo>
                  <a:pt x="114" y="100"/>
                </a:lnTo>
                <a:lnTo>
                  <a:pt x="111" y="94"/>
                </a:lnTo>
                <a:lnTo>
                  <a:pt x="107" y="86"/>
                </a:lnTo>
                <a:lnTo>
                  <a:pt x="104" y="80"/>
                </a:lnTo>
                <a:lnTo>
                  <a:pt x="100" y="75"/>
                </a:lnTo>
                <a:lnTo>
                  <a:pt x="95" y="69"/>
                </a:lnTo>
                <a:lnTo>
                  <a:pt x="91" y="63"/>
                </a:lnTo>
                <a:lnTo>
                  <a:pt x="85" y="57"/>
                </a:lnTo>
                <a:lnTo>
                  <a:pt x="81" y="52"/>
                </a:lnTo>
                <a:lnTo>
                  <a:pt x="75" y="46"/>
                </a:lnTo>
                <a:lnTo>
                  <a:pt x="69" y="42"/>
                </a:lnTo>
                <a:lnTo>
                  <a:pt x="63" y="36"/>
                </a:lnTo>
                <a:lnTo>
                  <a:pt x="57" y="32"/>
                </a:lnTo>
                <a:lnTo>
                  <a:pt x="51" y="27"/>
                </a:lnTo>
                <a:lnTo>
                  <a:pt x="44" y="23"/>
                </a:lnTo>
                <a:lnTo>
                  <a:pt x="38" y="18"/>
                </a:lnTo>
                <a:lnTo>
                  <a:pt x="31" y="14"/>
                </a:lnTo>
                <a:lnTo>
                  <a:pt x="25" y="11"/>
                </a:lnTo>
                <a:lnTo>
                  <a:pt x="18" y="6"/>
                </a:lnTo>
                <a:lnTo>
                  <a:pt x="10" y="3"/>
                </a:lnTo>
                <a:lnTo>
                  <a:pt x="3" y="0"/>
                </a:lnTo>
                <a:lnTo>
                  <a:pt x="0" y="9"/>
                </a:lnTo>
                <a:lnTo>
                  <a:pt x="6" y="12"/>
                </a:lnTo>
                <a:lnTo>
                  <a:pt x="13" y="15"/>
                </a:lnTo>
                <a:lnTo>
                  <a:pt x="21" y="18"/>
                </a:lnTo>
                <a:lnTo>
                  <a:pt x="26" y="23"/>
                </a:lnTo>
                <a:lnTo>
                  <a:pt x="34" y="26"/>
                </a:lnTo>
                <a:lnTo>
                  <a:pt x="40" y="30"/>
                </a:lnTo>
                <a:lnTo>
                  <a:pt x="45" y="35"/>
                </a:lnTo>
                <a:lnTo>
                  <a:pt x="51" y="39"/>
                </a:lnTo>
                <a:lnTo>
                  <a:pt x="57" y="43"/>
                </a:lnTo>
                <a:lnTo>
                  <a:pt x="63" y="48"/>
                </a:lnTo>
                <a:lnTo>
                  <a:pt x="69" y="52"/>
                </a:lnTo>
                <a:lnTo>
                  <a:pt x="73" y="58"/>
                </a:lnTo>
                <a:lnTo>
                  <a:pt x="79" y="63"/>
                </a:lnTo>
                <a:lnTo>
                  <a:pt x="84" y="69"/>
                </a:lnTo>
                <a:lnTo>
                  <a:pt x="88" y="75"/>
                </a:lnTo>
                <a:lnTo>
                  <a:pt x="92" y="80"/>
                </a:lnTo>
                <a:lnTo>
                  <a:pt x="97" y="86"/>
                </a:lnTo>
                <a:lnTo>
                  <a:pt x="100" y="92"/>
                </a:lnTo>
                <a:lnTo>
                  <a:pt x="104" y="98"/>
                </a:lnTo>
                <a:lnTo>
                  <a:pt x="107" y="104"/>
                </a:lnTo>
                <a:lnTo>
                  <a:pt x="110" y="110"/>
                </a:lnTo>
                <a:lnTo>
                  <a:pt x="113" y="116"/>
                </a:lnTo>
                <a:lnTo>
                  <a:pt x="116" y="122"/>
                </a:lnTo>
                <a:lnTo>
                  <a:pt x="119" y="129"/>
                </a:lnTo>
                <a:lnTo>
                  <a:pt x="120" y="135"/>
                </a:lnTo>
                <a:lnTo>
                  <a:pt x="122" y="143"/>
                </a:lnTo>
                <a:lnTo>
                  <a:pt x="123" y="149"/>
                </a:lnTo>
                <a:lnTo>
                  <a:pt x="125" y="156"/>
                </a:lnTo>
                <a:lnTo>
                  <a:pt x="126" y="162"/>
                </a:lnTo>
                <a:lnTo>
                  <a:pt x="126" y="169"/>
                </a:lnTo>
                <a:lnTo>
                  <a:pt x="128" y="175"/>
                </a:lnTo>
                <a:lnTo>
                  <a:pt x="128" y="183"/>
                </a:lnTo>
                <a:lnTo>
                  <a:pt x="136" y="183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67" name="Freeform 23"/>
          <p:cNvSpPr>
            <a:spLocks/>
          </p:cNvSpPr>
          <p:nvPr/>
        </p:nvSpPr>
        <p:spPr bwMode="auto">
          <a:xfrm>
            <a:off x="1373188" y="5708650"/>
            <a:ext cx="361950" cy="315913"/>
          </a:xfrm>
          <a:custGeom>
            <a:avLst/>
            <a:gdLst>
              <a:gd name="T0" fmla="*/ 11 w 228"/>
              <a:gd name="T1" fmla="*/ 199 h 199"/>
              <a:gd name="T2" fmla="*/ 33 w 228"/>
              <a:gd name="T3" fmla="*/ 196 h 199"/>
              <a:gd name="T4" fmla="*/ 55 w 228"/>
              <a:gd name="T5" fmla="*/ 194 h 199"/>
              <a:gd name="T6" fmla="*/ 77 w 228"/>
              <a:gd name="T7" fmla="*/ 188 h 199"/>
              <a:gd name="T8" fmla="*/ 98 w 228"/>
              <a:gd name="T9" fmla="*/ 180 h 199"/>
              <a:gd name="T10" fmla="*/ 117 w 228"/>
              <a:gd name="T11" fmla="*/ 171 h 199"/>
              <a:gd name="T12" fmla="*/ 136 w 228"/>
              <a:gd name="T13" fmla="*/ 159 h 199"/>
              <a:gd name="T14" fmla="*/ 152 w 228"/>
              <a:gd name="T15" fmla="*/ 148 h 199"/>
              <a:gd name="T16" fmla="*/ 168 w 228"/>
              <a:gd name="T17" fmla="*/ 134 h 199"/>
              <a:gd name="T18" fmla="*/ 183 w 228"/>
              <a:gd name="T19" fmla="*/ 119 h 199"/>
              <a:gd name="T20" fmla="*/ 195 w 228"/>
              <a:gd name="T21" fmla="*/ 103 h 199"/>
              <a:gd name="T22" fmla="*/ 205 w 228"/>
              <a:gd name="T23" fmla="*/ 87 h 199"/>
              <a:gd name="T24" fmla="*/ 214 w 228"/>
              <a:gd name="T25" fmla="*/ 69 h 199"/>
              <a:gd name="T26" fmla="*/ 221 w 228"/>
              <a:gd name="T27" fmla="*/ 50 h 199"/>
              <a:gd name="T28" fmla="*/ 226 w 228"/>
              <a:gd name="T29" fmla="*/ 31 h 199"/>
              <a:gd name="T30" fmla="*/ 228 w 228"/>
              <a:gd name="T31" fmla="*/ 10 h 199"/>
              <a:gd name="T32" fmla="*/ 220 w 228"/>
              <a:gd name="T33" fmla="*/ 0 h 199"/>
              <a:gd name="T34" fmla="*/ 218 w 228"/>
              <a:gd name="T35" fmla="*/ 19 h 199"/>
              <a:gd name="T36" fmla="*/ 215 w 228"/>
              <a:gd name="T37" fmla="*/ 38 h 199"/>
              <a:gd name="T38" fmla="*/ 209 w 228"/>
              <a:gd name="T39" fmla="*/ 56 h 199"/>
              <a:gd name="T40" fmla="*/ 202 w 228"/>
              <a:gd name="T41" fmla="*/ 74 h 199"/>
              <a:gd name="T42" fmla="*/ 193 w 228"/>
              <a:gd name="T43" fmla="*/ 90 h 199"/>
              <a:gd name="T44" fmla="*/ 181 w 228"/>
              <a:gd name="T45" fmla="*/ 106 h 199"/>
              <a:gd name="T46" fmla="*/ 170 w 228"/>
              <a:gd name="T47" fmla="*/ 121 h 199"/>
              <a:gd name="T48" fmla="*/ 155 w 228"/>
              <a:gd name="T49" fmla="*/ 134 h 199"/>
              <a:gd name="T50" fmla="*/ 139 w 228"/>
              <a:gd name="T51" fmla="*/ 146 h 199"/>
              <a:gd name="T52" fmla="*/ 123 w 228"/>
              <a:gd name="T53" fmla="*/ 158 h 199"/>
              <a:gd name="T54" fmla="*/ 104 w 228"/>
              <a:gd name="T55" fmla="*/ 167 h 199"/>
              <a:gd name="T56" fmla="*/ 85 w 228"/>
              <a:gd name="T57" fmla="*/ 176 h 199"/>
              <a:gd name="T58" fmla="*/ 64 w 228"/>
              <a:gd name="T59" fmla="*/ 182 h 199"/>
              <a:gd name="T60" fmla="*/ 44 w 228"/>
              <a:gd name="T61" fmla="*/ 186 h 199"/>
              <a:gd name="T62" fmla="*/ 22 w 228"/>
              <a:gd name="T63" fmla="*/ 189 h 199"/>
              <a:gd name="T64" fmla="*/ 0 w 228"/>
              <a:gd name="T65" fmla="*/ 191 h 19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28"/>
              <a:gd name="T100" fmla="*/ 0 h 199"/>
              <a:gd name="T101" fmla="*/ 228 w 228"/>
              <a:gd name="T102" fmla="*/ 199 h 19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28" h="199">
                <a:moveTo>
                  <a:pt x="0" y="199"/>
                </a:moveTo>
                <a:lnTo>
                  <a:pt x="11" y="199"/>
                </a:lnTo>
                <a:lnTo>
                  <a:pt x="22" y="198"/>
                </a:lnTo>
                <a:lnTo>
                  <a:pt x="33" y="196"/>
                </a:lnTo>
                <a:lnTo>
                  <a:pt x="45" y="195"/>
                </a:lnTo>
                <a:lnTo>
                  <a:pt x="55" y="194"/>
                </a:lnTo>
                <a:lnTo>
                  <a:pt x="67" y="191"/>
                </a:lnTo>
                <a:lnTo>
                  <a:pt x="77" y="188"/>
                </a:lnTo>
                <a:lnTo>
                  <a:pt x="88" y="183"/>
                </a:lnTo>
                <a:lnTo>
                  <a:pt x="98" y="180"/>
                </a:lnTo>
                <a:lnTo>
                  <a:pt x="108" y="176"/>
                </a:lnTo>
                <a:lnTo>
                  <a:pt x="117" y="171"/>
                </a:lnTo>
                <a:lnTo>
                  <a:pt x="127" y="165"/>
                </a:lnTo>
                <a:lnTo>
                  <a:pt x="136" y="159"/>
                </a:lnTo>
                <a:lnTo>
                  <a:pt x="145" y="154"/>
                </a:lnTo>
                <a:lnTo>
                  <a:pt x="152" y="148"/>
                </a:lnTo>
                <a:lnTo>
                  <a:pt x="161" y="142"/>
                </a:lnTo>
                <a:lnTo>
                  <a:pt x="168" y="134"/>
                </a:lnTo>
                <a:lnTo>
                  <a:pt x="176" y="127"/>
                </a:lnTo>
                <a:lnTo>
                  <a:pt x="183" y="119"/>
                </a:lnTo>
                <a:lnTo>
                  <a:pt x="189" y="112"/>
                </a:lnTo>
                <a:lnTo>
                  <a:pt x="195" y="103"/>
                </a:lnTo>
                <a:lnTo>
                  <a:pt x="201" y="94"/>
                </a:lnTo>
                <a:lnTo>
                  <a:pt x="205" y="87"/>
                </a:lnTo>
                <a:lnTo>
                  <a:pt x="209" y="78"/>
                </a:lnTo>
                <a:lnTo>
                  <a:pt x="214" y="69"/>
                </a:lnTo>
                <a:lnTo>
                  <a:pt x="218" y="59"/>
                </a:lnTo>
                <a:lnTo>
                  <a:pt x="221" y="50"/>
                </a:lnTo>
                <a:lnTo>
                  <a:pt x="224" y="40"/>
                </a:lnTo>
                <a:lnTo>
                  <a:pt x="226" y="31"/>
                </a:lnTo>
                <a:lnTo>
                  <a:pt x="227" y="20"/>
                </a:lnTo>
                <a:lnTo>
                  <a:pt x="228" y="10"/>
                </a:lnTo>
                <a:lnTo>
                  <a:pt x="228" y="0"/>
                </a:lnTo>
                <a:lnTo>
                  <a:pt x="220" y="0"/>
                </a:lnTo>
                <a:lnTo>
                  <a:pt x="220" y="10"/>
                </a:lnTo>
                <a:lnTo>
                  <a:pt x="218" y="19"/>
                </a:lnTo>
                <a:lnTo>
                  <a:pt x="217" y="29"/>
                </a:lnTo>
                <a:lnTo>
                  <a:pt x="215" y="38"/>
                </a:lnTo>
                <a:lnTo>
                  <a:pt x="212" y="47"/>
                </a:lnTo>
                <a:lnTo>
                  <a:pt x="209" y="56"/>
                </a:lnTo>
                <a:lnTo>
                  <a:pt x="206" y="65"/>
                </a:lnTo>
                <a:lnTo>
                  <a:pt x="202" y="74"/>
                </a:lnTo>
                <a:lnTo>
                  <a:pt x="198" y="82"/>
                </a:lnTo>
                <a:lnTo>
                  <a:pt x="193" y="90"/>
                </a:lnTo>
                <a:lnTo>
                  <a:pt x="187" y="99"/>
                </a:lnTo>
                <a:lnTo>
                  <a:pt x="181" y="106"/>
                </a:lnTo>
                <a:lnTo>
                  <a:pt x="176" y="114"/>
                </a:lnTo>
                <a:lnTo>
                  <a:pt x="170" y="121"/>
                </a:lnTo>
                <a:lnTo>
                  <a:pt x="162" y="128"/>
                </a:lnTo>
                <a:lnTo>
                  <a:pt x="155" y="134"/>
                </a:lnTo>
                <a:lnTo>
                  <a:pt x="148" y="140"/>
                </a:lnTo>
                <a:lnTo>
                  <a:pt x="139" y="146"/>
                </a:lnTo>
                <a:lnTo>
                  <a:pt x="132" y="152"/>
                </a:lnTo>
                <a:lnTo>
                  <a:pt x="123" y="158"/>
                </a:lnTo>
                <a:lnTo>
                  <a:pt x="114" y="162"/>
                </a:lnTo>
                <a:lnTo>
                  <a:pt x="104" y="167"/>
                </a:lnTo>
                <a:lnTo>
                  <a:pt x="95" y="171"/>
                </a:lnTo>
                <a:lnTo>
                  <a:pt x="85" y="176"/>
                </a:lnTo>
                <a:lnTo>
                  <a:pt x="74" y="179"/>
                </a:lnTo>
                <a:lnTo>
                  <a:pt x="64" y="182"/>
                </a:lnTo>
                <a:lnTo>
                  <a:pt x="54" y="185"/>
                </a:lnTo>
                <a:lnTo>
                  <a:pt x="44" y="186"/>
                </a:lnTo>
                <a:lnTo>
                  <a:pt x="32" y="189"/>
                </a:lnTo>
                <a:lnTo>
                  <a:pt x="22" y="189"/>
                </a:lnTo>
                <a:lnTo>
                  <a:pt x="10" y="191"/>
                </a:lnTo>
                <a:lnTo>
                  <a:pt x="0" y="191"/>
                </a:lnTo>
                <a:lnTo>
                  <a:pt x="0" y="199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68" name="Freeform 24"/>
          <p:cNvSpPr>
            <a:spLocks/>
          </p:cNvSpPr>
          <p:nvPr/>
        </p:nvSpPr>
        <p:spPr bwMode="auto">
          <a:xfrm>
            <a:off x="1006475" y="5708650"/>
            <a:ext cx="366713" cy="315913"/>
          </a:xfrm>
          <a:custGeom>
            <a:avLst/>
            <a:gdLst>
              <a:gd name="T0" fmla="*/ 2 w 231"/>
              <a:gd name="T1" fmla="*/ 10 h 199"/>
              <a:gd name="T2" fmla="*/ 3 w 231"/>
              <a:gd name="T3" fmla="*/ 31 h 199"/>
              <a:gd name="T4" fmla="*/ 8 w 231"/>
              <a:gd name="T5" fmla="*/ 50 h 199"/>
              <a:gd name="T6" fmla="*/ 15 w 231"/>
              <a:gd name="T7" fmla="*/ 69 h 199"/>
              <a:gd name="T8" fmla="*/ 24 w 231"/>
              <a:gd name="T9" fmla="*/ 87 h 199"/>
              <a:gd name="T10" fmla="*/ 34 w 231"/>
              <a:gd name="T11" fmla="*/ 103 h 199"/>
              <a:gd name="T12" fmla="*/ 47 w 231"/>
              <a:gd name="T13" fmla="*/ 119 h 199"/>
              <a:gd name="T14" fmla="*/ 60 w 231"/>
              <a:gd name="T15" fmla="*/ 134 h 199"/>
              <a:gd name="T16" fmla="*/ 76 w 231"/>
              <a:gd name="T17" fmla="*/ 148 h 199"/>
              <a:gd name="T18" fmla="*/ 93 w 231"/>
              <a:gd name="T19" fmla="*/ 159 h 199"/>
              <a:gd name="T20" fmla="*/ 112 w 231"/>
              <a:gd name="T21" fmla="*/ 171 h 199"/>
              <a:gd name="T22" fmla="*/ 131 w 231"/>
              <a:gd name="T23" fmla="*/ 180 h 199"/>
              <a:gd name="T24" fmla="*/ 151 w 231"/>
              <a:gd name="T25" fmla="*/ 188 h 199"/>
              <a:gd name="T26" fmla="*/ 173 w 231"/>
              <a:gd name="T27" fmla="*/ 194 h 199"/>
              <a:gd name="T28" fmla="*/ 195 w 231"/>
              <a:gd name="T29" fmla="*/ 196 h 199"/>
              <a:gd name="T30" fmla="*/ 219 w 231"/>
              <a:gd name="T31" fmla="*/ 199 h 199"/>
              <a:gd name="T32" fmla="*/ 231 w 231"/>
              <a:gd name="T33" fmla="*/ 191 h 199"/>
              <a:gd name="T34" fmla="*/ 207 w 231"/>
              <a:gd name="T35" fmla="*/ 189 h 199"/>
              <a:gd name="T36" fmla="*/ 185 w 231"/>
              <a:gd name="T37" fmla="*/ 186 h 199"/>
              <a:gd name="T38" fmla="*/ 165 w 231"/>
              <a:gd name="T39" fmla="*/ 182 h 199"/>
              <a:gd name="T40" fmla="*/ 144 w 231"/>
              <a:gd name="T41" fmla="*/ 176 h 199"/>
              <a:gd name="T42" fmla="*/ 125 w 231"/>
              <a:gd name="T43" fmla="*/ 167 h 199"/>
              <a:gd name="T44" fmla="*/ 106 w 231"/>
              <a:gd name="T45" fmla="*/ 158 h 199"/>
              <a:gd name="T46" fmla="*/ 90 w 231"/>
              <a:gd name="T47" fmla="*/ 146 h 199"/>
              <a:gd name="T48" fmla="*/ 74 w 231"/>
              <a:gd name="T49" fmla="*/ 134 h 199"/>
              <a:gd name="T50" fmla="*/ 60 w 231"/>
              <a:gd name="T51" fmla="*/ 121 h 199"/>
              <a:gd name="T52" fmla="*/ 47 w 231"/>
              <a:gd name="T53" fmla="*/ 106 h 199"/>
              <a:gd name="T54" fmla="*/ 35 w 231"/>
              <a:gd name="T55" fmla="*/ 90 h 199"/>
              <a:gd name="T56" fmla="*/ 27 w 231"/>
              <a:gd name="T57" fmla="*/ 74 h 199"/>
              <a:gd name="T58" fmla="*/ 19 w 231"/>
              <a:gd name="T59" fmla="*/ 56 h 199"/>
              <a:gd name="T60" fmla="*/ 13 w 231"/>
              <a:gd name="T61" fmla="*/ 38 h 199"/>
              <a:gd name="T62" fmla="*/ 10 w 231"/>
              <a:gd name="T63" fmla="*/ 19 h 199"/>
              <a:gd name="T64" fmla="*/ 9 w 231"/>
              <a:gd name="T65" fmla="*/ 0 h 19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31"/>
              <a:gd name="T100" fmla="*/ 0 h 199"/>
              <a:gd name="T101" fmla="*/ 231 w 231"/>
              <a:gd name="T102" fmla="*/ 199 h 19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31" h="199">
                <a:moveTo>
                  <a:pt x="0" y="0"/>
                </a:moveTo>
                <a:lnTo>
                  <a:pt x="2" y="10"/>
                </a:lnTo>
                <a:lnTo>
                  <a:pt x="2" y="20"/>
                </a:lnTo>
                <a:lnTo>
                  <a:pt x="3" y="31"/>
                </a:lnTo>
                <a:lnTo>
                  <a:pt x="6" y="40"/>
                </a:lnTo>
                <a:lnTo>
                  <a:pt x="8" y="50"/>
                </a:lnTo>
                <a:lnTo>
                  <a:pt x="10" y="59"/>
                </a:lnTo>
                <a:lnTo>
                  <a:pt x="15" y="69"/>
                </a:lnTo>
                <a:lnTo>
                  <a:pt x="19" y="78"/>
                </a:lnTo>
                <a:lnTo>
                  <a:pt x="24" y="87"/>
                </a:lnTo>
                <a:lnTo>
                  <a:pt x="28" y="94"/>
                </a:lnTo>
                <a:lnTo>
                  <a:pt x="34" y="103"/>
                </a:lnTo>
                <a:lnTo>
                  <a:pt x="40" y="112"/>
                </a:lnTo>
                <a:lnTo>
                  <a:pt x="47" y="119"/>
                </a:lnTo>
                <a:lnTo>
                  <a:pt x="53" y="127"/>
                </a:lnTo>
                <a:lnTo>
                  <a:pt x="60" y="134"/>
                </a:lnTo>
                <a:lnTo>
                  <a:pt x="68" y="142"/>
                </a:lnTo>
                <a:lnTo>
                  <a:pt x="76" y="148"/>
                </a:lnTo>
                <a:lnTo>
                  <a:pt x="84" y="154"/>
                </a:lnTo>
                <a:lnTo>
                  <a:pt x="93" y="159"/>
                </a:lnTo>
                <a:lnTo>
                  <a:pt x="101" y="165"/>
                </a:lnTo>
                <a:lnTo>
                  <a:pt x="112" y="171"/>
                </a:lnTo>
                <a:lnTo>
                  <a:pt x="121" y="176"/>
                </a:lnTo>
                <a:lnTo>
                  <a:pt x="131" y="180"/>
                </a:lnTo>
                <a:lnTo>
                  <a:pt x="141" y="183"/>
                </a:lnTo>
                <a:lnTo>
                  <a:pt x="151" y="188"/>
                </a:lnTo>
                <a:lnTo>
                  <a:pt x="162" y="191"/>
                </a:lnTo>
                <a:lnTo>
                  <a:pt x="173" y="194"/>
                </a:lnTo>
                <a:lnTo>
                  <a:pt x="184" y="195"/>
                </a:lnTo>
                <a:lnTo>
                  <a:pt x="195" y="196"/>
                </a:lnTo>
                <a:lnTo>
                  <a:pt x="207" y="198"/>
                </a:lnTo>
                <a:lnTo>
                  <a:pt x="219" y="199"/>
                </a:lnTo>
                <a:lnTo>
                  <a:pt x="231" y="199"/>
                </a:lnTo>
                <a:lnTo>
                  <a:pt x="231" y="191"/>
                </a:lnTo>
                <a:lnTo>
                  <a:pt x="219" y="191"/>
                </a:lnTo>
                <a:lnTo>
                  <a:pt x="207" y="189"/>
                </a:lnTo>
                <a:lnTo>
                  <a:pt x="197" y="189"/>
                </a:lnTo>
                <a:lnTo>
                  <a:pt x="185" y="186"/>
                </a:lnTo>
                <a:lnTo>
                  <a:pt x="175" y="185"/>
                </a:lnTo>
                <a:lnTo>
                  <a:pt x="165" y="182"/>
                </a:lnTo>
                <a:lnTo>
                  <a:pt x="154" y="179"/>
                </a:lnTo>
                <a:lnTo>
                  <a:pt x="144" y="176"/>
                </a:lnTo>
                <a:lnTo>
                  <a:pt x="134" y="171"/>
                </a:lnTo>
                <a:lnTo>
                  <a:pt x="125" y="167"/>
                </a:lnTo>
                <a:lnTo>
                  <a:pt x="116" y="162"/>
                </a:lnTo>
                <a:lnTo>
                  <a:pt x="106" y="158"/>
                </a:lnTo>
                <a:lnTo>
                  <a:pt x="98" y="152"/>
                </a:lnTo>
                <a:lnTo>
                  <a:pt x="90" y="146"/>
                </a:lnTo>
                <a:lnTo>
                  <a:pt x="81" y="140"/>
                </a:lnTo>
                <a:lnTo>
                  <a:pt x="74" y="134"/>
                </a:lnTo>
                <a:lnTo>
                  <a:pt x="66" y="128"/>
                </a:lnTo>
                <a:lnTo>
                  <a:pt x="60" y="121"/>
                </a:lnTo>
                <a:lnTo>
                  <a:pt x="53" y="114"/>
                </a:lnTo>
                <a:lnTo>
                  <a:pt x="47" y="106"/>
                </a:lnTo>
                <a:lnTo>
                  <a:pt x="41" y="99"/>
                </a:lnTo>
                <a:lnTo>
                  <a:pt x="35" y="90"/>
                </a:lnTo>
                <a:lnTo>
                  <a:pt x="31" y="82"/>
                </a:lnTo>
                <a:lnTo>
                  <a:pt x="27" y="74"/>
                </a:lnTo>
                <a:lnTo>
                  <a:pt x="22" y="65"/>
                </a:lnTo>
                <a:lnTo>
                  <a:pt x="19" y="56"/>
                </a:lnTo>
                <a:lnTo>
                  <a:pt x="16" y="47"/>
                </a:lnTo>
                <a:lnTo>
                  <a:pt x="13" y="38"/>
                </a:lnTo>
                <a:lnTo>
                  <a:pt x="12" y="29"/>
                </a:lnTo>
                <a:lnTo>
                  <a:pt x="10" y="19"/>
                </a:lnTo>
                <a:lnTo>
                  <a:pt x="10" y="10"/>
                </a:lnTo>
                <a:lnTo>
                  <a:pt x="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69" name="Freeform 25"/>
          <p:cNvSpPr>
            <a:spLocks/>
          </p:cNvSpPr>
          <p:nvPr/>
        </p:nvSpPr>
        <p:spPr bwMode="auto">
          <a:xfrm>
            <a:off x="1006475" y="5418138"/>
            <a:ext cx="219075" cy="290512"/>
          </a:xfrm>
          <a:custGeom>
            <a:avLst/>
            <a:gdLst>
              <a:gd name="T0" fmla="*/ 126 w 138"/>
              <a:gd name="T1" fmla="*/ 3 h 183"/>
              <a:gd name="T2" fmla="*/ 112 w 138"/>
              <a:gd name="T3" fmla="*/ 12 h 183"/>
              <a:gd name="T4" fmla="*/ 98 w 138"/>
              <a:gd name="T5" fmla="*/ 20 h 183"/>
              <a:gd name="T6" fmla="*/ 85 w 138"/>
              <a:gd name="T7" fmla="*/ 29 h 183"/>
              <a:gd name="T8" fmla="*/ 74 w 138"/>
              <a:gd name="T9" fmla="*/ 39 h 183"/>
              <a:gd name="T10" fmla="*/ 62 w 138"/>
              <a:gd name="T11" fmla="*/ 48 h 183"/>
              <a:gd name="T12" fmla="*/ 52 w 138"/>
              <a:gd name="T13" fmla="*/ 60 h 183"/>
              <a:gd name="T14" fmla="*/ 41 w 138"/>
              <a:gd name="T15" fmla="*/ 70 h 183"/>
              <a:gd name="T16" fmla="*/ 32 w 138"/>
              <a:gd name="T17" fmla="*/ 82 h 183"/>
              <a:gd name="T18" fmla="*/ 25 w 138"/>
              <a:gd name="T19" fmla="*/ 94 h 183"/>
              <a:gd name="T20" fmla="*/ 19 w 138"/>
              <a:gd name="T21" fmla="*/ 107 h 183"/>
              <a:gd name="T22" fmla="*/ 13 w 138"/>
              <a:gd name="T23" fmla="*/ 120 h 183"/>
              <a:gd name="T24" fmla="*/ 8 w 138"/>
              <a:gd name="T25" fmla="*/ 134 h 183"/>
              <a:gd name="T26" fmla="*/ 5 w 138"/>
              <a:gd name="T27" fmla="*/ 147 h 183"/>
              <a:gd name="T28" fmla="*/ 2 w 138"/>
              <a:gd name="T29" fmla="*/ 160 h 183"/>
              <a:gd name="T30" fmla="*/ 0 w 138"/>
              <a:gd name="T31" fmla="*/ 175 h 183"/>
              <a:gd name="T32" fmla="*/ 9 w 138"/>
              <a:gd name="T33" fmla="*/ 183 h 183"/>
              <a:gd name="T34" fmla="*/ 10 w 138"/>
              <a:gd name="T35" fmla="*/ 169 h 183"/>
              <a:gd name="T36" fmla="*/ 12 w 138"/>
              <a:gd name="T37" fmla="*/ 156 h 183"/>
              <a:gd name="T38" fmla="*/ 15 w 138"/>
              <a:gd name="T39" fmla="*/ 143 h 183"/>
              <a:gd name="T40" fmla="*/ 19 w 138"/>
              <a:gd name="T41" fmla="*/ 129 h 183"/>
              <a:gd name="T42" fmla="*/ 24 w 138"/>
              <a:gd name="T43" fmla="*/ 117 h 183"/>
              <a:gd name="T44" fmla="*/ 30 w 138"/>
              <a:gd name="T45" fmla="*/ 104 h 183"/>
              <a:gd name="T46" fmla="*/ 37 w 138"/>
              <a:gd name="T47" fmla="*/ 92 h 183"/>
              <a:gd name="T48" fmla="*/ 44 w 138"/>
              <a:gd name="T49" fmla="*/ 82 h 183"/>
              <a:gd name="T50" fmla="*/ 53 w 138"/>
              <a:gd name="T51" fmla="*/ 70 h 183"/>
              <a:gd name="T52" fmla="*/ 63 w 138"/>
              <a:gd name="T53" fmla="*/ 60 h 183"/>
              <a:gd name="T54" fmla="*/ 74 w 138"/>
              <a:gd name="T55" fmla="*/ 49 h 183"/>
              <a:gd name="T56" fmla="*/ 85 w 138"/>
              <a:gd name="T57" fmla="*/ 40 h 183"/>
              <a:gd name="T58" fmla="*/ 97 w 138"/>
              <a:gd name="T59" fmla="*/ 32 h 183"/>
              <a:gd name="T60" fmla="*/ 110 w 138"/>
              <a:gd name="T61" fmla="*/ 23 h 183"/>
              <a:gd name="T62" fmla="*/ 123 w 138"/>
              <a:gd name="T63" fmla="*/ 15 h 183"/>
              <a:gd name="T64" fmla="*/ 138 w 138"/>
              <a:gd name="T65" fmla="*/ 8 h 18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38"/>
              <a:gd name="T100" fmla="*/ 0 h 183"/>
              <a:gd name="T101" fmla="*/ 138 w 138"/>
              <a:gd name="T102" fmla="*/ 183 h 183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38" h="183">
                <a:moveTo>
                  <a:pt x="134" y="0"/>
                </a:moveTo>
                <a:lnTo>
                  <a:pt x="126" y="3"/>
                </a:lnTo>
                <a:lnTo>
                  <a:pt x="119" y="8"/>
                </a:lnTo>
                <a:lnTo>
                  <a:pt x="112" y="12"/>
                </a:lnTo>
                <a:lnTo>
                  <a:pt x="106" y="15"/>
                </a:lnTo>
                <a:lnTo>
                  <a:pt x="98" y="20"/>
                </a:lnTo>
                <a:lnTo>
                  <a:pt x="93" y="24"/>
                </a:lnTo>
                <a:lnTo>
                  <a:pt x="85" y="29"/>
                </a:lnTo>
                <a:lnTo>
                  <a:pt x="79" y="33"/>
                </a:lnTo>
                <a:lnTo>
                  <a:pt x="74" y="39"/>
                </a:lnTo>
                <a:lnTo>
                  <a:pt x="68" y="43"/>
                </a:lnTo>
                <a:lnTo>
                  <a:pt x="62" y="48"/>
                </a:lnTo>
                <a:lnTo>
                  <a:pt x="57" y="54"/>
                </a:lnTo>
                <a:lnTo>
                  <a:pt x="52" y="60"/>
                </a:lnTo>
                <a:lnTo>
                  <a:pt x="47" y="64"/>
                </a:lnTo>
                <a:lnTo>
                  <a:pt x="41" y="70"/>
                </a:lnTo>
                <a:lnTo>
                  <a:pt x="37" y="76"/>
                </a:lnTo>
                <a:lnTo>
                  <a:pt x="32" y="82"/>
                </a:lnTo>
                <a:lnTo>
                  <a:pt x="30" y="88"/>
                </a:lnTo>
                <a:lnTo>
                  <a:pt x="25" y="94"/>
                </a:lnTo>
                <a:lnTo>
                  <a:pt x="22" y="100"/>
                </a:lnTo>
                <a:lnTo>
                  <a:pt x="19" y="107"/>
                </a:lnTo>
                <a:lnTo>
                  <a:pt x="15" y="113"/>
                </a:lnTo>
                <a:lnTo>
                  <a:pt x="13" y="120"/>
                </a:lnTo>
                <a:lnTo>
                  <a:pt x="10" y="126"/>
                </a:lnTo>
                <a:lnTo>
                  <a:pt x="8" y="134"/>
                </a:lnTo>
                <a:lnTo>
                  <a:pt x="6" y="140"/>
                </a:lnTo>
                <a:lnTo>
                  <a:pt x="5" y="147"/>
                </a:lnTo>
                <a:lnTo>
                  <a:pt x="3" y="154"/>
                </a:lnTo>
                <a:lnTo>
                  <a:pt x="2" y="160"/>
                </a:lnTo>
                <a:lnTo>
                  <a:pt x="2" y="168"/>
                </a:lnTo>
                <a:lnTo>
                  <a:pt x="0" y="175"/>
                </a:lnTo>
                <a:lnTo>
                  <a:pt x="0" y="183"/>
                </a:lnTo>
                <a:lnTo>
                  <a:pt x="9" y="183"/>
                </a:lnTo>
                <a:lnTo>
                  <a:pt x="9" y="175"/>
                </a:lnTo>
                <a:lnTo>
                  <a:pt x="10" y="169"/>
                </a:lnTo>
                <a:lnTo>
                  <a:pt x="10" y="162"/>
                </a:lnTo>
                <a:lnTo>
                  <a:pt x="12" y="156"/>
                </a:lnTo>
                <a:lnTo>
                  <a:pt x="13" y="149"/>
                </a:lnTo>
                <a:lnTo>
                  <a:pt x="15" y="143"/>
                </a:lnTo>
                <a:lnTo>
                  <a:pt x="16" y="135"/>
                </a:lnTo>
                <a:lnTo>
                  <a:pt x="19" y="129"/>
                </a:lnTo>
                <a:lnTo>
                  <a:pt x="21" y="123"/>
                </a:lnTo>
                <a:lnTo>
                  <a:pt x="24" y="117"/>
                </a:lnTo>
                <a:lnTo>
                  <a:pt x="27" y="110"/>
                </a:lnTo>
                <a:lnTo>
                  <a:pt x="30" y="104"/>
                </a:lnTo>
                <a:lnTo>
                  <a:pt x="32" y="98"/>
                </a:lnTo>
                <a:lnTo>
                  <a:pt x="37" y="92"/>
                </a:lnTo>
                <a:lnTo>
                  <a:pt x="40" y="86"/>
                </a:lnTo>
                <a:lnTo>
                  <a:pt x="44" y="82"/>
                </a:lnTo>
                <a:lnTo>
                  <a:pt x="49" y="76"/>
                </a:lnTo>
                <a:lnTo>
                  <a:pt x="53" y="70"/>
                </a:lnTo>
                <a:lnTo>
                  <a:pt x="57" y="66"/>
                </a:lnTo>
                <a:lnTo>
                  <a:pt x="63" y="60"/>
                </a:lnTo>
                <a:lnTo>
                  <a:pt x="68" y="55"/>
                </a:lnTo>
                <a:lnTo>
                  <a:pt x="74" y="49"/>
                </a:lnTo>
                <a:lnTo>
                  <a:pt x="79" y="45"/>
                </a:lnTo>
                <a:lnTo>
                  <a:pt x="85" y="40"/>
                </a:lnTo>
                <a:lnTo>
                  <a:pt x="91" y="36"/>
                </a:lnTo>
                <a:lnTo>
                  <a:pt x="97" y="32"/>
                </a:lnTo>
                <a:lnTo>
                  <a:pt x="103" y="27"/>
                </a:lnTo>
                <a:lnTo>
                  <a:pt x="110" y="23"/>
                </a:lnTo>
                <a:lnTo>
                  <a:pt x="116" y="20"/>
                </a:lnTo>
                <a:lnTo>
                  <a:pt x="123" y="15"/>
                </a:lnTo>
                <a:lnTo>
                  <a:pt x="131" y="12"/>
                </a:lnTo>
                <a:lnTo>
                  <a:pt x="138" y="8"/>
                </a:lnTo>
                <a:lnTo>
                  <a:pt x="134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70" name="Freeform 26"/>
          <p:cNvSpPr>
            <a:spLocks/>
          </p:cNvSpPr>
          <p:nvPr/>
        </p:nvSpPr>
        <p:spPr bwMode="auto">
          <a:xfrm>
            <a:off x="1219200" y="5357813"/>
            <a:ext cx="36513" cy="73025"/>
          </a:xfrm>
          <a:custGeom>
            <a:avLst/>
            <a:gdLst>
              <a:gd name="T0" fmla="*/ 14 w 23"/>
              <a:gd name="T1" fmla="*/ 0 h 46"/>
              <a:gd name="T2" fmla="*/ 14 w 23"/>
              <a:gd name="T3" fmla="*/ 1 h 46"/>
              <a:gd name="T4" fmla="*/ 14 w 23"/>
              <a:gd name="T5" fmla="*/ 3 h 46"/>
              <a:gd name="T6" fmla="*/ 14 w 23"/>
              <a:gd name="T7" fmla="*/ 4 h 46"/>
              <a:gd name="T8" fmla="*/ 14 w 23"/>
              <a:gd name="T9" fmla="*/ 6 h 46"/>
              <a:gd name="T10" fmla="*/ 14 w 23"/>
              <a:gd name="T11" fmla="*/ 7 h 46"/>
              <a:gd name="T12" fmla="*/ 14 w 23"/>
              <a:gd name="T13" fmla="*/ 9 h 46"/>
              <a:gd name="T14" fmla="*/ 14 w 23"/>
              <a:gd name="T15" fmla="*/ 10 h 46"/>
              <a:gd name="T16" fmla="*/ 14 w 23"/>
              <a:gd name="T17" fmla="*/ 12 h 46"/>
              <a:gd name="T18" fmla="*/ 13 w 23"/>
              <a:gd name="T19" fmla="*/ 13 h 46"/>
              <a:gd name="T20" fmla="*/ 13 w 23"/>
              <a:gd name="T21" fmla="*/ 15 h 46"/>
              <a:gd name="T22" fmla="*/ 13 w 23"/>
              <a:gd name="T23" fmla="*/ 16 h 46"/>
              <a:gd name="T24" fmla="*/ 13 w 23"/>
              <a:gd name="T25" fmla="*/ 18 h 46"/>
              <a:gd name="T26" fmla="*/ 13 w 23"/>
              <a:gd name="T27" fmla="*/ 19 h 46"/>
              <a:gd name="T28" fmla="*/ 11 w 23"/>
              <a:gd name="T29" fmla="*/ 21 h 46"/>
              <a:gd name="T30" fmla="*/ 11 w 23"/>
              <a:gd name="T31" fmla="*/ 22 h 46"/>
              <a:gd name="T32" fmla="*/ 11 w 23"/>
              <a:gd name="T33" fmla="*/ 24 h 46"/>
              <a:gd name="T34" fmla="*/ 10 w 23"/>
              <a:gd name="T35" fmla="*/ 25 h 46"/>
              <a:gd name="T36" fmla="*/ 10 w 23"/>
              <a:gd name="T37" fmla="*/ 27 h 46"/>
              <a:gd name="T38" fmla="*/ 10 w 23"/>
              <a:gd name="T39" fmla="*/ 28 h 46"/>
              <a:gd name="T40" fmla="*/ 9 w 23"/>
              <a:gd name="T41" fmla="*/ 30 h 46"/>
              <a:gd name="T42" fmla="*/ 7 w 23"/>
              <a:gd name="T43" fmla="*/ 31 h 46"/>
              <a:gd name="T44" fmla="*/ 7 w 23"/>
              <a:gd name="T45" fmla="*/ 33 h 46"/>
              <a:gd name="T46" fmla="*/ 6 w 23"/>
              <a:gd name="T47" fmla="*/ 33 h 46"/>
              <a:gd name="T48" fmla="*/ 6 w 23"/>
              <a:gd name="T49" fmla="*/ 34 h 46"/>
              <a:gd name="T50" fmla="*/ 4 w 23"/>
              <a:gd name="T51" fmla="*/ 36 h 46"/>
              <a:gd name="T52" fmla="*/ 3 w 23"/>
              <a:gd name="T53" fmla="*/ 37 h 46"/>
              <a:gd name="T54" fmla="*/ 1 w 23"/>
              <a:gd name="T55" fmla="*/ 37 h 46"/>
              <a:gd name="T56" fmla="*/ 1 w 23"/>
              <a:gd name="T57" fmla="*/ 38 h 46"/>
              <a:gd name="T58" fmla="*/ 0 w 23"/>
              <a:gd name="T59" fmla="*/ 38 h 46"/>
              <a:gd name="T60" fmla="*/ 4 w 23"/>
              <a:gd name="T61" fmla="*/ 46 h 46"/>
              <a:gd name="T62" fmla="*/ 6 w 23"/>
              <a:gd name="T63" fmla="*/ 46 h 46"/>
              <a:gd name="T64" fmla="*/ 7 w 23"/>
              <a:gd name="T65" fmla="*/ 44 h 46"/>
              <a:gd name="T66" fmla="*/ 9 w 23"/>
              <a:gd name="T67" fmla="*/ 43 h 46"/>
              <a:gd name="T68" fmla="*/ 10 w 23"/>
              <a:gd name="T69" fmla="*/ 41 h 46"/>
              <a:gd name="T70" fmla="*/ 11 w 23"/>
              <a:gd name="T71" fmla="*/ 41 h 46"/>
              <a:gd name="T72" fmla="*/ 13 w 23"/>
              <a:gd name="T73" fmla="*/ 40 h 46"/>
              <a:gd name="T74" fmla="*/ 13 w 23"/>
              <a:gd name="T75" fmla="*/ 38 h 46"/>
              <a:gd name="T76" fmla="*/ 14 w 23"/>
              <a:gd name="T77" fmla="*/ 37 h 46"/>
              <a:gd name="T78" fmla="*/ 14 w 23"/>
              <a:gd name="T79" fmla="*/ 36 h 46"/>
              <a:gd name="T80" fmla="*/ 16 w 23"/>
              <a:gd name="T81" fmla="*/ 34 h 46"/>
              <a:gd name="T82" fmla="*/ 16 w 23"/>
              <a:gd name="T83" fmla="*/ 33 h 46"/>
              <a:gd name="T84" fmla="*/ 17 w 23"/>
              <a:gd name="T85" fmla="*/ 31 h 46"/>
              <a:gd name="T86" fmla="*/ 17 w 23"/>
              <a:gd name="T87" fmla="*/ 30 h 46"/>
              <a:gd name="T88" fmla="*/ 19 w 23"/>
              <a:gd name="T89" fmla="*/ 28 h 46"/>
              <a:gd name="T90" fmla="*/ 19 w 23"/>
              <a:gd name="T91" fmla="*/ 27 h 46"/>
              <a:gd name="T92" fmla="*/ 20 w 23"/>
              <a:gd name="T93" fmla="*/ 25 h 46"/>
              <a:gd name="T94" fmla="*/ 20 w 23"/>
              <a:gd name="T95" fmla="*/ 24 h 46"/>
              <a:gd name="T96" fmla="*/ 20 w 23"/>
              <a:gd name="T97" fmla="*/ 22 h 46"/>
              <a:gd name="T98" fmla="*/ 22 w 23"/>
              <a:gd name="T99" fmla="*/ 21 h 46"/>
              <a:gd name="T100" fmla="*/ 22 w 23"/>
              <a:gd name="T101" fmla="*/ 18 h 46"/>
              <a:gd name="T102" fmla="*/ 22 w 23"/>
              <a:gd name="T103" fmla="*/ 16 h 46"/>
              <a:gd name="T104" fmla="*/ 22 w 23"/>
              <a:gd name="T105" fmla="*/ 15 h 46"/>
              <a:gd name="T106" fmla="*/ 22 w 23"/>
              <a:gd name="T107" fmla="*/ 13 h 46"/>
              <a:gd name="T108" fmla="*/ 23 w 23"/>
              <a:gd name="T109" fmla="*/ 12 h 46"/>
              <a:gd name="T110" fmla="*/ 23 w 23"/>
              <a:gd name="T111" fmla="*/ 10 h 46"/>
              <a:gd name="T112" fmla="*/ 23 w 23"/>
              <a:gd name="T113" fmla="*/ 7 h 46"/>
              <a:gd name="T114" fmla="*/ 23 w 23"/>
              <a:gd name="T115" fmla="*/ 6 h 46"/>
              <a:gd name="T116" fmla="*/ 23 w 23"/>
              <a:gd name="T117" fmla="*/ 4 h 46"/>
              <a:gd name="T118" fmla="*/ 23 w 23"/>
              <a:gd name="T119" fmla="*/ 3 h 46"/>
              <a:gd name="T120" fmla="*/ 23 w 23"/>
              <a:gd name="T121" fmla="*/ 1 h 46"/>
              <a:gd name="T122" fmla="*/ 23 w 23"/>
              <a:gd name="T123" fmla="*/ 0 h 46"/>
              <a:gd name="T124" fmla="*/ 14 w 23"/>
              <a:gd name="T125" fmla="*/ 0 h 4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3"/>
              <a:gd name="T190" fmla="*/ 0 h 46"/>
              <a:gd name="T191" fmla="*/ 23 w 23"/>
              <a:gd name="T192" fmla="*/ 46 h 4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3" h="46">
                <a:moveTo>
                  <a:pt x="14" y="0"/>
                </a:moveTo>
                <a:lnTo>
                  <a:pt x="14" y="1"/>
                </a:lnTo>
                <a:lnTo>
                  <a:pt x="14" y="3"/>
                </a:lnTo>
                <a:lnTo>
                  <a:pt x="14" y="4"/>
                </a:lnTo>
                <a:lnTo>
                  <a:pt x="14" y="6"/>
                </a:lnTo>
                <a:lnTo>
                  <a:pt x="14" y="7"/>
                </a:lnTo>
                <a:lnTo>
                  <a:pt x="14" y="9"/>
                </a:lnTo>
                <a:lnTo>
                  <a:pt x="14" y="10"/>
                </a:lnTo>
                <a:lnTo>
                  <a:pt x="14" y="12"/>
                </a:lnTo>
                <a:lnTo>
                  <a:pt x="13" y="13"/>
                </a:lnTo>
                <a:lnTo>
                  <a:pt x="13" y="15"/>
                </a:lnTo>
                <a:lnTo>
                  <a:pt x="13" y="16"/>
                </a:lnTo>
                <a:lnTo>
                  <a:pt x="13" y="18"/>
                </a:lnTo>
                <a:lnTo>
                  <a:pt x="13" y="19"/>
                </a:lnTo>
                <a:lnTo>
                  <a:pt x="11" y="21"/>
                </a:lnTo>
                <a:lnTo>
                  <a:pt x="11" y="22"/>
                </a:lnTo>
                <a:lnTo>
                  <a:pt x="11" y="24"/>
                </a:lnTo>
                <a:lnTo>
                  <a:pt x="10" y="25"/>
                </a:lnTo>
                <a:lnTo>
                  <a:pt x="10" y="27"/>
                </a:lnTo>
                <a:lnTo>
                  <a:pt x="10" y="28"/>
                </a:lnTo>
                <a:lnTo>
                  <a:pt x="9" y="30"/>
                </a:lnTo>
                <a:lnTo>
                  <a:pt x="7" y="31"/>
                </a:lnTo>
                <a:lnTo>
                  <a:pt x="7" y="33"/>
                </a:lnTo>
                <a:lnTo>
                  <a:pt x="6" y="33"/>
                </a:lnTo>
                <a:lnTo>
                  <a:pt x="6" y="34"/>
                </a:lnTo>
                <a:lnTo>
                  <a:pt x="4" y="36"/>
                </a:lnTo>
                <a:lnTo>
                  <a:pt x="3" y="37"/>
                </a:lnTo>
                <a:lnTo>
                  <a:pt x="1" y="37"/>
                </a:lnTo>
                <a:lnTo>
                  <a:pt x="1" y="38"/>
                </a:lnTo>
                <a:lnTo>
                  <a:pt x="0" y="38"/>
                </a:lnTo>
                <a:lnTo>
                  <a:pt x="4" y="46"/>
                </a:lnTo>
                <a:lnTo>
                  <a:pt x="6" y="46"/>
                </a:lnTo>
                <a:lnTo>
                  <a:pt x="7" y="44"/>
                </a:lnTo>
                <a:lnTo>
                  <a:pt x="9" y="43"/>
                </a:lnTo>
                <a:lnTo>
                  <a:pt x="10" y="41"/>
                </a:lnTo>
                <a:lnTo>
                  <a:pt x="11" y="41"/>
                </a:lnTo>
                <a:lnTo>
                  <a:pt x="13" y="40"/>
                </a:lnTo>
                <a:lnTo>
                  <a:pt x="13" y="38"/>
                </a:lnTo>
                <a:lnTo>
                  <a:pt x="14" y="37"/>
                </a:lnTo>
                <a:lnTo>
                  <a:pt x="14" y="36"/>
                </a:lnTo>
                <a:lnTo>
                  <a:pt x="16" y="34"/>
                </a:lnTo>
                <a:lnTo>
                  <a:pt x="16" y="33"/>
                </a:lnTo>
                <a:lnTo>
                  <a:pt x="17" y="31"/>
                </a:lnTo>
                <a:lnTo>
                  <a:pt x="17" y="30"/>
                </a:lnTo>
                <a:lnTo>
                  <a:pt x="19" y="28"/>
                </a:lnTo>
                <a:lnTo>
                  <a:pt x="19" y="27"/>
                </a:lnTo>
                <a:lnTo>
                  <a:pt x="20" y="25"/>
                </a:lnTo>
                <a:lnTo>
                  <a:pt x="20" y="24"/>
                </a:lnTo>
                <a:lnTo>
                  <a:pt x="20" y="22"/>
                </a:lnTo>
                <a:lnTo>
                  <a:pt x="22" y="21"/>
                </a:lnTo>
                <a:lnTo>
                  <a:pt x="22" y="18"/>
                </a:lnTo>
                <a:lnTo>
                  <a:pt x="22" y="16"/>
                </a:lnTo>
                <a:lnTo>
                  <a:pt x="22" y="15"/>
                </a:lnTo>
                <a:lnTo>
                  <a:pt x="22" y="13"/>
                </a:lnTo>
                <a:lnTo>
                  <a:pt x="23" y="12"/>
                </a:lnTo>
                <a:lnTo>
                  <a:pt x="23" y="10"/>
                </a:lnTo>
                <a:lnTo>
                  <a:pt x="23" y="7"/>
                </a:lnTo>
                <a:lnTo>
                  <a:pt x="23" y="6"/>
                </a:lnTo>
                <a:lnTo>
                  <a:pt x="23" y="4"/>
                </a:lnTo>
                <a:lnTo>
                  <a:pt x="23" y="3"/>
                </a:lnTo>
                <a:lnTo>
                  <a:pt x="23" y="1"/>
                </a:lnTo>
                <a:lnTo>
                  <a:pt x="23" y="0"/>
                </a:lnTo>
                <a:lnTo>
                  <a:pt x="14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71" name="Freeform 27"/>
          <p:cNvSpPr>
            <a:spLocks/>
          </p:cNvSpPr>
          <p:nvPr/>
        </p:nvSpPr>
        <p:spPr bwMode="auto">
          <a:xfrm>
            <a:off x="1185863" y="5268913"/>
            <a:ext cx="69850" cy="88900"/>
          </a:xfrm>
          <a:custGeom>
            <a:avLst/>
            <a:gdLst>
              <a:gd name="T0" fmla="*/ 2 w 44"/>
              <a:gd name="T1" fmla="*/ 9 h 56"/>
              <a:gd name="T2" fmla="*/ 6 w 44"/>
              <a:gd name="T3" fmla="*/ 10 h 56"/>
              <a:gd name="T4" fmla="*/ 9 w 44"/>
              <a:gd name="T5" fmla="*/ 10 h 56"/>
              <a:gd name="T6" fmla="*/ 12 w 44"/>
              <a:gd name="T7" fmla="*/ 12 h 56"/>
              <a:gd name="T8" fmla="*/ 15 w 44"/>
              <a:gd name="T9" fmla="*/ 13 h 56"/>
              <a:gd name="T10" fmla="*/ 18 w 44"/>
              <a:gd name="T11" fmla="*/ 16 h 56"/>
              <a:gd name="T12" fmla="*/ 21 w 44"/>
              <a:gd name="T13" fmla="*/ 18 h 56"/>
              <a:gd name="T14" fmla="*/ 24 w 44"/>
              <a:gd name="T15" fmla="*/ 20 h 56"/>
              <a:gd name="T16" fmla="*/ 27 w 44"/>
              <a:gd name="T17" fmla="*/ 23 h 56"/>
              <a:gd name="T18" fmla="*/ 28 w 44"/>
              <a:gd name="T19" fmla="*/ 28 h 56"/>
              <a:gd name="T20" fmla="*/ 31 w 44"/>
              <a:gd name="T21" fmla="*/ 31 h 56"/>
              <a:gd name="T22" fmla="*/ 32 w 44"/>
              <a:gd name="T23" fmla="*/ 35 h 56"/>
              <a:gd name="T24" fmla="*/ 34 w 44"/>
              <a:gd name="T25" fmla="*/ 40 h 56"/>
              <a:gd name="T26" fmla="*/ 34 w 44"/>
              <a:gd name="T27" fmla="*/ 44 h 56"/>
              <a:gd name="T28" fmla="*/ 35 w 44"/>
              <a:gd name="T29" fmla="*/ 49 h 56"/>
              <a:gd name="T30" fmla="*/ 35 w 44"/>
              <a:gd name="T31" fmla="*/ 53 h 56"/>
              <a:gd name="T32" fmla="*/ 44 w 44"/>
              <a:gd name="T33" fmla="*/ 56 h 56"/>
              <a:gd name="T34" fmla="*/ 44 w 44"/>
              <a:gd name="T35" fmla="*/ 50 h 56"/>
              <a:gd name="T36" fmla="*/ 44 w 44"/>
              <a:gd name="T37" fmla="*/ 44 h 56"/>
              <a:gd name="T38" fmla="*/ 43 w 44"/>
              <a:gd name="T39" fmla="*/ 40 h 56"/>
              <a:gd name="T40" fmla="*/ 41 w 44"/>
              <a:gd name="T41" fmla="*/ 34 h 56"/>
              <a:gd name="T42" fmla="*/ 40 w 44"/>
              <a:gd name="T43" fmla="*/ 29 h 56"/>
              <a:gd name="T44" fmla="*/ 37 w 44"/>
              <a:gd name="T45" fmla="*/ 25 h 56"/>
              <a:gd name="T46" fmla="*/ 34 w 44"/>
              <a:gd name="T47" fmla="*/ 20 h 56"/>
              <a:gd name="T48" fmla="*/ 32 w 44"/>
              <a:gd name="T49" fmla="*/ 16 h 56"/>
              <a:gd name="T50" fmla="*/ 28 w 44"/>
              <a:gd name="T51" fmla="*/ 13 h 56"/>
              <a:gd name="T52" fmla="*/ 25 w 44"/>
              <a:gd name="T53" fmla="*/ 10 h 56"/>
              <a:gd name="T54" fmla="*/ 22 w 44"/>
              <a:gd name="T55" fmla="*/ 7 h 56"/>
              <a:gd name="T56" fmla="*/ 18 w 44"/>
              <a:gd name="T57" fmla="*/ 4 h 56"/>
              <a:gd name="T58" fmla="*/ 13 w 44"/>
              <a:gd name="T59" fmla="*/ 3 h 56"/>
              <a:gd name="T60" fmla="*/ 9 w 44"/>
              <a:gd name="T61" fmla="*/ 1 h 56"/>
              <a:gd name="T62" fmla="*/ 5 w 44"/>
              <a:gd name="T63" fmla="*/ 0 h 56"/>
              <a:gd name="T64" fmla="*/ 0 w 44"/>
              <a:gd name="T65" fmla="*/ 0 h 5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44"/>
              <a:gd name="T100" fmla="*/ 0 h 56"/>
              <a:gd name="T101" fmla="*/ 44 w 44"/>
              <a:gd name="T102" fmla="*/ 56 h 5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44" h="56">
                <a:moveTo>
                  <a:pt x="0" y="9"/>
                </a:moveTo>
                <a:lnTo>
                  <a:pt x="2" y="9"/>
                </a:lnTo>
                <a:lnTo>
                  <a:pt x="3" y="9"/>
                </a:lnTo>
                <a:lnTo>
                  <a:pt x="6" y="10"/>
                </a:lnTo>
                <a:lnTo>
                  <a:pt x="8" y="10"/>
                </a:lnTo>
                <a:lnTo>
                  <a:pt x="9" y="10"/>
                </a:lnTo>
                <a:lnTo>
                  <a:pt x="10" y="12"/>
                </a:lnTo>
                <a:lnTo>
                  <a:pt x="12" y="12"/>
                </a:lnTo>
                <a:lnTo>
                  <a:pt x="13" y="13"/>
                </a:lnTo>
                <a:lnTo>
                  <a:pt x="15" y="13"/>
                </a:lnTo>
                <a:lnTo>
                  <a:pt x="16" y="15"/>
                </a:lnTo>
                <a:lnTo>
                  <a:pt x="18" y="16"/>
                </a:lnTo>
                <a:lnTo>
                  <a:pt x="19" y="16"/>
                </a:lnTo>
                <a:lnTo>
                  <a:pt x="21" y="18"/>
                </a:lnTo>
                <a:lnTo>
                  <a:pt x="22" y="19"/>
                </a:lnTo>
                <a:lnTo>
                  <a:pt x="24" y="20"/>
                </a:lnTo>
                <a:lnTo>
                  <a:pt x="25" y="22"/>
                </a:lnTo>
                <a:lnTo>
                  <a:pt x="27" y="23"/>
                </a:lnTo>
                <a:lnTo>
                  <a:pt x="27" y="25"/>
                </a:lnTo>
                <a:lnTo>
                  <a:pt x="28" y="28"/>
                </a:lnTo>
                <a:lnTo>
                  <a:pt x="30" y="29"/>
                </a:lnTo>
                <a:lnTo>
                  <a:pt x="31" y="31"/>
                </a:lnTo>
                <a:lnTo>
                  <a:pt x="31" y="32"/>
                </a:lnTo>
                <a:lnTo>
                  <a:pt x="32" y="35"/>
                </a:lnTo>
                <a:lnTo>
                  <a:pt x="32" y="37"/>
                </a:lnTo>
                <a:lnTo>
                  <a:pt x="34" y="40"/>
                </a:lnTo>
                <a:lnTo>
                  <a:pt x="34" y="41"/>
                </a:lnTo>
                <a:lnTo>
                  <a:pt x="34" y="44"/>
                </a:lnTo>
                <a:lnTo>
                  <a:pt x="35" y="46"/>
                </a:lnTo>
                <a:lnTo>
                  <a:pt x="35" y="49"/>
                </a:lnTo>
                <a:lnTo>
                  <a:pt x="35" y="50"/>
                </a:lnTo>
                <a:lnTo>
                  <a:pt x="35" y="53"/>
                </a:lnTo>
                <a:lnTo>
                  <a:pt x="35" y="56"/>
                </a:lnTo>
                <a:lnTo>
                  <a:pt x="44" y="56"/>
                </a:lnTo>
                <a:lnTo>
                  <a:pt x="44" y="53"/>
                </a:lnTo>
                <a:lnTo>
                  <a:pt x="44" y="50"/>
                </a:lnTo>
                <a:lnTo>
                  <a:pt x="44" y="47"/>
                </a:lnTo>
                <a:lnTo>
                  <a:pt x="44" y="44"/>
                </a:lnTo>
                <a:lnTo>
                  <a:pt x="43" y="43"/>
                </a:lnTo>
                <a:lnTo>
                  <a:pt x="43" y="40"/>
                </a:lnTo>
                <a:lnTo>
                  <a:pt x="41" y="37"/>
                </a:lnTo>
                <a:lnTo>
                  <a:pt x="41" y="34"/>
                </a:lnTo>
                <a:lnTo>
                  <a:pt x="40" y="32"/>
                </a:lnTo>
                <a:lnTo>
                  <a:pt x="40" y="29"/>
                </a:lnTo>
                <a:lnTo>
                  <a:pt x="38" y="28"/>
                </a:lnTo>
                <a:lnTo>
                  <a:pt x="37" y="25"/>
                </a:lnTo>
                <a:lnTo>
                  <a:pt x="35" y="23"/>
                </a:lnTo>
                <a:lnTo>
                  <a:pt x="34" y="20"/>
                </a:lnTo>
                <a:lnTo>
                  <a:pt x="34" y="19"/>
                </a:lnTo>
                <a:lnTo>
                  <a:pt x="32" y="16"/>
                </a:lnTo>
                <a:lnTo>
                  <a:pt x="31" y="15"/>
                </a:lnTo>
                <a:lnTo>
                  <a:pt x="28" y="13"/>
                </a:lnTo>
                <a:lnTo>
                  <a:pt x="27" y="12"/>
                </a:lnTo>
                <a:lnTo>
                  <a:pt x="25" y="10"/>
                </a:lnTo>
                <a:lnTo>
                  <a:pt x="24" y="9"/>
                </a:lnTo>
                <a:lnTo>
                  <a:pt x="22" y="7"/>
                </a:lnTo>
                <a:lnTo>
                  <a:pt x="19" y="6"/>
                </a:lnTo>
                <a:lnTo>
                  <a:pt x="18" y="4"/>
                </a:lnTo>
                <a:lnTo>
                  <a:pt x="16" y="4"/>
                </a:lnTo>
                <a:lnTo>
                  <a:pt x="13" y="3"/>
                </a:lnTo>
                <a:lnTo>
                  <a:pt x="12" y="1"/>
                </a:lnTo>
                <a:lnTo>
                  <a:pt x="9" y="1"/>
                </a:lnTo>
                <a:lnTo>
                  <a:pt x="8" y="1"/>
                </a:lnTo>
                <a:lnTo>
                  <a:pt x="5" y="0"/>
                </a:lnTo>
                <a:lnTo>
                  <a:pt x="3" y="0"/>
                </a:lnTo>
                <a:lnTo>
                  <a:pt x="0" y="0"/>
                </a:lnTo>
                <a:lnTo>
                  <a:pt x="0" y="9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72" name="Freeform 28"/>
          <p:cNvSpPr>
            <a:spLocks/>
          </p:cNvSpPr>
          <p:nvPr/>
        </p:nvSpPr>
        <p:spPr bwMode="auto">
          <a:xfrm>
            <a:off x="915988" y="5268913"/>
            <a:ext cx="269875" cy="14287"/>
          </a:xfrm>
          <a:custGeom>
            <a:avLst/>
            <a:gdLst>
              <a:gd name="T0" fmla="*/ 0 w 170"/>
              <a:gd name="T1" fmla="*/ 4 h 9"/>
              <a:gd name="T2" fmla="*/ 0 w 170"/>
              <a:gd name="T3" fmla="*/ 9 h 9"/>
              <a:gd name="T4" fmla="*/ 170 w 170"/>
              <a:gd name="T5" fmla="*/ 9 h 9"/>
              <a:gd name="T6" fmla="*/ 170 w 170"/>
              <a:gd name="T7" fmla="*/ 0 h 9"/>
              <a:gd name="T8" fmla="*/ 0 w 170"/>
              <a:gd name="T9" fmla="*/ 0 h 9"/>
              <a:gd name="T10" fmla="*/ 0 w 170"/>
              <a:gd name="T11" fmla="*/ 4 h 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0"/>
              <a:gd name="T19" fmla="*/ 0 h 9"/>
              <a:gd name="T20" fmla="*/ 170 w 170"/>
              <a:gd name="T21" fmla="*/ 9 h 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0" h="9">
                <a:moveTo>
                  <a:pt x="0" y="4"/>
                </a:moveTo>
                <a:lnTo>
                  <a:pt x="0" y="9"/>
                </a:lnTo>
                <a:lnTo>
                  <a:pt x="170" y="9"/>
                </a:lnTo>
                <a:lnTo>
                  <a:pt x="170" y="0"/>
                </a:lnTo>
                <a:lnTo>
                  <a:pt x="0" y="0"/>
                </a:lnTo>
                <a:lnTo>
                  <a:pt x="0" y="4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73" name="Line 29"/>
          <p:cNvSpPr>
            <a:spLocks noChangeShapeType="1"/>
          </p:cNvSpPr>
          <p:nvPr/>
        </p:nvSpPr>
        <p:spPr bwMode="auto">
          <a:xfrm>
            <a:off x="811213" y="5187950"/>
            <a:ext cx="34925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774" name="Line 30"/>
          <p:cNvSpPr>
            <a:spLocks noChangeShapeType="1"/>
          </p:cNvSpPr>
          <p:nvPr/>
        </p:nvSpPr>
        <p:spPr bwMode="auto">
          <a:xfrm>
            <a:off x="915988" y="5187950"/>
            <a:ext cx="6350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775" name="Line 31"/>
          <p:cNvSpPr>
            <a:spLocks noChangeShapeType="1"/>
          </p:cNvSpPr>
          <p:nvPr/>
        </p:nvSpPr>
        <p:spPr bwMode="auto">
          <a:xfrm>
            <a:off x="992188" y="5187950"/>
            <a:ext cx="34925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776" name="Line 32"/>
          <p:cNvSpPr>
            <a:spLocks noChangeShapeType="1"/>
          </p:cNvSpPr>
          <p:nvPr/>
        </p:nvSpPr>
        <p:spPr bwMode="auto">
          <a:xfrm>
            <a:off x="1096963" y="5187950"/>
            <a:ext cx="7937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777" name="Line 33"/>
          <p:cNvSpPr>
            <a:spLocks noChangeShapeType="1"/>
          </p:cNvSpPr>
          <p:nvPr/>
        </p:nvSpPr>
        <p:spPr bwMode="auto">
          <a:xfrm>
            <a:off x="1174750" y="5187950"/>
            <a:ext cx="34925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778" name="Line 34"/>
          <p:cNvSpPr>
            <a:spLocks noChangeShapeType="1"/>
          </p:cNvSpPr>
          <p:nvPr/>
        </p:nvSpPr>
        <p:spPr bwMode="auto">
          <a:xfrm>
            <a:off x="1279525" y="5187950"/>
            <a:ext cx="6350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779" name="Line 35"/>
          <p:cNvSpPr>
            <a:spLocks noChangeShapeType="1"/>
          </p:cNvSpPr>
          <p:nvPr/>
        </p:nvSpPr>
        <p:spPr bwMode="auto">
          <a:xfrm>
            <a:off x="1355725" y="5187950"/>
            <a:ext cx="34925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780" name="Line 36"/>
          <p:cNvSpPr>
            <a:spLocks noChangeShapeType="1"/>
          </p:cNvSpPr>
          <p:nvPr/>
        </p:nvSpPr>
        <p:spPr bwMode="auto">
          <a:xfrm>
            <a:off x="1460500" y="5187950"/>
            <a:ext cx="7938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781" name="Line 37"/>
          <p:cNvSpPr>
            <a:spLocks noChangeShapeType="1"/>
          </p:cNvSpPr>
          <p:nvPr/>
        </p:nvSpPr>
        <p:spPr bwMode="auto">
          <a:xfrm>
            <a:off x="1538288" y="5187950"/>
            <a:ext cx="34925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782" name="Line 38"/>
          <p:cNvSpPr>
            <a:spLocks noChangeShapeType="1"/>
          </p:cNvSpPr>
          <p:nvPr/>
        </p:nvSpPr>
        <p:spPr bwMode="auto">
          <a:xfrm>
            <a:off x="1643063" y="5187950"/>
            <a:ext cx="6350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783" name="Line 39"/>
          <p:cNvSpPr>
            <a:spLocks noChangeShapeType="1"/>
          </p:cNvSpPr>
          <p:nvPr/>
        </p:nvSpPr>
        <p:spPr bwMode="auto">
          <a:xfrm>
            <a:off x="1719263" y="5187950"/>
            <a:ext cx="34925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784" name="Line 40"/>
          <p:cNvSpPr>
            <a:spLocks noChangeShapeType="1"/>
          </p:cNvSpPr>
          <p:nvPr/>
        </p:nvSpPr>
        <p:spPr bwMode="auto">
          <a:xfrm>
            <a:off x="1824038" y="5187950"/>
            <a:ext cx="7937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785" name="Line 41"/>
          <p:cNvSpPr>
            <a:spLocks noChangeShapeType="1"/>
          </p:cNvSpPr>
          <p:nvPr/>
        </p:nvSpPr>
        <p:spPr bwMode="auto">
          <a:xfrm>
            <a:off x="1901825" y="5187950"/>
            <a:ext cx="34925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786" name="Line 42"/>
          <p:cNvSpPr>
            <a:spLocks noChangeShapeType="1"/>
          </p:cNvSpPr>
          <p:nvPr/>
        </p:nvSpPr>
        <p:spPr bwMode="auto">
          <a:xfrm>
            <a:off x="2006600" y="5187950"/>
            <a:ext cx="6350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787" name="Line 43"/>
          <p:cNvSpPr>
            <a:spLocks noChangeShapeType="1"/>
          </p:cNvSpPr>
          <p:nvPr/>
        </p:nvSpPr>
        <p:spPr bwMode="auto">
          <a:xfrm>
            <a:off x="2082800" y="5187950"/>
            <a:ext cx="34925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788" name="Line 44"/>
          <p:cNvSpPr>
            <a:spLocks noChangeShapeType="1"/>
          </p:cNvSpPr>
          <p:nvPr/>
        </p:nvSpPr>
        <p:spPr bwMode="auto">
          <a:xfrm>
            <a:off x="2187575" y="5187950"/>
            <a:ext cx="6350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789" name="Line 45"/>
          <p:cNvSpPr>
            <a:spLocks noChangeShapeType="1"/>
          </p:cNvSpPr>
          <p:nvPr/>
        </p:nvSpPr>
        <p:spPr bwMode="auto">
          <a:xfrm>
            <a:off x="2265363" y="5187950"/>
            <a:ext cx="34925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790" name="Line 46"/>
          <p:cNvSpPr>
            <a:spLocks noChangeShapeType="1"/>
          </p:cNvSpPr>
          <p:nvPr/>
        </p:nvSpPr>
        <p:spPr bwMode="auto">
          <a:xfrm>
            <a:off x="2370138" y="5187950"/>
            <a:ext cx="6350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791" name="Line 47"/>
          <p:cNvSpPr>
            <a:spLocks noChangeShapeType="1"/>
          </p:cNvSpPr>
          <p:nvPr/>
        </p:nvSpPr>
        <p:spPr bwMode="auto">
          <a:xfrm>
            <a:off x="2446338" y="5187950"/>
            <a:ext cx="34925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792" name="Line 48"/>
          <p:cNvSpPr>
            <a:spLocks noChangeShapeType="1"/>
          </p:cNvSpPr>
          <p:nvPr/>
        </p:nvSpPr>
        <p:spPr bwMode="auto">
          <a:xfrm>
            <a:off x="2551113" y="5187950"/>
            <a:ext cx="6350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793" name="Line 49"/>
          <p:cNvSpPr>
            <a:spLocks noChangeShapeType="1"/>
          </p:cNvSpPr>
          <p:nvPr/>
        </p:nvSpPr>
        <p:spPr bwMode="auto">
          <a:xfrm>
            <a:off x="2627313" y="5187950"/>
            <a:ext cx="34925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794" name="Line 50"/>
          <p:cNvSpPr>
            <a:spLocks noChangeShapeType="1"/>
          </p:cNvSpPr>
          <p:nvPr/>
        </p:nvSpPr>
        <p:spPr bwMode="auto">
          <a:xfrm>
            <a:off x="2732088" y="5187950"/>
            <a:ext cx="7937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795" name="Line 51"/>
          <p:cNvSpPr>
            <a:spLocks noChangeShapeType="1"/>
          </p:cNvSpPr>
          <p:nvPr/>
        </p:nvSpPr>
        <p:spPr bwMode="auto">
          <a:xfrm>
            <a:off x="2809875" y="5187950"/>
            <a:ext cx="34925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796" name="Line 52"/>
          <p:cNvSpPr>
            <a:spLocks noChangeShapeType="1"/>
          </p:cNvSpPr>
          <p:nvPr/>
        </p:nvSpPr>
        <p:spPr bwMode="auto">
          <a:xfrm>
            <a:off x="2914650" y="5187950"/>
            <a:ext cx="6350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797" name="Line 53"/>
          <p:cNvSpPr>
            <a:spLocks noChangeShapeType="1"/>
          </p:cNvSpPr>
          <p:nvPr/>
        </p:nvSpPr>
        <p:spPr bwMode="auto">
          <a:xfrm>
            <a:off x="2994025" y="5187950"/>
            <a:ext cx="34925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798" name="Line 54"/>
          <p:cNvSpPr>
            <a:spLocks noChangeShapeType="1"/>
          </p:cNvSpPr>
          <p:nvPr/>
        </p:nvSpPr>
        <p:spPr bwMode="auto">
          <a:xfrm>
            <a:off x="3098800" y="5187950"/>
            <a:ext cx="6350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799" name="Line 55"/>
          <p:cNvSpPr>
            <a:spLocks noChangeShapeType="1"/>
          </p:cNvSpPr>
          <p:nvPr/>
        </p:nvSpPr>
        <p:spPr bwMode="auto">
          <a:xfrm>
            <a:off x="3175000" y="5187950"/>
            <a:ext cx="34925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800" name="Line 56"/>
          <p:cNvSpPr>
            <a:spLocks noChangeShapeType="1"/>
          </p:cNvSpPr>
          <p:nvPr/>
        </p:nvSpPr>
        <p:spPr bwMode="auto">
          <a:xfrm>
            <a:off x="3279775" y="5187950"/>
            <a:ext cx="7938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801" name="Line 57"/>
          <p:cNvSpPr>
            <a:spLocks noChangeShapeType="1"/>
          </p:cNvSpPr>
          <p:nvPr/>
        </p:nvSpPr>
        <p:spPr bwMode="auto">
          <a:xfrm>
            <a:off x="3357563" y="5187950"/>
            <a:ext cx="34925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802" name="Line 58"/>
          <p:cNvSpPr>
            <a:spLocks noChangeShapeType="1"/>
          </p:cNvSpPr>
          <p:nvPr/>
        </p:nvSpPr>
        <p:spPr bwMode="auto">
          <a:xfrm>
            <a:off x="3462338" y="5187950"/>
            <a:ext cx="6350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803" name="Line 59"/>
          <p:cNvSpPr>
            <a:spLocks noChangeShapeType="1"/>
          </p:cNvSpPr>
          <p:nvPr/>
        </p:nvSpPr>
        <p:spPr bwMode="auto">
          <a:xfrm>
            <a:off x="3538538" y="5187950"/>
            <a:ext cx="34925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804" name="Line 60"/>
          <p:cNvSpPr>
            <a:spLocks noChangeShapeType="1"/>
          </p:cNvSpPr>
          <p:nvPr/>
        </p:nvSpPr>
        <p:spPr bwMode="auto">
          <a:xfrm>
            <a:off x="3643313" y="5187950"/>
            <a:ext cx="7937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805" name="Line 61"/>
          <p:cNvSpPr>
            <a:spLocks noChangeShapeType="1"/>
          </p:cNvSpPr>
          <p:nvPr/>
        </p:nvSpPr>
        <p:spPr bwMode="auto">
          <a:xfrm>
            <a:off x="3721100" y="5187950"/>
            <a:ext cx="34925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806" name="Line 62"/>
          <p:cNvSpPr>
            <a:spLocks noChangeShapeType="1"/>
          </p:cNvSpPr>
          <p:nvPr/>
        </p:nvSpPr>
        <p:spPr bwMode="auto">
          <a:xfrm>
            <a:off x="3825875" y="5187950"/>
            <a:ext cx="6350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807" name="Line 63"/>
          <p:cNvSpPr>
            <a:spLocks noChangeShapeType="1"/>
          </p:cNvSpPr>
          <p:nvPr/>
        </p:nvSpPr>
        <p:spPr bwMode="auto">
          <a:xfrm>
            <a:off x="3902075" y="5187950"/>
            <a:ext cx="34925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808" name="Line 64"/>
          <p:cNvSpPr>
            <a:spLocks noChangeShapeType="1"/>
          </p:cNvSpPr>
          <p:nvPr/>
        </p:nvSpPr>
        <p:spPr bwMode="auto">
          <a:xfrm>
            <a:off x="4006850" y="5187950"/>
            <a:ext cx="6350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809" name="Line 65"/>
          <p:cNvSpPr>
            <a:spLocks noChangeShapeType="1"/>
          </p:cNvSpPr>
          <p:nvPr/>
        </p:nvSpPr>
        <p:spPr bwMode="auto">
          <a:xfrm>
            <a:off x="4083050" y="5187950"/>
            <a:ext cx="34925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810" name="Line 66"/>
          <p:cNvSpPr>
            <a:spLocks noChangeShapeType="1"/>
          </p:cNvSpPr>
          <p:nvPr/>
        </p:nvSpPr>
        <p:spPr bwMode="auto">
          <a:xfrm>
            <a:off x="4187825" y="5187950"/>
            <a:ext cx="7938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811" name="Line 67"/>
          <p:cNvSpPr>
            <a:spLocks noChangeShapeType="1"/>
          </p:cNvSpPr>
          <p:nvPr/>
        </p:nvSpPr>
        <p:spPr bwMode="auto">
          <a:xfrm>
            <a:off x="4265613" y="5187950"/>
            <a:ext cx="34925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812" name="Line 68"/>
          <p:cNvSpPr>
            <a:spLocks noChangeShapeType="1"/>
          </p:cNvSpPr>
          <p:nvPr/>
        </p:nvSpPr>
        <p:spPr bwMode="auto">
          <a:xfrm>
            <a:off x="4370388" y="5187950"/>
            <a:ext cx="6350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813" name="Line 69"/>
          <p:cNvSpPr>
            <a:spLocks noChangeShapeType="1"/>
          </p:cNvSpPr>
          <p:nvPr/>
        </p:nvSpPr>
        <p:spPr bwMode="auto">
          <a:xfrm>
            <a:off x="4446588" y="5187950"/>
            <a:ext cx="34925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814" name="Line 70"/>
          <p:cNvSpPr>
            <a:spLocks noChangeShapeType="1"/>
          </p:cNvSpPr>
          <p:nvPr/>
        </p:nvSpPr>
        <p:spPr bwMode="auto">
          <a:xfrm>
            <a:off x="4551363" y="5187950"/>
            <a:ext cx="7937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815" name="Line 71"/>
          <p:cNvSpPr>
            <a:spLocks noChangeShapeType="1"/>
          </p:cNvSpPr>
          <p:nvPr/>
        </p:nvSpPr>
        <p:spPr bwMode="auto">
          <a:xfrm>
            <a:off x="4629150" y="5187950"/>
            <a:ext cx="34925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816" name="Line 72"/>
          <p:cNvSpPr>
            <a:spLocks noChangeShapeType="1"/>
          </p:cNvSpPr>
          <p:nvPr/>
        </p:nvSpPr>
        <p:spPr bwMode="auto">
          <a:xfrm>
            <a:off x="4733925" y="5187950"/>
            <a:ext cx="6350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817" name="Line 73"/>
          <p:cNvSpPr>
            <a:spLocks noChangeShapeType="1"/>
          </p:cNvSpPr>
          <p:nvPr/>
        </p:nvSpPr>
        <p:spPr bwMode="auto">
          <a:xfrm>
            <a:off x="4810125" y="5187950"/>
            <a:ext cx="34925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818" name="Line 74"/>
          <p:cNvSpPr>
            <a:spLocks noChangeShapeType="1"/>
          </p:cNvSpPr>
          <p:nvPr/>
        </p:nvSpPr>
        <p:spPr bwMode="auto">
          <a:xfrm>
            <a:off x="4914900" y="5187950"/>
            <a:ext cx="7938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819" name="Line 75"/>
          <p:cNvSpPr>
            <a:spLocks noChangeShapeType="1"/>
          </p:cNvSpPr>
          <p:nvPr/>
        </p:nvSpPr>
        <p:spPr bwMode="auto">
          <a:xfrm>
            <a:off x="4992688" y="5187950"/>
            <a:ext cx="34925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820" name="Line 76"/>
          <p:cNvSpPr>
            <a:spLocks noChangeShapeType="1"/>
          </p:cNvSpPr>
          <p:nvPr/>
        </p:nvSpPr>
        <p:spPr bwMode="auto">
          <a:xfrm>
            <a:off x="5097463" y="5187950"/>
            <a:ext cx="6350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821" name="Line 77"/>
          <p:cNvSpPr>
            <a:spLocks noChangeShapeType="1"/>
          </p:cNvSpPr>
          <p:nvPr/>
        </p:nvSpPr>
        <p:spPr bwMode="auto">
          <a:xfrm>
            <a:off x="5173663" y="5187950"/>
            <a:ext cx="34925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822" name="Line 78"/>
          <p:cNvSpPr>
            <a:spLocks noChangeShapeType="1"/>
          </p:cNvSpPr>
          <p:nvPr/>
        </p:nvSpPr>
        <p:spPr bwMode="auto">
          <a:xfrm>
            <a:off x="5278438" y="5187950"/>
            <a:ext cx="7937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823" name="Line 79"/>
          <p:cNvSpPr>
            <a:spLocks noChangeShapeType="1"/>
          </p:cNvSpPr>
          <p:nvPr/>
        </p:nvSpPr>
        <p:spPr bwMode="auto">
          <a:xfrm>
            <a:off x="5356225" y="5187950"/>
            <a:ext cx="34925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824" name="Line 80"/>
          <p:cNvSpPr>
            <a:spLocks noChangeShapeType="1"/>
          </p:cNvSpPr>
          <p:nvPr/>
        </p:nvSpPr>
        <p:spPr bwMode="auto">
          <a:xfrm>
            <a:off x="5461000" y="5187950"/>
            <a:ext cx="6350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825" name="Line 81"/>
          <p:cNvSpPr>
            <a:spLocks noChangeShapeType="1"/>
          </p:cNvSpPr>
          <p:nvPr/>
        </p:nvSpPr>
        <p:spPr bwMode="auto">
          <a:xfrm>
            <a:off x="5537200" y="5187950"/>
            <a:ext cx="34925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826" name="Freeform 82"/>
          <p:cNvSpPr>
            <a:spLocks/>
          </p:cNvSpPr>
          <p:nvPr/>
        </p:nvSpPr>
        <p:spPr bwMode="auto">
          <a:xfrm>
            <a:off x="1114425" y="4448175"/>
            <a:ext cx="34925" cy="58738"/>
          </a:xfrm>
          <a:custGeom>
            <a:avLst/>
            <a:gdLst>
              <a:gd name="T0" fmla="*/ 22 w 22"/>
              <a:gd name="T1" fmla="*/ 37 h 37"/>
              <a:gd name="T2" fmla="*/ 22 w 22"/>
              <a:gd name="T3" fmla="*/ 36 h 37"/>
              <a:gd name="T4" fmla="*/ 22 w 22"/>
              <a:gd name="T5" fmla="*/ 34 h 37"/>
              <a:gd name="T6" fmla="*/ 22 w 22"/>
              <a:gd name="T7" fmla="*/ 33 h 37"/>
              <a:gd name="T8" fmla="*/ 22 w 22"/>
              <a:gd name="T9" fmla="*/ 31 h 37"/>
              <a:gd name="T10" fmla="*/ 22 w 22"/>
              <a:gd name="T11" fmla="*/ 30 h 37"/>
              <a:gd name="T12" fmla="*/ 22 w 22"/>
              <a:gd name="T13" fmla="*/ 28 h 37"/>
              <a:gd name="T14" fmla="*/ 20 w 22"/>
              <a:gd name="T15" fmla="*/ 27 h 37"/>
              <a:gd name="T16" fmla="*/ 20 w 22"/>
              <a:gd name="T17" fmla="*/ 25 h 37"/>
              <a:gd name="T18" fmla="*/ 20 w 22"/>
              <a:gd name="T19" fmla="*/ 24 h 37"/>
              <a:gd name="T20" fmla="*/ 20 w 22"/>
              <a:gd name="T21" fmla="*/ 22 h 37"/>
              <a:gd name="T22" fmla="*/ 19 w 22"/>
              <a:gd name="T23" fmla="*/ 21 h 37"/>
              <a:gd name="T24" fmla="*/ 19 w 22"/>
              <a:gd name="T25" fmla="*/ 19 h 37"/>
              <a:gd name="T26" fmla="*/ 17 w 22"/>
              <a:gd name="T27" fmla="*/ 18 h 37"/>
              <a:gd name="T28" fmla="*/ 17 w 22"/>
              <a:gd name="T29" fmla="*/ 16 h 37"/>
              <a:gd name="T30" fmla="*/ 17 w 22"/>
              <a:gd name="T31" fmla="*/ 15 h 37"/>
              <a:gd name="T32" fmla="*/ 16 w 22"/>
              <a:gd name="T33" fmla="*/ 15 h 37"/>
              <a:gd name="T34" fmla="*/ 16 w 22"/>
              <a:gd name="T35" fmla="*/ 13 h 37"/>
              <a:gd name="T36" fmla="*/ 14 w 22"/>
              <a:gd name="T37" fmla="*/ 12 h 37"/>
              <a:gd name="T38" fmla="*/ 14 w 22"/>
              <a:gd name="T39" fmla="*/ 10 h 37"/>
              <a:gd name="T40" fmla="*/ 13 w 22"/>
              <a:gd name="T41" fmla="*/ 10 h 37"/>
              <a:gd name="T42" fmla="*/ 13 w 22"/>
              <a:gd name="T43" fmla="*/ 9 h 37"/>
              <a:gd name="T44" fmla="*/ 11 w 22"/>
              <a:gd name="T45" fmla="*/ 7 h 37"/>
              <a:gd name="T46" fmla="*/ 11 w 22"/>
              <a:gd name="T47" fmla="*/ 6 h 37"/>
              <a:gd name="T48" fmla="*/ 10 w 22"/>
              <a:gd name="T49" fmla="*/ 6 h 37"/>
              <a:gd name="T50" fmla="*/ 10 w 22"/>
              <a:gd name="T51" fmla="*/ 5 h 37"/>
              <a:gd name="T52" fmla="*/ 8 w 22"/>
              <a:gd name="T53" fmla="*/ 3 h 37"/>
              <a:gd name="T54" fmla="*/ 7 w 22"/>
              <a:gd name="T55" fmla="*/ 3 h 37"/>
              <a:gd name="T56" fmla="*/ 7 w 22"/>
              <a:gd name="T57" fmla="*/ 2 h 37"/>
              <a:gd name="T58" fmla="*/ 6 w 22"/>
              <a:gd name="T59" fmla="*/ 2 h 37"/>
              <a:gd name="T60" fmla="*/ 6 w 22"/>
              <a:gd name="T61" fmla="*/ 0 h 37"/>
              <a:gd name="T62" fmla="*/ 0 w 22"/>
              <a:gd name="T63" fmla="*/ 7 h 37"/>
              <a:gd name="T64" fmla="*/ 1 w 22"/>
              <a:gd name="T65" fmla="*/ 9 h 37"/>
              <a:gd name="T66" fmla="*/ 3 w 22"/>
              <a:gd name="T67" fmla="*/ 10 h 37"/>
              <a:gd name="T68" fmla="*/ 4 w 22"/>
              <a:gd name="T69" fmla="*/ 12 h 37"/>
              <a:gd name="T70" fmla="*/ 6 w 22"/>
              <a:gd name="T71" fmla="*/ 13 h 37"/>
              <a:gd name="T72" fmla="*/ 7 w 22"/>
              <a:gd name="T73" fmla="*/ 15 h 37"/>
              <a:gd name="T74" fmla="*/ 7 w 22"/>
              <a:gd name="T75" fmla="*/ 16 h 37"/>
              <a:gd name="T76" fmla="*/ 8 w 22"/>
              <a:gd name="T77" fmla="*/ 18 h 37"/>
              <a:gd name="T78" fmla="*/ 8 w 22"/>
              <a:gd name="T79" fmla="*/ 19 h 37"/>
              <a:gd name="T80" fmla="*/ 10 w 22"/>
              <a:gd name="T81" fmla="*/ 21 h 37"/>
              <a:gd name="T82" fmla="*/ 10 w 22"/>
              <a:gd name="T83" fmla="*/ 22 h 37"/>
              <a:gd name="T84" fmla="*/ 11 w 22"/>
              <a:gd name="T85" fmla="*/ 24 h 37"/>
              <a:gd name="T86" fmla="*/ 11 w 22"/>
              <a:gd name="T87" fmla="*/ 25 h 37"/>
              <a:gd name="T88" fmla="*/ 11 w 22"/>
              <a:gd name="T89" fmla="*/ 27 h 37"/>
              <a:gd name="T90" fmla="*/ 13 w 22"/>
              <a:gd name="T91" fmla="*/ 28 h 37"/>
              <a:gd name="T92" fmla="*/ 13 w 22"/>
              <a:gd name="T93" fmla="*/ 30 h 37"/>
              <a:gd name="T94" fmla="*/ 13 w 22"/>
              <a:gd name="T95" fmla="*/ 31 h 37"/>
              <a:gd name="T96" fmla="*/ 13 w 22"/>
              <a:gd name="T97" fmla="*/ 33 h 37"/>
              <a:gd name="T98" fmla="*/ 13 w 22"/>
              <a:gd name="T99" fmla="*/ 34 h 37"/>
              <a:gd name="T100" fmla="*/ 13 w 22"/>
              <a:gd name="T101" fmla="*/ 36 h 37"/>
              <a:gd name="T102" fmla="*/ 13 w 22"/>
              <a:gd name="T103" fmla="*/ 37 h 37"/>
              <a:gd name="T104" fmla="*/ 22 w 22"/>
              <a:gd name="T105" fmla="*/ 37 h 37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2"/>
              <a:gd name="T160" fmla="*/ 0 h 37"/>
              <a:gd name="T161" fmla="*/ 22 w 22"/>
              <a:gd name="T162" fmla="*/ 37 h 37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2" h="37">
                <a:moveTo>
                  <a:pt x="22" y="37"/>
                </a:moveTo>
                <a:lnTo>
                  <a:pt x="22" y="36"/>
                </a:lnTo>
                <a:lnTo>
                  <a:pt x="22" y="34"/>
                </a:lnTo>
                <a:lnTo>
                  <a:pt x="22" y="33"/>
                </a:lnTo>
                <a:lnTo>
                  <a:pt x="22" y="31"/>
                </a:lnTo>
                <a:lnTo>
                  <a:pt x="22" y="30"/>
                </a:lnTo>
                <a:lnTo>
                  <a:pt x="22" y="28"/>
                </a:lnTo>
                <a:lnTo>
                  <a:pt x="20" y="27"/>
                </a:lnTo>
                <a:lnTo>
                  <a:pt x="20" y="25"/>
                </a:lnTo>
                <a:lnTo>
                  <a:pt x="20" y="24"/>
                </a:lnTo>
                <a:lnTo>
                  <a:pt x="20" y="22"/>
                </a:lnTo>
                <a:lnTo>
                  <a:pt x="19" y="21"/>
                </a:lnTo>
                <a:lnTo>
                  <a:pt x="19" y="19"/>
                </a:lnTo>
                <a:lnTo>
                  <a:pt x="17" y="18"/>
                </a:lnTo>
                <a:lnTo>
                  <a:pt x="17" y="16"/>
                </a:lnTo>
                <a:lnTo>
                  <a:pt x="17" y="15"/>
                </a:lnTo>
                <a:lnTo>
                  <a:pt x="16" y="15"/>
                </a:lnTo>
                <a:lnTo>
                  <a:pt x="16" y="13"/>
                </a:lnTo>
                <a:lnTo>
                  <a:pt x="14" y="12"/>
                </a:lnTo>
                <a:lnTo>
                  <a:pt x="14" y="10"/>
                </a:lnTo>
                <a:lnTo>
                  <a:pt x="13" y="10"/>
                </a:lnTo>
                <a:lnTo>
                  <a:pt x="13" y="9"/>
                </a:lnTo>
                <a:lnTo>
                  <a:pt x="11" y="7"/>
                </a:lnTo>
                <a:lnTo>
                  <a:pt x="11" y="6"/>
                </a:lnTo>
                <a:lnTo>
                  <a:pt x="10" y="6"/>
                </a:lnTo>
                <a:lnTo>
                  <a:pt x="10" y="5"/>
                </a:lnTo>
                <a:lnTo>
                  <a:pt x="8" y="3"/>
                </a:lnTo>
                <a:lnTo>
                  <a:pt x="7" y="3"/>
                </a:lnTo>
                <a:lnTo>
                  <a:pt x="7" y="2"/>
                </a:lnTo>
                <a:lnTo>
                  <a:pt x="6" y="2"/>
                </a:lnTo>
                <a:lnTo>
                  <a:pt x="6" y="0"/>
                </a:lnTo>
                <a:lnTo>
                  <a:pt x="0" y="7"/>
                </a:lnTo>
                <a:lnTo>
                  <a:pt x="1" y="9"/>
                </a:lnTo>
                <a:lnTo>
                  <a:pt x="3" y="10"/>
                </a:lnTo>
                <a:lnTo>
                  <a:pt x="4" y="12"/>
                </a:lnTo>
                <a:lnTo>
                  <a:pt x="6" y="13"/>
                </a:lnTo>
                <a:lnTo>
                  <a:pt x="7" y="15"/>
                </a:lnTo>
                <a:lnTo>
                  <a:pt x="7" y="16"/>
                </a:lnTo>
                <a:lnTo>
                  <a:pt x="8" y="18"/>
                </a:lnTo>
                <a:lnTo>
                  <a:pt x="8" y="19"/>
                </a:lnTo>
                <a:lnTo>
                  <a:pt x="10" y="21"/>
                </a:lnTo>
                <a:lnTo>
                  <a:pt x="10" y="22"/>
                </a:lnTo>
                <a:lnTo>
                  <a:pt x="11" y="24"/>
                </a:lnTo>
                <a:lnTo>
                  <a:pt x="11" y="25"/>
                </a:lnTo>
                <a:lnTo>
                  <a:pt x="11" y="27"/>
                </a:lnTo>
                <a:lnTo>
                  <a:pt x="13" y="28"/>
                </a:lnTo>
                <a:lnTo>
                  <a:pt x="13" y="30"/>
                </a:lnTo>
                <a:lnTo>
                  <a:pt x="13" y="31"/>
                </a:lnTo>
                <a:lnTo>
                  <a:pt x="13" y="33"/>
                </a:lnTo>
                <a:lnTo>
                  <a:pt x="13" y="34"/>
                </a:lnTo>
                <a:lnTo>
                  <a:pt x="13" y="36"/>
                </a:lnTo>
                <a:lnTo>
                  <a:pt x="13" y="37"/>
                </a:lnTo>
                <a:lnTo>
                  <a:pt x="22" y="37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27" name="Freeform 83"/>
          <p:cNvSpPr>
            <a:spLocks/>
          </p:cNvSpPr>
          <p:nvPr/>
        </p:nvSpPr>
        <p:spPr bwMode="auto">
          <a:xfrm>
            <a:off x="1074738" y="4506913"/>
            <a:ext cx="74612" cy="74612"/>
          </a:xfrm>
          <a:custGeom>
            <a:avLst/>
            <a:gdLst>
              <a:gd name="T0" fmla="*/ 3 w 47"/>
              <a:gd name="T1" fmla="*/ 47 h 47"/>
              <a:gd name="T2" fmla="*/ 7 w 47"/>
              <a:gd name="T3" fmla="*/ 46 h 47"/>
              <a:gd name="T4" fmla="*/ 11 w 47"/>
              <a:gd name="T5" fmla="*/ 46 h 47"/>
              <a:gd name="T6" fmla="*/ 16 w 47"/>
              <a:gd name="T7" fmla="*/ 45 h 47"/>
              <a:gd name="T8" fmla="*/ 20 w 47"/>
              <a:gd name="T9" fmla="*/ 43 h 47"/>
              <a:gd name="T10" fmla="*/ 25 w 47"/>
              <a:gd name="T11" fmla="*/ 40 h 47"/>
              <a:gd name="T12" fmla="*/ 28 w 47"/>
              <a:gd name="T13" fmla="*/ 37 h 47"/>
              <a:gd name="T14" fmla="*/ 32 w 47"/>
              <a:gd name="T15" fmla="*/ 34 h 47"/>
              <a:gd name="T16" fmla="*/ 35 w 47"/>
              <a:gd name="T17" fmla="*/ 31 h 47"/>
              <a:gd name="T18" fmla="*/ 38 w 47"/>
              <a:gd name="T19" fmla="*/ 28 h 47"/>
              <a:gd name="T20" fmla="*/ 41 w 47"/>
              <a:gd name="T21" fmla="*/ 24 h 47"/>
              <a:gd name="T22" fmla="*/ 42 w 47"/>
              <a:gd name="T23" fmla="*/ 21 h 47"/>
              <a:gd name="T24" fmla="*/ 44 w 47"/>
              <a:gd name="T25" fmla="*/ 16 h 47"/>
              <a:gd name="T26" fmla="*/ 45 w 47"/>
              <a:gd name="T27" fmla="*/ 12 h 47"/>
              <a:gd name="T28" fmla="*/ 47 w 47"/>
              <a:gd name="T29" fmla="*/ 7 h 47"/>
              <a:gd name="T30" fmla="*/ 47 w 47"/>
              <a:gd name="T31" fmla="*/ 2 h 47"/>
              <a:gd name="T32" fmla="*/ 38 w 47"/>
              <a:gd name="T33" fmla="*/ 0 h 47"/>
              <a:gd name="T34" fmla="*/ 38 w 47"/>
              <a:gd name="T35" fmla="*/ 3 h 47"/>
              <a:gd name="T36" fmla="*/ 38 w 47"/>
              <a:gd name="T37" fmla="*/ 7 h 47"/>
              <a:gd name="T38" fmla="*/ 36 w 47"/>
              <a:gd name="T39" fmla="*/ 12 h 47"/>
              <a:gd name="T40" fmla="*/ 35 w 47"/>
              <a:gd name="T41" fmla="*/ 15 h 47"/>
              <a:gd name="T42" fmla="*/ 33 w 47"/>
              <a:gd name="T43" fmla="*/ 18 h 47"/>
              <a:gd name="T44" fmla="*/ 32 w 47"/>
              <a:gd name="T45" fmla="*/ 21 h 47"/>
              <a:gd name="T46" fmla="*/ 29 w 47"/>
              <a:gd name="T47" fmla="*/ 24 h 47"/>
              <a:gd name="T48" fmla="*/ 28 w 47"/>
              <a:gd name="T49" fmla="*/ 27 h 47"/>
              <a:gd name="T50" fmla="*/ 25 w 47"/>
              <a:gd name="T51" fmla="*/ 30 h 47"/>
              <a:gd name="T52" fmla="*/ 22 w 47"/>
              <a:gd name="T53" fmla="*/ 31 h 47"/>
              <a:gd name="T54" fmla="*/ 19 w 47"/>
              <a:gd name="T55" fmla="*/ 34 h 47"/>
              <a:gd name="T56" fmla="*/ 14 w 47"/>
              <a:gd name="T57" fmla="*/ 36 h 47"/>
              <a:gd name="T58" fmla="*/ 11 w 47"/>
              <a:gd name="T59" fmla="*/ 37 h 47"/>
              <a:gd name="T60" fmla="*/ 7 w 47"/>
              <a:gd name="T61" fmla="*/ 37 h 47"/>
              <a:gd name="T62" fmla="*/ 4 w 47"/>
              <a:gd name="T63" fmla="*/ 39 h 47"/>
              <a:gd name="T64" fmla="*/ 0 w 47"/>
              <a:gd name="T65" fmla="*/ 39 h 4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47"/>
              <a:gd name="T100" fmla="*/ 0 h 47"/>
              <a:gd name="T101" fmla="*/ 47 w 47"/>
              <a:gd name="T102" fmla="*/ 47 h 4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47" h="47">
                <a:moveTo>
                  <a:pt x="0" y="47"/>
                </a:moveTo>
                <a:lnTo>
                  <a:pt x="3" y="47"/>
                </a:lnTo>
                <a:lnTo>
                  <a:pt x="6" y="47"/>
                </a:lnTo>
                <a:lnTo>
                  <a:pt x="7" y="46"/>
                </a:lnTo>
                <a:lnTo>
                  <a:pt x="10" y="46"/>
                </a:lnTo>
                <a:lnTo>
                  <a:pt x="11" y="46"/>
                </a:lnTo>
                <a:lnTo>
                  <a:pt x="14" y="45"/>
                </a:lnTo>
                <a:lnTo>
                  <a:pt x="16" y="45"/>
                </a:lnTo>
                <a:lnTo>
                  <a:pt x="19" y="43"/>
                </a:lnTo>
                <a:lnTo>
                  <a:pt x="20" y="43"/>
                </a:lnTo>
                <a:lnTo>
                  <a:pt x="22" y="42"/>
                </a:lnTo>
                <a:lnTo>
                  <a:pt x="25" y="40"/>
                </a:lnTo>
                <a:lnTo>
                  <a:pt x="26" y="39"/>
                </a:lnTo>
                <a:lnTo>
                  <a:pt x="28" y="37"/>
                </a:lnTo>
                <a:lnTo>
                  <a:pt x="31" y="36"/>
                </a:lnTo>
                <a:lnTo>
                  <a:pt x="32" y="34"/>
                </a:lnTo>
                <a:lnTo>
                  <a:pt x="33" y="33"/>
                </a:lnTo>
                <a:lnTo>
                  <a:pt x="35" y="31"/>
                </a:lnTo>
                <a:lnTo>
                  <a:pt x="36" y="30"/>
                </a:lnTo>
                <a:lnTo>
                  <a:pt x="38" y="28"/>
                </a:lnTo>
                <a:lnTo>
                  <a:pt x="39" y="27"/>
                </a:lnTo>
                <a:lnTo>
                  <a:pt x="41" y="24"/>
                </a:lnTo>
                <a:lnTo>
                  <a:pt x="41" y="22"/>
                </a:lnTo>
                <a:lnTo>
                  <a:pt x="42" y="21"/>
                </a:lnTo>
                <a:lnTo>
                  <a:pt x="44" y="18"/>
                </a:lnTo>
                <a:lnTo>
                  <a:pt x="44" y="16"/>
                </a:lnTo>
                <a:lnTo>
                  <a:pt x="45" y="13"/>
                </a:lnTo>
                <a:lnTo>
                  <a:pt x="45" y="12"/>
                </a:lnTo>
                <a:lnTo>
                  <a:pt x="47" y="9"/>
                </a:lnTo>
                <a:lnTo>
                  <a:pt x="47" y="7"/>
                </a:lnTo>
                <a:lnTo>
                  <a:pt x="47" y="5"/>
                </a:lnTo>
                <a:lnTo>
                  <a:pt x="47" y="2"/>
                </a:lnTo>
                <a:lnTo>
                  <a:pt x="47" y="0"/>
                </a:lnTo>
                <a:lnTo>
                  <a:pt x="38" y="0"/>
                </a:lnTo>
                <a:lnTo>
                  <a:pt x="38" y="2"/>
                </a:lnTo>
                <a:lnTo>
                  <a:pt x="38" y="3"/>
                </a:lnTo>
                <a:lnTo>
                  <a:pt x="38" y="6"/>
                </a:lnTo>
                <a:lnTo>
                  <a:pt x="38" y="7"/>
                </a:lnTo>
                <a:lnTo>
                  <a:pt x="36" y="9"/>
                </a:lnTo>
                <a:lnTo>
                  <a:pt x="36" y="12"/>
                </a:lnTo>
                <a:lnTo>
                  <a:pt x="36" y="13"/>
                </a:lnTo>
                <a:lnTo>
                  <a:pt x="35" y="15"/>
                </a:lnTo>
                <a:lnTo>
                  <a:pt x="35" y="16"/>
                </a:lnTo>
                <a:lnTo>
                  <a:pt x="33" y="18"/>
                </a:lnTo>
                <a:lnTo>
                  <a:pt x="32" y="19"/>
                </a:lnTo>
                <a:lnTo>
                  <a:pt x="32" y="21"/>
                </a:lnTo>
                <a:lnTo>
                  <a:pt x="31" y="22"/>
                </a:lnTo>
                <a:lnTo>
                  <a:pt x="29" y="24"/>
                </a:lnTo>
                <a:lnTo>
                  <a:pt x="28" y="25"/>
                </a:lnTo>
                <a:lnTo>
                  <a:pt x="28" y="27"/>
                </a:lnTo>
                <a:lnTo>
                  <a:pt x="26" y="28"/>
                </a:lnTo>
                <a:lnTo>
                  <a:pt x="25" y="30"/>
                </a:lnTo>
                <a:lnTo>
                  <a:pt x="23" y="31"/>
                </a:lnTo>
                <a:lnTo>
                  <a:pt x="22" y="31"/>
                </a:lnTo>
                <a:lnTo>
                  <a:pt x="20" y="33"/>
                </a:lnTo>
                <a:lnTo>
                  <a:pt x="19" y="34"/>
                </a:lnTo>
                <a:lnTo>
                  <a:pt x="17" y="34"/>
                </a:lnTo>
                <a:lnTo>
                  <a:pt x="14" y="36"/>
                </a:lnTo>
                <a:lnTo>
                  <a:pt x="13" y="36"/>
                </a:lnTo>
                <a:lnTo>
                  <a:pt x="11" y="37"/>
                </a:lnTo>
                <a:lnTo>
                  <a:pt x="10" y="37"/>
                </a:lnTo>
                <a:lnTo>
                  <a:pt x="7" y="37"/>
                </a:lnTo>
                <a:lnTo>
                  <a:pt x="6" y="39"/>
                </a:lnTo>
                <a:lnTo>
                  <a:pt x="4" y="39"/>
                </a:lnTo>
                <a:lnTo>
                  <a:pt x="3" y="39"/>
                </a:lnTo>
                <a:lnTo>
                  <a:pt x="0" y="39"/>
                </a:lnTo>
                <a:lnTo>
                  <a:pt x="0" y="47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28" name="Freeform 84"/>
          <p:cNvSpPr>
            <a:spLocks/>
          </p:cNvSpPr>
          <p:nvPr/>
        </p:nvSpPr>
        <p:spPr bwMode="auto">
          <a:xfrm>
            <a:off x="1030288" y="4556125"/>
            <a:ext cx="44450" cy="25400"/>
          </a:xfrm>
          <a:custGeom>
            <a:avLst/>
            <a:gdLst>
              <a:gd name="T0" fmla="*/ 0 w 28"/>
              <a:gd name="T1" fmla="*/ 8 h 16"/>
              <a:gd name="T2" fmla="*/ 1 w 28"/>
              <a:gd name="T3" fmla="*/ 8 h 16"/>
              <a:gd name="T4" fmla="*/ 3 w 28"/>
              <a:gd name="T5" fmla="*/ 9 h 16"/>
              <a:gd name="T6" fmla="*/ 4 w 28"/>
              <a:gd name="T7" fmla="*/ 9 h 16"/>
              <a:gd name="T8" fmla="*/ 4 w 28"/>
              <a:gd name="T9" fmla="*/ 11 h 16"/>
              <a:gd name="T10" fmla="*/ 6 w 28"/>
              <a:gd name="T11" fmla="*/ 11 h 16"/>
              <a:gd name="T12" fmla="*/ 7 w 28"/>
              <a:gd name="T13" fmla="*/ 12 h 16"/>
              <a:gd name="T14" fmla="*/ 9 w 28"/>
              <a:gd name="T15" fmla="*/ 12 h 16"/>
              <a:gd name="T16" fmla="*/ 10 w 28"/>
              <a:gd name="T17" fmla="*/ 12 h 16"/>
              <a:gd name="T18" fmla="*/ 10 w 28"/>
              <a:gd name="T19" fmla="*/ 14 h 16"/>
              <a:gd name="T20" fmla="*/ 12 w 28"/>
              <a:gd name="T21" fmla="*/ 14 h 16"/>
              <a:gd name="T22" fmla="*/ 13 w 28"/>
              <a:gd name="T23" fmla="*/ 14 h 16"/>
              <a:gd name="T24" fmla="*/ 15 w 28"/>
              <a:gd name="T25" fmla="*/ 14 h 16"/>
              <a:gd name="T26" fmla="*/ 15 w 28"/>
              <a:gd name="T27" fmla="*/ 15 h 16"/>
              <a:gd name="T28" fmla="*/ 16 w 28"/>
              <a:gd name="T29" fmla="*/ 15 h 16"/>
              <a:gd name="T30" fmla="*/ 17 w 28"/>
              <a:gd name="T31" fmla="*/ 15 h 16"/>
              <a:gd name="T32" fmla="*/ 19 w 28"/>
              <a:gd name="T33" fmla="*/ 15 h 16"/>
              <a:gd name="T34" fmla="*/ 20 w 28"/>
              <a:gd name="T35" fmla="*/ 15 h 16"/>
              <a:gd name="T36" fmla="*/ 22 w 28"/>
              <a:gd name="T37" fmla="*/ 15 h 16"/>
              <a:gd name="T38" fmla="*/ 22 w 28"/>
              <a:gd name="T39" fmla="*/ 16 h 16"/>
              <a:gd name="T40" fmla="*/ 23 w 28"/>
              <a:gd name="T41" fmla="*/ 16 h 16"/>
              <a:gd name="T42" fmla="*/ 25 w 28"/>
              <a:gd name="T43" fmla="*/ 16 h 16"/>
              <a:gd name="T44" fmla="*/ 26 w 28"/>
              <a:gd name="T45" fmla="*/ 16 h 16"/>
              <a:gd name="T46" fmla="*/ 28 w 28"/>
              <a:gd name="T47" fmla="*/ 16 h 16"/>
              <a:gd name="T48" fmla="*/ 28 w 28"/>
              <a:gd name="T49" fmla="*/ 8 h 16"/>
              <a:gd name="T50" fmla="*/ 26 w 28"/>
              <a:gd name="T51" fmla="*/ 8 h 16"/>
              <a:gd name="T52" fmla="*/ 25 w 28"/>
              <a:gd name="T53" fmla="*/ 8 h 16"/>
              <a:gd name="T54" fmla="*/ 23 w 28"/>
              <a:gd name="T55" fmla="*/ 8 h 16"/>
              <a:gd name="T56" fmla="*/ 22 w 28"/>
              <a:gd name="T57" fmla="*/ 6 h 16"/>
              <a:gd name="T58" fmla="*/ 20 w 28"/>
              <a:gd name="T59" fmla="*/ 6 h 16"/>
              <a:gd name="T60" fmla="*/ 19 w 28"/>
              <a:gd name="T61" fmla="*/ 6 h 16"/>
              <a:gd name="T62" fmla="*/ 17 w 28"/>
              <a:gd name="T63" fmla="*/ 6 h 16"/>
              <a:gd name="T64" fmla="*/ 16 w 28"/>
              <a:gd name="T65" fmla="*/ 5 h 16"/>
              <a:gd name="T66" fmla="*/ 15 w 28"/>
              <a:gd name="T67" fmla="*/ 5 h 16"/>
              <a:gd name="T68" fmla="*/ 13 w 28"/>
              <a:gd name="T69" fmla="*/ 5 h 16"/>
              <a:gd name="T70" fmla="*/ 12 w 28"/>
              <a:gd name="T71" fmla="*/ 3 h 16"/>
              <a:gd name="T72" fmla="*/ 10 w 28"/>
              <a:gd name="T73" fmla="*/ 3 h 16"/>
              <a:gd name="T74" fmla="*/ 9 w 28"/>
              <a:gd name="T75" fmla="*/ 2 h 16"/>
              <a:gd name="T76" fmla="*/ 7 w 28"/>
              <a:gd name="T77" fmla="*/ 2 h 16"/>
              <a:gd name="T78" fmla="*/ 7 w 28"/>
              <a:gd name="T79" fmla="*/ 0 h 16"/>
              <a:gd name="T80" fmla="*/ 6 w 28"/>
              <a:gd name="T81" fmla="*/ 0 h 16"/>
              <a:gd name="T82" fmla="*/ 0 w 28"/>
              <a:gd name="T83" fmla="*/ 8 h 1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28"/>
              <a:gd name="T127" fmla="*/ 0 h 16"/>
              <a:gd name="T128" fmla="*/ 28 w 28"/>
              <a:gd name="T129" fmla="*/ 16 h 1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28" h="16">
                <a:moveTo>
                  <a:pt x="0" y="8"/>
                </a:moveTo>
                <a:lnTo>
                  <a:pt x="1" y="8"/>
                </a:lnTo>
                <a:lnTo>
                  <a:pt x="3" y="9"/>
                </a:lnTo>
                <a:lnTo>
                  <a:pt x="4" y="9"/>
                </a:lnTo>
                <a:lnTo>
                  <a:pt x="4" y="11"/>
                </a:lnTo>
                <a:lnTo>
                  <a:pt x="6" y="11"/>
                </a:lnTo>
                <a:lnTo>
                  <a:pt x="7" y="12"/>
                </a:lnTo>
                <a:lnTo>
                  <a:pt x="9" y="12"/>
                </a:lnTo>
                <a:lnTo>
                  <a:pt x="10" y="12"/>
                </a:lnTo>
                <a:lnTo>
                  <a:pt x="10" y="14"/>
                </a:lnTo>
                <a:lnTo>
                  <a:pt x="12" y="14"/>
                </a:lnTo>
                <a:lnTo>
                  <a:pt x="13" y="14"/>
                </a:lnTo>
                <a:lnTo>
                  <a:pt x="15" y="14"/>
                </a:lnTo>
                <a:lnTo>
                  <a:pt x="15" y="15"/>
                </a:lnTo>
                <a:lnTo>
                  <a:pt x="16" y="15"/>
                </a:lnTo>
                <a:lnTo>
                  <a:pt x="17" y="15"/>
                </a:lnTo>
                <a:lnTo>
                  <a:pt x="19" y="15"/>
                </a:lnTo>
                <a:lnTo>
                  <a:pt x="20" y="15"/>
                </a:lnTo>
                <a:lnTo>
                  <a:pt x="22" y="15"/>
                </a:lnTo>
                <a:lnTo>
                  <a:pt x="22" y="16"/>
                </a:lnTo>
                <a:lnTo>
                  <a:pt x="23" y="16"/>
                </a:lnTo>
                <a:lnTo>
                  <a:pt x="25" y="16"/>
                </a:lnTo>
                <a:lnTo>
                  <a:pt x="26" y="16"/>
                </a:lnTo>
                <a:lnTo>
                  <a:pt x="28" y="16"/>
                </a:lnTo>
                <a:lnTo>
                  <a:pt x="28" y="8"/>
                </a:lnTo>
                <a:lnTo>
                  <a:pt x="26" y="8"/>
                </a:lnTo>
                <a:lnTo>
                  <a:pt x="25" y="8"/>
                </a:lnTo>
                <a:lnTo>
                  <a:pt x="23" y="8"/>
                </a:lnTo>
                <a:lnTo>
                  <a:pt x="22" y="6"/>
                </a:lnTo>
                <a:lnTo>
                  <a:pt x="20" y="6"/>
                </a:lnTo>
                <a:lnTo>
                  <a:pt x="19" y="6"/>
                </a:lnTo>
                <a:lnTo>
                  <a:pt x="17" y="6"/>
                </a:lnTo>
                <a:lnTo>
                  <a:pt x="16" y="5"/>
                </a:lnTo>
                <a:lnTo>
                  <a:pt x="15" y="5"/>
                </a:lnTo>
                <a:lnTo>
                  <a:pt x="13" y="5"/>
                </a:lnTo>
                <a:lnTo>
                  <a:pt x="12" y="3"/>
                </a:lnTo>
                <a:lnTo>
                  <a:pt x="10" y="3"/>
                </a:lnTo>
                <a:lnTo>
                  <a:pt x="9" y="2"/>
                </a:lnTo>
                <a:lnTo>
                  <a:pt x="7" y="2"/>
                </a:lnTo>
                <a:lnTo>
                  <a:pt x="7" y="0"/>
                </a:lnTo>
                <a:lnTo>
                  <a:pt x="6" y="0"/>
                </a:lnTo>
                <a:lnTo>
                  <a:pt x="0" y="8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29" name="Line 85"/>
          <p:cNvSpPr>
            <a:spLocks noChangeShapeType="1"/>
          </p:cNvSpPr>
          <p:nvPr/>
        </p:nvSpPr>
        <p:spPr bwMode="auto">
          <a:xfrm>
            <a:off x="836613" y="4373563"/>
            <a:ext cx="228600" cy="138112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830" name="Line 86"/>
          <p:cNvSpPr>
            <a:spLocks noChangeShapeType="1"/>
          </p:cNvSpPr>
          <p:nvPr/>
        </p:nvSpPr>
        <p:spPr bwMode="auto">
          <a:xfrm flipH="1" flipV="1">
            <a:off x="771525" y="4467225"/>
            <a:ext cx="244475" cy="150813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831" name="Freeform 87"/>
          <p:cNvSpPr>
            <a:spLocks/>
          </p:cNvSpPr>
          <p:nvPr/>
        </p:nvSpPr>
        <p:spPr bwMode="auto">
          <a:xfrm>
            <a:off x="815975" y="4422775"/>
            <a:ext cx="223838" cy="146050"/>
          </a:xfrm>
          <a:custGeom>
            <a:avLst/>
            <a:gdLst>
              <a:gd name="T0" fmla="*/ 3 w 141"/>
              <a:gd name="T1" fmla="*/ 3 h 92"/>
              <a:gd name="T2" fmla="*/ 0 w 141"/>
              <a:gd name="T3" fmla="*/ 7 h 92"/>
              <a:gd name="T4" fmla="*/ 135 w 141"/>
              <a:gd name="T5" fmla="*/ 92 h 92"/>
              <a:gd name="T6" fmla="*/ 141 w 141"/>
              <a:gd name="T7" fmla="*/ 84 h 92"/>
              <a:gd name="T8" fmla="*/ 4 w 141"/>
              <a:gd name="T9" fmla="*/ 0 h 92"/>
              <a:gd name="T10" fmla="*/ 3 w 141"/>
              <a:gd name="T11" fmla="*/ 3 h 9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1"/>
              <a:gd name="T19" fmla="*/ 0 h 92"/>
              <a:gd name="T20" fmla="*/ 141 w 141"/>
              <a:gd name="T21" fmla="*/ 92 h 9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1" h="92">
                <a:moveTo>
                  <a:pt x="3" y="3"/>
                </a:moveTo>
                <a:lnTo>
                  <a:pt x="0" y="7"/>
                </a:lnTo>
                <a:lnTo>
                  <a:pt x="135" y="92"/>
                </a:lnTo>
                <a:lnTo>
                  <a:pt x="141" y="84"/>
                </a:lnTo>
                <a:lnTo>
                  <a:pt x="4" y="0"/>
                </a:lnTo>
                <a:lnTo>
                  <a:pt x="3" y="3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32" name="Freeform 88"/>
          <p:cNvSpPr>
            <a:spLocks/>
          </p:cNvSpPr>
          <p:nvPr/>
        </p:nvSpPr>
        <p:spPr bwMode="auto">
          <a:xfrm>
            <a:off x="1150938" y="5181600"/>
            <a:ext cx="377825" cy="14288"/>
          </a:xfrm>
          <a:custGeom>
            <a:avLst/>
            <a:gdLst>
              <a:gd name="T0" fmla="*/ 238 w 238"/>
              <a:gd name="T1" fmla="*/ 4 h 9"/>
              <a:gd name="T2" fmla="*/ 238 w 238"/>
              <a:gd name="T3" fmla="*/ 0 h 9"/>
              <a:gd name="T4" fmla="*/ 0 w 238"/>
              <a:gd name="T5" fmla="*/ 0 h 9"/>
              <a:gd name="T6" fmla="*/ 0 w 238"/>
              <a:gd name="T7" fmla="*/ 9 h 9"/>
              <a:gd name="T8" fmla="*/ 238 w 238"/>
              <a:gd name="T9" fmla="*/ 9 h 9"/>
              <a:gd name="T10" fmla="*/ 238 w 238"/>
              <a:gd name="T11" fmla="*/ 4 h 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9"/>
              <a:gd name="T20" fmla="*/ 238 w 238"/>
              <a:gd name="T21" fmla="*/ 9 h 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9">
                <a:moveTo>
                  <a:pt x="238" y="4"/>
                </a:moveTo>
                <a:lnTo>
                  <a:pt x="238" y="0"/>
                </a:lnTo>
                <a:lnTo>
                  <a:pt x="0" y="0"/>
                </a:lnTo>
                <a:lnTo>
                  <a:pt x="0" y="9"/>
                </a:lnTo>
                <a:lnTo>
                  <a:pt x="238" y="9"/>
                </a:lnTo>
                <a:lnTo>
                  <a:pt x="238" y="4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33" name="Freeform 89"/>
          <p:cNvSpPr>
            <a:spLocks/>
          </p:cNvSpPr>
          <p:nvPr/>
        </p:nvSpPr>
        <p:spPr bwMode="auto">
          <a:xfrm>
            <a:off x="1479550" y="5148263"/>
            <a:ext cx="63500" cy="47625"/>
          </a:xfrm>
          <a:custGeom>
            <a:avLst/>
            <a:gdLst>
              <a:gd name="T0" fmla="*/ 40 w 40"/>
              <a:gd name="T1" fmla="*/ 30 h 30"/>
              <a:gd name="T2" fmla="*/ 40 w 40"/>
              <a:gd name="T3" fmla="*/ 22 h 30"/>
              <a:gd name="T4" fmla="*/ 4 w 40"/>
              <a:gd name="T5" fmla="*/ 0 h 30"/>
              <a:gd name="T6" fmla="*/ 0 w 40"/>
              <a:gd name="T7" fmla="*/ 8 h 30"/>
              <a:gd name="T8" fmla="*/ 35 w 40"/>
              <a:gd name="T9" fmla="*/ 30 h 30"/>
              <a:gd name="T10" fmla="*/ 35 w 40"/>
              <a:gd name="T11" fmla="*/ 22 h 30"/>
              <a:gd name="T12" fmla="*/ 40 w 40"/>
              <a:gd name="T13" fmla="*/ 30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0"/>
              <a:gd name="T22" fmla="*/ 0 h 30"/>
              <a:gd name="T23" fmla="*/ 40 w 40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0" h="30">
                <a:moveTo>
                  <a:pt x="40" y="30"/>
                </a:moveTo>
                <a:lnTo>
                  <a:pt x="40" y="22"/>
                </a:lnTo>
                <a:lnTo>
                  <a:pt x="4" y="0"/>
                </a:lnTo>
                <a:lnTo>
                  <a:pt x="0" y="8"/>
                </a:lnTo>
                <a:lnTo>
                  <a:pt x="35" y="30"/>
                </a:lnTo>
                <a:lnTo>
                  <a:pt x="35" y="22"/>
                </a:lnTo>
                <a:lnTo>
                  <a:pt x="40" y="3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34" name="Freeform 90"/>
          <p:cNvSpPr>
            <a:spLocks/>
          </p:cNvSpPr>
          <p:nvPr/>
        </p:nvSpPr>
        <p:spPr bwMode="auto">
          <a:xfrm>
            <a:off x="1538288" y="5183188"/>
            <a:ext cx="4762" cy="12700"/>
          </a:xfrm>
          <a:custGeom>
            <a:avLst/>
            <a:gdLst>
              <a:gd name="T0" fmla="*/ 3 w 3"/>
              <a:gd name="T1" fmla="*/ 8 h 8"/>
              <a:gd name="T2" fmla="*/ 0 w 3"/>
              <a:gd name="T3" fmla="*/ 3 h 8"/>
              <a:gd name="T4" fmla="*/ 3 w 3"/>
              <a:gd name="T5" fmla="*/ 0 h 8"/>
              <a:gd name="T6" fmla="*/ 3 w 3"/>
              <a:gd name="T7" fmla="*/ 8 h 8"/>
              <a:gd name="T8" fmla="*/ 0 60000 65536"/>
              <a:gd name="T9" fmla="*/ 0 60000 65536"/>
              <a:gd name="T10" fmla="*/ 0 60000 65536"/>
              <a:gd name="T11" fmla="*/ 0 60000 65536"/>
              <a:gd name="T12" fmla="*/ 0 w 3"/>
              <a:gd name="T13" fmla="*/ 0 h 8"/>
              <a:gd name="T14" fmla="*/ 3 w 3"/>
              <a:gd name="T15" fmla="*/ 8 h 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" h="8">
                <a:moveTo>
                  <a:pt x="3" y="8"/>
                </a:moveTo>
                <a:lnTo>
                  <a:pt x="0" y="3"/>
                </a:lnTo>
                <a:lnTo>
                  <a:pt x="3" y="0"/>
                </a:lnTo>
                <a:lnTo>
                  <a:pt x="3" y="8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35" name="Freeform 91"/>
          <p:cNvSpPr>
            <a:spLocks/>
          </p:cNvSpPr>
          <p:nvPr/>
        </p:nvSpPr>
        <p:spPr bwMode="auto">
          <a:xfrm>
            <a:off x="1479550" y="5183188"/>
            <a:ext cx="63500" cy="47625"/>
          </a:xfrm>
          <a:custGeom>
            <a:avLst/>
            <a:gdLst>
              <a:gd name="T0" fmla="*/ 3 w 40"/>
              <a:gd name="T1" fmla="*/ 27 h 30"/>
              <a:gd name="T2" fmla="*/ 4 w 40"/>
              <a:gd name="T3" fmla="*/ 30 h 30"/>
              <a:gd name="T4" fmla="*/ 40 w 40"/>
              <a:gd name="T5" fmla="*/ 8 h 30"/>
              <a:gd name="T6" fmla="*/ 35 w 40"/>
              <a:gd name="T7" fmla="*/ 0 h 30"/>
              <a:gd name="T8" fmla="*/ 0 w 40"/>
              <a:gd name="T9" fmla="*/ 23 h 30"/>
              <a:gd name="T10" fmla="*/ 3 w 40"/>
              <a:gd name="T11" fmla="*/ 27 h 3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0"/>
              <a:gd name="T19" fmla="*/ 0 h 30"/>
              <a:gd name="T20" fmla="*/ 40 w 40"/>
              <a:gd name="T21" fmla="*/ 30 h 3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0" h="30">
                <a:moveTo>
                  <a:pt x="3" y="27"/>
                </a:moveTo>
                <a:lnTo>
                  <a:pt x="4" y="30"/>
                </a:lnTo>
                <a:lnTo>
                  <a:pt x="40" y="8"/>
                </a:lnTo>
                <a:lnTo>
                  <a:pt x="35" y="0"/>
                </a:lnTo>
                <a:lnTo>
                  <a:pt x="0" y="23"/>
                </a:lnTo>
                <a:lnTo>
                  <a:pt x="3" y="27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36" name="Rectangle 92"/>
          <p:cNvSpPr>
            <a:spLocks noChangeArrowheads="1"/>
          </p:cNvSpPr>
          <p:nvPr/>
        </p:nvSpPr>
        <p:spPr bwMode="auto">
          <a:xfrm>
            <a:off x="1824038" y="5097463"/>
            <a:ext cx="269875" cy="1428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37" name="Freeform 93"/>
          <p:cNvSpPr>
            <a:spLocks/>
          </p:cNvSpPr>
          <p:nvPr/>
        </p:nvSpPr>
        <p:spPr bwMode="auto">
          <a:xfrm>
            <a:off x="2093913" y="5021263"/>
            <a:ext cx="69850" cy="90487"/>
          </a:xfrm>
          <a:custGeom>
            <a:avLst/>
            <a:gdLst>
              <a:gd name="T0" fmla="*/ 36 w 44"/>
              <a:gd name="T1" fmla="*/ 3 h 57"/>
              <a:gd name="T2" fmla="*/ 36 w 44"/>
              <a:gd name="T3" fmla="*/ 8 h 57"/>
              <a:gd name="T4" fmla="*/ 34 w 44"/>
              <a:gd name="T5" fmla="*/ 12 h 57"/>
              <a:gd name="T6" fmla="*/ 33 w 44"/>
              <a:gd name="T7" fmla="*/ 17 h 57"/>
              <a:gd name="T8" fmla="*/ 31 w 44"/>
              <a:gd name="T9" fmla="*/ 21 h 57"/>
              <a:gd name="T10" fmla="*/ 30 w 44"/>
              <a:gd name="T11" fmla="*/ 25 h 57"/>
              <a:gd name="T12" fmla="*/ 28 w 44"/>
              <a:gd name="T13" fmla="*/ 28 h 57"/>
              <a:gd name="T14" fmla="*/ 25 w 44"/>
              <a:gd name="T15" fmla="*/ 33 h 57"/>
              <a:gd name="T16" fmla="*/ 24 w 44"/>
              <a:gd name="T17" fmla="*/ 36 h 57"/>
              <a:gd name="T18" fmla="*/ 21 w 44"/>
              <a:gd name="T19" fmla="*/ 39 h 57"/>
              <a:gd name="T20" fmla="*/ 18 w 44"/>
              <a:gd name="T21" fmla="*/ 40 h 57"/>
              <a:gd name="T22" fmla="*/ 15 w 44"/>
              <a:gd name="T23" fmla="*/ 43 h 57"/>
              <a:gd name="T24" fmla="*/ 12 w 44"/>
              <a:gd name="T25" fmla="*/ 45 h 57"/>
              <a:gd name="T26" fmla="*/ 9 w 44"/>
              <a:gd name="T27" fmla="*/ 46 h 57"/>
              <a:gd name="T28" fmla="*/ 5 w 44"/>
              <a:gd name="T29" fmla="*/ 46 h 57"/>
              <a:gd name="T30" fmla="*/ 2 w 44"/>
              <a:gd name="T31" fmla="*/ 48 h 57"/>
              <a:gd name="T32" fmla="*/ 0 w 44"/>
              <a:gd name="T33" fmla="*/ 57 h 57"/>
              <a:gd name="T34" fmla="*/ 5 w 44"/>
              <a:gd name="T35" fmla="*/ 57 h 57"/>
              <a:gd name="T36" fmla="*/ 9 w 44"/>
              <a:gd name="T37" fmla="*/ 55 h 57"/>
              <a:gd name="T38" fmla="*/ 14 w 44"/>
              <a:gd name="T39" fmla="*/ 54 h 57"/>
              <a:gd name="T40" fmla="*/ 18 w 44"/>
              <a:gd name="T41" fmla="*/ 52 h 57"/>
              <a:gd name="T42" fmla="*/ 21 w 44"/>
              <a:gd name="T43" fmla="*/ 49 h 57"/>
              <a:gd name="T44" fmla="*/ 25 w 44"/>
              <a:gd name="T45" fmla="*/ 46 h 57"/>
              <a:gd name="T46" fmla="*/ 28 w 44"/>
              <a:gd name="T47" fmla="*/ 43 h 57"/>
              <a:gd name="T48" fmla="*/ 31 w 44"/>
              <a:gd name="T49" fmla="*/ 39 h 57"/>
              <a:gd name="T50" fmla="*/ 34 w 44"/>
              <a:gd name="T51" fmla="*/ 36 h 57"/>
              <a:gd name="T52" fmla="*/ 37 w 44"/>
              <a:gd name="T53" fmla="*/ 31 h 57"/>
              <a:gd name="T54" fmla="*/ 39 w 44"/>
              <a:gd name="T55" fmla="*/ 27 h 57"/>
              <a:gd name="T56" fmla="*/ 41 w 44"/>
              <a:gd name="T57" fmla="*/ 23 h 57"/>
              <a:gd name="T58" fmla="*/ 43 w 44"/>
              <a:gd name="T59" fmla="*/ 17 h 57"/>
              <a:gd name="T60" fmla="*/ 43 w 44"/>
              <a:gd name="T61" fmla="*/ 12 h 57"/>
              <a:gd name="T62" fmla="*/ 44 w 44"/>
              <a:gd name="T63" fmla="*/ 6 h 57"/>
              <a:gd name="T64" fmla="*/ 44 w 44"/>
              <a:gd name="T65" fmla="*/ 0 h 5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44"/>
              <a:gd name="T100" fmla="*/ 0 h 57"/>
              <a:gd name="T101" fmla="*/ 44 w 44"/>
              <a:gd name="T102" fmla="*/ 57 h 5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44" h="57">
                <a:moveTo>
                  <a:pt x="36" y="0"/>
                </a:moveTo>
                <a:lnTo>
                  <a:pt x="36" y="3"/>
                </a:lnTo>
                <a:lnTo>
                  <a:pt x="36" y="6"/>
                </a:lnTo>
                <a:lnTo>
                  <a:pt x="36" y="8"/>
                </a:lnTo>
                <a:lnTo>
                  <a:pt x="34" y="11"/>
                </a:lnTo>
                <a:lnTo>
                  <a:pt x="34" y="12"/>
                </a:lnTo>
                <a:lnTo>
                  <a:pt x="34" y="15"/>
                </a:lnTo>
                <a:lnTo>
                  <a:pt x="33" y="17"/>
                </a:lnTo>
                <a:lnTo>
                  <a:pt x="33" y="20"/>
                </a:lnTo>
                <a:lnTo>
                  <a:pt x="31" y="21"/>
                </a:lnTo>
                <a:lnTo>
                  <a:pt x="31" y="24"/>
                </a:lnTo>
                <a:lnTo>
                  <a:pt x="30" y="25"/>
                </a:lnTo>
                <a:lnTo>
                  <a:pt x="30" y="27"/>
                </a:lnTo>
                <a:lnTo>
                  <a:pt x="28" y="28"/>
                </a:lnTo>
                <a:lnTo>
                  <a:pt x="27" y="31"/>
                </a:lnTo>
                <a:lnTo>
                  <a:pt x="25" y="33"/>
                </a:lnTo>
                <a:lnTo>
                  <a:pt x="25" y="34"/>
                </a:lnTo>
                <a:lnTo>
                  <a:pt x="24" y="36"/>
                </a:lnTo>
                <a:lnTo>
                  <a:pt x="22" y="37"/>
                </a:lnTo>
                <a:lnTo>
                  <a:pt x="21" y="39"/>
                </a:lnTo>
                <a:lnTo>
                  <a:pt x="19" y="40"/>
                </a:lnTo>
                <a:lnTo>
                  <a:pt x="18" y="40"/>
                </a:lnTo>
                <a:lnTo>
                  <a:pt x="17" y="42"/>
                </a:lnTo>
                <a:lnTo>
                  <a:pt x="15" y="43"/>
                </a:lnTo>
                <a:lnTo>
                  <a:pt x="14" y="43"/>
                </a:lnTo>
                <a:lnTo>
                  <a:pt x="12" y="45"/>
                </a:lnTo>
                <a:lnTo>
                  <a:pt x="11" y="45"/>
                </a:lnTo>
                <a:lnTo>
                  <a:pt x="9" y="46"/>
                </a:lnTo>
                <a:lnTo>
                  <a:pt x="8" y="46"/>
                </a:lnTo>
                <a:lnTo>
                  <a:pt x="5" y="46"/>
                </a:lnTo>
                <a:lnTo>
                  <a:pt x="3" y="48"/>
                </a:lnTo>
                <a:lnTo>
                  <a:pt x="2" y="48"/>
                </a:lnTo>
                <a:lnTo>
                  <a:pt x="0" y="48"/>
                </a:lnTo>
                <a:lnTo>
                  <a:pt x="0" y="57"/>
                </a:lnTo>
                <a:lnTo>
                  <a:pt x="2" y="57"/>
                </a:lnTo>
                <a:lnTo>
                  <a:pt x="5" y="57"/>
                </a:lnTo>
                <a:lnTo>
                  <a:pt x="8" y="55"/>
                </a:lnTo>
                <a:lnTo>
                  <a:pt x="9" y="55"/>
                </a:lnTo>
                <a:lnTo>
                  <a:pt x="12" y="55"/>
                </a:lnTo>
                <a:lnTo>
                  <a:pt x="14" y="54"/>
                </a:lnTo>
                <a:lnTo>
                  <a:pt x="15" y="52"/>
                </a:lnTo>
                <a:lnTo>
                  <a:pt x="18" y="52"/>
                </a:lnTo>
                <a:lnTo>
                  <a:pt x="19" y="51"/>
                </a:lnTo>
                <a:lnTo>
                  <a:pt x="21" y="49"/>
                </a:lnTo>
                <a:lnTo>
                  <a:pt x="24" y="48"/>
                </a:lnTo>
                <a:lnTo>
                  <a:pt x="25" y="46"/>
                </a:lnTo>
                <a:lnTo>
                  <a:pt x="27" y="45"/>
                </a:lnTo>
                <a:lnTo>
                  <a:pt x="28" y="43"/>
                </a:lnTo>
                <a:lnTo>
                  <a:pt x="30" y="42"/>
                </a:lnTo>
                <a:lnTo>
                  <a:pt x="31" y="39"/>
                </a:lnTo>
                <a:lnTo>
                  <a:pt x="33" y="37"/>
                </a:lnTo>
                <a:lnTo>
                  <a:pt x="34" y="36"/>
                </a:lnTo>
                <a:lnTo>
                  <a:pt x="36" y="33"/>
                </a:lnTo>
                <a:lnTo>
                  <a:pt x="37" y="31"/>
                </a:lnTo>
                <a:lnTo>
                  <a:pt x="39" y="28"/>
                </a:lnTo>
                <a:lnTo>
                  <a:pt x="39" y="27"/>
                </a:lnTo>
                <a:lnTo>
                  <a:pt x="40" y="24"/>
                </a:lnTo>
                <a:lnTo>
                  <a:pt x="41" y="23"/>
                </a:lnTo>
                <a:lnTo>
                  <a:pt x="41" y="20"/>
                </a:lnTo>
                <a:lnTo>
                  <a:pt x="43" y="17"/>
                </a:lnTo>
                <a:lnTo>
                  <a:pt x="43" y="14"/>
                </a:lnTo>
                <a:lnTo>
                  <a:pt x="43" y="12"/>
                </a:lnTo>
                <a:lnTo>
                  <a:pt x="44" y="9"/>
                </a:lnTo>
                <a:lnTo>
                  <a:pt x="44" y="6"/>
                </a:lnTo>
                <a:lnTo>
                  <a:pt x="44" y="3"/>
                </a:lnTo>
                <a:lnTo>
                  <a:pt x="44" y="0"/>
                </a:lnTo>
                <a:lnTo>
                  <a:pt x="36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38" name="Freeform 94"/>
          <p:cNvSpPr>
            <a:spLocks/>
          </p:cNvSpPr>
          <p:nvPr/>
        </p:nvSpPr>
        <p:spPr bwMode="auto">
          <a:xfrm>
            <a:off x="2124075" y="4946650"/>
            <a:ext cx="39688" cy="74613"/>
          </a:xfrm>
          <a:custGeom>
            <a:avLst/>
            <a:gdLst>
              <a:gd name="T0" fmla="*/ 0 w 25"/>
              <a:gd name="T1" fmla="*/ 7 h 47"/>
              <a:gd name="T2" fmla="*/ 2 w 25"/>
              <a:gd name="T3" fmla="*/ 10 h 47"/>
              <a:gd name="T4" fmla="*/ 3 w 25"/>
              <a:gd name="T5" fmla="*/ 12 h 47"/>
              <a:gd name="T6" fmla="*/ 6 w 25"/>
              <a:gd name="T7" fmla="*/ 15 h 47"/>
              <a:gd name="T8" fmla="*/ 8 w 25"/>
              <a:gd name="T9" fmla="*/ 18 h 47"/>
              <a:gd name="T10" fmla="*/ 9 w 25"/>
              <a:gd name="T11" fmla="*/ 21 h 47"/>
              <a:gd name="T12" fmla="*/ 12 w 25"/>
              <a:gd name="T13" fmla="*/ 24 h 47"/>
              <a:gd name="T14" fmla="*/ 12 w 25"/>
              <a:gd name="T15" fmla="*/ 27 h 47"/>
              <a:gd name="T16" fmla="*/ 14 w 25"/>
              <a:gd name="T17" fmla="*/ 30 h 47"/>
              <a:gd name="T18" fmla="*/ 14 w 25"/>
              <a:gd name="T19" fmla="*/ 32 h 47"/>
              <a:gd name="T20" fmla="*/ 15 w 25"/>
              <a:gd name="T21" fmla="*/ 35 h 47"/>
              <a:gd name="T22" fmla="*/ 15 w 25"/>
              <a:gd name="T23" fmla="*/ 38 h 47"/>
              <a:gd name="T24" fmla="*/ 17 w 25"/>
              <a:gd name="T25" fmla="*/ 41 h 47"/>
              <a:gd name="T26" fmla="*/ 17 w 25"/>
              <a:gd name="T27" fmla="*/ 44 h 47"/>
              <a:gd name="T28" fmla="*/ 17 w 25"/>
              <a:gd name="T29" fmla="*/ 47 h 47"/>
              <a:gd name="T30" fmla="*/ 25 w 25"/>
              <a:gd name="T31" fmla="*/ 46 h 47"/>
              <a:gd name="T32" fmla="*/ 25 w 25"/>
              <a:gd name="T33" fmla="*/ 43 h 47"/>
              <a:gd name="T34" fmla="*/ 25 w 25"/>
              <a:gd name="T35" fmla="*/ 40 h 47"/>
              <a:gd name="T36" fmla="*/ 24 w 25"/>
              <a:gd name="T37" fmla="*/ 35 h 47"/>
              <a:gd name="T38" fmla="*/ 24 w 25"/>
              <a:gd name="T39" fmla="*/ 32 h 47"/>
              <a:gd name="T40" fmla="*/ 22 w 25"/>
              <a:gd name="T41" fmla="*/ 30 h 47"/>
              <a:gd name="T42" fmla="*/ 22 w 25"/>
              <a:gd name="T43" fmla="*/ 27 h 47"/>
              <a:gd name="T44" fmla="*/ 21 w 25"/>
              <a:gd name="T45" fmla="*/ 24 h 47"/>
              <a:gd name="T46" fmla="*/ 20 w 25"/>
              <a:gd name="T47" fmla="*/ 21 h 47"/>
              <a:gd name="T48" fmla="*/ 18 w 25"/>
              <a:gd name="T49" fmla="*/ 18 h 47"/>
              <a:gd name="T50" fmla="*/ 17 w 25"/>
              <a:gd name="T51" fmla="*/ 15 h 47"/>
              <a:gd name="T52" fmla="*/ 15 w 25"/>
              <a:gd name="T53" fmla="*/ 12 h 47"/>
              <a:gd name="T54" fmla="*/ 14 w 25"/>
              <a:gd name="T55" fmla="*/ 9 h 47"/>
              <a:gd name="T56" fmla="*/ 12 w 25"/>
              <a:gd name="T57" fmla="*/ 7 h 47"/>
              <a:gd name="T58" fmla="*/ 9 w 25"/>
              <a:gd name="T59" fmla="*/ 4 h 47"/>
              <a:gd name="T60" fmla="*/ 8 w 25"/>
              <a:gd name="T61" fmla="*/ 3 h 47"/>
              <a:gd name="T62" fmla="*/ 5 w 25"/>
              <a:gd name="T63" fmla="*/ 0 h 47"/>
              <a:gd name="T64" fmla="*/ 5 w 25"/>
              <a:gd name="T65" fmla="*/ 0 h 4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5"/>
              <a:gd name="T100" fmla="*/ 0 h 47"/>
              <a:gd name="T101" fmla="*/ 25 w 25"/>
              <a:gd name="T102" fmla="*/ 47 h 4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5" h="47">
                <a:moveTo>
                  <a:pt x="2" y="9"/>
                </a:moveTo>
                <a:lnTo>
                  <a:pt x="0" y="7"/>
                </a:lnTo>
                <a:lnTo>
                  <a:pt x="2" y="9"/>
                </a:lnTo>
                <a:lnTo>
                  <a:pt x="2" y="10"/>
                </a:lnTo>
                <a:lnTo>
                  <a:pt x="3" y="10"/>
                </a:lnTo>
                <a:lnTo>
                  <a:pt x="3" y="12"/>
                </a:lnTo>
                <a:lnTo>
                  <a:pt x="5" y="13"/>
                </a:lnTo>
                <a:lnTo>
                  <a:pt x="6" y="15"/>
                </a:lnTo>
                <a:lnTo>
                  <a:pt x="8" y="16"/>
                </a:lnTo>
                <a:lnTo>
                  <a:pt x="8" y="18"/>
                </a:lnTo>
                <a:lnTo>
                  <a:pt x="9" y="19"/>
                </a:lnTo>
                <a:lnTo>
                  <a:pt x="9" y="21"/>
                </a:lnTo>
                <a:lnTo>
                  <a:pt x="11" y="22"/>
                </a:lnTo>
                <a:lnTo>
                  <a:pt x="12" y="24"/>
                </a:lnTo>
                <a:lnTo>
                  <a:pt x="12" y="25"/>
                </a:lnTo>
                <a:lnTo>
                  <a:pt x="12" y="27"/>
                </a:lnTo>
                <a:lnTo>
                  <a:pt x="14" y="28"/>
                </a:lnTo>
                <a:lnTo>
                  <a:pt x="14" y="30"/>
                </a:lnTo>
                <a:lnTo>
                  <a:pt x="14" y="31"/>
                </a:lnTo>
                <a:lnTo>
                  <a:pt x="14" y="32"/>
                </a:lnTo>
                <a:lnTo>
                  <a:pt x="15" y="34"/>
                </a:lnTo>
                <a:lnTo>
                  <a:pt x="15" y="35"/>
                </a:lnTo>
                <a:lnTo>
                  <a:pt x="15" y="37"/>
                </a:lnTo>
                <a:lnTo>
                  <a:pt x="15" y="38"/>
                </a:lnTo>
                <a:lnTo>
                  <a:pt x="17" y="40"/>
                </a:lnTo>
                <a:lnTo>
                  <a:pt x="17" y="41"/>
                </a:lnTo>
                <a:lnTo>
                  <a:pt x="17" y="43"/>
                </a:lnTo>
                <a:lnTo>
                  <a:pt x="17" y="44"/>
                </a:lnTo>
                <a:lnTo>
                  <a:pt x="17" y="46"/>
                </a:lnTo>
                <a:lnTo>
                  <a:pt x="17" y="47"/>
                </a:lnTo>
                <a:lnTo>
                  <a:pt x="25" y="47"/>
                </a:lnTo>
                <a:lnTo>
                  <a:pt x="25" y="46"/>
                </a:lnTo>
                <a:lnTo>
                  <a:pt x="25" y="44"/>
                </a:lnTo>
                <a:lnTo>
                  <a:pt x="25" y="43"/>
                </a:lnTo>
                <a:lnTo>
                  <a:pt x="25" y="41"/>
                </a:lnTo>
                <a:lnTo>
                  <a:pt x="25" y="40"/>
                </a:lnTo>
                <a:lnTo>
                  <a:pt x="24" y="37"/>
                </a:lnTo>
                <a:lnTo>
                  <a:pt x="24" y="35"/>
                </a:lnTo>
                <a:lnTo>
                  <a:pt x="24" y="34"/>
                </a:lnTo>
                <a:lnTo>
                  <a:pt x="24" y="32"/>
                </a:lnTo>
                <a:lnTo>
                  <a:pt x="24" y="31"/>
                </a:lnTo>
                <a:lnTo>
                  <a:pt x="22" y="30"/>
                </a:lnTo>
                <a:lnTo>
                  <a:pt x="22" y="28"/>
                </a:lnTo>
                <a:lnTo>
                  <a:pt x="22" y="27"/>
                </a:lnTo>
                <a:lnTo>
                  <a:pt x="21" y="25"/>
                </a:lnTo>
                <a:lnTo>
                  <a:pt x="21" y="24"/>
                </a:lnTo>
                <a:lnTo>
                  <a:pt x="21" y="22"/>
                </a:lnTo>
                <a:lnTo>
                  <a:pt x="20" y="21"/>
                </a:lnTo>
                <a:lnTo>
                  <a:pt x="20" y="19"/>
                </a:lnTo>
                <a:lnTo>
                  <a:pt x="18" y="18"/>
                </a:lnTo>
                <a:lnTo>
                  <a:pt x="18" y="16"/>
                </a:lnTo>
                <a:lnTo>
                  <a:pt x="17" y="15"/>
                </a:lnTo>
                <a:lnTo>
                  <a:pt x="17" y="13"/>
                </a:lnTo>
                <a:lnTo>
                  <a:pt x="15" y="12"/>
                </a:lnTo>
                <a:lnTo>
                  <a:pt x="14" y="10"/>
                </a:lnTo>
                <a:lnTo>
                  <a:pt x="14" y="9"/>
                </a:lnTo>
                <a:lnTo>
                  <a:pt x="12" y="9"/>
                </a:lnTo>
                <a:lnTo>
                  <a:pt x="12" y="7"/>
                </a:lnTo>
                <a:lnTo>
                  <a:pt x="11" y="6"/>
                </a:lnTo>
                <a:lnTo>
                  <a:pt x="9" y="4"/>
                </a:lnTo>
                <a:lnTo>
                  <a:pt x="9" y="3"/>
                </a:lnTo>
                <a:lnTo>
                  <a:pt x="8" y="3"/>
                </a:lnTo>
                <a:lnTo>
                  <a:pt x="6" y="1"/>
                </a:lnTo>
                <a:lnTo>
                  <a:pt x="5" y="0"/>
                </a:lnTo>
                <a:lnTo>
                  <a:pt x="6" y="1"/>
                </a:lnTo>
                <a:lnTo>
                  <a:pt x="5" y="0"/>
                </a:lnTo>
                <a:lnTo>
                  <a:pt x="2" y="9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39" name="Freeform 95"/>
          <p:cNvSpPr>
            <a:spLocks/>
          </p:cNvSpPr>
          <p:nvPr/>
        </p:nvSpPr>
        <p:spPr bwMode="auto">
          <a:xfrm>
            <a:off x="1914525" y="4672013"/>
            <a:ext cx="217488" cy="288925"/>
          </a:xfrm>
          <a:custGeom>
            <a:avLst/>
            <a:gdLst>
              <a:gd name="T0" fmla="*/ 0 w 137"/>
              <a:gd name="T1" fmla="*/ 7 h 182"/>
              <a:gd name="T2" fmla="*/ 2 w 137"/>
              <a:gd name="T3" fmla="*/ 20 h 182"/>
              <a:gd name="T4" fmla="*/ 5 w 137"/>
              <a:gd name="T5" fmla="*/ 35 h 182"/>
              <a:gd name="T6" fmla="*/ 8 w 137"/>
              <a:gd name="T7" fmla="*/ 49 h 182"/>
              <a:gd name="T8" fmla="*/ 12 w 137"/>
              <a:gd name="T9" fmla="*/ 63 h 182"/>
              <a:gd name="T10" fmla="*/ 18 w 137"/>
              <a:gd name="T11" fmla="*/ 77 h 182"/>
              <a:gd name="T12" fmla="*/ 25 w 137"/>
              <a:gd name="T13" fmla="*/ 89 h 182"/>
              <a:gd name="T14" fmla="*/ 33 w 137"/>
              <a:gd name="T15" fmla="*/ 102 h 182"/>
              <a:gd name="T16" fmla="*/ 42 w 137"/>
              <a:gd name="T17" fmla="*/ 114 h 182"/>
              <a:gd name="T18" fmla="*/ 52 w 137"/>
              <a:gd name="T19" fmla="*/ 126 h 182"/>
              <a:gd name="T20" fmla="*/ 62 w 137"/>
              <a:gd name="T21" fmla="*/ 136 h 182"/>
              <a:gd name="T22" fmla="*/ 74 w 137"/>
              <a:gd name="T23" fmla="*/ 146 h 182"/>
              <a:gd name="T24" fmla="*/ 86 w 137"/>
              <a:gd name="T25" fmla="*/ 155 h 182"/>
              <a:gd name="T26" fmla="*/ 99 w 137"/>
              <a:gd name="T27" fmla="*/ 164 h 182"/>
              <a:gd name="T28" fmla="*/ 112 w 137"/>
              <a:gd name="T29" fmla="*/ 171 h 182"/>
              <a:gd name="T30" fmla="*/ 127 w 137"/>
              <a:gd name="T31" fmla="*/ 179 h 182"/>
              <a:gd name="T32" fmla="*/ 137 w 137"/>
              <a:gd name="T33" fmla="*/ 173 h 182"/>
              <a:gd name="T34" fmla="*/ 124 w 137"/>
              <a:gd name="T35" fmla="*/ 167 h 182"/>
              <a:gd name="T36" fmla="*/ 109 w 137"/>
              <a:gd name="T37" fmla="*/ 160 h 182"/>
              <a:gd name="T38" fmla="*/ 97 w 137"/>
              <a:gd name="T39" fmla="*/ 152 h 182"/>
              <a:gd name="T40" fmla="*/ 84 w 137"/>
              <a:gd name="T41" fmla="*/ 143 h 182"/>
              <a:gd name="T42" fmla="*/ 74 w 137"/>
              <a:gd name="T43" fmla="*/ 134 h 182"/>
              <a:gd name="T44" fmla="*/ 62 w 137"/>
              <a:gd name="T45" fmla="*/ 124 h 182"/>
              <a:gd name="T46" fmla="*/ 53 w 137"/>
              <a:gd name="T47" fmla="*/ 114 h 182"/>
              <a:gd name="T48" fmla="*/ 44 w 137"/>
              <a:gd name="T49" fmla="*/ 102 h 182"/>
              <a:gd name="T50" fmla="*/ 36 w 137"/>
              <a:gd name="T51" fmla="*/ 90 h 182"/>
              <a:gd name="T52" fmla="*/ 30 w 137"/>
              <a:gd name="T53" fmla="*/ 78 h 182"/>
              <a:gd name="T54" fmla="*/ 24 w 137"/>
              <a:gd name="T55" fmla="*/ 66 h 182"/>
              <a:gd name="T56" fmla="*/ 18 w 137"/>
              <a:gd name="T57" fmla="*/ 53 h 182"/>
              <a:gd name="T58" fmla="*/ 14 w 137"/>
              <a:gd name="T59" fmla="*/ 40 h 182"/>
              <a:gd name="T60" fmla="*/ 12 w 137"/>
              <a:gd name="T61" fmla="*/ 26 h 182"/>
              <a:gd name="T62" fmla="*/ 9 w 137"/>
              <a:gd name="T63" fmla="*/ 13 h 182"/>
              <a:gd name="T64" fmla="*/ 9 w 137"/>
              <a:gd name="T65" fmla="*/ 0 h 18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37"/>
              <a:gd name="T100" fmla="*/ 0 h 182"/>
              <a:gd name="T101" fmla="*/ 137 w 137"/>
              <a:gd name="T102" fmla="*/ 182 h 18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37" h="182">
                <a:moveTo>
                  <a:pt x="0" y="0"/>
                </a:moveTo>
                <a:lnTo>
                  <a:pt x="0" y="7"/>
                </a:lnTo>
                <a:lnTo>
                  <a:pt x="0" y="15"/>
                </a:lnTo>
                <a:lnTo>
                  <a:pt x="2" y="20"/>
                </a:lnTo>
                <a:lnTo>
                  <a:pt x="3" y="28"/>
                </a:lnTo>
                <a:lnTo>
                  <a:pt x="5" y="35"/>
                </a:lnTo>
                <a:lnTo>
                  <a:pt x="6" y="43"/>
                </a:lnTo>
                <a:lnTo>
                  <a:pt x="8" y="49"/>
                </a:lnTo>
                <a:lnTo>
                  <a:pt x="9" y="56"/>
                </a:lnTo>
                <a:lnTo>
                  <a:pt x="12" y="63"/>
                </a:lnTo>
                <a:lnTo>
                  <a:pt x="15" y="69"/>
                </a:lnTo>
                <a:lnTo>
                  <a:pt x="18" y="77"/>
                </a:lnTo>
                <a:lnTo>
                  <a:pt x="21" y="83"/>
                </a:lnTo>
                <a:lnTo>
                  <a:pt x="25" y="89"/>
                </a:lnTo>
                <a:lnTo>
                  <a:pt x="28" y="96"/>
                </a:lnTo>
                <a:lnTo>
                  <a:pt x="33" y="102"/>
                </a:lnTo>
                <a:lnTo>
                  <a:pt x="37" y="108"/>
                </a:lnTo>
                <a:lnTo>
                  <a:pt x="42" y="114"/>
                </a:lnTo>
                <a:lnTo>
                  <a:pt x="46" y="120"/>
                </a:lnTo>
                <a:lnTo>
                  <a:pt x="52" y="126"/>
                </a:lnTo>
                <a:lnTo>
                  <a:pt x="56" y="130"/>
                </a:lnTo>
                <a:lnTo>
                  <a:pt x="62" y="136"/>
                </a:lnTo>
                <a:lnTo>
                  <a:pt x="68" y="140"/>
                </a:lnTo>
                <a:lnTo>
                  <a:pt x="74" y="146"/>
                </a:lnTo>
                <a:lnTo>
                  <a:pt x="80" y="151"/>
                </a:lnTo>
                <a:lnTo>
                  <a:pt x="86" y="155"/>
                </a:lnTo>
                <a:lnTo>
                  <a:pt x="91" y="160"/>
                </a:lnTo>
                <a:lnTo>
                  <a:pt x="99" y="164"/>
                </a:lnTo>
                <a:lnTo>
                  <a:pt x="105" y="168"/>
                </a:lnTo>
                <a:lnTo>
                  <a:pt x="112" y="171"/>
                </a:lnTo>
                <a:lnTo>
                  <a:pt x="119" y="176"/>
                </a:lnTo>
                <a:lnTo>
                  <a:pt x="127" y="179"/>
                </a:lnTo>
                <a:lnTo>
                  <a:pt x="134" y="182"/>
                </a:lnTo>
                <a:lnTo>
                  <a:pt x="137" y="173"/>
                </a:lnTo>
                <a:lnTo>
                  <a:pt x="130" y="170"/>
                </a:lnTo>
                <a:lnTo>
                  <a:pt x="124" y="167"/>
                </a:lnTo>
                <a:lnTo>
                  <a:pt x="116" y="164"/>
                </a:lnTo>
                <a:lnTo>
                  <a:pt x="109" y="160"/>
                </a:lnTo>
                <a:lnTo>
                  <a:pt x="103" y="157"/>
                </a:lnTo>
                <a:lnTo>
                  <a:pt x="97" y="152"/>
                </a:lnTo>
                <a:lnTo>
                  <a:pt x="90" y="148"/>
                </a:lnTo>
                <a:lnTo>
                  <a:pt x="84" y="143"/>
                </a:lnTo>
                <a:lnTo>
                  <a:pt x="78" y="139"/>
                </a:lnTo>
                <a:lnTo>
                  <a:pt x="74" y="134"/>
                </a:lnTo>
                <a:lnTo>
                  <a:pt x="68" y="129"/>
                </a:lnTo>
                <a:lnTo>
                  <a:pt x="62" y="124"/>
                </a:lnTo>
                <a:lnTo>
                  <a:pt x="58" y="120"/>
                </a:lnTo>
                <a:lnTo>
                  <a:pt x="53" y="114"/>
                </a:lnTo>
                <a:lnTo>
                  <a:pt x="49" y="108"/>
                </a:lnTo>
                <a:lnTo>
                  <a:pt x="44" y="102"/>
                </a:lnTo>
                <a:lnTo>
                  <a:pt x="40" y="96"/>
                </a:lnTo>
                <a:lnTo>
                  <a:pt x="36" y="90"/>
                </a:lnTo>
                <a:lnTo>
                  <a:pt x="33" y="84"/>
                </a:lnTo>
                <a:lnTo>
                  <a:pt x="30" y="78"/>
                </a:lnTo>
                <a:lnTo>
                  <a:pt x="25" y="72"/>
                </a:lnTo>
                <a:lnTo>
                  <a:pt x="24" y="66"/>
                </a:lnTo>
                <a:lnTo>
                  <a:pt x="21" y="60"/>
                </a:lnTo>
                <a:lnTo>
                  <a:pt x="18" y="53"/>
                </a:lnTo>
                <a:lnTo>
                  <a:pt x="17" y="47"/>
                </a:lnTo>
                <a:lnTo>
                  <a:pt x="14" y="40"/>
                </a:lnTo>
                <a:lnTo>
                  <a:pt x="12" y="34"/>
                </a:lnTo>
                <a:lnTo>
                  <a:pt x="12" y="26"/>
                </a:lnTo>
                <a:lnTo>
                  <a:pt x="11" y="20"/>
                </a:lnTo>
                <a:lnTo>
                  <a:pt x="9" y="13"/>
                </a:lnTo>
                <a:lnTo>
                  <a:pt x="9" y="7"/>
                </a:lnTo>
                <a:lnTo>
                  <a:pt x="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40" name="Freeform 96"/>
          <p:cNvSpPr>
            <a:spLocks/>
          </p:cNvSpPr>
          <p:nvPr/>
        </p:nvSpPr>
        <p:spPr bwMode="auto">
          <a:xfrm>
            <a:off x="1914525" y="4354513"/>
            <a:ext cx="363538" cy="317500"/>
          </a:xfrm>
          <a:custGeom>
            <a:avLst/>
            <a:gdLst>
              <a:gd name="T0" fmla="*/ 218 w 229"/>
              <a:gd name="T1" fmla="*/ 0 h 200"/>
              <a:gd name="T2" fmla="*/ 196 w 229"/>
              <a:gd name="T3" fmla="*/ 3 h 200"/>
              <a:gd name="T4" fmla="*/ 172 w 229"/>
              <a:gd name="T5" fmla="*/ 6 h 200"/>
              <a:gd name="T6" fmla="*/ 152 w 229"/>
              <a:gd name="T7" fmla="*/ 12 h 200"/>
              <a:gd name="T8" fmla="*/ 131 w 229"/>
              <a:gd name="T9" fmla="*/ 19 h 200"/>
              <a:gd name="T10" fmla="*/ 110 w 229"/>
              <a:gd name="T11" fmla="*/ 28 h 200"/>
              <a:gd name="T12" fmla="*/ 93 w 229"/>
              <a:gd name="T13" fmla="*/ 40 h 200"/>
              <a:gd name="T14" fmla="*/ 75 w 229"/>
              <a:gd name="T15" fmla="*/ 52 h 200"/>
              <a:gd name="T16" fmla="*/ 61 w 229"/>
              <a:gd name="T17" fmla="*/ 65 h 200"/>
              <a:gd name="T18" fmla="*/ 46 w 229"/>
              <a:gd name="T19" fmla="*/ 80 h 200"/>
              <a:gd name="T20" fmla="*/ 34 w 229"/>
              <a:gd name="T21" fmla="*/ 96 h 200"/>
              <a:gd name="T22" fmla="*/ 22 w 229"/>
              <a:gd name="T23" fmla="*/ 112 h 200"/>
              <a:gd name="T24" fmla="*/ 15 w 229"/>
              <a:gd name="T25" fmla="*/ 130 h 200"/>
              <a:gd name="T26" fmla="*/ 8 w 229"/>
              <a:gd name="T27" fmla="*/ 149 h 200"/>
              <a:gd name="T28" fmla="*/ 3 w 229"/>
              <a:gd name="T29" fmla="*/ 169 h 200"/>
              <a:gd name="T30" fmla="*/ 0 w 229"/>
              <a:gd name="T31" fmla="*/ 189 h 200"/>
              <a:gd name="T32" fmla="*/ 9 w 229"/>
              <a:gd name="T33" fmla="*/ 200 h 200"/>
              <a:gd name="T34" fmla="*/ 11 w 229"/>
              <a:gd name="T35" fmla="*/ 180 h 200"/>
              <a:gd name="T36" fmla="*/ 14 w 229"/>
              <a:gd name="T37" fmla="*/ 161 h 200"/>
              <a:gd name="T38" fmla="*/ 19 w 229"/>
              <a:gd name="T39" fmla="*/ 143 h 200"/>
              <a:gd name="T40" fmla="*/ 27 w 229"/>
              <a:gd name="T41" fmla="*/ 126 h 200"/>
              <a:gd name="T42" fmla="*/ 36 w 229"/>
              <a:gd name="T43" fmla="*/ 109 h 200"/>
              <a:gd name="T44" fmla="*/ 47 w 229"/>
              <a:gd name="T45" fmla="*/ 93 h 200"/>
              <a:gd name="T46" fmla="*/ 59 w 229"/>
              <a:gd name="T47" fmla="*/ 78 h 200"/>
              <a:gd name="T48" fmla="*/ 74 w 229"/>
              <a:gd name="T49" fmla="*/ 65 h 200"/>
              <a:gd name="T50" fmla="*/ 90 w 229"/>
              <a:gd name="T51" fmla="*/ 53 h 200"/>
              <a:gd name="T52" fmla="*/ 106 w 229"/>
              <a:gd name="T53" fmla="*/ 41 h 200"/>
              <a:gd name="T54" fmla="*/ 125 w 229"/>
              <a:gd name="T55" fmla="*/ 32 h 200"/>
              <a:gd name="T56" fmla="*/ 144 w 229"/>
              <a:gd name="T57" fmla="*/ 24 h 200"/>
              <a:gd name="T58" fmla="*/ 163 w 229"/>
              <a:gd name="T59" fmla="*/ 18 h 200"/>
              <a:gd name="T60" fmla="*/ 185 w 229"/>
              <a:gd name="T61" fmla="*/ 13 h 200"/>
              <a:gd name="T62" fmla="*/ 207 w 229"/>
              <a:gd name="T63" fmla="*/ 10 h 200"/>
              <a:gd name="T64" fmla="*/ 229 w 229"/>
              <a:gd name="T65" fmla="*/ 9 h 20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29"/>
              <a:gd name="T100" fmla="*/ 0 h 200"/>
              <a:gd name="T101" fmla="*/ 229 w 229"/>
              <a:gd name="T102" fmla="*/ 200 h 20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29" h="200">
                <a:moveTo>
                  <a:pt x="229" y="0"/>
                </a:moveTo>
                <a:lnTo>
                  <a:pt x="218" y="0"/>
                </a:lnTo>
                <a:lnTo>
                  <a:pt x="206" y="1"/>
                </a:lnTo>
                <a:lnTo>
                  <a:pt x="196" y="3"/>
                </a:lnTo>
                <a:lnTo>
                  <a:pt x="184" y="4"/>
                </a:lnTo>
                <a:lnTo>
                  <a:pt x="172" y="6"/>
                </a:lnTo>
                <a:lnTo>
                  <a:pt x="162" y="9"/>
                </a:lnTo>
                <a:lnTo>
                  <a:pt x="152" y="12"/>
                </a:lnTo>
                <a:lnTo>
                  <a:pt x="141" y="16"/>
                </a:lnTo>
                <a:lnTo>
                  <a:pt x="131" y="19"/>
                </a:lnTo>
                <a:lnTo>
                  <a:pt x="121" y="24"/>
                </a:lnTo>
                <a:lnTo>
                  <a:pt x="110" y="28"/>
                </a:lnTo>
                <a:lnTo>
                  <a:pt x="102" y="34"/>
                </a:lnTo>
                <a:lnTo>
                  <a:pt x="93" y="40"/>
                </a:lnTo>
                <a:lnTo>
                  <a:pt x="84" y="46"/>
                </a:lnTo>
                <a:lnTo>
                  <a:pt x="75" y="52"/>
                </a:lnTo>
                <a:lnTo>
                  <a:pt x="68" y="58"/>
                </a:lnTo>
                <a:lnTo>
                  <a:pt x="61" y="65"/>
                </a:lnTo>
                <a:lnTo>
                  <a:pt x="53" y="72"/>
                </a:lnTo>
                <a:lnTo>
                  <a:pt x="46" y="80"/>
                </a:lnTo>
                <a:lnTo>
                  <a:pt x="40" y="87"/>
                </a:lnTo>
                <a:lnTo>
                  <a:pt x="34" y="96"/>
                </a:lnTo>
                <a:lnTo>
                  <a:pt x="28" y="103"/>
                </a:lnTo>
                <a:lnTo>
                  <a:pt x="22" y="112"/>
                </a:lnTo>
                <a:lnTo>
                  <a:pt x="18" y="121"/>
                </a:lnTo>
                <a:lnTo>
                  <a:pt x="15" y="130"/>
                </a:lnTo>
                <a:lnTo>
                  <a:pt x="11" y="141"/>
                </a:lnTo>
                <a:lnTo>
                  <a:pt x="8" y="149"/>
                </a:lnTo>
                <a:lnTo>
                  <a:pt x="5" y="160"/>
                </a:lnTo>
                <a:lnTo>
                  <a:pt x="3" y="169"/>
                </a:lnTo>
                <a:lnTo>
                  <a:pt x="2" y="179"/>
                </a:lnTo>
                <a:lnTo>
                  <a:pt x="0" y="189"/>
                </a:lnTo>
                <a:lnTo>
                  <a:pt x="0" y="200"/>
                </a:lnTo>
                <a:lnTo>
                  <a:pt x="9" y="200"/>
                </a:lnTo>
                <a:lnTo>
                  <a:pt x="9" y="189"/>
                </a:lnTo>
                <a:lnTo>
                  <a:pt x="11" y="180"/>
                </a:lnTo>
                <a:lnTo>
                  <a:pt x="12" y="170"/>
                </a:lnTo>
                <a:lnTo>
                  <a:pt x="14" y="161"/>
                </a:lnTo>
                <a:lnTo>
                  <a:pt x="17" y="152"/>
                </a:lnTo>
                <a:lnTo>
                  <a:pt x="19" y="143"/>
                </a:lnTo>
                <a:lnTo>
                  <a:pt x="22" y="135"/>
                </a:lnTo>
                <a:lnTo>
                  <a:pt x="27" y="126"/>
                </a:lnTo>
                <a:lnTo>
                  <a:pt x="31" y="117"/>
                </a:lnTo>
                <a:lnTo>
                  <a:pt x="36" y="109"/>
                </a:lnTo>
                <a:lnTo>
                  <a:pt x="42" y="101"/>
                </a:lnTo>
                <a:lnTo>
                  <a:pt x="47" y="93"/>
                </a:lnTo>
                <a:lnTo>
                  <a:pt x="53" y="86"/>
                </a:lnTo>
                <a:lnTo>
                  <a:pt x="59" y="78"/>
                </a:lnTo>
                <a:lnTo>
                  <a:pt x="66" y="71"/>
                </a:lnTo>
                <a:lnTo>
                  <a:pt x="74" y="65"/>
                </a:lnTo>
                <a:lnTo>
                  <a:pt x="81" y="59"/>
                </a:lnTo>
                <a:lnTo>
                  <a:pt x="90" y="53"/>
                </a:lnTo>
                <a:lnTo>
                  <a:pt x="97" y="47"/>
                </a:lnTo>
                <a:lnTo>
                  <a:pt x="106" y="41"/>
                </a:lnTo>
                <a:lnTo>
                  <a:pt x="115" y="37"/>
                </a:lnTo>
                <a:lnTo>
                  <a:pt x="125" y="32"/>
                </a:lnTo>
                <a:lnTo>
                  <a:pt x="134" y="28"/>
                </a:lnTo>
                <a:lnTo>
                  <a:pt x="144" y="24"/>
                </a:lnTo>
                <a:lnTo>
                  <a:pt x="153" y="21"/>
                </a:lnTo>
                <a:lnTo>
                  <a:pt x="163" y="18"/>
                </a:lnTo>
                <a:lnTo>
                  <a:pt x="175" y="15"/>
                </a:lnTo>
                <a:lnTo>
                  <a:pt x="185" y="13"/>
                </a:lnTo>
                <a:lnTo>
                  <a:pt x="196" y="10"/>
                </a:lnTo>
                <a:lnTo>
                  <a:pt x="207" y="10"/>
                </a:lnTo>
                <a:lnTo>
                  <a:pt x="218" y="9"/>
                </a:lnTo>
                <a:lnTo>
                  <a:pt x="229" y="9"/>
                </a:lnTo>
                <a:lnTo>
                  <a:pt x="229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41" name="Freeform 97"/>
          <p:cNvSpPr>
            <a:spLocks/>
          </p:cNvSpPr>
          <p:nvPr/>
        </p:nvSpPr>
        <p:spPr bwMode="auto">
          <a:xfrm>
            <a:off x="2278063" y="4354513"/>
            <a:ext cx="363537" cy="317500"/>
          </a:xfrm>
          <a:custGeom>
            <a:avLst/>
            <a:gdLst>
              <a:gd name="T0" fmla="*/ 229 w 229"/>
              <a:gd name="T1" fmla="*/ 189 h 200"/>
              <a:gd name="T2" fmla="*/ 228 w 229"/>
              <a:gd name="T3" fmla="*/ 169 h 200"/>
              <a:gd name="T4" fmla="*/ 222 w 229"/>
              <a:gd name="T5" fmla="*/ 149 h 200"/>
              <a:gd name="T6" fmla="*/ 216 w 229"/>
              <a:gd name="T7" fmla="*/ 130 h 200"/>
              <a:gd name="T8" fmla="*/ 207 w 229"/>
              <a:gd name="T9" fmla="*/ 112 h 200"/>
              <a:gd name="T10" fmla="*/ 197 w 229"/>
              <a:gd name="T11" fmla="*/ 96 h 200"/>
              <a:gd name="T12" fmla="*/ 184 w 229"/>
              <a:gd name="T13" fmla="*/ 80 h 200"/>
              <a:gd name="T14" fmla="*/ 171 w 229"/>
              <a:gd name="T15" fmla="*/ 65 h 200"/>
              <a:gd name="T16" fmla="*/ 154 w 229"/>
              <a:gd name="T17" fmla="*/ 52 h 200"/>
              <a:gd name="T18" fmla="*/ 137 w 229"/>
              <a:gd name="T19" fmla="*/ 40 h 200"/>
              <a:gd name="T20" fmla="*/ 119 w 229"/>
              <a:gd name="T21" fmla="*/ 28 h 200"/>
              <a:gd name="T22" fmla="*/ 100 w 229"/>
              <a:gd name="T23" fmla="*/ 19 h 200"/>
              <a:gd name="T24" fmla="*/ 80 w 229"/>
              <a:gd name="T25" fmla="*/ 12 h 200"/>
              <a:gd name="T26" fmla="*/ 58 w 229"/>
              <a:gd name="T27" fmla="*/ 6 h 200"/>
              <a:gd name="T28" fmla="*/ 36 w 229"/>
              <a:gd name="T29" fmla="*/ 3 h 200"/>
              <a:gd name="T30" fmla="*/ 12 w 229"/>
              <a:gd name="T31" fmla="*/ 0 h 200"/>
              <a:gd name="T32" fmla="*/ 0 w 229"/>
              <a:gd name="T33" fmla="*/ 9 h 200"/>
              <a:gd name="T34" fmla="*/ 24 w 229"/>
              <a:gd name="T35" fmla="*/ 10 h 200"/>
              <a:gd name="T36" fmla="*/ 44 w 229"/>
              <a:gd name="T37" fmla="*/ 13 h 200"/>
              <a:gd name="T38" fmla="*/ 66 w 229"/>
              <a:gd name="T39" fmla="*/ 18 h 200"/>
              <a:gd name="T40" fmla="*/ 87 w 229"/>
              <a:gd name="T41" fmla="*/ 24 h 200"/>
              <a:gd name="T42" fmla="*/ 106 w 229"/>
              <a:gd name="T43" fmla="*/ 32 h 200"/>
              <a:gd name="T44" fmla="*/ 124 w 229"/>
              <a:gd name="T45" fmla="*/ 41 h 200"/>
              <a:gd name="T46" fmla="*/ 141 w 229"/>
              <a:gd name="T47" fmla="*/ 53 h 200"/>
              <a:gd name="T48" fmla="*/ 156 w 229"/>
              <a:gd name="T49" fmla="*/ 65 h 200"/>
              <a:gd name="T50" fmla="*/ 171 w 229"/>
              <a:gd name="T51" fmla="*/ 78 h 200"/>
              <a:gd name="T52" fmla="*/ 184 w 229"/>
              <a:gd name="T53" fmla="*/ 93 h 200"/>
              <a:gd name="T54" fmla="*/ 194 w 229"/>
              <a:gd name="T55" fmla="*/ 109 h 200"/>
              <a:gd name="T56" fmla="*/ 204 w 229"/>
              <a:gd name="T57" fmla="*/ 126 h 200"/>
              <a:gd name="T58" fmla="*/ 212 w 229"/>
              <a:gd name="T59" fmla="*/ 143 h 200"/>
              <a:gd name="T60" fmla="*/ 216 w 229"/>
              <a:gd name="T61" fmla="*/ 161 h 200"/>
              <a:gd name="T62" fmla="*/ 220 w 229"/>
              <a:gd name="T63" fmla="*/ 180 h 200"/>
              <a:gd name="T64" fmla="*/ 220 w 229"/>
              <a:gd name="T65" fmla="*/ 200 h 20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29"/>
              <a:gd name="T100" fmla="*/ 0 h 200"/>
              <a:gd name="T101" fmla="*/ 229 w 229"/>
              <a:gd name="T102" fmla="*/ 200 h 20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29" h="200">
                <a:moveTo>
                  <a:pt x="229" y="200"/>
                </a:moveTo>
                <a:lnTo>
                  <a:pt x="229" y="189"/>
                </a:lnTo>
                <a:lnTo>
                  <a:pt x="229" y="179"/>
                </a:lnTo>
                <a:lnTo>
                  <a:pt x="228" y="169"/>
                </a:lnTo>
                <a:lnTo>
                  <a:pt x="225" y="160"/>
                </a:lnTo>
                <a:lnTo>
                  <a:pt x="222" y="149"/>
                </a:lnTo>
                <a:lnTo>
                  <a:pt x="219" y="141"/>
                </a:lnTo>
                <a:lnTo>
                  <a:pt x="216" y="130"/>
                </a:lnTo>
                <a:lnTo>
                  <a:pt x="212" y="121"/>
                </a:lnTo>
                <a:lnTo>
                  <a:pt x="207" y="112"/>
                </a:lnTo>
                <a:lnTo>
                  <a:pt x="201" y="103"/>
                </a:lnTo>
                <a:lnTo>
                  <a:pt x="197" y="96"/>
                </a:lnTo>
                <a:lnTo>
                  <a:pt x="191" y="87"/>
                </a:lnTo>
                <a:lnTo>
                  <a:pt x="184" y="80"/>
                </a:lnTo>
                <a:lnTo>
                  <a:pt x="176" y="72"/>
                </a:lnTo>
                <a:lnTo>
                  <a:pt x="171" y="65"/>
                </a:lnTo>
                <a:lnTo>
                  <a:pt x="162" y="58"/>
                </a:lnTo>
                <a:lnTo>
                  <a:pt x="154" y="52"/>
                </a:lnTo>
                <a:lnTo>
                  <a:pt x="146" y="46"/>
                </a:lnTo>
                <a:lnTo>
                  <a:pt x="137" y="40"/>
                </a:lnTo>
                <a:lnTo>
                  <a:pt x="128" y="34"/>
                </a:lnTo>
                <a:lnTo>
                  <a:pt x="119" y="28"/>
                </a:lnTo>
                <a:lnTo>
                  <a:pt x="109" y="24"/>
                </a:lnTo>
                <a:lnTo>
                  <a:pt x="100" y="19"/>
                </a:lnTo>
                <a:lnTo>
                  <a:pt x="90" y="16"/>
                </a:lnTo>
                <a:lnTo>
                  <a:pt x="80" y="12"/>
                </a:lnTo>
                <a:lnTo>
                  <a:pt x="68" y="9"/>
                </a:lnTo>
                <a:lnTo>
                  <a:pt x="58" y="6"/>
                </a:lnTo>
                <a:lnTo>
                  <a:pt x="47" y="4"/>
                </a:lnTo>
                <a:lnTo>
                  <a:pt x="36" y="3"/>
                </a:lnTo>
                <a:lnTo>
                  <a:pt x="24" y="1"/>
                </a:lnTo>
                <a:lnTo>
                  <a:pt x="12" y="0"/>
                </a:lnTo>
                <a:lnTo>
                  <a:pt x="0" y="0"/>
                </a:lnTo>
                <a:lnTo>
                  <a:pt x="0" y="9"/>
                </a:lnTo>
                <a:lnTo>
                  <a:pt x="12" y="9"/>
                </a:lnTo>
                <a:lnTo>
                  <a:pt x="24" y="10"/>
                </a:lnTo>
                <a:lnTo>
                  <a:pt x="34" y="10"/>
                </a:lnTo>
                <a:lnTo>
                  <a:pt x="44" y="13"/>
                </a:lnTo>
                <a:lnTo>
                  <a:pt x="56" y="15"/>
                </a:lnTo>
                <a:lnTo>
                  <a:pt x="66" y="18"/>
                </a:lnTo>
                <a:lnTo>
                  <a:pt x="77" y="21"/>
                </a:lnTo>
                <a:lnTo>
                  <a:pt x="87" y="24"/>
                </a:lnTo>
                <a:lnTo>
                  <a:pt x="96" y="28"/>
                </a:lnTo>
                <a:lnTo>
                  <a:pt x="106" y="32"/>
                </a:lnTo>
                <a:lnTo>
                  <a:pt x="115" y="37"/>
                </a:lnTo>
                <a:lnTo>
                  <a:pt x="124" y="41"/>
                </a:lnTo>
                <a:lnTo>
                  <a:pt x="132" y="47"/>
                </a:lnTo>
                <a:lnTo>
                  <a:pt x="141" y="53"/>
                </a:lnTo>
                <a:lnTo>
                  <a:pt x="149" y="59"/>
                </a:lnTo>
                <a:lnTo>
                  <a:pt x="156" y="65"/>
                </a:lnTo>
                <a:lnTo>
                  <a:pt x="163" y="71"/>
                </a:lnTo>
                <a:lnTo>
                  <a:pt x="171" y="78"/>
                </a:lnTo>
                <a:lnTo>
                  <a:pt x="178" y="86"/>
                </a:lnTo>
                <a:lnTo>
                  <a:pt x="184" y="93"/>
                </a:lnTo>
                <a:lnTo>
                  <a:pt x="190" y="101"/>
                </a:lnTo>
                <a:lnTo>
                  <a:pt x="194" y="109"/>
                </a:lnTo>
                <a:lnTo>
                  <a:pt x="200" y="117"/>
                </a:lnTo>
                <a:lnTo>
                  <a:pt x="204" y="126"/>
                </a:lnTo>
                <a:lnTo>
                  <a:pt x="207" y="135"/>
                </a:lnTo>
                <a:lnTo>
                  <a:pt x="212" y="143"/>
                </a:lnTo>
                <a:lnTo>
                  <a:pt x="215" y="152"/>
                </a:lnTo>
                <a:lnTo>
                  <a:pt x="216" y="161"/>
                </a:lnTo>
                <a:lnTo>
                  <a:pt x="219" y="170"/>
                </a:lnTo>
                <a:lnTo>
                  <a:pt x="220" y="180"/>
                </a:lnTo>
                <a:lnTo>
                  <a:pt x="220" y="189"/>
                </a:lnTo>
                <a:lnTo>
                  <a:pt x="220" y="200"/>
                </a:lnTo>
                <a:lnTo>
                  <a:pt x="229" y="20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42" name="Freeform 98"/>
          <p:cNvSpPr>
            <a:spLocks/>
          </p:cNvSpPr>
          <p:nvPr/>
        </p:nvSpPr>
        <p:spPr bwMode="auto">
          <a:xfrm>
            <a:off x="2425700" y="4672013"/>
            <a:ext cx="215900" cy="288925"/>
          </a:xfrm>
          <a:custGeom>
            <a:avLst/>
            <a:gdLst>
              <a:gd name="T0" fmla="*/ 11 w 136"/>
              <a:gd name="T1" fmla="*/ 179 h 182"/>
              <a:gd name="T2" fmla="*/ 25 w 136"/>
              <a:gd name="T3" fmla="*/ 170 h 182"/>
              <a:gd name="T4" fmla="*/ 39 w 136"/>
              <a:gd name="T5" fmla="*/ 163 h 182"/>
              <a:gd name="T6" fmla="*/ 51 w 136"/>
              <a:gd name="T7" fmla="*/ 154 h 182"/>
              <a:gd name="T8" fmla="*/ 64 w 136"/>
              <a:gd name="T9" fmla="*/ 143 h 182"/>
              <a:gd name="T10" fmla="*/ 76 w 136"/>
              <a:gd name="T11" fmla="*/ 134 h 182"/>
              <a:gd name="T12" fmla="*/ 86 w 136"/>
              <a:gd name="T13" fmla="*/ 123 h 182"/>
              <a:gd name="T14" fmla="*/ 95 w 136"/>
              <a:gd name="T15" fmla="*/ 112 h 182"/>
              <a:gd name="T16" fmla="*/ 104 w 136"/>
              <a:gd name="T17" fmla="*/ 100 h 182"/>
              <a:gd name="T18" fmla="*/ 113 w 136"/>
              <a:gd name="T19" fmla="*/ 89 h 182"/>
              <a:gd name="T20" fmla="*/ 119 w 136"/>
              <a:gd name="T21" fmla="*/ 75 h 182"/>
              <a:gd name="T22" fmla="*/ 124 w 136"/>
              <a:gd name="T23" fmla="*/ 62 h 182"/>
              <a:gd name="T24" fmla="*/ 129 w 136"/>
              <a:gd name="T25" fmla="*/ 49 h 182"/>
              <a:gd name="T26" fmla="*/ 133 w 136"/>
              <a:gd name="T27" fmla="*/ 35 h 182"/>
              <a:gd name="T28" fmla="*/ 135 w 136"/>
              <a:gd name="T29" fmla="*/ 22 h 182"/>
              <a:gd name="T30" fmla="*/ 136 w 136"/>
              <a:gd name="T31" fmla="*/ 7 h 182"/>
              <a:gd name="T32" fmla="*/ 127 w 136"/>
              <a:gd name="T33" fmla="*/ 0 h 182"/>
              <a:gd name="T34" fmla="*/ 127 w 136"/>
              <a:gd name="T35" fmla="*/ 13 h 182"/>
              <a:gd name="T36" fmla="*/ 126 w 136"/>
              <a:gd name="T37" fmla="*/ 26 h 182"/>
              <a:gd name="T38" fmla="*/ 123 w 136"/>
              <a:gd name="T39" fmla="*/ 40 h 182"/>
              <a:gd name="T40" fmla="*/ 119 w 136"/>
              <a:gd name="T41" fmla="*/ 53 h 182"/>
              <a:gd name="T42" fmla="*/ 114 w 136"/>
              <a:gd name="T43" fmla="*/ 65 h 182"/>
              <a:gd name="T44" fmla="*/ 108 w 136"/>
              <a:gd name="T45" fmla="*/ 78 h 182"/>
              <a:gd name="T46" fmla="*/ 101 w 136"/>
              <a:gd name="T47" fmla="*/ 90 h 182"/>
              <a:gd name="T48" fmla="*/ 94 w 136"/>
              <a:gd name="T49" fmla="*/ 100 h 182"/>
              <a:gd name="T50" fmla="*/ 85 w 136"/>
              <a:gd name="T51" fmla="*/ 112 h 182"/>
              <a:gd name="T52" fmla="*/ 75 w 136"/>
              <a:gd name="T53" fmla="*/ 123 h 182"/>
              <a:gd name="T54" fmla="*/ 64 w 136"/>
              <a:gd name="T55" fmla="*/ 133 h 182"/>
              <a:gd name="T56" fmla="*/ 53 w 136"/>
              <a:gd name="T57" fmla="*/ 142 h 182"/>
              <a:gd name="T58" fmla="*/ 41 w 136"/>
              <a:gd name="T59" fmla="*/ 151 h 182"/>
              <a:gd name="T60" fmla="*/ 28 w 136"/>
              <a:gd name="T61" fmla="*/ 160 h 182"/>
              <a:gd name="T62" fmla="*/ 14 w 136"/>
              <a:gd name="T63" fmla="*/ 167 h 182"/>
              <a:gd name="T64" fmla="*/ 0 w 136"/>
              <a:gd name="T65" fmla="*/ 174 h 18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36"/>
              <a:gd name="T100" fmla="*/ 0 h 182"/>
              <a:gd name="T101" fmla="*/ 136 w 136"/>
              <a:gd name="T102" fmla="*/ 182 h 18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36" h="182">
                <a:moveTo>
                  <a:pt x="4" y="182"/>
                </a:moveTo>
                <a:lnTo>
                  <a:pt x="11" y="179"/>
                </a:lnTo>
                <a:lnTo>
                  <a:pt x="19" y="174"/>
                </a:lnTo>
                <a:lnTo>
                  <a:pt x="25" y="170"/>
                </a:lnTo>
                <a:lnTo>
                  <a:pt x="32" y="167"/>
                </a:lnTo>
                <a:lnTo>
                  <a:pt x="39" y="163"/>
                </a:lnTo>
                <a:lnTo>
                  <a:pt x="45" y="158"/>
                </a:lnTo>
                <a:lnTo>
                  <a:pt x="51" y="154"/>
                </a:lnTo>
                <a:lnTo>
                  <a:pt x="58" y="149"/>
                </a:lnTo>
                <a:lnTo>
                  <a:pt x="64" y="143"/>
                </a:lnTo>
                <a:lnTo>
                  <a:pt x="70" y="139"/>
                </a:lnTo>
                <a:lnTo>
                  <a:pt x="76" y="134"/>
                </a:lnTo>
                <a:lnTo>
                  <a:pt x="80" y="129"/>
                </a:lnTo>
                <a:lnTo>
                  <a:pt x="86" y="123"/>
                </a:lnTo>
                <a:lnTo>
                  <a:pt x="91" y="118"/>
                </a:lnTo>
                <a:lnTo>
                  <a:pt x="95" y="112"/>
                </a:lnTo>
                <a:lnTo>
                  <a:pt x="100" y="106"/>
                </a:lnTo>
                <a:lnTo>
                  <a:pt x="104" y="100"/>
                </a:lnTo>
                <a:lnTo>
                  <a:pt x="108" y="94"/>
                </a:lnTo>
                <a:lnTo>
                  <a:pt x="113" y="89"/>
                </a:lnTo>
                <a:lnTo>
                  <a:pt x="116" y="83"/>
                </a:lnTo>
                <a:lnTo>
                  <a:pt x="119" y="75"/>
                </a:lnTo>
                <a:lnTo>
                  <a:pt x="122" y="69"/>
                </a:lnTo>
                <a:lnTo>
                  <a:pt x="124" y="62"/>
                </a:lnTo>
                <a:lnTo>
                  <a:pt x="127" y="56"/>
                </a:lnTo>
                <a:lnTo>
                  <a:pt x="129" y="49"/>
                </a:lnTo>
                <a:lnTo>
                  <a:pt x="132" y="43"/>
                </a:lnTo>
                <a:lnTo>
                  <a:pt x="133" y="35"/>
                </a:lnTo>
                <a:lnTo>
                  <a:pt x="135" y="28"/>
                </a:lnTo>
                <a:lnTo>
                  <a:pt x="135" y="22"/>
                </a:lnTo>
                <a:lnTo>
                  <a:pt x="136" y="15"/>
                </a:lnTo>
                <a:lnTo>
                  <a:pt x="136" y="7"/>
                </a:lnTo>
                <a:lnTo>
                  <a:pt x="136" y="0"/>
                </a:lnTo>
                <a:lnTo>
                  <a:pt x="127" y="0"/>
                </a:lnTo>
                <a:lnTo>
                  <a:pt x="127" y="7"/>
                </a:lnTo>
                <a:lnTo>
                  <a:pt x="127" y="13"/>
                </a:lnTo>
                <a:lnTo>
                  <a:pt x="127" y="20"/>
                </a:lnTo>
                <a:lnTo>
                  <a:pt x="126" y="26"/>
                </a:lnTo>
                <a:lnTo>
                  <a:pt x="124" y="34"/>
                </a:lnTo>
                <a:lnTo>
                  <a:pt x="123" y="40"/>
                </a:lnTo>
                <a:lnTo>
                  <a:pt x="122" y="47"/>
                </a:lnTo>
                <a:lnTo>
                  <a:pt x="119" y="53"/>
                </a:lnTo>
                <a:lnTo>
                  <a:pt x="117" y="59"/>
                </a:lnTo>
                <a:lnTo>
                  <a:pt x="114" y="65"/>
                </a:lnTo>
                <a:lnTo>
                  <a:pt x="111" y="72"/>
                </a:lnTo>
                <a:lnTo>
                  <a:pt x="108" y="78"/>
                </a:lnTo>
                <a:lnTo>
                  <a:pt x="104" y="84"/>
                </a:lnTo>
                <a:lnTo>
                  <a:pt x="101" y="90"/>
                </a:lnTo>
                <a:lnTo>
                  <a:pt x="97" y="96"/>
                </a:lnTo>
                <a:lnTo>
                  <a:pt x="94" y="100"/>
                </a:lnTo>
                <a:lnTo>
                  <a:pt x="89" y="106"/>
                </a:lnTo>
                <a:lnTo>
                  <a:pt x="85" y="112"/>
                </a:lnTo>
                <a:lnTo>
                  <a:pt x="79" y="117"/>
                </a:lnTo>
                <a:lnTo>
                  <a:pt x="75" y="123"/>
                </a:lnTo>
                <a:lnTo>
                  <a:pt x="69" y="127"/>
                </a:lnTo>
                <a:lnTo>
                  <a:pt x="64" y="133"/>
                </a:lnTo>
                <a:lnTo>
                  <a:pt x="58" y="137"/>
                </a:lnTo>
                <a:lnTo>
                  <a:pt x="53" y="142"/>
                </a:lnTo>
                <a:lnTo>
                  <a:pt x="47" y="146"/>
                </a:lnTo>
                <a:lnTo>
                  <a:pt x="41" y="151"/>
                </a:lnTo>
                <a:lnTo>
                  <a:pt x="33" y="155"/>
                </a:lnTo>
                <a:lnTo>
                  <a:pt x="28" y="160"/>
                </a:lnTo>
                <a:lnTo>
                  <a:pt x="20" y="163"/>
                </a:lnTo>
                <a:lnTo>
                  <a:pt x="14" y="167"/>
                </a:lnTo>
                <a:lnTo>
                  <a:pt x="7" y="170"/>
                </a:lnTo>
                <a:lnTo>
                  <a:pt x="0" y="174"/>
                </a:lnTo>
                <a:lnTo>
                  <a:pt x="4" y="18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43" name="Freeform 99"/>
          <p:cNvSpPr>
            <a:spLocks/>
          </p:cNvSpPr>
          <p:nvPr/>
        </p:nvSpPr>
        <p:spPr bwMode="auto">
          <a:xfrm>
            <a:off x="2395538" y="4948238"/>
            <a:ext cx="36512" cy="73025"/>
          </a:xfrm>
          <a:custGeom>
            <a:avLst/>
            <a:gdLst>
              <a:gd name="T0" fmla="*/ 8 w 23"/>
              <a:gd name="T1" fmla="*/ 45 h 46"/>
              <a:gd name="T2" fmla="*/ 8 w 23"/>
              <a:gd name="T3" fmla="*/ 42 h 46"/>
              <a:gd name="T4" fmla="*/ 8 w 23"/>
              <a:gd name="T5" fmla="*/ 39 h 46"/>
              <a:gd name="T6" fmla="*/ 8 w 23"/>
              <a:gd name="T7" fmla="*/ 36 h 46"/>
              <a:gd name="T8" fmla="*/ 8 w 23"/>
              <a:gd name="T9" fmla="*/ 33 h 46"/>
              <a:gd name="T10" fmla="*/ 10 w 23"/>
              <a:gd name="T11" fmla="*/ 30 h 46"/>
              <a:gd name="T12" fmla="*/ 10 w 23"/>
              <a:gd name="T13" fmla="*/ 27 h 46"/>
              <a:gd name="T14" fmla="*/ 11 w 23"/>
              <a:gd name="T15" fmla="*/ 24 h 46"/>
              <a:gd name="T16" fmla="*/ 11 w 23"/>
              <a:gd name="T17" fmla="*/ 21 h 46"/>
              <a:gd name="T18" fmla="*/ 13 w 23"/>
              <a:gd name="T19" fmla="*/ 18 h 46"/>
              <a:gd name="T20" fmla="*/ 14 w 23"/>
              <a:gd name="T21" fmla="*/ 15 h 46"/>
              <a:gd name="T22" fmla="*/ 17 w 23"/>
              <a:gd name="T23" fmla="*/ 12 h 46"/>
              <a:gd name="T24" fmla="*/ 19 w 23"/>
              <a:gd name="T25" fmla="*/ 11 h 46"/>
              <a:gd name="T26" fmla="*/ 20 w 23"/>
              <a:gd name="T27" fmla="*/ 9 h 46"/>
              <a:gd name="T28" fmla="*/ 23 w 23"/>
              <a:gd name="T29" fmla="*/ 8 h 46"/>
              <a:gd name="T30" fmla="*/ 17 w 23"/>
              <a:gd name="T31" fmla="*/ 0 h 46"/>
              <a:gd name="T32" fmla="*/ 14 w 23"/>
              <a:gd name="T33" fmla="*/ 2 h 46"/>
              <a:gd name="T34" fmla="*/ 13 w 23"/>
              <a:gd name="T35" fmla="*/ 5 h 46"/>
              <a:gd name="T36" fmla="*/ 10 w 23"/>
              <a:gd name="T37" fmla="*/ 6 h 46"/>
              <a:gd name="T38" fmla="*/ 8 w 23"/>
              <a:gd name="T39" fmla="*/ 9 h 46"/>
              <a:gd name="T40" fmla="*/ 7 w 23"/>
              <a:gd name="T41" fmla="*/ 12 h 46"/>
              <a:gd name="T42" fmla="*/ 6 w 23"/>
              <a:gd name="T43" fmla="*/ 15 h 46"/>
              <a:gd name="T44" fmla="*/ 4 w 23"/>
              <a:gd name="T45" fmla="*/ 18 h 46"/>
              <a:gd name="T46" fmla="*/ 3 w 23"/>
              <a:gd name="T47" fmla="*/ 21 h 46"/>
              <a:gd name="T48" fmla="*/ 1 w 23"/>
              <a:gd name="T49" fmla="*/ 24 h 46"/>
              <a:gd name="T50" fmla="*/ 1 w 23"/>
              <a:gd name="T51" fmla="*/ 29 h 46"/>
              <a:gd name="T52" fmla="*/ 0 w 23"/>
              <a:gd name="T53" fmla="*/ 31 h 46"/>
              <a:gd name="T54" fmla="*/ 0 w 23"/>
              <a:gd name="T55" fmla="*/ 34 h 46"/>
              <a:gd name="T56" fmla="*/ 0 w 23"/>
              <a:gd name="T57" fmla="*/ 39 h 46"/>
              <a:gd name="T58" fmla="*/ 0 w 23"/>
              <a:gd name="T59" fmla="*/ 42 h 46"/>
              <a:gd name="T60" fmla="*/ 0 w 23"/>
              <a:gd name="T61" fmla="*/ 45 h 46"/>
              <a:gd name="T62" fmla="*/ 8 w 23"/>
              <a:gd name="T63" fmla="*/ 46 h 4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23"/>
              <a:gd name="T97" fmla="*/ 0 h 46"/>
              <a:gd name="T98" fmla="*/ 23 w 23"/>
              <a:gd name="T99" fmla="*/ 46 h 4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23" h="46">
                <a:moveTo>
                  <a:pt x="8" y="46"/>
                </a:moveTo>
                <a:lnTo>
                  <a:pt x="8" y="45"/>
                </a:lnTo>
                <a:lnTo>
                  <a:pt x="8" y="43"/>
                </a:lnTo>
                <a:lnTo>
                  <a:pt x="8" y="42"/>
                </a:lnTo>
                <a:lnTo>
                  <a:pt x="8" y="40"/>
                </a:lnTo>
                <a:lnTo>
                  <a:pt x="8" y="39"/>
                </a:lnTo>
                <a:lnTo>
                  <a:pt x="8" y="37"/>
                </a:lnTo>
                <a:lnTo>
                  <a:pt x="8" y="36"/>
                </a:lnTo>
                <a:lnTo>
                  <a:pt x="8" y="34"/>
                </a:lnTo>
                <a:lnTo>
                  <a:pt x="8" y="33"/>
                </a:lnTo>
                <a:lnTo>
                  <a:pt x="10" y="31"/>
                </a:lnTo>
                <a:lnTo>
                  <a:pt x="10" y="30"/>
                </a:lnTo>
                <a:lnTo>
                  <a:pt x="10" y="29"/>
                </a:lnTo>
                <a:lnTo>
                  <a:pt x="10" y="27"/>
                </a:lnTo>
                <a:lnTo>
                  <a:pt x="10" y="26"/>
                </a:lnTo>
                <a:lnTo>
                  <a:pt x="11" y="24"/>
                </a:lnTo>
                <a:lnTo>
                  <a:pt x="11" y="23"/>
                </a:lnTo>
                <a:lnTo>
                  <a:pt x="11" y="21"/>
                </a:lnTo>
                <a:lnTo>
                  <a:pt x="13" y="20"/>
                </a:lnTo>
                <a:lnTo>
                  <a:pt x="13" y="18"/>
                </a:lnTo>
                <a:lnTo>
                  <a:pt x="14" y="17"/>
                </a:lnTo>
                <a:lnTo>
                  <a:pt x="14" y="15"/>
                </a:lnTo>
                <a:lnTo>
                  <a:pt x="16" y="14"/>
                </a:lnTo>
                <a:lnTo>
                  <a:pt x="17" y="12"/>
                </a:lnTo>
                <a:lnTo>
                  <a:pt x="17" y="11"/>
                </a:lnTo>
                <a:lnTo>
                  <a:pt x="19" y="11"/>
                </a:lnTo>
                <a:lnTo>
                  <a:pt x="19" y="9"/>
                </a:lnTo>
                <a:lnTo>
                  <a:pt x="20" y="9"/>
                </a:lnTo>
                <a:lnTo>
                  <a:pt x="22" y="8"/>
                </a:lnTo>
                <a:lnTo>
                  <a:pt x="23" y="8"/>
                </a:lnTo>
                <a:lnTo>
                  <a:pt x="19" y="0"/>
                </a:lnTo>
                <a:lnTo>
                  <a:pt x="17" y="0"/>
                </a:lnTo>
                <a:lnTo>
                  <a:pt x="16" y="2"/>
                </a:lnTo>
                <a:lnTo>
                  <a:pt x="14" y="2"/>
                </a:lnTo>
                <a:lnTo>
                  <a:pt x="13" y="3"/>
                </a:lnTo>
                <a:lnTo>
                  <a:pt x="13" y="5"/>
                </a:lnTo>
                <a:lnTo>
                  <a:pt x="11" y="5"/>
                </a:lnTo>
                <a:lnTo>
                  <a:pt x="10" y="6"/>
                </a:lnTo>
                <a:lnTo>
                  <a:pt x="10" y="8"/>
                </a:lnTo>
                <a:lnTo>
                  <a:pt x="8" y="9"/>
                </a:lnTo>
                <a:lnTo>
                  <a:pt x="7" y="11"/>
                </a:lnTo>
                <a:lnTo>
                  <a:pt x="7" y="12"/>
                </a:lnTo>
                <a:lnTo>
                  <a:pt x="6" y="14"/>
                </a:lnTo>
                <a:lnTo>
                  <a:pt x="6" y="15"/>
                </a:lnTo>
                <a:lnTo>
                  <a:pt x="4" y="17"/>
                </a:lnTo>
                <a:lnTo>
                  <a:pt x="4" y="18"/>
                </a:lnTo>
                <a:lnTo>
                  <a:pt x="3" y="20"/>
                </a:lnTo>
                <a:lnTo>
                  <a:pt x="3" y="21"/>
                </a:lnTo>
                <a:lnTo>
                  <a:pt x="3" y="23"/>
                </a:lnTo>
                <a:lnTo>
                  <a:pt x="1" y="24"/>
                </a:lnTo>
                <a:lnTo>
                  <a:pt x="1" y="26"/>
                </a:lnTo>
                <a:lnTo>
                  <a:pt x="1" y="29"/>
                </a:lnTo>
                <a:lnTo>
                  <a:pt x="1" y="30"/>
                </a:lnTo>
                <a:lnTo>
                  <a:pt x="0" y="31"/>
                </a:lnTo>
                <a:lnTo>
                  <a:pt x="0" y="33"/>
                </a:lnTo>
                <a:lnTo>
                  <a:pt x="0" y="34"/>
                </a:lnTo>
                <a:lnTo>
                  <a:pt x="0" y="36"/>
                </a:lnTo>
                <a:lnTo>
                  <a:pt x="0" y="39"/>
                </a:lnTo>
                <a:lnTo>
                  <a:pt x="0" y="40"/>
                </a:lnTo>
                <a:lnTo>
                  <a:pt x="0" y="42"/>
                </a:lnTo>
                <a:lnTo>
                  <a:pt x="0" y="43"/>
                </a:lnTo>
                <a:lnTo>
                  <a:pt x="0" y="45"/>
                </a:lnTo>
                <a:lnTo>
                  <a:pt x="0" y="46"/>
                </a:lnTo>
                <a:lnTo>
                  <a:pt x="8" y="4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44" name="Freeform 100"/>
          <p:cNvSpPr>
            <a:spLocks/>
          </p:cNvSpPr>
          <p:nvPr/>
        </p:nvSpPr>
        <p:spPr bwMode="auto">
          <a:xfrm>
            <a:off x="2395538" y="5021263"/>
            <a:ext cx="69850" cy="90487"/>
          </a:xfrm>
          <a:custGeom>
            <a:avLst/>
            <a:gdLst>
              <a:gd name="T0" fmla="*/ 41 w 44"/>
              <a:gd name="T1" fmla="*/ 48 h 57"/>
              <a:gd name="T2" fmla="*/ 38 w 44"/>
              <a:gd name="T3" fmla="*/ 46 h 57"/>
              <a:gd name="T4" fmla="*/ 35 w 44"/>
              <a:gd name="T5" fmla="*/ 46 h 57"/>
              <a:gd name="T6" fmla="*/ 32 w 44"/>
              <a:gd name="T7" fmla="*/ 45 h 57"/>
              <a:gd name="T8" fmla="*/ 28 w 44"/>
              <a:gd name="T9" fmla="*/ 43 h 57"/>
              <a:gd name="T10" fmla="*/ 25 w 44"/>
              <a:gd name="T11" fmla="*/ 40 h 57"/>
              <a:gd name="T12" fmla="*/ 22 w 44"/>
              <a:gd name="T13" fmla="*/ 39 h 57"/>
              <a:gd name="T14" fmla="*/ 20 w 44"/>
              <a:gd name="T15" fmla="*/ 36 h 57"/>
              <a:gd name="T16" fmla="*/ 17 w 44"/>
              <a:gd name="T17" fmla="*/ 33 h 57"/>
              <a:gd name="T18" fmla="*/ 16 w 44"/>
              <a:gd name="T19" fmla="*/ 28 h 57"/>
              <a:gd name="T20" fmla="*/ 13 w 44"/>
              <a:gd name="T21" fmla="*/ 25 h 57"/>
              <a:gd name="T22" fmla="*/ 11 w 44"/>
              <a:gd name="T23" fmla="*/ 21 h 57"/>
              <a:gd name="T24" fmla="*/ 10 w 44"/>
              <a:gd name="T25" fmla="*/ 17 h 57"/>
              <a:gd name="T26" fmla="*/ 8 w 44"/>
              <a:gd name="T27" fmla="*/ 12 h 57"/>
              <a:gd name="T28" fmla="*/ 8 w 44"/>
              <a:gd name="T29" fmla="*/ 8 h 57"/>
              <a:gd name="T30" fmla="*/ 8 w 44"/>
              <a:gd name="T31" fmla="*/ 3 h 57"/>
              <a:gd name="T32" fmla="*/ 0 w 44"/>
              <a:gd name="T33" fmla="*/ 0 h 57"/>
              <a:gd name="T34" fmla="*/ 0 w 44"/>
              <a:gd name="T35" fmla="*/ 6 h 57"/>
              <a:gd name="T36" fmla="*/ 0 w 44"/>
              <a:gd name="T37" fmla="*/ 12 h 57"/>
              <a:gd name="T38" fmla="*/ 1 w 44"/>
              <a:gd name="T39" fmla="*/ 17 h 57"/>
              <a:gd name="T40" fmla="*/ 3 w 44"/>
              <a:gd name="T41" fmla="*/ 23 h 57"/>
              <a:gd name="T42" fmla="*/ 4 w 44"/>
              <a:gd name="T43" fmla="*/ 27 h 57"/>
              <a:gd name="T44" fmla="*/ 7 w 44"/>
              <a:gd name="T45" fmla="*/ 31 h 57"/>
              <a:gd name="T46" fmla="*/ 8 w 44"/>
              <a:gd name="T47" fmla="*/ 36 h 57"/>
              <a:gd name="T48" fmla="*/ 11 w 44"/>
              <a:gd name="T49" fmla="*/ 40 h 57"/>
              <a:gd name="T50" fmla="*/ 14 w 44"/>
              <a:gd name="T51" fmla="*/ 43 h 57"/>
              <a:gd name="T52" fmla="*/ 19 w 44"/>
              <a:gd name="T53" fmla="*/ 46 h 57"/>
              <a:gd name="T54" fmla="*/ 22 w 44"/>
              <a:gd name="T55" fmla="*/ 49 h 57"/>
              <a:gd name="T56" fmla="*/ 26 w 44"/>
              <a:gd name="T57" fmla="*/ 52 h 57"/>
              <a:gd name="T58" fmla="*/ 29 w 44"/>
              <a:gd name="T59" fmla="*/ 54 h 57"/>
              <a:gd name="T60" fmla="*/ 33 w 44"/>
              <a:gd name="T61" fmla="*/ 55 h 57"/>
              <a:gd name="T62" fmla="*/ 38 w 44"/>
              <a:gd name="T63" fmla="*/ 57 h 57"/>
              <a:gd name="T64" fmla="*/ 44 w 44"/>
              <a:gd name="T65" fmla="*/ 57 h 5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44"/>
              <a:gd name="T100" fmla="*/ 0 h 57"/>
              <a:gd name="T101" fmla="*/ 44 w 44"/>
              <a:gd name="T102" fmla="*/ 57 h 5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44" h="57">
                <a:moveTo>
                  <a:pt x="44" y="48"/>
                </a:moveTo>
                <a:lnTo>
                  <a:pt x="41" y="48"/>
                </a:lnTo>
                <a:lnTo>
                  <a:pt x="39" y="48"/>
                </a:lnTo>
                <a:lnTo>
                  <a:pt x="38" y="46"/>
                </a:lnTo>
                <a:lnTo>
                  <a:pt x="36" y="46"/>
                </a:lnTo>
                <a:lnTo>
                  <a:pt x="35" y="46"/>
                </a:lnTo>
                <a:lnTo>
                  <a:pt x="33" y="45"/>
                </a:lnTo>
                <a:lnTo>
                  <a:pt x="32" y="45"/>
                </a:lnTo>
                <a:lnTo>
                  <a:pt x="30" y="43"/>
                </a:lnTo>
                <a:lnTo>
                  <a:pt x="28" y="43"/>
                </a:lnTo>
                <a:lnTo>
                  <a:pt x="26" y="42"/>
                </a:lnTo>
                <a:lnTo>
                  <a:pt x="25" y="40"/>
                </a:lnTo>
                <a:lnTo>
                  <a:pt x="23" y="40"/>
                </a:lnTo>
                <a:lnTo>
                  <a:pt x="22" y="39"/>
                </a:lnTo>
                <a:lnTo>
                  <a:pt x="22" y="37"/>
                </a:lnTo>
                <a:lnTo>
                  <a:pt x="20" y="36"/>
                </a:lnTo>
                <a:lnTo>
                  <a:pt x="19" y="34"/>
                </a:lnTo>
                <a:lnTo>
                  <a:pt x="17" y="33"/>
                </a:lnTo>
                <a:lnTo>
                  <a:pt x="16" y="31"/>
                </a:lnTo>
                <a:lnTo>
                  <a:pt x="16" y="28"/>
                </a:lnTo>
                <a:lnTo>
                  <a:pt x="14" y="27"/>
                </a:lnTo>
                <a:lnTo>
                  <a:pt x="13" y="25"/>
                </a:lnTo>
                <a:lnTo>
                  <a:pt x="13" y="24"/>
                </a:lnTo>
                <a:lnTo>
                  <a:pt x="11" y="21"/>
                </a:lnTo>
                <a:lnTo>
                  <a:pt x="11" y="20"/>
                </a:lnTo>
                <a:lnTo>
                  <a:pt x="10" y="17"/>
                </a:lnTo>
                <a:lnTo>
                  <a:pt x="10" y="15"/>
                </a:lnTo>
                <a:lnTo>
                  <a:pt x="8" y="12"/>
                </a:lnTo>
                <a:lnTo>
                  <a:pt x="8" y="11"/>
                </a:lnTo>
                <a:lnTo>
                  <a:pt x="8" y="8"/>
                </a:lnTo>
                <a:lnTo>
                  <a:pt x="8" y="6"/>
                </a:lnTo>
                <a:lnTo>
                  <a:pt x="8" y="3"/>
                </a:lnTo>
                <a:lnTo>
                  <a:pt x="8" y="0"/>
                </a:lnTo>
                <a:lnTo>
                  <a:pt x="0" y="0"/>
                </a:lnTo>
                <a:lnTo>
                  <a:pt x="0" y="3"/>
                </a:lnTo>
                <a:lnTo>
                  <a:pt x="0" y="6"/>
                </a:lnTo>
                <a:lnTo>
                  <a:pt x="0" y="9"/>
                </a:lnTo>
                <a:lnTo>
                  <a:pt x="0" y="12"/>
                </a:lnTo>
                <a:lnTo>
                  <a:pt x="0" y="14"/>
                </a:lnTo>
                <a:lnTo>
                  <a:pt x="1" y="17"/>
                </a:lnTo>
                <a:lnTo>
                  <a:pt x="1" y="20"/>
                </a:lnTo>
                <a:lnTo>
                  <a:pt x="3" y="23"/>
                </a:lnTo>
                <a:lnTo>
                  <a:pt x="3" y="24"/>
                </a:lnTo>
                <a:lnTo>
                  <a:pt x="4" y="27"/>
                </a:lnTo>
                <a:lnTo>
                  <a:pt x="6" y="28"/>
                </a:lnTo>
                <a:lnTo>
                  <a:pt x="7" y="31"/>
                </a:lnTo>
                <a:lnTo>
                  <a:pt x="7" y="33"/>
                </a:lnTo>
                <a:lnTo>
                  <a:pt x="8" y="36"/>
                </a:lnTo>
                <a:lnTo>
                  <a:pt x="10" y="37"/>
                </a:lnTo>
                <a:lnTo>
                  <a:pt x="11" y="40"/>
                </a:lnTo>
                <a:lnTo>
                  <a:pt x="13" y="42"/>
                </a:lnTo>
                <a:lnTo>
                  <a:pt x="14" y="43"/>
                </a:lnTo>
                <a:lnTo>
                  <a:pt x="16" y="45"/>
                </a:lnTo>
                <a:lnTo>
                  <a:pt x="19" y="46"/>
                </a:lnTo>
                <a:lnTo>
                  <a:pt x="20" y="48"/>
                </a:lnTo>
                <a:lnTo>
                  <a:pt x="22" y="49"/>
                </a:lnTo>
                <a:lnTo>
                  <a:pt x="23" y="51"/>
                </a:lnTo>
                <a:lnTo>
                  <a:pt x="26" y="52"/>
                </a:lnTo>
                <a:lnTo>
                  <a:pt x="28" y="52"/>
                </a:lnTo>
                <a:lnTo>
                  <a:pt x="29" y="54"/>
                </a:lnTo>
                <a:lnTo>
                  <a:pt x="32" y="55"/>
                </a:lnTo>
                <a:lnTo>
                  <a:pt x="33" y="55"/>
                </a:lnTo>
                <a:lnTo>
                  <a:pt x="36" y="55"/>
                </a:lnTo>
                <a:lnTo>
                  <a:pt x="38" y="57"/>
                </a:lnTo>
                <a:lnTo>
                  <a:pt x="41" y="57"/>
                </a:lnTo>
                <a:lnTo>
                  <a:pt x="44" y="57"/>
                </a:lnTo>
                <a:lnTo>
                  <a:pt x="44" y="48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45" name="Freeform 101"/>
          <p:cNvSpPr>
            <a:spLocks/>
          </p:cNvSpPr>
          <p:nvPr/>
        </p:nvSpPr>
        <p:spPr bwMode="auto">
          <a:xfrm>
            <a:off x="2465388" y="5097463"/>
            <a:ext cx="269875" cy="14287"/>
          </a:xfrm>
          <a:custGeom>
            <a:avLst/>
            <a:gdLst>
              <a:gd name="T0" fmla="*/ 170 w 170"/>
              <a:gd name="T1" fmla="*/ 4 h 9"/>
              <a:gd name="T2" fmla="*/ 170 w 170"/>
              <a:gd name="T3" fmla="*/ 0 h 9"/>
              <a:gd name="T4" fmla="*/ 0 w 170"/>
              <a:gd name="T5" fmla="*/ 0 h 9"/>
              <a:gd name="T6" fmla="*/ 0 w 170"/>
              <a:gd name="T7" fmla="*/ 9 h 9"/>
              <a:gd name="T8" fmla="*/ 170 w 170"/>
              <a:gd name="T9" fmla="*/ 9 h 9"/>
              <a:gd name="T10" fmla="*/ 170 w 170"/>
              <a:gd name="T11" fmla="*/ 4 h 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0"/>
              <a:gd name="T19" fmla="*/ 0 h 9"/>
              <a:gd name="T20" fmla="*/ 170 w 170"/>
              <a:gd name="T21" fmla="*/ 9 h 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0" h="9">
                <a:moveTo>
                  <a:pt x="170" y="4"/>
                </a:moveTo>
                <a:lnTo>
                  <a:pt x="170" y="0"/>
                </a:lnTo>
                <a:lnTo>
                  <a:pt x="0" y="0"/>
                </a:lnTo>
                <a:lnTo>
                  <a:pt x="0" y="9"/>
                </a:lnTo>
                <a:lnTo>
                  <a:pt x="170" y="9"/>
                </a:lnTo>
                <a:lnTo>
                  <a:pt x="170" y="4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46" name="Rectangle 102"/>
          <p:cNvSpPr>
            <a:spLocks noChangeArrowheads="1"/>
          </p:cNvSpPr>
          <p:nvPr/>
        </p:nvSpPr>
        <p:spPr bwMode="auto">
          <a:xfrm>
            <a:off x="2465388" y="5268913"/>
            <a:ext cx="269875" cy="1428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47" name="Freeform 103"/>
          <p:cNvSpPr>
            <a:spLocks/>
          </p:cNvSpPr>
          <p:nvPr/>
        </p:nvSpPr>
        <p:spPr bwMode="auto">
          <a:xfrm>
            <a:off x="2395538" y="5268913"/>
            <a:ext cx="69850" cy="88900"/>
          </a:xfrm>
          <a:custGeom>
            <a:avLst/>
            <a:gdLst>
              <a:gd name="T0" fmla="*/ 8 w 44"/>
              <a:gd name="T1" fmla="*/ 53 h 56"/>
              <a:gd name="T2" fmla="*/ 8 w 44"/>
              <a:gd name="T3" fmla="*/ 49 h 56"/>
              <a:gd name="T4" fmla="*/ 10 w 44"/>
              <a:gd name="T5" fmla="*/ 44 h 56"/>
              <a:gd name="T6" fmla="*/ 11 w 44"/>
              <a:gd name="T7" fmla="*/ 40 h 56"/>
              <a:gd name="T8" fmla="*/ 11 w 44"/>
              <a:gd name="T9" fmla="*/ 35 h 56"/>
              <a:gd name="T10" fmla="*/ 14 w 44"/>
              <a:gd name="T11" fmla="*/ 31 h 56"/>
              <a:gd name="T12" fmla="*/ 16 w 44"/>
              <a:gd name="T13" fmla="*/ 28 h 56"/>
              <a:gd name="T14" fmla="*/ 17 w 44"/>
              <a:gd name="T15" fmla="*/ 23 h 56"/>
              <a:gd name="T16" fmla="*/ 20 w 44"/>
              <a:gd name="T17" fmla="*/ 20 h 56"/>
              <a:gd name="T18" fmla="*/ 23 w 44"/>
              <a:gd name="T19" fmla="*/ 18 h 56"/>
              <a:gd name="T20" fmla="*/ 26 w 44"/>
              <a:gd name="T21" fmla="*/ 16 h 56"/>
              <a:gd name="T22" fmla="*/ 29 w 44"/>
              <a:gd name="T23" fmla="*/ 13 h 56"/>
              <a:gd name="T24" fmla="*/ 32 w 44"/>
              <a:gd name="T25" fmla="*/ 12 h 56"/>
              <a:gd name="T26" fmla="*/ 35 w 44"/>
              <a:gd name="T27" fmla="*/ 10 h 56"/>
              <a:gd name="T28" fmla="*/ 39 w 44"/>
              <a:gd name="T29" fmla="*/ 10 h 56"/>
              <a:gd name="T30" fmla="*/ 42 w 44"/>
              <a:gd name="T31" fmla="*/ 9 h 56"/>
              <a:gd name="T32" fmla="*/ 44 w 44"/>
              <a:gd name="T33" fmla="*/ 0 h 56"/>
              <a:gd name="T34" fmla="*/ 39 w 44"/>
              <a:gd name="T35" fmla="*/ 0 h 56"/>
              <a:gd name="T36" fmla="*/ 35 w 44"/>
              <a:gd name="T37" fmla="*/ 1 h 56"/>
              <a:gd name="T38" fmla="*/ 30 w 44"/>
              <a:gd name="T39" fmla="*/ 3 h 56"/>
              <a:gd name="T40" fmla="*/ 26 w 44"/>
              <a:gd name="T41" fmla="*/ 4 h 56"/>
              <a:gd name="T42" fmla="*/ 22 w 44"/>
              <a:gd name="T43" fmla="*/ 7 h 56"/>
              <a:gd name="T44" fmla="*/ 19 w 44"/>
              <a:gd name="T45" fmla="*/ 10 h 56"/>
              <a:gd name="T46" fmla="*/ 16 w 44"/>
              <a:gd name="T47" fmla="*/ 13 h 56"/>
              <a:gd name="T48" fmla="*/ 13 w 44"/>
              <a:gd name="T49" fmla="*/ 16 h 56"/>
              <a:gd name="T50" fmla="*/ 10 w 44"/>
              <a:gd name="T51" fmla="*/ 20 h 56"/>
              <a:gd name="T52" fmla="*/ 7 w 44"/>
              <a:gd name="T53" fmla="*/ 25 h 56"/>
              <a:gd name="T54" fmla="*/ 6 w 44"/>
              <a:gd name="T55" fmla="*/ 29 h 56"/>
              <a:gd name="T56" fmla="*/ 3 w 44"/>
              <a:gd name="T57" fmla="*/ 34 h 56"/>
              <a:gd name="T58" fmla="*/ 1 w 44"/>
              <a:gd name="T59" fmla="*/ 40 h 56"/>
              <a:gd name="T60" fmla="*/ 1 w 44"/>
              <a:gd name="T61" fmla="*/ 44 h 56"/>
              <a:gd name="T62" fmla="*/ 0 w 44"/>
              <a:gd name="T63" fmla="*/ 50 h 56"/>
              <a:gd name="T64" fmla="*/ 0 w 44"/>
              <a:gd name="T65" fmla="*/ 56 h 5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44"/>
              <a:gd name="T100" fmla="*/ 0 h 56"/>
              <a:gd name="T101" fmla="*/ 44 w 44"/>
              <a:gd name="T102" fmla="*/ 56 h 5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44" h="56">
                <a:moveTo>
                  <a:pt x="8" y="56"/>
                </a:moveTo>
                <a:lnTo>
                  <a:pt x="8" y="53"/>
                </a:lnTo>
                <a:lnTo>
                  <a:pt x="8" y="50"/>
                </a:lnTo>
                <a:lnTo>
                  <a:pt x="8" y="49"/>
                </a:lnTo>
                <a:lnTo>
                  <a:pt x="8" y="46"/>
                </a:lnTo>
                <a:lnTo>
                  <a:pt x="10" y="44"/>
                </a:lnTo>
                <a:lnTo>
                  <a:pt x="10" y="41"/>
                </a:lnTo>
                <a:lnTo>
                  <a:pt x="11" y="40"/>
                </a:lnTo>
                <a:lnTo>
                  <a:pt x="11" y="37"/>
                </a:lnTo>
                <a:lnTo>
                  <a:pt x="11" y="35"/>
                </a:lnTo>
                <a:lnTo>
                  <a:pt x="13" y="32"/>
                </a:lnTo>
                <a:lnTo>
                  <a:pt x="14" y="31"/>
                </a:lnTo>
                <a:lnTo>
                  <a:pt x="14" y="29"/>
                </a:lnTo>
                <a:lnTo>
                  <a:pt x="16" y="28"/>
                </a:lnTo>
                <a:lnTo>
                  <a:pt x="17" y="25"/>
                </a:lnTo>
                <a:lnTo>
                  <a:pt x="17" y="23"/>
                </a:lnTo>
                <a:lnTo>
                  <a:pt x="19" y="22"/>
                </a:lnTo>
                <a:lnTo>
                  <a:pt x="20" y="20"/>
                </a:lnTo>
                <a:lnTo>
                  <a:pt x="22" y="19"/>
                </a:lnTo>
                <a:lnTo>
                  <a:pt x="23" y="18"/>
                </a:lnTo>
                <a:lnTo>
                  <a:pt x="25" y="16"/>
                </a:lnTo>
                <a:lnTo>
                  <a:pt x="26" y="16"/>
                </a:lnTo>
                <a:lnTo>
                  <a:pt x="28" y="15"/>
                </a:lnTo>
                <a:lnTo>
                  <a:pt x="29" y="13"/>
                </a:lnTo>
                <a:lnTo>
                  <a:pt x="30" y="13"/>
                </a:lnTo>
                <a:lnTo>
                  <a:pt x="32" y="12"/>
                </a:lnTo>
                <a:lnTo>
                  <a:pt x="33" y="12"/>
                </a:lnTo>
                <a:lnTo>
                  <a:pt x="35" y="10"/>
                </a:lnTo>
                <a:lnTo>
                  <a:pt x="36" y="10"/>
                </a:lnTo>
                <a:lnTo>
                  <a:pt x="39" y="10"/>
                </a:lnTo>
                <a:lnTo>
                  <a:pt x="41" y="9"/>
                </a:lnTo>
                <a:lnTo>
                  <a:pt x="42" y="9"/>
                </a:lnTo>
                <a:lnTo>
                  <a:pt x="44" y="9"/>
                </a:lnTo>
                <a:lnTo>
                  <a:pt x="44" y="0"/>
                </a:lnTo>
                <a:lnTo>
                  <a:pt x="42" y="0"/>
                </a:lnTo>
                <a:lnTo>
                  <a:pt x="39" y="0"/>
                </a:lnTo>
                <a:lnTo>
                  <a:pt x="36" y="1"/>
                </a:lnTo>
                <a:lnTo>
                  <a:pt x="35" y="1"/>
                </a:lnTo>
                <a:lnTo>
                  <a:pt x="32" y="1"/>
                </a:lnTo>
                <a:lnTo>
                  <a:pt x="30" y="3"/>
                </a:lnTo>
                <a:lnTo>
                  <a:pt x="29" y="4"/>
                </a:lnTo>
                <a:lnTo>
                  <a:pt x="26" y="4"/>
                </a:lnTo>
                <a:lnTo>
                  <a:pt x="25" y="6"/>
                </a:lnTo>
                <a:lnTo>
                  <a:pt x="22" y="7"/>
                </a:lnTo>
                <a:lnTo>
                  <a:pt x="20" y="9"/>
                </a:lnTo>
                <a:lnTo>
                  <a:pt x="19" y="10"/>
                </a:lnTo>
                <a:lnTo>
                  <a:pt x="17" y="12"/>
                </a:lnTo>
                <a:lnTo>
                  <a:pt x="16" y="13"/>
                </a:lnTo>
                <a:lnTo>
                  <a:pt x="14" y="15"/>
                </a:lnTo>
                <a:lnTo>
                  <a:pt x="13" y="16"/>
                </a:lnTo>
                <a:lnTo>
                  <a:pt x="11" y="19"/>
                </a:lnTo>
                <a:lnTo>
                  <a:pt x="10" y="20"/>
                </a:lnTo>
                <a:lnTo>
                  <a:pt x="8" y="23"/>
                </a:lnTo>
                <a:lnTo>
                  <a:pt x="7" y="25"/>
                </a:lnTo>
                <a:lnTo>
                  <a:pt x="6" y="28"/>
                </a:lnTo>
                <a:lnTo>
                  <a:pt x="6" y="29"/>
                </a:lnTo>
                <a:lnTo>
                  <a:pt x="4" y="32"/>
                </a:lnTo>
                <a:lnTo>
                  <a:pt x="3" y="34"/>
                </a:lnTo>
                <a:lnTo>
                  <a:pt x="3" y="37"/>
                </a:lnTo>
                <a:lnTo>
                  <a:pt x="1" y="40"/>
                </a:lnTo>
                <a:lnTo>
                  <a:pt x="1" y="43"/>
                </a:lnTo>
                <a:lnTo>
                  <a:pt x="1" y="44"/>
                </a:lnTo>
                <a:lnTo>
                  <a:pt x="0" y="47"/>
                </a:lnTo>
                <a:lnTo>
                  <a:pt x="0" y="50"/>
                </a:lnTo>
                <a:lnTo>
                  <a:pt x="0" y="53"/>
                </a:lnTo>
                <a:lnTo>
                  <a:pt x="0" y="56"/>
                </a:lnTo>
                <a:lnTo>
                  <a:pt x="8" y="5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48" name="Freeform 104"/>
          <p:cNvSpPr>
            <a:spLocks/>
          </p:cNvSpPr>
          <p:nvPr/>
        </p:nvSpPr>
        <p:spPr bwMode="auto">
          <a:xfrm>
            <a:off x="2395538" y="5357813"/>
            <a:ext cx="39687" cy="74612"/>
          </a:xfrm>
          <a:custGeom>
            <a:avLst/>
            <a:gdLst>
              <a:gd name="T0" fmla="*/ 25 w 25"/>
              <a:gd name="T1" fmla="*/ 40 h 47"/>
              <a:gd name="T2" fmla="*/ 23 w 25"/>
              <a:gd name="T3" fmla="*/ 37 h 47"/>
              <a:gd name="T4" fmla="*/ 20 w 25"/>
              <a:gd name="T5" fmla="*/ 36 h 47"/>
              <a:gd name="T6" fmla="*/ 19 w 25"/>
              <a:gd name="T7" fmla="*/ 34 h 47"/>
              <a:gd name="T8" fmla="*/ 17 w 25"/>
              <a:gd name="T9" fmla="*/ 31 h 47"/>
              <a:gd name="T10" fmla="*/ 16 w 25"/>
              <a:gd name="T11" fmla="*/ 28 h 47"/>
              <a:gd name="T12" fmla="*/ 14 w 25"/>
              <a:gd name="T13" fmla="*/ 25 h 47"/>
              <a:gd name="T14" fmla="*/ 13 w 25"/>
              <a:gd name="T15" fmla="*/ 22 h 47"/>
              <a:gd name="T16" fmla="*/ 11 w 25"/>
              <a:gd name="T17" fmla="*/ 19 h 47"/>
              <a:gd name="T18" fmla="*/ 11 w 25"/>
              <a:gd name="T19" fmla="*/ 16 h 47"/>
              <a:gd name="T20" fmla="*/ 10 w 25"/>
              <a:gd name="T21" fmla="*/ 13 h 47"/>
              <a:gd name="T22" fmla="*/ 10 w 25"/>
              <a:gd name="T23" fmla="*/ 10 h 47"/>
              <a:gd name="T24" fmla="*/ 8 w 25"/>
              <a:gd name="T25" fmla="*/ 7 h 47"/>
              <a:gd name="T26" fmla="*/ 8 w 25"/>
              <a:gd name="T27" fmla="*/ 4 h 47"/>
              <a:gd name="T28" fmla="*/ 8 w 25"/>
              <a:gd name="T29" fmla="*/ 1 h 47"/>
              <a:gd name="T30" fmla="*/ 0 w 25"/>
              <a:gd name="T31" fmla="*/ 0 h 47"/>
              <a:gd name="T32" fmla="*/ 0 w 25"/>
              <a:gd name="T33" fmla="*/ 3 h 47"/>
              <a:gd name="T34" fmla="*/ 0 w 25"/>
              <a:gd name="T35" fmla="*/ 6 h 47"/>
              <a:gd name="T36" fmla="*/ 0 w 25"/>
              <a:gd name="T37" fmla="*/ 9 h 47"/>
              <a:gd name="T38" fmla="*/ 1 w 25"/>
              <a:gd name="T39" fmla="*/ 13 h 47"/>
              <a:gd name="T40" fmla="*/ 1 w 25"/>
              <a:gd name="T41" fmla="*/ 16 h 47"/>
              <a:gd name="T42" fmla="*/ 3 w 25"/>
              <a:gd name="T43" fmla="*/ 19 h 47"/>
              <a:gd name="T44" fmla="*/ 4 w 25"/>
              <a:gd name="T45" fmla="*/ 22 h 47"/>
              <a:gd name="T46" fmla="*/ 4 w 25"/>
              <a:gd name="T47" fmla="*/ 25 h 47"/>
              <a:gd name="T48" fmla="*/ 6 w 25"/>
              <a:gd name="T49" fmla="*/ 28 h 47"/>
              <a:gd name="T50" fmla="*/ 7 w 25"/>
              <a:gd name="T51" fmla="*/ 31 h 47"/>
              <a:gd name="T52" fmla="*/ 8 w 25"/>
              <a:gd name="T53" fmla="*/ 34 h 47"/>
              <a:gd name="T54" fmla="*/ 10 w 25"/>
              <a:gd name="T55" fmla="*/ 37 h 47"/>
              <a:gd name="T56" fmla="*/ 13 w 25"/>
              <a:gd name="T57" fmla="*/ 38 h 47"/>
              <a:gd name="T58" fmla="*/ 14 w 25"/>
              <a:gd name="T59" fmla="*/ 41 h 47"/>
              <a:gd name="T60" fmla="*/ 16 w 25"/>
              <a:gd name="T61" fmla="*/ 44 h 47"/>
              <a:gd name="T62" fmla="*/ 19 w 25"/>
              <a:gd name="T63" fmla="*/ 46 h 47"/>
              <a:gd name="T64" fmla="*/ 19 w 25"/>
              <a:gd name="T65" fmla="*/ 46 h 47"/>
              <a:gd name="T66" fmla="*/ 23 w 25"/>
              <a:gd name="T67" fmla="*/ 38 h 47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25"/>
              <a:gd name="T103" fmla="*/ 0 h 47"/>
              <a:gd name="T104" fmla="*/ 25 w 25"/>
              <a:gd name="T105" fmla="*/ 47 h 47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25" h="47">
                <a:moveTo>
                  <a:pt x="23" y="38"/>
                </a:moveTo>
                <a:lnTo>
                  <a:pt x="25" y="40"/>
                </a:lnTo>
                <a:lnTo>
                  <a:pt x="23" y="38"/>
                </a:lnTo>
                <a:lnTo>
                  <a:pt x="23" y="37"/>
                </a:lnTo>
                <a:lnTo>
                  <a:pt x="22" y="37"/>
                </a:lnTo>
                <a:lnTo>
                  <a:pt x="20" y="36"/>
                </a:lnTo>
                <a:lnTo>
                  <a:pt x="20" y="34"/>
                </a:lnTo>
                <a:lnTo>
                  <a:pt x="19" y="34"/>
                </a:lnTo>
                <a:lnTo>
                  <a:pt x="19" y="33"/>
                </a:lnTo>
                <a:lnTo>
                  <a:pt x="17" y="31"/>
                </a:lnTo>
                <a:lnTo>
                  <a:pt x="16" y="30"/>
                </a:lnTo>
                <a:lnTo>
                  <a:pt x="16" y="28"/>
                </a:lnTo>
                <a:lnTo>
                  <a:pt x="16" y="27"/>
                </a:lnTo>
                <a:lnTo>
                  <a:pt x="14" y="25"/>
                </a:lnTo>
                <a:lnTo>
                  <a:pt x="13" y="24"/>
                </a:lnTo>
                <a:lnTo>
                  <a:pt x="13" y="22"/>
                </a:lnTo>
                <a:lnTo>
                  <a:pt x="13" y="21"/>
                </a:lnTo>
                <a:lnTo>
                  <a:pt x="11" y="19"/>
                </a:lnTo>
                <a:lnTo>
                  <a:pt x="11" y="18"/>
                </a:lnTo>
                <a:lnTo>
                  <a:pt x="11" y="16"/>
                </a:lnTo>
                <a:lnTo>
                  <a:pt x="10" y="15"/>
                </a:lnTo>
                <a:lnTo>
                  <a:pt x="10" y="13"/>
                </a:lnTo>
                <a:lnTo>
                  <a:pt x="10" y="12"/>
                </a:lnTo>
                <a:lnTo>
                  <a:pt x="10" y="10"/>
                </a:lnTo>
                <a:lnTo>
                  <a:pt x="8" y="9"/>
                </a:lnTo>
                <a:lnTo>
                  <a:pt x="8" y="7"/>
                </a:lnTo>
                <a:lnTo>
                  <a:pt x="8" y="6"/>
                </a:lnTo>
                <a:lnTo>
                  <a:pt x="8" y="4"/>
                </a:lnTo>
                <a:lnTo>
                  <a:pt x="8" y="3"/>
                </a:lnTo>
                <a:lnTo>
                  <a:pt x="8" y="1"/>
                </a:lnTo>
                <a:lnTo>
                  <a:pt x="8" y="0"/>
                </a:lnTo>
                <a:lnTo>
                  <a:pt x="0" y="0"/>
                </a:lnTo>
                <a:lnTo>
                  <a:pt x="0" y="1"/>
                </a:lnTo>
                <a:lnTo>
                  <a:pt x="0" y="3"/>
                </a:lnTo>
                <a:lnTo>
                  <a:pt x="0" y="4"/>
                </a:lnTo>
                <a:lnTo>
                  <a:pt x="0" y="6"/>
                </a:lnTo>
                <a:lnTo>
                  <a:pt x="0" y="7"/>
                </a:lnTo>
                <a:lnTo>
                  <a:pt x="0" y="9"/>
                </a:lnTo>
                <a:lnTo>
                  <a:pt x="1" y="12"/>
                </a:lnTo>
                <a:lnTo>
                  <a:pt x="1" y="13"/>
                </a:lnTo>
                <a:lnTo>
                  <a:pt x="1" y="15"/>
                </a:lnTo>
                <a:lnTo>
                  <a:pt x="1" y="16"/>
                </a:lnTo>
                <a:lnTo>
                  <a:pt x="3" y="18"/>
                </a:lnTo>
                <a:lnTo>
                  <a:pt x="3" y="19"/>
                </a:lnTo>
                <a:lnTo>
                  <a:pt x="3" y="21"/>
                </a:lnTo>
                <a:lnTo>
                  <a:pt x="4" y="22"/>
                </a:lnTo>
                <a:lnTo>
                  <a:pt x="4" y="24"/>
                </a:lnTo>
                <a:lnTo>
                  <a:pt x="4" y="25"/>
                </a:lnTo>
                <a:lnTo>
                  <a:pt x="6" y="27"/>
                </a:lnTo>
                <a:lnTo>
                  <a:pt x="6" y="28"/>
                </a:lnTo>
                <a:lnTo>
                  <a:pt x="7" y="30"/>
                </a:lnTo>
                <a:lnTo>
                  <a:pt x="7" y="31"/>
                </a:lnTo>
                <a:lnTo>
                  <a:pt x="8" y="33"/>
                </a:lnTo>
                <a:lnTo>
                  <a:pt x="8" y="34"/>
                </a:lnTo>
                <a:lnTo>
                  <a:pt x="10" y="36"/>
                </a:lnTo>
                <a:lnTo>
                  <a:pt x="10" y="37"/>
                </a:lnTo>
                <a:lnTo>
                  <a:pt x="11" y="38"/>
                </a:lnTo>
                <a:lnTo>
                  <a:pt x="13" y="38"/>
                </a:lnTo>
                <a:lnTo>
                  <a:pt x="13" y="40"/>
                </a:lnTo>
                <a:lnTo>
                  <a:pt x="14" y="41"/>
                </a:lnTo>
                <a:lnTo>
                  <a:pt x="16" y="43"/>
                </a:lnTo>
                <a:lnTo>
                  <a:pt x="16" y="44"/>
                </a:lnTo>
                <a:lnTo>
                  <a:pt x="17" y="44"/>
                </a:lnTo>
                <a:lnTo>
                  <a:pt x="19" y="46"/>
                </a:lnTo>
                <a:lnTo>
                  <a:pt x="20" y="47"/>
                </a:lnTo>
                <a:lnTo>
                  <a:pt x="19" y="46"/>
                </a:lnTo>
                <a:lnTo>
                  <a:pt x="20" y="47"/>
                </a:lnTo>
                <a:lnTo>
                  <a:pt x="23" y="38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49" name="Freeform 105"/>
          <p:cNvSpPr>
            <a:spLocks/>
          </p:cNvSpPr>
          <p:nvPr/>
        </p:nvSpPr>
        <p:spPr bwMode="auto">
          <a:xfrm>
            <a:off x="2427288" y="5418138"/>
            <a:ext cx="217487" cy="290512"/>
          </a:xfrm>
          <a:custGeom>
            <a:avLst/>
            <a:gdLst>
              <a:gd name="T0" fmla="*/ 137 w 137"/>
              <a:gd name="T1" fmla="*/ 175 h 183"/>
              <a:gd name="T2" fmla="*/ 135 w 137"/>
              <a:gd name="T3" fmla="*/ 162 h 183"/>
              <a:gd name="T4" fmla="*/ 132 w 137"/>
              <a:gd name="T5" fmla="*/ 147 h 183"/>
              <a:gd name="T6" fmla="*/ 129 w 137"/>
              <a:gd name="T7" fmla="*/ 132 h 183"/>
              <a:gd name="T8" fmla="*/ 125 w 137"/>
              <a:gd name="T9" fmla="*/ 119 h 183"/>
              <a:gd name="T10" fmla="*/ 119 w 137"/>
              <a:gd name="T11" fmla="*/ 106 h 183"/>
              <a:gd name="T12" fmla="*/ 112 w 137"/>
              <a:gd name="T13" fmla="*/ 94 h 183"/>
              <a:gd name="T14" fmla="*/ 104 w 137"/>
              <a:gd name="T15" fmla="*/ 80 h 183"/>
              <a:gd name="T16" fmla="*/ 96 w 137"/>
              <a:gd name="T17" fmla="*/ 69 h 183"/>
              <a:gd name="T18" fmla="*/ 85 w 137"/>
              <a:gd name="T19" fmla="*/ 57 h 183"/>
              <a:gd name="T20" fmla="*/ 75 w 137"/>
              <a:gd name="T21" fmla="*/ 46 h 183"/>
              <a:gd name="T22" fmla="*/ 63 w 137"/>
              <a:gd name="T23" fmla="*/ 36 h 183"/>
              <a:gd name="T24" fmla="*/ 52 w 137"/>
              <a:gd name="T25" fmla="*/ 27 h 183"/>
              <a:gd name="T26" fmla="*/ 38 w 137"/>
              <a:gd name="T27" fmla="*/ 18 h 183"/>
              <a:gd name="T28" fmla="*/ 25 w 137"/>
              <a:gd name="T29" fmla="*/ 11 h 183"/>
              <a:gd name="T30" fmla="*/ 10 w 137"/>
              <a:gd name="T31" fmla="*/ 3 h 183"/>
              <a:gd name="T32" fmla="*/ 0 w 137"/>
              <a:gd name="T33" fmla="*/ 9 h 183"/>
              <a:gd name="T34" fmla="*/ 13 w 137"/>
              <a:gd name="T35" fmla="*/ 15 h 183"/>
              <a:gd name="T36" fmla="*/ 28 w 137"/>
              <a:gd name="T37" fmla="*/ 23 h 183"/>
              <a:gd name="T38" fmla="*/ 40 w 137"/>
              <a:gd name="T39" fmla="*/ 30 h 183"/>
              <a:gd name="T40" fmla="*/ 53 w 137"/>
              <a:gd name="T41" fmla="*/ 39 h 183"/>
              <a:gd name="T42" fmla="*/ 63 w 137"/>
              <a:gd name="T43" fmla="*/ 48 h 183"/>
              <a:gd name="T44" fmla="*/ 75 w 137"/>
              <a:gd name="T45" fmla="*/ 58 h 183"/>
              <a:gd name="T46" fmla="*/ 84 w 137"/>
              <a:gd name="T47" fmla="*/ 69 h 183"/>
              <a:gd name="T48" fmla="*/ 93 w 137"/>
              <a:gd name="T49" fmla="*/ 80 h 183"/>
              <a:gd name="T50" fmla="*/ 101 w 137"/>
              <a:gd name="T51" fmla="*/ 92 h 183"/>
              <a:gd name="T52" fmla="*/ 107 w 137"/>
              <a:gd name="T53" fmla="*/ 104 h 183"/>
              <a:gd name="T54" fmla="*/ 113 w 137"/>
              <a:gd name="T55" fmla="*/ 116 h 183"/>
              <a:gd name="T56" fmla="*/ 119 w 137"/>
              <a:gd name="T57" fmla="*/ 129 h 183"/>
              <a:gd name="T58" fmla="*/ 122 w 137"/>
              <a:gd name="T59" fmla="*/ 143 h 183"/>
              <a:gd name="T60" fmla="*/ 125 w 137"/>
              <a:gd name="T61" fmla="*/ 156 h 183"/>
              <a:gd name="T62" fmla="*/ 128 w 137"/>
              <a:gd name="T63" fmla="*/ 169 h 183"/>
              <a:gd name="T64" fmla="*/ 128 w 137"/>
              <a:gd name="T65" fmla="*/ 183 h 18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37"/>
              <a:gd name="T100" fmla="*/ 0 h 183"/>
              <a:gd name="T101" fmla="*/ 137 w 137"/>
              <a:gd name="T102" fmla="*/ 183 h 183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37" h="183">
                <a:moveTo>
                  <a:pt x="137" y="183"/>
                </a:moveTo>
                <a:lnTo>
                  <a:pt x="137" y="175"/>
                </a:lnTo>
                <a:lnTo>
                  <a:pt x="137" y="168"/>
                </a:lnTo>
                <a:lnTo>
                  <a:pt x="135" y="162"/>
                </a:lnTo>
                <a:lnTo>
                  <a:pt x="134" y="154"/>
                </a:lnTo>
                <a:lnTo>
                  <a:pt x="132" y="147"/>
                </a:lnTo>
                <a:lnTo>
                  <a:pt x="131" y="140"/>
                </a:lnTo>
                <a:lnTo>
                  <a:pt x="129" y="132"/>
                </a:lnTo>
                <a:lnTo>
                  <a:pt x="126" y="126"/>
                </a:lnTo>
                <a:lnTo>
                  <a:pt x="125" y="119"/>
                </a:lnTo>
                <a:lnTo>
                  <a:pt x="122" y="113"/>
                </a:lnTo>
                <a:lnTo>
                  <a:pt x="119" y="106"/>
                </a:lnTo>
                <a:lnTo>
                  <a:pt x="116" y="100"/>
                </a:lnTo>
                <a:lnTo>
                  <a:pt x="112" y="94"/>
                </a:lnTo>
                <a:lnTo>
                  <a:pt x="109" y="86"/>
                </a:lnTo>
                <a:lnTo>
                  <a:pt x="104" y="80"/>
                </a:lnTo>
                <a:lnTo>
                  <a:pt x="100" y="75"/>
                </a:lnTo>
                <a:lnTo>
                  <a:pt x="96" y="69"/>
                </a:lnTo>
                <a:lnTo>
                  <a:pt x="91" y="63"/>
                </a:lnTo>
                <a:lnTo>
                  <a:pt x="85" y="57"/>
                </a:lnTo>
                <a:lnTo>
                  <a:pt x="81" y="52"/>
                </a:lnTo>
                <a:lnTo>
                  <a:pt x="75" y="46"/>
                </a:lnTo>
                <a:lnTo>
                  <a:pt x="69" y="42"/>
                </a:lnTo>
                <a:lnTo>
                  <a:pt x="63" y="36"/>
                </a:lnTo>
                <a:lnTo>
                  <a:pt x="57" y="32"/>
                </a:lnTo>
                <a:lnTo>
                  <a:pt x="52" y="27"/>
                </a:lnTo>
                <a:lnTo>
                  <a:pt x="46" y="23"/>
                </a:lnTo>
                <a:lnTo>
                  <a:pt x="38" y="18"/>
                </a:lnTo>
                <a:lnTo>
                  <a:pt x="32" y="14"/>
                </a:lnTo>
                <a:lnTo>
                  <a:pt x="25" y="11"/>
                </a:lnTo>
                <a:lnTo>
                  <a:pt x="18" y="6"/>
                </a:lnTo>
                <a:lnTo>
                  <a:pt x="10" y="3"/>
                </a:lnTo>
                <a:lnTo>
                  <a:pt x="3" y="0"/>
                </a:lnTo>
                <a:lnTo>
                  <a:pt x="0" y="9"/>
                </a:lnTo>
                <a:lnTo>
                  <a:pt x="8" y="12"/>
                </a:lnTo>
                <a:lnTo>
                  <a:pt x="13" y="15"/>
                </a:lnTo>
                <a:lnTo>
                  <a:pt x="21" y="18"/>
                </a:lnTo>
                <a:lnTo>
                  <a:pt x="28" y="23"/>
                </a:lnTo>
                <a:lnTo>
                  <a:pt x="34" y="26"/>
                </a:lnTo>
                <a:lnTo>
                  <a:pt x="40" y="30"/>
                </a:lnTo>
                <a:lnTo>
                  <a:pt x="47" y="35"/>
                </a:lnTo>
                <a:lnTo>
                  <a:pt x="53" y="39"/>
                </a:lnTo>
                <a:lnTo>
                  <a:pt x="59" y="43"/>
                </a:lnTo>
                <a:lnTo>
                  <a:pt x="63" y="48"/>
                </a:lnTo>
                <a:lnTo>
                  <a:pt x="69" y="52"/>
                </a:lnTo>
                <a:lnTo>
                  <a:pt x="75" y="58"/>
                </a:lnTo>
                <a:lnTo>
                  <a:pt x="79" y="63"/>
                </a:lnTo>
                <a:lnTo>
                  <a:pt x="84" y="69"/>
                </a:lnTo>
                <a:lnTo>
                  <a:pt x="88" y="75"/>
                </a:lnTo>
                <a:lnTo>
                  <a:pt x="93" y="80"/>
                </a:lnTo>
                <a:lnTo>
                  <a:pt x="97" y="86"/>
                </a:lnTo>
                <a:lnTo>
                  <a:pt x="101" y="92"/>
                </a:lnTo>
                <a:lnTo>
                  <a:pt x="104" y="98"/>
                </a:lnTo>
                <a:lnTo>
                  <a:pt x="107" y="104"/>
                </a:lnTo>
                <a:lnTo>
                  <a:pt x="110" y="110"/>
                </a:lnTo>
                <a:lnTo>
                  <a:pt x="113" y="116"/>
                </a:lnTo>
                <a:lnTo>
                  <a:pt x="116" y="122"/>
                </a:lnTo>
                <a:lnTo>
                  <a:pt x="119" y="129"/>
                </a:lnTo>
                <a:lnTo>
                  <a:pt x="121" y="135"/>
                </a:lnTo>
                <a:lnTo>
                  <a:pt x="122" y="143"/>
                </a:lnTo>
                <a:lnTo>
                  <a:pt x="123" y="149"/>
                </a:lnTo>
                <a:lnTo>
                  <a:pt x="125" y="156"/>
                </a:lnTo>
                <a:lnTo>
                  <a:pt x="126" y="162"/>
                </a:lnTo>
                <a:lnTo>
                  <a:pt x="128" y="169"/>
                </a:lnTo>
                <a:lnTo>
                  <a:pt x="128" y="175"/>
                </a:lnTo>
                <a:lnTo>
                  <a:pt x="128" y="183"/>
                </a:lnTo>
                <a:lnTo>
                  <a:pt x="137" y="183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50" name="Freeform 106"/>
          <p:cNvSpPr>
            <a:spLocks/>
          </p:cNvSpPr>
          <p:nvPr/>
        </p:nvSpPr>
        <p:spPr bwMode="auto">
          <a:xfrm>
            <a:off x="2281238" y="5708650"/>
            <a:ext cx="363537" cy="315913"/>
          </a:xfrm>
          <a:custGeom>
            <a:avLst/>
            <a:gdLst>
              <a:gd name="T0" fmla="*/ 12 w 229"/>
              <a:gd name="T1" fmla="*/ 199 h 199"/>
              <a:gd name="T2" fmla="*/ 34 w 229"/>
              <a:gd name="T3" fmla="*/ 196 h 199"/>
              <a:gd name="T4" fmla="*/ 57 w 229"/>
              <a:gd name="T5" fmla="*/ 194 h 199"/>
              <a:gd name="T6" fmla="*/ 78 w 229"/>
              <a:gd name="T7" fmla="*/ 188 h 199"/>
              <a:gd name="T8" fmla="*/ 98 w 229"/>
              <a:gd name="T9" fmla="*/ 180 h 199"/>
              <a:gd name="T10" fmla="*/ 117 w 229"/>
              <a:gd name="T11" fmla="*/ 171 h 199"/>
              <a:gd name="T12" fmla="*/ 136 w 229"/>
              <a:gd name="T13" fmla="*/ 159 h 199"/>
              <a:gd name="T14" fmla="*/ 152 w 229"/>
              <a:gd name="T15" fmla="*/ 148 h 199"/>
              <a:gd name="T16" fmla="*/ 169 w 229"/>
              <a:gd name="T17" fmla="*/ 134 h 199"/>
              <a:gd name="T18" fmla="*/ 183 w 229"/>
              <a:gd name="T19" fmla="*/ 119 h 199"/>
              <a:gd name="T20" fmla="*/ 195 w 229"/>
              <a:gd name="T21" fmla="*/ 103 h 199"/>
              <a:gd name="T22" fmla="*/ 205 w 229"/>
              <a:gd name="T23" fmla="*/ 87 h 199"/>
              <a:gd name="T24" fmla="*/ 214 w 229"/>
              <a:gd name="T25" fmla="*/ 69 h 199"/>
              <a:gd name="T26" fmla="*/ 221 w 229"/>
              <a:gd name="T27" fmla="*/ 50 h 199"/>
              <a:gd name="T28" fmla="*/ 226 w 229"/>
              <a:gd name="T29" fmla="*/ 31 h 199"/>
              <a:gd name="T30" fmla="*/ 229 w 229"/>
              <a:gd name="T31" fmla="*/ 10 h 199"/>
              <a:gd name="T32" fmla="*/ 220 w 229"/>
              <a:gd name="T33" fmla="*/ 0 h 199"/>
              <a:gd name="T34" fmla="*/ 218 w 229"/>
              <a:gd name="T35" fmla="*/ 19 h 199"/>
              <a:gd name="T36" fmla="*/ 215 w 229"/>
              <a:gd name="T37" fmla="*/ 38 h 199"/>
              <a:gd name="T38" fmla="*/ 210 w 229"/>
              <a:gd name="T39" fmla="*/ 56 h 199"/>
              <a:gd name="T40" fmla="*/ 202 w 229"/>
              <a:gd name="T41" fmla="*/ 74 h 199"/>
              <a:gd name="T42" fmla="*/ 193 w 229"/>
              <a:gd name="T43" fmla="*/ 90 h 199"/>
              <a:gd name="T44" fmla="*/ 182 w 229"/>
              <a:gd name="T45" fmla="*/ 106 h 199"/>
              <a:gd name="T46" fmla="*/ 170 w 229"/>
              <a:gd name="T47" fmla="*/ 121 h 199"/>
              <a:gd name="T48" fmla="*/ 155 w 229"/>
              <a:gd name="T49" fmla="*/ 134 h 199"/>
              <a:gd name="T50" fmla="*/ 139 w 229"/>
              <a:gd name="T51" fmla="*/ 146 h 199"/>
              <a:gd name="T52" fmla="*/ 123 w 229"/>
              <a:gd name="T53" fmla="*/ 158 h 199"/>
              <a:gd name="T54" fmla="*/ 104 w 229"/>
              <a:gd name="T55" fmla="*/ 167 h 199"/>
              <a:gd name="T56" fmla="*/ 85 w 229"/>
              <a:gd name="T57" fmla="*/ 176 h 199"/>
              <a:gd name="T58" fmla="*/ 64 w 229"/>
              <a:gd name="T59" fmla="*/ 182 h 199"/>
              <a:gd name="T60" fmla="*/ 44 w 229"/>
              <a:gd name="T61" fmla="*/ 186 h 199"/>
              <a:gd name="T62" fmla="*/ 22 w 229"/>
              <a:gd name="T63" fmla="*/ 189 h 199"/>
              <a:gd name="T64" fmla="*/ 0 w 229"/>
              <a:gd name="T65" fmla="*/ 191 h 19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29"/>
              <a:gd name="T100" fmla="*/ 0 h 199"/>
              <a:gd name="T101" fmla="*/ 229 w 229"/>
              <a:gd name="T102" fmla="*/ 199 h 19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29" h="199">
                <a:moveTo>
                  <a:pt x="0" y="199"/>
                </a:moveTo>
                <a:lnTo>
                  <a:pt x="12" y="199"/>
                </a:lnTo>
                <a:lnTo>
                  <a:pt x="23" y="198"/>
                </a:lnTo>
                <a:lnTo>
                  <a:pt x="34" y="196"/>
                </a:lnTo>
                <a:lnTo>
                  <a:pt x="45" y="195"/>
                </a:lnTo>
                <a:lnTo>
                  <a:pt x="57" y="194"/>
                </a:lnTo>
                <a:lnTo>
                  <a:pt x="67" y="191"/>
                </a:lnTo>
                <a:lnTo>
                  <a:pt x="78" y="188"/>
                </a:lnTo>
                <a:lnTo>
                  <a:pt x="88" y="183"/>
                </a:lnTo>
                <a:lnTo>
                  <a:pt x="98" y="180"/>
                </a:lnTo>
                <a:lnTo>
                  <a:pt x="108" y="176"/>
                </a:lnTo>
                <a:lnTo>
                  <a:pt x="117" y="171"/>
                </a:lnTo>
                <a:lnTo>
                  <a:pt x="127" y="165"/>
                </a:lnTo>
                <a:lnTo>
                  <a:pt x="136" y="159"/>
                </a:lnTo>
                <a:lnTo>
                  <a:pt x="145" y="154"/>
                </a:lnTo>
                <a:lnTo>
                  <a:pt x="152" y="148"/>
                </a:lnTo>
                <a:lnTo>
                  <a:pt x="161" y="142"/>
                </a:lnTo>
                <a:lnTo>
                  <a:pt x="169" y="134"/>
                </a:lnTo>
                <a:lnTo>
                  <a:pt x="176" y="127"/>
                </a:lnTo>
                <a:lnTo>
                  <a:pt x="183" y="119"/>
                </a:lnTo>
                <a:lnTo>
                  <a:pt x="189" y="112"/>
                </a:lnTo>
                <a:lnTo>
                  <a:pt x="195" y="103"/>
                </a:lnTo>
                <a:lnTo>
                  <a:pt x="201" y="94"/>
                </a:lnTo>
                <a:lnTo>
                  <a:pt x="205" y="87"/>
                </a:lnTo>
                <a:lnTo>
                  <a:pt x="211" y="78"/>
                </a:lnTo>
                <a:lnTo>
                  <a:pt x="214" y="69"/>
                </a:lnTo>
                <a:lnTo>
                  <a:pt x="218" y="59"/>
                </a:lnTo>
                <a:lnTo>
                  <a:pt x="221" y="50"/>
                </a:lnTo>
                <a:lnTo>
                  <a:pt x="224" y="40"/>
                </a:lnTo>
                <a:lnTo>
                  <a:pt x="226" y="31"/>
                </a:lnTo>
                <a:lnTo>
                  <a:pt x="227" y="20"/>
                </a:lnTo>
                <a:lnTo>
                  <a:pt x="229" y="10"/>
                </a:lnTo>
                <a:lnTo>
                  <a:pt x="229" y="0"/>
                </a:lnTo>
                <a:lnTo>
                  <a:pt x="220" y="0"/>
                </a:lnTo>
                <a:lnTo>
                  <a:pt x="220" y="10"/>
                </a:lnTo>
                <a:lnTo>
                  <a:pt x="218" y="19"/>
                </a:lnTo>
                <a:lnTo>
                  <a:pt x="217" y="29"/>
                </a:lnTo>
                <a:lnTo>
                  <a:pt x="215" y="38"/>
                </a:lnTo>
                <a:lnTo>
                  <a:pt x="213" y="47"/>
                </a:lnTo>
                <a:lnTo>
                  <a:pt x="210" y="56"/>
                </a:lnTo>
                <a:lnTo>
                  <a:pt x="207" y="65"/>
                </a:lnTo>
                <a:lnTo>
                  <a:pt x="202" y="74"/>
                </a:lnTo>
                <a:lnTo>
                  <a:pt x="198" y="82"/>
                </a:lnTo>
                <a:lnTo>
                  <a:pt x="193" y="90"/>
                </a:lnTo>
                <a:lnTo>
                  <a:pt x="188" y="99"/>
                </a:lnTo>
                <a:lnTo>
                  <a:pt x="182" y="106"/>
                </a:lnTo>
                <a:lnTo>
                  <a:pt x="176" y="114"/>
                </a:lnTo>
                <a:lnTo>
                  <a:pt x="170" y="121"/>
                </a:lnTo>
                <a:lnTo>
                  <a:pt x="163" y="128"/>
                </a:lnTo>
                <a:lnTo>
                  <a:pt x="155" y="134"/>
                </a:lnTo>
                <a:lnTo>
                  <a:pt x="148" y="140"/>
                </a:lnTo>
                <a:lnTo>
                  <a:pt x="139" y="146"/>
                </a:lnTo>
                <a:lnTo>
                  <a:pt x="132" y="152"/>
                </a:lnTo>
                <a:lnTo>
                  <a:pt x="123" y="158"/>
                </a:lnTo>
                <a:lnTo>
                  <a:pt x="114" y="162"/>
                </a:lnTo>
                <a:lnTo>
                  <a:pt x="104" y="167"/>
                </a:lnTo>
                <a:lnTo>
                  <a:pt x="95" y="171"/>
                </a:lnTo>
                <a:lnTo>
                  <a:pt x="85" y="176"/>
                </a:lnTo>
                <a:lnTo>
                  <a:pt x="75" y="179"/>
                </a:lnTo>
                <a:lnTo>
                  <a:pt x="64" y="182"/>
                </a:lnTo>
                <a:lnTo>
                  <a:pt x="54" y="185"/>
                </a:lnTo>
                <a:lnTo>
                  <a:pt x="44" y="186"/>
                </a:lnTo>
                <a:lnTo>
                  <a:pt x="34" y="189"/>
                </a:lnTo>
                <a:lnTo>
                  <a:pt x="22" y="189"/>
                </a:lnTo>
                <a:lnTo>
                  <a:pt x="10" y="191"/>
                </a:lnTo>
                <a:lnTo>
                  <a:pt x="0" y="191"/>
                </a:lnTo>
                <a:lnTo>
                  <a:pt x="0" y="199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51" name="Freeform 107"/>
          <p:cNvSpPr>
            <a:spLocks/>
          </p:cNvSpPr>
          <p:nvPr/>
        </p:nvSpPr>
        <p:spPr bwMode="auto">
          <a:xfrm>
            <a:off x="1917700" y="5708650"/>
            <a:ext cx="363538" cy="315913"/>
          </a:xfrm>
          <a:custGeom>
            <a:avLst/>
            <a:gdLst>
              <a:gd name="T0" fmla="*/ 0 w 229"/>
              <a:gd name="T1" fmla="*/ 10 h 199"/>
              <a:gd name="T2" fmla="*/ 1 w 229"/>
              <a:gd name="T3" fmla="*/ 31 h 199"/>
              <a:gd name="T4" fmla="*/ 6 w 229"/>
              <a:gd name="T5" fmla="*/ 50 h 199"/>
              <a:gd name="T6" fmla="*/ 13 w 229"/>
              <a:gd name="T7" fmla="*/ 69 h 199"/>
              <a:gd name="T8" fmla="*/ 22 w 229"/>
              <a:gd name="T9" fmla="*/ 87 h 199"/>
              <a:gd name="T10" fmla="*/ 32 w 229"/>
              <a:gd name="T11" fmla="*/ 103 h 199"/>
              <a:gd name="T12" fmla="*/ 45 w 229"/>
              <a:gd name="T13" fmla="*/ 119 h 199"/>
              <a:gd name="T14" fmla="*/ 59 w 229"/>
              <a:gd name="T15" fmla="*/ 134 h 199"/>
              <a:gd name="T16" fmla="*/ 75 w 229"/>
              <a:gd name="T17" fmla="*/ 148 h 199"/>
              <a:gd name="T18" fmla="*/ 92 w 229"/>
              <a:gd name="T19" fmla="*/ 159 h 199"/>
              <a:gd name="T20" fmla="*/ 110 w 229"/>
              <a:gd name="T21" fmla="*/ 171 h 199"/>
              <a:gd name="T22" fmla="*/ 129 w 229"/>
              <a:gd name="T23" fmla="*/ 180 h 199"/>
              <a:gd name="T24" fmla="*/ 150 w 229"/>
              <a:gd name="T25" fmla="*/ 188 h 199"/>
              <a:gd name="T26" fmla="*/ 172 w 229"/>
              <a:gd name="T27" fmla="*/ 194 h 199"/>
              <a:gd name="T28" fmla="*/ 194 w 229"/>
              <a:gd name="T29" fmla="*/ 196 h 199"/>
              <a:gd name="T30" fmla="*/ 217 w 229"/>
              <a:gd name="T31" fmla="*/ 199 h 199"/>
              <a:gd name="T32" fmla="*/ 229 w 229"/>
              <a:gd name="T33" fmla="*/ 191 h 199"/>
              <a:gd name="T34" fmla="*/ 205 w 229"/>
              <a:gd name="T35" fmla="*/ 189 h 199"/>
              <a:gd name="T36" fmla="*/ 183 w 229"/>
              <a:gd name="T37" fmla="*/ 186 h 199"/>
              <a:gd name="T38" fmla="*/ 163 w 229"/>
              <a:gd name="T39" fmla="*/ 182 h 199"/>
              <a:gd name="T40" fmla="*/ 142 w 229"/>
              <a:gd name="T41" fmla="*/ 176 h 199"/>
              <a:gd name="T42" fmla="*/ 123 w 229"/>
              <a:gd name="T43" fmla="*/ 167 h 199"/>
              <a:gd name="T44" fmla="*/ 106 w 229"/>
              <a:gd name="T45" fmla="*/ 158 h 199"/>
              <a:gd name="T46" fmla="*/ 88 w 229"/>
              <a:gd name="T47" fmla="*/ 146 h 199"/>
              <a:gd name="T48" fmla="*/ 72 w 229"/>
              <a:gd name="T49" fmla="*/ 134 h 199"/>
              <a:gd name="T50" fmla="*/ 59 w 229"/>
              <a:gd name="T51" fmla="*/ 121 h 199"/>
              <a:gd name="T52" fmla="*/ 45 w 229"/>
              <a:gd name="T53" fmla="*/ 106 h 199"/>
              <a:gd name="T54" fmla="*/ 35 w 229"/>
              <a:gd name="T55" fmla="*/ 90 h 199"/>
              <a:gd name="T56" fmla="*/ 25 w 229"/>
              <a:gd name="T57" fmla="*/ 74 h 199"/>
              <a:gd name="T58" fmla="*/ 17 w 229"/>
              <a:gd name="T59" fmla="*/ 56 h 199"/>
              <a:gd name="T60" fmla="*/ 13 w 229"/>
              <a:gd name="T61" fmla="*/ 38 h 199"/>
              <a:gd name="T62" fmla="*/ 9 w 229"/>
              <a:gd name="T63" fmla="*/ 19 h 199"/>
              <a:gd name="T64" fmla="*/ 9 w 229"/>
              <a:gd name="T65" fmla="*/ 0 h 19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29"/>
              <a:gd name="T100" fmla="*/ 0 h 199"/>
              <a:gd name="T101" fmla="*/ 229 w 229"/>
              <a:gd name="T102" fmla="*/ 199 h 19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29" h="199">
                <a:moveTo>
                  <a:pt x="0" y="0"/>
                </a:moveTo>
                <a:lnTo>
                  <a:pt x="0" y="10"/>
                </a:lnTo>
                <a:lnTo>
                  <a:pt x="0" y="20"/>
                </a:lnTo>
                <a:lnTo>
                  <a:pt x="1" y="31"/>
                </a:lnTo>
                <a:lnTo>
                  <a:pt x="4" y="40"/>
                </a:lnTo>
                <a:lnTo>
                  <a:pt x="6" y="50"/>
                </a:lnTo>
                <a:lnTo>
                  <a:pt x="10" y="59"/>
                </a:lnTo>
                <a:lnTo>
                  <a:pt x="13" y="69"/>
                </a:lnTo>
                <a:lnTo>
                  <a:pt x="17" y="78"/>
                </a:lnTo>
                <a:lnTo>
                  <a:pt x="22" y="87"/>
                </a:lnTo>
                <a:lnTo>
                  <a:pt x="28" y="94"/>
                </a:lnTo>
                <a:lnTo>
                  <a:pt x="32" y="103"/>
                </a:lnTo>
                <a:lnTo>
                  <a:pt x="38" y="112"/>
                </a:lnTo>
                <a:lnTo>
                  <a:pt x="45" y="119"/>
                </a:lnTo>
                <a:lnTo>
                  <a:pt x="51" y="127"/>
                </a:lnTo>
                <a:lnTo>
                  <a:pt x="59" y="134"/>
                </a:lnTo>
                <a:lnTo>
                  <a:pt x="67" y="142"/>
                </a:lnTo>
                <a:lnTo>
                  <a:pt x="75" y="148"/>
                </a:lnTo>
                <a:lnTo>
                  <a:pt x="84" y="154"/>
                </a:lnTo>
                <a:lnTo>
                  <a:pt x="92" y="159"/>
                </a:lnTo>
                <a:lnTo>
                  <a:pt x="101" y="165"/>
                </a:lnTo>
                <a:lnTo>
                  <a:pt x="110" y="171"/>
                </a:lnTo>
                <a:lnTo>
                  <a:pt x="120" y="176"/>
                </a:lnTo>
                <a:lnTo>
                  <a:pt x="129" y="180"/>
                </a:lnTo>
                <a:lnTo>
                  <a:pt x="139" y="183"/>
                </a:lnTo>
                <a:lnTo>
                  <a:pt x="150" y="188"/>
                </a:lnTo>
                <a:lnTo>
                  <a:pt x="160" y="191"/>
                </a:lnTo>
                <a:lnTo>
                  <a:pt x="172" y="194"/>
                </a:lnTo>
                <a:lnTo>
                  <a:pt x="182" y="195"/>
                </a:lnTo>
                <a:lnTo>
                  <a:pt x="194" y="196"/>
                </a:lnTo>
                <a:lnTo>
                  <a:pt x="205" y="198"/>
                </a:lnTo>
                <a:lnTo>
                  <a:pt x="217" y="199"/>
                </a:lnTo>
                <a:lnTo>
                  <a:pt x="229" y="199"/>
                </a:lnTo>
                <a:lnTo>
                  <a:pt x="229" y="191"/>
                </a:lnTo>
                <a:lnTo>
                  <a:pt x="217" y="191"/>
                </a:lnTo>
                <a:lnTo>
                  <a:pt x="205" y="189"/>
                </a:lnTo>
                <a:lnTo>
                  <a:pt x="195" y="189"/>
                </a:lnTo>
                <a:lnTo>
                  <a:pt x="183" y="186"/>
                </a:lnTo>
                <a:lnTo>
                  <a:pt x="173" y="185"/>
                </a:lnTo>
                <a:lnTo>
                  <a:pt x="163" y="182"/>
                </a:lnTo>
                <a:lnTo>
                  <a:pt x="152" y="179"/>
                </a:lnTo>
                <a:lnTo>
                  <a:pt x="142" y="176"/>
                </a:lnTo>
                <a:lnTo>
                  <a:pt x="133" y="171"/>
                </a:lnTo>
                <a:lnTo>
                  <a:pt x="123" y="167"/>
                </a:lnTo>
                <a:lnTo>
                  <a:pt x="114" y="162"/>
                </a:lnTo>
                <a:lnTo>
                  <a:pt x="106" y="158"/>
                </a:lnTo>
                <a:lnTo>
                  <a:pt x="97" y="152"/>
                </a:lnTo>
                <a:lnTo>
                  <a:pt x="88" y="146"/>
                </a:lnTo>
                <a:lnTo>
                  <a:pt x="81" y="140"/>
                </a:lnTo>
                <a:lnTo>
                  <a:pt x="72" y="134"/>
                </a:lnTo>
                <a:lnTo>
                  <a:pt x="64" y="128"/>
                </a:lnTo>
                <a:lnTo>
                  <a:pt x="59" y="121"/>
                </a:lnTo>
                <a:lnTo>
                  <a:pt x="51" y="114"/>
                </a:lnTo>
                <a:lnTo>
                  <a:pt x="45" y="106"/>
                </a:lnTo>
                <a:lnTo>
                  <a:pt x="40" y="99"/>
                </a:lnTo>
                <a:lnTo>
                  <a:pt x="35" y="90"/>
                </a:lnTo>
                <a:lnTo>
                  <a:pt x="29" y="82"/>
                </a:lnTo>
                <a:lnTo>
                  <a:pt x="25" y="74"/>
                </a:lnTo>
                <a:lnTo>
                  <a:pt x="22" y="65"/>
                </a:lnTo>
                <a:lnTo>
                  <a:pt x="17" y="56"/>
                </a:lnTo>
                <a:lnTo>
                  <a:pt x="15" y="47"/>
                </a:lnTo>
                <a:lnTo>
                  <a:pt x="13" y="38"/>
                </a:lnTo>
                <a:lnTo>
                  <a:pt x="10" y="29"/>
                </a:lnTo>
                <a:lnTo>
                  <a:pt x="9" y="19"/>
                </a:lnTo>
                <a:lnTo>
                  <a:pt x="9" y="10"/>
                </a:lnTo>
                <a:lnTo>
                  <a:pt x="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52" name="Freeform 108"/>
          <p:cNvSpPr>
            <a:spLocks/>
          </p:cNvSpPr>
          <p:nvPr/>
        </p:nvSpPr>
        <p:spPr bwMode="auto">
          <a:xfrm>
            <a:off x="1917700" y="5418138"/>
            <a:ext cx="215900" cy="290512"/>
          </a:xfrm>
          <a:custGeom>
            <a:avLst/>
            <a:gdLst>
              <a:gd name="T0" fmla="*/ 125 w 136"/>
              <a:gd name="T1" fmla="*/ 3 h 183"/>
              <a:gd name="T2" fmla="*/ 111 w 136"/>
              <a:gd name="T3" fmla="*/ 12 h 183"/>
              <a:gd name="T4" fmla="*/ 97 w 136"/>
              <a:gd name="T5" fmla="*/ 20 h 183"/>
              <a:gd name="T6" fmla="*/ 84 w 136"/>
              <a:gd name="T7" fmla="*/ 29 h 183"/>
              <a:gd name="T8" fmla="*/ 72 w 136"/>
              <a:gd name="T9" fmla="*/ 39 h 183"/>
              <a:gd name="T10" fmla="*/ 60 w 136"/>
              <a:gd name="T11" fmla="*/ 48 h 183"/>
              <a:gd name="T12" fmla="*/ 50 w 136"/>
              <a:gd name="T13" fmla="*/ 60 h 183"/>
              <a:gd name="T14" fmla="*/ 41 w 136"/>
              <a:gd name="T15" fmla="*/ 70 h 183"/>
              <a:gd name="T16" fmla="*/ 32 w 136"/>
              <a:gd name="T17" fmla="*/ 82 h 183"/>
              <a:gd name="T18" fmla="*/ 23 w 136"/>
              <a:gd name="T19" fmla="*/ 94 h 183"/>
              <a:gd name="T20" fmla="*/ 17 w 136"/>
              <a:gd name="T21" fmla="*/ 107 h 183"/>
              <a:gd name="T22" fmla="*/ 12 w 136"/>
              <a:gd name="T23" fmla="*/ 120 h 183"/>
              <a:gd name="T24" fmla="*/ 7 w 136"/>
              <a:gd name="T25" fmla="*/ 134 h 183"/>
              <a:gd name="T26" fmla="*/ 3 w 136"/>
              <a:gd name="T27" fmla="*/ 147 h 183"/>
              <a:gd name="T28" fmla="*/ 0 w 136"/>
              <a:gd name="T29" fmla="*/ 160 h 183"/>
              <a:gd name="T30" fmla="*/ 0 w 136"/>
              <a:gd name="T31" fmla="*/ 175 h 183"/>
              <a:gd name="T32" fmla="*/ 9 w 136"/>
              <a:gd name="T33" fmla="*/ 183 h 183"/>
              <a:gd name="T34" fmla="*/ 9 w 136"/>
              <a:gd name="T35" fmla="*/ 169 h 183"/>
              <a:gd name="T36" fmla="*/ 10 w 136"/>
              <a:gd name="T37" fmla="*/ 156 h 183"/>
              <a:gd name="T38" fmla="*/ 13 w 136"/>
              <a:gd name="T39" fmla="*/ 143 h 183"/>
              <a:gd name="T40" fmla="*/ 17 w 136"/>
              <a:gd name="T41" fmla="*/ 129 h 183"/>
              <a:gd name="T42" fmla="*/ 22 w 136"/>
              <a:gd name="T43" fmla="*/ 117 h 183"/>
              <a:gd name="T44" fmla="*/ 28 w 136"/>
              <a:gd name="T45" fmla="*/ 104 h 183"/>
              <a:gd name="T46" fmla="*/ 35 w 136"/>
              <a:gd name="T47" fmla="*/ 92 h 183"/>
              <a:gd name="T48" fmla="*/ 42 w 136"/>
              <a:gd name="T49" fmla="*/ 82 h 183"/>
              <a:gd name="T50" fmla="*/ 51 w 136"/>
              <a:gd name="T51" fmla="*/ 70 h 183"/>
              <a:gd name="T52" fmla="*/ 62 w 136"/>
              <a:gd name="T53" fmla="*/ 60 h 183"/>
              <a:gd name="T54" fmla="*/ 72 w 136"/>
              <a:gd name="T55" fmla="*/ 49 h 183"/>
              <a:gd name="T56" fmla="*/ 84 w 136"/>
              <a:gd name="T57" fmla="*/ 40 h 183"/>
              <a:gd name="T58" fmla="*/ 95 w 136"/>
              <a:gd name="T59" fmla="*/ 32 h 183"/>
              <a:gd name="T60" fmla="*/ 108 w 136"/>
              <a:gd name="T61" fmla="*/ 23 h 183"/>
              <a:gd name="T62" fmla="*/ 122 w 136"/>
              <a:gd name="T63" fmla="*/ 15 h 183"/>
              <a:gd name="T64" fmla="*/ 136 w 136"/>
              <a:gd name="T65" fmla="*/ 8 h 18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36"/>
              <a:gd name="T100" fmla="*/ 0 h 183"/>
              <a:gd name="T101" fmla="*/ 136 w 136"/>
              <a:gd name="T102" fmla="*/ 183 h 183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36" h="183">
                <a:moveTo>
                  <a:pt x="132" y="0"/>
                </a:moveTo>
                <a:lnTo>
                  <a:pt x="125" y="3"/>
                </a:lnTo>
                <a:lnTo>
                  <a:pt x="117" y="8"/>
                </a:lnTo>
                <a:lnTo>
                  <a:pt x="111" y="12"/>
                </a:lnTo>
                <a:lnTo>
                  <a:pt x="104" y="15"/>
                </a:lnTo>
                <a:lnTo>
                  <a:pt x="97" y="20"/>
                </a:lnTo>
                <a:lnTo>
                  <a:pt x="91" y="24"/>
                </a:lnTo>
                <a:lnTo>
                  <a:pt x="84" y="29"/>
                </a:lnTo>
                <a:lnTo>
                  <a:pt x="78" y="33"/>
                </a:lnTo>
                <a:lnTo>
                  <a:pt x="72" y="39"/>
                </a:lnTo>
                <a:lnTo>
                  <a:pt x="66" y="43"/>
                </a:lnTo>
                <a:lnTo>
                  <a:pt x="60" y="48"/>
                </a:lnTo>
                <a:lnTo>
                  <a:pt x="56" y="54"/>
                </a:lnTo>
                <a:lnTo>
                  <a:pt x="50" y="60"/>
                </a:lnTo>
                <a:lnTo>
                  <a:pt x="45" y="64"/>
                </a:lnTo>
                <a:lnTo>
                  <a:pt x="41" y="70"/>
                </a:lnTo>
                <a:lnTo>
                  <a:pt x="37" y="76"/>
                </a:lnTo>
                <a:lnTo>
                  <a:pt x="32" y="82"/>
                </a:lnTo>
                <a:lnTo>
                  <a:pt x="28" y="88"/>
                </a:lnTo>
                <a:lnTo>
                  <a:pt x="23" y="94"/>
                </a:lnTo>
                <a:lnTo>
                  <a:pt x="20" y="100"/>
                </a:lnTo>
                <a:lnTo>
                  <a:pt x="17" y="107"/>
                </a:lnTo>
                <a:lnTo>
                  <a:pt x="15" y="113"/>
                </a:lnTo>
                <a:lnTo>
                  <a:pt x="12" y="120"/>
                </a:lnTo>
                <a:lnTo>
                  <a:pt x="9" y="126"/>
                </a:lnTo>
                <a:lnTo>
                  <a:pt x="7" y="134"/>
                </a:lnTo>
                <a:lnTo>
                  <a:pt x="4" y="140"/>
                </a:lnTo>
                <a:lnTo>
                  <a:pt x="3" y="147"/>
                </a:lnTo>
                <a:lnTo>
                  <a:pt x="1" y="154"/>
                </a:lnTo>
                <a:lnTo>
                  <a:pt x="0" y="160"/>
                </a:lnTo>
                <a:lnTo>
                  <a:pt x="0" y="168"/>
                </a:lnTo>
                <a:lnTo>
                  <a:pt x="0" y="175"/>
                </a:lnTo>
                <a:lnTo>
                  <a:pt x="0" y="183"/>
                </a:lnTo>
                <a:lnTo>
                  <a:pt x="9" y="183"/>
                </a:lnTo>
                <a:lnTo>
                  <a:pt x="9" y="175"/>
                </a:lnTo>
                <a:lnTo>
                  <a:pt x="9" y="169"/>
                </a:lnTo>
                <a:lnTo>
                  <a:pt x="9" y="162"/>
                </a:lnTo>
                <a:lnTo>
                  <a:pt x="10" y="156"/>
                </a:lnTo>
                <a:lnTo>
                  <a:pt x="12" y="149"/>
                </a:lnTo>
                <a:lnTo>
                  <a:pt x="13" y="143"/>
                </a:lnTo>
                <a:lnTo>
                  <a:pt x="15" y="135"/>
                </a:lnTo>
                <a:lnTo>
                  <a:pt x="17" y="129"/>
                </a:lnTo>
                <a:lnTo>
                  <a:pt x="19" y="123"/>
                </a:lnTo>
                <a:lnTo>
                  <a:pt x="22" y="117"/>
                </a:lnTo>
                <a:lnTo>
                  <a:pt x="25" y="110"/>
                </a:lnTo>
                <a:lnTo>
                  <a:pt x="28" y="104"/>
                </a:lnTo>
                <a:lnTo>
                  <a:pt x="31" y="98"/>
                </a:lnTo>
                <a:lnTo>
                  <a:pt x="35" y="92"/>
                </a:lnTo>
                <a:lnTo>
                  <a:pt x="40" y="86"/>
                </a:lnTo>
                <a:lnTo>
                  <a:pt x="42" y="82"/>
                </a:lnTo>
                <a:lnTo>
                  <a:pt x="47" y="76"/>
                </a:lnTo>
                <a:lnTo>
                  <a:pt x="51" y="70"/>
                </a:lnTo>
                <a:lnTo>
                  <a:pt x="57" y="66"/>
                </a:lnTo>
                <a:lnTo>
                  <a:pt x="62" y="60"/>
                </a:lnTo>
                <a:lnTo>
                  <a:pt x="66" y="55"/>
                </a:lnTo>
                <a:lnTo>
                  <a:pt x="72" y="49"/>
                </a:lnTo>
                <a:lnTo>
                  <a:pt x="78" y="45"/>
                </a:lnTo>
                <a:lnTo>
                  <a:pt x="84" y="40"/>
                </a:lnTo>
                <a:lnTo>
                  <a:pt x="89" y="36"/>
                </a:lnTo>
                <a:lnTo>
                  <a:pt x="95" y="32"/>
                </a:lnTo>
                <a:lnTo>
                  <a:pt x="101" y="27"/>
                </a:lnTo>
                <a:lnTo>
                  <a:pt x="108" y="23"/>
                </a:lnTo>
                <a:lnTo>
                  <a:pt x="114" y="20"/>
                </a:lnTo>
                <a:lnTo>
                  <a:pt x="122" y="15"/>
                </a:lnTo>
                <a:lnTo>
                  <a:pt x="129" y="12"/>
                </a:lnTo>
                <a:lnTo>
                  <a:pt x="136" y="8"/>
                </a:lnTo>
                <a:lnTo>
                  <a:pt x="132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53" name="Freeform 109"/>
          <p:cNvSpPr>
            <a:spLocks/>
          </p:cNvSpPr>
          <p:nvPr/>
        </p:nvSpPr>
        <p:spPr bwMode="auto">
          <a:xfrm>
            <a:off x="2127250" y="5357813"/>
            <a:ext cx="36513" cy="73025"/>
          </a:xfrm>
          <a:custGeom>
            <a:avLst/>
            <a:gdLst>
              <a:gd name="T0" fmla="*/ 15 w 23"/>
              <a:gd name="T1" fmla="*/ 1 h 46"/>
              <a:gd name="T2" fmla="*/ 15 w 23"/>
              <a:gd name="T3" fmla="*/ 4 h 46"/>
              <a:gd name="T4" fmla="*/ 15 w 23"/>
              <a:gd name="T5" fmla="*/ 7 h 46"/>
              <a:gd name="T6" fmla="*/ 15 w 23"/>
              <a:gd name="T7" fmla="*/ 10 h 46"/>
              <a:gd name="T8" fmla="*/ 15 w 23"/>
              <a:gd name="T9" fmla="*/ 13 h 46"/>
              <a:gd name="T10" fmla="*/ 13 w 23"/>
              <a:gd name="T11" fmla="*/ 16 h 46"/>
              <a:gd name="T12" fmla="*/ 13 w 23"/>
              <a:gd name="T13" fmla="*/ 19 h 46"/>
              <a:gd name="T14" fmla="*/ 12 w 23"/>
              <a:gd name="T15" fmla="*/ 22 h 46"/>
              <a:gd name="T16" fmla="*/ 10 w 23"/>
              <a:gd name="T17" fmla="*/ 25 h 46"/>
              <a:gd name="T18" fmla="*/ 10 w 23"/>
              <a:gd name="T19" fmla="*/ 28 h 46"/>
              <a:gd name="T20" fmla="*/ 7 w 23"/>
              <a:gd name="T21" fmla="*/ 31 h 46"/>
              <a:gd name="T22" fmla="*/ 6 w 23"/>
              <a:gd name="T23" fmla="*/ 34 h 46"/>
              <a:gd name="T24" fmla="*/ 4 w 23"/>
              <a:gd name="T25" fmla="*/ 36 h 46"/>
              <a:gd name="T26" fmla="*/ 3 w 23"/>
              <a:gd name="T27" fmla="*/ 37 h 46"/>
              <a:gd name="T28" fmla="*/ 1 w 23"/>
              <a:gd name="T29" fmla="*/ 38 h 46"/>
              <a:gd name="T30" fmla="*/ 4 w 23"/>
              <a:gd name="T31" fmla="*/ 46 h 46"/>
              <a:gd name="T32" fmla="*/ 7 w 23"/>
              <a:gd name="T33" fmla="*/ 44 h 46"/>
              <a:gd name="T34" fmla="*/ 9 w 23"/>
              <a:gd name="T35" fmla="*/ 43 h 46"/>
              <a:gd name="T36" fmla="*/ 12 w 23"/>
              <a:gd name="T37" fmla="*/ 41 h 46"/>
              <a:gd name="T38" fmla="*/ 13 w 23"/>
              <a:gd name="T39" fmla="*/ 38 h 46"/>
              <a:gd name="T40" fmla="*/ 16 w 23"/>
              <a:gd name="T41" fmla="*/ 36 h 46"/>
              <a:gd name="T42" fmla="*/ 18 w 23"/>
              <a:gd name="T43" fmla="*/ 33 h 46"/>
              <a:gd name="T44" fmla="*/ 19 w 23"/>
              <a:gd name="T45" fmla="*/ 30 h 46"/>
              <a:gd name="T46" fmla="*/ 19 w 23"/>
              <a:gd name="T47" fmla="*/ 27 h 46"/>
              <a:gd name="T48" fmla="*/ 20 w 23"/>
              <a:gd name="T49" fmla="*/ 24 h 46"/>
              <a:gd name="T50" fmla="*/ 22 w 23"/>
              <a:gd name="T51" fmla="*/ 21 h 46"/>
              <a:gd name="T52" fmla="*/ 22 w 23"/>
              <a:gd name="T53" fmla="*/ 16 h 46"/>
              <a:gd name="T54" fmla="*/ 23 w 23"/>
              <a:gd name="T55" fmla="*/ 13 h 46"/>
              <a:gd name="T56" fmla="*/ 23 w 23"/>
              <a:gd name="T57" fmla="*/ 10 h 46"/>
              <a:gd name="T58" fmla="*/ 23 w 23"/>
              <a:gd name="T59" fmla="*/ 6 h 46"/>
              <a:gd name="T60" fmla="*/ 23 w 23"/>
              <a:gd name="T61" fmla="*/ 3 h 46"/>
              <a:gd name="T62" fmla="*/ 23 w 23"/>
              <a:gd name="T63" fmla="*/ 0 h 4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23"/>
              <a:gd name="T97" fmla="*/ 0 h 46"/>
              <a:gd name="T98" fmla="*/ 23 w 23"/>
              <a:gd name="T99" fmla="*/ 46 h 4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23" h="46">
                <a:moveTo>
                  <a:pt x="15" y="0"/>
                </a:moveTo>
                <a:lnTo>
                  <a:pt x="15" y="1"/>
                </a:lnTo>
                <a:lnTo>
                  <a:pt x="15" y="3"/>
                </a:lnTo>
                <a:lnTo>
                  <a:pt x="15" y="4"/>
                </a:lnTo>
                <a:lnTo>
                  <a:pt x="15" y="6"/>
                </a:lnTo>
                <a:lnTo>
                  <a:pt x="15" y="7"/>
                </a:lnTo>
                <a:lnTo>
                  <a:pt x="15" y="9"/>
                </a:lnTo>
                <a:lnTo>
                  <a:pt x="15" y="10"/>
                </a:lnTo>
                <a:lnTo>
                  <a:pt x="15" y="12"/>
                </a:lnTo>
                <a:lnTo>
                  <a:pt x="15" y="13"/>
                </a:lnTo>
                <a:lnTo>
                  <a:pt x="13" y="15"/>
                </a:lnTo>
                <a:lnTo>
                  <a:pt x="13" y="16"/>
                </a:lnTo>
                <a:lnTo>
                  <a:pt x="13" y="18"/>
                </a:lnTo>
                <a:lnTo>
                  <a:pt x="13" y="19"/>
                </a:lnTo>
                <a:lnTo>
                  <a:pt x="12" y="21"/>
                </a:lnTo>
                <a:lnTo>
                  <a:pt x="12" y="22"/>
                </a:lnTo>
                <a:lnTo>
                  <a:pt x="12" y="24"/>
                </a:lnTo>
                <a:lnTo>
                  <a:pt x="10" y="25"/>
                </a:lnTo>
                <a:lnTo>
                  <a:pt x="10" y="27"/>
                </a:lnTo>
                <a:lnTo>
                  <a:pt x="10" y="28"/>
                </a:lnTo>
                <a:lnTo>
                  <a:pt x="9" y="30"/>
                </a:lnTo>
                <a:lnTo>
                  <a:pt x="7" y="31"/>
                </a:lnTo>
                <a:lnTo>
                  <a:pt x="7" y="33"/>
                </a:lnTo>
                <a:lnTo>
                  <a:pt x="6" y="34"/>
                </a:lnTo>
                <a:lnTo>
                  <a:pt x="6" y="36"/>
                </a:lnTo>
                <a:lnTo>
                  <a:pt x="4" y="36"/>
                </a:lnTo>
                <a:lnTo>
                  <a:pt x="4" y="37"/>
                </a:lnTo>
                <a:lnTo>
                  <a:pt x="3" y="37"/>
                </a:lnTo>
                <a:lnTo>
                  <a:pt x="1" y="37"/>
                </a:lnTo>
                <a:lnTo>
                  <a:pt x="1" y="38"/>
                </a:lnTo>
                <a:lnTo>
                  <a:pt x="0" y="38"/>
                </a:lnTo>
                <a:lnTo>
                  <a:pt x="4" y="46"/>
                </a:lnTo>
                <a:lnTo>
                  <a:pt x="6" y="46"/>
                </a:lnTo>
                <a:lnTo>
                  <a:pt x="7" y="44"/>
                </a:lnTo>
                <a:lnTo>
                  <a:pt x="9" y="44"/>
                </a:lnTo>
                <a:lnTo>
                  <a:pt x="9" y="43"/>
                </a:lnTo>
                <a:lnTo>
                  <a:pt x="10" y="41"/>
                </a:lnTo>
                <a:lnTo>
                  <a:pt x="12" y="41"/>
                </a:lnTo>
                <a:lnTo>
                  <a:pt x="13" y="40"/>
                </a:lnTo>
                <a:lnTo>
                  <a:pt x="13" y="38"/>
                </a:lnTo>
                <a:lnTo>
                  <a:pt x="15" y="37"/>
                </a:lnTo>
                <a:lnTo>
                  <a:pt x="16" y="36"/>
                </a:lnTo>
                <a:lnTo>
                  <a:pt x="16" y="34"/>
                </a:lnTo>
                <a:lnTo>
                  <a:pt x="18" y="33"/>
                </a:lnTo>
                <a:lnTo>
                  <a:pt x="18" y="31"/>
                </a:lnTo>
                <a:lnTo>
                  <a:pt x="19" y="30"/>
                </a:lnTo>
                <a:lnTo>
                  <a:pt x="19" y="28"/>
                </a:lnTo>
                <a:lnTo>
                  <a:pt x="19" y="27"/>
                </a:lnTo>
                <a:lnTo>
                  <a:pt x="20" y="25"/>
                </a:lnTo>
                <a:lnTo>
                  <a:pt x="20" y="24"/>
                </a:lnTo>
                <a:lnTo>
                  <a:pt x="20" y="22"/>
                </a:lnTo>
                <a:lnTo>
                  <a:pt x="22" y="21"/>
                </a:lnTo>
                <a:lnTo>
                  <a:pt x="22" y="18"/>
                </a:lnTo>
                <a:lnTo>
                  <a:pt x="22" y="16"/>
                </a:lnTo>
                <a:lnTo>
                  <a:pt x="22" y="15"/>
                </a:lnTo>
                <a:lnTo>
                  <a:pt x="23" y="13"/>
                </a:lnTo>
                <a:lnTo>
                  <a:pt x="23" y="12"/>
                </a:lnTo>
                <a:lnTo>
                  <a:pt x="23" y="10"/>
                </a:lnTo>
                <a:lnTo>
                  <a:pt x="23" y="7"/>
                </a:lnTo>
                <a:lnTo>
                  <a:pt x="23" y="6"/>
                </a:lnTo>
                <a:lnTo>
                  <a:pt x="23" y="4"/>
                </a:lnTo>
                <a:lnTo>
                  <a:pt x="23" y="3"/>
                </a:lnTo>
                <a:lnTo>
                  <a:pt x="23" y="1"/>
                </a:lnTo>
                <a:lnTo>
                  <a:pt x="23" y="0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54" name="Freeform 110"/>
          <p:cNvSpPr>
            <a:spLocks/>
          </p:cNvSpPr>
          <p:nvPr/>
        </p:nvSpPr>
        <p:spPr bwMode="auto">
          <a:xfrm>
            <a:off x="2093913" y="5268913"/>
            <a:ext cx="69850" cy="88900"/>
          </a:xfrm>
          <a:custGeom>
            <a:avLst/>
            <a:gdLst>
              <a:gd name="T0" fmla="*/ 2 w 44"/>
              <a:gd name="T1" fmla="*/ 9 h 56"/>
              <a:gd name="T2" fmla="*/ 6 w 44"/>
              <a:gd name="T3" fmla="*/ 10 h 56"/>
              <a:gd name="T4" fmla="*/ 9 w 44"/>
              <a:gd name="T5" fmla="*/ 10 h 56"/>
              <a:gd name="T6" fmla="*/ 12 w 44"/>
              <a:gd name="T7" fmla="*/ 12 h 56"/>
              <a:gd name="T8" fmla="*/ 15 w 44"/>
              <a:gd name="T9" fmla="*/ 13 h 56"/>
              <a:gd name="T10" fmla="*/ 18 w 44"/>
              <a:gd name="T11" fmla="*/ 16 h 56"/>
              <a:gd name="T12" fmla="*/ 21 w 44"/>
              <a:gd name="T13" fmla="*/ 18 h 56"/>
              <a:gd name="T14" fmla="*/ 24 w 44"/>
              <a:gd name="T15" fmla="*/ 20 h 56"/>
              <a:gd name="T16" fmla="*/ 27 w 44"/>
              <a:gd name="T17" fmla="*/ 23 h 56"/>
              <a:gd name="T18" fmla="*/ 28 w 44"/>
              <a:gd name="T19" fmla="*/ 28 h 56"/>
              <a:gd name="T20" fmla="*/ 31 w 44"/>
              <a:gd name="T21" fmla="*/ 31 h 56"/>
              <a:gd name="T22" fmla="*/ 33 w 44"/>
              <a:gd name="T23" fmla="*/ 35 h 56"/>
              <a:gd name="T24" fmla="*/ 34 w 44"/>
              <a:gd name="T25" fmla="*/ 40 h 56"/>
              <a:gd name="T26" fmla="*/ 36 w 44"/>
              <a:gd name="T27" fmla="*/ 44 h 56"/>
              <a:gd name="T28" fmla="*/ 36 w 44"/>
              <a:gd name="T29" fmla="*/ 49 h 56"/>
              <a:gd name="T30" fmla="*/ 36 w 44"/>
              <a:gd name="T31" fmla="*/ 53 h 56"/>
              <a:gd name="T32" fmla="*/ 44 w 44"/>
              <a:gd name="T33" fmla="*/ 56 h 56"/>
              <a:gd name="T34" fmla="*/ 44 w 44"/>
              <a:gd name="T35" fmla="*/ 50 h 56"/>
              <a:gd name="T36" fmla="*/ 44 w 44"/>
              <a:gd name="T37" fmla="*/ 44 h 56"/>
              <a:gd name="T38" fmla="*/ 43 w 44"/>
              <a:gd name="T39" fmla="*/ 40 h 56"/>
              <a:gd name="T40" fmla="*/ 41 w 44"/>
              <a:gd name="T41" fmla="*/ 34 h 56"/>
              <a:gd name="T42" fmla="*/ 40 w 44"/>
              <a:gd name="T43" fmla="*/ 29 h 56"/>
              <a:gd name="T44" fmla="*/ 37 w 44"/>
              <a:gd name="T45" fmla="*/ 25 h 56"/>
              <a:gd name="T46" fmla="*/ 36 w 44"/>
              <a:gd name="T47" fmla="*/ 20 h 56"/>
              <a:gd name="T48" fmla="*/ 33 w 44"/>
              <a:gd name="T49" fmla="*/ 16 h 56"/>
              <a:gd name="T50" fmla="*/ 30 w 44"/>
              <a:gd name="T51" fmla="*/ 13 h 56"/>
              <a:gd name="T52" fmla="*/ 25 w 44"/>
              <a:gd name="T53" fmla="*/ 10 h 56"/>
              <a:gd name="T54" fmla="*/ 22 w 44"/>
              <a:gd name="T55" fmla="*/ 7 h 56"/>
              <a:gd name="T56" fmla="*/ 18 w 44"/>
              <a:gd name="T57" fmla="*/ 4 h 56"/>
              <a:gd name="T58" fmla="*/ 14 w 44"/>
              <a:gd name="T59" fmla="*/ 3 h 56"/>
              <a:gd name="T60" fmla="*/ 9 w 44"/>
              <a:gd name="T61" fmla="*/ 1 h 56"/>
              <a:gd name="T62" fmla="*/ 5 w 44"/>
              <a:gd name="T63" fmla="*/ 0 h 56"/>
              <a:gd name="T64" fmla="*/ 0 w 44"/>
              <a:gd name="T65" fmla="*/ 0 h 5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44"/>
              <a:gd name="T100" fmla="*/ 0 h 56"/>
              <a:gd name="T101" fmla="*/ 44 w 44"/>
              <a:gd name="T102" fmla="*/ 56 h 5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44" h="56">
                <a:moveTo>
                  <a:pt x="0" y="9"/>
                </a:moveTo>
                <a:lnTo>
                  <a:pt x="2" y="9"/>
                </a:lnTo>
                <a:lnTo>
                  <a:pt x="5" y="9"/>
                </a:lnTo>
                <a:lnTo>
                  <a:pt x="6" y="10"/>
                </a:lnTo>
                <a:lnTo>
                  <a:pt x="8" y="10"/>
                </a:lnTo>
                <a:lnTo>
                  <a:pt x="9" y="10"/>
                </a:lnTo>
                <a:lnTo>
                  <a:pt x="11" y="12"/>
                </a:lnTo>
                <a:lnTo>
                  <a:pt x="12" y="12"/>
                </a:lnTo>
                <a:lnTo>
                  <a:pt x="14" y="13"/>
                </a:lnTo>
                <a:lnTo>
                  <a:pt x="15" y="13"/>
                </a:lnTo>
                <a:lnTo>
                  <a:pt x="17" y="15"/>
                </a:lnTo>
                <a:lnTo>
                  <a:pt x="18" y="16"/>
                </a:lnTo>
                <a:lnTo>
                  <a:pt x="19" y="16"/>
                </a:lnTo>
                <a:lnTo>
                  <a:pt x="21" y="18"/>
                </a:lnTo>
                <a:lnTo>
                  <a:pt x="22" y="19"/>
                </a:lnTo>
                <a:lnTo>
                  <a:pt x="24" y="20"/>
                </a:lnTo>
                <a:lnTo>
                  <a:pt x="25" y="22"/>
                </a:lnTo>
                <a:lnTo>
                  <a:pt x="27" y="23"/>
                </a:lnTo>
                <a:lnTo>
                  <a:pt x="28" y="25"/>
                </a:lnTo>
                <a:lnTo>
                  <a:pt x="28" y="28"/>
                </a:lnTo>
                <a:lnTo>
                  <a:pt x="30" y="29"/>
                </a:lnTo>
                <a:lnTo>
                  <a:pt x="31" y="31"/>
                </a:lnTo>
                <a:lnTo>
                  <a:pt x="31" y="32"/>
                </a:lnTo>
                <a:lnTo>
                  <a:pt x="33" y="35"/>
                </a:lnTo>
                <a:lnTo>
                  <a:pt x="33" y="37"/>
                </a:lnTo>
                <a:lnTo>
                  <a:pt x="34" y="40"/>
                </a:lnTo>
                <a:lnTo>
                  <a:pt x="34" y="41"/>
                </a:lnTo>
                <a:lnTo>
                  <a:pt x="36" y="44"/>
                </a:lnTo>
                <a:lnTo>
                  <a:pt x="36" y="46"/>
                </a:lnTo>
                <a:lnTo>
                  <a:pt x="36" y="49"/>
                </a:lnTo>
                <a:lnTo>
                  <a:pt x="36" y="50"/>
                </a:lnTo>
                <a:lnTo>
                  <a:pt x="36" y="53"/>
                </a:lnTo>
                <a:lnTo>
                  <a:pt x="36" y="56"/>
                </a:lnTo>
                <a:lnTo>
                  <a:pt x="44" y="56"/>
                </a:lnTo>
                <a:lnTo>
                  <a:pt x="44" y="53"/>
                </a:lnTo>
                <a:lnTo>
                  <a:pt x="44" y="50"/>
                </a:lnTo>
                <a:lnTo>
                  <a:pt x="44" y="47"/>
                </a:lnTo>
                <a:lnTo>
                  <a:pt x="44" y="44"/>
                </a:lnTo>
                <a:lnTo>
                  <a:pt x="43" y="43"/>
                </a:lnTo>
                <a:lnTo>
                  <a:pt x="43" y="40"/>
                </a:lnTo>
                <a:lnTo>
                  <a:pt x="43" y="37"/>
                </a:lnTo>
                <a:lnTo>
                  <a:pt x="41" y="34"/>
                </a:lnTo>
                <a:lnTo>
                  <a:pt x="40" y="32"/>
                </a:lnTo>
                <a:lnTo>
                  <a:pt x="40" y="29"/>
                </a:lnTo>
                <a:lnTo>
                  <a:pt x="39" y="28"/>
                </a:lnTo>
                <a:lnTo>
                  <a:pt x="37" y="25"/>
                </a:lnTo>
                <a:lnTo>
                  <a:pt x="37" y="23"/>
                </a:lnTo>
                <a:lnTo>
                  <a:pt x="36" y="20"/>
                </a:lnTo>
                <a:lnTo>
                  <a:pt x="34" y="19"/>
                </a:lnTo>
                <a:lnTo>
                  <a:pt x="33" y="16"/>
                </a:lnTo>
                <a:lnTo>
                  <a:pt x="31" y="15"/>
                </a:lnTo>
                <a:lnTo>
                  <a:pt x="30" y="13"/>
                </a:lnTo>
                <a:lnTo>
                  <a:pt x="28" y="12"/>
                </a:lnTo>
                <a:lnTo>
                  <a:pt x="25" y="10"/>
                </a:lnTo>
                <a:lnTo>
                  <a:pt x="24" y="9"/>
                </a:lnTo>
                <a:lnTo>
                  <a:pt x="22" y="7"/>
                </a:lnTo>
                <a:lnTo>
                  <a:pt x="21" y="6"/>
                </a:lnTo>
                <a:lnTo>
                  <a:pt x="18" y="4"/>
                </a:lnTo>
                <a:lnTo>
                  <a:pt x="17" y="4"/>
                </a:lnTo>
                <a:lnTo>
                  <a:pt x="14" y="3"/>
                </a:lnTo>
                <a:lnTo>
                  <a:pt x="12" y="1"/>
                </a:lnTo>
                <a:lnTo>
                  <a:pt x="9" y="1"/>
                </a:lnTo>
                <a:lnTo>
                  <a:pt x="8" y="1"/>
                </a:lnTo>
                <a:lnTo>
                  <a:pt x="5" y="0"/>
                </a:lnTo>
                <a:lnTo>
                  <a:pt x="3" y="0"/>
                </a:lnTo>
                <a:lnTo>
                  <a:pt x="0" y="0"/>
                </a:lnTo>
                <a:lnTo>
                  <a:pt x="0" y="9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55" name="Freeform 111"/>
          <p:cNvSpPr>
            <a:spLocks/>
          </p:cNvSpPr>
          <p:nvPr/>
        </p:nvSpPr>
        <p:spPr bwMode="auto">
          <a:xfrm>
            <a:off x="1824038" y="5268913"/>
            <a:ext cx="269875" cy="14287"/>
          </a:xfrm>
          <a:custGeom>
            <a:avLst/>
            <a:gdLst>
              <a:gd name="T0" fmla="*/ 0 w 170"/>
              <a:gd name="T1" fmla="*/ 4 h 9"/>
              <a:gd name="T2" fmla="*/ 0 w 170"/>
              <a:gd name="T3" fmla="*/ 9 h 9"/>
              <a:gd name="T4" fmla="*/ 170 w 170"/>
              <a:gd name="T5" fmla="*/ 9 h 9"/>
              <a:gd name="T6" fmla="*/ 170 w 170"/>
              <a:gd name="T7" fmla="*/ 0 h 9"/>
              <a:gd name="T8" fmla="*/ 0 w 170"/>
              <a:gd name="T9" fmla="*/ 0 h 9"/>
              <a:gd name="T10" fmla="*/ 0 w 170"/>
              <a:gd name="T11" fmla="*/ 4 h 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0"/>
              <a:gd name="T19" fmla="*/ 0 h 9"/>
              <a:gd name="T20" fmla="*/ 170 w 170"/>
              <a:gd name="T21" fmla="*/ 9 h 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0" h="9">
                <a:moveTo>
                  <a:pt x="0" y="4"/>
                </a:moveTo>
                <a:lnTo>
                  <a:pt x="0" y="9"/>
                </a:lnTo>
                <a:lnTo>
                  <a:pt x="170" y="9"/>
                </a:lnTo>
                <a:lnTo>
                  <a:pt x="170" y="0"/>
                </a:lnTo>
                <a:lnTo>
                  <a:pt x="0" y="0"/>
                </a:lnTo>
                <a:lnTo>
                  <a:pt x="0" y="4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56" name="Freeform 112"/>
          <p:cNvSpPr>
            <a:spLocks/>
          </p:cNvSpPr>
          <p:nvPr/>
        </p:nvSpPr>
        <p:spPr bwMode="auto">
          <a:xfrm>
            <a:off x="2022475" y="4448175"/>
            <a:ext cx="34925" cy="58738"/>
          </a:xfrm>
          <a:custGeom>
            <a:avLst/>
            <a:gdLst>
              <a:gd name="T0" fmla="*/ 22 w 22"/>
              <a:gd name="T1" fmla="*/ 37 h 37"/>
              <a:gd name="T2" fmla="*/ 22 w 22"/>
              <a:gd name="T3" fmla="*/ 36 h 37"/>
              <a:gd name="T4" fmla="*/ 22 w 22"/>
              <a:gd name="T5" fmla="*/ 34 h 37"/>
              <a:gd name="T6" fmla="*/ 22 w 22"/>
              <a:gd name="T7" fmla="*/ 33 h 37"/>
              <a:gd name="T8" fmla="*/ 22 w 22"/>
              <a:gd name="T9" fmla="*/ 31 h 37"/>
              <a:gd name="T10" fmla="*/ 22 w 22"/>
              <a:gd name="T11" fmla="*/ 30 h 37"/>
              <a:gd name="T12" fmla="*/ 22 w 22"/>
              <a:gd name="T13" fmla="*/ 28 h 37"/>
              <a:gd name="T14" fmla="*/ 22 w 22"/>
              <a:gd name="T15" fmla="*/ 27 h 37"/>
              <a:gd name="T16" fmla="*/ 20 w 22"/>
              <a:gd name="T17" fmla="*/ 25 h 37"/>
              <a:gd name="T18" fmla="*/ 20 w 22"/>
              <a:gd name="T19" fmla="*/ 24 h 37"/>
              <a:gd name="T20" fmla="*/ 20 w 22"/>
              <a:gd name="T21" fmla="*/ 22 h 37"/>
              <a:gd name="T22" fmla="*/ 20 w 22"/>
              <a:gd name="T23" fmla="*/ 21 h 37"/>
              <a:gd name="T24" fmla="*/ 19 w 22"/>
              <a:gd name="T25" fmla="*/ 21 h 37"/>
              <a:gd name="T26" fmla="*/ 19 w 22"/>
              <a:gd name="T27" fmla="*/ 19 h 37"/>
              <a:gd name="T28" fmla="*/ 19 w 22"/>
              <a:gd name="T29" fmla="*/ 18 h 37"/>
              <a:gd name="T30" fmla="*/ 18 w 22"/>
              <a:gd name="T31" fmla="*/ 16 h 37"/>
              <a:gd name="T32" fmla="*/ 18 w 22"/>
              <a:gd name="T33" fmla="*/ 15 h 37"/>
              <a:gd name="T34" fmla="*/ 16 w 22"/>
              <a:gd name="T35" fmla="*/ 15 h 37"/>
              <a:gd name="T36" fmla="*/ 16 w 22"/>
              <a:gd name="T37" fmla="*/ 13 h 37"/>
              <a:gd name="T38" fmla="*/ 16 w 22"/>
              <a:gd name="T39" fmla="*/ 12 h 37"/>
              <a:gd name="T40" fmla="*/ 15 w 22"/>
              <a:gd name="T41" fmla="*/ 10 h 37"/>
              <a:gd name="T42" fmla="*/ 13 w 22"/>
              <a:gd name="T43" fmla="*/ 9 h 37"/>
              <a:gd name="T44" fmla="*/ 13 w 22"/>
              <a:gd name="T45" fmla="*/ 7 h 37"/>
              <a:gd name="T46" fmla="*/ 12 w 22"/>
              <a:gd name="T47" fmla="*/ 6 h 37"/>
              <a:gd name="T48" fmla="*/ 10 w 22"/>
              <a:gd name="T49" fmla="*/ 6 h 37"/>
              <a:gd name="T50" fmla="*/ 10 w 22"/>
              <a:gd name="T51" fmla="*/ 5 h 37"/>
              <a:gd name="T52" fmla="*/ 9 w 22"/>
              <a:gd name="T53" fmla="*/ 3 h 37"/>
              <a:gd name="T54" fmla="*/ 7 w 22"/>
              <a:gd name="T55" fmla="*/ 2 h 37"/>
              <a:gd name="T56" fmla="*/ 6 w 22"/>
              <a:gd name="T57" fmla="*/ 2 h 37"/>
              <a:gd name="T58" fmla="*/ 6 w 22"/>
              <a:gd name="T59" fmla="*/ 0 h 37"/>
              <a:gd name="T60" fmla="*/ 0 w 22"/>
              <a:gd name="T61" fmla="*/ 7 h 37"/>
              <a:gd name="T62" fmla="*/ 1 w 22"/>
              <a:gd name="T63" fmla="*/ 9 h 37"/>
              <a:gd name="T64" fmla="*/ 3 w 22"/>
              <a:gd name="T65" fmla="*/ 10 h 37"/>
              <a:gd name="T66" fmla="*/ 4 w 22"/>
              <a:gd name="T67" fmla="*/ 12 h 37"/>
              <a:gd name="T68" fmla="*/ 6 w 22"/>
              <a:gd name="T69" fmla="*/ 13 h 37"/>
              <a:gd name="T70" fmla="*/ 7 w 22"/>
              <a:gd name="T71" fmla="*/ 15 h 37"/>
              <a:gd name="T72" fmla="*/ 7 w 22"/>
              <a:gd name="T73" fmla="*/ 16 h 37"/>
              <a:gd name="T74" fmla="*/ 9 w 22"/>
              <a:gd name="T75" fmla="*/ 18 h 37"/>
              <a:gd name="T76" fmla="*/ 10 w 22"/>
              <a:gd name="T77" fmla="*/ 19 h 37"/>
              <a:gd name="T78" fmla="*/ 10 w 22"/>
              <a:gd name="T79" fmla="*/ 21 h 37"/>
              <a:gd name="T80" fmla="*/ 10 w 22"/>
              <a:gd name="T81" fmla="*/ 22 h 37"/>
              <a:gd name="T82" fmla="*/ 12 w 22"/>
              <a:gd name="T83" fmla="*/ 24 h 37"/>
              <a:gd name="T84" fmla="*/ 12 w 22"/>
              <a:gd name="T85" fmla="*/ 25 h 37"/>
              <a:gd name="T86" fmla="*/ 12 w 22"/>
              <a:gd name="T87" fmla="*/ 27 h 37"/>
              <a:gd name="T88" fmla="*/ 13 w 22"/>
              <a:gd name="T89" fmla="*/ 27 h 37"/>
              <a:gd name="T90" fmla="*/ 13 w 22"/>
              <a:gd name="T91" fmla="*/ 28 h 37"/>
              <a:gd name="T92" fmla="*/ 13 w 22"/>
              <a:gd name="T93" fmla="*/ 30 h 37"/>
              <a:gd name="T94" fmla="*/ 13 w 22"/>
              <a:gd name="T95" fmla="*/ 31 h 37"/>
              <a:gd name="T96" fmla="*/ 13 w 22"/>
              <a:gd name="T97" fmla="*/ 33 h 37"/>
              <a:gd name="T98" fmla="*/ 13 w 22"/>
              <a:gd name="T99" fmla="*/ 34 h 37"/>
              <a:gd name="T100" fmla="*/ 13 w 22"/>
              <a:gd name="T101" fmla="*/ 36 h 37"/>
              <a:gd name="T102" fmla="*/ 13 w 22"/>
              <a:gd name="T103" fmla="*/ 37 h 37"/>
              <a:gd name="T104" fmla="*/ 22 w 22"/>
              <a:gd name="T105" fmla="*/ 37 h 37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2"/>
              <a:gd name="T160" fmla="*/ 0 h 37"/>
              <a:gd name="T161" fmla="*/ 22 w 22"/>
              <a:gd name="T162" fmla="*/ 37 h 37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2" h="37">
                <a:moveTo>
                  <a:pt x="22" y="37"/>
                </a:moveTo>
                <a:lnTo>
                  <a:pt x="22" y="36"/>
                </a:lnTo>
                <a:lnTo>
                  <a:pt x="22" y="34"/>
                </a:lnTo>
                <a:lnTo>
                  <a:pt x="22" y="33"/>
                </a:lnTo>
                <a:lnTo>
                  <a:pt x="22" y="31"/>
                </a:lnTo>
                <a:lnTo>
                  <a:pt x="22" y="30"/>
                </a:lnTo>
                <a:lnTo>
                  <a:pt x="22" y="28"/>
                </a:lnTo>
                <a:lnTo>
                  <a:pt x="22" y="27"/>
                </a:lnTo>
                <a:lnTo>
                  <a:pt x="20" y="25"/>
                </a:lnTo>
                <a:lnTo>
                  <a:pt x="20" y="24"/>
                </a:lnTo>
                <a:lnTo>
                  <a:pt x="20" y="22"/>
                </a:lnTo>
                <a:lnTo>
                  <a:pt x="20" y="21"/>
                </a:lnTo>
                <a:lnTo>
                  <a:pt x="19" y="21"/>
                </a:lnTo>
                <a:lnTo>
                  <a:pt x="19" y="19"/>
                </a:lnTo>
                <a:lnTo>
                  <a:pt x="19" y="18"/>
                </a:lnTo>
                <a:lnTo>
                  <a:pt x="18" y="16"/>
                </a:lnTo>
                <a:lnTo>
                  <a:pt x="18" y="15"/>
                </a:lnTo>
                <a:lnTo>
                  <a:pt x="16" y="15"/>
                </a:lnTo>
                <a:lnTo>
                  <a:pt x="16" y="13"/>
                </a:lnTo>
                <a:lnTo>
                  <a:pt x="16" y="12"/>
                </a:lnTo>
                <a:lnTo>
                  <a:pt x="15" y="10"/>
                </a:lnTo>
                <a:lnTo>
                  <a:pt x="13" y="9"/>
                </a:lnTo>
                <a:lnTo>
                  <a:pt x="13" y="7"/>
                </a:lnTo>
                <a:lnTo>
                  <a:pt x="12" y="6"/>
                </a:lnTo>
                <a:lnTo>
                  <a:pt x="10" y="6"/>
                </a:lnTo>
                <a:lnTo>
                  <a:pt x="10" y="5"/>
                </a:lnTo>
                <a:lnTo>
                  <a:pt x="9" y="3"/>
                </a:lnTo>
                <a:lnTo>
                  <a:pt x="7" y="2"/>
                </a:lnTo>
                <a:lnTo>
                  <a:pt x="6" y="2"/>
                </a:lnTo>
                <a:lnTo>
                  <a:pt x="6" y="0"/>
                </a:lnTo>
                <a:lnTo>
                  <a:pt x="0" y="7"/>
                </a:lnTo>
                <a:lnTo>
                  <a:pt x="1" y="9"/>
                </a:lnTo>
                <a:lnTo>
                  <a:pt x="3" y="10"/>
                </a:lnTo>
                <a:lnTo>
                  <a:pt x="4" y="12"/>
                </a:lnTo>
                <a:lnTo>
                  <a:pt x="6" y="13"/>
                </a:lnTo>
                <a:lnTo>
                  <a:pt x="7" y="15"/>
                </a:lnTo>
                <a:lnTo>
                  <a:pt x="7" y="16"/>
                </a:lnTo>
                <a:lnTo>
                  <a:pt x="9" y="18"/>
                </a:lnTo>
                <a:lnTo>
                  <a:pt x="10" y="19"/>
                </a:lnTo>
                <a:lnTo>
                  <a:pt x="10" y="21"/>
                </a:lnTo>
                <a:lnTo>
                  <a:pt x="10" y="22"/>
                </a:lnTo>
                <a:lnTo>
                  <a:pt x="12" y="24"/>
                </a:lnTo>
                <a:lnTo>
                  <a:pt x="12" y="25"/>
                </a:lnTo>
                <a:lnTo>
                  <a:pt x="12" y="27"/>
                </a:lnTo>
                <a:lnTo>
                  <a:pt x="13" y="27"/>
                </a:lnTo>
                <a:lnTo>
                  <a:pt x="13" y="28"/>
                </a:lnTo>
                <a:lnTo>
                  <a:pt x="13" y="30"/>
                </a:lnTo>
                <a:lnTo>
                  <a:pt x="13" y="31"/>
                </a:lnTo>
                <a:lnTo>
                  <a:pt x="13" y="33"/>
                </a:lnTo>
                <a:lnTo>
                  <a:pt x="13" y="34"/>
                </a:lnTo>
                <a:lnTo>
                  <a:pt x="13" y="36"/>
                </a:lnTo>
                <a:lnTo>
                  <a:pt x="13" y="37"/>
                </a:lnTo>
                <a:lnTo>
                  <a:pt x="22" y="37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57" name="Freeform 113"/>
          <p:cNvSpPr>
            <a:spLocks/>
          </p:cNvSpPr>
          <p:nvPr/>
        </p:nvSpPr>
        <p:spPr bwMode="auto">
          <a:xfrm>
            <a:off x="1982788" y="4506913"/>
            <a:ext cx="74612" cy="74612"/>
          </a:xfrm>
          <a:custGeom>
            <a:avLst/>
            <a:gdLst>
              <a:gd name="T0" fmla="*/ 3 w 47"/>
              <a:gd name="T1" fmla="*/ 47 h 47"/>
              <a:gd name="T2" fmla="*/ 7 w 47"/>
              <a:gd name="T3" fmla="*/ 46 h 47"/>
              <a:gd name="T4" fmla="*/ 12 w 47"/>
              <a:gd name="T5" fmla="*/ 46 h 47"/>
              <a:gd name="T6" fmla="*/ 16 w 47"/>
              <a:gd name="T7" fmla="*/ 45 h 47"/>
              <a:gd name="T8" fmla="*/ 21 w 47"/>
              <a:gd name="T9" fmla="*/ 43 h 47"/>
              <a:gd name="T10" fmla="*/ 25 w 47"/>
              <a:gd name="T11" fmla="*/ 40 h 47"/>
              <a:gd name="T12" fmla="*/ 29 w 47"/>
              <a:gd name="T13" fmla="*/ 37 h 47"/>
              <a:gd name="T14" fmla="*/ 32 w 47"/>
              <a:gd name="T15" fmla="*/ 34 h 47"/>
              <a:gd name="T16" fmla="*/ 35 w 47"/>
              <a:gd name="T17" fmla="*/ 31 h 47"/>
              <a:gd name="T18" fmla="*/ 38 w 47"/>
              <a:gd name="T19" fmla="*/ 28 h 47"/>
              <a:gd name="T20" fmla="*/ 41 w 47"/>
              <a:gd name="T21" fmla="*/ 24 h 47"/>
              <a:gd name="T22" fmla="*/ 43 w 47"/>
              <a:gd name="T23" fmla="*/ 21 h 47"/>
              <a:gd name="T24" fmla="*/ 44 w 47"/>
              <a:gd name="T25" fmla="*/ 16 h 47"/>
              <a:gd name="T26" fmla="*/ 45 w 47"/>
              <a:gd name="T27" fmla="*/ 12 h 47"/>
              <a:gd name="T28" fmla="*/ 47 w 47"/>
              <a:gd name="T29" fmla="*/ 7 h 47"/>
              <a:gd name="T30" fmla="*/ 47 w 47"/>
              <a:gd name="T31" fmla="*/ 2 h 47"/>
              <a:gd name="T32" fmla="*/ 38 w 47"/>
              <a:gd name="T33" fmla="*/ 0 h 47"/>
              <a:gd name="T34" fmla="*/ 38 w 47"/>
              <a:gd name="T35" fmla="*/ 3 h 47"/>
              <a:gd name="T36" fmla="*/ 38 w 47"/>
              <a:gd name="T37" fmla="*/ 7 h 47"/>
              <a:gd name="T38" fmla="*/ 37 w 47"/>
              <a:gd name="T39" fmla="*/ 12 h 47"/>
              <a:gd name="T40" fmla="*/ 35 w 47"/>
              <a:gd name="T41" fmla="*/ 15 h 47"/>
              <a:gd name="T42" fmla="*/ 34 w 47"/>
              <a:gd name="T43" fmla="*/ 18 h 47"/>
              <a:gd name="T44" fmla="*/ 32 w 47"/>
              <a:gd name="T45" fmla="*/ 21 h 47"/>
              <a:gd name="T46" fmla="*/ 29 w 47"/>
              <a:gd name="T47" fmla="*/ 24 h 47"/>
              <a:gd name="T48" fmla="*/ 28 w 47"/>
              <a:gd name="T49" fmla="*/ 27 h 47"/>
              <a:gd name="T50" fmla="*/ 25 w 47"/>
              <a:gd name="T51" fmla="*/ 30 h 47"/>
              <a:gd name="T52" fmla="*/ 22 w 47"/>
              <a:gd name="T53" fmla="*/ 31 h 47"/>
              <a:gd name="T54" fmla="*/ 19 w 47"/>
              <a:gd name="T55" fmla="*/ 34 h 47"/>
              <a:gd name="T56" fmla="*/ 16 w 47"/>
              <a:gd name="T57" fmla="*/ 36 h 47"/>
              <a:gd name="T58" fmla="*/ 12 w 47"/>
              <a:gd name="T59" fmla="*/ 37 h 47"/>
              <a:gd name="T60" fmla="*/ 9 w 47"/>
              <a:gd name="T61" fmla="*/ 37 h 47"/>
              <a:gd name="T62" fmla="*/ 4 w 47"/>
              <a:gd name="T63" fmla="*/ 39 h 47"/>
              <a:gd name="T64" fmla="*/ 0 w 47"/>
              <a:gd name="T65" fmla="*/ 39 h 4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47"/>
              <a:gd name="T100" fmla="*/ 0 h 47"/>
              <a:gd name="T101" fmla="*/ 47 w 47"/>
              <a:gd name="T102" fmla="*/ 47 h 4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47" h="47">
                <a:moveTo>
                  <a:pt x="0" y="47"/>
                </a:moveTo>
                <a:lnTo>
                  <a:pt x="3" y="47"/>
                </a:lnTo>
                <a:lnTo>
                  <a:pt x="6" y="47"/>
                </a:lnTo>
                <a:lnTo>
                  <a:pt x="7" y="46"/>
                </a:lnTo>
                <a:lnTo>
                  <a:pt x="10" y="46"/>
                </a:lnTo>
                <a:lnTo>
                  <a:pt x="12" y="46"/>
                </a:lnTo>
                <a:lnTo>
                  <a:pt x="15" y="45"/>
                </a:lnTo>
                <a:lnTo>
                  <a:pt x="16" y="45"/>
                </a:lnTo>
                <a:lnTo>
                  <a:pt x="19" y="43"/>
                </a:lnTo>
                <a:lnTo>
                  <a:pt x="21" y="43"/>
                </a:lnTo>
                <a:lnTo>
                  <a:pt x="23" y="42"/>
                </a:lnTo>
                <a:lnTo>
                  <a:pt x="25" y="40"/>
                </a:lnTo>
                <a:lnTo>
                  <a:pt x="26" y="39"/>
                </a:lnTo>
                <a:lnTo>
                  <a:pt x="29" y="37"/>
                </a:lnTo>
                <a:lnTo>
                  <a:pt x="31" y="36"/>
                </a:lnTo>
                <a:lnTo>
                  <a:pt x="32" y="34"/>
                </a:lnTo>
                <a:lnTo>
                  <a:pt x="34" y="33"/>
                </a:lnTo>
                <a:lnTo>
                  <a:pt x="35" y="31"/>
                </a:lnTo>
                <a:lnTo>
                  <a:pt x="37" y="30"/>
                </a:lnTo>
                <a:lnTo>
                  <a:pt x="38" y="28"/>
                </a:lnTo>
                <a:lnTo>
                  <a:pt x="40" y="27"/>
                </a:lnTo>
                <a:lnTo>
                  <a:pt x="41" y="24"/>
                </a:lnTo>
                <a:lnTo>
                  <a:pt x="43" y="22"/>
                </a:lnTo>
                <a:lnTo>
                  <a:pt x="43" y="21"/>
                </a:lnTo>
                <a:lnTo>
                  <a:pt x="44" y="18"/>
                </a:lnTo>
                <a:lnTo>
                  <a:pt x="44" y="16"/>
                </a:lnTo>
                <a:lnTo>
                  <a:pt x="45" y="13"/>
                </a:lnTo>
                <a:lnTo>
                  <a:pt x="45" y="12"/>
                </a:lnTo>
                <a:lnTo>
                  <a:pt x="47" y="9"/>
                </a:lnTo>
                <a:lnTo>
                  <a:pt x="47" y="7"/>
                </a:lnTo>
                <a:lnTo>
                  <a:pt x="47" y="5"/>
                </a:lnTo>
                <a:lnTo>
                  <a:pt x="47" y="2"/>
                </a:lnTo>
                <a:lnTo>
                  <a:pt x="47" y="0"/>
                </a:lnTo>
                <a:lnTo>
                  <a:pt x="38" y="0"/>
                </a:lnTo>
                <a:lnTo>
                  <a:pt x="38" y="2"/>
                </a:lnTo>
                <a:lnTo>
                  <a:pt x="38" y="3"/>
                </a:lnTo>
                <a:lnTo>
                  <a:pt x="38" y="6"/>
                </a:lnTo>
                <a:lnTo>
                  <a:pt x="38" y="7"/>
                </a:lnTo>
                <a:lnTo>
                  <a:pt x="38" y="9"/>
                </a:lnTo>
                <a:lnTo>
                  <a:pt x="37" y="12"/>
                </a:lnTo>
                <a:lnTo>
                  <a:pt x="37" y="13"/>
                </a:lnTo>
                <a:lnTo>
                  <a:pt x="35" y="15"/>
                </a:lnTo>
                <a:lnTo>
                  <a:pt x="35" y="16"/>
                </a:lnTo>
                <a:lnTo>
                  <a:pt x="34" y="18"/>
                </a:lnTo>
                <a:lnTo>
                  <a:pt x="34" y="19"/>
                </a:lnTo>
                <a:lnTo>
                  <a:pt x="32" y="21"/>
                </a:lnTo>
                <a:lnTo>
                  <a:pt x="31" y="22"/>
                </a:lnTo>
                <a:lnTo>
                  <a:pt x="29" y="24"/>
                </a:lnTo>
                <a:lnTo>
                  <a:pt x="29" y="25"/>
                </a:lnTo>
                <a:lnTo>
                  <a:pt x="28" y="27"/>
                </a:lnTo>
                <a:lnTo>
                  <a:pt x="26" y="28"/>
                </a:lnTo>
                <a:lnTo>
                  <a:pt x="25" y="30"/>
                </a:lnTo>
                <a:lnTo>
                  <a:pt x="23" y="31"/>
                </a:lnTo>
                <a:lnTo>
                  <a:pt x="22" y="31"/>
                </a:lnTo>
                <a:lnTo>
                  <a:pt x="21" y="33"/>
                </a:lnTo>
                <a:lnTo>
                  <a:pt x="19" y="34"/>
                </a:lnTo>
                <a:lnTo>
                  <a:pt x="18" y="34"/>
                </a:lnTo>
                <a:lnTo>
                  <a:pt x="16" y="36"/>
                </a:lnTo>
                <a:lnTo>
                  <a:pt x="13" y="36"/>
                </a:lnTo>
                <a:lnTo>
                  <a:pt x="12" y="37"/>
                </a:lnTo>
                <a:lnTo>
                  <a:pt x="10" y="37"/>
                </a:lnTo>
                <a:lnTo>
                  <a:pt x="9" y="37"/>
                </a:lnTo>
                <a:lnTo>
                  <a:pt x="6" y="39"/>
                </a:lnTo>
                <a:lnTo>
                  <a:pt x="4" y="39"/>
                </a:lnTo>
                <a:lnTo>
                  <a:pt x="3" y="39"/>
                </a:lnTo>
                <a:lnTo>
                  <a:pt x="0" y="39"/>
                </a:lnTo>
                <a:lnTo>
                  <a:pt x="0" y="47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58" name="Freeform 114"/>
          <p:cNvSpPr>
            <a:spLocks/>
          </p:cNvSpPr>
          <p:nvPr/>
        </p:nvSpPr>
        <p:spPr bwMode="auto">
          <a:xfrm>
            <a:off x="1938338" y="4556125"/>
            <a:ext cx="44450" cy="25400"/>
          </a:xfrm>
          <a:custGeom>
            <a:avLst/>
            <a:gdLst>
              <a:gd name="T0" fmla="*/ 0 w 28"/>
              <a:gd name="T1" fmla="*/ 8 h 16"/>
              <a:gd name="T2" fmla="*/ 2 w 28"/>
              <a:gd name="T3" fmla="*/ 8 h 16"/>
              <a:gd name="T4" fmla="*/ 3 w 28"/>
              <a:gd name="T5" fmla="*/ 9 h 16"/>
              <a:gd name="T6" fmla="*/ 4 w 28"/>
              <a:gd name="T7" fmla="*/ 9 h 16"/>
              <a:gd name="T8" fmla="*/ 6 w 28"/>
              <a:gd name="T9" fmla="*/ 11 h 16"/>
              <a:gd name="T10" fmla="*/ 7 w 28"/>
              <a:gd name="T11" fmla="*/ 11 h 16"/>
              <a:gd name="T12" fmla="*/ 7 w 28"/>
              <a:gd name="T13" fmla="*/ 12 h 16"/>
              <a:gd name="T14" fmla="*/ 9 w 28"/>
              <a:gd name="T15" fmla="*/ 12 h 16"/>
              <a:gd name="T16" fmla="*/ 10 w 28"/>
              <a:gd name="T17" fmla="*/ 12 h 16"/>
              <a:gd name="T18" fmla="*/ 12 w 28"/>
              <a:gd name="T19" fmla="*/ 14 h 16"/>
              <a:gd name="T20" fmla="*/ 13 w 28"/>
              <a:gd name="T21" fmla="*/ 14 h 16"/>
              <a:gd name="T22" fmla="*/ 15 w 28"/>
              <a:gd name="T23" fmla="*/ 14 h 16"/>
              <a:gd name="T24" fmla="*/ 16 w 28"/>
              <a:gd name="T25" fmla="*/ 15 h 16"/>
              <a:gd name="T26" fmla="*/ 18 w 28"/>
              <a:gd name="T27" fmla="*/ 15 h 16"/>
              <a:gd name="T28" fmla="*/ 19 w 28"/>
              <a:gd name="T29" fmla="*/ 15 h 16"/>
              <a:gd name="T30" fmla="*/ 21 w 28"/>
              <a:gd name="T31" fmla="*/ 15 h 16"/>
              <a:gd name="T32" fmla="*/ 22 w 28"/>
              <a:gd name="T33" fmla="*/ 15 h 16"/>
              <a:gd name="T34" fmla="*/ 24 w 28"/>
              <a:gd name="T35" fmla="*/ 16 h 16"/>
              <a:gd name="T36" fmla="*/ 25 w 28"/>
              <a:gd name="T37" fmla="*/ 16 h 16"/>
              <a:gd name="T38" fmla="*/ 27 w 28"/>
              <a:gd name="T39" fmla="*/ 16 h 16"/>
              <a:gd name="T40" fmla="*/ 28 w 28"/>
              <a:gd name="T41" fmla="*/ 16 h 16"/>
              <a:gd name="T42" fmla="*/ 28 w 28"/>
              <a:gd name="T43" fmla="*/ 8 h 16"/>
              <a:gd name="T44" fmla="*/ 27 w 28"/>
              <a:gd name="T45" fmla="*/ 8 h 16"/>
              <a:gd name="T46" fmla="*/ 25 w 28"/>
              <a:gd name="T47" fmla="*/ 8 h 16"/>
              <a:gd name="T48" fmla="*/ 24 w 28"/>
              <a:gd name="T49" fmla="*/ 8 h 16"/>
              <a:gd name="T50" fmla="*/ 22 w 28"/>
              <a:gd name="T51" fmla="*/ 6 h 16"/>
              <a:gd name="T52" fmla="*/ 21 w 28"/>
              <a:gd name="T53" fmla="*/ 6 h 16"/>
              <a:gd name="T54" fmla="*/ 19 w 28"/>
              <a:gd name="T55" fmla="*/ 6 h 16"/>
              <a:gd name="T56" fmla="*/ 18 w 28"/>
              <a:gd name="T57" fmla="*/ 6 h 16"/>
              <a:gd name="T58" fmla="*/ 16 w 28"/>
              <a:gd name="T59" fmla="*/ 5 h 16"/>
              <a:gd name="T60" fmla="*/ 15 w 28"/>
              <a:gd name="T61" fmla="*/ 5 h 16"/>
              <a:gd name="T62" fmla="*/ 13 w 28"/>
              <a:gd name="T63" fmla="*/ 5 h 16"/>
              <a:gd name="T64" fmla="*/ 12 w 28"/>
              <a:gd name="T65" fmla="*/ 3 h 16"/>
              <a:gd name="T66" fmla="*/ 10 w 28"/>
              <a:gd name="T67" fmla="*/ 3 h 16"/>
              <a:gd name="T68" fmla="*/ 9 w 28"/>
              <a:gd name="T69" fmla="*/ 2 h 16"/>
              <a:gd name="T70" fmla="*/ 7 w 28"/>
              <a:gd name="T71" fmla="*/ 2 h 16"/>
              <a:gd name="T72" fmla="*/ 7 w 28"/>
              <a:gd name="T73" fmla="*/ 0 h 16"/>
              <a:gd name="T74" fmla="*/ 6 w 28"/>
              <a:gd name="T75" fmla="*/ 0 h 16"/>
              <a:gd name="T76" fmla="*/ 0 w 28"/>
              <a:gd name="T77" fmla="*/ 8 h 1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28"/>
              <a:gd name="T118" fmla="*/ 0 h 16"/>
              <a:gd name="T119" fmla="*/ 28 w 28"/>
              <a:gd name="T120" fmla="*/ 16 h 1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28" h="16">
                <a:moveTo>
                  <a:pt x="0" y="8"/>
                </a:moveTo>
                <a:lnTo>
                  <a:pt x="2" y="8"/>
                </a:lnTo>
                <a:lnTo>
                  <a:pt x="3" y="9"/>
                </a:lnTo>
                <a:lnTo>
                  <a:pt x="4" y="9"/>
                </a:lnTo>
                <a:lnTo>
                  <a:pt x="6" y="11"/>
                </a:lnTo>
                <a:lnTo>
                  <a:pt x="7" y="11"/>
                </a:lnTo>
                <a:lnTo>
                  <a:pt x="7" y="12"/>
                </a:lnTo>
                <a:lnTo>
                  <a:pt x="9" y="12"/>
                </a:lnTo>
                <a:lnTo>
                  <a:pt x="10" y="12"/>
                </a:lnTo>
                <a:lnTo>
                  <a:pt x="12" y="14"/>
                </a:lnTo>
                <a:lnTo>
                  <a:pt x="13" y="14"/>
                </a:lnTo>
                <a:lnTo>
                  <a:pt x="15" y="14"/>
                </a:lnTo>
                <a:lnTo>
                  <a:pt x="16" y="15"/>
                </a:lnTo>
                <a:lnTo>
                  <a:pt x="18" y="15"/>
                </a:lnTo>
                <a:lnTo>
                  <a:pt x="19" y="15"/>
                </a:lnTo>
                <a:lnTo>
                  <a:pt x="21" y="15"/>
                </a:lnTo>
                <a:lnTo>
                  <a:pt x="22" y="15"/>
                </a:lnTo>
                <a:lnTo>
                  <a:pt x="24" y="16"/>
                </a:lnTo>
                <a:lnTo>
                  <a:pt x="25" y="16"/>
                </a:lnTo>
                <a:lnTo>
                  <a:pt x="27" y="16"/>
                </a:lnTo>
                <a:lnTo>
                  <a:pt x="28" y="16"/>
                </a:lnTo>
                <a:lnTo>
                  <a:pt x="28" y="8"/>
                </a:lnTo>
                <a:lnTo>
                  <a:pt x="27" y="8"/>
                </a:lnTo>
                <a:lnTo>
                  <a:pt x="25" y="8"/>
                </a:lnTo>
                <a:lnTo>
                  <a:pt x="24" y="8"/>
                </a:lnTo>
                <a:lnTo>
                  <a:pt x="22" y="6"/>
                </a:lnTo>
                <a:lnTo>
                  <a:pt x="21" y="6"/>
                </a:lnTo>
                <a:lnTo>
                  <a:pt x="19" y="6"/>
                </a:lnTo>
                <a:lnTo>
                  <a:pt x="18" y="6"/>
                </a:lnTo>
                <a:lnTo>
                  <a:pt x="16" y="5"/>
                </a:lnTo>
                <a:lnTo>
                  <a:pt x="15" y="5"/>
                </a:lnTo>
                <a:lnTo>
                  <a:pt x="13" y="5"/>
                </a:lnTo>
                <a:lnTo>
                  <a:pt x="12" y="3"/>
                </a:lnTo>
                <a:lnTo>
                  <a:pt x="10" y="3"/>
                </a:lnTo>
                <a:lnTo>
                  <a:pt x="9" y="2"/>
                </a:lnTo>
                <a:lnTo>
                  <a:pt x="7" y="2"/>
                </a:lnTo>
                <a:lnTo>
                  <a:pt x="7" y="0"/>
                </a:lnTo>
                <a:lnTo>
                  <a:pt x="6" y="0"/>
                </a:lnTo>
                <a:lnTo>
                  <a:pt x="0" y="8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59" name="Line 115"/>
          <p:cNvSpPr>
            <a:spLocks noChangeShapeType="1"/>
          </p:cNvSpPr>
          <p:nvPr/>
        </p:nvSpPr>
        <p:spPr bwMode="auto">
          <a:xfrm>
            <a:off x="1744663" y="4373563"/>
            <a:ext cx="228600" cy="138112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860" name="Line 116"/>
          <p:cNvSpPr>
            <a:spLocks noChangeShapeType="1"/>
          </p:cNvSpPr>
          <p:nvPr/>
        </p:nvSpPr>
        <p:spPr bwMode="auto">
          <a:xfrm flipH="1" flipV="1">
            <a:off x="1679575" y="4467225"/>
            <a:ext cx="244475" cy="150813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861" name="Freeform 117"/>
          <p:cNvSpPr>
            <a:spLocks/>
          </p:cNvSpPr>
          <p:nvPr/>
        </p:nvSpPr>
        <p:spPr bwMode="auto">
          <a:xfrm>
            <a:off x="1724025" y="4422775"/>
            <a:ext cx="223838" cy="146050"/>
          </a:xfrm>
          <a:custGeom>
            <a:avLst/>
            <a:gdLst>
              <a:gd name="T0" fmla="*/ 3 w 141"/>
              <a:gd name="T1" fmla="*/ 3 h 92"/>
              <a:gd name="T2" fmla="*/ 0 w 141"/>
              <a:gd name="T3" fmla="*/ 7 h 92"/>
              <a:gd name="T4" fmla="*/ 137 w 141"/>
              <a:gd name="T5" fmla="*/ 92 h 92"/>
              <a:gd name="T6" fmla="*/ 141 w 141"/>
              <a:gd name="T7" fmla="*/ 84 h 92"/>
              <a:gd name="T8" fmla="*/ 5 w 141"/>
              <a:gd name="T9" fmla="*/ 0 h 92"/>
              <a:gd name="T10" fmla="*/ 3 w 141"/>
              <a:gd name="T11" fmla="*/ 3 h 9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1"/>
              <a:gd name="T19" fmla="*/ 0 h 92"/>
              <a:gd name="T20" fmla="*/ 141 w 141"/>
              <a:gd name="T21" fmla="*/ 92 h 9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1" h="92">
                <a:moveTo>
                  <a:pt x="3" y="3"/>
                </a:moveTo>
                <a:lnTo>
                  <a:pt x="0" y="7"/>
                </a:lnTo>
                <a:lnTo>
                  <a:pt x="137" y="92"/>
                </a:lnTo>
                <a:lnTo>
                  <a:pt x="141" y="84"/>
                </a:lnTo>
                <a:lnTo>
                  <a:pt x="5" y="0"/>
                </a:lnTo>
                <a:lnTo>
                  <a:pt x="3" y="3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62" name="Freeform 118"/>
          <p:cNvSpPr>
            <a:spLocks/>
          </p:cNvSpPr>
          <p:nvPr/>
        </p:nvSpPr>
        <p:spPr bwMode="auto">
          <a:xfrm>
            <a:off x="2058988" y="5181600"/>
            <a:ext cx="377825" cy="14288"/>
          </a:xfrm>
          <a:custGeom>
            <a:avLst/>
            <a:gdLst>
              <a:gd name="T0" fmla="*/ 238 w 238"/>
              <a:gd name="T1" fmla="*/ 4 h 9"/>
              <a:gd name="T2" fmla="*/ 238 w 238"/>
              <a:gd name="T3" fmla="*/ 0 h 9"/>
              <a:gd name="T4" fmla="*/ 0 w 238"/>
              <a:gd name="T5" fmla="*/ 0 h 9"/>
              <a:gd name="T6" fmla="*/ 0 w 238"/>
              <a:gd name="T7" fmla="*/ 9 h 9"/>
              <a:gd name="T8" fmla="*/ 238 w 238"/>
              <a:gd name="T9" fmla="*/ 9 h 9"/>
              <a:gd name="T10" fmla="*/ 238 w 238"/>
              <a:gd name="T11" fmla="*/ 4 h 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9"/>
              <a:gd name="T20" fmla="*/ 238 w 238"/>
              <a:gd name="T21" fmla="*/ 9 h 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9">
                <a:moveTo>
                  <a:pt x="238" y="4"/>
                </a:moveTo>
                <a:lnTo>
                  <a:pt x="238" y="0"/>
                </a:lnTo>
                <a:lnTo>
                  <a:pt x="0" y="0"/>
                </a:lnTo>
                <a:lnTo>
                  <a:pt x="0" y="9"/>
                </a:lnTo>
                <a:lnTo>
                  <a:pt x="238" y="9"/>
                </a:lnTo>
                <a:lnTo>
                  <a:pt x="238" y="4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63" name="Freeform 119"/>
          <p:cNvSpPr>
            <a:spLocks/>
          </p:cNvSpPr>
          <p:nvPr/>
        </p:nvSpPr>
        <p:spPr bwMode="auto">
          <a:xfrm>
            <a:off x="2387600" y="5148263"/>
            <a:ext cx="63500" cy="47625"/>
          </a:xfrm>
          <a:custGeom>
            <a:avLst/>
            <a:gdLst>
              <a:gd name="T0" fmla="*/ 40 w 40"/>
              <a:gd name="T1" fmla="*/ 30 h 30"/>
              <a:gd name="T2" fmla="*/ 40 w 40"/>
              <a:gd name="T3" fmla="*/ 22 h 30"/>
              <a:gd name="T4" fmla="*/ 6 w 40"/>
              <a:gd name="T5" fmla="*/ 0 h 30"/>
              <a:gd name="T6" fmla="*/ 0 w 40"/>
              <a:gd name="T7" fmla="*/ 8 h 30"/>
              <a:gd name="T8" fmla="*/ 35 w 40"/>
              <a:gd name="T9" fmla="*/ 30 h 30"/>
              <a:gd name="T10" fmla="*/ 35 w 40"/>
              <a:gd name="T11" fmla="*/ 22 h 30"/>
              <a:gd name="T12" fmla="*/ 40 w 40"/>
              <a:gd name="T13" fmla="*/ 30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0"/>
              <a:gd name="T22" fmla="*/ 0 h 30"/>
              <a:gd name="T23" fmla="*/ 40 w 40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0" h="30">
                <a:moveTo>
                  <a:pt x="40" y="30"/>
                </a:moveTo>
                <a:lnTo>
                  <a:pt x="40" y="22"/>
                </a:lnTo>
                <a:lnTo>
                  <a:pt x="6" y="0"/>
                </a:lnTo>
                <a:lnTo>
                  <a:pt x="0" y="8"/>
                </a:lnTo>
                <a:lnTo>
                  <a:pt x="35" y="30"/>
                </a:lnTo>
                <a:lnTo>
                  <a:pt x="35" y="22"/>
                </a:lnTo>
                <a:lnTo>
                  <a:pt x="40" y="3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64" name="Freeform 120"/>
          <p:cNvSpPr>
            <a:spLocks/>
          </p:cNvSpPr>
          <p:nvPr/>
        </p:nvSpPr>
        <p:spPr bwMode="auto">
          <a:xfrm>
            <a:off x="2447925" y="5183188"/>
            <a:ext cx="3175" cy="12700"/>
          </a:xfrm>
          <a:custGeom>
            <a:avLst/>
            <a:gdLst>
              <a:gd name="T0" fmla="*/ 2 w 2"/>
              <a:gd name="T1" fmla="*/ 8 h 8"/>
              <a:gd name="T2" fmla="*/ 0 w 2"/>
              <a:gd name="T3" fmla="*/ 3 h 8"/>
              <a:gd name="T4" fmla="*/ 2 w 2"/>
              <a:gd name="T5" fmla="*/ 0 h 8"/>
              <a:gd name="T6" fmla="*/ 2 w 2"/>
              <a:gd name="T7" fmla="*/ 8 h 8"/>
              <a:gd name="T8" fmla="*/ 0 60000 65536"/>
              <a:gd name="T9" fmla="*/ 0 60000 65536"/>
              <a:gd name="T10" fmla="*/ 0 60000 65536"/>
              <a:gd name="T11" fmla="*/ 0 60000 65536"/>
              <a:gd name="T12" fmla="*/ 0 w 2"/>
              <a:gd name="T13" fmla="*/ 0 h 8"/>
              <a:gd name="T14" fmla="*/ 2 w 2"/>
              <a:gd name="T15" fmla="*/ 8 h 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" h="8">
                <a:moveTo>
                  <a:pt x="2" y="8"/>
                </a:moveTo>
                <a:lnTo>
                  <a:pt x="0" y="3"/>
                </a:lnTo>
                <a:lnTo>
                  <a:pt x="2" y="0"/>
                </a:lnTo>
                <a:lnTo>
                  <a:pt x="2" y="8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65" name="Freeform 121"/>
          <p:cNvSpPr>
            <a:spLocks/>
          </p:cNvSpPr>
          <p:nvPr/>
        </p:nvSpPr>
        <p:spPr bwMode="auto">
          <a:xfrm>
            <a:off x="2387600" y="5183188"/>
            <a:ext cx="63500" cy="47625"/>
          </a:xfrm>
          <a:custGeom>
            <a:avLst/>
            <a:gdLst>
              <a:gd name="T0" fmla="*/ 3 w 40"/>
              <a:gd name="T1" fmla="*/ 27 h 30"/>
              <a:gd name="T2" fmla="*/ 6 w 40"/>
              <a:gd name="T3" fmla="*/ 30 h 30"/>
              <a:gd name="T4" fmla="*/ 40 w 40"/>
              <a:gd name="T5" fmla="*/ 8 h 30"/>
              <a:gd name="T6" fmla="*/ 35 w 40"/>
              <a:gd name="T7" fmla="*/ 0 h 30"/>
              <a:gd name="T8" fmla="*/ 0 w 40"/>
              <a:gd name="T9" fmla="*/ 23 h 30"/>
              <a:gd name="T10" fmla="*/ 3 w 40"/>
              <a:gd name="T11" fmla="*/ 27 h 3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0"/>
              <a:gd name="T19" fmla="*/ 0 h 30"/>
              <a:gd name="T20" fmla="*/ 40 w 40"/>
              <a:gd name="T21" fmla="*/ 30 h 3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0" h="30">
                <a:moveTo>
                  <a:pt x="3" y="27"/>
                </a:moveTo>
                <a:lnTo>
                  <a:pt x="6" y="30"/>
                </a:lnTo>
                <a:lnTo>
                  <a:pt x="40" y="8"/>
                </a:lnTo>
                <a:lnTo>
                  <a:pt x="35" y="0"/>
                </a:lnTo>
                <a:lnTo>
                  <a:pt x="0" y="23"/>
                </a:lnTo>
                <a:lnTo>
                  <a:pt x="3" y="27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66" name="Rectangle 122"/>
          <p:cNvSpPr>
            <a:spLocks noChangeArrowheads="1"/>
          </p:cNvSpPr>
          <p:nvPr/>
        </p:nvSpPr>
        <p:spPr bwMode="auto">
          <a:xfrm>
            <a:off x="2732088" y="5097463"/>
            <a:ext cx="271462" cy="1428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67" name="Freeform 123"/>
          <p:cNvSpPr>
            <a:spLocks/>
          </p:cNvSpPr>
          <p:nvPr/>
        </p:nvSpPr>
        <p:spPr bwMode="auto">
          <a:xfrm>
            <a:off x="3003550" y="5021263"/>
            <a:ext cx="69850" cy="90487"/>
          </a:xfrm>
          <a:custGeom>
            <a:avLst/>
            <a:gdLst>
              <a:gd name="T0" fmla="*/ 35 w 44"/>
              <a:gd name="T1" fmla="*/ 3 h 57"/>
              <a:gd name="T2" fmla="*/ 35 w 44"/>
              <a:gd name="T3" fmla="*/ 8 h 57"/>
              <a:gd name="T4" fmla="*/ 33 w 44"/>
              <a:gd name="T5" fmla="*/ 12 h 57"/>
              <a:gd name="T6" fmla="*/ 33 w 44"/>
              <a:gd name="T7" fmla="*/ 17 h 57"/>
              <a:gd name="T8" fmla="*/ 32 w 44"/>
              <a:gd name="T9" fmla="*/ 21 h 57"/>
              <a:gd name="T10" fmla="*/ 29 w 44"/>
              <a:gd name="T11" fmla="*/ 25 h 57"/>
              <a:gd name="T12" fmla="*/ 28 w 44"/>
              <a:gd name="T13" fmla="*/ 28 h 57"/>
              <a:gd name="T14" fmla="*/ 26 w 44"/>
              <a:gd name="T15" fmla="*/ 33 h 57"/>
              <a:gd name="T16" fmla="*/ 23 w 44"/>
              <a:gd name="T17" fmla="*/ 36 h 57"/>
              <a:gd name="T18" fmla="*/ 20 w 44"/>
              <a:gd name="T19" fmla="*/ 39 h 57"/>
              <a:gd name="T20" fmla="*/ 17 w 44"/>
              <a:gd name="T21" fmla="*/ 40 h 57"/>
              <a:gd name="T22" fmla="*/ 14 w 44"/>
              <a:gd name="T23" fmla="*/ 43 h 57"/>
              <a:gd name="T24" fmla="*/ 11 w 44"/>
              <a:gd name="T25" fmla="*/ 45 h 57"/>
              <a:gd name="T26" fmla="*/ 8 w 44"/>
              <a:gd name="T27" fmla="*/ 46 h 57"/>
              <a:gd name="T28" fmla="*/ 5 w 44"/>
              <a:gd name="T29" fmla="*/ 46 h 57"/>
              <a:gd name="T30" fmla="*/ 1 w 44"/>
              <a:gd name="T31" fmla="*/ 48 h 57"/>
              <a:gd name="T32" fmla="*/ 0 w 44"/>
              <a:gd name="T33" fmla="*/ 57 h 57"/>
              <a:gd name="T34" fmla="*/ 4 w 44"/>
              <a:gd name="T35" fmla="*/ 57 h 57"/>
              <a:gd name="T36" fmla="*/ 8 w 44"/>
              <a:gd name="T37" fmla="*/ 55 h 57"/>
              <a:gd name="T38" fmla="*/ 13 w 44"/>
              <a:gd name="T39" fmla="*/ 54 h 57"/>
              <a:gd name="T40" fmla="*/ 17 w 44"/>
              <a:gd name="T41" fmla="*/ 52 h 57"/>
              <a:gd name="T42" fmla="*/ 22 w 44"/>
              <a:gd name="T43" fmla="*/ 49 h 57"/>
              <a:gd name="T44" fmla="*/ 25 w 44"/>
              <a:gd name="T45" fmla="*/ 46 h 57"/>
              <a:gd name="T46" fmla="*/ 28 w 44"/>
              <a:gd name="T47" fmla="*/ 43 h 57"/>
              <a:gd name="T48" fmla="*/ 30 w 44"/>
              <a:gd name="T49" fmla="*/ 39 h 57"/>
              <a:gd name="T50" fmla="*/ 33 w 44"/>
              <a:gd name="T51" fmla="*/ 36 h 57"/>
              <a:gd name="T52" fmla="*/ 36 w 44"/>
              <a:gd name="T53" fmla="*/ 31 h 57"/>
              <a:gd name="T54" fmla="*/ 39 w 44"/>
              <a:gd name="T55" fmla="*/ 27 h 57"/>
              <a:gd name="T56" fmla="*/ 41 w 44"/>
              <a:gd name="T57" fmla="*/ 23 h 57"/>
              <a:gd name="T58" fmla="*/ 42 w 44"/>
              <a:gd name="T59" fmla="*/ 17 h 57"/>
              <a:gd name="T60" fmla="*/ 44 w 44"/>
              <a:gd name="T61" fmla="*/ 12 h 57"/>
              <a:gd name="T62" fmla="*/ 44 w 44"/>
              <a:gd name="T63" fmla="*/ 6 h 57"/>
              <a:gd name="T64" fmla="*/ 44 w 44"/>
              <a:gd name="T65" fmla="*/ 0 h 5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44"/>
              <a:gd name="T100" fmla="*/ 0 h 57"/>
              <a:gd name="T101" fmla="*/ 44 w 44"/>
              <a:gd name="T102" fmla="*/ 57 h 5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44" h="57">
                <a:moveTo>
                  <a:pt x="35" y="0"/>
                </a:moveTo>
                <a:lnTo>
                  <a:pt x="35" y="3"/>
                </a:lnTo>
                <a:lnTo>
                  <a:pt x="35" y="6"/>
                </a:lnTo>
                <a:lnTo>
                  <a:pt x="35" y="8"/>
                </a:lnTo>
                <a:lnTo>
                  <a:pt x="35" y="11"/>
                </a:lnTo>
                <a:lnTo>
                  <a:pt x="33" y="12"/>
                </a:lnTo>
                <a:lnTo>
                  <a:pt x="33" y="15"/>
                </a:lnTo>
                <a:lnTo>
                  <a:pt x="33" y="17"/>
                </a:lnTo>
                <a:lnTo>
                  <a:pt x="32" y="20"/>
                </a:lnTo>
                <a:lnTo>
                  <a:pt x="32" y="21"/>
                </a:lnTo>
                <a:lnTo>
                  <a:pt x="30" y="24"/>
                </a:lnTo>
                <a:lnTo>
                  <a:pt x="29" y="25"/>
                </a:lnTo>
                <a:lnTo>
                  <a:pt x="29" y="27"/>
                </a:lnTo>
                <a:lnTo>
                  <a:pt x="28" y="28"/>
                </a:lnTo>
                <a:lnTo>
                  <a:pt x="26" y="31"/>
                </a:lnTo>
                <a:lnTo>
                  <a:pt x="26" y="33"/>
                </a:lnTo>
                <a:lnTo>
                  <a:pt x="25" y="34"/>
                </a:lnTo>
                <a:lnTo>
                  <a:pt x="23" y="36"/>
                </a:lnTo>
                <a:lnTo>
                  <a:pt x="22" y="37"/>
                </a:lnTo>
                <a:lnTo>
                  <a:pt x="20" y="39"/>
                </a:lnTo>
                <a:lnTo>
                  <a:pt x="19" y="40"/>
                </a:lnTo>
                <a:lnTo>
                  <a:pt x="17" y="40"/>
                </a:lnTo>
                <a:lnTo>
                  <a:pt x="16" y="42"/>
                </a:lnTo>
                <a:lnTo>
                  <a:pt x="14" y="43"/>
                </a:lnTo>
                <a:lnTo>
                  <a:pt x="13" y="43"/>
                </a:lnTo>
                <a:lnTo>
                  <a:pt x="11" y="45"/>
                </a:lnTo>
                <a:lnTo>
                  <a:pt x="10" y="45"/>
                </a:lnTo>
                <a:lnTo>
                  <a:pt x="8" y="46"/>
                </a:lnTo>
                <a:lnTo>
                  <a:pt x="7" y="46"/>
                </a:lnTo>
                <a:lnTo>
                  <a:pt x="5" y="46"/>
                </a:lnTo>
                <a:lnTo>
                  <a:pt x="3" y="48"/>
                </a:lnTo>
                <a:lnTo>
                  <a:pt x="1" y="48"/>
                </a:lnTo>
                <a:lnTo>
                  <a:pt x="0" y="48"/>
                </a:lnTo>
                <a:lnTo>
                  <a:pt x="0" y="57"/>
                </a:lnTo>
                <a:lnTo>
                  <a:pt x="3" y="57"/>
                </a:lnTo>
                <a:lnTo>
                  <a:pt x="4" y="57"/>
                </a:lnTo>
                <a:lnTo>
                  <a:pt x="7" y="55"/>
                </a:lnTo>
                <a:lnTo>
                  <a:pt x="8" y="55"/>
                </a:lnTo>
                <a:lnTo>
                  <a:pt x="11" y="55"/>
                </a:lnTo>
                <a:lnTo>
                  <a:pt x="13" y="54"/>
                </a:lnTo>
                <a:lnTo>
                  <a:pt x="16" y="52"/>
                </a:lnTo>
                <a:lnTo>
                  <a:pt x="17" y="52"/>
                </a:lnTo>
                <a:lnTo>
                  <a:pt x="19" y="51"/>
                </a:lnTo>
                <a:lnTo>
                  <a:pt x="22" y="49"/>
                </a:lnTo>
                <a:lnTo>
                  <a:pt x="23" y="48"/>
                </a:lnTo>
                <a:lnTo>
                  <a:pt x="25" y="46"/>
                </a:lnTo>
                <a:lnTo>
                  <a:pt x="26" y="45"/>
                </a:lnTo>
                <a:lnTo>
                  <a:pt x="28" y="43"/>
                </a:lnTo>
                <a:lnTo>
                  <a:pt x="29" y="42"/>
                </a:lnTo>
                <a:lnTo>
                  <a:pt x="30" y="39"/>
                </a:lnTo>
                <a:lnTo>
                  <a:pt x="32" y="37"/>
                </a:lnTo>
                <a:lnTo>
                  <a:pt x="33" y="36"/>
                </a:lnTo>
                <a:lnTo>
                  <a:pt x="35" y="33"/>
                </a:lnTo>
                <a:lnTo>
                  <a:pt x="36" y="31"/>
                </a:lnTo>
                <a:lnTo>
                  <a:pt x="38" y="28"/>
                </a:lnTo>
                <a:lnTo>
                  <a:pt x="39" y="27"/>
                </a:lnTo>
                <a:lnTo>
                  <a:pt x="39" y="24"/>
                </a:lnTo>
                <a:lnTo>
                  <a:pt x="41" y="23"/>
                </a:lnTo>
                <a:lnTo>
                  <a:pt x="41" y="20"/>
                </a:lnTo>
                <a:lnTo>
                  <a:pt x="42" y="17"/>
                </a:lnTo>
                <a:lnTo>
                  <a:pt x="42" y="14"/>
                </a:lnTo>
                <a:lnTo>
                  <a:pt x="44" y="12"/>
                </a:lnTo>
                <a:lnTo>
                  <a:pt x="44" y="9"/>
                </a:lnTo>
                <a:lnTo>
                  <a:pt x="44" y="6"/>
                </a:lnTo>
                <a:lnTo>
                  <a:pt x="44" y="3"/>
                </a:lnTo>
                <a:lnTo>
                  <a:pt x="44" y="0"/>
                </a:lnTo>
                <a:lnTo>
                  <a:pt x="35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68" name="Freeform 124"/>
          <p:cNvSpPr>
            <a:spLocks/>
          </p:cNvSpPr>
          <p:nvPr/>
        </p:nvSpPr>
        <p:spPr bwMode="auto">
          <a:xfrm>
            <a:off x="3033713" y="4946650"/>
            <a:ext cx="39687" cy="74613"/>
          </a:xfrm>
          <a:custGeom>
            <a:avLst/>
            <a:gdLst>
              <a:gd name="T0" fmla="*/ 0 w 25"/>
              <a:gd name="T1" fmla="*/ 7 h 47"/>
              <a:gd name="T2" fmla="*/ 1 w 25"/>
              <a:gd name="T3" fmla="*/ 10 h 47"/>
              <a:gd name="T4" fmla="*/ 4 w 25"/>
              <a:gd name="T5" fmla="*/ 12 h 47"/>
              <a:gd name="T6" fmla="*/ 6 w 25"/>
              <a:gd name="T7" fmla="*/ 13 h 47"/>
              <a:gd name="T8" fmla="*/ 7 w 25"/>
              <a:gd name="T9" fmla="*/ 16 h 47"/>
              <a:gd name="T10" fmla="*/ 9 w 25"/>
              <a:gd name="T11" fmla="*/ 19 h 47"/>
              <a:gd name="T12" fmla="*/ 10 w 25"/>
              <a:gd name="T13" fmla="*/ 22 h 47"/>
              <a:gd name="T14" fmla="*/ 11 w 25"/>
              <a:gd name="T15" fmla="*/ 25 h 47"/>
              <a:gd name="T16" fmla="*/ 13 w 25"/>
              <a:gd name="T17" fmla="*/ 28 h 47"/>
              <a:gd name="T18" fmla="*/ 13 w 25"/>
              <a:gd name="T19" fmla="*/ 31 h 47"/>
              <a:gd name="T20" fmla="*/ 14 w 25"/>
              <a:gd name="T21" fmla="*/ 34 h 47"/>
              <a:gd name="T22" fmla="*/ 16 w 25"/>
              <a:gd name="T23" fmla="*/ 37 h 47"/>
              <a:gd name="T24" fmla="*/ 16 w 25"/>
              <a:gd name="T25" fmla="*/ 40 h 47"/>
              <a:gd name="T26" fmla="*/ 16 w 25"/>
              <a:gd name="T27" fmla="*/ 43 h 47"/>
              <a:gd name="T28" fmla="*/ 16 w 25"/>
              <a:gd name="T29" fmla="*/ 46 h 47"/>
              <a:gd name="T30" fmla="*/ 25 w 25"/>
              <a:gd name="T31" fmla="*/ 47 h 47"/>
              <a:gd name="T32" fmla="*/ 25 w 25"/>
              <a:gd name="T33" fmla="*/ 44 h 47"/>
              <a:gd name="T34" fmla="*/ 25 w 25"/>
              <a:gd name="T35" fmla="*/ 41 h 47"/>
              <a:gd name="T36" fmla="*/ 25 w 25"/>
              <a:gd name="T37" fmla="*/ 37 h 47"/>
              <a:gd name="T38" fmla="*/ 23 w 25"/>
              <a:gd name="T39" fmla="*/ 34 h 47"/>
              <a:gd name="T40" fmla="*/ 23 w 25"/>
              <a:gd name="T41" fmla="*/ 31 h 47"/>
              <a:gd name="T42" fmla="*/ 22 w 25"/>
              <a:gd name="T43" fmla="*/ 28 h 47"/>
              <a:gd name="T44" fmla="*/ 20 w 25"/>
              <a:gd name="T45" fmla="*/ 25 h 47"/>
              <a:gd name="T46" fmla="*/ 20 w 25"/>
              <a:gd name="T47" fmla="*/ 22 h 47"/>
              <a:gd name="T48" fmla="*/ 19 w 25"/>
              <a:gd name="T49" fmla="*/ 19 h 47"/>
              <a:gd name="T50" fmla="*/ 17 w 25"/>
              <a:gd name="T51" fmla="*/ 16 h 47"/>
              <a:gd name="T52" fmla="*/ 16 w 25"/>
              <a:gd name="T53" fmla="*/ 13 h 47"/>
              <a:gd name="T54" fmla="*/ 14 w 25"/>
              <a:gd name="T55" fmla="*/ 10 h 47"/>
              <a:gd name="T56" fmla="*/ 11 w 25"/>
              <a:gd name="T57" fmla="*/ 9 h 47"/>
              <a:gd name="T58" fmla="*/ 10 w 25"/>
              <a:gd name="T59" fmla="*/ 6 h 47"/>
              <a:gd name="T60" fmla="*/ 9 w 25"/>
              <a:gd name="T61" fmla="*/ 3 h 47"/>
              <a:gd name="T62" fmla="*/ 6 w 25"/>
              <a:gd name="T63" fmla="*/ 1 h 47"/>
              <a:gd name="T64" fmla="*/ 6 w 25"/>
              <a:gd name="T65" fmla="*/ 1 h 47"/>
              <a:gd name="T66" fmla="*/ 1 w 25"/>
              <a:gd name="T67" fmla="*/ 9 h 47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25"/>
              <a:gd name="T103" fmla="*/ 0 h 47"/>
              <a:gd name="T104" fmla="*/ 25 w 25"/>
              <a:gd name="T105" fmla="*/ 47 h 47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25" h="47">
                <a:moveTo>
                  <a:pt x="1" y="9"/>
                </a:moveTo>
                <a:lnTo>
                  <a:pt x="0" y="7"/>
                </a:lnTo>
                <a:lnTo>
                  <a:pt x="1" y="9"/>
                </a:lnTo>
                <a:lnTo>
                  <a:pt x="1" y="10"/>
                </a:lnTo>
                <a:lnTo>
                  <a:pt x="3" y="10"/>
                </a:lnTo>
                <a:lnTo>
                  <a:pt x="4" y="12"/>
                </a:lnTo>
                <a:lnTo>
                  <a:pt x="4" y="13"/>
                </a:lnTo>
                <a:lnTo>
                  <a:pt x="6" y="13"/>
                </a:lnTo>
                <a:lnTo>
                  <a:pt x="6" y="15"/>
                </a:lnTo>
                <a:lnTo>
                  <a:pt x="7" y="16"/>
                </a:lnTo>
                <a:lnTo>
                  <a:pt x="9" y="18"/>
                </a:lnTo>
                <a:lnTo>
                  <a:pt x="9" y="19"/>
                </a:lnTo>
                <a:lnTo>
                  <a:pt x="10" y="21"/>
                </a:lnTo>
                <a:lnTo>
                  <a:pt x="10" y="22"/>
                </a:lnTo>
                <a:lnTo>
                  <a:pt x="11" y="24"/>
                </a:lnTo>
                <a:lnTo>
                  <a:pt x="11" y="25"/>
                </a:lnTo>
                <a:lnTo>
                  <a:pt x="11" y="27"/>
                </a:lnTo>
                <a:lnTo>
                  <a:pt x="13" y="28"/>
                </a:lnTo>
                <a:lnTo>
                  <a:pt x="13" y="30"/>
                </a:lnTo>
                <a:lnTo>
                  <a:pt x="13" y="31"/>
                </a:lnTo>
                <a:lnTo>
                  <a:pt x="14" y="32"/>
                </a:lnTo>
                <a:lnTo>
                  <a:pt x="14" y="34"/>
                </a:lnTo>
                <a:lnTo>
                  <a:pt x="14" y="35"/>
                </a:lnTo>
                <a:lnTo>
                  <a:pt x="16" y="37"/>
                </a:lnTo>
                <a:lnTo>
                  <a:pt x="16" y="38"/>
                </a:lnTo>
                <a:lnTo>
                  <a:pt x="16" y="40"/>
                </a:lnTo>
                <a:lnTo>
                  <a:pt x="16" y="41"/>
                </a:lnTo>
                <a:lnTo>
                  <a:pt x="16" y="43"/>
                </a:lnTo>
                <a:lnTo>
                  <a:pt x="16" y="44"/>
                </a:lnTo>
                <a:lnTo>
                  <a:pt x="16" y="46"/>
                </a:lnTo>
                <a:lnTo>
                  <a:pt x="16" y="47"/>
                </a:lnTo>
                <a:lnTo>
                  <a:pt x="25" y="47"/>
                </a:lnTo>
                <a:lnTo>
                  <a:pt x="25" y="46"/>
                </a:lnTo>
                <a:lnTo>
                  <a:pt x="25" y="44"/>
                </a:lnTo>
                <a:lnTo>
                  <a:pt x="25" y="43"/>
                </a:lnTo>
                <a:lnTo>
                  <a:pt x="25" y="41"/>
                </a:lnTo>
                <a:lnTo>
                  <a:pt x="25" y="40"/>
                </a:lnTo>
                <a:lnTo>
                  <a:pt x="25" y="37"/>
                </a:lnTo>
                <a:lnTo>
                  <a:pt x="23" y="35"/>
                </a:lnTo>
                <a:lnTo>
                  <a:pt x="23" y="34"/>
                </a:lnTo>
                <a:lnTo>
                  <a:pt x="23" y="32"/>
                </a:lnTo>
                <a:lnTo>
                  <a:pt x="23" y="31"/>
                </a:lnTo>
                <a:lnTo>
                  <a:pt x="22" y="30"/>
                </a:lnTo>
                <a:lnTo>
                  <a:pt x="22" y="28"/>
                </a:lnTo>
                <a:lnTo>
                  <a:pt x="22" y="27"/>
                </a:lnTo>
                <a:lnTo>
                  <a:pt x="20" y="25"/>
                </a:lnTo>
                <a:lnTo>
                  <a:pt x="20" y="24"/>
                </a:lnTo>
                <a:lnTo>
                  <a:pt x="20" y="22"/>
                </a:lnTo>
                <a:lnTo>
                  <a:pt x="19" y="21"/>
                </a:lnTo>
                <a:lnTo>
                  <a:pt x="19" y="19"/>
                </a:lnTo>
                <a:lnTo>
                  <a:pt x="17" y="18"/>
                </a:lnTo>
                <a:lnTo>
                  <a:pt x="17" y="16"/>
                </a:lnTo>
                <a:lnTo>
                  <a:pt x="16" y="15"/>
                </a:lnTo>
                <a:lnTo>
                  <a:pt x="16" y="13"/>
                </a:lnTo>
                <a:lnTo>
                  <a:pt x="14" y="12"/>
                </a:lnTo>
                <a:lnTo>
                  <a:pt x="14" y="10"/>
                </a:lnTo>
                <a:lnTo>
                  <a:pt x="13" y="9"/>
                </a:lnTo>
                <a:lnTo>
                  <a:pt x="11" y="9"/>
                </a:lnTo>
                <a:lnTo>
                  <a:pt x="11" y="7"/>
                </a:lnTo>
                <a:lnTo>
                  <a:pt x="10" y="6"/>
                </a:lnTo>
                <a:lnTo>
                  <a:pt x="9" y="4"/>
                </a:lnTo>
                <a:lnTo>
                  <a:pt x="9" y="3"/>
                </a:lnTo>
                <a:lnTo>
                  <a:pt x="7" y="3"/>
                </a:lnTo>
                <a:lnTo>
                  <a:pt x="6" y="1"/>
                </a:lnTo>
                <a:lnTo>
                  <a:pt x="4" y="0"/>
                </a:lnTo>
                <a:lnTo>
                  <a:pt x="6" y="1"/>
                </a:lnTo>
                <a:lnTo>
                  <a:pt x="4" y="0"/>
                </a:lnTo>
                <a:lnTo>
                  <a:pt x="1" y="9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69" name="Freeform 125"/>
          <p:cNvSpPr>
            <a:spLocks/>
          </p:cNvSpPr>
          <p:nvPr/>
        </p:nvSpPr>
        <p:spPr bwMode="auto">
          <a:xfrm>
            <a:off x="2824163" y="4672013"/>
            <a:ext cx="215900" cy="288925"/>
          </a:xfrm>
          <a:custGeom>
            <a:avLst/>
            <a:gdLst>
              <a:gd name="T0" fmla="*/ 0 w 136"/>
              <a:gd name="T1" fmla="*/ 7 h 182"/>
              <a:gd name="T2" fmla="*/ 1 w 136"/>
              <a:gd name="T3" fmla="*/ 20 h 182"/>
              <a:gd name="T4" fmla="*/ 4 w 136"/>
              <a:gd name="T5" fmla="*/ 35 h 182"/>
              <a:gd name="T6" fmla="*/ 7 w 136"/>
              <a:gd name="T7" fmla="*/ 49 h 182"/>
              <a:gd name="T8" fmla="*/ 11 w 136"/>
              <a:gd name="T9" fmla="*/ 63 h 182"/>
              <a:gd name="T10" fmla="*/ 17 w 136"/>
              <a:gd name="T11" fmla="*/ 77 h 182"/>
              <a:gd name="T12" fmla="*/ 25 w 136"/>
              <a:gd name="T13" fmla="*/ 89 h 182"/>
              <a:gd name="T14" fmla="*/ 32 w 136"/>
              <a:gd name="T15" fmla="*/ 102 h 182"/>
              <a:gd name="T16" fmla="*/ 41 w 136"/>
              <a:gd name="T17" fmla="*/ 114 h 182"/>
              <a:gd name="T18" fmla="*/ 51 w 136"/>
              <a:gd name="T19" fmla="*/ 126 h 182"/>
              <a:gd name="T20" fmla="*/ 61 w 136"/>
              <a:gd name="T21" fmla="*/ 136 h 182"/>
              <a:gd name="T22" fmla="*/ 73 w 136"/>
              <a:gd name="T23" fmla="*/ 146 h 182"/>
              <a:gd name="T24" fmla="*/ 85 w 136"/>
              <a:gd name="T25" fmla="*/ 155 h 182"/>
              <a:gd name="T26" fmla="*/ 98 w 136"/>
              <a:gd name="T27" fmla="*/ 164 h 182"/>
              <a:gd name="T28" fmla="*/ 111 w 136"/>
              <a:gd name="T29" fmla="*/ 171 h 182"/>
              <a:gd name="T30" fmla="*/ 126 w 136"/>
              <a:gd name="T31" fmla="*/ 179 h 182"/>
              <a:gd name="T32" fmla="*/ 136 w 136"/>
              <a:gd name="T33" fmla="*/ 173 h 182"/>
              <a:gd name="T34" fmla="*/ 123 w 136"/>
              <a:gd name="T35" fmla="*/ 167 h 182"/>
              <a:gd name="T36" fmla="*/ 108 w 136"/>
              <a:gd name="T37" fmla="*/ 160 h 182"/>
              <a:gd name="T38" fmla="*/ 96 w 136"/>
              <a:gd name="T39" fmla="*/ 152 h 182"/>
              <a:gd name="T40" fmla="*/ 83 w 136"/>
              <a:gd name="T41" fmla="*/ 143 h 182"/>
              <a:gd name="T42" fmla="*/ 73 w 136"/>
              <a:gd name="T43" fmla="*/ 134 h 182"/>
              <a:gd name="T44" fmla="*/ 63 w 136"/>
              <a:gd name="T45" fmla="*/ 124 h 182"/>
              <a:gd name="T46" fmla="*/ 52 w 136"/>
              <a:gd name="T47" fmla="*/ 114 h 182"/>
              <a:gd name="T48" fmla="*/ 44 w 136"/>
              <a:gd name="T49" fmla="*/ 102 h 182"/>
              <a:gd name="T50" fmla="*/ 36 w 136"/>
              <a:gd name="T51" fmla="*/ 90 h 182"/>
              <a:gd name="T52" fmla="*/ 29 w 136"/>
              <a:gd name="T53" fmla="*/ 78 h 182"/>
              <a:gd name="T54" fmla="*/ 23 w 136"/>
              <a:gd name="T55" fmla="*/ 66 h 182"/>
              <a:gd name="T56" fmla="*/ 17 w 136"/>
              <a:gd name="T57" fmla="*/ 53 h 182"/>
              <a:gd name="T58" fmla="*/ 14 w 136"/>
              <a:gd name="T59" fmla="*/ 40 h 182"/>
              <a:gd name="T60" fmla="*/ 11 w 136"/>
              <a:gd name="T61" fmla="*/ 26 h 182"/>
              <a:gd name="T62" fmla="*/ 10 w 136"/>
              <a:gd name="T63" fmla="*/ 13 h 182"/>
              <a:gd name="T64" fmla="*/ 8 w 136"/>
              <a:gd name="T65" fmla="*/ 0 h 18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36"/>
              <a:gd name="T100" fmla="*/ 0 h 182"/>
              <a:gd name="T101" fmla="*/ 136 w 136"/>
              <a:gd name="T102" fmla="*/ 182 h 18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36" h="182">
                <a:moveTo>
                  <a:pt x="0" y="0"/>
                </a:moveTo>
                <a:lnTo>
                  <a:pt x="0" y="7"/>
                </a:lnTo>
                <a:lnTo>
                  <a:pt x="1" y="15"/>
                </a:lnTo>
                <a:lnTo>
                  <a:pt x="1" y="20"/>
                </a:lnTo>
                <a:lnTo>
                  <a:pt x="3" y="28"/>
                </a:lnTo>
                <a:lnTo>
                  <a:pt x="4" y="35"/>
                </a:lnTo>
                <a:lnTo>
                  <a:pt x="6" y="43"/>
                </a:lnTo>
                <a:lnTo>
                  <a:pt x="7" y="49"/>
                </a:lnTo>
                <a:lnTo>
                  <a:pt x="10" y="56"/>
                </a:lnTo>
                <a:lnTo>
                  <a:pt x="11" y="63"/>
                </a:lnTo>
                <a:lnTo>
                  <a:pt x="14" y="69"/>
                </a:lnTo>
                <a:lnTo>
                  <a:pt x="17" y="77"/>
                </a:lnTo>
                <a:lnTo>
                  <a:pt x="20" y="83"/>
                </a:lnTo>
                <a:lnTo>
                  <a:pt x="25" y="89"/>
                </a:lnTo>
                <a:lnTo>
                  <a:pt x="28" y="96"/>
                </a:lnTo>
                <a:lnTo>
                  <a:pt x="32" y="102"/>
                </a:lnTo>
                <a:lnTo>
                  <a:pt x="36" y="108"/>
                </a:lnTo>
                <a:lnTo>
                  <a:pt x="41" y="114"/>
                </a:lnTo>
                <a:lnTo>
                  <a:pt x="45" y="120"/>
                </a:lnTo>
                <a:lnTo>
                  <a:pt x="51" y="126"/>
                </a:lnTo>
                <a:lnTo>
                  <a:pt x="55" y="130"/>
                </a:lnTo>
                <a:lnTo>
                  <a:pt x="61" y="136"/>
                </a:lnTo>
                <a:lnTo>
                  <a:pt x="67" y="140"/>
                </a:lnTo>
                <a:lnTo>
                  <a:pt x="73" y="146"/>
                </a:lnTo>
                <a:lnTo>
                  <a:pt x="79" y="151"/>
                </a:lnTo>
                <a:lnTo>
                  <a:pt x="85" y="155"/>
                </a:lnTo>
                <a:lnTo>
                  <a:pt x="91" y="160"/>
                </a:lnTo>
                <a:lnTo>
                  <a:pt x="98" y="164"/>
                </a:lnTo>
                <a:lnTo>
                  <a:pt x="105" y="168"/>
                </a:lnTo>
                <a:lnTo>
                  <a:pt x="111" y="171"/>
                </a:lnTo>
                <a:lnTo>
                  <a:pt x="118" y="176"/>
                </a:lnTo>
                <a:lnTo>
                  <a:pt x="126" y="179"/>
                </a:lnTo>
                <a:lnTo>
                  <a:pt x="133" y="182"/>
                </a:lnTo>
                <a:lnTo>
                  <a:pt x="136" y="173"/>
                </a:lnTo>
                <a:lnTo>
                  <a:pt x="129" y="170"/>
                </a:lnTo>
                <a:lnTo>
                  <a:pt x="123" y="167"/>
                </a:lnTo>
                <a:lnTo>
                  <a:pt x="116" y="164"/>
                </a:lnTo>
                <a:lnTo>
                  <a:pt x="108" y="160"/>
                </a:lnTo>
                <a:lnTo>
                  <a:pt x="102" y="157"/>
                </a:lnTo>
                <a:lnTo>
                  <a:pt x="96" y="152"/>
                </a:lnTo>
                <a:lnTo>
                  <a:pt x="91" y="148"/>
                </a:lnTo>
                <a:lnTo>
                  <a:pt x="83" y="143"/>
                </a:lnTo>
                <a:lnTo>
                  <a:pt x="79" y="139"/>
                </a:lnTo>
                <a:lnTo>
                  <a:pt x="73" y="134"/>
                </a:lnTo>
                <a:lnTo>
                  <a:pt x="67" y="129"/>
                </a:lnTo>
                <a:lnTo>
                  <a:pt x="63" y="124"/>
                </a:lnTo>
                <a:lnTo>
                  <a:pt x="57" y="120"/>
                </a:lnTo>
                <a:lnTo>
                  <a:pt x="52" y="114"/>
                </a:lnTo>
                <a:lnTo>
                  <a:pt x="48" y="108"/>
                </a:lnTo>
                <a:lnTo>
                  <a:pt x="44" y="102"/>
                </a:lnTo>
                <a:lnTo>
                  <a:pt x="39" y="96"/>
                </a:lnTo>
                <a:lnTo>
                  <a:pt x="36" y="90"/>
                </a:lnTo>
                <a:lnTo>
                  <a:pt x="32" y="84"/>
                </a:lnTo>
                <a:lnTo>
                  <a:pt x="29" y="78"/>
                </a:lnTo>
                <a:lnTo>
                  <a:pt x="26" y="72"/>
                </a:lnTo>
                <a:lnTo>
                  <a:pt x="23" y="66"/>
                </a:lnTo>
                <a:lnTo>
                  <a:pt x="20" y="60"/>
                </a:lnTo>
                <a:lnTo>
                  <a:pt x="17" y="53"/>
                </a:lnTo>
                <a:lnTo>
                  <a:pt x="16" y="47"/>
                </a:lnTo>
                <a:lnTo>
                  <a:pt x="14" y="40"/>
                </a:lnTo>
                <a:lnTo>
                  <a:pt x="13" y="34"/>
                </a:lnTo>
                <a:lnTo>
                  <a:pt x="11" y="26"/>
                </a:lnTo>
                <a:lnTo>
                  <a:pt x="10" y="20"/>
                </a:lnTo>
                <a:lnTo>
                  <a:pt x="10" y="13"/>
                </a:lnTo>
                <a:lnTo>
                  <a:pt x="8" y="7"/>
                </a:lnTo>
                <a:lnTo>
                  <a:pt x="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70" name="Freeform 126"/>
          <p:cNvSpPr>
            <a:spLocks/>
          </p:cNvSpPr>
          <p:nvPr/>
        </p:nvSpPr>
        <p:spPr bwMode="auto">
          <a:xfrm>
            <a:off x="2824163" y="4354513"/>
            <a:ext cx="363537" cy="317500"/>
          </a:xfrm>
          <a:custGeom>
            <a:avLst/>
            <a:gdLst>
              <a:gd name="T0" fmla="*/ 217 w 229"/>
              <a:gd name="T1" fmla="*/ 0 h 200"/>
              <a:gd name="T2" fmla="*/ 195 w 229"/>
              <a:gd name="T3" fmla="*/ 3 h 200"/>
              <a:gd name="T4" fmla="*/ 171 w 229"/>
              <a:gd name="T5" fmla="*/ 6 h 200"/>
              <a:gd name="T6" fmla="*/ 151 w 229"/>
              <a:gd name="T7" fmla="*/ 12 h 200"/>
              <a:gd name="T8" fmla="*/ 130 w 229"/>
              <a:gd name="T9" fmla="*/ 19 h 200"/>
              <a:gd name="T10" fmla="*/ 111 w 229"/>
              <a:gd name="T11" fmla="*/ 28 h 200"/>
              <a:gd name="T12" fmla="*/ 92 w 229"/>
              <a:gd name="T13" fmla="*/ 40 h 200"/>
              <a:gd name="T14" fmla="*/ 76 w 229"/>
              <a:gd name="T15" fmla="*/ 52 h 200"/>
              <a:gd name="T16" fmla="*/ 60 w 229"/>
              <a:gd name="T17" fmla="*/ 65 h 200"/>
              <a:gd name="T18" fmla="*/ 45 w 229"/>
              <a:gd name="T19" fmla="*/ 80 h 200"/>
              <a:gd name="T20" fmla="*/ 33 w 229"/>
              <a:gd name="T21" fmla="*/ 96 h 200"/>
              <a:gd name="T22" fmla="*/ 23 w 229"/>
              <a:gd name="T23" fmla="*/ 112 h 200"/>
              <a:gd name="T24" fmla="*/ 14 w 229"/>
              <a:gd name="T25" fmla="*/ 130 h 200"/>
              <a:gd name="T26" fmla="*/ 7 w 229"/>
              <a:gd name="T27" fmla="*/ 149 h 200"/>
              <a:gd name="T28" fmla="*/ 3 w 229"/>
              <a:gd name="T29" fmla="*/ 169 h 200"/>
              <a:gd name="T30" fmla="*/ 0 w 229"/>
              <a:gd name="T31" fmla="*/ 189 h 200"/>
              <a:gd name="T32" fmla="*/ 8 w 229"/>
              <a:gd name="T33" fmla="*/ 200 h 200"/>
              <a:gd name="T34" fmla="*/ 10 w 229"/>
              <a:gd name="T35" fmla="*/ 180 h 200"/>
              <a:gd name="T36" fmla="*/ 13 w 229"/>
              <a:gd name="T37" fmla="*/ 161 h 200"/>
              <a:gd name="T38" fmla="*/ 19 w 229"/>
              <a:gd name="T39" fmla="*/ 143 h 200"/>
              <a:gd name="T40" fmla="*/ 26 w 229"/>
              <a:gd name="T41" fmla="*/ 126 h 200"/>
              <a:gd name="T42" fmla="*/ 35 w 229"/>
              <a:gd name="T43" fmla="*/ 109 h 200"/>
              <a:gd name="T44" fmla="*/ 47 w 229"/>
              <a:gd name="T45" fmla="*/ 93 h 200"/>
              <a:gd name="T46" fmla="*/ 58 w 229"/>
              <a:gd name="T47" fmla="*/ 78 h 200"/>
              <a:gd name="T48" fmla="*/ 73 w 229"/>
              <a:gd name="T49" fmla="*/ 65 h 200"/>
              <a:gd name="T50" fmla="*/ 89 w 229"/>
              <a:gd name="T51" fmla="*/ 53 h 200"/>
              <a:gd name="T52" fmla="*/ 105 w 229"/>
              <a:gd name="T53" fmla="*/ 41 h 200"/>
              <a:gd name="T54" fmla="*/ 124 w 229"/>
              <a:gd name="T55" fmla="*/ 32 h 200"/>
              <a:gd name="T56" fmla="*/ 143 w 229"/>
              <a:gd name="T57" fmla="*/ 24 h 200"/>
              <a:gd name="T58" fmla="*/ 164 w 229"/>
              <a:gd name="T59" fmla="*/ 18 h 200"/>
              <a:gd name="T60" fmla="*/ 185 w 229"/>
              <a:gd name="T61" fmla="*/ 13 h 200"/>
              <a:gd name="T62" fmla="*/ 207 w 229"/>
              <a:gd name="T63" fmla="*/ 10 h 200"/>
              <a:gd name="T64" fmla="*/ 229 w 229"/>
              <a:gd name="T65" fmla="*/ 9 h 20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29"/>
              <a:gd name="T100" fmla="*/ 0 h 200"/>
              <a:gd name="T101" fmla="*/ 229 w 229"/>
              <a:gd name="T102" fmla="*/ 200 h 20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29" h="200">
                <a:moveTo>
                  <a:pt x="229" y="0"/>
                </a:moveTo>
                <a:lnTo>
                  <a:pt x="217" y="0"/>
                </a:lnTo>
                <a:lnTo>
                  <a:pt x="205" y="1"/>
                </a:lnTo>
                <a:lnTo>
                  <a:pt x="195" y="3"/>
                </a:lnTo>
                <a:lnTo>
                  <a:pt x="183" y="4"/>
                </a:lnTo>
                <a:lnTo>
                  <a:pt x="171" y="6"/>
                </a:lnTo>
                <a:lnTo>
                  <a:pt x="161" y="9"/>
                </a:lnTo>
                <a:lnTo>
                  <a:pt x="151" y="12"/>
                </a:lnTo>
                <a:lnTo>
                  <a:pt x="141" y="16"/>
                </a:lnTo>
                <a:lnTo>
                  <a:pt x="130" y="19"/>
                </a:lnTo>
                <a:lnTo>
                  <a:pt x="120" y="24"/>
                </a:lnTo>
                <a:lnTo>
                  <a:pt x="111" y="28"/>
                </a:lnTo>
                <a:lnTo>
                  <a:pt x="101" y="34"/>
                </a:lnTo>
                <a:lnTo>
                  <a:pt x="92" y="40"/>
                </a:lnTo>
                <a:lnTo>
                  <a:pt x="83" y="46"/>
                </a:lnTo>
                <a:lnTo>
                  <a:pt x="76" y="52"/>
                </a:lnTo>
                <a:lnTo>
                  <a:pt x="67" y="58"/>
                </a:lnTo>
                <a:lnTo>
                  <a:pt x="60" y="65"/>
                </a:lnTo>
                <a:lnTo>
                  <a:pt x="52" y="72"/>
                </a:lnTo>
                <a:lnTo>
                  <a:pt x="45" y="80"/>
                </a:lnTo>
                <a:lnTo>
                  <a:pt x="39" y="87"/>
                </a:lnTo>
                <a:lnTo>
                  <a:pt x="33" y="96"/>
                </a:lnTo>
                <a:lnTo>
                  <a:pt x="28" y="103"/>
                </a:lnTo>
                <a:lnTo>
                  <a:pt x="23" y="112"/>
                </a:lnTo>
                <a:lnTo>
                  <a:pt x="19" y="121"/>
                </a:lnTo>
                <a:lnTo>
                  <a:pt x="14" y="130"/>
                </a:lnTo>
                <a:lnTo>
                  <a:pt x="10" y="141"/>
                </a:lnTo>
                <a:lnTo>
                  <a:pt x="7" y="149"/>
                </a:lnTo>
                <a:lnTo>
                  <a:pt x="4" y="160"/>
                </a:lnTo>
                <a:lnTo>
                  <a:pt x="3" y="169"/>
                </a:lnTo>
                <a:lnTo>
                  <a:pt x="1" y="179"/>
                </a:lnTo>
                <a:lnTo>
                  <a:pt x="0" y="189"/>
                </a:lnTo>
                <a:lnTo>
                  <a:pt x="0" y="200"/>
                </a:lnTo>
                <a:lnTo>
                  <a:pt x="8" y="200"/>
                </a:lnTo>
                <a:lnTo>
                  <a:pt x="8" y="189"/>
                </a:lnTo>
                <a:lnTo>
                  <a:pt x="10" y="180"/>
                </a:lnTo>
                <a:lnTo>
                  <a:pt x="11" y="170"/>
                </a:lnTo>
                <a:lnTo>
                  <a:pt x="13" y="161"/>
                </a:lnTo>
                <a:lnTo>
                  <a:pt x="16" y="152"/>
                </a:lnTo>
                <a:lnTo>
                  <a:pt x="19" y="143"/>
                </a:lnTo>
                <a:lnTo>
                  <a:pt x="22" y="135"/>
                </a:lnTo>
                <a:lnTo>
                  <a:pt x="26" y="126"/>
                </a:lnTo>
                <a:lnTo>
                  <a:pt x="30" y="117"/>
                </a:lnTo>
                <a:lnTo>
                  <a:pt x="35" y="109"/>
                </a:lnTo>
                <a:lnTo>
                  <a:pt x="41" y="101"/>
                </a:lnTo>
                <a:lnTo>
                  <a:pt x="47" y="93"/>
                </a:lnTo>
                <a:lnTo>
                  <a:pt x="52" y="86"/>
                </a:lnTo>
                <a:lnTo>
                  <a:pt x="58" y="78"/>
                </a:lnTo>
                <a:lnTo>
                  <a:pt x="66" y="71"/>
                </a:lnTo>
                <a:lnTo>
                  <a:pt x="73" y="65"/>
                </a:lnTo>
                <a:lnTo>
                  <a:pt x="80" y="59"/>
                </a:lnTo>
                <a:lnTo>
                  <a:pt x="89" y="53"/>
                </a:lnTo>
                <a:lnTo>
                  <a:pt x="96" y="47"/>
                </a:lnTo>
                <a:lnTo>
                  <a:pt x="105" y="41"/>
                </a:lnTo>
                <a:lnTo>
                  <a:pt x="114" y="37"/>
                </a:lnTo>
                <a:lnTo>
                  <a:pt x="124" y="32"/>
                </a:lnTo>
                <a:lnTo>
                  <a:pt x="133" y="28"/>
                </a:lnTo>
                <a:lnTo>
                  <a:pt x="143" y="24"/>
                </a:lnTo>
                <a:lnTo>
                  <a:pt x="154" y="21"/>
                </a:lnTo>
                <a:lnTo>
                  <a:pt x="164" y="18"/>
                </a:lnTo>
                <a:lnTo>
                  <a:pt x="174" y="15"/>
                </a:lnTo>
                <a:lnTo>
                  <a:pt x="185" y="13"/>
                </a:lnTo>
                <a:lnTo>
                  <a:pt x="195" y="10"/>
                </a:lnTo>
                <a:lnTo>
                  <a:pt x="207" y="10"/>
                </a:lnTo>
                <a:lnTo>
                  <a:pt x="218" y="9"/>
                </a:lnTo>
                <a:lnTo>
                  <a:pt x="229" y="9"/>
                </a:lnTo>
                <a:lnTo>
                  <a:pt x="229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71" name="Freeform 127"/>
          <p:cNvSpPr>
            <a:spLocks/>
          </p:cNvSpPr>
          <p:nvPr/>
        </p:nvSpPr>
        <p:spPr bwMode="auto">
          <a:xfrm>
            <a:off x="3187700" y="4354513"/>
            <a:ext cx="365125" cy="317500"/>
          </a:xfrm>
          <a:custGeom>
            <a:avLst/>
            <a:gdLst>
              <a:gd name="T0" fmla="*/ 228 w 230"/>
              <a:gd name="T1" fmla="*/ 189 h 200"/>
              <a:gd name="T2" fmla="*/ 227 w 230"/>
              <a:gd name="T3" fmla="*/ 169 h 200"/>
              <a:gd name="T4" fmla="*/ 223 w 230"/>
              <a:gd name="T5" fmla="*/ 149 h 200"/>
              <a:gd name="T6" fmla="*/ 215 w 230"/>
              <a:gd name="T7" fmla="*/ 130 h 200"/>
              <a:gd name="T8" fmla="*/ 206 w 230"/>
              <a:gd name="T9" fmla="*/ 112 h 200"/>
              <a:gd name="T10" fmla="*/ 196 w 230"/>
              <a:gd name="T11" fmla="*/ 96 h 200"/>
              <a:gd name="T12" fmla="*/ 183 w 230"/>
              <a:gd name="T13" fmla="*/ 80 h 200"/>
              <a:gd name="T14" fmla="*/ 170 w 230"/>
              <a:gd name="T15" fmla="*/ 65 h 200"/>
              <a:gd name="T16" fmla="*/ 154 w 230"/>
              <a:gd name="T17" fmla="*/ 52 h 200"/>
              <a:gd name="T18" fmla="*/ 137 w 230"/>
              <a:gd name="T19" fmla="*/ 40 h 200"/>
              <a:gd name="T20" fmla="*/ 118 w 230"/>
              <a:gd name="T21" fmla="*/ 28 h 200"/>
              <a:gd name="T22" fmla="*/ 99 w 230"/>
              <a:gd name="T23" fmla="*/ 19 h 200"/>
              <a:gd name="T24" fmla="*/ 79 w 230"/>
              <a:gd name="T25" fmla="*/ 12 h 200"/>
              <a:gd name="T26" fmla="*/ 57 w 230"/>
              <a:gd name="T27" fmla="*/ 6 h 200"/>
              <a:gd name="T28" fmla="*/ 35 w 230"/>
              <a:gd name="T29" fmla="*/ 3 h 200"/>
              <a:gd name="T30" fmla="*/ 11 w 230"/>
              <a:gd name="T31" fmla="*/ 0 h 200"/>
              <a:gd name="T32" fmla="*/ 0 w 230"/>
              <a:gd name="T33" fmla="*/ 9 h 200"/>
              <a:gd name="T34" fmla="*/ 23 w 230"/>
              <a:gd name="T35" fmla="*/ 10 h 200"/>
              <a:gd name="T36" fmla="*/ 45 w 230"/>
              <a:gd name="T37" fmla="*/ 13 h 200"/>
              <a:gd name="T38" fmla="*/ 66 w 230"/>
              <a:gd name="T39" fmla="*/ 18 h 200"/>
              <a:gd name="T40" fmla="*/ 86 w 230"/>
              <a:gd name="T41" fmla="*/ 24 h 200"/>
              <a:gd name="T42" fmla="*/ 105 w 230"/>
              <a:gd name="T43" fmla="*/ 32 h 200"/>
              <a:gd name="T44" fmla="*/ 123 w 230"/>
              <a:gd name="T45" fmla="*/ 41 h 200"/>
              <a:gd name="T46" fmla="*/ 140 w 230"/>
              <a:gd name="T47" fmla="*/ 53 h 200"/>
              <a:gd name="T48" fmla="*/ 157 w 230"/>
              <a:gd name="T49" fmla="*/ 65 h 200"/>
              <a:gd name="T50" fmla="*/ 170 w 230"/>
              <a:gd name="T51" fmla="*/ 78 h 200"/>
              <a:gd name="T52" fmla="*/ 183 w 230"/>
              <a:gd name="T53" fmla="*/ 93 h 200"/>
              <a:gd name="T54" fmla="*/ 193 w 230"/>
              <a:gd name="T55" fmla="*/ 109 h 200"/>
              <a:gd name="T56" fmla="*/ 203 w 230"/>
              <a:gd name="T57" fmla="*/ 126 h 200"/>
              <a:gd name="T58" fmla="*/ 211 w 230"/>
              <a:gd name="T59" fmla="*/ 143 h 200"/>
              <a:gd name="T60" fmla="*/ 217 w 230"/>
              <a:gd name="T61" fmla="*/ 161 h 200"/>
              <a:gd name="T62" fmla="*/ 220 w 230"/>
              <a:gd name="T63" fmla="*/ 180 h 200"/>
              <a:gd name="T64" fmla="*/ 221 w 230"/>
              <a:gd name="T65" fmla="*/ 200 h 20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30"/>
              <a:gd name="T100" fmla="*/ 0 h 200"/>
              <a:gd name="T101" fmla="*/ 230 w 230"/>
              <a:gd name="T102" fmla="*/ 200 h 20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30" h="200">
                <a:moveTo>
                  <a:pt x="230" y="200"/>
                </a:moveTo>
                <a:lnTo>
                  <a:pt x="228" y="189"/>
                </a:lnTo>
                <a:lnTo>
                  <a:pt x="228" y="179"/>
                </a:lnTo>
                <a:lnTo>
                  <a:pt x="227" y="169"/>
                </a:lnTo>
                <a:lnTo>
                  <a:pt x="224" y="160"/>
                </a:lnTo>
                <a:lnTo>
                  <a:pt x="223" y="149"/>
                </a:lnTo>
                <a:lnTo>
                  <a:pt x="218" y="141"/>
                </a:lnTo>
                <a:lnTo>
                  <a:pt x="215" y="130"/>
                </a:lnTo>
                <a:lnTo>
                  <a:pt x="211" y="121"/>
                </a:lnTo>
                <a:lnTo>
                  <a:pt x="206" y="112"/>
                </a:lnTo>
                <a:lnTo>
                  <a:pt x="202" y="103"/>
                </a:lnTo>
                <a:lnTo>
                  <a:pt x="196" y="96"/>
                </a:lnTo>
                <a:lnTo>
                  <a:pt x="190" y="87"/>
                </a:lnTo>
                <a:lnTo>
                  <a:pt x="183" y="80"/>
                </a:lnTo>
                <a:lnTo>
                  <a:pt x="177" y="72"/>
                </a:lnTo>
                <a:lnTo>
                  <a:pt x="170" y="65"/>
                </a:lnTo>
                <a:lnTo>
                  <a:pt x="162" y="58"/>
                </a:lnTo>
                <a:lnTo>
                  <a:pt x="154" y="52"/>
                </a:lnTo>
                <a:lnTo>
                  <a:pt x="145" y="46"/>
                </a:lnTo>
                <a:lnTo>
                  <a:pt x="137" y="40"/>
                </a:lnTo>
                <a:lnTo>
                  <a:pt x="127" y="34"/>
                </a:lnTo>
                <a:lnTo>
                  <a:pt x="118" y="28"/>
                </a:lnTo>
                <a:lnTo>
                  <a:pt x="110" y="24"/>
                </a:lnTo>
                <a:lnTo>
                  <a:pt x="99" y="19"/>
                </a:lnTo>
                <a:lnTo>
                  <a:pt x="89" y="16"/>
                </a:lnTo>
                <a:lnTo>
                  <a:pt x="79" y="12"/>
                </a:lnTo>
                <a:lnTo>
                  <a:pt x="68" y="9"/>
                </a:lnTo>
                <a:lnTo>
                  <a:pt x="57" y="6"/>
                </a:lnTo>
                <a:lnTo>
                  <a:pt x="46" y="4"/>
                </a:lnTo>
                <a:lnTo>
                  <a:pt x="35" y="3"/>
                </a:lnTo>
                <a:lnTo>
                  <a:pt x="23" y="1"/>
                </a:lnTo>
                <a:lnTo>
                  <a:pt x="11" y="0"/>
                </a:lnTo>
                <a:lnTo>
                  <a:pt x="0" y="0"/>
                </a:lnTo>
                <a:lnTo>
                  <a:pt x="0" y="9"/>
                </a:lnTo>
                <a:lnTo>
                  <a:pt x="11" y="9"/>
                </a:lnTo>
                <a:lnTo>
                  <a:pt x="23" y="10"/>
                </a:lnTo>
                <a:lnTo>
                  <a:pt x="33" y="10"/>
                </a:lnTo>
                <a:lnTo>
                  <a:pt x="45" y="13"/>
                </a:lnTo>
                <a:lnTo>
                  <a:pt x="55" y="15"/>
                </a:lnTo>
                <a:lnTo>
                  <a:pt x="66" y="18"/>
                </a:lnTo>
                <a:lnTo>
                  <a:pt x="76" y="21"/>
                </a:lnTo>
                <a:lnTo>
                  <a:pt x="86" y="24"/>
                </a:lnTo>
                <a:lnTo>
                  <a:pt x="96" y="28"/>
                </a:lnTo>
                <a:lnTo>
                  <a:pt x="105" y="32"/>
                </a:lnTo>
                <a:lnTo>
                  <a:pt x="114" y="37"/>
                </a:lnTo>
                <a:lnTo>
                  <a:pt x="123" y="41"/>
                </a:lnTo>
                <a:lnTo>
                  <a:pt x="132" y="47"/>
                </a:lnTo>
                <a:lnTo>
                  <a:pt x="140" y="53"/>
                </a:lnTo>
                <a:lnTo>
                  <a:pt x="148" y="59"/>
                </a:lnTo>
                <a:lnTo>
                  <a:pt x="157" y="65"/>
                </a:lnTo>
                <a:lnTo>
                  <a:pt x="164" y="71"/>
                </a:lnTo>
                <a:lnTo>
                  <a:pt x="170" y="78"/>
                </a:lnTo>
                <a:lnTo>
                  <a:pt x="177" y="86"/>
                </a:lnTo>
                <a:lnTo>
                  <a:pt x="183" y="93"/>
                </a:lnTo>
                <a:lnTo>
                  <a:pt x="189" y="101"/>
                </a:lnTo>
                <a:lnTo>
                  <a:pt x="193" y="109"/>
                </a:lnTo>
                <a:lnTo>
                  <a:pt x="199" y="117"/>
                </a:lnTo>
                <a:lnTo>
                  <a:pt x="203" y="126"/>
                </a:lnTo>
                <a:lnTo>
                  <a:pt x="206" y="135"/>
                </a:lnTo>
                <a:lnTo>
                  <a:pt x="211" y="143"/>
                </a:lnTo>
                <a:lnTo>
                  <a:pt x="214" y="152"/>
                </a:lnTo>
                <a:lnTo>
                  <a:pt x="217" y="161"/>
                </a:lnTo>
                <a:lnTo>
                  <a:pt x="218" y="170"/>
                </a:lnTo>
                <a:lnTo>
                  <a:pt x="220" y="180"/>
                </a:lnTo>
                <a:lnTo>
                  <a:pt x="220" y="189"/>
                </a:lnTo>
                <a:lnTo>
                  <a:pt x="221" y="200"/>
                </a:lnTo>
                <a:lnTo>
                  <a:pt x="230" y="20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72" name="Freeform 128"/>
          <p:cNvSpPr>
            <a:spLocks/>
          </p:cNvSpPr>
          <p:nvPr/>
        </p:nvSpPr>
        <p:spPr bwMode="auto">
          <a:xfrm>
            <a:off x="3333750" y="4672013"/>
            <a:ext cx="219075" cy="288925"/>
          </a:xfrm>
          <a:custGeom>
            <a:avLst/>
            <a:gdLst>
              <a:gd name="T0" fmla="*/ 12 w 138"/>
              <a:gd name="T1" fmla="*/ 179 h 182"/>
              <a:gd name="T2" fmla="*/ 26 w 138"/>
              <a:gd name="T3" fmla="*/ 170 h 182"/>
              <a:gd name="T4" fmla="*/ 40 w 138"/>
              <a:gd name="T5" fmla="*/ 163 h 182"/>
              <a:gd name="T6" fmla="*/ 53 w 138"/>
              <a:gd name="T7" fmla="*/ 154 h 182"/>
              <a:gd name="T8" fmla="*/ 65 w 138"/>
              <a:gd name="T9" fmla="*/ 143 h 182"/>
              <a:gd name="T10" fmla="*/ 76 w 138"/>
              <a:gd name="T11" fmla="*/ 134 h 182"/>
              <a:gd name="T12" fmla="*/ 87 w 138"/>
              <a:gd name="T13" fmla="*/ 123 h 182"/>
              <a:gd name="T14" fmla="*/ 95 w 138"/>
              <a:gd name="T15" fmla="*/ 112 h 182"/>
              <a:gd name="T16" fmla="*/ 104 w 138"/>
              <a:gd name="T17" fmla="*/ 100 h 182"/>
              <a:gd name="T18" fmla="*/ 113 w 138"/>
              <a:gd name="T19" fmla="*/ 89 h 182"/>
              <a:gd name="T20" fmla="*/ 119 w 138"/>
              <a:gd name="T21" fmla="*/ 75 h 182"/>
              <a:gd name="T22" fmla="*/ 125 w 138"/>
              <a:gd name="T23" fmla="*/ 62 h 182"/>
              <a:gd name="T24" fmla="*/ 131 w 138"/>
              <a:gd name="T25" fmla="*/ 49 h 182"/>
              <a:gd name="T26" fmla="*/ 133 w 138"/>
              <a:gd name="T27" fmla="*/ 35 h 182"/>
              <a:gd name="T28" fmla="*/ 136 w 138"/>
              <a:gd name="T29" fmla="*/ 22 h 182"/>
              <a:gd name="T30" fmla="*/ 136 w 138"/>
              <a:gd name="T31" fmla="*/ 7 h 182"/>
              <a:gd name="T32" fmla="*/ 129 w 138"/>
              <a:gd name="T33" fmla="*/ 0 h 182"/>
              <a:gd name="T34" fmla="*/ 128 w 138"/>
              <a:gd name="T35" fmla="*/ 13 h 182"/>
              <a:gd name="T36" fmla="*/ 126 w 138"/>
              <a:gd name="T37" fmla="*/ 26 h 182"/>
              <a:gd name="T38" fmla="*/ 123 w 138"/>
              <a:gd name="T39" fmla="*/ 40 h 182"/>
              <a:gd name="T40" fmla="*/ 119 w 138"/>
              <a:gd name="T41" fmla="*/ 53 h 182"/>
              <a:gd name="T42" fmla="*/ 114 w 138"/>
              <a:gd name="T43" fmla="*/ 65 h 182"/>
              <a:gd name="T44" fmla="*/ 109 w 138"/>
              <a:gd name="T45" fmla="*/ 78 h 182"/>
              <a:gd name="T46" fmla="*/ 101 w 138"/>
              <a:gd name="T47" fmla="*/ 90 h 182"/>
              <a:gd name="T48" fmla="*/ 94 w 138"/>
              <a:gd name="T49" fmla="*/ 100 h 182"/>
              <a:gd name="T50" fmla="*/ 85 w 138"/>
              <a:gd name="T51" fmla="*/ 112 h 182"/>
              <a:gd name="T52" fmla="*/ 75 w 138"/>
              <a:gd name="T53" fmla="*/ 123 h 182"/>
              <a:gd name="T54" fmla="*/ 65 w 138"/>
              <a:gd name="T55" fmla="*/ 133 h 182"/>
              <a:gd name="T56" fmla="*/ 53 w 138"/>
              <a:gd name="T57" fmla="*/ 142 h 182"/>
              <a:gd name="T58" fmla="*/ 41 w 138"/>
              <a:gd name="T59" fmla="*/ 151 h 182"/>
              <a:gd name="T60" fmla="*/ 28 w 138"/>
              <a:gd name="T61" fmla="*/ 160 h 182"/>
              <a:gd name="T62" fmla="*/ 15 w 138"/>
              <a:gd name="T63" fmla="*/ 167 h 182"/>
              <a:gd name="T64" fmla="*/ 0 w 138"/>
              <a:gd name="T65" fmla="*/ 174 h 18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38"/>
              <a:gd name="T100" fmla="*/ 0 h 182"/>
              <a:gd name="T101" fmla="*/ 138 w 138"/>
              <a:gd name="T102" fmla="*/ 182 h 18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38" h="182">
                <a:moveTo>
                  <a:pt x="4" y="182"/>
                </a:moveTo>
                <a:lnTo>
                  <a:pt x="12" y="179"/>
                </a:lnTo>
                <a:lnTo>
                  <a:pt x="19" y="174"/>
                </a:lnTo>
                <a:lnTo>
                  <a:pt x="26" y="170"/>
                </a:lnTo>
                <a:lnTo>
                  <a:pt x="32" y="167"/>
                </a:lnTo>
                <a:lnTo>
                  <a:pt x="40" y="163"/>
                </a:lnTo>
                <a:lnTo>
                  <a:pt x="45" y="158"/>
                </a:lnTo>
                <a:lnTo>
                  <a:pt x="53" y="154"/>
                </a:lnTo>
                <a:lnTo>
                  <a:pt x="59" y="149"/>
                </a:lnTo>
                <a:lnTo>
                  <a:pt x="65" y="143"/>
                </a:lnTo>
                <a:lnTo>
                  <a:pt x="70" y="139"/>
                </a:lnTo>
                <a:lnTo>
                  <a:pt x="76" y="134"/>
                </a:lnTo>
                <a:lnTo>
                  <a:pt x="81" y="129"/>
                </a:lnTo>
                <a:lnTo>
                  <a:pt x="87" y="123"/>
                </a:lnTo>
                <a:lnTo>
                  <a:pt x="91" y="118"/>
                </a:lnTo>
                <a:lnTo>
                  <a:pt x="95" y="112"/>
                </a:lnTo>
                <a:lnTo>
                  <a:pt x="101" y="106"/>
                </a:lnTo>
                <a:lnTo>
                  <a:pt x="104" y="100"/>
                </a:lnTo>
                <a:lnTo>
                  <a:pt x="109" y="94"/>
                </a:lnTo>
                <a:lnTo>
                  <a:pt x="113" y="89"/>
                </a:lnTo>
                <a:lnTo>
                  <a:pt x="116" y="83"/>
                </a:lnTo>
                <a:lnTo>
                  <a:pt x="119" y="75"/>
                </a:lnTo>
                <a:lnTo>
                  <a:pt x="122" y="69"/>
                </a:lnTo>
                <a:lnTo>
                  <a:pt x="125" y="62"/>
                </a:lnTo>
                <a:lnTo>
                  <a:pt x="128" y="56"/>
                </a:lnTo>
                <a:lnTo>
                  <a:pt x="131" y="49"/>
                </a:lnTo>
                <a:lnTo>
                  <a:pt x="132" y="43"/>
                </a:lnTo>
                <a:lnTo>
                  <a:pt x="133" y="35"/>
                </a:lnTo>
                <a:lnTo>
                  <a:pt x="135" y="28"/>
                </a:lnTo>
                <a:lnTo>
                  <a:pt x="136" y="22"/>
                </a:lnTo>
                <a:lnTo>
                  <a:pt x="136" y="15"/>
                </a:lnTo>
                <a:lnTo>
                  <a:pt x="136" y="7"/>
                </a:lnTo>
                <a:lnTo>
                  <a:pt x="138" y="0"/>
                </a:lnTo>
                <a:lnTo>
                  <a:pt x="129" y="0"/>
                </a:lnTo>
                <a:lnTo>
                  <a:pt x="128" y="7"/>
                </a:lnTo>
                <a:lnTo>
                  <a:pt x="128" y="13"/>
                </a:lnTo>
                <a:lnTo>
                  <a:pt x="128" y="20"/>
                </a:lnTo>
                <a:lnTo>
                  <a:pt x="126" y="26"/>
                </a:lnTo>
                <a:lnTo>
                  <a:pt x="125" y="34"/>
                </a:lnTo>
                <a:lnTo>
                  <a:pt x="123" y="40"/>
                </a:lnTo>
                <a:lnTo>
                  <a:pt x="122" y="47"/>
                </a:lnTo>
                <a:lnTo>
                  <a:pt x="119" y="53"/>
                </a:lnTo>
                <a:lnTo>
                  <a:pt x="117" y="59"/>
                </a:lnTo>
                <a:lnTo>
                  <a:pt x="114" y="65"/>
                </a:lnTo>
                <a:lnTo>
                  <a:pt x="111" y="72"/>
                </a:lnTo>
                <a:lnTo>
                  <a:pt x="109" y="78"/>
                </a:lnTo>
                <a:lnTo>
                  <a:pt x="106" y="84"/>
                </a:lnTo>
                <a:lnTo>
                  <a:pt x="101" y="90"/>
                </a:lnTo>
                <a:lnTo>
                  <a:pt x="98" y="96"/>
                </a:lnTo>
                <a:lnTo>
                  <a:pt x="94" y="100"/>
                </a:lnTo>
                <a:lnTo>
                  <a:pt x="89" y="106"/>
                </a:lnTo>
                <a:lnTo>
                  <a:pt x="85" y="112"/>
                </a:lnTo>
                <a:lnTo>
                  <a:pt x="79" y="117"/>
                </a:lnTo>
                <a:lnTo>
                  <a:pt x="75" y="123"/>
                </a:lnTo>
                <a:lnTo>
                  <a:pt x="70" y="127"/>
                </a:lnTo>
                <a:lnTo>
                  <a:pt x="65" y="133"/>
                </a:lnTo>
                <a:lnTo>
                  <a:pt x="59" y="137"/>
                </a:lnTo>
                <a:lnTo>
                  <a:pt x="53" y="142"/>
                </a:lnTo>
                <a:lnTo>
                  <a:pt x="47" y="146"/>
                </a:lnTo>
                <a:lnTo>
                  <a:pt x="41" y="151"/>
                </a:lnTo>
                <a:lnTo>
                  <a:pt x="35" y="155"/>
                </a:lnTo>
                <a:lnTo>
                  <a:pt x="28" y="160"/>
                </a:lnTo>
                <a:lnTo>
                  <a:pt x="22" y="163"/>
                </a:lnTo>
                <a:lnTo>
                  <a:pt x="15" y="167"/>
                </a:lnTo>
                <a:lnTo>
                  <a:pt x="7" y="170"/>
                </a:lnTo>
                <a:lnTo>
                  <a:pt x="0" y="174"/>
                </a:lnTo>
                <a:lnTo>
                  <a:pt x="4" y="18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73" name="Freeform 129"/>
          <p:cNvSpPr>
            <a:spLocks/>
          </p:cNvSpPr>
          <p:nvPr/>
        </p:nvSpPr>
        <p:spPr bwMode="auto">
          <a:xfrm>
            <a:off x="3303588" y="4948238"/>
            <a:ext cx="36512" cy="73025"/>
          </a:xfrm>
          <a:custGeom>
            <a:avLst/>
            <a:gdLst>
              <a:gd name="T0" fmla="*/ 9 w 23"/>
              <a:gd name="T1" fmla="*/ 45 h 46"/>
              <a:gd name="T2" fmla="*/ 9 w 23"/>
              <a:gd name="T3" fmla="*/ 42 h 46"/>
              <a:gd name="T4" fmla="*/ 9 w 23"/>
              <a:gd name="T5" fmla="*/ 39 h 46"/>
              <a:gd name="T6" fmla="*/ 9 w 23"/>
              <a:gd name="T7" fmla="*/ 36 h 46"/>
              <a:gd name="T8" fmla="*/ 10 w 23"/>
              <a:gd name="T9" fmla="*/ 33 h 46"/>
              <a:gd name="T10" fmla="*/ 10 w 23"/>
              <a:gd name="T11" fmla="*/ 30 h 46"/>
              <a:gd name="T12" fmla="*/ 10 w 23"/>
              <a:gd name="T13" fmla="*/ 27 h 46"/>
              <a:gd name="T14" fmla="*/ 12 w 23"/>
              <a:gd name="T15" fmla="*/ 24 h 46"/>
              <a:gd name="T16" fmla="*/ 13 w 23"/>
              <a:gd name="T17" fmla="*/ 21 h 46"/>
              <a:gd name="T18" fmla="*/ 13 w 23"/>
              <a:gd name="T19" fmla="*/ 18 h 46"/>
              <a:gd name="T20" fmla="*/ 16 w 23"/>
              <a:gd name="T21" fmla="*/ 15 h 46"/>
              <a:gd name="T22" fmla="*/ 18 w 23"/>
              <a:gd name="T23" fmla="*/ 14 h 46"/>
              <a:gd name="T24" fmla="*/ 18 w 23"/>
              <a:gd name="T25" fmla="*/ 11 h 46"/>
              <a:gd name="T26" fmla="*/ 20 w 23"/>
              <a:gd name="T27" fmla="*/ 9 h 46"/>
              <a:gd name="T28" fmla="*/ 22 w 23"/>
              <a:gd name="T29" fmla="*/ 8 h 46"/>
              <a:gd name="T30" fmla="*/ 19 w 23"/>
              <a:gd name="T31" fmla="*/ 0 h 46"/>
              <a:gd name="T32" fmla="*/ 16 w 23"/>
              <a:gd name="T33" fmla="*/ 2 h 46"/>
              <a:gd name="T34" fmla="*/ 15 w 23"/>
              <a:gd name="T35" fmla="*/ 3 h 46"/>
              <a:gd name="T36" fmla="*/ 12 w 23"/>
              <a:gd name="T37" fmla="*/ 5 h 46"/>
              <a:gd name="T38" fmla="*/ 10 w 23"/>
              <a:gd name="T39" fmla="*/ 8 h 46"/>
              <a:gd name="T40" fmla="*/ 7 w 23"/>
              <a:gd name="T41" fmla="*/ 11 h 46"/>
              <a:gd name="T42" fmla="*/ 6 w 23"/>
              <a:gd name="T43" fmla="*/ 14 h 46"/>
              <a:gd name="T44" fmla="*/ 4 w 23"/>
              <a:gd name="T45" fmla="*/ 17 h 46"/>
              <a:gd name="T46" fmla="*/ 4 w 23"/>
              <a:gd name="T47" fmla="*/ 20 h 46"/>
              <a:gd name="T48" fmla="*/ 3 w 23"/>
              <a:gd name="T49" fmla="*/ 23 h 46"/>
              <a:gd name="T50" fmla="*/ 1 w 23"/>
              <a:gd name="T51" fmla="*/ 26 h 46"/>
              <a:gd name="T52" fmla="*/ 1 w 23"/>
              <a:gd name="T53" fmla="*/ 30 h 46"/>
              <a:gd name="T54" fmla="*/ 0 w 23"/>
              <a:gd name="T55" fmla="*/ 33 h 46"/>
              <a:gd name="T56" fmla="*/ 0 w 23"/>
              <a:gd name="T57" fmla="*/ 36 h 46"/>
              <a:gd name="T58" fmla="*/ 0 w 23"/>
              <a:gd name="T59" fmla="*/ 40 h 46"/>
              <a:gd name="T60" fmla="*/ 0 w 23"/>
              <a:gd name="T61" fmla="*/ 43 h 46"/>
              <a:gd name="T62" fmla="*/ 0 w 23"/>
              <a:gd name="T63" fmla="*/ 46 h 4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23"/>
              <a:gd name="T97" fmla="*/ 0 h 46"/>
              <a:gd name="T98" fmla="*/ 23 w 23"/>
              <a:gd name="T99" fmla="*/ 46 h 4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23" h="46">
                <a:moveTo>
                  <a:pt x="9" y="46"/>
                </a:moveTo>
                <a:lnTo>
                  <a:pt x="9" y="45"/>
                </a:lnTo>
                <a:lnTo>
                  <a:pt x="9" y="43"/>
                </a:lnTo>
                <a:lnTo>
                  <a:pt x="9" y="42"/>
                </a:lnTo>
                <a:lnTo>
                  <a:pt x="9" y="40"/>
                </a:lnTo>
                <a:lnTo>
                  <a:pt x="9" y="39"/>
                </a:lnTo>
                <a:lnTo>
                  <a:pt x="9" y="37"/>
                </a:lnTo>
                <a:lnTo>
                  <a:pt x="9" y="36"/>
                </a:lnTo>
                <a:lnTo>
                  <a:pt x="9" y="34"/>
                </a:lnTo>
                <a:lnTo>
                  <a:pt x="10" y="33"/>
                </a:lnTo>
                <a:lnTo>
                  <a:pt x="10" y="31"/>
                </a:lnTo>
                <a:lnTo>
                  <a:pt x="10" y="30"/>
                </a:lnTo>
                <a:lnTo>
                  <a:pt x="10" y="29"/>
                </a:lnTo>
                <a:lnTo>
                  <a:pt x="10" y="27"/>
                </a:lnTo>
                <a:lnTo>
                  <a:pt x="12" y="26"/>
                </a:lnTo>
                <a:lnTo>
                  <a:pt x="12" y="24"/>
                </a:lnTo>
                <a:lnTo>
                  <a:pt x="12" y="23"/>
                </a:lnTo>
                <a:lnTo>
                  <a:pt x="13" y="21"/>
                </a:lnTo>
                <a:lnTo>
                  <a:pt x="13" y="20"/>
                </a:lnTo>
                <a:lnTo>
                  <a:pt x="13" y="18"/>
                </a:lnTo>
                <a:lnTo>
                  <a:pt x="15" y="17"/>
                </a:lnTo>
                <a:lnTo>
                  <a:pt x="16" y="15"/>
                </a:lnTo>
                <a:lnTo>
                  <a:pt x="16" y="14"/>
                </a:lnTo>
                <a:lnTo>
                  <a:pt x="18" y="14"/>
                </a:lnTo>
                <a:lnTo>
                  <a:pt x="18" y="12"/>
                </a:lnTo>
                <a:lnTo>
                  <a:pt x="18" y="11"/>
                </a:lnTo>
                <a:lnTo>
                  <a:pt x="19" y="11"/>
                </a:lnTo>
                <a:lnTo>
                  <a:pt x="20" y="9"/>
                </a:lnTo>
                <a:lnTo>
                  <a:pt x="22" y="9"/>
                </a:lnTo>
                <a:lnTo>
                  <a:pt x="22" y="8"/>
                </a:lnTo>
                <a:lnTo>
                  <a:pt x="23" y="8"/>
                </a:lnTo>
                <a:lnTo>
                  <a:pt x="19" y="0"/>
                </a:lnTo>
                <a:lnTo>
                  <a:pt x="18" y="0"/>
                </a:lnTo>
                <a:lnTo>
                  <a:pt x="16" y="2"/>
                </a:lnTo>
                <a:lnTo>
                  <a:pt x="15" y="2"/>
                </a:lnTo>
                <a:lnTo>
                  <a:pt x="15" y="3"/>
                </a:lnTo>
                <a:lnTo>
                  <a:pt x="13" y="5"/>
                </a:lnTo>
                <a:lnTo>
                  <a:pt x="12" y="5"/>
                </a:lnTo>
                <a:lnTo>
                  <a:pt x="10" y="6"/>
                </a:lnTo>
                <a:lnTo>
                  <a:pt x="10" y="8"/>
                </a:lnTo>
                <a:lnTo>
                  <a:pt x="9" y="9"/>
                </a:lnTo>
                <a:lnTo>
                  <a:pt x="7" y="11"/>
                </a:lnTo>
                <a:lnTo>
                  <a:pt x="7" y="12"/>
                </a:lnTo>
                <a:lnTo>
                  <a:pt x="6" y="14"/>
                </a:lnTo>
                <a:lnTo>
                  <a:pt x="6" y="15"/>
                </a:lnTo>
                <a:lnTo>
                  <a:pt x="4" y="17"/>
                </a:lnTo>
                <a:lnTo>
                  <a:pt x="4" y="18"/>
                </a:lnTo>
                <a:lnTo>
                  <a:pt x="4" y="20"/>
                </a:lnTo>
                <a:lnTo>
                  <a:pt x="3" y="21"/>
                </a:lnTo>
                <a:lnTo>
                  <a:pt x="3" y="23"/>
                </a:lnTo>
                <a:lnTo>
                  <a:pt x="3" y="24"/>
                </a:lnTo>
                <a:lnTo>
                  <a:pt x="1" y="26"/>
                </a:lnTo>
                <a:lnTo>
                  <a:pt x="1" y="29"/>
                </a:lnTo>
                <a:lnTo>
                  <a:pt x="1" y="30"/>
                </a:lnTo>
                <a:lnTo>
                  <a:pt x="1" y="31"/>
                </a:lnTo>
                <a:lnTo>
                  <a:pt x="0" y="33"/>
                </a:lnTo>
                <a:lnTo>
                  <a:pt x="0" y="34"/>
                </a:lnTo>
                <a:lnTo>
                  <a:pt x="0" y="36"/>
                </a:lnTo>
                <a:lnTo>
                  <a:pt x="0" y="39"/>
                </a:lnTo>
                <a:lnTo>
                  <a:pt x="0" y="40"/>
                </a:lnTo>
                <a:lnTo>
                  <a:pt x="0" y="42"/>
                </a:lnTo>
                <a:lnTo>
                  <a:pt x="0" y="43"/>
                </a:lnTo>
                <a:lnTo>
                  <a:pt x="0" y="45"/>
                </a:lnTo>
                <a:lnTo>
                  <a:pt x="0" y="46"/>
                </a:lnTo>
                <a:lnTo>
                  <a:pt x="9" y="4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74" name="Freeform 130"/>
          <p:cNvSpPr>
            <a:spLocks/>
          </p:cNvSpPr>
          <p:nvPr/>
        </p:nvSpPr>
        <p:spPr bwMode="auto">
          <a:xfrm>
            <a:off x="3303588" y="5021263"/>
            <a:ext cx="69850" cy="90487"/>
          </a:xfrm>
          <a:custGeom>
            <a:avLst/>
            <a:gdLst>
              <a:gd name="T0" fmla="*/ 42 w 44"/>
              <a:gd name="T1" fmla="*/ 48 h 57"/>
              <a:gd name="T2" fmla="*/ 38 w 44"/>
              <a:gd name="T3" fmla="*/ 46 h 57"/>
              <a:gd name="T4" fmla="*/ 35 w 44"/>
              <a:gd name="T5" fmla="*/ 46 h 57"/>
              <a:gd name="T6" fmla="*/ 32 w 44"/>
              <a:gd name="T7" fmla="*/ 45 h 57"/>
              <a:gd name="T8" fmla="*/ 29 w 44"/>
              <a:gd name="T9" fmla="*/ 43 h 57"/>
              <a:gd name="T10" fmla="*/ 26 w 44"/>
              <a:gd name="T11" fmla="*/ 40 h 57"/>
              <a:gd name="T12" fmla="*/ 23 w 44"/>
              <a:gd name="T13" fmla="*/ 39 h 57"/>
              <a:gd name="T14" fmla="*/ 20 w 44"/>
              <a:gd name="T15" fmla="*/ 36 h 57"/>
              <a:gd name="T16" fmla="*/ 18 w 44"/>
              <a:gd name="T17" fmla="*/ 33 h 57"/>
              <a:gd name="T18" fmla="*/ 16 w 44"/>
              <a:gd name="T19" fmla="*/ 28 h 57"/>
              <a:gd name="T20" fmla="*/ 13 w 44"/>
              <a:gd name="T21" fmla="*/ 25 h 57"/>
              <a:gd name="T22" fmla="*/ 12 w 44"/>
              <a:gd name="T23" fmla="*/ 21 h 57"/>
              <a:gd name="T24" fmla="*/ 10 w 44"/>
              <a:gd name="T25" fmla="*/ 17 h 57"/>
              <a:gd name="T26" fmla="*/ 9 w 44"/>
              <a:gd name="T27" fmla="*/ 12 h 57"/>
              <a:gd name="T28" fmla="*/ 9 w 44"/>
              <a:gd name="T29" fmla="*/ 8 h 57"/>
              <a:gd name="T30" fmla="*/ 9 w 44"/>
              <a:gd name="T31" fmla="*/ 3 h 57"/>
              <a:gd name="T32" fmla="*/ 0 w 44"/>
              <a:gd name="T33" fmla="*/ 0 h 57"/>
              <a:gd name="T34" fmla="*/ 0 w 44"/>
              <a:gd name="T35" fmla="*/ 6 h 57"/>
              <a:gd name="T36" fmla="*/ 0 w 44"/>
              <a:gd name="T37" fmla="*/ 12 h 57"/>
              <a:gd name="T38" fmla="*/ 1 w 44"/>
              <a:gd name="T39" fmla="*/ 17 h 57"/>
              <a:gd name="T40" fmla="*/ 3 w 44"/>
              <a:gd name="T41" fmla="*/ 23 h 57"/>
              <a:gd name="T42" fmla="*/ 4 w 44"/>
              <a:gd name="T43" fmla="*/ 27 h 57"/>
              <a:gd name="T44" fmla="*/ 7 w 44"/>
              <a:gd name="T45" fmla="*/ 31 h 57"/>
              <a:gd name="T46" fmla="*/ 9 w 44"/>
              <a:gd name="T47" fmla="*/ 36 h 57"/>
              <a:gd name="T48" fmla="*/ 12 w 44"/>
              <a:gd name="T49" fmla="*/ 40 h 57"/>
              <a:gd name="T50" fmla="*/ 15 w 44"/>
              <a:gd name="T51" fmla="*/ 43 h 57"/>
              <a:gd name="T52" fmla="*/ 19 w 44"/>
              <a:gd name="T53" fmla="*/ 46 h 57"/>
              <a:gd name="T54" fmla="*/ 22 w 44"/>
              <a:gd name="T55" fmla="*/ 49 h 57"/>
              <a:gd name="T56" fmla="*/ 26 w 44"/>
              <a:gd name="T57" fmla="*/ 52 h 57"/>
              <a:gd name="T58" fmla="*/ 31 w 44"/>
              <a:gd name="T59" fmla="*/ 54 h 57"/>
              <a:gd name="T60" fmla="*/ 35 w 44"/>
              <a:gd name="T61" fmla="*/ 55 h 57"/>
              <a:gd name="T62" fmla="*/ 40 w 44"/>
              <a:gd name="T63" fmla="*/ 57 h 57"/>
              <a:gd name="T64" fmla="*/ 44 w 44"/>
              <a:gd name="T65" fmla="*/ 57 h 5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44"/>
              <a:gd name="T100" fmla="*/ 0 h 57"/>
              <a:gd name="T101" fmla="*/ 44 w 44"/>
              <a:gd name="T102" fmla="*/ 57 h 5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44" h="57">
                <a:moveTo>
                  <a:pt x="44" y="48"/>
                </a:moveTo>
                <a:lnTo>
                  <a:pt x="42" y="48"/>
                </a:lnTo>
                <a:lnTo>
                  <a:pt x="40" y="48"/>
                </a:lnTo>
                <a:lnTo>
                  <a:pt x="38" y="46"/>
                </a:lnTo>
                <a:lnTo>
                  <a:pt x="37" y="46"/>
                </a:lnTo>
                <a:lnTo>
                  <a:pt x="35" y="46"/>
                </a:lnTo>
                <a:lnTo>
                  <a:pt x="34" y="45"/>
                </a:lnTo>
                <a:lnTo>
                  <a:pt x="32" y="45"/>
                </a:lnTo>
                <a:lnTo>
                  <a:pt x="31" y="43"/>
                </a:lnTo>
                <a:lnTo>
                  <a:pt x="29" y="43"/>
                </a:lnTo>
                <a:lnTo>
                  <a:pt x="28" y="42"/>
                </a:lnTo>
                <a:lnTo>
                  <a:pt x="26" y="40"/>
                </a:lnTo>
                <a:lnTo>
                  <a:pt x="25" y="40"/>
                </a:lnTo>
                <a:lnTo>
                  <a:pt x="23" y="39"/>
                </a:lnTo>
                <a:lnTo>
                  <a:pt x="22" y="37"/>
                </a:lnTo>
                <a:lnTo>
                  <a:pt x="20" y="36"/>
                </a:lnTo>
                <a:lnTo>
                  <a:pt x="19" y="34"/>
                </a:lnTo>
                <a:lnTo>
                  <a:pt x="18" y="33"/>
                </a:lnTo>
                <a:lnTo>
                  <a:pt x="16" y="31"/>
                </a:lnTo>
                <a:lnTo>
                  <a:pt x="16" y="28"/>
                </a:lnTo>
                <a:lnTo>
                  <a:pt x="15" y="27"/>
                </a:lnTo>
                <a:lnTo>
                  <a:pt x="13" y="25"/>
                </a:lnTo>
                <a:lnTo>
                  <a:pt x="13" y="24"/>
                </a:lnTo>
                <a:lnTo>
                  <a:pt x="12" y="21"/>
                </a:lnTo>
                <a:lnTo>
                  <a:pt x="12" y="20"/>
                </a:lnTo>
                <a:lnTo>
                  <a:pt x="10" y="17"/>
                </a:lnTo>
                <a:lnTo>
                  <a:pt x="10" y="15"/>
                </a:lnTo>
                <a:lnTo>
                  <a:pt x="9" y="12"/>
                </a:lnTo>
                <a:lnTo>
                  <a:pt x="9" y="11"/>
                </a:lnTo>
                <a:lnTo>
                  <a:pt x="9" y="8"/>
                </a:lnTo>
                <a:lnTo>
                  <a:pt x="9" y="6"/>
                </a:lnTo>
                <a:lnTo>
                  <a:pt x="9" y="3"/>
                </a:lnTo>
                <a:lnTo>
                  <a:pt x="9" y="0"/>
                </a:lnTo>
                <a:lnTo>
                  <a:pt x="0" y="0"/>
                </a:lnTo>
                <a:lnTo>
                  <a:pt x="0" y="3"/>
                </a:lnTo>
                <a:lnTo>
                  <a:pt x="0" y="6"/>
                </a:lnTo>
                <a:lnTo>
                  <a:pt x="0" y="9"/>
                </a:lnTo>
                <a:lnTo>
                  <a:pt x="0" y="12"/>
                </a:lnTo>
                <a:lnTo>
                  <a:pt x="1" y="14"/>
                </a:lnTo>
                <a:lnTo>
                  <a:pt x="1" y="17"/>
                </a:lnTo>
                <a:lnTo>
                  <a:pt x="1" y="20"/>
                </a:lnTo>
                <a:lnTo>
                  <a:pt x="3" y="23"/>
                </a:lnTo>
                <a:lnTo>
                  <a:pt x="4" y="24"/>
                </a:lnTo>
                <a:lnTo>
                  <a:pt x="4" y="27"/>
                </a:lnTo>
                <a:lnTo>
                  <a:pt x="6" y="28"/>
                </a:lnTo>
                <a:lnTo>
                  <a:pt x="7" y="31"/>
                </a:lnTo>
                <a:lnTo>
                  <a:pt x="9" y="33"/>
                </a:lnTo>
                <a:lnTo>
                  <a:pt x="9" y="36"/>
                </a:lnTo>
                <a:lnTo>
                  <a:pt x="10" y="37"/>
                </a:lnTo>
                <a:lnTo>
                  <a:pt x="12" y="40"/>
                </a:lnTo>
                <a:lnTo>
                  <a:pt x="13" y="42"/>
                </a:lnTo>
                <a:lnTo>
                  <a:pt x="15" y="43"/>
                </a:lnTo>
                <a:lnTo>
                  <a:pt x="18" y="45"/>
                </a:lnTo>
                <a:lnTo>
                  <a:pt x="19" y="46"/>
                </a:lnTo>
                <a:lnTo>
                  <a:pt x="20" y="48"/>
                </a:lnTo>
                <a:lnTo>
                  <a:pt x="22" y="49"/>
                </a:lnTo>
                <a:lnTo>
                  <a:pt x="25" y="51"/>
                </a:lnTo>
                <a:lnTo>
                  <a:pt x="26" y="52"/>
                </a:lnTo>
                <a:lnTo>
                  <a:pt x="28" y="52"/>
                </a:lnTo>
                <a:lnTo>
                  <a:pt x="31" y="54"/>
                </a:lnTo>
                <a:lnTo>
                  <a:pt x="32" y="55"/>
                </a:lnTo>
                <a:lnTo>
                  <a:pt x="35" y="55"/>
                </a:lnTo>
                <a:lnTo>
                  <a:pt x="37" y="55"/>
                </a:lnTo>
                <a:lnTo>
                  <a:pt x="40" y="57"/>
                </a:lnTo>
                <a:lnTo>
                  <a:pt x="41" y="57"/>
                </a:lnTo>
                <a:lnTo>
                  <a:pt x="44" y="57"/>
                </a:lnTo>
                <a:lnTo>
                  <a:pt x="44" y="48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75" name="Freeform 131"/>
          <p:cNvSpPr>
            <a:spLocks/>
          </p:cNvSpPr>
          <p:nvPr/>
        </p:nvSpPr>
        <p:spPr bwMode="auto">
          <a:xfrm>
            <a:off x="3373438" y="5097463"/>
            <a:ext cx="269875" cy="14287"/>
          </a:xfrm>
          <a:custGeom>
            <a:avLst/>
            <a:gdLst>
              <a:gd name="T0" fmla="*/ 170 w 170"/>
              <a:gd name="T1" fmla="*/ 4 h 9"/>
              <a:gd name="T2" fmla="*/ 170 w 170"/>
              <a:gd name="T3" fmla="*/ 0 h 9"/>
              <a:gd name="T4" fmla="*/ 0 w 170"/>
              <a:gd name="T5" fmla="*/ 0 h 9"/>
              <a:gd name="T6" fmla="*/ 0 w 170"/>
              <a:gd name="T7" fmla="*/ 9 h 9"/>
              <a:gd name="T8" fmla="*/ 170 w 170"/>
              <a:gd name="T9" fmla="*/ 9 h 9"/>
              <a:gd name="T10" fmla="*/ 170 w 170"/>
              <a:gd name="T11" fmla="*/ 4 h 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0"/>
              <a:gd name="T19" fmla="*/ 0 h 9"/>
              <a:gd name="T20" fmla="*/ 170 w 170"/>
              <a:gd name="T21" fmla="*/ 9 h 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0" h="9">
                <a:moveTo>
                  <a:pt x="170" y="4"/>
                </a:moveTo>
                <a:lnTo>
                  <a:pt x="170" y="0"/>
                </a:lnTo>
                <a:lnTo>
                  <a:pt x="0" y="0"/>
                </a:lnTo>
                <a:lnTo>
                  <a:pt x="0" y="9"/>
                </a:lnTo>
                <a:lnTo>
                  <a:pt x="170" y="9"/>
                </a:lnTo>
                <a:lnTo>
                  <a:pt x="170" y="4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76" name="Rectangle 132"/>
          <p:cNvSpPr>
            <a:spLocks noChangeArrowheads="1"/>
          </p:cNvSpPr>
          <p:nvPr/>
        </p:nvSpPr>
        <p:spPr bwMode="auto">
          <a:xfrm>
            <a:off x="3373438" y="5268913"/>
            <a:ext cx="269875" cy="1428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77" name="Freeform 133"/>
          <p:cNvSpPr>
            <a:spLocks/>
          </p:cNvSpPr>
          <p:nvPr/>
        </p:nvSpPr>
        <p:spPr bwMode="auto">
          <a:xfrm>
            <a:off x="3303588" y="5268913"/>
            <a:ext cx="69850" cy="88900"/>
          </a:xfrm>
          <a:custGeom>
            <a:avLst/>
            <a:gdLst>
              <a:gd name="T0" fmla="*/ 9 w 44"/>
              <a:gd name="T1" fmla="*/ 53 h 56"/>
              <a:gd name="T2" fmla="*/ 9 w 44"/>
              <a:gd name="T3" fmla="*/ 49 h 56"/>
              <a:gd name="T4" fmla="*/ 10 w 44"/>
              <a:gd name="T5" fmla="*/ 44 h 56"/>
              <a:gd name="T6" fmla="*/ 12 w 44"/>
              <a:gd name="T7" fmla="*/ 40 h 56"/>
              <a:gd name="T8" fmla="*/ 13 w 44"/>
              <a:gd name="T9" fmla="*/ 35 h 56"/>
              <a:gd name="T10" fmla="*/ 15 w 44"/>
              <a:gd name="T11" fmla="*/ 31 h 56"/>
              <a:gd name="T12" fmla="*/ 16 w 44"/>
              <a:gd name="T13" fmla="*/ 28 h 56"/>
              <a:gd name="T14" fmla="*/ 19 w 44"/>
              <a:gd name="T15" fmla="*/ 23 h 56"/>
              <a:gd name="T16" fmla="*/ 20 w 44"/>
              <a:gd name="T17" fmla="*/ 20 h 56"/>
              <a:gd name="T18" fmla="*/ 23 w 44"/>
              <a:gd name="T19" fmla="*/ 18 h 56"/>
              <a:gd name="T20" fmla="*/ 26 w 44"/>
              <a:gd name="T21" fmla="*/ 16 h 56"/>
              <a:gd name="T22" fmla="*/ 29 w 44"/>
              <a:gd name="T23" fmla="*/ 13 h 56"/>
              <a:gd name="T24" fmla="*/ 32 w 44"/>
              <a:gd name="T25" fmla="*/ 12 h 56"/>
              <a:gd name="T26" fmla="*/ 35 w 44"/>
              <a:gd name="T27" fmla="*/ 10 h 56"/>
              <a:gd name="T28" fmla="*/ 40 w 44"/>
              <a:gd name="T29" fmla="*/ 10 h 56"/>
              <a:gd name="T30" fmla="*/ 42 w 44"/>
              <a:gd name="T31" fmla="*/ 9 h 56"/>
              <a:gd name="T32" fmla="*/ 44 w 44"/>
              <a:gd name="T33" fmla="*/ 0 h 56"/>
              <a:gd name="T34" fmla="*/ 40 w 44"/>
              <a:gd name="T35" fmla="*/ 0 h 56"/>
              <a:gd name="T36" fmla="*/ 35 w 44"/>
              <a:gd name="T37" fmla="*/ 1 h 56"/>
              <a:gd name="T38" fmla="*/ 31 w 44"/>
              <a:gd name="T39" fmla="*/ 3 h 56"/>
              <a:gd name="T40" fmla="*/ 26 w 44"/>
              <a:gd name="T41" fmla="*/ 4 h 56"/>
              <a:gd name="T42" fmla="*/ 23 w 44"/>
              <a:gd name="T43" fmla="*/ 7 h 56"/>
              <a:gd name="T44" fmla="*/ 19 w 44"/>
              <a:gd name="T45" fmla="*/ 10 h 56"/>
              <a:gd name="T46" fmla="*/ 16 w 44"/>
              <a:gd name="T47" fmla="*/ 13 h 56"/>
              <a:gd name="T48" fmla="*/ 13 w 44"/>
              <a:gd name="T49" fmla="*/ 16 h 56"/>
              <a:gd name="T50" fmla="*/ 10 w 44"/>
              <a:gd name="T51" fmla="*/ 20 h 56"/>
              <a:gd name="T52" fmla="*/ 7 w 44"/>
              <a:gd name="T53" fmla="*/ 25 h 56"/>
              <a:gd name="T54" fmla="*/ 6 w 44"/>
              <a:gd name="T55" fmla="*/ 29 h 56"/>
              <a:gd name="T56" fmla="*/ 3 w 44"/>
              <a:gd name="T57" fmla="*/ 34 h 56"/>
              <a:gd name="T58" fmla="*/ 1 w 44"/>
              <a:gd name="T59" fmla="*/ 40 h 56"/>
              <a:gd name="T60" fmla="*/ 1 w 44"/>
              <a:gd name="T61" fmla="*/ 44 h 56"/>
              <a:gd name="T62" fmla="*/ 0 w 44"/>
              <a:gd name="T63" fmla="*/ 50 h 56"/>
              <a:gd name="T64" fmla="*/ 0 w 44"/>
              <a:gd name="T65" fmla="*/ 56 h 5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44"/>
              <a:gd name="T100" fmla="*/ 0 h 56"/>
              <a:gd name="T101" fmla="*/ 44 w 44"/>
              <a:gd name="T102" fmla="*/ 56 h 5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44" h="56">
                <a:moveTo>
                  <a:pt x="9" y="56"/>
                </a:moveTo>
                <a:lnTo>
                  <a:pt x="9" y="53"/>
                </a:lnTo>
                <a:lnTo>
                  <a:pt x="9" y="50"/>
                </a:lnTo>
                <a:lnTo>
                  <a:pt x="9" y="49"/>
                </a:lnTo>
                <a:lnTo>
                  <a:pt x="10" y="46"/>
                </a:lnTo>
                <a:lnTo>
                  <a:pt x="10" y="44"/>
                </a:lnTo>
                <a:lnTo>
                  <a:pt x="10" y="41"/>
                </a:lnTo>
                <a:lnTo>
                  <a:pt x="12" y="40"/>
                </a:lnTo>
                <a:lnTo>
                  <a:pt x="12" y="37"/>
                </a:lnTo>
                <a:lnTo>
                  <a:pt x="13" y="35"/>
                </a:lnTo>
                <a:lnTo>
                  <a:pt x="13" y="32"/>
                </a:lnTo>
                <a:lnTo>
                  <a:pt x="15" y="31"/>
                </a:lnTo>
                <a:lnTo>
                  <a:pt x="15" y="29"/>
                </a:lnTo>
                <a:lnTo>
                  <a:pt x="16" y="28"/>
                </a:lnTo>
                <a:lnTo>
                  <a:pt x="18" y="25"/>
                </a:lnTo>
                <a:lnTo>
                  <a:pt x="19" y="23"/>
                </a:lnTo>
                <a:lnTo>
                  <a:pt x="19" y="22"/>
                </a:lnTo>
                <a:lnTo>
                  <a:pt x="20" y="20"/>
                </a:lnTo>
                <a:lnTo>
                  <a:pt x="22" y="19"/>
                </a:lnTo>
                <a:lnTo>
                  <a:pt x="23" y="18"/>
                </a:lnTo>
                <a:lnTo>
                  <a:pt x="25" y="16"/>
                </a:lnTo>
                <a:lnTo>
                  <a:pt x="26" y="16"/>
                </a:lnTo>
                <a:lnTo>
                  <a:pt x="28" y="15"/>
                </a:lnTo>
                <a:lnTo>
                  <a:pt x="29" y="13"/>
                </a:lnTo>
                <a:lnTo>
                  <a:pt x="31" y="13"/>
                </a:lnTo>
                <a:lnTo>
                  <a:pt x="32" y="12"/>
                </a:lnTo>
                <a:lnTo>
                  <a:pt x="34" y="12"/>
                </a:lnTo>
                <a:lnTo>
                  <a:pt x="35" y="10"/>
                </a:lnTo>
                <a:lnTo>
                  <a:pt x="38" y="10"/>
                </a:lnTo>
                <a:lnTo>
                  <a:pt x="40" y="10"/>
                </a:lnTo>
                <a:lnTo>
                  <a:pt x="41" y="9"/>
                </a:lnTo>
                <a:lnTo>
                  <a:pt x="42" y="9"/>
                </a:lnTo>
                <a:lnTo>
                  <a:pt x="44" y="9"/>
                </a:lnTo>
                <a:lnTo>
                  <a:pt x="44" y="0"/>
                </a:lnTo>
                <a:lnTo>
                  <a:pt x="42" y="0"/>
                </a:lnTo>
                <a:lnTo>
                  <a:pt x="40" y="0"/>
                </a:lnTo>
                <a:lnTo>
                  <a:pt x="38" y="1"/>
                </a:lnTo>
                <a:lnTo>
                  <a:pt x="35" y="1"/>
                </a:lnTo>
                <a:lnTo>
                  <a:pt x="34" y="1"/>
                </a:lnTo>
                <a:lnTo>
                  <a:pt x="31" y="3"/>
                </a:lnTo>
                <a:lnTo>
                  <a:pt x="29" y="4"/>
                </a:lnTo>
                <a:lnTo>
                  <a:pt x="26" y="4"/>
                </a:lnTo>
                <a:lnTo>
                  <a:pt x="25" y="6"/>
                </a:lnTo>
                <a:lnTo>
                  <a:pt x="23" y="7"/>
                </a:lnTo>
                <a:lnTo>
                  <a:pt x="20" y="9"/>
                </a:lnTo>
                <a:lnTo>
                  <a:pt x="19" y="10"/>
                </a:lnTo>
                <a:lnTo>
                  <a:pt x="18" y="12"/>
                </a:lnTo>
                <a:lnTo>
                  <a:pt x="16" y="13"/>
                </a:lnTo>
                <a:lnTo>
                  <a:pt x="15" y="15"/>
                </a:lnTo>
                <a:lnTo>
                  <a:pt x="13" y="16"/>
                </a:lnTo>
                <a:lnTo>
                  <a:pt x="12" y="19"/>
                </a:lnTo>
                <a:lnTo>
                  <a:pt x="10" y="20"/>
                </a:lnTo>
                <a:lnTo>
                  <a:pt x="9" y="23"/>
                </a:lnTo>
                <a:lnTo>
                  <a:pt x="7" y="25"/>
                </a:lnTo>
                <a:lnTo>
                  <a:pt x="6" y="28"/>
                </a:lnTo>
                <a:lnTo>
                  <a:pt x="6" y="29"/>
                </a:lnTo>
                <a:lnTo>
                  <a:pt x="4" y="32"/>
                </a:lnTo>
                <a:lnTo>
                  <a:pt x="3" y="34"/>
                </a:lnTo>
                <a:lnTo>
                  <a:pt x="3" y="37"/>
                </a:lnTo>
                <a:lnTo>
                  <a:pt x="1" y="40"/>
                </a:lnTo>
                <a:lnTo>
                  <a:pt x="1" y="43"/>
                </a:lnTo>
                <a:lnTo>
                  <a:pt x="1" y="44"/>
                </a:lnTo>
                <a:lnTo>
                  <a:pt x="0" y="47"/>
                </a:lnTo>
                <a:lnTo>
                  <a:pt x="0" y="50"/>
                </a:lnTo>
                <a:lnTo>
                  <a:pt x="0" y="53"/>
                </a:lnTo>
                <a:lnTo>
                  <a:pt x="0" y="56"/>
                </a:lnTo>
                <a:lnTo>
                  <a:pt x="9" y="5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78" name="Freeform 134"/>
          <p:cNvSpPr>
            <a:spLocks/>
          </p:cNvSpPr>
          <p:nvPr/>
        </p:nvSpPr>
        <p:spPr bwMode="auto">
          <a:xfrm>
            <a:off x="3303588" y="5357813"/>
            <a:ext cx="39687" cy="74612"/>
          </a:xfrm>
          <a:custGeom>
            <a:avLst/>
            <a:gdLst>
              <a:gd name="T0" fmla="*/ 25 w 25"/>
              <a:gd name="T1" fmla="*/ 40 h 47"/>
              <a:gd name="T2" fmla="*/ 23 w 25"/>
              <a:gd name="T3" fmla="*/ 37 h 47"/>
              <a:gd name="T4" fmla="*/ 22 w 25"/>
              <a:gd name="T5" fmla="*/ 36 h 47"/>
              <a:gd name="T6" fmla="*/ 19 w 25"/>
              <a:gd name="T7" fmla="*/ 33 h 47"/>
              <a:gd name="T8" fmla="*/ 18 w 25"/>
              <a:gd name="T9" fmla="*/ 31 h 47"/>
              <a:gd name="T10" fmla="*/ 16 w 25"/>
              <a:gd name="T11" fmla="*/ 28 h 47"/>
              <a:gd name="T12" fmla="*/ 15 w 25"/>
              <a:gd name="T13" fmla="*/ 25 h 47"/>
              <a:gd name="T14" fmla="*/ 13 w 25"/>
              <a:gd name="T15" fmla="*/ 22 h 47"/>
              <a:gd name="T16" fmla="*/ 12 w 25"/>
              <a:gd name="T17" fmla="*/ 19 h 47"/>
              <a:gd name="T18" fmla="*/ 12 w 25"/>
              <a:gd name="T19" fmla="*/ 16 h 47"/>
              <a:gd name="T20" fmla="*/ 10 w 25"/>
              <a:gd name="T21" fmla="*/ 13 h 47"/>
              <a:gd name="T22" fmla="*/ 10 w 25"/>
              <a:gd name="T23" fmla="*/ 10 h 47"/>
              <a:gd name="T24" fmla="*/ 9 w 25"/>
              <a:gd name="T25" fmla="*/ 7 h 47"/>
              <a:gd name="T26" fmla="*/ 9 w 25"/>
              <a:gd name="T27" fmla="*/ 4 h 47"/>
              <a:gd name="T28" fmla="*/ 9 w 25"/>
              <a:gd name="T29" fmla="*/ 1 h 47"/>
              <a:gd name="T30" fmla="*/ 0 w 25"/>
              <a:gd name="T31" fmla="*/ 0 h 47"/>
              <a:gd name="T32" fmla="*/ 0 w 25"/>
              <a:gd name="T33" fmla="*/ 3 h 47"/>
              <a:gd name="T34" fmla="*/ 0 w 25"/>
              <a:gd name="T35" fmla="*/ 6 h 47"/>
              <a:gd name="T36" fmla="*/ 1 w 25"/>
              <a:gd name="T37" fmla="*/ 9 h 47"/>
              <a:gd name="T38" fmla="*/ 1 w 25"/>
              <a:gd name="T39" fmla="*/ 13 h 47"/>
              <a:gd name="T40" fmla="*/ 3 w 25"/>
              <a:gd name="T41" fmla="*/ 16 h 47"/>
              <a:gd name="T42" fmla="*/ 3 w 25"/>
              <a:gd name="T43" fmla="*/ 19 h 47"/>
              <a:gd name="T44" fmla="*/ 4 w 25"/>
              <a:gd name="T45" fmla="*/ 22 h 47"/>
              <a:gd name="T46" fmla="*/ 6 w 25"/>
              <a:gd name="T47" fmla="*/ 25 h 47"/>
              <a:gd name="T48" fmla="*/ 6 w 25"/>
              <a:gd name="T49" fmla="*/ 28 h 47"/>
              <a:gd name="T50" fmla="*/ 7 w 25"/>
              <a:gd name="T51" fmla="*/ 31 h 47"/>
              <a:gd name="T52" fmla="*/ 9 w 25"/>
              <a:gd name="T53" fmla="*/ 34 h 47"/>
              <a:gd name="T54" fmla="*/ 12 w 25"/>
              <a:gd name="T55" fmla="*/ 37 h 47"/>
              <a:gd name="T56" fmla="*/ 13 w 25"/>
              <a:gd name="T57" fmla="*/ 38 h 47"/>
              <a:gd name="T58" fmla="*/ 15 w 25"/>
              <a:gd name="T59" fmla="*/ 41 h 47"/>
              <a:gd name="T60" fmla="*/ 16 w 25"/>
              <a:gd name="T61" fmla="*/ 44 h 47"/>
              <a:gd name="T62" fmla="*/ 19 w 25"/>
              <a:gd name="T63" fmla="*/ 46 h 47"/>
              <a:gd name="T64" fmla="*/ 19 w 25"/>
              <a:gd name="T65" fmla="*/ 46 h 47"/>
              <a:gd name="T66" fmla="*/ 23 w 25"/>
              <a:gd name="T67" fmla="*/ 38 h 47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25"/>
              <a:gd name="T103" fmla="*/ 0 h 47"/>
              <a:gd name="T104" fmla="*/ 25 w 25"/>
              <a:gd name="T105" fmla="*/ 47 h 47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25" h="47">
                <a:moveTo>
                  <a:pt x="23" y="38"/>
                </a:moveTo>
                <a:lnTo>
                  <a:pt x="25" y="40"/>
                </a:lnTo>
                <a:lnTo>
                  <a:pt x="23" y="38"/>
                </a:lnTo>
                <a:lnTo>
                  <a:pt x="23" y="37"/>
                </a:lnTo>
                <a:lnTo>
                  <a:pt x="22" y="37"/>
                </a:lnTo>
                <a:lnTo>
                  <a:pt x="22" y="36"/>
                </a:lnTo>
                <a:lnTo>
                  <a:pt x="20" y="34"/>
                </a:lnTo>
                <a:lnTo>
                  <a:pt x="19" y="33"/>
                </a:lnTo>
                <a:lnTo>
                  <a:pt x="19" y="31"/>
                </a:lnTo>
                <a:lnTo>
                  <a:pt x="18" y="31"/>
                </a:lnTo>
                <a:lnTo>
                  <a:pt x="18" y="30"/>
                </a:lnTo>
                <a:lnTo>
                  <a:pt x="16" y="28"/>
                </a:lnTo>
                <a:lnTo>
                  <a:pt x="16" y="27"/>
                </a:lnTo>
                <a:lnTo>
                  <a:pt x="15" y="25"/>
                </a:lnTo>
                <a:lnTo>
                  <a:pt x="13" y="24"/>
                </a:lnTo>
                <a:lnTo>
                  <a:pt x="13" y="22"/>
                </a:lnTo>
                <a:lnTo>
                  <a:pt x="13" y="21"/>
                </a:lnTo>
                <a:lnTo>
                  <a:pt x="12" y="19"/>
                </a:lnTo>
                <a:lnTo>
                  <a:pt x="12" y="18"/>
                </a:lnTo>
                <a:lnTo>
                  <a:pt x="12" y="16"/>
                </a:lnTo>
                <a:lnTo>
                  <a:pt x="12" y="15"/>
                </a:lnTo>
                <a:lnTo>
                  <a:pt x="10" y="13"/>
                </a:lnTo>
                <a:lnTo>
                  <a:pt x="10" y="12"/>
                </a:lnTo>
                <a:lnTo>
                  <a:pt x="10" y="10"/>
                </a:lnTo>
                <a:lnTo>
                  <a:pt x="10" y="9"/>
                </a:lnTo>
                <a:lnTo>
                  <a:pt x="9" y="7"/>
                </a:lnTo>
                <a:lnTo>
                  <a:pt x="9" y="6"/>
                </a:lnTo>
                <a:lnTo>
                  <a:pt x="9" y="4"/>
                </a:lnTo>
                <a:lnTo>
                  <a:pt x="9" y="3"/>
                </a:lnTo>
                <a:lnTo>
                  <a:pt x="9" y="1"/>
                </a:lnTo>
                <a:lnTo>
                  <a:pt x="9" y="0"/>
                </a:lnTo>
                <a:lnTo>
                  <a:pt x="0" y="0"/>
                </a:lnTo>
                <a:lnTo>
                  <a:pt x="0" y="1"/>
                </a:lnTo>
                <a:lnTo>
                  <a:pt x="0" y="3"/>
                </a:lnTo>
                <a:lnTo>
                  <a:pt x="0" y="4"/>
                </a:lnTo>
                <a:lnTo>
                  <a:pt x="0" y="6"/>
                </a:lnTo>
                <a:lnTo>
                  <a:pt x="1" y="7"/>
                </a:lnTo>
                <a:lnTo>
                  <a:pt x="1" y="9"/>
                </a:lnTo>
                <a:lnTo>
                  <a:pt x="1" y="12"/>
                </a:lnTo>
                <a:lnTo>
                  <a:pt x="1" y="13"/>
                </a:lnTo>
                <a:lnTo>
                  <a:pt x="1" y="15"/>
                </a:lnTo>
                <a:lnTo>
                  <a:pt x="3" y="16"/>
                </a:lnTo>
                <a:lnTo>
                  <a:pt x="3" y="18"/>
                </a:lnTo>
                <a:lnTo>
                  <a:pt x="3" y="19"/>
                </a:lnTo>
                <a:lnTo>
                  <a:pt x="3" y="21"/>
                </a:lnTo>
                <a:lnTo>
                  <a:pt x="4" y="22"/>
                </a:lnTo>
                <a:lnTo>
                  <a:pt x="4" y="24"/>
                </a:lnTo>
                <a:lnTo>
                  <a:pt x="6" y="25"/>
                </a:lnTo>
                <a:lnTo>
                  <a:pt x="6" y="27"/>
                </a:lnTo>
                <a:lnTo>
                  <a:pt x="6" y="28"/>
                </a:lnTo>
                <a:lnTo>
                  <a:pt x="7" y="30"/>
                </a:lnTo>
                <a:lnTo>
                  <a:pt x="7" y="31"/>
                </a:lnTo>
                <a:lnTo>
                  <a:pt x="9" y="33"/>
                </a:lnTo>
                <a:lnTo>
                  <a:pt x="9" y="34"/>
                </a:lnTo>
                <a:lnTo>
                  <a:pt x="10" y="36"/>
                </a:lnTo>
                <a:lnTo>
                  <a:pt x="12" y="37"/>
                </a:lnTo>
                <a:lnTo>
                  <a:pt x="12" y="38"/>
                </a:lnTo>
                <a:lnTo>
                  <a:pt x="13" y="38"/>
                </a:lnTo>
                <a:lnTo>
                  <a:pt x="13" y="40"/>
                </a:lnTo>
                <a:lnTo>
                  <a:pt x="15" y="41"/>
                </a:lnTo>
                <a:lnTo>
                  <a:pt x="16" y="43"/>
                </a:lnTo>
                <a:lnTo>
                  <a:pt x="16" y="44"/>
                </a:lnTo>
                <a:lnTo>
                  <a:pt x="18" y="44"/>
                </a:lnTo>
                <a:lnTo>
                  <a:pt x="19" y="46"/>
                </a:lnTo>
                <a:lnTo>
                  <a:pt x="20" y="47"/>
                </a:lnTo>
                <a:lnTo>
                  <a:pt x="19" y="46"/>
                </a:lnTo>
                <a:lnTo>
                  <a:pt x="20" y="47"/>
                </a:lnTo>
                <a:lnTo>
                  <a:pt x="23" y="38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79" name="Freeform 135"/>
          <p:cNvSpPr>
            <a:spLocks/>
          </p:cNvSpPr>
          <p:nvPr/>
        </p:nvSpPr>
        <p:spPr bwMode="auto">
          <a:xfrm>
            <a:off x="3335338" y="5418138"/>
            <a:ext cx="217487" cy="290512"/>
          </a:xfrm>
          <a:custGeom>
            <a:avLst/>
            <a:gdLst>
              <a:gd name="T0" fmla="*/ 137 w 137"/>
              <a:gd name="T1" fmla="*/ 175 h 183"/>
              <a:gd name="T2" fmla="*/ 135 w 137"/>
              <a:gd name="T3" fmla="*/ 162 h 183"/>
              <a:gd name="T4" fmla="*/ 134 w 137"/>
              <a:gd name="T5" fmla="*/ 147 h 183"/>
              <a:gd name="T6" fmla="*/ 130 w 137"/>
              <a:gd name="T7" fmla="*/ 132 h 183"/>
              <a:gd name="T8" fmla="*/ 125 w 137"/>
              <a:gd name="T9" fmla="*/ 119 h 183"/>
              <a:gd name="T10" fmla="*/ 119 w 137"/>
              <a:gd name="T11" fmla="*/ 106 h 183"/>
              <a:gd name="T12" fmla="*/ 112 w 137"/>
              <a:gd name="T13" fmla="*/ 94 h 183"/>
              <a:gd name="T14" fmla="*/ 105 w 137"/>
              <a:gd name="T15" fmla="*/ 80 h 183"/>
              <a:gd name="T16" fmla="*/ 96 w 137"/>
              <a:gd name="T17" fmla="*/ 69 h 183"/>
              <a:gd name="T18" fmla="*/ 86 w 137"/>
              <a:gd name="T19" fmla="*/ 57 h 183"/>
              <a:gd name="T20" fmla="*/ 75 w 137"/>
              <a:gd name="T21" fmla="*/ 46 h 183"/>
              <a:gd name="T22" fmla="*/ 65 w 137"/>
              <a:gd name="T23" fmla="*/ 36 h 183"/>
              <a:gd name="T24" fmla="*/ 52 w 137"/>
              <a:gd name="T25" fmla="*/ 27 h 183"/>
              <a:gd name="T26" fmla="*/ 39 w 137"/>
              <a:gd name="T27" fmla="*/ 18 h 183"/>
              <a:gd name="T28" fmla="*/ 25 w 137"/>
              <a:gd name="T29" fmla="*/ 11 h 183"/>
              <a:gd name="T30" fmla="*/ 11 w 137"/>
              <a:gd name="T31" fmla="*/ 3 h 183"/>
              <a:gd name="T32" fmla="*/ 0 w 137"/>
              <a:gd name="T33" fmla="*/ 9 h 183"/>
              <a:gd name="T34" fmla="*/ 15 w 137"/>
              <a:gd name="T35" fmla="*/ 15 h 183"/>
              <a:gd name="T36" fmla="*/ 28 w 137"/>
              <a:gd name="T37" fmla="*/ 23 h 183"/>
              <a:gd name="T38" fmla="*/ 42 w 137"/>
              <a:gd name="T39" fmla="*/ 30 h 183"/>
              <a:gd name="T40" fmla="*/ 53 w 137"/>
              <a:gd name="T41" fmla="*/ 39 h 183"/>
              <a:gd name="T42" fmla="*/ 65 w 137"/>
              <a:gd name="T43" fmla="*/ 48 h 183"/>
              <a:gd name="T44" fmla="*/ 75 w 137"/>
              <a:gd name="T45" fmla="*/ 58 h 183"/>
              <a:gd name="T46" fmla="*/ 84 w 137"/>
              <a:gd name="T47" fmla="*/ 69 h 183"/>
              <a:gd name="T48" fmla="*/ 93 w 137"/>
              <a:gd name="T49" fmla="*/ 80 h 183"/>
              <a:gd name="T50" fmla="*/ 102 w 137"/>
              <a:gd name="T51" fmla="*/ 92 h 183"/>
              <a:gd name="T52" fmla="*/ 108 w 137"/>
              <a:gd name="T53" fmla="*/ 104 h 183"/>
              <a:gd name="T54" fmla="*/ 115 w 137"/>
              <a:gd name="T55" fmla="*/ 116 h 183"/>
              <a:gd name="T56" fmla="*/ 119 w 137"/>
              <a:gd name="T57" fmla="*/ 129 h 183"/>
              <a:gd name="T58" fmla="*/ 124 w 137"/>
              <a:gd name="T59" fmla="*/ 143 h 183"/>
              <a:gd name="T60" fmla="*/ 127 w 137"/>
              <a:gd name="T61" fmla="*/ 156 h 183"/>
              <a:gd name="T62" fmla="*/ 128 w 137"/>
              <a:gd name="T63" fmla="*/ 169 h 183"/>
              <a:gd name="T64" fmla="*/ 128 w 137"/>
              <a:gd name="T65" fmla="*/ 183 h 18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37"/>
              <a:gd name="T100" fmla="*/ 0 h 183"/>
              <a:gd name="T101" fmla="*/ 137 w 137"/>
              <a:gd name="T102" fmla="*/ 183 h 183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37" h="183">
                <a:moveTo>
                  <a:pt x="137" y="183"/>
                </a:moveTo>
                <a:lnTo>
                  <a:pt x="137" y="175"/>
                </a:lnTo>
                <a:lnTo>
                  <a:pt x="137" y="168"/>
                </a:lnTo>
                <a:lnTo>
                  <a:pt x="135" y="162"/>
                </a:lnTo>
                <a:lnTo>
                  <a:pt x="134" y="154"/>
                </a:lnTo>
                <a:lnTo>
                  <a:pt x="134" y="147"/>
                </a:lnTo>
                <a:lnTo>
                  <a:pt x="131" y="140"/>
                </a:lnTo>
                <a:lnTo>
                  <a:pt x="130" y="132"/>
                </a:lnTo>
                <a:lnTo>
                  <a:pt x="128" y="126"/>
                </a:lnTo>
                <a:lnTo>
                  <a:pt x="125" y="119"/>
                </a:lnTo>
                <a:lnTo>
                  <a:pt x="122" y="113"/>
                </a:lnTo>
                <a:lnTo>
                  <a:pt x="119" y="106"/>
                </a:lnTo>
                <a:lnTo>
                  <a:pt x="116" y="100"/>
                </a:lnTo>
                <a:lnTo>
                  <a:pt x="112" y="94"/>
                </a:lnTo>
                <a:lnTo>
                  <a:pt x="109" y="86"/>
                </a:lnTo>
                <a:lnTo>
                  <a:pt x="105" y="80"/>
                </a:lnTo>
                <a:lnTo>
                  <a:pt x="100" y="75"/>
                </a:lnTo>
                <a:lnTo>
                  <a:pt x="96" y="69"/>
                </a:lnTo>
                <a:lnTo>
                  <a:pt x="91" y="63"/>
                </a:lnTo>
                <a:lnTo>
                  <a:pt x="86" y="57"/>
                </a:lnTo>
                <a:lnTo>
                  <a:pt x="81" y="52"/>
                </a:lnTo>
                <a:lnTo>
                  <a:pt x="75" y="46"/>
                </a:lnTo>
                <a:lnTo>
                  <a:pt x="69" y="42"/>
                </a:lnTo>
                <a:lnTo>
                  <a:pt x="65" y="36"/>
                </a:lnTo>
                <a:lnTo>
                  <a:pt x="58" y="32"/>
                </a:lnTo>
                <a:lnTo>
                  <a:pt x="52" y="27"/>
                </a:lnTo>
                <a:lnTo>
                  <a:pt x="46" y="23"/>
                </a:lnTo>
                <a:lnTo>
                  <a:pt x="39" y="18"/>
                </a:lnTo>
                <a:lnTo>
                  <a:pt x="33" y="14"/>
                </a:lnTo>
                <a:lnTo>
                  <a:pt x="25" y="11"/>
                </a:lnTo>
                <a:lnTo>
                  <a:pt x="18" y="6"/>
                </a:lnTo>
                <a:lnTo>
                  <a:pt x="11" y="3"/>
                </a:lnTo>
                <a:lnTo>
                  <a:pt x="3" y="0"/>
                </a:lnTo>
                <a:lnTo>
                  <a:pt x="0" y="9"/>
                </a:lnTo>
                <a:lnTo>
                  <a:pt x="8" y="12"/>
                </a:lnTo>
                <a:lnTo>
                  <a:pt x="15" y="15"/>
                </a:lnTo>
                <a:lnTo>
                  <a:pt x="21" y="18"/>
                </a:lnTo>
                <a:lnTo>
                  <a:pt x="28" y="23"/>
                </a:lnTo>
                <a:lnTo>
                  <a:pt x="34" y="26"/>
                </a:lnTo>
                <a:lnTo>
                  <a:pt x="42" y="30"/>
                </a:lnTo>
                <a:lnTo>
                  <a:pt x="47" y="35"/>
                </a:lnTo>
                <a:lnTo>
                  <a:pt x="53" y="39"/>
                </a:lnTo>
                <a:lnTo>
                  <a:pt x="59" y="43"/>
                </a:lnTo>
                <a:lnTo>
                  <a:pt x="65" y="48"/>
                </a:lnTo>
                <a:lnTo>
                  <a:pt x="69" y="52"/>
                </a:lnTo>
                <a:lnTo>
                  <a:pt x="75" y="58"/>
                </a:lnTo>
                <a:lnTo>
                  <a:pt x="80" y="63"/>
                </a:lnTo>
                <a:lnTo>
                  <a:pt x="84" y="69"/>
                </a:lnTo>
                <a:lnTo>
                  <a:pt x="88" y="75"/>
                </a:lnTo>
                <a:lnTo>
                  <a:pt x="93" y="80"/>
                </a:lnTo>
                <a:lnTo>
                  <a:pt x="97" y="86"/>
                </a:lnTo>
                <a:lnTo>
                  <a:pt x="102" y="92"/>
                </a:lnTo>
                <a:lnTo>
                  <a:pt x="105" y="98"/>
                </a:lnTo>
                <a:lnTo>
                  <a:pt x="108" y="104"/>
                </a:lnTo>
                <a:lnTo>
                  <a:pt x="112" y="110"/>
                </a:lnTo>
                <a:lnTo>
                  <a:pt x="115" y="116"/>
                </a:lnTo>
                <a:lnTo>
                  <a:pt x="116" y="122"/>
                </a:lnTo>
                <a:lnTo>
                  <a:pt x="119" y="129"/>
                </a:lnTo>
                <a:lnTo>
                  <a:pt x="121" y="135"/>
                </a:lnTo>
                <a:lnTo>
                  <a:pt x="124" y="143"/>
                </a:lnTo>
                <a:lnTo>
                  <a:pt x="125" y="149"/>
                </a:lnTo>
                <a:lnTo>
                  <a:pt x="127" y="156"/>
                </a:lnTo>
                <a:lnTo>
                  <a:pt x="127" y="162"/>
                </a:lnTo>
                <a:lnTo>
                  <a:pt x="128" y="169"/>
                </a:lnTo>
                <a:lnTo>
                  <a:pt x="128" y="175"/>
                </a:lnTo>
                <a:lnTo>
                  <a:pt x="128" y="183"/>
                </a:lnTo>
                <a:lnTo>
                  <a:pt x="137" y="183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80" name="Freeform 136"/>
          <p:cNvSpPr>
            <a:spLocks/>
          </p:cNvSpPr>
          <p:nvPr/>
        </p:nvSpPr>
        <p:spPr bwMode="auto">
          <a:xfrm>
            <a:off x="3189288" y="5708650"/>
            <a:ext cx="363537" cy="315913"/>
          </a:xfrm>
          <a:custGeom>
            <a:avLst/>
            <a:gdLst>
              <a:gd name="T0" fmla="*/ 12 w 229"/>
              <a:gd name="T1" fmla="*/ 199 h 199"/>
              <a:gd name="T2" fmla="*/ 35 w 229"/>
              <a:gd name="T3" fmla="*/ 196 h 199"/>
              <a:gd name="T4" fmla="*/ 57 w 229"/>
              <a:gd name="T5" fmla="*/ 194 h 199"/>
              <a:gd name="T6" fmla="*/ 78 w 229"/>
              <a:gd name="T7" fmla="*/ 188 h 199"/>
              <a:gd name="T8" fmla="*/ 98 w 229"/>
              <a:gd name="T9" fmla="*/ 180 h 199"/>
              <a:gd name="T10" fmla="*/ 119 w 229"/>
              <a:gd name="T11" fmla="*/ 171 h 199"/>
              <a:gd name="T12" fmla="*/ 136 w 229"/>
              <a:gd name="T13" fmla="*/ 159 h 199"/>
              <a:gd name="T14" fmla="*/ 154 w 229"/>
              <a:gd name="T15" fmla="*/ 148 h 199"/>
              <a:gd name="T16" fmla="*/ 169 w 229"/>
              <a:gd name="T17" fmla="*/ 134 h 199"/>
              <a:gd name="T18" fmla="*/ 183 w 229"/>
              <a:gd name="T19" fmla="*/ 119 h 199"/>
              <a:gd name="T20" fmla="*/ 195 w 229"/>
              <a:gd name="T21" fmla="*/ 103 h 199"/>
              <a:gd name="T22" fmla="*/ 207 w 229"/>
              <a:gd name="T23" fmla="*/ 87 h 199"/>
              <a:gd name="T24" fmla="*/ 216 w 229"/>
              <a:gd name="T25" fmla="*/ 69 h 199"/>
              <a:gd name="T26" fmla="*/ 222 w 229"/>
              <a:gd name="T27" fmla="*/ 50 h 199"/>
              <a:gd name="T28" fmla="*/ 226 w 229"/>
              <a:gd name="T29" fmla="*/ 31 h 199"/>
              <a:gd name="T30" fmla="*/ 229 w 229"/>
              <a:gd name="T31" fmla="*/ 10 h 199"/>
              <a:gd name="T32" fmla="*/ 220 w 229"/>
              <a:gd name="T33" fmla="*/ 0 h 199"/>
              <a:gd name="T34" fmla="*/ 219 w 229"/>
              <a:gd name="T35" fmla="*/ 19 h 199"/>
              <a:gd name="T36" fmla="*/ 216 w 229"/>
              <a:gd name="T37" fmla="*/ 38 h 199"/>
              <a:gd name="T38" fmla="*/ 210 w 229"/>
              <a:gd name="T39" fmla="*/ 56 h 199"/>
              <a:gd name="T40" fmla="*/ 202 w 229"/>
              <a:gd name="T41" fmla="*/ 74 h 199"/>
              <a:gd name="T42" fmla="*/ 194 w 229"/>
              <a:gd name="T43" fmla="*/ 90 h 199"/>
              <a:gd name="T44" fmla="*/ 183 w 229"/>
              <a:gd name="T45" fmla="*/ 106 h 199"/>
              <a:gd name="T46" fmla="*/ 170 w 229"/>
              <a:gd name="T47" fmla="*/ 121 h 199"/>
              <a:gd name="T48" fmla="*/ 156 w 229"/>
              <a:gd name="T49" fmla="*/ 134 h 199"/>
              <a:gd name="T50" fmla="*/ 141 w 229"/>
              <a:gd name="T51" fmla="*/ 146 h 199"/>
              <a:gd name="T52" fmla="*/ 123 w 229"/>
              <a:gd name="T53" fmla="*/ 158 h 199"/>
              <a:gd name="T54" fmla="*/ 106 w 229"/>
              <a:gd name="T55" fmla="*/ 167 h 199"/>
              <a:gd name="T56" fmla="*/ 85 w 229"/>
              <a:gd name="T57" fmla="*/ 176 h 199"/>
              <a:gd name="T58" fmla="*/ 66 w 229"/>
              <a:gd name="T59" fmla="*/ 182 h 199"/>
              <a:gd name="T60" fmla="*/ 44 w 229"/>
              <a:gd name="T61" fmla="*/ 186 h 199"/>
              <a:gd name="T62" fmla="*/ 22 w 229"/>
              <a:gd name="T63" fmla="*/ 189 h 199"/>
              <a:gd name="T64" fmla="*/ 0 w 229"/>
              <a:gd name="T65" fmla="*/ 191 h 19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29"/>
              <a:gd name="T100" fmla="*/ 0 h 199"/>
              <a:gd name="T101" fmla="*/ 229 w 229"/>
              <a:gd name="T102" fmla="*/ 199 h 19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29" h="199">
                <a:moveTo>
                  <a:pt x="0" y="199"/>
                </a:moveTo>
                <a:lnTo>
                  <a:pt x="12" y="199"/>
                </a:lnTo>
                <a:lnTo>
                  <a:pt x="23" y="198"/>
                </a:lnTo>
                <a:lnTo>
                  <a:pt x="35" y="196"/>
                </a:lnTo>
                <a:lnTo>
                  <a:pt x="45" y="195"/>
                </a:lnTo>
                <a:lnTo>
                  <a:pt x="57" y="194"/>
                </a:lnTo>
                <a:lnTo>
                  <a:pt x="67" y="191"/>
                </a:lnTo>
                <a:lnTo>
                  <a:pt x="78" y="188"/>
                </a:lnTo>
                <a:lnTo>
                  <a:pt x="88" y="183"/>
                </a:lnTo>
                <a:lnTo>
                  <a:pt x="98" y="180"/>
                </a:lnTo>
                <a:lnTo>
                  <a:pt x="109" y="176"/>
                </a:lnTo>
                <a:lnTo>
                  <a:pt x="119" y="171"/>
                </a:lnTo>
                <a:lnTo>
                  <a:pt x="128" y="165"/>
                </a:lnTo>
                <a:lnTo>
                  <a:pt x="136" y="159"/>
                </a:lnTo>
                <a:lnTo>
                  <a:pt x="145" y="154"/>
                </a:lnTo>
                <a:lnTo>
                  <a:pt x="154" y="148"/>
                </a:lnTo>
                <a:lnTo>
                  <a:pt x="161" y="142"/>
                </a:lnTo>
                <a:lnTo>
                  <a:pt x="169" y="134"/>
                </a:lnTo>
                <a:lnTo>
                  <a:pt x="176" y="127"/>
                </a:lnTo>
                <a:lnTo>
                  <a:pt x="183" y="119"/>
                </a:lnTo>
                <a:lnTo>
                  <a:pt x="189" y="112"/>
                </a:lnTo>
                <a:lnTo>
                  <a:pt x="195" y="103"/>
                </a:lnTo>
                <a:lnTo>
                  <a:pt x="201" y="94"/>
                </a:lnTo>
                <a:lnTo>
                  <a:pt x="207" y="87"/>
                </a:lnTo>
                <a:lnTo>
                  <a:pt x="211" y="78"/>
                </a:lnTo>
                <a:lnTo>
                  <a:pt x="216" y="69"/>
                </a:lnTo>
                <a:lnTo>
                  <a:pt x="219" y="59"/>
                </a:lnTo>
                <a:lnTo>
                  <a:pt x="222" y="50"/>
                </a:lnTo>
                <a:lnTo>
                  <a:pt x="224" y="40"/>
                </a:lnTo>
                <a:lnTo>
                  <a:pt x="226" y="31"/>
                </a:lnTo>
                <a:lnTo>
                  <a:pt x="227" y="20"/>
                </a:lnTo>
                <a:lnTo>
                  <a:pt x="229" y="10"/>
                </a:lnTo>
                <a:lnTo>
                  <a:pt x="229" y="0"/>
                </a:lnTo>
                <a:lnTo>
                  <a:pt x="220" y="0"/>
                </a:lnTo>
                <a:lnTo>
                  <a:pt x="220" y="10"/>
                </a:lnTo>
                <a:lnTo>
                  <a:pt x="219" y="19"/>
                </a:lnTo>
                <a:lnTo>
                  <a:pt x="217" y="29"/>
                </a:lnTo>
                <a:lnTo>
                  <a:pt x="216" y="38"/>
                </a:lnTo>
                <a:lnTo>
                  <a:pt x="213" y="47"/>
                </a:lnTo>
                <a:lnTo>
                  <a:pt x="210" y="56"/>
                </a:lnTo>
                <a:lnTo>
                  <a:pt x="207" y="65"/>
                </a:lnTo>
                <a:lnTo>
                  <a:pt x="202" y="74"/>
                </a:lnTo>
                <a:lnTo>
                  <a:pt x="198" y="82"/>
                </a:lnTo>
                <a:lnTo>
                  <a:pt x="194" y="90"/>
                </a:lnTo>
                <a:lnTo>
                  <a:pt x="188" y="99"/>
                </a:lnTo>
                <a:lnTo>
                  <a:pt x="183" y="106"/>
                </a:lnTo>
                <a:lnTo>
                  <a:pt x="176" y="114"/>
                </a:lnTo>
                <a:lnTo>
                  <a:pt x="170" y="121"/>
                </a:lnTo>
                <a:lnTo>
                  <a:pt x="163" y="128"/>
                </a:lnTo>
                <a:lnTo>
                  <a:pt x="156" y="134"/>
                </a:lnTo>
                <a:lnTo>
                  <a:pt x="148" y="140"/>
                </a:lnTo>
                <a:lnTo>
                  <a:pt x="141" y="146"/>
                </a:lnTo>
                <a:lnTo>
                  <a:pt x="132" y="152"/>
                </a:lnTo>
                <a:lnTo>
                  <a:pt x="123" y="158"/>
                </a:lnTo>
                <a:lnTo>
                  <a:pt x="114" y="162"/>
                </a:lnTo>
                <a:lnTo>
                  <a:pt x="106" y="167"/>
                </a:lnTo>
                <a:lnTo>
                  <a:pt x="95" y="171"/>
                </a:lnTo>
                <a:lnTo>
                  <a:pt x="85" y="176"/>
                </a:lnTo>
                <a:lnTo>
                  <a:pt x="76" y="179"/>
                </a:lnTo>
                <a:lnTo>
                  <a:pt x="66" y="182"/>
                </a:lnTo>
                <a:lnTo>
                  <a:pt x="54" y="185"/>
                </a:lnTo>
                <a:lnTo>
                  <a:pt x="44" y="186"/>
                </a:lnTo>
                <a:lnTo>
                  <a:pt x="34" y="189"/>
                </a:lnTo>
                <a:lnTo>
                  <a:pt x="22" y="189"/>
                </a:lnTo>
                <a:lnTo>
                  <a:pt x="12" y="191"/>
                </a:lnTo>
                <a:lnTo>
                  <a:pt x="0" y="191"/>
                </a:lnTo>
                <a:lnTo>
                  <a:pt x="0" y="199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81" name="Freeform 137"/>
          <p:cNvSpPr>
            <a:spLocks/>
          </p:cNvSpPr>
          <p:nvPr/>
        </p:nvSpPr>
        <p:spPr bwMode="auto">
          <a:xfrm>
            <a:off x="2825750" y="5708650"/>
            <a:ext cx="363538" cy="315913"/>
          </a:xfrm>
          <a:custGeom>
            <a:avLst/>
            <a:gdLst>
              <a:gd name="T0" fmla="*/ 0 w 229"/>
              <a:gd name="T1" fmla="*/ 10 h 199"/>
              <a:gd name="T2" fmla="*/ 2 w 229"/>
              <a:gd name="T3" fmla="*/ 31 h 199"/>
              <a:gd name="T4" fmla="*/ 7 w 229"/>
              <a:gd name="T5" fmla="*/ 50 h 199"/>
              <a:gd name="T6" fmla="*/ 13 w 229"/>
              <a:gd name="T7" fmla="*/ 69 h 199"/>
              <a:gd name="T8" fmla="*/ 22 w 229"/>
              <a:gd name="T9" fmla="*/ 87 h 199"/>
              <a:gd name="T10" fmla="*/ 32 w 229"/>
              <a:gd name="T11" fmla="*/ 103 h 199"/>
              <a:gd name="T12" fmla="*/ 46 w 229"/>
              <a:gd name="T13" fmla="*/ 119 h 199"/>
              <a:gd name="T14" fmla="*/ 60 w 229"/>
              <a:gd name="T15" fmla="*/ 134 h 199"/>
              <a:gd name="T16" fmla="*/ 75 w 229"/>
              <a:gd name="T17" fmla="*/ 148 h 199"/>
              <a:gd name="T18" fmla="*/ 93 w 229"/>
              <a:gd name="T19" fmla="*/ 159 h 199"/>
              <a:gd name="T20" fmla="*/ 110 w 229"/>
              <a:gd name="T21" fmla="*/ 171 h 199"/>
              <a:gd name="T22" fmla="*/ 129 w 229"/>
              <a:gd name="T23" fmla="*/ 180 h 199"/>
              <a:gd name="T24" fmla="*/ 150 w 229"/>
              <a:gd name="T25" fmla="*/ 188 h 199"/>
              <a:gd name="T26" fmla="*/ 172 w 229"/>
              <a:gd name="T27" fmla="*/ 194 h 199"/>
              <a:gd name="T28" fmla="*/ 194 w 229"/>
              <a:gd name="T29" fmla="*/ 196 h 199"/>
              <a:gd name="T30" fmla="*/ 217 w 229"/>
              <a:gd name="T31" fmla="*/ 199 h 199"/>
              <a:gd name="T32" fmla="*/ 229 w 229"/>
              <a:gd name="T33" fmla="*/ 191 h 199"/>
              <a:gd name="T34" fmla="*/ 207 w 229"/>
              <a:gd name="T35" fmla="*/ 189 h 199"/>
              <a:gd name="T36" fmla="*/ 185 w 229"/>
              <a:gd name="T37" fmla="*/ 186 h 199"/>
              <a:gd name="T38" fmla="*/ 163 w 229"/>
              <a:gd name="T39" fmla="*/ 182 h 199"/>
              <a:gd name="T40" fmla="*/ 142 w 229"/>
              <a:gd name="T41" fmla="*/ 176 h 199"/>
              <a:gd name="T42" fmla="*/ 123 w 229"/>
              <a:gd name="T43" fmla="*/ 167 h 199"/>
              <a:gd name="T44" fmla="*/ 106 w 229"/>
              <a:gd name="T45" fmla="*/ 158 h 199"/>
              <a:gd name="T46" fmla="*/ 88 w 229"/>
              <a:gd name="T47" fmla="*/ 146 h 199"/>
              <a:gd name="T48" fmla="*/ 73 w 229"/>
              <a:gd name="T49" fmla="*/ 134 h 199"/>
              <a:gd name="T50" fmla="*/ 59 w 229"/>
              <a:gd name="T51" fmla="*/ 121 h 199"/>
              <a:gd name="T52" fmla="*/ 46 w 229"/>
              <a:gd name="T53" fmla="*/ 106 h 199"/>
              <a:gd name="T54" fmla="*/ 35 w 229"/>
              <a:gd name="T55" fmla="*/ 90 h 199"/>
              <a:gd name="T56" fmla="*/ 25 w 229"/>
              <a:gd name="T57" fmla="*/ 74 h 199"/>
              <a:gd name="T58" fmla="*/ 18 w 229"/>
              <a:gd name="T59" fmla="*/ 56 h 199"/>
              <a:gd name="T60" fmla="*/ 13 w 229"/>
              <a:gd name="T61" fmla="*/ 38 h 199"/>
              <a:gd name="T62" fmla="*/ 9 w 229"/>
              <a:gd name="T63" fmla="*/ 19 h 199"/>
              <a:gd name="T64" fmla="*/ 9 w 229"/>
              <a:gd name="T65" fmla="*/ 0 h 19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29"/>
              <a:gd name="T100" fmla="*/ 0 h 199"/>
              <a:gd name="T101" fmla="*/ 229 w 229"/>
              <a:gd name="T102" fmla="*/ 199 h 19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29" h="199">
                <a:moveTo>
                  <a:pt x="0" y="0"/>
                </a:moveTo>
                <a:lnTo>
                  <a:pt x="0" y="10"/>
                </a:lnTo>
                <a:lnTo>
                  <a:pt x="0" y="20"/>
                </a:lnTo>
                <a:lnTo>
                  <a:pt x="2" y="31"/>
                </a:lnTo>
                <a:lnTo>
                  <a:pt x="5" y="40"/>
                </a:lnTo>
                <a:lnTo>
                  <a:pt x="7" y="50"/>
                </a:lnTo>
                <a:lnTo>
                  <a:pt x="10" y="59"/>
                </a:lnTo>
                <a:lnTo>
                  <a:pt x="13" y="69"/>
                </a:lnTo>
                <a:lnTo>
                  <a:pt x="18" y="78"/>
                </a:lnTo>
                <a:lnTo>
                  <a:pt x="22" y="87"/>
                </a:lnTo>
                <a:lnTo>
                  <a:pt x="28" y="94"/>
                </a:lnTo>
                <a:lnTo>
                  <a:pt x="32" y="103"/>
                </a:lnTo>
                <a:lnTo>
                  <a:pt x="40" y="112"/>
                </a:lnTo>
                <a:lnTo>
                  <a:pt x="46" y="119"/>
                </a:lnTo>
                <a:lnTo>
                  <a:pt x="53" y="127"/>
                </a:lnTo>
                <a:lnTo>
                  <a:pt x="60" y="134"/>
                </a:lnTo>
                <a:lnTo>
                  <a:pt x="68" y="142"/>
                </a:lnTo>
                <a:lnTo>
                  <a:pt x="75" y="148"/>
                </a:lnTo>
                <a:lnTo>
                  <a:pt x="84" y="154"/>
                </a:lnTo>
                <a:lnTo>
                  <a:pt x="93" y="159"/>
                </a:lnTo>
                <a:lnTo>
                  <a:pt x="101" y="165"/>
                </a:lnTo>
                <a:lnTo>
                  <a:pt x="110" y="171"/>
                </a:lnTo>
                <a:lnTo>
                  <a:pt x="120" y="176"/>
                </a:lnTo>
                <a:lnTo>
                  <a:pt x="129" y="180"/>
                </a:lnTo>
                <a:lnTo>
                  <a:pt x="140" y="183"/>
                </a:lnTo>
                <a:lnTo>
                  <a:pt x="150" y="188"/>
                </a:lnTo>
                <a:lnTo>
                  <a:pt x="162" y="191"/>
                </a:lnTo>
                <a:lnTo>
                  <a:pt x="172" y="194"/>
                </a:lnTo>
                <a:lnTo>
                  <a:pt x="184" y="195"/>
                </a:lnTo>
                <a:lnTo>
                  <a:pt x="194" y="196"/>
                </a:lnTo>
                <a:lnTo>
                  <a:pt x="206" y="198"/>
                </a:lnTo>
                <a:lnTo>
                  <a:pt x="217" y="199"/>
                </a:lnTo>
                <a:lnTo>
                  <a:pt x="229" y="199"/>
                </a:lnTo>
                <a:lnTo>
                  <a:pt x="229" y="191"/>
                </a:lnTo>
                <a:lnTo>
                  <a:pt x="217" y="191"/>
                </a:lnTo>
                <a:lnTo>
                  <a:pt x="207" y="189"/>
                </a:lnTo>
                <a:lnTo>
                  <a:pt x="195" y="189"/>
                </a:lnTo>
                <a:lnTo>
                  <a:pt x="185" y="186"/>
                </a:lnTo>
                <a:lnTo>
                  <a:pt x="173" y="185"/>
                </a:lnTo>
                <a:lnTo>
                  <a:pt x="163" y="182"/>
                </a:lnTo>
                <a:lnTo>
                  <a:pt x="153" y="179"/>
                </a:lnTo>
                <a:lnTo>
                  <a:pt x="142" y="176"/>
                </a:lnTo>
                <a:lnTo>
                  <a:pt x="134" y="171"/>
                </a:lnTo>
                <a:lnTo>
                  <a:pt x="123" y="167"/>
                </a:lnTo>
                <a:lnTo>
                  <a:pt x="115" y="162"/>
                </a:lnTo>
                <a:lnTo>
                  <a:pt x="106" y="158"/>
                </a:lnTo>
                <a:lnTo>
                  <a:pt x="97" y="152"/>
                </a:lnTo>
                <a:lnTo>
                  <a:pt x="88" y="146"/>
                </a:lnTo>
                <a:lnTo>
                  <a:pt x="81" y="140"/>
                </a:lnTo>
                <a:lnTo>
                  <a:pt x="73" y="134"/>
                </a:lnTo>
                <a:lnTo>
                  <a:pt x="66" y="128"/>
                </a:lnTo>
                <a:lnTo>
                  <a:pt x="59" y="121"/>
                </a:lnTo>
                <a:lnTo>
                  <a:pt x="51" y="114"/>
                </a:lnTo>
                <a:lnTo>
                  <a:pt x="46" y="106"/>
                </a:lnTo>
                <a:lnTo>
                  <a:pt x="40" y="99"/>
                </a:lnTo>
                <a:lnTo>
                  <a:pt x="35" y="90"/>
                </a:lnTo>
                <a:lnTo>
                  <a:pt x="29" y="82"/>
                </a:lnTo>
                <a:lnTo>
                  <a:pt x="25" y="74"/>
                </a:lnTo>
                <a:lnTo>
                  <a:pt x="22" y="65"/>
                </a:lnTo>
                <a:lnTo>
                  <a:pt x="18" y="56"/>
                </a:lnTo>
                <a:lnTo>
                  <a:pt x="15" y="47"/>
                </a:lnTo>
                <a:lnTo>
                  <a:pt x="13" y="38"/>
                </a:lnTo>
                <a:lnTo>
                  <a:pt x="10" y="29"/>
                </a:lnTo>
                <a:lnTo>
                  <a:pt x="9" y="19"/>
                </a:lnTo>
                <a:lnTo>
                  <a:pt x="9" y="10"/>
                </a:lnTo>
                <a:lnTo>
                  <a:pt x="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82" name="Freeform 138"/>
          <p:cNvSpPr>
            <a:spLocks/>
          </p:cNvSpPr>
          <p:nvPr/>
        </p:nvSpPr>
        <p:spPr bwMode="auto">
          <a:xfrm>
            <a:off x="2825750" y="5418138"/>
            <a:ext cx="217488" cy="290512"/>
          </a:xfrm>
          <a:custGeom>
            <a:avLst/>
            <a:gdLst>
              <a:gd name="T0" fmla="*/ 125 w 137"/>
              <a:gd name="T1" fmla="*/ 3 h 183"/>
              <a:gd name="T2" fmla="*/ 112 w 137"/>
              <a:gd name="T3" fmla="*/ 12 h 183"/>
              <a:gd name="T4" fmla="*/ 97 w 137"/>
              <a:gd name="T5" fmla="*/ 20 h 183"/>
              <a:gd name="T6" fmla="*/ 85 w 137"/>
              <a:gd name="T7" fmla="*/ 29 h 183"/>
              <a:gd name="T8" fmla="*/ 72 w 137"/>
              <a:gd name="T9" fmla="*/ 39 h 183"/>
              <a:gd name="T10" fmla="*/ 62 w 137"/>
              <a:gd name="T11" fmla="*/ 48 h 183"/>
              <a:gd name="T12" fmla="*/ 50 w 137"/>
              <a:gd name="T13" fmla="*/ 60 h 183"/>
              <a:gd name="T14" fmla="*/ 41 w 137"/>
              <a:gd name="T15" fmla="*/ 70 h 183"/>
              <a:gd name="T16" fmla="*/ 32 w 137"/>
              <a:gd name="T17" fmla="*/ 82 h 183"/>
              <a:gd name="T18" fmla="*/ 25 w 137"/>
              <a:gd name="T19" fmla="*/ 94 h 183"/>
              <a:gd name="T20" fmla="*/ 18 w 137"/>
              <a:gd name="T21" fmla="*/ 107 h 183"/>
              <a:gd name="T22" fmla="*/ 12 w 137"/>
              <a:gd name="T23" fmla="*/ 120 h 183"/>
              <a:gd name="T24" fmla="*/ 7 w 137"/>
              <a:gd name="T25" fmla="*/ 134 h 183"/>
              <a:gd name="T26" fmla="*/ 3 w 137"/>
              <a:gd name="T27" fmla="*/ 147 h 183"/>
              <a:gd name="T28" fmla="*/ 2 w 137"/>
              <a:gd name="T29" fmla="*/ 160 h 183"/>
              <a:gd name="T30" fmla="*/ 0 w 137"/>
              <a:gd name="T31" fmla="*/ 175 h 183"/>
              <a:gd name="T32" fmla="*/ 9 w 137"/>
              <a:gd name="T33" fmla="*/ 183 h 183"/>
              <a:gd name="T34" fmla="*/ 9 w 137"/>
              <a:gd name="T35" fmla="*/ 169 h 183"/>
              <a:gd name="T36" fmla="*/ 10 w 137"/>
              <a:gd name="T37" fmla="*/ 156 h 183"/>
              <a:gd name="T38" fmla="*/ 13 w 137"/>
              <a:gd name="T39" fmla="*/ 143 h 183"/>
              <a:gd name="T40" fmla="*/ 18 w 137"/>
              <a:gd name="T41" fmla="*/ 129 h 183"/>
              <a:gd name="T42" fmla="*/ 22 w 137"/>
              <a:gd name="T43" fmla="*/ 117 h 183"/>
              <a:gd name="T44" fmla="*/ 28 w 137"/>
              <a:gd name="T45" fmla="*/ 104 h 183"/>
              <a:gd name="T46" fmla="*/ 35 w 137"/>
              <a:gd name="T47" fmla="*/ 92 h 183"/>
              <a:gd name="T48" fmla="*/ 44 w 137"/>
              <a:gd name="T49" fmla="*/ 82 h 183"/>
              <a:gd name="T50" fmla="*/ 53 w 137"/>
              <a:gd name="T51" fmla="*/ 70 h 183"/>
              <a:gd name="T52" fmla="*/ 62 w 137"/>
              <a:gd name="T53" fmla="*/ 60 h 183"/>
              <a:gd name="T54" fmla="*/ 72 w 137"/>
              <a:gd name="T55" fmla="*/ 49 h 183"/>
              <a:gd name="T56" fmla="*/ 84 w 137"/>
              <a:gd name="T57" fmla="*/ 40 h 183"/>
              <a:gd name="T58" fmla="*/ 95 w 137"/>
              <a:gd name="T59" fmla="*/ 32 h 183"/>
              <a:gd name="T60" fmla="*/ 109 w 137"/>
              <a:gd name="T61" fmla="*/ 23 h 183"/>
              <a:gd name="T62" fmla="*/ 122 w 137"/>
              <a:gd name="T63" fmla="*/ 15 h 183"/>
              <a:gd name="T64" fmla="*/ 137 w 137"/>
              <a:gd name="T65" fmla="*/ 8 h 18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37"/>
              <a:gd name="T100" fmla="*/ 0 h 183"/>
              <a:gd name="T101" fmla="*/ 137 w 137"/>
              <a:gd name="T102" fmla="*/ 183 h 183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37" h="183">
                <a:moveTo>
                  <a:pt x="134" y="0"/>
                </a:moveTo>
                <a:lnTo>
                  <a:pt x="125" y="3"/>
                </a:lnTo>
                <a:lnTo>
                  <a:pt x="119" y="8"/>
                </a:lnTo>
                <a:lnTo>
                  <a:pt x="112" y="12"/>
                </a:lnTo>
                <a:lnTo>
                  <a:pt x="104" y="15"/>
                </a:lnTo>
                <a:lnTo>
                  <a:pt x="97" y="20"/>
                </a:lnTo>
                <a:lnTo>
                  <a:pt x="91" y="24"/>
                </a:lnTo>
                <a:lnTo>
                  <a:pt x="85" y="29"/>
                </a:lnTo>
                <a:lnTo>
                  <a:pt x="78" y="33"/>
                </a:lnTo>
                <a:lnTo>
                  <a:pt x="72" y="39"/>
                </a:lnTo>
                <a:lnTo>
                  <a:pt x="66" y="43"/>
                </a:lnTo>
                <a:lnTo>
                  <a:pt x="62" y="48"/>
                </a:lnTo>
                <a:lnTo>
                  <a:pt x="56" y="54"/>
                </a:lnTo>
                <a:lnTo>
                  <a:pt x="50" y="60"/>
                </a:lnTo>
                <a:lnTo>
                  <a:pt x="46" y="64"/>
                </a:lnTo>
                <a:lnTo>
                  <a:pt x="41" y="70"/>
                </a:lnTo>
                <a:lnTo>
                  <a:pt x="37" y="76"/>
                </a:lnTo>
                <a:lnTo>
                  <a:pt x="32" y="82"/>
                </a:lnTo>
                <a:lnTo>
                  <a:pt x="28" y="88"/>
                </a:lnTo>
                <a:lnTo>
                  <a:pt x="25" y="94"/>
                </a:lnTo>
                <a:lnTo>
                  <a:pt x="21" y="100"/>
                </a:lnTo>
                <a:lnTo>
                  <a:pt x="18" y="107"/>
                </a:lnTo>
                <a:lnTo>
                  <a:pt x="15" y="113"/>
                </a:lnTo>
                <a:lnTo>
                  <a:pt x="12" y="120"/>
                </a:lnTo>
                <a:lnTo>
                  <a:pt x="9" y="126"/>
                </a:lnTo>
                <a:lnTo>
                  <a:pt x="7" y="134"/>
                </a:lnTo>
                <a:lnTo>
                  <a:pt x="5" y="140"/>
                </a:lnTo>
                <a:lnTo>
                  <a:pt x="3" y="147"/>
                </a:lnTo>
                <a:lnTo>
                  <a:pt x="2" y="154"/>
                </a:lnTo>
                <a:lnTo>
                  <a:pt x="2" y="160"/>
                </a:lnTo>
                <a:lnTo>
                  <a:pt x="0" y="168"/>
                </a:lnTo>
                <a:lnTo>
                  <a:pt x="0" y="175"/>
                </a:lnTo>
                <a:lnTo>
                  <a:pt x="0" y="183"/>
                </a:lnTo>
                <a:lnTo>
                  <a:pt x="9" y="183"/>
                </a:lnTo>
                <a:lnTo>
                  <a:pt x="9" y="175"/>
                </a:lnTo>
                <a:lnTo>
                  <a:pt x="9" y="169"/>
                </a:lnTo>
                <a:lnTo>
                  <a:pt x="10" y="162"/>
                </a:lnTo>
                <a:lnTo>
                  <a:pt x="10" y="156"/>
                </a:lnTo>
                <a:lnTo>
                  <a:pt x="12" y="149"/>
                </a:lnTo>
                <a:lnTo>
                  <a:pt x="13" y="143"/>
                </a:lnTo>
                <a:lnTo>
                  <a:pt x="15" y="135"/>
                </a:lnTo>
                <a:lnTo>
                  <a:pt x="18" y="129"/>
                </a:lnTo>
                <a:lnTo>
                  <a:pt x="19" y="123"/>
                </a:lnTo>
                <a:lnTo>
                  <a:pt x="22" y="117"/>
                </a:lnTo>
                <a:lnTo>
                  <a:pt x="25" y="110"/>
                </a:lnTo>
                <a:lnTo>
                  <a:pt x="28" y="104"/>
                </a:lnTo>
                <a:lnTo>
                  <a:pt x="32" y="98"/>
                </a:lnTo>
                <a:lnTo>
                  <a:pt x="35" y="92"/>
                </a:lnTo>
                <a:lnTo>
                  <a:pt x="40" y="86"/>
                </a:lnTo>
                <a:lnTo>
                  <a:pt x="44" y="82"/>
                </a:lnTo>
                <a:lnTo>
                  <a:pt x="47" y="76"/>
                </a:lnTo>
                <a:lnTo>
                  <a:pt x="53" y="70"/>
                </a:lnTo>
                <a:lnTo>
                  <a:pt x="57" y="66"/>
                </a:lnTo>
                <a:lnTo>
                  <a:pt x="62" y="60"/>
                </a:lnTo>
                <a:lnTo>
                  <a:pt x="68" y="55"/>
                </a:lnTo>
                <a:lnTo>
                  <a:pt x="72" y="49"/>
                </a:lnTo>
                <a:lnTo>
                  <a:pt x="78" y="45"/>
                </a:lnTo>
                <a:lnTo>
                  <a:pt x="84" y="40"/>
                </a:lnTo>
                <a:lnTo>
                  <a:pt x="90" y="36"/>
                </a:lnTo>
                <a:lnTo>
                  <a:pt x="95" y="32"/>
                </a:lnTo>
                <a:lnTo>
                  <a:pt x="103" y="27"/>
                </a:lnTo>
                <a:lnTo>
                  <a:pt x="109" y="23"/>
                </a:lnTo>
                <a:lnTo>
                  <a:pt x="116" y="20"/>
                </a:lnTo>
                <a:lnTo>
                  <a:pt x="122" y="15"/>
                </a:lnTo>
                <a:lnTo>
                  <a:pt x="129" y="12"/>
                </a:lnTo>
                <a:lnTo>
                  <a:pt x="137" y="8"/>
                </a:lnTo>
                <a:lnTo>
                  <a:pt x="134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83" name="Freeform 139"/>
          <p:cNvSpPr>
            <a:spLocks/>
          </p:cNvSpPr>
          <p:nvPr/>
        </p:nvSpPr>
        <p:spPr bwMode="auto">
          <a:xfrm>
            <a:off x="3038475" y="5357813"/>
            <a:ext cx="36513" cy="73025"/>
          </a:xfrm>
          <a:custGeom>
            <a:avLst/>
            <a:gdLst>
              <a:gd name="T0" fmla="*/ 14 w 23"/>
              <a:gd name="T1" fmla="*/ 0 h 46"/>
              <a:gd name="T2" fmla="*/ 14 w 23"/>
              <a:gd name="T3" fmla="*/ 1 h 46"/>
              <a:gd name="T4" fmla="*/ 14 w 23"/>
              <a:gd name="T5" fmla="*/ 3 h 46"/>
              <a:gd name="T6" fmla="*/ 13 w 23"/>
              <a:gd name="T7" fmla="*/ 4 h 46"/>
              <a:gd name="T8" fmla="*/ 13 w 23"/>
              <a:gd name="T9" fmla="*/ 6 h 46"/>
              <a:gd name="T10" fmla="*/ 13 w 23"/>
              <a:gd name="T11" fmla="*/ 7 h 46"/>
              <a:gd name="T12" fmla="*/ 13 w 23"/>
              <a:gd name="T13" fmla="*/ 9 h 46"/>
              <a:gd name="T14" fmla="*/ 13 w 23"/>
              <a:gd name="T15" fmla="*/ 10 h 46"/>
              <a:gd name="T16" fmla="*/ 13 w 23"/>
              <a:gd name="T17" fmla="*/ 12 h 46"/>
              <a:gd name="T18" fmla="*/ 13 w 23"/>
              <a:gd name="T19" fmla="*/ 13 h 46"/>
              <a:gd name="T20" fmla="*/ 13 w 23"/>
              <a:gd name="T21" fmla="*/ 15 h 46"/>
              <a:gd name="T22" fmla="*/ 11 w 23"/>
              <a:gd name="T23" fmla="*/ 16 h 46"/>
              <a:gd name="T24" fmla="*/ 11 w 23"/>
              <a:gd name="T25" fmla="*/ 18 h 46"/>
              <a:gd name="T26" fmla="*/ 11 w 23"/>
              <a:gd name="T27" fmla="*/ 19 h 46"/>
              <a:gd name="T28" fmla="*/ 11 w 23"/>
              <a:gd name="T29" fmla="*/ 21 h 46"/>
              <a:gd name="T30" fmla="*/ 10 w 23"/>
              <a:gd name="T31" fmla="*/ 22 h 46"/>
              <a:gd name="T32" fmla="*/ 10 w 23"/>
              <a:gd name="T33" fmla="*/ 24 h 46"/>
              <a:gd name="T34" fmla="*/ 10 w 23"/>
              <a:gd name="T35" fmla="*/ 25 h 46"/>
              <a:gd name="T36" fmla="*/ 8 w 23"/>
              <a:gd name="T37" fmla="*/ 27 h 46"/>
              <a:gd name="T38" fmla="*/ 8 w 23"/>
              <a:gd name="T39" fmla="*/ 28 h 46"/>
              <a:gd name="T40" fmla="*/ 7 w 23"/>
              <a:gd name="T41" fmla="*/ 30 h 46"/>
              <a:gd name="T42" fmla="*/ 7 w 23"/>
              <a:gd name="T43" fmla="*/ 31 h 46"/>
              <a:gd name="T44" fmla="*/ 6 w 23"/>
              <a:gd name="T45" fmla="*/ 33 h 46"/>
              <a:gd name="T46" fmla="*/ 4 w 23"/>
              <a:gd name="T47" fmla="*/ 34 h 46"/>
              <a:gd name="T48" fmla="*/ 4 w 23"/>
              <a:gd name="T49" fmla="*/ 36 h 46"/>
              <a:gd name="T50" fmla="*/ 3 w 23"/>
              <a:gd name="T51" fmla="*/ 36 h 46"/>
              <a:gd name="T52" fmla="*/ 3 w 23"/>
              <a:gd name="T53" fmla="*/ 37 h 46"/>
              <a:gd name="T54" fmla="*/ 1 w 23"/>
              <a:gd name="T55" fmla="*/ 37 h 46"/>
              <a:gd name="T56" fmla="*/ 0 w 23"/>
              <a:gd name="T57" fmla="*/ 38 h 46"/>
              <a:gd name="T58" fmla="*/ 3 w 23"/>
              <a:gd name="T59" fmla="*/ 46 h 46"/>
              <a:gd name="T60" fmla="*/ 4 w 23"/>
              <a:gd name="T61" fmla="*/ 46 h 46"/>
              <a:gd name="T62" fmla="*/ 6 w 23"/>
              <a:gd name="T63" fmla="*/ 44 h 46"/>
              <a:gd name="T64" fmla="*/ 7 w 23"/>
              <a:gd name="T65" fmla="*/ 44 h 46"/>
              <a:gd name="T66" fmla="*/ 8 w 23"/>
              <a:gd name="T67" fmla="*/ 43 h 46"/>
              <a:gd name="T68" fmla="*/ 8 w 23"/>
              <a:gd name="T69" fmla="*/ 41 h 46"/>
              <a:gd name="T70" fmla="*/ 10 w 23"/>
              <a:gd name="T71" fmla="*/ 41 h 46"/>
              <a:gd name="T72" fmla="*/ 11 w 23"/>
              <a:gd name="T73" fmla="*/ 40 h 46"/>
              <a:gd name="T74" fmla="*/ 13 w 23"/>
              <a:gd name="T75" fmla="*/ 38 h 46"/>
              <a:gd name="T76" fmla="*/ 13 w 23"/>
              <a:gd name="T77" fmla="*/ 37 h 46"/>
              <a:gd name="T78" fmla="*/ 14 w 23"/>
              <a:gd name="T79" fmla="*/ 36 h 46"/>
              <a:gd name="T80" fmla="*/ 14 w 23"/>
              <a:gd name="T81" fmla="*/ 34 h 46"/>
              <a:gd name="T82" fmla="*/ 16 w 23"/>
              <a:gd name="T83" fmla="*/ 33 h 46"/>
              <a:gd name="T84" fmla="*/ 16 w 23"/>
              <a:gd name="T85" fmla="*/ 31 h 46"/>
              <a:gd name="T86" fmla="*/ 17 w 23"/>
              <a:gd name="T87" fmla="*/ 30 h 46"/>
              <a:gd name="T88" fmla="*/ 17 w 23"/>
              <a:gd name="T89" fmla="*/ 28 h 46"/>
              <a:gd name="T90" fmla="*/ 19 w 23"/>
              <a:gd name="T91" fmla="*/ 27 h 46"/>
              <a:gd name="T92" fmla="*/ 19 w 23"/>
              <a:gd name="T93" fmla="*/ 25 h 46"/>
              <a:gd name="T94" fmla="*/ 19 w 23"/>
              <a:gd name="T95" fmla="*/ 24 h 46"/>
              <a:gd name="T96" fmla="*/ 20 w 23"/>
              <a:gd name="T97" fmla="*/ 22 h 46"/>
              <a:gd name="T98" fmla="*/ 20 w 23"/>
              <a:gd name="T99" fmla="*/ 21 h 46"/>
              <a:gd name="T100" fmla="*/ 20 w 23"/>
              <a:gd name="T101" fmla="*/ 18 h 46"/>
              <a:gd name="T102" fmla="*/ 20 w 23"/>
              <a:gd name="T103" fmla="*/ 16 h 46"/>
              <a:gd name="T104" fmla="*/ 22 w 23"/>
              <a:gd name="T105" fmla="*/ 15 h 46"/>
              <a:gd name="T106" fmla="*/ 22 w 23"/>
              <a:gd name="T107" fmla="*/ 13 h 46"/>
              <a:gd name="T108" fmla="*/ 22 w 23"/>
              <a:gd name="T109" fmla="*/ 12 h 46"/>
              <a:gd name="T110" fmla="*/ 22 w 23"/>
              <a:gd name="T111" fmla="*/ 10 h 46"/>
              <a:gd name="T112" fmla="*/ 22 w 23"/>
              <a:gd name="T113" fmla="*/ 7 h 46"/>
              <a:gd name="T114" fmla="*/ 22 w 23"/>
              <a:gd name="T115" fmla="*/ 6 h 46"/>
              <a:gd name="T116" fmla="*/ 22 w 23"/>
              <a:gd name="T117" fmla="*/ 4 h 46"/>
              <a:gd name="T118" fmla="*/ 22 w 23"/>
              <a:gd name="T119" fmla="*/ 3 h 46"/>
              <a:gd name="T120" fmla="*/ 23 w 23"/>
              <a:gd name="T121" fmla="*/ 1 h 46"/>
              <a:gd name="T122" fmla="*/ 23 w 23"/>
              <a:gd name="T123" fmla="*/ 0 h 46"/>
              <a:gd name="T124" fmla="*/ 14 w 23"/>
              <a:gd name="T125" fmla="*/ 0 h 4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3"/>
              <a:gd name="T190" fmla="*/ 0 h 46"/>
              <a:gd name="T191" fmla="*/ 23 w 23"/>
              <a:gd name="T192" fmla="*/ 46 h 4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3" h="46">
                <a:moveTo>
                  <a:pt x="14" y="0"/>
                </a:moveTo>
                <a:lnTo>
                  <a:pt x="14" y="1"/>
                </a:lnTo>
                <a:lnTo>
                  <a:pt x="14" y="3"/>
                </a:lnTo>
                <a:lnTo>
                  <a:pt x="13" y="4"/>
                </a:lnTo>
                <a:lnTo>
                  <a:pt x="13" y="6"/>
                </a:lnTo>
                <a:lnTo>
                  <a:pt x="13" y="7"/>
                </a:lnTo>
                <a:lnTo>
                  <a:pt x="13" y="9"/>
                </a:lnTo>
                <a:lnTo>
                  <a:pt x="13" y="10"/>
                </a:lnTo>
                <a:lnTo>
                  <a:pt x="13" y="12"/>
                </a:lnTo>
                <a:lnTo>
                  <a:pt x="13" y="13"/>
                </a:lnTo>
                <a:lnTo>
                  <a:pt x="13" y="15"/>
                </a:lnTo>
                <a:lnTo>
                  <a:pt x="11" y="16"/>
                </a:lnTo>
                <a:lnTo>
                  <a:pt x="11" y="18"/>
                </a:lnTo>
                <a:lnTo>
                  <a:pt x="11" y="19"/>
                </a:lnTo>
                <a:lnTo>
                  <a:pt x="11" y="21"/>
                </a:lnTo>
                <a:lnTo>
                  <a:pt x="10" y="22"/>
                </a:lnTo>
                <a:lnTo>
                  <a:pt x="10" y="24"/>
                </a:lnTo>
                <a:lnTo>
                  <a:pt x="10" y="25"/>
                </a:lnTo>
                <a:lnTo>
                  <a:pt x="8" y="27"/>
                </a:lnTo>
                <a:lnTo>
                  <a:pt x="8" y="28"/>
                </a:lnTo>
                <a:lnTo>
                  <a:pt x="7" y="30"/>
                </a:lnTo>
                <a:lnTo>
                  <a:pt x="7" y="31"/>
                </a:lnTo>
                <a:lnTo>
                  <a:pt x="6" y="33"/>
                </a:lnTo>
                <a:lnTo>
                  <a:pt x="4" y="34"/>
                </a:lnTo>
                <a:lnTo>
                  <a:pt x="4" y="36"/>
                </a:lnTo>
                <a:lnTo>
                  <a:pt x="3" y="36"/>
                </a:lnTo>
                <a:lnTo>
                  <a:pt x="3" y="37"/>
                </a:lnTo>
                <a:lnTo>
                  <a:pt x="1" y="37"/>
                </a:lnTo>
                <a:lnTo>
                  <a:pt x="0" y="38"/>
                </a:lnTo>
                <a:lnTo>
                  <a:pt x="3" y="46"/>
                </a:lnTo>
                <a:lnTo>
                  <a:pt x="4" y="46"/>
                </a:lnTo>
                <a:lnTo>
                  <a:pt x="6" y="44"/>
                </a:lnTo>
                <a:lnTo>
                  <a:pt x="7" y="44"/>
                </a:lnTo>
                <a:lnTo>
                  <a:pt x="8" y="43"/>
                </a:lnTo>
                <a:lnTo>
                  <a:pt x="8" y="41"/>
                </a:lnTo>
                <a:lnTo>
                  <a:pt x="10" y="41"/>
                </a:lnTo>
                <a:lnTo>
                  <a:pt x="11" y="40"/>
                </a:lnTo>
                <a:lnTo>
                  <a:pt x="13" y="38"/>
                </a:lnTo>
                <a:lnTo>
                  <a:pt x="13" y="37"/>
                </a:lnTo>
                <a:lnTo>
                  <a:pt x="14" y="36"/>
                </a:lnTo>
                <a:lnTo>
                  <a:pt x="14" y="34"/>
                </a:lnTo>
                <a:lnTo>
                  <a:pt x="16" y="33"/>
                </a:lnTo>
                <a:lnTo>
                  <a:pt x="16" y="31"/>
                </a:lnTo>
                <a:lnTo>
                  <a:pt x="17" y="30"/>
                </a:lnTo>
                <a:lnTo>
                  <a:pt x="17" y="28"/>
                </a:lnTo>
                <a:lnTo>
                  <a:pt x="19" y="27"/>
                </a:lnTo>
                <a:lnTo>
                  <a:pt x="19" y="25"/>
                </a:lnTo>
                <a:lnTo>
                  <a:pt x="19" y="24"/>
                </a:lnTo>
                <a:lnTo>
                  <a:pt x="20" y="22"/>
                </a:lnTo>
                <a:lnTo>
                  <a:pt x="20" y="21"/>
                </a:lnTo>
                <a:lnTo>
                  <a:pt x="20" y="18"/>
                </a:lnTo>
                <a:lnTo>
                  <a:pt x="20" y="16"/>
                </a:lnTo>
                <a:lnTo>
                  <a:pt x="22" y="15"/>
                </a:lnTo>
                <a:lnTo>
                  <a:pt x="22" y="13"/>
                </a:lnTo>
                <a:lnTo>
                  <a:pt x="22" y="12"/>
                </a:lnTo>
                <a:lnTo>
                  <a:pt x="22" y="10"/>
                </a:lnTo>
                <a:lnTo>
                  <a:pt x="22" y="7"/>
                </a:lnTo>
                <a:lnTo>
                  <a:pt x="22" y="6"/>
                </a:lnTo>
                <a:lnTo>
                  <a:pt x="22" y="4"/>
                </a:lnTo>
                <a:lnTo>
                  <a:pt x="22" y="3"/>
                </a:lnTo>
                <a:lnTo>
                  <a:pt x="23" y="1"/>
                </a:lnTo>
                <a:lnTo>
                  <a:pt x="23" y="0"/>
                </a:lnTo>
                <a:lnTo>
                  <a:pt x="14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84" name="Freeform 140"/>
          <p:cNvSpPr>
            <a:spLocks/>
          </p:cNvSpPr>
          <p:nvPr/>
        </p:nvSpPr>
        <p:spPr bwMode="auto">
          <a:xfrm>
            <a:off x="3003550" y="5268913"/>
            <a:ext cx="71438" cy="88900"/>
          </a:xfrm>
          <a:custGeom>
            <a:avLst/>
            <a:gdLst>
              <a:gd name="T0" fmla="*/ 3 w 45"/>
              <a:gd name="T1" fmla="*/ 9 h 56"/>
              <a:gd name="T2" fmla="*/ 5 w 45"/>
              <a:gd name="T3" fmla="*/ 10 h 56"/>
              <a:gd name="T4" fmla="*/ 8 w 45"/>
              <a:gd name="T5" fmla="*/ 10 h 56"/>
              <a:gd name="T6" fmla="*/ 11 w 45"/>
              <a:gd name="T7" fmla="*/ 12 h 56"/>
              <a:gd name="T8" fmla="*/ 16 w 45"/>
              <a:gd name="T9" fmla="*/ 13 h 56"/>
              <a:gd name="T10" fmla="*/ 19 w 45"/>
              <a:gd name="T11" fmla="*/ 16 h 56"/>
              <a:gd name="T12" fmla="*/ 22 w 45"/>
              <a:gd name="T13" fmla="*/ 18 h 56"/>
              <a:gd name="T14" fmla="*/ 23 w 45"/>
              <a:gd name="T15" fmla="*/ 20 h 56"/>
              <a:gd name="T16" fmla="*/ 26 w 45"/>
              <a:gd name="T17" fmla="*/ 23 h 56"/>
              <a:gd name="T18" fmla="*/ 29 w 45"/>
              <a:gd name="T19" fmla="*/ 28 h 56"/>
              <a:gd name="T20" fmla="*/ 30 w 45"/>
              <a:gd name="T21" fmla="*/ 31 h 56"/>
              <a:gd name="T22" fmla="*/ 32 w 45"/>
              <a:gd name="T23" fmla="*/ 35 h 56"/>
              <a:gd name="T24" fmla="*/ 33 w 45"/>
              <a:gd name="T25" fmla="*/ 40 h 56"/>
              <a:gd name="T26" fmla="*/ 35 w 45"/>
              <a:gd name="T27" fmla="*/ 44 h 56"/>
              <a:gd name="T28" fmla="*/ 35 w 45"/>
              <a:gd name="T29" fmla="*/ 49 h 56"/>
              <a:gd name="T30" fmla="*/ 36 w 45"/>
              <a:gd name="T31" fmla="*/ 53 h 56"/>
              <a:gd name="T32" fmla="*/ 45 w 45"/>
              <a:gd name="T33" fmla="*/ 56 h 56"/>
              <a:gd name="T34" fmla="*/ 44 w 45"/>
              <a:gd name="T35" fmla="*/ 50 h 56"/>
              <a:gd name="T36" fmla="*/ 44 w 45"/>
              <a:gd name="T37" fmla="*/ 44 h 56"/>
              <a:gd name="T38" fmla="*/ 42 w 45"/>
              <a:gd name="T39" fmla="*/ 40 h 56"/>
              <a:gd name="T40" fmla="*/ 41 w 45"/>
              <a:gd name="T41" fmla="*/ 34 h 56"/>
              <a:gd name="T42" fmla="*/ 39 w 45"/>
              <a:gd name="T43" fmla="*/ 29 h 56"/>
              <a:gd name="T44" fmla="*/ 38 w 45"/>
              <a:gd name="T45" fmla="*/ 25 h 56"/>
              <a:gd name="T46" fmla="*/ 35 w 45"/>
              <a:gd name="T47" fmla="*/ 20 h 56"/>
              <a:gd name="T48" fmla="*/ 32 w 45"/>
              <a:gd name="T49" fmla="*/ 16 h 56"/>
              <a:gd name="T50" fmla="*/ 29 w 45"/>
              <a:gd name="T51" fmla="*/ 13 h 56"/>
              <a:gd name="T52" fmla="*/ 26 w 45"/>
              <a:gd name="T53" fmla="*/ 10 h 56"/>
              <a:gd name="T54" fmla="*/ 22 w 45"/>
              <a:gd name="T55" fmla="*/ 7 h 56"/>
              <a:gd name="T56" fmla="*/ 17 w 45"/>
              <a:gd name="T57" fmla="*/ 4 h 56"/>
              <a:gd name="T58" fmla="*/ 14 w 45"/>
              <a:gd name="T59" fmla="*/ 3 h 56"/>
              <a:gd name="T60" fmla="*/ 10 w 45"/>
              <a:gd name="T61" fmla="*/ 1 h 56"/>
              <a:gd name="T62" fmla="*/ 5 w 45"/>
              <a:gd name="T63" fmla="*/ 0 h 56"/>
              <a:gd name="T64" fmla="*/ 0 w 45"/>
              <a:gd name="T65" fmla="*/ 0 h 5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45"/>
              <a:gd name="T100" fmla="*/ 0 h 56"/>
              <a:gd name="T101" fmla="*/ 45 w 45"/>
              <a:gd name="T102" fmla="*/ 56 h 5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45" h="56">
                <a:moveTo>
                  <a:pt x="0" y="9"/>
                </a:moveTo>
                <a:lnTo>
                  <a:pt x="3" y="9"/>
                </a:lnTo>
                <a:lnTo>
                  <a:pt x="4" y="9"/>
                </a:lnTo>
                <a:lnTo>
                  <a:pt x="5" y="10"/>
                </a:lnTo>
                <a:lnTo>
                  <a:pt x="7" y="10"/>
                </a:lnTo>
                <a:lnTo>
                  <a:pt x="8" y="10"/>
                </a:lnTo>
                <a:lnTo>
                  <a:pt x="10" y="12"/>
                </a:lnTo>
                <a:lnTo>
                  <a:pt x="11" y="12"/>
                </a:lnTo>
                <a:lnTo>
                  <a:pt x="14" y="13"/>
                </a:lnTo>
                <a:lnTo>
                  <a:pt x="16" y="13"/>
                </a:lnTo>
                <a:lnTo>
                  <a:pt x="17" y="15"/>
                </a:lnTo>
                <a:lnTo>
                  <a:pt x="19" y="16"/>
                </a:lnTo>
                <a:lnTo>
                  <a:pt x="20" y="16"/>
                </a:lnTo>
                <a:lnTo>
                  <a:pt x="22" y="18"/>
                </a:lnTo>
                <a:lnTo>
                  <a:pt x="22" y="19"/>
                </a:lnTo>
                <a:lnTo>
                  <a:pt x="23" y="20"/>
                </a:lnTo>
                <a:lnTo>
                  <a:pt x="25" y="22"/>
                </a:lnTo>
                <a:lnTo>
                  <a:pt x="26" y="23"/>
                </a:lnTo>
                <a:lnTo>
                  <a:pt x="28" y="25"/>
                </a:lnTo>
                <a:lnTo>
                  <a:pt x="29" y="28"/>
                </a:lnTo>
                <a:lnTo>
                  <a:pt x="29" y="29"/>
                </a:lnTo>
                <a:lnTo>
                  <a:pt x="30" y="31"/>
                </a:lnTo>
                <a:lnTo>
                  <a:pt x="32" y="32"/>
                </a:lnTo>
                <a:lnTo>
                  <a:pt x="32" y="35"/>
                </a:lnTo>
                <a:lnTo>
                  <a:pt x="33" y="37"/>
                </a:lnTo>
                <a:lnTo>
                  <a:pt x="33" y="40"/>
                </a:lnTo>
                <a:lnTo>
                  <a:pt x="33" y="41"/>
                </a:lnTo>
                <a:lnTo>
                  <a:pt x="35" y="44"/>
                </a:lnTo>
                <a:lnTo>
                  <a:pt x="35" y="46"/>
                </a:lnTo>
                <a:lnTo>
                  <a:pt x="35" y="49"/>
                </a:lnTo>
                <a:lnTo>
                  <a:pt x="35" y="50"/>
                </a:lnTo>
                <a:lnTo>
                  <a:pt x="36" y="53"/>
                </a:lnTo>
                <a:lnTo>
                  <a:pt x="36" y="56"/>
                </a:lnTo>
                <a:lnTo>
                  <a:pt x="45" y="56"/>
                </a:lnTo>
                <a:lnTo>
                  <a:pt x="44" y="53"/>
                </a:lnTo>
                <a:lnTo>
                  <a:pt x="44" y="50"/>
                </a:lnTo>
                <a:lnTo>
                  <a:pt x="44" y="47"/>
                </a:lnTo>
                <a:lnTo>
                  <a:pt x="44" y="44"/>
                </a:lnTo>
                <a:lnTo>
                  <a:pt x="44" y="43"/>
                </a:lnTo>
                <a:lnTo>
                  <a:pt x="42" y="40"/>
                </a:lnTo>
                <a:lnTo>
                  <a:pt x="42" y="37"/>
                </a:lnTo>
                <a:lnTo>
                  <a:pt x="41" y="34"/>
                </a:lnTo>
                <a:lnTo>
                  <a:pt x="41" y="32"/>
                </a:lnTo>
                <a:lnTo>
                  <a:pt x="39" y="29"/>
                </a:lnTo>
                <a:lnTo>
                  <a:pt x="38" y="28"/>
                </a:lnTo>
                <a:lnTo>
                  <a:pt x="38" y="25"/>
                </a:lnTo>
                <a:lnTo>
                  <a:pt x="36" y="23"/>
                </a:lnTo>
                <a:lnTo>
                  <a:pt x="35" y="20"/>
                </a:lnTo>
                <a:lnTo>
                  <a:pt x="33" y="19"/>
                </a:lnTo>
                <a:lnTo>
                  <a:pt x="32" y="16"/>
                </a:lnTo>
                <a:lnTo>
                  <a:pt x="30" y="15"/>
                </a:lnTo>
                <a:lnTo>
                  <a:pt x="29" y="13"/>
                </a:lnTo>
                <a:lnTo>
                  <a:pt x="28" y="12"/>
                </a:lnTo>
                <a:lnTo>
                  <a:pt x="26" y="10"/>
                </a:lnTo>
                <a:lnTo>
                  <a:pt x="23" y="9"/>
                </a:lnTo>
                <a:lnTo>
                  <a:pt x="22" y="7"/>
                </a:lnTo>
                <a:lnTo>
                  <a:pt x="20" y="6"/>
                </a:lnTo>
                <a:lnTo>
                  <a:pt x="17" y="4"/>
                </a:lnTo>
                <a:lnTo>
                  <a:pt x="16" y="4"/>
                </a:lnTo>
                <a:lnTo>
                  <a:pt x="14" y="3"/>
                </a:lnTo>
                <a:lnTo>
                  <a:pt x="11" y="1"/>
                </a:lnTo>
                <a:lnTo>
                  <a:pt x="10" y="1"/>
                </a:lnTo>
                <a:lnTo>
                  <a:pt x="7" y="1"/>
                </a:lnTo>
                <a:lnTo>
                  <a:pt x="5" y="0"/>
                </a:lnTo>
                <a:lnTo>
                  <a:pt x="3" y="0"/>
                </a:lnTo>
                <a:lnTo>
                  <a:pt x="0" y="0"/>
                </a:lnTo>
                <a:lnTo>
                  <a:pt x="0" y="9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85" name="Freeform 141"/>
          <p:cNvSpPr>
            <a:spLocks/>
          </p:cNvSpPr>
          <p:nvPr/>
        </p:nvSpPr>
        <p:spPr bwMode="auto">
          <a:xfrm>
            <a:off x="2732088" y="5268913"/>
            <a:ext cx="271462" cy="14287"/>
          </a:xfrm>
          <a:custGeom>
            <a:avLst/>
            <a:gdLst>
              <a:gd name="T0" fmla="*/ 0 w 171"/>
              <a:gd name="T1" fmla="*/ 4 h 9"/>
              <a:gd name="T2" fmla="*/ 0 w 171"/>
              <a:gd name="T3" fmla="*/ 9 h 9"/>
              <a:gd name="T4" fmla="*/ 171 w 171"/>
              <a:gd name="T5" fmla="*/ 9 h 9"/>
              <a:gd name="T6" fmla="*/ 171 w 171"/>
              <a:gd name="T7" fmla="*/ 0 h 9"/>
              <a:gd name="T8" fmla="*/ 0 w 171"/>
              <a:gd name="T9" fmla="*/ 0 h 9"/>
              <a:gd name="T10" fmla="*/ 0 w 171"/>
              <a:gd name="T11" fmla="*/ 4 h 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1"/>
              <a:gd name="T19" fmla="*/ 0 h 9"/>
              <a:gd name="T20" fmla="*/ 171 w 171"/>
              <a:gd name="T21" fmla="*/ 9 h 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1" h="9">
                <a:moveTo>
                  <a:pt x="0" y="4"/>
                </a:moveTo>
                <a:lnTo>
                  <a:pt x="0" y="9"/>
                </a:lnTo>
                <a:lnTo>
                  <a:pt x="171" y="9"/>
                </a:lnTo>
                <a:lnTo>
                  <a:pt x="171" y="0"/>
                </a:lnTo>
                <a:lnTo>
                  <a:pt x="0" y="0"/>
                </a:lnTo>
                <a:lnTo>
                  <a:pt x="0" y="4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86" name="Freeform 142"/>
          <p:cNvSpPr>
            <a:spLocks/>
          </p:cNvSpPr>
          <p:nvPr/>
        </p:nvSpPr>
        <p:spPr bwMode="auto">
          <a:xfrm>
            <a:off x="2930525" y="4448175"/>
            <a:ext cx="38100" cy="58738"/>
          </a:xfrm>
          <a:custGeom>
            <a:avLst/>
            <a:gdLst>
              <a:gd name="T0" fmla="*/ 24 w 24"/>
              <a:gd name="T1" fmla="*/ 37 h 37"/>
              <a:gd name="T2" fmla="*/ 24 w 24"/>
              <a:gd name="T3" fmla="*/ 36 h 37"/>
              <a:gd name="T4" fmla="*/ 24 w 24"/>
              <a:gd name="T5" fmla="*/ 34 h 37"/>
              <a:gd name="T6" fmla="*/ 22 w 24"/>
              <a:gd name="T7" fmla="*/ 33 h 37"/>
              <a:gd name="T8" fmla="*/ 22 w 24"/>
              <a:gd name="T9" fmla="*/ 31 h 37"/>
              <a:gd name="T10" fmla="*/ 22 w 24"/>
              <a:gd name="T11" fmla="*/ 30 h 37"/>
              <a:gd name="T12" fmla="*/ 22 w 24"/>
              <a:gd name="T13" fmla="*/ 28 h 37"/>
              <a:gd name="T14" fmla="*/ 22 w 24"/>
              <a:gd name="T15" fmla="*/ 27 h 37"/>
              <a:gd name="T16" fmla="*/ 22 w 24"/>
              <a:gd name="T17" fmla="*/ 25 h 37"/>
              <a:gd name="T18" fmla="*/ 21 w 24"/>
              <a:gd name="T19" fmla="*/ 24 h 37"/>
              <a:gd name="T20" fmla="*/ 21 w 24"/>
              <a:gd name="T21" fmla="*/ 22 h 37"/>
              <a:gd name="T22" fmla="*/ 21 w 24"/>
              <a:gd name="T23" fmla="*/ 21 h 37"/>
              <a:gd name="T24" fmla="*/ 19 w 24"/>
              <a:gd name="T25" fmla="*/ 21 h 37"/>
              <a:gd name="T26" fmla="*/ 19 w 24"/>
              <a:gd name="T27" fmla="*/ 19 h 37"/>
              <a:gd name="T28" fmla="*/ 19 w 24"/>
              <a:gd name="T29" fmla="*/ 18 h 37"/>
              <a:gd name="T30" fmla="*/ 18 w 24"/>
              <a:gd name="T31" fmla="*/ 16 h 37"/>
              <a:gd name="T32" fmla="*/ 18 w 24"/>
              <a:gd name="T33" fmla="*/ 15 h 37"/>
              <a:gd name="T34" fmla="*/ 16 w 24"/>
              <a:gd name="T35" fmla="*/ 13 h 37"/>
              <a:gd name="T36" fmla="*/ 16 w 24"/>
              <a:gd name="T37" fmla="*/ 12 h 37"/>
              <a:gd name="T38" fmla="*/ 15 w 24"/>
              <a:gd name="T39" fmla="*/ 10 h 37"/>
              <a:gd name="T40" fmla="*/ 13 w 24"/>
              <a:gd name="T41" fmla="*/ 9 h 37"/>
              <a:gd name="T42" fmla="*/ 13 w 24"/>
              <a:gd name="T43" fmla="*/ 7 h 37"/>
              <a:gd name="T44" fmla="*/ 12 w 24"/>
              <a:gd name="T45" fmla="*/ 6 h 37"/>
              <a:gd name="T46" fmla="*/ 10 w 24"/>
              <a:gd name="T47" fmla="*/ 5 h 37"/>
              <a:gd name="T48" fmla="*/ 9 w 24"/>
              <a:gd name="T49" fmla="*/ 3 h 37"/>
              <a:gd name="T50" fmla="*/ 7 w 24"/>
              <a:gd name="T51" fmla="*/ 2 h 37"/>
              <a:gd name="T52" fmla="*/ 6 w 24"/>
              <a:gd name="T53" fmla="*/ 0 h 37"/>
              <a:gd name="T54" fmla="*/ 0 w 24"/>
              <a:gd name="T55" fmla="*/ 7 h 37"/>
              <a:gd name="T56" fmla="*/ 2 w 24"/>
              <a:gd name="T57" fmla="*/ 7 h 37"/>
              <a:gd name="T58" fmla="*/ 2 w 24"/>
              <a:gd name="T59" fmla="*/ 9 h 37"/>
              <a:gd name="T60" fmla="*/ 3 w 24"/>
              <a:gd name="T61" fmla="*/ 9 h 37"/>
              <a:gd name="T62" fmla="*/ 3 w 24"/>
              <a:gd name="T63" fmla="*/ 10 h 37"/>
              <a:gd name="T64" fmla="*/ 5 w 24"/>
              <a:gd name="T65" fmla="*/ 10 h 37"/>
              <a:gd name="T66" fmla="*/ 5 w 24"/>
              <a:gd name="T67" fmla="*/ 12 h 37"/>
              <a:gd name="T68" fmla="*/ 6 w 24"/>
              <a:gd name="T69" fmla="*/ 12 h 37"/>
              <a:gd name="T70" fmla="*/ 6 w 24"/>
              <a:gd name="T71" fmla="*/ 13 h 37"/>
              <a:gd name="T72" fmla="*/ 7 w 24"/>
              <a:gd name="T73" fmla="*/ 15 h 37"/>
              <a:gd name="T74" fmla="*/ 7 w 24"/>
              <a:gd name="T75" fmla="*/ 16 h 37"/>
              <a:gd name="T76" fmla="*/ 9 w 24"/>
              <a:gd name="T77" fmla="*/ 16 h 37"/>
              <a:gd name="T78" fmla="*/ 9 w 24"/>
              <a:gd name="T79" fmla="*/ 18 h 37"/>
              <a:gd name="T80" fmla="*/ 10 w 24"/>
              <a:gd name="T81" fmla="*/ 19 h 37"/>
              <a:gd name="T82" fmla="*/ 10 w 24"/>
              <a:gd name="T83" fmla="*/ 21 h 37"/>
              <a:gd name="T84" fmla="*/ 12 w 24"/>
              <a:gd name="T85" fmla="*/ 22 h 37"/>
              <a:gd name="T86" fmla="*/ 12 w 24"/>
              <a:gd name="T87" fmla="*/ 24 h 37"/>
              <a:gd name="T88" fmla="*/ 12 w 24"/>
              <a:gd name="T89" fmla="*/ 25 h 37"/>
              <a:gd name="T90" fmla="*/ 13 w 24"/>
              <a:gd name="T91" fmla="*/ 27 h 37"/>
              <a:gd name="T92" fmla="*/ 13 w 24"/>
              <a:gd name="T93" fmla="*/ 28 h 37"/>
              <a:gd name="T94" fmla="*/ 13 w 24"/>
              <a:gd name="T95" fmla="*/ 30 h 37"/>
              <a:gd name="T96" fmla="*/ 13 w 24"/>
              <a:gd name="T97" fmla="*/ 31 h 37"/>
              <a:gd name="T98" fmla="*/ 13 w 24"/>
              <a:gd name="T99" fmla="*/ 33 h 37"/>
              <a:gd name="T100" fmla="*/ 13 w 24"/>
              <a:gd name="T101" fmla="*/ 34 h 37"/>
              <a:gd name="T102" fmla="*/ 15 w 24"/>
              <a:gd name="T103" fmla="*/ 34 h 37"/>
              <a:gd name="T104" fmla="*/ 15 w 24"/>
              <a:gd name="T105" fmla="*/ 36 h 37"/>
              <a:gd name="T106" fmla="*/ 15 w 24"/>
              <a:gd name="T107" fmla="*/ 37 h 37"/>
              <a:gd name="T108" fmla="*/ 24 w 24"/>
              <a:gd name="T109" fmla="*/ 37 h 3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4"/>
              <a:gd name="T166" fmla="*/ 0 h 37"/>
              <a:gd name="T167" fmla="*/ 24 w 24"/>
              <a:gd name="T168" fmla="*/ 37 h 3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4" h="37">
                <a:moveTo>
                  <a:pt x="24" y="37"/>
                </a:moveTo>
                <a:lnTo>
                  <a:pt x="24" y="36"/>
                </a:lnTo>
                <a:lnTo>
                  <a:pt x="24" y="34"/>
                </a:lnTo>
                <a:lnTo>
                  <a:pt x="22" y="33"/>
                </a:lnTo>
                <a:lnTo>
                  <a:pt x="22" y="31"/>
                </a:lnTo>
                <a:lnTo>
                  <a:pt x="22" y="30"/>
                </a:lnTo>
                <a:lnTo>
                  <a:pt x="22" y="28"/>
                </a:lnTo>
                <a:lnTo>
                  <a:pt x="22" y="27"/>
                </a:lnTo>
                <a:lnTo>
                  <a:pt x="22" y="25"/>
                </a:lnTo>
                <a:lnTo>
                  <a:pt x="21" y="24"/>
                </a:lnTo>
                <a:lnTo>
                  <a:pt x="21" y="22"/>
                </a:lnTo>
                <a:lnTo>
                  <a:pt x="21" y="21"/>
                </a:lnTo>
                <a:lnTo>
                  <a:pt x="19" y="21"/>
                </a:lnTo>
                <a:lnTo>
                  <a:pt x="19" y="19"/>
                </a:lnTo>
                <a:lnTo>
                  <a:pt x="19" y="18"/>
                </a:lnTo>
                <a:lnTo>
                  <a:pt x="18" y="16"/>
                </a:lnTo>
                <a:lnTo>
                  <a:pt x="18" y="15"/>
                </a:lnTo>
                <a:lnTo>
                  <a:pt x="16" y="13"/>
                </a:lnTo>
                <a:lnTo>
                  <a:pt x="16" y="12"/>
                </a:lnTo>
                <a:lnTo>
                  <a:pt x="15" y="10"/>
                </a:lnTo>
                <a:lnTo>
                  <a:pt x="13" y="9"/>
                </a:lnTo>
                <a:lnTo>
                  <a:pt x="13" y="7"/>
                </a:lnTo>
                <a:lnTo>
                  <a:pt x="12" y="6"/>
                </a:lnTo>
                <a:lnTo>
                  <a:pt x="10" y="5"/>
                </a:lnTo>
                <a:lnTo>
                  <a:pt x="9" y="3"/>
                </a:lnTo>
                <a:lnTo>
                  <a:pt x="7" y="2"/>
                </a:lnTo>
                <a:lnTo>
                  <a:pt x="6" y="0"/>
                </a:lnTo>
                <a:lnTo>
                  <a:pt x="0" y="7"/>
                </a:lnTo>
                <a:lnTo>
                  <a:pt x="2" y="7"/>
                </a:lnTo>
                <a:lnTo>
                  <a:pt x="2" y="9"/>
                </a:lnTo>
                <a:lnTo>
                  <a:pt x="3" y="9"/>
                </a:lnTo>
                <a:lnTo>
                  <a:pt x="3" y="10"/>
                </a:lnTo>
                <a:lnTo>
                  <a:pt x="5" y="10"/>
                </a:lnTo>
                <a:lnTo>
                  <a:pt x="5" y="12"/>
                </a:lnTo>
                <a:lnTo>
                  <a:pt x="6" y="12"/>
                </a:lnTo>
                <a:lnTo>
                  <a:pt x="6" y="13"/>
                </a:lnTo>
                <a:lnTo>
                  <a:pt x="7" y="15"/>
                </a:lnTo>
                <a:lnTo>
                  <a:pt x="7" y="16"/>
                </a:lnTo>
                <a:lnTo>
                  <a:pt x="9" y="16"/>
                </a:lnTo>
                <a:lnTo>
                  <a:pt x="9" y="18"/>
                </a:lnTo>
                <a:lnTo>
                  <a:pt x="10" y="19"/>
                </a:lnTo>
                <a:lnTo>
                  <a:pt x="10" y="21"/>
                </a:lnTo>
                <a:lnTo>
                  <a:pt x="12" y="22"/>
                </a:lnTo>
                <a:lnTo>
                  <a:pt x="12" y="24"/>
                </a:lnTo>
                <a:lnTo>
                  <a:pt x="12" y="25"/>
                </a:lnTo>
                <a:lnTo>
                  <a:pt x="13" y="27"/>
                </a:lnTo>
                <a:lnTo>
                  <a:pt x="13" y="28"/>
                </a:lnTo>
                <a:lnTo>
                  <a:pt x="13" y="30"/>
                </a:lnTo>
                <a:lnTo>
                  <a:pt x="13" y="31"/>
                </a:lnTo>
                <a:lnTo>
                  <a:pt x="13" y="33"/>
                </a:lnTo>
                <a:lnTo>
                  <a:pt x="13" y="34"/>
                </a:lnTo>
                <a:lnTo>
                  <a:pt x="15" y="34"/>
                </a:lnTo>
                <a:lnTo>
                  <a:pt x="15" y="36"/>
                </a:lnTo>
                <a:lnTo>
                  <a:pt x="15" y="37"/>
                </a:lnTo>
                <a:lnTo>
                  <a:pt x="24" y="37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87" name="Freeform 143"/>
          <p:cNvSpPr>
            <a:spLocks/>
          </p:cNvSpPr>
          <p:nvPr/>
        </p:nvSpPr>
        <p:spPr bwMode="auto">
          <a:xfrm>
            <a:off x="2894013" y="4506913"/>
            <a:ext cx="74612" cy="74612"/>
          </a:xfrm>
          <a:custGeom>
            <a:avLst/>
            <a:gdLst>
              <a:gd name="T0" fmla="*/ 1 w 47"/>
              <a:gd name="T1" fmla="*/ 47 h 47"/>
              <a:gd name="T2" fmla="*/ 6 w 47"/>
              <a:gd name="T3" fmla="*/ 46 h 47"/>
              <a:gd name="T4" fmla="*/ 11 w 47"/>
              <a:gd name="T5" fmla="*/ 46 h 47"/>
              <a:gd name="T6" fmla="*/ 16 w 47"/>
              <a:gd name="T7" fmla="*/ 45 h 47"/>
              <a:gd name="T8" fmla="*/ 19 w 47"/>
              <a:gd name="T9" fmla="*/ 43 h 47"/>
              <a:gd name="T10" fmla="*/ 23 w 47"/>
              <a:gd name="T11" fmla="*/ 40 h 47"/>
              <a:gd name="T12" fmla="*/ 28 w 47"/>
              <a:gd name="T13" fmla="*/ 37 h 47"/>
              <a:gd name="T14" fmla="*/ 30 w 47"/>
              <a:gd name="T15" fmla="*/ 34 h 47"/>
              <a:gd name="T16" fmla="*/ 33 w 47"/>
              <a:gd name="T17" fmla="*/ 31 h 47"/>
              <a:gd name="T18" fmla="*/ 36 w 47"/>
              <a:gd name="T19" fmla="*/ 28 h 47"/>
              <a:gd name="T20" fmla="*/ 39 w 47"/>
              <a:gd name="T21" fmla="*/ 24 h 47"/>
              <a:gd name="T22" fmla="*/ 41 w 47"/>
              <a:gd name="T23" fmla="*/ 21 h 47"/>
              <a:gd name="T24" fmla="*/ 44 w 47"/>
              <a:gd name="T25" fmla="*/ 16 h 47"/>
              <a:gd name="T26" fmla="*/ 45 w 47"/>
              <a:gd name="T27" fmla="*/ 12 h 47"/>
              <a:gd name="T28" fmla="*/ 45 w 47"/>
              <a:gd name="T29" fmla="*/ 7 h 47"/>
              <a:gd name="T30" fmla="*/ 47 w 47"/>
              <a:gd name="T31" fmla="*/ 2 h 47"/>
              <a:gd name="T32" fmla="*/ 38 w 47"/>
              <a:gd name="T33" fmla="*/ 0 h 47"/>
              <a:gd name="T34" fmla="*/ 36 w 47"/>
              <a:gd name="T35" fmla="*/ 3 h 47"/>
              <a:gd name="T36" fmla="*/ 36 w 47"/>
              <a:gd name="T37" fmla="*/ 7 h 47"/>
              <a:gd name="T38" fmla="*/ 35 w 47"/>
              <a:gd name="T39" fmla="*/ 12 h 47"/>
              <a:gd name="T40" fmla="*/ 35 w 47"/>
              <a:gd name="T41" fmla="*/ 15 h 47"/>
              <a:gd name="T42" fmla="*/ 32 w 47"/>
              <a:gd name="T43" fmla="*/ 18 h 47"/>
              <a:gd name="T44" fmla="*/ 30 w 47"/>
              <a:gd name="T45" fmla="*/ 21 h 47"/>
              <a:gd name="T46" fmla="*/ 29 w 47"/>
              <a:gd name="T47" fmla="*/ 24 h 47"/>
              <a:gd name="T48" fmla="*/ 26 w 47"/>
              <a:gd name="T49" fmla="*/ 27 h 47"/>
              <a:gd name="T50" fmla="*/ 23 w 47"/>
              <a:gd name="T51" fmla="*/ 30 h 47"/>
              <a:gd name="T52" fmla="*/ 20 w 47"/>
              <a:gd name="T53" fmla="*/ 31 h 47"/>
              <a:gd name="T54" fmla="*/ 17 w 47"/>
              <a:gd name="T55" fmla="*/ 34 h 47"/>
              <a:gd name="T56" fmla="*/ 14 w 47"/>
              <a:gd name="T57" fmla="*/ 36 h 47"/>
              <a:gd name="T58" fmla="*/ 10 w 47"/>
              <a:gd name="T59" fmla="*/ 37 h 47"/>
              <a:gd name="T60" fmla="*/ 7 w 47"/>
              <a:gd name="T61" fmla="*/ 37 h 47"/>
              <a:gd name="T62" fmla="*/ 3 w 47"/>
              <a:gd name="T63" fmla="*/ 39 h 47"/>
              <a:gd name="T64" fmla="*/ 0 w 47"/>
              <a:gd name="T65" fmla="*/ 39 h 4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47"/>
              <a:gd name="T100" fmla="*/ 0 h 47"/>
              <a:gd name="T101" fmla="*/ 47 w 47"/>
              <a:gd name="T102" fmla="*/ 47 h 4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47" h="47">
                <a:moveTo>
                  <a:pt x="0" y="47"/>
                </a:moveTo>
                <a:lnTo>
                  <a:pt x="1" y="47"/>
                </a:lnTo>
                <a:lnTo>
                  <a:pt x="4" y="47"/>
                </a:lnTo>
                <a:lnTo>
                  <a:pt x="6" y="46"/>
                </a:lnTo>
                <a:lnTo>
                  <a:pt x="8" y="46"/>
                </a:lnTo>
                <a:lnTo>
                  <a:pt x="11" y="46"/>
                </a:lnTo>
                <a:lnTo>
                  <a:pt x="13" y="45"/>
                </a:lnTo>
                <a:lnTo>
                  <a:pt x="16" y="45"/>
                </a:lnTo>
                <a:lnTo>
                  <a:pt x="17" y="43"/>
                </a:lnTo>
                <a:lnTo>
                  <a:pt x="19" y="43"/>
                </a:lnTo>
                <a:lnTo>
                  <a:pt x="22" y="42"/>
                </a:lnTo>
                <a:lnTo>
                  <a:pt x="23" y="40"/>
                </a:lnTo>
                <a:lnTo>
                  <a:pt x="25" y="39"/>
                </a:lnTo>
                <a:lnTo>
                  <a:pt x="28" y="37"/>
                </a:lnTo>
                <a:lnTo>
                  <a:pt x="29" y="36"/>
                </a:lnTo>
                <a:lnTo>
                  <a:pt x="30" y="34"/>
                </a:lnTo>
                <a:lnTo>
                  <a:pt x="32" y="33"/>
                </a:lnTo>
                <a:lnTo>
                  <a:pt x="33" y="31"/>
                </a:lnTo>
                <a:lnTo>
                  <a:pt x="35" y="30"/>
                </a:lnTo>
                <a:lnTo>
                  <a:pt x="36" y="28"/>
                </a:lnTo>
                <a:lnTo>
                  <a:pt x="38" y="27"/>
                </a:lnTo>
                <a:lnTo>
                  <a:pt x="39" y="24"/>
                </a:lnTo>
                <a:lnTo>
                  <a:pt x="41" y="22"/>
                </a:lnTo>
                <a:lnTo>
                  <a:pt x="41" y="21"/>
                </a:lnTo>
                <a:lnTo>
                  <a:pt x="42" y="18"/>
                </a:lnTo>
                <a:lnTo>
                  <a:pt x="44" y="16"/>
                </a:lnTo>
                <a:lnTo>
                  <a:pt x="44" y="13"/>
                </a:lnTo>
                <a:lnTo>
                  <a:pt x="45" y="12"/>
                </a:lnTo>
                <a:lnTo>
                  <a:pt x="45" y="9"/>
                </a:lnTo>
                <a:lnTo>
                  <a:pt x="45" y="7"/>
                </a:lnTo>
                <a:lnTo>
                  <a:pt x="45" y="5"/>
                </a:lnTo>
                <a:lnTo>
                  <a:pt x="47" y="2"/>
                </a:lnTo>
                <a:lnTo>
                  <a:pt x="47" y="0"/>
                </a:lnTo>
                <a:lnTo>
                  <a:pt x="38" y="0"/>
                </a:lnTo>
                <a:lnTo>
                  <a:pt x="38" y="2"/>
                </a:lnTo>
                <a:lnTo>
                  <a:pt x="36" y="3"/>
                </a:lnTo>
                <a:lnTo>
                  <a:pt x="36" y="6"/>
                </a:lnTo>
                <a:lnTo>
                  <a:pt x="36" y="7"/>
                </a:lnTo>
                <a:lnTo>
                  <a:pt x="36" y="9"/>
                </a:lnTo>
                <a:lnTo>
                  <a:pt x="35" y="12"/>
                </a:lnTo>
                <a:lnTo>
                  <a:pt x="35" y="13"/>
                </a:lnTo>
                <a:lnTo>
                  <a:pt x="35" y="15"/>
                </a:lnTo>
                <a:lnTo>
                  <a:pt x="33" y="16"/>
                </a:lnTo>
                <a:lnTo>
                  <a:pt x="32" y="18"/>
                </a:lnTo>
                <a:lnTo>
                  <a:pt x="32" y="19"/>
                </a:lnTo>
                <a:lnTo>
                  <a:pt x="30" y="21"/>
                </a:lnTo>
                <a:lnTo>
                  <a:pt x="29" y="22"/>
                </a:lnTo>
                <a:lnTo>
                  <a:pt x="29" y="24"/>
                </a:lnTo>
                <a:lnTo>
                  <a:pt x="28" y="25"/>
                </a:lnTo>
                <a:lnTo>
                  <a:pt x="26" y="27"/>
                </a:lnTo>
                <a:lnTo>
                  <a:pt x="25" y="28"/>
                </a:lnTo>
                <a:lnTo>
                  <a:pt x="23" y="30"/>
                </a:lnTo>
                <a:lnTo>
                  <a:pt x="22" y="31"/>
                </a:lnTo>
                <a:lnTo>
                  <a:pt x="20" y="31"/>
                </a:lnTo>
                <a:lnTo>
                  <a:pt x="19" y="33"/>
                </a:lnTo>
                <a:lnTo>
                  <a:pt x="17" y="34"/>
                </a:lnTo>
                <a:lnTo>
                  <a:pt x="16" y="34"/>
                </a:lnTo>
                <a:lnTo>
                  <a:pt x="14" y="36"/>
                </a:lnTo>
                <a:lnTo>
                  <a:pt x="13" y="36"/>
                </a:lnTo>
                <a:lnTo>
                  <a:pt x="10" y="37"/>
                </a:lnTo>
                <a:lnTo>
                  <a:pt x="8" y="37"/>
                </a:lnTo>
                <a:lnTo>
                  <a:pt x="7" y="37"/>
                </a:lnTo>
                <a:lnTo>
                  <a:pt x="6" y="39"/>
                </a:lnTo>
                <a:lnTo>
                  <a:pt x="3" y="39"/>
                </a:lnTo>
                <a:lnTo>
                  <a:pt x="1" y="39"/>
                </a:lnTo>
                <a:lnTo>
                  <a:pt x="0" y="39"/>
                </a:lnTo>
                <a:lnTo>
                  <a:pt x="0" y="47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88" name="Freeform 144"/>
          <p:cNvSpPr>
            <a:spLocks/>
          </p:cNvSpPr>
          <p:nvPr/>
        </p:nvSpPr>
        <p:spPr bwMode="auto">
          <a:xfrm>
            <a:off x="2846388" y="4556125"/>
            <a:ext cx="47625" cy="25400"/>
          </a:xfrm>
          <a:custGeom>
            <a:avLst/>
            <a:gdLst>
              <a:gd name="T0" fmla="*/ 0 w 30"/>
              <a:gd name="T1" fmla="*/ 8 h 16"/>
              <a:gd name="T2" fmla="*/ 2 w 30"/>
              <a:gd name="T3" fmla="*/ 8 h 16"/>
              <a:gd name="T4" fmla="*/ 3 w 30"/>
              <a:gd name="T5" fmla="*/ 8 h 16"/>
              <a:gd name="T6" fmla="*/ 3 w 30"/>
              <a:gd name="T7" fmla="*/ 9 h 16"/>
              <a:gd name="T8" fmla="*/ 5 w 30"/>
              <a:gd name="T9" fmla="*/ 9 h 16"/>
              <a:gd name="T10" fmla="*/ 6 w 30"/>
              <a:gd name="T11" fmla="*/ 11 h 16"/>
              <a:gd name="T12" fmla="*/ 8 w 30"/>
              <a:gd name="T13" fmla="*/ 11 h 16"/>
              <a:gd name="T14" fmla="*/ 8 w 30"/>
              <a:gd name="T15" fmla="*/ 12 h 16"/>
              <a:gd name="T16" fmla="*/ 9 w 30"/>
              <a:gd name="T17" fmla="*/ 12 h 16"/>
              <a:gd name="T18" fmla="*/ 11 w 30"/>
              <a:gd name="T19" fmla="*/ 12 h 16"/>
              <a:gd name="T20" fmla="*/ 12 w 30"/>
              <a:gd name="T21" fmla="*/ 14 h 16"/>
              <a:gd name="T22" fmla="*/ 14 w 30"/>
              <a:gd name="T23" fmla="*/ 14 h 16"/>
              <a:gd name="T24" fmla="*/ 15 w 30"/>
              <a:gd name="T25" fmla="*/ 14 h 16"/>
              <a:gd name="T26" fmla="*/ 16 w 30"/>
              <a:gd name="T27" fmla="*/ 15 h 16"/>
              <a:gd name="T28" fmla="*/ 18 w 30"/>
              <a:gd name="T29" fmla="*/ 15 h 16"/>
              <a:gd name="T30" fmla="*/ 19 w 30"/>
              <a:gd name="T31" fmla="*/ 15 h 16"/>
              <a:gd name="T32" fmla="*/ 21 w 30"/>
              <a:gd name="T33" fmla="*/ 15 h 16"/>
              <a:gd name="T34" fmla="*/ 22 w 30"/>
              <a:gd name="T35" fmla="*/ 15 h 16"/>
              <a:gd name="T36" fmla="*/ 24 w 30"/>
              <a:gd name="T37" fmla="*/ 16 h 16"/>
              <a:gd name="T38" fmla="*/ 25 w 30"/>
              <a:gd name="T39" fmla="*/ 16 h 16"/>
              <a:gd name="T40" fmla="*/ 27 w 30"/>
              <a:gd name="T41" fmla="*/ 16 h 16"/>
              <a:gd name="T42" fmla="*/ 28 w 30"/>
              <a:gd name="T43" fmla="*/ 16 h 16"/>
              <a:gd name="T44" fmla="*/ 30 w 30"/>
              <a:gd name="T45" fmla="*/ 16 h 16"/>
              <a:gd name="T46" fmla="*/ 30 w 30"/>
              <a:gd name="T47" fmla="*/ 8 h 16"/>
              <a:gd name="T48" fmla="*/ 28 w 30"/>
              <a:gd name="T49" fmla="*/ 8 h 16"/>
              <a:gd name="T50" fmla="*/ 27 w 30"/>
              <a:gd name="T51" fmla="*/ 8 h 16"/>
              <a:gd name="T52" fmla="*/ 25 w 30"/>
              <a:gd name="T53" fmla="*/ 8 h 16"/>
              <a:gd name="T54" fmla="*/ 24 w 30"/>
              <a:gd name="T55" fmla="*/ 8 h 16"/>
              <a:gd name="T56" fmla="*/ 22 w 30"/>
              <a:gd name="T57" fmla="*/ 6 h 16"/>
              <a:gd name="T58" fmla="*/ 21 w 30"/>
              <a:gd name="T59" fmla="*/ 6 h 16"/>
              <a:gd name="T60" fmla="*/ 19 w 30"/>
              <a:gd name="T61" fmla="*/ 6 h 16"/>
              <a:gd name="T62" fmla="*/ 18 w 30"/>
              <a:gd name="T63" fmla="*/ 6 h 16"/>
              <a:gd name="T64" fmla="*/ 16 w 30"/>
              <a:gd name="T65" fmla="*/ 5 h 16"/>
              <a:gd name="T66" fmla="*/ 15 w 30"/>
              <a:gd name="T67" fmla="*/ 5 h 16"/>
              <a:gd name="T68" fmla="*/ 14 w 30"/>
              <a:gd name="T69" fmla="*/ 5 h 16"/>
              <a:gd name="T70" fmla="*/ 12 w 30"/>
              <a:gd name="T71" fmla="*/ 3 h 16"/>
              <a:gd name="T72" fmla="*/ 11 w 30"/>
              <a:gd name="T73" fmla="*/ 3 h 16"/>
              <a:gd name="T74" fmla="*/ 11 w 30"/>
              <a:gd name="T75" fmla="*/ 2 h 16"/>
              <a:gd name="T76" fmla="*/ 9 w 30"/>
              <a:gd name="T77" fmla="*/ 2 h 16"/>
              <a:gd name="T78" fmla="*/ 8 w 30"/>
              <a:gd name="T79" fmla="*/ 2 h 16"/>
              <a:gd name="T80" fmla="*/ 8 w 30"/>
              <a:gd name="T81" fmla="*/ 0 h 16"/>
              <a:gd name="T82" fmla="*/ 6 w 30"/>
              <a:gd name="T83" fmla="*/ 0 h 16"/>
              <a:gd name="T84" fmla="*/ 0 w 30"/>
              <a:gd name="T85" fmla="*/ 8 h 1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30"/>
              <a:gd name="T130" fmla="*/ 0 h 16"/>
              <a:gd name="T131" fmla="*/ 30 w 30"/>
              <a:gd name="T132" fmla="*/ 16 h 1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30" h="16">
                <a:moveTo>
                  <a:pt x="0" y="8"/>
                </a:moveTo>
                <a:lnTo>
                  <a:pt x="2" y="8"/>
                </a:lnTo>
                <a:lnTo>
                  <a:pt x="3" y="8"/>
                </a:lnTo>
                <a:lnTo>
                  <a:pt x="3" y="9"/>
                </a:lnTo>
                <a:lnTo>
                  <a:pt x="5" y="9"/>
                </a:lnTo>
                <a:lnTo>
                  <a:pt x="6" y="11"/>
                </a:lnTo>
                <a:lnTo>
                  <a:pt x="8" y="11"/>
                </a:lnTo>
                <a:lnTo>
                  <a:pt x="8" y="12"/>
                </a:lnTo>
                <a:lnTo>
                  <a:pt x="9" y="12"/>
                </a:lnTo>
                <a:lnTo>
                  <a:pt x="11" y="12"/>
                </a:lnTo>
                <a:lnTo>
                  <a:pt x="12" y="14"/>
                </a:lnTo>
                <a:lnTo>
                  <a:pt x="14" y="14"/>
                </a:lnTo>
                <a:lnTo>
                  <a:pt x="15" y="14"/>
                </a:lnTo>
                <a:lnTo>
                  <a:pt x="16" y="15"/>
                </a:lnTo>
                <a:lnTo>
                  <a:pt x="18" y="15"/>
                </a:lnTo>
                <a:lnTo>
                  <a:pt x="19" y="15"/>
                </a:lnTo>
                <a:lnTo>
                  <a:pt x="21" y="15"/>
                </a:lnTo>
                <a:lnTo>
                  <a:pt x="22" y="15"/>
                </a:lnTo>
                <a:lnTo>
                  <a:pt x="24" y="16"/>
                </a:lnTo>
                <a:lnTo>
                  <a:pt x="25" y="16"/>
                </a:lnTo>
                <a:lnTo>
                  <a:pt x="27" y="16"/>
                </a:lnTo>
                <a:lnTo>
                  <a:pt x="28" y="16"/>
                </a:lnTo>
                <a:lnTo>
                  <a:pt x="30" y="16"/>
                </a:lnTo>
                <a:lnTo>
                  <a:pt x="30" y="8"/>
                </a:lnTo>
                <a:lnTo>
                  <a:pt x="28" y="8"/>
                </a:lnTo>
                <a:lnTo>
                  <a:pt x="27" y="8"/>
                </a:lnTo>
                <a:lnTo>
                  <a:pt x="25" y="8"/>
                </a:lnTo>
                <a:lnTo>
                  <a:pt x="24" y="8"/>
                </a:lnTo>
                <a:lnTo>
                  <a:pt x="22" y="6"/>
                </a:lnTo>
                <a:lnTo>
                  <a:pt x="21" y="6"/>
                </a:lnTo>
                <a:lnTo>
                  <a:pt x="19" y="6"/>
                </a:lnTo>
                <a:lnTo>
                  <a:pt x="18" y="6"/>
                </a:lnTo>
                <a:lnTo>
                  <a:pt x="16" y="5"/>
                </a:lnTo>
                <a:lnTo>
                  <a:pt x="15" y="5"/>
                </a:lnTo>
                <a:lnTo>
                  <a:pt x="14" y="5"/>
                </a:lnTo>
                <a:lnTo>
                  <a:pt x="12" y="3"/>
                </a:lnTo>
                <a:lnTo>
                  <a:pt x="11" y="3"/>
                </a:lnTo>
                <a:lnTo>
                  <a:pt x="11" y="2"/>
                </a:lnTo>
                <a:lnTo>
                  <a:pt x="9" y="2"/>
                </a:lnTo>
                <a:lnTo>
                  <a:pt x="8" y="2"/>
                </a:lnTo>
                <a:lnTo>
                  <a:pt x="8" y="0"/>
                </a:lnTo>
                <a:lnTo>
                  <a:pt x="6" y="0"/>
                </a:lnTo>
                <a:lnTo>
                  <a:pt x="0" y="8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89" name="Line 145"/>
          <p:cNvSpPr>
            <a:spLocks noChangeShapeType="1"/>
          </p:cNvSpPr>
          <p:nvPr/>
        </p:nvSpPr>
        <p:spPr bwMode="auto">
          <a:xfrm>
            <a:off x="2654300" y="4373563"/>
            <a:ext cx="227013" cy="138112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890" name="Line 146"/>
          <p:cNvSpPr>
            <a:spLocks noChangeShapeType="1"/>
          </p:cNvSpPr>
          <p:nvPr/>
        </p:nvSpPr>
        <p:spPr bwMode="auto">
          <a:xfrm flipH="1" flipV="1">
            <a:off x="2587625" y="4467225"/>
            <a:ext cx="246063" cy="150813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891" name="Freeform 147"/>
          <p:cNvSpPr>
            <a:spLocks/>
          </p:cNvSpPr>
          <p:nvPr/>
        </p:nvSpPr>
        <p:spPr bwMode="auto">
          <a:xfrm>
            <a:off x="2632075" y="4422775"/>
            <a:ext cx="223838" cy="146050"/>
          </a:xfrm>
          <a:custGeom>
            <a:avLst/>
            <a:gdLst>
              <a:gd name="T0" fmla="*/ 3 w 141"/>
              <a:gd name="T1" fmla="*/ 3 h 92"/>
              <a:gd name="T2" fmla="*/ 0 w 141"/>
              <a:gd name="T3" fmla="*/ 7 h 92"/>
              <a:gd name="T4" fmla="*/ 137 w 141"/>
              <a:gd name="T5" fmla="*/ 92 h 92"/>
              <a:gd name="T6" fmla="*/ 141 w 141"/>
              <a:gd name="T7" fmla="*/ 84 h 92"/>
              <a:gd name="T8" fmla="*/ 6 w 141"/>
              <a:gd name="T9" fmla="*/ 0 h 92"/>
              <a:gd name="T10" fmla="*/ 3 w 141"/>
              <a:gd name="T11" fmla="*/ 3 h 9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1"/>
              <a:gd name="T19" fmla="*/ 0 h 92"/>
              <a:gd name="T20" fmla="*/ 141 w 141"/>
              <a:gd name="T21" fmla="*/ 92 h 9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1" h="92">
                <a:moveTo>
                  <a:pt x="3" y="3"/>
                </a:moveTo>
                <a:lnTo>
                  <a:pt x="0" y="7"/>
                </a:lnTo>
                <a:lnTo>
                  <a:pt x="137" y="92"/>
                </a:lnTo>
                <a:lnTo>
                  <a:pt x="141" y="84"/>
                </a:lnTo>
                <a:lnTo>
                  <a:pt x="6" y="0"/>
                </a:lnTo>
                <a:lnTo>
                  <a:pt x="3" y="3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92" name="Freeform 148"/>
          <p:cNvSpPr>
            <a:spLocks/>
          </p:cNvSpPr>
          <p:nvPr/>
        </p:nvSpPr>
        <p:spPr bwMode="auto">
          <a:xfrm>
            <a:off x="2968625" y="5181600"/>
            <a:ext cx="376238" cy="14288"/>
          </a:xfrm>
          <a:custGeom>
            <a:avLst/>
            <a:gdLst>
              <a:gd name="T0" fmla="*/ 237 w 237"/>
              <a:gd name="T1" fmla="*/ 4 h 9"/>
              <a:gd name="T2" fmla="*/ 237 w 237"/>
              <a:gd name="T3" fmla="*/ 0 h 9"/>
              <a:gd name="T4" fmla="*/ 0 w 237"/>
              <a:gd name="T5" fmla="*/ 0 h 9"/>
              <a:gd name="T6" fmla="*/ 0 w 237"/>
              <a:gd name="T7" fmla="*/ 9 h 9"/>
              <a:gd name="T8" fmla="*/ 237 w 237"/>
              <a:gd name="T9" fmla="*/ 9 h 9"/>
              <a:gd name="T10" fmla="*/ 237 w 237"/>
              <a:gd name="T11" fmla="*/ 4 h 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7"/>
              <a:gd name="T19" fmla="*/ 0 h 9"/>
              <a:gd name="T20" fmla="*/ 237 w 237"/>
              <a:gd name="T21" fmla="*/ 9 h 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7" h="9">
                <a:moveTo>
                  <a:pt x="237" y="4"/>
                </a:moveTo>
                <a:lnTo>
                  <a:pt x="237" y="0"/>
                </a:lnTo>
                <a:lnTo>
                  <a:pt x="0" y="0"/>
                </a:lnTo>
                <a:lnTo>
                  <a:pt x="0" y="9"/>
                </a:lnTo>
                <a:lnTo>
                  <a:pt x="237" y="9"/>
                </a:lnTo>
                <a:lnTo>
                  <a:pt x="237" y="4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93" name="Freeform 149"/>
          <p:cNvSpPr>
            <a:spLocks/>
          </p:cNvSpPr>
          <p:nvPr/>
        </p:nvSpPr>
        <p:spPr bwMode="auto">
          <a:xfrm>
            <a:off x="3295650" y="5148263"/>
            <a:ext cx="63500" cy="47625"/>
          </a:xfrm>
          <a:custGeom>
            <a:avLst/>
            <a:gdLst>
              <a:gd name="T0" fmla="*/ 40 w 40"/>
              <a:gd name="T1" fmla="*/ 30 h 30"/>
              <a:gd name="T2" fmla="*/ 40 w 40"/>
              <a:gd name="T3" fmla="*/ 22 h 30"/>
              <a:gd name="T4" fmla="*/ 6 w 40"/>
              <a:gd name="T5" fmla="*/ 0 h 30"/>
              <a:gd name="T6" fmla="*/ 0 w 40"/>
              <a:gd name="T7" fmla="*/ 8 h 30"/>
              <a:gd name="T8" fmla="*/ 36 w 40"/>
              <a:gd name="T9" fmla="*/ 30 h 30"/>
              <a:gd name="T10" fmla="*/ 36 w 40"/>
              <a:gd name="T11" fmla="*/ 22 h 30"/>
              <a:gd name="T12" fmla="*/ 40 w 40"/>
              <a:gd name="T13" fmla="*/ 30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0"/>
              <a:gd name="T22" fmla="*/ 0 h 30"/>
              <a:gd name="T23" fmla="*/ 40 w 40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0" h="30">
                <a:moveTo>
                  <a:pt x="40" y="30"/>
                </a:moveTo>
                <a:lnTo>
                  <a:pt x="40" y="22"/>
                </a:lnTo>
                <a:lnTo>
                  <a:pt x="6" y="0"/>
                </a:lnTo>
                <a:lnTo>
                  <a:pt x="0" y="8"/>
                </a:lnTo>
                <a:lnTo>
                  <a:pt x="36" y="30"/>
                </a:lnTo>
                <a:lnTo>
                  <a:pt x="36" y="22"/>
                </a:lnTo>
                <a:lnTo>
                  <a:pt x="40" y="3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94" name="Freeform 150"/>
          <p:cNvSpPr>
            <a:spLocks/>
          </p:cNvSpPr>
          <p:nvPr/>
        </p:nvSpPr>
        <p:spPr bwMode="auto">
          <a:xfrm>
            <a:off x="3357563" y="5183188"/>
            <a:ext cx="1587" cy="12700"/>
          </a:xfrm>
          <a:custGeom>
            <a:avLst/>
            <a:gdLst>
              <a:gd name="T0" fmla="*/ 1 w 1"/>
              <a:gd name="T1" fmla="*/ 8 h 8"/>
              <a:gd name="T2" fmla="*/ 0 w 1"/>
              <a:gd name="T3" fmla="*/ 3 h 8"/>
              <a:gd name="T4" fmla="*/ 1 w 1"/>
              <a:gd name="T5" fmla="*/ 0 h 8"/>
              <a:gd name="T6" fmla="*/ 1 w 1"/>
              <a:gd name="T7" fmla="*/ 8 h 8"/>
              <a:gd name="T8" fmla="*/ 0 60000 65536"/>
              <a:gd name="T9" fmla="*/ 0 60000 65536"/>
              <a:gd name="T10" fmla="*/ 0 60000 65536"/>
              <a:gd name="T11" fmla="*/ 0 60000 65536"/>
              <a:gd name="T12" fmla="*/ 0 w 1"/>
              <a:gd name="T13" fmla="*/ 0 h 8"/>
              <a:gd name="T14" fmla="*/ 1 w 1"/>
              <a:gd name="T15" fmla="*/ 8 h 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" h="8">
                <a:moveTo>
                  <a:pt x="1" y="8"/>
                </a:moveTo>
                <a:lnTo>
                  <a:pt x="0" y="3"/>
                </a:lnTo>
                <a:lnTo>
                  <a:pt x="1" y="0"/>
                </a:lnTo>
                <a:lnTo>
                  <a:pt x="1" y="8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95" name="Freeform 151"/>
          <p:cNvSpPr>
            <a:spLocks/>
          </p:cNvSpPr>
          <p:nvPr/>
        </p:nvSpPr>
        <p:spPr bwMode="auto">
          <a:xfrm>
            <a:off x="3295650" y="5183188"/>
            <a:ext cx="63500" cy="47625"/>
          </a:xfrm>
          <a:custGeom>
            <a:avLst/>
            <a:gdLst>
              <a:gd name="T0" fmla="*/ 3 w 40"/>
              <a:gd name="T1" fmla="*/ 27 h 30"/>
              <a:gd name="T2" fmla="*/ 6 w 40"/>
              <a:gd name="T3" fmla="*/ 30 h 30"/>
              <a:gd name="T4" fmla="*/ 40 w 40"/>
              <a:gd name="T5" fmla="*/ 8 h 30"/>
              <a:gd name="T6" fmla="*/ 36 w 40"/>
              <a:gd name="T7" fmla="*/ 0 h 30"/>
              <a:gd name="T8" fmla="*/ 0 w 40"/>
              <a:gd name="T9" fmla="*/ 23 h 30"/>
              <a:gd name="T10" fmla="*/ 3 w 40"/>
              <a:gd name="T11" fmla="*/ 27 h 3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0"/>
              <a:gd name="T19" fmla="*/ 0 h 30"/>
              <a:gd name="T20" fmla="*/ 40 w 40"/>
              <a:gd name="T21" fmla="*/ 30 h 3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0" h="30">
                <a:moveTo>
                  <a:pt x="3" y="27"/>
                </a:moveTo>
                <a:lnTo>
                  <a:pt x="6" y="30"/>
                </a:lnTo>
                <a:lnTo>
                  <a:pt x="40" y="8"/>
                </a:lnTo>
                <a:lnTo>
                  <a:pt x="36" y="0"/>
                </a:lnTo>
                <a:lnTo>
                  <a:pt x="0" y="23"/>
                </a:lnTo>
                <a:lnTo>
                  <a:pt x="3" y="27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96" name="Rectangle 152"/>
          <p:cNvSpPr>
            <a:spLocks noChangeArrowheads="1"/>
          </p:cNvSpPr>
          <p:nvPr/>
        </p:nvSpPr>
        <p:spPr bwMode="auto">
          <a:xfrm>
            <a:off x="4549775" y="5097463"/>
            <a:ext cx="269875" cy="1428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97" name="Freeform 153"/>
          <p:cNvSpPr>
            <a:spLocks/>
          </p:cNvSpPr>
          <p:nvPr/>
        </p:nvSpPr>
        <p:spPr bwMode="auto">
          <a:xfrm>
            <a:off x="4819650" y="5021263"/>
            <a:ext cx="69850" cy="90487"/>
          </a:xfrm>
          <a:custGeom>
            <a:avLst/>
            <a:gdLst>
              <a:gd name="T0" fmla="*/ 35 w 44"/>
              <a:gd name="T1" fmla="*/ 3 h 57"/>
              <a:gd name="T2" fmla="*/ 35 w 44"/>
              <a:gd name="T3" fmla="*/ 8 h 57"/>
              <a:gd name="T4" fmla="*/ 35 w 44"/>
              <a:gd name="T5" fmla="*/ 12 h 57"/>
              <a:gd name="T6" fmla="*/ 34 w 44"/>
              <a:gd name="T7" fmla="*/ 17 h 57"/>
              <a:gd name="T8" fmla="*/ 32 w 44"/>
              <a:gd name="T9" fmla="*/ 21 h 57"/>
              <a:gd name="T10" fmla="*/ 31 w 44"/>
              <a:gd name="T11" fmla="*/ 25 h 57"/>
              <a:gd name="T12" fmla="*/ 28 w 44"/>
              <a:gd name="T13" fmla="*/ 28 h 57"/>
              <a:gd name="T14" fmla="*/ 26 w 44"/>
              <a:gd name="T15" fmla="*/ 33 h 57"/>
              <a:gd name="T16" fmla="*/ 24 w 44"/>
              <a:gd name="T17" fmla="*/ 36 h 57"/>
              <a:gd name="T18" fmla="*/ 21 w 44"/>
              <a:gd name="T19" fmla="*/ 39 h 57"/>
              <a:gd name="T20" fmla="*/ 19 w 44"/>
              <a:gd name="T21" fmla="*/ 40 h 57"/>
              <a:gd name="T22" fmla="*/ 16 w 44"/>
              <a:gd name="T23" fmla="*/ 43 h 57"/>
              <a:gd name="T24" fmla="*/ 12 w 44"/>
              <a:gd name="T25" fmla="*/ 45 h 57"/>
              <a:gd name="T26" fmla="*/ 9 w 44"/>
              <a:gd name="T27" fmla="*/ 46 h 57"/>
              <a:gd name="T28" fmla="*/ 6 w 44"/>
              <a:gd name="T29" fmla="*/ 46 h 57"/>
              <a:gd name="T30" fmla="*/ 3 w 44"/>
              <a:gd name="T31" fmla="*/ 48 h 57"/>
              <a:gd name="T32" fmla="*/ 0 w 44"/>
              <a:gd name="T33" fmla="*/ 57 h 57"/>
              <a:gd name="T34" fmla="*/ 4 w 44"/>
              <a:gd name="T35" fmla="*/ 57 h 57"/>
              <a:gd name="T36" fmla="*/ 10 w 44"/>
              <a:gd name="T37" fmla="*/ 55 h 57"/>
              <a:gd name="T38" fmla="*/ 13 w 44"/>
              <a:gd name="T39" fmla="*/ 54 h 57"/>
              <a:gd name="T40" fmla="*/ 18 w 44"/>
              <a:gd name="T41" fmla="*/ 52 h 57"/>
              <a:gd name="T42" fmla="*/ 22 w 44"/>
              <a:gd name="T43" fmla="*/ 49 h 57"/>
              <a:gd name="T44" fmla="*/ 25 w 44"/>
              <a:gd name="T45" fmla="*/ 46 h 57"/>
              <a:gd name="T46" fmla="*/ 29 w 44"/>
              <a:gd name="T47" fmla="*/ 43 h 57"/>
              <a:gd name="T48" fmla="*/ 32 w 44"/>
              <a:gd name="T49" fmla="*/ 39 h 57"/>
              <a:gd name="T50" fmla="*/ 35 w 44"/>
              <a:gd name="T51" fmla="*/ 36 h 57"/>
              <a:gd name="T52" fmla="*/ 37 w 44"/>
              <a:gd name="T53" fmla="*/ 31 h 57"/>
              <a:gd name="T54" fmla="*/ 40 w 44"/>
              <a:gd name="T55" fmla="*/ 27 h 57"/>
              <a:gd name="T56" fmla="*/ 41 w 44"/>
              <a:gd name="T57" fmla="*/ 23 h 57"/>
              <a:gd name="T58" fmla="*/ 43 w 44"/>
              <a:gd name="T59" fmla="*/ 17 h 57"/>
              <a:gd name="T60" fmla="*/ 44 w 44"/>
              <a:gd name="T61" fmla="*/ 12 h 57"/>
              <a:gd name="T62" fmla="*/ 44 w 44"/>
              <a:gd name="T63" fmla="*/ 6 h 57"/>
              <a:gd name="T64" fmla="*/ 44 w 44"/>
              <a:gd name="T65" fmla="*/ 0 h 5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44"/>
              <a:gd name="T100" fmla="*/ 0 h 57"/>
              <a:gd name="T101" fmla="*/ 44 w 44"/>
              <a:gd name="T102" fmla="*/ 57 h 5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44" h="57">
                <a:moveTo>
                  <a:pt x="35" y="0"/>
                </a:moveTo>
                <a:lnTo>
                  <a:pt x="35" y="3"/>
                </a:lnTo>
                <a:lnTo>
                  <a:pt x="35" y="6"/>
                </a:lnTo>
                <a:lnTo>
                  <a:pt x="35" y="8"/>
                </a:lnTo>
                <a:lnTo>
                  <a:pt x="35" y="11"/>
                </a:lnTo>
                <a:lnTo>
                  <a:pt x="35" y="12"/>
                </a:lnTo>
                <a:lnTo>
                  <a:pt x="34" y="15"/>
                </a:lnTo>
                <a:lnTo>
                  <a:pt x="34" y="17"/>
                </a:lnTo>
                <a:lnTo>
                  <a:pt x="32" y="20"/>
                </a:lnTo>
                <a:lnTo>
                  <a:pt x="32" y="21"/>
                </a:lnTo>
                <a:lnTo>
                  <a:pt x="31" y="24"/>
                </a:lnTo>
                <a:lnTo>
                  <a:pt x="31" y="25"/>
                </a:lnTo>
                <a:lnTo>
                  <a:pt x="29" y="27"/>
                </a:lnTo>
                <a:lnTo>
                  <a:pt x="28" y="28"/>
                </a:lnTo>
                <a:lnTo>
                  <a:pt x="28" y="31"/>
                </a:lnTo>
                <a:lnTo>
                  <a:pt x="26" y="33"/>
                </a:lnTo>
                <a:lnTo>
                  <a:pt x="25" y="34"/>
                </a:lnTo>
                <a:lnTo>
                  <a:pt x="24" y="36"/>
                </a:lnTo>
                <a:lnTo>
                  <a:pt x="22" y="37"/>
                </a:lnTo>
                <a:lnTo>
                  <a:pt x="21" y="39"/>
                </a:lnTo>
                <a:lnTo>
                  <a:pt x="21" y="40"/>
                </a:lnTo>
                <a:lnTo>
                  <a:pt x="19" y="40"/>
                </a:lnTo>
                <a:lnTo>
                  <a:pt x="18" y="42"/>
                </a:lnTo>
                <a:lnTo>
                  <a:pt x="16" y="43"/>
                </a:lnTo>
                <a:lnTo>
                  <a:pt x="13" y="43"/>
                </a:lnTo>
                <a:lnTo>
                  <a:pt x="12" y="45"/>
                </a:lnTo>
                <a:lnTo>
                  <a:pt x="10" y="45"/>
                </a:lnTo>
                <a:lnTo>
                  <a:pt x="9" y="46"/>
                </a:lnTo>
                <a:lnTo>
                  <a:pt x="7" y="46"/>
                </a:lnTo>
                <a:lnTo>
                  <a:pt x="6" y="46"/>
                </a:lnTo>
                <a:lnTo>
                  <a:pt x="4" y="48"/>
                </a:lnTo>
                <a:lnTo>
                  <a:pt x="3" y="48"/>
                </a:lnTo>
                <a:lnTo>
                  <a:pt x="0" y="48"/>
                </a:lnTo>
                <a:lnTo>
                  <a:pt x="0" y="57"/>
                </a:lnTo>
                <a:lnTo>
                  <a:pt x="3" y="57"/>
                </a:lnTo>
                <a:lnTo>
                  <a:pt x="4" y="57"/>
                </a:lnTo>
                <a:lnTo>
                  <a:pt x="7" y="55"/>
                </a:lnTo>
                <a:lnTo>
                  <a:pt x="10" y="55"/>
                </a:lnTo>
                <a:lnTo>
                  <a:pt x="12" y="55"/>
                </a:lnTo>
                <a:lnTo>
                  <a:pt x="13" y="54"/>
                </a:lnTo>
                <a:lnTo>
                  <a:pt x="16" y="52"/>
                </a:lnTo>
                <a:lnTo>
                  <a:pt x="18" y="52"/>
                </a:lnTo>
                <a:lnTo>
                  <a:pt x="21" y="51"/>
                </a:lnTo>
                <a:lnTo>
                  <a:pt x="22" y="49"/>
                </a:lnTo>
                <a:lnTo>
                  <a:pt x="24" y="48"/>
                </a:lnTo>
                <a:lnTo>
                  <a:pt x="25" y="46"/>
                </a:lnTo>
                <a:lnTo>
                  <a:pt x="28" y="45"/>
                </a:lnTo>
                <a:lnTo>
                  <a:pt x="29" y="43"/>
                </a:lnTo>
                <a:lnTo>
                  <a:pt x="31" y="42"/>
                </a:lnTo>
                <a:lnTo>
                  <a:pt x="32" y="39"/>
                </a:lnTo>
                <a:lnTo>
                  <a:pt x="34" y="37"/>
                </a:lnTo>
                <a:lnTo>
                  <a:pt x="35" y="36"/>
                </a:lnTo>
                <a:lnTo>
                  <a:pt x="37" y="33"/>
                </a:lnTo>
                <a:lnTo>
                  <a:pt x="37" y="31"/>
                </a:lnTo>
                <a:lnTo>
                  <a:pt x="38" y="28"/>
                </a:lnTo>
                <a:lnTo>
                  <a:pt x="40" y="27"/>
                </a:lnTo>
                <a:lnTo>
                  <a:pt x="41" y="24"/>
                </a:lnTo>
                <a:lnTo>
                  <a:pt x="41" y="23"/>
                </a:lnTo>
                <a:lnTo>
                  <a:pt x="43" y="20"/>
                </a:lnTo>
                <a:lnTo>
                  <a:pt x="43" y="17"/>
                </a:lnTo>
                <a:lnTo>
                  <a:pt x="44" y="14"/>
                </a:lnTo>
                <a:lnTo>
                  <a:pt x="44" y="12"/>
                </a:lnTo>
                <a:lnTo>
                  <a:pt x="44" y="9"/>
                </a:lnTo>
                <a:lnTo>
                  <a:pt x="44" y="6"/>
                </a:lnTo>
                <a:lnTo>
                  <a:pt x="44" y="3"/>
                </a:lnTo>
                <a:lnTo>
                  <a:pt x="44" y="0"/>
                </a:lnTo>
                <a:lnTo>
                  <a:pt x="35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98" name="Freeform 154"/>
          <p:cNvSpPr>
            <a:spLocks/>
          </p:cNvSpPr>
          <p:nvPr/>
        </p:nvSpPr>
        <p:spPr bwMode="auto">
          <a:xfrm>
            <a:off x="4852988" y="4946650"/>
            <a:ext cx="36512" cy="74613"/>
          </a:xfrm>
          <a:custGeom>
            <a:avLst/>
            <a:gdLst>
              <a:gd name="T0" fmla="*/ 0 w 23"/>
              <a:gd name="T1" fmla="*/ 7 h 47"/>
              <a:gd name="T2" fmla="*/ 1 w 23"/>
              <a:gd name="T3" fmla="*/ 10 h 47"/>
              <a:gd name="T4" fmla="*/ 3 w 23"/>
              <a:gd name="T5" fmla="*/ 13 h 47"/>
              <a:gd name="T6" fmla="*/ 5 w 23"/>
              <a:gd name="T7" fmla="*/ 15 h 47"/>
              <a:gd name="T8" fmla="*/ 7 w 23"/>
              <a:gd name="T9" fmla="*/ 16 h 47"/>
              <a:gd name="T10" fmla="*/ 7 w 23"/>
              <a:gd name="T11" fmla="*/ 19 h 47"/>
              <a:gd name="T12" fmla="*/ 8 w 23"/>
              <a:gd name="T13" fmla="*/ 22 h 47"/>
              <a:gd name="T14" fmla="*/ 10 w 23"/>
              <a:gd name="T15" fmla="*/ 24 h 47"/>
              <a:gd name="T16" fmla="*/ 11 w 23"/>
              <a:gd name="T17" fmla="*/ 27 h 47"/>
              <a:gd name="T18" fmla="*/ 11 w 23"/>
              <a:gd name="T19" fmla="*/ 30 h 47"/>
              <a:gd name="T20" fmla="*/ 13 w 23"/>
              <a:gd name="T21" fmla="*/ 32 h 47"/>
              <a:gd name="T22" fmla="*/ 14 w 23"/>
              <a:gd name="T23" fmla="*/ 35 h 47"/>
              <a:gd name="T24" fmla="*/ 14 w 23"/>
              <a:gd name="T25" fmla="*/ 38 h 47"/>
              <a:gd name="T26" fmla="*/ 14 w 23"/>
              <a:gd name="T27" fmla="*/ 41 h 47"/>
              <a:gd name="T28" fmla="*/ 14 w 23"/>
              <a:gd name="T29" fmla="*/ 44 h 47"/>
              <a:gd name="T30" fmla="*/ 14 w 23"/>
              <a:gd name="T31" fmla="*/ 47 h 47"/>
              <a:gd name="T32" fmla="*/ 23 w 23"/>
              <a:gd name="T33" fmla="*/ 46 h 47"/>
              <a:gd name="T34" fmla="*/ 23 w 23"/>
              <a:gd name="T35" fmla="*/ 43 h 47"/>
              <a:gd name="T36" fmla="*/ 23 w 23"/>
              <a:gd name="T37" fmla="*/ 40 h 47"/>
              <a:gd name="T38" fmla="*/ 23 w 23"/>
              <a:gd name="T39" fmla="*/ 35 h 47"/>
              <a:gd name="T40" fmla="*/ 22 w 23"/>
              <a:gd name="T41" fmla="*/ 32 h 47"/>
              <a:gd name="T42" fmla="*/ 22 w 23"/>
              <a:gd name="T43" fmla="*/ 30 h 47"/>
              <a:gd name="T44" fmla="*/ 20 w 23"/>
              <a:gd name="T45" fmla="*/ 27 h 47"/>
              <a:gd name="T46" fmla="*/ 19 w 23"/>
              <a:gd name="T47" fmla="*/ 24 h 47"/>
              <a:gd name="T48" fmla="*/ 19 w 23"/>
              <a:gd name="T49" fmla="*/ 21 h 47"/>
              <a:gd name="T50" fmla="*/ 17 w 23"/>
              <a:gd name="T51" fmla="*/ 18 h 47"/>
              <a:gd name="T52" fmla="*/ 16 w 23"/>
              <a:gd name="T53" fmla="*/ 15 h 47"/>
              <a:gd name="T54" fmla="*/ 14 w 23"/>
              <a:gd name="T55" fmla="*/ 12 h 47"/>
              <a:gd name="T56" fmla="*/ 11 w 23"/>
              <a:gd name="T57" fmla="*/ 9 h 47"/>
              <a:gd name="T58" fmla="*/ 8 w 23"/>
              <a:gd name="T59" fmla="*/ 6 h 47"/>
              <a:gd name="T60" fmla="*/ 7 w 23"/>
              <a:gd name="T61" fmla="*/ 3 h 47"/>
              <a:gd name="T62" fmla="*/ 5 w 23"/>
              <a:gd name="T63" fmla="*/ 1 h 47"/>
              <a:gd name="T64" fmla="*/ 5 w 23"/>
              <a:gd name="T65" fmla="*/ 1 h 47"/>
              <a:gd name="T66" fmla="*/ 4 w 23"/>
              <a:gd name="T67" fmla="*/ 0 h 47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23"/>
              <a:gd name="T103" fmla="*/ 0 h 47"/>
              <a:gd name="T104" fmla="*/ 23 w 23"/>
              <a:gd name="T105" fmla="*/ 47 h 47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23" h="47">
                <a:moveTo>
                  <a:pt x="1" y="9"/>
                </a:moveTo>
                <a:lnTo>
                  <a:pt x="0" y="7"/>
                </a:lnTo>
                <a:lnTo>
                  <a:pt x="0" y="9"/>
                </a:lnTo>
                <a:lnTo>
                  <a:pt x="1" y="10"/>
                </a:lnTo>
                <a:lnTo>
                  <a:pt x="3" y="12"/>
                </a:lnTo>
                <a:lnTo>
                  <a:pt x="3" y="13"/>
                </a:lnTo>
                <a:lnTo>
                  <a:pt x="4" y="13"/>
                </a:lnTo>
                <a:lnTo>
                  <a:pt x="5" y="15"/>
                </a:lnTo>
                <a:lnTo>
                  <a:pt x="5" y="16"/>
                </a:lnTo>
                <a:lnTo>
                  <a:pt x="7" y="16"/>
                </a:lnTo>
                <a:lnTo>
                  <a:pt x="7" y="18"/>
                </a:lnTo>
                <a:lnTo>
                  <a:pt x="7" y="19"/>
                </a:lnTo>
                <a:lnTo>
                  <a:pt x="8" y="21"/>
                </a:lnTo>
                <a:lnTo>
                  <a:pt x="8" y="22"/>
                </a:lnTo>
                <a:lnTo>
                  <a:pt x="10" y="22"/>
                </a:lnTo>
                <a:lnTo>
                  <a:pt x="10" y="24"/>
                </a:lnTo>
                <a:lnTo>
                  <a:pt x="10" y="25"/>
                </a:lnTo>
                <a:lnTo>
                  <a:pt x="11" y="27"/>
                </a:lnTo>
                <a:lnTo>
                  <a:pt x="11" y="28"/>
                </a:lnTo>
                <a:lnTo>
                  <a:pt x="11" y="30"/>
                </a:lnTo>
                <a:lnTo>
                  <a:pt x="13" y="31"/>
                </a:lnTo>
                <a:lnTo>
                  <a:pt x="13" y="32"/>
                </a:lnTo>
                <a:lnTo>
                  <a:pt x="13" y="34"/>
                </a:lnTo>
                <a:lnTo>
                  <a:pt x="14" y="35"/>
                </a:lnTo>
                <a:lnTo>
                  <a:pt x="14" y="37"/>
                </a:lnTo>
                <a:lnTo>
                  <a:pt x="14" y="38"/>
                </a:lnTo>
                <a:lnTo>
                  <a:pt x="14" y="40"/>
                </a:lnTo>
                <a:lnTo>
                  <a:pt x="14" y="41"/>
                </a:lnTo>
                <a:lnTo>
                  <a:pt x="14" y="43"/>
                </a:lnTo>
                <a:lnTo>
                  <a:pt x="14" y="44"/>
                </a:lnTo>
                <a:lnTo>
                  <a:pt x="14" y="46"/>
                </a:lnTo>
                <a:lnTo>
                  <a:pt x="14" y="47"/>
                </a:lnTo>
                <a:lnTo>
                  <a:pt x="23" y="47"/>
                </a:lnTo>
                <a:lnTo>
                  <a:pt x="23" y="46"/>
                </a:lnTo>
                <a:lnTo>
                  <a:pt x="23" y="44"/>
                </a:lnTo>
                <a:lnTo>
                  <a:pt x="23" y="43"/>
                </a:lnTo>
                <a:lnTo>
                  <a:pt x="23" y="41"/>
                </a:lnTo>
                <a:lnTo>
                  <a:pt x="23" y="40"/>
                </a:lnTo>
                <a:lnTo>
                  <a:pt x="23" y="37"/>
                </a:lnTo>
                <a:lnTo>
                  <a:pt x="23" y="35"/>
                </a:lnTo>
                <a:lnTo>
                  <a:pt x="23" y="34"/>
                </a:lnTo>
                <a:lnTo>
                  <a:pt x="22" y="32"/>
                </a:lnTo>
                <a:lnTo>
                  <a:pt x="22" y="31"/>
                </a:lnTo>
                <a:lnTo>
                  <a:pt x="22" y="30"/>
                </a:lnTo>
                <a:lnTo>
                  <a:pt x="20" y="28"/>
                </a:lnTo>
                <a:lnTo>
                  <a:pt x="20" y="27"/>
                </a:lnTo>
                <a:lnTo>
                  <a:pt x="20" y="25"/>
                </a:lnTo>
                <a:lnTo>
                  <a:pt x="19" y="24"/>
                </a:lnTo>
                <a:lnTo>
                  <a:pt x="19" y="22"/>
                </a:lnTo>
                <a:lnTo>
                  <a:pt x="19" y="21"/>
                </a:lnTo>
                <a:lnTo>
                  <a:pt x="17" y="19"/>
                </a:lnTo>
                <a:lnTo>
                  <a:pt x="17" y="18"/>
                </a:lnTo>
                <a:lnTo>
                  <a:pt x="16" y="16"/>
                </a:lnTo>
                <a:lnTo>
                  <a:pt x="16" y="15"/>
                </a:lnTo>
                <a:lnTo>
                  <a:pt x="14" y="13"/>
                </a:lnTo>
                <a:lnTo>
                  <a:pt x="14" y="12"/>
                </a:lnTo>
                <a:lnTo>
                  <a:pt x="13" y="10"/>
                </a:lnTo>
                <a:lnTo>
                  <a:pt x="11" y="9"/>
                </a:lnTo>
                <a:lnTo>
                  <a:pt x="10" y="7"/>
                </a:lnTo>
                <a:lnTo>
                  <a:pt x="8" y="6"/>
                </a:lnTo>
                <a:lnTo>
                  <a:pt x="8" y="4"/>
                </a:lnTo>
                <a:lnTo>
                  <a:pt x="7" y="3"/>
                </a:lnTo>
                <a:lnTo>
                  <a:pt x="5" y="3"/>
                </a:lnTo>
                <a:lnTo>
                  <a:pt x="5" y="1"/>
                </a:lnTo>
                <a:lnTo>
                  <a:pt x="4" y="0"/>
                </a:lnTo>
                <a:lnTo>
                  <a:pt x="5" y="1"/>
                </a:lnTo>
                <a:lnTo>
                  <a:pt x="4" y="1"/>
                </a:lnTo>
                <a:lnTo>
                  <a:pt x="4" y="0"/>
                </a:lnTo>
                <a:lnTo>
                  <a:pt x="1" y="9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99" name="Freeform 155"/>
          <p:cNvSpPr>
            <a:spLocks/>
          </p:cNvSpPr>
          <p:nvPr/>
        </p:nvSpPr>
        <p:spPr bwMode="auto">
          <a:xfrm>
            <a:off x="4640263" y="4672013"/>
            <a:ext cx="219075" cy="288925"/>
          </a:xfrm>
          <a:custGeom>
            <a:avLst/>
            <a:gdLst>
              <a:gd name="T0" fmla="*/ 2 w 138"/>
              <a:gd name="T1" fmla="*/ 7 h 182"/>
              <a:gd name="T2" fmla="*/ 2 w 138"/>
              <a:gd name="T3" fmla="*/ 20 h 182"/>
              <a:gd name="T4" fmla="*/ 5 w 138"/>
              <a:gd name="T5" fmla="*/ 35 h 182"/>
              <a:gd name="T6" fmla="*/ 9 w 138"/>
              <a:gd name="T7" fmla="*/ 49 h 182"/>
              <a:gd name="T8" fmla="*/ 13 w 138"/>
              <a:gd name="T9" fmla="*/ 63 h 182"/>
              <a:gd name="T10" fmla="*/ 19 w 138"/>
              <a:gd name="T11" fmla="*/ 77 h 182"/>
              <a:gd name="T12" fmla="*/ 25 w 138"/>
              <a:gd name="T13" fmla="*/ 89 h 182"/>
              <a:gd name="T14" fmla="*/ 34 w 138"/>
              <a:gd name="T15" fmla="*/ 102 h 182"/>
              <a:gd name="T16" fmla="*/ 43 w 138"/>
              <a:gd name="T17" fmla="*/ 114 h 182"/>
              <a:gd name="T18" fmla="*/ 51 w 138"/>
              <a:gd name="T19" fmla="*/ 126 h 182"/>
              <a:gd name="T20" fmla="*/ 62 w 138"/>
              <a:gd name="T21" fmla="*/ 136 h 182"/>
              <a:gd name="T22" fmla="*/ 73 w 138"/>
              <a:gd name="T23" fmla="*/ 146 h 182"/>
              <a:gd name="T24" fmla="*/ 85 w 138"/>
              <a:gd name="T25" fmla="*/ 155 h 182"/>
              <a:gd name="T26" fmla="*/ 98 w 138"/>
              <a:gd name="T27" fmla="*/ 164 h 182"/>
              <a:gd name="T28" fmla="*/ 113 w 138"/>
              <a:gd name="T29" fmla="*/ 171 h 182"/>
              <a:gd name="T30" fmla="*/ 126 w 138"/>
              <a:gd name="T31" fmla="*/ 179 h 182"/>
              <a:gd name="T32" fmla="*/ 138 w 138"/>
              <a:gd name="T33" fmla="*/ 173 h 182"/>
              <a:gd name="T34" fmla="*/ 123 w 138"/>
              <a:gd name="T35" fmla="*/ 167 h 182"/>
              <a:gd name="T36" fmla="*/ 110 w 138"/>
              <a:gd name="T37" fmla="*/ 160 h 182"/>
              <a:gd name="T38" fmla="*/ 97 w 138"/>
              <a:gd name="T39" fmla="*/ 152 h 182"/>
              <a:gd name="T40" fmla="*/ 85 w 138"/>
              <a:gd name="T41" fmla="*/ 143 h 182"/>
              <a:gd name="T42" fmla="*/ 73 w 138"/>
              <a:gd name="T43" fmla="*/ 134 h 182"/>
              <a:gd name="T44" fmla="*/ 63 w 138"/>
              <a:gd name="T45" fmla="*/ 124 h 182"/>
              <a:gd name="T46" fmla="*/ 53 w 138"/>
              <a:gd name="T47" fmla="*/ 114 h 182"/>
              <a:gd name="T48" fmla="*/ 44 w 138"/>
              <a:gd name="T49" fmla="*/ 102 h 182"/>
              <a:gd name="T50" fmla="*/ 37 w 138"/>
              <a:gd name="T51" fmla="*/ 90 h 182"/>
              <a:gd name="T52" fmla="*/ 29 w 138"/>
              <a:gd name="T53" fmla="*/ 78 h 182"/>
              <a:gd name="T54" fmla="*/ 24 w 138"/>
              <a:gd name="T55" fmla="*/ 66 h 182"/>
              <a:gd name="T56" fmla="*/ 19 w 138"/>
              <a:gd name="T57" fmla="*/ 53 h 182"/>
              <a:gd name="T58" fmla="*/ 15 w 138"/>
              <a:gd name="T59" fmla="*/ 40 h 182"/>
              <a:gd name="T60" fmla="*/ 12 w 138"/>
              <a:gd name="T61" fmla="*/ 26 h 182"/>
              <a:gd name="T62" fmla="*/ 10 w 138"/>
              <a:gd name="T63" fmla="*/ 13 h 182"/>
              <a:gd name="T64" fmla="*/ 9 w 138"/>
              <a:gd name="T65" fmla="*/ 0 h 18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38"/>
              <a:gd name="T100" fmla="*/ 0 h 182"/>
              <a:gd name="T101" fmla="*/ 138 w 138"/>
              <a:gd name="T102" fmla="*/ 182 h 18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38" h="182">
                <a:moveTo>
                  <a:pt x="0" y="0"/>
                </a:moveTo>
                <a:lnTo>
                  <a:pt x="2" y="7"/>
                </a:lnTo>
                <a:lnTo>
                  <a:pt x="2" y="15"/>
                </a:lnTo>
                <a:lnTo>
                  <a:pt x="2" y="20"/>
                </a:lnTo>
                <a:lnTo>
                  <a:pt x="3" y="28"/>
                </a:lnTo>
                <a:lnTo>
                  <a:pt x="5" y="35"/>
                </a:lnTo>
                <a:lnTo>
                  <a:pt x="6" y="43"/>
                </a:lnTo>
                <a:lnTo>
                  <a:pt x="9" y="49"/>
                </a:lnTo>
                <a:lnTo>
                  <a:pt x="10" y="56"/>
                </a:lnTo>
                <a:lnTo>
                  <a:pt x="13" y="63"/>
                </a:lnTo>
                <a:lnTo>
                  <a:pt x="16" y="69"/>
                </a:lnTo>
                <a:lnTo>
                  <a:pt x="19" y="77"/>
                </a:lnTo>
                <a:lnTo>
                  <a:pt x="22" y="83"/>
                </a:lnTo>
                <a:lnTo>
                  <a:pt x="25" y="89"/>
                </a:lnTo>
                <a:lnTo>
                  <a:pt x="29" y="96"/>
                </a:lnTo>
                <a:lnTo>
                  <a:pt x="34" y="102"/>
                </a:lnTo>
                <a:lnTo>
                  <a:pt x="37" y="108"/>
                </a:lnTo>
                <a:lnTo>
                  <a:pt x="43" y="114"/>
                </a:lnTo>
                <a:lnTo>
                  <a:pt x="47" y="120"/>
                </a:lnTo>
                <a:lnTo>
                  <a:pt x="51" y="126"/>
                </a:lnTo>
                <a:lnTo>
                  <a:pt x="57" y="130"/>
                </a:lnTo>
                <a:lnTo>
                  <a:pt x="62" y="136"/>
                </a:lnTo>
                <a:lnTo>
                  <a:pt x="68" y="140"/>
                </a:lnTo>
                <a:lnTo>
                  <a:pt x="73" y="146"/>
                </a:lnTo>
                <a:lnTo>
                  <a:pt x="79" y="151"/>
                </a:lnTo>
                <a:lnTo>
                  <a:pt x="85" y="155"/>
                </a:lnTo>
                <a:lnTo>
                  <a:pt x="93" y="160"/>
                </a:lnTo>
                <a:lnTo>
                  <a:pt x="98" y="164"/>
                </a:lnTo>
                <a:lnTo>
                  <a:pt x="106" y="168"/>
                </a:lnTo>
                <a:lnTo>
                  <a:pt x="113" y="171"/>
                </a:lnTo>
                <a:lnTo>
                  <a:pt x="119" y="176"/>
                </a:lnTo>
                <a:lnTo>
                  <a:pt x="126" y="179"/>
                </a:lnTo>
                <a:lnTo>
                  <a:pt x="135" y="182"/>
                </a:lnTo>
                <a:lnTo>
                  <a:pt x="138" y="173"/>
                </a:lnTo>
                <a:lnTo>
                  <a:pt x="131" y="170"/>
                </a:lnTo>
                <a:lnTo>
                  <a:pt x="123" y="167"/>
                </a:lnTo>
                <a:lnTo>
                  <a:pt x="116" y="164"/>
                </a:lnTo>
                <a:lnTo>
                  <a:pt x="110" y="160"/>
                </a:lnTo>
                <a:lnTo>
                  <a:pt x="103" y="157"/>
                </a:lnTo>
                <a:lnTo>
                  <a:pt x="97" y="152"/>
                </a:lnTo>
                <a:lnTo>
                  <a:pt x="91" y="148"/>
                </a:lnTo>
                <a:lnTo>
                  <a:pt x="85" y="143"/>
                </a:lnTo>
                <a:lnTo>
                  <a:pt x="79" y="139"/>
                </a:lnTo>
                <a:lnTo>
                  <a:pt x="73" y="134"/>
                </a:lnTo>
                <a:lnTo>
                  <a:pt x="68" y="129"/>
                </a:lnTo>
                <a:lnTo>
                  <a:pt x="63" y="124"/>
                </a:lnTo>
                <a:lnTo>
                  <a:pt x="59" y="120"/>
                </a:lnTo>
                <a:lnTo>
                  <a:pt x="53" y="114"/>
                </a:lnTo>
                <a:lnTo>
                  <a:pt x="49" y="108"/>
                </a:lnTo>
                <a:lnTo>
                  <a:pt x="44" y="102"/>
                </a:lnTo>
                <a:lnTo>
                  <a:pt x="41" y="96"/>
                </a:lnTo>
                <a:lnTo>
                  <a:pt x="37" y="90"/>
                </a:lnTo>
                <a:lnTo>
                  <a:pt x="32" y="84"/>
                </a:lnTo>
                <a:lnTo>
                  <a:pt x="29" y="78"/>
                </a:lnTo>
                <a:lnTo>
                  <a:pt x="27" y="72"/>
                </a:lnTo>
                <a:lnTo>
                  <a:pt x="24" y="66"/>
                </a:lnTo>
                <a:lnTo>
                  <a:pt x="21" y="60"/>
                </a:lnTo>
                <a:lnTo>
                  <a:pt x="19" y="53"/>
                </a:lnTo>
                <a:lnTo>
                  <a:pt x="16" y="47"/>
                </a:lnTo>
                <a:lnTo>
                  <a:pt x="15" y="40"/>
                </a:lnTo>
                <a:lnTo>
                  <a:pt x="13" y="34"/>
                </a:lnTo>
                <a:lnTo>
                  <a:pt x="12" y="26"/>
                </a:lnTo>
                <a:lnTo>
                  <a:pt x="10" y="20"/>
                </a:lnTo>
                <a:lnTo>
                  <a:pt x="10" y="13"/>
                </a:lnTo>
                <a:lnTo>
                  <a:pt x="10" y="7"/>
                </a:lnTo>
                <a:lnTo>
                  <a:pt x="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900" name="Freeform 156"/>
          <p:cNvSpPr>
            <a:spLocks/>
          </p:cNvSpPr>
          <p:nvPr/>
        </p:nvSpPr>
        <p:spPr bwMode="auto">
          <a:xfrm>
            <a:off x="4640263" y="4354513"/>
            <a:ext cx="365125" cy="317500"/>
          </a:xfrm>
          <a:custGeom>
            <a:avLst/>
            <a:gdLst>
              <a:gd name="T0" fmla="*/ 219 w 230"/>
              <a:gd name="T1" fmla="*/ 0 h 200"/>
              <a:gd name="T2" fmla="*/ 195 w 230"/>
              <a:gd name="T3" fmla="*/ 3 h 200"/>
              <a:gd name="T4" fmla="*/ 173 w 230"/>
              <a:gd name="T5" fmla="*/ 6 h 200"/>
              <a:gd name="T6" fmla="*/ 151 w 230"/>
              <a:gd name="T7" fmla="*/ 12 h 200"/>
              <a:gd name="T8" fmla="*/ 131 w 230"/>
              <a:gd name="T9" fmla="*/ 19 h 200"/>
              <a:gd name="T10" fmla="*/ 112 w 230"/>
              <a:gd name="T11" fmla="*/ 28 h 200"/>
              <a:gd name="T12" fmla="*/ 94 w 230"/>
              <a:gd name="T13" fmla="*/ 40 h 200"/>
              <a:gd name="T14" fmla="*/ 76 w 230"/>
              <a:gd name="T15" fmla="*/ 52 h 200"/>
              <a:gd name="T16" fmla="*/ 60 w 230"/>
              <a:gd name="T17" fmla="*/ 65 h 200"/>
              <a:gd name="T18" fmla="*/ 47 w 230"/>
              <a:gd name="T19" fmla="*/ 80 h 200"/>
              <a:gd name="T20" fmla="*/ 34 w 230"/>
              <a:gd name="T21" fmla="*/ 96 h 200"/>
              <a:gd name="T22" fmla="*/ 24 w 230"/>
              <a:gd name="T23" fmla="*/ 112 h 200"/>
              <a:gd name="T24" fmla="*/ 15 w 230"/>
              <a:gd name="T25" fmla="*/ 130 h 200"/>
              <a:gd name="T26" fmla="*/ 7 w 230"/>
              <a:gd name="T27" fmla="*/ 149 h 200"/>
              <a:gd name="T28" fmla="*/ 3 w 230"/>
              <a:gd name="T29" fmla="*/ 169 h 200"/>
              <a:gd name="T30" fmla="*/ 2 w 230"/>
              <a:gd name="T31" fmla="*/ 189 h 200"/>
              <a:gd name="T32" fmla="*/ 9 w 230"/>
              <a:gd name="T33" fmla="*/ 200 h 200"/>
              <a:gd name="T34" fmla="*/ 10 w 230"/>
              <a:gd name="T35" fmla="*/ 180 h 200"/>
              <a:gd name="T36" fmla="*/ 15 w 230"/>
              <a:gd name="T37" fmla="*/ 161 h 200"/>
              <a:gd name="T38" fmla="*/ 19 w 230"/>
              <a:gd name="T39" fmla="*/ 143 h 200"/>
              <a:gd name="T40" fmla="*/ 27 w 230"/>
              <a:gd name="T41" fmla="*/ 126 h 200"/>
              <a:gd name="T42" fmla="*/ 37 w 230"/>
              <a:gd name="T43" fmla="*/ 109 h 200"/>
              <a:gd name="T44" fmla="*/ 47 w 230"/>
              <a:gd name="T45" fmla="*/ 93 h 200"/>
              <a:gd name="T46" fmla="*/ 60 w 230"/>
              <a:gd name="T47" fmla="*/ 78 h 200"/>
              <a:gd name="T48" fmla="*/ 73 w 230"/>
              <a:gd name="T49" fmla="*/ 65 h 200"/>
              <a:gd name="T50" fmla="*/ 90 w 230"/>
              <a:gd name="T51" fmla="*/ 53 h 200"/>
              <a:gd name="T52" fmla="*/ 107 w 230"/>
              <a:gd name="T53" fmla="*/ 41 h 200"/>
              <a:gd name="T54" fmla="*/ 125 w 230"/>
              <a:gd name="T55" fmla="*/ 32 h 200"/>
              <a:gd name="T56" fmla="*/ 144 w 230"/>
              <a:gd name="T57" fmla="*/ 24 h 200"/>
              <a:gd name="T58" fmla="*/ 164 w 230"/>
              <a:gd name="T59" fmla="*/ 18 h 200"/>
              <a:gd name="T60" fmla="*/ 185 w 230"/>
              <a:gd name="T61" fmla="*/ 13 h 200"/>
              <a:gd name="T62" fmla="*/ 207 w 230"/>
              <a:gd name="T63" fmla="*/ 10 h 200"/>
              <a:gd name="T64" fmla="*/ 230 w 230"/>
              <a:gd name="T65" fmla="*/ 9 h 20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30"/>
              <a:gd name="T100" fmla="*/ 0 h 200"/>
              <a:gd name="T101" fmla="*/ 230 w 230"/>
              <a:gd name="T102" fmla="*/ 200 h 20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30" h="200">
                <a:moveTo>
                  <a:pt x="230" y="0"/>
                </a:moveTo>
                <a:lnTo>
                  <a:pt x="219" y="0"/>
                </a:lnTo>
                <a:lnTo>
                  <a:pt x="207" y="1"/>
                </a:lnTo>
                <a:lnTo>
                  <a:pt x="195" y="3"/>
                </a:lnTo>
                <a:lnTo>
                  <a:pt x="184" y="4"/>
                </a:lnTo>
                <a:lnTo>
                  <a:pt x="173" y="6"/>
                </a:lnTo>
                <a:lnTo>
                  <a:pt x="161" y="9"/>
                </a:lnTo>
                <a:lnTo>
                  <a:pt x="151" y="12"/>
                </a:lnTo>
                <a:lnTo>
                  <a:pt x="141" y="16"/>
                </a:lnTo>
                <a:lnTo>
                  <a:pt x="131" y="19"/>
                </a:lnTo>
                <a:lnTo>
                  <a:pt x="122" y="24"/>
                </a:lnTo>
                <a:lnTo>
                  <a:pt x="112" y="28"/>
                </a:lnTo>
                <a:lnTo>
                  <a:pt x="103" y="34"/>
                </a:lnTo>
                <a:lnTo>
                  <a:pt x="94" y="40"/>
                </a:lnTo>
                <a:lnTo>
                  <a:pt x="85" y="46"/>
                </a:lnTo>
                <a:lnTo>
                  <a:pt x="76" y="52"/>
                </a:lnTo>
                <a:lnTo>
                  <a:pt x="69" y="58"/>
                </a:lnTo>
                <a:lnTo>
                  <a:pt x="60" y="65"/>
                </a:lnTo>
                <a:lnTo>
                  <a:pt x="53" y="72"/>
                </a:lnTo>
                <a:lnTo>
                  <a:pt x="47" y="80"/>
                </a:lnTo>
                <a:lnTo>
                  <a:pt x="40" y="87"/>
                </a:lnTo>
                <a:lnTo>
                  <a:pt x="34" y="96"/>
                </a:lnTo>
                <a:lnTo>
                  <a:pt x="28" y="103"/>
                </a:lnTo>
                <a:lnTo>
                  <a:pt x="24" y="112"/>
                </a:lnTo>
                <a:lnTo>
                  <a:pt x="19" y="121"/>
                </a:lnTo>
                <a:lnTo>
                  <a:pt x="15" y="130"/>
                </a:lnTo>
                <a:lnTo>
                  <a:pt x="12" y="141"/>
                </a:lnTo>
                <a:lnTo>
                  <a:pt x="7" y="149"/>
                </a:lnTo>
                <a:lnTo>
                  <a:pt x="6" y="160"/>
                </a:lnTo>
                <a:lnTo>
                  <a:pt x="3" y="169"/>
                </a:lnTo>
                <a:lnTo>
                  <a:pt x="2" y="179"/>
                </a:lnTo>
                <a:lnTo>
                  <a:pt x="2" y="189"/>
                </a:lnTo>
                <a:lnTo>
                  <a:pt x="0" y="200"/>
                </a:lnTo>
                <a:lnTo>
                  <a:pt x="9" y="200"/>
                </a:lnTo>
                <a:lnTo>
                  <a:pt x="10" y="189"/>
                </a:lnTo>
                <a:lnTo>
                  <a:pt x="10" y="180"/>
                </a:lnTo>
                <a:lnTo>
                  <a:pt x="12" y="170"/>
                </a:lnTo>
                <a:lnTo>
                  <a:pt x="15" y="161"/>
                </a:lnTo>
                <a:lnTo>
                  <a:pt x="16" y="152"/>
                </a:lnTo>
                <a:lnTo>
                  <a:pt x="19" y="143"/>
                </a:lnTo>
                <a:lnTo>
                  <a:pt x="24" y="135"/>
                </a:lnTo>
                <a:lnTo>
                  <a:pt x="27" y="126"/>
                </a:lnTo>
                <a:lnTo>
                  <a:pt x="31" y="117"/>
                </a:lnTo>
                <a:lnTo>
                  <a:pt x="37" y="109"/>
                </a:lnTo>
                <a:lnTo>
                  <a:pt x="41" y="101"/>
                </a:lnTo>
                <a:lnTo>
                  <a:pt x="47" y="93"/>
                </a:lnTo>
                <a:lnTo>
                  <a:pt x="53" y="86"/>
                </a:lnTo>
                <a:lnTo>
                  <a:pt x="60" y="78"/>
                </a:lnTo>
                <a:lnTo>
                  <a:pt x="66" y="71"/>
                </a:lnTo>
                <a:lnTo>
                  <a:pt x="73" y="65"/>
                </a:lnTo>
                <a:lnTo>
                  <a:pt x="82" y="59"/>
                </a:lnTo>
                <a:lnTo>
                  <a:pt x="90" y="53"/>
                </a:lnTo>
                <a:lnTo>
                  <a:pt x="98" y="47"/>
                </a:lnTo>
                <a:lnTo>
                  <a:pt x="107" y="41"/>
                </a:lnTo>
                <a:lnTo>
                  <a:pt x="116" y="37"/>
                </a:lnTo>
                <a:lnTo>
                  <a:pt x="125" y="32"/>
                </a:lnTo>
                <a:lnTo>
                  <a:pt x="135" y="28"/>
                </a:lnTo>
                <a:lnTo>
                  <a:pt x="144" y="24"/>
                </a:lnTo>
                <a:lnTo>
                  <a:pt x="154" y="21"/>
                </a:lnTo>
                <a:lnTo>
                  <a:pt x="164" y="18"/>
                </a:lnTo>
                <a:lnTo>
                  <a:pt x="175" y="15"/>
                </a:lnTo>
                <a:lnTo>
                  <a:pt x="185" y="13"/>
                </a:lnTo>
                <a:lnTo>
                  <a:pt x="197" y="10"/>
                </a:lnTo>
                <a:lnTo>
                  <a:pt x="207" y="10"/>
                </a:lnTo>
                <a:lnTo>
                  <a:pt x="219" y="9"/>
                </a:lnTo>
                <a:lnTo>
                  <a:pt x="230" y="9"/>
                </a:lnTo>
                <a:lnTo>
                  <a:pt x="230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901" name="Freeform 157"/>
          <p:cNvSpPr>
            <a:spLocks/>
          </p:cNvSpPr>
          <p:nvPr/>
        </p:nvSpPr>
        <p:spPr bwMode="auto">
          <a:xfrm>
            <a:off x="5005388" y="4354513"/>
            <a:ext cx="363537" cy="317500"/>
          </a:xfrm>
          <a:custGeom>
            <a:avLst/>
            <a:gdLst>
              <a:gd name="T0" fmla="*/ 229 w 229"/>
              <a:gd name="T1" fmla="*/ 189 h 200"/>
              <a:gd name="T2" fmla="*/ 226 w 229"/>
              <a:gd name="T3" fmla="*/ 169 h 200"/>
              <a:gd name="T4" fmla="*/ 222 w 229"/>
              <a:gd name="T5" fmla="*/ 149 h 200"/>
              <a:gd name="T6" fmla="*/ 215 w 229"/>
              <a:gd name="T7" fmla="*/ 130 h 200"/>
              <a:gd name="T8" fmla="*/ 206 w 229"/>
              <a:gd name="T9" fmla="*/ 112 h 200"/>
              <a:gd name="T10" fmla="*/ 196 w 229"/>
              <a:gd name="T11" fmla="*/ 96 h 200"/>
              <a:gd name="T12" fmla="*/ 184 w 229"/>
              <a:gd name="T13" fmla="*/ 80 h 200"/>
              <a:gd name="T14" fmla="*/ 169 w 229"/>
              <a:gd name="T15" fmla="*/ 65 h 200"/>
              <a:gd name="T16" fmla="*/ 153 w 229"/>
              <a:gd name="T17" fmla="*/ 52 h 200"/>
              <a:gd name="T18" fmla="*/ 137 w 229"/>
              <a:gd name="T19" fmla="*/ 40 h 200"/>
              <a:gd name="T20" fmla="*/ 118 w 229"/>
              <a:gd name="T21" fmla="*/ 28 h 200"/>
              <a:gd name="T22" fmla="*/ 99 w 229"/>
              <a:gd name="T23" fmla="*/ 19 h 200"/>
              <a:gd name="T24" fmla="*/ 78 w 229"/>
              <a:gd name="T25" fmla="*/ 12 h 200"/>
              <a:gd name="T26" fmla="*/ 58 w 229"/>
              <a:gd name="T27" fmla="*/ 6 h 200"/>
              <a:gd name="T28" fmla="*/ 34 w 229"/>
              <a:gd name="T29" fmla="*/ 3 h 200"/>
              <a:gd name="T30" fmla="*/ 12 w 229"/>
              <a:gd name="T31" fmla="*/ 0 h 200"/>
              <a:gd name="T32" fmla="*/ 0 w 229"/>
              <a:gd name="T33" fmla="*/ 9 h 200"/>
              <a:gd name="T34" fmla="*/ 22 w 229"/>
              <a:gd name="T35" fmla="*/ 10 h 200"/>
              <a:gd name="T36" fmla="*/ 44 w 229"/>
              <a:gd name="T37" fmla="*/ 13 h 200"/>
              <a:gd name="T38" fmla="*/ 65 w 229"/>
              <a:gd name="T39" fmla="*/ 18 h 200"/>
              <a:gd name="T40" fmla="*/ 86 w 229"/>
              <a:gd name="T41" fmla="*/ 24 h 200"/>
              <a:gd name="T42" fmla="*/ 105 w 229"/>
              <a:gd name="T43" fmla="*/ 32 h 200"/>
              <a:gd name="T44" fmla="*/ 124 w 229"/>
              <a:gd name="T45" fmla="*/ 41 h 200"/>
              <a:gd name="T46" fmla="*/ 140 w 229"/>
              <a:gd name="T47" fmla="*/ 53 h 200"/>
              <a:gd name="T48" fmla="*/ 156 w 229"/>
              <a:gd name="T49" fmla="*/ 65 h 200"/>
              <a:gd name="T50" fmla="*/ 171 w 229"/>
              <a:gd name="T51" fmla="*/ 78 h 200"/>
              <a:gd name="T52" fmla="*/ 182 w 229"/>
              <a:gd name="T53" fmla="*/ 93 h 200"/>
              <a:gd name="T54" fmla="*/ 194 w 229"/>
              <a:gd name="T55" fmla="*/ 109 h 200"/>
              <a:gd name="T56" fmla="*/ 203 w 229"/>
              <a:gd name="T57" fmla="*/ 126 h 200"/>
              <a:gd name="T58" fmla="*/ 210 w 229"/>
              <a:gd name="T59" fmla="*/ 143 h 200"/>
              <a:gd name="T60" fmla="*/ 216 w 229"/>
              <a:gd name="T61" fmla="*/ 161 h 200"/>
              <a:gd name="T62" fmla="*/ 219 w 229"/>
              <a:gd name="T63" fmla="*/ 180 h 200"/>
              <a:gd name="T64" fmla="*/ 221 w 229"/>
              <a:gd name="T65" fmla="*/ 200 h 20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29"/>
              <a:gd name="T100" fmla="*/ 0 h 200"/>
              <a:gd name="T101" fmla="*/ 229 w 229"/>
              <a:gd name="T102" fmla="*/ 200 h 20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29" h="200">
                <a:moveTo>
                  <a:pt x="229" y="200"/>
                </a:moveTo>
                <a:lnTo>
                  <a:pt x="229" y="189"/>
                </a:lnTo>
                <a:lnTo>
                  <a:pt x="228" y="179"/>
                </a:lnTo>
                <a:lnTo>
                  <a:pt x="226" y="169"/>
                </a:lnTo>
                <a:lnTo>
                  <a:pt x="225" y="160"/>
                </a:lnTo>
                <a:lnTo>
                  <a:pt x="222" y="149"/>
                </a:lnTo>
                <a:lnTo>
                  <a:pt x="219" y="141"/>
                </a:lnTo>
                <a:lnTo>
                  <a:pt x="215" y="130"/>
                </a:lnTo>
                <a:lnTo>
                  <a:pt x="212" y="121"/>
                </a:lnTo>
                <a:lnTo>
                  <a:pt x="206" y="112"/>
                </a:lnTo>
                <a:lnTo>
                  <a:pt x="201" y="103"/>
                </a:lnTo>
                <a:lnTo>
                  <a:pt x="196" y="96"/>
                </a:lnTo>
                <a:lnTo>
                  <a:pt x="190" y="87"/>
                </a:lnTo>
                <a:lnTo>
                  <a:pt x="184" y="80"/>
                </a:lnTo>
                <a:lnTo>
                  <a:pt x="177" y="72"/>
                </a:lnTo>
                <a:lnTo>
                  <a:pt x="169" y="65"/>
                </a:lnTo>
                <a:lnTo>
                  <a:pt x="162" y="58"/>
                </a:lnTo>
                <a:lnTo>
                  <a:pt x="153" y="52"/>
                </a:lnTo>
                <a:lnTo>
                  <a:pt x="146" y="46"/>
                </a:lnTo>
                <a:lnTo>
                  <a:pt x="137" y="40"/>
                </a:lnTo>
                <a:lnTo>
                  <a:pt x="128" y="34"/>
                </a:lnTo>
                <a:lnTo>
                  <a:pt x="118" y="28"/>
                </a:lnTo>
                <a:lnTo>
                  <a:pt x="109" y="24"/>
                </a:lnTo>
                <a:lnTo>
                  <a:pt x="99" y="19"/>
                </a:lnTo>
                <a:lnTo>
                  <a:pt x="88" y="16"/>
                </a:lnTo>
                <a:lnTo>
                  <a:pt x="78" y="12"/>
                </a:lnTo>
                <a:lnTo>
                  <a:pt x="68" y="9"/>
                </a:lnTo>
                <a:lnTo>
                  <a:pt x="58" y="6"/>
                </a:lnTo>
                <a:lnTo>
                  <a:pt x="46" y="4"/>
                </a:lnTo>
                <a:lnTo>
                  <a:pt x="34" y="3"/>
                </a:lnTo>
                <a:lnTo>
                  <a:pt x="24" y="1"/>
                </a:lnTo>
                <a:lnTo>
                  <a:pt x="12" y="0"/>
                </a:lnTo>
                <a:lnTo>
                  <a:pt x="0" y="0"/>
                </a:lnTo>
                <a:lnTo>
                  <a:pt x="0" y="9"/>
                </a:lnTo>
                <a:lnTo>
                  <a:pt x="11" y="9"/>
                </a:lnTo>
                <a:lnTo>
                  <a:pt x="22" y="10"/>
                </a:lnTo>
                <a:lnTo>
                  <a:pt x="34" y="10"/>
                </a:lnTo>
                <a:lnTo>
                  <a:pt x="44" y="13"/>
                </a:lnTo>
                <a:lnTo>
                  <a:pt x="55" y="15"/>
                </a:lnTo>
                <a:lnTo>
                  <a:pt x="65" y="18"/>
                </a:lnTo>
                <a:lnTo>
                  <a:pt x="75" y="21"/>
                </a:lnTo>
                <a:lnTo>
                  <a:pt x="86" y="24"/>
                </a:lnTo>
                <a:lnTo>
                  <a:pt x="96" y="28"/>
                </a:lnTo>
                <a:lnTo>
                  <a:pt x="105" y="32"/>
                </a:lnTo>
                <a:lnTo>
                  <a:pt x="115" y="37"/>
                </a:lnTo>
                <a:lnTo>
                  <a:pt x="124" y="41"/>
                </a:lnTo>
                <a:lnTo>
                  <a:pt x="133" y="47"/>
                </a:lnTo>
                <a:lnTo>
                  <a:pt x="140" y="53"/>
                </a:lnTo>
                <a:lnTo>
                  <a:pt x="149" y="59"/>
                </a:lnTo>
                <a:lnTo>
                  <a:pt x="156" y="65"/>
                </a:lnTo>
                <a:lnTo>
                  <a:pt x="163" y="71"/>
                </a:lnTo>
                <a:lnTo>
                  <a:pt x="171" y="78"/>
                </a:lnTo>
                <a:lnTo>
                  <a:pt x="177" y="86"/>
                </a:lnTo>
                <a:lnTo>
                  <a:pt x="182" y="93"/>
                </a:lnTo>
                <a:lnTo>
                  <a:pt x="188" y="101"/>
                </a:lnTo>
                <a:lnTo>
                  <a:pt x="194" y="109"/>
                </a:lnTo>
                <a:lnTo>
                  <a:pt x="199" y="117"/>
                </a:lnTo>
                <a:lnTo>
                  <a:pt x="203" y="126"/>
                </a:lnTo>
                <a:lnTo>
                  <a:pt x="207" y="135"/>
                </a:lnTo>
                <a:lnTo>
                  <a:pt x="210" y="143"/>
                </a:lnTo>
                <a:lnTo>
                  <a:pt x="213" y="152"/>
                </a:lnTo>
                <a:lnTo>
                  <a:pt x="216" y="161"/>
                </a:lnTo>
                <a:lnTo>
                  <a:pt x="218" y="170"/>
                </a:lnTo>
                <a:lnTo>
                  <a:pt x="219" y="180"/>
                </a:lnTo>
                <a:lnTo>
                  <a:pt x="221" y="189"/>
                </a:lnTo>
                <a:lnTo>
                  <a:pt x="221" y="200"/>
                </a:lnTo>
                <a:lnTo>
                  <a:pt x="229" y="20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902" name="Freeform 158"/>
          <p:cNvSpPr>
            <a:spLocks/>
          </p:cNvSpPr>
          <p:nvPr/>
        </p:nvSpPr>
        <p:spPr bwMode="auto">
          <a:xfrm>
            <a:off x="5153025" y="4672013"/>
            <a:ext cx="215900" cy="288925"/>
          </a:xfrm>
          <a:custGeom>
            <a:avLst/>
            <a:gdLst>
              <a:gd name="T0" fmla="*/ 10 w 136"/>
              <a:gd name="T1" fmla="*/ 179 h 182"/>
              <a:gd name="T2" fmla="*/ 25 w 136"/>
              <a:gd name="T3" fmla="*/ 170 h 182"/>
              <a:gd name="T4" fmla="*/ 38 w 136"/>
              <a:gd name="T5" fmla="*/ 163 h 182"/>
              <a:gd name="T6" fmla="*/ 51 w 136"/>
              <a:gd name="T7" fmla="*/ 154 h 182"/>
              <a:gd name="T8" fmla="*/ 63 w 136"/>
              <a:gd name="T9" fmla="*/ 143 h 182"/>
              <a:gd name="T10" fmla="*/ 75 w 136"/>
              <a:gd name="T11" fmla="*/ 134 h 182"/>
              <a:gd name="T12" fmla="*/ 85 w 136"/>
              <a:gd name="T13" fmla="*/ 123 h 182"/>
              <a:gd name="T14" fmla="*/ 95 w 136"/>
              <a:gd name="T15" fmla="*/ 112 h 182"/>
              <a:gd name="T16" fmla="*/ 104 w 136"/>
              <a:gd name="T17" fmla="*/ 100 h 182"/>
              <a:gd name="T18" fmla="*/ 111 w 136"/>
              <a:gd name="T19" fmla="*/ 89 h 182"/>
              <a:gd name="T20" fmla="*/ 119 w 136"/>
              <a:gd name="T21" fmla="*/ 75 h 182"/>
              <a:gd name="T22" fmla="*/ 125 w 136"/>
              <a:gd name="T23" fmla="*/ 62 h 182"/>
              <a:gd name="T24" fmla="*/ 129 w 136"/>
              <a:gd name="T25" fmla="*/ 49 h 182"/>
              <a:gd name="T26" fmla="*/ 132 w 136"/>
              <a:gd name="T27" fmla="*/ 35 h 182"/>
              <a:gd name="T28" fmla="*/ 135 w 136"/>
              <a:gd name="T29" fmla="*/ 22 h 182"/>
              <a:gd name="T30" fmla="*/ 136 w 136"/>
              <a:gd name="T31" fmla="*/ 7 h 182"/>
              <a:gd name="T32" fmla="*/ 128 w 136"/>
              <a:gd name="T33" fmla="*/ 0 h 182"/>
              <a:gd name="T34" fmla="*/ 128 w 136"/>
              <a:gd name="T35" fmla="*/ 13 h 182"/>
              <a:gd name="T36" fmla="*/ 125 w 136"/>
              <a:gd name="T37" fmla="*/ 26 h 182"/>
              <a:gd name="T38" fmla="*/ 122 w 136"/>
              <a:gd name="T39" fmla="*/ 40 h 182"/>
              <a:gd name="T40" fmla="*/ 119 w 136"/>
              <a:gd name="T41" fmla="*/ 53 h 182"/>
              <a:gd name="T42" fmla="*/ 113 w 136"/>
              <a:gd name="T43" fmla="*/ 65 h 182"/>
              <a:gd name="T44" fmla="*/ 107 w 136"/>
              <a:gd name="T45" fmla="*/ 78 h 182"/>
              <a:gd name="T46" fmla="*/ 100 w 136"/>
              <a:gd name="T47" fmla="*/ 90 h 182"/>
              <a:gd name="T48" fmla="*/ 92 w 136"/>
              <a:gd name="T49" fmla="*/ 100 h 182"/>
              <a:gd name="T50" fmla="*/ 84 w 136"/>
              <a:gd name="T51" fmla="*/ 112 h 182"/>
              <a:gd name="T52" fmla="*/ 73 w 136"/>
              <a:gd name="T53" fmla="*/ 123 h 182"/>
              <a:gd name="T54" fmla="*/ 63 w 136"/>
              <a:gd name="T55" fmla="*/ 133 h 182"/>
              <a:gd name="T56" fmla="*/ 53 w 136"/>
              <a:gd name="T57" fmla="*/ 142 h 182"/>
              <a:gd name="T58" fmla="*/ 40 w 136"/>
              <a:gd name="T59" fmla="*/ 151 h 182"/>
              <a:gd name="T60" fmla="*/ 28 w 136"/>
              <a:gd name="T61" fmla="*/ 160 h 182"/>
              <a:gd name="T62" fmla="*/ 13 w 136"/>
              <a:gd name="T63" fmla="*/ 167 h 182"/>
              <a:gd name="T64" fmla="*/ 0 w 136"/>
              <a:gd name="T65" fmla="*/ 174 h 18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36"/>
              <a:gd name="T100" fmla="*/ 0 h 182"/>
              <a:gd name="T101" fmla="*/ 136 w 136"/>
              <a:gd name="T102" fmla="*/ 182 h 18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36" h="182">
                <a:moveTo>
                  <a:pt x="3" y="182"/>
                </a:moveTo>
                <a:lnTo>
                  <a:pt x="10" y="179"/>
                </a:lnTo>
                <a:lnTo>
                  <a:pt x="18" y="174"/>
                </a:lnTo>
                <a:lnTo>
                  <a:pt x="25" y="170"/>
                </a:lnTo>
                <a:lnTo>
                  <a:pt x="32" y="167"/>
                </a:lnTo>
                <a:lnTo>
                  <a:pt x="38" y="163"/>
                </a:lnTo>
                <a:lnTo>
                  <a:pt x="45" y="158"/>
                </a:lnTo>
                <a:lnTo>
                  <a:pt x="51" y="154"/>
                </a:lnTo>
                <a:lnTo>
                  <a:pt x="57" y="149"/>
                </a:lnTo>
                <a:lnTo>
                  <a:pt x="63" y="143"/>
                </a:lnTo>
                <a:lnTo>
                  <a:pt x="69" y="139"/>
                </a:lnTo>
                <a:lnTo>
                  <a:pt x="75" y="134"/>
                </a:lnTo>
                <a:lnTo>
                  <a:pt x="81" y="129"/>
                </a:lnTo>
                <a:lnTo>
                  <a:pt x="85" y="123"/>
                </a:lnTo>
                <a:lnTo>
                  <a:pt x="91" y="118"/>
                </a:lnTo>
                <a:lnTo>
                  <a:pt x="95" y="112"/>
                </a:lnTo>
                <a:lnTo>
                  <a:pt x="100" y="106"/>
                </a:lnTo>
                <a:lnTo>
                  <a:pt x="104" y="100"/>
                </a:lnTo>
                <a:lnTo>
                  <a:pt x="108" y="94"/>
                </a:lnTo>
                <a:lnTo>
                  <a:pt x="111" y="89"/>
                </a:lnTo>
                <a:lnTo>
                  <a:pt x="114" y="83"/>
                </a:lnTo>
                <a:lnTo>
                  <a:pt x="119" y="75"/>
                </a:lnTo>
                <a:lnTo>
                  <a:pt x="122" y="69"/>
                </a:lnTo>
                <a:lnTo>
                  <a:pt x="125" y="62"/>
                </a:lnTo>
                <a:lnTo>
                  <a:pt x="126" y="56"/>
                </a:lnTo>
                <a:lnTo>
                  <a:pt x="129" y="49"/>
                </a:lnTo>
                <a:lnTo>
                  <a:pt x="130" y="43"/>
                </a:lnTo>
                <a:lnTo>
                  <a:pt x="132" y="35"/>
                </a:lnTo>
                <a:lnTo>
                  <a:pt x="133" y="28"/>
                </a:lnTo>
                <a:lnTo>
                  <a:pt x="135" y="22"/>
                </a:lnTo>
                <a:lnTo>
                  <a:pt x="135" y="15"/>
                </a:lnTo>
                <a:lnTo>
                  <a:pt x="136" y="7"/>
                </a:lnTo>
                <a:lnTo>
                  <a:pt x="136" y="0"/>
                </a:lnTo>
                <a:lnTo>
                  <a:pt x="128" y="0"/>
                </a:lnTo>
                <a:lnTo>
                  <a:pt x="128" y="7"/>
                </a:lnTo>
                <a:lnTo>
                  <a:pt x="128" y="13"/>
                </a:lnTo>
                <a:lnTo>
                  <a:pt x="126" y="20"/>
                </a:lnTo>
                <a:lnTo>
                  <a:pt x="125" y="26"/>
                </a:lnTo>
                <a:lnTo>
                  <a:pt x="123" y="34"/>
                </a:lnTo>
                <a:lnTo>
                  <a:pt x="122" y="40"/>
                </a:lnTo>
                <a:lnTo>
                  <a:pt x="120" y="47"/>
                </a:lnTo>
                <a:lnTo>
                  <a:pt x="119" y="53"/>
                </a:lnTo>
                <a:lnTo>
                  <a:pt x="116" y="59"/>
                </a:lnTo>
                <a:lnTo>
                  <a:pt x="113" y="65"/>
                </a:lnTo>
                <a:lnTo>
                  <a:pt x="110" y="72"/>
                </a:lnTo>
                <a:lnTo>
                  <a:pt x="107" y="78"/>
                </a:lnTo>
                <a:lnTo>
                  <a:pt x="104" y="84"/>
                </a:lnTo>
                <a:lnTo>
                  <a:pt x="100" y="90"/>
                </a:lnTo>
                <a:lnTo>
                  <a:pt x="97" y="96"/>
                </a:lnTo>
                <a:lnTo>
                  <a:pt x="92" y="100"/>
                </a:lnTo>
                <a:lnTo>
                  <a:pt x="88" y="106"/>
                </a:lnTo>
                <a:lnTo>
                  <a:pt x="84" y="112"/>
                </a:lnTo>
                <a:lnTo>
                  <a:pt x="79" y="117"/>
                </a:lnTo>
                <a:lnTo>
                  <a:pt x="73" y="123"/>
                </a:lnTo>
                <a:lnTo>
                  <a:pt x="69" y="127"/>
                </a:lnTo>
                <a:lnTo>
                  <a:pt x="63" y="133"/>
                </a:lnTo>
                <a:lnTo>
                  <a:pt x="57" y="137"/>
                </a:lnTo>
                <a:lnTo>
                  <a:pt x="53" y="142"/>
                </a:lnTo>
                <a:lnTo>
                  <a:pt x="45" y="146"/>
                </a:lnTo>
                <a:lnTo>
                  <a:pt x="40" y="151"/>
                </a:lnTo>
                <a:lnTo>
                  <a:pt x="34" y="155"/>
                </a:lnTo>
                <a:lnTo>
                  <a:pt x="28" y="160"/>
                </a:lnTo>
                <a:lnTo>
                  <a:pt x="20" y="163"/>
                </a:lnTo>
                <a:lnTo>
                  <a:pt x="13" y="167"/>
                </a:lnTo>
                <a:lnTo>
                  <a:pt x="6" y="170"/>
                </a:lnTo>
                <a:lnTo>
                  <a:pt x="0" y="174"/>
                </a:lnTo>
                <a:lnTo>
                  <a:pt x="3" y="18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903" name="Freeform 159"/>
          <p:cNvSpPr>
            <a:spLocks/>
          </p:cNvSpPr>
          <p:nvPr/>
        </p:nvSpPr>
        <p:spPr bwMode="auto">
          <a:xfrm>
            <a:off x="5119688" y="4948238"/>
            <a:ext cx="38100" cy="73025"/>
          </a:xfrm>
          <a:custGeom>
            <a:avLst/>
            <a:gdLst>
              <a:gd name="T0" fmla="*/ 9 w 24"/>
              <a:gd name="T1" fmla="*/ 45 h 46"/>
              <a:gd name="T2" fmla="*/ 9 w 24"/>
              <a:gd name="T3" fmla="*/ 42 h 46"/>
              <a:gd name="T4" fmla="*/ 9 w 24"/>
              <a:gd name="T5" fmla="*/ 39 h 46"/>
              <a:gd name="T6" fmla="*/ 11 w 24"/>
              <a:gd name="T7" fmla="*/ 36 h 46"/>
              <a:gd name="T8" fmla="*/ 11 w 24"/>
              <a:gd name="T9" fmla="*/ 33 h 46"/>
              <a:gd name="T10" fmla="*/ 11 w 24"/>
              <a:gd name="T11" fmla="*/ 30 h 46"/>
              <a:gd name="T12" fmla="*/ 12 w 24"/>
              <a:gd name="T13" fmla="*/ 27 h 46"/>
              <a:gd name="T14" fmla="*/ 12 w 24"/>
              <a:gd name="T15" fmla="*/ 24 h 46"/>
              <a:gd name="T16" fmla="*/ 14 w 24"/>
              <a:gd name="T17" fmla="*/ 21 h 46"/>
              <a:gd name="T18" fmla="*/ 15 w 24"/>
              <a:gd name="T19" fmla="*/ 18 h 46"/>
              <a:gd name="T20" fmla="*/ 16 w 24"/>
              <a:gd name="T21" fmla="*/ 17 h 46"/>
              <a:gd name="T22" fmla="*/ 16 w 24"/>
              <a:gd name="T23" fmla="*/ 14 h 46"/>
              <a:gd name="T24" fmla="*/ 18 w 24"/>
              <a:gd name="T25" fmla="*/ 12 h 46"/>
              <a:gd name="T26" fmla="*/ 21 w 24"/>
              <a:gd name="T27" fmla="*/ 9 h 46"/>
              <a:gd name="T28" fmla="*/ 24 w 24"/>
              <a:gd name="T29" fmla="*/ 8 h 46"/>
              <a:gd name="T30" fmla="*/ 19 w 24"/>
              <a:gd name="T31" fmla="*/ 0 h 46"/>
              <a:gd name="T32" fmla="*/ 16 w 24"/>
              <a:gd name="T33" fmla="*/ 2 h 46"/>
              <a:gd name="T34" fmla="*/ 14 w 24"/>
              <a:gd name="T35" fmla="*/ 5 h 46"/>
              <a:gd name="T36" fmla="*/ 12 w 24"/>
              <a:gd name="T37" fmla="*/ 6 h 46"/>
              <a:gd name="T38" fmla="*/ 9 w 24"/>
              <a:gd name="T39" fmla="*/ 9 h 46"/>
              <a:gd name="T40" fmla="*/ 8 w 24"/>
              <a:gd name="T41" fmla="*/ 12 h 46"/>
              <a:gd name="T42" fmla="*/ 6 w 24"/>
              <a:gd name="T43" fmla="*/ 15 h 46"/>
              <a:gd name="T44" fmla="*/ 5 w 24"/>
              <a:gd name="T45" fmla="*/ 18 h 46"/>
              <a:gd name="T46" fmla="*/ 5 w 24"/>
              <a:gd name="T47" fmla="*/ 21 h 46"/>
              <a:gd name="T48" fmla="*/ 3 w 24"/>
              <a:gd name="T49" fmla="*/ 24 h 46"/>
              <a:gd name="T50" fmla="*/ 2 w 24"/>
              <a:gd name="T51" fmla="*/ 29 h 46"/>
              <a:gd name="T52" fmla="*/ 2 w 24"/>
              <a:gd name="T53" fmla="*/ 31 h 46"/>
              <a:gd name="T54" fmla="*/ 2 w 24"/>
              <a:gd name="T55" fmla="*/ 34 h 46"/>
              <a:gd name="T56" fmla="*/ 0 w 24"/>
              <a:gd name="T57" fmla="*/ 39 h 46"/>
              <a:gd name="T58" fmla="*/ 0 w 24"/>
              <a:gd name="T59" fmla="*/ 42 h 46"/>
              <a:gd name="T60" fmla="*/ 0 w 24"/>
              <a:gd name="T61" fmla="*/ 45 h 46"/>
              <a:gd name="T62" fmla="*/ 9 w 24"/>
              <a:gd name="T63" fmla="*/ 46 h 4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24"/>
              <a:gd name="T97" fmla="*/ 0 h 46"/>
              <a:gd name="T98" fmla="*/ 24 w 24"/>
              <a:gd name="T99" fmla="*/ 46 h 4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24" h="46">
                <a:moveTo>
                  <a:pt x="9" y="46"/>
                </a:moveTo>
                <a:lnTo>
                  <a:pt x="9" y="45"/>
                </a:lnTo>
                <a:lnTo>
                  <a:pt x="9" y="43"/>
                </a:lnTo>
                <a:lnTo>
                  <a:pt x="9" y="42"/>
                </a:lnTo>
                <a:lnTo>
                  <a:pt x="9" y="40"/>
                </a:lnTo>
                <a:lnTo>
                  <a:pt x="9" y="39"/>
                </a:lnTo>
                <a:lnTo>
                  <a:pt x="9" y="37"/>
                </a:lnTo>
                <a:lnTo>
                  <a:pt x="11" y="36"/>
                </a:lnTo>
                <a:lnTo>
                  <a:pt x="11" y="34"/>
                </a:lnTo>
                <a:lnTo>
                  <a:pt x="11" y="33"/>
                </a:lnTo>
                <a:lnTo>
                  <a:pt x="11" y="31"/>
                </a:lnTo>
                <a:lnTo>
                  <a:pt x="11" y="30"/>
                </a:lnTo>
                <a:lnTo>
                  <a:pt x="11" y="29"/>
                </a:lnTo>
                <a:lnTo>
                  <a:pt x="12" y="27"/>
                </a:lnTo>
                <a:lnTo>
                  <a:pt x="12" y="26"/>
                </a:lnTo>
                <a:lnTo>
                  <a:pt x="12" y="24"/>
                </a:lnTo>
                <a:lnTo>
                  <a:pt x="14" y="23"/>
                </a:lnTo>
                <a:lnTo>
                  <a:pt x="14" y="21"/>
                </a:lnTo>
                <a:lnTo>
                  <a:pt x="14" y="20"/>
                </a:lnTo>
                <a:lnTo>
                  <a:pt x="15" y="18"/>
                </a:lnTo>
                <a:lnTo>
                  <a:pt x="15" y="17"/>
                </a:lnTo>
                <a:lnTo>
                  <a:pt x="16" y="17"/>
                </a:lnTo>
                <a:lnTo>
                  <a:pt x="16" y="15"/>
                </a:lnTo>
                <a:lnTo>
                  <a:pt x="16" y="14"/>
                </a:lnTo>
                <a:lnTo>
                  <a:pt x="18" y="14"/>
                </a:lnTo>
                <a:lnTo>
                  <a:pt x="18" y="12"/>
                </a:lnTo>
                <a:lnTo>
                  <a:pt x="19" y="11"/>
                </a:lnTo>
                <a:lnTo>
                  <a:pt x="21" y="9"/>
                </a:lnTo>
                <a:lnTo>
                  <a:pt x="22" y="9"/>
                </a:lnTo>
                <a:lnTo>
                  <a:pt x="24" y="8"/>
                </a:lnTo>
                <a:lnTo>
                  <a:pt x="21" y="0"/>
                </a:lnTo>
                <a:lnTo>
                  <a:pt x="19" y="0"/>
                </a:lnTo>
                <a:lnTo>
                  <a:pt x="18" y="2"/>
                </a:lnTo>
                <a:lnTo>
                  <a:pt x="16" y="2"/>
                </a:lnTo>
                <a:lnTo>
                  <a:pt x="15" y="3"/>
                </a:lnTo>
                <a:lnTo>
                  <a:pt x="14" y="5"/>
                </a:lnTo>
                <a:lnTo>
                  <a:pt x="12" y="5"/>
                </a:lnTo>
                <a:lnTo>
                  <a:pt x="12" y="6"/>
                </a:lnTo>
                <a:lnTo>
                  <a:pt x="11" y="8"/>
                </a:lnTo>
                <a:lnTo>
                  <a:pt x="9" y="9"/>
                </a:lnTo>
                <a:lnTo>
                  <a:pt x="9" y="11"/>
                </a:lnTo>
                <a:lnTo>
                  <a:pt x="8" y="12"/>
                </a:lnTo>
                <a:lnTo>
                  <a:pt x="8" y="14"/>
                </a:lnTo>
                <a:lnTo>
                  <a:pt x="6" y="15"/>
                </a:lnTo>
                <a:lnTo>
                  <a:pt x="6" y="17"/>
                </a:lnTo>
                <a:lnTo>
                  <a:pt x="5" y="18"/>
                </a:lnTo>
                <a:lnTo>
                  <a:pt x="5" y="20"/>
                </a:lnTo>
                <a:lnTo>
                  <a:pt x="5" y="21"/>
                </a:lnTo>
                <a:lnTo>
                  <a:pt x="3" y="23"/>
                </a:lnTo>
                <a:lnTo>
                  <a:pt x="3" y="24"/>
                </a:lnTo>
                <a:lnTo>
                  <a:pt x="3" y="26"/>
                </a:lnTo>
                <a:lnTo>
                  <a:pt x="2" y="29"/>
                </a:lnTo>
                <a:lnTo>
                  <a:pt x="2" y="30"/>
                </a:lnTo>
                <a:lnTo>
                  <a:pt x="2" y="31"/>
                </a:lnTo>
                <a:lnTo>
                  <a:pt x="2" y="33"/>
                </a:lnTo>
                <a:lnTo>
                  <a:pt x="2" y="34"/>
                </a:lnTo>
                <a:lnTo>
                  <a:pt x="0" y="36"/>
                </a:lnTo>
                <a:lnTo>
                  <a:pt x="0" y="39"/>
                </a:lnTo>
                <a:lnTo>
                  <a:pt x="0" y="40"/>
                </a:lnTo>
                <a:lnTo>
                  <a:pt x="0" y="42"/>
                </a:lnTo>
                <a:lnTo>
                  <a:pt x="0" y="43"/>
                </a:lnTo>
                <a:lnTo>
                  <a:pt x="0" y="45"/>
                </a:lnTo>
                <a:lnTo>
                  <a:pt x="0" y="46"/>
                </a:lnTo>
                <a:lnTo>
                  <a:pt x="9" y="4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904" name="Freeform 160"/>
          <p:cNvSpPr>
            <a:spLocks/>
          </p:cNvSpPr>
          <p:nvPr/>
        </p:nvSpPr>
        <p:spPr bwMode="auto">
          <a:xfrm>
            <a:off x="5119688" y="5021263"/>
            <a:ext cx="69850" cy="90487"/>
          </a:xfrm>
          <a:custGeom>
            <a:avLst/>
            <a:gdLst>
              <a:gd name="T0" fmla="*/ 43 w 44"/>
              <a:gd name="T1" fmla="*/ 48 h 57"/>
              <a:gd name="T2" fmla="*/ 40 w 44"/>
              <a:gd name="T3" fmla="*/ 46 h 57"/>
              <a:gd name="T4" fmla="*/ 36 w 44"/>
              <a:gd name="T5" fmla="*/ 46 h 57"/>
              <a:gd name="T6" fmla="*/ 33 w 44"/>
              <a:gd name="T7" fmla="*/ 45 h 57"/>
              <a:gd name="T8" fmla="*/ 30 w 44"/>
              <a:gd name="T9" fmla="*/ 43 h 57"/>
              <a:gd name="T10" fmla="*/ 27 w 44"/>
              <a:gd name="T11" fmla="*/ 40 h 57"/>
              <a:gd name="T12" fmla="*/ 24 w 44"/>
              <a:gd name="T13" fmla="*/ 39 h 57"/>
              <a:gd name="T14" fmla="*/ 21 w 44"/>
              <a:gd name="T15" fmla="*/ 36 h 57"/>
              <a:gd name="T16" fmla="*/ 19 w 44"/>
              <a:gd name="T17" fmla="*/ 33 h 57"/>
              <a:gd name="T18" fmla="*/ 16 w 44"/>
              <a:gd name="T19" fmla="*/ 28 h 57"/>
              <a:gd name="T20" fmla="*/ 15 w 44"/>
              <a:gd name="T21" fmla="*/ 25 h 57"/>
              <a:gd name="T22" fmla="*/ 14 w 44"/>
              <a:gd name="T23" fmla="*/ 21 h 57"/>
              <a:gd name="T24" fmla="*/ 12 w 44"/>
              <a:gd name="T25" fmla="*/ 17 h 57"/>
              <a:gd name="T26" fmla="*/ 11 w 44"/>
              <a:gd name="T27" fmla="*/ 12 h 57"/>
              <a:gd name="T28" fmla="*/ 9 w 44"/>
              <a:gd name="T29" fmla="*/ 8 h 57"/>
              <a:gd name="T30" fmla="*/ 9 w 44"/>
              <a:gd name="T31" fmla="*/ 3 h 57"/>
              <a:gd name="T32" fmla="*/ 0 w 44"/>
              <a:gd name="T33" fmla="*/ 0 h 57"/>
              <a:gd name="T34" fmla="*/ 0 w 44"/>
              <a:gd name="T35" fmla="*/ 6 h 57"/>
              <a:gd name="T36" fmla="*/ 2 w 44"/>
              <a:gd name="T37" fmla="*/ 12 h 57"/>
              <a:gd name="T38" fmla="*/ 2 w 44"/>
              <a:gd name="T39" fmla="*/ 17 h 57"/>
              <a:gd name="T40" fmla="*/ 3 w 44"/>
              <a:gd name="T41" fmla="*/ 23 h 57"/>
              <a:gd name="T42" fmla="*/ 6 w 44"/>
              <a:gd name="T43" fmla="*/ 27 h 57"/>
              <a:gd name="T44" fmla="*/ 8 w 44"/>
              <a:gd name="T45" fmla="*/ 31 h 57"/>
              <a:gd name="T46" fmla="*/ 11 w 44"/>
              <a:gd name="T47" fmla="*/ 36 h 57"/>
              <a:gd name="T48" fmla="*/ 14 w 44"/>
              <a:gd name="T49" fmla="*/ 40 h 57"/>
              <a:gd name="T50" fmla="*/ 16 w 44"/>
              <a:gd name="T51" fmla="*/ 43 h 57"/>
              <a:gd name="T52" fmla="*/ 19 w 44"/>
              <a:gd name="T53" fmla="*/ 46 h 57"/>
              <a:gd name="T54" fmla="*/ 24 w 44"/>
              <a:gd name="T55" fmla="*/ 49 h 57"/>
              <a:gd name="T56" fmla="*/ 27 w 44"/>
              <a:gd name="T57" fmla="*/ 52 h 57"/>
              <a:gd name="T58" fmla="*/ 31 w 44"/>
              <a:gd name="T59" fmla="*/ 54 h 57"/>
              <a:gd name="T60" fmla="*/ 36 w 44"/>
              <a:gd name="T61" fmla="*/ 55 h 57"/>
              <a:gd name="T62" fmla="*/ 40 w 44"/>
              <a:gd name="T63" fmla="*/ 57 h 57"/>
              <a:gd name="T64" fmla="*/ 44 w 44"/>
              <a:gd name="T65" fmla="*/ 57 h 5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44"/>
              <a:gd name="T100" fmla="*/ 0 h 57"/>
              <a:gd name="T101" fmla="*/ 44 w 44"/>
              <a:gd name="T102" fmla="*/ 57 h 5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44" h="57">
                <a:moveTo>
                  <a:pt x="44" y="48"/>
                </a:moveTo>
                <a:lnTo>
                  <a:pt x="43" y="48"/>
                </a:lnTo>
                <a:lnTo>
                  <a:pt x="41" y="48"/>
                </a:lnTo>
                <a:lnTo>
                  <a:pt x="40" y="46"/>
                </a:lnTo>
                <a:lnTo>
                  <a:pt x="37" y="46"/>
                </a:lnTo>
                <a:lnTo>
                  <a:pt x="36" y="46"/>
                </a:lnTo>
                <a:lnTo>
                  <a:pt x="34" y="45"/>
                </a:lnTo>
                <a:lnTo>
                  <a:pt x="33" y="45"/>
                </a:lnTo>
                <a:lnTo>
                  <a:pt x="31" y="43"/>
                </a:lnTo>
                <a:lnTo>
                  <a:pt x="30" y="43"/>
                </a:lnTo>
                <a:lnTo>
                  <a:pt x="28" y="42"/>
                </a:lnTo>
                <a:lnTo>
                  <a:pt x="27" y="40"/>
                </a:lnTo>
                <a:lnTo>
                  <a:pt x="25" y="40"/>
                </a:lnTo>
                <a:lnTo>
                  <a:pt x="24" y="39"/>
                </a:lnTo>
                <a:lnTo>
                  <a:pt x="22" y="37"/>
                </a:lnTo>
                <a:lnTo>
                  <a:pt x="21" y="36"/>
                </a:lnTo>
                <a:lnTo>
                  <a:pt x="19" y="34"/>
                </a:lnTo>
                <a:lnTo>
                  <a:pt x="19" y="33"/>
                </a:lnTo>
                <a:lnTo>
                  <a:pt x="18" y="31"/>
                </a:lnTo>
                <a:lnTo>
                  <a:pt x="16" y="28"/>
                </a:lnTo>
                <a:lnTo>
                  <a:pt x="15" y="27"/>
                </a:lnTo>
                <a:lnTo>
                  <a:pt x="15" y="25"/>
                </a:lnTo>
                <a:lnTo>
                  <a:pt x="14" y="24"/>
                </a:lnTo>
                <a:lnTo>
                  <a:pt x="14" y="21"/>
                </a:lnTo>
                <a:lnTo>
                  <a:pt x="12" y="20"/>
                </a:lnTo>
                <a:lnTo>
                  <a:pt x="12" y="17"/>
                </a:lnTo>
                <a:lnTo>
                  <a:pt x="11" y="15"/>
                </a:lnTo>
                <a:lnTo>
                  <a:pt x="11" y="12"/>
                </a:lnTo>
                <a:lnTo>
                  <a:pt x="11" y="11"/>
                </a:lnTo>
                <a:lnTo>
                  <a:pt x="9" y="8"/>
                </a:lnTo>
                <a:lnTo>
                  <a:pt x="9" y="6"/>
                </a:lnTo>
                <a:lnTo>
                  <a:pt x="9" y="3"/>
                </a:lnTo>
                <a:lnTo>
                  <a:pt x="9" y="0"/>
                </a:lnTo>
                <a:lnTo>
                  <a:pt x="0" y="0"/>
                </a:lnTo>
                <a:lnTo>
                  <a:pt x="0" y="3"/>
                </a:lnTo>
                <a:lnTo>
                  <a:pt x="0" y="6"/>
                </a:lnTo>
                <a:lnTo>
                  <a:pt x="0" y="9"/>
                </a:lnTo>
                <a:lnTo>
                  <a:pt x="2" y="12"/>
                </a:lnTo>
                <a:lnTo>
                  <a:pt x="2" y="14"/>
                </a:lnTo>
                <a:lnTo>
                  <a:pt x="2" y="17"/>
                </a:lnTo>
                <a:lnTo>
                  <a:pt x="3" y="20"/>
                </a:lnTo>
                <a:lnTo>
                  <a:pt x="3" y="23"/>
                </a:lnTo>
                <a:lnTo>
                  <a:pt x="5" y="24"/>
                </a:lnTo>
                <a:lnTo>
                  <a:pt x="6" y="27"/>
                </a:lnTo>
                <a:lnTo>
                  <a:pt x="6" y="28"/>
                </a:lnTo>
                <a:lnTo>
                  <a:pt x="8" y="31"/>
                </a:lnTo>
                <a:lnTo>
                  <a:pt x="9" y="33"/>
                </a:lnTo>
                <a:lnTo>
                  <a:pt x="11" y="36"/>
                </a:lnTo>
                <a:lnTo>
                  <a:pt x="12" y="37"/>
                </a:lnTo>
                <a:lnTo>
                  <a:pt x="14" y="40"/>
                </a:lnTo>
                <a:lnTo>
                  <a:pt x="15" y="42"/>
                </a:lnTo>
                <a:lnTo>
                  <a:pt x="16" y="43"/>
                </a:lnTo>
                <a:lnTo>
                  <a:pt x="18" y="45"/>
                </a:lnTo>
                <a:lnTo>
                  <a:pt x="19" y="46"/>
                </a:lnTo>
                <a:lnTo>
                  <a:pt x="21" y="48"/>
                </a:lnTo>
                <a:lnTo>
                  <a:pt x="24" y="49"/>
                </a:lnTo>
                <a:lnTo>
                  <a:pt x="25" y="51"/>
                </a:lnTo>
                <a:lnTo>
                  <a:pt x="27" y="52"/>
                </a:lnTo>
                <a:lnTo>
                  <a:pt x="30" y="52"/>
                </a:lnTo>
                <a:lnTo>
                  <a:pt x="31" y="54"/>
                </a:lnTo>
                <a:lnTo>
                  <a:pt x="33" y="55"/>
                </a:lnTo>
                <a:lnTo>
                  <a:pt x="36" y="55"/>
                </a:lnTo>
                <a:lnTo>
                  <a:pt x="37" y="55"/>
                </a:lnTo>
                <a:lnTo>
                  <a:pt x="40" y="57"/>
                </a:lnTo>
                <a:lnTo>
                  <a:pt x="43" y="57"/>
                </a:lnTo>
                <a:lnTo>
                  <a:pt x="44" y="57"/>
                </a:lnTo>
                <a:lnTo>
                  <a:pt x="44" y="48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905" name="Freeform 161"/>
          <p:cNvSpPr>
            <a:spLocks/>
          </p:cNvSpPr>
          <p:nvPr/>
        </p:nvSpPr>
        <p:spPr bwMode="auto">
          <a:xfrm>
            <a:off x="5189538" y="5097463"/>
            <a:ext cx="273050" cy="14287"/>
          </a:xfrm>
          <a:custGeom>
            <a:avLst/>
            <a:gdLst>
              <a:gd name="T0" fmla="*/ 172 w 172"/>
              <a:gd name="T1" fmla="*/ 4 h 9"/>
              <a:gd name="T2" fmla="*/ 172 w 172"/>
              <a:gd name="T3" fmla="*/ 0 h 9"/>
              <a:gd name="T4" fmla="*/ 0 w 172"/>
              <a:gd name="T5" fmla="*/ 0 h 9"/>
              <a:gd name="T6" fmla="*/ 0 w 172"/>
              <a:gd name="T7" fmla="*/ 9 h 9"/>
              <a:gd name="T8" fmla="*/ 172 w 172"/>
              <a:gd name="T9" fmla="*/ 9 h 9"/>
              <a:gd name="T10" fmla="*/ 172 w 172"/>
              <a:gd name="T11" fmla="*/ 4 h 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2"/>
              <a:gd name="T19" fmla="*/ 0 h 9"/>
              <a:gd name="T20" fmla="*/ 172 w 172"/>
              <a:gd name="T21" fmla="*/ 9 h 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2" h="9">
                <a:moveTo>
                  <a:pt x="172" y="4"/>
                </a:moveTo>
                <a:lnTo>
                  <a:pt x="172" y="0"/>
                </a:lnTo>
                <a:lnTo>
                  <a:pt x="0" y="0"/>
                </a:lnTo>
                <a:lnTo>
                  <a:pt x="0" y="9"/>
                </a:lnTo>
                <a:lnTo>
                  <a:pt x="172" y="9"/>
                </a:lnTo>
                <a:lnTo>
                  <a:pt x="172" y="4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906" name="Rectangle 162"/>
          <p:cNvSpPr>
            <a:spLocks noChangeArrowheads="1"/>
          </p:cNvSpPr>
          <p:nvPr/>
        </p:nvSpPr>
        <p:spPr bwMode="auto">
          <a:xfrm>
            <a:off x="5192713" y="5268913"/>
            <a:ext cx="269875" cy="1428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907" name="Freeform 163"/>
          <p:cNvSpPr>
            <a:spLocks/>
          </p:cNvSpPr>
          <p:nvPr/>
        </p:nvSpPr>
        <p:spPr bwMode="auto">
          <a:xfrm>
            <a:off x="5122863" y="5268913"/>
            <a:ext cx="69850" cy="88900"/>
          </a:xfrm>
          <a:custGeom>
            <a:avLst/>
            <a:gdLst>
              <a:gd name="T0" fmla="*/ 9 w 44"/>
              <a:gd name="T1" fmla="*/ 53 h 56"/>
              <a:gd name="T2" fmla="*/ 9 w 44"/>
              <a:gd name="T3" fmla="*/ 49 h 56"/>
              <a:gd name="T4" fmla="*/ 9 w 44"/>
              <a:gd name="T5" fmla="*/ 44 h 56"/>
              <a:gd name="T6" fmla="*/ 10 w 44"/>
              <a:gd name="T7" fmla="*/ 40 h 56"/>
              <a:gd name="T8" fmla="*/ 12 w 44"/>
              <a:gd name="T9" fmla="*/ 35 h 56"/>
              <a:gd name="T10" fmla="*/ 13 w 44"/>
              <a:gd name="T11" fmla="*/ 31 h 56"/>
              <a:gd name="T12" fmla="*/ 14 w 44"/>
              <a:gd name="T13" fmla="*/ 28 h 56"/>
              <a:gd name="T14" fmla="*/ 17 w 44"/>
              <a:gd name="T15" fmla="*/ 23 h 56"/>
              <a:gd name="T16" fmla="*/ 20 w 44"/>
              <a:gd name="T17" fmla="*/ 20 h 56"/>
              <a:gd name="T18" fmla="*/ 22 w 44"/>
              <a:gd name="T19" fmla="*/ 18 h 56"/>
              <a:gd name="T20" fmla="*/ 25 w 44"/>
              <a:gd name="T21" fmla="*/ 16 h 56"/>
              <a:gd name="T22" fmla="*/ 28 w 44"/>
              <a:gd name="T23" fmla="*/ 13 h 56"/>
              <a:gd name="T24" fmla="*/ 32 w 44"/>
              <a:gd name="T25" fmla="*/ 12 h 56"/>
              <a:gd name="T26" fmla="*/ 35 w 44"/>
              <a:gd name="T27" fmla="*/ 10 h 56"/>
              <a:gd name="T28" fmla="*/ 38 w 44"/>
              <a:gd name="T29" fmla="*/ 10 h 56"/>
              <a:gd name="T30" fmla="*/ 41 w 44"/>
              <a:gd name="T31" fmla="*/ 9 h 56"/>
              <a:gd name="T32" fmla="*/ 44 w 44"/>
              <a:gd name="T33" fmla="*/ 0 h 56"/>
              <a:gd name="T34" fmla="*/ 38 w 44"/>
              <a:gd name="T35" fmla="*/ 0 h 56"/>
              <a:gd name="T36" fmla="*/ 34 w 44"/>
              <a:gd name="T37" fmla="*/ 1 h 56"/>
              <a:gd name="T38" fmla="*/ 29 w 44"/>
              <a:gd name="T39" fmla="*/ 3 h 56"/>
              <a:gd name="T40" fmla="*/ 26 w 44"/>
              <a:gd name="T41" fmla="*/ 4 h 56"/>
              <a:gd name="T42" fmla="*/ 22 w 44"/>
              <a:gd name="T43" fmla="*/ 7 h 56"/>
              <a:gd name="T44" fmla="*/ 19 w 44"/>
              <a:gd name="T45" fmla="*/ 10 h 56"/>
              <a:gd name="T46" fmla="*/ 14 w 44"/>
              <a:gd name="T47" fmla="*/ 13 h 56"/>
              <a:gd name="T48" fmla="*/ 12 w 44"/>
              <a:gd name="T49" fmla="*/ 16 h 56"/>
              <a:gd name="T50" fmla="*/ 9 w 44"/>
              <a:gd name="T51" fmla="*/ 20 h 56"/>
              <a:gd name="T52" fmla="*/ 6 w 44"/>
              <a:gd name="T53" fmla="*/ 25 h 56"/>
              <a:gd name="T54" fmla="*/ 4 w 44"/>
              <a:gd name="T55" fmla="*/ 29 h 56"/>
              <a:gd name="T56" fmla="*/ 3 w 44"/>
              <a:gd name="T57" fmla="*/ 34 h 56"/>
              <a:gd name="T58" fmla="*/ 1 w 44"/>
              <a:gd name="T59" fmla="*/ 40 h 56"/>
              <a:gd name="T60" fmla="*/ 0 w 44"/>
              <a:gd name="T61" fmla="*/ 44 h 56"/>
              <a:gd name="T62" fmla="*/ 0 w 44"/>
              <a:gd name="T63" fmla="*/ 50 h 56"/>
              <a:gd name="T64" fmla="*/ 0 w 44"/>
              <a:gd name="T65" fmla="*/ 56 h 5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44"/>
              <a:gd name="T100" fmla="*/ 0 h 56"/>
              <a:gd name="T101" fmla="*/ 44 w 44"/>
              <a:gd name="T102" fmla="*/ 56 h 5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44" h="56">
                <a:moveTo>
                  <a:pt x="9" y="56"/>
                </a:moveTo>
                <a:lnTo>
                  <a:pt x="9" y="53"/>
                </a:lnTo>
                <a:lnTo>
                  <a:pt x="9" y="50"/>
                </a:lnTo>
                <a:lnTo>
                  <a:pt x="9" y="49"/>
                </a:lnTo>
                <a:lnTo>
                  <a:pt x="9" y="46"/>
                </a:lnTo>
                <a:lnTo>
                  <a:pt x="9" y="44"/>
                </a:lnTo>
                <a:lnTo>
                  <a:pt x="10" y="41"/>
                </a:lnTo>
                <a:lnTo>
                  <a:pt x="10" y="40"/>
                </a:lnTo>
                <a:lnTo>
                  <a:pt x="10" y="37"/>
                </a:lnTo>
                <a:lnTo>
                  <a:pt x="12" y="35"/>
                </a:lnTo>
                <a:lnTo>
                  <a:pt x="13" y="32"/>
                </a:lnTo>
                <a:lnTo>
                  <a:pt x="13" y="31"/>
                </a:lnTo>
                <a:lnTo>
                  <a:pt x="14" y="29"/>
                </a:lnTo>
                <a:lnTo>
                  <a:pt x="14" y="28"/>
                </a:lnTo>
                <a:lnTo>
                  <a:pt x="16" y="25"/>
                </a:lnTo>
                <a:lnTo>
                  <a:pt x="17" y="23"/>
                </a:lnTo>
                <a:lnTo>
                  <a:pt x="19" y="22"/>
                </a:lnTo>
                <a:lnTo>
                  <a:pt x="20" y="20"/>
                </a:lnTo>
                <a:lnTo>
                  <a:pt x="22" y="19"/>
                </a:lnTo>
                <a:lnTo>
                  <a:pt x="22" y="18"/>
                </a:lnTo>
                <a:lnTo>
                  <a:pt x="23" y="16"/>
                </a:lnTo>
                <a:lnTo>
                  <a:pt x="25" y="16"/>
                </a:lnTo>
                <a:lnTo>
                  <a:pt x="26" y="15"/>
                </a:lnTo>
                <a:lnTo>
                  <a:pt x="28" y="13"/>
                </a:lnTo>
                <a:lnTo>
                  <a:pt x="29" y="13"/>
                </a:lnTo>
                <a:lnTo>
                  <a:pt x="32" y="12"/>
                </a:lnTo>
                <a:lnTo>
                  <a:pt x="34" y="12"/>
                </a:lnTo>
                <a:lnTo>
                  <a:pt x="35" y="10"/>
                </a:lnTo>
                <a:lnTo>
                  <a:pt x="37" y="10"/>
                </a:lnTo>
                <a:lnTo>
                  <a:pt x="38" y="10"/>
                </a:lnTo>
                <a:lnTo>
                  <a:pt x="39" y="9"/>
                </a:lnTo>
                <a:lnTo>
                  <a:pt x="41" y="9"/>
                </a:lnTo>
                <a:lnTo>
                  <a:pt x="44" y="9"/>
                </a:lnTo>
                <a:lnTo>
                  <a:pt x="44" y="0"/>
                </a:lnTo>
                <a:lnTo>
                  <a:pt x="41" y="0"/>
                </a:lnTo>
                <a:lnTo>
                  <a:pt x="38" y="0"/>
                </a:lnTo>
                <a:lnTo>
                  <a:pt x="37" y="1"/>
                </a:lnTo>
                <a:lnTo>
                  <a:pt x="34" y="1"/>
                </a:lnTo>
                <a:lnTo>
                  <a:pt x="32" y="1"/>
                </a:lnTo>
                <a:lnTo>
                  <a:pt x="29" y="3"/>
                </a:lnTo>
                <a:lnTo>
                  <a:pt x="28" y="4"/>
                </a:lnTo>
                <a:lnTo>
                  <a:pt x="26" y="4"/>
                </a:lnTo>
                <a:lnTo>
                  <a:pt x="23" y="6"/>
                </a:lnTo>
                <a:lnTo>
                  <a:pt x="22" y="7"/>
                </a:lnTo>
                <a:lnTo>
                  <a:pt x="20" y="9"/>
                </a:lnTo>
                <a:lnTo>
                  <a:pt x="19" y="10"/>
                </a:lnTo>
                <a:lnTo>
                  <a:pt x="16" y="12"/>
                </a:lnTo>
                <a:lnTo>
                  <a:pt x="14" y="13"/>
                </a:lnTo>
                <a:lnTo>
                  <a:pt x="13" y="15"/>
                </a:lnTo>
                <a:lnTo>
                  <a:pt x="12" y="16"/>
                </a:lnTo>
                <a:lnTo>
                  <a:pt x="10" y="19"/>
                </a:lnTo>
                <a:lnTo>
                  <a:pt x="9" y="20"/>
                </a:lnTo>
                <a:lnTo>
                  <a:pt x="7" y="23"/>
                </a:lnTo>
                <a:lnTo>
                  <a:pt x="6" y="25"/>
                </a:lnTo>
                <a:lnTo>
                  <a:pt x="6" y="28"/>
                </a:lnTo>
                <a:lnTo>
                  <a:pt x="4" y="29"/>
                </a:lnTo>
                <a:lnTo>
                  <a:pt x="3" y="32"/>
                </a:lnTo>
                <a:lnTo>
                  <a:pt x="3" y="34"/>
                </a:lnTo>
                <a:lnTo>
                  <a:pt x="1" y="37"/>
                </a:lnTo>
                <a:lnTo>
                  <a:pt x="1" y="40"/>
                </a:lnTo>
                <a:lnTo>
                  <a:pt x="0" y="43"/>
                </a:lnTo>
                <a:lnTo>
                  <a:pt x="0" y="44"/>
                </a:lnTo>
                <a:lnTo>
                  <a:pt x="0" y="47"/>
                </a:lnTo>
                <a:lnTo>
                  <a:pt x="0" y="50"/>
                </a:lnTo>
                <a:lnTo>
                  <a:pt x="0" y="53"/>
                </a:lnTo>
                <a:lnTo>
                  <a:pt x="0" y="56"/>
                </a:lnTo>
                <a:lnTo>
                  <a:pt x="9" y="5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908" name="Freeform 164"/>
          <p:cNvSpPr>
            <a:spLocks/>
          </p:cNvSpPr>
          <p:nvPr/>
        </p:nvSpPr>
        <p:spPr bwMode="auto">
          <a:xfrm>
            <a:off x="5122863" y="5357813"/>
            <a:ext cx="36512" cy="74612"/>
          </a:xfrm>
          <a:custGeom>
            <a:avLst/>
            <a:gdLst>
              <a:gd name="T0" fmla="*/ 23 w 23"/>
              <a:gd name="T1" fmla="*/ 40 h 47"/>
              <a:gd name="T2" fmla="*/ 22 w 23"/>
              <a:gd name="T3" fmla="*/ 37 h 47"/>
              <a:gd name="T4" fmla="*/ 19 w 23"/>
              <a:gd name="T5" fmla="*/ 34 h 47"/>
              <a:gd name="T6" fmla="*/ 17 w 23"/>
              <a:gd name="T7" fmla="*/ 31 h 47"/>
              <a:gd name="T8" fmla="*/ 16 w 23"/>
              <a:gd name="T9" fmla="*/ 30 h 47"/>
              <a:gd name="T10" fmla="*/ 14 w 23"/>
              <a:gd name="T11" fmla="*/ 27 h 47"/>
              <a:gd name="T12" fmla="*/ 13 w 23"/>
              <a:gd name="T13" fmla="*/ 25 h 47"/>
              <a:gd name="T14" fmla="*/ 12 w 23"/>
              <a:gd name="T15" fmla="*/ 22 h 47"/>
              <a:gd name="T16" fmla="*/ 12 w 23"/>
              <a:gd name="T17" fmla="*/ 19 h 47"/>
              <a:gd name="T18" fmla="*/ 10 w 23"/>
              <a:gd name="T19" fmla="*/ 16 h 47"/>
              <a:gd name="T20" fmla="*/ 10 w 23"/>
              <a:gd name="T21" fmla="*/ 13 h 47"/>
              <a:gd name="T22" fmla="*/ 9 w 23"/>
              <a:gd name="T23" fmla="*/ 10 h 47"/>
              <a:gd name="T24" fmla="*/ 9 w 23"/>
              <a:gd name="T25" fmla="*/ 7 h 47"/>
              <a:gd name="T26" fmla="*/ 9 w 23"/>
              <a:gd name="T27" fmla="*/ 4 h 47"/>
              <a:gd name="T28" fmla="*/ 9 w 23"/>
              <a:gd name="T29" fmla="*/ 1 h 47"/>
              <a:gd name="T30" fmla="*/ 0 w 23"/>
              <a:gd name="T31" fmla="*/ 0 h 47"/>
              <a:gd name="T32" fmla="*/ 0 w 23"/>
              <a:gd name="T33" fmla="*/ 3 h 47"/>
              <a:gd name="T34" fmla="*/ 0 w 23"/>
              <a:gd name="T35" fmla="*/ 6 h 47"/>
              <a:gd name="T36" fmla="*/ 0 w 23"/>
              <a:gd name="T37" fmla="*/ 9 h 47"/>
              <a:gd name="T38" fmla="*/ 0 w 23"/>
              <a:gd name="T39" fmla="*/ 13 h 47"/>
              <a:gd name="T40" fmla="*/ 1 w 23"/>
              <a:gd name="T41" fmla="*/ 16 h 47"/>
              <a:gd name="T42" fmla="*/ 1 w 23"/>
              <a:gd name="T43" fmla="*/ 19 h 47"/>
              <a:gd name="T44" fmla="*/ 3 w 23"/>
              <a:gd name="T45" fmla="*/ 22 h 47"/>
              <a:gd name="T46" fmla="*/ 4 w 23"/>
              <a:gd name="T47" fmla="*/ 25 h 47"/>
              <a:gd name="T48" fmla="*/ 6 w 23"/>
              <a:gd name="T49" fmla="*/ 28 h 47"/>
              <a:gd name="T50" fmla="*/ 7 w 23"/>
              <a:gd name="T51" fmla="*/ 31 h 47"/>
              <a:gd name="T52" fmla="*/ 9 w 23"/>
              <a:gd name="T53" fmla="*/ 34 h 47"/>
              <a:gd name="T54" fmla="*/ 10 w 23"/>
              <a:gd name="T55" fmla="*/ 37 h 47"/>
              <a:gd name="T56" fmla="*/ 13 w 23"/>
              <a:gd name="T57" fmla="*/ 40 h 47"/>
              <a:gd name="T58" fmla="*/ 14 w 23"/>
              <a:gd name="T59" fmla="*/ 43 h 47"/>
              <a:gd name="T60" fmla="*/ 17 w 23"/>
              <a:gd name="T61" fmla="*/ 44 h 47"/>
              <a:gd name="T62" fmla="*/ 19 w 23"/>
              <a:gd name="T63" fmla="*/ 47 h 47"/>
              <a:gd name="T64" fmla="*/ 19 w 23"/>
              <a:gd name="T65" fmla="*/ 46 h 47"/>
              <a:gd name="T66" fmla="*/ 22 w 23"/>
              <a:gd name="T67" fmla="*/ 38 h 47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23"/>
              <a:gd name="T103" fmla="*/ 0 h 47"/>
              <a:gd name="T104" fmla="*/ 23 w 23"/>
              <a:gd name="T105" fmla="*/ 47 h 47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23" h="47">
                <a:moveTo>
                  <a:pt x="22" y="38"/>
                </a:moveTo>
                <a:lnTo>
                  <a:pt x="23" y="40"/>
                </a:lnTo>
                <a:lnTo>
                  <a:pt x="23" y="38"/>
                </a:lnTo>
                <a:lnTo>
                  <a:pt x="22" y="37"/>
                </a:lnTo>
                <a:lnTo>
                  <a:pt x="20" y="36"/>
                </a:lnTo>
                <a:lnTo>
                  <a:pt x="19" y="34"/>
                </a:lnTo>
                <a:lnTo>
                  <a:pt x="17" y="33"/>
                </a:lnTo>
                <a:lnTo>
                  <a:pt x="17" y="31"/>
                </a:lnTo>
                <a:lnTo>
                  <a:pt x="16" y="31"/>
                </a:lnTo>
                <a:lnTo>
                  <a:pt x="16" y="30"/>
                </a:lnTo>
                <a:lnTo>
                  <a:pt x="14" y="28"/>
                </a:lnTo>
                <a:lnTo>
                  <a:pt x="14" y="27"/>
                </a:lnTo>
                <a:lnTo>
                  <a:pt x="14" y="25"/>
                </a:lnTo>
                <a:lnTo>
                  <a:pt x="13" y="25"/>
                </a:lnTo>
                <a:lnTo>
                  <a:pt x="13" y="24"/>
                </a:lnTo>
                <a:lnTo>
                  <a:pt x="12" y="22"/>
                </a:lnTo>
                <a:lnTo>
                  <a:pt x="12" y="21"/>
                </a:lnTo>
                <a:lnTo>
                  <a:pt x="12" y="19"/>
                </a:lnTo>
                <a:lnTo>
                  <a:pt x="10" y="18"/>
                </a:lnTo>
                <a:lnTo>
                  <a:pt x="10" y="16"/>
                </a:lnTo>
                <a:lnTo>
                  <a:pt x="10" y="15"/>
                </a:lnTo>
                <a:lnTo>
                  <a:pt x="10" y="13"/>
                </a:lnTo>
                <a:lnTo>
                  <a:pt x="9" y="12"/>
                </a:lnTo>
                <a:lnTo>
                  <a:pt x="9" y="10"/>
                </a:lnTo>
                <a:lnTo>
                  <a:pt x="9" y="9"/>
                </a:lnTo>
                <a:lnTo>
                  <a:pt x="9" y="7"/>
                </a:lnTo>
                <a:lnTo>
                  <a:pt x="9" y="6"/>
                </a:lnTo>
                <a:lnTo>
                  <a:pt x="9" y="4"/>
                </a:lnTo>
                <a:lnTo>
                  <a:pt x="9" y="3"/>
                </a:lnTo>
                <a:lnTo>
                  <a:pt x="9" y="1"/>
                </a:lnTo>
                <a:lnTo>
                  <a:pt x="9" y="0"/>
                </a:lnTo>
                <a:lnTo>
                  <a:pt x="0" y="0"/>
                </a:lnTo>
                <a:lnTo>
                  <a:pt x="0" y="1"/>
                </a:lnTo>
                <a:lnTo>
                  <a:pt x="0" y="3"/>
                </a:lnTo>
                <a:lnTo>
                  <a:pt x="0" y="4"/>
                </a:lnTo>
                <a:lnTo>
                  <a:pt x="0" y="6"/>
                </a:lnTo>
                <a:lnTo>
                  <a:pt x="0" y="7"/>
                </a:lnTo>
                <a:lnTo>
                  <a:pt x="0" y="9"/>
                </a:lnTo>
                <a:lnTo>
                  <a:pt x="0" y="12"/>
                </a:lnTo>
                <a:lnTo>
                  <a:pt x="0" y="13"/>
                </a:lnTo>
                <a:lnTo>
                  <a:pt x="1" y="15"/>
                </a:lnTo>
                <a:lnTo>
                  <a:pt x="1" y="16"/>
                </a:lnTo>
                <a:lnTo>
                  <a:pt x="1" y="18"/>
                </a:lnTo>
                <a:lnTo>
                  <a:pt x="1" y="19"/>
                </a:lnTo>
                <a:lnTo>
                  <a:pt x="3" y="21"/>
                </a:lnTo>
                <a:lnTo>
                  <a:pt x="3" y="22"/>
                </a:lnTo>
                <a:lnTo>
                  <a:pt x="4" y="24"/>
                </a:lnTo>
                <a:lnTo>
                  <a:pt x="4" y="25"/>
                </a:lnTo>
                <a:lnTo>
                  <a:pt x="4" y="27"/>
                </a:lnTo>
                <a:lnTo>
                  <a:pt x="6" y="28"/>
                </a:lnTo>
                <a:lnTo>
                  <a:pt x="6" y="30"/>
                </a:lnTo>
                <a:lnTo>
                  <a:pt x="7" y="31"/>
                </a:lnTo>
                <a:lnTo>
                  <a:pt x="7" y="33"/>
                </a:lnTo>
                <a:lnTo>
                  <a:pt x="9" y="34"/>
                </a:lnTo>
                <a:lnTo>
                  <a:pt x="9" y="36"/>
                </a:lnTo>
                <a:lnTo>
                  <a:pt x="10" y="37"/>
                </a:lnTo>
                <a:lnTo>
                  <a:pt x="12" y="38"/>
                </a:lnTo>
                <a:lnTo>
                  <a:pt x="13" y="40"/>
                </a:lnTo>
                <a:lnTo>
                  <a:pt x="13" y="41"/>
                </a:lnTo>
                <a:lnTo>
                  <a:pt x="14" y="43"/>
                </a:lnTo>
                <a:lnTo>
                  <a:pt x="16" y="44"/>
                </a:lnTo>
                <a:lnTo>
                  <a:pt x="17" y="44"/>
                </a:lnTo>
                <a:lnTo>
                  <a:pt x="17" y="46"/>
                </a:lnTo>
                <a:lnTo>
                  <a:pt x="19" y="47"/>
                </a:lnTo>
                <a:lnTo>
                  <a:pt x="17" y="46"/>
                </a:lnTo>
                <a:lnTo>
                  <a:pt x="19" y="46"/>
                </a:lnTo>
                <a:lnTo>
                  <a:pt x="19" y="47"/>
                </a:lnTo>
                <a:lnTo>
                  <a:pt x="22" y="38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909" name="Freeform 165"/>
          <p:cNvSpPr>
            <a:spLocks/>
          </p:cNvSpPr>
          <p:nvPr/>
        </p:nvSpPr>
        <p:spPr bwMode="auto">
          <a:xfrm>
            <a:off x="5153025" y="5418138"/>
            <a:ext cx="215900" cy="290512"/>
          </a:xfrm>
          <a:custGeom>
            <a:avLst/>
            <a:gdLst>
              <a:gd name="T0" fmla="*/ 136 w 136"/>
              <a:gd name="T1" fmla="*/ 175 h 183"/>
              <a:gd name="T2" fmla="*/ 136 w 136"/>
              <a:gd name="T3" fmla="*/ 162 h 183"/>
              <a:gd name="T4" fmla="*/ 133 w 136"/>
              <a:gd name="T5" fmla="*/ 147 h 183"/>
              <a:gd name="T6" fmla="*/ 129 w 136"/>
              <a:gd name="T7" fmla="*/ 132 h 183"/>
              <a:gd name="T8" fmla="*/ 125 w 136"/>
              <a:gd name="T9" fmla="*/ 119 h 183"/>
              <a:gd name="T10" fmla="*/ 119 w 136"/>
              <a:gd name="T11" fmla="*/ 106 h 183"/>
              <a:gd name="T12" fmla="*/ 113 w 136"/>
              <a:gd name="T13" fmla="*/ 94 h 183"/>
              <a:gd name="T14" fmla="*/ 104 w 136"/>
              <a:gd name="T15" fmla="*/ 80 h 183"/>
              <a:gd name="T16" fmla="*/ 95 w 136"/>
              <a:gd name="T17" fmla="*/ 69 h 183"/>
              <a:gd name="T18" fmla="*/ 86 w 136"/>
              <a:gd name="T19" fmla="*/ 57 h 183"/>
              <a:gd name="T20" fmla="*/ 76 w 136"/>
              <a:gd name="T21" fmla="*/ 46 h 183"/>
              <a:gd name="T22" fmla="*/ 64 w 136"/>
              <a:gd name="T23" fmla="*/ 36 h 183"/>
              <a:gd name="T24" fmla="*/ 53 w 136"/>
              <a:gd name="T25" fmla="*/ 27 h 183"/>
              <a:gd name="T26" fmla="*/ 40 w 136"/>
              <a:gd name="T27" fmla="*/ 18 h 183"/>
              <a:gd name="T28" fmla="*/ 25 w 136"/>
              <a:gd name="T29" fmla="*/ 11 h 183"/>
              <a:gd name="T30" fmla="*/ 12 w 136"/>
              <a:gd name="T31" fmla="*/ 3 h 183"/>
              <a:gd name="T32" fmla="*/ 0 w 136"/>
              <a:gd name="T33" fmla="*/ 9 h 183"/>
              <a:gd name="T34" fmla="*/ 15 w 136"/>
              <a:gd name="T35" fmla="*/ 15 h 183"/>
              <a:gd name="T36" fmla="*/ 28 w 136"/>
              <a:gd name="T37" fmla="*/ 23 h 183"/>
              <a:gd name="T38" fmla="*/ 41 w 136"/>
              <a:gd name="T39" fmla="*/ 30 h 183"/>
              <a:gd name="T40" fmla="*/ 53 w 136"/>
              <a:gd name="T41" fmla="*/ 39 h 183"/>
              <a:gd name="T42" fmla="*/ 64 w 136"/>
              <a:gd name="T43" fmla="*/ 48 h 183"/>
              <a:gd name="T44" fmla="*/ 75 w 136"/>
              <a:gd name="T45" fmla="*/ 58 h 183"/>
              <a:gd name="T46" fmla="*/ 85 w 136"/>
              <a:gd name="T47" fmla="*/ 69 h 183"/>
              <a:gd name="T48" fmla="*/ 94 w 136"/>
              <a:gd name="T49" fmla="*/ 80 h 183"/>
              <a:gd name="T50" fmla="*/ 101 w 136"/>
              <a:gd name="T51" fmla="*/ 92 h 183"/>
              <a:gd name="T52" fmla="*/ 108 w 136"/>
              <a:gd name="T53" fmla="*/ 104 h 183"/>
              <a:gd name="T54" fmla="*/ 114 w 136"/>
              <a:gd name="T55" fmla="*/ 116 h 183"/>
              <a:gd name="T56" fmla="*/ 119 w 136"/>
              <a:gd name="T57" fmla="*/ 129 h 183"/>
              <a:gd name="T58" fmla="*/ 123 w 136"/>
              <a:gd name="T59" fmla="*/ 143 h 183"/>
              <a:gd name="T60" fmla="*/ 126 w 136"/>
              <a:gd name="T61" fmla="*/ 156 h 183"/>
              <a:gd name="T62" fmla="*/ 128 w 136"/>
              <a:gd name="T63" fmla="*/ 169 h 183"/>
              <a:gd name="T64" fmla="*/ 128 w 136"/>
              <a:gd name="T65" fmla="*/ 183 h 18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36"/>
              <a:gd name="T100" fmla="*/ 0 h 183"/>
              <a:gd name="T101" fmla="*/ 136 w 136"/>
              <a:gd name="T102" fmla="*/ 183 h 183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36" h="183">
                <a:moveTo>
                  <a:pt x="136" y="183"/>
                </a:moveTo>
                <a:lnTo>
                  <a:pt x="136" y="175"/>
                </a:lnTo>
                <a:lnTo>
                  <a:pt x="136" y="168"/>
                </a:lnTo>
                <a:lnTo>
                  <a:pt x="136" y="162"/>
                </a:lnTo>
                <a:lnTo>
                  <a:pt x="135" y="154"/>
                </a:lnTo>
                <a:lnTo>
                  <a:pt x="133" y="147"/>
                </a:lnTo>
                <a:lnTo>
                  <a:pt x="132" y="140"/>
                </a:lnTo>
                <a:lnTo>
                  <a:pt x="129" y="132"/>
                </a:lnTo>
                <a:lnTo>
                  <a:pt x="128" y="126"/>
                </a:lnTo>
                <a:lnTo>
                  <a:pt x="125" y="119"/>
                </a:lnTo>
                <a:lnTo>
                  <a:pt x="122" y="113"/>
                </a:lnTo>
                <a:lnTo>
                  <a:pt x="119" y="106"/>
                </a:lnTo>
                <a:lnTo>
                  <a:pt x="116" y="100"/>
                </a:lnTo>
                <a:lnTo>
                  <a:pt x="113" y="94"/>
                </a:lnTo>
                <a:lnTo>
                  <a:pt x="108" y="86"/>
                </a:lnTo>
                <a:lnTo>
                  <a:pt x="104" y="80"/>
                </a:lnTo>
                <a:lnTo>
                  <a:pt x="100" y="75"/>
                </a:lnTo>
                <a:lnTo>
                  <a:pt x="95" y="69"/>
                </a:lnTo>
                <a:lnTo>
                  <a:pt x="91" y="63"/>
                </a:lnTo>
                <a:lnTo>
                  <a:pt x="86" y="57"/>
                </a:lnTo>
                <a:lnTo>
                  <a:pt x="81" y="52"/>
                </a:lnTo>
                <a:lnTo>
                  <a:pt x="76" y="46"/>
                </a:lnTo>
                <a:lnTo>
                  <a:pt x="70" y="42"/>
                </a:lnTo>
                <a:lnTo>
                  <a:pt x="64" y="36"/>
                </a:lnTo>
                <a:lnTo>
                  <a:pt x="59" y="32"/>
                </a:lnTo>
                <a:lnTo>
                  <a:pt x="53" y="27"/>
                </a:lnTo>
                <a:lnTo>
                  <a:pt x="45" y="23"/>
                </a:lnTo>
                <a:lnTo>
                  <a:pt x="40" y="18"/>
                </a:lnTo>
                <a:lnTo>
                  <a:pt x="32" y="14"/>
                </a:lnTo>
                <a:lnTo>
                  <a:pt x="25" y="11"/>
                </a:lnTo>
                <a:lnTo>
                  <a:pt x="18" y="6"/>
                </a:lnTo>
                <a:lnTo>
                  <a:pt x="12" y="3"/>
                </a:lnTo>
                <a:lnTo>
                  <a:pt x="3" y="0"/>
                </a:lnTo>
                <a:lnTo>
                  <a:pt x="0" y="9"/>
                </a:lnTo>
                <a:lnTo>
                  <a:pt x="7" y="12"/>
                </a:lnTo>
                <a:lnTo>
                  <a:pt x="15" y="15"/>
                </a:lnTo>
                <a:lnTo>
                  <a:pt x="22" y="18"/>
                </a:lnTo>
                <a:lnTo>
                  <a:pt x="28" y="23"/>
                </a:lnTo>
                <a:lnTo>
                  <a:pt x="35" y="26"/>
                </a:lnTo>
                <a:lnTo>
                  <a:pt x="41" y="30"/>
                </a:lnTo>
                <a:lnTo>
                  <a:pt x="47" y="35"/>
                </a:lnTo>
                <a:lnTo>
                  <a:pt x="53" y="39"/>
                </a:lnTo>
                <a:lnTo>
                  <a:pt x="59" y="43"/>
                </a:lnTo>
                <a:lnTo>
                  <a:pt x="64" y="48"/>
                </a:lnTo>
                <a:lnTo>
                  <a:pt x="70" y="52"/>
                </a:lnTo>
                <a:lnTo>
                  <a:pt x="75" y="58"/>
                </a:lnTo>
                <a:lnTo>
                  <a:pt x="79" y="63"/>
                </a:lnTo>
                <a:lnTo>
                  <a:pt x="85" y="69"/>
                </a:lnTo>
                <a:lnTo>
                  <a:pt x="89" y="75"/>
                </a:lnTo>
                <a:lnTo>
                  <a:pt x="94" y="80"/>
                </a:lnTo>
                <a:lnTo>
                  <a:pt x="97" y="86"/>
                </a:lnTo>
                <a:lnTo>
                  <a:pt x="101" y="92"/>
                </a:lnTo>
                <a:lnTo>
                  <a:pt x="106" y="98"/>
                </a:lnTo>
                <a:lnTo>
                  <a:pt x="108" y="104"/>
                </a:lnTo>
                <a:lnTo>
                  <a:pt x="111" y="110"/>
                </a:lnTo>
                <a:lnTo>
                  <a:pt x="114" y="116"/>
                </a:lnTo>
                <a:lnTo>
                  <a:pt x="117" y="122"/>
                </a:lnTo>
                <a:lnTo>
                  <a:pt x="119" y="129"/>
                </a:lnTo>
                <a:lnTo>
                  <a:pt x="122" y="135"/>
                </a:lnTo>
                <a:lnTo>
                  <a:pt x="123" y="143"/>
                </a:lnTo>
                <a:lnTo>
                  <a:pt x="125" y="149"/>
                </a:lnTo>
                <a:lnTo>
                  <a:pt x="126" y="156"/>
                </a:lnTo>
                <a:lnTo>
                  <a:pt x="128" y="162"/>
                </a:lnTo>
                <a:lnTo>
                  <a:pt x="128" y="169"/>
                </a:lnTo>
                <a:lnTo>
                  <a:pt x="128" y="175"/>
                </a:lnTo>
                <a:lnTo>
                  <a:pt x="128" y="183"/>
                </a:lnTo>
                <a:lnTo>
                  <a:pt x="136" y="183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910" name="Freeform 166"/>
          <p:cNvSpPr>
            <a:spLocks/>
          </p:cNvSpPr>
          <p:nvPr/>
        </p:nvSpPr>
        <p:spPr bwMode="auto">
          <a:xfrm>
            <a:off x="5005388" y="5708650"/>
            <a:ext cx="363537" cy="315913"/>
          </a:xfrm>
          <a:custGeom>
            <a:avLst/>
            <a:gdLst>
              <a:gd name="T0" fmla="*/ 12 w 229"/>
              <a:gd name="T1" fmla="*/ 199 h 199"/>
              <a:gd name="T2" fmla="*/ 36 w 229"/>
              <a:gd name="T3" fmla="*/ 196 h 199"/>
              <a:gd name="T4" fmla="*/ 58 w 229"/>
              <a:gd name="T5" fmla="*/ 194 h 199"/>
              <a:gd name="T6" fmla="*/ 80 w 229"/>
              <a:gd name="T7" fmla="*/ 188 h 199"/>
              <a:gd name="T8" fmla="*/ 100 w 229"/>
              <a:gd name="T9" fmla="*/ 180 h 199"/>
              <a:gd name="T10" fmla="*/ 119 w 229"/>
              <a:gd name="T11" fmla="*/ 171 h 199"/>
              <a:gd name="T12" fmla="*/ 137 w 229"/>
              <a:gd name="T13" fmla="*/ 159 h 199"/>
              <a:gd name="T14" fmla="*/ 155 w 229"/>
              <a:gd name="T15" fmla="*/ 148 h 199"/>
              <a:gd name="T16" fmla="*/ 171 w 229"/>
              <a:gd name="T17" fmla="*/ 134 h 199"/>
              <a:gd name="T18" fmla="*/ 184 w 229"/>
              <a:gd name="T19" fmla="*/ 119 h 199"/>
              <a:gd name="T20" fmla="*/ 197 w 229"/>
              <a:gd name="T21" fmla="*/ 103 h 199"/>
              <a:gd name="T22" fmla="*/ 207 w 229"/>
              <a:gd name="T23" fmla="*/ 87 h 199"/>
              <a:gd name="T24" fmla="*/ 216 w 229"/>
              <a:gd name="T25" fmla="*/ 69 h 199"/>
              <a:gd name="T26" fmla="*/ 223 w 229"/>
              <a:gd name="T27" fmla="*/ 50 h 199"/>
              <a:gd name="T28" fmla="*/ 228 w 229"/>
              <a:gd name="T29" fmla="*/ 31 h 199"/>
              <a:gd name="T30" fmla="*/ 229 w 229"/>
              <a:gd name="T31" fmla="*/ 10 h 199"/>
              <a:gd name="T32" fmla="*/ 221 w 229"/>
              <a:gd name="T33" fmla="*/ 0 h 199"/>
              <a:gd name="T34" fmla="*/ 221 w 229"/>
              <a:gd name="T35" fmla="*/ 19 h 199"/>
              <a:gd name="T36" fmla="*/ 216 w 229"/>
              <a:gd name="T37" fmla="*/ 38 h 199"/>
              <a:gd name="T38" fmla="*/ 212 w 229"/>
              <a:gd name="T39" fmla="*/ 56 h 199"/>
              <a:gd name="T40" fmla="*/ 204 w 229"/>
              <a:gd name="T41" fmla="*/ 74 h 199"/>
              <a:gd name="T42" fmla="*/ 194 w 229"/>
              <a:gd name="T43" fmla="*/ 90 h 199"/>
              <a:gd name="T44" fmla="*/ 184 w 229"/>
              <a:gd name="T45" fmla="*/ 106 h 199"/>
              <a:gd name="T46" fmla="*/ 171 w 229"/>
              <a:gd name="T47" fmla="*/ 121 h 199"/>
              <a:gd name="T48" fmla="*/ 157 w 229"/>
              <a:gd name="T49" fmla="*/ 134 h 199"/>
              <a:gd name="T50" fmla="*/ 141 w 229"/>
              <a:gd name="T51" fmla="*/ 146 h 199"/>
              <a:gd name="T52" fmla="*/ 124 w 229"/>
              <a:gd name="T53" fmla="*/ 158 h 199"/>
              <a:gd name="T54" fmla="*/ 106 w 229"/>
              <a:gd name="T55" fmla="*/ 167 h 199"/>
              <a:gd name="T56" fmla="*/ 87 w 229"/>
              <a:gd name="T57" fmla="*/ 176 h 199"/>
              <a:gd name="T58" fmla="*/ 66 w 229"/>
              <a:gd name="T59" fmla="*/ 182 h 199"/>
              <a:gd name="T60" fmla="*/ 46 w 229"/>
              <a:gd name="T61" fmla="*/ 186 h 199"/>
              <a:gd name="T62" fmla="*/ 24 w 229"/>
              <a:gd name="T63" fmla="*/ 189 h 199"/>
              <a:gd name="T64" fmla="*/ 0 w 229"/>
              <a:gd name="T65" fmla="*/ 191 h 19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29"/>
              <a:gd name="T100" fmla="*/ 0 h 199"/>
              <a:gd name="T101" fmla="*/ 229 w 229"/>
              <a:gd name="T102" fmla="*/ 199 h 19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29" h="199">
                <a:moveTo>
                  <a:pt x="0" y="199"/>
                </a:moveTo>
                <a:lnTo>
                  <a:pt x="12" y="199"/>
                </a:lnTo>
                <a:lnTo>
                  <a:pt x="24" y="198"/>
                </a:lnTo>
                <a:lnTo>
                  <a:pt x="36" y="196"/>
                </a:lnTo>
                <a:lnTo>
                  <a:pt x="47" y="195"/>
                </a:lnTo>
                <a:lnTo>
                  <a:pt x="58" y="194"/>
                </a:lnTo>
                <a:lnTo>
                  <a:pt x="69" y="191"/>
                </a:lnTo>
                <a:lnTo>
                  <a:pt x="80" y="188"/>
                </a:lnTo>
                <a:lnTo>
                  <a:pt x="90" y="183"/>
                </a:lnTo>
                <a:lnTo>
                  <a:pt x="100" y="180"/>
                </a:lnTo>
                <a:lnTo>
                  <a:pt x="109" y="176"/>
                </a:lnTo>
                <a:lnTo>
                  <a:pt x="119" y="171"/>
                </a:lnTo>
                <a:lnTo>
                  <a:pt x="128" y="165"/>
                </a:lnTo>
                <a:lnTo>
                  <a:pt x="137" y="159"/>
                </a:lnTo>
                <a:lnTo>
                  <a:pt x="146" y="154"/>
                </a:lnTo>
                <a:lnTo>
                  <a:pt x="155" y="148"/>
                </a:lnTo>
                <a:lnTo>
                  <a:pt x="162" y="142"/>
                </a:lnTo>
                <a:lnTo>
                  <a:pt x="171" y="134"/>
                </a:lnTo>
                <a:lnTo>
                  <a:pt x="178" y="127"/>
                </a:lnTo>
                <a:lnTo>
                  <a:pt x="184" y="119"/>
                </a:lnTo>
                <a:lnTo>
                  <a:pt x="191" y="112"/>
                </a:lnTo>
                <a:lnTo>
                  <a:pt x="197" y="103"/>
                </a:lnTo>
                <a:lnTo>
                  <a:pt x="201" y="94"/>
                </a:lnTo>
                <a:lnTo>
                  <a:pt x="207" y="87"/>
                </a:lnTo>
                <a:lnTo>
                  <a:pt x="212" y="78"/>
                </a:lnTo>
                <a:lnTo>
                  <a:pt x="216" y="69"/>
                </a:lnTo>
                <a:lnTo>
                  <a:pt x="219" y="59"/>
                </a:lnTo>
                <a:lnTo>
                  <a:pt x="223" y="50"/>
                </a:lnTo>
                <a:lnTo>
                  <a:pt x="225" y="40"/>
                </a:lnTo>
                <a:lnTo>
                  <a:pt x="228" y="31"/>
                </a:lnTo>
                <a:lnTo>
                  <a:pt x="229" y="20"/>
                </a:lnTo>
                <a:lnTo>
                  <a:pt x="229" y="10"/>
                </a:lnTo>
                <a:lnTo>
                  <a:pt x="229" y="0"/>
                </a:lnTo>
                <a:lnTo>
                  <a:pt x="221" y="0"/>
                </a:lnTo>
                <a:lnTo>
                  <a:pt x="221" y="10"/>
                </a:lnTo>
                <a:lnTo>
                  <a:pt x="221" y="19"/>
                </a:lnTo>
                <a:lnTo>
                  <a:pt x="219" y="29"/>
                </a:lnTo>
                <a:lnTo>
                  <a:pt x="216" y="38"/>
                </a:lnTo>
                <a:lnTo>
                  <a:pt x="215" y="47"/>
                </a:lnTo>
                <a:lnTo>
                  <a:pt x="212" y="56"/>
                </a:lnTo>
                <a:lnTo>
                  <a:pt x="207" y="65"/>
                </a:lnTo>
                <a:lnTo>
                  <a:pt x="204" y="74"/>
                </a:lnTo>
                <a:lnTo>
                  <a:pt x="200" y="82"/>
                </a:lnTo>
                <a:lnTo>
                  <a:pt x="194" y="90"/>
                </a:lnTo>
                <a:lnTo>
                  <a:pt x="190" y="99"/>
                </a:lnTo>
                <a:lnTo>
                  <a:pt x="184" y="106"/>
                </a:lnTo>
                <a:lnTo>
                  <a:pt x="178" y="114"/>
                </a:lnTo>
                <a:lnTo>
                  <a:pt x="171" y="121"/>
                </a:lnTo>
                <a:lnTo>
                  <a:pt x="165" y="128"/>
                </a:lnTo>
                <a:lnTo>
                  <a:pt x="157" y="134"/>
                </a:lnTo>
                <a:lnTo>
                  <a:pt x="149" y="140"/>
                </a:lnTo>
                <a:lnTo>
                  <a:pt x="141" y="146"/>
                </a:lnTo>
                <a:lnTo>
                  <a:pt x="133" y="152"/>
                </a:lnTo>
                <a:lnTo>
                  <a:pt x="124" y="158"/>
                </a:lnTo>
                <a:lnTo>
                  <a:pt x="115" y="162"/>
                </a:lnTo>
                <a:lnTo>
                  <a:pt x="106" y="167"/>
                </a:lnTo>
                <a:lnTo>
                  <a:pt x="96" y="171"/>
                </a:lnTo>
                <a:lnTo>
                  <a:pt x="87" y="176"/>
                </a:lnTo>
                <a:lnTo>
                  <a:pt x="77" y="179"/>
                </a:lnTo>
                <a:lnTo>
                  <a:pt x="66" y="182"/>
                </a:lnTo>
                <a:lnTo>
                  <a:pt x="56" y="185"/>
                </a:lnTo>
                <a:lnTo>
                  <a:pt x="46" y="186"/>
                </a:lnTo>
                <a:lnTo>
                  <a:pt x="34" y="189"/>
                </a:lnTo>
                <a:lnTo>
                  <a:pt x="24" y="189"/>
                </a:lnTo>
                <a:lnTo>
                  <a:pt x="12" y="191"/>
                </a:lnTo>
                <a:lnTo>
                  <a:pt x="0" y="191"/>
                </a:lnTo>
                <a:lnTo>
                  <a:pt x="0" y="199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911" name="Freeform 167"/>
          <p:cNvSpPr>
            <a:spLocks/>
          </p:cNvSpPr>
          <p:nvPr/>
        </p:nvSpPr>
        <p:spPr bwMode="auto">
          <a:xfrm>
            <a:off x="4643438" y="5708650"/>
            <a:ext cx="361950" cy="315913"/>
          </a:xfrm>
          <a:custGeom>
            <a:avLst/>
            <a:gdLst>
              <a:gd name="T0" fmla="*/ 0 w 228"/>
              <a:gd name="T1" fmla="*/ 10 h 199"/>
              <a:gd name="T2" fmla="*/ 3 w 228"/>
              <a:gd name="T3" fmla="*/ 31 h 199"/>
              <a:gd name="T4" fmla="*/ 7 w 228"/>
              <a:gd name="T5" fmla="*/ 50 h 199"/>
              <a:gd name="T6" fmla="*/ 14 w 228"/>
              <a:gd name="T7" fmla="*/ 69 h 199"/>
              <a:gd name="T8" fmla="*/ 23 w 228"/>
              <a:gd name="T9" fmla="*/ 87 h 199"/>
              <a:gd name="T10" fmla="*/ 33 w 228"/>
              <a:gd name="T11" fmla="*/ 103 h 199"/>
              <a:gd name="T12" fmla="*/ 45 w 228"/>
              <a:gd name="T13" fmla="*/ 119 h 199"/>
              <a:gd name="T14" fmla="*/ 60 w 228"/>
              <a:gd name="T15" fmla="*/ 134 h 199"/>
              <a:gd name="T16" fmla="*/ 74 w 228"/>
              <a:gd name="T17" fmla="*/ 148 h 199"/>
              <a:gd name="T18" fmla="*/ 92 w 228"/>
              <a:gd name="T19" fmla="*/ 159 h 199"/>
              <a:gd name="T20" fmla="*/ 111 w 228"/>
              <a:gd name="T21" fmla="*/ 171 h 199"/>
              <a:gd name="T22" fmla="*/ 130 w 228"/>
              <a:gd name="T23" fmla="*/ 180 h 199"/>
              <a:gd name="T24" fmla="*/ 151 w 228"/>
              <a:gd name="T25" fmla="*/ 188 h 199"/>
              <a:gd name="T26" fmla="*/ 171 w 228"/>
              <a:gd name="T27" fmla="*/ 194 h 199"/>
              <a:gd name="T28" fmla="*/ 195 w 228"/>
              <a:gd name="T29" fmla="*/ 196 h 199"/>
              <a:gd name="T30" fmla="*/ 217 w 228"/>
              <a:gd name="T31" fmla="*/ 199 h 199"/>
              <a:gd name="T32" fmla="*/ 228 w 228"/>
              <a:gd name="T33" fmla="*/ 191 h 199"/>
              <a:gd name="T34" fmla="*/ 206 w 228"/>
              <a:gd name="T35" fmla="*/ 189 h 199"/>
              <a:gd name="T36" fmla="*/ 184 w 228"/>
              <a:gd name="T37" fmla="*/ 186 h 199"/>
              <a:gd name="T38" fmla="*/ 164 w 228"/>
              <a:gd name="T39" fmla="*/ 182 h 199"/>
              <a:gd name="T40" fmla="*/ 143 w 228"/>
              <a:gd name="T41" fmla="*/ 176 h 199"/>
              <a:gd name="T42" fmla="*/ 124 w 228"/>
              <a:gd name="T43" fmla="*/ 167 h 199"/>
              <a:gd name="T44" fmla="*/ 105 w 228"/>
              <a:gd name="T45" fmla="*/ 158 h 199"/>
              <a:gd name="T46" fmla="*/ 89 w 228"/>
              <a:gd name="T47" fmla="*/ 146 h 199"/>
              <a:gd name="T48" fmla="*/ 73 w 228"/>
              <a:gd name="T49" fmla="*/ 134 h 199"/>
              <a:gd name="T50" fmla="*/ 58 w 228"/>
              <a:gd name="T51" fmla="*/ 121 h 199"/>
              <a:gd name="T52" fmla="*/ 47 w 228"/>
              <a:gd name="T53" fmla="*/ 106 h 199"/>
              <a:gd name="T54" fmla="*/ 35 w 228"/>
              <a:gd name="T55" fmla="*/ 90 h 199"/>
              <a:gd name="T56" fmla="*/ 26 w 228"/>
              <a:gd name="T57" fmla="*/ 74 h 199"/>
              <a:gd name="T58" fmla="*/ 19 w 228"/>
              <a:gd name="T59" fmla="*/ 56 h 199"/>
              <a:gd name="T60" fmla="*/ 13 w 228"/>
              <a:gd name="T61" fmla="*/ 38 h 199"/>
              <a:gd name="T62" fmla="*/ 10 w 228"/>
              <a:gd name="T63" fmla="*/ 19 h 199"/>
              <a:gd name="T64" fmla="*/ 8 w 228"/>
              <a:gd name="T65" fmla="*/ 0 h 19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28"/>
              <a:gd name="T100" fmla="*/ 0 h 199"/>
              <a:gd name="T101" fmla="*/ 228 w 228"/>
              <a:gd name="T102" fmla="*/ 199 h 19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28" h="199">
                <a:moveTo>
                  <a:pt x="0" y="0"/>
                </a:moveTo>
                <a:lnTo>
                  <a:pt x="0" y="10"/>
                </a:lnTo>
                <a:lnTo>
                  <a:pt x="1" y="20"/>
                </a:lnTo>
                <a:lnTo>
                  <a:pt x="3" y="31"/>
                </a:lnTo>
                <a:lnTo>
                  <a:pt x="4" y="40"/>
                </a:lnTo>
                <a:lnTo>
                  <a:pt x="7" y="50"/>
                </a:lnTo>
                <a:lnTo>
                  <a:pt x="10" y="59"/>
                </a:lnTo>
                <a:lnTo>
                  <a:pt x="14" y="69"/>
                </a:lnTo>
                <a:lnTo>
                  <a:pt x="17" y="78"/>
                </a:lnTo>
                <a:lnTo>
                  <a:pt x="23" y="87"/>
                </a:lnTo>
                <a:lnTo>
                  <a:pt x="27" y="94"/>
                </a:lnTo>
                <a:lnTo>
                  <a:pt x="33" y="103"/>
                </a:lnTo>
                <a:lnTo>
                  <a:pt x="39" y="112"/>
                </a:lnTo>
                <a:lnTo>
                  <a:pt x="45" y="119"/>
                </a:lnTo>
                <a:lnTo>
                  <a:pt x="52" y="127"/>
                </a:lnTo>
                <a:lnTo>
                  <a:pt x="60" y="134"/>
                </a:lnTo>
                <a:lnTo>
                  <a:pt x="67" y="142"/>
                </a:lnTo>
                <a:lnTo>
                  <a:pt x="74" y="148"/>
                </a:lnTo>
                <a:lnTo>
                  <a:pt x="83" y="154"/>
                </a:lnTo>
                <a:lnTo>
                  <a:pt x="92" y="159"/>
                </a:lnTo>
                <a:lnTo>
                  <a:pt x="101" y="165"/>
                </a:lnTo>
                <a:lnTo>
                  <a:pt x="111" y="171"/>
                </a:lnTo>
                <a:lnTo>
                  <a:pt x="120" y="176"/>
                </a:lnTo>
                <a:lnTo>
                  <a:pt x="130" y="180"/>
                </a:lnTo>
                <a:lnTo>
                  <a:pt x="140" y="183"/>
                </a:lnTo>
                <a:lnTo>
                  <a:pt x="151" y="188"/>
                </a:lnTo>
                <a:lnTo>
                  <a:pt x="161" y="191"/>
                </a:lnTo>
                <a:lnTo>
                  <a:pt x="171" y="194"/>
                </a:lnTo>
                <a:lnTo>
                  <a:pt x="183" y="195"/>
                </a:lnTo>
                <a:lnTo>
                  <a:pt x="195" y="196"/>
                </a:lnTo>
                <a:lnTo>
                  <a:pt x="205" y="198"/>
                </a:lnTo>
                <a:lnTo>
                  <a:pt x="217" y="199"/>
                </a:lnTo>
                <a:lnTo>
                  <a:pt x="228" y="199"/>
                </a:lnTo>
                <a:lnTo>
                  <a:pt x="228" y="191"/>
                </a:lnTo>
                <a:lnTo>
                  <a:pt x="218" y="191"/>
                </a:lnTo>
                <a:lnTo>
                  <a:pt x="206" y="189"/>
                </a:lnTo>
                <a:lnTo>
                  <a:pt x="195" y="189"/>
                </a:lnTo>
                <a:lnTo>
                  <a:pt x="184" y="186"/>
                </a:lnTo>
                <a:lnTo>
                  <a:pt x="174" y="185"/>
                </a:lnTo>
                <a:lnTo>
                  <a:pt x="164" y="182"/>
                </a:lnTo>
                <a:lnTo>
                  <a:pt x="154" y="179"/>
                </a:lnTo>
                <a:lnTo>
                  <a:pt x="143" y="176"/>
                </a:lnTo>
                <a:lnTo>
                  <a:pt x="133" y="171"/>
                </a:lnTo>
                <a:lnTo>
                  <a:pt x="124" y="167"/>
                </a:lnTo>
                <a:lnTo>
                  <a:pt x="114" y="162"/>
                </a:lnTo>
                <a:lnTo>
                  <a:pt x="105" y="158"/>
                </a:lnTo>
                <a:lnTo>
                  <a:pt x="96" y="152"/>
                </a:lnTo>
                <a:lnTo>
                  <a:pt x="89" y="146"/>
                </a:lnTo>
                <a:lnTo>
                  <a:pt x="80" y="140"/>
                </a:lnTo>
                <a:lnTo>
                  <a:pt x="73" y="134"/>
                </a:lnTo>
                <a:lnTo>
                  <a:pt x="66" y="128"/>
                </a:lnTo>
                <a:lnTo>
                  <a:pt x="58" y="121"/>
                </a:lnTo>
                <a:lnTo>
                  <a:pt x="52" y="114"/>
                </a:lnTo>
                <a:lnTo>
                  <a:pt x="47" y="106"/>
                </a:lnTo>
                <a:lnTo>
                  <a:pt x="41" y="99"/>
                </a:lnTo>
                <a:lnTo>
                  <a:pt x="35" y="90"/>
                </a:lnTo>
                <a:lnTo>
                  <a:pt x="30" y="82"/>
                </a:lnTo>
                <a:lnTo>
                  <a:pt x="26" y="74"/>
                </a:lnTo>
                <a:lnTo>
                  <a:pt x="22" y="65"/>
                </a:lnTo>
                <a:lnTo>
                  <a:pt x="19" y="56"/>
                </a:lnTo>
                <a:lnTo>
                  <a:pt x="16" y="47"/>
                </a:lnTo>
                <a:lnTo>
                  <a:pt x="13" y="38"/>
                </a:lnTo>
                <a:lnTo>
                  <a:pt x="11" y="29"/>
                </a:lnTo>
                <a:lnTo>
                  <a:pt x="10" y="19"/>
                </a:lnTo>
                <a:lnTo>
                  <a:pt x="8" y="10"/>
                </a:lnTo>
                <a:lnTo>
                  <a:pt x="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912" name="Freeform 168"/>
          <p:cNvSpPr>
            <a:spLocks/>
          </p:cNvSpPr>
          <p:nvPr/>
        </p:nvSpPr>
        <p:spPr bwMode="auto">
          <a:xfrm>
            <a:off x="4643438" y="5418138"/>
            <a:ext cx="215900" cy="290512"/>
          </a:xfrm>
          <a:custGeom>
            <a:avLst/>
            <a:gdLst>
              <a:gd name="T0" fmla="*/ 126 w 136"/>
              <a:gd name="T1" fmla="*/ 3 h 183"/>
              <a:gd name="T2" fmla="*/ 111 w 136"/>
              <a:gd name="T3" fmla="*/ 12 h 183"/>
              <a:gd name="T4" fmla="*/ 98 w 136"/>
              <a:gd name="T5" fmla="*/ 20 h 183"/>
              <a:gd name="T6" fmla="*/ 85 w 136"/>
              <a:gd name="T7" fmla="*/ 29 h 183"/>
              <a:gd name="T8" fmla="*/ 73 w 136"/>
              <a:gd name="T9" fmla="*/ 39 h 183"/>
              <a:gd name="T10" fmla="*/ 61 w 136"/>
              <a:gd name="T11" fmla="*/ 48 h 183"/>
              <a:gd name="T12" fmla="*/ 51 w 136"/>
              <a:gd name="T13" fmla="*/ 60 h 183"/>
              <a:gd name="T14" fmla="*/ 41 w 136"/>
              <a:gd name="T15" fmla="*/ 70 h 183"/>
              <a:gd name="T16" fmla="*/ 32 w 136"/>
              <a:gd name="T17" fmla="*/ 82 h 183"/>
              <a:gd name="T18" fmla="*/ 25 w 136"/>
              <a:gd name="T19" fmla="*/ 94 h 183"/>
              <a:gd name="T20" fmla="*/ 17 w 136"/>
              <a:gd name="T21" fmla="*/ 107 h 183"/>
              <a:gd name="T22" fmla="*/ 11 w 136"/>
              <a:gd name="T23" fmla="*/ 120 h 183"/>
              <a:gd name="T24" fmla="*/ 7 w 136"/>
              <a:gd name="T25" fmla="*/ 134 h 183"/>
              <a:gd name="T26" fmla="*/ 4 w 136"/>
              <a:gd name="T27" fmla="*/ 147 h 183"/>
              <a:gd name="T28" fmla="*/ 1 w 136"/>
              <a:gd name="T29" fmla="*/ 160 h 183"/>
              <a:gd name="T30" fmla="*/ 0 w 136"/>
              <a:gd name="T31" fmla="*/ 175 h 183"/>
              <a:gd name="T32" fmla="*/ 8 w 136"/>
              <a:gd name="T33" fmla="*/ 183 h 183"/>
              <a:gd name="T34" fmla="*/ 8 w 136"/>
              <a:gd name="T35" fmla="*/ 169 h 183"/>
              <a:gd name="T36" fmla="*/ 11 w 136"/>
              <a:gd name="T37" fmla="*/ 156 h 183"/>
              <a:gd name="T38" fmla="*/ 14 w 136"/>
              <a:gd name="T39" fmla="*/ 143 h 183"/>
              <a:gd name="T40" fmla="*/ 17 w 136"/>
              <a:gd name="T41" fmla="*/ 129 h 183"/>
              <a:gd name="T42" fmla="*/ 23 w 136"/>
              <a:gd name="T43" fmla="*/ 117 h 183"/>
              <a:gd name="T44" fmla="*/ 29 w 136"/>
              <a:gd name="T45" fmla="*/ 104 h 183"/>
              <a:gd name="T46" fmla="*/ 35 w 136"/>
              <a:gd name="T47" fmla="*/ 92 h 183"/>
              <a:gd name="T48" fmla="*/ 44 w 136"/>
              <a:gd name="T49" fmla="*/ 82 h 183"/>
              <a:gd name="T50" fmla="*/ 52 w 136"/>
              <a:gd name="T51" fmla="*/ 70 h 183"/>
              <a:gd name="T52" fmla="*/ 61 w 136"/>
              <a:gd name="T53" fmla="*/ 60 h 183"/>
              <a:gd name="T54" fmla="*/ 73 w 136"/>
              <a:gd name="T55" fmla="*/ 49 h 183"/>
              <a:gd name="T56" fmla="*/ 83 w 136"/>
              <a:gd name="T57" fmla="*/ 40 h 183"/>
              <a:gd name="T58" fmla="*/ 96 w 136"/>
              <a:gd name="T59" fmla="*/ 32 h 183"/>
              <a:gd name="T60" fmla="*/ 108 w 136"/>
              <a:gd name="T61" fmla="*/ 23 h 183"/>
              <a:gd name="T62" fmla="*/ 123 w 136"/>
              <a:gd name="T63" fmla="*/ 15 h 183"/>
              <a:gd name="T64" fmla="*/ 136 w 136"/>
              <a:gd name="T65" fmla="*/ 8 h 18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36"/>
              <a:gd name="T100" fmla="*/ 0 h 183"/>
              <a:gd name="T101" fmla="*/ 136 w 136"/>
              <a:gd name="T102" fmla="*/ 183 h 183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36" h="183">
                <a:moveTo>
                  <a:pt x="133" y="0"/>
                </a:moveTo>
                <a:lnTo>
                  <a:pt x="126" y="3"/>
                </a:lnTo>
                <a:lnTo>
                  <a:pt x="118" y="8"/>
                </a:lnTo>
                <a:lnTo>
                  <a:pt x="111" y="12"/>
                </a:lnTo>
                <a:lnTo>
                  <a:pt x="104" y="15"/>
                </a:lnTo>
                <a:lnTo>
                  <a:pt x="98" y="20"/>
                </a:lnTo>
                <a:lnTo>
                  <a:pt x="91" y="24"/>
                </a:lnTo>
                <a:lnTo>
                  <a:pt x="85" y="29"/>
                </a:lnTo>
                <a:lnTo>
                  <a:pt x="79" y="33"/>
                </a:lnTo>
                <a:lnTo>
                  <a:pt x="73" y="39"/>
                </a:lnTo>
                <a:lnTo>
                  <a:pt x="67" y="43"/>
                </a:lnTo>
                <a:lnTo>
                  <a:pt x="61" y="48"/>
                </a:lnTo>
                <a:lnTo>
                  <a:pt x="55" y="54"/>
                </a:lnTo>
                <a:lnTo>
                  <a:pt x="51" y="60"/>
                </a:lnTo>
                <a:lnTo>
                  <a:pt x="45" y="64"/>
                </a:lnTo>
                <a:lnTo>
                  <a:pt x="41" y="70"/>
                </a:lnTo>
                <a:lnTo>
                  <a:pt x="36" y="76"/>
                </a:lnTo>
                <a:lnTo>
                  <a:pt x="32" y="82"/>
                </a:lnTo>
                <a:lnTo>
                  <a:pt x="27" y="88"/>
                </a:lnTo>
                <a:lnTo>
                  <a:pt x="25" y="94"/>
                </a:lnTo>
                <a:lnTo>
                  <a:pt x="20" y="100"/>
                </a:lnTo>
                <a:lnTo>
                  <a:pt x="17" y="107"/>
                </a:lnTo>
                <a:lnTo>
                  <a:pt x="14" y="113"/>
                </a:lnTo>
                <a:lnTo>
                  <a:pt x="11" y="120"/>
                </a:lnTo>
                <a:lnTo>
                  <a:pt x="10" y="126"/>
                </a:lnTo>
                <a:lnTo>
                  <a:pt x="7" y="134"/>
                </a:lnTo>
                <a:lnTo>
                  <a:pt x="5" y="140"/>
                </a:lnTo>
                <a:lnTo>
                  <a:pt x="4" y="147"/>
                </a:lnTo>
                <a:lnTo>
                  <a:pt x="3" y="154"/>
                </a:lnTo>
                <a:lnTo>
                  <a:pt x="1" y="160"/>
                </a:lnTo>
                <a:lnTo>
                  <a:pt x="0" y="168"/>
                </a:lnTo>
                <a:lnTo>
                  <a:pt x="0" y="175"/>
                </a:lnTo>
                <a:lnTo>
                  <a:pt x="0" y="183"/>
                </a:lnTo>
                <a:lnTo>
                  <a:pt x="8" y="183"/>
                </a:lnTo>
                <a:lnTo>
                  <a:pt x="8" y="175"/>
                </a:lnTo>
                <a:lnTo>
                  <a:pt x="8" y="169"/>
                </a:lnTo>
                <a:lnTo>
                  <a:pt x="10" y="162"/>
                </a:lnTo>
                <a:lnTo>
                  <a:pt x="11" y="156"/>
                </a:lnTo>
                <a:lnTo>
                  <a:pt x="11" y="149"/>
                </a:lnTo>
                <a:lnTo>
                  <a:pt x="14" y="143"/>
                </a:lnTo>
                <a:lnTo>
                  <a:pt x="16" y="135"/>
                </a:lnTo>
                <a:lnTo>
                  <a:pt x="17" y="129"/>
                </a:lnTo>
                <a:lnTo>
                  <a:pt x="20" y="123"/>
                </a:lnTo>
                <a:lnTo>
                  <a:pt x="23" y="117"/>
                </a:lnTo>
                <a:lnTo>
                  <a:pt x="26" y="110"/>
                </a:lnTo>
                <a:lnTo>
                  <a:pt x="29" y="104"/>
                </a:lnTo>
                <a:lnTo>
                  <a:pt x="32" y="98"/>
                </a:lnTo>
                <a:lnTo>
                  <a:pt x="35" y="92"/>
                </a:lnTo>
                <a:lnTo>
                  <a:pt x="39" y="86"/>
                </a:lnTo>
                <a:lnTo>
                  <a:pt x="44" y="82"/>
                </a:lnTo>
                <a:lnTo>
                  <a:pt x="48" y="76"/>
                </a:lnTo>
                <a:lnTo>
                  <a:pt x="52" y="70"/>
                </a:lnTo>
                <a:lnTo>
                  <a:pt x="57" y="66"/>
                </a:lnTo>
                <a:lnTo>
                  <a:pt x="61" y="60"/>
                </a:lnTo>
                <a:lnTo>
                  <a:pt x="67" y="55"/>
                </a:lnTo>
                <a:lnTo>
                  <a:pt x="73" y="49"/>
                </a:lnTo>
                <a:lnTo>
                  <a:pt x="77" y="45"/>
                </a:lnTo>
                <a:lnTo>
                  <a:pt x="83" y="40"/>
                </a:lnTo>
                <a:lnTo>
                  <a:pt x="89" y="36"/>
                </a:lnTo>
                <a:lnTo>
                  <a:pt x="96" y="32"/>
                </a:lnTo>
                <a:lnTo>
                  <a:pt x="102" y="27"/>
                </a:lnTo>
                <a:lnTo>
                  <a:pt x="108" y="23"/>
                </a:lnTo>
                <a:lnTo>
                  <a:pt x="115" y="20"/>
                </a:lnTo>
                <a:lnTo>
                  <a:pt x="123" y="15"/>
                </a:lnTo>
                <a:lnTo>
                  <a:pt x="129" y="12"/>
                </a:lnTo>
                <a:lnTo>
                  <a:pt x="136" y="8"/>
                </a:lnTo>
                <a:lnTo>
                  <a:pt x="133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913" name="Freeform 169"/>
          <p:cNvSpPr>
            <a:spLocks/>
          </p:cNvSpPr>
          <p:nvPr/>
        </p:nvSpPr>
        <p:spPr bwMode="auto">
          <a:xfrm>
            <a:off x="4854575" y="5357813"/>
            <a:ext cx="38100" cy="73025"/>
          </a:xfrm>
          <a:custGeom>
            <a:avLst/>
            <a:gdLst>
              <a:gd name="T0" fmla="*/ 15 w 24"/>
              <a:gd name="T1" fmla="*/ 1 h 46"/>
              <a:gd name="T2" fmla="*/ 15 w 24"/>
              <a:gd name="T3" fmla="*/ 4 h 46"/>
              <a:gd name="T4" fmla="*/ 15 w 24"/>
              <a:gd name="T5" fmla="*/ 7 h 46"/>
              <a:gd name="T6" fmla="*/ 13 w 24"/>
              <a:gd name="T7" fmla="*/ 10 h 46"/>
              <a:gd name="T8" fmla="*/ 13 w 24"/>
              <a:gd name="T9" fmla="*/ 13 h 46"/>
              <a:gd name="T10" fmla="*/ 13 w 24"/>
              <a:gd name="T11" fmla="*/ 16 h 46"/>
              <a:gd name="T12" fmla="*/ 12 w 24"/>
              <a:gd name="T13" fmla="*/ 19 h 46"/>
              <a:gd name="T14" fmla="*/ 12 w 24"/>
              <a:gd name="T15" fmla="*/ 22 h 46"/>
              <a:gd name="T16" fmla="*/ 10 w 24"/>
              <a:gd name="T17" fmla="*/ 25 h 46"/>
              <a:gd name="T18" fmla="*/ 9 w 24"/>
              <a:gd name="T19" fmla="*/ 28 h 46"/>
              <a:gd name="T20" fmla="*/ 7 w 24"/>
              <a:gd name="T21" fmla="*/ 30 h 46"/>
              <a:gd name="T22" fmla="*/ 7 w 24"/>
              <a:gd name="T23" fmla="*/ 33 h 46"/>
              <a:gd name="T24" fmla="*/ 6 w 24"/>
              <a:gd name="T25" fmla="*/ 34 h 46"/>
              <a:gd name="T26" fmla="*/ 3 w 24"/>
              <a:gd name="T27" fmla="*/ 37 h 46"/>
              <a:gd name="T28" fmla="*/ 0 w 24"/>
              <a:gd name="T29" fmla="*/ 38 h 46"/>
              <a:gd name="T30" fmla="*/ 4 w 24"/>
              <a:gd name="T31" fmla="*/ 46 h 46"/>
              <a:gd name="T32" fmla="*/ 7 w 24"/>
              <a:gd name="T33" fmla="*/ 44 h 46"/>
              <a:gd name="T34" fmla="*/ 10 w 24"/>
              <a:gd name="T35" fmla="*/ 41 h 46"/>
              <a:gd name="T36" fmla="*/ 12 w 24"/>
              <a:gd name="T37" fmla="*/ 40 h 46"/>
              <a:gd name="T38" fmla="*/ 15 w 24"/>
              <a:gd name="T39" fmla="*/ 37 h 46"/>
              <a:gd name="T40" fmla="*/ 16 w 24"/>
              <a:gd name="T41" fmla="*/ 34 h 46"/>
              <a:gd name="T42" fmla="*/ 18 w 24"/>
              <a:gd name="T43" fmla="*/ 31 h 46"/>
              <a:gd name="T44" fmla="*/ 19 w 24"/>
              <a:gd name="T45" fmla="*/ 28 h 46"/>
              <a:gd name="T46" fmla="*/ 19 w 24"/>
              <a:gd name="T47" fmla="*/ 25 h 46"/>
              <a:gd name="T48" fmla="*/ 21 w 24"/>
              <a:gd name="T49" fmla="*/ 22 h 46"/>
              <a:gd name="T50" fmla="*/ 22 w 24"/>
              <a:gd name="T51" fmla="*/ 18 h 46"/>
              <a:gd name="T52" fmla="*/ 22 w 24"/>
              <a:gd name="T53" fmla="*/ 15 h 46"/>
              <a:gd name="T54" fmla="*/ 22 w 24"/>
              <a:gd name="T55" fmla="*/ 12 h 46"/>
              <a:gd name="T56" fmla="*/ 24 w 24"/>
              <a:gd name="T57" fmla="*/ 7 h 46"/>
              <a:gd name="T58" fmla="*/ 24 w 24"/>
              <a:gd name="T59" fmla="*/ 4 h 46"/>
              <a:gd name="T60" fmla="*/ 24 w 24"/>
              <a:gd name="T61" fmla="*/ 1 h 46"/>
              <a:gd name="T62" fmla="*/ 15 w 24"/>
              <a:gd name="T63" fmla="*/ 0 h 4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24"/>
              <a:gd name="T97" fmla="*/ 0 h 46"/>
              <a:gd name="T98" fmla="*/ 24 w 24"/>
              <a:gd name="T99" fmla="*/ 46 h 4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24" h="46">
                <a:moveTo>
                  <a:pt x="15" y="0"/>
                </a:moveTo>
                <a:lnTo>
                  <a:pt x="15" y="1"/>
                </a:lnTo>
                <a:lnTo>
                  <a:pt x="15" y="3"/>
                </a:lnTo>
                <a:lnTo>
                  <a:pt x="15" y="4"/>
                </a:lnTo>
                <a:lnTo>
                  <a:pt x="15" y="6"/>
                </a:lnTo>
                <a:lnTo>
                  <a:pt x="15" y="7"/>
                </a:lnTo>
                <a:lnTo>
                  <a:pt x="15" y="9"/>
                </a:lnTo>
                <a:lnTo>
                  <a:pt x="13" y="10"/>
                </a:lnTo>
                <a:lnTo>
                  <a:pt x="13" y="12"/>
                </a:lnTo>
                <a:lnTo>
                  <a:pt x="13" y="13"/>
                </a:lnTo>
                <a:lnTo>
                  <a:pt x="13" y="15"/>
                </a:lnTo>
                <a:lnTo>
                  <a:pt x="13" y="16"/>
                </a:lnTo>
                <a:lnTo>
                  <a:pt x="12" y="18"/>
                </a:lnTo>
                <a:lnTo>
                  <a:pt x="12" y="19"/>
                </a:lnTo>
                <a:lnTo>
                  <a:pt x="12" y="21"/>
                </a:lnTo>
                <a:lnTo>
                  <a:pt x="12" y="22"/>
                </a:lnTo>
                <a:lnTo>
                  <a:pt x="10" y="24"/>
                </a:lnTo>
                <a:lnTo>
                  <a:pt x="10" y="25"/>
                </a:lnTo>
                <a:lnTo>
                  <a:pt x="10" y="27"/>
                </a:lnTo>
                <a:lnTo>
                  <a:pt x="9" y="28"/>
                </a:lnTo>
                <a:lnTo>
                  <a:pt x="9" y="30"/>
                </a:lnTo>
                <a:lnTo>
                  <a:pt x="7" y="30"/>
                </a:lnTo>
                <a:lnTo>
                  <a:pt x="7" y="31"/>
                </a:lnTo>
                <a:lnTo>
                  <a:pt x="7" y="33"/>
                </a:lnTo>
                <a:lnTo>
                  <a:pt x="6" y="33"/>
                </a:lnTo>
                <a:lnTo>
                  <a:pt x="6" y="34"/>
                </a:lnTo>
                <a:lnTo>
                  <a:pt x="4" y="36"/>
                </a:lnTo>
                <a:lnTo>
                  <a:pt x="3" y="37"/>
                </a:lnTo>
                <a:lnTo>
                  <a:pt x="2" y="37"/>
                </a:lnTo>
                <a:lnTo>
                  <a:pt x="0" y="38"/>
                </a:lnTo>
                <a:lnTo>
                  <a:pt x="3" y="46"/>
                </a:lnTo>
                <a:lnTo>
                  <a:pt x="4" y="46"/>
                </a:lnTo>
                <a:lnTo>
                  <a:pt x="6" y="44"/>
                </a:lnTo>
                <a:lnTo>
                  <a:pt x="7" y="44"/>
                </a:lnTo>
                <a:lnTo>
                  <a:pt x="9" y="43"/>
                </a:lnTo>
                <a:lnTo>
                  <a:pt x="10" y="41"/>
                </a:lnTo>
                <a:lnTo>
                  <a:pt x="12" y="41"/>
                </a:lnTo>
                <a:lnTo>
                  <a:pt x="12" y="40"/>
                </a:lnTo>
                <a:lnTo>
                  <a:pt x="13" y="38"/>
                </a:lnTo>
                <a:lnTo>
                  <a:pt x="15" y="37"/>
                </a:lnTo>
                <a:lnTo>
                  <a:pt x="15" y="36"/>
                </a:lnTo>
                <a:lnTo>
                  <a:pt x="16" y="34"/>
                </a:lnTo>
                <a:lnTo>
                  <a:pt x="16" y="33"/>
                </a:lnTo>
                <a:lnTo>
                  <a:pt x="18" y="31"/>
                </a:lnTo>
                <a:lnTo>
                  <a:pt x="18" y="30"/>
                </a:lnTo>
                <a:lnTo>
                  <a:pt x="19" y="28"/>
                </a:lnTo>
                <a:lnTo>
                  <a:pt x="19" y="27"/>
                </a:lnTo>
                <a:lnTo>
                  <a:pt x="19" y="25"/>
                </a:lnTo>
                <a:lnTo>
                  <a:pt x="21" y="24"/>
                </a:lnTo>
                <a:lnTo>
                  <a:pt x="21" y="22"/>
                </a:lnTo>
                <a:lnTo>
                  <a:pt x="21" y="21"/>
                </a:lnTo>
                <a:lnTo>
                  <a:pt x="22" y="18"/>
                </a:lnTo>
                <a:lnTo>
                  <a:pt x="22" y="16"/>
                </a:lnTo>
                <a:lnTo>
                  <a:pt x="22" y="15"/>
                </a:lnTo>
                <a:lnTo>
                  <a:pt x="22" y="13"/>
                </a:lnTo>
                <a:lnTo>
                  <a:pt x="22" y="12"/>
                </a:lnTo>
                <a:lnTo>
                  <a:pt x="24" y="10"/>
                </a:lnTo>
                <a:lnTo>
                  <a:pt x="24" y="7"/>
                </a:lnTo>
                <a:lnTo>
                  <a:pt x="24" y="6"/>
                </a:lnTo>
                <a:lnTo>
                  <a:pt x="24" y="4"/>
                </a:lnTo>
                <a:lnTo>
                  <a:pt x="24" y="3"/>
                </a:lnTo>
                <a:lnTo>
                  <a:pt x="24" y="1"/>
                </a:lnTo>
                <a:lnTo>
                  <a:pt x="24" y="0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914" name="Freeform 170"/>
          <p:cNvSpPr>
            <a:spLocks/>
          </p:cNvSpPr>
          <p:nvPr/>
        </p:nvSpPr>
        <p:spPr bwMode="auto">
          <a:xfrm>
            <a:off x="4822825" y="5268913"/>
            <a:ext cx="69850" cy="88900"/>
          </a:xfrm>
          <a:custGeom>
            <a:avLst/>
            <a:gdLst>
              <a:gd name="T0" fmla="*/ 1 w 44"/>
              <a:gd name="T1" fmla="*/ 9 h 56"/>
              <a:gd name="T2" fmla="*/ 4 w 44"/>
              <a:gd name="T3" fmla="*/ 10 h 56"/>
              <a:gd name="T4" fmla="*/ 8 w 44"/>
              <a:gd name="T5" fmla="*/ 10 h 56"/>
              <a:gd name="T6" fmla="*/ 11 w 44"/>
              <a:gd name="T7" fmla="*/ 12 h 56"/>
              <a:gd name="T8" fmla="*/ 14 w 44"/>
              <a:gd name="T9" fmla="*/ 13 h 56"/>
              <a:gd name="T10" fmla="*/ 17 w 44"/>
              <a:gd name="T11" fmla="*/ 16 h 56"/>
              <a:gd name="T12" fmla="*/ 20 w 44"/>
              <a:gd name="T13" fmla="*/ 18 h 56"/>
              <a:gd name="T14" fmla="*/ 23 w 44"/>
              <a:gd name="T15" fmla="*/ 20 h 56"/>
              <a:gd name="T16" fmla="*/ 24 w 44"/>
              <a:gd name="T17" fmla="*/ 23 h 56"/>
              <a:gd name="T18" fmla="*/ 27 w 44"/>
              <a:gd name="T19" fmla="*/ 28 h 56"/>
              <a:gd name="T20" fmla="*/ 29 w 44"/>
              <a:gd name="T21" fmla="*/ 31 h 56"/>
              <a:gd name="T22" fmla="*/ 30 w 44"/>
              <a:gd name="T23" fmla="*/ 35 h 56"/>
              <a:gd name="T24" fmla="*/ 32 w 44"/>
              <a:gd name="T25" fmla="*/ 40 h 56"/>
              <a:gd name="T26" fmla="*/ 33 w 44"/>
              <a:gd name="T27" fmla="*/ 44 h 56"/>
              <a:gd name="T28" fmla="*/ 35 w 44"/>
              <a:gd name="T29" fmla="*/ 49 h 56"/>
              <a:gd name="T30" fmla="*/ 35 w 44"/>
              <a:gd name="T31" fmla="*/ 53 h 56"/>
              <a:gd name="T32" fmla="*/ 44 w 44"/>
              <a:gd name="T33" fmla="*/ 56 h 56"/>
              <a:gd name="T34" fmla="*/ 44 w 44"/>
              <a:gd name="T35" fmla="*/ 50 h 56"/>
              <a:gd name="T36" fmla="*/ 42 w 44"/>
              <a:gd name="T37" fmla="*/ 44 h 56"/>
              <a:gd name="T38" fmla="*/ 42 w 44"/>
              <a:gd name="T39" fmla="*/ 40 h 56"/>
              <a:gd name="T40" fmla="*/ 41 w 44"/>
              <a:gd name="T41" fmla="*/ 34 h 56"/>
              <a:gd name="T42" fmla="*/ 38 w 44"/>
              <a:gd name="T43" fmla="*/ 29 h 56"/>
              <a:gd name="T44" fmla="*/ 36 w 44"/>
              <a:gd name="T45" fmla="*/ 25 h 56"/>
              <a:gd name="T46" fmla="*/ 33 w 44"/>
              <a:gd name="T47" fmla="*/ 20 h 56"/>
              <a:gd name="T48" fmla="*/ 30 w 44"/>
              <a:gd name="T49" fmla="*/ 16 h 56"/>
              <a:gd name="T50" fmla="*/ 27 w 44"/>
              <a:gd name="T51" fmla="*/ 13 h 56"/>
              <a:gd name="T52" fmla="*/ 24 w 44"/>
              <a:gd name="T53" fmla="*/ 10 h 56"/>
              <a:gd name="T54" fmla="*/ 20 w 44"/>
              <a:gd name="T55" fmla="*/ 7 h 56"/>
              <a:gd name="T56" fmla="*/ 17 w 44"/>
              <a:gd name="T57" fmla="*/ 4 h 56"/>
              <a:gd name="T58" fmla="*/ 13 w 44"/>
              <a:gd name="T59" fmla="*/ 3 h 56"/>
              <a:gd name="T60" fmla="*/ 8 w 44"/>
              <a:gd name="T61" fmla="*/ 1 h 56"/>
              <a:gd name="T62" fmla="*/ 4 w 44"/>
              <a:gd name="T63" fmla="*/ 0 h 56"/>
              <a:gd name="T64" fmla="*/ 0 w 44"/>
              <a:gd name="T65" fmla="*/ 0 h 5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44"/>
              <a:gd name="T100" fmla="*/ 0 h 56"/>
              <a:gd name="T101" fmla="*/ 44 w 44"/>
              <a:gd name="T102" fmla="*/ 56 h 5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44" h="56">
                <a:moveTo>
                  <a:pt x="0" y="9"/>
                </a:moveTo>
                <a:lnTo>
                  <a:pt x="1" y="9"/>
                </a:lnTo>
                <a:lnTo>
                  <a:pt x="2" y="9"/>
                </a:lnTo>
                <a:lnTo>
                  <a:pt x="4" y="10"/>
                </a:lnTo>
                <a:lnTo>
                  <a:pt x="5" y="10"/>
                </a:lnTo>
                <a:lnTo>
                  <a:pt x="8" y="10"/>
                </a:lnTo>
                <a:lnTo>
                  <a:pt x="10" y="12"/>
                </a:lnTo>
                <a:lnTo>
                  <a:pt x="11" y="12"/>
                </a:lnTo>
                <a:lnTo>
                  <a:pt x="13" y="13"/>
                </a:lnTo>
                <a:lnTo>
                  <a:pt x="14" y="13"/>
                </a:lnTo>
                <a:lnTo>
                  <a:pt x="16" y="15"/>
                </a:lnTo>
                <a:lnTo>
                  <a:pt x="17" y="16"/>
                </a:lnTo>
                <a:lnTo>
                  <a:pt x="19" y="16"/>
                </a:lnTo>
                <a:lnTo>
                  <a:pt x="20" y="18"/>
                </a:lnTo>
                <a:lnTo>
                  <a:pt x="22" y="19"/>
                </a:lnTo>
                <a:lnTo>
                  <a:pt x="23" y="20"/>
                </a:lnTo>
                <a:lnTo>
                  <a:pt x="24" y="22"/>
                </a:lnTo>
                <a:lnTo>
                  <a:pt x="24" y="23"/>
                </a:lnTo>
                <a:lnTo>
                  <a:pt x="26" y="25"/>
                </a:lnTo>
                <a:lnTo>
                  <a:pt x="27" y="28"/>
                </a:lnTo>
                <a:lnTo>
                  <a:pt x="29" y="29"/>
                </a:lnTo>
                <a:lnTo>
                  <a:pt x="29" y="31"/>
                </a:lnTo>
                <a:lnTo>
                  <a:pt x="30" y="32"/>
                </a:lnTo>
                <a:lnTo>
                  <a:pt x="30" y="35"/>
                </a:lnTo>
                <a:lnTo>
                  <a:pt x="32" y="37"/>
                </a:lnTo>
                <a:lnTo>
                  <a:pt x="32" y="40"/>
                </a:lnTo>
                <a:lnTo>
                  <a:pt x="33" y="41"/>
                </a:lnTo>
                <a:lnTo>
                  <a:pt x="33" y="44"/>
                </a:lnTo>
                <a:lnTo>
                  <a:pt x="33" y="46"/>
                </a:lnTo>
                <a:lnTo>
                  <a:pt x="35" y="49"/>
                </a:lnTo>
                <a:lnTo>
                  <a:pt x="35" y="50"/>
                </a:lnTo>
                <a:lnTo>
                  <a:pt x="35" y="53"/>
                </a:lnTo>
                <a:lnTo>
                  <a:pt x="35" y="56"/>
                </a:lnTo>
                <a:lnTo>
                  <a:pt x="44" y="56"/>
                </a:lnTo>
                <a:lnTo>
                  <a:pt x="44" y="53"/>
                </a:lnTo>
                <a:lnTo>
                  <a:pt x="44" y="50"/>
                </a:lnTo>
                <a:lnTo>
                  <a:pt x="44" y="47"/>
                </a:lnTo>
                <a:lnTo>
                  <a:pt x="42" y="44"/>
                </a:lnTo>
                <a:lnTo>
                  <a:pt x="42" y="43"/>
                </a:lnTo>
                <a:lnTo>
                  <a:pt x="42" y="40"/>
                </a:lnTo>
                <a:lnTo>
                  <a:pt x="41" y="37"/>
                </a:lnTo>
                <a:lnTo>
                  <a:pt x="41" y="34"/>
                </a:lnTo>
                <a:lnTo>
                  <a:pt x="39" y="32"/>
                </a:lnTo>
                <a:lnTo>
                  <a:pt x="38" y="29"/>
                </a:lnTo>
                <a:lnTo>
                  <a:pt x="38" y="28"/>
                </a:lnTo>
                <a:lnTo>
                  <a:pt x="36" y="25"/>
                </a:lnTo>
                <a:lnTo>
                  <a:pt x="35" y="23"/>
                </a:lnTo>
                <a:lnTo>
                  <a:pt x="33" y="20"/>
                </a:lnTo>
                <a:lnTo>
                  <a:pt x="32" y="19"/>
                </a:lnTo>
                <a:lnTo>
                  <a:pt x="30" y="16"/>
                </a:lnTo>
                <a:lnTo>
                  <a:pt x="29" y="15"/>
                </a:lnTo>
                <a:lnTo>
                  <a:pt x="27" y="13"/>
                </a:lnTo>
                <a:lnTo>
                  <a:pt x="26" y="12"/>
                </a:lnTo>
                <a:lnTo>
                  <a:pt x="24" y="10"/>
                </a:lnTo>
                <a:lnTo>
                  <a:pt x="23" y="9"/>
                </a:lnTo>
                <a:lnTo>
                  <a:pt x="20" y="7"/>
                </a:lnTo>
                <a:lnTo>
                  <a:pt x="19" y="6"/>
                </a:lnTo>
                <a:lnTo>
                  <a:pt x="17" y="4"/>
                </a:lnTo>
                <a:lnTo>
                  <a:pt x="14" y="4"/>
                </a:lnTo>
                <a:lnTo>
                  <a:pt x="13" y="3"/>
                </a:lnTo>
                <a:lnTo>
                  <a:pt x="10" y="1"/>
                </a:lnTo>
                <a:lnTo>
                  <a:pt x="8" y="1"/>
                </a:lnTo>
                <a:lnTo>
                  <a:pt x="5" y="1"/>
                </a:lnTo>
                <a:lnTo>
                  <a:pt x="4" y="0"/>
                </a:lnTo>
                <a:lnTo>
                  <a:pt x="1" y="0"/>
                </a:lnTo>
                <a:lnTo>
                  <a:pt x="0" y="0"/>
                </a:lnTo>
                <a:lnTo>
                  <a:pt x="0" y="9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915" name="Freeform 171"/>
          <p:cNvSpPr>
            <a:spLocks/>
          </p:cNvSpPr>
          <p:nvPr/>
        </p:nvSpPr>
        <p:spPr bwMode="auto">
          <a:xfrm>
            <a:off x="4549775" y="5268913"/>
            <a:ext cx="273050" cy="14287"/>
          </a:xfrm>
          <a:custGeom>
            <a:avLst/>
            <a:gdLst>
              <a:gd name="T0" fmla="*/ 0 w 172"/>
              <a:gd name="T1" fmla="*/ 4 h 9"/>
              <a:gd name="T2" fmla="*/ 0 w 172"/>
              <a:gd name="T3" fmla="*/ 9 h 9"/>
              <a:gd name="T4" fmla="*/ 172 w 172"/>
              <a:gd name="T5" fmla="*/ 9 h 9"/>
              <a:gd name="T6" fmla="*/ 172 w 172"/>
              <a:gd name="T7" fmla="*/ 0 h 9"/>
              <a:gd name="T8" fmla="*/ 0 w 172"/>
              <a:gd name="T9" fmla="*/ 0 h 9"/>
              <a:gd name="T10" fmla="*/ 0 w 172"/>
              <a:gd name="T11" fmla="*/ 4 h 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2"/>
              <a:gd name="T19" fmla="*/ 0 h 9"/>
              <a:gd name="T20" fmla="*/ 172 w 172"/>
              <a:gd name="T21" fmla="*/ 9 h 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2" h="9">
                <a:moveTo>
                  <a:pt x="0" y="4"/>
                </a:moveTo>
                <a:lnTo>
                  <a:pt x="0" y="9"/>
                </a:lnTo>
                <a:lnTo>
                  <a:pt x="172" y="9"/>
                </a:lnTo>
                <a:lnTo>
                  <a:pt x="172" y="0"/>
                </a:lnTo>
                <a:lnTo>
                  <a:pt x="0" y="0"/>
                </a:lnTo>
                <a:lnTo>
                  <a:pt x="0" y="4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916" name="Freeform 172"/>
          <p:cNvSpPr>
            <a:spLocks/>
          </p:cNvSpPr>
          <p:nvPr/>
        </p:nvSpPr>
        <p:spPr bwMode="auto">
          <a:xfrm>
            <a:off x="4748213" y="4448175"/>
            <a:ext cx="36512" cy="58738"/>
          </a:xfrm>
          <a:custGeom>
            <a:avLst/>
            <a:gdLst>
              <a:gd name="T0" fmla="*/ 23 w 23"/>
              <a:gd name="T1" fmla="*/ 37 h 37"/>
              <a:gd name="T2" fmla="*/ 23 w 23"/>
              <a:gd name="T3" fmla="*/ 36 h 37"/>
              <a:gd name="T4" fmla="*/ 23 w 23"/>
              <a:gd name="T5" fmla="*/ 34 h 37"/>
              <a:gd name="T6" fmla="*/ 23 w 23"/>
              <a:gd name="T7" fmla="*/ 33 h 37"/>
              <a:gd name="T8" fmla="*/ 23 w 23"/>
              <a:gd name="T9" fmla="*/ 31 h 37"/>
              <a:gd name="T10" fmla="*/ 23 w 23"/>
              <a:gd name="T11" fmla="*/ 30 h 37"/>
              <a:gd name="T12" fmla="*/ 22 w 23"/>
              <a:gd name="T13" fmla="*/ 30 h 37"/>
              <a:gd name="T14" fmla="*/ 22 w 23"/>
              <a:gd name="T15" fmla="*/ 28 h 37"/>
              <a:gd name="T16" fmla="*/ 22 w 23"/>
              <a:gd name="T17" fmla="*/ 27 h 37"/>
              <a:gd name="T18" fmla="*/ 22 w 23"/>
              <a:gd name="T19" fmla="*/ 25 h 37"/>
              <a:gd name="T20" fmla="*/ 22 w 23"/>
              <a:gd name="T21" fmla="*/ 24 h 37"/>
              <a:gd name="T22" fmla="*/ 20 w 23"/>
              <a:gd name="T23" fmla="*/ 22 h 37"/>
              <a:gd name="T24" fmla="*/ 20 w 23"/>
              <a:gd name="T25" fmla="*/ 21 h 37"/>
              <a:gd name="T26" fmla="*/ 20 w 23"/>
              <a:gd name="T27" fmla="*/ 19 h 37"/>
              <a:gd name="T28" fmla="*/ 19 w 23"/>
              <a:gd name="T29" fmla="*/ 18 h 37"/>
              <a:gd name="T30" fmla="*/ 19 w 23"/>
              <a:gd name="T31" fmla="*/ 16 h 37"/>
              <a:gd name="T32" fmla="*/ 17 w 23"/>
              <a:gd name="T33" fmla="*/ 15 h 37"/>
              <a:gd name="T34" fmla="*/ 17 w 23"/>
              <a:gd name="T35" fmla="*/ 13 h 37"/>
              <a:gd name="T36" fmla="*/ 16 w 23"/>
              <a:gd name="T37" fmla="*/ 12 h 37"/>
              <a:gd name="T38" fmla="*/ 16 w 23"/>
              <a:gd name="T39" fmla="*/ 10 h 37"/>
              <a:gd name="T40" fmla="*/ 14 w 23"/>
              <a:gd name="T41" fmla="*/ 10 h 37"/>
              <a:gd name="T42" fmla="*/ 14 w 23"/>
              <a:gd name="T43" fmla="*/ 9 h 37"/>
              <a:gd name="T44" fmla="*/ 13 w 23"/>
              <a:gd name="T45" fmla="*/ 7 h 37"/>
              <a:gd name="T46" fmla="*/ 13 w 23"/>
              <a:gd name="T47" fmla="*/ 6 h 37"/>
              <a:gd name="T48" fmla="*/ 11 w 23"/>
              <a:gd name="T49" fmla="*/ 6 h 37"/>
              <a:gd name="T50" fmla="*/ 10 w 23"/>
              <a:gd name="T51" fmla="*/ 5 h 37"/>
              <a:gd name="T52" fmla="*/ 10 w 23"/>
              <a:gd name="T53" fmla="*/ 3 h 37"/>
              <a:gd name="T54" fmla="*/ 8 w 23"/>
              <a:gd name="T55" fmla="*/ 3 h 37"/>
              <a:gd name="T56" fmla="*/ 8 w 23"/>
              <a:gd name="T57" fmla="*/ 2 h 37"/>
              <a:gd name="T58" fmla="*/ 7 w 23"/>
              <a:gd name="T59" fmla="*/ 2 h 37"/>
              <a:gd name="T60" fmla="*/ 5 w 23"/>
              <a:gd name="T61" fmla="*/ 0 h 37"/>
              <a:gd name="T62" fmla="*/ 0 w 23"/>
              <a:gd name="T63" fmla="*/ 7 h 37"/>
              <a:gd name="T64" fmla="*/ 1 w 23"/>
              <a:gd name="T65" fmla="*/ 7 h 37"/>
              <a:gd name="T66" fmla="*/ 1 w 23"/>
              <a:gd name="T67" fmla="*/ 9 h 37"/>
              <a:gd name="T68" fmla="*/ 3 w 23"/>
              <a:gd name="T69" fmla="*/ 9 h 37"/>
              <a:gd name="T70" fmla="*/ 3 w 23"/>
              <a:gd name="T71" fmla="*/ 10 h 37"/>
              <a:gd name="T72" fmla="*/ 4 w 23"/>
              <a:gd name="T73" fmla="*/ 10 h 37"/>
              <a:gd name="T74" fmla="*/ 4 w 23"/>
              <a:gd name="T75" fmla="*/ 12 h 37"/>
              <a:gd name="T76" fmla="*/ 5 w 23"/>
              <a:gd name="T77" fmla="*/ 12 h 37"/>
              <a:gd name="T78" fmla="*/ 5 w 23"/>
              <a:gd name="T79" fmla="*/ 13 h 37"/>
              <a:gd name="T80" fmla="*/ 7 w 23"/>
              <a:gd name="T81" fmla="*/ 13 h 37"/>
              <a:gd name="T82" fmla="*/ 7 w 23"/>
              <a:gd name="T83" fmla="*/ 15 h 37"/>
              <a:gd name="T84" fmla="*/ 8 w 23"/>
              <a:gd name="T85" fmla="*/ 16 h 37"/>
              <a:gd name="T86" fmla="*/ 8 w 23"/>
              <a:gd name="T87" fmla="*/ 18 h 37"/>
              <a:gd name="T88" fmla="*/ 10 w 23"/>
              <a:gd name="T89" fmla="*/ 18 h 37"/>
              <a:gd name="T90" fmla="*/ 10 w 23"/>
              <a:gd name="T91" fmla="*/ 19 h 37"/>
              <a:gd name="T92" fmla="*/ 10 w 23"/>
              <a:gd name="T93" fmla="*/ 21 h 37"/>
              <a:gd name="T94" fmla="*/ 11 w 23"/>
              <a:gd name="T95" fmla="*/ 21 h 37"/>
              <a:gd name="T96" fmla="*/ 11 w 23"/>
              <a:gd name="T97" fmla="*/ 22 h 37"/>
              <a:gd name="T98" fmla="*/ 11 w 23"/>
              <a:gd name="T99" fmla="*/ 24 h 37"/>
              <a:gd name="T100" fmla="*/ 13 w 23"/>
              <a:gd name="T101" fmla="*/ 25 h 37"/>
              <a:gd name="T102" fmla="*/ 13 w 23"/>
              <a:gd name="T103" fmla="*/ 27 h 37"/>
              <a:gd name="T104" fmla="*/ 13 w 23"/>
              <a:gd name="T105" fmla="*/ 28 h 37"/>
              <a:gd name="T106" fmla="*/ 13 w 23"/>
              <a:gd name="T107" fmla="*/ 30 h 37"/>
              <a:gd name="T108" fmla="*/ 14 w 23"/>
              <a:gd name="T109" fmla="*/ 31 h 37"/>
              <a:gd name="T110" fmla="*/ 14 w 23"/>
              <a:gd name="T111" fmla="*/ 33 h 37"/>
              <a:gd name="T112" fmla="*/ 14 w 23"/>
              <a:gd name="T113" fmla="*/ 34 h 37"/>
              <a:gd name="T114" fmla="*/ 14 w 23"/>
              <a:gd name="T115" fmla="*/ 36 h 37"/>
              <a:gd name="T116" fmla="*/ 14 w 23"/>
              <a:gd name="T117" fmla="*/ 37 h 37"/>
              <a:gd name="T118" fmla="*/ 23 w 23"/>
              <a:gd name="T119" fmla="*/ 37 h 37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3"/>
              <a:gd name="T181" fmla="*/ 0 h 37"/>
              <a:gd name="T182" fmla="*/ 23 w 23"/>
              <a:gd name="T183" fmla="*/ 37 h 37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3" h="37">
                <a:moveTo>
                  <a:pt x="23" y="37"/>
                </a:moveTo>
                <a:lnTo>
                  <a:pt x="23" y="36"/>
                </a:lnTo>
                <a:lnTo>
                  <a:pt x="23" y="34"/>
                </a:lnTo>
                <a:lnTo>
                  <a:pt x="23" y="33"/>
                </a:lnTo>
                <a:lnTo>
                  <a:pt x="23" y="31"/>
                </a:lnTo>
                <a:lnTo>
                  <a:pt x="23" y="30"/>
                </a:lnTo>
                <a:lnTo>
                  <a:pt x="22" y="30"/>
                </a:lnTo>
                <a:lnTo>
                  <a:pt x="22" y="28"/>
                </a:lnTo>
                <a:lnTo>
                  <a:pt x="22" y="27"/>
                </a:lnTo>
                <a:lnTo>
                  <a:pt x="22" y="25"/>
                </a:lnTo>
                <a:lnTo>
                  <a:pt x="22" y="24"/>
                </a:lnTo>
                <a:lnTo>
                  <a:pt x="20" y="22"/>
                </a:lnTo>
                <a:lnTo>
                  <a:pt x="20" y="21"/>
                </a:lnTo>
                <a:lnTo>
                  <a:pt x="20" y="19"/>
                </a:lnTo>
                <a:lnTo>
                  <a:pt x="19" y="18"/>
                </a:lnTo>
                <a:lnTo>
                  <a:pt x="19" y="16"/>
                </a:lnTo>
                <a:lnTo>
                  <a:pt x="17" y="15"/>
                </a:lnTo>
                <a:lnTo>
                  <a:pt x="17" y="13"/>
                </a:lnTo>
                <a:lnTo>
                  <a:pt x="16" y="12"/>
                </a:lnTo>
                <a:lnTo>
                  <a:pt x="16" y="10"/>
                </a:lnTo>
                <a:lnTo>
                  <a:pt x="14" y="10"/>
                </a:lnTo>
                <a:lnTo>
                  <a:pt x="14" y="9"/>
                </a:lnTo>
                <a:lnTo>
                  <a:pt x="13" y="7"/>
                </a:lnTo>
                <a:lnTo>
                  <a:pt x="13" y="6"/>
                </a:lnTo>
                <a:lnTo>
                  <a:pt x="11" y="6"/>
                </a:lnTo>
                <a:lnTo>
                  <a:pt x="10" y="5"/>
                </a:lnTo>
                <a:lnTo>
                  <a:pt x="10" y="3"/>
                </a:lnTo>
                <a:lnTo>
                  <a:pt x="8" y="3"/>
                </a:lnTo>
                <a:lnTo>
                  <a:pt x="8" y="2"/>
                </a:lnTo>
                <a:lnTo>
                  <a:pt x="7" y="2"/>
                </a:lnTo>
                <a:lnTo>
                  <a:pt x="5" y="0"/>
                </a:lnTo>
                <a:lnTo>
                  <a:pt x="0" y="7"/>
                </a:lnTo>
                <a:lnTo>
                  <a:pt x="1" y="7"/>
                </a:lnTo>
                <a:lnTo>
                  <a:pt x="1" y="9"/>
                </a:lnTo>
                <a:lnTo>
                  <a:pt x="3" y="9"/>
                </a:lnTo>
                <a:lnTo>
                  <a:pt x="3" y="10"/>
                </a:lnTo>
                <a:lnTo>
                  <a:pt x="4" y="10"/>
                </a:lnTo>
                <a:lnTo>
                  <a:pt x="4" y="12"/>
                </a:lnTo>
                <a:lnTo>
                  <a:pt x="5" y="12"/>
                </a:lnTo>
                <a:lnTo>
                  <a:pt x="5" y="13"/>
                </a:lnTo>
                <a:lnTo>
                  <a:pt x="7" y="13"/>
                </a:lnTo>
                <a:lnTo>
                  <a:pt x="7" y="15"/>
                </a:lnTo>
                <a:lnTo>
                  <a:pt x="8" y="16"/>
                </a:lnTo>
                <a:lnTo>
                  <a:pt x="8" y="18"/>
                </a:lnTo>
                <a:lnTo>
                  <a:pt x="10" y="18"/>
                </a:lnTo>
                <a:lnTo>
                  <a:pt x="10" y="19"/>
                </a:lnTo>
                <a:lnTo>
                  <a:pt x="10" y="21"/>
                </a:lnTo>
                <a:lnTo>
                  <a:pt x="11" y="21"/>
                </a:lnTo>
                <a:lnTo>
                  <a:pt x="11" y="22"/>
                </a:lnTo>
                <a:lnTo>
                  <a:pt x="11" y="24"/>
                </a:lnTo>
                <a:lnTo>
                  <a:pt x="13" y="25"/>
                </a:lnTo>
                <a:lnTo>
                  <a:pt x="13" y="27"/>
                </a:lnTo>
                <a:lnTo>
                  <a:pt x="13" y="28"/>
                </a:lnTo>
                <a:lnTo>
                  <a:pt x="13" y="30"/>
                </a:lnTo>
                <a:lnTo>
                  <a:pt x="14" y="31"/>
                </a:lnTo>
                <a:lnTo>
                  <a:pt x="14" y="33"/>
                </a:lnTo>
                <a:lnTo>
                  <a:pt x="14" y="34"/>
                </a:lnTo>
                <a:lnTo>
                  <a:pt x="14" y="36"/>
                </a:lnTo>
                <a:lnTo>
                  <a:pt x="14" y="37"/>
                </a:lnTo>
                <a:lnTo>
                  <a:pt x="23" y="37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917" name="Freeform 173"/>
          <p:cNvSpPr>
            <a:spLocks/>
          </p:cNvSpPr>
          <p:nvPr/>
        </p:nvSpPr>
        <p:spPr bwMode="auto">
          <a:xfrm>
            <a:off x="4710113" y="4506913"/>
            <a:ext cx="74612" cy="74612"/>
          </a:xfrm>
          <a:custGeom>
            <a:avLst/>
            <a:gdLst>
              <a:gd name="T0" fmla="*/ 3 w 47"/>
              <a:gd name="T1" fmla="*/ 47 h 47"/>
              <a:gd name="T2" fmla="*/ 7 w 47"/>
              <a:gd name="T3" fmla="*/ 46 h 47"/>
              <a:gd name="T4" fmla="*/ 12 w 47"/>
              <a:gd name="T5" fmla="*/ 46 h 47"/>
              <a:gd name="T6" fmla="*/ 16 w 47"/>
              <a:gd name="T7" fmla="*/ 45 h 47"/>
              <a:gd name="T8" fmla="*/ 21 w 47"/>
              <a:gd name="T9" fmla="*/ 43 h 47"/>
              <a:gd name="T10" fmla="*/ 25 w 47"/>
              <a:gd name="T11" fmla="*/ 40 h 47"/>
              <a:gd name="T12" fmla="*/ 28 w 47"/>
              <a:gd name="T13" fmla="*/ 37 h 47"/>
              <a:gd name="T14" fmla="*/ 31 w 47"/>
              <a:gd name="T15" fmla="*/ 34 h 47"/>
              <a:gd name="T16" fmla="*/ 35 w 47"/>
              <a:gd name="T17" fmla="*/ 31 h 47"/>
              <a:gd name="T18" fmla="*/ 38 w 47"/>
              <a:gd name="T19" fmla="*/ 28 h 47"/>
              <a:gd name="T20" fmla="*/ 40 w 47"/>
              <a:gd name="T21" fmla="*/ 24 h 47"/>
              <a:gd name="T22" fmla="*/ 43 w 47"/>
              <a:gd name="T23" fmla="*/ 21 h 47"/>
              <a:gd name="T24" fmla="*/ 44 w 47"/>
              <a:gd name="T25" fmla="*/ 16 h 47"/>
              <a:gd name="T26" fmla="*/ 46 w 47"/>
              <a:gd name="T27" fmla="*/ 12 h 47"/>
              <a:gd name="T28" fmla="*/ 47 w 47"/>
              <a:gd name="T29" fmla="*/ 7 h 47"/>
              <a:gd name="T30" fmla="*/ 47 w 47"/>
              <a:gd name="T31" fmla="*/ 2 h 47"/>
              <a:gd name="T32" fmla="*/ 38 w 47"/>
              <a:gd name="T33" fmla="*/ 0 h 47"/>
              <a:gd name="T34" fmla="*/ 38 w 47"/>
              <a:gd name="T35" fmla="*/ 3 h 47"/>
              <a:gd name="T36" fmla="*/ 37 w 47"/>
              <a:gd name="T37" fmla="*/ 7 h 47"/>
              <a:gd name="T38" fmla="*/ 37 w 47"/>
              <a:gd name="T39" fmla="*/ 12 h 47"/>
              <a:gd name="T40" fmla="*/ 35 w 47"/>
              <a:gd name="T41" fmla="*/ 15 h 47"/>
              <a:gd name="T42" fmla="*/ 34 w 47"/>
              <a:gd name="T43" fmla="*/ 18 h 47"/>
              <a:gd name="T44" fmla="*/ 31 w 47"/>
              <a:gd name="T45" fmla="*/ 21 h 47"/>
              <a:gd name="T46" fmla="*/ 29 w 47"/>
              <a:gd name="T47" fmla="*/ 24 h 47"/>
              <a:gd name="T48" fmla="*/ 27 w 47"/>
              <a:gd name="T49" fmla="*/ 27 h 47"/>
              <a:gd name="T50" fmla="*/ 24 w 47"/>
              <a:gd name="T51" fmla="*/ 30 h 47"/>
              <a:gd name="T52" fmla="*/ 21 w 47"/>
              <a:gd name="T53" fmla="*/ 31 h 47"/>
              <a:gd name="T54" fmla="*/ 18 w 47"/>
              <a:gd name="T55" fmla="*/ 34 h 47"/>
              <a:gd name="T56" fmla="*/ 15 w 47"/>
              <a:gd name="T57" fmla="*/ 36 h 47"/>
              <a:gd name="T58" fmla="*/ 12 w 47"/>
              <a:gd name="T59" fmla="*/ 37 h 47"/>
              <a:gd name="T60" fmla="*/ 7 w 47"/>
              <a:gd name="T61" fmla="*/ 37 h 47"/>
              <a:gd name="T62" fmla="*/ 5 w 47"/>
              <a:gd name="T63" fmla="*/ 39 h 47"/>
              <a:gd name="T64" fmla="*/ 0 w 47"/>
              <a:gd name="T65" fmla="*/ 39 h 4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47"/>
              <a:gd name="T100" fmla="*/ 0 h 47"/>
              <a:gd name="T101" fmla="*/ 47 w 47"/>
              <a:gd name="T102" fmla="*/ 47 h 4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47" h="47">
                <a:moveTo>
                  <a:pt x="0" y="47"/>
                </a:moveTo>
                <a:lnTo>
                  <a:pt x="3" y="47"/>
                </a:lnTo>
                <a:lnTo>
                  <a:pt x="5" y="47"/>
                </a:lnTo>
                <a:lnTo>
                  <a:pt x="7" y="46"/>
                </a:lnTo>
                <a:lnTo>
                  <a:pt x="9" y="46"/>
                </a:lnTo>
                <a:lnTo>
                  <a:pt x="12" y="46"/>
                </a:lnTo>
                <a:lnTo>
                  <a:pt x="13" y="45"/>
                </a:lnTo>
                <a:lnTo>
                  <a:pt x="16" y="45"/>
                </a:lnTo>
                <a:lnTo>
                  <a:pt x="18" y="43"/>
                </a:lnTo>
                <a:lnTo>
                  <a:pt x="21" y="43"/>
                </a:lnTo>
                <a:lnTo>
                  <a:pt x="22" y="42"/>
                </a:lnTo>
                <a:lnTo>
                  <a:pt x="25" y="40"/>
                </a:lnTo>
                <a:lnTo>
                  <a:pt x="27" y="39"/>
                </a:lnTo>
                <a:lnTo>
                  <a:pt x="28" y="37"/>
                </a:lnTo>
                <a:lnTo>
                  <a:pt x="29" y="36"/>
                </a:lnTo>
                <a:lnTo>
                  <a:pt x="31" y="34"/>
                </a:lnTo>
                <a:lnTo>
                  <a:pt x="34" y="33"/>
                </a:lnTo>
                <a:lnTo>
                  <a:pt x="35" y="31"/>
                </a:lnTo>
                <a:lnTo>
                  <a:pt x="37" y="30"/>
                </a:lnTo>
                <a:lnTo>
                  <a:pt x="38" y="28"/>
                </a:lnTo>
                <a:lnTo>
                  <a:pt x="38" y="27"/>
                </a:lnTo>
                <a:lnTo>
                  <a:pt x="40" y="24"/>
                </a:lnTo>
                <a:lnTo>
                  <a:pt x="41" y="22"/>
                </a:lnTo>
                <a:lnTo>
                  <a:pt x="43" y="21"/>
                </a:lnTo>
                <a:lnTo>
                  <a:pt x="43" y="18"/>
                </a:lnTo>
                <a:lnTo>
                  <a:pt x="44" y="16"/>
                </a:lnTo>
                <a:lnTo>
                  <a:pt x="44" y="13"/>
                </a:lnTo>
                <a:lnTo>
                  <a:pt x="46" y="12"/>
                </a:lnTo>
                <a:lnTo>
                  <a:pt x="46" y="9"/>
                </a:lnTo>
                <a:lnTo>
                  <a:pt x="47" y="7"/>
                </a:lnTo>
                <a:lnTo>
                  <a:pt x="47" y="5"/>
                </a:lnTo>
                <a:lnTo>
                  <a:pt x="47" y="2"/>
                </a:lnTo>
                <a:lnTo>
                  <a:pt x="47" y="0"/>
                </a:lnTo>
                <a:lnTo>
                  <a:pt x="38" y="0"/>
                </a:lnTo>
                <a:lnTo>
                  <a:pt x="38" y="2"/>
                </a:lnTo>
                <a:lnTo>
                  <a:pt x="38" y="3"/>
                </a:lnTo>
                <a:lnTo>
                  <a:pt x="38" y="6"/>
                </a:lnTo>
                <a:lnTo>
                  <a:pt x="37" y="7"/>
                </a:lnTo>
                <a:lnTo>
                  <a:pt x="37" y="9"/>
                </a:lnTo>
                <a:lnTo>
                  <a:pt x="37" y="12"/>
                </a:lnTo>
                <a:lnTo>
                  <a:pt x="35" y="13"/>
                </a:lnTo>
                <a:lnTo>
                  <a:pt x="35" y="15"/>
                </a:lnTo>
                <a:lnTo>
                  <a:pt x="34" y="16"/>
                </a:lnTo>
                <a:lnTo>
                  <a:pt x="34" y="18"/>
                </a:lnTo>
                <a:lnTo>
                  <a:pt x="32" y="19"/>
                </a:lnTo>
                <a:lnTo>
                  <a:pt x="31" y="21"/>
                </a:lnTo>
                <a:lnTo>
                  <a:pt x="31" y="22"/>
                </a:lnTo>
                <a:lnTo>
                  <a:pt x="29" y="24"/>
                </a:lnTo>
                <a:lnTo>
                  <a:pt x="28" y="25"/>
                </a:lnTo>
                <a:lnTo>
                  <a:pt x="27" y="27"/>
                </a:lnTo>
                <a:lnTo>
                  <a:pt x="25" y="28"/>
                </a:lnTo>
                <a:lnTo>
                  <a:pt x="24" y="30"/>
                </a:lnTo>
                <a:lnTo>
                  <a:pt x="22" y="31"/>
                </a:lnTo>
                <a:lnTo>
                  <a:pt x="21" y="31"/>
                </a:lnTo>
                <a:lnTo>
                  <a:pt x="19" y="33"/>
                </a:lnTo>
                <a:lnTo>
                  <a:pt x="18" y="34"/>
                </a:lnTo>
                <a:lnTo>
                  <a:pt x="16" y="34"/>
                </a:lnTo>
                <a:lnTo>
                  <a:pt x="15" y="36"/>
                </a:lnTo>
                <a:lnTo>
                  <a:pt x="13" y="36"/>
                </a:lnTo>
                <a:lnTo>
                  <a:pt x="12" y="37"/>
                </a:lnTo>
                <a:lnTo>
                  <a:pt x="9" y="37"/>
                </a:lnTo>
                <a:lnTo>
                  <a:pt x="7" y="37"/>
                </a:lnTo>
                <a:lnTo>
                  <a:pt x="6" y="39"/>
                </a:lnTo>
                <a:lnTo>
                  <a:pt x="5" y="39"/>
                </a:lnTo>
                <a:lnTo>
                  <a:pt x="2" y="39"/>
                </a:lnTo>
                <a:lnTo>
                  <a:pt x="0" y="39"/>
                </a:lnTo>
                <a:lnTo>
                  <a:pt x="0" y="47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918" name="Freeform 174"/>
          <p:cNvSpPr>
            <a:spLocks/>
          </p:cNvSpPr>
          <p:nvPr/>
        </p:nvSpPr>
        <p:spPr bwMode="auto">
          <a:xfrm>
            <a:off x="4665663" y="4556125"/>
            <a:ext cx="44450" cy="25400"/>
          </a:xfrm>
          <a:custGeom>
            <a:avLst/>
            <a:gdLst>
              <a:gd name="T0" fmla="*/ 0 w 28"/>
              <a:gd name="T1" fmla="*/ 8 h 16"/>
              <a:gd name="T2" fmla="*/ 2 w 28"/>
              <a:gd name="T3" fmla="*/ 8 h 16"/>
              <a:gd name="T4" fmla="*/ 2 w 28"/>
              <a:gd name="T5" fmla="*/ 9 h 16"/>
              <a:gd name="T6" fmla="*/ 3 w 28"/>
              <a:gd name="T7" fmla="*/ 9 h 16"/>
              <a:gd name="T8" fmla="*/ 5 w 28"/>
              <a:gd name="T9" fmla="*/ 11 h 16"/>
              <a:gd name="T10" fmla="*/ 6 w 28"/>
              <a:gd name="T11" fmla="*/ 11 h 16"/>
              <a:gd name="T12" fmla="*/ 8 w 28"/>
              <a:gd name="T13" fmla="*/ 12 h 16"/>
              <a:gd name="T14" fmla="*/ 9 w 28"/>
              <a:gd name="T15" fmla="*/ 12 h 16"/>
              <a:gd name="T16" fmla="*/ 11 w 28"/>
              <a:gd name="T17" fmla="*/ 12 h 16"/>
              <a:gd name="T18" fmla="*/ 11 w 28"/>
              <a:gd name="T19" fmla="*/ 14 h 16"/>
              <a:gd name="T20" fmla="*/ 12 w 28"/>
              <a:gd name="T21" fmla="*/ 14 h 16"/>
              <a:gd name="T22" fmla="*/ 13 w 28"/>
              <a:gd name="T23" fmla="*/ 14 h 16"/>
              <a:gd name="T24" fmla="*/ 15 w 28"/>
              <a:gd name="T25" fmla="*/ 14 h 16"/>
              <a:gd name="T26" fmla="*/ 15 w 28"/>
              <a:gd name="T27" fmla="*/ 15 h 16"/>
              <a:gd name="T28" fmla="*/ 16 w 28"/>
              <a:gd name="T29" fmla="*/ 15 h 16"/>
              <a:gd name="T30" fmla="*/ 18 w 28"/>
              <a:gd name="T31" fmla="*/ 15 h 16"/>
              <a:gd name="T32" fmla="*/ 19 w 28"/>
              <a:gd name="T33" fmla="*/ 15 h 16"/>
              <a:gd name="T34" fmla="*/ 21 w 28"/>
              <a:gd name="T35" fmla="*/ 15 h 16"/>
              <a:gd name="T36" fmla="*/ 22 w 28"/>
              <a:gd name="T37" fmla="*/ 15 h 16"/>
              <a:gd name="T38" fmla="*/ 22 w 28"/>
              <a:gd name="T39" fmla="*/ 16 h 16"/>
              <a:gd name="T40" fmla="*/ 24 w 28"/>
              <a:gd name="T41" fmla="*/ 16 h 16"/>
              <a:gd name="T42" fmla="*/ 25 w 28"/>
              <a:gd name="T43" fmla="*/ 16 h 16"/>
              <a:gd name="T44" fmla="*/ 27 w 28"/>
              <a:gd name="T45" fmla="*/ 16 h 16"/>
              <a:gd name="T46" fmla="*/ 28 w 28"/>
              <a:gd name="T47" fmla="*/ 16 h 16"/>
              <a:gd name="T48" fmla="*/ 28 w 28"/>
              <a:gd name="T49" fmla="*/ 8 h 16"/>
              <a:gd name="T50" fmla="*/ 27 w 28"/>
              <a:gd name="T51" fmla="*/ 8 h 16"/>
              <a:gd name="T52" fmla="*/ 25 w 28"/>
              <a:gd name="T53" fmla="*/ 8 h 16"/>
              <a:gd name="T54" fmla="*/ 24 w 28"/>
              <a:gd name="T55" fmla="*/ 8 h 16"/>
              <a:gd name="T56" fmla="*/ 22 w 28"/>
              <a:gd name="T57" fmla="*/ 8 h 16"/>
              <a:gd name="T58" fmla="*/ 22 w 28"/>
              <a:gd name="T59" fmla="*/ 6 h 16"/>
              <a:gd name="T60" fmla="*/ 21 w 28"/>
              <a:gd name="T61" fmla="*/ 6 h 16"/>
              <a:gd name="T62" fmla="*/ 19 w 28"/>
              <a:gd name="T63" fmla="*/ 6 h 16"/>
              <a:gd name="T64" fmla="*/ 18 w 28"/>
              <a:gd name="T65" fmla="*/ 6 h 16"/>
              <a:gd name="T66" fmla="*/ 16 w 28"/>
              <a:gd name="T67" fmla="*/ 6 h 16"/>
              <a:gd name="T68" fmla="*/ 16 w 28"/>
              <a:gd name="T69" fmla="*/ 5 h 16"/>
              <a:gd name="T70" fmla="*/ 15 w 28"/>
              <a:gd name="T71" fmla="*/ 5 h 16"/>
              <a:gd name="T72" fmla="*/ 13 w 28"/>
              <a:gd name="T73" fmla="*/ 5 h 16"/>
              <a:gd name="T74" fmla="*/ 12 w 28"/>
              <a:gd name="T75" fmla="*/ 5 h 16"/>
              <a:gd name="T76" fmla="*/ 12 w 28"/>
              <a:gd name="T77" fmla="*/ 3 h 16"/>
              <a:gd name="T78" fmla="*/ 11 w 28"/>
              <a:gd name="T79" fmla="*/ 3 h 16"/>
              <a:gd name="T80" fmla="*/ 9 w 28"/>
              <a:gd name="T81" fmla="*/ 3 h 16"/>
              <a:gd name="T82" fmla="*/ 9 w 28"/>
              <a:gd name="T83" fmla="*/ 2 h 16"/>
              <a:gd name="T84" fmla="*/ 8 w 28"/>
              <a:gd name="T85" fmla="*/ 2 h 16"/>
              <a:gd name="T86" fmla="*/ 6 w 28"/>
              <a:gd name="T87" fmla="*/ 0 h 16"/>
              <a:gd name="T88" fmla="*/ 5 w 28"/>
              <a:gd name="T89" fmla="*/ 0 h 16"/>
              <a:gd name="T90" fmla="*/ 0 w 28"/>
              <a:gd name="T91" fmla="*/ 8 h 1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28"/>
              <a:gd name="T139" fmla="*/ 0 h 16"/>
              <a:gd name="T140" fmla="*/ 28 w 28"/>
              <a:gd name="T141" fmla="*/ 16 h 1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28" h="16">
                <a:moveTo>
                  <a:pt x="0" y="8"/>
                </a:moveTo>
                <a:lnTo>
                  <a:pt x="2" y="8"/>
                </a:lnTo>
                <a:lnTo>
                  <a:pt x="2" y="9"/>
                </a:lnTo>
                <a:lnTo>
                  <a:pt x="3" y="9"/>
                </a:lnTo>
                <a:lnTo>
                  <a:pt x="5" y="11"/>
                </a:lnTo>
                <a:lnTo>
                  <a:pt x="6" y="11"/>
                </a:lnTo>
                <a:lnTo>
                  <a:pt x="8" y="12"/>
                </a:lnTo>
                <a:lnTo>
                  <a:pt x="9" y="12"/>
                </a:lnTo>
                <a:lnTo>
                  <a:pt x="11" y="12"/>
                </a:lnTo>
                <a:lnTo>
                  <a:pt x="11" y="14"/>
                </a:lnTo>
                <a:lnTo>
                  <a:pt x="12" y="14"/>
                </a:lnTo>
                <a:lnTo>
                  <a:pt x="13" y="14"/>
                </a:lnTo>
                <a:lnTo>
                  <a:pt x="15" y="14"/>
                </a:lnTo>
                <a:lnTo>
                  <a:pt x="15" y="15"/>
                </a:lnTo>
                <a:lnTo>
                  <a:pt x="16" y="15"/>
                </a:lnTo>
                <a:lnTo>
                  <a:pt x="18" y="15"/>
                </a:lnTo>
                <a:lnTo>
                  <a:pt x="19" y="15"/>
                </a:lnTo>
                <a:lnTo>
                  <a:pt x="21" y="15"/>
                </a:lnTo>
                <a:lnTo>
                  <a:pt x="22" y="15"/>
                </a:lnTo>
                <a:lnTo>
                  <a:pt x="22" y="16"/>
                </a:lnTo>
                <a:lnTo>
                  <a:pt x="24" y="16"/>
                </a:lnTo>
                <a:lnTo>
                  <a:pt x="25" y="16"/>
                </a:lnTo>
                <a:lnTo>
                  <a:pt x="27" y="16"/>
                </a:lnTo>
                <a:lnTo>
                  <a:pt x="28" y="16"/>
                </a:lnTo>
                <a:lnTo>
                  <a:pt x="28" y="8"/>
                </a:lnTo>
                <a:lnTo>
                  <a:pt x="27" y="8"/>
                </a:lnTo>
                <a:lnTo>
                  <a:pt x="25" y="8"/>
                </a:lnTo>
                <a:lnTo>
                  <a:pt x="24" y="8"/>
                </a:lnTo>
                <a:lnTo>
                  <a:pt x="22" y="8"/>
                </a:lnTo>
                <a:lnTo>
                  <a:pt x="22" y="6"/>
                </a:lnTo>
                <a:lnTo>
                  <a:pt x="21" y="6"/>
                </a:lnTo>
                <a:lnTo>
                  <a:pt x="19" y="6"/>
                </a:lnTo>
                <a:lnTo>
                  <a:pt x="18" y="6"/>
                </a:lnTo>
                <a:lnTo>
                  <a:pt x="16" y="6"/>
                </a:lnTo>
                <a:lnTo>
                  <a:pt x="16" y="5"/>
                </a:lnTo>
                <a:lnTo>
                  <a:pt x="15" y="5"/>
                </a:lnTo>
                <a:lnTo>
                  <a:pt x="13" y="5"/>
                </a:lnTo>
                <a:lnTo>
                  <a:pt x="12" y="5"/>
                </a:lnTo>
                <a:lnTo>
                  <a:pt x="12" y="3"/>
                </a:lnTo>
                <a:lnTo>
                  <a:pt x="11" y="3"/>
                </a:lnTo>
                <a:lnTo>
                  <a:pt x="9" y="3"/>
                </a:lnTo>
                <a:lnTo>
                  <a:pt x="9" y="2"/>
                </a:lnTo>
                <a:lnTo>
                  <a:pt x="8" y="2"/>
                </a:lnTo>
                <a:lnTo>
                  <a:pt x="6" y="0"/>
                </a:lnTo>
                <a:lnTo>
                  <a:pt x="5" y="0"/>
                </a:lnTo>
                <a:lnTo>
                  <a:pt x="0" y="8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919" name="Line 175"/>
          <p:cNvSpPr>
            <a:spLocks noChangeShapeType="1"/>
          </p:cNvSpPr>
          <p:nvPr/>
        </p:nvSpPr>
        <p:spPr bwMode="auto">
          <a:xfrm>
            <a:off x="4471988" y="4373563"/>
            <a:ext cx="228600" cy="138112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920" name="Line 176"/>
          <p:cNvSpPr>
            <a:spLocks noChangeShapeType="1"/>
          </p:cNvSpPr>
          <p:nvPr/>
        </p:nvSpPr>
        <p:spPr bwMode="auto">
          <a:xfrm flipH="1" flipV="1">
            <a:off x="4406900" y="4467225"/>
            <a:ext cx="244475" cy="150813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921" name="Freeform 177"/>
          <p:cNvSpPr>
            <a:spLocks/>
          </p:cNvSpPr>
          <p:nvPr/>
        </p:nvSpPr>
        <p:spPr bwMode="auto">
          <a:xfrm>
            <a:off x="4451350" y="4422775"/>
            <a:ext cx="222250" cy="146050"/>
          </a:xfrm>
          <a:custGeom>
            <a:avLst/>
            <a:gdLst>
              <a:gd name="T0" fmla="*/ 2 w 140"/>
              <a:gd name="T1" fmla="*/ 3 h 92"/>
              <a:gd name="T2" fmla="*/ 0 w 140"/>
              <a:gd name="T3" fmla="*/ 7 h 92"/>
              <a:gd name="T4" fmla="*/ 135 w 140"/>
              <a:gd name="T5" fmla="*/ 92 h 92"/>
              <a:gd name="T6" fmla="*/ 140 w 140"/>
              <a:gd name="T7" fmla="*/ 84 h 92"/>
              <a:gd name="T8" fmla="*/ 5 w 140"/>
              <a:gd name="T9" fmla="*/ 0 h 92"/>
              <a:gd name="T10" fmla="*/ 2 w 140"/>
              <a:gd name="T11" fmla="*/ 3 h 9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0"/>
              <a:gd name="T19" fmla="*/ 0 h 92"/>
              <a:gd name="T20" fmla="*/ 140 w 140"/>
              <a:gd name="T21" fmla="*/ 92 h 9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0" h="92">
                <a:moveTo>
                  <a:pt x="2" y="3"/>
                </a:moveTo>
                <a:lnTo>
                  <a:pt x="0" y="7"/>
                </a:lnTo>
                <a:lnTo>
                  <a:pt x="135" y="92"/>
                </a:lnTo>
                <a:lnTo>
                  <a:pt x="140" y="84"/>
                </a:lnTo>
                <a:lnTo>
                  <a:pt x="5" y="0"/>
                </a:lnTo>
                <a:lnTo>
                  <a:pt x="2" y="3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922" name="Freeform 178"/>
          <p:cNvSpPr>
            <a:spLocks/>
          </p:cNvSpPr>
          <p:nvPr/>
        </p:nvSpPr>
        <p:spPr bwMode="auto">
          <a:xfrm>
            <a:off x="4784725" y="5181600"/>
            <a:ext cx="377825" cy="14288"/>
          </a:xfrm>
          <a:custGeom>
            <a:avLst/>
            <a:gdLst>
              <a:gd name="T0" fmla="*/ 238 w 238"/>
              <a:gd name="T1" fmla="*/ 4 h 9"/>
              <a:gd name="T2" fmla="*/ 238 w 238"/>
              <a:gd name="T3" fmla="*/ 0 h 9"/>
              <a:gd name="T4" fmla="*/ 0 w 238"/>
              <a:gd name="T5" fmla="*/ 0 h 9"/>
              <a:gd name="T6" fmla="*/ 0 w 238"/>
              <a:gd name="T7" fmla="*/ 9 h 9"/>
              <a:gd name="T8" fmla="*/ 238 w 238"/>
              <a:gd name="T9" fmla="*/ 9 h 9"/>
              <a:gd name="T10" fmla="*/ 238 w 238"/>
              <a:gd name="T11" fmla="*/ 4 h 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9"/>
              <a:gd name="T20" fmla="*/ 238 w 238"/>
              <a:gd name="T21" fmla="*/ 9 h 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9">
                <a:moveTo>
                  <a:pt x="238" y="4"/>
                </a:moveTo>
                <a:lnTo>
                  <a:pt x="238" y="0"/>
                </a:lnTo>
                <a:lnTo>
                  <a:pt x="0" y="0"/>
                </a:lnTo>
                <a:lnTo>
                  <a:pt x="0" y="9"/>
                </a:lnTo>
                <a:lnTo>
                  <a:pt x="238" y="9"/>
                </a:lnTo>
                <a:lnTo>
                  <a:pt x="238" y="4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923" name="Freeform 179"/>
          <p:cNvSpPr>
            <a:spLocks/>
          </p:cNvSpPr>
          <p:nvPr/>
        </p:nvSpPr>
        <p:spPr bwMode="auto">
          <a:xfrm>
            <a:off x="5114925" y="5148263"/>
            <a:ext cx="63500" cy="47625"/>
          </a:xfrm>
          <a:custGeom>
            <a:avLst/>
            <a:gdLst>
              <a:gd name="T0" fmla="*/ 40 w 40"/>
              <a:gd name="T1" fmla="*/ 30 h 30"/>
              <a:gd name="T2" fmla="*/ 40 w 40"/>
              <a:gd name="T3" fmla="*/ 22 h 30"/>
              <a:gd name="T4" fmla="*/ 5 w 40"/>
              <a:gd name="T5" fmla="*/ 0 h 30"/>
              <a:gd name="T6" fmla="*/ 0 w 40"/>
              <a:gd name="T7" fmla="*/ 8 h 30"/>
              <a:gd name="T8" fmla="*/ 34 w 40"/>
              <a:gd name="T9" fmla="*/ 30 h 30"/>
              <a:gd name="T10" fmla="*/ 34 w 40"/>
              <a:gd name="T11" fmla="*/ 22 h 30"/>
              <a:gd name="T12" fmla="*/ 40 w 40"/>
              <a:gd name="T13" fmla="*/ 30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0"/>
              <a:gd name="T22" fmla="*/ 0 h 30"/>
              <a:gd name="T23" fmla="*/ 40 w 40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0" h="30">
                <a:moveTo>
                  <a:pt x="40" y="30"/>
                </a:moveTo>
                <a:lnTo>
                  <a:pt x="40" y="22"/>
                </a:lnTo>
                <a:lnTo>
                  <a:pt x="5" y="0"/>
                </a:lnTo>
                <a:lnTo>
                  <a:pt x="0" y="8"/>
                </a:lnTo>
                <a:lnTo>
                  <a:pt x="34" y="30"/>
                </a:lnTo>
                <a:lnTo>
                  <a:pt x="34" y="22"/>
                </a:lnTo>
                <a:lnTo>
                  <a:pt x="40" y="3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924" name="Freeform 180"/>
          <p:cNvSpPr>
            <a:spLocks/>
          </p:cNvSpPr>
          <p:nvPr/>
        </p:nvSpPr>
        <p:spPr bwMode="auto">
          <a:xfrm>
            <a:off x="5173663" y="5183188"/>
            <a:ext cx="4762" cy="12700"/>
          </a:xfrm>
          <a:custGeom>
            <a:avLst/>
            <a:gdLst>
              <a:gd name="T0" fmla="*/ 3 w 3"/>
              <a:gd name="T1" fmla="*/ 8 h 8"/>
              <a:gd name="T2" fmla="*/ 0 w 3"/>
              <a:gd name="T3" fmla="*/ 3 h 8"/>
              <a:gd name="T4" fmla="*/ 3 w 3"/>
              <a:gd name="T5" fmla="*/ 0 h 8"/>
              <a:gd name="T6" fmla="*/ 3 w 3"/>
              <a:gd name="T7" fmla="*/ 8 h 8"/>
              <a:gd name="T8" fmla="*/ 0 60000 65536"/>
              <a:gd name="T9" fmla="*/ 0 60000 65536"/>
              <a:gd name="T10" fmla="*/ 0 60000 65536"/>
              <a:gd name="T11" fmla="*/ 0 60000 65536"/>
              <a:gd name="T12" fmla="*/ 0 w 3"/>
              <a:gd name="T13" fmla="*/ 0 h 8"/>
              <a:gd name="T14" fmla="*/ 3 w 3"/>
              <a:gd name="T15" fmla="*/ 8 h 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" h="8">
                <a:moveTo>
                  <a:pt x="3" y="8"/>
                </a:moveTo>
                <a:lnTo>
                  <a:pt x="0" y="3"/>
                </a:lnTo>
                <a:lnTo>
                  <a:pt x="3" y="0"/>
                </a:lnTo>
                <a:lnTo>
                  <a:pt x="3" y="8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925" name="Freeform 181"/>
          <p:cNvSpPr>
            <a:spLocks/>
          </p:cNvSpPr>
          <p:nvPr/>
        </p:nvSpPr>
        <p:spPr bwMode="auto">
          <a:xfrm>
            <a:off x="5114925" y="5183188"/>
            <a:ext cx="63500" cy="47625"/>
          </a:xfrm>
          <a:custGeom>
            <a:avLst/>
            <a:gdLst>
              <a:gd name="T0" fmla="*/ 2 w 40"/>
              <a:gd name="T1" fmla="*/ 27 h 30"/>
              <a:gd name="T2" fmla="*/ 5 w 40"/>
              <a:gd name="T3" fmla="*/ 30 h 30"/>
              <a:gd name="T4" fmla="*/ 40 w 40"/>
              <a:gd name="T5" fmla="*/ 8 h 30"/>
              <a:gd name="T6" fmla="*/ 34 w 40"/>
              <a:gd name="T7" fmla="*/ 0 h 30"/>
              <a:gd name="T8" fmla="*/ 0 w 40"/>
              <a:gd name="T9" fmla="*/ 23 h 30"/>
              <a:gd name="T10" fmla="*/ 2 w 40"/>
              <a:gd name="T11" fmla="*/ 27 h 3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0"/>
              <a:gd name="T19" fmla="*/ 0 h 30"/>
              <a:gd name="T20" fmla="*/ 40 w 40"/>
              <a:gd name="T21" fmla="*/ 30 h 3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0" h="30">
                <a:moveTo>
                  <a:pt x="2" y="27"/>
                </a:moveTo>
                <a:lnTo>
                  <a:pt x="5" y="30"/>
                </a:lnTo>
                <a:lnTo>
                  <a:pt x="40" y="8"/>
                </a:lnTo>
                <a:lnTo>
                  <a:pt x="34" y="0"/>
                </a:lnTo>
                <a:lnTo>
                  <a:pt x="0" y="23"/>
                </a:lnTo>
                <a:lnTo>
                  <a:pt x="2" y="27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926" name="Rectangle 182"/>
          <p:cNvSpPr>
            <a:spLocks noChangeArrowheads="1"/>
          </p:cNvSpPr>
          <p:nvPr/>
        </p:nvSpPr>
        <p:spPr bwMode="auto">
          <a:xfrm>
            <a:off x="3643313" y="5097463"/>
            <a:ext cx="28575" cy="1428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927" name="Rectangle 183"/>
          <p:cNvSpPr>
            <a:spLocks noChangeArrowheads="1"/>
          </p:cNvSpPr>
          <p:nvPr/>
        </p:nvSpPr>
        <p:spPr bwMode="auto">
          <a:xfrm>
            <a:off x="3741738" y="5097463"/>
            <a:ext cx="26987" cy="1428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928" name="Rectangle 184"/>
          <p:cNvSpPr>
            <a:spLocks noChangeArrowheads="1"/>
          </p:cNvSpPr>
          <p:nvPr/>
        </p:nvSpPr>
        <p:spPr bwMode="auto">
          <a:xfrm>
            <a:off x="3838575" y="5097463"/>
            <a:ext cx="28575" cy="1428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929" name="Rectangle 185"/>
          <p:cNvSpPr>
            <a:spLocks noChangeArrowheads="1"/>
          </p:cNvSpPr>
          <p:nvPr/>
        </p:nvSpPr>
        <p:spPr bwMode="auto">
          <a:xfrm>
            <a:off x="3937000" y="5097463"/>
            <a:ext cx="28575" cy="1428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930" name="Rectangle 186"/>
          <p:cNvSpPr>
            <a:spLocks noChangeArrowheads="1"/>
          </p:cNvSpPr>
          <p:nvPr/>
        </p:nvSpPr>
        <p:spPr bwMode="auto">
          <a:xfrm>
            <a:off x="4035425" y="5097463"/>
            <a:ext cx="26988" cy="1428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931" name="Rectangle 187"/>
          <p:cNvSpPr>
            <a:spLocks noChangeArrowheads="1"/>
          </p:cNvSpPr>
          <p:nvPr/>
        </p:nvSpPr>
        <p:spPr bwMode="auto">
          <a:xfrm>
            <a:off x="4132263" y="5097463"/>
            <a:ext cx="28575" cy="1428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932" name="Rectangle 188"/>
          <p:cNvSpPr>
            <a:spLocks noChangeArrowheads="1"/>
          </p:cNvSpPr>
          <p:nvPr/>
        </p:nvSpPr>
        <p:spPr bwMode="auto">
          <a:xfrm>
            <a:off x="4230688" y="5097463"/>
            <a:ext cx="26987" cy="1428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933" name="Rectangle 189"/>
          <p:cNvSpPr>
            <a:spLocks noChangeArrowheads="1"/>
          </p:cNvSpPr>
          <p:nvPr/>
        </p:nvSpPr>
        <p:spPr bwMode="auto">
          <a:xfrm>
            <a:off x="4327525" y="5097463"/>
            <a:ext cx="28575" cy="1428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934" name="Rectangle 190"/>
          <p:cNvSpPr>
            <a:spLocks noChangeArrowheads="1"/>
          </p:cNvSpPr>
          <p:nvPr/>
        </p:nvSpPr>
        <p:spPr bwMode="auto">
          <a:xfrm>
            <a:off x="4425950" y="5097463"/>
            <a:ext cx="28575" cy="1428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935" name="Freeform 191"/>
          <p:cNvSpPr>
            <a:spLocks/>
          </p:cNvSpPr>
          <p:nvPr/>
        </p:nvSpPr>
        <p:spPr bwMode="auto">
          <a:xfrm>
            <a:off x="4524375" y="5097463"/>
            <a:ext cx="25400" cy="14287"/>
          </a:xfrm>
          <a:custGeom>
            <a:avLst/>
            <a:gdLst>
              <a:gd name="T0" fmla="*/ 16 w 16"/>
              <a:gd name="T1" fmla="*/ 4 h 9"/>
              <a:gd name="T2" fmla="*/ 16 w 16"/>
              <a:gd name="T3" fmla="*/ 0 h 9"/>
              <a:gd name="T4" fmla="*/ 0 w 16"/>
              <a:gd name="T5" fmla="*/ 0 h 9"/>
              <a:gd name="T6" fmla="*/ 0 w 16"/>
              <a:gd name="T7" fmla="*/ 9 h 9"/>
              <a:gd name="T8" fmla="*/ 16 w 16"/>
              <a:gd name="T9" fmla="*/ 9 h 9"/>
              <a:gd name="T10" fmla="*/ 16 w 16"/>
              <a:gd name="T11" fmla="*/ 4 h 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9"/>
              <a:gd name="T20" fmla="*/ 16 w 16"/>
              <a:gd name="T21" fmla="*/ 9 h 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9">
                <a:moveTo>
                  <a:pt x="16" y="4"/>
                </a:moveTo>
                <a:lnTo>
                  <a:pt x="16" y="0"/>
                </a:lnTo>
                <a:lnTo>
                  <a:pt x="0" y="0"/>
                </a:lnTo>
                <a:lnTo>
                  <a:pt x="0" y="9"/>
                </a:lnTo>
                <a:lnTo>
                  <a:pt x="16" y="9"/>
                </a:lnTo>
                <a:lnTo>
                  <a:pt x="16" y="4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936" name="Rectangle 192"/>
          <p:cNvSpPr>
            <a:spLocks noChangeArrowheads="1"/>
          </p:cNvSpPr>
          <p:nvPr/>
        </p:nvSpPr>
        <p:spPr bwMode="auto">
          <a:xfrm>
            <a:off x="3643313" y="5268913"/>
            <a:ext cx="28575" cy="1428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937" name="Rectangle 193"/>
          <p:cNvSpPr>
            <a:spLocks noChangeArrowheads="1"/>
          </p:cNvSpPr>
          <p:nvPr/>
        </p:nvSpPr>
        <p:spPr bwMode="auto">
          <a:xfrm>
            <a:off x="3741738" y="5268913"/>
            <a:ext cx="26987" cy="1428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938" name="Rectangle 194"/>
          <p:cNvSpPr>
            <a:spLocks noChangeArrowheads="1"/>
          </p:cNvSpPr>
          <p:nvPr/>
        </p:nvSpPr>
        <p:spPr bwMode="auto">
          <a:xfrm>
            <a:off x="3838575" y="5268913"/>
            <a:ext cx="28575" cy="1428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939" name="Rectangle 195"/>
          <p:cNvSpPr>
            <a:spLocks noChangeArrowheads="1"/>
          </p:cNvSpPr>
          <p:nvPr/>
        </p:nvSpPr>
        <p:spPr bwMode="auto">
          <a:xfrm>
            <a:off x="3937000" y="5268913"/>
            <a:ext cx="28575" cy="1428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940" name="Rectangle 196"/>
          <p:cNvSpPr>
            <a:spLocks noChangeArrowheads="1"/>
          </p:cNvSpPr>
          <p:nvPr/>
        </p:nvSpPr>
        <p:spPr bwMode="auto">
          <a:xfrm>
            <a:off x="4035425" y="5268913"/>
            <a:ext cx="26988" cy="1428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941" name="Rectangle 197"/>
          <p:cNvSpPr>
            <a:spLocks noChangeArrowheads="1"/>
          </p:cNvSpPr>
          <p:nvPr/>
        </p:nvSpPr>
        <p:spPr bwMode="auto">
          <a:xfrm>
            <a:off x="4132263" y="5268913"/>
            <a:ext cx="28575" cy="1428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942" name="Rectangle 198"/>
          <p:cNvSpPr>
            <a:spLocks noChangeArrowheads="1"/>
          </p:cNvSpPr>
          <p:nvPr/>
        </p:nvSpPr>
        <p:spPr bwMode="auto">
          <a:xfrm>
            <a:off x="4230688" y="5268913"/>
            <a:ext cx="26987" cy="1428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943" name="Rectangle 199"/>
          <p:cNvSpPr>
            <a:spLocks noChangeArrowheads="1"/>
          </p:cNvSpPr>
          <p:nvPr/>
        </p:nvSpPr>
        <p:spPr bwMode="auto">
          <a:xfrm>
            <a:off x="4327525" y="5268913"/>
            <a:ext cx="28575" cy="1428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944" name="Rectangle 200"/>
          <p:cNvSpPr>
            <a:spLocks noChangeArrowheads="1"/>
          </p:cNvSpPr>
          <p:nvPr/>
        </p:nvSpPr>
        <p:spPr bwMode="auto">
          <a:xfrm>
            <a:off x="4425950" y="5268913"/>
            <a:ext cx="28575" cy="1428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945" name="Freeform 201"/>
          <p:cNvSpPr>
            <a:spLocks/>
          </p:cNvSpPr>
          <p:nvPr/>
        </p:nvSpPr>
        <p:spPr bwMode="auto">
          <a:xfrm>
            <a:off x="4524375" y="5268913"/>
            <a:ext cx="25400" cy="14287"/>
          </a:xfrm>
          <a:custGeom>
            <a:avLst/>
            <a:gdLst>
              <a:gd name="T0" fmla="*/ 16 w 16"/>
              <a:gd name="T1" fmla="*/ 4 h 9"/>
              <a:gd name="T2" fmla="*/ 16 w 16"/>
              <a:gd name="T3" fmla="*/ 0 h 9"/>
              <a:gd name="T4" fmla="*/ 0 w 16"/>
              <a:gd name="T5" fmla="*/ 0 h 9"/>
              <a:gd name="T6" fmla="*/ 0 w 16"/>
              <a:gd name="T7" fmla="*/ 9 h 9"/>
              <a:gd name="T8" fmla="*/ 16 w 16"/>
              <a:gd name="T9" fmla="*/ 9 h 9"/>
              <a:gd name="T10" fmla="*/ 16 w 16"/>
              <a:gd name="T11" fmla="*/ 4 h 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9"/>
              <a:gd name="T20" fmla="*/ 16 w 16"/>
              <a:gd name="T21" fmla="*/ 9 h 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9">
                <a:moveTo>
                  <a:pt x="16" y="4"/>
                </a:moveTo>
                <a:lnTo>
                  <a:pt x="16" y="0"/>
                </a:lnTo>
                <a:lnTo>
                  <a:pt x="0" y="0"/>
                </a:lnTo>
                <a:lnTo>
                  <a:pt x="0" y="9"/>
                </a:lnTo>
                <a:lnTo>
                  <a:pt x="16" y="9"/>
                </a:lnTo>
                <a:lnTo>
                  <a:pt x="16" y="4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946" name="Rectangle 202"/>
          <p:cNvSpPr>
            <a:spLocks noChangeArrowheads="1"/>
          </p:cNvSpPr>
          <p:nvPr/>
        </p:nvSpPr>
        <p:spPr bwMode="auto">
          <a:xfrm>
            <a:off x="1339850" y="5576888"/>
            <a:ext cx="8976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400">
                <a:latin typeface="Times New Roman" pitchFamily="18" charset="0"/>
              </a:rPr>
              <a:t>1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31947" name="Rectangle 203"/>
          <p:cNvSpPr>
            <a:spLocks noChangeArrowheads="1"/>
          </p:cNvSpPr>
          <p:nvPr/>
        </p:nvSpPr>
        <p:spPr bwMode="auto">
          <a:xfrm>
            <a:off x="2246313" y="5576888"/>
            <a:ext cx="8976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400">
                <a:latin typeface="Times New Roman" pitchFamily="18" charset="0"/>
              </a:rPr>
              <a:t>2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31948" name="Rectangle 204"/>
          <p:cNvSpPr>
            <a:spLocks noChangeArrowheads="1"/>
          </p:cNvSpPr>
          <p:nvPr/>
        </p:nvSpPr>
        <p:spPr bwMode="auto">
          <a:xfrm>
            <a:off x="3155950" y="5576888"/>
            <a:ext cx="8976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400">
                <a:latin typeface="Times New Roman" pitchFamily="18" charset="0"/>
              </a:rPr>
              <a:t>3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31949" name="Rectangle 205"/>
          <p:cNvSpPr>
            <a:spLocks noChangeArrowheads="1"/>
          </p:cNvSpPr>
          <p:nvPr/>
        </p:nvSpPr>
        <p:spPr bwMode="auto">
          <a:xfrm>
            <a:off x="4954588" y="5576888"/>
            <a:ext cx="8976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400" i="1">
                <a:latin typeface="Times New Roman" pitchFamily="18" charset="0"/>
              </a:rPr>
              <a:t>n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31950" name="Text Box 206"/>
          <p:cNvSpPr txBox="1">
            <a:spLocks noChangeArrowheads="1"/>
          </p:cNvSpPr>
          <p:nvPr/>
        </p:nvSpPr>
        <p:spPr bwMode="auto">
          <a:xfrm>
            <a:off x="314325" y="3989388"/>
            <a:ext cx="609600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en-US" sz="2000" i="1">
                <a:latin typeface="Times New Roman" pitchFamily="18" charset="0"/>
              </a:rPr>
              <a:t>P/n</a:t>
            </a:r>
            <a:endParaRPr lang="en-US" sz="2000">
              <a:latin typeface="Times New Roman" pitchFamily="18" charset="0"/>
            </a:endParaRPr>
          </a:p>
        </p:txBody>
      </p:sp>
      <p:sp>
        <p:nvSpPr>
          <p:cNvPr id="31951" name="Text Box 207"/>
          <p:cNvSpPr txBox="1">
            <a:spLocks noChangeArrowheads="1"/>
          </p:cNvSpPr>
          <p:nvPr/>
        </p:nvSpPr>
        <p:spPr bwMode="auto">
          <a:xfrm>
            <a:off x="2295525" y="3989388"/>
            <a:ext cx="609600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en-US" sz="2000" i="1">
                <a:latin typeface="Times New Roman" pitchFamily="18" charset="0"/>
              </a:rPr>
              <a:t>P/n</a:t>
            </a:r>
            <a:endParaRPr lang="en-US" sz="2000">
              <a:latin typeface="Times New Roman" pitchFamily="18" charset="0"/>
            </a:endParaRPr>
          </a:p>
        </p:txBody>
      </p:sp>
      <p:sp>
        <p:nvSpPr>
          <p:cNvPr id="31952" name="Text Box 208"/>
          <p:cNvSpPr txBox="1">
            <a:spLocks noChangeArrowheads="1"/>
          </p:cNvSpPr>
          <p:nvPr/>
        </p:nvSpPr>
        <p:spPr bwMode="auto">
          <a:xfrm>
            <a:off x="1381125" y="3989388"/>
            <a:ext cx="609600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en-US" sz="2000" i="1">
                <a:latin typeface="Times New Roman" pitchFamily="18" charset="0"/>
              </a:rPr>
              <a:t>P/n</a:t>
            </a:r>
            <a:endParaRPr lang="en-US" sz="2000">
              <a:latin typeface="Times New Roman" pitchFamily="18" charset="0"/>
            </a:endParaRPr>
          </a:p>
        </p:txBody>
      </p:sp>
      <p:sp>
        <p:nvSpPr>
          <p:cNvPr id="31953" name="Text Box 209"/>
          <p:cNvSpPr txBox="1">
            <a:spLocks noChangeArrowheads="1"/>
          </p:cNvSpPr>
          <p:nvPr/>
        </p:nvSpPr>
        <p:spPr bwMode="auto">
          <a:xfrm>
            <a:off x="4048125" y="3989388"/>
            <a:ext cx="609600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en-US" sz="2000" i="1">
                <a:latin typeface="Times New Roman" pitchFamily="18" charset="0"/>
              </a:rPr>
              <a:t>P/n</a:t>
            </a:r>
            <a:endParaRPr lang="en-US" sz="2000">
              <a:latin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795703-93D4-4BEB-9CE9-B9DD4D45F1FC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Standing wave multicell cavity</a:t>
            </a:r>
          </a:p>
        </p:txBody>
      </p:sp>
      <p:sp>
        <p:nvSpPr>
          <p:cNvPr id="57349" name="Rectangle 3"/>
          <p:cNvSpPr>
            <a:spLocks noChangeArrowheads="1"/>
          </p:cNvSpPr>
          <p:nvPr/>
        </p:nvSpPr>
        <p:spPr bwMode="auto">
          <a:xfrm>
            <a:off x="346075" y="912813"/>
            <a:ext cx="8389938" cy="188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6075" indent="-346075">
              <a:buFontTx/>
              <a:buChar char="•"/>
            </a:pPr>
            <a:r>
              <a:rPr lang="en-US" sz="2400" dirty="0">
                <a:latin typeface="+mn-lt"/>
              </a:rPr>
              <a:t>Instead of distributing the power from the amplifier, one might as well couple the cavities, such that the power automatically distributes, or have a cavity with many gaps (e.g. drift tube linac). </a:t>
            </a:r>
          </a:p>
        </p:txBody>
      </p:sp>
      <p:pic>
        <p:nvPicPr>
          <p:cNvPr id="57350" name="Picture 4" descr="scl"/>
          <p:cNvPicPr>
            <a:picLocks noChangeAspect="1" noChangeArrowheads="1"/>
          </p:cNvPicPr>
          <p:nvPr/>
        </p:nvPicPr>
        <p:blipFill>
          <a:blip r:embed="rId3" cstate="print"/>
          <a:srcRect t="7028" r="8899" b="61885"/>
          <a:stretch>
            <a:fillRect/>
          </a:stretch>
        </p:blipFill>
        <p:spPr bwMode="auto">
          <a:xfrm>
            <a:off x="1617663" y="3140075"/>
            <a:ext cx="4729162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1" name="Rectangle 5"/>
          <p:cNvSpPr>
            <a:spLocks noChangeArrowheads="1"/>
          </p:cNvSpPr>
          <p:nvPr/>
        </p:nvSpPr>
        <p:spPr bwMode="auto">
          <a:xfrm>
            <a:off x="346075" y="2678113"/>
            <a:ext cx="8389938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6075" indent="-346075">
              <a:buFontTx/>
              <a:buChar char="•"/>
            </a:pPr>
            <a:r>
              <a:rPr lang="en-US" sz="2400" dirty="0">
                <a:latin typeface="+mn-lt"/>
              </a:rPr>
              <a:t>Coupled cavity accelerating structure (side coupled)</a:t>
            </a:r>
          </a:p>
        </p:txBody>
      </p:sp>
      <p:sp>
        <p:nvSpPr>
          <p:cNvPr id="57352" name="Rectangle 6"/>
          <p:cNvSpPr>
            <a:spLocks noChangeArrowheads="1"/>
          </p:cNvSpPr>
          <p:nvPr/>
        </p:nvSpPr>
        <p:spPr bwMode="auto">
          <a:xfrm>
            <a:off x="346075" y="5741988"/>
            <a:ext cx="7451725" cy="44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6075" indent="-346075">
              <a:buFontTx/>
              <a:buChar char="•"/>
            </a:pPr>
            <a:r>
              <a:rPr lang="en-US" sz="2400">
                <a:latin typeface="+mn-lt"/>
              </a:rPr>
              <a:t>The phase relation between gaps is important!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795703-93D4-4BEB-9CE9-B9DD4D45F1FC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7" name="Rectangle 2058"/>
          <p:cNvSpPr>
            <a:spLocks noGrp="1" noChangeArrowheads="1"/>
          </p:cNvSpPr>
          <p:nvPr>
            <p:ph type="title"/>
          </p:nvPr>
        </p:nvSpPr>
        <p:spPr>
          <a:xfrm>
            <a:off x="582613" y="179388"/>
            <a:ext cx="8288337" cy="742950"/>
          </a:xfrm>
          <a:noFill/>
        </p:spPr>
        <p:txBody>
          <a:bodyPr>
            <a:noAutofit/>
          </a:bodyPr>
          <a:lstStyle/>
          <a:p>
            <a:pPr eaLnBrk="1" hangingPunct="1"/>
            <a:r>
              <a:rPr lang="en-US" sz="4000" dirty="0" smtClean="0"/>
              <a:t>Example of Side Coupled Structure </a:t>
            </a:r>
          </a:p>
        </p:txBody>
      </p:sp>
      <p:pic>
        <p:nvPicPr>
          <p:cNvPr id="58372" name="Picture 2052"/>
          <p:cNvPicPr>
            <a:picLocks noChangeAspect="1" noChangeArrowheads="1"/>
          </p:cNvPicPr>
          <p:nvPr/>
        </p:nvPicPr>
        <p:blipFill>
          <a:blip r:embed="rId3" cstate="print"/>
          <a:srcRect t="15356"/>
          <a:stretch>
            <a:fillRect/>
          </a:stretch>
        </p:blipFill>
        <p:spPr bwMode="auto">
          <a:xfrm>
            <a:off x="346075" y="981075"/>
            <a:ext cx="4724400" cy="27622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58373" name="Picture 2053"/>
          <p:cNvPicPr>
            <a:picLocks noChangeAspect="1" noChangeArrowheads="1"/>
          </p:cNvPicPr>
          <p:nvPr/>
        </p:nvPicPr>
        <p:blipFill>
          <a:blip r:embed="rId4" cstate="print"/>
          <a:srcRect t="12265" r="2423" b="2116"/>
          <a:stretch>
            <a:fillRect/>
          </a:stretch>
        </p:blipFill>
        <p:spPr bwMode="auto">
          <a:xfrm>
            <a:off x="346075" y="3559175"/>
            <a:ext cx="4729163" cy="282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4" name="Oval 2054"/>
          <p:cNvSpPr>
            <a:spLocks noChangeArrowheads="1"/>
          </p:cNvSpPr>
          <p:nvPr/>
        </p:nvSpPr>
        <p:spPr bwMode="auto">
          <a:xfrm>
            <a:off x="827088" y="3898900"/>
            <a:ext cx="1371600" cy="1219200"/>
          </a:xfrm>
          <a:prstGeom prst="ellips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8375" name="AutoShape 2055"/>
          <p:cNvSpPr>
            <a:spLocks noChangeArrowheads="1"/>
          </p:cNvSpPr>
          <p:nvPr/>
        </p:nvSpPr>
        <p:spPr bwMode="auto">
          <a:xfrm rot="689178">
            <a:off x="1589088" y="3187700"/>
            <a:ext cx="187325" cy="712788"/>
          </a:xfrm>
          <a:prstGeom prst="upArrow">
            <a:avLst>
              <a:gd name="adj1" fmla="val 50000"/>
              <a:gd name="adj2" fmla="val 9512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8376" name="Text Box 2056"/>
          <p:cNvSpPr txBox="1">
            <a:spLocks noChangeArrowheads="1"/>
          </p:cNvSpPr>
          <p:nvPr/>
        </p:nvSpPr>
        <p:spPr bwMode="auto">
          <a:xfrm>
            <a:off x="5638800" y="2172090"/>
            <a:ext cx="2703342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GB" sz="1600" dirty="0">
                <a:latin typeface="+mn-lt"/>
              </a:rPr>
              <a:t>A 3 GHz Side Coupled </a:t>
            </a:r>
            <a:r>
              <a:rPr lang="en-GB" sz="1600" dirty="0" smtClean="0">
                <a:latin typeface="+mn-lt"/>
              </a:rPr>
              <a:t>Structure </a:t>
            </a:r>
            <a:r>
              <a:rPr lang="en-GB" sz="1600" dirty="0">
                <a:latin typeface="+mn-lt"/>
              </a:rPr>
              <a:t>to accelerate </a:t>
            </a:r>
            <a:r>
              <a:rPr lang="en-GB" sz="1600" dirty="0" smtClean="0">
                <a:latin typeface="+mn-lt"/>
              </a:rPr>
              <a:t>protons </a:t>
            </a:r>
            <a:r>
              <a:rPr lang="en-GB" sz="1600" dirty="0">
                <a:latin typeface="+mn-lt"/>
              </a:rPr>
              <a:t>out of cyclotrons </a:t>
            </a:r>
            <a:r>
              <a:rPr lang="en-GB" sz="1600" dirty="0" smtClean="0">
                <a:latin typeface="+mn-lt"/>
              </a:rPr>
              <a:t>from </a:t>
            </a:r>
            <a:r>
              <a:rPr lang="en-GB" sz="1600" dirty="0">
                <a:latin typeface="+mn-lt"/>
              </a:rPr>
              <a:t>62 MeV to 200 MeV</a:t>
            </a:r>
          </a:p>
          <a:p>
            <a:pPr eaLnBrk="0" hangingPunct="0"/>
            <a:endParaRPr lang="en-GB" sz="1600" dirty="0">
              <a:latin typeface="+mn-lt"/>
            </a:endParaRPr>
          </a:p>
          <a:p>
            <a:pPr eaLnBrk="0" hangingPunct="0"/>
            <a:r>
              <a:rPr lang="en-GB" sz="1600" dirty="0">
                <a:latin typeface="+mn-lt"/>
              </a:rPr>
              <a:t>Medical application:</a:t>
            </a:r>
          </a:p>
          <a:p>
            <a:pPr eaLnBrk="0" hangingPunct="0"/>
            <a:r>
              <a:rPr lang="en-GB" sz="1600" dirty="0">
                <a:latin typeface="+mn-lt"/>
              </a:rPr>
              <a:t>treatment of </a:t>
            </a:r>
            <a:r>
              <a:rPr lang="en-GB" sz="1600" dirty="0" smtClean="0">
                <a:latin typeface="+mn-lt"/>
              </a:rPr>
              <a:t>tumours (proton therapy)</a:t>
            </a:r>
            <a:endParaRPr lang="en-GB" sz="1600" dirty="0">
              <a:latin typeface="+mn-lt"/>
            </a:endParaRPr>
          </a:p>
          <a:p>
            <a:pPr eaLnBrk="0" hangingPunct="0"/>
            <a:endParaRPr lang="en-GB" sz="1600" dirty="0">
              <a:latin typeface="+mn-lt"/>
            </a:endParaRPr>
          </a:p>
          <a:p>
            <a:pPr eaLnBrk="0" hangingPunct="0"/>
            <a:r>
              <a:rPr lang="en-GB" sz="1600" dirty="0">
                <a:latin typeface="+mn-lt"/>
              </a:rPr>
              <a:t>Prototype of Module </a:t>
            </a:r>
            <a:r>
              <a:rPr lang="en-GB" sz="1600" dirty="0" smtClean="0">
                <a:latin typeface="+mn-lt"/>
              </a:rPr>
              <a:t>1 built </a:t>
            </a:r>
            <a:r>
              <a:rPr lang="en-GB" sz="1600" dirty="0">
                <a:latin typeface="+mn-lt"/>
              </a:rPr>
              <a:t>at CERN (2000)</a:t>
            </a:r>
          </a:p>
          <a:p>
            <a:pPr eaLnBrk="0" hangingPunct="0"/>
            <a:endParaRPr lang="en-GB" sz="1600" dirty="0">
              <a:latin typeface="+mn-lt"/>
            </a:endParaRPr>
          </a:p>
          <a:p>
            <a:pPr eaLnBrk="0" hangingPunct="0"/>
            <a:r>
              <a:rPr lang="en-GB" sz="1600" dirty="0">
                <a:latin typeface="+mn-lt"/>
              </a:rPr>
              <a:t>Collaboration </a:t>
            </a:r>
            <a:r>
              <a:rPr lang="en-GB" sz="1600" dirty="0" smtClean="0">
                <a:latin typeface="+mn-lt"/>
              </a:rPr>
              <a:t>CERN/INFN/TERA </a:t>
            </a:r>
            <a:r>
              <a:rPr lang="en-GB" sz="1600" dirty="0">
                <a:latin typeface="+mn-lt"/>
              </a:rPr>
              <a:t>Foundation </a:t>
            </a:r>
            <a:endParaRPr lang="en-US" sz="1600" dirty="0">
              <a:latin typeface="+mn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039207" y="1121542"/>
            <a:ext cx="39869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nstantia"/>
                <a:ea typeface="+mj-ea"/>
                <a:cs typeface="+mj-cs"/>
              </a:rPr>
              <a:t>LIBO (= Linac Booster)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795703-93D4-4BEB-9CE9-B9DD4D45F1FC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Maxwell’s equations in vacuum (contd.)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795703-93D4-4BEB-9CE9-B9DD4D45F1F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11"/>
              <p:cNvSpPr>
                <a:spLocks noGrp="1"/>
              </p:cNvSpPr>
              <p:nvPr>
                <p:ph sz="quarter" idx="13"/>
              </p:nvPr>
            </p:nvSpPr>
            <p:spPr/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GB" sz="2400" dirty="0" smtClean="0">
                    <a:ea typeface="Cambria Math"/>
                  </a:rPr>
                  <a:t>Source-free: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GB" sz="2400" i="1" smtClean="0">
                              <a:latin typeface="Cambria Math"/>
                              <a:ea typeface="Cambria Math"/>
                            </a:rPr>
                          </m:ctrlPr>
                        </m:mPr>
                        <m:mr>
                          <m:e>
                            <m:r>
                              <a:rPr lang="en-GB" sz="2400" i="1">
                                <a:latin typeface="Cambria Math"/>
                                <a:ea typeface="Cambria Math"/>
                              </a:rPr>
                              <m:t>𝛻</m:t>
                            </m:r>
                            <m:r>
                              <a:rPr lang="en-GB" sz="2400" i="1">
                                <a:latin typeface="Cambria Math"/>
                                <a:ea typeface="Cambria Math"/>
                              </a:rPr>
                              <m:t>×</m:t>
                            </m:r>
                            <m:acc>
                              <m:accPr>
                                <m:chr m:val="⃗"/>
                                <m:ctrlPr>
                                  <a:rPr lang="en-GB" sz="2400" i="1">
                                    <a:latin typeface="Cambria Math"/>
                                    <a:ea typeface="Cambria Math"/>
                                  </a:rPr>
                                </m:ctrlPr>
                              </m:accPr>
                              <m:e>
                                <m:r>
                                  <a:rPr lang="en-GB" sz="2400" i="1">
                                    <a:latin typeface="Cambria Math"/>
                                    <a:ea typeface="Cambria Math"/>
                                  </a:rPr>
                                  <m:t>𝐵</m:t>
                                </m:r>
                              </m:e>
                            </m:acc>
                            <m:r>
                              <a:rPr lang="en-GB" sz="2400" i="1">
                                <a:latin typeface="Cambria Math"/>
                                <a:ea typeface="Cambria Math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GB" sz="2400" i="1">
                                    <a:latin typeface="Cambria Math"/>
                                    <a:ea typeface="Cambria Math"/>
                                  </a:rPr>
                                </m:ctrlPr>
                              </m:fPr>
                              <m:num>
                                <m:r>
                                  <a:rPr lang="en-GB" sz="2400" i="1">
                                    <a:latin typeface="Cambria Math"/>
                                    <a:ea typeface="Cambria Math"/>
                                  </a:rPr>
                                  <m:t>1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en-GB" sz="2400" i="1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2400" i="1">
                                        <a:latin typeface="Cambria Math"/>
                                        <a:ea typeface="Cambria Math"/>
                                      </a:rPr>
                                      <m:t>𝑐</m:t>
                                    </m:r>
                                  </m:e>
                                  <m:sup>
                                    <m:r>
                                      <a:rPr lang="en-GB" sz="2400" i="1">
                                        <a:latin typeface="Cambria Math"/>
                                        <a:ea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  <m:f>
                              <m:fPr>
                                <m:ctrlPr>
                                  <a:rPr lang="en-GB" sz="2400" i="1">
                                    <a:latin typeface="Cambria Math"/>
                                    <a:ea typeface="Cambria Math"/>
                                  </a:rPr>
                                </m:ctrlPr>
                              </m:fPr>
                              <m:num>
                                <m:r>
                                  <a:rPr lang="en-GB" sz="2400" i="1">
                                    <a:latin typeface="Cambria Math"/>
                                    <a:ea typeface="Cambria Math"/>
                                  </a:rPr>
                                  <m:t>𝜕</m:t>
                                </m:r>
                              </m:num>
                              <m:den>
                                <m:r>
                                  <a:rPr lang="en-GB" sz="2400" i="1">
                                    <a:latin typeface="Cambria Math"/>
                                    <a:ea typeface="Cambria Math"/>
                                  </a:rPr>
                                  <m:t>𝜕</m:t>
                                </m:r>
                                <m:r>
                                  <a:rPr lang="en-GB" sz="2400" i="1">
                                    <a:latin typeface="Cambria Math"/>
                                    <a:ea typeface="Cambria Math"/>
                                  </a:rPr>
                                  <m:t>𝑡</m:t>
                                </m:r>
                              </m:den>
                            </m:f>
                            <m:acc>
                              <m:accPr>
                                <m:chr m:val="⃗"/>
                                <m:ctrlPr>
                                  <a:rPr lang="en-GB" sz="2400" i="1">
                                    <a:latin typeface="Cambria Math"/>
                                    <a:ea typeface="Cambria Math"/>
                                  </a:rPr>
                                </m:ctrlPr>
                              </m:accPr>
                              <m:e>
                                <m:r>
                                  <a:rPr lang="en-GB" sz="2400" i="1">
                                    <a:latin typeface="Cambria Math"/>
                                    <a:ea typeface="Cambria Math"/>
                                  </a:rPr>
                                  <m:t>𝐸</m:t>
                                </m:r>
                              </m:e>
                            </m:acc>
                            <m:r>
                              <a:rPr lang="en-GB" sz="2400" i="1">
                                <a:latin typeface="Cambria Math"/>
                                <a:ea typeface="Cambria Math"/>
                              </a:rPr>
                              <m:t>=</m:t>
                            </m:r>
                            <m:r>
                              <a:rPr lang="en-GB" sz="2400" b="0" i="1" smtClean="0">
                                <a:latin typeface="Cambria Math"/>
                                <a:ea typeface="Cambria Math"/>
                              </a:rPr>
                              <m:t>0</m:t>
                            </m:r>
                          </m:e>
                          <m:e>
                            <m:r>
                              <a:rPr lang="en-GB" sz="2400" i="1">
                                <a:latin typeface="Cambria Math"/>
                                <a:ea typeface="Cambria Math"/>
                              </a:rPr>
                              <m:t>𝛻</m:t>
                            </m:r>
                            <m:r>
                              <a:rPr lang="en-GB" sz="2400" i="1">
                                <a:latin typeface="Cambria Math"/>
                                <a:ea typeface="Cambria Math"/>
                              </a:rPr>
                              <m:t>∙</m:t>
                            </m:r>
                            <m:acc>
                              <m:accPr>
                                <m:chr m:val="⃗"/>
                                <m:ctrlPr>
                                  <a:rPr lang="en-GB" sz="2400" i="1">
                                    <a:latin typeface="Cambria Math"/>
                                    <a:ea typeface="Cambria Math"/>
                                  </a:rPr>
                                </m:ctrlPr>
                              </m:accPr>
                              <m:e>
                                <m:r>
                                  <a:rPr lang="en-GB" sz="2400" i="1">
                                    <a:latin typeface="Cambria Math"/>
                                    <a:ea typeface="Cambria Math"/>
                                  </a:rPr>
                                  <m:t>𝐵</m:t>
                                </m:r>
                              </m:e>
                            </m:acc>
                            <m:r>
                              <m:rPr>
                                <m:brk m:alnAt="7"/>
                              </m:rPr>
                              <a:rPr lang="en-GB" sz="2400" i="1">
                                <a:latin typeface="Cambria Math"/>
                                <a:ea typeface="Cambria Math"/>
                              </a:rPr>
                              <m:t>=</m:t>
                            </m:r>
                            <m:r>
                              <a:rPr lang="en-GB" sz="2400" i="1">
                                <a:latin typeface="Cambria Math"/>
                                <a:ea typeface="Cambria Math"/>
                              </a:rPr>
                              <m:t>0</m:t>
                            </m:r>
                          </m:e>
                        </m:mr>
                        <m:mr>
                          <m:e>
                            <m:r>
                              <a:rPr lang="en-GB" sz="2400" i="1">
                                <a:latin typeface="Cambria Math"/>
                                <a:ea typeface="Cambria Math"/>
                              </a:rPr>
                              <m:t>𝛻</m:t>
                            </m:r>
                            <m:r>
                              <a:rPr lang="en-GB" sz="2400" i="1">
                                <a:latin typeface="Cambria Math"/>
                                <a:ea typeface="Cambria Math"/>
                              </a:rPr>
                              <m:t>×</m:t>
                            </m:r>
                            <m:acc>
                              <m:accPr>
                                <m:chr m:val="⃗"/>
                                <m:ctrlPr>
                                  <a:rPr lang="en-GB" sz="2400" i="1">
                                    <a:latin typeface="Cambria Math"/>
                                    <a:ea typeface="Cambria Math"/>
                                  </a:rPr>
                                </m:ctrlPr>
                              </m:accPr>
                              <m:e>
                                <m:r>
                                  <a:rPr lang="en-GB" sz="2400" i="1">
                                    <a:latin typeface="Cambria Math"/>
                                    <a:ea typeface="Cambria Math"/>
                                  </a:rPr>
                                  <m:t>𝐸</m:t>
                                </m:r>
                              </m:e>
                            </m:acc>
                            <m:r>
                              <a:rPr lang="en-GB" sz="2400" i="1">
                                <a:latin typeface="Cambria Math"/>
                                <a:ea typeface="Cambria Math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GB" sz="2400" i="1">
                                    <a:latin typeface="Cambria Math"/>
                                    <a:ea typeface="Cambria Math"/>
                                  </a:rPr>
                                </m:ctrlPr>
                              </m:fPr>
                              <m:num>
                                <m:r>
                                  <a:rPr lang="en-GB" sz="2400" i="1">
                                    <a:latin typeface="Cambria Math"/>
                                    <a:ea typeface="Cambria Math"/>
                                  </a:rPr>
                                  <m:t>𝜕</m:t>
                                </m:r>
                              </m:num>
                              <m:den>
                                <m:r>
                                  <a:rPr lang="en-GB" sz="2400" i="1">
                                    <a:latin typeface="Cambria Math"/>
                                    <a:ea typeface="Cambria Math"/>
                                  </a:rPr>
                                  <m:t>𝜕</m:t>
                                </m:r>
                                <m:r>
                                  <a:rPr lang="en-GB" sz="2400" i="1">
                                    <a:latin typeface="Cambria Math"/>
                                    <a:ea typeface="Cambria Math"/>
                                  </a:rPr>
                                  <m:t>𝑡</m:t>
                                </m:r>
                              </m:den>
                            </m:f>
                            <m:acc>
                              <m:accPr>
                                <m:chr m:val="⃗"/>
                                <m:ctrlPr>
                                  <a:rPr lang="en-GB" sz="2400" i="1">
                                    <a:latin typeface="Cambria Math"/>
                                    <a:ea typeface="Cambria Math"/>
                                  </a:rPr>
                                </m:ctrlPr>
                              </m:accPr>
                              <m:e>
                                <m:r>
                                  <a:rPr lang="en-GB" sz="2400" i="1">
                                    <a:latin typeface="Cambria Math"/>
                                    <a:ea typeface="Cambria Math"/>
                                  </a:rPr>
                                  <m:t>𝐵</m:t>
                                </m:r>
                              </m:e>
                            </m:acc>
                            <m:r>
                              <a:rPr lang="en-GB" sz="2400" i="1">
                                <a:latin typeface="Cambria Math"/>
                                <a:ea typeface="Cambria Math"/>
                              </a:rPr>
                              <m:t>=0</m:t>
                            </m:r>
                          </m:e>
                          <m:e>
                            <m:r>
                              <a:rPr lang="en-GB" sz="2400" i="1">
                                <a:latin typeface="Cambria Math"/>
                                <a:ea typeface="Cambria Math"/>
                              </a:rPr>
                              <m:t>𝛻</m:t>
                            </m:r>
                            <m:r>
                              <a:rPr lang="en-GB" sz="2400" i="1">
                                <a:latin typeface="Cambria Math"/>
                                <a:ea typeface="Cambria Math"/>
                              </a:rPr>
                              <m:t>∙</m:t>
                            </m:r>
                            <m:acc>
                              <m:accPr>
                                <m:chr m:val="⃗"/>
                                <m:ctrlPr>
                                  <a:rPr lang="en-GB" sz="2400" i="1">
                                    <a:latin typeface="Cambria Math"/>
                                    <a:ea typeface="Cambria Math"/>
                                  </a:rPr>
                                </m:ctrlPr>
                              </m:accPr>
                              <m:e>
                                <m:r>
                                  <a:rPr lang="en-GB" sz="2400" i="1">
                                    <a:latin typeface="Cambria Math"/>
                                    <a:ea typeface="Cambria Math"/>
                                  </a:rPr>
                                  <m:t>𝐸</m:t>
                                </m:r>
                              </m:e>
                            </m:acc>
                            <m:r>
                              <m:rPr>
                                <m:brk m:alnAt="7"/>
                              </m:rPr>
                              <a:rPr lang="en-GB" sz="2400" i="1">
                                <a:latin typeface="Cambria Math"/>
                                <a:ea typeface="Cambria Math"/>
                              </a:rPr>
                              <m:t>=</m:t>
                            </m:r>
                            <m:r>
                              <a:rPr lang="en-GB" sz="2400" b="0" i="1" smtClean="0">
                                <a:latin typeface="Cambria Math"/>
                                <a:ea typeface="Cambria Math"/>
                              </a:rPr>
                              <m:t>0</m:t>
                            </m:r>
                          </m:e>
                        </m:mr>
                      </m:m>
                    </m:oMath>
                  </m:oMathPara>
                </a14:m>
                <a:endParaRPr lang="en-US" sz="2000" dirty="0" smtClean="0"/>
              </a:p>
              <a:p>
                <a:pPr marL="0" indent="0">
                  <a:buNone/>
                </a:pPr>
                <a:r>
                  <a:rPr lang="en-US" sz="2400" dirty="0"/>
                  <a:t>curl </a:t>
                </a:r>
                <a:r>
                  <a:rPr lang="en-US" sz="2400" dirty="0" smtClean="0"/>
                  <a:t>(rot,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/>
                        <a:ea typeface="Cambria Math"/>
                      </a:rPr>
                      <m:t>𝛻</m:t>
                    </m:r>
                    <m:r>
                      <a:rPr lang="en-US" sz="2400" i="1" smtClean="0">
                        <a:latin typeface="Cambria Math"/>
                        <a:ea typeface="Cambria Math"/>
                      </a:rPr>
                      <m:t>×</m:t>
                    </m:r>
                  </m:oMath>
                </a14:m>
                <a:r>
                  <a:rPr lang="en-US" sz="2400" dirty="0" smtClean="0"/>
                  <a:t>) of </a:t>
                </a:r>
                <a:r>
                  <a:rPr lang="en-US" sz="2400" dirty="0"/>
                  <a:t>3</a:t>
                </a:r>
                <a:r>
                  <a:rPr lang="en-US" sz="2400" baseline="30000" dirty="0"/>
                  <a:t>rd</a:t>
                </a:r>
                <a:r>
                  <a:rPr lang="en-US" sz="2400" dirty="0"/>
                  <a:t> </a:t>
                </a:r>
                <a:r>
                  <a:rPr lang="en-US" sz="2400" dirty="0" smtClean="0"/>
                  <a:t>equation and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 smtClean="0">
                            <a:latin typeface="Cambria Math"/>
                            <a:ea typeface="Cambria Math"/>
                          </a:rPr>
                          <m:t>𝜕</m:t>
                        </m:r>
                      </m:num>
                      <m:den>
                        <m:r>
                          <a:rPr lang="en-US" sz="2400" i="1" smtClean="0">
                            <a:latin typeface="Cambria Math"/>
                            <a:ea typeface="Cambria Math"/>
                          </a:rPr>
                          <m:t>𝜕</m:t>
                        </m:r>
                        <m:r>
                          <a:rPr lang="en-GB" sz="2400" b="0" i="1" smtClean="0">
                            <a:latin typeface="Cambria Math"/>
                            <a:ea typeface="Cambria Math"/>
                          </a:rPr>
                          <m:t>𝑡</m:t>
                        </m:r>
                      </m:den>
                    </m:f>
                  </m:oMath>
                </a14:m>
                <a:r>
                  <a:rPr lang="en-US" sz="2400" dirty="0" smtClean="0"/>
                  <a:t> of </a:t>
                </a:r>
                <a:r>
                  <a:rPr lang="en-US" sz="2400" dirty="0"/>
                  <a:t>1</a:t>
                </a:r>
                <a:r>
                  <a:rPr lang="en-US" sz="2400" baseline="30000" dirty="0"/>
                  <a:t>st </a:t>
                </a:r>
                <a:r>
                  <a:rPr lang="en-US" sz="2400" dirty="0"/>
                  <a:t>equation</a:t>
                </a:r>
                <a:r>
                  <a:rPr lang="en-US" sz="2400" dirty="0" smtClean="0"/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/>
                          <a:ea typeface="Cambria Math"/>
                        </a:rPr>
                        <m:t>𝛻</m:t>
                      </m:r>
                      <m:r>
                        <a:rPr lang="en-US" sz="2400" i="1" smtClean="0"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en-US" sz="2400" i="1" smtClean="0">
                          <a:latin typeface="Cambria Math"/>
                          <a:ea typeface="Cambria Math"/>
                        </a:rPr>
                        <m:t>𝛻</m:t>
                      </m:r>
                      <m:r>
                        <a:rPr lang="en-US" sz="2400" i="1" smtClean="0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sz="2400" i="1" smtClean="0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GB" sz="2400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</m:acc>
                      <m:r>
                        <a:rPr lang="en-GB" sz="2400" b="0" i="1" smtClean="0">
                          <a:latin typeface="Cambria Math"/>
                          <a:ea typeface="Cambria Math"/>
                        </a:rPr>
                        <m:t>+</m:t>
                      </m:r>
                      <m:f>
                        <m:fPr>
                          <m:ctrlPr>
                            <a:rPr lang="en-GB" sz="24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GB" sz="2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GB" sz="2400" b="0" i="1" smtClean="0">
                                  <a:latin typeface="Cambria Math"/>
                                  <a:ea typeface="Cambria Math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GB" sz="24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GB" sz="24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GB" sz="2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GB" sz="2400" b="0" i="1" smtClean="0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GB" sz="24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GB" sz="2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GB" sz="2400" b="0" i="1" smtClean="0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en-GB" sz="2400" b="0" i="1" smtClean="0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GB" sz="24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acc>
                        <m:accPr>
                          <m:chr m:val="⃗"/>
                          <m:ctrlPr>
                            <a:rPr lang="en-GB" sz="2400" b="0" i="1" smtClean="0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GB" sz="2400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</m:acc>
                      <m:r>
                        <a:rPr lang="en-GB" sz="2400" b="0" i="1" smtClean="0">
                          <a:latin typeface="Cambria Math"/>
                          <a:ea typeface="Cambria Math"/>
                        </a:rPr>
                        <m:t>=0.</m:t>
                      </m:r>
                    </m:oMath>
                  </m:oMathPara>
                </a14:m>
                <a:endParaRPr lang="en-GB" sz="2400" b="0" dirty="0" smtClean="0">
                  <a:ea typeface="Cambria Math"/>
                </a:endParaRPr>
              </a:p>
              <a:p>
                <a:pPr marL="0" indent="0">
                  <a:buNone/>
                </a:pPr>
                <a:r>
                  <a:rPr lang="en-US" sz="2400" dirty="0" smtClean="0"/>
                  <a:t>Using the vector identity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  <a:ea typeface="Cambria Math"/>
                      </a:rPr>
                      <m:t>𝛻</m:t>
                    </m:r>
                    <m:r>
                      <a:rPr lang="en-US" sz="2400" i="1">
                        <a:latin typeface="Cambria Math"/>
                        <a:ea typeface="Cambria Math"/>
                      </a:rPr>
                      <m:t>×</m:t>
                    </m:r>
                    <m:r>
                      <a:rPr lang="en-US" sz="2400" i="1">
                        <a:latin typeface="Cambria Math"/>
                        <a:ea typeface="Cambria Math"/>
                      </a:rPr>
                      <m:t>𝛻</m:t>
                    </m:r>
                    <m:r>
                      <a:rPr lang="en-US" sz="2400" i="1">
                        <a:latin typeface="Cambria Math"/>
                        <a:ea typeface="Cambria Math"/>
                      </a:rPr>
                      <m:t>×</m:t>
                    </m:r>
                    <m:acc>
                      <m:accPr>
                        <m:chr m:val="⃗"/>
                        <m:ctrlPr>
                          <a:rPr lang="en-US" sz="2400" i="1">
                            <a:latin typeface="Cambria Math"/>
                            <a:ea typeface="Cambria Math"/>
                          </a:rPr>
                        </m:ctrlPr>
                      </m:accPr>
                      <m:e>
                        <m:r>
                          <a:rPr lang="en-GB" sz="2400" i="1">
                            <a:latin typeface="Cambria Math"/>
                            <a:ea typeface="Cambria Math"/>
                          </a:rPr>
                          <m:t>𝐸</m:t>
                        </m:r>
                      </m:e>
                    </m:acc>
                    <m:r>
                      <a:rPr lang="en-GB" sz="2400" b="0" i="1" smtClean="0">
                        <a:latin typeface="Cambria Math"/>
                        <a:ea typeface="Cambria Math"/>
                      </a:rPr>
                      <m:t>=</m:t>
                    </m:r>
                    <m:r>
                      <a:rPr lang="en-GB" sz="2400" b="0" i="1" smtClean="0">
                        <a:latin typeface="Cambria Math"/>
                        <a:ea typeface="Cambria Math"/>
                      </a:rPr>
                      <m:t>𝛻𝛻</m:t>
                    </m:r>
                    <m:r>
                      <a:rPr lang="en-GB" sz="2400" b="0" i="1" smtClean="0">
                        <a:latin typeface="Cambria Math"/>
                        <a:ea typeface="Cambria Math"/>
                      </a:rPr>
                      <m:t>∙</m:t>
                    </m:r>
                    <m:acc>
                      <m:accPr>
                        <m:chr m:val="⃗"/>
                        <m:ctrlPr>
                          <a:rPr lang="en-GB" sz="2400" b="0" i="1" smtClean="0">
                            <a:latin typeface="Cambria Math"/>
                            <a:ea typeface="Cambria Math"/>
                          </a:rPr>
                        </m:ctrlPr>
                      </m:accPr>
                      <m:e>
                        <m:r>
                          <a:rPr lang="en-GB" sz="2400" b="0" i="1" smtClean="0">
                            <a:latin typeface="Cambria Math"/>
                            <a:ea typeface="Cambria Math"/>
                          </a:rPr>
                          <m:t>𝐸</m:t>
                        </m:r>
                      </m:e>
                    </m:acc>
                    <m:r>
                      <a:rPr lang="en-GB" sz="2400" b="0" i="1" smtClean="0">
                        <a:latin typeface="Cambria Math"/>
                        <a:ea typeface="Cambria Math"/>
                      </a:rPr>
                      <m:t>−∆</m:t>
                    </m:r>
                    <m:acc>
                      <m:accPr>
                        <m:chr m:val="⃗"/>
                        <m:ctrlPr>
                          <a:rPr lang="en-GB" sz="2400" b="0" i="1" smtClean="0">
                            <a:latin typeface="Cambria Math"/>
                            <a:ea typeface="Cambria Math"/>
                          </a:rPr>
                        </m:ctrlPr>
                      </m:accPr>
                      <m:e>
                        <m:r>
                          <a:rPr lang="en-GB" sz="2400" b="0" i="1" smtClean="0">
                            <a:latin typeface="Cambria Math"/>
                            <a:ea typeface="Cambria Math"/>
                          </a:rPr>
                          <m:t>𝐸</m:t>
                        </m:r>
                      </m:e>
                    </m:acc>
                  </m:oMath>
                </a14:m>
                <a:r>
                  <a:rPr lang="en-US" sz="2400" dirty="0" smtClean="0"/>
                  <a:t> and the 4</a:t>
                </a:r>
                <a:r>
                  <a:rPr lang="en-US" sz="2400" baseline="30000" dirty="0" smtClean="0"/>
                  <a:t>th</a:t>
                </a:r>
                <a:r>
                  <a:rPr lang="en-US" sz="2400" dirty="0" smtClean="0"/>
                  <a:t> Maxwell equation, this yields: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/>
                          <a:ea typeface="Cambria Math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lang="en-US" sz="2400" i="1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GB" sz="2400" i="1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</m:acc>
                      <m:r>
                        <a:rPr lang="en-GB" sz="2400" b="0" i="1" smtClean="0"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GB" sz="2400" i="1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GB" sz="2400" i="1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GB" sz="2400" i="1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GB" sz="2400" i="1">
                                  <a:latin typeface="Cambria Math"/>
                                  <a:ea typeface="Cambria Math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GB" sz="24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GB" sz="2400" i="1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GB" sz="2400" i="1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GB" sz="24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GB" sz="24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GB" sz="2400" i="1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GB" sz="24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en-GB" sz="2400" i="1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GB" sz="24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acc>
                        <m:accPr>
                          <m:chr m:val="⃗"/>
                          <m:ctrlPr>
                            <a:rPr lang="en-GB" sz="2400" i="1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GB" sz="2400" i="1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</m:acc>
                      <m:r>
                        <a:rPr lang="en-GB" sz="2400" i="1">
                          <a:latin typeface="Cambria Math"/>
                          <a:ea typeface="Cambria Math"/>
                        </a:rPr>
                        <m:t>=0</m:t>
                      </m:r>
                      <m:r>
                        <a:rPr lang="en-GB" sz="2400" b="0" i="1" smtClean="0">
                          <a:latin typeface="Cambria Math"/>
                          <a:ea typeface="Cambria Math"/>
                        </a:rPr>
                        <m:t>,</m:t>
                      </m:r>
                    </m:oMath>
                  </m:oMathPara>
                </a14:m>
                <a:endParaRPr lang="en-GB" sz="2400" dirty="0" smtClean="0">
                  <a:ea typeface="Cambria Math"/>
                </a:endParaRPr>
              </a:p>
              <a:p>
                <a:pPr marL="0" indent="0">
                  <a:buNone/>
                </a:pPr>
                <a:r>
                  <a:rPr lang="en-GB" sz="2400" dirty="0" smtClean="0">
                    <a:ea typeface="Cambria Math"/>
                  </a:rPr>
                  <a:t>i.e. the 4-dimensional Laplace equation.</a:t>
                </a:r>
                <a:endParaRPr lang="en-GB" sz="2400" dirty="0">
                  <a:ea typeface="Cambria Math"/>
                </a:endParaRPr>
              </a:p>
              <a:p>
                <a:pPr marL="0" indent="0">
                  <a:buNone/>
                </a:pPr>
                <a:endParaRPr lang="en-US" sz="2400" dirty="0" smtClean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sz="2000" dirty="0"/>
              </a:p>
              <a:p>
                <a:endParaRPr lang="en-GB" sz="2400" dirty="0" smtClean="0"/>
              </a:p>
              <a:p>
                <a:endParaRPr lang="en-GB" sz="2400" dirty="0"/>
              </a:p>
              <a:p>
                <a:endParaRPr lang="en-GB" sz="2400" dirty="0" smtClean="0"/>
              </a:p>
              <a:p>
                <a:endParaRPr lang="en-GB" sz="2400" dirty="0"/>
              </a:p>
              <a:p>
                <a:endParaRPr lang="en-GB" sz="2400" dirty="0" smtClean="0"/>
              </a:p>
              <a:p>
                <a:endParaRPr lang="en-GB" sz="2400" dirty="0"/>
              </a:p>
            </p:txBody>
          </p:sp>
        </mc:Choice>
        <mc:Fallback xmlns="">
          <p:sp>
            <p:nvSpPr>
              <p:cNvPr id="12" name="Content Placeholder 1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blipFill rotWithShape="1">
                <a:blip r:embed="rId3"/>
                <a:stretch>
                  <a:fillRect l="-1042" t="-1630" b="-2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377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LIBO prototype</a:t>
            </a:r>
          </a:p>
        </p:txBody>
      </p:sp>
      <p:pic>
        <p:nvPicPr>
          <p:cNvPr id="59397" name="Picture 3" descr="libo"/>
          <p:cNvPicPr>
            <a:picLocks noChangeAspect="1" noChangeArrowheads="1"/>
          </p:cNvPicPr>
          <p:nvPr/>
        </p:nvPicPr>
        <p:blipFill>
          <a:blip r:embed="rId3" cstate="print"/>
          <a:srcRect l="6044" t="6053" r="9593" b="19786"/>
          <a:stretch>
            <a:fillRect/>
          </a:stretch>
        </p:blipFill>
        <p:spPr bwMode="auto">
          <a:xfrm>
            <a:off x="511175" y="1171575"/>
            <a:ext cx="8110538" cy="4492625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9398" name="Rectangle 4"/>
          <p:cNvSpPr>
            <a:spLocks noChangeArrowheads="1"/>
          </p:cNvSpPr>
          <p:nvPr/>
        </p:nvSpPr>
        <p:spPr bwMode="auto">
          <a:xfrm>
            <a:off x="346075" y="5741988"/>
            <a:ext cx="8323263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6075" indent="-346075"/>
            <a:r>
              <a:rPr lang="en-US" sz="1600" dirty="0">
                <a:latin typeface="+mn-lt"/>
              </a:rPr>
              <a:t>This Picture made it to the title page of CERN Courier vol. 41 No. 1 (Jan./Feb. 2001)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795703-93D4-4BEB-9CE9-B9DD4D45F1FC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Travelling Wave Structures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09F624-0A0A-47BD-ACFF-D29C722547BB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 descr="0-mode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36154" y="4857760"/>
            <a:ext cx="5276850" cy="1619250"/>
          </a:xfrm>
          <a:prstGeom prst="rect">
            <a:avLst/>
          </a:prstGeom>
        </p:spPr>
      </p:pic>
      <p:pic>
        <p:nvPicPr>
          <p:cNvPr id="61" name="Picture 60" descr="pi2-mode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96365" y="3143248"/>
            <a:ext cx="5191125" cy="1733550"/>
          </a:xfrm>
          <a:prstGeom prst="rect">
            <a:avLst/>
          </a:prstGeom>
        </p:spPr>
      </p:pic>
      <p:pic>
        <p:nvPicPr>
          <p:cNvPr id="57" name="Picture 56" descr="2pi3-mode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80246" y="1643050"/>
            <a:ext cx="5276850" cy="1619250"/>
          </a:xfrm>
          <a:prstGeom prst="rect">
            <a:avLst/>
          </a:prstGeom>
        </p:spPr>
      </p:pic>
      <p:pic>
        <p:nvPicPr>
          <p:cNvPr id="56" name="Picture 55" descr="pi-mode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36154" y="0"/>
            <a:ext cx="5276850" cy="1619250"/>
          </a:xfrm>
          <a:prstGeom prst="rect">
            <a:avLst/>
          </a:prstGeom>
        </p:spPr>
      </p:pic>
      <p:sp>
        <p:nvSpPr>
          <p:cNvPr id="6144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60350"/>
            <a:ext cx="3629025" cy="1326910"/>
          </a:xfrm>
        </p:spPr>
        <p:txBody>
          <a:bodyPr>
            <a:noAutofit/>
          </a:bodyPr>
          <a:lstStyle/>
          <a:p>
            <a:pPr eaLnBrk="1" hangingPunct="1"/>
            <a:r>
              <a:rPr lang="en-GB" sz="2800" dirty="0" smtClean="0"/>
              <a:t>Brillouin diagram </a:t>
            </a:r>
            <a:br>
              <a:rPr lang="en-GB" sz="2800" dirty="0" smtClean="0"/>
            </a:br>
            <a:r>
              <a:rPr lang="en-GB" sz="2800" dirty="0" smtClean="0"/>
              <a:t>Travelling wave structure</a:t>
            </a:r>
          </a:p>
        </p:txBody>
      </p:sp>
      <p:sp>
        <p:nvSpPr>
          <p:cNvPr id="61448" name="Line 36"/>
          <p:cNvSpPr>
            <a:spLocks noChangeShapeType="1"/>
          </p:cNvSpPr>
          <p:nvPr/>
        </p:nvSpPr>
        <p:spPr bwMode="auto">
          <a:xfrm>
            <a:off x="844062" y="5345723"/>
            <a:ext cx="3013558" cy="583608"/>
          </a:xfrm>
          <a:prstGeom prst="line">
            <a:avLst/>
          </a:prstGeom>
          <a:noFill/>
          <a:ln w="19050">
            <a:solidFill>
              <a:srgbClr val="FF0066"/>
            </a:solidFill>
            <a:prstDash val="sysDot"/>
            <a:round/>
            <a:headEnd type="arrow" w="med" len="med"/>
            <a:tailEnd type="arrow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61449" name="Line 37"/>
          <p:cNvSpPr>
            <a:spLocks noChangeShapeType="1"/>
          </p:cNvSpPr>
          <p:nvPr/>
        </p:nvSpPr>
        <p:spPr bwMode="auto">
          <a:xfrm flipV="1">
            <a:off x="3587262" y="1357298"/>
            <a:ext cx="341796" cy="3109194"/>
          </a:xfrm>
          <a:prstGeom prst="line">
            <a:avLst/>
          </a:prstGeom>
          <a:noFill/>
          <a:ln w="19050">
            <a:solidFill>
              <a:srgbClr val="FF0066"/>
            </a:solidFill>
            <a:prstDash val="sysDot"/>
            <a:round/>
            <a:headEnd type="arrow" w="med" len="med"/>
            <a:tailEnd type="arrow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61450" name="Line 38"/>
          <p:cNvSpPr>
            <a:spLocks noChangeShapeType="1"/>
          </p:cNvSpPr>
          <p:nvPr/>
        </p:nvSpPr>
        <p:spPr bwMode="auto">
          <a:xfrm flipV="1">
            <a:off x="2996418" y="3000371"/>
            <a:ext cx="932640" cy="1613830"/>
          </a:xfrm>
          <a:prstGeom prst="line">
            <a:avLst/>
          </a:prstGeom>
          <a:noFill/>
          <a:ln w="19050">
            <a:solidFill>
              <a:srgbClr val="FF0066"/>
            </a:solidFill>
            <a:prstDash val="sysDot"/>
            <a:round/>
            <a:headEnd type="arrow" w="med" len="med"/>
            <a:tailEnd type="arrow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61451" name="Line 5"/>
          <p:cNvSpPr>
            <a:spLocks noChangeShapeType="1"/>
          </p:cNvSpPr>
          <p:nvPr/>
        </p:nvSpPr>
        <p:spPr bwMode="auto">
          <a:xfrm>
            <a:off x="847725" y="5920283"/>
            <a:ext cx="2760663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1452" name="Line 6"/>
          <p:cNvSpPr>
            <a:spLocks noChangeShapeType="1"/>
          </p:cNvSpPr>
          <p:nvPr/>
        </p:nvSpPr>
        <p:spPr bwMode="auto">
          <a:xfrm>
            <a:off x="847725" y="5097958"/>
            <a:ext cx="17463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1453" name="Line 7"/>
          <p:cNvSpPr>
            <a:spLocks noChangeShapeType="1"/>
          </p:cNvSpPr>
          <p:nvPr/>
        </p:nvSpPr>
        <p:spPr bwMode="auto">
          <a:xfrm>
            <a:off x="847725" y="4275633"/>
            <a:ext cx="17463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1454" name="Line 8"/>
          <p:cNvSpPr>
            <a:spLocks noChangeShapeType="1"/>
          </p:cNvSpPr>
          <p:nvPr/>
        </p:nvSpPr>
        <p:spPr bwMode="auto">
          <a:xfrm>
            <a:off x="847725" y="2630983"/>
            <a:ext cx="17463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1455" name="Line 9"/>
          <p:cNvSpPr>
            <a:spLocks noChangeShapeType="1"/>
          </p:cNvSpPr>
          <p:nvPr/>
        </p:nvSpPr>
        <p:spPr bwMode="auto">
          <a:xfrm flipV="1">
            <a:off x="847725" y="1732458"/>
            <a:ext cx="0" cy="418782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1456" name="Line 10"/>
          <p:cNvSpPr>
            <a:spLocks noChangeShapeType="1"/>
          </p:cNvSpPr>
          <p:nvPr/>
        </p:nvSpPr>
        <p:spPr bwMode="auto">
          <a:xfrm>
            <a:off x="847725" y="1732458"/>
            <a:ext cx="2760663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1457" name="Line 11"/>
          <p:cNvSpPr>
            <a:spLocks noChangeShapeType="1"/>
          </p:cNvSpPr>
          <p:nvPr/>
        </p:nvSpPr>
        <p:spPr bwMode="auto">
          <a:xfrm flipV="1">
            <a:off x="3608388" y="1732458"/>
            <a:ext cx="1587" cy="418782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1458" name="Freeform 12"/>
          <p:cNvSpPr>
            <a:spLocks/>
          </p:cNvSpPr>
          <p:nvPr/>
        </p:nvSpPr>
        <p:spPr bwMode="auto">
          <a:xfrm>
            <a:off x="873125" y="4450258"/>
            <a:ext cx="2697163" cy="896938"/>
          </a:xfrm>
          <a:custGeom>
            <a:avLst/>
            <a:gdLst>
              <a:gd name="T0" fmla="*/ 0 w 1840"/>
              <a:gd name="T1" fmla="*/ 565 h 565"/>
              <a:gd name="T2" fmla="*/ 7 w 1840"/>
              <a:gd name="T3" fmla="*/ 565 h 565"/>
              <a:gd name="T4" fmla="*/ 42 w 1840"/>
              <a:gd name="T5" fmla="*/ 564 h 565"/>
              <a:gd name="T6" fmla="*/ 65 w 1840"/>
              <a:gd name="T7" fmla="*/ 562 h 565"/>
              <a:gd name="T8" fmla="*/ 94 w 1840"/>
              <a:gd name="T9" fmla="*/ 561 h 565"/>
              <a:gd name="T10" fmla="*/ 136 w 1840"/>
              <a:gd name="T11" fmla="*/ 557 h 565"/>
              <a:gd name="T12" fmla="*/ 168 w 1840"/>
              <a:gd name="T13" fmla="*/ 554 h 565"/>
              <a:gd name="T14" fmla="*/ 215 w 1840"/>
              <a:gd name="T15" fmla="*/ 546 h 565"/>
              <a:gd name="T16" fmla="*/ 351 w 1840"/>
              <a:gd name="T17" fmla="*/ 520 h 565"/>
              <a:gd name="T18" fmla="*/ 463 w 1840"/>
              <a:gd name="T19" fmla="*/ 493 h 565"/>
              <a:gd name="T20" fmla="*/ 643 w 1840"/>
              <a:gd name="T21" fmla="*/ 437 h 565"/>
              <a:gd name="T22" fmla="*/ 794 w 1840"/>
              <a:gd name="T23" fmla="*/ 384 h 565"/>
              <a:gd name="T24" fmla="*/ 931 w 1840"/>
              <a:gd name="T25" fmla="*/ 331 h 565"/>
              <a:gd name="T26" fmla="*/ 1067 w 1840"/>
              <a:gd name="T27" fmla="*/ 278 h 565"/>
              <a:gd name="T28" fmla="*/ 1197 w 1840"/>
              <a:gd name="T29" fmla="*/ 224 h 565"/>
              <a:gd name="T30" fmla="*/ 1332 w 1840"/>
              <a:gd name="T31" fmla="*/ 169 h 565"/>
              <a:gd name="T32" fmla="*/ 1464 w 1840"/>
              <a:gd name="T33" fmla="*/ 115 h 565"/>
              <a:gd name="T34" fmla="*/ 1598 w 1840"/>
              <a:gd name="T35" fmla="*/ 63 h 565"/>
              <a:gd name="T36" fmla="*/ 1682 w 1840"/>
              <a:gd name="T37" fmla="*/ 33 h 565"/>
              <a:gd name="T38" fmla="*/ 1725 w 1840"/>
              <a:gd name="T39" fmla="*/ 20 h 565"/>
              <a:gd name="T40" fmla="*/ 1751 w 1840"/>
              <a:gd name="T41" fmla="*/ 15 h 565"/>
              <a:gd name="T42" fmla="*/ 1769 w 1840"/>
              <a:gd name="T43" fmla="*/ 10 h 565"/>
              <a:gd name="T44" fmla="*/ 1786 w 1840"/>
              <a:gd name="T45" fmla="*/ 6 h 565"/>
              <a:gd name="T46" fmla="*/ 1807 w 1840"/>
              <a:gd name="T47" fmla="*/ 3 h 565"/>
              <a:gd name="T48" fmla="*/ 1821 w 1840"/>
              <a:gd name="T49" fmla="*/ 1 h 565"/>
              <a:gd name="T50" fmla="*/ 1840 w 1840"/>
              <a:gd name="T51" fmla="*/ 0 h 565"/>
              <a:gd name="T52" fmla="*/ 1821 w 1840"/>
              <a:gd name="T53" fmla="*/ 1 h 565"/>
              <a:gd name="T54" fmla="*/ 1807 w 1840"/>
              <a:gd name="T55" fmla="*/ 3 h 565"/>
              <a:gd name="T56" fmla="*/ 1786 w 1840"/>
              <a:gd name="T57" fmla="*/ 6 h 565"/>
              <a:gd name="T58" fmla="*/ 1769 w 1840"/>
              <a:gd name="T59" fmla="*/ 10 h 565"/>
              <a:gd name="T60" fmla="*/ 1751 w 1840"/>
              <a:gd name="T61" fmla="*/ 15 h 565"/>
              <a:gd name="T62" fmla="*/ 1725 w 1840"/>
              <a:gd name="T63" fmla="*/ 20 h 565"/>
              <a:gd name="T64" fmla="*/ 1682 w 1840"/>
              <a:gd name="T65" fmla="*/ 33 h 565"/>
              <a:gd name="T66" fmla="*/ 1598 w 1840"/>
              <a:gd name="T67" fmla="*/ 63 h 565"/>
              <a:gd name="T68" fmla="*/ 1464 w 1840"/>
              <a:gd name="T69" fmla="*/ 115 h 565"/>
              <a:gd name="T70" fmla="*/ 1332 w 1840"/>
              <a:gd name="T71" fmla="*/ 169 h 565"/>
              <a:gd name="T72" fmla="*/ 1197 w 1840"/>
              <a:gd name="T73" fmla="*/ 224 h 565"/>
              <a:gd name="T74" fmla="*/ 1067 w 1840"/>
              <a:gd name="T75" fmla="*/ 278 h 565"/>
              <a:gd name="T76" fmla="*/ 931 w 1840"/>
              <a:gd name="T77" fmla="*/ 331 h 565"/>
              <a:gd name="T78" fmla="*/ 794 w 1840"/>
              <a:gd name="T79" fmla="*/ 384 h 565"/>
              <a:gd name="T80" fmla="*/ 643 w 1840"/>
              <a:gd name="T81" fmla="*/ 437 h 565"/>
              <a:gd name="T82" fmla="*/ 463 w 1840"/>
              <a:gd name="T83" fmla="*/ 493 h 565"/>
              <a:gd name="T84" fmla="*/ 351 w 1840"/>
              <a:gd name="T85" fmla="*/ 520 h 565"/>
              <a:gd name="T86" fmla="*/ 215 w 1840"/>
              <a:gd name="T87" fmla="*/ 546 h 565"/>
              <a:gd name="T88" fmla="*/ 168 w 1840"/>
              <a:gd name="T89" fmla="*/ 554 h 565"/>
              <a:gd name="T90" fmla="*/ 136 w 1840"/>
              <a:gd name="T91" fmla="*/ 557 h 565"/>
              <a:gd name="T92" fmla="*/ 94 w 1840"/>
              <a:gd name="T93" fmla="*/ 561 h 565"/>
              <a:gd name="T94" fmla="*/ 65 w 1840"/>
              <a:gd name="T95" fmla="*/ 562 h 565"/>
              <a:gd name="T96" fmla="*/ 42 w 1840"/>
              <a:gd name="T97" fmla="*/ 564 h 565"/>
              <a:gd name="T98" fmla="*/ 7 w 1840"/>
              <a:gd name="T99" fmla="*/ 565 h 565"/>
              <a:gd name="T100" fmla="*/ 0 w 1840"/>
              <a:gd name="T101" fmla="*/ 565 h 565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840"/>
              <a:gd name="T154" fmla="*/ 0 h 565"/>
              <a:gd name="T155" fmla="*/ 1840 w 1840"/>
              <a:gd name="T156" fmla="*/ 565 h 565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840" h="565">
                <a:moveTo>
                  <a:pt x="0" y="565"/>
                </a:moveTo>
                <a:lnTo>
                  <a:pt x="7" y="565"/>
                </a:lnTo>
                <a:lnTo>
                  <a:pt x="42" y="564"/>
                </a:lnTo>
                <a:lnTo>
                  <a:pt x="65" y="562"/>
                </a:lnTo>
                <a:lnTo>
                  <a:pt x="94" y="561"/>
                </a:lnTo>
                <a:lnTo>
                  <a:pt x="136" y="557"/>
                </a:lnTo>
                <a:lnTo>
                  <a:pt x="168" y="554"/>
                </a:lnTo>
                <a:lnTo>
                  <a:pt x="215" y="546"/>
                </a:lnTo>
                <a:lnTo>
                  <a:pt x="351" y="520"/>
                </a:lnTo>
                <a:lnTo>
                  <a:pt x="463" y="493"/>
                </a:lnTo>
                <a:lnTo>
                  <a:pt x="643" y="437"/>
                </a:lnTo>
                <a:lnTo>
                  <a:pt x="794" y="384"/>
                </a:lnTo>
                <a:lnTo>
                  <a:pt x="931" y="331"/>
                </a:lnTo>
                <a:lnTo>
                  <a:pt x="1067" y="278"/>
                </a:lnTo>
                <a:lnTo>
                  <a:pt x="1197" y="224"/>
                </a:lnTo>
                <a:lnTo>
                  <a:pt x="1332" y="169"/>
                </a:lnTo>
                <a:lnTo>
                  <a:pt x="1464" y="115"/>
                </a:lnTo>
                <a:lnTo>
                  <a:pt x="1598" y="63"/>
                </a:lnTo>
                <a:lnTo>
                  <a:pt x="1682" y="33"/>
                </a:lnTo>
                <a:lnTo>
                  <a:pt x="1725" y="20"/>
                </a:lnTo>
                <a:lnTo>
                  <a:pt x="1751" y="15"/>
                </a:lnTo>
                <a:lnTo>
                  <a:pt x="1769" y="10"/>
                </a:lnTo>
                <a:lnTo>
                  <a:pt x="1786" y="6"/>
                </a:lnTo>
                <a:lnTo>
                  <a:pt x="1807" y="3"/>
                </a:lnTo>
                <a:lnTo>
                  <a:pt x="1821" y="1"/>
                </a:lnTo>
                <a:lnTo>
                  <a:pt x="1840" y="0"/>
                </a:lnTo>
                <a:lnTo>
                  <a:pt x="1821" y="1"/>
                </a:lnTo>
                <a:lnTo>
                  <a:pt x="1807" y="3"/>
                </a:lnTo>
                <a:lnTo>
                  <a:pt x="1786" y="6"/>
                </a:lnTo>
                <a:lnTo>
                  <a:pt x="1769" y="10"/>
                </a:lnTo>
                <a:lnTo>
                  <a:pt x="1751" y="15"/>
                </a:lnTo>
                <a:lnTo>
                  <a:pt x="1725" y="20"/>
                </a:lnTo>
                <a:lnTo>
                  <a:pt x="1682" y="33"/>
                </a:lnTo>
                <a:lnTo>
                  <a:pt x="1598" y="63"/>
                </a:lnTo>
                <a:lnTo>
                  <a:pt x="1464" y="115"/>
                </a:lnTo>
                <a:lnTo>
                  <a:pt x="1332" y="169"/>
                </a:lnTo>
                <a:lnTo>
                  <a:pt x="1197" y="224"/>
                </a:lnTo>
                <a:lnTo>
                  <a:pt x="1067" y="278"/>
                </a:lnTo>
                <a:lnTo>
                  <a:pt x="931" y="331"/>
                </a:lnTo>
                <a:lnTo>
                  <a:pt x="794" y="384"/>
                </a:lnTo>
                <a:lnTo>
                  <a:pt x="643" y="437"/>
                </a:lnTo>
                <a:lnTo>
                  <a:pt x="463" y="493"/>
                </a:lnTo>
                <a:lnTo>
                  <a:pt x="351" y="520"/>
                </a:lnTo>
                <a:lnTo>
                  <a:pt x="215" y="546"/>
                </a:lnTo>
                <a:lnTo>
                  <a:pt x="168" y="554"/>
                </a:lnTo>
                <a:lnTo>
                  <a:pt x="136" y="557"/>
                </a:lnTo>
                <a:lnTo>
                  <a:pt x="94" y="561"/>
                </a:lnTo>
                <a:lnTo>
                  <a:pt x="65" y="562"/>
                </a:lnTo>
                <a:lnTo>
                  <a:pt x="42" y="564"/>
                </a:lnTo>
                <a:lnTo>
                  <a:pt x="7" y="565"/>
                </a:lnTo>
                <a:lnTo>
                  <a:pt x="0" y="565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459" name="Freeform 13"/>
          <p:cNvSpPr>
            <a:spLocks/>
          </p:cNvSpPr>
          <p:nvPr/>
        </p:nvSpPr>
        <p:spPr bwMode="auto">
          <a:xfrm>
            <a:off x="906463" y="3091358"/>
            <a:ext cx="2695575" cy="1068388"/>
          </a:xfrm>
          <a:custGeom>
            <a:avLst/>
            <a:gdLst>
              <a:gd name="T0" fmla="*/ 1839 w 1839"/>
              <a:gd name="T1" fmla="*/ 673 h 673"/>
              <a:gd name="T2" fmla="*/ 1833 w 1839"/>
              <a:gd name="T3" fmla="*/ 673 h 673"/>
              <a:gd name="T4" fmla="*/ 1807 w 1839"/>
              <a:gd name="T5" fmla="*/ 671 h 673"/>
              <a:gd name="T6" fmla="*/ 1791 w 1839"/>
              <a:gd name="T7" fmla="*/ 670 h 673"/>
              <a:gd name="T8" fmla="*/ 1768 w 1839"/>
              <a:gd name="T9" fmla="*/ 666 h 673"/>
              <a:gd name="T10" fmla="*/ 1749 w 1839"/>
              <a:gd name="T11" fmla="*/ 663 h 673"/>
              <a:gd name="T12" fmla="*/ 1697 w 1839"/>
              <a:gd name="T13" fmla="*/ 650 h 673"/>
              <a:gd name="T14" fmla="*/ 1544 w 1839"/>
              <a:gd name="T15" fmla="*/ 597 h 673"/>
              <a:gd name="T16" fmla="*/ 1410 w 1839"/>
              <a:gd name="T17" fmla="*/ 542 h 673"/>
              <a:gd name="T18" fmla="*/ 1290 w 1839"/>
              <a:gd name="T19" fmla="*/ 490 h 673"/>
              <a:gd name="T20" fmla="*/ 1163 w 1839"/>
              <a:gd name="T21" fmla="*/ 433 h 673"/>
              <a:gd name="T22" fmla="*/ 1041 w 1839"/>
              <a:gd name="T23" fmla="*/ 379 h 673"/>
              <a:gd name="T24" fmla="*/ 925 w 1839"/>
              <a:gd name="T25" fmla="*/ 327 h 673"/>
              <a:gd name="T26" fmla="*/ 802 w 1839"/>
              <a:gd name="T27" fmla="*/ 272 h 673"/>
              <a:gd name="T28" fmla="*/ 680 w 1839"/>
              <a:gd name="T29" fmla="*/ 218 h 673"/>
              <a:gd name="T30" fmla="*/ 559 w 1839"/>
              <a:gd name="T31" fmla="*/ 167 h 673"/>
              <a:gd name="T32" fmla="*/ 424 w 1839"/>
              <a:gd name="T33" fmla="*/ 112 h 673"/>
              <a:gd name="T34" fmla="*/ 279 w 1839"/>
              <a:gd name="T35" fmla="*/ 60 h 673"/>
              <a:gd name="T36" fmla="*/ 187 w 1839"/>
              <a:gd name="T37" fmla="*/ 32 h 673"/>
              <a:gd name="T38" fmla="*/ 132 w 1839"/>
              <a:gd name="T39" fmla="*/ 19 h 673"/>
              <a:gd name="T40" fmla="*/ 92 w 1839"/>
              <a:gd name="T41" fmla="*/ 12 h 673"/>
              <a:gd name="T42" fmla="*/ 70 w 1839"/>
              <a:gd name="T43" fmla="*/ 7 h 673"/>
              <a:gd name="T44" fmla="*/ 58 w 1839"/>
              <a:gd name="T45" fmla="*/ 6 h 673"/>
              <a:gd name="T46" fmla="*/ 42 w 1839"/>
              <a:gd name="T47" fmla="*/ 4 h 673"/>
              <a:gd name="T48" fmla="*/ 23 w 1839"/>
              <a:gd name="T49" fmla="*/ 2 h 673"/>
              <a:gd name="T50" fmla="*/ 0 w 1839"/>
              <a:gd name="T51" fmla="*/ 0 h 673"/>
              <a:gd name="T52" fmla="*/ 23 w 1839"/>
              <a:gd name="T53" fmla="*/ 2 h 673"/>
              <a:gd name="T54" fmla="*/ 42 w 1839"/>
              <a:gd name="T55" fmla="*/ 4 h 673"/>
              <a:gd name="T56" fmla="*/ 58 w 1839"/>
              <a:gd name="T57" fmla="*/ 6 h 673"/>
              <a:gd name="T58" fmla="*/ 70 w 1839"/>
              <a:gd name="T59" fmla="*/ 7 h 673"/>
              <a:gd name="T60" fmla="*/ 92 w 1839"/>
              <a:gd name="T61" fmla="*/ 12 h 673"/>
              <a:gd name="T62" fmla="*/ 132 w 1839"/>
              <a:gd name="T63" fmla="*/ 19 h 673"/>
              <a:gd name="T64" fmla="*/ 187 w 1839"/>
              <a:gd name="T65" fmla="*/ 32 h 673"/>
              <a:gd name="T66" fmla="*/ 279 w 1839"/>
              <a:gd name="T67" fmla="*/ 60 h 673"/>
              <a:gd name="T68" fmla="*/ 424 w 1839"/>
              <a:gd name="T69" fmla="*/ 112 h 673"/>
              <a:gd name="T70" fmla="*/ 559 w 1839"/>
              <a:gd name="T71" fmla="*/ 167 h 673"/>
              <a:gd name="T72" fmla="*/ 680 w 1839"/>
              <a:gd name="T73" fmla="*/ 218 h 673"/>
              <a:gd name="T74" fmla="*/ 802 w 1839"/>
              <a:gd name="T75" fmla="*/ 272 h 673"/>
              <a:gd name="T76" fmla="*/ 925 w 1839"/>
              <a:gd name="T77" fmla="*/ 327 h 673"/>
              <a:gd name="T78" fmla="*/ 1041 w 1839"/>
              <a:gd name="T79" fmla="*/ 379 h 673"/>
              <a:gd name="T80" fmla="*/ 1163 w 1839"/>
              <a:gd name="T81" fmla="*/ 433 h 673"/>
              <a:gd name="T82" fmla="*/ 1290 w 1839"/>
              <a:gd name="T83" fmla="*/ 490 h 673"/>
              <a:gd name="T84" fmla="*/ 1410 w 1839"/>
              <a:gd name="T85" fmla="*/ 542 h 673"/>
              <a:gd name="T86" fmla="*/ 1544 w 1839"/>
              <a:gd name="T87" fmla="*/ 597 h 673"/>
              <a:gd name="T88" fmla="*/ 1697 w 1839"/>
              <a:gd name="T89" fmla="*/ 650 h 673"/>
              <a:gd name="T90" fmla="*/ 1749 w 1839"/>
              <a:gd name="T91" fmla="*/ 663 h 673"/>
              <a:gd name="T92" fmla="*/ 1768 w 1839"/>
              <a:gd name="T93" fmla="*/ 666 h 673"/>
              <a:gd name="T94" fmla="*/ 1791 w 1839"/>
              <a:gd name="T95" fmla="*/ 670 h 673"/>
              <a:gd name="T96" fmla="*/ 1807 w 1839"/>
              <a:gd name="T97" fmla="*/ 671 h 673"/>
              <a:gd name="T98" fmla="*/ 1833 w 1839"/>
              <a:gd name="T99" fmla="*/ 673 h 673"/>
              <a:gd name="T100" fmla="*/ 1839 w 1839"/>
              <a:gd name="T101" fmla="*/ 673 h 673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839"/>
              <a:gd name="T154" fmla="*/ 0 h 673"/>
              <a:gd name="T155" fmla="*/ 1839 w 1839"/>
              <a:gd name="T156" fmla="*/ 673 h 673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839" h="673">
                <a:moveTo>
                  <a:pt x="1839" y="673"/>
                </a:moveTo>
                <a:lnTo>
                  <a:pt x="1833" y="673"/>
                </a:lnTo>
                <a:lnTo>
                  <a:pt x="1807" y="671"/>
                </a:lnTo>
                <a:lnTo>
                  <a:pt x="1791" y="670"/>
                </a:lnTo>
                <a:lnTo>
                  <a:pt x="1768" y="666"/>
                </a:lnTo>
                <a:lnTo>
                  <a:pt x="1749" y="663"/>
                </a:lnTo>
                <a:lnTo>
                  <a:pt x="1697" y="650"/>
                </a:lnTo>
                <a:lnTo>
                  <a:pt x="1544" y="597"/>
                </a:lnTo>
                <a:lnTo>
                  <a:pt x="1410" y="542"/>
                </a:lnTo>
                <a:lnTo>
                  <a:pt x="1290" y="490"/>
                </a:lnTo>
                <a:lnTo>
                  <a:pt x="1163" y="433"/>
                </a:lnTo>
                <a:lnTo>
                  <a:pt x="1041" y="379"/>
                </a:lnTo>
                <a:lnTo>
                  <a:pt x="925" y="327"/>
                </a:lnTo>
                <a:lnTo>
                  <a:pt x="802" y="272"/>
                </a:lnTo>
                <a:lnTo>
                  <a:pt x="680" y="218"/>
                </a:lnTo>
                <a:lnTo>
                  <a:pt x="559" y="167"/>
                </a:lnTo>
                <a:lnTo>
                  <a:pt x="424" y="112"/>
                </a:lnTo>
                <a:lnTo>
                  <a:pt x="279" y="60"/>
                </a:lnTo>
                <a:lnTo>
                  <a:pt x="187" y="32"/>
                </a:lnTo>
                <a:lnTo>
                  <a:pt x="132" y="19"/>
                </a:lnTo>
                <a:lnTo>
                  <a:pt x="92" y="12"/>
                </a:lnTo>
                <a:lnTo>
                  <a:pt x="70" y="7"/>
                </a:lnTo>
                <a:lnTo>
                  <a:pt x="58" y="6"/>
                </a:lnTo>
                <a:lnTo>
                  <a:pt x="42" y="4"/>
                </a:lnTo>
                <a:lnTo>
                  <a:pt x="23" y="2"/>
                </a:lnTo>
                <a:lnTo>
                  <a:pt x="0" y="0"/>
                </a:lnTo>
                <a:lnTo>
                  <a:pt x="23" y="2"/>
                </a:lnTo>
                <a:lnTo>
                  <a:pt x="42" y="4"/>
                </a:lnTo>
                <a:lnTo>
                  <a:pt x="58" y="6"/>
                </a:lnTo>
                <a:lnTo>
                  <a:pt x="70" y="7"/>
                </a:lnTo>
                <a:lnTo>
                  <a:pt x="92" y="12"/>
                </a:lnTo>
                <a:lnTo>
                  <a:pt x="132" y="19"/>
                </a:lnTo>
                <a:lnTo>
                  <a:pt x="187" y="32"/>
                </a:lnTo>
                <a:lnTo>
                  <a:pt x="279" y="60"/>
                </a:lnTo>
                <a:lnTo>
                  <a:pt x="424" y="112"/>
                </a:lnTo>
                <a:lnTo>
                  <a:pt x="559" y="167"/>
                </a:lnTo>
                <a:lnTo>
                  <a:pt x="680" y="218"/>
                </a:lnTo>
                <a:lnTo>
                  <a:pt x="802" y="272"/>
                </a:lnTo>
                <a:lnTo>
                  <a:pt x="925" y="327"/>
                </a:lnTo>
                <a:lnTo>
                  <a:pt x="1041" y="379"/>
                </a:lnTo>
                <a:lnTo>
                  <a:pt x="1163" y="433"/>
                </a:lnTo>
                <a:lnTo>
                  <a:pt x="1290" y="490"/>
                </a:lnTo>
                <a:lnTo>
                  <a:pt x="1410" y="542"/>
                </a:lnTo>
                <a:lnTo>
                  <a:pt x="1544" y="597"/>
                </a:lnTo>
                <a:lnTo>
                  <a:pt x="1697" y="650"/>
                </a:lnTo>
                <a:lnTo>
                  <a:pt x="1749" y="663"/>
                </a:lnTo>
                <a:lnTo>
                  <a:pt x="1768" y="666"/>
                </a:lnTo>
                <a:lnTo>
                  <a:pt x="1791" y="670"/>
                </a:lnTo>
                <a:lnTo>
                  <a:pt x="1807" y="671"/>
                </a:lnTo>
                <a:lnTo>
                  <a:pt x="1833" y="673"/>
                </a:lnTo>
                <a:lnTo>
                  <a:pt x="1839" y="673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460" name="Freeform 14"/>
          <p:cNvSpPr>
            <a:spLocks/>
          </p:cNvSpPr>
          <p:nvPr/>
        </p:nvSpPr>
        <p:spPr bwMode="auto">
          <a:xfrm>
            <a:off x="892175" y="1732458"/>
            <a:ext cx="2252663" cy="838200"/>
          </a:xfrm>
          <a:custGeom>
            <a:avLst/>
            <a:gdLst>
              <a:gd name="T0" fmla="*/ 0 w 1537"/>
              <a:gd name="T1" fmla="*/ 528 h 528"/>
              <a:gd name="T2" fmla="*/ 16 w 1537"/>
              <a:gd name="T3" fmla="*/ 526 h 528"/>
              <a:gd name="T4" fmla="*/ 29 w 1537"/>
              <a:gd name="T5" fmla="*/ 526 h 528"/>
              <a:gd name="T6" fmla="*/ 39 w 1537"/>
              <a:gd name="T7" fmla="*/ 525 h 528"/>
              <a:gd name="T8" fmla="*/ 54 w 1537"/>
              <a:gd name="T9" fmla="*/ 523 h 528"/>
              <a:gd name="T10" fmla="*/ 94 w 1537"/>
              <a:gd name="T11" fmla="*/ 518 h 528"/>
              <a:gd name="T12" fmla="*/ 129 w 1537"/>
              <a:gd name="T13" fmla="*/ 512 h 528"/>
              <a:gd name="T14" fmla="*/ 235 w 1537"/>
              <a:gd name="T15" fmla="*/ 486 h 528"/>
              <a:gd name="T16" fmla="*/ 401 w 1537"/>
              <a:gd name="T17" fmla="*/ 430 h 528"/>
              <a:gd name="T18" fmla="*/ 546 w 1537"/>
              <a:gd name="T19" fmla="*/ 375 h 528"/>
              <a:gd name="T20" fmla="*/ 677 w 1537"/>
              <a:gd name="T21" fmla="*/ 321 h 528"/>
              <a:gd name="T22" fmla="*/ 803 w 1537"/>
              <a:gd name="T23" fmla="*/ 271 h 528"/>
              <a:gd name="T24" fmla="*/ 935 w 1537"/>
              <a:gd name="T25" fmla="*/ 215 h 528"/>
              <a:gd name="T26" fmla="*/ 1066 w 1537"/>
              <a:gd name="T27" fmla="*/ 163 h 528"/>
              <a:gd name="T28" fmla="*/ 1210 w 1537"/>
              <a:gd name="T29" fmla="*/ 106 h 528"/>
              <a:gd name="T30" fmla="*/ 1359 w 1537"/>
              <a:gd name="T31" fmla="*/ 53 h 528"/>
              <a:gd name="T32" fmla="*/ 1529 w 1537"/>
              <a:gd name="T33" fmla="*/ 2 h 528"/>
              <a:gd name="T34" fmla="*/ 1537 w 1537"/>
              <a:gd name="T35" fmla="*/ 0 h 528"/>
              <a:gd name="T36" fmla="*/ 1529 w 1537"/>
              <a:gd name="T37" fmla="*/ 2 h 528"/>
              <a:gd name="T38" fmla="*/ 1359 w 1537"/>
              <a:gd name="T39" fmla="*/ 53 h 528"/>
              <a:gd name="T40" fmla="*/ 1210 w 1537"/>
              <a:gd name="T41" fmla="*/ 106 h 528"/>
              <a:gd name="T42" fmla="*/ 1066 w 1537"/>
              <a:gd name="T43" fmla="*/ 163 h 528"/>
              <a:gd name="T44" fmla="*/ 935 w 1537"/>
              <a:gd name="T45" fmla="*/ 215 h 528"/>
              <a:gd name="T46" fmla="*/ 803 w 1537"/>
              <a:gd name="T47" fmla="*/ 271 h 528"/>
              <a:gd name="T48" fmla="*/ 677 w 1537"/>
              <a:gd name="T49" fmla="*/ 321 h 528"/>
              <a:gd name="T50" fmla="*/ 546 w 1537"/>
              <a:gd name="T51" fmla="*/ 375 h 528"/>
              <a:gd name="T52" fmla="*/ 401 w 1537"/>
              <a:gd name="T53" fmla="*/ 430 h 528"/>
              <a:gd name="T54" fmla="*/ 235 w 1537"/>
              <a:gd name="T55" fmla="*/ 486 h 528"/>
              <a:gd name="T56" fmla="*/ 129 w 1537"/>
              <a:gd name="T57" fmla="*/ 512 h 528"/>
              <a:gd name="T58" fmla="*/ 94 w 1537"/>
              <a:gd name="T59" fmla="*/ 518 h 528"/>
              <a:gd name="T60" fmla="*/ 54 w 1537"/>
              <a:gd name="T61" fmla="*/ 523 h 528"/>
              <a:gd name="T62" fmla="*/ 39 w 1537"/>
              <a:gd name="T63" fmla="*/ 525 h 528"/>
              <a:gd name="T64" fmla="*/ 29 w 1537"/>
              <a:gd name="T65" fmla="*/ 526 h 528"/>
              <a:gd name="T66" fmla="*/ 16 w 1537"/>
              <a:gd name="T67" fmla="*/ 526 h 528"/>
              <a:gd name="T68" fmla="*/ 0 w 1537"/>
              <a:gd name="T69" fmla="*/ 528 h 52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537"/>
              <a:gd name="T106" fmla="*/ 0 h 528"/>
              <a:gd name="T107" fmla="*/ 1537 w 1537"/>
              <a:gd name="T108" fmla="*/ 528 h 528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537" h="528">
                <a:moveTo>
                  <a:pt x="0" y="528"/>
                </a:moveTo>
                <a:lnTo>
                  <a:pt x="16" y="526"/>
                </a:lnTo>
                <a:lnTo>
                  <a:pt x="29" y="526"/>
                </a:lnTo>
                <a:lnTo>
                  <a:pt x="39" y="525"/>
                </a:lnTo>
                <a:lnTo>
                  <a:pt x="54" y="523"/>
                </a:lnTo>
                <a:lnTo>
                  <a:pt x="94" y="518"/>
                </a:lnTo>
                <a:lnTo>
                  <a:pt x="129" y="512"/>
                </a:lnTo>
                <a:lnTo>
                  <a:pt x="235" y="486"/>
                </a:lnTo>
                <a:lnTo>
                  <a:pt x="401" y="430"/>
                </a:lnTo>
                <a:lnTo>
                  <a:pt x="546" y="375"/>
                </a:lnTo>
                <a:lnTo>
                  <a:pt x="677" y="321"/>
                </a:lnTo>
                <a:lnTo>
                  <a:pt x="803" y="271"/>
                </a:lnTo>
                <a:lnTo>
                  <a:pt x="935" y="215"/>
                </a:lnTo>
                <a:lnTo>
                  <a:pt x="1066" y="163"/>
                </a:lnTo>
                <a:lnTo>
                  <a:pt x="1210" y="106"/>
                </a:lnTo>
                <a:lnTo>
                  <a:pt x="1359" y="53"/>
                </a:lnTo>
                <a:lnTo>
                  <a:pt x="1529" y="2"/>
                </a:lnTo>
                <a:lnTo>
                  <a:pt x="1537" y="0"/>
                </a:lnTo>
                <a:lnTo>
                  <a:pt x="1529" y="2"/>
                </a:lnTo>
                <a:lnTo>
                  <a:pt x="1359" y="53"/>
                </a:lnTo>
                <a:lnTo>
                  <a:pt x="1210" y="106"/>
                </a:lnTo>
                <a:lnTo>
                  <a:pt x="1066" y="163"/>
                </a:lnTo>
                <a:lnTo>
                  <a:pt x="935" y="215"/>
                </a:lnTo>
                <a:lnTo>
                  <a:pt x="803" y="271"/>
                </a:lnTo>
                <a:lnTo>
                  <a:pt x="677" y="321"/>
                </a:lnTo>
                <a:lnTo>
                  <a:pt x="546" y="375"/>
                </a:lnTo>
                <a:lnTo>
                  <a:pt x="401" y="430"/>
                </a:lnTo>
                <a:lnTo>
                  <a:pt x="235" y="486"/>
                </a:lnTo>
                <a:lnTo>
                  <a:pt x="129" y="512"/>
                </a:lnTo>
                <a:lnTo>
                  <a:pt x="94" y="518"/>
                </a:lnTo>
                <a:lnTo>
                  <a:pt x="54" y="523"/>
                </a:lnTo>
                <a:lnTo>
                  <a:pt x="39" y="525"/>
                </a:lnTo>
                <a:lnTo>
                  <a:pt x="29" y="526"/>
                </a:lnTo>
                <a:lnTo>
                  <a:pt x="16" y="526"/>
                </a:lnTo>
                <a:lnTo>
                  <a:pt x="0" y="528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461" name="Freeform 15"/>
          <p:cNvSpPr>
            <a:spLocks/>
          </p:cNvSpPr>
          <p:nvPr/>
        </p:nvSpPr>
        <p:spPr bwMode="auto">
          <a:xfrm>
            <a:off x="847725" y="2637333"/>
            <a:ext cx="2760663" cy="3282950"/>
          </a:xfrm>
          <a:custGeom>
            <a:avLst/>
            <a:gdLst>
              <a:gd name="T0" fmla="*/ 95 w 1884"/>
              <a:gd name="T1" fmla="*/ 2015 h 2068"/>
              <a:gd name="T2" fmla="*/ 297 w 1884"/>
              <a:gd name="T3" fmla="*/ 1905 h 2068"/>
              <a:gd name="T4" fmla="*/ 491 w 1884"/>
              <a:gd name="T5" fmla="*/ 1797 h 2068"/>
              <a:gd name="T6" fmla="*/ 690 w 1884"/>
              <a:gd name="T7" fmla="*/ 1688 h 2068"/>
              <a:gd name="T8" fmla="*/ 884 w 1884"/>
              <a:gd name="T9" fmla="*/ 1582 h 2068"/>
              <a:gd name="T10" fmla="*/ 1081 w 1884"/>
              <a:gd name="T11" fmla="*/ 1473 h 2068"/>
              <a:gd name="T12" fmla="*/ 1274 w 1884"/>
              <a:gd name="T13" fmla="*/ 1367 h 2068"/>
              <a:gd name="T14" fmla="*/ 1470 w 1884"/>
              <a:gd name="T15" fmla="*/ 1260 h 2068"/>
              <a:gd name="T16" fmla="*/ 1663 w 1884"/>
              <a:gd name="T17" fmla="*/ 1154 h 2068"/>
              <a:gd name="T18" fmla="*/ 1810 w 1884"/>
              <a:gd name="T19" fmla="*/ 1074 h 2068"/>
              <a:gd name="T20" fmla="*/ 1874 w 1884"/>
              <a:gd name="T21" fmla="*/ 1037 h 2068"/>
              <a:gd name="T22" fmla="*/ 1881 w 1884"/>
              <a:gd name="T23" fmla="*/ 1033 h 2068"/>
              <a:gd name="T24" fmla="*/ 1883 w 1884"/>
              <a:gd name="T25" fmla="*/ 1032 h 2068"/>
              <a:gd name="T26" fmla="*/ 1857 w 1884"/>
              <a:gd name="T27" fmla="*/ 1016 h 2068"/>
              <a:gd name="T28" fmla="*/ 1708 w 1884"/>
              <a:gd name="T29" fmla="*/ 934 h 2068"/>
              <a:gd name="T30" fmla="*/ 1512 w 1884"/>
              <a:gd name="T31" fmla="*/ 828 h 2068"/>
              <a:gd name="T32" fmla="*/ 1322 w 1884"/>
              <a:gd name="T33" fmla="*/ 724 h 2068"/>
              <a:gd name="T34" fmla="*/ 1128 w 1884"/>
              <a:gd name="T35" fmla="*/ 616 h 2068"/>
              <a:gd name="T36" fmla="*/ 929 w 1884"/>
              <a:gd name="T37" fmla="*/ 507 h 2068"/>
              <a:gd name="T38" fmla="*/ 734 w 1884"/>
              <a:gd name="T39" fmla="*/ 399 h 2068"/>
              <a:gd name="T40" fmla="*/ 536 w 1884"/>
              <a:gd name="T41" fmla="*/ 290 h 2068"/>
              <a:gd name="T42" fmla="*/ 342 w 1884"/>
              <a:gd name="T43" fmla="*/ 184 h 2068"/>
              <a:gd name="T44" fmla="*/ 144 w 1884"/>
              <a:gd name="T45" fmla="*/ 75 h 2068"/>
              <a:gd name="T46" fmla="*/ 25 w 1884"/>
              <a:gd name="T47" fmla="*/ 10 h 2068"/>
              <a:gd name="T48" fmla="*/ 8 w 1884"/>
              <a:gd name="T49" fmla="*/ 0 h 2068"/>
              <a:gd name="T50" fmla="*/ 25 w 1884"/>
              <a:gd name="T51" fmla="*/ 10 h 2068"/>
              <a:gd name="T52" fmla="*/ 144 w 1884"/>
              <a:gd name="T53" fmla="*/ 75 h 2068"/>
              <a:gd name="T54" fmla="*/ 342 w 1884"/>
              <a:gd name="T55" fmla="*/ 184 h 2068"/>
              <a:gd name="T56" fmla="*/ 536 w 1884"/>
              <a:gd name="T57" fmla="*/ 290 h 2068"/>
              <a:gd name="T58" fmla="*/ 734 w 1884"/>
              <a:gd name="T59" fmla="*/ 399 h 2068"/>
              <a:gd name="T60" fmla="*/ 929 w 1884"/>
              <a:gd name="T61" fmla="*/ 507 h 2068"/>
              <a:gd name="T62" fmla="*/ 1128 w 1884"/>
              <a:gd name="T63" fmla="*/ 616 h 2068"/>
              <a:gd name="T64" fmla="*/ 1322 w 1884"/>
              <a:gd name="T65" fmla="*/ 724 h 2068"/>
              <a:gd name="T66" fmla="*/ 1512 w 1884"/>
              <a:gd name="T67" fmla="*/ 828 h 2068"/>
              <a:gd name="T68" fmla="*/ 1708 w 1884"/>
              <a:gd name="T69" fmla="*/ 934 h 2068"/>
              <a:gd name="T70" fmla="*/ 1857 w 1884"/>
              <a:gd name="T71" fmla="*/ 1016 h 2068"/>
              <a:gd name="T72" fmla="*/ 1883 w 1884"/>
              <a:gd name="T73" fmla="*/ 1032 h 2068"/>
              <a:gd name="T74" fmla="*/ 1881 w 1884"/>
              <a:gd name="T75" fmla="*/ 1033 h 2068"/>
              <a:gd name="T76" fmla="*/ 1874 w 1884"/>
              <a:gd name="T77" fmla="*/ 1037 h 2068"/>
              <a:gd name="T78" fmla="*/ 1810 w 1884"/>
              <a:gd name="T79" fmla="*/ 1074 h 2068"/>
              <a:gd name="T80" fmla="*/ 1663 w 1884"/>
              <a:gd name="T81" fmla="*/ 1154 h 2068"/>
              <a:gd name="T82" fmla="*/ 1470 w 1884"/>
              <a:gd name="T83" fmla="*/ 1260 h 2068"/>
              <a:gd name="T84" fmla="*/ 1274 w 1884"/>
              <a:gd name="T85" fmla="*/ 1367 h 2068"/>
              <a:gd name="T86" fmla="*/ 1081 w 1884"/>
              <a:gd name="T87" fmla="*/ 1473 h 2068"/>
              <a:gd name="T88" fmla="*/ 884 w 1884"/>
              <a:gd name="T89" fmla="*/ 1582 h 2068"/>
              <a:gd name="T90" fmla="*/ 690 w 1884"/>
              <a:gd name="T91" fmla="*/ 1688 h 2068"/>
              <a:gd name="T92" fmla="*/ 491 w 1884"/>
              <a:gd name="T93" fmla="*/ 1797 h 2068"/>
              <a:gd name="T94" fmla="*/ 297 w 1884"/>
              <a:gd name="T95" fmla="*/ 1905 h 2068"/>
              <a:gd name="T96" fmla="*/ 95 w 1884"/>
              <a:gd name="T97" fmla="*/ 2015 h 2068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884"/>
              <a:gd name="T148" fmla="*/ 0 h 2068"/>
              <a:gd name="T149" fmla="*/ 1884 w 1884"/>
              <a:gd name="T150" fmla="*/ 2068 h 2068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884" h="2068">
                <a:moveTo>
                  <a:pt x="0" y="2068"/>
                </a:moveTo>
                <a:lnTo>
                  <a:pt x="95" y="2015"/>
                </a:lnTo>
                <a:lnTo>
                  <a:pt x="199" y="1959"/>
                </a:lnTo>
                <a:lnTo>
                  <a:pt x="297" y="1905"/>
                </a:lnTo>
                <a:lnTo>
                  <a:pt x="391" y="1853"/>
                </a:lnTo>
                <a:lnTo>
                  <a:pt x="491" y="1797"/>
                </a:lnTo>
                <a:lnTo>
                  <a:pt x="587" y="1745"/>
                </a:lnTo>
                <a:lnTo>
                  <a:pt x="690" y="1688"/>
                </a:lnTo>
                <a:lnTo>
                  <a:pt x="788" y="1635"/>
                </a:lnTo>
                <a:lnTo>
                  <a:pt x="884" y="1582"/>
                </a:lnTo>
                <a:lnTo>
                  <a:pt x="984" y="1527"/>
                </a:lnTo>
                <a:lnTo>
                  <a:pt x="1081" y="1473"/>
                </a:lnTo>
                <a:lnTo>
                  <a:pt x="1174" y="1422"/>
                </a:lnTo>
                <a:lnTo>
                  <a:pt x="1274" y="1367"/>
                </a:lnTo>
                <a:lnTo>
                  <a:pt x="1370" y="1315"/>
                </a:lnTo>
                <a:lnTo>
                  <a:pt x="1470" y="1260"/>
                </a:lnTo>
                <a:lnTo>
                  <a:pt x="1569" y="1205"/>
                </a:lnTo>
                <a:lnTo>
                  <a:pt x="1663" y="1154"/>
                </a:lnTo>
                <a:lnTo>
                  <a:pt x="1764" y="1098"/>
                </a:lnTo>
                <a:lnTo>
                  <a:pt x="1810" y="1074"/>
                </a:lnTo>
                <a:lnTo>
                  <a:pt x="1860" y="1045"/>
                </a:lnTo>
                <a:lnTo>
                  <a:pt x="1874" y="1037"/>
                </a:lnTo>
                <a:lnTo>
                  <a:pt x="1880" y="1034"/>
                </a:lnTo>
                <a:lnTo>
                  <a:pt x="1881" y="1033"/>
                </a:lnTo>
                <a:lnTo>
                  <a:pt x="1884" y="1032"/>
                </a:lnTo>
                <a:lnTo>
                  <a:pt x="1883" y="1032"/>
                </a:lnTo>
                <a:lnTo>
                  <a:pt x="1881" y="1030"/>
                </a:lnTo>
                <a:lnTo>
                  <a:pt x="1857" y="1016"/>
                </a:lnTo>
                <a:lnTo>
                  <a:pt x="1806" y="988"/>
                </a:lnTo>
                <a:lnTo>
                  <a:pt x="1708" y="934"/>
                </a:lnTo>
                <a:lnTo>
                  <a:pt x="1613" y="882"/>
                </a:lnTo>
                <a:lnTo>
                  <a:pt x="1512" y="828"/>
                </a:lnTo>
                <a:lnTo>
                  <a:pt x="1417" y="774"/>
                </a:lnTo>
                <a:lnTo>
                  <a:pt x="1322" y="724"/>
                </a:lnTo>
                <a:lnTo>
                  <a:pt x="1223" y="668"/>
                </a:lnTo>
                <a:lnTo>
                  <a:pt x="1128" y="616"/>
                </a:lnTo>
                <a:lnTo>
                  <a:pt x="1026" y="559"/>
                </a:lnTo>
                <a:lnTo>
                  <a:pt x="929" y="507"/>
                </a:lnTo>
                <a:lnTo>
                  <a:pt x="836" y="455"/>
                </a:lnTo>
                <a:lnTo>
                  <a:pt x="734" y="399"/>
                </a:lnTo>
                <a:lnTo>
                  <a:pt x="638" y="347"/>
                </a:lnTo>
                <a:lnTo>
                  <a:pt x="536" y="290"/>
                </a:lnTo>
                <a:lnTo>
                  <a:pt x="438" y="235"/>
                </a:lnTo>
                <a:lnTo>
                  <a:pt x="342" y="184"/>
                </a:lnTo>
                <a:lnTo>
                  <a:pt x="242" y="128"/>
                </a:lnTo>
                <a:lnTo>
                  <a:pt x="144" y="75"/>
                </a:lnTo>
                <a:lnTo>
                  <a:pt x="51" y="23"/>
                </a:lnTo>
                <a:lnTo>
                  <a:pt x="25" y="10"/>
                </a:lnTo>
                <a:lnTo>
                  <a:pt x="13" y="3"/>
                </a:lnTo>
                <a:lnTo>
                  <a:pt x="8" y="0"/>
                </a:lnTo>
                <a:lnTo>
                  <a:pt x="13" y="3"/>
                </a:lnTo>
                <a:lnTo>
                  <a:pt x="25" y="10"/>
                </a:lnTo>
                <a:lnTo>
                  <a:pt x="51" y="23"/>
                </a:lnTo>
                <a:lnTo>
                  <a:pt x="144" y="75"/>
                </a:lnTo>
                <a:lnTo>
                  <a:pt x="242" y="128"/>
                </a:lnTo>
                <a:lnTo>
                  <a:pt x="342" y="184"/>
                </a:lnTo>
                <a:lnTo>
                  <a:pt x="438" y="235"/>
                </a:lnTo>
                <a:lnTo>
                  <a:pt x="536" y="290"/>
                </a:lnTo>
                <a:lnTo>
                  <a:pt x="638" y="347"/>
                </a:lnTo>
                <a:lnTo>
                  <a:pt x="734" y="399"/>
                </a:lnTo>
                <a:lnTo>
                  <a:pt x="836" y="455"/>
                </a:lnTo>
                <a:lnTo>
                  <a:pt x="929" y="507"/>
                </a:lnTo>
                <a:lnTo>
                  <a:pt x="1026" y="559"/>
                </a:lnTo>
                <a:lnTo>
                  <a:pt x="1128" y="616"/>
                </a:lnTo>
                <a:lnTo>
                  <a:pt x="1223" y="668"/>
                </a:lnTo>
                <a:lnTo>
                  <a:pt x="1322" y="724"/>
                </a:lnTo>
                <a:lnTo>
                  <a:pt x="1417" y="774"/>
                </a:lnTo>
                <a:lnTo>
                  <a:pt x="1512" y="828"/>
                </a:lnTo>
                <a:lnTo>
                  <a:pt x="1613" y="882"/>
                </a:lnTo>
                <a:lnTo>
                  <a:pt x="1708" y="934"/>
                </a:lnTo>
                <a:lnTo>
                  <a:pt x="1806" y="988"/>
                </a:lnTo>
                <a:lnTo>
                  <a:pt x="1857" y="1016"/>
                </a:lnTo>
                <a:lnTo>
                  <a:pt x="1881" y="1030"/>
                </a:lnTo>
                <a:lnTo>
                  <a:pt x="1883" y="1032"/>
                </a:lnTo>
                <a:lnTo>
                  <a:pt x="1884" y="1032"/>
                </a:lnTo>
                <a:lnTo>
                  <a:pt x="1881" y="1033"/>
                </a:lnTo>
                <a:lnTo>
                  <a:pt x="1880" y="1034"/>
                </a:lnTo>
                <a:lnTo>
                  <a:pt x="1874" y="1037"/>
                </a:lnTo>
                <a:lnTo>
                  <a:pt x="1860" y="1045"/>
                </a:lnTo>
                <a:lnTo>
                  <a:pt x="1810" y="1074"/>
                </a:lnTo>
                <a:lnTo>
                  <a:pt x="1764" y="1098"/>
                </a:lnTo>
                <a:lnTo>
                  <a:pt x="1663" y="1154"/>
                </a:lnTo>
                <a:lnTo>
                  <a:pt x="1569" y="1205"/>
                </a:lnTo>
                <a:lnTo>
                  <a:pt x="1470" y="1260"/>
                </a:lnTo>
                <a:lnTo>
                  <a:pt x="1370" y="1315"/>
                </a:lnTo>
                <a:lnTo>
                  <a:pt x="1274" y="1367"/>
                </a:lnTo>
                <a:lnTo>
                  <a:pt x="1174" y="1422"/>
                </a:lnTo>
                <a:lnTo>
                  <a:pt x="1081" y="1473"/>
                </a:lnTo>
                <a:lnTo>
                  <a:pt x="984" y="1527"/>
                </a:lnTo>
                <a:lnTo>
                  <a:pt x="884" y="1582"/>
                </a:lnTo>
                <a:lnTo>
                  <a:pt x="788" y="1635"/>
                </a:lnTo>
                <a:lnTo>
                  <a:pt x="690" y="1688"/>
                </a:lnTo>
                <a:lnTo>
                  <a:pt x="587" y="1745"/>
                </a:lnTo>
                <a:lnTo>
                  <a:pt x="491" y="1797"/>
                </a:lnTo>
                <a:lnTo>
                  <a:pt x="391" y="1853"/>
                </a:lnTo>
                <a:lnTo>
                  <a:pt x="297" y="1905"/>
                </a:lnTo>
                <a:lnTo>
                  <a:pt x="199" y="1959"/>
                </a:lnTo>
                <a:lnTo>
                  <a:pt x="95" y="2015"/>
                </a:lnTo>
                <a:lnTo>
                  <a:pt x="0" y="2068"/>
                </a:lnTo>
              </a:path>
            </a:pathLst>
          </a:cu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462" name="Freeform 16"/>
          <p:cNvSpPr>
            <a:spLocks/>
          </p:cNvSpPr>
          <p:nvPr/>
        </p:nvSpPr>
        <p:spPr bwMode="auto">
          <a:xfrm>
            <a:off x="849313" y="1732458"/>
            <a:ext cx="1506537" cy="904875"/>
          </a:xfrm>
          <a:custGeom>
            <a:avLst/>
            <a:gdLst>
              <a:gd name="T0" fmla="*/ 6 w 1028"/>
              <a:gd name="T1" fmla="*/ 570 h 570"/>
              <a:gd name="T2" fmla="*/ 3 w 1028"/>
              <a:gd name="T3" fmla="*/ 568 h 570"/>
              <a:gd name="T4" fmla="*/ 0 w 1028"/>
              <a:gd name="T5" fmla="*/ 567 h 570"/>
              <a:gd name="T6" fmla="*/ 0 w 1028"/>
              <a:gd name="T7" fmla="*/ 566 h 570"/>
              <a:gd name="T8" fmla="*/ 3 w 1028"/>
              <a:gd name="T9" fmla="*/ 563 h 570"/>
              <a:gd name="T10" fmla="*/ 9 w 1028"/>
              <a:gd name="T11" fmla="*/ 560 h 570"/>
              <a:gd name="T12" fmla="*/ 23 w 1028"/>
              <a:gd name="T13" fmla="*/ 552 h 570"/>
              <a:gd name="T14" fmla="*/ 48 w 1028"/>
              <a:gd name="T15" fmla="*/ 539 h 570"/>
              <a:gd name="T16" fmla="*/ 149 w 1028"/>
              <a:gd name="T17" fmla="*/ 483 h 570"/>
              <a:gd name="T18" fmla="*/ 247 w 1028"/>
              <a:gd name="T19" fmla="*/ 429 h 570"/>
              <a:gd name="T20" fmla="*/ 340 w 1028"/>
              <a:gd name="T21" fmla="*/ 378 h 570"/>
              <a:gd name="T22" fmla="*/ 440 w 1028"/>
              <a:gd name="T23" fmla="*/ 323 h 570"/>
              <a:gd name="T24" fmla="*/ 536 w 1028"/>
              <a:gd name="T25" fmla="*/ 271 h 570"/>
              <a:gd name="T26" fmla="*/ 639 w 1028"/>
              <a:gd name="T27" fmla="*/ 214 h 570"/>
              <a:gd name="T28" fmla="*/ 738 w 1028"/>
              <a:gd name="T29" fmla="*/ 160 h 570"/>
              <a:gd name="T30" fmla="*/ 832 w 1028"/>
              <a:gd name="T31" fmla="*/ 108 h 570"/>
              <a:gd name="T32" fmla="*/ 932 w 1028"/>
              <a:gd name="T33" fmla="*/ 53 h 570"/>
              <a:gd name="T34" fmla="*/ 1028 w 1028"/>
              <a:gd name="T35" fmla="*/ 0 h 570"/>
              <a:gd name="T36" fmla="*/ 932 w 1028"/>
              <a:gd name="T37" fmla="*/ 53 h 570"/>
              <a:gd name="T38" fmla="*/ 832 w 1028"/>
              <a:gd name="T39" fmla="*/ 108 h 570"/>
              <a:gd name="T40" fmla="*/ 738 w 1028"/>
              <a:gd name="T41" fmla="*/ 160 h 570"/>
              <a:gd name="T42" fmla="*/ 639 w 1028"/>
              <a:gd name="T43" fmla="*/ 214 h 570"/>
              <a:gd name="T44" fmla="*/ 536 w 1028"/>
              <a:gd name="T45" fmla="*/ 271 h 570"/>
              <a:gd name="T46" fmla="*/ 440 w 1028"/>
              <a:gd name="T47" fmla="*/ 323 h 570"/>
              <a:gd name="T48" fmla="*/ 340 w 1028"/>
              <a:gd name="T49" fmla="*/ 378 h 570"/>
              <a:gd name="T50" fmla="*/ 247 w 1028"/>
              <a:gd name="T51" fmla="*/ 429 h 570"/>
              <a:gd name="T52" fmla="*/ 149 w 1028"/>
              <a:gd name="T53" fmla="*/ 483 h 570"/>
              <a:gd name="T54" fmla="*/ 48 w 1028"/>
              <a:gd name="T55" fmla="*/ 539 h 570"/>
              <a:gd name="T56" fmla="*/ 23 w 1028"/>
              <a:gd name="T57" fmla="*/ 552 h 570"/>
              <a:gd name="T58" fmla="*/ 9 w 1028"/>
              <a:gd name="T59" fmla="*/ 560 h 570"/>
              <a:gd name="T60" fmla="*/ 3 w 1028"/>
              <a:gd name="T61" fmla="*/ 563 h 570"/>
              <a:gd name="T62" fmla="*/ 0 w 1028"/>
              <a:gd name="T63" fmla="*/ 566 h 570"/>
              <a:gd name="T64" fmla="*/ 0 w 1028"/>
              <a:gd name="T65" fmla="*/ 567 h 570"/>
              <a:gd name="T66" fmla="*/ 3 w 1028"/>
              <a:gd name="T67" fmla="*/ 568 h 570"/>
              <a:gd name="T68" fmla="*/ 6 w 1028"/>
              <a:gd name="T69" fmla="*/ 570 h 570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028"/>
              <a:gd name="T106" fmla="*/ 0 h 570"/>
              <a:gd name="T107" fmla="*/ 1028 w 1028"/>
              <a:gd name="T108" fmla="*/ 570 h 570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028" h="570">
                <a:moveTo>
                  <a:pt x="6" y="570"/>
                </a:moveTo>
                <a:lnTo>
                  <a:pt x="3" y="568"/>
                </a:lnTo>
                <a:lnTo>
                  <a:pt x="0" y="567"/>
                </a:lnTo>
                <a:lnTo>
                  <a:pt x="0" y="566"/>
                </a:lnTo>
                <a:lnTo>
                  <a:pt x="3" y="563"/>
                </a:lnTo>
                <a:lnTo>
                  <a:pt x="9" y="560"/>
                </a:lnTo>
                <a:lnTo>
                  <a:pt x="23" y="552"/>
                </a:lnTo>
                <a:lnTo>
                  <a:pt x="48" y="539"/>
                </a:lnTo>
                <a:lnTo>
                  <a:pt x="149" y="483"/>
                </a:lnTo>
                <a:lnTo>
                  <a:pt x="247" y="429"/>
                </a:lnTo>
                <a:lnTo>
                  <a:pt x="340" y="378"/>
                </a:lnTo>
                <a:lnTo>
                  <a:pt x="440" y="323"/>
                </a:lnTo>
                <a:lnTo>
                  <a:pt x="536" y="271"/>
                </a:lnTo>
                <a:lnTo>
                  <a:pt x="639" y="214"/>
                </a:lnTo>
                <a:lnTo>
                  <a:pt x="738" y="160"/>
                </a:lnTo>
                <a:lnTo>
                  <a:pt x="832" y="108"/>
                </a:lnTo>
                <a:lnTo>
                  <a:pt x="932" y="53"/>
                </a:lnTo>
                <a:lnTo>
                  <a:pt x="1028" y="0"/>
                </a:lnTo>
                <a:lnTo>
                  <a:pt x="932" y="53"/>
                </a:lnTo>
                <a:lnTo>
                  <a:pt x="832" y="108"/>
                </a:lnTo>
                <a:lnTo>
                  <a:pt x="738" y="160"/>
                </a:lnTo>
                <a:lnTo>
                  <a:pt x="639" y="214"/>
                </a:lnTo>
                <a:lnTo>
                  <a:pt x="536" y="271"/>
                </a:lnTo>
                <a:lnTo>
                  <a:pt x="440" y="323"/>
                </a:lnTo>
                <a:lnTo>
                  <a:pt x="340" y="378"/>
                </a:lnTo>
                <a:lnTo>
                  <a:pt x="247" y="429"/>
                </a:lnTo>
                <a:lnTo>
                  <a:pt x="149" y="483"/>
                </a:lnTo>
                <a:lnTo>
                  <a:pt x="48" y="539"/>
                </a:lnTo>
                <a:lnTo>
                  <a:pt x="23" y="552"/>
                </a:lnTo>
                <a:lnTo>
                  <a:pt x="9" y="560"/>
                </a:lnTo>
                <a:lnTo>
                  <a:pt x="3" y="563"/>
                </a:lnTo>
                <a:lnTo>
                  <a:pt x="0" y="566"/>
                </a:lnTo>
                <a:lnTo>
                  <a:pt x="0" y="567"/>
                </a:lnTo>
                <a:lnTo>
                  <a:pt x="3" y="568"/>
                </a:lnTo>
                <a:lnTo>
                  <a:pt x="6" y="570"/>
                </a:lnTo>
              </a:path>
            </a:pathLst>
          </a:cu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463" name="Freeform 17"/>
          <p:cNvSpPr>
            <a:spLocks/>
          </p:cNvSpPr>
          <p:nvPr/>
        </p:nvSpPr>
        <p:spPr bwMode="auto">
          <a:xfrm flipV="1">
            <a:off x="2947988" y="4607421"/>
            <a:ext cx="76200" cy="76200"/>
          </a:xfrm>
          <a:custGeom>
            <a:avLst/>
            <a:gdLst>
              <a:gd name="T0" fmla="*/ 16 w 29"/>
              <a:gd name="T1" fmla="*/ 0 h 28"/>
              <a:gd name="T2" fmla="*/ 18 w 29"/>
              <a:gd name="T3" fmla="*/ 0 h 28"/>
              <a:gd name="T4" fmla="*/ 20 w 29"/>
              <a:gd name="T5" fmla="*/ 1 h 28"/>
              <a:gd name="T6" fmla="*/ 23 w 29"/>
              <a:gd name="T7" fmla="*/ 1 h 28"/>
              <a:gd name="T8" fmla="*/ 24 w 29"/>
              <a:gd name="T9" fmla="*/ 3 h 28"/>
              <a:gd name="T10" fmla="*/ 26 w 29"/>
              <a:gd name="T11" fmla="*/ 4 h 28"/>
              <a:gd name="T12" fmla="*/ 27 w 29"/>
              <a:gd name="T13" fmla="*/ 7 h 28"/>
              <a:gd name="T14" fmla="*/ 29 w 29"/>
              <a:gd name="T15" fmla="*/ 10 h 28"/>
              <a:gd name="T16" fmla="*/ 29 w 29"/>
              <a:gd name="T17" fmla="*/ 13 h 28"/>
              <a:gd name="T18" fmla="*/ 29 w 29"/>
              <a:gd name="T19" fmla="*/ 16 h 28"/>
              <a:gd name="T20" fmla="*/ 29 w 29"/>
              <a:gd name="T21" fmla="*/ 19 h 28"/>
              <a:gd name="T22" fmla="*/ 27 w 29"/>
              <a:gd name="T23" fmla="*/ 20 h 28"/>
              <a:gd name="T24" fmla="*/ 26 w 29"/>
              <a:gd name="T25" fmla="*/ 22 h 28"/>
              <a:gd name="T26" fmla="*/ 24 w 29"/>
              <a:gd name="T27" fmla="*/ 23 h 28"/>
              <a:gd name="T28" fmla="*/ 23 w 29"/>
              <a:gd name="T29" fmla="*/ 25 h 28"/>
              <a:gd name="T30" fmla="*/ 21 w 29"/>
              <a:gd name="T31" fmla="*/ 26 h 28"/>
              <a:gd name="T32" fmla="*/ 20 w 29"/>
              <a:gd name="T33" fmla="*/ 28 h 28"/>
              <a:gd name="T34" fmla="*/ 17 w 29"/>
              <a:gd name="T35" fmla="*/ 28 h 28"/>
              <a:gd name="T36" fmla="*/ 14 w 29"/>
              <a:gd name="T37" fmla="*/ 28 h 28"/>
              <a:gd name="T38" fmla="*/ 11 w 29"/>
              <a:gd name="T39" fmla="*/ 28 h 28"/>
              <a:gd name="T40" fmla="*/ 8 w 29"/>
              <a:gd name="T41" fmla="*/ 28 h 28"/>
              <a:gd name="T42" fmla="*/ 7 w 29"/>
              <a:gd name="T43" fmla="*/ 26 h 28"/>
              <a:gd name="T44" fmla="*/ 4 w 29"/>
              <a:gd name="T45" fmla="*/ 25 h 28"/>
              <a:gd name="T46" fmla="*/ 3 w 29"/>
              <a:gd name="T47" fmla="*/ 22 h 28"/>
              <a:gd name="T48" fmla="*/ 1 w 29"/>
              <a:gd name="T49" fmla="*/ 20 h 28"/>
              <a:gd name="T50" fmla="*/ 1 w 29"/>
              <a:gd name="T51" fmla="*/ 17 h 28"/>
              <a:gd name="T52" fmla="*/ 0 w 29"/>
              <a:gd name="T53" fmla="*/ 15 h 28"/>
              <a:gd name="T54" fmla="*/ 0 w 29"/>
              <a:gd name="T55" fmla="*/ 12 h 28"/>
              <a:gd name="T56" fmla="*/ 1 w 29"/>
              <a:gd name="T57" fmla="*/ 10 h 28"/>
              <a:gd name="T58" fmla="*/ 1 w 29"/>
              <a:gd name="T59" fmla="*/ 7 h 28"/>
              <a:gd name="T60" fmla="*/ 3 w 29"/>
              <a:gd name="T61" fmla="*/ 6 h 28"/>
              <a:gd name="T62" fmla="*/ 5 w 29"/>
              <a:gd name="T63" fmla="*/ 3 h 28"/>
              <a:gd name="T64" fmla="*/ 8 w 29"/>
              <a:gd name="T65" fmla="*/ 1 h 28"/>
              <a:gd name="T66" fmla="*/ 11 w 29"/>
              <a:gd name="T67" fmla="*/ 0 h 28"/>
              <a:gd name="T68" fmla="*/ 14 w 29"/>
              <a:gd name="T69" fmla="*/ 0 h 2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29"/>
              <a:gd name="T106" fmla="*/ 0 h 28"/>
              <a:gd name="T107" fmla="*/ 29 w 29"/>
              <a:gd name="T108" fmla="*/ 28 h 28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29" h="28">
                <a:moveTo>
                  <a:pt x="14" y="0"/>
                </a:moveTo>
                <a:lnTo>
                  <a:pt x="16" y="0"/>
                </a:lnTo>
                <a:lnTo>
                  <a:pt x="17" y="0"/>
                </a:lnTo>
                <a:lnTo>
                  <a:pt x="18" y="0"/>
                </a:lnTo>
                <a:lnTo>
                  <a:pt x="20" y="0"/>
                </a:lnTo>
                <a:lnTo>
                  <a:pt x="20" y="1"/>
                </a:lnTo>
                <a:lnTo>
                  <a:pt x="21" y="1"/>
                </a:lnTo>
                <a:lnTo>
                  <a:pt x="23" y="1"/>
                </a:lnTo>
                <a:lnTo>
                  <a:pt x="23" y="3"/>
                </a:lnTo>
                <a:lnTo>
                  <a:pt x="24" y="3"/>
                </a:lnTo>
                <a:lnTo>
                  <a:pt x="24" y="4"/>
                </a:lnTo>
                <a:lnTo>
                  <a:pt x="26" y="4"/>
                </a:lnTo>
                <a:lnTo>
                  <a:pt x="26" y="6"/>
                </a:lnTo>
                <a:lnTo>
                  <a:pt x="27" y="7"/>
                </a:lnTo>
                <a:lnTo>
                  <a:pt x="27" y="9"/>
                </a:lnTo>
                <a:lnTo>
                  <a:pt x="29" y="10"/>
                </a:lnTo>
                <a:lnTo>
                  <a:pt x="29" y="12"/>
                </a:lnTo>
                <a:lnTo>
                  <a:pt x="29" y="13"/>
                </a:lnTo>
                <a:lnTo>
                  <a:pt x="29" y="15"/>
                </a:lnTo>
                <a:lnTo>
                  <a:pt x="29" y="16"/>
                </a:lnTo>
                <a:lnTo>
                  <a:pt x="29" y="17"/>
                </a:lnTo>
                <a:lnTo>
                  <a:pt x="29" y="19"/>
                </a:lnTo>
                <a:lnTo>
                  <a:pt x="27" y="19"/>
                </a:lnTo>
                <a:lnTo>
                  <a:pt x="27" y="20"/>
                </a:lnTo>
                <a:lnTo>
                  <a:pt x="27" y="22"/>
                </a:lnTo>
                <a:lnTo>
                  <a:pt x="26" y="22"/>
                </a:lnTo>
                <a:lnTo>
                  <a:pt x="26" y="23"/>
                </a:lnTo>
                <a:lnTo>
                  <a:pt x="24" y="23"/>
                </a:lnTo>
                <a:lnTo>
                  <a:pt x="24" y="25"/>
                </a:lnTo>
                <a:lnTo>
                  <a:pt x="23" y="25"/>
                </a:lnTo>
                <a:lnTo>
                  <a:pt x="23" y="26"/>
                </a:lnTo>
                <a:lnTo>
                  <a:pt x="21" y="26"/>
                </a:lnTo>
                <a:lnTo>
                  <a:pt x="20" y="26"/>
                </a:lnTo>
                <a:lnTo>
                  <a:pt x="20" y="28"/>
                </a:lnTo>
                <a:lnTo>
                  <a:pt x="18" y="28"/>
                </a:lnTo>
                <a:lnTo>
                  <a:pt x="17" y="28"/>
                </a:lnTo>
                <a:lnTo>
                  <a:pt x="16" y="28"/>
                </a:lnTo>
                <a:lnTo>
                  <a:pt x="14" y="28"/>
                </a:lnTo>
                <a:lnTo>
                  <a:pt x="13" y="28"/>
                </a:lnTo>
                <a:lnTo>
                  <a:pt x="11" y="28"/>
                </a:lnTo>
                <a:lnTo>
                  <a:pt x="10" y="28"/>
                </a:lnTo>
                <a:lnTo>
                  <a:pt x="8" y="28"/>
                </a:lnTo>
                <a:lnTo>
                  <a:pt x="8" y="26"/>
                </a:lnTo>
                <a:lnTo>
                  <a:pt x="7" y="26"/>
                </a:lnTo>
                <a:lnTo>
                  <a:pt x="5" y="25"/>
                </a:lnTo>
                <a:lnTo>
                  <a:pt x="4" y="25"/>
                </a:lnTo>
                <a:lnTo>
                  <a:pt x="4" y="23"/>
                </a:lnTo>
                <a:lnTo>
                  <a:pt x="3" y="22"/>
                </a:lnTo>
                <a:lnTo>
                  <a:pt x="3" y="20"/>
                </a:lnTo>
                <a:lnTo>
                  <a:pt x="1" y="20"/>
                </a:lnTo>
                <a:lnTo>
                  <a:pt x="1" y="19"/>
                </a:lnTo>
                <a:lnTo>
                  <a:pt x="1" y="17"/>
                </a:lnTo>
                <a:lnTo>
                  <a:pt x="0" y="16"/>
                </a:lnTo>
                <a:lnTo>
                  <a:pt x="0" y="15"/>
                </a:lnTo>
                <a:lnTo>
                  <a:pt x="0" y="13"/>
                </a:lnTo>
                <a:lnTo>
                  <a:pt x="0" y="12"/>
                </a:lnTo>
                <a:lnTo>
                  <a:pt x="1" y="12"/>
                </a:lnTo>
                <a:lnTo>
                  <a:pt x="1" y="10"/>
                </a:lnTo>
                <a:lnTo>
                  <a:pt x="1" y="9"/>
                </a:lnTo>
                <a:lnTo>
                  <a:pt x="1" y="7"/>
                </a:lnTo>
                <a:lnTo>
                  <a:pt x="3" y="7"/>
                </a:lnTo>
                <a:lnTo>
                  <a:pt x="3" y="6"/>
                </a:lnTo>
                <a:lnTo>
                  <a:pt x="4" y="4"/>
                </a:lnTo>
                <a:lnTo>
                  <a:pt x="5" y="3"/>
                </a:lnTo>
                <a:lnTo>
                  <a:pt x="7" y="1"/>
                </a:lnTo>
                <a:lnTo>
                  <a:pt x="8" y="1"/>
                </a:lnTo>
                <a:lnTo>
                  <a:pt x="10" y="0"/>
                </a:lnTo>
                <a:lnTo>
                  <a:pt x="11" y="0"/>
                </a:lnTo>
                <a:lnTo>
                  <a:pt x="13" y="0"/>
                </a:lnTo>
                <a:lnTo>
                  <a:pt x="14" y="0"/>
                </a:lnTo>
              </a:path>
            </a:pathLst>
          </a:custGeom>
          <a:solidFill>
            <a:schemeClr val="tx1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464" name="Rectangle 18"/>
          <p:cNvSpPr>
            <a:spLocks noChangeArrowheads="1"/>
          </p:cNvSpPr>
          <p:nvPr/>
        </p:nvSpPr>
        <p:spPr bwMode="auto">
          <a:xfrm>
            <a:off x="1970088" y="4323258"/>
            <a:ext cx="10287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600" i="1">
                <a:latin typeface="Times New Roman" pitchFamily="18" charset="0"/>
              </a:rPr>
              <a:t>synchronous</a:t>
            </a:r>
          </a:p>
        </p:txBody>
      </p:sp>
      <p:sp>
        <p:nvSpPr>
          <p:cNvPr id="61465" name="Text Box 19"/>
          <p:cNvSpPr txBox="1">
            <a:spLocks noChangeArrowheads="1"/>
          </p:cNvSpPr>
          <p:nvPr/>
        </p:nvSpPr>
        <p:spPr bwMode="auto">
          <a:xfrm>
            <a:off x="422275" y="2437308"/>
            <a:ext cx="436563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i="1">
                <a:latin typeface="Times New Roman" pitchFamily="18" charset="0"/>
              </a:rPr>
              <a:t>2</a:t>
            </a:r>
            <a:r>
              <a:rPr lang="en-US" sz="1600" i="1">
                <a:latin typeface="Symbol" pitchFamily="18" charset="2"/>
              </a:rPr>
              <a:t>p</a:t>
            </a:r>
            <a:endParaRPr lang="en-US" sz="1600" i="1">
              <a:latin typeface="Times New Roman" pitchFamily="18" charset="0"/>
            </a:endParaRPr>
          </a:p>
        </p:txBody>
      </p:sp>
      <p:sp>
        <p:nvSpPr>
          <p:cNvPr id="61466" name="Text Box 20"/>
          <p:cNvSpPr txBox="1">
            <a:spLocks noChangeArrowheads="1"/>
          </p:cNvSpPr>
          <p:nvPr/>
        </p:nvSpPr>
        <p:spPr bwMode="auto">
          <a:xfrm>
            <a:off x="285750" y="1808658"/>
            <a:ext cx="655638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i="1">
                <a:latin typeface="Symbol" pitchFamily="18" charset="2"/>
              </a:rPr>
              <a:t>w </a:t>
            </a:r>
            <a:r>
              <a:rPr lang="en-US" sz="1600" i="1">
                <a:latin typeface="Times New Roman" pitchFamily="18" charset="0"/>
              </a:rPr>
              <a:t>L/c</a:t>
            </a:r>
          </a:p>
        </p:txBody>
      </p:sp>
      <p:sp>
        <p:nvSpPr>
          <p:cNvPr id="61467" name="Text Box 21"/>
          <p:cNvSpPr txBox="1">
            <a:spLocks noChangeArrowheads="1"/>
          </p:cNvSpPr>
          <p:nvPr/>
        </p:nvSpPr>
        <p:spPr bwMode="auto">
          <a:xfrm>
            <a:off x="1828800" y="2665908"/>
            <a:ext cx="1747838" cy="5810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i="1">
                <a:latin typeface="Times New Roman" pitchFamily="18" charset="0"/>
              </a:rPr>
              <a:t>speed of light line, </a:t>
            </a:r>
          </a:p>
          <a:p>
            <a:pPr eaLnBrk="0" hangingPunct="0"/>
            <a:r>
              <a:rPr lang="en-US" sz="1600" i="1">
                <a:latin typeface="Symbol" pitchFamily="18" charset="2"/>
              </a:rPr>
              <a:t>w = b </a:t>
            </a:r>
            <a:r>
              <a:rPr lang="en-US" sz="1600" i="1">
                <a:latin typeface="Times New Roman" pitchFamily="18" charset="0"/>
              </a:rPr>
              <a:t>/c</a:t>
            </a:r>
          </a:p>
        </p:txBody>
      </p:sp>
      <p:sp>
        <p:nvSpPr>
          <p:cNvPr id="61468" name="Text Box 22"/>
          <p:cNvSpPr txBox="1">
            <a:spLocks noChangeArrowheads="1"/>
          </p:cNvSpPr>
          <p:nvPr/>
        </p:nvSpPr>
        <p:spPr bwMode="auto">
          <a:xfrm>
            <a:off x="492125" y="4037508"/>
            <a:ext cx="352425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i="1">
                <a:latin typeface="Symbol" pitchFamily="18" charset="2"/>
              </a:rPr>
              <a:t>p</a:t>
            </a:r>
            <a:endParaRPr lang="en-US" sz="1600" i="1">
              <a:latin typeface="Times New Roman" pitchFamily="18" charset="0"/>
            </a:endParaRPr>
          </a:p>
        </p:txBody>
      </p:sp>
      <p:sp>
        <p:nvSpPr>
          <p:cNvPr id="61469" name="Text Box 23"/>
          <p:cNvSpPr txBox="1">
            <a:spLocks noChangeArrowheads="1"/>
          </p:cNvSpPr>
          <p:nvPr/>
        </p:nvSpPr>
        <p:spPr bwMode="auto">
          <a:xfrm>
            <a:off x="352425" y="4875708"/>
            <a:ext cx="492125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i="1">
                <a:latin typeface="Symbol" pitchFamily="18" charset="2"/>
              </a:rPr>
              <a:t>p/2</a:t>
            </a:r>
            <a:endParaRPr lang="en-US" sz="1600" i="1">
              <a:latin typeface="Times New Roman" pitchFamily="18" charset="0"/>
            </a:endParaRPr>
          </a:p>
        </p:txBody>
      </p:sp>
      <p:sp>
        <p:nvSpPr>
          <p:cNvPr id="61470" name="Text Box 24"/>
          <p:cNvSpPr txBox="1">
            <a:spLocks noChangeArrowheads="1"/>
          </p:cNvSpPr>
          <p:nvPr/>
        </p:nvSpPr>
        <p:spPr bwMode="auto">
          <a:xfrm>
            <a:off x="3446463" y="5923458"/>
            <a:ext cx="352425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i="1">
                <a:latin typeface="Symbol" pitchFamily="18" charset="2"/>
              </a:rPr>
              <a:t>p</a:t>
            </a:r>
            <a:endParaRPr lang="en-US" sz="1600" i="1">
              <a:latin typeface="Times New Roman" pitchFamily="18" charset="0"/>
            </a:endParaRPr>
          </a:p>
        </p:txBody>
      </p:sp>
      <p:sp>
        <p:nvSpPr>
          <p:cNvPr id="61471" name="Text Box 25"/>
          <p:cNvSpPr txBox="1">
            <a:spLocks noChangeArrowheads="1"/>
          </p:cNvSpPr>
          <p:nvPr/>
        </p:nvSpPr>
        <p:spPr bwMode="auto">
          <a:xfrm>
            <a:off x="1970088" y="5942508"/>
            <a:ext cx="492125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i="1">
                <a:latin typeface="Symbol" pitchFamily="18" charset="2"/>
              </a:rPr>
              <a:t>p/2</a:t>
            </a:r>
            <a:endParaRPr lang="en-US" sz="1600" i="1">
              <a:latin typeface="Times New Roman" pitchFamily="18" charset="0"/>
            </a:endParaRPr>
          </a:p>
        </p:txBody>
      </p:sp>
      <p:sp>
        <p:nvSpPr>
          <p:cNvPr id="61472" name="Text Box 26"/>
          <p:cNvSpPr txBox="1">
            <a:spLocks noChangeArrowheads="1"/>
          </p:cNvSpPr>
          <p:nvPr/>
        </p:nvSpPr>
        <p:spPr bwMode="auto">
          <a:xfrm>
            <a:off x="2813050" y="6018708"/>
            <a:ext cx="492125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i="1">
                <a:latin typeface="Symbol" pitchFamily="18" charset="2"/>
              </a:rPr>
              <a:t>b </a:t>
            </a:r>
            <a:r>
              <a:rPr lang="en-US" sz="1600" i="1">
                <a:latin typeface="Times New Roman" pitchFamily="18" charset="0"/>
              </a:rPr>
              <a:t>L</a:t>
            </a:r>
          </a:p>
        </p:txBody>
      </p:sp>
      <p:sp>
        <p:nvSpPr>
          <p:cNvPr id="61473" name="Text Box 40"/>
          <p:cNvSpPr txBox="1">
            <a:spLocks noChangeArrowheads="1"/>
          </p:cNvSpPr>
          <p:nvPr/>
        </p:nvSpPr>
        <p:spPr bwMode="auto">
          <a:xfrm>
            <a:off x="773113" y="5923458"/>
            <a:ext cx="352425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i="1">
                <a:latin typeface="Symbol" pitchFamily="18" charset="2"/>
              </a:rPr>
              <a:t>0</a:t>
            </a:r>
            <a:endParaRPr lang="en-US" sz="1600" i="1">
              <a:latin typeface="Times New Roman" pitchFamily="18" charset="0"/>
            </a:endParaRPr>
          </a:p>
        </p:txBody>
      </p:sp>
      <p:sp>
        <p:nvSpPr>
          <p:cNvPr id="61475" name="Line 43"/>
          <p:cNvSpPr>
            <a:spLocks noChangeShapeType="1"/>
          </p:cNvSpPr>
          <p:nvPr/>
        </p:nvSpPr>
        <p:spPr bwMode="auto">
          <a:xfrm flipV="1">
            <a:off x="2222695" y="4429131"/>
            <a:ext cx="1777801" cy="550830"/>
          </a:xfrm>
          <a:prstGeom prst="line">
            <a:avLst/>
          </a:prstGeom>
          <a:noFill/>
          <a:ln w="19050">
            <a:solidFill>
              <a:srgbClr val="FF0066"/>
            </a:solidFill>
            <a:prstDash val="sysDot"/>
            <a:round/>
            <a:headEnd type="arrow" w="med" len="med"/>
            <a:tailEnd type="arrow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61476" name="Text Box 44"/>
          <p:cNvSpPr txBox="1">
            <a:spLocks noChangeArrowheads="1"/>
          </p:cNvSpPr>
          <p:nvPr/>
        </p:nvSpPr>
        <p:spPr bwMode="auto">
          <a:xfrm>
            <a:off x="3643306" y="5500702"/>
            <a:ext cx="352425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i="1" dirty="0">
                <a:latin typeface="Symbol" pitchFamily="18" charset="2"/>
              </a:rPr>
              <a:t>0</a:t>
            </a:r>
            <a:endParaRPr lang="en-US" sz="1600" i="1" dirty="0">
              <a:latin typeface="Times New Roman" pitchFamily="18" charset="0"/>
            </a:endParaRPr>
          </a:p>
        </p:txBody>
      </p:sp>
      <p:sp>
        <p:nvSpPr>
          <p:cNvPr id="61477" name="Text Box 45"/>
          <p:cNvSpPr txBox="1">
            <a:spLocks noChangeArrowheads="1"/>
          </p:cNvSpPr>
          <p:nvPr/>
        </p:nvSpPr>
        <p:spPr bwMode="auto">
          <a:xfrm>
            <a:off x="3500430" y="4643446"/>
            <a:ext cx="492125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i="1" dirty="0">
                <a:latin typeface="Symbol" pitchFamily="18" charset="2"/>
              </a:rPr>
              <a:t>p/2</a:t>
            </a:r>
            <a:endParaRPr lang="en-US" sz="1600" i="1" dirty="0">
              <a:latin typeface="Times New Roman" pitchFamily="18" charset="0"/>
            </a:endParaRPr>
          </a:p>
        </p:txBody>
      </p:sp>
      <p:sp>
        <p:nvSpPr>
          <p:cNvPr id="61478" name="Text Box 46"/>
          <p:cNvSpPr txBox="1">
            <a:spLocks noChangeArrowheads="1"/>
          </p:cNvSpPr>
          <p:nvPr/>
        </p:nvSpPr>
        <p:spPr bwMode="auto">
          <a:xfrm>
            <a:off x="3786182" y="1571612"/>
            <a:ext cx="352425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i="1" dirty="0">
                <a:latin typeface="Symbol" pitchFamily="18" charset="2"/>
              </a:rPr>
              <a:t>p</a:t>
            </a:r>
            <a:endParaRPr lang="en-US" sz="1600" i="1" dirty="0">
              <a:latin typeface="Times New Roman" pitchFamily="18" charset="0"/>
            </a:endParaRPr>
          </a:p>
        </p:txBody>
      </p:sp>
      <p:sp>
        <p:nvSpPr>
          <p:cNvPr id="61479" name="Text Box 47"/>
          <p:cNvSpPr txBox="1">
            <a:spLocks noChangeArrowheads="1"/>
          </p:cNvSpPr>
          <p:nvPr/>
        </p:nvSpPr>
        <p:spPr bwMode="auto">
          <a:xfrm>
            <a:off x="3500430" y="2228850"/>
            <a:ext cx="633412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i="1" dirty="0">
                <a:latin typeface="Symbol" pitchFamily="18" charset="2"/>
              </a:rPr>
              <a:t>2p/3</a:t>
            </a:r>
            <a:endParaRPr lang="en-US" sz="1600" i="1" dirty="0"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04A747-DAF7-4486-B50A-4BF81B676706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82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8" grpId="0" animBg="1"/>
      <p:bldP spid="61448" grpId="1" animBg="1"/>
      <p:bldP spid="61449" grpId="0" animBg="1"/>
      <p:bldP spid="61449" grpId="1" animBg="1"/>
      <p:bldP spid="61449" grpId="2" animBg="1"/>
      <p:bldP spid="61450" grpId="0" animBg="1"/>
      <p:bldP spid="61475" grpId="0" animBg="1"/>
      <p:bldP spid="61475" grpId="1" animBg="1"/>
      <p:bldP spid="61475" grpId="2" animBg="1"/>
      <p:bldP spid="61476" grpId="0"/>
      <p:bldP spid="61476" grpId="1"/>
      <p:bldP spid="61477" grpId="0"/>
      <p:bldP spid="61477" grpId="1"/>
      <p:bldP spid="61477" grpId="2"/>
      <p:bldP spid="61478" grpId="0"/>
      <p:bldP spid="61478" grpId="1"/>
      <p:bldP spid="61478" grpId="2"/>
      <p:bldP spid="61479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6789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Iris loaded waveguide</a:t>
            </a:r>
          </a:p>
        </p:txBody>
      </p:sp>
      <p:pic>
        <p:nvPicPr>
          <p:cNvPr id="62468" name="Picture 9" descr="11&amp;30GH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1200" y="858838"/>
            <a:ext cx="7564438" cy="5599112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2470" name="Line 5"/>
          <p:cNvSpPr>
            <a:spLocks noChangeShapeType="1"/>
          </p:cNvSpPr>
          <p:nvPr/>
        </p:nvSpPr>
        <p:spPr bwMode="auto">
          <a:xfrm>
            <a:off x="2601913" y="18288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diamond" w="med" len="med"/>
            <a:tailEnd type="diamond" w="med" len="med"/>
          </a:ln>
        </p:spPr>
        <p:txBody>
          <a:bodyPr wrap="none" anchor="ctr"/>
          <a:lstStyle/>
          <a:p>
            <a:endParaRPr lang="en-GB" sz="900">
              <a:latin typeface="+mn-lt"/>
            </a:endParaRPr>
          </a:p>
        </p:txBody>
      </p:sp>
      <p:sp>
        <p:nvSpPr>
          <p:cNvPr id="62471" name="Text Box 6"/>
          <p:cNvSpPr txBox="1">
            <a:spLocks noChangeArrowheads="1"/>
          </p:cNvSpPr>
          <p:nvPr/>
        </p:nvSpPr>
        <p:spPr bwMode="auto">
          <a:xfrm>
            <a:off x="2673350" y="1905000"/>
            <a:ext cx="6150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FFFF00"/>
                </a:solidFill>
                <a:latin typeface="+mn-lt"/>
              </a:rPr>
              <a:t>1 cm</a:t>
            </a:r>
          </a:p>
        </p:txBody>
      </p:sp>
      <p:sp>
        <p:nvSpPr>
          <p:cNvPr id="62472" name="Text Box 7"/>
          <p:cNvSpPr txBox="1">
            <a:spLocks noChangeArrowheads="1"/>
          </p:cNvSpPr>
          <p:nvPr/>
        </p:nvSpPr>
        <p:spPr bwMode="auto">
          <a:xfrm>
            <a:off x="1195388" y="5791200"/>
            <a:ext cx="18869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FFFF00"/>
                </a:solidFill>
                <a:latin typeface="+mn-lt"/>
              </a:rPr>
              <a:t>30 GHz </a:t>
            </a:r>
            <a:r>
              <a:rPr lang="en-US" sz="1800" dirty="0" smtClean="0">
                <a:solidFill>
                  <a:srgbClr val="FFFF00"/>
                </a:solidFill>
                <a:latin typeface="+mn-lt"/>
              </a:rPr>
              <a:t>structure</a:t>
            </a:r>
            <a:endParaRPr lang="en-US" sz="18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62473" name="Text Box 8"/>
          <p:cNvSpPr txBox="1">
            <a:spLocks noChangeArrowheads="1"/>
          </p:cNvSpPr>
          <p:nvPr/>
        </p:nvSpPr>
        <p:spPr bwMode="auto">
          <a:xfrm>
            <a:off x="5416550" y="1066800"/>
            <a:ext cx="26527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FFFF00"/>
                </a:solidFill>
                <a:latin typeface="+mn-lt"/>
              </a:rPr>
              <a:t>11.4 GHz structure (NLC)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04A747-DAF7-4486-B50A-4BF81B676706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2" name="Rectangle 2"/>
          <p:cNvSpPr>
            <a:spLocks noGrp="1" noChangeArrowheads="1"/>
          </p:cNvSpPr>
          <p:nvPr>
            <p:ph type="title"/>
          </p:nvPr>
        </p:nvSpPr>
        <p:spPr>
          <a:xfrm>
            <a:off x="422275" y="244475"/>
            <a:ext cx="8288338" cy="954597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 smtClean="0"/>
              <a:t>Disc loaded structure with strong HOM damping</a:t>
            </a:r>
            <a:br>
              <a:rPr lang="en-US" sz="3200" dirty="0" smtClean="0"/>
            </a:br>
            <a:r>
              <a:rPr lang="en-US" sz="3200" dirty="0" smtClean="0"/>
              <a:t>“choke mode cavity”</a:t>
            </a:r>
          </a:p>
        </p:txBody>
      </p:sp>
      <p:pic>
        <p:nvPicPr>
          <p:cNvPr id="63493" name="Picture 4" descr="ChokeModeFu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0" y="1237790"/>
            <a:ext cx="7886700" cy="484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4" name="Text Box 6"/>
          <p:cNvSpPr txBox="1">
            <a:spLocks noChangeArrowheads="1"/>
          </p:cNvSpPr>
          <p:nvPr/>
        </p:nvSpPr>
        <p:spPr bwMode="auto">
          <a:xfrm>
            <a:off x="693738" y="5735177"/>
            <a:ext cx="15954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chemeClr val="bg1"/>
                </a:solidFill>
              </a:rPr>
              <a:t>Dimensions in mm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04A747-DAF7-4486-B50A-4BF81B676706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6789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Power coupling with waveguides</a:t>
            </a:r>
          </a:p>
        </p:txBody>
      </p:sp>
      <p:pic>
        <p:nvPicPr>
          <p:cNvPr id="64517" name="Picture 5" descr="shortctfpoynting"/>
          <p:cNvPicPr>
            <a:picLocks noChangeAspect="1" noChangeArrowheads="1"/>
          </p:cNvPicPr>
          <p:nvPr/>
        </p:nvPicPr>
        <p:blipFill>
          <a:blip r:embed="rId3" cstate="print"/>
          <a:srcRect l="4866" b="4173"/>
          <a:stretch>
            <a:fillRect/>
          </a:stretch>
        </p:blipFill>
        <p:spPr bwMode="auto">
          <a:xfrm>
            <a:off x="685800" y="822325"/>
            <a:ext cx="8086725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8" name="Text Box 7"/>
          <p:cNvSpPr txBox="1">
            <a:spLocks noChangeArrowheads="1"/>
          </p:cNvSpPr>
          <p:nvPr/>
        </p:nvSpPr>
        <p:spPr bwMode="auto">
          <a:xfrm>
            <a:off x="3973603" y="6022076"/>
            <a:ext cx="18986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FFFF00"/>
                </a:solidFill>
                <a:latin typeface="+mn-lt"/>
              </a:rPr>
              <a:t>¼ geometry shown</a:t>
            </a:r>
          </a:p>
        </p:txBody>
      </p:sp>
      <p:sp>
        <p:nvSpPr>
          <p:cNvPr id="64519" name="Text Box 8"/>
          <p:cNvSpPr txBox="1">
            <a:spLocks noChangeArrowheads="1"/>
          </p:cNvSpPr>
          <p:nvPr/>
        </p:nvSpPr>
        <p:spPr bwMode="auto">
          <a:xfrm>
            <a:off x="762000" y="838200"/>
            <a:ext cx="138890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FFFF00"/>
                </a:solidFill>
                <a:latin typeface="+mn-lt"/>
              </a:rPr>
              <a:t>Input coupler</a:t>
            </a:r>
          </a:p>
        </p:txBody>
      </p:sp>
      <p:sp>
        <p:nvSpPr>
          <p:cNvPr id="64520" name="Text Box 9"/>
          <p:cNvSpPr txBox="1">
            <a:spLocks noChangeArrowheads="1"/>
          </p:cNvSpPr>
          <p:nvPr/>
        </p:nvSpPr>
        <p:spPr bwMode="auto">
          <a:xfrm>
            <a:off x="7086600" y="1752600"/>
            <a:ext cx="16081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FFFF00"/>
                </a:solidFill>
                <a:latin typeface="+mn-lt"/>
              </a:rPr>
              <a:t>Output coupler</a:t>
            </a:r>
          </a:p>
        </p:txBody>
      </p:sp>
      <p:sp>
        <p:nvSpPr>
          <p:cNvPr id="64521" name="Text Box 10"/>
          <p:cNvSpPr txBox="1">
            <a:spLocks noChangeArrowheads="1"/>
          </p:cNvSpPr>
          <p:nvPr/>
        </p:nvSpPr>
        <p:spPr bwMode="auto">
          <a:xfrm>
            <a:off x="3770571" y="5105400"/>
            <a:ext cx="247439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>
                <a:solidFill>
                  <a:srgbClr val="FFFF00"/>
                </a:solidFill>
                <a:latin typeface="+mn-lt"/>
              </a:rPr>
              <a:t>Travelling wave structure</a:t>
            </a:r>
          </a:p>
          <a:p>
            <a:pPr algn="ctr"/>
            <a:r>
              <a:rPr lang="en-US" sz="1600">
                <a:solidFill>
                  <a:srgbClr val="FFFF00"/>
                </a:solidFill>
                <a:latin typeface="+mn-lt"/>
              </a:rPr>
              <a:t>(CTF3 drive beam, 3 GHz)</a:t>
            </a:r>
          </a:p>
        </p:txBody>
      </p:sp>
      <p:sp>
        <p:nvSpPr>
          <p:cNvPr id="64522" name="Text Box 11"/>
          <p:cNvSpPr txBox="1">
            <a:spLocks noChangeArrowheads="1"/>
          </p:cNvSpPr>
          <p:nvPr/>
        </p:nvSpPr>
        <p:spPr bwMode="auto">
          <a:xfrm>
            <a:off x="5065713" y="966788"/>
            <a:ext cx="308451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  <a:latin typeface="+mn-lt"/>
              </a:rPr>
              <a:t>shown: </a:t>
            </a:r>
            <a:r>
              <a:rPr lang="en-US" sz="1600" dirty="0" smtClean="0">
                <a:solidFill>
                  <a:srgbClr val="FFFF00"/>
                </a:solidFill>
                <a:latin typeface="+mn-lt"/>
              </a:rPr>
              <a:t>  Re </a:t>
            </a:r>
            <a:r>
              <a:rPr lang="en-US" sz="1600" dirty="0">
                <a:solidFill>
                  <a:srgbClr val="FFFF00"/>
                </a:solidFill>
                <a:latin typeface="+mn-lt"/>
              </a:rPr>
              <a:t>{Poynting vector} (power density)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04A747-DAF7-4486-B50A-4BF81B676706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0" name="Rectangle 2"/>
          <p:cNvSpPr>
            <a:spLocks noGrp="1" noChangeArrowheads="1"/>
          </p:cNvSpPr>
          <p:nvPr>
            <p:ph type="title"/>
          </p:nvPr>
        </p:nvSpPr>
        <p:spPr>
          <a:xfrm>
            <a:off x="379828" y="112859"/>
            <a:ext cx="8229600" cy="787473"/>
          </a:xfrm>
        </p:spPr>
        <p:txBody>
          <a:bodyPr/>
          <a:lstStyle/>
          <a:p>
            <a:pPr eaLnBrk="1" hangingPunct="1"/>
            <a:r>
              <a:rPr lang="en-GB" dirty="0" smtClean="0"/>
              <a:t>3 GHz Accelerating structure (CTF3)</a:t>
            </a:r>
          </a:p>
        </p:txBody>
      </p:sp>
      <p:pic>
        <p:nvPicPr>
          <p:cNvPr id="65541" name="Picture 4" descr="DSCN037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6075" y="885825"/>
            <a:ext cx="8451850" cy="5083175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795703-93D4-4BEB-9CE9-B9DD4D45F1FC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2880" y="152400"/>
            <a:ext cx="8778240" cy="698695"/>
          </a:xfrm>
        </p:spPr>
        <p:txBody>
          <a:bodyPr>
            <a:noAutofit/>
          </a:bodyPr>
          <a:lstStyle/>
          <a:p>
            <a:r>
              <a:rPr lang="en-GB" sz="3600" dirty="0" smtClean="0"/>
              <a:t>Examples </a:t>
            </a:r>
            <a:r>
              <a:rPr lang="en-GB" sz="3200" dirty="0" smtClean="0"/>
              <a:t>(</a:t>
            </a:r>
            <a:r>
              <a:rPr lang="en-US" sz="3200" dirty="0" smtClean="0"/>
              <a:t>CLIC structures @ 11.4, 12 and 30 GHz)</a:t>
            </a:r>
            <a:endParaRPr lang="en-GB" sz="4000" dirty="0"/>
          </a:p>
        </p:txBody>
      </p:sp>
      <p:pic>
        <p:nvPicPr>
          <p:cNvPr id="6" name="Picture 9" descr="HDS60-C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7028" y="911094"/>
            <a:ext cx="4565291" cy="2288840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438" y="3680711"/>
            <a:ext cx="4454063" cy="2693534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8" descr="T18_VG2"/>
          <p:cNvPicPr preferRelativeResize="0">
            <a:picLocks noChangeAspect="1" noChangeArrowheads="1"/>
          </p:cNvPicPr>
          <p:nvPr/>
        </p:nvPicPr>
        <p:blipFill>
          <a:blip r:embed="rId4" cstate="print"/>
          <a:srcRect l="12801" t="24121" r="16000" b="16884"/>
          <a:stretch>
            <a:fillRect/>
          </a:stretch>
        </p:blipFill>
        <p:spPr bwMode="auto">
          <a:xfrm>
            <a:off x="174172" y="912109"/>
            <a:ext cx="4042229" cy="2434771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3" descr="hdx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91302" y="3297439"/>
            <a:ext cx="4114800" cy="3084576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500034" y="2958168"/>
            <a:ext cx="2299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FFFF00"/>
                </a:solidFill>
              </a:rPr>
              <a:t>“T18”  reached 105 MV/m!</a:t>
            </a:r>
            <a:endParaRPr lang="en-GB" sz="1400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70063" y="2743854"/>
            <a:ext cx="30173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FFFF00"/>
                </a:solidFill>
              </a:rPr>
              <a:t>“HDS” – novel fabrication technique</a:t>
            </a:r>
            <a:endParaRPr lang="en-GB" sz="1400" dirty="0">
              <a:solidFill>
                <a:srgbClr val="FFFF0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795703-93D4-4BEB-9CE9-B9DD4D45F1FC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Superconducting Accelerating Structures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09F624-0A0A-47BD-ACFF-D29C722547BB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RF Superconductivity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09F624-0A0A-47BD-ACFF-D29C722547BB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/>
              <p:cNvSpPr>
                <a:spLocks noGrp="1"/>
              </p:cNvSpPr>
              <p:nvPr>
                <p:ph sz="quarter" idx="13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sz="2000" dirty="0" smtClean="0"/>
                  <a:t>Best described by BCS (Bardeen-</a:t>
                </a:r>
                <a:br>
                  <a:rPr lang="en-GB" sz="2000" dirty="0" smtClean="0"/>
                </a:br>
                <a:r>
                  <a:rPr lang="en-GB" sz="2000" dirty="0" smtClean="0"/>
                  <a:t>Cooper-Schrieffer) Theory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/>
                          </a:rPr>
                          <m:t>𝑅</m:t>
                        </m:r>
                      </m:e>
                      <m:sub>
                        <m:r>
                          <a:rPr lang="en-GB" sz="2000" b="0" i="1" smtClean="0">
                            <a:latin typeface="Cambria Math"/>
                          </a:rPr>
                          <m:t>𝐵𝐶𝑆</m:t>
                        </m:r>
                      </m:sub>
                    </m:sSub>
                    <m:r>
                      <a:rPr lang="en-GB" sz="2000" b="0" i="1" smtClean="0">
                        <a:latin typeface="Cambria Math"/>
                        <a:ea typeface="Cambria Math"/>
                      </a:rPr>
                      <m:t>∝</m:t>
                    </m:r>
                    <m:f>
                      <m:fPr>
                        <m:ctrlPr>
                          <a:rPr lang="en-GB" sz="2000" b="0" i="1" smtClean="0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GB" sz="20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GB" sz="2000" b="0" i="1" smtClean="0">
                                <a:latin typeface="Cambria Math"/>
                                <a:ea typeface="Cambria Math"/>
                              </a:rPr>
                              <m:t>𝜔</m:t>
                            </m:r>
                          </m:e>
                          <m:sup>
                            <m:r>
                              <a:rPr lang="en-GB" sz="2000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GB" sz="2000" b="0" i="1" smtClean="0">
                            <a:latin typeface="Cambria Math"/>
                          </a:rPr>
                          <m:t>𝑇</m:t>
                        </m:r>
                      </m:den>
                    </m:f>
                    <m:func>
                      <m:funcPr>
                        <m:ctrlPr>
                          <a:rPr lang="en-GB" sz="2000" b="0" i="1" smtClean="0">
                            <a:latin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/>
                          </a:rPr>
                          <m:t>exp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/>
                              </a:rPr>
                              <m:t>−1.76 </m:t>
                            </m:r>
                            <m:f>
                              <m:fPr>
                                <m:ctrlPr>
                                  <a:rPr lang="en-GB" sz="2000" b="0" i="1" smtClean="0">
                                    <a:latin typeface="Cambria Math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GB" sz="2000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000" b="0" i="1" smtClean="0">
                                        <a:latin typeface="Cambria Math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GB" sz="2000" b="0" i="1" smtClean="0">
                                        <a:latin typeface="Cambria Math"/>
                                      </a:rPr>
                                      <m:t>𝑐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GB" sz="2000" b="0" i="1" smtClean="0">
                                    <a:latin typeface="Cambria Math"/>
                                  </a:rPr>
                                  <m:t>𝑇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r>
                  <a:rPr lang="en-GB" sz="2000" dirty="0" smtClean="0"/>
                  <a:t> </a:t>
                </a:r>
              </a:p>
              <a:p>
                <a:r>
                  <a:rPr lang="en-GB" sz="2000" dirty="0" smtClean="0"/>
                  <a:t>Surface resistance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/>
                      </a:rPr>
                      <m:t>𝑅</m:t>
                    </m:r>
                    <m:r>
                      <a:rPr lang="en-GB" sz="2000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GB" sz="20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/>
                          </a:rPr>
                          <m:t>𝑅</m:t>
                        </m:r>
                      </m:e>
                      <m:sub>
                        <m:r>
                          <a:rPr lang="en-GB" sz="2000" b="0" i="1" smtClean="0">
                            <a:latin typeface="Cambria Math"/>
                          </a:rPr>
                          <m:t>𝐵𝐶𝑆</m:t>
                        </m:r>
                      </m:sub>
                    </m:sSub>
                    <m:r>
                      <a:rPr lang="en-GB" sz="2000" b="0" i="1" smtClean="0"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GB" sz="20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/>
                          </a:rPr>
                          <m:t>𝑅</m:t>
                        </m:r>
                      </m:e>
                      <m:sub>
                        <m:r>
                          <a:rPr lang="en-GB" sz="2000" b="0" i="1" smtClean="0">
                            <a:latin typeface="Cambria Math"/>
                          </a:rPr>
                          <m:t>𝑟𝑒𝑠</m:t>
                        </m:r>
                      </m:sub>
                    </m:sSub>
                  </m:oMath>
                </a14:m>
                <a:r>
                  <a:rPr lang="en-GB" sz="2000" dirty="0" smtClean="0"/>
                  <a:t>.</a:t>
                </a:r>
              </a:p>
              <a:p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/>
                      </a:rPr>
                      <m:t>𝑅</m:t>
                    </m:r>
                  </m:oMath>
                </a14:m>
                <a:r>
                  <a:rPr lang="en-GB" sz="2000" dirty="0" smtClean="0"/>
                  <a:t> is not zero 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n-GB" sz="2000" b="0" i="1" smtClean="0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sz="2000" dirty="0" smtClean="0"/>
                  <a:t> is finite.</a:t>
                </a:r>
              </a:p>
              <a:p>
                <a:r>
                  <a:rPr lang="en-GB" sz="2000" dirty="0" smtClean="0"/>
                  <a:t>Good values are some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0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GB" sz="2000" b="0" i="1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GB" sz="2000" b="0" i="1" smtClean="0">
                            <a:latin typeface="Cambria Math"/>
                          </a:rPr>
                          <m:t>10</m:t>
                        </m:r>
                      </m:sup>
                    </m:sSup>
                  </m:oMath>
                </a14:m>
                <a:r>
                  <a:rPr lang="en-GB" sz="2000" dirty="0" smtClean="0"/>
                  <a:t>.</a:t>
                </a:r>
              </a:p>
              <a:p>
                <a:r>
                  <a:rPr lang="en-GB" sz="2000" dirty="0" smtClean="0"/>
                  <a:t>Typical performance plot of a SC cavity:</a:t>
                </a:r>
              </a:p>
              <a:p>
                <a:endParaRPr lang="en-GB" sz="2000" dirty="0"/>
              </a:p>
            </p:txBody>
          </p:sp>
        </mc:Choice>
        <mc:Fallback xmlns="">
          <p:sp>
            <p:nvSpPr>
              <p:cNvPr id="8" name="Content Placeholder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blipFill rotWithShape="1">
                <a:blip r:embed="rId2"/>
                <a:stretch>
                  <a:fillRect l="-556" t="-58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353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302" y="1173464"/>
            <a:ext cx="3893160" cy="418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 bwMode="auto">
          <a:xfrm>
            <a:off x="4705734" y="5884419"/>
            <a:ext cx="412773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lang="en-GB" sz="1400" dirty="0" smtClean="0">
                <a:latin typeface="+mn-lt"/>
              </a:rPr>
              <a:t>From prst-ab.aps.org/abstract/PRSTAB/v3/i9/e092001</a:t>
            </a:r>
            <a:endParaRPr lang="en-GB" sz="1400" dirty="0">
              <a:latin typeface="+mn-lt"/>
            </a:endParaRPr>
          </a:p>
        </p:txBody>
      </p:sp>
      <p:pic>
        <p:nvPicPr>
          <p:cNvPr id="193539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43" y="3789878"/>
            <a:ext cx="4105729" cy="2656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688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Choice of frequency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04A747-DAF7-4486-B50A-4BF81B67670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sz="quarter" idx="13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GB" dirty="0" smtClean="0"/>
                  <a:t>Size:</a:t>
                </a:r>
              </a:p>
              <a:p>
                <a:pPr lvl="1"/>
                <a:r>
                  <a:rPr lang="en-GB" dirty="0" smtClean="0"/>
                  <a:t>Linear dimensions scale as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/>
                          </a:rPr>
                          <m:t>𝑓</m:t>
                        </m:r>
                      </m:e>
                      <m:sup>
                        <m:r>
                          <a:rPr lang="en-GB" b="0" i="1" smtClean="0">
                            <a:latin typeface="Cambria Math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GB" dirty="0" smtClean="0"/>
                  <a:t>, volume as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latin typeface="Cambria Math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/>
                          </a:rPr>
                          <m:t>𝑓</m:t>
                        </m:r>
                      </m:e>
                      <m:sup>
                        <m:r>
                          <a:rPr lang="en-GB" i="1">
                            <a:latin typeface="Cambria Math"/>
                          </a:rPr>
                          <m:t>−</m:t>
                        </m:r>
                        <m:r>
                          <a:rPr lang="en-GB" b="0" i="1" smtClean="0">
                            <a:latin typeface="Cambria Math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GB" dirty="0" smtClean="0"/>
                  <a:t>.</a:t>
                </a:r>
              </a:p>
              <a:p>
                <a:pPr lvl="1"/>
                <a:r>
                  <a:rPr lang="en-GB" dirty="0" smtClean="0"/>
                  <a:t>amount of material, mass, stiffness, tolerances, … </a:t>
                </a:r>
              </a:p>
              <a:p>
                <a:pPr lvl="1"/>
                <a:r>
                  <a:rPr lang="en-GB" dirty="0" smtClean="0"/>
                  <a:t>Outer radius of elliptical cavity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/>
                        <a:ea typeface="Cambria Math"/>
                      </a:rPr>
                      <m:t>~</m:t>
                    </m:r>
                    <m:r>
                      <a:rPr lang="en-GB" b="0" i="1" smtClean="0">
                        <a:latin typeface="Cambria Math"/>
                        <a:ea typeface="Cambria Math"/>
                      </a:rPr>
                      <m:t> 0.45 </m:t>
                    </m:r>
                    <m:r>
                      <a:rPr lang="en-GB" b="0" i="1" smtClean="0">
                        <a:latin typeface="Cambria Math"/>
                        <a:ea typeface="Cambria Math"/>
                      </a:rPr>
                      <m:t>𝜆</m:t>
                    </m:r>
                  </m:oMath>
                </a14:m>
                <a:r>
                  <a:rPr lang="en-GB" dirty="0" smtClean="0"/>
                  <a:t>.</a:t>
                </a:r>
              </a:p>
              <a:p>
                <a:r>
                  <a:rPr lang="en-GB" dirty="0" smtClean="0"/>
                  <a:t>Beam interaction:</a:t>
                </a:r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GB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/>
                          </a:rPr>
                          <m:t>𝑟</m:t>
                        </m:r>
                      </m:num>
                      <m:den>
                        <m:r>
                          <a:rPr lang="en-GB" b="0" i="1" smtClean="0">
                            <a:latin typeface="Cambria Math"/>
                          </a:rPr>
                          <m:t>𝑄</m:t>
                        </m:r>
                      </m:den>
                    </m:f>
                  </m:oMath>
                </a14:m>
                <a:r>
                  <a:rPr lang="en-GB" dirty="0" smtClean="0"/>
                  <a:t> increases with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/>
                      </a:rPr>
                      <m:t>𝑓</m:t>
                    </m:r>
                  </m:oMath>
                </a14:m>
                <a:r>
                  <a:rPr lang="en-GB" dirty="0" smtClean="0"/>
                  <a:t> – but also for HOMs!</a:t>
                </a:r>
              </a:p>
              <a:p>
                <a:pPr lvl="1"/>
                <a:r>
                  <a:rPr lang="en-GB" dirty="0" smtClean="0"/>
                  <a:t>short bunches are easier with higher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/>
                      </a:rPr>
                      <m:t>𝑓</m:t>
                    </m:r>
                  </m:oMath>
                </a14:m>
                <a:r>
                  <a:rPr lang="en-GB" dirty="0" smtClean="0"/>
                  <a:t>.</a:t>
                </a:r>
                <a:endParaRPr lang="en-GB" dirty="0"/>
              </a:p>
              <a:p>
                <a:r>
                  <a:rPr lang="en-GB" dirty="0" smtClean="0"/>
                  <a:t>Technology:</a:t>
                </a:r>
              </a:p>
              <a:p>
                <a:pPr lvl="1"/>
                <a:r>
                  <a:rPr lang="en-GB" dirty="0" smtClean="0"/>
                  <a:t>superconducting: BCS resistance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/>
                        <a:ea typeface="Cambria Math"/>
                      </a:rPr>
                      <m:t>∝</m:t>
                    </m:r>
                    <m:sSup>
                      <m:sSupPr>
                        <m:ctrlPr>
                          <a:rPr lang="en-GB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/>
                            <a:ea typeface="Cambria Math"/>
                          </a:rPr>
                          <m:t>𝑓</m:t>
                        </m:r>
                      </m:e>
                      <m:sup>
                        <m:r>
                          <a:rPr lang="en-GB" b="0" i="1" smtClean="0"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dirty="0" smtClean="0"/>
                  <a:t>.</a:t>
                </a:r>
              </a:p>
              <a:p>
                <a:pPr lvl="1"/>
                <a:r>
                  <a:rPr lang="en-GB" dirty="0" smtClean="0"/>
                  <a:t>Power sources available?</a:t>
                </a:r>
              </a:p>
              <a:p>
                <a:pPr lvl="1"/>
                <a:r>
                  <a:rPr lang="en-GB" dirty="0" smtClean="0"/>
                  <a:t>Max. accelerating voltage?</a:t>
                </a:r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blipFill rotWithShape="1">
                <a:blip r:embed="rId2"/>
                <a:stretch>
                  <a:fillRect l="-1389" t="-232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8112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Elliptical multi-cell cavities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09F624-0A0A-47BD-ACFF-D29C722547BB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/>
              <p:cNvSpPr>
                <a:spLocks noGrp="1"/>
              </p:cNvSpPr>
              <p:nvPr>
                <p:ph sz="quarter" idx="13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GB" sz="2400" dirty="0" smtClean="0"/>
                  <a:t>The elliptical shape was found as </a:t>
                </a:r>
                <a:br>
                  <a:rPr lang="en-GB" sz="2400" dirty="0" smtClean="0"/>
                </a:br>
                <a:r>
                  <a:rPr lang="en-GB" sz="2400" dirty="0" smtClean="0"/>
                  <a:t>optimum compromise between</a:t>
                </a:r>
              </a:p>
              <a:p>
                <a:pPr lvl="1"/>
                <a:r>
                  <a:rPr lang="en-GB" sz="2000" dirty="0" smtClean="0"/>
                  <a:t>maximum gradient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GB" sz="2000" b="0" i="1" smtClean="0">
                            <a:latin typeface="Cambria Math"/>
                          </a:rPr>
                          <m:t>𝑎𝑐𝑐</m:t>
                        </m:r>
                      </m:sub>
                    </m:sSub>
                    <m:r>
                      <a:rPr lang="en-GB" sz="2000" b="0" i="1" smtClean="0">
                        <a:latin typeface="Cambria Math"/>
                      </a:rPr>
                      <m:t>/</m:t>
                    </m:r>
                    <m:sSub>
                      <m:sSubPr>
                        <m:ctrlPr>
                          <a:rPr lang="en-GB" sz="20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GB" sz="2000" b="0" i="1" smtClean="0">
                            <a:latin typeface="Cambria Math"/>
                          </a:rPr>
                          <m:t>𝑠𝑢𝑟𝑓</m:t>
                        </m:r>
                      </m:sub>
                    </m:sSub>
                  </m:oMath>
                </a14:m>
                <a:r>
                  <a:rPr lang="en-GB" sz="2000" dirty="0" smtClean="0"/>
                  <a:t>)</a:t>
                </a:r>
              </a:p>
              <a:p>
                <a:pPr lvl="1"/>
                <a:r>
                  <a:rPr lang="en-GB" sz="2000" dirty="0" smtClean="0"/>
                  <a:t>suppression of multipactor</a:t>
                </a:r>
              </a:p>
              <a:p>
                <a:pPr lvl="1"/>
                <a:r>
                  <a:rPr lang="en-GB" sz="2000" dirty="0" smtClean="0"/>
                  <a:t>mode purity</a:t>
                </a:r>
              </a:p>
              <a:p>
                <a:pPr lvl="1"/>
                <a:r>
                  <a:rPr lang="en-GB" sz="2000" dirty="0" smtClean="0"/>
                  <a:t>machinability</a:t>
                </a:r>
              </a:p>
              <a:p>
                <a:r>
                  <a:rPr lang="en-GB" sz="2400" dirty="0" smtClean="0"/>
                  <a:t>Operated in </a:t>
                </a:r>
                <a14:m>
                  <m:oMath xmlns:m="http://schemas.openxmlformats.org/officeDocument/2006/math">
                    <m:r>
                      <a:rPr lang="en-GB" sz="2400" i="1" smtClean="0">
                        <a:latin typeface="Cambria Math"/>
                        <a:ea typeface="Cambria Math"/>
                      </a:rPr>
                      <m:t>𝜋</m:t>
                    </m:r>
                  </m:oMath>
                </a14:m>
                <a:r>
                  <a:rPr lang="en-GB" sz="2400" dirty="0" smtClean="0"/>
                  <a:t>-mode, i.e. cell length </a:t>
                </a:r>
                <a:br>
                  <a:rPr lang="en-GB" sz="2400" dirty="0" smtClean="0"/>
                </a:br>
                <a:r>
                  <a:rPr lang="en-GB" sz="2400" dirty="0" smtClean="0"/>
                  <a:t>is exactly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GB" sz="2400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n-GB" sz="2400" i="1" smtClean="0">
                            <a:latin typeface="Cambria Math"/>
                            <a:ea typeface="Cambria Math"/>
                          </a:rPr>
                          <m:t>𝛽𝜆</m:t>
                        </m:r>
                      </m:num>
                      <m:den>
                        <m:r>
                          <a:rPr lang="en-GB" sz="2400" b="0" i="1" smtClean="0">
                            <a:latin typeface="Cambria Math"/>
                            <a:ea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GB" sz="2400" dirty="0" smtClean="0"/>
                  <a:t>.</a:t>
                </a:r>
              </a:p>
              <a:p>
                <a:r>
                  <a:rPr lang="en-GB" sz="2400" dirty="0" smtClean="0"/>
                  <a:t>It has become de facto standard, </a:t>
                </a:r>
                <a:br>
                  <a:rPr lang="en-GB" sz="2400" dirty="0" smtClean="0"/>
                </a:br>
                <a:r>
                  <a:rPr lang="en-GB" sz="2400" dirty="0" smtClean="0"/>
                  <a:t>used for ions and leptons! E.g.:</a:t>
                </a:r>
              </a:p>
              <a:p>
                <a:pPr lvl="1"/>
                <a:r>
                  <a:rPr lang="en-GB" sz="2000" dirty="0" smtClean="0"/>
                  <a:t>ILC/X-FEL: 1.3 GHz, 9-cell cavity</a:t>
                </a:r>
              </a:p>
              <a:p>
                <a:pPr lvl="1"/>
                <a:r>
                  <a:rPr lang="en-GB" sz="2000" dirty="0" smtClean="0"/>
                  <a:t>SNS (805 MHz)</a:t>
                </a:r>
              </a:p>
              <a:p>
                <a:pPr lvl="1"/>
                <a:r>
                  <a:rPr lang="en-GB" sz="2000" dirty="0" smtClean="0"/>
                  <a:t>SPL/ESS (704 MHz)</a:t>
                </a:r>
              </a:p>
              <a:p>
                <a:pPr lvl="1"/>
                <a:r>
                  <a:rPr lang="en-GB" sz="2000" dirty="0" smtClean="0"/>
                  <a:t>LHC (400 MHz</a:t>
                </a:r>
                <a:r>
                  <a:rPr lang="en-GB" sz="2000" baseline="30000" dirty="0" smtClean="0"/>
                  <a:t>*)</a:t>
                </a:r>
                <a:r>
                  <a:rPr lang="en-GB" sz="2000" dirty="0" smtClean="0"/>
                  <a:t>)</a:t>
                </a:r>
              </a:p>
            </p:txBody>
          </p:sp>
        </mc:Choice>
        <mc:Fallback xmlns="">
          <p:sp>
            <p:nvSpPr>
              <p:cNvPr id="8" name="Content Placeholder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blipFill rotWithShape="1">
                <a:blip r:embed="rId2"/>
                <a:stretch>
                  <a:fillRect l="-903" t="-16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6"/>
          <p:cNvGrpSpPr>
            <a:grpSpLocks/>
          </p:cNvGrpSpPr>
          <p:nvPr/>
        </p:nvGrpSpPr>
        <p:grpSpPr bwMode="auto">
          <a:xfrm rot="5400000">
            <a:off x="6209457" y="3724599"/>
            <a:ext cx="4811714" cy="783509"/>
            <a:chOff x="226" y="2470"/>
            <a:chExt cx="5392" cy="878"/>
          </a:xfrm>
        </p:grpSpPr>
        <p:grpSp>
          <p:nvGrpSpPr>
            <p:cNvPr id="17" name="Group 17"/>
            <p:cNvGrpSpPr>
              <a:grpSpLocks/>
            </p:cNvGrpSpPr>
            <p:nvPr/>
          </p:nvGrpSpPr>
          <p:grpSpPr bwMode="auto">
            <a:xfrm>
              <a:off x="4462" y="2696"/>
              <a:ext cx="69" cy="424"/>
              <a:chOff x="2261" y="2699"/>
              <a:chExt cx="69" cy="424"/>
            </a:xfrm>
          </p:grpSpPr>
          <p:sp>
            <p:nvSpPr>
              <p:cNvPr id="181" name="Line 18"/>
              <p:cNvSpPr>
                <a:spLocks noChangeAspect="1" noChangeShapeType="1"/>
              </p:cNvSpPr>
              <p:nvPr/>
            </p:nvSpPr>
            <p:spPr bwMode="auto">
              <a:xfrm flipV="1">
                <a:off x="2296" y="2770"/>
                <a:ext cx="0" cy="2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" name="Line 19"/>
              <p:cNvSpPr>
                <a:spLocks noChangeAspect="1" noChangeShapeType="1"/>
              </p:cNvSpPr>
              <p:nvPr/>
            </p:nvSpPr>
            <p:spPr bwMode="auto">
              <a:xfrm>
                <a:off x="2263" y="2699"/>
                <a:ext cx="6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" name="Line 20"/>
              <p:cNvSpPr>
                <a:spLocks noChangeAspect="1" noChangeShapeType="1"/>
              </p:cNvSpPr>
              <p:nvPr/>
            </p:nvSpPr>
            <p:spPr bwMode="auto">
              <a:xfrm>
                <a:off x="2270" y="2713"/>
                <a:ext cx="5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" name="Line 21"/>
              <p:cNvSpPr>
                <a:spLocks noChangeAspect="1" noChangeShapeType="1"/>
              </p:cNvSpPr>
              <p:nvPr/>
            </p:nvSpPr>
            <p:spPr bwMode="auto">
              <a:xfrm>
                <a:off x="2282" y="2755"/>
                <a:ext cx="3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" name="Line 22"/>
              <p:cNvSpPr>
                <a:spLocks noChangeAspect="1" noChangeShapeType="1"/>
              </p:cNvSpPr>
              <p:nvPr/>
            </p:nvSpPr>
            <p:spPr bwMode="auto">
              <a:xfrm flipV="1">
                <a:off x="2261" y="3123"/>
                <a:ext cx="6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" name="Line 23"/>
              <p:cNvSpPr>
                <a:spLocks noChangeAspect="1" noChangeShapeType="1"/>
              </p:cNvSpPr>
              <p:nvPr/>
            </p:nvSpPr>
            <p:spPr bwMode="auto">
              <a:xfrm flipV="1">
                <a:off x="2268" y="3109"/>
                <a:ext cx="6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" name="Line 24"/>
              <p:cNvSpPr>
                <a:spLocks noChangeAspect="1" noChangeShapeType="1"/>
              </p:cNvSpPr>
              <p:nvPr/>
            </p:nvSpPr>
            <p:spPr bwMode="auto">
              <a:xfrm flipV="1">
                <a:off x="2278" y="3067"/>
                <a:ext cx="4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" name="Group 25"/>
            <p:cNvGrpSpPr>
              <a:grpSpLocks/>
            </p:cNvGrpSpPr>
            <p:nvPr/>
          </p:nvGrpSpPr>
          <p:grpSpPr bwMode="auto">
            <a:xfrm>
              <a:off x="4017" y="2695"/>
              <a:ext cx="69" cy="424"/>
              <a:chOff x="2261" y="2699"/>
              <a:chExt cx="69" cy="424"/>
            </a:xfrm>
          </p:grpSpPr>
          <p:sp>
            <p:nvSpPr>
              <p:cNvPr id="174" name="Line 26"/>
              <p:cNvSpPr>
                <a:spLocks noChangeAspect="1" noChangeShapeType="1"/>
              </p:cNvSpPr>
              <p:nvPr/>
            </p:nvSpPr>
            <p:spPr bwMode="auto">
              <a:xfrm flipV="1">
                <a:off x="2296" y="2770"/>
                <a:ext cx="0" cy="2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" name="Line 27"/>
              <p:cNvSpPr>
                <a:spLocks noChangeAspect="1" noChangeShapeType="1"/>
              </p:cNvSpPr>
              <p:nvPr/>
            </p:nvSpPr>
            <p:spPr bwMode="auto">
              <a:xfrm>
                <a:off x="2263" y="2699"/>
                <a:ext cx="6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" name="Line 28"/>
              <p:cNvSpPr>
                <a:spLocks noChangeAspect="1" noChangeShapeType="1"/>
              </p:cNvSpPr>
              <p:nvPr/>
            </p:nvSpPr>
            <p:spPr bwMode="auto">
              <a:xfrm>
                <a:off x="2270" y="2713"/>
                <a:ext cx="5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" name="Line 29"/>
              <p:cNvSpPr>
                <a:spLocks noChangeAspect="1" noChangeShapeType="1"/>
              </p:cNvSpPr>
              <p:nvPr/>
            </p:nvSpPr>
            <p:spPr bwMode="auto">
              <a:xfrm>
                <a:off x="2282" y="2755"/>
                <a:ext cx="3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" name="Line 30"/>
              <p:cNvSpPr>
                <a:spLocks noChangeAspect="1" noChangeShapeType="1"/>
              </p:cNvSpPr>
              <p:nvPr/>
            </p:nvSpPr>
            <p:spPr bwMode="auto">
              <a:xfrm flipV="1">
                <a:off x="2261" y="3123"/>
                <a:ext cx="6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" name="Line 31"/>
              <p:cNvSpPr>
                <a:spLocks noChangeAspect="1" noChangeShapeType="1"/>
              </p:cNvSpPr>
              <p:nvPr/>
            </p:nvSpPr>
            <p:spPr bwMode="auto">
              <a:xfrm flipV="1">
                <a:off x="2268" y="3109"/>
                <a:ext cx="6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" name="Line 32"/>
              <p:cNvSpPr>
                <a:spLocks noChangeAspect="1" noChangeShapeType="1"/>
              </p:cNvSpPr>
              <p:nvPr/>
            </p:nvSpPr>
            <p:spPr bwMode="auto">
              <a:xfrm flipV="1">
                <a:off x="2278" y="3067"/>
                <a:ext cx="4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" name="Group 33"/>
            <p:cNvGrpSpPr>
              <a:grpSpLocks/>
            </p:cNvGrpSpPr>
            <p:nvPr/>
          </p:nvGrpSpPr>
          <p:grpSpPr bwMode="auto">
            <a:xfrm>
              <a:off x="3578" y="2697"/>
              <a:ext cx="69" cy="424"/>
              <a:chOff x="2261" y="2699"/>
              <a:chExt cx="69" cy="424"/>
            </a:xfrm>
          </p:grpSpPr>
          <p:sp>
            <p:nvSpPr>
              <p:cNvPr id="167" name="Line 34"/>
              <p:cNvSpPr>
                <a:spLocks noChangeAspect="1" noChangeShapeType="1"/>
              </p:cNvSpPr>
              <p:nvPr/>
            </p:nvSpPr>
            <p:spPr bwMode="auto">
              <a:xfrm flipV="1">
                <a:off x="2296" y="2770"/>
                <a:ext cx="0" cy="2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8" name="Line 35"/>
              <p:cNvSpPr>
                <a:spLocks noChangeAspect="1" noChangeShapeType="1"/>
              </p:cNvSpPr>
              <p:nvPr/>
            </p:nvSpPr>
            <p:spPr bwMode="auto">
              <a:xfrm>
                <a:off x="2263" y="2699"/>
                <a:ext cx="6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9" name="Line 36"/>
              <p:cNvSpPr>
                <a:spLocks noChangeAspect="1" noChangeShapeType="1"/>
              </p:cNvSpPr>
              <p:nvPr/>
            </p:nvSpPr>
            <p:spPr bwMode="auto">
              <a:xfrm>
                <a:off x="2270" y="2713"/>
                <a:ext cx="5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0" name="Line 37"/>
              <p:cNvSpPr>
                <a:spLocks noChangeAspect="1" noChangeShapeType="1"/>
              </p:cNvSpPr>
              <p:nvPr/>
            </p:nvSpPr>
            <p:spPr bwMode="auto">
              <a:xfrm>
                <a:off x="2282" y="2755"/>
                <a:ext cx="3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" name="Line 38"/>
              <p:cNvSpPr>
                <a:spLocks noChangeAspect="1" noChangeShapeType="1"/>
              </p:cNvSpPr>
              <p:nvPr/>
            </p:nvSpPr>
            <p:spPr bwMode="auto">
              <a:xfrm flipV="1">
                <a:off x="2261" y="3123"/>
                <a:ext cx="6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Line 39"/>
              <p:cNvSpPr>
                <a:spLocks noChangeAspect="1" noChangeShapeType="1"/>
              </p:cNvSpPr>
              <p:nvPr/>
            </p:nvSpPr>
            <p:spPr bwMode="auto">
              <a:xfrm flipV="1">
                <a:off x="2268" y="3109"/>
                <a:ext cx="6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3" name="Line 40"/>
              <p:cNvSpPr>
                <a:spLocks noChangeAspect="1" noChangeShapeType="1"/>
              </p:cNvSpPr>
              <p:nvPr/>
            </p:nvSpPr>
            <p:spPr bwMode="auto">
              <a:xfrm flipV="1">
                <a:off x="2278" y="3067"/>
                <a:ext cx="4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" name="Group 41"/>
            <p:cNvGrpSpPr>
              <a:grpSpLocks/>
            </p:cNvGrpSpPr>
            <p:nvPr/>
          </p:nvGrpSpPr>
          <p:grpSpPr bwMode="auto">
            <a:xfrm>
              <a:off x="3137" y="2696"/>
              <a:ext cx="69" cy="424"/>
              <a:chOff x="2261" y="2699"/>
              <a:chExt cx="69" cy="424"/>
            </a:xfrm>
          </p:grpSpPr>
          <p:sp>
            <p:nvSpPr>
              <p:cNvPr id="160" name="Line 42"/>
              <p:cNvSpPr>
                <a:spLocks noChangeAspect="1" noChangeShapeType="1"/>
              </p:cNvSpPr>
              <p:nvPr/>
            </p:nvSpPr>
            <p:spPr bwMode="auto">
              <a:xfrm flipV="1">
                <a:off x="2296" y="2770"/>
                <a:ext cx="0" cy="2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" name="Line 43"/>
              <p:cNvSpPr>
                <a:spLocks noChangeAspect="1" noChangeShapeType="1"/>
              </p:cNvSpPr>
              <p:nvPr/>
            </p:nvSpPr>
            <p:spPr bwMode="auto">
              <a:xfrm>
                <a:off x="2263" y="2699"/>
                <a:ext cx="6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" name="Line 44"/>
              <p:cNvSpPr>
                <a:spLocks noChangeAspect="1" noChangeShapeType="1"/>
              </p:cNvSpPr>
              <p:nvPr/>
            </p:nvSpPr>
            <p:spPr bwMode="auto">
              <a:xfrm>
                <a:off x="2270" y="2713"/>
                <a:ext cx="5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" name="Line 45"/>
              <p:cNvSpPr>
                <a:spLocks noChangeAspect="1" noChangeShapeType="1"/>
              </p:cNvSpPr>
              <p:nvPr/>
            </p:nvSpPr>
            <p:spPr bwMode="auto">
              <a:xfrm>
                <a:off x="2282" y="2755"/>
                <a:ext cx="3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" name="Line 46"/>
              <p:cNvSpPr>
                <a:spLocks noChangeAspect="1" noChangeShapeType="1"/>
              </p:cNvSpPr>
              <p:nvPr/>
            </p:nvSpPr>
            <p:spPr bwMode="auto">
              <a:xfrm flipV="1">
                <a:off x="2261" y="3123"/>
                <a:ext cx="6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" name="Line 47"/>
              <p:cNvSpPr>
                <a:spLocks noChangeAspect="1" noChangeShapeType="1"/>
              </p:cNvSpPr>
              <p:nvPr/>
            </p:nvSpPr>
            <p:spPr bwMode="auto">
              <a:xfrm flipV="1">
                <a:off x="2268" y="3109"/>
                <a:ext cx="6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" name="Line 48"/>
              <p:cNvSpPr>
                <a:spLocks noChangeAspect="1" noChangeShapeType="1"/>
              </p:cNvSpPr>
              <p:nvPr/>
            </p:nvSpPr>
            <p:spPr bwMode="auto">
              <a:xfrm flipV="1">
                <a:off x="2278" y="3067"/>
                <a:ext cx="4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1" name="Group 49"/>
            <p:cNvGrpSpPr>
              <a:grpSpLocks/>
            </p:cNvGrpSpPr>
            <p:nvPr/>
          </p:nvGrpSpPr>
          <p:grpSpPr bwMode="auto">
            <a:xfrm>
              <a:off x="2697" y="2698"/>
              <a:ext cx="69" cy="424"/>
              <a:chOff x="2261" y="2699"/>
              <a:chExt cx="69" cy="424"/>
            </a:xfrm>
          </p:grpSpPr>
          <p:sp>
            <p:nvSpPr>
              <p:cNvPr id="153" name="Line 50"/>
              <p:cNvSpPr>
                <a:spLocks noChangeAspect="1" noChangeShapeType="1"/>
              </p:cNvSpPr>
              <p:nvPr/>
            </p:nvSpPr>
            <p:spPr bwMode="auto">
              <a:xfrm flipV="1">
                <a:off x="2296" y="2770"/>
                <a:ext cx="0" cy="2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" name="Line 51"/>
              <p:cNvSpPr>
                <a:spLocks noChangeAspect="1" noChangeShapeType="1"/>
              </p:cNvSpPr>
              <p:nvPr/>
            </p:nvSpPr>
            <p:spPr bwMode="auto">
              <a:xfrm>
                <a:off x="2263" y="2699"/>
                <a:ext cx="6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" name="Line 52"/>
              <p:cNvSpPr>
                <a:spLocks noChangeAspect="1" noChangeShapeType="1"/>
              </p:cNvSpPr>
              <p:nvPr/>
            </p:nvSpPr>
            <p:spPr bwMode="auto">
              <a:xfrm>
                <a:off x="2270" y="2713"/>
                <a:ext cx="5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" name="Line 53"/>
              <p:cNvSpPr>
                <a:spLocks noChangeAspect="1" noChangeShapeType="1"/>
              </p:cNvSpPr>
              <p:nvPr/>
            </p:nvSpPr>
            <p:spPr bwMode="auto">
              <a:xfrm>
                <a:off x="2282" y="2755"/>
                <a:ext cx="3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" name="Line 54"/>
              <p:cNvSpPr>
                <a:spLocks noChangeAspect="1" noChangeShapeType="1"/>
              </p:cNvSpPr>
              <p:nvPr/>
            </p:nvSpPr>
            <p:spPr bwMode="auto">
              <a:xfrm flipV="1">
                <a:off x="2261" y="3123"/>
                <a:ext cx="6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" name="Line 55"/>
              <p:cNvSpPr>
                <a:spLocks noChangeAspect="1" noChangeShapeType="1"/>
              </p:cNvSpPr>
              <p:nvPr/>
            </p:nvSpPr>
            <p:spPr bwMode="auto">
              <a:xfrm flipV="1">
                <a:off x="2268" y="3109"/>
                <a:ext cx="6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" name="Line 56"/>
              <p:cNvSpPr>
                <a:spLocks noChangeAspect="1" noChangeShapeType="1"/>
              </p:cNvSpPr>
              <p:nvPr/>
            </p:nvSpPr>
            <p:spPr bwMode="auto">
              <a:xfrm flipV="1">
                <a:off x="2278" y="3067"/>
                <a:ext cx="4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2" name="Group 57"/>
            <p:cNvGrpSpPr>
              <a:grpSpLocks/>
            </p:cNvGrpSpPr>
            <p:nvPr/>
          </p:nvGrpSpPr>
          <p:grpSpPr bwMode="auto">
            <a:xfrm flipV="1">
              <a:off x="1379" y="3067"/>
              <a:ext cx="67" cy="56"/>
              <a:chOff x="1379" y="2699"/>
              <a:chExt cx="67" cy="56"/>
            </a:xfrm>
          </p:grpSpPr>
          <p:sp>
            <p:nvSpPr>
              <p:cNvPr id="150" name="Line 58"/>
              <p:cNvSpPr>
                <a:spLocks noChangeAspect="1" noChangeShapeType="1"/>
              </p:cNvSpPr>
              <p:nvPr/>
            </p:nvSpPr>
            <p:spPr bwMode="auto">
              <a:xfrm>
                <a:off x="1391" y="2755"/>
                <a:ext cx="3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" name="Line 59"/>
              <p:cNvSpPr>
                <a:spLocks noChangeAspect="1" noChangeShapeType="1"/>
              </p:cNvSpPr>
              <p:nvPr/>
            </p:nvSpPr>
            <p:spPr bwMode="auto">
              <a:xfrm>
                <a:off x="1379" y="2699"/>
                <a:ext cx="6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" name="Line 60"/>
              <p:cNvSpPr>
                <a:spLocks noChangeAspect="1" noChangeShapeType="1"/>
              </p:cNvSpPr>
              <p:nvPr/>
            </p:nvSpPr>
            <p:spPr bwMode="auto">
              <a:xfrm>
                <a:off x="1386" y="2713"/>
                <a:ext cx="6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3" name="Group 61"/>
            <p:cNvGrpSpPr>
              <a:grpSpLocks/>
            </p:cNvGrpSpPr>
            <p:nvPr/>
          </p:nvGrpSpPr>
          <p:grpSpPr bwMode="auto">
            <a:xfrm>
              <a:off x="1379" y="2699"/>
              <a:ext cx="67" cy="56"/>
              <a:chOff x="1379" y="2699"/>
              <a:chExt cx="67" cy="56"/>
            </a:xfrm>
          </p:grpSpPr>
          <p:sp>
            <p:nvSpPr>
              <p:cNvPr id="147" name="Line 62"/>
              <p:cNvSpPr>
                <a:spLocks noChangeAspect="1" noChangeShapeType="1"/>
              </p:cNvSpPr>
              <p:nvPr/>
            </p:nvSpPr>
            <p:spPr bwMode="auto">
              <a:xfrm>
                <a:off x="1391" y="2755"/>
                <a:ext cx="3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" name="Line 63"/>
              <p:cNvSpPr>
                <a:spLocks noChangeAspect="1" noChangeShapeType="1"/>
              </p:cNvSpPr>
              <p:nvPr/>
            </p:nvSpPr>
            <p:spPr bwMode="auto">
              <a:xfrm>
                <a:off x="1379" y="2699"/>
                <a:ext cx="6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" name="Line 64"/>
              <p:cNvSpPr>
                <a:spLocks noChangeAspect="1" noChangeShapeType="1"/>
              </p:cNvSpPr>
              <p:nvPr/>
            </p:nvSpPr>
            <p:spPr bwMode="auto">
              <a:xfrm>
                <a:off x="1386" y="2713"/>
                <a:ext cx="6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4" name="Freeform 65"/>
            <p:cNvSpPr>
              <a:spLocks noChangeAspect="1"/>
            </p:cNvSpPr>
            <p:nvPr/>
          </p:nvSpPr>
          <p:spPr bwMode="auto">
            <a:xfrm>
              <a:off x="707" y="2758"/>
              <a:ext cx="187" cy="89"/>
            </a:xfrm>
            <a:custGeom>
              <a:avLst/>
              <a:gdLst>
                <a:gd name="T0" fmla="*/ 15 w 288"/>
                <a:gd name="T1" fmla="*/ 0 h 137"/>
                <a:gd name="T2" fmla="*/ 6 w 288"/>
                <a:gd name="T3" fmla="*/ 5 h 137"/>
                <a:gd name="T4" fmla="*/ 1 w 288"/>
                <a:gd name="T5" fmla="*/ 10 h 137"/>
                <a:gd name="T6" fmla="*/ 1 w 288"/>
                <a:gd name="T7" fmla="*/ 15 h 137"/>
                <a:gd name="T8" fmla="*/ 4 w 288"/>
                <a:gd name="T9" fmla="*/ 22 h 137"/>
                <a:gd name="T10" fmla="*/ 16 w 288"/>
                <a:gd name="T11" fmla="*/ 32 h 137"/>
                <a:gd name="T12" fmla="*/ 28 w 288"/>
                <a:gd name="T13" fmla="*/ 37 h 137"/>
                <a:gd name="T14" fmla="*/ 39 w 288"/>
                <a:gd name="T15" fmla="*/ 38 h 137"/>
                <a:gd name="T16" fmla="*/ 53 w 288"/>
                <a:gd name="T17" fmla="*/ 36 h 137"/>
                <a:gd name="T18" fmla="*/ 66 w 288"/>
                <a:gd name="T19" fmla="*/ 31 h 137"/>
                <a:gd name="T20" fmla="*/ 74 w 288"/>
                <a:gd name="T21" fmla="*/ 23 h 137"/>
                <a:gd name="T22" fmla="*/ 79 w 288"/>
                <a:gd name="T23" fmla="*/ 14 h 137"/>
                <a:gd name="T24" fmla="*/ 77 w 288"/>
                <a:gd name="T25" fmla="*/ 8 h 137"/>
                <a:gd name="T26" fmla="*/ 67 w 288"/>
                <a:gd name="T27" fmla="*/ 1 h 1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88" h="137">
                  <a:moveTo>
                    <a:pt x="56" y="0"/>
                  </a:moveTo>
                  <a:cubicBezTo>
                    <a:pt x="43" y="6"/>
                    <a:pt x="31" y="12"/>
                    <a:pt x="22" y="18"/>
                  </a:cubicBezTo>
                  <a:cubicBezTo>
                    <a:pt x="13" y="24"/>
                    <a:pt x="7" y="30"/>
                    <a:pt x="4" y="36"/>
                  </a:cubicBezTo>
                  <a:cubicBezTo>
                    <a:pt x="1" y="42"/>
                    <a:pt x="0" y="47"/>
                    <a:pt x="2" y="54"/>
                  </a:cubicBezTo>
                  <a:cubicBezTo>
                    <a:pt x="4" y="61"/>
                    <a:pt x="7" y="70"/>
                    <a:pt x="16" y="80"/>
                  </a:cubicBezTo>
                  <a:cubicBezTo>
                    <a:pt x="25" y="90"/>
                    <a:pt x="44" y="107"/>
                    <a:pt x="58" y="116"/>
                  </a:cubicBezTo>
                  <a:cubicBezTo>
                    <a:pt x="72" y="125"/>
                    <a:pt x="87" y="131"/>
                    <a:pt x="101" y="134"/>
                  </a:cubicBezTo>
                  <a:cubicBezTo>
                    <a:pt x="115" y="137"/>
                    <a:pt x="128" y="137"/>
                    <a:pt x="143" y="137"/>
                  </a:cubicBezTo>
                  <a:cubicBezTo>
                    <a:pt x="158" y="137"/>
                    <a:pt x="178" y="136"/>
                    <a:pt x="194" y="132"/>
                  </a:cubicBezTo>
                  <a:cubicBezTo>
                    <a:pt x="210" y="128"/>
                    <a:pt x="230" y="119"/>
                    <a:pt x="242" y="111"/>
                  </a:cubicBezTo>
                  <a:cubicBezTo>
                    <a:pt x="254" y="103"/>
                    <a:pt x="262" y="93"/>
                    <a:pt x="269" y="83"/>
                  </a:cubicBezTo>
                  <a:cubicBezTo>
                    <a:pt x="276" y="73"/>
                    <a:pt x="284" y="60"/>
                    <a:pt x="286" y="51"/>
                  </a:cubicBezTo>
                  <a:cubicBezTo>
                    <a:pt x="288" y="42"/>
                    <a:pt x="288" y="35"/>
                    <a:pt x="281" y="27"/>
                  </a:cubicBezTo>
                  <a:cubicBezTo>
                    <a:pt x="274" y="19"/>
                    <a:pt x="259" y="10"/>
                    <a:pt x="245" y="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Rectangle 66" descr="Wide upward diagonal"/>
            <p:cNvSpPr>
              <a:spLocks noChangeAspect="1" noChangeArrowheads="1"/>
            </p:cNvSpPr>
            <p:nvPr/>
          </p:nvSpPr>
          <p:spPr bwMode="auto">
            <a:xfrm>
              <a:off x="545" y="3063"/>
              <a:ext cx="73" cy="116"/>
            </a:xfrm>
            <a:prstGeom prst="rect">
              <a:avLst/>
            </a:prstGeom>
            <a:pattFill prst="wdUpDiag">
              <a:fgClr>
                <a:srgbClr val="000000"/>
              </a:fgClr>
              <a:bgClr>
                <a:srgbClr val="F0F0F4"/>
              </a:bgClr>
            </a:patt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" name="Freeform 67" descr="Wide downward diagonal"/>
            <p:cNvSpPr>
              <a:spLocks noChangeAspect="1"/>
            </p:cNvSpPr>
            <p:nvPr/>
          </p:nvSpPr>
          <p:spPr bwMode="auto">
            <a:xfrm flipV="1">
              <a:off x="969" y="3052"/>
              <a:ext cx="224" cy="260"/>
            </a:xfrm>
            <a:custGeom>
              <a:avLst/>
              <a:gdLst>
                <a:gd name="T0" fmla="*/ 1 w 345"/>
                <a:gd name="T1" fmla="*/ 109 h 393"/>
                <a:gd name="T2" fmla="*/ 5 w 345"/>
                <a:gd name="T3" fmla="*/ 105 h 393"/>
                <a:gd name="T4" fmla="*/ 12 w 345"/>
                <a:gd name="T5" fmla="*/ 90 h 393"/>
                <a:gd name="T6" fmla="*/ 18 w 345"/>
                <a:gd name="T7" fmla="*/ 67 h 393"/>
                <a:gd name="T8" fmla="*/ 25 w 345"/>
                <a:gd name="T9" fmla="*/ 48 h 393"/>
                <a:gd name="T10" fmla="*/ 34 w 345"/>
                <a:gd name="T11" fmla="*/ 31 h 393"/>
                <a:gd name="T12" fmla="*/ 45 w 345"/>
                <a:gd name="T13" fmla="*/ 19 h 393"/>
                <a:gd name="T14" fmla="*/ 58 w 345"/>
                <a:gd name="T15" fmla="*/ 7 h 393"/>
                <a:gd name="T16" fmla="*/ 75 w 345"/>
                <a:gd name="T17" fmla="*/ 1 h 393"/>
                <a:gd name="T18" fmla="*/ 82 w 345"/>
                <a:gd name="T19" fmla="*/ 0 h 393"/>
                <a:gd name="T20" fmla="*/ 85 w 345"/>
                <a:gd name="T21" fmla="*/ 2 h 393"/>
                <a:gd name="T22" fmla="*/ 92 w 345"/>
                <a:gd name="T23" fmla="*/ 2 h 393"/>
                <a:gd name="T24" fmla="*/ 92 w 345"/>
                <a:gd name="T25" fmla="*/ 7 h 393"/>
                <a:gd name="T26" fmla="*/ 80 w 345"/>
                <a:gd name="T27" fmla="*/ 8 h 393"/>
                <a:gd name="T28" fmla="*/ 64 w 345"/>
                <a:gd name="T29" fmla="*/ 14 h 393"/>
                <a:gd name="T30" fmla="*/ 45 w 345"/>
                <a:gd name="T31" fmla="*/ 27 h 393"/>
                <a:gd name="T32" fmla="*/ 33 w 345"/>
                <a:gd name="T33" fmla="*/ 46 h 393"/>
                <a:gd name="T34" fmla="*/ 26 w 345"/>
                <a:gd name="T35" fmla="*/ 66 h 393"/>
                <a:gd name="T36" fmla="*/ 21 w 345"/>
                <a:gd name="T37" fmla="*/ 85 h 393"/>
                <a:gd name="T38" fmla="*/ 16 w 345"/>
                <a:gd name="T39" fmla="*/ 99 h 393"/>
                <a:gd name="T40" fmla="*/ 12 w 345"/>
                <a:gd name="T41" fmla="*/ 108 h 393"/>
                <a:gd name="T42" fmla="*/ 5 w 345"/>
                <a:gd name="T43" fmla="*/ 113 h 393"/>
                <a:gd name="T44" fmla="*/ 0 w 345"/>
                <a:gd name="T45" fmla="*/ 114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Rectangle 68" descr="Wide upward diagonal"/>
            <p:cNvSpPr>
              <a:spLocks noChangeAspect="1" noChangeArrowheads="1"/>
            </p:cNvSpPr>
            <p:nvPr/>
          </p:nvSpPr>
          <p:spPr bwMode="auto">
            <a:xfrm>
              <a:off x="729" y="3081"/>
              <a:ext cx="53" cy="37"/>
            </a:xfrm>
            <a:prstGeom prst="rect">
              <a:avLst/>
            </a:prstGeom>
            <a:pattFill prst="wdUp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8" name="Rectangle 69" descr="Wide upward diagonal"/>
            <p:cNvSpPr>
              <a:spLocks noChangeAspect="1" noChangeArrowheads="1"/>
            </p:cNvSpPr>
            <p:nvPr/>
          </p:nvSpPr>
          <p:spPr bwMode="auto">
            <a:xfrm>
              <a:off x="819" y="3081"/>
              <a:ext cx="52" cy="37"/>
            </a:xfrm>
            <a:prstGeom prst="rect">
              <a:avLst/>
            </a:prstGeom>
            <a:pattFill prst="wdUpDiag">
              <a:fgClr>
                <a:srgbClr val="000000"/>
              </a:fgClr>
              <a:bgClr>
                <a:srgbClr val="F0F0F4"/>
              </a:bgClr>
            </a:patt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9" name="AutoShape 70"/>
            <p:cNvSpPr>
              <a:spLocks noChangeAspect="1" noChangeArrowheads="1"/>
            </p:cNvSpPr>
            <p:nvPr/>
          </p:nvSpPr>
          <p:spPr bwMode="auto">
            <a:xfrm flipV="1">
              <a:off x="716" y="2521"/>
              <a:ext cx="173" cy="278"/>
            </a:xfrm>
            <a:prstGeom prst="can">
              <a:avLst>
                <a:gd name="adj" fmla="val 40173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0" name="Rectangle 71" descr="Wide upward diagonal"/>
            <p:cNvSpPr>
              <a:spLocks noChangeAspect="1" noChangeArrowheads="1"/>
            </p:cNvSpPr>
            <p:nvPr/>
          </p:nvSpPr>
          <p:spPr bwMode="auto">
            <a:xfrm>
              <a:off x="545" y="2756"/>
              <a:ext cx="427" cy="7"/>
            </a:xfrm>
            <a:prstGeom prst="rect">
              <a:avLst/>
            </a:prstGeom>
            <a:pattFill prst="wdUp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31" name="Group 72"/>
            <p:cNvGrpSpPr>
              <a:grpSpLocks noChangeAspect="1"/>
            </p:cNvGrpSpPr>
            <p:nvPr/>
          </p:nvGrpSpPr>
          <p:grpSpPr bwMode="auto">
            <a:xfrm>
              <a:off x="545" y="2756"/>
              <a:ext cx="428" cy="307"/>
              <a:chOff x="546" y="2763"/>
              <a:chExt cx="656" cy="471"/>
            </a:xfrm>
          </p:grpSpPr>
          <p:sp>
            <p:nvSpPr>
              <p:cNvPr id="145" name="Rectangle 73"/>
              <p:cNvSpPr>
                <a:spLocks noChangeAspect="1" noChangeArrowheads="1"/>
              </p:cNvSpPr>
              <p:nvPr/>
            </p:nvSpPr>
            <p:spPr bwMode="auto">
              <a:xfrm>
                <a:off x="546" y="2763"/>
                <a:ext cx="656" cy="47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46" name="Rectangle 74" descr="Wide upward diagonal"/>
              <p:cNvSpPr>
                <a:spLocks noChangeAspect="1" noChangeArrowheads="1"/>
              </p:cNvSpPr>
              <p:nvPr/>
            </p:nvSpPr>
            <p:spPr bwMode="auto">
              <a:xfrm>
                <a:off x="547" y="3223"/>
                <a:ext cx="655" cy="11"/>
              </a:xfrm>
              <a:prstGeom prst="rect">
                <a:avLst/>
              </a:prstGeom>
              <a:pattFill prst="wdUpDiag">
                <a:fgClr>
                  <a:srgbClr val="000000"/>
                </a:fgClr>
                <a:bgClr>
                  <a:srgbClr val="F0F0F4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sp>
          <p:nvSpPr>
            <p:cNvPr id="32" name="Rectangle 75" descr="Wide upward diagonal"/>
            <p:cNvSpPr>
              <a:spLocks noChangeAspect="1" noChangeArrowheads="1"/>
            </p:cNvSpPr>
            <p:nvPr/>
          </p:nvSpPr>
          <p:spPr bwMode="auto">
            <a:xfrm>
              <a:off x="545" y="2639"/>
              <a:ext cx="73" cy="116"/>
            </a:xfrm>
            <a:prstGeom prst="rect">
              <a:avLst/>
            </a:prstGeom>
            <a:pattFill prst="wdUpDiag">
              <a:fgClr>
                <a:srgbClr val="000000"/>
              </a:fgClr>
              <a:bgClr>
                <a:srgbClr val="F0F0F4"/>
              </a:bgClr>
            </a:patt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3" name="Rectangle 76"/>
            <p:cNvSpPr>
              <a:spLocks noChangeAspect="1" noChangeArrowheads="1"/>
            </p:cNvSpPr>
            <p:nvPr/>
          </p:nvSpPr>
          <p:spPr bwMode="auto">
            <a:xfrm>
              <a:off x="782" y="3063"/>
              <a:ext cx="36" cy="5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4" name="Line 77"/>
            <p:cNvSpPr>
              <a:spLocks noChangeAspect="1" noChangeShapeType="1"/>
            </p:cNvSpPr>
            <p:nvPr/>
          </p:nvSpPr>
          <p:spPr bwMode="auto">
            <a:xfrm flipV="1">
              <a:off x="801" y="3027"/>
              <a:ext cx="0" cy="1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78" descr="Wide downward diagonal"/>
            <p:cNvSpPr>
              <a:spLocks noChangeAspect="1"/>
            </p:cNvSpPr>
            <p:nvPr/>
          </p:nvSpPr>
          <p:spPr bwMode="auto">
            <a:xfrm>
              <a:off x="969" y="2506"/>
              <a:ext cx="224" cy="260"/>
            </a:xfrm>
            <a:custGeom>
              <a:avLst/>
              <a:gdLst>
                <a:gd name="T0" fmla="*/ 1 w 345"/>
                <a:gd name="T1" fmla="*/ 109 h 393"/>
                <a:gd name="T2" fmla="*/ 5 w 345"/>
                <a:gd name="T3" fmla="*/ 105 h 393"/>
                <a:gd name="T4" fmla="*/ 12 w 345"/>
                <a:gd name="T5" fmla="*/ 90 h 393"/>
                <a:gd name="T6" fmla="*/ 18 w 345"/>
                <a:gd name="T7" fmla="*/ 67 h 393"/>
                <a:gd name="T8" fmla="*/ 25 w 345"/>
                <a:gd name="T9" fmla="*/ 48 h 393"/>
                <a:gd name="T10" fmla="*/ 34 w 345"/>
                <a:gd name="T11" fmla="*/ 31 h 393"/>
                <a:gd name="T12" fmla="*/ 45 w 345"/>
                <a:gd name="T13" fmla="*/ 19 h 393"/>
                <a:gd name="T14" fmla="*/ 58 w 345"/>
                <a:gd name="T15" fmla="*/ 7 h 393"/>
                <a:gd name="T16" fmla="*/ 75 w 345"/>
                <a:gd name="T17" fmla="*/ 1 h 393"/>
                <a:gd name="T18" fmla="*/ 82 w 345"/>
                <a:gd name="T19" fmla="*/ 0 h 393"/>
                <a:gd name="T20" fmla="*/ 85 w 345"/>
                <a:gd name="T21" fmla="*/ 2 h 393"/>
                <a:gd name="T22" fmla="*/ 92 w 345"/>
                <a:gd name="T23" fmla="*/ 2 h 393"/>
                <a:gd name="T24" fmla="*/ 92 w 345"/>
                <a:gd name="T25" fmla="*/ 7 h 393"/>
                <a:gd name="T26" fmla="*/ 80 w 345"/>
                <a:gd name="T27" fmla="*/ 8 h 393"/>
                <a:gd name="T28" fmla="*/ 64 w 345"/>
                <a:gd name="T29" fmla="*/ 14 h 393"/>
                <a:gd name="T30" fmla="*/ 45 w 345"/>
                <a:gd name="T31" fmla="*/ 27 h 393"/>
                <a:gd name="T32" fmla="*/ 33 w 345"/>
                <a:gd name="T33" fmla="*/ 46 h 393"/>
                <a:gd name="T34" fmla="*/ 26 w 345"/>
                <a:gd name="T35" fmla="*/ 66 h 393"/>
                <a:gd name="T36" fmla="*/ 21 w 345"/>
                <a:gd name="T37" fmla="*/ 85 h 393"/>
                <a:gd name="T38" fmla="*/ 16 w 345"/>
                <a:gd name="T39" fmla="*/ 99 h 393"/>
                <a:gd name="T40" fmla="*/ 12 w 345"/>
                <a:gd name="T41" fmla="*/ 108 h 393"/>
                <a:gd name="T42" fmla="*/ 5 w 345"/>
                <a:gd name="T43" fmla="*/ 113 h 393"/>
                <a:gd name="T44" fmla="*/ 0 w 345"/>
                <a:gd name="T45" fmla="*/ 114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79" descr="Wide downward diagonal"/>
            <p:cNvSpPr>
              <a:spLocks noChangeAspect="1"/>
            </p:cNvSpPr>
            <p:nvPr/>
          </p:nvSpPr>
          <p:spPr bwMode="auto">
            <a:xfrm>
              <a:off x="917" y="3063"/>
              <a:ext cx="172" cy="285"/>
            </a:xfrm>
            <a:custGeom>
              <a:avLst/>
              <a:gdLst>
                <a:gd name="T0" fmla="*/ 0 w 264"/>
                <a:gd name="T1" fmla="*/ 0 h 438"/>
                <a:gd name="T2" fmla="*/ 1 w 264"/>
                <a:gd name="T3" fmla="*/ 15 h 438"/>
                <a:gd name="T4" fmla="*/ 61 w 264"/>
                <a:gd name="T5" fmla="*/ 120 h 438"/>
                <a:gd name="T6" fmla="*/ 65 w 264"/>
                <a:gd name="T7" fmla="*/ 120 h 438"/>
                <a:gd name="T8" fmla="*/ 65 w 264"/>
                <a:gd name="T9" fmla="*/ 115 h 438"/>
                <a:gd name="T10" fmla="*/ 73 w 264"/>
                <a:gd name="T11" fmla="*/ 115 h 438"/>
                <a:gd name="T12" fmla="*/ 9 w 264"/>
                <a:gd name="T13" fmla="*/ 1 h 43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64" h="438">
                  <a:moveTo>
                    <a:pt x="0" y="0"/>
                  </a:moveTo>
                  <a:lnTo>
                    <a:pt x="2" y="56"/>
                  </a:lnTo>
                  <a:lnTo>
                    <a:pt x="219" y="438"/>
                  </a:lnTo>
                  <a:lnTo>
                    <a:pt x="236" y="438"/>
                  </a:lnTo>
                  <a:cubicBezTo>
                    <a:pt x="239" y="434"/>
                    <a:pt x="232" y="420"/>
                    <a:pt x="237" y="416"/>
                  </a:cubicBezTo>
                  <a:lnTo>
                    <a:pt x="264" y="416"/>
                  </a:lnTo>
                  <a:lnTo>
                    <a:pt x="32" y="5"/>
                  </a:ln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Line 80" descr="Wide downward diagonal"/>
            <p:cNvSpPr>
              <a:spLocks noChangeAspect="1" noChangeShapeType="1"/>
            </p:cNvSpPr>
            <p:nvPr/>
          </p:nvSpPr>
          <p:spPr bwMode="auto">
            <a:xfrm flipV="1">
              <a:off x="1088" y="3285"/>
              <a:ext cx="0" cy="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8" name="Group 81"/>
            <p:cNvGrpSpPr>
              <a:grpSpLocks noChangeAspect="1"/>
            </p:cNvGrpSpPr>
            <p:nvPr/>
          </p:nvGrpSpPr>
          <p:grpSpPr bwMode="auto">
            <a:xfrm flipV="1">
              <a:off x="917" y="2471"/>
              <a:ext cx="172" cy="285"/>
              <a:chOff x="1116" y="3234"/>
              <a:chExt cx="264" cy="438"/>
            </a:xfrm>
          </p:grpSpPr>
          <p:sp>
            <p:nvSpPr>
              <p:cNvPr id="143" name="Freeform 82" descr="Wide downward diagonal"/>
              <p:cNvSpPr>
                <a:spLocks noChangeAspect="1"/>
              </p:cNvSpPr>
              <p:nvPr/>
            </p:nvSpPr>
            <p:spPr bwMode="auto">
              <a:xfrm>
                <a:off x="1116" y="3234"/>
                <a:ext cx="264" cy="438"/>
              </a:xfrm>
              <a:custGeom>
                <a:avLst/>
                <a:gdLst>
                  <a:gd name="T0" fmla="*/ 0 w 264"/>
                  <a:gd name="T1" fmla="*/ 0 h 438"/>
                  <a:gd name="T2" fmla="*/ 2 w 264"/>
                  <a:gd name="T3" fmla="*/ 56 h 438"/>
                  <a:gd name="T4" fmla="*/ 219 w 264"/>
                  <a:gd name="T5" fmla="*/ 438 h 438"/>
                  <a:gd name="T6" fmla="*/ 236 w 264"/>
                  <a:gd name="T7" fmla="*/ 438 h 438"/>
                  <a:gd name="T8" fmla="*/ 237 w 264"/>
                  <a:gd name="T9" fmla="*/ 416 h 438"/>
                  <a:gd name="T10" fmla="*/ 264 w 264"/>
                  <a:gd name="T11" fmla="*/ 416 h 438"/>
                  <a:gd name="T12" fmla="*/ 32 w 264"/>
                  <a:gd name="T13" fmla="*/ 5 h 43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4" h="438">
                    <a:moveTo>
                      <a:pt x="0" y="0"/>
                    </a:moveTo>
                    <a:lnTo>
                      <a:pt x="2" y="56"/>
                    </a:lnTo>
                    <a:lnTo>
                      <a:pt x="219" y="438"/>
                    </a:lnTo>
                    <a:lnTo>
                      <a:pt x="236" y="438"/>
                    </a:lnTo>
                    <a:cubicBezTo>
                      <a:pt x="239" y="434"/>
                      <a:pt x="232" y="420"/>
                      <a:pt x="237" y="416"/>
                    </a:cubicBezTo>
                    <a:lnTo>
                      <a:pt x="264" y="416"/>
                    </a:lnTo>
                    <a:lnTo>
                      <a:pt x="32" y="5"/>
                    </a:lnTo>
                  </a:path>
                </a:pathLst>
              </a:custGeom>
              <a:pattFill prst="wdDnDiag">
                <a:fgClr>
                  <a:srgbClr val="000000"/>
                </a:fgClr>
                <a:bgClr>
                  <a:srgbClr val="F0F0F4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" name="Line 83" descr="Wide downward diagonal"/>
              <p:cNvSpPr>
                <a:spLocks noChangeAspect="1" noChangeShapeType="1"/>
              </p:cNvSpPr>
              <p:nvPr/>
            </p:nvSpPr>
            <p:spPr bwMode="auto">
              <a:xfrm flipV="1">
                <a:off x="1379" y="3575"/>
                <a:ext cx="0" cy="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9" name="Line 84"/>
            <p:cNvSpPr>
              <a:spLocks noChangeAspect="1" noChangeShapeType="1"/>
            </p:cNvSpPr>
            <p:nvPr/>
          </p:nvSpPr>
          <p:spPr bwMode="auto">
            <a:xfrm>
              <a:off x="800" y="2474"/>
              <a:ext cx="0" cy="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Oval 85"/>
            <p:cNvSpPr>
              <a:spLocks noChangeAspect="1" noChangeArrowheads="1"/>
            </p:cNvSpPr>
            <p:nvPr/>
          </p:nvSpPr>
          <p:spPr bwMode="auto">
            <a:xfrm rot="-1827933">
              <a:off x="743" y="2657"/>
              <a:ext cx="31" cy="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1" name="Oval 86"/>
            <p:cNvSpPr>
              <a:spLocks noChangeAspect="1" noChangeArrowheads="1"/>
            </p:cNvSpPr>
            <p:nvPr/>
          </p:nvSpPr>
          <p:spPr bwMode="auto">
            <a:xfrm rot="-1827933">
              <a:off x="744" y="2701"/>
              <a:ext cx="32" cy="1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2" name="Freeform 87"/>
            <p:cNvSpPr>
              <a:spLocks noChangeAspect="1"/>
            </p:cNvSpPr>
            <p:nvPr/>
          </p:nvSpPr>
          <p:spPr bwMode="auto">
            <a:xfrm>
              <a:off x="729" y="2760"/>
              <a:ext cx="152" cy="69"/>
            </a:xfrm>
            <a:custGeom>
              <a:avLst/>
              <a:gdLst>
                <a:gd name="T0" fmla="*/ 1 w 233"/>
                <a:gd name="T1" fmla="*/ 2 h 107"/>
                <a:gd name="T2" fmla="*/ 1 w 233"/>
                <a:gd name="T3" fmla="*/ 9 h 107"/>
                <a:gd name="T4" fmla="*/ 3 w 233"/>
                <a:gd name="T5" fmla="*/ 17 h 107"/>
                <a:gd name="T6" fmla="*/ 13 w 233"/>
                <a:gd name="T7" fmla="*/ 23 h 107"/>
                <a:gd name="T8" fmla="*/ 23 w 233"/>
                <a:gd name="T9" fmla="*/ 28 h 107"/>
                <a:gd name="T10" fmla="*/ 30 w 233"/>
                <a:gd name="T11" fmla="*/ 28 h 107"/>
                <a:gd name="T12" fmla="*/ 42 w 233"/>
                <a:gd name="T13" fmla="*/ 27 h 107"/>
                <a:gd name="T14" fmla="*/ 53 w 233"/>
                <a:gd name="T15" fmla="*/ 21 h 107"/>
                <a:gd name="T16" fmla="*/ 61 w 233"/>
                <a:gd name="T17" fmla="*/ 12 h 107"/>
                <a:gd name="T18" fmla="*/ 65 w 233"/>
                <a:gd name="T19" fmla="*/ 3 h 107"/>
                <a:gd name="T20" fmla="*/ 63 w 233"/>
                <a:gd name="T21" fmla="*/ 0 h 10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33" h="107">
                  <a:moveTo>
                    <a:pt x="4" y="8"/>
                  </a:moveTo>
                  <a:cubicBezTo>
                    <a:pt x="2" y="15"/>
                    <a:pt x="0" y="23"/>
                    <a:pt x="1" y="32"/>
                  </a:cubicBezTo>
                  <a:cubicBezTo>
                    <a:pt x="2" y="41"/>
                    <a:pt x="5" y="53"/>
                    <a:pt x="13" y="62"/>
                  </a:cubicBezTo>
                  <a:cubicBezTo>
                    <a:pt x="21" y="71"/>
                    <a:pt x="35" y="80"/>
                    <a:pt x="46" y="87"/>
                  </a:cubicBezTo>
                  <a:cubicBezTo>
                    <a:pt x="57" y="94"/>
                    <a:pt x="71" y="101"/>
                    <a:pt x="81" y="104"/>
                  </a:cubicBezTo>
                  <a:cubicBezTo>
                    <a:pt x="91" y="107"/>
                    <a:pt x="97" y="107"/>
                    <a:pt x="109" y="107"/>
                  </a:cubicBezTo>
                  <a:cubicBezTo>
                    <a:pt x="121" y="107"/>
                    <a:pt x="139" y="106"/>
                    <a:pt x="153" y="101"/>
                  </a:cubicBezTo>
                  <a:cubicBezTo>
                    <a:pt x="167" y="96"/>
                    <a:pt x="182" y="86"/>
                    <a:pt x="193" y="77"/>
                  </a:cubicBezTo>
                  <a:cubicBezTo>
                    <a:pt x="204" y="68"/>
                    <a:pt x="211" y="56"/>
                    <a:pt x="217" y="45"/>
                  </a:cubicBezTo>
                  <a:cubicBezTo>
                    <a:pt x="223" y="34"/>
                    <a:pt x="229" y="18"/>
                    <a:pt x="231" y="11"/>
                  </a:cubicBezTo>
                  <a:cubicBezTo>
                    <a:pt x="233" y="4"/>
                    <a:pt x="231" y="2"/>
                    <a:pt x="229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88"/>
            <p:cNvSpPr>
              <a:spLocks noChangeAspect="1"/>
            </p:cNvSpPr>
            <p:nvPr/>
          </p:nvSpPr>
          <p:spPr bwMode="auto">
            <a:xfrm>
              <a:off x="765" y="2739"/>
              <a:ext cx="69" cy="92"/>
            </a:xfrm>
            <a:custGeom>
              <a:avLst/>
              <a:gdLst>
                <a:gd name="T0" fmla="*/ 15 w 106"/>
                <a:gd name="T1" fmla="*/ 1 h 140"/>
                <a:gd name="T2" fmla="*/ 10 w 106"/>
                <a:gd name="T3" fmla="*/ 1 h 140"/>
                <a:gd name="T4" fmla="*/ 5 w 106"/>
                <a:gd name="T5" fmla="*/ 3 h 140"/>
                <a:gd name="T6" fmla="*/ 1 w 106"/>
                <a:gd name="T7" fmla="*/ 11 h 140"/>
                <a:gd name="T8" fmla="*/ 2 w 106"/>
                <a:gd name="T9" fmla="*/ 18 h 140"/>
                <a:gd name="T10" fmla="*/ 9 w 106"/>
                <a:gd name="T11" fmla="*/ 28 h 140"/>
                <a:gd name="T12" fmla="*/ 16 w 106"/>
                <a:gd name="T13" fmla="*/ 34 h 140"/>
                <a:gd name="T14" fmla="*/ 21 w 106"/>
                <a:gd name="T15" fmla="*/ 38 h 140"/>
                <a:gd name="T16" fmla="*/ 28 w 106"/>
                <a:gd name="T17" fmla="*/ 38 h 140"/>
                <a:gd name="T18" fmla="*/ 29 w 106"/>
                <a:gd name="T19" fmla="*/ 32 h 140"/>
                <a:gd name="T20" fmla="*/ 24 w 106"/>
                <a:gd name="T21" fmla="*/ 23 h 140"/>
                <a:gd name="T22" fmla="*/ 14 w 106"/>
                <a:gd name="T23" fmla="*/ 14 h 140"/>
                <a:gd name="T24" fmla="*/ 13 w 106"/>
                <a:gd name="T25" fmla="*/ 8 h 140"/>
                <a:gd name="T26" fmla="*/ 16 w 106"/>
                <a:gd name="T27" fmla="*/ 3 h 140"/>
                <a:gd name="T28" fmla="*/ 15 w 106"/>
                <a:gd name="T29" fmla="*/ 1 h 1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6" h="140">
                  <a:moveTo>
                    <a:pt x="54" y="3"/>
                  </a:moveTo>
                  <a:cubicBezTo>
                    <a:pt x="50" y="1"/>
                    <a:pt x="42" y="0"/>
                    <a:pt x="36" y="1"/>
                  </a:cubicBezTo>
                  <a:cubicBezTo>
                    <a:pt x="30" y="2"/>
                    <a:pt x="24" y="3"/>
                    <a:pt x="18" y="9"/>
                  </a:cubicBezTo>
                  <a:cubicBezTo>
                    <a:pt x="12" y="15"/>
                    <a:pt x="4" y="28"/>
                    <a:pt x="2" y="37"/>
                  </a:cubicBezTo>
                  <a:cubicBezTo>
                    <a:pt x="0" y="46"/>
                    <a:pt x="1" y="53"/>
                    <a:pt x="6" y="63"/>
                  </a:cubicBezTo>
                  <a:cubicBezTo>
                    <a:pt x="11" y="73"/>
                    <a:pt x="23" y="88"/>
                    <a:pt x="32" y="97"/>
                  </a:cubicBezTo>
                  <a:cubicBezTo>
                    <a:pt x="41" y="106"/>
                    <a:pt x="51" y="114"/>
                    <a:pt x="59" y="120"/>
                  </a:cubicBezTo>
                  <a:cubicBezTo>
                    <a:pt x="67" y="126"/>
                    <a:pt x="71" y="132"/>
                    <a:pt x="78" y="135"/>
                  </a:cubicBezTo>
                  <a:cubicBezTo>
                    <a:pt x="85" y="138"/>
                    <a:pt x="97" y="140"/>
                    <a:pt x="101" y="136"/>
                  </a:cubicBezTo>
                  <a:cubicBezTo>
                    <a:pt x="105" y="132"/>
                    <a:pt x="106" y="121"/>
                    <a:pt x="104" y="112"/>
                  </a:cubicBezTo>
                  <a:cubicBezTo>
                    <a:pt x="102" y="103"/>
                    <a:pt x="96" y="92"/>
                    <a:pt x="87" y="81"/>
                  </a:cubicBezTo>
                  <a:cubicBezTo>
                    <a:pt x="78" y="70"/>
                    <a:pt x="57" y="57"/>
                    <a:pt x="51" y="48"/>
                  </a:cubicBezTo>
                  <a:cubicBezTo>
                    <a:pt x="45" y="39"/>
                    <a:pt x="47" y="33"/>
                    <a:pt x="48" y="27"/>
                  </a:cubicBezTo>
                  <a:cubicBezTo>
                    <a:pt x="49" y="21"/>
                    <a:pt x="59" y="17"/>
                    <a:pt x="60" y="12"/>
                  </a:cubicBezTo>
                  <a:cubicBezTo>
                    <a:pt x="61" y="7"/>
                    <a:pt x="58" y="5"/>
                    <a:pt x="54" y="3"/>
                  </a:cubicBez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89"/>
            <p:cNvSpPr>
              <a:spLocks noChangeAspect="1"/>
            </p:cNvSpPr>
            <p:nvPr/>
          </p:nvSpPr>
          <p:spPr bwMode="auto">
            <a:xfrm>
              <a:off x="803" y="2741"/>
              <a:ext cx="31" cy="81"/>
            </a:xfrm>
            <a:custGeom>
              <a:avLst/>
              <a:gdLst>
                <a:gd name="T0" fmla="*/ 1 w 48"/>
                <a:gd name="T1" fmla="*/ 2 h 124"/>
                <a:gd name="T2" fmla="*/ 6 w 48"/>
                <a:gd name="T3" fmla="*/ 0 h 124"/>
                <a:gd name="T4" fmla="*/ 10 w 48"/>
                <a:gd name="T5" fmla="*/ 3 h 124"/>
                <a:gd name="T6" fmla="*/ 12 w 48"/>
                <a:gd name="T7" fmla="*/ 10 h 124"/>
                <a:gd name="T8" fmla="*/ 12 w 48"/>
                <a:gd name="T9" fmla="*/ 20 h 124"/>
                <a:gd name="T10" fmla="*/ 11 w 48"/>
                <a:gd name="T11" fmla="*/ 27 h 124"/>
                <a:gd name="T12" fmla="*/ 6 w 48"/>
                <a:gd name="T13" fmla="*/ 34 h 124"/>
                <a:gd name="T14" fmla="*/ 1 w 48"/>
                <a:gd name="T15" fmla="*/ 29 h 124"/>
                <a:gd name="T16" fmla="*/ 5 w 48"/>
                <a:gd name="T17" fmla="*/ 23 h 1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8" h="124">
                  <a:moveTo>
                    <a:pt x="4" y="7"/>
                  </a:moveTo>
                  <a:cubicBezTo>
                    <a:pt x="10" y="3"/>
                    <a:pt x="16" y="0"/>
                    <a:pt x="21" y="0"/>
                  </a:cubicBezTo>
                  <a:cubicBezTo>
                    <a:pt x="26" y="0"/>
                    <a:pt x="32" y="3"/>
                    <a:pt x="36" y="9"/>
                  </a:cubicBezTo>
                  <a:cubicBezTo>
                    <a:pt x="40" y="15"/>
                    <a:pt x="44" y="25"/>
                    <a:pt x="46" y="36"/>
                  </a:cubicBezTo>
                  <a:cubicBezTo>
                    <a:pt x="48" y="47"/>
                    <a:pt x="47" y="62"/>
                    <a:pt x="46" y="72"/>
                  </a:cubicBezTo>
                  <a:cubicBezTo>
                    <a:pt x="45" y="82"/>
                    <a:pt x="46" y="89"/>
                    <a:pt x="42" y="97"/>
                  </a:cubicBezTo>
                  <a:cubicBezTo>
                    <a:pt x="38" y="105"/>
                    <a:pt x="31" y="122"/>
                    <a:pt x="24" y="123"/>
                  </a:cubicBezTo>
                  <a:cubicBezTo>
                    <a:pt x="17" y="124"/>
                    <a:pt x="2" y="112"/>
                    <a:pt x="1" y="105"/>
                  </a:cubicBezTo>
                  <a:cubicBezTo>
                    <a:pt x="0" y="98"/>
                    <a:pt x="9" y="90"/>
                    <a:pt x="18" y="8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90" descr="Wide downward diagonal"/>
            <p:cNvSpPr>
              <a:spLocks noChangeAspect="1"/>
            </p:cNvSpPr>
            <p:nvPr/>
          </p:nvSpPr>
          <p:spPr bwMode="auto">
            <a:xfrm flipH="1">
              <a:off x="1189" y="2506"/>
              <a:ext cx="224" cy="276"/>
            </a:xfrm>
            <a:custGeom>
              <a:avLst/>
              <a:gdLst>
                <a:gd name="T0" fmla="*/ 1 w 345"/>
                <a:gd name="T1" fmla="*/ 131 h 393"/>
                <a:gd name="T2" fmla="*/ 5 w 345"/>
                <a:gd name="T3" fmla="*/ 126 h 393"/>
                <a:gd name="T4" fmla="*/ 12 w 345"/>
                <a:gd name="T5" fmla="*/ 107 h 393"/>
                <a:gd name="T6" fmla="*/ 18 w 345"/>
                <a:gd name="T7" fmla="*/ 81 h 393"/>
                <a:gd name="T8" fmla="*/ 25 w 345"/>
                <a:gd name="T9" fmla="*/ 58 h 393"/>
                <a:gd name="T10" fmla="*/ 34 w 345"/>
                <a:gd name="T11" fmla="*/ 37 h 393"/>
                <a:gd name="T12" fmla="*/ 45 w 345"/>
                <a:gd name="T13" fmla="*/ 22 h 393"/>
                <a:gd name="T14" fmla="*/ 58 w 345"/>
                <a:gd name="T15" fmla="*/ 8 h 393"/>
                <a:gd name="T16" fmla="*/ 75 w 345"/>
                <a:gd name="T17" fmla="*/ 1 h 393"/>
                <a:gd name="T18" fmla="*/ 82 w 345"/>
                <a:gd name="T19" fmla="*/ 0 h 393"/>
                <a:gd name="T20" fmla="*/ 85 w 345"/>
                <a:gd name="T21" fmla="*/ 2 h 393"/>
                <a:gd name="T22" fmla="*/ 92 w 345"/>
                <a:gd name="T23" fmla="*/ 3 h 393"/>
                <a:gd name="T24" fmla="*/ 92 w 345"/>
                <a:gd name="T25" fmla="*/ 9 h 393"/>
                <a:gd name="T26" fmla="*/ 80 w 345"/>
                <a:gd name="T27" fmla="*/ 9 h 393"/>
                <a:gd name="T28" fmla="*/ 64 w 345"/>
                <a:gd name="T29" fmla="*/ 16 h 393"/>
                <a:gd name="T30" fmla="*/ 45 w 345"/>
                <a:gd name="T31" fmla="*/ 32 h 393"/>
                <a:gd name="T32" fmla="*/ 33 w 345"/>
                <a:gd name="T33" fmla="*/ 55 h 393"/>
                <a:gd name="T34" fmla="*/ 26 w 345"/>
                <a:gd name="T35" fmla="*/ 79 h 393"/>
                <a:gd name="T36" fmla="*/ 21 w 345"/>
                <a:gd name="T37" fmla="*/ 102 h 393"/>
                <a:gd name="T38" fmla="*/ 16 w 345"/>
                <a:gd name="T39" fmla="*/ 118 h 393"/>
                <a:gd name="T40" fmla="*/ 12 w 345"/>
                <a:gd name="T41" fmla="*/ 129 h 393"/>
                <a:gd name="T42" fmla="*/ 5 w 345"/>
                <a:gd name="T43" fmla="*/ 135 h 393"/>
                <a:gd name="T44" fmla="*/ 0 w 345"/>
                <a:gd name="T45" fmla="*/ 136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91" descr="Wide downward diagonal"/>
            <p:cNvSpPr>
              <a:spLocks noChangeAspect="1"/>
            </p:cNvSpPr>
            <p:nvPr/>
          </p:nvSpPr>
          <p:spPr bwMode="auto">
            <a:xfrm flipH="1" flipV="1">
              <a:off x="1190" y="3037"/>
              <a:ext cx="223" cy="276"/>
            </a:xfrm>
            <a:custGeom>
              <a:avLst/>
              <a:gdLst>
                <a:gd name="T0" fmla="*/ 1 w 345"/>
                <a:gd name="T1" fmla="*/ 131 h 393"/>
                <a:gd name="T2" fmla="*/ 5 w 345"/>
                <a:gd name="T3" fmla="*/ 126 h 393"/>
                <a:gd name="T4" fmla="*/ 11 w 345"/>
                <a:gd name="T5" fmla="*/ 107 h 393"/>
                <a:gd name="T6" fmla="*/ 18 w 345"/>
                <a:gd name="T7" fmla="*/ 81 h 393"/>
                <a:gd name="T8" fmla="*/ 24 w 345"/>
                <a:gd name="T9" fmla="*/ 58 h 393"/>
                <a:gd name="T10" fmla="*/ 34 w 345"/>
                <a:gd name="T11" fmla="*/ 37 h 393"/>
                <a:gd name="T12" fmla="*/ 44 w 345"/>
                <a:gd name="T13" fmla="*/ 22 h 393"/>
                <a:gd name="T14" fmla="*/ 58 w 345"/>
                <a:gd name="T15" fmla="*/ 8 h 393"/>
                <a:gd name="T16" fmla="*/ 74 w 345"/>
                <a:gd name="T17" fmla="*/ 1 h 393"/>
                <a:gd name="T18" fmla="*/ 81 w 345"/>
                <a:gd name="T19" fmla="*/ 0 h 393"/>
                <a:gd name="T20" fmla="*/ 83 w 345"/>
                <a:gd name="T21" fmla="*/ 2 h 393"/>
                <a:gd name="T22" fmla="*/ 91 w 345"/>
                <a:gd name="T23" fmla="*/ 3 h 393"/>
                <a:gd name="T24" fmla="*/ 91 w 345"/>
                <a:gd name="T25" fmla="*/ 9 h 393"/>
                <a:gd name="T26" fmla="*/ 79 w 345"/>
                <a:gd name="T27" fmla="*/ 9 h 393"/>
                <a:gd name="T28" fmla="*/ 63 w 345"/>
                <a:gd name="T29" fmla="*/ 16 h 393"/>
                <a:gd name="T30" fmla="*/ 45 w 345"/>
                <a:gd name="T31" fmla="*/ 32 h 393"/>
                <a:gd name="T32" fmla="*/ 32 w 345"/>
                <a:gd name="T33" fmla="*/ 55 h 393"/>
                <a:gd name="T34" fmla="*/ 25 w 345"/>
                <a:gd name="T35" fmla="*/ 79 h 393"/>
                <a:gd name="T36" fmla="*/ 21 w 345"/>
                <a:gd name="T37" fmla="*/ 102 h 393"/>
                <a:gd name="T38" fmla="*/ 16 w 345"/>
                <a:gd name="T39" fmla="*/ 118 h 393"/>
                <a:gd name="T40" fmla="*/ 12 w 345"/>
                <a:gd name="T41" fmla="*/ 129 h 393"/>
                <a:gd name="T42" fmla="*/ 5 w 345"/>
                <a:gd name="T43" fmla="*/ 135 h 393"/>
                <a:gd name="T44" fmla="*/ 0 w 345"/>
                <a:gd name="T45" fmla="*/ 136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Line 92"/>
            <p:cNvSpPr>
              <a:spLocks noChangeAspect="1" noChangeShapeType="1"/>
            </p:cNvSpPr>
            <p:nvPr/>
          </p:nvSpPr>
          <p:spPr bwMode="auto">
            <a:xfrm flipV="1">
              <a:off x="1189" y="2511"/>
              <a:ext cx="0" cy="7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Line 93"/>
            <p:cNvSpPr>
              <a:spLocks noChangeAspect="1" noChangeShapeType="1"/>
            </p:cNvSpPr>
            <p:nvPr/>
          </p:nvSpPr>
          <p:spPr bwMode="auto">
            <a:xfrm flipV="1">
              <a:off x="1412" y="2770"/>
              <a:ext cx="0" cy="2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94" descr="Wide downward diagonal"/>
            <p:cNvSpPr>
              <a:spLocks noChangeAspect="1"/>
            </p:cNvSpPr>
            <p:nvPr/>
          </p:nvSpPr>
          <p:spPr bwMode="auto">
            <a:xfrm>
              <a:off x="1410" y="2505"/>
              <a:ext cx="224" cy="276"/>
            </a:xfrm>
            <a:custGeom>
              <a:avLst/>
              <a:gdLst>
                <a:gd name="T0" fmla="*/ 1 w 345"/>
                <a:gd name="T1" fmla="*/ 131 h 393"/>
                <a:gd name="T2" fmla="*/ 5 w 345"/>
                <a:gd name="T3" fmla="*/ 126 h 393"/>
                <a:gd name="T4" fmla="*/ 12 w 345"/>
                <a:gd name="T5" fmla="*/ 107 h 393"/>
                <a:gd name="T6" fmla="*/ 18 w 345"/>
                <a:gd name="T7" fmla="*/ 81 h 393"/>
                <a:gd name="T8" fmla="*/ 25 w 345"/>
                <a:gd name="T9" fmla="*/ 58 h 393"/>
                <a:gd name="T10" fmla="*/ 34 w 345"/>
                <a:gd name="T11" fmla="*/ 37 h 393"/>
                <a:gd name="T12" fmla="*/ 45 w 345"/>
                <a:gd name="T13" fmla="*/ 22 h 393"/>
                <a:gd name="T14" fmla="*/ 58 w 345"/>
                <a:gd name="T15" fmla="*/ 8 h 393"/>
                <a:gd name="T16" fmla="*/ 75 w 345"/>
                <a:gd name="T17" fmla="*/ 1 h 393"/>
                <a:gd name="T18" fmla="*/ 82 w 345"/>
                <a:gd name="T19" fmla="*/ 0 h 393"/>
                <a:gd name="T20" fmla="*/ 85 w 345"/>
                <a:gd name="T21" fmla="*/ 2 h 393"/>
                <a:gd name="T22" fmla="*/ 92 w 345"/>
                <a:gd name="T23" fmla="*/ 3 h 393"/>
                <a:gd name="T24" fmla="*/ 92 w 345"/>
                <a:gd name="T25" fmla="*/ 9 h 393"/>
                <a:gd name="T26" fmla="*/ 80 w 345"/>
                <a:gd name="T27" fmla="*/ 9 h 393"/>
                <a:gd name="T28" fmla="*/ 64 w 345"/>
                <a:gd name="T29" fmla="*/ 16 h 393"/>
                <a:gd name="T30" fmla="*/ 45 w 345"/>
                <a:gd name="T31" fmla="*/ 32 h 393"/>
                <a:gd name="T32" fmla="*/ 33 w 345"/>
                <a:gd name="T33" fmla="*/ 55 h 393"/>
                <a:gd name="T34" fmla="*/ 26 w 345"/>
                <a:gd name="T35" fmla="*/ 79 h 393"/>
                <a:gd name="T36" fmla="*/ 21 w 345"/>
                <a:gd name="T37" fmla="*/ 102 h 393"/>
                <a:gd name="T38" fmla="*/ 16 w 345"/>
                <a:gd name="T39" fmla="*/ 118 h 393"/>
                <a:gd name="T40" fmla="*/ 12 w 345"/>
                <a:gd name="T41" fmla="*/ 129 h 393"/>
                <a:gd name="T42" fmla="*/ 5 w 345"/>
                <a:gd name="T43" fmla="*/ 135 h 393"/>
                <a:gd name="T44" fmla="*/ 0 w 345"/>
                <a:gd name="T45" fmla="*/ 136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95" descr="Wide downward diagonal"/>
            <p:cNvSpPr>
              <a:spLocks noChangeAspect="1"/>
            </p:cNvSpPr>
            <p:nvPr/>
          </p:nvSpPr>
          <p:spPr bwMode="auto">
            <a:xfrm flipV="1">
              <a:off x="1410" y="3036"/>
              <a:ext cx="223" cy="276"/>
            </a:xfrm>
            <a:custGeom>
              <a:avLst/>
              <a:gdLst>
                <a:gd name="T0" fmla="*/ 1 w 345"/>
                <a:gd name="T1" fmla="*/ 131 h 393"/>
                <a:gd name="T2" fmla="*/ 5 w 345"/>
                <a:gd name="T3" fmla="*/ 126 h 393"/>
                <a:gd name="T4" fmla="*/ 11 w 345"/>
                <a:gd name="T5" fmla="*/ 107 h 393"/>
                <a:gd name="T6" fmla="*/ 18 w 345"/>
                <a:gd name="T7" fmla="*/ 81 h 393"/>
                <a:gd name="T8" fmla="*/ 24 w 345"/>
                <a:gd name="T9" fmla="*/ 58 h 393"/>
                <a:gd name="T10" fmla="*/ 34 w 345"/>
                <a:gd name="T11" fmla="*/ 37 h 393"/>
                <a:gd name="T12" fmla="*/ 44 w 345"/>
                <a:gd name="T13" fmla="*/ 22 h 393"/>
                <a:gd name="T14" fmla="*/ 58 w 345"/>
                <a:gd name="T15" fmla="*/ 8 h 393"/>
                <a:gd name="T16" fmla="*/ 74 w 345"/>
                <a:gd name="T17" fmla="*/ 1 h 393"/>
                <a:gd name="T18" fmla="*/ 81 w 345"/>
                <a:gd name="T19" fmla="*/ 0 h 393"/>
                <a:gd name="T20" fmla="*/ 83 w 345"/>
                <a:gd name="T21" fmla="*/ 2 h 393"/>
                <a:gd name="T22" fmla="*/ 91 w 345"/>
                <a:gd name="T23" fmla="*/ 3 h 393"/>
                <a:gd name="T24" fmla="*/ 91 w 345"/>
                <a:gd name="T25" fmla="*/ 9 h 393"/>
                <a:gd name="T26" fmla="*/ 79 w 345"/>
                <a:gd name="T27" fmla="*/ 9 h 393"/>
                <a:gd name="T28" fmla="*/ 63 w 345"/>
                <a:gd name="T29" fmla="*/ 16 h 393"/>
                <a:gd name="T30" fmla="*/ 45 w 345"/>
                <a:gd name="T31" fmla="*/ 32 h 393"/>
                <a:gd name="T32" fmla="*/ 32 w 345"/>
                <a:gd name="T33" fmla="*/ 55 h 393"/>
                <a:gd name="T34" fmla="*/ 25 w 345"/>
                <a:gd name="T35" fmla="*/ 79 h 393"/>
                <a:gd name="T36" fmla="*/ 21 w 345"/>
                <a:gd name="T37" fmla="*/ 102 h 393"/>
                <a:gd name="T38" fmla="*/ 16 w 345"/>
                <a:gd name="T39" fmla="*/ 118 h 393"/>
                <a:gd name="T40" fmla="*/ 12 w 345"/>
                <a:gd name="T41" fmla="*/ 129 h 393"/>
                <a:gd name="T42" fmla="*/ 5 w 345"/>
                <a:gd name="T43" fmla="*/ 135 h 393"/>
                <a:gd name="T44" fmla="*/ 0 w 345"/>
                <a:gd name="T45" fmla="*/ 136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Line 96"/>
            <p:cNvSpPr>
              <a:spLocks noChangeAspect="1" noChangeShapeType="1"/>
            </p:cNvSpPr>
            <p:nvPr/>
          </p:nvSpPr>
          <p:spPr bwMode="auto">
            <a:xfrm flipH="1" flipV="1">
              <a:off x="1411" y="2769"/>
              <a:ext cx="0" cy="2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97" descr="Wide downward diagonal"/>
            <p:cNvSpPr>
              <a:spLocks noChangeAspect="1"/>
            </p:cNvSpPr>
            <p:nvPr/>
          </p:nvSpPr>
          <p:spPr bwMode="auto">
            <a:xfrm flipH="1">
              <a:off x="1634" y="2506"/>
              <a:ext cx="222" cy="276"/>
            </a:xfrm>
            <a:custGeom>
              <a:avLst/>
              <a:gdLst>
                <a:gd name="T0" fmla="*/ 1 w 345"/>
                <a:gd name="T1" fmla="*/ 131 h 393"/>
                <a:gd name="T2" fmla="*/ 5 w 345"/>
                <a:gd name="T3" fmla="*/ 126 h 393"/>
                <a:gd name="T4" fmla="*/ 11 w 345"/>
                <a:gd name="T5" fmla="*/ 107 h 393"/>
                <a:gd name="T6" fmla="*/ 17 w 345"/>
                <a:gd name="T7" fmla="*/ 81 h 393"/>
                <a:gd name="T8" fmla="*/ 24 w 345"/>
                <a:gd name="T9" fmla="*/ 58 h 393"/>
                <a:gd name="T10" fmla="*/ 33 w 345"/>
                <a:gd name="T11" fmla="*/ 37 h 393"/>
                <a:gd name="T12" fmla="*/ 44 w 345"/>
                <a:gd name="T13" fmla="*/ 22 h 393"/>
                <a:gd name="T14" fmla="*/ 57 w 345"/>
                <a:gd name="T15" fmla="*/ 8 h 393"/>
                <a:gd name="T16" fmla="*/ 73 w 345"/>
                <a:gd name="T17" fmla="*/ 1 h 393"/>
                <a:gd name="T18" fmla="*/ 80 w 345"/>
                <a:gd name="T19" fmla="*/ 0 h 393"/>
                <a:gd name="T20" fmla="*/ 82 w 345"/>
                <a:gd name="T21" fmla="*/ 2 h 393"/>
                <a:gd name="T22" fmla="*/ 90 w 345"/>
                <a:gd name="T23" fmla="*/ 3 h 393"/>
                <a:gd name="T24" fmla="*/ 90 w 345"/>
                <a:gd name="T25" fmla="*/ 9 h 393"/>
                <a:gd name="T26" fmla="*/ 77 w 345"/>
                <a:gd name="T27" fmla="*/ 9 h 393"/>
                <a:gd name="T28" fmla="*/ 62 w 345"/>
                <a:gd name="T29" fmla="*/ 16 h 393"/>
                <a:gd name="T30" fmla="*/ 44 w 345"/>
                <a:gd name="T31" fmla="*/ 32 h 393"/>
                <a:gd name="T32" fmla="*/ 32 w 345"/>
                <a:gd name="T33" fmla="*/ 55 h 393"/>
                <a:gd name="T34" fmla="*/ 25 w 345"/>
                <a:gd name="T35" fmla="*/ 79 h 393"/>
                <a:gd name="T36" fmla="*/ 21 w 345"/>
                <a:gd name="T37" fmla="*/ 102 h 393"/>
                <a:gd name="T38" fmla="*/ 16 w 345"/>
                <a:gd name="T39" fmla="*/ 118 h 393"/>
                <a:gd name="T40" fmla="*/ 12 w 345"/>
                <a:gd name="T41" fmla="*/ 129 h 393"/>
                <a:gd name="T42" fmla="*/ 5 w 345"/>
                <a:gd name="T43" fmla="*/ 135 h 393"/>
                <a:gd name="T44" fmla="*/ 0 w 345"/>
                <a:gd name="T45" fmla="*/ 136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98" descr="Wide downward diagonal"/>
            <p:cNvSpPr>
              <a:spLocks noChangeAspect="1"/>
            </p:cNvSpPr>
            <p:nvPr/>
          </p:nvSpPr>
          <p:spPr bwMode="auto">
            <a:xfrm flipH="1" flipV="1">
              <a:off x="1635" y="3037"/>
              <a:ext cx="221" cy="276"/>
            </a:xfrm>
            <a:custGeom>
              <a:avLst/>
              <a:gdLst>
                <a:gd name="T0" fmla="*/ 1 w 345"/>
                <a:gd name="T1" fmla="*/ 131 h 393"/>
                <a:gd name="T2" fmla="*/ 5 w 345"/>
                <a:gd name="T3" fmla="*/ 126 h 393"/>
                <a:gd name="T4" fmla="*/ 11 w 345"/>
                <a:gd name="T5" fmla="*/ 107 h 393"/>
                <a:gd name="T6" fmla="*/ 17 w 345"/>
                <a:gd name="T7" fmla="*/ 81 h 393"/>
                <a:gd name="T8" fmla="*/ 24 w 345"/>
                <a:gd name="T9" fmla="*/ 58 h 393"/>
                <a:gd name="T10" fmla="*/ 33 w 345"/>
                <a:gd name="T11" fmla="*/ 37 h 393"/>
                <a:gd name="T12" fmla="*/ 43 w 345"/>
                <a:gd name="T13" fmla="*/ 22 h 393"/>
                <a:gd name="T14" fmla="*/ 56 w 345"/>
                <a:gd name="T15" fmla="*/ 8 h 393"/>
                <a:gd name="T16" fmla="*/ 72 w 345"/>
                <a:gd name="T17" fmla="*/ 1 h 393"/>
                <a:gd name="T18" fmla="*/ 79 w 345"/>
                <a:gd name="T19" fmla="*/ 0 h 393"/>
                <a:gd name="T20" fmla="*/ 81 w 345"/>
                <a:gd name="T21" fmla="*/ 2 h 393"/>
                <a:gd name="T22" fmla="*/ 88 w 345"/>
                <a:gd name="T23" fmla="*/ 3 h 393"/>
                <a:gd name="T24" fmla="*/ 88 w 345"/>
                <a:gd name="T25" fmla="*/ 9 h 393"/>
                <a:gd name="T26" fmla="*/ 76 w 345"/>
                <a:gd name="T27" fmla="*/ 9 h 393"/>
                <a:gd name="T28" fmla="*/ 61 w 345"/>
                <a:gd name="T29" fmla="*/ 16 h 393"/>
                <a:gd name="T30" fmla="*/ 44 w 345"/>
                <a:gd name="T31" fmla="*/ 32 h 393"/>
                <a:gd name="T32" fmla="*/ 31 w 345"/>
                <a:gd name="T33" fmla="*/ 55 h 393"/>
                <a:gd name="T34" fmla="*/ 24 w 345"/>
                <a:gd name="T35" fmla="*/ 79 h 393"/>
                <a:gd name="T36" fmla="*/ 20 w 345"/>
                <a:gd name="T37" fmla="*/ 102 h 393"/>
                <a:gd name="T38" fmla="*/ 15 w 345"/>
                <a:gd name="T39" fmla="*/ 118 h 393"/>
                <a:gd name="T40" fmla="*/ 12 w 345"/>
                <a:gd name="T41" fmla="*/ 129 h 393"/>
                <a:gd name="T42" fmla="*/ 5 w 345"/>
                <a:gd name="T43" fmla="*/ 135 h 393"/>
                <a:gd name="T44" fmla="*/ 0 w 345"/>
                <a:gd name="T45" fmla="*/ 136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Line 99"/>
            <p:cNvSpPr>
              <a:spLocks noChangeAspect="1" noChangeShapeType="1"/>
            </p:cNvSpPr>
            <p:nvPr/>
          </p:nvSpPr>
          <p:spPr bwMode="auto">
            <a:xfrm flipV="1">
              <a:off x="1634" y="2511"/>
              <a:ext cx="0" cy="7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Line 100"/>
            <p:cNvSpPr>
              <a:spLocks noChangeAspect="1" noChangeShapeType="1"/>
            </p:cNvSpPr>
            <p:nvPr/>
          </p:nvSpPr>
          <p:spPr bwMode="auto">
            <a:xfrm flipV="1">
              <a:off x="1855" y="2770"/>
              <a:ext cx="0" cy="2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6" name="Group 101"/>
            <p:cNvGrpSpPr>
              <a:grpSpLocks noChangeAspect="1"/>
            </p:cNvGrpSpPr>
            <p:nvPr/>
          </p:nvGrpSpPr>
          <p:grpSpPr bwMode="auto">
            <a:xfrm>
              <a:off x="1822" y="2699"/>
              <a:ext cx="66" cy="56"/>
              <a:chOff x="1824" y="2675"/>
              <a:chExt cx="74" cy="87"/>
            </a:xfrm>
          </p:grpSpPr>
          <p:sp>
            <p:nvSpPr>
              <p:cNvPr id="140" name="Line 102"/>
              <p:cNvSpPr>
                <a:spLocks noChangeAspect="1" noChangeShapeType="1"/>
              </p:cNvSpPr>
              <p:nvPr/>
            </p:nvSpPr>
            <p:spPr bwMode="auto">
              <a:xfrm>
                <a:off x="1824" y="2675"/>
                <a:ext cx="6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" name="Line 103"/>
              <p:cNvSpPr>
                <a:spLocks noChangeAspect="1" noChangeShapeType="1"/>
              </p:cNvSpPr>
              <p:nvPr/>
            </p:nvSpPr>
            <p:spPr bwMode="auto">
              <a:xfrm>
                <a:off x="1832" y="2697"/>
                <a:ext cx="6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" name="Line 104"/>
              <p:cNvSpPr>
                <a:spLocks noChangeAspect="1" noChangeShapeType="1"/>
              </p:cNvSpPr>
              <p:nvPr/>
            </p:nvSpPr>
            <p:spPr bwMode="auto">
              <a:xfrm>
                <a:off x="1853" y="2762"/>
                <a:ext cx="3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7" name="Group 105"/>
            <p:cNvGrpSpPr>
              <a:grpSpLocks noChangeAspect="1"/>
            </p:cNvGrpSpPr>
            <p:nvPr/>
          </p:nvGrpSpPr>
          <p:grpSpPr bwMode="auto">
            <a:xfrm flipV="1">
              <a:off x="1820" y="3067"/>
              <a:ext cx="71" cy="56"/>
              <a:chOff x="1824" y="2675"/>
              <a:chExt cx="74" cy="87"/>
            </a:xfrm>
          </p:grpSpPr>
          <p:sp>
            <p:nvSpPr>
              <p:cNvPr id="137" name="Line 106"/>
              <p:cNvSpPr>
                <a:spLocks noChangeAspect="1" noChangeShapeType="1"/>
              </p:cNvSpPr>
              <p:nvPr/>
            </p:nvSpPr>
            <p:spPr bwMode="auto">
              <a:xfrm>
                <a:off x="1824" y="2675"/>
                <a:ext cx="6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" name="Line 107"/>
              <p:cNvSpPr>
                <a:spLocks noChangeAspect="1" noChangeShapeType="1"/>
              </p:cNvSpPr>
              <p:nvPr/>
            </p:nvSpPr>
            <p:spPr bwMode="auto">
              <a:xfrm>
                <a:off x="1832" y="2697"/>
                <a:ext cx="6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" name="Line 108"/>
              <p:cNvSpPr>
                <a:spLocks noChangeAspect="1" noChangeShapeType="1"/>
              </p:cNvSpPr>
              <p:nvPr/>
            </p:nvSpPr>
            <p:spPr bwMode="auto">
              <a:xfrm>
                <a:off x="1853" y="2762"/>
                <a:ext cx="3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8" name="Freeform 109" descr="Wide downward diagonal"/>
            <p:cNvSpPr>
              <a:spLocks noChangeAspect="1"/>
            </p:cNvSpPr>
            <p:nvPr/>
          </p:nvSpPr>
          <p:spPr bwMode="auto">
            <a:xfrm>
              <a:off x="1853" y="2505"/>
              <a:ext cx="222" cy="276"/>
            </a:xfrm>
            <a:custGeom>
              <a:avLst/>
              <a:gdLst>
                <a:gd name="T0" fmla="*/ 1 w 345"/>
                <a:gd name="T1" fmla="*/ 131 h 393"/>
                <a:gd name="T2" fmla="*/ 5 w 345"/>
                <a:gd name="T3" fmla="*/ 126 h 393"/>
                <a:gd name="T4" fmla="*/ 11 w 345"/>
                <a:gd name="T5" fmla="*/ 107 h 393"/>
                <a:gd name="T6" fmla="*/ 17 w 345"/>
                <a:gd name="T7" fmla="*/ 81 h 393"/>
                <a:gd name="T8" fmla="*/ 24 w 345"/>
                <a:gd name="T9" fmla="*/ 58 h 393"/>
                <a:gd name="T10" fmla="*/ 33 w 345"/>
                <a:gd name="T11" fmla="*/ 37 h 393"/>
                <a:gd name="T12" fmla="*/ 44 w 345"/>
                <a:gd name="T13" fmla="*/ 22 h 393"/>
                <a:gd name="T14" fmla="*/ 57 w 345"/>
                <a:gd name="T15" fmla="*/ 8 h 393"/>
                <a:gd name="T16" fmla="*/ 73 w 345"/>
                <a:gd name="T17" fmla="*/ 1 h 393"/>
                <a:gd name="T18" fmla="*/ 80 w 345"/>
                <a:gd name="T19" fmla="*/ 0 h 393"/>
                <a:gd name="T20" fmla="*/ 82 w 345"/>
                <a:gd name="T21" fmla="*/ 2 h 393"/>
                <a:gd name="T22" fmla="*/ 90 w 345"/>
                <a:gd name="T23" fmla="*/ 3 h 393"/>
                <a:gd name="T24" fmla="*/ 90 w 345"/>
                <a:gd name="T25" fmla="*/ 9 h 393"/>
                <a:gd name="T26" fmla="*/ 77 w 345"/>
                <a:gd name="T27" fmla="*/ 9 h 393"/>
                <a:gd name="T28" fmla="*/ 62 w 345"/>
                <a:gd name="T29" fmla="*/ 16 h 393"/>
                <a:gd name="T30" fmla="*/ 44 w 345"/>
                <a:gd name="T31" fmla="*/ 32 h 393"/>
                <a:gd name="T32" fmla="*/ 32 w 345"/>
                <a:gd name="T33" fmla="*/ 55 h 393"/>
                <a:gd name="T34" fmla="*/ 25 w 345"/>
                <a:gd name="T35" fmla="*/ 79 h 393"/>
                <a:gd name="T36" fmla="*/ 21 w 345"/>
                <a:gd name="T37" fmla="*/ 102 h 393"/>
                <a:gd name="T38" fmla="*/ 16 w 345"/>
                <a:gd name="T39" fmla="*/ 118 h 393"/>
                <a:gd name="T40" fmla="*/ 12 w 345"/>
                <a:gd name="T41" fmla="*/ 129 h 393"/>
                <a:gd name="T42" fmla="*/ 5 w 345"/>
                <a:gd name="T43" fmla="*/ 135 h 393"/>
                <a:gd name="T44" fmla="*/ 0 w 345"/>
                <a:gd name="T45" fmla="*/ 136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110" descr="Wide downward diagonal"/>
            <p:cNvSpPr>
              <a:spLocks noChangeAspect="1"/>
            </p:cNvSpPr>
            <p:nvPr/>
          </p:nvSpPr>
          <p:spPr bwMode="auto">
            <a:xfrm flipV="1">
              <a:off x="1853" y="3036"/>
              <a:ext cx="221" cy="276"/>
            </a:xfrm>
            <a:custGeom>
              <a:avLst/>
              <a:gdLst>
                <a:gd name="T0" fmla="*/ 1 w 345"/>
                <a:gd name="T1" fmla="*/ 131 h 393"/>
                <a:gd name="T2" fmla="*/ 5 w 345"/>
                <a:gd name="T3" fmla="*/ 126 h 393"/>
                <a:gd name="T4" fmla="*/ 11 w 345"/>
                <a:gd name="T5" fmla="*/ 107 h 393"/>
                <a:gd name="T6" fmla="*/ 17 w 345"/>
                <a:gd name="T7" fmla="*/ 81 h 393"/>
                <a:gd name="T8" fmla="*/ 24 w 345"/>
                <a:gd name="T9" fmla="*/ 58 h 393"/>
                <a:gd name="T10" fmla="*/ 33 w 345"/>
                <a:gd name="T11" fmla="*/ 37 h 393"/>
                <a:gd name="T12" fmla="*/ 43 w 345"/>
                <a:gd name="T13" fmla="*/ 22 h 393"/>
                <a:gd name="T14" fmla="*/ 56 w 345"/>
                <a:gd name="T15" fmla="*/ 8 h 393"/>
                <a:gd name="T16" fmla="*/ 72 w 345"/>
                <a:gd name="T17" fmla="*/ 1 h 393"/>
                <a:gd name="T18" fmla="*/ 79 w 345"/>
                <a:gd name="T19" fmla="*/ 0 h 393"/>
                <a:gd name="T20" fmla="*/ 81 w 345"/>
                <a:gd name="T21" fmla="*/ 2 h 393"/>
                <a:gd name="T22" fmla="*/ 88 w 345"/>
                <a:gd name="T23" fmla="*/ 3 h 393"/>
                <a:gd name="T24" fmla="*/ 88 w 345"/>
                <a:gd name="T25" fmla="*/ 9 h 393"/>
                <a:gd name="T26" fmla="*/ 76 w 345"/>
                <a:gd name="T27" fmla="*/ 9 h 393"/>
                <a:gd name="T28" fmla="*/ 61 w 345"/>
                <a:gd name="T29" fmla="*/ 16 h 393"/>
                <a:gd name="T30" fmla="*/ 44 w 345"/>
                <a:gd name="T31" fmla="*/ 32 h 393"/>
                <a:gd name="T32" fmla="*/ 31 w 345"/>
                <a:gd name="T33" fmla="*/ 55 h 393"/>
                <a:gd name="T34" fmla="*/ 24 w 345"/>
                <a:gd name="T35" fmla="*/ 79 h 393"/>
                <a:gd name="T36" fmla="*/ 20 w 345"/>
                <a:gd name="T37" fmla="*/ 102 h 393"/>
                <a:gd name="T38" fmla="*/ 15 w 345"/>
                <a:gd name="T39" fmla="*/ 118 h 393"/>
                <a:gd name="T40" fmla="*/ 12 w 345"/>
                <a:gd name="T41" fmla="*/ 129 h 393"/>
                <a:gd name="T42" fmla="*/ 5 w 345"/>
                <a:gd name="T43" fmla="*/ 135 h 393"/>
                <a:gd name="T44" fmla="*/ 0 w 345"/>
                <a:gd name="T45" fmla="*/ 136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Line 111"/>
            <p:cNvSpPr>
              <a:spLocks noChangeAspect="1" noChangeShapeType="1"/>
            </p:cNvSpPr>
            <p:nvPr/>
          </p:nvSpPr>
          <p:spPr bwMode="auto">
            <a:xfrm flipH="1" flipV="1">
              <a:off x="2075" y="2510"/>
              <a:ext cx="0" cy="7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Line 112"/>
            <p:cNvSpPr>
              <a:spLocks noChangeAspect="1" noChangeShapeType="1"/>
            </p:cNvSpPr>
            <p:nvPr/>
          </p:nvSpPr>
          <p:spPr bwMode="auto">
            <a:xfrm flipH="1" flipV="1">
              <a:off x="1854" y="2769"/>
              <a:ext cx="0" cy="2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113" descr="Wide downward diagonal"/>
            <p:cNvSpPr>
              <a:spLocks noChangeAspect="1"/>
            </p:cNvSpPr>
            <p:nvPr/>
          </p:nvSpPr>
          <p:spPr bwMode="auto">
            <a:xfrm flipH="1">
              <a:off x="2076" y="2506"/>
              <a:ext cx="221" cy="276"/>
            </a:xfrm>
            <a:custGeom>
              <a:avLst/>
              <a:gdLst>
                <a:gd name="T0" fmla="*/ 1 w 345"/>
                <a:gd name="T1" fmla="*/ 131 h 393"/>
                <a:gd name="T2" fmla="*/ 5 w 345"/>
                <a:gd name="T3" fmla="*/ 126 h 393"/>
                <a:gd name="T4" fmla="*/ 11 w 345"/>
                <a:gd name="T5" fmla="*/ 107 h 393"/>
                <a:gd name="T6" fmla="*/ 17 w 345"/>
                <a:gd name="T7" fmla="*/ 81 h 393"/>
                <a:gd name="T8" fmla="*/ 24 w 345"/>
                <a:gd name="T9" fmla="*/ 58 h 393"/>
                <a:gd name="T10" fmla="*/ 33 w 345"/>
                <a:gd name="T11" fmla="*/ 37 h 393"/>
                <a:gd name="T12" fmla="*/ 43 w 345"/>
                <a:gd name="T13" fmla="*/ 22 h 393"/>
                <a:gd name="T14" fmla="*/ 56 w 345"/>
                <a:gd name="T15" fmla="*/ 8 h 393"/>
                <a:gd name="T16" fmla="*/ 72 w 345"/>
                <a:gd name="T17" fmla="*/ 1 h 393"/>
                <a:gd name="T18" fmla="*/ 79 w 345"/>
                <a:gd name="T19" fmla="*/ 0 h 393"/>
                <a:gd name="T20" fmla="*/ 81 w 345"/>
                <a:gd name="T21" fmla="*/ 2 h 393"/>
                <a:gd name="T22" fmla="*/ 88 w 345"/>
                <a:gd name="T23" fmla="*/ 3 h 393"/>
                <a:gd name="T24" fmla="*/ 88 w 345"/>
                <a:gd name="T25" fmla="*/ 9 h 393"/>
                <a:gd name="T26" fmla="*/ 76 w 345"/>
                <a:gd name="T27" fmla="*/ 9 h 393"/>
                <a:gd name="T28" fmla="*/ 61 w 345"/>
                <a:gd name="T29" fmla="*/ 16 h 393"/>
                <a:gd name="T30" fmla="*/ 44 w 345"/>
                <a:gd name="T31" fmla="*/ 32 h 393"/>
                <a:gd name="T32" fmla="*/ 31 w 345"/>
                <a:gd name="T33" fmla="*/ 55 h 393"/>
                <a:gd name="T34" fmla="*/ 24 w 345"/>
                <a:gd name="T35" fmla="*/ 79 h 393"/>
                <a:gd name="T36" fmla="*/ 20 w 345"/>
                <a:gd name="T37" fmla="*/ 102 h 393"/>
                <a:gd name="T38" fmla="*/ 15 w 345"/>
                <a:gd name="T39" fmla="*/ 118 h 393"/>
                <a:gd name="T40" fmla="*/ 12 w 345"/>
                <a:gd name="T41" fmla="*/ 129 h 393"/>
                <a:gd name="T42" fmla="*/ 5 w 345"/>
                <a:gd name="T43" fmla="*/ 135 h 393"/>
                <a:gd name="T44" fmla="*/ 0 w 345"/>
                <a:gd name="T45" fmla="*/ 136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114" descr="Wide downward diagonal"/>
            <p:cNvSpPr>
              <a:spLocks noChangeAspect="1"/>
            </p:cNvSpPr>
            <p:nvPr/>
          </p:nvSpPr>
          <p:spPr bwMode="auto">
            <a:xfrm flipH="1" flipV="1">
              <a:off x="2077" y="3037"/>
              <a:ext cx="220" cy="276"/>
            </a:xfrm>
            <a:custGeom>
              <a:avLst/>
              <a:gdLst>
                <a:gd name="T0" fmla="*/ 1 w 345"/>
                <a:gd name="T1" fmla="*/ 131 h 393"/>
                <a:gd name="T2" fmla="*/ 5 w 345"/>
                <a:gd name="T3" fmla="*/ 126 h 393"/>
                <a:gd name="T4" fmla="*/ 11 w 345"/>
                <a:gd name="T5" fmla="*/ 107 h 393"/>
                <a:gd name="T6" fmla="*/ 17 w 345"/>
                <a:gd name="T7" fmla="*/ 81 h 393"/>
                <a:gd name="T8" fmla="*/ 23 w 345"/>
                <a:gd name="T9" fmla="*/ 58 h 393"/>
                <a:gd name="T10" fmla="*/ 33 w 345"/>
                <a:gd name="T11" fmla="*/ 37 h 393"/>
                <a:gd name="T12" fmla="*/ 42 w 345"/>
                <a:gd name="T13" fmla="*/ 22 h 393"/>
                <a:gd name="T14" fmla="*/ 55 w 345"/>
                <a:gd name="T15" fmla="*/ 8 h 393"/>
                <a:gd name="T16" fmla="*/ 71 w 345"/>
                <a:gd name="T17" fmla="*/ 1 h 393"/>
                <a:gd name="T18" fmla="*/ 78 w 345"/>
                <a:gd name="T19" fmla="*/ 0 h 393"/>
                <a:gd name="T20" fmla="*/ 80 w 345"/>
                <a:gd name="T21" fmla="*/ 2 h 393"/>
                <a:gd name="T22" fmla="*/ 87 w 345"/>
                <a:gd name="T23" fmla="*/ 3 h 393"/>
                <a:gd name="T24" fmla="*/ 87 w 345"/>
                <a:gd name="T25" fmla="*/ 9 h 393"/>
                <a:gd name="T26" fmla="*/ 76 w 345"/>
                <a:gd name="T27" fmla="*/ 9 h 393"/>
                <a:gd name="T28" fmla="*/ 61 w 345"/>
                <a:gd name="T29" fmla="*/ 16 h 393"/>
                <a:gd name="T30" fmla="*/ 43 w 345"/>
                <a:gd name="T31" fmla="*/ 32 h 393"/>
                <a:gd name="T32" fmla="*/ 31 w 345"/>
                <a:gd name="T33" fmla="*/ 55 h 393"/>
                <a:gd name="T34" fmla="*/ 24 w 345"/>
                <a:gd name="T35" fmla="*/ 79 h 393"/>
                <a:gd name="T36" fmla="*/ 20 w 345"/>
                <a:gd name="T37" fmla="*/ 102 h 393"/>
                <a:gd name="T38" fmla="*/ 15 w 345"/>
                <a:gd name="T39" fmla="*/ 118 h 393"/>
                <a:gd name="T40" fmla="*/ 11 w 345"/>
                <a:gd name="T41" fmla="*/ 129 h 393"/>
                <a:gd name="T42" fmla="*/ 4 w 345"/>
                <a:gd name="T43" fmla="*/ 135 h 393"/>
                <a:gd name="T44" fmla="*/ 0 w 345"/>
                <a:gd name="T45" fmla="*/ 136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Line 115"/>
            <p:cNvSpPr>
              <a:spLocks noChangeAspect="1" noChangeShapeType="1"/>
            </p:cNvSpPr>
            <p:nvPr/>
          </p:nvSpPr>
          <p:spPr bwMode="auto">
            <a:xfrm flipV="1">
              <a:off x="2076" y="2511"/>
              <a:ext cx="0" cy="7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5" name="Group 116"/>
            <p:cNvGrpSpPr>
              <a:grpSpLocks/>
            </p:cNvGrpSpPr>
            <p:nvPr/>
          </p:nvGrpSpPr>
          <p:grpSpPr bwMode="auto">
            <a:xfrm>
              <a:off x="2261" y="2699"/>
              <a:ext cx="69" cy="424"/>
              <a:chOff x="2261" y="2699"/>
              <a:chExt cx="69" cy="424"/>
            </a:xfrm>
          </p:grpSpPr>
          <p:sp>
            <p:nvSpPr>
              <p:cNvPr id="130" name="Line 117"/>
              <p:cNvSpPr>
                <a:spLocks noChangeAspect="1" noChangeShapeType="1"/>
              </p:cNvSpPr>
              <p:nvPr/>
            </p:nvSpPr>
            <p:spPr bwMode="auto">
              <a:xfrm flipV="1">
                <a:off x="2296" y="2770"/>
                <a:ext cx="0" cy="2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" name="Line 118"/>
              <p:cNvSpPr>
                <a:spLocks noChangeAspect="1" noChangeShapeType="1"/>
              </p:cNvSpPr>
              <p:nvPr/>
            </p:nvSpPr>
            <p:spPr bwMode="auto">
              <a:xfrm>
                <a:off x="2263" y="2699"/>
                <a:ext cx="6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" name="Line 119"/>
              <p:cNvSpPr>
                <a:spLocks noChangeAspect="1" noChangeShapeType="1"/>
              </p:cNvSpPr>
              <p:nvPr/>
            </p:nvSpPr>
            <p:spPr bwMode="auto">
              <a:xfrm>
                <a:off x="2270" y="2713"/>
                <a:ext cx="5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" name="Line 120"/>
              <p:cNvSpPr>
                <a:spLocks noChangeAspect="1" noChangeShapeType="1"/>
              </p:cNvSpPr>
              <p:nvPr/>
            </p:nvSpPr>
            <p:spPr bwMode="auto">
              <a:xfrm>
                <a:off x="2282" y="2755"/>
                <a:ext cx="3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" name="Line 121"/>
              <p:cNvSpPr>
                <a:spLocks noChangeAspect="1" noChangeShapeType="1"/>
              </p:cNvSpPr>
              <p:nvPr/>
            </p:nvSpPr>
            <p:spPr bwMode="auto">
              <a:xfrm flipV="1">
                <a:off x="2261" y="3123"/>
                <a:ext cx="6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" name="Line 122"/>
              <p:cNvSpPr>
                <a:spLocks noChangeAspect="1" noChangeShapeType="1"/>
              </p:cNvSpPr>
              <p:nvPr/>
            </p:nvSpPr>
            <p:spPr bwMode="auto">
              <a:xfrm flipV="1">
                <a:off x="2268" y="3109"/>
                <a:ext cx="6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" name="Line 123"/>
              <p:cNvSpPr>
                <a:spLocks noChangeAspect="1" noChangeShapeType="1"/>
              </p:cNvSpPr>
              <p:nvPr/>
            </p:nvSpPr>
            <p:spPr bwMode="auto">
              <a:xfrm flipV="1">
                <a:off x="2278" y="3067"/>
                <a:ext cx="4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6" name="Freeform 124" descr="Wide downward diagonal"/>
            <p:cNvSpPr>
              <a:spLocks noChangeAspect="1"/>
            </p:cNvSpPr>
            <p:nvPr/>
          </p:nvSpPr>
          <p:spPr bwMode="auto">
            <a:xfrm>
              <a:off x="2294" y="2505"/>
              <a:ext cx="221" cy="276"/>
            </a:xfrm>
            <a:custGeom>
              <a:avLst/>
              <a:gdLst>
                <a:gd name="T0" fmla="*/ 1 w 345"/>
                <a:gd name="T1" fmla="*/ 131 h 393"/>
                <a:gd name="T2" fmla="*/ 5 w 345"/>
                <a:gd name="T3" fmla="*/ 126 h 393"/>
                <a:gd name="T4" fmla="*/ 11 w 345"/>
                <a:gd name="T5" fmla="*/ 107 h 393"/>
                <a:gd name="T6" fmla="*/ 17 w 345"/>
                <a:gd name="T7" fmla="*/ 81 h 393"/>
                <a:gd name="T8" fmla="*/ 24 w 345"/>
                <a:gd name="T9" fmla="*/ 58 h 393"/>
                <a:gd name="T10" fmla="*/ 33 w 345"/>
                <a:gd name="T11" fmla="*/ 37 h 393"/>
                <a:gd name="T12" fmla="*/ 43 w 345"/>
                <a:gd name="T13" fmla="*/ 22 h 393"/>
                <a:gd name="T14" fmla="*/ 56 w 345"/>
                <a:gd name="T15" fmla="*/ 8 h 393"/>
                <a:gd name="T16" fmla="*/ 72 w 345"/>
                <a:gd name="T17" fmla="*/ 1 h 393"/>
                <a:gd name="T18" fmla="*/ 79 w 345"/>
                <a:gd name="T19" fmla="*/ 0 h 393"/>
                <a:gd name="T20" fmla="*/ 81 w 345"/>
                <a:gd name="T21" fmla="*/ 2 h 393"/>
                <a:gd name="T22" fmla="*/ 88 w 345"/>
                <a:gd name="T23" fmla="*/ 3 h 393"/>
                <a:gd name="T24" fmla="*/ 88 w 345"/>
                <a:gd name="T25" fmla="*/ 9 h 393"/>
                <a:gd name="T26" fmla="*/ 76 w 345"/>
                <a:gd name="T27" fmla="*/ 9 h 393"/>
                <a:gd name="T28" fmla="*/ 61 w 345"/>
                <a:gd name="T29" fmla="*/ 16 h 393"/>
                <a:gd name="T30" fmla="*/ 44 w 345"/>
                <a:gd name="T31" fmla="*/ 32 h 393"/>
                <a:gd name="T32" fmla="*/ 31 w 345"/>
                <a:gd name="T33" fmla="*/ 55 h 393"/>
                <a:gd name="T34" fmla="*/ 24 w 345"/>
                <a:gd name="T35" fmla="*/ 79 h 393"/>
                <a:gd name="T36" fmla="*/ 20 w 345"/>
                <a:gd name="T37" fmla="*/ 102 h 393"/>
                <a:gd name="T38" fmla="*/ 15 w 345"/>
                <a:gd name="T39" fmla="*/ 118 h 393"/>
                <a:gd name="T40" fmla="*/ 12 w 345"/>
                <a:gd name="T41" fmla="*/ 129 h 393"/>
                <a:gd name="T42" fmla="*/ 5 w 345"/>
                <a:gd name="T43" fmla="*/ 135 h 393"/>
                <a:gd name="T44" fmla="*/ 0 w 345"/>
                <a:gd name="T45" fmla="*/ 136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Freeform 125" descr="Wide downward diagonal"/>
            <p:cNvSpPr>
              <a:spLocks noChangeAspect="1"/>
            </p:cNvSpPr>
            <p:nvPr/>
          </p:nvSpPr>
          <p:spPr bwMode="auto">
            <a:xfrm flipV="1">
              <a:off x="2294" y="3036"/>
              <a:ext cx="220" cy="276"/>
            </a:xfrm>
            <a:custGeom>
              <a:avLst/>
              <a:gdLst>
                <a:gd name="T0" fmla="*/ 1 w 345"/>
                <a:gd name="T1" fmla="*/ 131 h 393"/>
                <a:gd name="T2" fmla="*/ 5 w 345"/>
                <a:gd name="T3" fmla="*/ 126 h 393"/>
                <a:gd name="T4" fmla="*/ 11 w 345"/>
                <a:gd name="T5" fmla="*/ 107 h 393"/>
                <a:gd name="T6" fmla="*/ 17 w 345"/>
                <a:gd name="T7" fmla="*/ 81 h 393"/>
                <a:gd name="T8" fmla="*/ 23 w 345"/>
                <a:gd name="T9" fmla="*/ 58 h 393"/>
                <a:gd name="T10" fmla="*/ 33 w 345"/>
                <a:gd name="T11" fmla="*/ 37 h 393"/>
                <a:gd name="T12" fmla="*/ 42 w 345"/>
                <a:gd name="T13" fmla="*/ 22 h 393"/>
                <a:gd name="T14" fmla="*/ 55 w 345"/>
                <a:gd name="T15" fmla="*/ 8 h 393"/>
                <a:gd name="T16" fmla="*/ 71 w 345"/>
                <a:gd name="T17" fmla="*/ 1 h 393"/>
                <a:gd name="T18" fmla="*/ 78 w 345"/>
                <a:gd name="T19" fmla="*/ 0 h 393"/>
                <a:gd name="T20" fmla="*/ 80 w 345"/>
                <a:gd name="T21" fmla="*/ 2 h 393"/>
                <a:gd name="T22" fmla="*/ 87 w 345"/>
                <a:gd name="T23" fmla="*/ 3 h 393"/>
                <a:gd name="T24" fmla="*/ 87 w 345"/>
                <a:gd name="T25" fmla="*/ 9 h 393"/>
                <a:gd name="T26" fmla="*/ 76 w 345"/>
                <a:gd name="T27" fmla="*/ 9 h 393"/>
                <a:gd name="T28" fmla="*/ 61 w 345"/>
                <a:gd name="T29" fmla="*/ 16 h 393"/>
                <a:gd name="T30" fmla="*/ 43 w 345"/>
                <a:gd name="T31" fmla="*/ 32 h 393"/>
                <a:gd name="T32" fmla="*/ 31 w 345"/>
                <a:gd name="T33" fmla="*/ 55 h 393"/>
                <a:gd name="T34" fmla="*/ 24 w 345"/>
                <a:gd name="T35" fmla="*/ 79 h 393"/>
                <a:gd name="T36" fmla="*/ 20 w 345"/>
                <a:gd name="T37" fmla="*/ 102 h 393"/>
                <a:gd name="T38" fmla="*/ 15 w 345"/>
                <a:gd name="T39" fmla="*/ 118 h 393"/>
                <a:gd name="T40" fmla="*/ 11 w 345"/>
                <a:gd name="T41" fmla="*/ 129 h 393"/>
                <a:gd name="T42" fmla="*/ 4 w 345"/>
                <a:gd name="T43" fmla="*/ 135 h 393"/>
                <a:gd name="T44" fmla="*/ 0 w 345"/>
                <a:gd name="T45" fmla="*/ 136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Line 126"/>
            <p:cNvSpPr>
              <a:spLocks noChangeAspect="1" noChangeShapeType="1"/>
            </p:cNvSpPr>
            <p:nvPr/>
          </p:nvSpPr>
          <p:spPr bwMode="auto">
            <a:xfrm flipH="1" flipV="1">
              <a:off x="2515" y="2510"/>
              <a:ext cx="0" cy="7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127" descr="Wide downward diagonal"/>
            <p:cNvSpPr>
              <a:spLocks noChangeAspect="1"/>
            </p:cNvSpPr>
            <p:nvPr/>
          </p:nvSpPr>
          <p:spPr bwMode="auto">
            <a:xfrm flipH="1">
              <a:off x="2514" y="2506"/>
              <a:ext cx="220" cy="276"/>
            </a:xfrm>
            <a:custGeom>
              <a:avLst/>
              <a:gdLst>
                <a:gd name="T0" fmla="*/ 1 w 345"/>
                <a:gd name="T1" fmla="*/ 131 h 393"/>
                <a:gd name="T2" fmla="*/ 5 w 345"/>
                <a:gd name="T3" fmla="*/ 126 h 393"/>
                <a:gd name="T4" fmla="*/ 11 w 345"/>
                <a:gd name="T5" fmla="*/ 107 h 393"/>
                <a:gd name="T6" fmla="*/ 17 w 345"/>
                <a:gd name="T7" fmla="*/ 81 h 393"/>
                <a:gd name="T8" fmla="*/ 23 w 345"/>
                <a:gd name="T9" fmla="*/ 58 h 393"/>
                <a:gd name="T10" fmla="*/ 33 w 345"/>
                <a:gd name="T11" fmla="*/ 37 h 393"/>
                <a:gd name="T12" fmla="*/ 42 w 345"/>
                <a:gd name="T13" fmla="*/ 22 h 393"/>
                <a:gd name="T14" fmla="*/ 55 w 345"/>
                <a:gd name="T15" fmla="*/ 8 h 393"/>
                <a:gd name="T16" fmla="*/ 71 w 345"/>
                <a:gd name="T17" fmla="*/ 1 h 393"/>
                <a:gd name="T18" fmla="*/ 78 w 345"/>
                <a:gd name="T19" fmla="*/ 0 h 393"/>
                <a:gd name="T20" fmla="*/ 80 w 345"/>
                <a:gd name="T21" fmla="*/ 2 h 393"/>
                <a:gd name="T22" fmla="*/ 87 w 345"/>
                <a:gd name="T23" fmla="*/ 3 h 393"/>
                <a:gd name="T24" fmla="*/ 87 w 345"/>
                <a:gd name="T25" fmla="*/ 9 h 393"/>
                <a:gd name="T26" fmla="*/ 76 w 345"/>
                <a:gd name="T27" fmla="*/ 9 h 393"/>
                <a:gd name="T28" fmla="*/ 61 w 345"/>
                <a:gd name="T29" fmla="*/ 16 h 393"/>
                <a:gd name="T30" fmla="*/ 43 w 345"/>
                <a:gd name="T31" fmla="*/ 32 h 393"/>
                <a:gd name="T32" fmla="*/ 31 w 345"/>
                <a:gd name="T33" fmla="*/ 55 h 393"/>
                <a:gd name="T34" fmla="*/ 24 w 345"/>
                <a:gd name="T35" fmla="*/ 79 h 393"/>
                <a:gd name="T36" fmla="*/ 20 w 345"/>
                <a:gd name="T37" fmla="*/ 102 h 393"/>
                <a:gd name="T38" fmla="*/ 15 w 345"/>
                <a:gd name="T39" fmla="*/ 118 h 393"/>
                <a:gd name="T40" fmla="*/ 11 w 345"/>
                <a:gd name="T41" fmla="*/ 129 h 393"/>
                <a:gd name="T42" fmla="*/ 4 w 345"/>
                <a:gd name="T43" fmla="*/ 135 h 393"/>
                <a:gd name="T44" fmla="*/ 0 w 345"/>
                <a:gd name="T45" fmla="*/ 136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128" descr="Wide downward diagonal"/>
            <p:cNvSpPr>
              <a:spLocks noChangeAspect="1"/>
            </p:cNvSpPr>
            <p:nvPr/>
          </p:nvSpPr>
          <p:spPr bwMode="auto">
            <a:xfrm flipH="1" flipV="1">
              <a:off x="2515" y="3037"/>
              <a:ext cx="220" cy="276"/>
            </a:xfrm>
            <a:custGeom>
              <a:avLst/>
              <a:gdLst>
                <a:gd name="T0" fmla="*/ 1 w 345"/>
                <a:gd name="T1" fmla="*/ 131 h 393"/>
                <a:gd name="T2" fmla="*/ 5 w 345"/>
                <a:gd name="T3" fmla="*/ 126 h 393"/>
                <a:gd name="T4" fmla="*/ 11 w 345"/>
                <a:gd name="T5" fmla="*/ 107 h 393"/>
                <a:gd name="T6" fmla="*/ 17 w 345"/>
                <a:gd name="T7" fmla="*/ 81 h 393"/>
                <a:gd name="T8" fmla="*/ 23 w 345"/>
                <a:gd name="T9" fmla="*/ 58 h 393"/>
                <a:gd name="T10" fmla="*/ 33 w 345"/>
                <a:gd name="T11" fmla="*/ 37 h 393"/>
                <a:gd name="T12" fmla="*/ 42 w 345"/>
                <a:gd name="T13" fmla="*/ 22 h 393"/>
                <a:gd name="T14" fmla="*/ 55 w 345"/>
                <a:gd name="T15" fmla="*/ 8 h 393"/>
                <a:gd name="T16" fmla="*/ 71 w 345"/>
                <a:gd name="T17" fmla="*/ 1 h 393"/>
                <a:gd name="T18" fmla="*/ 78 w 345"/>
                <a:gd name="T19" fmla="*/ 0 h 393"/>
                <a:gd name="T20" fmla="*/ 80 w 345"/>
                <a:gd name="T21" fmla="*/ 2 h 393"/>
                <a:gd name="T22" fmla="*/ 87 w 345"/>
                <a:gd name="T23" fmla="*/ 3 h 393"/>
                <a:gd name="T24" fmla="*/ 87 w 345"/>
                <a:gd name="T25" fmla="*/ 9 h 393"/>
                <a:gd name="T26" fmla="*/ 76 w 345"/>
                <a:gd name="T27" fmla="*/ 9 h 393"/>
                <a:gd name="T28" fmla="*/ 61 w 345"/>
                <a:gd name="T29" fmla="*/ 16 h 393"/>
                <a:gd name="T30" fmla="*/ 43 w 345"/>
                <a:gd name="T31" fmla="*/ 32 h 393"/>
                <a:gd name="T32" fmla="*/ 31 w 345"/>
                <a:gd name="T33" fmla="*/ 55 h 393"/>
                <a:gd name="T34" fmla="*/ 24 w 345"/>
                <a:gd name="T35" fmla="*/ 79 h 393"/>
                <a:gd name="T36" fmla="*/ 20 w 345"/>
                <a:gd name="T37" fmla="*/ 102 h 393"/>
                <a:gd name="T38" fmla="*/ 15 w 345"/>
                <a:gd name="T39" fmla="*/ 118 h 393"/>
                <a:gd name="T40" fmla="*/ 11 w 345"/>
                <a:gd name="T41" fmla="*/ 129 h 393"/>
                <a:gd name="T42" fmla="*/ 4 w 345"/>
                <a:gd name="T43" fmla="*/ 135 h 393"/>
                <a:gd name="T44" fmla="*/ 0 w 345"/>
                <a:gd name="T45" fmla="*/ 136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Line 129"/>
            <p:cNvSpPr>
              <a:spLocks noChangeAspect="1" noChangeShapeType="1"/>
            </p:cNvSpPr>
            <p:nvPr/>
          </p:nvSpPr>
          <p:spPr bwMode="auto">
            <a:xfrm flipV="1">
              <a:off x="2514" y="2511"/>
              <a:ext cx="0" cy="7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130" descr="Wide downward diagonal"/>
            <p:cNvSpPr>
              <a:spLocks noChangeAspect="1"/>
            </p:cNvSpPr>
            <p:nvPr/>
          </p:nvSpPr>
          <p:spPr bwMode="auto">
            <a:xfrm>
              <a:off x="2732" y="2505"/>
              <a:ext cx="220" cy="276"/>
            </a:xfrm>
            <a:custGeom>
              <a:avLst/>
              <a:gdLst>
                <a:gd name="T0" fmla="*/ 1 w 345"/>
                <a:gd name="T1" fmla="*/ 131 h 393"/>
                <a:gd name="T2" fmla="*/ 5 w 345"/>
                <a:gd name="T3" fmla="*/ 126 h 393"/>
                <a:gd name="T4" fmla="*/ 11 w 345"/>
                <a:gd name="T5" fmla="*/ 107 h 393"/>
                <a:gd name="T6" fmla="*/ 17 w 345"/>
                <a:gd name="T7" fmla="*/ 81 h 393"/>
                <a:gd name="T8" fmla="*/ 23 w 345"/>
                <a:gd name="T9" fmla="*/ 58 h 393"/>
                <a:gd name="T10" fmla="*/ 33 w 345"/>
                <a:gd name="T11" fmla="*/ 37 h 393"/>
                <a:gd name="T12" fmla="*/ 42 w 345"/>
                <a:gd name="T13" fmla="*/ 22 h 393"/>
                <a:gd name="T14" fmla="*/ 55 w 345"/>
                <a:gd name="T15" fmla="*/ 8 h 393"/>
                <a:gd name="T16" fmla="*/ 71 w 345"/>
                <a:gd name="T17" fmla="*/ 1 h 393"/>
                <a:gd name="T18" fmla="*/ 78 w 345"/>
                <a:gd name="T19" fmla="*/ 0 h 393"/>
                <a:gd name="T20" fmla="*/ 80 w 345"/>
                <a:gd name="T21" fmla="*/ 2 h 393"/>
                <a:gd name="T22" fmla="*/ 87 w 345"/>
                <a:gd name="T23" fmla="*/ 3 h 393"/>
                <a:gd name="T24" fmla="*/ 87 w 345"/>
                <a:gd name="T25" fmla="*/ 9 h 393"/>
                <a:gd name="T26" fmla="*/ 76 w 345"/>
                <a:gd name="T27" fmla="*/ 9 h 393"/>
                <a:gd name="T28" fmla="*/ 61 w 345"/>
                <a:gd name="T29" fmla="*/ 16 h 393"/>
                <a:gd name="T30" fmla="*/ 43 w 345"/>
                <a:gd name="T31" fmla="*/ 32 h 393"/>
                <a:gd name="T32" fmla="*/ 31 w 345"/>
                <a:gd name="T33" fmla="*/ 55 h 393"/>
                <a:gd name="T34" fmla="*/ 24 w 345"/>
                <a:gd name="T35" fmla="*/ 79 h 393"/>
                <a:gd name="T36" fmla="*/ 20 w 345"/>
                <a:gd name="T37" fmla="*/ 102 h 393"/>
                <a:gd name="T38" fmla="*/ 15 w 345"/>
                <a:gd name="T39" fmla="*/ 118 h 393"/>
                <a:gd name="T40" fmla="*/ 11 w 345"/>
                <a:gd name="T41" fmla="*/ 129 h 393"/>
                <a:gd name="T42" fmla="*/ 4 w 345"/>
                <a:gd name="T43" fmla="*/ 135 h 393"/>
                <a:gd name="T44" fmla="*/ 0 w 345"/>
                <a:gd name="T45" fmla="*/ 136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131" descr="Wide downward diagonal"/>
            <p:cNvSpPr>
              <a:spLocks noChangeAspect="1"/>
            </p:cNvSpPr>
            <p:nvPr/>
          </p:nvSpPr>
          <p:spPr bwMode="auto">
            <a:xfrm flipV="1">
              <a:off x="2731" y="3036"/>
              <a:ext cx="220" cy="276"/>
            </a:xfrm>
            <a:custGeom>
              <a:avLst/>
              <a:gdLst>
                <a:gd name="T0" fmla="*/ 1 w 345"/>
                <a:gd name="T1" fmla="*/ 131 h 393"/>
                <a:gd name="T2" fmla="*/ 5 w 345"/>
                <a:gd name="T3" fmla="*/ 126 h 393"/>
                <a:gd name="T4" fmla="*/ 11 w 345"/>
                <a:gd name="T5" fmla="*/ 107 h 393"/>
                <a:gd name="T6" fmla="*/ 17 w 345"/>
                <a:gd name="T7" fmla="*/ 81 h 393"/>
                <a:gd name="T8" fmla="*/ 23 w 345"/>
                <a:gd name="T9" fmla="*/ 58 h 393"/>
                <a:gd name="T10" fmla="*/ 33 w 345"/>
                <a:gd name="T11" fmla="*/ 37 h 393"/>
                <a:gd name="T12" fmla="*/ 42 w 345"/>
                <a:gd name="T13" fmla="*/ 22 h 393"/>
                <a:gd name="T14" fmla="*/ 55 w 345"/>
                <a:gd name="T15" fmla="*/ 8 h 393"/>
                <a:gd name="T16" fmla="*/ 71 w 345"/>
                <a:gd name="T17" fmla="*/ 1 h 393"/>
                <a:gd name="T18" fmla="*/ 78 w 345"/>
                <a:gd name="T19" fmla="*/ 0 h 393"/>
                <a:gd name="T20" fmla="*/ 80 w 345"/>
                <a:gd name="T21" fmla="*/ 2 h 393"/>
                <a:gd name="T22" fmla="*/ 87 w 345"/>
                <a:gd name="T23" fmla="*/ 3 h 393"/>
                <a:gd name="T24" fmla="*/ 87 w 345"/>
                <a:gd name="T25" fmla="*/ 9 h 393"/>
                <a:gd name="T26" fmla="*/ 76 w 345"/>
                <a:gd name="T27" fmla="*/ 9 h 393"/>
                <a:gd name="T28" fmla="*/ 61 w 345"/>
                <a:gd name="T29" fmla="*/ 16 h 393"/>
                <a:gd name="T30" fmla="*/ 43 w 345"/>
                <a:gd name="T31" fmla="*/ 32 h 393"/>
                <a:gd name="T32" fmla="*/ 31 w 345"/>
                <a:gd name="T33" fmla="*/ 55 h 393"/>
                <a:gd name="T34" fmla="*/ 24 w 345"/>
                <a:gd name="T35" fmla="*/ 79 h 393"/>
                <a:gd name="T36" fmla="*/ 20 w 345"/>
                <a:gd name="T37" fmla="*/ 102 h 393"/>
                <a:gd name="T38" fmla="*/ 15 w 345"/>
                <a:gd name="T39" fmla="*/ 118 h 393"/>
                <a:gd name="T40" fmla="*/ 11 w 345"/>
                <a:gd name="T41" fmla="*/ 129 h 393"/>
                <a:gd name="T42" fmla="*/ 4 w 345"/>
                <a:gd name="T43" fmla="*/ 135 h 393"/>
                <a:gd name="T44" fmla="*/ 0 w 345"/>
                <a:gd name="T45" fmla="*/ 136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Line 132"/>
            <p:cNvSpPr>
              <a:spLocks noChangeAspect="1" noChangeShapeType="1"/>
            </p:cNvSpPr>
            <p:nvPr/>
          </p:nvSpPr>
          <p:spPr bwMode="auto">
            <a:xfrm flipH="1" flipV="1">
              <a:off x="2952" y="2510"/>
              <a:ext cx="0" cy="7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133" descr="Wide downward diagonal"/>
            <p:cNvSpPr>
              <a:spLocks noChangeAspect="1"/>
            </p:cNvSpPr>
            <p:nvPr/>
          </p:nvSpPr>
          <p:spPr bwMode="auto">
            <a:xfrm flipH="1">
              <a:off x="2952" y="2506"/>
              <a:ext cx="223" cy="276"/>
            </a:xfrm>
            <a:custGeom>
              <a:avLst/>
              <a:gdLst>
                <a:gd name="T0" fmla="*/ 1 w 345"/>
                <a:gd name="T1" fmla="*/ 131 h 393"/>
                <a:gd name="T2" fmla="*/ 5 w 345"/>
                <a:gd name="T3" fmla="*/ 126 h 393"/>
                <a:gd name="T4" fmla="*/ 11 w 345"/>
                <a:gd name="T5" fmla="*/ 107 h 393"/>
                <a:gd name="T6" fmla="*/ 18 w 345"/>
                <a:gd name="T7" fmla="*/ 81 h 393"/>
                <a:gd name="T8" fmla="*/ 24 w 345"/>
                <a:gd name="T9" fmla="*/ 58 h 393"/>
                <a:gd name="T10" fmla="*/ 34 w 345"/>
                <a:gd name="T11" fmla="*/ 37 h 393"/>
                <a:gd name="T12" fmla="*/ 44 w 345"/>
                <a:gd name="T13" fmla="*/ 22 h 393"/>
                <a:gd name="T14" fmla="*/ 58 w 345"/>
                <a:gd name="T15" fmla="*/ 8 h 393"/>
                <a:gd name="T16" fmla="*/ 74 w 345"/>
                <a:gd name="T17" fmla="*/ 1 h 393"/>
                <a:gd name="T18" fmla="*/ 81 w 345"/>
                <a:gd name="T19" fmla="*/ 0 h 393"/>
                <a:gd name="T20" fmla="*/ 83 w 345"/>
                <a:gd name="T21" fmla="*/ 2 h 393"/>
                <a:gd name="T22" fmla="*/ 91 w 345"/>
                <a:gd name="T23" fmla="*/ 3 h 393"/>
                <a:gd name="T24" fmla="*/ 91 w 345"/>
                <a:gd name="T25" fmla="*/ 9 h 393"/>
                <a:gd name="T26" fmla="*/ 79 w 345"/>
                <a:gd name="T27" fmla="*/ 9 h 393"/>
                <a:gd name="T28" fmla="*/ 63 w 345"/>
                <a:gd name="T29" fmla="*/ 16 h 393"/>
                <a:gd name="T30" fmla="*/ 45 w 345"/>
                <a:gd name="T31" fmla="*/ 32 h 393"/>
                <a:gd name="T32" fmla="*/ 32 w 345"/>
                <a:gd name="T33" fmla="*/ 55 h 393"/>
                <a:gd name="T34" fmla="*/ 25 w 345"/>
                <a:gd name="T35" fmla="*/ 79 h 393"/>
                <a:gd name="T36" fmla="*/ 21 w 345"/>
                <a:gd name="T37" fmla="*/ 102 h 393"/>
                <a:gd name="T38" fmla="*/ 16 w 345"/>
                <a:gd name="T39" fmla="*/ 118 h 393"/>
                <a:gd name="T40" fmla="*/ 12 w 345"/>
                <a:gd name="T41" fmla="*/ 129 h 393"/>
                <a:gd name="T42" fmla="*/ 5 w 345"/>
                <a:gd name="T43" fmla="*/ 135 h 393"/>
                <a:gd name="T44" fmla="*/ 0 w 345"/>
                <a:gd name="T45" fmla="*/ 136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Freeform 134" descr="Wide downward diagonal"/>
            <p:cNvSpPr>
              <a:spLocks noChangeAspect="1"/>
            </p:cNvSpPr>
            <p:nvPr/>
          </p:nvSpPr>
          <p:spPr bwMode="auto">
            <a:xfrm flipH="1" flipV="1">
              <a:off x="2953" y="3037"/>
              <a:ext cx="222" cy="276"/>
            </a:xfrm>
            <a:custGeom>
              <a:avLst/>
              <a:gdLst>
                <a:gd name="T0" fmla="*/ 1 w 345"/>
                <a:gd name="T1" fmla="*/ 131 h 393"/>
                <a:gd name="T2" fmla="*/ 5 w 345"/>
                <a:gd name="T3" fmla="*/ 126 h 393"/>
                <a:gd name="T4" fmla="*/ 11 w 345"/>
                <a:gd name="T5" fmla="*/ 107 h 393"/>
                <a:gd name="T6" fmla="*/ 17 w 345"/>
                <a:gd name="T7" fmla="*/ 81 h 393"/>
                <a:gd name="T8" fmla="*/ 24 w 345"/>
                <a:gd name="T9" fmla="*/ 58 h 393"/>
                <a:gd name="T10" fmla="*/ 33 w 345"/>
                <a:gd name="T11" fmla="*/ 37 h 393"/>
                <a:gd name="T12" fmla="*/ 44 w 345"/>
                <a:gd name="T13" fmla="*/ 22 h 393"/>
                <a:gd name="T14" fmla="*/ 57 w 345"/>
                <a:gd name="T15" fmla="*/ 8 h 393"/>
                <a:gd name="T16" fmla="*/ 73 w 345"/>
                <a:gd name="T17" fmla="*/ 1 h 393"/>
                <a:gd name="T18" fmla="*/ 80 w 345"/>
                <a:gd name="T19" fmla="*/ 0 h 393"/>
                <a:gd name="T20" fmla="*/ 82 w 345"/>
                <a:gd name="T21" fmla="*/ 2 h 393"/>
                <a:gd name="T22" fmla="*/ 90 w 345"/>
                <a:gd name="T23" fmla="*/ 3 h 393"/>
                <a:gd name="T24" fmla="*/ 90 w 345"/>
                <a:gd name="T25" fmla="*/ 9 h 393"/>
                <a:gd name="T26" fmla="*/ 77 w 345"/>
                <a:gd name="T27" fmla="*/ 9 h 393"/>
                <a:gd name="T28" fmla="*/ 62 w 345"/>
                <a:gd name="T29" fmla="*/ 16 h 393"/>
                <a:gd name="T30" fmla="*/ 44 w 345"/>
                <a:gd name="T31" fmla="*/ 32 h 393"/>
                <a:gd name="T32" fmla="*/ 32 w 345"/>
                <a:gd name="T33" fmla="*/ 55 h 393"/>
                <a:gd name="T34" fmla="*/ 25 w 345"/>
                <a:gd name="T35" fmla="*/ 79 h 393"/>
                <a:gd name="T36" fmla="*/ 21 w 345"/>
                <a:gd name="T37" fmla="*/ 102 h 393"/>
                <a:gd name="T38" fmla="*/ 16 w 345"/>
                <a:gd name="T39" fmla="*/ 118 h 393"/>
                <a:gd name="T40" fmla="*/ 12 w 345"/>
                <a:gd name="T41" fmla="*/ 129 h 393"/>
                <a:gd name="T42" fmla="*/ 5 w 345"/>
                <a:gd name="T43" fmla="*/ 135 h 393"/>
                <a:gd name="T44" fmla="*/ 0 w 345"/>
                <a:gd name="T45" fmla="*/ 136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Line 135"/>
            <p:cNvSpPr>
              <a:spLocks noChangeAspect="1" noChangeShapeType="1"/>
            </p:cNvSpPr>
            <p:nvPr/>
          </p:nvSpPr>
          <p:spPr bwMode="auto">
            <a:xfrm flipV="1">
              <a:off x="2952" y="2511"/>
              <a:ext cx="0" cy="7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136" descr="Wide downward diagonal"/>
            <p:cNvSpPr>
              <a:spLocks noChangeAspect="1"/>
            </p:cNvSpPr>
            <p:nvPr/>
          </p:nvSpPr>
          <p:spPr bwMode="auto">
            <a:xfrm>
              <a:off x="3171" y="2505"/>
              <a:ext cx="223" cy="276"/>
            </a:xfrm>
            <a:custGeom>
              <a:avLst/>
              <a:gdLst>
                <a:gd name="T0" fmla="*/ 1 w 345"/>
                <a:gd name="T1" fmla="*/ 131 h 393"/>
                <a:gd name="T2" fmla="*/ 5 w 345"/>
                <a:gd name="T3" fmla="*/ 126 h 393"/>
                <a:gd name="T4" fmla="*/ 11 w 345"/>
                <a:gd name="T5" fmla="*/ 107 h 393"/>
                <a:gd name="T6" fmla="*/ 18 w 345"/>
                <a:gd name="T7" fmla="*/ 81 h 393"/>
                <a:gd name="T8" fmla="*/ 24 w 345"/>
                <a:gd name="T9" fmla="*/ 58 h 393"/>
                <a:gd name="T10" fmla="*/ 34 w 345"/>
                <a:gd name="T11" fmla="*/ 37 h 393"/>
                <a:gd name="T12" fmla="*/ 44 w 345"/>
                <a:gd name="T13" fmla="*/ 22 h 393"/>
                <a:gd name="T14" fmla="*/ 58 w 345"/>
                <a:gd name="T15" fmla="*/ 8 h 393"/>
                <a:gd name="T16" fmla="*/ 74 w 345"/>
                <a:gd name="T17" fmla="*/ 1 h 393"/>
                <a:gd name="T18" fmla="*/ 81 w 345"/>
                <a:gd name="T19" fmla="*/ 0 h 393"/>
                <a:gd name="T20" fmla="*/ 83 w 345"/>
                <a:gd name="T21" fmla="*/ 2 h 393"/>
                <a:gd name="T22" fmla="*/ 91 w 345"/>
                <a:gd name="T23" fmla="*/ 3 h 393"/>
                <a:gd name="T24" fmla="*/ 91 w 345"/>
                <a:gd name="T25" fmla="*/ 9 h 393"/>
                <a:gd name="T26" fmla="*/ 79 w 345"/>
                <a:gd name="T27" fmla="*/ 9 h 393"/>
                <a:gd name="T28" fmla="*/ 63 w 345"/>
                <a:gd name="T29" fmla="*/ 16 h 393"/>
                <a:gd name="T30" fmla="*/ 45 w 345"/>
                <a:gd name="T31" fmla="*/ 32 h 393"/>
                <a:gd name="T32" fmla="*/ 32 w 345"/>
                <a:gd name="T33" fmla="*/ 55 h 393"/>
                <a:gd name="T34" fmla="*/ 25 w 345"/>
                <a:gd name="T35" fmla="*/ 79 h 393"/>
                <a:gd name="T36" fmla="*/ 21 w 345"/>
                <a:gd name="T37" fmla="*/ 102 h 393"/>
                <a:gd name="T38" fmla="*/ 16 w 345"/>
                <a:gd name="T39" fmla="*/ 118 h 393"/>
                <a:gd name="T40" fmla="*/ 12 w 345"/>
                <a:gd name="T41" fmla="*/ 129 h 393"/>
                <a:gd name="T42" fmla="*/ 5 w 345"/>
                <a:gd name="T43" fmla="*/ 135 h 393"/>
                <a:gd name="T44" fmla="*/ 0 w 345"/>
                <a:gd name="T45" fmla="*/ 136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137" descr="Wide downward diagonal"/>
            <p:cNvSpPr>
              <a:spLocks noChangeAspect="1"/>
            </p:cNvSpPr>
            <p:nvPr/>
          </p:nvSpPr>
          <p:spPr bwMode="auto">
            <a:xfrm flipV="1">
              <a:off x="3171" y="3036"/>
              <a:ext cx="222" cy="276"/>
            </a:xfrm>
            <a:custGeom>
              <a:avLst/>
              <a:gdLst>
                <a:gd name="T0" fmla="*/ 1 w 345"/>
                <a:gd name="T1" fmla="*/ 131 h 393"/>
                <a:gd name="T2" fmla="*/ 5 w 345"/>
                <a:gd name="T3" fmla="*/ 126 h 393"/>
                <a:gd name="T4" fmla="*/ 11 w 345"/>
                <a:gd name="T5" fmla="*/ 107 h 393"/>
                <a:gd name="T6" fmla="*/ 17 w 345"/>
                <a:gd name="T7" fmla="*/ 81 h 393"/>
                <a:gd name="T8" fmla="*/ 24 w 345"/>
                <a:gd name="T9" fmla="*/ 58 h 393"/>
                <a:gd name="T10" fmla="*/ 33 w 345"/>
                <a:gd name="T11" fmla="*/ 37 h 393"/>
                <a:gd name="T12" fmla="*/ 44 w 345"/>
                <a:gd name="T13" fmla="*/ 22 h 393"/>
                <a:gd name="T14" fmla="*/ 57 w 345"/>
                <a:gd name="T15" fmla="*/ 8 h 393"/>
                <a:gd name="T16" fmla="*/ 73 w 345"/>
                <a:gd name="T17" fmla="*/ 1 h 393"/>
                <a:gd name="T18" fmla="*/ 80 w 345"/>
                <a:gd name="T19" fmla="*/ 0 h 393"/>
                <a:gd name="T20" fmla="*/ 82 w 345"/>
                <a:gd name="T21" fmla="*/ 2 h 393"/>
                <a:gd name="T22" fmla="*/ 90 w 345"/>
                <a:gd name="T23" fmla="*/ 3 h 393"/>
                <a:gd name="T24" fmla="*/ 90 w 345"/>
                <a:gd name="T25" fmla="*/ 9 h 393"/>
                <a:gd name="T26" fmla="*/ 77 w 345"/>
                <a:gd name="T27" fmla="*/ 9 h 393"/>
                <a:gd name="T28" fmla="*/ 62 w 345"/>
                <a:gd name="T29" fmla="*/ 16 h 393"/>
                <a:gd name="T30" fmla="*/ 44 w 345"/>
                <a:gd name="T31" fmla="*/ 32 h 393"/>
                <a:gd name="T32" fmla="*/ 32 w 345"/>
                <a:gd name="T33" fmla="*/ 55 h 393"/>
                <a:gd name="T34" fmla="*/ 25 w 345"/>
                <a:gd name="T35" fmla="*/ 79 h 393"/>
                <a:gd name="T36" fmla="*/ 21 w 345"/>
                <a:gd name="T37" fmla="*/ 102 h 393"/>
                <a:gd name="T38" fmla="*/ 16 w 345"/>
                <a:gd name="T39" fmla="*/ 118 h 393"/>
                <a:gd name="T40" fmla="*/ 12 w 345"/>
                <a:gd name="T41" fmla="*/ 129 h 393"/>
                <a:gd name="T42" fmla="*/ 5 w 345"/>
                <a:gd name="T43" fmla="*/ 135 h 393"/>
                <a:gd name="T44" fmla="*/ 0 w 345"/>
                <a:gd name="T45" fmla="*/ 136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Line 138"/>
            <p:cNvSpPr>
              <a:spLocks noChangeAspect="1" noChangeShapeType="1"/>
            </p:cNvSpPr>
            <p:nvPr/>
          </p:nvSpPr>
          <p:spPr bwMode="auto">
            <a:xfrm flipH="1" flipV="1">
              <a:off x="3394" y="2510"/>
              <a:ext cx="0" cy="7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Freeform 139" descr="Wide downward diagonal"/>
            <p:cNvSpPr>
              <a:spLocks noChangeAspect="1"/>
            </p:cNvSpPr>
            <p:nvPr/>
          </p:nvSpPr>
          <p:spPr bwMode="auto">
            <a:xfrm flipH="1">
              <a:off x="3394" y="2506"/>
              <a:ext cx="221" cy="276"/>
            </a:xfrm>
            <a:custGeom>
              <a:avLst/>
              <a:gdLst>
                <a:gd name="T0" fmla="*/ 1 w 345"/>
                <a:gd name="T1" fmla="*/ 131 h 393"/>
                <a:gd name="T2" fmla="*/ 5 w 345"/>
                <a:gd name="T3" fmla="*/ 126 h 393"/>
                <a:gd name="T4" fmla="*/ 11 w 345"/>
                <a:gd name="T5" fmla="*/ 107 h 393"/>
                <a:gd name="T6" fmla="*/ 17 w 345"/>
                <a:gd name="T7" fmla="*/ 81 h 393"/>
                <a:gd name="T8" fmla="*/ 24 w 345"/>
                <a:gd name="T9" fmla="*/ 58 h 393"/>
                <a:gd name="T10" fmla="*/ 33 w 345"/>
                <a:gd name="T11" fmla="*/ 37 h 393"/>
                <a:gd name="T12" fmla="*/ 43 w 345"/>
                <a:gd name="T13" fmla="*/ 22 h 393"/>
                <a:gd name="T14" fmla="*/ 56 w 345"/>
                <a:gd name="T15" fmla="*/ 8 h 393"/>
                <a:gd name="T16" fmla="*/ 72 w 345"/>
                <a:gd name="T17" fmla="*/ 1 h 393"/>
                <a:gd name="T18" fmla="*/ 79 w 345"/>
                <a:gd name="T19" fmla="*/ 0 h 393"/>
                <a:gd name="T20" fmla="*/ 81 w 345"/>
                <a:gd name="T21" fmla="*/ 2 h 393"/>
                <a:gd name="T22" fmla="*/ 88 w 345"/>
                <a:gd name="T23" fmla="*/ 3 h 393"/>
                <a:gd name="T24" fmla="*/ 88 w 345"/>
                <a:gd name="T25" fmla="*/ 9 h 393"/>
                <a:gd name="T26" fmla="*/ 76 w 345"/>
                <a:gd name="T27" fmla="*/ 9 h 393"/>
                <a:gd name="T28" fmla="*/ 61 w 345"/>
                <a:gd name="T29" fmla="*/ 16 h 393"/>
                <a:gd name="T30" fmla="*/ 44 w 345"/>
                <a:gd name="T31" fmla="*/ 32 h 393"/>
                <a:gd name="T32" fmla="*/ 31 w 345"/>
                <a:gd name="T33" fmla="*/ 55 h 393"/>
                <a:gd name="T34" fmla="*/ 24 w 345"/>
                <a:gd name="T35" fmla="*/ 79 h 393"/>
                <a:gd name="T36" fmla="*/ 20 w 345"/>
                <a:gd name="T37" fmla="*/ 102 h 393"/>
                <a:gd name="T38" fmla="*/ 15 w 345"/>
                <a:gd name="T39" fmla="*/ 118 h 393"/>
                <a:gd name="T40" fmla="*/ 12 w 345"/>
                <a:gd name="T41" fmla="*/ 129 h 393"/>
                <a:gd name="T42" fmla="*/ 5 w 345"/>
                <a:gd name="T43" fmla="*/ 135 h 393"/>
                <a:gd name="T44" fmla="*/ 0 w 345"/>
                <a:gd name="T45" fmla="*/ 136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140" descr="Wide downward diagonal"/>
            <p:cNvSpPr>
              <a:spLocks noChangeAspect="1"/>
            </p:cNvSpPr>
            <p:nvPr/>
          </p:nvSpPr>
          <p:spPr bwMode="auto">
            <a:xfrm flipH="1" flipV="1">
              <a:off x="3395" y="3037"/>
              <a:ext cx="220" cy="276"/>
            </a:xfrm>
            <a:custGeom>
              <a:avLst/>
              <a:gdLst>
                <a:gd name="T0" fmla="*/ 1 w 345"/>
                <a:gd name="T1" fmla="*/ 131 h 393"/>
                <a:gd name="T2" fmla="*/ 5 w 345"/>
                <a:gd name="T3" fmla="*/ 126 h 393"/>
                <a:gd name="T4" fmla="*/ 11 w 345"/>
                <a:gd name="T5" fmla="*/ 107 h 393"/>
                <a:gd name="T6" fmla="*/ 17 w 345"/>
                <a:gd name="T7" fmla="*/ 81 h 393"/>
                <a:gd name="T8" fmla="*/ 23 w 345"/>
                <a:gd name="T9" fmla="*/ 58 h 393"/>
                <a:gd name="T10" fmla="*/ 33 w 345"/>
                <a:gd name="T11" fmla="*/ 37 h 393"/>
                <a:gd name="T12" fmla="*/ 42 w 345"/>
                <a:gd name="T13" fmla="*/ 22 h 393"/>
                <a:gd name="T14" fmla="*/ 55 w 345"/>
                <a:gd name="T15" fmla="*/ 8 h 393"/>
                <a:gd name="T16" fmla="*/ 71 w 345"/>
                <a:gd name="T17" fmla="*/ 1 h 393"/>
                <a:gd name="T18" fmla="*/ 78 w 345"/>
                <a:gd name="T19" fmla="*/ 0 h 393"/>
                <a:gd name="T20" fmla="*/ 80 w 345"/>
                <a:gd name="T21" fmla="*/ 2 h 393"/>
                <a:gd name="T22" fmla="*/ 87 w 345"/>
                <a:gd name="T23" fmla="*/ 3 h 393"/>
                <a:gd name="T24" fmla="*/ 87 w 345"/>
                <a:gd name="T25" fmla="*/ 9 h 393"/>
                <a:gd name="T26" fmla="*/ 76 w 345"/>
                <a:gd name="T27" fmla="*/ 9 h 393"/>
                <a:gd name="T28" fmla="*/ 61 w 345"/>
                <a:gd name="T29" fmla="*/ 16 h 393"/>
                <a:gd name="T30" fmla="*/ 43 w 345"/>
                <a:gd name="T31" fmla="*/ 32 h 393"/>
                <a:gd name="T32" fmla="*/ 31 w 345"/>
                <a:gd name="T33" fmla="*/ 55 h 393"/>
                <a:gd name="T34" fmla="*/ 24 w 345"/>
                <a:gd name="T35" fmla="*/ 79 h 393"/>
                <a:gd name="T36" fmla="*/ 20 w 345"/>
                <a:gd name="T37" fmla="*/ 102 h 393"/>
                <a:gd name="T38" fmla="*/ 15 w 345"/>
                <a:gd name="T39" fmla="*/ 118 h 393"/>
                <a:gd name="T40" fmla="*/ 11 w 345"/>
                <a:gd name="T41" fmla="*/ 129 h 393"/>
                <a:gd name="T42" fmla="*/ 4 w 345"/>
                <a:gd name="T43" fmla="*/ 135 h 393"/>
                <a:gd name="T44" fmla="*/ 0 w 345"/>
                <a:gd name="T45" fmla="*/ 136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Line 141"/>
            <p:cNvSpPr>
              <a:spLocks noChangeAspect="1" noChangeShapeType="1"/>
            </p:cNvSpPr>
            <p:nvPr/>
          </p:nvSpPr>
          <p:spPr bwMode="auto">
            <a:xfrm flipV="1">
              <a:off x="3394" y="2511"/>
              <a:ext cx="0" cy="7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Freeform 142" descr="Wide downward diagonal"/>
            <p:cNvSpPr>
              <a:spLocks noChangeAspect="1"/>
            </p:cNvSpPr>
            <p:nvPr/>
          </p:nvSpPr>
          <p:spPr bwMode="auto">
            <a:xfrm>
              <a:off x="3613" y="2505"/>
              <a:ext cx="221" cy="276"/>
            </a:xfrm>
            <a:custGeom>
              <a:avLst/>
              <a:gdLst>
                <a:gd name="T0" fmla="*/ 1 w 345"/>
                <a:gd name="T1" fmla="*/ 131 h 393"/>
                <a:gd name="T2" fmla="*/ 5 w 345"/>
                <a:gd name="T3" fmla="*/ 126 h 393"/>
                <a:gd name="T4" fmla="*/ 11 w 345"/>
                <a:gd name="T5" fmla="*/ 107 h 393"/>
                <a:gd name="T6" fmla="*/ 17 w 345"/>
                <a:gd name="T7" fmla="*/ 81 h 393"/>
                <a:gd name="T8" fmla="*/ 24 w 345"/>
                <a:gd name="T9" fmla="*/ 58 h 393"/>
                <a:gd name="T10" fmla="*/ 33 w 345"/>
                <a:gd name="T11" fmla="*/ 37 h 393"/>
                <a:gd name="T12" fmla="*/ 43 w 345"/>
                <a:gd name="T13" fmla="*/ 22 h 393"/>
                <a:gd name="T14" fmla="*/ 56 w 345"/>
                <a:gd name="T15" fmla="*/ 8 h 393"/>
                <a:gd name="T16" fmla="*/ 72 w 345"/>
                <a:gd name="T17" fmla="*/ 1 h 393"/>
                <a:gd name="T18" fmla="*/ 79 w 345"/>
                <a:gd name="T19" fmla="*/ 0 h 393"/>
                <a:gd name="T20" fmla="*/ 81 w 345"/>
                <a:gd name="T21" fmla="*/ 2 h 393"/>
                <a:gd name="T22" fmla="*/ 88 w 345"/>
                <a:gd name="T23" fmla="*/ 3 h 393"/>
                <a:gd name="T24" fmla="*/ 88 w 345"/>
                <a:gd name="T25" fmla="*/ 9 h 393"/>
                <a:gd name="T26" fmla="*/ 76 w 345"/>
                <a:gd name="T27" fmla="*/ 9 h 393"/>
                <a:gd name="T28" fmla="*/ 61 w 345"/>
                <a:gd name="T29" fmla="*/ 16 h 393"/>
                <a:gd name="T30" fmla="*/ 44 w 345"/>
                <a:gd name="T31" fmla="*/ 32 h 393"/>
                <a:gd name="T32" fmla="*/ 31 w 345"/>
                <a:gd name="T33" fmla="*/ 55 h 393"/>
                <a:gd name="T34" fmla="*/ 24 w 345"/>
                <a:gd name="T35" fmla="*/ 79 h 393"/>
                <a:gd name="T36" fmla="*/ 20 w 345"/>
                <a:gd name="T37" fmla="*/ 102 h 393"/>
                <a:gd name="T38" fmla="*/ 15 w 345"/>
                <a:gd name="T39" fmla="*/ 118 h 393"/>
                <a:gd name="T40" fmla="*/ 12 w 345"/>
                <a:gd name="T41" fmla="*/ 129 h 393"/>
                <a:gd name="T42" fmla="*/ 5 w 345"/>
                <a:gd name="T43" fmla="*/ 135 h 393"/>
                <a:gd name="T44" fmla="*/ 0 w 345"/>
                <a:gd name="T45" fmla="*/ 136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 143" descr="Wide downward diagonal"/>
            <p:cNvSpPr>
              <a:spLocks noChangeAspect="1"/>
            </p:cNvSpPr>
            <p:nvPr/>
          </p:nvSpPr>
          <p:spPr bwMode="auto">
            <a:xfrm flipV="1">
              <a:off x="3613" y="3036"/>
              <a:ext cx="220" cy="276"/>
            </a:xfrm>
            <a:custGeom>
              <a:avLst/>
              <a:gdLst>
                <a:gd name="T0" fmla="*/ 1 w 345"/>
                <a:gd name="T1" fmla="*/ 131 h 393"/>
                <a:gd name="T2" fmla="*/ 5 w 345"/>
                <a:gd name="T3" fmla="*/ 126 h 393"/>
                <a:gd name="T4" fmla="*/ 11 w 345"/>
                <a:gd name="T5" fmla="*/ 107 h 393"/>
                <a:gd name="T6" fmla="*/ 17 w 345"/>
                <a:gd name="T7" fmla="*/ 81 h 393"/>
                <a:gd name="T8" fmla="*/ 23 w 345"/>
                <a:gd name="T9" fmla="*/ 58 h 393"/>
                <a:gd name="T10" fmla="*/ 33 w 345"/>
                <a:gd name="T11" fmla="*/ 37 h 393"/>
                <a:gd name="T12" fmla="*/ 42 w 345"/>
                <a:gd name="T13" fmla="*/ 22 h 393"/>
                <a:gd name="T14" fmla="*/ 55 w 345"/>
                <a:gd name="T15" fmla="*/ 8 h 393"/>
                <a:gd name="T16" fmla="*/ 71 w 345"/>
                <a:gd name="T17" fmla="*/ 1 h 393"/>
                <a:gd name="T18" fmla="*/ 78 w 345"/>
                <a:gd name="T19" fmla="*/ 0 h 393"/>
                <a:gd name="T20" fmla="*/ 80 w 345"/>
                <a:gd name="T21" fmla="*/ 2 h 393"/>
                <a:gd name="T22" fmla="*/ 87 w 345"/>
                <a:gd name="T23" fmla="*/ 3 h 393"/>
                <a:gd name="T24" fmla="*/ 87 w 345"/>
                <a:gd name="T25" fmla="*/ 9 h 393"/>
                <a:gd name="T26" fmla="*/ 76 w 345"/>
                <a:gd name="T27" fmla="*/ 9 h 393"/>
                <a:gd name="T28" fmla="*/ 61 w 345"/>
                <a:gd name="T29" fmla="*/ 16 h 393"/>
                <a:gd name="T30" fmla="*/ 43 w 345"/>
                <a:gd name="T31" fmla="*/ 32 h 393"/>
                <a:gd name="T32" fmla="*/ 31 w 345"/>
                <a:gd name="T33" fmla="*/ 55 h 393"/>
                <a:gd name="T34" fmla="*/ 24 w 345"/>
                <a:gd name="T35" fmla="*/ 79 h 393"/>
                <a:gd name="T36" fmla="*/ 20 w 345"/>
                <a:gd name="T37" fmla="*/ 102 h 393"/>
                <a:gd name="T38" fmla="*/ 15 w 345"/>
                <a:gd name="T39" fmla="*/ 118 h 393"/>
                <a:gd name="T40" fmla="*/ 11 w 345"/>
                <a:gd name="T41" fmla="*/ 129 h 393"/>
                <a:gd name="T42" fmla="*/ 4 w 345"/>
                <a:gd name="T43" fmla="*/ 135 h 393"/>
                <a:gd name="T44" fmla="*/ 0 w 345"/>
                <a:gd name="T45" fmla="*/ 136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Line 144"/>
            <p:cNvSpPr>
              <a:spLocks noChangeAspect="1" noChangeShapeType="1"/>
            </p:cNvSpPr>
            <p:nvPr/>
          </p:nvSpPr>
          <p:spPr bwMode="auto">
            <a:xfrm flipH="1" flipV="1">
              <a:off x="3834" y="2510"/>
              <a:ext cx="0" cy="7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Freeform 145" descr="Wide downward diagonal"/>
            <p:cNvSpPr>
              <a:spLocks noChangeAspect="1"/>
            </p:cNvSpPr>
            <p:nvPr/>
          </p:nvSpPr>
          <p:spPr bwMode="auto">
            <a:xfrm flipH="1">
              <a:off x="3834" y="2506"/>
              <a:ext cx="221" cy="276"/>
            </a:xfrm>
            <a:custGeom>
              <a:avLst/>
              <a:gdLst>
                <a:gd name="T0" fmla="*/ 1 w 345"/>
                <a:gd name="T1" fmla="*/ 131 h 393"/>
                <a:gd name="T2" fmla="*/ 5 w 345"/>
                <a:gd name="T3" fmla="*/ 126 h 393"/>
                <a:gd name="T4" fmla="*/ 11 w 345"/>
                <a:gd name="T5" fmla="*/ 107 h 393"/>
                <a:gd name="T6" fmla="*/ 17 w 345"/>
                <a:gd name="T7" fmla="*/ 81 h 393"/>
                <a:gd name="T8" fmla="*/ 24 w 345"/>
                <a:gd name="T9" fmla="*/ 58 h 393"/>
                <a:gd name="T10" fmla="*/ 33 w 345"/>
                <a:gd name="T11" fmla="*/ 37 h 393"/>
                <a:gd name="T12" fmla="*/ 43 w 345"/>
                <a:gd name="T13" fmla="*/ 22 h 393"/>
                <a:gd name="T14" fmla="*/ 56 w 345"/>
                <a:gd name="T15" fmla="*/ 8 h 393"/>
                <a:gd name="T16" fmla="*/ 72 w 345"/>
                <a:gd name="T17" fmla="*/ 1 h 393"/>
                <a:gd name="T18" fmla="*/ 79 w 345"/>
                <a:gd name="T19" fmla="*/ 0 h 393"/>
                <a:gd name="T20" fmla="*/ 81 w 345"/>
                <a:gd name="T21" fmla="*/ 2 h 393"/>
                <a:gd name="T22" fmla="*/ 88 w 345"/>
                <a:gd name="T23" fmla="*/ 3 h 393"/>
                <a:gd name="T24" fmla="*/ 88 w 345"/>
                <a:gd name="T25" fmla="*/ 9 h 393"/>
                <a:gd name="T26" fmla="*/ 76 w 345"/>
                <a:gd name="T27" fmla="*/ 9 h 393"/>
                <a:gd name="T28" fmla="*/ 61 w 345"/>
                <a:gd name="T29" fmla="*/ 16 h 393"/>
                <a:gd name="T30" fmla="*/ 44 w 345"/>
                <a:gd name="T31" fmla="*/ 32 h 393"/>
                <a:gd name="T32" fmla="*/ 31 w 345"/>
                <a:gd name="T33" fmla="*/ 55 h 393"/>
                <a:gd name="T34" fmla="*/ 24 w 345"/>
                <a:gd name="T35" fmla="*/ 79 h 393"/>
                <a:gd name="T36" fmla="*/ 20 w 345"/>
                <a:gd name="T37" fmla="*/ 102 h 393"/>
                <a:gd name="T38" fmla="*/ 15 w 345"/>
                <a:gd name="T39" fmla="*/ 118 h 393"/>
                <a:gd name="T40" fmla="*/ 12 w 345"/>
                <a:gd name="T41" fmla="*/ 129 h 393"/>
                <a:gd name="T42" fmla="*/ 5 w 345"/>
                <a:gd name="T43" fmla="*/ 135 h 393"/>
                <a:gd name="T44" fmla="*/ 0 w 345"/>
                <a:gd name="T45" fmla="*/ 136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Freeform 146" descr="Wide downward diagonal"/>
            <p:cNvSpPr>
              <a:spLocks noChangeAspect="1"/>
            </p:cNvSpPr>
            <p:nvPr/>
          </p:nvSpPr>
          <p:spPr bwMode="auto">
            <a:xfrm flipH="1" flipV="1">
              <a:off x="3835" y="3037"/>
              <a:ext cx="220" cy="276"/>
            </a:xfrm>
            <a:custGeom>
              <a:avLst/>
              <a:gdLst>
                <a:gd name="T0" fmla="*/ 1 w 345"/>
                <a:gd name="T1" fmla="*/ 131 h 393"/>
                <a:gd name="T2" fmla="*/ 5 w 345"/>
                <a:gd name="T3" fmla="*/ 126 h 393"/>
                <a:gd name="T4" fmla="*/ 11 w 345"/>
                <a:gd name="T5" fmla="*/ 107 h 393"/>
                <a:gd name="T6" fmla="*/ 17 w 345"/>
                <a:gd name="T7" fmla="*/ 81 h 393"/>
                <a:gd name="T8" fmla="*/ 23 w 345"/>
                <a:gd name="T9" fmla="*/ 58 h 393"/>
                <a:gd name="T10" fmla="*/ 33 w 345"/>
                <a:gd name="T11" fmla="*/ 37 h 393"/>
                <a:gd name="T12" fmla="*/ 42 w 345"/>
                <a:gd name="T13" fmla="*/ 22 h 393"/>
                <a:gd name="T14" fmla="*/ 55 w 345"/>
                <a:gd name="T15" fmla="*/ 8 h 393"/>
                <a:gd name="T16" fmla="*/ 71 w 345"/>
                <a:gd name="T17" fmla="*/ 1 h 393"/>
                <a:gd name="T18" fmla="*/ 78 w 345"/>
                <a:gd name="T19" fmla="*/ 0 h 393"/>
                <a:gd name="T20" fmla="*/ 80 w 345"/>
                <a:gd name="T21" fmla="*/ 2 h 393"/>
                <a:gd name="T22" fmla="*/ 87 w 345"/>
                <a:gd name="T23" fmla="*/ 3 h 393"/>
                <a:gd name="T24" fmla="*/ 87 w 345"/>
                <a:gd name="T25" fmla="*/ 9 h 393"/>
                <a:gd name="T26" fmla="*/ 76 w 345"/>
                <a:gd name="T27" fmla="*/ 9 h 393"/>
                <a:gd name="T28" fmla="*/ 61 w 345"/>
                <a:gd name="T29" fmla="*/ 16 h 393"/>
                <a:gd name="T30" fmla="*/ 43 w 345"/>
                <a:gd name="T31" fmla="*/ 32 h 393"/>
                <a:gd name="T32" fmla="*/ 31 w 345"/>
                <a:gd name="T33" fmla="*/ 55 h 393"/>
                <a:gd name="T34" fmla="*/ 24 w 345"/>
                <a:gd name="T35" fmla="*/ 79 h 393"/>
                <a:gd name="T36" fmla="*/ 20 w 345"/>
                <a:gd name="T37" fmla="*/ 102 h 393"/>
                <a:gd name="T38" fmla="*/ 15 w 345"/>
                <a:gd name="T39" fmla="*/ 118 h 393"/>
                <a:gd name="T40" fmla="*/ 11 w 345"/>
                <a:gd name="T41" fmla="*/ 129 h 393"/>
                <a:gd name="T42" fmla="*/ 4 w 345"/>
                <a:gd name="T43" fmla="*/ 135 h 393"/>
                <a:gd name="T44" fmla="*/ 0 w 345"/>
                <a:gd name="T45" fmla="*/ 136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Line 147"/>
            <p:cNvSpPr>
              <a:spLocks noChangeAspect="1" noChangeShapeType="1"/>
            </p:cNvSpPr>
            <p:nvPr/>
          </p:nvSpPr>
          <p:spPr bwMode="auto">
            <a:xfrm flipV="1">
              <a:off x="3834" y="2511"/>
              <a:ext cx="0" cy="7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Freeform 148" descr="Wide downward diagonal"/>
            <p:cNvSpPr>
              <a:spLocks noChangeAspect="1"/>
            </p:cNvSpPr>
            <p:nvPr/>
          </p:nvSpPr>
          <p:spPr bwMode="auto">
            <a:xfrm>
              <a:off x="4053" y="2505"/>
              <a:ext cx="221" cy="276"/>
            </a:xfrm>
            <a:custGeom>
              <a:avLst/>
              <a:gdLst>
                <a:gd name="T0" fmla="*/ 1 w 345"/>
                <a:gd name="T1" fmla="*/ 131 h 393"/>
                <a:gd name="T2" fmla="*/ 5 w 345"/>
                <a:gd name="T3" fmla="*/ 126 h 393"/>
                <a:gd name="T4" fmla="*/ 11 w 345"/>
                <a:gd name="T5" fmla="*/ 107 h 393"/>
                <a:gd name="T6" fmla="*/ 17 w 345"/>
                <a:gd name="T7" fmla="*/ 81 h 393"/>
                <a:gd name="T8" fmla="*/ 24 w 345"/>
                <a:gd name="T9" fmla="*/ 58 h 393"/>
                <a:gd name="T10" fmla="*/ 33 w 345"/>
                <a:gd name="T11" fmla="*/ 37 h 393"/>
                <a:gd name="T12" fmla="*/ 43 w 345"/>
                <a:gd name="T13" fmla="*/ 22 h 393"/>
                <a:gd name="T14" fmla="*/ 56 w 345"/>
                <a:gd name="T15" fmla="*/ 8 h 393"/>
                <a:gd name="T16" fmla="*/ 72 w 345"/>
                <a:gd name="T17" fmla="*/ 1 h 393"/>
                <a:gd name="T18" fmla="*/ 79 w 345"/>
                <a:gd name="T19" fmla="*/ 0 h 393"/>
                <a:gd name="T20" fmla="*/ 81 w 345"/>
                <a:gd name="T21" fmla="*/ 2 h 393"/>
                <a:gd name="T22" fmla="*/ 88 w 345"/>
                <a:gd name="T23" fmla="*/ 3 h 393"/>
                <a:gd name="T24" fmla="*/ 88 w 345"/>
                <a:gd name="T25" fmla="*/ 9 h 393"/>
                <a:gd name="T26" fmla="*/ 76 w 345"/>
                <a:gd name="T27" fmla="*/ 9 h 393"/>
                <a:gd name="T28" fmla="*/ 61 w 345"/>
                <a:gd name="T29" fmla="*/ 16 h 393"/>
                <a:gd name="T30" fmla="*/ 44 w 345"/>
                <a:gd name="T31" fmla="*/ 32 h 393"/>
                <a:gd name="T32" fmla="*/ 31 w 345"/>
                <a:gd name="T33" fmla="*/ 55 h 393"/>
                <a:gd name="T34" fmla="*/ 24 w 345"/>
                <a:gd name="T35" fmla="*/ 79 h 393"/>
                <a:gd name="T36" fmla="*/ 20 w 345"/>
                <a:gd name="T37" fmla="*/ 102 h 393"/>
                <a:gd name="T38" fmla="*/ 15 w 345"/>
                <a:gd name="T39" fmla="*/ 118 h 393"/>
                <a:gd name="T40" fmla="*/ 12 w 345"/>
                <a:gd name="T41" fmla="*/ 129 h 393"/>
                <a:gd name="T42" fmla="*/ 5 w 345"/>
                <a:gd name="T43" fmla="*/ 135 h 393"/>
                <a:gd name="T44" fmla="*/ 0 w 345"/>
                <a:gd name="T45" fmla="*/ 136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Freeform 149" descr="Wide downward diagonal"/>
            <p:cNvSpPr>
              <a:spLocks noChangeAspect="1"/>
            </p:cNvSpPr>
            <p:nvPr/>
          </p:nvSpPr>
          <p:spPr bwMode="auto">
            <a:xfrm flipV="1">
              <a:off x="4053" y="3036"/>
              <a:ext cx="220" cy="276"/>
            </a:xfrm>
            <a:custGeom>
              <a:avLst/>
              <a:gdLst>
                <a:gd name="T0" fmla="*/ 1 w 345"/>
                <a:gd name="T1" fmla="*/ 131 h 393"/>
                <a:gd name="T2" fmla="*/ 5 w 345"/>
                <a:gd name="T3" fmla="*/ 126 h 393"/>
                <a:gd name="T4" fmla="*/ 11 w 345"/>
                <a:gd name="T5" fmla="*/ 107 h 393"/>
                <a:gd name="T6" fmla="*/ 17 w 345"/>
                <a:gd name="T7" fmla="*/ 81 h 393"/>
                <a:gd name="T8" fmla="*/ 23 w 345"/>
                <a:gd name="T9" fmla="*/ 58 h 393"/>
                <a:gd name="T10" fmla="*/ 33 w 345"/>
                <a:gd name="T11" fmla="*/ 37 h 393"/>
                <a:gd name="T12" fmla="*/ 42 w 345"/>
                <a:gd name="T13" fmla="*/ 22 h 393"/>
                <a:gd name="T14" fmla="*/ 55 w 345"/>
                <a:gd name="T15" fmla="*/ 8 h 393"/>
                <a:gd name="T16" fmla="*/ 71 w 345"/>
                <a:gd name="T17" fmla="*/ 1 h 393"/>
                <a:gd name="T18" fmla="*/ 78 w 345"/>
                <a:gd name="T19" fmla="*/ 0 h 393"/>
                <a:gd name="T20" fmla="*/ 80 w 345"/>
                <a:gd name="T21" fmla="*/ 2 h 393"/>
                <a:gd name="T22" fmla="*/ 87 w 345"/>
                <a:gd name="T23" fmla="*/ 3 h 393"/>
                <a:gd name="T24" fmla="*/ 87 w 345"/>
                <a:gd name="T25" fmla="*/ 9 h 393"/>
                <a:gd name="T26" fmla="*/ 76 w 345"/>
                <a:gd name="T27" fmla="*/ 9 h 393"/>
                <a:gd name="T28" fmla="*/ 61 w 345"/>
                <a:gd name="T29" fmla="*/ 16 h 393"/>
                <a:gd name="T30" fmla="*/ 43 w 345"/>
                <a:gd name="T31" fmla="*/ 32 h 393"/>
                <a:gd name="T32" fmla="*/ 31 w 345"/>
                <a:gd name="T33" fmla="*/ 55 h 393"/>
                <a:gd name="T34" fmla="*/ 24 w 345"/>
                <a:gd name="T35" fmla="*/ 79 h 393"/>
                <a:gd name="T36" fmla="*/ 20 w 345"/>
                <a:gd name="T37" fmla="*/ 102 h 393"/>
                <a:gd name="T38" fmla="*/ 15 w 345"/>
                <a:gd name="T39" fmla="*/ 118 h 393"/>
                <a:gd name="T40" fmla="*/ 11 w 345"/>
                <a:gd name="T41" fmla="*/ 129 h 393"/>
                <a:gd name="T42" fmla="*/ 4 w 345"/>
                <a:gd name="T43" fmla="*/ 135 h 393"/>
                <a:gd name="T44" fmla="*/ 0 w 345"/>
                <a:gd name="T45" fmla="*/ 136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Line 150"/>
            <p:cNvSpPr>
              <a:spLocks noChangeAspect="1" noChangeShapeType="1"/>
            </p:cNvSpPr>
            <p:nvPr/>
          </p:nvSpPr>
          <p:spPr bwMode="auto">
            <a:xfrm flipH="1" flipV="1">
              <a:off x="4274" y="2510"/>
              <a:ext cx="0" cy="7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Freeform 151" descr="Wide downward diagonal"/>
            <p:cNvSpPr>
              <a:spLocks noChangeAspect="1"/>
            </p:cNvSpPr>
            <p:nvPr/>
          </p:nvSpPr>
          <p:spPr bwMode="auto">
            <a:xfrm flipH="1">
              <a:off x="4274" y="2506"/>
              <a:ext cx="224" cy="276"/>
            </a:xfrm>
            <a:custGeom>
              <a:avLst/>
              <a:gdLst>
                <a:gd name="T0" fmla="*/ 1 w 345"/>
                <a:gd name="T1" fmla="*/ 131 h 393"/>
                <a:gd name="T2" fmla="*/ 5 w 345"/>
                <a:gd name="T3" fmla="*/ 126 h 393"/>
                <a:gd name="T4" fmla="*/ 12 w 345"/>
                <a:gd name="T5" fmla="*/ 107 h 393"/>
                <a:gd name="T6" fmla="*/ 18 w 345"/>
                <a:gd name="T7" fmla="*/ 81 h 393"/>
                <a:gd name="T8" fmla="*/ 25 w 345"/>
                <a:gd name="T9" fmla="*/ 58 h 393"/>
                <a:gd name="T10" fmla="*/ 34 w 345"/>
                <a:gd name="T11" fmla="*/ 37 h 393"/>
                <a:gd name="T12" fmla="*/ 45 w 345"/>
                <a:gd name="T13" fmla="*/ 22 h 393"/>
                <a:gd name="T14" fmla="*/ 58 w 345"/>
                <a:gd name="T15" fmla="*/ 8 h 393"/>
                <a:gd name="T16" fmla="*/ 75 w 345"/>
                <a:gd name="T17" fmla="*/ 1 h 393"/>
                <a:gd name="T18" fmla="*/ 82 w 345"/>
                <a:gd name="T19" fmla="*/ 0 h 393"/>
                <a:gd name="T20" fmla="*/ 85 w 345"/>
                <a:gd name="T21" fmla="*/ 2 h 393"/>
                <a:gd name="T22" fmla="*/ 92 w 345"/>
                <a:gd name="T23" fmla="*/ 3 h 393"/>
                <a:gd name="T24" fmla="*/ 92 w 345"/>
                <a:gd name="T25" fmla="*/ 9 h 393"/>
                <a:gd name="T26" fmla="*/ 80 w 345"/>
                <a:gd name="T27" fmla="*/ 9 h 393"/>
                <a:gd name="T28" fmla="*/ 64 w 345"/>
                <a:gd name="T29" fmla="*/ 16 h 393"/>
                <a:gd name="T30" fmla="*/ 45 w 345"/>
                <a:gd name="T31" fmla="*/ 32 h 393"/>
                <a:gd name="T32" fmla="*/ 33 w 345"/>
                <a:gd name="T33" fmla="*/ 55 h 393"/>
                <a:gd name="T34" fmla="*/ 26 w 345"/>
                <a:gd name="T35" fmla="*/ 79 h 393"/>
                <a:gd name="T36" fmla="*/ 21 w 345"/>
                <a:gd name="T37" fmla="*/ 102 h 393"/>
                <a:gd name="T38" fmla="*/ 16 w 345"/>
                <a:gd name="T39" fmla="*/ 118 h 393"/>
                <a:gd name="T40" fmla="*/ 12 w 345"/>
                <a:gd name="T41" fmla="*/ 129 h 393"/>
                <a:gd name="T42" fmla="*/ 5 w 345"/>
                <a:gd name="T43" fmla="*/ 135 h 393"/>
                <a:gd name="T44" fmla="*/ 0 w 345"/>
                <a:gd name="T45" fmla="*/ 136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Freeform 152" descr="Wide downward diagonal"/>
            <p:cNvSpPr>
              <a:spLocks noChangeAspect="1"/>
            </p:cNvSpPr>
            <p:nvPr/>
          </p:nvSpPr>
          <p:spPr bwMode="auto">
            <a:xfrm flipH="1" flipV="1">
              <a:off x="4275" y="3037"/>
              <a:ext cx="223" cy="276"/>
            </a:xfrm>
            <a:custGeom>
              <a:avLst/>
              <a:gdLst>
                <a:gd name="T0" fmla="*/ 1 w 345"/>
                <a:gd name="T1" fmla="*/ 131 h 393"/>
                <a:gd name="T2" fmla="*/ 5 w 345"/>
                <a:gd name="T3" fmla="*/ 126 h 393"/>
                <a:gd name="T4" fmla="*/ 11 w 345"/>
                <a:gd name="T5" fmla="*/ 107 h 393"/>
                <a:gd name="T6" fmla="*/ 18 w 345"/>
                <a:gd name="T7" fmla="*/ 81 h 393"/>
                <a:gd name="T8" fmla="*/ 24 w 345"/>
                <a:gd name="T9" fmla="*/ 58 h 393"/>
                <a:gd name="T10" fmla="*/ 34 w 345"/>
                <a:gd name="T11" fmla="*/ 37 h 393"/>
                <a:gd name="T12" fmla="*/ 44 w 345"/>
                <a:gd name="T13" fmla="*/ 22 h 393"/>
                <a:gd name="T14" fmla="*/ 58 w 345"/>
                <a:gd name="T15" fmla="*/ 8 h 393"/>
                <a:gd name="T16" fmla="*/ 74 w 345"/>
                <a:gd name="T17" fmla="*/ 1 h 393"/>
                <a:gd name="T18" fmla="*/ 81 w 345"/>
                <a:gd name="T19" fmla="*/ 0 h 393"/>
                <a:gd name="T20" fmla="*/ 83 w 345"/>
                <a:gd name="T21" fmla="*/ 2 h 393"/>
                <a:gd name="T22" fmla="*/ 91 w 345"/>
                <a:gd name="T23" fmla="*/ 3 h 393"/>
                <a:gd name="T24" fmla="*/ 91 w 345"/>
                <a:gd name="T25" fmla="*/ 9 h 393"/>
                <a:gd name="T26" fmla="*/ 79 w 345"/>
                <a:gd name="T27" fmla="*/ 9 h 393"/>
                <a:gd name="T28" fmla="*/ 63 w 345"/>
                <a:gd name="T29" fmla="*/ 16 h 393"/>
                <a:gd name="T30" fmla="*/ 45 w 345"/>
                <a:gd name="T31" fmla="*/ 32 h 393"/>
                <a:gd name="T32" fmla="*/ 32 w 345"/>
                <a:gd name="T33" fmla="*/ 55 h 393"/>
                <a:gd name="T34" fmla="*/ 25 w 345"/>
                <a:gd name="T35" fmla="*/ 79 h 393"/>
                <a:gd name="T36" fmla="*/ 21 w 345"/>
                <a:gd name="T37" fmla="*/ 102 h 393"/>
                <a:gd name="T38" fmla="*/ 16 w 345"/>
                <a:gd name="T39" fmla="*/ 118 h 393"/>
                <a:gd name="T40" fmla="*/ 12 w 345"/>
                <a:gd name="T41" fmla="*/ 129 h 393"/>
                <a:gd name="T42" fmla="*/ 5 w 345"/>
                <a:gd name="T43" fmla="*/ 135 h 393"/>
                <a:gd name="T44" fmla="*/ 0 w 345"/>
                <a:gd name="T45" fmla="*/ 136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Line 153"/>
            <p:cNvSpPr>
              <a:spLocks noChangeAspect="1" noChangeShapeType="1"/>
            </p:cNvSpPr>
            <p:nvPr/>
          </p:nvSpPr>
          <p:spPr bwMode="auto">
            <a:xfrm flipV="1">
              <a:off x="4274" y="2511"/>
              <a:ext cx="0" cy="7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Freeform 154" descr="Wide downward diagonal"/>
            <p:cNvSpPr>
              <a:spLocks noChangeAspect="1"/>
            </p:cNvSpPr>
            <p:nvPr/>
          </p:nvSpPr>
          <p:spPr bwMode="auto">
            <a:xfrm>
              <a:off x="4495" y="2505"/>
              <a:ext cx="224" cy="276"/>
            </a:xfrm>
            <a:custGeom>
              <a:avLst/>
              <a:gdLst>
                <a:gd name="T0" fmla="*/ 1 w 345"/>
                <a:gd name="T1" fmla="*/ 131 h 393"/>
                <a:gd name="T2" fmla="*/ 5 w 345"/>
                <a:gd name="T3" fmla="*/ 126 h 393"/>
                <a:gd name="T4" fmla="*/ 12 w 345"/>
                <a:gd name="T5" fmla="*/ 107 h 393"/>
                <a:gd name="T6" fmla="*/ 18 w 345"/>
                <a:gd name="T7" fmla="*/ 81 h 393"/>
                <a:gd name="T8" fmla="*/ 25 w 345"/>
                <a:gd name="T9" fmla="*/ 58 h 393"/>
                <a:gd name="T10" fmla="*/ 34 w 345"/>
                <a:gd name="T11" fmla="*/ 37 h 393"/>
                <a:gd name="T12" fmla="*/ 45 w 345"/>
                <a:gd name="T13" fmla="*/ 22 h 393"/>
                <a:gd name="T14" fmla="*/ 58 w 345"/>
                <a:gd name="T15" fmla="*/ 8 h 393"/>
                <a:gd name="T16" fmla="*/ 75 w 345"/>
                <a:gd name="T17" fmla="*/ 1 h 393"/>
                <a:gd name="T18" fmla="*/ 82 w 345"/>
                <a:gd name="T19" fmla="*/ 0 h 393"/>
                <a:gd name="T20" fmla="*/ 85 w 345"/>
                <a:gd name="T21" fmla="*/ 2 h 393"/>
                <a:gd name="T22" fmla="*/ 92 w 345"/>
                <a:gd name="T23" fmla="*/ 3 h 393"/>
                <a:gd name="T24" fmla="*/ 92 w 345"/>
                <a:gd name="T25" fmla="*/ 9 h 393"/>
                <a:gd name="T26" fmla="*/ 80 w 345"/>
                <a:gd name="T27" fmla="*/ 9 h 393"/>
                <a:gd name="T28" fmla="*/ 64 w 345"/>
                <a:gd name="T29" fmla="*/ 16 h 393"/>
                <a:gd name="T30" fmla="*/ 45 w 345"/>
                <a:gd name="T31" fmla="*/ 32 h 393"/>
                <a:gd name="T32" fmla="*/ 33 w 345"/>
                <a:gd name="T33" fmla="*/ 55 h 393"/>
                <a:gd name="T34" fmla="*/ 26 w 345"/>
                <a:gd name="T35" fmla="*/ 79 h 393"/>
                <a:gd name="T36" fmla="*/ 21 w 345"/>
                <a:gd name="T37" fmla="*/ 102 h 393"/>
                <a:gd name="T38" fmla="*/ 16 w 345"/>
                <a:gd name="T39" fmla="*/ 118 h 393"/>
                <a:gd name="T40" fmla="*/ 12 w 345"/>
                <a:gd name="T41" fmla="*/ 129 h 393"/>
                <a:gd name="T42" fmla="*/ 5 w 345"/>
                <a:gd name="T43" fmla="*/ 135 h 393"/>
                <a:gd name="T44" fmla="*/ 0 w 345"/>
                <a:gd name="T45" fmla="*/ 136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" name="Freeform 155" descr="Wide downward diagonal"/>
            <p:cNvSpPr>
              <a:spLocks noChangeAspect="1"/>
            </p:cNvSpPr>
            <p:nvPr/>
          </p:nvSpPr>
          <p:spPr bwMode="auto">
            <a:xfrm flipV="1">
              <a:off x="4495" y="3036"/>
              <a:ext cx="223" cy="276"/>
            </a:xfrm>
            <a:custGeom>
              <a:avLst/>
              <a:gdLst>
                <a:gd name="T0" fmla="*/ 1 w 345"/>
                <a:gd name="T1" fmla="*/ 131 h 393"/>
                <a:gd name="T2" fmla="*/ 5 w 345"/>
                <a:gd name="T3" fmla="*/ 126 h 393"/>
                <a:gd name="T4" fmla="*/ 11 w 345"/>
                <a:gd name="T5" fmla="*/ 107 h 393"/>
                <a:gd name="T6" fmla="*/ 18 w 345"/>
                <a:gd name="T7" fmla="*/ 81 h 393"/>
                <a:gd name="T8" fmla="*/ 24 w 345"/>
                <a:gd name="T9" fmla="*/ 58 h 393"/>
                <a:gd name="T10" fmla="*/ 34 w 345"/>
                <a:gd name="T11" fmla="*/ 37 h 393"/>
                <a:gd name="T12" fmla="*/ 44 w 345"/>
                <a:gd name="T13" fmla="*/ 22 h 393"/>
                <a:gd name="T14" fmla="*/ 58 w 345"/>
                <a:gd name="T15" fmla="*/ 8 h 393"/>
                <a:gd name="T16" fmla="*/ 74 w 345"/>
                <a:gd name="T17" fmla="*/ 1 h 393"/>
                <a:gd name="T18" fmla="*/ 81 w 345"/>
                <a:gd name="T19" fmla="*/ 0 h 393"/>
                <a:gd name="T20" fmla="*/ 83 w 345"/>
                <a:gd name="T21" fmla="*/ 2 h 393"/>
                <a:gd name="T22" fmla="*/ 91 w 345"/>
                <a:gd name="T23" fmla="*/ 3 h 393"/>
                <a:gd name="T24" fmla="*/ 91 w 345"/>
                <a:gd name="T25" fmla="*/ 9 h 393"/>
                <a:gd name="T26" fmla="*/ 79 w 345"/>
                <a:gd name="T27" fmla="*/ 9 h 393"/>
                <a:gd name="T28" fmla="*/ 63 w 345"/>
                <a:gd name="T29" fmla="*/ 16 h 393"/>
                <a:gd name="T30" fmla="*/ 45 w 345"/>
                <a:gd name="T31" fmla="*/ 32 h 393"/>
                <a:gd name="T32" fmla="*/ 32 w 345"/>
                <a:gd name="T33" fmla="*/ 55 h 393"/>
                <a:gd name="T34" fmla="*/ 25 w 345"/>
                <a:gd name="T35" fmla="*/ 79 h 393"/>
                <a:gd name="T36" fmla="*/ 21 w 345"/>
                <a:gd name="T37" fmla="*/ 102 h 393"/>
                <a:gd name="T38" fmla="*/ 16 w 345"/>
                <a:gd name="T39" fmla="*/ 118 h 393"/>
                <a:gd name="T40" fmla="*/ 12 w 345"/>
                <a:gd name="T41" fmla="*/ 129 h 393"/>
                <a:gd name="T42" fmla="*/ 5 w 345"/>
                <a:gd name="T43" fmla="*/ 135 h 393"/>
                <a:gd name="T44" fmla="*/ 0 w 345"/>
                <a:gd name="T45" fmla="*/ 136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Line 156"/>
            <p:cNvSpPr>
              <a:spLocks noChangeAspect="1" noChangeShapeType="1"/>
            </p:cNvSpPr>
            <p:nvPr/>
          </p:nvSpPr>
          <p:spPr bwMode="auto">
            <a:xfrm flipH="1" flipV="1">
              <a:off x="4719" y="2510"/>
              <a:ext cx="0" cy="7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" name="Freeform 157"/>
            <p:cNvSpPr>
              <a:spLocks noChangeAspect="1"/>
            </p:cNvSpPr>
            <p:nvPr/>
          </p:nvSpPr>
          <p:spPr bwMode="auto">
            <a:xfrm rot="10800000">
              <a:off x="5014" y="2970"/>
              <a:ext cx="187" cy="90"/>
            </a:xfrm>
            <a:custGeom>
              <a:avLst/>
              <a:gdLst>
                <a:gd name="T0" fmla="*/ 15 w 288"/>
                <a:gd name="T1" fmla="*/ 0 h 137"/>
                <a:gd name="T2" fmla="*/ 6 w 288"/>
                <a:gd name="T3" fmla="*/ 5 h 137"/>
                <a:gd name="T4" fmla="*/ 1 w 288"/>
                <a:gd name="T5" fmla="*/ 11 h 137"/>
                <a:gd name="T6" fmla="*/ 1 w 288"/>
                <a:gd name="T7" fmla="*/ 15 h 137"/>
                <a:gd name="T8" fmla="*/ 4 w 288"/>
                <a:gd name="T9" fmla="*/ 23 h 137"/>
                <a:gd name="T10" fmla="*/ 16 w 288"/>
                <a:gd name="T11" fmla="*/ 33 h 137"/>
                <a:gd name="T12" fmla="*/ 28 w 288"/>
                <a:gd name="T13" fmla="*/ 38 h 137"/>
                <a:gd name="T14" fmla="*/ 39 w 288"/>
                <a:gd name="T15" fmla="*/ 39 h 137"/>
                <a:gd name="T16" fmla="*/ 53 w 288"/>
                <a:gd name="T17" fmla="*/ 37 h 137"/>
                <a:gd name="T18" fmla="*/ 66 w 288"/>
                <a:gd name="T19" fmla="*/ 32 h 137"/>
                <a:gd name="T20" fmla="*/ 74 w 288"/>
                <a:gd name="T21" fmla="*/ 24 h 137"/>
                <a:gd name="T22" fmla="*/ 79 w 288"/>
                <a:gd name="T23" fmla="*/ 14 h 137"/>
                <a:gd name="T24" fmla="*/ 77 w 288"/>
                <a:gd name="T25" fmla="*/ 8 h 137"/>
                <a:gd name="T26" fmla="*/ 67 w 288"/>
                <a:gd name="T27" fmla="*/ 1 h 1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88" h="137">
                  <a:moveTo>
                    <a:pt x="56" y="0"/>
                  </a:moveTo>
                  <a:cubicBezTo>
                    <a:pt x="43" y="6"/>
                    <a:pt x="31" y="12"/>
                    <a:pt x="22" y="18"/>
                  </a:cubicBezTo>
                  <a:cubicBezTo>
                    <a:pt x="13" y="24"/>
                    <a:pt x="7" y="30"/>
                    <a:pt x="4" y="36"/>
                  </a:cubicBezTo>
                  <a:cubicBezTo>
                    <a:pt x="1" y="42"/>
                    <a:pt x="0" y="47"/>
                    <a:pt x="2" y="54"/>
                  </a:cubicBezTo>
                  <a:cubicBezTo>
                    <a:pt x="4" y="61"/>
                    <a:pt x="7" y="70"/>
                    <a:pt x="16" y="80"/>
                  </a:cubicBezTo>
                  <a:cubicBezTo>
                    <a:pt x="25" y="90"/>
                    <a:pt x="44" y="107"/>
                    <a:pt x="58" y="116"/>
                  </a:cubicBezTo>
                  <a:cubicBezTo>
                    <a:pt x="72" y="125"/>
                    <a:pt x="87" y="131"/>
                    <a:pt x="101" y="134"/>
                  </a:cubicBezTo>
                  <a:cubicBezTo>
                    <a:pt x="115" y="137"/>
                    <a:pt x="128" y="137"/>
                    <a:pt x="143" y="137"/>
                  </a:cubicBezTo>
                  <a:cubicBezTo>
                    <a:pt x="158" y="137"/>
                    <a:pt x="178" y="136"/>
                    <a:pt x="194" y="132"/>
                  </a:cubicBezTo>
                  <a:cubicBezTo>
                    <a:pt x="210" y="128"/>
                    <a:pt x="230" y="119"/>
                    <a:pt x="242" y="111"/>
                  </a:cubicBezTo>
                  <a:cubicBezTo>
                    <a:pt x="254" y="103"/>
                    <a:pt x="262" y="93"/>
                    <a:pt x="269" y="83"/>
                  </a:cubicBezTo>
                  <a:cubicBezTo>
                    <a:pt x="276" y="73"/>
                    <a:pt x="284" y="60"/>
                    <a:pt x="286" y="51"/>
                  </a:cubicBezTo>
                  <a:cubicBezTo>
                    <a:pt x="288" y="42"/>
                    <a:pt x="288" y="35"/>
                    <a:pt x="281" y="27"/>
                  </a:cubicBezTo>
                  <a:cubicBezTo>
                    <a:pt x="274" y="19"/>
                    <a:pt x="259" y="10"/>
                    <a:pt x="245" y="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" name="Rectangle 158" descr="Wide downward diagonal"/>
            <p:cNvSpPr>
              <a:spLocks noChangeAspect="1" noChangeArrowheads="1"/>
            </p:cNvSpPr>
            <p:nvPr/>
          </p:nvSpPr>
          <p:spPr bwMode="auto">
            <a:xfrm rot="10800000" flipH="1">
              <a:off x="5290" y="2639"/>
              <a:ext cx="73" cy="116"/>
            </a:xfrm>
            <a:prstGeom prst="rect">
              <a:avLst/>
            </a:pr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1" name="Freeform 159" descr="Wide downward diagonal"/>
            <p:cNvSpPr>
              <a:spLocks noChangeAspect="1"/>
            </p:cNvSpPr>
            <p:nvPr/>
          </p:nvSpPr>
          <p:spPr bwMode="auto">
            <a:xfrm rot="10800000" flipV="1">
              <a:off x="4715" y="2506"/>
              <a:ext cx="223" cy="260"/>
            </a:xfrm>
            <a:custGeom>
              <a:avLst/>
              <a:gdLst>
                <a:gd name="T0" fmla="*/ 1 w 345"/>
                <a:gd name="T1" fmla="*/ 109 h 393"/>
                <a:gd name="T2" fmla="*/ 5 w 345"/>
                <a:gd name="T3" fmla="*/ 105 h 393"/>
                <a:gd name="T4" fmla="*/ 11 w 345"/>
                <a:gd name="T5" fmla="*/ 90 h 393"/>
                <a:gd name="T6" fmla="*/ 18 w 345"/>
                <a:gd name="T7" fmla="*/ 67 h 393"/>
                <a:gd name="T8" fmla="*/ 24 w 345"/>
                <a:gd name="T9" fmla="*/ 48 h 393"/>
                <a:gd name="T10" fmla="*/ 34 w 345"/>
                <a:gd name="T11" fmla="*/ 31 h 393"/>
                <a:gd name="T12" fmla="*/ 44 w 345"/>
                <a:gd name="T13" fmla="*/ 19 h 393"/>
                <a:gd name="T14" fmla="*/ 58 w 345"/>
                <a:gd name="T15" fmla="*/ 7 h 393"/>
                <a:gd name="T16" fmla="*/ 74 w 345"/>
                <a:gd name="T17" fmla="*/ 1 h 393"/>
                <a:gd name="T18" fmla="*/ 81 w 345"/>
                <a:gd name="T19" fmla="*/ 0 h 393"/>
                <a:gd name="T20" fmla="*/ 83 w 345"/>
                <a:gd name="T21" fmla="*/ 2 h 393"/>
                <a:gd name="T22" fmla="*/ 91 w 345"/>
                <a:gd name="T23" fmla="*/ 2 h 393"/>
                <a:gd name="T24" fmla="*/ 91 w 345"/>
                <a:gd name="T25" fmla="*/ 7 h 393"/>
                <a:gd name="T26" fmla="*/ 79 w 345"/>
                <a:gd name="T27" fmla="*/ 8 h 393"/>
                <a:gd name="T28" fmla="*/ 63 w 345"/>
                <a:gd name="T29" fmla="*/ 14 h 393"/>
                <a:gd name="T30" fmla="*/ 45 w 345"/>
                <a:gd name="T31" fmla="*/ 27 h 393"/>
                <a:gd name="T32" fmla="*/ 32 w 345"/>
                <a:gd name="T33" fmla="*/ 46 h 393"/>
                <a:gd name="T34" fmla="*/ 25 w 345"/>
                <a:gd name="T35" fmla="*/ 66 h 393"/>
                <a:gd name="T36" fmla="*/ 21 w 345"/>
                <a:gd name="T37" fmla="*/ 85 h 393"/>
                <a:gd name="T38" fmla="*/ 16 w 345"/>
                <a:gd name="T39" fmla="*/ 99 h 393"/>
                <a:gd name="T40" fmla="*/ 12 w 345"/>
                <a:gd name="T41" fmla="*/ 108 h 393"/>
                <a:gd name="T42" fmla="*/ 5 w 345"/>
                <a:gd name="T43" fmla="*/ 113 h 393"/>
                <a:gd name="T44" fmla="*/ 0 w 345"/>
                <a:gd name="T45" fmla="*/ 114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AutoShape 160"/>
            <p:cNvSpPr>
              <a:spLocks noChangeAspect="1" noChangeArrowheads="1"/>
            </p:cNvSpPr>
            <p:nvPr/>
          </p:nvSpPr>
          <p:spPr bwMode="auto">
            <a:xfrm rot="10800000" flipV="1">
              <a:off x="5019" y="3018"/>
              <a:ext cx="173" cy="278"/>
            </a:xfrm>
            <a:prstGeom prst="can">
              <a:avLst>
                <a:gd name="adj" fmla="val 40173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3" name="Rectangle 161" descr="Wide upward diagonal"/>
            <p:cNvSpPr>
              <a:spLocks noChangeAspect="1" noChangeArrowheads="1"/>
            </p:cNvSpPr>
            <p:nvPr/>
          </p:nvSpPr>
          <p:spPr bwMode="auto">
            <a:xfrm rot="10800000">
              <a:off x="4936" y="3054"/>
              <a:ext cx="426" cy="8"/>
            </a:xfrm>
            <a:prstGeom prst="rect">
              <a:avLst/>
            </a:prstGeom>
            <a:pattFill prst="wdUp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4" name="Rectangle 162"/>
            <p:cNvSpPr>
              <a:spLocks noChangeAspect="1" noChangeArrowheads="1"/>
            </p:cNvSpPr>
            <p:nvPr/>
          </p:nvSpPr>
          <p:spPr bwMode="auto">
            <a:xfrm rot="10800000">
              <a:off x="4936" y="2755"/>
              <a:ext cx="427" cy="30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5" name="Rectangle 163" descr="Wide upward diagonal"/>
            <p:cNvSpPr>
              <a:spLocks noChangeAspect="1" noChangeArrowheads="1"/>
            </p:cNvSpPr>
            <p:nvPr/>
          </p:nvSpPr>
          <p:spPr bwMode="auto">
            <a:xfrm rot="10800000">
              <a:off x="4937" y="2755"/>
              <a:ext cx="426" cy="7"/>
            </a:xfrm>
            <a:prstGeom prst="rect">
              <a:avLst/>
            </a:prstGeom>
            <a:pattFill prst="wdUp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6" name="Rectangle 164" descr="Wide downward diagonal"/>
            <p:cNvSpPr>
              <a:spLocks noChangeAspect="1" noChangeArrowheads="1"/>
            </p:cNvSpPr>
            <p:nvPr/>
          </p:nvSpPr>
          <p:spPr bwMode="auto">
            <a:xfrm rot="10800000">
              <a:off x="5290" y="3063"/>
              <a:ext cx="73" cy="116"/>
            </a:xfrm>
            <a:prstGeom prst="rect">
              <a:avLst/>
            </a:pr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7" name="Line 165"/>
            <p:cNvSpPr>
              <a:spLocks noChangeAspect="1" noChangeShapeType="1"/>
            </p:cNvSpPr>
            <p:nvPr/>
          </p:nvSpPr>
          <p:spPr bwMode="auto">
            <a:xfrm rot="10800000" flipV="1">
              <a:off x="5107" y="2529"/>
              <a:ext cx="0" cy="3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" name="Freeform 166" descr="Wide downward diagonal"/>
            <p:cNvSpPr>
              <a:spLocks noChangeAspect="1"/>
            </p:cNvSpPr>
            <p:nvPr/>
          </p:nvSpPr>
          <p:spPr bwMode="auto">
            <a:xfrm rot="10800000">
              <a:off x="4715" y="3052"/>
              <a:ext cx="223" cy="260"/>
            </a:xfrm>
            <a:custGeom>
              <a:avLst/>
              <a:gdLst>
                <a:gd name="T0" fmla="*/ 1 w 345"/>
                <a:gd name="T1" fmla="*/ 109 h 393"/>
                <a:gd name="T2" fmla="*/ 5 w 345"/>
                <a:gd name="T3" fmla="*/ 105 h 393"/>
                <a:gd name="T4" fmla="*/ 11 w 345"/>
                <a:gd name="T5" fmla="*/ 90 h 393"/>
                <a:gd name="T6" fmla="*/ 18 w 345"/>
                <a:gd name="T7" fmla="*/ 67 h 393"/>
                <a:gd name="T8" fmla="*/ 24 w 345"/>
                <a:gd name="T9" fmla="*/ 48 h 393"/>
                <a:gd name="T10" fmla="*/ 34 w 345"/>
                <a:gd name="T11" fmla="*/ 31 h 393"/>
                <a:gd name="T12" fmla="*/ 44 w 345"/>
                <a:gd name="T13" fmla="*/ 19 h 393"/>
                <a:gd name="T14" fmla="*/ 58 w 345"/>
                <a:gd name="T15" fmla="*/ 7 h 393"/>
                <a:gd name="T16" fmla="*/ 74 w 345"/>
                <a:gd name="T17" fmla="*/ 1 h 393"/>
                <a:gd name="T18" fmla="*/ 81 w 345"/>
                <a:gd name="T19" fmla="*/ 0 h 393"/>
                <a:gd name="T20" fmla="*/ 83 w 345"/>
                <a:gd name="T21" fmla="*/ 2 h 393"/>
                <a:gd name="T22" fmla="*/ 91 w 345"/>
                <a:gd name="T23" fmla="*/ 2 h 393"/>
                <a:gd name="T24" fmla="*/ 91 w 345"/>
                <a:gd name="T25" fmla="*/ 7 h 393"/>
                <a:gd name="T26" fmla="*/ 79 w 345"/>
                <a:gd name="T27" fmla="*/ 8 h 393"/>
                <a:gd name="T28" fmla="*/ 63 w 345"/>
                <a:gd name="T29" fmla="*/ 14 h 393"/>
                <a:gd name="T30" fmla="*/ 45 w 345"/>
                <a:gd name="T31" fmla="*/ 27 h 393"/>
                <a:gd name="T32" fmla="*/ 32 w 345"/>
                <a:gd name="T33" fmla="*/ 46 h 393"/>
                <a:gd name="T34" fmla="*/ 25 w 345"/>
                <a:gd name="T35" fmla="*/ 66 h 393"/>
                <a:gd name="T36" fmla="*/ 21 w 345"/>
                <a:gd name="T37" fmla="*/ 85 h 393"/>
                <a:gd name="T38" fmla="*/ 16 w 345"/>
                <a:gd name="T39" fmla="*/ 99 h 393"/>
                <a:gd name="T40" fmla="*/ 12 w 345"/>
                <a:gd name="T41" fmla="*/ 108 h 393"/>
                <a:gd name="T42" fmla="*/ 5 w 345"/>
                <a:gd name="T43" fmla="*/ 113 h 393"/>
                <a:gd name="T44" fmla="*/ 0 w 345"/>
                <a:gd name="T45" fmla="*/ 114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9" name="Group 167"/>
            <p:cNvGrpSpPr>
              <a:grpSpLocks noChangeAspect="1"/>
            </p:cNvGrpSpPr>
            <p:nvPr/>
          </p:nvGrpSpPr>
          <p:grpSpPr bwMode="auto">
            <a:xfrm rot="10800000">
              <a:off x="4819" y="2470"/>
              <a:ext cx="172" cy="285"/>
              <a:chOff x="1116" y="3234"/>
              <a:chExt cx="264" cy="438"/>
            </a:xfrm>
          </p:grpSpPr>
          <p:sp>
            <p:nvSpPr>
              <p:cNvPr id="128" name="Freeform 168" descr="Wide downward diagonal"/>
              <p:cNvSpPr>
                <a:spLocks noChangeAspect="1"/>
              </p:cNvSpPr>
              <p:nvPr/>
            </p:nvSpPr>
            <p:spPr bwMode="auto">
              <a:xfrm>
                <a:off x="1116" y="3234"/>
                <a:ext cx="264" cy="438"/>
              </a:xfrm>
              <a:custGeom>
                <a:avLst/>
                <a:gdLst>
                  <a:gd name="T0" fmla="*/ 0 w 264"/>
                  <a:gd name="T1" fmla="*/ 0 h 438"/>
                  <a:gd name="T2" fmla="*/ 2 w 264"/>
                  <a:gd name="T3" fmla="*/ 56 h 438"/>
                  <a:gd name="T4" fmla="*/ 219 w 264"/>
                  <a:gd name="T5" fmla="*/ 438 h 438"/>
                  <a:gd name="T6" fmla="*/ 236 w 264"/>
                  <a:gd name="T7" fmla="*/ 438 h 438"/>
                  <a:gd name="T8" fmla="*/ 237 w 264"/>
                  <a:gd name="T9" fmla="*/ 416 h 438"/>
                  <a:gd name="T10" fmla="*/ 264 w 264"/>
                  <a:gd name="T11" fmla="*/ 416 h 438"/>
                  <a:gd name="T12" fmla="*/ 32 w 264"/>
                  <a:gd name="T13" fmla="*/ 5 h 43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4" h="438">
                    <a:moveTo>
                      <a:pt x="0" y="0"/>
                    </a:moveTo>
                    <a:lnTo>
                      <a:pt x="2" y="56"/>
                    </a:lnTo>
                    <a:lnTo>
                      <a:pt x="219" y="438"/>
                    </a:lnTo>
                    <a:lnTo>
                      <a:pt x="236" y="438"/>
                    </a:lnTo>
                    <a:cubicBezTo>
                      <a:pt x="239" y="434"/>
                      <a:pt x="232" y="420"/>
                      <a:pt x="237" y="416"/>
                    </a:cubicBezTo>
                    <a:lnTo>
                      <a:pt x="264" y="416"/>
                    </a:lnTo>
                    <a:lnTo>
                      <a:pt x="32" y="5"/>
                    </a:lnTo>
                  </a:path>
                </a:pathLst>
              </a:custGeom>
              <a:pattFill prst="wdDnDiag">
                <a:fgClr>
                  <a:srgbClr val="000000"/>
                </a:fgClr>
                <a:bgClr>
                  <a:srgbClr val="F0F0F4"/>
                </a:bgClr>
              </a:patt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" name="Line 169"/>
              <p:cNvSpPr>
                <a:spLocks noChangeAspect="1" noChangeShapeType="1"/>
              </p:cNvSpPr>
              <p:nvPr/>
            </p:nvSpPr>
            <p:spPr bwMode="auto">
              <a:xfrm flipV="1">
                <a:off x="1379" y="3575"/>
                <a:ext cx="0" cy="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0" name="Group 170"/>
            <p:cNvGrpSpPr>
              <a:grpSpLocks noChangeAspect="1"/>
            </p:cNvGrpSpPr>
            <p:nvPr/>
          </p:nvGrpSpPr>
          <p:grpSpPr bwMode="auto">
            <a:xfrm rot="10800000" flipV="1">
              <a:off x="4819" y="3062"/>
              <a:ext cx="172" cy="285"/>
              <a:chOff x="1116" y="3234"/>
              <a:chExt cx="264" cy="438"/>
            </a:xfrm>
          </p:grpSpPr>
          <p:sp>
            <p:nvSpPr>
              <p:cNvPr id="126" name="Freeform 171" descr="Wide downward diagonal"/>
              <p:cNvSpPr>
                <a:spLocks noChangeAspect="1"/>
              </p:cNvSpPr>
              <p:nvPr/>
            </p:nvSpPr>
            <p:spPr bwMode="auto">
              <a:xfrm>
                <a:off x="1116" y="3234"/>
                <a:ext cx="264" cy="438"/>
              </a:xfrm>
              <a:custGeom>
                <a:avLst/>
                <a:gdLst>
                  <a:gd name="T0" fmla="*/ 0 w 264"/>
                  <a:gd name="T1" fmla="*/ 0 h 438"/>
                  <a:gd name="T2" fmla="*/ 2 w 264"/>
                  <a:gd name="T3" fmla="*/ 56 h 438"/>
                  <a:gd name="T4" fmla="*/ 219 w 264"/>
                  <a:gd name="T5" fmla="*/ 438 h 438"/>
                  <a:gd name="T6" fmla="*/ 236 w 264"/>
                  <a:gd name="T7" fmla="*/ 438 h 438"/>
                  <a:gd name="T8" fmla="*/ 237 w 264"/>
                  <a:gd name="T9" fmla="*/ 416 h 438"/>
                  <a:gd name="T10" fmla="*/ 264 w 264"/>
                  <a:gd name="T11" fmla="*/ 416 h 438"/>
                  <a:gd name="T12" fmla="*/ 32 w 264"/>
                  <a:gd name="T13" fmla="*/ 5 h 43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4" h="438">
                    <a:moveTo>
                      <a:pt x="0" y="0"/>
                    </a:moveTo>
                    <a:lnTo>
                      <a:pt x="2" y="56"/>
                    </a:lnTo>
                    <a:lnTo>
                      <a:pt x="219" y="438"/>
                    </a:lnTo>
                    <a:lnTo>
                      <a:pt x="236" y="438"/>
                    </a:lnTo>
                    <a:cubicBezTo>
                      <a:pt x="239" y="434"/>
                      <a:pt x="232" y="420"/>
                      <a:pt x="237" y="416"/>
                    </a:cubicBezTo>
                    <a:lnTo>
                      <a:pt x="264" y="416"/>
                    </a:lnTo>
                    <a:lnTo>
                      <a:pt x="32" y="5"/>
                    </a:lnTo>
                  </a:path>
                </a:pathLst>
              </a:custGeom>
              <a:pattFill prst="wdDnDiag">
                <a:fgClr>
                  <a:srgbClr val="000000"/>
                </a:fgClr>
                <a:bgClr>
                  <a:srgbClr val="F0F0F4"/>
                </a:bgClr>
              </a:patt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" name="Line 172"/>
              <p:cNvSpPr>
                <a:spLocks noChangeAspect="1" noChangeShapeType="1"/>
              </p:cNvSpPr>
              <p:nvPr/>
            </p:nvSpPr>
            <p:spPr bwMode="auto">
              <a:xfrm flipV="1">
                <a:off x="1379" y="3575"/>
                <a:ext cx="0" cy="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1" name="Line 173"/>
            <p:cNvSpPr>
              <a:spLocks noChangeAspect="1" noChangeShapeType="1"/>
            </p:cNvSpPr>
            <p:nvPr/>
          </p:nvSpPr>
          <p:spPr bwMode="auto">
            <a:xfrm rot="10800000">
              <a:off x="5108" y="2944"/>
              <a:ext cx="0" cy="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" name="Oval 174"/>
            <p:cNvSpPr>
              <a:spLocks noChangeAspect="1" noChangeArrowheads="1"/>
            </p:cNvSpPr>
            <p:nvPr/>
          </p:nvSpPr>
          <p:spPr bwMode="auto">
            <a:xfrm rot="8972067">
              <a:off x="5134" y="3143"/>
              <a:ext cx="31" cy="1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3" name="Oval 175"/>
            <p:cNvSpPr>
              <a:spLocks noChangeAspect="1" noChangeArrowheads="1"/>
            </p:cNvSpPr>
            <p:nvPr/>
          </p:nvSpPr>
          <p:spPr bwMode="auto">
            <a:xfrm rot="8972067">
              <a:off x="5132" y="3099"/>
              <a:ext cx="32" cy="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4" name="Freeform 176"/>
            <p:cNvSpPr>
              <a:spLocks noChangeAspect="1"/>
            </p:cNvSpPr>
            <p:nvPr/>
          </p:nvSpPr>
          <p:spPr bwMode="auto">
            <a:xfrm rot="10800000">
              <a:off x="5027" y="2988"/>
              <a:ext cx="152" cy="70"/>
            </a:xfrm>
            <a:custGeom>
              <a:avLst/>
              <a:gdLst>
                <a:gd name="T0" fmla="*/ 1 w 233"/>
                <a:gd name="T1" fmla="*/ 2 h 107"/>
                <a:gd name="T2" fmla="*/ 1 w 233"/>
                <a:gd name="T3" fmla="*/ 9 h 107"/>
                <a:gd name="T4" fmla="*/ 3 w 233"/>
                <a:gd name="T5" fmla="*/ 18 h 107"/>
                <a:gd name="T6" fmla="*/ 13 w 233"/>
                <a:gd name="T7" fmla="*/ 24 h 107"/>
                <a:gd name="T8" fmla="*/ 23 w 233"/>
                <a:gd name="T9" fmla="*/ 29 h 107"/>
                <a:gd name="T10" fmla="*/ 30 w 233"/>
                <a:gd name="T11" fmla="*/ 30 h 107"/>
                <a:gd name="T12" fmla="*/ 42 w 233"/>
                <a:gd name="T13" fmla="*/ 28 h 107"/>
                <a:gd name="T14" fmla="*/ 53 w 233"/>
                <a:gd name="T15" fmla="*/ 22 h 107"/>
                <a:gd name="T16" fmla="*/ 61 w 233"/>
                <a:gd name="T17" fmla="*/ 12 h 107"/>
                <a:gd name="T18" fmla="*/ 65 w 233"/>
                <a:gd name="T19" fmla="*/ 3 h 107"/>
                <a:gd name="T20" fmla="*/ 63 w 233"/>
                <a:gd name="T21" fmla="*/ 0 h 10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33" h="107">
                  <a:moveTo>
                    <a:pt x="4" y="8"/>
                  </a:moveTo>
                  <a:cubicBezTo>
                    <a:pt x="2" y="15"/>
                    <a:pt x="0" y="23"/>
                    <a:pt x="1" y="32"/>
                  </a:cubicBezTo>
                  <a:cubicBezTo>
                    <a:pt x="2" y="41"/>
                    <a:pt x="5" y="53"/>
                    <a:pt x="13" y="62"/>
                  </a:cubicBezTo>
                  <a:cubicBezTo>
                    <a:pt x="21" y="71"/>
                    <a:pt x="35" y="80"/>
                    <a:pt x="46" y="87"/>
                  </a:cubicBezTo>
                  <a:cubicBezTo>
                    <a:pt x="57" y="94"/>
                    <a:pt x="71" y="101"/>
                    <a:pt x="81" y="104"/>
                  </a:cubicBezTo>
                  <a:cubicBezTo>
                    <a:pt x="91" y="107"/>
                    <a:pt x="97" y="107"/>
                    <a:pt x="109" y="107"/>
                  </a:cubicBezTo>
                  <a:cubicBezTo>
                    <a:pt x="121" y="107"/>
                    <a:pt x="139" y="106"/>
                    <a:pt x="153" y="101"/>
                  </a:cubicBezTo>
                  <a:cubicBezTo>
                    <a:pt x="167" y="96"/>
                    <a:pt x="182" y="86"/>
                    <a:pt x="193" y="77"/>
                  </a:cubicBezTo>
                  <a:cubicBezTo>
                    <a:pt x="204" y="68"/>
                    <a:pt x="211" y="56"/>
                    <a:pt x="217" y="45"/>
                  </a:cubicBezTo>
                  <a:cubicBezTo>
                    <a:pt x="223" y="34"/>
                    <a:pt x="229" y="18"/>
                    <a:pt x="231" y="11"/>
                  </a:cubicBezTo>
                  <a:cubicBezTo>
                    <a:pt x="233" y="4"/>
                    <a:pt x="231" y="2"/>
                    <a:pt x="229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" name="Freeform 177"/>
            <p:cNvSpPr>
              <a:spLocks noChangeAspect="1"/>
            </p:cNvSpPr>
            <p:nvPr/>
          </p:nvSpPr>
          <p:spPr bwMode="auto">
            <a:xfrm rot="10800000">
              <a:off x="5074" y="2987"/>
              <a:ext cx="70" cy="92"/>
            </a:xfrm>
            <a:custGeom>
              <a:avLst/>
              <a:gdLst>
                <a:gd name="T0" fmla="*/ 16 w 106"/>
                <a:gd name="T1" fmla="*/ 1 h 140"/>
                <a:gd name="T2" fmla="*/ 11 w 106"/>
                <a:gd name="T3" fmla="*/ 1 h 140"/>
                <a:gd name="T4" fmla="*/ 5 w 106"/>
                <a:gd name="T5" fmla="*/ 3 h 140"/>
                <a:gd name="T6" fmla="*/ 1 w 106"/>
                <a:gd name="T7" fmla="*/ 11 h 140"/>
                <a:gd name="T8" fmla="*/ 2 w 106"/>
                <a:gd name="T9" fmla="*/ 18 h 140"/>
                <a:gd name="T10" fmla="*/ 9 w 106"/>
                <a:gd name="T11" fmla="*/ 28 h 140"/>
                <a:gd name="T12" fmla="*/ 17 w 106"/>
                <a:gd name="T13" fmla="*/ 34 h 140"/>
                <a:gd name="T14" fmla="*/ 22 w 106"/>
                <a:gd name="T15" fmla="*/ 38 h 140"/>
                <a:gd name="T16" fmla="*/ 29 w 106"/>
                <a:gd name="T17" fmla="*/ 38 h 140"/>
                <a:gd name="T18" fmla="*/ 30 w 106"/>
                <a:gd name="T19" fmla="*/ 32 h 140"/>
                <a:gd name="T20" fmla="*/ 25 w 106"/>
                <a:gd name="T21" fmla="*/ 23 h 140"/>
                <a:gd name="T22" fmla="*/ 15 w 106"/>
                <a:gd name="T23" fmla="*/ 14 h 140"/>
                <a:gd name="T24" fmla="*/ 14 w 106"/>
                <a:gd name="T25" fmla="*/ 8 h 140"/>
                <a:gd name="T26" fmla="*/ 17 w 106"/>
                <a:gd name="T27" fmla="*/ 3 h 140"/>
                <a:gd name="T28" fmla="*/ 16 w 106"/>
                <a:gd name="T29" fmla="*/ 1 h 1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6" h="140">
                  <a:moveTo>
                    <a:pt x="54" y="3"/>
                  </a:moveTo>
                  <a:cubicBezTo>
                    <a:pt x="50" y="1"/>
                    <a:pt x="42" y="0"/>
                    <a:pt x="36" y="1"/>
                  </a:cubicBezTo>
                  <a:cubicBezTo>
                    <a:pt x="30" y="2"/>
                    <a:pt x="24" y="3"/>
                    <a:pt x="18" y="9"/>
                  </a:cubicBezTo>
                  <a:cubicBezTo>
                    <a:pt x="12" y="15"/>
                    <a:pt x="4" y="28"/>
                    <a:pt x="2" y="37"/>
                  </a:cubicBezTo>
                  <a:cubicBezTo>
                    <a:pt x="0" y="46"/>
                    <a:pt x="1" y="53"/>
                    <a:pt x="6" y="63"/>
                  </a:cubicBezTo>
                  <a:cubicBezTo>
                    <a:pt x="11" y="73"/>
                    <a:pt x="23" y="88"/>
                    <a:pt x="32" y="97"/>
                  </a:cubicBezTo>
                  <a:cubicBezTo>
                    <a:pt x="41" y="106"/>
                    <a:pt x="51" y="114"/>
                    <a:pt x="59" y="120"/>
                  </a:cubicBezTo>
                  <a:cubicBezTo>
                    <a:pt x="67" y="126"/>
                    <a:pt x="71" y="132"/>
                    <a:pt x="78" y="135"/>
                  </a:cubicBezTo>
                  <a:cubicBezTo>
                    <a:pt x="85" y="138"/>
                    <a:pt x="97" y="140"/>
                    <a:pt x="101" y="136"/>
                  </a:cubicBezTo>
                  <a:cubicBezTo>
                    <a:pt x="105" y="132"/>
                    <a:pt x="106" y="121"/>
                    <a:pt x="104" y="112"/>
                  </a:cubicBezTo>
                  <a:cubicBezTo>
                    <a:pt x="102" y="103"/>
                    <a:pt x="96" y="92"/>
                    <a:pt x="87" y="81"/>
                  </a:cubicBezTo>
                  <a:cubicBezTo>
                    <a:pt x="78" y="70"/>
                    <a:pt x="57" y="57"/>
                    <a:pt x="51" y="48"/>
                  </a:cubicBezTo>
                  <a:cubicBezTo>
                    <a:pt x="45" y="39"/>
                    <a:pt x="47" y="33"/>
                    <a:pt x="48" y="27"/>
                  </a:cubicBezTo>
                  <a:cubicBezTo>
                    <a:pt x="49" y="21"/>
                    <a:pt x="59" y="17"/>
                    <a:pt x="60" y="12"/>
                  </a:cubicBezTo>
                  <a:cubicBezTo>
                    <a:pt x="61" y="7"/>
                    <a:pt x="58" y="5"/>
                    <a:pt x="54" y="3"/>
                  </a:cubicBez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" name="Freeform 178"/>
            <p:cNvSpPr>
              <a:spLocks noChangeAspect="1"/>
            </p:cNvSpPr>
            <p:nvPr/>
          </p:nvSpPr>
          <p:spPr bwMode="auto">
            <a:xfrm rot="10800000">
              <a:off x="5074" y="2996"/>
              <a:ext cx="31" cy="81"/>
            </a:xfrm>
            <a:custGeom>
              <a:avLst/>
              <a:gdLst>
                <a:gd name="T0" fmla="*/ 1 w 48"/>
                <a:gd name="T1" fmla="*/ 2 h 124"/>
                <a:gd name="T2" fmla="*/ 6 w 48"/>
                <a:gd name="T3" fmla="*/ 0 h 124"/>
                <a:gd name="T4" fmla="*/ 10 w 48"/>
                <a:gd name="T5" fmla="*/ 3 h 124"/>
                <a:gd name="T6" fmla="*/ 12 w 48"/>
                <a:gd name="T7" fmla="*/ 10 h 124"/>
                <a:gd name="T8" fmla="*/ 12 w 48"/>
                <a:gd name="T9" fmla="*/ 20 h 124"/>
                <a:gd name="T10" fmla="*/ 11 w 48"/>
                <a:gd name="T11" fmla="*/ 27 h 124"/>
                <a:gd name="T12" fmla="*/ 6 w 48"/>
                <a:gd name="T13" fmla="*/ 34 h 124"/>
                <a:gd name="T14" fmla="*/ 1 w 48"/>
                <a:gd name="T15" fmla="*/ 29 h 124"/>
                <a:gd name="T16" fmla="*/ 5 w 48"/>
                <a:gd name="T17" fmla="*/ 23 h 1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8" h="124">
                  <a:moveTo>
                    <a:pt x="4" y="7"/>
                  </a:moveTo>
                  <a:cubicBezTo>
                    <a:pt x="10" y="3"/>
                    <a:pt x="16" y="0"/>
                    <a:pt x="21" y="0"/>
                  </a:cubicBezTo>
                  <a:cubicBezTo>
                    <a:pt x="26" y="0"/>
                    <a:pt x="32" y="3"/>
                    <a:pt x="36" y="9"/>
                  </a:cubicBezTo>
                  <a:cubicBezTo>
                    <a:pt x="40" y="15"/>
                    <a:pt x="44" y="25"/>
                    <a:pt x="46" y="36"/>
                  </a:cubicBezTo>
                  <a:cubicBezTo>
                    <a:pt x="48" y="47"/>
                    <a:pt x="47" y="62"/>
                    <a:pt x="46" y="72"/>
                  </a:cubicBezTo>
                  <a:cubicBezTo>
                    <a:pt x="45" y="82"/>
                    <a:pt x="46" y="89"/>
                    <a:pt x="42" y="97"/>
                  </a:cubicBezTo>
                  <a:cubicBezTo>
                    <a:pt x="38" y="105"/>
                    <a:pt x="31" y="122"/>
                    <a:pt x="24" y="123"/>
                  </a:cubicBezTo>
                  <a:cubicBezTo>
                    <a:pt x="17" y="124"/>
                    <a:pt x="2" y="112"/>
                    <a:pt x="1" y="105"/>
                  </a:cubicBezTo>
                  <a:cubicBezTo>
                    <a:pt x="0" y="98"/>
                    <a:pt x="9" y="90"/>
                    <a:pt x="18" y="8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" name="Rectangle 179" descr="Wide upward diagonal"/>
            <p:cNvSpPr>
              <a:spLocks noChangeAspect="1" noChangeArrowheads="1"/>
            </p:cNvSpPr>
            <p:nvPr/>
          </p:nvSpPr>
          <p:spPr bwMode="auto">
            <a:xfrm rot="10800000">
              <a:off x="4961" y="2574"/>
              <a:ext cx="59" cy="45"/>
            </a:xfrm>
            <a:prstGeom prst="rect">
              <a:avLst/>
            </a:prstGeom>
            <a:pattFill prst="wdUpDiag">
              <a:fgClr>
                <a:srgbClr val="000000"/>
              </a:fgClr>
              <a:bgClr>
                <a:srgbClr val="F0F0F4"/>
              </a:bgClr>
            </a:patt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18" name="Rectangle 180"/>
            <p:cNvSpPr>
              <a:spLocks noChangeAspect="1" noChangeArrowheads="1"/>
            </p:cNvSpPr>
            <p:nvPr/>
          </p:nvSpPr>
          <p:spPr bwMode="auto">
            <a:xfrm rot="10800000">
              <a:off x="5035" y="2574"/>
              <a:ext cx="150" cy="1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9" name="Rectangle 181"/>
            <p:cNvSpPr>
              <a:spLocks noChangeAspect="1" noChangeArrowheads="1"/>
            </p:cNvSpPr>
            <p:nvPr/>
          </p:nvSpPr>
          <p:spPr bwMode="auto">
            <a:xfrm>
              <a:off x="5020" y="2574"/>
              <a:ext cx="15" cy="17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20" name="Rectangle 182" descr="Wide upward diagonal"/>
            <p:cNvSpPr>
              <a:spLocks noChangeAspect="1" noChangeArrowheads="1"/>
            </p:cNvSpPr>
            <p:nvPr/>
          </p:nvSpPr>
          <p:spPr bwMode="auto">
            <a:xfrm rot="10800000" flipH="1">
              <a:off x="5199" y="2574"/>
              <a:ext cx="59" cy="45"/>
            </a:xfrm>
            <a:prstGeom prst="rect">
              <a:avLst/>
            </a:prstGeom>
            <a:pattFill prst="wdUpDiag">
              <a:fgClr>
                <a:srgbClr val="000000"/>
              </a:fgClr>
              <a:bgClr>
                <a:srgbClr val="F0F0F4"/>
              </a:bgClr>
            </a:patt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1" name="Rectangle 183"/>
            <p:cNvSpPr>
              <a:spLocks noChangeAspect="1" noChangeArrowheads="1"/>
            </p:cNvSpPr>
            <p:nvPr/>
          </p:nvSpPr>
          <p:spPr bwMode="auto">
            <a:xfrm flipH="1">
              <a:off x="5184" y="2574"/>
              <a:ext cx="15" cy="17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22" name="Line 184"/>
            <p:cNvSpPr>
              <a:spLocks noChangeAspect="1" noChangeShapeType="1"/>
            </p:cNvSpPr>
            <p:nvPr/>
          </p:nvSpPr>
          <p:spPr bwMode="auto">
            <a:xfrm>
              <a:off x="5037" y="2728"/>
              <a:ext cx="14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" name="Freeform 185"/>
            <p:cNvSpPr>
              <a:spLocks noChangeAspect="1"/>
            </p:cNvSpPr>
            <p:nvPr/>
          </p:nvSpPr>
          <p:spPr bwMode="auto">
            <a:xfrm>
              <a:off x="5037" y="2736"/>
              <a:ext cx="144" cy="37"/>
            </a:xfrm>
            <a:custGeom>
              <a:avLst/>
              <a:gdLst>
                <a:gd name="T0" fmla="*/ 0 w 222"/>
                <a:gd name="T1" fmla="*/ 1 h 57"/>
                <a:gd name="T2" fmla="*/ 9 w 222"/>
                <a:gd name="T3" fmla="*/ 6 h 57"/>
                <a:gd name="T4" fmla="*/ 28 w 222"/>
                <a:gd name="T5" fmla="*/ 15 h 57"/>
                <a:gd name="T6" fmla="*/ 43 w 222"/>
                <a:gd name="T7" fmla="*/ 12 h 57"/>
                <a:gd name="T8" fmla="*/ 56 w 222"/>
                <a:gd name="T9" fmla="*/ 5 h 57"/>
                <a:gd name="T10" fmla="*/ 60 w 222"/>
                <a:gd name="T11" fmla="*/ 0 h 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2" h="57">
                  <a:moveTo>
                    <a:pt x="0" y="3"/>
                  </a:moveTo>
                  <a:cubicBezTo>
                    <a:pt x="8" y="9"/>
                    <a:pt x="16" y="16"/>
                    <a:pt x="33" y="24"/>
                  </a:cubicBezTo>
                  <a:cubicBezTo>
                    <a:pt x="50" y="32"/>
                    <a:pt x="81" y="51"/>
                    <a:pt x="102" y="54"/>
                  </a:cubicBezTo>
                  <a:cubicBezTo>
                    <a:pt x="123" y="57"/>
                    <a:pt x="143" y="48"/>
                    <a:pt x="160" y="42"/>
                  </a:cubicBezTo>
                  <a:cubicBezTo>
                    <a:pt x="177" y="36"/>
                    <a:pt x="195" y="24"/>
                    <a:pt x="205" y="17"/>
                  </a:cubicBezTo>
                  <a:cubicBezTo>
                    <a:pt x="215" y="10"/>
                    <a:pt x="218" y="5"/>
                    <a:pt x="222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" name="Freeform 186"/>
            <p:cNvSpPr>
              <a:spLocks noChangeAspect="1"/>
            </p:cNvSpPr>
            <p:nvPr/>
          </p:nvSpPr>
          <p:spPr bwMode="auto">
            <a:xfrm>
              <a:off x="5006" y="2761"/>
              <a:ext cx="207" cy="30"/>
            </a:xfrm>
            <a:custGeom>
              <a:avLst/>
              <a:gdLst>
                <a:gd name="T0" fmla="*/ 0 w 318"/>
                <a:gd name="T1" fmla="*/ 1 h 46"/>
                <a:gd name="T2" fmla="*/ 20 w 318"/>
                <a:gd name="T3" fmla="*/ 8 h 46"/>
                <a:gd name="T4" fmla="*/ 42 w 318"/>
                <a:gd name="T5" fmla="*/ 12 h 46"/>
                <a:gd name="T6" fmla="*/ 58 w 318"/>
                <a:gd name="T7" fmla="*/ 10 h 46"/>
                <a:gd name="T8" fmla="*/ 74 w 318"/>
                <a:gd name="T9" fmla="*/ 7 h 46"/>
                <a:gd name="T10" fmla="*/ 88 w 318"/>
                <a:gd name="T11" fmla="*/ 0 h 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18" h="46">
                  <a:moveTo>
                    <a:pt x="0" y="2"/>
                  </a:moveTo>
                  <a:cubicBezTo>
                    <a:pt x="23" y="12"/>
                    <a:pt x="46" y="23"/>
                    <a:pt x="72" y="30"/>
                  </a:cubicBezTo>
                  <a:cubicBezTo>
                    <a:pt x="98" y="37"/>
                    <a:pt x="130" y="42"/>
                    <a:pt x="153" y="44"/>
                  </a:cubicBezTo>
                  <a:cubicBezTo>
                    <a:pt x="176" y="46"/>
                    <a:pt x="191" y="43"/>
                    <a:pt x="210" y="39"/>
                  </a:cubicBezTo>
                  <a:cubicBezTo>
                    <a:pt x="229" y="35"/>
                    <a:pt x="251" y="29"/>
                    <a:pt x="269" y="23"/>
                  </a:cubicBezTo>
                  <a:cubicBezTo>
                    <a:pt x="287" y="17"/>
                    <a:pt x="304" y="8"/>
                    <a:pt x="318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" name="Line 187"/>
            <p:cNvSpPr>
              <a:spLocks noChangeShapeType="1"/>
            </p:cNvSpPr>
            <p:nvPr/>
          </p:nvSpPr>
          <p:spPr bwMode="auto">
            <a:xfrm>
              <a:off x="226" y="2910"/>
              <a:ext cx="53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89" name="Picture 4" descr="Neunzeller_im_Einsatz_I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639" y="2814738"/>
            <a:ext cx="2676577" cy="3546159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149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640" y="1024540"/>
            <a:ext cx="2676577" cy="1787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 bwMode="auto">
          <a:xfrm>
            <a:off x="6292357" y="2480657"/>
            <a:ext cx="1732462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lang="en-GB" sz="1400" dirty="0" smtClean="0">
                <a:latin typeface="+mn-lt"/>
              </a:rPr>
              <a:t>D. </a:t>
            </a:r>
            <a:r>
              <a:rPr lang="en-GB" sz="1400" dirty="0" err="1" smtClean="0">
                <a:latin typeface="+mn-lt"/>
              </a:rPr>
              <a:t>Proch</a:t>
            </a:r>
            <a:r>
              <a:rPr lang="en-GB" sz="1400" dirty="0" smtClean="0">
                <a:latin typeface="+mn-lt"/>
              </a:rPr>
              <a:t>: SRF 1993 *)</a:t>
            </a:r>
            <a:endParaRPr lang="en-GB" sz="1400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 bwMode="auto">
          <a:xfrm>
            <a:off x="103239" y="6156772"/>
            <a:ext cx="452649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lang="en-GB" sz="1200" dirty="0" smtClean="0"/>
              <a:t>*): accelconf.web.cern.ch/</a:t>
            </a:r>
            <a:r>
              <a:rPr lang="en-GB" sz="1200" dirty="0" err="1" smtClean="0"/>
              <a:t>accelconf</a:t>
            </a:r>
            <a:r>
              <a:rPr lang="en-GB" sz="1200" dirty="0" smtClean="0"/>
              <a:t>/SRF93/papers/srf93g01.pdf‎</a:t>
            </a:r>
            <a:endParaRPr lang="en-GB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 bwMode="auto">
              <a:xfrm>
                <a:off x="7612763" y="1044869"/>
                <a:ext cx="1475917" cy="73866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r>
                  <a:rPr lang="en-GB" sz="1400" dirty="0" smtClean="0">
                    <a:latin typeface="+mn-lt"/>
                  </a:rPr>
                  <a:t>At </a:t>
                </a:r>
                <a14:m>
                  <m:oMath xmlns:m="http://schemas.openxmlformats.org/officeDocument/2006/math">
                    <m:r>
                      <a:rPr lang="en-GB" sz="1400" i="1" dirty="0" smtClean="0">
                        <a:latin typeface="Cambria Math"/>
                      </a:rPr>
                      <m:t>1.3 </m:t>
                    </m:r>
                    <m:r>
                      <m:rPr>
                        <m:sty m:val="p"/>
                      </m:rPr>
                      <a:rPr lang="en-GB" sz="1400" i="0" dirty="0" smtClean="0">
                        <a:latin typeface="Cambria Math"/>
                      </a:rPr>
                      <m:t>GHz</m:t>
                    </m:r>
                  </m:oMath>
                </a14:m>
                <a:r>
                  <a:rPr lang="en-GB" sz="1400" dirty="0" smtClean="0">
                    <a:latin typeface="+mn-lt"/>
                  </a:rPr>
                  <a:t>: </a:t>
                </a:r>
                <a:br>
                  <a:rPr lang="en-GB" sz="1400" dirty="0" smtClean="0">
                    <a:latin typeface="+mn-lt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latin typeface="Cambria Math"/>
                          </a:rPr>
                          <m:t>𝑅</m:t>
                        </m:r>
                      </m:e>
                      <m:sub>
                        <m:r>
                          <a:rPr lang="en-GB" sz="1400" b="0" i="1" smtClean="0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GB" sz="1400" b="0" i="1" smtClean="0">
                        <a:latin typeface="Cambria Math"/>
                      </a:rPr>
                      <m:t>=103.3 </m:t>
                    </m:r>
                    <m:r>
                      <m:rPr>
                        <m:sty m:val="p"/>
                      </m:rPr>
                      <a:rPr lang="en-GB" sz="1400" b="0" i="0" smtClean="0">
                        <a:latin typeface="Cambria Math"/>
                      </a:rPr>
                      <m:t>mm</m:t>
                    </m:r>
                  </m:oMath>
                </a14:m>
                <a:r>
                  <a:rPr lang="en-GB" sz="1400" dirty="0" smtClean="0">
                    <a:latin typeface="+mn-lt"/>
                  </a:rPr>
                  <a:t>, </a:t>
                </a:r>
                <a:br>
                  <a:rPr lang="en-GB" sz="1400" dirty="0" smtClean="0">
                    <a:latin typeface="+mn-lt"/>
                  </a:rPr>
                </a:br>
                <a14:m>
                  <m:oMath xmlns:m="http://schemas.openxmlformats.org/officeDocument/2006/math">
                    <m:r>
                      <a:rPr lang="en-GB" sz="1400" b="0" i="1" smtClean="0">
                        <a:latin typeface="Cambria Math"/>
                      </a:rPr>
                      <m:t>2</m:t>
                    </m:r>
                    <m:r>
                      <a:rPr lang="en-GB" sz="1400" b="0" i="1" smtClean="0">
                        <a:latin typeface="Cambria Math"/>
                      </a:rPr>
                      <m:t>𝐿</m:t>
                    </m:r>
                    <m:r>
                      <a:rPr lang="en-GB" sz="1400" b="0" i="1" smtClean="0">
                        <a:latin typeface="Cambria Math"/>
                      </a:rPr>
                      <m:t>=115.3 </m:t>
                    </m:r>
                    <m:r>
                      <m:rPr>
                        <m:sty m:val="p"/>
                      </m:rPr>
                      <a:rPr lang="en-GB" sz="1400" b="0" i="0" smtClean="0">
                        <a:latin typeface="Cambria Math"/>
                      </a:rPr>
                      <m:t>mm</m:t>
                    </m:r>
                  </m:oMath>
                </a14:m>
                <a:r>
                  <a:rPr lang="en-GB" sz="1400" dirty="0" smtClean="0">
                    <a:latin typeface="+mn-lt"/>
                  </a:rPr>
                  <a:t>. </a:t>
                </a:r>
                <a:endParaRPr lang="en-GB" sz="1400" dirty="0">
                  <a:latin typeface="+mn-lt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12763" y="1044869"/>
                <a:ext cx="1475917" cy="738664"/>
              </a:xfrm>
              <a:prstGeom prst="rect">
                <a:avLst/>
              </a:prstGeom>
              <a:blipFill rotWithShape="1">
                <a:blip r:embed="rId5"/>
                <a:stretch>
                  <a:fillRect l="-1240" t="-820" r="-413" b="-655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0656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/>
              <a:t>LHC SC RF, 4 cavity module, 400 MHz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04A747-DAF7-4486-B50A-4BF81B676706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  <p:pic>
        <p:nvPicPr>
          <p:cNvPr id="68613" name="Picture 7" descr="LHC cavity 0101021_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97715" y="1071563"/>
            <a:ext cx="4491008" cy="2770186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" name="Group 6"/>
          <p:cNvGrpSpPr/>
          <p:nvPr/>
        </p:nvGrpSpPr>
        <p:grpSpPr>
          <a:xfrm>
            <a:off x="230659" y="4547287"/>
            <a:ext cx="8658064" cy="1754658"/>
            <a:chOff x="539552" y="3140968"/>
            <a:chExt cx="8019657" cy="1476574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3140968"/>
              <a:ext cx="4059722" cy="1476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2423" y="3147409"/>
              <a:ext cx="3966786" cy="1452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Content Placeholder 10" descr="DSC00565.JPG"/>
          <p:cNvPicPr>
            <a:picLocks noGrp="1" noChangeAspect="1"/>
          </p:cNvPicPr>
          <p:nvPr>
            <p:ph sz="quarter" idx="13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2"/>
          <a:stretch/>
        </p:blipFill>
        <p:spPr>
          <a:xfrm>
            <a:off x="230659" y="1071563"/>
            <a:ext cx="3653023" cy="2769608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 bwMode="auto">
          <a:xfrm>
            <a:off x="230659" y="3865710"/>
            <a:ext cx="352231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+mn-lt"/>
              </a:rPr>
              <a:t>installed in LHC IP4, 2 MV/cavity</a:t>
            </a:r>
            <a:endParaRPr lang="en-GB" sz="2000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4397715" y="3865710"/>
            <a:ext cx="447853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+mn-lt"/>
              </a:rPr>
              <a:t>LHC spare module stored in CERN’s SM18</a:t>
            </a:r>
            <a:endParaRPr lang="en-GB" sz="2000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9637" name="Rectangle 2"/>
              <p:cNvSpPr>
                <a:spLocks noGrp="1" noChangeArrowheads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pPr algn="l" eaLnBrk="1" hangingPunct="1"/>
                <a:r>
                  <a:rPr lang="en-US" sz="4000" dirty="0" smtClean="0">
                    <a:solidFill>
                      <a:srgbClr val="000066"/>
                    </a:solidFill>
                  </a:rPr>
                  <a:t>Small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000066"/>
                        </a:solidFill>
                        <a:latin typeface="Cambria Math"/>
                        <a:ea typeface="Cambria Math"/>
                      </a:rPr>
                      <m:t>𝛽</m:t>
                    </m:r>
                  </m:oMath>
                </a14:m>
                <a:r>
                  <a:rPr lang="en-US" sz="4000" dirty="0" smtClean="0">
                    <a:solidFill>
                      <a:srgbClr val="000066"/>
                    </a:solidFill>
                  </a:rPr>
                  <a:t> superconducting cavities </a:t>
                </a:r>
                <a:r>
                  <a:rPr lang="en-US" sz="2000" dirty="0" smtClean="0">
                    <a:solidFill>
                      <a:srgbClr val="000066"/>
                    </a:solidFill>
                  </a:rPr>
                  <a:t>(example RIA, Argonne)</a:t>
                </a:r>
              </a:p>
            </p:txBody>
          </p:sp>
        </mc:Choice>
        <mc:Fallback xmlns="">
          <p:sp>
            <p:nvSpPr>
              <p:cNvPr id="69637" name="Rectang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3"/>
                <a:stretch>
                  <a:fillRect l="-2159" t="-2326" b="-201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9636" name="Picture 7" descr="spoke-cavity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7800" y="1125766"/>
            <a:ext cx="3725863" cy="385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9" name="Text Box 8"/>
          <p:cNvSpPr txBox="1">
            <a:spLocks noChangeArrowheads="1"/>
          </p:cNvSpPr>
          <p:nvPr/>
        </p:nvSpPr>
        <p:spPr bwMode="auto">
          <a:xfrm>
            <a:off x="193675" y="6226175"/>
            <a:ext cx="85105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dirty="0" smtClean="0">
                <a:solidFill>
                  <a:srgbClr val="000066"/>
                </a:solidFill>
                <a:latin typeface="+mn-lt"/>
              </a:rPr>
              <a:t>Some pictures </a:t>
            </a:r>
            <a:r>
              <a:rPr lang="en-US" sz="1000" dirty="0">
                <a:solidFill>
                  <a:srgbClr val="000066"/>
                </a:solidFill>
                <a:latin typeface="+mn-lt"/>
              </a:rPr>
              <a:t>from Shepard et al.: “Superconducting accelerating structures for a multi-beam driver linac for RIA”, Linac 2000, </a:t>
            </a:r>
            <a:r>
              <a:rPr lang="en-US" sz="1000" dirty="0" smtClean="0">
                <a:solidFill>
                  <a:srgbClr val="000066"/>
                </a:solidFill>
                <a:latin typeface="+mn-lt"/>
              </a:rPr>
              <a:t>Monterey</a:t>
            </a:r>
            <a:r>
              <a:rPr lang="en-US" sz="1000" dirty="0">
                <a:solidFill>
                  <a:srgbClr val="000066"/>
                </a:solidFill>
                <a:latin typeface="+mn-lt"/>
              </a:rPr>
              <a:t>.</a:t>
            </a:r>
            <a:r>
              <a:rPr lang="en-US" sz="1000" dirty="0" smtClean="0">
                <a:solidFill>
                  <a:srgbClr val="000066"/>
                </a:solidFill>
                <a:latin typeface="+mn-lt"/>
              </a:rPr>
              <a:t> </a:t>
            </a:r>
            <a:endParaRPr lang="en-US" sz="1000" dirty="0">
              <a:solidFill>
                <a:srgbClr val="000066"/>
              </a:solidFill>
              <a:latin typeface="+mn-lt"/>
            </a:endParaRPr>
          </a:p>
        </p:txBody>
      </p:sp>
      <p:pic>
        <p:nvPicPr>
          <p:cNvPr id="69640" name="Picture 9" descr="lowbeta-SC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4386"/>
          <a:stretch/>
        </p:blipFill>
        <p:spPr bwMode="auto">
          <a:xfrm>
            <a:off x="4791076" y="2536825"/>
            <a:ext cx="2095954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04A747-DAF7-4486-B50A-4BF81B676706}" type="slidenum">
              <a:rPr lang="en-US" smtClean="0"/>
              <a:pPr>
                <a:defRPr/>
              </a:pPr>
              <a:t>82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 dirty="0"/>
          </a:p>
        </p:txBody>
      </p:sp>
      <p:pic>
        <p:nvPicPr>
          <p:cNvPr id="192514" name="Picture 2" descr="http://www.sdms.fr/IMG/jpg/30824-CNRS_Gif-sur-Yvette_-_Cavite_Niobium_SPOKE_-_6-_0395a_-IMG_0515a-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0" r="13104"/>
          <a:stretch/>
        </p:blipFill>
        <p:spPr bwMode="auto">
          <a:xfrm>
            <a:off x="2142353" y="3272970"/>
            <a:ext cx="1761310" cy="1560287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2516" name="Picture 4" descr="http://ttandem.jaea.go.jp/english/koumoku-03/images/tandem03-1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4" r="20724"/>
          <a:stretch/>
        </p:blipFill>
        <p:spPr bwMode="auto">
          <a:xfrm>
            <a:off x="7090227" y="2562002"/>
            <a:ext cx="1378857" cy="3664174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 bwMode="auto">
              <a:xfrm>
                <a:off x="5890312" y="2759809"/>
                <a:ext cx="1051826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i="1" smtClean="0">
                          <a:latin typeface="Cambria Math"/>
                          <a:ea typeface="Cambria Math"/>
                        </a:rPr>
                        <m:t>𝛽</m:t>
                      </m:r>
                      <m:r>
                        <a:rPr lang="en-GB" sz="1600" b="0" i="1" smtClean="0">
                          <a:latin typeface="Cambria Math"/>
                          <a:ea typeface="Cambria Math"/>
                        </a:rPr>
                        <m:t>=0.03</m:t>
                      </m:r>
                    </m:oMath>
                  </m:oMathPara>
                </a14:m>
                <a:r>
                  <a:rPr lang="en-GB" sz="1600" b="0" dirty="0" smtClean="0">
                    <a:latin typeface="+mn-lt"/>
                    <a:ea typeface="Cambria Math"/>
                  </a:rPr>
                  <a:t/>
                </a:r>
                <a:br>
                  <a:rPr lang="en-GB" sz="1600" b="0" dirty="0" smtClean="0">
                    <a:latin typeface="+mn-lt"/>
                    <a:ea typeface="Cambria Math"/>
                  </a:rPr>
                </a:br>
                <a:r>
                  <a:rPr lang="en-GB" sz="1600" dirty="0" smtClean="0">
                    <a:latin typeface="+mn-lt"/>
                  </a:rPr>
                  <a:t>fork cavity</a:t>
                </a:r>
                <a:endParaRPr lang="en-GB" sz="1600" dirty="0">
                  <a:latin typeface="+mn-lt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90312" y="2759809"/>
                <a:ext cx="1051826" cy="584775"/>
              </a:xfrm>
              <a:prstGeom prst="rect">
                <a:avLst/>
              </a:prstGeom>
              <a:blipFill rotWithShape="1">
                <a:blip r:embed="rId8"/>
                <a:stretch>
                  <a:fillRect l="-2890" r="-1734" b="-125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 bwMode="auto">
              <a:xfrm>
                <a:off x="7031253" y="1958779"/>
                <a:ext cx="1685205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1600" i="1" smtClean="0">
                        <a:latin typeface="Cambria Math"/>
                        <a:ea typeface="Cambria Math"/>
                      </a:rPr>
                      <m:t>𝛽</m:t>
                    </m:r>
                    <m:r>
                      <a:rPr lang="en-GB" sz="1600" b="0" i="1" smtClean="0">
                        <a:latin typeface="Cambria Math"/>
                        <a:ea typeface="Cambria Math"/>
                      </a:rPr>
                      <m:t>=0.06</m:t>
                    </m:r>
                  </m:oMath>
                </a14:m>
                <a:r>
                  <a:rPr lang="en-GB" sz="1600" dirty="0" smtClean="0">
                    <a:latin typeface="+mn-lt"/>
                  </a:rPr>
                  <a:t> QWR</a:t>
                </a:r>
              </a:p>
              <a:p>
                <a:r>
                  <a:rPr lang="en-GB" sz="1600" dirty="0" smtClean="0">
                    <a:latin typeface="+mn-lt"/>
                  </a:rPr>
                  <a:t>¼-wave-resonator</a:t>
                </a:r>
                <a:endParaRPr lang="en-GB" sz="1600" dirty="0">
                  <a:latin typeface="+mn-lt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31253" y="1958779"/>
                <a:ext cx="1685205" cy="584775"/>
              </a:xfrm>
              <a:prstGeom prst="rect">
                <a:avLst/>
              </a:prstGeom>
              <a:blipFill rotWithShape="1">
                <a:blip r:embed="rId9"/>
                <a:stretch>
                  <a:fillRect l="-1805" t="-3125" r="-361" b="-125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 bwMode="auto">
              <a:xfrm>
                <a:off x="2142353" y="951310"/>
                <a:ext cx="2218556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1600" i="1" smtClean="0">
                        <a:latin typeface="Cambria Math"/>
                        <a:ea typeface="Cambria Math"/>
                      </a:rPr>
                      <m:t>𝛽</m:t>
                    </m:r>
                    <m:r>
                      <a:rPr lang="en-GB" sz="1600" b="0" i="1" smtClean="0">
                        <a:latin typeface="Cambria Math"/>
                        <a:ea typeface="Cambria Math"/>
                      </a:rPr>
                      <m:t>=0.2</m:t>
                    </m:r>
                  </m:oMath>
                </a14:m>
                <a:r>
                  <a:rPr lang="en-GB" sz="1600" dirty="0" smtClean="0">
                    <a:latin typeface="+mn-lt"/>
                  </a:rPr>
                  <a:t> “lollipop” cavity</a:t>
                </a:r>
                <a:endParaRPr lang="en-GB" sz="1600" dirty="0">
                  <a:latin typeface="+mn-lt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42353" y="951310"/>
                <a:ext cx="2218556" cy="338554"/>
              </a:xfrm>
              <a:prstGeom prst="rect">
                <a:avLst/>
              </a:prstGeom>
              <a:blipFill rotWithShape="1">
                <a:blip r:embed="rId10"/>
                <a:stretch>
                  <a:fillRect t="-5357" r="-824" b="-2142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 bwMode="auto">
              <a:xfrm>
                <a:off x="1337491" y="4950772"/>
                <a:ext cx="191219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1600" i="1" smtClean="0">
                        <a:latin typeface="Cambria Math"/>
                        <a:ea typeface="Cambria Math"/>
                      </a:rPr>
                      <m:t>𝛽</m:t>
                    </m:r>
                    <m:r>
                      <a:rPr lang="en-GB" sz="1600" b="0" i="1" smtClean="0">
                        <a:latin typeface="Cambria Math"/>
                        <a:ea typeface="Cambria Math"/>
                      </a:rPr>
                      <m:t>=0.4</m:t>
                    </m:r>
                  </m:oMath>
                </a14:m>
                <a:r>
                  <a:rPr lang="en-GB" sz="1600" dirty="0" smtClean="0">
                    <a:latin typeface="+mn-lt"/>
                  </a:rPr>
                  <a:t> spoke cavity</a:t>
                </a:r>
                <a:endParaRPr lang="en-GB" sz="1600" dirty="0">
                  <a:latin typeface="+mn-lt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37491" y="4950772"/>
                <a:ext cx="1912190" cy="338554"/>
              </a:xfrm>
              <a:prstGeom prst="rect">
                <a:avLst/>
              </a:prstGeom>
              <a:blipFill rotWithShape="1">
                <a:blip r:embed="rId11"/>
                <a:stretch>
                  <a:fillRect t="-5357" r="-955" b="-2142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/>
          <p:cNvSpPr txBox="1"/>
          <p:nvPr/>
        </p:nvSpPr>
        <p:spPr bwMode="auto">
          <a:xfrm>
            <a:off x="462391" y="956489"/>
            <a:ext cx="142987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+mn-lt"/>
              </a:rPr>
              <a:t>split ring cavity</a:t>
            </a:r>
            <a:endParaRPr lang="en-GB" sz="1600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 bwMode="auto">
              <a:xfrm>
                <a:off x="4604381" y="2578611"/>
                <a:ext cx="1127232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i="1" smtClean="0">
                          <a:latin typeface="Cambria Math"/>
                          <a:ea typeface="Cambria Math"/>
                        </a:rPr>
                        <m:t>𝛽</m:t>
                      </m:r>
                      <m:r>
                        <a:rPr lang="en-GB" sz="1600" b="0" i="1" smtClean="0">
                          <a:latin typeface="Cambria Math"/>
                          <a:ea typeface="Cambria Math"/>
                        </a:rPr>
                        <m:t>=0.021</m:t>
                      </m:r>
                    </m:oMath>
                  </m:oMathPara>
                </a14:m>
                <a:r>
                  <a:rPr lang="en-GB" sz="1600" b="0" dirty="0" smtClean="0">
                    <a:latin typeface="+mn-lt"/>
                    <a:ea typeface="Cambria Math"/>
                  </a:rPr>
                  <a:t/>
                </a:r>
                <a:br>
                  <a:rPr lang="en-GB" sz="1600" b="0" dirty="0" smtClean="0">
                    <a:latin typeface="+mn-lt"/>
                    <a:ea typeface="Cambria Math"/>
                  </a:rPr>
                </a:br>
                <a:r>
                  <a:rPr lang="en-GB" sz="1600" dirty="0" smtClean="0">
                    <a:latin typeface="+mn-lt"/>
                  </a:rPr>
                  <a:t>fork cavity</a:t>
                </a:r>
                <a:endParaRPr lang="en-GB" sz="1600" dirty="0">
                  <a:latin typeface="+mn-lt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04381" y="2578611"/>
                <a:ext cx="1127232" cy="584775"/>
              </a:xfrm>
              <a:prstGeom prst="rect">
                <a:avLst/>
              </a:prstGeom>
              <a:blipFill rotWithShape="1">
                <a:blip r:embed="rId12"/>
                <a:stretch>
                  <a:fillRect l="-1081" b="-125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SC Cavity Cryomodule examples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795703-93D4-4BEB-9CE9-B9DD4D45F1FC}" type="slidenum">
              <a:rPr lang="en-US" smtClean="0"/>
              <a:pPr>
                <a:defRPr/>
              </a:pPr>
              <a:t>83</a:t>
            </a:fld>
            <a:endParaRPr lang="en-US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9" y="1976027"/>
            <a:ext cx="2155361" cy="2838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4726657" y="1347049"/>
            <a:ext cx="4162218" cy="2986133"/>
            <a:chOff x="381000" y="533400"/>
            <a:chExt cx="8001000" cy="5740221"/>
          </a:xfrm>
        </p:grpSpPr>
        <p:pic>
          <p:nvPicPr>
            <p:cNvPr id="14" name="Picture 13" descr="TANK+CAVITE+INTERFACE-1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19200" y="533400"/>
              <a:ext cx="6490414" cy="5716969"/>
            </a:xfrm>
            <a:prstGeom prst="rect">
              <a:avLst/>
            </a:prstGeom>
          </p:spPr>
        </p:pic>
        <p:cxnSp>
          <p:nvCxnSpPr>
            <p:cNvPr id="15" name="Straight Arrow Connector 14"/>
            <p:cNvCxnSpPr/>
            <p:nvPr/>
          </p:nvCxnSpPr>
          <p:spPr>
            <a:xfrm rot="5400000" flipH="1" flipV="1">
              <a:off x="5216727" y="4970314"/>
              <a:ext cx="1047016" cy="863930"/>
            </a:xfrm>
            <a:prstGeom prst="straightConnector1">
              <a:avLst/>
            </a:prstGeom>
            <a:ln w="19050" cmpd="sng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3821876" y="5859475"/>
              <a:ext cx="2350323" cy="414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prstClr val="black"/>
                  </a:solidFill>
                </a:rPr>
                <a:t>RF Power Coupler</a:t>
              </a:r>
              <a:endParaRPr lang="fr-FR" b="1" dirty="0">
                <a:solidFill>
                  <a:prstClr val="black"/>
                </a:solidFill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V="1">
              <a:off x="2514600" y="3354770"/>
              <a:ext cx="1131110" cy="581688"/>
            </a:xfrm>
            <a:prstGeom prst="straightConnector1">
              <a:avLst/>
            </a:prstGeom>
            <a:ln w="19050" cmpd="sng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533399" y="3888171"/>
              <a:ext cx="2350310" cy="650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prstClr val="black"/>
                  </a:solidFill>
                </a:rPr>
                <a:t>Bulk Niobium 5Cells cavity</a:t>
              </a:r>
              <a:endParaRPr lang="fr-FR" b="1" dirty="0">
                <a:solidFill>
                  <a:prstClr val="black"/>
                </a:solidFill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>
              <a:off x="5943600" y="1906970"/>
              <a:ext cx="990601" cy="762000"/>
            </a:xfrm>
            <a:prstGeom prst="straightConnector1">
              <a:avLst/>
            </a:prstGeom>
            <a:ln w="19050" cmpd="sng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6400801" y="1525970"/>
              <a:ext cx="1676400" cy="414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prstClr val="black"/>
                  </a:solidFill>
                </a:rPr>
                <a:t>Helium Tank</a:t>
              </a:r>
              <a:endParaRPr lang="fr-FR" b="1" dirty="0">
                <a:solidFill>
                  <a:prstClr val="black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81000" y="3354770"/>
              <a:ext cx="1295400" cy="650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prstClr val="black"/>
                  </a:solidFill>
                </a:rPr>
                <a:t>CEA’s tuner</a:t>
              </a:r>
              <a:endParaRPr lang="fr-FR" b="1" dirty="0">
                <a:solidFill>
                  <a:prstClr val="black"/>
                </a:solidFill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V="1">
              <a:off x="1219200" y="3126170"/>
              <a:ext cx="838202" cy="358714"/>
            </a:xfrm>
            <a:prstGeom prst="straightConnector1">
              <a:avLst/>
            </a:prstGeom>
            <a:ln w="19050" cmpd="sng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4267200" y="3202372"/>
              <a:ext cx="1981200" cy="1828798"/>
            </a:xfrm>
            <a:prstGeom prst="straightConnector1">
              <a:avLst/>
            </a:prstGeom>
            <a:ln w="19050" cmpd="sng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3259594" y="5001396"/>
              <a:ext cx="1650651" cy="414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 smtClean="0">
                  <a:solidFill>
                    <a:prstClr val="black"/>
                  </a:solidFill>
                </a:rPr>
                <a:t>Hom</a:t>
              </a:r>
              <a:r>
                <a:rPr lang="en-US" b="1" dirty="0" smtClean="0">
                  <a:solidFill>
                    <a:prstClr val="black"/>
                  </a:solidFill>
                </a:rPr>
                <a:t> Coupler</a:t>
              </a:r>
              <a:endParaRPr lang="fr-FR" b="1" dirty="0">
                <a:solidFill>
                  <a:prstClr val="black"/>
                </a:solidFill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H="1">
              <a:off x="3200400" y="1068770"/>
              <a:ext cx="609600" cy="250886"/>
            </a:xfrm>
            <a:prstGeom prst="straightConnector1">
              <a:avLst/>
            </a:prstGeom>
            <a:ln w="19050" cmpd="sng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3809999" y="763969"/>
              <a:ext cx="2133600" cy="650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prstClr val="black"/>
                  </a:solidFill>
                </a:rPr>
                <a:t>Bi-phase helium tube</a:t>
              </a:r>
              <a:endParaRPr lang="fr-FR" b="1" dirty="0">
                <a:solidFill>
                  <a:prstClr val="black"/>
                </a:solidFill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V="1">
              <a:off x="3505200" y="4040570"/>
              <a:ext cx="838200" cy="533400"/>
            </a:xfrm>
            <a:prstGeom prst="straightConnector1">
              <a:avLst/>
            </a:prstGeom>
            <a:ln w="19050" cmpd="sng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2285999" y="4497771"/>
              <a:ext cx="2032699" cy="650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prstClr val="black"/>
                  </a:solidFill>
                </a:rPr>
                <a:t>Magnetic  shielding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H="1" flipV="1">
              <a:off x="7315200" y="3659570"/>
              <a:ext cx="381000" cy="1524001"/>
            </a:xfrm>
            <a:prstGeom prst="straightConnector1">
              <a:avLst/>
            </a:prstGeom>
            <a:ln w="19050" cmpd="sng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7022553" y="5183570"/>
              <a:ext cx="1359447" cy="8874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prstClr val="black"/>
                  </a:solidFill>
                </a:rPr>
                <a:t>Inter-cavity support</a:t>
              </a:r>
              <a:endParaRPr lang="fr-FR" b="1" dirty="0">
                <a:solidFill>
                  <a:prstClr val="black"/>
                </a:solidFill>
              </a:endParaRP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>
              <a:off x="1447800" y="2135570"/>
              <a:ext cx="457594" cy="260057"/>
            </a:xfrm>
            <a:prstGeom prst="straightConnector1">
              <a:avLst/>
            </a:prstGeom>
            <a:ln w="19050" cmpd="sng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685801" y="1830771"/>
              <a:ext cx="1143393" cy="414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prstClr val="black"/>
                  </a:solidFill>
                </a:rPr>
                <a:t>Bellows</a:t>
              </a:r>
              <a:endParaRPr lang="fr-FR" b="1" dirty="0">
                <a:solidFill>
                  <a:prstClr val="black"/>
                </a:solidFill>
              </a:endParaRPr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 flipV="1">
              <a:off x="5181600" y="4572000"/>
              <a:ext cx="838200" cy="914401"/>
            </a:xfrm>
            <a:prstGeom prst="straightConnector1">
              <a:avLst/>
            </a:prstGeom>
            <a:ln w="19050" cmpd="sng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3429000" y="5410200"/>
              <a:ext cx="2133600" cy="650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prstClr val="black"/>
                  </a:solidFill>
                </a:rPr>
                <a:t>Double walled tube</a:t>
              </a:r>
              <a:endParaRPr lang="fr-FR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35" name="TextBox 34"/>
          <p:cNvSpPr txBox="1"/>
          <p:nvPr/>
        </p:nvSpPr>
        <p:spPr bwMode="auto">
          <a:xfrm>
            <a:off x="189469" y="1043030"/>
            <a:ext cx="387285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sz="1800" dirty="0" smtClean="0">
                <a:latin typeface="+mn-lt"/>
              </a:rPr>
              <a:t>HIE-Isolde (radioactive isotopes post-accelerator), 101 MHz, 5-cavity CM</a:t>
            </a:r>
            <a:endParaRPr lang="en-GB" sz="1800" dirty="0">
              <a:latin typeface="+mn-lt"/>
            </a:endParaRPr>
          </a:p>
        </p:txBody>
      </p:sp>
      <p:sp>
        <p:nvSpPr>
          <p:cNvPr id="36" name="TextBox 35"/>
          <p:cNvSpPr txBox="1"/>
          <p:nvPr/>
        </p:nvSpPr>
        <p:spPr bwMode="auto">
          <a:xfrm>
            <a:off x="5240063" y="1043030"/>
            <a:ext cx="34706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lang="en-GB" sz="1800" dirty="0" smtClean="0">
                <a:latin typeface="+mn-lt"/>
              </a:rPr>
              <a:t>SPL/ESS 704 MHz CM (partial view)</a:t>
            </a:r>
            <a:endParaRPr lang="en-GB" sz="1800" dirty="0">
              <a:latin typeface="+mn-lt"/>
            </a:endParaRPr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24400" y="2416118"/>
            <a:ext cx="510926" cy="1375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TextBox 37"/>
          <p:cNvSpPr txBox="1"/>
          <p:nvPr/>
        </p:nvSpPr>
        <p:spPr bwMode="auto">
          <a:xfrm>
            <a:off x="2222640" y="2105139"/>
            <a:ext cx="13305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+mn-lt"/>
              </a:rPr>
              <a:t>¼ wave cavity</a:t>
            </a:r>
            <a:endParaRPr lang="en-GB" sz="1600" dirty="0">
              <a:latin typeface="+mn-lt"/>
            </a:endParaRPr>
          </a:p>
        </p:txBody>
      </p:sp>
      <p:cxnSp>
        <p:nvCxnSpPr>
          <p:cNvPr id="39" name="Straight Arrow Connector 38"/>
          <p:cNvCxnSpPr>
            <a:stCxn id="37" idx="1"/>
          </p:cNvCxnSpPr>
          <p:nvPr/>
        </p:nvCxnSpPr>
        <p:spPr>
          <a:xfrm flipH="1">
            <a:off x="1226457" y="3103789"/>
            <a:ext cx="1397943" cy="387731"/>
          </a:xfrm>
          <a:prstGeom prst="straightConnector1">
            <a:avLst/>
          </a:prstGeom>
          <a:ln w="19050">
            <a:solidFill>
              <a:srgbClr val="0000D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502" y="3923441"/>
            <a:ext cx="2648714" cy="241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TextBox 51"/>
          <p:cNvSpPr txBox="1"/>
          <p:nvPr/>
        </p:nvSpPr>
        <p:spPr bwMode="auto">
          <a:xfrm>
            <a:off x="5105130" y="4467097"/>
            <a:ext cx="32044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sz="1800" dirty="0" smtClean="0">
                <a:latin typeface="+mn-lt"/>
              </a:rPr>
              <a:t>ILC/X-FEL 1.3 GHz, 8 cavity CM</a:t>
            </a:r>
            <a:endParaRPr lang="en-GB" sz="1800" dirty="0">
              <a:latin typeface="+mn-lt"/>
            </a:endParaRPr>
          </a:p>
        </p:txBody>
      </p:sp>
      <p:pic>
        <p:nvPicPr>
          <p:cNvPr id="40" name="Picture 7" descr="TESLA-Testanlage"/>
          <p:cNvPicPr>
            <a:picLocks noChangeAspect="1" noChangeArrowheads="1"/>
          </p:cNvPicPr>
          <p:nvPr/>
        </p:nvPicPr>
        <p:blipFill rotWithShape="1">
          <a:blip r:embed="rId7" cstate="print"/>
          <a:srcRect l="1121" t="10880" r="5773" b="41212"/>
          <a:stretch/>
        </p:blipFill>
        <p:spPr bwMode="auto">
          <a:xfrm>
            <a:off x="5553881" y="4927170"/>
            <a:ext cx="2776513" cy="1405339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19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SPL Cryomodule assembly sequence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795703-93D4-4BEB-9CE9-B9DD4D45F1FC}" type="slidenum">
              <a:rPr lang="en-US" smtClean="0"/>
              <a:pPr>
                <a:defRPr/>
              </a:pPr>
              <a:t>84</a:t>
            </a:fld>
            <a:endParaRPr lang="en-US"/>
          </a:p>
        </p:txBody>
      </p:sp>
      <p:pic>
        <p:nvPicPr>
          <p:cNvPr id="6" name="Picture 5" descr="D:\PARTAGE\Vues 3D SPL WG6 2012-09-18\Nouveau dossier\01_Train Sortie SB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9342" y="2545002"/>
            <a:ext cx="8640000" cy="3121287"/>
          </a:xfrm>
          <a:prstGeom prst="rect">
            <a:avLst/>
          </a:prstGeom>
          <a:noFill/>
        </p:spPr>
      </p:pic>
      <p:pic>
        <p:nvPicPr>
          <p:cNvPr id="7" name="Picture 6" descr="D:\PARTAGE\Vues 3D SPL WG6 2012-09-18\Nouveau dossier\02_Habillage EM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29342" y="2545002"/>
            <a:ext cx="8640000" cy="3121287"/>
          </a:xfrm>
          <a:prstGeom prst="rect">
            <a:avLst/>
          </a:prstGeom>
          <a:noFill/>
        </p:spPr>
      </p:pic>
      <p:pic>
        <p:nvPicPr>
          <p:cNvPr id="8" name="Picture 7" descr="D:\PARTAGE\Vues 3D SPL WG6 2012-09-18\Nouveau dossier\03_Liaisons Inter-cavites et SAF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29342" y="2545002"/>
            <a:ext cx="8640000" cy="3121287"/>
          </a:xfrm>
          <a:prstGeom prst="rect">
            <a:avLst/>
          </a:prstGeom>
          <a:noFill/>
        </p:spPr>
      </p:pic>
      <p:pic>
        <p:nvPicPr>
          <p:cNvPr id="9" name="Picture 8" descr="D:\PARTAGE\Vues 3D SPL WG6 2012-09-18\Nouveau dossier\04_Lignes Cryo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29342" y="2545002"/>
            <a:ext cx="8640000" cy="3121287"/>
          </a:xfrm>
          <a:prstGeom prst="rect">
            <a:avLst/>
          </a:prstGeom>
          <a:noFill/>
        </p:spPr>
      </p:pic>
      <p:pic>
        <p:nvPicPr>
          <p:cNvPr id="10" name="Picture 9" descr="D:\PARTAGE\Vues 3D SPL WG6 2012-09-18\Nouveau dossier\05_Ligne C2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29342" y="2545002"/>
            <a:ext cx="8640000" cy="3121287"/>
          </a:xfrm>
          <a:prstGeom prst="rect">
            <a:avLst/>
          </a:prstGeom>
          <a:noFill/>
        </p:spPr>
      </p:pic>
      <p:pic>
        <p:nvPicPr>
          <p:cNvPr id="11" name="Picture 10" descr="D:\PARTAGE\Vues 3D SPL WG6 2012-09-18\Nouveau dossier\06_Ecrans Thermiques C2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29342" y="2545002"/>
            <a:ext cx="8640000" cy="3121287"/>
          </a:xfrm>
          <a:prstGeom prst="rect">
            <a:avLst/>
          </a:prstGeom>
          <a:noFill/>
        </p:spPr>
      </p:pic>
      <p:pic>
        <p:nvPicPr>
          <p:cNvPr id="12" name="Picture 11" descr="D:\PARTAGE\Vues 3D SPL WG6 2012-09-18\Nouveau dossier\07_Enceinte a vide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29342" y="2545002"/>
            <a:ext cx="8640000" cy="3121287"/>
          </a:xfrm>
          <a:prstGeom prst="rect">
            <a:avLst/>
          </a:prstGeom>
          <a:noFill/>
        </p:spPr>
      </p:pic>
      <p:pic>
        <p:nvPicPr>
          <p:cNvPr id="13" name="Picture 12" descr="D:\PARTAGE\Vues 3D SPL WG6 2012-09-18\Nouveau dossier\08_fermeture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329342" y="2545002"/>
            <a:ext cx="8640000" cy="3121287"/>
          </a:xfrm>
          <a:prstGeom prst="rect">
            <a:avLst/>
          </a:prstGeom>
          <a:noFill/>
        </p:spPr>
      </p:pic>
      <p:sp>
        <p:nvSpPr>
          <p:cNvPr id="14" name="ZoneTexte 19"/>
          <p:cNvSpPr txBox="1"/>
          <p:nvPr/>
        </p:nvSpPr>
        <p:spPr>
          <a:xfrm>
            <a:off x="3485635" y="1337479"/>
            <a:ext cx="5220000" cy="33855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ym typeface="Symbol"/>
              </a:rPr>
              <a:t>1- String of dressed </a:t>
            </a:r>
            <a:r>
              <a:rPr lang="en-US" sz="1600" b="1" dirty="0" smtClean="0">
                <a:sym typeface="Symbol"/>
              </a:rPr>
              <a:t>cavities</a:t>
            </a:r>
            <a:r>
              <a:rPr lang="en-US" sz="1600" dirty="0" smtClean="0">
                <a:sym typeface="Symbol"/>
              </a:rPr>
              <a:t> from clean room</a:t>
            </a:r>
          </a:p>
        </p:txBody>
      </p:sp>
      <p:sp>
        <p:nvSpPr>
          <p:cNvPr id="15" name="ZoneTexte 20"/>
          <p:cNvSpPr txBox="1"/>
          <p:nvPr/>
        </p:nvSpPr>
        <p:spPr>
          <a:xfrm>
            <a:off x="3485635" y="1774795"/>
            <a:ext cx="5220000" cy="33855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ym typeface="Symbol"/>
              </a:rPr>
              <a:t>2- Mounting of </a:t>
            </a:r>
            <a:r>
              <a:rPr lang="en-US" sz="1600" b="1" dirty="0" smtClean="0">
                <a:sym typeface="Symbol"/>
              </a:rPr>
              <a:t>magnetic shields</a:t>
            </a:r>
          </a:p>
        </p:txBody>
      </p:sp>
      <p:sp>
        <p:nvSpPr>
          <p:cNvPr id="16" name="ZoneTexte 25"/>
          <p:cNvSpPr txBox="1"/>
          <p:nvPr/>
        </p:nvSpPr>
        <p:spPr>
          <a:xfrm>
            <a:off x="3485635" y="2212111"/>
            <a:ext cx="5220000" cy="33855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ym typeface="Symbol"/>
              </a:rPr>
              <a:t>3- Mounting of </a:t>
            </a:r>
            <a:r>
              <a:rPr lang="en-US" sz="1600" b="1" dirty="0" smtClean="0">
                <a:sym typeface="Symbol"/>
              </a:rPr>
              <a:t>tuners</a:t>
            </a:r>
            <a:r>
              <a:rPr lang="en-US" sz="1600" dirty="0" smtClean="0">
                <a:sym typeface="Symbol"/>
              </a:rPr>
              <a:t> and </a:t>
            </a:r>
            <a:r>
              <a:rPr lang="en-US" sz="1600" b="1" dirty="0" smtClean="0">
                <a:sym typeface="Symbol"/>
              </a:rPr>
              <a:t>inter-cavity supports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26273" y="5150058"/>
            <a:ext cx="22622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smtClean="0"/>
              <a:t>Design by CNRS-IPNO </a:t>
            </a:r>
          </a:p>
          <a:p>
            <a:r>
              <a:rPr lang="en-GB" sz="1200" dirty="0" smtClean="0"/>
              <a:t>(courtesy of </a:t>
            </a:r>
            <a:r>
              <a:rPr lang="en-GB" sz="1200" dirty="0" err="1" smtClean="0"/>
              <a:t>S.Rousselot</a:t>
            </a:r>
            <a:r>
              <a:rPr lang="en-GB" sz="1200" dirty="0" smtClean="0"/>
              <a:t>)</a:t>
            </a:r>
            <a:endParaRPr lang="en-GB" sz="1200" dirty="0"/>
          </a:p>
        </p:txBody>
      </p:sp>
      <p:sp>
        <p:nvSpPr>
          <p:cNvPr id="18" name="ZoneTexte 21"/>
          <p:cNvSpPr txBox="1"/>
          <p:nvPr/>
        </p:nvSpPr>
        <p:spPr>
          <a:xfrm>
            <a:off x="3485635" y="2649427"/>
            <a:ext cx="5220000" cy="33855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ym typeface="Symbol"/>
              </a:rPr>
              <a:t>4- Mounting of </a:t>
            </a:r>
            <a:r>
              <a:rPr lang="en-US" sz="1600" b="1" dirty="0" smtClean="0">
                <a:sym typeface="Symbol"/>
              </a:rPr>
              <a:t>cryogenic distribution</a:t>
            </a:r>
          </a:p>
        </p:txBody>
      </p:sp>
      <p:sp>
        <p:nvSpPr>
          <p:cNvPr id="19" name="ZoneTexte 26"/>
          <p:cNvSpPr txBox="1"/>
          <p:nvPr/>
        </p:nvSpPr>
        <p:spPr>
          <a:xfrm>
            <a:off x="3485635" y="3086743"/>
            <a:ext cx="5220000" cy="33855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ym typeface="Symbol"/>
              </a:rPr>
              <a:t>5- Mounting of </a:t>
            </a:r>
            <a:r>
              <a:rPr lang="en-US" sz="1600" b="1" dirty="0" smtClean="0">
                <a:sym typeface="Symbol"/>
              </a:rPr>
              <a:t>coupler cooling line</a:t>
            </a:r>
          </a:p>
        </p:txBody>
      </p:sp>
      <p:sp>
        <p:nvSpPr>
          <p:cNvPr id="20" name="ZoneTexte 27"/>
          <p:cNvSpPr txBox="1"/>
          <p:nvPr/>
        </p:nvSpPr>
        <p:spPr>
          <a:xfrm>
            <a:off x="3485635" y="4875763"/>
            <a:ext cx="5220000" cy="33855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ym typeface="Symbol"/>
              </a:rPr>
              <a:t>6- Mounting of </a:t>
            </a:r>
            <a:r>
              <a:rPr lang="en-US" sz="1600" b="1" dirty="0" smtClean="0">
                <a:sym typeface="Symbol"/>
              </a:rPr>
              <a:t>thermal shield</a:t>
            </a:r>
          </a:p>
        </p:txBody>
      </p:sp>
      <p:sp>
        <p:nvSpPr>
          <p:cNvPr id="21" name="ZoneTexte 28"/>
          <p:cNvSpPr txBox="1"/>
          <p:nvPr/>
        </p:nvSpPr>
        <p:spPr>
          <a:xfrm>
            <a:off x="3485635" y="5313079"/>
            <a:ext cx="5220000" cy="33855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ym typeface="Symbol"/>
              </a:rPr>
              <a:t>7- </a:t>
            </a:r>
            <a:r>
              <a:rPr lang="en-US" sz="1600" b="1" dirty="0" smtClean="0">
                <a:sym typeface="Symbol"/>
              </a:rPr>
              <a:t>Insertion</a:t>
            </a:r>
            <a:r>
              <a:rPr lang="en-US" sz="1600" dirty="0" smtClean="0">
                <a:sym typeface="Symbol"/>
              </a:rPr>
              <a:t> in vacuum vessel</a:t>
            </a:r>
          </a:p>
        </p:txBody>
      </p:sp>
      <p:sp>
        <p:nvSpPr>
          <p:cNvPr id="22" name="ZoneTexte 29"/>
          <p:cNvSpPr txBox="1"/>
          <p:nvPr/>
        </p:nvSpPr>
        <p:spPr>
          <a:xfrm>
            <a:off x="3485635" y="5750395"/>
            <a:ext cx="5220000" cy="33855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ym typeface="Symbol"/>
              </a:rPr>
              <a:t>8- </a:t>
            </a:r>
            <a:r>
              <a:rPr lang="en-US" sz="1600" b="1" dirty="0" smtClean="0">
                <a:sym typeface="Symbol"/>
              </a:rPr>
              <a:t>Closing</a:t>
            </a:r>
            <a:r>
              <a:rPr lang="en-US" sz="1600" dirty="0" smtClean="0">
                <a:sym typeface="Symbol"/>
              </a:rPr>
              <a:t> vacuum vessel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855833" y="917906"/>
            <a:ext cx="18498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Rossana</a:t>
            </a:r>
            <a:r>
              <a:rPr lang="en-GB" sz="1200" dirty="0" smtClean="0"/>
              <a:t> </a:t>
            </a:r>
            <a:r>
              <a:rPr lang="en-GB" sz="1200" dirty="0" err="1" smtClean="0"/>
              <a:t>Bonomi</a:t>
            </a:r>
            <a:r>
              <a:rPr lang="en-GB" sz="1200" dirty="0" smtClean="0"/>
              <a:t> (CERN)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759535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HL-LHC Crab Cavity test CM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795703-93D4-4BEB-9CE9-B9DD4D45F1FC}" type="slidenum">
              <a:rPr lang="en-US" smtClean="0"/>
              <a:pPr>
                <a:defRPr/>
              </a:pPr>
              <a:t>85</a:t>
            </a:fld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2" t="11304" r="19459" b="11353"/>
          <a:stretch/>
        </p:blipFill>
        <p:spPr>
          <a:xfrm>
            <a:off x="5865431" y="3309042"/>
            <a:ext cx="3138525" cy="28611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46" name="Group 45"/>
          <p:cNvGrpSpPr/>
          <p:nvPr/>
        </p:nvGrpSpPr>
        <p:grpSpPr>
          <a:xfrm>
            <a:off x="123565" y="1035620"/>
            <a:ext cx="2842055" cy="2465979"/>
            <a:chOff x="123565" y="1035620"/>
            <a:chExt cx="2842055" cy="2465979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0" t="15439" r="12792" b="14061"/>
            <a:stretch/>
          </p:blipFill>
          <p:spPr>
            <a:xfrm>
              <a:off x="123565" y="1409829"/>
              <a:ext cx="2842055" cy="209177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3" name="TextBox 22"/>
            <p:cNvSpPr txBox="1"/>
            <p:nvPr/>
          </p:nvSpPr>
          <p:spPr bwMode="auto">
            <a:xfrm>
              <a:off x="1796313" y="1674587"/>
              <a:ext cx="1071384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rtlCol="0">
              <a:spAutoFit/>
            </a:bodyPr>
            <a:lstStyle/>
            <a:p>
              <a:r>
                <a:rPr lang="en-GB" sz="1600" dirty="0" smtClean="0">
                  <a:latin typeface="+mn-lt"/>
                </a:rPr>
                <a:t>crab cavity</a:t>
              </a:r>
              <a:endParaRPr lang="en-GB" sz="1600" dirty="0">
                <a:latin typeface="+mn-lt"/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H="1">
              <a:off x="1351004" y="2011191"/>
              <a:ext cx="708455" cy="444523"/>
            </a:xfrm>
            <a:prstGeom prst="straightConnector1">
              <a:avLst/>
            </a:prstGeom>
            <a:ln w="19050">
              <a:solidFill>
                <a:srgbClr val="0000D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 bwMode="auto">
            <a:xfrm>
              <a:off x="123565" y="1035620"/>
              <a:ext cx="284205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 smtClean="0">
                  <a:latin typeface="+mn-lt"/>
                </a:rPr>
                <a:t>He vessel manufacturing</a:t>
              </a:r>
              <a:endParaRPr lang="en-GB" sz="2000" dirty="0">
                <a:latin typeface="+mn-lt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3143670" y="1766457"/>
            <a:ext cx="2545628" cy="2659612"/>
            <a:chOff x="3193098" y="1376928"/>
            <a:chExt cx="2545628" cy="2659612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04" t="15355" r="24896" b="15675"/>
            <a:stretch/>
          </p:blipFill>
          <p:spPr>
            <a:xfrm>
              <a:off x="3193098" y="1779385"/>
              <a:ext cx="2545628" cy="225715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31" name="TextBox 30"/>
            <p:cNvSpPr txBox="1"/>
            <p:nvPr/>
          </p:nvSpPr>
          <p:spPr bwMode="auto">
            <a:xfrm>
              <a:off x="3193098" y="1376928"/>
              <a:ext cx="254562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 smtClean="0">
                  <a:latin typeface="+mn-lt"/>
                </a:rPr>
                <a:t>2-cavity string</a:t>
              </a:r>
              <a:endParaRPr lang="en-GB" sz="2000" dirty="0">
                <a:latin typeface="+mn-lt"/>
              </a:endParaRPr>
            </a:p>
          </p:txBody>
        </p:sp>
        <p:sp>
          <p:nvSpPr>
            <p:cNvPr id="32" name="TextBox 31"/>
            <p:cNvSpPr txBox="1"/>
            <p:nvPr/>
          </p:nvSpPr>
          <p:spPr bwMode="auto">
            <a:xfrm>
              <a:off x="4382993" y="2038212"/>
              <a:ext cx="964944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rtlCol="0">
              <a:spAutoFit/>
            </a:bodyPr>
            <a:lstStyle/>
            <a:p>
              <a:r>
                <a:rPr lang="en-GB" sz="1600" dirty="0" smtClean="0">
                  <a:latin typeface="+mn-lt"/>
                </a:rPr>
                <a:t>He vessel</a:t>
              </a:r>
              <a:endParaRPr lang="en-GB" sz="1600" dirty="0">
                <a:latin typeface="+mn-lt"/>
              </a:endParaRPr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 flipH="1">
              <a:off x="3937684" y="2374816"/>
              <a:ext cx="708455" cy="444523"/>
            </a:xfrm>
            <a:prstGeom prst="straightConnector1">
              <a:avLst/>
            </a:prstGeom>
            <a:ln w="19050">
              <a:solidFill>
                <a:srgbClr val="0000D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H="1">
              <a:off x="4533986" y="2410556"/>
              <a:ext cx="252197" cy="719822"/>
            </a:xfrm>
            <a:prstGeom prst="straightConnector1">
              <a:avLst/>
            </a:prstGeom>
            <a:ln w="19050">
              <a:solidFill>
                <a:srgbClr val="0000D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/>
          <p:cNvSpPr txBox="1"/>
          <p:nvPr/>
        </p:nvSpPr>
        <p:spPr bwMode="auto">
          <a:xfrm>
            <a:off x="5865430" y="2900933"/>
            <a:ext cx="31385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latin typeface="+mn-lt"/>
              </a:rPr>
              <a:t>Cryomodule</a:t>
            </a:r>
            <a:endParaRPr lang="en-GB" sz="2000" dirty="0">
              <a:latin typeface="+mn-lt"/>
            </a:endParaRPr>
          </a:p>
        </p:txBody>
      </p:sp>
      <p:sp>
        <p:nvSpPr>
          <p:cNvPr id="38" name="TextBox 37"/>
          <p:cNvSpPr txBox="1"/>
          <p:nvPr/>
        </p:nvSpPr>
        <p:spPr bwMode="auto">
          <a:xfrm>
            <a:off x="6083454" y="5831588"/>
            <a:ext cx="14900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+mn-lt"/>
              </a:rPr>
              <a:t>magnetic shield</a:t>
            </a:r>
            <a:endParaRPr lang="en-GB" sz="1600" dirty="0">
              <a:latin typeface="+mn-lt"/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 flipV="1">
            <a:off x="7046490" y="5663915"/>
            <a:ext cx="526987" cy="259091"/>
          </a:xfrm>
          <a:prstGeom prst="straightConnector1">
            <a:avLst/>
          </a:prstGeom>
          <a:ln w="19050">
            <a:solidFill>
              <a:srgbClr val="0000D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 bwMode="auto">
          <a:xfrm>
            <a:off x="5865430" y="5494638"/>
            <a:ext cx="138050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+mn-lt"/>
              </a:rPr>
              <a:t>thermal shield</a:t>
            </a:r>
            <a:endParaRPr lang="en-GB" sz="1600" dirty="0">
              <a:latin typeface="+mn-lt"/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 flipV="1">
            <a:off x="6610442" y="5235800"/>
            <a:ext cx="436048" cy="362466"/>
          </a:xfrm>
          <a:prstGeom prst="straightConnector1">
            <a:avLst/>
          </a:prstGeom>
          <a:ln w="19050">
            <a:solidFill>
              <a:srgbClr val="0000D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4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7783" y="982315"/>
            <a:ext cx="2136173" cy="1028876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 bwMode="auto">
          <a:xfrm>
            <a:off x="286491" y="6000865"/>
            <a:ext cx="233942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+mn-lt"/>
              </a:rPr>
              <a:t>T. Jones, S. </a:t>
            </a:r>
            <a:r>
              <a:rPr lang="en-GB" sz="2000" dirty="0" err="1" smtClean="0">
                <a:latin typeface="+mn-lt"/>
              </a:rPr>
              <a:t>Pattalwar</a:t>
            </a:r>
            <a:endParaRPr lang="en-GB" sz="2000" dirty="0">
              <a:latin typeface="+mn-lt"/>
            </a:endParaRPr>
          </a:p>
        </p:txBody>
      </p:sp>
      <p:pic>
        <p:nvPicPr>
          <p:cNvPr id="50" name="Picture 1" descr="\\engserve\Staff\Fell, Barry\Public\Posters &amp; Presentations\STFC Templates\STFC 00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243" y="5916528"/>
            <a:ext cx="2486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TextBox 50"/>
          <p:cNvSpPr txBox="1"/>
          <p:nvPr/>
        </p:nvSpPr>
        <p:spPr bwMode="auto">
          <a:xfrm>
            <a:off x="271967" y="4740270"/>
            <a:ext cx="25452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+mn-lt"/>
              </a:rPr>
              <a:t>Presently under study!</a:t>
            </a:r>
            <a:endParaRPr lang="en-GB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0982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Cavity Fabrication techniques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795703-93D4-4BEB-9CE9-B9DD4D45F1FC}" type="slidenum">
              <a:rPr lang="en-US" smtClean="0"/>
              <a:pPr>
                <a:defRPr/>
              </a:pPr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46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Materials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795703-93D4-4BEB-9CE9-B9DD4D45F1FC}" type="slidenum">
              <a:rPr lang="en-US" smtClean="0"/>
              <a:pPr>
                <a:defRPr/>
              </a:pPr>
              <a:t>87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 smtClean="0"/>
              <a:t>Selection criteria</a:t>
            </a:r>
          </a:p>
          <a:p>
            <a:pPr lvl="1"/>
            <a:r>
              <a:rPr lang="en-GB" dirty="0" smtClean="0"/>
              <a:t>Electrical conductivity</a:t>
            </a:r>
          </a:p>
          <a:p>
            <a:pPr lvl="1"/>
            <a:r>
              <a:rPr lang="en-GB" dirty="0" smtClean="0"/>
              <a:t>Secondary emission yield</a:t>
            </a:r>
          </a:p>
          <a:p>
            <a:pPr lvl="1"/>
            <a:r>
              <a:rPr lang="en-GB" dirty="0" smtClean="0"/>
              <a:t>mechanical stiffness/hardness</a:t>
            </a:r>
          </a:p>
          <a:p>
            <a:pPr lvl="1"/>
            <a:r>
              <a:rPr lang="en-GB" dirty="0" smtClean="0"/>
              <a:t>thermal conductivity, thermal expansion</a:t>
            </a:r>
          </a:p>
          <a:p>
            <a:pPr lvl="1"/>
            <a:r>
              <a:rPr lang="en-GB" dirty="0" smtClean="0"/>
              <a:t>machining &amp; joining techniques</a:t>
            </a:r>
          </a:p>
          <a:p>
            <a:pPr lvl="1"/>
            <a:r>
              <a:rPr lang="en-GB" dirty="0" smtClean="0"/>
              <a:t>vacuum tight, low </a:t>
            </a:r>
            <a:r>
              <a:rPr lang="en-GB" dirty="0"/>
              <a:t>outgassing </a:t>
            </a:r>
            <a:r>
              <a:rPr lang="en-GB" dirty="0" smtClean="0"/>
              <a:t>rate</a:t>
            </a:r>
          </a:p>
          <a:p>
            <a:pPr lvl="1"/>
            <a:r>
              <a:rPr lang="en-GB" dirty="0" smtClean="0"/>
              <a:t>creep resistance, </a:t>
            </a:r>
          </a:p>
          <a:p>
            <a:pPr lvl="1"/>
            <a:r>
              <a:rPr lang="en-GB" dirty="0" smtClean="0"/>
              <a:t>magnetic permeability</a:t>
            </a:r>
          </a:p>
          <a:p>
            <a:pPr lvl="1"/>
            <a:r>
              <a:rPr lang="en-GB" dirty="0" smtClean="0"/>
              <a:t>radiation hardness</a:t>
            </a:r>
          </a:p>
          <a:p>
            <a:pPr lvl="1"/>
            <a:r>
              <a:rPr lang="en-GB" dirty="0" smtClean="0"/>
              <a:t>fatigue stress</a:t>
            </a:r>
          </a:p>
          <a:p>
            <a:pPr lvl="1"/>
            <a:r>
              <a:rPr lang="en-GB" dirty="0" smtClean="0"/>
              <a:t>…</a:t>
            </a:r>
          </a:p>
          <a:p>
            <a:r>
              <a:rPr lang="en-GB" dirty="0"/>
              <a:t>I</a:t>
            </a:r>
            <a:r>
              <a:rPr lang="en-GB" dirty="0" smtClean="0"/>
              <a:t>mportant: specify what you need and what you can measure/control at reception!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510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OFE copper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04A747-DAF7-4486-B50A-4BF81B676706}" type="slidenum">
              <a:rPr lang="en-US" smtClean="0"/>
              <a:pPr>
                <a:defRPr/>
              </a:pPr>
              <a:t>88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209550" y="1123950"/>
            <a:ext cx="8775700" cy="4864958"/>
          </a:xfrm>
        </p:spPr>
        <p:txBody>
          <a:bodyPr>
            <a:noAutofit/>
          </a:bodyPr>
          <a:lstStyle/>
          <a:p>
            <a:r>
              <a:rPr lang="en-GB" sz="2000" dirty="0"/>
              <a:t>Most room temperature cavities are made from copper (SLAC, CERN LEP, etc., B-factories</a:t>
            </a:r>
            <a:r>
              <a:rPr lang="en-GB" sz="2000" dirty="0" smtClean="0"/>
              <a:t>) – (</a:t>
            </a:r>
            <a:r>
              <a:rPr lang="en-GB" sz="2000" dirty="0"/>
              <a:t>but still with plenty of exceptions, </a:t>
            </a:r>
            <a:r>
              <a:rPr lang="en-GB" sz="2000" dirty="0" smtClean="0"/>
              <a:t>aluminium </a:t>
            </a:r>
            <a:r>
              <a:rPr lang="en-GB" sz="2000" dirty="0"/>
              <a:t>PEP). </a:t>
            </a:r>
          </a:p>
          <a:p>
            <a:r>
              <a:rPr lang="en-GB" sz="2000" dirty="0" smtClean="0"/>
              <a:t>Solid </a:t>
            </a:r>
            <a:r>
              <a:rPr lang="en-GB" sz="2000" dirty="0"/>
              <a:t>OFE*) copper </a:t>
            </a:r>
            <a:r>
              <a:rPr lang="en-GB" sz="2000" dirty="0" smtClean="0"/>
              <a:t>was </a:t>
            </a:r>
            <a:r>
              <a:rPr lang="en-GB" sz="2000" dirty="0"/>
              <a:t>used in LEP injector </a:t>
            </a:r>
            <a:r>
              <a:rPr lang="en-GB" sz="2000" dirty="0" smtClean="0"/>
              <a:t>linac </a:t>
            </a:r>
            <a:r>
              <a:rPr lang="en-GB" sz="2000" dirty="0"/>
              <a:t>and the </a:t>
            </a:r>
            <a:r>
              <a:rPr lang="en-GB" sz="2000" dirty="0" smtClean="0"/>
              <a:t>NC linear </a:t>
            </a:r>
            <a:r>
              <a:rPr lang="en-GB" sz="2000" dirty="0"/>
              <a:t>collider studies </a:t>
            </a:r>
            <a:r>
              <a:rPr lang="en-GB" sz="2000" dirty="0" smtClean="0"/>
              <a:t>(NLC, JLC, CLIC). It is used for NC linacs today (Linac4, CLIC &amp; CTF, linac based light sources and medical linacs).</a:t>
            </a:r>
            <a:endParaRPr lang="en-GB" sz="2000" dirty="0"/>
          </a:p>
          <a:p>
            <a:r>
              <a:rPr lang="en-GB" sz="2000" dirty="0" smtClean="0"/>
              <a:t>Copper </a:t>
            </a:r>
            <a:r>
              <a:rPr lang="en-GB" sz="2000" dirty="0"/>
              <a:t>becomes soft after annealing (or brazing). It is hardened by deformation (forging). </a:t>
            </a:r>
          </a:p>
          <a:p>
            <a:r>
              <a:rPr lang="en-GB" sz="2000" dirty="0" smtClean="0"/>
              <a:t>The </a:t>
            </a:r>
            <a:r>
              <a:rPr lang="en-GB" sz="2000" dirty="0"/>
              <a:t>copper for the LEP storage cavities and for CERN’s S-Band waveguides contain 0.1% silver (Cu-OFS), which increases the creep resistance by a factor 5.</a:t>
            </a:r>
          </a:p>
          <a:p>
            <a:r>
              <a:rPr lang="en-GB" sz="2000" dirty="0" smtClean="0"/>
              <a:t>“</a:t>
            </a:r>
            <a:r>
              <a:rPr lang="en-GB" sz="2000" dirty="0"/>
              <a:t>official names”: copper OFE Grade 1 (ASTM B224-98 oxygen free electronic, ISO 431 Cu-OFE, UNS C10100) </a:t>
            </a:r>
          </a:p>
        </p:txBody>
      </p:sp>
      <p:sp>
        <p:nvSpPr>
          <p:cNvPr id="7" name="TextBox 6"/>
          <p:cNvSpPr txBox="1"/>
          <p:nvPr/>
        </p:nvSpPr>
        <p:spPr bwMode="auto">
          <a:xfrm>
            <a:off x="1079157" y="6046573"/>
            <a:ext cx="547739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+mn-lt"/>
              </a:rPr>
              <a:t>*) also called OFHC – oxygen free high conductivity</a:t>
            </a:r>
            <a:endParaRPr lang="en-GB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2437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Galvanic Cu plating of stainless steel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04A747-DAF7-4486-B50A-4BF81B676706}" type="slidenum">
              <a:rPr lang="en-US" smtClean="0"/>
              <a:pPr>
                <a:defRPr/>
              </a:pPr>
              <a:t>89</a:t>
            </a:fld>
            <a:endParaRPr lang="en-US"/>
          </a:p>
        </p:txBody>
      </p:sp>
      <p:pic>
        <p:nvPicPr>
          <p:cNvPr id="7" name="Picture 6" descr="C:\Long Beach\Lectures\Long Beach\electroplating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"/>
          <a:stretch>
            <a:fillRect/>
          </a:stretch>
        </p:blipFill>
        <p:spPr bwMode="auto">
          <a:xfrm>
            <a:off x="488950" y="1005018"/>
            <a:ext cx="3092450" cy="4572000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Long Beach\Lectures\Long Beach\electroplating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62168"/>
            <a:ext cx="4114800" cy="2798763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3" descr="\\cern.ch\dfs\Users\j\jensene\My Pictures\electroplating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" t="1558" r="3557" b="16537"/>
          <a:stretch>
            <a:fillRect/>
          </a:stretch>
        </p:blipFill>
        <p:spPr bwMode="auto">
          <a:xfrm>
            <a:off x="4572000" y="3935543"/>
            <a:ext cx="4114800" cy="2403475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 bwMode="auto">
          <a:xfrm>
            <a:off x="585745" y="4687332"/>
            <a:ext cx="2898860" cy="830997"/>
          </a:xfrm>
          <a:prstGeom prst="rect">
            <a:avLst/>
          </a:prstGeom>
          <a:solidFill>
            <a:srgbClr val="EEECE1">
              <a:alpha val="4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+mn-lt"/>
              </a:rPr>
              <a:t>Anodes made from </a:t>
            </a:r>
            <a:r>
              <a:rPr lang="en-GB" sz="1600" dirty="0" err="1" smtClean="0">
                <a:latin typeface="+mn-lt"/>
              </a:rPr>
              <a:t>Pt</a:t>
            </a:r>
            <a:r>
              <a:rPr lang="en-GB" sz="1600" dirty="0" smtClean="0">
                <a:latin typeface="+mn-lt"/>
              </a:rPr>
              <a:t> coated Ti, adapted to the inner shape of the cavity.</a:t>
            </a:r>
            <a:endParaRPr lang="en-GB" sz="1600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 bwMode="auto">
          <a:xfrm>
            <a:off x="4688274" y="5931248"/>
            <a:ext cx="3879078" cy="338554"/>
          </a:xfrm>
          <a:prstGeom prst="rect">
            <a:avLst/>
          </a:prstGeom>
          <a:solidFill>
            <a:srgbClr val="EEECE1">
              <a:alpha val="4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+mn-lt"/>
              </a:rPr>
              <a:t>Inside surface of the electroplated cavity</a:t>
            </a:r>
            <a:endParaRPr lang="en-GB" sz="1600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4694622" y="3210382"/>
            <a:ext cx="3872730" cy="584775"/>
          </a:xfrm>
          <a:prstGeom prst="rect">
            <a:avLst/>
          </a:prstGeom>
          <a:solidFill>
            <a:srgbClr val="EEECE1">
              <a:alpha val="4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+mn-lt"/>
              </a:rPr>
              <a:t>In the surface-chemistry lab: the cavity itself was used as container</a:t>
            </a:r>
            <a:endParaRPr lang="en-GB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8314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127" name="Rectangle 1026"/>
              <p:cNvSpPr>
                <a:spLocks noGrp="1" noChangeArrowheads="1"/>
              </p:cNvSpPr>
              <p:nvPr>
                <p:ph type="title"/>
              </p:nvPr>
            </p:nvSpPr>
            <p:spPr>
              <a:xfrm>
                <a:off x="241540" y="381000"/>
                <a:ext cx="8522898" cy="457200"/>
              </a:xfrm>
            </p:spPr>
            <p:txBody>
              <a:bodyPr>
                <a:normAutofit fontScale="90000"/>
              </a:bodyPr>
              <a:lstStyle/>
              <a:p>
                <a:pPr eaLnBrk="1" hangingPunct="1"/>
                <a:r>
                  <a:rPr lang="en-US" dirty="0" smtClean="0"/>
                  <a:t>Breakdown limit –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𝑓</m:t>
                    </m:r>
                  </m:oMath>
                </a14:m>
                <a:r>
                  <a:rPr lang="en-US" dirty="0" smtClean="0"/>
                  <a:t>-dependence</a:t>
                </a:r>
              </a:p>
            </p:txBody>
          </p:sp>
        </mc:Choice>
        <mc:Fallback xmlns="">
          <p:sp>
            <p:nvSpPr>
              <p:cNvPr id="5127" name="Rectangle 102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41540" y="381000"/>
                <a:ext cx="8522898" cy="457200"/>
              </a:xfrm>
              <a:blipFill rotWithShape="1">
                <a:blip r:embed="rId4"/>
                <a:stretch>
                  <a:fillRect t="-50667" b="-82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28" name="Text Box 1029"/>
          <p:cNvSpPr txBox="1">
            <a:spLocks noChangeArrowheads="1"/>
          </p:cNvSpPr>
          <p:nvPr/>
        </p:nvSpPr>
        <p:spPr bwMode="auto">
          <a:xfrm>
            <a:off x="4325816" y="843618"/>
            <a:ext cx="4521692" cy="3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+mn-lt"/>
              </a:rPr>
              <a:t>surface field, in vacuum, Cu surface, room </a:t>
            </a:r>
            <a:r>
              <a:rPr lang="en-US" sz="1400" dirty="0">
                <a:latin typeface="+mn-lt"/>
              </a:rPr>
              <a:t>temperature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0713225"/>
              </p:ext>
            </p:extLst>
          </p:nvPr>
        </p:nvGraphicFramePr>
        <p:xfrm>
          <a:off x="468313" y="1285875"/>
          <a:ext cx="7775575" cy="4819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8" name="Worksheet" r:id="rId6" imgW="9144000" imgH="5667443" progId="Excel.Sheet.8">
                  <p:embed/>
                </p:oleObj>
              </mc:Choice>
              <mc:Fallback>
                <p:oleObj name="Worksheet" r:id="rId6" imgW="9144000" imgH="5667443" progId="Excel.Sheet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1285875"/>
                        <a:ext cx="7775575" cy="4819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056373" y="5936882"/>
                <a:ext cx="671799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800" baseline="0" dirty="0" smtClean="0">
                    <a:latin typeface="+mn-lt"/>
                  </a:rPr>
                  <a:t>Note: More recent experimental data show</a:t>
                </a:r>
                <a:r>
                  <a:rPr lang="en-GB" sz="1800" dirty="0" smtClean="0">
                    <a:latin typeface="+mn-lt"/>
                  </a:rPr>
                  <a:t> much less </a:t>
                </a:r>
                <a14:m>
                  <m:oMath xmlns:m="http://schemas.openxmlformats.org/officeDocument/2006/math">
                    <m:r>
                      <a:rPr lang="en-GB" sz="1800" i="1" dirty="0" smtClean="0">
                        <a:latin typeface="Cambria Math"/>
                      </a:rPr>
                      <m:t>𝑓</m:t>
                    </m:r>
                  </m:oMath>
                </a14:m>
                <a:r>
                  <a:rPr lang="en-GB" sz="1800" dirty="0" smtClean="0">
                    <a:latin typeface="+mn-lt"/>
                  </a:rPr>
                  <a:t>-dependence!</a:t>
                </a:r>
              </a:p>
              <a:p>
                <a:r>
                  <a:rPr lang="en-GB" sz="1200" dirty="0" smtClean="0">
                    <a:latin typeface="+mn-lt"/>
                  </a:rPr>
                  <a:t>E.g.: http</a:t>
                </a:r>
                <a:r>
                  <a:rPr lang="en-GB" sz="1200" dirty="0">
                    <a:latin typeface="+mn-lt"/>
                  </a:rPr>
                  <a:t>://prl.aps.org/abstract/PRL/v90/i22/e224801</a:t>
                </a:r>
                <a:endParaRPr lang="en-GB" sz="1200" baseline="0" dirty="0" smtClean="0">
                  <a:latin typeface="+mn-lt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6373" y="5936882"/>
                <a:ext cx="6717993" cy="553998"/>
              </a:xfrm>
              <a:prstGeom prst="rect">
                <a:avLst/>
              </a:prstGeom>
              <a:blipFill rotWithShape="1">
                <a:blip r:embed="rId8"/>
                <a:stretch>
                  <a:fillRect l="-726" t="-5495" r="-91" b="-76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795703-93D4-4BEB-9CE9-B9DD4D45F1F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Niobium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04A747-DAF7-4486-B50A-4BF81B676706}" type="slidenum">
              <a:rPr lang="en-US" smtClean="0"/>
              <a:pPr>
                <a:defRPr/>
              </a:pPr>
              <a:t>90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209550" y="1123950"/>
                <a:ext cx="6670221" cy="5233988"/>
              </a:xfrm>
            </p:spPr>
            <p:txBody>
              <a:bodyPr>
                <a:normAutofit/>
              </a:bodyPr>
              <a:lstStyle/>
              <a:p>
                <a:r>
                  <a:rPr lang="en-GB" sz="2000" dirty="0" smtClean="0"/>
                  <a:t>Magnets use </a:t>
                </a:r>
                <a:r>
                  <a:rPr lang="en-GB" sz="2000" dirty="0" err="1" smtClean="0"/>
                  <a:t>NbTi</a:t>
                </a:r>
                <a:r>
                  <a:rPr lang="en-GB" sz="2000" dirty="0" smtClean="0"/>
                  <a:t> or Nb</a:t>
                </a:r>
                <a:r>
                  <a:rPr lang="en-GB" sz="2000" baseline="-25000" dirty="0" smtClean="0"/>
                  <a:t>3</a:t>
                </a:r>
                <a:r>
                  <a:rPr lang="en-GB" sz="2000" dirty="0" smtClean="0"/>
                  <a:t>Sn, SC Cavities use mainly </a:t>
                </a:r>
                <a:r>
                  <a:rPr lang="en-GB" sz="2000" dirty="0" err="1" smtClean="0"/>
                  <a:t>Nb</a:t>
                </a:r>
                <a:r>
                  <a:rPr lang="en-GB" sz="2000" dirty="0" smtClean="0"/>
                  <a:t>!</a:t>
                </a:r>
              </a:p>
              <a:p>
                <a:r>
                  <a:rPr lang="en-GB" sz="2000" dirty="0" smtClean="0"/>
                  <a:t>Pure </a:t>
                </a:r>
                <a:r>
                  <a:rPr lang="en-GB" sz="2000" dirty="0" err="1" smtClean="0"/>
                  <a:t>Nb</a:t>
                </a:r>
                <a:r>
                  <a:rPr lang="en-GB" sz="2000" dirty="0" smtClean="0"/>
                  <a:t> has a high critical magnetic field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/>
                          </a:rPr>
                          <m:t>𝐻</m:t>
                        </m:r>
                      </m:e>
                      <m:sub>
                        <m:r>
                          <a:rPr lang="en-GB" sz="2000" b="0" i="1" smtClean="0">
                            <a:latin typeface="Cambria Math"/>
                          </a:rPr>
                          <m:t>𝑐</m:t>
                        </m:r>
                      </m:sub>
                    </m:sSub>
                    <m:r>
                      <a:rPr lang="en-GB" sz="2000" b="0" i="1" smtClean="0">
                        <a:latin typeface="Cambria Math"/>
                      </a:rPr>
                      <m:t>=200 </m:t>
                    </m:r>
                    <m:r>
                      <m:rPr>
                        <m:sty m:val="p"/>
                      </m:rPr>
                      <a:rPr lang="en-GB" sz="2000" b="0" i="0" smtClean="0">
                        <a:latin typeface="Cambria Math"/>
                      </a:rPr>
                      <m:t>mT</m:t>
                    </m:r>
                  </m:oMath>
                </a14:m>
                <a:r>
                  <a:rPr lang="en-GB" sz="2000" dirty="0" smtClean="0"/>
                  <a:t>)</a:t>
                </a:r>
              </a:p>
              <a:p>
                <a:r>
                  <a:rPr lang="en-GB" sz="2000" dirty="0" err="1" smtClean="0"/>
                  <a:t>Nb</a:t>
                </a:r>
                <a:r>
                  <a:rPr lang="en-GB" sz="2000" dirty="0" smtClean="0"/>
                  <a:t> has a high transition temperature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GB" sz="2000" b="0" i="1" smtClean="0">
                            <a:latin typeface="Cambria Math"/>
                          </a:rPr>
                          <m:t>𝑐</m:t>
                        </m:r>
                      </m:sub>
                    </m:sSub>
                    <m:r>
                      <a:rPr lang="en-GB" sz="2000" b="0" i="1" smtClean="0">
                        <a:latin typeface="Cambria Math"/>
                      </a:rPr>
                      <m:t>=9.3 </m:t>
                    </m:r>
                    <m:r>
                      <m:rPr>
                        <m:sty m:val="p"/>
                      </m:rPr>
                      <a:rPr lang="en-GB" sz="2000" b="0" i="0" smtClean="0">
                        <a:latin typeface="Cambria Math"/>
                      </a:rPr>
                      <m:t>K</m:t>
                    </m:r>
                  </m:oMath>
                </a14:m>
                <a:r>
                  <a:rPr lang="en-GB" sz="2000" dirty="0" smtClean="0"/>
                  <a:t>).</a:t>
                </a:r>
              </a:p>
              <a:p>
                <a:r>
                  <a:rPr lang="en-GB" sz="2000" dirty="0" smtClean="0"/>
                  <a:t>It is chemically inert (surface covered by oxide layer)</a:t>
                </a:r>
              </a:p>
              <a:p>
                <a:r>
                  <a:rPr lang="en-GB" sz="2000" dirty="0" smtClean="0"/>
                  <a:t>It can be machined and deep-drawn</a:t>
                </a:r>
              </a:p>
              <a:p>
                <a:r>
                  <a:rPr lang="en-GB" sz="2000" dirty="0" smtClean="0"/>
                  <a:t>It is available as bulk and sheet material in any size, fabricated by forging and rolling</a:t>
                </a:r>
              </a:p>
              <a:p>
                <a:r>
                  <a:rPr lang="en-GB" sz="2000" dirty="0" smtClean="0"/>
                  <a:t>Large grain sizes (often favoured) obtained by e-beam melting</a:t>
                </a:r>
              </a:p>
              <a:p>
                <a:r>
                  <a:rPr lang="en-GB" sz="2000" dirty="0" smtClean="0"/>
                  <a:t>Instead of bulk or sheet </a:t>
                </a:r>
                <a:r>
                  <a:rPr lang="en-GB" sz="2000" dirty="0" err="1" smtClean="0"/>
                  <a:t>Nb</a:t>
                </a:r>
                <a:r>
                  <a:rPr lang="en-GB" sz="2000" dirty="0" smtClean="0"/>
                  <a:t>, </a:t>
                </a:r>
                <a:r>
                  <a:rPr lang="en-GB" sz="2000" dirty="0" err="1" smtClean="0"/>
                  <a:t>Nb</a:t>
                </a:r>
                <a:r>
                  <a:rPr lang="en-GB" sz="2000" dirty="0" smtClean="0"/>
                  <a:t> can also be coated (e.g. by sputtering) on Cu – CERN has built the LEP, LHC and HIE-Isolde cavities with this technique. Advantages: thermal stability, material cost, optimisation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/>
                          </a:rPr>
                          <m:t>𝑅</m:t>
                        </m:r>
                      </m:e>
                      <m:sub>
                        <m:r>
                          <a:rPr lang="en-GB" sz="2000" b="0" i="1" smtClean="0">
                            <a:latin typeface="Cambria Math"/>
                          </a:rPr>
                          <m:t>𝐵𝐶𝑆</m:t>
                        </m:r>
                      </m:sub>
                    </m:sSub>
                  </m:oMath>
                </a14:m>
                <a:r>
                  <a:rPr lang="en-GB" sz="2000" dirty="0" smtClean="0"/>
                  <a:t> possible; disadvantages: difficult technology to master, lower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n-GB" sz="2000" b="0" i="1" smtClean="0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sz="2000" dirty="0" smtClean="0"/>
                  <a:t>.</a:t>
                </a:r>
              </a:p>
              <a:p>
                <a:endParaRPr lang="en-GB" sz="2000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209550" y="1123950"/>
                <a:ext cx="6670221" cy="5233988"/>
              </a:xfrm>
              <a:blipFill rotWithShape="1">
                <a:blip r:embed="rId2"/>
                <a:stretch>
                  <a:fillRect l="-731" t="-58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21" r="17210"/>
          <a:stretch/>
        </p:blipFill>
        <p:spPr>
          <a:xfrm>
            <a:off x="6972875" y="1001487"/>
            <a:ext cx="1989695" cy="4455886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 bwMode="auto">
          <a:xfrm>
            <a:off x="6972875" y="5457373"/>
            <a:ext cx="198969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800" dirty="0" err="1" smtClean="0">
                <a:latin typeface="+mn-lt"/>
              </a:rPr>
              <a:t>Nb</a:t>
            </a:r>
            <a:r>
              <a:rPr lang="en-GB" sz="1800" dirty="0" smtClean="0">
                <a:latin typeface="+mn-lt"/>
              </a:rPr>
              <a:t> ingot after EBM at </a:t>
            </a:r>
            <a:r>
              <a:rPr lang="en-GB" sz="1800" dirty="0" err="1" smtClean="0">
                <a:latin typeface="+mn-lt"/>
              </a:rPr>
              <a:t>Heraeus</a:t>
            </a:r>
            <a:r>
              <a:rPr lang="en-GB" sz="1800" dirty="0" smtClean="0">
                <a:latin typeface="+mn-lt"/>
              </a:rPr>
              <a:t> (D)</a:t>
            </a:r>
            <a:endParaRPr lang="en-GB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2877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Dielectrics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795703-93D4-4BEB-9CE9-B9DD4D45F1FC}" type="slidenum">
              <a:rPr lang="en-US" smtClean="0"/>
              <a:pPr>
                <a:defRPr/>
              </a:pPr>
              <a:t>91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GB" sz="2400" dirty="0" smtClean="0"/>
              <a:t>Aluminium oxide, AL</a:t>
            </a:r>
            <a:r>
              <a:rPr lang="en-GB" sz="2400" baseline="-25000" dirty="0" smtClean="0"/>
              <a:t>2</a:t>
            </a:r>
            <a:r>
              <a:rPr lang="en-GB" sz="2400" dirty="0" smtClean="0"/>
              <a:t>O</a:t>
            </a:r>
            <a:r>
              <a:rPr lang="en-GB" sz="2400" baseline="-25000" dirty="0" smtClean="0"/>
              <a:t>3</a:t>
            </a:r>
            <a:r>
              <a:rPr lang="en-GB" sz="2400" dirty="0"/>
              <a:t>, aka Alumina, </a:t>
            </a:r>
            <a:r>
              <a:rPr lang="en-GB" sz="2400" dirty="0" smtClean="0"/>
              <a:t>is</a:t>
            </a:r>
            <a:br>
              <a:rPr lang="en-GB" sz="2400" dirty="0" smtClean="0"/>
            </a:br>
            <a:r>
              <a:rPr lang="en-GB" sz="2400" dirty="0" smtClean="0"/>
              <a:t>often </a:t>
            </a:r>
            <a:r>
              <a:rPr lang="en-GB" sz="2400" dirty="0"/>
              <a:t>used in vacuum/RF windows </a:t>
            </a:r>
            <a:r>
              <a:rPr lang="en-GB" sz="2400" dirty="0" smtClean="0"/>
              <a:t>and</a:t>
            </a:r>
            <a:br>
              <a:rPr lang="en-GB" sz="2400" dirty="0" smtClean="0"/>
            </a:br>
            <a:r>
              <a:rPr lang="en-GB" sz="2400" dirty="0" smtClean="0"/>
              <a:t>vacuum feed-</a:t>
            </a:r>
            <a:r>
              <a:rPr lang="en-GB" sz="2400" dirty="0" err="1" smtClean="0"/>
              <a:t>throughs</a:t>
            </a:r>
            <a:r>
              <a:rPr lang="en-GB" sz="2400" dirty="0" smtClean="0"/>
              <a:t>.</a:t>
            </a:r>
            <a:endParaRPr lang="en-GB" sz="2400" dirty="0"/>
          </a:p>
          <a:p>
            <a:r>
              <a:rPr lang="en-GB" sz="2400" dirty="0" err="1" smtClean="0"/>
              <a:t>Isostatically</a:t>
            </a:r>
            <a:r>
              <a:rPr lang="en-GB" sz="2400" dirty="0" smtClean="0"/>
              <a:t> </a:t>
            </a:r>
            <a:r>
              <a:rPr lang="en-GB" sz="2400" dirty="0"/>
              <a:t>pressed AL</a:t>
            </a:r>
            <a:r>
              <a:rPr lang="en-GB" sz="2400" baseline="-25000" dirty="0"/>
              <a:t>2</a:t>
            </a:r>
            <a:r>
              <a:rPr lang="en-GB" sz="2400" dirty="0"/>
              <a:t>O</a:t>
            </a:r>
            <a:r>
              <a:rPr lang="en-GB" sz="2400" baseline="-25000" dirty="0"/>
              <a:t>3</a:t>
            </a:r>
            <a:r>
              <a:rPr lang="en-GB" sz="2400" dirty="0" smtClean="0"/>
              <a:t> </a:t>
            </a:r>
            <a:r>
              <a:rPr lang="en-GB" sz="2400" dirty="0"/>
              <a:t>is used for </a:t>
            </a:r>
            <a:r>
              <a:rPr lang="en-GB" sz="2400" dirty="0" smtClean="0"/>
              <a:t/>
            </a:r>
            <a:br>
              <a:rPr lang="en-GB" sz="2400" dirty="0" smtClean="0"/>
            </a:br>
            <a:r>
              <a:rPr lang="en-GB" sz="2400" dirty="0" smtClean="0"/>
              <a:t>leak-tightness </a:t>
            </a:r>
            <a:r>
              <a:rPr lang="en-GB" sz="2400" dirty="0"/>
              <a:t>(LEP power couplers, </a:t>
            </a:r>
            <a:r>
              <a:rPr lang="en-GB" sz="2400" dirty="0" smtClean="0"/>
              <a:t>e.g</a:t>
            </a:r>
            <a:r>
              <a:rPr lang="en-GB" sz="2400" dirty="0"/>
              <a:t>.).</a:t>
            </a:r>
          </a:p>
          <a:p>
            <a:r>
              <a:rPr lang="en-GB" sz="2400" dirty="0"/>
              <a:t>To reduce multipactor, it is often </a:t>
            </a:r>
            <a:r>
              <a:rPr lang="en-GB" sz="2400" dirty="0" smtClean="0"/>
              <a:t>coated </a:t>
            </a:r>
            <a:br>
              <a:rPr lang="en-GB" sz="2400" dirty="0" smtClean="0"/>
            </a:br>
            <a:r>
              <a:rPr lang="en-GB" sz="2400" dirty="0" smtClean="0"/>
              <a:t>with </a:t>
            </a:r>
            <a:r>
              <a:rPr lang="en-GB" sz="2400" dirty="0"/>
              <a:t>titanium or titanium </a:t>
            </a:r>
            <a:r>
              <a:rPr lang="en-GB" sz="2400" dirty="0" smtClean="0"/>
              <a:t>nitride (</a:t>
            </a:r>
            <a:r>
              <a:rPr lang="en-GB" sz="2400" dirty="0" err="1" smtClean="0"/>
              <a:t>TiN</a:t>
            </a:r>
            <a:r>
              <a:rPr lang="en-GB" sz="2400" dirty="0" smtClean="0"/>
              <a:t>).</a:t>
            </a:r>
            <a:endParaRPr lang="en-GB" sz="2400" dirty="0"/>
          </a:p>
          <a:p>
            <a:r>
              <a:rPr lang="en-GB" sz="2400" dirty="0" smtClean="0"/>
              <a:t>Other window materials: Sapphire</a:t>
            </a:r>
            <a:r>
              <a:rPr lang="en-GB" sz="2400" dirty="0"/>
              <a:t>, </a:t>
            </a:r>
            <a:r>
              <a:rPr lang="en-GB" sz="2400" dirty="0" err="1"/>
              <a:t>BeO</a:t>
            </a:r>
            <a:r>
              <a:rPr lang="en-GB" sz="2400" dirty="0" smtClean="0"/>
              <a:t>,</a:t>
            </a:r>
            <a:br>
              <a:rPr lang="en-GB" sz="2400" dirty="0" smtClean="0"/>
            </a:br>
            <a:r>
              <a:rPr lang="en-GB" sz="2400" dirty="0" smtClean="0"/>
              <a:t>quartz</a:t>
            </a:r>
            <a:r>
              <a:rPr lang="en-GB" sz="2400" dirty="0"/>
              <a:t>, </a:t>
            </a:r>
            <a:r>
              <a:rPr lang="en-GB" sz="2400" dirty="0" smtClean="0"/>
              <a:t>diamond …)</a:t>
            </a:r>
          </a:p>
          <a:p>
            <a:r>
              <a:rPr lang="en-GB" sz="2400" dirty="0" smtClean="0"/>
              <a:t>Silicon carbide (</a:t>
            </a:r>
            <a:r>
              <a:rPr lang="en-GB" sz="2400" dirty="0" err="1" smtClean="0"/>
              <a:t>SiC</a:t>
            </a:r>
            <a:r>
              <a:rPr lang="en-GB" sz="2400" dirty="0" smtClean="0"/>
              <a:t>), C-loaded </a:t>
            </a:r>
            <a:r>
              <a:rPr lang="en-GB" sz="2400" dirty="0" err="1" smtClean="0"/>
              <a:t>AlN</a:t>
            </a:r>
            <a:r>
              <a:rPr lang="en-GB" sz="2400" dirty="0" smtClean="0"/>
              <a:t> have been effectively used as RF absorbers inside vacuum.</a:t>
            </a:r>
          </a:p>
          <a:p>
            <a:r>
              <a:rPr lang="en-GB" sz="2400" dirty="0" smtClean="0"/>
              <a:t>Different ferrites are used as absorbers and to use their variable magnetic permeability.</a:t>
            </a:r>
            <a:endParaRPr lang="en-GB" sz="2400" dirty="0"/>
          </a:p>
          <a:p>
            <a:endParaRPr lang="en-GB" sz="2400" dirty="0"/>
          </a:p>
        </p:txBody>
      </p:sp>
      <p:pic>
        <p:nvPicPr>
          <p:cNvPr id="7" name="Picture 7" descr="\\cern.ch\dfs\Users\j\jensene\My Pictures\windo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5" t="3946" r="27225"/>
          <a:stretch>
            <a:fillRect/>
          </a:stretch>
        </p:blipFill>
        <p:spPr bwMode="auto">
          <a:xfrm>
            <a:off x="5653218" y="990600"/>
            <a:ext cx="3276600" cy="3478213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 bwMode="auto">
          <a:xfrm>
            <a:off x="5678913" y="3846513"/>
            <a:ext cx="3210696" cy="584775"/>
          </a:xfrm>
          <a:prstGeom prst="rect">
            <a:avLst/>
          </a:prstGeom>
          <a:solidFill>
            <a:srgbClr val="EEECE1">
              <a:alpha val="4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+mn-lt"/>
              </a:rPr>
              <a:t>Coax transition through alumina window with traces of breakdown</a:t>
            </a:r>
            <a:endParaRPr lang="en-GB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8201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Metal forming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04A747-DAF7-4486-B50A-4BF81B676706}" type="slidenum">
              <a:rPr lang="en-US" smtClean="0"/>
              <a:pPr>
                <a:defRPr/>
              </a:pPr>
              <a:t>92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 smtClean="0"/>
              <a:t>Typical surface finish for classical machining operations</a:t>
            </a:r>
            <a:endParaRPr lang="en-GB" sz="2400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7457656"/>
              </p:ext>
            </p:extLst>
          </p:nvPr>
        </p:nvGraphicFramePr>
        <p:xfrm>
          <a:off x="554038" y="2227263"/>
          <a:ext cx="7299325" cy="3249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387" name="Worksheet" r:id="rId4" imgW="5972099" imgH="2657543" progId="Excel.Sheet.8">
                  <p:embed/>
                </p:oleObj>
              </mc:Choice>
              <mc:Fallback>
                <p:oleObj name="Worksheet" r:id="rId4" imgW="5972099" imgH="2657543" progId="Excel.Shee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038" y="2227263"/>
                        <a:ext cx="7299325" cy="3249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0402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2" descr="K:\Photos\Nikon Scans\19950424-2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0" t="11522" r="1708" b="8550"/>
          <a:stretch/>
        </p:blipFill>
        <p:spPr bwMode="auto">
          <a:xfrm>
            <a:off x="4057135" y="3532909"/>
            <a:ext cx="4696168" cy="2823312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Turning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04A747-DAF7-4486-B50A-4BF81B676706}" type="slidenum">
              <a:rPr lang="en-US" smtClean="0"/>
              <a:pPr>
                <a:defRPr/>
              </a:pPr>
              <a:t>93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209550" y="1123950"/>
            <a:ext cx="8775700" cy="3101426"/>
          </a:xfrm>
          <a:noFill/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 smtClean="0"/>
              <a:t>Classical industrial technique; cheap and accurate, gives excellent surface finish. Applies to a wide range of cavity dimensions (frequencies). </a:t>
            </a:r>
            <a:endParaRPr lang="en-GB" sz="2400" dirty="0"/>
          </a:p>
        </p:txBody>
      </p:sp>
      <p:pic>
        <p:nvPicPr>
          <p:cNvPr id="8" name="Picture 8" descr="\\cern.ch\dfs\Users\j\jensene\My Pictures\IMG00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7" t="9375" r="10417" b="14063"/>
          <a:stretch>
            <a:fillRect/>
          </a:stretch>
        </p:blipFill>
        <p:spPr bwMode="auto">
          <a:xfrm>
            <a:off x="175054" y="3997196"/>
            <a:ext cx="3657600" cy="2359025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 bwMode="auto">
          <a:xfrm>
            <a:off x="175055" y="2248761"/>
            <a:ext cx="3787346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sz="1800" dirty="0" smtClean="0">
                <a:latin typeface="+mn-lt"/>
              </a:rPr>
              <a:t>NB.: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sz="1800" dirty="0" smtClean="0">
                <a:latin typeface="+mn-lt"/>
              </a:rPr>
              <a:t>Cutting fluids should be oil-free and sulphur free.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sz="1800" dirty="0" smtClean="0">
                <a:latin typeface="+mn-lt"/>
              </a:rPr>
              <a:t>High-speed machining with diamond tools can be made with alcohol or even dry.</a:t>
            </a:r>
            <a:endParaRPr lang="en-GB" sz="1800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175054" y="3994544"/>
            <a:ext cx="36575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rgbClr val="FFFF00"/>
                </a:solidFill>
                <a:latin typeface="+mn-lt"/>
              </a:rPr>
              <a:t>Diamond-turned Cu disks with 30-GHz cavities. Precise control of surface finish down to N1. </a:t>
            </a:r>
            <a:endParaRPr lang="en-GB" sz="12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 bwMode="auto">
          <a:xfrm>
            <a:off x="4057135" y="6029344"/>
            <a:ext cx="4696168" cy="338554"/>
          </a:xfrm>
          <a:prstGeom prst="rect">
            <a:avLst/>
          </a:prstGeom>
          <a:solidFill>
            <a:srgbClr val="DDD9C3">
              <a:alpha val="4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latin typeface="+mn-lt"/>
              </a:rPr>
              <a:t>Part of the PS 40 MHz cavity after raw machining</a:t>
            </a:r>
            <a:endParaRPr lang="en-GB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6913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5-axis milling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04A747-DAF7-4486-B50A-4BF81B676706}" type="slidenum">
              <a:rPr lang="en-US" smtClean="0"/>
              <a:pPr>
                <a:defRPr/>
              </a:pPr>
              <a:t>94</a:t>
            </a:fld>
            <a:endParaRPr lang="en-US"/>
          </a:p>
        </p:txBody>
      </p:sp>
      <p:pic>
        <p:nvPicPr>
          <p:cNvPr id="7" name="Picture 4" descr="C:\CLIC\CTF3 dba\ACCEL\Image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8" b="20726"/>
          <a:stretch>
            <a:fillRect/>
          </a:stretch>
        </p:blipFill>
        <p:spPr bwMode="auto">
          <a:xfrm>
            <a:off x="246151" y="1070917"/>
            <a:ext cx="4227769" cy="5304481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\\cern.ch\dfs\Users\j\jensene\My Pictures\cavit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151" y="3317614"/>
            <a:ext cx="3893197" cy="2919898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Sevilla\PEP-I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" t="12631" b="15790"/>
          <a:stretch>
            <a:fillRect/>
          </a:stretch>
        </p:blipFill>
        <p:spPr bwMode="auto">
          <a:xfrm>
            <a:off x="6629400" y="553275"/>
            <a:ext cx="2081948" cy="2189923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 bwMode="auto">
          <a:xfrm>
            <a:off x="4818151" y="2743198"/>
            <a:ext cx="389319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+mn-lt"/>
              </a:rPr>
              <a:t>Direct 5-axis milling of cooling water circuit groove in PEPII cavity.</a:t>
            </a:r>
            <a:endParaRPr lang="en-GB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2450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EDM (Electric </a:t>
            </a:r>
            <a:r>
              <a:rPr lang="en-GB" smtClean="0"/>
              <a:t>discharge machining)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795703-93D4-4BEB-9CE9-B9DD4D45F1FC}" type="slidenum">
              <a:rPr lang="en-US" smtClean="0"/>
              <a:pPr>
                <a:defRPr/>
              </a:pPr>
              <a:t>95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Machines el. conductors (metals, alloys, carbides, graphite etc.) </a:t>
            </a:r>
            <a:r>
              <a:rPr lang="en-GB" sz="2400" dirty="0" smtClean="0"/>
              <a:t>by creating </a:t>
            </a:r>
            <a:r>
              <a:rPr lang="en-GB" sz="2400" dirty="0"/>
              <a:t>sparks with  temperatures of 8,000 to 12,000 </a:t>
            </a:r>
            <a:r>
              <a:rPr lang="en-GB" sz="2400" dirty="0" smtClean="0"/>
              <a:t>°C. </a:t>
            </a:r>
            <a:r>
              <a:rPr lang="en-GB" sz="2400" dirty="0"/>
              <a:t>The part and the electrode are immersed in a </a:t>
            </a:r>
            <a:r>
              <a:rPr lang="en-GB" sz="2400" dirty="0" smtClean="0"/>
              <a:t>dielectric liquid, </a:t>
            </a:r>
            <a:r>
              <a:rPr lang="en-GB" sz="2400" dirty="0"/>
              <a:t>usually water or mineral oil. There are two types of EDM</a:t>
            </a:r>
            <a:r>
              <a:rPr lang="en-GB" sz="2400" dirty="0" smtClean="0"/>
              <a:t>, die sinking and wire cutting.</a:t>
            </a:r>
            <a:endParaRPr lang="en-GB" sz="2400" dirty="0"/>
          </a:p>
          <a:p>
            <a:endParaRPr lang="en-GB" sz="2400" dirty="0"/>
          </a:p>
        </p:txBody>
      </p:sp>
      <p:pic>
        <p:nvPicPr>
          <p:cNvPr id="7" name="Picture 5" descr="C:\Long Beach\Lectures\Walter\form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043806"/>
            <a:ext cx="1657350" cy="247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Long Beach\Lectures\Walter\fil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215" y="3043806"/>
            <a:ext cx="1657350" cy="247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 bwMode="auto">
          <a:xfrm>
            <a:off x="323850" y="5523481"/>
            <a:ext cx="16573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latin typeface="+mn-lt"/>
              </a:rPr>
              <a:t>die sinking</a:t>
            </a:r>
            <a:endParaRPr lang="en-GB" sz="1600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2179215" y="5523481"/>
            <a:ext cx="16573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latin typeface="+mn-lt"/>
              </a:rPr>
              <a:t>wire cutting</a:t>
            </a:r>
            <a:endParaRPr lang="en-GB" sz="1600" dirty="0">
              <a:latin typeface="+mn-lt"/>
            </a:endParaRPr>
          </a:p>
        </p:txBody>
      </p:sp>
      <p:pic>
        <p:nvPicPr>
          <p:cNvPr id="187394" name="Picture 2" descr="K:\Photos\Nikon Scans\20020531-2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2" t="9780" r="7418" b="15776"/>
          <a:stretch/>
        </p:blipFill>
        <p:spPr bwMode="auto">
          <a:xfrm>
            <a:off x="4412609" y="3043805"/>
            <a:ext cx="4412609" cy="2479675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 bwMode="auto">
          <a:xfrm>
            <a:off x="4412608" y="5523481"/>
            <a:ext cx="441260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+mn-lt"/>
              </a:rPr>
              <a:t>wire cutting of the iris slots of SICA (slotted iris – constant aperture) disks for CERN’s CTF3 drive beam accelerator</a:t>
            </a:r>
            <a:endParaRPr lang="en-GB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3276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324980" y="1286120"/>
            <a:ext cx="561815" cy="4694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00" y="274638"/>
            <a:ext cx="6587472" cy="787473"/>
          </a:xfrm>
        </p:spPr>
        <p:txBody>
          <a:bodyPr>
            <a:normAutofit/>
          </a:bodyPr>
          <a:lstStyle/>
          <a:p>
            <a:r>
              <a:rPr lang="en-GB" dirty="0" smtClean="0"/>
              <a:t>Fabrication of </a:t>
            </a:r>
            <a:r>
              <a:rPr lang="en-GB" dirty="0" err="1" smtClean="0"/>
              <a:t>Nb</a:t>
            </a:r>
            <a:r>
              <a:rPr lang="en-GB" dirty="0" smtClean="0"/>
              <a:t> sheets at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04A747-DAF7-4486-B50A-4BF81B676706}" type="slidenum">
              <a:rPr lang="en-US" smtClean="0"/>
              <a:pPr>
                <a:defRPr/>
              </a:pPr>
              <a:t>96</a:t>
            </a:fld>
            <a:endParaRPr lang="en-US"/>
          </a:p>
        </p:txBody>
      </p:sp>
      <p:grpSp>
        <p:nvGrpSpPr>
          <p:cNvPr id="38" name="Group 27"/>
          <p:cNvGrpSpPr>
            <a:grpSpLocks/>
          </p:cNvGrpSpPr>
          <p:nvPr/>
        </p:nvGrpSpPr>
        <p:grpSpPr bwMode="auto">
          <a:xfrm>
            <a:off x="250200" y="1165416"/>
            <a:ext cx="6431069" cy="4855972"/>
            <a:chOff x="21" y="24"/>
            <a:chExt cx="602" cy="523"/>
          </a:xfrm>
        </p:grpSpPr>
        <p:pic>
          <p:nvPicPr>
            <p:cNvPr id="39" name="Picture 2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" y="24"/>
              <a:ext cx="55" cy="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2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" y="131"/>
              <a:ext cx="44" cy="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3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349"/>
              <a:ext cx="73" cy="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3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" y="244"/>
              <a:ext cx="78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3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" y="30"/>
              <a:ext cx="70" cy="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3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" y="143"/>
              <a:ext cx="75" cy="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3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" y="257"/>
              <a:ext cx="89" cy="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3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" y="356"/>
              <a:ext cx="81" cy="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3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" y="37"/>
              <a:ext cx="76" cy="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37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" y="132"/>
              <a:ext cx="62" cy="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38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" y="460"/>
              <a:ext cx="76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39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" y="460"/>
              <a:ext cx="24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4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" y="473"/>
              <a:ext cx="89" cy="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41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" y="390"/>
              <a:ext cx="96" cy="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42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" y="270"/>
              <a:ext cx="105" cy="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0468" name="Picture 4" descr="http://www.lns.cornell.edu/public/SRF2005/images/TD_Logo400dpi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026" y="237762"/>
            <a:ext cx="2147582" cy="80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 Box 973"/>
          <p:cNvSpPr txBox="1">
            <a:spLocks noChangeArrowheads="1"/>
          </p:cNvSpPr>
          <p:nvPr/>
        </p:nvSpPr>
        <p:spPr bwMode="auto">
          <a:xfrm>
            <a:off x="1137502" y="1162308"/>
            <a:ext cx="102154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dirty="0" err="1" smtClean="0"/>
              <a:t>Nb</a:t>
            </a:r>
            <a:r>
              <a:rPr lang="en-US" sz="1600" dirty="0" smtClean="0"/>
              <a:t> ingot</a:t>
            </a:r>
            <a:endParaRPr lang="en-US" sz="1600" dirty="0"/>
          </a:p>
        </p:txBody>
      </p:sp>
      <p:sp>
        <p:nvSpPr>
          <p:cNvPr id="57" name="Text Box 974"/>
          <p:cNvSpPr txBox="1">
            <a:spLocks noChangeArrowheads="1"/>
          </p:cNvSpPr>
          <p:nvPr/>
        </p:nvSpPr>
        <p:spPr bwMode="auto">
          <a:xfrm>
            <a:off x="1158922" y="2211033"/>
            <a:ext cx="102154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/>
              <a:t>Pressing</a:t>
            </a:r>
          </a:p>
        </p:txBody>
      </p:sp>
      <p:sp>
        <p:nvSpPr>
          <p:cNvPr id="58" name="Text Box 975"/>
          <p:cNvSpPr txBox="1">
            <a:spLocks noChangeArrowheads="1"/>
          </p:cNvSpPr>
          <p:nvPr/>
        </p:nvSpPr>
        <p:spPr bwMode="auto">
          <a:xfrm>
            <a:off x="1137502" y="3269765"/>
            <a:ext cx="95253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dirty="0" smtClean="0"/>
              <a:t>1</a:t>
            </a:r>
            <a:r>
              <a:rPr lang="en-US" sz="1600" baseline="30000" dirty="0" smtClean="0"/>
              <a:t>st</a:t>
            </a:r>
            <a:r>
              <a:rPr lang="en-US" sz="1600" dirty="0" smtClean="0"/>
              <a:t> EB </a:t>
            </a:r>
            <a:r>
              <a:rPr lang="en-US" sz="1600" dirty="0"/>
              <a:t>melting</a:t>
            </a:r>
          </a:p>
        </p:txBody>
      </p:sp>
      <p:sp>
        <p:nvSpPr>
          <p:cNvPr id="59" name="Text Box 976"/>
          <p:cNvSpPr txBox="1">
            <a:spLocks noChangeArrowheads="1"/>
          </p:cNvSpPr>
          <p:nvPr/>
        </p:nvSpPr>
        <p:spPr bwMode="auto">
          <a:xfrm>
            <a:off x="1137502" y="4396625"/>
            <a:ext cx="163356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dirty="0" smtClean="0"/>
              <a:t>2</a:t>
            </a:r>
            <a:r>
              <a:rPr lang="en-US" sz="1600" baseline="30000" dirty="0" smtClean="0"/>
              <a:t>nd</a:t>
            </a:r>
            <a:r>
              <a:rPr lang="en-US" sz="1600" dirty="0" smtClean="0"/>
              <a:t>, 3</a:t>
            </a:r>
            <a:r>
              <a:rPr lang="en-US" sz="1600" baseline="30000" dirty="0" smtClean="0"/>
              <a:t>rd</a:t>
            </a:r>
            <a:r>
              <a:rPr lang="en-US" sz="1600" dirty="0" smtClean="0"/>
              <a:t> … </a:t>
            </a:r>
            <a:r>
              <a:rPr lang="en-US" sz="1600" dirty="0"/>
              <a:t>EB melting</a:t>
            </a:r>
          </a:p>
        </p:txBody>
      </p:sp>
      <p:sp>
        <p:nvSpPr>
          <p:cNvPr id="60" name="Text Box 977"/>
          <p:cNvSpPr txBox="1">
            <a:spLocks noChangeArrowheads="1"/>
          </p:cNvSpPr>
          <p:nvPr/>
        </p:nvSpPr>
        <p:spPr bwMode="auto">
          <a:xfrm>
            <a:off x="1137502" y="5231857"/>
            <a:ext cx="129305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dirty="0"/>
              <a:t>Separate from base plate</a:t>
            </a:r>
          </a:p>
        </p:txBody>
      </p:sp>
      <p:sp>
        <p:nvSpPr>
          <p:cNvPr id="61" name="Text Box 978"/>
          <p:cNvSpPr txBox="1">
            <a:spLocks noChangeArrowheads="1"/>
          </p:cNvSpPr>
          <p:nvPr/>
        </p:nvSpPr>
        <p:spPr bwMode="auto">
          <a:xfrm>
            <a:off x="3888749" y="1344278"/>
            <a:ext cx="102154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dirty="0"/>
              <a:t>Forging</a:t>
            </a:r>
          </a:p>
        </p:txBody>
      </p:sp>
      <p:sp>
        <p:nvSpPr>
          <p:cNvPr id="62" name="Text Box 979"/>
          <p:cNvSpPr txBox="1">
            <a:spLocks noChangeArrowheads="1"/>
          </p:cNvSpPr>
          <p:nvPr/>
        </p:nvSpPr>
        <p:spPr bwMode="auto">
          <a:xfrm>
            <a:off x="3888749" y="2395342"/>
            <a:ext cx="95253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dirty="0"/>
              <a:t>Milling</a:t>
            </a:r>
          </a:p>
        </p:txBody>
      </p:sp>
      <p:sp>
        <p:nvSpPr>
          <p:cNvPr id="63" name="Text Box 980"/>
          <p:cNvSpPr txBox="1">
            <a:spLocks noChangeArrowheads="1"/>
          </p:cNvSpPr>
          <p:nvPr/>
        </p:nvSpPr>
        <p:spPr bwMode="auto">
          <a:xfrm>
            <a:off x="3888748" y="3373058"/>
            <a:ext cx="95253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dirty="0"/>
              <a:t>Rolling</a:t>
            </a:r>
          </a:p>
        </p:txBody>
      </p:sp>
      <p:sp>
        <p:nvSpPr>
          <p:cNvPr id="64" name="Text Box 981"/>
          <p:cNvSpPr txBox="1">
            <a:spLocks noChangeArrowheads="1"/>
          </p:cNvSpPr>
          <p:nvPr/>
        </p:nvSpPr>
        <p:spPr bwMode="auto">
          <a:xfrm>
            <a:off x="3888748" y="4445982"/>
            <a:ext cx="108904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dirty="0"/>
              <a:t>Polishing</a:t>
            </a:r>
          </a:p>
        </p:txBody>
      </p:sp>
      <p:sp>
        <p:nvSpPr>
          <p:cNvPr id="65" name="Text Box 982"/>
          <p:cNvSpPr txBox="1">
            <a:spLocks noChangeArrowheads="1"/>
          </p:cNvSpPr>
          <p:nvPr/>
        </p:nvSpPr>
        <p:spPr bwMode="auto">
          <a:xfrm>
            <a:off x="3888749" y="5378584"/>
            <a:ext cx="95253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dirty="0"/>
              <a:t>Rolling</a:t>
            </a:r>
          </a:p>
        </p:txBody>
      </p:sp>
      <p:sp>
        <p:nvSpPr>
          <p:cNvPr id="66" name="Text Box 983"/>
          <p:cNvSpPr txBox="1">
            <a:spLocks noChangeArrowheads="1"/>
          </p:cNvSpPr>
          <p:nvPr/>
        </p:nvSpPr>
        <p:spPr bwMode="auto">
          <a:xfrm>
            <a:off x="6719314" y="1358248"/>
            <a:ext cx="88503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dirty="0"/>
              <a:t>Cutting</a:t>
            </a:r>
          </a:p>
        </p:txBody>
      </p:sp>
      <p:sp>
        <p:nvSpPr>
          <p:cNvPr id="67" name="Text Box 984"/>
          <p:cNvSpPr txBox="1">
            <a:spLocks noChangeArrowheads="1"/>
          </p:cNvSpPr>
          <p:nvPr/>
        </p:nvSpPr>
        <p:spPr bwMode="auto">
          <a:xfrm>
            <a:off x="6724024" y="2365653"/>
            <a:ext cx="122554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dirty="0"/>
              <a:t>Annealing</a:t>
            </a:r>
          </a:p>
        </p:txBody>
      </p:sp>
      <p:sp>
        <p:nvSpPr>
          <p:cNvPr id="68" name="Text Box 985"/>
          <p:cNvSpPr txBox="1">
            <a:spLocks noChangeArrowheads="1"/>
          </p:cNvSpPr>
          <p:nvPr/>
        </p:nvSpPr>
        <p:spPr bwMode="auto">
          <a:xfrm>
            <a:off x="6719314" y="3442710"/>
            <a:ext cx="108754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dirty="0"/>
              <a:t>Levering</a:t>
            </a:r>
          </a:p>
        </p:txBody>
      </p:sp>
      <p:sp>
        <p:nvSpPr>
          <p:cNvPr id="69" name="Text Box 986"/>
          <p:cNvSpPr txBox="1">
            <a:spLocks noChangeArrowheads="1"/>
          </p:cNvSpPr>
          <p:nvPr/>
        </p:nvSpPr>
        <p:spPr bwMode="auto">
          <a:xfrm>
            <a:off x="6719314" y="4440726"/>
            <a:ext cx="12255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dirty="0"/>
              <a:t>Chemical polishing</a:t>
            </a:r>
          </a:p>
        </p:txBody>
      </p:sp>
      <p:sp>
        <p:nvSpPr>
          <p:cNvPr id="70" name="Text Box 1014"/>
          <p:cNvSpPr txBox="1">
            <a:spLocks noChangeArrowheads="1"/>
          </p:cNvSpPr>
          <p:nvPr/>
        </p:nvSpPr>
        <p:spPr bwMode="auto">
          <a:xfrm>
            <a:off x="6719312" y="5270862"/>
            <a:ext cx="2324020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dirty="0" smtClean="0"/>
              <a:t>Inspections: </a:t>
            </a:r>
            <a:r>
              <a:rPr lang="en-US" sz="1400" dirty="0" smtClean="0"/>
              <a:t>(ICP-AES, Gas analysis, RRR, grain size, hardness tensile stress …)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11184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Other forming techniques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04A747-DAF7-4486-B50A-4BF81B676706}" type="slidenum">
              <a:rPr lang="en-US" smtClean="0"/>
              <a:pPr>
                <a:defRPr/>
              </a:pPr>
              <a:t>97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 smtClean="0"/>
              <a:t>Forging, pressing, deep drawing, …</a:t>
            </a:r>
          </a:p>
          <a:p>
            <a:r>
              <a:rPr lang="en-GB" dirty="0" smtClean="0"/>
              <a:t>Spinning, </a:t>
            </a:r>
            <a:r>
              <a:rPr lang="en-GB" dirty="0" err="1" smtClean="0"/>
              <a:t>planing</a:t>
            </a:r>
            <a:r>
              <a:rPr lang="en-GB" dirty="0" smtClean="0"/>
              <a:t>, rolling, …</a:t>
            </a:r>
          </a:p>
          <a:p>
            <a:r>
              <a:rPr lang="en-GB" dirty="0" smtClean="0"/>
              <a:t>lapping, polishing, </a:t>
            </a:r>
            <a:r>
              <a:rPr lang="en-GB" dirty="0" err="1" smtClean="0"/>
              <a:t>electropolishing</a:t>
            </a:r>
            <a:r>
              <a:rPr lang="en-GB" dirty="0" smtClean="0"/>
              <a:t>, …</a:t>
            </a:r>
          </a:p>
          <a:p>
            <a:r>
              <a:rPr lang="en-GB" dirty="0" smtClean="0"/>
              <a:t>Electroforming, hydroforming, explosion forming</a:t>
            </a:r>
          </a:p>
          <a:p>
            <a:r>
              <a:rPr lang="en-GB" dirty="0" smtClean="0"/>
              <a:t>Powder metal techniques, 3-D printing</a:t>
            </a:r>
          </a:p>
          <a:p>
            <a:r>
              <a:rPr lang="en-GB" dirty="0" smtClean="0"/>
              <a:t>Sputtering</a:t>
            </a:r>
          </a:p>
          <a:p>
            <a:r>
              <a:rPr lang="en-GB" dirty="0" smtClean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570109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Joining techniques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04A747-DAF7-4486-B50A-4BF81B676706}" type="slidenum">
              <a:rPr lang="en-US" smtClean="0"/>
              <a:pPr>
                <a:defRPr/>
              </a:pPr>
              <a:t>98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294967295"/>
          </p:nvPr>
        </p:nvSpPr>
        <p:spPr>
          <a:xfrm>
            <a:off x="368300" y="1123950"/>
            <a:ext cx="2984500" cy="5887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TIG welding</a:t>
            </a:r>
          </a:p>
        </p:txBody>
      </p:sp>
      <p:pic>
        <p:nvPicPr>
          <p:cNvPr id="189442" name="Picture 2" descr="K:\Photos\Nikon Scans\19950802-1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7" t="36754" r="14031" b="20651"/>
          <a:stretch/>
        </p:blipFill>
        <p:spPr bwMode="auto">
          <a:xfrm>
            <a:off x="240145" y="1633579"/>
            <a:ext cx="2713511" cy="2673383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\\cern.ch\dfs\users\j\jensene\My Pictures\40MHz-Detail-Welding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6" t="31012" r="4950" b="10348"/>
          <a:stretch/>
        </p:blipFill>
        <p:spPr bwMode="auto">
          <a:xfrm>
            <a:off x="240146" y="4419814"/>
            <a:ext cx="2713511" cy="1399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 bwMode="auto">
          <a:xfrm>
            <a:off x="240146" y="5725886"/>
            <a:ext cx="2713511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+mn-lt"/>
              </a:rPr>
              <a:t>double joint: </a:t>
            </a:r>
            <a:br>
              <a:rPr lang="en-GB" sz="1400" dirty="0" smtClean="0">
                <a:latin typeface="+mn-lt"/>
              </a:rPr>
            </a:br>
            <a:r>
              <a:rPr lang="en-GB" sz="1400" dirty="0" smtClean="0">
                <a:latin typeface="+mn-lt"/>
              </a:rPr>
              <a:t>inner for vacuum,</a:t>
            </a:r>
          </a:p>
          <a:p>
            <a:r>
              <a:rPr lang="en-GB" sz="1400" dirty="0" smtClean="0">
                <a:latin typeface="+mn-lt"/>
              </a:rPr>
              <a:t>out for mechanical stability </a:t>
            </a:r>
            <a:endParaRPr lang="en-GB" sz="1400" dirty="0">
              <a:latin typeface="+mn-lt"/>
            </a:endParaRPr>
          </a:p>
        </p:txBody>
      </p:sp>
      <p:sp>
        <p:nvSpPr>
          <p:cNvPr id="11" name="Content Placeholder 5"/>
          <p:cNvSpPr txBox="1">
            <a:spLocks/>
          </p:cNvSpPr>
          <p:nvPr/>
        </p:nvSpPr>
        <p:spPr>
          <a:xfrm>
            <a:off x="5397500" y="1123950"/>
            <a:ext cx="2984500" cy="588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en-GB" dirty="0" smtClean="0"/>
              <a:t>EB welding</a:t>
            </a:r>
          </a:p>
        </p:txBody>
      </p:sp>
      <p:pic>
        <p:nvPicPr>
          <p:cNvPr id="12" name="Picture 2" descr="EB-AnlageDESY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1" t="1782" r="2113" b="20781"/>
          <a:stretch/>
        </p:blipFill>
        <p:spPr bwMode="auto">
          <a:xfrm>
            <a:off x="4245663" y="1633579"/>
            <a:ext cx="2303674" cy="2837543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MIA-Z U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663" y="4721077"/>
            <a:ext cx="4024311" cy="796770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 bwMode="auto">
          <a:xfrm>
            <a:off x="4245663" y="5523987"/>
            <a:ext cx="40243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+mn-lt"/>
              </a:rPr>
              <a:t>Microstructure of the EB welding </a:t>
            </a:r>
            <a:r>
              <a:rPr lang="en-GB" sz="1600" dirty="0" smtClean="0">
                <a:latin typeface="+mn-lt"/>
              </a:rPr>
              <a:t>area</a:t>
            </a:r>
            <a:br>
              <a:rPr lang="en-GB" sz="1600" dirty="0" smtClean="0">
                <a:latin typeface="+mn-lt"/>
              </a:rPr>
            </a:br>
            <a:r>
              <a:rPr lang="en-GB" sz="1600" dirty="0" smtClean="0">
                <a:latin typeface="+mn-lt"/>
              </a:rPr>
              <a:t>grain </a:t>
            </a:r>
            <a:r>
              <a:rPr lang="en-GB" sz="1600" dirty="0">
                <a:latin typeface="+mn-lt"/>
              </a:rPr>
              <a:t>size (</a:t>
            </a:r>
            <a:r>
              <a:rPr lang="en-GB" sz="1600" dirty="0" smtClean="0">
                <a:latin typeface="+mn-lt"/>
              </a:rPr>
              <a:t>50 </a:t>
            </a:r>
            <a:r>
              <a:rPr lang="en-GB" sz="1600" dirty="0">
                <a:latin typeface="+mn-lt"/>
              </a:rPr>
              <a:t>÷ </a:t>
            </a:r>
            <a:r>
              <a:rPr lang="en-GB" sz="1600" dirty="0" smtClean="0">
                <a:latin typeface="+mn-lt"/>
              </a:rPr>
              <a:t>2000) </a:t>
            </a:r>
            <a:r>
              <a:rPr lang="en-GB" sz="1600" dirty="0">
                <a:latin typeface="+mn-lt"/>
              </a:rPr>
              <a:t>μ</a:t>
            </a:r>
            <a:r>
              <a:rPr lang="en-GB" sz="1600" dirty="0" smtClean="0">
                <a:latin typeface="+mn-lt"/>
              </a:rPr>
              <a:t>m</a:t>
            </a:r>
            <a:endParaRPr lang="en-GB" sz="1600" dirty="0">
              <a:latin typeface="+mn-lt"/>
            </a:endParaRP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750" y="2337523"/>
            <a:ext cx="2145896" cy="1661163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157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Advances in </a:t>
            </a:r>
            <a:r>
              <a:rPr lang="en-GB" dirty="0"/>
              <a:t>SCRF Technology</a:t>
            </a:r>
          </a:p>
        </p:txBody>
      </p:sp>
      <p:pic>
        <p:nvPicPr>
          <p:cNvPr id="8" name="Picture 2" descr="http://newsline.linearcollider.org/newsline/images/2010/20101118_ftr1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416705"/>
            <a:ext cx="2904257" cy="1931332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283968" y="1426151"/>
            <a:ext cx="2904257" cy="276999"/>
          </a:xfrm>
          <a:prstGeom prst="rect">
            <a:avLst/>
          </a:prstGeom>
          <a:solidFill>
            <a:srgbClr val="296EBD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baseline="0" dirty="0" smtClean="0">
                <a:solidFill>
                  <a:srgbClr val="FFFFFF"/>
                </a:solidFill>
                <a:latin typeface="+mn-lt"/>
              </a:rPr>
              <a:t>Preparing for EP (inserting cathode)</a:t>
            </a:r>
          </a:p>
        </p:txBody>
      </p:sp>
      <p:pic>
        <p:nvPicPr>
          <p:cNvPr id="11" name="Picture 4" descr="http://newsline.linearcollider.org/newsline/images/2010/20101118_ftr1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490416"/>
            <a:ext cx="2904258" cy="1942949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292081" y="3505563"/>
            <a:ext cx="2904257" cy="276999"/>
          </a:xfrm>
          <a:prstGeom prst="rect">
            <a:avLst/>
          </a:prstGeom>
          <a:solidFill>
            <a:srgbClr val="296EBD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baseline="0" dirty="0">
                <a:solidFill>
                  <a:srgbClr val="FFFFFF"/>
                </a:solidFill>
                <a:latin typeface="+mn-lt"/>
              </a:rPr>
              <a:t>Clean room assembly (JLAB)</a:t>
            </a: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639"/>
          <a:stretch/>
        </p:blipFill>
        <p:spPr bwMode="auto">
          <a:xfrm>
            <a:off x="179512" y="1196752"/>
            <a:ext cx="3759251" cy="5232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236296" y="3232621"/>
            <a:ext cx="124906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baseline="0" dirty="0" smtClean="0">
                <a:latin typeface="+mn-lt"/>
              </a:rPr>
              <a:t>Photos: </a:t>
            </a:r>
            <a:r>
              <a:rPr lang="en-GB" sz="900" baseline="0" dirty="0" err="1" smtClean="0">
                <a:latin typeface="+mn-lt"/>
              </a:rPr>
              <a:t>Rongli</a:t>
            </a:r>
            <a:r>
              <a:rPr lang="en-GB" sz="900" baseline="0" dirty="0" smtClean="0">
                <a:latin typeface="+mn-lt"/>
              </a:rPr>
              <a:t> </a:t>
            </a:r>
            <a:r>
              <a:rPr lang="en-GB" sz="900" baseline="0" dirty="0" err="1" smtClean="0">
                <a:latin typeface="+mn-lt"/>
              </a:rPr>
              <a:t>Geng</a:t>
            </a:r>
            <a:endParaRPr lang="en-GB" sz="900" baseline="0" dirty="0" smtClean="0"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23728" y="6198915"/>
            <a:ext cx="15055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baseline="0" dirty="0" smtClean="0">
                <a:latin typeface="+mn-lt"/>
              </a:rPr>
              <a:t>C. Antoine: CAS SC 2013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Trondheim 2013  —  RF Cavity Design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795703-93D4-4BEB-9CE9-B9DD4D45F1FC}" type="slidenum">
              <a:rPr lang="en-US" smtClean="0"/>
              <a:pPr>
                <a:defRPr/>
              </a:pPr>
              <a:t>99</a:t>
            </a:fld>
            <a:endParaRPr lang="en-US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26-Aug-2013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302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none">
        <a:spAutoFit/>
      </a:bodyPr>
      <a:lstStyle>
        <a:defPPr>
          <a:defRPr sz="2000" dirty="0">
            <a:latin typeface="+mn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19291</TotalTime>
  <Words>5311</Words>
  <Application>Microsoft Office PowerPoint</Application>
  <PresentationFormat>On-screen Show (4:3)</PresentationFormat>
  <Paragraphs>1104</Paragraphs>
  <Slides>100</Slides>
  <Notes>50</Notes>
  <HiddenSlides>4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100</vt:i4>
      </vt:variant>
    </vt:vector>
  </HeadingPairs>
  <TitlesOfParts>
    <vt:vector size="104" baseType="lpstr">
      <vt:lpstr>Office Theme</vt:lpstr>
      <vt:lpstr>Worksheet</vt:lpstr>
      <vt:lpstr>Equation</vt:lpstr>
      <vt:lpstr>CorelDRAW</vt:lpstr>
      <vt:lpstr>RF Cavity Design</vt:lpstr>
      <vt:lpstr>Overview</vt:lpstr>
      <vt:lpstr>DC versus RF</vt:lpstr>
      <vt:lpstr>DC versus RF</vt:lpstr>
      <vt:lpstr>Lorentz force</vt:lpstr>
      <vt:lpstr>Maxwell’s equations (in vacuum)</vt:lpstr>
      <vt:lpstr>Maxwell’s equations in vacuum (contd.)</vt:lpstr>
      <vt:lpstr>Choice of frequency</vt:lpstr>
      <vt:lpstr>Breakdown limit – f-dependence</vt:lpstr>
      <vt:lpstr>Breakdown rate!</vt:lpstr>
      <vt:lpstr>From waveguide to pillbox</vt:lpstr>
      <vt:lpstr>Homogeneous plane wave</vt:lpstr>
      <vt:lpstr>Wave length, phase velocity</vt:lpstr>
      <vt:lpstr>Superposition of 2 homogeneous plane waves</vt:lpstr>
      <vt:lpstr>Rectangular waveguide</vt:lpstr>
      <vt:lpstr>Waveguide dispersion</vt:lpstr>
      <vt:lpstr>Phase velocity</vt:lpstr>
      <vt:lpstr>Summary waveguide dispersion and phase velocity:</vt:lpstr>
      <vt:lpstr>Rectangular waveguide modes</vt:lpstr>
      <vt:lpstr>Radial waves</vt:lpstr>
      <vt:lpstr>Round waveguide</vt:lpstr>
      <vt:lpstr>Circular waveguide modes</vt:lpstr>
      <vt:lpstr>General waveguide equations:</vt:lpstr>
      <vt:lpstr>Special cases: rectangular and round waveguide</vt:lpstr>
      <vt:lpstr>Waveguide perturbed by notches</vt:lpstr>
      <vt:lpstr>Short-circuited waveguide</vt:lpstr>
      <vt:lpstr>Single WG mode between two shorts</vt:lpstr>
      <vt:lpstr>Simple pillbox</vt:lpstr>
      <vt:lpstr>Pillbox cavity field (w/o beam tube)</vt:lpstr>
      <vt:lpstr>Pillbox with beam pipe</vt:lpstr>
      <vt:lpstr>A more practical pillbox cavity</vt:lpstr>
      <vt:lpstr>Accelerating gap</vt:lpstr>
      <vt:lpstr>Accelerating gap</vt:lpstr>
      <vt:lpstr>Ferrite cavity</vt:lpstr>
      <vt:lpstr>Finemet® Cavity</vt:lpstr>
      <vt:lpstr>Gap of PS cavity (prototype)</vt:lpstr>
      <vt:lpstr>Drift Tube Linac (DTL) – how it works</vt:lpstr>
      <vt:lpstr>Drift tube linac – practical implementations</vt:lpstr>
      <vt:lpstr>Characterizing a cavity</vt:lpstr>
      <vt:lpstr>Acceleration voltage &amp; R-upon-Q</vt:lpstr>
      <vt:lpstr>Transit time factor</vt:lpstr>
      <vt:lpstr>Shunt impedance</vt:lpstr>
      <vt:lpstr>Cavity resonator - equivalent circuit</vt:lpstr>
      <vt:lpstr>Resonance</vt:lpstr>
      <vt:lpstr>Reentrant cavity</vt:lpstr>
      <vt:lpstr>Loss factor</vt:lpstr>
      <vt:lpstr>Summary: relations Vgap, W, Ploss </vt:lpstr>
      <vt:lpstr>Beam loading – RF to beam efficiency</vt:lpstr>
      <vt:lpstr>Beam Loading – allows efficiency</vt:lpstr>
      <vt:lpstr>Characterizing cavities</vt:lpstr>
      <vt:lpstr>Example Pillbox:</vt:lpstr>
      <vt:lpstr>Pillbox: dipole mode</vt:lpstr>
      <vt:lpstr>Panofsky-Wenzel theorem</vt:lpstr>
      <vt:lpstr>CERN/PS 80 MHz cavity (for LHC)</vt:lpstr>
      <vt:lpstr>Higher order modes</vt:lpstr>
      <vt:lpstr>Higher order modes</vt:lpstr>
      <vt:lpstr>Higher order modes (measured spectrum)</vt:lpstr>
      <vt:lpstr>More examples of cavities</vt:lpstr>
      <vt:lpstr>PS 19 MHz cavity (prototype, photo: 1966)</vt:lpstr>
      <vt:lpstr>Examples of cavities</vt:lpstr>
      <vt:lpstr>CERN/PS 40 MHz cavity (for LHC)</vt:lpstr>
      <vt:lpstr>RF power sources</vt:lpstr>
      <vt:lpstr>RF Power sources</vt:lpstr>
      <vt:lpstr>RF power sources</vt:lpstr>
      <vt:lpstr>Example of a tetrode amplifier (80 MHz, CERN/PS)</vt:lpstr>
      <vt:lpstr>Many gaps</vt:lpstr>
      <vt:lpstr>What do you gain with many gaps?</vt:lpstr>
      <vt:lpstr>Standing wave multicell cavity</vt:lpstr>
      <vt:lpstr>Example of Side Coupled Structure </vt:lpstr>
      <vt:lpstr>LIBO prototype</vt:lpstr>
      <vt:lpstr>Travelling Wave Structures</vt:lpstr>
      <vt:lpstr>Brillouin diagram  Travelling wave structure</vt:lpstr>
      <vt:lpstr>Iris loaded waveguide</vt:lpstr>
      <vt:lpstr>Disc loaded structure with strong HOM damping “choke mode cavity”</vt:lpstr>
      <vt:lpstr>Power coupling with waveguides</vt:lpstr>
      <vt:lpstr>3 GHz Accelerating structure (CTF3)</vt:lpstr>
      <vt:lpstr>Examples (CLIC structures @ 11.4, 12 and 30 GHz)</vt:lpstr>
      <vt:lpstr>Superconducting Accelerating Structures</vt:lpstr>
      <vt:lpstr>RF Superconductivity</vt:lpstr>
      <vt:lpstr>Elliptical multi-cell cavities</vt:lpstr>
      <vt:lpstr>LHC SC RF, 4 cavity module, 400 MHz</vt:lpstr>
      <vt:lpstr>Small β superconducting cavities (example RIA, Argonne)</vt:lpstr>
      <vt:lpstr>SC Cavity Cryomodule examples</vt:lpstr>
      <vt:lpstr>SPL Cryomodule assembly sequence</vt:lpstr>
      <vt:lpstr>HL-LHC Crab Cavity test CM</vt:lpstr>
      <vt:lpstr>Cavity Fabrication techniques</vt:lpstr>
      <vt:lpstr>Materials</vt:lpstr>
      <vt:lpstr>OFE copper</vt:lpstr>
      <vt:lpstr>Galvanic Cu plating of stainless steel</vt:lpstr>
      <vt:lpstr>Niobium</vt:lpstr>
      <vt:lpstr>Dielectrics</vt:lpstr>
      <vt:lpstr>Metal forming</vt:lpstr>
      <vt:lpstr>Turning</vt:lpstr>
      <vt:lpstr>5-axis milling</vt:lpstr>
      <vt:lpstr>EDM (Electric discharge machining)</vt:lpstr>
      <vt:lpstr>Fabrication of Nb sheets at</vt:lpstr>
      <vt:lpstr>Other forming techniques</vt:lpstr>
      <vt:lpstr>Joining techniques</vt:lpstr>
      <vt:lpstr>Advances in SCRF Technology</vt:lpstr>
      <vt:lpstr>Thank you very much!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RF Cavity Design</dc:title>
  <dc:creator>Erk Jensen</dc:creator>
  <dc:description>Lecture held at Daresbury CAS 2007</dc:description>
  <cp:lastModifiedBy>Erk Jensen</cp:lastModifiedBy>
  <cp:revision>217</cp:revision>
  <dcterms:created xsi:type="dcterms:W3CDTF">2001-10-03T16:26:50Z</dcterms:created>
  <dcterms:modified xsi:type="dcterms:W3CDTF">2013-08-24T06:29:50Z</dcterms:modified>
</cp:coreProperties>
</file>