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59"/>
  </p:notesMasterIdLst>
  <p:handoutMasterIdLst>
    <p:handoutMasterId r:id="rId60"/>
  </p:handoutMasterIdLst>
  <p:sldIdLst>
    <p:sldId id="256" r:id="rId2"/>
    <p:sldId id="286" r:id="rId3"/>
    <p:sldId id="287" r:id="rId4"/>
    <p:sldId id="288" r:id="rId5"/>
    <p:sldId id="289" r:id="rId6"/>
    <p:sldId id="290" r:id="rId7"/>
    <p:sldId id="291" r:id="rId8"/>
    <p:sldId id="305" r:id="rId9"/>
    <p:sldId id="309" r:id="rId10"/>
    <p:sldId id="306" r:id="rId11"/>
    <p:sldId id="298" r:id="rId12"/>
    <p:sldId id="299" r:id="rId13"/>
    <p:sldId id="302" r:id="rId14"/>
    <p:sldId id="303" r:id="rId15"/>
    <p:sldId id="278" r:id="rId16"/>
    <p:sldId id="300" r:id="rId17"/>
    <p:sldId id="304" r:id="rId18"/>
    <p:sldId id="301" r:id="rId19"/>
    <p:sldId id="279" r:id="rId20"/>
    <p:sldId id="280" r:id="rId21"/>
    <p:sldId id="281" r:id="rId22"/>
    <p:sldId id="292" r:id="rId23"/>
    <p:sldId id="282" r:id="rId24"/>
    <p:sldId id="283" r:id="rId25"/>
    <p:sldId id="294" r:id="rId26"/>
    <p:sldId id="293" r:id="rId27"/>
    <p:sldId id="295" r:id="rId28"/>
    <p:sldId id="296" r:id="rId29"/>
    <p:sldId id="297" r:id="rId30"/>
    <p:sldId id="284" r:id="rId31"/>
    <p:sldId id="285" r:id="rId32"/>
    <p:sldId id="307" r:id="rId33"/>
    <p:sldId id="313" r:id="rId34"/>
    <p:sldId id="317" r:id="rId35"/>
    <p:sldId id="315" r:id="rId36"/>
    <p:sldId id="314" r:id="rId37"/>
    <p:sldId id="316" r:id="rId38"/>
    <p:sldId id="257" r:id="rId39"/>
    <p:sldId id="258" r:id="rId40"/>
    <p:sldId id="259" r:id="rId41"/>
    <p:sldId id="260" r:id="rId42"/>
    <p:sldId id="310" r:id="rId43"/>
    <p:sldId id="308" r:id="rId44"/>
    <p:sldId id="312" r:id="rId45"/>
    <p:sldId id="263" r:id="rId46"/>
    <p:sldId id="319" r:id="rId47"/>
    <p:sldId id="265" r:id="rId48"/>
    <p:sldId id="321" r:id="rId49"/>
    <p:sldId id="266" r:id="rId50"/>
    <p:sldId id="267" r:id="rId51"/>
    <p:sldId id="268" r:id="rId52"/>
    <p:sldId id="271" r:id="rId53"/>
    <p:sldId id="273" r:id="rId54"/>
    <p:sldId id="272" r:id="rId55"/>
    <p:sldId id="274" r:id="rId56"/>
    <p:sldId id="275" r:id="rId57"/>
    <p:sldId id="276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1" autoAdjust="0"/>
    <p:restoredTop sz="94660"/>
  </p:normalViewPr>
  <p:slideViewPr>
    <p:cSldViewPr snapToGrid="0">
      <p:cViewPr varScale="1">
        <p:scale>
          <a:sx n="65" d="100"/>
          <a:sy n="65" d="100"/>
        </p:scale>
        <p:origin x="-42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7716063" cy="777160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10/15/2012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075FC10-6E58-44BE-86B5-36C084E6F7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1393771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10/15/2012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DDC5357-59B2-494D-BBE2-DC9C255BA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691738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927925-8795-424D-B792-852229AC5803}" type="slidenum">
              <a:rPr lang="en-US" sz="1200" smtClean="0"/>
              <a:pPr eaLnBrk="1" hangingPunct="1"/>
              <a:t>2</a:t>
            </a:fld>
            <a:endParaRPr lang="en-US" sz="1200" smtClean="0"/>
          </a:p>
        </p:txBody>
      </p:sp>
      <p:sp>
        <p:nvSpPr>
          <p:cNvPr id="7680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smtClean="0"/>
              <a:t>10/15/2012</a:t>
            </a:r>
          </a:p>
        </p:txBody>
      </p:sp>
      <p:sp>
        <p:nvSpPr>
          <p:cNvPr id="7680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DCDFD6-683F-47A6-82C8-06A64D42CBC6}" type="slidenum">
              <a:rPr lang="en-US" sz="1200" smtClean="0"/>
              <a:pPr eaLnBrk="1" hangingPunct="1"/>
              <a:t>46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U. Raich, CERN BE/BI                                CAS Introduction to Accelerator Physics 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EE7AD-5948-4747-B58C-F9F6C3163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6915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95400" y="228600"/>
            <a:ext cx="6172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295400"/>
            <a:ext cx="44958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4958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0" y="3886200"/>
            <a:ext cx="44958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86200"/>
            <a:ext cx="44958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0" y="6381750"/>
            <a:ext cx="344658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U. </a:t>
            </a:r>
            <a:r>
              <a:rPr lang="en-GB" dirty="0" err="1" smtClean="0"/>
              <a:t>Raich</a:t>
            </a:r>
            <a:r>
              <a:rPr lang="en-GB" dirty="0" smtClean="0"/>
              <a:t>, CERN BE/BI                                CAS Introduction to Accelerator Physics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934200" y="6381750"/>
            <a:ext cx="2209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EB1C0-2BF2-4AB0-B2BB-A5D6C0438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Slide Number Placeholder 7"/>
          <p:cNvSpPr txBox="1">
            <a:spLocks/>
          </p:cNvSpPr>
          <p:nvPr userDrawn="1"/>
        </p:nvSpPr>
        <p:spPr bwMode="auto">
          <a:xfrm>
            <a:off x="3903784" y="6381750"/>
            <a:ext cx="2209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dirty="0" smtClean="0"/>
              <a:t>Granada</a:t>
            </a:r>
            <a:r>
              <a:rPr lang="en-US" baseline="0" dirty="0" smtClean="0"/>
              <a:t>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9058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 userDrawn="1"/>
        </p:nvSpPr>
        <p:spPr bwMode="auto">
          <a:xfrm>
            <a:off x="3924300" y="6381750"/>
            <a:ext cx="2209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dirty="0" smtClean="0"/>
              <a:t>Granada 2012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3485"/>
            <a:ext cx="9144000" cy="47196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381750"/>
            <a:ext cx="3429000" cy="4762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GB" dirty="0" smtClean="0"/>
              <a:t>U. </a:t>
            </a:r>
            <a:r>
              <a:rPr lang="en-GB" dirty="0" err="1" smtClean="0"/>
              <a:t>Raich</a:t>
            </a:r>
            <a:r>
              <a:rPr lang="en-GB" dirty="0" smtClean="0"/>
              <a:t>, CERN BE/BI                               </a:t>
            </a:r>
          </a:p>
          <a:p>
            <a:pPr>
              <a:defRPr/>
            </a:pPr>
            <a:r>
              <a:rPr lang="en-GB" dirty="0" smtClean="0"/>
              <a:t>CAS Introduction to Accelerator Physics 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F00BE-1978-4416-AC1E-26AE41108A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319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381750"/>
            <a:ext cx="3376246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U. </a:t>
            </a:r>
            <a:r>
              <a:rPr lang="en-GB" dirty="0" err="1" smtClean="0"/>
              <a:t>Raich</a:t>
            </a:r>
            <a:r>
              <a:rPr lang="en-GB" dirty="0" smtClean="0"/>
              <a:t>, CERN BE/BI                                CAS Introduction to Accelerator Physics 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EA6AF-9B0D-4253-925A-3842C25EF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182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5400"/>
            <a:ext cx="4495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495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381750"/>
            <a:ext cx="34290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U. Raich, CERN BE/BI                                CAS Introduction to Accelerator Physics 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1EF76-5E2E-4B03-BDEF-CAFFD52D3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 bwMode="auto">
          <a:xfrm>
            <a:off x="4062046" y="6381750"/>
            <a:ext cx="2209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dirty="0" smtClean="0"/>
              <a:t>Granada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7635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381750"/>
            <a:ext cx="3358662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U. </a:t>
            </a:r>
            <a:r>
              <a:rPr lang="en-GB" dirty="0" err="1" smtClean="0"/>
              <a:t>Raich</a:t>
            </a:r>
            <a:r>
              <a:rPr lang="en-GB" dirty="0" smtClean="0"/>
              <a:t>, CERN BE/BI                                CAS Introduction to Accelerator Physics 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10EFD-CC42-41A2-B655-0E8A95A6A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30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381750"/>
            <a:ext cx="341141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U. Raich, CERN BE/BI                                CAS Introduction to Accelerator Physics 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51403-E484-4FD7-AD49-C8F69158B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4981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381750"/>
            <a:ext cx="344658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U. Raich, CERN BE/BI                                CAS Introduction to Accelerator Physics 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DD16D-D532-42A2-9F12-C52B59E4C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183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381750"/>
            <a:ext cx="3657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U. Raich, CERN BE/BI                                CAS Introduction to Accelerator Physics 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637BF-6922-4A83-B1BC-05B87BF08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347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172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5400"/>
            <a:ext cx="44958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4958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4495800" cy="2438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0" y="6381750"/>
            <a:ext cx="3481754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U. </a:t>
            </a:r>
            <a:r>
              <a:rPr lang="en-GB" dirty="0" err="1" smtClean="0"/>
              <a:t>Raich</a:t>
            </a:r>
            <a:r>
              <a:rPr lang="en-GB" dirty="0" smtClean="0"/>
              <a:t>, CERN BE/BI                                CAS Introduction to Accelerator Physics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934200" y="6381750"/>
            <a:ext cx="2209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47745-CC3C-498D-AE59-D10BD0A01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 bwMode="auto">
          <a:xfrm>
            <a:off x="3851030" y="6381750"/>
            <a:ext cx="2209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dirty="0" smtClean="0"/>
              <a:t>Granada</a:t>
            </a:r>
            <a:r>
              <a:rPr lang="en-US" baseline="0" dirty="0" smtClean="0"/>
              <a:t>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34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27225" y="228600"/>
            <a:ext cx="55403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85900"/>
            <a:ext cx="9144000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381750"/>
            <a:ext cx="441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ea typeface="굴림" charset="-127"/>
              </a:defRPr>
            </a:lvl1pPr>
          </a:lstStyle>
          <a:p>
            <a:pPr>
              <a:defRPr/>
            </a:pPr>
            <a:r>
              <a:rPr lang="en-GB" smtClean="0"/>
              <a:t>U. Raich, CERN BE/BI                                CAS Introduction to Accelerator Physics </a:t>
            </a:r>
            <a:endParaRPr lang="en-US" dirty="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81750"/>
            <a:ext cx="2209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982B665-194C-43BF-B787-B43BA5CD3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8" descr="logo-CERN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12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 descr="CASlogo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0638" y="0"/>
            <a:ext cx="15033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6" r:id="rId9"/>
    <p:sldLayoutId id="2147483817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9.xml"/><Relationship Id="rId1" Type="http://schemas.openxmlformats.org/officeDocument/2006/relationships/audio" Target="../media/media1.wav"/><Relationship Id="rId6" Type="http://schemas.openxmlformats.org/officeDocument/2006/relationships/image" Target="../media/image42.png"/><Relationship Id="rId5" Type="http://schemas.microsoft.com/office/2007/relationships/media" Target="../media/media1.wav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Beam Diagnostics Lecture </a:t>
            </a:r>
            <a:r>
              <a:rPr lang="en-US" altLang="ko-KR" sz="3200" dirty="0" smtClean="0">
                <a:ea typeface="굴림" pitchFamily="34" charset="-127"/>
              </a:rPr>
              <a:t>2</a:t>
            </a:r>
            <a:endParaRPr lang="en-US" sz="3200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Measuring Complex Accelerator Parameters</a:t>
            </a:r>
          </a:p>
          <a:p>
            <a:pPr eaLnBrk="1" hangingPunct="1"/>
            <a:r>
              <a:rPr lang="en-US" smtClean="0"/>
              <a:t>Uli Raich</a:t>
            </a:r>
          </a:p>
          <a:p>
            <a:pPr eaLnBrk="1" hangingPunct="1"/>
            <a:r>
              <a:rPr lang="en-US" smtClean="0"/>
              <a:t>CERN AB-BI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PUs</a:t>
            </a:r>
          </a:p>
        </p:txBody>
      </p:sp>
      <p:pic>
        <p:nvPicPr>
          <p:cNvPr id="2458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20850" y="1546225"/>
            <a:ext cx="5700713" cy="4525963"/>
          </a:xfrm>
        </p:spPr>
      </p:pic>
      <p:sp>
        <p:nvSpPr>
          <p:cNvPr id="2458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B2E696-E35F-427D-82E1-AABCD894CCFA}" type="slidenum">
              <a:rPr lang="en-US" sz="1400" smtClean="0"/>
              <a:pPr eaLnBrk="1" hangingPunct="1"/>
              <a:t>10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PS, a universal machine</a:t>
            </a:r>
          </a:p>
        </p:txBody>
      </p:sp>
      <p:pic>
        <p:nvPicPr>
          <p:cNvPr id="2560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609850" y="1258888"/>
            <a:ext cx="6534150" cy="5029200"/>
          </a:xfrm>
        </p:spPr>
      </p:pic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0" y="3657600"/>
            <a:ext cx="366871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All beams pass through the PS</a:t>
            </a:r>
          </a:p>
          <a:p>
            <a:pPr eaLnBrk="1" hangingPunct="1"/>
            <a:r>
              <a:rPr lang="en-US"/>
              <a:t>Different particle types</a:t>
            </a:r>
          </a:p>
          <a:p>
            <a:pPr eaLnBrk="1" hangingPunct="1"/>
            <a:r>
              <a:rPr lang="en-US"/>
              <a:t>Different beam characteristics</a:t>
            </a:r>
          </a:p>
          <a:p>
            <a:pPr eaLnBrk="1" hangingPunct="1"/>
            <a:r>
              <a:rPr lang="en-US"/>
              <a:t>Concept of a super cycle</a:t>
            </a:r>
          </a:p>
          <a:p>
            <a:pPr eaLnBrk="1" hangingPunct="1"/>
            <a:endParaRPr lang="en-US"/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9D7595-567A-4D6D-B5C2-C3B0629DEA78}" type="slidenum">
              <a:rPr lang="en-US" sz="1400" smtClean="0"/>
              <a:pPr eaLnBrk="1" hangingPunct="1"/>
              <a:t>11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super cycle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6629" name="Picture 4" descr="supercyc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822450"/>
            <a:ext cx="607536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6D75D9-E5E9-4EB6-BFBF-6E55004AA4F1}" type="slidenum">
              <a:rPr lang="en-US" sz="1400" smtClean="0"/>
              <a:pPr eaLnBrk="1" hangingPunct="1"/>
              <a:t>12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34" charset="-127"/>
              </a:rPr>
              <a:t>P</a:t>
            </a:r>
            <a:r>
              <a:rPr lang="en-US" smtClean="0"/>
              <a:t>osition</a:t>
            </a:r>
            <a:r>
              <a:rPr lang="en-US" altLang="ko-KR" smtClean="0">
                <a:ea typeface="굴림" pitchFamily="34" charset="-127"/>
              </a:rPr>
              <a:t> Measurements</a:t>
            </a:r>
            <a:endParaRPr lang="en-US" smtClean="0"/>
          </a:p>
        </p:txBody>
      </p:sp>
      <p:pic>
        <p:nvPicPr>
          <p:cNvPr id="2765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379913" y="1797050"/>
            <a:ext cx="4403725" cy="3290888"/>
          </a:xfrm>
        </p:spPr>
      </p:pic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182563" y="2114550"/>
            <a:ext cx="43434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Red: 	The sum signal</a:t>
            </a:r>
          </a:p>
          <a:p>
            <a:pPr eaLnBrk="1" hangingPunct="1"/>
            <a:r>
              <a:rPr lang="en-US" dirty="0"/>
              <a:t>Green:	The difference signal 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Procedure:</a:t>
            </a:r>
          </a:p>
          <a:p>
            <a:pPr eaLnBrk="1" hangingPunct="1"/>
            <a:r>
              <a:rPr lang="en-US" dirty="0"/>
              <a:t>Produce integration gates and</a:t>
            </a:r>
          </a:p>
          <a:p>
            <a:pPr eaLnBrk="1" hangingPunct="1"/>
            <a:r>
              <a:rPr lang="en-US" dirty="0"/>
              <a:t>Baseline signals</a:t>
            </a:r>
          </a:p>
          <a:p>
            <a:pPr eaLnBrk="1" hangingPunct="1"/>
            <a:r>
              <a:rPr lang="en-US" dirty="0"/>
              <a:t>Baseline correct both signals</a:t>
            </a:r>
          </a:p>
          <a:p>
            <a:pPr eaLnBrk="1" hangingPunct="1"/>
            <a:r>
              <a:rPr lang="en-US" dirty="0"/>
              <a:t>Integrate sum and difference signals </a:t>
            </a:r>
          </a:p>
          <a:p>
            <a:pPr eaLnBrk="1" hangingPunct="1"/>
            <a:r>
              <a:rPr lang="en-US" dirty="0"/>
              <a:t>and store results in memory</a:t>
            </a:r>
          </a:p>
          <a:p>
            <a:pPr eaLnBrk="1" hangingPunct="1"/>
            <a:r>
              <a:rPr lang="en-US" dirty="0"/>
              <a:t>Take external timing events into account e.g. harmonic number change, </a:t>
            </a:r>
            <a:r>
              <a:rPr lang="el-GR" dirty="0">
                <a:cs typeface="Arial" charset="0"/>
              </a:rPr>
              <a:t>γ</a:t>
            </a:r>
            <a:r>
              <a:rPr lang="en-US" dirty="0">
                <a:cs typeface="Arial" charset="0"/>
              </a:rPr>
              <a:t>-transition etc.</a:t>
            </a:r>
            <a:endParaRPr lang="el-GR" dirty="0">
              <a:cs typeface="Arial" charset="0"/>
            </a:endParaRPr>
          </a:p>
          <a:p>
            <a:pPr eaLnBrk="1" hangingPunct="1"/>
            <a:endParaRPr lang="en-US" dirty="0"/>
          </a:p>
        </p:txBody>
      </p:sp>
      <p:sp>
        <p:nvSpPr>
          <p:cNvPr id="27654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A0C2C9-48BF-4FB0-982F-1287D91C1AB8}" type="slidenum">
              <a:rPr lang="en-US" sz="1400" smtClean="0"/>
              <a:pPr eaLnBrk="1" hangingPunct="1"/>
              <a:t>13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Trajectory readout electronics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288" y="1668463"/>
            <a:ext cx="7431087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E8A0245-4A26-4060-B4D9-54E5F4797D44}" type="slidenum">
              <a:rPr lang="en-US" sz="1400" smtClean="0"/>
              <a:pPr eaLnBrk="1" hangingPunct="1"/>
              <a:t>14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Trajectory measurements in circular machines</a:t>
            </a:r>
          </a:p>
        </p:txBody>
      </p:sp>
      <p:pic>
        <p:nvPicPr>
          <p:cNvPr id="32772" name="Picture 3" descr="LHCinj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656013" y="1949450"/>
            <a:ext cx="4972050" cy="3160713"/>
          </a:xfrm>
        </p:spPr>
      </p:pic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298450" y="1920875"/>
            <a:ext cx="323373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Needs integration gate</a:t>
            </a:r>
          </a:p>
          <a:p>
            <a:pPr eaLnBrk="1" hangingPunct="1"/>
            <a:r>
              <a:rPr lang="en-GB"/>
              <a:t>Can be rather tricky</a:t>
            </a:r>
          </a:p>
          <a:p>
            <a:pPr eaLnBrk="1" hangingPunct="1"/>
            <a:r>
              <a:rPr lang="en-GB"/>
              <a:t>Distance between bunches</a:t>
            </a:r>
          </a:p>
          <a:p>
            <a:pPr eaLnBrk="1" hangingPunct="1"/>
            <a:r>
              <a:rPr lang="en-GB"/>
              <a:t>changes with acceleration</a:t>
            </a:r>
          </a:p>
          <a:p>
            <a:pPr eaLnBrk="1" hangingPunct="1"/>
            <a:r>
              <a:rPr lang="en-GB"/>
              <a:t>Number of bunches </a:t>
            </a:r>
          </a:p>
          <a:p>
            <a:pPr eaLnBrk="1" hangingPunct="1"/>
            <a:r>
              <a:rPr lang="en-GB"/>
              <a:t>may change</a:t>
            </a: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3843338" y="5256213"/>
            <a:ext cx="28495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/>
              <a:t>Raw data from pick-ups</a:t>
            </a:r>
          </a:p>
          <a:p>
            <a:pPr eaLnBrk="1" hangingPunct="1"/>
            <a:r>
              <a:rPr lang="fr-CH"/>
              <a:t>double batch injection</a:t>
            </a:r>
            <a:endParaRPr lang="en-GB"/>
          </a:p>
        </p:txBody>
      </p:sp>
      <p:sp>
        <p:nvSpPr>
          <p:cNvPr id="32775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270AC9-85AB-4369-978E-392BBF058CDA}" type="slidenum">
              <a:rPr lang="en-US" sz="1400" smtClean="0"/>
              <a:pPr eaLnBrk="1" hangingPunct="1"/>
              <a:t>15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Beams in the PS</a:t>
            </a:r>
          </a:p>
        </p:txBody>
      </p:sp>
      <p:grpSp>
        <p:nvGrpSpPr>
          <p:cNvPr id="30724" name="Group 3"/>
          <p:cNvGrpSpPr>
            <a:grpSpLocks/>
          </p:cNvGrpSpPr>
          <p:nvPr/>
        </p:nvGrpSpPr>
        <p:grpSpPr bwMode="auto">
          <a:xfrm>
            <a:off x="595313" y="1163638"/>
            <a:ext cx="5105400" cy="5029200"/>
            <a:chOff x="1248" y="816"/>
            <a:chExt cx="3216" cy="3168"/>
          </a:xfrm>
        </p:grpSpPr>
        <p:pic>
          <p:nvPicPr>
            <p:cNvPr id="30726" name="Picture 4" descr="beam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816"/>
              <a:ext cx="3168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7" name="Picture 5" descr="lhc_inj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795"/>
              <a:ext cx="1639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5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DF210D-5993-44F8-A172-7A4F28D1684A}" type="slidenum">
              <a:rPr lang="en-US" sz="1400" smtClean="0"/>
              <a:pPr eaLnBrk="1" hangingPunct="1"/>
              <a:t>16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Baseline restoration</a:t>
            </a:r>
          </a:p>
        </p:txBody>
      </p:sp>
      <p:pic>
        <p:nvPicPr>
          <p:cNvPr id="2970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6063" y="1330325"/>
            <a:ext cx="4445000" cy="2824163"/>
          </a:xfrm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3588" y="1425575"/>
            <a:ext cx="4322762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457200" y="4400550"/>
            <a:ext cx="68389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Low pass filter the signal to get an estimate of the base line</a:t>
            </a:r>
          </a:p>
          <a:p>
            <a:pPr eaLnBrk="1" hangingPunct="1"/>
            <a:r>
              <a:rPr lang="en-US"/>
              <a:t>Add this to the original signal</a:t>
            </a:r>
          </a:p>
          <a:p>
            <a:pPr eaLnBrk="1" hangingPunct="1"/>
            <a:endParaRPr lang="en-US"/>
          </a:p>
        </p:txBody>
      </p:sp>
      <p:sp>
        <p:nvSpPr>
          <p:cNvPr id="29703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331A2B-8FFD-4E53-93C5-7809735C29CA}" type="slidenum">
              <a:rPr lang="en-US" sz="1400" smtClean="0"/>
              <a:pPr eaLnBrk="1" hangingPunct="1"/>
              <a:t>17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RF Gymnastics</a:t>
            </a:r>
          </a:p>
        </p:txBody>
      </p:sp>
      <p:pic>
        <p:nvPicPr>
          <p:cNvPr id="3174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5588" y="1203325"/>
            <a:ext cx="3621087" cy="2446338"/>
          </a:xfrm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7238" y="1212850"/>
            <a:ext cx="3795712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088" y="3736975"/>
            <a:ext cx="3786187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BFC755-E589-4177-8A94-E4258214041E}" type="slidenum">
              <a:rPr lang="en-US" sz="1400" smtClean="0"/>
              <a:pPr eaLnBrk="1" hangingPunct="1"/>
              <a:t>18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Changing bunch frequency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Bunch splitting or recombination</a:t>
            </a:r>
          </a:p>
          <a:p>
            <a:pPr eaLnBrk="1" hangingPunct="1"/>
            <a:r>
              <a:rPr lang="en-GB" dirty="0" smtClean="0"/>
              <a:t>One RF frequency is gradually </a:t>
            </a:r>
            <a:br>
              <a:rPr lang="en-GB" dirty="0" smtClean="0"/>
            </a:br>
            <a:r>
              <a:rPr lang="en-GB" dirty="0" smtClean="0"/>
              <a:t>decreased while the other one </a:t>
            </a:r>
            <a:br>
              <a:rPr lang="en-GB" dirty="0" smtClean="0"/>
            </a:br>
            <a:r>
              <a:rPr lang="en-GB" dirty="0" smtClean="0"/>
              <a:t>is increased</a:t>
            </a:r>
          </a:p>
          <a:p>
            <a:pPr eaLnBrk="1" hangingPunct="1"/>
            <a:r>
              <a:rPr lang="en-GB" dirty="0" smtClean="0"/>
              <a:t>Batch compression</a:t>
            </a:r>
          </a:p>
        </p:txBody>
      </p:sp>
      <p:pic>
        <p:nvPicPr>
          <p:cNvPr id="33797" name="Picture 4" descr="LHCtrispl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6013" y="1731963"/>
            <a:ext cx="39798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609600" y="3881438"/>
            <a:ext cx="391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/>
              <a:t>For all these cases the gate generator must be synchronized</a:t>
            </a:r>
          </a:p>
        </p:txBody>
      </p:sp>
      <p:sp>
        <p:nvSpPr>
          <p:cNvPr id="33799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C35170-D594-405C-85DC-2E4BC6FB24CD}" type="slidenum">
              <a:rPr lang="en-US" sz="1400" smtClean="0"/>
              <a:pPr eaLnBrk="1" hangingPunct="1"/>
              <a:t>19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Contents of lecture </a:t>
            </a:r>
            <a:r>
              <a:rPr lang="en-US" altLang="ko-KR" smtClean="0">
                <a:ea typeface="굴림" pitchFamily="34" charset="-127"/>
              </a:rPr>
              <a:t>2</a:t>
            </a:r>
            <a:endParaRPr lang="en-US" smtClean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Some examples of measurements done with the instruments explained during the last lecture</a:t>
            </a:r>
          </a:p>
          <a:p>
            <a:pPr lvl="1" eaLnBrk="1" hangingPunct="1"/>
            <a:r>
              <a:rPr lang="en-US" dirty="0" smtClean="0"/>
              <a:t>Spectroscopy</a:t>
            </a:r>
          </a:p>
          <a:p>
            <a:pPr lvl="1" eaLnBrk="1" hangingPunct="1"/>
            <a:r>
              <a:rPr lang="en-US" dirty="0" smtClean="0"/>
              <a:t>Trajectory and Orbit measurements</a:t>
            </a:r>
          </a:p>
          <a:p>
            <a:pPr lvl="1" eaLnBrk="1" hangingPunct="1"/>
            <a:r>
              <a:rPr lang="en-US" dirty="0" smtClean="0"/>
              <a:t>Tune measurements</a:t>
            </a:r>
          </a:p>
          <a:p>
            <a:pPr lvl="2" eaLnBrk="1" hangingPunct="1"/>
            <a:r>
              <a:rPr lang="en-US" dirty="0" smtClean="0"/>
              <a:t>Traditional method</a:t>
            </a:r>
          </a:p>
          <a:p>
            <a:pPr lvl="2" eaLnBrk="1" hangingPunct="1"/>
            <a:r>
              <a:rPr lang="en-US" dirty="0" smtClean="0"/>
              <a:t>BBQ method</a:t>
            </a:r>
          </a:p>
          <a:p>
            <a:pPr lvl="1" eaLnBrk="1" hangingPunct="1"/>
            <a:r>
              <a:rPr lang="en-US" dirty="0" smtClean="0"/>
              <a:t>Multi-turn extraction</a:t>
            </a:r>
          </a:p>
          <a:p>
            <a:pPr lvl="1" eaLnBrk="1" hangingPunct="1"/>
            <a:r>
              <a:rPr lang="en-US" dirty="0" smtClean="0"/>
              <a:t>Transverse and longitudinal </a:t>
            </a:r>
            <a:r>
              <a:rPr lang="en-US" dirty="0" err="1" smtClean="0"/>
              <a:t>emittance</a:t>
            </a:r>
            <a:r>
              <a:rPr lang="en-US" dirty="0" smtClean="0"/>
              <a:t> measurements</a:t>
            </a:r>
          </a:p>
          <a:p>
            <a:pPr lvl="1" eaLnBrk="1" hangingPunct="1"/>
            <a:r>
              <a:rPr lang="en-US" dirty="0" smtClean="0"/>
              <a:t>Longitudinal phase space tomography</a:t>
            </a: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FF4F46-2507-4F67-A9CF-18332A67955E}" type="slidenum">
              <a:rPr lang="en-US" sz="1400" smtClean="0"/>
              <a:pPr eaLnBrk="1" hangingPunct="1"/>
              <a:t>2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Batch compression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dirty="0" smtClean="0"/>
          </a:p>
        </p:txBody>
      </p:sp>
      <p:pic>
        <p:nvPicPr>
          <p:cNvPr id="34821" name="Picture 4" descr="ADsqueezew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6150" y="1425575"/>
            <a:ext cx="4502150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EEB8F2E-5603-4685-B234-C50AD018031A}" type="slidenum">
              <a:rPr lang="en-US" sz="1400" smtClean="0"/>
              <a:pPr eaLnBrk="1" hangingPunct="1"/>
              <a:t>20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Tune measurements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When the beam is displaced (e.g. at injection or with a deliberate kick, it starts to oscillate around its nominal orbit (betatron oscillations) </a:t>
            </a:r>
          </a:p>
          <a:p>
            <a:pPr eaLnBrk="1" hangingPunct="1"/>
            <a:r>
              <a:rPr lang="en-GB" smtClean="0"/>
              <a:t>Measure the trajectory</a:t>
            </a:r>
          </a:p>
          <a:p>
            <a:pPr eaLnBrk="1" hangingPunct="1"/>
            <a:r>
              <a:rPr lang="en-GB" smtClean="0"/>
              <a:t>Fit a sine curve to it</a:t>
            </a:r>
          </a:p>
          <a:p>
            <a:pPr eaLnBrk="1" hangingPunct="1"/>
            <a:r>
              <a:rPr lang="en-GB" smtClean="0"/>
              <a:t>Follow it during one revolution</a:t>
            </a:r>
          </a:p>
        </p:txBody>
      </p:sp>
      <p:sp>
        <p:nvSpPr>
          <p:cNvPr id="35845" name="Oval 4"/>
          <p:cNvSpPr>
            <a:spLocks noChangeArrowheads="1"/>
          </p:cNvSpPr>
          <p:nvPr/>
        </p:nvSpPr>
        <p:spPr bwMode="auto">
          <a:xfrm>
            <a:off x="5646738" y="3079750"/>
            <a:ext cx="2359025" cy="2309813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5846" name="Line 5"/>
          <p:cNvSpPr>
            <a:spLocks noChangeShapeType="1"/>
          </p:cNvSpPr>
          <p:nvPr/>
        </p:nvSpPr>
        <p:spPr bwMode="auto">
          <a:xfrm>
            <a:off x="6610350" y="2935288"/>
            <a:ext cx="336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47" name="Line 6"/>
          <p:cNvSpPr>
            <a:spLocks noChangeShapeType="1"/>
          </p:cNvSpPr>
          <p:nvPr/>
        </p:nvSpPr>
        <p:spPr bwMode="auto">
          <a:xfrm>
            <a:off x="6651625" y="3200400"/>
            <a:ext cx="336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48" name="Freeform 7"/>
          <p:cNvSpPr>
            <a:spLocks/>
          </p:cNvSpPr>
          <p:nvPr/>
        </p:nvSpPr>
        <p:spPr bwMode="auto">
          <a:xfrm>
            <a:off x="5616575" y="2930525"/>
            <a:ext cx="2500313" cy="2451100"/>
          </a:xfrm>
          <a:custGeom>
            <a:avLst/>
            <a:gdLst>
              <a:gd name="T0" fmla="*/ 2147483647 w 1575"/>
              <a:gd name="T1" fmla="*/ 2147483647 h 1544"/>
              <a:gd name="T2" fmla="*/ 2147483647 w 1575"/>
              <a:gd name="T3" fmla="*/ 2147483647 h 1544"/>
              <a:gd name="T4" fmla="*/ 2147483647 w 1575"/>
              <a:gd name="T5" fmla="*/ 2147483647 h 1544"/>
              <a:gd name="T6" fmla="*/ 2147483647 w 1575"/>
              <a:gd name="T7" fmla="*/ 2147483647 h 1544"/>
              <a:gd name="T8" fmla="*/ 2147483647 w 1575"/>
              <a:gd name="T9" fmla="*/ 2147483647 h 1544"/>
              <a:gd name="T10" fmla="*/ 2147483647 w 1575"/>
              <a:gd name="T11" fmla="*/ 2147483647 h 1544"/>
              <a:gd name="T12" fmla="*/ 2147483647 w 1575"/>
              <a:gd name="T13" fmla="*/ 2147483647 h 1544"/>
              <a:gd name="T14" fmla="*/ 2147483647 w 1575"/>
              <a:gd name="T15" fmla="*/ 2147483647 h 1544"/>
              <a:gd name="T16" fmla="*/ 2147483647 w 1575"/>
              <a:gd name="T17" fmla="*/ 2147483647 h 1544"/>
              <a:gd name="T18" fmla="*/ 2147483647 w 1575"/>
              <a:gd name="T19" fmla="*/ 2147483647 h 1544"/>
              <a:gd name="T20" fmla="*/ 2147483647 w 1575"/>
              <a:gd name="T21" fmla="*/ 2147483647 h 1544"/>
              <a:gd name="T22" fmla="*/ 2147483647 w 1575"/>
              <a:gd name="T23" fmla="*/ 2147483647 h 154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75"/>
              <a:gd name="T37" fmla="*/ 0 h 1544"/>
              <a:gd name="T38" fmla="*/ 1575 w 1575"/>
              <a:gd name="T39" fmla="*/ 1544 h 154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75" h="1544">
                <a:moveTo>
                  <a:pt x="737" y="74"/>
                </a:moveTo>
                <a:cubicBezTo>
                  <a:pt x="926" y="41"/>
                  <a:pt x="1115" y="9"/>
                  <a:pt x="1222" y="125"/>
                </a:cubicBezTo>
                <a:cubicBezTo>
                  <a:pt x="1329" y="241"/>
                  <a:pt x="1324" y="614"/>
                  <a:pt x="1383" y="771"/>
                </a:cubicBezTo>
                <a:cubicBezTo>
                  <a:pt x="1442" y="928"/>
                  <a:pt x="1575" y="960"/>
                  <a:pt x="1575" y="1064"/>
                </a:cubicBezTo>
                <a:cubicBezTo>
                  <a:pt x="1575" y="1168"/>
                  <a:pt x="1506" y="1344"/>
                  <a:pt x="1383" y="1398"/>
                </a:cubicBezTo>
                <a:cubicBezTo>
                  <a:pt x="1260" y="1452"/>
                  <a:pt x="1023" y="1368"/>
                  <a:pt x="838" y="1388"/>
                </a:cubicBezTo>
                <a:cubicBezTo>
                  <a:pt x="653" y="1408"/>
                  <a:pt x="408" y="1544"/>
                  <a:pt x="272" y="1519"/>
                </a:cubicBezTo>
                <a:cubicBezTo>
                  <a:pt x="136" y="1494"/>
                  <a:pt x="38" y="1364"/>
                  <a:pt x="19" y="1236"/>
                </a:cubicBezTo>
                <a:cubicBezTo>
                  <a:pt x="0" y="1108"/>
                  <a:pt x="146" y="916"/>
                  <a:pt x="161" y="751"/>
                </a:cubicBezTo>
                <a:cubicBezTo>
                  <a:pt x="176" y="586"/>
                  <a:pt x="75" y="365"/>
                  <a:pt x="110" y="246"/>
                </a:cubicBezTo>
                <a:cubicBezTo>
                  <a:pt x="145" y="127"/>
                  <a:pt x="292" y="68"/>
                  <a:pt x="373" y="34"/>
                </a:cubicBezTo>
                <a:cubicBezTo>
                  <a:pt x="454" y="0"/>
                  <a:pt x="549" y="42"/>
                  <a:pt x="595" y="44"/>
                </a:cubicBezTo>
              </a:path>
            </a:pathLst>
          </a:custGeom>
          <a:noFill/>
          <a:ln w="31750" cap="flat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49" name="Text Box 8"/>
          <p:cNvSpPr txBox="1">
            <a:spLocks noChangeArrowheads="1"/>
          </p:cNvSpPr>
          <p:nvPr/>
        </p:nvSpPr>
        <p:spPr bwMode="auto">
          <a:xfrm>
            <a:off x="6315075" y="2433638"/>
            <a:ext cx="847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CH"/>
              <a:t>kicker</a:t>
            </a:r>
            <a:endParaRPr lang="en-GB"/>
          </a:p>
        </p:txBody>
      </p:sp>
      <p:sp>
        <p:nvSpPr>
          <p:cNvPr id="35850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E0A86B-0146-49B2-A5A2-95B9860B7A51}" type="slidenum">
              <a:rPr lang="en-US" sz="1400" smtClean="0"/>
              <a:pPr eaLnBrk="1" hangingPunct="1"/>
              <a:t>21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Sensors</a:t>
            </a:r>
          </a:p>
        </p:txBody>
      </p:sp>
      <p:pic>
        <p:nvPicPr>
          <p:cNvPr id="3686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65125" y="1406525"/>
            <a:ext cx="2943225" cy="1638300"/>
          </a:xfrm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268413"/>
            <a:ext cx="20002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0900" y="1406525"/>
            <a:ext cx="32131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1255713" y="3219450"/>
            <a:ext cx="1355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The kicker</a:t>
            </a:r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6851650" y="714375"/>
            <a:ext cx="2076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Shoebox pick-up</a:t>
            </a:r>
          </a:p>
          <a:p>
            <a:pPr algn="ctr" eaLnBrk="1" hangingPunct="1"/>
            <a:r>
              <a:rPr lang="en-US"/>
              <a:t>with linear cut</a:t>
            </a:r>
          </a:p>
        </p:txBody>
      </p:sp>
      <p:pic>
        <p:nvPicPr>
          <p:cNvPr id="3687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563" y="3575050"/>
            <a:ext cx="3878262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6988" y="3624263"/>
            <a:ext cx="3836987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5" name="Slide Number Placeholder 10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8F1A2B-B774-4134-BF4F-F84A8724DEED}" type="slidenum">
              <a:rPr lang="en-US" sz="1400" smtClean="0"/>
              <a:pPr eaLnBrk="1" hangingPunct="1"/>
              <a:t>22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Tune measurements with a single PU</a:t>
            </a:r>
          </a:p>
        </p:txBody>
      </p:sp>
      <p:pic>
        <p:nvPicPr>
          <p:cNvPr id="3789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119188"/>
            <a:ext cx="9144000" cy="4772025"/>
          </a:xfrm>
        </p:spPr>
      </p:pic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318052" y="5861464"/>
            <a:ext cx="1779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CH" sz="1400" b="1" dirty="0">
                <a:solidFill>
                  <a:srgbClr val="FF0000"/>
                </a:solidFill>
              </a:rPr>
              <a:t>Design by P. </a:t>
            </a:r>
            <a:r>
              <a:rPr lang="fr-CH" sz="1400" b="1" dirty="0" err="1">
                <a:solidFill>
                  <a:srgbClr val="FF0000"/>
                </a:solidFill>
              </a:rPr>
              <a:t>Forck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37894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428AC0-D279-41DA-9A90-E5C9716DD0C5}" type="slidenum">
              <a:rPr lang="en-US" sz="1400" smtClean="0"/>
              <a:pPr eaLnBrk="1" hangingPunct="1"/>
              <a:t>23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Kicker + 1 pick-up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Measures only non-integral part of Q</a:t>
            </a:r>
          </a:p>
          <a:p>
            <a:pPr eaLnBrk="1" hangingPunct="1"/>
            <a:r>
              <a:rPr lang="en-GB" smtClean="0"/>
              <a:t>Measure a beam position at each revolution</a:t>
            </a:r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0" y="2709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pic>
        <p:nvPicPr>
          <p:cNvPr id="38918" name="Picture 5" descr="injspe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3638" y="2692400"/>
            <a:ext cx="3735387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pic>
        <p:nvPicPr>
          <p:cNvPr id="38920" name="Picture 7" descr="injos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763" y="2657475"/>
            <a:ext cx="3827462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Text Box 8"/>
          <p:cNvSpPr txBox="1">
            <a:spLocks noChangeArrowheads="1"/>
          </p:cNvSpPr>
          <p:nvPr/>
        </p:nvSpPr>
        <p:spPr bwMode="auto">
          <a:xfrm>
            <a:off x="4784725" y="5337175"/>
            <a:ext cx="4033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Fourier transform of pick-up signal</a:t>
            </a:r>
          </a:p>
        </p:txBody>
      </p:sp>
      <p:sp>
        <p:nvSpPr>
          <p:cNvPr id="38922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2962EE-BDF1-4F06-A226-AB0568DB1910}" type="slidenum">
              <a:rPr lang="en-US" sz="1400" smtClean="0"/>
              <a:pPr eaLnBrk="1" hangingPunct="1"/>
              <a:t>24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Windowing </a:t>
            </a:r>
          </a:p>
        </p:txBody>
      </p:sp>
      <p:pic>
        <p:nvPicPr>
          <p:cNvPr id="4096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603625" y="1493838"/>
            <a:ext cx="4970463" cy="4394200"/>
          </a:xfrm>
        </p:spPr>
      </p:pic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206375" y="1755775"/>
            <a:ext cx="354012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The Discrete Fourier assumes one cycle of a repetitive signal.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Blackman-Harris Window is used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Each sample is multiplied with a coefficient 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Coefficients are pre-calculated and stored in a table</a:t>
            </a:r>
          </a:p>
        </p:txBody>
      </p:sp>
      <p:sp>
        <p:nvSpPr>
          <p:cNvPr id="4096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DD9DD08-9797-4160-A7AA-807F44D819FF}" type="slidenum">
              <a:rPr lang="en-US" sz="1400" smtClean="0"/>
              <a:pPr eaLnBrk="1" hangingPunct="1"/>
              <a:t>25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Periodic extension of the signal and Windowing</a:t>
            </a:r>
          </a:p>
        </p:txBody>
      </p:sp>
      <p:sp>
        <p:nvSpPr>
          <p:cNvPr id="39940" name="Freeform 3"/>
          <p:cNvSpPr>
            <a:spLocks/>
          </p:cNvSpPr>
          <p:nvPr/>
        </p:nvSpPr>
        <p:spPr bwMode="auto">
          <a:xfrm>
            <a:off x="927100" y="1617663"/>
            <a:ext cx="2341563" cy="1976437"/>
          </a:xfrm>
          <a:custGeom>
            <a:avLst/>
            <a:gdLst>
              <a:gd name="T0" fmla="*/ 0 w 1475"/>
              <a:gd name="T1" fmla="*/ 2147483647 h 1245"/>
              <a:gd name="T2" fmla="*/ 2147483647 w 1475"/>
              <a:gd name="T3" fmla="*/ 2147483647 h 1245"/>
              <a:gd name="T4" fmla="*/ 2147483647 w 1475"/>
              <a:gd name="T5" fmla="*/ 2147483647 h 1245"/>
              <a:gd name="T6" fmla="*/ 2147483647 w 1475"/>
              <a:gd name="T7" fmla="*/ 2147483647 h 1245"/>
              <a:gd name="T8" fmla="*/ 2147483647 w 1475"/>
              <a:gd name="T9" fmla="*/ 2147483647 h 1245"/>
              <a:gd name="T10" fmla="*/ 2147483647 w 1475"/>
              <a:gd name="T11" fmla="*/ 2147483647 h 1245"/>
              <a:gd name="T12" fmla="*/ 2147483647 w 1475"/>
              <a:gd name="T13" fmla="*/ 2147483647 h 12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75"/>
              <a:gd name="T22" fmla="*/ 0 h 1245"/>
              <a:gd name="T23" fmla="*/ 1475 w 1475"/>
              <a:gd name="T24" fmla="*/ 1245 h 12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75" h="1245">
                <a:moveTo>
                  <a:pt x="0" y="717"/>
                </a:moveTo>
                <a:cubicBezTo>
                  <a:pt x="123" y="679"/>
                  <a:pt x="247" y="641"/>
                  <a:pt x="315" y="548"/>
                </a:cubicBezTo>
                <a:cubicBezTo>
                  <a:pt x="383" y="455"/>
                  <a:pt x="369" y="220"/>
                  <a:pt x="407" y="156"/>
                </a:cubicBezTo>
                <a:cubicBezTo>
                  <a:pt x="445" y="92"/>
                  <a:pt x="449" y="0"/>
                  <a:pt x="545" y="164"/>
                </a:cubicBezTo>
                <a:cubicBezTo>
                  <a:pt x="641" y="328"/>
                  <a:pt x="859" y="1033"/>
                  <a:pt x="983" y="1139"/>
                </a:cubicBezTo>
                <a:cubicBezTo>
                  <a:pt x="1107" y="1245"/>
                  <a:pt x="1208" y="870"/>
                  <a:pt x="1290" y="801"/>
                </a:cubicBezTo>
                <a:cubicBezTo>
                  <a:pt x="1372" y="732"/>
                  <a:pt x="1423" y="728"/>
                  <a:pt x="1475" y="72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41" name="Freeform 4"/>
          <p:cNvSpPr>
            <a:spLocks/>
          </p:cNvSpPr>
          <p:nvPr/>
        </p:nvSpPr>
        <p:spPr bwMode="auto">
          <a:xfrm>
            <a:off x="3262313" y="1635125"/>
            <a:ext cx="2341562" cy="1976438"/>
          </a:xfrm>
          <a:custGeom>
            <a:avLst/>
            <a:gdLst>
              <a:gd name="T0" fmla="*/ 0 w 1475"/>
              <a:gd name="T1" fmla="*/ 2147483647 h 1245"/>
              <a:gd name="T2" fmla="*/ 2147483647 w 1475"/>
              <a:gd name="T3" fmla="*/ 2147483647 h 1245"/>
              <a:gd name="T4" fmla="*/ 2147483647 w 1475"/>
              <a:gd name="T5" fmla="*/ 2147483647 h 1245"/>
              <a:gd name="T6" fmla="*/ 2147483647 w 1475"/>
              <a:gd name="T7" fmla="*/ 2147483647 h 1245"/>
              <a:gd name="T8" fmla="*/ 2147483647 w 1475"/>
              <a:gd name="T9" fmla="*/ 2147483647 h 1245"/>
              <a:gd name="T10" fmla="*/ 2147483647 w 1475"/>
              <a:gd name="T11" fmla="*/ 2147483647 h 1245"/>
              <a:gd name="T12" fmla="*/ 2147483647 w 1475"/>
              <a:gd name="T13" fmla="*/ 2147483647 h 12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75"/>
              <a:gd name="T22" fmla="*/ 0 h 1245"/>
              <a:gd name="T23" fmla="*/ 1475 w 1475"/>
              <a:gd name="T24" fmla="*/ 1245 h 12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75" h="1245">
                <a:moveTo>
                  <a:pt x="0" y="717"/>
                </a:moveTo>
                <a:cubicBezTo>
                  <a:pt x="123" y="679"/>
                  <a:pt x="247" y="641"/>
                  <a:pt x="315" y="548"/>
                </a:cubicBezTo>
                <a:cubicBezTo>
                  <a:pt x="383" y="455"/>
                  <a:pt x="369" y="220"/>
                  <a:pt x="407" y="156"/>
                </a:cubicBezTo>
                <a:cubicBezTo>
                  <a:pt x="445" y="92"/>
                  <a:pt x="449" y="0"/>
                  <a:pt x="545" y="164"/>
                </a:cubicBezTo>
                <a:cubicBezTo>
                  <a:pt x="641" y="328"/>
                  <a:pt x="859" y="1033"/>
                  <a:pt x="983" y="1139"/>
                </a:cubicBezTo>
                <a:cubicBezTo>
                  <a:pt x="1107" y="1245"/>
                  <a:pt x="1208" y="870"/>
                  <a:pt x="1290" y="801"/>
                </a:cubicBezTo>
                <a:cubicBezTo>
                  <a:pt x="1372" y="732"/>
                  <a:pt x="1423" y="728"/>
                  <a:pt x="1475" y="72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42" name="Freeform 5"/>
          <p:cNvSpPr>
            <a:spLocks/>
          </p:cNvSpPr>
          <p:nvPr/>
        </p:nvSpPr>
        <p:spPr bwMode="auto">
          <a:xfrm>
            <a:off x="5602288" y="1647825"/>
            <a:ext cx="2341562" cy="1976438"/>
          </a:xfrm>
          <a:custGeom>
            <a:avLst/>
            <a:gdLst>
              <a:gd name="T0" fmla="*/ 0 w 1475"/>
              <a:gd name="T1" fmla="*/ 2147483647 h 1245"/>
              <a:gd name="T2" fmla="*/ 2147483647 w 1475"/>
              <a:gd name="T3" fmla="*/ 2147483647 h 1245"/>
              <a:gd name="T4" fmla="*/ 2147483647 w 1475"/>
              <a:gd name="T5" fmla="*/ 2147483647 h 1245"/>
              <a:gd name="T6" fmla="*/ 2147483647 w 1475"/>
              <a:gd name="T7" fmla="*/ 2147483647 h 1245"/>
              <a:gd name="T8" fmla="*/ 2147483647 w 1475"/>
              <a:gd name="T9" fmla="*/ 2147483647 h 1245"/>
              <a:gd name="T10" fmla="*/ 2147483647 w 1475"/>
              <a:gd name="T11" fmla="*/ 2147483647 h 1245"/>
              <a:gd name="T12" fmla="*/ 2147483647 w 1475"/>
              <a:gd name="T13" fmla="*/ 2147483647 h 12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75"/>
              <a:gd name="T22" fmla="*/ 0 h 1245"/>
              <a:gd name="T23" fmla="*/ 1475 w 1475"/>
              <a:gd name="T24" fmla="*/ 1245 h 12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75" h="1245">
                <a:moveTo>
                  <a:pt x="0" y="717"/>
                </a:moveTo>
                <a:cubicBezTo>
                  <a:pt x="123" y="679"/>
                  <a:pt x="247" y="641"/>
                  <a:pt x="315" y="548"/>
                </a:cubicBezTo>
                <a:cubicBezTo>
                  <a:pt x="383" y="455"/>
                  <a:pt x="369" y="220"/>
                  <a:pt x="407" y="156"/>
                </a:cubicBezTo>
                <a:cubicBezTo>
                  <a:pt x="445" y="92"/>
                  <a:pt x="449" y="0"/>
                  <a:pt x="545" y="164"/>
                </a:cubicBezTo>
                <a:cubicBezTo>
                  <a:pt x="641" y="328"/>
                  <a:pt x="859" y="1033"/>
                  <a:pt x="983" y="1139"/>
                </a:cubicBezTo>
                <a:cubicBezTo>
                  <a:pt x="1107" y="1245"/>
                  <a:pt x="1208" y="870"/>
                  <a:pt x="1290" y="801"/>
                </a:cubicBezTo>
                <a:cubicBezTo>
                  <a:pt x="1372" y="732"/>
                  <a:pt x="1423" y="728"/>
                  <a:pt x="1475" y="72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43" name="Line 6"/>
          <p:cNvSpPr>
            <a:spLocks noChangeShapeType="1"/>
          </p:cNvSpPr>
          <p:nvPr/>
        </p:nvSpPr>
        <p:spPr bwMode="auto">
          <a:xfrm>
            <a:off x="901700" y="1584325"/>
            <a:ext cx="0" cy="2268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44" name="Line 7"/>
          <p:cNvSpPr>
            <a:spLocks noChangeShapeType="1"/>
          </p:cNvSpPr>
          <p:nvPr/>
        </p:nvSpPr>
        <p:spPr bwMode="auto">
          <a:xfrm>
            <a:off x="3236913" y="1603375"/>
            <a:ext cx="0" cy="2268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45" name="Line 8"/>
          <p:cNvSpPr>
            <a:spLocks noChangeShapeType="1"/>
          </p:cNvSpPr>
          <p:nvPr/>
        </p:nvSpPr>
        <p:spPr bwMode="auto">
          <a:xfrm>
            <a:off x="5589588" y="1627188"/>
            <a:ext cx="0" cy="2268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46" name="Line 9"/>
          <p:cNvSpPr>
            <a:spLocks noChangeShapeType="1"/>
          </p:cNvSpPr>
          <p:nvPr/>
        </p:nvSpPr>
        <p:spPr bwMode="auto">
          <a:xfrm>
            <a:off x="877888" y="2755900"/>
            <a:ext cx="7680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47" name="Line 10"/>
          <p:cNvSpPr>
            <a:spLocks noChangeShapeType="1"/>
          </p:cNvSpPr>
          <p:nvPr/>
        </p:nvSpPr>
        <p:spPr bwMode="auto">
          <a:xfrm flipH="1">
            <a:off x="2781300" y="1633538"/>
            <a:ext cx="0" cy="223202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48" name="Line 11"/>
          <p:cNvSpPr>
            <a:spLocks noChangeShapeType="1"/>
          </p:cNvSpPr>
          <p:nvPr/>
        </p:nvSpPr>
        <p:spPr bwMode="auto">
          <a:xfrm flipH="1">
            <a:off x="5921375" y="1616075"/>
            <a:ext cx="0" cy="223202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9949" name="Group 12"/>
          <p:cNvGrpSpPr>
            <a:grpSpLocks/>
          </p:cNvGrpSpPr>
          <p:nvPr/>
        </p:nvGrpSpPr>
        <p:grpSpPr bwMode="auto">
          <a:xfrm>
            <a:off x="2803525" y="3530600"/>
            <a:ext cx="3194050" cy="1976438"/>
            <a:chOff x="1720" y="1026"/>
            <a:chExt cx="2012" cy="1245"/>
          </a:xfrm>
        </p:grpSpPr>
        <p:grpSp>
          <p:nvGrpSpPr>
            <p:cNvPr id="39959" name="Group 13"/>
            <p:cNvGrpSpPr>
              <a:grpSpLocks/>
            </p:cNvGrpSpPr>
            <p:nvPr/>
          </p:nvGrpSpPr>
          <p:grpSpPr bwMode="auto">
            <a:xfrm>
              <a:off x="1720" y="1026"/>
              <a:ext cx="1807" cy="1245"/>
              <a:chOff x="591" y="2401"/>
              <a:chExt cx="1807" cy="1245"/>
            </a:xfrm>
          </p:grpSpPr>
          <p:sp>
            <p:nvSpPr>
              <p:cNvPr id="39961" name="Freeform 14"/>
              <p:cNvSpPr>
                <a:spLocks/>
              </p:cNvSpPr>
              <p:nvPr/>
            </p:nvSpPr>
            <p:spPr bwMode="auto">
              <a:xfrm>
                <a:off x="923" y="2401"/>
                <a:ext cx="1475" cy="1245"/>
              </a:xfrm>
              <a:custGeom>
                <a:avLst/>
                <a:gdLst>
                  <a:gd name="T0" fmla="*/ 0 w 1475"/>
                  <a:gd name="T1" fmla="*/ 717 h 1245"/>
                  <a:gd name="T2" fmla="*/ 315 w 1475"/>
                  <a:gd name="T3" fmla="*/ 548 h 1245"/>
                  <a:gd name="T4" fmla="*/ 407 w 1475"/>
                  <a:gd name="T5" fmla="*/ 156 h 1245"/>
                  <a:gd name="T6" fmla="*/ 545 w 1475"/>
                  <a:gd name="T7" fmla="*/ 164 h 1245"/>
                  <a:gd name="T8" fmla="*/ 983 w 1475"/>
                  <a:gd name="T9" fmla="*/ 1139 h 1245"/>
                  <a:gd name="T10" fmla="*/ 1290 w 1475"/>
                  <a:gd name="T11" fmla="*/ 801 h 1245"/>
                  <a:gd name="T12" fmla="*/ 1475 w 1475"/>
                  <a:gd name="T13" fmla="*/ 724 h 12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75"/>
                  <a:gd name="T22" fmla="*/ 0 h 1245"/>
                  <a:gd name="T23" fmla="*/ 1475 w 1475"/>
                  <a:gd name="T24" fmla="*/ 1245 h 12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75" h="1245">
                    <a:moveTo>
                      <a:pt x="0" y="717"/>
                    </a:moveTo>
                    <a:cubicBezTo>
                      <a:pt x="123" y="679"/>
                      <a:pt x="247" y="641"/>
                      <a:pt x="315" y="548"/>
                    </a:cubicBezTo>
                    <a:cubicBezTo>
                      <a:pt x="383" y="455"/>
                      <a:pt x="369" y="220"/>
                      <a:pt x="407" y="156"/>
                    </a:cubicBezTo>
                    <a:cubicBezTo>
                      <a:pt x="445" y="92"/>
                      <a:pt x="449" y="0"/>
                      <a:pt x="545" y="164"/>
                    </a:cubicBezTo>
                    <a:cubicBezTo>
                      <a:pt x="641" y="328"/>
                      <a:pt x="859" y="1033"/>
                      <a:pt x="983" y="1139"/>
                    </a:cubicBezTo>
                    <a:cubicBezTo>
                      <a:pt x="1107" y="1245"/>
                      <a:pt x="1208" y="870"/>
                      <a:pt x="1290" y="801"/>
                    </a:cubicBezTo>
                    <a:cubicBezTo>
                      <a:pt x="1372" y="732"/>
                      <a:pt x="1423" y="728"/>
                      <a:pt x="1475" y="724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962" name="Freeform 15"/>
              <p:cNvSpPr>
                <a:spLocks/>
              </p:cNvSpPr>
              <p:nvPr/>
            </p:nvSpPr>
            <p:spPr bwMode="auto">
              <a:xfrm>
                <a:off x="591" y="3118"/>
                <a:ext cx="331" cy="346"/>
              </a:xfrm>
              <a:custGeom>
                <a:avLst/>
                <a:gdLst>
                  <a:gd name="T0" fmla="*/ 0 w 338"/>
                  <a:gd name="T1" fmla="*/ 309 h 354"/>
                  <a:gd name="T2" fmla="*/ 110 w 338"/>
                  <a:gd name="T3" fmla="*/ 96 h 354"/>
                  <a:gd name="T4" fmla="*/ 298 w 338"/>
                  <a:gd name="T5" fmla="*/ 0 h 354"/>
                  <a:gd name="T6" fmla="*/ 0 60000 65536"/>
                  <a:gd name="T7" fmla="*/ 0 60000 65536"/>
                  <a:gd name="T8" fmla="*/ 0 60000 65536"/>
                  <a:gd name="T9" fmla="*/ 0 w 338"/>
                  <a:gd name="T10" fmla="*/ 0 h 354"/>
                  <a:gd name="T11" fmla="*/ 338 w 338"/>
                  <a:gd name="T12" fmla="*/ 354 h 3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8" h="354">
                    <a:moveTo>
                      <a:pt x="0" y="354"/>
                    </a:moveTo>
                    <a:cubicBezTo>
                      <a:pt x="33" y="260"/>
                      <a:pt x="67" y="167"/>
                      <a:pt x="123" y="108"/>
                    </a:cubicBezTo>
                    <a:cubicBezTo>
                      <a:pt x="179" y="49"/>
                      <a:pt x="302" y="18"/>
                      <a:pt x="33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9960" name="Freeform 16"/>
            <p:cNvSpPr>
              <a:spLocks/>
            </p:cNvSpPr>
            <p:nvPr/>
          </p:nvSpPr>
          <p:spPr bwMode="auto">
            <a:xfrm>
              <a:off x="3517" y="1674"/>
              <a:ext cx="215" cy="77"/>
            </a:xfrm>
            <a:custGeom>
              <a:avLst/>
              <a:gdLst>
                <a:gd name="T0" fmla="*/ 0 w 215"/>
                <a:gd name="T1" fmla="*/ 77 h 77"/>
                <a:gd name="T2" fmla="*/ 146 w 215"/>
                <a:gd name="T3" fmla="*/ 39 h 77"/>
                <a:gd name="T4" fmla="*/ 215 w 215"/>
                <a:gd name="T5" fmla="*/ 0 h 77"/>
                <a:gd name="T6" fmla="*/ 0 60000 65536"/>
                <a:gd name="T7" fmla="*/ 0 60000 65536"/>
                <a:gd name="T8" fmla="*/ 0 60000 65536"/>
                <a:gd name="T9" fmla="*/ 0 w 215"/>
                <a:gd name="T10" fmla="*/ 0 h 77"/>
                <a:gd name="T11" fmla="*/ 215 w 215"/>
                <a:gd name="T12" fmla="*/ 77 h 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" h="77">
                  <a:moveTo>
                    <a:pt x="0" y="77"/>
                  </a:moveTo>
                  <a:cubicBezTo>
                    <a:pt x="55" y="64"/>
                    <a:pt x="110" y="52"/>
                    <a:pt x="146" y="39"/>
                  </a:cubicBezTo>
                  <a:cubicBezTo>
                    <a:pt x="182" y="26"/>
                    <a:pt x="198" y="13"/>
                    <a:pt x="215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9950" name="Group 17"/>
          <p:cNvGrpSpPr>
            <a:grpSpLocks/>
          </p:cNvGrpSpPr>
          <p:nvPr/>
        </p:nvGrpSpPr>
        <p:grpSpPr bwMode="auto">
          <a:xfrm>
            <a:off x="5949950" y="3536950"/>
            <a:ext cx="3194050" cy="1976438"/>
            <a:chOff x="1720" y="1026"/>
            <a:chExt cx="2012" cy="1245"/>
          </a:xfrm>
        </p:grpSpPr>
        <p:grpSp>
          <p:nvGrpSpPr>
            <p:cNvPr id="39955" name="Group 18"/>
            <p:cNvGrpSpPr>
              <a:grpSpLocks/>
            </p:cNvGrpSpPr>
            <p:nvPr/>
          </p:nvGrpSpPr>
          <p:grpSpPr bwMode="auto">
            <a:xfrm>
              <a:off x="1720" y="1026"/>
              <a:ext cx="1807" cy="1245"/>
              <a:chOff x="591" y="2401"/>
              <a:chExt cx="1807" cy="1245"/>
            </a:xfrm>
          </p:grpSpPr>
          <p:sp>
            <p:nvSpPr>
              <p:cNvPr id="39957" name="Freeform 19"/>
              <p:cNvSpPr>
                <a:spLocks/>
              </p:cNvSpPr>
              <p:nvPr/>
            </p:nvSpPr>
            <p:spPr bwMode="auto">
              <a:xfrm>
                <a:off x="923" y="2401"/>
                <a:ext cx="1475" cy="1245"/>
              </a:xfrm>
              <a:custGeom>
                <a:avLst/>
                <a:gdLst>
                  <a:gd name="T0" fmla="*/ 0 w 1475"/>
                  <a:gd name="T1" fmla="*/ 717 h 1245"/>
                  <a:gd name="T2" fmla="*/ 315 w 1475"/>
                  <a:gd name="T3" fmla="*/ 548 h 1245"/>
                  <a:gd name="T4" fmla="*/ 407 w 1475"/>
                  <a:gd name="T5" fmla="*/ 156 h 1245"/>
                  <a:gd name="T6" fmla="*/ 545 w 1475"/>
                  <a:gd name="T7" fmla="*/ 164 h 1245"/>
                  <a:gd name="T8" fmla="*/ 983 w 1475"/>
                  <a:gd name="T9" fmla="*/ 1139 h 1245"/>
                  <a:gd name="T10" fmla="*/ 1290 w 1475"/>
                  <a:gd name="T11" fmla="*/ 801 h 1245"/>
                  <a:gd name="T12" fmla="*/ 1475 w 1475"/>
                  <a:gd name="T13" fmla="*/ 724 h 12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75"/>
                  <a:gd name="T22" fmla="*/ 0 h 1245"/>
                  <a:gd name="T23" fmla="*/ 1475 w 1475"/>
                  <a:gd name="T24" fmla="*/ 1245 h 12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75" h="1245">
                    <a:moveTo>
                      <a:pt x="0" y="717"/>
                    </a:moveTo>
                    <a:cubicBezTo>
                      <a:pt x="123" y="679"/>
                      <a:pt x="247" y="641"/>
                      <a:pt x="315" y="548"/>
                    </a:cubicBezTo>
                    <a:cubicBezTo>
                      <a:pt x="383" y="455"/>
                      <a:pt x="369" y="220"/>
                      <a:pt x="407" y="156"/>
                    </a:cubicBezTo>
                    <a:cubicBezTo>
                      <a:pt x="445" y="92"/>
                      <a:pt x="449" y="0"/>
                      <a:pt x="545" y="164"/>
                    </a:cubicBezTo>
                    <a:cubicBezTo>
                      <a:pt x="641" y="328"/>
                      <a:pt x="859" y="1033"/>
                      <a:pt x="983" y="1139"/>
                    </a:cubicBezTo>
                    <a:cubicBezTo>
                      <a:pt x="1107" y="1245"/>
                      <a:pt x="1208" y="870"/>
                      <a:pt x="1290" y="801"/>
                    </a:cubicBezTo>
                    <a:cubicBezTo>
                      <a:pt x="1372" y="732"/>
                      <a:pt x="1423" y="728"/>
                      <a:pt x="1475" y="724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958" name="Freeform 20"/>
              <p:cNvSpPr>
                <a:spLocks/>
              </p:cNvSpPr>
              <p:nvPr/>
            </p:nvSpPr>
            <p:spPr bwMode="auto">
              <a:xfrm>
                <a:off x="591" y="3118"/>
                <a:ext cx="331" cy="346"/>
              </a:xfrm>
              <a:custGeom>
                <a:avLst/>
                <a:gdLst>
                  <a:gd name="T0" fmla="*/ 0 w 338"/>
                  <a:gd name="T1" fmla="*/ 309 h 354"/>
                  <a:gd name="T2" fmla="*/ 110 w 338"/>
                  <a:gd name="T3" fmla="*/ 96 h 354"/>
                  <a:gd name="T4" fmla="*/ 298 w 338"/>
                  <a:gd name="T5" fmla="*/ 0 h 354"/>
                  <a:gd name="T6" fmla="*/ 0 60000 65536"/>
                  <a:gd name="T7" fmla="*/ 0 60000 65536"/>
                  <a:gd name="T8" fmla="*/ 0 60000 65536"/>
                  <a:gd name="T9" fmla="*/ 0 w 338"/>
                  <a:gd name="T10" fmla="*/ 0 h 354"/>
                  <a:gd name="T11" fmla="*/ 338 w 338"/>
                  <a:gd name="T12" fmla="*/ 354 h 3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8" h="354">
                    <a:moveTo>
                      <a:pt x="0" y="354"/>
                    </a:moveTo>
                    <a:cubicBezTo>
                      <a:pt x="33" y="260"/>
                      <a:pt x="67" y="167"/>
                      <a:pt x="123" y="108"/>
                    </a:cubicBezTo>
                    <a:cubicBezTo>
                      <a:pt x="179" y="49"/>
                      <a:pt x="302" y="18"/>
                      <a:pt x="33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9956" name="Freeform 21"/>
            <p:cNvSpPr>
              <a:spLocks/>
            </p:cNvSpPr>
            <p:nvPr/>
          </p:nvSpPr>
          <p:spPr bwMode="auto">
            <a:xfrm>
              <a:off x="3517" y="1674"/>
              <a:ext cx="215" cy="77"/>
            </a:xfrm>
            <a:custGeom>
              <a:avLst/>
              <a:gdLst>
                <a:gd name="T0" fmla="*/ 0 w 215"/>
                <a:gd name="T1" fmla="*/ 77 h 77"/>
                <a:gd name="T2" fmla="*/ 146 w 215"/>
                <a:gd name="T3" fmla="*/ 39 h 77"/>
                <a:gd name="T4" fmla="*/ 215 w 215"/>
                <a:gd name="T5" fmla="*/ 0 h 77"/>
                <a:gd name="T6" fmla="*/ 0 60000 65536"/>
                <a:gd name="T7" fmla="*/ 0 60000 65536"/>
                <a:gd name="T8" fmla="*/ 0 60000 65536"/>
                <a:gd name="T9" fmla="*/ 0 w 215"/>
                <a:gd name="T10" fmla="*/ 0 h 77"/>
                <a:gd name="T11" fmla="*/ 215 w 215"/>
                <a:gd name="T12" fmla="*/ 77 h 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" h="77">
                  <a:moveTo>
                    <a:pt x="0" y="77"/>
                  </a:moveTo>
                  <a:cubicBezTo>
                    <a:pt x="55" y="64"/>
                    <a:pt x="110" y="52"/>
                    <a:pt x="146" y="39"/>
                  </a:cubicBezTo>
                  <a:cubicBezTo>
                    <a:pt x="182" y="26"/>
                    <a:pt x="198" y="13"/>
                    <a:pt x="215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9951" name="Line 22"/>
          <p:cNvSpPr>
            <a:spLocks noChangeShapeType="1"/>
          </p:cNvSpPr>
          <p:nvPr/>
        </p:nvSpPr>
        <p:spPr bwMode="auto">
          <a:xfrm>
            <a:off x="1047750" y="4718050"/>
            <a:ext cx="8096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52" name="Oval 23"/>
          <p:cNvSpPr>
            <a:spLocks noChangeArrowheads="1"/>
          </p:cNvSpPr>
          <p:nvPr/>
        </p:nvSpPr>
        <p:spPr bwMode="auto">
          <a:xfrm>
            <a:off x="5629275" y="4298950"/>
            <a:ext cx="652463" cy="11747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9953" name="Text Box 24"/>
          <p:cNvSpPr txBox="1">
            <a:spLocks noChangeArrowheads="1"/>
          </p:cNvSpPr>
          <p:nvPr/>
        </p:nvSpPr>
        <p:spPr bwMode="auto">
          <a:xfrm>
            <a:off x="4664075" y="5500688"/>
            <a:ext cx="1582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discontinuity</a:t>
            </a:r>
          </a:p>
        </p:txBody>
      </p:sp>
      <p:sp>
        <p:nvSpPr>
          <p:cNvPr id="39954" name="Slide Number Placeholder 2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DA6EB9-4DC1-48B1-B3F1-B36C9DF659DD}" type="slidenum">
              <a:rPr lang="en-US" sz="1400" smtClean="0"/>
              <a:pPr eaLnBrk="1" hangingPunct="1"/>
              <a:t>26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Peak search algorithm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Power value is bigger than its predecessor</a:t>
            </a:r>
          </a:p>
          <a:p>
            <a:pPr eaLnBrk="1" hangingPunct="1"/>
            <a:r>
              <a:rPr lang="en-US" smtClean="0"/>
              <a:t>Power value is bigger than its successor</a:t>
            </a:r>
          </a:p>
          <a:p>
            <a:pPr eaLnBrk="1" hangingPunct="1"/>
            <a:r>
              <a:rPr lang="en-US" smtClean="0"/>
              <a:t>Power value is biggest in the whole spectrum</a:t>
            </a:r>
          </a:p>
          <a:p>
            <a:pPr eaLnBrk="1" hangingPunct="1"/>
            <a:r>
              <a:rPr lang="en-US" smtClean="0"/>
              <a:t>The power value is at least 3 times bigger than the arithmetic mean of all power bins.</a:t>
            </a:r>
          </a:p>
        </p:txBody>
      </p:sp>
      <p:pic>
        <p:nvPicPr>
          <p:cNvPr id="41989" name="Picture 4" descr="injspe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3475" y="3384550"/>
            <a:ext cx="3735388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3FDC976-E7FA-4368-8BD5-59517D89FF0F}" type="slidenum">
              <a:rPr lang="en-US" sz="1400" smtClean="0"/>
              <a:pPr eaLnBrk="1" hangingPunct="1"/>
              <a:t>27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 interpolation</a:t>
            </a:r>
          </a:p>
        </p:txBody>
      </p:sp>
      <p:graphicFrame>
        <p:nvGraphicFramePr>
          <p:cNvPr id="43012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454150" y="2311400"/>
          <a:ext cx="1587500" cy="2997200"/>
        </p:xfrm>
        <a:graphic>
          <a:graphicData uri="http://schemas.openxmlformats.org/presentationml/2006/ole">
            <p:oleObj spid="_x0000_s43081" name="Equation" r:id="rId3" imgW="114151" imgH="215619" progId="Equation.3">
              <p:embed/>
            </p:oleObj>
          </a:graphicData>
        </a:graphic>
      </p:graphicFrame>
      <p:pic>
        <p:nvPicPr>
          <p:cNvPr id="43013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003675" y="1858963"/>
            <a:ext cx="5140325" cy="3825875"/>
          </a:xfrm>
        </p:spPr>
      </p:pic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273050" y="2160588"/>
            <a:ext cx="36957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Betatron signal is not a pure</a:t>
            </a:r>
          </a:p>
          <a:p>
            <a:pPr eaLnBrk="1" hangingPunct="1"/>
            <a:r>
              <a:rPr lang="en-US"/>
              <a:t>Harmonic but includes rev. freq</a:t>
            </a:r>
          </a:p>
          <a:p>
            <a:pPr eaLnBrk="1" hangingPunct="1"/>
            <a:r>
              <a:rPr lang="en-US"/>
              <a:t>Harmonics, noise …</a:t>
            </a:r>
          </a:p>
          <a:p>
            <a:pPr eaLnBrk="1" hangingPunct="1"/>
            <a:r>
              <a:rPr lang="en-US"/>
              <a:t>The windowing process is not </a:t>
            </a:r>
          </a:p>
          <a:p>
            <a:pPr eaLnBrk="1" hangingPunct="1"/>
            <a:r>
              <a:rPr lang="en-US"/>
              <a:t>Perfect</a:t>
            </a:r>
          </a:p>
          <a:p>
            <a:pPr eaLnBrk="1" hangingPunct="1"/>
            <a:r>
              <a:rPr lang="en-US"/>
              <a:t>Coherent betatron signal is </a:t>
            </a:r>
          </a:p>
          <a:p>
            <a:pPr eaLnBrk="1" hangingPunct="1"/>
            <a:r>
              <a:rPr lang="en-US"/>
              <a:t>Damped in the time domain</a:t>
            </a:r>
          </a:p>
        </p:txBody>
      </p:sp>
      <p:graphicFrame>
        <p:nvGraphicFramePr>
          <p:cNvPr id="43015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636588" y="4605338"/>
          <a:ext cx="2916237" cy="1062037"/>
        </p:xfrm>
        <a:graphic>
          <a:graphicData uri="http://schemas.openxmlformats.org/presentationml/2006/ole">
            <p:oleObj spid="_x0000_s43082" name="Equation" r:id="rId5" imgW="2197100" imgH="800100" progId="Equation.3">
              <p:embed/>
            </p:oleObj>
          </a:graphicData>
        </a:graphic>
      </p:graphicFrame>
      <p:sp>
        <p:nvSpPr>
          <p:cNvPr id="43016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FF6BD9-4476-48D1-9E38-A67F9D1B7806}" type="slidenum">
              <a:rPr lang="en-US" sz="1400" smtClean="0"/>
              <a:pPr eaLnBrk="1" hangingPunct="1"/>
              <a:t>28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Q-Measurement Results</a:t>
            </a:r>
          </a:p>
        </p:txBody>
      </p:sp>
      <p:pic>
        <p:nvPicPr>
          <p:cNvPr id="4403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92188" y="1612900"/>
            <a:ext cx="7158037" cy="4394200"/>
          </a:xfrm>
        </p:spPr>
      </p:pic>
      <p:sp>
        <p:nvSpPr>
          <p:cNvPr id="4403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2DB43B-7D9A-4D3A-9F9C-A4AD1BB1748F}" type="slidenum">
              <a:rPr lang="en-US" sz="1400" smtClean="0"/>
              <a:pPr eaLnBrk="1" hangingPunct="1"/>
              <a:t>29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Faraday Cup application</a:t>
            </a:r>
            <a:br>
              <a:rPr lang="en-GB" sz="2400" smtClean="0"/>
            </a:br>
            <a:r>
              <a:rPr lang="en-GB" sz="2400" smtClean="0"/>
              <a:t>Testing the decelerating RFQ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525" y="1589088"/>
            <a:ext cx="8474075" cy="47323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b="1" dirty="0" smtClean="0"/>
              <a:t>Antiproton decelerator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GB" dirty="0" smtClean="0"/>
              <a:t>Accelerate protons to 24 </a:t>
            </a:r>
            <a:r>
              <a:rPr lang="en-GB" dirty="0" err="1" smtClean="0"/>
              <a:t>GeV</a:t>
            </a:r>
            <a:r>
              <a:rPr lang="en-GB" dirty="0" smtClean="0"/>
              <a:t> and eject them onto a target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GB" dirty="0" smtClean="0"/>
              <a:t>Produce antiprotons at 2 </a:t>
            </a:r>
            <a:r>
              <a:rPr lang="en-GB" dirty="0" err="1" smtClean="0"/>
              <a:t>GeV</a:t>
            </a:r>
            <a:endParaRPr lang="en-GB" dirty="0" smtClean="0"/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GB" dirty="0" smtClean="0"/>
              <a:t>Collect the antiprotons and cool them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GB" dirty="0" smtClean="0"/>
              <a:t>Decelerate them and cool them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GB" dirty="0" smtClean="0"/>
              <a:t>Output energy</a:t>
            </a:r>
            <a:r>
              <a:rPr lang="fr-CH" dirty="0" smtClean="0"/>
              <a:t>: 100 MeV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b="1" dirty="0" smtClean="0"/>
              <a:t>In order to get even lower energies: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GB" dirty="0" smtClean="0"/>
              <a:t>Pass them through a moderator</a:t>
            </a:r>
            <a:r>
              <a:rPr lang="en-GB" b="1" dirty="0" smtClean="0"/>
              <a:t> 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dirty="0" smtClean="0"/>
              <a:t>High losses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dirty="0" smtClean="0"/>
              <a:t>Large energy distribution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 smtClean="0"/>
              <a:t>=&gt; </a:t>
            </a:r>
            <a:r>
              <a:rPr lang="en-US" b="1" dirty="0" smtClean="0">
                <a:solidFill>
                  <a:schemeClr val="hlink"/>
                </a:solidFill>
              </a:rPr>
              <a:t>Build a decelerating RFQ</a:t>
            </a: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B9518F-807E-4D0B-86CC-BD371CF9B622}" type="slidenum">
              <a:rPr lang="en-US" sz="1400" smtClean="0"/>
              <a:pPr eaLnBrk="1" hangingPunct="1"/>
              <a:t>3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Direct Diode Detection Base Band Q measurement</a:t>
            </a:r>
          </a:p>
        </p:txBody>
      </p:sp>
      <p:pic>
        <p:nvPicPr>
          <p:cNvPr id="45060" name="Picture 4" descr="3D_principl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42963" y="1608138"/>
            <a:ext cx="7134225" cy="2724150"/>
          </a:xfrm>
        </p:spPr>
      </p:pic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482600" y="4213225"/>
            <a:ext cx="8328025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Diode Detectors convert spikes to saw-tooth waveform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dirty="0"/>
              <a:t>Signal is connected to differential amplifier to cut out DC level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dirty="0"/>
              <a:t>Filter eliminates most of the revolution frequency content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dirty="0"/>
              <a:t>Output amplifier brings the signal level to amplitudes suitable for long distance transmission </a:t>
            </a:r>
          </a:p>
        </p:txBody>
      </p:sp>
      <p:sp>
        <p:nvSpPr>
          <p:cNvPr id="45062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D5B858-198E-42B8-832D-EEA6966014A9}" type="slidenum">
              <a:rPr lang="en-US" sz="1400" smtClean="0"/>
              <a:pPr eaLnBrk="1" hangingPunct="1"/>
              <a:t>30</a:t>
            </a:fld>
            <a:endParaRPr lang="en-US" sz="1400" smtClean="0"/>
          </a:p>
        </p:txBody>
      </p:sp>
      <p:sp>
        <p:nvSpPr>
          <p:cNvPr id="3" name="TextBox 2"/>
          <p:cNvSpPr txBox="1"/>
          <p:nvPr/>
        </p:nvSpPr>
        <p:spPr>
          <a:xfrm>
            <a:off x="6850743" y="4673600"/>
            <a:ext cx="1840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Curtesy M. Gasior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5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BBQ Results from CERN SPS</a:t>
            </a:r>
          </a:p>
        </p:txBody>
      </p:sp>
      <p:pic>
        <p:nvPicPr>
          <p:cNvPr id="46084" name="Picture 7" descr="SPSFT1a_bH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8200" y="1787525"/>
            <a:ext cx="4495800" cy="3425825"/>
          </a:xfrm>
        </p:spPr>
      </p:pic>
      <p:pic>
        <p:nvPicPr>
          <p:cNvPr id="46085" name="Picture 13" descr="SPSFT1_a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2401888"/>
            <a:ext cx="4495800" cy="2252662"/>
          </a:xfrm>
        </p:spPr>
      </p:pic>
      <p:sp>
        <p:nvSpPr>
          <p:cNvPr id="46086" name="Text Box 15"/>
          <p:cNvSpPr txBox="1">
            <a:spLocks noChangeArrowheads="1"/>
          </p:cNvSpPr>
          <p:nvPr/>
        </p:nvSpPr>
        <p:spPr bwMode="auto">
          <a:xfrm>
            <a:off x="581025" y="1619250"/>
            <a:ext cx="3892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Results from Sampling</a:t>
            </a:r>
          </a:p>
        </p:txBody>
      </p:sp>
      <p:sp>
        <p:nvSpPr>
          <p:cNvPr id="46087" name="Text Box 16"/>
          <p:cNvSpPr txBox="1">
            <a:spLocks noChangeArrowheads="1"/>
          </p:cNvSpPr>
          <p:nvPr/>
        </p:nvSpPr>
        <p:spPr bwMode="auto">
          <a:xfrm>
            <a:off x="4621213" y="1619250"/>
            <a:ext cx="4349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46088" name="Text Box 17"/>
          <p:cNvSpPr txBox="1">
            <a:spLocks noChangeArrowheads="1"/>
          </p:cNvSpPr>
          <p:nvPr/>
        </p:nvSpPr>
        <p:spPr bwMode="auto">
          <a:xfrm>
            <a:off x="4572000" y="1619250"/>
            <a:ext cx="4337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After Fourier Transform</a:t>
            </a:r>
          </a:p>
        </p:txBody>
      </p:sp>
      <p:sp>
        <p:nvSpPr>
          <p:cNvPr id="46090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2E902A-00A7-454E-A640-62E6D4C84208}" type="slidenum">
              <a:rPr lang="en-US" sz="1400" smtClean="0"/>
              <a:pPr eaLnBrk="1" hangingPunct="1"/>
              <a:t>31</a:t>
            </a:fld>
            <a:endParaRPr lang="en-US" sz="1400" smtClean="0"/>
          </a:p>
        </p:txBody>
      </p:sp>
      <p:pic>
        <p:nvPicPr>
          <p:cNvPr id="3" name="SPSFT1_24k_H.wav">
            <a:hlinkClick r:id="" action="ppaction://media"/>
          </p:cNvPr>
          <p:cNvPicPr>
            <a:picLocks noGrp="1" noChangeAspect="1"/>
          </p:cNvPicPr>
          <p:nvPr>
            <p:ph sz="quarter" idx="3"/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90550" y="5414963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Tune feedback at the LHC</a:t>
            </a:r>
            <a:endParaRPr lang="en-US" smtClean="0"/>
          </a:p>
        </p:txBody>
      </p:sp>
      <p:sp>
        <p:nvSpPr>
          <p:cNvPr id="4710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0" y="6381750"/>
            <a:ext cx="3737113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dirty="0" smtClean="0">
                <a:ea typeface="굴림" pitchFamily="34" charset="-127"/>
              </a:rPr>
              <a:t>U. </a:t>
            </a:r>
            <a:r>
              <a:rPr lang="en-GB" sz="1400" dirty="0" err="1" smtClean="0">
                <a:ea typeface="굴림" pitchFamily="34" charset="-127"/>
              </a:rPr>
              <a:t>Raich</a:t>
            </a:r>
            <a:r>
              <a:rPr lang="en-GB" sz="1400" dirty="0" smtClean="0">
                <a:ea typeface="굴림" pitchFamily="34" charset="-127"/>
              </a:rPr>
              <a:t>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47108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F44901-2B4D-46D1-B101-1E875276A3B6}" type="slidenum">
              <a:rPr lang="en-US" sz="1400" smtClean="0"/>
              <a:pPr eaLnBrk="1" hangingPunct="1"/>
              <a:t>32</a:t>
            </a:fld>
            <a:endParaRPr lang="en-US" sz="1400" smtClean="0"/>
          </a:p>
        </p:txBody>
      </p:sp>
      <p:pic>
        <p:nvPicPr>
          <p:cNvPr id="47109" name="Content Placeholder 9" descr="20091130_third_LHC_ramp_SMALL.gif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673225"/>
            <a:ext cx="9144000" cy="4422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Multi-Turn Extraction</a:t>
            </a:r>
            <a:endParaRPr lang="en-GB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4915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4915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3F2F4D-1DFD-4E3A-A84A-5A60A0D5C907}" type="slidenum">
              <a:rPr lang="en-US" sz="1400" smtClean="0"/>
              <a:pPr eaLnBrk="1" hangingPunct="1"/>
              <a:t>33</a:t>
            </a:fld>
            <a:endParaRPr lang="en-US" sz="1400" smtClean="0"/>
          </a:p>
        </p:txBody>
      </p:sp>
      <p:pic>
        <p:nvPicPr>
          <p:cNvPr id="491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97163"/>
            <a:ext cx="6818313" cy="354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450975"/>
            <a:ext cx="44989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60" name="TextBox 5"/>
          <p:cNvSpPr txBox="1">
            <a:spLocks noChangeArrowheads="1"/>
          </p:cNvSpPr>
          <p:nvPr/>
        </p:nvSpPr>
        <p:spPr bwMode="auto">
          <a:xfrm>
            <a:off x="6818313" y="5108575"/>
            <a:ext cx="1779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Losses on the</a:t>
            </a:r>
          </a:p>
          <a:p>
            <a:pPr eaLnBrk="1" hangingPunct="1"/>
            <a:r>
              <a:rPr lang="de-DE"/>
              <a:t>septum blade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Islands in transverse phase space</a:t>
            </a:r>
            <a:endParaRPr lang="en-GB" smtClean="0"/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4654A9-9FEC-4097-87EB-AA1C1C18D49F}" type="slidenum">
              <a:rPr lang="en-US" sz="1400" smtClean="0"/>
              <a:pPr eaLnBrk="1" hangingPunct="1"/>
              <a:t>34</a:t>
            </a:fld>
            <a:endParaRPr lang="en-US" sz="1400" smtClean="0"/>
          </a:p>
        </p:txBody>
      </p:sp>
      <p:pic>
        <p:nvPicPr>
          <p:cNvPr id="50181" name="Content Placeholder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1645" y="1452563"/>
            <a:ext cx="5202237" cy="4706937"/>
          </a:xfrm>
        </p:spPr>
      </p:pic>
      <p:sp>
        <p:nvSpPr>
          <p:cNvPr id="50182" name="TextBox 15"/>
          <p:cNvSpPr txBox="1">
            <a:spLocks noChangeArrowheads="1"/>
          </p:cNvSpPr>
          <p:nvPr/>
        </p:nvSpPr>
        <p:spPr bwMode="auto">
          <a:xfrm>
            <a:off x="5260836" y="1868488"/>
            <a:ext cx="353494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/>
              <a:t>Create stable island </a:t>
            </a:r>
          </a:p>
          <a:p>
            <a:pPr eaLnBrk="1" hangingPunct="1"/>
            <a:r>
              <a:rPr lang="de-DE" dirty="0"/>
              <a:t>in phase space </a:t>
            </a:r>
            <a:r>
              <a:rPr lang="de-DE" dirty="0" smtClean="0"/>
              <a:t>through </a:t>
            </a:r>
            <a:br>
              <a:rPr lang="de-DE" dirty="0" smtClean="0"/>
            </a:br>
            <a:r>
              <a:rPr lang="de-DE" dirty="0" smtClean="0"/>
              <a:t>excitation with hexapoles and</a:t>
            </a:r>
          </a:p>
          <a:p>
            <a:pPr eaLnBrk="1" hangingPunct="1"/>
            <a:r>
              <a:rPr lang="de-DE" dirty="0"/>
              <a:t>o</a:t>
            </a:r>
            <a:r>
              <a:rPr lang="de-DE" dirty="0" smtClean="0"/>
              <a:t>ctopoles and </a:t>
            </a:r>
            <a:r>
              <a:rPr lang="de-DE" dirty="0"/>
              <a:t>capture</a:t>
            </a:r>
          </a:p>
          <a:p>
            <a:pPr eaLnBrk="1" hangingPunct="1"/>
            <a:r>
              <a:rPr lang="de-DE" dirty="0"/>
              <a:t>the beam in them</a:t>
            </a:r>
          </a:p>
          <a:p>
            <a:pPr eaLnBrk="1" hangingPunct="1"/>
            <a:endParaRPr lang="de-DE" dirty="0"/>
          </a:p>
          <a:p>
            <a:pPr eaLnBrk="1" hangingPunct="1"/>
            <a:r>
              <a:rPr lang="de-DE" dirty="0"/>
              <a:t>Can this be measured?</a:t>
            </a:r>
          </a:p>
          <a:p>
            <a:pPr eaLnBrk="1" hangingPunct="1"/>
            <a:endParaRPr lang="de-DE" dirty="0"/>
          </a:p>
          <a:p>
            <a:pPr eaLnBrk="1" hangingPunct="1"/>
            <a:r>
              <a:rPr lang="de-DE" dirty="0"/>
              <a:t>Poor man‘s phase space </a:t>
            </a:r>
          </a:p>
          <a:p>
            <a:pPr eaLnBrk="1" hangingPunct="1"/>
            <a:r>
              <a:rPr lang="de-DE" dirty="0"/>
              <a:t>meter using 2 BPMs at </a:t>
            </a:r>
          </a:p>
          <a:p>
            <a:pPr eaLnBrk="1" hangingPunct="1"/>
            <a:r>
              <a:rPr lang="de-DE" dirty="0"/>
              <a:t>90° phase advance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Profile of Islands</a:t>
            </a:r>
            <a:endParaRPr lang="en-GB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5120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6C22B0-7254-43B1-83ED-E35CD1143053}" type="slidenum">
              <a:rPr lang="en-US" sz="1400" smtClean="0"/>
              <a:pPr eaLnBrk="1" hangingPunct="1"/>
              <a:t>35</a:t>
            </a:fld>
            <a:endParaRPr lang="en-US" sz="1400" smtClean="0"/>
          </a:p>
        </p:txBody>
      </p:sp>
      <p:pic>
        <p:nvPicPr>
          <p:cNvPr id="512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913" y="1570038"/>
            <a:ext cx="7927975" cy="47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Stable Islands in Phase Space</a:t>
            </a:r>
            <a:endParaRPr lang="en-GB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5222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5222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8D12CE-7493-43D9-913D-B37976E719EB}" type="slidenum">
              <a:rPr lang="en-US" sz="1400" smtClean="0"/>
              <a:pPr eaLnBrk="1" hangingPunct="1"/>
              <a:t>36</a:t>
            </a:fld>
            <a:endParaRPr lang="en-US" sz="1400" smtClean="0"/>
          </a:p>
        </p:txBody>
      </p:sp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8" y="1382713"/>
            <a:ext cx="7751762" cy="496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Projection in Phase Space</a:t>
            </a:r>
            <a:endParaRPr lang="en-GB" smtClean="0"/>
          </a:p>
        </p:txBody>
      </p:sp>
      <p:sp>
        <p:nvSpPr>
          <p:cNvPr id="53251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5325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14D0B1-CD03-4A14-A682-810B978B8D79}" type="slidenum">
              <a:rPr lang="en-US" sz="1400" smtClean="0"/>
              <a:pPr eaLnBrk="1" hangingPunct="1"/>
              <a:t>37</a:t>
            </a:fld>
            <a:endParaRPr lang="en-US" sz="1400" smtClean="0"/>
          </a:p>
        </p:txBody>
      </p:sp>
      <p:pic>
        <p:nvPicPr>
          <p:cNvPr id="53253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213" y="2892425"/>
            <a:ext cx="427672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692525" y="1392238"/>
            <a:ext cx="5257800" cy="3219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Emittance measurements</a:t>
            </a:r>
          </a:p>
        </p:txBody>
      </p:sp>
      <p:pic>
        <p:nvPicPr>
          <p:cNvPr id="48132" name="Picture 3" descr="partice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1828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3657600" y="1600200"/>
            <a:ext cx="530383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</a:rPr>
              <a:t>A beam is made of many many particles,</a:t>
            </a:r>
          </a:p>
          <a:p>
            <a:pPr eaLnBrk="1" hangingPunct="1"/>
            <a:r>
              <a:rPr lang="en-US" sz="2400">
                <a:latin typeface="Times New Roman" pitchFamily="18" charset="0"/>
              </a:rPr>
              <a:t>each one of these particles is moving with</a:t>
            </a:r>
          </a:p>
          <a:p>
            <a:pPr eaLnBrk="1" hangingPunct="1"/>
            <a:r>
              <a:rPr lang="en-US" sz="2400">
                <a:latin typeface="Times New Roman" pitchFamily="18" charset="0"/>
              </a:rPr>
              <a:t>a given velocity. Most of the velocity</a:t>
            </a:r>
          </a:p>
          <a:p>
            <a:pPr eaLnBrk="1" hangingPunct="1"/>
            <a:r>
              <a:rPr lang="en-US" sz="2400">
                <a:latin typeface="Times New Roman" pitchFamily="18" charset="0"/>
              </a:rPr>
              <a:t>vector of a single particle is parallel to the</a:t>
            </a:r>
          </a:p>
          <a:p>
            <a:pPr eaLnBrk="1" hangingPunct="1"/>
            <a:r>
              <a:rPr lang="en-US" sz="2400">
                <a:latin typeface="Times New Roman" pitchFamily="18" charset="0"/>
              </a:rPr>
              <a:t>direction of the beam as a whole (s).</a:t>
            </a:r>
          </a:p>
          <a:p>
            <a:pPr eaLnBrk="1" hangingPunct="1"/>
            <a:r>
              <a:rPr lang="en-US" sz="2400">
                <a:latin typeface="Times New Roman" pitchFamily="18" charset="0"/>
              </a:rPr>
              <a:t>There is however a smaller component of</a:t>
            </a:r>
          </a:p>
          <a:p>
            <a:pPr eaLnBrk="1" hangingPunct="1"/>
            <a:r>
              <a:rPr lang="en-US" sz="2400">
                <a:latin typeface="Times New Roman" pitchFamily="18" charset="0"/>
              </a:rPr>
              <a:t>the particles velocity which is</a:t>
            </a:r>
          </a:p>
          <a:p>
            <a:pPr eaLnBrk="1" hangingPunct="1"/>
            <a:r>
              <a:rPr lang="en-US" sz="2400">
                <a:latin typeface="Times New Roman" pitchFamily="18" charset="0"/>
              </a:rPr>
              <a:t>perpendicular to it (x or y).</a:t>
            </a:r>
          </a:p>
        </p:txBody>
      </p:sp>
      <p:graphicFrame>
        <p:nvGraphicFramePr>
          <p:cNvPr id="48134" name="Object 5"/>
          <p:cNvGraphicFramePr>
            <a:graphicFrameLocks noChangeAspect="1"/>
          </p:cNvGraphicFramePr>
          <p:nvPr/>
        </p:nvGraphicFramePr>
        <p:xfrm>
          <a:off x="3429000" y="4953000"/>
          <a:ext cx="4724400" cy="712788"/>
        </p:xfrm>
        <a:graphic>
          <a:graphicData uri="http://schemas.openxmlformats.org/presentationml/2006/ole">
            <p:oleObj spid="_x0000_s48169" name="Equation" r:id="rId4" imgW="1600200" imgH="241300" progId="Equation.3">
              <p:embed/>
            </p:oleObj>
          </a:graphicData>
        </a:graphic>
      </p:graphicFrame>
      <p:sp>
        <p:nvSpPr>
          <p:cNvPr id="48135" name="Text Box 6"/>
          <p:cNvSpPr txBox="1">
            <a:spLocks noChangeArrowheads="1"/>
          </p:cNvSpPr>
          <p:nvPr/>
        </p:nvSpPr>
        <p:spPr bwMode="auto">
          <a:xfrm>
            <a:off x="832817" y="5866227"/>
            <a:ext cx="1743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rgbClr val="FF0000"/>
                </a:solidFill>
              </a:rPr>
              <a:t>Design by E. </a:t>
            </a:r>
            <a:r>
              <a:rPr lang="en-US" sz="1400" dirty="0" err="1">
                <a:solidFill>
                  <a:srgbClr val="FF0000"/>
                </a:solidFill>
              </a:rPr>
              <a:t>Bravin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8136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F93D59-27C1-435F-8AC2-EC6A15C4C511}" type="slidenum">
              <a:rPr lang="en-US" sz="1400" smtClean="0"/>
              <a:pPr eaLnBrk="1" hangingPunct="1"/>
              <a:t>38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Emittance measurements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624013"/>
            <a:ext cx="4648200" cy="4538662"/>
          </a:xfrm>
        </p:spPr>
        <p:txBody>
          <a:bodyPr/>
          <a:lstStyle/>
          <a:p>
            <a:pPr eaLnBrk="1" hangingPunct="1"/>
            <a:r>
              <a:rPr lang="en-US" smtClean="0"/>
              <a:t>If for each beam particle we plot its position and its transverse angle we get a particle distribution who’s boundary is an usually ellipse.  </a:t>
            </a:r>
          </a:p>
          <a:p>
            <a:pPr eaLnBrk="1" hangingPunct="1"/>
            <a:r>
              <a:rPr lang="en-US" smtClean="0"/>
              <a:t>The projection onto the x axis is the beam size</a:t>
            </a:r>
          </a:p>
        </p:txBody>
      </p:sp>
      <p:grpSp>
        <p:nvGrpSpPr>
          <p:cNvPr id="54277" name="Group 4"/>
          <p:cNvGrpSpPr>
            <a:grpSpLocks/>
          </p:cNvGrpSpPr>
          <p:nvPr/>
        </p:nvGrpSpPr>
        <p:grpSpPr bwMode="auto">
          <a:xfrm>
            <a:off x="5791200" y="914400"/>
            <a:ext cx="2895600" cy="3886200"/>
            <a:chOff x="3648" y="576"/>
            <a:chExt cx="1824" cy="2448"/>
          </a:xfrm>
        </p:grpSpPr>
        <p:sp>
          <p:nvSpPr>
            <p:cNvPr id="54279" name="Oval 5"/>
            <p:cNvSpPr>
              <a:spLocks noChangeArrowheads="1"/>
            </p:cNvSpPr>
            <p:nvPr/>
          </p:nvSpPr>
          <p:spPr bwMode="auto">
            <a:xfrm rot="1763454">
              <a:off x="3744" y="576"/>
              <a:ext cx="1536" cy="2448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4280" name="Line 6"/>
            <p:cNvSpPr>
              <a:spLocks noChangeShapeType="1"/>
            </p:cNvSpPr>
            <p:nvPr/>
          </p:nvSpPr>
          <p:spPr bwMode="auto">
            <a:xfrm flipV="1">
              <a:off x="4512" y="912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281" name="Line 7"/>
            <p:cNvSpPr>
              <a:spLocks noChangeShapeType="1"/>
            </p:cNvSpPr>
            <p:nvPr/>
          </p:nvSpPr>
          <p:spPr bwMode="auto">
            <a:xfrm>
              <a:off x="3648" y="1728"/>
              <a:ext cx="18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282" name="Text Box 8"/>
            <p:cNvSpPr txBox="1">
              <a:spLocks noChangeArrowheads="1"/>
            </p:cNvSpPr>
            <p:nvPr/>
          </p:nvSpPr>
          <p:spPr bwMode="auto">
            <a:xfrm>
              <a:off x="4299" y="935"/>
              <a:ext cx="2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800" b="1"/>
                <a:t>x’</a:t>
              </a:r>
            </a:p>
          </p:txBody>
        </p:sp>
        <p:sp>
          <p:nvSpPr>
            <p:cNvPr id="54283" name="Text Box 9"/>
            <p:cNvSpPr txBox="1">
              <a:spLocks noChangeArrowheads="1"/>
            </p:cNvSpPr>
            <p:nvPr/>
          </p:nvSpPr>
          <p:spPr bwMode="auto">
            <a:xfrm>
              <a:off x="5180" y="172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800" b="1"/>
                <a:t>x</a:t>
              </a:r>
            </a:p>
          </p:txBody>
        </p:sp>
        <p:sp>
          <p:nvSpPr>
            <p:cNvPr id="54284" name="Oval 10"/>
            <p:cNvSpPr>
              <a:spLocks noChangeArrowheads="1"/>
            </p:cNvSpPr>
            <p:nvPr/>
          </p:nvSpPr>
          <p:spPr bwMode="auto">
            <a:xfrm rot="1978856">
              <a:off x="4032" y="1008"/>
              <a:ext cx="960" cy="15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4285" name="Line 11"/>
            <p:cNvSpPr>
              <a:spLocks noChangeShapeType="1"/>
            </p:cNvSpPr>
            <p:nvPr/>
          </p:nvSpPr>
          <p:spPr bwMode="auto">
            <a:xfrm flipV="1">
              <a:off x="3936" y="172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286" name="Line 12"/>
            <p:cNvSpPr>
              <a:spLocks noChangeShapeType="1"/>
            </p:cNvSpPr>
            <p:nvPr/>
          </p:nvSpPr>
          <p:spPr bwMode="auto">
            <a:xfrm>
              <a:off x="5088" y="144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287" name="Line 13"/>
            <p:cNvSpPr>
              <a:spLocks noChangeShapeType="1"/>
            </p:cNvSpPr>
            <p:nvPr/>
          </p:nvSpPr>
          <p:spPr bwMode="auto">
            <a:xfrm>
              <a:off x="3936" y="1680"/>
              <a:ext cx="115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288" name="Text Box 14"/>
            <p:cNvSpPr txBox="1">
              <a:spLocks noChangeArrowheads="1"/>
            </p:cNvSpPr>
            <p:nvPr/>
          </p:nvSpPr>
          <p:spPr bwMode="auto">
            <a:xfrm>
              <a:off x="3648" y="1392"/>
              <a:ext cx="7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800"/>
                <a:t>Beam size</a:t>
              </a:r>
            </a:p>
          </p:txBody>
        </p:sp>
      </p:grpSp>
      <p:sp>
        <p:nvSpPr>
          <p:cNvPr id="54278" name="Slide Number Placeholder 1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1664A7-DEB2-437F-81BE-4CAA0034F904}" type="slidenum">
              <a:rPr lang="en-US" sz="1400" smtClean="0"/>
              <a:pPr eaLnBrk="1" hangingPunct="1"/>
              <a:t>39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0238" y="195263"/>
            <a:ext cx="5540375" cy="838200"/>
          </a:xfrm>
        </p:spPr>
        <p:txBody>
          <a:bodyPr/>
          <a:lstStyle/>
          <a:p>
            <a:pPr eaLnBrk="1" hangingPunct="1"/>
            <a:r>
              <a:rPr lang="en-GB" smtClean="0"/>
              <a:t>Waiting for Godot</a:t>
            </a:r>
          </a:p>
        </p:txBody>
      </p:sp>
      <p:graphicFrame>
        <p:nvGraphicFramePr>
          <p:cNvPr id="70659" name="Object 3"/>
          <p:cNvGraphicFramePr>
            <a:graphicFrameLocks noChangeAspect="1"/>
          </p:cNvGraphicFramePr>
          <p:nvPr/>
        </p:nvGraphicFramePr>
        <p:xfrm>
          <a:off x="374650" y="1673225"/>
          <a:ext cx="4243388" cy="3179763"/>
        </p:xfrm>
        <a:graphic>
          <a:graphicData uri="http://schemas.openxmlformats.org/presentationml/2006/ole">
            <p:oleObj spid="_x0000_s18487" name="Picture" r:id="rId3" imgW="5477889" imgH="4105488" progId="Word.Picture.8">
              <p:embed/>
            </p:oleObj>
          </a:graphicData>
        </a:graphic>
      </p:graphicFrame>
      <p:grpSp>
        <p:nvGrpSpPr>
          <p:cNvPr id="18437" name="Group 1"/>
          <p:cNvGrpSpPr>
            <a:grpSpLocks/>
          </p:cNvGrpSpPr>
          <p:nvPr/>
        </p:nvGrpSpPr>
        <p:grpSpPr bwMode="auto">
          <a:xfrm>
            <a:off x="5584825" y="1147763"/>
            <a:ext cx="3182938" cy="5099050"/>
            <a:chOff x="5732463" y="544513"/>
            <a:chExt cx="3182937" cy="5099050"/>
          </a:xfrm>
        </p:grpSpPr>
        <p:sp>
          <p:nvSpPr>
            <p:cNvPr id="18440" name="Rectangle 4"/>
            <p:cNvSpPr>
              <a:spLocks noChangeArrowheads="1"/>
            </p:cNvSpPr>
            <p:nvPr/>
          </p:nvSpPr>
          <p:spPr bwMode="auto">
            <a:xfrm rot="-5400000">
              <a:off x="5607844" y="2232819"/>
              <a:ext cx="1898650" cy="563562"/>
            </a:xfrm>
            <a:prstGeom prst="rect">
              <a:avLst/>
            </a:prstGeom>
            <a:solidFill>
              <a:srgbClr val="FFCC6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800"/>
                <a:t>RFQ</a:t>
              </a:r>
            </a:p>
          </p:txBody>
        </p:sp>
        <p:sp>
          <p:nvSpPr>
            <p:cNvPr id="18441" name="Line 5"/>
            <p:cNvSpPr>
              <a:spLocks noChangeShapeType="1"/>
            </p:cNvSpPr>
            <p:nvPr/>
          </p:nvSpPr>
          <p:spPr bwMode="auto">
            <a:xfrm>
              <a:off x="6294438" y="3568700"/>
              <a:ext cx="0" cy="1354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2" name="Line 6"/>
            <p:cNvSpPr>
              <a:spLocks noChangeShapeType="1"/>
            </p:cNvSpPr>
            <p:nvPr/>
          </p:nvSpPr>
          <p:spPr bwMode="auto">
            <a:xfrm>
              <a:off x="6311900" y="3586163"/>
              <a:ext cx="5095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3" name="Line 7"/>
            <p:cNvSpPr>
              <a:spLocks noChangeShapeType="1"/>
            </p:cNvSpPr>
            <p:nvPr/>
          </p:nvSpPr>
          <p:spPr bwMode="auto">
            <a:xfrm>
              <a:off x="6804025" y="3551238"/>
              <a:ext cx="0" cy="387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4" name="Line 8"/>
            <p:cNvSpPr>
              <a:spLocks noChangeShapeType="1"/>
            </p:cNvSpPr>
            <p:nvPr/>
          </p:nvSpPr>
          <p:spPr bwMode="auto">
            <a:xfrm>
              <a:off x="6784975" y="3938588"/>
              <a:ext cx="985838" cy="8778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5" name="Line 9"/>
            <p:cNvSpPr>
              <a:spLocks noChangeShapeType="1"/>
            </p:cNvSpPr>
            <p:nvPr/>
          </p:nvSpPr>
          <p:spPr bwMode="auto">
            <a:xfrm>
              <a:off x="6780213" y="4371975"/>
              <a:ext cx="792162" cy="739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6" name="Line 10"/>
            <p:cNvSpPr>
              <a:spLocks noChangeShapeType="1"/>
            </p:cNvSpPr>
            <p:nvPr/>
          </p:nvSpPr>
          <p:spPr bwMode="auto">
            <a:xfrm flipH="1">
              <a:off x="7578725" y="4833938"/>
              <a:ext cx="211138" cy="247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7" name="Line 11"/>
            <p:cNvSpPr>
              <a:spLocks noChangeShapeType="1"/>
            </p:cNvSpPr>
            <p:nvPr/>
          </p:nvSpPr>
          <p:spPr bwMode="auto">
            <a:xfrm>
              <a:off x="6786563" y="4395788"/>
              <a:ext cx="0" cy="527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8" name="Line 12"/>
            <p:cNvSpPr>
              <a:spLocks noChangeShapeType="1"/>
            </p:cNvSpPr>
            <p:nvPr/>
          </p:nvSpPr>
          <p:spPr bwMode="auto">
            <a:xfrm>
              <a:off x="6294438" y="4905375"/>
              <a:ext cx="4746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9" name="AutoShape 13"/>
            <p:cNvSpPr>
              <a:spLocks noChangeArrowheads="1"/>
            </p:cNvSpPr>
            <p:nvPr/>
          </p:nvSpPr>
          <p:spPr bwMode="auto">
            <a:xfrm>
              <a:off x="6278563" y="544513"/>
              <a:ext cx="485775" cy="976312"/>
            </a:xfrm>
            <a:prstGeom prst="downArrow">
              <a:avLst>
                <a:gd name="adj1" fmla="val 50000"/>
                <a:gd name="adj2" fmla="val 50245"/>
              </a:avLst>
            </a:prstGeom>
            <a:solidFill>
              <a:srgbClr val="CC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8450" name="Text Box 14"/>
            <p:cNvSpPr txBox="1">
              <a:spLocks noChangeArrowheads="1"/>
            </p:cNvSpPr>
            <p:nvPr/>
          </p:nvSpPr>
          <p:spPr bwMode="auto">
            <a:xfrm>
              <a:off x="6797675" y="787400"/>
              <a:ext cx="14922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sz="1800"/>
                <a:t>Proton beam</a:t>
              </a:r>
            </a:p>
          </p:txBody>
        </p:sp>
        <p:sp>
          <p:nvSpPr>
            <p:cNvPr id="18451" name="Rectangle 15"/>
            <p:cNvSpPr>
              <a:spLocks noChangeArrowheads="1"/>
            </p:cNvSpPr>
            <p:nvPr/>
          </p:nvSpPr>
          <p:spPr bwMode="auto">
            <a:xfrm>
              <a:off x="6330950" y="5046663"/>
              <a:ext cx="420688" cy="596900"/>
            </a:xfrm>
            <a:prstGeom prst="rect">
              <a:avLst/>
            </a:prstGeom>
            <a:solidFill>
              <a:srgbClr val="CCFF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800"/>
                <a:t>FC</a:t>
              </a:r>
            </a:p>
          </p:txBody>
        </p:sp>
        <p:sp>
          <p:nvSpPr>
            <p:cNvPr id="18452" name="Rectangle 16"/>
            <p:cNvSpPr>
              <a:spLocks noChangeArrowheads="1"/>
            </p:cNvSpPr>
            <p:nvPr/>
          </p:nvSpPr>
          <p:spPr bwMode="auto">
            <a:xfrm rot="-3103832">
              <a:off x="7787481" y="4918869"/>
              <a:ext cx="420688" cy="596900"/>
            </a:xfrm>
            <a:prstGeom prst="rect">
              <a:avLst/>
            </a:prstGeom>
            <a:solidFill>
              <a:srgbClr val="CCFF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GB" sz="1800"/>
                <a:t>FC</a:t>
              </a:r>
            </a:p>
          </p:txBody>
        </p:sp>
        <p:sp>
          <p:nvSpPr>
            <p:cNvPr id="18453" name="Rectangle 17"/>
            <p:cNvSpPr>
              <a:spLocks noChangeArrowheads="1"/>
            </p:cNvSpPr>
            <p:nvPr/>
          </p:nvSpPr>
          <p:spPr bwMode="auto">
            <a:xfrm>
              <a:off x="5732463" y="3781425"/>
              <a:ext cx="1811337" cy="773113"/>
            </a:xfrm>
            <a:prstGeom prst="rect">
              <a:avLst/>
            </a:prstGeom>
            <a:solidFill>
              <a:srgbClr val="0000FF">
                <a:alpha val="23921"/>
              </a:srgb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800"/>
                <a:t>Spectrometer</a:t>
              </a:r>
            </a:p>
            <a:p>
              <a:pPr algn="ctr"/>
              <a:r>
                <a:rPr lang="en-GB" sz="1800"/>
                <a:t>magnet</a:t>
              </a:r>
            </a:p>
          </p:txBody>
        </p:sp>
        <p:sp>
          <p:nvSpPr>
            <p:cNvPr id="18454" name="Text Box 18"/>
            <p:cNvSpPr txBox="1">
              <a:spLocks noChangeArrowheads="1"/>
            </p:cNvSpPr>
            <p:nvPr/>
          </p:nvSpPr>
          <p:spPr bwMode="auto">
            <a:xfrm>
              <a:off x="6940550" y="2122488"/>
              <a:ext cx="19748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sz="1800"/>
                <a:t>Testing the </a:t>
              </a:r>
            </a:p>
            <a:p>
              <a:pPr algn="ctr" eaLnBrk="1" hangingPunct="1"/>
              <a:r>
                <a:rPr lang="en-GB" sz="1800"/>
                <a:t>decelerating RFQ</a:t>
              </a:r>
            </a:p>
          </p:txBody>
        </p:sp>
      </p:grpSp>
      <p:pic>
        <p:nvPicPr>
          <p:cNvPr id="70675" name="Picture 19" descr="nobe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588" y="1971675"/>
            <a:ext cx="4602162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Slide Number Placeholder 20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60DF50-DB01-403C-A35B-6DC21153C92D}" type="slidenum">
              <a:rPr lang="en-US" sz="1400" smtClean="0"/>
              <a:pPr eaLnBrk="1" hangingPunct="1"/>
              <a:t>4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70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228600"/>
            <a:ext cx="6172200" cy="838200"/>
          </a:xfrm>
        </p:spPr>
        <p:txBody>
          <a:bodyPr/>
          <a:lstStyle/>
          <a:p>
            <a:pPr eaLnBrk="1" hangingPunct="1"/>
            <a:r>
              <a:rPr lang="en-US" smtClean="0"/>
              <a:t>The slit method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5867400" cy="5029200"/>
          </a:xfrm>
        </p:spPr>
        <p:txBody>
          <a:bodyPr/>
          <a:lstStyle/>
          <a:p>
            <a:pPr eaLnBrk="1" hangingPunct="1"/>
            <a:r>
              <a:rPr lang="en-US" smtClean="0"/>
              <a:t>If we place a slit into the beam we cut out a small vertical slice of phase space</a:t>
            </a:r>
          </a:p>
          <a:p>
            <a:pPr eaLnBrk="1" hangingPunct="1"/>
            <a:r>
              <a:rPr lang="en-US" smtClean="0"/>
              <a:t>Converting the angles into position through a drift space allows to reconstruct the angular distribution at the position defined by the slit</a:t>
            </a:r>
          </a:p>
        </p:txBody>
      </p:sp>
      <p:sp>
        <p:nvSpPr>
          <p:cNvPr id="55301" name="Oval 4"/>
          <p:cNvSpPr>
            <a:spLocks noChangeArrowheads="1"/>
          </p:cNvSpPr>
          <p:nvPr/>
        </p:nvSpPr>
        <p:spPr bwMode="auto">
          <a:xfrm rot="1763454">
            <a:off x="5943600" y="914400"/>
            <a:ext cx="2438400" cy="3886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5302" name="Line 5"/>
          <p:cNvSpPr>
            <a:spLocks noChangeShapeType="1"/>
          </p:cNvSpPr>
          <p:nvPr/>
        </p:nvSpPr>
        <p:spPr bwMode="auto">
          <a:xfrm flipV="1">
            <a:off x="7162800" y="14478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03" name="Line 6"/>
          <p:cNvSpPr>
            <a:spLocks noChangeShapeType="1"/>
          </p:cNvSpPr>
          <p:nvPr/>
        </p:nvSpPr>
        <p:spPr bwMode="auto">
          <a:xfrm>
            <a:off x="5791200" y="27432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04" name="Text Box 7"/>
          <p:cNvSpPr txBox="1">
            <a:spLocks noChangeArrowheads="1"/>
          </p:cNvSpPr>
          <p:nvPr/>
        </p:nvSpPr>
        <p:spPr bwMode="auto">
          <a:xfrm>
            <a:off x="6824663" y="1484313"/>
            <a:ext cx="37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/>
              <a:t>x’</a:t>
            </a:r>
          </a:p>
        </p:txBody>
      </p:sp>
      <p:sp>
        <p:nvSpPr>
          <p:cNvPr id="55305" name="Text Box 8"/>
          <p:cNvSpPr txBox="1">
            <a:spLocks noChangeArrowheads="1"/>
          </p:cNvSpPr>
          <p:nvPr/>
        </p:nvSpPr>
        <p:spPr bwMode="auto">
          <a:xfrm>
            <a:off x="8223250" y="27432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/>
              <a:t>x</a:t>
            </a:r>
          </a:p>
        </p:txBody>
      </p:sp>
      <p:sp>
        <p:nvSpPr>
          <p:cNvPr id="55306" name="Oval 9"/>
          <p:cNvSpPr>
            <a:spLocks noChangeArrowheads="1"/>
          </p:cNvSpPr>
          <p:nvPr/>
        </p:nvSpPr>
        <p:spPr bwMode="auto">
          <a:xfrm rot="1978856">
            <a:off x="6400800" y="1600200"/>
            <a:ext cx="1524000" cy="2438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5307" name="Text Box 10"/>
          <p:cNvSpPr txBox="1">
            <a:spLocks noChangeArrowheads="1"/>
          </p:cNvSpPr>
          <p:nvPr/>
        </p:nvSpPr>
        <p:spPr bwMode="auto">
          <a:xfrm>
            <a:off x="7467600" y="419100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/>
              <a:t>slit</a:t>
            </a:r>
          </a:p>
        </p:txBody>
      </p:sp>
      <p:sp>
        <p:nvSpPr>
          <p:cNvPr id="55308" name="Freeform 11"/>
          <p:cNvSpPr>
            <a:spLocks/>
          </p:cNvSpPr>
          <p:nvPr/>
        </p:nvSpPr>
        <p:spPr bwMode="auto">
          <a:xfrm>
            <a:off x="5853113" y="1500188"/>
            <a:ext cx="1350962" cy="2246312"/>
          </a:xfrm>
          <a:custGeom>
            <a:avLst/>
            <a:gdLst>
              <a:gd name="T0" fmla="*/ 2147483647 w 851"/>
              <a:gd name="T1" fmla="*/ 2147483647 h 1415"/>
              <a:gd name="T2" fmla="*/ 2147483647 w 851"/>
              <a:gd name="T3" fmla="*/ 2147483647 h 1415"/>
              <a:gd name="T4" fmla="*/ 2147483647 w 851"/>
              <a:gd name="T5" fmla="*/ 2147483647 h 1415"/>
              <a:gd name="T6" fmla="*/ 2147483647 w 851"/>
              <a:gd name="T7" fmla="*/ 2147483647 h 1415"/>
              <a:gd name="T8" fmla="*/ 2147483647 w 851"/>
              <a:gd name="T9" fmla="*/ 0 h 14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1"/>
              <a:gd name="T16" fmla="*/ 0 h 1415"/>
              <a:gd name="T17" fmla="*/ 851 w 851"/>
              <a:gd name="T18" fmla="*/ 1415 h 14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1" h="1415">
                <a:moveTo>
                  <a:pt x="802" y="1415"/>
                </a:moveTo>
                <a:cubicBezTo>
                  <a:pt x="782" y="1350"/>
                  <a:pt x="813" y="1147"/>
                  <a:pt x="680" y="1024"/>
                </a:cubicBezTo>
                <a:cubicBezTo>
                  <a:pt x="547" y="901"/>
                  <a:pt x="0" y="783"/>
                  <a:pt x="7" y="676"/>
                </a:cubicBezTo>
                <a:cubicBezTo>
                  <a:pt x="14" y="569"/>
                  <a:pt x="589" y="494"/>
                  <a:pt x="720" y="381"/>
                </a:cubicBezTo>
                <a:cubicBezTo>
                  <a:pt x="851" y="268"/>
                  <a:pt x="780" y="79"/>
                  <a:pt x="795" y="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09" name="Rectangle 12" descr="Light downward diagonal"/>
          <p:cNvSpPr>
            <a:spLocks noChangeArrowheads="1"/>
          </p:cNvSpPr>
          <p:nvPr/>
        </p:nvSpPr>
        <p:spPr bwMode="auto">
          <a:xfrm>
            <a:off x="7732713" y="1447800"/>
            <a:ext cx="152400" cy="24384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5310" name="Slide Number Placeholder 1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8D6341-B429-4C29-9FEA-52D07E15D7B7}" type="slidenum">
              <a:rPr lang="en-US" sz="1400" smtClean="0"/>
              <a:pPr eaLnBrk="1" hangingPunct="1"/>
              <a:t>40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56323" name="Line 2"/>
          <p:cNvSpPr>
            <a:spLocks noChangeShapeType="1"/>
          </p:cNvSpPr>
          <p:nvPr/>
        </p:nvSpPr>
        <p:spPr bwMode="auto">
          <a:xfrm>
            <a:off x="6497638" y="2122488"/>
            <a:ext cx="1377950" cy="158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Transforming angular distribution to profile</a:t>
            </a:r>
          </a:p>
        </p:txBody>
      </p:sp>
      <p:sp>
        <p:nvSpPr>
          <p:cNvPr id="5632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2014538"/>
            <a:ext cx="3352800" cy="4310062"/>
          </a:xfrm>
        </p:spPr>
        <p:txBody>
          <a:bodyPr/>
          <a:lstStyle/>
          <a:p>
            <a:pPr eaLnBrk="1" hangingPunct="1"/>
            <a:r>
              <a:rPr lang="en-GB" sz="2000" smtClean="0"/>
              <a:t>When moving through a </a:t>
            </a:r>
            <a:r>
              <a:rPr lang="en-GB" sz="2000" smtClean="0">
                <a:solidFill>
                  <a:schemeClr val="hlink"/>
                </a:solidFill>
              </a:rPr>
              <a:t>drift space</a:t>
            </a:r>
            <a:r>
              <a:rPr lang="en-GB" sz="2000" smtClean="0"/>
              <a:t> the angles don</a:t>
            </a:r>
            <a:r>
              <a:rPr lang="fr-CH" sz="2000" smtClean="0"/>
              <a:t>’t change (</a:t>
            </a:r>
            <a:r>
              <a:rPr lang="fr-CH" sz="2000" smtClean="0">
                <a:solidFill>
                  <a:schemeClr val="hlink"/>
                </a:solidFill>
              </a:rPr>
              <a:t>horizontal move</a:t>
            </a:r>
            <a:r>
              <a:rPr lang="fr-CH" sz="2000" smtClean="0"/>
              <a:t> in phase space)</a:t>
            </a:r>
          </a:p>
          <a:p>
            <a:pPr eaLnBrk="1" hangingPunct="1"/>
            <a:r>
              <a:rPr lang="en-US" sz="2000" smtClean="0"/>
              <a:t>When moving through a </a:t>
            </a:r>
            <a:r>
              <a:rPr lang="en-US" sz="2000" smtClean="0">
                <a:solidFill>
                  <a:schemeClr val="hlink"/>
                </a:solidFill>
              </a:rPr>
              <a:t>quadrupole</a:t>
            </a:r>
            <a:r>
              <a:rPr lang="en-US" sz="2000" smtClean="0"/>
              <a:t> the position does not change but the angle does (</a:t>
            </a:r>
            <a:r>
              <a:rPr lang="en-US" sz="2000" smtClean="0">
                <a:solidFill>
                  <a:schemeClr val="hlink"/>
                </a:solidFill>
              </a:rPr>
              <a:t>vertical move</a:t>
            </a:r>
            <a:r>
              <a:rPr lang="en-US" sz="2000" smtClean="0"/>
              <a:t> in phase space)</a:t>
            </a:r>
          </a:p>
        </p:txBody>
      </p:sp>
      <p:sp>
        <p:nvSpPr>
          <p:cNvPr id="56326" name="Line 5"/>
          <p:cNvSpPr>
            <a:spLocks noChangeShapeType="1"/>
          </p:cNvSpPr>
          <p:nvPr/>
        </p:nvSpPr>
        <p:spPr bwMode="auto">
          <a:xfrm flipV="1">
            <a:off x="4462463" y="1411288"/>
            <a:ext cx="0" cy="152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327" name="Line 6"/>
          <p:cNvSpPr>
            <a:spLocks noChangeShapeType="1"/>
          </p:cNvSpPr>
          <p:nvPr/>
        </p:nvSpPr>
        <p:spPr bwMode="auto">
          <a:xfrm>
            <a:off x="3548063" y="2219325"/>
            <a:ext cx="1931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328" name="Text Box 7"/>
          <p:cNvSpPr txBox="1">
            <a:spLocks noChangeArrowheads="1"/>
          </p:cNvSpPr>
          <p:nvPr/>
        </p:nvSpPr>
        <p:spPr bwMode="auto">
          <a:xfrm>
            <a:off x="4176713" y="1433513"/>
            <a:ext cx="37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/>
              <a:t>x’</a:t>
            </a:r>
          </a:p>
        </p:txBody>
      </p:sp>
      <p:sp>
        <p:nvSpPr>
          <p:cNvPr id="56329" name="Text Box 8"/>
          <p:cNvSpPr txBox="1">
            <a:spLocks noChangeArrowheads="1"/>
          </p:cNvSpPr>
          <p:nvPr/>
        </p:nvSpPr>
        <p:spPr bwMode="auto">
          <a:xfrm>
            <a:off x="5119688" y="221932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/>
              <a:t>x</a:t>
            </a:r>
          </a:p>
        </p:txBody>
      </p:sp>
      <p:sp>
        <p:nvSpPr>
          <p:cNvPr id="56330" name="Text Box 9"/>
          <p:cNvSpPr txBox="1">
            <a:spLocks noChangeArrowheads="1"/>
          </p:cNvSpPr>
          <p:nvPr/>
        </p:nvSpPr>
        <p:spPr bwMode="auto">
          <a:xfrm>
            <a:off x="4589463" y="3122613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/>
              <a:t>slit</a:t>
            </a:r>
          </a:p>
        </p:txBody>
      </p:sp>
      <p:sp>
        <p:nvSpPr>
          <p:cNvPr id="56331" name="Rectangle 10" descr="Light downward diagonal"/>
          <p:cNvSpPr>
            <a:spLocks noChangeArrowheads="1"/>
          </p:cNvSpPr>
          <p:nvPr/>
        </p:nvSpPr>
        <p:spPr bwMode="auto">
          <a:xfrm>
            <a:off x="4843463" y="1411288"/>
            <a:ext cx="101600" cy="1520825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6332" name="Line 11"/>
          <p:cNvSpPr>
            <a:spLocks noChangeShapeType="1"/>
          </p:cNvSpPr>
          <p:nvPr/>
        </p:nvSpPr>
        <p:spPr bwMode="auto">
          <a:xfrm flipV="1">
            <a:off x="6748463" y="1417638"/>
            <a:ext cx="1587" cy="152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333" name="Line 12"/>
          <p:cNvSpPr>
            <a:spLocks noChangeShapeType="1"/>
          </p:cNvSpPr>
          <p:nvPr/>
        </p:nvSpPr>
        <p:spPr bwMode="auto">
          <a:xfrm flipV="1">
            <a:off x="5834063" y="2225675"/>
            <a:ext cx="24796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334" name="Text Box 13"/>
          <p:cNvSpPr txBox="1">
            <a:spLocks noChangeArrowheads="1"/>
          </p:cNvSpPr>
          <p:nvPr/>
        </p:nvSpPr>
        <p:spPr bwMode="auto">
          <a:xfrm>
            <a:off x="6462713" y="1439863"/>
            <a:ext cx="37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/>
              <a:t>x’</a:t>
            </a:r>
          </a:p>
        </p:txBody>
      </p:sp>
      <p:sp>
        <p:nvSpPr>
          <p:cNvPr id="56335" name="Text Box 14"/>
          <p:cNvSpPr txBox="1">
            <a:spLocks noChangeArrowheads="1"/>
          </p:cNvSpPr>
          <p:nvPr/>
        </p:nvSpPr>
        <p:spPr bwMode="auto">
          <a:xfrm>
            <a:off x="7405688" y="222567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/>
              <a:t>x</a:t>
            </a:r>
          </a:p>
        </p:txBody>
      </p:sp>
      <p:sp>
        <p:nvSpPr>
          <p:cNvPr id="56336" name="Text Box 15"/>
          <p:cNvSpPr txBox="1">
            <a:spLocks noChangeArrowheads="1"/>
          </p:cNvSpPr>
          <p:nvPr/>
        </p:nvSpPr>
        <p:spPr bwMode="auto">
          <a:xfrm>
            <a:off x="7143750" y="3152775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/>
              <a:t>slit</a:t>
            </a:r>
          </a:p>
        </p:txBody>
      </p:sp>
      <p:sp>
        <p:nvSpPr>
          <p:cNvPr id="56337" name="Rectangle 16" descr="Light downward diagonal"/>
          <p:cNvSpPr>
            <a:spLocks noChangeArrowheads="1"/>
          </p:cNvSpPr>
          <p:nvPr/>
        </p:nvSpPr>
        <p:spPr bwMode="auto">
          <a:xfrm>
            <a:off x="7118350" y="1430338"/>
            <a:ext cx="101600" cy="1520825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6338" name="Rectangle 17" descr="Light downward diagonal"/>
          <p:cNvSpPr>
            <a:spLocks noChangeArrowheads="1"/>
          </p:cNvSpPr>
          <p:nvPr/>
        </p:nvSpPr>
        <p:spPr bwMode="auto">
          <a:xfrm rot="2418009">
            <a:off x="7131050" y="1200150"/>
            <a:ext cx="128588" cy="1985963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6339" name="Line 18"/>
          <p:cNvSpPr>
            <a:spLocks noChangeShapeType="1"/>
          </p:cNvSpPr>
          <p:nvPr/>
        </p:nvSpPr>
        <p:spPr bwMode="auto">
          <a:xfrm>
            <a:off x="7218363" y="1427163"/>
            <a:ext cx="558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340" name="Line 19"/>
          <p:cNvSpPr>
            <a:spLocks noChangeShapeType="1"/>
          </p:cNvSpPr>
          <p:nvPr/>
        </p:nvSpPr>
        <p:spPr bwMode="auto">
          <a:xfrm flipH="1" flipV="1">
            <a:off x="6608763" y="2954338"/>
            <a:ext cx="49847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341" name="Line 20"/>
          <p:cNvSpPr>
            <a:spLocks noChangeShapeType="1"/>
          </p:cNvSpPr>
          <p:nvPr/>
        </p:nvSpPr>
        <p:spPr bwMode="auto">
          <a:xfrm flipV="1">
            <a:off x="6510338" y="2232025"/>
            <a:ext cx="1587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342" name="Line 21"/>
          <p:cNvSpPr>
            <a:spLocks noChangeShapeType="1"/>
          </p:cNvSpPr>
          <p:nvPr/>
        </p:nvSpPr>
        <p:spPr bwMode="auto">
          <a:xfrm>
            <a:off x="7875588" y="1476375"/>
            <a:ext cx="1587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343" name="Line 22"/>
          <p:cNvSpPr>
            <a:spLocks noChangeShapeType="1"/>
          </p:cNvSpPr>
          <p:nvPr/>
        </p:nvSpPr>
        <p:spPr bwMode="auto">
          <a:xfrm flipV="1">
            <a:off x="6705600" y="3995738"/>
            <a:ext cx="1588" cy="152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344" name="Line 23"/>
          <p:cNvSpPr>
            <a:spLocks noChangeShapeType="1"/>
          </p:cNvSpPr>
          <p:nvPr/>
        </p:nvSpPr>
        <p:spPr bwMode="auto">
          <a:xfrm flipV="1">
            <a:off x="5791200" y="4803775"/>
            <a:ext cx="24796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345" name="Text Box 24"/>
          <p:cNvSpPr txBox="1">
            <a:spLocks noChangeArrowheads="1"/>
          </p:cNvSpPr>
          <p:nvPr/>
        </p:nvSpPr>
        <p:spPr bwMode="auto">
          <a:xfrm>
            <a:off x="6419850" y="4017963"/>
            <a:ext cx="37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/>
              <a:t>x’</a:t>
            </a:r>
          </a:p>
        </p:txBody>
      </p:sp>
      <p:sp>
        <p:nvSpPr>
          <p:cNvPr id="56346" name="Text Box 25"/>
          <p:cNvSpPr txBox="1">
            <a:spLocks noChangeArrowheads="1"/>
          </p:cNvSpPr>
          <p:nvPr/>
        </p:nvSpPr>
        <p:spPr bwMode="auto">
          <a:xfrm>
            <a:off x="7362825" y="480377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/>
              <a:t>x</a:t>
            </a:r>
          </a:p>
        </p:txBody>
      </p:sp>
      <p:sp>
        <p:nvSpPr>
          <p:cNvPr id="56347" name="Text Box 26"/>
          <p:cNvSpPr txBox="1">
            <a:spLocks noChangeArrowheads="1"/>
          </p:cNvSpPr>
          <p:nvPr/>
        </p:nvSpPr>
        <p:spPr bwMode="auto">
          <a:xfrm>
            <a:off x="6832600" y="5707063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/>
              <a:t>slit</a:t>
            </a:r>
          </a:p>
        </p:txBody>
      </p:sp>
      <p:sp>
        <p:nvSpPr>
          <p:cNvPr id="56348" name="Rectangle 27" descr="Light downward diagonal"/>
          <p:cNvSpPr>
            <a:spLocks noChangeArrowheads="1"/>
          </p:cNvSpPr>
          <p:nvPr/>
        </p:nvSpPr>
        <p:spPr bwMode="auto">
          <a:xfrm rot="2418009">
            <a:off x="6981825" y="3862388"/>
            <a:ext cx="138113" cy="1985962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6349" name="Text Box 28"/>
          <p:cNvSpPr txBox="1">
            <a:spLocks noChangeArrowheads="1"/>
          </p:cNvSpPr>
          <p:nvPr/>
        </p:nvSpPr>
        <p:spPr bwMode="auto">
          <a:xfrm>
            <a:off x="5880100" y="939800"/>
            <a:ext cx="267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800"/>
              <a:t>Influence of a drift space</a:t>
            </a:r>
          </a:p>
        </p:txBody>
      </p:sp>
      <p:sp>
        <p:nvSpPr>
          <p:cNvPr id="56350" name="Rectangle 29" descr="Light downward diagonal"/>
          <p:cNvSpPr>
            <a:spLocks noChangeArrowheads="1"/>
          </p:cNvSpPr>
          <p:nvPr/>
        </p:nvSpPr>
        <p:spPr bwMode="auto">
          <a:xfrm rot="5400000">
            <a:off x="6988175" y="4075113"/>
            <a:ext cx="142875" cy="1447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6351" name="Line 30"/>
          <p:cNvSpPr>
            <a:spLocks noChangeShapeType="1"/>
          </p:cNvSpPr>
          <p:nvPr/>
        </p:nvSpPr>
        <p:spPr bwMode="auto">
          <a:xfrm flipV="1">
            <a:off x="6351588" y="492601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352" name="Line 31"/>
          <p:cNvSpPr>
            <a:spLocks noChangeShapeType="1"/>
          </p:cNvSpPr>
          <p:nvPr/>
        </p:nvSpPr>
        <p:spPr bwMode="auto">
          <a:xfrm>
            <a:off x="7778750" y="4170363"/>
            <a:ext cx="0" cy="487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353" name="Text Box 32"/>
          <p:cNvSpPr txBox="1">
            <a:spLocks noChangeArrowheads="1"/>
          </p:cNvSpPr>
          <p:nvPr/>
        </p:nvSpPr>
        <p:spPr bwMode="auto">
          <a:xfrm>
            <a:off x="6035675" y="3565525"/>
            <a:ext cx="276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800"/>
              <a:t>Influence of a quadrupole</a:t>
            </a:r>
          </a:p>
        </p:txBody>
      </p:sp>
      <p:sp>
        <p:nvSpPr>
          <p:cNvPr id="56354" name="Line 33"/>
          <p:cNvSpPr>
            <a:spLocks noChangeShapeType="1"/>
          </p:cNvSpPr>
          <p:nvPr/>
        </p:nvSpPr>
        <p:spPr bwMode="auto">
          <a:xfrm>
            <a:off x="6351588" y="4621213"/>
            <a:ext cx="1414462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355" name="Slide Number Placeholder 3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7D5B4C-DCD2-4DD5-BCB1-BE2C3F469F95}" type="slidenum">
              <a:rPr lang="en-US" sz="1400" smtClean="0"/>
              <a:pPr eaLnBrk="1" hangingPunct="1"/>
              <a:t>41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2"/>
          <p:cNvSpPr>
            <a:spLocks/>
          </p:cNvSpPr>
          <p:nvPr/>
        </p:nvSpPr>
        <p:spPr bwMode="auto">
          <a:xfrm rot="-5400000">
            <a:off x="7945437" y="2722563"/>
            <a:ext cx="715963" cy="300038"/>
          </a:xfrm>
          <a:custGeom>
            <a:avLst/>
            <a:gdLst>
              <a:gd name="T0" fmla="*/ 0 w 1056"/>
              <a:gd name="T1" fmla="*/ 129705483 h 667"/>
              <a:gd name="T2" fmla="*/ 154451389 w 1056"/>
              <a:gd name="T3" fmla="*/ 110279934 h 667"/>
              <a:gd name="T4" fmla="*/ 256499847 w 1056"/>
              <a:gd name="T5" fmla="*/ 404849 h 667"/>
              <a:gd name="T6" fmla="*/ 359927346 w 1056"/>
              <a:gd name="T7" fmla="*/ 113315401 h 667"/>
              <a:gd name="T8" fmla="*/ 485419524 w 1056"/>
              <a:gd name="T9" fmla="*/ 129705483 h 6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667"/>
              <a:gd name="T17" fmla="*/ 1056 w 1056"/>
              <a:gd name="T18" fmla="*/ 667 h 6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667">
                <a:moveTo>
                  <a:pt x="0" y="641"/>
                </a:moveTo>
                <a:cubicBezTo>
                  <a:pt x="120" y="645"/>
                  <a:pt x="243" y="651"/>
                  <a:pt x="336" y="545"/>
                </a:cubicBezTo>
                <a:cubicBezTo>
                  <a:pt x="429" y="439"/>
                  <a:pt x="484" y="0"/>
                  <a:pt x="558" y="2"/>
                </a:cubicBezTo>
                <a:cubicBezTo>
                  <a:pt x="632" y="4"/>
                  <a:pt x="700" y="453"/>
                  <a:pt x="783" y="560"/>
                </a:cubicBezTo>
                <a:cubicBezTo>
                  <a:pt x="866" y="667"/>
                  <a:pt x="999" y="624"/>
                  <a:pt x="1056" y="641"/>
                </a:cubicBezTo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411" name="Freeform 3"/>
          <p:cNvSpPr>
            <a:spLocks/>
          </p:cNvSpPr>
          <p:nvPr/>
        </p:nvSpPr>
        <p:spPr bwMode="auto">
          <a:xfrm rot="-5400000">
            <a:off x="7831137" y="2913063"/>
            <a:ext cx="868363" cy="376238"/>
          </a:xfrm>
          <a:custGeom>
            <a:avLst/>
            <a:gdLst>
              <a:gd name="T0" fmla="*/ 0 w 1056"/>
              <a:gd name="T1" fmla="*/ 203953712 h 667"/>
              <a:gd name="T2" fmla="*/ 227202738 w 1056"/>
              <a:gd name="T3" fmla="*/ 173408489 h 667"/>
              <a:gd name="T4" fmla="*/ 377319347 w 1056"/>
              <a:gd name="T5" fmla="*/ 636277 h 667"/>
              <a:gd name="T6" fmla="*/ 529463781 w 1056"/>
              <a:gd name="T7" fmla="*/ 178181127 h 667"/>
              <a:gd name="T8" fmla="*/ 714066572 w 1056"/>
              <a:gd name="T9" fmla="*/ 203953712 h 6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667"/>
              <a:gd name="T17" fmla="*/ 1056 w 1056"/>
              <a:gd name="T18" fmla="*/ 667 h 6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667">
                <a:moveTo>
                  <a:pt x="0" y="641"/>
                </a:moveTo>
                <a:cubicBezTo>
                  <a:pt x="120" y="645"/>
                  <a:pt x="243" y="651"/>
                  <a:pt x="336" y="545"/>
                </a:cubicBezTo>
                <a:cubicBezTo>
                  <a:pt x="429" y="439"/>
                  <a:pt x="484" y="0"/>
                  <a:pt x="558" y="2"/>
                </a:cubicBezTo>
                <a:cubicBezTo>
                  <a:pt x="632" y="4"/>
                  <a:pt x="700" y="453"/>
                  <a:pt x="783" y="560"/>
                </a:cubicBezTo>
                <a:cubicBezTo>
                  <a:pt x="866" y="667"/>
                  <a:pt x="999" y="624"/>
                  <a:pt x="1056" y="641"/>
                </a:cubicBezTo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Slit Method</a:t>
            </a:r>
          </a:p>
        </p:txBody>
      </p:sp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2743200" y="3124200"/>
            <a:ext cx="2590800" cy="14478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34000" y="1905000"/>
            <a:ext cx="0" cy="3124200"/>
            <a:chOff x="3360" y="1392"/>
            <a:chExt cx="0" cy="1968"/>
          </a:xfrm>
        </p:grpSpPr>
        <p:sp>
          <p:nvSpPr>
            <p:cNvPr id="58406" name="Line 7"/>
            <p:cNvSpPr>
              <a:spLocks noChangeShapeType="1"/>
            </p:cNvSpPr>
            <p:nvPr/>
          </p:nvSpPr>
          <p:spPr bwMode="auto">
            <a:xfrm flipV="1">
              <a:off x="3360" y="1392"/>
              <a:ext cx="0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407" name="Line 8"/>
            <p:cNvSpPr>
              <a:spLocks noChangeShapeType="1"/>
            </p:cNvSpPr>
            <p:nvPr/>
          </p:nvSpPr>
          <p:spPr bwMode="auto">
            <a:xfrm flipV="1">
              <a:off x="3360" y="2448"/>
              <a:ext cx="0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8375" name="Line 9"/>
          <p:cNvSpPr>
            <a:spLocks noChangeShapeType="1"/>
          </p:cNvSpPr>
          <p:nvPr/>
        </p:nvSpPr>
        <p:spPr bwMode="auto">
          <a:xfrm>
            <a:off x="8458200" y="2209800"/>
            <a:ext cx="0" cy="281940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5410200" y="3352800"/>
            <a:ext cx="6096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Freeform 11"/>
          <p:cNvSpPr>
            <a:spLocks/>
          </p:cNvSpPr>
          <p:nvPr/>
        </p:nvSpPr>
        <p:spPr bwMode="auto">
          <a:xfrm rot="-5400000">
            <a:off x="7503319" y="3088481"/>
            <a:ext cx="1219200" cy="681038"/>
          </a:xfrm>
          <a:custGeom>
            <a:avLst/>
            <a:gdLst>
              <a:gd name="T0" fmla="*/ 0 w 1056"/>
              <a:gd name="T1" fmla="*/ 668265730 h 667"/>
              <a:gd name="T2" fmla="*/ 447879355 w 1056"/>
              <a:gd name="T3" fmla="*/ 568181733 h 667"/>
              <a:gd name="T4" fmla="*/ 743799745 w 1056"/>
              <a:gd name="T5" fmla="*/ 2084977 h 667"/>
              <a:gd name="T6" fmla="*/ 1043719482 w 1056"/>
              <a:gd name="T7" fmla="*/ 583820081 h 667"/>
              <a:gd name="T8" fmla="*/ 1407621818 w 1056"/>
              <a:gd name="T9" fmla="*/ 668265730 h 6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667"/>
              <a:gd name="T17" fmla="*/ 1056 w 1056"/>
              <a:gd name="T18" fmla="*/ 667 h 6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667">
                <a:moveTo>
                  <a:pt x="0" y="641"/>
                </a:moveTo>
                <a:cubicBezTo>
                  <a:pt x="120" y="645"/>
                  <a:pt x="243" y="651"/>
                  <a:pt x="336" y="545"/>
                </a:cubicBezTo>
                <a:cubicBezTo>
                  <a:pt x="429" y="439"/>
                  <a:pt x="484" y="0"/>
                  <a:pt x="558" y="2"/>
                </a:cubicBezTo>
                <a:cubicBezTo>
                  <a:pt x="632" y="4"/>
                  <a:pt x="700" y="453"/>
                  <a:pt x="783" y="560"/>
                </a:cubicBezTo>
                <a:cubicBezTo>
                  <a:pt x="866" y="667"/>
                  <a:pt x="999" y="624"/>
                  <a:pt x="1056" y="641"/>
                </a:cubicBezTo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420" name="Freeform 12"/>
          <p:cNvSpPr>
            <a:spLocks/>
          </p:cNvSpPr>
          <p:nvPr/>
        </p:nvSpPr>
        <p:spPr bwMode="auto">
          <a:xfrm>
            <a:off x="7391400" y="3048000"/>
            <a:ext cx="1062038" cy="1530350"/>
          </a:xfrm>
          <a:custGeom>
            <a:avLst/>
            <a:gdLst>
              <a:gd name="T0" fmla="*/ 1625502340 w 669"/>
              <a:gd name="T1" fmla="*/ 2147483647 h 964"/>
              <a:gd name="T2" fmla="*/ 1378526912 w 669"/>
              <a:gd name="T3" fmla="*/ 1650703138 h 964"/>
              <a:gd name="T4" fmla="*/ 5040315 w 669"/>
              <a:gd name="T5" fmla="*/ 1141631575 h 964"/>
              <a:gd name="T6" fmla="*/ 1416328479 w 669"/>
              <a:gd name="T7" fmla="*/ 624998750 h 964"/>
              <a:gd name="T8" fmla="*/ 1620462025 w 669"/>
              <a:gd name="T9" fmla="*/ 0 h 9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9"/>
              <a:gd name="T16" fmla="*/ 0 h 964"/>
              <a:gd name="T17" fmla="*/ 669 w 669"/>
              <a:gd name="T18" fmla="*/ 964 h 9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9" h="964">
                <a:moveTo>
                  <a:pt x="645" y="964"/>
                </a:moveTo>
                <a:cubicBezTo>
                  <a:pt x="630" y="913"/>
                  <a:pt x="654" y="740"/>
                  <a:pt x="547" y="655"/>
                </a:cubicBezTo>
                <a:cubicBezTo>
                  <a:pt x="440" y="570"/>
                  <a:pt x="0" y="520"/>
                  <a:pt x="2" y="453"/>
                </a:cubicBezTo>
                <a:cubicBezTo>
                  <a:pt x="4" y="385"/>
                  <a:pt x="454" y="324"/>
                  <a:pt x="562" y="248"/>
                </a:cubicBezTo>
                <a:cubicBezTo>
                  <a:pt x="669" y="173"/>
                  <a:pt x="626" y="52"/>
                  <a:pt x="643" y="0"/>
                </a:cubicBezTo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421" name="Freeform 13"/>
          <p:cNvSpPr>
            <a:spLocks/>
          </p:cNvSpPr>
          <p:nvPr/>
        </p:nvSpPr>
        <p:spPr bwMode="auto">
          <a:xfrm rot="-5400000">
            <a:off x="7503319" y="3698081"/>
            <a:ext cx="1219200" cy="681038"/>
          </a:xfrm>
          <a:custGeom>
            <a:avLst/>
            <a:gdLst>
              <a:gd name="T0" fmla="*/ 0 w 1056"/>
              <a:gd name="T1" fmla="*/ 668265730 h 667"/>
              <a:gd name="T2" fmla="*/ 447879355 w 1056"/>
              <a:gd name="T3" fmla="*/ 568181733 h 667"/>
              <a:gd name="T4" fmla="*/ 743799745 w 1056"/>
              <a:gd name="T5" fmla="*/ 2084977 h 667"/>
              <a:gd name="T6" fmla="*/ 1043719482 w 1056"/>
              <a:gd name="T7" fmla="*/ 583820081 h 667"/>
              <a:gd name="T8" fmla="*/ 1407621818 w 1056"/>
              <a:gd name="T9" fmla="*/ 668265730 h 6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667"/>
              <a:gd name="T17" fmla="*/ 1056 w 1056"/>
              <a:gd name="T18" fmla="*/ 667 h 6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667">
                <a:moveTo>
                  <a:pt x="0" y="641"/>
                </a:moveTo>
                <a:cubicBezTo>
                  <a:pt x="120" y="645"/>
                  <a:pt x="243" y="651"/>
                  <a:pt x="336" y="545"/>
                </a:cubicBezTo>
                <a:cubicBezTo>
                  <a:pt x="429" y="439"/>
                  <a:pt x="484" y="0"/>
                  <a:pt x="558" y="2"/>
                </a:cubicBezTo>
                <a:cubicBezTo>
                  <a:pt x="632" y="4"/>
                  <a:pt x="700" y="453"/>
                  <a:pt x="783" y="560"/>
                </a:cubicBezTo>
                <a:cubicBezTo>
                  <a:pt x="866" y="667"/>
                  <a:pt x="999" y="624"/>
                  <a:pt x="1056" y="641"/>
                </a:cubicBezTo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422" name="Freeform 14"/>
          <p:cNvSpPr>
            <a:spLocks/>
          </p:cNvSpPr>
          <p:nvPr/>
        </p:nvSpPr>
        <p:spPr bwMode="auto">
          <a:xfrm rot="-5400000">
            <a:off x="7793037" y="4094163"/>
            <a:ext cx="868363" cy="452438"/>
          </a:xfrm>
          <a:custGeom>
            <a:avLst/>
            <a:gdLst>
              <a:gd name="T0" fmla="*/ 0 w 1056"/>
              <a:gd name="T1" fmla="*/ 294933954 h 667"/>
              <a:gd name="T2" fmla="*/ 227202738 w 1056"/>
              <a:gd name="T3" fmla="*/ 250762574 h 667"/>
              <a:gd name="T4" fmla="*/ 377319347 w 1056"/>
              <a:gd name="T5" fmla="*/ 920477 h 667"/>
              <a:gd name="T6" fmla="*/ 529463781 w 1056"/>
              <a:gd name="T7" fmla="*/ 257664458 h 667"/>
              <a:gd name="T8" fmla="*/ 714066572 w 1056"/>
              <a:gd name="T9" fmla="*/ 294933954 h 6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667"/>
              <a:gd name="T17" fmla="*/ 1056 w 1056"/>
              <a:gd name="T18" fmla="*/ 667 h 6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667">
                <a:moveTo>
                  <a:pt x="0" y="641"/>
                </a:moveTo>
                <a:cubicBezTo>
                  <a:pt x="120" y="645"/>
                  <a:pt x="243" y="651"/>
                  <a:pt x="336" y="545"/>
                </a:cubicBezTo>
                <a:cubicBezTo>
                  <a:pt x="429" y="439"/>
                  <a:pt x="484" y="0"/>
                  <a:pt x="558" y="2"/>
                </a:cubicBezTo>
                <a:cubicBezTo>
                  <a:pt x="632" y="4"/>
                  <a:pt x="700" y="453"/>
                  <a:pt x="783" y="560"/>
                </a:cubicBezTo>
                <a:cubicBezTo>
                  <a:pt x="866" y="667"/>
                  <a:pt x="999" y="624"/>
                  <a:pt x="1056" y="641"/>
                </a:cubicBezTo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423" name="Freeform 15"/>
          <p:cNvSpPr>
            <a:spLocks/>
          </p:cNvSpPr>
          <p:nvPr/>
        </p:nvSpPr>
        <p:spPr bwMode="auto">
          <a:xfrm rot="-5400000">
            <a:off x="7945437" y="4398963"/>
            <a:ext cx="715963" cy="300038"/>
          </a:xfrm>
          <a:custGeom>
            <a:avLst/>
            <a:gdLst>
              <a:gd name="T0" fmla="*/ 0 w 1056"/>
              <a:gd name="T1" fmla="*/ 129705483 h 667"/>
              <a:gd name="T2" fmla="*/ 154451389 w 1056"/>
              <a:gd name="T3" fmla="*/ 110279934 h 667"/>
              <a:gd name="T4" fmla="*/ 256499847 w 1056"/>
              <a:gd name="T5" fmla="*/ 404849 h 667"/>
              <a:gd name="T6" fmla="*/ 359927346 w 1056"/>
              <a:gd name="T7" fmla="*/ 113315401 h 667"/>
              <a:gd name="T8" fmla="*/ 485419524 w 1056"/>
              <a:gd name="T9" fmla="*/ 129705483 h 6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667"/>
              <a:gd name="T17" fmla="*/ 1056 w 1056"/>
              <a:gd name="T18" fmla="*/ 667 h 6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667">
                <a:moveTo>
                  <a:pt x="0" y="641"/>
                </a:moveTo>
                <a:cubicBezTo>
                  <a:pt x="120" y="645"/>
                  <a:pt x="243" y="651"/>
                  <a:pt x="336" y="545"/>
                </a:cubicBezTo>
                <a:cubicBezTo>
                  <a:pt x="429" y="439"/>
                  <a:pt x="484" y="0"/>
                  <a:pt x="558" y="2"/>
                </a:cubicBezTo>
                <a:cubicBezTo>
                  <a:pt x="632" y="4"/>
                  <a:pt x="700" y="453"/>
                  <a:pt x="783" y="560"/>
                </a:cubicBezTo>
                <a:cubicBezTo>
                  <a:pt x="866" y="667"/>
                  <a:pt x="999" y="624"/>
                  <a:pt x="1056" y="641"/>
                </a:cubicBezTo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424" name="Oval 16"/>
          <p:cNvSpPr>
            <a:spLocks noChangeArrowheads="1"/>
          </p:cNvSpPr>
          <p:nvPr/>
        </p:nvSpPr>
        <p:spPr bwMode="auto">
          <a:xfrm>
            <a:off x="5410200" y="3505200"/>
            <a:ext cx="609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Oval 17"/>
          <p:cNvSpPr>
            <a:spLocks noChangeArrowheads="1"/>
          </p:cNvSpPr>
          <p:nvPr/>
        </p:nvSpPr>
        <p:spPr bwMode="auto">
          <a:xfrm>
            <a:off x="5410200" y="3657600"/>
            <a:ext cx="6858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334000" y="2057400"/>
            <a:ext cx="0" cy="3124200"/>
            <a:chOff x="3360" y="1392"/>
            <a:chExt cx="0" cy="1968"/>
          </a:xfrm>
        </p:grpSpPr>
        <p:sp>
          <p:nvSpPr>
            <p:cNvPr id="58404" name="Line 19"/>
            <p:cNvSpPr>
              <a:spLocks noChangeShapeType="1"/>
            </p:cNvSpPr>
            <p:nvPr/>
          </p:nvSpPr>
          <p:spPr bwMode="auto">
            <a:xfrm flipV="1">
              <a:off x="3360" y="1392"/>
              <a:ext cx="0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405" name="Line 20"/>
            <p:cNvSpPr>
              <a:spLocks noChangeShapeType="1"/>
            </p:cNvSpPr>
            <p:nvPr/>
          </p:nvSpPr>
          <p:spPr bwMode="auto">
            <a:xfrm flipV="1">
              <a:off x="3360" y="2448"/>
              <a:ext cx="0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334000" y="2209800"/>
            <a:ext cx="0" cy="3124200"/>
            <a:chOff x="3360" y="1392"/>
            <a:chExt cx="0" cy="1968"/>
          </a:xfrm>
        </p:grpSpPr>
        <p:sp>
          <p:nvSpPr>
            <p:cNvPr id="58402" name="Line 22"/>
            <p:cNvSpPr>
              <a:spLocks noChangeShapeType="1"/>
            </p:cNvSpPr>
            <p:nvPr/>
          </p:nvSpPr>
          <p:spPr bwMode="auto">
            <a:xfrm flipV="1">
              <a:off x="3360" y="1392"/>
              <a:ext cx="0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403" name="Line 23"/>
            <p:cNvSpPr>
              <a:spLocks noChangeShapeType="1"/>
            </p:cNvSpPr>
            <p:nvPr/>
          </p:nvSpPr>
          <p:spPr bwMode="auto">
            <a:xfrm flipV="1">
              <a:off x="3360" y="2448"/>
              <a:ext cx="0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5334000" y="2362200"/>
            <a:ext cx="0" cy="3124200"/>
            <a:chOff x="3360" y="1392"/>
            <a:chExt cx="0" cy="1968"/>
          </a:xfrm>
        </p:grpSpPr>
        <p:sp>
          <p:nvSpPr>
            <p:cNvPr id="58400" name="Line 25"/>
            <p:cNvSpPr>
              <a:spLocks noChangeShapeType="1"/>
            </p:cNvSpPr>
            <p:nvPr/>
          </p:nvSpPr>
          <p:spPr bwMode="auto">
            <a:xfrm flipV="1">
              <a:off x="3360" y="1392"/>
              <a:ext cx="0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401" name="Line 26"/>
            <p:cNvSpPr>
              <a:spLocks noChangeShapeType="1"/>
            </p:cNvSpPr>
            <p:nvPr/>
          </p:nvSpPr>
          <p:spPr bwMode="auto">
            <a:xfrm flipV="1">
              <a:off x="3360" y="2448"/>
              <a:ext cx="0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7435" name="Oval 27"/>
          <p:cNvSpPr>
            <a:spLocks noChangeArrowheads="1"/>
          </p:cNvSpPr>
          <p:nvPr/>
        </p:nvSpPr>
        <p:spPr bwMode="auto">
          <a:xfrm>
            <a:off x="5410200" y="3733800"/>
            <a:ext cx="8382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5334000" y="2514600"/>
            <a:ext cx="0" cy="3124200"/>
            <a:chOff x="3360" y="1392"/>
            <a:chExt cx="0" cy="1968"/>
          </a:xfrm>
        </p:grpSpPr>
        <p:sp>
          <p:nvSpPr>
            <p:cNvPr id="58398" name="Line 29"/>
            <p:cNvSpPr>
              <a:spLocks noChangeShapeType="1"/>
            </p:cNvSpPr>
            <p:nvPr/>
          </p:nvSpPr>
          <p:spPr bwMode="auto">
            <a:xfrm flipV="1">
              <a:off x="3360" y="1392"/>
              <a:ext cx="0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399" name="Line 30"/>
            <p:cNvSpPr>
              <a:spLocks noChangeShapeType="1"/>
            </p:cNvSpPr>
            <p:nvPr/>
          </p:nvSpPr>
          <p:spPr bwMode="auto">
            <a:xfrm flipV="1">
              <a:off x="3360" y="2448"/>
              <a:ext cx="0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7439" name="Oval 31"/>
          <p:cNvSpPr>
            <a:spLocks noChangeArrowheads="1"/>
          </p:cNvSpPr>
          <p:nvPr/>
        </p:nvSpPr>
        <p:spPr bwMode="auto">
          <a:xfrm>
            <a:off x="5410200" y="3886200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0" name="Oval 32"/>
          <p:cNvSpPr>
            <a:spLocks noChangeArrowheads="1"/>
          </p:cNvSpPr>
          <p:nvPr/>
        </p:nvSpPr>
        <p:spPr bwMode="auto">
          <a:xfrm>
            <a:off x="5410200" y="4114800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1" name="Oval 33"/>
          <p:cNvSpPr>
            <a:spLocks noChangeArrowheads="1"/>
          </p:cNvSpPr>
          <p:nvPr/>
        </p:nvSpPr>
        <p:spPr bwMode="auto">
          <a:xfrm>
            <a:off x="5410200" y="4267200"/>
            <a:ext cx="6096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5334000" y="2667000"/>
            <a:ext cx="0" cy="3124200"/>
            <a:chOff x="3360" y="1392"/>
            <a:chExt cx="0" cy="1968"/>
          </a:xfrm>
        </p:grpSpPr>
        <p:sp>
          <p:nvSpPr>
            <p:cNvPr id="58396" name="Line 35"/>
            <p:cNvSpPr>
              <a:spLocks noChangeShapeType="1"/>
            </p:cNvSpPr>
            <p:nvPr/>
          </p:nvSpPr>
          <p:spPr bwMode="auto">
            <a:xfrm flipV="1">
              <a:off x="3360" y="1392"/>
              <a:ext cx="0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397" name="Line 36"/>
            <p:cNvSpPr>
              <a:spLocks noChangeShapeType="1"/>
            </p:cNvSpPr>
            <p:nvPr/>
          </p:nvSpPr>
          <p:spPr bwMode="auto">
            <a:xfrm flipV="1">
              <a:off x="3360" y="2448"/>
              <a:ext cx="0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41" name="Content Placeholder 9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52425" y="2209800"/>
            <a:ext cx="4781550" cy="3581400"/>
          </a:xfrm>
        </p:spPr>
      </p:pic>
      <p:sp>
        <p:nvSpPr>
          <p:cNvPr id="58394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0" y="6381750"/>
            <a:ext cx="3796748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ko-KR" sz="1400" b="1" dirty="0" smtClean="0">
                <a:ea typeface="굴림" pitchFamily="34" charset="-127"/>
              </a:rPr>
              <a:t>U. </a:t>
            </a:r>
            <a:r>
              <a:rPr lang="en-GB" altLang="ko-KR" sz="1400" b="1" dirty="0" err="1" smtClean="0">
                <a:ea typeface="굴림" pitchFamily="34" charset="-127"/>
              </a:rPr>
              <a:t>Raich</a:t>
            </a:r>
            <a:r>
              <a:rPr lang="en-GB" altLang="ko-KR" sz="1400" b="1" dirty="0" smtClean="0">
                <a:ea typeface="굴림" pitchFamily="34" charset="-127"/>
              </a:rPr>
              <a:t>, CERN BE/BI                                CAS Introduction to Accelerator Physics </a:t>
            </a:r>
            <a:endParaRPr lang="en-US" sz="1400" b="1" dirty="0" smtClean="0">
              <a:ea typeface="굴림" pitchFamily="34" charset="-127"/>
            </a:endParaRPr>
          </a:p>
        </p:txBody>
      </p:sp>
      <p:sp>
        <p:nvSpPr>
          <p:cNvPr id="5839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882194-C633-457B-8E73-10CA8A3F2098}" type="slidenum">
              <a:rPr lang="en-US" sz="1400" smtClean="0"/>
              <a:pPr eaLnBrk="1" hangingPunct="1"/>
              <a:t>42</a:t>
            </a:fld>
            <a:endParaRPr lang="en-US" sz="1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 L 0.3 -0.08889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-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9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0.30833 -0.0888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-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" presetClass="entr" presetSubtype="8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1" presetID="9" presetClass="exit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30833 -0.06666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-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4" presetID="2" presetClass="entr" presetSubtype="8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9" presetID="9" presetClass="exit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30833 -0.03334 " pathEditMode="relative" rAng="0" ptsTypes="AA">
                                      <p:cBhvr>
                                        <p:cTn id="107" dur="5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-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17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7" presetID="9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556 L 0.30834 0.00556 " pathEditMode="relative" rAng="0" ptsTypes="AA">
                                      <p:cBhvr>
                                        <p:cTn id="135" dur="5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37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0" presetID="2" presetClass="entr" presetSubtype="8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55" presetID="9" presetClass="exit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6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30833 0.02222 " pathEditMode="relative" rAng="0" ptsTypes="AA">
                                      <p:cBhvr>
                                        <p:cTn id="163" dur="5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65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6" dur="5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72" presetID="2" presetClass="entr" presetSubtype="8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77" presetID="9" presetClass="exit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30833 0.03334 " pathEditMode="relative" rAng="0" ptsTypes="AA">
                                      <p:cBhvr>
                                        <p:cTn id="184" dur="5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86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7" dur="5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1" grpId="0" animBg="1"/>
      <p:bldP spid="17413" grpId="0" animBg="1"/>
      <p:bldP spid="17413" grpId="1" animBg="1"/>
      <p:bldP spid="17413" grpId="2" animBg="1"/>
      <p:bldP spid="17413" grpId="3" animBg="1"/>
      <p:bldP spid="17413" grpId="4" animBg="1"/>
      <p:bldP spid="17413" grpId="5" animBg="1"/>
      <p:bldP spid="17413" grpId="6" animBg="1"/>
      <p:bldP spid="17413" grpId="7" animBg="1"/>
      <p:bldP spid="17413" grpId="8" animBg="1"/>
      <p:bldP spid="17413" grpId="9" animBg="1"/>
      <p:bldP spid="17413" grpId="10" animBg="1"/>
      <p:bldP spid="17413" grpId="11" animBg="1"/>
      <p:bldP spid="17413" grpId="12" animBg="1"/>
      <p:bldP spid="17413" grpId="13" animBg="1"/>
      <p:bldP spid="17413" grpId="14" animBg="1"/>
      <p:bldP spid="17413" grpId="15" animBg="1"/>
      <p:bldP spid="17418" grpId="0" animBg="1"/>
      <p:bldP spid="17418" grpId="1" animBg="1"/>
      <p:bldP spid="17418" grpId="2" animBg="1"/>
      <p:bldP spid="17419" grpId="0" animBg="1"/>
      <p:bldP spid="17420" grpId="0" animBg="1"/>
      <p:bldP spid="17421" grpId="0" animBg="1"/>
      <p:bldP spid="17422" grpId="0" animBg="1"/>
      <p:bldP spid="17423" grpId="0" animBg="1"/>
      <p:bldP spid="17424" grpId="0" animBg="1"/>
      <p:bldP spid="17424" grpId="1" animBg="1"/>
      <p:bldP spid="17424" grpId="2" animBg="1"/>
      <p:bldP spid="17425" grpId="0" animBg="1"/>
      <p:bldP spid="17425" grpId="1" animBg="1"/>
      <p:bldP spid="17425" grpId="2" animBg="1"/>
      <p:bldP spid="17435" grpId="0" animBg="1"/>
      <p:bldP spid="17435" grpId="1" animBg="1"/>
      <p:bldP spid="17435" grpId="2" animBg="1"/>
      <p:bldP spid="17439" grpId="0" animBg="1"/>
      <p:bldP spid="17439" grpId="1" animBg="1"/>
      <p:bldP spid="17439" grpId="2" animBg="1"/>
      <p:bldP spid="17440" grpId="0" animBg="1"/>
      <p:bldP spid="17440" grpId="1" animBg="1"/>
      <p:bldP spid="17440" grpId="2" animBg="1"/>
      <p:bldP spid="17441" grpId="0" animBg="1"/>
      <p:bldP spid="17441" grpId="1" animBg="1"/>
      <p:bldP spid="17441" grpId="2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Phase Space Scanner</a:t>
            </a:r>
            <a:endParaRPr lang="en-US" smtClean="0"/>
          </a:p>
        </p:txBody>
      </p:sp>
      <p:sp>
        <p:nvSpPr>
          <p:cNvPr id="5939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5939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F6D934-7CEB-4AB2-9C43-2A0C875BB816}" type="slidenum">
              <a:rPr lang="en-US" sz="1400" smtClean="0"/>
              <a:pPr eaLnBrk="1" hangingPunct="1"/>
              <a:t>43</a:t>
            </a:fld>
            <a:endParaRPr lang="en-US" sz="1400" smtClean="0"/>
          </a:p>
        </p:txBody>
      </p:sp>
      <p:pic>
        <p:nvPicPr>
          <p:cNvPr id="59397" name="Content Placeholder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83" r="5083"/>
          <a:stretch>
            <a:fillRect/>
          </a:stretch>
        </p:blipFill>
        <p:spPr bwMode="auto">
          <a:xfrm>
            <a:off x="3473450" y="2682875"/>
            <a:ext cx="5464175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Content Placeholder 5" descr="DSCN0170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2413" y="1824038"/>
            <a:ext cx="3981450" cy="2887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Emittance plot Solenoid</a:t>
            </a:r>
            <a:endParaRPr lang="en-US" smtClean="0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0</a:t>
            </a:r>
          </a:p>
        </p:txBody>
      </p:sp>
      <p:sp>
        <p:nvSpPr>
          <p:cNvPr id="60421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-1" y="6381750"/>
            <a:ext cx="2961861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ko-KR" sz="1400" dirty="0" smtClean="0">
                <a:ea typeface="굴림" pitchFamily="34" charset="-127"/>
              </a:rPr>
              <a:t>U. </a:t>
            </a:r>
            <a:r>
              <a:rPr lang="en-GB" altLang="ko-KR" sz="1400" dirty="0" err="1" smtClean="0">
                <a:ea typeface="굴림" pitchFamily="34" charset="-127"/>
              </a:rPr>
              <a:t>Raich</a:t>
            </a:r>
            <a:r>
              <a:rPr lang="en-GB" altLang="ko-KR" sz="1400" dirty="0" smtClean="0">
                <a:ea typeface="굴림" pitchFamily="34" charset="-127"/>
              </a:rPr>
              <a:t>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6042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04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72150F-F599-4A6B-A0D0-B4216132DC86}" type="slidenum">
              <a:rPr lang="en-US" sz="1400" smtClean="0"/>
              <a:pPr eaLnBrk="1" hangingPunct="1"/>
              <a:t>44</a:t>
            </a:fld>
            <a:endParaRPr lang="en-US" sz="14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185530" y="1311965"/>
            <a:ext cx="4495800" cy="4787210"/>
            <a:chOff x="1676400" y="1106487"/>
            <a:chExt cx="4876800" cy="4992688"/>
          </a:xfrm>
        </p:grpSpPr>
        <p:pic>
          <p:nvPicPr>
            <p:cNvPr id="6042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106487"/>
              <a:ext cx="4114800" cy="3125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42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4232275"/>
              <a:ext cx="4876800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042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1330" y="1655397"/>
            <a:ext cx="4488625" cy="118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83965" y="3677478"/>
            <a:ext cx="333136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The solenoid splits </a:t>
            </a:r>
          </a:p>
          <a:p>
            <a:r>
              <a:rPr lang="de-DE" dirty="0" smtClean="0"/>
              <a:t>the trajectories according to</a:t>
            </a:r>
          </a:p>
          <a:p>
            <a:r>
              <a:rPr lang="de-DE" dirty="0" smtClean="0"/>
              <a:t>particle type.</a:t>
            </a:r>
          </a:p>
          <a:p>
            <a:r>
              <a:rPr lang="de-DE" dirty="0" smtClean="0"/>
              <a:t>The source produces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protons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H</a:t>
            </a:r>
            <a:r>
              <a:rPr lang="de-DE" baseline="30000" dirty="0" smtClean="0"/>
              <a:t>0</a:t>
            </a:r>
            <a:endParaRPr lang="de-DE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H</a:t>
            </a:r>
            <a:r>
              <a:rPr lang="de-DE" baseline="-25000" dirty="0" smtClean="0"/>
              <a:t>2</a:t>
            </a:r>
            <a:r>
              <a:rPr lang="de-DE" baseline="30000" dirty="0"/>
              <a:t>+</a:t>
            </a:r>
            <a:endParaRPr lang="de-DE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H</a:t>
            </a:r>
            <a:r>
              <a:rPr lang="de-DE" baseline="-25000" dirty="0" smtClean="0"/>
              <a:t>3</a:t>
            </a:r>
            <a:r>
              <a:rPr lang="de-DE" baseline="30000" dirty="0" smtClean="0"/>
              <a:t>+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sz="2400" smtClean="0"/>
              <a:t>Moving slit emittance measurement</a:t>
            </a:r>
            <a:endParaRPr lang="en-GB" sz="2400" smtClean="0"/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38363"/>
            <a:ext cx="9144000" cy="3713162"/>
          </a:xfrm>
        </p:spPr>
        <p:txBody>
          <a:bodyPr/>
          <a:lstStyle/>
          <a:p>
            <a:pPr eaLnBrk="1" hangingPunct="1"/>
            <a:r>
              <a:rPr lang="en-GB" smtClean="0"/>
              <a:t>Position resolution given by slit size and displacement</a:t>
            </a:r>
          </a:p>
          <a:p>
            <a:pPr eaLnBrk="1" hangingPunct="1"/>
            <a:r>
              <a:rPr lang="en-GB" smtClean="0"/>
              <a:t>Angle resolution depends on resolution of profile measurement device and drift distance</a:t>
            </a:r>
          </a:p>
          <a:p>
            <a:pPr eaLnBrk="1" hangingPunct="1"/>
            <a:r>
              <a:rPr lang="en-GB" smtClean="0"/>
              <a:t>High position resolution </a:t>
            </a:r>
            <a:r>
              <a:rPr lang="en-GB" smtClean="0">
                <a:cs typeface="Arial" charset="0"/>
              </a:rPr>
              <a:t>→ many slit positions → slow</a:t>
            </a:r>
          </a:p>
          <a:p>
            <a:pPr eaLnBrk="1" hangingPunct="1"/>
            <a:r>
              <a:rPr lang="en-GB" smtClean="0">
                <a:cs typeface="Arial" charset="0"/>
              </a:rPr>
              <a:t>Shot to shot differences result in measurement errors</a:t>
            </a:r>
          </a:p>
        </p:txBody>
      </p:sp>
      <p:sp>
        <p:nvSpPr>
          <p:cNvPr id="6144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37B6CC-6B3E-4459-8EC0-C49346194808}" type="slidenum">
              <a:rPr lang="en-US" sz="1400" smtClean="0"/>
              <a:pPr eaLnBrk="1" hangingPunct="1"/>
              <a:t>45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Connector 65"/>
          <p:cNvCxnSpPr>
            <a:cxnSpLocks noChangeShapeType="1"/>
          </p:cNvCxnSpPr>
          <p:nvPr/>
        </p:nvCxnSpPr>
        <p:spPr bwMode="auto">
          <a:xfrm rot="10800000" flipV="1">
            <a:off x="5368925" y="2937669"/>
            <a:ext cx="1638300" cy="1019175"/>
          </a:xfrm>
          <a:prstGeom prst="line">
            <a:avLst/>
          </a:prstGeom>
          <a:noFill/>
          <a:ln w="508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147" name="Rectangle 75"/>
          <p:cNvSpPr>
            <a:spLocks noChangeArrowheads="1"/>
          </p:cNvSpPr>
          <p:nvPr/>
        </p:nvSpPr>
        <p:spPr bwMode="auto">
          <a:xfrm>
            <a:off x="5384800" y="2696369"/>
            <a:ext cx="1863725" cy="569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3487737" y="2972594"/>
            <a:ext cx="1673225" cy="984250"/>
          </a:xfrm>
          <a:prstGeom prst="line">
            <a:avLst/>
          </a:prstGeom>
          <a:noFill/>
          <a:ln w="508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149" name="Rectangle 56"/>
          <p:cNvSpPr>
            <a:spLocks noChangeArrowheads="1"/>
          </p:cNvSpPr>
          <p:nvPr/>
        </p:nvSpPr>
        <p:spPr bwMode="auto">
          <a:xfrm>
            <a:off x="3349625" y="2558256"/>
            <a:ext cx="552450" cy="1931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Transformation in Phase Space</a:t>
            </a:r>
          </a:p>
        </p:txBody>
      </p:sp>
      <p:sp>
        <p:nvSpPr>
          <p:cNvPr id="6151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cxnSp>
        <p:nvCxnSpPr>
          <p:cNvPr id="6152" name="Straight Connector 17"/>
          <p:cNvCxnSpPr>
            <a:cxnSpLocks noChangeShapeType="1"/>
          </p:cNvCxnSpPr>
          <p:nvPr/>
        </p:nvCxnSpPr>
        <p:spPr bwMode="auto">
          <a:xfrm>
            <a:off x="1563687" y="3479006"/>
            <a:ext cx="15541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53" name="Straight Arrow Connector 18"/>
          <p:cNvCxnSpPr>
            <a:cxnSpLocks noChangeShapeType="1"/>
          </p:cNvCxnSpPr>
          <p:nvPr/>
        </p:nvCxnSpPr>
        <p:spPr bwMode="auto">
          <a:xfrm rot="5400000" flipH="1" flipV="1">
            <a:off x="1446212" y="3453606"/>
            <a:ext cx="1606550" cy="12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154" name="TextBox 20"/>
          <p:cNvSpPr txBox="1">
            <a:spLocks noChangeArrowheads="1"/>
          </p:cNvSpPr>
          <p:nvPr/>
        </p:nvSpPr>
        <p:spPr bwMode="auto">
          <a:xfrm>
            <a:off x="1801812" y="2604294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X’</a:t>
            </a:r>
          </a:p>
        </p:txBody>
      </p:sp>
      <p:sp>
        <p:nvSpPr>
          <p:cNvPr id="6155" name="TextBox 21"/>
          <p:cNvSpPr txBox="1">
            <a:spLocks noChangeArrowheads="1"/>
          </p:cNvSpPr>
          <p:nvPr/>
        </p:nvSpPr>
        <p:spPr bwMode="auto">
          <a:xfrm>
            <a:off x="2830512" y="3539331"/>
            <a:ext cx="519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X</a:t>
            </a:r>
          </a:p>
        </p:txBody>
      </p:sp>
      <p:cxnSp>
        <p:nvCxnSpPr>
          <p:cNvPr id="23" name="Straight Connector 22"/>
          <p:cNvCxnSpPr>
            <a:cxnSpLocks noChangeShapeType="1"/>
          </p:cNvCxnSpPr>
          <p:nvPr/>
        </p:nvCxnSpPr>
        <p:spPr bwMode="auto">
          <a:xfrm rot="5400000">
            <a:off x="1607344" y="3386137"/>
            <a:ext cx="2208212" cy="34925"/>
          </a:xfrm>
          <a:prstGeom prst="line">
            <a:avLst/>
          </a:prstGeom>
          <a:noFill/>
          <a:ln w="508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6157" name="Group 25"/>
          <p:cNvGrpSpPr>
            <a:grpSpLocks/>
          </p:cNvGrpSpPr>
          <p:nvPr/>
        </p:nvGrpSpPr>
        <p:grpSpPr bwMode="auto">
          <a:xfrm>
            <a:off x="-169863" y="2577306"/>
            <a:ext cx="1785938" cy="1685925"/>
            <a:chOff x="391886" y="3827417"/>
            <a:chExt cx="1785257" cy="1685109"/>
          </a:xfrm>
        </p:grpSpPr>
        <p:cxnSp>
          <p:nvCxnSpPr>
            <p:cNvPr id="6197" name="Straight Connector 26"/>
            <p:cNvCxnSpPr>
              <a:cxnSpLocks noChangeShapeType="1"/>
            </p:cNvCxnSpPr>
            <p:nvPr/>
          </p:nvCxnSpPr>
          <p:spPr bwMode="auto">
            <a:xfrm>
              <a:off x="391886" y="4702629"/>
              <a:ext cx="155448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198" name="Straight Arrow Connector 27"/>
            <p:cNvCxnSpPr>
              <a:cxnSpLocks noChangeShapeType="1"/>
            </p:cNvCxnSpPr>
            <p:nvPr/>
          </p:nvCxnSpPr>
          <p:spPr bwMode="auto">
            <a:xfrm rot="5400000" flipH="1" flipV="1">
              <a:off x="274320" y="4676504"/>
              <a:ext cx="1606731" cy="13063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199" name="Straight Connector 28"/>
            <p:cNvCxnSpPr>
              <a:cxnSpLocks noChangeShapeType="1"/>
            </p:cNvCxnSpPr>
            <p:nvPr/>
          </p:nvCxnSpPr>
          <p:spPr bwMode="auto">
            <a:xfrm rot="5400000">
              <a:off x="731522" y="4715692"/>
              <a:ext cx="1580607" cy="13061"/>
            </a:xfrm>
            <a:prstGeom prst="line">
              <a:avLst/>
            </a:prstGeom>
            <a:noFill/>
            <a:ln w="5080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200" name="TextBox 29"/>
            <p:cNvSpPr txBox="1">
              <a:spLocks noChangeArrowheads="1"/>
            </p:cNvSpPr>
            <p:nvPr/>
          </p:nvSpPr>
          <p:spPr bwMode="auto">
            <a:xfrm>
              <a:off x="630002" y="3827417"/>
              <a:ext cx="51953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/>
                <a:t>X’</a:t>
              </a:r>
            </a:p>
          </p:txBody>
        </p:sp>
        <p:sp>
          <p:nvSpPr>
            <p:cNvPr id="6201" name="TextBox 30"/>
            <p:cNvSpPr txBox="1">
              <a:spLocks noChangeArrowheads="1"/>
            </p:cNvSpPr>
            <p:nvPr/>
          </p:nvSpPr>
          <p:spPr bwMode="auto">
            <a:xfrm>
              <a:off x="1657613" y="4763589"/>
              <a:ext cx="51953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/>
                <a:t>X</a:t>
              </a:r>
            </a:p>
          </p:txBody>
        </p:sp>
      </p:grpSp>
      <p:sp>
        <p:nvSpPr>
          <p:cNvPr id="6158" name="Rectangle 31"/>
          <p:cNvSpPr>
            <a:spLocks noChangeArrowheads="1"/>
          </p:cNvSpPr>
          <p:nvPr/>
        </p:nvSpPr>
        <p:spPr bwMode="auto">
          <a:xfrm>
            <a:off x="2124075" y="2264569"/>
            <a:ext cx="1570037" cy="38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Rectangle 32"/>
          <p:cNvSpPr>
            <a:spLocks noChangeArrowheads="1"/>
          </p:cNvSpPr>
          <p:nvPr/>
        </p:nvSpPr>
        <p:spPr bwMode="auto">
          <a:xfrm>
            <a:off x="1897062" y="4245769"/>
            <a:ext cx="1570038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160" name="Straight Connector 51"/>
          <p:cNvCxnSpPr>
            <a:cxnSpLocks noChangeShapeType="1"/>
          </p:cNvCxnSpPr>
          <p:nvPr/>
        </p:nvCxnSpPr>
        <p:spPr bwMode="auto">
          <a:xfrm>
            <a:off x="3260725" y="3450431"/>
            <a:ext cx="15541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61" name="Straight Arrow Connector 52"/>
          <p:cNvCxnSpPr>
            <a:cxnSpLocks noChangeShapeType="1"/>
          </p:cNvCxnSpPr>
          <p:nvPr/>
        </p:nvCxnSpPr>
        <p:spPr bwMode="auto">
          <a:xfrm rot="5400000" flipH="1" flipV="1">
            <a:off x="3108325" y="3440906"/>
            <a:ext cx="1606550" cy="12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162" name="TextBox 54"/>
          <p:cNvSpPr txBox="1">
            <a:spLocks noChangeArrowheads="1"/>
          </p:cNvSpPr>
          <p:nvPr/>
        </p:nvSpPr>
        <p:spPr bwMode="auto">
          <a:xfrm>
            <a:off x="3463925" y="2591594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X’</a:t>
            </a:r>
          </a:p>
        </p:txBody>
      </p:sp>
      <p:sp>
        <p:nvSpPr>
          <p:cNvPr id="6163" name="TextBox 55"/>
          <p:cNvSpPr txBox="1">
            <a:spLocks noChangeArrowheads="1"/>
          </p:cNvSpPr>
          <p:nvPr/>
        </p:nvSpPr>
        <p:spPr bwMode="auto">
          <a:xfrm>
            <a:off x="4491037" y="3528219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X</a:t>
            </a:r>
          </a:p>
        </p:txBody>
      </p:sp>
      <p:sp>
        <p:nvSpPr>
          <p:cNvPr id="6164" name="Rectangle 57"/>
          <p:cNvSpPr>
            <a:spLocks noChangeArrowheads="1"/>
          </p:cNvSpPr>
          <p:nvPr/>
        </p:nvSpPr>
        <p:spPr bwMode="auto">
          <a:xfrm>
            <a:off x="4813300" y="2572544"/>
            <a:ext cx="417512" cy="1931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165" name="Straight Connector 63"/>
          <p:cNvCxnSpPr>
            <a:cxnSpLocks noChangeShapeType="1"/>
          </p:cNvCxnSpPr>
          <p:nvPr/>
        </p:nvCxnSpPr>
        <p:spPr bwMode="auto">
          <a:xfrm>
            <a:off x="5003800" y="3450431"/>
            <a:ext cx="15541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166" name="TextBox 66"/>
          <p:cNvSpPr txBox="1">
            <a:spLocks noChangeArrowheads="1"/>
          </p:cNvSpPr>
          <p:nvPr/>
        </p:nvSpPr>
        <p:spPr bwMode="auto">
          <a:xfrm>
            <a:off x="5241925" y="2575719"/>
            <a:ext cx="5191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X’</a:t>
            </a:r>
          </a:p>
        </p:txBody>
      </p:sp>
      <p:sp>
        <p:nvSpPr>
          <p:cNvPr id="6167" name="TextBox 67"/>
          <p:cNvSpPr txBox="1">
            <a:spLocks noChangeArrowheads="1"/>
          </p:cNvSpPr>
          <p:nvPr/>
        </p:nvSpPr>
        <p:spPr bwMode="auto">
          <a:xfrm>
            <a:off x="7942262" y="3718719"/>
            <a:ext cx="519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X</a:t>
            </a:r>
          </a:p>
        </p:txBody>
      </p:sp>
      <p:cxnSp>
        <p:nvCxnSpPr>
          <p:cNvPr id="6168" name="Straight Connector 70"/>
          <p:cNvCxnSpPr>
            <a:cxnSpLocks noChangeShapeType="1"/>
          </p:cNvCxnSpPr>
          <p:nvPr/>
        </p:nvCxnSpPr>
        <p:spPr bwMode="auto">
          <a:xfrm>
            <a:off x="6880225" y="3447256"/>
            <a:ext cx="15557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69" name="Straight Arrow Connector 71"/>
          <p:cNvCxnSpPr>
            <a:cxnSpLocks noChangeShapeType="1"/>
          </p:cNvCxnSpPr>
          <p:nvPr/>
        </p:nvCxnSpPr>
        <p:spPr bwMode="auto">
          <a:xfrm rot="5400000" flipH="1" flipV="1">
            <a:off x="6762750" y="3421856"/>
            <a:ext cx="1606550" cy="12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3" name="Straight Connector 72"/>
          <p:cNvCxnSpPr>
            <a:cxnSpLocks noChangeShapeType="1"/>
          </p:cNvCxnSpPr>
          <p:nvPr/>
        </p:nvCxnSpPr>
        <p:spPr bwMode="auto">
          <a:xfrm rot="10800000" flipV="1">
            <a:off x="7007225" y="3196431"/>
            <a:ext cx="1760537" cy="484188"/>
          </a:xfrm>
          <a:prstGeom prst="line">
            <a:avLst/>
          </a:prstGeom>
          <a:noFill/>
          <a:ln w="508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171" name="TextBox 73"/>
          <p:cNvSpPr txBox="1">
            <a:spLocks noChangeArrowheads="1"/>
          </p:cNvSpPr>
          <p:nvPr/>
        </p:nvSpPr>
        <p:spPr bwMode="auto">
          <a:xfrm>
            <a:off x="7118350" y="2572544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X’</a:t>
            </a:r>
          </a:p>
        </p:txBody>
      </p:sp>
      <p:sp>
        <p:nvSpPr>
          <p:cNvPr id="6172" name="TextBox 74"/>
          <p:cNvSpPr txBox="1">
            <a:spLocks noChangeArrowheads="1"/>
          </p:cNvSpPr>
          <p:nvPr/>
        </p:nvSpPr>
        <p:spPr bwMode="auto">
          <a:xfrm>
            <a:off x="6230937" y="3594894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X</a:t>
            </a:r>
          </a:p>
        </p:txBody>
      </p:sp>
      <p:sp>
        <p:nvSpPr>
          <p:cNvPr id="6173" name="Rectangle 76"/>
          <p:cNvSpPr>
            <a:spLocks noChangeArrowheads="1"/>
          </p:cNvSpPr>
          <p:nvPr/>
        </p:nvSpPr>
        <p:spPr bwMode="auto">
          <a:xfrm>
            <a:off x="4859337" y="3677444"/>
            <a:ext cx="1474788" cy="568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174" name="Straight Arrow Connector 64"/>
          <p:cNvCxnSpPr>
            <a:cxnSpLocks noChangeShapeType="1"/>
          </p:cNvCxnSpPr>
          <p:nvPr/>
        </p:nvCxnSpPr>
        <p:spPr bwMode="auto">
          <a:xfrm rot="5400000" flipH="1" flipV="1">
            <a:off x="4884737" y="3423444"/>
            <a:ext cx="1608137" cy="142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6" name="Straight Connector 95"/>
          <p:cNvCxnSpPr/>
          <p:nvPr/>
        </p:nvCxnSpPr>
        <p:spPr bwMode="auto">
          <a:xfrm rot="10800000" flipV="1">
            <a:off x="107156" y="2195271"/>
            <a:ext cx="823913" cy="0"/>
          </a:xfrm>
          <a:prstGeom prst="line">
            <a:avLst/>
          </a:prstGeom>
          <a:solidFill>
            <a:srgbClr val="FFCC66"/>
          </a:solidFill>
          <a:ln w="190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 flipV="1">
            <a:off x="1969294" y="2109546"/>
            <a:ext cx="1189037" cy="128588"/>
          </a:xfrm>
          <a:prstGeom prst="line">
            <a:avLst/>
          </a:prstGeom>
          <a:solidFill>
            <a:srgbClr val="FFCC66"/>
          </a:solidFill>
          <a:ln w="190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77" name="Straight Connector 98"/>
          <p:cNvCxnSpPr>
            <a:cxnSpLocks noChangeShapeType="1"/>
          </p:cNvCxnSpPr>
          <p:nvPr/>
        </p:nvCxnSpPr>
        <p:spPr bwMode="auto">
          <a:xfrm rot="5400000">
            <a:off x="7847012" y="2221465"/>
            <a:ext cx="2338388" cy="25400"/>
          </a:xfrm>
          <a:prstGeom prst="line">
            <a:avLst/>
          </a:prstGeom>
          <a:noFill/>
          <a:ln w="539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3" name="Straight Connector 102"/>
          <p:cNvCxnSpPr/>
          <p:nvPr/>
        </p:nvCxnSpPr>
        <p:spPr bwMode="auto">
          <a:xfrm>
            <a:off x="5253831" y="2096846"/>
            <a:ext cx="417513" cy="0"/>
          </a:xfrm>
          <a:prstGeom prst="line">
            <a:avLst/>
          </a:prstGeom>
          <a:solidFill>
            <a:srgbClr val="FFCC66"/>
          </a:solidFill>
          <a:ln w="603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/>
        </p:nvCxnSpPr>
        <p:spPr bwMode="auto">
          <a:xfrm>
            <a:off x="6812756" y="2084146"/>
            <a:ext cx="417513" cy="0"/>
          </a:xfrm>
          <a:prstGeom prst="line">
            <a:avLst/>
          </a:prstGeom>
          <a:solidFill>
            <a:srgbClr val="FFCC66"/>
          </a:solidFill>
          <a:ln w="603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 flipV="1">
            <a:off x="8412956" y="2084146"/>
            <a:ext cx="617538" cy="7938"/>
          </a:xfrm>
          <a:prstGeom prst="line">
            <a:avLst/>
          </a:prstGeom>
          <a:solidFill>
            <a:srgbClr val="FFCC66"/>
          </a:solidFill>
          <a:ln w="603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81" name="Rectangle 105"/>
          <p:cNvSpPr>
            <a:spLocks noChangeArrowheads="1"/>
          </p:cNvSpPr>
          <p:nvPr/>
        </p:nvSpPr>
        <p:spPr bwMode="auto">
          <a:xfrm>
            <a:off x="7222331" y="1838084"/>
            <a:ext cx="1227138" cy="561975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400"/>
              <a:t>Quadrupole</a:t>
            </a:r>
          </a:p>
        </p:txBody>
      </p:sp>
      <p:sp>
        <p:nvSpPr>
          <p:cNvPr id="6182" name="Rectangle 106"/>
          <p:cNvSpPr>
            <a:spLocks noChangeArrowheads="1"/>
          </p:cNvSpPr>
          <p:nvPr/>
        </p:nvSpPr>
        <p:spPr bwMode="auto">
          <a:xfrm>
            <a:off x="5671344" y="1838084"/>
            <a:ext cx="1228725" cy="561975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400"/>
              <a:t>Quadrupole</a:t>
            </a:r>
          </a:p>
        </p:txBody>
      </p:sp>
      <p:sp>
        <p:nvSpPr>
          <p:cNvPr id="6183" name="TextBox 107"/>
          <p:cNvSpPr txBox="1">
            <a:spLocks noChangeArrowheads="1"/>
          </p:cNvSpPr>
          <p:nvPr/>
        </p:nvSpPr>
        <p:spPr bwMode="auto">
          <a:xfrm>
            <a:off x="7737027" y="2533409"/>
            <a:ext cx="1223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err="1"/>
              <a:t>SEMGrid</a:t>
            </a:r>
            <a:endParaRPr lang="en-US" dirty="0"/>
          </a:p>
        </p:txBody>
      </p:sp>
      <p:cxnSp>
        <p:nvCxnSpPr>
          <p:cNvPr id="121" name="Straight Connector 120"/>
          <p:cNvCxnSpPr/>
          <p:nvPr/>
        </p:nvCxnSpPr>
        <p:spPr bwMode="auto">
          <a:xfrm rot="10800000" flipV="1">
            <a:off x="4194969" y="2077796"/>
            <a:ext cx="935037" cy="4763"/>
          </a:xfrm>
          <a:prstGeom prst="line">
            <a:avLst/>
          </a:prstGeom>
          <a:solidFill>
            <a:srgbClr val="FFCC66"/>
          </a:solidFill>
          <a:ln w="190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85" name="Rectangle 130"/>
          <p:cNvSpPr>
            <a:spLocks noChangeArrowheads="1"/>
          </p:cNvSpPr>
          <p:nvPr/>
        </p:nvSpPr>
        <p:spPr bwMode="auto">
          <a:xfrm>
            <a:off x="940594" y="1939684"/>
            <a:ext cx="1038225" cy="541337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Kicker</a:t>
            </a:r>
          </a:p>
        </p:txBody>
      </p:sp>
      <p:sp>
        <p:nvSpPr>
          <p:cNvPr id="6186" name="Rectangle 100"/>
          <p:cNvSpPr>
            <a:spLocks noChangeArrowheads="1"/>
          </p:cNvSpPr>
          <p:nvPr/>
        </p:nvSpPr>
        <p:spPr bwMode="auto">
          <a:xfrm>
            <a:off x="3167856" y="1820621"/>
            <a:ext cx="1039813" cy="542925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Kicker</a:t>
            </a:r>
          </a:p>
        </p:txBody>
      </p:sp>
      <p:sp>
        <p:nvSpPr>
          <p:cNvPr id="6187" name="TextBox 52"/>
          <p:cNvSpPr txBox="1">
            <a:spLocks noChangeArrowheads="1"/>
          </p:cNvSpPr>
          <p:nvPr/>
        </p:nvSpPr>
        <p:spPr bwMode="auto">
          <a:xfrm>
            <a:off x="211137" y="4329906"/>
            <a:ext cx="60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at slit</a:t>
            </a:r>
          </a:p>
        </p:txBody>
      </p:sp>
      <p:sp>
        <p:nvSpPr>
          <p:cNvPr id="6188" name="TextBox 54"/>
          <p:cNvSpPr txBox="1">
            <a:spLocks noChangeArrowheads="1"/>
          </p:cNvSpPr>
          <p:nvPr/>
        </p:nvSpPr>
        <p:spPr bwMode="auto">
          <a:xfrm>
            <a:off x="1819275" y="4329906"/>
            <a:ext cx="1349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first drift space</a:t>
            </a:r>
          </a:p>
        </p:txBody>
      </p:sp>
      <p:sp>
        <p:nvSpPr>
          <p:cNvPr id="6189" name="TextBox 55"/>
          <p:cNvSpPr txBox="1">
            <a:spLocks noChangeArrowheads="1"/>
          </p:cNvSpPr>
          <p:nvPr/>
        </p:nvSpPr>
        <p:spPr bwMode="auto">
          <a:xfrm>
            <a:off x="3833812" y="4329906"/>
            <a:ext cx="1417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first quadrupole</a:t>
            </a:r>
          </a:p>
        </p:txBody>
      </p:sp>
      <p:sp>
        <p:nvSpPr>
          <p:cNvPr id="6190" name="TextBox 56"/>
          <p:cNvSpPr txBox="1">
            <a:spLocks noChangeArrowheads="1"/>
          </p:cNvSpPr>
          <p:nvPr/>
        </p:nvSpPr>
        <p:spPr bwMode="auto">
          <a:xfrm>
            <a:off x="5248275" y="4329906"/>
            <a:ext cx="1636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second drift space</a:t>
            </a:r>
          </a:p>
        </p:txBody>
      </p:sp>
      <p:sp>
        <p:nvSpPr>
          <p:cNvPr id="6191" name="TextBox 57"/>
          <p:cNvSpPr txBox="1">
            <a:spLocks noChangeArrowheads="1"/>
          </p:cNvSpPr>
          <p:nvPr/>
        </p:nvSpPr>
        <p:spPr bwMode="auto">
          <a:xfrm>
            <a:off x="6992937" y="4329906"/>
            <a:ext cx="1636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Second quadrupol</a:t>
            </a:r>
          </a:p>
        </p:txBody>
      </p:sp>
      <p:sp>
        <p:nvSpPr>
          <p:cNvPr id="6192" name="Rectangle 101"/>
          <p:cNvSpPr>
            <a:spLocks noChangeArrowheads="1"/>
          </p:cNvSpPr>
          <p:nvPr/>
        </p:nvSpPr>
        <p:spPr bwMode="auto">
          <a:xfrm>
            <a:off x="5123656" y="1469784"/>
            <a:ext cx="77788" cy="588962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93" name="Rectangle 97"/>
          <p:cNvSpPr>
            <a:spLocks noChangeArrowheads="1"/>
          </p:cNvSpPr>
          <p:nvPr/>
        </p:nvSpPr>
        <p:spPr bwMode="auto">
          <a:xfrm>
            <a:off x="5123656" y="2144471"/>
            <a:ext cx="77788" cy="588963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" name="Oval 109"/>
          <p:cNvSpPr/>
          <p:nvPr/>
        </p:nvSpPr>
        <p:spPr bwMode="auto">
          <a:xfrm flipV="1">
            <a:off x="-177516" y="2153156"/>
            <a:ext cx="569344" cy="117895"/>
          </a:xfrm>
          <a:prstGeom prst="ellipse">
            <a:avLst/>
          </a:prstGeom>
          <a:gradFill flip="none" rotWithShape="1">
            <a:gsLst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56" name="Picture 3" descr="dscf03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347" y="4637881"/>
            <a:ext cx="2222320" cy="166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4046" y="4637881"/>
            <a:ext cx="1468925" cy="176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7" descr="dscf03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6243" y="4731469"/>
            <a:ext cx="2105241" cy="157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2F00BE-1978-4416-AC1E-26AE41108AA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664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434 0 " pathEditMode="relative" ptsTypes="AA">
                                      <p:cBhvr>
                                        <p:cTn id="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34 -3.7037E-7 L 0.33681 -0.017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8 -0.01759 L 0.55156 -0.017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56 -0.01759 L 0.61042 -0.01759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042 -0.01759 L 0.74375 -0.01759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375 -0.01759 L 0.77708 -0.01759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708 -0.01759 L 0.90833 -0.01852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60000">
                                      <p:cBhvr>
                                        <p:cTn id="3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0834 -0.01852 L 0.975 -0.0185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sz="2400" smtClean="0"/>
              <a:t>Result of single pulse emittance measurement</a:t>
            </a:r>
            <a:endParaRPr lang="en-GB" sz="2400" smtClean="0"/>
          </a:p>
        </p:txBody>
      </p:sp>
      <p:pic>
        <p:nvPicPr>
          <p:cNvPr id="6349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08113" y="1330325"/>
            <a:ext cx="6731000" cy="4899025"/>
          </a:xfrm>
        </p:spPr>
      </p:pic>
      <p:sp>
        <p:nvSpPr>
          <p:cNvPr id="6349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446858-EEAD-4865-942D-772331344C00}" type="slidenum">
              <a:rPr lang="en-US" sz="1400" smtClean="0"/>
              <a:pPr eaLnBrk="1" hangingPunct="1"/>
              <a:t>47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74" name="Straight Connector 95"/>
          <p:cNvCxnSpPr>
            <a:cxnSpLocks noChangeShapeType="1"/>
          </p:cNvCxnSpPr>
          <p:nvPr/>
        </p:nvCxnSpPr>
        <p:spPr bwMode="auto">
          <a:xfrm>
            <a:off x="5867400" y="4572000"/>
            <a:ext cx="1617663" cy="915988"/>
          </a:xfrm>
          <a:prstGeom prst="line">
            <a:avLst/>
          </a:prstGeom>
          <a:noFill/>
          <a:ln w="508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195" name="Rectangle 81"/>
          <p:cNvSpPr>
            <a:spLocks noChangeArrowheads="1"/>
          </p:cNvSpPr>
          <p:nvPr/>
        </p:nvSpPr>
        <p:spPr bwMode="auto">
          <a:xfrm>
            <a:off x="6248400" y="5486400"/>
            <a:ext cx="1600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196" name="Title 1"/>
          <p:cNvSpPr>
            <a:spLocks noGrp="1"/>
          </p:cNvSpPr>
          <p:nvPr>
            <p:ph type="title"/>
          </p:nvPr>
        </p:nvSpPr>
        <p:spPr>
          <a:xfrm>
            <a:off x="1322388" y="161925"/>
            <a:ext cx="6172200" cy="838200"/>
          </a:xfrm>
        </p:spPr>
        <p:txBody>
          <a:bodyPr/>
          <a:lstStyle/>
          <a:p>
            <a:r>
              <a:rPr lang="en-US" smtClean="0"/>
              <a:t>Transverse Emittance measurement</a:t>
            </a:r>
          </a:p>
        </p:txBody>
      </p:sp>
      <p:sp>
        <p:nvSpPr>
          <p:cNvPr id="819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819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3D7489-9276-467F-8FF5-2649BED1F674}" type="slidenum">
              <a:rPr lang="en-US" sz="1400" smtClean="0"/>
              <a:pPr eaLnBrk="1" hangingPunct="1"/>
              <a:t>48</a:t>
            </a:fld>
            <a:endParaRPr lang="en-US" sz="1400" smtClean="0"/>
          </a:p>
        </p:txBody>
      </p:sp>
      <p:cxnSp>
        <p:nvCxnSpPr>
          <p:cNvPr id="8199" name="Straight Connector 12"/>
          <p:cNvCxnSpPr>
            <a:cxnSpLocks noChangeShapeType="1"/>
          </p:cNvCxnSpPr>
          <p:nvPr/>
        </p:nvCxnSpPr>
        <p:spPr bwMode="auto">
          <a:xfrm>
            <a:off x="2147888" y="5405438"/>
            <a:ext cx="15557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200" name="Straight Arrow Connector 13"/>
          <p:cNvCxnSpPr>
            <a:cxnSpLocks noChangeShapeType="1"/>
          </p:cNvCxnSpPr>
          <p:nvPr/>
        </p:nvCxnSpPr>
        <p:spPr bwMode="auto">
          <a:xfrm rot="5400000" flipH="1" flipV="1">
            <a:off x="2094932" y="5338764"/>
            <a:ext cx="1604962" cy="142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201" name="Straight Connector 14"/>
          <p:cNvCxnSpPr>
            <a:cxnSpLocks noChangeShapeType="1"/>
          </p:cNvCxnSpPr>
          <p:nvPr/>
        </p:nvCxnSpPr>
        <p:spPr bwMode="auto">
          <a:xfrm flipV="1">
            <a:off x="2116138" y="5030788"/>
            <a:ext cx="1492250" cy="3175"/>
          </a:xfrm>
          <a:prstGeom prst="line">
            <a:avLst/>
          </a:prstGeom>
          <a:noFill/>
          <a:ln w="508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202" name="TextBox 15"/>
          <p:cNvSpPr txBox="1">
            <a:spLocks noChangeArrowheads="1"/>
          </p:cNvSpPr>
          <p:nvPr/>
        </p:nvSpPr>
        <p:spPr bwMode="auto">
          <a:xfrm>
            <a:off x="2386013" y="4530725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E</a:t>
            </a:r>
          </a:p>
        </p:txBody>
      </p:sp>
      <p:sp>
        <p:nvSpPr>
          <p:cNvPr id="8203" name="TextBox 16"/>
          <p:cNvSpPr txBox="1">
            <a:spLocks noChangeArrowheads="1"/>
          </p:cNvSpPr>
          <p:nvPr/>
        </p:nvSpPr>
        <p:spPr bwMode="auto">
          <a:xfrm>
            <a:off x="3414713" y="5465763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φ</a:t>
            </a:r>
          </a:p>
        </p:txBody>
      </p:sp>
      <p:cxnSp>
        <p:nvCxnSpPr>
          <p:cNvPr id="8204" name="Straight Arrow Connector 13"/>
          <p:cNvCxnSpPr>
            <a:cxnSpLocks noChangeShapeType="1"/>
          </p:cNvCxnSpPr>
          <p:nvPr/>
        </p:nvCxnSpPr>
        <p:spPr bwMode="auto">
          <a:xfrm rot="5400000" flipH="1" flipV="1">
            <a:off x="3967956" y="5406232"/>
            <a:ext cx="1604963" cy="12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61" name="Straight Connector 14"/>
          <p:cNvCxnSpPr>
            <a:cxnSpLocks noChangeShapeType="1"/>
          </p:cNvCxnSpPr>
          <p:nvPr/>
        </p:nvCxnSpPr>
        <p:spPr bwMode="auto">
          <a:xfrm>
            <a:off x="3810000" y="5029200"/>
            <a:ext cx="1828800" cy="0"/>
          </a:xfrm>
          <a:prstGeom prst="line">
            <a:avLst/>
          </a:prstGeom>
          <a:noFill/>
          <a:ln w="508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206" name="TextBox 15"/>
          <p:cNvSpPr txBox="1">
            <a:spLocks noChangeArrowheads="1"/>
          </p:cNvSpPr>
          <p:nvPr/>
        </p:nvSpPr>
        <p:spPr bwMode="auto">
          <a:xfrm>
            <a:off x="4322763" y="4557713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E</a:t>
            </a:r>
          </a:p>
        </p:txBody>
      </p:sp>
      <p:cxnSp>
        <p:nvCxnSpPr>
          <p:cNvPr id="8207" name="Straight Connector 12"/>
          <p:cNvCxnSpPr>
            <a:cxnSpLocks noChangeShapeType="1"/>
          </p:cNvCxnSpPr>
          <p:nvPr/>
        </p:nvCxnSpPr>
        <p:spPr bwMode="auto">
          <a:xfrm>
            <a:off x="5957888" y="5422900"/>
            <a:ext cx="15557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208" name="Straight Arrow Connector 13"/>
          <p:cNvCxnSpPr>
            <a:cxnSpLocks noChangeShapeType="1"/>
          </p:cNvCxnSpPr>
          <p:nvPr/>
        </p:nvCxnSpPr>
        <p:spPr bwMode="auto">
          <a:xfrm rot="5400000" flipH="1" flipV="1">
            <a:off x="5841207" y="5396706"/>
            <a:ext cx="1606550" cy="142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209" name="TextBox 15"/>
          <p:cNvSpPr txBox="1">
            <a:spLocks noChangeArrowheads="1"/>
          </p:cNvSpPr>
          <p:nvPr/>
        </p:nvSpPr>
        <p:spPr bwMode="auto">
          <a:xfrm>
            <a:off x="6196013" y="4548188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E</a:t>
            </a:r>
          </a:p>
        </p:txBody>
      </p:sp>
      <p:sp>
        <p:nvSpPr>
          <p:cNvPr id="8210" name="TextBox 16"/>
          <p:cNvSpPr txBox="1">
            <a:spLocks noChangeArrowheads="1"/>
          </p:cNvSpPr>
          <p:nvPr/>
        </p:nvSpPr>
        <p:spPr bwMode="auto">
          <a:xfrm>
            <a:off x="7148513" y="5487988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φ</a:t>
            </a:r>
          </a:p>
        </p:txBody>
      </p:sp>
      <p:grpSp>
        <p:nvGrpSpPr>
          <p:cNvPr id="8211" name="Group 127"/>
          <p:cNvGrpSpPr>
            <a:grpSpLocks/>
          </p:cNvGrpSpPr>
          <p:nvPr/>
        </p:nvGrpSpPr>
        <p:grpSpPr bwMode="auto">
          <a:xfrm>
            <a:off x="2547938" y="1323975"/>
            <a:ext cx="6099175" cy="3287713"/>
            <a:chOff x="2547938" y="1323975"/>
            <a:chExt cx="6099175" cy="3287836"/>
          </a:xfrm>
        </p:grpSpPr>
        <p:sp>
          <p:nvSpPr>
            <p:cNvPr id="8236" name="Text Box 40"/>
            <p:cNvSpPr txBox="1">
              <a:spLocks noChangeArrowheads="1"/>
            </p:cNvSpPr>
            <p:nvPr/>
          </p:nvSpPr>
          <p:spPr bwMode="auto">
            <a:xfrm>
              <a:off x="7040563" y="1323975"/>
              <a:ext cx="7477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/>
                <a:t>Kicker</a:t>
              </a:r>
            </a:p>
          </p:txBody>
        </p:sp>
        <p:sp>
          <p:nvSpPr>
            <p:cNvPr id="8237" name="Line 35"/>
            <p:cNvSpPr>
              <a:spLocks noChangeShapeType="1"/>
            </p:cNvSpPr>
            <p:nvPr/>
          </p:nvSpPr>
          <p:spPr bwMode="auto">
            <a:xfrm>
              <a:off x="6335713" y="1938338"/>
              <a:ext cx="226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38" name="Text Box 36"/>
            <p:cNvSpPr txBox="1">
              <a:spLocks noChangeArrowheads="1"/>
            </p:cNvSpPr>
            <p:nvPr/>
          </p:nvSpPr>
          <p:spPr bwMode="auto">
            <a:xfrm>
              <a:off x="5919788" y="2781300"/>
              <a:ext cx="9398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/>
                <a:t>Buncher</a:t>
              </a:r>
            </a:p>
          </p:txBody>
        </p:sp>
        <p:sp>
          <p:nvSpPr>
            <p:cNvPr id="8239" name="Text Box 39"/>
            <p:cNvSpPr txBox="1">
              <a:spLocks noChangeArrowheads="1"/>
            </p:cNvSpPr>
            <p:nvPr/>
          </p:nvSpPr>
          <p:spPr bwMode="auto">
            <a:xfrm>
              <a:off x="4999038" y="3513138"/>
              <a:ext cx="7477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/>
                <a:t>Kicker</a:t>
              </a:r>
            </a:p>
          </p:txBody>
        </p:sp>
        <p:grpSp>
          <p:nvGrpSpPr>
            <p:cNvPr id="8240" name="Group 19"/>
            <p:cNvGrpSpPr>
              <a:grpSpLocks/>
            </p:cNvGrpSpPr>
            <p:nvPr/>
          </p:nvGrpSpPr>
          <p:grpSpPr bwMode="auto">
            <a:xfrm>
              <a:off x="3157538" y="3105150"/>
              <a:ext cx="76200" cy="1506661"/>
              <a:chOff x="384" y="1824"/>
              <a:chExt cx="48" cy="960"/>
            </a:xfrm>
          </p:grpSpPr>
          <p:sp>
            <p:nvSpPr>
              <p:cNvPr id="8273" name="Rectangle 4"/>
              <p:cNvSpPr>
                <a:spLocks noChangeArrowheads="1"/>
              </p:cNvSpPr>
              <p:nvPr/>
            </p:nvSpPr>
            <p:spPr bwMode="auto">
              <a:xfrm>
                <a:off x="384" y="1824"/>
                <a:ext cx="48" cy="432"/>
              </a:xfrm>
              <a:prstGeom prst="rect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274" name="Rectangle 7"/>
              <p:cNvSpPr>
                <a:spLocks noChangeArrowheads="1"/>
              </p:cNvSpPr>
              <p:nvPr/>
            </p:nvSpPr>
            <p:spPr bwMode="auto">
              <a:xfrm>
                <a:off x="384" y="2352"/>
                <a:ext cx="48" cy="432"/>
              </a:xfrm>
              <a:prstGeom prst="rect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8241" name="Line 13"/>
            <p:cNvSpPr>
              <a:spLocks noChangeShapeType="1"/>
            </p:cNvSpPr>
            <p:nvPr/>
          </p:nvSpPr>
          <p:spPr bwMode="auto">
            <a:xfrm>
              <a:off x="2547938" y="3867150"/>
              <a:ext cx="182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42" name="Line 15"/>
            <p:cNvSpPr>
              <a:spLocks noChangeShapeType="1"/>
            </p:cNvSpPr>
            <p:nvPr/>
          </p:nvSpPr>
          <p:spPr bwMode="auto">
            <a:xfrm flipV="1">
              <a:off x="4370294" y="1951037"/>
              <a:ext cx="1952719" cy="19354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8243" name="Group 32"/>
            <p:cNvGrpSpPr>
              <a:grpSpLocks/>
            </p:cNvGrpSpPr>
            <p:nvPr/>
          </p:nvGrpSpPr>
          <p:grpSpPr bwMode="auto">
            <a:xfrm>
              <a:off x="3843338" y="3400426"/>
              <a:ext cx="974725" cy="687414"/>
              <a:chOff x="816" y="2010"/>
              <a:chExt cx="614" cy="438"/>
            </a:xfrm>
          </p:grpSpPr>
          <p:grpSp>
            <p:nvGrpSpPr>
              <p:cNvPr id="8266" name="Group 18"/>
              <p:cNvGrpSpPr>
                <a:grpSpLocks/>
              </p:cNvGrpSpPr>
              <p:nvPr/>
            </p:nvGrpSpPr>
            <p:grpSpPr bwMode="auto">
              <a:xfrm>
                <a:off x="816" y="2016"/>
                <a:ext cx="614" cy="432"/>
                <a:chOff x="816" y="2016"/>
                <a:chExt cx="614" cy="432"/>
              </a:xfrm>
            </p:grpSpPr>
            <p:sp>
              <p:nvSpPr>
                <p:cNvPr id="8268" name="Line 8"/>
                <p:cNvSpPr>
                  <a:spLocks noChangeShapeType="1"/>
                </p:cNvSpPr>
                <p:nvPr/>
              </p:nvSpPr>
              <p:spPr bwMode="auto">
                <a:xfrm>
                  <a:off x="816" y="2160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269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1056" y="2016"/>
                  <a:ext cx="14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270" name="Line 10"/>
                <p:cNvSpPr>
                  <a:spLocks noChangeShapeType="1"/>
                </p:cNvSpPr>
                <p:nvPr/>
              </p:nvSpPr>
              <p:spPr bwMode="auto">
                <a:xfrm>
                  <a:off x="816" y="2448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271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00" y="2218"/>
                  <a:ext cx="230" cy="2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272" name="Line 12"/>
                <p:cNvSpPr>
                  <a:spLocks noChangeShapeType="1"/>
                </p:cNvSpPr>
                <p:nvPr/>
              </p:nvSpPr>
              <p:spPr bwMode="auto">
                <a:xfrm>
                  <a:off x="816" y="2160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8267" name="Line 16"/>
              <p:cNvSpPr>
                <a:spLocks noChangeShapeType="1"/>
              </p:cNvSpPr>
              <p:nvPr/>
            </p:nvSpPr>
            <p:spPr bwMode="auto">
              <a:xfrm>
                <a:off x="1199" y="2010"/>
                <a:ext cx="224" cy="2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8244" name="Group 20"/>
            <p:cNvGrpSpPr>
              <a:grpSpLocks/>
            </p:cNvGrpSpPr>
            <p:nvPr/>
          </p:nvGrpSpPr>
          <p:grpSpPr bwMode="auto">
            <a:xfrm rot="-2913131">
              <a:off x="5369645" y="2082475"/>
              <a:ext cx="75333" cy="1524000"/>
              <a:chOff x="384" y="1824"/>
              <a:chExt cx="48" cy="960"/>
            </a:xfrm>
          </p:grpSpPr>
          <p:sp>
            <p:nvSpPr>
              <p:cNvPr id="8264" name="Rectangle 21"/>
              <p:cNvSpPr>
                <a:spLocks noChangeArrowheads="1"/>
              </p:cNvSpPr>
              <p:nvPr/>
            </p:nvSpPr>
            <p:spPr bwMode="auto">
              <a:xfrm>
                <a:off x="384" y="1824"/>
                <a:ext cx="48" cy="432"/>
              </a:xfrm>
              <a:prstGeom prst="rect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265" name="Rectangle 22"/>
              <p:cNvSpPr>
                <a:spLocks noChangeArrowheads="1"/>
              </p:cNvSpPr>
              <p:nvPr/>
            </p:nvSpPr>
            <p:spPr bwMode="auto">
              <a:xfrm>
                <a:off x="384" y="2352"/>
                <a:ext cx="48" cy="432"/>
              </a:xfrm>
              <a:prstGeom prst="rect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8245" name="Group 31"/>
            <p:cNvGrpSpPr>
              <a:grpSpLocks/>
            </p:cNvGrpSpPr>
            <p:nvPr/>
          </p:nvGrpSpPr>
          <p:grpSpPr bwMode="auto">
            <a:xfrm rot="10800000">
              <a:off x="5854699" y="1671638"/>
              <a:ext cx="974725" cy="677998"/>
              <a:chOff x="2292" y="1137"/>
              <a:chExt cx="614" cy="432"/>
            </a:xfrm>
          </p:grpSpPr>
          <p:grpSp>
            <p:nvGrpSpPr>
              <p:cNvPr id="8257" name="Group 24"/>
              <p:cNvGrpSpPr>
                <a:grpSpLocks/>
              </p:cNvGrpSpPr>
              <p:nvPr/>
            </p:nvGrpSpPr>
            <p:grpSpPr bwMode="auto">
              <a:xfrm>
                <a:off x="2292" y="1137"/>
                <a:ext cx="614" cy="432"/>
                <a:chOff x="816" y="2016"/>
                <a:chExt cx="614" cy="432"/>
              </a:xfrm>
            </p:grpSpPr>
            <p:sp>
              <p:nvSpPr>
                <p:cNvPr id="8259" name="Line 25"/>
                <p:cNvSpPr>
                  <a:spLocks noChangeShapeType="1"/>
                </p:cNvSpPr>
                <p:nvPr/>
              </p:nvSpPr>
              <p:spPr bwMode="auto">
                <a:xfrm>
                  <a:off x="816" y="2160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260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056" y="2016"/>
                  <a:ext cx="14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261" name="Line 27"/>
                <p:cNvSpPr>
                  <a:spLocks noChangeShapeType="1"/>
                </p:cNvSpPr>
                <p:nvPr/>
              </p:nvSpPr>
              <p:spPr bwMode="auto">
                <a:xfrm>
                  <a:off x="816" y="2448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262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200" y="2218"/>
                  <a:ext cx="230" cy="2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263" name="Line 29"/>
                <p:cNvSpPr>
                  <a:spLocks noChangeShapeType="1"/>
                </p:cNvSpPr>
                <p:nvPr/>
              </p:nvSpPr>
              <p:spPr bwMode="auto">
                <a:xfrm>
                  <a:off x="816" y="2160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8258" name="Line 30"/>
              <p:cNvSpPr>
                <a:spLocks noChangeShapeType="1"/>
              </p:cNvSpPr>
              <p:nvPr/>
            </p:nvSpPr>
            <p:spPr bwMode="auto">
              <a:xfrm>
                <a:off x="2674" y="1137"/>
                <a:ext cx="224" cy="2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8246" name="Rectangle 33"/>
            <p:cNvSpPr>
              <a:spLocks noChangeArrowheads="1"/>
            </p:cNvSpPr>
            <p:nvPr/>
          </p:nvSpPr>
          <p:spPr bwMode="auto">
            <a:xfrm rot="-2838565">
              <a:off x="4732506" y="3131120"/>
              <a:ext cx="428456" cy="330200"/>
            </a:xfrm>
            <a:prstGeom prst="rect">
              <a:avLst/>
            </a:prstGeom>
            <a:solidFill>
              <a:srgbClr val="FFCC6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47" name="Rectangle 34"/>
            <p:cNvSpPr>
              <a:spLocks noChangeArrowheads="1"/>
            </p:cNvSpPr>
            <p:nvPr/>
          </p:nvSpPr>
          <p:spPr bwMode="auto">
            <a:xfrm>
              <a:off x="7070725" y="1749425"/>
              <a:ext cx="433388" cy="326443"/>
            </a:xfrm>
            <a:prstGeom prst="rect">
              <a:avLst/>
            </a:prstGeom>
            <a:solidFill>
              <a:srgbClr val="FFCC6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48" name="Rectangle 37"/>
            <p:cNvSpPr>
              <a:spLocks noChangeArrowheads="1"/>
            </p:cNvSpPr>
            <p:nvPr/>
          </p:nvSpPr>
          <p:spPr bwMode="auto">
            <a:xfrm rot="2636704">
              <a:off x="5616392" y="2251641"/>
              <a:ext cx="493712" cy="35155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49" name="Line 42"/>
            <p:cNvSpPr>
              <a:spLocks noChangeShapeType="1"/>
            </p:cNvSpPr>
            <p:nvPr/>
          </p:nvSpPr>
          <p:spPr bwMode="auto">
            <a:xfrm>
              <a:off x="8636000" y="1412875"/>
              <a:ext cx="11113" cy="106251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50" name="Text Box 74"/>
            <p:cNvSpPr txBox="1">
              <a:spLocks noChangeArrowheads="1"/>
            </p:cNvSpPr>
            <p:nvPr/>
          </p:nvSpPr>
          <p:spPr bwMode="auto">
            <a:xfrm>
              <a:off x="7554913" y="2062163"/>
              <a:ext cx="10080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/>
                <a:t>SEMGrid</a:t>
              </a:r>
            </a:p>
          </p:txBody>
        </p:sp>
        <p:sp>
          <p:nvSpPr>
            <p:cNvPr id="8251" name="Rectangle 37"/>
            <p:cNvSpPr>
              <a:spLocks noChangeArrowheads="1"/>
            </p:cNvSpPr>
            <p:nvPr/>
          </p:nvSpPr>
          <p:spPr bwMode="auto">
            <a:xfrm rot="2636704">
              <a:off x="5387065" y="2624411"/>
              <a:ext cx="292100" cy="169499"/>
            </a:xfrm>
            <a:prstGeom prst="rect">
              <a:avLst/>
            </a:prstGeom>
            <a:solidFill>
              <a:srgbClr val="99FF6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52" name="Rectangle 37"/>
            <p:cNvSpPr>
              <a:spLocks noChangeArrowheads="1"/>
            </p:cNvSpPr>
            <p:nvPr/>
          </p:nvSpPr>
          <p:spPr bwMode="auto">
            <a:xfrm rot="5400000">
              <a:off x="3303012" y="3808989"/>
              <a:ext cx="313890" cy="160337"/>
            </a:xfrm>
            <a:prstGeom prst="rect">
              <a:avLst/>
            </a:prstGeom>
            <a:solidFill>
              <a:srgbClr val="99FF6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53" name="Text Box 39"/>
            <p:cNvSpPr txBox="1">
              <a:spLocks noChangeArrowheads="1"/>
            </p:cNvSpPr>
            <p:nvPr/>
          </p:nvSpPr>
          <p:spPr bwMode="auto">
            <a:xfrm>
              <a:off x="3270250" y="1966914"/>
              <a:ext cx="12954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/>
                <a:t>Transformer</a:t>
              </a:r>
            </a:p>
          </p:txBody>
        </p:sp>
        <p:cxnSp>
          <p:nvCxnSpPr>
            <p:cNvPr id="8254" name="Straight Connector 96"/>
            <p:cNvCxnSpPr>
              <a:cxnSpLocks noChangeShapeType="1"/>
              <a:endCxn id="8253" idx="2"/>
            </p:cNvCxnSpPr>
            <p:nvPr/>
          </p:nvCxnSpPr>
          <p:spPr bwMode="auto">
            <a:xfrm rot="5400000" flipH="1" flipV="1">
              <a:off x="3039478" y="2753728"/>
              <a:ext cx="1326732" cy="43021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255" name="Straight Connector 98"/>
            <p:cNvCxnSpPr>
              <a:cxnSpLocks noChangeShapeType="1"/>
              <a:stCxn id="8253" idx="3"/>
            </p:cNvCxnSpPr>
            <p:nvPr/>
          </p:nvCxnSpPr>
          <p:spPr bwMode="auto">
            <a:xfrm>
              <a:off x="4565650" y="2136191"/>
              <a:ext cx="711200" cy="35935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256" name="Text Box 38"/>
            <p:cNvSpPr txBox="1">
              <a:spLocks noChangeArrowheads="1"/>
            </p:cNvSpPr>
            <p:nvPr/>
          </p:nvSpPr>
          <p:spPr bwMode="auto">
            <a:xfrm>
              <a:off x="3505200" y="4191362"/>
              <a:ext cx="21399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/>
                <a:t>Spectrometer magnet</a:t>
              </a:r>
            </a:p>
          </p:txBody>
        </p:sp>
      </p:grpSp>
      <p:grpSp>
        <p:nvGrpSpPr>
          <p:cNvPr id="8212" name="Group 83"/>
          <p:cNvGrpSpPr>
            <a:grpSpLocks/>
          </p:cNvGrpSpPr>
          <p:nvPr/>
        </p:nvGrpSpPr>
        <p:grpSpPr bwMode="auto">
          <a:xfrm>
            <a:off x="90488" y="4552950"/>
            <a:ext cx="1889125" cy="1658938"/>
            <a:chOff x="90488" y="4552950"/>
            <a:chExt cx="1889125" cy="1658938"/>
          </a:xfrm>
        </p:grpSpPr>
        <p:cxnSp>
          <p:nvCxnSpPr>
            <p:cNvPr id="8230" name="Straight Connector 12"/>
            <p:cNvCxnSpPr>
              <a:cxnSpLocks noChangeShapeType="1"/>
            </p:cNvCxnSpPr>
            <p:nvPr/>
          </p:nvCxnSpPr>
          <p:spPr bwMode="auto">
            <a:xfrm>
              <a:off x="193675" y="5427663"/>
              <a:ext cx="155575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231" name="Straight Arrow Connector 13"/>
            <p:cNvCxnSpPr>
              <a:cxnSpLocks noChangeShapeType="1"/>
            </p:cNvCxnSpPr>
            <p:nvPr/>
          </p:nvCxnSpPr>
          <p:spPr bwMode="auto">
            <a:xfrm rot="5400000" flipH="1" flipV="1">
              <a:off x="76200" y="5402263"/>
              <a:ext cx="1606550" cy="127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232" name="Straight Connector 14"/>
            <p:cNvCxnSpPr>
              <a:cxnSpLocks noChangeShapeType="1"/>
            </p:cNvCxnSpPr>
            <p:nvPr/>
          </p:nvCxnSpPr>
          <p:spPr bwMode="auto">
            <a:xfrm flipV="1">
              <a:off x="161925" y="5054600"/>
              <a:ext cx="1492250" cy="1588"/>
            </a:xfrm>
            <a:prstGeom prst="line">
              <a:avLst/>
            </a:prstGeom>
            <a:noFill/>
            <a:ln w="5080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233" name="TextBox 15"/>
            <p:cNvSpPr txBox="1">
              <a:spLocks noChangeArrowheads="1"/>
            </p:cNvSpPr>
            <p:nvPr/>
          </p:nvSpPr>
          <p:spPr bwMode="auto">
            <a:xfrm>
              <a:off x="431800" y="4552950"/>
              <a:ext cx="5207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/>
                <a:t>E</a:t>
              </a:r>
            </a:p>
          </p:txBody>
        </p:sp>
        <p:sp>
          <p:nvSpPr>
            <p:cNvPr id="8234" name="TextBox 16"/>
            <p:cNvSpPr txBox="1">
              <a:spLocks noChangeArrowheads="1"/>
            </p:cNvSpPr>
            <p:nvPr/>
          </p:nvSpPr>
          <p:spPr bwMode="auto">
            <a:xfrm>
              <a:off x="1460500" y="5487988"/>
              <a:ext cx="5191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/>
                <a:t>φ</a:t>
              </a:r>
            </a:p>
          </p:txBody>
        </p:sp>
        <p:sp>
          <p:nvSpPr>
            <p:cNvPr id="8235" name="TextBox 120"/>
            <p:cNvSpPr txBox="1">
              <a:spLocks noChangeArrowheads="1"/>
            </p:cNvSpPr>
            <p:nvPr/>
          </p:nvSpPr>
          <p:spPr bwMode="auto">
            <a:xfrm>
              <a:off x="90488" y="5688013"/>
              <a:ext cx="6016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/>
                <a:t>at slit</a:t>
              </a:r>
            </a:p>
          </p:txBody>
        </p:sp>
      </p:grpSp>
      <p:sp>
        <p:nvSpPr>
          <p:cNvPr id="8213" name="TextBox 123"/>
          <p:cNvSpPr txBox="1">
            <a:spLocks noChangeArrowheads="1"/>
          </p:cNvSpPr>
          <p:nvPr/>
        </p:nvSpPr>
        <p:spPr bwMode="auto">
          <a:xfrm>
            <a:off x="2778125" y="5746750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first drift space </a:t>
            </a:r>
          </a:p>
        </p:txBody>
      </p:sp>
      <p:sp>
        <p:nvSpPr>
          <p:cNvPr id="8214" name="TextBox 124"/>
          <p:cNvSpPr txBox="1">
            <a:spLocks noChangeArrowheads="1"/>
          </p:cNvSpPr>
          <p:nvPr/>
        </p:nvSpPr>
        <p:spPr bwMode="auto">
          <a:xfrm>
            <a:off x="4727575" y="5773738"/>
            <a:ext cx="830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buncher</a:t>
            </a:r>
          </a:p>
        </p:txBody>
      </p:sp>
      <p:sp>
        <p:nvSpPr>
          <p:cNvPr id="8215" name="TextBox 125"/>
          <p:cNvSpPr txBox="1">
            <a:spLocks noChangeArrowheads="1"/>
          </p:cNvSpPr>
          <p:nvPr/>
        </p:nvSpPr>
        <p:spPr bwMode="auto">
          <a:xfrm>
            <a:off x="6784975" y="5840413"/>
            <a:ext cx="1636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second drift space</a:t>
            </a:r>
          </a:p>
        </p:txBody>
      </p:sp>
      <p:sp>
        <p:nvSpPr>
          <p:cNvPr id="8216" name="Rectangle 75"/>
          <p:cNvSpPr>
            <a:spLocks noChangeArrowheads="1"/>
          </p:cNvSpPr>
          <p:nvPr/>
        </p:nvSpPr>
        <p:spPr bwMode="auto">
          <a:xfrm>
            <a:off x="3733800" y="4495800"/>
            <a:ext cx="304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17" name="Rectangle 80"/>
          <p:cNvSpPr>
            <a:spLocks noChangeArrowheads="1"/>
          </p:cNvSpPr>
          <p:nvPr/>
        </p:nvSpPr>
        <p:spPr bwMode="auto">
          <a:xfrm>
            <a:off x="5715000" y="4114800"/>
            <a:ext cx="1600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3" name="Oval 82"/>
          <p:cNvSpPr/>
          <p:nvPr/>
        </p:nvSpPr>
        <p:spPr bwMode="auto">
          <a:xfrm rot="18915902" flipV="1">
            <a:off x="4150040" y="3764688"/>
            <a:ext cx="569344" cy="117895"/>
          </a:xfrm>
          <a:prstGeom prst="ellipse">
            <a:avLst/>
          </a:prstGeom>
          <a:gradFill flip="none" rotWithShape="1">
            <a:gsLst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5" name="Oval 84"/>
          <p:cNvSpPr/>
          <p:nvPr/>
        </p:nvSpPr>
        <p:spPr bwMode="auto">
          <a:xfrm flipV="1">
            <a:off x="2286000" y="3810000"/>
            <a:ext cx="569344" cy="117895"/>
          </a:xfrm>
          <a:prstGeom prst="ellipse">
            <a:avLst/>
          </a:prstGeom>
          <a:gradFill flip="none" rotWithShape="1">
            <a:gsLst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6" name="Oval 85"/>
          <p:cNvSpPr/>
          <p:nvPr/>
        </p:nvSpPr>
        <p:spPr bwMode="auto">
          <a:xfrm flipV="1">
            <a:off x="6019800" y="1905000"/>
            <a:ext cx="569344" cy="117895"/>
          </a:xfrm>
          <a:prstGeom prst="ellipse">
            <a:avLst/>
          </a:prstGeom>
          <a:gradFill flip="none" rotWithShape="1">
            <a:gsLst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27" name="Rectangle 74"/>
          <p:cNvSpPr>
            <a:spLocks noChangeArrowheads="1"/>
          </p:cNvSpPr>
          <p:nvPr/>
        </p:nvSpPr>
        <p:spPr bwMode="auto">
          <a:xfrm>
            <a:off x="5486400" y="4953000"/>
            <a:ext cx="381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28" name="TextBox 16"/>
          <p:cNvSpPr txBox="1">
            <a:spLocks noChangeArrowheads="1"/>
          </p:cNvSpPr>
          <p:nvPr/>
        </p:nvSpPr>
        <p:spPr bwMode="auto">
          <a:xfrm>
            <a:off x="5275263" y="5497513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φ</a:t>
            </a:r>
          </a:p>
        </p:txBody>
      </p:sp>
      <p:cxnSp>
        <p:nvCxnSpPr>
          <p:cNvPr id="8229" name="Straight Connector 12"/>
          <p:cNvCxnSpPr>
            <a:cxnSpLocks noChangeShapeType="1"/>
          </p:cNvCxnSpPr>
          <p:nvPr/>
        </p:nvCxnSpPr>
        <p:spPr bwMode="auto">
          <a:xfrm>
            <a:off x="4084638" y="5432425"/>
            <a:ext cx="15557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7" name="TextBox 75"/>
          <p:cNvSpPr txBox="1">
            <a:spLocks noChangeArrowheads="1"/>
          </p:cNvSpPr>
          <p:nvPr/>
        </p:nvSpPr>
        <p:spPr bwMode="auto">
          <a:xfrm>
            <a:off x="0" y="1371600"/>
            <a:ext cx="32766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sz="1600" dirty="0"/>
              <a:t> Spectrometer produces image</a:t>
            </a:r>
            <a:br>
              <a:rPr lang="en-US" sz="1600" dirty="0"/>
            </a:br>
            <a:r>
              <a:rPr lang="en-US" sz="1600" dirty="0"/>
              <a:t>  of slit on second slit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1600" dirty="0"/>
              <a:t> second slit selects energy slice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1600" dirty="0"/>
              <a:t> first kicker sweep phase space </a:t>
            </a:r>
            <a:br>
              <a:rPr lang="en-US" sz="1600" dirty="0"/>
            </a:br>
            <a:r>
              <a:rPr lang="en-US" sz="1600" dirty="0"/>
              <a:t>  over all energies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buncher</a:t>
            </a:r>
            <a:r>
              <a:rPr lang="en-US" sz="1600" dirty="0"/>
              <a:t> rotates energy slice in </a:t>
            </a:r>
            <a:br>
              <a:rPr lang="en-US" sz="1600" dirty="0"/>
            </a:br>
            <a:r>
              <a:rPr lang="en-US" sz="1600" dirty="0"/>
              <a:t>  phase space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1600" dirty="0"/>
              <a:t> at second spectrometer the</a:t>
            </a:r>
            <a:br>
              <a:rPr lang="en-US" sz="1600" dirty="0"/>
            </a:br>
            <a:r>
              <a:rPr lang="en-US" sz="1600" dirty="0"/>
              <a:t>  phase distribution is</a:t>
            </a:r>
            <a:br>
              <a:rPr lang="en-US" sz="1600" dirty="0"/>
            </a:br>
            <a:r>
              <a:rPr lang="en-US" sz="1600" dirty="0"/>
              <a:t>  transformed into an</a:t>
            </a:r>
            <a:br>
              <a:rPr lang="en-US" sz="1600" dirty="0"/>
            </a:br>
            <a:r>
              <a:rPr lang="en-US" sz="1600" dirty="0"/>
              <a:t>  energy distribution analyzed by</a:t>
            </a:r>
            <a:br>
              <a:rPr lang="en-US" sz="1600" dirty="0"/>
            </a:br>
            <a:r>
              <a:rPr lang="en-US" sz="1600" dirty="0"/>
              <a:t>  the second spectrometer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1600" dirty="0"/>
              <a:t> second kicker corrects for first </a:t>
            </a:r>
            <a:br>
              <a:rPr lang="en-US" sz="1600" dirty="0"/>
            </a:br>
            <a:r>
              <a:rPr lang="en-US" sz="1600" dirty="0"/>
              <a:t>  kick</a:t>
            </a:r>
          </a:p>
        </p:txBody>
      </p:sp>
    </p:spTree>
    <p:extLst>
      <p:ext uri="{BB962C8B-B14F-4D97-AF65-F5344CB8AC3E}">
        <p14:creationId xmlns:p14="http://schemas.microsoft.com/office/powerpoint/2010/main" xmlns="" val="59197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2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14393 -0.186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93 -0.18634 L 0.17344 -0.223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" y="-187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4" dur="2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3 -0.22384 L 0.2151 -0.27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27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60000">
                                      <p:cBhvr>
                                        <p:cTn id="30" dur="20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25 2.22222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Single Shot Emittance Measurement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en-GB" dirty="0" smtClean="0"/>
              <a:t>Advantage</a:t>
            </a:r>
            <a:r>
              <a:rPr lang="fr-CH" dirty="0" smtClean="0"/>
              <a:t>: </a:t>
            </a:r>
          </a:p>
          <a:p>
            <a:pPr lvl="1" eaLnBrk="1" hangingPunct="1">
              <a:buFontTx/>
              <a:buBlip>
                <a:blip r:embed="rId3"/>
              </a:buBlip>
            </a:pPr>
            <a:r>
              <a:rPr lang="fr-CH" dirty="0" smtClean="0"/>
              <a:t>Full scan </a:t>
            </a:r>
            <a:r>
              <a:rPr lang="fr-CH" dirty="0" err="1" smtClean="0"/>
              <a:t>takes</a:t>
            </a:r>
            <a:r>
              <a:rPr lang="fr-CH" dirty="0" smtClean="0"/>
              <a:t> 20 </a:t>
            </a:r>
            <a:r>
              <a:rPr lang="el-GR" dirty="0" smtClean="0">
                <a:cs typeface="Arial" charset="0"/>
              </a:rPr>
              <a:t>μ</a:t>
            </a:r>
            <a:r>
              <a:rPr lang="fr-CH" dirty="0" smtClean="0">
                <a:cs typeface="Arial" charset="0"/>
              </a:rPr>
              <a:t>s</a:t>
            </a:r>
          </a:p>
          <a:p>
            <a:pPr lvl="1" eaLnBrk="1" hangingPunct="1">
              <a:buFontTx/>
              <a:buBlip>
                <a:blip r:embed="rId3"/>
              </a:buBlip>
            </a:pPr>
            <a:r>
              <a:rPr lang="fr-CH" dirty="0" err="1" smtClean="0">
                <a:cs typeface="Arial" charset="0"/>
              </a:rPr>
              <a:t>Shot</a:t>
            </a:r>
            <a:r>
              <a:rPr lang="fr-CH" dirty="0" smtClean="0">
                <a:cs typeface="Arial" charset="0"/>
              </a:rPr>
              <a:t> by </a:t>
            </a:r>
            <a:r>
              <a:rPr lang="fr-CH" dirty="0" err="1" smtClean="0">
                <a:cs typeface="Arial" charset="0"/>
              </a:rPr>
              <a:t>shot</a:t>
            </a:r>
            <a:r>
              <a:rPr lang="fr-CH" dirty="0" smtClean="0">
                <a:cs typeface="Arial" charset="0"/>
              </a:rPr>
              <a:t> </a:t>
            </a:r>
            <a:r>
              <a:rPr lang="fr-CH" dirty="0" err="1" smtClean="0">
                <a:cs typeface="Arial" charset="0"/>
              </a:rPr>
              <a:t>comparison</a:t>
            </a:r>
            <a:r>
              <a:rPr lang="fr-CH" dirty="0" smtClean="0">
                <a:cs typeface="Arial" charset="0"/>
              </a:rPr>
              <a:t> possible</a:t>
            </a:r>
            <a:endParaRPr lang="el-GR" dirty="0" smtClean="0">
              <a:cs typeface="Arial" charset="0"/>
            </a:endParaRPr>
          </a:p>
          <a:p>
            <a:pPr eaLnBrk="1" hangingPunct="1">
              <a:buFontTx/>
              <a:buBlip>
                <a:blip r:embed="rId2"/>
              </a:buBlip>
            </a:pPr>
            <a:r>
              <a:rPr lang="en-GB" dirty="0" smtClean="0"/>
              <a:t>Disadvantage:</a:t>
            </a:r>
          </a:p>
          <a:p>
            <a:pPr lvl="1" eaLnBrk="1" hangingPunct="1">
              <a:buFontTx/>
              <a:buBlip>
                <a:blip r:embed="rId3"/>
              </a:buBlip>
            </a:pPr>
            <a:r>
              <a:rPr lang="en-GB" dirty="0" smtClean="0"/>
              <a:t>Very costly</a:t>
            </a:r>
          </a:p>
          <a:p>
            <a:pPr lvl="1" eaLnBrk="1" hangingPunct="1">
              <a:buFontTx/>
              <a:buBlip>
                <a:blip r:embed="rId3"/>
              </a:buBlip>
            </a:pPr>
            <a:r>
              <a:rPr lang="en-GB" dirty="0" smtClean="0"/>
              <a:t>Needs dedicated measurement line</a:t>
            </a:r>
          </a:p>
          <a:p>
            <a:pPr lvl="1" eaLnBrk="1" hangingPunct="1">
              <a:buFontTx/>
              <a:buBlip>
                <a:blip r:embed="rId3"/>
              </a:buBlip>
            </a:pPr>
            <a:r>
              <a:rPr lang="en-GB" dirty="0" smtClean="0"/>
              <a:t>Needs a fast sampling ADC + memory for each wire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fr-CH" dirty="0" err="1" smtClean="0"/>
              <a:t>Cheaper</a:t>
            </a:r>
            <a:r>
              <a:rPr lang="fr-CH" dirty="0" smtClean="0"/>
              <a:t> alternative:</a:t>
            </a:r>
          </a:p>
          <a:p>
            <a:pPr lvl="1" eaLnBrk="1" hangingPunct="1">
              <a:buFontTx/>
              <a:buBlip>
                <a:blip r:embed="rId3"/>
              </a:buBlip>
            </a:pPr>
            <a:r>
              <a:rPr lang="fr-CH" dirty="0" smtClean="0"/>
              <a:t>Multi-</a:t>
            </a:r>
            <a:r>
              <a:rPr lang="fr-CH" dirty="0" err="1" smtClean="0"/>
              <a:t>slit</a:t>
            </a:r>
            <a:r>
              <a:rPr lang="fr-CH" dirty="0" smtClean="0"/>
              <a:t> or </a:t>
            </a:r>
            <a:r>
              <a:rPr lang="fr-CH" dirty="0" err="1" smtClean="0"/>
              <a:t>pepperpot</a:t>
            </a:r>
            <a:r>
              <a:rPr lang="fr-CH" dirty="0"/>
              <a:t> </a:t>
            </a:r>
            <a:r>
              <a:rPr lang="fr-CH" dirty="0" err="1" smtClean="0"/>
              <a:t>measurement</a:t>
            </a:r>
            <a:endParaRPr lang="fr-CH" dirty="0" smtClean="0"/>
          </a:p>
          <a:p>
            <a:pPr eaLnBrk="1" hangingPunct="1">
              <a:buFontTx/>
              <a:buNone/>
            </a:pPr>
            <a:endParaRPr lang="en-GB" dirty="0" smtClean="0"/>
          </a:p>
        </p:txBody>
      </p:sp>
      <p:sp>
        <p:nvSpPr>
          <p:cNvPr id="6451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29D939-9750-4800-8A2C-17EEC5612F25}" type="slidenum">
              <a:rPr lang="en-US" sz="1400" smtClean="0"/>
              <a:pPr eaLnBrk="1" hangingPunct="1"/>
              <a:t>49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320800"/>
            <a:ext cx="5437187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42888"/>
            <a:ext cx="6172200" cy="838200"/>
          </a:xfrm>
        </p:spPr>
        <p:txBody>
          <a:bodyPr/>
          <a:lstStyle/>
          <a:p>
            <a:pPr eaLnBrk="1" hangingPunct="1"/>
            <a:r>
              <a:rPr lang="en-GB" sz="2400" smtClean="0"/>
              <a:t>Setup for charge state measurement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43600" y="2124075"/>
            <a:ext cx="3200400" cy="3962400"/>
          </a:xfrm>
        </p:spPr>
        <p:txBody>
          <a:bodyPr/>
          <a:lstStyle/>
          <a:p>
            <a:pPr eaLnBrk="1" hangingPunct="1"/>
            <a:r>
              <a:rPr lang="en-GB" smtClean="0"/>
              <a:t>The spectrometer magnet is swept and the current passing the slit is measured</a:t>
            </a:r>
          </a:p>
        </p:txBody>
      </p:sp>
      <p:sp>
        <p:nvSpPr>
          <p:cNvPr id="19462" name="Oval 5"/>
          <p:cNvSpPr>
            <a:spLocks noChangeArrowheads="1"/>
          </p:cNvSpPr>
          <p:nvPr/>
        </p:nvSpPr>
        <p:spPr bwMode="auto">
          <a:xfrm>
            <a:off x="1006475" y="2270125"/>
            <a:ext cx="3063875" cy="2911475"/>
          </a:xfrm>
          <a:prstGeom prst="ellipse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9463" name="Oval 6"/>
          <p:cNvSpPr>
            <a:spLocks noChangeArrowheads="1"/>
          </p:cNvSpPr>
          <p:nvPr/>
        </p:nvSpPr>
        <p:spPr bwMode="auto">
          <a:xfrm>
            <a:off x="1922463" y="3016250"/>
            <a:ext cx="1568450" cy="141763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2546350" y="1766888"/>
            <a:ext cx="2041525" cy="3565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1800"/>
          </a:p>
        </p:txBody>
      </p:sp>
      <p:sp>
        <p:nvSpPr>
          <p:cNvPr id="19465" name="Line 8"/>
          <p:cNvSpPr>
            <a:spLocks noChangeShapeType="1"/>
          </p:cNvSpPr>
          <p:nvPr/>
        </p:nvSpPr>
        <p:spPr bwMode="auto">
          <a:xfrm>
            <a:off x="2546350" y="4433888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6" name="Line 9"/>
          <p:cNvSpPr>
            <a:spLocks noChangeShapeType="1"/>
          </p:cNvSpPr>
          <p:nvPr/>
        </p:nvSpPr>
        <p:spPr bwMode="auto">
          <a:xfrm>
            <a:off x="2530475" y="2239963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7" name="Rectangle 10"/>
          <p:cNvSpPr>
            <a:spLocks noChangeArrowheads="1"/>
          </p:cNvSpPr>
          <p:nvPr/>
        </p:nvSpPr>
        <p:spPr bwMode="auto">
          <a:xfrm>
            <a:off x="2744788" y="1873250"/>
            <a:ext cx="88900" cy="66992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9468" name="Rectangle 11"/>
          <p:cNvSpPr>
            <a:spLocks noChangeArrowheads="1"/>
          </p:cNvSpPr>
          <p:nvPr/>
        </p:nvSpPr>
        <p:spPr bwMode="auto">
          <a:xfrm>
            <a:off x="2744788" y="2651125"/>
            <a:ext cx="88900" cy="66992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9469" name="AutoShape 12"/>
          <p:cNvSpPr>
            <a:spLocks noChangeArrowheads="1"/>
          </p:cNvSpPr>
          <p:nvPr/>
        </p:nvSpPr>
        <p:spPr bwMode="auto">
          <a:xfrm>
            <a:off x="2590800" y="4556125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9470" name="Text Box 13"/>
          <p:cNvSpPr txBox="1">
            <a:spLocks noChangeArrowheads="1"/>
          </p:cNvSpPr>
          <p:nvPr/>
        </p:nvSpPr>
        <p:spPr bwMode="auto">
          <a:xfrm>
            <a:off x="2974975" y="5202238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800"/>
              <a:t>beam</a:t>
            </a:r>
          </a:p>
        </p:txBody>
      </p:sp>
      <p:sp>
        <p:nvSpPr>
          <p:cNvPr id="19471" name="Rectangle 14"/>
          <p:cNvSpPr>
            <a:spLocks noChangeArrowheads="1"/>
          </p:cNvSpPr>
          <p:nvPr/>
        </p:nvSpPr>
        <p:spPr bwMode="auto">
          <a:xfrm>
            <a:off x="4037013" y="4373563"/>
            <a:ext cx="1341437" cy="868362"/>
          </a:xfrm>
          <a:prstGeom prst="rect">
            <a:avLst/>
          </a:prstGeom>
          <a:solidFill>
            <a:srgbClr val="CCFF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Ion</a:t>
            </a:r>
          </a:p>
          <a:p>
            <a:pPr algn="ctr"/>
            <a:r>
              <a:rPr lang="en-GB" sz="1800"/>
              <a:t>source</a:t>
            </a:r>
          </a:p>
        </p:txBody>
      </p:sp>
      <p:sp>
        <p:nvSpPr>
          <p:cNvPr id="19472" name="Arc 15"/>
          <p:cNvSpPr>
            <a:spLocks/>
          </p:cNvSpPr>
          <p:nvPr/>
        </p:nvSpPr>
        <p:spPr bwMode="auto">
          <a:xfrm rot="-10500259">
            <a:off x="1571625" y="3810000"/>
            <a:ext cx="981075" cy="882650"/>
          </a:xfrm>
          <a:custGeom>
            <a:avLst/>
            <a:gdLst>
              <a:gd name="T0" fmla="*/ 0 w 22865"/>
              <a:gd name="T1" fmla="*/ 0 h 21600"/>
              <a:gd name="T2" fmla="*/ 0 w 22865"/>
              <a:gd name="T3" fmla="*/ 0 h 21600"/>
              <a:gd name="T4" fmla="*/ 0 w 22865"/>
              <a:gd name="T5" fmla="*/ 0 h 21600"/>
              <a:gd name="T6" fmla="*/ 0 60000 65536"/>
              <a:gd name="T7" fmla="*/ 0 60000 65536"/>
              <a:gd name="T8" fmla="*/ 0 60000 65536"/>
              <a:gd name="T9" fmla="*/ 0 w 22865"/>
              <a:gd name="T10" fmla="*/ 0 h 21600"/>
              <a:gd name="T11" fmla="*/ 22865 w 2286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865" h="21600" fill="none" extrusionOk="0">
                <a:moveTo>
                  <a:pt x="0" y="37"/>
                </a:moveTo>
                <a:cubicBezTo>
                  <a:pt x="421" y="12"/>
                  <a:pt x="843" y="-1"/>
                  <a:pt x="1265" y="0"/>
                </a:cubicBezTo>
                <a:cubicBezTo>
                  <a:pt x="13194" y="0"/>
                  <a:pt x="22865" y="9670"/>
                  <a:pt x="22865" y="21600"/>
                </a:cubicBezTo>
              </a:path>
              <a:path w="22865" h="21600" stroke="0" extrusionOk="0">
                <a:moveTo>
                  <a:pt x="0" y="37"/>
                </a:moveTo>
                <a:cubicBezTo>
                  <a:pt x="421" y="12"/>
                  <a:pt x="843" y="-1"/>
                  <a:pt x="1265" y="0"/>
                </a:cubicBezTo>
                <a:cubicBezTo>
                  <a:pt x="13194" y="0"/>
                  <a:pt x="22865" y="9670"/>
                  <a:pt x="22865" y="21600"/>
                </a:cubicBezTo>
                <a:lnTo>
                  <a:pt x="1265" y="21600"/>
                </a:lnTo>
                <a:lnTo>
                  <a:pt x="0" y="3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3" name="Arc 16"/>
          <p:cNvSpPr>
            <a:spLocks/>
          </p:cNvSpPr>
          <p:nvPr/>
        </p:nvSpPr>
        <p:spPr bwMode="auto">
          <a:xfrm rot="-5182529">
            <a:off x="1644651" y="2878137"/>
            <a:ext cx="927100" cy="942975"/>
          </a:xfrm>
          <a:custGeom>
            <a:avLst/>
            <a:gdLst>
              <a:gd name="T0" fmla="*/ 0 w 21899"/>
              <a:gd name="T1" fmla="*/ 0 h 21600"/>
              <a:gd name="T2" fmla="*/ 0 w 21899"/>
              <a:gd name="T3" fmla="*/ 0 h 21600"/>
              <a:gd name="T4" fmla="*/ 0 w 21899"/>
              <a:gd name="T5" fmla="*/ 0 h 21600"/>
              <a:gd name="T6" fmla="*/ 0 60000 65536"/>
              <a:gd name="T7" fmla="*/ 0 60000 65536"/>
              <a:gd name="T8" fmla="*/ 0 60000 65536"/>
              <a:gd name="T9" fmla="*/ 0 w 21899"/>
              <a:gd name="T10" fmla="*/ 0 h 21600"/>
              <a:gd name="T11" fmla="*/ 21899 w 2189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99" h="21600" fill="none" extrusionOk="0">
                <a:moveTo>
                  <a:pt x="-1" y="2"/>
                </a:moveTo>
                <a:cubicBezTo>
                  <a:pt x="115" y="0"/>
                  <a:pt x="231" y="-1"/>
                  <a:pt x="347" y="0"/>
                </a:cubicBezTo>
                <a:cubicBezTo>
                  <a:pt x="11717" y="0"/>
                  <a:pt x="21141" y="8815"/>
                  <a:pt x="21899" y="20160"/>
                </a:cubicBezTo>
              </a:path>
              <a:path w="21899" h="21600" stroke="0" extrusionOk="0">
                <a:moveTo>
                  <a:pt x="-1" y="2"/>
                </a:moveTo>
                <a:cubicBezTo>
                  <a:pt x="115" y="0"/>
                  <a:pt x="231" y="-1"/>
                  <a:pt x="347" y="0"/>
                </a:cubicBezTo>
                <a:cubicBezTo>
                  <a:pt x="11717" y="0"/>
                  <a:pt x="21141" y="8815"/>
                  <a:pt x="21899" y="20160"/>
                </a:cubicBezTo>
                <a:lnTo>
                  <a:pt x="347" y="21600"/>
                </a:lnTo>
                <a:lnTo>
                  <a:pt x="-1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4" name="Arc 17"/>
          <p:cNvSpPr>
            <a:spLocks/>
          </p:cNvSpPr>
          <p:nvPr/>
        </p:nvSpPr>
        <p:spPr bwMode="auto">
          <a:xfrm rot="-10500259">
            <a:off x="1446213" y="3694113"/>
            <a:ext cx="1155700" cy="1033462"/>
          </a:xfrm>
          <a:custGeom>
            <a:avLst/>
            <a:gdLst>
              <a:gd name="T0" fmla="*/ 0 w 25362"/>
              <a:gd name="T1" fmla="*/ 0 h 21600"/>
              <a:gd name="T2" fmla="*/ 0 w 25362"/>
              <a:gd name="T3" fmla="*/ 0 h 21600"/>
              <a:gd name="T4" fmla="*/ 0 w 25362"/>
              <a:gd name="T5" fmla="*/ 0 h 21600"/>
              <a:gd name="T6" fmla="*/ 0 60000 65536"/>
              <a:gd name="T7" fmla="*/ 0 60000 65536"/>
              <a:gd name="T8" fmla="*/ 0 60000 65536"/>
              <a:gd name="T9" fmla="*/ 0 w 25362"/>
              <a:gd name="T10" fmla="*/ 0 h 21600"/>
              <a:gd name="T11" fmla="*/ 25362 w 253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362" h="21600" fill="none" extrusionOk="0">
                <a:moveTo>
                  <a:pt x="0" y="330"/>
                </a:moveTo>
                <a:cubicBezTo>
                  <a:pt x="1241" y="110"/>
                  <a:pt x="2500" y="-1"/>
                  <a:pt x="3762" y="0"/>
                </a:cubicBezTo>
                <a:cubicBezTo>
                  <a:pt x="15691" y="0"/>
                  <a:pt x="25362" y="9670"/>
                  <a:pt x="25362" y="21600"/>
                </a:cubicBezTo>
              </a:path>
              <a:path w="25362" h="21600" stroke="0" extrusionOk="0">
                <a:moveTo>
                  <a:pt x="0" y="330"/>
                </a:moveTo>
                <a:cubicBezTo>
                  <a:pt x="1241" y="110"/>
                  <a:pt x="2500" y="-1"/>
                  <a:pt x="3762" y="0"/>
                </a:cubicBezTo>
                <a:cubicBezTo>
                  <a:pt x="15691" y="0"/>
                  <a:pt x="25362" y="9670"/>
                  <a:pt x="25362" y="21600"/>
                </a:cubicBezTo>
                <a:lnTo>
                  <a:pt x="3762" y="21600"/>
                </a:lnTo>
                <a:lnTo>
                  <a:pt x="0" y="33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5" name="Arc 18"/>
          <p:cNvSpPr>
            <a:spLocks/>
          </p:cNvSpPr>
          <p:nvPr/>
        </p:nvSpPr>
        <p:spPr bwMode="auto">
          <a:xfrm rot="-5182529">
            <a:off x="1516062" y="2670176"/>
            <a:ext cx="1019175" cy="98425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6" name="Arc 19"/>
          <p:cNvSpPr>
            <a:spLocks/>
          </p:cNvSpPr>
          <p:nvPr/>
        </p:nvSpPr>
        <p:spPr bwMode="auto">
          <a:xfrm rot="-10500259">
            <a:off x="1222375" y="3651250"/>
            <a:ext cx="1393825" cy="1093788"/>
          </a:xfrm>
          <a:custGeom>
            <a:avLst/>
            <a:gdLst>
              <a:gd name="T0" fmla="*/ 0 w 24915"/>
              <a:gd name="T1" fmla="*/ 0 h 21600"/>
              <a:gd name="T2" fmla="*/ 0 w 24915"/>
              <a:gd name="T3" fmla="*/ 0 h 21600"/>
              <a:gd name="T4" fmla="*/ 0 w 24915"/>
              <a:gd name="T5" fmla="*/ 0 h 21600"/>
              <a:gd name="T6" fmla="*/ 0 60000 65536"/>
              <a:gd name="T7" fmla="*/ 0 60000 65536"/>
              <a:gd name="T8" fmla="*/ 0 60000 65536"/>
              <a:gd name="T9" fmla="*/ 0 w 24915"/>
              <a:gd name="T10" fmla="*/ 0 h 21600"/>
              <a:gd name="T11" fmla="*/ 24915 w 2491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15" h="21600" fill="none" extrusionOk="0">
                <a:moveTo>
                  <a:pt x="-1" y="255"/>
                </a:moveTo>
                <a:cubicBezTo>
                  <a:pt x="1096" y="85"/>
                  <a:pt x="2205" y="-1"/>
                  <a:pt x="3315" y="0"/>
                </a:cubicBezTo>
                <a:cubicBezTo>
                  <a:pt x="15244" y="0"/>
                  <a:pt x="24915" y="9670"/>
                  <a:pt x="24915" y="21600"/>
                </a:cubicBezTo>
              </a:path>
              <a:path w="24915" h="21600" stroke="0" extrusionOk="0">
                <a:moveTo>
                  <a:pt x="-1" y="255"/>
                </a:moveTo>
                <a:cubicBezTo>
                  <a:pt x="1096" y="85"/>
                  <a:pt x="2205" y="-1"/>
                  <a:pt x="3315" y="0"/>
                </a:cubicBezTo>
                <a:cubicBezTo>
                  <a:pt x="15244" y="0"/>
                  <a:pt x="24915" y="9670"/>
                  <a:pt x="24915" y="21600"/>
                </a:cubicBezTo>
                <a:lnTo>
                  <a:pt x="3315" y="21600"/>
                </a:lnTo>
                <a:lnTo>
                  <a:pt x="-1" y="25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7" name="Arc 20"/>
          <p:cNvSpPr>
            <a:spLocks/>
          </p:cNvSpPr>
          <p:nvPr/>
        </p:nvSpPr>
        <p:spPr bwMode="auto">
          <a:xfrm rot="-5182529">
            <a:off x="1358107" y="2451894"/>
            <a:ext cx="1125537" cy="122237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8" name="Arc 21"/>
          <p:cNvSpPr>
            <a:spLocks/>
          </p:cNvSpPr>
          <p:nvPr/>
        </p:nvSpPr>
        <p:spPr bwMode="auto">
          <a:xfrm rot="-10500259">
            <a:off x="1128713" y="3571875"/>
            <a:ext cx="1446212" cy="1168400"/>
          </a:xfrm>
          <a:custGeom>
            <a:avLst/>
            <a:gdLst>
              <a:gd name="T0" fmla="*/ 0 w 23401"/>
              <a:gd name="T1" fmla="*/ 0 h 21600"/>
              <a:gd name="T2" fmla="*/ 0 w 23401"/>
              <a:gd name="T3" fmla="*/ 0 h 21600"/>
              <a:gd name="T4" fmla="*/ 0 w 23401"/>
              <a:gd name="T5" fmla="*/ 0 h 21600"/>
              <a:gd name="T6" fmla="*/ 0 60000 65536"/>
              <a:gd name="T7" fmla="*/ 0 60000 65536"/>
              <a:gd name="T8" fmla="*/ 0 60000 65536"/>
              <a:gd name="T9" fmla="*/ 0 w 23401"/>
              <a:gd name="T10" fmla="*/ 0 h 21600"/>
              <a:gd name="T11" fmla="*/ 23401 w 2340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401" h="21600" fill="none" extrusionOk="0">
                <a:moveTo>
                  <a:pt x="0" y="75"/>
                </a:moveTo>
                <a:cubicBezTo>
                  <a:pt x="599" y="25"/>
                  <a:pt x="1199" y="-1"/>
                  <a:pt x="1801" y="0"/>
                </a:cubicBezTo>
                <a:cubicBezTo>
                  <a:pt x="13730" y="0"/>
                  <a:pt x="23401" y="9670"/>
                  <a:pt x="23401" y="21600"/>
                </a:cubicBezTo>
              </a:path>
              <a:path w="23401" h="21600" stroke="0" extrusionOk="0">
                <a:moveTo>
                  <a:pt x="0" y="75"/>
                </a:moveTo>
                <a:cubicBezTo>
                  <a:pt x="599" y="25"/>
                  <a:pt x="1199" y="-1"/>
                  <a:pt x="1801" y="0"/>
                </a:cubicBezTo>
                <a:cubicBezTo>
                  <a:pt x="13730" y="0"/>
                  <a:pt x="23401" y="9670"/>
                  <a:pt x="23401" y="21600"/>
                </a:cubicBezTo>
                <a:lnTo>
                  <a:pt x="1801" y="21600"/>
                </a:lnTo>
                <a:lnTo>
                  <a:pt x="0" y="7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9" name="Arc 22"/>
          <p:cNvSpPr>
            <a:spLocks/>
          </p:cNvSpPr>
          <p:nvPr/>
        </p:nvSpPr>
        <p:spPr bwMode="auto">
          <a:xfrm rot="-5182529">
            <a:off x="1311275" y="2282826"/>
            <a:ext cx="1184275" cy="1365250"/>
          </a:xfrm>
          <a:custGeom>
            <a:avLst/>
            <a:gdLst>
              <a:gd name="T0" fmla="*/ 0 w 21541"/>
              <a:gd name="T1" fmla="*/ 0 h 21598"/>
              <a:gd name="T2" fmla="*/ 0 w 21541"/>
              <a:gd name="T3" fmla="*/ 0 h 21598"/>
              <a:gd name="T4" fmla="*/ 0 w 21541"/>
              <a:gd name="T5" fmla="*/ 0 h 21598"/>
              <a:gd name="T6" fmla="*/ 0 60000 65536"/>
              <a:gd name="T7" fmla="*/ 0 60000 65536"/>
              <a:gd name="T8" fmla="*/ 0 60000 65536"/>
              <a:gd name="T9" fmla="*/ 0 w 21541"/>
              <a:gd name="T10" fmla="*/ 0 h 21598"/>
              <a:gd name="T11" fmla="*/ 21541 w 21541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41" h="21598" fill="none" extrusionOk="0">
                <a:moveTo>
                  <a:pt x="255" y="-1"/>
                </a:moveTo>
                <a:cubicBezTo>
                  <a:pt x="11468" y="131"/>
                  <a:pt x="20715" y="8823"/>
                  <a:pt x="21541" y="20007"/>
                </a:cubicBezTo>
              </a:path>
              <a:path w="21541" h="21598" stroke="0" extrusionOk="0">
                <a:moveTo>
                  <a:pt x="255" y="-1"/>
                </a:moveTo>
                <a:cubicBezTo>
                  <a:pt x="11468" y="131"/>
                  <a:pt x="20715" y="8823"/>
                  <a:pt x="21541" y="20007"/>
                </a:cubicBezTo>
                <a:lnTo>
                  <a:pt x="0" y="21598"/>
                </a:lnTo>
                <a:lnTo>
                  <a:pt x="255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3155950" y="2192338"/>
            <a:ext cx="960438" cy="74771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Faraday</a:t>
            </a:r>
          </a:p>
          <a:p>
            <a:pPr algn="ctr"/>
            <a:r>
              <a:rPr lang="en-GB" sz="1800"/>
              <a:t>Cup</a:t>
            </a:r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0" y="2092325"/>
            <a:ext cx="1555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800"/>
              <a:t>Spectrometer</a:t>
            </a:r>
          </a:p>
          <a:p>
            <a:pPr algn="ctr" eaLnBrk="1" hangingPunct="1"/>
            <a:r>
              <a:rPr lang="en-GB" sz="1800"/>
              <a:t>Magnet</a:t>
            </a:r>
          </a:p>
        </p:txBody>
      </p:sp>
      <p:sp>
        <p:nvSpPr>
          <p:cNvPr id="19482" name="Slide Number Placeholder 2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FF8C14-985D-4826-9B46-636A4987635F}" type="slidenum">
              <a:rPr lang="en-US" sz="1400" smtClean="0"/>
              <a:pPr eaLnBrk="1" hangingPunct="1"/>
              <a:t>5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smtClean="0"/>
              <a:t>Multi-slit measurement</a:t>
            </a:r>
            <a:endParaRPr lang="en-GB" smtClean="0"/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1279525"/>
            <a:ext cx="8502650" cy="5029200"/>
          </a:xfrm>
          <a:ln cap="flat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en-GB" smtClean="0"/>
              <a:t>Needs high resolution profile detector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GB" smtClean="0"/>
              <a:t>Must make sure</a:t>
            </a:r>
            <a:br>
              <a:rPr lang="en-GB" smtClean="0"/>
            </a:br>
            <a:r>
              <a:rPr lang="en-GB" smtClean="0"/>
              <a:t>that profiles</a:t>
            </a:r>
            <a:br>
              <a:rPr lang="en-GB" smtClean="0"/>
            </a:br>
            <a:r>
              <a:rPr lang="en-GB" smtClean="0"/>
              <a:t>dont overlap</a:t>
            </a:r>
          </a:p>
        </p:txBody>
      </p:sp>
      <p:sp>
        <p:nvSpPr>
          <p:cNvPr id="23556" name="Freeform 4"/>
          <p:cNvSpPr>
            <a:spLocks/>
          </p:cNvSpPr>
          <p:nvPr/>
        </p:nvSpPr>
        <p:spPr bwMode="auto">
          <a:xfrm rot="-5400000">
            <a:off x="8017669" y="1464469"/>
            <a:ext cx="508000" cy="268288"/>
          </a:xfrm>
          <a:custGeom>
            <a:avLst/>
            <a:gdLst>
              <a:gd name="T0" fmla="*/ 0 w 1056"/>
              <a:gd name="T1" fmla="*/ 2147483647 h 667"/>
              <a:gd name="T2" fmla="*/ 2147483647 w 1056"/>
              <a:gd name="T3" fmla="*/ 2147483647 h 667"/>
              <a:gd name="T4" fmla="*/ 2147483647 w 1056"/>
              <a:gd name="T5" fmla="*/ 2147483647 h 667"/>
              <a:gd name="T6" fmla="*/ 2147483647 w 1056"/>
              <a:gd name="T7" fmla="*/ 2147483647 h 667"/>
              <a:gd name="T8" fmla="*/ 2147483647 w 1056"/>
              <a:gd name="T9" fmla="*/ 2147483647 h 6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667"/>
              <a:gd name="T17" fmla="*/ 1056 w 1056"/>
              <a:gd name="T18" fmla="*/ 667 h 6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667">
                <a:moveTo>
                  <a:pt x="0" y="641"/>
                </a:moveTo>
                <a:cubicBezTo>
                  <a:pt x="120" y="645"/>
                  <a:pt x="243" y="651"/>
                  <a:pt x="336" y="545"/>
                </a:cubicBezTo>
                <a:cubicBezTo>
                  <a:pt x="429" y="439"/>
                  <a:pt x="484" y="0"/>
                  <a:pt x="558" y="2"/>
                </a:cubicBezTo>
                <a:cubicBezTo>
                  <a:pt x="632" y="4"/>
                  <a:pt x="700" y="453"/>
                  <a:pt x="783" y="560"/>
                </a:cubicBezTo>
                <a:cubicBezTo>
                  <a:pt x="866" y="667"/>
                  <a:pt x="999" y="624"/>
                  <a:pt x="1056" y="641"/>
                </a:cubicBezTo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57" name="Freeform 5"/>
          <p:cNvSpPr>
            <a:spLocks/>
          </p:cNvSpPr>
          <p:nvPr/>
        </p:nvSpPr>
        <p:spPr bwMode="auto">
          <a:xfrm rot="-5400000">
            <a:off x="7895432" y="1850231"/>
            <a:ext cx="628650" cy="392113"/>
          </a:xfrm>
          <a:custGeom>
            <a:avLst/>
            <a:gdLst>
              <a:gd name="T0" fmla="*/ 0 w 1056"/>
              <a:gd name="T1" fmla="*/ 2147483647 h 667"/>
              <a:gd name="T2" fmla="*/ 2147483647 w 1056"/>
              <a:gd name="T3" fmla="*/ 2147483647 h 667"/>
              <a:gd name="T4" fmla="*/ 2147483647 w 1056"/>
              <a:gd name="T5" fmla="*/ 2147483647 h 667"/>
              <a:gd name="T6" fmla="*/ 2147483647 w 1056"/>
              <a:gd name="T7" fmla="*/ 2147483647 h 667"/>
              <a:gd name="T8" fmla="*/ 2147483647 w 1056"/>
              <a:gd name="T9" fmla="*/ 2147483647 h 6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667"/>
              <a:gd name="T17" fmla="*/ 1056 w 1056"/>
              <a:gd name="T18" fmla="*/ 667 h 6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667">
                <a:moveTo>
                  <a:pt x="0" y="641"/>
                </a:moveTo>
                <a:cubicBezTo>
                  <a:pt x="120" y="645"/>
                  <a:pt x="243" y="651"/>
                  <a:pt x="336" y="545"/>
                </a:cubicBezTo>
                <a:cubicBezTo>
                  <a:pt x="429" y="439"/>
                  <a:pt x="484" y="0"/>
                  <a:pt x="558" y="2"/>
                </a:cubicBezTo>
                <a:cubicBezTo>
                  <a:pt x="632" y="4"/>
                  <a:pt x="700" y="453"/>
                  <a:pt x="783" y="560"/>
                </a:cubicBezTo>
                <a:cubicBezTo>
                  <a:pt x="866" y="667"/>
                  <a:pt x="999" y="624"/>
                  <a:pt x="1056" y="641"/>
                </a:cubicBezTo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58" name="Freeform 6"/>
          <p:cNvSpPr>
            <a:spLocks/>
          </p:cNvSpPr>
          <p:nvPr/>
        </p:nvSpPr>
        <p:spPr bwMode="auto">
          <a:xfrm rot="-5400000">
            <a:off x="7657307" y="2309019"/>
            <a:ext cx="882650" cy="681037"/>
          </a:xfrm>
          <a:custGeom>
            <a:avLst/>
            <a:gdLst>
              <a:gd name="T0" fmla="*/ 0 w 1056"/>
              <a:gd name="T1" fmla="*/ 2147483647 h 667"/>
              <a:gd name="T2" fmla="*/ 2147483647 w 1056"/>
              <a:gd name="T3" fmla="*/ 2147483647 h 667"/>
              <a:gd name="T4" fmla="*/ 2147483647 w 1056"/>
              <a:gd name="T5" fmla="*/ 2147483647 h 667"/>
              <a:gd name="T6" fmla="*/ 2147483647 w 1056"/>
              <a:gd name="T7" fmla="*/ 2147483647 h 667"/>
              <a:gd name="T8" fmla="*/ 2147483647 w 1056"/>
              <a:gd name="T9" fmla="*/ 2147483647 h 6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667"/>
              <a:gd name="T17" fmla="*/ 1056 w 1056"/>
              <a:gd name="T18" fmla="*/ 667 h 6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667">
                <a:moveTo>
                  <a:pt x="0" y="641"/>
                </a:moveTo>
                <a:cubicBezTo>
                  <a:pt x="120" y="645"/>
                  <a:pt x="243" y="651"/>
                  <a:pt x="336" y="545"/>
                </a:cubicBezTo>
                <a:cubicBezTo>
                  <a:pt x="429" y="439"/>
                  <a:pt x="484" y="0"/>
                  <a:pt x="558" y="2"/>
                </a:cubicBezTo>
                <a:cubicBezTo>
                  <a:pt x="632" y="4"/>
                  <a:pt x="700" y="453"/>
                  <a:pt x="783" y="560"/>
                </a:cubicBezTo>
                <a:cubicBezTo>
                  <a:pt x="866" y="667"/>
                  <a:pt x="999" y="624"/>
                  <a:pt x="1056" y="641"/>
                </a:cubicBezTo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59" name="Freeform 7"/>
          <p:cNvSpPr>
            <a:spLocks/>
          </p:cNvSpPr>
          <p:nvPr/>
        </p:nvSpPr>
        <p:spPr bwMode="auto">
          <a:xfrm>
            <a:off x="7488238" y="2951163"/>
            <a:ext cx="996950" cy="1031875"/>
          </a:xfrm>
          <a:custGeom>
            <a:avLst/>
            <a:gdLst>
              <a:gd name="T0" fmla="*/ 2147483647 w 669"/>
              <a:gd name="T1" fmla="*/ 2147483647 h 964"/>
              <a:gd name="T2" fmla="*/ 2147483647 w 669"/>
              <a:gd name="T3" fmla="*/ 2147483647 h 964"/>
              <a:gd name="T4" fmla="*/ 2147483647 w 669"/>
              <a:gd name="T5" fmla="*/ 2147483647 h 964"/>
              <a:gd name="T6" fmla="*/ 2147483647 w 669"/>
              <a:gd name="T7" fmla="*/ 2147483647 h 964"/>
              <a:gd name="T8" fmla="*/ 2147483647 w 669"/>
              <a:gd name="T9" fmla="*/ 0 h 9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9"/>
              <a:gd name="T16" fmla="*/ 0 h 964"/>
              <a:gd name="T17" fmla="*/ 669 w 669"/>
              <a:gd name="T18" fmla="*/ 964 h 9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9" h="964">
                <a:moveTo>
                  <a:pt x="645" y="964"/>
                </a:moveTo>
                <a:cubicBezTo>
                  <a:pt x="630" y="913"/>
                  <a:pt x="654" y="740"/>
                  <a:pt x="547" y="655"/>
                </a:cubicBezTo>
                <a:cubicBezTo>
                  <a:pt x="440" y="570"/>
                  <a:pt x="0" y="520"/>
                  <a:pt x="2" y="453"/>
                </a:cubicBezTo>
                <a:cubicBezTo>
                  <a:pt x="4" y="385"/>
                  <a:pt x="454" y="324"/>
                  <a:pt x="562" y="248"/>
                </a:cubicBezTo>
                <a:cubicBezTo>
                  <a:pt x="669" y="173"/>
                  <a:pt x="626" y="52"/>
                  <a:pt x="643" y="0"/>
                </a:cubicBezTo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60" name="Freeform 8"/>
          <p:cNvSpPr>
            <a:spLocks/>
          </p:cNvSpPr>
          <p:nvPr/>
        </p:nvSpPr>
        <p:spPr bwMode="auto">
          <a:xfrm rot="-5400000">
            <a:off x="7711281" y="3780632"/>
            <a:ext cx="803275" cy="681038"/>
          </a:xfrm>
          <a:custGeom>
            <a:avLst/>
            <a:gdLst>
              <a:gd name="T0" fmla="*/ 0 w 1056"/>
              <a:gd name="T1" fmla="*/ 2147483647 h 667"/>
              <a:gd name="T2" fmla="*/ 2147483647 w 1056"/>
              <a:gd name="T3" fmla="*/ 2147483647 h 667"/>
              <a:gd name="T4" fmla="*/ 2147483647 w 1056"/>
              <a:gd name="T5" fmla="*/ 2147483647 h 667"/>
              <a:gd name="T6" fmla="*/ 2147483647 w 1056"/>
              <a:gd name="T7" fmla="*/ 2147483647 h 667"/>
              <a:gd name="T8" fmla="*/ 2147483647 w 1056"/>
              <a:gd name="T9" fmla="*/ 2147483647 h 6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667"/>
              <a:gd name="T17" fmla="*/ 1056 w 1056"/>
              <a:gd name="T18" fmla="*/ 667 h 6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667">
                <a:moveTo>
                  <a:pt x="0" y="641"/>
                </a:moveTo>
                <a:cubicBezTo>
                  <a:pt x="120" y="645"/>
                  <a:pt x="243" y="651"/>
                  <a:pt x="336" y="545"/>
                </a:cubicBezTo>
                <a:cubicBezTo>
                  <a:pt x="429" y="439"/>
                  <a:pt x="484" y="0"/>
                  <a:pt x="558" y="2"/>
                </a:cubicBezTo>
                <a:cubicBezTo>
                  <a:pt x="632" y="4"/>
                  <a:pt x="700" y="453"/>
                  <a:pt x="783" y="560"/>
                </a:cubicBezTo>
                <a:cubicBezTo>
                  <a:pt x="866" y="667"/>
                  <a:pt x="999" y="624"/>
                  <a:pt x="1056" y="641"/>
                </a:cubicBezTo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61" name="Freeform 9"/>
          <p:cNvSpPr>
            <a:spLocks/>
          </p:cNvSpPr>
          <p:nvPr/>
        </p:nvSpPr>
        <p:spPr bwMode="auto">
          <a:xfrm rot="-5400000">
            <a:off x="7874000" y="4494213"/>
            <a:ext cx="674687" cy="452438"/>
          </a:xfrm>
          <a:custGeom>
            <a:avLst/>
            <a:gdLst>
              <a:gd name="T0" fmla="*/ 0 w 1056"/>
              <a:gd name="T1" fmla="*/ 2147483647 h 667"/>
              <a:gd name="T2" fmla="*/ 2147483647 w 1056"/>
              <a:gd name="T3" fmla="*/ 2147483647 h 667"/>
              <a:gd name="T4" fmla="*/ 2147483647 w 1056"/>
              <a:gd name="T5" fmla="*/ 2147483647 h 667"/>
              <a:gd name="T6" fmla="*/ 2147483647 w 1056"/>
              <a:gd name="T7" fmla="*/ 2147483647 h 667"/>
              <a:gd name="T8" fmla="*/ 2147483647 w 1056"/>
              <a:gd name="T9" fmla="*/ 2147483647 h 6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667"/>
              <a:gd name="T17" fmla="*/ 1056 w 1056"/>
              <a:gd name="T18" fmla="*/ 667 h 6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667">
                <a:moveTo>
                  <a:pt x="0" y="641"/>
                </a:moveTo>
                <a:cubicBezTo>
                  <a:pt x="120" y="645"/>
                  <a:pt x="243" y="651"/>
                  <a:pt x="336" y="545"/>
                </a:cubicBezTo>
                <a:cubicBezTo>
                  <a:pt x="429" y="439"/>
                  <a:pt x="484" y="0"/>
                  <a:pt x="558" y="2"/>
                </a:cubicBezTo>
                <a:cubicBezTo>
                  <a:pt x="632" y="4"/>
                  <a:pt x="700" y="453"/>
                  <a:pt x="783" y="560"/>
                </a:cubicBezTo>
                <a:cubicBezTo>
                  <a:pt x="866" y="667"/>
                  <a:pt x="999" y="624"/>
                  <a:pt x="1056" y="641"/>
                </a:cubicBezTo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62" name="Freeform 10"/>
          <p:cNvSpPr>
            <a:spLocks/>
          </p:cNvSpPr>
          <p:nvPr/>
        </p:nvSpPr>
        <p:spPr bwMode="auto">
          <a:xfrm rot="-5400000">
            <a:off x="8018463" y="5032375"/>
            <a:ext cx="554037" cy="315913"/>
          </a:xfrm>
          <a:custGeom>
            <a:avLst/>
            <a:gdLst>
              <a:gd name="T0" fmla="*/ 0 w 1056"/>
              <a:gd name="T1" fmla="*/ 2147483647 h 667"/>
              <a:gd name="T2" fmla="*/ 2147483647 w 1056"/>
              <a:gd name="T3" fmla="*/ 2147483647 h 667"/>
              <a:gd name="T4" fmla="*/ 2147483647 w 1056"/>
              <a:gd name="T5" fmla="*/ 2147483647 h 667"/>
              <a:gd name="T6" fmla="*/ 2147483647 w 1056"/>
              <a:gd name="T7" fmla="*/ 2147483647 h 667"/>
              <a:gd name="T8" fmla="*/ 2147483647 w 1056"/>
              <a:gd name="T9" fmla="*/ 2147483647 h 6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667"/>
              <a:gd name="T17" fmla="*/ 1056 w 1056"/>
              <a:gd name="T18" fmla="*/ 667 h 6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667">
                <a:moveTo>
                  <a:pt x="0" y="641"/>
                </a:moveTo>
                <a:cubicBezTo>
                  <a:pt x="120" y="645"/>
                  <a:pt x="243" y="651"/>
                  <a:pt x="336" y="545"/>
                </a:cubicBezTo>
                <a:cubicBezTo>
                  <a:pt x="429" y="439"/>
                  <a:pt x="484" y="0"/>
                  <a:pt x="558" y="2"/>
                </a:cubicBezTo>
                <a:cubicBezTo>
                  <a:pt x="632" y="4"/>
                  <a:pt x="700" y="453"/>
                  <a:pt x="783" y="560"/>
                </a:cubicBezTo>
                <a:cubicBezTo>
                  <a:pt x="866" y="667"/>
                  <a:pt x="999" y="624"/>
                  <a:pt x="1056" y="641"/>
                </a:cubicBezTo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5548" name="Line 11"/>
          <p:cNvSpPr>
            <a:spLocks noChangeShapeType="1"/>
          </p:cNvSpPr>
          <p:nvPr/>
        </p:nvSpPr>
        <p:spPr bwMode="auto">
          <a:xfrm>
            <a:off x="8421688" y="1300163"/>
            <a:ext cx="15875" cy="4330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5549" name="Line 12"/>
          <p:cNvSpPr>
            <a:spLocks noChangeShapeType="1"/>
          </p:cNvSpPr>
          <p:nvPr/>
        </p:nvSpPr>
        <p:spPr bwMode="auto">
          <a:xfrm>
            <a:off x="4908550" y="2262188"/>
            <a:ext cx="0" cy="24701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5550" name="Line 13"/>
          <p:cNvSpPr>
            <a:spLocks noChangeShapeType="1"/>
          </p:cNvSpPr>
          <p:nvPr/>
        </p:nvSpPr>
        <p:spPr bwMode="auto">
          <a:xfrm flipV="1">
            <a:off x="4957763" y="1636713"/>
            <a:ext cx="3048000" cy="833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5551" name="Line 14"/>
          <p:cNvSpPr>
            <a:spLocks noChangeShapeType="1"/>
          </p:cNvSpPr>
          <p:nvPr/>
        </p:nvSpPr>
        <p:spPr bwMode="auto">
          <a:xfrm flipV="1">
            <a:off x="4989513" y="2052638"/>
            <a:ext cx="2854325" cy="67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5552" name="Line 15"/>
          <p:cNvSpPr>
            <a:spLocks noChangeShapeType="1"/>
          </p:cNvSpPr>
          <p:nvPr/>
        </p:nvSpPr>
        <p:spPr bwMode="auto">
          <a:xfrm flipV="1">
            <a:off x="4892675" y="2646363"/>
            <a:ext cx="2790825" cy="354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5553" name="Line 16"/>
          <p:cNvSpPr>
            <a:spLocks noChangeShapeType="1"/>
          </p:cNvSpPr>
          <p:nvPr/>
        </p:nvSpPr>
        <p:spPr bwMode="auto">
          <a:xfrm>
            <a:off x="4908550" y="3240088"/>
            <a:ext cx="2535238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5554" name="Line 17"/>
          <p:cNvSpPr>
            <a:spLocks noChangeShapeType="1"/>
          </p:cNvSpPr>
          <p:nvPr/>
        </p:nvSpPr>
        <p:spPr bwMode="auto">
          <a:xfrm>
            <a:off x="4940300" y="3513138"/>
            <a:ext cx="2792413" cy="56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5555" name="Line 18"/>
          <p:cNvSpPr>
            <a:spLocks noChangeShapeType="1"/>
          </p:cNvSpPr>
          <p:nvPr/>
        </p:nvSpPr>
        <p:spPr bwMode="auto">
          <a:xfrm>
            <a:off x="4908550" y="3802063"/>
            <a:ext cx="2984500" cy="866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5556" name="Line 19"/>
          <p:cNvSpPr>
            <a:spLocks noChangeShapeType="1"/>
          </p:cNvSpPr>
          <p:nvPr/>
        </p:nvSpPr>
        <p:spPr bwMode="auto">
          <a:xfrm>
            <a:off x="4924425" y="4059238"/>
            <a:ext cx="3144838" cy="1090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5557" name="AutoShape 20"/>
          <p:cNvSpPr>
            <a:spLocks noChangeArrowheads="1"/>
          </p:cNvSpPr>
          <p:nvPr/>
        </p:nvSpPr>
        <p:spPr bwMode="auto">
          <a:xfrm>
            <a:off x="2711450" y="2006600"/>
            <a:ext cx="1920875" cy="24574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CH"/>
              <a:t>beam</a:t>
            </a:r>
            <a:endParaRPr lang="en-GB"/>
          </a:p>
        </p:txBody>
      </p:sp>
      <p:sp>
        <p:nvSpPr>
          <p:cNvPr id="65558" name="Text Box 21"/>
          <p:cNvSpPr txBox="1">
            <a:spLocks noChangeArrowheads="1"/>
          </p:cNvSpPr>
          <p:nvPr/>
        </p:nvSpPr>
        <p:spPr bwMode="auto">
          <a:xfrm>
            <a:off x="976313" y="4486275"/>
            <a:ext cx="56880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Scintillator + TV + frame grabber</a:t>
            </a:r>
          </a:p>
          <a:p>
            <a:pPr eaLnBrk="1" hangingPunct="1"/>
            <a:r>
              <a:rPr lang="en-GB"/>
              <a:t>often used as profile detector</a:t>
            </a:r>
          </a:p>
          <a:p>
            <a:pPr eaLnBrk="1" hangingPunct="1"/>
            <a:endParaRPr lang="en-GB"/>
          </a:p>
          <a:p>
            <a:pPr eaLnBrk="1" hangingPunct="1"/>
            <a:r>
              <a:rPr lang="en-GB"/>
              <a:t>Very old idea, was used with photographic plates</a:t>
            </a:r>
          </a:p>
        </p:txBody>
      </p:sp>
      <p:sp>
        <p:nvSpPr>
          <p:cNvPr id="65559" name="Slide Number Placeholder 2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ED224C-DC3A-4F4D-80DE-610F53086C64}" type="slidenum">
              <a:rPr lang="en-US" sz="1400" smtClean="0"/>
              <a:pPr eaLnBrk="1" hangingPunct="1"/>
              <a:t>50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23557" grpId="0" animBg="1"/>
      <p:bldP spid="23558" grpId="0" animBg="1"/>
      <p:bldP spid="23559" grpId="0" animBg="1"/>
      <p:bldP spid="23560" grpId="0" animBg="1"/>
      <p:bldP spid="23561" grpId="0" animBg="1"/>
      <p:bldP spid="2356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smtClean="0"/>
              <a:t>Pepperpot</a:t>
            </a:r>
            <a:endParaRPr lang="en-GB" smtClean="0"/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fr-CH" smtClean="0"/>
              <a:t>Uses small holes instead of slits</a:t>
            </a:r>
          </a:p>
          <a:p>
            <a:pPr eaLnBrk="1" hangingPunct="1">
              <a:buFontTx/>
              <a:buNone/>
            </a:pPr>
            <a:r>
              <a:rPr lang="fr-CH" smtClean="0"/>
              <a:t>Measures horizontal and vertical emittance in a single shot</a:t>
            </a:r>
            <a:endParaRPr lang="en-GB" smtClean="0"/>
          </a:p>
        </p:txBody>
      </p:sp>
      <p:pic>
        <p:nvPicPr>
          <p:cNvPr id="6656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757" y="2634490"/>
            <a:ext cx="4168583" cy="330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 Box 5"/>
          <p:cNvSpPr txBox="1">
            <a:spLocks noChangeArrowheads="1"/>
          </p:cNvSpPr>
          <p:nvPr/>
        </p:nvSpPr>
        <p:spPr bwMode="auto">
          <a:xfrm>
            <a:off x="503757" y="5943600"/>
            <a:ext cx="1357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CH" sz="1400" dirty="0">
                <a:solidFill>
                  <a:srgbClr val="FF0000"/>
                </a:solidFill>
              </a:rPr>
              <a:t>Photo P. </a:t>
            </a:r>
            <a:r>
              <a:rPr lang="fr-CH" sz="1400" dirty="0" err="1">
                <a:solidFill>
                  <a:srgbClr val="FF0000"/>
                </a:solidFill>
              </a:rPr>
              <a:t>Forck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66567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88C632-ABE3-401D-B618-4F4BC672FC61}" type="slidenum">
              <a:rPr lang="en-US" sz="1400" smtClean="0"/>
              <a:pPr eaLnBrk="1" hangingPunct="1"/>
              <a:t>51</a:t>
            </a:fld>
            <a:endParaRPr lang="en-US" sz="1400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9542" y="2643808"/>
            <a:ext cx="3164184" cy="32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381750"/>
            <a:ext cx="3518452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dirty="0" smtClean="0">
                <a:ea typeface="굴림" pitchFamily="34" charset="-127"/>
              </a:rPr>
              <a:t>U. </a:t>
            </a:r>
            <a:r>
              <a:rPr lang="en-GB" sz="1400" dirty="0" err="1" smtClean="0">
                <a:ea typeface="굴림" pitchFamily="34" charset="-127"/>
              </a:rPr>
              <a:t>Raich</a:t>
            </a:r>
            <a:r>
              <a:rPr lang="en-GB" sz="1400" dirty="0" smtClean="0">
                <a:ea typeface="굴림" pitchFamily="34" charset="-127"/>
              </a:rPr>
              <a:t>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Computed Tomography (CT)</a:t>
            </a:r>
          </a:p>
        </p:txBody>
      </p:sp>
      <p:sp>
        <p:nvSpPr>
          <p:cNvPr id="69636" name="Text Box 7"/>
          <p:cNvSpPr txBox="1">
            <a:spLocks noChangeArrowheads="1"/>
          </p:cNvSpPr>
          <p:nvPr/>
        </p:nvSpPr>
        <p:spPr bwMode="auto">
          <a:xfrm>
            <a:off x="304800" y="1905000"/>
            <a:ext cx="45037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Principle of Tomography:</a:t>
            </a:r>
          </a:p>
          <a:p>
            <a:pPr eaLnBrk="1" hangingPunct="1">
              <a:buFontTx/>
              <a:buChar char="•"/>
            </a:pPr>
            <a:r>
              <a:rPr lang="en-US"/>
              <a:t> Take many 2-dimensional Images at </a:t>
            </a:r>
            <a:br>
              <a:rPr lang="en-US"/>
            </a:br>
            <a:r>
              <a:rPr lang="en-US"/>
              <a:t>different angles</a:t>
            </a:r>
          </a:p>
          <a:p>
            <a:pPr eaLnBrk="1" hangingPunct="1">
              <a:buFontTx/>
              <a:buChar char="•"/>
            </a:pPr>
            <a:r>
              <a:rPr lang="en-US"/>
              <a:t> Reconstruct a 3-dimensional picture</a:t>
            </a:r>
            <a:br>
              <a:rPr lang="en-US"/>
            </a:br>
            <a:r>
              <a:rPr lang="en-US"/>
              <a:t>using mathematical techniques</a:t>
            </a:r>
            <a:br>
              <a:rPr lang="en-US"/>
            </a:br>
            <a:r>
              <a:rPr lang="en-US"/>
              <a:t>(Algebraic Reconstruction Technique,</a:t>
            </a:r>
            <a:br>
              <a:rPr lang="en-US"/>
            </a:br>
            <a:r>
              <a:rPr lang="en-US"/>
              <a:t> ART)</a:t>
            </a:r>
          </a:p>
          <a:p>
            <a:pPr eaLnBrk="1" hangingPunct="1"/>
            <a:endParaRPr lang="en-US"/>
          </a:p>
        </p:txBody>
      </p:sp>
      <p:pic>
        <p:nvPicPr>
          <p:cNvPr id="69637" name="Picture 11" descr="CT_Scann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76800" y="2209800"/>
            <a:ext cx="3810000" cy="2870200"/>
          </a:xfrm>
        </p:spPr>
      </p:pic>
      <p:sp>
        <p:nvSpPr>
          <p:cNvPr id="69638" name="Rectangle 12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z="2000" smtClean="0"/>
          </a:p>
        </p:txBody>
      </p:sp>
      <p:sp>
        <p:nvSpPr>
          <p:cNvPr id="69639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A57C51-C7D8-49AF-AB92-AC5EC3720F8C}" type="slidenum">
              <a:rPr lang="en-US" sz="1400" smtClean="0"/>
              <a:pPr eaLnBrk="1" hangingPunct="1"/>
              <a:t>52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oter Placeholder 6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reconstruction </a:t>
            </a:r>
          </a:p>
        </p:txBody>
      </p:sp>
      <p:pic>
        <p:nvPicPr>
          <p:cNvPr id="70660" name="Picture 4" descr="iter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038600" y="1447800"/>
            <a:ext cx="1878013" cy="1905000"/>
          </a:xfrm>
        </p:spPr>
      </p:pic>
      <p:pic>
        <p:nvPicPr>
          <p:cNvPr id="70661" name="Picture 6" descr="proj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8600" y="1371600"/>
            <a:ext cx="1878013" cy="1905000"/>
          </a:xfrm>
        </p:spPr>
      </p:pic>
      <p:pic>
        <p:nvPicPr>
          <p:cNvPr id="70662" name="Picture 8" descr="bproj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981200" y="1447800"/>
            <a:ext cx="1803400" cy="1828800"/>
          </a:xfrm>
        </p:spPr>
      </p:pic>
      <p:pic>
        <p:nvPicPr>
          <p:cNvPr id="70663" name="Picture 10" descr="iter5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48400" y="1371600"/>
            <a:ext cx="1952625" cy="1981200"/>
          </a:xfrm>
        </p:spPr>
      </p:pic>
      <p:sp>
        <p:nvSpPr>
          <p:cNvPr id="70664" name="Text Box 12"/>
          <p:cNvSpPr txBox="1">
            <a:spLocks noChangeArrowheads="1"/>
          </p:cNvSpPr>
          <p:nvPr/>
        </p:nvSpPr>
        <p:spPr bwMode="auto">
          <a:xfrm>
            <a:off x="152400" y="3657600"/>
            <a:ext cx="16002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Produce many projections of the object to be reconstructed</a:t>
            </a:r>
          </a:p>
        </p:txBody>
      </p:sp>
      <p:sp>
        <p:nvSpPr>
          <p:cNvPr id="70665" name="Text Box 13"/>
          <p:cNvSpPr txBox="1">
            <a:spLocks noChangeArrowheads="1"/>
          </p:cNvSpPr>
          <p:nvPr/>
        </p:nvSpPr>
        <p:spPr bwMode="auto">
          <a:xfrm>
            <a:off x="1981200" y="3733800"/>
            <a:ext cx="1371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Back project and overlay the “projection rays”</a:t>
            </a:r>
          </a:p>
        </p:txBody>
      </p:sp>
      <p:sp>
        <p:nvSpPr>
          <p:cNvPr id="70666" name="Text Box 14"/>
          <p:cNvSpPr txBox="1">
            <a:spLocks noChangeArrowheads="1"/>
          </p:cNvSpPr>
          <p:nvPr/>
        </p:nvSpPr>
        <p:spPr bwMode="auto">
          <a:xfrm>
            <a:off x="3794125" y="3668713"/>
            <a:ext cx="1692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sz="1400"/>
          </a:p>
        </p:txBody>
      </p:sp>
      <p:sp>
        <p:nvSpPr>
          <p:cNvPr id="70667" name="Text Box 15"/>
          <p:cNvSpPr txBox="1">
            <a:spLocks noChangeArrowheads="1"/>
          </p:cNvSpPr>
          <p:nvPr/>
        </p:nvSpPr>
        <p:spPr bwMode="auto">
          <a:xfrm>
            <a:off x="3886200" y="3733800"/>
            <a:ext cx="16002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Project the back-projected object and calculate the difference </a:t>
            </a:r>
          </a:p>
        </p:txBody>
      </p:sp>
      <p:sp>
        <p:nvSpPr>
          <p:cNvPr id="70668" name="Text Box 16"/>
          <p:cNvSpPr txBox="1">
            <a:spLocks noChangeArrowheads="1"/>
          </p:cNvSpPr>
          <p:nvPr/>
        </p:nvSpPr>
        <p:spPr bwMode="auto">
          <a:xfrm>
            <a:off x="6172200" y="38862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1400"/>
          </a:p>
        </p:txBody>
      </p:sp>
      <p:sp>
        <p:nvSpPr>
          <p:cNvPr id="70669" name="Text Box 17"/>
          <p:cNvSpPr txBox="1">
            <a:spLocks noChangeArrowheads="1"/>
          </p:cNvSpPr>
          <p:nvPr/>
        </p:nvSpPr>
        <p:spPr bwMode="auto">
          <a:xfrm>
            <a:off x="6080125" y="3744913"/>
            <a:ext cx="16160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Iteratively back-project the differences to re-construct the original object</a:t>
            </a:r>
          </a:p>
        </p:txBody>
      </p:sp>
      <p:sp>
        <p:nvSpPr>
          <p:cNvPr id="70670" name="Slide Number Placeholder 1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BA0DCC-C615-4557-BFEC-50B98DCDF90A}" type="slidenum">
              <a:rPr lang="en-US" sz="1400" smtClean="0"/>
              <a:pPr eaLnBrk="1" hangingPunct="1"/>
              <a:t>53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381750"/>
            <a:ext cx="3458817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Some CT resuluts</a:t>
            </a:r>
          </a:p>
        </p:txBody>
      </p:sp>
      <p:pic>
        <p:nvPicPr>
          <p:cNvPr id="71684" name="Picture 4" descr="581px-Cardiac_C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6250" y="1981200"/>
            <a:ext cx="3541713" cy="3657600"/>
          </a:xfrm>
        </p:spPr>
      </p:pic>
      <p:pic>
        <p:nvPicPr>
          <p:cNvPr id="71685" name="Picture 6" descr="600px-Ct-workstation-ne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67200" y="1295400"/>
            <a:ext cx="4495800" cy="4495800"/>
          </a:xfrm>
        </p:spPr>
      </p:pic>
      <p:sp>
        <p:nvSpPr>
          <p:cNvPr id="7168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06F062-093C-4564-89E9-1D71FCA38336}" type="slidenum">
              <a:rPr lang="en-US" sz="1400" smtClean="0"/>
              <a:pPr eaLnBrk="1" hangingPunct="1"/>
              <a:t>54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Computed Tomography  and Accelerators</a:t>
            </a:r>
          </a:p>
        </p:txBody>
      </p:sp>
      <p:pic>
        <p:nvPicPr>
          <p:cNvPr id="7270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33800" y="1524000"/>
            <a:ext cx="4527550" cy="4075113"/>
          </a:xfrm>
        </p:spPr>
      </p:pic>
      <p:sp>
        <p:nvSpPr>
          <p:cNvPr id="72709" name="Text Box 6"/>
          <p:cNvSpPr txBox="1">
            <a:spLocks noChangeArrowheads="1"/>
          </p:cNvSpPr>
          <p:nvPr/>
        </p:nvSpPr>
        <p:spPr bwMode="auto">
          <a:xfrm>
            <a:off x="762000" y="1905000"/>
            <a:ext cx="2362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RF voltage</a:t>
            </a:r>
          </a:p>
        </p:txBody>
      </p:sp>
      <p:sp>
        <p:nvSpPr>
          <p:cNvPr id="72710" name="Text Box 7"/>
          <p:cNvSpPr txBox="1">
            <a:spLocks noChangeArrowheads="1"/>
          </p:cNvSpPr>
          <p:nvPr/>
        </p:nvSpPr>
        <p:spPr bwMode="auto">
          <a:xfrm>
            <a:off x="685800" y="3200400"/>
            <a:ext cx="2514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Restoring force for non-synchronous particle</a:t>
            </a:r>
          </a:p>
        </p:txBody>
      </p:sp>
      <p:sp>
        <p:nvSpPr>
          <p:cNvPr id="72711" name="Text Box 8"/>
          <p:cNvSpPr txBox="1">
            <a:spLocks noChangeArrowheads="1"/>
          </p:cNvSpPr>
          <p:nvPr/>
        </p:nvSpPr>
        <p:spPr bwMode="auto">
          <a:xfrm>
            <a:off x="609600" y="4572000"/>
            <a:ext cx="2667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Longitudinal phase space</a:t>
            </a:r>
          </a:p>
        </p:txBody>
      </p:sp>
      <p:sp>
        <p:nvSpPr>
          <p:cNvPr id="72712" name="Text Box 9"/>
          <p:cNvSpPr txBox="1">
            <a:spLocks noChangeArrowheads="1"/>
          </p:cNvSpPr>
          <p:nvPr/>
        </p:nvSpPr>
        <p:spPr bwMode="auto">
          <a:xfrm>
            <a:off x="685800" y="5486400"/>
            <a:ext cx="2971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Projection onto </a:t>
            </a:r>
            <a:r>
              <a:rPr lang="el-GR" sz="1600">
                <a:cs typeface="Arial" charset="0"/>
              </a:rPr>
              <a:t>Φ</a:t>
            </a:r>
            <a:r>
              <a:rPr lang="en-US" sz="1600">
                <a:cs typeface="Arial" charset="0"/>
              </a:rPr>
              <a:t> axis corresponds to bunch profile</a:t>
            </a:r>
            <a:endParaRPr lang="el-GR" sz="1600">
              <a:cs typeface="Arial" charset="0"/>
            </a:endParaRPr>
          </a:p>
        </p:txBody>
      </p:sp>
      <p:sp>
        <p:nvSpPr>
          <p:cNvPr id="72713" name="Slide Number Placeholder 8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5C163D-98AD-432D-8D24-6F8D28BB5B74}" type="slidenum">
              <a:rPr lang="en-US" sz="1400" smtClean="0"/>
              <a:pPr eaLnBrk="1" hangingPunct="1"/>
              <a:t>55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381750"/>
            <a:ext cx="3756991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dirty="0" smtClean="0">
                <a:ea typeface="굴림" pitchFamily="34" charset="-127"/>
              </a:rPr>
              <a:t>U. </a:t>
            </a:r>
            <a:r>
              <a:rPr lang="en-GB" sz="1400" dirty="0" err="1" smtClean="0">
                <a:ea typeface="굴림" pitchFamily="34" charset="-127"/>
              </a:rPr>
              <a:t>Raich</a:t>
            </a:r>
            <a:r>
              <a:rPr lang="en-GB" sz="1400" dirty="0" smtClean="0">
                <a:ea typeface="굴림" pitchFamily="34" charset="-127"/>
              </a:rPr>
              <a:t>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Reconstructed Longitudinal Phase Space</a:t>
            </a:r>
          </a:p>
        </p:txBody>
      </p:sp>
      <p:pic>
        <p:nvPicPr>
          <p:cNvPr id="73732" name="Picture 7" descr="frferror-dat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52400" y="2057400"/>
            <a:ext cx="4495800" cy="3457575"/>
          </a:xfrm>
        </p:spPr>
      </p:pic>
      <p:pic>
        <p:nvPicPr>
          <p:cNvPr id="40968" name="Picture 8" descr="frferr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8200" y="2081213"/>
            <a:ext cx="4495800" cy="3457575"/>
          </a:xfrm>
        </p:spPr>
      </p:pic>
      <p:sp>
        <p:nvSpPr>
          <p:cNvPr id="73734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0F2E31-3D22-4EE5-A51A-3035ACC46356}" type="slidenum">
              <a:rPr lang="en-US" sz="1400" smtClean="0"/>
              <a:pPr eaLnBrk="1" hangingPunct="1"/>
              <a:t>56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smtClean="0">
              <a:ea typeface="굴림" pitchFamily="34" charset="-127"/>
            </a:endParaRP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Bunch Splitting</a:t>
            </a:r>
          </a:p>
        </p:txBody>
      </p:sp>
      <p:sp>
        <p:nvSpPr>
          <p:cNvPr id="74756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4757" name="Picture 10" descr="splitfilm-d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038600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12" descr="splitfilm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3352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B4C5F4-CD48-4D92-B892-5130C1487D37}" type="slidenum">
              <a:rPr lang="en-US" sz="1400" smtClean="0"/>
              <a:pPr eaLnBrk="1" hangingPunct="1"/>
              <a:t>57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Measuring charge state distribution</a:t>
            </a:r>
          </a:p>
        </p:txBody>
      </p:sp>
      <p:pic>
        <p:nvPicPr>
          <p:cNvPr id="20484" name="Picture 3" descr="dscf04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213" y="1254125"/>
            <a:ext cx="6577012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Line 4"/>
          <p:cNvSpPr>
            <a:spLocks noChangeShapeType="1"/>
          </p:cNvSpPr>
          <p:nvPr/>
        </p:nvSpPr>
        <p:spPr bwMode="auto">
          <a:xfrm flipH="1">
            <a:off x="1941513" y="1619250"/>
            <a:ext cx="5534025" cy="577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7491413" y="1390650"/>
            <a:ext cx="1652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/>
              <a:t>Faraday Cup</a:t>
            </a:r>
          </a:p>
        </p:txBody>
      </p:sp>
      <p:sp>
        <p:nvSpPr>
          <p:cNvPr id="20487" name="Line 6"/>
          <p:cNvSpPr>
            <a:spLocks noChangeShapeType="1"/>
          </p:cNvSpPr>
          <p:nvPr/>
        </p:nvSpPr>
        <p:spPr bwMode="auto">
          <a:xfrm flipH="1">
            <a:off x="2406650" y="2374900"/>
            <a:ext cx="5100638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88" name="Text Box 7"/>
          <p:cNvSpPr txBox="1">
            <a:spLocks noChangeArrowheads="1"/>
          </p:cNvSpPr>
          <p:nvPr/>
        </p:nvSpPr>
        <p:spPr bwMode="auto">
          <a:xfrm>
            <a:off x="7448550" y="2144713"/>
            <a:ext cx="538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/>
              <a:t>Slit</a:t>
            </a:r>
          </a:p>
        </p:txBody>
      </p:sp>
      <p:sp>
        <p:nvSpPr>
          <p:cNvPr id="20489" name="Line 8"/>
          <p:cNvSpPr>
            <a:spLocks noChangeShapeType="1"/>
          </p:cNvSpPr>
          <p:nvPr/>
        </p:nvSpPr>
        <p:spPr bwMode="auto">
          <a:xfrm flipH="1">
            <a:off x="1973263" y="3449638"/>
            <a:ext cx="551815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90" name="Line 9"/>
          <p:cNvSpPr>
            <a:spLocks noChangeShapeType="1"/>
          </p:cNvSpPr>
          <p:nvPr/>
        </p:nvSpPr>
        <p:spPr bwMode="auto">
          <a:xfrm flipH="1">
            <a:off x="4779963" y="3738563"/>
            <a:ext cx="2632075" cy="1057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91" name="Text Box 10"/>
          <p:cNvSpPr txBox="1">
            <a:spLocks noChangeArrowheads="1"/>
          </p:cNvSpPr>
          <p:nvPr/>
        </p:nvSpPr>
        <p:spPr bwMode="auto">
          <a:xfrm>
            <a:off x="6902450" y="3411538"/>
            <a:ext cx="17065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/>
              <a:t>Spectrometer</a:t>
            </a:r>
          </a:p>
          <a:p>
            <a:pPr algn="ctr" eaLnBrk="1" hangingPunct="1"/>
            <a:r>
              <a:rPr lang="en-GB"/>
              <a:t>magnets</a:t>
            </a:r>
          </a:p>
        </p:txBody>
      </p:sp>
      <p:sp>
        <p:nvSpPr>
          <p:cNvPr id="20492" name="Slide Number Placeholder 1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74AAC4A-8A25-46F3-8C82-F685F3CC32A7}" type="slidenum">
              <a:rPr lang="en-US" sz="1400" smtClean="0"/>
              <a:pPr eaLnBrk="1" hangingPunct="1"/>
              <a:t>6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Charge state distribution measured with a Faraday Cup on a heavy ion source</a:t>
            </a:r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DEE7E2-02F8-43D8-B28C-0682C82BEBF2}" type="slidenum">
              <a:rPr lang="en-US" sz="1400" smtClean="0"/>
              <a:pPr eaLnBrk="1" hangingPunct="1"/>
              <a:t>7</a:t>
            </a:fld>
            <a:endParaRPr lang="en-US" sz="1400" smtClean="0"/>
          </a:p>
        </p:txBody>
      </p:sp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3063" y="1590675"/>
            <a:ext cx="8388350" cy="4332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Trajectory and Orbit measurements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38300"/>
            <a:ext cx="9144000" cy="442457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Definitions:</a:t>
            </a:r>
          </a:p>
          <a:p>
            <a:pPr eaLnBrk="1" hangingPunct="1">
              <a:buFontTx/>
              <a:buNone/>
            </a:pPr>
            <a:r>
              <a:rPr lang="en-US" dirty="0" smtClean="0"/>
              <a:t>Trajectory: 	The mean positions of the beam during 1 turn</a:t>
            </a:r>
          </a:p>
          <a:p>
            <a:pPr eaLnBrk="1" hangingPunct="1">
              <a:buFontTx/>
              <a:buNone/>
            </a:pPr>
            <a:r>
              <a:rPr lang="en-US" dirty="0" smtClean="0"/>
              <a:t>Orbit:		The mean positions over many turns for each of the</a:t>
            </a:r>
            <a:br>
              <a:rPr lang="en-US" dirty="0" smtClean="0"/>
            </a:br>
            <a:r>
              <a:rPr lang="en-US" dirty="0" smtClean="0"/>
              <a:t>		BPMs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The trajectories must be controlled at injection, ejection, transition</a:t>
            </a:r>
          </a:p>
          <a:p>
            <a:pPr eaLnBrk="1" hangingPunct="1">
              <a:buFontTx/>
              <a:buNone/>
            </a:pPr>
            <a:r>
              <a:rPr lang="en-US" dirty="0" smtClean="0"/>
              <a:t>Closed orbits may change during acceleration or RF “gymnastics”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2253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9043AC-8320-4608-AFB5-3A3E13DE014E}" type="slidenum">
              <a:rPr lang="en-US" sz="1400" smtClean="0"/>
              <a:pPr eaLnBrk="1" hangingPunct="1"/>
              <a:t>8</a:t>
            </a:fld>
            <a:endParaRPr lang="en-US" sz="140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Trajectory Measurement at LHC</a:t>
            </a:r>
            <a:endParaRPr lang="en-US" smtClean="0"/>
          </a:p>
        </p:txBody>
      </p:sp>
      <p:sp>
        <p:nvSpPr>
          <p:cNvPr id="2355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smtClean="0">
                <a:ea typeface="굴림" pitchFamily="34" charset="-127"/>
              </a:rPr>
              <a:t>U. Raich, CERN BE/BI                                CAS Introduction to Accelerator Physics </a:t>
            </a:r>
            <a:endParaRPr lang="en-US" sz="1400" dirty="0" smtClean="0">
              <a:ea typeface="굴림" pitchFamily="34" charset="-127"/>
            </a:endParaRP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262BDE2-79FD-4817-AFF6-53CD29B60B45}" type="slidenum">
              <a:rPr lang="en-US" sz="1400" smtClean="0"/>
              <a:pPr eaLnBrk="1" hangingPunct="1"/>
              <a:t>9</a:t>
            </a:fld>
            <a:endParaRPr lang="en-US" sz="1400" smtClean="0"/>
          </a:p>
        </p:txBody>
      </p:sp>
      <p:pic>
        <p:nvPicPr>
          <p:cNvPr id="23557" name="Content Placeholder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1" t="42561" r="768" b="8638"/>
          <a:stretch>
            <a:fillRect/>
          </a:stretch>
        </p:blipFill>
        <p:spPr>
          <a:xfrm>
            <a:off x="0" y="1630363"/>
            <a:ext cx="9144000" cy="3663950"/>
          </a:xfrm>
          <a:extLs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301625" y="5467350"/>
            <a:ext cx="8604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Knowing the optics one can deduce the orbit correction from the measurement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S24-05-2005">
  <a:themeElements>
    <a:clrScheme name="CAS24-05-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S24-05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66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66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S24-05-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24-05-20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24-05-20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24-05-20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24-05-20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24-05-20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24-05-20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24-05-20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24-05-20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24-05-20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24-05-20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24-05-20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CAS24-05-2005</Template>
  <TotalTime>2828</TotalTime>
  <Words>1832</Words>
  <Application>Microsoft Office PowerPoint</Application>
  <PresentationFormat>On-screen Show (4:3)</PresentationFormat>
  <Paragraphs>416</Paragraphs>
  <Slides>57</Slides>
  <Notes>2</Notes>
  <HiddenSlides>1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CAS24-05-2005</vt:lpstr>
      <vt:lpstr>Picture</vt:lpstr>
      <vt:lpstr>Equation</vt:lpstr>
      <vt:lpstr>Beam Diagnostics Lecture 2</vt:lpstr>
      <vt:lpstr>Contents of lecture 2</vt:lpstr>
      <vt:lpstr>Faraday Cup application Testing the decelerating RFQ</vt:lpstr>
      <vt:lpstr>Waiting for Godot</vt:lpstr>
      <vt:lpstr>Setup for charge state measurement</vt:lpstr>
      <vt:lpstr>Measuring charge state distribution</vt:lpstr>
      <vt:lpstr>Charge state distribution measured with a Faraday Cup on a heavy ion source</vt:lpstr>
      <vt:lpstr>Trajectory and Orbit measurements</vt:lpstr>
      <vt:lpstr>Trajectory Measurement at LHC</vt:lpstr>
      <vt:lpstr>The PUs</vt:lpstr>
      <vt:lpstr>The PS, a universal machine</vt:lpstr>
      <vt:lpstr>The super cycle</vt:lpstr>
      <vt:lpstr>Position Measurements</vt:lpstr>
      <vt:lpstr>Trajectory readout electronics</vt:lpstr>
      <vt:lpstr>Trajectory measurements in circular machines</vt:lpstr>
      <vt:lpstr>Beams in the PS</vt:lpstr>
      <vt:lpstr>Baseline restoration</vt:lpstr>
      <vt:lpstr>RF Gymnastics</vt:lpstr>
      <vt:lpstr>Changing bunch frequency</vt:lpstr>
      <vt:lpstr>Batch compression</vt:lpstr>
      <vt:lpstr>Tune measurements</vt:lpstr>
      <vt:lpstr>The Sensors</vt:lpstr>
      <vt:lpstr>Tune measurements with a single PU</vt:lpstr>
      <vt:lpstr>Kicker + 1 pick-up</vt:lpstr>
      <vt:lpstr>Windowing </vt:lpstr>
      <vt:lpstr>Periodic extension of the signal and Windowing</vt:lpstr>
      <vt:lpstr>Peak search algorithm</vt:lpstr>
      <vt:lpstr>Q interpolation</vt:lpstr>
      <vt:lpstr>Q-Measurement Results</vt:lpstr>
      <vt:lpstr>Direct Diode Detection Base Band Q measurement</vt:lpstr>
      <vt:lpstr>BBQ Results from CERN SPS</vt:lpstr>
      <vt:lpstr>Tune feedback at the LHC</vt:lpstr>
      <vt:lpstr>Multi-Turn Extraction</vt:lpstr>
      <vt:lpstr>Islands in transverse phase space</vt:lpstr>
      <vt:lpstr>Profile of Islands</vt:lpstr>
      <vt:lpstr>Stable Islands in Phase Space</vt:lpstr>
      <vt:lpstr>Projection in Phase Space</vt:lpstr>
      <vt:lpstr>Emittance measurements</vt:lpstr>
      <vt:lpstr>Emittance measurements</vt:lpstr>
      <vt:lpstr>The slit method</vt:lpstr>
      <vt:lpstr>Transforming angular distribution to profile</vt:lpstr>
      <vt:lpstr>The Slit Method</vt:lpstr>
      <vt:lpstr>Phase Space Scanner</vt:lpstr>
      <vt:lpstr>Emittance plot Solenoid</vt:lpstr>
      <vt:lpstr>Moving slit emittance measurement</vt:lpstr>
      <vt:lpstr>Transformation in Phase Space</vt:lpstr>
      <vt:lpstr>Result of single pulse emittance measurement</vt:lpstr>
      <vt:lpstr>Transverse Emittance measurement</vt:lpstr>
      <vt:lpstr>Single Shot Emittance Measurement</vt:lpstr>
      <vt:lpstr>Multi-slit measurement</vt:lpstr>
      <vt:lpstr>Pepperpot</vt:lpstr>
      <vt:lpstr>Computed Tomography (CT)</vt:lpstr>
      <vt:lpstr>The reconstruction </vt:lpstr>
      <vt:lpstr>Some CT resuluts</vt:lpstr>
      <vt:lpstr>Computed Tomography  and Accelerators</vt:lpstr>
      <vt:lpstr>Reconstructed Longitudinal Phase Space</vt:lpstr>
      <vt:lpstr>Bunch Splitting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Diagnostics Lecture 3</dc:title>
  <dc:creator>raich</dc:creator>
  <cp:lastModifiedBy>strasser</cp:lastModifiedBy>
  <cp:revision>92</cp:revision>
  <dcterms:created xsi:type="dcterms:W3CDTF">2006-07-14T08:42:37Z</dcterms:created>
  <dcterms:modified xsi:type="dcterms:W3CDTF">2012-11-28T08:04:25Z</dcterms:modified>
</cp:coreProperties>
</file>