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4" r:id="rId2"/>
  </p:sldMasterIdLst>
  <p:notesMasterIdLst>
    <p:notesMasterId r:id="rId107"/>
  </p:notesMasterIdLst>
  <p:sldIdLst>
    <p:sldId id="256" r:id="rId3"/>
    <p:sldId id="258" r:id="rId4"/>
    <p:sldId id="259" r:id="rId5"/>
    <p:sldId id="260" r:id="rId6"/>
    <p:sldId id="261" r:id="rId7"/>
    <p:sldId id="262" r:id="rId8"/>
    <p:sldId id="267" r:id="rId9"/>
    <p:sldId id="269" r:id="rId10"/>
    <p:sldId id="268" r:id="rId11"/>
    <p:sldId id="271" r:id="rId12"/>
    <p:sldId id="273" r:id="rId13"/>
    <p:sldId id="277" r:id="rId14"/>
    <p:sldId id="278" r:id="rId15"/>
    <p:sldId id="279" r:id="rId16"/>
    <p:sldId id="345" r:id="rId17"/>
    <p:sldId id="307" r:id="rId18"/>
    <p:sldId id="281" r:id="rId19"/>
    <p:sldId id="331" r:id="rId20"/>
    <p:sldId id="360" r:id="rId21"/>
    <p:sldId id="361" r:id="rId22"/>
    <p:sldId id="362" r:id="rId23"/>
    <p:sldId id="363" r:id="rId24"/>
    <p:sldId id="364" r:id="rId25"/>
    <p:sldId id="332" r:id="rId26"/>
    <p:sldId id="333" r:id="rId27"/>
    <p:sldId id="282" r:id="rId28"/>
    <p:sldId id="346" r:id="rId29"/>
    <p:sldId id="347" r:id="rId30"/>
    <p:sldId id="349" r:id="rId31"/>
    <p:sldId id="350" r:id="rId32"/>
    <p:sldId id="351" r:id="rId33"/>
    <p:sldId id="352" r:id="rId34"/>
    <p:sldId id="353" r:id="rId35"/>
    <p:sldId id="354" r:id="rId36"/>
    <p:sldId id="355" r:id="rId37"/>
    <p:sldId id="356" r:id="rId38"/>
    <p:sldId id="357" r:id="rId39"/>
    <p:sldId id="358" r:id="rId40"/>
    <p:sldId id="359" r:id="rId41"/>
    <p:sldId id="365" r:id="rId42"/>
    <p:sldId id="366" r:id="rId43"/>
    <p:sldId id="367" r:id="rId44"/>
    <p:sldId id="369" r:id="rId45"/>
    <p:sldId id="368" r:id="rId46"/>
    <p:sldId id="370" r:id="rId47"/>
    <p:sldId id="336" r:id="rId48"/>
    <p:sldId id="409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71" r:id="rId58"/>
    <p:sldId id="372" r:id="rId59"/>
    <p:sldId id="373" r:id="rId60"/>
    <p:sldId id="374" r:id="rId61"/>
    <p:sldId id="375" r:id="rId62"/>
    <p:sldId id="376" r:id="rId63"/>
    <p:sldId id="377" r:id="rId64"/>
    <p:sldId id="378" r:id="rId65"/>
    <p:sldId id="379" r:id="rId66"/>
    <p:sldId id="398" r:id="rId67"/>
    <p:sldId id="396" r:id="rId68"/>
    <p:sldId id="397" r:id="rId69"/>
    <p:sldId id="402" r:id="rId70"/>
    <p:sldId id="399" r:id="rId71"/>
    <p:sldId id="400" r:id="rId72"/>
    <p:sldId id="401" r:id="rId73"/>
    <p:sldId id="406" r:id="rId74"/>
    <p:sldId id="380" r:id="rId75"/>
    <p:sldId id="381" r:id="rId76"/>
    <p:sldId id="382" r:id="rId77"/>
    <p:sldId id="384" r:id="rId78"/>
    <p:sldId id="386" r:id="rId79"/>
    <p:sldId id="388" r:id="rId80"/>
    <p:sldId id="410" r:id="rId81"/>
    <p:sldId id="411" r:id="rId82"/>
    <p:sldId id="404" r:id="rId83"/>
    <p:sldId id="405" r:id="rId84"/>
    <p:sldId id="408" r:id="rId85"/>
    <p:sldId id="407" r:id="rId86"/>
    <p:sldId id="390" r:id="rId87"/>
    <p:sldId id="391" r:id="rId88"/>
    <p:sldId id="412" r:id="rId89"/>
    <p:sldId id="413" r:id="rId90"/>
    <p:sldId id="416" r:id="rId91"/>
    <p:sldId id="415" r:id="rId92"/>
    <p:sldId id="432" r:id="rId93"/>
    <p:sldId id="414" r:id="rId94"/>
    <p:sldId id="419" r:id="rId95"/>
    <p:sldId id="418" r:id="rId96"/>
    <p:sldId id="428" r:id="rId97"/>
    <p:sldId id="421" r:id="rId98"/>
    <p:sldId id="422" r:id="rId99"/>
    <p:sldId id="423" r:id="rId100"/>
    <p:sldId id="424" r:id="rId101"/>
    <p:sldId id="427" r:id="rId102"/>
    <p:sldId id="420" r:id="rId103"/>
    <p:sldId id="429" r:id="rId104"/>
    <p:sldId id="430" r:id="rId105"/>
    <p:sldId id="431" r:id="rId10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67" y="-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slide" Target="slides/slide85.xml"/><Relationship Id="rId102" Type="http://schemas.openxmlformats.org/officeDocument/2006/relationships/slide" Target="slides/slide100.xml"/><Relationship Id="rId110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viewProps" Target="viewProps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png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image" Target="../media/image98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wmf"/><Relationship Id="rId2" Type="http://schemas.openxmlformats.org/officeDocument/2006/relationships/image" Target="../media/image140.wmf"/><Relationship Id="rId1" Type="http://schemas.openxmlformats.org/officeDocument/2006/relationships/image" Target="../media/image139.emf"/><Relationship Id="rId6" Type="http://schemas.openxmlformats.org/officeDocument/2006/relationships/image" Target="../media/image144.wmf"/><Relationship Id="rId5" Type="http://schemas.openxmlformats.org/officeDocument/2006/relationships/image" Target="../media/image143.wmf"/><Relationship Id="rId4" Type="http://schemas.openxmlformats.org/officeDocument/2006/relationships/image" Target="../media/image14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DA94D0-ABB1-43A2-836E-C173F26EE73A}" type="datetimeFigureOut">
              <a:rPr lang="en-GB" smtClean="0"/>
              <a:t>03/05/2013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C36BC-5180-490C-93A1-74D7369D3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812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C36BC-5180-490C-93A1-74D7369D307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6699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8695B2-6573-428F-BC48-3B309D10AABC}" type="slidenum">
              <a:rPr lang="en-US"/>
              <a:pPr/>
              <a:t>33</a:t>
            </a:fld>
            <a:endParaRPr lang="en-US"/>
          </a:p>
        </p:txBody>
      </p:sp>
      <p:sp>
        <p:nvSpPr>
          <p:cNvPr id="88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3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8DEADD5-5415-4321-BD56-4ACAFEB8C523}" type="slidenum">
              <a:rPr lang="en-US"/>
              <a:pPr/>
              <a:t>34</a:t>
            </a:fld>
            <a:endParaRPr lang="en-US"/>
          </a:p>
        </p:txBody>
      </p:sp>
      <p:sp>
        <p:nvSpPr>
          <p:cNvPr id="884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4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589864B-D85C-4978-8CF3-6D6563D48CA7}" type="slidenum">
              <a:rPr lang="en-US"/>
              <a:pPr/>
              <a:t>35</a:t>
            </a:fld>
            <a:endParaRPr lang="en-US"/>
          </a:p>
        </p:txBody>
      </p:sp>
      <p:sp>
        <p:nvSpPr>
          <p:cNvPr id="1027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7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7A01BF-FDE9-40BE-A799-6A5CC5280165}" type="slidenum">
              <a:rPr lang="en-US"/>
              <a:pPr/>
              <a:t>36</a:t>
            </a:fld>
            <a:endParaRPr lang="en-US"/>
          </a:p>
        </p:txBody>
      </p:sp>
      <p:sp>
        <p:nvSpPr>
          <p:cNvPr id="630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0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A0E08B-C3E0-4D93-B6FF-0463F51232ED}" type="slidenum">
              <a:rPr lang="en-US"/>
              <a:pPr/>
              <a:t>37</a:t>
            </a:fld>
            <a:endParaRPr lang="en-US"/>
          </a:p>
        </p:txBody>
      </p:sp>
      <p:sp>
        <p:nvSpPr>
          <p:cNvPr id="6348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8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C8ABF86-E44E-4541-8594-1DDFB0D52B3B}" type="slidenum">
              <a:rPr lang="en-US"/>
              <a:pPr/>
              <a:t>38</a:t>
            </a:fld>
            <a:endParaRPr lang="en-US"/>
          </a:p>
        </p:txBody>
      </p:sp>
      <p:sp>
        <p:nvSpPr>
          <p:cNvPr id="1028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845281-6685-498B-B438-A3A9292EA0C6}" type="slidenum">
              <a:rPr lang="en-US"/>
              <a:pPr/>
              <a:t>39</a:t>
            </a:fld>
            <a:endParaRPr lang="en-US"/>
          </a:p>
        </p:txBody>
      </p:sp>
      <p:sp>
        <p:nvSpPr>
          <p:cNvPr id="1029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9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A889F6-4717-43AD-A6C0-9F2AE3EB571D}" type="slidenum">
              <a:rPr lang="en-US"/>
              <a:pPr/>
              <a:t>40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D9BEF37-0BAC-444B-B536-67B6A6A4583E}" type="slidenum">
              <a:rPr lang="en-US"/>
              <a:pPr/>
              <a:t>41</a:t>
            </a:fld>
            <a:endParaRPr lang="en-US"/>
          </a:p>
        </p:txBody>
      </p:sp>
      <p:sp>
        <p:nvSpPr>
          <p:cNvPr id="632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2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A5BB0-A0E7-46FB-BC5C-4D0B7EE97240}" type="slidenum">
              <a:rPr lang="en-US"/>
              <a:pPr/>
              <a:t>42</a:t>
            </a:fld>
            <a:endParaRPr lang="en-US"/>
          </a:p>
        </p:txBody>
      </p:sp>
      <p:sp>
        <p:nvSpPr>
          <p:cNvPr id="6369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69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C36BC-5180-490C-93A1-74D7369D307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6304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0C17E63-FCE2-4EFB-B053-6717196BC1CA}" type="slidenum">
              <a:rPr lang="en-US"/>
              <a:pPr/>
              <a:t>43</a:t>
            </a:fld>
            <a:endParaRPr lang="en-US"/>
          </a:p>
        </p:txBody>
      </p:sp>
      <p:sp>
        <p:nvSpPr>
          <p:cNvPr id="65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64F8AB-1FAF-42B4-B3AC-45C03E8BDB3C}" type="slidenum">
              <a:rPr lang="en-US"/>
              <a:pPr/>
              <a:t>44</a:t>
            </a:fld>
            <a:endParaRPr lang="en-US"/>
          </a:p>
        </p:txBody>
      </p:sp>
      <p:sp>
        <p:nvSpPr>
          <p:cNvPr id="6574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74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905EC7A-1143-435A-9E6A-2A6B527F5D9B}" type="slidenum">
              <a:rPr lang="en-US"/>
              <a:pPr/>
              <a:t>47</a:t>
            </a:fld>
            <a:endParaRPr lang="en-US"/>
          </a:p>
        </p:txBody>
      </p:sp>
      <p:sp>
        <p:nvSpPr>
          <p:cNvPr id="81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fld id="{2555177F-E075-4609-80A9-F38D35CEABDE}" type="slidenum">
              <a:rPr lang="en-US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4372132-2A6F-4A22-A5E4-0146F24EA2B8}" type="slidenum">
              <a:rPr lang="en-US"/>
              <a:pPr/>
              <a:t>56</a:t>
            </a:fld>
            <a:endParaRPr lang="en-US"/>
          </a:p>
        </p:txBody>
      </p:sp>
      <p:sp>
        <p:nvSpPr>
          <p:cNvPr id="897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9827A2C-96DF-42E2-B2BC-40E3BE0655AB}" type="slidenum">
              <a:rPr lang="en-US"/>
              <a:pPr/>
              <a:t>57</a:t>
            </a:fld>
            <a:endParaRPr lang="en-US"/>
          </a:p>
        </p:txBody>
      </p:sp>
      <p:sp>
        <p:nvSpPr>
          <p:cNvPr id="8949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49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5428E00-C36C-4A88-A515-0A4D81AED60E}" type="slidenum">
              <a:rPr lang="en-US"/>
              <a:pPr/>
              <a:t>58</a:t>
            </a:fld>
            <a:endParaRPr lang="en-US"/>
          </a:p>
        </p:txBody>
      </p:sp>
      <p:sp>
        <p:nvSpPr>
          <p:cNvPr id="899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99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C67F8-A44B-46A8-AA6F-EBE22B3D4E06}" type="slidenum">
              <a:rPr lang="en-US"/>
              <a:pPr/>
              <a:t>59</a:t>
            </a:fld>
            <a:endParaRPr lang="en-US"/>
          </a:p>
        </p:txBody>
      </p:sp>
      <p:sp>
        <p:nvSpPr>
          <p:cNvPr id="901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1AD033-87B3-4C7C-B110-641D2A34622C}" type="slidenum">
              <a:rPr lang="en-US"/>
              <a:pPr/>
              <a:t>60</a:t>
            </a:fld>
            <a:endParaRPr lang="en-US"/>
          </a:p>
        </p:txBody>
      </p:sp>
      <p:sp>
        <p:nvSpPr>
          <p:cNvPr id="66457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45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A41875-0935-4984-AE52-82346271FF3A}" type="slidenum">
              <a:rPr lang="en-US"/>
              <a:pPr/>
              <a:t>61</a:t>
            </a:fld>
            <a:endParaRPr lang="en-US"/>
          </a:p>
        </p:txBody>
      </p:sp>
      <p:sp>
        <p:nvSpPr>
          <p:cNvPr id="6625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25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25E9E2-DAEB-4704-9E05-EDD7517887AF}" type="slidenum">
              <a:rPr lang="en-US"/>
              <a:pPr/>
              <a:t>62</a:t>
            </a:fld>
            <a:endParaRPr lang="en-US"/>
          </a:p>
        </p:txBody>
      </p:sp>
      <p:sp>
        <p:nvSpPr>
          <p:cNvPr id="90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3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AC36BC-5180-490C-93A1-74D7369D307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64243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36F8C3-7CBD-495A-A4F3-02E769554426}" type="slidenum">
              <a:rPr lang="en-US"/>
              <a:pPr/>
              <a:t>63</a:t>
            </a:fld>
            <a:endParaRPr lang="en-US"/>
          </a:p>
        </p:txBody>
      </p:sp>
      <p:sp>
        <p:nvSpPr>
          <p:cNvPr id="5242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4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C81EEEF-A7E9-48E8-A825-847CDF270281}" type="slidenum">
              <a:rPr lang="en-US"/>
              <a:pPr/>
              <a:t>64</a:t>
            </a:fld>
            <a:endParaRPr lang="en-US"/>
          </a:p>
        </p:txBody>
      </p:sp>
      <p:sp>
        <p:nvSpPr>
          <p:cNvPr id="5283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8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A9CF96F-559B-4E43-974B-5D50A51CDB2A}" type="slidenum">
              <a:rPr lang="en-GB" sz="1200" smtClean="0">
                <a:latin typeface="Arial" pitchFamily="34" charset="0"/>
              </a:rPr>
              <a:pPr/>
              <a:t>69</a:t>
            </a:fld>
            <a:endParaRPr lang="en-GB" sz="1200" smtClean="0">
              <a:latin typeface="Arial" pitchFamily="34" charset="0"/>
            </a:endParaRPr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 defTabSz="919163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defTabSz="919163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65FA5ABE-E2F8-4E09-A6AA-05D60CA26818}" type="slidenum">
              <a:rPr lang="en-GB" sz="1200" smtClean="0">
                <a:latin typeface="Arial" pitchFamily="34" charset="0"/>
              </a:rPr>
              <a:pPr/>
              <a:t>71</a:t>
            </a:fld>
            <a:endParaRPr lang="en-GB" sz="1200" smtClean="0">
              <a:latin typeface="Arial" pitchFamily="34" charset="0"/>
            </a:endParaRPr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GB" smtClean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A09B9F-3CC0-456C-908E-E49AA4794A35}" type="slidenum">
              <a:rPr lang="en-US"/>
              <a:pPr/>
              <a:t>73</a:t>
            </a:fld>
            <a:endParaRPr lang="en-US"/>
          </a:p>
        </p:txBody>
      </p:sp>
      <p:sp>
        <p:nvSpPr>
          <p:cNvPr id="6666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66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74F708-954C-437B-8336-B690325A27D9}" type="slidenum">
              <a:rPr lang="en-US"/>
              <a:pPr/>
              <a:t>74</a:t>
            </a:fld>
            <a:endParaRPr lang="en-US"/>
          </a:p>
        </p:txBody>
      </p:sp>
      <p:sp>
        <p:nvSpPr>
          <p:cNvPr id="5509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8AE952-96CE-4CA4-8EB6-3E42A297E980}" type="slidenum">
              <a:rPr lang="en-US"/>
              <a:pPr/>
              <a:t>75</a:t>
            </a:fld>
            <a:endParaRPr lang="en-US"/>
          </a:p>
        </p:txBody>
      </p:sp>
      <p:sp>
        <p:nvSpPr>
          <p:cNvPr id="5529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F74CA0-2379-4DEA-B87A-5DF6B8E90001}" type="slidenum">
              <a:rPr lang="en-US"/>
              <a:pPr/>
              <a:t>76</a:t>
            </a:fld>
            <a:endParaRPr lang="en-US"/>
          </a:p>
        </p:txBody>
      </p:sp>
      <p:sp>
        <p:nvSpPr>
          <p:cNvPr id="5570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7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84C2D2-2E8D-4F2D-88A2-14613BB2A66D}" type="slidenum">
              <a:rPr lang="en-US"/>
              <a:pPr/>
              <a:t>77</a:t>
            </a:fld>
            <a:endParaRPr lang="en-US"/>
          </a:p>
        </p:txBody>
      </p:sp>
      <p:sp>
        <p:nvSpPr>
          <p:cNvPr id="5632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ADB106-CA71-40AA-89DA-7F6AF589D84C}" type="slidenum">
              <a:rPr lang="en-US"/>
              <a:pPr/>
              <a:t>78</a:t>
            </a:fld>
            <a:endParaRPr lang="en-US"/>
          </a:p>
        </p:txBody>
      </p:sp>
      <p:sp>
        <p:nvSpPr>
          <p:cNvPr id="57344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DF80E85-9F0C-45B7-A4A5-A65AA3488167}" type="slidenum">
              <a:rPr lang="en-US"/>
              <a:pPr/>
              <a:t>27</a:t>
            </a:fld>
            <a:endParaRPr lang="en-US"/>
          </a:p>
        </p:txBody>
      </p:sp>
      <p:sp>
        <p:nvSpPr>
          <p:cNvPr id="435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5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EEB7088-B1F4-4C31-A04B-C8944B4F3A59}" type="slidenum">
              <a:rPr lang="en-US"/>
              <a:pPr/>
              <a:t>85</a:t>
            </a:fld>
            <a:endParaRPr lang="en-US"/>
          </a:p>
        </p:txBody>
      </p:sp>
      <p:sp>
        <p:nvSpPr>
          <p:cNvPr id="58573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5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652" y="4342778"/>
            <a:ext cx="5030698" cy="411575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572E11E-25D9-4709-9FC1-FB009CD61099}" type="slidenum">
              <a:rPr lang="en-US"/>
              <a:pPr/>
              <a:t>86</a:t>
            </a:fld>
            <a:endParaRPr lang="en-US"/>
          </a:p>
        </p:txBody>
      </p:sp>
      <p:sp>
        <p:nvSpPr>
          <p:cNvPr id="67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126A1D-3662-46ED-88B8-479C92A4EE93}" type="slidenum">
              <a:rPr lang="en-US"/>
              <a:pPr/>
              <a:t>87</a:t>
            </a:fld>
            <a:endParaRPr lang="en-US"/>
          </a:p>
        </p:txBody>
      </p:sp>
      <p:sp>
        <p:nvSpPr>
          <p:cNvPr id="928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8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53E9D5-093B-4100-BA70-72C1AA78B8D1}" type="slidenum">
              <a:rPr lang="en-US"/>
              <a:pPr/>
              <a:t>90</a:t>
            </a:fld>
            <a:endParaRPr lang="en-US"/>
          </a:p>
        </p:txBody>
      </p:sp>
      <p:sp>
        <p:nvSpPr>
          <p:cNvPr id="1040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0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90954E8-D8C9-478E-A1C1-E7D35102E34F}" type="slidenum">
              <a:rPr lang="en-US"/>
              <a:pPr/>
              <a:t>28</a:t>
            </a:fld>
            <a:endParaRPr lang="en-US"/>
          </a:p>
        </p:txBody>
      </p:sp>
      <p:sp>
        <p:nvSpPr>
          <p:cNvPr id="436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6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33C1EB-F7D4-45F1-8E93-78CA1F9D07CC}" type="slidenum">
              <a:rPr lang="en-US"/>
              <a:pPr/>
              <a:t>29</a:t>
            </a:fld>
            <a:endParaRPr lang="en-US"/>
          </a:p>
        </p:txBody>
      </p:sp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1460308-A8DE-42D0-9414-374262272463}" type="slidenum">
              <a:rPr lang="en-US"/>
              <a:pPr/>
              <a:t>30</a:t>
            </a:fld>
            <a:endParaRPr lang="en-US"/>
          </a:p>
        </p:txBody>
      </p:sp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CEF354-B8F9-493E-8A2F-A76C813DFB67}" type="slidenum">
              <a:rPr lang="en-US"/>
              <a:pPr/>
              <a:t>31</a:t>
            </a:fld>
            <a:endParaRPr lang="en-US"/>
          </a:p>
        </p:txBody>
      </p:sp>
      <p:sp>
        <p:nvSpPr>
          <p:cNvPr id="1966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F729A7A-DEB2-4959-995B-827FB13921F2}" type="slidenum">
              <a:rPr lang="en-US"/>
              <a:pPr/>
              <a:t>32</a:t>
            </a:fld>
            <a:endParaRPr lang="en-US"/>
          </a:p>
        </p:txBody>
      </p:sp>
      <p:sp>
        <p:nvSpPr>
          <p:cNvPr id="8826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2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58466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446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29091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300" y="58738"/>
            <a:ext cx="7759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4352925" y="6610350"/>
            <a:ext cx="4791075" cy="247650"/>
          </a:xfrm>
        </p:spPr>
        <p:txBody>
          <a:bodyPr/>
          <a:lstStyle>
            <a:lvl1pPr>
              <a:defRPr/>
            </a:lvl1pPr>
          </a:lstStyle>
          <a:p>
            <a:fld id="{D726DA72-4FDD-4380-8203-FA02498DD2E8}" type="slidenum">
              <a:rPr lang="en-US"/>
              <a:pPr/>
              <a:t>‹#›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</p:spTree>
    <p:extLst>
      <p:ext uri="{BB962C8B-B14F-4D97-AF65-F5344CB8AC3E}">
        <p14:creationId xmlns:p14="http://schemas.microsoft.com/office/powerpoint/2010/main" val="2306066629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876300" y="58738"/>
            <a:ext cx="77597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>
          <a:xfrm>
            <a:off x="4352925" y="6610350"/>
            <a:ext cx="4791075" cy="247650"/>
          </a:xfrm>
        </p:spPr>
        <p:txBody>
          <a:bodyPr/>
          <a:lstStyle>
            <a:lvl1pPr>
              <a:defRPr/>
            </a:lvl1pPr>
          </a:lstStyle>
          <a:p>
            <a:fld id="{C7C4FDEA-6668-40A8-9400-1177321BC4C6}" type="slidenum">
              <a:rPr lang="en-US"/>
              <a:pPr/>
              <a:t>‹#›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</p:spTree>
    <p:extLst>
      <p:ext uri="{BB962C8B-B14F-4D97-AF65-F5344CB8AC3E}">
        <p14:creationId xmlns:p14="http://schemas.microsoft.com/office/powerpoint/2010/main" val="65389361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13" y="0"/>
            <a:ext cx="7050087" cy="889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77800" y="6356350"/>
            <a:ext cx="8788400" cy="339725"/>
          </a:xfrm>
        </p:spPr>
        <p:txBody>
          <a:bodyPr/>
          <a:lstStyle>
            <a:lvl1pPr>
              <a:defRPr/>
            </a:lvl1pPr>
          </a:lstStyle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88582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65001E47-6457-4E1C-AC9B-51F33AD83BC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80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277D74-A449-4C4E-BEB1-F94C9BA8F39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0623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EE2526-7B18-864A-8B73-6D921650A86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3461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FDBAB6-F9BA-6642-9E29-4D346FB66DE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3611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E728A0-1117-144C-8D78-71275B934EE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700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40557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F10429-432C-DD40-9B29-6CCB92FF28A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0324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21232B-0CE4-1640-9329-A100BE45F1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2570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473FD6-9248-A745-9D6C-4FCD84CC197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4777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EA305F-776D-FD48-BBFD-BC03282C00B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07954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8D6387-EE21-AE41-A258-B47424BA6B2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35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8DF69C-6C3D-CD43-8C28-3CE861D519B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6790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38FA3A4-BEB3-5443-BA81-7137DA7C37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21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5350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0147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2878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7974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3936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5661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75919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0C2B32-3B79-4981-A69E-CA526FE66A3B}" type="slidenum">
              <a:rPr lang="en-GB" smtClean="0"/>
              <a:t>‹#›</a:t>
            </a:fld>
            <a:endParaRPr lang="en-GB"/>
          </a:p>
        </p:txBody>
      </p:sp>
      <p:pic>
        <p:nvPicPr>
          <p:cNvPr id="18434" name="Picture 2"/>
          <p:cNvPicPr>
            <a:picLocks noChangeAspect="1" noChangeArrowheads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8" y="56135"/>
            <a:ext cx="898644" cy="57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9588" y="690845"/>
            <a:ext cx="898644" cy="89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5306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iming>
    <p:tnLst>
      <p:par>
        <p:cTn id="1" dur="indefinite" restart="never" nodeType="tmRoot"/>
      </p:par>
    </p:tnLst>
  </p:timing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ea typeface="ＭＳ Ｐゴシック" charset="0"/>
              </a:rPr>
              <a:t>Erice 03/05/2013</a:t>
            </a:r>
            <a:endParaRPr lang="en-US">
              <a:ea typeface="ＭＳ Ｐゴシック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charset="0"/>
                <a:ea typeface="+mn-ea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E0988A-BE51-8343-A8FC-B4E661858BAF}" type="slidenum">
              <a:rPr lang="en-US">
                <a:ea typeface="ＭＳ Ｐゴシック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246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-65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emf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jpeg"/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1.jpeg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g"/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wmf"/><Relationship Id="rId4" Type="http://schemas.openxmlformats.org/officeDocument/2006/relationships/image" Target="../media/image46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wmf"/><Relationship Id="rId4" Type="http://schemas.openxmlformats.org/officeDocument/2006/relationships/image" Target="../media/image57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61.wmf"/><Relationship Id="rId4" Type="http://schemas.openxmlformats.org/officeDocument/2006/relationships/oleObject" Target="../embeddings/oleObject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2.wmf"/><Relationship Id="rId4" Type="http://schemas.openxmlformats.org/officeDocument/2006/relationships/image" Target="../media/image63.jpeg"/><Relationship Id="rId9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emf"/><Relationship Id="rId5" Type="http://schemas.openxmlformats.org/officeDocument/2006/relationships/image" Target="file:///D:\Mes%20Documents\Papers\2000Review\Figures\SSC_Magnetic_Design.gif" TargetMode="External"/><Relationship Id="rId4" Type="http://schemas.openxmlformats.org/officeDocument/2006/relationships/image" Target="../media/image7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4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3.png"/><Relationship Id="rId4" Type="http://schemas.openxmlformats.org/officeDocument/2006/relationships/image" Target="../media/image9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96.png"/><Relationship Id="rId4" Type="http://schemas.openxmlformats.org/officeDocument/2006/relationships/oleObject" Target="../embeddings/oleObject4.bin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9.png"/><Relationship Id="rId5" Type="http://schemas.openxmlformats.org/officeDocument/2006/relationships/oleObject" Target="../embeddings/oleObject6.bin"/><Relationship Id="rId4" Type="http://schemas.openxmlformats.org/officeDocument/2006/relationships/image" Target="../media/image9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13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8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7" Type="http://schemas.openxmlformats.org/officeDocument/2006/relationships/image" Target="../media/image11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7.jpeg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jpeg"/><Relationship Id="rId3" Type="http://schemas.openxmlformats.org/officeDocument/2006/relationships/image" Target="../media/image121.jpeg"/><Relationship Id="rId7" Type="http://schemas.openxmlformats.org/officeDocument/2006/relationships/image" Target="../media/image12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4.jpeg"/><Relationship Id="rId5" Type="http://schemas.openxmlformats.org/officeDocument/2006/relationships/image" Target="../media/image123.jpeg"/><Relationship Id="rId4" Type="http://schemas.openxmlformats.org/officeDocument/2006/relationships/image" Target="../media/image1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emf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1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wmf"/><Relationship Id="rId13" Type="http://schemas.openxmlformats.org/officeDocument/2006/relationships/oleObject" Target="../embeddings/oleObject14.bin"/><Relationship Id="rId18" Type="http://schemas.openxmlformats.org/officeDocument/2006/relationships/image" Target="../media/image147.wmf"/><Relationship Id="rId3" Type="http://schemas.openxmlformats.org/officeDocument/2006/relationships/notesSlide" Target="../notesSlides/notesSlide36.xml"/><Relationship Id="rId7" Type="http://schemas.openxmlformats.org/officeDocument/2006/relationships/oleObject" Target="../embeddings/oleObject11.bin"/><Relationship Id="rId12" Type="http://schemas.openxmlformats.org/officeDocument/2006/relationships/image" Target="../media/image142.wmf"/><Relationship Id="rId17" Type="http://schemas.openxmlformats.org/officeDocument/2006/relationships/image" Target="../media/image146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44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5.gif"/><Relationship Id="rId11" Type="http://schemas.openxmlformats.org/officeDocument/2006/relationships/oleObject" Target="../embeddings/oleObject13.bin"/><Relationship Id="rId5" Type="http://schemas.openxmlformats.org/officeDocument/2006/relationships/image" Target="../media/image139.emf"/><Relationship Id="rId15" Type="http://schemas.openxmlformats.org/officeDocument/2006/relationships/oleObject" Target="../embeddings/oleObject15.bin"/><Relationship Id="rId10" Type="http://schemas.openxmlformats.org/officeDocument/2006/relationships/image" Target="../media/image141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2.bin"/><Relationship Id="rId14" Type="http://schemas.openxmlformats.org/officeDocument/2006/relationships/image" Target="../media/image143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52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153.jpe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7" Type="http://schemas.openxmlformats.org/officeDocument/2006/relationships/image" Target="../media/image161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0.jpeg"/><Relationship Id="rId5" Type="http://schemas.openxmlformats.org/officeDocument/2006/relationships/image" Target="../media/image159.jpeg"/><Relationship Id="rId4" Type="http://schemas.openxmlformats.org/officeDocument/2006/relationships/image" Target="../media/image158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6.wmf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13" Type="http://schemas.openxmlformats.org/officeDocument/2006/relationships/image" Target="../media/image177.jpeg"/><Relationship Id="rId18" Type="http://schemas.openxmlformats.org/officeDocument/2006/relationships/image" Target="../media/image18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12" Type="http://schemas.openxmlformats.org/officeDocument/2006/relationships/image" Target="../media/image176.jpeg"/><Relationship Id="rId17" Type="http://schemas.openxmlformats.org/officeDocument/2006/relationships/image" Target="../media/image181.jpeg"/><Relationship Id="rId2" Type="http://schemas.openxmlformats.org/officeDocument/2006/relationships/notesSlide" Target="../notesSlides/notesSlide42.xml"/><Relationship Id="rId16" Type="http://schemas.openxmlformats.org/officeDocument/2006/relationships/image" Target="../media/image1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0.jpeg"/><Relationship Id="rId11" Type="http://schemas.openxmlformats.org/officeDocument/2006/relationships/image" Target="../media/image175.jpeg"/><Relationship Id="rId5" Type="http://schemas.openxmlformats.org/officeDocument/2006/relationships/image" Target="../media/image169.jpeg"/><Relationship Id="rId15" Type="http://schemas.openxmlformats.org/officeDocument/2006/relationships/image" Target="../media/image179.jpeg"/><Relationship Id="rId10" Type="http://schemas.openxmlformats.org/officeDocument/2006/relationships/image" Target="../media/image174.jpeg"/><Relationship Id="rId4" Type="http://schemas.openxmlformats.org/officeDocument/2006/relationships/image" Target="../media/image168.jpeg"/><Relationship Id="rId9" Type="http://schemas.openxmlformats.org/officeDocument/2006/relationships/image" Target="../media/image173.jpeg"/><Relationship Id="rId14" Type="http://schemas.openxmlformats.org/officeDocument/2006/relationships/image" Target="../media/image178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g"/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gif"/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2.em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emf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6.png"/><Relationship Id="rId4" Type="http://schemas.openxmlformats.org/officeDocument/2006/relationships/image" Target="../media/image195.jpe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6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emf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5576" y="1844824"/>
            <a:ext cx="7918648" cy="1470025"/>
          </a:xfrm>
        </p:spPr>
        <p:txBody>
          <a:bodyPr>
            <a:normAutofit/>
          </a:bodyPr>
          <a:lstStyle/>
          <a:p>
            <a:r>
              <a:rPr lang="fr-CH" dirty="0" err="1" smtClean="0"/>
              <a:t>Manufacturing</a:t>
            </a:r>
            <a:r>
              <a:rPr lang="fr-CH" dirty="0" smtClean="0"/>
              <a:t> and </a:t>
            </a:r>
            <a:r>
              <a:rPr lang="fr-CH" dirty="0" err="1" smtClean="0"/>
              <a:t>Testing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sz="3100" dirty="0" err="1" smtClean="0"/>
              <a:t>based</a:t>
            </a:r>
            <a:r>
              <a:rPr lang="fr-CH" sz="3100" dirty="0" smtClean="0"/>
              <a:t> on LHC SC </a:t>
            </a:r>
            <a:r>
              <a:rPr lang="fr-CH" sz="3100" dirty="0" err="1" smtClean="0"/>
              <a:t>magnet</a:t>
            </a:r>
            <a:r>
              <a:rPr lang="fr-CH" sz="3100" dirty="0" smtClean="0"/>
              <a:t> production</a:t>
            </a:r>
            <a:endParaRPr lang="en-GB" sz="31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764704"/>
            <a:ext cx="6400800" cy="1392560"/>
          </a:xfrm>
        </p:spPr>
        <p:txBody>
          <a:bodyPr/>
          <a:lstStyle/>
          <a:p>
            <a:r>
              <a:rPr lang="fr-CH" dirty="0" smtClean="0"/>
              <a:t>Lucio Rossi</a:t>
            </a:r>
          </a:p>
          <a:p>
            <a:r>
              <a:rPr lang="fr-CH" dirty="0" smtClean="0"/>
              <a:t>CERN </a:t>
            </a:r>
            <a:endParaRPr lang="en-GB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632" y="3507070"/>
            <a:ext cx="2394012" cy="3192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664" y="3507070"/>
            <a:ext cx="4242336" cy="31817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480" y="3861048"/>
            <a:ext cx="1529408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r"/>
            <a:r>
              <a:rPr lang="fr-CH" sz="2000" b="1" dirty="0" smtClean="0"/>
              <a:t>Erice</a:t>
            </a:r>
          </a:p>
          <a:p>
            <a:pPr algn="r"/>
            <a:r>
              <a:rPr lang="fr-CH" sz="2000" b="1" dirty="0" smtClean="0"/>
              <a:t>4 May 2013</a:t>
            </a:r>
          </a:p>
          <a:p>
            <a:pPr algn="r"/>
            <a:r>
              <a:rPr lang="fr-CH" sz="2000" b="1" dirty="0" smtClean="0"/>
              <a:t>CERN</a:t>
            </a:r>
          </a:p>
          <a:p>
            <a:pPr algn="r"/>
            <a:r>
              <a:rPr lang="fr-CH" sz="2000" b="1" dirty="0" smtClean="0"/>
              <a:t>Accelerator</a:t>
            </a:r>
            <a:br>
              <a:rPr lang="fr-CH" sz="2000" b="1" dirty="0" smtClean="0"/>
            </a:br>
            <a:r>
              <a:rPr lang="fr-CH" sz="2000" b="1" dirty="0" err="1" smtClean="0"/>
              <a:t>School</a:t>
            </a:r>
            <a:endParaRPr lang="fr-CH" sz="2000" b="1" dirty="0" smtClean="0"/>
          </a:p>
          <a:p>
            <a:pPr algn="r"/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751854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err="1" smtClean="0"/>
              <a:t>Two</a:t>
            </a:r>
            <a:r>
              <a:rPr lang="fr-CH" dirty="0" smtClean="0"/>
              <a:t> routes : Nb-Ti and Nb</a:t>
            </a:r>
            <a:r>
              <a:rPr lang="fr-CH" baseline="-25000" dirty="0" smtClean="0"/>
              <a:t>3</a:t>
            </a:r>
            <a:r>
              <a:rPr lang="fr-CH" dirty="0" smtClean="0"/>
              <a:t>Sn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r-CH" sz="2000" dirty="0" smtClean="0"/>
              <a:t>High </a:t>
            </a:r>
            <a:r>
              <a:rPr lang="fr-CH" sz="2000" dirty="0" err="1" smtClean="0"/>
              <a:t>field</a:t>
            </a:r>
            <a:r>
              <a:rPr lang="fr-CH" sz="2000" dirty="0" smtClean="0"/>
              <a:t> </a:t>
            </a:r>
            <a:r>
              <a:rPr lang="fr-CH" sz="2000" dirty="0" err="1" smtClean="0"/>
              <a:t>dipole</a:t>
            </a:r>
            <a:r>
              <a:rPr lang="fr-CH" sz="2000" dirty="0" smtClean="0"/>
              <a:t> in Nb-Ti (HERA </a:t>
            </a:r>
            <a:r>
              <a:rPr lang="fr-CH" sz="2000" dirty="0" err="1" smtClean="0"/>
              <a:t>strands</a:t>
            </a:r>
            <a:r>
              <a:rPr lang="fr-CH" sz="2000" dirty="0" smtClean="0"/>
              <a:t>). CERN (Perin &amp;Leroy) </a:t>
            </a:r>
            <a:r>
              <a:rPr lang="fr-CH" sz="2000" dirty="0" err="1" smtClean="0"/>
              <a:t>Ansaldo</a:t>
            </a:r>
            <a:r>
              <a:rPr lang="fr-CH" sz="2000" dirty="0" smtClean="0"/>
              <a:t> (Spigo)</a:t>
            </a:r>
          </a:p>
          <a:p>
            <a:r>
              <a:rPr lang="fr-CH" sz="2000" dirty="0" smtClean="0"/>
              <a:t>8. 55 T first </a:t>
            </a:r>
            <a:r>
              <a:rPr lang="fr-CH" sz="2000" dirty="0" err="1" smtClean="0"/>
              <a:t>quench</a:t>
            </a:r>
            <a:r>
              <a:rPr lang="fr-CH" sz="2000" dirty="0" smtClean="0"/>
              <a:t>, </a:t>
            </a:r>
            <a:r>
              <a:rPr lang="fr-CH" sz="2000" dirty="0" err="1" smtClean="0"/>
              <a:t>reached</a:t>
            </a:r>
            <a:r>
              <a:rPr lang="fr-CH" sz="2000" dirty="0" smtClean="0"/>
              <a:t> 9.3 T </a:t>
            </a:r>
            <a:r>
              <a:rPr lang="fr-CH" sz="2000" dirty="0" err="1" smtClean="0"/>
              <a:t>at</a:t>
            </a:r>
            <a:r>
              <a:rPr lang="fr-CH" sz="2000" dirty="0" smtClean="0"/>
              <a:t> 1.6 K in 1987</a:t>
            </a:r>
          </a:p>
          <a:p>
            <a:pPr marL="0" indent="0">
              <a:buNone/>
            </a:pPr>
            <a:endParaRPr lang="en-GB" sz="200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H" sz="2000" dirty="0" smtClean="0"/>
              <a:t>Nb</a:t>
            </a:r>
            <a:r>
              <a:rPr lang="fr-CH" sz="2000" baseline="-25000" dirty="0" smtClean="0"/>
              <a:t>3</a:t>
            </a:r>
            <a:r>
              <a:rPr lang="fr-CH" sz="2000" dirty="0" smtClean="0"/>
              <a:t>Sn CERN-</a:t>
            </a:r>
            <a:r>
              <a:rPr lang="fr-CH" sz="2000" dirty="0" err="1" smtClean="0"/>
              <a:t>Elin</a:t>
            </a:r>
            <a:r>
              <a:rPr lang="fr-CH" sz="2000" dirty="0" smtClean="0"/>
              <a:t> </a:t>
            </a:r>
            <a:r>
              <a:rPr lang="fr-CH" sz="2000" dirty="0" err="1" smtClean="0"/>
              <a:t>dipole</a:t>
            </a:r>
            <a:r>
              <a:rPr lang="en-GB" sz="2000" dirty="0" smtClean="0"/>
              <a:t> (</a:t>
            </a:r>
            <a:r>
              <a:rPr lang="en-GB" sz="2000" dirty="0" err="1" smtClean="0"/>
              <a:t>Asner</a:t>
            </a:r>
            <a:r>
              <a:rPr lang="en-GB" sz="2000" dirty="0" smtClean="0"/>
              <a:t>-Wenger &amp; </a:t>
            </a:r>
            <a:r>
              <a:rPr lang="en-GB" sz="2000" dirty="0" err="1" smtClean="0"/>
              <a:t>Zerobin</a:t>
            </a:r>
            <a:r>
              <a:rPr lang="en-GB" sz="2000" dirty="0" smtClean="0"/>
              <a:t>)</a:t>
            </a:r>
          </a:p>
          <a:p>
            <a:r>
              <a:rPr lang="fr-CH" sz="2000" dirty="0" err="1" smtClean="0"/>
              <a:t>Reached</a:t>
            </a:r>
            <a:r>
              <a:rPr lang="fr-CH" sz="2000" dirty="0" smtClean="0"/>
              <a:t> 9.7 T</a:t>
            </a:r>
            <a:r>
              <a:rPr lang="fr-CH" sz="2000" dirty="0"/>
              <a:t> </a:t>
            </a:r>
            <a:r>
              <a:rPr lang="fr-CH" sz="2000" dirty="0" smtClean="0"/>
              <a:t>in 1989: </a:t>
            </a:r>
            <a:r>
              <a:rPr lang="fr-CH" sz="2000" dirty="0" err="1" smtClean="0"/>
              <a:t>Previously</a:t>
            </a:r>
            <a:r>
              <a:rPr lang="fr-CH" sz="2000" dirty="0" smtClean="0"/>
              <a:t> a </a:t>
            </a:r>
            <a:r>
              <a:rPr lang="fr-CH" sz="2000" dirty="0" err="1" smtClean="0"/>
              <a:t>coil</a:t>
            </a:r>
            <a:r>
              <a:rPr lang="fr-CH" sz="2000" dirty="0" smtClean="0"/>
              <a:t> in </a:t>
            </a:r>
            <a:r>
              <a:rPr lang="fr-CH" sz="2000" dirty="0" err="1" smtClean="0"/>
              <a:t>mirror</a:t>
            </a:r>
            <a:r>
              <a:rPr lang="fr-CH" sz="2000" dirty="0" smtClean="0"/>
              <a:t> </a:t>
            </a:r>
            <a:r>
              <a:rPr lang="fr-CH" sz="2000" dirty="0" err="1" smtClean="0"/>
              <a:t>configursation</a:t>
            </a:r>
            <a:r>
              <a:rPr lang="fr-CH" sz="2000" dirty="0" smtClean="0"/>
              <a:t> </a:t>
            </a:r>
            <a:r>
              <a:rPr lang="fr-CH" sz="2000" dirty="0" err="1" smtClean="0"/>
              <a:t>broke</a:t>
            </a:r>
            <a:r>
              <a:rPr lang="fr-CH" sz="2000" dirty="0" smtClean="0"/>
              <a:t>  first the 10 T </a:t>
            </a:r>
            <a:r>
              <a:rPr lang="fr-CH" sz="2000" dirty="0" err="1" smtClean="0"/>
              <a:t>barrier</a:t>
            </a:r>
            <a:endParaRPr lang="fr-CH" sz="20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4" t="9359" r="40257" b="8111"/>
          <a:stretch/>
        </p:blipFill>
        <p:spPr>
          <a:xfrm>
            <a:off x="971600" y="3377795"/>
            <a:ext cx="3059832" cy="3211285"/>
          </a:xfrm>
          <a:prstGeom prst="rect">
            <a:avLst/>
          </a:prstGeom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539" y="3284984"/>
            <a:ext cx="3154464" cy="330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 rot="19639332">
            <a:off x="1584994" y="3085407"/>
            <a:ext cx="6072452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3200" dirty="0" err="1" smtClean="0"/>
              <a:t>Decision</a:t>
            </a:r>
            <a:r>
              <a:rPr lang="fr-CH" sz="3200" dirty="0" smtClean="0"/>
              <a:t> by 1998: Nb-Ti </a:t>
            </a:r>
            <a:r>
              <a:rPr lang="fr-CH" sz="3200" dirty="0" err="1" smtClean="0"/>
              <a:t>with</a:t>
            </a:r>
            <a:r>
              <a:rPr lang="fr-CH" sz="3200" dirty="0" smtClean="0"/>
              <a:t> </a:t>
            </a:r>
            <a:r>
              <a:rPr lang="fr-CH" sz="3200" dirty="0" err="1" smtClean="0"/>
              <a:t>HeII</a:t>
            </a:r>
            <a:endParaRPr lang="en-GB" sz="3200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559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8" name="Rectangle 4"/>
          <p:cNvSpPr>
            <a:spLocks noGrp="1" noChangeArrowheads="1"/>
          </p:cNvSpPr>
          <p:nvPr>
            <p:ph type="title"/>
          </p:nvPr>
        </p:nvSpPr>
        <p:spPr>
          <a:xfrm>
            <a:off x="323528" y="0"/>
            <a:ext cx="8660134" cy="1196752"/>
          </a:xfrm>
        </p:spPr>
        <p:txBody>
          <a:bodyPr>
            <a:noAutofit/>
          </a:bodyPr>
          <a:lstStyle/>
          <a:p>
            <a:r>
              <a:rPr lang="fr-CH" dirty="0" err="1"/>
              <a:t>Beam</a:t>
            </a:r>
            <a:r>
              <a:rPr lang="fr-CH" dirty="0"/>
              <a:t> vacuum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/>
              <a:t>contamination all </a:t>
            </a:r>
            <a:r>
              <a:rPr lang="fr-CH" dirty="0" err="1" smtClean="0"/>
              <a:t>along</a:t>
            </a:r>
            <a:r>
              <a:rPr lang="fr-CH" dirty="0" smtClean="0"/>
              <a:t> 3 km!!</a:t>
            </a:r>
            <a:endParaRPr lang="en-US" dirty="0"/>
          </a:p>
        </p:txBody>
      </p:sp>
      <p:pic>
        <p:nvPicPr>
          <p:cNvPr id="1085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447800"/>
            <a:ext cx="8820150" cy="496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100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852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787208" cy="1570186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We</a:t>
            </a:r>
            <a:r>
              <a:rPr lang="fr-CH" dirty="0" smtClean="0"/>
              <a:t> have </a:t>
            </a:r>
            <a:r>
              <a:rPr lang="fr-CH" dirty="0" err="1" smtClean="0"/>
              <a:t>plenty</a:t>
            </a:r>
            <a:r>
              <a:rPr lang="fr-CH" dirty="0" smtClean="0"/>
              <a:t> </a:t>
            </a:r>
            <a:r>
              <a:rPr lang="fr-CH" dirty="0" err="1" smtClean="0"/>
              <a:t>like</a:t>
            </a:r>
            <a:r>
              <a:rPr lang="fr-CH" dirty="0" smtClean="0"/>
              <a:t> </a:t>
            </a:r>
            <a:r>
              <a:rPr lang="fr-CH" dirty="0" err="1" smtClean="0"/>
              <a:t>this</a:t>
            </a:r>
            <a:r>
              <a:rPr lang="fr-CH" dirty="0" smtClean="0"/>
              <a:t> : </a:t>
            </a:r>
            <a:r>
              <a:rPr lang="fr-CH" dirty="0" err="1" smtClean="0"/>
              <a:t>so</a:t>
            </a:r>
            <a:r>
              <a:rPr lang="fr-CH" dirty="0" smtClean="0"/>
              <a:t> </a:t>
            </a:r>
            <a:r>
              <a:rPr lang="fr-CH" dirty="0" err="1" smtClean="0"/>
              <a:t>run</a:t>
            </a:r>
            <a:r>
              <a:rPr lang="fr-CH" dirty="0" smtClean="0"/>
              <a:t> </a:t>
            </a:r>
            <a:r>
              <a:rPr lang="fr-CH" dirty="0" err="1" smtClean="0"/>
              <a:t>at</a:t>
            </a:r>
            <a:r>
              <a:rPr lang="fr-CH" dirty="0" smtClean="0"/>
              <a:t> </a:t>
            </a:r>
            <a:r>
              <a:rPr lang="fr-CH" dirty="0" err="1" smtClean="0"/>
              <a:t>limted</a:t>
            </a:r>
            <a:r>
              <a:rPr lang="fr-CH" dirty="0" smtClean="0"/>
              <a:t> </a:t>
            </a:r>
            <a:r>
              <a:rPr lang="fr-CH" dirty="0" err="1" smtClean="0"/>
              <a:t>current</a:t>
            </a:r>
            <a:r>
              <a:rPr lang="fr-CH" dirty="0" smtClean="0"/>
              <a:t> (60%)</a:t>
            </a:r>
            <a:br>
              <a:rPr lang="fr-CH" dirty="0" smtClean="0"/>
            </a:br>
            <a:r>
              <a:rPr lang="fr-CH" dirty="0" smtClean="0"/>
              <a:t>LHC stop 2 </a:t>
            </a:r>
            <a:r>
              <a:rPr lang="fr-CH" dirty="0" err="1" smtClean="0"/>
              <a:t>years</a:t>
            </a:r>
            <a:r>
              <a:rPr lang="fr-CH" dirty="0" smtClean="0"/>
              <a:t> to </a:t>
            </a:r>
            <a:r>
              <a:rPr lang="fr-CH" dirty="0" err="1" smtClean="0"/>
              <a:t>consolidate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101</a:t>
            </a:fld>
            <a:endParaRPr lang="en-GB"/>
          </a:p>
        </p:txBody>
      </p:sp>
      <p:grpSp>
        <p:nvGrpSpPr>
          <p:cNvPr id="6" name="Group 5"/>
          <p:cNvGrpSpPr/>
          <p:nvPr/>
        </p:nvGrpSpPr>
        <p:grpSpPr>
          <a:xfrm>
            <a:off x="90646" y="1923365"/>
            <a:ext cx="8991601" cy="3657600"/>
            <a:chOff x="-1" y="609600"/>
            <a:chExt cx="8991601" cy="3657600"/>
          </a:xfrm>
        </p:grpSpPr>
        <p:grpSp>
          <p:nvGrpSpPr>
            <p:cNvPr id="7" name="Group 6"/>
            <p:cNvGrpSpPr/>
            <p:nvPr/>
          </p:nvGrpSpPr>
          <p:grpSpPr>
            <a:xfrm>
              <a:off x="-1" y="762000"/>
              <a:ext cx="4479131" cy="2514600"/>
              <a:chOff x="-1" y="762000"/>
              <a:chExt cx="4479131" cy="2514600"/>
            </a:xfrm>
          </p:grpSpPr>
          <p:pic>
            <p:nvPicPr>
              <p:cNvPr id="27" name="Picture 26" descr="QQBI-A23R3-M3QRL-Ly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8713" b="6433"/>
              <a:stretch>
                <a:fillRect/>
              </a:stretch>
            </p:blipFill>
            <p:spPr bwMode="auto">
              <a:xfrm>
                <a:off x="-1" y="762000"/>
                <a:ext cx="4479131" cy="2514600"/>
              </a:xfrm>
              <a:prstGeom prst="rect">
                <a:avLst/>
              </a:prstGeom>
              <a:noFill/>
            </p:spPr>
          </p:pic>
          <p:sp>
            <p:nvSpPr>
              <p:cNvPr id="28" name="Rectangle 27"/>
              <p:cNvSpPr>
                <a:spLocks noChangeArrowheads="1"/>
              </p:cNvSpPr>
              <p:nvPr/>
            </p:nvSpPr>
            <p:spPr bwMode="auto">
              <a:xfrm>
                <a:off x="0" y="2743200"/>
                <a:ext cx="179183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200" dirty="0">
                    <a:solidFill>
                      <a:schemeClr val="bg1"/>
                    </a:solidFill>
                  </a:rPr>
                  <a:t>QQBI.A23R3-M3-lyra-QRL</a:t>
                </a:r>
              </a:p>
            </p:txBody>
          </p:sp>
          <p:cxnSp>
            <p:nvCxnSpPr>
              <p:cNvPr id="29" name="Straight Connector 28"/>
              <p:cNvCxnSpPr/>
              <p:nvPr/>
            </p:nvCxnSpPr>
            <p:spPr>
              <a:xfrm rot="5400000">
                <a:off x="2019300" y="1714500"/>
                <a:ext cx="3810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 rot="10800000">
                <a:off x="2209800" y="1524001"/>
                <a:ext cx="21336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 rot="10800000">
                <a:off x="2209800" y="1905000"/>
                <a:ext cx="12192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 rot="5400000">
                <a:off x="3124200" y="2209800"/>
                <a:ext cx="6096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 rot="10800000">
                <a:off x="3429000" y="2514600"/>
                <a:ext cx="914400" cy="0"/>
              </a:xfrm>
              <a:prstGeom prst="line">
                <a:avLst/>
              </a:prstGeom>
              <a:ln w="12700">
                <a:solidFill>
                  <a:schemeClr val="bg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99"/>
              <p:cNvSpPr txBox="1"/>
              <p:nvPr/>
            </p:nvSpPr>
            <p:spPr>
              <a:xfrm>
                <a:off x="2514600" y="1219200"/>
                <a:ext cx="1828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Bus bar from magnet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35" name="TextBox 100"/>
              <p:cNvSpPr txBox="1"/>
              <p:nvPr/>
            </p:nvSpPr>
            <p:spPr>
              <a:xfrm>
                <a:off x="0" y="1219200"/>
                <a:ext cx="2133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>
                    <a:solidFill>
                      <a:schemeClr val="bg1"/>
                    </a:solidFill>
                  </a:rPr>
                  <a:t>Interconnection joint</a:t>
                </a:r>
                <a:endParaRPr lang="en-US" sz="1400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" name="Group 7"/>
            <p:cNvGrpSpPr/>
            <p:nvPr/>
          </p:nvGrpSpPr>
          <p:grpSpPr>
            <a:xfrm>
              <a:off x="4572000" y="1295400"/>
              <a:ext cx="4419600" cy="1818620"/>
              <a:chOff x="4572000" y="1295400"/>
              <a:chExt cx="4419600" cy="1818620"/>
            </a:xfrm>
          </p:grpSpPr>
          <p:pic>
            <p:nvPicPr>
              <p:cNvPr id="15" name="Picture 14" descr="splice_chiusa_male_sezione_+_lunga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4572000" y="1600200"/>
                <a:ext cx="4343400" cy="905238"/>
              </a:xfrm>
              <a:prstGeom prst="rect">
                <a:avLst/>
              </a:prstGeom>
            </p:spPr>
          </p:pic>
          <p:sp>
            <p:nvSpPr>
              <p:cNvPr id="16" name="TextBox 102"/>
              <p:cNvSpPr txBox="1"/>
              <p:nvPr/>
            </p:nvSpPr>
            <p:spPr>
              <a:xfrm>
                <a:off x="4648200" y="1295400"/>
                <a:ext cx="17526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Interconnection joint</a:t>
                </a:r>
                <a:endParaRPr lang="en-US" sz="1400" dirty="0"/>
              </a:p>
            </p:txBody>
          </p:sp>
          <p:sp>
            <p:nvSpPr>
              <p:cNvPr id="17" name="TextBox 103"/>
              <p:cNvSpPr txBox="1"/>
              <p:nvPr/>
            </p:nvSpPr>
            <p:spPr>
              <a:xfrm>
                <a:off x="6781800" y="1295400"/>
                <a:ext cx="1828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Bus bar from magnet</a:t>
                </a:r>
                <a:endParaRPr lang="en-US" sz="1400" dirty="0"/>
              </a:p>
            </p:txBody>
          </p:sp>
          <p:sp>
            <p:nvSpPr>
              <p:cNvPr id="18" name="TextBox 106"/>
              <p:cNvSpPr txBox="1"/>
              <p:nvPr/>
            </p:nvSpPr>
            <p:spPr>
              <a:xfrm>
                <a:off x="6477000" y="2667000"/>
                <a:ext cx="10668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err="1" smtClean="0"/>
                  <a:t>Sn</a:t>
                </a:r>
                <a:r>
                  <a:rPr lang="en-US" sz="1400" dirty="0" smtClean="0"/>
                  <a:t>-Ag filler</a:t>
                </a:r>
                <a:endParaRPr lang="en-US" sz="1400" dirty="0"/>
              </a:p>
            </p:txBody>
          </p:sp>
          <p:sp>
            <p:nvSpPr>
              <p:cNvPr id="19" name="TextBox 108"/>
              <p:cNvSpPr txBox="1"/>
              <p:nvPr/>
            </p:nvSpPr>
            <p:spPr>
              <a:xfrm>
                <a:off x="4648200" y="2590800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Sc cables from left side magnet</a:t>
                </a:r>
                <a:endParaRPr lang="en-US" sz="1400" dirty="0"/>
              </a:p>
            </p:txBody>
          </p:sp>
          <p:sp>
            <p:nvSpPr>
              <p:cNvPr id="20" name="TextBox 109"/>
              <p:cNvSpPr txBox="1"/>
              <p:nvPr/>
            </p:nvSpPr>
            <p:spPr>
              <a:xfrm>
                <a:off x="7467600" y="2590800"/>
                <a:ext cx="15240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r"/>
                <a:r>
                  <a:rPr lang="en-US" sz="1400" dirty="0" smtClean="0"/>
                  <a:t>Sc cable from right side magnet</a:t>
                </a:r>
                <a:endParaRPr lang="en-US" sz="1400" dirty="0"/>
              </a:p>
            </p:txBody>
          </p:sp>
          <p:cxnSp>
            <p:nvCxnSpPr>
              <p:cNvPr id="21" name="Straight Arrow Connector 20"/>
              <p:cNvCxnSpPr/>
              <p:nvPr/>
            </p:nvCxnSpPr>
            <p:spPr>
              <a:xfrm rot="5400000" flipH="1" flipV="1">
                <a:off x="5029200" y="2362200"/>
                <a:ext cx="457200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Arrow Connector 21"/>
              <p:cNvCxnSpPr/>
              <p:nvPr/>
            </p:nvCxnSpPr>
            <p:spPr>
              <a:xfrm rot="5400000" flipH="1" flipV="1">
                <a:off x="8458994" y="2361406"/>
                <a:ext cx="457200" cy="1588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Straight Arrow Connector 22"/>
              <p:cNvCxnSpPr>
                <a:cxnSpLocks noChangeAspect="1"/>
              </p:cNvCxnSpPr>
              <p:nvPr/>
            </p:nvCxnSpPr>
            <p:spPr>
              <a:xfrm rot="16200000" flipV="1">
                <a:off x="6180639" y="2218239"/>
                <a:ext cx="489558" cy="407964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Arrow Connector 23"/>
              <p:cNvCxnSpPr/>
              <p:nvPr/>
            </p:nvCxnSpPr>
            <p:spPr>
              <a:xfrm rot="16200000" flipV="1">
                <a:off x="6172200" y="2209800"/>
                <a:ext cx="838200" cy="762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 rot="5400000" flipH="1" flipV="1">
                <a:off x="7239000" y="2286000"/>
                <a:ext cx="381000" cy="3810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 flipV="1">
                <a:off x="7239000" y="2133600"/>
                <a:ext cx="1295400" cy="5334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8"/>
            <p:cNvGrpSpPr/>
            <p:nvPr/>
          </p:nvGrpSpPr>
          <p:grpSpPr>
            <a:xfrm>
              <a:off x="5867400" y="3048000"/>
              <a:ext cx="2133600" cy="1219200"/>
              <a:chOff x="5867400" y="3048000"/>
              <a:chExt cx="2133600" cy="1219200"/>
            </a:xfrm>
          </p:grpSpPr>
          <p:pic>
            <p:nvPicPr>
              <p:cNvPr id="11" name="Picture 10" descr="splice_chiusa_male_3D_4_lontano.jpg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43600" y="3124200"/>
                <a:ext cx="2057400" cy="1143000"/>
              </a:xfrm>
              <a:prstGeom prst="rect">
                <a:avLst/>
              </a:prstGeom>
            </p:spPr>
          </p:pic>
          <p:sp>
            <p:nvSpPr>
              <p:cNvPr id="12" name="TextBox 138"/>
              <p:cNvSpPr txBox="1"/>
              <p:nvPr/>
            </p:nvSpPr>
            <p:spPr>
              <a:xfrm>
                <a:off x="5867400" y="3048000"/>
                <a:ext cx="13716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400" dirty="0" smtClean="0"/>
                  <a:t>Gaps with lack of </a:t>
                </a:r>
                <a:r>
                  <a:rPr lang="en-US" sz="1400" dirty="0" err="1" smtClean="0"/>
                  <a:t>Sn</a:t>
                </a:r>
                <a:r>
                  <a:rPr lang="en-US" sz="1400" dirty="0" smtClean="0"/>
                  <a:t>-Ag filler</a:t>
                </a:r>
                <a:endParaRPr lang="en-US" sz="1400" dirty="0"/>
              </a:p>
            </p:txBody>
          </p:sp>
          <p:cxnSp>
            <p:nvCxnSpPr>
              <p:cNvPr id="13" name="Straight Arrow Connector 12"/>
              <p:cNvCxnSpPr/>
              <p:nvPr/>
            </p:nvCxnSpPr>
            <p:spPr>
              <a:xfrm>
                <a:off x="6781800" y="3505200"/>
                <a:ext cx="381000" cy="1524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/>
              <p:nvPr/>
            </p:nvCxnSpPr>
            <p:spPr>
              <a:xfrm rot="16200000" flipH="1">
                <a:off x="6705600" y="3581400"/>
                <a:ext cx="228600" cy="76200"/>
              </a:xfrm>
              <a:prstGeom prst="straightConnector1">
                <a:avLst/>
              </a:prstGeom>
              <a:ln w="158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" name="TextBox 149"/>
            <p:cNvSpPr txBox="1"/>
            <p:nvPr/>
          </p:nvSpPr>
          <p:spPr>
            <a:xfrm>
              <a:off x="4495800" y="609600"/>
              <a:ext cx="4419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b="1" dirty="0" smtClean="0">
                  <a:sym typeface="Symbol"/>
                </a:rPr>
                <a:t>Defective </a:t>
              </a:r>
              <a:r>
                <a:rPr lang="en-US" b="1" dirty="0" err="1" smtClean="0">
                  <a:sym typeface="Symbol"/>
                </a:rPr>
                <a:t>interconnetion</a:t>
              </a:r>
              <a:r>
                <a:rPr lang="en-US" b="1" dirty="0" smtClean="0">
                  <a:sym typeface="Symbol"/>
                </a:rPr>
                <a:t>-bus bar transition</a:t>
              </a:r>
            </a:p>
            <a:p>
              <a:r>
                <a:rPr lang="en-US" b="1" dirty="0" smtClean="0">
                  <a:sym typeface="Symbol"/>
                </a:rPr>
                <a:t>-ray picture (left) and scheme (right)</a:t>
              </a:r>
              <a:endParaRPr lang="en-US" b="1" dirty="0"/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60881" y="4895165"/>
            <a:ext cx="4479131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400" b="1" dirty="0" smtClean="0"/>
              <a:t>This </a:t>
            </a:r>
            <a:r>
              <a:rPr lang="fr-CH" sz="2400" b="1" dirty="0" err="1" smtClean="0"/>
              <a:t>was</a:t>
            </a:r>
            <a:r>
              <a:rPr lang="fr-CH" sz="2400" b="1" dirty="0"/>
              <a:t> </a:t>
            </a:r>
            <a:r>
              <a:rPr lang="fr-CH" sz="2400" b="1" dirty="0" err="1" smtClean="0"/>
              <a:t>clear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only</a:t>
            </a:r>
            <a:r>
              <a:rPr lang="fr-CH" sz="2400" b="1" dirty="0" smtClean="0"/>
              <a:t> 5 </a:t>
            </a:r>
            <a:r>
              <a:rPr lang="fr-CH" sz="2400" b="1" dirty="0" err="1" smtClean="0"/>
              <a:t>months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after</a:t>
            </a:r>
            <a:r>
              <a:rPr lang="fr-CH" sz="2400" b="1" dirty="0" smtClean="0"/>
              <a:t> the incident !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3372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Conclusion &amp; Lesson learnt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70912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LHC had a technical failure in a relatively low tech part</a:t>
            </a:r>
          </a:p>
          <a:p>
            <a:r>
              <a:rPr lang="en-US" dirty="0" smtClean="0"/>
              <a:t>All high tech parts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 cable with all properties constraints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 Magnets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HTS current leads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1.9 HEII cryogenics</a:t>
            </a:r>
          </a:p>
          <a:p>
            <a:pPr lvl="1"/>
            <a:r>
              <a:rPr lang="en-US" b="1" dirty="0" smtClean="0">
                <a:solidFill>
                  <a:srgbClr val="C00000"/>
                </a:solidFill>
              </a:rPr>
              <a:t>SCRF from LEP technology</a:t>
            </a:r>
          </a:p>
          <a:p>
            <a:r>
              <a:rPr lang="en-US" dirty="0" smtClean="0"/>
              <a:t>Have worked successfully.</a:t>
            </a:r>
          </a:p>
          <a:p>
            <a:r>
              <a:rPr lang="en-US" b="1" dirty="0" smtClean="0">
                <a:solidFill>
                  <a:srgbClr val="008000"/>
                </a:solidFill>
              </a:rPr>
              <a:t>Especially the SC part went really on time and on budget which is a success of applied superconductivity and shows its industrial maturity.</a:t>
            </a:r>
            <a:endParaRPr lang="en-US" b="1" dirty="0">
              <a:solidFill>
                <a:srgbClr val="008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600200"/>
            <a:ext cx="4038600" cy="4781128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The failure was primarily due to a </a:t>
            </a:r>
            <a:r>
              <a:rPr lang="en-US" dirty="0" smtClean="0"/>
              <a:t>mistake, but:</a:t>
            </a:r>
            <a:endParaRPr lang="en-US" dirty="0" smtClean="0"/>
          </a:p>
          <a:p>
            <a:r>
              <a:rPr lang="en-US" dirty="0"/>
              <a:t>I</a:t>
            </a:r>
            <a:r>
              <a:rPr lang="en-US" dirty="0" smtClean="0"/>
              <a:t>t </a:t>
            </a:r>
            <a:r>
              <a:rPr lang="en-US" dirty="0" smtClean="0"/>
              <a:t>has evidenced deficiencies in :</a:t>
            </a:r>
          </a:p>
          <a:p>
            <a:pPr lvl="1"/>
            <a:r>
              <a:rPr lang="en-US" b="1" dirty="0" smtClean="0"/>
              <a:t>Basic design of IC splice</a:t>
            </a:r>
          </a:p>
          <a:p>
            <a:pPr lvl="1"/>
            <a:r>
              <a:rPr lang="en-US" dirty="0" smtClean="0"/>
              <a:t>Lack of robustness  of manufacturing process </a:t>
            </a:r>
            <a:r>
              <a:rPr lang="en-US" dirty="0" err="1" smtClean="0"/>
              <a:t>wrt</a:t>
            </a:r>
            <a:r>
              <a:rPr lang="en-US" dirty="0" smtClean="0"/>
              <a:t> series </a:t>
            </a:r>
            <a:r>
              <a:rPr lang="en-US" dirty="0" smtClean="0"/>
              <a:t>production</a:t>
            </a:r>
          </a:p>
          <a:p>
            <a:pPr lvl="1"/>
            <a:r>
              <a:rPr lang="en-US" dirty="0" smtClean="0"/>
              <a:t>Diagnostics (QPS)</a:t>
            </a:r>
            <a:endParaRPr lang="en-US" dirty="0" smtClean="0"/>
          </a:p>
          <a:p>
            <a:r>
              <a:rPr lang="en-US" dirty="0" smtClean="0"/>
              <a:t>The lessons for me are:</a:t>
            </a:r>
          </a:p>
          <a:p>
            <a:pPr lvl="1"/>
            <a:r>
              <a:rPr lang="en-US" sz="2900" b="1" dirty="0" smtClean="0">
                <a:solidFill>
                  <a:srgbClr val="C00000"/>
                </a:solidFill>
              </a:rPr>
              <a:t>In SC devices, everything has to do with superconductivity! We should inject more science in the engineering</a:t>
            </a:r>
          </a:p>
          <a:p>
            <a:pPr lvl="1"/>
            <a:r>
              <a:rPr lang="en-US" sz="2900" b="1" dirty="0" smtClean="0">
                <a:solidFill>
                  <a:srgbClr val="008000"/>
                </a:solidFill>
              </a:rPr>
              <a:t>Scientists should work more with system engineer. Lack of integration (and adequate risk analysis) may cause large damage to SC part.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102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99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7992888" cy="1143000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Even</a:t>
            </a:r>
            <a:r>
              <a:rPr lang="fr-CH" dirty="0" smtClean="0"/>
              <a:t> </a:t>
            </a:r>
            <a:r>
              <a:rPr lang="fr-CH" dirty="0" err="1" smtClean="0"/>
              <a:t>at</a:t>
            </a:r>
            <a:r>
              <a:rPr lang="fr-CH" dirty="0" smtClean="0"/>
              <a:t> 60% </a:t>
            </a:r>
            <a:r>
              <a:rPr lang="fr-CH" dirty="0" err="1" smtClean="0"/>
              <a:t>energy</a:t>
            </a:r>
            <a:r>
              <a:rPr lang="fr-CH" dirty="0" smtClean="0"/>
              <a:t> LHC and SC have </a:t>
            </a:r>
            <a:r>
              <a:rPr lang="fr-CH" dirty="0" err="1" smtClean="0"/>
              <a:t>done</a:t>
            </a:r>
            <a:r>
              <a:rPr lang="fr-CH" dirty="0" smtClean="0"/>
              <a:t> the job: Higgs boson </a:t>
            </a:r>
            <a:r>
              <a:rPr lang="fr-CH" dirty="0" err="1" smtClean="0"/>
              <a:t>got</a:t>
            </a:r>
            <a:r>
              <a:rPr lang="fr-CH" dirty="0" smtClean="0"/>
              <a:t>!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58" y="1384669"/>
            <a:ext cx="4757474" cy="33375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79020"/>
            <a:ext cx="7910264" cy="537898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103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2026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2"/>
          <p:cNvSpPr txBox="1">
            <a:spLocks noChangeArrowheads="1"/>
          </p:cNvSpPr>
          <p:nvPr/>
        </p:nvSpPr>
        <p:spPr bwMode="auto">
          <a:xfrm>
            <a:off x="7162800" y="6248400"/>
            <a:ext cx="1981200" cy="555625"/>
          </a:xfrm>
          <a:prstGeom prst="rect">
            <a:avLst/>
          </a:prstGeom>
          <a:solidFill>
            <a:srgbClr val="00002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GB" sz="1800">
              <a:solidFill>
                <a:prstClr val="black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fr-FR" smtClean="0"/>
              <a:t>LRossi - CAS on SC</a:t>
            </a:r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73FD6-9248-A745-9D6C-4FCD84CC1974}" type="slidenum">
              <a:rPr lang="en-US" smtClean="0"/>
              <a:pPr/>
              <a:t>104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828800" y="5602069"/>
            <a:ext cx="6208295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CH" sz="3600" b="1" dirty="0" smtClean="0">
                <a:solidFill>
                  <a:srgbClr val="C00000"/>
                </a:solidFill>
                <a:ea typeface="ＭＳ Ｐゴシック"/>
              </a:rPr>
              <a:t>A </a:t>
            </a:r>
            <a:r>
              <a:rPr lang="fr-CH" sz="3600" b="1" dirty="0" err="1" smtClean="0">
                <a:solidFill>
                  <a:srgbClr val="C00000"/>
                </a:solidFill>
                <a:ea typeface="ＭＳ Ｐゴシック"/>
              </a:rPr>
              <a:t>SuperWorld</a:t>
            </a:r>
            <a:r>
              <a:rPr lang="fr-CH" sz="3600" b="1" dirty="0" smtClean="0">
                <a:solidFill>
                  <a:srgbClr val="C00000"/>
                </a:solidFill>
                <a:ea typeface="ＭＳ Ｐゴシック"/>
              </a:rPr>
              <a:t> </a:t>
            </a:r>
            <a:r>
              <a:rPr lang="fr-CH" sz="3600" b="1" dirty="0" err="1" smtClean="0">
                <a:solidFill>
                  <a:srgbClr val="C00000"/>
                </a:solidFill>
                <a:ea typeface="ＭＳ Ｐゴシック"/>
              </a:rPr>
              <a:t>ahead</a:t>
            </a:r>
            <a:r>
              <a:rPr lang="fr-CH" sz="3600" b="1" dirty="0" smtClean="0">
                <a:solidFill>
                  <a:srgbClr val="C00000"/>
                </a:solidFill>
                <a:ea typeface="ＭＳ Ｐゴシック"/>
              </a:rPr>
              <a:t> of us !</a:t>
            </a:r>
            <a:endParaRPr lang="en-GB" sz="3600" b="1" dirty="0">
              <a:solidFill>
                <a:srgbClr val="C00000"/>
              </a:solidFill>
              <a:ea typeface="ＭＳ Ｐゴシック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7584" y="26064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b="1" dirty="0" err="1" smtClean="0">
                <a:solidFill>
                  <a:schemeClr val="bg1"/>
                </a:solidFill>
              </a:rPr>
              <a:t>With</a:t>
            </a:r>
            <a:r>
              <a:rPr lang="fr-CH" sz="2400" b="1" dirty="0" smtClean="0">
                <a:solidFill>
                  <a:schemeClr val="bg1"/>
                </a:solidFill>
              </a:rPr>
              <a:t> the new SC </a:t>
            </a:r>
            <a:r>
              <a:rPr lang="fr-CH" sz="2400" b="1" dirty="0" err="1" smtClean="0">
                <a:solidFill>
                  <a:schemeClr val="bg1"/>
                </a:solidFill>
              </a:rPr>
              <a:t>magents</a:t>
            </a:r>
            <a:r>
              <a:rPr lang="fr-CH" sz="2400" b="1" dirty="0" smtClean="0">
                <a:solidFill>
                  <a:schemeClr val="bg1"/>
                </a:solidFill>
              </a:rPr>
              <a:t> and SC (</a:t>
            </a:r>
            <a:r>
              <a:rPr lang="fr-CH" sz="2400" b="1" dirty="0" err="1" smtClean="0">
                <a:solidFill>
                  <a:schemeClr val="bg1"/>
                </a:solidFill>
              </a:rPr>
              <a:t>crab</a:t>
            </a:r>
            <a:r>
              <a:rPr lang="fr-CH" sz="2400" b="1" dirty="0" smtClean="0">
                <a:solidFill>
                  <a:schemeClr val="bg1"/>
                </a:solidFill>
              </a:rPr>
              <a:t>) </a:t>
            </a:r>
            <a:r>
              <a:rPr lang="fr-CH" sz="2400" b="1" dirty="0" err="1" smtClean="0">
                <a:solidFill>
                  <a:schemeClr val="bg1"/>
                </a:solidFill>
              </a:rPr>
              <a:t>cavities</a:t>
            </a:r>
            <a:r>
              <a:rPr lang="fr-CH" sz="2400" b="1" dirty="0" smtClean="0">
                <a:solidFill>
                  <a:schemeClr val="bg1"/>
                </a:solidFill>
              </a:rPr>
              <a:t> for </a:t>
            </a:r>
            <a:r>
              <a:rPr lang="fr-CH" sz="2400" b="1" dirty="0" err="1" smtClean="0">
                <a:solidFill>
                  <a:schemeClr val="bg1"/>
                </a:solidFill>
              </a:rPr>
              <a:t>Hilumi</a:t>
            </a:r>
            <a:r>
              <a:rPr lang="fr-CH" sz="2400" b="1" dirty="0" smtClean="0">
                <a:solidFill>
                  <a:schemeClr val="bg1"/>
                </a:solidFill>
              </a:rPr>
              <a:t> and </a:t>
            </a:r>
            <a:r>
              <a:rPr lang="fr-CH" sz="2400" b="1" dirty="0" err="1" smtClean="0">
                <a:solidFill>
                  <a:schemeClr val="bg1"/>
                </a:solidFill>
              </a:rPr>
              <a:t>HiEnergy</a:t>
            </a:r>
            <a:r>
              <a:rPr lang="fr-CH" sz="2400" b="1" dirty="0" smtClean="0">
                <a:solidFill>
                  <a:schemeClr val="bg1"/>
                </a:solidFill>
              </a:rPr>
              <a:t> LHC, </a:t>
            </a:r>
            <a:r>
              <a:rPr lang="fr-CH" sz="2400" b="1" dirty="0" err="1" smtClean="0">
                <a:solidFill>
                  <a:schemeClr val="bg1"/>
                </a:solidFill>
              </a:rPr>
              <a:t>superconductivity</a:t>
            </a:r>
            <a:r>
              <a:rPr lang="fr-CH" sz="2400" b="1" dirty="0" smtClean="0">
                <a:solidFill>
                  <a:schemeClr val="bg1"/>
                </a:solidFill>
              </a:rPr>
              <a:t> </a:t>
            </a:r>
            <a:r>
              <a:rPr lang="fr-CH" sz="2400" b="1" dirty="0" err="1" smtClean="0">
                <a:solidFill>
                  <a:schemeClr val="bg1"/>
                </a:solidFill>
              </a:rPr>
              <a:t>may</a:t>
            </a:r>
            <a:r>
              <a:rPr lang="fr-CH" sz="2400" b="1" dirty="0" smtClean="0">
                <a:solidFill>
                  <a:schemeClr val="bg1"/>
                </a:solidFill>
              </a:rPr>
              <a:t> </a:t>
            </a:r>
            <a:r>
              <a:rPr lang="fr-CH" sz="2400" b="1" dirty="0" err="1" smtClean="0">
                <a:solidFill>
                  <a:schemeClr val="bg1"/>
                </a:solidFill>
              </a:rPr>
              <a:t>reveal</a:t>
            </a:r>
            <a:r>
              <a:rPr lang="fr-CH" sz="2400" b="1" dirty="0" smtClean="0">
                <a:solidFill>
                  <a:schemeClr val="bg1"/>
                </a:solidFill>
              </a:rPr>
              <a:t>…</a:t>
            </a:r>
            <a:endParaRPr lang="en-GB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3267924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First </a:t>
            </a:r>
            <a:r>
              <a:rPr lang="fr-CH" dirty="0" err="1" smtClean="0"/>
              <a:t>generation</a:t>
            </a:r>
            <a:r>
              <a:rPr lang="fr-CH" dirty="0" smtClean="0"/>
              <a:t> model &amp; prototypes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CH" dirty="0" err="1" smtClean="0"/>
              <a:t>Development</a:t>
            </a:r>
            <a:r>
              <a:rPr lang="fr-CH" dirty="0" smtClean="0"/>
              <a:t> </a:t>
            </a:r>
            <a:r>
              <a:rPr lang="fr-CH" dirty="0" err="1" smtClean="0"/>
              <a:t>picked</a:t>
            </a:r>
            <a:r>
              <a:rPr lang="fr-CH" dirty="0" smtClean="0"/>
              <a:t> up by </a:t>
            </a:r>
            <a:r>
              <a:rPr lang="fr-CH" dirty="0" smtClean="0">
                <a:solidFill>
                  <a:srgbClr val="FF0000"/>
                </a:solidFill>
              </a:rPr>
              <a:t>SSC</a:t>
            </a:r>
          </a:p>
          <a:p>
            <a:r>
              <a:rPr lang="fr-CH" dirty="0" smtClean="0">
                <a:solidFill>
                  <a:srgbClr val="FF0000"/>
                </a:solidFill>
              </a:rPr>
              <a:t>(86 km ring in </a:t>
            </a:r>
            <a:r>
              <a:rPr lang="fr-CH" dirty="0" err="1" smtClean="0">
                <a:solidFill>
                  <a:srgbClr val="FF0000"/>
                </a:solidFill>
              </a:rPr>
              <a:t>texas</a:t>
            </a:r>
            <a:r>
              <a:rPr lang="fr-CH" dirty="0" smtClean="0">
                <a:solidFill>
                  <a:srgbClr val="FF0000"/>
                </a:solidFill>
              </a:rPr>
              <a:t> </a:t>
            </a:r>
            <a:r>
              <a:rPr lang="fr-CH" dirty="0" err="1" smtClean="0">
                <a:solidFill>
                  <a:srgbClr val="FF0000"/>
                </a:solidFill>
              </a:rPr>
              <a:t>halted</a:t>
            </a:r>
            <a:r>
              <a:rPr lang="fr-CH" dirty="0" smtClean="0">
                <a:solidFill>
                  <a:srgbClr val="FF0000"/>
                </a:solidFill>
              </a:rPr>
              <a:t> in 1993)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fr-CH" dirty="0" smtClean="0"/>
              <a:t>Fine filament Nb-Ti </a:t>
            </a:r>
            <a:r>
              <a:rPr lang="fr-CH" dirty="0" err="1" smtClean="0"/>
              <a:t>with</a:t>
            </a:r>
            <a:r>
              <a:rPr lang="fr-CH" dirty="0" smtClean="0"/>
              <a:t> high </a:t>
            </a:r>
            <a:r>
              <a:rPr lang="fr-CH" dirty="0" err="1" smtClean="0"/>
              <a:t>Jc</a:t>
            </a:r>
            <a:endParaRPr lang="fr-CH" dirty="0" smtClean="0"/>
          </a:p>
          <a:p>
            <a:r>
              <a:rPr lang="fr-CH" dirty="0" smtClean="0"/>
              <a:t>Nb </a:t>
            </a:r>
            <a:r>
              <a:rPr lang="fr-CH" dirty="0" err="1" smtClean="0"/>
              <a:t>barrier</a:t>
            </a:r>
            <a:endParaRPr lang="fr-CH" dirty="0" smtClean="0"/>
          </a:p>
          <a:p>
            <a:r>
              <a:rPr lang="fr-CH" dirty="0" err="1" smtClean="0"/>
              <a:t>Polyimmide</a:t>
            </a:r>
            <a:r>
              <a:rPr lang="fr-CH" dirty="0" smtClean="0"/>
              <a:t> </a:t>
            </a:r>
            <a:r>
              <a:rPr lang="fr-CH" dirty="0" err="1" smtClean="0"/>
              <a:t>insulation</a:t>
            </a:r>
            <a:endParaRPr lang="fr-CH" dirty="0" smtClean="0"/>
          </a:p>
          <a:p>
            <a:r>
              <a:rPr lang="fr-CH" dirty="0" err="1" smtClean="0"/>
              <a:t>Development</a:t>
            </a:r>
            <a:r>
              <a:rPr lang="fr-CH" dirty="0" smtClean="0"/>
              <a:t> of </a:t>
            </a:r>
            <a:r>
              <a:rPr lang="fr-CH" dirty="0" err="1" smtClean="0"/>
              <a:t>special</a:t>
            </a:r>
            <a:r>
              <a:rPr lang="fr-CH" dirty="0" smtClean="0"/>
              <a:t> </a:t>
            </a:r>
            <a:r>
              <a:rPr lang="fr-CH" dirty="0" err="1" smtClean="0"/>
              <a:t>steel</a:t>
            </a:r>
            <a:endParaRPr lang="fr-CH" dirty="0" smtClean="0"/>
          </a:p>
          <a:p>
            <a:r>
              <a:rPr lang="fr-CH" dirty="0" err="1" smtClean="0"/>
              <a:t>Analysis</a:t>
            </a:r>
            <a:r>
              <a:rPr lang="fr-CH" dirty="0" smtClean="0"/>
              <a:t> </a:t>
            </a:r>
            <a:r>
              <a:rPr lang="fr-CH" dirty="0" err="1" smtClean="0"/>
              <a:t>systems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319463" cy="639762"/>
          </a:xfrm>
        </p:spPr>
        <p:txBody>
          <a:bodyPr>
            <a:normAutofit/>
          </a:bodyPr>
          <a:lstStyle/>
          <a:p>
            <a:r>
              <a:rPr lang="fr-CH" dirty="0" smtClean="0"/>
              <a:t>Issue </a:t>
            </a:r>
            <a:r>
              <a:rPr lang="fr-CH" dirty="0" err="1" smtClean="0"/>
              <a:t>tackled</a:t>
            </a:r>
            <a:r>
              <a:rPr lang="fr-CH" dirty="0" smtClean="0"/>
              <a:t> by CERN program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 lnSpcReduction="10000"/>
          </a:bodyPr>
          <a:lstStyle/>
          <a:p>
            <a:r>
              <a:rPr lang="fr-CH" dirty="0" smtClean="0"/>
              <a:t>10 T range TWIN </a:t>
            </a:r>
            <a:r>
              <a:rPr lang="fr-CH" dirty="0" err="1" smtClean="0"/>
              <a:t>dipole</a:t>
            </a:r>
            <a:r>
              <a:rPr lang="fr-CH" dirty="0" smtClean="0"/>
              <a:t> model</a:t>
            </a:r>
          </a:p>
          <a:p>
            <a:r>
              <a:rPr lang="fr-CH" dirty="0" smtClean="0"/>
              <a:t>Concept of long  2-in-1 cold mass </a:t>
            </a:r>
            <a:r>
              <a:rPr lang="fr-CH" dirty="0" err="1" smtClean="0"/>
              <a:t>with</a:t>
            </a:r>
            <a:r>
              <a:rPr lang="fr-CH" dirty="0" smtClean="0"/>
              <a:t> HEII cryostat</a:t>
            </a:r>
          </a:p>
          <a:p>
            <a:r>
              <a:rPr lang="fr-CH" dirty="0" smtClean="0"/>
              <a:t>Putting </a:t>
            </a:r>
            <a:r>
              <a:rPr lang="fr-CH" dirty="0" err="1" smtClean="0"/>
              <a:t>together</a:t>
            </a:r>
            <a:r>
              <a:rPr lang="fr-CH" dirty="0" smtClean="0"/>
              <a:t> the </a:t>
            </a:r>
            <a:r>
              <a:rPr lang="fr-CH" dirty="0" err="1" smtClean="0"/>
              <a:t>two</a:t>
            </a:r>
            <a:r>
              <a:rPr lang="fr-CH" dirty="0" smtClean="0"/>
              <a:t> concepts and </a:t>
            </a:r>
            <a:r>
              <a:rPr lang="fr-CH" dirty="0" err="1" smtClean="0"/>
              <a:t>make</a:t>
            </a:r>
            <a:r>
              <a:rPr lang="fr-CH" dirty="0" smtClean="0"/>
              <a:t> a first long prototypes</a:t>
            </a:r>
          </a:p>
          <a:p>
            <a:r>
              <a:rPr lang="fr-CH" dirty="0" smtClean="0"/>
              <a:t>Test </a:t>
            </a:r>
            <a:r>
              <a:rPr lang="fr-CH" dirty="0" err="1" smtClean="0"/>
              <a:t>procedures</a:t>
            </a:r>
            <a:r>
              <a:rPr lang="fr-CH" dirty="0"/>
              <a:t> </a:t>
            </a:r>
            <a:r>
              <a:rPr lang="fr-CH" dirty="0" smtClean="0"/>
              <a:t>and </a:t>
            </a:r>
            <a:r>
              <a:rPr lang="fr-CH" dirty="0" err="1" smtClean="0"/>
              <a:t>tooling</a:t>
            </a:r>
            <a:r>
              <a:rPr lang="fr-CH" dirty="0" smtClean="0"/>
              <a:t> as </a:t>
            </a:r>
            <a:r>
              <a:rPr lang="fr-CH" dirty="0" err="1" smtClean="0"/>
              <a:t>well</a:t>
            </a:r>
            <a:r>
              <a:rPr lang="fr-CH" dirty="0" smtClean="0"/>
              <a:t> as components situable for mass production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LRossi</a:t>
            </a:r>
            <a:r>
              <a:rPr lang="en-GB" dirty="0" smtClean="0"/>
              <a:t> - CAS on SC</a:t>
            </a:r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9088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TAP proto and MTA </a:t>
            </a:r>
            <a:r>
              <a:rPr lang="fr-CH" dirty="0" err="1" smtClean="0"/>
              <a:t>models</a:t>
            </a:r>
            <a:r>
              <a:rPr lang="fr-CH" dirty="0" smtClean="0"/>
              <a:t> </a:t>
            </a:r>
            <a:r>
              <a:rPr lang="fr-CH" dirty="0" err="1" smtClean="0"/>
              <a:t>successful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 err="1" smtClean="0"/>
              <a:t>Work</a:t>
            </a:r>
            <a:r>
              <a:rPr lang="fr-CH" dirty="0" smtClean="0"/>
              <a:t> on high </a:t>
            </a:r>
            <a:r>
              <a:rPr lang="fr-CH" dirty="0" err="1" smtClean="0"/>
              <a:t>field</a:t>
            </a:r>
            <a:r>
              <a:rPr lang="fr-CH" dirty="0" smtClean="0"/>
              <a:t> concept (R. Perin, D. Leroy, M. Bona)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fr-CH" sz="2000" dirty="0" err="1" smtClean="0"/>
              <a:t>Develop</a:t>
            </a:r>
            <a:r>
              <a:rPr lang="fr-CH" sz="2000" dirty="0" smtClean="0"/>
              <a:t> large </a:t>
            </a:r>
            <a:r>
              <a:rPr lang="fr-CH" sz="2000" dirty="0" err="1" smtClean="0"/>
              <a:t>cable</a:t>
            </a:r>
            <a:r>
              <a:rPr lang="fr-CH" sz="2000" dirty="0" smtClean="0"/>
              <a:t> size </a:t>
            </a:r>
            <a:r>
              <a:rPr lang="fr-CH" sz="2000" dirty="0" err="1" smtClean="0"/>
              <a:t>with</a:t>
            </a:r>
            <a:r>
              <a:rPr lang="fr-CH" sz="2000" dirty="0" smtClean="0"/>
              <a:t> </a:t>
            </a:r>
            <a:r>
              <a:rPr lang="fr-CH" sz="2000" dirty="0" err="1" smtClean="0"/>
              <a:t>small</a:t>
            </a:r>
            <a:r>
              <a:rPr lang="fr-CH" sz="2000" dirty="0" smtClean="0"/>
              <a:t> </a:t>
            </a:r>
            <a:r>
              <a:rPr lang="fr-CH" sz="2000" dirty="0" err="1" smtClean="0"/>
              <a:t>filam</a:t>
            </a:r>
            <a:r>
              <a:rPr lang="fr-CH" sz="2000" dirty="0" smtClean="0"/>
              <a:t>. and </a:t>
            </a:r>
            <a:r>
              <a:rPr lang="fr-CH" sz="2000" dirty="0" err="1" smtClean="0"/>
              <a:t>properties</a:t>
            </a:r>
            <a:endParaRPr lang="fr-CH" sz="2000" dirty="0" smtClean="0"/>
          </a:p>
          <a:p>
            <a:r>
              <a:rPr lang="fr-CH" sz="2000" dirty="0" smtClean="0"/>
              <a:t>Test </a:t>
            </a:r>
            <a:r>
              <a:rPr lang="fr-CH" sz="2000" dirty="0" err="1" smtClean="0"/>
              <a:t>appropriate</a:t>
            </a:r>
            <a:r>
              <a:rPr lang="fr-CH" sz="2000" dirty="0" smtClean="0"/>
              <a:t> </a:t>
            </a:r>
            <a:r>
              <a:rPr lang="fr-CH" sz="2000" dirty="0" err="1" smtClean="0"/>
              <a:t>coil-collar</a:t>
            </a:r>
            <a:r>
              <a:rPr lang="fr-CH" sz="2000" dirty="0" smtClean="0"/>
              <a:t> design</a:t>
            </a:r>
          </a:p>
          <a:p>
            <a:r>
              <a:rPr lang="fr-CH" sz="2000" dirty="0" smtClean="0"/>
              <a:t>Test 2-1 final structure</a:t>
            </a:r>
          </a:p>
          <a:p>
            <a:r>
              <a:rPr lang="fr-CH" sz="2000" b="1" dirty="0" smtClean="0"/>
              <a:t>All in 1 m long </a:t>
            </a:r>
            <a:r>
              <a:rPr lang="fr-CH" sz="2000" b="1" dirty="0" err="1" smtClean="0"/>
              <a:t>models</a:t>
            </a:r>
            <a:endParaRPr lang="fr-CH" sz="2000" b="1" dirty="0" smtClean="0"/>
          </a:p>
          <a:p>
            <a:r>
              <a:rPr lang="fr-CH" sz="2000" dirty="0" smtClean="0"/>
              <a:t>4 model </a:t>
            </a:r>
            <a:r>
              <a:rPr lang="fr-CH" sz="2000" dirty="0" err="1" smtClean="0"/>
              <a:t>orders</a:t>
            </a:r>
            <a:r>
              <a:rPr lang="fr-CH" sz="2000" dirty="0" smtClean="0"/>
              <a:t> in </a:t>
            </a:r>
            <a:r>
              <a:rPr lang="fr-CH" sz="2000" dirty="0" err="1" smtClean="0"/>
              <a:t>Industry</a:t>
            </a:r>
            <a:r>
              <a:rPr lang="fr-CH" sz="2000" dirty="0" smtClean="0"/>
              <a:t>!</a:t>
            </a:r>
            <a:endParaRPr lang="en-GB" sz="200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CH" dirty="0" smtClean="0"/>
              <a:t>Test </a:t>
            </a:r>
            <a:r>
              <a:rPr lang="fr-CH" dirty="0" err="1" smtClean="0"/>
              <a:t>rapidly</a:t>
            </a:r>
            <a:r>
              <a:rPr lang="fr-CH" dirty="0" smtClean="0"/>
              <a:t> the 2-1 concept on long </a:t>
            </a:r>
            <a:r>
              <a:rPr lang="fr-CH" dirty="0" err="1" smtClean="0"/>
              <a:t>magnet</a:t>
            </a:r>
            <a:r>
              <a:rPr lang="fr-CH" dirty="0" smtClean="0"/>
              <a:t> and HE II cryostat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fr-CH" sz="2000" dirty="0" smtClean="0"/>
              <a:t>Use of HERA </a:t>
            </a:r>
            <a:r>
              <a:rPr lang="fr-CH" sz="2000" dirty="0" err="1" smtClean="0"/>
              <a:t>coils</a:t>
            </a:r>
            <a:r>
              <a:rPr lang="fr-CH" sz="2000" dirty="0" smtClean="0"/>
              <a:t> </a:t>
            </a:r>
            <a:r>
              <a:rPr lang="fr-CH" sz="2000" dirty="0" err="1" smtClean="0"/>
              <a:t>from</a:t>
            </a:r>
            <a:r>
              <a:rPr lang="fr-CH" sz="2000" dirty="0" smtClean="0"/>
              <a:t> </a:t>
            </a:r>
            <a:r>
              <a:rPr lang="fr-CH" sz="2000" dirty="0" err="1" smtClean="0"/>
              <a:t>Industry</a:t>
            </a:r>
            <a:r>
              <a:rPr lang="fr-CH" sz="2000" dirty="0" smtClean="0"/>
              <a:t> </a:t>
            </a:r>
            <a:r>
              <a:rPr lang="fr-CH" sz="2000" dirty="0" err="1" smtClean="0"/>
              <a:t>at</a:t>
            </a:r>
            <a:r>
              <a:rPr lang="fr-CH" sz="2000" dirty="0" smtClean="0"/>
              <a:t> end of HERA </a:t>
            </a:r>
            <a:r>
              <a:rPr lang="fr-CH" sz="2000" dirty="0" err="1" smtClean="0"/>
              <a:t>dipole</a:t>
            </a:r>
            <a:r>
              <a:rPr lang="fr-CH" sz="2000" dirty="0" smtClean="0"/>
              <a:t> production</a:t>
            </a:r>
          </a:p>
          <a:p>
            <a:r>
              <a:rPr lang="fr-CH" sz="2000" dirty="0" smtClean="0"/>
              <a:t>TAP prototype all in </a:t>
            </a:r>
            <a:r>
              <a:rPr lang="fr-CH" sz="2000" dirty="0" err="1" smtClean="0"/>
              <a:t>Industry</a:t>
            </a:r>
            <a:r>
              <a:rPr lang="fr-CH" sz="2000" dirty="0" smtClean="0"/>
              <a:t> </a:t>
            </a:r>
            <a:r>
              <a:rPr lang="fr-CH" sz="2000" b="1" dirty="0" smtClean="0"/>
              <a:t>(</a:t>
            </a:r>
            <a:r>
              <a:rPr lang="fr-CH" sz="2000" b="1" dirty="0" err="1" smtClean="0"/>
              <a:t>Ph.Lebrun</a:t>
            </a:r>
            <a:r>
              <a:rPr lang="fr-CH" sz="2000" b="1" dirty="0" smtClean="0"/>
              <a:t>, J. Vlogaert)</a:t>
            </a:r>
            <a:endParaRPr lang="en-GB" sz="2000" b="1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2" b="11442"/>
          <a:stretch/>
        </p:blipFill>
        <p:spPr bwMode="auto">
          <a:xfrm>
            <a:off x="1331640" y="4365104"/>
            <a:ext cx="2448272" cy="2429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0" name="Picture 2" descr="C:\Users\rossiluc\AppData\Local\Microsoft\Windows\Temporary Internet Files\Content.Outlook\MYOPVEQF\TAP_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917611"/>
            <a:ext cx="4067944" cy="2876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152" y="4797152"/>
            <a:ext cx="1440160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>
                <a:sym typeface="Symbol"/>
              </a:rPr>
              <a:t> 50 mm</a:t>
            </a:r>
            <a:br>
              <a:rPr lang="en-GB" dirty="0" smtClean="0">
                <a:sym typeface="Symbol"/>
              </a:rPr>
            </a:br>
            <a:r>
              <a:rPr lang="en-GB" dirty="0" smtClean="0">
                <a:sym typeface="Symbol"/>
              </a:rPr>
              <a:t>Al collar</a:t>
            </a:r>
          </a:p>
          <a:p>
            <a:r>
              <a:rPr lang="fr-CH" dirty="0" smtClean="0">
                <a:sym typeface="Symbol"/>
              </a:rPr>
              <a:t>17 mm </a:t>
            </a:r>
            <a:r>
              <a:rPr lang="fr-CH" dirty="0" err="1" smtClean="0">
                <a:sym typeface="Symbol"/>
              </a:rPr>
              <a:t>cable</a:t>
            </a:r>
            <a:endParaRPr lang="en-GB" dirty="0" smtClean="0">
              <a:sym typeface="Symbol"/>
            </a:endParaRP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620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/>
              <a:t>Putting all </a:t>
            </a:r>
            <a:r>
              <a:rPr lang="fr-CH" dirty="0" err="1"/>
              <a:t>together</a:t>
            </a:r>
            <a:r>
              <a:rPr lang="fr-CH" dirty="0"/>
              <a:t> 1989-94</a:t>
            </a:r>
            <a:br>
              <a:rPr lang="fr-CH" dirty="0"/>
            </a:br>
            <a:r>
              <a:rPr lang="fr-CH" dirty="0"/>
              <a:t>First LHC </a:t>
            </a:r>
            <a:r>
              <a:rPr lang="fr-CH" dirty="0" smtClean="0"/>
              <a:t>prototypes </a:t>
            </a:r>
            <a:r>
              <a:rPr lang="fr-CH" dirty="0"/>
              <a:t>(</a:t>
            </a:r>
            <a:r>
              <a:rPr lang="fr-CH" dirty="0" smtClean="0"/>
              <a:t>CERN-INFN)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2" t="11111" r="6725" b="10257"/>
          <a:stretch/>
        </p:blipFill>
        <p:spPr>
          <a:xfrm rot="5400000">
            <a:off x="795386" y="940918"/>
            <a:ext cx="2980212" cy="4067944"/>
          </a:xfrm>
          <a:prstGeom prst="rect">
            <a:avLst/>
          </a:prstGeom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699" y="1916832"/>
            <a:ext cx="4642265" cy="28998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492" y="2475024"/>
            <a:ext cx="4234980" cy="283294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3852522"/>
            <a:ext cx="3995936" cy="28004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9512" y="5838631"/>
            <a:ext cx="4528229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Test INFN-1: </a:t>
            </a:r>
            <a:r>
              <a:rPr lang="fr-CH" b="1" dirty="0" err="1" smtClean="0"/>
              <a:t>June</a:t>
            </a:r>
            <a:r>
              <a:rPr lang="fr-CH" b="1" dirty="0" smtClean="0"/>
              <a:t> 1994: </a:t>
            </a:r>
            <a:r>
              <a:rPr lang="fr-CH" b="1" dirty="0" err="1" smtClean="0"/>
              <a:t>incredibly</a:t>
            </a:r>
            <a:r>
              <a:rPr lang="fr-CH" b="1" dirty="0" smtClean="0"/>
              <a:t> good!</a:t>
            </a:r>
          </a:p>
          <a:p>
            <a:r>
              <a:rPr lang="fr-CH" b="1" dirty="0" smtClean="0"/>
              <a:t>String1 : 3 </a:t>
            </a:r>
            <a:r>
              <a:rPr lang="fr-CH" b="1" dirty="0" err="1" smtClean="0"/>
              <a:t>dipoles</a:t>
            </a:r>
            <a:r>
              <a:rPr lang="fr-CH" b="1" dirty="0" smtClean="0"/>
              <a:t> 1 Quads by end of </a:t>
            </a:r>
            <a:r>
              <a:rPr lang="fr-CH" b="1" dirty="0" err="1" smtClean="0"/>
              <a:t>year</a:t>
            </a:r>
            <a:endParaRPr lang="fr-CH" b="1" dirty="0" smtClean="0"/>
          </a:p>
          <a:p>
            <a:r>
              <a:rPr lang="fr-CH" b="1" dirty="0" err="1" smtClean="0"/>
              <a:t>Approval</a:t>
            </a:r>
            <a:r>
              <a:rPr lang="fr-CH" b="1" dirty="0" smtClean="0"/>
              <a:t> by Council of LHC : </a:t>
            </a:r>
            <a:r>
              <a:rPr lang="fr-CH" b="1" dirty="0" err="1" smtClean="0"/>
              <a:t>December</a:t>
            </a:r>
            <a:r>
              <a:rPr lang="fr-CH" b="1" dirty="0" smtClean="0"/>
              <a:t> 1994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168" y="1486525"/>
            <a:ext cx="3059832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SSC stop on </a:t>
            </a:r>
            <a:r>
              <a:rPr lang="fr-CH" b="1" dirty="0" err="1" smtClean="0"/>
              <a:t>October</a:t>
            </a:r>
            <a:r>
              <a:rPr lang="fr-CH" b="1" dirty="0" smtClean="0"/>
              <a:t> 21, 1993</a:t>
            </a:r>
          </a:p>
          <a:p>
            <a:r>
              <a:rPr lang="fr-CH" b="1" dirty="0" err="1" smtClean="0"/>
              <a:t>Cost</a:t>
            </a:r>
            <a:r>
              <a:rPr lang="fr-CH" b="1" dirty="0" smtClean="0"/>
              <a:t> </a:t>
            </a:r>
            <a:r>
              <a:rPr lang="fr-CH" b="1" dirty="0" err="1" smtClean="0"/>
              <a:t>was</a:t>
            </a:r>
            <a:r>
              <a:rPr lang="fr-CH" b="1" dirty="0" smtClean="0"/>
              <a:t> </a:t>
            </a:r>
            <a:r>
              <a:rPr lang="fr-CH" b="1" dirty="0" err="1" smtClean="0"/>
              <a:t>escalating</a:t>
            </a:r>
            <a:r>
              <a:rPr lang="fr-CH" b="1" dirty="0" smtClean="0"/>
              <a:t> to 14 B$ (</a:t>
            </a:r>
            <a:r>
              <a:rPr lang="fr-CH" b="1" dirty="0" err="1" smtClean="0"/>
              <a:t>from</a:t>
            </a:r>
            <a:r>
              <a:rPr lang="fr-CH" b="1" dirty="0" smtClean="0"/>
              <a:t> 4.4 B$ </a:t>
            </a:r>
            <a:r>
              <a:rPr lang="fr-CH" b="1" dirty="0" err="1" smtClean="0"/>
              <a:t>intial</a:t>
            </a:r>
            <a:r>
              <a:rPr lang="fr-CH" b="1" dirty="0" smtClean="0"/>
              <a:t>). </a:t>
            </a:r>
            <a:br>
              <a:rPr lang="fr-CH" b="1" dirty="0" smtClean="0"/>
            </a:br>
            <a:r>
              <a:rPr lang="fr-CH" b="1" dirty="0" err="1" smtClean="0"/>
              <a:t>Spent</a:t>
            </a:r>
            <a:r>
              <a:rPr lang="fr-CH" b="1" dirty="0" smtClean="0"/>
              <a:t> 2 B$ for civil and </a:t>
            </a:r>
            <a:r>
              <a:rPr lang="fr-CH" b="1" dirty="0" err="1" smtClean="0"/>
              <a:t>tech</a:t>
            </a:r>
            <a:r>
              <a:rPr lang="fr-CH" b="1" dirty="0" smtClean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353992" y="1414958"/>
            <a:ext cx="1465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b="1" dirty="0" smtClean="0"/>
              <a:t>First LHC </a:t>
            </a:r>
            <a:r>
              <a:rPr lang="fr-CH" b="1" dirty="0" err="1" smtClean="0"/>
              <a:t>coils</a:t>
            </a:r>
            <a:r>
              <a:rPr lang="fr-CH" b="1" dirty="0"/>
              <a:t> </a:t>
            </a:r>
            <a:r>
              <a:rPr lang="fr-CH" b="1" dirty="0" err="1" smtClean="0"/>
              <a:t>arriving</a:t>
            </a:r>
            <a:r>
              <a:rPr lang="fr-CH" b="1" dirty="0" smtClean="0"/>
              <a:t>!</a:t>
            </a:r>
            <a:endParaRPr lang="en-GB" b="1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1617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But the design </a:t>
            </a:r>
            <a:r>
              <a:rPr lang="fr-CH" dirty="0" err="1" smtClean="0"/>
              <a:t>kept</a:t>
            </a:r>
            <a:r>
              <a:rPr lang="fr-CH" dirty="0" smtClean="0"/>
              <a:t> </a:t>
            </a:r>
            <a:r>
              <a:rPr lang="fr-CH" dirty="0" err="1" smtClean="0"/>
              <a:t>changing</a:t>
            </a:r>
            <a:r>
              <a:rPr lang="fr-CH" dirty="0" smtClean="0"/>
              <a:t>…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980928"/>
          </a:xfrm>
        </p:spPr>
        <p:txBody>
          <a:bodyPr>
            <a:normAutofit fontScale="92500" lnSpcReduction="10000"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results</a:t>
            </a:r>
            <a:r>
              <a:rPr lang="fr-CH" dirty="0" smtClean="0"/>
              <a:t> of the MTA# short model </a:t>
            </a:r>
            <a:r>
              <a:rPr lang="fr-CH" dirty="0" err="1" smtClean="0"/>
              <a:t>were</a:t>
            </a:r>
            <a:r>
              <a:rPr lang="fr-CH" dirty="0" smtClean="0"/>
              <a:t> good but short of the 10 T flag value: more </a:t>
            </a:r>
            <a:r>
              <a:rPr lang="fr-CH" dirty="0" err="1" smtClean="0"/>
              <a:t>around</a:t>
            </a:r>
            <a:r>
              <a:rPr lang="fr-CH" dirty="0" smtClean="0"/>
              <a:t> 8.5 T and </a:t>
            </a:r>
            <a:r>
              <a:rPr lang="fr-CH" dirty="0" err="1" smtClean="0"/>
              <a:t>then</a:t>
            </a:r>
            <a:r>
              <a:rPr lang="fr-CH" dirty="0" smtClean="0"/>
              <a:t> to 9.5 T </a:t>
            </a:r>
            <a:r>
              <a:rPr lang="fr-CH" dirty="0" err="1" smtClean="0"/>
              <a:t>with</a:t>
            </a:r>
            <a:r>
              <a:rPr lang="fr-CH" dirty="0" smtClean="0"/>
              <a:t> </a:t>
            </a:r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quenches</a:t>
            </a:r>
            <a:r>
              <a:rPr lang="fr-CH" dirty="0" smtClean="0"/>
              <a:t>.</a:t>
            </a:r>
          </a:p>
          <a:p>
            <a:r>
              <a:rPr lang="fr-CH" dirty="0" err="1" smtClean="0"/>
              <a:t>Decision</a:t>
            </a:r>
            <a:r>
              <a:rPr lang="fr-CH" dirty="0" smtClean="0"/>
              <a:t> to </a:t>
            </a:r>
            <a:r>
              <a:rPr lang="fr-CH" dirty="0" err="1" smtClean="0"/>
              <a:t>increase</a:t>
            </a:r>
            <a:r>
              <a:rPr lang="fr-CH" dirty="0" smtClean="0"/>
              <a:t> aperture </a:t>
            </a:r>
            <a:r>
              <a:rPr lang="fr-CH" dirty="0" err="1" smtClean="0"/>
              <a:t>from</a:t>
            </a:r>
            <a:r>
              <a:rPr lang="fr-CH" dirty="0" smtClean="0"/>
              <a:t> 50 to 56 mm </a:t>
            </a:r>
            <a:r>
              <a:rPr lang="fr-CH" dirty="0" err="1" smtClean="0"/>
              <a:t>at</a:t>
            </a:r>
            <a:r>
              <a:rPr lang="fr-CH" dirty="0" smtClean="0"/>
              <a:t> </a:t>
            </a:r>
            <a:r>
              <a:rPr lang="fr-CH" dirty="0" err="1" smtClean="0"/>
              <a:t>detriment</a:t>
            </a:r>
            <a:r>
              <a:rPr lang="fr-CH" dirty="0" smtClean="0"/>
              <a:t> of </a:t>
            </a:r>
            <a:r>
              <a:rPr lang="fr-CH" dirty="0" err="1" smtClean="0"/>
              <a:t>superconductor</a:t>
            </a:r>
            <a:r>
              <a:rPr lang="fr-CH" dirty="0" smtClean="0"/>
              <a:t> </a:t>
            </a:r>
            <a:r>
              <a:rPr lang="fr-CH" dirty="0" err="1" smtClean="0"/>
              <a:t>thickness</a:t>
            </a:r>
            <a:r>
              <a:rPr lang="fr-CH" dirty="0" smtClean="0"/>
              <a:t>.</a:t>
            </a:r>
          </a:p>
          <a:p>
            <a:r>
              <a:rPr lang="fr-CH" dirty="0" err="1" smtClean="0"/>
              <a:t>Redesign</a:t>
            </a:r>
            <a:r>
              <a:rPr lang="fr-CH" dirty="0" smtClean="0"/>
              <a:t> to «</a:t>
            </a:r>
            <a:r>
              <a:rPr lang="fr-CH" dirty="0" err="1" smtClean="0"/>
              <a:t>improve</a:t>
            </a:r>
            <a:r>
              <a:rPr lang="fr-CH" dirty="0" smtClean="0"/>
              <a:t>» and to </a:t>
            </a:r>
            <a:r>
              <a:rPr lang="fr-CH" dirty="0" err="1" smtClean="0"/>
              <a:t>lower</a:t>
            </a:r>
            <a:r>
              <a:rPr lang="fr-CH" dirty="0" smtClean="0"/>
              <a:t> </a:t>
            </a:r>
            <a:r>
              <a:rPr lang="fr-CH" dirty="0" err="1" smtClean="0"/>
              <a:t>cost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31704"/>
            <a:ext cx="6336704" cy="201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308304" y="4710648"/>
            <a:ext cx="1440160" cy="163121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First 15 m long prototype of LHC </a:t>
            </a:r>
            <a:r>
              <a:rPr lang="fr-CH" sz="2000" b="1" dirty="0" err="1" smtClean="0"/>
              <a:t>dipole</a:t>
            </a:r>
            <a:endParaRPr lang="en-GB" sz="20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789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CERN </a:t>
            </a:r>
            <a:r>
              <a:rPr lang="fr-CH" dirty="0" err="1" smtClean="0"/>
              <a:t>increase</a:t>
            </a:r>
            <a:r>
              <a:rPr lang="fr-CH" dirty="0" smtClean="0"/>
              <a:t> </a:t>
            </a:r>
            <a:r>
              <a:rPr lang="fr-CH" dirty="0" err="1" smtClean="0"/>
              <a:t>internal</a:t>
            </a:r>
            <a:r>
              <a:rPr lang="fr-CH" dirty="0" smtClean="0"/>
              <a:t> R&amp;D</a:t>
            </a:r>
            <a:endParaRPr lang="en-GB" dirty="0"/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609600" y="1600200"/>
            <a:ext cx="7772400" cy="7620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2400" smtClean="0"/>
              <a:t>Then CERN took over with the short model lab and the MAF (</a:t>
            </a:r>
            <a:r>
              <a:rPr lang="en-US" sz="2400" b="1" smtClean="0"/>
              <a:t>1994-1999</a:t>
            </a:r>
            <a:r>
              <a:rPr lang="en-US" sz="2400" smtClean="0"/>
              <a:t>); </a:t>
            </a:r>
            <a:endParaRPr lang="en-US" sz="2400" dirty="0"/>
          </a:p>
        </p:txBody>
      </p:sp>
      <p:pic>
        <p:nvPicPr>
          <p:cNvPr id="4" name="Picture 4" descr="Short-model_1.jpg                                              000034FEData                           B940A4F7: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5715000" cy="381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General_181_landsc.jpg                                         00003528Data                           B940A4F7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267950"/>
            <a:ext cx="548640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8168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Results</a:t>
            </a:r>
            <a:r>
              <a:rPr lang="fr-CH" dirty="0" smtClean="0"/>
              <a:t> </a:t>
            </a:r>
            <a:r>
              <a:rPr lang="fr-CH" dirty="0" err="1" smtClean="0"/>
              <a:t>form</a:t>
            </a:r>
            <a:r>
              <a:rPr lang="fr-CH" dirty="0" smtClean="0"/>
              <a:t> the II </a:t>
            </a:r>
            <a:r>
              <a:rPr lang="fr-CH" dirty="0" err="1" smtClean="0"/>
              <a:t>generation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sz="3600" dirty="0" smtClean="0"/>
              <a:t>(training, de-training, memory, </a:t>
            </a:r>
            <a:r>
              <a:rPr lang="fr-CH" sz="3600" dirty="0" err="1" smtClean="0"/>
              <a:t>degradation</a:t>
            </a:r>
            <a:r>
              <a:rPr lang="fr-CH" sz="3600" dirty="0" smtClean="0"/>
              <a:t>)</a:t>
            </a:r>
            <a:endParaRPr lang="en-GB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28799"/>
            <a:ext cx="7992888" cy="490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890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But </a:t>
            </a:r>
            <a:r>
              <a:rPr lang="fr-CH" dirty="0" err="1" smtClean="0"/>
              <a:t>meanwhile</a:t>
            </a:r>
            <a:r>
              <a:rPr lang="fr-CH" dirty="0" smtClean="0"/>
              <a:t> the production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under</a:t>
            </a:r>
            <a:r>
              <a:rPr lang="fr-CH" dirty="0" smtClean="0"/>
              <a:t> </a:t>
            </a:r>
            <a:r>
              <a:rPr lang="fr-CH" dirty="0" err="1" smtClean="0"/>
              <a:t>preparation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 smtClean="0"/>
              <a:t>Change in design (cross section</a:t>
            </a:r>
            <a:r>
              <a:rPr lang="fr-CH" dirty="0" smtClean="0"/>
              <a:t>), </a:t>
            </a:r>
            <a:r>
              <a:rPr lang="fr-CH" dirty="0" err="1" smtClean="0"/>
              <a:t>again</a:t>
            </a:r>
            <a:endParaRPr lang="fr-CH" dirty="0" smtClean="0"/>
          </a:p>
          <a:p>
            <a:r>
              <a:rPr lang="fr-CH" dirty="0" smtClean="0"/>
              <a:t>Change in </a:t>
            </a:r>
            <a:r>
              <a:rPr lang="fr-CH" dirty="0" err="1" smtClean="0"/>
              <a:t>material</a:t>
            </a:r>
            <a:r>
              <a:rPr lang="fr-CH" dirty="0" smtClean="0"/>
              <a:t> </a:t>
            </a:r>
            <a:r>
              <a:rPr lang="fr-CH" dirty="0" smtClean="0"/>
              <a:t>for </a:t>
            </a:r>
            <a:r>
              <a:rPr lang="fr-CH" dirty="0" err="1" smtClean="0"/>
              <a:t>collars</a:t>
            </a:r>
            <a:r>
              <a:rPr lang="fr-CH" dirty="0" smtClean="0"/>
              <a:t> : </a:t>
            </a:r>
            <a:r>
              <a:rPr lang="fr-CH" dirty="0" err="1" smtClean="0"/>
              <a:t>Austenitic</a:t>
            </a:r>
            <a:r>
              <a:rPr lang="fr-CH" dirty="0" smtClean="0"/>
              <a:t> </a:t>
            </a:r>
            <a:r>
              <a:rPr lang="fr-CH" dirty="0" err="1" smtClean="0"/>
              <a:t>steel</a:t>
            </a:r>
            <a:r>
              <a:rPr lang="fr-CH" dirty="0" smtClean="0"/>
              <a:t> to replace </a:t>
            </a:r>
            <a:r>
              <a:rPr lang="fr-CH" dirty="0" err="1" smtClean="0"/>
              <a:t>Aluminum</a:t>
            </a:r>
            <a:r>
              <a:rPr lang="fr-CH" dirty="0" smtClean="0"/>
              <a:t> </a:t>
            </a:r>
            <a:r>
              <a:rPr lang="fr-CH" dirty="0" err="1" smtClean="0"/>
              <a:t>alloy</a:t>
            </a:r>
            <a:r>
              <a:rPr lang="fr-CH" dirty="0" smtClean="0"/>
              <a:t>.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smtClean="0">
                <a:sym typeface="Symbol"/>
              </a:rPr>
              <a:t> </a:t>
            </a:r>
            <a:r>
              <a:rPr lang="fr-CH" dirty="0" smtClean="0"/>
              <a:t>No </a:t>
            </a:r>
            <a:r>
              <a:rPr lang="fr-CH" dirty="0" err="1" smtClean="0"/>
              <a:t>redesign</a:t>
            </a:r>
            <a:r>
              <a:rPr lang="fr-CH" dirty="0" smtClean="0"/>
              <a:t> of cross section, </a:t>
            </a:r>
            <a:r>
              <a:rPr lang="fr-CH" dirty="0" err="1" smtClean="0"/>
              <a:t>just</a:t>
            </a:r>
            <a:r>
              <a:rPr lang="fr-CH" dirty="0" smtClean="0"/>
              <a:t> </a:t>
            </a:r>
            <a:r>
              <a:rPr lang="fr-CH" dirty="0" smtClean="0"/>
              <a:t>more </a:t>
            </a:r>
            <a:r>
              <a:rPr lang="fr-CH" dirty="0" err="1" smtClean="0"/>
              <a:t>margin</a:t>
            </a:r>
            <a:endParaRPr lang="fr-CH" dirty="0" smtClean="0"/>
          </a:p>
          <a:p>
            <a:r>
              <a:rPr lang="fr-CH" dirty="0" err="1" smtClean="0"/>
              <a:t>Keep</a:t>
            </a:r>
            <a:r>
              <a:rPr lang="fr-CH" dirty="0" smtClean="0"/>
              <a:t> </a:t>
            </a:r>
            <a:r>
              <a:rPr lang="fr-CH" dirty="0" err="1" smtClean="0"/>
              <a:t>three</a:t>
            </a:r>
            <a:r>
              <a:rPr lang="fr-CH" dirty="0" smtClean="0"/>
              <a:t> </a:t>
            </a:r>
            <a:r>
              <a:rPr lang="fr-CH" dirty="0" err="1" smtClean="0"/>
              <a:t>companies</a:t>
            </a:r>
            <a:r>
              <a:rPr lang="fr-CH" dirty="0" smtClean="0"/>
              <a:t> to </a:t>
            </a:r>
            <a:r>
              <a:rPr lang="fr-CH" dirty="0" err="1" smtClean="0"/>
              <a:t>preserve</a:t>
            </a:r>
            <a:endParaRPr lang="fr-CH" dirty="0" smtClean="0"/>
          </a:p>
          <a:p>
            <a:pPr lvl="1"/>
            <a:r>
              <a:rPr lang="fr-CH" dirty="0" err="1" smtClean="0"/>
              <a:t>Competition</a:t>
            </a:r>
            <a:r>
              <a:rPr lang="fr-CH" dirty="0" smtClean="0"/>
              <a:t> for the main tender</a:t>
            </a:r>
          </a:p>
          <a:p>
            <a:pPr lvl="1"/>
            <a:r>
              <a:rPr lang="fr-CH" dirty="0" smtClean="0"/>
              <a:t>Time plan</a:t>
            </a:r>
          </a:p>
          <a:p>
            <a:pPr lvl="1"/>
            <a:r>
              <a:rPr lang="fr-CH" dirty="0" smtClean="0"/>
              <a:t>Acceptable </a:t>
            </a:r>
            <a:r>
              <a:rPr lang="fr-CH" dirty="0" err="1" smtClean="0"/>
              <a:t>level</a:t>
            </a:r>
            <a:r>
              <a:rPr lang="fr-CH" dirty="0" smtClean="0"/>
              <a:t> of </a:t>
            </a:r>
            <a:r>
              <a:rPr lang="fr-CH" dirty="0" err="1" smtClean="0"/>
              <a:t>risk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40160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Further</a:t>
            </a:r>
            <a:r>
              <a:rPr lang="fr-CH" dirty="0" smtClean="0"/>
              <a:t> </a:t>
            </a:r>
            <a:r>
              <a:rPr lang="fr-CH" dirty="0" err="1" smtClean="0"/>
              <a:t>step</a:t>
            </a:r>
            <a:r>
              <a:rPr lang="fr-CH" dirty="0" smtClean="0"/>
              <a:t> </a:t>
            </a:r>
            <a:r>
              <a:rPr lang="fr-CH" dirty="0" err="1" smtClean="0"/>
              <a:t>toward</a:t>
            </a:r>
            <a:r>
              <a:rPr lang="fr-CH" dirty="0" smtClean="0"/>
              <a:t> CERN </a:t>
            </a:r>
            <a:r>
              <a:rPr lang="fr-CH" dirty="0" err="1" smtClean="0"/>
              <a:t>ownership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CH" dirty="0" smtClean="0"/>
              <a:t>In 1998 tender for 3/8 of the </a:t>
            </a:r>
            <a:r>
              <a:rPr lang="fr-CH" dirty="0" err="1" smtClean="0"/>
              <a:t>dipole</a:t>
            </a:r>
            <a:r>
              <a:rPr lang="fr-CH" dirty="0" smtClean="0"/>
              <a:t>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launched</a:t>
            </a:r>
            <a:r>
              <a:rPr lang="fr-CH" dirty="0" smtClean="0"/>
              <a:t>, </a:t>
            </a:r>
            <a:r>
              <a:rPr lang="fr-CH" dirty="0" err="1" smtClean="0"/>
              <a:t>Generation</a:t>
            </a:r>
            <a:r>
              <a:rPr lang="fr-CH" dirty="0" smtClean="0"/>
              <a:t> III (final) </a:t>
            </a:r>
            <a:r>
              <a:rPr lang="fr-CH" dirty="0" err="1" smtClean="0"/>
              <a:t>was</a:t>
            </a:r>
            <a:r>
              <a:rPr lang="fr-CH" dirty="0" smtClean="0"/>
              <a:t> </a:t>
            </a:r>
            <a:r>
              <a:rPr lang="fr-CH" dirty="0" err="1" smtClean="0"/>
              <a:t>just</a:t>
            </a:r>
            <a:r>
              <a:rPr lang="fr-CH" dirty="0" smtClean="0"/>
              <a:t> </a:t>
            </a:r>
            <a:r>
              <a:rPr lang="fr-CH" dirty="0" err="1" smtClean="0"/>
              <a:t>proved</a:t>
            </a:r>
            <a:r>
              <a:rPr lang="fr-CH" dirty="0" smtClean="0"/>
              <a:t> in short model  </a:t>
            </a:r>
            <a:endParaRPr lang="fr-CH" dirty="0"/>
          </a:p>
          <a:p>
            <a:r>
              <a:rPr lang="fr-CH" dirty="0" err="1" smtClean="0"/>
              <a:t>Too</a:t>
            </a:r>
            <a:r>
              <a:rPr lang="fr-CH" dirty="0" smtClean="0"/>
              <a:t> high </a:t>
            </a:r>
            <a:r>
              <a:rPr lang="fr-CH" dirty="0" err="1" smtClean="0"/>
              <a:t>prices</a:t>
            </a:r>
            <a:r>
              <a:rPr lang="fr-CH" dirty="0" smtClean="0"/>
              <a:t>: if </a:t>
            </a:r>
            <a:r>
              <a:rPr lang="fr-CH" dirty="0" err="1" smtClean="0">
                <a:solidFill>
                  <a:srgbClr val="FF0000"/>
                </a:solidFill>
              </a:rPr>
              <a:t>extrapolated</a:t>
            </a:r>
            <a:r>
              <a:rPr lang="fr-CH" dirty="0" smtClean="0">
                <a:solidFill>
                  <a:srgbClr val="FF0000"/>
                </a:solidFill>
              </a:rPr>
              <a:t> 300-600 MCHF </a:t>
            </a:r>
            <a:r>
              <a:rPr lang="fr-CH" dirty="0" err="1" smtClean="0"/>
              <a:t>overcost</a:t>
            </a:r>
            <a:r>
              <a:rPr lang="fr-CH" dirty="0" smtClean="0"/>
              <a:t> (</a:t>
            </a:r>
            <a:r>
              <a:rPr lang="fr-CH" dirty="0" err="1" smtClean="0"/>
              <a:t>only</a:t>
            </a:r>
            <a:r>
              <a:rPr lang="fr-CH" dirty="0" smtClean="0"/>
              <a:t> </a:t>
            </a:r>
            <a:r>
              <a:rPr lang="fr-CH" dirty="0" err="1" smtClean="0"/>
              <a:t>dipole</a:t>
            </a:r>
            <a:r>
              <a:rPr lang="fr-CH" dirty="0" smtClean="0"/>
              <a:t> </a:t>
            </a:r>
            <a:r>
              <a:rPr lang="fr-CH" dirty="0" err="1" smtClean="0"/>
              <a:t>assembly</a:t>
            </a:r>
            <a:r>
              <a:rPr lang="fr-CH" dirty="0" smtClean="0"/>
              <a:t>)</a:t>
            </a:r>
          </a:p>
          <a:p>
            <a:r>
              <a:rPr lang="fr-CH" dirty="0" smtClean="0"/>
              <a:t>The </a:t>
            </a:r>
            <a:r>
              <a:rPr lang="fr-CH" dirty="0" err="1" smtClean="0"/>
              <a:t>companies</a:t>
            </a:r>
            <a:r>
              <a:rPr lang="fr-CH" dirty="0" smtClean="0"/>
              <a:t> </a:t>
            </a:r>
            <a:r>
              <a:rPr lang="fr-CH" dirty="0" err="1" smtClean="0"/>
              <a:t>were</a:t>
            </a:r>
            <a:r>
              <a:rPr lang="fr-CH" dirty="0" smtClean="0"/>
              <a:t> </a:t>
            </a:r>
            <a:r>
              <a:rPr lang="fr-CH" dirty="0" err="1" smtClean="0"/>
              <a:t>required</a:t>
            </a:r>
            <a:r>
              <a:rPr lang="fr-CH" dirty="0" smtClean="0"/>
              <a:t> a </a:t>
            </a:r>
            <a:r>
              <a:rPr lang="fr-CH" dirty="0" err="1" smtClean="0"/>
              <a:t>responsibility</a:t>
            </a:r>
            <a:r>
              <a:rPr lang="fr-CH" dirty="0" smtClean="0"/>
              <a:t> in performance not </a:t>
            </a:r>
            <a:r>
              <a:rPr lang="fr-CH" dirty="0" err="1" smtClean="0"/>
              <a:t>substantiated</a:t>
            </a:r>
            <a:r>
              <a:rPr lang="fr-CH" dirty="0" smtClean="0"/>
              <a:t> by prototype </a:t>
            </a:r>
            <a:r>
              <a:rPr lang="fr-CH" dirty="0" err="1" smtClean="0"/>
              <a:t>results</a:t>
            </a:r>
            <a:endParaRPr lang="fr-CH" dirty="0" smtClean="0"/>
          </a:p>
          <a:p>
            <a:r>
              <a:rPr lang="fr-CH" dirty="0" smtClean="0"/>
              <a:t>Go for </a:t>
            </a:r>
            <a:r>
              <a:rPr lang="fr-CH" dirty="0" err="1" smtClean="0"/>
              <a:t>only</a:t>
            </a:r>
            <a:r>
              <a:rPr lang="fr-CH" dirty="0" smtClean="0"/>
              <a:t> </a:t>
            </a:r>
            <a:r>
              <a:rPr lang="fr-CH" dirty="0" err="1" smtClean="0"/>
              <a:t>tooling</a:t>
            </a:r>
            <a:r>
              <a:rPr lang="fr-CH" dirty="0" smtClean="0"/>
              <a:t> and 30x3 </a:t>
            </a:r>
            <a:r>
              <a:rPr lang="fr-CH" dirty="0" err="1" smtClean="0"/>
              <a:t>dipoles</a:t>
            </a:r>
            <a:r>
              <a:rPr lang="fr-CH" dirty="0" smtClean="0"/>
              <a:t> (</a:t>
            </a:r>
            <a:r>
              <a:rPr lang="fr-CH" dirty="0" err="1" smtClean="0"/>
              <a:t>preseries</a:t>
            </a:r>
            <a:r>
              <a:rPr lang="fr-CH" dirty="0" smtClean="0"/>
              <a:t> for </a:t>
            </a:r>
            <a:r>
              <a:rPr lang="fr-CH" dirty="0" err="1" smtClean="0"/>
              <a:t>each</a:t>
            </a:r>
            <a:r>
              <a:rPr lang="fr-CH" dirty="0" smtClean="0"/>
              <a:t> </a:t>
            </a:r>
            <a:r>
              <a:rPr lang="fr-CH" dirty="0" err="1" smtClean="0"/>
              <a:t>manufacturers</a:t>
            </a:r>
            <a:r>
              <a:rPr lang="fr-CH" dirty="0" smtClean="0"/>
              <a:t>), </a:t>
            </a:r>
            <a:r>
              <a:rPr lang="fr-CH" dirty="0" err="1" smtClean="0"/>
              <a:t>assigned</a:t>
            </a:r>
            <a:r>
              <a:rPr lang="fr-CH" dirty="0" smtClean="0"/>
              <a:t>  </a:t>
            </a:r>
            <a:r>
              <a:rPr lang="fr-CH" dirty="0" err="1" smtClean="0"/>
              <a:t>June</a:t>
            </a:r>
            <a:r>
              <a:rPr lang="fr-CH" dirty="0" smtClean="0"/>
              <a:t> 1999.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14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76EB82-7254-4B10-8BC4-DFE3AAA59E72}" type="slidenum">
              <a:rPr lang="en-US"/>
              <a:pPr/>
              <a:t>19</a:t>
            </a:fld>
            <a:endParaRPr lang="en-US"/>
          </a:p>
        </p:txBody>
      </p:sp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Prototyping phase - III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19050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000" dirty="0"/>
              <a:t>Overlap with starting industrial production and CERN final R&amp;D (1999-2001</a:t>
            </a:r>
            <a:r>
              <a:rPr lang="en-US" sz="2000" dirty="0" smtClean="0"/>
              <a:t>): very dangerous!</a:t>
            </a:r>
            <a:endParaRPr lang="en-US" sz="2000" dirty="0"/>
          </a:p>
          <a:p>
            <a:pPr>
              <a:lnSpc>
                <a:spcPct val="90000"/>
              </a:lnSpc>
            </a:pPr>
            <a:r>
              <a:rPr lang="en-US" sz="2000" dirty="0"/>
              <a:t>Transfer of the production to Industry (2002-06)</a:t>
            </a:r>
          </a:p>
          <a:p>
            <a:pPr>
              <a:lnSpc>
                <a:spcPct val="90000"/>
              </a:lnSpc>
            </a:pPr>
            <a:r>
              <a:rPr lang="en-US" sz="2000" dirty="0"/>
              <a:t>For </a:t>
            </a:r>
            <a:r>
              <a:rPr lang="en-US" sz="2000" dirty="0" err="1"/>
              <a:t>quadrupoles</a:t>
            </a:r>
            <a:r>
              <a:rPr lang="en-US" sz="2000" dirty="0"/>
              <a:t>: CEA prototypes till 2000 - Industry from 2001</a:t>
            </a:r>
          </a:p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0EAD1F"/>
                </a:solidFill>
              </a:rPr>
              <a:t>Situation at the end of 2001 !</a:t>
            </a:r>
          </a:p>
        </p:txBody>
      </p:sp>
      <p:pic>
        <p:nvPicPr>
          <p:cNvPr id="72710" name="Picture 6" descr="fotopressa3.jpg                                                0000019DData                           B940A4F7: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4724400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1" name="Picture 7" descr="ATELIE~2.JPG                                                   00000143Data                           B940A4F7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612" y="2492896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08" name="Picture 4" descr="CMA pit.JPG                                                    000000D3Data                           B940A4F7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943250"/>
            <a:ext cx="4953000" cy="3714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20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27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27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27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27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9" dur="500"/>
                                        <p:tgtEl>
                                          <p:spTgt spid="727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4" dur="500"/>
                                        <p:tgtEl>
                                          <p:spTgt spid="72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CH" dirty="0" err="1" smtClean="0"/>
              <a:t>Many</a:t>
            </a:r>
            <a:r>
              <a:rPr lang="fr-CH" dirty="0" smtClean="0"/>
              <a:t> </a:t>
            </a:r>
            <a:r>
              <a:rPr lang="fr-CH" dirty="0" err="1" smtClean="0"/>
              <a:t>projects</a:t>
            </a:r>
            <a:r>
              <a:rPr lang="fr-CH" dirty="0" smtClean="0"/>
              <a:t>, </a:t>
            </a:r>
            <a:r>
              <a:rPr lang="fr-CH" dirty="0" err="1" smtClean="0"/>
              <a:t>different</a:t>
            </a:r>
            <a:r>
              <a:rPr lang="fr-CH" dirty="0" smtClean="0"/>
              <a:t> </a:t>
            </a:r>
            <a:r>
              <a:rPr lang="fr-CH" dirty="0" err="1" smtClean="0"/>
              <a:t>approaches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015"/>
            <a:ext cx="9144000" cy="660796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52120" y="125015"/>
            <a:ext cx="3315856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400" b="1" dirty="0" err="1" smtClean="0"/>
              <a:t>Various</a:t>
            </a:r>
            <a:r>
              <a:rPr lang="fr-CH" sz="2400" b="1" dirty="0" smtClean="0"/>
              <a:t> large </a:t>
            </a:r>
            <a:r>
              <a:rPr lang="fr-CH" sz="2400" b="1" dirty="0" err="1" smtClean="0"/>
              <a:t>projects</a:t>
            </a:r>
            <a:r>
              <a:rPr lang="fr-CH" sz="2400" b="1" dirty="0" smtClean="0"/>
              <a:t>, </a:t>
            </a:r>
            <a:r>
              <a:rPr lang="fr-CH" sz="2400" b="1" dirty="0" err="1" smtClean="0"/>
              <a:t>different</a:t>
            </a:r>
            <a:r>
              <a:rPr lang="fr-CH" sz="2400" b="1" dirty="0" smtClean="0"/>
              <a:t> </a:t>
            </a:r>
            <a:r>
              <a:rPr lang="fr-CH" sz="2400" b="1" dirty="0" err="1" smtClean="0"/>
              <a:t>approach</a:t>
            </a:r>
            <a:endParaRPr lang="en-GB" sz="2400" b="1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67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A85AA4-52A6-4C5F-B825-142B6FE2A744}" type="slidenum">
              <a:rPr lang="en-US"/>
              <a:pPr/>
              <a:t>20</a:t>
            </a:fld>
            <a:endParaRPr lang="en-US"/>
          </a:p>
        </p:txBody>
      </p:sp>
      <p:sp>
        <p:nvSpPr>
          <p:cNvPr id="563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Long prototyping phase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528" y="1772816"/>
            <a:ext cx="8610600" cy="37338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Industry was ready to produce since the beginning of 1990s, </a:t>
            </a:r>
            <a:r>
              <a:rPr lang="en-US" b="1" dirty="0">
                <a:solidFill>
                  <a:srgbClr val="FF0000"/>
                </a:solidFill>
              </a:rPr>
              <a:t>results were good but not consolidated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r>
              <a:rPr lang="en-US" dirty="0"/>
              <a:t>cold mass assembly was not optimized yet for mass production; many changes (cable, coil length,  long route to </a:t>
            </a:r>
            <a:r>
              <a:rPr lang="en-US" dirty="0" err="1"/>
              <a:t>st.steel</a:t>
            </a:r>
            <a:r>
              <a:rPr lang="en-US" dirty="0"/>
              <a:t> collars, CM welding, curvature…)</a:t>
            </a:r>
          </a:p>
          <a:p>
            <a:r>
              <a:rPr lang="en-US" dirty="0"/>
              <a:t>Procurements of the components (Superconducting Cables, Collars, etc…) were already on the critical path </a:t>
            </a:r>
          </a:p>
        </p:txBody>
      </p:sp>
    </p:spTree>
    <p:extLst>
      <p:ext uri="{BB962C8B-B14F-4D97-AF65-F5344CB8AC3E}">
        <p14:creationId xmlns:p14="http://schemas.microsoft.com/office/powerpoint/2010/main" val="1849576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6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3" grpId="0" uiExpand="1" build="p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95D3A-C26D-4CB5-8AD2-96DC2A2A7761}" type="slidenum">
              <a:rPr lang="en-US"/>
              <a:pPr/>
              <a:t>21</a:t>
            </a:fld>
            <a:endParaRPr lang="en-US"/>
          </a:p>
        </p:txBody>
      </p:sp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381000"/>
            <a:ext cx="6324600" cy="1371600"/>
          </a:xfrm>
        </p:spPr>
        <p:txBody>
          <a:bodyPr/>
          <a:lstStyle/>
          <a:p>
            <a:r>
              <a:rPr lang="en-US" sz="3200"/>
              <a:t>Products of main magnets in 10 years prototyping phase</a:t>
            </a:r>
            <a:endParaRPr lang="en-US"/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/>
              <a:t>5 MB first generation (String1); all Industry</a:t>
            </a:r>
          </a:p>
          <a:p>
            <a:r>
              <a:rPr lang="en-US"/>
              <a:t>2 MQ first generation; CEA</a:t>
            </a:r>
          </a:p>
          <a:p>
            <a:r>
              <a:rPr lang="en-US"/>
              <a:t>5 MB second generation; 4 long CC in Industry + CM at CERN-MAF and 1 full proto Industry;</a:t>
            </a:r>
          </a:p>
          <a:p>
            <a:r>
              <a:rPr lang="en-US"/>
              <a:t>27 Single and 11 Twin Short models</a:t>
            </a:r>
          </a:p>
          <a:p>
            <a:r>
              <a:rPr lang="en-US"/>
              <a:t>6 MB third generation (CC in Industry+CM MAF)</a:t>
            </a:r>
          </a:p>
          <a:p>
            <a:r>
              <a:rPr lang="en-US"/>
              <a:t>3 MQ of second generation; CEA</a:t>
            </a:r>
          </a:p>
          <a:p>
            <a:r>
              <a:rPr lang="en-US"/>
              <a:t>7 MB pre-series; CC in Industry + CM MAF</a:t>
            </a:r>
          </a:p>
        </p:txBody>
      </p:sp>
      <p:sp>
        <p:nvSpPr>
          <p:cNvPr id="57348" name="WordArt 4"/>
          <p:cNvSpPr>
            <a:spLocks noChangeArrowheads="1" noChangeShapeType="1" noTextEdit="1"/>
          </p:cNvSpPr>
          <p:nvPr/>
        </p:nvSpPr>
        <p:spPr bwMode="auto">
          <a:xfrm>
            <a:off x="1828800" y="1981200"/>
            <a:ext cx="5562600" cy="3886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SlantUp">
              <a:avLst>
                <a:gd name="adj" fmla="val 46079"/>
              </a:avLst>
            </a:prstTxWarp>
          </a:bodyPr>
          <a:lstStyle/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From 1997</a:t>
            </a:r>
          </a:p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50 M€/1200 M€ tot</a:t>
            </a:r>
          </a:p>
          <a:p>
            <a:pPr algn="ctr"/>
            <a:r>
              <a:rPr lang="en-GB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Arial Black"/>
              </a:rPr>
              <a:t>5 years/10 years tot</a:t>
            </a:r>
          </a:p>
        </p:txBody>
      </p:sp>
    </p:spTree>
    <p:extLst>
      <p:ext uri="{BB962C8B-B14F-4D97-AF65-F5344CB8AC3E}">
        <p14:creationId xmlns:p14="http://schemas.microsoft.com/office/powerpoint/2010/main" val="1740596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7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9D88C8-F9BC-44F4-A3AB-E1B065931523}" type="slidenum">
              <a:rPr lang="en-US"/>
              <a:pPr/>
              <a:t>22</a:t>
            </a:fld>
            <a:endParaRPr lang="en-US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295400"/>
          </a:xfrm>
        </p:spPr>
        <p:txBody>
          <a:bodyPr>
            <a:normAutofit fontScale="90000"/>
          </a:bodyPr>
          <a:lstStyle/>
          <a:p>
            <a:r>
              <a:rPr lang="en-US"/>
              <a:t>Construction Strategy</a:t>
            </a:r>
            <a:br>
              <a:rPr lang="en-US"/>
            </a:br>
            <a:r>
              <a:rPr lang="en-US"/>
              <a:t>Cost reduction - I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534400" cy="4419600"/>
          </a:xfrm>
        </p:spPr>
        <p:txBody>
          <a:bodyPr>
            <a:normAutofit lnSpcReduction="10000"/>
          </a:bodyPr>
          <a:lstStyle/>
          <a:p>
            <a:r>
              <a:rPr lang="en-US"/>
              <a:t>Mixing of industrial construction and R&amp;D and prototyping </a:t>
            </a:r>
            <a:r>
              <a:rPr lang="en-US">
                <a:sym typeface="Symbol" charset="2"/>
              </a:rPr>
              <a:t> no good</a:t>
            </a:r>
          </a:p>
          <a:p>
            <a:r>
              <a:rPr lang="en-US">
                <a:sym typeface="Symbol" charset="2"/>
              </a:rPr>
              <a:t>Keep all possible industry in the business from early stage  good but expensive and resource demanding; rewarding for tendering and after</a:t>
            </a:r>
          </a:p>
          <a:p>
            <a:r>
              <a:rPr lang="en-US">
                <a:sym typeface="Symbol" charset="2"/>
              </a:rPr>
              <a:t>Procurements of all main components by CERN; this for schedule and for cost reduction;  but also flexibility, uniformity (and quality); disadvantage: CERN  responsible for everything</a:t>
            </a:r>
          </a:p>
        </p:txBody>
      </p:sp>
    </p:spTree>
    <p:extLst>
      <p:ext uri="{BB962C8B-B14F-4D97-AF65-F5344CB8AC3E}">
        <p14:creationId xmlns:p14="http://schemas.microsoft.com/office/powerpoint/2010/main" val="3674796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AFA65-1770-4FE8-8EA1-33ADFB7C952A}" type="slidenum">
              <a:rPr lang="en-US"/>
              <a:pPr/>
              <a:t>23</a:t>
            </a:fld>
            <a:endParaRPr lang="en-US"/>
          </a:p>
        </p:txBody>
      </p:sp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04800"/>
            <a:ext cx="8915400" cy="1295400"/>
          </a:xfrm>
        </p:spPr>
        <p:txBody>
          <a:bodyPr>
            <a:normAutofit fontScale="90000"/>
          </a:bodyPr>
          <a:lstStyle/>
          <a:p>
            <a:r>
              <a:rPr lang="en-US"/>
              <a:t>Construction Strategy</a:t>
            </a:r>
            <a:br>
              <a:rPr lang="en-US"/>
            </a:br>
            <a:r>
              <a:rPr lang="en-US"/>
              <a:t>Cost reduction - II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752600"/>
            <a:ext cx="8534400" cy="3505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Set up of particular technologies at CERN and procurement of related tooling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Coil dimension measurements and analysis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Collaring press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Magnetic measurements and analysis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CM final assembly - Welding technique and welding press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CM curvature and measurements (Laser tracker)</a:t>
            </a:r>
          </a:p>
          <a:p>
            <a:pPr lvl="1">
              <a:lnSpc>
                <a:spcPct val="90000"/>
              </a:lnSpc>
            </a:pPr>
            <a:r>
              <a:rPr lang="en-US" sz="2400" dirty="0"/>
              <a:t>MTF (electronic </a:t>
            </a:r>
            <a:r>
              <a:rPr lang="en-US" sz="2400" dirty="0" err="1"/>
              <a:t>traveller</a:t>
            </a:r>
            <a:r>
              <a:rPr lang="en-US" sz="2400" dirty="0"/>
              <a:t>, a very useful tooling for QA and long term documentation) and EDMS data flow </a:t>
            </a:r>
            <a:r>
              <a:rPr lang="en-US" sz="2400" dirty="0" smtClean="0"/>
              <a:t>management</a:t>
            </a:r>
          </a:p>
          <a:p>
            <a:pPr>
              <a:lnSpc>
                <a:spcPct val="90000"/>
              </a:lnSpc>
            </a:pPr>
            <a:r>
              <a:rPr lang="en-US" b="1" dirty="0" smtClean="0">
                <a:solidFill>
                  <a:srgbClr val="03DC00"/>
                </a:solidFill>
              </a:rPr>
              <a:t>The final tender was 60 MCHF </a:t>
            </a:r>
            <a:r>
              <a:rPr lang="en-US" b="1" dirty="0" err="1" smtClean="0">
                <a:solidFill>
                  <a:srgbClr val="03DC00"/>
                </a:solidFill>
              </a:rPr>
              <a:t>overcost</a:t>
            </a:r>
            <a:r>
              <a:rPr lang="en-US" b="1" dirty="0" smtClean="0">
                <a:solidFill>
                  <a:srgbClr val="03DC00"/>
                </a:solidFill>
              </a:rPr>
              <a:t> (</a:t>
            </a:r>
            <a:r>
              <a:rPr lang="en-US" b="1" dirty="0" err="1" smtClean="0">
                <a:solidFill>
                  <a:srgbClr val="03DC00"/>
                </a:solidFill>
              </a:rPr>
              <a:t>wrt</a:t>
            </a:r>
            <a:r>
              <a:rPr lang="en-US" b="1" dirty="0" smtClean="0">
                <a:solidFill>
                  <a:srgbClr val="03DC00"/>
                </a:solidFill>
              </a:rPr>
              <a:t> to very low price estimate of 1993): success!</a:t>
            </a:r>
            <a:endParaRPr lang="en-US" b="1" dirty="0">
              <a:solidFill>
                <a:srgbClr val="03D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594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Meanwhile</a:t>
            </a:r>
            <a:r>
              <a:rPr lang="fr-CH" dirty="0" smtClean="0"/>
              <a:t> </a:t>
            </a:r>
            <a:r>
              <a:rPr lang="fr-CH" dirty="0" err="1" smtClean="0"/>
              <a:t>results</a:t>
            </a:r>
            <a:r>
              <a:rPr lang="fr-CH" dirty="0" smtClean="0"/>
              <a:t> </a:t>
            </a:r>
            <a:r>
              <a:rPr lang="fr-CH" dirty="0" err="1" smtClean="0"/>
              <a:t>were</a:t>
            </a:r>
            <a:r>
              <a:rPr lang="fr-CH" dirty="0" smtClean="0"/>
              <a:t> </a:t>
            </a:r>
            <a:r>
              <a:rPr lang="fr-CH" dirty="0" err="1" smtClean="0"/>
              <a:t>stabilizing</a:t>
            </a:r>
            <a:r>
              <a:rPr lang="fr-CH" dirty="0" smtClean="0"/>
              <a:t> on 1 m long </a:t>
            </a:r>
            <a:r>
              <a:rPr lang="fr-CH" dirty="0" err="1" smtClean="0"/>
              <a:t>models</a:t>
            </a:r>
            <a:endParaRPr lang="en-GB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4108"/>
            <a:ext cx="8229600" cy="4378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26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136904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… as </a:t>
            </a:r>
            <a:r>
              <a:rPr lang="fr-CH" dirty="0" err="1" smtClean="0"/>
              <a:t>well</a:t>
            </a:r>
            <a:r>
              <a:rPr lang="fr-CH" dirty="0" smtClean="0"/>
              <a:t> as on prototype</a:t>
            </a:r>
            <a:br>
              <a:rPr lang="fr-CH" dirty="0" smtClean="0"/>
            </a:br>
            <a:r>
              <a:rPr lang="fr-CH" dirty="0" err="1" smtClean="0"/>
              <a:t>Operational</a:t>
            </a:r>
            <a:r>
              <a:rPr lang="fr-CH" dirty="0" smtClean="0"/>
              <a:t> </a:t>
            </a:r>
            <a:r>
              <a:rPr lang="fr-CH" dirty="0" err="1" smtClean="0"/>
              <a:t>field</a:t>
            </a:r>
            <a:r>
              <a:rPr lang="fr-CH" dirty="0" smtClean="0"/>
              <a:t> of 8.3 T, </a:t>
            </a:r>
            <a:r>
              <a:rPr lang="fr-CH" dirty="0" err="1" smtClean="0"/>
              <a:t>ultimate</a:t>
            </a:r>
            <a:r>
              <a:rPr lang="fr-CH" dirty="0" smtClean="0"/>
              <a:t> 9 T</a:t>
            </a:r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8" y="1628800"/>
            <a:ext cx="9144000" cy="485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9921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CERN </a:t>
            </a:r>
            <a:r>
              <a:rPr lang="fr-CH" dirty="0" err="1" smtClean="0"/>
              <a:t>supply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CH" dirty="0"/>
              <a:t>Basic </a:t>
            </a:r>
            <a:r>
              <a:rPr lang="fr-CH" dirty="0" err="1"/>
              <a:t>decision</a:t>
            </a:r>
            <a:r>
              <a:rPr lang="fr-CH" dirty="0"/>
              <a:t> </a:t>
            </a:r>
            <a:r>
              <a:rPr lang="fr-CH" dirty="0" err="1"/>
              <a:t>around</a:t>
            </a:r>
            <a:r>
              <a:rPr lang="fr-CH" dirty="0"/>
              <a:t> </a:t>
            </a:r>
            <a:r>
              <a:rPr lang="fr-CH" dirty="0" smtClean="0"/>
              <a:t>1996-98</a:t>
            </a:r>
          </a:p>
          <a:p>
            <a:r>
              <a:rPr lang="fr-CH" dirty="0" smtClean="0"/>
              <a:t>CERN </a:t>
            </a:r>
            <a:r>
              <a:rPr lang="fr-CH" dirty="0" err="1" smtClean="0"/>
              <a:t>would</a:t>
            </a:r>
            <a:r>
              <a:rPr lang="fr-CH" dirty="0" smtClean="0"/>
              <a:t> have </a:t>
            </a:r>
            <a:r>
              <a:rPr lang="fr-CH" dirty="0" err="1" smtClean="0"/>
              <a:t>supplied</a:t>
            </a:r>
            <a:endParaRPr lang="fr-CH" dirty="0" smtClean="0"/>
          </a:p>
          <a:p>
            <a:pPr lvl="1"/>
            <a:r>
              <a:rPr lang="fr-CH" dirty="0" smtClean="0"/>
              <a:t>SC </a:t>
            </a:r>
            <a:r>
              <a:rPr lang="fr-CH" dirty="0" err="1" smtClean="0"/>
              <a:t>Cable</a:t>
            </a:r>
            <a:r>
              <a:rPr lang="fr-CH" dirty="0" smtClean="0"/>
              <a:t>: </a:t>
            </a:r>
            <a:r>
              <a:rPr lang="fr-CH" dirty="0" err="1" smtClean="0"/>
              <a:t>big</a:t>
            </a:r>
            <a:r>
              <a:rPr lang="fr-CH" dirty="0" smtClean="0"/>
              <a:t> tender in 1999.</a:t>
            </a:r>
          </a:p>
          <a:p>
            <a:pPr lvl="1"/>
            <a:r>
              <a:rPr lang="fr-CH" dirty="0" smtClean="0"/>
              <a:t>All main components: end 1997 all </a:t>
            </a:r>
            <a:r>
              <a:rPr lang="fr-CH" dirty="0" err="1" smtClean="0"/>
              <a:t>iron</a:t>
            </a:r>
            <a:r>
              <a:rPr lang="fr-CH" dirty="0" smtClean="0"/>
              <a:t> for </a:t>
            </a:r>
            <a:r>
              <a:rPr lang="fr-CH" dirty="0" err="1" smtClean="0"/>
              <a:t>yoke</a:t>
            </a:r>
            <a:r>
              <a:rPr lang="fr-CH" dirty="0" smtClean="0"/>
              <a:t> </a:t>
            </a:r>
            <a:r>
              <a:rPr lang="fr-CH" dirty="0" err="1" smtClean="0"/>
              <a:t>lamination</a:t>
            </a:r>
            <a:r>
              <a:rPr lang="fr-CH" dirty="0" smtClean="0"/>
              <a:t> </a:t>
            </a:r>
            <a:r>
              <a:rPr lang="fr-CH" dirty="0" err="1" smtClean="0"/>
              <a:t>purchesed</a:t>
            </a:r>
            <a:r>
              <a:rPr lang="fr-CH" dirty="0" smtClean="0"/>
              <a:t> for all </a:t>
            </a:r>
            <a:r>
              <a:rPr lang="fr-CH" dirty="0" err="1" smtClean="0"/>
              <a:t>project</a:t>
            </a:r>
            <a:r>
              <a:rPr lang="fr-CH" dirty="0" smtClean="0"/>
              <a:t> (70 MCHF!) 1 </a:t>
            </a:r>
            <a:r>
              <a:rPr lang="fr-CH" dirty="0" err="1" smtClean="0"/>
              <a:t>week</a:t>
            </a:r>
            <a:r>
              <a:rPr lang="fr-CH" dirty="0" smtClean="0"/>
              <a:t> </a:t>
            </a:r>
            <a:r>
              <a:rPr lang="fr-CH" dirty="0" err="1" smtClean="0"/>
              <a:t>after</a:t>
            </a:r>
            <a:r>
              <a:rPr lang="fr-CH" dirty="0" smtClean="0"/>
              <a:t> the </a:t>
            </a:r>
            <a:r>
              <a:rPr lang="fr-CH" dirty="0" err="1" smtClean="0"/>
              <a:t>project</a:t>
            </a:r>
            <a:r>
              <a:rPr lang="fr-CH" dirty="0" smtClean="0"/>
              <a:t> </a:t>
            </a:r>
            <a:r>
              <a:rPr lang="fr-CH" dirty="0" err="1" smtClean="0"/>
              <a:t>approval</a:t>
            </a:r>
            <a:endParaRPr lang="fr-CH" dirty="0" smtClean="0"/>
          </a:p>
          <a:p>
            <a:pPr lvl="1"/>
            <a:r>
              <a:rPr lang="fr-CH" dirty="0" smtClean="0"/>
              <a:t>All main </a:t>
            </a:r>
            <a:r>
              <a:rPr lang="fr-CH" dirty="0" err="1" smtClean="0"/>
              <a:t>tools</a:t>
            </a:r>
            <a:endParaRPr lang="fr-CH" dirty="0" smtClean="0"/>
          </a:p>
          <a:p>
            <a:pPr lvl="1"/>
            <a:r>
              <a:rPr lang="fr-CH" dirty="0" err="1" smtClean="0"/>
              <a:t>Qualify</a:t>
            </a:r>
            <a:r>
              <a:rPr lang="fr-CH" dirty="0" smtClean="0"/>
              <a:t> (by CERN) </a:t>
            </a:r>
            <a:r>
              <a:rPr lang="fr-CH" dirty="0" err="1" smtClean="0"/>
              <a:t>suppliers</a:t>
            </a:r>
            <a:r>
              <a:rPr lang="fr-CH" dirty="0" smtClean="0"/>
              <a:t> of sensitive components of </a:t>
            </a:r>
            <a:r>
              <a:rPr lang="fr-CH" dirty="0" err="1" smtClean="0"/>
              <a:t>collared</a:t>
            </a:r>
            <a:r>
              <a:rPr lang="fr-CH" dirty="0" smtClean="0"/>
              <a:t> </a:t>
            </a:r>
            <a:r>
              <a:rPr lang="fr-CH" dirty="0" err="1" smtClean="0"/>
              <a:t>coils</a:t>
            </a:r>
            <a:r>
              <a:rPr lang="fr-CH" dirty="0" smtClean="0"/>
              <a:t> </a:t>
            </a:r>
            <a:r>
              <a:rPr lang="fr-CH" dirty="0" err="1" smtClean="0"/>
              <a:t>even</a:t>
            </a:r>
            <a:r>
              <a:rPr lang="fr-CH" dirty="0" smtClean="0"/>
              <a:t> in case of </a:t>
            </a:r>
            <a:r>
              <a:rPr lang="fr-CH" dirty="0" err="1" smtClean="0"/>
              <a:t>procurement</a:t>
            </a:r>
            <a:r>
              <a:rPr lang="fr-CH" dirty="0" smtClean="0"/>
              <a:t> by </a:t>
            </a: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manufacturers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7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79DC06-3FA2-43C3-AF6B-84FD8C20D814}" type="slidenum">
              <a:rPr lang="en-US"/>
              <a:pPr/>
              <a:t>27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43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400" y="53975"/>
            <a:ext cx="6553200" cy="1012825"/>
          </a:xfrm>
        </p:spPr>
        <p:txBody>
          <a:bodyPr>
            <a:normAutofit fontScale="90000"/>
          </a:bodyPr>
          <a:lstStyle/>
          <a:p>
            <a:r>
              <a:rPr lang="en-US"/>
              <a:t>The LHC superconductor </a:t>
            </a:r>
            <a:br>
              <a:rPr lang="en-US"/>
            </a:br>
            <a:r>
              <a:rPr lang="en-US"/>
              <a:t>7000 km of Cu/Nb-Ti cable </a:t>
            </a:r>
          </a:p>
        </p:txBody>
      </p:sp>
      <p:pic>
        <p:nvPicPr>
          <p:cNvPr id="432132" name="Picture 4" descr="NbTi filaments inside copp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357313"/>
            <a:ext cx="2895600" cy="2119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133" name="Picture 5" descr="0403045_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6"/>
          <a:stretch>
            <a:fillRect/>
          </a:stretch>
        </p:blipFill>
        <p:spPr bwMode="auto">
          <a:xfrm>
            <a:off x="6324600" y="3505200"/>
            <a:ext cx="2819400" cy="207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213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334000"/>
            <a:ext cx="8229600" cy="121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2137" name="Picture 9" descr="Sc table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8" r="22244"/>
          <a:stretch>
            <a:fillRect/>
          </a:stretch>
        </p:blipFill>
        <p:spPr bwMode="auto">
          <a:xfrm>
            <a:off x="228600" y="1312863"/>
            <a:ext cx="5562600" cy="387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6F2306-D54D-4233-99CB-9F3B244EF377}" type="slidenum">
              <a:rPr lang="en-US"/>
              <a:pPr/>
              <a:t>28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4331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08062"/>
          </a:xfrm>
        </p:spPr>
        <p:txBody>
          <a:bodyPr>
            <a:normAutofit fontScale="90000"/>
          </a:bodyPr>
          <a:lstStyle/>
          <a:p>
            <a:r>
              <a:rPr lang="en-US"/>
              <a:t>Critical Current of LHC inner cable</a:t>
            </a:r>
          </a:p>
        </p:txBody>
      </p:sp>
      <p:pic>
        <p:nvPicPr>
          <p:cNvPr id="43315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8382000" cy="514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750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A99534-828E-40F8-A0D9-ED1DBB9F9A3D}" type="slidenum">
              <a:rPr lang="en-US"/>
              <a:pPr/>
              <a:t>29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93250" name="Picture 66" descr="Clipboar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1371600"/>
            <a:ext cx="4572000" cy="312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54113" y="0"/>
            <a:ext cx="6808787" cy="1066800"/>
          </a:xfrm>
        </p:spPr>
        <p:txBody>
          <a:bodyPr/>
          <a:lstStyle/>
          <a:p>
            <a:r>
              <a:rPr lang="en-US"/>
              <a:t>Magnetization for LHC NbTi</a:t>
            </a:r>
          </a:p>
        </p:txBody>
      </p:sp>
      <p:pic>
        <p:nvPicPr>
          <p:cNvPr id="9318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0"/>
          <a:stretch>
            <a:fillRect/>
          </a:stretch>
        </p:blipFill>
        <p:spPr bwMode="auto">
          <a:xfrm>
            <a:off x="3962400" y="3770313"/>
            <a:ext cx="5029200" cy="30876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10417" name="Group 3153"/>
          <p:cNvGrpSpPr>
            <a:grpSpLocks/>
          </p:cNvGrpSpPr>
          <p:nvPr/>
        </p:nvGrpSpPr>
        <p:grpSpPr bwMode="auto">
          <a:xfrm>
            <a:off x="4775200" y="1160463"/>
            <a:ext cx="4140200" cy="2573337"/>
            <a:chOff x="3008" y="731"/>
            <a:chExt cx="2608" cy="1621"/>
          </a:xfrm>
        </p:grpSpPr>
        <p:grpSp>
          <p:nvGrpSpPr>
            <p:cNvPr id="910416" name="Group 3152"/>
            <p:cNvGrpSpPr>
              <a:grpSpLocks/>
            </p:cNvGrpSpPr>
            <p:nvPr/>
          </p:nvGrpSpPr>
          <p:grpSpPr bwMode="auto">
            <a:xfrm>
              <a:off x="3008" y="731"/>
              <a:ext cx="2608" cy="1621"/>
              <a:chOff x="3008" y="731"/>
              <a:chExt cx="2608" cy="1621"/>
            </a:xfrm>
          </p:grpSpPr>
          <p:sp>
            <p:nvSpPr>
              <p:cNvPr id="93189" name="Text Box 5"/>
              <p:cNvSpPr txBox="1">
                <a:spLocks noChangeArrowheads="1"/>
              </p:cNvSpPr>
              <p:nvPr/>
            </p:nvSpPr>
            <p:spPr bwMode="auto">
              <a:xfrm>
                <a:off x="3008" y="731"/>
                <a:ext cx="2608" cy="109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>
                    <a:latin typeface="Book Antiqua" pitchFamily="18" charset="0"/>
                  </a:rPr>
                  <a:t>Rejection of conductor (few)</a:t>
                </a:r>
              </a:p>
              <a:p>
                <a:pPr>
                  <a:spcBef>
                    <a:spcPct val="50000"/>
                  </a:spcBef>
                </a:pPr>
                <a:r>
                  <a:rPr lang="en-US">
                    <a:latin typeface="Book Antiqua" pitchFamily="18" charset="0"/>
                  </a:rPr>
                  <a:t>Limit in the                dynamic range of                the magnets</a:t>
                </a:r>
              </a:p>
            </p:txBody>
          </p:sp>
          <p:sp>
            <p:nvSpPr>
              <p:cNvPr id="93192" name="Text Box 8"/>
              <p:cNvSpPr txBox="1">
                <a:spLocks noChangeArrowheads="1"/>
              </p:cNvSpPr>
              <p:nvPr/>
            </p:nvSpPr>
            <p:spPr bwMode="auto">
              <a:xfrm>
                <a:off x="3792" y="2064"/>
                <a:ext cx="959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Book Antiqua" pitchFamily="18" charset="0"/>
                  </a:rPr>
                  <a:t>Cable 01B</a:t>
                </a:r>
              </a:p>
            </p:txBody>
          </p:sp>
          <p:sp>
            <p:nvSpPr>
              <p:cNvPr id="93196" name="AutoShape 12"/>
              <p:cNvSpPr>
                <a:spLocks/>
              </p:cNvSpPr>
              <p:nvPr/>
            </p:nvSpPr>
            <p:spPr bwMode="auto">
              <a:xfrm rot="16200000">
                <a:off x="4045" y="774"/>
                <a:ext cx="317" cy="2359"/>
              </a:xfrm>
              <a:prstGeom prst="leftBrace">
                <a:avLst>
                  <a:gd name="adj1" fmla="val 62014"/>
                  <a:gd name="adj2" fmla="val 50000"/>
                </a:avLst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pic>
          <p:nvPicPr>
            <p:cNvPr id="93194" name="Picture 10" descr="j019538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5" y="1117"/>
              <a:ext cx="687" cy="7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3245" name="Group 61"/>
          <p:cNvGrpSpPr>
            <a:grpSpLocks/>
          </p:cNvGrpSpPr>
          <p:nvPr/>
        </p:nvGrpSpPr>
        <p:grpSpPr bwMode="auto">
          <a:xfrm>
            <a:off x="0" y="2387600"/>
            <a:ext cx="4702175" cy="1346200"/>
            <a:chOff x="158" y="1584"/>
            <a:chExt cx="2962" cy="848"/>
          </a:xfrm>
        </p:grpSpPr>
        <p:sp>
          <p:nvSpPr>
            <p:cNvPr id="93193" name="Oval 9"/>
            <p:cNvSpPr>
              <a:spLocks noChangeArrowheads="1"/>
            </p:cNvSpPr>
            <p:nvPr/>
          </p:nvSpPr>
          <p:spPr bwMode="auto">
            <a:xfrm>
              <a:off x="158" y="1752"/>
              <a:ext cx="772" cy="68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3195" name="Line 11"/>
            <p:cNvSpPr>
              <a:spLocks noChangeShapeType="1"/>
            </p:cNvSpPr>
            <p:nvPr/>
          </p:nvSpPr>
          <p:spPr bwMode="auto">
            <a:xfrm flipV="1">
              <a:off x="884" y="1584"/>
              <a:ext cx="2236" cy="304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lg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pic>
        <p:nvPicPr>
          <p:cNvPr id="93242" name="Picture 58" descr="142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953000"/>
            <a:ext cx="1905000" cy="140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243" name="Picture 59" descr="Fil5-externe_12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4953000"/>
            <a:ext cx="1905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889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3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3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0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10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3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Tevatron</a:t>
            </a:r>
            <a:r>
              <a:rPr lang="fr-CH" dirty="0" smtClean="0"/>
              <a:t> (FNAL): all-in-house </a:t>
            </a:r>
            <a:br>
              <a:rPr lang="fr-CH" dirty="0" smtClean="0"/>
            </a:br>
            <a:r>
              <a:rPr lang="fr-CH" dirty="0" smtClean="0"/>
              <a:t>(</a:t>
            </a:r>
            <a:r>
              <a:rPr lang="fr-CH" dirty="0" err="1" smtClean="0"/>
              <a:t>pioneer</a:t>
            </a:r>
            <a:r>
              <a:rPr lang="fr-CH" dirty="0" smtClean="0"/>
              <a:t>)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4061482" cy="38499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 descr="magne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0411" y="3917347"/>
            <a:ext cx="2317936" cy="255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59" y="1565717"/>
            <a:ext cx="2856573" cy="210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 descr="88-0122-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082" y="3902150"/>
            <a:ext cx="2721329" cy="2572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88-0027-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22212" y="1753809"/>
            <a:ext cx="1932782" cy="182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5566" y="5482098"/>
            <a:ext cx="357035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All </a:t>
            </a:r>
            <a:r>
              <a:rPr lang="fr-CH" sz="2000" b="1" dirty="0" err="1" smtClean="0"/>
              <a:t>done</a:t>
            </a:r>
            <a:r>
              <a:rPr lang="fr-CH" sz="2000" b="1" dirty="0" smtClean="0"/>
              <a:t> in the </a:t>
            </a:r>
            <a:r>
              <a:rPr lang="fr-CH" sz="2000" b="1" dirty="0" err="1" smtClean="0"/>
              <a:t>lab</a:t>
            </a:r>
            <a:r>
              <a:rPr lang="fr-CH" sz="2000" b="1" dirty="0" smtClean="0"/>
              <a:t>: R&amp;D, </a:t>
            </a:r>
            <a:r>
              <a:rPr lang="fr-CH" sz="2000" b="1" dirty="0" err="1" smtClean="0"/>
              <a:t>tooling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prototyping</a:t>
            </a:r>
            <a:r>
              <a:rPr lang="fr-CH" sz="2000" b="1" dirty="0"/>
              <a:t>,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series</a:t>
            </a:r>
            <a:r>
              <a:rPr lang="fr-CH" sz="2000" b="1" dirty="0" smtClean="0"/>
              <a:t> construction and </a:t>
            </a:r>
            <a:r>
              <a:rPr lang="fr-CH" sz="2000" b="1" dirty="0" err="1" smtClean="0"/>
              <a:t>testing</a:t>
            </a:r>
            <a:endParaRPr lang="en-GB" sz="2000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541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4A65F-4EB2-42F8-9F3B-998670520839}" type="slidenum">
              <a:rPr lang="en-US"/>
              <a:pPr/>
              <a:t>30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963" y="3113088"/>
            <a:ext cx="5580062" cy="173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4212" name="Line 4"/>
          <p:cNvSpPr>
            <a:spLocks noChangeShapeType="1"/>
          </p:cNvSpPr>
          <p:nvPr/>
        </p:nvSpPr>
        <p:spPr bwMode="auto">
          <a:xfrm flipV="1">
            <a:off x="2192338" y="3621088"/>
            <a:ext cx="2005012" cy="528637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3" name="Line 5"/>
          <p:cNvSpPr>
            <a:spLocks noChangeShapeType="1"/>
          </p:cNvSpPr>
          <p:nvPr/>
        </p:nvSpPr>
        <p:spPr bwMode="auto">
          <a:xfrm>
            <a:off x="4187825" y="3638550"/>
            <a:ext cx="1547813" cy="438150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4" name="Line 6"/>
          <p:cNvSpPr>
            <a:spLocks noChangeShapeType="1"/>
          </p:cNvSpPr>
          <p:nvPr/>
        </p:nvSpPr>
        <p:spPr bwMode="auto">
          <a:xfrm>
            <a:off x="1898650" y="3702050"/>
            <a:ext cx="1547813" cy="439738"/>
          </a:xfrm>
          <a:prstGeom prst="line">
            <a:avLst/>
          </a:prstGeom>
          <a:noFill/>
          <a:ln w="28575">
            <a:solidFill>
              <a:srgbClr val="0000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5" name="Line 7"/>
          <p:cNvSpPr>
            <a:spLocks noChangeShapeType="1"/>
          </p:cNvSpPr>
          <p:nvPr/>
        </p:nvSpPr>
        <p:spPr bwMode="auto">
          <a:xfrm flipH="1">
            <a:off x="3106738" y="3670300"/>
            <a:ext cx="1016000" cy="2794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6" name="Line 8"/>
          <p:cNvSpPr>
            <a:spLocks noChangeShapeType="1"/>
          </p:cNvSpPr>
          <p:nvPr/>
        </p:nvSpPr>
        <p:spPr bwMode="auto">
          <a:xfrm flipH="1">
            <a:off x="3490913" y="3813175"/>
            <a:ext cx="1035050" cy="2714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7" name="Line 9"/>
          <p:cNvSpPr>
            <a:spLocks noChangeShapeType="1"/>
          </p:cNvSpPr>
          <p:nvPr/>
        </p:nvSpPr>
        <p:spPr bwMode="auto">
          <a:xfrm flipH="1" flipV="1">
            <a:off x="3078163" y="3965575"/>
            <a:ext cx="339725" cy="1111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8" name="Line 10"/>
          <p:cNvSpPr>
            <a:spLocks noChangeShapeType="1"/>
          </p:cNvSpPr>
          <p:nvPr/>
        </p:nvSpPr>
        <p:spPr bwMode="auto">
          <a:xfrm>
            <a:off x="4195763" y="3694113"/>
            <a:ext cx="284162" cy="9525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19" name="Text Box 11"/>
          <p:cNvSpPr txBox="1">
            <a:spLocks noChangeArrowheads="1"/>
          </p:cNvSpPr>
          <p:nvPr/>
        </p:nvSpPr>
        <p:spPr bwMode="auto">
          <a:xfrm>
            <a:off x="3554413" y="3622675"/>
            <a:ext cx="1090612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3600">
                <a:solidFill>
                  <a:srgbClr val="0000FF"/>
                </a:solidFill>
                <a:latin typeface="Book Antiqua" pitchFamily="18" charset="0"/>
                <a:sym typeface="Symbol" pitchFamily="18" charset="2"/>
              </a:rPr>
              <a:t></a:t>
            </a:r>
            <a:r>
              <a:rPr lang="en-US" sz="3600">
                <a:solidFill>
                  <a:srgbClr val="0000FF"/>
                </a:solidFill>
                <a:latin typeface="Book Antiqua" pitchFamily="18" charset="0"/>
              </a:rPr>
              <a:t> </a:t>
            </a:r>
            <a:r>
              <a:rPr lang="en-US" sz="2200">
                <a:solidFill>
                  <a:srgbClr val="0000FF"/>
                </a:solidFill>
                <a:latin typeface="Book Antiqua" pitchFamily="18" charset="0"/>
              </a:rPr>
              <a:t>dB/dt</a:t>
            </a:r>
            <a:endParaRPr lang="en-US" sz="2200">
              <a:latin typeface="Book Antiqua" pitchFamily="18" charset="0"/>
            </a:endParaRPr>
          </a:p>
        </p:txBody>
      </p:sp>
      <p:sp>
        <p:nvSpPr>
          <p:cNvPr id="94220" name="Oval 12"/>
          <p:cNvSpPr>
            <a:spLocks noChangeArrowheads="1"/>
          </p:cNvSpPr>
          <p:nvPr/>
        </p:nvSpPr>
        <p:spPr bwMode="auto">
          <a:xfrm>
            <a:off x="4737100" y="3765550"/>
            <a:ext cx="173038" cy="120650"/>
          </a:xfrm>
          <a:prstGeom prst="ellips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4221" name="AutoShape 13"/>
          <p:cNvSpPr>
            <a:spLocks/>
          </p:cNvSpPr>
          <p:nvPr/>
        </p:nvSpPr>
        <p:spPr bwMode="auto">
          <a:xfrm>
            <a:off x="0" y="2590800"/>
            <a:ext cx="3616325" cy="693738"/>
          </a:xfrm>
          <a:prstGeom prst="accentCallout2">
            <a:avLst>
              <a:gd name="adj1" fmla="val 16477"/>
              <a:gd name="adj2" fmla="val 102106"/>
              <a:gd name="adj3" fmla="val 16477"/>
              <a:gd name="adj4" fmla="val 116727"/>
              <a:gd name="adj5" fmla="val 163843"/>
              <a:gd name="adj6" fmla="val 131343"/>
            </a:avLst>
          </a:prstGeom>
          <a:noFill/>
          <a:ln w="9525">
            <a:solidFill>
              <a:srgbClr val="0000FF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en-US" sz="2200">
                <a:solidFill>
                  <a:srgbClr val="0000FF"/>
                </a:solidFill>
                <a:latin typeface="Book Antiqua" pitchFamily="18" charset="0"/>
              </a:rPr>
              <a:t>resistive contact R</a:t>
            </a:r>
            <a:r>
              <a:rPr lang="en-US" sz="2200" baseline="-25000">
                <a:solidFill>
                  <a:srgbClr val="0000FF"/>
                </a:solidFill>
                <a:latin typeface="Book Antiqua" pitchFamily="18" charset="0"/>
              </a:rPr>
              <a:t>c</a:t>
            </a:r>
            <a:r>
              <a:rPr lang="en-US" sz="2200">
                <a:solidFill>
                  <a:srgbClr val="0000FF"/>
                </a:solidFill>
                <a:latin typeface="Book Antiqua" pitchFamily="18" charset="0"/>
              </a:rPr>
              <a:t> at cross-over point</a:t>
            </a:r>
            <a:endParaRPr lang="en-US" sz="2200" baseline="30000">
              <a:latin typeface="Book Antiqua" pitchFamily="18" charset="0"/>
            </a:endParaRPr>
          </a:p>
          <a:p>
            <a:endParaRPr lang="en-US" sz="2200">
              <a:latin typeface="Book Antiqua" pitchFamily="18" charset="0"/>
            </a:endParaRPr>
          </a:p>
        </p:txBody>
      </p:sp>
      <p:sp>
        <p:nvSpPr>
          <p:cNvPr id="94222" name="AutoShape 14"/>
          <p:cNvSpPr>
            <a:spLocks/>
          </p:cNvSpPr>
          <p:nvPr/>
        </p:nvSpPr>
        <p:spPr bwMode="auto">
          <a:xfrm>
            <a:off x="0" y="5200650"/>
            <a:ext cx="3144838" cy="514350"/>
          </a:xfrm>
          <a:prstGeom prst="accentCallout2">
            <a:avLst>
              <a:gd name="adj1" fmla="val 13977"/>
              <a:gd name="adj2" fmla="val 101745"/>
              <a:gd name="adj3" fmla="val 13977"/>
              <a:gd name="adj4" fmla="val 109931"/>
              <a:gd name="adj5" fmla="val -251787"/>
              <a:gd name="adj6" fmla="val 118116"/>
            </a:avLst>
          </a:prstGeom>
          <a:noFill/>
          <a:ln w="9525">
            <a:solidFill>
              <a:srgbClr val="FF0000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r"/>
            <a:r>
              <a:rPr lang="en-US" sz="2200">
                <a:solidFill>
                  <a:srgbClr val="FF0000"/>
                </a:solidFill>
                <a:latin typeface="Book Antiqua" pitchFamily="18" charset="0"/>
              </a:rPr>
              <a:t>induced eddy currents in the loop I </a:t>
            </a:r>
            <a:r>
              <a:rPr lang="en-US" sz="2200">
                <a:solidFill>
                  <a:srgbClr val="FF0000"/>
                </a:solidFill>
                <a:latin typeface="Book Antiqua" pitchFamily="18" charset="0"/>
                <a:sym typeface="Symbol" pitchFamily="18" charset="2"/>
              </a:rPr>
              <a:t></a:t>
            </a:r>
            <a:r>
              <a:rPr lang="en-US" sz="2200">
                <a:solidFill>
                  <a:srgbClr val="FF0000"/>
                </a:solidFill>
                <a:latin typeface="Book Antiqua" pitchFamily="18" charset="0"/>
              </a:rPr>
              <a:t> -dB/dt and I </a:t>
            </a:r>
            <a:r>
              <a:rPr lang="en-US" sz="2200">
                <a:solidFill>
                  <a:srgbClr val="FF0000"/>
                </a:solidFill>
                <a:latin typeface="Book Antiqua" pitchFamily="18" charset="0"/>
                <a:sym typeface="Symbol" pitchFamily="18" charset="2"/>
              </a:rPr>
              <a:t></a:t>
            </a:r>
            <a:r>
              <a:rPr lang="en-US" sz="2200">
                <a:solidFill>
                  <a:srgbClr val="FF0000"/>
                </a:solidFill>
                <a:latin typeface="Book Antiqua" pitchFamily="18" charset="0"/>
              </a:rPr>
              <a:t> 1/R</a:t>
            </a:r>
            <a:r>
              <a:rPr lang="en-US" sz="2200" baseline="-25000">
                <a:solidFill>
                  <a:srgbClr val="FF0000"/>
                </a:solidFill>
                <a:latin typeface="Book Antiqua" pitchFamily="18" charset="0"/>
              </a:rPr>
              <a:t>c</a:t>
            </a:r>
            <a:r>
              <a:rPr lang="en-US" sz="2200">
                <a:solidFill>
                  <a:srgbClr val="FF0000"/>
                </a:solidFill>
                <a:latin typeface="Book Antiqua" pitchFamily="18" charset="0"/>
              </a:rPr>
              <a:t>  </a:t>
            </a:r>
            <a:endParaRPr lang="en-US" sz="2200" baseline="30000">
              <a:solidFill>
                <a:srgbClr val="FF0000"/>
              </a:solidFill>
              <a:latin typeface="Book Antiqua" pitchFamily="18" charset="0"/>
            </a:endParaRPr>
          </a:p>
          <a:p>
            <a:pPr algn="r"/>
            <a:endParaRPr lang="en-US" sz="2200">
              <a:latin typeface="Book Antiqua" pitchFamily="18" charset="0"/>
            </a:endParaRPr>
          </a:p>
        </p:txBody>
      </p:sp>
      <p:sp>
        <p:nvSpPr>
          <p:cNvPr id="94223" name="AutoShape 15"/>
          <p:cNvSpPr>
            <a:spLocks/>
          </p:cNvSpPr>
          <p:nvPr/>
        </p:nvSpPr>
        <p:spPr bwMode="auto">
          <a:xfrm>
            <a:off x="4356100" y="5373688"/>
            <a:ext cx="2390775" cy="1039812"/>
          </a:xfrm>
          <a:prstGeom prst="accentCallout2">
            <a:avLst>
              <a:gd name="adj1" fmla="val 10991"/>
              <a:gd name="adj2" fmla="val -3185"/>
              <a:gd name="adj3" fmla="val 10991"/>
              <a:gd name="adj4" fmla="val -7171"/>
              <a:gd name="adj5" fmla="val -131296"/>
              <a:gd name="adj6" fmla="val -11157"/>
            </a:avLst>
          </a:prstGeom>
          <a:noFill/>
          <a:ln w="9525">
            <a:solidFill>
              <a:srgbClr val="0000FF"/>
            </a:solidFill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r>
              <a:rPr lang="en-US" sz="2200">
                <a:solidFill>
                  <a:srgbClr val="0000FF"/>
                </a:solidFill>
                <a:latin typeface="Book Antiqua" pitchFamily="18" charset="0"/>
              </a:rPr>
              <a:t>superconducting path in the strands</a:t>
            </a:r>
            <a:endParaRPr lang="en-US" sz="2200">
              <a:latin typeface="Book Antiqua" pitchFamily="18" charset="0"/>
            </a:endParaRPr>
          </a:p>
        </p:txBody>
      </p:sp>
      <p:sp>
        <p:nvSpPr>
          <p:cNvPr id="94224" name="Text Box 16"/>
          <p:cNvSpPr txBox="1">
            <a:spLocks noChangeArrowheads="1"/>
          </p:cNvSpPr>
          <p:nvPr/>
        </p:nvSpPr>
        <p:spPr bwMode="auto">
          <a:xfrm>
            <a:off x="1955800" y="304800"/>
            <a:ext cx="5207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>
                <a:solidFill>
                  <a:schemeClr val="bg1"/>
                </a:solidFill>
                <a:latin typeface="Felix Titling" pitchFamily="82" charset="0"/>
              </a:rPr>
              <a:t>Rutherford cables</a:t>
            </a:r>
            <a:endParaRPr lang="en-US">
              <a:solidFill>
                <a:schemeClr val="bg1"/>
              </a:solidFill>
              <a:latin typeface="Felix Titling" pitchFamily="82" charset="0"/>
            </a:endParaRPr>
          </a:p>
        </p:txBody>
      </p:sp>
      <p:pic>
        <p:nvPicPr>
          <p:cNvPr id="94225" name="Picture 17" descr="Cross-section_Outer_cab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89" r="11644"/>
          <a:stretch>
            <a:fillRect/>
          </a:stretch>
        </p:blipFill>
        <p:spPr bwMode="auto">
          <a:xfrm>
            <a:off x="179388" y="1484313"/>
            <a:ext cx="4392612" cy="974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4226" name="Text Box 18"/>
          <p:cNvSpPr txBox="1">
            <a:spLocks noChangeArrowheads="1"/>
          </p:cNvSpPr>
          <p:nvPr/>
        </p:nvSpPr>
        <p:spPr bwMode="auto">
          <a:xfrm>
            <a:off x="4643438" y="1373188"/>
            <a:ext cx="4438650" cy="1192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Needs for 10-20 kA cable for protection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Needs very high packing factor: 90% !!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Needs a system simple that keep strands </a:t>
            </a:r>
          </a:p>
        </p:txBody>
      </p:sp>
      <p:sp>
        <p:nvSpPr>
          <p:cNvPr id="94227" name="Text Box 19"/>
          <p:cNvSpPr txBox="1">
            <a:spLocks noChangeArrowheads="1"/>
          </p:cNvSpPr>
          <p:nvPr/>
        </p:nvSpPr>
        <p:spPr bwMode="auto">
          <a:xfrm>
            <a:off x="6372225" y="2781300"/>
            <a:ext cx="2743200" cy="256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The strand are fully transposed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BUT field changes over a period !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Ends problems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Junctions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BICC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4514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C4C94C-090D-409A-8F90-CD48E240021D}" type="slidenum">
              <a:rPr lang="en-US"/>
              <a:pPr/>
              <a:t>31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2082800" y="49213"/>
            <a:ext cx="4953000" cy="1093787"/>
          </a:xfrm>
        </p:spPr>
        <p:txBody>
          <a:bodyPr>
            <a:normAutofit fontScale="90000"/>
          </a:bodyPr>
          <a:lstStyle/>
          <a:p>
            <a:r>
              <a:rPr lang="en-US"/>
              <a:t>Controlling the contact resistance</a:t>
            </a:r>
          </a:p>
        </p:txBody>
      </p:sp>
      <p:sp>
        <p:nvSpPr>
          <p:cNvPr id="95236" name="Text Box 4"/>
          <p:cNvSpPr txBox="1">
            <a:spLocks noChangeArrowheads="1"/>
          </p:cNvSpPr>
          <p:nvPr/>
        </p:nvSpPr>
        <p:spPr bwMode="auto">
          <a:xfrm>
            <a:off x="6553200" y="4103688"/>
            <a:ext cx="2438400" cy="2290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CERN has developed the controlled oxidation method 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Value too low gives field errors </a:t>
            </a:r>
          </a:p>
          <a:p>
            <a:pPr>
              <a:spcBef>
                <a:spcPct val="50000"/>
              </a:spcBef>
            </a:pPr>
            <a:r>
              <a:rPr lang="en-US" sz="1800">
                <a:latin typeface="Book Antiqua" pitchFamily="18" charset="0"/>
              </a:rPr>
              <a:t>Too high may give instability</a:t>
            </a:r>
          </a:p>
        </p:txBody>
      </p:sp>
      <p:pic>
        <p:nvPicPr>
          <p:cNvPr id="952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295400"/>
            <a:ext cx="2895600" cy="270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5244" name="Group 12"/>
          <p:cNvGrpSpPr>
            <a:grpSpLocks/>
          </p:cNvGrpSpPr>
          <p:nvPr/>
        </p:nvGrpSpPr>
        <p:grpSpPr bwMode="auto">
          <a:xfrm>
            <a:off x="0" y="1905000"/>
            <a:ext cx="6400800" cy="3968750"/>
            <a:chOff x="0" y="1200"/>
            <a:chExt cx="4032" cy="2500"/>
          </a:xfrm>
        </p:grpSpPr>
        <p:pic>
          <p:nvPicPr>
            <p:cNvPr id="95241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200"/>
              <a:ext cx="4032" cy="25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5242" name="Line 10"/>
            <p:cNvSpPr>
              <a:spLocks noChangeShapeType="1"/>
            </p:cNvSpPr>
            <p:nvPr/>
          </p:nvSpPr>
          <p:spPr bwMode="auto">
            <a:xfrm>
              <a:off x="360" y="3088"/>
              <a:ext cx="355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243" name="Line 11"/>
            <p:cNvSpPr>
              <a:spLocks noChangeShapeType="1"/>
            </p:cNvSpPr>
            <p:nvPr/>
          </p:nvSpPr>
          <p:spPr bwMode="auto">
            <a:xfrm>
              <a:off x="360" y="3048"/>
              <a:ext cx="3552" cy="0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176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07E4B2-ACB2-477A-A201-E151705ADD8A}" type="slidenum">
              <a:rPr lang="en-US"/>
              <a:pPr/>
              <a:t>32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86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59700" cy="563563"/>
          </a:xfrm>
        </p:spPr>
        <p:txBody>
          <a:bodyPr>
            <a:normAutofit fontScale="90000"/>
          </a:bodyPr>
          <a:lstStyle/>
          <a:p>
            <a:r>
              <a:rPr lang="en-US"/>
              <a:t>Number of tests in 2003 at CERN</a:t>
            </a:r>
          </a:p>
        </p:txBody>
      </p:sp>
      <p:pic>
        <p:nvPicPr>
          <p:cNvPr id="867331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1371600"/>
            <a:ext cx="7146925" cy="5135563"/>
          </a:xfrm>
          <a:ln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chemeClr val="tx1"/>
                </a:solidFill>
                <a:prstDash val="solid"/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083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C2CFDA0-2CD5-46B8-B436-1FD539EFED88}" type="slidenum">
              <a:rPr lang="en-US"/>
              <a:pPr/>
              <a:t>33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868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59700" cy="1143000"/>
          </a:xfrm>
        </p:spPr>
        <p:txBody>
          <a:bodyPr>
            <a:normAutofit fontScale="90000"/>
          </a:bodyPr>
          <a:lstStyle/>
          <a:p>
            <a:r>
              <a:rPr lang="en-US"/>
              <a:t>QA: Laboratory Equipment</a:t>
            </a:r>
            <a:br>
              <a:rPr lang="en-US"/>
            </a:br>
            <a:r>
              <a:rPr lang="en-US"/>
              <a:t>( 300 K tests)</a:t>
            </a:r>
          </a:p>
        </p:txBody>
      </p:sp>
      <p:pic>
        <p:nvPicPr>
          <p:cNvPr id="86835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1371600"/>
            <a:ext cx="6645275" cy="4983163"/>
          </a:xfrm>
          <a:ln/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772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D84A80-62C8-4AE1-827E-F3470F148CA6}" type="slidenum">
              <a:rPr lang="en-US"/>
              <a:pPr/>
              <a:t>34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8693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0" y="1295400"/>
            <a:ext cx="3965575" cy="5287963"/>
          </a:xfrm>
          <a:ln/>
        </p:spPr>
      </p:pic>
      <p:pic>
        <p:nvPicPr>
          <p:cNvPr id="86938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675" y="1220788"/>
            <a:ext cx="4022725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938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33800"/>
            <a:ext cx="4191000" cy="307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69385" name="Rectangle 9"/>
          <p:cNvSpPr>
            <a:spLocks noGrp="1" noChangeArrowheads="1"/>
          </p:cNvSpPr>
          <p:nvPr>
            <p:ph type="title"/>
          </p:nvPr>
        </p:nvSpPr>
        <p:spPr>
          <a:xfrm>
            <a:off x="698500" y="0"/>
            <a:ext cx="7759700" cy="1143000"/>
          </a:xfrm>
          <a:noFill/>
          <a:ln/>
        </p:spPr>
        <p:txBody>
          <a:bodyPr/>
          <a:lstStyle/>
          <a:p>
            <a:r>
              <a:rPr lang="en-US"/>
              <a:t>QA: Laboratory Equipment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9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C6053B-915E-4F9A-A7A6-C79933D71215}" type="slidenum">
              <a:rPr lang="en-US"/>
              <a:pPr/>
              <a:t>35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5129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QA : Cable Ic measurements on thousands samples (BNL, CERN)</a:t>
            </a:r>
          </a:p>
        </p:txBody>
      </p:sp>
      <p:pic>
        <p:nvPicPr>
          <p:cNvPr id="951302" name="Picture 6" descr="Fresca in B16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76400"/>
            <a:ext cx="7391400" cy="457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1301" name="Picture 5" descr="Top cryostat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828800"/>
            <a:ext cx="3184525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1303" name="Line 7"/>
          <p:cNvSpPr>
            <a:spLocks noChangeShapeType="1"/>
          </p:cNvSpPr>
          <p:nvPr/>
        </p:nvSpPr>
        <p:spPr bwMode="auto">
          <a:xfrm flipV="1">
            <a:off x="3733800" y="2667000"/>
            <a:ext cx="2438400" cy="18288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1304" name="Line 8"/>
          <p:cNvSpPr>
            <a:spLocks noChangeShapeType="1"/>
          </p:cNvSpPr>
          <p:nvPr/>
        </p:nvSpPr>
        <p:spPr bwMode="auto">
          <a:xfrm>
            <a:off x="3733800" y="5257800"/>
            <a:ext cx="2286000" cy="1066800"/>
          </a:xfrm>
          <a:prstGeom prst="line">
            <a:avLst/>
          </a:prstGeom>
          <a:noFill/>
          <a:ln w="31750">
            <a:solidFill>
              <a:srgbClr val="00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0571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3AA048-F096-481C-90AB-379FDB9508CF}" type="slidenum">
              <a:rPr lang="en-US"/>
              <a:pPr/>
              <a:t>36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297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7620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 dirty="0"/>
              <a:t>Cable for main dipoles : </a:t>
            </a:r>
            <a:r>
              <a:rPr lang="en-US" dirty="0" smtClean="0"/>
              <a:t>delivery</a:t>
            </a:r>
            <a:br>
              <a:rPr lang="en-US" dirty="0" smtClean="0"/>
            </a:br>
            <a:r>
              <a:rPr lang="en-US" dirty="0" smtClean="0"/>
              <a:t>striving to keep 3-4 months margins</a:t>
            </a:r>
            <a:endParaRPr lang="en-US" dirty="0"/>
          </a:p>
        </p:txBody>
      </p:sp>
      <p:graphicFrame>
        <p:nvGraphicFramePr>
          <p:cNvPr id="629764" name="Object 4"/>
          <p:cNvGraphicFramePr>
            <a:graphicFrameLocks noChangeAspect="1"/>
          </p:cNvGraphicFramePr>
          <p:nvPr/>
        </p:nvGraphicFramePr>
        <p:xfrm>
          <a:off x="220663" y="1235075"/>
          <a:ext cx="8694737" cy="5394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Worksheet" r:id="rId4" imgW="9835896" imgH="6105144" progId="Excel.Sheet.8">
                  <p:embed/>
                </p:oleObj>
              </mc:Choice>
              <mc:Fallback>
                <p:oleObj name="Worksheet" r:id="rId4" imgW="9835896" imgH="610514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235075"/>
                        <a:ext cx="8694737" cy="5394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29765" name="Text Box 5"/>
          <p:cNvSpPr txBox="1">
            <a:spLocks noChangeArrowheads="1"/>
          </p:cNvSpPr>
          <p:nvPr/>
        </p:nvSpPr>
        <p:spPr bwMode="auto">
          <a:xfrm>
            <a:off x="4419600" y="4724400"/>
            <a:ext cx="35814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800" b="1">
                <a:latin typeface="Comic Sans MS" pitchFamily="66" charset="0"/>
              </a:rPr>
              <a:t>Multiple suppliers helped: however only a  few were really critical for the project</a:t>
            </a:r>
            <a:endParaRPr lang="en-US" sz="1800">
              <a:latin typeface="Comic Sans MS" pitchFamily="66" charset="0"/>
            </a:endParaRPr>
          </a:p>
        </p:txBody>
      </p:sp>
      <p:sp>
        <p:nvSpPr>
          <p:cNvPr id="629766" name="AutoShape 6"/>
          <p:cNvSpPr>
            <a:spLocks noChangeArrowheads="1"/>
          </p:cNvSpPr>
          <p:nvPr/>
        </p:nvSpPr>
        <p:spPr bwMode="auto">
          <a:xfrm>
            <a:off x="3429000" y="4343400"/>
            <a:ext cx="152400" cy="823913"/>
          </a:xfrm>
          <a:prstGeom prst="downArrow">
            <a:avLst>
              <a:gd name="adj1" fmla="val 50000"/>
              <a:gd name="adj2" fmla="val 135156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629767" name="Text Box 7"/>
          <p:cNvSpPr txBox="1">
            <a:spLocks noChangeArrowheads="1"/>
          </p:cNvSpPr>
          <p:nvPr/>
        </p:nvSpPr>
        <p:spPr bwMode="auto">
          <a:xfrm>
            <a:off x="2286000" y="3429000"/>
            <a:ext cx="1828800" cy="915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800" b="1">
                <a:latin typeface="Comic Sans MS" pitchFamily="66" charset="0"/>
              </a:rPr>
              <a:t>International permanent review</a:t>
            </a:r>
            <a:endParaRPr lang="en-US">
              <a:latin typeface="Times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5584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C42D1F-30A2-46DA-93D2-2E4C33B0162E}" type="slidenum">
              <a:rPr lang="en-US"/>
              <a:pPr/>
              <a:t>37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633858" name="Picture 2" descr="Presentation 2"/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0" t="42336" r="30820" b="42406"/>
          <a:stretch>
            <a:fillRect/>
          </a:stretch>
        </p:blipFill>
        <p:spPr>
          <a:xfrm>
            <a:off x="3598863" y="3824288"/>
            <a:ext cx="2376487" cy="690562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385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1" t="18182" r="12746" b="35606"/>
          <a:stretch>
            <a:fillRect/>
          </a:stretch>
        </p:blipFill>
        <p:spPr bwMode="auto">
          <a:xfrm>
            <a:off x="4065588" y="3789363"/>
            <a:ext cx="469900" cy="46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386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18184" r="12708" b="35641"/>
          <a:stretch>
            <a:fillRect/>
          </a:stretch>
        </p:blipFill>
        <p:spPr bwMode="auto">
          <a:xfrm>
            <a:off x="687388" y="1874838"/>
            <a:ext cx="2359025" cy="2352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3861" name="Rectangle 5"/>
          <p:cNvSpPr>
            <a:spLocks noGrp="1" noChangeArrowheads="1"/>
          </p:cNvSpPr>
          <p:nvPr>
            <p:ph type="title"/>
          </p:nvPr>
        </p:nvSpPr>
        <p:spPr>
          <a:xfrm>
            <a:off x="1397000" y="38100"/>
            <a:ext cx="6315075" cy="1104900"/>
          </a:xfrm>
        </p:spPr>
        <p:txBody>
          <a:bodyPr>
            <a:normAutofit fontScale="90000"/>
          </a:bodyPr>
          <a:lstStyle/>
          <a:p>
            <a:r>
              <a:rPr lang="en-US"/>
              <a:t>Dipole cross section: </a:t>
            </a:r>
            <a:br>
              <a:rPr lang="en-US"/>
            </a:br>
            <a:r>
              <a:rPr lang="en-US"/>
              <a:t>cable and copper wedges</a:t>
            </a:r>
          </a:p>
        </p:txBody>
      </p:sp>
      <p:sp>
        <p:nvSpPr>
          <p:cNvPr id="633862" name="Text Box 6"/>
          <p:cNvSpPr txBox="1">
            <a:spLocks noChangeArrowheads="1"/>
          </p:cNvSpPr>
          <p:nvPr/>
        </p:nvSpPr>
        <p:spPr bwMode="auto">
          <a:xfrm>
            <a:off x="6234113" y="3973513"/>
            <a:ext cx="2376487" cy="360362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Ctr="1"/>
          <a:lstStyle/>
          <a:p>
            <a:pPr algn="ctr"/>
            <a:r>
              <a:rPr lang="en-US" sz="2000" b="1">
                <a:latin typeface="Book Antiqua" pitchFamily="18" charset="0"/>
              </a:rPr>
              <a:t>Dipole X-Section</a:t>
            </a:r>
          </a:p>
        </p:txBody>
      </p:sp>
      <p:grpSp>
        <p:nvGrpSpPr>
          <p:cNvPr id="633863" name="Group 7"/>
          <p:cNvGrpSpPr>
            <a:grpSpLocks/>
          </p:cNvGrpSpPr>
          <p:nvPr/>
        </p:nvGrpSpPr>
        <p:grpSpPr bwMode="auto">
          <a:xfrm>
            <a:off x="839788" y="3989388"/>
            <a:ext cx="2857500" cy="1733550"/>
            <a:chOff x="295" y="2478"/>
            <a:chExt cx="2268" cy="1360"/>
          </a:xfrm>
        </p:grpSpPr>
        <p:sp>
          <p:nvSpPr>
            <p:cNvPr id="633864" name="Rectangle 8"/>
            <p:cNvSpPr>
              <a:spLocks noChangeArrowheads="1"/>
            </p:cNvSpPr>
            <p:nvPr/>
          </p:nvSpPr>
          <p:spPr bwMode="auto">
            <a:xfrm>
              <a:off x="295" y="2885"/>
              <a:ext cx="2268" cy="590"/>
            </a:xfrm>
            <a:prstGeom prst="rect">
              <a:avLst/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633865" name="Picture 9" descr="Ruth-Xsec-EM-084LHC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6" y="2960"/>
              <a:ext cx="2112" cy="429"/>
            </a:xfrm>
            <a:prstGeom prst="rect">
              <a:avLst/>
            </a:prstGeom>
            <a:solidFill>
              <a:srgbClr val="CC3300"/>
            </a:solidFill>
          </p:spPr>
        </p:pic>
        <p:sp>
          <p:nvSpPr>
            <p:cNvPr id="633866" name="Rectangle 10"/>
            <p:cNvSpPr>
              <a:spLocks noChangeArrowheads="1"/>
            </p:cNvSpPr>
            <p:nvPr/>
          </p:nvSpPr>
          <p:spPr bwMode="auto">
            <a:xfrm>
              <a:off x="1066" y="2478"/>
              <a:ext cx="453" cy="45"/>
            </a:xfrm>
            <a:prstGeom prst="rect">
              <a:avLst/>
            </a:prstGeom>
            <a:solidFill>
              <a:srgbClr val="CC33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3867" name="AutoShape 11"/>
            <p:cNvSpPr>
              <a:spLocks noChangeArrowheads="1"/>
            </p:cNvSpPr>
            <p:nvPr/>
          </p:nvSpPr>
          <p:spPr bwMode="auto">
            <a:xfrm>
              <a:off x="1161" y="2544"/>
              <a:ext cx="252" cy="323"/>
            </a:xfrm>
            <a:prstGeom prst="downArrow">
              <a:avLst>
                <a:gd name="adj1" fmla="val 50000"/>
                <a:gd name="adj2" fmla="val 32044"/>
              </a:avLst>
            </a:prstGeom>
            <a:solidFill>
              <a:srgbClr val="CC33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GB"/>
            </a:p>
          </p:txBody>
        </p:sp>
        <p:sp>
          <p:nvSpPr>
            <p:cNvPr id="633868" name="Text Box 12"/>
            <p:cNvSpPr txBox="1">
              <a:spLocks noChangeArrowheads="1"/>
            </p:cNvSpPr>
            <p:nvPr/>
          </p:nvSpPr>
          <p:spPr bwMode="auto">
            <a:xfrm>
              <a:off x="703" y="3566"/>
              <a:ext cx="1497" cy="272"/>
            </a:xfrm>
            <a:prstGeom prst="rect">
              <a:avLst/>
            </a:prstGeom>
            <a:noFill/>
            <a:ln w="9525">
              <a:solidFill>
                <a:srgbClr val="CC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3300">
                      <a:alpha val="70000"/>
                    </a:srgbClr>
                  </a:solidFill>
                </a14:hiddenFill>
              </a:ext>
            </a:extLst>
          </p:spPr>
          <p:txBody>
            <a:bodyPr anchorCtr="1"/>
            <a:lstStyle/>
            <a:p>
              <a:pPr algn="ctr"/>
              <a:r>
                <a:rPr lang="en-US" sz="1600" b="1">
                  <a:solidFill>
                    <a:srgbClr val="CC3300"/>
                  </a:solidFill>
                  <a:latin typeface="Book Antiqua" pitchFamily="18" charset="0"/>
                </a:rPr>
                <a:t>Rutherford cable </a:t>
              </a:r>
            </a:p>
          </p:txBody>
        </p:sp>
      </p:grpSp>
      <p:grpSp>
        <p:nvGrpSpPr>
          <p:cNvPr id="633875" name="Group 19"/>
          <p:cNvGrpSpPr>
            <a:grpSpLocks/>
          </p:cNvGrpSpPr>
          <p:nvPr/>
        </p:nvGrpSpPr>
        <p:grpSpPr bwMode="auto">
          <a:xfrm>
            <a:off x="2211388" y="1208088"/>
            <a:ext cx="6338887" cy="2447925"/>
            <a:chOff x="1445" y="572"/>
            <a:chExt cx="4324" cy="1670"/>
          </a:xfrm>
        </p:grpSpPr>
        <p:sp>
          <p:nvSpPr>
            <p:cNvPr id="633876" name="Rectangle 20"/>
            <p:cNvSpPr>
              <a:spLocks noChangeArrowheads="1"/>
            </p:cNvSpPr>
            <p:nvPr/>
          </p:nvSpPr>
          <p:spPr bwMode="auto">
            <a:xfrm>
              <a:off x="1837" y="754"/>
              <a:ext cx="1315" cy="998"/>
            </a:xfrm>
            <a:prstGeom prst="rect">
              <a:avLst/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pic>
          <p:nvPicPr>
            <p:cNvPr id="633877" name="Picture 21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799"/>
              <a:ext cx="1225" cy="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3878" name="Rectangle 22"/>
            <p:cNvSpPr>
              <a:spLocks noChangeArrowheads="1"/>
            </p:cNvSpPr>
            <p:nvPr/>
          </p:nvSpPr>
          <p:spPr bwMode="auto">
            <a:xfrm rot="-1294672">
              <a:off x="1445" y="1954"/>
              <a:ext cx="523" cy="227"/>
            </a:xfrm>
            <a:prstGeom prst="rect">
              <a:avLst/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3879" name="AutoShape 23"/>
            <p:cNvSpPr>
              <a:spLocks noChangeArrowheads="1"/>
            </p:cNvSpPr>
            <p:nvPr/>
          </p:nvSpPr>
          <p:spPr bwMode="auto">
            <a:xfrm rot="13793958">
              <a:off x="1948" y="1786"/>
              <a:ext cx="252" cy="227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accent2">
                <a:alpha val="50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en-GB"/>
            </a:p>
          </p:txBody>
        </p:sp>
        <p:sp>
          <p:nvSpPr>
            <p:cNvPr id="633880" name="Text Box 24"/>
            <p:cNvSpPr txBox="1">
              <a:spLocks noChangeArrowheads="1"/>
            </p:cNvSpPr>
            <p:nvPr/>
          </p:nvSpPr>
          <p:spPr bwMode="auto">
            <a:xfrm>
              <a:off x="2154" y="1797"/>
              <a:ext cx="998" cy="272"/>
            </a:xfrm>
            <a:prstGeom prst="rect">
              <a:avLst/>
            </a:prstGeom>
            <a:noFill/>
            <a:ln w="9525">
              <a:solidFill>
                <a:srgbClr val="1C2A64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CC3300">
                      <a:alpha val="70000"/>
                    </a:srgbClr>
                  </a:solidFill>
                </a14:hiddenFill>
              </a:ext>
            </a:extLst>
          </p:spPr>
          <p:txBody>
            <a:bodyPr anchorCtr="1"/>
            <a:lstStyle/>
            <a:p>
              <a:pPr algn="ctr"/>
              <a:r>
                <a:rPr lang="en-US" sz="1600" b="1">
                  <a:solidFill>
                    <a:schemeClr val="accent2"/>
                  </a:solidFill>
                  <a:latin typeface="Book Antiqua" pitchFamily="18" charset="0"/>
                </a:rPr>
                <a:t>Cu wedges</a:t>
              </a:r>
            </a:p>
          </p:txBody>
        </p:sp>
        <p:graphicFrame>
          <p:nvGraphicFramePr>
            <p:cNvPr id="633881" name="Object 25"/>
            <p:cNvGraphicFramePr>
              <a:graphicFrameLocks noChangeAspect="1"/>
            </p:cNvGraphicFramePr>
            <p:nvPr/>
          </p:nvGraphicFramePr>
          <p:xfrm>
            <a:off x="3048" y="572"/>
            <a:ext cx="2721" cy="16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9226" name="Worksheet" r:id="rId9" imgW="9308592" imgH="5715000" progId="Excel.Sheet.8">
                    <p:embed/>
                  </p:oleObj>
                </mc:Choice>
                <mc:Fallback>
                  <p:oleObj name="Worksheet" r:id="rId9" imgW="9308592" imgH="5715000" progId="Excel.Shee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48" y="572"/>
                          <a:ext cx="2721" cy="16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33882" name="Text Box 26"/>
          <p:cNvSpPr txBox="1">
            <a:spLocks noChangeArrowheads="1"/>
          </p:cNvSpPr>
          <p:nvPr/>
        </p:nvSpPr>
        <p:spPr bwMode="auto">
          <a:xfrm>
            <a:off x="3354388" y="5399088"/>
            <a:ext cx="4114800" cy="925512"/>
          </a:xfrm>
          <a:prstGeom prst="rect">
            <a:avLst/>
          </a:prstGeom>
          <a:solidFill>
            <a:srgbClr val="CC33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Book Antiqua" pitchFamily="18" charset="0"/>
              </a:rPr>
              <a:t>Mid-thickness		</a:t>
            </a:r>
            <a:r>
              <a:rPr lang="en-US" sz="180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±6 µm</a:t>
            </a:r>
          </a:p>
          <a:p>
            <a:r>
              <a:rPr lang="en-US" sz="180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Key-stone angle		</a:t>
            </a:r>
            <a:r>
              <a:rPr lang="en-US" sz="1800">
                <a:solidFill>
                  <a:schemeClr val="bg1"/>
                </a:solidFill>
                <a:latin typeface="Book Antiqua" pitchFamily="18" charset="0"/>
              </a:rPr>
              <a:t>±0.05 deg</a:t>
            </a:r>
          </a:p>
          <a:p>
            <a:r>
              <a:rPr lang="en-US" sz="1800">
                <a:solidFill>
                  <a:schemeClr val="bg1"/>
                </a:solidFill>
                <a:latin typeface="Book Antiqua" pitchFamily="18" charset="0"/>
              </a:rPr>
              <a:t>Width 			0/+80 µm</a:t>
            </a:r>
          </a:p>
        </p:txBody>
      </p:sp>
      <p:sp>
        <p:nvSpPr>
          <p:cNvPr id="633883" name="Text Box 27"/>
          <p:cNvSpPr txBox="1">
            <a:spLocks noChangeArrowheads="1"/>
          </p:cNvSpPr>
          <p:nvPr/>
        </p:nvSpPr>
        <p:spPr bwMode="auto">
          <a:xfrm>
            <a:off x="6019800" y="2590800"/>
            <a:ext cx="1041400" cy="376238"/>
          </a:xfrm>
          <a:prstGeom prst="rect">
            <a:avLst/>
          </a:prstGeom>
          <a:solidFill>
            <a:srgbClr val="1C2A64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80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±30 µm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0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33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633859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ac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48148E-6 L -0.26893 -0.13842 " pathEditMode="relative" rAng="0" ptsTypes="AA">
                                      <p:cBhvr>
                                        <p:cTn id="12" dur="500" fill="hold"/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455" y="-692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3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33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33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33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33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3882" grpId="0" animBg="1"/>
      <p:bldP spid="63388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371964-9CE2-48AD-907F-170F29875F1E}" type="slidenum">
              <a:rPr lang="en-US"/>
              <a:pPr/>
              <a:t>38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54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Insulation and heat removal</a:t>
            </a:r>
          </a:p>
        </p:txBody>
      </p:sp>
      <p:grpSp>
        <p:nvGrpSpPr>
          <p:cNvPr id="954372" name="Group 4"/>
          <p:cNvGrpSpPr>
            <a:grpSpLocks/>
          </p:cNvGrpSpPr>
          <p:nvPr/>
        </p:nvGrpSpPr>
        <p:grpSpPr bwMode="auto">
          <a:xfrm>
            <a:off x="5872163" y="2554288"/>
            <a:ext cx="3233737" cy="1306512"/>
            <a:chOff x="2674" y="1317"/>
            <a:chExt cx="3086" cy="1247"/>
          </a:xfrm>
        </p:grpSpPr>
        <p:sp>
          <p:nvSpPr>
            <p:cNvPr id="954373" name="Rectangle 5"/>
            <p:cNvSpPr>
              <a:spLocks noChangeArrowheads="1"/>
            </p:cNvSpPr>
            <p:nvPr/>
          </p:nvSpPr>
          <p:spPr bwMode="auto">
            <a:xfrm>
              <a:off x="4918" y="1434"/>
              <a:ext cx="27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900">
                  <a:solidFill>
                    <a:srgbClr val="000000"/>
                  </a:solidFill>
                  <a:latin typeface="Times New Roman" pitchFamily="18" charset="0"/>
                </a:rPr>
                <a:t> </a:t>
              </a:r>
              <a:endParaRPr lang="en-US" sz="1600" i="1">
                <a:latin typeface="Palatino" pitchFamily="18" charset="0"/>
              </a:endParaRPr>
            </a:p>
          </p:txBody>
        </p:sp>
        <p:grpSp>
          <p:nvGrpSpPr>
            <p:cNvPr id="954374" name="Group 6"/>
            <p:cNvGrpSpPr>
              <a:grpSpLocks/>
            </p:cNvGrpSpPr>
            <p:nvPr/>
          </p:nvGrpSpPr>
          <p:grpSpPr bwMode="auto">
            <a:xfrm>
              <a:off x="2674" y="1317"/>
              <a:ext cx="3086" cy="1155"/>
              <a:chOff x="2049" y="2551"/>
              <a:chExt cx="3086" cy="1155"/>
            </a:xfrm>
          </p:grpSpPr>
          <p:sp>
            <p:nvSpPr>
              <p:cNvPr id="954375" name="Freeform 7"/>
              <p:cNvSpPr>
                <a:spLocks/>
              </p:cNvSpPr>
              <p:nvPr/>
            </p:nvSpPr>
            <p:spPr bwMode="auto">
              <a:xfrm>
                <a:off x="2053" y="2553"/>
                <a:ext cx="3080" cy="1152"/>
              </a:xfrm>
              <a:custGeom>
                <a:avLst/>
                <a:gdLst>
                  <a:gd name="T0" fmla="*/ 0 w 3080"/>
                  <a:gd name="T1" fmla="*/ 576 h 1152"/>
                  <a:gd name="T2" fmla="*/ 48 w 3080"/>
                  <a:gd name="T3" fmla="*/ 636 h 1152"/>
                  <a:gd name="T4" fmla="*/ 52 w 3080"/>
                  <a:gd name="T5" fmla="*/ 1152 h 1152"/>
                  <a:gd name="T6" fmla="*/ 3080 w 3080"/>
                  <a:gd name="T7" fmla="*/ 568 h 1152"/>
                  <a:gd name="T8" fmla="*/ 3076 w 3080"/>
                  <a:gd name="T9" fmla="*/ 56 h 1152"/>
                  <a:gd name="T10" fmla="*/ 3032 w 3080"/>
                  <a:gd name="T11" fmla="*/ 0 h 1152"/>
                  <a:gd name="T12" fmla="*/ 0 w 3080"/>
                  <a:gd name="T13" fmla="*/ 576 h 1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80" h="1152">
                    <a:moveTo>
                      <a:pt x="0" y="576"/>
                    </a:moveTo>
                    <a:lnTo>
                      <a:pt x="48" y="636"/>
                    </a:lnTo>
                    <a:lnTo>
                      <a:pt x="52" y="1152"/>
                    </a:lnTo>
                    <a:lnTo>
                      <a:pt x="3080" y="568"/>
                    </a:lnTo>
                    <a:lnTo>
                      <a:pt x="3076" y="56"/>
                    </a:lnTo>
                    <a:lnTo>
                      <a:pt x="3032" y="0"/>
                    </a:lnTo>
                    <a:lnTo>
                      <a:pt x="0" y="576"/>
                    </a:lnTo>
                    <a:close/>
                  </a:path>
                </a:pathLst>
              </a:custGeom>
              <a:solidFill>
                <a:srgbClr val="CC33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954376" name="Group 8"/>
              <p:cNvGrpSpPr>
                <a:grpSpLocks/>
              </p:cNvGrpSpPr>
              <p:nvPr/>
            </p:nvGrpSpPr>
            <p:grpSpPr bwMode="auto">
              <a:xfrm>
                <a:off x="2051" y="3136"/>
                <a:ext cx="55" cy="570"/>
                <a:chOff x="1150" y="2079"/>
                <a:chExt cx="55" cy="570"/>
              </a:xfrm>
            </p:grpSpPr>
            <p:sp>
              <p:nvSpPr>
                <p:cNvPr id="954377" name="AutoShape 9"/>
                <p:cNvSpPr>
                  <a:spLocks noChangeArrowheads="1"/>
                </p:cNvSpPr>
                <p:nvPr/>
              </p:nvSpPr>
              <p:spPr bwMode="auto">
                <a:xfrm rot="5400000">
                  <a:off x="892" y="2338"/>
                  <a:ext cx="570" cy="52"/>
                </a:xfrm>
                <a:prstGeom prst="parallelogram">
                  <a:avLst>
                    <a:gd name="adj" fmla="val 110986"/>
                  </a:avLst>
                </a:prstGeom>
                <a:solidFill>
                  <a:srgbClr val="CC3300"/>
                </a:solidFill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GB"/>
                </a:p>
              </p:txBody>
            </p:sp>
            <p:grpSp>
              <p:nvGrpSpPr>
                <p:cNvPr id="954378" name="Group 10"/>
                <p:cNvGrpSpPr>
                  <a:grpSpLocks/>
                </p:cNvGrpSpPr>
                <p:nvPr/>
              </p:nvGrpSpPr>
              <p:grpSpPr bwMode="auto">
                <a:xfrm>
                  <a:off x="1150" y="2226"/>
                  <a:ext cx="55" cy="160"/>
                  <a:chOff x="1150" y="2226"/>
                  <a:chExt cx="55" cy="160"/>
                </a:xfrm>
              </p:grpSpPr>
              <p:grpSp>
                <p:nvGrpSpPr>
                  <p:cNvPr id="954379" name="Group 11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80" name="Oval 1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81" name="Oval 1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54382" name="Group 14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83" name="Oval 1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84" name="Oval 1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54385" name="Group 17"/>
                <p:cNvGrpSpPr>
                  <a:grpSpLocks/>
                </p:cNvGrpSpPr>
                <p:nvPr/>
              </p:nvGrpSpPr>
              <p:grpSpPr bwMode="auto">
                <a:xfrm>
                  <a:off x="1150" y="2350"/>
                  <a:ext cx="55" cy="160"/>
                  <a:chOff x="1150" y="2226"/>
                  <a:chExt cx="55" cy="160"/>
                </a:xfrm>
              </p:grpSpPr>
              <p:grpSp>
                <p:nvGrpSpPr>
                  <p:cNvPr id="954386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87" name="Oval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88" name="Oval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54389" name="Group 21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90" name="Oval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91" name="Oval 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54392" name="Group 24"/>
                <p:cNvGrpSpPr>
                  <a:grpSpLocks/>
                </p:cNvGrpSpPr>
                <p:nvPr/>
              </p:nvGrpSpPr>
              <p:grpSpPr bwMode="auto">
                <a:xfrm>
                  <a:off x="1150" y="2476"/>
                  <a:ext cx="55" cy="160"/>
                  <a:chOff x="1150" y="2226"/>
                  <a:chExt cx="55" cy="160"/>
                </a:xfrm>
              </p:grpSpPr>
              <p:grpSp>
                <p:nvGrpSpPr>
                  <p:cNvPr id="954393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94" name="Oval 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95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5439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397" name="Oval 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398" name="Oval 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  <p:grpSp>
              <p:nvGrpSpPr>
                <p:cNvPr id="954399" name="Group 31"/>
                <p:cNvGrpSpPr>
                  <a:grpSpLocks/>
                </p:cNvGrpSpPr>
                <p:nvPr/>
              </p:nvGrpSpPr>
              <p:grpSpPr bwMode="auto">
                <a:xfrm>
                  <a:off x="1150" y="2100"/>
                  <a:ext cx="55" cy="160"/>
                  <a:chOff x="1150" y="2226"/>
                  <a:chExt cx="55" cy="160"/>
                </a:xfrm>
              </p:grpSpPr>
              <p:grpSp>
                <p:nvGrpSpPr>
                  <p:cNvPr id="954400" name="Group 32"/>
                  <p:cNvGrpSpPr>
                    <a:grpSpLocks/>
                  </p:cNvGrpSpPr>
                  <p:nvPr/>
                </p:nvGrpSpPr>
                <p:grpSpPr bwMode="auto">
                  <a:xfrm>
                    <a:off x="1150" y="2226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401" name="Oval 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402" name="Oval 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  <p:grpSp>
                <p:nvGrpSpPr>
                  <p:cNvPr id="954403" name="Group 35"/>
                  <p:cNvGrpSpPr>
                    <a:grpSpLocks/>
                  </p:cNvGrpSpPr>
                  <p:nvPr/>
                </p:nvGrpSpPr>
                <p:grpSpPr bwMode="auto">
                  <a:xfrm>
                    <a:off x="1150" y="2290"/>
                    <a:ext cx="55" cy="96"/>
                    <a:chOff x="1150" y="2226"/>
                    <a:chExt cx="55" cy="96"/>
                  </a:xfrm>
                </p:grpSpPr>
                <p:sp>
                  <p:nvSpPr>
                    <p:cNvPr id="954404" name="Oval 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50" y="2226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  <p:sp>
                  <p:nvSpPr>
                    <p:cNvPr id="954405" name="Oval 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176" y="2260"/>
                      <a:ext cx="29" cy="62"/>
                    </a:xfrm>
                    <a:prstGeom prst="ellipse">
                      <a:avLst/>
                    </a:prstGeom>
                    <a:solidFill>
                      <a:srgbClr val="CC3300"/>
                    </a:solidFill>
                    <a:ln w="9525" algn="ctr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endParaRPr lang="en-GB"/>
                    </a:p>
                  </p:txBody>
                </p:sp>
              </p:grpSp>
            </p:grpSp>
          </p:grpSp>
          <p:sp>
            <p:nvSpPr>
              <p:cNvPr id="954406" name="Line 38"/>
              <p:cNvSpPr>
                <a:spLocks noChangeShapeType="1"/>
              </p:cNvSpPr>
              <p:nvPr/>
            </p:nvSpPr>
            <p:spPr bwMode="auto">
              <a:xfrm flipV="1">
                <a:off x="2101" y="2611"/>
                <a:ext cx="3027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07" name="Line 39"/>
              <p:cNvSpPr>
                <a:spLocks noChangeShapeType="1"/>
              </p:cNvSpPr>
              <p:nvPr/>
            </p:nvSpPr>
            <p:spPr bwMode="auto">
              <a:xfrm flipV="1">
                <a:off x="2049" y="2557"/>
                <a:ext cx="3029" cy="57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08" name="Line 40"/>
              <p:cNvSpPr>
                <a:spLocks noChangeShapeType="1"/>
              </p:cNvSpPr>
              <p:nvPr/>
            </p:nvSpPr>
            <p:spPr bwMode="auto">
              <a:xfrm flipV="1">
                <a:off x="2105" y="3123"/>
                <a:ext cx="3024" cy="58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09" name="Line 41"/>
              <p:cNvSpPr>
                <a:spLocks noChangeShapeType="1"/>
              </p:cNvSpPr>
              <p:nvPr/>
            </p:nvSpPr>
            <p:spPr bwMode="auto">
              <a:xfrm flipV="1">
                <a:off x="2103" y="3023"/>
                <a:ext cx="896" cy="47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0" name="Line 42"/>
              <p:cNvSpPr>
                <a:spLocks noChangeShapeType="1"/>
              </p:cNvSpPr>
              <p:nvPr/>
            </p:nvSpPr>
            <p:spPr bwMode="auto">
              <a:xfrm flipV="1">
                <a:off x="2105" y="2984"/>
                <a:ext cx="1094" cy="58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1" name="Line 43"/>
              <p:cNvSpPr>
                <a:spLocks noChangeShapeType="1"/>
              </p:cNvSpPr>
              <p:nvPr/>
            </p:nvSpPr>
            <p:spPr bwMode="auto">
              <a:xfrm flipV="1">
                <a:off x="2105" y="2948"/>
                <a:ext cx="1286" cy="68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2" name="Line 44"/>
              <p:cNvSpPr>
                <a:spLocks noChangeShapeType="1"/>
              </p:cNvSpPr>
              <p:nvPr/>
            </p:nvSpPr>
            <p:spPr bwMode="auto">
              <a:xfrm flipV="1">
                <a:off x="2097" y="2905"/>
                <a:ext cx="1490" cy="7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3" name="Line 45"/>
              <p:cNvSpPr>
                <a:spLocks noChangeShapeType="1"/>
              </p:cNvSpPr>
              <p:nvPr/>
            </p:nvSpPr>
            <p:spPr bwMode="auto">
              <a:xfrm flipV="1">
                <a:off x="2105" y="3057"/>
                <a:ext cx="712" cy="3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4" name="Line 46"/>
              <p:cNvSpPr>
                <a:spLocks noChangeShapeType="1"/>
              </p:cNvSpPr>
              <p:nvPr/>
            </p:nvSpPr>
            <p:spPr bwMode="auto">
              <a:xfrm flipV="1">
                <a:off x="2107" y="3093"/>
                <a:ext cx="526" cy="2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5" name="Line 47"/>
              <p:cNvSpPr>
                <a:spLocks noChangeShapeType="1"/>
              </p:cNvSpPr>
              <p:nvPr/>
            </p:nvSpPr>
            <p:spPr bwMode="auto">
              <a:xfrm flipV="1">
                <a:off x="2099" y="3125"/>
                <a:ext cx="358" cy="19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6" name="Line 48"/>
              <p:cNvSpPr>
                <a:spLocks noChangeShapeType="1"/>
              </p:cNvSpPr>
              <p:nvPr/>
            </p:nvSpPr>
            <p:spPr bwMode="auto">
              <a:xfrm flipV="1">
                <a:off x="2099" y="3159"/>
                <a:ext cx="178" cy="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7" name="Line 49"/>
              <p:cNvSpPr>
                <a:spLocks noChangeShapeType="1"/>
              </p:cNvSpPr>
              <p:nvPr/>
            </p:nvSpPr>
            <p:spPr bwMode="auto">
              <a:xfrm flipV="1">
                <a:off x="2277" y="3073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8" name="Line 50"/>
              <p:cNvSpPr>
                <a:spLocks noChangeShapeType="1"/>
              </p:cNvSpPr>
              <p:nvPr/>
            </p:nvSpPr>
            <p:spPr bwMode="auto">
              <a:xfrm flipV="1">
                <a:off x="2447" y="3043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19" name="Line 51"/>
              <p:cNvSpPr>
                <a:spLocks noChangeShapeType="1"/>
              </p:cNvSpPr>
              <p:nvPr/>
            </p:nvSpPr>
            <p:spPr bwMode="auto">
              <a:xfrm flipV="1">
                <a:off x="2633" y="300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0" name="Line 52"/>
              <p:cNvSpPr>
                <a:spLocks noChangeShapeType="1"/>
              </p:cNvSpPr>
              <p:nvPr/>
            </p:nvSpPr>
            <p:spPr bwMode="auto">
              <a:xfrm flipV="1">
                <a:off x="2113" y="310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1" name="Line 53"/>
              <p:cNvSpPr>
                <a:spLocks noChangeShapeType="1"/>
              </p:cNvSpPr>
              <p:nvPr/>
            </p:nvSpPr>
            <p:spPr bwMode="auto">
              <a:xfrm flipV="1">
                <a:off x="2814" y="2970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2" name="Line 54"/>
              <p:cNvSpPr>
                <a:spLocks noChangeShapeType="1"/>
              </p:cNvSpPr>
              <p:nvPr/>
            </p:nvSpPr>
            <p:spPr bwMode="auto">
              <a:xfrm flipV="1">
                <a:off x="2995" y="293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3" name="Line 55"/>
              <p:cNvSpPr>
                <a:spLocks noChangeShapeType="1"/>
              </p:cNvSpPr>
              <p:nvPr/>
            </p:nvSpPr>
            <p:spPr bwMode="auto">
              <a:xfrm flipV="1">
                <a:off x="2820" y="2968"/>
                <a:ext cx="90" cy="8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4" name="Line 56"/>
              <p:cNvSpPr>
                <a:spLocks noChangeShapeType="1"/>
              </p:cNvSpPr>
              <p:nvPr/>
            </p:nvSpPr>
            <p:spPr bwMode="auto">
              <a:xfrm flipV="1">
                <a:off x="3193" y="2899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5" name="Line 57"/>
              <p:cNvSpPr>
                <a:spLocks noChangeShapeType="1"/>
              </p:cNvSpPr>
              <p:nvPr/>
            </p:nvSpPr>
            <p:spPr bwMode="auto">
              <a:xfrm flipV="1">
                <a:off x="3391" y="2860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6" name="Line 58"/>
              <p:cNvSpPr>
                <a:spLocks noChangeShapeType="1"/>
              </p:cNvSpPr>
              <p:nvPr/>
            </p:nvSpPr>
            <p:spPr bwMode="auto">
              <a:xfrm flipV="1">
                <a:off x="3577" y="2824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7" name="Line 59"/>
              <p:cNvSpPr>
                <a:spLocks noChangeShapeType="1"/>
              </p:cNvSpPr>
              <p:nvPr/>
            </p:nvSpPr>
            <p:spPr bwMode="auto">
              <a:xfrm flipV="1">
                <a:off x="3041" y="2733"/>
                <a:ext cx="1490" cy="79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28" name="Line 60"/>
              <p:cNvSpPr>
                <a:spLocks noChangeShapeType="1"/>
              </p:cNvSpPr>
              <p:nvPr/>
            </p:nvSpPr>
            <p:spPr bwMode="auto">
              <a:xfrm flipV="1">
                <a:off x="4524" y="2652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954429" name="Group 61"/>
              <p:cNvGrpSpPr>
                <a:grpSpLocks/>
              </p:cNvGrpSpPr>
              <p:nvPr/>
            </p:nvGrpSpPr>
            <p:grpSpPr bwMode="auto">
              <a:xfrm>
                <a:off x="2269" y="2688"/>
                <a:ext cx="2161" cy="985"/>
                <a:chOff x="1368" y="1631"/>
                <a:chExt cx="2161" cy="985"/>
              </a:xfrm>
            </p:grpSpPr>
            <p:grpSp>
              <p:nvGrpSpPr>
                <p:cNvPr id="954430" name="Group 62"/>
                <p:cNvGrpSpPr>
                  <a:grpSpLocks/>
                </p:cNvGrpSpPr>
                <p:nvPr/>
              </p:nvGrpSpPr>
              <p:grpSpPr bwMode="auto">
                <a:xfrm>
                  <a:off x="1368" y="1741"/>
                  <a:ext cx="1581" cy="875"/>
                  <a:chOff x="1332" y="1903"/>
                  <a:chExt cx="1581" cy="875"/>
                </a:xfrm>
              </p:grpSpPr>
              <p:sp>
                <p:nvSpPr>
                  <p:cNvPr id="954431" name="Line 6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2" y="1984"/>
                    <a:ext cx="1490" cy="7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4432" name="Line 6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1" y="1903"/>
                    <a:ext cx="92" cy="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954433" name="Line 65"/>
                <p:cNvSpPr>
                  <a:spLocks noChangeShapeType="1"/>
                </p:cNvSpPr>
                <p:nvPr/>
              </p:nvSpPr>
              <p:spPr bwMode="auto">
                <a:xfrm flipV="1">
                  <a:off x="1560" y="1786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54434" name="Line 66"/>
                <p:cNvSpPr>
                  <a:spLocks noChangeShapeType="1"/>
                </p:cNvSpPr>
                <p:nvPr/>
              </p:nvSpPr>
              <p:spPr bwMode="auto">
                <a:xfrm flipV="1">
                  <a:off x="3040" y="1705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54435" name="Line 67"/>
                <p:cNvSpPr>
                  <a:spLocks noChangeShapeType="1"/>
                </p:cNvSpPr>
                <p:nvPr/>
              </p:nvSpPr>
              <p:spPr bwMode="auto">
                <a:xfrm flipV="1">
                  <a:off x="1776" y="1738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grpSp>
              <p:nvGrpSpPr>
                <p:cNvPr id="954436" name="Group 68"/>
                <p:cNvGrpSpPr>
                  <a:grpSpLocks/>
                </p:cNvGrpSpPr>
                <p:nvPr/>
              </p:nvGrpSpPr>
              <p:grpSpPr bwMode="auto">
                <a:xfrm>
                  <a:off x="1948" y="1631"/>
                  <a:ext cx="1581" cy="875"/>
                  <a:chOff x="1332" y="1903"/>
                  <a:chExt cx="1581" cy="875"/>
                </a:xfrm>
              </p:grpSpPr>
              <p:sp>
                <p:nvSpPr>
                  <p:cNvPr id="954437" name="Line 6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332" y="1984"/>
                    <a:ext cx="1490" cy="7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954438" name="Line 70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2821" y="1903"/>
                    <a:ext cx="92" cy="8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</p:grpSp>
            <p:sp>
              <p:nvSpPr>
                <p:cNvPr id="954439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268" y="1651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grpSp>
            <p:nvGrpSpPr>
              <p:cNvPr id="954440" name="Group 72"/>
              <p:cNvGrpSpPr>
                <a:grpSpLocks/>
              </p:cNvGrpSpPr>
              <p:nvPr/>
            </p:nvGrpSpPr>
            <p:grpSpPr bwMode="auto">
              <a:xfrm>
                <a:off x="3248" y="2613"/>
                <a:ext cx="1581" cy="875"/>
                <a:chOff x="1332" y="1903"/>
                <a:chExt cx="1581" cy="875"/>
              </a:xfrm>
            </p:grpSpPr>
            <p:sp>
              <p:nvSpPr>
                <p:cNvPr id="954441" name="Line 73"/>
                <p:cNvSpPr>
                  <a:spLocks noChangeShapeType="1"/>
                </p:cNvSpPr>
                <p:nvPr/>
              </p:nvSpPr>
              <p:spPr bwMode="auto">
                <a:xfrm flipV="1">
                  <a:off x="1332" y="1984"/>
                  <a:ext cx="1490" cy="79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  <p:sp>
              <p:nvSpPr>
                <p:cNvPr id="954442" name="Line 74"/>
                <p:cNvSpPr>
                  <a:spLocks noChangeShapeType="1"/>
                </p:cNvSpPr>
                <p:nvPr/>
              </p:nvSpPr>
              <p:spPr bwMode="auto">
                <a:xfrm flipV="1">
                  <a:off x="2821" y="1903"/>
                  <a:ext cx="92" cy="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/>
                </a:p>
              </p:txBody>
            </p:sp>
          </p:grpSp>
          <p:sp>
            <p:nvSpPr>
              <p:cNvPr id="954443" name="Line 75"/>
              <p:cNvSpPr>
                <a:spLocks noChangeShapeType="1"/>
              </p:cNvSpPr>
              <p:nvPr/>
            </p:nvSpPr>
            <p:spPr bwMode="auto">
              <a:xfrm flipV="1">
                <a:off x="3440" y="2649"/>
                <a:ext cx="1496" cy="80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4" name="Line 76"/>
              <p:cNvSpPr>
                <a:spLocks noChangeShapeType="1"/>
              </p:cNvSpPr>
              <p:nvPr/>
            </p:nvSpPr>
            <p:spPr bwMode="auto">
              <a:xfrm flipV="1">
                <a:off x="4932" y="2565"/>
                <a:ext cx="92" cy="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5" name="Line 77"/>
              <p:cNvSpPr>
                <a:spLocks noChangeShapeType="1"/>
              </p:cNvSpPr>
              <p:nvPr/>
            </p:nvSpPr>
            <p:spPr bwMode="auto">
              <a:xfrm flipV="1">
                <a:off x="3656" y="2613"/>
                <a:ext cx="1475" cy="79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6" name="Line 78"/>
              <p:cNvSpPr>
                <a:spLocks noChangeShapeType="1"/>
              </p:cNvSpPr>
              <p:nvPr/>
            </p:nvSpPr>
            <p:spPr bwMode="auto">
              <a:xfrm>
                <a:off x="5131" y="2608"/>
                <a:ext cx="0" cy="51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7" name="Line 79"/>
              <p:cNvSpPr>
                <a:spLocks noChangeShapeType="1"/>
              </p:cNvSpPr>
              <p:nvPr/>
            </p:nvSpPr>
            <p:spPr bwMode="auto">
              <a:xfrm>
                <a:off x="5077" y="2551"/>
                <a:ext cx="54" cy="5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8" name="Line 80"/>
              <p:cNvSpPr>
                <a:spLocks noChangeShapeType="1"/>
              </p:cNvSpPr>
              <p:nvPr/>
            </p:nvSpPr>
            <p:spPr bwMode="auto">
              <a:xfrm flipV="1">
                <a:off x="3870" y="2686"/>
                <a:ext cx="1256" cy="67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49" name="Line 81"/>
              <p:cNvSpPr>
                <a:spLocks noChangeShapeType="1"/>
              </p:cNvSpPr>
              <p:nvPr/>
            </p:nvSpPr>
            <p:spPr bwMode="auto">
              <a:xfrm flipV="1">
                <a:off x="4098" y="2770"/>
                <a:ext cx="1028" cy="55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50" name="Line 82"/>
              <p:cNvSpPr>
                <a:spLocks noChangeShapeType="1"/>
              </p:cNvSpPr>
              <p:nvPr/>
            </p:nvSpPr>
            <p:spPr bwMode="auto">
              <a:xfrm flipV="1">
                <a:off x="4329" y="2845"/>
                <a:ext cx="797" cy="43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51" name="Line 83"/>
              <p:cNvSpPr>
                <a:spLocks noChangeShapeType="1"/>
              </p:cNvSpPr>
              <p:nvPr/>
            </p:nvSpPr>
            <p:spPr bwMode="auto">
              <a:xfrm flipV="1">
                <a:off x="4554" y="2923"/>
                <a:ext cx="581" cy="311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52" name="Line 84"/>
              <p:cNvSpPr>
                <a:spLocks noChangeShapeType="1"/>
              </p:cNvSpPr>
              <p:nvPr/>
            </p:nvSpPr>
            <p:spPr bwMode="auto">
              <a:xfrm flipV="1">
                <a:off x="4824" y="3016"/>
                <a:ext cx="308" cy="167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54453" name="Group 85"/>
            <p:cNvGrpSpPr>
              <a:grpSpLocks/>
            </p:cNvGrpSpPr>
            <p:nvPr/>
          </p:nvGrpSpPr>
          <p:grpSpPr bwMode="auto">
            <a:xfrm>
              <a:off x="4449" y="1445"/>
              <a:ext cx="954" cy="623"/>
              <a:chOff x="3071" y="2827"/>
              <a:chExt cx="954" cy="623"/>
            </a:xfrm>
          </p:grpSpPr>
          <p:sp>
            <p:nvSpPr>
              <p:cNvPr id="954454" name="Freeform 86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55" name="Freeform 87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54456" name="Group 88"/>
            <p:cNvGrpSpPr>
              <a:grpSpLocks/>
            </p:cNvGrpSpPr>
            <p:nvPr/>
          </p:nvGrpSpPr>
          <p:grpSpPr bwMode="auto">
            <a:xfrm>
              <a:off x="4162" y="1502"/>
              <a:ext cx="954" cy="623"/>
              <a:chOff x="3071" y="2827"/>
              <a:chExt cx="954" cy="623"/>
            </a:xfrm>
          </p:grpSpPr>
          <p:sp>
            <p:nvSpPr>
              <p:cNvPr id="954457" name="Freeform 89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58" name="Freeform 90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54459" name="Group 91"/>
            <p:cNvGrpSpPr>
              <a:grpSpLocks/>
            </p:cNvGrpSpPr>
            <p:nvPr/>
          </p:nvGrpSpPr>
          <p:grpSpPr bwMode="auto">
            <a:xfrm>
              <a:off x="3867" y="1559"/>
              <a:ext cx="954" cy="623"/>
              <a:chOff x="3071" y="2827"/>
              <a:chExt cx="954" cy="623"/>
            </a:xfrm>
          </p:grpSpPr>
          <p:sp>
            <p:nvSpPr>
              <p:cNvPr id="954460" name="Freeform 92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61" name="Freeform 93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954462" name="Group 94"/>
            <p:cNvGrpSpPr>
              <a:grpSpLocks/>
            </p:cNvGrpSpPr>
            <p:nvPr/>
          </p:nvGrpSpPr>
          <p:grpSpPr bwMode="auto">
            <a:xfrm>
              <a:off x="3578" y="1614"/>
              <a:ext cx="954" cy="623"/>
              <a:chOff x="3071" y="2827"/>
              <a:chExt cx="954" cy="623"/>
            </a:xfrm>
          </p:grpSpPr>
          <p:sp>
            <p:nvSpPr>
              <p:cNvPr id="954463" name="Freeform 95"/>
              <p:cNvSpPr>
                <a:spLocks/>
              </p:cNvSpPr>
              <p:nvPr/>
            </p:nvSpPr>
            <p:spPr bwMode="auto">
              <a:xfrm>
                <a:off x="3071" y="2827"/>
                <a:ext cx="664" cy="164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64" name="Freeform 96"/>
              <p:cNvSpPr>
                <a:spLocks/>
              </p:cNvSpPr>
              <p:nvPr/>
            </p:nvSpPr>
            <p:spPr bwMode="auto">
              <a:xfrm>
                <a:off x="3161" y="2877"/>
                <a:ext cx="864" cy="573"/>
              </a:xfrm>
              <a:custGeom>
                <a:avLst/>
                <a:gdLst>
                  <a:gd name="T0" fmla="*/ 0 w 864"/>
                  <a:gd name="T1" fmla="*/ 114 h 573"/>
                  <a:gd name="T2" fmla="*/ 282 w 864"/>
                  <a:gd name="T3" fmla="*/ 573 h 573"/>
                  <a:gd name="T4" fmla="*/ 864 w 864"/>
                  <a:gd name="T5" fmla="*/ 462 h 573"/>
                  <a:gd name="T6" fmla="*/ 573 w 864"/>
                  <a:gd name="T7" fmla="*/ 0 h 573"/>
                  <a:gd name="T8" fmla="*/ 0 w 864"/>
                  <a:gd name="T9" fmla="*/ 114 h 5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64" h="573">
                    <a:moveTo>
                      <a:pt x="0" y="114"/>
                    </a:moveTo>
                    <a:lnTo>
                      <a:pt x="282" y="573"/>
                    </a:lnTo>
                    <a:lnTo>
                      <a:pt x="864" y="462"/>
                    </a:lnTo>
                    <a:lnTo>
                      <a:pt x="573" y="0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FF9900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954465" name="Freeform 97"/>
            <p:cNvSpPr>
              <a:spLocks/>
            </p:cNvSpPr>
            <p:nvPr/>
          </p:nvSpPr>
          <p:spPr bwMode="auto">
            <a:xfrm rot="20381906" flipV="1">
              <a:off x="3963" y="1529"/>
              <a:ext cx="791" cy="158"/>
            </a:xfrm>
            <a:custGeom>
              <a:avLst/>
              <a:gdLst>
                <a:gd name="T0" fmla="*/ 0 w 664"/>
                <a:gd name="T1" fmla="*/ 108 h 164"/>
                <a:gd name="T2" fmla="*/ 92 w 664"/>
                <a:gd name="T3" fmla="*/ 164 h 164"/>
                <a:gd name="T4" fmla="*/ 664 w 664"/>
                <a:gd name="T5" fmla="*/ 50 h 164"/>
                <a:gd name="T6" fmla="*/ 562 w 664"/>
                <a:gd name="T7" fmla="*/ 0 h 164"/>
                <a:gd name="T8" fmla="*/ 0 w 664"/>
                <a:gd name="T9" fmla="*/ 108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64" h="164">
                  <a:moveTo>
                    <a:pt x="0" y="108"/>
                  </a:moveTo>
                  <a:lnTo>
                    <a:pt x="92" y="164"/>
                  </a:lnTo>
                  <a:lnTo>
                    <a:pt x="664" y="50"/>
                  </a:lnTo>
                  <a:lnTo>
                    <a:pt x="562" y="0"/>
                  </a:lnTo>
                  <a:lnTo>
                    <a:pt x="0" y="108"/>
                  </a:lnTo>
                  <a:close/>
                </a:path>
              </a:pathLst>
            </a:custGeom>
            <a:solidFill>
              <a:srgbClr val="FED93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grpSp>
          <p:nvGrpSpPr>
            <p:cNvPr id="954466" name="Group 98"/>
            <p:cNvGrpSpPr>
              <a:grpSpLocks/>
            </p:cNvGrpSpPr>
            <p:nvPr/>
          </p:nvGrpSpPr>
          <p:grpSpPr bwMode="auto">
            <a:xfrm>
              <a:off x="4386" y="1379"/>
              <a:ext cx="1148" cy="778"/>
              <a:chOff x="3364" y="2927"/>
              <a:chExt cx="1148" cy="778"/>
            </a:xfrm>
          </p:grpSpPr>
          <p:sp>
            <p:nvSpPr>
              <p:cNvPr id="954467" name="Freeform 99"/>
              <p:cNvSpPr>
                <a:spLocks/>
              </p:cNvSpPr>
              <p:nvPr/>
            </p:nvSpPr>
            <p:spPr bwMode="auto">
              <a:xfrm>
                <a:off x="3364" y="2989"/>
                <a:ext cx="1030" cy="716"/>
              </a:xfrm>
              <a:custGeom>
                <a:avLst/>
                <a:gdLst>
                  <a:gd name="T0" fmla="*/ 368 w 1030"/>
                  <a:gd name="T1" fmla="*/ 128 h 716"/>
                  <a:gd name="T2" fmla="*/ 0 w 1030"/>
                  <a:gd name="T3" fmla="*/ 716 h 716"/>
                  <a:gd name="T4" fmla="*/ 660 w 1030"/>
                  <a:gd name="T5" fmla="*/ 586 h 716"/>
                  <a:gd name="T6" fmla="*/ 1030 w 1030"/>
                  <a:gd name="T7" fmla="*/ 0 h 716"/>
                  <a:gd name="T8" fmla="*/ 368 w 1030"/>
                  <a:gd name="T9" fmla="*/ 128 h 7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30" h="716">
                    <a:moveTo>
                      <a:pt x="368" y="128"/>
                    </a:moveTo>
                    <a:lnTo>
                      <a:pt x="0" y="716"/>
                    </a:lnTo>
                    <a:lnTo>
                      <a:pt x="660" y="586"/>
                    </a:lnTo>
                    <a:lnTo>
                      <a:pt x="1030" y="0"/>
                    </a:lnTo>
                    <a:lnTo>
                      <a:pt x="368" y="128"/>
                    </a:lnTo>
                    <a:close/>
                  </a:path>
                </a:pathLst>
              </a:custGeom>
              <a:solidFill>
                <a:srgbClr val="FED93C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954468" name="Freeform 100"/>
              <p:cNvSpPr>
                <a:spLocks/>
              </p:cNvSpPr>
              <p:nvPr/>
            </p:nvSpPr>
            <p:spPr bwMode="auto">
              <a:xfrm rot="20381906" flipV="1">
                <a:off x="3712" y="2927"/>
                <a:ext cx="800" cy="160"/>
              </a:xfrm>
              <a:custGeom>
                <a:avLst/>
                <a:gdLst>
                  <a:gd name="T0" fmla="*/ 0 w 664"/>
                  <a:gd name="T1" fmla="*/ 108 h 164"/>
                  <a:gd name="T2" fmla="*/ 92 w 664"/>
                  <a:gd name="T3" fmla="*/ 164 h 164"/>
                  <a:gd name="T4" fmla="*/ 664 w 664"/>
                  <a:gd name="T5" fmla="*/ 50 h 164"/>
                  <a:gd name="T6" fmla="*/ 562 w 664"/>
                  <a:gd name="T7" fmla="*/ 0 h 164"/>
                  <a:gd name="T8" fmla="*/ 0 w 664"/>
                  <a:gd name="T9" fmla="*/ 108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64" h="164">
                    <a:moveTo>
                      <a:pt x="0" y="108"/>
                    </a:moveTo>
                    <a:lnTo>
                      <a:pt x="92" y="164"/>
                    </a:lnTo>
                    <a:lnTo>
                      <a:pt x="664" y="50"/>
                    </a:lnTo>
                    <a:lnTo>
                      <a:pt x="562" y="0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ED93C">
                  <a:alpha val="50000"/>
                </a:srgbClr>
              </a:solidFill>
              <a:ln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sp>
          <p:nvSpPr>
            <p:cNvPr id="954469" name="Freeform 101"/>
            <p:cNvSpPr>
              <a:spLocks/>
            </p:cNvSpPr>
            <p:nvPr/>
          </p:nvSpPr>
          <p:spPr bwMode="auto">
            <a:xfrm>
              <a:off x="2859" y="1433"/>
              <a:ext cx="1085" cy="931"/>
            </a:xfrm>
            <a:custGeom>
              <a:avLst/>
              <a:gdLst>
                <a:gd name="T0" fmla="*/ 0 w 1188"/>
                <a:gd name="T1" fmla="*/ 129 h 972"/>
                <a:gd name="T2" fmla="*/ 531 w 1188"/>
                <a:gd name="T3" fmla="*/ 972 h 972"/>
                <a:gd name="T4" fmla="*/ 1188 w 1188"/>
                <a:gd name="T5" fmla="*/ 843 h 972"/>
                <a:gd name="T6" fmla="*/ 654 w 1188"/>
                <a:gd name="T7" fmla="*/ 0 h 972"/>
                <a:gd name="T8" fmla="*/ 0 w 1188"/>
                <a:gd name="T9" fmla="*/ 129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972">
                  <a:moveTo>
                    <a:pt x="0" y="129"/>
                  </a:moveTo>
                  <a:lnTo>
                    <a:pt x="531" y="972"/>
                  </a:lnTo>
                  <a:lnTo>
                    <a:pt x="1188" y="843"/>
                  </a:lnTo>
                  <a:lnTo>
                    <a:pt x="654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4470" name="Freeform 102"/>
            <p:cNvSpPr>
              <a:spLocks/>
            </p:cNvSpPr>
            <p:nvPr/>
          </p:nvSpPr>
          <p:spPr bwMode="auto">
            <a:xfrm>
              <a:off x="3150" y="1370"/>
              <a:ext cx="1085" cy="937"/>
            </a:xfrm>
            <a:custGeom>
              <a:avLst/>
              <a:gdLst>
                <a:gd name="T0" fmla="*/ 0 w 1188"/>
                <a:gd name="T1" fmla="*/ 129 h 972"/>
                <a:gd name="T2" fmla="*/ 531 w 1188"/>
                <a:gd name="T3" fmla="*/ 972 h 972"/>
                <a:gd name="T4" fmla="*/ 1188 w 1188"/>
                <a:gd name="T5" fmla="*/ 843 h 972"/>
                <a:gd name="T6" fmla="*/ 654 w 1188"/>
                <a:gd name="T7" fmla="*/ 0 h 972"/>
                <a:gd name="T8" fmla="*/ 0 w 1188"/>
                <a:gd name="T9" fmla="*/ 129 h 9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8" h="972">
                  <a:moveTo>
                    <a:pt x="0" y="129"/>
                  </a:moveTo>
                  <a:lnTo>
                    <a:pt x="531" y="972"/>
                  </a:lnTo>
                  <a:lnTo>
                    <a:pt x="1188" y="843"/>
                  </a:lnTo>
                  <a:lnTo>
                    <a:pt x="654" y="0"/>
                  </a:lnTo>
                  <a:lnTo>
                    <a:pt x="0" y="129"/>
                  </a:lnTo>
                  <a:close/>
                </a:path>
              </a:pathLst>
            </a:custGeom>
            <a:solidFill>
              <a:srgbClr val="FF9900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954471" name="Freeform 103"/>
            <p:cNvSpPr>
              <a:spLocks/>
            </p:cNvSpPr>
            <p:nvPr/>
          </p:nvSpPr>
          <p:spPr bwMode="auto">
            <a:xfrm>
              <a:off x="3446" y="1590"/>
              <a:ext cx="1194" cy="974"/>
            </a:xfrm>
            <a:custGeom>
              <a:avLst/>
              <a:gdLst>
                <a:gd name="T0" fmla="*/ 532 w 1194"/>
                <a:gd name="T1" fmla="*/ 130 h 974"/>
                <a:gd name="T2" fmla="*/ 0 w 1194"/>
                <a:gd name="T3" fmla="*/ 974 h 974"/>
                <a:gd name="T4" fmla="*/ 652 w 1194"/>
                <a:gd name="T5" fmla="*/ 852 h 974"/>
                <a:gd name="T6" fmla="*/ 1194 w 1194"/>
                <a:gd name="T7" fmla="*/ 0 h 974"/>
                <a:gd name="T8" fmla="*/ 532 w 1194"/>
                <a:gd name="T9" fmla="*/ 130 h 9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4" h="974">
                  <a:moveTo>
                    <a:pt x="532" y="130"/>
                  </a:moveTo>
                  <a:lnTo>
                    <a:pt x="0" y="974"/>
                  </a:lnTo>
                  <a:lnTo>
                    <a:pt x="652" y="852"/>
                  </a:lnTo>
                  <a:lnTo>
                    <a:pt x="1194" y="0"/>
                  </a:lnTo>
                  <a:lnTo>
                    <a:pt x="532" y="130"/>
                  </a:lnTo>
                  <a:close/>
                </a:path>
              </a:pathLst>
            </a:custGeom>
            <a:solidFill>
              <a:srgbClr val="FED93C">
                <a:alpha val="50000"/>
              </a:srgbClr>
            </a:solidFill>
            <a:ln w="9525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954472" name="Text Box 104"/>
          <p:cNvSpPr txBox="1">
            <a:spLocks noChangeArrowheads="1"/>
          </p:cNvSpPr>
          <p:nvPr/>
        </p:nvSpPr>
        <p:spPr bwMode="auto">
          <a:xfrm>
            <a:off x="6981825" y="1262063"/>
            <a:ext cx="2314575" cy="131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i="1">
                <a:latin typeface="Palatino" pitchFamily="18" charset="0"/>
              </a:rPr>
              <a:t>1</a:t>
            </a:r>
            <a:r>
              <a:rPr lang="en-US" sz="1600" b="1" i="1" baseline="30000">
                <a:latin typeface="Palatino" pitchFamily="18" charset="0"/>
              </a:rPr>
              <a:t>st</a:t>
            </a:r>
            <a:r>
              <a:rPr lang="en-US" sz="1600" b="1" i="1">
                <a:latin typeface="Palatino" pitchFamily="18" charset="0"/>
              </a:rPr>
              <a:t> </a:t>
            </a:r>
            <a:r>
              <a:rPr lang="en-US" sz="1600" i="1">
                <a:latin typeface="Palatino" pitchFamily="18" charset="0"/>
              </a:rPr>
              <a:t> </a:t>
            </a:r>
            <a:r>
              <a:rPr lang="en-US" sz="1600" b="1" i="1">
                <a:latin typeface="Palatino" pitchFamily="18" charset="0"/>
              </a:rPr>
              <a:t>Layer with overlap</a:t>
            </a:r>
            <a:r>
              <a:rPr lang="en-US" sz="1600" i="1">
                <a:latin typeface="Palatino" pitchFamily="18" charset="0"/>
              </a:rPr>
              <a:t> </a:t>
            </a:r>
            <a:r>
              <a:rPr lang="en-US" sz="1600" b="1" i="1">
                <a:latin typeface="Palatino" pitchFamily="18" charset="0"/>
              </a:rPr>
              <a:t>(</a:t>
            </a:r>
            <a:r>
              <a:rPr lang="en-US" sz="1600" i="1">
                <a:latin typeface="Palatino" pitchFamily="18" charset="0"/>
              </a:rPr>
              <a:t>to provide enough surface current path: 200V/cm  </a:t>
            </a:r>
            <a:r>
              <a:rPr lang="en-US" sz="1600" b="1" i="1">
                <a:latin typeface="Palatino" pitchFamily="18" charset="0"/>
              </a:rPr>
              <a:t>&amp;</a:t>
            </a:r>
          </a:p>
          <a:p>
            <a:r>
              <a:rPr lang="en-US" sz="1600" i="1">
                <a:latin typeface="Palatino" pitchFamily="18" charset="0"/>
              </a:rPr>
              <a:t>to avoid punch through</a:t>
            </a:r>
            <a:r>
              <a:rPr lang="en-US" sz="1600" b="1" i="1">
                <a:latin typeface="Palatino" pitchFamily="18" charset="0"/>
              </a:rPr>
              <a:t>)</a:t>
            </a:r>
          </a:p>
        </p:txBody>
      </p:sp>
      <p:sp>
        <p:nvSpPr>
          <p:cNvPr id="954473" name="Text Box 105"/>
          <p:cNvSpPr txBox="1">
            <a:spLocks noChangeArrowheads="1"/>
          </p:cNvSpPr>
          <p:nvPr/>
        </p:nvSpPr>
        <p:spPr bwMode="auto">
          <a:xfrm>
            <a:off x="7451725" y="3787775"/>
            <a:ext cx="1844675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600" b="1" i="1">
                <a:latin typeface="Palatino" pitchFamily="18" charset="0"/>
              </a:rPr>
              <a:t>2</a:t>
            </a:r>
            <a:r>
              <a:rPr lang="en-US" sz="1600" b="1" i="1" baseline="30000">
                <a:latin typeface="Palatino" pitchFamily="18" charset="0"/>
              </a:rPr>
              <a:t>nd</a:t>
            </a:r>
            <a:r>
              <a:rPr lang="en-US" sz="1600" b="1" i="1">
                <a:latin typeface="Palatino" pitchFamily="18" charset="0"/>
              </a:rPr>
              <a:t> Layer with or w/out spacing and glue on 1 or 2 sides</a:t>
            </a:r>
          </a:p>
        </p:txBody>
      </p:sp>
      <p:sp>
        <p:nvSpPr>
          <p:cNvPr id="954474" name="Line 106"/>
          <p:cNvSpPr>
            <a:spLocks noChangeShapeType="1"/>
          </p:cNvSpPr>
          <p:nvPr/>
        </p:nvSpPr>
        <p:spPr bwMode="auto">
          <a:xfrm flipH="1">
            <a:off x="6565900" y="1562100"/>
            <a:ext cx="469900" cy="1063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4475" name="Line 107"/>
          <p:cNvSpPr>
            <a:spLocks noChangeShapeType="1"/>
          </p:cNvSpPr>
          <p:nvPr/>
        </p:nvSpPr>
        <p:spPr bwMode="auto">
          <a:xfrm flipH="1" flipV="1">
            <a:off x="7112000" y="3822700"/>
            <a:ext cx="406400" cy="1270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grpSp>
        <p:nvGrpSpPr>
          <p:cNvPr id="954476" name="Group 108"/>
          <p:cNvGrpSpPr>
            <a:grpSpLocks/>
          </p:cNvGrpSpPr>
          <p:nvPr/>
        </p:nvGrpSpPr>
        <p:grpSpPr bwMode="auto">
          <a:xfrm>
            <a:off x="0" y="1371600"/>
            <a:ext cx="5638800" cy="4724400"/>
            <a:chOff x="1793" y="1030"/>
            <a:chExt cx="3967" cy="3290"/>
          </a:xfrm>
        </p:grpSpPr>
        <p:pic>
          <p:nvPicPr>
            <p:cNvPr id="954477" name="Picture 10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27" r="7259"/>
            <a:stretch>
              <a:fillRect/>
            </a:stretch>
          </p:blipFill>
          <p:spPr bwMode="auto">
            <a:xfrm>
              <a:off x="1793" y="1030"/>
              <a:ext cx="3967" cy="32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954478" name="Rectangle 110"/>
            <p:cNvSpPr>
              <a:spLocks noChangeArrowheads="1"/>
            </p:cNvSpPr>
            <p:nvPr/>
          </p:nvSpPr>
          <p:spPr bwMode="auto">
            <a:xfrm>
              <a:off x="5207" y="3179"/>
              <a:ext cx="355" cy="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954479" name="Text Box 111"/>
          <p:cNvSpPr txBox="1">
            <a:spLocks noChangeArrowheads="1"/>
          </p:cNvSpPr>
          <p:nvPr/>
        </p:nvSpPr>
        <p:spPr bwMode="auto">
          <a:xfrm>
            <a:off x="6477000" y="5105400"/>
            <a:ext cx="2667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This translate in about 10 W/m of heat tr. from coil to the bath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11441" y="1124744"/>
            <a:ext cx="3018785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Much QA to </a:t>
            </a:r>
            <a:r>
              <a:rPr lang="fr-CH" b="1" dirty="0" err="1" smtClean="0"/>
              <a:t>meke</a:t>
            </a:r>
            <a:r>
              <a:rPr lang="fr-CH" b="1" dirty="0" smtClean="0"/>
              <a:t> sure </a:t>
            </a:r>
            <a:r>
              <a:rPr lang="fr-CH" b="1" dirty="0" err="1" smtClean="0"/>
              <a:t>that</a:t>
            </a:r>
            <a:r>
              <a:rPr lang="fr-CH" b="1" dirty="0" smtClean="0"/>
              <a:t> the tapes bond but glue do not block </a:t>
            </a:r>
            <a:r>
              <a:rPr lang="fr-CH" b="1" dirty="0" err="1" smtClean="0"/>
              <a:t>channels</a:t>
            </a:r>
            <a:r>
              <a:rPr lang="fr-CH" b="1" dirty="0" smtClean="0"/>
              <a:t>!</a:t>
            </a:r>
          </a:p>
          <a:p>
            <a:r>
              <a:rPr lang="fr-CH" b="1" dirty="0" smtClean="0"/>
              <a:t>And to assure </a:t>
            </a:r>
            <a:r>
              <a:rPr lang="fr-CH" b="1" dirty="0" err="1" smtClean="0"/>
              <a:t>gluing</a:t>
            </a:r>
            <a:r>
              <a:rPr lang="fr-CH" b="1" dirty="0" smtClean="0"/>
              <a:t> in </a:t>
            </a:r>
            <a:r>
              <a:rPr lang="fr-CH" b="1" dirty="0" err="1" smtClean="0"/>
              <a:t>any</a:t>
            </a:r>
            <a:r>
              <a:rPr lang="fr-CH" b="1" dirty="0" smtClean="0"/>
              <a:t> conditions</a:t>
            </a:r>
            <a:endParaRPr lang="en-GB" b="1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474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1EDE12-9091-46A0-95EA-0BE4F97D84C3}" type="slidenum">
              <a:rPr lang="en-US"/>
              <a:pPr/>
              <a:t>39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55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Operating point and stability</a:t>
            </a:r>
          </a:p>
        </p:txBody>
      </p:sp>
      <p:pic>
        <p:nvPicPr>
          <p:cNvPr id="9553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9" t="21428" r="11011" b="26530"/>
          <a:stretch>
            <a:fillRect/>
          </a:stretch>
        </p:blipFill>
        <p:spPr bwMode="auto">
          <a:xfrm>
            <a:off x="0" y="1679575"/>
            <a:ext cx="4495800" cy="4408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955396" name="Object 4"/>
          <p:cNvGraphicFramePr>
            <a:graphicFrameLocks noGrp="1" noChangeAspect="1"/>
          </p:cNvGraphicFramePr>
          <p:nvPr>
            <p:ph idx="1"/>
          </p:nvPr>
        </p:nvGraphicFramePr>
        <p:xfrm>
          <a:off x="4495800" y="1828800"/>
          <a:ext cx="4648200" cy="409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Chart" r:id="rId5" imgW="4648200" imgH="4095750" progId="Excel.Chart.8">
                  <p:embed/>
                </p:oleObj>
              </mc:Choice>
              <mc:Fallback>
                <p:oleObj name="Chart" r:id="rId5" imgW="4648200" imgH="40957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5800" y="1828800"/>
                        <a:ext cx="4648200" cy="4095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55397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Field (T)</a:t>
            </a:r>
          </a:p>
        </p:txBody>
      </p:sp>
      <p:sp>
        <p:nvSpPr>
          <p:cNvPr id="955398" name="Text Box 6"/>
          <p:cNvSpPr txBox="1">
            <a:spLocks noChangeArrowheads="1"/>
          </p:cNvSpPr>
          <p:nvPr/>
        </p:nvSpPr>
        <p:spPr bwMode="auto">
          <a:xfrm>
            <a:off x="0" y="14478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Jc (A/mm2)</a:t>
            </a:r>
          </a:p>
        </p:txBody>
      </p:sp>
      <p:sp>
        <p:nvSpPr>
          <p:cNvPr id="955399" name="Text Box 7"/>
          <p:cNvSpPr txBox="1">
            <a:spLocks noChangeArrowheads="1"/>
          </p:cNvSpPr>
          <p:nvPr/>
        </p:nvSpPr>
        <p:spPr bwMode="auto">
          <a:xfrm>
            <a:off x="7010400" y="58674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I / Ic</a:t>
            </a:r>
          </a:p>
        </p:txBody>
      </p:sp>
      <p:sp>
        <p:nvSpPr>
          <p:cNvPr id="955400" name="Text Box 8"/>
          <p:cNvSpPr txBox="1">
            <a:spLocks noChangeArrowheads="1"/>
          </p:cNvSpPr>
          <p:nvPr/>
        </p:nvSpPr>
        <p:spPr bwMode="auto">
          <a:xfrm>
            <a:off x="4495800" y="1371600"/>
            <a:ext cx="16764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1600" b="1"/>
              <a:t>Quench Energy (</a:t>
            </a:r>
            <a:r>
              <a:rPr lang="en-US" sz="1600" b="1">
                <a:sym typeface="Symbol" pitchFamily="18" charset="2"/>
              </a:rPr>
              <a:t>J)</a:t>
            </a:r>
          </a:p>
        </p:txBody>
      </p:sp>
      <p:sp>
        <p:nvSpPr>
          <p:cNvPr id="955401" name="AutoShape 9"/>
          <p:cNvSpPr>
            <a:spLocks noChangeAspect="1" noChangeArrowheads="1"/>
          </p:cNvSpPr>
          <p:nvPr/>
        </p:nvSpPr>
        <p:spPr bwMode="auto">
          <a:xfrm>
            <a:off x="3238500" y="4432300"/>
            <a:ext cx="73025" cy="73025"/>
          </a:xfrm>
          <a:prstGeom prst="flowChartConnector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55402" name="Line 10"/>
          <p:cNvSpPr>
            <a:spLocks noChangeShapeType="1"/>
          </p:cNvSpPr>
          <p:nvPr/>
        </p:nvSpPr>
        <p:spPr bwMode="auto">
          <a:xfrm flipV="1">
            <a:off x="6096000" y="3200400"/>
            <a:ext cx="0" cy="2362200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955403" name="Line 11"/>
          <p:cNvSpPr>
            <a:spLocks noChangeShapeType="1"/>
          </p:cNvSpPr>
          <p:nvPr/>
        </p:nvSpPr>
        <p:spPr bwMode="auto">
          <a:xfrm flipV="1">
            <a:off x="7010400" y="4343400"/>
            <a:ext cx="0" cy="1219200"/>
          </a:xfrm>
          <a:prstGeom prst="line">
            <a:avLst/>
          </a:prstGeom>
          <a:noFill/>
          <a:ln w="3175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536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HERA (</a:t>
            </a:r>
            <a:r>
              <a:rPr lang="fr-CH" dirty="0" err="1" smtClean="0"/>
              <a:t>Desy</a:t>
            </a:r>
            <a:r>
              <a:rPr lang="fr-CH" dirty="0" smtClean="0"/>
              <a:t>) : </a:t>
            </a:r>
            <a:r>
              <a:rPr lang="fr-CH" dirty="0" err="1" smtClean="0"/>
              <a:t>industry</a:t>
            </a:r>
            <a:r>
              <a:rPr lang="fr-CH" dirty="0" smtClean="0"/>
              <a:t> </a:t>
            </a:r>
            <a:r>
              <a:rPr lang="fr-CH" dirty="0" err="1" smtClean="0"/>
              <a:t>based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333" y="3325880"/>
            <a:ext cx="4168855" cy="3509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69" y="1215622"/>
            <a:ext cx="2880320" cy="2482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308385" y="2208401"/>
            <a:ext cx="5756555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H" sz="2000" b="1" dirty="0" err="1" smtClean="0"/>
              <a:t>Designed</a:t>
            </a:r>
            <a:r>
              <a:rPr lang="fr-CH" sz="2000" b="1" dirty="0" smtClean="0"/>
              <a:t> and short prototypes in the </a:t>
            </a:r>
            <a:r>
              <a:rPr lang="fr-CH" sz="2000" b="1" dirty="0" err="1" smtClean="0"/>
              <a:t>laboratory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manufactured</a:t>
            </a:r>
            <a:r>
              <a:rPr lang="fr-CH" sz="2000" b="1" dirty="0" smtClean="0"/>
              <a:t> all by </a:t>
            </a:r>
            <a:r>
              <a:rPr lang="fr-CH" sz="2000" b="1" dirty="0" err="1" smtClean="0"/>
              <a:t>industry</a:t>
            </a:r>
            <a:r>
              <a:rPr lang="fr-CH" sz="2000" b="1" dirty="0" smtClean="0"/>
              <a:t>, </a:t>
            </a:r>
            <a:r>
              <a:rPr lang="fr-CH" sz="2000" b="1" dirty="0" err="1" smtClean="0"/>
              <a:t>coil</a:t>
            </a:r>
            <a:r>
              <a:rPr lang="fr-CH" sz="2000" b="1" dirty="0" smtClean="0"/>
              <a:t> cold  test </a:t>
            </a:r>
            <a:r>
              <a:rPr lang="fr-CH" sz="2000" b="1" dirty="0" err="1" smtClean="0"/>
              <a:t>Industry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opening</a:t>
            </a:r>
            <a:r>
              <a:rPr lang="fr-CH" sz="2000" b="1" dirty="0" smtClean="0"/>
              <a:t> the </a:t>
            </a:r>
            <a:r>
              <a:rPr lang="fr-CH" sz="2000" b="1" dirty="0" err="1" smtClean="0"/>
              <a:t>way</a:t>
            </a:r>
            <a:r>
              <a:rPr lang="fr-CH" sz="2000" b="1" dirty="0" smtClean="0"/>
              <a:t> for RHIC and LHC</a:t>
            </a:r>
            <a:endParaRPr lang="en-GB" sz="2000" b="1" dirty="0"/>
          </a:p>
        </p:txBody>
      </p:sp>
      <p:sp>
        <p:nvSpPr>
          <p:cNvPr id="6" name="Rectangle 5"/>
          <p:cNvSpPr/>
          <p:nvPr/>
        </p:nvSpPr>
        <p:spPr>
          <a:xfrm>
            <a:off x="3308385" y="1231998"/>
            <a:ext cx="5756555" cy="97640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lIns="0" tIns="72000" rIns="36000" bIns="72000">
            <a:spAutoFit/>
          </a:bodyPr>
          <a:lstStyle/>
          <a:p>
            <a:pPr lvl="1">
              <a:lnSpc>
                <a:spcPct val="90000"/>
              </a:lnSpc>
            </a:pPr>
            <a:r>
              <a:rPr lang="en-US" sz="2000" b="1" dirty="0"/>
              <a:t>416  5.1 T dipoles, 75 mm </a:t>
            </a:r>
            <a:r>
              <a:rPr lang="en-US" sz="2000" b="1" dirty="0" smtClean="0"/>
              <a:t>aperture</a:t>
            </a:r>
            <a:r>
              <a:rPr lang="en-US" sz="2000" b="1" dirty="0"/>
              <a:t>, 8.8 m long.</a:t>
            </a:r>
          </a:p>
          <a:p>
            <a:pPr lvl="1">
              <a:lnSpc>
                <a:spcPct val="90000"/>
              </a:lnSpc>
            </a:pPr>
            <a:r>
              <a:rPr lang="en-US" sz="2000" b="1" dirty="0" smtClean="0"/>
              <a:t>Cold </a:t>
            </a:r>
            <a:r>
              <a:rPr lang="en-US" sz="2000" b="1" dirty="0"/>
              <a:t>iron collared coil. </a:t>
            </a:r>
            <a:r>
              <a:rPr lang="en-US" sz="2000" b="1" dirty="0" smtClean="0"/>
              <a:t>Free standing Aluminum collars. Following BNL Isabelle and CERN P0</a:t>
            </a:r>
            <a:endParaRPr lang="en-US" sz="1600" b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675265"/>
            <a:ext cx="4104456" cy="3159673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5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32452-FBE9-422F-9F79-B2B5221FB262}" type="slidenum">
              <a:rPr lang="en-US"/>
              <a:pPr/>
              <a:t>40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116752" name="Picture 1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5943600" cy="445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08062"/>
          </a:xfrm>
        </p:spPr>
        <p:txBody>
          <a:bodyPr/>
          <a:lstStyle/>
          <a:p>
            <a:r>
              <a:rPr lang="en-US"/>
              <a:t>Coils - Winding</a:t>
            </a:r>
          </a:p>
        </p:txBody>
      </p:sp>
      <p:grpSp>
        <p:nvGrpSpPr>
          <p:cNvPr id="116756" name="Group 20"/>
          <p:cNvGrpSpPr>
            <a:grpSpLocks/>
          </p:cNvGrpSpPr>
          <p:nvPr/>
        </p:nvGrpSpPr>
        <p:grpSpPr bwMode="auto">
          <a:xfrm>
            <a:off x="3429000" y="3733800"/>
            <a:ext cx="5638800" cy="2971800"/>
            <a:chOff x="2388" y="2592"/>
            <a:chExt cx="3276" cy="1728"/>
          </a:xfrm>
        </p:grpSpPr>
        <p:sp>
          <p:nvSpPr>
            <p:cNvPr id="116750" name="Text Box 14"/>
            <p:cNvSpPr txBox="1">
              <a:spLocks noChangeArrowheads="1"/>
            </p:cNvSpPr>
            <p:nvPr/>
          </p:nvSpPr>
          <p:spPr bwMode="auto">
            <a:xfrm>
              <a:off x="3181" y="3744"/>
              <a:ext cx="283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Times New Roman" pitchFamily="18" charset="0"/>
                </a:rPr>
                <a:t>0</a:t>
              </a:r>
            </a:p>
          </p:txBody>
        </p:sp>
        <p:sp>
          <p:nvSpPr>
            <p:cNvPr id="116751" name="Text Box 15"/>
            <p:cNvSpPr txBox="1">
              <a:spLocks noChangeArrowheads="1"/>
            </p:cNvSpPr>
            <p:nvPr/>
          </p:nvSpPr>
          <p:spPr bwMode="auto">
            <a:xfrm>
              <a:off x="5025" y="3744"/>
              <a:ext cx="639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sz="2000">
                  <a:solidFill>
                    <a:schemeClr val="bg1"/>
                  </a:solidFill>
                  <a:latin typeface="Times New Roman" pitchFamily="18" charset="0"/>
                </a:rPr>
                <a:t>200</a:t>
              </a:r>
            </a:p>
          </p:txBody>
        </p:sp>
        <p:grpSp>
          <p:nvGrpSpPr>
            <p:cNvPr id="116755" name="Group 19"/>
            <p:cNvGrpSpPr>
              <a:grpSpLocks/>
            </p:cNvGrpSpPr>
            <p:nvPr/>
          </p:nvGrpSpPr>
          <p:grpSpPr bwMode="auto">
            <a:xfrm>
              <a:off x="2388" y="2592"/>
              <a:ext cx="3276" cy="1728"/>
              <a:chOff x="2388" y="2592"/>
              <a:chExt cx="3276" cy="1728"/>
            </a:xfrm>
          </p:grpSpPr>
          <p:sp>
            <p:nvSpPr>
              <p:cNvPr id="116749" name="Line 13"/>
              <p:cNvSpPr>
                <a:spLocks noChangeShapeType="1"/>
              </p:cNvSpPr>
              <p:nvPr/>
            </p:nvSpPr>
            <p:spPr bwMode="auto">
              <a:xfrm>
                <a:off x="3251" y="4083"/>
                <a:ext cx="1774" cy="0"/>
              </a:xfrm>
              <a:prstGeom prst="line">
                <a:avLst/>
              </a:prstGeom>
              <a:noFill/>
              <a:ln w="19050">
                <a:solidFill>
                  <a:schemeClr val="bg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grpSp>
            <p:nvGrpSpPr>
              <p:cNvPr id="116754" name="Group 18"/>
              <p:cNvGrpSpPr>
                <a:grpSpLocks/>
              </p:cNvGrpSpPr>
              <p:nvPr/>
            </p:nvGrpSpPr>
            <p:grpSpPr bwMode="auto">
              <a:xfrm>
                <a:off x="2388" y="2592"/>
                <a:ext cx="3276" cy="1728"/>
                <a:chOff x="2388" y="2592"/>
                <a:chExt cx="3276" cy="1728"/>
              </a:xfrm>
            </p:grpSpPr>
            <p:pic>
              <p:nvPicPr>
                <p:cNvPr id="116743" name="Picture 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251" y="2592"/>
                  <a:ext cx="2413" cy="172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grpSp>
              <p:nvGrpSpPr>
                <p:cNvPr id="116753" name="Group 17"/>
                <p:cNvGrpSpPr>
                  <a:grpSpLocks/>
                </p:cNvGrpSpPr>
                <p:nvPr/>
              </p:nvGrpSpPr>
              <p:grpSpPr bwMode="auto">
                <a:xfrm>
                  <a:off x="2388" y="3270"/>
                  <a:ext cx="2495" cy="948"/>
                  <a:chOff x="2388" y="3270"/>
                  <a:chExt cx="2495" cy="948"/>
                </a:xfrm>
              </p:grpSpPr>
              <p:sp>
                <p:nvSpPr>
                  <p:cNvPr id="116745" name="Line 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3251" y="4218"/>
                    <a:ext cx="1632" cy="0"/>
                  </a:xfrm>
                  <a:prstGeom prst="line">
                    <a:avLst/>
                  </a:prstGeom>
                  <a:noFill/>
                  <a:ln w="762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747" name="Oval 11"/>
                  <p:cNvSpPr>
                    <a:spLocks noChangeArrowheads="1"/>
                  </p:cNvSpPr>
                  <p:nvPr/>
                </p:nvSpPr>
                <p:spPr bwMode="auto">
                  <a:xfrm>
                    <a:off x="2388" y="3270"/>
                    <a:ext cx="780" cy="542"/>
                  </a:xfrm>
                  <a:prstGeom prst="ellipse">
                    <a:avLst/>
                  </a:prstGeom>
                  <a:solidFill>
                    <a:schemeClr val="bg1"/>
                  </a:solidFill>
                  <a:ln w="381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116748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826" y="3812"/>
                    <a:ext cx="425" cy="406"/>
                  </a:xfrm>
                  <a:prstGeom prst="line">
                    <a:avLst/>
                  </a:prstGeom>
                  <a:noFill/>
                  <a:ln w="28575">
                    <a:solidFill>
                      <a:srgbClr val="FF3300"/>
                    </a:solidFill>
                    <a:round/>
                    <a:headEnd/>
                    <a:tailEnd type="triangle" w="med" len="med"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GB"/>
                  </a:p>
                </p:txBody>
              </p:sp>
              <p:sp>
                <p:nvSpPr>
                  <p:cNvPr id="116746" name="Text Box 10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507" y="3405"/>
                    <a:ext cx="709" cy="231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eaLnBrk="1" hangingPunct="1">
                      <a:spcBef>
                        <a:spcPct val="50000"/>
                      </a:spcBef>
                    </a:pPr>
                    <a:r>
                      <a:rPr lang="en-US" sz="2000">
                        <a:solidFill>
                          <a:srgbClr val="FF3300"/>
                        </a:solidFill>
                        <a:latin typeface="Times New Roman" pitchFamily="18" charset="0"/>
                      </a:rPr>
                      <a:t>Shim</a:t>
                    </a:r>
                  </a:p>
                </p:txBody>
              </p:sp>
            </p:grpSp>
          </p:grpSp>
        </p:grpSp>
      </p:grp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05400" y="1371600"/>
            <a:ext cx="3886200" cy="2819400"/>
          </a:xfrm>
          <a:solidFill>
            <a:schemeClr val="bg1">
              <a:alpha val="80000"/>
            </a:schemeClr>
          </a:solidFill>
          <a:ln/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200"/>
              <a:t>Accurate positioning</a:t>
            </a:r>
            <a:br>
              <a:rPr lang="en-US" sz="2200"/>
            </a:br>
            <a:r>
              <a:rPr lang="en-US" sz="2200">
                <a:sym typeface="Symbol" pitchFamily="18" charset="2"/>
              </a:rPr>
              <a:t></a:t>
            </a:r>
            <a:r>
              <a:rPr lang="en-US" sz="2200"/>
              <a:t>for quench</a:t>
            </a:r>
            <a:br>
              <a:rPr lang="en-US" sz="2200"/>
            </a:br>
            <a:r>
              <a:rPr lang="en-US" sz="2200">
                <a:sym typeface="Symbol" pitchFamily="18" charset="2"/>
              </a:rPr>
              <a:t>for field accuracy</a:t>
            </a:r>
            <a:endParaRPr lang="en-US" sz="2200"/>
          </a:p>
          <a:p>
            <a:pPr>
              <a:lnSpc>
                <a:spcPct val="90000"/>
              </a:lnSpc>
            </a:pPr>
            <a:r>
              <a:rPr lang="en-US" sz="2200"/>
              <a:t>Winding</a:t>
            </a:r>
          </a:p>
          <a:p>
            <a:pPr>
              <a:lnSpc>
                <a:spcPct val="90000"/>
              </a:lnSpc>
            </a:pPr>
            <a:r>
              <a:rPr lang="en-US" sz="2200"/>
              <a:t>Curing at 185 °C</a:t>
            </a:r>
          </a:p>
          <a:p>
            <a:pPr>
              <a:lnSpc>
                <a:spcPct val="90000"/>
              </a:lnSpc>
            </a:pPr>
            <a:r>
              <a:rPr lang="en-US" sz="2200"/>
              <a:t>3-D: ends. Quasi-impregnation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967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1884AB-0309-44D8-90BB-9F352B60F966}" type="slidenum">
              <a:rPr lang="en-US"/>
              <a:pPr/>
              <a:t>41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>
            <a:normAutofit fontScale="90000"/>
          </a:bodyPr>
          <a:lstStyle/>
          <a:p>
            <a:r>
              <a:rPr lang="en-US"/>
              <a:t>Critical Process</a:t>
            </a:r>
            <a:br>
              <a:rPr lang="en-US"/>
            </a:br>
            <a:r>
              <a:rPr lang="en-US"/>
              <a:t>Winding-Curing-Coil</a:t>
            </a:r>
          </a:p>
        </p:txBody>
      </p:sp>
      <p:pic>
        <p:nvPicPr>
          <p:cNvPr id="6318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6400800" cy="371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31812" name="Group 4"/>
          <p:cNvGrpSpPr>
            <a:grpSpLocks/>
          </p:cNvGrpSpPr>
          <p:nvPr/>
        </p:nvGrpSpPr>
        <p:grpSpPr bwMode="auto">
          <a:xfrm>
            <a:off x="381000" y="4572000"/>
            <a:ext cx="2895600" cy="2286000"/>
            <a:chOff x="144" y="2736"/>
            <a:chExt cx="1968" cy="1541"/>
          </a:xfrm>
        </p:grpSpPr>
        <p:pic>
          <p:nvPicPr>
            <p:cNvPr id="631813" name="Picture 5" descr="D:\Mes Documents\Papers\2000Review\Figures\SSC_Magnetic_Design.gif"/>
            <p:cNvPicPr>
              <a:picLocks noChangeAspect="1" noChangeArrowheads="1"/>
            </p:cNvPicPr>
            <p:nvPr/>
          </p:nvPicPr>
          <p:blipFill>
            <a:blip r:embed="rId4" r:link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4" y="2736"/>
              <a:ext cx="1968" cy="15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31814" name="Line 6"/>
            <p:cNvSpPr>
              <a:spLocks noChangeShapeType="1"/>
            </p:cNvSpPr>
            <p:nvPr/>
          </p:nvSpPr>
          <p:spPr bwMode="auto">
            <a:xfrm>
              <a:off x="1104" y="4128"/>
              <a:ext cx="816" cy="0"/>
            </a:xfrm>
            <a:prstGeom prst="line">
              <a:avLst/>
            </a:prstGeom>
            <a:noFill/>
            <a:ln w="25400">
              <a:solidFill>
                <a:srgbClr val="FF060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1815" name="Line 7"/>
            <p:cNvSpPr>
              <a:spLocks noChangeShapeType="1"/>
            </p:cNvSpPr>
            <p:nvPr/>
          </p:nvSpPr>
          <p:spPr bwMode="auto">
            <a:xfrm flipV="1">
              <a:off x="528" y="2976"/>
              <a:ext cx="96" cy="384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631816" name="Line 8"/>
            <p:cNvSpPr>
              <a:spLocks noChangeShapeType="1"/>
            </p:cNvSpPr>
            <p:nvPr/>
          </p:nvSpPr>
          <p:spPr bwMode="auto">
            <a:xfrm flipV="1">
              <a:off x="1104" y="2976"/>
              <a:ext cx="288" cy="240"/>
            </a:xfrm>
            <a:prstGeom prst="line">
              <a:avLst/>
            </a:prstGeom>
            <a:noFill/>
            <a:ln w="50800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631820" name="Picture 1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9513" y="3482975"/>
            <a:ext cx="5424487" cy="338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1821" name="Rectangle 13"/>
          <p:cNvSpPr>
            <a:spLocks noChangeArrowheads="1"/>
          </p:cNvSpPr>
          <p:nvPr/>
        </p:nvSpPr>
        <p:spPr bwMode="auto">
          <a:xfrm>
            <a:off x="7648575" y="5105400"/>
            <a:ext cx="10382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/>
              <a:t>30 µm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36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1CB6BB-F2F0-4161-84F0-05EBCB054446}" type="slidenum">
              <a:rPr lang="en-US"/>
              <a:pPr/>
              <a:t>42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635906" name="Picture 2" descr="Presentation 5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51050" y="1628775"/>
            <a:ext cx="5516563" cy="4525963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35907" name="Picture 3" descr="Collars_op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1219200"/>
            <a:ext cx="2571750" cy="178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5908" name="Picture 4" descr="Collars_clos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038" y="1219200"/>
            <a:ext cx="2493962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5909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58738"/>
            <a:ext cx="9144000" cy="1084262"/>
          </a:xfrm>
        </p:spPr>
        <p:txBody>
          <a:bodyPr>
            <a:normAutofit fontScale="90000"/>
          </a:bodyPr>
          <a:lstStyle/>
          <a:p>
            <a:r>
              <a:rPr lang="en-US"/>
              <a:t>Dipole cross section : </a:t>
            </a:r>
            <a:br>
              <a:rPr lang="en-US"/>
            </a:br>
            <a:r>
              <a:rPr lang="en-US"/>
              <a:t>Collars</a:t>
            </a:r>
          </a:p>
        </p:txBody>
      </p:sp>
      <p:sp>
        <p:nvSpPr>
          <p:cNvPr id="635910" name="Text Box 6"/>
          <p:cNvSpPr txBox="1">
            <a:spLocks noChangeArrowheads="1"/>
          </p:cNvSpPr>
          <p:nvPr/>
        </p:nvSpPr>
        <p:spPr bwMode="auto">
          <a:xfrm>
            <a:off x="228600" y="1295400"/>
            <a:ext cx="3886200" cy="1349375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00FFFF">
                  <a:gamma/>
                  <a:tint val="12157"/>
                  <a:invGamma/>
                </a:srgbClr>
              </a:gs>
            </a:gsLst>
            <a:lin ang="5400000" scaled="1"/>
          </a:gradFill>
          <a:ln w="38100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Collars and collaring are the main controllers of the final coil shape Fine blanking of special austenitic strips (</a:t>
            </a:r>
            <a:r>
              <a:rPr lang="en-US" sz="2000">
                <a:solidFill>
                  <a:srgbClr val="FF0000"/>
                </a:solidFill>
                <a:latin typeface="Book Antiqua" pitchFamily="18" charset="0"/>
                <a:sym typeface="Symbol" pitchFamily="18" charset="2"/>
              </a:rPr>
              <a:t></a:t>
            </a:r>
            <a:r>
              <a:rPr lang="en-US" sz="2000" baseline="-25000">
                <a:solidFill>
                  <a:srgbClr val="FF0000"/>
                </a:solidFill>
                <a:latin typeface="Book Antiqua" pitchFamily="18" charset="0"/>
                <a:sym typeface="Symbol" pitchFamily="18" charset="2"/>
              </a:rPr>
              <a:t>r</a:t>
            </a:r>
            <a:r>
              <a:rPr lang="en-US" sz="2000">
                <a:solidFill>
                  <a:srgbClr val="FF0000"/>
                </a:solidFill>
                <a:latin typeface="Book Antiqua" pitchFamily="18" charset="0"/>
                <a:sym typeface="Symbol" pitchFamily="18" charset="2"/>
              </a:rPr>
              <a:t>&lt;1.005). </a:t>
            </a:r>
            <a:endParaRPr lang="en-US" sz="2000">
              <a:solidFill>
                <a:srgbClr val="FF0000"/>
              </a:solidFill>
              <a:latin typeface="Book Antiqua" pitchFamily="18" charset="0"/>
            </a:endParaRPr>
          </a:p>
        </p:txBody>
      </p:sp>
      <p:pic>
        <p:nvPicPr>
          <p:cNvPr id="63591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667250"/>
            <a:ext cx="28194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35913" name="Rectangle 9"/>
          <p:cNvSpPr>
            <a:spLocks noChangeArrowheads="1"/>
          </p:cNvSpPr>
          <p:nvPr/>
        </p:nvSpPr>
        <p:spPr bwMode="auto">
          <a:xfrm>
            <a:off x="6096000" y="4808538"/>
            <a:ext cx="3048000" cy="1897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65000"/>
              <a:buFontTx/>
              <a:buBlip>
                <a:blip r:embed="rId7"/>
              </a:buBlip>
            </a:pPr>
            <a:r>
              <a:rPr lang="en-US" sz="2000">
                <a:latin typeface="Book Antiqua" pitchFamily="18" charset="0"/>
              </a:rPr>
              <a:t>Collaring press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65000"/>
              <a:buFontTx/>
              <a:buBlip>
                <a:blip r:embed="rId7"/>
              </a:buBlip>
            </a:pPr>
            <a:r>
              <a:rPr lang="en-US" sz="2000">
                <a:latin typeface="Book Antiqua" pitchFamily="18" charset="0"/>
              </a:rPr>
              <a:t>&gt; 20 MN/m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65000"/>
              <a:buFontTx/>
              <a:buBlip>
                <a:blip r:embed="rId7"/>
              </a:buBlip>
            </a:pPr>
            <a:r>
              <a:rPr lang="en-US" sz="2000">
                <a:latin typeface="Book Antiqua" pitchFamily="18" charset="0"/>
              </a:rPr>
              <a:t>700 mm wide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65000"/>
              <a:buFontTx/>
              <a:buBlip>
                <a:blip r:embed="rId7"/>
              </a:buBlip>
            </a:pPr>
            <a:r>
              <a:rPr lang="en-US" sz="2000">
                <a:latin typeface="Book Antiqua" pitchFamily="18" charset="0"/>
              </a:rPr>
              <a:t>450 mm high</a:t>
            </a:r>
          </a:p>
          <a:p>
            <a:pPr marL="342900" indent="-342900" eaLnBrk="1" hangingPunct="1">
              <a:lnSpc>
                <a:spcPct val="90000"/>
              </a:lnSpc>
              <a:spcBef>
                <a:spcPct val="20000"/>
              </a:spcBef>
              <a:buSzPct val="65000"/>
              <a:buFontTx/>
              <a:buBlip>
                <a:blip r:embed="rId7"/>
              </a:buBlip>
            </a:pPr>
            <a:r>
              <a:rPr lang="en-US" sz="2000">
                <a:latin typeface="Book Antiqua" pitchFamily="18" charset="0"/>
              </a:rPr>
              <a:t>Beam accuracy 20 </a:t>
            </a:r>
            <a:r>
              <a:rPr lang="en-US" sz="2000">
                <a:latin typeface="Book Antiqua" pitchFamily="18" charset="0"/>
                <a:sym typeface="Symbol" pitchFamily="18" charset="2"/>
              </a:rPr>
              <a:t>m</a:t>
            </a:r>
          </a:p>
        </p:txBody>
      </p:sp>
      <p:pic>
        <p:nvPicPr>
          <p:cNvPr id="63591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79900"/>
            <a:ext cx="3048000" cy="257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63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DFB101-DBE4-4AC2-98B9-0832ADFF78FE}" type="slidenum">
              <a:rPr lang="en-US"/>
              <a:pPr/>
              <a:t>43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5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08062"/>
          </a:xfrm>
        </p:spPr>
        <p:txBody>
          <a:bodyPr>
            <a:normAutofit fontScale="90000"/>
          </a:bodyPr>
          <a:lstStyle/>
          <a:p>
            <a:r>
              <a:rPr lang="en-US"/>
              <a:t>Steering the production    through Field quality</a:t>
            </a:r>
          </a:p>
        </p:txBody>
      </p:sp>
      <p:sp>
        <p:nvSpPr>
          <p:cNvPr id="658436" name="Text Box 4"/>
          <p:cNvSpPr txBox="1">
            <a:spLocks noChangeArrowheads="1"/>
          </p:cNvSpPr>
          <p:nvPr/>
        </p:nvSpPr>
        <p:spPr bwMode="auto">
          <a:xfrm>
            <a:off x="251520" y="5883275"/>
            <a:ext cx="8712968" cy="369332"/>
          </a:xfrm>
          <a:prstGeom prst="rect">
            <a:avLst/>
          </a:prstGeom>
          <a:ln/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Times"/>
              </a:rPr>
              <a:t>To get it right we need model that predict position and deformation at the level of </a:t>
            </a:r>
            <a:r>
              <a:rPr lang="en-US" dirty="0" smtClean="0">
                <a:latin typeface="Times"/>
              </a:rPr>
              <a:t>10-20 </a:t>
            </a:r>
            <a:r>
              <a:rPr lang="en-US" dirty="0" smtClean="0">
                <a:latin typeface="Times"/>
                <a:sym typeface="Symbol"/>
              </a:rPr>
              <a:t></a:t>
            </a:r>
            <a:r>
              <a:rPr lang="en-US" dirty="0" smtClean="0">
                <a:latin typeface="Times"/>
              </a:rPr>
              <a:t>m! </a:t>
            </a:r>
            <a:endParaRPr lang="en-US" dirty="0">
              <a:latin typeface="Times"/>
            </a:endParaRPr>
          </a:p>
        </p:txBody>
      </p:sp>
      <p:pic>
        <p:nvPicPr>
          <p:cNvPr id="65843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4535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58440" name="Text Box 8"/>
          <p:cNvSpPr txBox="1">
            <a:spLocks noChangeArrowheads="1"/>
          </p:cNvSpPr>
          <p:nvPr/>
        </p:nvSpPr>
        <p:spPr bwMode="auto">
          <a:xfrm>
            <a:off x="7264400" y="5368925"/>
            <a:ext cx="1144588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AT-MAS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12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D5599D-4AA6-4ECA-9F34-28115BFD7DD6}" type="slidenum">
              <a:rPr lang="en-US"/>
              <a:pPr/>
              <a:t>44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5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84262"/>
          </a:xfrm>
        </p:spPr>
        <p:txBody>
          <a:bodyPr/>
          <a:lstStyle/>
          <a:p>
            <a:r>
              <a:rPr lang="en-US"/>
              <a:t>QA: Magnetic measurements</a:t>
            </a:r>
          </a:p>
        </p:txBody>
      </p:sp>
      <p:sp>
        <p:nvSpPr>
          <p:cNvPr id="656389" name="Rectangle 5"/>
          <p:cNvSpPr>
            <a:spLocks noChangeArrowheads="1"/>
          </p:cNvSpPr>
          <p:nvPr/>
        </p:nvSpPr>
        <p:spPr bwMode="auto">
          <a:xfrm>
            <a:off x="152400" y="4343400"/>
            <a:ext cx="31242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Book Antiqua" pitchFamily="18" charset="0"/>
              </a:rPr>
              <a:t>It has also helped to detect a number of defects.</a:t>
            </a:r>
          </a:p>
          <a:p>
            <a:pPr eaLnBrk="1" hangingPunct="1">
              <a:lnSpc>
                <a:spcPct val="90000"/>
              </a:lnSpc>
              <a:spcBef>
                <a:spcPct val="20000"/>
              </a:spcBef>
            </a:pPr>
            <a:r>
              <a:rPr lang="en-US" sz="2000" dirty="0">
                <a:latin typeface="Book Antiqua" pitchFamily="18" charset="0"/>
              </a:rPr>
              <a:t>It has also been used to detect subtle electrical shorts</a:t>
            </a:r>
          </a:p>
        </p:txBody>
      </p:sp>
      <p:sp>
        <p:nvSpPr>
          <p:cNvPr id="656390" name="Text Box 6"/>
          <p:cNvSpPr txBox="1">
            <a:spLocks noChangeArrowheads="1"/>
          </p:cNvSpPr>
          <p:nvPr/>
        </p:nvSpPr>
        <p:spPr bwMode="auto">
          <a:xfrm>
            <a:off x="6396036" y="3142496"/>
            <a:ext cx="1488331" cy="584775"/>
          </a:xfrm>
          <a:prstGeom prst="rect">
            <a:avLst/>
          </a:prstGeom>
          <a:ln>
            <a:headEnd/>
            <a:tailEnd/>
          </a:ln>
          <a:extLst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dirty="0" smtClean="0">
                <a:latin typeface="Book Antiqua" pitchFamily="18" charset="0"/>
              </a:rPr>
              <a:t>E</a:t>
            </a:r>
            <a:r>
              <a:rPr lang="en-US" sz="1600" dirty="0">
                <a:latin typeface="Book Antiqua" pitchFamily="18" charset="0"/>
              </a:rPr>
              <a:t>. </a:t>
            </a:r>
            <a:r>
              <a:rPr lang="en-US" sz="1600" dirty="0" smtClean="0">
                <a:latin typeface="Book Antiqua" pitchFamily="18" charset="0"/>
              </a:rPr>
              <a:t>Todesco, </a:t>
            </a:r>
            <a:br>
              <a:rPr lang="en-US" sz="1600" dirty="0" smtClean="0">
                <a:latin typeface="Book Antiqua" pitchFamily="18" charset="0"/>
              </a:rPr>
            </a:br>
            <a:r>
              <a:rPr lang="en-US" sz="1600" dirty="0" smtClean="0">
                <a:latin typeface="Book Antiqua" pitchFamily="18" charset="0"/>
              </a:rPr>
              <a:t>C. </a:t>
            </a:r>
            <a:r>
              <a:rPr lang="en-US" sz="1600" dirty="0" err="1" smtClean="0">
                <a:latin typeface="Book Antiqua" pitchFamily="18" charset="0"/>
              </a:rPr>
              <a:t>Vollinger</a:t>
            </a:r>
            <a:r>
              <a:rPr lang="en-US" sz="1600" dirty="0" smtClean="0">
                <a:latin typeface="Book Antiqua" pitchFamily="18" charset="0"/>
              </a:rPr>
              <a:t> </a:t>
            </a:r>
            <a:endParaRPr lang="en-US" sz="1600" dirty="0">
              <a:latin typeface="Book Antiqua" pitchFamily="18" charset="0"/>
            </a:endParaRPr>
          </a:p>
        </p:txBody>
      </p:sp>
      <p:sp>
        <p:nvSpPr>
          <p:cNvPr id="656391" name="Rectangle 7"/>
          <p:cNvSpPr>
            <a:spLocks noChangeArrowheads="1"/>
          </p:cNvSpPr>
          <p:nvPr/>
        </p:nvSpPr>
        <p:spPr bwMode="auto">
          <a:xfrm>
            <a:off x="5962650" y="1600200"/>
            <a:ext cx="3181350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2000">
                <a:latin typeface="Book Antiqua" pitchFamily="18" charset="0"/>
              </a:rPr>
              <a:t>Introduced first to steer the FQ toward beam dynamics targets.</a:t>
            </a:r>
          </a:p>
        </p:txBody>
      </p:sp>
      <p:pic>
        <p:nvPicPr>
          <p:cNvPr id="65638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" t="2098" r="1923" b="2623"/>
          <a:stretch>
            <a:fillRect/>
          </a:stretch>
        </p:blipFill>
        <p:spPr bwMode="auto">
          <a:xfrm>
            <a:off x="0" y="1169988"/>
            <a:ext cx="5943600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6394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3629025"/>
            <a:ext cx="5495925" cy="322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0648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6A9AF-30A0-4113-954A-151538BAA8D3}" type="slidenum">
              <a:rPr lang="en-US"/>
              <a:pPr/>
              <a:t>45</a:t>
            </a:fld>
            <a:endParaRPr lang="en-US"/>
          </a:p>
        </p:txBody>
      </p:sp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Magnetic Measurements </a:t>
            </a:r>
            <a:r>
              <a:rPr lang="en-US" dirty="0"/>
              <a:t>in </a:t>
            </a:r>
            <a:r>
              <a:rPr lang="en-US" dirty="0" smtClean="0"/>
              <a:t>Industry </a:t>
            </a:r>
            <a:br>
              <a:rPr lang="en-US" dirty="0" smtClean="0"/>
            </a:br>
            <a:r>
              <a:rPr lang="en-US" dirty="0" smtClean="0"/>
              <a:t>as ultimate QA</a:t>
            </a:r>
            <a:endParaRPr lang="en-US" dirty="0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81200"/>
            <a:ext cx="7772400" cy="609600"/>
          </a:xfrm>
        </p:spPr>
        <p:txBody>
          <a:bodyPr/>
          <a:lstStyle/>
          <a:p>
            <a:r>
              <a:rPr lang="en-US"/>
              <a:t>Time lag from construction to cold test</a:t>
            </a:r>
          </a:p>
        </p:txBody>
      </p:sp>
      <p:pic>
        <p:nvPicPr>
          <p:cNvPr id="9728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286000"/>
            <a:ext cx="6146800" cy="359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7285" name="Rectangle 5"/>
          <p:cNvSpPr>
            <a:spLocks noChangeArrowheads="1"/>
          </p:cNvSpPr>
          <p:nvPr/>
        </p:nvSpPr>
        <p:spPr bwMode="auto">
          <a:xfrm>
            <a:off x="685800" y="2438400"/>
            <a:ext cx="777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srgbClr val="FF0002"/>
                </a:solidFill>
                <a:latin typeface="Times"/>
              </a:rPr>
              <a:t>Intercept constructive defects at early stage</a:t>
            </a:r>
          </a:p>
        </p:txBody>
      </p:sp>
      <p:pic>
        <p:nvPicPr>
          <p:cNvPr id="97286" name="Picture 6" descr="&#10;doublecps.jpg                                                  000C5B8EMacOSX                         B940A4F5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5765800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7" name="Picture 7" descr="2032.jpg                                                       000C5B8EMacOSX                         B940A4F5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667000"/>
            <a:ext cx="4510088" cy="338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8" name="Picture 8" descr="image002.jpg                                                   000C5B8EMacOSX                         B940A4F5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57400"/>
            <a:ext cx="2819400" cy="143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289" name="Picture 9" descr="image006.jpg                                                   000C5B8EMacOSX                         B940A4F5: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00450"/>
            <a:ext cx="4343400" cy="325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39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500"/>
                                        <p:tgtEl>
                                          <p:spTgt spid="97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0" dur="500"/>
                                        <p:tgtEl>
                                          <p:spTgt spid="9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9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72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7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3" grpId="0" build="p" autoUpdateAnimBg="0"/>
      <p:bldP spid="97285" grpId="0" autoUpdateAnimBg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E06DC8-BDB1-4847-92D8-1185311B6E95}" type="slidenum">
              <a:rPr lang="en-US"/>
              <a:pPr/>
              <a:t>46</a:t>
            </a:fld>
            <a:endParaRPr lang="en-US"/>
          </a:p>
        </p:txBody>
      </p:sp>
      <p:pic>
        <p:nvPicPr>
          <p:cNvPr id="23554" name="Picture 2" descr="Presentation 7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450" y="1524000"/>
            <a:ext cx="521017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6" name="Rectangle 4"/>
          <p:cNvSpPr>
            <a:spLocks noGrp="1" noChangeArrowheads="1"/>
          </p:cNvSpPr>
          <p:nvPr>
            <p:ph type="title"/>
          </p:nvPr>
        </p:nvSpPr>
        <p:spPr>
          <a:xfrm>
            <a:off x="1485900" y="49188"/>
            <a:ext cx="73152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Dipole X-sect: regular yoke laminations</a:t>
            </a:r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-31576" y="620688"/>
            <a:ext cx="2371328" cy="2354491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One supplier for the steel 45,000 </a:t>
            </a:r>
            <a:r>
              <a:rPr lang="en-US" dirty="0" smtClean="0"/>
              <a:t>tons (change properties, strikes..)</a:t>
            </a:r>
          </a:p>
          <a:p>
            <a:pPr>
              <a:spcBef>
                <a:spcPct val="50000"/>
              </a:spcBef>
            </a:pPr>
            <a:r>
              <a:rPr lang="en-US" dirty="0" smtClean="0"/>
              <a:t>Two supplier of lamination</a:t>
            </a:r>
            <a:endParaRPr lang="en-US" dirty="0"/>
          </a:p>
          <a:p>
            <a:pPr>
              <a:spcBef>
                <a:spcPct val="50000"/>
              </a:spcBef>
            </a:pPr>
            <a:r>
              <a:rPr lang="en-US" sz="2000" dirty="0"/>
              <a:t>precise vertical gap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4419600" y="5867400"/>
            <a:ext cx="2590800" cy="446088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chemeClr val="hlink"/>
                </a:solidFill>
                <a:latin typeface="Comic Sans MS" pitchFamily="66" charset="0"/>
              </a:rPr>
              <a:t>Temperature probe</a:t>
            </a:r>
            <a:endParaRPr lang="en-US" sz="200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23561" name="Line 9"/>
          <p:cNvSpPr>
            <a:spLocks noChangeShapeType="1"/>
          </p:cNvSpPr>
          <p:nvPr/>
        </p:nvSpPr>
        <p:spPr bwMode="auto">
          <a:xfrm flipH="1" flipV="1">
            <a:off x="5943600" y="5257800"/>
            <a:ext cx="304800" cy="609600"/>
          </a:xfrm>
          <a:prstGeom prst="line">
            <a:avLst/>
          </a:prstGeom>
          <a:noFill/>
          <a:ln w="25400">
            <a:solidFill>
              <a:srgbClr val="9933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3562" name="AutoShape 10"/>
          <p:cNvSpPr>
            <a:spLocks noChangeArrowheads="1"/>
          </p:cNvSpPr>
          <p:nvPr/>
        </p:nvSpPr>
        <p:spPr bwMode="auto">
          <a:xfrm rot="-23698627">
            <a:off x="5638800" y="5257800"/>
            <a:ext cx="304800" cy="76200"/>
          </a:xfrm>
          <a:prstGeom prst="cube">
            <a:avLst>
              <a:gd name="adj" fmla="val 0"/>
            </a:avLst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pic>
        <p:nvPicPr>
          <p:cNvPr id="23565" name="Picture 13" descr="Collar_lamin_nested2.jpg                                       00001C24Data                           B940A4F7: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00" r="8000"/>
          <a:stretch>
            <a:fillRect/>
          </a:stretch>
        </p:blipFill>
        <p:spPr bwMode="auto">
          <a:xfrm>
            <a:off x="0" y="3200400"/>
            <a:ext cx="2971800" cy="29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18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36" y="898386"/>
            <a:ext cx="3124200" cy="197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2186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492896"/>
            <a:ext cx="12954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00996" y="4768151"/>
            <a:ext cx="194347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err="1" smtClean="0"/>
              <a:t>Sampling</a:t>
            </a:r>
            <a:r>
              <a:rPr lang="fr-CH" b="1" dirty="0" smtClean="0"/>
              <a:t>! </a:t>
            </a:r>
            <a:r>
              <a:rPr lang="fr-CH" b="1" dirty="0" err="1" smtClean="0"/>
              <a:t>Each</a:t>
            </a:r>
            <a:r>
              <a:rPr lang="fr-CH" b="1" dirty="0" smtClean="0"/>
              <a:t> lot has been </a:t>
            </a:r>
            <a:r>
              <a:rPr lang="fr-CH" b="1" dirty="0" err="1" smtClean="0"/>
              <a:t>mesured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796251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93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  <p:sp>
        <p:nvSpPr>
          <p:cNvPr id="194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0C6ED-BA5D-46AF-B86D-6FB2930EB6BF}" type="slidenum">
              <a:rPr lang="en-US"/>
              <a:pPr/>
              <a:t>47</a:t>
            </a:fld>
            <a:endParaRPr lang="en-US"/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82688" y="609600"/>
            <a:ext cx="6665912" cy="1143000"/>
          </a:xfrm>
        </p:spPr>
        <p:txBody>
          <a:bodyPr/>
          <a:lstStyle/>
          <a:p>
            <a:r>
              <a:rPr lang="en-US"/>
              <a:t>Dip X-sect</a:t>
            </a:r>
          </a:p>
        </p:txBody>
      </p:sp>
      <p:pic>
        <p:nvPicPr>
          <p:cNvPr id="7171" name="Picture 3" descr="CryodipXsect_he107v2001.jpg                                    000006A2Data                           B940A4F7:"/>
          <p:cNvPicPr>
            <a:picLocks noGrp="1" noChangeAspect="1" noChangeArrowheads="1"/>
          </p:cNvPicPr>
          <p:nvPr>
            <p:ph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7800" y="479425"/>
            <a:ext cx="6477000" cy="4894263"/>
          </a:xfrm>
        </p:spPr>
      </p:pic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5334000"/>
            <a:ext cx="8915400" cy="990600"/>
          </a:xfrm>
          <a:prstGeom prst="rect">
            <a:avLst/>
          </a:prstGeom>
          <a:solidFill>
            <a:srgbClr val="FBFFAB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FF0002"/>
                </a:solidFill>
                <a:latin typeface="Times" pitchFamily="18" charset="0"/>
              </a:rPr>
              <a:t>15 m long (14.3 L</a:t>
            </a:r>
            <a:r>
              <a:rPr lang="en-US" baseline="-25000">
                <a:solidFill>
                  <a:srgbClr val="FF0002"/>
                </a:solidFill>
                <a:latin typeface="Times" pitchFamily="18" charset="0"/>
              </a:rPr>
              <a:t>m</a:t>
            </a:r>
            <a:r>
              <a:rPr lang="en-US">
                <a:solidFill>
                  <a:srgbClr val="FF0002"/>
                </a:solidFill>
                <a:latin typeface="Times" pitchFamily="18" charset="0"/>
              </a:rPr>
              <a:t>), coil aperture 56 mm, and curved (sag is 9 mm)</a:t>
            </a:r>
          </a:p>
          <a:p>
            <a:pPr marL="342900" indent="-342900" eaLnBrk="1" hangingPunct="1">
              <a:spcBef>
                <a:spcPct val="20000"/>
              </a:spcBef>
              <a:buFontTx/>
              <a:buChar char="•"/>
            </a:pPr>
            <a:r>
              <a:rPr lang="en-US">
                <a:solidFill>
                  <a:srgbClr val="FF0002"/>
                </a:solidFill>
                <a:latin typeface="Times" pitchFamily="18" charset="0"/>
              </a:rPr>
              <a:t>Correctors are fixed on magnet CM end</a:t>
            </a:r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1371600" y="76200"/>
            <a:ext cx="6477000" cy="6307138"/>
            <a:chOff x="765" y="64"/>
            <a:chExt cx="4200" cy="4201"/>
          </a:xfrm>
        </p:grpSpPr>
        <p:pic>
          <p:nvPicPr>
            <p:cNvPr id="7177" name="Picture 9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5" y="115"/>
              <a:ext cx="4199" cy="40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178" name="Line 10"/>
            <p:cNvSpPr>
              <a:spLocks noChangeShapeType="1"/>
            </p:cNvSpPr>
            <p:nvPr/>
          </p:nvSpPr>
          <p:spPr bwMode="auto">
            <a:xfrm>
              <a:off x="765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79" name="Line 11"/>
            <p:cNvSpPr>
              <a:spLocks noChangeShapeType="1"/>
            </p:cNvSpPr>
            <p:nvPr/>
          </p:nvSpPr>
          <p:spPr bwMode="auto">
            <a:xfrm>
              <a:off x="1021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0" name="Line 12"/>
            <p:cNvSpPr>
              <a:spLocks noChangeShapeType="1"/>
            </p:cNvSpPr>
            <p:nvPr/>
          </p:nvSpPr>
          <p:spPr bwMode="auto">
            <a:xfrm>
              <a:off x="1277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1" name="Line 13"/>
            <p:cNvSpPr>
              <a:spLocks noChangeShapeType="1"/>
            </p:cNvSpPr>
            <p:nvPr/>
          </p:nvSpPr>
          <p:spPr bwMode="auto">
            <a:xfrm>
              <a:off x="1534" y="4191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2" name="Line 14"/>
            <p:cNvSpPr>
              <a:spLocks noChangeShapeType="1"/>
            </p:cNvSpPr>
            <p:nvPr/>
          </p:nvSpPr>
          <p:spPr bwMode="auto">
            <a:xfrm>
              <a:off x="1790" y="4191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3" name="Line 15"/>
            <p:cNvSpPr>
              <a:spLocks noChangeShapeType="1"/>
            </p:cNvSpPr>
            <p:nvPr/>
          </p:nvSpPr>
          <p:spPr bwMode="auto">
            <a:xfrm>
              <a:off x="2046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4" name="Line 16"/>
            <p:cNvSpPr>
              <a:spLocks noChangeShapeType="1"/>
            </p:cNvSpPr>
            <p:nvPr/>
          </p:nvSpPr>
          <p:spPr bwMode="auto">
            <a:xfrm>
              <a:off x="2302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5" name="Line 17"/>
            <p:cNvSpPr>
              <a:spLocks noChangeShapeType="1"/>
            </p:cNvSpPr>
            <p:nvPr/>
          </p:nvSpPr>
          <p:spPr bwMode="auto">
            <a:xfrm>
              <a:off x="2558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6" name="Line 18"/>
            <p:cNvSpPr>
              <a:spLocks noChangeShapeType="1"/>
            </p:cNvSpPr>
            <p:nvPr/>
          </p:nvSpPr>
          <p:spPr bwMode="auto">
            <a:xfrm>
              <a:off x="2814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7" name="Line 19"/>
            <p:cNvSpPr>
              <a:spLocks noChangeShapeType="1"/>
            </p:cNvSpPr>
            <p:nvPr/>
          </p:nvSpPr>
          <p:spPr bwMode="auto">
            <a:xfrm>
              <a:off x="3071" y="4191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8" name="Line 20"/>
            <p:cNvSpPr>
              <a:spLocks noChangeShapeType="1"/>
            </p:cNvSpPr>
            <p:nvPr/>
          </p:nvSpPr>
          <p:spPr bwMode="auto">
            <a:xfrm>
              <a:off x="3327" y="4191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89" name="Line 21"/>
            <p:cNvSpPr>
              <a:spLocks noChangeShapeType="1"/>
            </p:cNvSpPr>
            <p:nvPr/>
          </p:nvSpPr>
          <p:spPr bwMode="auto">
            <a:xfrm>
              <a:off x="3583" y="4191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0" name="Line 22"/>
            <p:cNvSpPr>
              <a:spLocks noChangeShapeType="1"/>
            </p:cNvSpPr>
            <p:nvPr/>
          </p:nvSpPr>
          <p:spPr bwMode="auto">
            <a:xfrm>
              <a:off x="3839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1" name="Line 23"/>
            <p:cNvSpPr>
              <a:spLocks noChangeShapeType="1"/>
            </p:cNvSpPr>
            <p:nvPr/>
          </p:nvSpPr>
          <p:spPr bwMode="auto">
            <a:xfrm>
              <a:off x="4095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2" name="Line 24"/>
            <p:cNvSpPr>
              <a:spLocks noChangeShapeType="1"/>
            </p:cNvSpPr>
            <p:nvPr/>
          </p:nvSpPr>
          <p:spPr bwMode="auto">
            <a:xfrm>
              <a:off x="4351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3" name="Line 25"/>
            <p:cNvSpPr>
              <a:spLocks noChangeShapeType="1"/>
            </p:cNvSpPr>
            <p:nvPr/>
          </p:nvSpPr>
          <p:spPr bwMode="auto">
            <a:xfrm>
              <a:off x="4607" y="4191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auto">
            <a:xfrm>
              <a:off x="4864" y="4134"/>
              <a:ext cx="100" cy="57"/>
            </a:xfrm>
            <a:custGeom>
              <a:avLst/>
              <a:gdLst>
                <a:gd name="T0" fmla="*/ 0 w 92"/>
                <a:gd name="T1" fmla="*/ 52 h 52"/>
                <a:gd name="T2" fmla="*/ 92 w 92"/>
                <a:gd name="T3" fmla="*/ 52 h 52"/>
                <a:gd name="T4" fmla="*/ 92 w 92"/>
                <a:gd name="T5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2" h="52">
                  <a:moveTo>
                    <a:pt x="0" y="52"/>
                  </a:moveTo>
                  <a:lnTo>
                    <a:pt x="92" y="52"/>
                  </a:lnTo>
                  <a:lnTo>
                    <a:pt x="92" y="0"/>
                  </a:lnTo>
                </a:path>
              </a:pathLst>
            </a:custGeom>
            <a:noFill/>
            <a:ln w="317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5" name="Line 27"/>
            <p:cNvSpPr>
              <a:spLocks noChangeShapeType="1"/>
            </p:cNvSpPr>
            <p:nvPr/>
          </p:nvSpPr>
          <p:spPr bwMode="auto">
            <a:xfrm flipV="1">
              <a:off x="4964" y="3877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6" name="Line 28"/>
            <p:cNvSpPr>
              <a:spLocks noChangeShapeType="1"/>
            </p:cNvSpPr>
            <p:nvPr/>
          </p:nvSpPr>
          <p:spPr bwMode="auto">
            <a:xfrm flipV="1">
              <a:off x="4964" y="3621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7" name="Line 29"/>
            <p:cNvSpPr>
              <a:spLocks noChangeShapeType="1"/>
            </p:cNvSpPr>
            <p:nvPr/>
          </p:nvSpPr>
          <p:spPr bwMode="auto">
            <a:xfrm flipV="1">
              <a:off x="4964" y="3364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8" name="Line 30"/>
            <p:cNvSpPr>
              <a:spLocks noChangeShapeType="1"/>
            </p:cNvSpPr>
            <p:nvPr/>
          </p:nvSpPr>
          <p:spPr bwMode="auto">
            <a:xfrm flipV="1">
              <a:off x="4964" y="3108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199" name="Line 31"/>
            <p:cNvSpPr>
              <a:spLocks noChangeShapeType="1"/>
            </p:cNvSpPr>
            <p:nvPr/>
          </p:nvSpPr>
          <p:spPr bwMode="auto">
            <a:xfrm flipV="1">
              <a:off x="4964" y="2851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0" name="Line 32"/>
            <p:cNvSpPr>
              <a:spLocks noChangeShapeType="1"/>
            </p:cNvSpPr>
            <p:nvPr/>
          </p:nvSpPr>
          <p:spPr bwMode="auto">
            <a:xfrm flipV="1">
              <a:off x="4964" y="2595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1" name="Line 33"/>
            <p:cNvSpPr>
              <a:spLocks noChangeShapeType="1"/>
            </p:cNvSpPr>
            <p:nvPr/>
          </p:nvSpPr>
          <p:spPr bwMode="auto">
            <a:xfrm flipV="1">
              <a:off x="4964" y="2338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2" name="Line 34"/>
            <p:cNvSpPr>
              <a:spLocks noChangeShapeType="1"/>
            </p:cNvSpPr>
            <p:nvPr/>
          </p:nvSpPr>
          <p:spPr bwMode="auto">
            <a:xfrm flipV="1">
              <a:off x="4964" y="2082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3" name="Line 35"/>
            <p:cNvSpPr>
              <a:spLocks noChangeShapeType="1"/>
            </p:cNvSpPr>
            <p:nvPr/>
          </p:nvSpPr>
          <p:spPr bwMode="auto">
            <a:xfrm flipV="1">
              <a:off x="4964" y="1825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4" name="Line 36"/>
            <p:cNvSpPr>
              <a:spLocks noChangeShapeType="1"/>
            </p:cNvSpPr>
            <p:nvPr/>
          </p:nvSpPr>
          <p:spPr bwMode="auto">
            <a:xfrm flipV="1">
              <a:off x="4964" y="1569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5" name="Line 37"/>
            <p:cNvSpPr>
              <a:spLocks noChangeShapeType="1"/>
            </p:cNvSpPr>
            <p:nvPr/>
          </p:nvSpPr>
          <p:spPr bwMode="auto">
            <a:xfrm flipV="1">
              <a:off x="4964" y="1312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6" name="Line 38"/>
            <p:cNvSpPr>
              <a:spLocks noChangeShapeType="1"/>
            </p:cNvSpPr>
            <p:nvPr/>
          </p:nvSpPr>
          <p:spPr bwMode="auto">
            <a:xfrm flipV="1">
              <a:off x="4964" y="1056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7" name="Line 39"/>
            <p:cNvSpPr>
              <a:spLocks noChangeShapeType="1"/>
            </p:cNvSpPr>
            <p:nvPr/>
          </p:nvSpPr>
          <p:spPr bwMode="auto">
            <a:xfrm flipV="1">
              <a:off x="4964" y="799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8" name="Line 40"/>
            <p:cNvSpPr>
              <a:spLocks noChangeShapeType="1"/>
            </p:cNvSpPr>
            <p:nvPr/>
          </p:nvSpPr>
          <p:spPr bwMode="auto">
            <a:xfrm flipV="1">
              <a:off x="4964" y="543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09" name="Line 41"/>
            <p:cNvSpPr>
              <a:spLocks noChangeShapeType="1"/>
            </p:cNvSpPr>
            <p:nvPr/>
          </p:nvSpPr>
          <p:spPr bwMode="auto">
            <a:xfrm flipV="1">
              <a:off x="4964" y="286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0" name="Freeform 42"/>
            <p:cNvSpPr>
              <a:spLocks/>
            </p:cNvSpPr>
            <p:nvPr/>
          </p:nvSpPr>
          <p:spPr bwMode="auto">
            <a:xfrm>
              <a:off x="4879" y="115"/>
              <a:ext cx="85" cy="73"/>
            </a:xfrm>
            <a:custGeom>
              <a:avLst/>
              <a:gdLst>
                <a:gd name="T0" fmla="*/ 78 w 78"/>
                <a:gd name="T1" fmla="*/ 66 h 66"/>
                <a:gd name="T2" fmla="*/ 78 w 78"/>
                <a:gd name="T3" fmla="*/ 0 h 66"/>
                <a:gd name="T4" fmla="*/ 0 w 78"/>
                <a:gd name="T5" fmla="*/ 0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8" h="66">
                  <a:moveTo>
                    <a:pt x="78" y="66"/>
                  </a:moveTo>
                  <a:lnTo>
                    <a:pt x="78" y="0"/>
                  </a:lnTo>
                  <a:lnTo>
                    <a:pt x="0" y="0"/>
                  </a:lnTo>
                </a:path>
              </a:pathLst>
            </a:custGeom>
            <a:noFill/>
            <a:ln w="31750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1" name="Line 43"/>
            <p:cNvSpPr>
              <a:spLocks noChangeShapeType="1"/>
            </p:cNvSpPr>
            <p:nvPr/>
          </p:nvSpPr>
          <p:spPr bwMode="auto">
            <a:xfrm flipH="1">
              <a:off x="4623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2" name="Line 44"/>
            <p:cNvSpPr>
              <a:spLocks noChangeShapeType="1"/>
            </p:cNvSpPr>
            <p:nvPr/>
          </p:nvSpPr>
          <p:spPr bwMode="auto">
            <a:xfrm flipH="1">
              <a:off x="4367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3" name="Line 45"/>
            <p:cNvSpPr>
              <a:spLocks noChangeShapeType="1"/>
            </p:cNvSpPr>
            <p:nvPr/>
          </p:nvSpPr>
          <p:spPr bwMode="auto">
            <a:xfrm flipH="1">
              <a:off x="4110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4" name="Line 46"/>
            <p:cNvSpPr>
              <a:spLocks noChangeShapeType="1"/>
            </p:cNvSpPr>
            <p:nvPr/>
          </p:nvSpPr>
          <p:spPr bwMode="auto">
            <a:xfrm flipH="1">
              <a:off x="3854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5" name="Line 47"/>
            <p:cNvSpPr>
              <a:spLocks noChangeShapeType="1"/>
            </p:cNvSpPr>
            <p:nvPr/>
          </p:nvSpPr>
          <p:spPr bwMode="auto">
            <a:xfrm flipH="1">
              <a:off x="3598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6" name="Line 48"/>
            <p:cNvSpPr>
              <a:spLocks noChangeShapeType="1"/>
            </p:cNvSpPr>
            <p:nvPr/>
          </p:nvSpPr>
          <p:spPr bwMode="auto">
            <a:xfrm flipH="1">
              <a:off x="3342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7" name="Line 49"/>
            <p:cNvSpPr>
              <a:spLocks noChangeShapeType="1"/>
            </p:cNvSpPr>
            <p:nvPr/>
          </p:nvSpPr>
          <p:spPr bwMode="auto">
            <a:xfrm flipH="1">
              <a:off x="3086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8" name="Line 50"/>
            <p:cNvSpPr>
              <a:spLocks noChangeShapeType="1"/>
            </p:cNvSpPr>
            <p:nvPr/>
          </p:nvSpPr>
          <p:spPr bwMode="auto">
            <a:xfrm flipH="1">
              <a:off x="2830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19" name="Line 51"/>
            <p:cNvSpPr>
              <a:spLocks noChangeShapeType="1"/>
            </p:cNvSpPr>
            <p:nvPr/>
          </p:nvSpPr>
          <p:spPr bwMode="auto">
            <a:xfrm flipH="1">
              <a:off x="2574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0" name="Line 52"/>
            <p:cNvSpPr>
              <a:spLocks noChangeShapeType="1"/>
            </p:cNvSpPr>
            <p:nvPr/>
          </p:nvSpPr>
          <p:spPr bwMode="auto">
            <a:xfrm flipH="1">
              <a:off x="2317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1" name="Line 53"/>
            <p:cNvSpPr>
              <a:spLocks noChangeShapeType="1"/>
            </p:cNvSpPr>
            <p:nvPr/>
          </p:nvSpPr>
          <p:spPr bwMode="auto">
            <a:xfrm flipH="1">
              <a:off x="2061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2" name="Line 54"/>
            <p:cNvSpPr>
              <a:spLocks noChangeShapeType="1"/>
            </p:cNvSpPr>
            <p:nvPr/>
          </p:nvSpPr>
          <p:spPr bwMode="auto">
            <a:xfrm flipH="1">
              <a:off x="1805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3" name="Line 55"/>
            <p:cNvSpPr>
              <a:spLocks noChangeShapeType="1"/>
            </p:cNvSpPr>
            <p:nvPr/>
          </p:nvSpPr>
          <p:spPr bwMode="auto">
            <a:xfrm flipH="1">
              <a:off x="1549" y="115"/>
              <a:ext cx="158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4" name="Line 56"/>
            <p:cNvSpPr>
              <a:spLocks noChangeShapeType="1"/>
            </p:cNvSpPr>
            <p:nvPr/>
          </p:nvSpPr>
          <p:spPr bwMode="auto">
            <a:xfrm flipH="1">
              <a:off x="1293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5" name="Line 57"/>
            <p:cNvSpPr>
              <a:spLocks noChangeShapeType="1"/>
            </p:cNvSpPr>
            <p:nvPr/>
          </p:nvSpPr>
          <p:spPr bwMode="auto">
            <a:xfrm flipH="1">
              <a:off x="1037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6" name="Line 58"/>
            <p:cNvSpPr>
              <a:spLocks noChangeShapeType="1"/>
            </p:cNvSpPr>
            <p:nvPr/>
          </p:nvSpPr>
          <p:spPr bwMode="auto">
            <a:xfrm flipH="1">
              <a:off x="781" y="115"/>
              <a:ext cx="157" cy="1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7" name="Line 59"/>
            <p:cNvSpPr>
              <a:spLocks noChangeShapeType="1"/>
            </p:cNvSpPr>
            <p:nvPr/>
          </p:nvSpPr>
          <p:spPr bwMode="auto">
            <a:xfrm>
              <a:off x="765" y="199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8" name="Line 60"/>
            <p:cNvSpPr>
              <a:spLocks noChangeShapeType="1"/>
            </p:cNvSpPr>
            <p:nvPr/>
          </p:nvSpPr>
          <p:spPr bwMode="auto">
            <a:xfrm>
              <a:off x="765" y="455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29" name="Line 61"/>
            <p:cNvSpPr>
              <a:spLocks noChangeShapeType="1"/>
            </p:cNvSpPr>
            <p:nvPr/>
          </p:nvSpPr>
          <p:spPr bwMode="auto">
            <a:xfrm>
              <a:off x="765" y="712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0" name="Line 62"/>
            <p:cNvSpPr>
              <a:spLocks noChangeShapeType="1"/>
            </p:cNvSpPr>
            <p:nvPr/>
          </p:nvSpPr>
          <p:spPr bwMode="auto">
            <a:xfrm>
              <a:off x="765" y="968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1" name="Line 63"/>
            <p:cNvSpPr>
              <a:spLocks noChangeShapeType="1"/>
            </p:cNvSpPr>
            <p:nvPr/>
          </p:nvSpPr>
          <p:spPr bwMode="auto">
            <a:xfrm>
              <a:off x="765" y="1225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2" name="Line 64"/>
            <p:cNvSpPr>
              <a:spLocks noChangeShapeType="1"/>
            </p:cNvSpPr>
            <p:nvPr/>
          </p:nvSpPr>
          <p:spPr bwMode="auto">
            <a:xfrm>
              <a:off x="765" y="1481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3" name="Line 65"/>
            <p:cNvSpPr>
              <a:spLocks noChangeShapeType="1"/>
            </p:cNvSpPr>
            <p:nvPr/>
          </p:nvSpPr>
          <p:spPr bwMode="auto">
            <a:xfrm>
              <a:off x="765" y="1738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4" name="Line 66"/>
            <p:cNvSpPr>
              <a:spLocks noChangeShapeType="1"/>
            </p:cNvSpPr>
            <p:nvPr/>
          </p:nvSpPr>
          <p:spPr bwMode="auto">
            <a:xfrm>
              <a:off x="765" y="1994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5" name="Line 67"/>
            <p:cNvSpPr>
              <a:spLocks noChangeShapeType="1"/>
            </p:cNvSpPr>
            <p:nvPr/>
          </p:nvSpPr>
          <p:spPr bwMode="auto">
            <a:xfrm>
              <a:off x="765" y="2251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6" name="Line 68"/>
            <p:cNvSpPr>
              <a:spLocks noChangeShapeType="1"/>
            </p:cNvSpPr>
            <p:nvPr/>
          </p:nvSpPr>
          <p:spPr bwMode="auto">
            <a:xfrm>
              <a:off x="765" y="2507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7" name="Line 69"/>
            <p:cNvSpPr>
              <a:spLocks noChangeShapeType="1"/>
            </p:cNvSpPr>
            <p:nvPr/>
          </p:nvSpPr>
          <p:spPr bwMode="auto">
            <a:xfrm>
              <a:off x="765" y="2764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8" name="Line 70"/>
            <p:cNvSpPr>
              <a:spLocks noChangeShapeType="1"/>
            </p:cNvSpPr>
            <p:nvPr/>
          </p:nvSpPr>
          <p:spPr bwMode="auto">
            <a:xfrm>
              <a:off x="765" y="3020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39" name="Line 71"/>
            <p:cNvSpPr>
              <a:spLocks noChangeShapeType="1"/>
            </p:cNvSpPr>
            <p:nvPr/>
          </p:nvSpPr>
          <p:spPr bwMode="auto">
            <a:xfrm>
              <a:off x="765" y="3277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40" name="Line 72"/>
            <p:cNvSpPr>
              <a:spLocks noChangeShapeType="1"/>
            </p:cNvSpPr>
            <p:nvPr/>
          </p:nvSpPr>
          <p:spPr bwMode="auto">
            <a:xfrm>
              <a:off x="765" y="3533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41" name="Line 73"/>
            <p:cNvSpPr>
              <a:spLocks noChangeShapeType="1"/>
            </p:cNvSpPr>
            <p:nvPr/>
          </p:nvSpPr>
          <p:spPr bwMode="auto">
            <a:xfrm>
              <a:off x="765" y="3790"/>
              <a:ext cx="1" cy="158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42" name="Line 74"/>
            <p:cNvSpPr>
              <a:spLocks noChangeShapeType="1"/>
            </p:cNvSpPr>
            <p:nvPr/>
          </p:nvSpPr>
          <p:spPr bwMode="auto">
            <a:xfrm>
              <a:off x="765" y="4046"/>
              <a:ext cx="1" cy="145"/>
            </a:xfrm>
            <a:prstGeom prst="line">
              <a:avLst/>
            </a:prstGeom>
            <a:noFill/>
            <a:ln w="31750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43" name="Rectangle 75"/>
            <p:cNvSpPr>
              <a:spLocks noChangeArrowheads="1"/>
            </p:cNvSpPr>
            <p:nvPr/>
          </p:nvSpPr>
          <p:spPr bwMode="auto">
            <a:xfrm>
              <a:off x="1146" y="393"/>
              <a:ext cx="870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Outer Yoke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4" name="Rectangle 76"/>
            <p:cNvSpPr>
              <a:spLocks noChangeArrowheads="1"/>
            </p:cNvSpPr>
            <p:nvPr/>
          </p:nvSpPr>
          <p:spPr bwMode="auto">
            <a:xfrm>
              <a:off x="1357" y="590"/>
              <a:ext cx="42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Force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5" name="Rectangle 77"/>
            <p:cNvSpPr>
              <a:spLocks noChangeArrowheads="1"/>
            </p:cNvSpPr>
            <p:nvPr/>
          </p:nvSpPr>
          <p:spPr bwMode="auto">
            <a:xfrm>
              <a:off x="1518" y="2037"/>
              <a:ext cx="605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Inclined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6" name="Rectangle 78"/>
            <p:cNvSpPr>
              <a:spLocks noChangeArrowheads="1"/>
            </p:cNvSpPr>
            <p:nvPr/>
          </p:nvSpPr>
          <p:spPr bwMode="auto">
            <a:xfrm>
              <a:off x="1583" y="2234"/>
              <a:ext cx="468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 Force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7" name="Rectangle 79"/>
            <p:cNvSpPr>
              <a:spLocks noChangeArrowheads="1"/>
            </p:cNvSpPr>
            <p:nvPr/>
          </p:nvSpPr>
          <p:spPr bwMode="auto">
            <a:xfrm>
              <a:off x="3264" y="2859"/>
              <a:ext cx="904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Collar/Yoke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8" name="Rectangle 80"/>
            <p:cNvSpPr>
              <a:spLocks noChangeArrowheads="1"/>
            </p:cNvSpPr>
            <p:nvPr/>
          </p:nvSpPr>
          <p:spPr bwMode="auto">
            <a:xfrm>
              <a:off x="3460" y="3056"/>
              <a:ext cx="491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Forces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49" name="Rectangle 81"/>
            <p:cNvSpPr>
              <a:spLocks noChangeArrowheads="1"/>
            </p:cNvSpPr>
            <p:nvPr/>
          </p:nvSpPr>
          <p:spPr bwMode="auto">
            <a:xfrm>
              <a:off x="2604" y="64"/>
              <a:ext cx="73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Shrinking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0" name="Rectangle 82"/>
            <p:cNvSpPr>
              <a:spLocks noChangeArrowheads="1"/>
            </p:cNvSpPr>
            <p:nvPr/>
          </p:nvSpPr>
          <p:spPr bwMode="auto">
            <a:xfrm>
              <a:off x="2644" y="261"/>
              <a:ext cx="653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Cylinder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1" name="Rectangle 83"/>
            <p:cNvSpPr>
              <a:spLocks noChangeArrowheads="1"/>
            </p:cNvSpPr>
            <p:nvPr/>
          </p:nvSpPr>
          <p:spPr bwMode="auto">
            <a:xfrm>
              <a:off x="3418" y="492"/>
              <a:ext cx="75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Iron Yoke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2" name="Rectangle 84"/>
            <p:cNvSpPr>
              <a:spLocks noChangeArrowheads="1"/>
            </p:cNvSpPr>
            <p:nvPr/>
          </p:nvSpPr>
          <p:spPr bwMode="auto">
            <a:xfrm>
              <a:off x="3399" y="820"/>
              <a:ext cx="966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Packing rods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3" name="Rectangle 85"/>
            <p:cNvSpPr>
              <a:spLocks noChangeArrowheads="1"/>
            </p:cNvSpPr>
            <p:nvPr/>
          </p:nvSpPr>
          <p:spPr bwMode="auto">
            <a:xfrm>
              <a:off x="3723" y="1215"/>
              <a:ext cx="114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Austenitic Steel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4" name="Rectangle 86"/>
            <p:cNvSpPr>
              <a:spLocks noChangeArrowheads="1"/>
            </p:cNvSpPr>
            <p:nvPr/>
          </p:nvSpPr>
          <p:spPr bwMode="auto">
            <a:xfrm>
              <a:off x="4014" y="1411"/>
              <a:ext cx="538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Collars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255" name="Line 87"/>
            <p:cNvSpPr>
              <a:spLocks noChangeShapeType="1"/>
            </p:cNvSpPr>
            <p:nvPr/>
          </p:nvSpPr>
          <p:spPr bwMode="auto">
            <a:xfrm flipH="1">
              <a:off x="2466" y="345"/>
              <a:ext cx="79" cy="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56" name="Line 88"/>
            <p:cNvSpPr>
              <a:spLocks noChangeShapeType="1"/>
            </p:cNvSpPr>
            <p:nvPr/>
          </p:nvSpPr>
          <p:spPr bwMode="auto">
            <a:xfrm flipH="1">
              <a:off x="2309" y="358"/>
              <a:ext cx="78" cy="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57" name="Line 89"/>
            <p:cNvSpPr>
              <a:spLocks noChangeShapeType="1"/>
            </p:cNvSpPr>
            <p:nvPr/>
          </p:nvSpPr>
          <p:spPr bwMode="auto">
            <a:xfrm flipH="1">
              <a:off x="2151" y="371"/>
              <a:ext cx="79" cy="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58" name="Line 90"/>
            <p:cNvSpPr>
              <a:spLocks noChangeShapeType="1"/>
            </p:cNvSpPr>
            <p:nvPr/>
          </p:nvSpPr>
          <p:spPr bwMode="auto">
            <a:xfrm flipH="1">
              <a:off x="2053" y="384"/>
              <a:ext cx="19" cy="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59" name="Line 91"/>
            <p:cNvSpPr>
              <a:spLocks noChangeShapeType="1"/>
            </p:cNvSpPr>
            <p:nvPr/>
          </p:nvSpPr>
          <p:spPr bwMode="auto">
            <a:xfrm flipH="1">
              <a:off x="3294" y="633"/>
              <a:ext cx="72" cy="3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0" name="Line 92"/>
            <p:cNvSpPr>
              <a:spLocks noChangeShapeType="1"/>
            </p:cNvSpPr>
            <p:nvPr/>
          </p:nvSpPr>
          <p:spPr bwMode="auto">
            <a:xfrm flipH="1">
              <a:off x="3149" y="694"/>
              <a:ext cx="73" cy="3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1" name="Line 93"/>
            <p:cNvSpPr>
              <a:spLocks noChangeShapeType="1"/>
            </p:cNvSpPr>
            <p:nvPr/>
          </p:nvSpPr>
          <p:spPr bwMode="auto">
            <a:xfrm flipH="1">
              <a:off x="3005" y="756"/>
              <a:ext cx="72" cy="3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2" name="Line 94"/>
            <p:cNvSpPr>
              <a:spLocks noChangeShapeType="1"/>
            </p:cNvSpPr>
            <p:nvPr/>
          </p:nvSpPr>
          <p:spPr bwMode="auto">
            <a:xfrm flipH="1">
              <a:off x="2859" y="817"/>
              <a:ext cx="72" cy="3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3" name="Line 95"/>
            <p:cNvSpPr>
              <a:spLocks noChangeShapeType="1"/>
            </p:cNvSpPr>
            <p:nvPr/>
          </p:nvSpPr>
          <p:spPr bwMode="auto">
            <a:xfrm flipH="1">
              <a:off x="2715" y="878"/>
              <a:ext cx="72" cy="3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4" name="Line 96"/>
            <p:cNvSpPr>
              <a:spLocks noChangeShapeType="1"/>
            </p:cNvSpPr>
            <p:nvPr/>
          </p:nvSpPr>
          <p:spPr bwMode="auto">
            <a:xfrm flipH="1">
              <a:off x="2569" y="940"/>
              <a:ext cx="72" cy="3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5" name="Line 97"/>
            <p:cNvSpPr>
              <a:spLocks noChangeShapeType="1"/>
            </p:cNvSpPr>
            <p:nvPr/>
          </p:nvSpPr>
          <p:spPr bwMode="auto">
            <a:xfrm flipH="1">
              <a:off x="2425" y="1001"/>
              <a:ext cx="72" cy="3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6" name="Line 98"/>
            <p:cNvSpPr>
              <a:spLocks noChangeShapeType="1"/>
            </p:cNvSpPr>
            <p:nvPr/>
          </p:nvSpPr>
          <p:spPr bwMode="auto">
            <a:xfrm flipH="1">
              <a:off x="2299" y="1063"/>
              <a:ext cx="52" cy="2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7" name="Line 99"/>
            <p:cNvSpPr>
              <a:spLocks noChangeShapeType="1"/>
            </p:cNvSpPr>
            <p:nvPr/>
          </p:nvSpPr>
          <p:spPr bwMode="auto">
            <a:xfrm flipH="1">
              <a:off x="3314" y="920"/>
              <a:ext cx="52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8" name="Line 100"/>
            <p:cNvSpPr>
              <a:spLocks noChangeShapeType="1"/>
            </p:cNvSpPr>
            <p:nvPr/>
          </p:nvSpPr>
          <p:spPr bwMode="auto">
            <a:xfrm flipH="1">
              <a:off x="3208" y="1038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69" name="Line 101"/>
            <p:cNvSpPr>
              <a:spLocks noChangeShapeType="1"/>
            </p:cNvSpPr>
            <p:nvPr/>
          </p:nvSpPr>
          <p:spPr bwMode="auto">
            <a:xfrm flipH="1">
              <a:off x="3103" y="1156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0" name="Line 102"/>
            <p:cNvSpPr>
              <a:spLocks noChangeShapeType="1"/>
            </p:cNvSpPr>
            <p:nvPr/>
          </p:nvSpPr>
          <p:spPr bwMode="auto">
            <a:xfrm flipH="1">
              <a:off x="2998" y="1274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1" name="Line 103"/>
            <p:cNvSpPr>
              <a:spLocks noChangeShapeType="1"/>
            </p:cNvSpPr>
            <p:nvPr/>
          </p:nvSpPr>
          <p:spPr bwMode="auto">
            <a:xfrm flipH="1">
              <a:off x="2893" y="1391"/>
              <a:ext cx="53" cy="6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2" name="Line 104"/>
            <p:cNvSpPr>
              <a:spLocks noChangeShapeType="1"/>
            </p:cNvSpPr>
            <p:nvPr/>
          </p:nvSpPr>
          <p:spPr bwMode="auto">
            <a:xfrm flipH="1">
              <a:off x="2788" y="1510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3" name="Line 105"/>
            <p:cNvSpPr>
              <a:spLocks noChangeShapeType="1"/>
            </p:cNvSpPr>
            <p:nvPr/>
          </p:nvSpPr>
          <p:spPr bwMode="auto">
            <a:xfrm flipH="1">
              <a:off x="2683" y="1627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4" name="Line 106"/>
            <p:cNvSpPr>
              <a:spLocks noChangeShapeType="1"/>
            </p:cNvSpPr>
            <p:nvPr/>
          </p:nvSpPr>
          <p:spPr bwMode="auto">
            <a:xfrm flipH="1">
              <a:off x="2578" y="1745"/>
              <a:ext cx="52" cy="6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5" name="Line 107"/>
            <p:cNvSpPr>
              <a:spLocks noChangeShapeType="1"/>
            </p:cNvSpPr>
            <p:nvPr/>
          </p:nvSpPr>
          <p:spPr bwMode="auto">
            <a:xfrm flipH="1">
              <a:off x="2473" y="1863"/>
              <a:ext cx="52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6" name="Line 108"/>
            <p:cNvSpPr>
              <a:spLocks noChangeShapeType="1"/>
            </p:cNvSpPr>
            <p:nvPr/>
          </p:nvSpPr>
          <p:spPr bwMode="auto">
            <a:xfrm flipH="1">
              <a:off x="2368" y="1981"/>
              <a:ext cx="52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7" name="Line 109"/>
            <p:cNvSpPr>
              <a:spLocks noChangeShapeType="1"/>
            </p:cNvSpPr>
            <p:nvPr/>
          </p:nvSpPr>
          <p:spPr bwMode="auto">
            <a:xfrm flipH="1">
              <a:off x="2263" y="2098"/>
              <a:ext cx="52" cy="6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8" name="Line 110"/>
            <p:cNvSpPr>
              <a:spLocks noChangeShapeType="1"/>
            </p:cNvSpPr>
            <p:nvPr/>
          </p:nvSpPr>
          <p:spPr bwMode="auto">
            <a:xfrm flipH="1">
              <a:off x="2158" y="2217"/>
              <a:ext cx="52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79" name="Line 111"/>
            <p:cNvSpPr>
              <a:spLocks noChangeShapeType="1"/>
            </p:cNvSpPr>
            <p:nvPr/>
          </p:nvSpPr>
          <p:spPr bwMode="auto">
            <a:xfrm flipH="1">
              <a:off x="2053" y="2334"/>
              <a:ext cx="52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0" name="Line 112"/>
            <p:cNvSpPr>
              <a:spLocks noChangeShapeType="1"/>
            </p:cNvSpPr>
            <p:nvPr/>
          </p:nvSpPr>
          <p:spPr bwMode="auto">
            <a:xfrm flipH="1">
              <a:off x="1947" y="2452"/>
              <a:ext cx="53" cy="6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1" name="Line 113"/>
            <p:cNvSpPr>
              <a:spLocks noChangeShapeType="1"/>
            </p:cNvSpPr>
            <p:nvPr/>
          </p:nvSpPr>
          <p:spPr bwMode="auto">
            <a:xfrm flipH="1">
              <a:off x="1842" y="2570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2" name="Line 114"/>
            <p:cNvSpPr>
              <a:spLocks noChangeShapeType="1"/>
            </p:cNvSpPr>
            <p:nvPr/>
          </p:nvSpPr>
          <p:spPr bwMode="auto">
            <a:xfrm flipH="1">
              <a:off x="1737" y="2688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3" name="Line 115"/>
            <p:cNvSpPr>
              <a:spLocks noChangeShapeType="1"/>
            </p:cNvSpPr>
            <p:nvPr/>
          </p:nvSpPr>
          <p:spPr bwMode="auto">
            <a:xfrm flipH="1">
              <a:off x="1632" y="2806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4" name="Line 116"/>
            <p:cNvSpPr>
              <a:spLocks noChangeShapeType="1"/>
            </p:cNvSpPr>
            <p:nvPr/>
          </p:nvSpPr>
          <p:spPr bwMode="auto">
            <a:xfrm flipH="1">
              <a:off x="1527" y="2924"/>
              <a:ext cx="53" cy="59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5" name="Line 117"/>
            <p:cNvSpPr>
              <a:spLocks noChangeShapeType="1"/>
            </p:cNvSpPr>
            <p:nvPr/>
          </p:nvSpPr>
          <p:spPr bwMode="auto">
            <a:xfrm flipH="1">
              <a:off x="1422" y="3042"/>
              <a:ext cx="53" cy="5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6" name="Line 118"/>
            <p:cNvSpPr>
              <a:spLocks noChangeShapeType="1"/>
            </p:cNvSpPr>
            <p:nvPr/>
          </p:nvSpPr>
          <p:spPr bwMode="auto">
            <a:xfrm flipH="1">
              <a:off x="1317" y="3159"/>
              <a:ext cx="52" cy="60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7" name="Line 119"/>
            <p:cNvSpPr>
              <a:spLocks noChangeShapeType="1"/>
            </p:cNvSpPr>
            <p:nvPr/>
          </p:nvSpPr>
          <p:spPr bwMode="auto">
            <a:xfrm flipH="1">
              <a:off x="3350" y="920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8" name="Line 120"/>
            <p:cNvSpPr>
              <a:spLocks noChangeShapeType="1"/>
            </p:cNvSpPr>
            <p:nvPr/>
          </p:nvSpPr>
          <p:spPr bwMode="auto">
            <a:xfrm flipH="1">
              <a:off x="3317" y="1073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89" name="Line 121"/>
            <p:cNvSpPr>
              <a:spLocks noChangeShapeType="1"/>
            </p:cNvSpPr>
            <p:nvPr/>
          </p:nvSpPr>
          <p:spPr bwMode="auto">
            <a:xfrm flipH="1">
              <a:off x="3284" y="1227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0" name="Line 122"/>
            <p:cNvSpPr>
              <a:spLocks noChangeShapeType="1"/>
            </p:cNvSpPr>
            <p:nvPr/>
          </p:nvSpPr>
          <p:spPr bwMode="auto">
            <a:xfrm flipH="1">
              <a:off x="3251" y="1380"/>
              <a:ext cx="17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1" name="Line 123"/>
            <p:cNvSpPr>
              <a:spLocks noChangeShapeType="1"/>
            </p:cNvSpPr>
            <p:nvPr/>
          </p:nvSpPr>
          <p:spPr bwMode="auto">
            <a:xfrm flipH="1">
              <a:off x="3218" y="1534"/>
              <a:ext cx="17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2" name="Line 124"/>
            <p:cNvSpPr>
              <a:spLocks noChangeShapeType="1"/>
            </p:cNvSpPr>
            <p:nvPr/>
          </p:nvSpPr>
          <p:spPr bwMode="auto">
            <a:xfrm flipH="1">
              <a:off x="3185" y="1687"/>
              <a:ext cx="17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3" name="Line 125"/>
            <p:cNvSpPr>
              <a:spLocks noChangeShapeType="1"/>
            </p:cNvSpPr>
            <p:nvPr/>
          </p:nvSpPr>
          <p:spPr bwMode="auto">
            <a:xfrm flipH="1">
              <a:off x="3153" y="1841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4" name="Line 126"/>
            <p:cNvSpPr>
              <a:spLocks noChangeShapeType="1"/>
            </p:cNvSpPr>
            <p:nvPr/>
          </p:nvSpPr>
          <p:spPr bwMode="auto">
            <a:xfrm flipH="1">
              <a:off x="3120" y="1994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5" name="Line 127"/>
            <p:cNvSpPr>
              <a:spLocks noChangeShapeType="1"/>
            </p:cNvSpPr>
            <p:nvPr/>
          </p:nvSpPr>
          <p:spPr bwMode="auto">
            <a:xfrm flipH="1">
              <a:off x="3087" y="2148"/>
              <a:ext cx="16" cy="7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6" name="Line 128"/>
            <p:cNvSpPr>
              <a:spLocks noChangeShapeType="1"/>
            </p:cNvSpPr>
            <p:nvPr/>
          </p:nvSpPr>
          <p:spPr bwMode="auto">
            <a:xfrm flipH="1">
              <a:off x="3054" y="2301"/>
              <a:ext cx="17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7" name="Line 129"/>
            <p:cNvSpPr>
              <a:spLocks noChangeShapeType="1"/>
            </p:cNvSpPr>
            <p:nvPr/>
          </p:nvSpPr>
          <p:spPr bwMode="auto">
            <a:xfrm flipH="1">
              <a:off x="3021" y="2455"/>
              <a:ext cx="17" cy="7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8" name="Line 130"/>
            <p:cNvSpPr>
              <a:spLocks noChangeShapeType="1"/>
            </p:cNvSpPr>
            <p:nvPr/>
          </p:nvSpPr>
          <p:spPr bwMode="auto">
            <a:xfrm flipH="1">
              <a:off x="2988" y="2608"/>
              <a:ext cx="17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299" name="Line 131"/>
            <p:cNvSpPr>
              <a:spLocks noChangeShapeType="1"/>
            </p:cNvSpPr>
            <p:nvPr/>
          </p:nvSpPr>
          <p:spPr bwMode="auto">
            <a:xfrm flipH="1">
              <a:off x="2956" y="2762"/>
              <a:ext cx="16" cy="7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0" name="Line 132"/>
            <p:cNvSpPr>
              <a:spLocks noChangeShapeType="1"/>
            </p:cNvSpPr>
            <p:nvPr/>
          </p:nvSpPr>
          <p:spPr bwMode="auto">
            <a:xfrm flipH="1">
              <a:off x="2923" y="2915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1" name="Line 133"/>
            <p:cNvSpPr>
              <a:spLocks noChangeShapeType="1"/>
            </p:cNvSpPr>
            <p:nvPr/>
          </p:nvSpPr>
          <p:spPr bwMode="auto">
            <a:xfrm flipH="1">
              <a:off x="2890" y="3068"/>
              <a:ext cx="16" cy="7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2" name="Line 134"/>
            <p:cNvSpPr>
              <a:spLocks noChangeShapeType="1"/>
            </p:cNvSpPr>
            <p:nvPr/>
          </p:nvSpPr>
          <p:spPr bwMode="auto">
            <a:xfrm flipH="1">
              <a:off x="3743" y="1413"/>
              <a:ext cx="34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3" name="Line 135"/>
            <p:cNvSpPr>
              <a:spLocks noChangeShapeType="1"/>
            </p:cNvSpPr>
            <p:nvPr/>
          </p:nvSpPr>
          <p:spPr bwMode="auto">
            <a:xfrm flipH="1">
              <a:off x="3675" y="1556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4" name="Line 136"/>
            <p:cNvSpPr>
              <a:spLocks noChangeShapeType="1"/>
            </p:cNvSpPr>
            <p:nvPr/>
          </p:nvSpPr>
          <p:spPr bwMode="auto">
            <a:xfrm flipH="1">
              <a:off x="3607" y="1698"/>
              <a:ext cx="34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5" name="Line 137"/>
            <p:cNvSpPr>
              <a:spLocks noChangeShapeType="1"/>
            </p:cNvSpPr>
            <p:nvPr/>
          </p:nvSpPr>
          <p:spPr bwMode="auto">
            <a:xfrm flipH="1">
              <a:off x="3540" y="1841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6" name="Line 138"/>
            <p:cNvSpPr>
              <a:spLocks noChangeShapeType="1"/>
            </p:cNvSpPr>
            <p:nvPr/>
          </p:nvSpPr>
          <p:spPr bwMode="auto">
            <a:xfrm flipH="1">
              <a:off x="3472" y="1983"/>
              <a:ext cx="34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7" name="Line 139"/>
            <p:cNvSpPr>
              <a:spLocks noChangeShapeType="1"/>
            </p:cNvSpPr>
            <p:nvPr/>
          </p:nvSpPr>
          <p:spPr bwMode="auto">
            <a:xfrm flipH="1">
              <a:off x="3404" y="2126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8" name="Line 140"/>
            <p:cNvSpPr>
              <a:spLocks noChangeShapeType="1"/>
            </p:cNvSpPr>
            <p:nvPr/>
          </p:nvSpPr>
          <p:spPr bwMode="auto">
            <a:xfrm flipH="1">
              <a:off x="3337" y="2268"/>
              <a:ext cx="33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09" name="Line 141"/>
            <p:cNvSpPr>
              <a:spLocks noChangeShapeType="1"/>
            </p:cNvSpPr>
            <p:nvPr/>
          </p:nvSpPr>
          <p:spPr bwMode="auto">
            <a:xfrm flipH="1">
              <a:off x="3269" y="2411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0" name="Line 142"/>
            <p:cNvSpPr>
              <a:spLocks noChangeShapeType="1"/>
            </p:cNvSpPr>
            <p:nvPr/>
          </p:nvSpPr>
          <p:spPr bwMode="auto">
            <a:xfrm flipH="1">
              <a:off x="3202" y="2553"/>
              <a:ext cx="34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1" name="Line 143"/>
            <p:cNvSpPr>
              <a:spLocks noChangeShapeType="1"/>
            </p:cNvSpPr>
            <p:nvPr/>
          </p:nvSpPr>
          <p:spPr bwMode="auto">
            <a:xfrm flipH="1">
              <a:off x="3134" y="2696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2" name="Line 144"/>
            <p:cNvSpPr>
              <a:spLocks noChangeShapeType="1"/>
            </p:cNvSpPr>
            <p:nvPr/>
          </p:nvSpPr>
          <p:spPr bwMode="auto">
            <a:xfrm flipH="1">
              <a:off x="3066" y="2838"/>
              <a:ext cx="34" cy="7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3" name="Line 145"/>
            <p:cNvSpPr>
              <a:spLocks noChangeShapeType="1"/>
            </p:cNvSpPr>
            <p:nvPr/>
          </p:nvSpPr>
          <p:spPr bwMode="auto">
            <a:xfrm flipH="1">
              <a:off x="2998" y="2981"/>
              <a:ext cx="34" cy="71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4" name="Rectangle 146"/>
            <p:cNvSpPr>
              <a:spLocks noChangeArrowheads="1"/>
            </p:cNvSpPr>
            <p:nvPr/>
          </p:nvSpPr>
          <p:spPr bwMode="auto">
            <a:xfrm>
              <a:off x="1584" y="3986"/>
              <a:ext cx="1072" cy="2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Collaring rods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315" name="Line 147"/>
            <p:cNvSpPr>
              <a:spLocks noChangeShapeType="1"/>
            </p:cNvSpPr>
            <p:nvPr/>
          </p:nvSpPr>
          <p:spPr bwMode="auto">
            <a:xfrm flipH="1" flipV="1">
              <a:off x="1482" y="4031"/>
              <a:ext cx="78" cy="1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6" name="Line 148"/>
            <p:cNvSpPr>
              <a:spLocks noChangeShapeType="1"/>
            </p:cNvSpPr>
            <p:nvPr/>
          </p:nvSpPr>
          <p:spPr bwMode="auto">
            <a:xfrm flipH="1" flipV="1">
              <a:off x="1327" y="4006"/>
              <a:ext cx="77" cy="1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7" name="Line 149"/>
            <p:cNvSpPr>
              <a:spLocks noChangeShapeType="1"/>
            </p:cNvSpPr>
            <p:nvPr/>
          </p:nvSpPr>
          <p:spPr bwMode="auto">
            <a:xfrm flipH="1" flipV="1">
              <a:off x="1171" y="3979"/>
              <a:ext cx="78" cy="1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8" name="Line 150"/>
            <p:cNvSpPr>
              <a:spLocks noChangeShapeType="1"/>
            </p:cNvSpPr>
            <p:nvPr/>
          </p:nvSpPr>
          <p:spPr bwMode="auto">
            <a:xfrm flipH="1" flipV="1">
              <a:off x="1016" y="3954"/>
              <a:ext cx="78" cy="1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19" name="Line 151"/>
            <p:cNvSpPr>
              <a:spLocks noChangeShapeType="1"/>
            </p:cNvSpPr>
            <p:nvPr/>
          </p:nvSpPr>
          <p:spPr bwMode="auto">
            <a:xfrm flipH="1" flipV="1">
              <a:off x="860" y="3928"/>
              <a:ext cx="78" cy="1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0" name="Line 152"/>
            <p:cNvSpPr>
              <a:spLocks noChangeShapeType="1"/>
            </p:cNvSpPr>
            <p:nvPr/>
          </p:nvSpPr>
          <p:spPr bwMode="auto">
            <a:xfrm flipH="1">
              <a:off x="3125" y="3962"/>
              <a:ext cx="77" cy="1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1" name="Line 153"/>
            <p:cNvSpPr>
              <a:spLocks noChangeShapeType="1"/>
            </p:cNvSpPr>
            <p:nvPr/>
          </p:nvSpPr>
          <p:spPr bwMode="auto">
            <a:xfrm flipH="1">
              <a:off x="2972" y="3995"/>
              <a:ext cx="77" cy="1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2" name="Line 154"/>
            <p:cNvSpPr>
              <a:spLocks noChangeShapeType="1"/>
            </p:cNvSpPr>
            <p:nvPr/>
          </p:nvSpPr>
          <p:spPr bwMode="auto">
            <a:xfrm flipH="1">
              <a:off x="2819" y="4028"/>
              <a:ext cx="76" cy="1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3" name="Line 155"/>
            <p:cNvSpPr>
              <a:spLocks noChangeShapeType="1"/>
            </p:cNvSpPr>
            <p:nvPr/>
          </p:nvSpPr>
          <p:spPr bwMode="auto">
            <a:xfrm flipH="1">
              <a:off x="2665" y="4060"/>
              <a:ext cx="77" cy="18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4" name="Rectangle 156"/>
            <p:cNvSpPr>
              <a:spLocks noChangeArrowheads="1"/>
            </p:cNvSpPr>
            <p:nvPr/>
          </p:nvSpPr>
          <p:spPr bwMode="auto">
            <a:xfrm>
              <a:off x="1874" y="3039"/>
              <a:ext cx="374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Coils</a:t>
              </a:r>
              <a:endParaRPr lang="en-US">
                <a:latin typeface="Times New Roman" pitchFamily="18" charset="0"/>
              </a:endParaRPr>
            </a:p>
          </p:txBody>
        </p:sp>
        <p:sp>
          <p:nvSpPr>
            <p:cNvPr id="7325" name="Line 157"/>
            <p:cNvSpPr>
              <a:spLocks noChangeShapeType="1"/>
            </p:cNvSpPr>
            <p:nvPr/>
          </p:nvSpPr>
          <p:spPr bwMode="auto">
            <a:xfrm flipH="1">
              <a:off x="1863" y="3222"/>
              <a:ext cx="66" cy="4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6" name="Line 158"/>
            <p:cNvSpPr>
              <a:spLocks noChangeShapeType="1"/>
            </p:cNvSpPr>
            <p:nvPr/>
          </p:nvSpPr>
          <p:spPr bwMode="auto">
            <a:xfrm flipH="1">
              <a:off x="1732" y="3310"/>
              <a:ext cx="65" cy="4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7" name="Line 159"/>
            <p:cNvSpPr>
              <a:spLocks noChangeShapeType="1"/>
            </p:cNvSpPr>
            <p:nvPr/>
          </p:nvSpPr>
          <p:spPr bwMode="auto">
            <a:xfrm flipH="1">
              <a:off x="1600" y="3397"/>
              <a:ext cx="66" cy="4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8" name="Line 160"/>
            <p:cNvSpPr>
              <a:spLocks noChangeShapeType="1"/>
            </p:cNvSpPr>
            <p:nvPr/>
          </p:nvSpPr>
          <p:spPr bwMode="auto">
            <a:xfrm flipH="1">
              <a:off x="2011" y="3222"/>
              <a:ext cx="42" cy="6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29" name="Line 161"/>
            <p:cNvSpPr>
              <a:spLocks noChangeShapeType="1"/>
            </p:cNvSpPr>
            <p:nvPr/>
          </p:nvSpPr>
          <p:spPr bwMode="auto">
            <a:xfrm flipH="1">
              <a:off x="1927" y="3356"/>
              <a:ext cx="42" cy="67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0" name="Line 162"/>
            <p:cNvSpPr>
              <a:spLocks noChangeShapeType="1"/>
            </p:cNvSpPr>
            <p:nvPr/>
          </p:nvSpPr>
          <p:spPr bwMode="auto">
            <a:xfrm flipH="1">
              <a:off x="1847" y="3489"/>
              <a:ext cx="38" cy="6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1" name="Line 163"/>
            <p:cNvSpPr>
              <a:spLocks noChangeShapeType="1"/>
            </p:cNvSpPr>
            <p:nvPr/>
          </p:nvSpPr>
          <p:spPr bwMode="auto">
            <a:xfrm>
              <a:off x="2175" y="3222"/>
              <a:ext cx="27" cy="7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2" name="Line 164"/>
            <p:cNvSpPr>
              <a:spLocks noChangeShapeType="1"/>
            </p:cNvSpPr>
            <p:nvPr/>
          </p:nvSpPr>
          <p:spPr bwMode="auto">
            <a:xfrm>
              <a:off x="2231" y="3369"/>
              <a:ext cx="27" cy="7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3" name="Line 165"/>
            <p:cNvSpPr>
              <a:spLocks noChangeShapeType="1"/>
            </p:cNvSpPr>
            <p:nvPr/>
          </p:nvSpPr>
          <p:spPr bwMode="auto">
            <a:xfrm>
              <a:off x="2286" y="3517"/>
              <a:ext cx="13" cy="34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4" name="Line 166"/>
            <p:cNvSpPr>
              <a:spLocks noChangeShapeType="1"/>
            </p:cNvSpPr>
            <p:nvPr/>
          </p:nvSpPr>
          <p:spPr bwMode="auto">
            <a:xfrm>
              <a:off x="2257" y="3181"/>
              <a:ext cx="59" cy="5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5" name="Line 167"/>
            <p:cNvSpPr>
              <a:spLocks noChangeShapeType="1"/>
            </p:cNvSpPr>
            <p:nvPr/>
          </p:nvSpPr>
          <p:spPr bwMode="auto">
            <a:xfrm>
              <a:off x="2375" y="3287"/>
              <a:ext cx="60" cy="5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6" name="Line 168"/>
            <p:cNvSpPr>
              <a:spLocks noChangeShapeType="1"/>
            </p:cNvSpPr>
            <p:nvPr/>
          </p:nvSpPr>
          <p:spPr bwMode="auto">
            <a:xfrm>
              <a:off x="2494" y="3392"/>
              <a:ext cx="59" cy="52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7" name="Line 169"/>
            <p:cNvSpPr>
              <a:spLocks noChangeShapeType="1"/>
            </p:cNvSpPr>
            <p:nvPr/>
          </p:nvSpPr>
          <p:spPr bwMode="auto">
            <a:xfrm>
              <a:off x="2612" y="3497"/>
              <a:ext cx="15" cy="13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8" name="Line 170"/>
            <p:cNvSpPr>
              <a:spLocks noChangeShapeType="1"/>
            </p:cNvSpPr>
            <p:nvPr/>
          </p:nvSpPr>
          <p:spPr bwMode="auto">
            <a:xfrm>
              <a:off x="779" y="406"/>
              <a:ext cx="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39" name="Line 171"/>
            <p:cNvSpPr>
              <a:spLocks noChangeShapeType="1"/>
            </p:cNvSpPr>
            <p:nvPr/>
          </p:nvSpPr>
          <p:spPr bwMode="auto">
            <a:xfrm>
              <a:off x="779" y="662"/>
              <a:ext cx="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0" name="Line 172"/>
            <p:cNvSpPr>
              <a:spLocks noChangeShapeType="1"/>
            </p:cNvSpPr>
            <p:nvPr/>
          </p:nvSpPr>
          <p:spPr bwMode="auto">
            <a:xfrm>
              <a:off x="779" y="919"/>
              <a:ext cx="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1" name="Line 173"/>
            <p:cNvSpPr>
              <a:spLocks noChangeShapeType="1"/>
            </p:cNvSpPr>
            <p:nvPr/>
          </p:nvSpPr>
          <p:spPr bwMode="auto">
            <a:xfrm>
              <a:off x="779" y="1968"/>
              <a:ext cx="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2" name="Line 174"/>
            <p:cNvSpPr>
              <a:spLocks noChangeShapeType="1"/>
            </p:cNvSpPr>
            <p:nvPr/>
          </p:nvSpPr>
          <p:spPr bwMode="auto">
            <a:xfrm>
              <a:off x="779" y="2224"/>
              <a:ext cx="1" cy="15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3" name="Line 175"/>
            <p:cNvSpPr>
              <a:spLocks noChangeShapeType="1"/>
            </p:cNvSpPr>
            <p:nvPr/>
          </p:nvSpPr>
          <p:spPr bwMode="auto">
            <a:xfrm>
              <a:off x="779" y="2400"/>
              <a:ext cx="157" cy="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4" name="Line 176"/>
            <p:cNvSpPr>
              <a:spLocks noChangeShapeType="1"/>
            </p:cNvSpPr>
            <p:nvPr/>
          </p:nvSpPr>
          <p:spPr bwMode="auto">
            <a:xfrm>
              <a:off x="1008" y="2448"/>
              <a:ext cx="182" cy="11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5" name="Line 177"/>
            <p:cNvSpPr>
              <a:spLocks noChangeShapeType="1"/>
            </p:cNvSpPr>
            <p:nvPr/>
          </p:nvSpPr>
          <p:spPr bwMode="auto">
            <a:xfrm>
              <a:off x="1287" y="2473"/>
              <a:ext cx="157" cy="22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6" name="Line 178"/>
            <p:cNvSpPr>
              <a:spLocks noChangeShapeType="1"/>
            </p:cNvSpPr>
            <p:nvPr/>
          </p:nvSpPr>
          <p:spPr bwMode="auto">
            <a:xfrm>
              <a:off x="1541" y="2509"/>
              <a:ext cx="101" cy="15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7" name="Freeform 179"/>
            <p:cNvSpPr>
              <a:spLocks/>
            </p:cNvSpPr>
            <p:nvPr/>
          </p:nvSpPr>
          <p:spPr bwMode="auto">
            <a:xfrm>
              <a:off x="3109" y="2992"/>
              <a:ext cx="93" cy="127"/>
            </a:xfrm>
            <a:custGeom>
              <a:avLst/>
              <a:gdLst>
                <a:gd name="T0" fmla="*/ 85 w 85"/>
                <a:gd name="T1" fmla="*/ 116 h 116"/>
                <a:gd name="T2" fmla="*/ 52 w 85"/>
                <a:gd name="T3" fmla="*/ 66 h 116"/>
                <a:gd name="T4" fmla="*/ 16 w 85"/>
                <a:gd name="T5" fmla="*/ 18 h 116"/>
                <a:gd name="T6" fmla="*/ 0 w 85"/>
                <a:gd name="T7" fmla="*/ 0 h 1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5" h="116">
                  <a:moveTo>
                    <a:pt x="85" y="116"/>
                  </a:moveTo>
                  <a:lnTo>
                    <a:pt x="52" y="66"/>
                  </a:lnTo>
                  <a:lnTo>
                    <a:pt x="16" y="18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8" name="Freeform 180"/>
            <p:cNvSpPr>
              <a:spLocks/>
            </p:cNvSpPr>
            <p:nvPr/>
          </p:nvSpPr>
          <p:spPr bwMode="auto">
            <a:xfrm>
              <a:off x="2922" y="2819"/>
              <a:ext cx="120" cy="100"/>
            </a:xfrm>
            <a:custGeom>
              <a:avLst/>
              <a:gdLst>
                <a:gd name="T0" fmla="*/ 110 w 110"/>
                <a:gd name="T1" fmla="*/ 92 h 92"/>
                <a:gd name="T2" fmla="*/ 107 w 110"/>
                <a:gd name="T3" fmla="*/ 88 h 92"/>
                <a:gd name="T4" fmla="*/ 62 w 110"/>
                <a:gd name="T5" fmla="*/ 48 h 92"/>
                <a:gd name="T6" fmla="*/ 15 w 110"/>
                <a:gd name="T7" fmla="*/ 10 h 92"/>
                <a:gd name="T8" fmla="*/ 0 w 110"/>
                <a:gd name="T9" fmla="*/ 0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" h="92">
                  <a:moveTo>
                    <a:pt x="110" y="92"/>
                  </a:moveTo>
                  <a:lnTo>
                    <a:pt x="107" y="88"/>
                  </a:lnTo>
                  <a:lnTo>
                    <a:pt x="62" y="48"/>
                  </a:lnTo>
                  <a:lnTo>
                    <a:pt x="15" y="10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49" name="Freeform 181"/>
            <p:cNvSpPr>
              <a:spLocks/>
            </p:cNvSpPr>
            <p:nvPr/>
          </p:nvSpPr>
          <p:spPr bwMode="auto">
            <a:xfrm>
              <a:off x="2771" y="2729"/>
              <a:ext cx="69" cy="36"/>
            </a:xfrm>
            <a:custGeom>
              <a:avLst/>
              <a:gdLst>
                <a:gd name="T0" fmla="*/ 63 w 63"/>
                <a:gd name="T1" fmla="*/ 33 h 33"/>
                <a:gd name="T2" fmla="*/ 53 w 63"/>
                <a:gd name="T3" fmla="*/ 27 h 33"/>
                <a:gd name="T4" fmla="*/ 0 w 63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63" h="33">
                  <a:moveTo>
                    <a:pt x="63" y="33"/>
                  </a:moveTo>
                  <a:lnTo>
                    <a:pt x="53" y="27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0" name="Freeform 182"/>
            <p:cNvSpPr>
              <a:spLocks/>
            </p:cNvSpPr>
            <p:nvPr/>
          </p:nvSpPr>
          <p:spPr bwMode="auto">
            <a:xfrm>
              <a:off x="3448" y="3825"/>
              <a:ext cx="10" cy="158"/>
            </a:xfrm>
            <a:custGeom>
              <a:avLst/>
              <a:gdLst>
                <a:gd name="T0" fmla="*/ 9 w 9"/>
                <a:gd name="T1" fmla="*/ 144 h 144"/>
                <a:gd name="T2" fmla="*/ 6 w 9"/>
                <a:gd name="T3" fmla="*/ 68 h 144"/>
                <a:gd name="T4" fmla="*/ 0 w 9"/>
                <a:gd name="T5" fmla="*/ 0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9" h="144">
                  <a:moveTo>
                    <a:pt x="9" y="144"/>
                  </a:moveTo>
                  <a:lnTo>
                    <a:pt x="6" y="68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1" name="Freeform 183"/>
            <p:cNvSpPr>
              <a:spLocks/>
            </p:cNvSpPr>
            <p:nvPr/>
          </p:nvSpPr>
          <p:spPr bwMode="auto">
            <a:xfrm>
              <a:off x="3402" y="3573"/>
              <a:ext cx="33" cy="154"/>
            </a:xfrm>
            <a:custGeom>
              <a:avLst/>
              <a:gdLst>
                <a:gd name="T0" fmla="*/ 30 w 30"/>
                <a:gd name="T1" fmla="*/ 141 h 141"/>
                <a:gd name="T2" fmla="*/ 17 w 30"/>
                <a:gd name="T3" fmla="*/ 73 h 141"/>
                <a:gd name="T4" fmla="*/ 0 w 30"/>
                <a:gd name="T5" fmla="*/ 0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41">
                  <a:moveTo>
                    <a:pt x="30" y="141"/>
                  </a:moveTo>
                  <a:lnTo>
                    <a:pt x="17" y="73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2" name="Freeform 184"/>
            <p:cNvSpPr>
              <a:spLocks/>
            </p:cNvSpPr>
            <p:nvPr/>
          </p:nvSpPr>
          <p:spPr bwMode="auto">
            <a:xfrm>
              <a:off x="3324" y="3335"/>
              <a:ext cx="52" cy="142"/>
            </a:xfrm>
            <a:custGeom>
              <a:avLst/>
              <a:gdLst>
                <a:gd name="T0" fmla="*/ 47 w 47"/>
                <a:gd name="T1" fmla="*/ 130 h 130"/>
                <a:gd name="T2" fmla="*/ 27 w 47"/>
                <a:gd name="T3" fmla="*/ 71 h 130"/>
                <a:gd name="T4" fmla="*/ 0 w 47"/>
                <a:gd name="T5" fmla="*/ 0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7" h="130">
                  <a:moveTo>
                    <a:pt x="47" y="130"/>
                  </a:moveTo>
                  <a:lnTo>
                    <a:pt x="27" y="71"/>
                  </a:lnTo>
                  <a:lnTo>
                    <a:pt x="0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3" name="Line 185"/>
            <p:cNvSpPr>
              <a:spLocks noChangeShapeType="1"/>
            </p:cNvSpPr>
            <p:nvPr/>
          </p:nvSpPr>
          <p:spPr bwMode="auto">
            <a:xfrm>
              <a:off x="4187" y="3962"/>
              <a:ext cx="657" cy="1"/>
            </a:xfrm>
            <a:prstGeom prst="line">
              <a:avLst/>
            </a:prstGeom>
            <a:noFill/>
            <a:ln w="4445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4" name="Freeform 186"/>
            <p:cNvSpPr>
              <a:spLocks/>
            </p:cNvSpPr>
            <p:nvPr/>
          </p:nvSpPr>
          <p:spPr bwMode="auto">
            <a:xfrm>
              <a:off x="4741" y="3910"/>
              <a:ext cx="103" cy="103"/>
            </a:xfrm>
            <a:custGeom>
              <a:avLst/>
              <a:gdLst>
                <a:gd name="T0" fmla="*/ 0 w 103"/>
                <a:gd name="T1" fmla="*/ 103 h 103"/>
                <a:gd name="T2" fmla="*/ 12 w 103"/>
                <a:gd name="T3" fmla="*/ 88 h 103"/>
                <a:gd name="T4" fmla="*/ 27 w 103"/>
                <a:gd name="T5" fmla="*/ 76 h 103"/>
                <a:gd name="T6" fmla="*/ 45 w 103"/>
                <a:gd name="T7" fmla="*/ 65 h 103"/>
                <a:gd name="T8" fmla="*/ 63 w 103"/>
                <a:gd name="T9" fmla="*/ 58 h 103"/>
                <a:gd name="T10" fmla="*/ 82 w 103"/>
                <a:gd name="T11" fmla="*/ 53 h 103"/>
                <a:gd name="T12" fmla="*/ 103 w 103"/>
                <a:gd name="T13" fmla="*/ 52 h 103"/>
                <a:gd name="T14" fmla="*/ 82 w 103"/>
                <a:gd name="T15" fmla="*/ 51 h 103"/>
                <a:gd name="T16" fmla="*/ 63 w 103"/>
                <a:gd name="T17" fmla="*/ 45 h 103"/>
                <a:gd name="T18" fmla="*/ 45 w 103"/>
                <a:gd name="T19" fmla="*/ 39 h 103"/>
                <a:gd name="T20" fmla="*/ 27 w 103"/>
                <a:gd name="T21" fmla="*/ 28 h 103"/>
                <a:gd name="T22" fmla="*/ 12 w 103"/>
                <a:gd name="T23" fmla="*/ 16 h 103"/>
                <a:gd name="T24" fmla="*/ 0 w 103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3" h="103">
                  <a:moveTo>
                    <a:pt x="0" y="103"/>
                  </a:moveTo>
                  <a:lnTo>
                    <a:pt x="12" y="88"/>
                  </a:lnTo>
                  <a:lnTo>
                    <a:pt x="27" y="76"/>
                  </a:lnTo>
                  <a:lnTo>
                    <a:pt x="45" y="65"/>
                  </a:lnTo>
                  <a:lnTo>
                    <a:pt x="63" y="58"/>
                  </a:lnTo>
                  <a:lnTo>
                    <a:pt x="82" y="53"/>
                  </a:lnTo>
                  <a:lnTo>
                    <a:pt x="103" y="52"/>
                  </a:lnTo>
                  <a:lnTo>
                    <a:pt x="82" y="51"/>
                  </a:lnTo>
                  <a:lnTo>
                    <a:pt x="63" y="45"/>
                  </a:lnTo>
                  <a:lnTo>
                    <a:pt x="45" y="39"/>
                  </a:lnTo>
                  <a:lnTo>
                    <a:pt x="27" y="28"/>
                  </a:lnTo>
                  <a:lnTo>
                    <a:pt x="12" y="16"/>
                  </a:lnTo>
                  <a:lnTo>
                    <a:pt x="0" y="0"/>
                  </a:lnTo>
                </a:path>
              </a:pathLst>
            </a:custGeom>
            <a:noFill/>
            <a:ln w="44450">
              <a:solidFill>
                <a:schemeClr val="accent2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5" name="Rectangle 187"/>
            <p:cNvSpPr>
              <a:spLocks noChangeArrowheads="1"/>
            </p:cNvSpPr>
            <p:nvPr/>
          </p:nvSpPr>
          <p:spPr bwMode="auto">
            <a:xfrm>
              <a:off x="3565" y="3991"/>
              <a:ext cx="1343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700" b="1">
                  <a:solidFill>
                    <a:schemeClr val="accent2"/>
                  </a:solidFill>
                  <a:latin typeface="Times New Roman" pitchFamily="18" charset="0"/>
                </a:rPr>
                <a:t>Ft=340 tonnes</a:t>
              </a:r>
              <a:endParaRPr lang="en-US">
                <a:solidFill>
                  <a:schemeClr val="accent2"/>
                </a:solidFill>
                <a:latin typeface="Times New Roman" pitchFamily="18" charset="0"/>
              </a:endParaRPr>
            </a:p>
          </p:txBody>
        </p:sp>
        <p:sp>
          <p:nvSpPr>
            <p:cNvPr id="7356" name="Freeform 188"/>
            <p:cNvSpPr>
              <a:spLocks/>
            </p:cNvSpPr>
            <p:nvPr/>
          </p:nvSpPr>
          <p:spPr bwMode="auto">
            <a:xfrm>
              <a:off x="1026" y="2939"/>
              <a:ext cx="104" cy="119"/>
            </a:xfrm>
            <a:custGeom>
              <a:avLst/>
              <a:gdLst>
                <a:gd name="T0" fmla="*/ 0 w 95"/>
                <a:gd name="T1" fmla="*/ 108 h 108"/>
                <a:gd name="T2" fmla="*/ 38 w 95"/>
                <a:gd name="T3" fmla="*/ 61 h 108"/>
                <a:gd name="T4" fmla="*/ 79 w 95"/>
                <a:gd name="T5" fmla="*/ 16 h 108"/>
                <a:gd name="T6" fmla="*/ 95 w 95"/>
                <a:gd name="T7" fmla="*/ 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5" h="108">
                  <a:moveTo>
                    <a:pt x="0" y="108"/>
                  </a:moveTo>
                  <a:lnTo>
                    <a:pt x="38" y="61"/>
                  </a:lnTo>
                  <a:lnTo>
                    <a:pt x="79" y="16"/>
                  </a:lnTo>
                  <a:lnTo>
                    <a:pt x="95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7" name="Freeform 189"/>
            <p:cNvSpPr>
              <a:spLocks/>
            </p:cNvSpPr>
            <p:nvPr/>
          </p:nvSpPr>
          <p:spPr bwMode="auto">
            <a:xfrm>
              <a:off x="1204" y="2783"/>
              <a:ext cx="128" cy="91"/>
            </a:xfrm>
            <a:custGeom>
              <a:avLst/>
              <a:gdLst>
                <a:gd name="T0" fmla="*/ 0 w 117"/>
                <a:gd name="T1" fmla="*/ 83 h 83"/>
                <a:gd name="T2" fmla="*/ 6 w 117"/>
                <a:gd name="T3" fmla="*/ 77 h 83"/>
                <a:gd name="T4" fmla="*/ 55 w 117"/>
                <a:gd name="T5" fmla="*/ 41 h 83"/>
                <a:gd name="T6" fmla="*/ 105 w 117"/>
                <a:gd name="T7" fmla="*/ 7 h 83"/>
                <a:gd name="T8" fmla="*/ 117 w 117"/>
                <a:gd name="T9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83">
                  <a:moveTo>
                    <a:pt x="0" y="83"/>
                  </a:moveTo>
                  <a:lnTo>
                    <a:pt x="6" y="77"/>
                  </a:lnTo>
                  <a:lnTo>
                    <a:pt x="55" y="41"/>
                  </a:lnTo>
                  <a:lnTo>
                    <a:pt x="105" y="7"/>
                  </a:lnTo>
                  <a:lnTo>
                    <a:pt x="117" y="0"/>
                  </a:lnTo>
                </a:path>
              </a:pathLst>
            </a:custGeom>
            <a:noFill/>
            <a:ln w="5080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8" name="Line 190"/>
            <p:cNvSpPr>
              <a:spLocks noChangeShapeType="1"/>
            </p:cNvSpPr>
            <p:nvPr/>
          </p:nvSpPr>
          <p:spPr bwMode="auto">
            <a:xfrm flipV="1">
              <a:off x="1419" y="2729"/>
              <a:ext cx="17" cy="8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59" name="Line 191"/>
            <p:cNvSpPr>
              <a:spLocks noChangeShapeType="1"/>
            </p:cNvSpPr>
            <p:nvPr/>
          </p:nvSpPr>
          <p:spPr bwMode="auto">
            <a:xfrm>
              <a:off x="1108" y="2770"/>
              <a:ext cx="328" cy="165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60" name="Freeform 192"/>
            <p:cNvSpPr>
              <a:spLocks/>
            </p:cNvSpPr>
            <p:nvPr/>
          </p:nvSpPr>
          <p:spPr bwMode="auto">
            <a:xfrm>
              <a:off x="1341" y="2858"/>
              <a:ext cx="95" cy="77"/>
            </a:xfrm>
            <a:custGeom>
              <a:avLst/>
              <a:gdLst>
                <a:gd name="T0" fmla="*/ 0 w 95"/>
                <a:gd name="T1" fmla="*/ 77 h 77"/>
                <a:gd name="T2" fmla="*/ 19 w 95"/>
                <a:gd name="T3" fmla="*/ 69 h 77"/>
                <a:gd name="T4" fmla="*/ 37 w 95"/>
                <a:gd name="T5" fmla="*/ 66 h 77"/>
                <a:gd name="T6" fmla="*/ 57 w 95"/>
                <a:gd name="T7" fmla="*/ 66 h 77"/>
                <a:gd name="T8" fmla="*/ 77 w 95"/>
                <a:gd name="T9" fmla="*/ 69 h 77"/>
                <a:gd name="T10" fmla="*/ 95 w 95"/>
                <a:gd name="T11" fmla="*/ 77 h 77"/>
                <a:gd name="T12" fmla="*/ 79 w 95"/>
                <a:gd name="T13" fmla="*/ 66 h 77"/>
                <a:gd name="T14" fmla="*/ 63 w 95"/>
                <a:gd name="T15" fmla="*/ 53 h 77"/>
                <a:gd name="T16" fmla="*/ 53 w 95"/>
                <a:gd name="T17" fmla="*/ 36 h 77"/>
                <a:gd name="T18" fmla="*/ 44 w 95"/>
                <a:gd name="T19" fmla="*/ 19 h 77"/>
                <a:gd name="T20" fmla="*/ 38 w 95"/>
                <a:gd name="T2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5" h="77">
                  <a:moveTo>
                    <a:pt x="0" y="77"/>
                  </a:moveTo>
                  <a:lnTo>
                    <a:pt x="19" y="69"/>
                  </a:lnTo>
                  <a:lnTo>
                    <a:pt x="37" y="66"/>
                  </a:lnTo>
                  <a:lnTo>
                    <a:pt x="57" y="66"/>
                  </a:lnTo>
                  <a:lnTo>
                    <a:pt x="77" y="69"/>
                  </a:lnTo>
                  <a:lnTo>
                    <a:pt x="95" y="77"/>
                  </a:lnTo>
                  <a:lnTo>
                    <a:pt x="79" y="66"/>
                  </a:lnTo>
                  <a:lnTo>
                    <a:pt x="63" y="53"/>
                  </a:lnTo>
                  <a:lnTo>
                    <a:pt x="53" y="36"/>
                  </a:lnTo>
                  <a:lnTo>
                    <a:pt x="44" y="19"/>
                  </a:lnTo>
                  <a:lnTo>
                    <a:pt x="38" y="0"/>
                  </a:lnTo>
                </a:path>
              </a:pathLst>
            </a:custGeom>
            <a:noFill/>
            <a:ln w="317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61" name="Line 193"/>
            <p:cNvSpPr>
              <a:spLocks noChangeShapeType="1"/>
            </p:cNvSpPr>
            <p:nvPr/>
          </p:nvSpPr>
          <p:spPr bwMode="auto">
            <a:xfrm>
              <a:off x="864" y="2880"/>
              <a:ext cx="96" cy="576"/>
            </a:xfrm>
            <a:prstGeom prst="line">
              <a:avLst/>
            </a:prstGeom>
            <a:noFill/>
            <a:ln w="31750">
              <a:solidFill>
                <a:srgbClr val="000000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/>
            </a:p>
          </p:txBody>
        </p:sp>
        <p:sp>
          <p:nvSpPr>
            <p:cNvPr id="7362" name="Rectangle 194"/>
            <p:cNvSpPr>
              <a:spLocks noChangeArrowheads="1"/>
            </p:cNvSpPr>
            <p:nvPr/>
          </p:nvSpPr>
          <p:spPr bwMode="auto">
            <a:xfrm>
              <a:off x="816" y="3360"/>
              <a:ext cx="442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Iron</a:t>
              </a:r>
            </a:p>
            <a:p>
              <a:r>
                <a:rPr lang="en-US" sz="2100" b="1">
                  <a:solidFill>
                    <a:srgbClr val="000000"/>
                  </a:solidFill>
                  <a:latin typeface="Times New Roman" pitchFamily="18" charset="0"/>
                </a:rPr>
                <a:t>Insert</a:t>
              </a:r>
              <a:endParaRPr lang="en-US"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88668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3" grpId="0" animBg="1" autoUpdateAnimBg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E1180E-E009-47FC-93C3-513150D01215}" type="slidenum">
              <a:rPr lang="en-US"/>
              <a:pPr/>
              <a:t>48</a:t>
            </a:fld>
            <a:endParaRPr lang="en-US"/>
          </a:p>
        </p:txBody>
      </p:sp>
      <p:pic>
        <p:nvPicPr>
          <p:cNvPr id="26626" name="Picture 2" descr="Presentation 9"/>
          <p:cNvPicPr>
            <a:picLocks noGrp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3450" y="1524000"/>
            <a:ext cx="521017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6627" name="Rectangle 3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6934200" cy="1143000"/>
          </a:xfrm>
        </p:spPr>
        <p:txBody>
          <a:bodyPr>
            <a:normAutofit fontScale="90000"/>
          </a:bodyPr>
          <a:lstStyle/>
          <a:p>
            <a:r>
              <a:rPr lang="en-US"/>
              <a:t>Dipole X-sect: Shrinking cylinder and support</a:t>
            </a:r>
          </a:p>
        </p:txBody>
      </p:sp>
      <p:graphicFrame>
        <p:nvGraphicFramePr>
          <p:cNvPr id="26628" name="Object 4"/>
          <p:cNvGraphicFramePr>
            <a:graphicFrameLocks noChangeAspect="1"/>
          </p:cNvGraphicFramePr>
          <p:nvPr/>
        </p:nvGraphicFramePr>
        <p:xfrm>
          <a:off x="5943600" y="4300538"/>
          <a:ext cx="3200400" cy="2557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Photo Editor Photo" r:id="rId4" imgW="12193702" imgH="9752381" progId="MSPhotoEd.3">
                  <p:embed/>
                </p:oleObj>
              </mc:Choice>
              <mc:Fallback>
                <p:oleObj name="Photo Editor Photo" r:id="rId4" imgW="12193702" imgH="9752381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4300538"/>
                        <a:ext cx="3200400" cy="25574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629" name="Text Box 5"/>
          <p:cNvSpPr txBox="1">
            <a:spLocks noChangeArrowheads="1"/>
          </p:cNvSpPr>
          <p:nvPr/>
        </p:nvSpPr>
        <p:spPr bwMode="auto">
          <a:xfrm>
            <a:off x="0" y="1295400"/>
            <a:ext cx="1447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26630" name="Text Box 6"/>
          <p:cNvSpPr txBox="1">
            <a:spLocks noChangeArrowheads="1"/>
          </p:cNvSpPr>
          <p:nvPr/>
        </p:nvSpPr>
        <p:spPr bwMode="auto">
          <a:xfrm>
            <a:off x="0" y="1295400"/>
            <a:ext cx="1752600" cy="3378200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Two half shells, welded on the magnet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One supplier</a:t>
            </a:r>
          </a:p>
          <a:p>
            <a:pPr>
              <a:spcBef>
                <a:spcPct val="50000"/>
              </a:spcBef>
            </a:pPr>
            <a:r>
              <a:rPr lang="en-US"/>
              <a:t>Many difficulties</a:t>
            </a:r>
          </a:p>
        </p:txBody>
      </p:sp>
      <p:sp>
        <p:nvSpPr>
          <p:cNvPr id="26631" name="Text Box 7"/>
          <p:cNvSpPr txBox="1">
            <a:spLocks noChangeArrowheads="1"/>
          </p:cNvSpPr>
          <p:nvPr/>
        </p:nvSpPr>
        <p:spPr bwMode="auto">
          <a:xfrm>
            <a:off x="7010400" y="1295400"/>
            <a:ext cx="2133600" cy="2100263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solidFill>
                  <a:srgbClr val="FF0000"/>
                </a:solidFill>
              </a:rPr>
              <a:t>Curvature released from </a:t>
            </a:r>
            <a:r>
              <a:rPr lang="en-US">
                <a:solidFill>
                  <a:srgbClr val="FF0000"/>
                </a:solidFill>
                <a:sym typeface="Symbol" pitchFamily="18" charset="2"/>
              </a:rPr>
              <a:t></a:t>
            </a:r>
            <a:r>
              <a:rPr lang="en-US">
                <a:solidFill>
                  <a:srgbClr val="FF0000"/>
                </a:solidFill>
              </a:rPr>
              <a:t> 1 to </a:t>
            </a:r>
            <a:r>
              <a:rPr lang="en-US">
                <a:solidFill>
                  <a:srgbClr val="FF0000"/>
                </a:solidFill>
                <a:sym typeface="Symbol" pitchFamily="18" charset="2"/>
              </a:rPr>
              <a:t> 2.5 mm: 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  <a:sym typeface="Symbol" pitchFamily="18" charset="2"/>
              </a:rPr>
              <a:t>Solution: pairing</a:t>
            </a:r>
          </a:p>
        </p:txBody>
      </p: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1676400" y="1371600"/>
            <a:ext cx="4940300" cy="990600"/>
            <a:chOff x="1056" y="864"/>
            <a:chExt cx="3112" cy="624"/>
          </a:xfrm>
        </p:grpSpPr>
        <p:grpSp>
          <p:nvGrpSpPr>
            <p:cNvPr id="26633" name="Group 9"/>
            <p:cNvGrpSpPr>
              <a:grpSpLocks/>
            </p:cNvGrpSpPr>
            <p:nvPr/>
          </p:nvGrpSpPr>
          <p:grpSpPr bwMode="auto">
            <a:xfrm>
              <a:off x="1056" y="864"/>
              <a:ext cx="3112" cy="624"/>
              <a:chOff x="1056" y="864"/>
              <a:chExt cx="3112" cy="624"/>
            </a:xfrm>
          </p:grpSpPr>
          <p:sp>
            <p:nvSpPr>
              <p:cNvPr id="26634" name="Freeform 10"/>
              <p:cNvSpPr>
                <a:spLocks/>
              </p:cNvSpPr>
              <p:nvPr/>
            </p:nvSpPr>
            <p:spPr bwMode="auto">
              <a:xfrm>
                <a:off x="1056" y="864"/>
                <a:ext cx="3112" cy="600"/>
              </a:xfrm>
              <a:custGeom>
                <a:avLst/>
                <a:gdLst>
                  <a:gd name="T0" fmla="*/ 0 w 3112"/>
                  <a:gd name="T1" fmla="*/ 168 h 600"/>
                  <a:gd name="T2" fmla="*/ 1440 w 3112"/>
                  <a:gd name="T3" fmla="*/ 24 h 600"/>
                  <a:gd name="T4" fmla="*/ 2208 w 3112"/>
                  <a:gd name="T5" fmla="*/ 24 h 600"/>
                  <a:gd name="T6" fmla="*/ 2928 w 3112"/>
                  <a:gd name="T7" fmla="*/ 168 h 600"/>
                  <a:gd name="T8" fmla="*/ 3104 w 3112"/>
                  <a:gd name="T9" fmla="*/ 407 h 600"/>
                  <a:gd name="T10" fmla="*/ 2976 w 3112"/>
                  <a:gd name="T11" fmla="*/ 600 h 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112" h="600">
                    <a:moveTo>
                      <a:pt x="0" y="168"/>
                    </a:moveTo>
                    <a:cubicBezTo>
                      <a:pt x="536" y="108"/>
                      <a:pt x="1072" y="48"/>
                      <a:pt x="1440" y="24"/>
                    </a:cubicBezTo>
                    <a:cubicBezTo>
                      <a:pt x="1808" y="0"/>
                      <a:pt x="1960" y="0"/>
                      <a:pt x="2208" y="24"/>
                    </a:cubicBezTo>
                    <a:cubicBezTo>
                      <a:pt x="2456" y="48"/>
                      <a:pt x="2779" y="104"/>
                      <a:pt x="2928" y="168"/>
                    </a:cubicBezTo>
                    <a:cubicBezTo>
                      <a:pt x="3077" y="232"/>
                      <a:pt x="3096" y="335"/>
                      <a:pt x="3104" y="407"/>
                    </a:cubicBezTo>
                    <a:cubicBezTo>
                      <a:pt x="3112" y="479"/>
                      <a:pt x="3003" y="560"/>
                      <a:pt x="2976" y="600"/>
                    </a:cubicBezTo>
                  </a:path>
                </a:pathLst>
              </a:custGeom>
              <a:noFill/>
              <a:ln w="28575">
                <a:solidFill>
                  <a:srgbClr val="00FF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26635" name="Line 11"/>
              <p:cNvSpPr>
                <a:spLocks noChangeShapeType="1"/>
              </p:cNvSpPr>
              <p:nvPr/>
            </p:nvSpPr>
            <p:spPr bwMode="auto">
              <a:xfrm flipH="1">
                <a:off x="3984" y="1440"/>
                <a:ext cx="48" cy="48"/>
              </a:xfrm>
              <a:prstGeom prst="line">
                <a:avLst/>
              </a:prstGeom>
              <a:noFill/>
              <a:ln w="28575">
                <a:solidFill>
                  <a:srgbClr val="00FF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</p:grpSp>
        <p:sp>
          <p:nvSpPr>
            <p:cNvPr id="26636" name="Line 12"/>
            <p:cNvSpPr>
              <a:spLocks noChangeShapeType="1"/>
            </p:cNvSpPr>
            <p:nvPr/>
          </p:nvSpPr>
          <p:spPr bwMode="auto">
            <a:xfrm>
              <a:off x="1056" y="1056"/>
              <a:ext cx="1104" cy="192"/>
            </a:xfrm>
            <a:prstGeom prst="line">
              <a:avLst/>
            </a:prstGeom>
            <a:noFill/>
            <a:ln w="31750">
              <a:solidFill>
                <a:srgbClr val="00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1905000" y="5486400"/>
            <a:ext cx="1143000" cy="800100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latin typeface="Comic Sans MS" pitchFamily="66" charset="0"/>
              </a:rPr>
              <a:t>Precise support</a:t>
            </a:r>
          </a:p>
        </p:txBody>
      </p:sp>
      <p:sp>
        <p:nvSpPr>
          <p:cNvPr id="26638" name="Line 14"/>
          <p:cNvSpPr>
            <a:spLocks noChangeShapeType="1"/>
          </p:cNvSpPr>
          <p:nvPr/>
        </p:nvSpPr>
        <p:spPr bwMode="auto">
          <a:xfrm flipV="1">
            <a:off x="2895600" y="5715000"/>
            <a:ext cx="533400" cy="76200"/>
          </a:xfrm>
          <a:prstGeom prst="line">
            <a:avLst/>
          </a:prstGeom>
          <a:noFill/>
          <a:ln w="28575">
            <a:solidFill>
              <a:srgbClr val="33CC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8630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E708F-B404-46E6-AE83-3C833A66F30E}" type="slidenum">
              <a:rPr lang="en-US"/>
              <a:pPr/>
              <a:t>49</a:t>
            </a:fld>
            <a:endParaRPr lang="en-US"/>
          </a:p>
        </p:txBody>
      </p:sp>
      <p:graphicFrame>
        <p:nvGraphicFramePr>
          <p:cNvPr id="28674" name="Object 2"/>
          <p:cNvGraphicFramePr>
            <a:graphicFrameLocks noChangeAspect="1"/>
          </p:cNvGraphicFramePr>
          <p:nvPr/>
        </p:nvGraphicFramePr>
        <p:xfrm>
          <a:off x="128588" y="0"/>
          <a:ext cx="3352800" cy="243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CorelPhotoPaint.Image.10" r:id="rId3" imgW="3352381" imgH="2438095" progId="CorelPhotoPaint.Image.10">
                  <p:embed/>
                </p:oleObj>
              </mc:Choice>
              <mc:Fallback>
                <p:oleObj name="CorelPhotoPaint.Image.10" r:id="rId3" imgW="3352381" imgH="2438095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588" y="0"/>
                        <a:ext cx="3352800" cy="243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675" name="Object 3"/>
          <p:cNvGraphicFramePr>
            <a:graphicFrameLocks noChangeAspect="1"/>
          </p:cNvGraphicFramePr>
          <p:nvPr/>
        </p:nvGraphicFramePr>
        <p:xfrm>
          <a:off x="5081588" y="4073525"/>
          <a:ext cx="3848100" cy="2600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8" name="CorelPhotoPaint.Image.10" r:id="rId5" imgW="3847619" imgH="2600000" progId="CorelPhotoPaint.Image.10">
                  <p:embed/>
                </p:oleObj>
              </mc:Choice>
              <mc:Fallback>
                <p:oleObj name="CorelPhotoPaint.Image.10" r:id="rId5" imgW="3847619" imgH="2600000" progId="CorelPhotoPaint.Image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1588" y="4073525"/>
                        <a:ext cx="3848100" cy="2600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676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0" y="533400"/>
            <a:ext cx="3962400" cy="1143000"/>
          </a:xfrm>
        </p:spPr>
        <p:txBody>
          <a:bodyPr/>
          <a:lstStyle/>
          <a:p>
            <a:r>
              <a:rPr lang="en-US" sz="2800" b="0">
                <a:latin typeface="Arial" pitchFamily="34" charset="0"/>
              </a:rPr>
              <a:t>3D</a:t>
            </a:r>
            <a:br>
              <a:rPr lang="en-US" sz="2800" b="0">
                <a:latin typeface="Arial" pitchFamily="34" charset="0"/>
              </a:rPr>
            </a:br>
            <a:r>
              <a:rPr lang="en-US" sz="2800" b="0">
                <a:latin typeface="Arial" pitchFamily="34" charset="0"/>
              </a:rPr>
              <a:t>Inner layer lyre side</a:t>
            </a:r>
            <a:endParaRPr lang="en-US" sz="2000" b="0">
              <a:latin typeface="Arial" pitchFamily="34" charset="0"/>
            </a:endParaRPr>
          </a:p>
        </p:txBody>
      </p:sp>
      <p:grpSp>
        <p:nvGrpSpPr>
          <p:cNvPr id="28677" name="Group 5"/>
          <p:cNvGrpSpPr>
            <a:grpSpLocks/>
          </p:cNvGrpSpPr>
          <p:nvPr/>
        </p:nvGrpSpPr>
        <p:grpSpPr bwMode="auto">
          <a:xfrm>
            <a:off x="2362200" y="2128838"/>
            <a:ext cx="4219575" cy="2709862"/>
            <a:chOff x="1488" y="1341"/>
            <a:chExt cx="2658" cy="1707"/>
          </a:xfrm>
        </p:grpSpPr>
        <p:graphicFrame>
          <p:nvGraphicFramePr>
            <p:cNvPr id="28678" name="Object 6"/>
            <p:cNvGraphicFramePr>
              <a:graphicFrameLocks noChangeAspect="1"/>
            </p:cNvGraphicFramePr>
            <p:nvPr/>
          </p:nvGraphicFramePr>
          <p:xfrm>
            <a:off x="1614" y="1341"/>
            <a:ext cx="2532" cy="16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9" name="CorelPhotoPaint.Image.10" r:id="rId7" imgW="4019048" imgH="2600000" progId="CorelPhotoPaint.Image.10">
                    <p:embed/>
                  </p:oleObj>
                </mc:Choice>
                <mc:Fallback>
                  <p:oleObj name="CorelPhotoPaint.Image.10" r:id="rId7" imgW="4019048" imgH="2600000" progId="CorelPhotoPaint.Image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clrChange>
                            <a:clrFrom>
                              <a:srgbClr val="FFFFFF"/>
                            </a:clrFrom>
                            <a:clrTo>
                              <a:srgbClr val="FFFFFF">
                                <a:alpha val="0"/>
                              </a:srgbClr>
                            </a:clrTo>
                          </a:clrChange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4" y="1341"/>
                          <a:ext cx="2532" cy="16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8679" name="AutoShape 7"/>
            <p:cNvSpPr>
              <a:spLocks noChangeArrowheads="1"/>
            </p:cNvSpPr>
            <p:nvPr/>
          </p:nvSpPr>
          <p:spPr bwMode="auto">
            <a:xfrm rot="-19008534">
              <a:off x="1488" y="1536"/>
              <a:ext cx="816" cy="192"/>
            </a:xfrm>
            <a:prstGeom prst="rightArrow">
              <a:avLst>
                <a:gd name="adj1" fmla="val 39583"/>
                <a:gd name="adj2" fmla="val 963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28680" name="AutoShape 8"/>
            <p:cNvSpPr>
              <a:spLocks noChangeArrowheads="1"/>
            </p:cNvSpPr>
            <p:nvPr/>
          </p:nvSpPr>
          <p:spPr bwMode="auto">
            <a:xfrm rot="-8153097">
              <a:off x="3000" y="2856"/>
              <a:ext cx="816" cy="192"/>
            </a:xfrm>
            <a:prstGeom prst="rightArrow">
              <a:avLst>
                <a:gd name="adj1" fmla="val 39583"/>
                <a:gd name="adj2" fmla="val 9635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28681" name="Text Box 9"/>
          <p:cNvSpPr txBox="1">
            <a:spLocks noChangeArrowheads="1"/>
          </p:cNvSpPr>
          <p:nvPr/>
        </p:nvSpPr>
        <p:spPr bwMode="auto">
          <a:xfrm>
            <a:off x="0" y="5029200"/>
            <a:ext cx="4191000" cy="388938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Futura" charset="0"/>
              </a:rPr>
              <a:t>End Spacers: critical for Quench</a:t>
            </a:r>
          </a:p>
        </p:txBody>
      </p:sp>
    </p:spTree>
    <p:extLst>
      <p:ext uri="{BB962C8B-B14F-4D97-AF65-F5344CB8AC3E}">
        <p14:creationId xmlns:p14="http://schemas.microsoft.com/office/powerpoint/2010/main" val="2807757066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1982976" presetClass="entr" presetSubtype="60414224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68151"/>
            <a:ext cx="8316416" cy="1143000"/>
          </a:xfrm>
        </p:spPr>
        <p:txBody>
          <a:bodyPr>
            <a:normAutofit fontScale="90000"/>
          </a:bodyPr>
          <a:lstStyle/>
          <a:p>
            <a:r>
              <a:rPr lang="fr-CH" dirty="0" smtClean="0"/>
              <a:t>RHIC (BNL): </a:t>
            </a:r>
            <a:r>
              <a:rPr lang="fr-CH" dirty="0" err="1" smtClean="0"/>
              <a:t>Industry</a:t>
            </a:r>
            <a:r>
              <a:rPr lang="fr-CH" dirty="0" smtClean="0"/>
              <a:t> as assembler</a:t>
            </a:r>
            <a:br>
              <a:rPr lang="fr-CH" dirty="0" smtClean="0"/>
            </a:br>
            <a:r>
              <a:rPr lang="fr-CH" dirty="0" err="1" smtClean="0"/>
              <a:t>saving</a:t>
            </a:r>
            <a:r>
              <a:rPr lang="fr-CH" dirty="0" smtClean="0"/>
              <a:t> money by </a:t>
            </a:r>
            <a:r>
              <a:rPr lang="fr-CH" dirty="0" err="1" smtClean="0"/>
              <a:t>keeping</a:t>
            </a:r>
            <a:r>
              <a:rPr lang="fr-CH" dirty="0" smtClean="0"/>
              <a:t> </a:t>
            </a:r>
            <a:r>
              <a:rPr lang="fr-CH" dirty="0" err="1" smtClean="0"/>
              <a:t>responsibility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4267915" y="1556792"/>
            <a:ext cx="4752528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On the </a:t>
            </a:r>
            <a:r>
              <a:rPr lang="fr-CH" b="1" dirty="0" err="1" smtClean="0"/>
              <a:t>ashes</a:t>
            </a:r>
            <a:r>
              <a:rPr lang="fr-CH" b="1" dirty="0" smtClean="0"/>
              <a:t> of the 200 M$ </a:t>
            </a:r>
            <a:r>
              <a:rPr lang="fr-CH" b="1" dirty="0" err="1" smtClean="0"/>
              <a:t>spent</a:t>
            </a:r>
            <a:r>
              <a:rPr lang="fr-CH" b="1" dirty="0" smtClean="0"/>
              <a:t> for Isabelle BNL </a:t>
            </a:r>
            <a:r>
              <a:rPr lang="fr-CH" b="1" dirty="0" err="1" smtClean="0"/>
              <a:t>re-built</a:t>
            </a:r>
            <a:r>
              <a:rPr lang="fr-CH" b="1" dirty="0" smtClean="0"/>
              <a:t> </a:t>
            </a:r>
            <a:r>
              <a:rPr lang="fr-CH" b="1" dirty="0" err="1" smtClean="0"/>
              <a:t>its</a:t>
            </a:r>
            <a:r>
              <a:rPr lang="fr-CH" b="1" dirty="0" smtClean="0"/>
              <a:t> future.</a:t>
            </a:r>
          </a:p>
          <a:p>
            <a:r>
              <a:rPr lang="fr-CH" b="1" dirty="0" err="1" smtClean="0"/>
              <a:t>Approved</a:t>
            </a:r>
            <a:r>
              <a:rPr lang="fr-CH" b="1" dirty="0" smtClean="0"/>
              <a:t> </a:t>
            </a:r>
            <a:r>
              <a:rPr lang="fr-CH" b="1" dirty="0" err="1" smtClean="0"/>
              <a:t>during</a:t>
            </a:r>
            <a:r>
              <a:rPr lang="fr-CH" b="1" dirty="0" smtClean="0"/>
              <a:t> SSC,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was</a:t>
            </a:r>
            <a:r>
              <a:rPr lang="fr-CH" b="1" dirty="0" smtClean="0"/>
              <a:t> </a:t>
            </a:r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field</a:t>
            </a:r>
            <a:r>
              <a:rPr lang="fr-CH" b="1" dirty="0" err="1"/>
              <a:t>-</a:t>
            </a:r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cost</a:t>
            </a:r>
            <a:r>
              <a:rPr lang="fr-CH" b="1" dirty="0" smtClean="0"/>
              <a:t> machine for  </a:t>
            </a:r>
            <a:r>
              <a:rPr lang="fr-CH" b="1" dirty="0" err="1" smtClean="0"/>
              <a:t>heavy</a:t>
            </a:r>
            <a:r>
              <a:rPr lang="fr-CH" b="1" dirty="0" smtClean="0"/>
              <a:t> ions (100 </a:t>
            </a:r>
            <a:r>
              <a:rPr lang="fr-CH" b="1" dirty="0" err="1" smtClean="0"/>
              <a:t>GeV</a:t>
            </a:r>
            <a:r>
              <a:rPr lang="fr-CH" b="1" dirty="0" smtClean="0"/>
              <a:t> p </a:t>
            </a:r>
            <a:r>
              <a:rPr lang="fr-CH" b="1" dirty="0" err="1" smtClean="0"/>
              <a:t>equivalent</a:t>
            </a:r>
            <a:r>
              <a:rPr lang="fr-CH" b="1" dirty="0" smtClean="0"/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915" y="1556792"/>
            <a:ext cx="4752528" cy="147732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On the </a:t>
            </a:r>
            <a:r>
              <a:rPr lang="fr-CH" b="1" dirty="0" err="1" smtClean="0"/>
              <a:t>ashes</a:t>
            </a:r>
            <a:r>
              <a:rPr lang="fr-CH" b="1" dirty="0" smtClean="0"/>
              <a:t> of the 200 M$ </a:t>
            </a:r>
            <a:r>
              <a:rPr lang="fr-CH" b="1" dirty="0" err="1" smtClean="0"/>
              <a:t>spent</a:t>
            </a:r>
            <a:r>
              <a:rPr lang="fr-CH" b="1" dirty="0" smtClean="0"/>
              <a:t> for Isabelle (</a:t>
            </a:r>
            <a:r>
              <a:rPr lang="fr-CH" b="1" dirty="0" err="1" smtClean="0"/>
              <a:t>mainly</a:t>
            </a:r>
            <a:r>
              <a:rPr lang="fr-CH" b="1" dirty="0" smtClean="0"/>
              <a:t> in civil engineering , i.e. tunnel!), BNL </a:t>
            </a:r>
            <a:r>
              <a:rPr lang="fr-CH" b="1" dirty="0" err="1" smtClean="0"/>
              <a:t>re-built</a:t>
            </a:r>
            <a:r>
              <a:rPr lang="fr-CH" b="1" dirty="0" smtClean="0"/>
              <a:t> </a:t>
            </a:r>
            <a:r>
              <a:rPr lang="fr-CH" b="1" dirty="0" err="1" smtClean="0"/>
              <a:t>its</a:t>
            </a:r>
            <a:r>
              <a:rPr lang="fr-CH" b="1" dirty="0" smtClean="0"/>
              <a:t> future.</a:t>
            </a:r>
          </a:p>
          <a:p>
            <a:r>
              <a:rPr lang="fr-CH" b="1" dirty="0" err="1" smtClean="0"/>
              <a:t>Approved</a:t>
            </a:r>
            <a:r>
              <a:rPr lang="fr-CH" b="1" dirty="0" smtClean="0"/>
              <a:t> </a:t>
            </a:r>
            <a:r>
              <a:rPr lang="fr-CH" b="1" dirty="0" err="1" smtClean="0"/>
              <a:t>during</a:t>
            </a:r>
            <a:r>
              <a:rPr lang="fr-CH" b="1" dirty="0" smtClean="0"/>
              <a:t> SSC,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was</a:t>
            </a:r>
            <a:r>
              <a:rPr lang="fr-CH" b="1" dirty="0" smtClean="0"/>
              <a:t> </a:t>
            </a:r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field</a:t>
            </a:r>
            <a:r>
              <a:rPr lang="fr-CH" b="1" dirty="0" err="1"/>
              <a:t>-</a:t>
            </a:r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cost</a:t>
            </a:r>
            <a:r>
              <a:rPr lang="fr-CH" b="1" dirty="0" smtClean="0"/>
              <a:t> machine for  </a:t>
            </a:r>
            <a:r>
              <a:rPr lang="fr-CH" b="1" dirty="0" err="1" smtClean="0"/>
              <a:t>heavy</a:t>
            </a:r>
            <a:r>
              <a:rPr lang="fr-CH" b="1" dirty="0" smtClean="0"/>
              <a:t> ions (100 </a:t>
            </a:r>
            <a:r>
              <a:rPr lang="fr-CH" b="1" dirty="0" err="1" smtClean="0"/>
              <a:t>GeV</a:t>
            </a:r>
            <a:r>
              <a:rPr lang="fr-CH" b="1" dirty="0" smtClean="0"/>
              <a:t> p </a:t>
            </a:r>
            <a:r>
              <a:rPr lang="fr-CH" b="1" dirty="0" err="1" smtClean="0"/>
              <a:t>equivalent</a:t>
            </a:r>
            <a:r>
              <a:rPr lang="fr-CH" b="1" dirty="0" smtClean="0"/>
              <a:t>)</a:t>
            </a:r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16831"/>
            <a:ext cx="3257168" cy="2480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2674" y="4077072"/>
            <a:ext cx="4074115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3.5 T </a:t>
            </a:r>
            <a:r>
              <a:rPr lang="fr-CH" b="1" dirty="0" err="1" smtClean="0"/>
              <a:t>field</a:t>
            </a:r>
            <a:endParaRPr lang="fr-CH" b="1" dirty="0" smtClean="0"/>
          </a:p>
          <a:p>
            <a:r>
              <a:rPr lang="fr-CH" b="1" dirty="0" err="1" smtClean="0"/>
              <a:t>Low</a:t>
            </a:r>
            <a:r>
              <a:rPr lang="fr-CH" b="1" dirty="0" smtClean="0"/>
              <a:t> </a:t>
            </a:r>
            <a:r>
              <a:rPr lang="fr-CH" b="1" dirty="0" err="1" smtClean="0"/>
              <a:t>cost</a:t>
            </a:r>
            <a:r>
              <a:rPr lang="fr-CH" b="1" dirty="0" smtClean="0"/>
              <a:t> </a:t>
            </a:r>
            <a:r>
              <a:rPr lang="fr-CH" b="1" dirty="0" err="1" smtClean="0"/>
              <a:t>was</a:t>
            </a:r>
            <a:r>
              <a:rPr lang="fr-CH" b="1" dirty="0" smtClean="0"/>
              <a:t> </a:t>
            </a:r>
            <a:r>
              <a:rPr lang="fr-CH" b="1" dirty="0" err="1" smtClean="0"/>
              <a:t>really</a:t>
            </a:r>
            <a:r>
              <a:rPr lang="fr-CH" b="1" dirty="0" smtClean="0"/>
              <a:t> a challenge</a:t>
            </a:r>
          </a:p>
          <a:p>
            <a:r>
              <a:rPr lang="fr-CH" b="1" dirty="0" smtClean="0"/>
              <a:t>Plastic </a:t>
            </a:r>
            <a:r>
              <a:rPr lang="fr-CH" b="1" dirty="0" err="1" smtClean="0"/>
              <a:t>collar</a:t>
            </a:r>
            <a:r>
              <a:rPr lang="fr-CH" b="1" dirty="0" smtClean="0"/>
              <a:t> (</a:t>
            </a:r>
            <a:r>
              <a:rPr lang="fr-CH" b="1" dirty="0" err="1" smtClean="0"/>
              <a:t>spacer</a:t>
            </a:r>
            <a:r>
              <a:rPr lang="fr-CH" b="1" dirty="0" smtClean="0"/>
              <a:t>)</a:t>
            </a:r>
          </a:p>
          <a:p>
            <a:r>
              <a:rPr lang="fr-CH" b="1" dirty="0" err="1" smtClean="0"/>
              <a:t>Yoke</a:t>
            </a:r>
            <a:r>
              <a:rPr lang="fr-CH" b="1" dirty="0" smtClean="0"/>
              <a:t> as </a:t>
            </a:r>
            <a:r>
              <a:rPr lang="fr-CH" b="1" dirty="0" err="1" smtClean="0"/>
              <a:t>collars</a:t>
            </a:r>
            <a:endParaRPr lang="fr-CH" b="1" dirty="0"/>
          </a:p>
          <a:p>
            <a:r>
              <a:rPr lang="fr-CH" b="1" dirty="0" smtClean="0"/>
              <a:t>Field </a:t>
            </a:r>
            <a:r>
              <a:rPr lang="fr-CH" b="1" dirty="0" err="1" smtClean="0"/>
              <a:t>careful</a:t>
            </a:r>
            <a:r>
              <a:rPr lang="fr-CH" b="1" dirty="0" smtClean="0"/>
              <a:t> design and correction/</a:t>
            </a:r>
            <a:r>
              <a:rPr lang="fr-CH" b="1" dirty="0" err="1" smtClean="0"/>
              <a:t>trim</a:t>
            </a:r>
            <a:endParaRPr lang="fr-CH" b="1" dirty="0" smtClean="0"/>
          </a:p>
          <a:p>
            <a:r>
              <a:rPr lang="fr-CH" b="1" dirty="0" smtClean="0"/>
              <a:t>Perfection in SC and </a:t>
            </a:r>
            <a:r>
              <a:rPr lang="fr-CH" b="1" dirty="0" err="1" smtClean="0"/>
              <a:t>its</a:t>
            </a:r>
            <a:r>
              <a:rPr lang="fr-CH" b="1" dirty="0" smtClean="0"/>
              <a:t> </a:t>
            </a:r>
            <a:r>
              <a:rPr lang="fr-CH" b="1" dirty="0" err="1" smtClean="0"/>
              <a:t>measurements</a:t>
            </a:r>
            <a:endParaRPr lang="fr-CH" b="1" dirty="0" smtClean="0"/>
          </a:p>
          <a:p>
            <a:r>
              <a:rPr lang="fr-CH" b="1" dirty="0" smtClean="0"/>
              <a:t>Field </a:t>
            </a:r>
            <a:r>
              <a:rPr lang="fr-CH" b="1" dirty="0" err="1" smtClean="0"/>
              <a:t>measurements</a:t>
            </a:r>
            <a:r>
              <a:rPr lang="fr-CH" b="1" dirty="0" smtClean="0"/>
              <a:t> to </a:t>
            </a:r>
            <a:r>
              <a:rPr lang="fr-CH" b="1" dirty="0" err="1" smtClean="0"/>
              <a:t>steer</a:t>
            </a:r>
            <a:r>
              <a:rPr lang="fr-CH" b="1" dirty="0" smtClean="0"/>
              <a:t> production</a:t>
            </a:r>
            <a:endParaRPr lang="en-GB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5759" y="3429000"/>
            <a:ext cx="4356839" cy="3036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607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70D68C-F0A3-4BB5-A33C-9939748D0A21}" type="slidenum">
              <a:rPr lang="en-US"/>
              <a:pPr/>
              <a:t>50</a:t>
            </a:fld>
            <a:endParaRPr lang="en-US"/>
          </a:p>
        </p:txBody>
      </p:sp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7772400" cy="1219200"/>
          </a:xfrm>
        </p:spPr>
        <p:txBody>
          <a:bodyPr>
            <a:normAutofit fontScale="90000"/>
          </a:bodyPr>
          <a:lstStyle/>
          <a:p>
            <a:r>
              <a:rPr lang="fr-CH"/>
              <a:t>Dipole -end part</a:t>
            </a:r>
            <a:br>
              <a:rPr lang="fr-CH"/>
            </a:br>
            <a:r>
              <a:rPr lang="fr-CH"/>
              <a:t>end plate</a:t>
            </a:r>
            <a:endParaRPr lang="it-IT"/>
          </a:p>
        </p:txBody>
      </p:sp>
      <p:pic>
        <p:nvPicPr>
          <p:cNvPr id="30723" name="Picture 3" descr="SLIDE2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43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820BF6-D478-4E04-A17E-030D49ED8138}" type="slidenum">
              <a:rPr lang="en-US"/>
              <a:pPr/>
              <a:t>51</a:t>
            </a:fld>
            <a:endParaRPr lang="en-US"/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676400" y="0"/>
            <a:ext cx="7239000" cy="1219200"/>
          </a:xfrm>
        </p:spPr>
        <p:txBody>
          <a:bodyPr>
            <a:normAutofit fontScale="90000"/>
          </a:bodyPr>
          <a:lstStyle/>
          <a:p>
            <a:r>
              <a:rPr lang="fr-CH"/>
              <a:t>Dipole-end part Bus Bars postioning and connection</a:t>
            </a:r>
            <a:endParaRPr lang="it-IT"/>
          </a:p>
        </p:txBody>
      </p:sp>
      <p:pic>
        <p:nvPicPr>
          <p:cNvPr id="31747" name="Picture 3" descr="SLIDE3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824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4184A5-C8BD-405B-A44F-0ADA1B0121A9}" type="slidenum">
              <a:rPr lang="en-US"/>
              <a:pPr/>
              <a:t>52</a:t>
            </a:fld>
            <a:endParaRPr lang="en-US"/>
          </a:p>
        </p:txBody>
      </p:sp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5867400" cy="1219200"/>
          </a:xfrm>
        </p:spPr>
        <p:txBody>
          <a:bodyPr>
            <a:normAutofit fontScale="90000"/>
          </a:bodyPr>
          <a:lstStyle/>
          <a:p>
            <a:r>
              <a:rPr lang="fr-CH"/>
              <a:t>Dipole -end part</a:t>
            </a:r>
            <a:br>
              <a:rPr lang="fr-CH"/>
            </a:br>
            <a:r>
              <a:rPr lang="fr-CH"/>
              <a:t>Shrinking cyilinder</a:t>
            </a:r>
            <a:endParaRPr lang="it-IT"/>
          </a:p>
        </p:txBody>
      </p:sp>
      <p:pic>
        <p:nvPicPr>
          <p:cNvPr id="32771" name="Picture 3" descr="SLIDE4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3817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66EFE9-DE98-4583-B17E-51BC8D2449E1}" type="slidenum">
              <a:rPr lang="en-US"/>
              <a:pPr/>
              <a:t>53</a:t>
            </a:fld>
            <a:endParaRPr lang="en-US"/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5943600" cy="1219200"/>
          </a:xfrm>
        </p:spPr>
        <p:txBody>
          <a:bodyPr>
            <a:normAutofit fontScale="90000"/>
          </a:bodyPr>
          <a:lstStyle/>
          <a:p>
            <a:r>
              <a:rPr lang="fr-CH"/>
              <a:t> Dipole -end part</a:t>
            </a:r>
            <a:br>
              <a:rPr lang="fr-CH"/>
            </a:br>
            <a:r>
              <a:rPr lang="fr-CH"/>
              <a:t>Cu HXT </a:t>
            </a:r>
            <a:endParaRPr lang="it-IT"/>
          </a:p>
        </p:txBody>
      </p:sp>
      <p:pic>
        <p:nvPicPr>
          <p:cNvPr id="33795" name="Picture 3" descr="SLIDE5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4" descr="End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61953"/>
            <a:ext cx="349250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86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AAF476-ADC9-4D00-9B72-671A67F3A383}" type="slidenum">
              <a:rPr lang="en-US"/>
              <a:pPr/>
              <a:t>54</a:t>
            </a:fld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5943600" cy="1219200"/>
          </a:xfrm>
        </p:spPr>
        <p:txBody>
          <a:bodyPr>
            <a:normAutofit fontScale="90000"/>
          </a:bodyPr>
          <a:lstStyle/>
          <a:p>
            <a:r>
              <a:rPr lang="fr-CH"/>
              <a:t> Dipole -end part</a:t>
            </a:r>
            <a:br>
              <a:rPr lang="fr-CH"/>
            </a:br>
            <a:r>
              <a:rPr lang="fr-CH"/>
              <a:t>Corrector Magnets </a:t>
            </a:r>
            <a:endParaRPr lang="it-IT"/>
          </a:p>
        </p:txBody>
      </p:sp>
      <p:pic>
        <p:nvPicPr>
          <p:cNvPr id="34819" name="Picture 3" descr="SLIDE6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4820" name="Text Box 4"/>
          <p:cNvSpPr txBox="1">
            <a:spLocks noChangeArrowheads="1"/>
          </p:cNvSpPr>
          <p:nvPr/>
        </p:nvSpPr>
        <p:spPr bwMode="auto">
          <a:xfrm>
            <a:off x="0" y="914400"/>
            <a:ext cx="1600200" cy="5203825"/>
          </a:xfrm>
          <a:prstGeom prst="rect">
            <a:avLst/>
          </a:prstGeom>
          <a:solidFill>
            <a:srgbClr val="FFFFC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From various suppliers</a:t>
            </a:r>
          </a:p>
          <a:p>
            <a:pPr>
              <a:spcBef>
                <a:spcPct val="50000"/>
              </a:spcBef>
            </a:pPr>
            <a:r>
              <a:rPr lang="en-US"/>
              <a:t>Assembly in CMAs is purely mechanical</a:t>
            </a:r>
          </a:p>
          <a:p>
            <a:pPr>
              <a:spcBef>
                <a:spcPct val="50000"/>
              </a:spcBef>
            </a:pPr>
            <a:r>
              <a:rPr lang="en-US"/>
              <a:t>(tolerances of B axis wrt mech. frame given by supplier</a:t>
            </a:r>
          </a:p>
        </p:txBody>
      </p:sp>
    </p:spTree>
    <p:extLst>
      <p:ext uri="{BB962C8B-B14F-4D97-AF65-F5344CB8AC3E}">
        <p14:creationId xmlns:p14="http://schemas.microsoft.com/office/powerpoint/2010/main" val="88208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0ABDC-7D59-40D2-816D-CCCDC073E6C9}" type="slidenum">
              <a:rPr lang="en-US"/>
              <a:pPr/>
              <a:t>55</a:t>
            </a:fld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7239000" cy="1143000"/>
          </a:xfrm>
        </p:spPr>
        <p:txBody>
          <a:bodyPr>
            <a:normAutofit fontScale="90000"/>
          </a:bodyPr>
          <a:lstStyle/>
          <a:p>
            <a:r>
              <a:rPr lang="fr-CH"/>
              <a:t>Dipole -end part</a:t>
            </a:r>
            <a:br>
              <a:rPr lang="fr-CH"/>
            </a:br>
            <a:r>
              <a:rPr lang="fr-CH"/>
              <a:t>Cold foot, Bellows and N-line</a:t>
            </a:r>
            <a:endParaRPr lang="it-IT"/>
          </a:p>
        </p:txBody>
      </p:sp>
      <p:pic>
        <p:nvPicPr>
          <p:cNvPr id="36867" name="Picture 3" descr="SLIDE10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17675" y="1524000"/>
            <a:ext cx="6270625" cy="45720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0615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BC73-BB27-4A4A-8374-28AEEEDC048C}" type="slidenum">
              <a:rPr lang="en-US"/>
              <a:pPr/>
              <a:t>56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896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44450"/>
            <a:ext cx="7759700" cy="1022350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Superconducting poles</a:t>
            </a:r>
          </a:p>
        </p:txBody>
      </p:sp>
      <p:pic>
        <p:nvPicPr>
          <p:cNvPr id="896007" name="Picture 7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1219200"/>
            <a:ext cx="4114800" cy="3086100"/>
          </a:xfrm>
          <a:ln/>
        </p:spPr>
      </p:pic>
      <p:pic>
        <p:nvPicPr>
          <p:cNvPr id="896009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4"/>
          <a:stretch>
            <a:fillRect/>
          </a:stretch>
        </p:blipFill>
        <p:spPr bwMode="auto">
          <a:xfrm>
            <a:off x="1752600" y="3886200"/>
            <a:ext cx="4419600" cy="2933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9600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1162050"/>
            <a:ext cx="4500562" cy="3375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10395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34F597-E143-4E87-B1EA-ACBB6F2879D0}" type="slidenum">
              <a:rPr lang="en-US"/>
              <a:pPr/>
              <a:t>57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89395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59700" cy="1022350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Aperture assembly</a:t>
            </a:r>
          </a:p>
        </p:txBody>
      </p:sp>
      <p:pic>
        <p:nvPicPr>
          <p:cNvPr id="89395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0"/>
            <a:ext cx="7543800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2070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9069D-4727-4671-A75A-8F57EBC8AE05}" type="slidenum">
              <a:rPr lang="en-US"/>
              <a:pPr/>
              <a:t>58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898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4450"/>
            <a:ext cx="7759700" cy="1022350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collaring process</a:t>
            </a:r>
          </a:p>
        </p:txBody>
      </p:sp>
      <p:pic>
        <p:nvPicPr>
          <p:cNvPr id="898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174750"/>
            <a:ext cx="7550150" cy="566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77835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637769-4448-41C4-AF69-32FC70F517ED}" type="slidenum">
              <a:rPr lang="en-US"/>
              <a:pPr/>
              <a:t>59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0009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58738"/>
            <a:ext cx="7759700" cy="1084262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 The Welding Press</a:t>
            </a:r>
          </a:p>
        </p:txBody>
      </p:sp>
      <p:sp>
        <p:nvSpPr>
          <p:cNvPr id="900104" name="Rectangle 8"/>
          <p:cNvSpPr>
            <a:spLocks noChangeArrowheads="1"/>
          </p:cNvSpPr>
          <p:nvPr/>
        </p:nvSpPr>
        <p:spPr bwMode="auto">
          <a:xfrm>
            <a:off x="0" y="1219200"/>
            <a:ext cx="2743200" cy="545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</a:pPr>
            <a:r>
              <a:rPr lang="en-US" sz="2000" dirty="0">
                <a:latin typeface="Book Antiqua" pitchFamily="18" charset="0"/>
              </a:rPr>
              <a:t>3 welding presses, 12 MN/m, aperture (mm) : 2000W x 1500H,   15 m long, beam accuracy 50 mm !!</a:t>
            </a:r>
          </a:p>
          <a:p>
            <a:pPr marL="342900" indent="-34290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</a:pPr>
            <a:r>
              <a:rPr lang="en-US" sz="2000" dirty="0">
                <a:latin typeface="Book Antiqua" pitchFamily="18" charset="0"/>
              </a:rPr>
              <a:t>equipped with </a:t>
            </a:r>
            <a:r>
              <a:rPr lang="en-US" sz="2000" b="1" dirty="0">
                <a:solidFill>
                  <a:srgbClr val="FF0000"/>
                </a:solidFill>
                <a:latin typeface="Book Antiqua" pitchFamily="18" charset="0"/>
              </a:rPr>
              <a:t>new welding technique (STT)</a:t>
            </a:r>
            <a:r>
              <a:rPr lang="en-US" sz="2000" dirty="0">
                <a:latin typeface="Book Antiqua" pitchFamily="18" charset="0"/>
              </a:rPr>
              <a:t> for the route pass</a:t>
            </a:r>
          </a:p>
          <a:p>
            <a:pPr marL="342900" indent="-342900" eaLnBrk="1" hangingPunct="1">
              <a:spcBef>
                <a:spcPct val="20000"/>
              </a:spcBef>
              <a:buSzPct val="65000"/>
              <a:buFontTx/>
              <a:buBlip>
                <a:blip r:embed="rId4"/>
              </a:buBlip>
            </a:pPr>
            <a:r>
              <a:rPr lang="en-US" sz="2000" dirty="0">
                <a:latin typeface="Book Antiqua" pitchFamily="18" charset="0"/>
              </a:rPr>
              <a:t>With calibrated curved half shells, and proper shaping under press the geometry is obtained in one go</a:t>
            </a:r>
          </a:p>
        </p:txBody>
      </p:sp>
      <p:graphicFrame>
        <p:nvGraphicFramePr>
          <p:cNvPr id="900105" name="Object 9"/>
          <p:cNvGraphicFramePr>
            <a:graphicFrameLocks noChangeAspect="1"/>
          </p:cNvGraphicFramePr>
          <p:nvPr/>
        </p:nvGraphicFramePr>
        <p:xfrm>
          <a:off x="2743200" y="1295400"/>
          <a:ext cx="6400800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Photo Editor Photo" r:id="rId5" imgW="6095238" imgH="4571429" progId="MSPhotoEd.3">
                  <p:embed/>
                </p:oleObj>
              </mc:Choice>
              <mc:Fallback>
                <p:oleObj name="Photo Editor Photo" r:id="rId5" imgW="6095238" imgH="457142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6400800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411760" y="6309320"/>
            <a:ext cx="4968552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35 km of longitudinal </a:t>
            </a:r>
            <a:r>
              <a:rPr lang="fr-CH" b="1" dirty="0" err="1" smtClean="0"/>
              <a:t>wledin</a:t>
            </a:r>
            <a:r>
              <a:rPr lang="fr-CH" b="1" dirty="0" smtClean="0"/>
              <a:t> in LHC: not one </a:t>
            </a:r>
            <a:r>
              <a:rPr lang="fr-CH" b="1" dirty="0" err="1" smtClean="0"/>
              <a:t>leak</a:t>
            </a:r>
            <a:r>
              <a:rPr lang="fr-CH" b="1" dirty="0" smtClean="0"/>
              <a:t>!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27665213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00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00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00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00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0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00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00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0104" grpId="0" build="allAtOnce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LHC: a long </a:t>
            </a:r>
            <a:r>
              <a:rPr lang="fr-CH" dirty="0" err="1" smtClean="0"/>
              <a:t>history</a:t>
            </a:r>
            <a:endParaRPr lang="en-GB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369" b="11451"/>
          <a:stretch/>
        </p:blipFill>
        <p:spPr bwMode="auto">
          <a:xfrm>
            <a:off x="368896" y="1228256"/>
            <a:ext cx="3029624" cy="276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4" name="Oval 9"/>
          <p:cNvSpPr>
            <a:spLocks noChangeArrowheads="1"/>
          </p:cNvSpPr>
          <p:nvPr/>
        </p:nvSpPr>
        <p:spPr bwMode="auto">
          <a:xfrm rot="20975510">
            <a:off x="1099484" y="1388491"/>
            <a:ext cx="852993" cy="2361382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26" y="1268760"/>
            <a:ext cx="5048274" cy="5077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167496" y="634623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latin typeface="Gloucester MT Extra Condensed" pitchFamily="18" charset="0"/>
              </a:rPr>
              <a:t>1990</a:t>
            </a:r>
            <a:endParaRPr lang="en-GB" sz="1400" dirty="0">
              <a:latin typeface="Gloucester MT Extra Condensed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31144" y="634623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latin typeface="Gloucester MT Extra Condensed" pitchFamily="18" charset="0"/>
              </a:rPr>
              <a:t>1995</a:t>
            </a:r>
            <a:endParaRPr lang="en-GB" sz="1400" dirty="0">
              <a:latin typeface="Gloucester MT Extra Condensed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802" y="3920018"/>
            <a:ext cx="3618013" cy="27339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05196" y="6464884"/>
            <a:ext cx="9812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400" dirty="0" smtClean="0">
                <a:latin typeface="Gloucester MT Extra Condensed" pitchFamily="18" charset="0"/>
              </a:rPr>
              <a:t>1999 - final</a:t>
            </a:r>
            <a:endParaRPr lang="en-GB" sz="1400" dirty="0">
              <a:latin typeface="Gloucester MT Extra Condensed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3519662" y="2667784"/>
            <a:ext cx="764306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 flipV="1">
            <a:off x="2627784" y="6772661"/>
            <a:ext cx="5040560" cy="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627784" y="6346230"/>
            <a:ext cx="0" cy="42643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0" y="1556792"/>
            <a:ext cx="66797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smtClean="0">
                <a:latin typeface="Gloucester MT Extra Condensed" pitchFamily="18" charset="0"/>
              </a:rPr>
              <a:t>1995</a:t>
            </a:r>
            <a:endParaRPr lang="en-GB" dirty="0">
              <a:latin typeface="Gloucester MT Extra Condensed" pitchFamily="18" charset="0"/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6</a:t>
            </a:fld>
            <a:endParaRPr lang="en-GB"/>
          </a:p>
        </p:txBody>
      </p:sp>
      <p:sp>
        <p:nvSpPr>
          <p:cNvPr id="14" name="TextBox 13"/>
          <p:cNvSpPr txBox="1"/>
          <p:nvPr/>
        </p:nvSpPr>
        <p:spPr>
          <a:xfrm>
            <a:off x="3756538" y="3920018"/>
            <a:ext cx="1330749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I </a:t>
            </a:r>
            <a:r>
              <a:rPr lang="fr-CH" b="1" dirty="0" err="1" smtClean="0"/>
              <a:t>generation</a:t>
            </a:r>
            <a:endParaRPr lang="en-GB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7768768" y="5785109"/>
            <a:ext cx="139166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II </a:t>
            </a:r>
            <a:r>
              <a:rPr lang="fr-CH" b="1" dirty="0" err="1" smtClean="0"/>
              <a:t>generation</a:t>
            </a:r>
            <a:endParaRPr lang="en-GB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785109"/>
            <a:ext cx="145257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b="1" dirty="0" smtClean="0"/>
              <a:t>III </a:t>
            </a:r>
            <a:r>
              <a:rPr lang="fr-CH" b="1" dirty="0" err="1" smtClean="0"/>
              <a:t>generation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2534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9A4991-208F-4457-B670-1254360FA3FB}" type="slidenum">
              <a:rPr lang="en-US"/>
              <a:pPr/>
              <a:t>60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663564" name="Picture 12" descr="ThumbGenerat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9350" y="6021388"/>
            <a:ext cx="1924050" cy="43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55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685800" y="58738"/>
            <a:ext cx="7759700" cy="1008062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Cold Mass</a:t>
            </a:r>
          </a:p>
        </p:txBody>
      </p:sp>
      <p:pic>
        <p:nvPicPr>
          <p:cNvPr id="663555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163" y="1600200"/>
            <a:ext cx="4491037" cy="4400550"/>
          </a:xfrm>
        </p:spPr>
      </p:pic>
      <p:pic>
        <p:nvPicPr>
          <p:cNvPr id="66355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600200"/>
            <a:ext cx="4343400" cy="3257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3560" name="Picture 8" descr="LT640_200x20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4419600"/>
            <a:ext cx="1524000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3562" name="Picture 10" descr="ABB CS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91000"/>
            <a:ext cx="2771775" cy="233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3561" name="Text Box 9"/>
          <p:cNvSpPr txBox="1">
            <a:spLocks noChangeArrowheads="1"/>
          </p:cNvSpPr>
          <p:nvPr/>
        </p:nvSpPr>
        <p:spPr bwMode="auto">
          <a:xfrm>
            <a:off x="6400800" y="4191000"/>
            <a:ext cx="2201863" cy="8223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>
                <a:latin typeface="Book Antiqua" pitchFamily="18" charset="0"/>
              </a:rPr>
              <a:t>Laser Tracking measurements</a:t>
            </a:r>
          </a:p>
        </p:txBody>
      </p:sp>
    </p:spTree>
    <p:extLst>
      <p:ext uri="{BB962C8B-B14F-4D97-AF65-F5344CB8AC3E}">
        <p14:creationId xmlns:p14="http://schemas.microsoft.com/office/powerpoint/2010/main" val="16033496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232484-195A-49BD-9F32-6967032FA1D2}" type="slidenum">
              <a:rPr lang="en-US"/>
              <a:pPr/>
              <a:t>61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6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98500" y="58738"/>
            <a:ext cx="7759700" cy="1084262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Cold Mass waiting</a:t>
            </a:r>
          </a:p>
        </p:txBody>
      </p:sp>
      <p:pic>
        <p:nvPicPr>
          <p:cNvPr id="66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788" y="1143000"/>
            <a:ext cx="7542212" cy="566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055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D27A6D-D9AE-4B86-B2CF-7099CAA3C8DF}" type="slidenum">
              <a:rPr lang="en-US"/>
              <a:pPr/>
              <a:t>62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902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84262"/>
          </a:xfrm>
        </p:spPr>
        <p:txBody>
          <a:bodyPr>
            <a:normAutofit fontScale="90000"/>
          </a:bodyPr>
          <a:lstStyle/>
          <a:p>
            <a:r>
              <a:rPr lang="en-US"/>
              <a:t>Snapshot at Industry:</a:t>
            </a:r>
            <a:br>
              <a:rPr lang="en-US"/>
            </a:br>
            <a:r>
              <a:rPr lang="en-US"/>
              <a:t>delivery to CERN</a:t>
            </a:r>
          </a:p>
        </p:txBody>
      </p:sp>
      <p:pic>
        <p:nvPicPr>
          <p:cNvPr id="902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357313"/>
            <a:ext cx="6400800" cy="519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345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B9C8C-B6DD-4A90-A57B-DC7FD514A31D}" type="slidenum">
              <a:rPr lang="en-US"/>
              <a:pPr/>
              <a:t>63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523284" name="Picture 20" descr="SSS_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1143000"/>
            <a:ext cx="360045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86" name="Picture 22" descr="SSS_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3269" name="Rectangle 5"/>
          <p:cNvSpPr>
            <a:spLocks noChangeArrowheads="1"/>
          </p:cNvSpPr>
          <p:nvPr/>
        </p:nvSpPr>
        <p:spPr bwMode="auto">
          <a:xfrm>
            <a:off x="876300" y="58738"/>
            <a:ext cx="77597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endParaRPr lang="en-US" sz="3000">
              <a:solidFill>
                <a:srgbClr val="FFFFFF"/>
              </a:solidFill>
              <a:latin typeface="Felix Titling" pitchFamily="82" charset="0"/>
            </a:endParaRPr>
          </a:p>
        </p:txBody>
      </p:sp>
      <p:pic>
        <p:nvPicPr>
          <p:cNvPr id="523274" name="Picture 10" descr="cern%2520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760413" cy="76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75" name="Picture 11" descr="ce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38800"/>
            <a:ext cx="904875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3277" name="Picture 13" descr="ACCEL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1752600" cy="79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3283" name="Rectangle 19"/>
          <p:cNvSpPr>
            <a:spLocks noChangeArrowheads="1"/>
          </p:cNvSpPr>
          <p:nvPr/>
        </p:nvSpPr>
        <p:spPr bwMode="auto">
          <a:xfrm>
            <a:off x="685800" y="58738"/>
            <a:ext cx="7759700" cy="1084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1" hangingPunct="1"/>
            <a:r>
              <a:rPr lang="en-US" sz="3000">
                <a:solidFill>
                  <a:srgbClr val="FFFFFF"/>
                </a:solidFill>
                <a:latin typeface="Felix Titling" pitchFamily="82" charset="0"/>
              </a:rPr>
              <a:t>Snapshot at Industry:</a:t>
            </a:r>
            <a:br>
              <a:rPr lang="en-US" sz="3000">
                <a:solidFill>
                  <a:srgbClr val="FFFFFF"/>
                </a:solidFill>
                <a:latin typeface="Felix Titling" pitchFamily="82" charset="0"/>
              </a:rPr>
            </a:br>
            <a:r>
              <a:rPr lang="en-US" sz="3000">
                <a:solidFill>
                  <a:srgbClr val="FFFFFF"/>
                </a:solidFill>
                <a:latin typeface="Felix Titling" pitchFamily="82" charset="0"/>
              </a:rPr>
              <a:t> </a:t>
            </a:r>
            <a:r>
              <a:rPr lang="en-US" sz="3000" b="1">
                <a:solidFill>
                  <a:srgbClr val="FFFFFF"/>
                </a:solidFill>
                <a:latin typeface="Felix Titling" pitchFamily="82" charset="0"/>
              </a:rPr>
              <a:t>MAIN Quadrupole</a:t>
            </a:r>
          </a:p>
        </p:txBody>
      </p:sp>
      <p:pic>
        <p:nvPicPr>
          <p:cNvPr id="523285" name="Picture 21" descr="SSS_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5566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167D2F-3C40-48D7-B51C-6E0796E48668}" type="slidenum">
              <a:rPr lang="en-US"/>
              <a:pPr/>
              <a:t>64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527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4450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More than 6000 of various </a:t>
            </a:r>
            <a:br>
              <a:rPr lang="en-US"/>
            </a:br>
            <a:r>
              <a:rPr lang="en-US"/>
              <a:t>corrector magnets</a:t>
            </a:r>
          </a:p>
        </p:txBody>
      </p:sp>
      <p:pic>
        <p:nvPicPr>
          <p:cNvPr id="5273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341438"/>
            <a:ext cx="6246812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7364" name="Text Box 4"/>
          <p:cNvSpPr txBox="1">
            <a:spLocks noChangeArrowheads="1"/>
          </p:cNvSpPr>
          <p:nvPr/>
        </p:nvSpPr>
        <p:spPr bwMode="auto">
          <a:xfrm>
            <a:off x="381000" y="3200400"/>
            <a:ext cx="1524000" cy="9906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rgbClr val="0099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009900"/>
                </a:solidFill>
                <a:latin typeface="Book Antiqua" pitchFamily="18" charset="0"/>
              </a:rPr>
              <a:t>MCS </a:t>
            </a:r>
          </a:p>
          <a:p>
            <a:r>
              <a:rPr lang="en-US" sz="2000">
                <a:solidFill>
                  <a:srgbClr val="009900"/>
                </a:solidFill>
                <a:latin typeface="Book Antiqua" pitchFamily="18" charset="0"/>
              </a:rPr>
              <a:t>Sextupole Magnets</a:t>
            </a:r>
          </a:p>
          <a:p>
            <a:endParaRPr lang="en-US">
              <a:solidFill>
                <a:srgbClr val="009900"/>
              </a:solidFill>
              <a:latin typeface="Book Antiqua" pitchFamily="18" charset="0"/>
            </a:endParaRPr>
          </a:p>
        </p:txBody>
      </p:sp>
      <p:sp>
        <p:nvSpPr>
          <p:cNvPr id="527365" name="Text Box 5"/>
          <p:cNvSpPr txBox="1">
            <a:spLocks noChangeArrowheads="1"/>
          </p:cNvSpPr>
          <p:nvPr/>
        </p:nvSpPr>
        <p:spPr bwMode="auto">
          <a:xfrm>
            <a:off x="2700338" y="4221163"/>
            <a:ext cx="1524000" cy="10668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MO</a:t>
            </a:r>
          </a:p>
          <a:p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Octupole</a:t>
            </a:r>
          </a:p>
          <a:p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Magnets</a:t>
            </a:r>
            <a:endParaRPr lang="en-US">
              <a:solidFill>
                <a:srgbClr val="FF0000"/>
              </a:solidFill>
              <a:latin typeface="Book Antiqua" pitchFamily="18" charset="0"/>
            </a:endParaRPr>
          </a:p>
        </p:txBody>
      </p:sp>
      <p:sp>
        <p:nvSpPr>
          <p:cNvPr id="527366" name="Text Box 6"/>
          <p:cNvSpPr txBox="1">
            <a:spLocks noChangeArrowheads="1"/>
          </p:cNvSpPr>
          <p:nvPr/>
        </p:nvSpPr>
        <p:spPr bwMode="auto">
          <a:xfrm>
            <a:off x="6248400" y="4776788"/>
            <a:ext cx="1600200" cy="1676400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MQSXA</a:t>
            </a:r>
          </a:p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Quadrupole</a:t>
            </a:r>
          </a:p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Octupole</a:t>
            </a:r>
          </a:p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Sextupole</a:t>
            </a:r>
          </a:p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Magnets</a:t>
            </a:r>
          </a:p>
        </p:txBody>
      </p:sp>
      <p:sp>
        <p:nvSpPr>
          <p:cNvPr id="527367" name="Text Box 7"/>
          <p:cNvSpPr txBox="1">
            <a:spLocks noChangeArrowheads="1"/>
          </p:cNvSpPr>
          <p:nvPr/>
        </p:nvSpPr>
        <p:spPr bwMode="auto">
          <a:xfrm>
            <a:off x="7516813" y="2852738"/>
            <a:ext cx="1303337" cy="1368425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2000">
                <a:latin typeface="Book Antiqua" pitchFamily="18" charset="0"/>
              </a:rPr>
              <a:t>MCDO</a:t>
            </a:r>
          </a:p>
          <a:p>
            <a:r>
              <a:rPr lang="en-US" sz="2000">
                <a:latin typeface="Book Antiqua" pitchFamily="18" charset="0"/>
              </a:rPr>
              <a:t>Decapole</a:t>
            </a:r>
          </a:p>
          <a:p>
            <a:r>
              <a:rPr lang="en-US" sz="2000">
                <a:latin typeface="Book Antiqua" pitchFamily="18" charset="0"/>
              </a:rPr>
              <a:t>Octupole</a:t>
            </a:r>
          </a:p>
          <a:p>
            <a:r>
              <a:rPr lang="en-US" sz="2000">
                <a:latin typeface="Book Antiqua" pitchFamily="18" charset="0"/>
              </a:rPr>
              <a:t>Magnets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3616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H" dirty="0" smtClean="0"/>
              <a:t>The </a:t>
            </a:r>
            <a:r>
              <a:rPr lang="fr-CH" dirty="0" err="1" smtClean="0"/>
              <a:t>way</a:t>
            </a:r>
            <a:r>
              <a:rPr lang="fr-CH" dirty="0" smtClean="0"/>
              <a:t> to control production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3629000"/>
          </a:xfrm>
        </p:spPr>
        <p:txBody>
          <a:bodyPr>
            <a:normAutofit fontScale="85000" lnSpcReduction="20000"/>
          </a:bodyPr>
          <a:lstStyle/>
          <a:p>
            <a:r>
              <a:rPr lang="fr-CH" dirty="0" smtClean="0"/>
              <a:t>Have </a:t>
            </a:r>
            <a:r>
              <a:rPr lang="fr-CH" dirty="0" err="1" smtClean="0"/>
              <a:t>clear</a:t>
            </a:r>
            <a:r>
              <a:rPr lang="fr-CH" dirty="0" smtClean="0"/>
              <a:t> </a:t>
            </a:r>
            <a:r>
              <a:rPr lang="fr-CH" dirty="0" err="1" smtClean="0"/>
              <a:t>what</a:t>
            </a:r>
            <a:r>
              <a:rPr lang="fr-CH" dirty="0" smtClean="0"/>
              <a:t> </a:t>
            </a:r>
            <a:r>
              <a:rPr lang="fr-CH" dirty="0" err="1" smtClean="0"/>
              <a:t>you</a:t>
            </a:r>
            <a:r>
              <a:rPr lang="fr-CH" dirty="0" smtClean="0"/>
              <a:t> </a:t>
            </a:r>
            <a:r>
              <a:rPr lang="fr-CH" dirty="0" err="1" smtClean="0"/>
              <a:t>want</a:t>
            </a:r>
            <a:r>
              <a:rPr lang="fr-CH" dirty="0" smtClean="0"/>
              <a:t> to </a:t>
            </a:r>
            <a:r>
              <a:rPr lang="fr-CH" dirty="0" err="1" smtClean="0"/>
              <a:t>buy</a:t>
            </a:r>
            <a:r>
              <a:rPr lang="fr-CH" dirty="0" smtClean="0"/>
              <a:t> and </a:t>
            </a:r>
            <a:r>
              <a:rPr lang="fr-CH" dirty="0" err="1" smtClean="0"/>
              <a:t>pay</a:t>
            </a:r>
            <a:r>
              <a:rPr lang="fr-CH" dirty="0"/>
              <a:t> </a:t>
            </a:r>
            <a:r>
              <a:rPr lang="fr-CH" dirty="0" smtClean="0"/>
              <a:t>for</a:t>
            </a:r>
          </a:p>
          <a:p>
            <a:pPr lvl="1"/>
            <a:r>
              <a:rPr lang="fr-CH" dirty="0" smtClean="0"/>
              <a:t>B </a:t>
            </a:r>
            <a:r>
              <a:rPr lang="fr-CH" dirty="0" err="1" smtClean="0"/>
              <a:t>field</a:t>
            </a:r>
            <a:r>
              <a:rPr lang="fr-CH" dirty="0" smtClean="0"/>
              <a:t>/volume/homo</a:t>
            </a:r>
          </a:p>
          <a:p>
            <a:pPr lvl="1"/>
            <a:r>
              <a:rPr lang="fr-CH" dirty="0" smtClean="0"/>
              <a:t>Or </a:t>
            </a:r>
            <a:r>
              <a:rPr lang="fr-CH" dirty="0" err="1" smtClean="0"/>
              <a:t>Assembly</a:t>
            </a:r>
            <a:r>
              <a:rPr lang="fr-CH" dirty="0" smtClean="0"/>
              <a:t>  on </a:t>
            </a:r>
            <a:r>
              <a:rPr lang="fr-CH" dirty="0" err="1" smtClean="0"/>
              <a:t>your</a:t>
            </a:r>
            <a:r>
              <a:rPr lang="fr-CH" dirty="0" smtClean="0"/>
              <a:t>  design/</a:t>
            </a:r>
            <a:r>
              <a:rPr lang="fr-CH" dirty="0" err="1" smtClean="0"/>
              <a:t>tool</a:t>
            </a:r>
            <a:r>
              <a:rPr lang="fr-CH" dirty="0" smtClean="0"/>
              <a:t>/components </a:t>
            </a:r>
          </a:p>
          <a:p>
            <a:pPr lvl="1"/>
            <a:r>
              <a:rPr lang="fr-CH" dirty="0" err="1" smtClean="0"/>
              <a:t>Something</a:t>
            </a:r>
            <a:r>
              <a:rPr lang="fr-CH" dirty="0" smtClean="0"/>
              <a:t> in </a:t>
            </a:r>
            <a:r>
              <a:rPr lang="fr-CH" dirty="0" err="1" smtClean="0"/>
              <a:t>between</a:t>
            </a:r>
            <a:endParaRPr lang="fr-CH" dirty="0" smtClean="0"/>
          </a:p>
          <a:p>
            <a:r>
              <a:rPr lang="fr-CH" dirty="0" smtClean="0"/>
              <a:t>Tech. </a:t>
            </a:r>
            <a:r>
              <a:rPr lang="fr-CH" dirty="0" err="1" smtClean="0"/>
              <a:t>Specs</a:t>
            </a:r>
            <a:r>
              <a:rPr lang="fr-CH" dirty="0" smtClean="0"/>
              <a:t>, </a:t>
            </a:r>
            <a:br>
              <a:rPr lang="fr-CH" dirty="0" smtClean="0"/>
            </a:br>
            <a:r>
              <a:rPr lang="fr-CH" dirty="0" err="1" smtClean="0"/>
              <a:t>definition</a:t>
            </a:r>
            <a:r>
              <a:rPr lang="fr-CH" dirty="0" smtClean="0"/>
              <a:t> of the ITP (Inspection &amp; Test plan): the final </a:t>
            </a:r>
            <a:r>
              <a:rPr lang="fr-CH" dirty="0" err="1" smtClean="0"/>
              <a:t>step</a:t>
            </a:r>
            <a:r>
              <a:rPr lang="fr-CH" dirty="0" smtClean="0"/>
              <a:t> </a:t>
            </a:r>
            <a:r>
              <a:rPr lang="fr-CH" dirty="0" err="1" smtClean="0"/>
              <a:t>is</a:t>
            </a:r>
            <a:r>
              <a:rPr lang="fr-CH" dirty="0" smtClean="0"/>
              <a:t> test, </a:t>
            </a:r>
            <a:r>
              <a:rPr lang="fr-CH" dirty="0" err="1" smtClean="0"/>
              <a:t>even</a:t>
            </a:r>
            <a:r>
              <a:rPr lang="fr-CH" dirty="0" smtClean="0"/>
              <a:t> for </a:t>
            </a:r>
            <a:r>
              <a:rPr lang="fr-CH" dirty="0" err="1" smtClean="0"/>
              <a:t>turn</a:t>
            </a:r>
            <a:r>
              <a:rPr lang="fr-CH" dirty="0" smtClean="0"/>
              <a:t>-key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536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9013" y="1600200"/>
            <a:ext cx="321697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>
            <a:off x="2699792" y="3645024"/>
            <a:ext cx="2592288" cy="0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11560" y="5301208"/>
            <a:ext cx="3600400" cy="10156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sz="2000" b="1" dirty="0"/>
              <a:t>Follow up visually!</a:t>
            </a:r>
          </a:p>
          <a:p>
            <a:r>
              <a:rPr lang="en-GB" sz="2000" b="1" dirty="0"/>
              <a:t>Audit: very good to find out reality and to avoid drift…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4942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9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268290" name="Rectangle 2"/>
          <p:cNvSpPr>
            <a:spLocks noChangeArrowheads="1"/>
          </p:cNvSpPr>
          <p:nvPr/>
        </p:nvSpPr>
        <p:spPr bwMode="auto">
          <a:xfrm>
            <a:off x="863600" y="1930400"/>
            <a:ext cx="1663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8291" name="Rectangle 3"/>
          <p:cNvSpPr>
            <a:spLocks noChangeArrowheads="1"/>
          </p:cNvSpPr>
          <p:nvPr/>
        </p:nvSpPr>
        <p:spPr bwMode="auto">
          <a:xfrm>
            <a:off x="698500" y="1790700"/>
            <a:ext cx="1663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8292" name="Rectangle 4"/>
          <p:cNvSpPr>
            <a:spLocks noChangeArrowheads="1"/>
          </p:cNvSpPr>
          <p:nvPr/>
        </p:nvSpPr>
        <p:spPr bwMode="auto">
          <a:xfrm>
            <a:off x="2362200" y="2514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68339" name="Rectangle 51"/>
          <p:cNvSpPr>
            <a:spLocks noGrp="1" noChangeArrowheads="1"/>
          </p:cNvSpPr>
          <p:nvPr>
            <p:ph type="title"/>
          </p:nvPr>
        </p:nvSpPr>
        <p:spPr>
          <a:xfrm>
            <a:off x="1090613" y="0"/>
            <a:ext cx="7729859" cy="889000"/>
          </a:xfrm>
          <a:ln/>
        </p:spPr>
        <p:txBody>
          <a:bodyPr>
            <a:normAutofit fontScale="90000"/>
          </a:bodyPr>
          <a:lstStyle/>
          <a:p>
            <a:r>
              <a:rPr lang="en-GB" b="1" dirty="0"/>
              <a:t>2. QA/QC structure, documentation and organization :</a:t>
            </a:r>
          </a:p>
        </p:txBody>
      </p:sp>
      <p:graphicFrame>
        <p:nvGraphicFramePr>
          <p:cNvPr id="268513" name="Group 22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38372163"/>
              </p:ext>
            </p:extLst>
          </p:nvPr>
        </p:nvGraphicFramePr>
        <p:xfrm>
          <a:off x="152400" y="952500"/>
          <a:ext cx="8775700" cy="5410201"/>
        </p:xfrm>
        <a:graphic>
          <a:graphicData uri="http://schemas.openxmlformats.org/drawingml/2006/table">
            <a:tbl>
              <a:tblPr/>
              <a:tblGrid>
                <a:gridCol w="1409700"/>
                <a:gridCol w="2197100"/>
                <a:gridCol w="2768600"/>
                <a:gridCol w="2400300"/>
              </a:tblGrid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8000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</a:t>
                      </a: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</a:t>
                      </a: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84C32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</a:t>
                      </a: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02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Jeumont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Very good system in place, but structure not correctly sized (missing staff)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50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Alstom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System correctly sized and in place, documentation very good and normally correctly filled.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30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Ansaldo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System correctly sized and in place, documentation very good and normally correctly filled.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344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BNN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System correctly sized and in place, documentation very good and correctly filled.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863600" y="683404"/>
            <a:ext cx="15071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800" b="1" dirty="0" smtClean="0"/>
              <a:t>QA audit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3879076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275458" name="Rectangle 2"/>
          <p:cNvSpPr>
            <a:spLocks noChangeArrowheads="1"/>
          </p:cNvSpPr>
          <p:nvPr/>
        </p:nvSpPr>
        <p:spPr bwMode="auto">
          <a:xfrm>
            <a:off x="863600" y="1930400"/>
            <a:ext cx="166370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5459" name="Rectangle 3"/>
          <p:cNvSpPr>
            <a:spLocks noChangeArrowheads="1"/>
          </p:cNvSpPr>
          <p:nvPr/>
        </p:nvSpPr>
        <p:spPr bwMode="auto">
          <a:xfrm>
            <a:off x="698500" y="1790700"/>
            <a:ext cx="1663700" cy="72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75460" name="Rectangle 4"/>
          <p:cNvSpPr>
            <a:spLocks noChangeArrowheads="1"/>
          </p:cNvSpPr>
          <p:nvPr/>
        </p:nvSpPr>
        <p:spPr bwMode="auto">
          <a:xfrm>
            <a:off x="2362200" y="2514600"/>
            <a:ext cx="914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275531" name="Group 75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315829618"/>
              </p:ext>
            </p:extLst>
          </p:nvPr>
        </p:nvGraphicFramePr>
        <p:xfrm>
          <a:off x="165100" y="1054100"/>
          <a:ext cx="8788400" cy="5159314"/>
        </p:xfrm>
        <a:graphic>
          <a:graphicData uri="http://schemas.openxmlformats.org/drawingml/2006/table">
            <a:tbl>
              <a:tblPr/>
              <a:tblGrid>
                <a:gridCol w="1487488"/>
                <a:gridCol w="2497137"/>
                <a:gridCol w="2455863"/>
                <a:gridCol w="2347912"/>
              </a:tblGrid>
              <a:tr h="6619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eorgia" pitchFamily="18" charset="0"/>
                      </a:endParaRPr>
                    </a:p>
                  </a:txBody>
                  <a:tcPr marL="90000" marR="90000" marT="46800" marB="46800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E84C32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</a:t>
                      </a: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E84C32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</a:t>
                      </a:r>
                      <a:r>
                        <a:rPr kumimoji="0" lang="en-GB" sz="3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C00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</a:t>
                      </a:r>
                      <a:r>
                        <a:rPr kumimoji="0" lang="en-GB" sz="3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Jeumont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Missing QA staff and night shift supervision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Assembly Reports to be ameliorate (missing data)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-Tooling industrialization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Tooling traceability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Missing buffer of poles that impacts on QA rules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Clean area preservation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Some QA doc to be improved (CoC to Alstom etc.)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429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Alstom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QA rules sometimes not correctly followed (signatures on MFD)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PV</a:t>
                      </a: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  <a:sym typeface="Wingdings" pitchFamily="2" charset="2"/>
                        </a:rPr>
                        <a:t> NCR</a:t>
                      </a:r>
                      <a:endParaRPr kumimoji="0" lang="en-GB" sz="20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Tooling traceability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Minor tools maintenance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Cleaning condition during ground insulation forming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398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Ansaldo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Official Responsibility of operators not clear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 QA rules (MFD sign.) 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Tooling traceability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Components Incoming Inspection and Storing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Some manufacturing procedures to be updated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Curing Press alarm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01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4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Georgia" pitchFamily="18" charset="0"/>
                        </a:rPr>
                        <a:t>BNN</a:t>
                      </a:r>
                    </a:p>
                  </a:txBody>
                  <a:tcPr marL="90000" marR="90000" marT="46800" marB="46800"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2400" b="0" i="1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Garamond" pitchFamily="18" charset="0"/>
                      </a:endParaRP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QA rules (MFD signatures for shim approval)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2000" b="0" i="1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Garamond" pitchFamily="18" charset="0"/>
                        </a:rPr>
                        <a:t>- Rejected end spacers identification</a:t>
                      </a:r>
                    </a:p>
                  </a:txBody>
                  <a:tcPr marL="90000" marR="90000" marT="46800" marB="468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75507" name="Rectangle 51"/>
          <p:cNvSpPr>
            <a:spLocks noGrp="1" noChangeArrowheads="1"/>
          </p:cNvSpPr>
          <p:nvPr>
            <p:ph type="title"/>
          </p:nvPr>
        </p:nvSpPr>
        <p:spPr>
          <a:xfrm>
            <a:off x="539552" y="0"/>
            <a:ext cx="8280919" cy="889000"/>
          </a:xfrm>
          <a:ln/>
        </p:spPr>
        <p:txBody>
          <a:bodyPr>
            <a:normAutofit fontScale="90000"/>
          </a:bodyPr>
          <a:lstStyle/>
          <a:p>
            <a:r>
              <a:rPr lang="en-GB" b="1" dirty="0"/>
              <a:t>5. Specific WEAK points at each site: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19288" y="836712"/>
            <a:ext cx="1507144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sz="2800" b="1" dirty="0" smtClean="0"/>
              <a:t>QA audit</a:t>
            </a:r>
            <a:endParaRPr lang="en-GB" sz="2800" b="1" dirty="0"/>
          </a:p>
        </p:txBody>
      </p:sp>
    </p:spTree>
    <p:extLst>
      <p:ext uri="{BB962C8B-B14F-4D97-AF65-F5344CB8AC3E}">
        <p14:creationId xmlns:p14="http://schemas.microsoft.com/office/powerpoint/2010/main" val="10132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274638"/>
            <a:ext cx="8136904" cy="1143000"/>
          </a:xfrm>
        </p:spPr>
        <p:txBody>
          <a:bodyPr>
            <a:noAutofit/>
          </a:bodyPr>
          <a:lstStyle/>
          <a:p>
            <a:r>
              <a:rPr lang="fr-CH" sz="3600" dirty="0" smtClean="0"/>
              <a:t>LHC </a:t>
            </a:r>
            <a:r>
              <a:rPr lang="fr-CH" sz="3600" dirty="0" err="1" smtClean="0"/>
              <a:t>dipole</a:t>
            </a:r>
            <a:r>
              <a:rPr lang="fr-CH" sz="3600" dirty="0" smtClean="0"/>
              <a:t> </a:t>
            </a:r>
            <a:r>
              <a:rPr lang="fr-CH" sz="3600" dirty="0" err="1" smtClean="0"/>
              <a:t>complex</a:t>
            </a:r>
            <a:r>
              <a:rPr lang="fr-CH" sz="3600" dirty="0" smtClean="0"/>
              <a:t> structure</a:t>
            </a:r>
            <a:br>
              <a:rPr lang="fr-CH" sz="3600" dirty="0" smtClean="0"/>
            </a:br>
            <a:r>
              <a:rPr lang="fr-CH" sz="3600" dirty="0" smtClean="0"/>
              <a:t>Concept </a:t>
            </a:r>
            <a:r>
              <a:rPr lang="fr-CH" sz="3600" dirty="0" err="1" smtClean="0"/>
              <a:t>applies</a:t>
            </a:r>
            <a:r>
              <a:rPr lang="fr-CH" sz="3600" dirty="0" smtClean="0"/>
              <a:t> for </a:t>
            </a:r>
            <a:r>
              <a:rPr lang="fr-CH" sz="3600" dirty="0" err="1" smtClean="0"/>
              <a:t>small</a:t>
            </a:r>
            <a:r>
              <a:rPr lang="fr-CH" sz="3600" dirty="0" smtClean="0"/>
              <a:t> </a:t>
            </a:r>
            <a:r>
              <a:rPr lang="fr-CH" sz="3600" dirty="0" err="1" smtClean="0"/>
              <a:t>cosntruction</a:t>
            </a:r>
            <a:r>
              <a:rPr lang="fr-CH" sz="3600" dirty="0" smtClean="0"/>
              <a:t>, </a:t>
            </a:r>
            <a:r>
              <a:rPr lang="fr-CH" sz="3600" dirty="0" err="1" smtClean="0"/>
              <a:t>too</a:t>
            </a:r>
            <a:endParaRPr lang="en-GB" sz="36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71600"/>
            <a:ext cx="7935913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13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1400" smtClean="0">
                <a:latin typeface="Arial" pitchFamily="34" charset="0"/>
              </a:rPr>
              <a:t>Erice 03/05/2013</a:t>
            </a:r>
          </a:p>
        </p:txBody>
      </p:sp>
      <p:sp>
        <p:nvSpPr>
          <p:cNvPr id="5123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58DDFDB-4A95-4C67-8822-134119075CF1}" type="slidenum">
              <a:rPr lang="en-US" sz="2600" smtClean="0">
                <a:solidFill>
                  <a:schemeClr val="bg1"/>
                </a:solidFill>
                <a:latin typeface="Arial" pitchFamily="34" charset="0"/>
              </a:rPr>
              <a:pPr/>
              <a:t>69</a:t>
            </a:fld>
            <a:endParaRPr lang="en-US" sz="26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5124" name="AutoShape 2"/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8305800" cy="838200"/>
          </a:xfrm>
        </p:spPr>
        <p:txBody>
          <a:bodyPr/>
          <a:lstStyle/>
          <a:p>
            <a:pPr algn="ctr" eaLnBrk="1" hangingPunct="1"/>
            <a:r>
              <a:rPr lang="en-GB" sz="2400" smtClean="0"/>
              <a:t>The cold bore tube to welding flare fillet weld</a:t>
            </a:r>
            <a:br>
              <a:rPr lang="en-GB" sz="2400" smtClean="0"/>
            </a:br>
            <a:r>
              <a:rPr lang="en-GB" sz="2400" smtClean="0"/>
              <a:t>The requirements</a:t>
            </a:r>
          </a:p>
        </p:txBody>
      </p:sp>
      <p:pic>
        <p:nvPicPr>
          <p:cNvPr id="5125" name="Picture 4" descr="Demo de soudage Colerette0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8413" y="1711325"/>
            <a:ext cx="32448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 descr="Demo de soudage Colerette00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238" y="4302125"/>
            <a:ext cx="3244850" cy="255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8"/>
          <p:cNvSpPr>
            <a:spLocks noChangeArrowheads="1"/>
          </p:cNvSpPr>
          <p:nvPr/>
        </p:nvSpPr>
        <p:spPr bwMode="auto">
          <a:xfrm>
            <a:off x="0" y="142398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graphicFrame>
        <p:nvGraphicFramePr>
          <p:cNvPr id="512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1728727"/>
              </p:ext>
            </p:extLst>
          </p:nvPr>
        </p:nvGraphicFramePr>
        <p:xfrm>
          <a:off x="4953000" y="1868488"/>
          <a:ext cx="3884613" cy="4837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4" r:id="rId6" imgW="8258175" imgH="4914900" progId="AutoCAD.Drawing.15">
                  <p:embed/>
                </p:oleObj>
              </mc:Choice>
              <mc:Fallback>
                <p:oleObj r:id="rId6" imgW="8258175" imgH="4914900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754" t="14883" r="44290" b="48744"/>
                      <a:stretch>
                        <a:fillRect/>
                      </a:stretch>
                    </p:blipFill>
                    <p:spPr bwMode="auto">
                      <a:xfrm>
                        <a:off x="4953000" y="1868488"/>
                        <a:ext cx="3884613" cy="4837112"/>
                      </a:xfrm>
                      <a:prstGeom prst="rect">
                        <a:avLst/>
                      </a:prstGeom>
                      <a:solidFill>
                        <a:srgbClr val="C0C0C0"/>
                      </a:solidFill>
                      <a:ln w="25400">
                        <a:solidFill>
                          <a:srgbClr val="9B994D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5257800" y="2209800"/>
            <a:ext cx="782638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0000FF"/>
                </a:solidFill>
              </a:rPr>
              <a:t>He II</a:t>
            </a:r>
          </a:p>
        </p:txBody>
      </p:sp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4953000" y="3352800"/>
            <a:ext cx="1905000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FF0000"/>
                </a:solidFill>
              </a:rPr>
              <a:t>Beam vacuum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172200" y="2270125"/>
            <a:ext cx="2514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algn="ctr"/>
            <a:r>
              <a:rPr lang="en-US" sz="2000" b="1">
                <a:solidFill>
                  <a:srgbClr val="FF9933"/>
                </a:solidFill>
              </a:rPr>
              <a:t>Insulation vacuum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7596336" y="6207670"/>
            <a:ext cx="130176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Ins</a:t>
            </a:r>
            <a:r>
              <a:rPr lang="fr-CH" dirty="0" smtClean="0"/>
              <a:t>. vacuum</a:t>
            </a:r>
            <a:endParaRPr lang="en-GB" dirty="0"/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6172200" y="5546874"/>
            <a:ext cx="275618" cy="330398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654517" y="5838338"/>
            <a:ext cx="612668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smtClean="0"/>
              <a:t>He II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7812360" y="5712073"/>
            <a:ext cx="159242" cy="444509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429500" y="4302125"/>
            <a:ext cx="1301767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CH" dirty="0" err="1" smtClean="0"/>
              <a:t>Ins</a:t>
            </a:r>
            <a:r>
              <a:rPr lang="fr-CH" dirty="0" smtClean="0"/>
              <a:t>. vacuum</a:t>
            </a:r>
            <a:endParaRPr lang="en-GB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429500" y="4663260"/>
            <a:ext cx="398078" cy="349916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5321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LHC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fr-CH" dirty="0" smtClean="0"/>
              <a:t>R&amp;D </a:t>
            </a:r>
            <a:r>
              <a:rPr lang="fr-CH" dirty="0" err="1" smtClean="0"/>
              <a:t>started</a:t>
            </a:r>
            <a:r>
              <a:rPr lang="fr-CH" dirty="0" smtClean="0"/>
              <a:t> in </a:t>
            </a:r>
            <a:r>
              <a:rPr lang="fr-CH" dirty="0" err="1" smtClean="0"/>
              <a:t>Industry</a:t>
            </a:r>
            <a:r>
              <a:rPr lang="fr-CH" dirty="0" smtClean="0"/>
              <a:t>!</a:t>
            </a:r>
          </a:p>
          <a:p>
            <a:pPr lvl="1"/>
            <a:r>
              <a:rPr lang="fr-CH" dirty="0" smtClean="0"/>
              <a:t>CERN </a:t>
            </a:r>
            <a:r>
              <a:rPr lang="fr-CH" dirty="0" err="1" smtClean="0"/>
              <a:t>busy</a:t>
            </a:r>
            <a:r>
              <a:rPr lang="fr-CH" dirty="0" smtClean="0"/>
              <a:t> </a:t>
            </a:r>
            <a:r>
              <a:rPr lang="fr-CH" dirty="0" err="1" smtClean="0"/>
              <a:t>with</a:t>
            </a:r>
            <a:r>
              <a:rPr lang="fr-CH" dirty="0" smtClean="0"/>
              <a:t> LEP200</a:t>
            </a:r>
          </a:p>
          <a:p>
            <a:pPr lvl="1"/>
            <a:r>
              <a:rPr lang="fr-CH" dirty="0" smtClean="0"/>
              <a:t>First short </a:t>
            </a: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models</a:t>
            </a:r>
            <a:r>
              <a:rPr lang="fr-CH" dirty="0" smtClean="0"/>
              <a:t> (full cross section – 1 m long) all in </a:t>
            </a:r>
            <a:r>
              <a:rPr lang="fr-CH" dirty="0" err="1" smtClean="0"/>
              <a:t>Industry</a:t>
            </a:r>
            <a:endParaRPr lang="fr-CH" dirty="0" smtClean="0"/>
          </a:p>
          <a:p>
            <a:pPr lvl="2"/>
            <a:r>
              <a:rPr lang="fr-CH" dirty="0" smtClean="0"/>
              <a:t>Nb-Ti </a:t>
            </a:r>
            <a:r>
              <a:rPr lang="fr-CH" dirty="0" err="1" smtClean="0"/>
              <a:t>based</a:t>
            </a:r>
            <a:r>
              <a:rPr lang="fr-CH" dirty="0" smtClean="0"/>
              <a:t> on </a:t>
            </a:r>
            <a:r>
              <a:rPr lang="fr-CH" dirty="0" err="1" smtClean="0"/>
              <a:t>previous</a:t>
            </a:r>
            <a:r>
              <a:rPr lang="fr-CH" dirty="0" smtClean="0"/>
              <a:t> </a:t>
            </a:r>
            <a:r>
              <a:rPr lang="fr-CH" dirty="0" err="1" smtClean="0"/>
              <a:t>project</a:t>
            </a:r>
            <a:r>
              <a:rPr lang="fr-CH" dirty="0" smtClean="0"/>
              <a:t>, </a:t>
            </a:r>
            <a:r>
              <a:rPr lang="fr-CH" dirty="0" err="1" smtClean="0"/>
              <a:t>assessed</a:t>
            </a:r>
            <a:r>
              <a:rPr lang="fr-CH" dirty="0" smtClean="0"/>
              <a:t> </a:t>
            </a:r>
            <a:r>
              <a:rPr lang="fr-CH" dirty="0" err="1" smtClean="0"/>
              <a:t>technology</a:t>
            </a:r>
            <a:endParaRPr lang="fr-CH" dirty="0" smtClean="0"/>
          </a:p>
          <a:p>
            <a:pPr lvl="2"/>
            <a:r>
              <a:rPr lang="fr-CH" dirty="0" smtClean="0"/>
              <a:t>Nb3Sn </a:t>
            </a:r>
            <a:r>
              <a:rPr lang="fr-CH" dirty="0" err="1" smtClean="0"/>
              <a:t>was</a:t>
            </a:r>
            <a:r>
              <a:rPr lang="fr-CH" dirty="0" smtClean="0"/>
              <a:t> an innovation </a:t>
            </a:r>
            <a:r>
              <a:rPr lang="fr-CH" dirty="0" err="1" smtClean="0"/>
              <a:t>just</a:t>
            </a:r>
            <a:r>
              <a:rPr lang="fr-CH" dirty="0" smtClean="0"/>
              <a:t> on </a:t>
            </a:r>
            <a:r>
              <a:rPr lang="fr-CH" dirty="0" err="1" smtClean="0"/>
              <a:t>going</a:t>
            </a:r>
            <a:r>
              <a:rPr lang="fr-CH" dirty="0" smtClean="0"/>
              <a:t> on </a:t>
            </a:r>
            <a:r>
              <a:rPr lang="fr-CH" dirty="0" err="1" smtClean="0"/>
              <a:t>small</a:t>
            </a:r>
            <a:r>
              <a:rPr lang="fr-CH" dirty="0" smtClean="0"/>
              <a:t> size </a:t>
            </a:r>
            <a:r>
              <a:rPr lang="fr-CH" dirty="0" err="1" smtClean="0"/>
              <a:t>solenoid</a:t>
            </a:r>
            <a:r>
              <a:rPr lang="fr-CH" dirty="0" smtClean="0"/>
              <a:t> and on a few </a:t>
            </a:r>
            <a:r>
              <a:rPr lang="fr-CH" dirty="0" err="1" smtClean="0"/>
              <a:t>experimental</a:t>
            </a:r>
            <a:r>
              <a:rPr lang="fr-CH" dirty="0" smtClean="0"/>
              <a:t> large </a:t>
            </a:r>
            <a:r>
              <a:rPr lang="fr-CH" dirty="0" err="1" smtClean="0"/>
              <a:t>coils</a:t>
            </a:r>
            <a:r>
              <a:rPr lang="fr-CH" dirty="0" smtClean="0"/>
              <a:t> for fusion</a:t>
            </a:r>
          </a:p>
          <a:p>
            <a:pPr lvl="1"/>
            <a:r>
              <a:rPr lang="fr-CH" dirty="0" smtClean="0"/>
              <a:t>CERN </a:t>
            </a:r>
            <a:r>
              <a:rPr lang="fr-CH" dirty="0" err="1" smtClean="0"/>
              <a:t>lab</a:t>
            </a:r>
            <a:r>
              <a:rPr lang="fr-CH" dirty="0" smtClean="0"/>
              <a:t> for 1 m </a:t>
            </a:r>
            <a:r>
              <a:rPr lang="fr-CH" dirty="0" err="1" smtClean="0"/>
              <a:t>operative</a:t>
            </a:r>
            <a:r>
              <a:rPr lang="fr-CH" dirty="0" smtClean="0"/>
              <a:t> </a:t>
            </a:r>
            <a:r>
              <a:rPr lang="fr-CH" dirty="0" err="1" smtClean="0"/>
              <a:t>from</a:t>
            </a:r>
            <a:r>
              <a:rPr lang="fr-CH" dirty="0" smtClean="0"/>
              <a:t> about 1991-92</a:t>
            </a:r>
          </a:p>
          <a:p>
            <a:pPr lvl="1"/>
            <a:r>
              <a:rPr lang="fr-CH" dirty="0" smtClean="0"/>
              <a:t>CERN </a:t>
            </a:r>
            <a:r>
              <a:rPr lang="fr-CH" dirty="0" err="1" smtClean="0"/>
              <a:t>facility</a:t>
            </a:r>
            <a:r>
              <a:rPr lang="fr-CH" dirty="0" smtClean="0"/>
              <a:t> for long </a:t>
            </a:r>
            <a:r>
              <a:rPr lang="fr-CH" dirty="0" err="1" smtClean="0"/>
              <a:t>magnets</a:t>
            </a:r>
            <a:r>
              <a:rPr lang="fr-CH" dirty="0"/>
              <a:t> </a:t>
            </a:r>
            <a:r>
              <a:rPr lang="fr-CH" dirty="0" smtClean="0"/>
              <a:t>(not </a:t>
            </a:r>
            <a:r>
              <a:rPr lang="fr-CH" dirty="0" err="1" smtClean="0"/>
              <a:t>coils</a:t>
            </a:r>
            <a:r>
              <a:rPr lang="fr-CH" dirty="0" smtClean="0"/>
              <a:t>) in 1994/97</a:t>
            </a:r>
          </a:p>
          <a:p>
            <a:pPr lvl="1"/>
            <a:r>
              <a:rPr lang="fr-CH" dirty="0" smtClean="0"/>
              <a:t>CERN </a:t>
            </a: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Facility</a:t>
            </a:r>
            <a:r>
              <a:rPr lang="fr-CH" dirty="0" smtClean="0"/>
              <a:t> </a:t>
            </a:r>
            <a:r>
              <a:rPr lang="fr-CH" dirty="0" err="1" smtClean="0"/>
              <a:t>completed</a:t>
            </a:r>
            <a:r>
              <a:rPr lang="fr-CH" dirty="0" smtClean="0"/>
              <a:t> </a:t>
            </a:r>
            <a:r>
              <a:rPr lang="fr-CH" dirty="0" err="1" smtClean="0"/>
              <a:t>now</a:t>
            </a:r>
            <a:r>
              <a:rPr lang="fr-CH" dirty="0" smtClean="0"/>
              <a:t>, in 2013!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16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1400" smtClean="0">
                <a:latin typeface="Arial" pitchFamily="34" charset="0"/>
              </a:rPr>
              <a:t>Erice 03/05/2013</a:t>
            </a:r>
          </a:p>
        </p:txBody>
      </p:sp>
      <p:sp>
        <p:nvSpPr>
          <p:cNvPr id="921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C7E909E8-AA4C-46A8-8324-952D2BE2A2D7}" type="slidenum">
              <a:rPr lang="en-US" sz="2600" smtClean="0">
                <a:solidFill>
                  <a:schemeClr val="bg1"/>
                </a:solidFill>
                <a:latin typeface="Arial" pitchFamily="34" charset="0"/>
              </a:rPr>
              <a:pPr/>
              <a:t>70</a:t>
            </a:fld>
            <a:endParaRPr lang="en-US" sz="26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9220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GB" sz="2400" smtClean="0"/>
              <a:t>Inspection at CERN – First case discovered in SMI2</a:t>
            </a:r>
          </a:p>
        </p:txBody>
      </p:sp>
      <p:sp>
        <p:nvSpPr>
          <p:cNvPr id="922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828800"/>
            <a:ext cx="4495800" cy="4800600"/>
          </a:xfrm>
        </p:spPr>
        <p:txBody>
          <a:bodyPr/>
          <a:lstStyle/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2000" smtClean="0"/>
              <a:t>1137</a:t>
            </a:r>
          </a:p>
          <a:p>
            <a:pPr lvl="1"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1800" smtClean="0"/>
              <a:t>Delivery: 9.07.04</a:t>
            </a:r>
          </a:p>
          <a:p>
            <a:pPr lvl="1"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1800" smtClean="0"/>
              <a:t>Cryostating: 12.07.04</a:t>
            </a:r>
          </a:p>
          <a:p>
            <a:pPr lvl="1"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1800" smtClean="0"/>
              <a:t>Cold tests finished: 24.07.04</a:t>
            </a:r>
          </a:p>
          <a:p>
            <a:pPr lvl="1"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US" sz="1800" smtClean="0"/>
              <a:t>Storage: 11.08.04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GB" sz="2000" smtClean="0"/>
              <a:t>Storage after cold tests: from 11.08.04 to 25.11.04, i.e. </a:t>
            </a:r>
            <a:r>
              <a:rPr lang="en-US" sz="2000" smtClean="0"/>
              <a:t>&gt; </a:t>
            </a:r>
            <a:r>
              <a:rPr lang="en-GB" sz="2000" smtClean="0"/>
              <a:t>3 months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GB" sz="2000" smtClean="0"/>
              <a:t>NCR opened, see LHC-MB-QN-CR-1137-SMI2-AGR-01, EDMS 532734 </a:t>
            </a:r>
          </a:p>
          <a:p>
            <a:pPr eaLnBrk="1" hangingPunct="1">
              <a:lnSpc>
                <a:spcPct val="85000"/>
              </a:lnSpc>
              <a:spcBef>
                <a:spcPct val="30000"/>
              </a:spcBef>
            </a:pPr>
            <a:r>
              <a:rPr lang="en-GB" sz="2000" smtClean="0"/>
              <a:t>After verification at the CMA, we discovered that they were </a:t>
            </a:r>
            <a:r>
              <a:rPr lang="en-GB" sz="2000" u="sng" smtClean="0"/>
              <a:t>not</a:t>
            </a:r>
            <a:r>
              <a:rPr lang="en-GB" sz="2000" smtClean="0"/>
              <a:t> using the backing gas, thus violating the approved WPS and WPAR (about 150 cold masses affected)</a:t>
            </a:r>
          </a:p>
        </p:txBody>
      </p:sp>
      <p:pic>
        <p:nvPicPr>
          <p:cNvPr id="9222" name="Picture 4" descr="DSC052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724025"/>
            <a:ext cx="32908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5" descr="DSC052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4314825"/>
            <a:ext cx="329088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4" name="AutoShape 6"/>
          <p:cNvSpPr>
            <a:spLocks noChangeArrowheads="1"/>
          </p:cNvSpPr>
          <p:nvPr/>
        </p:nvSpPr>
        <p:spPr bwMode="auto">
          <a:xfrm>
            <a:off x="4038600" y="2209800"/>
            <a:ext cx="381000" cy="533400"/>
          </a:xfrm>
          <a:prstGeom prst="curvedLeftArrow">
            <a:avLst>
              <a:gd name="adj1" fmla="val 28000"/>
              <a:gd name="adj2" fmla="val 56000"/>
              <a:gd name="adj3" fmla="val 33333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25" name="Text Box 7"/>
          <p:cNvSpPr txBox="1">
            <a:spLocks noChangeArrowheads="1"/>
          </p:cNvSpPr>
          <p:nvPr/>
        </p:nvSpPr>
        <p:spPr bwMode="auto">
          <a:xfrm>
            <a:off x="4572000" y="2286000"/>
            <a:ext cx="914400" cy="366713"/>
          </a:xfrm>
          <a:prstGeom prst="rect">
            <a:avLst/>
          </a:prstGeom>
          <a:solidFill>
            <a:srgbClr val="BEBC7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GB" sz="1800">
                <a:latin typeface="Comic Sans MS" pitchFamily="66" charset="0"/>
              </a:rPr>
              <a:t>3 days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277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Date Placeholder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1400" smtClean="0">
                <a:latin typeface="Arial" pitchFamily="34" charset="0"/>
              </a:rPr>
              <a:t>Erice 03/05/2013</a:t>
            </a:r>
          </a:p>
        </p:txBody>
      </p:sp>
      <p:sp>
        <p:nvSpPr>
          <p:cNvPr id="14339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041A0F09-7E40-4C72-88FA-A49C57A1265E}" type="slidenum">
              <a:rPr lang="en-US" sz="2600" smtClean="0">
                <a:solidFill>
                  <a:schemeClr val="bg1"/>
                </a:solidFill>
                <a:latin typeface="Arial" pitchFamily="34" charset="0"/>
              </a:rPr>
              <a:pPr/>
              <a:t>71</a:t>
            </a:fld>
            <a:endParaRPr lang="en-US" sz="2600" smtClean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4340" name="AutoShape 2"/>
          <p:cNvSpPr>
            <a:spLocks noGrp="1" noChangeArrowheads="1"/>
          </p:cNvSpPr>
          <p:nvPr>
            <p:ph type="title"/>
          </p:nvPr>
        </p:nvSpPr>
        <p:spPr>
          <a:xfrm>
            <a:off x="685800" y="533400"/>
            <a:ext cx="8458200" cy="887413"/>
          </a:xfrm>
        </p:spPr>
        <p:txBody>
          <a:bodyPr>
            <a:normAutofit fontScale="90000"/>
          </a:bodyPr>
          <a:lstStyle/>
          <a:p>
            <a:pPr algn="ctr" eaLnBrk="1" hangingPunct="1"/>
            <a:r>
              <a:rPr lang="en-GB" smtClean="0"/>
              <a:t>Visual defects observed in the Main Quadrupoles</a:t>
            </a:r>
            <a:endParaRPr lang="en-GB" smtClean="0">
              <a:latin typeface="Comic Sans MS" pitchFamily="66" charset="0"/>
            </a:endParaRPr>
          </a:p>
        </p:txBody>
      </p:sp>
      <p:pic>
        <p:nvPicPr>
          <p:cNvPr id="14341" name="Picture 4" descr="IMG_24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600200"/>
            <a:ext cx="4049713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5" descr="IMG_241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051175"/>
            <a:ext cx="4324350" cy="365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3" name="Text Box 6"/>
          <p:cNvSpPr txBox="1">
            <a:spLocks noChangeArrowheads="1"/>
          </p:cNvSpPr>
          <p:nvPr/>
        </p:nvSpPr>
        <p:spPr bwMode="auto">
          <a:xfrm>
            <a:off x="4953000" y="1828800"/>
            <a:ext cx="403860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/>
              <a:t>Also pointed out during the </a:t>
            </a:r>
            <a:r>
              <a:rPr lang="en-GB" sz="2000" u="sng"/>
              <a:t>Quality Audit</a:t>
            </a:r>
            <a:r>
              <a:rPr lang="en-GB" sz="2000"/>
              <a:t> in April 2005, see Audit Report AT-MAS/MM 7683</a:t>
            </a:r>
          </a:p>
        </p:txBody>
      </p:sp>
      <p:sp>
        <p:nvSpPr>
          <p:cNvPr id="14344" name="Text Box 7"/>
          <p:cNvSpPr txBox="1">
            <a:spLocks noChangeArrowheads="1"/>
          </p:cNvSpPr>
          <p:nvPr/>
        </p:nvSpPr>
        <p:spPr bwMode="auto">
          <a:xfrm>
            <a:off x="914400" y="5241925"/>
            <a:ext cx="35052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GB" sz="2000"/>
              <a:t>We also discovered that the CMA was using a high speed machining grade (higher S content) for the welding flare made out of AISI 304L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4078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CH" dirty="0" smtClean="0"/>
              <a:t>MTF</a:t>
            </a:r>
            <a:endParaRPr lang="fr-CH" dirty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457200" y="1828800"/>
            <a:ext cx="8305800" cy="1676400"/>
          </a:xfrm>
        </p:spPr>
        <p:txBody>
          <a:bodyPr/>
          <a:lstStyle/>
          <a:p>
            <a:r>
              <a:rPr lang="fr-CH" sz="2000" smtClean="0"/>
              <a:t>All relevant data were uploaded into the Manufacturing and Test Folder (MTF), an electronic data management system designed and implemented for the purpose at CERN</a:t>
            </a:r>
          </a:p>
          <a:p>
            <a:r>
              <a:rPr lang="fr-CH" sz="2000" smtClean="0"/>
              <a:t>In total, 3383 non-conformities affecting 1274 cold masses were reported for the 3 CMAs 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295400"/>
            <a:ext cx="7748588" cy="525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0965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2117918F-6F7E-4764-872B-192E0DE208CC}" type="slidenum">
              <a:rPr lang="en-US" sz="1000" smtClean="0">
                <a:latin typeface="Times New Roman" pitchFamily="18" charset="0"/>
              </a:rPr>
              <a:pPr/>
              <a:t>72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40966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1000" smtClean="0">
                <a:latin typeface="Times New Roman" pitchFamily="18" charset="0"/>
              </a:rPr>
              <a:t>LRossi - CAS on SC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4561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30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DD840F5-33F2-49CF-B2FB-7316D94D13BF}" type="slidenum">
              <a:rPr lang="en-US"/>
              <a:pPr/>
              <a:t>73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656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0"/>
            <a:ext cx="6858000" cy="1143000"/>
          </a:xfrm>
        </p:spPr>
        <p:txBody>
          <a:bodyPr>
            <a:normAutofit fontScale="90000"/>
          </a:bodyPr>
          <a:lstStyle/>
          <a:p>
            <a:r>
              <a:rPr lang="en-US"/>
              <a:t>Superconducting LHC dipoles: </a:t>
            </a:r>
            <a:br>
              <a:rPr lang="en-US"/>
            </a:br>
            <a:r>
              <a:rPr lang="en-US"/>
              <a:t>the long route</a:t>
            </a:r>
          </a:p>
        </p:txBody>
      </p:sp>
      <p:sp>
        <p:nvSpPr>
          <p:cNvPr id="665603" name="Text Box 3"/>
          <p:cNvSpPr txBox="1">
            <a:spLocks noChangeArrowheads="1"/>
          </p:cNvSpPr>
          <p:nvPr/>
        </p:nvSpPr>
        <p:spPr bwMode="auto">
          <a:xfrm>
            <a:off x="239713" y="1412875"/>
            <a:ext cx="2819400" cy="193040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1988-98 short models and six prototypes for each of the three generation design were built by industry/CERN</a:t>
            </a:r>
          </a:p>
        </p:txBody>
      </p:sp>
      <p:sp>
        <p:nvSpPr>
          <p:cNvPr id="665604" name="Text Box 4"/>
          <p:cNvSpPr txBox="1">
            <a:spLocks noChangeArrowheads="1"/>
          </p:cNvSpPr>
          <p:nvPr/>
        </p:nvSpPr>
        <p:spPr bwMode="auto">
          <a:xfrm>
            <a:off x="228600" y="3556000"/>
            <a:ext cx="2819400" cy="1016000"/>
          </a:xfrm>
          <a:prstGeom prst="rect">
            <a:avLst/>
          </a:prstGeom>
          <a:noFill/>
          <a:ln w="9525">
            <a:solidFill>
              <a:srgbClr val="0099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>
                <a:solidFill>
                  <a:srgbClr val="009900"/>
                </a:solidFill>
                <a:latin typeface="Book Antiqua" pitchFamily="18" charset="0"/>
              </a:rPr>
              <a:t>1999: 3x30 pre-series magnets were ordered from three firms.</a:t>
            </a:r>
          </a:p>
        </p:txBody>
      </p:sp>
      <p:sp>
        <p:nvSpPr>
          <p:cNvPr id="665605" name="Text Box 5"/>
          <p:cNvSpPr txBox="1">
            <a:spLocks noChangeArrowheads="1"/>
          </p:cNvSpPr>
          <p:nvPr/>
        </p:nvSpPr>
        <p:spPr bwMode="auto">
          <a:xfrm>
            <a:off x="239713" y="4800600"/>
            <a:ext cx="2819400" cy="16256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99CC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2000" dirty="0">
                <a:solidFill>
                  <a:srgbClr val="D90A15"/>
                </a:solidFill>
                <a:latin typeface="Book Antiqua" pitchFamily="18" charset="0"/>
              </a:rPr>
              <a:t>Three contracts for the fabrication of 1146 (+30 spares) magnets have been signed March </a:t>
            </a:r>
            <a:r>
              <a:rPr lang="en-US" sz="2000" dirty="0" smtClean="0">
                <a:solidFill>
                  <a:srgbClr val="D90A15"/>
                </a:solidFill>
                <a:latin typeface="Book Antiqua" pitchFamily="18" charset="0"/>
              </a:rPr>
              <a:t>2002 – End Nov 2006</a:t>
            </a:r>
            <a:endParaRPr lang="en-US" sz="2000" dirty="0">
              <a:solidFill>
                <a:srgbClr val="D90A15"/>
              </a:solidFill>
              <a:latin typeface="Book Antiqua" pitchFamily="18" charset="0"/>
            </a:endParaRPr>
          </a:p>
        </p:txBody>
      </p:sp>
      <p:pic>
        <p:nvPicPr>
          <p:cNvPr id="665606" name="Picture 6" descr="ALSTOMMvc-001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371600"/>
            <a:ext cx="555625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17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EDA0FF-3E81-45FC-A275-A48EF4030BFE}" type="slidenum">
              <a:rPr lang="en-US"/>
              <a:pPr/>
              <a:t>74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5498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59700" cy="1143000"/>
          </a:xfrm>
        </p:spPr>
        <p:txBody>
          <a:bodyPr>
            <a:normAutofit fontScale="90000"/>
          </a:bodyPr>
          <a:lstStyle/>
          <a:p>
            <a:r>
              <a:rPr lang="fr-CH"/>
              <a:t>Integrated supply chain management</a:t>
            </a:r>
            <a:endParaRPr lang="en-US"/>
          </a:p>
        </p:txBody>
      </p:sp>
      <p:sp>
        <p:nvSpPr>
          <p:cNvPr id="5498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1939925"/>
            <a:ext cx="4038600" cy="4525963"/>
          </a:xfrm>
        </p:spPr>
        <p:txBody>
          <a:bodyPr/>
          <a:lstStyle/>
          <a:p>
            <a:pPr algn="ctr">
              <a:buFontTx/>
              <a:buNone/>
            </a:pPr>
            <a:r>
              <a:rPr lang="fr-CH" sz="2400" b="1" u="sng" dirty="0" err="1">
                <a:solidFill>
                  <a:srgbClr val="006600"/>
                </a:solidFill>
              </a:rPr>
              <a:t>Benefits</a:t>
            </a:r>
            <a:endParaRPr lang="fr-CH" sz="2400" b="1" u="sng" dirty="0">
              <a:solidFill>
                <a:srgbClr val="006600"/>
              </a:solidFill>
            </a:endParaRPr>
          </a:p>
          <a:p>
            <a:pPr algn="ctr">
              <a:buFontTx/>
              <a:buNone/>
            </a:pPr>
            <a:endParaRPr lang="fr-CH" sz="2400" b="1" u="sng" dirty="0">
              <a:solidFill>
                <a:srgbClr val="006600"/>
              </a:solidFill>
            </a:endParaRPr>
          </a:p>
          <a:p>
            <a:r>
              <a:rPr lang="fr-CH" sz="2400" dirty="0" err="1"/>
              <a:t>Technical</a:t>
            </a:r>
            <a:r>
              <a:rPr lang="fr-CH" sz="2400" dirty="0"/>
              <a:t> </a:t>
            </a:r>
            <a:r>
              <a:rPr lang="fr-CH" sz="2400" dirty="0" err="1" smtClean="0"/>
              <a:t>homogeneity</a:t>
            </a:r>
            <a:endParaRPr lang="fr-CH" sz="2400" dirty="0" smtClean="0"/>
          </a:p>
          <a:p>
            <a:r>
              <a:rPr lang="fr-CH" sz="2400" dirty="0" err="1" smtClean="0"/>
              <a:t>We</a:t>
            </a:r>
            <a:r>
              <a:rPr lang="fr-CH" sz="2400" dirty="0" smtClean="0"/>
              <a:t> know </a:t>
            </a:r>
            <a:r>
              <a:rPr lang="fr-CH" sz="2400" dirty="0" err="1" smtClean="0"/>
              <a:t>what</a:t>
            </a:r>
            <a:r>
              <a:rPr lang="fr-CH" sz="2400" dirty="0" smtClean="0"/>
              <a:t> </a:t>
            </a:r>
            <a:r>
              <a:rPr lang="fr-CH" sz="2400" dirty="0" err="1" smtClean="0"/>
              <a:t>went</a:t>
            </a:r>
            <a:r>
              <a:rPr lang="fr-CH" sz="2400" dirty="0" smtClean="0"/>
              <a:t> </a:t>
            </a:r>
            <a:r>
              <a:rPr lang="fr-CH" sz="2400" dirty="0" err="1" smtClean="0"/>
              <a:t>inside</a:t>
            </a:r>
            <a:r>
              <a:rPr lang="fr-CH" sz="2400" dirty="0" smtClean="0"/>
              <a:t> and how </a:t>
            </a:r>
            <a:r>
              <a:rPr lang="fr-CH" sz="2400" dirty="0" err="1" smtClean="0"/>
              <a:t>was</a:t>
            </a:r>
            <a:r>
              <a:rPr lang="fr-CH" sz="2400" dirty="0" smtClean="0"/>
              <a:t> </a:t>
            </a:r>
            <a:r>
              <a:rPr lang="fr-CH" sz="2400" dirty="0" err="1" smtClean="0"/>
              <a:t>measured</a:t>
            </a:r>
            <a:endParaRPr lang="fr-CH" sz="2400" dirty="0"/>
          </a:p>
          <a:p>
            <a:r>
              <a:rPr lang="fr-CH" sz="2400" dirty="0" err="1"/>
              <a:t>Quality</a:t>
            </a:r>
            <a:r>
              <a:rPr lang="fr-CH" sz="2400" dirty="0"/>
              <a:t> assurance</a:t>
            </a:r>
          </a:p>
          <a:p>
            <a:r>
              <a:rPr lang="fr-CH" sz="2400" dirty="0" err="1"/>
              <a:t>Economy</a:t>
            </a:r>
            <a:r>
              <a:rPr lang="fr-CH" sz="2400" dirty="0"/>
              <a:t> of </a:t>
            </a:r>
            <a:r>
              <a:rPr lang="fr-CH" sz="2400" dirty="0" err="1"/>
              <a:t>scale</a:t>
            </a:r>
            <a:endParaRPr lang="fr-CH" sz="2400" dirty="0"/>
          </a:p>
          <a:p>
            <a:r>
              <a:rPr lang="fr-CH" sz="2400" dirty="0"/>
              <a:t>Security of </a:t>
            </a:r>
            <a:r>
              <a:rPr lang="fr-CH" sz="2400" dirty="0" err="1"/>
              <a:t>supply</a:t>
            </a:r>
            <a:endParaRPr lang="fr-CH" sz="2400" dirty="0"/>
          </a:p>
          <a:p>
            <a:r>
              <a:rPr lang="fr-CH" sz="2400" dirty="0" err="1"/>
              <a:t>Balanced</a:t>
            </a:r>
            <a:r>
              <a:rPr lang="fr-CH" sz="2400" dirty="0"/>
              <a:t> </a:t>
            </a:r>
            <a:r>
              <a:rPr lang="fr-CH" sz="2400" dirty="0" err="1"/>
              <a:t>industrial</a:t>
            </a:r>
            <a:r>
              <a:rPr lang="fr-CH" sz="2400" dirty="0"/>
              <a:t> return</a:t>
            </a:r>
          </a:p>
          <a:p>
            <a:endParaRPr lang="en-US" sz="2400" dirty="0"/>
          </a:p>
        </p:txBody>
      </p:sp>
      <p:sp>
        <p:nvSpPr>
          <p:cNvPr id="54989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710113" y="1951038"/>
            <a:ext cx="4038600" cy="4525962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fr-CH" sz="2400" b="1" u="sng" dirty="0" err="1">
                <a:solidFill>
                  <a:srgbClr val="FF0000"/>
                </a:solidFill>
              </a:rPr>
              <a:t>Risks</a:t>
            </a:r>
            <a:r>
              <a:rPr lang="fr-CH" sz="2400" b="1" u="sng" dirty="0">
                <a:solidFill>
                  <a:srgbClr val="FF0000"/>
                </a:solidFill>
              </a:rPr>
              <a:t> &amp; drawbacks</a:t>
            </a:r>
          </a:p>
          <a:p>
            <a:pPr algn="ctr">
              <a:buFontTx/>
              <a:buNone/>
            </a:pPr>
            <a:endParaRPr lang="fr-CH" sz="2400" dirty="0"/>
          </a:p>
          <a:p>
            <a:r>
              <a:rPr lang="fr-CH" sz="2400" dirty="0" err="1"/>
              <a:t>Responsibility</a:t>
            </a:r>
            <a:r>
              <a:rPr lang="fr-CH" sz="2400" dirty="0"/>
              <a:t> interface</a:t>
            </a:r>
          </a:p>
          <a:p>
            <a:r>
              <a:rPr lang="fr-CH" sz="2400" dirty="0" err="1"/>
              <a:t>Additional</a:t>
            </a:r>
            <a:r>
              <a:rPr lang="fr-CH" sz="2400" dirty="0"/>
              <a:t> </a:t>
            </a:r>
            <a:r>
              <a:rPr lang="fr-CH" sz="2400" dirty="0" err="1"/>
              <a:t>workload</a:t>
            </a:r>
            <a:endParaRPr lang="fr-CH" sz="2400" dirty="0"/>
          </a:p>
          <a:p>
            <a:r>
              <a:rPr lang="fr-CH" sz="2400" dirty="0" err="1"/>
              <a:t>Liability</a:t>
            </a:r>
            <a:r>
              <a:rPr lang="fr-CH" sz="2400" dirty="0"/>
              <a:t> for </a:t>
            </a:r>
            <a:r>
              <a:rPr lang="fr-CH" sz="2400" dirty="0" err="1"/>
              <a:t>delays</a:t>
            </a:r>
            <a:r>
              <a:rPr lang="fr-CH" sz="2400" dirty="0"/>
              <a:t> (</a:t>
            </a:r>
            <a:r>
              <a:rPr lang="fr-CH" sz="2400" dirty="0" err="1"/>
              <a:t>just</a:t>
            </a:r>
            <a:r>
              <a:rPr lang="fr-CH" sz="2400" dirty="0"/>
              <a:t> in time</a:t>
            </a:r>
            <a:r>
              <a:rPr lang="fr-CH" sz="2400" dirty="0" smtClean="0"/>
              <a:t>!). In one case </a:t>
            </a:r>
            <a:r>
              <a:rPr lang="fr-CH" sz="2400" dirty="0" err="1" smtClean="0"/>
              <a:t>we</a:t>
            </a:r>
            <a:r>
              <a:rPr lang="fr-CH" sz="2400" dirty="0" smtClean="0"/>
              <a:t> </a:t>
            </a:r>
            <a:r>
              <a:rPr lang="fr-CH" sz="2400" dirty="0" err="1" smtClean="0"/>
              <a:t>had</a:t>
            </a:r>
            <a:r>
              <a:rPr lang="fr-CH" sz="2400" dirty="0" smtClean="0"/>
              <a:t> to </a:t>
            </a:r>
            <a:r>
              <a:rPr lang="fr-CH" sz="2400" dirty="0" err="1" smtClean="0"/>
              <a:t>pay</a:t>
            </a:r>
            <a:r>
              <a:rPr lang="fr-CH" sz="2400" dirty="0"/>
              <a:t> </a:t>
            </a:r>
            <a:r>
              <a:rPr lang="fr-CH" sz="2400" dirty="0" smtClean="0"/>
              <a:t>5-10 MCHF extra!</a:t>
            </a:r>
            <a:endParaRPr lang="fr-CH" sz="2400" dirty="0"/>
          </a:p>
          <a:p>
            <a:r>
              <a:rPr lang="fr-CH" sz="2400" dirty="0"/>
              <a:t>Transport, </a:t>
            </a:r>
            <a:r>
              <a:rPr lang="fr-CH" sz="2400" dirty="0" err="1"/>
              <a:t>storage</a:t>
            </a:r>
            <a:r>
              <a:rPr lang="fr-CH" sz="2400" dirty="0"/>
              <a:t> &amp; </a:t>
            </a:r>
            <a:r>
              <a:rPr lang="fr-CH" sz="2400" dirty="0" err="1"/>
              <a:t>logistics</a:t>
            </a:r>
            <a:r>
              <a:rPr lang="fr-CH" sz="2400" dirty="0"/>
              <a:t>: </a:t>
            </a:r>
            <a:r>
              <a:rPr lang="fr-CH" sz="2400" dirty="0" err="1"/>
              <a:t>we</a:t>
            </a:r>
            <a:r>
              <a:rPr lang="fr-CH" sz="2400" dirty="0"/>
              <a:t> have </a:t>
            </a:r>
            <a:r>
              <a:rPr lang="fr-CH" sz="2400" dirty="0" err="1"/>
              <a:t>moved</a:t>
            </a:r>
            <a:r>
              <a:rPr lang="fr-CH" sz="2400" dirty="0"/>
              <a:t> 120,000 tonnes </a:t>
            </a:r>
            <a:r>
              <a:rPr lang="fr-CH" sz="2400" dirty="0" err="1"/>
              <a:t>around</a:t>
            </a:r>
            <a:r>
              <a:rPr lang="fr-CH" sz="2400" dirty="0"/>
              <a:t> Europe (5 </a:t>
            </a:r>
            <a:r>
              <a:rPr lang="fr-CH" sz="2400" dirty="0" err="1"/>
              <a:t>TIRs</a:t>
            </a:r>
            <a:r>
              <a:rPr lang="fr-CH" sz="2400" dirty="0"/>
              <a:t> a </a:t>
            </a:r>
            <a:r>
              <a:rPr lang="fr-CH" sz="2400" dirty="0" err="1"/>
              <a:t>day</a:t>
            </a:r>
            <a:r>
              <a:rPr lang="fr-CH" sz="2400" dirty="0"/>
              <a:t> for 5 </a:t>
            </a:r>
            <a:r>
              <a:rPr lang="fr-CH" sz="2400" dirty="0" err="1"/>
              <a:t>years</a:t>
            </a:r>
            <a:r>
              <a:rPr lang="fr-CH" sz="2400" dirty="0"/>
              <a:t>)</a:t>
            </a:r>
            <a:endParaRPr lang="en-US" sz="2400" dirty="0"/>
          </a:p>
        </p:txBody>
      </p:sp>
      <p:sp>
        <p:nvSpPr>
          <p:cNvPr id="549893" name="Rectangle 5"/>
          <p:cNvSpPr>
            <a:spLocks noChangeArrowheads="1"/>
          </p:cNvSpPr>
          <p:nvPr/>
        </p:nvSpPr>
        <p:spPr bwMode="auto">
          <a:xfrm>
            <a:off x="1989138" y="1217613"/>
            <a:ext cx="544251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fr-CH" b="1" dirty="0">
                <a:latin typeface="Book Antiqua" pitchFamily="18" charset="0"/>
              </a:rPr>
              <a:t>CERN </a:t>
            </a:r>
            <a:r>
              <a:rPr lang="fr-CH" b="1" dirty="0" err="1">
                <a:latin typeface="Book Antiqua" pitchFamily="18" charset="0"/>
              </a:rPr>
              <a:t>took</a:t>
            </a:r>
            <a:r>
              <a:rPr lang="fr-CH" b="1" dirty="0">
                <a:latin typeface="Book Antiqua" pitchFamily="18" charset="0"/>
              </a:rPr>
              <a:t> care of </a:t>
            </a:r>
            <a:r>
              <a:rPr lang="fr-CH" b="1" dirty="0" err="1">
                <a:latin typeface="Book Antiqua" pitchFamily="18" charset="0"/>
              </a:rPr>
              <a:t>most</a:t>
            </a:r>
            <a:r>
              <a:rPr lang="fr-CH" b="1" dirty="0">
                <a:latin typeface="Book Antiqua" pitchFamily="18" charset="0"/>
              </a:rPr>
              <a:t> </a:t>
            </a:r>
            <a:r>
              <a:rPr lang="fr-CH" b="1" dirty="0" smtClean="0">
                <a:latin typeface="Book Antiqua" pitchFamily="18" charset="0"/>
              </a:rPr>
              <a:t>components </a:t>
            </a:r>
            <a:br>
              <a:rPr lang="fr-CH" b="1" dirty="0" smtClean="0">
                <a:latin typeface="Book Antiqua" pitchFamily="18" charset="0"/>
              </a:rPr>
            </a:br>
            <a:r>
              <a:rPr lang="fr-CH" b="1" dirty="0" smtClean="0">
                <a:latin typeface="Book Antiqua" pitchFamily="18" charset="0"/>
              </a:rPr>
              <a:t>and of </a:t>
            </a:r>
            <a:r>
              <a:rPr lang="fr-CH" b="1" dirty="0" err="1" smtClean="0">
                <a:latin typeface="Book Antiqua" pitchFamily="18" charset="0"/>
              </a:rPr>
              <a:t>tooling</a:t>
            </a:r>
            <a:r>
              <a:rPr lang="fr-CH" b="1" dirty="0" smtClean="0">
                <a:latin typeface="Book Antiqua" pitchFamily="18" charset="0"/>
              </a:rPr>
              <a:t> for construction and </a:t>
            </a:r>
            <a:r>
              <a:rPr lang="fr-CH" b="1" dirty="0" err="1" smtClean="0">
                <a:latin typeface="Book Antiqua" pitchFamily="18" charset="0"/>
              </a:rPr>
              <a:t>measurements</a:t>
            </a:r>
            <a:endParaRPr lang="en-US" b="1" dirty="0">
              <a:latin typeface="Book Antiqua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18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4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49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98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4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498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98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4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498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498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4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4989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4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49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4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498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4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498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4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498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4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498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891" grpId="0" build="allAtOnce"/>
      <p:bldP spid="549892" grpId="0" build="p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E7C48B0-4330-4245-825B-776B43970D33}" type="slidenum">
              <a:rPr lang="en-US"/>
              <a:pPr/>
              <a:t>75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551938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58738"/>
            <a:ext cx="9144000" cy="1066800"/>
          </a:xfrm>
        </p:spPr>
        <p:txBody>
          <a:bodyPr>
            <a:normAutofit fontScale="90000"/>
          </a:bodyPr>
          <a:lstStyle/>
          <a:p>
            <a:r>
              <a:rPr lang="fr-CH"/>
              <a:t>LHC components </a:t>
            </a:r>
            <a:br>
              <a:rPr lang="fr-CH"/>
            </a:br>
            <a:r>
              <a:rPr lang="fr-CH"/>
              <a:t>&amp; industrial products</a:t>
            </a:r>
            <a:endParaRPr lang="en-US"/>
          </a:p>
        </p:txBody>
      </p:sp>
      <p:graphicFrame>
        <p:nvGraphicFramePr>
          <p:cNvPr id="551939" name="Object 3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81000" y="1524000"/>
          <a:ext cx="8382000" cy="491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6" name="Chart" r:id="rId4" imgW="8191500" imgH="4800600" progId="Excel.Chart.8">
                  <p:embed/>
                </p:oleObj>
              </mc:Choice>
              <mc:Fallback>
                <p:oleObj name="Chart" r:id="rId4" imgW="8191500" imgH="48006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1524000"/>
                        <a:ext cx="8382000" cy="491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1940" name="Text Box 4"/>
          <p:cNvSpPr txBox="1">
            <a:spLocks noChangeArrowheads="1"/>
          </p:cNvSpPr>
          <p:nvPr/>
        </p:nvSpPr>
        <p:spPr bwMode="auto">
          <a:xfrm>
            <a:off x="6227763" y="6261100"/>
            <a:ext cx="27432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>
                <a:latin typeface="Times"/>
              </a:rPr>
              <a:t>Courtesy of  Ph. Lebrun</a:t>
            </a:r>
          </a:p>
        </p:txBody>
      </p:sp>
      <p:sp>
        <p:nvSpPr>
          <p:cNvPr id="551941" name="Text Box 5"/>
          <p:cNvSpPr txBox="1">
            <a:spLocks noChangeArrowheads="1"/>
          </p:cNvSpPr>
          <p:nvPr/>
        </p:nvSpPr>
        <p:spPr bwMode="auto">
          <a:xfrm>
            <a:off x="449263" y="1327150"/>
            <a:ext cx="2611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chemeClr val="accent2"/>
                </a:solidFill>
                <a:latin typeface="Book Antiqua" pitchFamily="18" charset="0"/>
              </a:rPr>
              <a:t>Industrial production</a:t>
            </a:r>
          </a:p>
        </p:txBody>
      </p:sp>
      <p:sp>
        <p:nvSpPr>
          <p:cNvPr id="551942" name="Text Box 6"/>
          <p:cNvSpPr txBox="1">
            <a:spLocks noChangeArrowheads="1"/>
          </p:cNvSpPr>
          <p:nvPr/>
        </p:nvSpPr>
        <p:spPr bwMode="auto">
          <a:xfrm>
            <a:off x="8316913" y="5013325"/>
            <a:ext cx="63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2000">
                <a:solidFill>
                  <a:srgbClr val="FF0000"/>
                </a:solidFill>
                <a:latin typeface="Book Antiqua" pitchFamily="18" charset="0"/>
              </a:rPr>
              <a:t>Art!</a:t>
            </a:r>
          </a:p>
        </p:txBody>
      </p:sp>
      <p:pic>
        <p:nvPicPr>
          <p:cNvPr id="551943" name="Picture 7" descr="yc32sdzu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6188" y="4516438"/>
            <a:ext cx="838200" cy="71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1944" name="AutoShape 8"/>
          <p:cNvSpPr>
            <a:spLocks noChangeArrowheads="1"/>
          </p:cNvSpPr>
          <p:nvPr/>
        </p:nvSpPr>
        <p:spPr bwMode="auto">
          <a:xfrm rot="2263715">
            <a:off x="2700338" y="3068638"/>
            <a:ext cx="5688012" cy="719137"/>
          </a:xfrm>
          <a:custGeom>
            <a:avLst/>
            <a:gdLst>
              <a:gd name="G0" fmla="+- 19143 0 0"/>
              <a:gd name="G1" fmla="+- 8594 0 0"/>
              <a:gd name="G2" fmla="+- 21600 0 8594"/>
              <a:gd name="G3" fmla="+- 10800 0 8594"/>
              <a:gd name="G4" fmla="+- 21600 0 19143"/>
              <a:gd name="G5" fmla="*/ G4 G3 10800"/>
              <a:gd name="G6" fmla="+- 21600 0 G5"/>
              <a:gd name="T0" fmla="*/ 19143 w 21600"/>
              <a:gd name="T1" fmla="*/ 0 h 21600"/>
              <a:gd name="T2" fmla="*/ 0 w 21600"/>
              <a:gd name="T3" fmla="*/ 10800 h 21600"/>
              <a:gd name="T4" fmla="*/ 19143 w 21600"/>
              <a:gd name="T5" fmla="*/ 21600 h 21600"/>
              <a:gd name="T6" fmla="*/ 21600 w 21600"/>
              <a:gd name="T7" fmla="*/ 1080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G1 h 21600"/>
              <a:gd name="T14" fmla="*/ G6 w 21600"/>
              <a:gd name="T15" fmla="*/ G2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9143" y="0"/>
                </a:moveTo>
                <a:lnTo>
                  <a:pt x="19143" y="8594"/>
                </a:lnTo>
                <a:lnTo>
                  <a:pt x="3375" y="8594"/>
                </a:lnTo>
                <a:lnTo>
                  <a:pt x="3375" y="13006"/>
                </a:lnTo>
                <a:lnTo>
                  <a:pt x="19143" y="13006"/>
                </a:lnTo>
                <a:lnTo>
                  <a:pt x="19143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8594"/>
                </a:moveTo>
                <a:lnTo>
                  <a:pt x="1350" y="13006"/>
                </a:lnTo>
                <a:lnTo>
                  <a:pt x="2700" y="13006"/>
                </a:lnTo>
                <a:lnTo>
                  <a:pt x="2700" y="8594"/>
                </a:lnTo>
                <a:close/>
              </a:path>
              <a:path w="21600" h="21600">
                <a:moveTo>
                  <a:pt x="0" y="8594"/>
                </a:moveTo>
                <a:lnTo>
                  <a:pt x="0" y="13006"/>
                </a:lnTo>
                <a:lnTo>
                  <a:pt x="675" y="13006"/>
                </a:lnTo>
                <a:lnTo>
                  <a:pt x="675" y="8594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/>
          </a:p>
        </p:txBody>
      </p:sp>
      <p:graphicFrame>
        <p:nvGraphicFramePr>
          <p:cNvPr id="551945" name="Object 9"/>
          <p:cNvGraphicFramePr>
            <a:graphicFrameLocks noGrp="1" noChangeAspect="1"/>
          </p:cNvGraphicFramePr>
          <p:nvPr>
            <p:ph sz="quarter" idx="2"/>
          </p:nvPr>
        </p:nvGraphicFramePr>
        <p:xfrm>
          <a:off x="3068638" y="1392238"/>
          <a:ext cx="604837" cy="60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7" name="Clip" r:id="rId7" imgW="3491280" imgH="3468960" progId="MS_ClipArt_Gallery.5">
                  <p:embed/>
                </p:oleObj>
              </mc:Choice>
              <mc:Fallback>
                <p:oleObj name="Clip" r:id="rId7" imgW="3491280" imgH="346896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8638" y="1392238"/>
                        <a:ext cx="604837" cy="60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1946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597275" y="1697038"/>
          <a:ext cx="685800" cy="527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8" name="Clip" r:id="rId9" imgW="1009440" imgH="776160" progId="MS_ClipArt_Gallery.5">
                  <p:embed/>
                </p:oleObj>
              </mc:Choice>
              <mc:Fallback>
                <p:oleObj name="Clip" r:id="rId9" imgW="1009440" imgH="77616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7275" y="1697038"/>
                        <a:ext cx="685800" cy="527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1947" name="Object 11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3978275" y="2306638"/>
          <a:ext cx="609600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9" name="Clip" r:id="rId11" imgW="1260000" imgH="1137240" progId="MS_ClipArt_Gallery.5">
                  <p:embed/>
                </p:oleObj>
              </mc:Choice>
              <mc:Fallback>
                <p:oleObj name="Clip" r:id="rId11" imgW="1260000" imgH="113724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78275" y="2306638"/>
                        <a:ext cx="609600" cy="549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1948" name="Object 12"/>
          <p:cNvGraphicFramePr>
            <a:graphicFrameLocks noChangeAspect="1"/>
          </p:cNvGraphicFramePr>
          <p:nvPr/>
        </p:nvGraphicFramePr>
        <p:xfrm>
          <a:off x="4206875" y="2840038"/>
          <a:ext cx="990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0" name="Clip" r:id="rId13" imgW="6095880" imgH="2552400" progId="MS_ClipArt_Gallery.5">
                  <p:embed/>
                </p:oleObj>
              </mc:Choice>
              <mc:Fallback>
                <p:oleObj name="Clip" r:id="rId13" imgW="6095880" imgH="25524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06875" y="2840038"/>
                        <a:ext cx="9906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1949" name="Object 13"/>
          <p:cNvGraphicFramePr>
            <a:graphicFrameLocks noChangeAspect="1"/>
          </p:cNvGraphicFramePr>
          <p:nvPr/>
        </p:nvGraphicFramePr>
        <p:xfrm>
          <a:off x="5795963" y="3860800"/>
          <a:ext cx="5270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31" name="Clip" r:id="rId15" imgW="1782720" imgH="4114800" progId="MS_ClipArt_Gallery.5">
                  <p:embed/>
                </p:oleObj>
              </mc:Choice>
              <mc:Fallback>
                <p:oleObj name="Clip" r:id="rId15" imgW="1782720" imgH="4114800" progId="MS_ClipArt_Gallery.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5963" y="3860800"/>
                        <a:ext cx="5270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51950" name="Picture 14" descr="j1ygstem[1]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8875" y="3449638"/>
            <a:ext cx="838200" cy="819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1951" name="Picture 15" descr="lkac0eyg[1]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4475" y="4540250"/>
            <a:ext cx="452438" cy="119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8486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51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19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519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19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519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519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19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519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1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51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519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1941" grpId="0"/>
      <p:bldP spid="551942" grpId="0"/>
      <p:bldP spid="551944" grpId="0" animBg="1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E4F53-C957-4CD8-9595-75A6BEA5183B}" type="slidenum">
              <a:rPr lang="en-US"/>
              <a:pPr/>
              <a:t>76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5560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1" b="8051"/>
          <a:stretch>
            <a:fillRect/>
          </a:stretch>
        </p:blipFill>
        <p:spPr bwMode="auto">
          <a:xfrm>
            <a:off x="1143000" y="1268413"/>
            <a:ext cx="7162800" cy="4579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6035" name="Text Box 3"/>
          <p:cNvSpPr txBox="1">
            <a:spLocks noChangeArrowheads="1"/>
          </p:cNvSpPr>
          <p:nvPr/>
        </p:nvSpPr>
        <p:spPr bwMode="auto">
          <a:xfrm>
            <a:off x="0" y="260350"/>
            <a:ext cx="896461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en-US" sz="1800"/>
          </a:p>
        </p:txBody>
      </p:sp>
      <p:sp>
        <p:nvSpPr>
          <p:cNvPr id="556036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125538"/>
          </a:xfrm>
        </p:spPr>
        <p:txBody>
          <a:bodyPr>
            <a:normAutofit fontScale="90000"/>
          </a:bodyPr>
          <a:lstStyle/>
          <a:p>
            <a:r>
              <a:rPr lang="fr-CH"/>
              <a:t>90 main supply contracts </a:t>
            </a:r>
            <a:br>
              <a:rPr lang="fr-CH"/>
            </a:br>
            <a:r>
              <a:rPr lang="fr-CH"/>
              <a:t>worldwide</a:t>
            </a:r>
            <a:endParaRPr lang="en-US"/>
          </a:p>
        </p:txBody>
      </p:sp>
      <p:pic>
        <p:nvPicPr>
          <p:cNvPr id="556037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2113"/>
          <a:stretch>
            <a:fillRect/>
          </a:stretch>
        </p:blipFill>
        <p:spPr bwMode="auto">
          <a:xfrm>
            <a:off x="4262438" y="1781175"/>
            <a:ext cx="1058862" cy="87630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60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05" b="2113"/>
          <a:stretch>
            <a:fillRect/>
          </a:stretch>
        </p:blipFill>
        <p:spPr bwMode="auto">
          <a:xfrm>
            <a:off x="4572000" y="3644900"/>
            <a:ext cx="3121025" cy="2584450"/>
          </a:xfrm>
          <a:prstGeom prst="rect">
            <a:avLst/>
          </a:prstGeom>
          <a:noFill/>
          <a:ln w="25400">
            <a:solidFill>
              <a:srgbClr val="33996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6039" name="Text Box 7"/>
          <p:cNvSpPr txBox="1">
            <a:spLocks noChangeArrowheads="1"/>
          </p:cNvSpPr>
          <p:nvPr/>
        </p:nvSpPr>
        <p:spPr bwMode="auto">
          <a:xfrm>
            <a:off x="1835150" y="3644900"/>
            <a:ext cx="2562225" cy="466725"/>
          </a:xfrm>
          <a:prstGeom prst="rect">
            <a:avLst/>
          </a:prstGeom>
          <a:solidFill>
            <a:srgbClr val="FFFFFF">
              <a:alpha val="70000"/>
            </a:srgbClr>
          </a:solidFill>
          <a:ln w="9525">
            <a:solidFill>
              <a:srgbClr val="0066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b="1">
                <a:latin typeface="Book Antiqua" pitchFamily="18" charset="0"/>
              </a:rPr>
              <a:t>Europe in details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106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56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2.59259E-6 L 0.15156 0.39468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5560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1972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300" fill="hold"/>
                                        <p:tgtEl>
                                          <p:spTgt spid="556037"/>
                                        </p:tgtEl>
                                      </p:cBhvr>
                                      <p:by x="250000" y="2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556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6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600"/>
                                        <p:tgtEl>
                                          <p:spTgt spid="556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603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B1DF47-0745-4700-A610-33D1DAF4197C}" type="slidenum">
              <a:rPr lang="en-US"/>
              <a:pPr/>
              <a:t>77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562182" name="Picture 6" descr="Jeu LearnCurve Apr06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168400"/>
            <a:ext cx="7924800" cy="5608638"/>
          </a:xfrm>
        </p:spPr>
      </p:pic>
      <p:sp>
        <p:nvSpPr>
          <p:cNvPr id="56217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9688"/>
            <a:ext cx="9144000" cy="1027112"/>
          </a:xfrm>
        </p:spPr>
        <p:txBody>
          <a:bodyPr>
            <a:normAutofit fontScale="90000"/>
          </a:bodyPr>
          <a:lstStyle/>
          <a:p>
            <a:r>
              <a:rPr lang="en-US"/>
              <a:t>Personnel training</a:t>
            </a:r>
            <a:br>
              <a:rPr lang="en-US"/>
            </a:br>
            <a:r>
              <a:rPr lang="en-US"/>
              <a:t> in Coil production</a:t>
            </a:r>
          </a:p>
        </p:txBody>
      </p:sp>
      <p:sp>
        <p:nvSpPr>
          <p:cNvPr id="562183" name="Text Box 7"/>
          <p:cNvSpPr txBox="1">
            <a:spLocks noChangeArrowheads="1"/>
          </p:cNvSpPr>
          <p:nvPr/>
        </p:nvSpPr>
        <p:spPr bwMode="auto">
          <a:xfrm>
            <a:off x="5105400" y="1447800"/>
            <a:ext cx="2971800" cy="342900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>
                <a:latin typeface="Book Antiqua" pitchFamily="18" charset="0"/>
              </a:rPr>
              <a:t>Courtesy of Jeumont, France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272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D1CEA6-33BC-4A9F-B423-DA38EB27D7E5}" type="slidenum">
              <a:rPr lang="en-US"/>
              <a:pPr/>
              <a:t>78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pic>
        <p:nvPicPr>
          <p:cNvPr id="572425" name="Picture 9" descr="Learning_BNN-Hours_CC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963"/>
            <a:ext cx="8763000" cy="5405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2418" name="Rectangle 2"/>
          <p:cNvSpPr>
            <a:spLocks noGrp="1" noChangeArrowheads="1"/>
          </p:cNvSpPr>
          <p:nvPr>
            <p:ph type="title"/>
          </p:nvPr>
        </p:nvSpPr>
        <p:spPr>
          <a:xfrm>
            <a:off x="641350" y="44450"/>
            <a:ext cx="7816850" cy="1022350"/>
          </a:xfrm>
          <a:noFill/>
          <a:ln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miter lim="800000"/>
                <a:headEnd/>
                <a:tailEnd/>
              </a14:hiddenLine>
            </a:ext>
          </a:extLst>
        </p:spPr>
        <p:txBody>
          <a:bodyPr>
            <a:normAutofit fontScale="90000"/>
          </a:bodyPr>
          <a:lstStyle/>
          <a:p>
            <a:r>
              <a:rPr lang="en-US"/>
              <a:t>	Log Linear model learning                                         curves: FIrm 3</a:t>
            </a:r>
          </a:p>
        </p:txBody>
      </p:sp>
      <p:sp>
        <p:nvSpPr>
          <p:cNvPr id="572420" name="Rectangle 4"/>
          <p:cNvSpPr>
            <a:spLocks noChangeArrowheads="1"/>
          </p:cNvSpPr>
          <p:nvPr/>
        </p:nvSpPr>
        <p:spPr bwMode="auto">
          <a:xfrm>
            <a:off x="0" y="32194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GB"/>
          </a:p>
        </p:txBody>
      </p:sp>
      <p:graphicFrame>
        <p:nvGraphicFramePr>
          <p:cNvPr id="572421" name="Object 5"/>
          <p:cNvGraphicFramePr>
            <a:graphicFrameLocks noChangeAspect="1"/>
          </p:cNvGraphicFramePr>
          <p:nvPr/>
        </p:nvGraphicFramePr>
        <p:xfrm>
          <a:off x="5753100" y="1557338"/>
          <a:ext cx="3067050" cy="939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Equation" r:id="rId5" imgW="1371600" imgH="419040" progId="Equation.3">
                  <p:embed/>
                </p:oleObj>
              </mc:Choice>
              <mc:Fallback>
                <p:oleObj name="Equation" r:id="rId5" imgW="137160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3100" y="1557338"/>
                        <a:ext cx="3067050" cy="93980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9525">
                        <a:solidFill>
                          <a:srgbClr val="FF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572422" name="Rectangle 6"/>
          <p:cNvSpPr>
            <a:spLocks noChangeArrowheads="1"/>
          </p:cNvSpPr>
          <p:nvPr/>
        </p:nvSpPr>
        <p:spPr bwMode="auto">
          <a:xfrm>
            <a:off x="4498975" y="2852738"/>
            <a:ext cx="4321175" cy="936625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50000">
                <a:srgbClr val="FF0000">
                  <a:alpha val="89999"/>
                </a:srgbClr>
              </a:gs>
              <a:gs pos="100000">
                <a:schemeClr val="accent2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 anchorCtr="1"/>
          <a:lstStyle/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Collared Coil production: 800-1000h</a:t>
            </a:r>
          </a:p>
          <a:p>
            <a:pPr algn="ctr" eaLnBrk="1" hangingPunct="1"/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 Antiqua" pitchFamily="18" charset="0"/>
              </a:rPr>
              <a:t>Cold Mass Production: 500-1000h</a:t>
            </a:r>
          </a:p>
        </p:txBody>
      </p:sp>
      <p:sp>
        <p:nvSpPr>
          <p:cNvPr id="572423" name="Line 7"/>
          <p:cNvSpPr>
            <a:spLocks noChangeShapeType="1"/>
          </p:cNvSpPr>
          <p:nvPr/>
        </p:nvSpPr>
        <p:spPr bwMode="auto">
          <a:xfrm>
            <a:off x="7467600" y="5105400"/>
            <a:ext cx="1368425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2424" name="Line 8"/>
          <p:cNvSpPr>
            <a:spLocks noChangeShapeType="1"/>
          </p:cNvSpPr>
          <p:nvPr/>
        </p:nvSpPr>
        <p:spPr bwMode="auto">
          <a:xfrm>
            <a:off x="6804025" y="3644900"/>
            <a:ext cx="1196975" cy="1384300"/>
          </a:xfrm>
          <a:prstGeom prst="line">
            <a:avLst/>
          </a:prstGeom>
          <a:noFill/>
          <a:ln w="25400">
            <a:solidFill>
              <a:srgbClr val="FF0000"/>
            </a:solidFill>
            <a:prstDash val="dash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572426" name="Text Box 10"/>
          <p:cNvSpPr txBox="1">
            <a:spLocks noChangeArrowheads="1"/>
          </p:cNvSpPr>
          <p:nvPr/>
        </p:nvSpPr>
        <p:spPr bwMode="auto">
          <a:xfrm>
            <a:off x="1295400" y="1524000"/>
            <a:ext cx="2946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Book Antiqua" pitchFamily="18" charset="0"/>
              </a:rPr>
              <a:t>Fit: Crawford model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597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Dashboard: simple </a:t>
            </a:r>
            <a:r>
              <a:rPr lang="fr-CH" dirty="0" err="1" smtClean="0"/>
              <a:t>methods</a:t>
            </a:r>
            <a:r>
              <a:rPr lang="fr-CH" dirty="0" smtClean="0"/>
              <a:t> </a:t>
            </a:r>
            <a:br>
              <a:rPr lang="fr-CH" dirty="0" smtClean="0"/>
            </a:br>
            <a:r>
              <a:rPr lang="fr-CH" dirty="0" smtClean="0"/>
              <a:t>are </a:t>
            </a:r>
            <a:r>
              <a:rPr lang="fr-CH" dirty="0" err="1" smtClean="0"/>
              <a:t>very</a:t>
            </a:r>
            <a:r>
              <a:rPr lang="fr-CH" dirty="0" smtClean="0"/>
              <a:t> </a:t>
            </a:r>
            <a:r>
              <a:rPr lang="fr-CH" dirty="0" err="1" smtClean="0"/>
              <a:t>useful</a:t>
            </a:r>
            <a:r>
              <a:rPr lang="fr-CH" dirty="0" smtClean="0"/>
              <a:t>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79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625391"/>
            <a:ext cx="7439025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>
          <a:xfrm>
            <a:off x="4211960" y="4437112"/>
            <a:ext cx="0" cy="648072"/>
          </a:xfrm>
          <a:prstGeom prst="straightConnector1">
            <a:avLst/>
          </a:prstGeom>
          <a:ln w="254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623516" y="3916153"/>
            <a:ext cx="12241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dirty="0" err="1" smtClean="0"/>
              <a:t>Rebaseline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384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LHC </a:t>
            </a: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timeline</a:t>
            </a:r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675" y="1772816"/>
            <a:ext cx="9278938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4424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80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18406"/>
            <a:ext cx="7128792" cy="477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6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smtClean="0"/>
              <a:t>LRossi - CAS on SC</a:t>
            </a:r>
            <a:endParaRPr lang="en-US"/>
          </a:p>
        </p:txBody>
      </p:sp>
      <p:sp>
        <p:nvSpPr>
          <p:cNvPr id="1515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LHC Superconducting Magnet Test Facility</a:t>
            </a:r>
            <a:endParaRPr lang="pl-PL" dirty="0" smtClean="0"/>
          </a:p>
        </p:txBody>
      </p:sp>
      <p:pic>
        <p:nvPicPr>
          <p:cNvPr id="151556" name="Picture 4" descr="SM18Axo_Clean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9975" y="1657350"/>
            <a:ext cx="6804025" cy="5011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80808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151566" name="Group 14"/>
          <p:cNvGrpSpPr>
            <a:grpSpLocks/>
          </p:cNvGrpSpPr>
          <p:nvPr/>
        </p:nvGrpSpPr>
        <p:grpSpPr bwMode="auto">
          <a:xfrm>
            <a:off x="107950" y="4149725"/>
            <a:ext cx="8926513" cy="2392363"/>
            <a:chOff x="68" y="2614"/>
            <a:chExt cx="5623" cy="1507"/>
          </a:xfrm>
        </p:grpSpPr>
        <p:pic>
          <p:nvPicPr>
            <p:cNvPr id="151557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r="7500"/>
            <a:stretch>
              <a:fillRect/>
            </a:stretch>
          </p:blipFill>
          <p:spPr bwMode="auto">
            <a:xfrm>
              <a:off x="68" y="2840"/>
              <a:ext cx="1452" cy="1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1560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99"/>
            <a:stretch>
              <a:fillRect/>
            </a:stretch>
          </p:blipFill>
          <p:spPr bwMode="auto">
            <a:xfrm>
              <a:off x="4105" y="2704"/>
              <a:ext cx="1586" cy="13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1562" name="AutoShape 10"/>
            <p:cNvSpPr>
              <a:spLocks/>
            </p:cNvSpPr>
            <p:nvPr/>
          </p:nvSpPr>
          <p:spPr bwMode="auto">
            <a:xfrm>
              <a:off x="2789" y="2886"/>
              <a:ext cx="227" cy="317"/>
            </a:xfrm>
            <a:prstGeom prst="borderCallout2">
              <a:avLst>
                <a:gd name="adj1" fmla="val 22713"/>
                <a:gd name="adj2" fmla="val -21144"/>
                <a:gd name="adj3" fmla="val 22713"/>
                <a:gd name="adj4" fmla="val -284139"/>
                <a:gd name="adj5" fmla="val 205046"/>
                <a:gd name="adj6" fmla="val -556389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pl-PL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1563" name="AutoShape 11"/>
            <p:cNvSpPr>
              <a:spLocks/>
            </p:cNvSpPr>
            <p:nvPr/>
          </p:nvSpPr>
          <p:spPr bwMode="auto">
            <a:xfrm>
              <a:off x="3470" y="2614"/>
              <a:ext cx="227" cy="181"/>
            </a:xfrm>
            <a:prstGeom prst="borderCallout2">
              <a:avLst>
                <a:gd name="adj1" fmla="val 39778"/>
                <a:gd name="adj2" fmla="val 121144"/>
                <a:gd name="adj3" fmla="val 39778"/>
                <a:gd name="adj4" fmla="val 197356"/>
                <a:gd name="adj5" fmla="val 459667"/>
                <a:gd name="adj6" fmla="val 275773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pl-PL">
                <a:latin typeface="Verdana" charset="0"/>
                <a:ea typeface="ＭＳ Ｐゴシック" charset="0"/>
              </a:endParaRPr>
            </a:p>
          </p:txBody>
        </p:sp>
      </p:grpSp>
      <p:grpSp>
        <p:nvGrpSpPr>
          <p:cNvPr id="151567" name="Group 15"/>
          <p:cNvGrpSpPr>
            <a:grpSpLocks/>
          </p:cNvGrpSpPr>
          <p:nvPr/>
        </p:nvGrpSpPr>
        <p:grpSpPr bwMode="auto">
          <a:xfrm>
            <a:off x="3203575" y="952500"/>
            <a:ext cx="5832475" cy="3124200"/>
            <a:chOff x="2018" y="600"/>
            <a:chExt cx="3674" cy="1968"/>
          </a:xfrm>
        </p:grpSpPr>
        <p:pic>
          <p:nvPicPr>
            <p:cNvPr id="151559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00" t="14000" r="7500"/>
            <a:stretch>
              <a:fillRect/>
            </a:stretch>
          </p:blipFill>
          <p:spPr bwMode="auto">
            <a:xfrm>
              <a:off x="2018" y="618"/>
              <a:ext cx="1633" cy="12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pic>
          <p:nvPicPr>
            <p:cNvPr id="151561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000" t="20000" r="14999" b="20000"/>
            <a:stretch>
              <a:fillRect/>
            </a:stretch>
          </p:blipFill>
          <p:spPr bwMode="auto">
            <a:xfrm>
              <a:off x="4105" y="600"/>
              <a:ext cx="1587" cy="129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51564" name="AutoShape 12"/>
            <p:cNvSpPr>
              <a:spLocks/>
            </p:cNvSpPr>
            <p:nvPr/>
          </p:nvSpPr>
          <p:spPr bwMode="auto">
            <a:xfrm>
              <a:off x="3243" y="2069"/>
              <a:ext cx="227" cy="227"/>
            </a:xfrm>
            <a:prstGeom prst="borderCallout2">
              <a:avLst>
                <a:gd name="adj1" fmla="val 31718"/>
                <a:gd name="adj2" fmla="val -21144"/>
                <a:gd name="adj3" fmla="val 31718"/>
                <a:gd name="adj4" fmla="val -104847"/>
                <a:gd name="adj5" fmla="val -114537"/>
                <a:gd name="adj6" fmla="val -191630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pl-PL">
                <a:latin typeface="Verdana" charset="0"/>
                <a:ea typeface="ＭＳ Ｐゴシック" charset="0"/>
              </a:endParaRPr>
            </a:p>
          </p:txBody>
        </p:sp>
        <p:sp>
          <p:nvSpPr>
            <p:cNvPr id="151565" name="AutoShape 13"/>
            <p:cNvSpPr>
              <a:spLocks/>
            </p:cNvSpPr>
            <p:nvPr/>
          </p:nvSpPr>
          <p:spPr bwMode="auto">
            <a:xfrm>
              <a:off x="3923" y="2296"/>
              <a:ext cx="227" cy="272"/>
            </a:xfrm>
            <a:prstGeom prst="borderCallout2">
              <a:avLst>
                <a:gd name="adj1" fmla="val 26472"/>
                <a:gd name="adj2" fmla="val 121144"/>
                <a:gd name="adj3" fmla="val 26472"/>
                <a:gd name="adj4" fmla="val 287667"/>
                <a:gd name="adj5" fmla="val -149264"/>
                <a:gd name="adj6" fmla="val 460352"/>
              </a:avLst>
            </a:prstGeom>
            <a:noFill/>
            <a:ln w="57150">
              <a:solidFill>
                <a:schemeClr val="accent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algn="ctr">
                <a:defRPr/>
              </a:pPr>
              <a:endParaRPr lang="pl-PL">
                <a:latin typeface="Verdana" charset="0"/>
                <a:ea typeface="ＭＳ Ｐゴシック" charset="0"/>
              </a:endParaRPr>
            </a:p>
          </p:txBody>
        </p:sp>
      </p:grpSp>
      <p:sp>
        <p:nvSpPr>
          <p:cNvPr id="151568" name="Rectangle 16"/>
          <p:cNvSpPr>
            <a:spLocks noChangeArrowheads="1"/>
          </p:cNvSpPr>
          <p:nvPr/>
        </p:nvSpPr>
        <p:spPr bwMode="auto">
          <a:xfrm>
            <a:off x="-55880" y="952500"/>
            <a:ext cx="3203575" cy="19396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marL="266700" indent="-266700">
              <a:buFontTx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Facility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  <a:ea typeface="ＭＳ Ｐゴシック" charset="0"/>
              </a:rPr>
              <a:t>was completed and fully operational in  May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2004: too late!</a:t>
            </a:r>
          </a:p>
          <a:p>
            <a:pPr marL="266700" indent="-266700">
              <a:buFontTx/>
              <a:buChar char="•"/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  <a:ea typeface="ＭＳ Ｐゴシック" charset="0"/>
              </a:rPr>
              <a:t>Testing is part of construction!</a:t>
            </a:r>
            <a:endParaRPr lang="en-US" sz="2000" b="1" dirty="0">
              <a:solidFill>
                <a:srgbClr val="FF0000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290" y="3013075"/>
            <a:ext cx="8778508" cy="372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9260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1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568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>
              <a:defRPr/>
            </a:pPr>
            <a:r>
              <a:rPr lang="en-US" smtClean="0"/>
              <a:t>LRossi - CAS on SC</a:t>
            </a:r>
            <a:endParaRPr lang="en-US"/>
          </a:p>
        </p:txBody>
      </p:sp>
      <p:sp>
        <p:nvSpPr>
          <p:cNvPr id="1505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LHC Superconducting Magnet Test Facility</a:t>
            </a:r>
            <a:endParaRPr lang="pl-PL" smtClean="0"/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738" y="4797425"/>
            <a:ext cx="8364537" cy="17272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0"/>
              <a:buChar char="o"/>
              <a:defRPr/>
            </a:pPr>
            <a:r>
              <a:rPr lang="en-US" sz="1500" dirty="0" smtClean="0"/>
              <a:t>The test facility consists of 12 fully equipped test benches arranged in 6 clusters which can run independently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o"/>
              <a:defRPr/>
            </a:pPr>
            <a:r>
              <a:rPr lang="en-US" sz="1500" dirty="0" smtClean="0"/>
              <a:t>All test benches are capable to operate, both at 1.9 K and 4.5K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o"/>
              <a:defRPr/>
            </a:pPr>
            <a:r>
              <a:rPr lang="en-US" sz="1500" dirty="0" smtClean="0"/>
              <a:t> </a:t>
            </a:r>
            <a:r>
              <a:rPr lang="en-US" sz="1500" dirty="0" err="1" smtClean="0"/>
              <a:t>Cryo</a:t>
            </a:r>
            <a:r>
              <a:rPr lang="en-US" sz="1500" dirty="0" smtClean="0"/>
              <a:t>-magnets can be equipped with </a:t>
            </a:r>
            <a:r>
              <a:rPr lang="en-US" sz="1500" dirty="0" err="1" smtClean="0"/>
              <a:t>anticryostats</a:t>
            </a:r>
            <a:r>
              <a:rPr lang="en-US" sz="1500" dirty="0" smtClean="0"/>
              <a:t> &amp; shafts for: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300" dirty="0" smtClean="0"/>
              <a:t>Magnetic Measurements</a:t>
            </a:r>
          </a:p>
          <a:p>
            <a:pPr lvl="1" eaLnBrk="1" hangingPunct="1">
              <a:lnSpc>
                <a:spcPct val="80000"/>
              </a:lnSpc>
              <a:buFont typeface="Wingdings" charset="0"/>
              <a:buChar char="n"/>
              <a:defRPr/>
            </a:pPr>
            <a:r>
              <a:rPr lang="en-US" sz="1300" dirty="0" smtClean="0"/>
              <a:t>Quench </a:t>
            </a:r>
            <a:r>
              <a:rPr lang="en-US" sz="1300" dirty="0" err="1" smtClean="0"/>
              <a:t>Localisation</a:t>
            </a:r>
            <a:endParaRPr lang="en-US" sz="1300" dirty="0" smtClean="0"/>
          </a:p>
          <a:p>
            <a:pPr eaLnBrk="1" hangingPunct="1">
              <a:lnSpc>
                <a:spcPct val="80000"/>
              </a:lnSpc>
              <a:buFont typeface="Wingdings" charset="0"/>
              <a:buChar char="o"/>
              <a:defRPr/>
            </a:pPr>
            <a:r>
              <a:rPr lang="en-US" sz="1500" dirty="0" smtClean="0"/>
              <a:t>Over 3 years operated round the clock for 11 month per year </a:t>
            </a:r>
          </a:p>
          <a:p>
            <a:pPr eaLnBrk="1" hangingPunct="1">
              <a:lnSpc>
                <a:spcPct val="80000"/>
              </a:lnSpc>
              <a:buFont typeface="Wingdings" charset="0"/>
              <a:buChar char="o"/>
              <a:defRPr/>
            </a:pPr>
            <a:endParaRPr lang="pl-PL" sz="1500" dirty="0" smtClean="0"/>
          </a:p>
        </p:txBody>
      </p:sp>
      <p:pic>
        <p:nvPicPr>
          <p:cNvPr id="13316" name="Picture 6" descr="SM18_clustersEF_2005_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981075"/>
            <a:ext cx="7600950" cy="3600450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08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Criteria</a:t>
            </a:r>
            <a:r>
              <a:rPr lang="fr-CH" dirty="0" smtClean="0"/>
              <a:t> for </a:t>
            </a:r>
            <a:r>
              <a:rPr lang="fr-CH" dirty="0" err="1" smtClean="0"/>
              <a:t>acceptance</a:t>
            </a:r>
            <a:r>
              <a:rPr lang="fr-CH" dirty="0" smtClean="0"/>
              <a:t> of the </a:t>
            </a:r>
            <a:br>
              <a:rPr lang="fr-CH" dirty="0" smtClean="0"/>
            </a:br>
            <a:r>
              <a:rPr lang="fr-CH" dirty="0" err="1" smtClean="0"/>
              <a:t>Quench</a:t>
            </a:r>
            <a:r>
              <a:rPr lang="fr-CH" dirty="0" smtClean="0"/>
              <a:t> Performance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525963"/>
          </a:xfrm>
        </p:spPr>
        <p:txBody>
          <a:bodyPr>
            <a:normAutofit lnSpcReduction="10000"/>
          </a:bodyPr>
          <a:lstStyle/>
          <a:p>
            <a:r>
              <a:rPr lang="fr-CH" dirty="0" smtClean="0"/>
              <a:t>First training</a:t>
            </a:r>
          </a:p>
          <a:p>
            <a:pPr lvl="1"/>
            <a:r>
              <a:rPr lang="fr-CH" dirty="0" smtClean="0"/>
              <a:t>8.3 T (nominal, 86% of </a:t>
            </a:r>
            <a:r>
              <a:rPr lang="fr-CH" dirty="0" err="1" smtClean="0"/>
              <a:t>load</a:t>
            </a:r>
            <a:r>
              <a:rPr lang="fr-CH" dirty="0" smtClean="0"/>
              <a:t> line </a:t>
            </a:r>
            <a:r>
              <a:rPr lang="fr-CH" dirty="0" err="1" smtClean="0"/>
              <a:t>margin</a:t>
            </a:r>
            <a:r>
              <a:rPr lang="fr-CH" dirty="0" smtClean="0"/>
              <a:t>) </a:t>
            </a:r>
            <a:r>
              <a:rPr lang="fr-CH" dirty="0" smtClean="0">
                <a:sym typeface="Symbol"/>
              </a:rPr>
              <a:t> </a:t>
            </a:r>
            <a:r>
              <a:rPr lang="fr-CH" dirty="0" smtClean="0"/>
              <a:t>2 </a:t>
            </a:r>
            <a:r>
              <a:rPr lang="fr-CH" dirty="0" err="1" smtClean="0"/>
              <a:t>quench</a:t>
            </a:r>
            <a:r>
              <a:rPr lang="fr-CH" dirty="0" smtClean="0"/>
              <a:t> </a:t>
            </a:r>
          </a:p>
          <a:p>
            <a:pPr lvl="1"/>
            <a:r>
              <a:rPr lang="fr-CH" dirty="0" smtClean="0"/>
              <a:t>9 T (</a:t>
            </a:r>
            <a:r>
              <a:rPr lang="fr-CH" dirty="0" err="1" smtClean="0"/>
              <a:t>ultimate</a:t>
            </a:r>
            <a:r>
              <a:rPr lang="fr-CH" dirty="0" smtClean="0"/>
              <a:t>, 93% of </a:t>
            </a:r>
            <a:r>
              <a:rPr lang="fr-CH" dirty="0" err="1" smtClean="0"/>
              <a:t>load</a:t>
            </a:r>
            <a:r>
              <a:rPr lang="fr-CH" dirty="0" smtClean="0"/>
              <a:t> line </a:t>
            </a:r>
            <a:r>
              <a:rPr lang="fr-CH" dirty="0" err="1" smtClean="0"/>
              <a:t>margin</a:t>
            </a:r>
            <a:r>
              <a:rPr lang="fr-CH" dirty="0" smtClean="0"/>
              <a:t>) in </a:t>
            </a:r>
            <a:r>
              <a:rPr lang="fr-CH" dirty="0" smtClean="0">
                <a:sym typeface="Symbol"/>
              </a:rPr>
              <a:t> 7 que.</a:t>
            </a:r>
          </a:p>
          <a:p>
            <a:r>
              <a:rPr lang="fr-CH" dirty="0" smtClean="0">
                <a:sym typeface="Symbol"/>
              </a:rPr>
              <a:t>Second training (first </a:t>
            </a:r>
            <a:r>
              <a:rPr lang="fr-CH" dirty="0" err="1" smtClean="0">
                <a:sym typeface="Symbol"/>
              </a:rPr>
              <a:t>dipoles</a:t>
            </a:r>
            <a:r>
              <a:rPr lang="fr-CH" dirty="0" smtClean="0">
                <a:sym typeface="Symbol"/>
              </a:rPr>
              <a:t> and </a:t>
            </a:r>
            <a:r>
              <a:rPr lang="fr-CH" dirty="0" err="1" smtClean="0">
                <a:sym typeface="Symbol"/>
              </a:rPr>
              <a:t>then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only</a:t>
            </a:r>
            <a:r>
              <a:rPr lang="fr-CH" dirty="0" smtClean="0">
                <a:sym typeface="Symbol"/>
              </a:rPr>
              <a:t> the </a:t>
            </a:r>
            <a:r>
              <a:rPr lang="fr-CH" dirty="0" err="1" smtClean="0">
                <a:sym typeface="Symbol"/>
              </a:rPr>
              <a:t>bad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ones</a:t>
            </a:r>
            <a:r>
              <a:rPr lang="fr-CH" dirty="0" smtClean="0">
                <a:sym typeface="Symbol"/>
              </a:rPr>
              <a:t>)</a:t>
            </a:r>
          </a:p>
          <a:p>
            <a:pPr lvl="1"/>
            <a:r>
              <a:rPr lang="fr-CH" dirty="0" smtClean="0">
                <a:sym typeface="Symbol"/>
              </a:rPr>
              <a:t>No </a:t>
            </a:r>
            <a:r>
              <a:rPr lang="fr-CH" dirty="0" err="1" smtClean="0">
                <a:sym typeface="Symbol"/>
              </a:rPr>
              <a:t>quench</a:t>
            </a:r>
            <a:r>
              <a:rPr lang="fr-CH" dirty="0" smtClean="0">
                <a:sym typeface="Symbol"/>
              </a:rPr>
              <a:t> for nominal</a:t>
            </a:r>
          </a:p>
          <a:p>
            <a:pPr lvl="1"/>
            <a:r>
              <a:rPr lang="fr-CH" dirty="0" smtClean="0">
                <a:sym typeface="Symbol"/>
              </a:rPr>
              <a:t>3 </a:t>
            </a:r>
            <a:r>
              <a:rPr lang="fr-CH" dirty="0" err="1" smtClean="0">
                <a:sym typeface="Symbol"/>
              </a:rPr>
              <a:t>quenches</a:t>
            </a:r>
            <a:r>
              <a:rPr lang="fr-CH" dirty="0" smtClean="0">
                <a:sym typeface="Symbol"/>
              </a:rPr>
              <a:t> for </a:t>
            </a:r>
            <a:r>
              <a:rPr lang="fr-CH" dirty="0" err="1" smtClean="0">
                <a:sym typeface="Symbol"/>
              </a:rPr>
              <a:t>ultimate</a:t>
            </a:r>
            <a:endParaRPr lang="fr-CH" dirty="0" smtClean="0">
              <a:sym typeface="Symbol"/>
            </a:endParaRPr>
          </a:p>
          <a:p>
            <a:r>
              <a:rPr lang="fr-CH" dirty="0" smtClean="0">
                <a:sym typeface="Symbol"/>
              </a:rPr>
              <a:t>Bonus (1%) for </a:t>
            </a:r>
            <a:r>
              <a:rPr lang="fr-CH" dirty="0" err="1" smtClean="0">
                <a:sym typeface="Symbol"/>
              </a:rPr>
              <a:t>magnets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going</a:t>
            </a:r>
            <a:r>
              <a:rPr lang="fr-CH" dirty="0" smtClean="0">
                <a:sym typeface="Symbol"/>
              </a:rPr>
              <a:t> to 9 T </a:t>
            </a:r>
            <a:r>
              <a:rPr lang="fr-CH" dirty="0" err="1" smtClean="0">
                <a:sym typeface="Symbol"/>
              </a:rPr>
              <a:t>with</a:t>
            </a:r>
            <a:r>
              <a:rPr lang="fr-CH" dirty="0" smtClean="0">
                <a:sym typeface="Symbol"/>
              </a:rPr>
              <a:t>  3 q.</a:t>
            </a:r>
          </a:p>
          <a:p>
            <a:r>
              <a:rPr lang="fr-CH" dirty="0" smtClean="0">
                <a:sym typeface="Symbol"/>
              </a:rPr>
              <a:t>MORE THAN HALF WERE BONUS !</a:t>
            </a:r>
            <a:endParaRPr lang="fr-CH" dirty="0" smtClean="0">
              <a:sym typeface="Symbol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21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fr-CH" dirty="0" err="1" smtClean="0"/>
              <a:t>Backlog</a:t>
            </a:r>
            <a:r>
              <a:rPr lang="fr-CH" dirty="0" smtClean="0"/>
              <a:t> and </a:t>
            </a:r>
            <a:r>
              <a:rPr lang="fr-CH" dirty="0" err="1" smtClean="0"/>
              <a:t>revision</a:t>
            </a:r>
            <a:r>
              <a:rPr lang="fr-CH" dirty="0" smtClean="0"/>
              <a:t> of </a:t>
            </a:r>
            <a:r>
              <a:rPr lang="fr-CH" dirty="0" err="1" smtClean="0"/>
              <a:t>criteria</a:t>
            </a:r>
            <a:endParaRPr lang="fr-CH" dirty="0"/>
          </a:p>
        </p:txBody>
      </p:sp>
      <p:pic>
        <p:nvPicPr>
          <p:cNvPr id="4403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8493125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44036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fld id="{49D6A6C3-8467-4CF9-85EE-CEEAE61BDD9B}" type="slidenum">
              <a:rPr lang="en-US" sz="1000" smtClean="0">
                <a:latin typeface="Times New Roman" pitchFamily="18" charset="0"/>
              </a:rPr>
              <a:pPr/>
              <a:t>84</a:t>
            </a:fld>
            <a:endParaRPr lang="en-US" sz="1000" smtClean="0">
              <a:latin typeface="Times New Roman" pitchFamily="18" charset="0"/>
            </a:endParaRPr>
          </a:p>
        </p:txBody>
      </p:sp>
      <p:sp>
        <p:nvSpPr>
          <p:cNvPr id="44037" name="Footer Placeholder 5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Book Antiqua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Book Antiqua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Book Antiqua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 Antiqua" pitchFamily="18" charset="0"/>
              </a:defRPr>
            </a:lvl9pPr>
          </a:lstStyle>
          <a:p>
            <a:r>
              <a:rPr lang="en-US" sz="1000" smtClean="0">
                <a:latin typeface="Times New Roman" pitchFamily="18" charset="0"/>
              </a:rPr>
              <a:t>LRossi - CAS on SC</a:t>
            </a:r>
          </a:p>
        </p:txBody>
      </p:sp>
      <p:pic>
        <p:nvPicPr>
          <p:cNvPr id="4198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12950" y="1371600"/>
            <a:ext cx="6902450" cy="5029200"/>
          </a:xfrm>
          <a:noFill/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8078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1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58C6C-3831-44B3-A7C7-2BDFC45F2E07}" type="slidenum">
              <a:rPr lang="en-US"/>
              <a:pPr/>
              <a:t>85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58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848600" cy="1066800"/>
          </a:xfrm>
        </p:spPr>
        <p:txBody>
          <a:bodyPr/>
          <a:lstStyle/>
          <a:p>
            <a:r>
              <a:rPr lang="en-US"/>
              <a:t>Dipole performance  today</a:t>
            </a:r>
          </a:p>
        </p:txBody>
      </p:sp>
      <p:pic>
        <p:nvPicPr>
          <p:cNvPr id="584711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7772400" cy="409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4712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667000"/>
            <a:ext cx="7543800" cy="397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84713" name="Text Box 9"/>
          <p:cNvSpPr txBox="1">
            <a:spLocks noChangeArrowheads="1"/>
          </p:cNvSpPr>
          <p:nvPr/>
        </p:nvSpPr>
        <p:spPr bwMode="auto">
          <a:xfrm>
            <a:off x="3581400" y="3733800"/>
            <a:ext cx="3581400" cy="1314450"/>
          </a:xfrm>
          <a:prstGeom prst="rect">
            <a:avLst/>
          </a:prstGeom>
          <a:gradFill rotWithShape="1">
            <a:gsLst>
              <a:gs pos="0">
                <a:srgbClr val="BBFEA0">
                  <a:gamma/>
                  <a:shade val="46275"/>
                  <a:invGamma/>
                </a:srgbClr>
              </a:gs>
              <a:gs pos="50000">
                <a:srgbClr val="BBFEA0"/>
              </a:gs>
              <a:gs pos="100000">
                <a:srgbClr val="BBFEA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/>
              <a:t>Only 2.5% rejected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Half for quench half for electrical NCs (QH)</a:t>
            </a:r>
          </a:p>
          <a:p>
            <a:pPr>
              <a:spcBef>
                <a:spcPct val="50000"/>
              </a:spcBef>
            </a:pPr>
            <a:r>
              <a:rPr lang="en-US" sz="1600" b="1"/>
              <a:t>Except 1, all repaired successfully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92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7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5847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471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7520A2-20AA-43CB-9C37-5BA43D03DE2B}" type="slidenum">
              <a:rPr lang="en-US"/>
              <a:pPr/>
              <a:t>86</a:t>
            </a:fld>
            <a:r>
              <a:rPr lang="en-US">
                <a:solidFill>
                  <a:srgbClr val="3399FF"/>
                </a:solidFill>
              </a:rPr>
              <a:t>  LUCIO ROSSI – MT20</a:t>
            </a:r>
          </a:p>
        </p:txBody>
      </p:sp>
      <p:sp>
        <p:nvSpPr>
          <p:cNvPr id="67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8738"/>
            <a:ext cx="7759700" cy="1008062"/>
          </a:xfrm>
        </p:spPr>
        <p:txBody>
          <a:bodyPr/>
          <a:lstStyle/>
          <a:p>
            <a:r>
              <a:rPr lang="en-US"/>
              <a:t>Quadrupole even safer</a:t>
            </a:r>
          </a:p>
        </p:txBody>
      </p:sp>
      <p:sp>
        <p:nvSpPr>
          <p:cNvPr id="674820" name="AutoShape 4"/>
          <p:cNvSpPr>
            <a:spLocks noChangeAspect="1" noChangeArrowheads="1" noTextEdit="1"/>
          </p:cNvSpPr>
          <p:nvPr/>
        </p:nvSpPr>
        <p:spPr bwMode="auto">
          <a:xfrm>
            <a:off x="762000" y="1524000"/>
            <a:ext cx="7543800" cy="463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2" name="Line 6"/>
          <p:cNvSpPr>
            <a:spLocks noChangeShapeType="1"/>
          </p:cNvSpPr>
          <p:nvPr/>
        </p:nvSpPr>
        <p:spPr bwMode="auto">
          <a:xfrm>
            <a:off x="1366838" y="549116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3" name="Line 7"/>
          <p:cNvSpPr>
            <a:spLocks noChangeShapeType="1"/>
          </p:cNvSpPr>
          <p:nvPr/>
        </p:nvSpPr>
        <p:spPr bwMode="auto">
          <a:xfrm>
            <a:off x="1366838" y="5292725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4" name="Line 8"/>
          <p:cNvSpPr>
            <a:spLocks noChangeShapeType="1"/>
          </p:cNvSpPr>
          <p:nvPr/>
        </p:nvSpPr>
        <p:spPr bwMode="auto">
          <a:xfrm>
            <a:off x="1366838" y="509746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5" name="Line 9"/>
          <p:cNvSpPr>
            <a:spLocks noChangeShapeType="1"/>
          </p:cNvSpPr>
          <p:nvPr/>
        </p:nvSpPr>
        <p:spPr bwMode="auto">
          <a:xfrm>
            <a:off x="1366838" y="4902200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6" name="Line 10"/>
          <p:cNvSpPr>
            <a:spLocks noChangeShapeType="1"/>
          </p:cNvSpPr>
          <p:nvPr/>
        </p:nvSpPr>
        <p:spPr bwMode="auto">
          <a:xfrm>
            <a:off x="1366838" y="4705350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7" name="Line 11"/>
          <p:cNvSpPr>
            <a:spLocks noChangeShapeType="1"/>
          </p:cNvSpPr>
          <p:nvPr/>
        </p:nvSpPr>
        <p:spPr bwMode="auto">
          <a:xfrm>
            <a:off x="1366838" y="4510088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8" name="Line 12"/>
          <p:cNvSpPr>
            <a:spLocks noChangeShapeType="1"/>
          </p:cNvSpPr>
          <p:nvPr/>
        </p:nvSpPr>
        <p:spPr bwMode="auto">
          <a:xfrm>
            <a:off x="1366838" y="4314825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29" name="Line 13"/>
          <p:cNvSpPr>
            <a:spLocks noChangeShapeType="1"/>
          </p:cNvSpPr>
          <p:nvPr/>
        </p:nvSpPr>
        <p:spPr bwMode="auto">
          <a:xfrm>
            <a:off x="1366838" y="4117975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0" name="Line 14"/>
          <p:cNvSpPr>
            <a:spLocks noChangeShapeType="1"/>
          </p:cNvSpPr>
          <p:nvPr/>
        </p:nvSpPr>
        <p:spPr bwMode="auto">
          <a:xfrm>
            <a:off x="1366838" y="392271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1" name="Line 15"/>
          <p:cNvSpPr>
            <a:spLocks noChangeShapeType="1"/>
          </p:cNvSpPr>
          <p:nvPr/>
        </p:nvSpPr>
        <p:spPr bwMode="auto">
          <a:xfrm>
            <a:off x="1366838" y="3727450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2" name="Line 16"/>
          <p:cNvSpPr>
            <a:spLocks noChangeShapeType="1"/>
          </p:cNvSpPr>
          <p:nvPr/>
        </p:nvSpPr>
        <p:spPr bwMode="auto">
          <a:xfrm>
            <a:off x="1366838" y="352901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3" name="Line 17"/>
          <p:cNvSpPr>
            <a:spLocks noChangeShapeType="1"/>
          </p:cNvSpPr>
          <p:nvPr/>
        </p:nvSpPr>
        <p:spPr bwMode="auto">
          <a:xfrm>
            <a:off x="1366838" y="3333750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4" name="Line 18"/>
          <p:cNvSpPr>
            <a:spLocks noChangeShapeType="1"/>
          </p:cNvSpPr>
          <p:nvPr/>
        </p:nvSpPr>
        <p:spPr bwMode="auto">
          <a:xfrm>
            <a:off x="1366838" y="3138488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5" name="Line 19"/>
          <p:cNvSpPr>
            <a:spLocks noChangeShapeType="1"/>
          </p:cNvSpPr>
          <p:nvPr/>
        </p:nvSpPr>
        <p:spPr bwMode="auto">
          <a:xfrm>
            <a:off x="1366838" y="2941638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6" name="Line 20"/>
          <p:cNvSpPr>
            <a:spLocks noChangeShapeType="1"/>
          </p:cNvSpPr>
          <p:nvPr/>
        </p:nvSpPr>
        <p:spPr bwMode="auto">
          <a:xfrm>
            <a:off x="1366838" y="2746375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7" name="Line 21"/>
          <p:cNvSpPr>
            <a:spLocks noChangeShapeType="1"/>
          </p:cNvSpPr>
          <p:nvPr/>
        </p:nvSpPr>
        <p:spPr bwMode="auto">
          <a:xfrm>
            <a:off x="1366838" y="255111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8" name="Line 22"/>
          <p:cNvSpPr>
            <a:spLocks noChangeShapeType="1"/>
          </p:cNvSpPr>
          <p:nvPr/>
        </p:nvSpPr>
        <p:spPr bwMode="auto">
          <a:xfrm>
            <a:off x="1366838" y="2354263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39" name="Line 23"/>
          <p:cNvSpPr>
            <a:spLocks noChangeShapeType="1"/>
          </p:cNvSpPr>
          <p:nvPr/>
        </p:nvSpPr>
        <p:spPr bwMode="auto">
          <a:xfrm>
            <a:off x="1366838" y="2159000"/>
            <a:ext cx="6815137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0" name="Line 24"/>
          <p:cNvSpPr>
            <a:spLocks noChangeShapeType="1"/>
          </p:cNvSpPr>
          <p:nvPr/>
        </p:nvSpPr>
        <p:spPr bwMode="auto">
          <a:xfrm>
            <a:off x="1366838" y="2159000"/>
            <a:ext cx="6815137" cy="1588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1" name="Line 25"/>
          <p:cNvSpPr>
            <a:spLocks noChangeShapeType="1"/>
          </p:cNvSpPr>
          <p:nvPr/>
        </p:nvSpPr>
        <p:spPr bwMode="auto">
          <a:xfrm>
            <a:off x="8181975" y="2159000"/>
            <a:ext cx="1588" cy="3525838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2" name="Line 26"/>
          <p:cNvSpPr>
            <a:spLocks noChangeShapeType="1"/>
          </p:cNvSpPr>
          <p:nvPr/>
        </p:nvSpPr>
        <p:spPr bwMode="auto">
          <a:xfrm flipH="1">
            <a:off x="1366838" y="5684838"/>
            <a:ext cx="6815137" cy="1587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3" name="Line 27"/>
          <p:cNvSpPr>
            <a:spLocks noChangeShapeType="1"/>
          </p:cNvSpPr>
          <p:nvPr/>
        </p:nvSpPr>
        <p:spPr bwMode="auto">
          <a:xfrm flipV="1">
            <a:off x="1366838" y="2159000"/>
            <a:ext cx="1587" cy="3525838"/>
          </a:xfrm>
          <a:prstGeom prst="line">
            <a:avLst/>
          </a:prstGeom>
          <a:noFill/>
          <a:ln w="9525">
            <a:solidFill>
              <a:srgbClr val="80808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4" name="Rectangle 28"/>
          <p:cNvSpPr>
            <a:spLocks noChangeArrowheads="1"/>
          </p:cNvSpPr>
          <p:nvPr/>
        </p:nvSpPr>
        <p:spPr bwMode="auto">
          <a:xfrm>
            <a:off x="1774825" y="2354263"/>
            <a:ext cx="546100" cy="3330575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5" name="Rectangle 29"/>
          <p:cNvSpPr>
            <a:spLocks noChangeArrowheads="1"/>
          </p:cNvSpPr>
          <p:nvPr/>
        </p:nvSpPr>
        <p:spPr bwMode="auto">
          <a:xfrm>
            <a:off x="1779588" y="2359025"/>
            <a:ext cx="536575" cy="3321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6" name="Rectangle 30"/>
          <p:cNvSpPr>
            <a:spLocks noChangeArrowheads="1"/>
          </p:cNvSpPr>
          <p:nvPr/>
        </p:nvSpPr>
        <p:spPr bwMode="auto">
          <a:xfrm>
            <a:off x="3138488" y="3803650"/>
            <a:ext cx="546100" cy="1881188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7" name="Rectangle 31"/>
          <p:cNvSpPr>
            <a:spLocks noChangeArrowheads="1"/>
          </p:cNvSpPr>
          <p:nvPr/>
        </p:nvSpPr>
        <p:spPr bwMode="auto">
          <a:xfrm>
            <a:off x="3143250" y="3808413"/>
            <a:ext cx="536575" cy="18716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8" name="Rectangle 32"/>
          <p:cNvSpPr>
            <a:spLocks noChangeArrowheads="1"/>
          </p:cNvSpPr>
          <p:nvPr/>
        </p:nvSpPr>
        <p:spPr bwMode="auto">
          <a:xfrm>
            <a:off x="4502150" y="5176838"/>
            <a:ext cx="542925" cy="50800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49" name="Rectangle 33"/>
          <p:cNvSpPr>
            <a:spLocks noChangeArrowheads="1"/>
          </p:cNvSpPr>
          <p:nvPr/>
        </p:nvSpPr>
        <p:spPr bwMode="auto">
          <a:xfrm>
            <a:off x="4506913" y="5181600"/>
            <a:ext cx="533400" cy="498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0" name="Rectangle 34"/>
          <p:cNvSpPr>
            <a:spLocks noChangeArrowheads="1"/>
          </p:cNvSpPr>
          <p:nvPr/>
        </p:nvSpPr>
        <p:spPr bwMode="auto">
          <a:xfrm>
            <a:off x="5862638" y="5430838"/>
            <a:ext cx="546100" cy="25400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1" name="Rectangle 35"/>
          <p:cNvSpPr>
            <a:spLocks noChangeArrowheads="1"/>
          </p:cNvSpPr>
          <p:nvPr/>
        </p:nvSpPr>
        <p:spPr bwMode="auto">
          <a:xfrm>
            <a:off x="5867400" y="5435600"/>
            <a:ext cx="536575" cy="2444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2" name="Rectangle 36"/>
          <p:cNvSpPr>
            <a:spLocks noChangeArrowheads="1"/>
          </p:cNvSpPr>
          <p:nvPr/>
        </p:nvSpPr>
        <p:spPr bwMode="auto">
          <a:xfrm>
            <a:off x="7226300" y="5665788"/>
            <a:ext cx="546100" cy="1905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3" name="Rectangle 37"/>
          <p:cNvSpPr>
            <a:spLocks noChangeArrowheads="1"/>
          </p:cNvSpPr>
          <p:nvPr/>
        </p:nvSpPr>
        <p:spPr bwMode="auto">
          <a:xfrm>
            <a:off x="7231063" y="5670550"/>
            <a:ext cx="536575" cy="95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4" name="Line 38"/>
          <p:cNvSpPr>
            <a:spLocks noChangeShapeType="1"/>
          </p:cNvSpPr>
          <p:nvPr/>
        </p:nvSpPr>
        <p:spPr bwMode="auto">
          <a:xfrm>
            <a:off x="1366838" y="2159000"/>
            <a:ext cx="1587" cy="352583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5" name="Line 39"/>
          <p:cNvSpPr>
            <a:spLocks noChangeShapeType="1"/>
          </p:cNvSpPr>
          <p:nvPr/>
        </p:nvSpPr>
        <p:spPr bwMode="auto">
          <a:xfrm>
            <a:off x="1330325" y="5684838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6" name="Line 40"/>
          <p:cNvSpPr>
            <a:spLocks noChangeShapeType="1"/>
          </p:cNvSpPr>
          <p:nvPr/>
        </p:nvSpPr>
        <p:spPr bwMode="auto">
          <a:xfrm>
            <a:off x="1330325" y="549116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7" name="Line 41"/>
          <p:cNvSpPr>
            <a:spLocks noChangeShapeType="1"/>
          </p:cNvSpPr>
          <p:nvPr/>
        </p:nvSpPr>
        <p:spPr bwMode="auto">
          <a:xfrm>
            <a:off x="1330325" y="5292725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8" name="Line 42"/>
          <p:cNvSpPr>
            <a:spLocks noChangeShapeType="1"/>
          </p:cNvSpPr>
          <p:nvPr/>
        </p:nvSpPr>
        <p:spPr bwMode="auto">
          <a:xfrm>
            <a:off x="1330325" y="509746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59" name="Line 43"/>
          <p:cNvSpPr>
            <a:spLocks noChangeShapeType="1"/>
          </p:cNvSpPr>
          <p:nvPr/>
        </p:nvSpPr>
        <p:spPr bwMode="auto">
          <a:xfrm>
            <a:off x="1330325" y="4902200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0" name="Line 44"/>
          <p:cNvSpPr>
            <a:spLocks noChangeShapeType="1"/>
          </p:cNvSpPr>
          <p:nvPr/>
        </p:nvSpPr>
        <p:spPr bwMode="auto">
          <a:xfrm>
            <a:off x="1330325" y="4705350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1" name="Line 45"/>
          <p:cNvSpPr>
            <a:spLocks noChangeShapeType="1"/>
          </p:cNvSpPr>
          <p:nvPr/>
        </p:nvSpPr>
        <p:spPr bwMode="auto">
          <a:xfrm>
            <a:off x="1330325" y="4510088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2" name="Line 46"/>
          <p:cNvSpPr>
            <a:spLocks noChangeShapeType="1"/>
          </p:cNvSpPr>
          <p:nvPr/>
        </p:nvSpPr>
        <p:spPr bwMode="auto">
          <a:xfrm>
            <a:off x="1330325" y="4314825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3" name="Line 47"/>
          <p:cNvSpPr>
            <a:spLocks noChangeShapeType="1"/>
          </p:cNvSpPr>
          <p:nvPr/>
        </p:nvSpPr>
        <p:spPr bwMode="auto">
          <a:xfrm>
            <a:off x="1330325" y="4117975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4" name="Line 48"/>
          <p:cNvSpPr>
            <a:spLocks noChangeShapeType="1"/>
          </p:cNvSpPr>
          <p:nvPr/>
        </p:nvSpPr>
        <p:spPr bwMode="auto">
          <a:xfrm>
            <a:off x="1330325" y="392271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5" name="Line 49"/>
          <p:cNvSpPr>
            <a:spLocks noChangeShapeType="1"/>
          </p:cNvSpPr>
          <p:nvPr/>
        </p:nvSpPr>
        <p:spPr bwMode="auto">
          <a:xfrm>
            <a:off x="1330325" y="3727450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6" name="Line 50"/>
          <p:cNvSpPr>
            <a:spLocks noChangeShapeType="1"/>
          </p:cNvSpPr>
          <p:nvPr/>
        </p:nvSpPr>
        <p:spPr bwMode="auto">
          <a:xfrm>
            <a:off x="1330325" y="352901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7" name="Line 51"/>
          <p:cNvSpPr>
            <a:spLocks noChangeShapeType="1"/>
          </p:cNvSpPr>
          <p:nvPr/>
        </p:nvSpPr>
        <p:spPr bwMode="auto">
          <a:xfrm>
            <a:off x="1330325" y="3333750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8" name="Line 52"/>
          <p:cNvSpPr>
            <a:spLocks noChangeShapeType="1"/>
          </p:cNvSpPr>
          <p:nvPr/>
        </p:nvSpPr>
        <p:spPr bwMode="auto">
          <a:xfrm>
            <a:off x="1330325" y="3138488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69" name="Line 53"/>
          <p:cNvSpPr>
            <a:spLocks noChangeShapeType="1"/>
          </p:cNvSpPr>
          <p:nvPr/>
        </p:nvSpPr>
        <p:spPr bwMode="auto">
          <a:xfrm>
            <a:off x="1330325" y="2941638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0" name="Line 54"/>
          <p:cNvSpPr>
            <a:spLocks noChangeShapeType="1"/>
          </p:cNvSpPr>
          <p:nvPr/>
        </p:nvSpPr>
        <p:spPr bwMode="auto">
          <a:xfrm>
            <a:off x="1330325" y="2746375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1" name="Line 55"/>
          <p:cNvSpPr>
            <a:spLocks noChangeShapeType="1"/>
          </p:cNvSpPr>
          <p:nvPr/>
        </p:nvSpPr>
        <p:spPr bwMode="auto">
          <a:xfrm>
            <a:off x="1330325" y="255111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2" name="Line 56"/>
          <p:cNvSpPr>
            <a:spLocks noChangeShapeType="1"/>
          </p:cNvSpPr>
          <p:nvPr/>
        </p:nvSpPr>
        <p:spPr bwMode="auto">
          <a:xfrm>
            <a:off x="1330325" y="2354263"/>
            <a:ext cx="36513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3" name="Line 57"/>
          <p:cNvSpPr>
            <a:spLocks noChangeShapeType="1"/>
          </p:cNvSpPr>
          <p:nvPr/>
        </p:nvSpPr>
        <p:spPr bwMode="auto">
          <a:xfrm>
            <a:off x="1330325" y="2159000"/>
            <a:ext cx="36513" cy="1588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4" name="Line 58"/>
          <p:cNvSpPr>
            <a:spLocks noChangeShapeType="1"/>
          </p:cNvSpPr>
          <p:nvPr/>
        </p:nvSpPr>
        <p:spPr bwMode="auto">
          <a:xfrm>
            <a:off x="1366838" y="5684838"/>
            <a:ext cx="6815137" cy="1587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5" name="Line 59"/>
          <p:cNvSpPr>
            <a:spLocks noChangeShapeType="1"/>
          </p:cNvSpPr>
          <p:nvPr/>
        </p:nvSpPr>
        <p:spPr bwMode="auto">
          <a:xfrm flipV="1">
            <a:off x="1366838" y="5684838"/>
            <a:ext cx="1587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6" name="Line 60"/>
          <p:cNvSpPr>
            <a:spLocks noChangeShapeType="1"/>
          </p:cNvSpPr>
          <p:nvPr/>
        </p:nvSpPr>
        <p:spPr bwMode="auto">
          <a:xfrm flipV="1">
            <a:off x="2730500" y="5684838"/>
            <a:ext cx="1588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7" name="Line 61"/>
          <p:cNvSpPr>
            <a:spLocks noChangeShapeType="1"/>
          </p:cNvSpPr>
          <p:nvPr/>
        </p:nvSpPr>
        <p:spPr bwMode="auto">
          <a:xfrm flipV="1">
            <a:off x="4094163" y="5684838"/>
            <a:ext cx="1587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8" name="Line 62"/>
          <p:cNvSpPr>
            <a:spLocks noChangeShapeType="1"/>
          </p:cNvSpPr>
          <p:nvPr/>
        </p:nvSpPr>
        <p:spPr bwMode="auto">
          <a:xfrm flipV="1">
            <a:off x="5454650" y="5684838"/>
            <a:ext cx="1588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79" name="Line 63"/>
          <p:cNvSpPr>
            <a:spLocks noChangeShapeType="1"/>
          </p:cNvSpPr>
          <p:nvPr/>
        </p:nvSpPr>
        <p:spPr bwMode="auto">
          <a:xfrm flipV="1">
            <a:off x="6818313" y="5684838"/>
            <a:ext cx="1587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80" name="Line 64"/>
          <p:cNvSpPr>
            <a:spLocks noChangeShapeType="1"/>
          </p:cNvSpPr>
          <p:nvPr/>
        </p:nvSpPr>
        <p:spPr bwMode="auto">
          <a:xfrm flipV="1">
            <a:off x="8181975" y="5684838"/>
            <a:ext cx="1588" cy="30162"/>
          </a:xfrm>
          <a:prstGeom prst="line">
            <a:avLst/>
          </a:prstGeom>
          <a:noFill/>
          <a:ln w="31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881" name="Rectangle 65"/>
          <p:cNvSpPr>
            <a:spLocks noChangeArrowheads="1"/>
          </p:cNvSpPr>
          <p:nvPr/>
        </p:nvSpPr>
        <p:spPr bwMode="auto">
          <a:xfrm>
            <a:off x="1933575" y="1687513"/>
            <a:ext cx="5305425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400" b="1">
                <a:solidFill>
                  <a:srgbClr val="000000"/>
                </a:solidFill>
                <a:latin typeface="Book Antiqua" pitchFamily="18" charset="0"/>
              </a:rPr>
              <a:t>Summary of quench performance for 306 arc SSS tested (08-08-06)</a:t>
            </a:r>
            <a:endParaRPr lang="en-US" sz="1400">
              <a:latin typeface="Book Antiqua" pitchFamily="18" charset="0"/>
            </a:endParaRPr>
          </a:p>
        </p:txBody>
      </p:sp>
      <p:sp>
        <p:nvSpPr>
          <p:cNvPr id="674882" name="Rectangle 66"/>
          <p:cNvSpPr>
            <a:spLocks noChangeArrowheads="1"/>
          </p:cNvSpPr>
          <p:nvPr/>
        </p:nvSpPr>
        <p:spPr bwMode="auto">
          <a:xfrm>
            <a:off x="1206500" y="5608638"/>
            <a:ext cx="698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0</a:t>
            </a:r>
            <a:endParaRPr lang="en-US"/>
          </a:p>
        </p:txBody>
      </p:sp>
      <p:sp>
        <p:nvSpPr>
          <p:cNvPr id="674883" name="Rectangle 67"/>
          <p:cNvSpPr>
            <a:spLocks noChangeArrowheads="1"/>
          </p:cNvSpPr>
          <p:nvPr/>
        </p:nvSpPr>
        <p:spPr bwMode="auto">
          <a:xfrm>
            <a:off x="1138238" y="541337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10</a:t>
            </a:r>
            <a:endParaRPr lang="en-US"/>
          </a:p>
        </p:txBody>
      </p:sp>
      <p:sp>
        <p:nvSpPr>
          <p:cNvPr id="674884" name="Rectangle 68"/>
          <p:cNvSpPr>
            <a:spLocks noChangeArrowheads="1"/>
          </p:cNvSpPr>
          <p:nvPr/>
        </p:nvSpPr>
        <p:spPr bwMode="auto">
          <a:xfrm>
            <a:off x="1138238" y="52149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20</a:t>
            </a:r>
            <a:endParaRPr lang="en-US"/>
          </a:p>
        </p:txBody>
      </p:sp>
      <p:sp>
        <p:nvSpPr>
          <p:cNvPr id="674885" name="Rectangle 69"/>
          <p:cNvSpPr>
            <a:spLocks noChangeArrowheads="1"/>
          </p:cNvSpPr>
          <p:nvPr/>
        </p:nvSpPr>
        <p:spPr bwMode="auto">
          <a:xfrm>
            <a:off x="1138238" y="501967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30</a:t>
            </a:r>
            <a:endParaRPr lang="en-US"/>
          </a:p>
        </p:txBody>
      </p:sp>
      <p:sp>
        <p:nvSpPr>
          <p:cNvPr id="674886" name="Rectangle 70"/>
          <p:cNvSpPr>
            <a:spLocks noChangeArrowheads="1"/>
          </p:cNvSpPr>
          <p:nvPr/>
        </p:nvSpPr>
        <p:spPr bwMode="auto">
          <a:xfrm>
            <a:off x="1138238" y="48260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40</a:t>
            </a:r>
            <a:endParaRPr lang="en-US"/>
          </a:p>
        </p:txBody>
      </p:sp>
      <p:sp>
        <p:nvSpPr>
          <p:cNvPr id="674887" name="Rectangle 71"/>
          <p:cNvSpPr>
            <a:spLocks noChangeArrowheads="1"/>
          </p:cNvSpPr>
          <p:nvPr/>
        </p:nvSpPr>
        <p:spPr bwMode="auto">
          <a:xfrm>
            <a:off x="1138238" y="4627563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50</a:t>
            </a:r>
            <a:endParaRPr lang="en-US"/>
          </a:p>
        </p:txBody>
      </p:sp>
      <p:sp>
        <p:nvSpPr>
          <p:cNvPr id="674888" name="Rectangle 72"/>
          <p:cNvSpPr>
            <a:spLocks noChangeArrowheads="1"/>
          </p:cNvSpPr>
          <p:nvPr/>
        </p:nvSpPr>
        <p:spPr bwMode="auto">
          <a:xfrm>
            <a:off x="1138238" y="4432300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60</a:t>
            </a:r>
            <a:endParaRPr lang="en-US"/>
          </a:p>
        </p:txBody>
      </p:sp>
      <p:sp>
        <p:nvSpPr>
          <p:cNvPr id="674889" name="Rectangle 73"/>
          <p:cNvSpPr>
            <a:spLocks noChangeArrowheads="1"/>
          </p:cNvSpPr>
          <p:nvPr/>
        </p:nvSpPr>
        <p:spPr bwMode="auto">
          <a:xfrm>
            <a:off x="1138238" y="423703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70</a:t>
            </a:r>
            <a:endParaRPr lang="en-US"/>
          </a:p>
        </p:txBody>
      </p:sp>
      <p:sp>
        <p:nvSpPr>
          <p:cNvPr id="674890" name="Rectangle 74"/>
          <p:cNvSpPr>
            <a:spLocks noChangeArrowheads="1"/>
          </p:cNvSpPr>
          <p:nvPr/>
        </p:nvSpPr>
        <p:spPr bwMode="auto">
          <a:xfrm>
            <a:off x="1138238" y="4040188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80</a:t>
            </a:r>
            <a:endParaRPr lang="en-US"/>
          </a:p>
        </p:txBody>
      </p:sp>
      <p:sp>
        <p:nvSpPr>
          <p:cNvPr id="674891" name="Rectangle 75"/>
          <p:cNvSpPr>
            <a:spLocks noChangeArrowheads="1"/>
          </p:cNvSpPr>
          <p:nvPr/>
        </p:nvSpPr>
        <p:spPr bwMode="auto">
          <a:xfrm>
            <a:off x="1138238" y="3844925"/>
            <a:ext cx="13970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90</a:t>
            </a:r>
            <a:endParaRPr lang="en-US"/>
          </a:p>
        </p:txBody>
      </p:sp>
      <p:sp>
        <p:nvSpPr>
          <p:cNvPr id="674892" name="Rectangle 76"/>
          <p:cNvSpPr>
            <a:spLocks noChangeArrowheads="1"/>
          </p:cNvSpPr>
          <p:nvPr/>
        </p:nvSpPr>
        <p:spPr bwMode="auto">
          <a:xfrm>
            <a:off x="1068388" y="364966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100</a:t>
            </a:r>
            <a:endParaRPr lang="en-US"/>
          </a:p>
        </p:txBody>
      </p:sp>
      <p:sp>
        <p:nvSpPr>
          <p:cNvPr id="674893" name="Rectangle 77"/>
          <p:cNvSpPr>
            <a:spLocks noChangeArrowheads="1"/>
          </p:cNvSpPr>
          <p:nvPr/>
        </p:nvSpPr>
        <p:spPr bwMode="auto">
          <a:xfrm>
            <a:off x="1077913" y="345281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110</a:t>
            </a:r>
            <a:endParaRPr lang="en-US"/>
          </a:p>
        </p:txBody>
      </p:sp>
      <p:sp>
        <p:nvSpPr>
          <p:cNvPr id="674894" name="Rectangle 78"/>
          <p:cNvSpPr>
            <a:spLocks noChangeArrowheads="1"/>
          </p:cNvSpPr>
          <p:nvPr/>
        </p:nvSpPr>
        <p:spPr bwMode="auto">
          <a:xfrm>
            <a:off x="1068388" y="3257550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120</a:t>
            </a:r>
            <a:endParaRPr lang="en-US"/>
          </a:p>
        </p:txBody>
      </p:sp>
      <p:sp>
        <p:nvSpPr>
          <p:cNvPr id="674895" name="Rectangle 79"/>
          <p:cNvSpPr>
            <a:spLocks noChangeArrowheads="1"/>
          </p:cNvSpPr>
          <p:nvPr/>
        </p:nvSpPr>
        <p:spPr bwMode="auto">
          <a:xfrm>
            <a:off x="1068388" y="306228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130</a:t>
            </a:r>
            <a:endParaRPr lang="en-US"/>
          </a:p>
        </p:txBody>
      </p:sp>
      <p:sp>
        <p:nvSpPr>
          <p:cNvPr id="674896" name="Rectangle 80"/>
          <p:cNvSpPr>
            <a:spLocks noChangeArrowheads="1"/>
          </p:cNvSpPr>
          <p:nvPr/>
        </p:nvSpPr>
        <p:spPr bwMode="auto">
          <a:xfrm>
            <a:off x="1068388" y="2863850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140</a:t>
            </a:r>
            <a:endParaRPr lang="en-US"/>
          </a:p>
        </p:txBody>
      </p:sp>
      <p:sp>
        <p:nvSpPr>
          <p:cNvPr id="674897" name="Rectangle 81"/>
          <p:cNvSpPr>
            <a:spLocks noChangeArrowheads="1"/>
          </p:cNvSpPr>
          <p:nvPr/>
        </p:nvSpPr>
        <p:spPr bwMode="auto">
          <a:xfrm>
            <a:off x="1068388" y="2668588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150</a:t>
            </a:r>
            <a:endParaRPr lang="en-US"/>
          </a:p>
        </p:txBody>
      </p:sp>
      <p:sp>
        <p:nvSpPr>
          <p:cNvPr id="674898" name="Rectangle 82"/>
          <p:cNvSpPr>
            <a:spLocks noChangeArrowheads="1"/>
          </p:cNvSpPr>
          <p:nvPr/>
        </p:nvSpPr>
        <p:spPr bwMode="auto">
          <a:xfrm>
            <a:off x="1068388" y="247491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160</a:t>
            </a:r>
            <a:endParaRPr lang="en-US"/>
          </a:p>
        </p:txBody>
      </p:sp>
      <p:sp>
        <p:nvSpPr>
          <p:cNvPr id="674899" name="Rectangle 83"/>
          <p:cNvSpPr>
            <a:spLocks noChangeArrowheads="1"/>
          </p:cNvSpPr>
          <p:nvPr/>
        </p:nvSpPr>
        <p:spPr bwMode="auto">
          <a:xfrm>
            <a:off x="1068388" y="2276475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170</a:t>
            </a:r>
            <a:endParaRPr lang="en-US"/>
          </a:p>
        </p:txBody>
      </p:sp>
      <p:sp>
        <p:nvSpPr>
          <p:cNvPr id="674900" name="Rectangle 84"/>
          <p:cNvSpPr>
            <a:spLocks noChangeArrowheads="1"/>
          </p:cNvSpPr>
          <p:nvPr/>
        </p:nvSpPr>
        <p:spPr bwMode="auto">
          <a:xfrm>
            <a:off x="1068388" y="2081213"/>
            <a:ext cx="209550" cy="15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000">
                <a:solidFill>
                  <a:srgbClr val="000000"/>
                </a:solidFill>
              </a:rPr>
              <a:t>180</a:t>
            </a:r>
            <a:endParaRPr lang="en-US"/>
          </a:p>
        </p:txBody>
      </p:sp>
      <p:sp>
        <p:nvSpPr>
          <p:cNvPr id="674901" name="Rectangle 85"/>
          <p:cNvSpPr>
            <a:spLocks noChangeArrowheads="1"/>
          </p:cNvSpPr>
          <p:nvPr/>
        </p:nvSpPr>
        <p:spPr bwMode="auto">
          <a:xfrm>
            <a:off x="1662113" y="5764213"/>
            <a:ext cx="7762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No quench </a:t>
            </a:r>
          </a:p>
          <a:p>
            <a:r>
              <a:rPr lang="en-US" sz="1200">
                <a:solidFill>
                  <a:srgbClr val="000000"/>
                </a:solidFill>
              </a:rPr>
              <a:t>to nominal</a:t>
            </a:r>
            <a:endParaRPr lang="en-US" sz="1200"/>
          </a:p>
        </p:txBody>
      </p:sp>
      <p:sp>
        <p:nvSpPr>
          <p:cNvPr id="674902" name="Rectangle 86"/>
          <p:cNvSpPr>
            <a:spLocks noChangeArrowheads="1"/>
          </p:cNvSpPr>
          <p:nvPr/>
        </p:nvSpPr>
        <p:spPr bwMode="auto">
          <a:xfrm>
            <a:off x="2982913" y="5764213"/>
            <a:ext cx="8270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One quench</a:t>
            </a:r>
          </a:p>
          <a:p>
            <a:r>
              <a:rPr lang="en-US" sz="1200">
                <a:solidFill>
                  <a:srgbClr val="000000"/>
                </a:solidFill>
              </a:rPr>
              <a:t> to nominal</a:t>
            </a:r>
            <a:endParaRPr lang="en-US" sz="1200"/>
          </a:p>
        </p:txBody>
      </p:sp>
      <p:sp>
        <p:nvSpPr>
          <p:cNvPr id="674903" name="Rectangle 87"/>
          <p:cNvSpPr>
            <a:spLocks noChangeArrowheads="1"/>
          </p:cNvSpPr>
          <p:nvPr/>
        </p:nvSpPr>
        <p:spPr bwMode="auto">
          <a:xfrm>
            <a:off x="4343400" y="5764213"/>
            <a:ext cx="987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Two quenches</a:t>
            </a:r>
          </a:p>
          <a:p>
            <a:r>
              <a:rPr lang="en-US" sz="1200">
                <a:solidFill>
                  <a:srgbClr val="000000"/>
                </a:solidFill>
              </a:rPr>
              <a:t> to nominal</a:t>
            </a:r>
            <a:endParaRPr lang="en-US" sz="1200"/>
          </a:p>
        </p:txBody>
      </p:sp>
      <p:sp>
        <p:nvSpPr>
          <p:cNvPr id="674904" name="Rectangle 88"/>
          <p:cNvSpPr>
            <a:spLocks noChangeArrowheads="1"/>
          </p:cNvSpPr>
          <p:nvPr/>
        </p:nvSpPr>
        <p:spPr bwMode="auto">
          <a:xfrm>
            <a:off x="5472113" y="5764213"/>
            <a:ext cx="140017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Three and more</a:t>
            </a:r>
          </a:p>
          <a:p>
            <a:r>
              <a:rPr lang="en-US" sz="1200">
                <a:solidFill>
                  <a:srgbClr val="000000"/>
                </a:solidFill>
              </a:rPr>
              <a:t>quenches to nominal</a:t>
            </a:r>
            <a:endParaRPr lang="en-US" sz="1200"/>
          </a:p>
        </p:txBody>
      </p:sp>
      <p:sp>
        <p:nvSpPr>
          <p:cNvPr id="674906" name="Rectangle 90"/>
          <p:cNvSpPr>
            <a:spLocks noChangeArrowheads="1"/>
          </p:cNvSpPr>
          <p:nvPr/>
        </p:nvSpPr>
        <p:spPr bwMode="auto">
          <a:xfrm>
            <a:off x="7199313" y="5764213"/>
            <a:ext cx="801687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>
                <a:solidFill>
                  <a:srgbClr val="000000"/>
                </a:solidFill>
              </a:rPr>
              <a:t>Nominal </a:t>
            </a:r>
          </a:p>
          <a:p>
            <a:r>
              <a:rPr lang="en-US" sz="1200">
                <a:solidFill>
                  <a:srgbClr val="000000"/>
                </a:solidFill>
              </a:rPr>
              <a:t>not reached</a:t>
            </a:r>
            <a:endParaRPr lang="en-US" sz="1200"/>
          </a:p>
        </p:txBody>
      </p:sp>
      <p:sp>
        <p:nvSpPr>
          <p:cNvPr id="674907" name="Rectangle 91"/>
          <p:cNvSpPr>
            <a:spLocks noChangeArrowheads="1"/>
          </p:cNvSpPr>
          <p:nvPr/>
        </p:nvSpPr>
        <p:spPr bwMode="auto">
          <a:xfrm rot="16200000">
            <a:off x="298451" y="3849687"/>
            <a:ext cx="1109662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200" b="1">
                <a:solidFill>
                  <a:srgbClr val="000000"/>
                </a:solidFill>
              </a:rPr>
              <a:t>Number of SSS</a:t>
            </a:r>
            <a:endParaRPr lang="en-US" sz="1200"/>
          </a:p>
        </p:txBody>
      </p:sp>
      <p:sp>
        <p:nvSpPr>
          <p:cNvPr id="674908" name="Freeform 92"/>
          <p:cNvSpPr>
            <a:spLocks/>
          </p:cNvSpPr>
          <p:nvPr/>
        </p:nvSpPr>
        <p:spPr bwMode="auto">
          <a:xfrm>
            <a:off x="6448425" y="4448175"/>
            <a:ext cx="1049338" cy="1222375"/>
          </a:xfrm>
          <a:custGeom>
            <a:avLst/>
            <a:gdLst>
              <a:gd name="T0" fmla="*/ 420 w 661"/>
              <a:gd name="T1" fmla="*/ 601 h 770"/>
              <a:gd name="T2" fmla="*/ 376 w 661"/>
              <a:gd name="T3" fmla="*/ 608 h 770"/>
              <a:gd name="T4" fmla="*/ 353 w 661"/>
              <a:gd name="T5" fmla="*/ 611 h 770"/>
              <a:gd name="T6" fmla="*/ 330 w 661"/>
              <a:gd name="T7" fmla="*/ 611 h 770"/>
              <a:gd name="T8" fmla="*/ 296 w 661"/>
              <a:gd name="T9" fmla="*/ 610 h 770"/>
              <a:gd name="T10" fmla="*/ 263 w 661"/>
              <a:gd name="T11" fmla="*/ 605 h 770"/>
              <a:gd name="T12" fmla="*/ 232 w 661"/>
              <a:gd name="T13" fmla="*/ 597 h 770"/>
              <a:gd name="T14" fmla="*/ 202 w 661"/>
              <a:gd name="T15" fmla="*/ 588 h 770"/>
              <a:gd name="T16" fmla="*/ 173 w 661"/>
              <a:gd name="T17" fmla="*/ 574 h 770"/>
              <a:gd name="T18" fmla="*/ 146 w 661"/>
              <a:gd name="T19" fmla="*/ 558 h 770"/>
              <a:gd name="T20" fmla="*/ 120 w 661"/>
              <a:gd name="T21" fmla="*/ 541 h 770"/>
              <a:gd name="T22" fmla="*/ 96 w 661"/>
              <a:gd name="T23" fmla="*/ 521 h 770"/>
              <a:gd name="T24" fmla="*/ 75 w 661"/>
              <a:gd name="T25" fmla="*/ 499 h 770"/>
              <a:gd name="T26" fmla="*/ 56 w 661"/>
              <a:gd name="T27" fmla="*/ 476 h 770"/>
              <a:gd name="T28" fmla="*/ 40 w 661"/>
              <a:gd name="T29" fmla="*/ 451 h 770"/>
              <a:gd name="T30" fmla="*/ 26 w 661"/>
              <a:gd name="T31" fmla="*/ 425 h 770"/>
              <a:gd name="T32" fmla="*/ 15 w 661"/>
              <a:gd name="T33" fmla="*/ 397 h 770"/>
              <a:gd name="T34" fmla="*/ 6 w 661"/>
              <a:gd name="T35" fmla="*/ 367 h 770"/>
              <a:gd name="T36" fmla="*/ 1 w 661"/>
              <a:gd name="T37" fmla="*/ 336 h 770"/>
              <a:gd name="T38" fmla="*/ 0 w 661"/>
              <a:gd name="T39" fmla="*/ 305 h 770"/>
              <a:gd name="T40" fmla="*/ 1 w 661"/>
              <a:gd name="T41" fmla="*/ 274 h 770"/>
              <a:gd name="T42" fmla="*/ 6 w 661"/>
              <a:gd name="T43" fmla="*/ 244 h 770"/>
              <a:gd name="T44" fmla="*/ 15 w 661"/>
              <a:gd name="T45" fmla="*/ 215 h 770"/>
              <a:gd name="T46" fmla="*/ 26 w 661"/>
              <a:gd name="T47" fmla="*/ 187 h 770"/>
              <a:gd name="T48" fmla="*/ 40 w 661"/>
              <a:gd name="T49" fmla="*/ 160 h 770"/>
              <a:gd name="T50" fmla="*/ 56 w 661"/>
              <a:gd name="T51" fmla="*/ 135 h 770"/>
              <a:gd name="T52" fmla="*/ 75 w 661"/>
              <a:gd name="T53" fmla="*/ 110 h 770"/>
              <a:gd name="T54" fmla="*/ 96 w 661"/>
              <a:gd name="T55" fmla="*/ 90 h 770"/>
              <a:gd name="T56" fmla="*/ 120 w 661"/>
              <a:gd name="T57" fmla="*/ 70 h 770"/>
              <a:gd name="T58" fmla="*/ 146 w 661"/>
              <a:gd name="T59" fmla="*/ 53 h 770"/>
              <a:gd name="T60" fmla="*/ 173 w 661"/>
              <a:gd name="T61" fmla="*/ 37 h 770"/>
              <a:gd name="T62" fmla="*/ 202 w 661"/>
              <a:gd name="T63" fmla="*/ 23 h 770"/>
              <a:gd name="T64" fmla="*/ 232 w 661"/>
              <a:gd name="T65" fmla="*/ 14 h 770"/>
              <a:gd name="T66" fmla="*/ 263 w 661"/>
              <a:gd name="T67" fmla="*/ 6 h 770"/>
              <a:gd name="T68" fmla="*/ 296 w 661"/>
              <a:gd name="T69" fmla="*/ 2 h 770"/>
              <a:gd name="T70" fmla="*/ 330 w 661"/>
              <a:gd name="T71" fmla="*/ 0 h 770"/>
              <a:gd name="T72" fmla="*/ 364 w 661"/>
              <a:gd name="T73" fmla="*/ 2 h 770"/>
              <a:gd name="T74" fmla="*/ 397 w 661"/>
              <a:gd name="T75" fmla="*/ 6 h 770"/>
              <a:gd name="T76" fmla="*/ 429 w 661"/>
              <a:gd name="T77" fmla="*/ 14 h 770"/>
              <a:gd name="T78" fmla="*/ 459 w 661"/>
              <a:gd name="T79" fmla="*/ 23 h 770"/>
              <a:gd name="T80" fmla="*/ 488 w 661"/>
              <a:gd name="T81" fmla="*/ 37 h 770"/>
              <a:gd name="T82" fmla="*/ 515 w 661"/>
              <a:gd name="T83" fmla="*/ 53 h 770"/>
              <a:gd name="T84" fmla="*/ 541 w 661"/>
              <a:gd name="T85" fmla="*/ 70 h 770"/>
              <a:gd name="T86" fmla="*/ 565 w 661"/>
              <a:gd name="T87" fmla="*/ 90 h 770"/>
              <a:gd name="T88" fmla="*/ 587 w 661"/>
              <a:gd name="T89" fmla="*/ 110 h 770"/>
              <a:gd name="T90" fmla="*/ 605 w 661"/>
              <a:gd name="T91" fmla="*/ 135 h 770"/>
              <a:gd name="T92" fmla="*/ 621 w 661"/>
              <a:gd name="T93" fmla="*/ 160 h 770"/>
              <a:gd name="T94" fmla="*/ 635 w 661"/>
              <a:gd name="T95" fmla="*/ 187 h 770"/>
              <a:gd name="T96" fmla="*/ 646 w 661"/>
              <a:gd name="T97" fmla="*/ 215 h 770"/>
              <a:gd name="T98" fmla="*/ 655 w 661"/>
              <a:gd name="T99" fmla="*/ 244 h 770"/>
              <a:gd name="T100" fmla="*/ 660 w 661"/>
              <a:gd name="T101" fmla="*/ 274 h 770"/>
              <a:gd name="T102" fmla="*/ 661 w 661"/>
              <a:gd name="T103" fmla="*/ 305 h 770"/>
              <a:gd name="T104" fmla="*/ 660 w 661"/>
              <a:gd name="T105" fmla="*/ 341 h 770"/>
              <a:gd name="T106" fmla="*/ 653 w 661"/>
              <a:gd name="T107" fmla="*/ 375 h 770"/>
              <a:gd name="T108" fmla="*/ 643 w 661"/>
              <a:gd name="T109" fmla="*/ 408 h 770"/>
              <a:gd name="T110" fmla="*/ 629 w 661"/>
              <a:gd name="T111" fmla="*/ 440 h 770"/>
              <a:gd name="T112" fmla="*/ 610 w 661"/>
              <a:gd name="T113" fmla="*/ 470 h 770"/>
              <a:gd name="T114" fmla="*/ 588 w 661"/>
              <a:gd name="T115" fmla="*/ 499 h 770"/>
              <a:gd name="T116" fmla="*/ 562 w 661"/>
              <a:gd name="T117" fmla="*/ 524 h 770"/>
              <a:gd name="T118" fmla="*/ 534 w 661"/>
              <a:gd name="T119" fmla="*/ 548 h 770"/>
              <a:gd name="T120" fmla="*/ 585 w 661"/>
              <a:gd name="T121" fmla="*/ 770 h 770"/>
              <a:gd name="T122" fmla="*/ 420 w 661"/>
              <a:gd name="T123" fmla="*/ 601 h 7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661" h="770">
                <a:moveTo>
                  <a:pt x="420" y="601"/>
                </a:moveTo>
                <a:lnTo>
                  <a:pt x="376" y="608"/>
                </a:lnTo>
                <a:lnTo>
                  <a:pt x="353" y="611"/>
                </a:lnTo>
                <a:lnTo>
                  <a:pt x="330" y="611"/>
                </a:lnTo>
                <a:lnTo>
                  <a:pt x="296" y="610"/>
                </a:lnTo>
                <a:lnTo>
                  <a:pt x="263" y="605"/>
                </a:lnTo>
                <a:lnTo>
                  <a:pt x="232" y="597"/>
                </a:lnTo>
                <a:lnTo>
                  <a:pt x="202" y="588"/>
                </a:lnTo>
                <a:lnTo>
                  <a:pt x="173" y="574"/>
                </a:lnTo>
                <a:lnTo>
                  <a:pt x="146" y="558"/>
                </a:lnTo>
                <a:lnTo>
                  <a:pt x="120" y="541"/>
                </a:lnTo>
                <a:lnTo>
                  <a:pt x="96" y="521"/>
                </a:lnTo>
                <a:lnTo>
                  <a:pt x="75" y="499"/>
                </a:lnTo>
                <a:lnTo>
                  <a:pt x="56" y="476"/>
                </a:lnTo>
                <a:lnTo>
                  <a:pt x="40" y="451"/>
                </a:lnTo>
                <a:lnTo>
                  <a:pt x="26" y="425"/>
                </a:lnTo>
                <a:lnTo>
                  <a:pt x="15" y="397"/>
                </a:lnTo>
                <a:lnTo>
                  <a:pt x="6" y="367"/>
                </a:lnTo>
                <a:lnTo>
                  <a:pt x="1" y="336"/>
                </a:lnTo>
                <a:lnTo>
                  <a:pt x="0" y="305"/>
                </a:lnTo>
                <a:lnTo>
                  <a:pt x="1" y="274"/>
                </a:lnTo>
                <a:lnTo>
                  <a:pt x="6" y="244"/>
                </a:lnTo>
                <a:lnTo>
                  <a:pt x="15" y="215"/>
                </a:lnTo>
                <a:lnTo>
                  <a:pt x="26" y="187"/>
                </a:lnTo>
                <a:lnTo>
                  <a:pt x="40" y="160"/>
                </a:lnTo>
                <a:lnTo>
                  <a:pt x="56" y="135"/>
                </a:lnTo>
                <a:lnTo>
                  <a:pt x="75" y="110"/>
                </a:lnTo>
                <a:lnTo>
                  <a:pt x="96" y="90"/>
                </a:lnTo>
                <a:lnTo>
                  <a:pt x="120" y="70"/>
                </a:lnTo>
                <a:lnTo>
                  <a:pt x="146" y="53"/>
                </a:lnTo>
                <a:lnTo>
                  <a:pt x="173" y="37"/>
                </a:lnTo>
                <a:lnTo>
                  <a:pt x="202" y="23"/>
                </a:lnTo>
                <a:lnTo>
                  <a:pt x="232" y="14"/>
                </a:lnTo>
                <a:lnTo>
                  <a:pt x="263" y="6"/>
                </a:lnTo>
                <a:lnTo>
                  <a:pt x="296" y="2"/>
                </a:lnTo>
                <a:lnTo>
                  <a:pt x="330" y="0"/>
                </a:lnTo>
                <a:lnTo>
                  <a:pt x="364" y="2"/>
                </a:lnTo>
                <a:lnTo>
                  <a:pt x="397" y="6"/>
                </a:lnTo>
                <a:lnTo>
                  <a:pt x="429" y="14"/>
                </a:lnTo>
                <a:lnTo>
                  <a:pt x="459" y="23"/>
                </a:lnTo>
                <a:lnTo>
                  <a:pt x="488" y="37"/>
                </a:lnTo>
                <a:lnTo>
                  <a:pt x="515" y="53"/>
                </a:lnTo>
                <a:lnTo>
                  <a:pt x="541" y="70"/>
                </a:lnTo>
                <a:lnTo>
                  <a:pt x="565" y="90"/>
                </a:lnTo>
                <a:lnTo>
                  <a:pt x="587" y="110"/>
                </a:lnTo>
                <a:lnTo>
                  <a:pt x="605" y="135"/>
                </a:lnTo>
                <a:lnTo>
                  <a:pt x="621" y="160"/>
                </a:lnTo>
                <a:lnTo>
                  <a:pt x="635" y="187"/>
                </a:lnTo>
                <a:lnTo>
                  <a:pt x="646" y="215"/>
                </a:lnTo>
                <a:lnTo>
                  <a:pt x="655" y="244"/>
                </a:lnTo>
                <a:lnTo>
                  <a:pt x="660" y="274"/>
                </a:lnTo>
                <a:lnTo>
                  <a:pt x="661" y="305"/>
                </a:lnTo>
                <a:lnTo>
                  <a:pt x="660" y="341"/>
                </a:lnTo>
                <a:lnTo>
                  <a:pt x="653" y="375"/>
                </a:lnTo>
                <a:lnTo>
                  <a:pt x="643" y="408"/>
                </a:lnTo>
                <a:lnTo>
                  <a:pt x="629" y="440"/>
                </a:lnTo>
                <a:lnTo>
                  <a:pt x="610" y="470"/>
                </a:lnTo>
                <a:lnTo>
                  <a:pt x="588" y="499"/>
                </a:lnTo>
                <a:lnTo>
                  <a:pt x="562" y="524"/>
                </a:lnTo>
                <a:lnTo>
                  <a:pt x="534" y="548"/>
                </a:lnTo>
                <a:lnTo>
                  <a:pt x="585" y="770"/>
                </a:lnTo>
                <a:lnTo>
                  <a:pt x="420" y="60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09" name="Line 93"/>
          <p:cNvSpPr>
            <a:spLocks noChangeShapeType="1"/>
          </p:cNvSpPr>
          <p:nvPr/>
        </p:nvSpPr>
        <p:spPr bwMode="auto">
          <a:xfrm flipH="1">
            <a:off x="7048500" y="5403850"/>
            <a:ext cx="69850" cy="127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0" name="Line 94"/>
          <p:cNvSpPr>
            <a:spLocks noChangeShapeType="1"/>
          </p:cNvSpPr>
          <p:nvPr/>
        </p:nvSpPr>
        <p:spPr bwMode="auto">
          <a:xfrm flipH="1">
            <a:off x="7011988" y="5416550"/>
            <a:ext cx="36512" cy="476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1" name="Line 95"/>
          <p:cNvSpPr>
            <a:spLocks noChangeShapeType="1"/>
          </p:cNvSpPr>
          <p:nvPr/>
        </p:nvSpPr>
        <p:spPr bwMode="auto">
          <a:xfrm flipH="1">
            <a:off x="6973888" y="5421313"/>
            <a:ext cx="38100" cy="15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2" name="Line 96"/>
          <p:cNvSpPr>
            <a:spLocks noChangeShapeType="1"/>
          </p:cNvSpPr>
          <p:nvPr/>
        </p:nvSpPr>
        <p:spPr bwMode="auto">
          <a:xfrm flipH="1" flipV="1">
            <a:off x="6919913" y="5418138"/>
            <a:ext cx="53975" cy="31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3" name="Line 97"/>
          <p:cNvSpPr>
            <a:spLocks noChangeShapeType="1"/>
          </p:cNvSpPr>
          <p:nvPr/>
        </p:nvSpPr>
        <p:spPr bwMode="auto">
          <a:xfrm flipH="1" flipV="1">
            <a:off x="6867525" y="5411788"/>
            <a:ext cx="52388" cy="63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4" name="Line 98"/>
          <p:cNvSpPr>
            <a:spLocks noChangeShapeType="1"/>
          </p:cNvSpPr>
          <p:nvPr/>
        </p:nvSpPr>
        <p:spPr bwMode="auto">
          <a:xfrm flipH="1" flipV="1">
            <a:off x="6818313" y="5399088"/>
            <a:ext cx="49212" cy="127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5" name="Line 99"/>
          <p:cNvSpPr>
            <a:spLocks noChangeShapeType="1"/>
          </p:cNvSpPr>
          <p:nvPr/>
        </p:nvSpPr>
        <p:spPr bwMode="auto">
          <a:xfrm flipH="1" flipV="1">
            <a:off x="6772275" y="5384800"/>
            <a:ext cx="46038" cy="142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6" name="Line 100"/>
          <p:cNvSpPr>
            <a:spLocks noChangeShapeType="1"/>
          </p:cNvSpPr>
          <p:nvPr/>
        </p:nvSpPr>
        <p:spPr bwMode="auto">
          <a:xfrm flipH="1" flipV="1">
            <a:off x="6724650" y="5362575"/>
            <a:ext cx="47625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7" name="Line 101"/>
          <p:cNvSpPr>
            <a:spLocks noChangeShapeType="1"/>
          </p:cNvSpPr>
          <p:nvPr/>
        </p:nvSpPr>
        <p:spPr bwMode="auto">
          <a:xfrm flipH="1" flipV="1">
            <a:off x="6683375" y="5337175"/>
            <a:ext cx="41275" cy="2540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8" name="Line 102"/>
          <p:cNvSpPr>
            <a:spLocks noChangeShapeType="1"/>
          </p:cNvSpPr>
          <p:nvPr/>
        </p:nvSpPr>
        <p:spPr bwMode="auto">
          <a:xfrm flipH="1" flipV="1">
            <a:off x="6640513" y="5310188"/>
            <a:ext cx="42862" cy="269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19" name="Line 103"/>
          <p:cNvSpPr>
            <a:spLocks noChangeShapeType="1"/>
          </p:cNvSpPr>
          <p:nvPr/>
        </p:nvSpPr>
        <p:spPr bwMode="auto">
          <a:xfrm flipH="1" flipV="1">
            <a:off x="6604000" y="5278438"/>
            <a:ext cx="36513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0" name="Line 104"/>
          <p:cNvSpPr>
            <a:spLocks noChangeShapeType="1"/>
          </p:cNvSpPr>
          <p:nvPr/>
        </p:nvSpPr>
        <p:spPr bwMode="auto">
          <a:xfrm flipH="1" flipV="1">
            <a:off x="6569075" y="5243513"/>
            <a:ext cx="34925" cy="349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1" name="Line 105"/>
          <p:cNvSpPr>
            <a:spLocks noChangeShapeType="1"/>
          </p:cNvSpPr>
          <p:nvPr/>
        </p:nvSpPr>
        <p:spPr bwMode="auto">
          <a:xfrm flipH="1" flipV="1">
            <a:off x="6538913" y="5207000"/>
            <a:ext cx="30162" cy="3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2" name="Line 106"/>
          <p:cNvSpPr>
            <a:spLocks noChangeShapeType="1"/>
          </p:cNvSpPr>
          <p:nvPr/>
        </p:nvSpPr>
        <p:spPr bwMode="auto">
          <a:xfrm flipH="1" flipV="1">
            <a:off x="6515100" y="5167313"/>
            <a:ext cx="23813" cy="39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3" name="Line 107"/>
          <p:cNvSpPr>
            <a:spLocks noChangeShapeType="1"/>
          </p:cNvSpPr>
          <p:nvPr/>
        </p:nvSpPr>
        <p:spPr bwMode="auto">
          <a:xfrm flipH="1" flipV="1">
            <a:off x="6492875" y="5124450"/>
            <a:ext cx="22225" cy="4286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4" name="Line 108"/>
          <p:cNvSpPr>
            <a:spLocks noChangeShapeType="1"/>
          </p:cNvSpPr>
          <p:nvPr/>
        </p:nvSpPr>
        <p:spPr bwMode="auto">
          <a:xfrm flipH="1" flipV="1">
            <a:off x="6475413" y="5080000"/>
            <a:ext cx="17462" cy="444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5" name="Line 109"/>
          <p:cNvSpPr>
            <a:spLocks noChangeShapeType="1"/>
          </p:cNvSpPr>
          <p:nvPr/>
        </p:nvSpPr>
        <p:spPr bwMode="auto">
          <a:xfrm flipH="1" flipV="1">
            <a:off x="6461125" y="5033963"/>
            <a:ext cx="14288" cy="460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6" name="Line 110"/>
          <p:cNvSpPr>
            <a:spLocks noChangeShapeType="1"/>
          </p:cNvSpPr>
          <p:nvPr/>
        </p:nvSpPr>
        <p:spPr bwMode="auto">
          <a:xfrm flipH="1" flipV="1">
            <a:off x="6453188" y="4984750"/>
            <a:ext cx="7937" cy="49213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7" name="Line 111"/>
          <p:cNvSpPr>
            <a:spLocks noChangeShapeType="1"/>
          </p:cNvSpPr>
          <p:nvPr/>
        </p:nvSpPr>
        <p:spPr bwMode="auto">
          <a:xfrm flipH="1" flipV="1">
            <a:off x="6450013" y="4933950"/>
            <a:ext cx="3175" cy="508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8" name="Line 112"/>
          <p:cNvSpPr>
            <a:spLocks noChangeShapeType="1"/>
          </p:cNvSpPr>
          <p:nvPr/>
        </p:nvSpPr>
        <p:spPr bwMode="auto">
          <a:xfrm flipV="1">
            <a:off x="6450013" y="4884738"/>
            <a:ext cx="3175" cy="4921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29" name="Line 113"/>
          <p:cNvSpPr>
            <a:spLocks noChangeShapeType="1"/>
          </p:cNvSpPr>
          <p:nvPr/>
        </p:nvSpPr>
        <p:spPr bwMode="auto">
          <a:xfrm flipV="1">
            <a:off x="6453188" y="4838700"/>
            <a:ext cx="7937" cy="460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0" name="Line 114"/>
          <p:cNvSpPr>
            <a:spLocks noChangeShapeType="1"/>
          </p:cNvSpPr>
          <p:nvPr/>
        </p:nvSpPr>
        <p:spPr bwMode="auto">
          <a:xfrm flipV="1">
            <a:off x="6461125" y="4791075"/>
            <a:ext cx="14288" cy="476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1" name="Line 115"/>
          <p:cNvSpPr>
            <a:spLocks noChangeShapeType="1"/>
          </p:cNvSpPr>
          <p:nvPr/>
        </p:nvSpPr>
        <p:spPr bwMode="auto">
          <a:xfrm flipV="1">
            <a:off x="6475413" y="4746625"/>
            <a:ext cx="17462" cy="444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2" name="Line 116"/>
          <p:cNvSpPr>
            <a:spLocks noChangeShapeType="1"/>
          </p:cNvSpPr>
          <p:nvPr/>
        </p:nvSpPr>
        <p:spPr bwMode="auto">
          <a:xfrm flipV="1">
            <a:off x="6492875" y="4705350"/>
            <a:ext cx="22225" cy="41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3" name="Line 117"/>
          <p:cNvSpPr>
            <a:spLocks noChangeShapeType="1"/>
          </p:cNvSpPr>
          <p:nvPr/>
        </p:nvSpPr>
        <p:spPr bwMode="auto">
          <a:xfrm flipV="1">
            <a:off x="6515100" y="4665663"/>
            <a:ext cx="23813" cy="39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4" name="Line 118"/>
          <p:cNvSpPr>
            <a:spLocks noChangeShapeType="1"/>
          </p:cNvSpPr>
          <p:nvPr/>
        </p:nvSpPr>
        <p:spPr bwMode="auto">
          <a:xfrm flipV="1">
            <a:off x="6538913" y="4625975"/>
            <a:ext cx="30162" cy="39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5" name="Line 119"/>
          <p:cNvSpPr>
            <a:spLocks noChangeShapeType="1"/>
          </p:cNvSpPr>
          <p:nvPr/>
        </p:nvSpPr>
        <p:spPr bwMode="auto">
          <a:xfrm flipV="1">
            <a:off x="6569075" y="4594225"/>
            <a:ext cx="34925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6" name="Line 120"/>
          <p:cNvSpPr>
            <a:spLocks noChangeShapeType="1"/>
          </p:cNvSpPr>
          <p:nvPr/>
        </p:nvSpPr>
        <p:spPr bwMode="auto">
          <a:xfrm flipV="1">
            <a:off x="6604000" y="4562475"/>
            <a:ext cx="36513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7" name="Line 121"/>
          <p:cNvSpPr>
            <a:spLocks noChangeShapeType="1"/>
          </p:cNvSpPr>
          <p:nvPr/>
        </p:nvSpPr>
        <p:spPr bwMode="auto">
          <a:xfrm flipV="1">
            <a:off x="6640513" y="4533900"/>
            <a:ext cx="42862" cy="28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8" name="Line 122"/>
          <p:cNvSpPr>
            <a:spLocks noChangeShapeType="1"/>
          </p:cNvSpPr>
          <p:nvPr/>
        </p:nvSpPr>
        <p:spPr bwMode="auto">
          <a:xfrm flipV="1">
            <a:off x="6683375" y="4510088"/>
            <a:ext cx="41275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39" name="Line 123"/>
          <p:cNvSpPr>
            <a:spLocks noChangeShapeType="1"/>
          </p:cNvSpPr>
          <p:nvPr/>
        </p:nvSpPr>
        <p:spPr bwMode="auto">
          <a:xfrm flipV="1">
            <a:off x="6724650" y="4487863"/>
            <a:ext cx="47625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0" name="Line 124"/>
          <p:cNvSpPr>
            <a:spLocks noChangeShapeType="1"/>
          </p:cNvSpPr>
          <p:nvPr/>
        </p:nvSpPr>
        <p:spPr bwMode="auto">
          <a:xfrm flipV="1">
            <a:off x="6772275" y="4473575"/>
            <a:ext cx="46038" cy="142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1" name="Line 125"/>
          <p:cNvSpPr>
            <a:spLocks noChangeShapeType="1"/>
          </p:cNvSpPr>
          <p:nvPr/>
        </p:nvSpPr>
        <p:spPr bwMode="auto">
          <a:xfrm flipV="1">
            <a:off x="6818313" y="4460875"/>
            <a:ext cx="49212" cy="127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2" name="Line 126"/>
          <p:cNvSpPr>
            <a:spLocks noChangeShapeType="1"/>
          </p:cNvSpPr>
          <p:nvPr/>
        </p:nvSpPr>
        <p:spPr bwMode="auto">
          <a:xfrm flipV="1">
            <a:off x="6867525" y="4452938"/>
            <a:ext cx="52388" cy="79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3" name="Line 127"/>
          <p:cNvSpPr>
            <a:spLocks noChangeShapeType="1"/>
          </p:cNvSpPr>
          <p:nvPr/>
        </p:nvSpPr>
        <p:spPr bwMode="auto">
          <a:xfrm flipV="1">
            <a:off x="6919913" y="4451350"/>
            <a:ext cx="53975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4" name="Line 128"/>
          <p:cNvSpPr>
            <a:spLocks noChangeShapeType="1"/>
          </p:cNvSpPr>
          <p:nvPr/>
        </p:nvSpPr>
        <p:spPr bwMode="auto">
          <a:xfrm>
            <a:off x="6973888" y="4451350"/>
            <a:ext cx="55562" cy="15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5" name="Line 129"/>
          <p:cNvSpPr>
            <a:spLocks noChangeShapeType="1"/>
          </p:cNvSpPr>
          <p:nvPr/>
        </p:nvSpPr>
        <p:spPr bwMode="auto">
          <a:xfrm>
            <a:off x="7029450" y="4452938"/>
            <a:ext cx="50800" cy="793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6" name="Line 130"/>
          <p:cNvSpPr>
            <a:spLocks noChangeShapeType="1"/>
          </p:cNvSpPr>
          <p:nvPr/>
        </p:nvSpPr>
        <p:spPr bwMode="auto">
          <a:xfrm>
            <a:off x="7080250" y="4460875"/>
            <a:ext cx="52388" cy="1270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7" name="Line 131"/>
          <p:cNvSpPr>
            <a:spLocks noChangeShapeType="1"/>
          </p:cNvSpPr>
          <p:nvPr/>
        </p:nvSpPr>
        <p:spPr bwMode="auto">
          <a:xfrm>
            <a:off x="7132638" y="4473575"/>
            <a:ext cx="46037" cy="142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8" name="Line 132"/>
          <p:cNvSpPr>
            <a:spLocks noChangeShapeType="1"/>
          </p:cNvSpPr>
          <p:nvPr/>
        </p:nvSpPr>
        <p:spPr bwMode="auto">
          <a:xfrm>
            <a:off x="7178675" y="4487863"/>
            <a:ext cx="47625" cy="222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49" name="Line 133"/>
          <p:cNvSpPr>
            <a:spLocks noChangeShapeType="1"/>
          </p:cNvSpPr>
          <p:nvPr/>
        </p:nvSpPr>
        <p:spPr bwMode="auto">
          <a:xfrm>
            <a:off x="7226300" y="4510088"/>
            <a:ext cx="41275" cy="23812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0" name="Line 134"/>
          <p:cNvSpPr>
            <a:spLocks noChangeShapeType="1"/>
          </p:cNvSpPr>
          <p:nvPr/>
        </p:nvSpPr>
        <p:spPr bwMode="auto">
          <a:xfrm>
            <a:off x="7267575" y="4533900"/>
            <a:ext cx="42863" cy="285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1" name="Line 135"/>
          <p:cNvSpPr>
            <a:spLocks noChangeShapeType="1"/>
          </p:cNvSpPr>
          <p:nvPr/>
        </p:nvSpPr>
        <p:spPr bwMode="auto">
          <a:xfrm>
            <a:off x="7310438" y="4562475"/>
            <a:ext cx="36512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2" name="Line 136"/>
          <p:cNvSpPr>
            <a:spLocks noChangeShapeType="1"/>
          </p:cNvSpPr>
          <p:nvPr/>
        </p:nvSpPr>
        <p:spPr bwMode="auto">
          <a:xfrm>
            <a:off x="7346950" y="4594225"/>
            <a:ext cx="34925" cy="317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3" name="Line 137"/>
          <p:cNvSpPr>
            <a:spLocks noChangeShapeType="1"/>
          </p:cNvSpPr>
          <p:nvPr/>
        </p:nvSpPr>
        <p:spPr bwMode="auto">
          <a:xfrm>
            <a:off x="7381875" y="4625975"/>
            <a:ext cx="30163" cy="3968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4" name="Line 138"/>
          <p:cNvSpPr>
            <a:spLocks noChangeShapeType="1"/>
          </p:cNvSpPr>
          <p:nvPr/>
        </p:nvSpPr>
        <p:spPr bwMode="auto">
          <a:xfrm>
            <a:off x="7412038" y="4665663"/>
            <a:ext cx="23812" cy="39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5" name="Line 139"/>
          <p:cNvSpPr>
            <a:spLocks noChangeShapeType="1"/>
          </p:cNvSpPr>
          <p:nvPr/>
        </p:nvSpPr>
        <p:spPr bwMode="auto">
          <a:xfrm>
            <a:off x="7435850" y="4705350"/>
            <a:ext cx="22225" cy="412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6" name="Line 140"/>
          <p:cNvSpPr>
            <a:spLocks noChangeShapeType="1"/>
          </p:cNvSpPr>
          <p:nvPr/>
        </p:nvSpPr>
        <p:spPr bwMode="auto">
          <a:xfrm>
            <a:off x="7458075" y="4746625"/>
            <a:ext cx="17463" cy="444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7" name="Line 141"/>
          <p:cNvSpPr>
            <a:spLocks noChangeShapeType="1"/>
          </p:cNvSpPr>
          <p:nvPr/>
        </p:nvSpPr>
        <p:spPr bwMode="auto">
          <a:xfrm>
            <a:off x="7475538" y="4791075"/>
            <a:ext cx="15875" cy="4762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8" name="Line 142"/>
          <p:cNvSpPr>
            <a:spLocks noChangeShapeType="1"/>
          </p:cNvSpPr>
          <p:nvPr/>
        </p:nvSpPr>
        <p:spPr bwMode="auto">
          <a:xfrm>
            <a:off x="7491413" y="4838700"/>
            <a:ext cx="6350" cy="4603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59" name="Line 143"/>
          <p:cNvSpPr>
            <a:spLocks noChangeShapeType="1"/>
          </p:cNvSpPr>
          <p:nvPr/>
        </p:nvSpPr>
        <p:spPr bwMode="auto">
          <a:xfrm>
            <a:off x="7497763" y="4884738"/>
            <a:ext cx="3175" cy="4921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0" name="Line 144"/>
          <p:cNvSpPr>
            <a:spLocks noChangeShapeType="1"/>
          </p:cNvSpPr>
          <p:nvPr/>
        </p:nvSpPr>
        <p:spPr bwMode="auto">
          <a:xfrm flipH="1">
            <a:off x="7497763" y="4933950"/>
            <a:ext cx="3175" cy="57150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1" name="Line 145"/>
          <p:cNvSpPr>
            <a:spLocks noChangeShapeType="1"/>
          </p:cNvSpPr>
          <p:nvPr/>
        </p:nvSpPr>
        <p:spPr bwMode="auto">
          <a:xfrm flipH="1">
            <a:off x="7488238" y="4991100"/>
            <a:ext cx="9525" cy="53975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2" name="Line 146"/>
          <p:cNvSpPr>
            <a:spLocks noChangeShapeType="1"/>
          </p:cNvSpPr>
          <p:nvPr/>
        </p:nvSpPr>
        <p:spPr bwMode="auto">
          <a:xfrm flipH="1">
            <a:off x="7470775" y="5045075"/>
            <a:ext cx="17463" cy="52388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3" name="Line 147"/>
          <p:cNvSpPr>
            <a:spLocks noChangeShapeType="1"/>
          </p:cNvSpPr>
          <p:nvPr/>
        </p:nvSpPr>
        <p:spPr bwMode="auto">
          <a:xfrm flipH="1">
            <a:off x="7448550" y="5097463"/>
            <a:ext cx="22225" cy="52387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4" name="Line 148"/>
          <p:cNvSpPr>
            <a:spLocks noChangeShapeType="1"/>
          </p:cNvSpPr>
          <p:nvPr/>
        </p:nvSpPr>
        <p:spPr bwMode="auto">
          <a:xfrm flipH="1">
            <a:off x="7418388" y="5149850"/>
            <a:ext cx="30162" cy="46038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5" name="Line 149"/>
          <p:cNvSpPr>
            <a:spLocks noChangeShapeType="1"/>
          </p:cNvSpPr>
          <p:nvPr/>
        </p:nvSpPr>
        <p:spPr bwMode="auto">
          <a:xfrm flipH="1">
            <a:off x="7385050" y="5195888"/>
            <a:ext cx="33338" cy="4762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6" name="Line 150"/>
          <p:cNvSpPr>
            <a:spLocks noChangeShapeType="1"/>
          </p:cNvSpPr>
          <p:nvPr/>
        </p:nvSpPr>
        <p:spPr bwMode="auto">
          <a:xfrm flipH="1">
            <a:off x="7342188" y="5243513"/>
            <a:ext cx="42862" cy="39687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7" name="Line 151"/>
          <p:cNvSpPr>
            <a:spLocks noChangeShapeType="1"/>
          </p:cNvSpPr>
          <p:nvPr/>
        </p:nvSpPr>
        <p:spPr bwMode="auto">
          <a:xfrm flipH="1">
            <a:off x="7297738" y="5283200"/>
            <a:ext cx="44450" cy="36513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8" name="Line 152"/>
          <p:cNvSpPr>
            <a:spLocks noChangeShapeType="1"/>
          </p:cNvSpPr>
          <p:nvPr/>
        </p:nvSpPr>
        <p:spPr bwMode="auto">
          <a:xfrm>
            <a:off x="7297738" y="5319713"/>
            <a:ext cx="82550" cy="354012"/>
          </a:xfrm>
          <a:prstGeom prst="line">
            <a:avLst/>
          </a:prstGeom>
          <a:noFill/>
          <a:ln w="793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69" name="Line 153"/>
          <p:cNvSpPr>
            <a:spLocks noChangeShapeType="1"/>
          </p:cNvSpPr>
          <p:nvPr/>
        </p:nvSpPr>
        <p:spPr bwMode="auto">
          <a:xfrm flipH="1" flipV="1">
            <a:off x="7118350" y="5403850"/>
            <a:ext cx="261938" cy="2698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70" name="Rectangle 154"/>
          <p:cNvSpPr>
            <a:spLocks noChangeArrowheads="1"/>
          </p:cNvSpPr>
          <p:nvPr/>
        </p:nvSpPr>
        <p:spPr bwMode="auto">
          <a:xfrm>
            <a:off x="6705600" y="4906963"/>
            <a:ext cx="509588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Book Antiqua" pitchFamily="18" charset="0"/>
              </a:rPr>
              <a:t>SSS277</a:t>
            </a:r>
            <a:endParaRPr lang="en-US">
              <a:latin typeface="Book Antiqua" pitchFamily="18" charset="0"/>
            </a:endParaRPr>
          </a:p>
        </p:txBody>
      </p:sp>
      <p:sp>
        <p:nvSpPr>
          <p:cNvPr id="674971" name="Rectangle 155"/>
          <p:cNvSpPr>
            <a:spLocks noChangeArrowheads="1"/>
          </p:cNvSpPr>
          <p:nvPr/>
        </p:nvSpPr>
        <p:spPr bwMode="auto">
          <a:xfrm>
            <a:off x="4556125" y="2620963"/>
            <a:ext cx="1771650" cy="890587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674972" name="Rectangle 156"/>
          <p:cNvSpPr>
            <a:spLocks noChangeArrowheads="1"/>
          </p:cNvSpPr>
          <p:nvPr/>
        </p:nvSpPr>
        <p:spPr bwMode="auto">
          <a:xfrm>
            <a:off x="4591050" y="2630488"/>
            <a:ext cx="14859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Book Antiqua" pitchFamily="18" charset="0"/>
              </a:rPr>
              <a:t>In average each SSS </a:t>
            </a:r>
            <a:endParaRPr lang="en-US">
              <a:latin typeface="Book Antiqua" pitchFamily="18" charset="0"/>
            </a:endParaRPr>
          </a:p>
        </p:txBody>
      </p:sp>
      <p:sp>
        <p:nvSpPr>
          <p:cNvPr id="674973" name="Rectangle 157"/>
          <p:cNvSpPr>
            <a:spLocks noChangeArrowheads="1"/>
          </p:cNvSpPr>
          <p:nvPr/>
        </p:nvSpPr>
        <p:spPr bwMode="auto">
          <a:xfrm>
            <a:off x="4591050" y="2825750"/>
            <a:ext cx="15636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Book Antiqua" pitchFamily="18" charset="0"/>
              </a:rPr>
              <a:t>needs 0.61 quench to </a:t>
            </a:r>
            <a:endParaRPr lang="en-US">
              <a:latin typeface="Book Antiqua" pitchFamily="18" charset="0"/>
            </a:endParaRPr>
          </a:p>
        </p:txBody>
      </p:sp>
      <p:sp>
        <p:nvSpPr>
          <p:cNvPr id="674974" name="Rectangle 158"/>
          <p:cNvSpPr>
            <a:spLocks noChangeArrowheads="1"/>
          </p:cNvSpPr>
          <p:nvPr/>
        </p:nvSpPr>
        <p:spPr bwMode="auto">
          <a:xfrm>
            <a:off x="4591050" y="3021013"/>
            <a:ext cx="1358900" cy="19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Book Antiqua" pitchFamily="18" charset="0"/>
              </a:rPr>
              <a:t>reach the nominal </a:t>
            </a:r>
            <a:endParaRPr lang="en-US">
              <a:latin typeface="Book Antiqua" pitchFamily="18" charset="0"/>
            </a:endParaRPr>
          </a:p>
        </p:txBody>
      </p:sp>
      <p:sp>
        <p:nvSpPr>
          <p:cNvPr id="674975" name="Rectangle 159"/>
          <p:cNvSpPr>
            <a:spLocks noChangeArrowheads="1"/>
          </p:cNvSpPr>
          <p:nvPr/>
        </p:nvSpPr>
        <p:spPr bwMode="auto">
          <a:xfrm>
            <a:off x="4591050" y="3216275"/>
            <a:ext cx="1385888" cy="198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en-US" sz="1300">
                <a:solidFill>
                  <a:srgbClr val="000000"/>
                </a:solidFill>
                <a:latin typeface="Book Antiqua" pitchFamily="18" charset="0"/>
              </a:rPr>
              <a:t>(excluding SSS277)</a:t>
            </a:r>
            <a:endParaRPr lang="en-US">
              <a:latin typeface="Book Antiqua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0718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/>
              <a:t>Lucio Rossi – ASC 2006 – </a:t>
            </a:r>
            <a:fld id="{156FB07A-0786-4AFC-A81C-AB94AD8C44FF}" type="slidenum">
              <a:rPr lang="en-US"/>
              <a:pPr/>
              <a:t>87</a:t>
            </a:fld>
            <a:endParaRPr lang="en-US"/>
          </a:p>
        </p:txBody>
      </p:sp>
      <p:sp>
        <p:nvSpPr>
          <p:cNvPr id="927746" name="AutoShape 2"/>
          <p:cNvSpPr>
            <a:spLocks noChangeArrowheads="1"/>
          </p:cNvSpPr>
          <p:nvPr/>
        </p:nvSpPr>
        <p:spPr bwMode="auto">
          <a:xfrm>
            <a:off x="4964113" y="5181600"/>
            <a:ext cx="3646487" cy="7620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Times" pitchFamily="18" charset="0"/>
              </a:rPr>
              <a:t>Hardware Commissioning</a:t>
            </a:r>
          </a:p>
        </p:txBody>
      </p:sp>
      <p:sp>
        <p:nvSpPr>
          <p:cNvPr id="927747" name="AutoShape 3"/>
          <p:cNvSpPr>
            <a:spLocks noChangeArrowheads="1"/>
          </p:cNvSpPr>
          <p:nvPr/>
        </p:nvSpPr>
        <p:spPr bwMode="auto">
          <a:xfrm>
            <a:off x="544513" y="5181600"/>
            <a:ext cx="3646487" cy="7620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  <a:latin typeface="Times" pitchFamily="18" charset="0"/>
              </a:rPr>
              <a:t>Beam test</a:t>
            </a:r>
          </a:p>
        </p:txBody>
      </p:sp>
      <p:sp>
        <p:nvSpPr>
          <p:cNvPr id="927748" name="AutoShape 4"/>
          <p:cNvSpPr>
            <a:spLocks noChangeArrowheads="1"/>
          </p:cNvSpPr>
          <p:nvPr/>
        </p:nvSpPr>
        <p:spPr bwMode="auto">
          <a:xfrm>
            <a:off x="4841875" y="40767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Alignment</a:t>
            </a:r>
          </a:p>
        </p:txBody>
      </p:sp>
      <p:sp>
        <p:nvSpPr>
          <p:cNvPr id="927749" name="AutoShape 5"/>
          <p:cNvSpPr>
            <a:spLocks noChangeArrowheads="1"/>
          </p:cNvSpPr>
          <p:nvPr/>
        </p:nvSpPr>
        <p:spPr bwMode="auto">
          <a:xfrm>
            <a:off x="2555875" y="40767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Tunnel</a:t>
            </a:r>
          </a:p>
        </p:txBody>
      </p:sp>
      <p:sp>
        <p:nvSpPr>
          <p:cNvPr id="927750" name="AutoShape 6"/>
          <p:cNvSpPr>
            <a:spLocks noChangeArrowheads="1"/>
          </p:cNvSpPr>
          <p:nvPr/>
        </p:nvSpPr>
        <p:spPr bwMode="auto">
          <a:xfrm>
            <a:off x="269875" y="40767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Store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limited number</a:t>
            </a:r>
          </a:p>
        </p:txBody>
      </p:sp>
      <p:sp>
        <p:nvSpPr>
          <p:cNvPr id="927751" name="AutoShape 7"/>
          <p:cNvSpPr>
            <a:spLocks noChangeArrowheads="1"/>
          </p:cNvSpPr>
          <p:nvPr/>
        </p:nvSpPr>
        <p:spPr bwMode="auto">
          <a:xfrm>
            <a:off x="7127875" y="40767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Connections</a:t>
            </a:r>
          </a:p>
        </p:txBody>
      </p:sp>
      <p:sp>
        <p:nvSpPr>
          <p:cNvPr id="927752" name="AutoShape 8"/>
          <p:cNvSpPr>
            <a:spLocks noChangeArrowheads="1"/>
          </p:cNvSpPr>
          <p:nvPr/>
        </p:nvSpPr>
        <p:spPr bwMode="auto">
          <a:xfrm>
            <a:off x="41275" y="28194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Beam screen</a:t>
            </a:r>
          </a:p>
        </p:txBody>
      </p:sp>
      <p:sp>
        <p:nvSpPr>
          <p:cNvPr id="927753" name="AutoShape 9"/>
          <p:cNvSpPr>
            <a:spLocks noChangeArrowheads="1"/>
          </p:cNvSpPr>
          <p:nvPr/>
        </p:nvSpPr>
        <p:spPr bwMode="auto">
          <a:xfrm>
            <a:off x="4689475" y="28194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Extra-work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(30% dip)</a:t>
            </a:r>
          </a:p>
        </p:txBody>
      </p:sp>
      <p:sp>
        <p:nvSpPr>
          <p:cNvPr id="927754" name="AutoShape 10"/>
          <p:cNvSpPr>
            <a:spLocks noChangeArrowheads="1"/>
          </p:cNvSpPr>
          <p:nvPr/>
        </p:nvSpPr>
        <p:spPr bwMode="auto">
          <a:xfrm>
            <a:off x="2352675" y="28194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Store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4 areas</a:t>
            </a:r>
          </a:p>
        </p:txBody>
      </p:sp>
      <p:sp>
        <p:nvSpPr>
          <p:cNvPr id="927755" name="AutoShape 11"/>
          <p:cNvSpPr>
            <a:spLocks noChangeArrowheads="1"/>
          </p:cNvSpPr>
          <p:nvPr/>
        </p:nvSpPr>
        <p:spPr bwMode="auto">
          <a:xfrm>
            <a:off x="6975475" y="281940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Stripping</a:t>
            </a:r>
          </a:p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Fiducials</a:t>
            </a:r>
          </a:p>
        </p:txBody>
      </p:sp>
      <p:sp>
        <p:nvSpPr>
          <p:cNvPr id="927756" name="AutoShape 12"/>
          <p:cNvSpPr>
            <a:spLocks noChangeArrowheads="1"/>
          </p:cNvSpPr>
          <p:nvPr/>
        </p:nvSpPr>
        <p:spPr bwMode="auto">
          <a:xfrm>
            <a:off x="7162800" y="154305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Cold test</a:t>
            </a:r>
          </a:p>
        </p:txBody>
      </p:sp>
      <p:sp>
        <p:nvSpPr>
          <p:cNvPr id="927757" name="Rectangle 13"/>
          <p:cNvSpPr>
            <a:spLocks noGrp="1" noChangeArrowheads="1"/>
          </p:cNvSpPr>
          <p:nvPr>
            <p:ph type="title"/>
          </p:nvPr>
        </p:nvSpPr>
        <p:spPr>
          <a:xfrm>
            <a:off x="850900" y="0"/>
            <a:ext cx="7531100" cy="1066800"/>
          </a:xfrm>
        </p:spPr>
        <p:txBody>
          <a:bodyPr>
            <a:normAutofit fontScale="90000"/>
          </a:bodyPr>
          <a:lstStyle/>
          <a:p>
            <a:r>
              <a:rPr lang="en-US"/>
              <a:t>Magnet work flow at CERN</a:t>
            </a:r>
            <a:br>
              <a:rPr lang="en-US"/>
            </a:br>
            <a:r>
              <a:rPr lang="en-US"/>
              <a:t>before beam test</a:t>
            </a:r>
          </a:p>
        </p:txBody>
      </p:sp>
      <p:sp>
        <p:nvSpPr>
          <p:cNvPr id="927758" name="AutoShape 14"/>
          <p:cNvSpPr>
            <a:spLocks noChangeArrowheads="1"/>
          </p:cNvSpPr>
          <p:nvPr/>
        </p:nvSpPr>
        <p:spPr bwMode="auto">
          <a:xfrm>
            <a:off x="4165600" y="5534025"/>
            <a:ext cx="839788" cy="409575"/>
          </a:xfrm>
          <a:prstGeom prst="leftArrow">
            <a:avLst>
              <a:gd name="adj1" fmla="val 50000"/>
              <a:gd name="adj2" fmla="val 5126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59" name="AutoShape 15"/>
          <p:cNvSpPr>
            <a:spLocks noChangeArrowheads="1"/>
          </p:cNvSpPr>
          <p:nvPr/>
        </p:nvSpPr>
        <p:spPr bwMode="auto">
          <a:xfrm>
            <a:off x="4605338" y="2005013"/>
            <a:ext cx="388937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0" name="AutoShape 16"/>
          <p:cNvSpPr>
            <a:spLocks noChangeArrowheads="1"/>
          </p:cNvSpPr>
          <p:nvPr/>
        </p:nvSpPr>
        <p:spPr bwMode="auto">
          <a:xfrm>
            <a:off x="6921500" y="2005013"/>
            <a:ext cx="388938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1" name="AutoShape 17"/>
          <p:cNvSpPr>
            <a:spLocks noChangeArrowheads="1"/>
          </p:cNvSpPr>
          <p:nvPr/>
        </p:nvSpPr>
        <p:spPr bwMode="auto">
          <a:xfrm>
            <a:off x="4495800" y="4557713"/>
            <a:ext cx="388938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2" name="AutoShape 18"/>
          <p:cNvSpPr>
            <a:spLocks noChangeArrowheads="1"/>
          </p:cNvSpPr>
          <p:nvPr/>
        </p:nvSpPr>
        <p:spPr bwMode="auto">
          <a:xfrm>
            <a:off x="2227263" y="4557713"/>
            <a:ext cx="388937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3" name="AutoShape 19"/>
          <p:cNvSpPr>
            <a:spLocks noChangeArrowheads="1"/>
          </p:cNvSpPr>
          <p:nvPr/>
        </p:nvSpPr>
        <p:spPr bwMode="auto">
          <a:xfrm>
            <a:off x="6811963" y="4557713"/>
            <a:ext cx="388937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4" name="AutoShape 20"/>
          <p:cNvSpPr>
            <a:spLocks noChangeArrowheads="1"/>
          </p:cNvSpPr>
          <p:nvPr/>
        </p:nvSpPr>
        <p:spPr bwMode="auto">
          <a:xfrm flipH="1">
            <a:off x="4314825" y="3300413"/>
            <a:ext cx="388938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5" name="AutoShape 21"/>
          <p:cNvSpPr>
            <a:spLocks noChangeArrowheads="1"/>
          </p:cNvSpPr>
          <p:nvPr/>
        </p:nvSpPr>
        <p:spPr bwMode="auto">
          <a:xfrm flipH="1">
            <a:off x="1995488" y="3300413"/>
            <a:ext cx="388937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6" name="AutoShape 22"/>
          <p:cNvSpPr>
            <a:spLocks noChangeArrowheads="1"/>
          </p:cNvSpPr>
          <p:nvPr/>
        </p:nvSpPr>
        <p:spPr bwMode="auto">
          <a:xfrm flipH="1">
            <a:off x="6630988" y="3300413"/>
            <a:ext cx="388937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7" name="AutoShape 23"/>
          <p:cNvSpPr>
            <a:spLocks noChangeArrowheads="1"/>
          </p:cNvSpPr>
          <p:nvPr/>
        </p:nvSpPr>
        <p:spPr bwMode="auto">
          <a:xfrm>
            <a:off x="8610600" y="2614613"/>
            <a:ext cx="533400" cy="509587"/>
          </a:xfrm>
          <a:prstGeom prst="curvedLeftArrow">
            <a:avLst>
              <a:gd name="adj1" fmla="val 20000"/>
              <a:gd name="adj2" fmla="val 40000"/>
              <a:gd name="adj3" fmla="val 34891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8" name="AutoShape 24"/>
          <p:cNvSpPr>
            <a:spLocks noChangeArrowheads="1"/>
          </p:cNvSpPr>
          <p:nvPr/>
        </p:nvSpPr>
        <p:spPr bwMode="auto">
          <a:xfrm>
            <a:off x="84138" y="3903663"/>
            <a:ext cx="311150" cy="533400"/>
          </a:xfrm>
          <a:prstGeom prst="curvedRightArrow">
            <a:avLst>
              <a:gd name="adj1" fmla="val 34286"/>
              <a:gd name="adj2" fmla="val 68571"/>
              <a:gd name="adj3" fmla="val 33333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69" name="AutoShape 25"/>
          <p:cNvSpPr>
            <a:spLocks noChangeArrowheads="1"/>
          </p:cNvSpPr>
          <p:nvPr/>
        </p:nvSpPr>
        <p:spPr bwMode="auto">
          <a:xfrm>
            <a:off x="8647113" y="5013325"/>
            <a:ext cx="388937" cy="762000"/>
          </a:xfrm>
          <a:prstGeom prst="curvedLeftArrow">
            <a:avLst>
              <a:gd name="adj1" fmla="val 39184"/>
              <a:gd name="adj2" fmla="val 78367"/>
              <a:gd name="adj3" fmla="val 33333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70" name="Line 26"/>
          <p:cNvSpPr>
            <a:spLocks noChangeShapeType="1"/>
          </p:cNvSpPr>
          <p:nvPr/>
        </p:nvSpPr>
        <p:spPr bwMode="auto">
          <a:xfrm flipV="1">
            <a:off x="4221163" y="2565400"/>
            <a:ext cx="998537" cy="4302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71" name="Line 27"/>
          <p:cNvSpPr>
            <a:spLocks noChangeShapeType="1"/>
          </p:cNvSpPr>
          <p:nvPr/>
        </p:nvSpPr>
        <p:spPr bwMode="auto">
          <a:xfrm flipV="1">
            <a:off x="4257675" y="2565400"/>
            <a:ext cx="3338513" cy="50641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72" name="AutoShape 28"/>
          <p:cNvSpPr>
            <a:spLocks noChangeArrowheads="1"/>
          </p:cNvSpPr>
          <p:nvPr/>
        </p:nvSpPr>
        <p:spPr bwMode="auto">
          <a:xfrm>
            <a:off x="2336800" y="2005013"/>
            <a:ext cx="388938" cy="304800"/>
          </a:xfrm>
          <a:prstGeom prst="rightArrow">
            <a:avLst>
              <a:gd name="adj1" fmla="val 37907"/>
              <a:gd name="adj2" fmla="val 52725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927773" name="AutoShape 29"/>
          <p:cNvSpPr>
            <a:spLocks noChangeArrowheads="1"/>
          </p:cNvSpPr>
          <p:nvPr/>
        </p:nvSpPr>
        <p:spPr bwMode="auto">
          <a:xfrm>
            <a:off x="381000" y="154305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Arrival CM</a:t>
            </a:r>
          </a:p>
        </p:txBody>
      </p:sp>
      <p:sp>
        <p:nvSpPr>
          <p:cNvPr id="927774" name="AutoShape 30"/>
          <p:cNvSpPr>
            <a:spLocks noChangeArrowheads="1"/>
          </p:cNvSpPr>
          <p:nvPr/>
        </p:nvSpPr>
        <p:spPr bwMode="auto">
          <a:xfrm>
            <a:off x="4953000" y="154305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Cryostat</a:t>
            </a:r>
          </a:p>
        </p:txBody>
      </p:sp>
      <p:sp>
        <p:nvSpPr>
          <p:cNvPr id="927775" name="AutoShape 31"/>
          <p:cNvSpPr>
            <a:spLocks noChangeArrowheads="1"/>
          </p:cNvSpPr>
          <p:nvPr/>
        </p:nvSpPr>
        <p:spPr bwMode="auto">
          <a:xfrm>
            <a:off x="2679700" y="1543050"/>
            <a:ext cx="1939925" cy="914400"/>
          </a:xfrm>
          <a:prstGeom prst="roundRect">
            <a:avLst>
              <a:gd name="adj" fmla="val 16667"/>
            </a:avLst>
          </a:prstGeom>
          <a:solidFill>
            <a:srgbClr val="3333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solidFill>
                  <a:schemeClr val="bg1"/>
                </a:solidFill>
                <a:latin typeface="Times" pitchFamily="18" charset="0"/>
              </a:rPr>
              <a:t>Reception</a:t>
            </a:r>
          </a:p>
        </p:txBody>
      </p:sp>
      <p:sp>
        <p:nvSpPr>
          <p:cNvPr id="927776" name="AutoShape 32"/>
          <p:cNvSpPr>
            <a:spLocks noChangeArrowheads="1"/>
          </p:cNvSpPr>
          <p:nvPr/>
        </p:nvSpPr>
        <p:spPr bwMode="auto">
          <a:xfrm>
            <a:off x="585788" y="5357813"/>
            <a:ext cx="3646487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" pitchFamily="18" charset="0"/>
              </a:rPr>
              <a:t>Beam test</a:t>
            </a:r>
          </a:p>
        </p:txBody>
      </p:sp>
      <p:sp>
        <p:nvSpPr>
          <p:cNvPr id="927777" name="AutoShape 33"/>
          <p:cNvSpPr>
            <a:spLocks noChangeArrowheads="1"/>
          </p:cNvSpPr>
          <p:nvPr/>
        </p:nvSpPr>
        <p:spPr bwMode="auto">
          <a:xfrm>
            <a:off x="5005388" y="5357813"/>
            <a:ext cx="3646487" cy="7620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latin typeface="Times" pitchFamily="18" charset="0"/>
              </a:rPr>
              <a:t>Hardware Commissioning</a:t>
            </a:r>
          </a:p>
        </p:txBody>
      </p:sp>
      <p:sp>
        <p:nvSpPr>
          <p:cNvPr id="927778" name="AutoShape 34"/>
          <p:cNvSpPr>
            <a:spLocks noChangeArrowheads="1"/>
          </p:cNvSpPr>
          <p:nvPr/>
        </p:nvSpPr>
        <p:spPr bwMode="auto">
          <a:xfrm>
            <a:off x="544513" y="5943600"/>
            <a:ext cx="3646487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accent2"/>
                </a:solidFill>
                <a:latin typeface="Times" pitchFamily="18" charset="0"/>
              </a:rPr>
              <a:t>December 2007</a:t>
            </a:r>
          </a:p>
        </p:txBody>
      </p:sp>
      <p:sp>
        <p:nvSpPr>
          <p:cNvPr id="927779" name="AutoShape 35"/>
          <p:cNvSpPr>
            <a:spLocks noChangeArrowheads="1"/>
          </p:cNvSpPr>
          <p:nvPr/>
        </p:nvSpPr>
        <p:spPr bwMode="auto">
          <a:xfrm>
            <a:off x="4964113" y="5943600"/>
            <a:ext cx="3646487" cy="304800"/>
          </a:xfrm>
          <a:prstGeom prst="roundRect">
            <a:avLst>
              <a:gd name="adj" fmla="val 16667"/>
            </a:avLst>
          </a:prstGeom>
          <a:solidFill>
            <a:srgbClr val="FFFF00"/>
          </a:solidFill>
          <a:ln w="9525" algn="ctr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accent2"/>
                </a:solidFill>
                <a:latin typeface="Times" pitchFamily="18" charset="0"/>
              </a:rPr>
              <a:t>Start January 2007</a:t>
            </a:r>
          </a:p>
        </p:txBody>
      </p:sp>
      <p:grpSp>
        <p:nvGrpSpPr>
          <p:cNvPr id="927780" name="Group 36"/>
          <p:cNvGrpSpPr>
            <a:grpSpLocks/>
          </p:cNvGrpSpPr>
          <p:nvPr/>
        </p:nvGrpSpPr>
        <p:grpSpPr bwMode="auto">
          <a:xfrm>
            <a:off x="76200" y="1133475"/>
            <a:ext cx="9144000" cy="5876925"/>
            <a:chOff x="11136" y="2469"/>
            <a:chExt cx="5760" cy="3702"/>
          </a:xfrm>
        </p:grpSpPr>
        <p:pic>
          <p:nvPicPr>
            <p:cNvPr id="927781" name="Picture 37" descr="interconnection-lhc-magnets"/>
            <p:cNvPicPr preferRelativeResize="0"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36" y="2469"/>
              <a:ext cx="5760" cy="3702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27782" name="Line 38"/>
            <p:cNvSpPr>
              <a:spLocks noChangeShapeType="1"/>
            </p:cNvSpPr>
            <p:nvPr/>
          </p:nvSpPr>
          <p:spPr bwMode="auto">
            <a:xfrm>
              <a:off x="13920" y="3045"/>
              <a:ext cx="768" cy="67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83" name="Line 39"/>
            <p:cNvSpPr>
              <a:spLocks noChangeShapeType="1"/>
            </p:cNvSpPr>
            <p:nvPr/>
          </p:nvSpPr>
          <p:spPr bwMode="auto">
            <a:xfrm>
              <a:off x="14256" y="3045"/>
              <a:ext cx="531" cy="331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84" name="Line 40"/>
            <p:cNvSpPr>
              <a:spLocks noChangeShapeType="1"/>
            </p:cNvSpPr>
            <p:nvPr/>
          </p:nvSpPr>
          <p:spPr bwMode="auto">
            <a:xfrm>
              <a:off x="13440" y="3045"/>
              <a:ext cx="258" cy="2100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85" name="Text Box 41"/>
            <p:cNvSpPr txBox="1">
              <a:spLocks noChangeArrowheads="1"/>
            </p:cNvSpPr>
            <p:nvPr/>
          </p:nvSpPr>
          <p:spPr bwMode="auto">
            <a:xfrm>
              <a:off x="13152" y="2469"/>
              <a:ext cx="1632" cy="585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800" b="1">
                  <a:latin typeface="Book Antiqua" pitchFamily="18" charset="0"/>
                </a:rPr>
                <a:t>6 superconducting bus bars 13 kA for B, QD, QF quadrupole</a:t>
              </a:r>
            </a:p>
          </p:txBody>
        </p:sp>
        <p:sp>
          <p:nvSpPr>
            <p:cNvPr id="927786" name="Line 42"/>
            <p:cNvSpPr>
              <a:spLocks noChangeShapeType="1"/>
            </p:cNvSpPr>
            <p:nvPr/>
          </p:nvSpPr>
          <p:spPr bwMode="auto">
            <a:xfrm flipH="1">
              <a:off x="14606" y="2922"/>
              <a:ext cx="272" cy="184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87" name="Line 43"/>
            <p:cNvSpPr>
              <a:spLocks noChangeShapeType="1"/>
            </p:cNvSpPr>
            <p:nvPr/>
          </p:nvSpPr>
          <p:spPr bwMode="auto">
            <a:xfrm flipH="1">
              <a:off x="14400" y="2922"/>
              <a:ext cx="478" cy="33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88" name="Text Box 44"/>
            <p:cNvSpPr txBox="1">
              <a:spLocks noChangeArrowheads="1"/>
            </p:cNvSpPr>
            <p:nvPr/>
          </p:nvSpPr>
          <p:spPr bwMode="auto">
            <a:xfrm>
              <a:off x="14880" y="2475"/>
              <a:ext cx="2016" cy="75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800" b="1">
                  <a:latin typeface="Book Antiqua" pitchFamily="18" charset="0"/>
                </a:rPr>
                <a:t>20 superconducting bus bars 600 A for corrector magnets (minimise dipole field harmonics)</a:t>
              </a:r>
            </a:p>
          </p:txBody>
        </p:sp>
        <p:sp>
          <p:nvSpPr>
            <p:cNvPr id="927789" name="Line 45"/>
            <p:cNvSpPr>
              <a:spLocks noChangeShapeType="1"/>
            </p:cNvSpPr>
            <p:nvPr/>
          </p:nvSpPr>
          <p:spPr bwMode="auto">
            <a:xfrm flipV="1">
              <a:off x="15328" y="4737"/>
              <a:ext cx="94" cy="528"/>
            </a:xfrm>
            <a:prstGeom prst="line">
              <a:avLst/>
            </a:prstGeom>
            <a:noFill/>
            <a:ln w="38100">
              <a:solidFill>
                <a:schemeClr val="bg1"/>
              </a:solidFill>
              <a:round/>
              <a:headEnd/>
              <a:tailEnd type="triangle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/>
            </a:p>
          </p:txBody>
        </p:sp>
        <p:sp>
          <p:nvSpPr>
            <p:cNvPr id="927790" name="Text Box 46"/>
            <p:cNvSpPr txBox="1">
              <a:spLocks noChangeArrowheads="1"/>
            </p:cNvSpPr>
            <p:nvPr/>
          </p:nvSpPr>
          <p:spPr bwMode="auto">
            <a:xfrm>
              <a:off x="13824" y="5289"/>
              <a:ext cx="2880" cy="758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800" b="1">
                  <a:latin typeface="Book Antiqua" pitchFamily="18" charset="0"/>
                </a:rPr>
                <a:t>42 sc bus bars 600 A for corrector magnets (chromaticity, tune, etc….) </a:t>
              </a:r>
            </a:p>
            <a:p>
              <a:r>
                <a:rPr lang="en-GB" sz="1800" b="1">
                  <a:latin typeface="Book Antiqua" pitchFamily="18" charset="0"/>
                </a:rPr>
                <a:t>+ 12 sc bus bars for 6 kA  (special quadrupoles)</a:t>
              </a:r>
            </a:p>
          </p:txBody>
        </p:sp>
        <p:grpSp>
          <p:nvGrpSpPr>
            <p:cNvPr id="927791" name="Group 47"/>
            <p:cNvGrpSpPr>
              <a:grpSpLocks/>
            </p:cNvGrpSpPr>
            <p:nvPr/>
          </p:nvGrpSpPr>
          <p:grpSpPr bwMode="auto">
            <a:xfrm>
              <a:off x="14016" y="3771"/>
              <a:ext cx="1488" cy="768"/>
              <a:chOff x="3840" y="1872"/>
              <a:chExt cx="1488" cy="768"/>
            </a:xfrm>
          </p:grpSpPr>
          <p:sp>
            <p:nvSpPr>
              <p:cNvPr id="927792" name="Line 48"/>
              <p:cNvSpPr>
                <a:spLocks noChangeShapeType="1"/>
              </p:cNvSpPr>
              <p:nvPr/>
            </p:nvSpPr>
            <p:spPr bwMode="auto">
              <a:xfrm flipH="1">
                <a:off x="4608" y="2112"/>
                <a:ext cx="384" cy="528"/>
              </a:xfrm>
              <a:prstGeom prst="line">
                <a:avLst/>
              </a:prstGeom>
              <a:noFill/>
              <a:ln w="38100">
                <a:solidFill>
                  <a:schemeClr val="bg1"/>
                </a:solidFill>
                <a:round/>
                <a:headEnd/>
                <a:tailEnd type="triangle" w="lg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GB"/>
              </a:p>
            </p:txBody>
          </p:sp>
          <p:sp>
            <p:nvSpPr>
              <p:cNvPr id="927793" name="Text Box 49"/>
              <p:cNvSpPr txBox="1">
                <a:spLocks noChangeArrowheads="1"/>
              </p:cNvSpPr>
              <p:nvPr/>
            </p:nvSpPr>
            <p:spPr bwMode="auto">
              <a:xfrm>
                <a:off x="3840" y="1872"/>
                <a:ext cx="1488" cy="412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12700">
                <a:solidFill>
                  <a:schemeClr val="bg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en-GB" sz="1800" b="1">
                    <a:latin typeface="Book Antiqua" pitchFamily="18" charset="0"/>
                  </a:rPr>
                  <a:t>13 kA Protection diode</a:t>
                </a:r>
              </a:p>
            </p:txBody>
          </p:sp>
        </p:grpSp>
        <p:sp>
          <p:nvSpPr>
            <p:cNvPr id="927794" name="Text Box 50"/>
            <p:cNvSpPr txBox="1">
              <a:spLocks noChangeArrowheads="1"/>
            </p:cNvSpPr>
            <p:nvPr/>
          </p:nvSpPr>
          <p:spPr bwMode="auto">
            <a:xfrm>
              <a:off x="11184" y="2793"/>
              <a:ext cx="1680" cy="1623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 w="12700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GB" sz="1800" b="1">
                  <a:latin typeface="Book Antiqua" pitchFamily="18" charset="0"/>
                </a:rPr>
                <a:t>To be connected:</a:t>
              </a:r>
            </a:p>
            <a:p>
              <a:endParaRPr lang="en-GB" sz="1800" b="1">
                <a:latin typeface="Book Antiqua" pitchFamily="18" charset="0"/>
              </a:endParaRP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Beam tubes</a:t>
              </a: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Pipes for helium</a:t>
              </a: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Cryostat</a:t>
              </a: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Thermal shields</a:t>
              </a: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Vacuum vessel</a:t>
              </a:r>
            </a:p>
            <a:p>
              <a:pPr>
                <a:buFontTx/>
                <a:buChar char="•"/>
              </a:pPr>
              <a:r>
                <a:rPr lang="en-GB" sz="1800" b="1">
                  <a:latin typeface="Book Antiqua" pitchFamily="18" charset="0"/>
                </a:rPr>
                <a:t> Superconducting</a:t>
              </a:r>
            </a:p>
            <a:p>
              <a:r>
                <a:rPr lang="en-GB" sz="1800" b="1">
                  <a:latin typeface="Book Antiqua" pitchFamily="18" charset="0"/>
                </a:rPr>
                <a:t>  cables  </a:t>
              </a:r>
            </a:p>
          </p:txBody>
        </p:sp>
      </p:grpSp>
      <p:pic>
        <p:nvPicPr>
          <p:cNvPr id="927795" name="Picture 51" descr="interconnec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" y="4762500"/>
            <a:ext cx="2790825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796" name="AutoShape 52"/>
          <p:cNvSpPr>
            <a:spLocks noChangeArrowheads="1"/>
          </p:cNvSpPr>
          <p:nvPr/>
        </p:nvSpPr>
        <p:spPr bwMode="auto">
          <a:xfrm>
            <a:off x="7169150" y="42529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Connections</a:t>
            </a:r>
          </a:p>
        </p:txBody>
      </p:sp>
      <p:pic>
        <p:nvPicPr>
          <p:cNvPr id="927797" name="Picture 53" descr="alig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1143000"/>
            <a:ext cx="10058400" cy="586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798" name="AutoShape 54"/>
          <p:cNvSpPr>
            <a:spLocks noChangeArrowheads="1"/>
          </p:cNvSpPr>
          <p:nvPr/>
        </p:nvSpPr>
        <p:spPr bwMode="auto">
          <a:xfrm>
            <a:off x="4883150" y="42529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Alignment</a:t>
            </a:r>
          </a:p>
        </p:txBody>
      </p:sp>
      <p:grpSp>
        <p:nvGrpSpPr>
          <p:cNvPr id="927799" name="Group 55"/>
          <p:cNvGrpSpPr>
            <a:grpSpLocks/>
          </p:cNvGrpSpPr>
          <p:nvPr/>
        </p:nvGrpSpPr>
        <p:grpSpPr bwMode="auto">
          <a:xfrm>
            <a:off x="76200" y="1219200"/>
            <a:ext cx="9144000" cy="5192713"/>
            <a:chOff x="0" y="720"/>
            <a:chExt cx="5760" cy="3271"/>
          </a:xfrm>
        </p:grpSpPr>
        <p:pic>
          <p:nvPicPr>
            <p:cNvPr id="927800" name="Picture 56" descr="tunnel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16"/>
              <a:ext cx="2713" cy="31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801" name="Picture 57" descr="tunnel1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6" y="720"/>
              <a:ext cx="3514" cy="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7802" name="AutoShape 58"/>
          <p:cNvSpPr>
            <a:spLocks noChangeArrowheads="1"/>
          </p:cNvSpPr>
          <p:nvPr/>
        </p:nvSpPr>
        <p:spPr bwMode="auto">
          <a:xfrm>
            <a:off x="2597150" y="42529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Tunnel</a:t>
            </a:r>
          </a:p>
        </p:txBody>
      </p:sp>
      <p:pic>
        <p:nvPicPr>
          <p:cNvPr id="927803" name="Picture 59" descr="limited_storage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2457450"/>
            <a:ext cx="5257800" cy="394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04" name="AutoShape 60"/>
          <p:cNvSpPr>
            <a:spLocks noChangeArrowheads="1"/>
          </p:cNvSpPr>
          <p:nvPr/>
        </p:nvSpPr>
        <p:spPr bwMode="auto">
          <a:xfrm>
            <a:off x="311150" y="42529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Store</a:t>
            </a:r>
          </a:p>
          <a:p>
            <a:pPr algn="ctr"/>
            <a:r>
              <a:rPr lang="en-US">
                <a:latin typeface="Times" pitchFamily="18" charset="0"/>
              </a:rPr>
              <a:t>limited number</a:t>
            </a:r>
          </a:p>
        </p:txBody>
      </p:sp>
      <p:grpSp>
        <p:nvGrpSpPr>
          <p:cNvPr id="927805" name="Group 61"/>
          <p:cNvGrpSpPr>
            <a:grpSpLocks/>
          </p:cNvGrpSpPr>
          <p:nvPr/>
        </p:nvGrpSpPr>
        <p:grpSpPr bwMode="auto">
          <a:xfrm>
            <a:off x="76200" y="1676400"/>
            <a:ext cx="9601200" cy="4768850"/>
            <a:chOff x="5472" y="6432"/>
            <a:chExt cx="6048" cy="3004"/>
          </a:xfrm>
        </p:grpSpPr>
        <p:pic>
          <p:nvPicPr>
            <p:cNvPr id="927806" name="Picture 62" descr="beam_screen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8" y="6432"/>
              <a:ext cx="4512" cy="30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807" name="Picture 63" descr="beam_screen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00"/>
            <a:stretch>
              <a:fillRect/>
            </a:stretch>
          </p:blipFill>
          <p:spPr bwMode="auto">
            <a:xfrm>
              <a:off x="5472" y="7584"/>
              <a:ext cx="2016" cy="17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7808" name="AutoShape 64"/>
          <p:cNvSpPr>
            <a:spLocks noChangeArrowheads="1"/>
          </p:cNvSpPr>
          <p:nvPr/>
        </p:nvSpPr>
        <p:spPr bwMode="auto">
          <a:xfrm>
            <a:off x="82550" y="29956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Beam screen</a:t>
            </a:r>
          </a:p>
        </p:txBody>
      </p:sp>
      <p:grpSp>
        <p:nvGrpSpPr>
          <p:cNvPr id="927809" name="Group 65"/>
          <p:cNvGrpSpPr>
            <a:grpSpLocks/>
          </p:cNvGrpSpPr>
          <p:nvPr/>
        </p:nvGrpSpPr>
        <p:grpSpPr bwMode="auto">
          <a:xfrm>
            <a:off x="0" y="1066800"/>
            <a:ext cx="9296400" cy="6096000"/>
            <a:chOff x="0" y="2832"/>
            <a:chExt cx="5856" cy="3840"/>
          </a:xfrm>
        </p:grpSpPr>
        <p:pic>
          <p:nvPicPr>
            <p:cNvPr id="927810" name="Picture 66" descr="store1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063"/>
            <a:stretch>
              <a:fillRect/>
            </a:stretch>
          </p:blipFill>
          <p:spPr bwMode="auto">
            <a:xfrm>
              <a:off x="0" y="2911"/>
              <a:ext cx="2640" cy="23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811" name="Picture 67" descr="store2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836"/>
            <a:stretch>
              <a:fillRect/>
            </a:stretch>
          </p:blipFill>
          <p:spPr bwMode="auto">
            <a:xfrm>
              <a:off x="2607" y="2832"/>
              <a:ext cx="3249" cy="19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7812" name="Picture 68" descr="store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588" t="4678" b="10591"/>
            <a:stretch>
              <a:fillRect/>
            </a:stretch>
          </p:blipFill>
          <p:spPr bwMode="auto">
            <a:xfrm>
              <a:off x="2640" y="4752"/>
              <a:ext cx="2859" cy="1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27813" name="AutoShape 69"/>
          <p:cNvSpPr>
            <a:spLocks noChangeArrowheads="1"/>
          </p:cNvSpPr>
          <p:nvPr/>
        </p:nvSpPr>
        <p:spPr bwMode="auto">
          <a:xfrm>
            <a:off x="2393950" y="29956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Store</a:t>
            </a:r>
          </a:p>
          <a:p>
            <a:pPr algn="ctr"/>
            <a:r>
              <a:rPr lang="en-US">
                <a:latin typeface="Times" pitchFamily="18" charset="0"/>
              </a:rPr>
              <a:t>4 areas</a:t>
            </a:r>
          </a:p>
        </p:txBody>
      </p:sp>
      <p:sp>
        <p:nvSpPr>
          <p:cNvPr id="927814" name="AutoShape 70"/>
          <p:cNvSpPr>
            <a:spLocks noChangeArrowheads="1"/>
          </p:cNvSpPr>
          <p:nvPr/>
        </p:nvSpPr>
        <p:spPr bwMode="auto">
          <a:xfrm>
            <a:off x="4730750" y="29956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Extra-work</a:t>
            </a:r>
          </a:p>
          <a:p>
            <a:pPr algn="ctr"/>
            <a:r>
              <a:rPr lang="en-US">
                <a:latin typeface="Times" pitchFamily="18" charset="0"/>
              </a:rPr>
              <a:t>(30% dip)</a:t>
            </a:r>
          </a:p>
        </p:txBody>
      </p:sp>
      <p:pic>
        <p:nvPicPr>
          <p:cNvPr id="927815" name="Picture 71" descr="fiducials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43000"/>
            <a:ext cx="762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16" name="AutoShape 72"/>
          <p:cNvSpPr>
            <a:spLocks noChangeArrowheads="1"/>
          </p:cNvSpPr>
          <p:nvPr/>
        </p:nvSpPr>
        <p:spPr bwMode="auto">
          <a:xfrm>
            <a:off x="7016750" y="29956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Stripping</a:t>
            </a:r>
          </a:p>
          <a:p>
            <a:pPr algn="ctr"/>
            <a:r>
              <a:rPr lang="en-US">
                <a:latin typeface="Times" pitchFamily="18" charset="0"/>
              </a:rPr>
              <a:t>Fiducials</a:t>
            </a:r>
          </a:p>
        </p:txBody>
      </p:sp>
      <p:pic>
        <p:nvPicPr>
          <p:cNvPr id="927817" name="Picture 73" descr="cold_test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95400"/>
            <a:ext cx="8382000" cy="545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18" name="AutoShape 74"/>
          <p:cNvSpPr>
            <a:spLocks noChangeArrowheads="1"/>
          </p:cNvSpPr>
          <p:nvPr/>
        </p:nvSpPr>
        <p:spPr bwMode="auto">
          <a:xfrm>
            <a:off x="7169150" y="17002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Cold test</a:t>
            </a:r>
          </a:p>
        </p:txBody>
      </p:sp>
      <p:pic>
        <p:nvPicPr>
          <p:cNvPr id="927819" name="Picture 75" descr="cryostat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19200"/>
            <a:ext cx="7391400" cy="5543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20" name="AutoShape 76"/>
          <p:cNvSpPr>
            <a:spLocks noChangeArrowheads="1"/>
          </p:cNvSpPr>
          <p:nvPr/>
        </p:nvSpPr>
        <p:spPr bwMode="auto">
          <a:xfrm>
            <a:off x="4959350" y="1676400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Cryostat</a:t>
            </a:r>
          </a:p>
        </p:txBody>
      </p:sp>
      <p:pic>
        <p:nvPicPr>
          <p:cNvPr id="927821" name="Picture 77" descr="reception_final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714500"/>
            <a:ext cx="6705600" cy="445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22" name="AutoShape 78"/>
          <p:cNvSpPr>
            <a:spLocks noChangeArrowheads="1"/>
          </p:cNvSpPr>
          <p:nvPr/>
        </p:nvSpPr>
        <p:spPr bwMode="auto">
          <a:xfrm>
            <a:off x="2673350" y="1700213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Reception</a:t>
            </a:r>
          </a:p>
        </p:txBody>
      </p:sp>
      <p:pic>
        <p:nvPicPr>
          <p:cNvPr id="927823" name="Picture 79" descr="arrival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9538" y="1143000"/>
            <a:ext cx="3776662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7824" name="AutoShape 80"/>
          <p:cNvSpPr>
            <a:spLocks noChangeArrowheads="1"/>
          </p:cNvSpPr>
          <p:nvPr/>
        </p:nvSpPr>
        <p:spPr bwMode="auto">
          <a:xfrm>
            <a:off x="381000" y="1701800"/>
            <a:ext cx="1939925" cy="9144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>
                <a:latin typeface="Times" pitchFamily="18" charset="0"/>
              </a:rPr>
              <a:t>Arrival CM</a:t>
            </a:r>
          </a:p>
        </p:txBody>
      </p:sp>
      <p:sp>
        <p:nvSpPr>
          <p:cNvPr id="927825" name="Text Box 81"/>
          <p:cNvSpPr txBox="1">
            <a:spLocks noChangeArrowheads="1"/>
          </p:cNvSpPr>
          <p:nvPr/>
        </p:nvSpPr>
        <p:spPr bwMode="auto">
          <a:xfrm>
            <a:off x="4191000" y="4343400"/>
            <a:ext cx="48117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latin typeface="Book Antiqua" pitchFamily="18" charset="0"/>
              </a:rPr>
              <a:t>1</a:t>
            </a:r>
            <a:r>
              <a:rPr lang="en-US" baseline="30000">
                <a:latin typeface="Book Antiqua" pitchFamily="18" charset="0"/>
              </a:rPr>
              <a:t>st</a:t>
            </a:r>
            <a:r>
              <a:rPr lang="en-US">
                <a:latin typeface="Book Antiqua" pitchFamily="18" charset="0"/>
              </a:rPr>
              <a:t> dipole lowered : 7</a:t>
            </a:r>
            <a:r>
              <a:rPr lang="en-US" baseline="30000">
                <a:latin typeface="Book Antiqua" pitchFamily="18" charset="0"/>
              </a:rPr>
              <a:t>th</a:t>
            </a:r>
            <a:r>
              <a:rPr lang="en-US">
                <a:latin typeface="Book Antiqua" pitchFamily="18" charset="0"/>
              </a:rPr>
              <a:t> March 2005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544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78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81481E-6 L 0.21893 -0.04814 " pathEditMode="relative" rAng="0" ptsTypes="AA">
                                      <p:cBhvr>
                                        <p:cTn id="9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38" y="-2407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92782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6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27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3.33333E-6 L 0.00156 -0.0479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" y="-240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92782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278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46821E-7 L -0.11511 -0.10335 " pathEditMode="relative" rAng="0" ptsTypes="AA">
                                      <p:cBhvr>
                                        <p:cTn id="55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64" y="-5179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7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927820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9278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5E-6 1.11111E-6 L -0.01666 -0.1 " pathEditMode="relative" ptsTypes="AA">
                                      <p:cBhvr>
                                        <p:cTn id="78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500" fill="hold"/>
                                        <p:tgtEl>
                                          <p:spTgt spid="92781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9278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833 -0.06667 " pathEditMode="relative" ptsTypes="AA">
                                      <p:cBhvr>
                                        <p:cTn id="101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3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7" dur="500" fill="hold"/>
                                        <p:tgtEl>
                                          <p:spTgt spid="92781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96532E-6 L -0.00468 -0.03121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1572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7" dur="500" fill="hold"/>
                                        <p:tgtEl>
                                          <p:spTgt spid="92781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2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9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0" dur="500" fill="hold"/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9278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2.22222E-6 L 0.19045 0.14097 " pathEditMode="relative" rAng="0" ptsTypes="AA">
                                      <p:cBhvr>
                                        <p:cTn id="141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4" y="7037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7" dur="500" fill="hold"/>
                                        <p:tgtEl>
                                          <p:spTgt spid="927813">
                                            <p:txEl>
                                              <p:char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8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9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0" dur="500" fill="hold"/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500"/>
                                        <p:tgtEl>
                                          <p:spTgt spid="9278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7341E-7 L 0.15157 -0.04786 " pathEditMode="relative" rAng="0" ptsTypes="AA">
                                      <p:cBhvr>
                                        <p:cTn id="164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9" y="-2405"/>
                                    </p:animMotion>
                                  </p:childTnLst>
                                </p:cTn>
                              </p:par>
                              <p:par>
                                <p:cTn id="16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6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8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500" fill="hold"/>
                                        <p:tgtEl>
                                          <p:spTgt spid="92780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71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2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3" dur="500" fill="hold"/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927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44444E-6 L 0.05157 0.03541 " pathEditMode="relative" rAng="0" ptsTypes="AA">
                                      <p:cBhvr>
                                        <p:cTn id="186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9" y="175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8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0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2" dur="500" fill="hold"/>
                                        <p:tgtEl>
                                          <p:spTgt spid="92780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93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4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95" dur="500" fill="hold"/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 nodeType="clickPar">
                      <p:stCondLst>
                        <p:cond delay="indefinite"/>
                      </p:stCondLst>
                      <p:childTnLst>
                        <p:par>
                          <p:cTn id="1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8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7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0" dur="500"/>
                                        <p:tgtEl>
                                          <p:spTgt spid="9278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88758E-6 L 0.21667 0.11103 " pathEditMode="relative" ptsTypes="AA">
                                      <p:cBhvr>
                                        <p:cTn id="212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4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215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6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8" dur="500" fill="hold"/>
                                        <p:tgtEl>
                                          <p:spTgt spid="927802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9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20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21" dur="500" fill="hold"/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 nodeType="clickPar">
                      <p:stCondLst>
                        <p:cond delay="indefinite"/>
                      </p:stCondLst>
                      <p:childTnLst>
                        <p:par>
                          <p:cTn id="2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927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5.28799E-6 L 0.04167 0.09992 " pathEditMode="relative" ptsTypes="AA">
                                      <p:cBhvr>
                                        <p:cTn id="237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39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240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1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3" dur="500" fill="hold"/>
                                        <p:tgtEl>
                                          <p:spTgt spid="927798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5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46" dur="500" fill="hold"/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3" dur="2000" fill="hold"/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2000" fill="hold"/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2000" fill="hold"/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2000" fill="hold"/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9277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93 -0.03425 L -0.01667 -0.18333 " pathEditMode="relative" rAng="0" ptsTypes="AA">
                                      <p:cBhvr>
                                        <p:cTn id="265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-7454"/>
                                    </p:animMotion>
                                  </p:childTnLst>
                                </p:cTn>
                              </p:par>
                              <p:par>
                                <p:cTn id="2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7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268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9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1" dur="500" fill="hold"/>
                                        <p:tgtEl>
                                          <p:spTgt spid="92779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2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3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74" dur="500" fill="hold"/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 nodeType="clickPar">
                      <p:stCondLst>
                        <p:cond delay="indefinite"/>
                      </p:stCondLst>
                      <p:childTnLst>
                        <p:par>
                          <p:cTn id="2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86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95 0.00763 L -0.00607 -0.01945 " pathEditMode="relative" rAng="0" ptsTypes="AA">
                                      <p:cBhvr>
                                        <p:cTn id="287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-1366"/>
                                    </p:animMotion>
                                  </p:childTnLst>
                                </p:cTn>
                              </p:par>
                              <p:par>
                                <p:cTn id="28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9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290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1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3" dur="500" fill="hold"/>
                                        <p:tgtEl>
                                          <p:spTgt spid="927777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4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5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96" dur="500" fill="hold"/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9277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 nodeType="clickPar">
                      <p:stCondLst>
                        <p:cond delay="indefinite"/>
                      </p:stCondLst>
                      <p:childTnLst>
                        <p:par>
                          <p:cTn id="3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7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3.33333E-6 L -0.00365 -0.02708 " pathEditMode="relative" ptsTypes="AA">
                                      <p:cBhvr>
                                        <p:cTn id="308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0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3333CC"/>
                                      </p:to>
                                    </p:animClr>
                                    <p:set>
                                      <p:cBhvr>
                                        <p:cTn id="311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2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4" dur="500" fill="hold"/>
                                        <p:tgtEl>
                                          <p:spTgt spid="927776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5" presetID="7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16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317" dur="500" fill="hold"/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500"/>
                                        <p:tgtEl>
                                          <p:spTgt spid="927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7746" grpId="0" animBg="1"/>
      <p:bldP spid="927747" grpId="0" animBg="1"/>
      <p:bldP spid="927748" grpId="0" animBg="1"/>
      <p:bldP spid="927749" grpId="0" animBg="1"/>
      <p:bldP spid="927750" grpId="0" animBg="1"/>
      <p:bldP spid="927751" grpId="0" animBg="1"/>
      <p:bldP spid="927752" grpId="0" animBg="1"/>
      <p:bldP spid="927753" grpId="0" animBg="1"/>
      <p:bldP spid="927754" grpId="0" animBg="1"/>
      <p:bldP spid="927755" grpId="0" animBg="1"/>
      <p:bldP spid="927756" grpId="0" animBg="1"/>
      <p:bldP spid="927773" grpId="0" animBg="1"/>
      <p:bldP spid="927774" grpId="0" animBg="1"/>
      <p:bldP spid="927775" grpId="0" animBg="1"/>
      <p:bldP spid="927776" grpId="0" animBg="1"/>
      <p:bldP spid="927776" grpId="1"/>
      <p:bldP spid="927776" grpId="2" animBg="1"/>
      <p:bldP spid="927777" grpId="0" animBg="1"/>
      <p:bldP spid="927777" grpId="1"/>
      <p:bldP spid="927777" grpId="2" animBg="1"/>
      <p:bldP spid="927778" grpId="0" animBg="1"/>
      <p:bldP spid="927779" grpId="0" animBg="1"/>
      <p:bldP spid="927796" grpId="0" animBg="1"/>
      <p:bldP spid="927796" grpId="1"/>
      <p:bldP spid="927796" grpId="2" animBg="1"/>
      <p:bldP spid="927798" grpId="0" animBg="1"/>
      <p:bldP spid="927798" grpId="1"/>
      <p:bldP spid="927798" grpId="2" animBg="1"/>
      <p:bldP spid="927802" grpId="0" animBg="1"/>
      <p:bldP spid="927802" grpId="1"/>
      <p:bldP spid="927802" grpId="2" animBg="1"/>
      <p:bldP spid="927804" grpId="0" animBg="1"/>
      <p:bldP spid="927804" grpId="1"/>
      <p:bldP spid="927804" grpId="2" animBg="1"/>
      <p:bldP spid="927808" grpId="0" animBg="1"/>
      <p:bldP spid="927808" grpId="1"/>
      <p:bldP spid="927808" grpId="2" animBg="1"/>
      <p:bldP spid="927813" grpId="0" animBg="1"/>
      <p:bldP spid="927814" grpId="0" animBg="1"/>
      <p:bldP spid="927814" grpId="1"/>
      <p:bldP spid="927814" grpId="2" animBg="1"/>
      <p:bldP spid="927816" grpId="0" animBg="1"/>
      <p:bldP spid="927816" grpId="1"/>
      <p:bldP spid="927816" grpId="2" animBg="1"/>
      <p:bldP spid="927818" grpId="0" animBg="1"/>
      <p:bldP spid="927818" grpId="1"/>
      <p:bldP spid="927818" grpId="2" animBg="1"/>
      <p:bldP spid="927820" grpId="0" animBg="1"/>
      <p:bldP spid="927820" grpId="1"/>
      <p:bldP spid="927820" grpId="2" animBg="1"/>
      <p:bldP spid="927822" grpId="0" animBg="1"/>
      <p:bldP spid="927822" grpId="1"/>
      <p:bldP spid="927822" grpId="2" animBg="1"/>
      <p:bldP spid="927824" grpId="0" animBg="1"/>
      <p:bldP spid="927824" grpId="1"/>
      <p:bldP spid="927824" grpId="2" animBg="1"/>
      <p:bldP spid="927825" grpId="0" animBg="1"/>
      <p:bldP spid="927825" grpId="1" animBg="1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Drawback as </a:t>
            </a:r>
            <a:r>
              <a:rPr lang="fr-CH" dirty="0" err="1" smtClean="0"/>
              <a:t>opportunity</a:t>
            </a:r>
            <a:r>
              <a:rPr lang="fr-CH" dirty="0" smtClean="0"/>
              <a:t>: </a:t>
            </a:r>
            <a:r>
              <a:rPr lang="fr-CH" dirty="0" err="1" smtClean="0"/>
              <a:t>delays</a:t>
            </a:r>
            <a:r>
              <a:rPr lang="fr-CH" dirty="0" smtClean="0"/>
              <a:t> in installation </a:t>
            </a:r>
            <a:r>
              <a:rPr lang="fr-CH" dirty="0" err="1" smtClean="0"/>
              <a:t>allowed</a:t>
            </a:r>
            <a:r>
              <a:rPr lang="fr-CH" dirty="0" smtClean="0"/>
              <a:t> </a:t>
            </a:r>
            <a:r>
              <a:rPr lang="fr-CH" dirty="0" err="1" smtClean="0"/>
              <a:t>sorting</a:t>
            </a:r>
            <a:r>
              <a:rPr lang="fr-CH" dirty="0" smtClean="0"/>
              <a:t>!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88</a:t>
            </a:fld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6" y="1556792"/>
            <a:ext cx="4254232" cy="40931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2460472"/>
            <a:ext cx="5814040" cy="439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89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8738"/>
            <a:ext cx="8636000" cy="931862"/>
          </a:xfrm>
        </p:spPr>
        <p:txBody>
          <a:bodyPr/>
          <a:lstStyle/>
          <a:p>
            <a:r>
              <a:rPr lang="en-US" dirty="0" smtClean="0"/>
              <a:t>Troubles found in Commisioning-1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4953000"/>
            <a:ext cx="7543800" cy="1676400"/>
          </a:xfrm>
        </p:spPr>
        <p:txBody>
          <a:bodyPr>
            <a:normAutofit/>
          </a:bodyPr>
          <a:lstStyle/>
          <a:p>
            <a:r>
              <a:rPr lang="en-US" dirty="0" smtClean="0"/>
              <a:t>Inductive voltage differences</a:t>
            </a:r>
          </a:p>
          <a:p>
            <a:r>
              <a:rPr lang="en-US" dirty="0" smtClean="0"/>
              <a:t>Diode box act as sink for all metallic pieces</a:t>
            </a:r>
          </a:p>
          <a:p>
            <a:endParaRPr lang="en-US" dirty="0"/>
          </a:p>
        </p:txBody>
      </p:sp>
      <p:pic>
        <p:nvPicPr>
          <p:cNvPr id="9" name="Content Placeholder 8" descr="Nice picture IC and magnet line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90600"/>
            <a:ext cx="5496352" cy="3581400"/>
          </a:xfrm>
        </p:spPr>
      </p:pic>
      <p:sp>
        <p:nvSpPr>
          <p:cNvPr id="11" name="Text Placeholder 3"/>
          <p:cNvSpPr txBox="1">
            <a:spLocks/>
          </p:cNvSpPr>
          <p:nvPr/>
        </p:nvSpPr>
        <p:spPr>
          <a:xfrm>
            <a:off x="5562600" y="1124744"/>
            <a:ext cx="3581400" cy="2971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4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Symmetric quenches: when detected, after a quench at 6.5 T, it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2644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was decided to limit field 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26449A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until new QDS was installed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6449A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 descr="X-sect Dipole 2 bores art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92280" y="3954595"/>
            <a:ext cx="1823120" cy="170886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26DA72-4FDD-4380-8203-FA02498DD2E8}" type="slidenum">
              <a:rPr lang="en-US" smtClean="0"/>
              <a:pPr/>
              <a:t>89</a:t>
            </a:fld>
            <a:r>
              <a:rPr lang="en-US" smtClean="0">
                <a:solidFill>
                  <a:srgbClr val="3399FF"/>
                </a:solidFill>
              </a:rPr>
              <a:t>  LUCIO ROSSI – MT20</a:t>
            </a:r>
            <a:endParaRPr lang="en-US">
              <a:solidFill>
                <a:srgbClr val="3399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55036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Basic </a:t>
            </a:r>
            <a:r>
              <a:rPr lang="fr-CH" dirty="0" err="1" smtClean="0"/>
              <a:t>choices</a:t>
            </a:r>
            <a:r>
              <a:rPr lang="fr-CH" dirty="0" smtClean="0"/>
              <a:t> -1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CH" dirty="0" err="1" smtClean="0"/>
              <a:t>Highest</a:t>
            </a:r>
            <a:r>
              <a:rPr lang="fr-CH" dirty="0" smtClean="0"/>
              <a:t> </a:t>
            </a:r>
            <a:r>
              <a:rPr lang="fr-CH" dirty="0" err="1" smtClean="0"/>
              <a:t>field</a:t>
            </a:r>
            <a:r>
              <a:rPr lang="fr-CH" dirty="0" smtClean="0"/>
              <a:t>: 8-10 T</a:t>
            </a:r>
            <a:endParaRPr lang="en-GB" dirty="0"/>
          </a:p>
          <a:p>
            <a:pPr lvl="1"/>
            <a:r>
              <a:rPr lang="fr-CH" dirty="0" smtClean="0"/>
              <a:t>Nb-Ti @ 1.8 K </a:t>
            </a:r>
          </a:p>
          <a:p>
            <a:pPr lvl="1"/>
            <a:r>
              <a:rPr lang="fr-CH" dirty="0" smtClean="0"/>
              <a:t>Nb</a:t>
            </a:r>
            <a:r>
              <a:rPr lang="fr-CH" baseline="-25000" dirty="0" smtClean="0"/>
              <a:t>3</a:t>
            </a:r>
            <a:r>
              <a:rPr lang="fr-CH" dirty="0" smtClean="0"/>
              <a:t>Sn@ 4.4 K</a:t>
            </a:r>
          </a:p>
          <a:p>
            <a:pPr lvl="1"/>
            <a:r>
              <a:rPr lang="fr-CH" dirty="0" smtClean="0"/>
              <a:t>Gain in </a:t>
            </a:r>
            <a:r>
              <a:rPr lang="fr-CH" dirty="0" err="1" smtClean="0"/>
              <a:t>Jc</a:t>
            </a:r>
            <a:r>
              <a:rPr lang="fr-CH" dirty="0" smtClean="0"/>
              <a:t> not large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7" y="3671001"/>
            <a:ext cx="5468603" cy="3181631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774" y="1484784"/>
            <a:ext cx="4389437" cy="2725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4688552"/>
            <a:ext cx="3009051" cy="203132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Not an </a:t>
            </a:r>
            <a:r>
              <a:rPr lang="fr-CH" b="1" dirty="0" err="1" smtClean="0"/>
              <a:t>obvious</a:t>
            </a:r>
            <a:r>
              <a:rPr lang="fr-CH" b="1" dirty="0" smtClean="0"/>
              <a:t> </a:t>
            </a:r>
            <a:r>
              <a:rPr lang="fr-CH" b="1" dirty="0" err="1" smtClean="0"/>
              <a:t>choice</a:t>
            </a:r>
            <a:r>
              <a:rPr lang="fr-CH" b="1" dirty="0" smtClean="0"/>
              <a:t> in 1985-86</a:t>
            </a:r>
          </a:p>
          <a:p>
            <a:r>
              <a:rPr lang="fr-CH" b="1" dirty="0" smtClean="0"/>
              <a:t>HEII </a:t>
            </a:r>
            <a:r>
              <a:rPr lang="fr-CH" b="1" dirty="0" err="1" smtClean="0"/>
              <a:t>decision</a:t>
            </a:r>
            <a:r>
              <a:rPr lang="fr-CH" b="1" dirty="0" smtClean="0"/>
              <a:t> </a:t>
            </a:r>
            <a:r>
              <a:rPr lang="fr-CH" b="1" dirty="0" err="1" smtClean="0"/>
              <a:t>very</a:t>
            </a:r>
            <a:r>
              <a:rPr lang="fr-CH" b="1" dirty="0" smtClean="0"/>
              <a:t> </a:t>
            </a:r>
            <a:r>
              <a:rPr lang="fr-CH" b="1" dirty="0" err="1" smtClean="0"/>
              <a:t>courageous</a:t>
            </a:r>
            <a:r>
              <a:rPr lang="fr-CH" b="1" dirty="0" smtClean="0"/>
              <a:t>: </a:t>
            </a:r>
            <a:r>
              <a:rPr lang="fr-CH" b="1" dirty="0" err="1" smtClean="0"/>
              <a:t>only</a:t>
            </a:r>
            <a:r>
              <a:rPr lang="fr-CH" b="1" dirty="0" smtClean="0"/>
              <a:t> one plant, </a:t>
            </a:r>
            <a:r>
              <a:rPr lang="fr-CH" b="1" dirty="0" err="1" smtClean="0"/>
              <a:t>concentrated</a:t>
            </a:r>
            <a:r>
              <a:rPr lang="fr-CH" b="1" dirty="0" smtClean="0"/>
              <a:t> (Tore Supra)</a:t>
            </a:r>
          </a:p>
          <a:p>
            <a:r>
              <a:rPr lang="fr-CH" b="1" dirty="0" smtClean="0"/>
              <a:t>10 T </a:t>
            </a:r>
            <a:r>
              <a:rPr lang="fr-CH" b="1" dirty="0" err="1" smtClean="0"/>
              <a:t>was</a:t>
            </a:r>
            <a:r>
              <a:rPr lang="fr-CH" b="1" dirty="0" smtClean="0"/>
              <a:t> </a:t>
            </a:r>
            <a:r>
              <a:rPr lang="fr-CH" b="1" dirty="0" err="1" smtClean="0"/>
              <a:t>too</a:t>
            </a:r>
            <a:r>
              <a:rPr lang="fr-CH" b="1" dirty="0" smtClean="0"/>
              <a:t> </a:t>
            </a:r>
            <a:r>
              <a:rPr lang="fr-CH" b="1" dirty="0" err="1" smtClean="0"/>
              <a:t>ambitious</a:t>
            </a:r>
            <a:r>
              <a:rPr lang="fr-CH" b="1" dirty="0" smtClean="0"/>
              <a:t>, </a:t>
            </a:r>
            <a:r>
              <a:rPr lang="fr-CH" b="1" dirty="0" err="1" smtClean="0"/>
              <a:t>could</a:t>
            </a:r>
            <a:r>
              <a:rPr lang="fr-CH" b="1" dirty="0" smtClean="0"/>
              <a:t> have </a:t>
            </a:r>
            <a:r>
              <a:rPr lang="fr-CH" b="1" dirty="0" err="1" smtClean="0"/>
              <a:t>cost</a:t>
            </a:r>
            <a:r>
              <a:rPr lang="fr-CH" b="1" dirty="0" smtClean="0"/>
              <a:t> the </a:t>
            </a:r>
            <a:r>
              <a:rPr lang="fr-CH" b="1" dirty="0" err="1" smtClean="0"/>
              <a:t>project</a:t>
            </a:r>
            <a:r>
              <a:rPr lang="fr-CH" b="1" dirty="0" smtClean="0"/>
              <a:t> </a:t>
            </a:r>
            <a:r>
              <a:rPr lang="fr-CH" b="1" dirty="0" err="1" smtClean="0"/>
              <a:t>see</a:t>
            </a:r>
            <a:r>
              <a:rPr lang="fr-CH" b="1" dirty="0" smtClean="0"/>
              <a:t> </a:t>
            </a:r>
            <a:r>
              <a:rPr lang="fr-CH" b="1" dirty="0" err="1" smtClean="0"/>
              <a:t>next</a:t>
            </a:r>
            <a:endParaRPr lang="en-GB" b="1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6581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304800" y="1425574"/>
            <a:ext cx="8839200" cy="1671738"/>
            <a:chOff x="384" y="3050"/>
            <a:chExt cx="5040" cy="905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84" y="3050"/>
              <a:ext cx="5040" cy="905"/>
              <a:chOff x="384" y="2400"/>
              <a:chExt cx="5040" cy="905"/>
            </a:xfrm>
          </p:grpSpPr>
          <p:pic>
            <p:nvPicPr>
              <p:cNvPr id="1015812" name="Picture 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7031" t="33333" r="1563" b="44792"/>
              <a:stretch>
                <a:fillRect/>
              </a:stretch>
            </p:blipFill>
            <p:spPr bwMode="auto">
              <a:xfrm>
                <a:off x="384" y="2400"/>
                <a:ext cx="5040" cy="905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</p:pic>
          <p:sp>
            <p:nvSpPr>
              <p:cNvPr id="1015813" name="Rectangle 6"/>
              <p:cNvSpPr>
                <a:spLocks noChangeArrowheads="1"/>
              </p:cNvSpPr>
              <p:nvPr/>
            </p:nvSpPr>
            <p:spPr bwMode="auto">
              <a:xfrm>
                <a:off x="1056" y="2400"/>
                <a:ext cx="2112" cy="576"/>
              </a:xfrm>
              <a:prstGeom prst="rect">
                <a:avLst/>
              </a:prstGeom>
              <a:solidFill>
                <a:schemeClr val="bg1"/>
              </a:solidFill>
              <a:ln w="9525" algn="ctr">
                <a:noFill/>
                <a:miter lim="800000"/>
                <a:headEnd/>
                <a:tailEnd/>
              </a:ln>
            </p:spPr>
            <p:txBody>
              <a:bodyPr wrap="none" lIns="91435" tIns="45718" rIns="91435" bIns="45718" anchor="ctr"/>
              <a:lstStyle/>
              <a:p>
                <a:pPr eaLnBrk="1" hangingPunct="1"/>
                <a:endParaRPr lang="en-US" sz="1800">
                  <a:latin typeface="Calibri" pitchFamily="34" charset="0"/>
                </a:endParaRPr>
              </a:p>
            </p:txBody>
          </p:sp>
        </p:grpSp>
        <p:sp>
          <p:nvSpPr>
            <p:cNvPr id="1015814" name="Oval 7"/>
            <p:cNvSpPr>
              <a:spLocks noChangeArrowheads="1"/>
            </p:cNvSpPr>
            <p:nvPr/>
          </p:nvSpPr>
          <p:spPr bwMode="auto">
            <a:xfrm>
              <a:off x="3504" y="3571"/>
              <a:ext cx="192" cy="192"/>
            </a:xfrm>
            <a:prstGeom prst="ellipse">
              <a:avLst/>
            </a:prstGeom>
            <a:noFill/>
            <a:ln w="9525" algn="ctr">
              <a:solidFill>
                <a:srgbClr val="FF0000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1" hangingPunct="1"/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5815" name="Line 8"/>
            <p:cNvSpPr>
              <a:spLocks noChangeShapeType="1"/>
            </p:cNvSpPr>
            <p:nvPr/>
          </p:nvSpPr>
          <p:spPr bwMode="auto">
            <a:xfrm flipH="1" flipV="1">
              <a:off x="2880" y="3235"/>
              <a:ext cx="624" cy="384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 lIns="91435" tIns="45718" rIns="91435" bIns="45718" anchor="ctr"/>
            <a:lstStyle/>
            <a:p>
              <a:endParaRPr lang="en-US"/>
            </a:p>
          </p:txBody>
        </p:sp>
        <p:sp>
          <p:nvSpPr>
            <p:cNvPr id="1015816" name="Oval 9"/>
            <p:cNvSpPr>
              <a:spLocks noChangeArrowheads="1"/>
            </p:cNvSpPr>
            <p:nvPr/>
          </p:nvSpPr>
          <p:spPr bwMode="auto">
            <a:xfrm>
              <a:off x="3408" y="3763"/>
              <a:ext cx="144" cy="144"/>
            </a:xfrm>
            <a:prstGeom prst="ellipse">
              <a:avLst/>
            </a:prstGeom>
            <a:noFill/>
            <a:ln w="9525" algn="ctr">
              <a:solidFill>
                <a:srgbClr val="FF9933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1" hangingPunct="1"/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5817" name="Oval 10"/>
            <p:cNvSpPr>
              <a:spLocks noChangeArrowheads="1"/>
            </p:cNvSpPr>
            <p:nvPr/>
          </p:nvSpPr>
          <p:spPr bwMode="auto">
            <a:xfrm>
              <a:off x="3120" y="3811"/>
              <a:ext cx="144" cy="144"/>
            </a:xfrm>
            <a:prstGeom prst="ellipse">
              <a:avLst/>
            </a:prstGeom>
            <a:noFill/>
            <a:ln w="9525" algn="ctr">
              <a:solidFill>
                <a:srgbClr val="FF9933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1" hangingPunct="1"/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5818" name="Oval 11"/>
            <p:cNvSpPr>
              <a:spLocks noChangeArrowheads="1"/>
            </p:cNvSpPr>
            <p:nvPr/>
          </p:nvSpPr>
          <p:spPr bwMode="auto">
            <a:xfrm>
              <a:off x="2976" y="3811"/>
              <a:ext cx="144" cy="144"/>
            </a:xfrm>
            <a:prstGeom prst="ellipse">
              <a:avLst/>
            </a:prstGeom>
            <a:noFill/>
            <a:ln w="9525" algn="ctr">
              <a:solidFill>
                <a:srgbClr val="FF9933"/>
              </a:solidFill>
              <a:round/>
              <a:headEnd/>
              <a:tailEnd/>
            </a:ln>
          </p:spPr>
          <p:txBody>
            <a:bodyPr wrap="none" lIns="91435" tIns="45718" rIns="91435" bIns="45718" anchor="ctr"/>
            <a:lstStyle/>
            <a:p>
              <a:pPr eaLnBrk="1" hangingPunct="1"/>
              <a:endParaRPr lang="en-US" sz="1800">
                <a:latin typeface="Calibri" pitchFamily="34" charset="0"/>
              </a:endParaRPr>
            </a:p>
          </p:txBody>
        </p:sp>
        <p:sp>
          <p:nvSpPr>
            <p:cNvPr id="1015819" name="Text Box 12"/>
            <p:cNvSpPr txBox="1">
              <a:spLocks noChangeArrowheads="1"/>
            </p:cNvSpPr>
            <p:nvPr/>
          </p:nvSpPr>
          <p:spPr bwMode="auto">
            <a:xfrm>
              <a:off x="1968" y="3139"/>
              <a:ext cx="750" cy="149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91435" tIns="45718" rIns="91435" bIns="45718">
              <a:spAutoFit/>
            </a:bodyPr>
            <a:lstStyle/>
            <a:p>
              <a:r>
                <a:rPr lang="en-US" sz="1200">
                  <a:solidFill>
                    <a:srgbClr val="FF0000"/>
                  </a:solidFill>
                </a:rPr>
                <a:t>Fault localization</a:t>
              </a:r>
            </a:p>
          </p:txBody>
        </p:sp>
      </p:grpSp>
      <p:pic>
        <p:nvPicPr>
          <p:cNvPr id="13" name="Picture 14" descr="061213CB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700" y="3581400"/>
            <a:ext cx="3775075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5822" name="Rectangle 15"/>
          <p:cNvSpPr txBox="1">
            <a:spLocks noChangeArrowheads="1"/>
          </p:cNvSpPr>
          <p:nvPr/>
        </p:nvSpPr>
        <p:spPr bwMode="auto">
          <a:xfrm>
            <a:off x="228600" y="1219200"/>
            <a:ext cx="86868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Arial" pitchFamily="34" charset="0"/>
              <a:buChar char="•"/>
            </a:pPr>
            <a:r>
              <a:rPr lang="en-US" sz="1800" dirty="0">
                <a:latin typeface="Calibri" pitchFamily="34" charset="0"/>
              </a:rPr>
              <a:t>On the left side of the interconnection QBBI.A21R7, at around 1.3 m there is a dipole magnet and the bus bar </a:t>
            </a:r>
            <a:r>
              <a:rPr lang="en-US" sz="1800" dirty="0" err="1">
                <a:latin typeface="Calibri" pitchFamily="34" charset="0"/>
              </a:rPr>
              <a:t>lyra</a:t>
            </a:r>
            <a:r>
              <a:rPr lang="en-US" sz="1800" dirty="0">
                <a:latin typeface="Calibri" pitchFamily="34" charset="0"/>
              </a:rPr>
              <a:t>.</a:t>
            </a:r>
          </a:p>
        </p:txBody>
      </p:sp>
      <p:pic>
        <p:nvPicPr>
          <p:cNvPr id="47" name="Picture 4" descr="514_Q9R3_1"/>
          <p:cNvPicPr>
            <a:picLocks noChangeAspect="1" noChangeArrowheads="1"/>
          </p:cNvPicPr>
          <p:nvPr/>
        </p:nvPicPr>
        <p:blipFill>
          <a:blip r:embed="rId5" cstate="print"/>
          <a:srcRect l="1817" b="20988"/>
          <a:stretch>
            <a:fillRect/>
          </a:stretch>
        </p:blipFill>
        <p:spPr bwMode="auto">
          <a:xfrm>
            <a:off x="5334000" y="3276600"/>
            <a:ext cx="3125760" cy="3352800"/>
          </a:xfrm>
          <a:prstGeom prst="rect">
            <a:avLst/>
          </a:prstGeom>
          <a:noFill/>
        </p:spPr>
      </p:pic>
      <p:sp>
        <p:nvSpPr>
          <p:cNvPr id="48" name="Title 47"/>
          <p:cNvSpPr>
            <a:spLocks noGrp="1"/>
          </p:cNvSpPr>
          <p:nvPr>
            <p:ph type="title" idx="4294967295"/>
          </p:nvPr>
        </p:nvSpPr>
        <p:spPr>
          <a:xfrm>
            <a:off x="331520" y="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Problems</a:t>
            </a:r>
            <a:r>
              <a:rPr lang="en-US" baseline="0" dirty="0" smtClean="0"/>
              <a:t> in commissioning – 3: </a:t>
            </a:r>
            <a:br>
              <a:rPr lang="en-US" baseline="0" dirty="0" smtClean="0"/>
            </a:br>
            <a:r>
              <a:rPr lang="en-US" baseline="0" dirty="0" smtClean="0"/>
              <a:t>bus bars shorts</a:t>
            </a:r>
            <a:endParaRPr lang="en-US" dirty="0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90</a:t>
            </a:fld>
            <a:endParaRPr lang="en-US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046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Quench performance in the tunnel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14263" y="1124744"/>
            <a:ext cx="82996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We pushed </a:t>
            </a:r>
            <a:r>
              <a:rPr lang="en-US" sz="2000" dirty="0" smtClean="0"/>
              <a:t>magnets </a:t>
            </a:r>
            <a:r>
              <a:rPr lang="en-US" sz="2000" dirty="0" smtClean="0"/>
              <a:t>to high field in only one </a:t>
            </a:r>
            <a:r>
              <a:rPr lang="en-US" sz="2000" dirty="0" smtClean="0"/>
              <a:t>sector: </a:t>
            </a:r>
            <a:r>
              <a:rPr lang="en-US" sz="2000" dirty="0" smtClean="0"/>
              <a:t>symmetric quenches </a:t>
            </a:r>
            <a:r>
              <a:rPr lang="en-US" sz="2000" dirty="0" smtClean="0"/>
              <a:t>a</a:t>
            </a:r>
            <a:endParaRPr lang="en-US" sz="2000" dirty="0" smtClean="0"/>
          </a:p>
          <a:p>
            <a:r>
              <a:rPr lang="en-US" sz="2000" dirty="0" smtClean="0"/>
              <a:t>In a sector we had the time to push to 11200 or 7.7 T (95% of nominal field )</a:t>
            </a:r>
          </a:p>
          <a:p>
            <a:r>
              <a:rPr lang="en-US" sz="2000" dirty="0" smtClean="0"/>
              <a:t>above 7. 4 T we found unexpected training, i.e. lack of memory. </a:t>
            </a:r>
          </a:p>
          <a:p>
            <a:r>
              <a:rPr lang="en-US" sz="2000" b="1" dirty="0" smtClean="0">
                <a:solidFill>
                  <a:srgbClr val="FF0000"/>
                </a:solidFill>
              </a:rPr>
              <a:t>Mainly one family of magnets, that were the best at acceptance test to 9 T !!</a:t>
            </a:r>
          </a:p>
          <a:p>
            <a:r>
              <a:rPr lang="en-US" sz="2000" b="1" dirty="0" smtClean="0">
                <a:solidFill>
                  <a:srgbClr val="0EBE44"/>
                </a:solidFill>
              </a:rPr>
              <a:t>LHC </a:t>
            </a:r>
            <a:r>
              <a:rPr lang="en-US" sz="2000" b="1" dirty="0" smtClean="0">
                <a:solidFill>
                  <a:srgbClr val="0EBE44"/>
                </a:solidFill>
              </a:rPr>
              <a:t>to its nominal we need 3-4 months of dedicated </a:t>
            </a:r>
            <a:r>
              <a:rPr lang="en-US" sz="2000" b="1" dirty="0" smtClean="0">
                <a:solidFill>
                  <a:srgbClr val="0EBE44"/>
                </a:solidFill>
              </a:rPr>
              <a:t>time; Restart at 6.5/</a:t>
            </a:r>
            <a:r>
              <a:rPr lang="en-US" sz="2000" b="1" dirty="0" err="1" smtClean="0">
                <a:solidFill>
                  <a:srgbClr val="0EBE44"/>
                </a:solidFill>
              </a:rPr>
              <a:t>ev</a:t>
            </a:r>
            <a:endParaRPr lang="en-US" sz="2000" b="1" dirty="0" smtClean="0">
              <a:solidFill>
                <a:srgbClr val="0EBE44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95600"/>
            <a:ext cx="4879913" cy="27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3276600"/>
            <a:ext cx="4879913" cy="27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4087" y="4130578"/>
            <a:ext cx="4879913" cy="2727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17 Sept 2009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L. Rossi - CERN @ EUCAS2009</a:t>
            </a:r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04800" y="6004022"/>
            <a:ext cx="22509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 err="1" smtClean="0"/>
              <a:t>Analysis</a:t>
            </a:r>
            <a:r>
              <a:rPr lang="fr-CH" dirty="0" smtClean="0"/>
              <a:t> by E. Todesco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84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smtClean="0"/>
              <a:t>Electric </a:t>
            </a:r>
            <a:r>
              <a:rPr lang="fr-CH" dirty="0" err="1" smtClean="0"/>
              <a:t>splices</a:t>
            </a:r>
            <a:r>
              <a:rPr lang="fr-CH" dirty="0" smtClean="0"/>
              <a:t> (13 kA)  in the </a:t>
            </a: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 smtClean="0"/>
              <a:t>interconnection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92</a:t>
            </a:fld>
            <a:endParaRPr lang="en-GB"/>
          </a:p>
        </p:txBody>
      </p:sp>
      <p:pic>
        <p:nvPicPr>
          <p:cNvPr id="6" name="Picture 5" descr="Interconnection schem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7" y="1772816"/>
            <a:ext cx="5465909" cy="2448272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96136" y="2060848"/>
            <a:ext cx="3347864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Preparation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4265712"/>
            <a:ext cx="3168352" cy="23762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4437112"/>
            <a:ext cx="2952328" cy="2229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84350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CH" dirty="0" err="1" smtClean="0"/>
              <a:t>Failure</a:t>
            </a:r>
            <a:r>
              <a:rPr lang="fr-CH" dirty="0" smtClean="0"/>
              <a:t>: 260 n</a:t>
            </a:r>
            <a:r>
              <a:rPr lang="fr-CH" dirty="0" smtClean="0">
                <a:sym typeface="Symbol"/>
              </a:rPr>
              <a:t> </a:t>
            </a:r>
            <a:r>
              <a:rPr lang="fr-CH" dirty="0" err="1" smtClean="0">
                <a:sym typeface="Symbol"/>
              </a:rPr>
              <a:t>instead</a:t>
            </a:r>
            <a:r>
              <a:rPr lang="fr-CH" dirty="0" smtClean="0">
                <a:sym typeface="Symbol"/>
              </a:rPr>
              <a:t> of &lt; 1 n</a:t>
            </a:r>
            <a:br>
              <a:rPr lang="fr-CH" dirty="0" smtClean="0">
                <a:sym typeface="Symbol"/>
              </a:rPr>
            </a:br>
            <a:r>
              <a:rPr lang="fr-CH" dirty="0" err="1" smtClean="0">
                <a:sym typeface="Symbol"/>
              </a:rPr>
              <a:t>run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away</a:t>
            </a:r>
            <a:r>
              <a:rPr lang="fr-CH" dirty="0" smtClean="0">
                <a:sym typeface="Symbol"/>
              </a:rPr>
              <a:t> </a:t>
            </a:r>
            <a:r>
              <a:rPr lang="fr-CH" dirty="0" err="1" smtClean="0">
                <a:sym typeface="Symbol"/>
              </a:rPr>
              <a:t>at</a:t>
            </a:r>
            <a:r>
              <a:rPr lang="fr-CH" dirty="0" smtClean="0">
                <a:sym typeface="Symbol"/>
              </a:rPr>
              <a:t> 8900 A on 19 Sept 2008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LRossi - CAS on SC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93</a:t>
            </a:fld>
            <a:endParaRPr lang="en-GB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16832"/>
            <a:ext cx="8532440" cy="1947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13283" y="4149080"/>
            <a:ext cx="8298669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sz="2000" b="1" dirty="0" smtClean="0"/>
              <a:t>QA </a:t>
            </a:r>
            <a:r>
              <a:rPr lang="fr-CH" sz="2000" b="1" dirty="0" err="1" smtClean="0"/>
              <a:t>did</a:t>
            </a:r>
            <a:r>
              <a:rPr lang="fr-CH" sz="2000" b="1" dirty="0" smtClean="0"/>
              <a:t> not </a:t>
            </a:r>
            <a:r>
              <a:rPr lang="fr-CH" sz="2000" b="1" dirty="0" err="1" smtClean="0"/>
              <a:t>intercept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this</a:t>
            </a:r>
            <a:r>
              <a:rPr lang="fr-CH" sz="2000" b="1" dirty="0" smtClean="0"/>
              <a:t>: </a:t>
            </a:r>
            <a:r>
              <a:rPr lang="fr-CH" sz="2000" b="1" dirty="0" err="1" smtClean="0"/>
              <a:t>actually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critical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steps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were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removed</a:t>
            </a:r>
            <a:r>
              <a:rPr lang="fr-CH" sz="2000" b="1" dirty="0" smtClean="0"/>
              <a:t>  to </a:t>
            </a:r>
            <a:r>
              <a:rPr lang="fr-CH" sz="2000" b="1" dirty="0" err="1" smtClean="0"/>
              <a:t>comply</a:t>
            </a:r>
            <a:r>
              <a:rPr lang="fr-CH" sz="2000" b="1" dirty="0" smtClean="0"/>
              <a:t> to time </a:t>
            </a:r>
            <a:r>
              <a:rPr lang="fr-CH" sz="2000" b="1" dirty="0" err="1" smtClean="0"/>
              <a:t>schedule</a:t>
            </a:r>
            <a:r>
              <a:rPr lang="fr-CH" sz="2000" b="1" dirty="0" smtClean="0"/>
              <a:t>; </a:t>
            </a:r>
            <a:r>
              <a:rPr lang="fr-CH" sz="2000" b="1" dirty="0" err="1" smtClean="0"/>
              <a:t>toling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that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could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detect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this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were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ready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at</a:t>
            </a:r>
            <a:r>
              <a:rPr lang="fr-CH" sz="2000" b="1" dirty="0" smtClean="0"/>
              <a:t> end production</a:t>
            </a:r>
          </a:p>
          <a:p>
            <a:r>
              <a:rPr lang="fr-CH" sz="2000" b="1" dirty="0" err="1" smtClean="0"/>
              <a:t>Cryogenic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measurements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carried</a:t>
            </a:r>
            <a:r>
              <a:rPr lang="fr-CH" sz="2000" b="1" dirty="0" smtClean="0"/>
              <a:t> out in </a:t>
            </a:r>
            <a:r>
              <a:rPr lang="fr-CH" sz="2000" b="1" dirty="0" err="1" smtClean="0"/>
              <a:t>stready</a:t>
            </a:r>
            <a:r>
              <a:rPr lang="fr-CH" sz="2000" b="1" dirty="0" smtClean="0"/>
              <a:t> state </a:t>
            </a:r>
            <a:r>
              <a:rPr lang="fr-CH" sz="2000" b="1" dirty="0" err="1" smtClean="0"/>
              <a:t>at</a:t>
            </a:r>
            <a:r>
              <a:rPr lang="fr-CH" sz="2000" b="1" dirty="0" smtClean="0"/>
              <a:t> 7 kA </a:t>
            </a:r>
            <a:r>
              <a:rPr lang="fr-CH" sz="2000" b="1" dirty="0" err="1" smtClean="0"/>
              <a:t>were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overlooked</a:t>
            </a:r>
            <a:endParaRPr lang="fr-CH" sz="2000" b="1" dirty="0" smtClean="0"/>
          </a:p>
          <a:p>
            <a:r>
              <a:rPr lang="fr-CH" sz="2000" b="1" dirty="0" smtClean="0"/>
              <a:t>QPS </a:t>
            </a:r>
            <a:r>
              <a:rPr lang="fr-CH" sz="2000" b="1" dirty="0" err="1" smtClean="0"/>
              <a:t>was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absolutely</a:t>
            </a:r>
            <a:r>
              <a:rPr lang="fr-CH" sz="2000" b="1" dirty="0" smtClean="0"/>
              <a:t> </a:t>
            </a:r>
            <a:r>
              <a:rPr lang="fr-CH" sz="2000" b="1" dirty="0" err="1" smtClean="0"/>
              <a:t>inadequate</a:t>
            </a:r>
            <a:r>
              <a:rPr lang="fr-CH" sz="2000" b="1" dirty="0" smtClean="0"/>
              <a:t> (</a:t>
            </a:r>
            <a:r>
              <a:rPr lang="fr-CH" sz="2000" b="1" dirty="0" err="1" smtClean="0"/>
              <a:t>now</a:t>
            </a:r>
            <a:r>
              <a:rPr lang="fr-CH" sz="2000" b="1" dirty="0" smtClean="0"/>
              <a:t> 10,000 </a:t>
            </a:r>
            <a:r>
              <a:rPr lang="fr-CH" sz="2000" b="1" dirty="0" err="1" smtClean="0"/>
              <a:t>better</a:t>
            </a:r>
            <a:r>
              <a:rPr lang="fr-CH" sz="2000" b="1" dirty="0" smtClean="0"/>
              <a:t>).</a:t>
            </a:r>
          </a:p>
          <a:p>
            <a:r>
              <a:rPr lang="fr-CH" sz="2000" b="1" dirty="0" smtClean="0"/>
              <a:t>System </a:t>
            </a:r>
            <a:r>
              <a:rPr lang="fr-CH" sz="2000" b="1" dirty="0" err="1" smtClean="0"/>
              <a:t>was</a:t>
            </a:r>
            <a:r>
              <a:rPr lang="fr-CH" sz="2000" b="1" dirty="0" smtClean="0"/>
              <a:t> not analyses </a:t>
            </a:r>
            <a:r>
              <a:rPr lang="fr-CH" sz="2000" b="1" dirty="0" err="1" smtClean="0"/>
              <a:t>despite</a:t>
            </a:r>
            <a:r>
              <a:rPr lang="fr-CH" sz="2000" b="1" dirty="0" smtClean="0"/>
              <a:t> international </a:t>
            </a:r>
            <a:r>
              <a:rPr lang="fr-CH" sz="2000" b="1" dirty="0" err="1" smtClean="0"/>
              <a:t>reviewed</a:t>
            </a:r>
            <a:r>
              <a:rPr lang="fr-CH" sz="2000" b="1" dirty="0" smtClean="0"/>
              <a:t> and </a:t>
            </a:r>
            <a:r>
              <a:rPr lang="fr-CH" sz="2000" b="1" dirty="0" err="1" smtClean="0"/>
              <a:t>ealry</a:t>
            </a:r>
            <a:r>
              <a:rPr lang="fr-CH" sz="2000" b="1" dirty="0" smtClean="0"/>
              <a:t> warning in the </a:t>
            </a:r>
            <a:r>
              <a:rPr lang="fr-CH" sz="2000" b="1" dirty="0" err="1" smtClean="0"/>
              <a:t>proper</a:t>
            </a:r>
            <a:r>
              <a:rPr lang="fr-CH" sz="2000" b="1" dirty="0" smtClean="0"/>
              <a:t> body</a:t>
            </a: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2027928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 smtClean="0"/>
              <a:t>Protection </a:t>
            </a:r>
            <a:r>
              <a:rPr lang="fr-CH" dirty="0" err="1" smtClean="0"/>
              <a:t>scheme</a:t>
            </a:r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err="1" smtClean="0"/>
              <a:t>LRossi</a:t>
            </a:r>
            <a:r>
              <a:rPr lang="en-GB" dirty="0" smtClean="0"/>
              <a:t> - CAS on SC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0C2B32-3B79-4981-A69E-CA526FE66A3B}" type="slidenum">
              <a:rPr lang="en-GB" smtClean="0"/>
              <a:t>94</a:t>
            </a:fld>
            <a:endParaRPr lang="en-GB"/>
          </a:p>
        </p:txBody>
      </p:sp>
      <p:pic>
        <p:nvPicPr>
          <p:cNvPr id="6" name="Picture 5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00699" y="1814474"/>
            <a:ext cx="5687695" cy="2581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472139" y="3177437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Dumping </a:t>
            </a:r>
            <a:r>
              <a:rPr lang="fr-CH" sz="1100" dirty="0" err="1" smtClean="0"/>
              <a:t>resitor</a:t>
            </a:r>
            <a:r>
              <a:rPr lang="fr-CH" sz="1100" dirty="0" smtClean="0"/>
              <a:t> R1 </a:t>
            </a:r>
            <a:endParaRPr lang="en-US" sz="1100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192219" y="3465469"/>
            <a:ext cx="288032" cy="1588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096875" y="2889405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Dumping </a:t>
            </a:r>
            <a:r>
              <a:rPr lang="fr-CH" sz="1100" dirty="0" err="1" smtClean="0"/>
              <a:t>resitor</a:t>
            </a:r>
            <a:r>
              <a:rPr lang="fr-CH" sz="1100" dirty="0" smtClean="0"/>
              <a:t> R2 </a:t>
            </a:r>
            <a:endParaRPr lang="en-US" sz="1100" dirty="0"/>
          </a:p>
        </p:txBody>
      </p:sp>
      <p:cxnSp>
        <p:nvCxnSpPr>
          <p:cNvPr id="10" name="Straight Arrow Connector 9"/>
          <p:cNvCxnSpPr/>
          <p:nvPr/>
        </p:nvCxnSpPr>
        <p:spPr>
          <a:xfrm rot="10800000" flipV="1">
            <a:off x="6808843" y="3249445"/>
            <a:ext cx="288032" cy="144016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60171" y="2745389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Switch to </a:t>
            </a:r>
            <a:r>
              <a:rPr lang="fr-CH" sz="1100" dirty="0" err="1" smtClean="0"/>
              <a:t>activate</a:t>
            </a:r>
            <a:r>
              <a:rPr lang="fr-CH" sz="1100" dirty="0" smtClean="0"/>
              <a:t> R1 </a:t>
            </a:r>
            <a:endParaRPr lang="en-US" sz="1100" dirty="0"/>
          </a:p>
        </p:txBody>
      </p:sp>
      <p:cxnSp>
        <p:nvCxnSpPr>
          <p:cNvPr id="12" name="Straight Arrow Connector 11"/>
          <p:cNvCxnSpPr/>
          <p:nvPr/>
        </p:nvCxnSpPr>
        <p:spPr>
          <a:xfrm rot="16200000" flipH="1">
            <a:off x="1408243" y="3105429"/>
            <a:ext cx="360040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808843" y="2457357"/>
            <a:ext cx="8640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100" dirty="0" smtClean="0"/>
              <a:t>Switch to </a:t>
            </a:r>
            <a:r>
              <a:rPr lang="fr-CH" sz="1100" dirty="0" err="1" smtClean="0"/>
              <a:t>activate</a:t>
            </a:r>
            <a:r>
              <a:rPr lang="fr-CH" sz="1100" dirty="0" smtClean="0"/>
              <a:t> R2 </a:t>
            </a:r>
            <a:endParaRPr lang="en-US" sz="11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>
            <a:off x="6448803" y="2889405"/>
            <a:ext cx="360040" cy="360040"/>
          </a:xfrm>
          <a:prstGeom prst="straightConnector1">
            <a:avLst/>
          </a:prstGeom>
          <a:ln w="127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10800000">
            <a:off x="4432579" y="3753501"/>
            <a:ext cx="2232248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 rot="5400000">
            <a:off x="4287769" y="3969525"/>
            <a:ext cx="288826" cy="794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10800000">
            <a:off x="3712499" y="4113541"/>
            <a:ext cx="720080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5400000" flipH="1" flipV="1">
            <a:off x="3566895" y="3898311"/>
            <a:ext cx="290414" cy="794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rot="10800000">
            <a:off x="1480251" y="3753501"/>
            <a:ext cx="2232248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 flipH="1" flipV="1">
            <a:off x="1300231" y="3573481"/>
            <a:ext cx="361628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1480251" y="3321453"/>
            <a:ext cx="288032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1623473" y="3106223"/>
            <a:ext cx="433636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V="1">
            <a:off x="1840291" y="2961413"/>
            <a:ext cx="4824536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233573" y="3394255"/>
            <a:ext cx="862508" cy="1588"/>
          </a:xfrm>
          <a:prstGeom prst="straightConnector1">
            <a:avLst/>
          </a:prstGeom>
          <a:ln w="12700">
            <a:solidFill>
              <a:srgbClr val="FF0000"/>
            </a:solidFill>
            <a:prstDash val="sysDot"/>
            <a:tailEnd type="arrow" w="sm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323528" y="4649469"/>
            <a:ext cx="8064896" cy="175432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CH" b="1" dirty="0" smtClean="0"/>
              <a:t>Protection </a:t>
            </a:r>
            <a:r>
              <a:rPr lang="fr-CH" b="1" dirty="0" err="1" smtClean="0"/>
              <a:t>scheme</a:t>
            </a:r>
            <a:r>
              <a:rPr lang="fr-CH" b="1" dirty="0" smtClean="0"/>
              <a:t> of the LHC </a:t>
            </a:r>
            <a:r>
              <a:rPr lang="fr-CH" b="1" dirty="0" err="1" smtClean="0"/>
              <a:t>magnets</a:t>
            </a:r>
            <a:r>
              <a:rPr lang="fr-CH" b="1" dirty="0" smtClean="0"/>
              <a:t>. </a:t>
            </a:r>
            <a:r>
              <a:rPr lang="fr-CH" b="1" dirty="0" err="1" smtClean="0"/>
              <a:t>Magnet</a:t>
            </a:r>
            <a:r>
              <a:rPr lang="fr-CH" b="1" dirty="0" smtClean="0"/>
              <a:t> </a:t>
            </a:r>
            <a:r>
              <a:rPr lang="fr-CH" b="1" dirty="0" err="1" smtClean="0"/>
              <a:t>coils</a:t>
            </a:r>
            <a:r>
              <a:rPr lang="fr-CH" b="1" dirty="0" smtClean="0"/>
              <a:t> are </a:t>
            </a:r>
            <a:r>
              <a:rPr lang="fr-CH" b="1" dirty="0" err="1" smtClean="0"/>
              <a:t>series</a:t>
            </a:r>
            <a:r>
              <a:rPr lang="fr-CH" b="1" dirty="0" smtClean="0"/>
              <a:t> </a:t>
            </a:r>
            <a:r>
              <a:rPr lang="fr-CH" b="1" dirty="0" err="1" smtClean="0"/>
              <a:t>connected</a:t>
            </a:r>
            <a:r>
              <a:rPr lang="fr-CH" b="1" dirty="0" smtClean="0"/>
              <a:t> and by-</a:t>
            </a:r>
            <a:r>
              <a:rPr lang="fr-CH" b="1" dirty="0" err="1" smtClean="0"/>
              <a:t>passed</a:t>
            </a:r>
            <a:r>
              <a:rPr lang="fr-CH" b="1" dirty="0" smtClean="0"/>
              <a:t> in case of voltage </a:t>
            </a:r>
            <a:r>
              <a:rPr lang="fr-CH" b="1" dirty="0" err="1" smtClean="0"/>
              <a:t>raise</a:t>
            </a:r>
            <a:r>
              <a:rPr lang="fr-CH" b="1" dirty="0" smtClean="0"/>
              <a:t> </a:t>
            </a:r>
            <a:r>
              <a:rPr lang="fr-CH" b="1" dirty="0" err="1" smtClean="0"/>
              <a:t>ba</a:t>
            </a:r>
            <a:r>
              <a:rPr lang="fr-CH" b="1" dirty="0" smtClean="0"/>
              <a:t> a by-pass diode. The </a:t>
            </a:r>
            <a:r>
              <a:rPr lang="fr-CH" b="1" dirty="0" err="1" smtClean="0"/>
              <a:t>path</a:t>
            </a:r>
            <a:r>
              <a:rPr lang="fr-CH" b="1" dirty="0" smtClean="0"/>
              <a:t> of the </a:t>
            </a:r>
            <a:r>
              <a:rPr lang="fr-CH" b="1" dirty="0" err="1" smtClean="0"/>
              <a:t>current</a:t>
            </a:r>
            <a:r>
              <a:rPr lang="fr-CH" b="1" dirty="0" smtClean="0"/>
              <a:t> 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shown</a:t>
            </a:r>
            <a:r>
              <a:rPr lang="fr-CH" b="1" dirty="0" smtClean="0"/>
              <a:t> for the case of one </a:t>
            </a:r>
            <a:r>
              <a:rPr lang="fr-CH" b="1" dirty="0" err="1" smtClean="0"/>
              <a:t>quench</a:t>
            </a:r>
            <a:r>
              <a:rPr lang="fr-CH" b="1" dirty="0" smtClean="0"/>
              <a:t> (</a:t>
            </a:r>
            <a:r>
              <a:rPr lang="fr-CH" b="1" dirty="0" err="1" smtClean="0"/>
              <a:t>dipole</a:t>
            </a:r>
            <a:r>
              <a:rPr lang="fr-CH" b="1" dirty="0" smtClean="0"/>
              <a:t> 4 in the </a:t>
            </a:r>
            <a:r>
              <a:rPr lang="fr-CH" b="1" dirty="0" err="1" smtClean="0"/>
              <a:t>picture</a:t>
            </a:r>
            <a:r>
              <a:rPr lang="fr-CH" b="1" dirty="0" smtClean="0"/>
              <a:t>) </a:t>
            </a:r>
            <a:r>
              <a:rPr lang="fr-CH" b="1" dirty="0" err="1" smtClean="0"/>
              <a:t>after</a:t>
            </a:r>
            <a:r>
              <a:rPr lang="fr-CH" b="1" dirty="0" smtClean="0"/>
              <a:t> about 1 s, </a:t>
            </a:r>
            <a:r>
              <a:rPr lang="fr-CH" b="1" dirty="0" err="1" smtClean="0"/>
              <a:t>when</a:t>
            </a:r>
            <a:r>
              <a:rPr lang="fr-CH" b="1" dirty="0" smtClean="0"/>
              <a:t> all curent has </a:t>
            </a:r>
            <a:r>
              <a:rPr lang="fr-CH" b="1" dirty="0" err="1" smtClean="0"/>
              <a:t>abandoned</a:t>
            </a:r>
            <a:r>
              <a:rPr lang="fr-CH" b="1" dirty="0" smtClean="0"/>
              <a:t> the </a:t>
            </a:r>
            <a:r>
              <a:rPr lang="fr-CH" b="1" dirty="0" err="1" smtClean="0"/>
              <a:t>quenched</a:t>
            </a:r>
            <a:r>
              <a:rPr lang="fr-CH" b="1" dirty="0" smtClean="0"/>
              <a:t> </a:t>
            </a:r>
            <a:r>
              <a:rPr lang="fr-CH" b="1" dirty="0" err="1" smtClean="0"/>
              <a:t>coil</a:t>
            </a:r>
            <a:r>
              <a:rPr lang="fr-CH" b="1" dirty="0" smtClean="0"/>
              <a:t>. The </a:t>
            </a:r>
            <a:r>
              <a:rPr lang="fr-CH" b="1" dirty="0" err="1" smtClean="0"/>
              <a:t>current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passing </a:t>
            </a:r>
            <a:r>
              <a:rPr lang="fr-CH" b="1" dirty="0" err="1" smtClean="0"/>
              <a:t>through</a:t>
            </a:r>
            <a:r>
              <a:rPr lang="fr-CH" b="1" dirty="0" smtClean="0"/>
              <a:t> the dump </a:t>
            </a:r>
            <a:r>
              <a:rPr lang="fr-CH" b="1" dirty="0" err="1" smtClean="0"/>
              <a:t>resistor</a:t>
            </a:r>
            <a:r>
              <a:rPr lang="fr-CH" b="1" dirty="0" smtClean="0"/>
              <a:t> , </a:t>
            </a:r>
            <a:r>
              <a:rPr lang="fr-CH" b="1" dirty="0" err="1" smtClean="0"/>
              <a:t>however</a:t>
            </a:r>
            <a:r>
              <a:rPr lang="fr-CH" b="1" dirty="0" smtClean="0"/>
              <a:t> in the </a:t>
            </a:r>
            <a:r>
              <a:rPr lang="fr-CH" b="1" dirty="0" err="1" smtClean="0"/>
              <a:t>whole</a:t>
            </a:r>
            <a:r>
              <a:rPr lang="fr-CH" b="1" dirty="0" smtClean="0"/>
              <a:t> circuit </a:t>
            </a:r>
            <a:r>
              <a:rPr lang="fr-CH" b="1" dirty="0" err="1" smtClean="0"/>
              <a:t>it</a:t>
            </a:r>
            <a:r>
              <a:rPr lang="fr-CH" b="1" dirty="0" smtClean="0"/>
              <a:t> </a:t>
            </a:r>
            <a:r>
              <a:rPr lang="fr-CH" b="1" dirty="0" err="1" smtClean="0"/>
              <a:t>is</a:t>
            </a:r>
            <a:r>
              <a:rPr lang="fr-CH" b="1" dirty="0" smtClean="0"/>
              <a:t> </a:t>
            </a:r>
            <a:r>
              <a:rPr lang="fr-CH" b="1" dirty="0" err="1" smtClean="0"/>
              <a:t>still</a:t>
            </a:r>
            <a:r>
              <a:rPr lang="fr-CH" b="1" dirty="0" smtClean="0"/>
              <a:t> </a:t>
            </a:r>
            <a:r>
              <a:rPr lang="fr-CH" b="1" dirty="0" err="1" smtClean="0"/>
              <a:t>very</a:t>
            </a:r>
            <a:r>
              <a:rPr lang="fr-CH" b="1" dirty="0" smtClean="0"/>
              <a:t> </a:t>
            </a:r>
            <a:r>
              <a:rPr lang="fr-CH" b="1" dirty="0" err="1" smtClean="0"/>
              <a:t>near</a:t>
            </a:r>
            <a:r>
              <a:rPr lang="fr-CH" b="1" dirty="0" smtClean="0"/>
              <a:t> to </a:t>
            </a:r>
            <a:r>
              <a:rPr lang="fr-CH" b="1" dirty="0" err="1" smtClean="0"/>
              <a:t>its</a:t>
            </a:r>
            <a:r>
              <a:rPr lang="fr-CH" b="1" dirty="0" smtClean="0"/>
              <a:t> initial value. </a:t>
            </a:r>
            <a:r>
              <a:rPr lang="fr-CH" b="1" dirty="0" err="1" smtClean="0"/>
              <a:t>Decay</a:t>
            </a:r>
            <a:r>
              <a:rPr lang="fr-CH" b="1" dirty="0" smtClean="0"/>
              <a:t> time of the circuit </a:t>
            </a:r>
            <a:r>
              <a:rPr lang="fr-CH" b="1" dirty="0" err="1" smtClean="0"/>
              <a:t>is</a:t>
            </a:r>
            <a:r>
              <a:rPr lang="fr-CH" b="1" dirty="0" smtClean="0"/>
              <a:t>  104 s, the Bus bars have  </a:t>
            </a:r>
            <a:r>
              <a:rPr lang="fr-CH" b="1" dirty="0" err="1" smtClean="0"/>
              <a:t>quench</a:t>
            </a:r>
            <a:r>
              <a:rPr lang="fr-CH" b="1" dirty="0" smtClean="0"/>
              <a:t> </a:t>
            </a:r>
            <a:r>
              <a:rPr lang="fr-CH" b="1" dirty="0" err="1" smtClean="0"/>
              <a:t>integral</a:t>
            </a:r>
            <a:r>
              <a:rPr lang="fr-CH" b="1" dirty="0" smtClean="0"/>
              <a:t> &gt;&gt; a single </a:t>
            </a:r>
            <a:r>
              <a:rPr lang="fr-CH" b="1" dirty="0" err="1" smtClean="0"/>
              <a:t>magnet</a:t>
            </a:r>
            <a:r>
              <a:rPr lang="fr-CH" b="1" dirty="0" smtClean="0"/>
              <a:t>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93487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16013" y="188913"/>
            <a:ext cx="6923087" cy="884237"/>
          </a:xfrm>
        </p:spPr>
        <p:txBody>
          <a:bodyPr>
            <a:normAutofit/>
          </a:bodyPr>
          <a:lstStyle/>
          <a:p>
            <a:r>
              <a:rPr lang="en-US" sz="3600" dirty="0"/>
              <a:t>Electrical arc between C24 and Q24</a:t>
            </a:r>
          </a:p>
        </p:txBody>
      </p:sp>
      <p:pic>
        <p:nvPicPr>
          <p:cNvPr id="43012" name="Picture 4" descr="QBQ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0438" y="2000250"/>
            <a:ext cx="4268787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3" name="Picture 5"/>
          <p:cNvPicPr>
            <a:picLocks noChangeAspect="1" noChangeArrowheads="1"/>
          </p:cNvPicPr>
          <p:nvPr/>
        </p:nvPicPr>
        <p:blipFill>
          <a:blip r:embed="rId3" cstate="print"/>
          <a:srcRect l="1852" r="1852"/>
          <a:stretch>
            <a:fillRect/>
          </a:stretch>
        </p:blipFill>
        <p:spPr bwMode="auto">
          <a:xfrm>
            <a:off x="107950" y="1989138"/>
            <a:ext cx="4462463" cy="3476625"/>
          </a:xfrm>
          <a:prstGeom prst="rect">
            <a:avLst/>
          </a:prstGeom>
          <a:noFill/>
        </p:spPr>
      </p:pic>
      <p:sp>
        <p:nvSpPr>
          <p:cNvPr id="43014" name="Text Box 6"/>
          <p:cNvSpPr txBox="1">
            <a:spLocks noChangeArrowheads="1"/>
          </p:cNvSpPr>
          <p:nvPr/>
        </p:nvSpPr>
        <p:spPr bwMode="auto">
          <a:xfrm>
            <a:off x="2987675" y="3573463"/>
            <a:ext cx="1047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M3 line  </a:t>
            </a:r>
          </a:p>
        </p:txBody>
      </p:sp>
      <p:sp>
        <p:nvSpPr>
          <p:cNvPr id="43015" name="Text Box 7"/>
          <p:cNvSpPr txBox="1">
            <a:spLocks noChangeArrowheads="1"/>
          </p:cNvSpPr>
          <p:nvPr/>
        </p:nvSpPr>
        <p:spPr bwMode="auto">
          <a:xfrm>
            <a:off x="7451725" y="2276475"/>
            <a:ext cx="996950" cy="36671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V lines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95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6466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43608" y="340642"/>
            <a:ext cx="7772400" cy="1000125"/>
          </a:xfrm>
        </p:spPr>
        <p:txBody>
          <a:bodyPr>
            <a:noAutofit/>
          </a:bodyPr>
          <a:lstStyle/>
          <a:p>
            <a:pPr>
              <a:spcBef>
                <a:spcPct val="50000"/>
              </a:spcBef>
            </a:pPr>
            <a:r>
              <a:rPr lang="fr-CH" dirty="0" err="1"/>
              <a:t>Collateral</a:t>
            </a:r>
            <a:r>
              <a:rPr lang="fr-CH" dirty="0"/>
              <a:t> damage: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/>
              <a:t>displacements</a:t>
            </a:r>
            <a:endParaRPr lang="en-US" dirty="0"/>
          </a:p>
        </p:txBody>
      </p:sp>
      <p:pic>
        <p:nvPicPr>
          <p:cNvPr id="46083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875" y="1556791"/>
            <a:ext cx="3697300" cy="492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00589" y="1340767"/>
            <a:ext cx="3850384" cy="5145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7" name="Text Box 7"/>
          <p:cNvSpPr txBox="1">
            <a:spLocks noChangeArrowheads="1"/>
          </p:cNvSpPr>
          <p:nvPr/>
        </p:nvSpPr>
        <p:spPr bwMode="auto">
          <a:xfrm>
            <a:off x="3851275" y="6237288"/>
            <a:ext cx="1428750" cy="36671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QQBI.27R3 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381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2" name="Rectangle 4"/>
          <p:cNvSpPr>
            <a:spLocks noGrp="1" noChangeArrowheads="1"/>
          </p:cNvSpPr>
          <p:nvPr>
            <p:ph type="title"/>
          </p:nvPr>
        </p:nvSpPr>
        <p:spPr>
          <a:xfrm>
            <a:off x="1828800" y="0"/>
            <a:ext cx="6842125" cy="1125538"/>
          </a:xfrm>
        </p:spPr>
        <p:txBody>
          <a:bodyPr>
            <a:noAutofit/>
          </a:bodyPr>
          <a:lstStyle/>
          <a:p>
            <a:r>
              <a:rPr lang="fr-CH" dirty="0" err="1"/>
              <a:t>Collateral</a:t>
            </a:r>
            <a:r>
              <a:rPr lang="fr-CH" dirty="0"/>
              <a:t> damage: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/>
              <a:t>displacements</a:t>
            </a:r>
            <a:endParaRPr lang="en-US" dirty="0"/>
          </a:p>
        </p:txBody>
      </p:sp>
      <p:pic>
        <p:nvPicPr>
          <p:cNvPr id="89093" name="Picture 5" descr="QQ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3068638"/>
            <a:ext cx="4786312" cy="3589337"/>
          </a:xfrm>
          <a:prstGeom prst="rect">
            <a:avLst/>
          </a:prstGeom>
          <a:noFill/>
        </p:spPr>
      </p:pic>
      <p:pic>
        <p:nvPicPr>
          <p:cNvPr id="89094" name="Picture 6" descr="QQB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5538"/>
            <a:ext cx="4648200" cy="3486150"/>
          </a:xfrm>
          <a:prstGeom prst="rect">
            <a:avLst/>
          </a:prstGeom>
          <a:noFill/>
        </p:spPr>
      </p:pic>
      <p:sp>
        <p:nvSpPr>
          <p:cNvPr id="89095" name="Text Box 7"/>
          <p:cNvSpPr txBox="1">
            <a:spLocks noChangeArrowheads="1"/>
          </p:cNvSpPr>
          <p:nvPr/>
        </p:nvSpPr>
        <p:spPr bwMode="auto">
          <a:xfrm>
            <a:off x="1258888" y="4724400"/>
            <a:ext cx="13652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QQBI.27R3</a:t>
            </a:r>
          </a:p>
          <a:p>
            <a:r>
              <a:rPr lang="en-US" sz="1800"/>
              <a:t>V2 line  </a:t>
            </a:r>
          </a:p>
        </p:txBody>
      </p:sp>
      <p:sp>
        <p:nvSpPr>
          <p:cNvPr id="89096" name="Text Box 8"/>
          <p:cNvSpPr txBox="1">
            <a:spLocks noChangeArrowheads="1"/>
          </p:cNvSpPr>
          <p:nvPr/>
        </p:nvSpPr>
        <p:spPr bwMode="auto">
          <a:xfrm>
            <a:off x="6300788" y="2349500"/>
            <a:ext cx="13652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/>
              <a:t>QQBI.27R3</a:t>
            </a:r>
          </a:p>
          <a:p>
            <a:r>
              <a:rPr lang="en-US" sz="1800"/>
              <a:t>N line 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97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5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43" name="Rectangle 11"/>
          <p:cNvSpPr>
            <a:spLocks noGrp="1" noChangeArrowheads="1"/>
          </p:cNvSpPr>
          <p:nvPr>
            <p:ph type="title"/>
          </p:nvPr>
        </p:nvSpPr>
        <p:spPr>
          <a:xfrm>
            <a:off x="1676400" y="1"/>
            <a:ext cx="7129462" cy="838199"/>
          </a:xfrm>
        </p:spPr>
        <p:txBody>
          <a:bodyPr>
            <a:noAutofit/>
          </a:bodyPr>
          <a:lstStyle/>
          <a:p>
            <a:r>
              <a:rPr lang="fr-CH" dirty="0" err="1"/>
              <a:t>Collateral</a:t>
            </a:r>
            <a:r>
              <a:rPr lang="fr-CH" dirty="0"/>
              <a:t> damage: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magnet</a:t>
            </a:r>
            <a:r>
              <a:rPr lang="fr-CH" dirty="0" smtClean="0"/>
              <a:t> </a:t>
            </a:r>
            <a:r>
              <a:rPr lang="fr-CH" dirty="0" err="1"/>
              <a:t>displacements</a:t>
            </a:r>
            <a:endParaRPr lang="en-US" dirty="0"/>
          </a:p>
        </p:txBody>
      </p:sp>
      <p:pic>
        <p:nvPicPr>
          <p:cNvPr id="95237" name="Picture 5" descr="QBB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125538"/>
            <a:ext cx="4392612" cy="3294062"/>
          </a:xfrm>
          <a:prstGeom prst="rect">
            <a:avLst/>
          </a:prstGeom>
          <a:noFill/>
        </p:spPr>
      </p:pic>
      <p:sp>
        <p:nvSpPr>
          <p:cNvPr id="95238" name="Text Box 6"/>
          <p:cNvSpPr txBox="1">
            <a:spLocks noChangeArrowheads="1"/>
          </p:cNvSpPr>
          <p:nvPr/>
        </p:nvSpPr>
        <p:spPr bwMode="auto">
          <a:xfrm>
            <a:off x="468313" y="4437063"/>
            <a:ext cx="23812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QBBI.B31R3</a:t>
            </a:r>
          </a:p>
          <a:p>
            <a:pPr algn="ctr"/>
            <a:r>
              <a:rPr lang="en-US" sz="1800"/>
              <a:t>Extension by 73 mm  </a:t>
            </a:r>
          </a:p>
        </p:txBody>
      </p:sp>
      <p:pic>
        <p:nvPicPr>
          <p:cNvPr id="95244" name="Picture 5" descr="QBQ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6100" y="2954338"/>
            <a:ext cx="4787900" cy="3589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6804025" y="2282825"/>
            <a:ext cx="2063750" cy="641350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800"/>
              <a:t>QBQI.27R3</a:t>
            </a:r>
          </a:p>
          <a:p>
            <a:pPr algn="ctr"/>
            <a:r>
              <a:rPr lang="en-US" sz="1800"/>
              <a:t>Bellows torn open 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98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076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371600" y="0"/>
            <a:ext cx="7772400" cy="857250"/>
          </a:xfrm>
        </p:spPr>
        <p:txBody>
          <a:bodyPr>
            <a:normAutofit fontScale="90000"/>
          </a:bodyPr>
          <a:lstStyle/>
          <a:p>
            <a:pPr>
              <a:spcBef>
                <a:spcPct val="50000"/>
              </a:spcBef>
            </a:pPr>
            <a:r>
              <a:rPr lang="fr-CH" dirty="0" err="1"/>
              <a:t>Collateral</a:t>
            </a:r>
            <a:r>
              <a:rPr lang="fr-CH" dirty="0"/>
              <a:t> damage: </a:t>
            </a:r>
            <a:r>
              <a:rPr lang="fr-CH" dirty="0" smtClean="0"/>
              <a:t/>
            </a:r>
            <a:br>
              <a:rPr lang="fr-CH" dirty="0" smtClean="0"/>
            </a:br>
            <a:r>
              <a:rPr lang="fr-CH" dirty="0" err="1" smtClean="0"/>
              <a:t>ground</a:t>
            </a:r>
            <a:r>
              <a:rPr lang="fr-CH" dirty="0" smtClean="0"/>
              <a:t> </a:t>
            </a:r>
            <a:r>
              <a:rPr lang="fr-CH" dirty="0"/>
              <a:t>supports</a:t>
            </a:r>
            <a:endParaRPr lang="en-US" dirty="0"/>
          </a:p>
        </p:txBody>
      </p:sp>
      <p:pic>
        <p:nvPicPr>
          <p:cNvPr id="4710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50" y="985838"/>
            <a:ext cx="7429500" cy="559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Erice 03/05/2013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4C22A-69DA-4D22-B8B9-0C2382BD513C}" type="slidenum">
              <a:rPr lang="en-US" smtClean="0"/>
              <a:pPr/>
              <a:t>99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LRossi - CAS on SC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633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Mé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4752</Words>
  <Application>Microsoft Office PowerPoint</Application>
  <PresentationFormat>On-screen Show (4:3)</PresentationFormat>
  <Paragraphs>938</Paragraphs>
  <Slides>104</Slides>
  <Notes>43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7</vt:i4>
      </vt:variant>
      <vt:variant>
        <vt:lpstr>Slide Titles</vt:lpstr>
      </vt:variant>
      <vt:variant>
        <vt:i4>104</vt:i4>
      </vt:variant>
    </vt:vector>
  </HeadingPairs>
  <TitlesOfParts>
    <vt:vector size="113" baseType="lpstr">
      <vt:lpstr>Office Theme</vt:lpstr>
      <vt:lpstr>1_Office Theme</vt:lpstr>
      <vt:lpstr>Worksheet</vt:lpstr>
      <vt:lpstr>Chart</vt:lpstr>
      <vt:lpstr>Photo Editor Photo</vt:lpstr>
      <vt:lpstr>CorelPhotoPaint.Image.10</vt:lpstr>
      <vt:lpstr>AutoCAD.Drawing.15</vt:lpstr>
      <vt:lpstr>Clip</vt:lpstr>
      <vt:lpstr>Equation</vt:lpstr>
      <vt:lpstr>Manufacturing and Testing based on LHC SC magnet production</vt:lpstr>
      <vt:lpstr>Many projects, different approaches</vt:lpstr>
      <vt:lpstr>Tevatron (FNAL): all-in-house  (pioneer)</vt:lpstr>
      <vt:lpstr>HERA (Desy) : industry based</vt:lpstr>
      <vt:lpstr>RHIC (BNL): Industry as assembler saving money by keeping responsibility</vt:lpstr>
      <vt:lpstr>LHC: a long history</vt:lpstr>
      <vt:lpstr>LHC</vt:lpstr>
      <vt:lpstr>LHC Magnet timeline</vt:lpstr>
      <vt:lpstr>Basic choices -1 </vt:lpstr>
      <vt:lpstr>Two routes : Nb-Ti and Nb3Sn</vt:lpstr>
      <vt:lpstr>First generation model &amp; prototypes</vt:lpstr>
      <vt:lpstr>TAP proto and MTA models successful</vt:lpstr>
      <vt:lpstr>Putting all together 1989-94 First LHC prototypes (CERN-INFN)</vt:lpstr>
      <vt:lpstr>But the design kept changing…</vt:lpstr>
      <vt:lpstr>CERN increase internal R&amp;D</vt:lpstr>
      <vt:lpstr>Results form the II generation (training, de-training, memory, degradation)</vt:lpstr>
      <vt:lpstr>But meanwhile the production was under preparation</vt:lpstr>
      <vt:lpstr>Further step toward CERN ownership</vt:lpstr>
      <vt:lpstr>Prototyping phase - III</vt:lpstr>
      <vt:lpstr>Long prototyping phase</vt:lpstr>
      <vt:lpstr>Products of main magnets in 10 years prototyping phase</vt:lpstr>
      <vt:lpstr>Construction Strategy Cost reduction - I</vt:lpstr>
      <vt:lpstr>Construction Strategy Cost reduction - II</vt:lpstr>
      <vt:lpstr>Meanwhile results were stabilizing on 1 m long models</vt:lpstr>
      <vt:lpstr>… as well as on prototype Operational field of 8.3 T, ultimate 9 T</vt:lpstr>
      <vt:lpstr>CERN supply</vt:lpstr>
      <vt:lpstr>The LHC superconductor  7000 km of Cu/Nb-Ti cable </vt:lpstr>
      <vt:lpstr>Critical Current of LHC inner cable</vt:lpstr>
      <vt:lpstr>Magnetization for LHC NbTi</vt:lpstr>
      <vt:lpstr>PowerPoint Presentation</vt:lpstr>
      <vt:lpstr>Controlling the contact resistance</vt:lpstr>
      <vt:lpstr>Number of tests in 2003 at CERN</vt:lpstr>
      <vt:lpstr>QA: Laboratory Equipment ( 300 K tests)</vt:lpstr>
      <vt:lpstr>QA: Laboratory Equipment</vt:lpstr>
      <vt:lpstr>QA : Cable Ic measurements on thousands samples (BNL, CERN)</vt:lpstr>
      <vt:lpstr>Cable for main dipoles : delivery striving to keep 3-4 months margins</vt:lpstr>
      <vt:lpstr>Dipole cross section:  cable and copper wedges</vt:lpstr>
      <vt:lpstr>Insulation and heat removal</vt:lpstr>
      <vt:lpstr>Operating point and stability</vt:lpstr>
      <vt:lpstr>Coils - Winding</vt:lpstr>
      <vt:lpstr>Critical Process Winding-Curing-Coil</vt:lpstr>
      <vt:lpstr>Dipole cross section :  Collars</vt:lpstr>
      <vt:lpstr>Steering the production    through Field quality</vt:lpstr>
      <vt:lpstr>QA: Magnetic measurements</vt:lpstr>
      <vt:lpstr>Magnetic Measurements in Industry  as ultimate QA</vt:lpstr>
      <vt:lpstr>Dipole X-sect: regular yoke laminations</vt:lpstr>
      <vt:lpstr>Dip X-sect</vt:lpstr>
      <vt:lpstr>Dipole X-sect: Shrinking cylinder and support</vt:lpstr>
      <vt:lpstr>3D Inner layer lyre side</vt:lpstr>
      <vt:lpstr>Dipole -end part end plate</vt:lpstr>
      <vt:lpstr>Dipole-end part Bus Bars postioning and connection</vt:lpstr>
      <vt:lpstr>Dipole -end part Shrinking cyilinder</vt:lpstr>
      <vt:lpstr> Dipole -end part Cu HXT </vt:lpstr>
      <vt:lpstr> Dipole -end part Corrector Magnets </vt:lpstr>
      <vt:lpstr>Dipole -end part Cold foot, Bellows and N-line</vt:lpstr>
      <vt:lpstr>Snapshot at Industry: Superconducting poles</vt:lpstr>
      <vt:lpstr>Snapshot at Industry: Aperture assembly</vt:lpstr>
      <vt:lpstr>Snapshot at Industry: collaring process</vt:lpstr>
      <vt:lpstr>Snapshot at Industry:  The Welding Press</vt:lpstr>
      <vt:lpstr>Snapshot at Industry: Cold Mass</vt:lpstr>
      <vt:lpstr>Snapshot at Industry: Cold Mass waiting</vt:lpstr>
      <vt:lpstr>Snapshot at Industry: delivery to CERN</vt:lpstr>
      <vt:lpstr>PowerPoint Presentation</vt:lpstr>
      <vt:lpstr>More than 6000 of various  corrector magnets</vt:lpstr>
      <vt:lpstr>The way to control production</vt:lpstr>
      <vt:lpstr>2. QA/QC structure, documentation and organization :</vt:lpstr>
      <vt:lpstr>5. Specific WEAK points at each site:</vt:lpstr>
      <vt:lpstr>LHC dipole complex structure Concept applies for small cosntruction, too</vt:lpstr>
      <vt:lpstr>The cold bore tube to welding flare fillet weld The requirements</vt:lpstr>
      <vt:lpstr>Inspection at CERN – First case discovered in SMI2</vt:lpstr>
      <vt:lpstr>Visual defects observed in the Main Quadrupoles</vt:lpstr>
      <vt:lpstr>MTF</vt:lpstr>
      <vt:lpstr>Superconducting LHC dipoles:  the long route</vt:lpstr>
      <vt:lpstr>Integrated supply chain management</vt:lpstr>
      <vt:lpstr>LHC components  &amp; industrial products</vt:lpstr>
      <vt:lpstr>90 main supply contracts  worldwide</vt:lpstr>
      <vt:lpstr>Personnel training  in Coil production</vt:lpstr>
      <vt:lpstr> Log Linear model learning                                         curves: FIrm 3</vt:lpstr>
      <vt:lpstr>Dashboard: simple methods  are very useful!</vt:lpstr>
      <vt:lpstr>PowerPoint Presentation</vt:lpstr>
      <vt:lpstr>LHC Superconducting Magnet Test Facility</vt:lpstr>
      <vt:lpstr>LHC Superconducting Magnet Test Facility</vt:lpstr>
      <vt:lpstr>Criteria for acceptance of the  Quench Performance</vt:lpstr>
      <vt:lpstr>Backlog and revision of criteria</vt:lpstr>
      <vt:lpstr>Dipole performance  today</vt:lpstr>
      <vt:lpstr>Quadrupole even safer</vt:lpstr>
      <vt:lpstr>Magnet work flow at CERN before beam test</vt:lpstr>
      <vt:lpstr>Drawback as opportunity: delays in installation allowed sorting!</vt:lpstr>
      <vt:lpstr>Troubles found in Commisioning-1 </vt:lpstr>
      <vt:lpstr>Problems in commissioning – 3:  bus bars shorts</vt:lpstr>
      <vt:lpstr>Quench performance in the tunnel</vt:lpstr>
      <vt:lpstr>Electric splices (13 kA)  in the magnet interconnection</vt:lpstr>
      <vt:lpstr>Failure: 260 n instead of &lt; 1 n run away at 8900 A on 19 Sept 2008</vt:lpstr>
      <vt:lpstr>Protection scheme</vt:lpstr>
      <vt:lpstr>Electrical arc between C24 and Q24</vt:lpstr>
      <vt:lpstr>Collateral damage:  magnet displacements</vt:lpstr>
      <vt:lpstr>Collateral damage:  magnet displacements</vt:lpstr>
      <vt:lpstr>Collateral damage:  magnet displacements</vt:lpstr>
      <vt:lpstr>Collateral damage:  ground supports</vt:lpstr>
      <vt:lpstr>Beam vacuum  contamination all along 3 km!!</vt:lpstr>
      <vt:lpstr>We have plenty like this : so run at limted current (60%) LHC stop 2 years to consolidate</vt:lpstr>
      <vt:lpstr>Conclusion &amp; Lesson learnt</vt:lpstr>
      <vt:lpstr>Even at 60% energy LHC and SC have done the job: Higgs boson got!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Manufacturing and Testing Following LHC Sc magnet production</dc:title>
  <dc:creator>Lucio Rossi</dc:creator>
  <cp:lastModifiedBy>Lucio Rossi</cp:lastModifiedBy>
  <cp:revision>58</cp:revision>
  <dcterms:created xsi:type="dcterms:W3CDTF">2013-04-30T15:31:39Z</dcterms:created>
  <dcterms:modified xsi:type="dcterms:W3CDTF">2013-05-03T08:21:34Z</dcterms:modified>
</cp:coreProperties>
</file>