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61" r:id="rId2"/>
    <p:sldId id="330" r:id="rId3"/>
    <p:sldId id="345" r:id="rId4"/>
    <p:sldId id="346" r:id="rId5"/>
    <p:sldId id="372" r:id="rId6"/>
    <p:sldId id="349" r:id="rId7"/>
    <p:sldId id="371" r:id="rId8"/>
    <p:sldId id="332" r:id="rId9"/>
    <p:sldId id="370" r:id="rId10"/>
    <p:sldId id="331" r:id="rId11"/>
    <p:sldId id="334" r:id="rId12"/>
    <p:sldId id="347" r:id="rId13"/>
    <p:sldId id="357" r:id="rId14"/>
    <p:sldId id="299" r:id="rId15"/>
    <p:sldId id="336" r:id="rId16"/>
    <p:sldId id="350" r:id="rId17"/>
    <p:sldId id="337" r:id="rId18"/>
    <p:sldId id="309" r:id="rId19"/>
    <p:sldId id="362" r:id="rId20"/>
    <p:sldId id="352" r:id="rId21"/>
    <p:sldId id="335" r:id="rId22"/>
    <p:sldId id="353" r:id="rId23"/>
    <p:sldId id="338" r:id="rId24"/>
    <p:sldId id="351" r:id="rId25"/>
    <p:sldId id="303" r:id="rId26"/>
    <p:sldId id="354" r:id="rId27"/>
    <p:sldId id="341" r:id="rId28"/>
    <p:sldId id="342" r:id="rId29"/>
    <p:sldId id="355" r:id="rId30"/>
    <p:sldId id="356" r:id="rId31"/>
    <p:sldId id="367" r:id="rId32"/>
    <p:sldId id="363" r:id="rId33"/>
    <p:sldId id="364" r:id="rId34"/>
    <p:sldId id="366" r:id="rId35"/>
    <p:sldId id="373" r:id="rId36"/>
  </p:sldIdLst>
  <p:sldSz cx="9144000" cy="6858000" type="screen4x3"/>
  <p:notesSz cx="6858000" cy="9144000"/>
  <p:defaultTextStyle>
    <a:defPPr>
      <a:defRPr lang="en-US"/>
    </a:defPPr>
    <a:lvl1pPr algn="ctr" rtl="0" fontAlgn="base">
      <a:spcBef>
        <a:spcPct val="50000"/>
      </a:spcBef>
      <a:spcAft>
        <a:spcPct val="0"/>
      </a:spcAft>
      <a:defRPr kern="1200">
        <a:solidFill>
          <a:schemeClr val="tx1"/>
        </a:solidFill>
        <a:latin typeface="Arial" charset="0"/>
        <a:ea typeface="+mn-ea"/>
        <a:cs typeface="+mn-cs"/>
      </a:defRPr>
    </a:lvl1pPr>
    <a:lvl2pPr marL="457200" algn="ctr" rtl="0" fontAlgn="base">
      <a:spcBef>
        <a:spcPct val="50000"/>
      </a:spcBef>
      <a:spcAft>
        <a:spcPct val="0"/>
      </a:spcAft>
      <a:defRPr kern="1200">
        <a:solidFill>
          <a:schemeClr val="tx1"/>
        </a:solidFill>
        <a:latin typeface="Arial" charset="0"/>
        <a:ea typeface="+mn-ea"/>
        <a:cs typeface="+mn-cs"/>
      </a:defRPr>
    </a:lvl2pPr>
    <a:lvl3pPr marL="914400" algn="ctr" rtl="0" fontAlgn="base">
      <a:spcBef>
        <a:spcPct val="50000"/>
      </a:spcBef>
      <a:spcAft>
        <a:spcPct val="0"/>
      </a:spcAft>
      <a:defRPr kern="1200">
        <a:solidFill>
          <a:schemeClr val="tx1"/>
        </a:solidFill>
        <a:latin typeface="Arial" charset="0"/>
        <a:ea typeface="+mn-ea"/>
        <a:cs typeface="+mn-cs"/>
      </a:defRPr>
    </a:lvl3pPr>
    <a:lvl4pPr marL="1371600" algn="ctr" rtl="0" fontAlgn="base">
      <a:spcBef>
        <a:spcPct val="50000"/>
      </a:spcBef>
      <a:spcAft>
        <a:spcPct val="0"/>
      </a:spcAft>
      <a:defRPr kern="1200">
        <a:solidFill>
          <a:schemeClr val="tx1"/>
        </a:solidFill>
        <a:latin typeface="Arial" charset="0"/>
        <a:ea typeface="+mn-ea"/>
        <a:cs typeface="+mn-cs"/>
      </a:defRPr>
    </a:lvl4pPr>
    <a:lvl5pPr marL="1828800" algn="ctr"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000099"/>
    <a:srgbClr val="FF0000"/>
    <a:srgbClr val="FF3300"/>
    <a:srgbClr val="00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67" autoAdjust="0"/>
    <p:restoredTop sz="90929"/>
  </p:normalViewPr>
  <p:slideViewPr>
    <p:cSldViewPr>
      <p:cViewPr>
        <p:scale>
          <a:sx n="80" d="100"/>
          <a:sy n="80" d="100"/>
        </p:scale>
        <p:origin x="-59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396"/>
    </p:cViewPr>
  </p:sorterViewPr>
  <p:notesViewPr>
    <p:cSldViewPr>
      <p:cViewPr varScale="1">
        <p:scale>
          <a:sx n="61" d="100"/>
          <a:sy n="61" d="100"/>
        </p:scale>
        <p:origin x="-171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accent2"/>
                </a:solidFill>
                <a:latin typeface="Arial" pitchFamily="34" charset="0"/>
              </a:defRPr>
            </a:lvl1pPr>
          </a:lstStyle>
          <a:p>
            <a:pPr>
              <a:defRPr/>
            </a:pPr>
            <a:endParaRPr lang="en-US" dirty="0"/>
          </a:p>
        </p:txBody>
      </p:sp>
      <p:sp>
        <p:nvSpPr>
          <p:cNvPr id="13414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accent2"/>
                </a:solidFill>
                <a:latin typeface="Arial" pitchFamily="34" charset="0"/>
              </a:defRPr>
            </a:lvl1pPr>
          </a:lstStyle>
          <a:p>
            <a:pPr>
              <a:defRPr/>
            </a:pPr>
            <a:endParaRPr lang="en-US" dirty="0"/>
          </a:p>
        </p:txBody>
      </p:sp>
      <p:sp>
        <p:nvSpPr>
          <p:cNvPr id="13414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accent2"/>
                </a:solidFill>
                <a:latin typeface="Arial" pitchFamily="34" charset="0"/>
              </a:defRPr>
            </a:lvl1pPr>
          </a:lstStyle>
          <a:p>
            <a:pPr>
              <a:defRPr/>
            </a:pPr>
            <a:endParaRPr lang="en-US" dirty="0"/>
          </a:p>
        </p:txBody>
      </p:sp>
      <p:sp>
        <p:nvSpPr>
          <p:cNvPr id="13414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accent2"/>
                </a:solidFill>
                <a:latin typeface="Arial" pitchFamily="34" charset="0"/>
              </a:defRPr>
            </a:lvl1pPr>
          </a:lstStyle>
          <a:p>
            <a:pPr>
              <a:defRPr/>
            </a:pPr>
            <a:fld id="{F51477CA-C3A3-4441-BE18-AF4928507DD5}" type="slidenum">
              <a:rPr lang="en-US"/>
              <a:pPr>
                <a:defRPr/>
              </a:pPr>
              <a:t>‹#›</a:t>
            </a:fld>
            <a:endParaRPr lang="en-US" dirty="0"/>
          </a:p>
        </p:txBody>
      </p:sp>
    </p:spTree>
    <p:extLst>
      <p:ext uri="{BB962C8B-B14F-4D97-AF65-F5344CB8AC3E}">
        <p14:creationId xmlns:p14="http://schemas.microsoft.com/office/powerpoint/2010/main" val="274626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200">
                <a:latin typeface="Times New Roman" pitchFamily="18" charset="0"/>
              </a:defRPr>
            </a:lvl1pPr>
          </a:lstStyle>
          <a:p>
            <a:pPr>
              <a:defRPr/>
            </a:pPr>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Times New Roman" pitchFamily="18" charset="0"/>
              </a:defRPr>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200">
                <a:latin typeface="Times New Roman"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Times New Roman" pitchFamily="18" charset="0"/>
              </a:defRPr>
            </a:lvl1pPr>
          </a:lstStyle>
          <a:p>
            <a:pPr>
              <a:defRPr/>
            </a:pPr>
            <a:fld id="{CEB4FBD2-0782-4B58-893F-0B5A260F7BBB}" type="slidenum">
              <a:rPr lang="en-US"/>
              <a:pPr>
                <a:defRPr/>
              </a:pPr>
              <a:t>‹#›</a:t>
            </a:fld>
            <a:endParaRPr lang="en-US" dirty="0"/>
          </a:p>
        </p:txBody>
      </p:sp>
    </p:spTree>
    <p:extLst>
      <p:ext uri="{BB962C8B-B14F-4D97-AF65-F5344CB8AC3E}">
        <p14:creationId xmlns:p14="http://schemas.microsoft.com/office/powerpoint/2010/main" val="1724891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565BA2A2-4CB2-4061-AB4F-6028A621DD30}" type="slidenum">
              <a:rPr lang="en-US" smtClean="0">
                <a:latin typeface="Times New Roman" pitchFamily="18" charset="0"/>
              </a:rPr>
              <a:pPr eaLnBrk="1" hangingPunct="1"/>
              <a:t>2</a:t>
            </a:fld>
            <a:endParaRPr lang="en-US" dirty="0" smtClean="0">
              <a:latin typeface="Times New Roman" pitchFamily="18" charset="0"/>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2D4594AE-4B36-4F9D-98F9-4A4C5E4D21C7}" type="slidenum">
              <a:rPr lang="en-US"/>
              <a:pPr>
                <a:defRPr/>
              </a:pPr>
              <a:t>‹#›</a:t>
            </a:fld>
            <a:endParaRPr lang="en-US" dirty="0"/>
          </a:p>
        </p:txBody>
      </p:sp>
    </p:spTree>
    <p:extLst>
      <p:ext uri="{BB962C8B-B14F-4D97-AF65-F5344CB8AC3E}">
        <p14:creationId xmlns:p14="http://schemas.microsoft.com/office/powerpoint/2010/main" val="17078399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0C4CB2B4-4D50-4EDA-8B57-38563328A4A8}" type="slidenum">
              <a:rPr lang="en-US"/>
              <a:pPr>
                <a:defRPr/>
              </a:pPr>
              <a:t>‹#›</a:t>
            </a:fld>
            <a:endParaRPr lang="en-US" dirty="0"/>
          </a:p>
        </p:txBody>
      </p:sp>
    </p:spTree>
    <p:extLst>
      <p:ext uri="{BB962C8B-B14F-4D97-AF65-F5344CB8AC3E}">
        <p14:creationId xmlns:p14="http://schemas.microsoft.com/office/powerpoint/2010/main" val="225339504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1A06DDA5-CAB3-4F38-9A0B-B74BC4A561EB}" type="slidenum">
              <a:rPr lang="en-US"/>
              <a:pPr>
                <a:defRPr/>
              </a:pPr>
              <a:t>‹#›</a:t>
            </a:fld>
            <a:endParaRPr lang="en-US" dirty="0"/>
          </a:p>
        </p:txBody>
      </p:sp>
    </p:spTree>
    <p:extLst>
      <p:ext uri="{BB962C8B-B14F-4D97-AF65-F5344CB8AC3E}">
        <p14:creationId xmlns:p14="http://schemas.microsoft.com/office/powerpoint/2010/main" val="254891641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17134C68-036C-4C78-87A8-E7F266233465}" type="slidenum">
              <a:rPr lang="en-US"/>
              <a:pPr>
                <a:defRPr/>
              </a:pPr>
              <a:t>‹#›</a:t>
            </a:fld>
            <a:endParaRPr lang="en-US" dirty="0"/>
          </a:p>
        </p:txBody>
      </p:sp>
    </p:spTree>
    <p:extLst>
      <p:ext uri="{BB962C8B-B14F-4D97-AF65-F5344CB8AC3E}">
        <p14:creationId xmlns:p14="http://schemas.microsoft.com/office/powerpoint/2010/main" val="2834449056"/>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7488" y="381000"/>
            <a:ext cx="6172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250825" y="1143000"/>
            <a:ext cx="86423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453438"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solidFill>
                  <a:schemeClr val="accent2"/>
                </a:solidFill>
                <a:latin typeface="Arial" pitchFamily="34" charset="0"/>
              </a:defRPr>
            </a:lvl1pPr>
          </a:lstStyle>
          <a:p>
            <a:pPr>
              <a:defRPr/>
            </a:pPr>
            <a:fld id="{91883DC7-5D91-4DFE-B327-D362BCC95D42}" type="slidenum">
              <a:rPr lang="en-US"/>
              <a:pPr>
                <a:defRPr/>
              </a:pPr>
              <a:t>‹#›</a:t>
            </a:fld>
            <a:endParaRPr lang="en-US" dirty="0"/>
          </a:p>
        </p:txBody>
      </p:sp>
      <p:sp>
        <p:nvSpPr>
          <p:cNvPr id="1029" name="Line 9"/>
          <p:cNvSpPr>
            <a:spLocks noChangeShapeType="1"/>
          </p:cNvSpPr>
          <p:nvPr/>
        </p:nvSpPr>
        <p:spPr bwMode="auto">
          <a:xfrm>
            <a:off x="0" y="990600"/>
            <a:ext cx="9144000" cy="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0" name="Picture 9"/>
          <p:cNvPicPr>
            <a:picLocks noChangeAspect="1"/>
          </p:cNvPicPr>
          <p:nvPr userDrawn="1"/>
        </p:nvPicPr>
        <p:blipFill>
          <a:blip r:embed="rId6"/>
          <a:srcRect/>
          <a:stretch>
            <a:fillRect/>
          </a:stretch>
        </p:blipFill>
        <p:spPr bwMode="auto">
          <a:xfrm>
            <a:off x="8350250" y="119063"/>
            <a:ext cx="674688" cy="674687"/>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1031" name="Picture 1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365875" y="123825"/>
            <a:ext cx="1935163"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ransition spd="med"/>
  <p:hf hdr="0" ftr="0" dt="0"/>
  <p:txStyles>
    <p:titleStyle>
      <a:lvl1pPr algn="l" rtl="0" eaLnBrk="0" fontAlgn="base" hangingPunct="0">
        <a:spcBef>
          <a:spcPct val="0"/>
        </a:spcBef>
        <a:spcAft>
          <a:spcPct val="0"/>
        </a:spcAft>
        <a:defRPr sz="2800">
          <a:solidFill>
            <a:srgbClr val="FF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a:solidFill>
            <a:srgbClr val="FF3300"/>
          </a:solidFill>
          <a:effectLst>
            <a:outerShdw blurRad="38100" dist="38100" dir="2700000" algn="tl">
              <a:srgbClr val="C0C0C0"/>
            </a:outerShdw>
          </a:effectLst>
          <a:latin typeface="Arial" pitchFamily="34" charset="0"/>
        </a:defRPr>
      </a:lvl2pPr>
      <a:lvl3pPr algn="l" rtl="0" eaLnBrk="0" fontAlgn="base" hangingPunct="0">
        <a:spcBef>
          <a:spcPct val="0"/>
        </a:spcBef>
        <a:spcAft>
          <a:spcPct val="0"/>
        </a:spcAft>
        <a:defRPr sz="2800">
          <a:solidFill>
            <a:srgbClr val="FF3300"/>
          </a:solidFill>
          <a:effectLst>
            <a:outerShdw blurRad="38100" dist="38100" dir="2700000" algn="tl">
              <a:srgbClr val="C0C0C0"/>
            </a:outerShdw>
          </a:effectLst>
          <a:latin typeface="Arial" pitchFamily="34" charset="0"/>
        </a:defRPr>
      </a:lvl3pPr>
      <a:lvl4pPr algn="l" rtl="0" eaLnBrk="0" fontAlgn="base" hangingPunct="0">
        <a:spcBef>
          <a:spcPct val="0"/>
        </a:spcBef>
        <a:spcAft>
          <a:spcPct val="0"/>
        </a:spcAft>
        <a:defRPr sz="2800">
          <a:solidFill>
            <a:srgbClr val="FF3300"/>
          </a:solidFill>
          <a:effectLst>
            <a:outerShdw blurRad="38100" dist="38100" dir="2700000" algn="tl">
              <a:srgbClr val="C0C0C0"/>
            </a:outerShdw>
          </a:effectLst>
          <a:latin typeface="Arial" pitchFamily="34" charset="0"/>
        </a:defRPr>
      </a:lvl4pPr>
      <a:lvl5pPr algn="l" rtl="0" eaLnBrk="0" fontAlgn="base" hangingPunct="0">
        <a:spcBef>
          <a:spcPct val="0"/>
        </a:spcBef>
        <a:spcAft>
          <a:spcPct val="0"/>
        </a:spcAft>
        <a:defRPr sz="2800">
          <a:solidFill>
            <a:srgbClr val="FF3300"/>
          </a:solidFill>
          <a:effectLst>
            <a:outerShdw blurRad="38100" dist="38100" dir="2700000" algn="tl">
              <a:srgbClr val="C0C0C0"/>
            </a:outerShdw>
          </a:effectLst>
          <a:latin typeface="Arial" pitchFamily="34" charset="0"/>
        </a:defRPr>
      </a:lvl5pPr>
      <a:lvl6pPr marL="457200" algn="l" rtl="0" fontAlgn="base">
        <a:spcBef>
          <a:spcPct val="0"/>
        </a:spcBef>
        <a:spcAft>
          <a:spcPct val="0"/>
        </a:spcAft>
        <a:defRPr sz="2800">
          <a:solidFill>
            <a:srgbClr val="FF3300"/>
          </a:solidFill>
          <a:effectLst>
            <a:outerShdw blurRad="38100" dist="38100" dir="2700000" algn="tl">
              <a:srgbClr val="C0C0C0"/>
            </a:outerShdw>
          </a:effectLst>
          <a:latin typeface="Arial" pitchFamily="34" charset="0"/>
        </a:defRPr>
      </a:lvl6pPr>
      <a:lvl7pPr marL="914400" algn="l" rtl="0" fontAlgn="base">
        <a:spcBef>
          <a:spcPct val="0"/>
        </a:spcBef>
        <a:spcAft>
          <a:spcPct val="0"/>
        </a:spcAft>
        <a:defRPr sz="2800">
          <a:solidFill>
            <a:srgbClr val="FF3300"/>
          </a:solidFill>
          <a:effectLst>
            <a:outerShdw blurRad="38100" dist="38100" dir="2700000" algn="tl">
              <a:srgbClr val="C0C0C0"/>
            </a:outerShdw>
          </a:effectLst>
          <a:latin typeface="Arial" pitchFamily="34" charset="0"/>
        </a:defRPr>
      </a:lvl7pPr>
      <a:lvl8pPr marL="1371600" algn="l" rtl="0" fontAlgn="base">
        <a:spcBef>
          <a:spcPct val="0"/>
        </a:spcBef>
        <a:spcAft>
          <a:spcPct val="0"/>
        </a:spcAft>
        <a:defRPr sz="2800">
          <a:solidFill>
            <a:srgbClr val="FF3300"/>
          </a:solidFill>
          <a:effectLst>
            <a:outerShdw blurRad="38100" dist="38100" dir="2700000" algn="tl">
              <a:srgbClr val="C0C0C0"/>
            </a:outerShdw>
          </a:effectLst>
          <a:latin typeface="Arial" pitchFamily="34" charset="0"/>
        </a:defRPr>
      </a:lvl8pPr>
      <a:lvl9pPr marL="1828800" algn="l" rtl="0" fontAlgn="base">
        <a:spcBef>
          <a:spcPct val="0"/>
        </a:spcBef>
        <a:spcAft>
          <a:spcPct val="0"/>
        </a:spcAft>
        <a:defRPr sz="2800">
          <a:solidFill>
            <a:srgbClr val="FF3300"/>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spcBef>
          <a:spcPct val="20000"/>
        </a:spcBef>
        <a:spcAft>
          <a:spcPct val="0"/>
        </a:spcAft>
        <a:defRPr sz="2000" b="1">
          <a:solidFill>
            <a:schemeClr val="accent2"/>
          </a:solidFill>
          <a:latin typeface="+mn-lt"/>
          <a:ea typeface="+mn-ea"/>
          <a:cs typeface="+mn-cs"/>
        </a:defRPr>
      </a:lvl1pPr>
      <a:lvl2pPr marL="385763" indent="-195263" algn="l" rtl="0" eaLnBrk="0" fontAlgn="base" hangingPunct="0">
        <a:spcBef>
          <a:spcPct val="20000"/>
        </a:spcBef>
        <a:spcAft>
          <a:spcPct val="0"/>
        </a:spcAft>
        <a:buSzPct val="70000"/>
        <a:buFont typeface="Wingdings" pitchFamily="2" charset="2"/>
        <a:buChar char="§"/>
        <a:defRPr>
          <a:solidFill>
            <a:schemeClr val="tx1"/>
          </a:solidFill>
          <a:latin typeface="+mn-lt"/>
        </a:defRPr>
      </a:lvl2pPr>
      <a:lvl3pPr marL="758825" indent="-182563" algn="l" rtl="0" eaLnBrk="0" fontAlgn="base" hangingPunct="0">
        <a:spcBef>
          <a:spcPct val="20000"/>
        </a:spcBef>
        <a:spcAft>
          <a:spcPct val="0"/>
        </a:spcAft>
        <a:buSzPct val="70000"/>
        <a:buFont typeface="Wingdings" pitchFamily="2" charset="2"/>
        <a:buChar char="§"/>
        <a:defRPr sz="1600">
          <a:solidFill>
            <a:schemeClr val="tx1"/>
          </a:solidFill>
          <a:latin typeface="+mn-lt"/>
        </a:defRPr>
      </a:lvl3pPr>
      <a:lvl4pPr marL="1143000" indent="-192088" algn="l" rtl="0" eaLnBrk="0" fontAlgn="base" hangingPunct="0">
        <a:spcBef>
          <a:spcPct val="20000"/>
        </a:spcBef>
        <a:spcAft>
          <a:spcPct val="0"/>
        </a:spcAft>
        <a:buSzPct val="70000"/>
        <a:buFont typeface="Wingdings" pitchFamily="2" charset="2"/>
        <a:buChar char="§"/>
        <a:defRPr sz="1600">
          <a:solidFill>
            <a:schemeClr val="tx1"/>
          </a:solidFill>
          <a:latin typeface="+mn-lt"/>
        </a:defRPr>
      </a:lvl4pPr>
      <a:lvl5pPr marL="1528763" indent="-192088" algn="l" rtl="0" eaLnBrk="0" fontAlgn="base" hangingPunct="0">
        <a:spcBef>
          <a:spcPct val="20000"/>
        </a:spcBef>
        <a:spcAft>
          <a:spcPct val="0"/>
        </a:spcAft>
        <a:buSzPct val="70000"/>
        <a:buFont typeface="Wingdings" pitchFamily="2" charset="2"/>
        <a:buChar char="§"/>
        <a:defRPr sz="1600">
          <a:solidFill>
            <a:schemeClr val="tx1"/>
          </a:solidFill>
          <a:latin typeface="+mn-lt"/>
        </a:defRPr>
      </a:lvl5pPr>
      <a:lvl6pPr marL="1985963" indent="-192088" algn="l" rtl="0" fontAlgn="base">
        <a:spcBef>
          <a:spcPct val="20000"/>
        </a:spcBef>
        <a:spcAft>
          <a:spcPct val="0"/>
        </a:spcAft>
        <a:buSzPct val="70000"/>
        <a:buFont typeface="Wingdings" pitchFamily="2" charset="2"/>
        <a:buChar char="§"/>
        <a:defRPr sz="1600">
          <a:solidFill>
            <a:schemeClr val="tx1"/>
          </a:solidFill>
          <a:latin typeface="+mn-lt"/>
        </a:defRPr>
      </a:lvl6pPr>
      <a:lvl7pPr marL="2443163" indent="-192088" algn="l" rtl="0" fontAlgn="base">
        <a:spcBef>
          <a:spcPct val="20000"/>
        </a:spcBef>
        <a:spcAft>
          <a:spcPct val="0"/>
        </a:spcAft>
        <a:buSzPct val="70000"/>
        <a:buFont typeface="Wingdings" pitchFamily="2" charset="2"/>
        <a:buChar char="§"/>
        <a:defRPr sz="1600">
          <a:solidFill>
            <a:schemeClr val="tx1"/>
          </a:solidFill>
          <a:latin typeface="+mn-lt"/>
        </a:defRPr>
      </a:lvl7pPr>
      <a:lvl8pPr marL="2900363" indent="-192088" algn="l" rtl="0" fontAlgn="base">
        <a:spcBef>
          <a:spcPct val="20000"/>
        </a:spcBef>
        <a:spcAft>
          <a:spcPct val="0"/>
        </a:spcAft>
        <a:buSzPct val="70000"/>
        <a:buFont typeface="Wingdings" pitchFamily="2" charset="2"/>
        <a:buChar char="§"/>
        <a:defRPr sz="1600">
          <a:solidFill>
            <a:schemeClr val="tx1"/>
          </a:solidFill>
          <a:latin typeface="+mn-lt"/>
        </a:defRPr>
      </a:lvl8pPr>
      <a:lvl9pPr marL="3357563" indent="-192088" algn="l" rtl="0" fontAlgn="base">
        <a:spcBef>
          <a:spcPct val="20000"/>
        </a:spcBef>
        <a:spcAft>
          <a:spcPct val="0"/>
        </a:spcAft>
        <a:buSzPct val="70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youtube.com/watch?v=1R7KsfosV-o&amp;feature=player_detailpage"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0"/>
          </p:nvPr>
        </p:nvSpPr>
        <p:spPr>
          <a:xfrm>
            <a:off x="684213" y="6308725"/>
            <a:ext cx="1066800" cy="2286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BF75E2FE-A631-4236-AF7E-96654216068D}" type="slidenum">
              <a:rPr lang="en-US" smtClean="0">
                <a:solidFill>
                  <a:schemeClr val="accent2"/>
                </a:solidFill>
              </a:rPr>
              <a:pPr eaLnBrk="1" hangingPunct="1"/>
              <a:t>1</a:t>
            </a:fld>
            <a:endParaRPr lang="en-US" dirty="0" smtClean="0">
              <a:solidFill>
                <a:schemeClr val="accent2"/>
              </a:solidFill>
            </a:endParaRPr>
          </a:p>
        </p:txBody>
      </p:sp>
      <p:pic>
        <p:nvPicPr>
          <p:cNvPr id="6147" name="Picture 5" descr="LHC-AT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6350"/>
            <a:ext cx="9193213" cy="729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824220BC-DBBF-46B2-8518-EF261EB5234B}" type="slidenum">
              <a:rPr lang="en-US" smtClean="0">
                <a:solidFill>
                  <a:schemeClr val="accent2"/>
                </a:solidFill>
              </a:rPr>
              <a:pPr eaLnBrk="1" hangingPunct="1"/>
              <a:t>10</a:t>
            </a:fld>
            <a:endParaRPr lang="en-US" dirty="0" smtClean="0">
              <a:solidFill>
                <a:schemeClr val="accent2"/>
              </a:solidFill>
            </a:endParaRPr>
          </a:p>
        </p:txBody>
      </p:sp>
      <p:sp>
        <p:nvSpPr>
          <p:cNvPr id="171010" name="Rectangle 2"/>
          <p:cNvSpPr>
            <a:spLocks noGrp="1" noChangeArrowheads="1"/>
          </p:cNvSpPr>
          <p:nvPr>
            <p:ph type="title"/>
          </p:nvPr>
        </p:nvSpPr>
        <p:spPr>
          <a:xfrm>
            <a:off x="169987" y="428501"/>
            <a:ext cx="6172200" cy="609600"/>
          </a:xfrm>
        </p:spPr>
        <p:txBody>
          <a:bodyPr/>
          <a:lstStyle/>
          <a:p>
            <a:pPr eaLnBrk="1" hangingPunct="1">
              <a:defRPr/>
            </a:pPr>
            <a:r>
              <a:rPr lang="en-US" dirty="0" smtClean="0"/>
              <a:t>3. Adiabatic heating of the conductor</a:t>
            </a:r>
          </a:p>
        </p:txBody>
      </p:sp>
      <p:sp>
        <p:nvSpPr>
          <p:cNvPr id="12292" name="Rectangle 3"/>
          <p:cNvSpPr>
            <a:spLocks noGrp="1" noChangeArrowheads="1"/>
          </p:cNvSpPr>
          <p:nvPr>
            <p:ph type="body" idx="1"/>
          </p:nvPr>
        </p:nvSpPr>
        <p:spPr>
          <a:xfrm>
            <a:off x="-11874" y="1209617"/>
            <a:ext cx="5536374" cy="5452440"/>
          </a:xfrm>
        </p:spPr>
        <p:txBody>
          <a:bodyPr/>
          <a:lstStyle/>
          <a:p>
            <a:pPr marL="0" indent="0" eaLnBrk="1" hangingPunct="1">
              <a:lnSpc>
                <a:spcPct val="90000"/>
              </a:lnSpc>
            </a:pPr>
            <a:r>
              <a:rPr lang="en-US" dirty="0" smtClean="0"/>
              <a:t>  Temperature of the conductor</a:t>
            </a:r>
          </a:p>
          <a:p>
            <a:pPr lvl="1" eaLnBrk="1" hangingPunct="1">
              <a:lnSpc>
                <a:spcPct val="90000"/>
              </a:lnSpc>
            </a:pPr>
            <a:r>
              <a:rPr lang="en-US" dirty="0" smtClean="0"/>
              <a:t>Heating in the normal zone </a:t>
            </a:r>
            <a:r>
              <a:rPr lang="en-US" dirty="0" smtClean="0">
                <a:sym typeface="Symbol" pitchFamily="18" charset="2"/>
              </a:rPr>
              <a:t>J</a:t>
            </a:r>
            <a:r>
              <a:rPr lang="en-US" baseline="30000" dirty="0" smtClean="0">
                <a:sym typeface="Symbol" pitchFamily="18" charset="2"/>
              </a:rPr>
              <a:t>2</a:t>
            </a:r>
            <a:r>
              <a:rPr lang="en-US" dirty="0" smtClean="0">
                <a:sym typeface="Symbol" pitchFamily="18" charset="2"/>
              </a:rPr>
              <a:t> is taken up by enthalpy</a:t>
            </a:r>
          </a:p>
          <a:p>
            <a:pPr lvl="1" eaLnBrk="1" hangingPunct="1">
              <a:lnSpc>
                <a:spcPct val="90000"/>
              </a:lnSpc>
              <a:buFont typeface="Wingdings" pitchFamily="2" charset="2"/>
              <a:buNone/>
            </a:pPr>
            <a:r>
              <a:rPr lang="en-US" dirty="0" smtClean="0">
                <a:solidFill>
                  <a:srgbClr val="008000"/>
                </a:solidFill>
                <a:sym typeface="Symbol" pitchFamily="18" charset="2"/>
              </a:rPr>
              <a:t>		       (T) J</a:t>
            </a:r>
            <a:r>
              <a:rPr lang="en-US" baseline="50000" dirty="0" smtClean="0">
                <a:solidFill>
                  <a:srgbClr val="008000"/>
                </a:solidFill>
                <a:sym typeface="Symbol" pitchFamily="18" charset="2"/>
              </a:rPr>
              <a:t>2</a:t>
            </a:r>
            <a:r>
              <a:rPr lang="en-US" dirty="0" smtClean="0">
                <a:solidFill>
                  <a:srgbClr val="008000"/>
                </a:solidFill>
                <a:sym typeface="Symbol" pitchFamily="18" charset="2"/>
              </a:rPr>
              <a:t>(t) dt = c(T) dT</a:t>
            </a:r>
          </a:p>
          <a:p>
            <a:pPr lvl="1" eaLnBrk="1" hangingPunct="1">
              <a:lnSpc>
                <a:spcPct val="90000"/>
              </a:lnSpc>
              <a:buFont typeface="Wingdings" pitchFamily="2" charset="2"/>
              <a:buNone/>
            </a:pPr>
            <a:endParaRPr lang="en-US" sz="600" dirty="0" smtClean="0">
              <a:solidFill>
                <a:srgbClr val="008000"/>
              </a:solidFill>
              <a:sym typeface="Symbol" pitchFamily="18" charset="2"/>
            </a:endParaRPr>
          </a:p>
          <a:p>
            <a:pPr lvl="1" eaLnBrk="1" hangingPunct="1">
              <a:lnSpc>
                <a:spcPct val="150000"/>
              </a:lnSpc>
              <a:buFont typeface="Wingdings" pitchFamily="2" charset="2"/>
              <a:buNone/>
            </a:pPr>
            <a:r>
              <a:rPr lang="en-US" baseline="-25000" dirty="0" smtClean="0">
                <a:solidFill>
                  <a:srgbClr val="FF0000"/>
                </a:solidFill>
                <a:sym typeface="Symbol" pitchFamily="18" charset="2"/>
              </a:rPr>
              <a:t>	</a:t>
            </a:r>
            <a:r>
              <a:rPr lang="en-US" baseline="-50000" dirty="0" smtClean="0">
                <a:solidFill>
                  <a:srgbClr val="FF0000"/>
                </a:solidFill>
                <a:sym typeface="Symbol" pitchFamily="18" charset="2"/>
              </a:rPr>
              <a:t>o</a:t>
            </a:r>
            <a:r>
              <a:rPr lang="en-US" baseline="-25000" dirty="0" smtClean="0">
                <a:solidFill>
                  <a:srgbClr val="FF0000"/>
                </a:solidFill>
                <a:sym typeface="Symbol" pitchFamily="18" charset="2"/>
              </a:rPr>
              <a:t> </a:t>
            </a:r>
            <a:r>
              <a:rPr lang="en-US" dirty="0" smtClean="0">
                <a:solidFill>
                  <a:srgbClr val="FF0000"/>
                </a:solidFill>
                <a:sym typeface="Symbol" pitchFamily="18" charset="2"/>
              </a:rPr>
              <a:t> </a:t>
            </a:r>
            <a:r>
              <a:rPr lang="en-US" baseline="80000" dirty="0" smtClean="0">
                <a:solidFill>
                  <a:srgbClr val="FF0000"/>
                </a:solidFill>
                <a:sym typeface="Symbol" pitchFamily="18" charset="2"/>
              </a:rPr>
              <a:t>t</a:t>
            </a:r>
            <a:r>
              <a:rPr lang="en-US" baseline="60000" dirty="0" smtClean="0">
                <a:solidFill>
                  <a:srgbClr val="FF0000"/>
                </a:solidFill>
                <a:sym typeface="Symbol" pitchFamily="18" charset="2"/>
              </a:rPr>
              <a:t> </a:t>
            </a:r>
            <a:r>
              <a:rPr lang="en-US" dirty="0" smtClean="0">
                <a:solidFill>
                  <a:srgbClr val="FF0000"/>
                </a:solidFill>
                <a:sym typeface="Symbol" pitchFamily="18" charset="2"/>
              </a:rPr>
              <a:t>J</a:t>
            </a:r>
            <a:r>
              <a:rPr lang="en-US" baseline="30000" dirty="0" smtClean="0">
                <a:solidFill>
                  <a:srgbClr val="FF0000"/>
                </a:solidFill>
                <a:sym typeface="Symbol" pitchFamily="18" charset="2"/>
              </a:rPr>
              <a:t>2</a:t>
            </a:r>
            <a:r>
              <a:rPr lang="en-US" dirty="0" smtClean="0">
                <a:solidFill>
                  <a:srgbClr val="FF0000"/>
                </a:solidFill>
                <a:sym typeface="Symbol" pitchFamily="18" charset="2"/>
              </a:rPr>
              <a:t>(t) dt =</a:t>
            </a:r>
            <a:r>
              <a:rPr lang="en-US" baseline="-50000" dirty="0" smtClean="0">
                <a:solidFill>
                  <a:srgbClr val="FF0000"/>
                </a:solidFill>
                <a:sym typeface="Symbol" pitchFamily="18" charset="2"/>
              </a:rPr>
              <a:t>4</a:t>
            </a:r>
            <a:r>
              <a:rPr lang="en-US" baseline="-25000" dirty="0" smtClean="0">
                <a:solidFill>
                  <a:srgbClr val="FF0000"/>
                </a:solidFill>
                <a:sym typeface="Symbol" pitchFamily="18" charset="2"/>
              </a:rPr>
              <a:t> </a:t>
            </a:r>
            <a:r>
              <a:rPr lang="en-US" dirty="0" smtClean="0">
                <a:solidFill>
                  <a:srgbClr val="FF0000"/>
                </a:solidFill>
                <a:sym typeface="Symbol" pitchFamily="18" charset="2"/>
              </a:rPr>
              <a:t></a:t>
            </a:r>
            <a:r>
              <a:rPr lang="en-US" baseline="80000" dirty="0" smtClean="0">
                <a:solidFill>
                  <a:srgbClr val="FF0000"/>
                </a:solidFill>
                <a:sym typeface="Symbol" pitchFamily="18" charset="2"/>
              </a:rPr>
              <a:t>T</a:t>
            </a:r>
            <a:r>
              <a:rPr lang="en-US" dirty="0" smtClean="0">
                <a:solidFill>
                  <a:srgbClr val="FF0000"/>
                </a:solidFill>
                <a:sym typeface="Symbol" pitchFamily="18" charset="2"/>
              </a:rPr>
              <a:t>c(T)/(T) dT = constant = F(T</a:t>
            </a:r>
            <a:r>
              <a:rPr lang="en-US" baseline="-25000" dirty="0" smtClean="0">
                <a:solidFill>
                  <a:srgbClr val="FF0000"/>
                </a:solidFill>
                <a:sym typeface="Symbol" pitchFamily="18" charset="2"/>
              </a:rPr>
              <a:t>m</a:t>
            </a:r>
            <a:r>
              <a:rPr lang="en-US" dirty="0" smtClean="0">
                <a:solidFill>
                  <a:srgbClr val="FF0000"/>
                </a:solidFill>
                <a:sym typeface="Symbol" pitchFamily="18" charset="2"/>
              </a:rPr>
              <a:t>)</a:t>
            </a:r>
          </a:p>
          <a:p>
            <a:pPr lvl="1" eaLnBrk="1" hangingPunct="1">
              <a:lnSpc>
                <a:spcPct val="90000"/>
              </a:lnSpc>
            </a:pPr>
            <a:endParaRPr lang="en-US" sz="600" dirty="0" smtClean="0">
              <a:sym typeface="Symbol" pitchFamily="18" charset="2"/>
            </a:endParaRPr>
          </a:p>
          <a:p>
            <a:pPr lvl="1" eaLnBrk="1" hangingPunct="1">
              <a:lnSpc>
                <a:spcPct val="90000"/>
              </a:lnSpc>
            </a:pPr>
            <a:endParaRPr lang="en-US" sz="600" dirty="0" smtClean="0">
              <a:sym typeface="Symbol" pitchFamily="18" charset="2"/>
            </a:endParaRPr>
          </a:p>
          <a:p>
            <a:pPr lvl="1" eaLnBrk="1" hangingPunct="1">
              <a:lnSpc>
                <a:spcPct val="90000"/>
              </a:lnSpc>
            </a:pPr>
            <a:r>
              <a:rPr lang="en-US" dirty="0" smtClean="0">
                <a:sym typeface="Symbol" pitchFamily="18" charset="2"/>
              </a:rPr>
              <a:t>F is the Load Integral, used to assess transient thermal loads in fuses, diodes, transistors, etc.</a:t>
            </a:r>
          </a:p>
          <a:p>
            <a:pPr lvl="1" eaLnBrk="1" hangingPunct="1">
              <a:lnSpc>
                <a:spcPct val="90000"/>
              </a:lnSpc>
            </a:pPr>
            <a:endParaRPr lang="en-US" sz="600" dirty="0" smtClean="0">
              <a:sym typeface="Symbol" pitchFamily="18" charset="2"/>
            </a:endParaRPr>
          </a:p>
          <a:p>
            <a:pPr lvl="1" eaLnBrk="1" hangingPunct="1">
              <a:lnSpc>
                <a:spcPct val="90000"/>
              </a:lnSpc>
            </a:pPr>
            <a:endParaRPr lang="en-US" sz="600" dirty="0" smtClean="0">
              <a:sym typeface="Symbol" pitchFamily="18" charset="2"/>
            </a:endParaRPr>
          </a:p>
          <a:p>
            <a:pPr lvl="1" eaLnBrk="1" hangingPunct="1">
              <a:lnSpc>
                <a:spcPct val="95000"/>
              </a:lnSpc>
            </a:pPr>
            <a:r>
              <a:rPr lang="en-US" dirty="0" smtClean="0">
                <a:sym typeface="Symbol" pitchFamily="18" charset="2"/>
              </a:rPr>
              <a:t>F is a constant and can be calculated for NbTi, Cu, resin and any mixture as a typical winding assuming for (T) the copper/matrix value and for </a:t>
            </a:r>
            <a:r>
              <a:rPr lang="en-US" dirty="0" smtClean="0">
                <a:solidFill>
                  <a:srgbClr val="FF0000"/>
                </a:solidFill>
                <a:sym typeface="Symbol" pitchFamily="18" charset="2"/>
              </a:rPr>
              <a:t>c(T)</a:t>
            </a:r>
            <a:r>
              <a:rPr lang="en-US" dirty="0" smtClean="0">
                <a:solidFill>
                  <a:srgbClr val="000099"/>
                </a:solidFill>
                <a:sym typeface="Symbol" pitchFamily="18" charset="2"/>
              </a:rPr>
              <a:t> the mean specific heat of copper + superconductor</a:t>
            </a:r>
            <a:r>
              <a:rPr lang="en-US" dirty="0" smtClean="0">
                <a:sym typeface="Symbol" pitchFamily="18" charset="2"/>
              </a:rPr>
              <a:t> </a:t>
            </a:r>
            <a:r>
              <a:rPr lang="en-US" dirty="0" err="1" smtClean="0">
                <a:solidFill>
                  <a:srgbClr val="FF0000"/>
                </a:solidFill>
                <a:sym typeface="Symbol" pitchFamily="18" charset="2"/>
              </a:rPr>
              <a:t>c</a:t>
            </a:r>
            <a:r>
              <a:rPr lang="en-US" baseline="-25000" dirty="0" err="1" smtClean="0">
                <a:solidFill>
                  <a:srgbClr val="FF0000"/>
                </a:solidFill>
                <a:sym typeface="Symbol" pitchFamily="18" charset="2"/>
              </a:rPr>
              <a:t>av</a:t>
            </a:r>
            <a:r>
              <a:rPr lang="en-US" dirty="0" smtClean="0">
                <a:solidFill>
                  <a:srgbClr val="FF0000"/>
                </a:solidFill>
                <a:sym typeface="Symbol" pitchFamily="18" charset="2"/>
              </a:rPr>
              <a:t>(T)</a:t>
            </a:r>
            <a:r>
              <a:rPr lang="en-US" dirty="0" smtClean="0">
                <a:sym typeface="Symbol" pitchFamily="18" charset="2"/>
              </a:rPr>
              <a:t>, justified since the filaments are fine and thermally accessible.</a:t>
            </a:r>
          </a:p>
          <a:p>
            <a:pPr lvl="1" eaLnBrk="1" hangingPunct="1">
              <a:lnSpc>
                <a:spcPct val="110000"/>
              </a:lnSpc>
            </a:pPr>
            <a:endParaRPr lang="en-US" sz="600" dirty="0" smtClean="0">
              <a:sym typeface="Symbol" pitchFamily="18" charset="2"/>
            </a:endParaRPr>
          </a:p>
          <a:p>
            <a:pPr lvl="1" eaLnBrk="1" hangingPunct="1">
              <a:lnSpc>
                <a:spcPct val="110000"/>
              </a:lnSpc>
            </a:pPr>
            <a:r>
              <a:rPr lang="en-US" dirty="0" smtClean="0">
                <a:sym typeface="Symbol" pitchFamily="18" charset="2"/>
              </a:rPr>
              <a:t>Typical values for F(T</a:t>
            </a:r>
            <a:r>
              <a:rPr lang="en-US" baseline="-25000" dirty="0" smtClean="0">
                <a:sym typeface="Symbol" pitchFamily="18" charset="2"/>
              </a:rPr>
              <a:t>m</a:t>
            </a:r>
            <a:r>
              <a:rPr lang="en-US" dirty="0" smtClean="0">
                <a:sym typeface="Symbol" pitchFamily="18" charset="2"/>
              </a:rPr>
              <a:t>) for a winding is 2-3x10</a:t>
            </a:r>
            <a:r>
              <a:rPr lang="en-US" baseline="50000" dirty="0" smtClean="0">
                <a:sym typeface="Symbol" pitchFamily="18" charset="2"/>
              </a:rPr>
              <a:t>16</a:t>
            </a:r>
            <a:r>
              <a:rPr lang="en-US" dirty="0" smtClean="0">
                <a:sym typeface="Symbol" pitchFamily="18" charset="2"/>
              </a:rPr>
              <a:t> at 150 K and ~4-5x10</a:t>
            </a:r>
            <a:r>
              <a:rPr lang="en-US" baseline="50000" dirty="0" smtClean="0">
                <a:sym typeface="Symbol" pitchFamily="18" charset="2"/>
              </a:rPr>
              <a:t>16</a:t>
            </a:r>
            <a:r>
              <a:rPr lang="en-US" dirty="0" smtClean="0">
                <a:sym typeface="Symbol" pitchFamily="18" charset="2"/>
              </a:rPr>
              <a:t> at 300 K depending on conductor and winding pack composition.</a:t>
            </a:r>
          </a:p>
          <a:p>
            <a:pPr lvl="1" eaLnBrk="1" hangingPunct="1">
              <a:lnSpc>
                <a:spcPct val="110000"/>
              </a:lnSpc>
            </a:pPr>
            <a:endParaRPr lang="en-US" dirty="0" smtClean="0">
              <a:sym typeface="Symbol" pitchFamily="18" charset="2"/>
            </a:endParaRPr>
          </a:p>
        </p:txBody>
      </p:sp>
      <p:grpSp>
        <p:nvGrpSpPr>
          <p:cNvPr id="12294" name="Group 55"/>
          <p:cNvGrpSpPr>
            <a:grpSpLocks/>
          </p:cNvGrpSpPr>
          <p:nvPr/>
        </p:nvGrpSpPr>
        <p:grpSpPr bwMode="auto">
          <a:xfrm>
            <a:off x="5629275" y="3284984"/>
            <a:ext cx="3352800" cy="3312368"/>
            <a:chOff x="3552" y="1968"/>
            <a:chExt cx="2112" cy="1920"/>
          </a:xfrm>
        </p:grpSpPr>
        <p:pic>
          <p:nvPicPr>
            <p:cNvPr id="12295" name="Picture 4" descr="C:\Documents and Settings\Administrator\My Documents\My Pictures\cas\U(Tmax) Wilson 20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5000"/>
                      </a14:imgEffect>
                      <a14:imgEffect>
                        <a14:brightnessContrast bright="25000" contrast="52000"/>
                      </a14:imgEffect>
                    </a14:imgLayer>
                  </a14:imgProps>
                </a:ext>
                <a:ext uri="{28A0092B-C50C-407E-A947-70E740481C1C}">
                  <a14:useLocalDpi xmlns:a14="http://schemas.microsoft.com/office/drawing/2010/main" val="0"/>
                </a:ext>
              </a:extLst>
            </a:blip>
            <a:srcRect/>
            <a:stretch>
              <a:fillRect/>
            </a:stretch>
          </p:blipFill>
          <p:spPr bwMode="auto">
            <a:xfrm>
              <a:off x="3552" y="1968"/>
              <a:ext cx="211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Line 49"/>
            <p:cNvSpPr>
              <a:spLocks noChangeShapeType="1"/>
            </p:cNvSpPr>
            <p:nvPr/>
          </p:nvSpPr>
          <p:spPr bwMode="auto">
            <a:xfrm flipV="1">
              <a:off x="4848" y="2352"/>
              <a:ext cx="0" cy="1344"/>
            </a:xfrm>
            <a:prstGeom prst="line">
              <a:avLst/>
            </a:prstGeom>
            <a:noFill/>
            <a:ln w="381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2297" name="Line 50"/>
            <p:cNvSpPr>
              <a:spLocks noChangeShapeType="1"/>
            </p:cNvSpPr>
            <p:nvPr/>
          </p:nvSpPr>
          <p:spPr bwMode="auto">
            <a:xfrm flipH="1">
              <a:off x="3792" y="3312"/>
              <a:ext cx="1056" cy="0"/>
            </a:xfrm>
            <a:prstGeom prst="line">
              <a:avLst/>
            </a:prstGeom>
            <a:noFill/>
            <a:ln w="381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2298" name="Line 51"/>
            <p:cNvSpPr>
              <a:spLocks noChangeShapeType="1"/>
            </p:cNvSpPr>
            <p:nvPr/>
          </p:nvSpPr>
          <p:spPr bwMode="auto">
            <a:xfrm flipH="1">
              <a:off x="3792" y="2496"/>
              <a:ext cx="1056" cy="0"/>
            </a:xfrm>
            <a:prstGeom prst="line">
              <a:avLst/>
            </a:prstGeom>
            <a:noFill/>
            <a:ln w="381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2299" name="Line 52"/>
            <p:cNvSpPr>
              <a:spLocks noChangeShapeType="1"/>
            </p:cNvSpPr>
            <p:nvPr/>
          </p:nvSpPr>
          <p:spPr bwMode="auto">
            <a:xfrm flipV="1">
              <a:off x="4320" y="2832"/>
              <a:ext cx="0" cy="864"/>
            </a:xfrm>
            <a:prstGeom prst="line">
              <a:avLst/>
            </a:prstGeom>
            <a:noFill/>
            <a:ln w="38100">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2300" name="Line 53"/>
            <p:cNvSpPr>
              <a:spLocks noChangeShapeType="1"/>
            </p:cNvSpPr>
            <p:nvPr/>
          </p:nvSpPr>
          <p:spPr bwMode="auto">
            <a:xfrm flipH="1">
              <a:off x="3792" y="2832"/>
              <a:ext cx="528" cy="0"/>
            </a:xfrm>
            <a:prstGeom prst="line">
              <a:avLst/>
            </a:prstGeom>
            <a:noFill/>
            <a:ln w="38100" cap="rnd">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2301" name="Line 54"/>
            <p:cNvSpPr>
              <a:spLocks noChangeShapeType="1"/>
            </p:cNvSpPr>
            <p:nvPr/>
          </p:nvSpPr>
          <p:spPr bwMode="auto">
            <a:xfrm flipH="1">
              <a:off x="3792" y="3456"/>
              <a:ext cx="528" cy="0"/>
            </a:xfrm>
            <a:prstGeom prst="line">
              <a:avLst/>
            </a:prstGeom>
            <a:noFill/>
            <a:ln w="38100" cap="rnd">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pSp>
      <p:pic>
        <p:nvPicPr>
          <p:cNvPr id="12313" name="Picture 25"/>
          <p:cNvPicPr>
            <a:picLocks noChangeAspect="1" noChangeArrowheads="1"/>
          </p:cNvPicPr>
          <p:nvPr/>
        </p:nvPicPr>
        <p:blipFill rotWithShape="1">
          <a:blip r:embed="rId4">
            <a:extLst>
              <a:ext uri="{28A0092B-C50C-407E-A947-70E740481C1C}">
                <a14:useLocalDpi xmlns:a14="http://schemas.microsoft.com/office/drawing/2010/main" val="0"/>
              </a:ext>
            </a:extLst>
          </a:blip>
          <a:srcRect l="5540" r="-166"/>
          <a:stretch/>
        </p:blipFill>
        <p:spPr bwMode="auto">
          <a:xfrm>
            <a:off x="5868000" y="1246762"/>
            <a:ext cx="3060000" cy="176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227636B5-C4D5-4418-894B-98012EB24D10}" type="slidenum">
              <a:rPr lang="en-US" smtClean="0">
                <a:solidFill>
                  <a:schemeClr val="accent2"/>
                </a:solidFill>
              </a:rPr>
              <a:pPr eaLnBrk="1" hangingPunct="1"/>
              <a:t>11</a:t>
            </a:fld>
            <a:endParaRPr lang="en-US" dirty="0" smtClean="0">
              <a:solidFill>
                <a:schemeClr val="accent2"/>
              </a:solidFill>
            </a:endParaRPr>
          </a:p>
        </p:txBody>
      </p:sp>
      <p:sp>
        <p:nvSpPr>
          <p:cNvPr id="176130" name="Rectangle 2"/>
          <p:cNvSpPr>
            <a:spLocks noGrp="1" noChangeArrowheads="1"/>
          </p:cNvSpPr>
          <p:nvPr>
            <p:ph type="title"/>
          </p:nvPr>
        </p:nvSpPr>
        <p:spPr/>
        <p:txBody>
          <a:bodyPr/>
          <a:lstStyle/>
          <a:p>
            <a:pPr eaLnBrk="1" hangingPunct="1">
              <a:defRPr/>
            </a:pPr>
            <a:r>
              <a:rPr lang="en-US" dirty="0" smtClean="0"/>
              <a:t>Adiabatic hot spot temperature</a:t>
            </a:r>
          </a:p>
        </p:txBody>
      </p:sp>
      <p:sp>
        <p:nvSpPr>
          <p:cNvPr id="13316" name="Rectangle 3"/>
          <p:cNvSpPr>
            <a:spLocks noGrp="1" noChangeArrowheads="1"/>
          </p:cNvSpPr>
          <p:nvPr>
            <p:ph type="body" idx="1"/>
          </p:nvPr>
        </p:nvSpPr>
        <p:spPr>
          <a:xfrm>
            <a:off x="47500" y="1162524"/>
            <a:ext cx="8759735" cy="5506836"/>
          </a:xfrm>
        </p:spPr>
        <p:txBody>
          <a:bodyPr/>
          <a:lstStyle/>
          <a:p>
            <a:pPr marL="190500" lvl="1" indent="0" eaLnBrk="1" hangingPunct="1">
              <a:lnSpc>
                <a:spcPct val="110000"/>
              </a:lnSpc>
              <a:buNone/>
            </a:pPr>
            <a:r>
              <a:rPr lang="en-US" sz="2000" dirty="0" smtClean="0">
                <a:sym typeface="Symbol" pitchFamily="18" charset="2"/>
              </a:rPr>
              <a:t>Again:</a:t>
            </a:r>
            <a:endParaRPr lang="en-US" sz="2000" baseline="-25000" dirty="0" smtClean="0">
              <a:solidFill>
                <a:srgbClr val="FF0000"/>
              </a:solidFill>
              <a:sym typeface="Symbol" pitchFamily="18" charset="2"/>
            </a:endParaRPr>
          </a:p>
          <a:p>
            <a:pPr lvl="1" eaLnBrk="1" hangingPunct="1">
              <a:lnSpc>
                <a:spcPct val="110000"/>
              </a:lnSpc>
              <a:buNone/>
            </a:pPr>
            <a:r>
              <a:rPr lang="en-US" sz="2000" baseline="-25000" dirty="0" smtClean="0">
                <a:solidFill>
                  <a:srgbClr val="FF0000"/>
                </a:solidFill>
                <a:sym typeface="Symbol" pitchFamily="18" charset="2"/>
              </a:rPr>
              <a:t>	</a:t>
            </a:r>
            <a:r>
              <a:rPr lang="en-US" sz="2000" baseline="-50000" dirty="0" smtClean="0">
                <a:solidFill>
                  <a:srgbClr val="000099"/>
                </a:solidFill>
                <a:sym typeface="Symbol" pitchFamily="18" charset="2"/>
              </a:rPr>
              <a:t>o</a:t>
            </a:r>
            <a:r>
              <a:rPr lang="en-US" sz="2000" baseline="-25000" dirty="0" smtClean="0">
                <a:solidFill>
                  <a:srgbClr val="000099"/>
                </a:solidFill>
                <a:sym typeface="Symbol" pitchFamily="18" charset="2"/>
              </a:rPr>
              <a:t> </a:t>
            </a:r>
            <a:r>
              <a:rPr lang="en-US" sz="2000" dirty="0" smtClean="0">
                <a:solidFill>
                  <a:srgbClr val="000099"/>
                </a:solidFill>
                <a:sym typeface="Symbol" pitchFamily="18" charset="2"/>
              </a:rPr>
              <a:t> </a:t>
            </a:r>
            <a:r>
              <a:rPr lang="en-US" sz="2000" baseline="80000" dirty="0" smtClean="0">
                <a:solidFill>
                  <a:srgbClr val="000099"/>
                </a:solidFill>
                <a:sym typeface="Symbol" pitchFamily="18" charset="2"/>
              </a:rPr>
              <a:t>t</a:t>
            </a:r>
            <a:r>
              <a:rPr lang="en-US" sz="2000" baseline="60000" dirty="0" smtClean="0">
                <a:solidFill>
                  <a:srgbClr val="000099"/>
                </a:solidFill>
                <a:sym typeface="Symbol" pitchFamily="18" charset="2"/>
              </a:rPr>
              <a:t> </a:t>
            </a:r>
            <a:r>
              <a:rPr lang="en-US" sz="2000" dirty="0" smtClean="0">
                <a:solidFill>
                  <a:srgbClr val="000099"/>
                </a:solidFill>
                <a:sym typeface="Symbol" pitchFamily="18" charset="2"/>
              </a:rPr>
              <a:t>J</a:t>
            </a:r>
            <a:r>
              <a:rPr lang="en-US" sz="2000" baseline="50000" dirty="0" smtClean="0">
                <a:solidFill>
                  <a:srgbClr val="000099"/>
                </a:solidFill>
                <a:sym typeface="Symbol" pitchFamily="18" charset="2"/>
              </a:rPr>
              <a:t>2</a:t>
            </a:r>
            <a:r>
              <a:rPr lang="en-US" sz="2000" dirty="0" smtClean="0">
                <a:solidFill>
                  <a:srgbClr val="000099"/>
                </a:solidFill>
                <a:sym typeface="Symbol" pitchFamily="18" charset="2"/>
              </a:rPr>
              <a:t>(t) dt = </a:t>
            </a:r>
            <a:r>
              <a:rPr lang="en-US" sz="2000" baseline="-50000" dirty="0" smtClean="0">
                <a:solidFill>
                  <a:srgbClr val="000099"/>
                </a:solidFill>
                <a:sym typeface="Symbol" pitchFamily="18" charset="2"/>
              </a:rPr>
              <a:t>4</a:t>
            </a:r>
            <a:r>
              <a:rPr lang="en-US" sz="2000" baseline="-25000" dirty="0" smtClean="0">
                <a:solidFill>
                  <a:srgbClr val="000099"/>
                </a:solidFill>
                <a:sym typeface="Symbol" pitchFamily="18" charset="2"/>
              </a:rPr>
              <a:t> </a:t>
            </a:r>
            <a:r>
              <a:rPr lang="en-US" sz="2000" dirty="0" smtClean="0">
                <a:solidFill>
                  <a:srgbClr val="000099"/>
                </a:solidFill>
                <a:sym typeface="Symbol" pitchFamily="18" charset="2"/>
              </a:rPr>
              <a:t> </a:t>
            </a:r>
            <a:r>
              <a:rPr lang="en-US" sz="2000" baseline="80000" dirty="0" err="1" smtClean="0">
                <a:solidFill>
                  <a:srgbClr val="000099"/>
                </a:solidFill>
                <a:sym typeface="Symbol" pitchFamily="18" charset="2"/>
              </a:rPr>
              <a:t>T</a:t>
            </a:r>
            <a:r>
              <a:rPr lang="en-US" sz="2000" dirty="0" err="1" smtClean="0">
                <a:solidFill>
                  <a:srgbClr val="000099"/>
                </a:solidFill>
                <a:sym typeface="Symbol" pitchFamily="18" charset="2"/>
              </a:rPr>
              <a:t>c</a:t>
            </a:r>
            <a:r>
              <a:rPr lang="en-US" sz="2000" baseline="-25000" dirty="0" err="1" smtClean="0">
                <a:solidFill>
                  <a:srgbClr val="000099"/>
                </a:solidFill>
                <a:sym typeface="Symbol" pitchFamily="18" charset="2"/>
              </a:rPr>
              <a:t>av</a:t>
            </a:r>
            <a:r>
              <a:rPr lang="en-US" sz="2000" dirty="0" smtClean="0">
                <a:solidFill>
                  <a:srgbClr val="000099"/>
                </a:solidFill>
                <a:sym typeface="Symbol" pitchFamily="18" charset="2"/>
              </a:rPr>
              <a:t>(T)/</a:t>
            </a:r>
            <a:r>
              <a:rPr lang="en-US" sz="2000" baseline="-25000" dirty="0" smtClean="0">
                <a:solidFill>
                  <a:srgbClr val="000099"/>
                </a:solidFill>
                <a:sym typeface="Symbol" pitchFamily="18" charset="2"/>
              </a:rPr>
              <a:t>Cu</a:t>
            </a:r>
            <a:r>
              <a:rPr lang="en-US" sz="2000" dirty="0" smtClean="0">
                <a:solidFill>
                  <a:srgbClr val="000099"/>
                </a:solidFill>
                <a:sym typeface="Symbol" pitchFamily="18" charset="2"/>
              </a:rPr>
              <a:t>(T) dT = constant = F(T</a:t>
            </a:r>
            <a:r>
              <a:rPr lang="en-US" sz="2000" baseline="-25000" dirty="0" smtClean="0">
                <a:solidFill>
                  <a:srgbClr val="000099"/>
                </a:solidFill>
                <a:sym typeface="Symbol" pitchFamily="18" charset="2"/>
              </a:rPr>
              <a:t>m</a:t>
            </a:r>
            <a:r>
              <a:rPr lang="en-US" sz="2000" dirty="0" smtClean="0">
                <a:solidFill>
                  <a:srgbClr val="000099"/>
                </a:solidFill>
                <a:sym typeface="Symbol" pitchFamily="18" charset="2"/>
              </a:rPr>
              <a:t>) </a:t>
            </a:r>
            <a:r>
              <a:rPr lang="en-US" sz="2000" dirty="0" smtClean="0">
                <a:sym typeface="Symbol" pitchFamily="18" charset="2"/>
              </a:rPr>
              <a:t> </a:t>
            </a:r>
          </a:p>
          <a:p>
            <a:pPr marL="190500" lvl="1" indent="0" eaLnBrk="1" hangingPunct="1">
              <a:lnSpc>
                <a:spcPct val="95000"/>
              </a:lnSpc>
              <a:buNone/>
            </a:pPr>
            <a:endParaRPr lang="en-US" sz="1200" dirty="0" smtClean="0">
              <a:sym typeface="Symbol" pitchFamily="18" charset="2"/>
            </a:endParaRPr>
          </a:p>
          <a:p>
            <a:pPr marL="0" lvl="1" indent="0" eaLnBrk="1" hangingPunct="1">
              <a:spcBef>
                <a:spcPts val="0"/>
              </a:spcBef>
              <a:buNone/>
            </a:pPr>
            <a:r>
              <a:rPr lang="en-US" sz="2000" dirty="0" smtClean="0">
                <a:sym typeface="Symbol" pitchFamily="18" charset="2"/>
              </a:rPr>
              <a:t>   Simple solutions for J(t) exist for constant or </a:t>
            </a:r>
          </a:p>
          <a:p>
            <a:pPr marL="0" lvl="1" indent="0" eaLnBrk="1" hangingPunct="1">
              <a:spcBef>
                <a:spcPts val="0"/>
              </a:spcBef>
              <a:buNone/>
            </a:pPr>
            <a:r>
              <a:rPr lang="en-US" sz="2000" dirty="0" smtClean="0">
                <a:sym typeface="Symbol" pitchFamily="18" charset="2"/>
              </a:rPr>
              <a:t>   exponentially decaying current</a:t>
            </a:r>
            <a:r>
              <a:rPr lang="en-US" sz="2000" dirty="0" smtClean="0"/>
              <a:t> </a:t>
            </a:r>
          </a:p>
          <a:p>
            <a:pPr marL="0" indent="0" eaLnBrk="1" hangingPunct="1">
              <a:lnSpc>
                <a:spcPct val="95000"/>
              </a:lnSpc>
            </a:pPr>
            <a:endParaRPr lang="en-US" sz="600" dirty="0" smtClean="0"/>
          </a:p>
          <a:p>
            <a:pPr marL="0" indent="0" eaLnBrk="1" hangingPunct="1">
              <a:lnSpc>
                <a:spcPct val="95000"/>
              </a:lnSpc>
            </a:pPr>
            <a:endParaRPr lang="en-US" sz="600" dirty="0" smtClean="0"/>
          </a:p>
          <a:p>
            <a:pPr marL="0" indent="0" eaLnBrk="1" hangingPunct="1">
              <a:lnSpc>
                <a:spcPct val="95000"/>
              </a:lnSpc>
            </a:pPr>
            <a:endParaRPr lang="en-US" sz="600" dirty="0" smtClean="0"/>
          </a:p>
          <a:p>
            <a:pPr marL="0" indent="0" eaLnBrk="1" hangingPunct="1">
              <a:lnSpc>
                <a:spcPct val="95000"/>
              </a:lnSpc>
            </a:pPr>
            <a:r>
              <a:rPr lang="en-US" b="0" dirty="0"/>
              <a:t> </a:t>
            </a:r>
            <a:r>
              <a:rPr lang="en-US" b="0" dirty="0" smtClean="0"/>
              <a:t>  </a:t>
            </a:r>
            <a:r>
              <a:rPr lang="en-US" b="0" dirty="0" smtClean="0">
                <a:solidFill>
                  <a:schemeClr val="tx1"/>
                </a:solidFill>
              </a:rPr>
              <a:t>Constant current:       </a:t>
            </a:r>
            <a:r>
              <a:rPr lang="en-US" b="0" dirty="0" smtClean="0">
                <a:solidFill>
                  <a:srgbClr val="000099"/>
                </a:solidFill>
                <a:sym typeface="Symbol" pitchFamily="18" charset="2"/>
              </a:rPr>
              <a:t>I</a:t>
            </a:r>
            <a:r>
              <a:rPr lang="en-US" b="0" baseline="-25000" dirty="0" smtClean="0">
                <a:solidFill>
                  <a:srgbClr val="000099"/>
                </a:solidFill>
                <a:sym typeface="Symbol" pitchFamily="18" charset="2"/>
              </a:rPr>
              <a:t>o</a:t>
            </a:r>
            <a:r>
              <a:rPr lang="en-US" b="0" baseline="50000" dirty="0" smtClean="0">
                <a:solidFill>
                  <a:srgbClr val="000099"/>
                </a:solidFill>
                <a:sym typeface="Symbol" pitchFamily="18" charset="2"/>
              </a:rPr>
              <a:t>2 </a:t>
            </a:r>
            <a:r>
              <a:rPr lang="en-US" b="0" dirty="0" smtClean="0">
                <a:solidFill>
                  <a:srgbClr val="000099"/>
                </a:solidFill>
                <a:sym typeface="Symbol" pitchFamily="18" charset="2"/>
              </a:rPr>
              <a:t>t</a:t>
            </a:r>
            <a:r>
              <a:rPr lang="en-US" b="0" baseline="-25000" dirty="0" smtClean="0">
                <a:solidFill>
                  <a:srgbClr val="000099"/>
                </a:solidFill>
                <a:sym typeface="Symbol" pitchFamily="18" charset="2"/>
              </a:rPr>
              <a:t>m    </a:t>
            </a:r>
            <a:r>
              <a:rPr lang="en-US" b="0" dirty="0" smtClean="0">
                <a:solidFill>
                  <a:srgbClr val="000099"/>
                </a:solidFill>
                <a:sym typeface="Symbol" pitchFamily="18" charset="2"/>
              </a:rPr>
              <a:t>= F(T</a:t>
            </a:r>
            <a:r>
              <a:rPr lang="en-US" b="0" baseline="-25000" dirty="0" smtClean="0">
                <a:solidFill>
                  <a:srgbClr val="000099"/>
                </a:solidFill>
                <a:sym typeface="Symbol" pitchFamily="18" charset="2"/>
              </a:rPr>
              <a:t>m</a:t>
            </a:r>
            <a:r>
              <a:rPr lang="en-US" b="0" dirty="0" smtClean="0">
                <a:solidFill>
                  <a:srgbClr val="000099"/>
                </a:solidFill>
                <a:sym typeface="Symbol" pitchFamily="18" charset="2"/>
              </a:rPr>
              <a:t>)   </a:t>
            </a:r>
            <a:r>
              <a:rPr lang="en-US" b="0" dirty="0" smtClean="0">
                <a:solidFill>
                  <a:srgbClr val="000099"/>
                </a:solidFill>
                <a:sym typeface="Wingdings" pitchFamily="2" charset="2"/>
              </a:rPr>
              <a:t> </a:t>
            </a:r>
            <a:r>
              <a:rPr lang="en-US" b="0" dirty="0" smtClean="0">
                <a:solidFill>
                  <a:srgbClr val="000099"/>
                </a:solidFill>
                <a:sym typeface="Symbol" pitchFamily="18" charset="2"/>
              </a:rPr>
              <a:t>t</a:t>
            </a:r>
            <a:r>
              <a:rPr lang="en-US" b="0" baseline="-25000" dirty="0" smtClean="0">
                <a:solidFill>
                  <a:srgbClr val="000099"/>
                </a:solidFill>
                <a:sym typeface="Symbol" pitchFamily="18" charset="2"/>
              </a:rPr>
              <a:t>m </a:t>
            </a:r>
            <a:r>
              <a:rPr lang="en-US" b="0" dirty="0" smtClean="0">
                <a:solidFill>
                  <a:srgbClr val="000099"/>
                </a:solidFill>
                <a:sym typeface="Symbol" pitchFamily="18" charset="2"/>
              </a:rPr>
              <a:t>&lt; F/I</a:t>
            </a:r>
            <a:r>
              <a:rPr lang="en-US" b="0" baseline="-25000" dirty="0" smtClean="0">
                <a:solidFill>
                  <a:srgbClr val="000099"/>
                </a:solidFill>
                <a:sym typeface="Symbol" pitchFamily="18" charset="2"/>
              </a:rPr>
              <a:t>o</a:t>
            </a:r>
            <a:r>
              <a:rPr lang="en-US" b="0" baseline="50000" dirty="0" smtClean="0">
                <a:solidFill>
                  <a:srgbClr val="000099"/>
                </a:solidFill>
                <a:sym typeface="Symbol" pitchFamily="18" charset="2"/>
              </a:rPr>
              <a:t>2</a:t>
            </a:r>
          </a:p>
          <a:p>
            <a:pPr marL="0" indent="0" eaLnBrk="1" hangingPunct="1">
              <a:lnSpc>
                <a:spcPct val="95000"/>
              </a:lnSpc>
            </a:pPr>
            <a:endParaRPr lang="en-US" sz="200" dirty="0" smtClean="0">
              <a:solidFill>
                <a:srgbClr val="000099"/>
              </a:solidFill>
            </a:endParaRPr>
          </a:p>
          <a:p>
            <a:pPr marL="0" indent="0" eaLnBrk="1" hangingPunct="1">
              <a:lnSpc>
                <a:spcPct val="95000"/>
              </a:lnSpc>
            </a:pPr>
            <a:endParaRPr lang="en-US" sz="200" dirty="0">
              <a:solidFill>
                <a:srgbClr val="000099"/>
              </a:solidFill>
            </a:endParaRPr>
          </a:p>
          <a:p>
            <a:pPr marL="0" indent="0" eaLnBrk="1" hangingPunct="1">
              <a:lnSpc>
                <a:spcPct val="95000"/>
              </a:lnSpc>
            </a:pPr>
            <a:endParaRPr lang="en-US" sz="200" dirty="0" smtClean="0">
              <a:solidFill>
                <a:srgbClr val="000099"/>
              </a:solidFill>
            </a:endParaRPr>
          </a:p>
          <a:p>
            <a:pPr marL="0" indent="0" eaLnBrk="1" hangingPunct="1">
              <a:lnSpc>
                <a:spcPct val="95000"/>
              </a:lnSpc>
            </a:pPr>
            <a:endParaRPr lang="en-US" sz="200" dirty="0">
              <a:solidFill>
                <a:srgbClr val="000099"/>
              </a:solidFill>
            </a:endParaRPr>
          </a:p>
          <a:p>
            <a:pPr marL="0" indent="0" eaLnBrk="1" hangingPunct="1">
              <a:lnSpc>
                <a:spcPct val="95000"/>
              </a:lnSpc>
            </a:pPr>
            <a:endParaRPr lang="en-US" sz="200" dirty="0" smtClean="0">
              <a:solidFill>
                <a:srgbClr val="000099"/>
              </a:solidFill>
            </a:endParaRPr>
          </a:p>
          <a:p>
            <a:pPr marL="0" indent="0" eaLnBrk="1" hangingPunct="1">
              <a:lnSpc>
                <a:spcPct val="95000"/>
              </a:lnSpc>
            </a:pPr>
            <a:r>
              <a:rPr lang="en-US" b="0" dirty="0" smtClean="0">
                <a:solidFill>
                  <a:schemeClr val="tx1"/>
                </a:solidFill>
              </a:rPr>
              <a:t>   Exponential decay:    </a:t>
            </a:r>
            <a:r>
              <a:rPr lang="en-US" b="0" dirty="0" smtClean="0">
                <a:solidFill>
                  <a:srgbClr val="000099"/>
                </a:solidFill>
                <a:sym typeface="Symbol" pitchFamily="18" charset="2"/>
              </a:rPr>
              <a:t>I</a:t>
            </a:r>
            <a:r>
              <a:rPr lang="en-US" b="0" baseline="-25000" dirty="0" smtClean="0">
                <a:solidFill>
                  <a:srgbClr val="000099"/>
                </a:solidFill>
                <a:sym typeface="Symbol" pitchFamily="18" charset="2"/>
              </a:rPr>
              <a:t>o</a:t>
            </a:r>
            <a:r>
              <a:rPr lang="en-US" b="0" baseline="50000" dirty="0" smtClean="0">
                <a:solidFill>
                  <a:srgbClr val="000099"/>
                </a:solidFill>
                <a:sym typeface="Symbol" pitchFamily="18" charset="2"/>
              </a:rPr>
              <a:t>2 </a:t>
            </a:r>
            <a:r>
              <a:rPr lang="en-US" sz="2400" b="0" dirty="0" smtClean="0">
                <a:solidFill>
                  <a:srgbClr val="000099"/>
                </a:solidFill>
                <a:sym typeface="Symbol" pitchFamily="18" charset="2"/>
              </a:rPr>
              <a:t></a:t>
            </a:r>
            <a:r>
              <a:rPr lang="en-US" b="0" dirty="0" smtClean="0">
                <a:solidFill>
                  <a:srgbClr val="000099"/>
                </a:solidFill>
                <a:sym typeface="Symbol" pitchFamily="18" charset="2"/>
              </a:rPr>
              <a:t>/</a:t>
            </a:r>
            <a:r>
              <a:rPr lang="en-US" sz="1800" b="0" dirty="0" smtClean="0">
                <a:solidFill>
                  <a:srgbClr val="000099"/>
                </a:solidFill>
                <a:sym typeface="Symbol" pitchFamily="18" charset="2"/>
              </a:rPr>
              <a:t>2</a:t>
            </a:r>
            <a:r>
              <a:rPr lang="en-US" b="0" dirty="0" smtClean="0">
                <a:solidFill>
                  <a:srgbClr val="000099"/>
                </a:solidFill>
                <a:sym typeface="Symbol" pitchFamily="18" charset="2"/>
              </a:rPr>
              <a:t> = F(T</a:t>
            </a:r>
            <a:r>
              <a:rPr lang="en-US" b="0" baseline="-25000" dirty="0" smtClean="0">
                <a:solidFill>
                  <a:srgbClr val="000099"/>
                </a:solidFill>
                <a:sym typeface="Symbol" pitchFamily="18" charset="2"/>
              </a:rPr>
              <a:t>m</a:t>
            </a:r>
            <a:r>
              <a:rPr lang="en-US" b="0" dirty="0" smtClean="0">
                <a:solidFill>
                  <a:srgbClr val="000099"/>
                </a:solidFill>
                <a:sym typeface="Symbol" pitchFamily="18" charset="2"/>
              </a:rPr>
              <a:t>)   </a:t>
            </a:r>
            <a:r>
              <a:rPr lang="en-US" b="0" dirty="0" smtClean="0">
                <a:solidFill>
                  <a:srgbClr val="000099"/>
                </a:solidFill>
                <a:sym typeface="Wingdings" pitchFamily="2" charset="2"/>
              </a:rPr>
              <a:t> </a:t>
            </a:r>
            <a:r>
              <a:rPr lang="en-US" sz="2400" b="0" dirty="0" smtClean="0">
                <a:solidFill>
                  <a:srgbClr val="000099"/>
                </a:solidFill>
                <a:sym typeface="Symbol" pitchFamily="18" charset="2"/>
              </a:rPr>
              <a:t></a:t>
            </a:r>
            <a:r>
              <a:rPr lang="en-US" b="0" dirty="0" smtClean="0">
                <a:solidFill>
                  <a:srgbClr val="000099"/>
                </a:solidFill>
                <a:sym typeface="Symbol" pitchFamily="18" charset="2"/>
              </a:rPr>
              <a:t> &lt; </a:t>
            </a:r>
            <a:r>
              <a:rPr lang="en-US" b="0" dirty="0" smtClean="0">
                <a:solidFill>
                  <a:srgbClr val="FF3300"/>
                </a:solidFill>
                <a:sym typeface="Symbol" pitchFamily="18" charset="2"/>
              </a:rPr>
              <a:t>2</a:t>
            </a:r>
            <a:r>
              <a:rPr lang="en-US" b="0" dirty="0" smtClean="0">
                <a:solidFill>
                  <a:srgbClr val="000099"/>
                </a:solidFill>
                <a:sym typeface="Symbol" pitchFamily="18" charset="2"/>
              </a:rPr>
              <a:t>.F/I</a:t>
            </a:r>
            <a:r>
              <a:rPr lang="en-US" b="0" baseline="-25000" dirty="0" smtClean="0">
                <a:solidFill>
                  <a:srgbClr val="000099"/>
                </a:solidFill>
                <a:sym typeface="Symbol" pitchFamily="18" charset="2"/>
              </a:rPr>
              <a:t>o</a:t>
            </a:r>
            <a:r>
              <a:rPr lang="en-US" b="0" baseline="50000" dirty="0" smtClean="0">
                <a:solidFill>
                  <a:srgbClr val="000099"/>
                </a:solidFill>
                <a:sym typeface="Symbol" pitchFamily="18" charset="2"/>
              </a:rPr>
              <a:t>2</a:t>
            </a:r>
          </a:p>
          <a:p>
            <a:pPr marL="0" indent="0" eaLnBrk="1" hangingPunct="1">
              <a:lnSpc>
                <a:spcPct val="95000"/>
              </a:lnSpc>
            </a:pPr>
            <a:endParaRPr lang="en-US" sz="200" dirty="0" smtClean="0">
              <a:solidFill>
                <a:schemeClr val="tx1"/>
              </a:solidFill>
              <a:sym typeface="Symbol" pitchFamily="18" charset="2"/>
            </a:endParaRPr>
          </a:p>
          <a:p>
            <a:pPr marL="0" indent="0" eaLnBrk="1" hangingPunct="1">
              <a:lnSpc>
                <a:spcPct val="95000"/>
              </a:lnSpc>
            </a:pPr>
            <a:endParaRPr lang="en-US" sz="200" dirty="0">
              <a:solidFill>
                <a:schemeClr val="tx1"/>
              </a:solidFill>
              <a:sym typeface="Symbol" pitchFamily="18" charset="2"/>
            </a:endParaRPr>
          </a:p>
          <a:p>
            <a:pPr marL="0" indent="0" eaLnBrk="1" hangingPunct="1">
              <a:lnSpc>
                <a:spcPct val="95000"/>
              </a:lnSpc>
            </a:pPr>
            <a:endParaRPr lang="en-US" sz="200" dirty="0" smtClean="0">
              <a:solidFill>
                <a:schemeClr val="tx1"/>
              </a:solidFill>
              <a:sym typeface="Symbol" pitchFamily="18" charset="2"/>
            </a:endParaRPr>
          </a:p>
          <a:p>
            <a:pPr marL="0" indent="0" eaLnBrk="1" hangingPunct="1">
              <a:lnSpc>
                <a:spcPct val="95000"/>
              </a:lnSpc>
            </a:pPr>
            <a:endParaRPr lang="en-US" sz="200" dirty="0">
              <a:solidFill>
                <a:schemeClr val="tx1"/>
              </a:solidFill>
              <a:sym typeface="Symbol" pitchFamily="18" charset="2"/>
            </a:endParaRPr>
          </a:p>
          <a:p>
            <a:pPr marL="0" indent="0" eaLnBrk="1" hangingPunct="1">
              <a:lnSpc>
                <a:spcPct val="95000"/>
              </a:lnSpc>
            </a:pPr>
            <a:endParaRPr lang="en-US" sz="200" dirty="0" smtClean="0">
              <a:solidFill>
                <a:schemeClr val="tx1"/>
              </a:solidFill>
              <a:sym typeface="Symbol" pitchFamily="18" charset="2"/>
            </a:endParaRPr>
          </a:p>
          <a:p>
            <a:pPr marL="0" indent="0" eaLnBrk="1" hangingPunct="1">
              <a:lnSpc>
                <a:spcPct val="95000"/>
              </a:lnSpc>
            </a:pPr>
            <a:endParaRPr lang="en-US" sz="200" dirty="0" smtClean="0">
              <a:solidFill>
                <a:schemeClr val="tx1"/>
              </a:solidFill>
              <a:sym typeface="Symbol" pitchFamily="18" charset="2"/>
            </a:endParaRPr>
          </a:p>
          <a:p>
            <a:pPr marL="0" indent="0" eaLnBrk="1" hangingPunct="1">
              <a:lnSpc>
                <a:spcPct val="95000"/>
              </a:lnSpc>
            </a:pPr>
            <a:r>
              <a:rPr lang="en-US" b="0" dirty="0" smtClean="0">
                <a:solidFill>
                  <a:schemeClr val="tx1"/>
                </a:solidFill>
                <a:sym typeface="Symbol" pitchFamily="18" charset="2"/>
              </a:rPr>
              <a:t>   Example:</a:t>
            </a:r>
          </a:p>
          <a:p>
            <a:pPr marL="0" indent="0" eaLnBrk="1" hangingPunct="1">
              <a:lnSpc>
                <a:spcPct val="95000"/>
              </a:lnSpc>
            </a:pPr>
            <a:endParaRPr lang="en-US" sz="600" b="0" dirty="0" smtClean="0">
              <a:sym typeface="Symbol" pitchFamily="18" charset="2"/>
            </a:endParaRPr>
          </a:p>
          <a:p>
            <a:pPr lvl="1" eaLnBrk="1" hangingPunct="1">
              <a:lnSpc>
                <a:spcPct val="95000"/>
              </a:lnSpc>
              <a:spcBef>
                <a:spcPts val="0"/>
              </a:spcBef>
            </a:pPr>
            <a:r>
              <a:rPr lang="en-US" sz="2000" dirty="0" smtClean="0">
                <a:sym typeface="Symbol" pitchFamily="18" charset="2"/>
              </a:rPr>
              <a:t>NbTi/Cu and CuNi matrix conductors with J = 500 A/mm</a:t>
            </a:r>
            <a:r>
              <a:rPr lang="en-US" sz="2000" baseline="50000" dirty="0" smtClean="0">
                <a:sym typeface="Symbol" pitchFamily="18" charset="2"/>
              </a:rPr>
              <a:t>2</a:t>
            </a:r>
          </a:p>
          <a:p>
            <a:pPr lvl="1" eaLnBrk="1" hangingPunct="1">
              <a:lnSpc>
                <a:spcPct val="95000"/>
              </a:lnSpc>
              <a:spcBef>
                <a:spcPts val="0"/>
              </a:spcBef>
            </a:pPr>
            <a:r>
              <a:rPr lang="en-US" sz="2000" dirty="0" smtClean="0">
                <a:sym typeface="Symbol" pitchFamily="18" charset="2"/>
              </a:rPr>
              <a:t>F(300)  1/</a:t>
            </a:r>
          </a:p>
          <a:p>
            <a:pPr lvl="1" eaLnBrk="1" hangingPunct="1">
              <a:lnSpc>
                <a:spcPct val="95000"/>
              </a:lnSpc>
              <a:spcBef>
                <a:spcPts val="0"/>
              </a:spcBef>
            </a:pPr>
            <a:r>
              <a:rPr lang="en-US" sz="2000" dirty="0" smtClean="0">
                <a:sym typeface="Symbol" pitchFamily="18" charset="2"/>
              </a:rPr>
              <a:t>F(300) for Cu is  1.3 10</a:t>
            </a:r>
            <a:r>
              <a:rPr lang="en-US" sz="2000" baseline="50000" dirty="0" smtClean="0">
                <a:sym typeface="Symbol" pitchFamily="18" charset="2"/>
              </a:rPr>
              <a:t>17</a:t>
            </a:r>
            <a:r>
              <a:rPr lang="en-US" sz="2000" dirty="0" smtClean="0">
                <a:sym typeface="Symbol" pitchFamily="18" charset="2"/>
              </a:rPr>
              <a:t> and 1.4 10</a:t>
            </a:r>
            <a:r>
              <a:rPr lang="en-US" sz="2000" baseline="50000" dirty="0" smtClean="0">
                <a:sym typeface="Symbol" pitchFamily="18" charset="2"/>
              </a:rPr>
              <a:t>16</a:t>
            </a:r>
            <a:r>
              <a:rPr lang="en-US" sz="2000" dirty="0" smtClean="0">
                <a:sym typeface="Symbol" pitchFamily="18" charset="2"/>
              </a:rPr>
              <a:t> for CuNi (or pure NbTi) </a:t>
            </a:r>
          </a:p>
          <a:p>
            <a:pPr lvl="1" eaLnBrk="1" hangingPunct="1">
              <a:lnSpc>
                <a:spcPct val="95000"/>
              </a:lnSpc>
              <a:spcBef>
                <a:spcPts val="0"/>
              </a:spcBef>
            </a:pPr>
            <a:r>
              <a:rPr lang="en-US" sz="2000" dirty="0" smtClean="0">
                <a:sym typeface="Symbol" pitchFamily="18" charset="2"/>
              </a:rPr>
              <a:t>Maximum </a:t>
            </a:r>
            <a:r>
              <a:rPr lang="en-US" sz="2400" dirty="0" smtClean="0">
                <a:solidFill>
                  <a:srgbClr val="008000"/>
                </a:solidFill>
                <a:sym typeface="Symbol" pitchFamily="18" charset="2"/>
              </a:rPr>
              <a:t></a:t>
            </a:r>
            <a:r>
              <a:rPr lang="en-US" sz="2000" dirty="0" smtClean="0">
                <a:solidFill>
                  <a:srgbClr val="008000"/>
                </a:solidFill>
                <a:sym typeface="Symbol" pitchFamily="18" charset="2"/>
              </a:rPr>
              <a:t> in NbTi/Cu</a:t>
            </a:r>
            <a:r>
              <a:rPr lang="en-US" sz="2000" dirty="0" smtClean="0">
                <a:sym typeface="Symbol" pitchFamily="18" charset="2"/>
              </a:rPr>
              <a:t> before reaching 300 K is </a:t>
            </a:r>
            <a:r>
              <a:rPr lang="en-US" sz="2000" dirty="0" smtClean="0">
                <a:solidFill>
                  <a:srgbClr val="008000"/>
                </a:solidFill>
                <a:sym typeface="Symbol" pitchFamily="18" charset="2"/>
              </a:rPr>
              <a:t>a ~1 second</a:t>
            </a:r>
          </a:p>
          <a:p>
            <a:pPr lvl="1" eaLnBrk="1" hangingPunct="1">
              <a:lnSpc>
                <a:spcPct val="95000"/>
              </a:lnSpc>
              <a:spcBef>
                <a:spcPts val="0"/>
              </a:spcBef>
            </a:pPr>
            <a:r>
              <a:rPr lang="en-US" sz="2000" dirty="0" smtClean="0">
                <a:sym typeface="Symbol" pitchFamily="18" charset="2"/>
              </a:rPr>
              <a:t>Maximum </a:t>
            </a:r>
            <a:r>
              <a:rPr lang="en-US" sz="2400" dirty="0" smtClean="0">
                <a:sym typeface="Symbol" pitchFamily="18" charset="2"/>
              </a:rPr>
              <a:t></a:t>
            </a:r>
            <a:r>
              <a:rPr lang="en-US" sz="2000" dirty="0" smtClean="0">
                <a:sym typeface="Symbol" pitchFamily="18" charset="2"/>
              </a:rPr>
              <a:t> in </a:t>
            </a:r>
            <a:r>
              <a:rPr lang="en-US" sz="2000" dirty="0" smtClean="0">
                <a:solidFill>
                  <a:srgbClr val="FF0000"/>
                </a:solidFill>
                <a:sym typeface="Symbol" pitchFamily="18" charset="2"/>
              </a:rPr>
              <a:t>NbTi</a:t>
            </a:r>
            <a:r>
              <a:rPr lang="en-US" sz="2000" dirty="0" smtClean="0">
                <a:sym typeface="Symbol" pitchFamily="18" charset="2"/>
              </a:rPr>
              <a:t> or </a:t>
            </a:r>
            <a:r>
              <a:rPr lang="en-US" sz="2000" dirty="0" smtClean="0">
                <a:solidFill>
                  <a:srgbClr val="FF0000"/>
                </a:solidFill>
                <a:sym typeface="Symbol" pitchFamily="18" charset="2"/>
              </a:rPr>
              <a:t>NbTi/CuNi</a:t>
            </a:r>
            <a:r>
              <a:rPr lang="en-US" sz="2000" dirty="0" smtClean="0">
                <a:sym typeface="Symbol" pitchFamily="18" charset="2"/>
              </a:rPr>
              <a:t> is </a:t>
            </a:r>
            <a:r>
              <a:rPr lang="en-US" sz="2000" dirty="0" smtClean="0">
                <a:solidFill>
                  <a:srgbClr val="FF0000"/>
                </a:solidFill>
                <a:sym typeface="Symbol" pitchFamily="18" charset="2"/>
              </a:rPr>
              <a:t>few ms</a:t>
            </a:r>
            <a:r>
              <a:rPr lang="en-US" sz="2000" dirty="0" smtClean="0">
                <a:sym typeface="Symbol" pitchFamily="18" charset="2"/>
              </a:rPr>
              <a:t>, so very little time to react  and the conductor will burn out when used at high current density !</a:t>
            </a:r>
          </a:p>
        </p:txBody>
      </p:sp>
      <p:pic>
        <p:nvPicPr>
          <p:cNvPr id="13329"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557790"/>
            <a:ext cx="2646540" cy="1735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91A990E3-3CD0-4487-8B96-DF6EC8EF72D7}" type="slidenum">
              <a:rPr lang="en-US" smtClean="0">
                <a:solidFill>
                  <a:schemeClr val="accent2"/>
                </a:solidFill>
              </a:rPr>
              <a:pPr eaLnBrk="1" hangingPunct="1"/>
              <a:t>12</a:t>
            </a:fld>
            <a:endParaRPr lang="en-US" dirty="0" smtClean="0">
              <a:solidFill>
                <a:schemeClr val="accent2"/>
              </a:solidFill>
            </a:endParaRPr>
          </a:p>
        </p:txBody>
      </p:sp>
      <p:sp>
        <p:nvSpPr>
          <p:cNvPr id="203778" name="Rectangle 2"/>
          <p:cNvSpPr>
            <a:spLocks noGrp="1" noChangeArrowheads="1"/>
          </p:cNvSpPr>
          <p:nvPr>
            <p:ph type="title"/>
          </p:nvPr>
        </p:nvSpPr>
        <p:spPr>
          <a:xfrm>
            <a:off x="107504" y="404664"/>
            <a:ext cx="6172200" cy="609600"/>
          </a:xfrm>
        </p:spPr>
        <p:txBody>
          <a:bodyPr/>
          <a:lstStyle/>
          <a:p>
            <a:pPr eaLnBrk="1" hangingPunct="1">
              <a:lnSpc>
                <a:spcPct val="95000"/>
              </a:lnSpc>
              <a:defRPr/>
            </a:pPr>
            <a:r>
              <a:rPr lang="en-US" dirty="0" smtClean="0">
                <a:sym typeface="Symbol" pitchFamily="18" charset="2"/>
              </a:rPr>
              <a:t> 4. Controlling dumping time constant</a:t>
            </a:r>
          </a:p>
        </p:txBody>
      </p:sp>
      <p:sp>
        <p:nvSpPr>
          <p:cNvPr id="14340" name="Rectangle 3"/>
          <p:cNvSpPr>
            <a:spLocks noGrp="1" noChangeArrowheads="1"/>
          </p:cNvSpPr>
          <p:nvPr>
            <p:ph type="body" idx="1"/>
          </p:nvPr>
        </p:nvSpPr>
        <p:spPr>
          <a:xfrm>
            <a:off x="-23750" y="1294091"/>
            <a:ext cx="6622418" cy="2385802"/>
          </a:xfrm>
        </p:spPr>
        <p:txBody>
          <a:bodyPr/>
          <a:lstStyle/>
          <a:p>
            <a:pPr lvl="1" eaLnBrk="1" hangingPunct="1">
              <a:lnSpc>
                <a:spcPct val="95000"/>
              </a:lnSpc>
            </a:pPr>
            <a:r>
              <a:rPr lang="en-US" sz="2000" dirty="0" smtClean="0">
                <a:sym typeface="Symbol" pitchFamily="18" charset="2"/>
              </a:rPr>
              <a:t>We need time to properly respond to a quench at t=0.</a:t>
            </a:r>
          </a:p>
          <a:p>
            <a:pPr lvl="1" eaLnBrk="1" hangingPunct="1">
              <a:lnSpc>
                <a:spcPct val="110000"/>
              </a:lnSpc>
            </a:pPr>
            <a:r>
              <a:rPr lang="en-US" sz="2000" dirty="0" smtClean="0">
                <a:sym typeface="Symbol" pitchFamily="18" charset="2"/>
              </a:rPr>
              <a:t>Time t</a:t>
            </a:r>
            <a:r>
              <a:rPr lang="en-US" sz="2000" baseline="-25000" dirty="0" smtClean="0">
                <a:sym typeface="Symbol" pitchFamily="18" charset="2"/>
              </a:rPr>
              <a:t>d</a:t>
            </a:r>
            <a:r>
              <a:rPr lang="en-US" sz="2000" dirty="0" smtClean="0">
                <a:sym typeface="Symbol" pitchFamily="18" charset="2"/>
              </a:rPr>
              <a:t> is required for detection, to verify and then</a:t>
            </a:r>
          </a:p>
          <a:p>
            <a:pPr lvl="1" eaLnBrk="1" hangingPunct="1">
              <a:lnSpc>
                <a:spcPct val="110000"/>
              </a:lnSpc>
              <a:buFont typeface="Wingdings" pitchFamily="2" charset="2"/>
              <a:buNone/>
            </a:pPr>
            <a:r>
              <a:rPr lang="en-US" sz="2000" dirty="0" smtClean="0">
                <a:sym typeface="Symbol" pitchFamily="18" charset="2"/>
              </a:rPr>
              <a:t>	to take action at time t</a:t>
            </a:r>
            <a:r>
              <a:rPr lang="en-US" sz="2000" baseline="-25000" dirty="0" smtClean="0">
                <a:sym typeface="Symbol" pitchFamily="18" charset="2"/>
              </a:rPr>
              <a:t>s</a:t>
            </a:r>
            <a:r>
              <a:rPr lang="en-US" sz="2000" dirty="0" smtClean="0">
                <a:sym typeface="Symbol" pitchFamily="18" charset="2"/>
              </a:rPr>
              <a:t>.</a:t>
            </a:r>
          </a:p>
          <a:p>
            <a:pPr lvl="1" eaLnBrk="1" hangingPunct="1">
              <a:lnSpc>
                <a:spcPct val="110000"/>
              </a:lnSpc>
            </a:pPr>
            <a:r>
              <a:rPr lang="en-US" sz="2000" dirty="0" smtClean="0">
                <a:sym typeface="Symbol" pitchFamily="18" charset="2"/>
              </a:rPr>
              <a:t>The time t</a:t>
            </a:r>
            <a:r>
              <a:rPr lang="en-US" sz="2000" baseline="-25000" dirty="0" smtClean="0">
                <a:sym typeface="Symbol" pitchFamily="18" charset="2"/>
              </a:rPr>
              <a:t>d</a:t>
            </a:r>
            <a:r>
              <a:rPr lang="en-US" sz="2000" dirty="0" smtClean="0">
                <a:sym typeface="Symbol" pitchFamily="18" charset="2"/>
              </a:rPr>
              <a:t> must be short but safe (filtering noise).</a:t>
            </a:r>
          </a:p>
          <a:p>
            <a:pPr lvl="1" eaLnBrk="1" hangingPunct="1">
              <a:lnSpc>
                <a:spcPct val="110000"/>
              </a:lnSpc>
            </a:pPr>
            <a:r>
              <a:rPr lang="en-US" sz="2000" dirty="0" smtClean="0">
                <a:sym typeface="Symbol" pitchFamily="18" charset="2"/>
              </a:rPr>
              <a:t>Obviously t</a:t>
            </a:r>
            <a:r>
              <a:rPr lang="en-US" sz="2000" baseline="-25000" dirty="0" smtClean="0">
                <a:sym typeface="Symbol" pitchFamily="18" charset="2"/>
              </a:rPr>
              <a:t>d </a:t>
            </a:r>
            <a:r>
              <a:rPr lang="en-US" sz="2000" dirty="0" smtClean="0">
                <a:sym typeface="Symbol" pitchFamily="18" charset="2"/>
              </a:rPr>
              <a:t>is much shorter than the dump characteristic time , </a:t>
            </a:r>
            <a:r>
              <a:rPr lang="en-US" sz="2000" dirty="0" smtClean="0">
                <a:solidFill>
                  <a:srgbClr val="FF0000"/>
                </a:solidFill>
                <a:sym typeface="Symbol" pitchFamily="18" charset="2"/>
              </a:rPr>
              <a:t> &gt;&gt; t</a:t>
            </a:r>
            <a:r>
              <a:rPr lang="en-US" sz="2000" baseline="-25000" dirty="0" smtClean="0">
                <a:solidFill>
                  <a:srgbClr val="FF0000"/>
                </a:solidFill>
                <a:sym typeface="Symbol" pitchFamily="18" charset="2"/>
              </a:rPr>
              <a:t>d</a:t>
            </a:r>
            <a:r>
              <a:rPr lang="en-US" sz="2000" dirty="0" smtClean="0">
                <a:sym typeface="Symbol" pitchFamily="18" charset="2"/>
              </a:rPr>
              <a:t>.</a:t>
            </a:r>
            <a:endParaRPr lang="en-US" sz="2000" baseline="-25000" dirty="0" smtClean="0">
              <a:sym typeface="Symbol" pitchFamily="18" charset="2"/>
            </a:endParaRPr>
          </a:p>
          <a:p>
            <a:pPr marL="0" indent="0" eaLnBrk="1" hangingPunct="1">
              <a:lnSpc>
                <a:spcPct val="110000"/>
              </a:lnSpc>
            </a:pPr>
            <a:endParaRPr lang="en-US" sz="600" dirty="0" smtClean="0">
              <a:sym typeface="Symbol" pitchFamily="18" charset="2"/>
            </a:endParaRPr>
          </a:p>
          <a:p>
            <a:pPr marL="0" indent="0" eaLnBrk="1" hangingPunct="1">
              <a:lnSpc>
                <a:spcPct val="110000"/>
              </a:lnSpc>
            </a:pPr>
            <a:r>
              <a:rPr lang="en-US" sz="1800" b="0" dirty="0" smtClean="0">
                <a:sym typeface="Symbol" pitchFamily="18" charset="2"/>
              </a:rPr>
              <a:t>   </a:t>
            </a:r>
            <a:endParaRPr lang="en-US" sz="2000" dirty="0" smtClean="0">
              <a:solidFill>
                <a:srgbClr val="008000"/>
              </a:solidFill>
              <a:sym typeface="Symbol" pitchFamily="18" charset="2"/>
            </a:endParaRPr>
          </a:p>
        </p:txBody>
      </p:sp>
      <p:pic>
        <p:nvPicPr>
          <p:cNvPr id="14360"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820" y="1412776"/>
            <a:ext cx="2497518"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
        <p:nvSpPr>
          <p:cNvPr id="25" name="Rectangle 3"/>
          <p:cNvSpPr txBox="1">
            <a:spLocks noChangeArrowheads="1"/>
          </p:cNvSpPr>
          <p:nvPr/>
        </p:nvSpPr>
        <p:spPr bwMode="auto">
          <a:xfrm>
            <a:off x="37858" y="3825422"/>
            <a:ext cx="8988238" cy="275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chemeClr val="accent2"/>
                </a:solidFill>
                <a:latin typeface="+mn-lt"/>
                <a:ea typeface="+mn-ea"/>
                <a:cs typeface="+mn-cs"/>
              </a:defRPr>
            </a:lvl1pPr>
            <a:lvl2pPr marL="385763" indent="-195263" algn="l" rtl="0" eaLnBrk="0" fontAlgn="base" hangingPunct="0">
              <a:spcBef>
                <a:spcPct val="20000"/>
              </a:spcBef>
              <a:spcAft>
                <a:spcPct val="0"/>
              </a:spcAft>
              <a:buSzPct val="70000"/>
              <a:buFont typeface="Wingdings" pitchFamily="2" charset="2"/>
              <a:buChar char="§"/>
              <a:defRPr>
                <a:solidFill>
                  <a:schemeClr val="tx1"/>
                </a:solidFill>
                <a:latin typeface="+mn-lt"/>
              </a:defRPr>
            </a:lvl2pPr>
            <a:lvl3pPr marL="758825" indent="-182563" algn="l" rtl="0" eaLnBrk="0" fontAlgn="base" hangingPunct="0">
              <a:spcBef>
                <a:spcPct val="20000"/>
              </a:spcBef>
              <a:spcAft>
                <a:spcPct val="0"/>
              </a:spcAft>
              <a:buSzPct val="70000"/>
              <a:buFont typeface="Wingdings" pitchFamily="2" charset="2"/>
              <a:buChar char="§"/>
              <a:defRPr sz="1600">
                <a:solidFill>
                  <a:schemeClr val="tx1"/>
                </a:solidFill>
                <a:latin typeface="+mn-lt"/>
              </a:defRPr>
            </a:lvl3pPr>
            <a:lvl4pPr marL="1143000" indent="-192088" algn="l" rtl="0" eaLnBrk="0" fontAlgn="base" hangingPunct="0">
              <a:spcBef>
                <a:spcPct val="20000"/>
              </a:spcBef>
              <a:spcAft>
                <a:spcPct val="0"/>
              </a:spcAft>
              <a:buSzPct val="70000"/>
              <a:buFont typeface="Wingdings" pitchFamily="2" charset="2"/>
              <a:buChar char="§"/>
              <a:defRPr sz="1600">
                <a:solidFill>
                  <a:schemeClr val="tx1"/>
                </a:solidFill>
                <a:latin typeface="+mn-lt"/>
              </a:defRPr>
            </a:lvl4pPr>
            <a:lvl5pPr marL="1528763" indent="-192088" algn="l" rtl="0" eaLnBrk="0" fontAlgn="base" hangingPunct="0">
              <a:spcBef>
                <a:spcPct val="20000"/>
              </a:spcBef>
              <a:spcAft>
                <a:spcPct val="0"/>
              </a:spcAft>
              <a:buSzPct val="70000"/>
              <a:buFont typeface="Wingdings" pitchFamily="2" charset="2"/>
              <a:buChar char="§"/>
              <a:defRPr sz="1600">
                <a:solidFill>
                  <a:schemeClr val="tx1"/>
                </a:solidFill>
                <a:latin typeface="+mn-lt"/>
              </a:defRPr>
            </a:lvl5pPr>
            <a:lvl6pPr marL="1985963" indent="-192088" algn="l" rtl="0" fontAlgn="base">
              <a:spcBef>
                <a:spcPct val="20000"/>
              </a:spcBef>
              <a:spcAft>
                <a:spcPct val="0"/>
              </a:spcAft>
              <a:buSzPct val="70000"/>
              <a:buFont typeface="Wingdings" pitchFamily="2" charset="2"/>
              <a:buChar char="§"/>
              <a:defRPr sz="1600">
                <a:solidFill>
                  <a:schemeClr val="tx1"/>
                </a:solidFill>
                <a:latin typeface="+mn-lt"/>
              </a:defRPr>
            </a:lvl6pPr>
            <a:lvl7pPr marL="2443163" indent="-192088" algn="l" rtl="0" fontAlgn="base">
              <a:spcBef>
                <a:spcPct val="20000"/>
              </a:spcBef>
              <a:spcAft>
                <a:spcPct val="0"/>
              </a:spcAft>
              <a:buSzPct val="70000"/>
              <a:buFont typeface="Wingdings" pitchFamily="2" charset="2"/>
              <a:buChar char="§"/>
              <a:defRPr sz="1600">
                <a:solidFill>
                  <a:schemeClr val="tx1"/>
                </a:solidFill>
                <a:latin typeface="+mn-lt"/>
              </a:defRPr>
            </a:lvl7pPr>
            <a:lvl8pPr marL="2900363" indent="-192088" algn="l" rtl="0" fontAlgn="base">
              <a:spcBef>
                <a:spcPct val="20000"/>
              </a:spcBef>
              <a:spcAft>
                <a:spcPct val="0"/>
              </a:spcAft>
              <a:buSzPct val="70000"/>
              <a:buFont typeface="Wingdings" pitchFamily="2" charset="2"/>
              <a:buChar char="§"/>
              <a:defRPr sz="1600">
                <a:solidFill>
                  <a:schemeClr val="tx1"/>
                </a:solidFill>
                <a:latin typeface="+mn-lt"/>
              </a:defRPr>
            </a:lvl8pPr>
            <a:lvl9pPr marL="3357563" indent="-192088" algn="l" rtl="0" fontAlgn="base">
              <a:spcBef>
                <a:spcPct val="20000"/>
              </a:spcBef>
              <a:spcAft>
                <a:spcPct val="0"/>
              </a:spcAft>
              <a:buSzPct val="70000"/>
              <a:buFont typeface="Wingdings" pitchFamily="2" charset="2"/>
              <a:buChar char="§"/>
              <a:defRPr sz="1600">
                <a:solidFill>
                  <a:schemeClr val="tx1"/>
                </a:solidFill>
                <a:latin typeface="+mn-lt"/>
              </a:defRPr>
            </a:lvl9pPr>
          </a:lstStyle>
          <a:p>
            <a:pPr marL="0" indent="0" eaLnBrk="1" hangingPunct="1">
              <a:lnSpc>
                <a:spcPct val="110000"/>
              </a:lnSpc>
            </a:pPr>
            <a:r>
              <a:rPr lang="en-US" sz="1800" b="0" kern="0" dirty="0" smtClean="0">
                <a:sym typeface="Symbol" pitchFamily="18" charset="2"/>
              </a:rPr>
              <a:t>   </a:t>
            </a:r>
            <a:r>
              <a:rPr lang="en-US" b="0" kern="0" dirty="0" smtClean="0">
                <a:sym typeface="Symbol" pitchFamily="18" charset="2"/>
              </a:rPr>
              <a:t>Solution in low-current density (detector) magnets:</a:t>
            </a:r>
          </a:p>
          <a:p>
            <a:pPr lvl="1" eaLnBrk="1" hangingPunct="1">
              <a:lnSpc>
                <a:spcPct val="95000"/>
              </a:lnSpc>
            </a:pPr>
            <a:r>
              <a:rPr lang="en-US" sz="2000" kern="0" dirty="0" smtClean="0">
                <a:sym typeface="Symbol" pitchFamily="18" charset="2"/>
              </a:rPr>
              <a:t> &lt; 2.F/J</a:t>
            </a:r>
            <a:r>
              <a:rPr lang="en-US" sz="2000" kern="0" baseline="50000" dirty="0" smtClean="0">
                <a:sym typeface="Symbol" pitchFamily="18" charset="2"/>
              </a:rPr>
              <a:t>2</a:t>
            </a:r>
            <a:r>
              <a:rPr lang="en-US" sz="2000" kern="0" baseline="50000" dirty="0" smtClean="0">
                <a:solidFill>
                  <a:srgbClr val="FF0000"/>
                </a:solidFill>
                <a:sym typeface="Symbol" pitchFamily="18" charset="2"/>
              </a:rPr>
              <a:t> </a:t>
            </a:r>
            <a:r>
              <a:rPr lang="en-US" sz="2000" kern="0" dirty="0" smtClean="0">
                <a:solidFill>
                  <a:srgbClr val="FF0000"/>
                </a:solidFill>
                <a:sym typeface="Symbol" pitchFamily="18" charset="2"/>
              </a:rPr>
              <a:t>given F, we can only reduce J in the conductor matrix/stabilizer, add Cu or Al &amp; buy time! then t</a:t>
            </a:r>
            <a:r>
              <a:rPr lang="en-US" sz="2000" kern="0" baseline="-25000" dirty="0" smtClean="0">
                <a:solidFill>
                  <a:srgbClr val="FF0000"/>
                </a:solidFill>
                <a:sym typeface="Symbol" pitchFamily="18" charset="2"/>
              </a:rPr>
              <a:t>d </a:t>
            </a:r>
            <a:r>
              <a:rPr lang="en-US" sz="2000" kern="0" dirty="0" smtClean="0">
                <a:solidFill>
                  <a:srgbClr val="FF0000"/>
                </a:solidFill>
                <a:sym typeface="Symbol" pitchFamily="18" charset="2"/>
              </a:rPr>
              <a:t>(</a:t>
            </a:r>
            <a:r>
              <a:rPr lang="en-US" sz="2000" kern="0" dirty="0" smtClean="0">
                <a:solidFill>
                  <a:srgbClr val="FF0000"/>
                </a:solidFill>
                <a:cs typeface="Arial" charset="0"/>
                <a:sym typeface="Symbol" pitchFamily="18" charset="2"/>
              </a:rPr>
              <a:t>~</a:t>
            </a:r>
            <a:r>
              <a:rPr lang="en-US" sz="2000" kern="0" dirty="0" smtClean="0">
                <a:solidFill>
                  <a:srgbClr val="FF0000"/>
                </a:solidFill>
                <a:sym typeface="Symbol" pitchFamily="18" charset="2"/>
              </a:rPr>
              <a:t>1 second) &lt;&lt;  (minutes).</a:t>
            </a:r>
          </a:p>
          <a:p>
            <a:pPr lvl="1" eaLnBrk="1" hangingPunct="1">
              <a:lnSpc>
                <a:spcPct val="95000"/>
              </a:lnSpc>
            </a:pPr>
            <a:endParaRPr lang="en-US" sz="600" kern="0" baseline="-25000" dirty="0" smtClean="0">
              <a:solidFill>
                <a:srgbClr val="FF0000"/>
              </a:solidFill>
              <a:sym typeface="Symbol" pitchFamily="18" charset="2"/>
            </a:endParaRPr>
          </a:p>
          <a:p>
            <a:pPr lvl="1" eaLnBrk="1" hangingPunct="1">
              <a:lnSpc>
                <a:spcPct val="95000"/>
              </a:lnSpc>
              <a:buFont typeface="Wingdings" pitchFamily="2" charset="2"/>
              <a:buChar char="ü"/>
            </a:pPr>
            <a:r>
              <a:rPr lang="en-US" sz="2000" kern="0" dirty="0" smtClean="0">
                <a:sym typeface="Symbol" pitchFamily="18" charset="2"/>
              </a:rPr>
              <a:t>In the sec-min range, heat conduction plays a role, which greatly helps.</a:t>
            </a:r>
          </a:p>
          <a:p>
            <a:pPr lvl="1" eaLnBrk="1" hangingPunct="1">
              <a:lnSpc>
                <a:spcPct val="95000"/>
              </a:lnSpc>
            </a:pPr>
            <a:endParaRPr lang="en-US" sz="600" kern="0" dirty="0" smtClean="0">
              <a:sym typeface="Symbol" pitchFamily="18" charset="2"/>
            </a:endParaRPr>
          </a:p>
          <a:p>
            <a:pPr lvl="1" eaLnBrk="1" hangingPunct="1">
              <a:lnSpc>
                <a:spcPct val="95000"/>
              </a:lnSpc>
              <a:buFont typeface="Wingdings" pitchFamily="2" charset="2"/>
              <a:buChar char="Ø"/>
            </a:pPr>
            <a:r>
              <a:rPr lang="en-US" sz="2000" kern="0" dirty="0" smtClean="0">
                <a:solidFill>
                  <a:srgbClr val="FF0000"/>
                </a:solidFill>
                <a:sym typeface="Symbol" pitchFamily="18" charset="2"/>
              </a:rPr>
              <a:t>If J permits, this strategy should be followed.</a:t>
            </a:r>
          </a:p>
          <a:p>
            <a:pPr lvl="1" eaLnBrk="1" hangingPunct="1">
              <a:lnSpc>
                <a:spcPct val="95000"/>
              </a:lnSpc>
            </a:pPr>
            <a:endParaRPr lang="en-US" sz="600" kern="0" dirty="0" smtClean="0">
              <a:sym typeface="Symbol" pitchFamily="18" charset="2"/>
            </a:endParaRPr>
          </a:p>
          <a:p>
            <a:pPr lvl="1" eaLnBrk="1" hangingPunct="1">
              <a:lnSpc>
                <a:spcPct val="95000"/>
              </a:lnSpc>
            </a:pPr>
            <a:endParaRPr lang="en-US" sz="600" kern="0" dirty="0" smtClean="0">
              <a:sym typeface="Symbol" pitchFamily="18" charset="2"/>
            </a:endParaRPr>
          </a:p>
          <a:p>
            <a:pPr lvl="1" eaLnBrk="1" hangingPunct="1">
              <a:lnSpc>
                <a:spcPct val="95000"/>
              </a:lnSpc>
              <a:buFont typeface="Wingdings" pitchFamily="2" charset="2"/>
              <a:buChar char="q"/>
            </a:pPr>
            <a:r>
              <a:rPr lang="en-US" sz="2000" kern="0" dirty="0" smtClean="0">
                <a:solidFill>
                  <a:srgbClr val="000099"/>
                </a:solidFill>
                <a:sym typeface="Symbol" pitchFamily="18" charset="2"/>
              </a:rPr>
              <a:t>Note:</a:t>
            </a:r>
            <a:r>
              <a:rPr lang="en-US" sz="2000" kern="0" dirty="0" smtClean="0">
                <a:sym typeface="Symbol" pitchFamily="18" charset="2"/>
              </a:rPr>
              <a:t> Large detector magnets like ATLAS, or fusion magnets are single and require maximum safety!  </a:t>
            </a:r>
            <a:r>
              <a:rPr lang="en-US" sz="2000" kern="0" dirty="0" smtClean="0">
                <a:solidFill>
                  <a:srgbClr val="008000"/>
                </a:solidFill>
                <a:sym typeface="Symbol" pitchFamily="18" charset="2"/>
              </a:rPr>
              <a:t>Dipoles/Quads are many, can be replaced!</a:t>
            </a:r>
          </a:p>
        </p:txBody>
      </p:sp>
      <p:pic>
        <p:nvPicPr>
          <p:cNvPr id="14342" name="Picture 22" descr="C:\Documents and Settings\Administrator\My Documents\My Pictures\vacdra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461" y="1628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5E61360E-5FF3-4056-9408-A27431EBD054}" type="slidenum">
              <a:rPr lang="en-US" smtClean="0">
                <a:solidFill>
                  <a:schemeClr val="accent2"/>
                </a:solidFill>
              </a:rPr>
              <a:pPr eaLnBrk="1" hangingPunct="1"/>
              <a:t>13</a:t>
            </a:fld>
            <a:endParaRPr lang="en-US" dirty="0" smtClean="0">
              <a:solidFill>
                <a:schemeClr val="accent2"/>
              </a:solidFill>
            </a:endParaRPr>
          </a:p>
        </p:txBody>
      </p:sp>
      <p:sp>
        <p:nvSpPr>
          <p:cNvPr id="221186" name="Rectangle 2"/>
          <p:cNvSpPr>
            <a:spLocks noGrp="1" noChangeArrowheads="1"/>
          </p:cNvSpPr>
          <p:nvPr>
            <p:ph type="title"/>
          </p:nvPr>
        </p:nvSpPr>
        <p:spPr/>
        <p:txBody>
          <a:bodyPr/>
          <a:lstStyle/>
          <a:p>
            <a:pPr eaLnBrk="1" hangingPunct="1">
              <a:lnSpc>
                <a:spcPct val="110000"/>
              </a:lnSpc>
              <a:defRPr/>
            </a:pPr>
            <a:r>
              <a:rPr lang="en-US" dirty="0" smtClean="0">
                <a:sym typeface="Symbol" pitchFamily="18" charset="2"/>
              </a:rPr>
              <a:t>High-J accelerator magnets</a:t>
            </a:r>
            <a:endParaRPr lang="en-US" baseline="-25000" dirty="0" smtClean="0">
              <a:solidFill>
                <a:srgbClr val="FF0000"/>
              </a:solidFill>
              <a:sym typeface="Symbol" pitchFamily="18" charset="2"/>
            </a:endParaRPr>
          </a:p>
        </p:txBody>
      </p:sp>
      <p:sp>
        <p:nvSpPr>
          <p:cNvPr id="15364" name="Rectangle 3"/>
          <p:cNvSpPr>
            <a:spLocks noGrp="1" noChangeArrowheads="1"/>
          </p:cNvSpPr>
          <p:nvPr>
            <p:ph type="body" idx="1"/>
          </p:nvPr>
        </p:nvSpPr>
        <p:spPr>
          <a:xfrm>
            <a:off x="0" y="1268760"/>
            <a:ext cx="6611657" cy="5304583"/>
          </a:xfrm>
        </p:spPr>
        <p:txBody>
          <a:bodyPr/>
          <a:lstStyle/>
          <a:p>
            <a:pPr lvl="1" eaLnBrk="1" hangingPunct="1">
              <a:lnSpc>
                <a:spcPct val="95000"/>
              </a:lnSpc>
            </a:pPr>
            <a:r>
              <a:rPr lang="en-US" sz="2000" dirty="0" smtClean="0">
                <a:sym typeface="Symbol" pitchFamily="18" charset="2"/>
              </a:rPr>
              <a:t> &lt; 2F/J</a:t>
            </a:r>
            <a:r>
              <a:rPr lang="en-US" sz="2000" baseline="50000" dirty="0" smtClean="0">
                <a:sym typeface="Symbol" pitchFamily="18" charset="2"/>
              </a:rPr>
              <a:t>2</a:t>
            </a:r>
            <a:r>
              <a:rPr lang="en-US" sz="2000" baseline="50000" dirty="0" smtClean="0">
                <a:solidFill>
                  <a:srgbClr val="FF0000"/>
                </a:solidFill>
                <a:sym typeface="Symbol" pitchFamily="18" charset="2"/>
              </a:rPr>
              <a:t> </a:t>
            </a:r>
            <a:r>
              <a:rPr lang="en-US" sz="2000" dirty="0" smtClean="0">
                <a:sym typeface="Symbol" pitchFamily="18" charset="2"/>
              </a:rPr>
              <a:t>given F,</a:t>
            </a:r>
            <a:r>
              <a:rPr lang="en-US" sz="2000" dirty="0" smtClean="0">
                <a:solidFill>
                  <a:srgbClr val="FF0000"/>
                </a:solidFill>
                <a:sym typeface="Symbol" pitchFamily="18" charset="2"/>
              </a:rPr>
              <a:t> </a:t>
            </a:r>
            <a:r>
              <a:rPr lang="en-US" sz="2000" dirty="0" smtClean="0">
                <a:sym typeface="Symbol" pitchFamily="18" charset="2"/>
              </a:rPr>
              <a:t>we can reduce J in the conductor matrix/stabilizer as far as possible, however, restrained by the high field requirement and cost.</a:t>
            </a:r>
          </a:p>
          <a:p>
            <a:pPr marL="190500" lvl="1" indent="0" eaLnBrk="1" hangingPunct="1">
              <a:lnSpc>
                <a:spcPct val="110000"/>
              </a:lnSpc>
              <a:buNone/>
            </a:pPr>
            <a:r>
              <a:rPr lang="en-US" sz="2000" dirty="0" smtClean="0">
                <a:solidFill>
                  <a:srgbClr val="FF0000"/>
                </a:solidFill>
                <a:sym typeface="Symbol" pitchFamily="18" charset="2"/>
              </a:rPr>
              <a:t>   t</a:t>
            </a:r>
            <a:r>
              <a:rPr lang="en-US" sz="2000" baseline="-25000" dirty="0" smtClean="0">
                <a:solidFill>
                  <a:srgbClr val="FF0000"/>
                </a:solidFill>
                <a:sym typeface="Symbol" pitchFamily="18" charset="2"/>
              </a:rPr>
              <a:t>d </a:t>
            </a:r>
            <a:r>
              <a:rPr lang="en-US" sz="2000" dirty="0" smtClean="0">
                <a:solidFill>
                  <a:srgbClr val="FF0000"/>
                </a:solidFill>
                <a:sym typeface="Symbol" pitchFamily="18" charset="2"/>
              </a:rPr>
              <a:t>(1-10 ms) &lt;&lt;  (100-500 ms).</a:t>
            </a:r>
          </a:p>
          <a:p>
            <a:pPr marL="190500" lvl="1" indent="0" eaLnBrk="1" hangingPunct="1">
              <a:lnSpc>
                <a:spcPct val="110000"/>
              </a:lnSpc>
              <a:buNone/>
            </a:pPr>
            <a:endParaRPr lang="en-US" sz="600" baseline="-25000" dirty="0" smtClean="0">
              <a:solidFill>
                <a:srgbClr val="FF0000"/>
              </a:solidFill>
              <a:sym typeface="Symbol" pitchFamily="18" charset="2"/>
            </a:endParaRPr>
          </a:p>
          <a:p>
            <a:pPr marL="190500" lvl="1" indent="0" eaLnBrk="1" hangingPunct="1">
              <a:lnSpc>
                <a:spcPct val="110000"/>
              </a:lnSpc>
              <a:buNone/>
            </a:pPr>
            <a:endParaRPr lang="en-US" sz="600" baseline="-25000" dirty="0" smtClean="0">
              <a:solidFill>
                <a:srgbClr val="FF0000"/>
              </a:solidFill>
              <a:sym typeface="Symbol" pitchFamily="18" charset="2"/>
            </a:endParaRPr>
          </a:p>
          <a:p>
            <a:pPr lvl="1" eaLnBrk="1" hangingPunct="1">
              <a:lnSpc>
                <a:spcPct val="95000"/>
              </a:lnSpc>
            </a:pPr>
            <a:r>
              <a:rPr lang="en-US" sz="2000" dirty="0" smtClean="0">
                <a:sym typeface="Symbol" pitchFamily="18" charset="2"/>
              </a:rPr>
              <a:t>Very close to the limit, heat conduction cannot be fully exploited.</a:t>
            </a:r>
          </a:p>
          <a:p>
            <a:pPr lvl="1" eaLnBrk="1" hangingPunct="1">
              <a:lnSpc>
                <a:spcPct val="95000"/>
              </a:lnSpc>
            </a:pPr>
            <a:endParaRPr lang="en-US" sz="600" dirty="0" smtClean="0">
              <a:sym typeface="Symbol" pitchFamily="18" charset="2"/>
            </a:endParaRPr>
          </a:p>
          <a:p>
            <a:pPr lvl="1" eaLnBrk="1" hangingPunct="1">
              <a:lnSpc>
                <a:spcPct val="95000"/>
              </a:lnSpc>
            </a:pPr>
            <a:endParaRPr lang="en-US" sz="600" dirty="0" smtClean="0">
              <a:sym typeface="Symbol" pitchFamily="18" charset="2"/>
            </a:endParaRPr>
          </a:p>
          <a:p>
            <a:pPr lvl="1" eaLnBrk="1" hangingPunct="1">
              <a:lnSpc>
                <a:spcPct val="95000"/>
              </a:lnSpc>
            </a:pPr>
            <a:r>
              <a:rPr lang="en-US" sz="2000" dirty="0" smtClean="0">
                <a:sym typeface="Symbol" pitchFamily="18" charset="2"/>
              </a:rPr>
              <a:t>1-10 ms detection time is very demanding for the Q- detectors, filtering is hard, risk of spurious quenches.</a:t>
            </a:r>
          </a:p>
          <a:p>
            <a:pPr lvl="1" eaLnBrk="1" hangingPunct="1">
              <a:lnSpc>
                <a:spcPct val="95000"/>
              </a:lnSpc>
            </a:pPr>
            <a:endParaRPr lang="en-US" sz="600" dirty="0" smtClean="0">
              <a:solidFill>
                <a:srgbClr val="008000"/>
              </a:solidFill>
              <a:sym typeface="Symbol" pitchFamily="18" charset="2"/>
            </a:endParaRPr>
          </a:p>
          <a:p>
            <a:pPr lvl="1" eaLnBrk="1" hangingPunct="1">
              <a:lnSpc>
                <a:spcPct val="95000"/>
              </a:lnSpc>
            </a:pPr>
            <a:endParaRPr lang="en-US" sz="600" dirty="0" smtClean="0">
              <a:solidFill>
                <a:srgbClr val="008000"/>
              </a:solidFill>
              <a:sym typeface="Symbol" pitchFamily="18" charset="2"/>
            </a:endParaRPr>
          </a:p>
          <a:p>
            <a:pPr lvl="1" eaLnBrk="1" hangingPunct="1">
              <a:lnSpc>
                <a:spcPct val="95000"/>
              </a:lnSpc>
              <a:buFont typeface="Wingdings" pitchFamily="2" charset="2"/>
              <a:buChar char="ü"/>
            </a:pPr>
            <a:r>
              <a:rPr lang="en-US" sz="2000" dirty="0" smtClean="0">
                <a:solidFill>
                  <a:srgbClr val="008000"/>
                </a:solidFill>
                <a:sym typeface="Symbol" pitchFamily="18" charset="2"/>
              </a:rPr>
              <a:t>Looks solved for NbTi in LHC, but is a real problem for future compact 12-15 T magnets, especially when built in 10-15 m length (nobody has done this so far!).</a:t>
            </a:r>
          </a:p>
          <a:p>
            <a:pPr lvl="1" eaLnBrk="1" hangingPunct="1">
              <a:lnSpc>
                <a:spcPct val="95000"/>
              </a:lnSpc>
            </a:pPr>
            <a:endParaRPr lang="en-US" sz="600" dirty="0" smtClean="0">
              <a:solidFill>
                <a:srgbClr val="FF0000"/>
              </a:solidFill>
              <a:sym typeface="Symbol" pitchFamily="18" charset="2"/>
            </a:endParaRPr>
          </a:p>
          <a:p>
            <a:pPr lvl="1" eaLnBrk="1" hangingPunct="1">
              <a:lnSpc>
                <a:spcPct val="95000"/>
              </a:lnSpc>
            </a:pPr>
            <a:endParaRPr lang="en-US" sz="600" dirty="0" smtClean="0">
              <a:solidFill>
                <a:srgbClr val="FF0000"/>
              </a:solidFill>
              <a:sym typeface="Symbol" pitchFamily="18" charset="2"/>
            </a:endParaRPr>
          </a:p>
          <a:p>
            <a:pPr lvl="1" eaLnBrk="1" hangingPunct="1">
              <a:lnSpc>
                <a:spcPct val="95000"/>
              </a:lnSpc>
              <a:buFont typeface="Wingdings" pitchFamily="2" charset="2"/>
              <a:buChar char="Ø"/>
            </a:pPr>
            <a:r>
              <a:rPr lang="en-US" sz="2000" dirty="0" smtClean="0">
                <a:solidFill>
                  <a:srgbClr val="FF0000"/>
                </a:solidFill>
                <a:sym typeface="Symbol" pitchFamily="18" charset="2"/>
              </a:rPr>
              <a:t>Urgent need for a long study model to exercise quench protection in long (&gt;&gt;1m) high-field accelerator magnets.</a:t>
            </a:r>
          </a:p>
        </p:txBody>
      </p:sp>
      <p:pic>
        <p:nvPicPr>
          <p:cNvPr id="15394"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898" y="1268760"/>
            <a:ext cx="2336235" cy="2290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pic>
        <p:nvPicPr>
          <p:cNvPr id="35" name="Picture 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514288"/>
            <a:ext cx="1837820" cy="1771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FB1A6D60-80AA-4691-A326-D82D2800ED6E}" type="slidenum">
              <a:rPr lang="en-US" smtClean="0">
                <a:solidFill>
                  <a:schemeClr val="accent2"/>
                </a:solidFill>
              </a:rPr>
              <a:pPr eaLnBrk="1" hangingPunct="1"/>
              <a:t>14</a:t>
            </a:fld>
            <a:endParaRPr lang="en-US" dirty="0" smtClean="0">
              <a:solidFill>
                <a:schemeClr val="accent2"/>
              </a:solidFill>
            </a:endParaRPr>
          </a:p>
        </p:txBody>
      </p:sp>
      <p:sp>
        <p:nvSpPr>
          <p:cNvPr id="103426" name="Rectangle 2"/>
          <p:cNvSpPr>
            <a:spLocks noGrp="1" noChangeArrowheads="1"/>
          </p:cNvSpPr>
          <p:nvPr>
            <p:ph type="title"/>
          </p:nvPr>
        </p:nvSpPr>
        <p:spPr>
          <a:xfrm>
            <a:off x="179512" y="404664"/>
            <a:ext cx="6172200" cy="609600"/>
          </a:xfrm>
        </p:spPr>
        <p:txBody>
          <a:bodyPr/>
          <a:lstStyle/>
          <a:p>
            <a:pPr eaLnBrk="1" hangingPunct="1">
              <a:defRPr/>
            </a:pPr>
            <a:r>
              <a:rPr lang="en-US" dirty="0" smtClean="0"/>
              <a:t>5. Safe hot spot temperature</a:t>
            </a:r>
          </a:p>
        </p:txBody>
      </p:sp>
      <p:sp>
        <p:nvSpPr>
          <p:cNvPr id="16388" name="Rectangle 3"/>
          <p:cNvSpPr>
            <a:spLocks noGrp="1" noChangeArrowheads="1"/>
          </p:cNvSpPr>
          <p:nvPr>
            <p:ph type="body" idx="1"/>
          </p:nvPr>
        </p:nvSpPr>
        <p:spPr>
          <a:xfrm>
            <a:off x="0" y="1134426"/>
            <a:ext cx="5136704" cy="4306307"/>
          </a:xfrm>
        </p:spPr>
        <p:txBody>
          <a:bodyPr/>
          <a:lstStyle/>
          <a:p>
            <a:pPr marL="0" indent="0" eaLnBrk="1" hangingPunct="1"/>
            <a:r>
              <a:rPr lang="en-US" dirty="0" smtClean="0"/>
              <a:t>   Criterion for hot spot temperature</a:t>
            </a:r>
          </a:p>
          <a:p>
            <a:pPr marL="0" indent="0" eaLnBrk="1" hangingPunct="1"/>
            <a:endParaRPr lang="en-US" sz="600" dirty="0" smtClean="0"/>
          </a:p>
          <a:p>
            <a:pPr lvl="1" eaLnBrk="1" hangingPunct="1"/>
            <a:r>
              <a:rPr lang="en-US" dirty="0" smtClean="0"/>
              <a:t>Beyond 900 K Al structures start to collapse.</a:t>
            </a:r>
          </a:p>
          <a:p>
            <a:pPr lvl="1" eaLnBrk="1" hangingPunct="1"/>
            <a:r>
              <a:rPr lang="en-US" dirty="0" smtClean="0"/>
              <a:t>Beyond 650 K we start to lose pinning, so J</a:t>
            </a:r>
            <a:r>
              <a:rPr lang="en-US" baseline="-25000" dirty="0" smtClean="0"/>
              <a:t>c</a:t>
            </a:r>
            <a:r>
              <a:rPr lang="en-US" dirty="0" smtClean="0"/>
              <a:t>.</a:t>
            </a:r>
            <a:endParaRPr lang="en-US" baseline="-25000" dirty="0" smtClean="0"/>
          </a:p>
          <a:p>
            <a:pPr lvl="1" eaLnBrk="1" hangingPunct="1"/>
            <a:r>
              <a:rPr lang="en-US" dirty="0" smtClean="0"/>
              <a:t>Even 300 K is too high, as it endangers the windings.</a:t>
            </a:r>
          </a:p>
          <a:p>
            <a:pPr lvl="1" eaLnBrk="1" hangingPunct="1"/>
            <a:r>
              <a:rPr lang="en-US" dirty="0" smtClean="0"/>
              <a:t>Severe thermal shock due to differential thermal contractions will occur.</a:t>
            </a:r>
          </a:p>
          <a:p>
            <a:pPr lvl="1" eaLnBrk="1" hangingPunct="1"/>
            <a:r>
              <a:rPr lang="en-US" dirty="0" smtClean="0"/>
              <a:t>This may cause resin cracking and de-bonding, and thus training or degradation.</a:t>
            </a:r>
          </a:p>
          <a:p>
            <a:pPr lvl="1" eaLnBrk="1" hangingPunct="1"/>
            <a:endParaRPr lang="en-US" sz="600" dirty="0" smtClean="0">
              <a:solidFill>
                <a:srgbClr val="FF0000"/>
              </a:solidFill>
            </a:endParaRPr>
          </a:p>
          <a:p>
            <a:pPr lvl="1" eaLnBrk="1" hangingPunct="1">
              <a:buFont typeface="Wingdings" pitchFamily="2" charset="2"/>
              <a:buChar char="ü"/>
            </a:pPr>
            <a:r>
              <a:rPr lang="en-US" dirty="0" smtClean="0">
                <a:solidFill>
                  <a:srgbClr val="FF0000"/>
                </a:solidFill>
              </a:rPr>
              <a:t>A “safe” hot spot temperature is 100-150 K!</a:t>
            </a:r>
          </a:p>
          <a:p>
            <a:pPr lvl="1" eaLnBrk="1" hangingPunct="1">
              <a:buFont typeface="Wingdings" pitchFamily="2" charset="2"/>
              <a:buChar char="Ø"/>
            </a:pPr>
            <a:r>
              <a:rPr lang="en-US" dirty="0" smtClean="0">
                <a:solidFill>
                  <a:srgbClr val="008000"/>
                </a:solidFill>
              </a:rPr>
              <a:t>Usually 100 K is taken nominally and a peak of  200-300 K for exceptional cases (failing protection systems for example).</a:t>
            </a:r>
          </a:p>
          <a:p>
            <a:pPr lvl="1" eaLnBrk="1" hangingPunct="1"/>
            <a:endParaRPr lang="en-US" dirty="0" smtClean="0"/>
          </a:p>
        </p:txBody>
      </p:sp>
      <p:sp>
        <p:nvSpPr>
          <p:cNvPr id="9" name="Rectangle 3"/>
          <p:cNvSpPr txBox="1">
            <a:spLocks noChangeArrowheads="1"/>
          </p:cNvSpPr>
          <p:nvPr/>
        </p:nvSpPr>
        <p:spPr bwMode="auto">
          <a:xfrm>
            <a:off x="338137" y="5563893"/>
            <a:ext cx="8805863"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50000"/>
              </a:spcBef>
              <a:spcAft>
                <a:spcPct val="0"/>
              </a:spcAft>
              <a:defRPr>
                <a:solidFill>
                  <a:schemeClr val="tx1"/>
                </a:solidFill>
                <a:latin typeface="Arial" pitchFamily="34" charset="0"/>
              </a:defRPr>
            </a:lvl6pPr>
            <a:lvl7pPr marL="2971800" indent="-228600" algn="ctr" eaLnBrk="0" fontAlgn="base" hangingPunct="0">
              <a:spcBef>
                <a:spcPct val="50000"/>
              </a:spcBef>
              <a:spcAft>
                <a:spcPct val="0"/>
              </a:spcAft>
              <a:defRPr>
                <a:solidFill>
                  <a:schemeClr val="tx1"/>
                </a:solidFill>
                <a:latin typeface="Arial" pitchFamily="34" charset="0"/>
              </a:defRPr>
            </a:lvl7pPr>
            <a:lvl8pPr marL="3429000" indent="-228600" algn="ctr" eaLnBrk="0" fontAlgn="base" hangingPunct="0">
              <a:spcBef>
                <a:spcPct val="50000"/>
              </a:spcBef>
              <a:spcAft>
                <a:spcPct val="0"/>
              </a:spcAft>
              <a:defRPr>
                <a:solidFill>
                  <a:schemeClr val="tx1"/>
                </a:solidFill>
                <a:latin typeface="Arial" pitchFamily="34" charset="0"/>
              </a:defRPr>
            </a:lvl8pPr>
            <a:lvl9pPr marL="3886200" indent="-228600" algn="ctr" eaLnBrk="0" fontAlgn="base" hangingPunct="0">
              <a:spcBef>
                <a:spcPct val="50000"/>
              </a:spcBef>
              <a:spcAft>
                <a:spcPct val="0"/>
              </a:spcAft>
              <a:defRPr>
                <a:solidFill>
                  <a:schemeClr val="tx1"/>
                </a:solidFill>
                <a:latin typeface="Arial" pitchFamily="34" charset="0"/>
              </a:defRPr>
            </a:lvl9pPr>
          </a:lstStyle>
          <a:p>
            <a:pPr marL="342900" indent="-342900" algn="l" eaLnBrk="1" hangingPunct="1">
              <a:spcBef>
                <a:spcPct val="20000"/>
              </a:spcBef>
              <a:buFont typeface="Wingdings" pitchFamily="2" charset="2"/>
              <a:buChar char="q"/>
            </a:pPr>
            <a:r>
              <a:rPr lang="en-US" sz="2000" dirty="0">
                <a:solidFill>
                  <a:srgbClr val="FF0000"/>
                </a:solidFill>
              </a:rPr>
              <a:t>300 K may be acceptable for </a:t>
            </a:r>
            <a:r>
              <a:rPr lang="en-US" sz="2000" dirty="0" smtClean="0">
                <a:solidFill>
                  <a:srgbClr val="FF0000"/>
                </a:solidFill>
              </a:rPr>
              <a:t>an </a:t>
            </a:r>
            <a:r>
              <a:rPr lang="en-US" sz="2000" dirty="0">
                <a:solidFill>
                  <a:srgbClr val="FF0000"/>
                </a:solidFill>
              </a:rPr>
              <a:t>R&amp;D magnet, but is not an acceptable design value for series production of long magnets with accelerator quality meant to be installed in a system!</a:t>
            </a:r>
            <a:endParaRPr lang="en-US" sz="2000" b="1" dirty="0">
              <a:solidFill>
                <a:srgbClr val="FF0000"/>
              </a:solidFill>
            </a:endParaRPr>
          </a:p>
        </p:txBody>
      </p:sp>
      <p:sp>
        <p:nvSpPr>
          <p:cNvPr id="11" name="TextBox 10"/>
          <p:cNvSpPr txBox="1"/>
          <p:nvPr/>
        </p:nvSpPr>
        <p:spPr>
          <a:xfrm>
            <a:off x="7130799" y="5302234"/>
            <a:ext cx="513732" cy="276999"/>
          </a:xfrm>
          <a:prstGeom prst="rect">
            <a:avLst/>
          </a:prstGeom>
          <a:solidFill>
            <a:schemeClr val="bg1"/>
          </a:solidFill>
        </p:spPr>
        <p:txBody>
          <a:bodyPr wrap="square" rtlCol="0">
            <a:spAutoFit/>
          </a:bodyPr>
          <a:lstStyle/>
          <a:p>
            <a:endParaRPr lang="en-US" sz="1200" dirty="0"/>
          </a:p>
        </p:txBody>
      </p:sp>
      <p:pic>
        <p:nvPicPr>
          <p:cNvPr id="163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384066"/>
            <a:ext cx="3271983" cy="405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C81ECC1D-DEB1-4650-A7AC-AD8D6560D136}" type="slidenum">
              <a:rPr lang="en-US" smtClean="0">
                <a:solidFill>
                  <a:schemeClr val="accent2"/>
                </a:solidFill>
              </a:rPr>
              <a:pPr eaLnBrk="1" hangingPunct="1"/>
              <a:t>15</a:t>
            </a:fld>
            <a:endParaRPr lang="en-US" dirty="0" smtClean="0">
              <a:solidFill>
                <a:schemeClr val="accent2"/>
              </a:solidFill>
            </a:endParaRPr>
          </a:p>
        </p:txBody>
      </p:sp>
      <p:sp>
        <p:nvSpPr>
          <p:cNvPr id="182274" name="Rectangle 2"/>
          <p:cNvSpPr>
            <a:spLocks noGrp="1" noChangeArrowheads="1"/>
          </p:cNvSpPr>
          <p:nvPr>
            <p:ph type="title"/>
          </p:nvPr>
        </p:nvSpPr>
        <p:spPr/>
        <p:txBody>
          <a:bodyPr/>
          <a:lstStyle/>
          <a:p>
            <a:pPr eaLnBrk="1" hangingPunct="1">
              <a:lnSpc>
                <a:spcPct val="120000"/>
              </a:lnSpc>
              <a:defRPr/>
            </a:pPr>
            <a:r>
              <a:rPr lang="en-US" dirty="0">
                <a:sym typeface="Symbol" pitchFamily="18" charset="2"/>
              </a:rPr>
              <a:t>6</a:t>
            </a:r>
            <a:r>
              <a:rPr lang="en-US" dirty="0" smtClean="0">
                <a:sym typeface="Symbol" pitchFamily="18" charset="2"/>
              </a:rPr>
              <a:t>. Normal zone propagation in 1-d</a:t>
            </a:r>
          </a:p>
        </p:txBody>
      </p:sp>
      <p:sp>
        <p:nvSpPr>
          <p:cNvPr id="17412" name="Rectangle 3"/>
          <p:cNvSpPr>
            <a:spLocks noGrp="1" noChangeArrowheads="1"/>
          </p:cNvSpPr>
          <p:nvPr>
            <p:ph type="body" idx="1"/>
          </p:nvPr>
        </p:nvSpPr>
        <p:spPr>
          <a:xfrm>
            <a:off x="47501" y="1186429"/>
            <a:ext cx="8681859" cy="5410200"/>
          </a:xfrm>
        </p:spPr>
        <p:txBody>
          <a:bodyPr/>
          <a:lstStyle/>
          <a:p>
            <a:pPr marL="0" indent="0" eaLnBrk="1" hangingPunct="1">
              <a:lnSpc>
                <a:spcPct val="120000"/>
              </a:lnSpc>
            </a:pPr>
            <a:r>
              <a:rPr lang="en-US" sz="1800" dirty="0" smtClean="0">
                <a:sym typeface="Symbol" pitchFamily="18" charset="2"/>
              </a:rPr>
              <a:t>   Let’s check how fast normal zones expand in a wire and transversally </a:t>
            </a:r>
          </a:p>
          <a:p>
            <a:pPr lvl="1" eaLnBrk="1" hangingPunct="1">
              <a:lnSpc>
                <a:spcPct val="120000"/>
              </a:lnSpc>
            </a:pPr>
            <a:r>
              <a:rPr lang="en-US" sz="2000" dirty="0">
                <a:sym typeface="Symbol" pitchFamily="18" charset="2"/>
              </a:rPr>
              <a:t>C</a:t>
            </a:r>
            <a:r>
              <a:rPr lang="en-US" sz="2000" dirty="0" smtClean="0">
                <a:sym typeface="Symbol" pitchFamily="18" charset="2"/>
              </a:rPr>
              <a:t>onsider the 1-d heat balance equation in z:</a:t>
            </a:r>
          </a:p>
          <a:p>
            <a:pPr lvl="1" eaLnBrk="1" hangingPunct="1">
              <a:lnSpc>
                <a:spcPct val="120000"/>
              </a:lnSpc>
              <a:buFont typeface="Wingdings" pitchFamily="2" charset="2"/>
              <a:buNone/>
            </a:pPr>
            <a:endParaRPr lang="en-US" sz="800" dirty="0" smtClean="0">
              <a:sym typeface="Symbol" pitchFamily="18" charset="2"/>
            </a:endParaRPr>
          </a:p>
          <a:p>
            <a:pPr lvl="1" eaLnBrk="1" hangingPunct="1">
              <a:lnSpc>
                <a:spcPct val="120000"/>
              </a:lnSpc>
              <a:buFont typeface="Wingdings" pitchFamily="2" charset="2"/>
              <a:buNone/>
            </a:pPr>
            <a:r>
              <a:rPr lang="en-US" dirty="0" smtClean="0">
                <a:solidFill>
                  <a:srgbClr val="FF0000"/>
                </a:solidFill>
                <a:sym typeface="Symbol" pitchFamily="18" charset="2"/>
              </a:rPr>
              <a:t>   </a:t>
            </a:r>
            <a:r>
              <a:rPr lang="en-US" sz="2000" dirty="0" smtClean="0">
                <a:solidFill>
                  <a:srgbClr val="000099"/>
                </a:solidFill>
                <a:sym typeface="Symbol" pitchFamily="18" charset="2"/>
              </a:rPr>
              <a:t>P.A + /z{(T).T/z}.A = </a:t>
            </a:r>
            <a:r>
              <a:rPr lang="en-US" sz="2000" dirty="0" err="1" smtClean="0">
                <a:solidFill>
                  <a:srgbClr val="000099"/>
                </a:solidFill>
                <a:sym typeface="Symbol" pitchFamily="18" charset="2"/>
              </a:rPr>
              <a:t>A.c</a:t>
            </a:r>
            <a:r>
              <a:rPr lang="en-US" sz="2000" dirty="0" smtClean="0">
                <a:solidFill>
                  <a:srgbClr val="000099"/>
                </a:solidFill>
                <a:sym typeface="Symbol" pitchFamily="18" charset="2"/>
              </a:rPr>
              <a:t>(T).T/t + h.p.(T</a:t>
            </a:r>
            <a:r>
              <a:rPr lang="en-US" sz="2000" baseline="-25000" dirty="0" smtClean="0">
                <a:solidFill>
                  <a:srgbClr val="000099"/>
                </a:solidFill>
                <a:sym typeface="Symbol" pitchFamily="18" charset="2"/>
              </a:rPr>
              <a:t>c</a:t>
            </a:r>
            <a:r>
              <a:rPr lang="en-US" sz="2000" dirty="0" smtClean="0">
                <a:solidFill>
                  <a:srgbClr val="000099"/>
                </a:solidFill>
                <a:sym typeface="Symbol" pitchFamily="18" charset="2"/>
              </a:rPr>
              <a:t>-T</a:t>
            </a:r>
            <a:r>
              <a:rPr lang="en-US" sz="2000" baseline="-25000" dirty="0" smtClean="0">
                <a:solidFill>
                  <a:srgbClr val="000099"/>
                </a:solidFill>
                <a:sym typeface="Symbol" pitchFamily="18" charset="2"/>
              </a:rPr>
              <a:t>o</a:t>
            </a:r>
            <a:r>
              <a:rPr lang="en-US" sz="2000" dirty="0" smtClean="0">
                <a:solidFill>
                  <a:srgbClr val="000099"/>
                </a:solidFill>
                <a:sym typeface="Symbol" pitchFamily="18" charset="2"/>
              </a:rPr>
              <a:t>),</a:t>
            </a:r>
            <a:r>
              <a:rPr lang="en-US" dirty="0" smtClean="0">
                <a:sym typeface="Symbol" pitchFamily="18" charset="2"/>
              </a:rPr>
              <a:t> </a:t>
            </a:r>
            <a:r>
              <a:rPr lang="en-US" sz="2000" dirty="0" smtClean="0">
                <a:sym typeface="Symbol" pitchFamily="18" charset="2"/>
              </a:rPr>
              <a:t>where P(T) is the </a:t>
            </a:r>
            <a:endParaRPr lang="en-US" dirty="0" smtClean="0">
              <a:sym typeface="Symbol" pitchFamily="18" charset="2"/>
            </a:endParaRPr>
          </a:p>
          <a:p>
            <a:pPr lvl="1" eaLnBrk="1" hangingPunct="1">
              <a:lnSpc>
                <a:spcPct val="120000"/>
              </a:lnSpc>
              <a:buFont typeface="Wingdings" pitchFamily="2" charset="2"/>
              <a:buNone/>
            </a:pPr>
            <a:endParaRPr lang="en-US" sz="600" dirty="0" smtClean="0">
              <a:sym typeface="Symbol" pitchFamily="18" charset="2"/>
            </a:endParaRPr>
          </a:p>
          <a:p>
            <a:pPr lvl="1" eaLnBrk="1" hangingPunct="1">
              <a:lnSpc>
                <a:spcPct val="120000"/>
              </a:lnSpc>
              <a:buFont typeface="Wingdings" pitchFamily="2" charset="2"/>
              <a:buNone/>
            </a:pPr>
            <a:r>
              <a:rPr lang="en-US" dirty="0" smtClean="0">
                <a:sym typeface="Symbol" pitchFamily="18" charset="2"/>
              </a:rPr>
              <a:t>   </a:t>
            </a:r>
            <a:r>
              <a:rPr lang="en-US" sz="2000" dirty="0" smtClean="0">
                <a:sym typeface="Symbol" pitchFamily="18" charset="2"/>
              </a:rPr>
              <a:t>heat production in the zone </a:t>
            </a:r>
            <a:r>
              <a:rPr lang="en-US" sz="2000" dirty="0" smtClean="0"/>
              <a:t>P(T)=</a:t>
            </a:r>
            <a:r>
              <a:rPr lang="en-US" sz="2000" dirty="0" smtClean="0">
                <a:sym typeface="Symbol" pitchFamily="18" charset="2"/>
              </a:rPr>
              <a:t>.</a:t>
            </a:r>
            <a:r>
              <a:rPr lang="en-US" sz="2000" baseline="50000" dirty="0" smtClean="0">
                <a:sym typeface="Symbol" pitchFamily="18" charset="2"/>
              </a:rPr>
              <a:t>2</a:t>
            </a:r>
            <a:r>
              <a:rPr lang="en-US" sz="2000" dirty="0" smtClean="0">
                <a:sym typeface="Symbol" pitchFamily="18" charset="2"/>
              </a:rPr>
              <a:t>.J</a:t>
            </a:r>
            <a:r>
              <a:rPr lang="en-US" sz="2000" baseline="50000" dirty="0" smtClean="0">
                <a:sym typeface="Symbol" pitchFamily="18" charset="2"/>
              </a:rPr>
              <a:t>2</a:t>
            </a:r>
            <a:r>
              <a:rPr lang="en-US" sz="2000" dirty="0" smtClean="0">
                <a:sym typeface="Symbol" pitchFamily="18" charset="2"/>
              </a:rPr>
              <a:t>.(T-T</a:t>
            </a:r>
            <a:r>
              <a:rPr lang="en-US" sz="2000" baseline="-25000" dirty="0" smtClean="0">
                <a:sym typeface="Symbol" pitchFamily="18" charset="2"/>
              </a:rPr>
              <a:t>cs</a:t>
            </a:r>
            <a:r>
              <a:rPr lang="en-US" sz="2000" dirty="0" smtClean="0">
                <a:sym typeface="Symbol" pitchFamily="18" charset="2"/>
              </a:rPr>
              <a:t>)/(1-).(T</a:t>
            </a:r>
            <a:r>
              <a:rPr lang="en-US" sz="2000" baseline="-25000" dirty="0" smtClean="0">
                <a:sym typeface="Symbol" pitchFamily="18" charset="2"/>
              </a:rPr>
              <a:t>c</a:t>
            </a:r>
            <a:r>
              <a:rPr lang="en-US" sz="2000" dirty="0" smtClean="0">
                <a:sym typeface="Symbol" pitchFamily="18" charset="2"/>
              </a:rPr>
              <a:t>-T</a:t>
            </a:r>
            <a:r>
              <a:rPr lang="en-US" sz="2000" baseline="-25000" dirty="0" smtClean="0">
                <a:sym typeface="Symbol" pitchFamily="18" charset="2"/>
              </a:rPr>
              <a:t>cs</a:t>
            </a:r>
            <a:r>
              <a:rPr lang="en-US" sz="2000" dirty="0" smtClean="0">
                <a:sym typeface="Symbol" pitchFamily="18" charset="2"/>
              </a:rPr>
              <a:t>)  [W/m</a:t>
            </a:r>
            <a:r>
              <a:rPr lang="en-US" sz="2000" baseline="30000" dirty="0" smtClean="0">
                <a:sym typeface="Symbol" pitchFamily="18" charset="2"/>
              </a:rPr>
              <a:t>3</a:t>
            </a:r>
            <a:r>
              <a:rPr lang="en-US" sz="2000" dirty="0" smtClean="0">
                <a:sym typeface="Symbol" pitchFamily="18" charset="2"/>
              </a:rPr>
              <a:t>],</a:t>
            </a:r>
          </a:p>
          <a:p>
            <a:pPr lvl="1" eaLnBrk="1" hangingPunct="1">
              <a:lnSpc>
                <a:spcPct val="120000"/>
              </a:lnSpc>
              <a:buFont typeface="Wingdings" pitchFamily="2" charset="2"/>
              <a:buNone/>
            </a:pPr>
            <a:endParaRPr lang="en-US" sz="600" dirty="0" smtClean="0">
              <a:sym typeface="Symbol" pitchFamily="18" charset="2"/>
            </a:endParaRPr>
          </a:p>
          <a:p>
            <a:pPr marL="0" lvl="1" indent="0" eaLnBrk="1" hangingPunct="1">
              <a:spcBef>
                <a:spcPts val="0"/>
              </a:spcBef>
              <a:buNone/>
            </a:pPr>
            <a:r>
              <a:rPr lang="en-US" sz="2000" dirty="0">
                <a:sym typeface="Symbol" pitchFamily="18" charset="2"/>
              </a:rPr>
              <a:t> </a:t>
            </a:r>
            <a:r>
              <a:rPr lang="en-US" sz="2000" dirty="0" smtClean="0">
                <a:sym typeface="Symbol" pitchFamily="18" charset="2"/>
              </a:rPr>
              <a:t>     A= area, p= perimeter, , h and c thermal conductivity, heat transfer</a:t>
            </a:r>
          </a:p>
          <a:p>
            <a:pPr marL="0" lvl="1" indent="0" eaLnBrk="1" hangingPunct="1">
              <a:spcBef>
                <a:spcPts val="0"/>
              </a:spcBef>
              <a:buNone/>
            </a:pPr>
            <a:r>
              <a:rPr lang="en-US" sz="2000" dirty="0" smtClean="0">
                <a:sym typeface="Symbol" pitchFamily="18" charset="2"/>
              </a:rPr>
              <a:t>      coefficient and specific heat.</a:t>
            </a:r>
          </a:p>
          <a:p>
            <a:pPr marL="0" lvl="1" indent="0" eaLnBrk="1" hangingPunct="1">
              <a:spcBef>
                <a:spcPts val="0"/>
              </a:spcBef>
              <a:buNone/>
            </a:pPr>
            <a:endParaRPr lang="en-US" sz="600" dirty="0" smtClean="0">
              <a:sym typeface="Symbol" pitchFamily="18" charset="2"/>
            </a:endParaRPr>
          </a:p>
          <a:p>
            <a:pPr marL="0" lvl="1" indent="0" eaLnBrk="1" hangingPunct="1">
              <a:spcBef>
                <a:spcPts val="0"/>
              </a:spcBef>
              <a:buNone/>
            </a:pPr>
            <a:r>
              <a:rPr lang="en-US" sz="2000" dirty="0" smtClean="0">
                <a:sym typeface="Symbol" pitchFamily="18" charset="2"/>
              </a:rPr>
              <a:t>      For simplicity P,  and c are </a:t>
            </a:r>
          </a:p>
          <a:p>
            <a:pPr marL="0" lvl="1" indent="0" eaLnBrk="1" hangingPunct="1">
              <a:spcBef>
                <a:spcPts val="0"/>
              </a:spcBef>
              <a:buNone/>
            </a:pPr>
            <a:r>
              <a:rPr lang="en-US" sz="2000" dirty="0" smtClean="0">
                <a:sym typeface="Symbol" pitchFamily="18" charset="2"/>
              </a:rPr>
              <a:t>      taken at the average </a:t>
            </a:r>
          </a:p>
          <a:p>
            <a:pPr marL="0" lvl="1" eaLnBrk="1" hangingPunct="1">
              <a:spcBef>
                <a:spcPts val="0"/>
              </a:spcBef>
              <a:buFont typeface="Wingdings" pitchFamily="2" charset="2"/>
              <a:buNone/>
            </a:pPr>
            <a:r>
              <a:rPr lang="en-US" sz="2000" dirty="0" smtClean="0">
                <a:sym typeface="Symbol" pitchFamily="18" charset="2"/>
              </a:rPr>
              <a:t>      temperature (T</a:t>
            </a:r>
            <a:r>
              <a:rPr lang="en-US" sz="2000" baseline="-25000" dirty="0" smtClean="0">
                <a:sym typeface="Symbol" pitchFamily="18" charset="2"/>
              </a:rPr>
              <a:t>cs</a:t>
            </a:r>
            <a:r>
              <a:rPr lang="en-US" sz="2000" dirty="0" smtClean="0">
                <a:sym typeface="Symbol" pitchFamily="18" charset="2"/>
              </a:rPr>
              <a:t>+T</a:t>
            </a:r>
            <a:r>
              <a:rPr lang="en-US" sz="2000" baseline="-25000" dirty="0" smtClean="0">
                <a:sym typeface="Symbol" pitchFamily="18" charset="2"/>
              </a:rPr>
              <a:t>c</a:t>
            </a:r>
            <a:r>
              <a:rPr lang="en-US" sz="2000" dirty="0" smtClean="0">
                <a:sym typeface="Symbol" pitchFamily="18" charset="2"/>
              </a:rPr>
              <a:t>)/2.</a:t>
            </a:r>
          </a:p>
          <a:p>
            <a:pPr marL="342900" lvl="1" indent="-342900" eaLnBrk="1" hangingPunct="1">
              <a:spcBef>
                <a:spcPts val="0"/>
              </a:spcBef>
              <a:buFont typeface="Wingdings" pitchFamily="2" charset="2"/>
              <a:buChar char="Ø"/>
            </a:pPr>
            <a:endParaRPr lang="en-US" sz="2000" dirty="0">
              <a:sym typeface="Symbol" pitchFamily="18" charset="2"/>
            </a:endParaRPr>
          </a:p>
          <a:p>
            <a:pPr marL="342900" lvl="1" indent="-342900" eaLnBrk="1" hangingPunct="1">
              <a:spcBef>
                <a:spcPts val="0"/>
              </a:spcBef>
              <a:buFont typeface="Wingdings" pitchFamily="2" charset="2"/>
              <a:buChar char="Ø"/>
            </a:pPr>
            <a:r>
              <a:rPr lang="en-US" sz="2000" dirty="0" smtClean="0">
                <a:sym typeface="Symbol" pitchFamily="18" charset="2"/>
              </a:rPr>
              <a:t>A traveling wave solution </a:t>
            </a:r>
          </a:p>
          <a:p>
            <a:pPr marL="0" lvl="1" eaLnBrk="1" hangingPunct="1">
              <a:spcBef>
                <a:spcPts val="0"/>
              </a:spcBef>
              <a:buFont typeface="Wingdings" pitchFamily="2" charset="2"/>
              <a:buNone/>
            </a:pPr>
            <a:r>
              <a:rPr lang="en-US" sz="2000" dirty="0">
                <a:sym typeface="Symbol" pitchFamily="18" charset="2"/>
              </a:rPr>
              <a:t> </a:t>
            </a:r>
            <a:r>
              <a:rPr lang="en-US" sz="2000" dirty="0" smtClean="0">
                <a:sym typeface="Symbol" pitchFamily="18" charset="2"/>
              </a:rPr>
              <a:t>    is found with </a:t>
            </a:r>
          </a:p>
          <a:p>
            <a:pPr marL="0" lvl="1" eaLnBrk="1" hangingPunct="1">
              <a:spcBef>
                <a:spcPts val="0"/>
              </a:spcBef>
              <a:buFont typeface="Wingdings" pitchFamily="2" charset="2"/>
              <a:buNone/>
            </a:pPr>
            <a:r>
              <a:rPr lang="en-US" sz="2000" dirty="0" smtClean="0">
                <a:sym typeface="Symbol" pitchFamily="18" charset="2"/>
              </a:rPr>
              <a:t>     constant velocity v.</a:t>
            </a:r>
          </a:p>
        </p:txBody>
      </p:sp>
      <p:pic>
        <p:nvPicPr>
          <p:cNvPr id="1744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077072"/>
            <a:ext cx="4848983" cy="2610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pic>
        <p:nvPicPr>
          <p:cNvPr id="42" name="Picture 22" descr="C:\Documents and Settings\Administrator\My Documents\My Pictures\vacdra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6324" y="5442931"/>
            <a:ext cx="495927" cy="49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55ED698B-B2ED-41A4-A56F-031AD77570F2}" type="slidenum">
              <a:rPr lang="en-US" smtClean="0">
                <a:solidFill>
                  <a:schemeClr val="accent2"/>
                </a:solidFill>
              </a:rPr>
              <a:pPr eaLnBrk="1" hangingPunct="1"/>
              <a:t>16</a:t>
            </a:fld>
            <a:endParaRPr lang="en-US" dirty="0" smtClean="0">
              <a:solidFill>
                <a:schemeClr val="accent2"/>
              </a:solidFill>
            </a:endParaRPr>
          </a:p>
        </p:txBody>
      </p:sp>
      <p:sp>
        <p:nvSpPr>
          <p:cNvPr id="206850" name="Rectangle 2"/>
          <p:cNvSpPr>
            <a:spLocks noGrp="1" noChangeArrowheads="1"/>
          </p:cNvSpPr>
          <p:nvPr>
            <p:ph type="title"/>
          </p:nvPr>
        </p:nvSpPr>
        <p:spPr/>
        <p:txBody>
          <a:bodyPr/>
          <a:lstStyle/>
          <a:p>
            <a:pPr eaLnBrk="1" hangingPunct="1">
              <a:lnSpc>
                <a:spcPct val="120000"/>
              </a:lnSpc>
              <a:defRPr/>
            </a:pPr>
            <a:r>
              <a:rPr lang="en-US" dirty="0" smtClean="0">
                <a:sym typeface="Symbol" pitchFamily="18" charset="2"/>
              </a:rPr>
              <a:t>Normal zone propagation in 1-d</a:t>
            </a:r>
          </a:p>
        </p:txBody>
      </p:sp>
      <p:sp>
        <p:nvSpPr>
          <p:cNvPr id="18436" name="Rectangle 3"/>
          <p:cNvSpPr>
            <a:spLocks noGrp="1" noChangeArrowheads="1"/>
          </p:cNvSpPr>
          <p:nvPr>
            <p:ph type="body" idx="1"/>
          </p:nvPr>
        </p:nvSpPr>
        <p:spPr>
          <a:xfrm>
            <a:off x="31531" y="1169966"/>
            <a:ext cx="8644925" cy="5427385"/>
          </a:xfrm>
        </p:spPr>
        <p:txBody>
          <a:bodyPr/>
          <a:lstStyle/>
          <a:p>
            <a:pPr marL="190500" lvl="1" indent="0" eaLnBrk="1" hangingPunct="1">
              <a:buNone/>
            </a:pPr>
            <a:r>
              <a:rPr lang="en-US" sz="2000" dirty="0" smtClean="0">
                <a:sym typeface="Symbol" pitchFamily="18" charset="2"/>
              </a:rPr>
              <a:t>A solution is found in terms of a running wave with constant velocity v</a:t>
            </a:r>
          </a:p>
          <a:p>
            <a:pPr marL="0" indent="0" eaLnBrk="1" hangingPunct="1"/>
            <a:r>
              <a:rPr lang="en-US" b="0" dirty="0" smtClean="0">
                <a:sym typeface="Symbol" pitchFamily="18" charset="2"/>
              </a:rPr>
              <a:t>   Adiabatic conditions (h=0)</a:t>
            </a:r>
          </a:p>
          <a:p>
            <a:pPr marL="0" indent="0" eaLnBrk="1" hangingPunct="1"/>
            <a:endParaRPr lang="en-US" sz="600" b="0" dirty="0" smtClean="0">
              <a:sym typeface="Symbol" pitchFamily="18" charset="2"/>
            </a:endParaRPr>
          </a:p>
          <a:p>
            <a:pPr lvl="1" eaLnBrk="1" hangingPunct="1">
              <a:lnSpc>
                <a:spcPct val="120000"/>
              </a:lnSpc>
              <a:buFont typeface="Wingdings" pitchFamily="2" charset="2"/>
              <a:buNone/>
            </a:pPr>
            <a:r>
              <a:rPr lang="en-US" sz="2000" dirty="0" smtClean="0">
                <a:solidFill>
                  <a:srgbClr val="FF0000"/>
                </a:solidFill>
                <a:sym typeface="Symbol" pitchFamily="18" charset="2"/>
              </a:rPr>
              <a:t>   v</a:t>
            </a:r>
            <a:r>
              <a:rPr lang="en-US" sz="2000" baseline="-25000" dirty="0" smtClean="0">
                <a:solidFill>
                  <a:srgbClr val="FF0000"/>
                </a:solidFill>
                <a:sym typeface="Symbol" pitchFamily="18" charset="2"/>
              </a:rPr>
              <a:t>z</a:t>
            </a:r>
            <a:r>
              <a:rPr lang="en-US" sz="2000" dirty="0" smtClean="0">
                <a:solidFill>
                  <a:srgbClr val="FF0000"/>
                </a:solidFill>
                <a:sym typeface="Symbol" pitchFamily="18" charset="2"/>
              </a:rPr>
              <a:t> = J/c</a:t>
            </a:r>
            <a:r>
              <a:rPr lang="en-US" sz="2000" dirty="0">
                <a:solidFill>
                  <a:srgbClr val="FF0000"/>
                </a:solidFill>
                <a:sym typeface="Symbol" pitchFamily="18" charset="2"/>
              </a:rPr>
              <a:t> </a:t>
            </a:r>
            <a:r>
              <a:rPr lang="en-US" sz="2000" dirty="0" smtClean="0">
                <a:solidFill>
                  <a:srgbClr val="FF0000"/>
                </a:solidFill>
                <a:sym typeface="Symbol" pitchFamily="18" charset="2"/>
              </a:rPr>
              <a:t>[./(T</a:t>
            </a:r>
            <a:r>
              <a:rPr lang="en-US" sz="2000" baseline="-25000" dirty="0" smtClean="0">
                <a:solidFill>
                  <a:srgbClr val="FF0000"/>
                </a:solidFill>
                <a:sym typeface="Symbol" pitchFamily="18" charset="2"/>
              </a:rPr>
              <a:t>cs</a:t>
            </a:r>
            <a:r>
              <a:rPr lang="en-US" sz="2000" dirty="0" smtClean="0">
                <a:solidFill>
                  <a:srgbClr val="FF0000"/>
                </a:solidFill>
                <a:sym typeface="Symbol" pitchFamily="18" charset="2"/>
              </a:rPr>
              <a:t>/2+T</a:t>
            </a:r>
            <a:r>
              <a:rPr lang="en-US" sz="2000" baseline="-25000" dirty="0" smtClean="0">
                <a:solidFill>
                  <a:srgbClr val="FF0000"/>
                </a:solidFill>
                <a:sym typeface="Symbol" pitchFamily="18" charset="2"/>
              </a:rPr>
              <a:t>c</a:t>
            </a:r>
            <a:r>
              <a:rPr lang="en-US" sz="2000" dirty="0" smtClean="0">
                <a:solidFill>
                  <a:srgbClr val="FF0000"/>
                </a:solidFill>
                <a:sym typeface="Symbol" pitchFamily="18" charset="2"/>
              </a:rPr>
              <a:t>/2-T</a:t>
            </a:r>
            <a:r>
              <a:rPr lang="en-US" sz="2000" baseline="-25000" dirty="0" smtClean="0">
                <a:solidFill>
                  <a:srgbClr val="FF0000"/>
                </a:solidFill>
                <a:sym typeface="Symbol" pitchFamily="18" charset="2"/>
              </a:rPr>
              <a:t>o</a:t>
            </a:r>
            <a:r>
              <a:rPr lang="en-US" sz="2000" dirty="0" smtClean="0">
                <a:solidFill>
                  <a:srgbClr val="FF0000"/>
                </a:solidFill>
                <a:sym typeface="Symbol" pitchFamily="18" charset="2"/>
              </a:rPr>
              <a:t>)]</a:t>
            </a:r>
            <a:r>
              <a:rPr lang="en-US" sz="2000" baseline="50000" dirty="0" smtClean="0">
                <a:solidFill>
                  <a:srgbClr val="FF0000"/>
                </a:solidFill>
                <a:sym typeface="Symbol" pitchFamily="18" charset="2"/>
              </a:rPr>
              <a:t>1/2</a:t>
            </a:r>
            <a:r>
              <a:rPr lang="en-US" sz="2000" baseline="50000" dirty="0" smtClean="0">
                <a:sym typeface="Symbol" pitchFamily="18" charset="2"/>
              </a:rPr>
              <a:t> </a:t>
            </a:r>
            <a:r>
              <a:rPr lang="en-US" sz="2000" dirty="0" smtClean="0">
                <a:sym typeface="Symbol" pitchFamily="18" charset="2"/>
              </a:rPr>
              <a:t>[m/s], so v  J and 1/c as expected</a:t>
            </a:r>
          </a:p>
          <a:p>
            <a:pPr lvl="1" eaLnBrk="1" hangingPunct="1">
              <a:lnSpc>
                <a:spcPct val="120000"/>
              </a:lnSpc>
              <a:buFont typeface="Wingdings" pitchFamily="2" charset="2"/>
              <a:buNone/>
            </a:pPr>
            <a:endParaRPr lang="en-US" sz="600" dirty="0" smtClean="0">
              <a:sym typeface="Symbol" pitchFamily="18" charset="2"/>
            </a:endParaRPr>
          </a:p>
          <a:p>
            <a:pPr lvl="1" eaLnBrk="1" hangingPunct="1">
              <a:buFont typeface="Wingdings" pitchFamily="2" charset="2"/>
              <a:buChar char="ü"/>
            </a:pPr>
            <a:r>
              <a:rPr lang="en-US" sz="2000" dirty="0" smtClean="0">
                <a:sym typeface="Symbol" pitchFamily="18" charset="2"/>
              </a:rPr>
              <a:t>This velocity is valid in normal size conductors in fully impregnated coil windings where the heat transfer is negligible.</a:t>
            </a:r>
          </a:p>
          <a:p>
            <a:pPr lvl="1" eaLnBrk="1" hangingPunct="1">
              <a:buFont typeface="Wingdings" pitchFamily="2" charset="2"/>
              <a:buChar char="Ø"/>
            </a:pPr>
            <a:r>
              <a:rPr lang="en-US" sz="2000" dirty="0" smtClean="0">
                <a:sym typeface="Symbol" pitchFamily="18" charset="2"/>
              </a:rPr>
              <a:t>Normal velocities at operating conditions are in the range 10-30 m/s</a:t>
            </a:r>
          </a:p>
          <a:p>
            <a:pPr marL="0" indent="0" eaLnBrk="1" hangingPunct="1">
              <a:spcBef>
                <a:spcPts val="0"/>
              </a:spcBef>
            </a:pPr>
            <a:r>
              <a:rPr lang="en-US" sz="600" dirty="0" smtClean="0">
                <a:sym typeface="Symbol" pitchFamily="18" charset="2"/>
              </a:rPr>
              <a:t>   </a:t>
            </a:r>
          </a:p>
          <a:p>
            <a:pPr marL="0" indent="0" eaLnBrk="1" hangingPunct="1">
              <a:spcBef>
                <a:spcPts val="0"/>
              </a:spcBef>
            </a:pPr>
            <a:endParaRPr lang="en-US" sz="600" dirty="0" smtClean="0">
              <a:sym typeface="Symbol" pitchFamily="18" charset="2"/>
            </a:endParaRPr>
          </a:p>
          <a:p>
            <a:pPr marL="0" indent="0" eaLnBrk="1" hangingPunct="1">
              <a:spcBef>
                <a:spcPts val="0"/>
              </a:spcBef>
            </a:pPr>
            <a:endParaRPr lang="en-US" sz="600" dirty="0">
              <a:sym typeface="Symbol" pitchFamily="18" charset="2"/>
            </a:endParaRPr>
          </a:p>
          <a:p>
            <a:pPr marL="0" indent="0" eaLnBrk="1" hangingPunct="1">
              <a:spcBef>
                <a:spcPts val="0"/>
              </a:spcBef>
            </a:pPr>
            <a:endParaRPr lang="en-US" sz="600" dirty="0" smtClean="0">
              <a:sym typeface="Symbol" pitchFamily="18" charset="2"/>
            </a:endParaRPr>
          </a:p>
          <a:p>
            <a:pPr marL="0" indent="0" eaLnBrk="1" hangingPunct="1">
              <a:spcBef>
                <a:spcPts val="0"/>
              </a:spcBef>
            </a:pPr>
            <a:r>
              <a:rPr lang="en-US" b="0" dirty="0" smtClean="0">
                <a:sym typeface="Symbol" pitchFamily="18" charset="2"/>
              </a:rPr>
              <a:t>   With some cooling, (h0), a correction factor applies</a:t>
            </a:r>
          </a:p>
          <a:p>
            <a:pPr lvl="1" eaLnBrk="1" hangingPunct="1">
              <a:lnSpc>
                <a:spcPct val="120000"/>
              </a:lnSpc>
              <a:buNone/>
            </a:pPr>
            <a:endParaRPr lang="en-US" sz="600" dirty="0" smtClean="0">
              <a:solidFill>
                <a:srgbClr val="FF0000"/>
              </a:solidFill>
              <a:sym typeface="Symbol" pitchFamily="18" charset="2"/>
            </a:endParaRPr>
          </a:p>
          <a:p>
            <a:pPr lvl="1" eaLnBrk="1" hangingPunct="1">
              <a:lnSpc>
                <a:spcPct val="120000"/>
              </a:lnSpc>
              <a:buNone/>
            </a:pPr>
            <a:r>
              <a:rPr lang="en-US" sz="2000" dirty="0" smtClean="0">
                <a:solidFill>
                  <a:srgbClr val="FF0000"/>
                </a:solidFill>
                <a:sym typeface="Symbol" pitchFamily="18" charset="2"/>
              </a:rPr>
              <a:t>   v</a:t>
            </a:r>
            <a:r>
              <a:rPr lang="en-US" sz="2000" baseline="-25000" dirty="0" smtClean="0">
                <a:solidFill>
                  <a:srgbClr val="FF0000"/>
                </a:solidFill>
                <a:sym typeface="Symbol" pitchFamily="18" charset="2"/>
              </a:rPr>
              <a:t>z</a:t>
            </a:r>
            <a:r>
              <a:rPr lang="en-US" sz="2000" dirty="0" smtClean="0">
                <a:solidFill>
                  <a:srgbClr val="FF0000"/>
                </a:solidFill>
                <a:sym typeface="Symbol" pitchFamily="18" charset="2"/>
              </a:rPr>
              <a:t> = v</a:t>
            </a:r>
            <a:r>
              <a:rPr lang="en-US" sz="2000" baseline="-25000" dirty="0" smtClean="0">
                <a:solidFill>
                  <a:srgbClr val="FF0000"/>
                </a:solidFill>
                <a:sym typeface="Symbol" pitchFamily="18" charset="2"/>
              </a:rPr>
              <a:t>z</a:t>
            </a:r>
            <a:r>
              <a:rPr lang="en-US" sz="2000" dirty="0" smtClean="0">
                <a:solidFill>
                  <a:srgbClr val="FF0000"/>
                </a:solidFill>
                <a:sym typeface="Symbol" pitchFamily="18" charset="2"/>
              </a:rPr>
              <a:t>(h=0) x (1-2y)/(1-y)</a:t>
            </a:r>
            <a:r>
              <a:rPr lang="en-US" sz="2000" baseline="50000" dirty="0" smtClean="0">
                <a:solidFill>
                  <a:srgbClr val="FF0000"/>
                </a:solidFill>
                <a:sym typeface="Symbol" pitchFamily="18" charset="2"/>
              </a:rPr>
              <a:t>-1/2</a:t>
            </a:r>
            <a:r>
              <a:rPr lang="en-US" sz="2000" dirty="0" smtClean="0">
                <a:solidFill>
                  <a:srgbClr val="FF0000"/>
                </a:solidFill>
                <a:sym typeface="Symbol" pitchFamily="18" charset="2"/>
              </a:rPr>
              <a:t> </a:t>
            </a:r>
          </a:p>
          <a:p>
            <a:pPr lvl="1" eaLnBrk="1" hangingPunct="1">
              <a:lnSpc>
                <a:spcPct val="120000"/>
              </a:lnSpc>
              <a:buNone/>
            </a:pPr>
            <a:r>
              <a:rPr lang="en-US" sz="2000" dirty="0">
                <a:solidFill>
                  <a:srgbClr val="FF0000"/>
                </a:solidFill>
                <a:sym typeface="Symbol" pitchFamily="18" charset="2"/>
              </a:rPr>
              <a:t>	</a:t>
            </a:r>
            <a:r>
              <a:rPr lang="en-US" sz="2000" dirty="0" smtClean="0">
                <a:solidFill>
                  <a:srgbClr val="FF0000"/>
                </a:solidFill>
                <a:sym typeface="Symbol" pitchFamily="18" charset="2"/>
              </a:rPr>
              <a:t>                  with y = </a:t>
            </a:r>
            <a:r>
              <a:rPr lang="en-US" sz="2000" dirty="0" err="1" smtClean="0">
                <a:solidFill>
                  <a:srgbClr val="FF0000"/>
                </a:solidFill>
                <a:sym typeface="Symbol" pitchFamily="18" charset="2"/>
              </a:rPr>
              <a:t>h.p</a:t>
            </a:r>
            <a:r>
              <a:rPr lang="en-US" sz="2000" dirty="0" smtClean="0">
                <a:solidFill>
                  <a:srgbClr val="FF0000"/>
                </a:solidFill>
                <a:sym typeface="Symbol" pitchFamily="18" charset="2"/>
              </a:rPr>
              <a:t>.(T-To)/.J</a:t>
            </a:r>
            <a:r>
              <a:rPr lang="en-US" sz="2000" baseline="50000" dirty="0" smtClean="0">
                <a:solidFill>
                  <a:srgbClr val="FF0000"/>
                </a:solidFill>
                <a:sym typeface="Symbol" pitchFamily="18" charset="2"/>
              </a:rPr>
              <a:t>2</a:t>
            </a:r>
            <a:r>
              <a:rPr lang="en-US" sz="2000" dirty="0" smtClean="0">
                <a:solidFill>
                  <a:srgbClr val="FF0000"/>
                </a:solidFill>
                <a:sym typeface="Symbol" pitchFamily="18" charset="2"/>
              </a:rPr>
              <a:t>.A</a:t>
            </a:r>
            <a:r>
              <a:rPr lang="en-US" dirty="0" smtClean="0">
                <a:solidFill>
                  <a:srgbClr val="FF0000"/>
                </a:solidFill>
                <a:sym typeface="Symbol" pitchFamily="18" charset="2"/>
              </a:rPr>
              <a:t> </a:t>
            </a:r>
            <a:endParaRPr lang="en-US" baseline="50000" dirty="0" smtClean="0">
              <a:sym typeface="Symbol" pitchFamily="18" charset="2"/>
            </a:endParaRPr>
          </a:p>
          <a:p>
            <a:pPr lvl="1" eaLnBrk="1" hangingPunct="1"/>
            <a:endParaRPr lang="en-US" sz="600" dirty="0" smtClean="0">
              <a:sym typeface="Symbol" pitchFamily="18" charset="2"/>
            </a:endParaRPr>
          </a:p>
          <a:p>
            <a:pPr lvl="1" eaLnBrk="1" hangingPunct="1"/>
            <a:endParaRPr lang="en-US" sz="600" dirty="0" smtClean="0">
              <a:sym typeface="Symbol" pitchFamily="18" charset="2"/>
            </a:endParaRPr>
          </a:p>
          <a:p>
            <a:pPr lvl="1" eaLnBrk="1" hangingPunct="1">
              <a:spcBef>
                <a:spcPts val="0"/>
              </a:spcBef>
              <a:buFont typeface="Wingdings" pitchFamily="2" charset="2"/>
              <a:buChar char="Ø"/>
            </a:pPr>
            <a:r>
              <a:rPr lang="en-US" sz="2000" dirty="0" smtClean="0">
                <a:sym typeface="Symbol" pitchFamily="18" charset="2"/>
              </a:rPr>
              <a:t>Essentially, for h</a:t>
            </a:r>
            <a:r>
              <a:rPr lang="en-US" sz="2000" b="0" dirty="0" smtClean="0">
                <a:sym typeface="Symbol" pitchFamily="18" charset="2"/>
              </a:rPr>
              <a:t>  0, the velocity is </a:t>
            </a:r>
          </a:p>
          <a:p>
            <a:pPr marL="190500" lvl="1" indent="0" eaLnBrk="1" hangingPunct="1">
              <a:spcBef>
                <a:spcPts val="0"/>
              </a:spcBef>
              <a:buNone/>
            </a:pPr>
            <a:r>
              <a:rPr lang="en-US" sz="2000" b="0" dirty="0" smtClean="0">
                <a:sym typeface="Symbol" pitchFamily="18" charset="2"/>
              </a:rPr>
              <a:t>   significantly reduced, </a:t>
            </a:r>
          </a:p>
          <a:p>
            <a:pPr marL="190500" lvl="1" indent="0" eaLnBrk="1" hangingPunct="1">
              <a:spcBef>
                <a:spcPts val="0"/>
              </a:spcBef>
              <a:buNone/>
            </a:pPr>
            <a:r>
              <a:rPr lang="en-US" sz="2000" dirty="0">
                <a:sym typeface="Symbol" pitchFamily="18" charset="2"/>
              </a:rPr>
              <a:t> </a:t>
            </a:r>
            <a:r>
              <a:rPr lang="en-US" sz="2000" dirty="0" smtClean="0">
                <a:sym typeface="Symbol" pitchFamily="18" charset="2"/>
              </a:rPr>
              <a:t>  </a:t>
            </a:r>
            <a:r>
              <a:rPr lang="en-US" sz="2000" b="0" dirty="0" smtClean="0">
                <a:sym typeface="Symbol" pitchFamily="18" charset="2"/>
              </a:rPr>
              <a:t>in particular for a low I/I</a:t>
            </a:r>
            <a:r>
              <a:rPr lang="en-US" sz="2000" b="0" baseline="-25000" dirty="0" smtClean="0">
                <a:sym typeface="Symbol" pitchFamily="18" charset="2"/>
              </a:rPr>
              <a:t>c</a:t>
            </a:r>
            <a:r>
              <a:rPr lang="en-US" sz="2000" b="0" dirty="0" smtClean="0">
                <a:sym typeface="Symbol" pitchFamily="18" charset="2"/>
              </a:rPr>
              <a:t>, as expected</a:t>
            </a:r>
            <a:r>
              <a:rPr lang="en-US" sz="2000" dirty="0">
                <a:sym typeface="Symbol" pitchFamily="18" charset="2"/>
              </a:rPr>
              <a:t>.</a:t>
            </a:r>
            <a:endParaRPr lang="en-US" sz="2000" dirty="0" smtClean="0">
              <a:sym typeface="Symbol" pitchFamily="18" charset="2"/>
            </a:endParaRPr>
          </a:p>
          <a:p>
            <a:pPr marL="190500" lvl="1" indent="0" eaLnBrk="1" hangingPunct="1">
              <a:buNone/>
            </a:pPr>
            <a:endParaRPr lang="en-US" sz="2000" dirty="0" smtClean="0">
              <a:sym typeface="Symbol" pitchFamily="18" charset="2"/>
            </a:endParaRPr>
          </a:p>
        </p:txBody>
      </p:sp>
      <p:pic>
        <p:nvPicPr>
          <p:cNvPr id="18456"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962" y="4293096"/>
            <a:ext cx="3224924" cy="2298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C5E7C50A-EDB2-4940-A330-8D8796590CC5}" type="slidenum">
              <a:rPr lang="en-US" smtClean="0">
                <a:solidFill>
                  <a:schemeClr val="accent2"/>
                </a:solidFill>
              </a:rPr>
              <a:pPr eaLnBrk="1" hangingPunct="1"/>
              <a:t>17</a:t>
            </a:fld>
            <a:endParaRPr lang="en-US" dirty="0" smtClean="0">
              <a:solidFill>
                <a:schemeClr val="accent2"/>
              </a:solidFill>
            </a:endParaRPr>
          </a:p>
        </p:txBody>
      </p:sp>
      <p:sp>
        <p:nvSpPr>
          <p:cNvPr id="185346" name="Rectangle 1026"/>
          <p:cNvSpPr>
            <a:spLocks noGrp="1" noChangeArrowheads="1"/>
          </p:cNvSpPr>
          <p:nvPr>
            <p:ph type="title"/>
          </p:nvPr>
        </p:nvSpPr>
        <p:spPr>
          <a:xfrm>
            <a:off x="217488" y="451262"/>
            <a:ext cx="7882904" cy="539338"/>
          </a:xfrm>
        </p:spPr>
        <p:txBody>
          <a:bodyPr/>
          <a:lstStyle/>
          <a:p>
            <a:pPr eaLnBrk="1" hangingPunct="1">
              <a:defRPr/>
            </a:pPr>
            <a:r>
              <a:rPr lang="en-US" dirty="0" smtClean="0"/>
              <a:t>Example ATLAS conductor, </a:t>
            </a:r>
            <a:r>
              <a:rPr lang="en-US" b="1" dirty="0" smtClean="0"/>
              <a:t>not standard</a:t>
            </a:r>
            <a:r>
              <a:rPr lang="en-US" dirty="0" smtClean="0"/>
              <a:t> 1-d</a:t>
            </a:r>
          </a:p>
        </p:txBody>
      </p:sp>
      <p:sp>
        <p:nvSpPr>
          <p:cNvPr id="19460" name="Rectangle 1027"/>
          <p:cNvSpPr>
            <a:spLocks noGrp="1" noChangeArrowheads="1"/>
          </p:cNvSpPr>
          <p:nvPr>
            <p:ph type="body" idx="1"/>
          </p:nvPr>
        </p:nvSpPr>
        <p:spPr>
          <a:xfrm>
            <a:off x="0" y="1216024"/>
            <a:ext cx="4860032" cy="5309319"/>
          </a:xfrm>
        </p:spPr>
        <p:txBody>
          <a:bodyPr/>
          <a:lstStyle/>
          <a:p>
            <a:pPr marL="0" indent="0" eaLnBrk="1" hangingPunct="1"/>
            <a:r>
              <a:rPr lang="en-US" dirty="0" smtClean="0"/>
              <a:t>   2-d Heat diffusion in Al &amp; cooling</a:t>
            </a:r>
          </a:p>
          <a:p>
            <a:pPr lvl="1" eaLnBrk="1" hangingPunct="1"/>
            <a:r>
              <a:rPr lang="en-US" dirty="0" smtClean="0">
                <a:solidFill>
                  <a:srgbClr val="FF0000"/>
                </a:solidFill>
              </a:rPr>
              <a:t>Large dimensions require to include heat and magnetic field diffusion</a:t>
            </a:r>
            <a:r>
              <a:rPr lang="en-US" dirty="0" smtClean="0"/>
              <a:t> !</a:t>
            </a:r>
          </a:p>
          <a:p>
            <a:pPr lvl="1" eaLnBrk="1" hangingPunct="1"/>
            <a:endParaRPr lang="en-US" sz="600" dirty="0" smtClean="0"/>
          </a:p>
          <a:p>
            <a:pPr lvl="1" eaLnBrk="1" hangingPunct="1"/>
            <a:r>
              <a:rPr lang="en-US" dirty="0" smtClean="0"/>
              <a:t>ATLAS Barrel Toroid conductor</a:t>
            </a:r>
          </a:p>
          <a:p>
            <a:pPr lvl="1" eaLnBrk="1" hangingPunct="1"/>
            <a:r>
              <a:rPr lang="en-US" dirty="0" smtClean="0"/>
              <a:t>40 strands Rutherford cable (60 mm</a:t>
            </a:r>
            <a:r>
              <a:rPr lang="en-US" baseline="30000" dirty="0" smtClean="0"/>
              <a:t>2</a:t>
            </a:r>
            <a:r>
              <a:rPr lang="en-US" dirty="0" smtClean="0"/>
              <a:t>) inside an Al stabilizer of 57x12mm</a:t>
            </a:r>
            <a:r>
              <a:rPr lang="en-US" baseline="30000" dirty="0" smtClean="0"/>
              <a:t>2</a:t>
            </a:r>
          </a:p>
          <a:p>
            <a:pPr lvl="1" eaLnBrk="1" hangingPunct="1"/>
            <a:r>
              <a:rPr lang="en-US" dirty="0" smtClean="0"/>
              <a:t>I</a:t>
            </a:r>
            <a:r>
              <a:rPr lang="en-US" baseline="-25000" dirty="0" smtClean="0"/>
              <a:t>c</a:t>
            </a:r>
            <a:r>
              <a:rPr lang="en-US" dirty="0" smtClean="0"/>
              <a:t>=65 kA at 5 T</a:t>
            </a:r>
          </a:p>
          <a:p>
            <a:pPr lvl="1" eaLnBrk="1" hangingPunct="1"/>
            <a:endParaRPr lang="en-US" sz="600" dirty="0" smtClean="0"/>
          </a:p>
          <a:p>
            <a:pPr lvl="1" eaLnBrk="1" hangingPunct="1"/>
            <a:r>
              <a:rPr lang="en-US" dirty="0" smtClean="0"/>
              <a:t>What is the effective J=I/A in this case?</a:t>
            </a:r>
          </a:p>
          <a:p>
            <a:pPr lvl="1" eaLnBrk="1" hangingPunct="1"/>
            <a:r>
              <a:rPr lang="en-US" dirty="0" smtClean="0"/>
              <a:t>At low current: dominated by Al</a:t>
            </a:r>
          </a:p>
          <a:p>
            <a:pPr lvl="1" eaLnBrk="1" hangingPunct="1"/>
            <a:r>
              <a:rPr lang="en-US" dirty="0" smtClean="0"/>
              <a:t>At high current: dominated by cable (almost adiabatic, even inside the Al)</a:t>
            </a:r>
          </a:p>
          <a:p>
            <a:pPr lvl="1" eaLnBrk="1" hangingPunct="1"/>
            <a:r>
              <a:rPr lang="en-US" dirty="0" smtClean="0"/>
              <a:t>A good example of non-uniform</a:t>
            </a:r>
          </a:p>
          <a:p>
            <a:pPr marL="190500" lvl="1" indent="0" eaLnBrk="1" hangingPunct="1">
              <a:buNone/>
            </a:pPr>
            <a:r>
              <a:rPr lang="en-US" dirty="0"/>
              <a:t> </a:t>
            </a:r>
            <a:r>
              <a:rPr lang="en-US" dirty="0" smtClean="0"/>
              <a:t>  conditions requiring a detailed analysis,</a:t>
            </a:r>
          </a:p>
          <a:p>
            <a:pPr lvl="1" eaLnBrk="1" hangingPunct="1"/>
            <a:endParaRPr lang="en-US" sz="600" dirty="0" smtClean="0">
              <a:solidFill>
                <a:srgbClr val="FF0000"/>
              </a:solidFill>
            </a:endParaRPr>
          </a:p>
          <a:p>
            <a:pPr lvl="1" eaLnBrk="1" hangingPunct="1"/>
            <a:endParaRPr lang="en-US" sz="600" dirty="0" smtClean="0">
              <a:solidFill>
                <a:srgbClr val="FF0000"/>
              </a:solidFill>
            </a:endParaRPr>
          </a:p>
          <a:p>
            <a:pPr lvl="1" eaLnBrk="1" hangingPunct="1">
              <a:buFont typeface="Wingdings" pitchFamily="2" charset="2"/>
              <a:buChar char="Ø"/>
            </a:pPr>
            <a:r>
              <a:rPr lang="en-US" dirty="0" smtClean="0">
                <a:solidFill>
                  <a:srgbClr val="FF0000"/>
                </a:solidFill>
              </a:rPr>
              <a:t>Thus, be careful with using simple formulae</a:t>
            </a:r>
          </a:p>
        </p:txBody>
      </p:sp>
      <p:pic>
        <p:nvPicPr>
          <p:cNvPr id="1947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412775"/>
            <a:ext cx="4142976" cy="500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2B83C21E-4553-41F6-9019-D9673C1CFA2D}" type="slidenum">
              <a:rPr lang="en-US" smtClean="0">
                <a:solidFill>
                  <a:schemeClr val="accent2"/>
                </a:solidFill>
              </a:rPr>
              <a:pPr eaLnBrk="1" hangingPunct="1"/>
              <a:t>18</a:t>
            </a:fld>
            <a:endParaRPr lang="en-US" dirty="0" smtClean="0">
              <a:solidFill>
                <a:schemeClr val="accent2"/>
              </a:solidFill>
            </a:endParaRPr>
          </a:p>
        </p:txBody>
      </p:sp>
      <p:sp>
        <p:nvSpPr>
          <p:cNvPr id="114690" name="Rectangle 2"/>
          <p:cNvSpPr>
            <a:spLocks noGrp="1" noChangeArrowheads="1"/>
          </p:cNvSpPr>
          <p:nvPr>
            <p:ph type="title"/>
          </p:nvPr>
        </p:nvSpPr>
        <p:spPr>
          <a:xfrm>
            <a:off x="122486" y="452252"/>
            <a:ext cx="7810896" cy="609600"/>
          </a:xfrm>
        </p:spPr>
        <p:txBody>
          <a:bodyPr/>
          <a:lstStyle/>
          <a:p>
            <a:pPr eaLnBrk="1" hangingPunct="1">
              <a:defRPr/>
            </a:pPr>
            <a:r>
              <a:rPr lang="en-US" dirty="0" smtClean="0"/>
              <a:t>Normal zone propagation in coil windings</a:t>
            </a:r>
          </a:p>
        </p:txBody>
      </p:sp>
      <p:sp>
        <p:nvSpPr>
          <p:cNvPr id="20484" name="Rectangle 3"/>
          <p:cNvSpPr>
            <a:spLocks noGrp="1" noChangeArrowheads="1"/>
          </p:cNvSpPr>
          <p:nvPr>
            <p:ph type="body" idx="1"/>
          </p:nvPr>
        </p:nvSpPr>
        <p:spPr>
          <a:xfrm>
            <a:off x="192142" y="1174872"/>
            <a:ext cx="8733763" cy="5566496"/>
          </a:xfrm>
        </p:spPr>
        <p:txBody>
          <a:bodyPr/>
          <a:lstStyle/>
          <a:p>
            <a:pPr marL="0" indent="0" eaLnBrk="1" hangingPunct="1"/>
            <a:r>
              <a:rPr lang="en-US" b="0" dirty="0" smtClean="0"/>
              <a:t>Propagation along the conductor</a:t>
            </a:r>
          </a:p>
          <a:p>
            <a:pPr lvl="1" eaLnBrk="1" hangingPunct="1">
              <a:lnSpc>
                <a:spcPct val="110000"/>
              </a:lnSpc>
            </a:pPr>
            <a:r>
              <a:rPr lang="en-US" sz="2000" dirty="0" smtClean="0"/>
              <a:t>As before </a:t>
            </a:r>
            <a:r>
              <a:rPr lang="en-US" sz="2000" baseline="-25000" dirty="0" smtClean="0"/>
              <a:t> </a:t>
            </a:r>
            <a:r>
              <a:rPr lang="en-US" sz="2000" dirty="0" smtClean="0">
                <a:solidFill>
                  <a:srgbClr val="FF0000"/>
                </a:solidFill>
                <a:sym typeface="Symbol" pitchFamily="18" charset="2"/>
              </a:rPr>
              <a:t>v</a:t>
            </a:r>
            <a:r>
              <a:rPr lang="en-US" sz="2000" baseline="-25000" dirty="0" smtClean="0">
                <a:solidFill>
                  <a:srgbClr val="FF0000"/>
                </a:solidFill>
                <a:sym typeface="Symbol" pitchFamily="18" charset="2"/>
              </a:rPr>
              <a:t>//</a:t>
            </a:r>
            <a:r>
              <a:rPr lang="en-US" sz="2000" dirty="0" smtClean="0">
                <a:solidFill>
                  <a:srgbClr val="FF0000"/>
                </a:solidFill>
                <a:sym typeface="Symbol" pitchFamily="18" charset="2"/>
              </a:rPr>
              <a:t> = J/c.{ . / (T</a:t>
            </a:r>
            <a:r>
              <a:rPr lang="en-US" sz="2000" baseline="-25000" dirty="0" smtClean="0">
                <a:solidFill>
                  <a:srgbClr val="FF0000"/>
                </a:solidFill>
                <a:sym typeface="Symbol" pitchFamily="18" charset="2"/>
              </a:rPr>
              <a:t>cs</a:t>
            </a:r>
            <a:r>
              <a:rPr lang="en-US" sz="2000" dirty="0" smtClean="0">
                <a:solidFill>
                  <a:srgbClr val="FF0000"/>
                </a:solidFill>
                <a:sym typeface="Symbol" pitchFamily="18" charset="2"/>
              </a:rPr>
              <a:t>/2+T</a:t>
            </a:r>
            <a:r>
              <a:rPr lang="en-US" sz="2000" baseline="-25000" dirty="0" smtClean="0">
                <a:solidFill>
                  <a:srgbClr val="FF0000"/>
                </a:solidFill>
                <a:sym typeface="Symbol" pitchFamily="18" charset="2"/>
              </a:rPr>
              <a:t>c</a:t>
            </a:r>
            <a:r>
              <a:rPr lang="en-US" sz="2000" dirty="0" smtClean="0">
                <a:solidFill>
                  <a:srgbClr val="FF0000"/>
                </a:solidFill>
                <a:sym typeface="Symbol" pitchFamily="18" charset="2"/>
              </a:rPr>
              <a:t>/2-T</a:t>
            </a:r>
            <a:r>
              <a:rPr lang="en-US" sz="2000" baseline="-25000" dirty="0" smtClean="0">
                <a:solidFill>
                  <a:srgbClr val="FF0000"/>
                </a:solidFill>
                <a:sym typeface="Symbol" pitchFamily="18" charset="2"/>
              </a:rPr>
              <a:t>o</a:t>
            </a:r>
            <a:r>
              <a:rPr lang="en-US" sz="2000" dirty="0" smtClean="0">
                <a:solidFill>
                  <a:srgbClr val="FF0000"/>
                </a:solidFill>
                <a:sym typeface="Symbol" pitchFamily="18" charset="2"/>
              </a:rPr>
              <a:t>) }</a:t>
            </a:r>
            <a:r>
              <a:rPr lang="en-US" sz="2000" baseline="50000" dirty="0" smtClean="0">
                <a:solidFill>
                  <a:srgbClr val="FF0000"/>
                </a:solidFill>
                <a:sym typeface="Symbol" pitchFamily="18" charset="2"/>
              </a:rPr>
              <a:t>1/2</a:t>
            </a:r>
            <a:r>
              <a:rPr lang="en-US" sz="2000" baseline="50000" dirty="0" smtClean="0">
                <a:sym typeface="Symbol" pitchFamily="18" charset="2"/>
              </a:rPr>
              <a:t> </a:t>
            </a:r>
            <a:endParaRPr lang="en-US" sz="2000" baseline="-25000" dirty="0" smtClean="0"/>
          </a:p>
          <a:p>
            <a:pPr marL="0" indent="0" eaLnBrk="1" hangingPunct="1"/>
            <a:endParaRPr lang="en-US" sz="600" b="0" dirty="0" smtClean="0"/>
          </a:p>
          <a:p>
            <a:pPr marL="0" indent="0" eaLnBrk="1" hangingPunct="1"/>
            <a:r>
              <a:rPr lang="en-US" b="0" dirty="0" smtClean="0"/>
              <a:t>Transverse direction</a:t>
            </a:r>
          </a:p>
          <a:p>
            <a:pPr lvl="1" eaLnBrk="1" hangingPunct="1"/>
            <a:r>
              <a:rPr lang="en-US" sz="2000" dirty="0" smtClean="0"/>
              <a:t>Heating through many layers of insulation</a:t>
            </a:r>
          </a:p>
          <a:p>
            <a:pPr lvl="1" eaLnBrk="1" hangingPunct="1">
              <a:buFont typeface="Wingdings" pitchFamily="2" charset="2"/>
              <a:buNone/>
            </a:pPr>
            <a:r>
              <a:rPr lang="en-US" sz="2000" dirty="0" smtClean="0"/>
              <a:t>	dominating the velocity in transverse direction</a:t>
            </a:r>
          </a:p>
          <a:p>
            <a:pPr lvl="1" eaLnBrk="1" hangingPunct="1">
              <a:lnSpc>
                <a:spcPct val="120000"/>
              </a:lnSpc>
              <a:buFont typeface="Wingdings" pitchFamily="2" charset="2"/>
              <a:buNone/>
            </a:pPr>
            <a:r>
              <a:rPr lang="en-US" sz="2000" dirty="0" smtClean="0">
                <a:solidFill>
                  <a:srgbClr val="FF0000"/>
                </a:solidFill>
              </a:rPr>
              <a:t>	v</a:t>
            </a:r>
            <a:r>
              <a:rPr lang="en-US" sz="2000" baseline="-25000" dirty="0" smtClean="0">
                <a:solidFill>
                  <a:srgbClr val="FF0000"/>
                </a:solidFill>
                <a:sym typeface="Symbol" pitchFamily="18" charset="2"/>
              </a:rPr>
              <a:t></a:t>
            </a:r>
            <a:r>
              <a:rPr lang="en-US" sz="2000" dirty="0" smtClean="0">
                <a:solidFill>
                  <a:srgbClr val="FF0000"/>
                </a:solidFill>
              </a:rPr>
              <a:t> = v</a:t>
            </a:r>
            <a:r>
              <a:rPr lang="en-US" sz="2000" baseline="-25000" dirty="0" smtClean="0">
                <a:solidFill>
                  <a:srgbClr val="FF0000"/>
                </a:solidFill>
              </a:rPr>
              <a:t>//</a:t>
            </a:r>
            <a:r>
              <a:rPr lang="en-US" sz="2000" dirty="0" smtClean="0">
                <a:solidFill>
                  <a:srgbClr val="FF0000"/>
                </a:solidFill>
              </a:rPr>
              <a:t> { </a:t>
            </a:r>
            <a:r>
              <a:rPr lang="en-US" sz="2000" dirty="0" smtClean="0">
                <a:solidFill>
                  <a:srgbClr val="FF0000"/>
                </a:solidFill>
                <a:sym typeface="Symbol" pitchFamily="18" charset="2"/>
              </a:rPr>
              <a:t></a:t>
            </a:r>
            <a:r>
              <a:rPr lang="en-US" sz="2000" baseline="-25000" dirty="0" smtClean="0">
                <a:solidFill>
                  <a:srgbClr val="FF0000"/>
                </a:solidFill>
                <a:sym typeface="Symbol" pitchFamily="18" charset="2"/>
              </a:rPr>
              <a:t></a:t>
            </a:r>
            <a:r>
              <a:rPr lang="en-US" sz="2000" dirty="0" smtClean="0">
                <a:solidFill>
                  <a:srgbClr val="FF0000"/>
                </a:solidFill>
                <a:sym typeface="Symbol" pitchFamily="18" charset="2"/>
              </a:rPr>
              <a:t> / </a:t>
            </a:r>
            <a:r>
              <a:rPr lang="en-US" sz="2000" baseline="-25000" dirty="0" smtClean="0">
                <a:solidFill>
                  <a:srgbClr val="FF0000"/>
                </a:solidFill>
                <a:sym typeface="Symbol" pitchFamily="18" charset="2"/>
              </a:rPr>
              <a:t>// </a:t>
            </a:r>
            <a:r>
              <a:rPr lang="en-US" sz="2000" dirty="0" smtClean="0">
                <a:solidFill>
                  <a:srgbClr val="FF0000"/>
                </a:solidFill>
                <a:sym typeface="Symbol" pitchFamily="18" charset="2"/>
              </a:rPr>
              <a:t>}</a:t>
            </a:r>
            <a:r>
              <a:rPr lang="en-US" sz="2000" baseline="50000" dirty="0" smtClean="0">
                <a:solidFill>
                  <a:srgbClr val="FF0000"/>
                </a:solidFill>
                <a:sym typeface="Symbol" pitchFamily="18" charset="2"/>
              </a:rPr>
              <a:t>1/2</a:t>
            </a:r>
            <a:r>
              <a:rPr lang="en-US" sz="2000" dirty="0" smtClean="0">
                <a:solidFill>
                  <a:srgbClr val="FF0000"/>
                </a:solidFill>
                <a:sym typeface="Symbol" pitchFamily="18" charset="2"/>
              </a:rPr>
              <a:t>   </a:t>
            </a:r>
            <a:r>
              <a:rPr lang="en-US" sz="2000" dirty="0">
                <a:solidFill>
                  <a:srgbClr val="FF0000"/>
                </a:solidFill>
                <a:sym typeface="Symbol" pitchFamily="18" charset="2"/>
              </a:rPr>
              <a:t>v</a:t>
            </a:r>
            <a:r>
              <a:rPr lang="en-US" sz="2000" baseline="-25000" dirty="0" smtClean="0">
                <a:solidFill>
                  <a:srgbClr val="FF0000"/>
                </a:solidFill>
              </a:rPr>
              <a:t>// </a:t>
            </a:r>
            <a:r>
              <a:rPr lang="en-US" sz="2000" dirty="0" smtClean="0">
                <a:solidFill>
                  <a:srgbClr val="FF0000"/>
                </a:solidFill>
              </a:rPr>
              <a:t>/70 to</a:t>
            </a:r>
            <a:r>
              <a:rPr lang="en-US" sz="2000" baseline="-25000" dirty="0" smtClean="0">
                <a:solidFill>
                  <a:srgbClr val="FF0000"/>
                </a:solidFill>
              </a:rPr>
              <a:t>  </a:t>
            </a:r>
            <a:r>
              <a:rPr lang="en-US" sz="2000" dirty="0" smtClean="0">
                <a:solidFill>
                  <a:srgbClr val="FF0000"/>
                </a:solidFill>
              </a:rPr>
              <a:t>v</a:t>
            </a:r>
            <a:r>
              <a:rPr lang="en-US" sz="2000" baseline="-25000" dirty="0" smtClean="0">
                <a:solidFill>
                  <a:srgbClr val="FF0000"/>
                </a:solidFill>
              </a:rPr>
              <a:t>// </a:t>
            </a:r>
            <a:r>
              <a:rPr lang="en-US" sz="2000" dirty="0" smtClean="0">
                <a:solidFill>
                  <a:srgbClr val="FF0000"/>
                </a:solidFill>
              </a:rPr>
              <a:t>/20</a:t>
            </a:r>
            <a:endParaRPr lang="en-US" sz="2000" dirty="0" smtClean="0">
              <a:sym typeface="Symbol" pitchFamily="18" charset="2"/>
            </a:endParaRPr>
          </a:p>
          <a:p>
            <a:pPr lvl="1" eaLnBrk="1" hangingPunct="1">
              <a:lnSpc>
                <a:spcPct val="120000"/>
              </a:lnSpc>
            </a:pPr>
            <a:r>
              <a:rPr lang="en-US" sz="2000" dirty="0" smtClean="0">
                <a:solidFill>
                  <a:srgbClr val="008000"/>
                </a:solidFill>
                <a:sym typeface="Symbol" pitchFamily="18" charset="2"/>
              </a:rPr>
              <a:t>“Normal” values are in the range:</a:t>
            </a:r>
          </a:p>
          <a:p>
            <a:pPr lvl="1" eaLnBrk="1" hangingPunct="1">
              <a:lnSpc>
                <a:spcPct val="120000"/>
              </a:lnSpc>
            </a:pPr>
            <a:r>
              <a:rPr lang="en-US" sz="2000" dirty="0">
                <a:solidFill>
                  <a:srgbClr val="008000"/>
                </a:solidFill>
              </a:rPr>
              <a:t>v</a:t>
            </a:r>
            <a:r>
              <a:rPr lang="en-US" sz="2000" baseline="-25000" dirty="0" smtClean="0">
                <a:solidFill>
                  <a:srgbClr val="008000"/>
                </a:solidFill>
              </a:rPr>
              <a:t>// </a:t>
            </a:r>
            <a:r>
              <a:rPr lang="en-US" sz="2000" dirty="0" smtClean="0">
                <a:solidFill>
                  <a:srgbClr val="008000"/>
                </a:solidFill>
              </a:rPr>
              <a:t>= 10-20 m/s and v</a:t>
            </a:r>
            <a:r>
              <a:rPr lang="en-US" sz="2000" baseline="-25000" dirty="0" smtClean="0">
                <a:solidFill>
                  <a:srgbClr val="008000"/>
                </a:solidFill>
                <a:sym typeface="Symbol" pitchFamily="18" charset="2"/>
              </a:rPr>
              <a:t></a:t>
            </a:r>
            <a:r>
              <a:rPr lang="en-US" sz="2000" dirty="0" smtClean="0">
                <a:solidFill>
                  <a:srgbClr val="008000"/>
                </a:solidFill>
                <a:sym typeface="Symbol" pitchFamily="18" charset="2"/>
              </a:rPr>
              <a:t>= 10-100 mm/s.</a:t>
            </a:r>
          </a:p>
          <a:p>
            <a:pPr lvl="1" eaLnBrk="1" hangingPunct="1">
              <a:lnSpc>
                <a:spcPct val="120000"/>
              </a:lnSpc>
            </a:pPr>
            <a:endParaRPr lang="en-US" sz="600" b="1" dirty="0" smtClean="0">
              <a:solidFill>
                <a:srgbClr val="008000"/>
              </a:solidFill>
              <a:sym typeface="Symbol" pitchFamily="18" charset="2"/>
            </a:endParaRPr>
          </a:p>
          <a:p>
            <a:pPr marL="0" indent="0" eaLnBrk="1" hangingPunct="1"/>
            <a:r>
              <a:rPr lang="en-US" b="0" dirty="0" smtClean="0">
                <a:sym typeface="Symbol" pitchFamily="18" charset="2"/>
              </a:rPr>
              <a:t>Resistance increase in the coil caused by:</a:t>
            </a:r>
          </a:p>
          <a:p>
            <a:pPr lvl="1" eaLnBrk="1" hangingPunct="1"/>
            <a:r>
              <a:rPr lang="en-US" sz="2000" dirty="0" smtClean="0">
                <a:sym typeface="Symbol" pitchFamily="18" charset="2"/>
              </a:rPr>
              <a:t>v</a:t>
            </a:r>
            <a:r>
              <a:rPr lang="en-US" sz="2000" baseline="-25000" dirty="0" smtClean="0">
                <a:sym typeface="Symbol" pitchFamily="18" charset="2"/>
              </a:rPr>
              <a:t>//</a:t>
            </a:r>
            <a:r>
              <a:rPr lang="en-US" sz="2000" dirty="0" smtClean="0">
                <a:sym typeface="Symbol" pitchFamily="18" charset="2"/>
              </a:rPr>
              <a:t> and </a:t>
            </a:r>
            <a:r>
              <a:rPr lang="en-US" sz="2000" dirty="0" smtClean="0"/>
              <a:t>v</a:t>
            </a:r>
            <a:r>
              <a:rPr lang="en-US" sz="2000" baseline="-25000" dirty="0" smtClean="0">
                <a:sym typeface="Symbol" pitchFamily="18" charset="2"/>
              </a:rPr>
              <a:t> </a:t>
            </a:r>
            <a:r>
              <a:rPr lang="en-US" sz="2000" dirty="0" smtClean="0">
                <a:sym typeface="Symbol" pitchFamily="18" charset="2"/>
              </a:rPr>
              <a:t>and growing (T)J</a:t>
            </a:r>
            <a:r>
              <a:rPr lang="en-US" sz="2000" baseline="50000" dirty="0" smtClean="0">
                <a:sym typeface="Symbol" pitchFamily="18" charset="2"/>
              </a:rPr>
              <a:t>2</a:t>
            </a:r>
            <a:r>
              <a:rPr lang="en-US" sz="2000" dirty="0" smtClean="0">
                <a:sym typeface="Symbol" pitchFamily="18" charset="2"/>
              </a:rPr>
              <a:t> since temperature will rapidly increase</a:t>
            </a:r>
          </a:p>
          <a:p>
            <a:pPr lvl="1" eaLnBrk="1" hangingPunct="1"/>
            <a:endParaRPr lang="en-US" sz="600" dirty="0" smtClean="0">
              <a:sym typeface="Symbol" pitchFamily="18" charset="2"/>
            </a:endParaRPr>
          </a:p>
          <a:p>
            <a:pPr lvl="1" eaLnBrk="1" hangingPunct="1"/>
            <a:r>
              <a:rPr lang="en-US" sz="2000" dirty="0" smtClean="0">
                <a:sym typeface="Symbol" pitchFamily="18" charset="2"/>
              </a:rPr>
              <a:t>The total effective coil resistance is found by integration over the affected volume in 3 directions, is complicated in the case of non-solenoidal shapes or in the case of thermally decoupled coil segments</a:t>
            </a:r>
            <a:endParaRPr lang="en-US" sz="2000" dirty="0" smtClean="0">
              <a:solidFill>
                <a:srgbClr val="FF0000"/>
              </a:solidFill>
            </a:endParaRPr>
          </a:p>
        </p:txBody>
      </p:sp>
      <p:pic>
        <p:nvPicPr>
          <p:cNvPr id="20485" name="Picture 4" descr="C:\shared\MSUTstraight.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6000" contrast="12000"/>
                    </a14:imgEffect>
                  </a14:imgLayer>
                </a14:imgProps>
              </a:ext>
              <a:ext uri="{28A0092B-C50C-407E-A947-70E740481C1C}">
                <a14:useLocalDpi xmlns:a14="http://schemas.microsoft.com/office/drawing/2010/main" val="0"/>
              </a:ext>
            </a:extLst>
          </a:blip>
          <a:srcRect/>
          <a:stretch>
            <a:fillRect/>
          </a:stretch>
        </p:blipFill>
        <p:spPr bwMode="auto">
          <a:xfrm>
            <a:off x="6165882" y="2636912"/>
            <a:ext cx="28194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C:\Documents and Settings\Administrator\My Documents\My Pictures\vacdra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0882" y="13407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63" y="476672"/>
            <a:ext cx="8772525" cy="537592"/>
          </a:xfrm>
        </p:spPr>
        <p:txBody>
          <a:bodyPr/>
          <a:lstStyle/>
          <a:p>
            <a:pPr>
              <a:defRPr/>
            </a:pPr>
            <a:r>
              <a:rPr lang="en-US" sz="2400" dirty="0" smtClean="0"/>
              <a:t>Example: propagation in 11T- Dipole Magnet (1995)</a:t>
            </a:r>
            <a:endParaRPr lang="en-US" sz="2400" dirty="0"/>
          </a:p>
        </p:txBody>
      </p:sp>
      <p:sp>
        <p:nvSpPr>
          <p:cNvPr id="21507" name="Content Placeholder 2"/>
          <p:cNvSpPr>
            <a:spLocks noGrp="1"/>
          </p:cNvSpPr>
          <p:nvPr>
            <p:ph idx="1"/>
          </p:nvPr>
        </p:nvSpPr>
        <p:spPr>
          <a:xfrm>
            <a:off x="209550" y="1196752"/>
            <a:ext cx="8754938" cy="1368152"/>
          </a:xfrm>
        </p:spPr>
        <p:txBody>
          <a:bodyPr/>
          <a:lstStyle/>
          <a:p>
            <a:r>
              <a:rPr lang="en-US" dirty="0" smtClean="0"/>
              <a:t>Features:  </a:t>
            </a:r>
            <a:r>
              <a:rPr lang="en-US" b="0" dirty="0" smtClean="0">
                <a:solidFill>
                  <a:schemeClr val="tx1"/>
                </a:solidFill>
              </a:rPr>
              <a:t>11.3 T/18.6 kA at 4.4 K, 50 mm bore, 1 m long, 130 MPa, </a:t>
            </a:r>
          </a:p>
          <a:p>
            <a:r>
              <a:rPr lang="en-US" b="0" dirty="0" smtClean="0">
                <a:solidFill>
                  <a:schemeClr val="tx1"/>
                </a:solidFill>
              </a:rPr>
              <a:t>		      192 filaments,  33 PIT strands R-cable, fully impregnated.</a:t>
            </a:r>
          </a:p>
          <a:p>
            <a:r>
              <a:rPr lang="en-US" b="0" dirty="0" err="1">
                <a:solidFill>
                  <a:schemeClr val="tx1"/>
                </a:solidFill>
              </a:rPr>
              <a:t>n</a:t>
            </a:r>
            <a:r>
              <a:rPr lang="en-US" b="0" dirty="0" err="1" smtClean="0">
                <a:solidFill>
                  <a:schemeClr val="tx1"/>
                </a:solidFill>
              </a:rPr>
              <a:t>z</a:t>
            </a:r>
            <a:r>
              <a:rPr lang="en-US" b="0" dirty="0" smtClean="0">
                <a:solidFill>
                  <a:schemeClr val="tx1"/>
                </a:solidFill>
              </a:rPr>
              <a:t>-propagation velocities were measured and are according the adiabatic case: ~ 28 m/s in strands and ~ 1 ms turn-to-turn, as expected</a:t>
            </a:r>
          </a:p>
        </p:txBody>
      </p:sp>
      <p:sp>
        <p:nvSpPr>
          <p:cNvPr id="21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50000"/>
              </a:spcBef>
              <a:spcAft>
                <a:spcPct val="0"/>
              </a:spcAft>
              <a:defRPr>
                <a:solidFill>
                  <a:schemeClr val="tx1"/>
                </a:solidFill>
                <a:latin typeface="Arial" pitchFamily="34" charset="0"/>
              </a:defRPr>
            </a:lvl6pPr>
            <a:lvl7pPr marL="2971800" indent="-228600" algn="ctr" eaLnBrk="0" fontAlgn="base" hangingPunct="0">
              <a:spcBef>
                <a:spcPct val="50000"/>
              </a:spcBef>
              <a:spcAft>
                <a:spcPct val="0"/>
              </a:spcAft>
              <a:defRPr>
                <a:solidFill>
                  <a:schemeClr val="tx1"/>
                </a:solidFill>
                <a:latin typeface="Arial" pitchFamily="34" charset="0"/>
              </a:defRPr>
            </a:lvl7pPr>
            <a:lvl8pPr marL="3429000" indent="-228600" algn="ctr" eaLnBrk="0" fontAlgn="base" hangingPunct="0">
              <a:spcBef>
                <a:spcPct val="50000"/>
              </a:spcBef>
              <a:spcAft>
                <a:spcPct val="0"/>
              </a:spcAft>
              <a:defRPr>
                <a:solidFill>
                  <a:schemeClr val="tx1"/>
                </a:solidFill>
                <a:latin typeface="Arial" pitchFamily="34" charset="0"/>
              </a:defRPr>
            </a:lvl8pPr>
            <a:lvl9pPr marL="3886200" indent="-228600" algn="ctr" eaLnBrk="0" fontAlgn="base" hangingPunct="0">
              <a:spcBef>
                <a:spcPct val="50000"/>
              </a:spcBef>
              <a:spcAft>
                <a:spcPct val="0"/>
              </a:spcAft>
              <a:defRPr>
                <a:solidFill>
                  <a:schemeClr val="tx1"/>
                </a:solidFill>
                <a:latin typeface="Arial" pitchFamily="34" charset="0"/>
              </a:defRPr>
            </a:lvl9pPr>
          </a:lstStyle>
          <a:p>
            <a:pPr eaLnBrk="1" hangingPunct="1"/>
            <a:fld id="{9B8B0DCC-C79B-4868-AC04-8D5059227184}" type="slidenum">
              <a:rPr lang="en-US" smtClean="0">
                <a:solidFill>
                  <a:schemeClr val="accent2"/>
                </a:solidFill>
              </a:rPr>
              <a:pPr eaLnBrk="1" hangingPunct="1"/>
              <a:t>19</a:t>
            </a:fld>
            <a:endParaRPr lang="en-US" smtClean="0">
              <a:solidFill>
                <a:schemeClr val="accent2"/>
              </a:solidFill>
            </a:endParaRPr>
          </a:p>
        </p:txBody>
      </p:sp>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197" y="2841061"/>
            <a:ext cx="6219020" cy="3758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19" descr="C:\shared\MSUTstra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794" y="5224647"/>
            <a:ext cx="2039937"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ld-d\pictures\msut_b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794" y="2841061"/>
            <a:ext cx="19970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33732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D6E089A1-BD41-496A-BC09-664CE215CD49}" type="slidenum">
              <a:rPr lang="en-US" smtClean="0">
                <a:solidFill>
                  <a:schemeClr val="accent2"/>
                </a:solidFill>
              </a:rPr>
              <a:pPr eaLnBrk="1" hangingPunct="1"/>
              <a:t>2</a:t>
            </a:fld>
            <a:endParaRPr lang="en-US" dirty="0" smtClean="0">
              <a:solidFill>
                <a:schemeClr val="accent2"/>
              </a:solidFill>
            </a:endParaRPr>
          </a:p>
        </p:txBody>
      </p:sp>
      <p:sp>
        <p:nvSpPr>
          <p:cNvPr id="167938" name="Rectangle 2"/>
          <p:cNvSpPr>
            <a:spLocks noGrp="1" noChangeArrowheads="1"/>
          </p:cNvSpPr>
          <p:nvPr>
            <p:ph type="ctrTitle"/>
          </p:nvPr>
        </p:nvSpPr>
        <p:spPr>
          <a:xfrm>
            <a:off x="611560" y="1772816"/>
            <a:ext cx="8001000" cy="1447800"/>
          </a:xfrm>
        </p:spPr>
        <p:txBody>
          <a:bodyPr/>
          <a:lstStyle/>
          <a:p>
            <a:pPr eaLnBrk="1" hangingPunct="1">
              <a:defRPr/>
            </a:pPr>
            <a:r>
              <a:rPr lang="en-US" sz="3200" b="1" dirty="0" smtClean="0">
                <a:solidFill>
                  <a:srgbClr val="FF0000"/>
                </a:solidFill>
              </a:rPr>
              <a:t>Superconducting Magnets </a:t>
            </a:r>
            <a:br>
              <a:rPr lang="en-US" sz="3200" b="1" dirty="0" smtClean="0">
                <a:solidFill>
                  <a:srgbClr val="FF0000"/>
                </a:solidFill>
              </a:rPr>
            </a:br>
            <a:r>
              <a:rPr lang="en-US" sz="1200" b="1" dirty="0" smtClean="0">
                <a:solidFill>
                  <a:srgbClr val="FF0000"/>
                </a:solidFill>
              </a:rPr>
              <a:t/>
            </a:r>
            <a:br>
              <a:rPr lang="en-US" sz="1200" b="1" dirty="0" smtClean="0">
                <a:solidFill>
                  <a:srgbClr val="FF0000"/>
                </a:solidFill>
              </a:rPr>
            </a:br>
            <a:r>
              <a:rPr lang="en-US" sz="3200" b="1" dirty="0" smtClean="0">
                <a:solidFill>
                  <a:srgbClr val="FF0000"/>
                </a:solidFill>
              </a:rPr>
              <a:t>Quench Propagation and Protection</a:t>
            </a:r>
            <a:endParaRPr lang="en-US" b="1" dirty="0" smtClean="0">
              <a:solidFill>
                <a:srgbClr val="FF0000"/>
              </a:solidFill>
            </a:endParaRPr>
          </a:p>
        </p:txBody>
      </p:sp>
      <p:sp>
        <p:nvSpPr>
          <p:cNvPr id="7172" name="Rectangle 3"/>
          <p:cNvSpPr>
            <a:spLocks noGrp="1" noChangeArrowheads="1"/>
          </p:cNvSpPr>
          <p:nvPr>
            <p:ph type="subTitle" idx="1"/>
          </p:nvPr>
        </p:nvSpPr>
        <p:spPr>
          <a:xfrm>
            <a:off x="738981" y="3717032"/>
            <a:ext cx="7696200" cy="2872234"/>
          </a:xfrm>
        </p:spPr>
        <p:txBody>
          <a:bodyPr/>
          <a:lstStyle/>
          <a:p>
            <a:pPr eaLnBrk="1" hangingPunct="1"/>
            <a:r>
              <a:rPr lang="en-US" sz="2400" b="0" dirty="0" smtClean="0">
                <a:solidFill>
                  <a:schemeClr val="tx1"/>
                </a:solidFill>
              </a:rPr>
              <a:t>Herman ten Kate</a:t>
            </a:r>
          </a:p>
          <a:p>
            <a:pPr eaLnBrk="1" hangingPunct="1"/>
            <a:endParaRPr lang="en-US" sz="2400" b="0" dirty="0" smtClean="0">
              <a:solidFill>
                <a:schemeClr val="tx1"/>
              </a:solidFill>
            </a:endParaRPr>
          </a:p>
          <a:p>
            <a:pPr eaLnBrk="1" hangingPunct="1"/>
            <a:endParaRPr lang="en-US" sz="2400" b="0" dirty="0" smtClean="0">
              <a:solidFill>
                <a:schemeClr val="tx1"/>
              </a:solidFill>
            </a:endParaRPr>
          </a:p>
          <a:p>
            <a:pPr eaLnBrk="1" hangingPunct="1"/>
            <a:endParaRPr lang="en-US" sz="2400" b="0" dirty="0" smtClean="0">
              <a:solidFill>
                <a:schemeClr val="tx1"/>
              </a:solidFill>
            </a:endParaRPr>
          </a:p>
          <a:p>
            <a:pPr eaLnBrk="1" hangingPunct="1"/>
            <a:endParaRPr lang="en-US" sz="2400" b="0" dirty="0" smtClean="0">
              <a:solidFill>
                <a:schemeClr val="tx1"/>
              </a:solidFill>
            </a:endParaRPr>
          </a:p>
          <a:p>
            <a:pPr eaLnBrk="1" hangingPunct="1"/>
            <a:endParaRPr lang="en-US" sz="2400" b="0" dirty="0" smtClean="0">
              <a:solidFill>
                <a:schemeClr val="tx1"/>
              </a:solidFill>
            </a:endParaRPr>
          </a:p>
          <a:p>
            <a:pPr eaLnBrk="1" hangingPunct="1"/>
            <a:r>
              <a:rPr lang="en-US" sz="1600" b="0" dirty="0" smtClean="0"/>
              <a:t>CERN Accelerator School on Superconductivity for Accelerators, </a:t>
            </a:r>
            <a:r>
              <a:rPr lang="en-US" sz="1600" b="0" dirty="0" err="1" smtClean="0"/>
              <a:t>Erice</a:t>
            </a:r>
            <a:r>
              <a:rPr lang="en-US" sz="1600" b="0" dirty="0" smtClean="0"/>
              <a:t> 2013</a:t>
            </a:r>
            <a:r>
              <a:rPr lang="en-US" b="0" dirty="0" smtClean="0"/>
              <a:t> </a:t>
            </a:r>
          </a:p>
        </p:txBody>
      </p:sp>
      <p:pic>
        <p:nvPicPr>
          <p:cNvPr id="7173" name="Picture 17" descr="http://cas.web.cern.ch/cas/CAS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101600"/>
            <a:ext cx="126206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9EFDB367-D751-4C54-A23A-1DA5EB881225}" type="slidenum">
              <a:rPr lang="en-US" smtClean="0">
                <a:solidFill>
                  <a:schemeClr val="accent2"/>
                </a:solidFill>
              </a:rPr>
              <a:pPr eaLnBrk="1" hangingPunct="1"/>
              <a:t>20</a:t>
            </a:fld>
            <a:endParaRPr lang="en-US" dirty="0" smtClean="0">
              <a:solidFill>
                <a:schemeClr val="accent2"/>
              </a:solidFill>
            </a:endParaRPr>
          </a:p>
        </p:txBody>
      </p:sp>
      <p:sp>
        <p:nvSpPr>
          <p:cNvPr id="210946" name="Rectangle 2"/>
          <p:cNvSpPr>
            <a:spLocks noGrp="1" noChangeArrowheads="1"/>
          </p:cNvSpPr>
          <p:nvPr>
            <p:ph type="title"/>
          </p:nvPr>
        </p:nvSpPr>
        <p:spPr/>
        <p:txBody>
          <a:bodyPr/>
          <a:lstStyle/>
          <a:p>
            <a:pPr eaLnBrk="1" hangingPunct="1">
              <a:defRPr/>
            </a:pPr>
            <a:r>
              <a:rPr lang="en-US" dirty="0" smtClean="0"/>
              <a:t>Acceleration of propagation</a:t>
            </a:r>
          </a:p>
        </p:txBody>
      </p:sp>
      <p:sp>
        <p:nvSpPr>
          <p:cNvPr id="22532" name="Rectangle 3"/>
          <p:cNvSpPr>
            <a:spLocks noGrp="1" noChangeArrowheads="1"/>
          </p:cNvSpPr>
          <p:nvPr>
            <p:ph type="body" idx="1"/>
          </p:nvPr>
        </p:nvSpPr>
        <p:spPr>
          <a:xfrm>
            <a:off x="107504" y="1110680"/>
            <a:ext cx="8727548" cy="5486672"/>
          </a:xfrm>
        </p:spPr>
        <p:txBody>
          <a:bodyPr/>
          <a:lstStyle/>
          <a:p>
            <a:pPr marL="0" indent="0" eaLnBrk="1" hangingPunct="1"/>
            <a:r>
              <a:rPr lang="en-US" b="0" dirty="0" smtClean="0"/>
              <a:t>Two methods</a:t>
            </a:r>
          </a:p>
          <a:p>
            <a:pPr lvl="1" eaLnBrk="1" hangingPunct="1"/>
            <a:r>
              <a:rPr lang="en-US" sz="2000" dirty="0" smtClean="0"/>
              <a:t>Faster resistance growth, by accelerated propagation, by introducing additional normal zones, either by switching on heaters to provoke additional normal zones, or by making thermal short cuts.</a:t>
            </a:r>
            <a:endParaRPr lang="en-US" dirty="0" smtClean="0"/>
          </a:p>
          <a:p>
            <a:pPr marL="0" indent="0" eaLnBrk="1" hangingPunct="1"/>
            <a:r>
              <a:rPr lang="en-US" b="0" dirty="0" smtClean="0"/>
              <a:t>Heaters</a:t>
            </a:r>
            <a:r>
              <a:rPr lang="en-US" dirty="0" smtClean="0"/>
              <a:t> </a:t>
            </a:r>
          </a:p>
          <a:p>
            <a:pPr lvl="1" eaLnBrk="1" hangingPunct="1"/>
            <a:r>
              <a:rPr lang="en-US" sz="2000" dirty="0" smtClean="0">
                <a:solidFill>
                  <a:srgbClr val="FF0000"/>
                </a:solidFill>
              </a:rPr>
              <a:t>Extra heaters are positioned on the windings surface, multiple normal zones are created.</a:t>
            </a:r>
          </a:p>
          <a:p>
            <a:pPr lvl="1" eaLnBrk="1" hangingPunct="1"/>
            <a:endParaRPr lang="en-US" sz="600" dirty="0" smtClean="0">
              <a:solidFill>
                <a:srgbClr val="FF0000"/>
              </a:solidFill>
            </a:endParaRPr>
          </a:p>
          <a:p>
            <a:pPr marL="0" indent="0" eaLnBrk="1" hangingPunct="1"/>
            <a:r>
              <a:rPr lang="en-US" b="0" dirty="0" smtClean="0"/>
              <a:t>Thermal short cuts (example ATLAS Solenoid</a:t>
            </a:r>
            <a:r>
              <a:rPr lang="en-US" dirty="0" smtClean="0"/>
              <a:t>)</a:t>
            </a:r>
          </a:p>
          <a:p>
            <a:pPr lvl="1" eaLnBrk="1" hangingPunct="1"/>
            <a:r>
              <a:rPr lang="en-US" sz="2000" dirty="0" smtClean="0"/>
              <a:t>Pure Al strips are glued onto the windings</a:t>
            </a:r>
          </a:p>
          <a:p>
            <a:pPr lvl="1" eaLnBrk="1" hangingPunct="1">
              <a:buFont typeface="Wingdings" pitchFamily="2" charset="2"/>
              <a:buNone/>
            </a:pPr>
            <a:r>
              <a:rPr lang="en-US" sz="2000" dirty="0" smtClean="0"/>
              <a:t>	in the bore in axial direction</a:t>
            </a:r>
          </a:p>
          <a:p>
            <a:pPr lvl="1" eaLnBrk="1" hangingPunct="1"/>
            <a:r>
              <a:rPr lang="en-US" sz="2000" dirty="0" smtClean="0"/>
              <a:t>Normal zone propagates from one end to </a:t>
            </a:r>
          </a:p>
          <a:p>
            <a:pPr lvl="1" eaLnBrk="1" hangingPunct="1">
              <a:buFont typeface="Wingdings" pitchFamily="2" charset="2"/>
              <a:buNone/>
            </a:pPr>
            <a:r>
              <a:rPr lang="en-US" sz="2000" dirty="0" smtClean="0"/>
              <a:t>	the other end through only 2 insulation </a:t>
            </a:r>
          </a:p>
          <a:p>
            <a:pPr lvl="1" eaLnBrk="1" hangingPunct="1">
              <a:buFont typeface="Wingdings" pitchFamily="2" charset="2"/>
              <a:buNone/>
            </a:pPr>
            <a:r>
              <a:rPr lang="en-US" sz="2000" dirty="0" smtClean="0"/>
              <a:t>	layers, rather than through hundreds…….</a:t>
            </a:r>
          </a:p>
          <a:p>
            <a:pPr lvl="1" eaLnBrk="1" hangingPunct="1"/>
            <a:r>
              <a:rPr lang="en-US" sz="2000" dirty="0" smtClean="0"/>
              <a:t>Another advantage: the method is </a:t>
            </a:r>
          </a:p>
          <a:p>
            <a:pPr lvl="1" eaLnBrk="1" hangingPunct="1">
              <a:buFont typeface="Wingdings" pitchFamily="2" charset="2"/>
              <a:buNone/>
            </a:pPr>
            <a:r>
              <a:rPr lang="en-US" sz="2000" dirty="0" smtClean="0"/>
              <a:t>	passive, not requiring detection.</a:t>
            </a:r>
          </a:p>
        </p:txBody>
      </p:sp>
      <p:pic>
        <p:nvPicPr>
          <p:cNvPr id="22533" name="Picture 4" descr="C:\Documents and Settings\Administrator\My Documents\My Pictures\CS bare-coil Toshib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4005064"/>
            <a:ext cx="3384376" cy="249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EE20851A-C272-44DB-B0B7-79E9254444B6}" type="slidenum">
              <a:rPr lang="en-US" smtClean="0">
                <a:solidFill>
                  <a:schemeClr val="accent2"/>
                </a:solidFill>
              </a:rPr>
              <a:pPr eaLnBrk="1" hangingPunct="1"/>
              <a:t>21</a:t>
            </a:fld>
            <a:endParaRPr lang="en-US" dirty="0" smtClean="0">
              <a:solidFill>
                <a:schemeClr val="accent2"/>
              </a:solidFill>
            </a:endParaRPr>
          </a:p>
        </p:txBody>
      </p:sp>
      <p:sp>
        <p:nvSpPr>
          <p:cNvPr id="177154" name="Rectangle 2"/>
          <p:cNvSpPr>
            <a:spLocks noGrp="1" noChangeArrowheads="1"/>
          </p:cNvSpPr>
          <p:nvPr>
            <p:ph type="title"/>
          </p:nvPr>
        </p:nvSpPr>
        <p:spPr/>
        <p:txBody>
          <a:bodyPr/>
          <a:lstStyle/>
          <a:p>
            <a:pPr eaLnBrk="1" hangingPunct="1">
              <a:defRPr/>
            </a:pPr>
            <a:r>
              <a:rPr lang="en-US" dirty="0"/>
              <a:t>7</a:t>
            </a:r>
            <a:r>
              <a:rPr lang="en-US" dirty="0" smtClean="0"/>
              <a:t>. Protection schemes</a:t>
            </a:r>
          </a:p>
        </p:txBody>
      </p:sp>
      <p:sp>
        <p:nvSpPr>
          <p:cNvPr id="23556" name="Rectangle 3"/>
          <p:cNvSpPr>
            <a:spLocks noGrp="1" noChangeArrowheads="1"/>
          </p:cNvSpPr>
          <p:nvPr>
            <p:ph type="body" idx="1"/>
          </p:nvPr>
        </p:nvSpPr>
        <p:spPr>
          <a:xfrm>
            <a:off x="179512" y="1196752"/>
            <a:ext cx="8568952" cy="5328592"/>
          </a:xfrm>
        </p:spPr>
        <p:txBody>
          <a:bodyPr/>
          <a:lstStyle/>
          <a:p>
            <a:pPr marL="0" indent="0" eaLnBrk="1" hangingPunct="1">
              <a:lnSpc>
                <a:spcPct val="90000"/>
              </a:lnSpc>
            </a:pPr>
            <a:r>
              <a:rPr lang="en-US" b="0" dirty="0" smtClean="0"/>
              <a:t>Reduction of time constant</a:t>
            </a:r>
          </a:p>
          <a:p>
            <a:pPr lvl="1" eaLnBrk="1" hangingPunct="1">
              <a:lnSpc>
                <a:spcPct val="90000"/>
              </a:lnSpc>
            </a:pPr>
            <a:r>
              <a:rPr lang="en-US" sz="2000" dirty="0" smtClean="0">
                <a:sym typeface="Symbol" pitchFamily="18" charset="2"/>
              </a:rPr>
              <a:t>Maximum  &lt; 2 F(T</a:t>
            </a:r>
            <a:r>
              <a:rPr lang="en-US" sz="2000" baseline="-25000" dirty="0" smtClean="0">
                <a:sym typeface="Symbol" pitchFamily="18" charset="2"/>
              </a:rPr>
              <a:t>max</a:t>
            </a:r>
            <a:r>
              <a:rPr lang="en-US" sz="2000" dirty="0" smtClean="0">
                <a:sym typeface="Symbol" pitchFamily="18" charset="2"/>
              </a:rPr>
              <a:t>)/J</a:t>
            </a:r>
            <a:r>
              <a:rPr lang="en-US" sz="2000" baseline="50000" dirty="0" smtClean="0">
                <a:sym typeface="Symbol" pitchFamily="18" charset="2"/>
              </a:rPr>
              <a:t>2</a:t>
            </a:r>
            <a:r>
              <a:rPr lang="en-US" sz="2000" dirty="0" smtClean="0">
                <a:sym typeface="Symbol" pitchFamily="18" charset="2"/>
              </a:rPr>
              <a:t> (adiabatic)</a:t>
            </a:r>
          </a:p>
          <a:p>
            <a:pPr lvl="1" eaLnBrk="1" hangingPunct="1">
              <a:lnSpc>
                <a:spcPct val="90000"/>
              </a:lnSpc>
            </a:pPr>
            <a:r>
              <a:rPr lang="en-US" sz="2000" dirty="0" smtClean="0">
                <a:sym typeface="Symbol" pitchFamily="18" charset="2"/>
              </a:rPr>
              <a:t>Two resistances can be distinguished:</a:t>
            </a:r>
          </a:p>
          <a:p>
            <a:pPr lvl="1" eaLnBrk="1" hangingPunct="1">
              <a:lnSpc>
                <a:spcPct val="90000"/>
              </a:lnSpc>
            </a:pPr>
            <a:r>
              <a:rPr lang="en-US" sz="2000" dirty="0" smtClean="0">
                <a:sym typeface="Symbol" pitchFamily="18" charset="2"/>
              </a:rPr>
              <a:t>External resistor R and</a:t>
            </a:r>
          </a:p>
          <a:p>
            <a:pPr lvl="1" eaLnBrk="1" hangingPunct="1">
              <a:lnSpc>
                <a:spcPct val="90000"/>
              </a:lnSpc>
            </a:pPr>
            <a:r>
              <a:rPr lang="en-US" sz="2000" dirty="0" smtClean="0">
                <a:sym typeface="Symbol" pitchFamily="18" charset="2"/>
              </a:rPr>
              <a:t>Internal resistance of coil after quench R</a:t>
            </a:r>
            <a:r>
              <a:rPr lang="en-US" sz="2000" baseline="-25000" dirty="0" smtClean="0">
                <a:sym typeface="Symbol" pitchFamily="18" charset="2"/>
              </a:rPr>
              <a:t>L</a:t>
            </a:r>
          </a:p>
          <a:p>
            <a:pPr lvl="1" eaLnBrk="1" hangingPunct="1">
              <a:lnSpc>
                <a:spcPct val="90000"/>
              </a:lnSpc>
            </a:pPr>
            <a:r>
              <a:rPr lang="en-US" sz="2000" dirty="0" smtClean="0">
                <a:sym typeface="Symbol" pitchFamily="18" charset="2"/>
              </a:rPr>
              <a:t>“Time constant like”  = L/”R” </a:t>
            </a:r>
          </a:p>
          <a:p>
            <a:pPr lvl="1" eaLnBrk="1" hangingPunct="1">
              <a:lnSpc>
                <a:spcPct val="90000"/>
              </a:lnSpc>
              <a:buFont typeface="Wingdings" pitchFamily="2" charset="2"/>
              <a:buNone/>
            </a:pPr>
            <a:r>
              <a:rPr lang="en-US" sz="2000" dirty="0" smtClean="0">
                <a:sym typeface="Symbol" pitchFamily="18" charset="2"/>
              </a:rPr>
              <a:t>	can be dominated by R, R</a:t>
            </a:r>
            <a:r>
              <a:rPr lang="en-US" sz="2000" baseline="-25000" dirty="0" smtClean="0">
                <a:sym typeface="Symbol" pitchFamily="18" charset="2"/>
              </a:rPr>
              <a:t>L</a:t>
            </a:r>
            <a:r>
              <a:rPr lang="en-US" sz="2000" dirty="0" smtClean="0">
                <a:sym typeface="Symbol" pitchFamily="18" charset="2"/>
              </a:rPr>
              <a:t> or (R+R</a:t>
            </a:r>
            <a:r>
              <a:rPr lang="en-US" sz="2000" baseline="-25000" dirty="0" smtClean="0">
                <a:sym typeface="Symbol" pitchFamily="18" charset="2"/>
              </a:rPr>
              <a:t>L</a:t>
            </a:r>
            <a:r>
              <a:rPr lang="en-US" sz="2000" dirty="0" smtClean="0">
                <a:sym typeface="Symbol" pitchFamily="18" charset="2"/>
              </a:rPr>
              <a:t>). </a:t>
            </a:r>
          </a:p>
          <a:p>
            <a:pPr marL="0" indent="0" eaLnBrk="1" hangingPunct="1">
              <a:lnSpc>
                <a:spcPct val="105000"/>
              </a:lnSpc>
            </a:pPr>
            <a:r>
              <a:rPr lang="en-US" b="0" dirty="0" smtClean="0">
                <a:sym typeface="Symbol" pitchFamily="18" charset="2"/>
              </a:rPr>
              <a:t>External dump resistor R</a:t>
            </a:r>
            <a:r>
              <a:rPr lang="en-US" b="0" baseline="-25000" dirty="0" smtClean="0">
                <a:sym typeface="Symbol" pitchFamily="18" charset="2"/>
              </a:rPr>
              <a:t>L</a:t>
            </a:r>
            <a:r>
              <a:rPr lang="en-US" b="0" dirty="0" smtClean="0">
                <a:sym typeface="Symbol" pitchFamily="18" charset="2"/>
              </a:rPr>
              <a:t>&lt;&lt;R</a:t>
            </a:r>
          </a:p>
          <a:p>
            <a:pPr lvl="1" eaLnBrk="1" hangingPunct="1">
              <a:lnSpc>
                <a:spcPct val="90000"/>
              </a:lnSpc>
            </a:pPr>
            <a:r>
              <a:rPr lang="en-US" sz="2000" dirty="0" smtClean="0">
                <a:sym typeface="Symbol" pitchFamily="18" charset="2"/>
              </a:rPr>
              <a:t>When a quench is detected, the switch is opened and the current forced to flow through the resistor R.</a:t>
            </a:r>
          </a:p>
          <a:p>
            <a:pPr lvl="1" eaLnBrk="1" hangingPunct="1">
              <a:lnSpc>
                <a:spcPct val="90000"/>
              </a:lnSpc>
            </a:pPr>
            <a:r>
              <a:rPr lang="en-US" sz="2000" dirty="0" smtClean="0">
                <a:sym typeface="Symbol" pitchFamily="18" charset="2"/>
              </a:rPr>
              <a:t>R is such that the time constant is in the seconds to minutes range.</a:t>
            </a:r>
          </a:p>
          <a:p>
            <a:pPr marL="0" indent="0" eaLnBrk="1" hangingPunct="1">
              <a:lnSpc>
                <a:spcPct val="110000"/>
              </a:lnSpc>
            </a:pPr>
            <a:r>
              <a:rPr lang="en-US" b="0" dirty="0" smtClean="0">
                <a:sym typeface="Symbol" pitchFamily="18" charset="2"/>
              </a:rPr>
              <a:t>Internal dump, use of coil resistance R</a:t>
            </a:r>
            <a:r>
              <a:rPr lang="en-US" b="0" baseline="-25000" dirty="0" smtClean="0">
                <a:sym typeface="Symbol" pitchFamily="18" charset="2"/>
              </a:rPr>
              <a:t>L</a:t>
            </a:r>
            <a:r>
              <a:rPr lang="en-US" b="0" dirty="0" smtClean="0">
                <a:sym typeface="Symbol" pitchFamily="18" charset="2"/>
              </a:rPr>
              <a:t>&gt;&gt;R</a:t>
            </a:r>
            <a:endParaRPr lang="en-US" sz="1800" b="0" dirty="0" smtClean="0">
              <a:sym typeface="Symbol" pitchFamily="18" charset="2"/>
            </a:endParaRPr>
          </a:p>
          <a:p>
            <a:pPr lvl="1" eaLnBrk="1" hangingPunct="1">
              <a:lnSpc>
                <a:spcPct val="90000"/>
              </a:lnSpc>
            </a:pPr>
            <a:r>
              <a:rPr lang="en-US" sz="2000" dirty="0" smtClean="0">
                <a:sym typeface="Symbol" pitchFamily="18" charset="2"/>
              </a:rPr>
              <a:t>Internal resistance is maximized by artificially heating the coils, multiple normal zones are introduced.</a:t>
            </a:r>
          </a:p>
          <a:p>
            <a:pPr lvl="1" eaLnBrk="1" hangingPunct="1">
              <a:lnSpc>
                <a:spcPct val="90000"/>
              </a:lnSpc>
            </a:pPr>
            <a:r>
              <a:rPr lang="en-US" sz="2000" dirty="0">
                <a:sym typeface="Symbol" pitchFamily="18" charset="2"/>
              </a:rPr>
              <a:t>T</a:t>
            </a:r>
            <a:r>
              <a:rPr lang="en-US" sz="2000" dirty="0" smtClean="0">
                <a:sym typeface="Symbol" pitchFamily="18" charset="2"/>
              </a:rPr>
              <a:t>he time constant is controlled by velocity of normal zone propagation and number of normal zones propagating at the same time.</a:t>
            </a:r>
          </a:p>
        </p:txBody>
      </p:sp>
      <p:pic>
        <p:nvPicPr>
          <p:cNvPr id="23590"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340768"/>
            <a:ext cx="2796697"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777CAC06-8901-47EB-A7E3-156A29ABC22A}" type="slidenum">
              <a:rPr lang="en-US" smtClean="0">
                <a:solidFill>
                  <a:schemeClr val="accent2"/>
                </a:solidFill>
              </a:rPr>
              <a:pPr eaLnBrk="1" hangingPunct="1"/>
              <a:t>22</a:t>
            </a:fld>
            <a:endParaRPr lang="en-US" dirty="0" smtClean="0">
              <a:solidFill>
                <a:schemeClr val="accent2"/>
              </a:solidFill>
            </a:endParaRPr>
          </a:p>
        </p:txBody>
      </p:sp>
      <p:sp>
        <p:nvSpPr>
          <p:cNvPr id="212994" name="Rectangle 2"/>
          <p:cNvSpPr>
            <a:spLocks noGrp="1" noChangeArrowheads="1"/>
          </p:cNvSpPr>
          <p:nvPr>
            <p:ph type="title"/>
          </p:nvPr>
        </p:nvSpPr>
        <p:spPr/>
        <p:txBody>
          <a:bodyPr/>
          <a:lstStyle/>
          <a:p>
            <a:pPr eaLnBrk="1" hangingPunct="1">
              <a:defRPr/>
            </a:pPr>
            <a:r>
              <a:rPr lang="en-US" dirty="0" smtClean="0"/>
              <a:t>Voltage on external dump resistor</a:t>
            </a:r>
          </a:p>
        </p:txBody>
      </p:sp>
      <p:sp>
        <p:nvSpPr>
          <p:cNvPr id="25604" name="Rectangle 3"/>
          <p:cNvSpPr>
            <a:spLocks noGrp="1" noChangeArrowheads="1"/>
          </p:cNvSpPr>
          <p:nvPr>
            <p:ph type="body" idx="1"/>
          </p:nvPr>
        </p:nvSpPr>
        <p:spPr>
          <a:xfrm>
            <a:off x="76595" y="1257300"/>
            <a:ext cx="8821984" cy="5257800"/>
          </a:xfrm>
        </p:spPr>
        <p:txBody>
          <a:bodyPr/>
          <a:lstStyle/>
          <a:p>
            <a:pPr lvl="1" eaLnBrk="1" hangingPunct="1"/>
            <a:r>
              <a:rPr lang="en-US" sz="2000" dirty="0" smtClean="0"/>
              <a:t>Here the energy is dissipated in the </a:t>
            </a:r>
            <a:r>
              <a:rPr lang="en-US" sz="2000" b="1" dirty="0" smtClean="0">
                <a:solidFill>
                  <a:srgbClr val="FF0000"/>
                </a:solidFill>
              </a:rPr>
              <a:t>external resistor R</a:t>
            </a:r>
            <a:r>
              <a:rPr lang="en-US" sz="2000" dirty="0" smtClean="0"/>
              <a:t> by opening the switch.</a:t>
            </a:r>
          </a:p>
          <a:p>
            <a:pPr lvl="1" eaLnBrk="1" hangingPunct="1">
              <a:buFont typeface="Wingdings" pitchFamily="2" charset="2"/>
              <a:buNone/>
            </a:pPr>
            <a:endParaRPr lang="en-US" sz="2000"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r>
              <a:rPr lang="en-US" sz="2000" dirty="0" smtClean="0"/>
              <a:t>R must be relatively high to meet the required time constant.</a:t>
            </a:r>
          </a:p>
          <a:p>
            <a:pPr lvl="1" eaLnBrk="1" hangingPunct="1"/>
            <a:r>
              <a:rPr lang="en-US" sz="2000" dirty="0" smtClean="0"/>
              <a:t>Peak voltage is V=I x R is often many kV.</a:t>
            </a:r>
          </a:p>
          <a:p>
            <a:pPr lvl="1" eaLnBrk="1" hangingPunct="1">
              <a:buFont typeface="Wingdings" pitchFamily="2" charset="2"/>
              <a:buChar char="Ø"/>
            </a:pPr>
            <a:r>
              <a:rPr lang="en-US" sz="2000" dirty="0" smtClean="0">
                <a:solidFill>
                  <a:srgbClr val="FF0000"/>
                </a:solidFill>
              </a:rPr>
              <a:t>Requires high-voltage (10-50 kV) design with risks of electrical breakdowns.</a:t>
            </a:r>
          </a:p>
          <a:p>
            <a:pPr lvl="1" eaLnBrk="1" hangingPunct="1">
              <a:buFont typeface="Wingdings" pitchFamily="2" charset="2"/>
              <a:buChar char="ü"/>
            </a:pPr>
            <a:r>
              <a:rPr lang="en-US" sz="2000" dirty="0" smtClean="0"/>
              <a:t>This method is used only when fast recovery is required (a tokomak fusion reactor for utility use cannot interrupt service for many days).</a:t>
            </a:r>
          </a:p>
        </p:txBody>
      </p:sp>
      <p:grpSp>
        <p:nvGrpSpPr>
          <p:cNvPr id="25605" name="Group 4"/>
          <p:cNvGrpSpPr>
            <a:grpSpLocks/>
          </p:cNvGrpSpPr>
          <p:nvPr/>
        </p:nvGrpSpPr>
        <p:grpSpPr bwMode="auto">
          <a:xfrm>
            <a:off x="2514600" y="1828800"/>
            <a:ext cx="4865712" cy="2057400"/>
            <a:chOff x="3648" y="816"/>
            <a:chExt cx="1968" cy="1152"/>
          </a:xfrm>
        </p:grpSpPr>
        <p:grpSp>
          <p:nvGrpSpPr>
            <p:cNvPr id="25607" name="Group 5"/>
            <p:cNvGrpSpPr>
              <a:grpSpLocks/>
            </p:cNvGrpSpPr>
            <p:nvPr/>
          </p:nvGrpSpPr>
          <p:grpSpPr bwMode="auto">
            <a:xfrm>
              <a:off x="3648" y="912"/>
              <a:ext cx="1968" cy="1056"/>
              <a:chOff x="3648" y="912"/>
              <a:chExt cx="1968" cy="864"/>
            </a:xfrm>
          </p:grpSpPr>
          <p:sp>
            <p:nvSpPr>
              <p:cNvPr id="25609" name="Line 6"/>
              <p:cNvSpPr>
                <a:spLocks noChangeShapeType="1"/>
              </p:cNvSpPr>
              <p:nvPr/>
            </p:nvSpPr>
            <p:spPr bwMode="auto">
              <a:xfrm>
                <a:off x="5088" y="1104"/>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pSp>
            <p:nvGrpSpPr>
              <p:cNvPr id="25610" name="Group 7"/>
              <p:cNvGrpSpPr>
                <a:grpSpLocks/>
              </p:cNvGrpSpPr>
              <p:nvPr/>
            </p:nvGrpSpPr>
            <p:grpSpPr bwMode="auto">
              <a:xfrm>
                <a:off x="3648" y="912"/>
                <a:ext cx="1968" cy="864"/>
                <a:chOff x="3648" y="912"/>
                <a:chExt cx="1968" cy="864"/>
              </a:xfrm>
            </p:grpSpPr>
            <p:sp>
              <p:nvSpPr>
                <p:cNvPr id="25611" name="AutoShape 8"/>
                <p:cNvSpPr>
                  <a:spLocks/>
                </p:cNvSpPr>
                <p:nvPr/>
              </p:nvSpPr>
              <p:spPr bwMode="auto">
                <a:xfrm>
                  <a:off x="5088" y="1344"/>
                  <a:ext cx="96" cy="144"/>
                </a:xfrm>
                <a:prstGeom prst="rightBracket">
                  <a:avLst>
                    <a:gd name="adj" fmla="val 70313"/>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grpSp>
              <p:nvGrpSpPr>
                <p:cNvPr id="25612" name="Group 9"/>
                <p:cNvGrpSpPr>
                  <a:grpSpLocks/>
                </p:cNvGrpSpPr>
                <p:nvPr/>
              </p:nvGrpSpPr>
              <p:grpSpPr bwMode="auto">
                <a:xfrm>
                  <a:off x="3648" y="912"/>
                  <a:ext cx="1968" cy="864"/>
                  <a:chOff x="3648" y="912"/>
                  <a:chExt cx="1968" cy="864"/>
                </a:xfrm>
              </p:grpSpPr>
              <p:sp>
                <p:nvSpPr>
                  <p:cNvPr id="25613" name="Rectangle 10"/>
                  <p:cNvSpPr>
                    <a:spLocks noChangeArrowheads="1"/>
                  </p:cNvSpPr>
                  <p:nvPr/>
                </p:nvSpPr>
                <p:spPr bwMode="auto">
                  <a:xfrm>
                    <a:off x="4608" y="1248"/>
                    <a:ext cx="96" cy="336"/>
                  </a:xfrm>
                  <a:prstGeom prst="rect">
                    <a:avLst/>
                  </a:prstGeom>
                  <a:solidFill>
                    <a:srgbClr val="FF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grpSp>
                <p:nvGrpSpPr>
                  <p:cNvPr id="25614" name="Group 11"/>
                  <p:cNvGrpSpPr>
                    <a:grpSpLocks/>
                  </p:cNvGrpSpPr>
                  <p:nvPr/>
                </p:nvGrpSpPr>
                <p:grpSpPr bwMode="auto">
                  <a:xfrm>
                    <a:off x="3648" y="912"/>
                    <a:ext cx="1968" cy="864"/>
                    <a:chOff x="3648" y="912"/>
                    <a:chExt cx="1968" cy="864"/>
                  </a:xfrm>
                </p:grpSpPr>
                <p:grpSp>
                  <p:nvGrpSpPr>
                    <p:cNvPr id="25615" name="Group 12"/>
                    <p:cNvGrpSpPr>
                      <a:grpSpLocks/>
                    </p:cNvGrpSpPr>
                    <p:nvPr/>
                  </p:nvGrpSpPr>
                  <p:grpSpPr bwMode="auto">
                    <a:xfrm>
                      <a:off x="3648" y="1104"/>
                      <a:ext cx="1536" cy="528"/>
                      <a:chOff x="3648" y="1104"/>
                      <a:chExt cx="1536" cy="528"/>
                    </a:xfrm>
                  </p:grpSpPr>
                  <p:sp>
                    <p:nvSpPr>
                      <p:cNvPr id="25634" name="Oval 13"/>
                      <p:cNvSpPr>
                        <a:spLocks noChangeArrowheads="1"/>
                      </p:cNvSpPr>
                      <p:nvPr/>
                    </p:nvSpPr>
                    <p:spPr bwMode="auto">
                      <a:xfrm>
                        <a:off x="3648" y="1296"/>
                        <a:ext cx="240" cy="240"/>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
                    <p:nvSpPr>
                      <p:cNvPr id="25635" name="Line 14"/>
                      <p:cNvSpPr>
                        <a:spLocks noChangeShapeType="1"/>
                      </p:cNvSpPr>
                      <p:nvPr/>
                    </p:nvSpPr>
                    <p:spPr bwMode="auto">
                      <a:xfrm flipV="1">
                        <a:off x="4032" y="110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5636" name="AutoShape 15"/>
                      <p:cNvSpPr>
                        <a:spLocks/>
                      </p:cNvSpPr>
                      <p:nvPr/>
                    </p:nvSpPr>
                    <p:spPr bwMode="auto">
                      <a:xfrm>
                        <a:off x="5088" y="1200"/>
                        <a:ext cx="96" cy="144"/>
                      </a:xfrm>
                      <a:prstGeom prst="rightBracket">
                        <a:avLst>
                          <a:gd name="adj" fmla="val 70313"/>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
                    <p:nvSpPr>
                      <p:cNvPr id="25637" name="AutoShape 16"/>
                      <p:cNvSpPr>
                        <a:spLocks/>
                      </p:cNvSpPr>
                      <p:nvPr/>
                    </p:nvSpPr>
                    <p:spPr bwMode="auto">
                      <a:xfrm>
                        <a:off x="5088" y="1488"/>
                        <a:ext cx="96" cy="144"/>
                      </a:xfrm>
                      <a:prstGeom prst="rightBracket">
                        <a:avLst>
                          <a:gd name="adj" fmla="val 70313"/>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grpSp>
                <p:grpSp>
                  <p:nvGrpSpPr>
                    <p:cNvPr id="25616" name="Group 17"/>
                    <p:cNvGrpSpPr>
                      <a:grpSpLocks/>
                    </p:cNvGrpSpPr>
                    <p:nvPr/>
                  </p:nvGrpSpPr>
                  <p:grpSpPr bwMode="auto">
                    <a:xfrm>
                      <a:off x="3648" y="912"/>
                      <a:ext cx="1968" cy="864"/>
                      <a:chOff x="3648" y="912"/>
                      <a:chExt cx="1968" cy="864"/>
                    </a:xfrm>
                  </p:grpSpPr>
                  <p:grpSp>
                    <p:nvGrpSpPr>
                      <p:cNvPr id="25617" name="Group 18"/>
                      <p:cNvGrpSpPr>
                        <a:grpSpLocks/>
                      </p:cNvGrpSpPr>
                      <p:nvPr/>
                    </p:nvGrpSpPr>
                    <p:grpSpPr bwMode="auto">
                      <a:xfrm>
                        <a:off x="3648" y="912"/>
                        <a:ext cx="1968" cy="864"/>
                        <a:chOff x="3648" y="912"/>
                        <a:chExt cx="1968" cy="864"/>
                      </a:xfrm>
                    </p:grpSpPr>
                    <p:sp>
                      <p:nvSpPr>
                        <p:cNvPr id="25619" name="Line 19"/>
                        <p:cNvSpPr>
                          <a:spLocks noChangeShapeType="1"/>
                        </p:cNvSpPr>
                        <p:nvPr/>
                      </p:nvSpPr>
                      <p:spPr bwMode="auto">
                        <a:xfrm flipV="1">
                          <a:off x="3792" y="1104"/>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pSp>
                      <p:nvGrpSpPr>
                        <p:cNvPr id="25620" name="Group 20"/>
                        <p:cNvGrpSpPr>
                          <a:grpSpLocks/>
                        </p:cNvGrpSpPr>
                        <p:nvPr/>
                      </p:nvGrpSpPr>
                      <p:grpSpPr bwMode="auto">
                        <a:xfrm>
                          <a:off x="3648" y="912"/>
                          <a:ext cx="1968" cy="864"/>
                          <a:chOff x="3648" y="912"/>
                          <a:chExt cx="1968" cy="864"/>
                        </a:xfrm>
                      </p:grpSpPr>
                      <p:sp>
                        <p:nvSpPr>
                          <p:cNvPr id="25621" name="Line 21"/>
                          <p:cNvSpPr>
                            <a:spLocks noChangeShapeType="1"/>
                          </p:cNvSpPr>
                          <p:nvPr/>
                        </p:nvSpPr>
                        <p:spPr bwMode="auto">
                          <a:xfrm>
                            <a:off x="3696" y="1392"/>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5622" name="Line 22"/>
                          <p:cNvSpPr>
                            <a:spLocks noChangeShapeType="1"/>
                          </p:cNvSpPr>
                          <p:nvPr/>
                        </p:nvSpPr>
                        <p:spPr bwMode="auto">
                          <a:xfrm>
                            <a:off x="3696" y="1440"/>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pSp>
                        <p:nvGrpSpPr>
                          <p:cNvPr id="25623" name="Group 23"/>
                          <p:cNvGrpSpPr>
                            <a:grpSpLocks/>
                          </p:cNvGrpSpPr>
                          <p:nvPr/>
                        </p:nvGrpSpPr>
                        <p:grpSpPr bwMode="auto">
                          <a:xfrm>
                            <a:off x="3648" y="912"/>
                            <a:ext cx="1968" cy="864"/>
                            <a:chOff x="3648" y="912"/>
                            <a:chExt cx="1968" cy="864"/>
                          </a:xfrm>
                        </p:grpSpPr>
                        <p:sp>
                          <p:nvSpPr>
                            <p:cNvPr id="25624" name="Line 24"/>
                            <p:cNvSpPr>
                              <a:spLocks noChangeShapeType="1"/>
                            </p:cNvSpPr>
                            <p:nvPr/>
                          </p:nvSpPr>
                          <p:spPr bwMode="auto">
                            <a:xfrm>
                              <a:off x="3792" y="1104"/>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5625" name="Line 25"/>
                            <p:cNvSpPr>
                              <a:spLocks noChangeShapeType="1"/>
                            </p:cNvSpPr>
                            <p:nvPr/>
                          </p:nvSpPr>
                          <p:spPr bwMode="auto">
                            <a:xfrm>
                              <a:off x="3792" y="1536"/>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5626" name="Line 26"/>
                            <p:cNvSpPr>
                              <a:spLocks noChangeShapeType="1"/>
                            </p:cNvSpPr>
                            <p:nvPr/>
                          </p:nvSpPr>
                          <p:spPr bwMode="auto">
                            <a:xfrm flipV="1">
                              <a:off x="3792" y="1771"/>
                              <a:ext cx="1308" cy="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5627" name="Line 27"/>
                            <p:cNvSpPr>
                              <a:spLocks noChangeShapeType="1"/>
                            </p:cNvSpPr>
                            <p:nvPr/>
                          </p:nvSpPr>
                          <p:spPr bwMode="auto">
                            <a:xfrm flipV="1">
                              <a:off x="4032" y="912"/>
                              <a:ext cx="192" cy="192"/>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5628" name="Line 28"/>
                            <p:cNvSpPr>
                              <a:spLocks noChangeShapeType="1"/>
                            </p:cNvSpPr>
                            <p:nvPr/>
                          </p:nvSpPr>
                          <p:spPr bwMode="auto">
                            <a:xfrm>
                              <a:off x="4320" y="1104"/>
                              <a:ext cx="7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5629" name="Line 29"/>
                            <p:cNvSpPr>
                              <a:spLocks noChangeShapeType="1"/>
                            </p:cNvSpPr>
                            <p:nvPr/>
                          </p:nvSpPr>
                          <p:spPr bwMode="auto">
                            <a:xfrm>
                              <a:off x="4656" y="1104"/>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5630" name="Line 30"/>
                            <p:cNvSpPr>
                              <a:spLocks noChangeShapeType="1"/>
                            </p:cNvSpPr>
                            <p:nvPr/>
                          </p:nvSpPr>
                          <p:spPr bwMode="auto">
                            <a:xfrm>
                              <a:off x="4656" y="1584"/>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5631" name="Line 31"/>
                            <p:cNvSpPr>
                              <a:spLocks noChangeShapeType="1"/>
                            </p:cNvSpPr>
                            <p:nvPr/>
                          </p:nvSpPr>
                          <p:spPr bwMode="auto">
                            <a:xfrm>
                              <a:off x="5088" y="1632"/>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5632" name="Text Box 32"/>
                            <p:cNvSpPr txBox="1">
                              <a:spLocks noChangeArrowheads="1"/>
                            </p:cNvSpPr>
                            <p:nvPr/>
                          </p:nvSpPr>
                          <p:spPr bwMode="auto">
                            <a:xfrm>
                              <a:off x="3648" y="1279"/>
                              <a:ext cx="1968" cy="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r>
                                <a:rPr lang="en-US" b="1" dirty="0"/>
                                <a:t>      R          L </a:t>
                              </a:r>
                            </a:p>
                          </p:txBody>
                        </p:sp>
                        <p:sp>
                          <p:nvSpPr>
                            <p:cNvPr id="25633" name="Oval 33"/>
                            <p:cNvSpPr>
                              <a:spLocks noChangeArrowheads="1"/>
                            </p:cNvSpPr>
                            <p:nvPr/>
                          </p:nvSpPr>
                          <p:spPr bwMode="auto">
                            <a:xfrm>
                              <a:off x="4320" y="1075"/>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grpSp>
                    </p:grpSp>
                  </p:grpSp>
                  <p:sp>
                    <p:nvSpPr>
                      <p:cNvPr id="25618" name="Rectangle 34"/>
                      <p:cNvSpPr>
                        <a:spLocks noChangeArrowheads="1"/>
                      </p:cNvSpPr>
                      <p:nvPr/>
                    </p:nvSpPr>
                    <p:spPr bwMode="auto">
                      <a:xfrm>
                        <a:off x="4800" y="1056"/>
                        <a:ext cx="192" cy="96"/>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grpSp>
              </p:grpSp>
            </p:grpSp>
          </p:grpSp>
        </p:grpSp>
        <p:sp>
          <p:nvSpPr>
            <p:cNvPr id="25608" name="Text Box 35"/>
            <p:cNvSpPr txBox="1">
              <a:spLocks noChangeArrowheads="1"/>
            </p:cNvSpPr>
            <p:nvPr/>
          </p:nvSpPr>
          <p:spPr bwMode="auto">
            <a:xfrm>
              <a:off x="3840" y="816"/>
              <a:ext cx="1200" cy="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r>
                <a:rPr lang="en-US" b="1" dirty="0"/>
                <a:t>                                      </a:t>
              </a:r>
              <a:endParaRPr lang="en-US" b="1" baseline="-25000" dirty="0"/>
            </a:p>
          </p:txBody>
        </p:sp>
      </p:grpSp>
      <p:sp>
        <p:nvSpPr>
          <p:cNvPr id="25606" name="Line 36"/>
          <p:cNvSpPr>
            <a:spLocks noChangeShapeType="1"/>
          </p:cNvSpPr>
          <p:nvPr/>
        </p:nvSpPr>
        <p:spPr bwMode="auto">
          <a:xfrm flipH="1">
            <a:off x="5125470" y="1828800"/>
            <a:ext cx="123229" cy="81694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6E8D0E30-1CCE-449D-8FB0-A602BFB43DDD}" type="slidenum">
              <a:rPr lang="en-US" smtClean="0">
                <a:solidFill>
                  <a:schemeClr val="accent2"/>
                </a:solidFill>
              </a:rPr>
              <a:pPr eaLnBrk="1" hangingPunct="1"/>
              <a:t>23</a:t>
            </a:fld>
            <a:endParaRPr lang="en-US" dirty="0" smtClean="0">
              <a:solidFill>
                <a:schemeClr val="accent2"/>
              </a:solidFill>
            </a:endParaRPr>
          </a:p>
        </p:txBody>
      </p:sp>
      <p:sp>
        <p:nvSpPr>
          <p:cNvPr id="187394" name="Rectangle 2"/>
          <p:cNvSpPr>
            <a:spLocks noGrp="1" noChangeArrowheads="1"/>
          </p:cNvSpPr>
          <p:nvPr>
            <p:ph type="title"/>
          </p:nvPr>
        </p:nvSpPr>
        <p:spPr/>
        <p:txBody>
          <a:bodyPr/>
          <a:lstStyle/>
          <a:p>
            <a:pPr eaLnBrk="1" hangingPunct="1">
              <a:defRPr/>
            </a:pPr>
            <a:r>
              <a:rPr lang="en-US" dirty="0" smtClean="0"/>
              <a:t>Voltage internal dump</a:t>
            </a:r>
          </a:p>
        </p:txBody>
      </p:sp>
      <p:sp>
        <p:nvSpPr>
          <p:cNvPr id="24580" name="Rectangle 3"/>
          <p:cNvSpPr>
            <a:spLocks noGrp="1" noChangeArrowheads="1"/>
          </p:cNvSpPr>
          <p:nvPr>
            <p:ph type="body" idx="1"/>
          </p:nvPr>
        </p:nvSpPr>
        <p:spPr>
          <a:xfrm>
            <a:off x="0" y="1196752"/>
            <a:ext cx="8820472" cy="5400600"/>
          </a:xfrm>
        </p:spPr>
        <p:txBody>
          <a:bodyPr/>
          <a:lstStyle/>
          <a:p>
            <a:pPr lvl="1" eaLnBrk="1" hangingPunct="1"/>
            <a:r>
              <a:rPr lang="en-US" sz="2000" dirty="0" smtClean="0"/>
              <a:t>The voltage V(t) across the magnet is</a:t>
            </a:r>
          </a:p>
          <a:p>
            <a:pPr lvl="2" eaLnBrk="1" hangingPunct="1">
              <a:lnSpc>
                <a:spcPct val="120000"/>
              </a:lnSpc>
              <a:buFont typeface="Wingdings" pitchFamily="2" charset="2"/>
              <a:buNone/>
            </a:pPr>
            <a:r>
              <a:rPr lang="en-US" sz="1800" dirty="0" smtClean="0">
                <a:solidFill>
                  <a:srgbClr val="FF0000"/>
                </a:solidFill>
              </a:rPr>
              <a:t>		V(t) = I(t) R(t) + L(I) dI(t)/dt - </a:t>
            </a:r>
            <a:r>
              <a:rPr lang="en-US" sz="2000" dirty="0" smtClean="0">
                <a:solidFill>
                  <a:srgbClr val="FF0000"/>
                </a:solidFill>
                <a:sym typeface="Symbol" pitchFamily="18" charset="2"/>
              </a:rPr>
              <a:t></a:t>
            </a:r>
            <a:r>
              <a:rPr lang="en-US" sz="1800" dirty="0" smtClean="0">
                <a:solidFill>
                  <a:srgbClr val="FF0000"/>
                </a:solidFill>
                <a:sym typeface="Symbol" pitchFamily="18" charset="2"/>
              </a:rPr>
              <a:t> M</a:t>
            </a:r>
            <a:r>
              <a:rPr lang="en-US" sz="1800" baseline="-25000" dirty="0" smtClean="0">
                <a:solidFill>
                  <a:srgbClr val="FF0000"/>
                </a:solidFill>
                <a:sym typeface="Symbol" pitchFamily="18" charset="2"/>
              </a:rPr>
              <a:t>i</a:t>
            </a:r>
            <a:r>
              <a:rPr lang="en-US" sz="1800" dirty="0" smtClean="0">
                <a:solidFill>
                  <a:srgbClr val="FF0000"/>
                </a:solidFill>
                <a:sym typeface="Symbol" pitchFamily="18" charset="2"/>
              </a:rPr>
              <a:t>dI/dt –U</a:t>
            </a:r>
            <a:r>
              <a:rPr lang="en-US" sz="1800" baseline="-25000" dirty="0" smtClean="0">
                <a:solidFill>
                  <a:srgbClr val="FF0000"/>
                </a:solidFill>
                <a:sym typeface="Symbol" pitchFamily="18" charset="2"/>
              </a:rPr>
              <a:t>PC.</a:t>
            </a:r>
          </a:p>
          <a:p>
            <a:pPr lvl="2" eaLnBrk="1" hangingPunct="1">
              <a:lnSpc>
                <a:spcPct val="120000"/>
              </a:lnSpc>
              <a:buFont typeface="Wingdings" pitchFamily="2" charset="2"/>
              <a:buNone/>
            </a:pPr>
            <a:endParaRPr lang="en-US" sz="600" baseline="-25000" dirty="0" smtClean="0">
              <a:solidFill>
                <a:srgbClr val="FF0000"/>
              </a:solidFill>
              <a:sym typeface="Symbol" pitchFamily="18" charset="2"/>
            </a:endParaRPr>
          </a:p>
          <a:p>
            <a:pPr lvl="1" eaLnBrk="1" hangingPunct="1">
              <a:buFont typeface="Wingdings" pitchFamily="2" charset="2"/>
              <a:buNone/>
            </a:pPr>
            <a:r>
              <a:rPr lang="en-US" sz="2000" dirty="0" smtClean="0">
                <a:sym typeface="Symbol" pitchFamily="18" charset="2"/>
              </a:rPr>
              <a:t>	Assuming L constant, M negligible and U</a:t>
            </a:r>
            <a:r>
              <a:rPr lang="en-US" sz="2000" baseline="-25000" dirty="0" smtClean="0">
                <a:sym typeface="Symbol" pitchFamily="18" charset="2"/>
              </a:rPr>
              <a:t>PC</a:t>
            </a:r>
            <a:r>
              <a:rPr lang="en-US" sz="2000" dirty="0" smtClean="0">
                <a:sym typeface="Symbol" pitchFamily="18" charset="2"/>
              </a:rPr>
              <a:t> small (few volts), </a:t>
            </a:r>
          </a:p>
          <a:p>
            <a:pPr lvl="1" eaLnBrk="1" hangingPunct="1">
              <a:buFont typeface="Wingdings" pitchFamily="2" charset="2"/>
              <a:buNone/>
            </a:pPr>
            <a:r>
              <a:rPr lang="en-US" sz="2000" dirty="0" smtClean="0">
                <a:sym typeface="Symbol" pitchFamily="18" charset="2"/>
              </a:rPr>
              <a:t>	we find for the voltage across the zone:</a:t>
            </a:r>
          </a:p>
          <a:p>
            <a:pPr lvl="1" eaLnBrk="1" hangingPunct="1">
              <a:buFont typeface="Wingdings" pitchFamily="2" charset="2"/>
              <a:buNone/>
            </a:pPr>
            <a:endParaRPr lang="en-US" sz="600" dirty="0" smtClean="0">
              <a:sym typeface="Symbol" pitchFamily="18" charset="2"/>
            </a:endParaRPr>
          </a:p>
          <a:p>
            <a:pPr lvl="1" eaLnBrk="1" hangingPunct="1">
              <a:buFont typeface="Wingdings" pitchFamily="2" charset="2"/>
              <a:buNone/>
            </a:pPr>
            <a:r>
              <a:rPr lang="en-US" sz="2000" dirty="0" smtClean="0">
                <a:solidFill>
                  <a:srgbClr val="FF0000"/>
                </a:solidFill>
                <a:sym typeface="Symbol" pitchFamily="18" charset="2"/>
              </a:rPr>
              <a:t>		V</a:t>
            </a:r>
            <a:r>
              <a:rPr lang="en-US" sz="2000" baseline="-25000" dirty="0" smtClean="0">
                <a:solidFill>
                  <a:srgbClr val="FF0000"/>
                </a:solidFill>
                <a:sym typeface="Symbol" pitchFamily="18" charset="2"/>
              </a:rPr>
              <a:t>Q</a:t>
            </a:r>
            <a:r>
              <a:rPr lang="en-US" sz="2000" dirty="0" smtClean="0">
                <a:solidFill>
                  <a:srgbClr val="FF0000"/>
                </a:solidFill>
                <a:sym typeface="Symbol" pitchFamily="18" charset="2"/>
              </a:rPr>
              <a:t>(t)= I(t) R(t).(1 - L</a:t>
            </a:r>
            <a:r>
              <a:rPr lang="en-US" sz="2000" baseline="-25000" dirty="0" smtClean="0">
                <a:solidFill>
                  <a:srgbClr val="FF0000"/>
                </a:solidFill>
                <a:sym typeface="Symbol" pitchFamily="18" charset="2"/>
              </a:rPr>
              <a:t>Q</a:t>
            </a:r>
            <a:r>
              <a:rPr lang="en-US" sz="2000" dirty="0" smtClean="0">
                <a:solidFill>
                  <a:srgbClr val="FF0000"/>
                </a:solidFill>
                <a:sym typeface="Symbol" pitchFamily="18" charset="2"/>
              </a:rPr>
              <a:t>(t)/L)</a:t>
            </a:r>
          </a:p>
          <a:p>
            <a:pPr lvl="1" eaLnBrk="1" hangingPunct="1"/>
            <a:endParaRPr lang="en-US" sz="600" dirty="0" smtClean="0">
              <a:sym typeface="Symbol" pitchFamily="18" charset="2"/>
            </a:endParaRPr>
          </a:p>
          <a:p>
            <a:pPr lvl="1" eaLnBrk="1" hangingPunct="1"/>
            <a:endParaRPr lang="en-US" sz="600" dirty="0" smtClean="0">
              <a:sym typeface="Symbol" pitchFamily="18" charset="2"/>
            </a:endParaRPr>
          </a:p>
          <a:p>
            <a:pPr lvl="1" eaLnBrk="1" hangingPunct="1"/>
            <a:endParaRPr lang="en-US" sz="600" dirty="0" smtClean="0">
              <a:sym typeface="Symbol" pitchFamily="18" charset="2"/>
            </a:endParaRPr>
          </a:p>
          <a:p>
            <a:pPr lvl="1" eaLnBrk="1" hangingPunct="1">
              <a:buFont typeface="Wingdings" pitchFamily="2" charset="2"/>
              <a:buChar char="Ø"/>
            </a:pPr>
            <a:r>
              <a:rPr lang="en-US" sz="2000" dirty="0" smtClean="0">
                <a:sym typeface="Symbol" pitchFamily="18" charset="2"/>
              </a:rPr>
              <a:t>The internal voltage peaks across</a:t>
            </a:r>
          </a:p>
          <a:p>
            <a:pPr lvl="1" eaLnBrk="1" hangingPunct="1">
              <a:buFont typeface="Wingdings" pitchFamily="2" charset="2"/>
              <a:buNone/>
            </a:pPr>
            <a:r>
              <a:rPr lang="en-US" sz="2000" dirty="0" smtClean="0">
                <a:sym typeface="Symbol" pitchFamily="18" charset="2"/>
              </a:rPr>
              <a:t>	 the normal zone, can be reduced </a:t>
            </a:r>
          </a:p>
          <a:p>
            <a:pPr lvl="1" eaLnBrk="1" hangingPunct="1">
              <a:buFont typeface="Wingdings" pitchFamily="2" charset="2"/>
              <a:buNone/>
            </a:pPr>
            <a:r>
              <a:rPr lang="en-US" sz="2000" dirty="0" smtClean="0">
                <a:sym typeface="Symbol" pitchFamily="18" charset="2"/>
              </a:rPr>
              <a:t>	by maximizing the L</a:t>
            </a:r>
            <a:r>
              <a:rPr lang="en-US" sz="2000" baseline="-25000" dirty="0" smtClean="0">
                <a:sym typeface="Symbol" pitchFamily="18" charset="2"/>
              </a:rPr>
              <a:t>Q</a:t>
            </a:r>
            <a:r>
              <a:rPr lang="en-US" sz="2000" dirty="0" smtClean="0">
                <a:sym typeface="Symbol" pitchFamily="18" charset="2"/>
              </a:rPr>
              <a:t>,</a:t>
            </a:r>
          </a:p>
          <a:p>
            <a:pPr lvl="1" eaLnBrk="1" hangingPunct="1">
              <a:buFont typeface="Wingdings" pitchFamily="2" charset="2"/>
              <a:buNone/>
            </a:pPr>
            <a:r>
              <a:rPr lang="en-US" sz="2000" dirty="0" smtClean="0">
                <a:sym typeface="Symbol" pitchFamily="18" charset="2"/>
              </a:rPr>
              <a:t>	so by spreading the quench.</a:t>
            </a:r>
          </a:p>
          <a:p>
            <a:pPr lvl="1" eaLnBrk="1" hangingPunct="1">
              <a:buFont typeface="Wingdings" pitchFamily="2" charset="2"/>
              <a:buNone/>
            </a:pPr>
            <a:endParaRPr lang="en-US" sz="600" dirty="0" smtClean="0">
              <a:sym typeface="Symbol" pitchFamily="18" charset="2"/>
            </a:endParaRPr>
          </a:p>
          <a:p>
            <a:pPr lvl="1" eaLnBrk="1" hangingPunct="1">
              <a:buFont typeface="Wingdings" pitchFamily="2" charset="2"/>
              <a:buNone/>
            </a:pPr>
            <a:endParaRPr lang="en-US" sz="600" dirty="0" smtClean="0">
              <a:sym typeface="Symbol" pitchFamily="18" charset="2"/>
            </a:endParaRPr>
          </a:p>
          <a:p>
            <a:pPr lvl="1" eaLnBrk="1" hangingPunct="1">
              <a:buFont typeface="Wingdings" pitchFamily="2" charset="2"/>
              <a:buNone/>
            </a:pPr>
            <a:endParaRPr lang="en-US" sz="600" dirty="0" smtClean="0">
              <a:sym typeface="Symbol" pitchFamily="18" charset="2"/>
            </a:endParaRPr>
          </a:p>
          <a:p>
            <a:pPr lvl="1" eaLnBrk="1" hangingPunct="1">
              <a:buFont typeface="Wingdings" pitchFamily="2" charset="2"/>
              <a:buChar char="ü"/>
            </a:pPr>
            <a:r>
              <a:rPr lang="en-US" sz="2000" dirty="0" smtClean="0">
                <a:sym typeface="Symbol" pitchFamily="18" charset="2"/>
              </a:rPr>
              <a:t>The voltage V</a:t>
            </a:r>
            <a:r>
              <a:rPr lang="en-US" sz="2000" baseline="-25000" dirty="0" smtClean="0">
                <a:sym typeface="Symbol" pitchFamily="18" charset="2"/>
              </a:rPr>
              <a:t>Q</a:t>
            </a:r>
            <a:r>
              <a:rPr lang="en-US" sz="2000" dirty="0" smtClean="0">
                <a:sym typeface="Symbol" pitchFamily="18" charset="2"/>
              </a:rPr>
              <a:t> is internal, </a:t>
            </a:r>
          </a:p>
          <a:p>
            <a:pPr lvl="1" eaLnBrk="1" hangingPunct="1">
              <a:buFont typeface="Wingdings" pitchFamily="2" charset="2"/>
              <a:buNone/>
            </a:pPr>
            <a:r>
              <a:rPr lang="en-US" sz="2000" dirty="0" smtClean="0">
                <a:sym typeface="Symbol" pitchFamily="18" charset="2"/>
              </a:rPr>
              <a:t>	and divided across many turns, </a:t>
            </a:r>
          </a:p>
          <a:p>
            <a:pPr lvl="1" eaLnBrk="1" hangingPunct="1">
              <a:buFont typeface="Wingdings" pitchFamily="2" charset="2"/>
              <a:buNone/>
            </a:pPr>
            <a:r>
              <a:rPr lang="en-US" sz="2000" dirty="0" smtClean="0">
                <a:sym typeface="Symbol" pitchFamily="18" charset="2"/>
              </a:rPr>
              <a:t>	so normally not a problem.</a:t>
            </a:r>
            <a:endParaRPr lang="en-US" sz="2000" baseline="-25000" dirty="0" smtClean="0">
              <a:sym typeface="Symbol" pitchFamily="18" charset="2"/>
            </a:endParaRPr>
          </a:p>
        </p:txBody>
      </p:sp>
      <p:grpSp>
        <p:nvGrpSpPr>
          <p:cNvPr id="24581" name="Group 7"/>
          <p:cNvGrpSpPr>
            <a:grpSpLocks/>
          </p:cNvGrpSpPr>
          <p:nvPr/>
        </p:nvGrpSpPr>
        <p:grpSpPr bwMode="auto">
          <a:xfrm>
            <a:off x="4932040" y="3284984"/>
            <a:ext cx="4114800" cy="3016250"/>
            <a:chOff x="3024" y="1920"/>
            <a:chExt cx="2592" cy="1900"/>
          </a:xfrm>
        </p:grpSpPr>
        <p:pic>
          <p:nvPicPr>
            <p:cNvPr id="24582" name="Picture 4" descr="C:\Documents and Settings\Administrator\My Documents\My Pictures\cas\V across coil n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1920"/>
              <a:ext cx="2592" cy="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Line 5"/>
            <p:cNvSpPr>
              <a:spLocks noChangeShapeType="1"/>
            </p:cNvSpPr>
            <p:nvPr/>
          </p:nvSpPr>
          <p:spPr bwMode="auto">
            <a:xfrm flipV="1">
              <a:off x="3795" y="1968"/>
              <a:ext cx="429" cy="82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4584" name="Rectangle 6"/>
            <p:cNvSpPr>
              <a:spLocks noChangeArrowheads="1"/>
            </p:cNvSpPr>
            <p:nvPr/>
          </p:nvSpPr>
          <p:spPr bwMode="auto">
            <a:xfrm>
              <a:off x="3792" y="3072"/>
              <a:ext cx="480" cy="19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gr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57A58F1E-5F6F-4A66-9EF5-4260B559CB35}" type="slidenum">
              <a:rPr lang="en-US" smtClean="0">
                <a:solidFill>
                  <a:schemeClr val="accent2"/>
                </a:solidFill>
              </a:rPr>
              <a:pPr eaLnBrk="1" hangingPunct="1"/>
              <a:t>24</a:t>
            </a:fld>
            <a:endParaRPr lang="en-US" dirty="0" smtClean="0">
              <a:solidFill>
                <a:schemeClr val="accent2"/>
              </a:solidFill>
            </a:endParaRPr>
          </a:p>
        </p:txBody>
      </p:sp>
      <p:sp>
        <p:nvSpPr>
          <p:cNvPr id="209922" name="Rectangle 2"/>
          <p:cNvSpPr>
            <a:spLocks noGrp="1" noChangeArrowheads="1"/>
          </p:cNvSpPr>
          <p:nvPr>
            <p:ph type="title"/>
          </p:nvPr>
        </p:nvSpPr>
        <p:spPr/>
        <p:txBody>
          <a:bodyPr/>
          <a:lstStyle/>
          <a:p>
            <a:pPr eaLnBrk="1" hangingPunct="1">
              <a:defRPr/>
            </a:pPr>
            <a:r>
              <a:rPr lang="en-US" dirty="0" smtClean="0">
                <a:sym typeface="Symbol" pitchFamily="18" charset="2"/>
              </a:rPr>
              <a:t>Quench simulation software</a:t>
            </a:r>
          </a:p>
        </p:txBody>
      </p:sp>
      <p:sp>
        <p:nvSpPr>
          <p:cNvPr id="21508" name="Rectangle 3"/>
          <p:cNvSpPr>
            <a:spLocks noGrp="1" noChangeArrowheads="1"/>
          </p:cNvSpPr>
          <p:nvPr>
            <p:ph type="body" idx="1"/>
          </p:nvPr>
        </p:nvSpPr>
        <p:spPr>
          <a:xfrm>
            <a:off x="0" y="1143000"/>
            <a:ext cx="8964488" cy="4014192"/>
          </a:xfrm>
        </p:spPr>
        <p:txBody>
          <a:bodyPr/>
          <a:lstStyle/>
          <a:p>
            <a:pPr lvl="1" eaLnBrk="1" hangingPunct="1"/>
            <a:r>
              <a:rPr lang="en-US" sz="2000" dirty="0" smtClean="0"/>
              <a:t>Analytical methods are not that accurate, but still mandatory to use for a first order approach, for predesign.</a:t>
            </a:r>
          </a:p>
          <a:p>
            <a:pPr lvl="1" eaLnBrk="1" hangingPunct="1"/>
            <a:r>
              <a:rPr lang="en-US" sz="2000" dirty="0" smtClean="0"/>
              <a:t>Also numerical programs exist using simplified models to simulate quench propagation, calculating coil resistance growth and using circuit analysis to calculate run down time, temperatures and voltages, like : QUENCH (Wilson), QUENCHPRO(Bauer), QLASA (INFN).</a:t>
            </a:r>
          </a:p>
          <a:p>
            <a:pPr lvl="1" eaLnBrk="1" hangingPunct="1"/>
            <a:r>
              <a:rPr lang="en-US" sz="2000" dirty="0"/>
              <a:t>M</a:t>
            </a:r>
            <a:r>
              <a:rPr lang="en-US" sz="2000" dirty="0" smtClean="0"/>
              <a:t>odern general commercial FEM codes like OPERA-3D, ANSYS and COMSOL can do quench analysis very well. </a:t>
            </a:r>
          </a:p>
          <a:p>
            <a:pPr lvl="1" eaLnBrk="1" hangingPunct="1"/>
            <a:r>
              <a:rPr lang="en-US" sz="2000" dirty="0"/>
              <a:t>E</a:t>
            </a:r>
            <a:r>
              <a:rPr lang="en-US" sz="2000" dirty="0" smtClean="0"/>
              <a:t>-circuits simulation code like PSPICE has circuit elements for superconducting-to-normal transitions.</a:t>
            </a:r>
          </a:p>
          <a:p>
            <a:pPr lvl="1" eaLnBrk="1" hangingPunct="1"/>
            <a:r>
              <a:rPr lang="en-US" sz="2000" dirty="0"/>
              <a:t>I</a:t>
            </a:r>
            <a:r>
              <a:rPr lang="en-US" sz="2000" dirty="0" smtClean="0"/>
              <a:t>n a few labs there are dedicated codes for accelerator magnet design including quench evolution like ROXIE at CERN:</a:t>
            </a:r>
          </a:p>
          <a:p>
            <a:pPr lvl="1" eaLnBrk="1" hangingPunct="1"/>
            <a:endParaRPr lang="en-US" sz="2000" dirty="0" smtClean="0"/>
          </a:p>
        </p:txBody>
      </p:sp>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927" y="5199328"/>
            <a:ext cx="5706647" cy="154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7F6AABA7-736D-426A-9E70-C2B93D112378}" type="slidenum">
              <a:rPr lang="en-US" smtClean="0">
                <a:solidFill>
                  <a:schemeClr val="accent2"/>
                </a:solidFill>
              </a:rPr>
              <a:pPr eaLnBrk="1" hangingPunct="1"/>
              <a:t>25</a:t>
            </a:fld>
            <a:endParaRPr lang="en-US" dirty="0" smtClean="0">
              <a:solidFill>
                <a:schemeClr val="accent2"/>
              </a:solidFill>
            </a:endParaRPr>
          </a:p>
        </p:txBody>
      </p:sp>
      <p:sp>
        <p:nvSpPr>
          <p:cNvPr id="107522" name="Rectangle 2"/>
          <p:cNvSpPr>
            <a:spLocks noGrp="1" noChangeArrowheads="1"/>
          </p:cNvSpPr>
          <p:nvPr>
            <p:ph type="title"/>
          </p:nvPr>
        </p:nvSpPr>
        <p:spPr/>
        <p:txBody>
          <a:bodyPr/>
          <a:lstStyle/>
          <a:p>
            <a:pPr eaLnBrk="1" hangingPunct="1">
              <a:defRPr/>
            </a:pPr>
            <a:r>
              <a:rPr lang="en-US" dirty="0" smtClean="0"/>
              <a:t>8. Magnet Safety System</a:t>
            </a:r>
          </a:p>
        </p:txBody>
      </p:sp>
      <p:sp>
        <p:nvSpPr>
          <p:cNvPr id="26628" name="Rectangle 3"/>
          <p:cNvSpPr>
            <a:spLocks noGrp="1" noChangeArrowheads="1"/>
          </p:cNvSpPr>
          <p:nvPr>
            <p:ph type="body" idx="1"/>
          </p:nvPr>
        </p:nvSpPr>
        <p:spPr>
          <a:xfrm>
            <a:off x="107504" y="1142999"/>
            <a:ext cx="9036496" cy="3082398"/>
          </a:xfrm>
          <a:extLst>
            <a:ext uri="{91240B29-F687-4F45-9708-019B960494DF}">
              <a14:hiddenLine xmlns:a14="http://schemas.microsoft.com/office/drawing/2010/main" w="9525">
                <a:solidFill>
                  <a:srgbClr val="FF0000"/>
                </a:solidFill>
                <a:miter lim="800000"/>
                <a:headEnd/>
                <a:tailEnd/>
              </a14:hiddenLine>
            </a:ext>
          </a:extLst>
        </p:spPr>
        <p:txBody>
          <a:bodyPr/>
          <a:lstStyle/>
          <a:p>
            <a:pPr marL="0" indent="0" eaLnBrk="1" hangingPunct="1"/>
            <a:r>
              <a:rPr lang="en-US" b="0" dirty="0" smtClean="0"/>
              <a:t>  Quench detection circuit</a:t>
            </a:r>
          </a:p>
          <a:p>
            <a:pPr lvl="1" eaLnBrk="1" hangingPunct="1"/>
            <a:r>
              <a:rPr lang="en-US" sz="2000" dirty="0" smtClean="0"/>
              <a:t>The magnet safety system comprises the quench detectors, logics for opening switches and to supply current to the quench heaters.</a:t>
            </a:r>
          </a:p>
          <a:p>
            <a:pPr lvl="1" eaLnBrk="1" hangingPunct="1"/>
            <a:endParaRPr lang="en-US" sz="600" dirty="0" smtClean="0"/>
          </a:p>
          <a:p>
            <a:pPr lvl="1" eaLnBrk="1" hangingPunct="1"/>
            <a:r>
              <a:rPr lang="en-US" sz="2000" dirty="0" smtClean="0"/>
              <a:t>The system must be extremely reliable and power secured.</a:t>
            </a:r>
          </a:p>
          <a:p>
            <a:pPr lvl="1" eaLnBrk="1" hangingPunct="1"/>
            <a:endParaRPr lang="en-US" sz="600" dirty="0" smtClean="0"/>
          </a:p>
          <a:p>
            <a:pPr lvl="1" eaLnBrk="1" hangingPunct="1">
              <a:buFont typeface="Wingdings" pitchFamily="2" charset="2"/>
              <a:buChar char="ü"/>
            </a:pPr>
            <a:r>
              <a:rPr lang="en-US" sz="2000" dirty="0" smtClean="0"/>
              <a:t>The motto is : “</a:t>
            </a:r>
            <a:r>
              <a:rPr lang="en-US" sz="2000" dirty="0" smtClean="0">
                <a:solidFill>
                  <a:srgbClr val="FF3300"/>
                </a:solidFill>
              </a:rPr>
              <a:t>keep it simple</a:t>
            </a:r>
            <a:r>
              <a:rPr lang="en-US" sz="2000" dirty="0" smtClean="0"/>
              <a:t>”, meaning robust and straight forward detection circuits, simple electronics, hardwired and 3-5 times redundant.</a:t>
            </a:r>
          </a:p>
          <a:p>
            <a:pPr lvl="1" eaLnBrk="1" hangingPunct="1"/>
            <a:endParaRPr lang="en-US" sz="600" dirty="0" smtClean="0"/>
          </a:p>
          <a:p>
            <a:pPr lvl="1" eaLnBrk="1" hangingPunct="1"/>
            <a:r>
              <a:rPr lang="en-US" sz="2000" dirty="0" smtClean="0"/>
              <a:t>First the quench, a </a:t>
            </a:r>
            <a:r>
              <a:rPr lang="en-US" sz="2000" dirty="0" smtClean="0">
                <a:solidFill>
                  <a:srgbClr val="FF0000"/>
                </a:solidFill>
              </a:rPr>
              <a:t>normal zone, must be detected</a:t>
            </a:r>
            <a:r>
              <a:rPr lang="en-US" sz="2000" dirty="0" smtClean="0"/>
              <a:t>, then </a:t>
            </a:r>
            <a:r>
              <a:rPr lang="en-US" sz="2000" dirty="0" smtClean="0">
                <a:solidFill>
                  <a:srgbClr val="000099"/>
                </a:solidFill>
              </a:rPr>
              <a:t>switches have to be opened</a:t>
            </a:r>
            <a:r>
              <a:rPr lang="en-US" sz="2000" dirty="0" smtClean="0"/>
              <a:t> and </a:t>
            </a:r>
            <a:r>
              <a:rPr lang="en-US" sz="2000" dirty="0" smtClean="0">
                <a:solidFill>
                  <a:srgbClr val="008000"/>
                </a:solidFill>
              </a:rPr>
              <a:t>quench heaters activated.</a:t>
            </a: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p:txBody>
      </p:sp>
      <p:pic>
        <p:nvPicPr>
          <p:cNvPr id="26677" name="Picture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493741"/>
            <a:ext cx="5474278" cy="2187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47AB0D44-4F0F-4D9D-8AA4-AA2384815AE0}" type="slidenum">
              <a:rPr lang="en-US" smtClean="0">
                <a:solidFill>
                  <a:schemeClr val="accent2"/>
                </a:solidFill>
              </a:rPr>
              <a:pPr eaLnBrk="1" hangingPunct="1"/>
              <a:t>26</a:t>
            </a:fld>
            <a:endParaRPr lang="en-US" dirty="0" smtClean="0">
              <a:solidFill>
                <a:schemeClr val="accent2"/>
              </a:solidFill>
            </a:endParaRPr>
          </a:p>
        </p:txBody>
      </p:sp>
      <p:sp>
        <p:nvSpPr>
          <p:cNvPr id="215042" name="Rectangle 2"/>
          <p:cNvSpPr>
            <a:spLocks noGrp="1" noChangeArrowheads="1"/>
          </p:cNvSpPr>
          <p:nvPr>
            <p:ph type="title"/>
          </p:nvPr>
        </p:nvSpPr>
        <p:spPr/>
        <p:txBody>
          <a:bodyPr/>
          <a:lstStyle/>
          <a:p>
            <a:pPr eaLnBrk="1" hangingPunct="1">
              <a:defRPr/>
            </a:pPr>
            <a:r>
              <a:rPr lang="en-US" dirty="0" smtClean="0"/>
              <a:t>Quench detection in magnets</a:t>
            </a:r>
          </a:p>
        </p:txBody>
      </p:sp>
      <p:sp>
        <p:nvSpPr>
          <p:cNvPr id="27652" name="Rectangle 3"/>
          <p:cNvSpPr>
            <a:spLocks noGrp="1" noChangeArrowheads="1"/>
          </p:cNvSpPr>
          <p:nvPr>
            <p:ph type="body" idx="1"/>
          </p:nvPr>
        </p:nvSpPr>
        <p:spPr>
          <a:xfrm>
            <a:off x="204017" y="1161126"/>
            <a:ext cx="5554980" cy="5580242"/>
          </a:xfrm>
        </p:spPr>
        <p:txBody>
          <a:bodyPr/>
          <a:lstStyle/>
          <a:p>
            <a:pPr marL="0" indent="0" eaLnBrk="1" hangingPunct="1"/>
            <a:r>
              <a:rPr lang="en-US" b="0" dirty="0" smtClean="0">
                <a:solidFill>
                  <a:srgbClr val="FF3300"/>
                </a:solidFill>
              </a:rPr>
              <a:t>Bridge method</a:t>
            </a:r>
          </a:p>
          <a:p>
            <a:pPr lvl="1" eaLnBrk="1" hangingPunct="1">
              <a:buFont typeface="Wingdings" pitchFamily="2" charset="2"/>
              <a:buChar char="ü"/>
            </a:pPr>
            <a:r>
              <a:rPr lang="en-US" sz="2000" dirty="0" smtClean="0"/>
              <a:t>Detects the resistance in any branch of the coils, very robust, simple and proven.</a:t>
            </a:r>
          </a:p>
          <a:p>
            <a:pPr lvl="1" eaLnBrk="1" hangingPunct="1"/>
            <a:r>
              <a:rPr lang="en-US" sz="2000" dirty="0" smtClean="0"/>
              <a:t>3 sets of bridges, asymmetrically connected to see symmetric quenches.</a:t>
            </a:r>
          </a:p>
          <a:p>
            <a:pPr lvl="1" eaLnBrk="1" hangingPunct="1">
              <a:buFont typeface="Wingdings" pitchFamily="2" charset="2"/>
              <a:buChar char="Ø"/>
            </a:pPr>
            <a:r>
              <a:rPr lang="en-US" sz="2000" dirty="0" smtClean="0"/>
              <a:t>Commonly used for large magnets.</a:t>
            </a:r>
          </a:p>
          <a:p>
            <a:pPr lvl="1" eaLnBrk="1" hangingPunct="1"/>
            <a:endParaRPr lang="en-US" sz="600" dirty="0" smtClean="0"/>
          </a:p>
          <a:p>
            <a:pPr marL="0" indent="0" eaLnBrk="1" hangingPunct="1"/>
            <a:r>
              <a:rPr lang="en-US" b="0" dirty="0" smtClean="0">
                <a:solidFill>
                  <a:srgbClr val="008000"/>
                </a:solidFill>
              </a:rPr>
              <a:t>Voltage across coil</a:t>
            </a:r>
          </a:p>
          <a:p>
            <a:pPr lvl="1" eaLnBrk="1" hangingPunct="1"/>
            <a:r>
              <a:rPr lang="en-US" sz="2000" dirty="0" smtClean="0"/>
              <a:t>Voltage across coil compensated for the inductive component. Requires differential amplifiers, more complicated, more electronics.</a:t>
            </a:r>
            <a:endParaRPr lang="en-US" dirty="0" smtClean="0"/>
          </a:p>
          <a:p>
            <a:pPr marL="0" indent="0" eaLnBrk="1" hangingPunct="1"/>
            <a:endParaRPr lang="en-US" sz="600" dirty="0" smtClean="0"/>
          </a:p>
          <a:p>
            <a:pPr marL="0" indent="0" eaLnBrk="1" hangingPunct="1"/>
            <a:r>
              <a:rPr lang="en-US" b="0" dirty="0" smtClean="0"/>
              <a:t>Other methods</a:t>
            </a:r>
          </a:p>
          <a:p>
            <a:pPr lvl="1" eaLnBrk="1" hangingPunct="1"/>
            <a:r>
              <a:rPr lang="en-US" sz="2000" dirty="0"/>
              <a:t>T</a:t>
            </a:r>
            <a:r>
              <a:rPr lang="en-US" sz="2000" dirty="0" smtClean="0"/>
              <a:t>emperature, pressure gages, pick-up coils, strain sensor, etc.</a:t>
            </a:r>
          </a:p>
          <a:p>
            <a:pPr lvl="1" eaLnBrk="1" hangingPunct="1"/>
            <a:r>
              <a:rPr lang="en-US" sz="2000" dirty="0" smtClean="0"/>
              <a:t>Many proposed, but mostly not used.</a:t>
            </a:r>
          </a:p>
        </p:txBody>
      </p:sp>
      <p:pic>
        <p:nvPicPr>
          <p:cNvPr id="27706" name="Picture 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997" y="2120981"/>
            <a:ext cx="3169543"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3389C03F-6BF0-4505-8D9B-5144F9C9523B}" type="slidenum">
              <a:rPr lang="en-US" smtClean="0">
                <a:solidFill>
                  <a:schemeClr val="accent2"/>
                </a:solidFill>
              </a:rPr>
              <a:pPr eaLnBrk="1" hangingPunct="1"/>
              <a:t>27</a:t>
            </a:fld>
            <a:endParaRPr lang="en-US" dirty="0" smtClean="0">
              <a:solidFill>
                <a:schemeClr val="accent2"/>
              </a:solidFill>
            </a:endParaRPr>
          </a:p>
        </p:txBody>
      </p:sp>
      <p:sp>
        <p:nvSpPr>
          <p:cNvPr id="190466" name="Rectangle 2"/>
          <p:cNvSpPr>
            <a:spLocks noGrp="1" noChangeArrowheads="1"/>
          </p:cNvSpPr>
          <p:nvPr>
            <p:ph type="title"/>
          </p:nvPr>
        </p:nvSpPr>
        <p:spPr/>
        <p:txBody>
          <a:bodyPr/>
          <a:lstStyle/>
          <a:p>
            <a:pPr eaLnBrk="1" hangingPunct="1">
              <a:defRPr/>
            </a:pPr>
            <a:r>
              <a:rPr lang="en-US" dirty="0" smtClean="0"/>
              <a:t>9. Example ATLAS Toroids</a:t>
            </a:r>
          </a:p>
        </p:txBody>
      </p:sp>
      <p:sp>
        <p:nvSpPr>
          <p:cNvPr id="29700" name="Rectangle 3"/>
          <p:cNvSpPr>
            <a:spLocks noGrp="1" noChangeArrowheads="1"/>
          </p:cNvSpPr>
          <p:nvPr>
            <p:ph type="body" idx="1"/>
          </p:nvPr>
        </p:nvSpPr>
        <p:spPr>
          <a:xfrm>
            <a:off x="211812" y="1124744"/>
            <a:ext cx="8077200" cy="2285603"/>
          </a:xfrm>
        </p:spPr>
        <p:txBody>
          <a:bodyPr/>
          <a:lstStyle/>
          <a:p>
            <a:pPr marL="0" indent="0" eaLnBrk="1" hangingPunct="1"/>
            <a:r>
              <a:rPr lang="en-US" b="0" dirty="0" smtClean="0"/>
              <a:t>Toroids quench detection</a:t>
            </a:r>
          </a:p>
          <a:p>
            <a:pPr lvl="1" eaLnBrk="1" hangingPunct="1"/>
            <a:r>
              <a:rPr lang="en-US" sz="2000" dirty="0" smtClean="0"/>
              <a:t>1.5 GJ energy, 20 kA current, 4 T peak field, 3 kJ/kg stored</a:t>
            </a:r>
          </a:p>
          <a:p>
            <a:pPr lvl="1" eaLnBrk="1" hangingPunct="1"/>
            <a:r>
              <a:rPr lang="en-US" sz="2000" dirty="0" smtClean="0"/>
              <a:t>3 toroids, each comprising 8 flat coils, thermally not connected</a:t>
            </a:r>
          </a:p>
          <a:p>
            <a:pPr lvl="1" eaLnBrk="1" hangingPunct="1"/>
            <a:r>
              <a:rPr lang="en-US" sz="2000" dirty="0" smtClean="0"/>
              <a:t>22 m diameter</a:t>
            </a:r>
          </a:p>
          <a:p>
            <a:pPr lvl="1" eaLnBrk="1" hangingPunct="1"/>
            <a:r>
              <a:rPr lang="en-US" sz="2000" dirty="0" smtClean="0"/>
              <a:t>5 m x 26 m long coils</a:t>
            </a:r>
          </a:p>
          <a:p>
            <a:pPr lvl="1" eaLnBrk="1" hangingPunct="1"/>
            <a:r>
              <a:rPr lang="en-US" sz="2000" dirty="0"/>
              <a:t>L</a:t>
            </a:r>
            <a:r>
              <a:rPr lang="en-US" sz="2000" dirty="0" smtClean="0"/>
              <a:t>argest toroid ever built.</a:t>
            </a:r>
          </a:p>
        </p:txBody>
      </p:sp>
      <p:pic>
        <p:nvPicPr>
          <p:cNvPr id="29701" name="Picture 5" descr="C:\Documents and Settings\Administrator\My Documents\My Pictures\ATLAS HQ gener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8932" y="2737237"/>
            <a:ext cx="5643736" cy="394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C:\Documents and Settings\Administrator\My Documents\My Pictures\BT doorsnede.JPG"/>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211812" y="4657717"/>
            <a:ext cx="28956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descr="C:\Documents and Settings\Administrator\My Documents\My Pictures\va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12" y="3768932"/>
            <a:ext cx="173196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Line 8"/>
          <p:cNvSpPr>
            <a:spLocks noChangeShapeType="1"/>
          </p:cNvSpPr>
          <p:nvPr/>
        </p:nvSpPr>
        <p:spPr bwMode="auto">
          <a:xfrm flipH="1">
            <a:off x="1763687" y="5229201"/>
            <a:ext cx="2952327" cy="37387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29705" name="Line 9"/>
          <p:cNvSpPr>
            <a:spLocks noChangeShapeType="1"/>
          </p:cNvSpPr>
          <p:nvPr/>
        </p:nvSpPr>
        <p:spPr bwMode="auto">
          <a:xfrm flipH="1">
            <a:off x="907473" y="4221088"/>
            <a:ext cx="106546" cy="107855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AFC9E198-22E1-4AC8-A84F-746F69B54925}" type="slidenum">
              <a:rPr lang="en-US" smtClean="0">
                <a:solidFill>
                  <a:schemeClr val="accent2"/>
                </a:solidFill>
              </a:rPr>
              <a:pPr eaLnBrk="1" hangingPunct="1"/>
              <a:t>28</a:t>
            </a:fld>
            <a:endParaRPr lang="en-US" dirty="0" smtClean="0">
              <a:solidFill>
                <a:schemeClr val="accent2"/>
              </a:solidFill>
            </a:endParaRPr>
          </a:p>
        </p:txBody>
      </p:sp>
      <p:sp>
        <p:nvSpPr>
          <p:cNvPr id="192514" name="Rectangle 2"/>
          <p:cNvSpPr>
            <a:spLocks noGrp="1" noChangeArrowheads="1"/>
          </p:cNvSpPr>
          <p:nvPr>
            <p:ph type="title"/>
          </p:nvPr>
        </p:nvSpPr>
        <p:spPr/>
        <p:txBody>
          <a:bodyPr/>
          <a:lstStyle/>
          <a:p>
            <a:pPr eaLnBrk="1" hangingPunct="1">
              <a:defRPr/>
            </a:pPr>
            <a:r>
              <a:rPr lang="en-US" dirty="0" smtClean="0"/>
              <a:t>Example ATLAS Toroids</a:t>
            </a:r>
          </a:p>
        </p:txBody>
      </p:sp>
      <p:sp>
        <p:nvSpPr>
          <p:cNvPr id="30724" name="Rectangle 3"/>
          <p:cNvSpPr>
            <a:spLocks noGrp="1" noChangeArrowheads="1"/>
          </p:cNvSpPr>
          <p:nvPr>
            <p:ph type="body" idx="1"/>
          </p:nvPr>
        </p:nvSpPr>
        <p:spPr>
          <a:xfrm>
            <a:off x="34960" y="1196752"/>
            <a:ext cx="8902279" cy="3240360"/>
          </a:xfrm>
        </p:spPr>
        <p:txBody>
          <a:bodyPr/>
          <a:lstStyle/>
          <a:p>
            <a:pPr lvl="1" eaLnBrk="1" hangingPunct="1"/>
            <a:r>
              <a:rPr lang="en-US" sz="2000" dirty="0" smtClean="0"/>
              <a:t>All toroids 3 x 8 = 24 coils are connected in series.</a:t>
            </a:r>
          </a:p>
          <a:p>
            <a:pPr lvl="1" eaLnBrk="1" hangingPunct="1"/>
            <a:r>
              <a:rPr lang="en-US" sz="2000" dirty="0" smtClean="0">
                <a:solidFill>
                  <a:srgbClr val="008000"/>
                </a:solidFill>
              </a:rPr>
              <a:t>The energy is dumped in the 3 toroid cold masses, voltage limited to 40V.</a:t>
            </a:r>
            <a:endParaRPr lang="en-US" sz="2000" dirty="0" smtClean="0"/>
          </a:p>
          <a:p>
            <a:pPr lvl="1" eaLnBrk="1" hangingPunct="1"/>
            <a:r>
              <a:rPr lang="en-US" sz="2000" dirty="0" smtClean="0">
                <a:solidFill>
                  <a:srgbClr val="FF0000"/>
                </a:solidFill>
              </a:rPr>
              <a:t>Quench detection by 3 bridges + 3 differential units per toroid so 6 fold redundancy, heaters are fired introducing 4 normal zones in every coil, expected maximum hot spot temperature ~100K.</a:t>
            </a:r>
          </a:p>
          <a:p>
            <a:pPr lvl="1" eaLnBrk="1" hangingPunct="1"/>
            <a:r>
              <a:rPr lang="en-US" sz="2000" dirty="0" smtClean="0"/>
              <a:t>Threshold 0.3 V</a:t>
            </a:r>
          </a:p>
          <a:p>
            <a:pPr lvl="1" eaLnBrk="1" hangingPunct="1"/>
            <a:r>
              <a:rPr lang="en-US" sz="2000" dirty="0" smtClean="0"/>
              <a:t>Low pass filter 1 s</a:t>
            </a:r>
          </a:p>
          <a:p>
            <a:pPr lvl="1" eaLnBrk="1" hangingPunct="1"/>
            <a:r>
              <a:rPr lang="en-US" sz="2000" dirty="0" smtClean="0">
                <a:solidFill>
                  <a:srgbClr val="008000"/>
                </a:solidFill>
              </a:rPr>
              <a:t>Fast dump in </a:t>
            </a:r>
          </a:p>
          <a:p>
            <a:pPr lvl="1" eaLnBrk="1" hangingPunct="1">
              <a:buFont typeface="Wingdings" pitchFamily="2" charset="2"/>
              <a:buNone/>
            </a:pPr>
            <a:r>
              <a:rPr lang="en-US" sz="2000" dirty="0" smtClean="0">
                <a:solidFill>
                  <a:srgbClr val="008000"/>
                </a:solidFill>
              </a:rPr>
              <a:t>	about 80 s.</a:t>
            </a:r>
          </a:p>
        </p:txBody>
      </p:sp>
      <p:sp>
        <p:nvSpPr>
          <p:cNvPr id="30725" name="Rectangle 9"/>
          <p:cNvSpPr>
            <a:spLocks noChangeArrowheads="1"/>
          </p:cNvSpPr>
          <p:nvPr/>
        </p:nvSpPr>
        <p:spPr bwMode="auto">
          <a:xfrm>
            <a:off x="633413" y="695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30726" name="Rectangle 11"/>
          <p:cNvSpPr>
            <a:spLocks noChangeArrowheads="1"/>
          </p:cNvSpPr>
          <p:nvPr/>
        </p:nvSpPr>
        <p:spPr bwMode="auto">
          <a:xfrm>
            <a:off x="1773238" y="1857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pic>
        <p:nvPicPr>
          <p:cNvPr id="30727" name="Picture 10" descr="Sertor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148" t="9169" r="11803" b="13767"/>
          <a:stretch/>
        </p:blipFill>
        <p:spPr bwMode="auto">
          <a:xfrm>
            <a:off x="3203849" y="3260169"/>
            <a:ext cx="5733390" cy="326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tenkate\C-docs\My Pictures\ATLAS general\gen-2002-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04" t="17715" r="392" b="6066"/>
          <a:stretch/>
        </p:blipFill>
        <p:spPr bwMode="auto">
          <a:xfrm>
            <a:off x="395535" y="4892592"/>
            <a:ext cx="2411507" cy="14887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D251BE12-6077-4586-AE14-FF211B4C8DD1}" type="slidenum">
              <a:rPr lang="en-US" smtClean="0">
                <a:solidFill>
                  <a:schemeClr val="accent2"/>
                </a:solidFill>
              </a:rPr>
              <a:pPr eaLnBrk="1" hangingPunct="1"/>
              <a:t>29</a:t>
            </a:fld>
            <a:endParaRPr lang="en-US" dirty="0" smtClean="0">
              <a:solidFill>
                <a:schemeClr val="accent2"/>
              </a:solidFill>
            </a:endParaRPr>
          </a:p>
        </p:txBody>
      </p:sp>
      <p:sp>
        <p:nvSpPr>
          <p:cNvPr id="216066" name="Rectangle 2"/>
          <p:cNvSpPr>
            <a:spLocks noGrp="1" noChangeArrowheads="1"/>
          </p:cNvSpPr>
          <p:nvPr>
            <p:ph type="title"/>
          </p:nvPr>
        </p:nvSpPr>
        <p:spPr/>
        <p:txBody>
          <a:bodyPr/>
          <a:lstStyle/>
          <a:p>
            <a:pPr eaLnBrk="1" hangingPunct="1">
              <a:defRPr/>
            </a:pPr>
            <a:r>
              <a:rPr lang="en-US" dirty="0" smtClean="0"/>
              <a:t>Example ATLAS Toroids</a:t>
            </a:r>
          </a:p>
        </p:txBody>
      </p:sp>
      <p:sp>
        <p:nvSpPr>
          <p:cNvPr id="31748" name="Rectangle 3"/>
          <p:cNvSpPr>
            <a:spLocks noGrp="1" noChangeArrowheads="1"/>
          </p:cNvSpPr>
          <p:nvPr>
            <p:ph type="body" idx="1"/>
          </p:nvPr>
        </p:nvSpPr>
        <p:spPr>
          <a:xfrm>
            <a:off x="166255" y="1143000"/>
            <a:ext cx="8858992" cy="1565920"/>
          </a:xfrm>
        </p:spPr>
        <p:txBody>
          <a:bodyPr/>
          <a:lstStyle/>
          <a:p>
            <a:pPr marL="0" indent="0" eaLnBrk="1" hangingPunct="1"/>
            <a:r>
              <a:rPr lang="en-US" dirty="0" smtClean="0"/>
              <a:t>Toroid Fast Dump test result</a:t>
            </a:r>
          </a:p>
          <a:p>
            <a:pPr lvl="1" eaLnBrk="1" hangingPunct="1"/>
            <a:r>
              <a:rPr lang="en-US" sz="2000" dirty="0" smtClean="0"/>
              <a:t>Provoked Quenches at 20.5 kA, heaters fired, quench spread</a:t>
            </a:r>
          </a:p>
          <a:p>
            <a:pPr lvl="1" eaLnBrk="1" hangingPunct="1"/>
            <a:r>
              <a:rPr lang="en-US" sz="2000" dirty="0" smtClean="0"/>
              <a:t>~ 60 K cold mass temperature at 20.5 kA, recovery in about 80 hours</a:t>
            </a:r>
          </a:p>
          <a:p>
            <a:pPr lvl="1" eaLnBrk="1" hangingPunct="1"/>
            <a:r>
              <a:rPr lang="en-US" sz="2000" dirty="0" smtClean="0"/>
              <a:t>~ 90 K hot spot in the conductor, perfectly safe quench behavior</a:t>
            </a:r>
          </a:p>
        </p:txBody>
      </p:sp>
      <p:pic>
        <p:nvPicPr>
          <p:cNvPr id="31750" name="Picture 6" descr="C:\Users\tenkate\C-docs\My Pictures\BT\ABC test Jul-Oct 08\ABC 20.47kA Q Current and Tmax 11Aug08.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31000" contrast="65000"/>
                    </a14:imgEffect>
                  </a14:imgLayer>
                </a14:imgProps>
              </a:ext>
              <a:ext uri="{28A0092B-C50C-407E-A947-70E740481C1C}">
                <a14:useLocalDpi xmlns:a14="http://schemas.microsoft.com/office/drawing/2010/main" val="0"/>
              </a:ext>
            </a:extLst>
          </a:blip>
          <a:srcRect l="-146" t="518" r="319" b="12361"/>
          <a:stretch/>
        </p:blipFill>
        <p:spPr bwMode="auto">
          <a:xfrm>
            <a:off x="899592" y="2775624"/>
            <a:ext cx="7200800" cy="3865692"/>
          </a:xfrm>
          <a:prstGeom prst="rect">
            <a:avLst/>
          </a:prstGeom>
          <a:noFill/>
          <a:extLst>
            <a:ext uri="{909E8E84-426E-40DD-AFC4-6F175D3DCCD1}">
              <a14:hiddenFill xmlns:a14="http://schemas.microsoft.com/office/drawing/2010/main">
                <a:solidFill>
                  <a:srgbClr val="FFFFFF"/>
                </a:solidFill>
              </a14:hiddenFill>
            </a:ext>
          </a:extLst>
        </p:spPr>
      </p:pic>
      <p:pic>
        <p:nvPicPr>
          <p:cNvPr id="31751" name="Picture 7" descr="C:\Users\tenkate\C-docs\My Pictures\ATLAS general\gen-2002-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04" t="17715" r="392" b="6066"/>
          <a:stretch/>
        </p:blipFill>
        <p:spPr bwMode="auto">
          <a:xfrm>
            <a:off x="3563888" y="4869160"/>
            <a:ext cx="2099540" cy="12961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64" name="Picture 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570" y="1268760"/>
            <a:ext cx="367665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
        <p:nvSpPr>
          <p:cNvPr id="8194"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F8851E2C-FC39-4C2A-8F2D-DFB3F203C94F}" type="slidenum">
              <a:rPr lang="en-US" smtClean="0">
                <a:solidFill>
                  <a:schemeClr val="accent2"/>
                </a:solidFill>
              </a:rPr>
              <a:pPr eaLnBrk="1" hangingPunct="1"/>
              <a:t>3</a:t>
            </a:fld>
            <a:endParaRPr lang="en-US" dirty="0" smtClean="0">
              <a:solidFill>
                <a:schemeClr val="accent2"/>
              </a:solidFill>
            </a:endParaRPr>
          </a:p>
        </p:txBody>
      </p:sp>
      <p:sp>
        <p:nvSpPr>
          <p:cNvPr id="195586" name="Rectangle 2"/>
          <p:cNvSpPr>
            <a:spLocks noGrp="1" noChangeArrowheads="1"/>
          </p:cNvSpPr>
          <p:nvPr>
            <p:ph type="title"/>
          </p:nvPr>
        </p:nvSpPr>
        <p:spPr>
          <a:xfrm>
            <a:off x="170898" y="332656"/>
            <a:ext cx="6230243" cy="609600"/>
          </a:xfrm>
        </p:spPr>
        <p:txBody>
          <a:bodyPr/>
          <a:lstStyle/>
          <a:p>
            <a:pPr eaLnBrk="1" hangingPunct="1">
              <a:defRPr/>
            </a:pPr>
            <a:r>
              <a:rPr lang="en-US" dirty="0" smtClean="0"/>
              <a:t>Quench Protection, what for?</a:t>
            </a:r>
          </a:p>
        </p:txBody>
      </p:sp>
      <p:sp>
        <p:nvSpPr>
          <p:cNvPr id="8196" name="Rectangle 151"/>
          <p:cNvSpPr>
            <a:spLocks noGrp="1" noChangeArrowheads="1"/>
          </p:cNvSpPr>
          <p:nvPr>
            <p:ph type="body" idx="1"/>
          </p:nvPr>
        </p:nvSpPr>
        <p:spPr>
          <a:xfrm>
            <a:off x="-51410" y="1287732"/>
            <a:ext cx="4661303" cy="5453635"/>
          </a:xfrm>
        </p:spPr>
        <p:txBody>
          <a:bodyPr/>
          <a:lstStyle/>
          <a:p>
            <a:pPr marL="360000" lvl="1" eaLnBrk="1" hangingPunct="1">
              <a:spcBef>
                <a:spcPts val="400"/>
              </a:spcBef>
              <a:spcAft>
                <a:spcPts val="400"/>
              </a:spcAft>
            </a:pPr>
            <a:r>
              <a:rPr lang="en-US" sz="2000" dirty="0" smtClean="0"/>
              <a:t>Superconducting coil running at  2 or 4 K, what can go wrong ?</a:t>
            </a:r>
          </a:p>
          <a:p>
            <a:pPr marL="360000" lvl="1" eaLnBrk="1" hangingPunct="1">
              <a:spcBef>
                <a:spcPts val="400"/>
              </a:spcBef>
              <a:spcAft>
                <a:spcPts val="400"/>
              </a:spcAft>
            </a:pPr>
            <a:r>
              <a:rPr lang="en-US" sz="2000" dirty="0" smtClean="0"/>
              <a:t>Assume coil in a circuit with power supply, switch and resistor as usual.</a:t>
            </a:r>
          </a:p>
          <a:p>
            <a:pPr marL="360000" lvl="1" eaLnBrk="1" hangingPunct="1">
              <a:spcBef>
                <a:spcPts val="400"/>
              </a:spcBef>
              <a:spcAft>
                <a:spcPts val="400"/>
              </a:spcAft>
            </a:pPr>
            <a:r>
              <a:rPr lang="en-US" sz="2000" dirty="0" smtClean="0">
                <a:solidFill>
                  <a:srgbClr val="FF0000"/>
                </a:solidFill>
              </a:rPr>
              <a:t>Quench</a:t>
            </a:r>
            <a:r>
              <a:rPr lang="en-US" sz="2000" dirty="0" smtClean="0"/>
              <a:t>, transition to normal state in a hot spot larger than the MPZ.</a:t>
            </a:r>
          </a:p>
          <a:p>
            <a:pPr marL="360000" lvl="1" eaLnBrk="1" hangingPunct="1">
              <a:spcBef>
                <a:spcPts val="400"/>
              </a:spcBef>
              <a:spcAft>
                <a:spcPts val="400"/>
              </a:spcAft>
            </a:pPr>
            <a:r>
              <a:rPr lang="en-US" sz="2000" dirty="0" smtClean="0">
                <a:sym typeface="Wingdings" pitchFamily="2" charset="2"/>
              </a:rPr>
              <a:t> </a:t>
            </a:r>
            <a:r>
              <a:rPr lang="en-US" sz="2000" dirty="0" smtClean="0">
                <a:sym typeface="Symbol" pitchFamily="18" charset="2"/>
              </a:rPr>
              <a:t>J</a:t>
            </a:r>
            <a:r>
              <a:rPr lang="en-US" sz="2000" baseline="50000" dirty="0" smtClean="0">
                <a:sym typeface="Symbol" pitchFamily="18" charset="2"/>
              </a:rPr>
              <a:t>2</a:t>
            </a:r>
            <a:r>
              <a:rPr lang="en-US" sz="2000" dirty="0" smtClean="0">
                <a:sym typeface="Symbol" pitchFamily="18" charset="2"/>
              </a:rPr>
              <a:t> heating in the matrix and stabilizing material </a:t>
            </a:r>
            <a:r>
              <a:rPr lang="en-US" sz="2000" dirty="0" smtClean="0">
                <a:sym typeface="Wingdings" pitchFamily="2" charset="2"/>
              </a:rPr>
              <a:t>&gt;  </a:t>
            </a:r>
            <a:r>
              <a:rPr lang="en-US" sz="2000" dirty="0" smtClean="0">
                <a:solidFill>
                  <a:srgbClr val="FF0000"/>
                </a:solidFill>
                <a:sym typeface="Wingdings" pitchFamily="2" charset="2"/>
              </a:rPr>
              <a:t>temperature raise quickly.</a:t>
            </a:r>
          </a:p>
          <a:p>
            <a:pPr marL="360000" lvl="1" eaLnBrk="1" hangingPunct="1">
              <a:spcBef>
                <a:spcPts val="400"/>
              </a:spcBef>
              <a:spcAft>
                <a:spcPts val="400"/>
              </a:spcAft>
            </a:pPr>
            <a:r>
              <a:rPr lang="en-US" sz="2000" dirty="0" smtClean="0">
                <a:sym typeface="Wingdings" pitchFamily="2" charset="2"/>
              </a:rPr>
              <a:t>Now a </a:t>
            </a:r>
            <a:r>
              <a:rPr lang="en-US" sz="2000" dirty="0" smtClean="0">
                <a:solidFill>
                  <a:srgbClr val="FF0000"/>
                </a:solidFill>
                <a:sym typeface="Wingdings" pitchFamily="2" charset="2"/>
              </a:rPr>
              <a:t>resistor</a:t>
            </a:r>
            <a:r>
              <a:rPr lang="en-US" sz="2000" dirty="0" smtClean="0">
                <a:sym typeface="Wingdings" pitchFamily="2" charset="2"/>
              </a:rPr>
              <a:t> is needed to bring the current down.</a:t>
            </a:r>
          </a:p>
          <a:p>
            <a:pPr marL="360000" lvl="1" eaLnBrk="1" hangingPunct="1">
              <a:spcBef>
                <a:spcPts val="400"/>
              </a:spcBef>
              <a:spcAft>
                <a:spcPts val="400"/>
              </a:spcAft>
            </a:pPr>
            <a:r>
              <a:rPr lang="en-US" sz="2000" dirty="0" smtClean="0">
                <a:sym typeface="Wingdings" pitchFamily="2" charset="2"/>
              </a:rPr>
              <a:t>When not done fast enough, or too late, the temperature will go too high, the coil is damaged or dies….</a:t>
            </a:r>
          </a:p>
          <a:p>
            <a:pPr marL="360000" lvl="1" eaLnBrk="1" hangingPunct="1">
              <a:spcBef>
                <a:spcPts val="400"/>
              </a:spcBef>
              <a:spcAft>
                <a:spcPts val="400"/>
              </a:spcAft>
            </a:pPr>
            <a:r>
              <a:rPr lang="en-US" sz="2000" dirty="0" smtClean="0">
                <a:solidFill>
                  <a:srgbClr val="FF0000"/>
                </a:solidFill>
                <a:sym typeface="Wingdings" pitchFamily="2" charset="2"/>
              </a:rPr>
              <a:t>How to control this process ?</a:t>
            </a:r>
            <a:r>
              <a:rPr lang="en-US" dirty="0" smtClean="0">
                <a:solidFill>
                  <a:srgbClr val="FF0000"/>
                </a:solidFill>
                <a:sym typeface="Wingdings" pitchFamily="2" charset="2"/>
              </a:rPr>
              <a:t> </a:t>
            </a:r>
          </a:p>
        </p:txBody>
      </p:sp>
      <p:pic>
        <p:nvPicPr>
          <p:cNvPr id="72" name="Picture 22" descr="C:\Documents and Settings\Administrator\My Documents\My Pictures\vacdra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2420" y="263083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3" name="Picture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1070" y="3789040"/>
            <a:ext cx="405765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11165588-DA48-40BB-ABD0-767BA7453EDE}" type="slidenum">
              <a:rPr lang="en-US" smtClean="0">
                <a:solidFill>
                  <a:schemeClr val="accent2"/>
                </a:solidFill>
              </a:rPr>
              <a:pPr eaLnBrk="1" hangingPunct="1"/>
              <a:t>30</a:t>
            </a:fld>
            <a:endParaRPr lang="en-US" dirty="0" smtClean="0">
              <a:solidFill>
                <a:schemeClr val="accent2"/>
              </a:solidFill>
            </a:endParaRPr>
          </a:p>
        </p:txBody>
      </p:sp>
      <p:sp>
        <p:nvSpPr>
          <p:cNvPr id="219138" name="Rectangle 2"/>
          <p:cNvSpPr>
            <a:spLocks noGrp="1" noChangeArrowheads="1"/>
          </p:cNvSpPr>
          <p:nvPr>
            <p:ph type="title"/>
          </p:nvPr>
        </p:nvSpPr>
        <p:spPr>
          <a:xfrm>
            <a:off x="179512" y="404664"/>
            <a:ext cx="7632848" cy="609600"/>
          </a:xfrm>
        </p:spPr>
        <p:txBody>
          <a:bodyPr/>
          <a:lstStyle/>
          <a:p>
            <a:pPr eaLnBrk="1" hangingPunct="1">
              <a:defRPr/>
            </a:pPr>
            <a:r>
              <a:rPr lang="en-US" dirty="0" smtClean="0"/>
              <a:t>10. String of Magnets: independently together</a:t>
            </a:r>
          </a:p>
        </p:txBody>
      </p:sp>
      <p:sp>
        <p:nvSpPr>
          <p:cNvPr id="28676" name="Rectangle 3"/>
          <p:cNvSpPr>
            <a:spLocks noGrp="1" noChangeArrowheads="1"/>
          </p:cNvSpPr>
          <p:nvPr>
            <p:ph type="body" idx="1"/>
          </p:nvPr>
        </p:nvSpPr>
        <p:spPr>
          <a:xfrm>
            <a:off x="-108520" y="1268760"/>
            <a:ext cx="6624736" cy="5257800"/>
          </a:xfrm>
        </p:spPr>
        <p:txBody>
          <a:bodyPr/>
          <a:lstStyle/>
          <a:p>
            <a:pPr lvl="1" eaLnBrk="1" hangingPunct="1"/>
            <a:r>
              <a:rPr lang="en-US" sz="2000" dirty="0" smtClean="0"/>
              <a:t>A string of magnets can be protected (voltage limit across each magnet) by bridging each magnet with a diode/resistor.</a:t>
            </a:r>
          </a:p>
          <a:p>
            <a:pPr lvl="1" eaLnBrk="1" hangingPunct="1"/>
            <a:endParaRPr lang="en-US" sz="600" dirty="0" smtClean="0"/>
          </a:p>
          <a:p>
            <a:pPr lvl="1" eaLnBrk="1" hangingPunct="1"/>
            <a:r>
              <a:rPr lang="en-US" sz="2000" dirty="0" smtClean="0">
                <a:solidFill>
                  <a:srgbClr val="000099"/>
                </a:solidFill>
              </a:rPr>
              <a:t>After a quench the string current can bypass the quenched magnet, so decoupling the magnet energy from the string energy, decoupling the magnet run-down time from the string run-down time.</a:t>
            </a:r>
          </a:p>
          <a:p>
            <a:pPr lvl="1" eaLnBrk="1" hangingPunct="1"/>
            <a:endParaRPr lang="en-US" sz="600" dirty="0" smtClean="0"/>
          </a:p>
          <a:p>
            <a:pPr lvl="1" eaLnBrk="1" hangingPunct="1"/>
            <a:r>
              <a:rPr lang="en-US" sz="2000" dirty="0" smtClean="0">
                <a:solidFill>
                  <a:srgbClr val="FF0000"/>
                </a:solidFill>
              </a:rPr>
              <a:t>Each magnet has a quench detector, and a quench heater system to provoke internal resistance to distribute the energy, required in high field dipole operating at 80-90% of I</a:t>
            </a:r>
            <a:r>
              <a:rPr lang="en-US" sz="2000" baseline="-25000" dirty="0" smtClean="0">
                <a:solidFill>
                  <a:srgbClr val="FF0000"/>
                </a:solidFill>
              </a:rPr>
              <a:t>c</a:t>
            </a:r>
            <a:r>
              <a:rPr lang="en-US" sz="2000" dirty="0" smtClean="0">
                <a:solidFill>
                  <a:srgbClr val="FF0000"/>
                </a:solidFill>
              </a:rPr>
              <a:t>  </a:t>
            </a:r>
          </a:p>
          <a:p>
            <a:pPr lvl="1" eaLnBrk="1" hangingPunct="1"/>
            <a:endParaRPr lang="en-US" sz="600" dirty="0" smtClean="0"/>
          </a:p>
          <a:p>
            <a:pPr lvl="1" eaLnBrk="1" hangingPunct="1"/>
            <a:r>
              <a:rPr lang="en-US" sz="2000" dirty="0" smtClean="0"/>
              <a:t>To avoid many current feed </a:t>
            </a:r>
            <a:r>
              <a:rPr lang="en-US" sz="2000" dirty="0" err="1" smtClean="0"/>
              <a:t>throughs</a:t>
            </a:r>
            <a:r>
              <a:rPr lang="en-US" sz="2000" dirty="0" smtClean="0"/>
              <a:t> (He consumption!) diodes are cold on the magnets.</a:t>
            </a:r>
          </a:p>
          <a:p>
            <a:pPr lvl="1" eaLnBrk="1" hangingPunct="1"/>
            <a:endParaRPr lang="en-US" sz="600" dirty="0" smtClean="0"/>
          </a:p>
          <a:p>
            <a:pPr lvl="1" eaLnBrk="1" hangingPunct="1"/>
            <a:r>
              <a:rPr lang="en-US" sz="2000" dirty="0" smtClean="0"/>
              <a:t>A complete accelerator ring can be split in for example 4, 8 or 16 strings depending on size.</a:t>
            </a:r>
          </a:p>
        </p:txBody>
      </p:sp>
      <p:pic>
        <p:nvPicPr>
          <p:cNvPr id="28677" name="Picture 4" descr="C:\Documents and Settings\Administrator\My Documents\My Pictures\cas\Q-Protection LHC strin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27" t="2816" r="22075" b="1948"/>
          <a:stretch/>
        </p:blipFill>
        <p:spPr bwMode="auto">
          <a:xfrm>
            <a:off x="6444208" y="1484784"/>
            <a:ext cx="2537578"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88" y="381000"/>
            <a:ext cx="7018808" cy="609600"/>
          </a:xfrm>
        </p:spPr>
        <p:txBody>
          <a:bodyPr/>
          <a:lstStyle/>
          <a:p>
            <a:r>
              <a:rPr lang="en-US" dirty="0" smtClean="0"/>
              <a:t>Case of the single high-field magnet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7710" y="1223020"/>
                <a:ext cx="8785672" cy="5132040"/>
              </a:xfrm>
            </p:spPr>
            <p:txBody>
              <a:bodyPr/>
              <a:lstStyle/>
              <a:p>
                <a:r>
                  <a:rPr lang="en-US" b="0" dirty="0" smtClean="0">
                    <a:solidFill>
                      <a:schemeClr val="tx1"/>
                    </a:solidFill>
                  </a:rPr>
                  <a:t>Given the high energy density, high J and minimum coil thickness/mass,</a:t>
                </a:r>
              </a:p>
              <a:p>
                <a:r>
                  <a:rPr lang="en-US" b="0" dirty="0" smtClean="0">
                    <a:solidFill>
                      <a:schemeClr val="tx1"/>
                    </a:solidFill>
                  </a:rPr>
                  <a:t>the coil must be switched to normal state in typically 30-50 ms in order not to overheat the coils on quench.</a:t>
                </a:r>
              </a:p>
              <a:p>
                <a:endParaRPr lang="en-US" sz="600" b="0" dirty="0" smtClean="0">
                  <a:solidFill>
                    <a:schemeClr val="tx1"/>
                  </a:solidFill>
                </a:endParaRPr>
              </a:p>
              <a:p>
                <a:r>
                  <a:rPr lang="en-US" b="0" dirty="0" smtClean="0">
                    <a:solidFill>
                      <a:srgbClr val="000099"/>
                    </a:solidFill>
                  </a:rPr>
                  <a:t>How to do this?</a:t>
                </a:r>
              </a:p>
              <a:p>
                <a:pPr marL="0" indent="0"/>
                <a:endParaRPr lang="en-US" sz="600" b="0" dirty="0" smtClean="0">
                  <a:solidFill>
                    <a:schemeClr val="tx1"/>
                  </a:solidFill>
                </a:endParaRPr>
              </a:p>
              <a:p>
                <a:pPr marL="0" indent="0"/>
                <a:r>
                  <a:rPr lang="en-US" b="0" dirty="0" smtClean="0">
                    <a:solidFill>
                      <a:schemeClr val="tx1"/>
                    </a:solidFill>
                  </a:rPr>
                  <a:t>Minimize detection time (</a:t>
                </a:r>
                <a14:m>
                  <m:oMath xmlns:m="http://schemas.openxmlformats.org/officeDocument/2006/math">
                    <m:r>
                      <a:rPr lang="en-US" b="0" i="1" smtClean="0">
                        <a:solidFill>
                          <a:schemeClr val="tx1"/>
                        </a:solidFill>
                        <a:latin typeface="Cambria Math"/>
                        <a:ea typeface="Cambria Math"/>
                      </a:rPr>
                      <m:t>~</m:t>
                    </m:r>
                  </m:oMath>
                </a14:m>
                <a:r>
                  <a:rPr lang="en-US" b="0" dirty="0" smtClean="0">
                    <a:solidFill>
                      <a:schemeClr val="tx1"/>
                    </a:solidFill>
                  </a:rPr>
                  <a:t>10 ms), heater delay time (5-10ms) and put many heaters to get a uniform heating of the coil in many places (10-30ms).</a:t>
                </a:r>
              </a:p>
              <a:p>
                <a:endParaRPr lang="en-US" b="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7710" y="1223020"/>
                <a:ext cx="8785672" cy="5132040"/>
              </a:xfrm>
              <a:blipFill rotWithShape="1">
                <a:blip r:embed="rId2"/>
                <a:stretch>
                  <a:fillRect l="-693" t="-476" r="-1318"/>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0C4CB2B4-4D50-4EDA-8B57-38563328A4A8}" type="slidenum">
              <a:rPr lang="en-US" smtClean="0"/>
              <a:pPr>
                <a:defRPr/>
              </a:pPr>
              <a:t>31</a:t>
            </a:fld>
            <a:endParaRPr lang="en-US"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172" y="3789040"/>
            <a:ext cx="4869710" cy="28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384" y="3789040"/>
            <a:ext cx="3670068" cy="28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extLst>
      <p:ext uri="{BB962C8B-B14F-4D97-AF65-F5344CB8AC3E}">
        <p14:creationId xmlns:p14="http://schemas.microsoft.com/office/powerpoint/2010/main" val="1310803324"/>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3908"/>
            <a:ext cx="7878762" cy="609600"/>
          </a:xfrm>
        </p:spPr>
        <p:txBody>
          <a:bodyPr/>
          <a:lstStyle/>
          <a:p>
            <a:pPr>
              <a:defRPr/>
            </a:pPr>
            <a:r>
              <a:rPr lang="en-US" dirty="0" smtClean="0"/>
              <a:t>Acceleration by multiple normal zones</a:t>
            </a:r>
            <a:endParaRPr lang="en-US" dirty="0"/>
          </a:p>
        </p:txBody>
      </p:sp>
      <p:sp>
        <p:nvSpPr>
          <p:cNvPr id="23555" name="Content Placeholder 2"/>
          <p:cNvSpPr>
            <a:spLocks noGrp="1"/>
          </p:cNvSpPr>
          <p:nvPr>
            <p:ph idx="1"/>
          </p:nvPr>
        </p:nvSpPr>
        <p:spPr>
          <a:xfrm>
            <a:off x="166878" y="1196752"/>
            <a:ext cx="8763000" cy="5486400"/>
          </a:xfrm>
        </p:spPr>
        <p:txBody>
          <a:bodyPr/>
          <a:lstStyle/>
          <a:p>
            <a:endParaRPr lang="en-US" sz="600" b="0" dirty="0" smtClean="0">
              <a:solidFill>
                <a:schemeClr val="tx1"/>
              </a:solidFill>
            </a:endParaRPr>
          </a:p>
          <a:p>
            <a:pPr marL="0">
              <a:spcBef>
                <a:spcPts val="0"/>
              </a:spcBef>
            </a:pPr>
            <a:r>
              <a:rPr lang="en-US" b="0" dirty="0" smtClean="0">
                <a:solidFill>
                  <a:srgbClr val="000099"/>
                </a:solidFill>
              </a:rPr>
              <a:t>How to bring a 15 m long D or Q magnet </a:t>
            </a:r>
          </a:p>
          <a:p>
            <a:pPr marL="0">
              <a:spcBef>
                <a:spcPts val="0"/>
              </a:spcBef>
            </a:pPr>
            <a:r>
              <a:rPr lang="en-US" b="0" dirty="0" smtClean="0">
                <a:solidFill>
                  <a:srgbClr val="000099"/>
                </a:solidFill>
              </a:rPr>
              <a:t>     to normal state within 10 ms?</a:t>
            </a:r>
          </a:p>
          <a:p>
            <a:endParaRPr lang="en-US" sz="600" b="0" dirty="0" smtClean="0">
              <a:solidFill>
                <a:srgbClr val="000099"/>
              </a:solidFill>
            </a:endParaRPr>
          </a:p>
          <a:p>
            <a:endParaRPr lang="en-US" sz="600" b="0" dirty="0" smtClean="0">
              <a:solidFill>
                <a:srgbClr val="000099"/>
              </a:solidFill>
            </a:endParaRPr>
          </a:p>
          <a:p>
            <a:endParaRPr lang="en-US" sz="600" b="0" dirty="0" smtClean="0">
              <a:solidFill>
                <a:srgbClr val="000099"/>
              </a:solidFill>
            </a:endParaRPr>
          </a:p>
          <a:p>
            <a:pPr>
              <a:spcBef>
                <a:spcPts val="0"/>
              </a:spcBef>
            </a:pPr>
            <a:r>
              <a:rPr lang="en-US" b="0" dirty="0" smtClean="0">
                <a:solidFill>
                  <a:srgbClr val="FF0000"/>
                </a:solidFill>
              </a:rPr>
              <a:t>Cable-to-cable propagation is marginal</a:t>
            </a:r>
            <a:r>
              <a:rPr lang="en-US" b="0" dirty="0" smtClean="0">
                <a:solidFill>
                  <a:schemeClr val="tx1"/>
                </a:solidFill>
              </a:rPr>
              <a:t>, </a:t>
            </a:r>
          </a:p>
          <a:p>
            <a:pPr>
              <a:spcBef>
                <a:spcPts val="0"/>
              </a:spcBef>
            </a:pPr>
            <a:r>
              <a:rPr lang="en-US" b="0" dirty="0">
                <a:solidFill>
                  <a:schemeClr val="tx1"/>
                </a:solidFill>
              </a:rPr>
              <a:t> </a:t>
            </a:r>
            <a:r>
              <a:rPr lang="en-US" b="0" dirty="0" smtClean="0">
                <a:solidFill>
                  <a:schemeClr val="tx1"/>
                </a:solidFill>
              </a:rPr>
              <a:t>    only the adjacent cables are reachable within few </a:t>
            </a:r>
            <a:r>
              <a:rPr lang="en-US" b="0" dirty="0" err="1" smtClean="0">
                <a:solidFill>
                  <a:schemeClr val="tx1"/>
                </a:solidFill>
              </a:rPr>
              <a:t>ms.</a:t>
            </a:r>
            <a:endParaRPr lang="en-US" b="0" dirty="0" smtClean="0">
              <a:solidFill>
                <a:schemeClr val="tx1"/>
              </a:solidFill>
            </a:endParaRPr>
          </a:p>
          <a:p>
            <a:pPr>
              <a:spcBef>
                <a:spcPts val="0"/>
              </a:spcBef>
            </a:pPr>
            <a:endParaRPr lang="en-US" sz="600" b="0" dirty="0" smtClean="0">
              <a:solidFill>
                <a:schemeClr val="tx1"/>
              </a:solidFill>
            </a:endParaRPr>
          </a:p>
          <a:p>
            <a:pPr>
              <a:spcBef>
                <a:spcPts val="0"/>
              </a:spcBef>
            </a:pPr>
            <a:endParaRPr lang="en-US" sz="600" b="0" dirty="0" smtClean="0">
              <a:solidFill>
                <a:schemeClr val="tx1"/>
              </a:solidFill>
            </a:endParaRPr>
          </a:p>
          <a:p>
            <a:pPr>
              <a:spcBef>
                <a:spcPts val="0"/>
              </a:spcBef>
            </a:pPr>
            <a:endParaRPr lang="en-US" sz="600" b="0" dirty="0" smtClean="0">
              <a:solidFill>
                <a:schemeClr val="tx1"/>
              </a:solidFill>
            </a:endParaRPr>
          </a:p>
          <a:p>
            <a:pPr>
              <a:spcBef>
                <a:spcPts val="0"/>
              </a:spcBef>
            </a:pPr>
            <a:endParaRPr lang="en-US" sz="600" b="0" dirty="0" smtClean="0">
              <a:solidFill>
                <a:schemeClr val="tx1"/>
              </a:solidFill>
            </a:endParaRPr>
          </a:p>
          <a:p>
            <a:pPr>
              <a:spcBef>
                <a:spcPts val="0"/>
              </a:spcBef>
            </a:pPr>
            <a:r>
              <a:rPr lang="en-US" b="0" dirty="0" smtClean="0">
                <a:solidFill>
                  <a:srgbClr val="FF0000"/>
                </a:solidFill>
              </a:rPr>
              <a:t>Layer-to-layer is too slow</a:t>
            </a:r>
            <a:r>
              <a:rPr lang="en-US" b="0" dirty="0" smtClean="0">
                <a:solidFill>
                  <a:schemeClr val="tx1"/>
                </a:solidFill>
              </a:rPr>
              <a:t>: we need transverse line heaters </a:t>
            </a:r>
          </a:p>
          <a:p>
            <a:pPr>
              <a:spcBef>
                <a:spcPts val="0"/>
              </a:spcBef>
            </a:pPr>
            <a:r>
              <a:rPr lang="en-US" b="0" dirty="0" smtClean="0">
                <a:solidFill>
                  <a:schemeClr val="tx1"/>
                </a:solidFill>
              </a:rPr>
              <a:t>     on both layers (or a heavy heating system in-between the two layers).</a:t>
            </a:r>
          </a:p>
          <a:p>
            <a:endParaRPr lang="en-US" sz="600" b="0" dirty="0" smtClean="0">
              <a:solidFill>
                <a:schemeClr val="tx1"/>
              </a:solidFill>
            </a:endParaRPr>
          </a:p>
          <a:p>
            <a:endParaRPr lang="en-US" sz="600" b="0" dirty="0" smtClean="0">
              <a:solidFill>
                <a:schemeClr val="tx1"/>
              </a:solidFill>
            </a:endParaRPr>
          </a:p>
          <a:p>
            <a:endParaRPr lang="en-US" sz="600" b="0" dirty="0" smtClean="0">
              <a:solidFill>
                <a:schemeClr val="tx1"/>
              </a:solidFill>
            </a:endParaRPr>
          </a:p>
          <a:p>
            <a:pPr>
              <a:spcBef>
                <a:spcPts val="0"/>
              </a:spcBef>
              <a:buFont typeface="Symbol" pitchFamily="18" charset="2"/>
              <a:buChar char="Þ"/>
            </a:pPr>
            <a:r>
              <a:rPr lang="en-US" b="0" dirty="0" smtClean="0">
                <a:solidFill>
                  <a:schemeClr val="tx1"/>
                </a:solidFill>
              </a:rPr>
              <a:t>Heating system with spot-like “heating stations” is </a:t>
            </a:r>
          </a:p>
          <a:p>
            <a:pPr marL="0" indent="0">
              <a:spcBef>
                <a:spcPts val="0"/>
              </a:spcBef>
            </a:pPr>
            <a:r>
              <a:rPr lang="en-US" b="0" dirty="0" smtClean="0">
                <a:solidFill>
                  <a:schemeClr val="tx1"/>
                </a:solidFill>
              </a:rPr>
              <a:t>     not good enough for 5-10 ms and T</a:t>
            </a:r>
            <a:r>
              <a:rPr lang="en-US" b="0" baseline="-25000" dirty="0" smtClean="0">
                <a:solidFill>
                  <a:schemeClr val="tx1"/>
                </a:solidFill>
              </a:rPr>
              <a:t>max</a:t>
            </a:r>
            <a:r>
              <a:rPr lang="en-US" b="0" dirty="0" smtClean="0">
                <a:solidFill>
                  <a:schemeClr val="tx1"/>
                </a:solidFill>
              </a:rPr>
              <a:t>&lt;150K.</a:t>
            </a:r>
          </a:p>
          <a:p>
            <a:pPr>
              <a:buFont typeface="Symbol" pitchFamily="18" charset="2"/>
              <a:buChar char="Þ"/>
            </a:pPr>
            <a:endParaRPr lang="en-US" sz="600" b="0" dirty="0" smtClean="0">
              <a:solidFill>
                <a:schemeClr val="tx1"/>
              </a:solidFill>
            </a:endParaRPr>
          </a:p>
          <a:p>
            <a:pPr>
              <a:buFont typeface="Symbol" pitchFamily="18" charset="2"/>
              <a:buChar char="Þ"/>
            </a:pPr>
            <a:endParaRPr lang="en-US" sz="600" b="0" dirty="0" smtClean="0">
              <a:solidFill>
                <a:schemeClr val="tx1"/>
              </a:solidFill>
            </a:endParaRPr>
          </a:p>
          <a:p>
            <a:pPr>
              <a:buFont typeface="Symbol" pitchFamily="18" charset="2"/>
              <a:buChar char="Þ"/>
            </a:pPr>
            <a:r>
              <a:rPr lang="en-US" b="0" dirty="0" smtClean="0">
                <a:solidFill>
                  <a:schemeClr val="tx1"/>
                </a:solidFill>
              </a:rPr>
              <a:t>Need </a:t>
            </a:r>
            <a:r>
              <a:rPr lang="en-US" b="0" dirty="0" smtClean="0">
                <a:solidFill>
                  <a:srgbClr val="FF0000"/>
                </a:solidFill>
              </a:rPr>
              <a:t>line-heating of short sections on all cables</a:t>
            </a:r>
            <a:r>
              <a:rPr lang="en-US" b="0" dirty="0" smtClean="0">
                <a:solidFill>
                  <a:schemeClr val="tx1"/>
                </a:solidFill>
              </a:rPr>
              <a:t>, in </a:t>
            </a:r>
            <a:r>
              <a:rPr lang="en-US" b="0" dirty="0" smtClean="0">
                <a:solidFill>
                  <a:srgbClr val="FF0000"/>
                </a:solidFill>
              </a:rPr>
              <a:t>both layers</a:t>
            </a:r>
            <a:r>
              <a:rPr lang="en-US" b="0" dirty="0" smtClean="0">
                <a:solidFill>
                  <a:schemeClr val="tx1"/>
                </a:solidFill>
              </a:rPr>
              <a:t>.</a:t>
            </a:r>
          </a:p>
          <a:p>
            <a:endParaRPr lang="en-US" sz="600" b="0" dirty="0" smtClean="0">
              <a:solidFill>
                <a:schemeClr val="tx1"/>
              </a:solidFill>
            </a:endParaRPr>
          </a:p>
          <a:p>
            <a:endParaRPr lang="en-US" sz="600" b="0" dirty="0" smtClean="0">
              <a:solidFill>
                <a:schemeClr val="tx1"/>
              </a:solidFill>
            </a:endParaRPr>
          </a:p>
          <a:p>
            <a:pPr>
              <a:buFont typeface="Wingdings" pitchFamily="2" charset="2"/>
              <a:buChar char="ü"/>
            </a:pPr>
            <a:r>
              <a:rPr lang="en-US" b="0" dirty="0" smtClean="0">
                <a:solidFill>
                  <a:schemeClr val="tx1"/>
                </a:solidFill>
              </a:rPr>
              <a:t>Bottom line: 	rely on longitudinal propagation only </a:t>
            </a:r>
          </a:p>
          <a:p>
            <a:r>
              <a:rPr lang="en-US" b="0" dirty="0">
                <a:solidFill>
                  <a:srgbClr val="000099"/>
                </a:solidFill>
              </a:rPr>
              <a:t>	</a:t>
            </a:r>
            <a:r>
              <a:rPr lang="en-US" b="0" dirty="0" smtClean="0">
                <a:solidFill>
                  <a:srgbClr val="000099"/>
                </a:solidFill>
              </a:rPr>
              <a:t>		=&gt; Initiate multiple normal zones in all cables periodically.</a:t>
            </a:r>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50000"/>
              </a:spcBef>
              <a:spcAft>
                <a:spcPct val="0"/>
              </a:spcAft>
              <a:defRPr>
                <a:solidFill>
                  <a:schemeClr val="tx1"/>
                </a:solidFill>
                <a:latin typeface="Arial" pitchFamily="34" charset="0"/>
              </a:defRPr>
            </a:lvl6pPr>
            <a:lvl7pPr marL="2971800" indent="-228600" algn="ctr" eaLnBrk="0" fontAlgn="base" hangingPunct="0">
              <a:spcBef>
                <a:spcPct val="50000"/>
              </a:spcBef>
              <a:spcAft>
                <a:spcPct val="0"/>
              </a:spcAft>
              <a:defRPr>
                <a:solidFill>
                  <a:schemeClr val="tx1"/>
                </a:solidFill>
                <a:latin typeface="Arial" pitchFamily="34" charset="0"/>
              </a:defRPr>
            </a:lvl7pPr>
            <a:lvl8pPr marL="3429000" indent="-228600" algn="ctr" eaLnBrk="0" fontAlgn="base" hangingPunct="0">
              <a:spcBef>
                <a:spcPct val="50000"/>
              </a:spcBef>
              <a:spcAft>
                <a:spcPct val="0"/>
              </a:spcAft>
              <a:defRPr>
                <a:solidFill>
                  <a:schemeClr val="tx1"/>
                </a:solidFill>
                <a:latin typeface="Arial" pitchFamily="34" charset="0"/>
              </a:defRPr>
            </a:lvl8pPr>
            <a:lvl9pPr marL="3886200" indent="-228600" algn="ctr" eaLnBrk="0" fontAlgn="base" hangingPunct="0">
              <a:spcBef>
                <a:spcPct val="50000"/>
              </a:spcBef>
              <a:spcAft>
                <a:spcPct val="0"/>
              </a:spcAft>
              <a:defRPr>
                <a:solidFill>
                  <a:schemeClr val="tx1"/>
                </a:solidFill>
                <a:latin typeface="Arial" pitchFamily="34" charset="0"/>
              </a:defRPr>
            </a:lvl9pPr>
          </a:lstStyle>
          <a:p>
            <a:pPr eaLnBrk="1" hangingPunct="1"/>
            <a:fld id="{0569C302-46FB-4126-983D-1E04951A7371}" type="slidenum">
              <a:rPr lang="en-US" smtClean="0">
                <a:solidFill>
                  <a:schemeClr val="accent2"/>
                </a:solidFill>
              </a:rPr>
              <a:pPr eaLnBrk="1" hangingPunct="1"/>
              <a:t>32</a:t>
            </a:fld>
            <a:endParaRPr lang="en-US" smtClean="0">
              <a:solidFill>
                <a:schemeClr val="accent2"/>
              </a:solidFill>
            </a:endParaRPr>
          </a:p>
        </p:txBody>
      </p:sp>
      <p:pic>
        <p:nvPicPr>
          <p:cNvPr id="5" name="Picture 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9522" y="1196752"/>
            <a:ext cx="2004972" cy="1933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pic>
        <p:nvPicPr>
          <p:cNvPr id="6" name="Picture 5"/>
          <p:cNvPicPr>
            <a:picLocks noChangeAspect="1"/>
          </p:cNvPicPr>
          <p:nvPr/>
        </p:nvPicPr>
        <p:blipFill rotWithShape="1">
          <a:blip r:embed="rId3"/>
          <a:srcRect l="8573" t="12086" r="38068"/>
          <a:stretch/>
        </p:blipFill>
        <p:spPr>
          <a:xfrm>
            <a:off x="6909522" y="3933056"/>
            <a:ext cx="2004972" cy="1152128"/>
          </a:xfrm>
          <a:prstGeom prst="rect">
            <a:avLst/>
          </a:prstGeom>
        </p:spPr>
      </p:pic>
    </p:spTree>
    <p:extLst>
      <p:ext uri="{BB962C8B-B14F-4D97-AF65-F5344CB8AC3E}">
        <p14:creationId xmlns:p14="http://schemas.microsoft.com/office/powerpoint/2010/main" val="682987170"/>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8046437" cy="609600"/>
          </a:xfrm>
        </p:spPr>
        <p:txBody>
          <a:bodyPr/>
          <a:lstStyle/>
          <a:p>
            <a:pPr>
              <a:defRPr/>
            </a:pPr>
            <a:r>
              <a:rPr lang="en-US" sz="2400" dirty="0" smtClean="0"/>
              <a:t>Exercise: How many heaters and power for 10 ms?</a:t>
            </a:r>
            <a:endParaRPr lang="en-US" sz="2400" dirty="0"/>
          </a:p>
        </p:txBody>
      </p:sp>
      <p:sp>
        <p:nvSpPr>
          <p:cNvPr id="3" name="Content Placeholder 2"/>
          <p:cNvSpPr>
            <a:spLocks noGrp="1"/>
          </p:cNvSpPr>
          <p:nvPr>
            <p:ph idx="1"/>
          </p:nvPr>
        </p:nvSpPr>
        <p:spPr>
          <a:xfrm>
            <a:off x="276876" y="2752522"/>
            <a:ext cx="8796337" cy="3844829"/>
          </a:xfrm>
        </p:spPr>
        <p:txBody>
          <a:bodyPr/>
          <a:lstStyle/>
          <a:p>
            <a:pPr>
              <a:defRPr/>
            </a:pPr>
            <a:r>
              <a:rPr lang="en-US" sz="1800" dirty="0" smtClean="0">
                <a:solidFill>
                  <a:schemeClr val="accent2">
                    <a:lumMod val="75000"/>
                  </a:schemeClr>
                </a:solidFill>
              </a:rPr>
              <a:t>Example</a:t>
            </a:r>
            <a:r>
              <a:rPr lang="en-US" sz="1800" dirty="0" smtClean="0">
                <a:solidFill>
                  <a:schemeClr val="tx1"/>
                </a:solidFill>
              </a:rPr>
              <a:t>:</a:t>
            </a:r>
            <a:r>
              <a:rPr lang="en-US" sz="1800" b="0" dirty="0" smtClean="0">
                <a:solidFill>
                  <a:schemeClr val="tx1"/>
                </a:solidFill>
              </a:rPr>
              <a:t> </a:t>
            </a:r>
          </a:p>
          <a:p>
            <a:pPr>
              <a:defRPr/>
            </a:pPr>
            <a:endParaRPr lang="en-US" sz="600" b="0" dirty="0" smtClean="0">
              <a:solidFill>
                <a:schemeClr val="tx1"/>
              </a:solidFill>
            </a:endParaRPr>
          </a:p>
          <a:p>
            <a:pPr>
              <a:defRPr/>
            </a:pPr>
            <a:r>
              <a:rPr lang="en-US" sz="1800" b="0" dirty="0" smtClean="0">
                <a:solidFill>
                  <a:schemeClr val="tx1"/>
                </a:solidFill>
              </a:rPr>
              <a:t>Switch 15 m magnet to normal state in 10 ms with 15 m/s normal zone velocity</a:t>
            </a:r>
          </a:p>
          <a:p>
            <a:pPr>
              <a:defRPr/>
            </a:pPr>
            <a:r>
              <a:rPr lang="en-US" sz="1800" b="0" dirty="0" smtClean="0">
                <a:solidFill>
                  <a:schemeClr val="tx1"/>
                </a:solidFill>
              </a:rPr>
              <a:t>	      15 m with15 m/s =&gt; 1 s, need 50 hot line heaters in 15 m, 3 per meter.</a:t>
            </a:r>
          </a:p>
          <a:p>
            <a:pPr>
              <a:defRPr/>
            </a:pPr>
            <a:endParaRPr lang="en-US" sz="600" b="0" dirty="0" smtClean="0">
              <a:solidFill>
                <a:schemeClr val="tx1"/>
              </a:solidFill>
            </a:endParaRPr>
          </a:p>
          <a:p>
            <a:pPr>
              <a:defRPr/>
            </a:pPr>
            <a:r>
              <a:rPr lang="en-US" sz="1800" b="0" dirty="0" smtClean="0">
                <a:solidFill>
                  <a:schemeClr val="tx1"/>
                </a:solidFill>
              </a:rPr>
              <a:t>Heating power: </a:t>
            </a:r>
          </a:p>
          <a:p>
            <a:pPr>
              <a:defRPr/>
            </a:pPr>
            <a:r>
              <a:rPr lang="en-US" sz="1800" b="0" dirty="0" smtClean="0">
                <a:solidFill>
                  <a:schemeClr val="tx1"/>
                </a:solidFill>
              </a:rPr>
              <a:t>	1 ring type heater element sized ~ 20 cm x 0.5 cm, </a:t>
            </a:r>
          </a:p>
          <a:p>
            <a:pPr>
              <a:defRPr/>
            </a:pPr>
            <a:r>
              <a:rPr lang="en-US" sz="1800" b="0" dirty="0">
                <a:solidFill>
                  <a:schemeClr val="tx1"/>
                </a:solidFill>
              </a:rPr>
              <a:t> </a:t>
            </a:r>
            <a:r>
              <a:rPr lang="en-US" sz="1800" b="0" dirty="0" smtClean="0">
                <a:solidFill>
                  <a:schemeClr val="tx1"/>
                </a:solidFill>
              </a:rPr>
              <a:t>	when using 25 W/cm</a:t>
            </a:r>
            <a:r>
              <a:rPr lang="en-US" sz="1800" b="0" baseline="30000" dirty="0" smtClean="0">
                <a:solidFill>
                  <a:schemeClr val="tx1"/>
                </a:solidFill>
              </a:rPr>
              <a:t>2</a:t>
            </a:r>
            <a:r>
              <a:rPr lang="en-US" sz="1800" b="0" dirty="0" smtClean="0">
                <a:solidFill>
                  <a:schemeClr val="tx1"/>
                </a:solidFill>
              </a:rPr>
              <a:t> one needs 250 W/heater, 750 W/m for 1 layer </a:t>
            </a:r>
          </a:p>
          <a:p>
            <a:pPr>
              <a:defRPr/>
            </a:pPr>
            <a:r>
              <a:rPr lang="en-US" sz="1800" b="0" dirty="0">
                <a:solidFill>
                  <a:schemeClr val="tx1"/>
                </a:solidFill>
              </a:rPr>
              <a:t> </a:t>
            </a:r>
            <a:r>
              <a:rPr lang="en-US" sz="1800" b="0" dirty="0" smtClean="0">
                <a:solidFill>
                  <a:schemeClr val="tx1"/>
                </a:solidFill>
              </a:rPr>
              <a:t>	with heaters in 2 layers, 1.5 kW/m, ~ 25 kW per single bore magnet of 15 m!</a:t>
            </a:r>
          </a:p>
          <a:p>
            <a:pPr>
              <a:defRPr/>
            </a:pPr>
            <a:r>
              <a:rPr lang="en-US" sz="1800" b="0" dirty="0">
                <a:solidFill>
                  <a:schemeClr val="tx1"/>
                </a:solidFill>
              </a:rPr>
              <a:t> </a:t>
            </a:r>
            <a:r>
              <a:rPr lang="en-US" sz="1800" b="0" dirty="0" smtClean="0">
                <a:solidFill>
                  <a:schemeClr val="tx1"/>
                </a:solidFill>
              </a:rPr>
              <a:t> 	with 2 fold redundancy and 2 apertures: </a:t>
            </a:r>
            <a:r>
              <a:rPr lang="en-US" sz="1800" b="0" dirty="0" smtClean="0">
                <a:solidFill>
                  <a:srgbClr val="000099"/>
                </a:solidFill>
              </a:rPr>
              <a:t>~ 100 kW per magnet</a:t>
            </a:r>
            <a:r>
              <a:rPr lang="en-US" sz="1800" b="0" dirty="0" smtClean="0">
                <a:solidFill>
                  <a:schemeClr val="tx1"/>
                </a:solidFill>
              </a:rPr>
              <a:t>.</a:t>
            </a:r>
          </a:p>
          <a:p>
            <a:pPr>
              <a:defRPr/>
            </a:pPr>
            <a:endParaRPr lang="en-US" sz="600" b="0" dirty="0" smtClean="0">
              <a:solidFill>
                <a:schemeClr val="tx1"/>
              </a:solidFill>
            </a:endParaRPr>
          </a:p>
          <a:p>
            <a:pPr>
              <a:defRPr/>
            </a:pPr>
            <a:r>
              <a:rPr lang="en-US" sz="1800" b="0" dirty="0" smtClean="0">
                <a:solidFill>
                  <a:schemeClr val="tx1"/>
                </a:solidFill>
              </a:rPr>
              <a:t>Perhaps at some 50% less when relying on a cable turn-to-turn propagation.</a:t>
            </a:r>
          </a:p>
          <a:p>
            <a:pPr>
              <a:defRPr/>
            </a:pPr>
            <a:endParaRPr lang="en-US" sz="600" b="0" dirty="0" smtClean="0">
              <a:solidFill>
                <a:schemeClr val="tx1"/>
              </a:solidFill>
            </a:endParaRPr>
          </a:p>
          <a:p>
            <a:pPr>
              <a:buFont typeface="Wingdings" pitchFamily="2" charset="2"/>
              <a:buChar char="ü"/>
              <a:defRPr/>
            </a:pPr>
            <a:r>
              <a:rPr lang="en-US" sz="1800" b="0" dirty="0" smtClean="0">
                <a:solidFill>
                  <a:srgbClr val="000099"/>
                </a:solidFill>
              </a:rPr>
              <a:t>Doable!   Such systems must be optimized for layout and tried on long magnets.</a:t>
            </a:r>
          </a:p>
          <a:p>
            <a:pPr>
              <a:defRPr/>
            </a:pPr>
            <a:endParaRPr lang="en-US" dirty="0"/>
          </a:p>
        </p:txBody>
      </p:sp>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50000"/>
              </a:spcBef>
              <a:spcAft>
                <a:spcPct val="0"/>
              </a:spcAft>
              <a:defRPr>
                <a:solidFill>
                  <a:schemeClr val="tx1"/>
                </a:solidFill>
                <a:latin typeface="Arial" pitchFamily="34" charset="0"/>
              </a:defRPr>
            </a:lvl6pPr>
            <a:lvl7pPr marL="2971800" indent="-228600" algn="ctr" eaLnBrk="0" fontAlgn="base" hangingPunct="0">
              <a:spcBef>
                <a:spcPct val="50000"/>
              </a:spcBef>
              <a:spcAft>
                <a:spcPct val="0"/>
              </a:spcAft>
              <a:defRPr>
                <a:solidFill>
                  <a:schemeClr val="tx1"/>
                </a:solidFill>
                <a:latin typeface="Arial" pitchFamily="34" charset="0"/>
              </a:defRPr>
            </a:lvl7pPr>
            <a:lvl8pPr marL="3429000" indent="-228600" algn="ctr" eaLnBrk="0" fontAlgn="base" hangingPunct="0">
              <a:spcBef>
                <a:spcPct val="50000"/>
              </a:spcBef>
              <a:spcAft>
                <a:spcPct val="0"/>
              </a:spcAft>
              <a:defRPr>
                <a:solidFill>
                  <a:schemeClr val="tx1"/>
                </a:solidFill>
                <a:latin typeface="Arial" pitchFamily="34" charset="0"/>
              </a:defRPr>
            </a:lvl8pPr>
            <a:lvl9pPr marL="3886200" indent="-228600" algn="ctr" eaLnBrk="0" fontAlgn="base" hangingPunct="0">
              <a:spcBef>
                <a:spcPct val="50000"/>
              </a:spcBef>
              <a:spcAft>
                <a:spcPct val="0"/>
              </a:spcAft>
              <a:defRPr>
                <a:solidFill>
                  <a:schemeClr val="tx1"/>
                </a:solidFill>
                <a:latin typeface="Arial" pitchFamily="34" charset="0"/>
              </a:defRPr>
            </a:lvl9pPr>
          </a:lstStyle>
          <a:p>
            <a:pPr eaLnBrk="1" hangingPunct="1"/>
            <a:fld id="{72BCCEA2-5118-4842-A688-D52D8214D2D8}" type="slidenum">
              <a:rPr lang="en-US" smtClean="0">
                <a:solidFill>
                  <a:schemeClr val="accent2"/>
                </a:solidFill>
              </a:rPr>
              <a:pPr eaLnBrk="1" hangingPunct="1"/>
              <a:t>33</a:t>
            </a:fld>
            <a:endParaRPr lang="en-US" smtClean="0">
              <a:solidFill>
                <a:schemeClr val="accent2"/>
              </a:solidFill>
            </a:endParaRPr>
          </a:p>
        </p:txBody>
      </p:sp>
      <p:sp>
        <p:nvSpPr>
          <p:cNvPr id="24581" name="Rounded Rectangle 4"/>
          <p:cNvSpPr>
            <a:spLocks noChangeArrowheads="1"/>
          </p:cNvSpPr>
          <p:nvPr/>
        </p:nvSpPr>
        <p:spPr bwMode="auto">
          <a:xfrm>
            <a:off x="533400" y="1371600"/>
            <a:ext cx="4876800" cy="46038"/>
          </a:xfrm>
          <a:prstGeom prst="roundRect">
            <a:avLst>
              <a:gd name="adj" fmla="val 16667"/>
            </a:avLst>
          </a:prstGeom>
          <a:solidFill>
            <a:schemeClr val="accent1"/>
          </a:solidFill>
          <a:ln w="12700" algn="ctr">
            <a:solidFill>
              <a:schemeClr val="tx1"/>
            </a:solidFill>
            <a:round/>
            <a:headEnd/>
            <a:tailEnd/>
          </a:ln>
        </p:spPr>
        <p:txBody>
          <a:bodyPr>
            <a:spAutoFit/>
          </a:bodyPr>
          <a:lstStyle/>
          <a:p>
            <a:pPr marL="1600200" indent="-228600">
              <a:tabLst>
                <a:tab pos="88900" algn="l"/>
              </a:tabLst>
            </a:pPr>
            <a:endParaRPr lang="en-US"/>
          </a:p>
        </p:txBody>
      </p:sp>
      <p:sp>
        <p:nvSpPr>
          <p:cNvPr id="24582" name="Rounded Rectangle 5"/>
          <p:cNvSpPr>
            <a:spLocks noChangeArrowheads="1"/>
          </p:cNvSpPr>
          <p:nvPr/>
        </p:nvSpPr>
        <p:spPr bwMode="auto">
          <a:xfrm>
            <a:off x="539750" y="1450975"/>
            <a:ext cx="4876800" cy="46038"/>
          </a:xfrm>
          <a:prstGeom prst="roundRect">
            <a:avLst>
              <a:gd name="adj" fmla="val 16667"/>
            </a:avLst>
          </a:prstGeom>
          <a:solidFill>
            <a:schemeClr val="accent1"/>
          </a:solidFill>
          <a:ln w="12700" algn="ctr">
            <a:solidFill>
              <a:schemeClr val="tx1"/>
            </a:solidFill>
            <a:round/>
            <a:headEnd/>
            <a:tailEnd/>
          </a:ln>
        </p:spPr>
        <p:txBody>
          <a:bodyPr>
            <a:spAutoFit/>
          </a:bodyPr>
          <a:lstStyle/>
          <a:p>
            <a:pPr marL="1600200" indent="-228600">
              <a:tabLst>
                <a:tab pos="88900" algn="l"/>
              </a:tabLst>
            </a:pPr>
            <a:endParaRPr lang="en-US"/>
          </a:p>
        </p:txBody>
      </p:sp>
      <p:sp>
        <p:nvSpPr>
          <p:cNvPr id="24583" name="Rounded Rectangle 6"/>
          <p:cNvSpPr>
            <a:spLocks noChangeArrowheads="1"/>
          </p:cNvSpPr>
          <p:nvPr/>
        </p:nvSpPr>
        <p:spPr bwMode="auto">
          <a:xfrm>
            <a:off x="539750" y="1560513"/>
            <a:ext cx="4876800" cy="46037"/>
          </a:xfrm>
          <a:prstGeom prst="roundRect">
            <a:avLst>
              <a:gd name="adj" fmla="val 16667"/>
            </a:avLst>
          </a:prstGeom>
          <a:solidFill>
            <a:schemeClr val="accent1"/>
          </a:solidFill>
          <a:ln w="12700" algn="ctr">
            <a:solidFill>
              <a:schemeClr val="tx1"/>
            </a:solidFill>
            <a:round/>
            <a:headEnd/>
            <a:tailEnd/>
          </a:ln>
        </p:spPr>
        <p:txBody>
          <a:bodyPr>
            <a:spAutoFit/>
          </a:bodyPr>
          <a:lstStyle/>
          <a:p>
            <a:pPr marL="1600200" indent="-228600">
              <a:tabLst>
                <a:tab pos="88900" algn="l"/>
              </a:tabLst>
            </a:pPr>
            <a:endParaRPr lang="en-US"/>
          </a:p>
        </p:txBody>
      </p:sp>
      <p:sp>
        <p:nvSpPr>
          <p:cNvPr id="24584" name="Rounded Rectangle 7"/>
          <p:cNvSpPr>
            <a:spLocks noChangeArrowheads="1"/>
          </p:cNvSpPr>
          <p:nvPr/>
        </p:nvSpPr>
        <p:spPr bwMode="auto">
          <a:xfrm>
            <a:off x="539750" y="1657350"/>
            <a:ext cx="4876800" cy="46038"/>
          </a:xfrm>
          <a:prstGeom prst="roundRect">
            <a:avLst>
              <a:gd name="adj" fmla="val 16667"/>
            </a:avLst>
          </a:prstGeom>
          <a:solidFill>
            <a:schemeClr val="accent1"/>
          </a:solidFill>
          <a:ln w="12700" algn="ctr">
            <a:solidFill>
              <a:schemeClr val="tx1"/>
            </a:solidFill>
            <a:round/>
            <a:headEnd/>
            <a:tailEnd/>
          </a:ln>
        </p:spPr>
        <p:txBody>
          <a:bodyPr>
            <a:spAutoFit/>
          </a:bodyPr>
          <a:lstStyle/>
          <a:p>
            <a:pPr marL="1600200" indent="-228600">
              <a:tabLst>
                <a:tab pos="88900" algn="l"/>
              </a:tabLst>
            </a:pPr>
            <a:endParaRPr lang="en-US"/>
          </a:p>
        </p:txBody>
      </p:sp>
      <p:sp>
        <p:nvSpPr>
          <p:cNvPr id="24585" name="Rounded Rectangle 8"/>
          <p:cNvSpPr>
            <a:spLocks noChangeArrowheads="1"/>
          </p:cNvSpPr>
          <p:nvPr/>
        </p:nvSpPr>
        <p:spPr bwMode="auto">
          <a:xfrm>
            <a:off x="527050" y="1755775"/>
            <a:ext cx="4876800" cy="46038"/>
          </a:xfrm>
          <a:prstGeom prst="roundRect">
            <a:avLst>
              <a:gd name="adj" fmla="val 16667"/>
            </a:avLst>
          </a:prstGeom>
          <a:solidFill>
            <a:schemeClr val="accent1"/>
          </a:solidFill>
          <a:ln w="12700" algn="ctr">
            <a:solidFill>
              <a:schemeClr val="tx1"/>
            </a:solidFill>
            <a:round/>
            <a:headEnd/>
            <a:tailEnd/>
          </a:ln>
        </p:spPr>
        <p:txBody>
          <a:bodyPr>
            <a:spAutoFit/>
          </a:bodyPr>
          <a:lstStyle/>
          <a:p>
            <a:pPr marL="1600200" indent="-228600">
              <a:tabLst>
                <a:tab pos="88900" algn="l"/>
              </a:tabLst>
            </a:pPr>
            <a:endParaRPr lang="en-US"/>
          </a:p>
        </p:txBody>
      </p:sp>
      <p:sp>
        <p:nvSpPr>
          <p:cNvPr id="24586" name="Rounded Rectangle 9"/>
          <p:cNvSpPr>
            <a:spLocks noChangeArrowheads="1"/>
          </p:cNvSpPr>
          <p:nvPr/>
        </p:nvSpPr>
        <p:spPr bwMode="auto">
          <a:xfrm>
            <a:off x="527050" y="1865313"/>
            <a:ext cx="4876800" cy="46037"/>
          </a:xfrm>
          <a:prstGeom prst="roundRect">
            <a:avLst>
              <a:gd name="adj" fmla="val 16667"/>
            </a:avLst>
          </a:prstGeom>
          <a:solidFill>
            <a:schemeClr val="accent1"/>
          </a:solidFill>
          <a:ln w="12700" algn="ctr">
            <a:solidFill>
              <a:schemeClr val="tx1"/>
            </a:solidFill>
            <a:round/>
            <a:headEnd/>
            <a:tailEnd/>
          </a:ln>
        </p:spPr>
        <p:txBody>
          <a:bodyPr>
            <a:spAutoFit/>
          </a:bodyPr>
          <a:lstStyle/>
          <a:p>
            <a:pPr marL="1600200" indent="-228600">
              <a:tabLst>
                <a:tab pos="88900" algn="l"/>
              </a:tabLst>
            </a:pPr>
            <a:endParaRPr lang="en-US"/>
          </a:p>
        </p:txBody>
      </p:sp>
      <p:sp>
        <p:nvSpPr>
          <p:cNvPr id="24587" name="Rounded Rectangle 10"/>
          <p:cNvSpPr>
            <a:spLocks noChangeArrowheads="1"/>
          </p:cNvSpPr>
          <p:nvPr/>
        </p:nvSpPr>
        <p:spPr bwMode="auto">
          <a:xfrm>
            <a:off x="527050" y="1974850"/>
            <a:ext cx="4876800" cy="46038"/>
          </a:xfrm>
          <a:prstGeom prst="roundRect">
            <a:avLst>
              <a:gd name="adj" fmla="val 16667"/>
            </a:avLst>
          </a:prstGeom>
          <a:solidFill>
            <a:schemeClr val="accent1"/>
          </a:solidFill>
          <a:ln w="12700" algn="ctr">
            <a:solidFill>
              <a:schemeClr val="tx1"/>
            </a:solidFill>
            <a:round/>
            <a:headEnd/>
            <a:tailEnd/>
          </a:ln>
        </p:spPr>
        <p:txBody>
          <a:bodyPr>
            <a:spAutoFit/>
          </a:bodyPr>
          <a:lstStyle/>
          <a:p>
            <a:pPr marL="1600200" indent="-228600">
              <a:tabLst>
                <a:tab pos="88900" algn="l"/>
              </a:tabLst>
            </a:pPr>
            <a:endParaRPr lang="en-US"/>
          </a:p>
        </p:txBody>
      </p:sp>
      <p:sp>
        <p:nvSpPr>
          <p:cNvPr id="24588" name="Rounded Rectangle 18"/>
          <p:cNvSpPr>
            <a:spLocks noChangeArrowheads="1"/>
          </p:cNvSpPr>
          <p:nvPr/>
        </p:nvSpPr>
        <p:spPr bwMode="auto">
          <a:xfrm>
            <a:off x="546100" y="2152650"/>
            <a:ext cx="4876800" cy="44450"/>
          </a:xfrm>
          <a:prstGeom prst="roundRect">
            <a:avLst>
              <a:gd name="adj" fmla="val 16667"/>
            </a:avLst>
          </a:prstGeom>
          <a:solidFill>
            <a:schemeClr val="accent1"/>
          </a:solidFill>
          <a:ln w="12700" algn="ctr">
            <a:solidFill>
              <a:schemeClr val="tx1"/>
            </a:solidFill>
            <a:round/>
            <a:headEnd/>
            <a:tailEnd/>
          </a:ln>
        </p:spPr>
        <p:txBody>
          <a:bodyPr>
            <a:spAutoFit/>
          </a:bodyPr>
          <a:lstStyle/>
          <a:p>
            <a:pPr marL="1600200" indent="-228600">
              <a:tabLst>
                <a:tab pos="88900" algn="l"/>
              </a:tabLst>
            </a:pPr>
            <a:endParaRPr lang="en-US"/>
          </a:p>
        </p:txBody>
      </p:sp>
      <p:sp>
        <p:nvSpPr>
          <p:cNvPr id="24589" name="Rounded Rectangle 19"/>
          <p:cNvSpPr>
            <a:spLocks noChangeArrowheads="1"/>
          </p:cNvSpPr>
          <p:nvPr/>
        </p:nvSpPr>
        <p:spPr bwMode="auto">
          <a:xfrm>
            <a:off x="520700" y="2047875"/>
            <a:ext cx="4876800" cy="46038"/>
          </a:xfrm>
          <a:prstGeom prst="roundRect">
            <a:avLst>
              <a:gd name="adj" fmla="val 16667"/>
            </a:avLst>
          </a:prstGeom>
          <a:solidFill>
            <a:schemeClr val="accent1"/>
          </a:solidFill>
          <a:ln w="12700" algn="ctr">
            <a:solidFill>
              <a:schemeClr val="tx1"/>
            </a:solidFill>
            <a:round/>
            <a:headEnd/>
            <a:tailEnd/>
          </a:ln>
        </p:spPr>
        <p:txBody>
          <a:bodyPr>
            <a:spAutoFit/>
          </a:bodyPr>
          <a:lstStyle/>
          <a:p>
            <a:pPr marL="1600200" indent="-228600">
              <a:tabLst>
                <a:tab pos="88900" algn="l"/>
              </a:tabLst>
            </a:pPr>
            <a:endParaRPr lang="en-US"/>
          </a:p>
        </p:txBody>
      </p:sp>
      <p:sp>
        <p:nvSpPr>
          <p:cNvPr id="24590" name="Rounded Rectangle 20"/>
          <p:cNvSpPr>
            <a:spLocks noChangeArrowheads="1"/>
          </p:cNvSpPr>
          <p:nvPr/>
        </p:nvSpPr>
        <p:spPr bwMode="auto">
          <a:xfrm>
            <a:off x="527050" y="1279525"/>
            <a:ext cx="4876800" cy="46038"/>
          </a:xfrm>
          <a:prstGeom prst="roundRect">
            <a:avLst>
              <a:gd name="adj" fmla="val 16667"/>
            </a:avLst>
          </a:prstGeom>
          <a:solidFill>
            <a:schemeClr val="accent1"/>
          </a:solidFill>
          <a:ln w="12700" algn="ctr">
            <a:solidFill>
              <a:schemeClr val="tx1"/>
            </a:solidFill>
            <a:round/>
            <a:headEnd/>
            <a:tailEnd/>
          </a:ln>
        </p:spPr>
        <p:txBody>
          <a:bodyPr>
            <a:spAutoFit/>
          </a:bodyPr>
          <a:lstStyle/>
          <a:p>
            <a:pPr marL="1600200" indent="-228600">
              <a:tabLst>
                <a:tab pos="88900" algn="l"/>
              </a:tabLst>
            </a:pPr>
            <a:endParaRPr lang="en-US"/>
          </a:p>
        </p:txBody>
      </p:sp>
      <p:sp>
        <p:nvSpPr>
          <p:cNvPr id="24591" name="Rounded Rectangle 21"/>
          <p:cNvSpPr>
            <a:spLocks noChangeArrowheads="1"/>
          </p:cNvSpPr>
          <p:nvPr/>
        </p:nvSpPr>
        <p:spPr bwMode="auto">
          <a:xfrm>
            <a:off x="540574" y="2218563"/>
            <a:ext cx="4876800" cy="46037"/>
          </a:xfrm>
          <a:prstGeom prst="roundRect">
            <a:avLst>
              <a:gd name="adj" fmla="val 16667"/>
            </a:avLst>
          </a:prstGeom>
          <a:solidFill>
            <a:schemeClr val="accent1"/>
          </a:solidFill>
          <a:ln w="12700" algn="ctr">
            <a:solidFill>
              <a:schemeClr val="tx1"/>
            </a:solidFill>
            <a:round/>
            <a:headEnd/>
            <a:tailEnd/>
          </a:ln>
        </p:spPr>
        <p:txBody>
          <a:bodyPr>
            <a:spAutoFit/>
          </a:bodyPr>
          <a:lstStyle/>
          <a:p>
            <a:pPr marL="1600200" indent="-228600">
              <a:tabLst>
                <a:tab pos="88900" algn="l"/>
              </a:tabLst>
            </a:pPr>
            <a:endParaRPr lang="en-US"/>
          </a:p>
        </p:txBody>
      </p:sp>
      <p:sp>
        <p:nvSpPr>
          <p:cNvPr id="24592" name="Rectangle 23"/>
          <p:cNvSpPr>
            <a:spLocks noChangeArrowheads="1"/>
          </p:cNvSpPr>
          <p:nvPr/>
        </p:nvSpPr>
        <p:spPr bwMode="auto">
          <a:xfrm rot="18747957" flipH="1">
            <a:off x="4936172" y="1093792"/>
            <a:ext cx="45719" cy="1262065"/>
          </a:xfrm>
          <a:prstGeom prst="rect">
            <a:avLst/>
          </a:prstGeom>
          <a:solidFill>
            <a:srgbClr val="FF0000"/>
          </a:solidFill>
          <a:ln w="12700" algn="ctr">
            <a:solidFill>
              <a:srgbClr val="FF3300"/>
            </a:solidFill>
            <a:round/>
            <a:headEnd/>
            <a:tailEnd/>
          </a:ln>
        </p:spPr>
        <p:txBody>
          <a:bodyPr wrap="square">
            <a:spAutoFit/>
          </a:bodyPr>
          <a:lstStyle/>
          <a:p>
            <a:pPr marL="1600200" indent="-228600">
              <a:tabLst>
                <a:tab pos="88900" algn="l"/>
              </a:tabLst>
            </a:pPr>
            <a:endParaRPr lang="en-US"/>
          </a:p>
        </p:txBody>
      </p:sp>
      <p:sp>
        <p:nvSpPr>
          <p:cNvPr id="24593" name="Rectangle 16"/>
          <p:cNvSpPr>
            <a:spLocks noChangeArrowheads="1"/>
          </p:cNvSpPr>
          <p:nvPr/>
        </p:nvSpPr>
        <p:spPr bwMode="auto">
          <a:xfrm rot="18747957" flipH="1">
            <a:off x="3043392" y="1056357"/>
            <a:ext cx="46038" cy="1482725"/>
          </a:xfrm>
          <a:prstGeom prst="rect">
            <a:avLst/>
          </a:prstGeom>
          <a:solidFill>
            <a:srgbClr val="FF0000"/>
          </a:solidFill>
          <a:ln w="12700" algn="ctr">
            <a:solidFill>
              <a:srgbClr val="FF3300"/>
            </a:solidFill>
            <a:round/>
            <a:headEnd/>
            <a:tailEnd/>
          </a:ln>
        </p:spPr>
        <p:txBody>
          <a:bodyPr>
            <a:spAutoFit/>
          </a:bodyPr>
          <a:lstStyle/>
          <a:p>
            <a:pPr marL="1600200" indent="-228600">
              <a:tabLst>
                <a:tab pos="88900" algn="l"/>
              </a:tabLst>
            </a:pPr>
            <a:endParaRPr lang="en-US"/>
          </a:p>
        </p:txBody>
      </p:sp>
      <p:sp>
        <p:nvSpPr>
          <p:cNvPr id="24594" name="Rectangle 17"/>
          <p:cNvSpPr>
            <a:spLocks noChangeArrowheads="1"/>
          </p:cNvSpPr>
          <p:nvPr/>
        </p:nvSpPr>
        <p:spPr bwMode="auto">
          <a:xfrm rot="2566257" flipH="1">
            <a:off x="4030282" y="1117860"/>
            <a:ext cx="45719" cy="1398336"/>
          </a:xfrm>
          <a:prstGeom prst="rect">
            <a:avLst/>
          </a:prstGeom>
          <a:solidFill>
            <a:srgbClr val="FF0000"/>
          </a:solidFill>
          <a:ln w="12700" algn="ctr">
            <a:solidFill>
              <a:srgbClr val="FF3300"/>
            </a:solidFill>
            <a:round/>
            <a:headEnd/>
            <a:tailEnd/>
          </a:ln>
        </p:spPr>
        <p:txBody>
          <a:bodyPr wrap="square">
            <a:spAutoFit/>
          </a:bodyPr>
          <a:lstStyle/>
          <a:p>
            <a:pPr marL="1600200" indent="-228600">
              <a:tabLst>
                <a:tab pos="88900" algn="l"/>
              </a:tabLst>
            </a:pPr>
            <a:endParaRPr lang="en-US"/>
          </a:p>
        </p:txBody>
      </p:sp>
      <p:sp>
        <p:nvSpPr>
          <p:cNvPr id="24595" name="Rectangle 14"/>
          <p:cNvSpPr>
            <a:spLocks noChangeArrowheads="1"/>
          </p:cNvSpPr>
          <p:nvPr/>
        </p:nvSpPr>
        <p:spPr bwMode="auto">
          <a:xfrm>
            <a:off x="1353788" y="1223157"/>
            <a:ext cx="52862" cy="1169205"/>
          </a:xfrm>
          <a:prstGeom prst="rect">
            <a:avLst/>
          </a:prstGeom>
          <a:solidFill>
            <a:srgbClr val="FF0000"/>
          </a:solidFill>
          <a:ln w="12700" algn="ctr">
            <a:solidFill>
              <a:srgbClr val="FF3300"/>
            </a:solidFill>
            <a:round/>
            <a:headEnd/>
            <a:tailEnd/>
          </a:ln>
        </p:spPr>
        <p:txBody>
          <a:bodyPr wrap="square">
            <a:spAutoFit/>
          </a:bodyPr>
          <a:lstStyle/>
          <a:p>
            <a:pPr marL="1600200" indent="-228600">
              <a:tabLst>
                <a:tab pos="88900" algn="l"/>
              </a:tabLst>
            </a:pPr>
            <a:endParaRPr lang="en-US"/>
          </a:p>
        </p:txBody>
      </p:sp>
      <p:sp>
        <p:nvSpPr>
          <p:cNvPr id="24596" name="Rectangle 15"/>
          <p:cNvSpPr>
            <a:spLocks noChangeArrowheads="1"/>
          </p:cNvSpPr>
          <p:nvPr/>
        </p:nvSpPr>
        <p:spPr bwMode="auto">
          <a:xfrm>
            <a:off x="2080954" y="1211283"/>
            <a:ext cx="45719" cy="1182729"/>
          </a:xfrm>
          <a:prstGeom prst="rect">
            <a:avLst/>
          </a:prstGeom>
          <a:solidFill>
            <a:srgbClr val="FF0000"/>
          </a:solidFill>
          <a:ln w="12700" algn="ctr">
            <a:solidFill>
              <a:srgbClr val="FF3300"/>
            </a:solidFill>
            <a:round/>
            <a:headEnd/>
            <a:tailEnd/>
          </a:ln>
        </p:spPr>
        <p:txBody>
          <a:bodyPr wrap="square">
            <a:spAutoFit/>
          </a:bodyPr>
          <a:lstStyle/>
          <a:p>
            <a:pPr marL="1600200" indent="-228600">
              <a:tabLst>
                <a:tab pos="88900" algn="l"/>
              </a:tabLst>
            </a:pPr>
            <a:endParaRPr lang="en-US"/>
          </a:p>
        </p:txBody>
      </p:sp>
      <p:sp>
        <p:nvSpPr>
          <p:cNvPr id="24598" name="TextBox 36"/>
          <p:cNvSpPr txBox="1">
            <a:spLocks noChangeArrowheads="1"/>
          </p:cNvSpPr>
          <p:nvPr/>
        </p:nvSpPr>
        <p:spPr bwMode="auto">
          <a:xfrm>
            <a:off x="310898" y="2413969"/>
            <a:ext cx="64432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50000"/>
              </a:spcBef>
              <a:spcAft>
                <a:spcPct val="0"/>
              </a:spcAft>
              <a:defRPr>
                <a:solidFill>
                  <a:schemeClr val="tx1"/>
                </a:solidFill>
                <a:latin typeface="Arial" pitchFamily="34" charset="0"/>
              </a:defRPr>
            </a:lvl6pPr>
            <a:lvl7pPr marL="2971800" indent="-228600" algn="ctr" eaLnBrk="0" fontAlgn="base" hangingPunct="0">
              <a:spcBef>
                <a:spcPct val="50000"/>
              </a:spcBef>
              <a:spcAft>
                <a:spcPct val="0"/>
              </a:spcAft>
              <a:defRPr>
                <a:solidFill>
                  <a:schemeClr val="tx1"/>
                </a:solidFill>
                <a:latin typeface="Arial" pitchFamily="34" charset="0"/>
              </a:defRPr>
            </a:lvl7pPr>
            <a:lvl8pPr marL="3429000" indent="-228600" algn="ctr" eaLnBrk="0" fontAlgn="base" hangingPunct="0">
              <a:spcBef>
                <a:spcPct val="50000"/>
              </a:spcBef>
              <a:spcAft>
                <a:spcPct val="0"/>
              </a:spcAft>
              <a:defRPr>
                <a:solidFill>
                  <a:schemeClr val="tx1"/>
                </a:solidFill>
                <a:latin typeface="Arial" pitchFamily="34" charset="0"/>
              </a:defRPr>
            </a:lvl8pPr>
            <a:lvl9pPr marL="3886200" indent="-228600" algn="ctr" eaLnBrk="0" fontAlgn="base" hangingPunct="0">
              <a:spcBef>
                <a:spcPct val="50000"/>
              </a:spcBef>
              <a:spcAft>
                <a:spcPct val="0"/>
              </a:spcAft>
              <a:defRPr>
                <a:solidFill>
                  <a:schemeClr val="tx1"/>
                </a:solidFill>
                <a:latin typeface="Arial" pitchFamily="34" charset="0"/>
              </a:defRPr>
            </a:lvl9pPr>
          </a:lstStyle>
          <a:p>
            <a:pPr algn="l" eaLnBrk="1" hangingPunct="1"/>
            <a:r>
              <a:rPr lang="en-US" sz="1600" dirty="0"/>
              <a:t>Heater layouts introducing hot spots in all </a:t>
            </a:r>
            <a:r>
              <a:rPr lang="en-US" sz="1600" dirty="0" smtClean="0"/>
              <a:t>cables at the same time</a:t>
            </a:r>
            <a:endParaRPr lang="en-US" sz="1600" dirty="0"/>
          </a:p>
        </p:txBody>
      </p:sp>
      <p:sp>
        <p:nvSpPr>
          <p:cNvPr id="24599" name="Rectangle 39"/>
          <p:cNvSpPr>
            <a:spLocks noChangeArrowheads="1"/>
          </p:cNvSpPr>
          <p:nvPr/>
        </p:nvSpPr>
        <p:spPr bwMode="auto">
          <a:xfrm>
            <a:off x="633731" y="1223157"/>
            <a:ext cx="45719" cy="1188255"/>
          </a:xfrm>
          <a:prstGeom prst="rect">
            <a:avLst/>
          </a:prstGeom>
          <a:solidFill>
            <a:srgbClr val="FF0000"/>
          </a:solidFill>
          <a:ln w="12700" algn="ctr">
            <a:solidFill>
              <a:srgbClr val="FF3300"/>
            </a:solidFill>
            <a:round/>
            <a:headEnd/>
            <a:tailEnd/>
          </a:ln>
        </p:spPr>
        <p:txBody>
          <a:bodyPr wrap="square">
            <a:spAutoFit/>
          </a:bodyPr>
          <a:lstStyle/>
          <a:p>
            <a:pPr marL="1600200" indent="-228600">
              <a:tabLst>
                <a:tab pos="88900" algn="l"/>
              </a:tabLst>
            </a:pPr>
            <a:endParaRPr lang="en-US"/>
          </a:p>
        </p:txBody>
      </p:sp>
      <p:pic>
        <p:nvPicPr>
          <p:cNvPr id="24" name="Picture 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184226"/>
            <a:ext cx="1173104" cy="1131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6651" y="1244626"/>
            <a:ext cx="1996562" cy="1460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extLst>
      <p:ext uri="{BB962C8B-B14F-4D97-AF65-F5344CB8AC3E}">
        <p14:creationId xmlns:p14="http://schemas.microsoft.com/office/powerpoint/2010/main" val="3315201747"/>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50000"/>
              </a:spcBef>
              <a:spcAft>
                <a:spcPct val="0"/>
              </a:spcAft>
              <a:defRPr>
                <a:solidFill>
                  <a:schemeClr val="tx1"/>
                </a:solidFill>
                <a:latin typeface="Arial" pitchFamily="34" charset="0"/>
              </a:defRPr>
            </a:lvl6pPr>
            <a:lvl7pPr marL="2971800" indent="-228600" algn="ctr" eaLnBrk="0" fontAlgn="base" hangingPunct="0">
              <a:spcBef>
                <a:spcPct val="50000"/>
              </a:spcBef>
              <a:spcAft>
                <a:spcPct val="0"/>
              </a:spcAft>
              <a:defRPr>
                <a:solidFill>
                  <a:schemeClr val="tx1"/>
                </a:solidFill>
                <a:latin typeface="Arial" pitchFamily="34" charset="0"/>
              </a:defRPr>
            </a:lvl7pPr>
            <a:lvl8pPr marL="3429000" indent="-228600" algn="ctr" eaLnBrk="0" fontAlgn="base" hangingPunct="0">
              <a:spcBef>
                <a:spcPct val="50000"/>
              </a:spcBef>
              <a:spcAft>
                <a:spcPct val="0"/>
              </a:spcAft>
              <a:defRPr>
                <a:solidFill>
                  <a:schemeClr val="tx1"/>
                </a:solidFill>
                <a:latin typeface="Arial" pitchFamily="34" charset="0"/>
              </a:defRPr>
            </a:lvl8pPr>
            <a:lvl9pPr marL="3886200" indent="-228600" algn="ctr" eaLnBrk="0" fontAlgn="base" hangingPunct="0">
              <a:spcBef>
                <a:spcPct val="50000"/>
              </a:spcBef>
              <a:spcAft>
                <a:spcPct val="0"/>
              </a:spcAft>
              <a:defRPr>
                <a:solidFill>
                  <a:schemeClr val="tx1"/>
                </a:solidFill>
                <a:latin typeface="Arial" pitchFamily="34" charset="0"/>
              </a:defRPr>
            </a:lvl9pPr>
          </a:lstStyle>
          <a:p>
            <a:pPr eaLnBrk="1" hangingPunct="1"/>
            <a:fld id="{AA599B55-1BDD-4213-A6A9-061CA88452DA}" type="slidenum">
              <a:rPr lang="en-US" smtClean="0">
                <a:solidFill>
                  <a:schemeClr val="accent2"/>
                </a:solidFill>
              </a:rPr>
              <a:pPr eaLnBrk="1" hangingPunct="1"/>
              <a:t>34</a:t>
            </a:fld>
            <a:endParaRPr lang="en-US" smtClean="0">
              <a:solidFill>
                <a:schemeClr val="accent2"/>
              </a:solidFill>
            </a:endParaRPr>
          </a:p>
        </p:txBody>
      </p:sp>
      <p:sp>
        <p:nvSpPr>
          <p:cNvPr id="93186" name="Rectangle 2"/>
          <p:cNvSpPr>
            <a:spLocks noGrp="1" noChangeArrowheads="1"/>
          </p:cNvSpPr>
          <p:nvPr>
            <p:ph type="title"/>
          </p:nvPr>
        </p:nvSpPr>
        <p:spPr>
          <a:xfrm>
            <a:off x="208334" y="394854"/>
            <a:ext cx="5486400" cy="609600"/>
          </a:xfrm>
        </p:spPr>
        <p:txBody>
          <a:bodyPr/>
          <a:lstStyle/>
          <a:p>
            <a:pPr eaLnBrk="1" hangingPunct="1">
              <a:defRPr/>
            </a:pPr>
            <a:r>
              <a:rPr lang="en-US" dirty="0" smtClean="0"/>
              <a:t>12. Conclusion</a:t>
            </a:r>
          </a:p>
        </p:txBody>
      </p:sp>
      <p:sp>
        <p:nvSpPr>
          <p:cNvPr id="31748" name="Rectangle 5"/>
          <p:cNvSpPr>
            <a:spLocks noGrp="1" noChangeArrowheads="1"/>
          </p:cNvSpPr>
          <p:nvPr>
            <p:ph type="body" idx="1"/>
          </p:nvPr>
        </p:nvSpPr>
        <p:spPr>
          <a:xfrm>
            <a:off x="251520" y="1268760"/>
            <a:ext cx="8759825" cy="5137174"/>
          </a:xfrm>
        </p:spPr>
        <p:txBody>
          <a:bodyPr/>
          <a:lstStyle/>
          <a:p>
            <a:pPr eaLnBrk="1" hangingPunct="1">
              <a:buFont typeface="Wingdings" pitchFamily="2" charset="2"/>
              <a:buChar char="Ø"/>
              <a:defRPr/>
            </a:pPr>
            <a:r>
              <a:rPr lang="en-US" b="0" dirty="0" smtClean="0">
                <a:solidFill>
                  <a:srgbClr val="000099"/>
                </a:solidFill>
              </a:rPr>
              <a:t>Quench protection requirements of magnets must be respected from the beginning, otherwise magnets will degrade or die…….</a:t>
            </a:r>
          </a:p>
          <a:p>
            <a:pPr marL="171450" indent="-171450" eaLnBrk="1" hangingPunct="1">
              <a:buFont typeface="Wingdings" pitchFamily="2" charset="2"/>
              <a:buChar char="Ø"/>
              <a:defRPr/>
            </a:pPr>
            <a:endParaRPr lang="en-US" sz="300" b="0" dirty="0" smtClean="0">
              <a:solidFill>
                <a:schemeClr val="tx1"/>
              </a:solidFill>
            </a:endParaRPr>
          </a:p>
          <a:p>
            <a:pPr marL="171450" indent="-171450" eaLnBrk="1" hangingPunct="1">
              <a:buFont typeface="Wingdings" pitchFamily="2" charset="2"/>
              <a:buChar char="Ø"/>
              <a:defRPr/>
            </a:pPr>
            <a:endParaRPr lang="en-US" sz="300" b="0" dirty="0" smtClean="0">
              <a:solidFill>
                <a:schemeClr val="tx1"/>
              </a:solidFill>
            </a:endParaRPr>
          </a:p>
          <a:p>
            <a:pPr marL="171450" indent="-171450" eaLnBrk="1" hangingPunct="1">
              <a:buFont typeface="Wingdings" pitchFamily="2" charset="2"/>
              <a:buChar char="Ø"/>
              <a:defRPr/>
            </a:pPr>
            <a:endParaRPr lang="en-US" sz="300" b="0" dirty="0" smtClean="0">
              <a:solidFill>
                <a:schemeClr val="tx1"/>
              </a:solidFill>
            </a:endParaRPr>
          </a:p>
          <a:p>
            <a:pPr eaLnBrk="1" hangingPunct="1">
              <a:buFont typeface="Wingdings" pitchFamily="2" charset="2"/>
              <a:buChar char="Ø"/>
              <a:defRPr/>
            </a:pPr>
            <a:r>
              <a:rPr lang="en-US" b="0" dirty="0" smtClean="0">
                <a:solidFill>
                  <a:schemeClr val="tx1"/>
                </a:solidFill>
              </a:rPr>
              <a:t>For low voltage, diode-shorted magnets the protection is based on normal zone propagation velocity. In compact high-field accelerator magnets we find 10-30 m/s, by far not enough to warrant hot spot temperatures below 150 K, which should still be the driving criterion.</a:t>
            </a:r>
          </a:p>
          <a:p>
            <a:pPr marL="171450" indent="-171450" eaLnBrk="1" hangingPunct="1">
              <a:buFont typeface="Wingdings" pitchFamily="2" charset="2"/>
              <a:buChar char="Ø"/>
              <a:defRPr/>
            </a:pPr>
            <a:endParaRPr lang="en-US" sz="300" b="0" dirty="0" smtClean="0">
              <a:solidFill>
                <a:schemeClr val="tx1"/>
              </a:solidFill>
            </a:endParaRPr>
          </a:p>
          <a:p>
            <a:pPr marL="171450" indent="-171450" eaLnBrk="1" hangingPunct="1">
              <a:buFont typeface="Wingdings" pitchFamily="2" charset="2"/>
              <a:buChar char="Ø"/>
              <a:defRPr/>
            </a:pPr>
            <a:endParaRPr lang="en-US" sz="300" b="0" dirty="0" smtClean="0">
              <a:solidFill>
                <a:schemeClr val="tx1"/>
              </a:solidFill>
            </a:endParaRPr>
          </a:p>
          <a:p>
            <a:pPr marL="171450" indent="-171450" eaLnBrk="1" hangingPunct="1">
              <a:buFont typeface="Wingdings" pitchFamily="2" charset="2"/>
              <a:buChar char="Ø"/>
              <a:defRPr/>
            </a:pPr>
            <a:endParaRPr lang="en-US" sz="300" b="0" dirty="0" smtClean="0">
              <a:solidFill>
                <a:schemeClr val="tx1"/>
              </a:solidFill>
            </a:endParaRPr>
          </a:p>
          <a:p>
            <a:pPr eaLnBrk="1" hangingPunct="1">
              <a:buFont typeface="Wingdings" pitchFamily="2" charset="2"/>
              <a:buChar char="Ø"/>
              <a:defRPr/>
            </a:pPr>
            <a:r>
              <a:rPr lang="en-US" b="0" dirty="0" smtClean="0">
                <a:solidFill>
                  <a:srgbClr val="000099"/>
                </a:solidFill>
              </a:rPr>
              <a:t>Essentially for driving a coil normal in 10-20 </a:t>
            </a:r>
            <a:r>
              <a:rPr lang="en-US" b="0" dirty="0" err="1" smtClean="0">
                <a:solidFill>
                  <a:srgbClr val="000099"/>
                </a:solidFill>
              </a:rPr>
              <a:t>ms</a:t>
            </a:r>
            <a:r>
              <a:rPr lang="en-US" b="0" dirty="0" smtClean="0">
                <a:solidFill>
                  <a:srgbClr val="000099"/>
                </a:solidFill>
              </a:rPr>
              <a:t> range, following a quench, all turns in the coil must be heated at intervals of some 10 cm and in all layers; or even better, instantly go normal across the entire coil.</a:t>
            </a:r>
          </a:p>
          <a:p>
            <a:pPr marL="171450" indent="-171450" eaLnBrk="1" hangingPunct="1">
              <a:buFont typeface="Wingdings" pitchFamily="2" charset="2"/>
              <a:buChar char="Ø"/>
              <a:defRPr/>
            </a:pPr>
            <a:endParaRPr lang="en-US" sz="300" b="0" dirty="0" smtClean="0">
              <a:solidFill>
                <a:schemeClr val="tx1"/>
              </a:solidFill>
            </a:endParaRPr>
          </a:p>
          <a:p>
            <a:pPr marL="171450" indent="-171450" eaLnBrk="1" hangingPunct="1">
              <a:buFont typeface="Wingdings" pitchFamily="2" charset="2"/>
              <a:buChar char="Ø"/>
              <a:defRPr/>
            </a:pPr>
            <a:endParaRPr lang="en-US" sz="300" b="0" dirty="0" smtClean="0">
              <a:solidFill>
                <a:schemeClr val="tx1"/>
              </a:solidFill>
            </a:endParaRPr>
          </a:p>
          <a:p>
            <a:pPr marL="171450" indent="-171450" eaLnBrk="1" hangingPunct="1">
              <a:buFont typeface="Wingdings" pitchFamily="2" charset="2"/>
              <a:buChar char="Ø"/>
              <a:defRPr/>
            </a:pPr>
            <a:endParaRPr lang="en-US" sz="300" b="0" dirty="0" smtClean="0">
              <a:solidFill>
                <a:schemeClr val="tx1"/>
              </a:solidFill>
            </a:endParaRPr>
          </a:p>
          <a:p>
            <a:pPr eaLnBrk="1" hangingPunct="1">
              <a:buFont typeface="Wingdings" pitchFamily="2" charset="2"/>
              <a:buChar char="Ø"/>
              <a:defRPr/>
            </a:pPr>
            <a:r>
              <a:rPr lang="en-US" b="0" dirty="0">
                <a:solidFill>
                  <a:schemeClr val="tx1"/>
                </a:solidFill>
              </a:rPr>
              <a:t>F</a:t>
            </a:r>
            <a:r>
              <a:rPr lang="en-US" b="0" dirty="0" smtClean="0">
                <a:solidFill>
                  <a:schemeClr val="tx1"/>
                </a:solidFill>
              </a:rPr>
              <a:t>aster and more robust heating systems must be developed.</a:t>
            </a:r>
          </a:p>
          <a:p>
            <a:pPr marL="171450" indent="-171450" eaLnBrk="1" hangingPunct="1">
              <a:buFont typeface="Wingdings" pitchFamily="2" charset="2"/>
              <a:buChar char="Ø"/>
              <a:defRPr/>
            </a:pPr>
            <a:endParaRPr lang="en-US" sz="300" b="0" dirty="0" smtClean="0">
              <a:solidFill>
                <a:schemeClr val="tx1"/>
              </a:solidFill>
            </a:endParaRPr>
          </a:p>
          <a:p>
            <a:pPr marL="171450" indent="-171450" eaLnBrk="1" hangingPunct="1">
              <a:buFont typeface="Wingdings" pitchFamily="2" charset="2"/>
              <a:buChar char="Ø"/>
              <a:defRPr/>
            </a:pPr>
            <a:endParaRPr lang="en-US" sz="300" b="0" dirty="0" smtClean="0">
              <a:solidFill>
                <a:schemeClr val="tx1"/>
              </a:solidFill>
            </a:endParaRPr>
          </a:p>
          <a:p>
            <a:pPr marL="171450" indent="-171450" eaLnBrk="1" hangingPunct="1">
              <a:buFont typeface="Wingdings" pitchFamily="2" charset="2"/>
              <a:buChar char="Ø"/>
              <a:defRPr/>
            </a:pPr>
            <a:endParaRPr lang="en-US" sz="300" b="0" dirty="0" smtClean="0">
              <a:solidFill>
                <a:schemeClr val="tx1"/>
              </a:solidFill>
            </a:endParaRPr>
          </a:p>
          <a:p>
            <a:pPr eaLnBrk="1" hangingPunct="1">
              <a:buFont typeface="Wingdings" pitchFamily="2" charset="2"/>
              <a:buChar char="Ø"/>
              <a:defRPr/>
            </a:pPr>
            <a:r>
              <a:rPr lang="en-US" b="0" dirty="0" smtClean="0">
                <a:solidFill>
                  <a:schemeClr val="tx1"/>
                </a:solidFill>
              </a:rPr>
              <a:t>Quench propagation studies on real long high-field magnets 13-20T are necessary to assess the various options and test new ideas.</a:t>
            </a:r>
          </a:p>
          <a:p>
            <a:pPr marL="171450" indent="-171450" eaLnBrk="1" hangingPunct="1">
              <a:buFont typeface="Wingdings" pitchFamily="2" charset="2"/>
              <a:buChar char="Ø"/>
              <a:defRPr/>
            </a:pPr>
            <a:endParaRPr lang="en-US" sz="300" b="0" dirty="0" smtClean="0">
              <a:solidFill>
                <a:schemeClr val="tx1"/>
              </a:solidFill>
            </a:endParaRPr>
          </a:p>
          <a:p>
            <a:pPr marL="171450" indent="-171450" eaLnBrk="1" hangingPunct="1">
              <a:buFont typeface="Wingdings" pitchFamily="2" charset="2"/>
              <a:buChar char="Ø"/>
              <a:defRPr/>
            </a:pPr>
            <a:endParaRPr lang="en-US" sz="300" b="0" dirty="0" smtClean="0">
              <a:solidFill>
                <a:schemeClr val="tx1"/>
              </a:solidFill>
            </a:endParaRPr>
          </a:p>
          <a:p>
            <a:pPr marL="171450" indent="-171450" eaLnBrk="1" hangingPunct="1">
              <a:buFont typeface="Wingdings" pitchFamily="2" charset="2"/>
              <a:buChar char="Ø"/>
              <a:defRPr/>
            </a:pPr>
            <a:endParaRPr lang="en-US" sz="300" b="0" dirty="0" smtClean="0">
              <a:solidFill>
                <a:schemeClr val="tx1"/>
              </a:solidFill>
            </a:endParaRPr>
          </a:p>
          <a:p>
            <a:pPr eaLnBrk="1" hangingPunct="1">
              <a:buFont typeface="Wingdings" pitchFamily="2" charset="2"/>
              <a:buChar char="Ø"/>
              <a:defRPr/>
            </a:pPr>
            <a:r>
              <a:rPr lang="en-US" b="0" dirty="0" smtClean="0">
                <a:solidFill>
                  <a:srgbClr val="FF0000"/>
                </a:solidFill>
              </a:rPr>
              <a:t>“</a:t>
            </a:r>
            <a:r>
              <a:rPr lang="en-US" b="0" dirty="0">
                <a:solidFill>
                  <a:srgbClr val="FF0000"/>
                </a:solidFill>
              </a:rPr>
              <a:t>S</a:t>
            </a:r>
            <a:r>
              <a:rPr lang="en-US" b="0" dirty="0" smtClean="0">
                <a:solidFill>
                  <a:srgbClr val="FF0000"/>
                </a:solidFill>
              </a:rPr>
              <a:t>imple, robust and redundant”, the way to success in quench protection.</a:t>
            </a:r>
          </a:p>
        </p:txBody>
      </p:sp>
    </p:spTree>
    <p:extLst>
      <p:ext uri="{BB962C8B-B14F-4D97-AF65-F5344CB8AC3E}">
        <p14:creationId xmlns:p14="http://schemas.microsoft.com/office/powerpoint/2010/main" val="3514401110"/>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0"/>
          </p:nvPr>
        </p:nvSpPr>
        <p:spPr>
          <a:xfrm>
            <a:off x="684213" y="6308725"/>
            <a:ext cx="1066800" cy="2286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BF75E2FE-A631-4236-AF7E-96654216068D}" type="slidenum">
              <a:rPr lang="en-US" smtClean="0">
                <a:solidFill>
                  <a:schemeClr val="accent2"/>
                </a:solidFill>
              </a:rPr>
              <a:pPr eaLnBrk="1" hangingPunct="1"/>
              <a:t>35</a:t>
            </a:fld>
            <a:endParaRPr lang="en-US" dirty="0" smtClean="0">
              <a:solidFill>
                <a:schemeClr val="accent2"/>
              </a:solidFill>
            </a:endParaRPr>
          </a:p>
        </p:txBody>
      </p:sp>
      <p:pic>
        <p:nvPicPr>
          <p:cNvPr id="6147" name="Picture 5" descr="LHC-AT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6350"/>
            <a:ext cx="9193213" cy="729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0999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6CEB66CD-D631-451F-AC0A-E82BC4776056}" type="slidenum">
              <a:rPr lang="en-US" smtClean="0">
                <a:solidFill>
                  <a:schemeClr val="accent2"/>
                </a:solidFill>
              </a:rPr>
              <a:pPr eaLnBrk="1" hangingPunct="1"/>
              <a:t>4</a:t>
            </a:fld>
            <a:endParaRPr lang="en-US" dirty="0" smtClean="0">
              <a:solidFill>
                <a:schemeClr val="accent2"/>
              </a:solidFill>
            </a:endParaRPr>
          </a:p>
        </p:txBody>
      </p:sp>
      <p:sp>
        <p:nvSpPr>
          <p:cNvPr id="196610" name="Rectangle 2"/>
          <p:cNvSpPr>
            <a:spLocks noGrp="1" noChangeArrowheads="1"/>
          </p:cNvSpPr>
          <p:nvPr>
            <p:ph type="title"/>
          </p:nvPr>
        </p:nvSpPr>
        <p:spPr>
          <a:xfrm>
            <a:off x="323528" y="304800"/>
            <a:ext cx="7448872" cy="609600"/>
          </a:xfrm>
        </p:spPr>
        <p:txBody>
          <a:bodyPr/>
          <a:lstStyle/>
          <a:p>
            <a:pPr eaLnBrk="1" hangingPunct="1">
              <a:defRPr/>
            </a:pPr>
            <a:r>
              <a:rPr lang="en-US" dirty="0" smtClean="0"/>
              <a:t>Content</a:t>
            </a:r>
          </a:p>
        </p:txBody>
      </p:sp>
      <p:sp>
        <p:nvSpPr>
          <p:cNvPr id="9220" name="Rectangle 3"/>
          <p:cNvSpPr>
            <a:spLocks noGrp="1" noChangeArrowheads="1"/>
          </p:cNvSpPr>
          <p:nvPr>
            <p:ph type="body" idx="1"/>
          </p:nvPr>
        </p:nvSpPr>
        <p:spPr>
          <a:xfrm>
            <a:off x="395536" y="1445503"/>
            <a:ext cx="8317301" cy="5140730"/>
          </a:xfrm>
        </p:spPr>
        <p:txBody>
          <a:bodyPr/>
          <a:lstStyle/>
          <a:p>
            <a:pPr marL="381000" indent="-381000" eaLnBrk="1" hangingPunct="1">
              <a:spcBef>
                <a:spcPts val="600"/>
              </a:spcBef>
              <a:buFontTx/>
              <a:buAutoNum type="arabicPeriod"/>
            </a:pPr>
            <a:r>
              <a:rPr lang="en-US" b="0" dirty="0" smtClean="0">
                <a:solidFill>
                  <a:schemeClr val="tx1"/>
                </a:solidFill>
              </a:rPr>
              <a:t> </a:t>
            </a:r>
            <a:r>
              <a:rPr lang="en-US" b="0" dirty="0" smtClean="0">
                <a:solidFill>
                  <a:srgbClr val="000099"/>
                </a:solidFill>
              </a:rPr>
              <a:t>Why does a magnet quench</a:t>
            </a:r>
          </a:p>
          <a:p>
            <a:pPr marL="381000" indent="-381000" eaLnBrk="1" hangingPunct="1">
              <a:spcBef>
                <a:spcPts val="600"/>
              </a:spcBef>
              <a:buFontTx/>
              <a:buAutoNum type="arabicPeriod"/>
            </a:pPr>
            <a:r>
              <a:rPr lang="en-US" b="0" dirty="0" smtClean="0">
                <a:solidFill>
                  <a:schemeClr val="tx1"/>
                </a:solidFill>
              </a:rPr>
              <a:t> Stored energy and enthalpy</a:t>
            </a:r>
          </a:p>
          <a:p>
            <a:pPr marL="381000" indent="-381000" eaLnBrk="1" hangingPunct="1">
              <a:spcBef>
                <a:spcPts val="600"/>
              </a:spcBef>
              <a:buFontTx/>
              <a:buAutoNum type="arabicPeriod"/>
            </a:pPr>
            <a:r>
              <a:rPr lang="en-US" b="0" dirty="0" smtClean="0">
                <a:solidFill>
                  <a:schemeClr val="tx1"/>
                </a:solidFill>
              </a:rPr>
              <a:t> Adiabatic heating of coil windings</a:t>
            </a:r>
          </a:p>
          <a:p>
            <a:pPr marL="381000" indent="-381000" eaLnBrk="1" hangingPunct="1">
              <a:spcBef>
                <a:spcPts val="600"/>
              </a:spcBef>
              <a:buFontTx/>
              <a:buAutoNum type="arabicPeriod"/>
            </a:pPr>
            <a:r>
              <a:rPr lang="en-US" b="0" dirty="0" smtClean="0">
                <a:solidFill>
                  <a:schemeClr val="tx1"/>
                </a:solidFill>
              </a:rPr>
              <a:t> Controlling the decay times</a:t>
            </a:r>
          </a:p>
          <a:p>
            <a:pPr marL="381000" indent="-381000" eaLnBrk="1" hangingPunct="1">
              <a:spcBef>
                <a:spcPts val="600"/>
              </a:spcBef>
              <a:buFontTx/>
              <a:buAutoNum type="arabicPeriod"/>
            </a:pPr>
            <a:r>
              <a:rPr lang="en-US" b="0" dirty="0" smtClean="0">
                <a:solidFill>
                  <a:schemeClr val="tx1"/>
                </a:solidFill>
              </a:rPr>
              <a:t> Normal zone propagation</a:t>
            </a:r>
          </a:p>
          <a:p>
            <a:pPr marL="381000" indent="-381000" eaLnBrk="1" hangingPunct="1">
              <a:spcBef>
                <a:spcPts val="600"/>
              </a:spcBef>
              <a:buFontTx/>
              <a:buAutoNum type="arabicPeriod"/>
            </a:pPr>
            <a:r>
              <a:rPr lang="en-US" b="0" dirty="0" smtClean="0">
                <a:solidFill>
                  <a:schemeClr val="tx1"/>
                </a:solidFill>
              </a:rPr>
              <a:t> Safe hot spot temperatures</a:t>
            </a:r>
          </a:p>
          <a:p>
            <a:pPr marL="381000" indent="-381000" eaLnBrk="1" hangingPunct="1">
              <a:spcBef>
                <a:spcPts val="600"/>
              </a:spcBef>
              <a:buFontTx/>
              <a:buAutoNum type="arabicPeriod"/>
            </a:pPr>
            <a:r>
              <a:rPr lang="en-US" b="0" dirty="0" smtClean="0">
                <a:solidFill>
                  <a:schemeClr val="tx1"/>
                </a:solidFill>
              </a:rPr>
              <a:t> Protection schemes</a:t>
            </a:r>
          </a:p>
          <a:p>
            <a:pPr marL="381000" indent="-381000" eaLnBrk="1" hangingPunct="1">
              <a:spcBef>
                <a:spcPts val="600"/>
              </a:spcBef>
              <a:buFontTx/>
              <a:buAutoNum type="arabicPeriod"/>
            </a:pPr>
            <a:r>
              <a:rPr lang="en-US" b="0" dirty="0" smtClean="0">
                <a:solidFill>
                  <a:schemeClr val="tx1"/>
                </a:solidFill>
              </a:rPr>
              <a:t> Quench detection</a:t>
            </a:r>
          </a:p>
          <a:p>
            <a:pPr marL="381000" indent="-381000" eaLnBrk="1" hangingPunct="1">
              <a:spcBef>
                <a:spcPts val="600"/>
              </a:spcBef>
              <a:buFontTx/>
              <a:buAutoNum type="arabicPeriod"/>
            </a:pPr>
            <a:r>
              <a:rPr lang="en-US" b="0" dirty="0" smtClean="0">
                <a:solidFill>
                  <a:schemeClr val="tx1"/>
                </a:solidFill>
              </a:rPr>
              <a:t> Case ATLAS 1.5 GJ Toroids</a:t>
            </a:r>
          </a:p>
          <a:p>
            <a:pPr marL="381000" indent="-381000" eaLnBrk="1" hangingPunct="1">
              <a:spcBef>
                <a:spcPts val="600"/>
              </a:spcBef>
              <a:buFontTx/>
              <a:buAutoNum type="arabicPeriod"/>
            </a:pPr>
            <a:r>
              <a:rPr lang="en-US" b="0" dirty="0" smtClean="0">
                <a:solidFill>
                  <a:schemeClr val="tx1"/>
                </a:solidFill>
              </a:rPr>
              <a:t> String of magnets</a:t>
            </a:r>
          </a:p>
          <a:p>
            <a:pPr marL="381000" indent="-381000" eaLnBrk="1" hangingPunct="1">
              <a:spcBef>
                <a:spcPts val="600"/>
              </a:spcBef>
              <a:buFontTx/>
              <a:buAutoNum type="arabicPeriod"/>
            </a:pPr>
            <a:r>
              <a:rPr lang="en-US" b="0" dirty="0">
                <a:solidFill>
                  <a:schemeClr val="tx1"/>
                </a:solidFill>
              </a:rPr>
              <a:t> </a:t>
            </a:r>
            <a:r>
              <a:rPr lang="en-US" b="0" dirty="0" smtClean="0">
                <a:solidFill>
                  <a:schemeClr val="tx1"/>
                </a:solidFill>
              </a:rPr>
              <a:t>Case high field accelerator magnet</a:t>
            </a:r>
          </a:p>
          <a:p>
            <a:pPr marL="381000" indent="-381000" eaLnBrk="1" hangingPunct="1">
              <a:spcBef>
                <a:spcPts val="600"/>
              </a:spcBef>
              <a:buFontTx/>
              <a:buAutoNum type="arabicPeriod"/>
            </a:pPr>
            <a:r>
              <a:rPr lang="en-US" b="0" dirty="0" smtClean="0">
                <a:solidFill>
                  <a:schemeClr val="tx1"/>
                </a:solidFill>
              </a:rPr>
              <a:t> </a:t>
            </a:r>
            <a:r>
              <a:rPr lang="en-US" b="0" dirty="0" smtClean="0">
                <a:solidFill>
                  <a:srgbClr val="000099"/>
                </a:solidFill>
              </a:rPr>
              <a:t>Conclusion</a:t>
            </a:r>
          </a:p>
        </p:txBody>
      </p:sp>
      <p:pic>
        <p:nvPicPr>
          <p:cNvPr id="41" name="Picture 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492896"/>
            <a:ext cx="367665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a:xfrm>
            <a:off x="250825" y="2852936"/>
            <a:ext cx="8641655" cy="3744416"/>
          </a:xfrm>
        </p:spPr>
        <p:txBody>
          <a:bodyPr/>
          <a:lstStyle/>
          <a:p>
            <a:pPr marL="0" indent="0" eaLnBrk="1" hangingPunct="1"/>
            <a:r>
              <a:rPr lang="en-US" dirty="0">
                <a:solidFill>
                  <a:srgbClr val="000099"/>
                </a:solidFill>
              </a:rPr>
              <a:t>Q</a:t>
            </a:r>
            <a:r>
              <a:rPr lang="en-US" dirty="0" smtClean="0">
                <a:solidFill>
                  <a:srgbClr val="000099"/>
                </a:solidFill>
              </a:rPr>
              <a:t>uench in a superconductor</a:t>
            </a:r>
            <a:r>
              <a:rPr lang="en-US" dirty="0" smtClean="0">
                <a:solidFill>
                  <a:schemeClr val="tx1"/>
                </a:solidFill>
              </a:rPr>
              <a:t>: </a:t>
            </a:r>
          </a:p>
          <a:p>
            <a:pPr marL="0" indent="0" eaLnBrk="1" hangingPunct="1"/>
            <a:endParaRPr lang="en-US" sz="600" dirty="0" smtClean="0">
              <a:solidFill>
                <a:schemeClr val="tx1"/>
              </a:solidFill>
            </a:endParaRPr>
          </a:p>
          <a:p>
            <a:pPr marL="0" indent="0" eaLnBrk="1" hangingPunct="1"/>
            <a:r>
              <a:rPr lang="en-US" b="0" dirty="0" smtClean="0">
                <a:solidFill>
                  <a:schemeClr val="tx1"/>
                </a:solidFill>
              </a:rPr>
              <a:t>	A </a:t>
            </a:r>
            <a:r>
              <a:rPr lang="en-US" b="0" dirty="0" smtClean="0">
                <a:solidFill>
                  <a:srgbClr val="FF0000"/>
                </a:solidFill>
              </a:rPr>
              <a:t>sudden</a:t>
            </a:r>
            <a:r>
              <a:rPr lang="en-US" b="0" dirty="0" smtClean="0">
                <a:solidFill>
                  <a:schemeClr val="tx1"/>
                </a:solidFill>
              </a:rPr>
              <a:t>, </a:t>
            </a:r>
            <a:r>
              <a:rPr lang="en-US" b="0" dirty="0" smtClean="0">
                <a:solidFill>
                  <a:srgbClr val="FF0000"/>
                </a:solidFill>
              </a:rPr>
              <a:t>unexpected</a:t>
            </a:r>
            <a:r>
              <a:rPr lang="en-US" b="0" dirty="0" smtClean="0">
                <a:solidFill>
                  <a:schemeClr val="tx1"/>
                </a:solidFill>
              </a:rPr>
              <a:t> and </a:t>
            </a:r>
            <a:r>
              <a:rPr lang="en-US" b="0" dirty="0" smtClean="0">
                <a:solidFill>
                  <a:srgbClr val="FF0000"/>
                </a:solidFill>
              </a:rPr>
              <a:t>unrecoverable</a:t>
            </a:r>
            <a:r>
              <a:rPr lang="en-US" b="0" dirty="0" smtClean="0">
                <a:solidFill>
                  <a:schemeClr val="tx1"/>
                </a:solidFill>
              </a:rPr>
              <a:t> </a:t>
            </a:r>
            <a:r>
              <a:rPr lang="en-US" b="0" dirty="0" smtClean="0">
                <a:solidFill>
                  <a:srgbClr val="008000"/>
                </a:solidFill>
              </a:rPr>
              <a:t>transition to the normal state </a:t>
            </a:r>
            <a:r>
              <a:rPr lang="en-US" b="0" dirty="0" smtClean="0">
                <a:solidFill>
                  <a:schemeClr val="tx1"/>
                </a:solidFill>
              </a:rPr>
              <a:t>of the superconductor in the device (magnet, bus bar, current lead, transport cable, generator, motor etc.), </a:t>
            </a:r>
          </a:p>
          <a:p>
            <a:pPr marL="0" indent="0" eaLnBrk="1" hangingPunct="1"/>
            <a:r>
              <a:rPr lang="en-US" b="0" dirty="0" smtClean="0">
                <a:solidFill>
                  <a:schemeClr val="tx1"/>
                </a:solidFill>
              </a:rPr>
              <a:t>	which enforces the conversion of the stored energy into mostly heat, which can lead to destruction of the device when not properly controlled.</a:t>
            </a:r>
          </a:p>
          <a:p>
            <a:pPr marL="0" indent="0" eaLnBrk="1" hangingPunct="1"/>
            <a:endParaRPr lang="en-US" sz="600" b="0" dirty="0" smtClean="0">
              <a:solidFill>
                <a:schemeClr val="tx1"/>
              </a:solidFill>
            </a:endParaRPr>
          </a:p>
          <a:p>
            <a:pPr marL="0" indent="0" eaLnBrk="1" hangingPunct="1"/>
            <a:r>
              <a:rPr lang="en-US" dirty="0" smtClean="0">
                <a:solidFill>
                  <a:srgbClr val="000099"/>
                </a:solidFill>
              </a:rPr>
              <a:t>Quench protection:</a:t>
            </a:r>
            <a:r>
              <a:rPr lang="en-US" dirty="0" smtClean="0">
                <a:solidFill>
                  <a:schemeClr val="tx1"/>
                </a:solidFill>
              </a:rPr>
              <a:t> </a:t>
            </a:r>
          </a:p>
          <a:p>
            <a:pPr marL="0" indent="0" eaLnBrk="1" hangingPunct="1"/>
            <a:endParaRPr lang="en-US" sz="600" b="0" dirty="0" smtClean="0">
              <a:solidFill>
                <a:schemeClr val="tx1"/>
              </a:solidFill>
            </a:endParaRPr>
          </a:p>
          <a:p>
            <a:pPr marL="0" indent="0" eaLnBrk="1" hangingPunct="1"/>
            <a:r>
              <a:rPr lang="en-US" b="0" dirty="0" smtClean="0">
                <a:solidFill>
                  <a:schemeClr val="tx1"/>
                </a:solidFill>
              </a:rPr>
              <a:t>	The </a:t>
            </a:r>
            <a:r>
              <a:rPr lang="en-US" b="0" dirty="0" smtClean="0">
                <a:solidFill>
                  <a:srgbClr val="FF0000"/>
                </a:solidFill>
              </a:rPr>
              <a:t>art of preventing damage </a:t>
            </a:r>
            <a:r>
              <a:rPr lang="en-US" b="0" dirty="0" smtClean="0">
                <a:solidFill>
                  <a:schemeClr val="tx1"/>
                </a:solidFill>
              </a:rPr>
              <a:t>of any kind to the device (magnet) or its services after a quench.</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0C4CB2B4-4D50-4EDA-8B57-38563328A4A8}" type="slidenum">
              <a:rPr lang="en-US" smtClean="0"/>
              <a:pPr>
                <a:defRPr/>
              </a:pPr>
              <a:t>5</a:t>
            </a:fld>
            <a:endParaRPr lang="en-US" dirty="0"/>
          </a:p>
        </p:txBody>
      </p:sp>
      <p:pic>
        <p:nvPicPr>
          <p:cNvPr id="40" name="Picture 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750" y="1130405"/>
            <a:ext cx="258559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extLst>
      <p:ext uri="{BB962C8B-B14F-4D97-AF65-F5344CB8AC3E}">
        <p14:creationId xmlns:p14="http://schemas.microsoft.com/office/powerpoint/2010/main" val="370289042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0BCE8920-990F-43EE-B483-948D698CE121}" type="slidenum">
              <a:rPr lang="en-US" smtClean="0">
                <a:solidFill>
                  <a:schemeClr val="accent2"/>
                </a:solidFill>
              </a:rPr>
              <a:pPr eaLnBrk="1" hangingPunct="1"/>
              <a:t>6</a:t>
            </a:fld>
            <a:endParaRPr lang="en-US" dirty="0" smtClean="0">
              <a:solidFill>
                <a:schemeClr val="accent2"/>
              </a:solidFill>
            </a:endParaRPr>
          </a:p>
        </p:txBody>
      </p:sp>
      <p:sp>
        <p:nvSpPr>
          <p:cNvPr id="205826" name="Rectangle 2"/>
          <p:cNvSpPr>
            <a:spLocks noGrp="1" noChangeArrowheads="1"/>
          </p:cNvSpPr>
          <p:nvPr>
            <p:ph type="title"/>
          </p:nvPr>
        </p:nvSpPr>
        <p:spPr>
          <a:xfrm>
            <a:off x="146236" y="441046"/>
            <a:ext cx="6172200" cy="513928"/>
          </a:xfrm>
        </p:spPr>
        <p:txBody>
          <a:bodyPr/>
          <a:lstStyle/>
          <a:p>
            <a:pPr eaLnBrk="1" hangingPunct="1">
              <a:defRPr/>
            </a:pPr>
            <a:r>
              <a:rPr lang="en-US" dirty="0" smtClean="0"/>
              <a:t>1. Why does a magnet quench ?</a:t>
            </a:r>
          </a:p>
        </p:txBody>
      </p:sp>
      <p:sp>
        <p:nvSpPr>
          <p:cNvPr id="10244" name="Rectangle 3"/>
          <p:cNvSpPr>
            <a:spLocks noGrp="1" noChangeArrowheads="1"/>
          </p:cNvSpPr>
          <p:nvPr>
            <p:ph type="body" idx="1"/>
          </p:nvPr>
        </p:nvSpPr>
        <p:spPr>
          <a:xfrm>
            <a:off x="181778" y="1173756"/>
            <a:ext cx="8854718" cy="5495604"/>
          </a:xfrm>
        </p:spPr>
        <p:txBody>
          <a:bodyPr/>
          <a:lstStyle/>
          <a:p>
            <a:pPr eaLnBrk="1" hangingPunct="1">
              <a:buFont typeface="Wingdings" pitchFamily="2" charset="2"/>
              <a:buChar char="q"/>
            </a:pPr>
            <a:r>
              <a:rPr lang="en-US" b="0" dirty="0" smtClean="0">
                <a:solidFill>
                  <a:srgbClr val="FF0000"/>
                </a:solidFill>
              </a:rPr>
              <a:t>Note!</a:t>
            </a:r>
            <a:r>
              <a:rPr lang="en-US" dirty="0" smtClean="0">
                <a:solidFill>
                  <a:srgbClr val="FF0000"/>
                </a:solidFill>
              </a:rPr>
              <a:t> </a:t>
            </a:r>
            <a:r>
              <a:rPr lang="en-US" sz="2000" b="0" dirty="0" smtClean="0">
                <a:solidFill>
                  <a:srgbClr val="008000"/>
                </a:solidFill>
              </a:rPr>
              <a:t>A quench, though not wished to occur, is part of “normal operation” 	 of a magnet and has to be explicitly designed for, also for safety.</a:t>
            </a:r>
            <a:endParaRPr lang="en-US" b="0" dirty="0" smtClean="0">
              <a:solidFill>
                <a:srgbClr val="008000"/>
              </a:solidFill>
            </a:endParaRPr>
          </a:p>
          <a:p>
            <a:pPr marL="0" indent="0" eaLnBrk="1" hangingPunct="1"/>
            <a:endParaRPr lang="en-US" sz="600" dirty="0" smtClean="0"/>
          </a:p>
          <a:p>
            <a:pPr marL="0" indent="0" eaLnBrk="1" hangingPunct="1"/>
            <a:r>
              <a:rPr lang="en-US" b="0" dirty="0" smtClean="0"/>
              <a:t>Internal to the magnet:</a:t>
            </a:r>
          </a:p>
          <a:p>
            <a:pPr lvl="1" eaLnBrk="1" hangingPunct="1"/>
            <a:r>
              <a:rPr lang="en-US" sz="2000" dirty="0" smtClean="0"/>
              <a:t>Lack of stability (design mistake), transients, training phenomena like wire movement, resin cracking, shearing on coil windings.</a:t>
            </a:r>
          </a:p>
          <a:p>
            <a:pPr lvl="1" eaLnBrk="1" hangingPunct="1"/>
            <a:r>
              <a:rPr lang="en-US" sz="2000" dirty="0" smtClean="0"/>
              <a:t>Accidents, design or manufacturing flaws, helium leaks in cooling pipes, connections, leaks in vacuum parts.</a:t>
            </a:r>
          </a:p>
          <a:p>
            <a:pPr marL="0" indent="0" eaLnBrk="1" hangingPunct="1"/>
            <a:r>
              <a:rPr lang="en-US" b="0" dirty="0" smtClean="0"/>
              <a:t>Failing or not appropriately designed magnet services:</a:t>
            </a:r>
          </a:p>
          <a:p>
            <a:pPr lvl="1" eaLnBrk="1" hangingPunct="1"/>
            <a:r>
              <a:rPr lang="en-US" sz="2000" dirty="0" smtClean="0"/>
              <a:t>Control system down, false triggering of quench detection system, power cuts, loss of cryogen, refrigerator down. </a:t>
            </a:r>
          </a:p>
          <a:p>
            <a:pPr marL="0" indent="0" eaLnBrk="1" hangingPunct="1"/>
            <a:r>
              <a:rPr lang="en-US" b="0" dirty="0" smtClean="0"/>
              <a:t>External to the magnet:</a:t>
            </a:r>
          </a:p>
          <a:p>
            <a:pPr lvl="1" eaLnBrk="1" hangingPunct="1"/>
            <a:r>
              <a:rPr lang="en-US" sz="2000" dirty="0" smtClean="0"/>
              <a:t>Radiation, damaged cryo-lines or vacuum lines, sensors, valves, flow meters, bus bars</a:t>
            </a:r>
            <a:r>
              <a:rPr lang="en-US" sz="2000" dirty="0"/>
              <a:t>;</a:t>
            </a:r>
            <a:r>
              <a:rPr lang="en-US" sz="2000" dirty="0" smtClean="0"/>
              <a:t> earth quake; sabotage.</a:t>
            </a:r>
          </a:p>
          <a:p>
            <a:pPr marL="0" indent="0" eaLnBrk="1" hangingPunct="1"/>
            <a:r>
              <a:rPr lang="en-US" b="0" dirty="0" smtClean="0"/>
              <a:t>Solution?</a:t>
            </a:r>
          </a:p>
          <a:p>
            <a:pPr lvl="1" eaLnBrk="1" hangingPunct="1">
              <a:buFont typeface="Wingdings" pitchFamily="2" charset="2"/>
              <a:buChar char="Ø"/>
            </a:pPr>
            <a:r>
              <a:rPr lang="en-US" sz="2000" dirty="0">
                <a:solidFill>
                  <a:srgbClr val="FF0000"/>
                </a:solidFill>
              </a:rPr>
              <a:t>Y</a:t>
            </a:r>
            <a:r>
              <a:rPr lang="en-US" sz="2000" dirty="0" smtClean="0">
                <a:solidFill>
                  <a:srgbClr val="FF0000"/>
                </a:solidFill>
              </a:rPr>
              <a:t>ou do not want to lose your magnet, so quench protection is mandatory!</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36" y="404664"/>
            <a:ext cx="7378848" cy="585936"/>
          </a:xfrm>
        </p:spPr>
        <p:txBody>
          <a:bodyPr/>
          <a:lstStyle/>
          <a:p>
            <a:r>
              <a:rPr lang="en-US" dirty="0" smtClean="0"/>
              <a:t>Destructive power of an uncontrolled quench</a:t>
            </a:r>
            <a:endParaRPr lang="en-US" dirty="0"/>
          </a:p>
        </p:txBody>
      </p:sp>
      <p:sp>
        <p:nvSpPr>
          <p:cNvPr id="4" name="Slide Number Placeholder 3"/>
          <p:cNvSpPr>
            <a:spLocks noGrp="1"/>
          </p:cNvSpPr>
          <p:nvPr>
            <p:ph type="sldNum" sz="quarter" idx="10"/>
          </p:nvPr>
        </p:nvSpPr>
        <p:spPr/>
        <p:txBody>
          <a:bodyPr/>
          <a:lstStyle/>
          <a:p>
            <a:pPr>
              <a:defRPr/>
            </a:pPr>
            <a:fld id="{0C4CB2B4-4D50-4EDA-8B57-38563328A4A8}" type="slidenum">
              <a:rPr lang="en-US" smtClean="0"/>
              <a:pPr>
                <a:defRPr/>
              </a:pPr>
              <a:t>7</a:t>
            </a:fld>
            <a:endParaRPr lang="en-US" dirty="0"/>
          </a:p>
        </p:txBody>
      </p:sp>
      <p:sp>
        <p:nvSpPr>
          <p:cNvPr id="6" name="TextBox 5"/>
          <p:cNvSpPr txBox="1"/>
          <p:nvPr/>
        </p:nvSpPr>
        <p:spPr>
          <a:xfrm>
            <a:off x="6305544" y="4186485"/>
            <a:ext cx="2563065" cy="276999"/>
          </a:xfrm>
          <a:prstGeom prst="rect">
            <a:avLst/>
          </a:prstGeom>
          <a:noFill/>
        </p:spPr>
        <p:txBody>
          <a:bodyPr wrap="square" rtlCol="0">
            <a:spAutoFit/>
          </a:bodyPr>
          <a:lstStyle/>
          <a:p>
            <a:pPr algn="r"/>
            <a:r>
              <a:rPr lang="en-US" sz="1200" dirty="0" smtClean="0"/>
              <a:t>Damage at an LHC interconnect</a:t>
            </a:r>
            <a:endParaRPr lang="en-US" sz="1200" dirty="0"/>
          </a:p>
        </p:txBody>
      </p:sp>
      <p:sp>
        <p:nvSpPr>
          <p:cNvPr id="8" name="Content Placeholder 2"/>
          <p:cNvSpPr txBox="1">
            <a:spLocks/>
          </p:cNvSpPr>
          <p:nvPr/>
        </p:nvSpPr>
        <p:spPr bwMode="auto">
          <a:xfrm>
            <a:off x="179512" y="1199389"/>
            <a:ext cx="6048671" cy="539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chemeClr val="accent2"/>
                </a:solidFill>
                <a:latin typeface="+mn-lt"/>
                <a:ea typeface="+mn-ea"/>
                <a:cs typeface="+mn-cs"/>
              </a:defRPr>
            </a:lvl1pPr>
            <a:lvl2pPr marL="385763" indent="-195263" algn="l" rtl="0" eaLnBrk="0" fontAlgn="base" hangingPunct="0">
              <a:spcBef>
                <a:spcPct val="20000"/>
              </a:spcBef>
              <a:spcAft>
                <a:spcPct val="0"/>
              </a:spcAft>
              <a:buSzPct val="70000"/>
              <a:buFont typeface="Wingdings" pitchFamily="2" charset="2"/>
              <a:buChar char="§"/>
              <a:defRPr>
                <a:solidFill>
                  <a:schemeClr val="tx1"/>
                </a:solidFill>
                <a:latin typeface="+mn-lt"/>
              </a:defRPr>
            </a:lvl2pPr>
            <a:lvl3pPr marL="758825" indent="-182563" algn="l" rtl="0" eaLnBrk="0" fontAlgn="base" hangingPunct="0">
              <a:spcBef>
                <a:spcPct val="20000"/>
              </a:spcBef>
              <a:spcAft>
                <a:spcPct val="0"/>
              </a:spcAft>
              <a:buSzPct val="70000"/>
              <a:buFont typeface="Wingdings" pitchFamily="2" charset="2"/>
              <a:buChar char="§"/>
              <a:defRPr sz="1600">
                <a:solidFill>
                  <a:schemeClr val="tx1"/>
                </a:solidFill>
                <a:latin typeface="+mn-lt"/>
              </a:defRPr>
            </a:lvl3pPr>
            <a:lvl4pPr marL="1143000" indent="-192088" algn="l" rtl="0" eaLnBrk="0" fontAlgn="base" hangingPunct="0">
              <a:spcBef>
                <a:spcPct val="20000"/>
              </a:spcBef>
              <a:spcAft>
                <a:spcPct val="0"/>
              </a:spcAft>
              <a:buSzPct val="70000"/>
              <a:buFont typeface="Wingdings" pitchFamily="2" charset="2"/>
              <a:buChar char="§"/>
              <a:defRPr sz="1600">
                <a:solidFill>
                  <a:schemeClr val="tx1"/>
                </a:solidFill>
                <a:latin typeface="+mn-lt"/>
              </a:defRPr>
            </a:lvl4pPr>
            <a:lvl5pPr marL="1528763" indent="-192088" algn="l" rtl="0" eaLnBrk="0" fontAlgn="base" hangingPunct="0">
              <a:spcBef>
                <a:spcPct val="20000"/>
              </a:spcBef>
              <a:spcAft>
                <a:spcPct val="0"/>
              </a:spcAft>
              <a:buSzPct val="70000"/>
              <a:buFont typeface="Wingdings" pitchFamily="2" charset="2"/>
              <a:buChar char="§"/>
              <a:defRPr sz="1600">
                <a:solidFill>
                  <a:schemeClr val="tx1"/>
                </a:solidFill>
                <a:latin typeface="+mn-lt"/>
              </a:defRPr>
            </a:lvl5pPr>
            <a:lvl6pPr marL="1985963" indent="-192088" algn="l" rtl="0" fontAlgn="base">
              <a:spcBef>
                <a:spcPct val="20000"/>
              </a:spcBef>
              <a:spcAft>
                <a:spcPct val="0"/>
              </a:spcAft>
              <a:buSzPct val="70000"/>
              <a:buFont typeface="Wingdings" pitchFamily="2" charset="2"/>
              <a:buChar char="§"/>
              <a:defRPr sz="1600">
                <a:solidFill>
                  <a:schemeClr val="tx1"/>
                </a:solidFill>
                <a:latin typeface="+mn-lt"/>
              </a:defRPr>
            </a:lvl6pPr>
            <a:lvl7pPr marL="2443163" indent="-192088" algn="l" rtl="0" fontAlgn="base">
              <a:spcBef>
                <a:spcPct val="20000"/>
              </a:spcBef>
              <a:spcAft>
                <a:spcPct val="0"/>
              </a:spcAft>
              <a:buSzPct val="70000"/>
              <a:buFont typeface="Wingdings" pitchFamily="2" charset="2"/>
              <a:buChar char="§"/>
              <a:defRPr sz="1600">
                <a:solidFill>
                  <a:schemeClr val="tx1"/>
                </a:solidFill>
                <a:latin typeface="+mn-lt"/>
              </a:defRPr>
            </a:lvl7pPr>
            <a:lvl8pPr marL="2900363" indent="-192088" algn="l" rtl="0" fontAlgn="base">
              <a:spcBef>
                <a:spcPct val="20000"/>
              </a:spcBef>
              <a:spcAft>
                <a:spcPct val="0"/>
              </a:spcAft>
              <a:buSzPct val="70000"/>
              <a:buFont typeface="Wingdings" pitchFamily="2" charset="2"/>
              <a:buChar char="§"/>
              <a:defRPr sz="1600">
                <a:solidFill>
                  <a:schemeClr val="tx1"/>
                </a:solidFill>
                <a:latin typeface="+mn-lt"/>
              </a:defRPr>
            </a:lvl8pPr>
            <a:lvl9pPr marL="3357563" indent="-192088" algn="l" rtl="0" fontAlgn="base">
              <a:spcBef>
                <a:spcPct val="20000"/>
              </a:spcBef>
              <a:spcAft>
                <a:spcPct val="0"/>
              </a:spcAft>
              <a:buSzPct val="70000"/>
              <a:buFont typeface="Wingdings" pitchFamily="2" charset="2"/>
              <a:buChar char="§"/>
              <a:defRPr sz="1600">
                <a:solidFill>
                  <a:schemeClr val="tx1"/>
                </a:solidFill>
                <a:latin typeface="+mn-lt"/>
              </a:defRPr>
            </a:lvl9pPr>
          </a:lstStyle>
          <a:p>
            <a:r>
              <a:rPr lang="en-US" kern="0" dirty="0" smtClean="0">
                <a:solidFill>
                  <a:srgbClr val="FF0000"/>
                </a:solidFill>
              </a:rPr>
              <a:t>LHC dipole </a:t>
            </a:r>
            <a:r>
              <a:rPr lang="en-US" b="0" kern="0" dirty="0" smtClean="0">
                <a:solidFill>
                  <a:schemeClr val="tx1"/>
                </a:solidFill>
              </a:rPr>
              <a:t>of 15m and 8.35T stores 8 MJ, which corresponds to melting 1.5L of copper, enough to evaporate 10cm of coil !</a:t>
            </a:r>
          </a:p>
          <a:p>
            <a:endParaRPr lang="en-US" sz="600" b="0" kern="0" dirty="0" smtClean="0">
              <a:solidFill>
                <a:schemeClr val="tx1"/>
              </a:solidFill>
            </a:endParaRPr>
          </a:p>
          <a:p>
            <a:endParaRPr lang="en-US" sz="600" b="0" kern="0" dirty="0" smtClean="0">
              <a:solidFill>
                <a:schemeClr val="tx1"/>
              </a:solidFill>
            </a:endParaRPr>
          </a:p>
          <a:p>
            <a:r>
              <a:rPr lang="en-US" b="0" kern="0" dirty="0" smtClean="0">
                <a:solidFill>
                  <a:srgbClr val="000099"/>
                </a:solidFill>
              </a:rPr>
              <a:t>And we have seen in Sep 2008 what a few magnet quenches can do!</a:t>
            </a:r>
          </a:p>
          <a:p>
            <a:endParaRPr lang="en-US" sz="600" b="0" kern="0" dirty="0">
              <a:solidFill>
                <a:schemeClr val="tx1"/>
              </a:solidFill>
              <a:hlinkClick r:id="rId2"/>
            </a:endParaRPr>
          </a:p>
          <a:p>
            <a:r>
              <a:rPr lang="en-US" sz="800" b="0" kern="0" dirty="0" smtClean="0">
                <a:solidFill>
                  <a:schemeClr val="tx1"/>
                </a:solidFill>
                <a:hlinkClick r:id="rId2"/>
              </a:rPr>
              <a:t>http://www.youtube.com/watch?v=1R7KsfosV-o&amp;feature=player_detailpage</a:t>
            </a:r>
            <a:endParaRPr lang="en-US" sz="800" b="0" kern="0" dirty="0" smtClean="0">
              <a:solidFill>
                <a:schemeClr val="tx1"/>
              </a:solidFill>
            </a:endParaRPr>
          </a:p>
          <a:p>
            <a:endParaRPr lang="en-US" sz="600" b="0" kern="0" dirty="0" smtClean="0">
              <a:solidFill>
                <a:schemeClr val="tx1"/>
              </a:solidFill>
            </a:endParaRPr>
          </a:p>
          <a:p>
            <a:r>
              <a:rPr lang="en-US" kern="0" dirty="0" smtClean="0">
                <a:solidFill>
                  <a:srgbClr val="FF0000"/>
                </a:solidFill>
              </a:rPr>
              <a:t>ATLAS detector toroid </a:t>
            </a:r>
            <a:r>
              <a:rPr lang="en-US" b="0" kern="0" dirty="0" smtClean="0">
                <a:solidFill>
                  <a:schemeClr val="tx1"/>
                </a:solidFill>
              </a:rPr>
              <a:t>stores 1.6 GJ, good for 600L of melted copper, or equivalent to the collision energy of 100 trucks of 40 tons with speed of 100 km/h!</a:t>
            </a:r>
          </a:p>
          <a:p>
            <a:endParaRPr lang="en-US" sz="1200" b="0" kern="0" dirty="0" smtClean="0">
              <a:solidFill>
                <a:schemeClr val="tx1"/>
              </a:solidFill>
            </a:endParaRPr>
          </a:p>
          <a:p>
            <a:r>
              <a:rPr lang="en-US" b="0" kern="0" dirty="0" smtClean="0">
                <a:solidFill>
                  <a:srgbClr val="000099"/>
                </a:solidFill>
              </a:rPr>
              <a:t>To be safe with equipment and personnel, </a:t>
            </a:r>
            <a:endParaRPr lang="en-US" b="0" kern="0" dirty="0">
              <a:solidFill>
                <a:srgbClr val="000099"/>
              </a:solidFill>
            </a:endParaRPr>
          </a:p>
          <a:p>
            <a:pPr marL="0" indent="0">
              <a:spcBef>
                <a:spcPts val="0"/>
              </a:spcBef>
            </a:pPr>
            <a:r>
              <a:rPr lang="en-US" b="0" kern="0" dirty="0" smtClean="0">
                <a:solidFill>
                  <a:srgbClr val="000099"/>
                </a:solidFill>
              </a:rPr>
              <a:t>Quench Protection has to cover all possible quenches in the entire electrical circuit from            + to – terminal on the cryostat                              (current leads &amp; bus connections &amp; coil)</a:t>
            </a:r>
          </a:p>
          <a:p>
            <a:endParaRPr lang="en-US" kern="0" dirty="0"/>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a:ext>
            </a:extLst>
          </a:blip>
          <a:srcRect t="12021" b="4681"/>
          <a:stretch/>
        </p:blipFill>
        <p:spPr bwMode="auto">
          <a:xfrm>
            <a:off x="6228183" y="1268538"/>
            <a:ext cx="2717789" cy="29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tenkate\C-docs\My Pictures\ATLAS general\gen-2002-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04" t="17715" r="392" b="6066"/>
          <a:stretch/>
        </p:blipFill>
        <p:spPr bwMode="auto">
          <a:xfrm>
            <a:off x="5734510" y="4614766"/>
            <a:ext cx="3211462" cy="198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45983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D71FCD31-C105-4106-B7EA-428D08A1B303}" type="slidenum">
              <a:rPr lang="en-US" smtClean="0">
                <a:solidFill>
                  <a:schemeClr val="accent2"/>
                </a:solidFill>
              </a:rPr>
              <a:pPr eaLnBrk="1" hangingPunct="1"/>
              <a:t>8</a:t>
            </a:fld>
            <a:endParaRPr lang="en-US" dirty="0" smtClean="0">
              <a:solidFill>
                <a:schemeClr val="accent2"/>
              </a:solidFill>
            </a:endParaRPr>
          </a:p>
        </p:txBody>
      </p:sp>
      <p:sp>
        <p:nvSpPr>
          <p:cNvPr id="173058" name="Rectangle 2"/>
          <p:cNvSpPr>
            <a:spLocks noGrp="1" noChangeArrowheads="1"/>
          </p:cNvSpPr>
          <p:nvPr>
            <p:ph type="title"/>
          </p:nvPr>
        </p:nvSpPr>
        <p:spPr>
          <a:xfrm>
            <a:off x="193737" y="369125"/>
            <a:ext cx="6172200" cy="609600"/>
          </a:xfrm>
        </p:spPr>
        <p:txBody>
          <a:bodyPr/>
          <a:lstStyle/>
          <a:p>
            <a:pPr eaLnBrk="1" hangingPunct="1">
              <a:defRPr/>
            </a:pPr>
            <a:r>
              <a:rPr lang="en-US" dirty="0" smtClean="0"/>
              <a:t>2. Stored energy to dump</a:t>
            </a:r>
            <a:endParaRPr lang="en-US" dirty="0" smtClean="0">
              <a:solidFill>
                <a:srgbClr val="008000"/>
              </a:solidFill>
            </a:endParaRPr>
          </a:p>
        </p:txBody>
      </p:sp>
      <p:sp>
        <p:nvSpPr>
          <p:cNvPr id="11268" name="Rectangle 3"/>
          <p:cNvSpPr>
            <a:spLocks noGrp="1" noChangeArrowheads="1"/>
          </p:cNvSpPr>
          <p:nvPr>
            <p:ph type="body" idx="1"/>
          </p:nvPr>
        </p:nvSpPr>
        <p:spPr>
          <a:xfrm>
            <a:off x="0" y="1166968"/>
            <a:ext cx="6012160" cy="5430384"/>
          </a:xfrm>
        </p:spPr>
        <p:txBody>
          <a:bodyPr/>
          <a:lstStyle/>
          <a:p>
            <a:pPr marL="360000" lvl="1" eaLnBrk="1" hangingPunct="1">
              <a:spcBef>
                <a:spcPts val="0"/>
              </a:spcBef>
            </a:pPr>
            <a:r>
              <a:rPr lang="en-US" dirty="0" smtClean="0">
                <a:cs typeface="Arial" charset="0"/>
                <a:sym typeface="Symbol" pitchFamily="18" charset="2"/>
              </a:rPr>
              <a:t>The energy stored in a magnet with current I is </a:t>
            </a:r>
          </a:p>
          <a:p>
            <a:pPr marL="360000" lvl="1" eaLnBrk="1" hangingPunct="1">
              <a:spcBef>
                <a:spcPts val="0"/>
              </a:spcBef>
              <a:buNone/>
            </a:pPr>
            <a:r>
              <a:rPr lang="en-US" sz="600" dirty="0" smtClean="0">
                <a:cs typeface="Arial" charset="0"/>
                <a:sym typeface="Symbol" pitchFamily="18" charset="2"/>
              </a:rPr>
              <a:t>	</a:t>
            </a:r>
          </a:p>
          <a:p>
            <a:pPr marL="360000" lvl="1" eaLnBrk="1" hangingPunct="1">
              <a:spcBef>
                <a:spcPts val="0"/>
              </a:spcBef>
              <a:buNone/>
            </a:pPr>
            <a:r>
              <a:rPr lang="en-US" dirty="0" smtClean="0">
                <a:solidFill>
                  <a:srgbClr val="008000"/>
                </a:solidFill>
                <a:cs typeface="Arial" charset="0"/>
                <a:sym typeface="Symbol" pitchFamily="18" charset="2"/>
              </a:rPr>
              <a:t>         </a:t>
            </a:r>
            <a:r>
              <a:rPr lang="en-US" i="1" dirty="0" smtClean="0">
                <a:solidFill>
                  <a:srgbClr val="FF0000"/>
                </a:solidFill>
                <a:cs typeface="Arial" charset="0"/>
                <a:sym typeface="Symbol" pitchFamily="18" charset="2"/>
              </a:rPr>
              <a:t>E</a:t>
            </a:r>
            <a:r>
              <a:rPr lang="en-US" i="1" baseline="-25000" dirty="0" smtClean="0">
                <a:solidFill>
                  <a:srgbClr val="FF0000"/>
                </a:solidFill>
                <a:cs typeface="Arial" charset="0"/>
                <a:sym typeface="Symbol" pitchFamily="18" charset="2"/>
              </a:rPr>
              <a:t>L</a:t>
            </a:r>
            <a:r>
              <a:rPr lang="en-US" i="1" dirty="0" smtClean="0">
                <a:solidFill>
                  <a:srgbClr val="FF0000"/>
                </a:solidFill>
                <a:cs typeface="Arial" charset="0"/>
                <a:sym typeface="Symbol" pitchFamily="18" charset="2"/>
              </a:rPr>
              <a:t> = ½</a:t>
            </a:r>
            <a:r>
              <a:rPr lang="en-US" i="1" dirty="0" smtClean="0">
                <a:solidFill>
                  <a:srgbClr val="FF0000"/>
                </a:solidFill>
              </a:rPr>
              <a:t> LI</a:t>
            </a:r>
            <a:r>
              <a:rPr lang="en-US" i="1" baseline="30000" dirty="0" smtClean="0">
                <a:solidFill>
                  <a:srgbClr val="FF0000"/>
                </a:solidFill>
              </a:rPr>
              <a:t>2</a:t>
            </a:r>
            <a:r>
              <a:rPr lang="en-US" i="1" dirty="0" smtClean="0">
                <a:solidFill>
                  <a:srgbClr val="FF0000"/>
                </a:solidFill>
              </a:rPr>
              <a:t> = </a:t>
            </a:r>
            <a:r>
              <a:rPr lang="en-US" i="1" dirty="0" smtClean="0">
                <a:solidFill>
                  <a:srgbClr val="FF0000"/>
                </a:solidFill>
                <a:cs typeface="Arial" charset="0"/>
                <a:sym typeface="Symbol" pitchFamily="18" charset="2"/>
              </a:rPr>
              <a:t>1/2µ</a:t>
            </a:r>
            <a:r>
              <a:rPr lang="en-US" i="1" baseline="-25000" dirty="0" smtClean="0">
                <a:solidFill>
                  <a:srgbClr val="FF0000"/>
                </a:solidFill>
                <a:sym typeface="Symbol" pitchFamily="18" charset="2"/>
              </a:rPr>
              <a:t>o</a:t>
            </a:r>
            <a:r>
              <a:rPr lang="en-US" i="1" dirty="0" smtClean="0">
                <a:solidFill>
                  <a:srgbClr val="FF0000"/>
                </a:solidFill>
                <a:cs typeface="Arial" charset="0"/>
                <a:sym typeface="Symbol" pitchFamily="18" charset="2"/>
              </a:rPr>
              <a:t> </a:t>
            </a:r>
            <a:r>
              <a:rPr lang="en-US" i="1" dirty="0" smtClean="0">
                <a:solidFill>
                  <a:srgbClr val="FF0000"/>
                </a:solidFill>
                <a:sym typeface="Symbol" pitchFamily="18" charset="2"/>
              </a:rPr>
              <a:t> B</a:t>
            </a:r>
            <a:r>
              <a:rPr lang="en-US" i="1" baseline="30000" dirty="0" smtClean="0">
                <a:solidFill>
                  <a:srgbClr val="FF0000"/>
                </a:solidFill>
                <a:sym typeface="Symbol" pitchFamily="18" charset="2"/>
              </a:rPr>
              <a:t>2</a:t>
            </a:r>
            <a:r>
              <a:rPr lang="en-US" i="1" dirty="0" smtClean="0">
                <a:solidFill>
                  <a:srgbClr val="FF0000"/>
                </a:solidFill>
                <a:sym typeface="Symbol" pitchFamily="18" charset="2"/>
              </a:rPr>
              <a:t>dV </a:t>
            </a:r>
            <a:r>
              <a:rPr lang="en-US" i="1" dirty="0" smtClean="0">
                <a:solidFill>
                  <a:srgbClr val="FF0000"/>
                </a:solidFill>
              </a:rPr>
              <a:t>[J]</a:t>
            </a:r>
            <a:r>
              <a:rPr lang="en-US" i="1" dirty="0" smtClean="0">
                <a:solidFill>
                  <a:srgbClr val="FF0000"/>
                </a:solidFill>
                <a:sym typeface="Symbol" pitchFamily="18" charset="2"/>
              </a:rPr>
              <a:t>,</a:t>
            </a:r>
            <a:endParaRPr lang="en-US" i="1" baseline="30000" dirty="0" smtClean="0">
              <a:solidFill>
                <a:srgbClr val="FF0000"/>
              </a:solidFill>
              <a:sym typeface="Symbol" pitchFamily="18" charset="2"/>
            </a:endParaRPr>
          </a:p>
          <a:p>
            <a:pPr marL="360000" lvl="1" eaLnBrk="1" hangingPunct="1">
              <a:lnSpc>
                <a:spcPct val="110000"/>
              </a:lnSpc>
              <a:spcBef>
                <a:spcPts val="0"/>
              </a:spcBef>
              <a:buFont typeface="Wingdings" pitchFamily="2" charset="2"/>
              <a:buNone/>
            </a:pPr>
            <a:endParaRPr lang="en-US" sz="600" dirty="0" smtClean="0">
              <a:sym typeface="Symbol" pitchFamily="18" charset="2"/>
            </a:endParaRPr>
          </a:p>
          <a:p>
            <a:pPr marL="360000" lvl="1" eaLnBrk="1" hangingPunct="1">
              <a:lnSpc>
                <a:spcPct val="110000"/>
              </a:lnSpc>
              <a:spcBef>
                <a:spcPts val="0"/>
              </a:spcBef>
              <a:buFont typeface="Wingdings" pitchFamily="2" charset="2"/>
              <a:buNone/>
            </a:pPr>
            <a:r>
              <a:rPr lang="en-US" dirty="0" smtClean="0">
                <a:sym typeface="Symbol" pitchFamily="18" charset="2"/>
              </a:rPr>
              <a:t>	the energy density being </a:t>
            </a:r>
            <a:r>
              <a:rPr lang="en-US" dirty="0" smtClean="0">
                <a:cs typeface="Arial" charset="0"/>
                <a:sym typeface="Symbol" pitchFamily="18" charset="2"/>
              </a:rPr>
              <a:t>½ </a:t>
            </a:r>
            <a:r>
              <a:rPr lang="en-US" dirty="0" smtClean="0">
                <a:sym typeface="Symbol" pitchFamily="18" charset="2"/>
              </a:rPr>
              <a:t>BH or B</a:t>
            </a:r>
            <a:r>
              <a:rPr lang="en-US" baseline="30000" dirty="0" smtClean="0">
                <a:sym typeface="Symbol" pitchFamily="18" charset="2"/>
              </a:rPr>
              <a:t>2</a:t>
            </a:r>
            <a:r>
              <a:rPr lang="en-US" dirty="0" smtClean="0">
                <a:sym typeface="Symbol" pitchFamily="18" charset="2"/>
              </a:rPr>
              <a:t>/2</a:t>
            </a:r>
            <a:r>
              <a:rPr lang="en-US" baseline="-25000" dirty="0" smtClean="0">
                <a:sym typeface="Symbol" pitchFamily="18" charset="2"/>
              </a:rPr>
              <a:t>o.</a:t>
            </a:r>
          </a:p>
          <a:p>
            <a:pPr marL="360000" lvl="1" eaLnBrk="1" hangingPunct="1">
              <a:lnSpc>
                <a:spcPct val="110000"/>
              </a:lnSpc>
              <a:spcBef>
                <a:spcPts val="0"/>
              </a:spcBef>
              <a:buFont typeface="Wingdings" pitchFamily="2" charset="2"/>
              <a:buNone/>
            </a:pPr>
            <a:endParaRPr lang="en-US" sz="600" baseline="-25000" dirty="0" smtClean="0">
              <a:sym typeface="Symbol" pitchFamily="18" charset="2"/>
            </a:endParaRPr>
          </a:p>
          <a:p>
            <a:pPr marL="360000" lvl="1" eaLnBrk="1" hangingPunct="1">
              <a:lnSpc>
                <a:spcPct val="110000"/>
              </a:lnSpc>
              <a:spcBef>
                <a:spcPts val="0"/>
              </a:spcBef>
              <a:buFont typeface="Wingdings" pitchFamily="2" charset="2"/>
              <a:buNone/>
            </a:pPr>
            <a:endParaRPr lang="en-US" sz="600" baseline="-25000" dirty="0" smtClean="0">
              <a:sym typeface="Symbol" pitchFamily="18" charset="2"/>
            </a:endParaRPr>
          </a:p>
          <a:p>
            <a:pPr marL="360000" lvl="1" eaLnBrk="1" hangingPunct="1">
              <a:lnSpc>
                <a:spcPct val="110000"/>
              </a:lnSpc>
              <a:spcBef>
                <a:spcPts val="0"/>
              </a:spcBef>
              <a:buFont typeface="Wingdings" pitchFamily="2" charset="2"/>
              <a:buNone/>
            </a:pPr>
            <a:endParaRPr lang="en-US" sz="600" baseline="-25000" dirty="0" smtClean="0">
              <a:sym typeface="Symbol" pitchFamily="18" charset="2"/>
            </a:endParaRPr>
          </a:p>
          <a:p>
            <a:pPr lvl="1" eaLnBrk="1" hangingPunct="1">
              <a:spcBef>
                <a:spcPts val="0"/>
              </a:spcBef>
            </a:pPr>
            <a:r>
              <a:rPr lang="en-US" dirty="0" smtClean="0">
                <a:sym typeface="Symbol" pitchFamily="18" charset="2"/>
              </a:rPr>
              <a:t>After a quench (superconductor in normal state), the current is forced to flow in the low-resistive section of the conductor, the matrix in the wire.</a:t>
            </a:r>
          </a:p>
          <a:p>
            <a:pPr marL="190500" lvl="1" indent="0" eaLnBrk="1" hangingPunct="1">
              <a:spcBef>
                <a:spcPts val="0"/>
              </a:spcBef>
              <a:buNone/>
            </a:pPr>
            <a:endParaRPr lang="en-US" sz="600" dirty="0" smtClean="0">
              <a:sym typeface="Symbol" pitchFamily="18" charset="2"/>
            </a:endParaRPr>
          </a:p>
          <a:p>
            <a:pPr marL="190500" lvl="1" indent="0" eaLnBrk="1" hangingPunct="1">
              <a:spcBef>
                <a:spcPts val="0"/>
              </a:spcBef>
              <a:buNone/>
            </a:pPr>
            <a:r>
              <a:rPr lang="en-US" sz="600" dirty="0" smtClean="0">
                <a:sym typeface="Symbol" pitchFamily="18" charset="2"/>
              </a:rPr>
              <a:t>  </a:t>
            </a:r>
          </a:p>
          <a:p>
            <a:pPr marL="190500" lvl="1" indent="0" eaLnBrk="1" hangingPunct="1">
              <a:spcBef>
                <a:spcPts val="0"/>
              </a:spcBef>
              <a:buNone/>
            </a:pPr>
            <a:endParaRPr lang="en-US" sz="600" dirty="0" smtClean="0">
              <a:sym typeface="Symbol" pitchFamily="18" charset="2"/>
            </a:endParaRPr>
          </a:p>
          <a:p>
            <a:pPr lvl="1" eaLnBrk="1" hangingPunct="1">
              <a:spcBef>
                <a:spcPts val="0"/>
              </a:spcBef>
            </a:pPr>
            <a:r>
              <a:rPr lang="en-US" dirty="0" smtClean="0">
                <a:sym typeface="Symbol" pitchFamily="18" charset="2"/>
              </a:rPr>
              <a:t>This energy could be absorbed by the </a:t>
            </a:r>
            <a:r>
              <a:rPr lang="en-US" dirty="0" smtClean="0">
                <a:solidFill>
                  <a:srgbClr val="000099"/>
                </a:solidFill>
                <a:sym typeface="Symbol" pitchFamily="18" charset="2"/>
              </a:rPr>
              <a:t>enthalpy of the magnet coil windings</a:t>
            </a:r>
            <a:r>
              <a:rPr lang="en-US" dirty="0" smtClean="0">
                <a:sym typeface="Symbol" pitchFamily="18" charset="2"/>
              </a:rPr>
              <a:t> m up to a safe peak temperature T</a:t>
            </a:r>
            <a:r>
              <a:rPr lang="en-US" baseline="-25000" dirty="0" smtClean="0">
                <a:sym typeface="Symbol" pitchFamily="18" charset="2"/>
              </a:rPr>
              <a:t>m</a:t>
            </a:r>
          </a:p>
          <a:p>
            <a:pPr lvl="1" eaLnBrk="1" hangingPunct="1">
              <a:spcBef>
                <a:spcPts val="0"/>
              </a:spcBef>
            </a:pPr>
            <a:endParaRPr lang="en-US" sz="600" dirty="0" smtClean="0">
              <a:solidFill>
                <a:srgbClr val="008000"/>
              </a:solidFill>
              <a:cs typeface="Arial" charset="0"/>
              <a:sym typeface="Symbol" pitchFamily="18" charset="2"/>
            </a:endParaRPr>
          </a:p>
          <a:p>
            <a:pPr lvl="1" eaLnBrk="1" hangingPunct="1">
              <a:spcBef>
                <a:spcPts val="0"/>
              </a:spcBef>
            </a:pPr>
            <a:endParaRPr lang="en-US" sz="600" dirty="0" smtClean="0">
              <a:solidFill>
                <a:srgbClr val="008000"/>
              </a:solidFill>
              <a:cs typeface="Arial" charset="0"/>
              <a:sym typeface="Symbol" pitchFamily="18" charset="2"/>
            </a:endParaRPr>
          </a:p>
          <a:p>
            <a:pPr lvl="1" eaLnBrk="1" hangingPunct="1">
              <a:spcBef>
                <a:spcPts val="0"/>
              </a:spcBef>
            </a:pPr>
            <a:endParaRPr lang="en-US" sz="600" dirty="0" smtClean="0">
              <a:solidFill>
                <a:srgbClr val="008000"/>
              </a:solidFill>
              <a:cs typeface="Arial" charset="0"/>
              <a:sym typeface="Symbol" pitchFamily="18" charset="2"/>
            </a:endParaRPr>
          </a:p>
          <a:p>
            <a:pPr marL="190500" lvl="1" indent="0" eaLnBrk="1" hangingPunct="1">
              <a:spcBef>
                <a:spcPts val="0"/>
              </a:spcBef>
              <a:buNone/>
            </a:pPr>
            <a:r>
              <a:rPr lang="en-US" i="1" dirty="0">
                <a:solidFill>
                  <a:srgbClr val="FF0000"/>
                </a:solidFill>
                <a:cs typeface="Arial" charset="0"/>
                <a:sym typeface="Symbol" pitchFamily="18" charset="2"/>
              </a:rPr>
              <a:t> </a:t>
            </a:r>
            <a:r>
              <a:rPr lang="en-US" i="1" dirty="0" smtClean="0">
                <a:solidFill>
                  <a:srgbClr val="FF0000"/>
                </a:solidFill>
                <a:cs typeface="Arial" charset="0"/>
                <a:sym typeface="Symbol" pitchFamily="18" charset="2"/>
              </a:rPr>
              <a:t>       E</a:t>
            </a:r>
            <a:r>
              <a:rPr lang="en-US" i="1" baseline="-25000" dirty="0" smtClean="0">
                <a:solidFill>
                  <a:srgbClr val="FF0000"/>
                </a:solidFill>
                <a:cs typeface="Arial" charset="0"/>
                <a:sym typeface="Symbol" pitchFamily="18" charset="2"/>
              </a:rPr>
              <a:t>L</a:t>
            </a:r>
            <a:r>
              <a:rPr lang="en-US" i="1" dirty="0" smtClean="0">
                <a:solidFill>
                  <a:srgbClr val="FF0000"/>
                </a:solidFill>
                <a:cs typeface="Arial" charset="0"/>
                <a:sym typeface="Symbol" pitchFamily="18" charset="2"/>
              </a:rPr>
              <a:t>/m = </a:t>
            </a:r>
            <a:r>
              <a:rPr lang="en-US" i="1" baseline="-25000" dirty="0" smtClean="0">
                <a:solidFill>
                  <a:srgbClr val="FF0000"/>
                </a:solidFill>
                <a:cs typeface="Arial" charset="0"/>
                <a:sym typeface="Symbol" pitchFamily="18" charset="2"/>
              </a:rPr>
              <a:t>o </a:t>
            </a:r>
            <a:r>
              <a:rPr lang="en-US" i="1" dirty="0" smtClean="0">
                <a:solidFill>
                  <a:srgbClr val="FF0000"/>
                </a:solidFill>
                <a:sym typeface="Symbol" pitchFamily="18" charset="2"/>
              </a:rPr>
              <a:t> </a:t>
            </a:r>
            <a:r>
              <a:rPr lang="en-US" i="1" baseline="60000" dirty="0" smtClean="0">
                <a:solidFill>
                  <a:srgbClr val="FF0000"/>
                </a:solidFill>
                <a:sym typeface="Symbol" pitchFamily="18" charset="2"/>
              </a:rPr>
              <a:t>Tm </a:t>
            </a:r>
            <a:r>
              <a:rPr lang="en-US" i="1" dirty="0" err="1" smtClean="0">
                <a:solidFill>
                  <a:srgbClr val="FF0000"/>
                </a:solidFill>
                <a:sym typeface="Symbol" pitchFamily="18" charset="2"/>
              </a:rPr>
              <a:t>C</a:t>
            </a:r>
            <a:r>
              <a:rPr lang="en-US" i="1" baseline="-25000" dirty="0" err="1" smtClean="0">
                <a:solidFill>
                  <a:srgbClr val="FF0000"/>
                </a:solidFill>
                <a:sym typeface="Symbol" pitchFamily="18" charset="2"/>
              </a:rPr>
              <a:t>p</a:t>
            </a:r>
            <a:r>
              <a:rPr lang="en-US" i="1" dirty="0" smtClean="0">
                <a:solidFill>
                  <a:srgbClr val="FF0000"/>
                </a:solidFill>
                <a:sym typeface="Symbol" pitchFamily="18" charset="2"/>
              </a:rPr>
              <a:t>(T)</a:t>
            </a:r>
            <a:r>
              <a:rPr lang="en-US" i="1" baseline="-25000" dirty="0" smtClean="0">
                <a:solidFill>
                  <a:srgbClr val="FF0000"/>
                </a:solidFill>
                <a:sym typeface="Symbol" pitchFamily="18" charset="2"/>
              </a:rPr>
              <a:t> </a:t>
            </a:r>
            <a:r>
              <a:rPr lang="en-US" i="1" dirty="0" smtClean="0">
                <a:solidFill>
                  <a:srgbClr val="FF0000"/>
                </a:solidFill>
                <a:sym typeface="Symbol" pitchFamily="18" charset="2"/>
              </a:rPr>
              <a:t>dT = H(T</a:t>
            </a:r>
            <a:r>
              <a:rPr lang="en-US" i="1" baseline="-25000" dirty="0" smtClean="0">
                <a:solidFill>
                  <a:srgbClr val="FF0000"/>
                </a:solidFill>
                <a:sym typeface="Symbol" pitchFamily="18" charset="2"/>
              </a:rPr>
              <a:t>m</a:t>
            </a:r>
            <a:r>
              <a:rPr lang="en-US" i="1" dirty="0" smtClean="0">
                <a:solidFill>
                  <a:srgbClr val="FF0000"/>
                </a:solidFill>
                <a:sym typeface="Symbol" pitchFamily="18" charset="2"/>
              </a:rPr>
              <a:t>) – H(T</a:t>
            </a:r>
            <a:r>
              <a:rPr lang="en-US" i="1" baseline="-25000" dirty="0" smtClean="0">
                <a:solidFill>
                  <a:srgbClr val="FF0000"/>
                </a:solidFill>
                <a:sym typeface="Symbol" pitchFamily="18" charset="2"/>
              </a:rPr>
              <a:t>o</a:t>
            </a:r>
            <a:r>
              <a:rPr lang="en-US" i="1" dirty="0" smtClean="0">
                <a:solidFill>
                  <a:srgbClr val="FF0000"/>
                </a:solidFill>
                <a:sym typeface="Symbol" pitchFamily="18" charset="2"/>
              </a:rPr>
              <a:t>= 2 or 4K) </a:t>
            </a:r>
          </a:p>
          <a:p>
            <a:pPr lvl="1" eaLnBrk="1" hangingPunct="1">
              <a:spcBef>
                <a:spcPts val="0"/>
              </a:spcBef>
            </a:pPr>
            <a:endParaRPr lang="en-US" sz="600" i="1" dirty="0" smtClean="0">
              <a:solidFill>
                <a:srgbClr val="FF0000"/>
              </a:solidFill>
              <a:sym typeface="Symbol" pitchFamily="18" charset="2"/>
            </a:endParaRPr>
          </a:p>
          <a:p>
            <a:pPr lvl="2" eaLnBrk="1" hangingPunct="1">
              <a:spcBef>
                <a:spcPts val="0"/>
              </a:spcBef>
              <a:buFont typeface="Wingdings" pitchFamily="2" charset="2"/>
              <a:buNone/>
            </a:pPr>
            <a:r>
              <a:rPr lang="en-US" sz="1800" i="1" dirty="0" smtClean="0">
                <a:solidFill>
                  <a:srgbClr val="FF0000"/>
                </a:solidFill>
                <a:sym typeface="Symbol" pitchFamily="18" charset="2"/>
              </a:rPr>
              <a:t>	  	      H(T</a:t>
            </a:r>
            <a:r>
              <a:rPr lang="en-US" sz="1800" i="1" baseline="-25000" dirty="0" smtClean="0">
                <a:solidFill>
                  <a:srgbClr val="FF0000"/>
                </a:solidFill>
                <a:sym typeface="Symbol" pitchFamily="18" charset="2"/>
              </a:rPr>
              <a:t>m</a:t>
            </a:r>
            <a:r>
              <a:rPr lang="en-US" sz="1800" i="1" dirty="0" smtClean="0">
                <a:solidFill>
                  <a:srgbClr val="FF0000"/>
                </a:solidFill>
                <a:sym typeface="Symbol" pitchFamily="18" charset="2"/>
              </a:rPr>
              <a:t>)</a:t>
            </a:r>
            <a:r>
              <a:rPr lang="en-US" sz="1800" i="1" dirty="0" smtClean="0">
                <a:solidFill>
                  <a:srgbClr val="008000"/>
                </a:solidFill>
                <a:sym typeface="Symbol" pitchFamily="18" charset="2"/>
              </a:rPr>
              <a:t> </a:t>
            </a:r>
            <a:r>
              <a:rPr lang="en-US" sz="1800" dirty="0" smtClean="0">
                <a:sym typeface="Symbol" pitchFamily="18" charset="2"/>
              </a:rPr>
              <a:t>since C</a:t>
            </a:r>
            <a:r>
              <a:rPr lang="en-US" sz="1800" baseline="-25000" dirty="0" smtClean="0">
                <a:sym typeface="Symbol" pitchFamily="18" charset="2"/>
              </a:rPr>
              <a:t>p</a:t>
            </a:r>
            <a:r>
              <a:rPr lang="en-US" sz="1800" dirty="0" smtClean="0">
                <a:sym typeface="Symbol" pitchFamily="18" charset="2"/>
              </a:rPr>
              <a:t>(4.2) is negligibly small.</a:t>
            </a:r>
            <a:endParaRPr lang="en-US" sz="1800" baseline="-25000" dirty="0" smtClean="0">
              <a:sym typeface="Symbol" pitchFamily="18" charset="2"/>
            </a:endParaRPr>
          </a:p>
          <a:p>
            <a:pPr lvl="1" eaLnBrk="1" hangingPunct="1">
              <a:spcBef>
                <a:spcPts val="0"/>
              </a:spcBef>
            </a:pPr>
            <a:endParaRPr lang="en-US" sz="600" dirty="0" smtClean="0">
              <a:sym typeface="Symbol" pitchFamily="18" charset="2"/>
            </a:endParaRPr>
          </a:p>
          <a:p>
            <a:pPr lvl="1" eaLnBrk="1" hangingPunct="1">
              <a:spcBef>
                <a:spcPts val="0"/>
              </a:spcBef>
            </a:pPr>
            <a:endParaRPr lang="en-US" sz="600" dirty="0" smtClean="0">
              <a:sym typeface="Symbol" pitchFamily="18" charset="2"/>
            </a:endParaRPr>
          </a:p>
          <a:p>
            <a:pPr lvl="1" eaLnBrk="1" hangingPunct="1">
              <a:spcBef>
                <a:spcPts val="0"/>
              </a:spcBef>
            </a:pPr>
            <a:endParaRPr lang="en-US" sz="600" dirty="0" smtClean="0">
              <a:sym typeface="Symbol" pitchFamily="18" charset="2"/>
            </a:endParaRPr>
          </a:p>
          <a:p>
            <a:pPr lvl="1" eaLnBrk="1" hangingPunct="1">
              <a:spcBef>
                <a:spcPts val="0"/>
              </a:spcBef>
            </a:pPr>
            <a:r>
              <a:rPr lang="en-US" b="1" dirty="0" smtClean="0">
                <a:solidFill>
                  <a:schemeClr val="accent6"/>
                </a:solidFill>
                <a:sym typeface="Symbol" pitchFamily="18" charset="2"/>
              </a:rPr>
              <a:t>Note:</a:t>
            </a:r>
            <a:r>
              <a:rPr lang="en-US" dirty="0" smtClean="0">
                <a:sym typeface="Symbol" pitchFamily="18" charset="2"/>
              </a:rPr>
              <a:t> m = mass of coil windings, NOT the mass of the entire cold mass, since the heat production is in the windings only, other material (collars, casings, yoke) are thermally speaking too far away. </a:t>
            </a:r>
            <a:endParaRPr lang="en-US" sz="600" dirty="0" smtClean="0">
              <a:sym typeface="Symbol" pitchFamily="18" charset="2"/>
            </a:endParaRPr>
          </a:p>
          <a:p>
            <a:pPr lvl="1" eaLnBrk="1" hangingPunct="1">
              <a:spcBef>
                <a:spcPts val="0"/>
              </a:spcBef>
            </a:pPr>
            <a:endParaRPr lang="en-US" sz="600" dirty="0" smtClean="0">
              <a:sym typeface="Symbol" pitchFamily="18" charset="2"/>
            </a:endParaRPr>
          </a:p>
        </p:txBody>
      </p:sp>
      <p:pic>
        <p:nvPicPr>
          <p:cNvPr id="49" name="Picture 5" descr="http://t0.gstatic.com/images?q=tbn:ANd9GcS1Ugy5qC-eBw_2m7qbZJ15mU6vYl8imq3ab2zC128YfJgO_mRrh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5000" contrast="22000"/>
                    </a14:imgEffect>
                  </a14:imgLayer>
                </a14:imgProps>
              </a:ext>
              <a:ext uri="{28A0092B-C50C-407E-A947-70E740481C1C}">
                <a14:useLocalDpi xmlns:a14="http://schemas.microsoft.com/office/drawing/2010/main" val="0"/>
              </a:ext>
            </a:extLst>
          </a:blip>
          <a:srcRect l="-9" r="9741"/>
          <a:stretch>
            <a:fillRect/>
          </a:stretch>
        </p:blipFill>
        <p:spPr bwMode="auto">
          <a:xfrm>
            <a:off x="6449199" y="4653136"/>
            <a:ext cx="2405197" cy="203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2" descr="C:\Users\tenkate\C-docs\My Pictures\Superconductors\LHC cable sec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131" y="3222686"/>
            <a:ext cx="2219389" cy="33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0" name="Picture 46" descr="C:\Users\tenkate\C-docs\My Pictures\Superconductors\LHC strand etched section.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15000" contrast="22000"/>
                    </a14:imgEffect>
                  </a14:imgLayer>
                </a14:imgProps>
              </a:ext>
              <a:ext uri="{28A0092B-C50C-407E-A947-70E740481C1C}">
                <a14:useLocalDpi xmlns:a14="http://schemas.microsoft.com/office/drawing/2010/main" val="0"/>
              </a:ext>
            </a:extLst>
          </a:blip>
          <a:srcRect l="2538" t="6248" r="3422" b="12250"/>
          <a:stretch/>
        </p:blipFill>
        <p:spPr bwMode="auto">
          <a:xfrm>
            <a:off x="7011819" y="2334737"/>
            <a:ext cx="1283933" cy="81453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6750" y="1128081"/>
            <a:ext cx="1972238" cy="101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pic>
        <p:nvPicPr>
          <p:cNvPr id="11312" name="Picture 4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5582" y="3635558"/>
            <a:ext cx="972430" cy="93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fld id="{D71FCD31-C105-4106-B7EA-428D08A1B303}" type="slidenum">
              <a:rPr lang="en-US" smtClean="0">
                <a:solidFill>
                  <a:schemeClr val="accent2"/>
                </a:solidFill>
              </a:rPr>
              <a:pPr eaLnBrk="1" hangingPunct="1"/>
              <a:t>9</a:t>
            </a:fld>
            <a:endParaRPr lang="en-US" dirty="0" smtClean="0">
              <a:solidFill>
                <a:schemeClr val="accent2"/>
              </a:solidFill>
            </a:endParaRPr>
          </a:p>
        </p:txBody>
      </p:sp>
      <p:sp>
        <p:nvSpPr>
          <p:cNvPr id="173058" name="Rectangle 2"/>
          <p:cNvSpPr>
            <a:spLocks noGrp="1" noChangeArrowheads="1"/>
          </p:cNvSpPr>
          <p:nvPr>
            <p:ph type="title"/>
          </p:nvPr>
        </p:nvSpPr>
        <p:spPr>
          <a:xfrm>
            <a:off x="193737" y="369125"/>
            <a:ext cx="6172200" cy="609600"/>
          </a:xfrm>
        </p:spPr>
        <p:txBody>
          <a:bodyPr/>
          <a:lstStyle/>
          <a:p>
            <a:pPr eaLnBrk="1" hangingPunct="1">
              <a:defRPr/>
            </a:pPr>
            <a:r>
              <a:rPr lang="en-US" dirty="0" smtClean="0"/>
              <a:t>Stored energy to dump</a:t>
            </a:r>
            <a:endParaRPr lang="en-US" dirty="0" smtClean="0">
              <a:solidFill>
                <a:srgbClr val="008000"/>
              </a:solidFill>
            </a:endParaRPr>
          </a:p>
        </p:txBody>
      </p:sp>
      <p:sp>
        <p:nvSpPr>
          <p:cNvPr id="11268" name="Rectangle 3"/>
          <p:cNvSpPr>
            <a:spLocks noGrp="1" noChangeArrowheads="1"/>
          </p:cNvSpPr>
          <p:nvPr>
            <p:ph type="body" idx="1"/>
          </p:nvPr>
        </p:nvSpPr>
        <p:spPr>
          <a:xfrm>
            <a:off x="0" y="1124744"/>
            <a:ext cx="5004048" cy="5430384"/>
          </a:xfrm>
        </p:spPr>
        <p:txBody>
          <a:bodyPr/>
          <a:lstStyle/>
          <a:p>
            <a:pPr marL="360000" lvl="1" eaLnBrk="1" hangingPunct="1">
              <a:spcBef>
                <a:spcPts val="0"/>
              </a:spcBef>
            </a:pPr>
            <a:r>
              <a:rPr lang="en-US" sz="2000" dirty="0" smtClean="0">
                <a:cs typeface="Arial" charset="0"/>
                <a:sym typeface="Symbol" pitchFamily="18" charset="2"/>
              </a:rPr>
              <a:t>How much can the enthalpy take?</a:t>
            </a:r>
          </a:p>
          <a:p>
            <a:pPr lvl="1" eaLnBrk="1" hangingPunct="1">
              <a:spcBef>
                <a:spcPts val="0"/>
              </a:spcBef>
            </a:pPr>
            <a:endParaRPr lang="en-US" sz="700" dirty="0" smtClean="0">
              <a:sym typeface="Symbol" pitchFamily="18" charset="2"/>
            </a:endParaRPr>
          </a:p>
          <a:p>
            <a:pPr lvl="1" eaLnBrk="1" hangingPunct="1">
              <a:spcBef>
                <a:spcPts val="0"/>
              </a:spcBef>
            </a:pPr>
            <a:endParaRPr lang="en-US" sz="700" dirty="0" smtClean="0">
              <a:sym typeface="Symbol" pitchFamily="18" charset="2"/>
            </a:endParaRPr>
          </a:p>
          <a:p>
            <a:pPr lvl="1" eaLnBrk="1" hangingPunct="1">
              <a:spcBef>
                <a:spcPts val="0"/>
              </a:spcBef>
            </a:pPr>
            <a:r>
              <a:rPr lang="en-US" sz="2000" dirty="0" smtClean="0">
                <a:sym typeface="Symbol" pitchFamily="18" charset="2"/>
              </a:rPr>
              <a:t>For 150 K we can absorb </a:t>
            </a:r>
            <a:r>
              <a:rPr lang="en-US" sz="2000" dirty="0">
                <a:sym typeface="Symbol" pitchFamily="18" charset="2"/>
              </a:rPr>
              <a:t>~</a:t>
            </a:r>
            <a:r>
              <a:rPr lang="en-US" sz="2000" dirty="0" smtClean="0">
                <a:sym typeface="Symbol" pitchFamily="18" charset="2"/>
              </a:rPr>
              <a:t>20 kJ/kg, </a:t>
            </a:r>
          </a:p>
          <a:p>
            <a:pPr marL="190500" lvl="1" indent="0" eaLnBrk="1" hangingPunct="1">
              <a:spcBef>
                <a:spcPts val="0"/>
              </a:spcBef>
              <a:buNone/>
            </a:pPr>
            <a:r>
              <a:rPr lang="en-US" sz="2000" dirty="0" smtClean="0">
                <a:sym typeface="Symbol" pitchFamily="18" charset="2"/>
              </a:rPr>
              <a:t>   for 300 K we find ~60 kJ/kg.</a:t>
            </a:r>
          </a:p>
          <a:p>
            <a:pPr lvl="1" eaLnBrk="1" hangingPunct="1">
              <a:spcBef>
                <a:spcPts val="0"/>
              </a:spcBef>
            </a:pPr>
            <a:endParaRPr lang="en-US" sz="700" dirty="0" smtClean="0">
              <a:sym typeface="Symbol" pitchFamily="18" charset="2"/>
            </a:endParaRPr>
          </a:p>
          <a:p>
            <a:pPr lvl="1" eaLnBrk="1" hangingPunct="1">
              <a:spcBef>
                <a:spcPts val="0"/>
              </a:spcBef>
            </a:pPr>
            <a:endParaRPr lang="en-US" sz="700" dirty="0" smtClean="0">
              <a:sym typeface="Symbol" pitchFamily="18" charset="2"/>
            </a:endParaRPr>
          </a:p>
          <a:p>
            <a:pPr lvl="1" eaLnBrk="1" hangingPunct="1">
              <a:spcBef>
                <a:spcPts val="0"/>
              </a:spcBef>
            </a:pPr>
            <a:r>
              <a:rPr lang="en-US" sz="2000" dirty="0" smtClean="0">
                <a:sym typeface="Symbol" pitchFamily="18" charset="2"/>
              </a:rPr>
              <a:t>Usual values for </a:t>
            </a:r>
            <a:r>
              <a:rPr lang="en-US" sz="2000" dirty="0" smtClean="0">
                <a:cs typeface="Arial" charset="0"/>
                <a:sym typeface="Symbol" pitchFamily="18" charset="2"/>
              </a:rPr>
              <a:t>E</a:t>
            </a:r>
            <a:r>
              <a:rPr lang="en-US" sz="2000" baseline="-25000" dirty="0" smtClean="0">
                <a:cs typeface="Arial" charset="0"/>
                <a:sym typeface="Symbol" pitchFamily="18" charset="2"/>
              </a:rPr>
              <a:t>L</a:t>
            </a:r>
            <a:r>
              <a:rPr lang="en-US" sz="2000" dirty="0" smtClean="0">
                <a:cs typeface="Arial" charset="0"/>
                <a:sym typeface="Symbol" pitchFamily="18" charset="2"/>
              </a:rPr>
              <a:t>/m in low and medium field magnets is in the range </a:t>
            </a:r>
            <a:r>
              <a:rPr lang="en-US" sz="2000" dirty="0">
                <a:cs typeface="Arial" charset="0"/>
                <a:sym typeface="Symbol" pitchFamily="18" charset="2"/>
              </a:rPr>
              <a:t>1</a:t>
            </a:r>
            <a:r>
              <a:rPr lang="en-US" sz="2000" dirty="0" smtClean="0">
                <a:cs typeface="Arial" charset="0"/>
                <a:sym typeface="Symbol" pitchFamily="18" charset="2"/>
              </a:rPr>
              <a:t>-20 kJ/kg, so no problem, </a:t>
            </a:r>
            <a:r>
              <a:rPr lang="en-US" sz="2000" dirty="0" smtClean="0">
                <a:solidFill>
                  <a:srgbClr val="FF0000"/>
                </a:solidFill>
                <a:cs typeface="Arial" charset="0"/>
                <a:sym typeface="Symbol" pitchFamily="18" charset="2"/>
              </a:rPr>
              <a:t>provided the heat can be absorbed uniformly across the coil windings!</a:t>
            </a:r>
          </a:p>
          <a:p>
            <a:pPr lvl="1" eaLnBrk="1" hangingPunct="1">
              <a:spcBef>
                <a:spcPts val="0"/>
              </a:spcBef>
            </a:pPr>
            <a:endParaRPr lang="en-US" sz="700" dirty="0" smtClean="0">
              <a:cs typeface="Arial" charset="0"/>
              <a:sym typeface="Symbol" pitchFamily="18" charset="2"/>
            </a:endParaRPr>
          </a:p>
          <a:p>
            <a:pPr lvl="1" eaLnBrk="1" hangingPunct="1">
              <a:spcBef>
                <a:spcPts val="0"/>
              </a:spcBef>
            </a:pPr>
            <a:endParaRPr lang="en-US" sz="700" dirty="0" smtClean="0">
              <a:cs typeface="Arial" charset="0"/>
              <a:sym typeface="Symbol" pitchFamily="18" charset="2"/>
            </a:endParaRPr>
          </a:p>
          <a:p>
            <a:pPr lvl="1" eaLnBrk="1" hangingPunct="1">
              <a:spcBef>
                <a:spcPts val="0"/>
              </a:spcBef>
            </a:pPr>
            <a:r>
              <a:rPr lang="en-US" sz="2000" dirty="0" smtClean="0">
                <a:cs typeface="Arial" charset="0"/>
                <a:sym typeface="Symbol" pitchFamily="18" charset="2"/>
              </a:rPr>
              <a:t>So, next problem is </a:t>
            </a:r>
            <a:r>
              <a:rPr lang="en-US" sz="2000" dirty="0" smtClean="0">
                <a:solidFill>
                  <a:srgbClr val="000099"/>
                </a:solidFill>
                <a:cs typeface="Arial" charset="0"/>
                <a:sym typeface="Symbol" pitchFamily="18" charset="2"/>
              </a:rPr>
              <a:t>how to achieve a uniform heating across a magnet of 10-20 meters</a:t>
            </a:r>
            <a:r>
              <a:rPr lang="en-US" sz="2000" dirty="0" smtClean="0">
                <a:cs typeface="Arial" charset="0"/>
                <a:sym typeface="Symbol" pitchFamily="18" charset="2"/>
              </a:rPr>
              <a:t> when the quench starts in a spot of ~1 mm (wire level stability) to ~500 mm (cable level stability). </a:t>
            </a:r>
          </a:p>
          <a:p>
            <a:pPr lvl="1" eaLnBrk="1" hangingPunct="1">
              <a:spcBef>
                <a:spcPts val="0"/>
              </a:spcBef>
            </a:pPr>
            <a:endParaRPr lang="en-US" sz="700" dirty="0" smtClean="0">
              <a:cs typeface="Arial" charset="0"/>
              <a:sym typeface="Symbol" pitchFamily="18" charset="2"/>
            </a:endParaRPr>
          </a:p>
          <a:p>
            <a:pPr lvl="1" eaLnBrk="1" hangingPunct="1">
              <a:spcBef>
                <a:spcPts val="0"/>
              </a:spcBef>
            </a:pPr>
            <a:endParaRPr lang="en-US" sz="700" dirty="0" smtClean="0">
              <a:cs typeface="Arial" charset="0"/>
              <a:sym typeface="Symbol" pitchFamily="18" charset="2"/>
            </a:endParaRPr>
          </a:p>
          <a:p>
            <a:pPr lvl="1" eaLnBrk="1" hangingPunct="1">
              <a:spcBef>
                <a:spcPts val="0"/>
              </a:spcBef>
            </a:pPr>
            <a:r>
              <a:rPr lang="en-US" sz="2000" dirty="0" smtClean="0">
                <a:solidFill>
                  <a:srgbClr val="000099"/>
                </a:solidFill>
                <a:cs typeface="Arial" charset="0"/>
                <a:sym typeface="Symbol" pitchFamily="18" charset="2"/>
              </a:rPr>
              <a:t>Can a single hot spot that expands do this? </a:t>
            </a:r>
            <a:r>
              <a:rPr lang="en-US" sz="2000" dirty="0" smtClean="0">
                <a:solidFill>
                  <a:srgbClr val="008000"/>
                </a:solidFill>
                <a:cs typeface="Arial" charset="0"/>
                <a:sym typeface="Symbol" pitchFamily="18" charset="2"/>
              </a:rPr>
              <a:t>Obviously not, have to do more....</a:t>
            </a:r>
            <a:endParaRPr lang="en-US" sz="2000" dirty="0" smtClean="0">
              <a:solidFill>
                <a:srgbClr val="008000"/>
              </a:solidFill>
              <a:sym typeface="Symbol" pitchFamily="18" charset="2"/>
            </a:endParaRPr>
          </a:p>
        </p:txBody>
      </p:sp>
      <p:grpSp>
        <p:nvGrpSpPr>
          <p:cNvPr id="2" name="Group 1"/>
          <p:cNvGrpSpPr/>
          <p:nvPr/>
        </p:nvGrpSpPr>
        <p:grpSpPr>
          <a:xfrm>
            <a:off x="5148064" y="2732765"/>
            <a:ext cx="3824941" cy="3960440"/>
            <a:chOff x="4067944" y="1967671"/>
            <a:chExt cx="4861217" cy="4485665"/>
          </a:xfrm>
        </p:grpSpPr>
        <p:grpSp>
          <p:nvGrpSpPr>
            <p:cNvPr id="11270" name="Group 43"/>
            <p:cNvGrpSpPr>
              <a:grpSpLocks/>
            </p:cNvGrpSpPr>
            <p:nvPr/>
          </p:nvGrpSpPr>
          <p:grpSpPr bwMode="auto">
            <a:xfrm>
              <a:off x="4067944" y="1967671"/>
              <a:ext cx="4861217" cy="4485665"/>
              <a:chOff x="3312" y="2064"/>
              <a:chExt cx="2283" cy="1809"/>
            </a:xfrm>
          </p:grpSpPr>
          <p:pic>
            <p:nvPicPr>
              <p:cNvPr id="11271" name="Picture 40" descr="C:\Documents and Settings\Administrator\My Documents\My Pictures\cas\Enthlapy Al.jpg"/>
              <p:cNvPicPr>
                <a:picLocks noChangeAspect="1" noChangeArrowheads="1"/>
              </p:cNvPicPr>
              <p:nvPr/>
            </p:nvPicPr>
            <p:blipFill>
              <a:blip r:embed="rId2">
                <a:lum contrast="6000"/>
                <a:grayscl/>
                <a:extLst>
                  <a:ext uri="{28A0092B-C50C-407E-A947-70E740481C1C}">
                    <a14:useLocalDpi xmlns:a14="http://schemas.microsoft.com/office/drawing/2010/main" val="0"/>
                  </a:ext>
                </a:extLst>
              </a:blip>
              <a:srcRect/>
              <a:stretch>
                <a:fillRect/>
              </a:stretch>
            </p:blipFill>
            <p:spPr bwMode="auto">
              <a:xfrm>
                <a:off x="3312" y="2064"/>
                <a:ext cx="2283" cy="180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72" name="Line 41"/>
              <p:cNvSpPr>
                <a:spLocks noChangeShapeType="1"/>
              </p:cNvSpPr>
              <p:nvPr/>
            </p:nvSpPr>
            <p:spPr bwMode="auto">
              <a:xfrm>
                <a:off x="5069" y="2294"/>
                <a:ext cx="4" cy="1348"/>
              </a:xfrm>
              <a:prstGeom prst="line">
                <a:avLst/>
              </a:prstGeom>
              <a:noFill/>
              <a:ln w="38100" cmpd="sng">
                <a:solidFill>
                  <a:srgbClr val="00B05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11273" name="Line 42"/>
              <p:cNvSpPr>
                <a:spLocks noChangeShapeType="1"/>
              </p:cNvSpPr>
              <p:nvPr/>
            </p:nvSpPr>
            <p:spPr bwMode="auto">
              <a:xfrm flipH="1">
                <a:off x="3600" y="2304"/>
                <a:ext cx="1488" cy="0"/>
              </a:xfrm>
              <a:prstGeom prst="line">
                <a:avLst/>
              </a:prstGeom>
              <a:noFill/>
              <a:ln w="38100">
                <a:solidFill>
                  <a:srgbClr val="00B050"/>
                </a:solidFill>
                <a:prstDash val="solid"/>
                <a:round/>
                <a:headEnd type="none"/>
                <a:tailEnd type="stealth"/>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pSp>
        <p:sp>
          <p:nvSpPr>
            <p:cNvPr id="45" name="Line 41"/>
            <p:cNvSpPr>
              <a:spLocks noChangeShapeType="1"/>
            </p:cNvSpPr>
            <p:nvPr/>
          </p:nvSpPr>
          <p:spPr bwMode="auto">
            <a:xfrm>
              <a:off x="8288977" y="2280063"/>
              <a:ext cx="854" cy="3570616"/>
            </a:xfrm>
            <a:prstGeom prst="line">
              <a:avLst/>
            </a:prstGeom>
            <a:noFill/>
            <a:ln w="38100" cmpd="sng">
              <a:solidFill>
                <a:srgbClr val="FF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46" name="Line 42"/>
            <p:cNvSpPr>
              <a:spLocks noChangeShapeType="1"/>
            </p:cNvSpPr>
            <p:nvPr/>
          </p:nvSpPr>
          <p:spPr bwMode="auto">
            <a:xfrm flipH="1">
              <a:off x="4615977" y="2299545"/>
              <a:ext cx="3671026" cy="4819"/>
            </a:xfrm>
            <a:prstGeom prst="line">
              <a:avLst/>
            </a:prstGeom>
            <a:noFill/>
            <a:ln w="38100">
              <a:solidFill>
                <a:srgbClr val="FF3300"/>
              </a:solidFill>
              <a:prstDash val="solid"/>
              <a:round/>
              <a:headEnd/>
              <a:tailEnd type="stealth"/>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grpSp>
      <p:pic>
        <p:nvPicPr>
          <p:cNvPr id="48" name="Picture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583" y="1201656"/>
            <a:ext cx="2223662" cy="1148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extLst>
      <p:ext uri="{BB962C8B-B14F-4D97-AF65-F5344CB8AC3E}">
        <p14:creationId xmlns:p14="http://schemas.microsoft.com/office/powerpoint/2010/main" val="396041764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1600200" marR="0" indent="-228600" algn="ctr" defTabSz="914400" rtl="0" eaLnBrk="1" fontAlgn="base" latinLnBrk="0" hangingPunct="1">
          <a:lnSpc>
            <a:spcPct val="100000"/>
          </a:lnSpc>
          <a:spcBef>
            <a:spcPct val="50000"/>
          </a:spcBef>
          <a:spcAft>
            <a:spcPct val="0"/>
          </a:spcAft>
          <a:buClrTx/>
          <a:buSzTx/>
          <a:buFontTx/>
          <a:buNone/>
          <a:tabLst>
            <a:tab pos="88900" algn="l"/>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1600200" marR="0" indent="-228600" algn="ctr" defTabSz="914400" rtl="0" eaLnBrk="1" fontAlgn="base" latinLnBrk="0" hangingPunct="1">
          <a:lnSpc>
            <a:spcPct val="100000"/>
          </a:lnSpc>
          <a:spcBef>
            <a:spcPct val="50000"/>
          </a:spcBef>
          <a:spcAft>
            <a:spcPct val="0"/>
          </a:spcAft>
          <a:buClrTx/>
          <a:buSzTx/>
          <a:buFontTx/>
          <a:buNone/>
          <a:tabLst>
            <a:tab pos="88900" algn="l"/>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15908</TotalTime>
  <Words>2545</Words>
  <Application>Microsoft Office PowerPoint</Application>
  <PresentationFormat>On-screen Show (4:3)</PresentationFormat>
  <Paragraphs>495</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PowerPoint Presentation</vt:lpstr>
      <vt:lpstr>Superconducting Magnets   Quench Propagation and Protection</vt:lpstr>
      <vt:lpstr>Quench Protection, what for?</vt:lpstr>
      <vt:lpstr>Content</vt:lpstr>
      <vt:lpstr>Definition</vt:lpstr>
      <vt:lpstr>1. Why does a magnet quench ?</vt:lpstr>
      <vt:lpstr>Destructive power of an uncontrolled quench</vt:lpstr>
      <vt:lpstr>2. Stored energy to dump</vt:lpstr>
      <vt:lpstr>Stored energy to dump</vt:lpstr>
      <vt:lpstr>3. Adiabatic heating of the conductor</vt:lpstr>
      <vt:lpstr>Adiabatic hot spot temperature</vt:lpstr>
      <vt:lpstr> 4. Controlling dumping time constant</vt:lpstr>
      <vt:lpstr>High-J accelerator magnets</vt:lpstr>
      <vt:lpstr>5. Safe hot spot temperature</vt:lpstr>
      <vt:lpstr>6. Normal zone propagation in 1-d</vt:lpstr>
      <vt:lpstr>Normal zone propagation in 1-d</vt:lpstr>
      <vt:lpstr>Example ATLAS conductor, not standard 1-d</vt:lpstr>
      <vt:lpstr>Normal zone propagation in coil windings</vt:lpstr>
      <vt:lpstr>Example: propagation in 11T- Dipole Magnet (1995)</vt:lpstr>
      <vt:lpstr>Acceleration of propagation</vt:lpstr>
      <vt:lpstr>7. Protection schemes</vt:lpstr>
      <vt:lpstr>Voltage on external dump resistor</vt:lpstr>
      <vt:lpstr>Voltage internal dump</vt:lpstr>
      <vt:lpstr>Quench simulation software</vt:lpstr>
      <vt:lpstr>8. Magnet Safety System</vt:lpstr>
      <vt:lpstr>Quench detection in magnets</vt:lpstr>
      <vt:lpstr>9. Example ATLAS Toroids</vt:lpstr>
      <vt:lpstr>Example ATLAS Toroids</vt:lpstr>
      <vt:lpstr>Example ATLAS Toroids</vt:lpstr>
      <vt:lpstr>10. String of Magnets: independently together</vt:lpstr>
      <vt:lpstr>Case of the single high-field magnet</vt:lpstr>
      <vt:lpstr>Acceleration by multiple normal zones</vt:lpstr>
      <vt:lpstr>Exercise: How many heaters and power for 10 ms?</vt:lpstr>
      <vt:lpstr>12. Conclusion</vt:lpstr>
      <vt:lpstr>PowerPoint Presentation</vt:lpstr>
    </vt:vector>
  </TitlesOfParts>
  <Company>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Large Scale Superconducting Magnets for Physics Research</dc:title>
  <dc:creator>Herman ten Kate</dc:creator>
  <cp:lastModifiedBy>tenkate</cp:lastModifiedBy>
  <cp:revision>147</cp:revision>
  <dcterms:created xsi:type="dcterms:W3CDTF">2001-08-22T22:18:07Z</dcterms:created>
  <dcterms:modified xsi:type="dcterms:W3CDTF">2013-05-02T06:49:41Z</dcterms:modified>
</cp:coreProperties>
</file>